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26"/>
  </p:notesMasterIdLst>
  <p:sldIdLst>
    <p:sldId id="351" r:id="rId5"/>
    <p:sldId id="386" r:id="rId6"/>
    <p:sldId id="426" r:id="rId7"/>
    <p:sldId id="419" r:id="rId8"/>
    <p:sldId id="418" r:id="rId9"/>
    <p:sldId id="420" r:id="rId10"/>
    <p:sldId id="412" r:id="rId11"/>
    <p:sldId id="429" r:id="rId12"/>
    <p:sldId id="428" r:id="rId13"/>
    <p:sldId id="409" r:id="rId14"/>
    <p:sldId id="431" r:id="rId15"/>
    <p:sldId id="401" r:id="rId16"/>
    <p:sldId id="435" r:id="rId17"/>
    <p:sldId id="436" r:id="rId18"/>
    <p:sldId id="437" r:id="rId19"/>
    <p:sldId id="423" r:id="rId20"/>
    <p:sldId id="434" r:id="rId21"/>
    <p:sldId id="432" r:id="rId22"/>
    <p:sldId id="441" r:id="rId23"/>
    <p:sldId id="439" r:id="rId24"/>
    <p:sldId id="44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F8C255-488E-4846-9ED4-60D87585488D}">
          <p14:sldIdLst>
            <p14:sldId id="351"/>
            <p14:sldId id="386"/>
            <p14:sldId id="426"/>
            <p14:sldId id="419"/>
            <p14:sldId id="418"/>
            <p14:sldId id="420"/>
            <p14:sldId id="412"/>
            <p14:sldId id="429"/>
            <p14:sldId id="428"/>
            <p14:sldId id="409"/>
            <p14:sldId id="431"/>
            <p14:sldId id="401"/>
            <p14:sldId id="435"/>
            <p14:sldId id="436"/>
            <p14:sldId id="437"/>
            <p14:sldId id="423"/>
            <p14:sldId id="434"/>
            <p14:sldId id="432"/>
            <p14:sldId id="441"/>
            <p14:sldId id="439"/>
            <p14:sldId id="440"/>
          </p14:sldIdLst>
        </p14:section>
        <p14:section name="Untitled Section" id="{9BB3EA42-BD38-4E0C-A08C-AF990E790D7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n, Nupur" initials="JN" lastIdx="1" clrIdx="0">
    <p:extLst>
      <p:ext uri="{19B8F6BF-5375-455C-9EA6-DF929625EA0E}">
        <p15:presenceInfo xmlns:p15="http://schemas.microsoft.com/office/powerpoint/2012/main" userId="S::nupur.jain@intel.com::c660ef89-22b9-40a4-8659-c1bb411033f8" providerId="AD"/>
      </p:ext>
    </p:extLst>
  </p:cmAuthor>
  <p:cmAuthor id="2" name="Kaur, Ramandeep" initials="KR" lastIdx="12" clrIdx="1">
    <p:extLst>
      <p:ext uri="{19B8F6BF-5375-455C-9EA6-DF929625EA0E}">
        <p15:presenceInfo xmlns:p15="http://schemas.microsoft.com/office/powerpoint/2012/main" userId="S::ramandeep.kaur@intel.com::7b336bc0-5123-4f6b-a156-de770071de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60E6C-E4BD-4203-A45F-FFF67C8950BC}" v="24" dt="2020-12-02T16:10:23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7" autoAdjust="0"/>
    <p:restoredTop sz="92224" autoAdjust="0"/>
  </p:normalViewPr>
  <p:slideViewPr>
    <p:cSldViewPr snapToGrid="0">
      <p:cViewPr varScale="1">
        <p:scale>
          <a:sx n="109" d="100"/>
          <a:sy n="109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, Nupur" userId="c660ef89-22b9-40a4-8659-c1bb411033f8" providerId="ADAL" clId="{99B60E6C-E4BD-4203-A45F-FFF67C8950BC}"/>
    <pc:docChg chg="custSel delSld modSld modSection">
      <pc:chgData name="Jain, Nupur" userId="c660ef89-22b9-40a4-8659-c1bb411033f8" providerId="ADAL" clId="{99B60E6C-E4BD-4203-A45F-FFF67C8950BC}" dt="2020-12-02T20:07:35.747" v="768" actId="20577"/>
      <pc:docMkLst>
        <pc:docMk/>
      </pc:docMkLst>
      <pc:sldChg chg="modSp">
        <pc:chgData name="Jain, Nupur" userId="c660ef89-22b9-40a4-8659-c1bb411033f8" providerId="ADAL" clId="{99B60E6C-E4BD-4203-A45F-FFF67C8950BC}" dt="2020-12-02T16:18:59.155" v="600" actId="20577"/>
        <pc:sldMkLst>
          <pc:docMk/>
          <pc:sldMk cId="3120671612" sldId="386"/>
        </pc:sldMkLst>
        <pc:spChg chg="mod">
          <ac:chgData name="Jain, Nupur" userId="c660ef89-22b9-40a4-8659-c1bb411033f8" providerId="ADAL" clId="{99B60E6C-E4BD-4203-A45F-FFF67C8950BC}" dt="2020-12-02T16:18:59.155" v="600" actId="20577"/>
          <ac:spMkLst>
            <pc:docMk/>
            <pc:sldMk cId="3120671612" sldId="386"/>
            <ac:spMk id="3" creationId="{5A9C0C5F-8D73-4ABB-A1DB-31CBBCCC67E6}"/>
          </ac:spMkLst>
        </pc:spChg>
      </pc:sldChg>
      <pc:sldChg chg="modSp">
        <pc:chgData name="Jain, Nupur" userId="c660ef89-22b9-40a4-8659-c1bb411033f8" providerId="ADAL" clId="{99B60E6C-E4BD-4203-A45F-FFF67C8950BC}" dt="2020-12-02T19:00:16.571" v="650" actId="20577"/>
        <pc:sldMkLst>
          <pc:docMk/>
          <pc:sldMk cId="3746405136" sldId="401"/>
        </pc:sldMkLst>
        <pc:spChg chg="mod">
          <ac:chgData name="Jain, Nupur" userId="c660ef89-22b9-40a4-8659-c1bb411033f8" providerId="ADAL" clId="{99B60E6C-E4BD-4203-A45F-FFF67C8950BC}" dt="2020-12-02T19:00:16.571" v="650" actId="20577"/>
          <ac:spMkLst>
            <pc:docMk/>
            <pc:sldMk cId="3746405136" sldId="401"/>
            <ac:spMk id="4" creationId="{E9F30CF7-ADAF-411D-9D69-10D873D57E35}"/>
          </ac:spMkLst>
        </pc:spChg>
      </pc:sldChg>
      <pc:sldChg chg="addSp delSp modSp">
        <pc:chgData name="Jain, Nupur" userId="c660ef89-22b9-40a4-8659-c1bb411033f8" providerId="ADAL" clId="{99B60E6C-E4BD-4203-A45F-FFF67C8950BC}" dt="2020-12-02T20:07:35.747" v="768" actId="20577"/>
        <pc:sldMkLst>
          <pc:docMk/>
          <pc:sldMk cId="4187987943" sldId="431"/>
        </pc:sldMkLst>
        <pc:spChg chg="add mod">
          <ac:chgData name="Jain, Nupur" userId="c660ef89-22b9-40a4-8659-c1bb411033f8" providerId="ADAL" clId="{99B60E6C-E4BD-4203-A45F-FFF67C8950BC}" dt="2020-12-02T15:56:30.320" v="336" actId="20577"/>
          <ac:spMkLst>
            <pc:docMk/>
            <pc:sldMk cId="4187987943" sldId="431"/>
            <ac:spMk id="2" creationId="{BA7CF0D8-6964-4FFF-A5F8-218FDBD57862}"/>
          </ac:spMkLst>
        </pc:spChg>
        <pc:spChg chg="mod">
          <ac:chgData name="Jain, Nupur" userId="c660ef89-22b9-40a4-8659-c1bb411033f8" providerId="ADAL" clId="{99B60E6C-E4BD-4203-A45F-FFF67C8950BC}" dt="2020-12-02T15:47:59.899" v="208" actId="20577"/>
          <ac:spMkLst>
            <pc:docMk/>
            <pc:sldMk cId="4187987943" sldId="431"/>
            <ac:spMk id="3" creationId="{B8D89B59-B426-4186-8133-54E68ED9312B}"/>
          </ac:spMkLst>
        </pc:spChg>
        <pc:spChg chg="mod">
          <ac:chgData name="Jain, Nupur" userId="c660ef89-22b9-40a4-8659-c1bb411033f8" providerId="ADAL" clId="{99B60E6C-E4BD-4203-A45F-FFF67C8950BC}" dt="2020-12-02T15:56:06.810" v="329" actId="20577"/>
          <ac:spMkLst>
            <pc:docMk/>
            <pc:sldMk cId="4187987943" sldId="431"/>
            <ac:spMk id="14" creationId="{7A70D2B7-DF18-4D56-AC30-9BE5C8B57A33}"/>
          </ac:spMkLst>
        </pc:spChg>
        <pc:spChg chg="mod">
          <ac:chgData name="Jain, Nupur" userId="c660ef89-22b9-40a4-8659-c1bb411033f8" providerId="ADAL" clId="{99B60E6C-E4BD-4203-A45F-FFF67C8950BC}" dt="2020-12-02T20:07:35.747" v="768" actId="20577"/>
          <ac:spMkLst>
            <pc:docMk/>
            <pc:sldMk cId="4187987943" sldId="431"/>
            <ac:spMk id="17" creationId="{C139DE5F-FC40-4806-A158-C650E54CE8A2}"/>
          </ac:spMkLst>
        </pc:spChg>
        <pc:picChg chg="del">
          <ac:chgData name="Jain, Nupur" userId="c660ef89-22b9-40a4-8659-c1bb411033f8" providerId="ADAL" clId="{99B60E6C-E4BD-4203-A45F-FFF67C8950BC}" dt="2020-12-02T15:44:03.903" v="112" actId="478"/>
          <ac:picMkLst>
            <pc:docMk/>
            <pc:sldMk cId="4187987943" sldId="431"/>
            <ac:picMk id="5" creationId="{A8727A1D-53A8-4FC3-8A24-7FFBA9992900}"/>
          </ac:picMkLst>
        </pc:picChg>
        <pc:picChg chg="mod">
          <ac:chgData name="Jain, Nupur" userId="c660ef89-22b9-40a4-8659-c1bb411033f8" providerId="ADAL" clId="{99B60E6C-E4BD-4203-A45F-FFF67C8950BC}" dt="2020-12-02T15:47:20.484" v="204" actId="14100"/>
          <ac:picMkLst>
            <pc:docMk/>
            <pc:sldMk cId="4187987943" sldId="431"/>
            <ac:picMk id="11" creationId="{C6A4675B-5F1A-42EC-828F-2B0ACE2B3F01}"/>
          </ac:picMkLst>
        </pc:picChg>
      </pc:sldChg>
      <pc:sldChg chg="modSp">
        <pc:chgData name="Jain, Nupur" userId="c660ef89-22b9-40a4-8659-c1bb411033f8" providerId="ADAL" clId="{99B60E6C-E4BD-4203-A45F-FFF67C8950BC}" dt="2020-12-02T15:52:09.335" v="263" actId="14100"/>
        <pc:sldMkLst>
          <pc:docMk/>
          <pc:sldMk cId="4181431874" sldId="435"/>
        </pc:sldMkLst>
        <pc:picChg chg="mod">
          <ac:chgData name="Jain, Nupur" userId="c660ef89-22b9-40a4-8659-c1bb411033f8" providerId="ADAL" clId="{99B60E6C-E4BD-4203-A45F-FFF67C8950BC}" dt="2020-12-02T15:52:09.335" v="263" actId="14100"/>
          <ac:picMkLst>
            <pc:docMk/>
            <pc:sldMk cId="4181431874" sldId="435"/>
            <ac:picMk id="6" creationId="{75ED6710-245E-4CC8-B61C-2324940A02A2}"/>
          </ac:picMkLst>
        </pc:picChg>
      </pc:sldChg>
      <pc:sldChg chg="del">
        <pc:chgData name="Jain, Nupur" userId="c660ef89-22b9-40a4-8659-c1bb411033f8" providerId="ADAL" clId="{99B60E6C-E4BD-4203-A45F-FFF67C8950BC}" dt="2020-12-02T15:42:13.882" v="36" actId="2696"/>
        <pc:sldMkLst>
          <pc:docMk/>
          <pc:sldMk cId="1482294683" sldId="438"/>
        </pc:sldMkLst>
      </pc:sldChg>
      <pc:sldChg chg="addSp delSp modSp">
        <pc:chgData name="Jain, Nupur" userId="c660ef89-22b9-40a4-8659-c1bb411033f8" providerId="ADAL" clId="{99B60E6C-E4BD-4203-A45F-FFF67C8950BC}" dt="2020-12-02T16:10:30.007" v="478" actId="1076"/>
        <pc:sldMkLst>
          <pc:docMk/>
          <pc:sldMk cId="1801244944" sldId="439"/>
        </pc:sldMkLst>
        <pc:spChg chg="mod">
          <ac:chgData name="Jain, Nupur" userId="c660ef89-22b9-40a4-8659-c1bb411033f8" providerId="ADAL" clId="{99B60E6C-E4BD-4203-A45F-FFF67C8950BC}" dt="2020-12-02T16:09:25.411" v="468" actId="20577"/>
          <ac:spMkLst>
            <pc:docMk/>
            <pc:sldMk cId="1801244944" sldId="439"/>
            <ac:spMk id="2" creationId="{8858DD3F-21D4-4402-818F-7AC863C70632}"/>
          </ac:spMkLst>
        </pc:spChg>
        <pc:spChg chg="add mod">
          <ac:chgData name="Jain, Nupur" userId="c660ef89-22b9-40a4-8659-c1bb411033f8" providerId="ADAL" clId="{99B60E6C-E4BD-4203-A45F-FFF67C8950BC}" dt="2020-12-02T16:01:14.116" v="362" actId="6549"/>
          <ac:spMkLst>
            <pc:docMk/>
            <pc:sldMk cId="1801244944" sldId="439"/>
            <ac:spMk id="3" creationId="{10F1F995-6C69-4DB8-8159-BB18157D5424}"/>
          </ac:spMkLst>
        </pc:spChg>
        <pc:spChg chg="add del mod">
          <ac:chgData name="Jain, Nupur" userId="c660ef89-22b9-40a4-8659-c1bb411033f8" providerId="ADAL" clId="{99B60E6C-E4BD-4203-A45F-FFF67C8950BC}" dt="2020-12-02T16:05:04.816" v="382"/>
          <ac:spMkLst>
            <pc:docMk/>
            <pc:sldMk cId="1801244944" sldId="439"/>
            <ac:spMk id="4" creationId="{8587DD99-F626-4D4B-B3EB-91D5A87B1D17}"/>
          </ac:spMkLst>
        </pc:spChg>
        <pc:spChg chg="add del mod">
          <ac:chgData name="Jain, Nupur" userId="c660ef89-22b9-40a4-8659-c1bb411033f8" providerId="ADAL" clId="{99B60E6C-E4BD-4203-A45F-FFF67C8950BC}" dt="2020-12-02T16:05:04.816" v="380"/>
          <ac:spMkLst>
            <pc:docMk/>
            <pc:sldMk cId="1801244944" sldId="439"/>
            <ac:spMk id="5" creationId="{511F362A-2D1A-4349-B86C-C5C49C6FD20A}"/>
          </ac:spMkLst>
        </pc:spChg>
        <pc:spChg chg="add mod">
          <ac:chgData name="Jain, Nupur" userId="c660ef89-22b9-40a4-8659-c1bb411033f8" providerId="ADAL" clId="{99B60E6C-E4BD-4203-A45F-FFF67C8950BC}" dt="2020-12-02T16:10:17.795" v="476" actId="207"/>
          <ac:spMkLst>
            <pc:docMk/>
            <pc:sldMk cId="1801244944" sldId="439"/>
            <ac:spMk id="8" creationId="{EC6DE96B-C1E5-4DB4-A69F-69A6E4F38DDF}"/>
          </ac:spMkLst>
        </pc:spChg>
        <pc:spChg chg="add mod">
          <ac:chgData name="Jain, Nupur" userId="c660ef89-22b9-40a4-8659-c1bb411033f8" providerId="ADAL" clId="{99B60E6C-E4BD-4203-A45F-FFF67C8950BC}" dt="2020-12-02T16:10:23.394" v="477" actId="207"/>
          <ac:spMkLst>
            <pc:docMk/>
            <pc:sldMk cId="1801244944" sldId="439"/>
            <ac:spMk id="9" creationId="{D73906EF-B3CE-4BB0-A811-1CB64F170F11}"/>
          </ac:spMkLst>
        </pc:spChg>
        <pc:picChg chg="add mod">
          <ac:chgData name="Jain, Nupur" userId="c660ef89-22b9-40a4-8659-c1bb411033f8" providerId="ADAL" clId="{99B60E6C-E4BD-4203-A45F-FFF67C8950BC}" dt="2020-12-02T16:06:48.087" v="388" actId="1076"/>
          <ac:picMkLst>
            <pc:docMk/>
            <pc:sldMk cId="1801244944" sldId="439"/>
            <ac:picMk id="6" creationId="{F7341798-0113-46C2-93A0-481E4070C936}"/>
          </ac:picMkLst>
        </pc:picChg>
        <pc:picChg chg="add mod">
          <ac:chgData name="Jain, Nupur" userId="c660ef89-22b9-40a4-8659-c1bb411033f8" providerId="ADAL" clId="{99B60E6C-E4BD-4203-A45F-FFF67C8950BC}" dt="2020-12-02T16:10:30.007" v="478" actId="1076"/>
          <ac:picMkLst>
            <pc:docMk/>
            <pc:sldMk cId="1801244944" sldId="439"/>
            <ac:picMk id="7" creationId="{DB00601F-F1B1-4F1C-9DE4-5C7356920B59}"/>
          </ac:picMkLst>
        </pc:picChg>
      </pc:sldChg>
      <pc:sldChg chg="addSp delSp modSp">
        <pc:chgData name="Jain, Nupur" userId="c660ef89-22b9-40a4-8659-c1bb411033f8" providerId="ADAL" clId="{99B60E6C-E4BD-4203-A45F-FFF67C8950BC}" dt="2020-12-02T16:10:43.455" v="489" actId="20577"/>
        <pc:sldMkLst>
          <pc:docMk/>
          <pc:sldMk cId="738137377" sldId="441"/>
        </pc:sldMkLst>
        <pc:spChg chg="mod">
          <ac:chgData name="Jain, Nupur" userId="c660ef89-22b9-40a4-8659-c1bb411033f8" providerId="ADAL" clId="{99B60E6C-E4BD-4203-A45F-FFF67C8950BC}" dt="2020-12-02T16:10:43.455" v="489" actId="20577"/>
          <ac:spMkLst>
            <pc:docMk/>
            <pc:sldMk cId="738137377" sldId="441"/>
            <ac:spMk id="2" creationId="{8DADFBC5-1760-4024-8347-E41B3E996B9A}"/>
          </ac:spMkLst>
        </pc:spChg>
        <pc:spChg chg="mod">
          <ac:chgData name="Jain, Nupur" userId="c660ef89-22b9-40a4-8659-c1bb411033f8" providerId="ADAL" clId="{99B60E6C-E4BD-4203-A45F-FFF67C8950BC}" dt="2020-12-02T08:19:30.691" v="29" actId="1076"/>
          <ac:spMkLst>
            <pc:docMk/>
            <pc:sldMk cId="738137377" sldId="441"/>
            <ac:spMk id="4" creationId="{D78A5A17-F15B-4366-A8A6-474F01A5270D}"/>
          </ac:spMkLst>
        </pc:spChg>
        <pc:spChg chg="del mod">
          <ac:chgData name="Jain, Nupur" userId="c660ef89-22b9-40a4-8659-c1bb411033f8" providerId="ADAL" clId="{99B60E6C-E4BD-4203-A45F-FFF67C8950BC}" dt="2020-12-02T08:17:50.331" v="17" actId="478"/>
          <ac:spMkLst>
            <pc:docMk/>
            <pc:sldMk cId="738137377" sldId="441"/>
            <ac:spMk id="8" creationId="{954EED9A-97B4-4264-B80F-B4B9AB96C95D}"/>
          </ac:spMkLst>
        </pc:spChg>
        <pc:spChg chg="del mod">
          <ac:chgData name="Jain, Nupur" userId="c660ef89-22b9-40a4-8659-c1bb411033f8" providerId="ADAL" clId="{99B60E6C-E4BD-4203-A45F-FFF67C8950BC}" dt="2020-12-02T08:17:43.177" v="14" actId="478"/>
          <ac:spMkLst>
            <pc:docMk/>
            <pc:sldMk cId="738137377" sldId="441"/>
            <ac:spMk id="9" creationId="{CB081441-1480-4056-A45D-30C8EB00074B}"/>
          </ac:spMkLst>
        </pc:spChg>
        <pc:spChg chg="add mod">
          <ac:chgData name="Jain, Nupur" userId="c660ef89-22b9-40a4-8659-c1bb411033f8" providerId="ADAL" clId="{99B60E6C-E4BD-4203-A45F-FFF67C8950BC}" dt="2020-12-02T08:19:20.356" v="28" actId="20577"/>
          <ac:spMkLst>
            <pc:docMk/>
            <pc:sldMk cId="738137377" sldId="441"/>
            <ac:spMk id="11" creationId="{1082C7D7-F0B9-4650-BD0D-DD4B543606B7}"/>
          </ac:spMkLst>
        </pc:spChg>
        <pc:picChg chg="add mod">
          <ac:chgData name="Jain, Nupur" userId="c660ef89-22b9-40a4-8659-c1bb411033f8" providerId="ADAL" clId="{99B60E6C-E4BD-4203-A45F-FFF67C8950BC}" dt="2020-12-02T08:20:32.771" v="35" actId="14861"/>
          <ac:picMkLst>
            <pc:docMk/>
            <pc:sldMk cId="738137377" sldId="441"/>
            <ac:picMk id="5" creationId="{C4E10FD4-DCBE-4643-86B8-B584D87D5C8D}"/>
          </ac:picMkLst>
        </pc:picChg>
        <pc:picChg chg="del">
          <ac:chgData name="Jain, Nupur" userId="c660ef89-22b9-40a4-8659-c1bb411033f8" providerId="ADAL" clId="{99B60E6C-E4BD-4203-A45F-FFF67C8950BC}" dt="2020-12-02T08:16:52.112" v="1" actId="478"/>
          <ac:picMkLst>
            <pc:docMk/>
            <pc:sldMk cId="738137377" sldId="441"/>
            <ac:picMk id="6" creationId="{4C492397-40DD-4516-8CF7-43B82F8DBEB4}"/>
          </ac:picMkLst>
        </pc:picChg>
        <pc:picChg chg="add mod">
          <ac:chgData name="Jain, Nupur" userId="c660ef89-22b9-40a4-8659-c1bb411033f8" providerId="ADAL" clId="{99B60E6C-E4BD-4203-A45F-FFF67C8950BC}" dt="2020-12-02T08:20:28.941" v="34" actId="14861"/>
          <ac:picMkLst>
            <pc:docMk/>
            <pc:sldMk cId="738137377" sldId="441"/>
            <ac:picMk id="7" creationId="{0E498122-6ADF-41A9-AA03-844108542BBA}"/>
          </ac:picMkLst>
        </pc:picChg>
        <pc:picChg chg="del">
          <ac:chgData name="Jain, Nupur" userId="c660ef89-22b9-40a4-8659-c1bb411033f8" providerId="ADAL" clId="{99B60E6C-E4BD-4203-A45F-FFF67C8950BC}" dt="2020-12-02T08:16:50.688" v="0" actId="478"/>
          <ac:picMkLst>
            <pc:docMk/>
            <pc:sldMk cId="738137377" sldId="441"/>
            <ac:picMk id="13" creationId="{1641067A-BDE4-4CF3-B7F9-62EF3B046E28}"/>
          </ac:picMkLst>
        </pc:picChg>
        <pc:picChg chg="del">
          <ac:chgData name="Jain, Nupur" userId="c660ef89-22b9-40a4-8659-c1bb411033f8" providerId="ADAL" clId="{99B60E6C-E4BD-4203-A45F-FFF67C8950BC}" dt="2020-12-02T08:16:52.768" v="2" actId="478"/>
          <ac:picMkLst>
            <pc:docMk/>
            <pc:sldMk cId="738137377" sldId="441"/>
            <ac:picMk id="16" creationId="{FB06A671-6C12-4E4E-BC81-2E8A4111210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63BA1-40CD-4832-9984-382DB76C4B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8B2B4D-AF83-4344-AF59-AA0D1823CF62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</a:rPr>
            <a:t>Hardware Assisted Virtualization</a:t>
          </a:r>
        </a:p>
      </dgm:t>
    </dgm:pt>
    <dgm:pt modelId="{57E31618-741D-4198-B289-7AF6A97B2897}" type="parTrans" cxnId="{B0BE3F0C-DD00-42A0-90D9-CDE2C584998B}">
      <dgm:prSet/>
      <dgm:spPr/>
      <dgm:t>
        <a:bodyPr/>
        <a:lstStyle/>
        <a:p>
          <a:endParaRPr lang="en-US"/>
        </a:p>
      </dgm:t>
    </dgm:pt>
    <dgm:pt modelId="{247A832C-1C2A-47F7-85F0-7500B2A75491}" type="sibTrans" cxnId="{B0BE3F0C-DD00-42A0-90D9-CDE2C584998B}">
      <dgm:prSet/>
      <dgm:spPr/>
      <dgm:t>
        <a:bodyPr/>
        <a:lstStyle/>
        <a:p>
          <a:endParaRPr lang="en-US"/>
        </a:p>
      </dgm:t>
    </dgm:pt>
    <dgm:pt modelId="{1B0005DC-A202-491C-ACC1-74AEC812182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Highly scalable and high- performance sharing of I/O devices across isolated domains</a:t>
          </a:r>
        </a:p>
      </dgm:t>
    </dgm:pt>
    <dgm:pt modelId="{BB80563A-D4A6-41C3-8469-2C3BDBB6E170}" type="parTrans" cxnId="{2F108078-10BA-4F6E-AEFE-C242CDCECA7C}">
      <dgm:prSet/>
      <dgm:spPr/>
      <dgm:t>
        <a:bodyPr/>
        <a:lstStyle/>
        <a:p>
          <a:endParaRPr lang="en-US"/>
        </a:p>
      </dgm:t>
    </dgm:pt>
    <dgm:pt modelId="{FBFC79BF-2059-494D-85FE-10C02818BB1E}" type="sibTrans" cxnId="{2F108078-10BA-4F6E-AEFE-C242CDCECA7C}">
      <dgm:prSet/>
      <dgm:spPr/>
      <dgm:t>
        <a:bodyPr/>
        <a:lstStyle/>
        <a:p>
          <a:endParaRPr lang="en-US"/>
        </a:p>
      </dgm:t>
    </dgm:pt>
    <dgm:pt modelId="{76D46C15-273B-4C1B-912B-87D4A948DA7F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Assignable device Interfaces =&gt;User Container Interfaces</a:t>
          </a:r>
        </a:p>
      </dgm:t>
    </dgm:pt>
    <dgm:pt modelId="{A6147824-E57B-41E1-A76C-EE996CC1DEE9}" type="parTrans" cxnId="{AFA249BE-D65C-4071-9B20-0077D20C43FF}">
      <dgm:prSet/>
      <dgm:spPr/>
      <dgm:t>
        <a:bodyPr/>
        <a:lstStyle/>
        <a:p>
          <a:endParaRPr lang="en-US"/>
        </a:p>
      </dgm:t>
    </dgm:pt>
    <dgm:pt modelId="{B29E5F7B-9D44-4EC9-8DE0-5F3DA58B0A6E}" type="sibTrans" cxnId="{AFA249BE-D65C-4071-9B20-0077D20C43FF}">
      <dgm:prSet/>
      <dgm:spPr/>
      <dgm:t>
        <a:bodyPr/>
        <a:lstStyle/>
        <a:p>
          <a:endParaRPr lang="en-US"/>
        </a:p>
      </dgm:t>
    </dgm:pt>
    <dgm:pt modelId="{B5846297-E0F9-406A-A624-ACB53F19CDF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Platform Scalability using PASID</a:t>
          </a:r>
        </a:p>
      </dgm:t>
    </dgm:pt>
    <dgm:pt modelId="{8DFA3731-2B49-46D8-9054-975E2EE2D1FA}" type="parTrans" cxnId="{5B5FEFB6-BF0F-4AF6-A4D7-B551BFF0BC80}">
      <dgm:prSet/>
      <dgm:spPr/>
      <dgm:t>
        <a:bodyPr/>
        <a:lstStyle/>
        <a:p>
          <a:endParaRPr lang="en-US"/>
        </a:p>
      </dgm:t>
    </dgm:pt>
    <dgm:pt modelId="{A0944C9F-25AF-4F96-B834-82A2D13A53CB}" type="sibTrans" cxnId="{5B5FEFB6-BF0F-4AF6-A4D7-B551BFF0BC80}">
      <dgm:prSet/>
      <dgm:spPr/>
      <dgm:t>
        <a:bodyPr/>
        <a:lstStyle/>
        <a:p>
          <a:endParaRPr lang="en-US"/>
        </a:p>
      </dgm:t>
    </dgm:pt>
    <dgm:pt modelId="{ECAFEDAD-9512-4C91-B445-42C14E500750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Support Virtual Device Composition</a:t>
          </a:r>
        </a:p>
      </dgm:t>
    </dgm:pt>
    <dgm:pt modelId="{2B2F63A9-B10C-4EC9-9497-0C9D13A3A5EF}" type="parTrans" cxnId="{12D000E4-AF45-42AF-96B8-40C8FD0F4DBC}">
      <dgm:prSet/>
      <dgm:spPr/>
      <dgm:t>
        <a:bodyPr/>
        <a:lstStyle/>
        <a:p>
          <a:endParaRPr lang="en-US"/>
        </a:p>
      </dgm:t>
    </dgm:pt>
    <dgm:pt modelId="{4DECE690-E989-425A-A161-8B2B782D4FF3}" type="sibTrans" cxnId="{12D000E4-AF45-42AF-96B8-40C8FD0F4DBC}">
      <dgm:prSet/>
      <dgm:spPr/>
      <dgm:t>
        <a:bodyPr/>
        <a:lstStyle/>
        <a:p>
          <a:endParaRPr lang="en-US"/>
        </a:p>
      </dgm:t>
    </dgm:pt>
    <dgm:pt modelId="{06DA00A0-C305-412F-9E87-CA4E903EF73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RID and PASID identifies the address space associated with the request </a:t>
          </a:r>
        </a:p>
      </dgm:t>
    </dgm:pt>
    <dgm:pt modelId="{EBA14199-82AA-40FB-9201-B167E63BB6B3}" type="parTrans" cxnId="{E06D3D9E-A402-4DBD-8EC4-3EF7A2D05AC0}">
      <dgm:prSet/>
      <dgm:spPr/>
      <dgm:t>
        <a:bodyPr/>
        <a:lstStyle/>
        <a:p>
          <a:endParaRPr lang="en-US"/>
        </a:p>
      </dgm:t>
    </dgm:pt>
    <dgm:pt modelId="{D99B376C-26F5-441C-8A45-D5BF6812F8B8}" type="sibTrans" cxnId="{E06D3D9E-A402-4DBD-8EC4-3EF7A2D05AC0}">
      <dgm:prSet/>
      <dgm:spPr/>
      <dgm:t>
        <a:bodyPr/>
        <a:lstStyle/>
        <a:p>
          <a:endParaRPr lang="en-US"/>
        </a:p>
      </dgm:t>
    </dgm:pt>
    <dgm:pt modelId="{67AC0AFA-2402-4DB3-88E6-1E390AC3595B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ADI Memory Mapped regions</a:t>
          </a:r>
        </a:p>
      </dgm:t>
    </dgm:pt>
    <dgm:pt modelId="{943079AE-47B1-47D6-9E05-99515F67AA73}" type="parTrans" cxnId="{1ED71F8C-BD8F-4CB3-AC43-8CA126EC3D89}">
      <dgm:prSet/>
      <dgm:spPr/>
      <dgm:t>
        <a:bodyPr/>
        <a:lstStyle/>
        <a:p>
          <a:endParaRPr lang="en-US"/>
        </a:p>
      </dgm:t>
    </dgm:pt>
    <dgm:pt modelId="{2F19F3A2-4120-4E85-9221-A0AF00ED25D9}" type="sibTrans" cxnId="{1ED71F8C-BD8F-4CB3-AC43-8CA126EC3D89}">
      <dgm:prSet/>
      <dgm:spPr/>
      <dgm:t>
        <a:bodyPr/>
        <a:lstStyle/>
        <a:p>
          <a:endParaRPr lang="en-US"/>
        </a:p>
      </dgm:t>
    </dgm:pt>
    <dgm:pt modelId="{2B90C04E-AD25-4093-A66F-787C83E23AD7}" type="pres">
      <dgm:prSet presAssocID="{62963BA1-40CD-4832-9984-382DB76C4BF8}" presName="linear" presStyleCnt="0">
        <dgm:presLayoutVars>
          <dgm:animLvl val="lvl"/>
          <dgm:resizeHandles val="exact"/>
        </dgm:presLayoutVars>
      </dgm:prSet>
      <dgm:spPr/>
    </dgm:pt>
    <dgm:pt modelId="{C165F3B9-F9F5-4A6A-B183-57C4483A9920}" type="pres">
      <dgm:prSet presAssocID="{458B2B4D-AF83-4344-AF59-AA0D1823CF6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C7867FE-6380-4AE8-B7D0-B389D10E8DD3}" type="pres">
      <dgm:prSet presAssocID="{247A832C-1C2A-47F7-85F0-7500B2A75491}" presName="spacer" presStyleCnt="0"/>
      <dgm:spPr/>
    </dgm:pt>
    <dgm:pt modelId="{B32A59DD-E29C-4FB5-9634-0EC559B1E521}" type="pres">
      <dgm:prSet presAssocID="{1B0005DC-A202-491C-ACC1-74AEC812182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716998A-7279-4870-974F-413297F88A02}" type="pres">
      <dgm:prSet presAssocID="{FBFC79BF-2059-494D-85FE-10C02818BB1E}" presName="spacer" presStyleCnt="0"/>
      <dgm:spPr/>
    </dgm:pt>
    <dgm:pt modelId="{B2053363-D4D8-49E7-9EAF-82BE767E4152}" type="pres">
      <dgm:prSet presAssocID="{76D46C15-273B-4C1B-912B-87D4A948DA7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4E0F06-D832-4740-9473-5ADFF45EB0F9}" type="pres">
      <dgm:prSet presAssocID="{B29E5F7B-9D44-4EC9-8DE0-5F3DA58B0A6E}" presName="spacer" presStyleCnt="0"/>
      <dgm:spPr/>
    </dgm:pt>
    <dgm:pt modelId="{BA448E39-0B81-4039-A9C3-34D0B859174C}" type="pres">
      <dgm:prSet presAssocID="{B5846297-E0F9-406A-A624-ACB53F19CDF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877123C-85A5-4B89-9083-419D3901E237}" type="pres">
      <dgm:prSet presAssocID="{A0944C9F-25AF-4F96-B834-82A2D13A53CB}" presName="spacer" presStyleCnt="0"/>
      <dgm:spPr/>
    </dgm:pt>
    <dgm:pt modelId="{A20F6B3E-79A5-44B5-A4F8-D011729D440A}" type="pres">
      <dgm:prSet presAssocID="{ECAFEDAD-9512-4C91-B445-42C14E50075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FC10B42-EB7C-4AC3-BBE7-8A6E4A85FD44}" type="pres">
      <dgm:prSet presAssocID="{4DECE690-E989-425A-A161-8B2B782D4FF3}" presName="spacer" presStyleCnt="0"/>
      <dgm:spPr/>
    </dgm:pt>
    <dgm:pt modelId="{2033FA66-E8E4-4FA9-9B8F-D93998C780FE}" type="pres">
      <dgm:prSet presAssocID="{06DA00A0-C305-412F-9E87-CA4E903EF73E}" presName="parentText" presStyleLbl="node1" presStyleIdx="5" presStyleCnt="7" custLinFactY="1873" custLinFactNeighborX="29274" custLinFactNeighborY="100000">
        <dgm:presLayoutVars>
          <dgm:chMax val="0"/>
          <dgm:bulletEnabled val="1"/>
        </dgm:presLayoutVars>
      </dgm:prSet>
      <dgm:spPr/>
    </dgm:pt>
    <dgm:pt modelId="{A94EB675-E794-4332-AA5F-62A0021B27FA}" type="pres">
      <dgm:prSet presAssocID="{D99B376C-26F5-441C-8A45-D5BF6812F8B8}" presName="spacer" presStyleCnt="0"/>
      <dgm:spPr/>
    </dgm:pt>
    <dgm:pt modelId="{8F63A1E1-6B23-4E6B-AC1F-06C8627E937D}" type="pres">
      <dgm:prSet presAssocID="{67AC0AFA-2402-4DB3-88E6-1E390AC3595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0BE3F0C-DD00-42A0-90D9-CDE2C584998B}" srcId="{62963BA1-40CD-4832-9984-382DB76C4BF8}" destId="{458B2B4D-AF83-4344-AF59-AA0D1823CF62}" srcOrd="0" destOrd="0" parTransId="{57E31618-741D-4198-B289-7AF6A97B2897}" sibTransId="{247A832C-1C2A-47F7-85F0-7500B2A75491}"/>
    <dgm:cxn modelId="{85064F17-6D3A-4ECE-9497-622205FAFB3C}" type="presOf" srcId="{458B2B4D-AF83-4344-AF59-AA0D1823CF62}" destId="{C165F3B9-F9F5-4A6A-B183-57C4483A9920}" srcOrd="0" destOrd="0" presId="urn:microsoft.com/office/officeart/2005/8/layout/vList2"/>
    <dgm:cxn modelId="{1768733E-72E1-4596-AD7F-0E2A542E9936}" type="presOf" srcId="{67AC0AFA-2402-4DB3-88E6-1E390AC3595B}" destId="{8F63A1E1-6B23-4E6B-AC1F-06C8627E937D}" srcOrd="0" destOrd="0" presId="urn:microsoft.com/office/officeart/2005/8/layout/vList2"/>
    <dgm:cxn modelId="{56909541-8536-4D50-9468-B0CBFA0C5886}" type="presOf" srcId="{ECAFEDAD-9512-4C91-B445-42C14E500750}" destId="{A20F6B3E-79A5-44B5-A4F8-D011729D440A}" srcOrd="0" destOrd="0" presId="urn:microsoft.com/office/officeart/2005/8/layout/vList2"/>
    <dgm:cxn modelId="{0A10E66F-51C1-4DE8-ACB3-A67EDDC7F1FA}" type="presOf" srcId="{06DA00A0-C305-412F-9E87-CA4E903EF73E}" destId="{2033FA66-E8E4-4FA9-9B8F-D93998C780FE}" srcOrd="0" destOrd="0" presId="urn:microsoft.com/office/officeart/2005/8/layout/vList2"/>
    <dgm:cxn modelId="{E7A40E74-0510-4DF3-9E3F-6DD9A6E3C8DA}" type="presOf" srcId="{62963BA1-40CD-4832-9984-382DB76C4BF8}" destId="{2B90C04E-AD25-4093-A66F-787C83E23AD7}" srcOrd="0" destOrd="0" presId="urn:microsoft.com/office/officeart/2005/8/layout/vList2"/>
    <dgm:cxn modelId="{2F108078-10BA-4F6E-AEFE-C242CDCECA7C}" srcId="{62963BA1-40CD-4832-9984-382DB76C4BF8}" destId="{1B0005DC-A202-491C-ACC1-74AEC812182E}" srcOrd="1" destOrd="0" parTransId="{BB80563A-D4A6-41C3-8469-2C3BDBB6E170}" sibTransId="{FBFC79BF-2059-494D-85FE-10C02818BB1E}"/>
    <dgm:cxn modelId="{1ED71F8C-BD8F-4CB3-AC43-8CA126EC3D89}" srcId="{62963BA1-40CD-4832-9984-382DB76C4BF8}" destId="{67AC0AFA-2402-4DB3-88E6-1E390AC3595B}" srcOrd="6" destOrd="0" parTransId="{943079AE-47B1-47D6-9E05-99515F67AA73}" sibTransId="{2F19F3A2-4120-4E85-9221-A0AF00ED25D9}"/>
    <dgm:cxn modelId="{7275449C-EB4A-4067-AA11-30E276F09E7C}" type="presOf" srcId="{B5846297-E0F9-406A-A624-ACB53F19CDFC}" destId="{BA448E39-0B81-4039-A9C3-34D0B859174C}" srcOrd="0" destOrd="0" presId="urn:microsoft.com/office/officeart/2005/8/layout/vList2"/>
    <dgm:cxn modelId="{E06D3D9E-A402-4DBD-8EC4-3EF7A2D05AC0}" srcId="{62963BA1-40CD-4832-9984-382DB76C4BF8}" destId="{06DA00A0-C305-412F-9E87-CA4E903EF73E}" srcOrd="5" destOrd="0" parTransId="{EBA14199-82AA-40FB-9201-B167E63BB6B3}" sibTransId="{D99B376C-26F5-441C-8A45-D5BF6812F8B8}"/>
    <dgm:cxn modelId="{3B65AFAC-591D-494F-A401-1C42FF19CB75}" type="presOf" srcId="{1B0005DC-A202-491C-ACC1-74AEC812182E}" destId="{B32A59DD-E29C-4FB5-9634-0EC559B1E521}" srcOrd="0" destOrd="0" presId="urn:microsoft.com/office/officeart/2005/8/layout/vList2"/>
    <dgm:cxn modelId="{5B5FEFB6-BF0F-4AF6-A4D7-B551BFF0BC80}" srcId="{62963BA1-40CD-4832-9984-382DB76C4BF8}" destId="{B5846297-E0F9-406A-A624-ACB53F19CDFC}" srcOrd="3" destOrd="0" parTransId="{8DFA3731-2B49-46D8-9054-975E2EE2D1FA}" sibTransId="{A0944C9F-25AF-4F96-B834-82A2D13A53CB}"/>
    <dgm:cxn modelId="{AFA249BE-D65C-4071-9B20-0077D20C43FF}" srcId="{62963BA1-40CD-4832-9984-382DB76C4BF8}" destId="{76D46C15-273B-4C1B-912B-87D4A948DA7F}" srcOrd="2" destOrd="0" parTransId="{A6147824-E57B-41E1-A76C-EE996CC1DEE9}" sibTransId="{B29E5F7B-9D44-4EC9-8DE0-5F3DA58B0A6E}"/>
    <dgm:cxn modelId="{12D000E4-AF45-42AF-96B8-40C8FD0F4DBC}" srcId="{62963BA1-40CD-4832-9984-382DB76C4BF8}" destId="{ECAFEDAD-9512-4C91-B445-42C14E500750}" srcOrd="4" destOrd="0" parTransId="{2B2F63A9-B10C-4EC9-9497-0C9D13A3A5EF}" sibTransId="{4DECE690-E989-425A-A161-8B2B782D4FF3}"/>
    <dgm:cxn modelId="{749A9CEA-E543-4170-8A27-16CEED3F0FCC}" type="presOf" srcId="{76D46C15-273B-4C1B-912B-87D4A948DA7F}" destId="{B2053363-D4D8-49E7-9EAF-82BE767E4152}" srcOrd="0" destOrd="0" presId="urn:microsoft.com/office/officeart/2005/8/layout/vList2"/>
    <dgm:cxn modelId="{3E4CA584-B217-4DEB-9629-B7E6464818B6}" type="presParOf" srcId="{2B90C04E-AD25-4093-A66F-787C83E23AD7}" destId="{C165F3B9-F9F5-4A6A-B183-57C4483A9920}" srcOrd="0" destOrd="0" presId="urn:microsoft.com/office/officeart/2005/8/layout/vList2"/>
    <dgm:cxn modelId="{851B42FC-5FA2-4100-B535-04E3515E36D3}" type="presParOf" srcId="{2B90C04E-AD25-4093-A66F-787C83E23AD7}" destId="{9C7867FE-6380-4AE8-B7D0-B389D10E8DD3}" srcOrd="1" destOrd="0" presId="urn:microsoft.com/office/officeart/2005/8/layout/vList2"/>
    <dgm:cxn modelId="{CEE5F7BB-D545-4946-9A73-3DF375B46C5B}" type="presParOf" srcId="{2B90C04E-AD25-4093-A66F-787C83E23AD7}" destId="{B32A59DD-E29C-4FB5-9634-0EC559B1E521}" srcOrd="2" destOrd="0" presId="urn:microsoft.com/office/officeart/2005/8/layout/vList2"/>
    <dgm:cxn modelId="{E2495EA4-A7B3-4C84-8A23-6E5508363062}" type="presParOf" srcId="{2B90C04E-AD25-4093-A66F-787C83E23AD7}" destId="{0716998A-7279-4870-974F-413297F88A02}" srcOrd="3" destOrd="0" presId="urn:microsoft.com/office/officeart/2005/8/layout/vList2"/>
    <dgm:cxn modelId="{F81E0327-E25E-4426-B29D-EB20BF6A7C7E}" type="presParOf" srcId="{2B90C04E-AD25-4093-A66F-787C83E23AD7}" destId="{B2053363-D4D8-49E7-9EAF-82BE767E4152}" srcOrd="4" destOrd="0" presId="urn:microsoft.com/office/officeart/2005/8/layout/vList2"/>
    <dgm:cxn modelId="{9419C88E-0FE6-42D8-834B-6B1102DDCE60}" type="presParOf" srcId="{2B90C04E-AD25-4093-A66F-787C83E23AD7}" destId="{F14E0F06-D832-4740-9473-5ADFF45EB0F9}" srcOrd="5" destOrd="0" presId="urn:microsoft.com/office/officeart/2005/8/layout/vList2"/>
    <dgm:cxn modelId="{208E72FE-499D-4EE5-A2BE-280D1F74C579}" type="presParOf" srcId="{2B90C04E-AD25-4093-A66F-787C83E23AD7}" destId="{BA448E39-0B81-4039-A9C3-34D0B859174C}" srcOrd="6" destOrd="0" presId="urn:microsoft.com/office/officeart/2005/8/layout/vList2"/>
    <dgm:cxn modelId="{61DA1AD6-0398-4A94-B160-1BCCF3578301}" type="presParOf" srcId="{2B90C04E-AD25-4093-A66F-787C83E23AD7}" destId="{0877123C-85A5-4B89-9083-419D3901E237}" srcOrd="7" destOrd="0" presId="urn:microsoft.com/office/officeart/2005/8/layout/vList2"/>
    <dgm:cxn modelId="{A945192C-2416-4DFF-8632-1FD6FC214BA3}" type="presParOf" srcId="{2B90C04E-AD25-4093-A66F-787C83E23AD7}" destId="{A20F6B3E-79A5-44B5-A4F8-D011729D440A}" srcOrd="8" destOrd="0" presId="urn:microsoft.com/office/officeart/2005/8/layout/vList2"/>
    <dgm:cxn modelId="{7CD04D89-3C7D-4D8B-BB10-549ACB000262}" type="presParOf" srcId="{2B90C04E-AD25-4093-A66F-787C83E23AD7}" destId="{3FC10B42-EB7C-4AC3-BBE7-8A6E4A85FD44}" srcOrd="9" destOrd="0" presId="urn:microsoft.com/office/officeart/2005/8/layout/vList2"/>
    <dgm:cxn modelId="{E931987A-F6C5-4D0B-9D9D-BD041214C528}" type="presParOf" srcId="{2B90C04E-AD25-4093-A66F-787C83E23AD7}" destId="{2033FA66-E8E4-4FA9-9B8F-D93998C780FE}" srcOrd="10" destOrd="0" presId="urn:microsoft.com/office/officeart/2005/8/layout/vList2"/>
    <dgm:cxn modelId="{2F333BA5-B9A7-4322-B87E-ADE1FBDAC045}" type="presParOf" srcId="{2B90C04E-AD25-4093-A66F-787C83E23AD7}" destId="{A94EB675-E794-4332-AA5F-62A0021B27FA}" srcOrd="11" destOrd="0" presId="urn:microsoft.com/office/officeart/2005/8/layout/vList2"/>
    <dgm:cxn modelId="{32826447-CC55-4781-8B2F-EB8D29C245EC}" type="presParOf" srcId="{2B90C04E-AD25-4093-A66F-787C83E23AD7}" destId="{8F63A1E1-6B23-4E6B-AC1F-06C8627E937D}" srcOrd="12" destOrd="0" presId="urn:microsoft.com/office/officeart/2005/8/layout/vList2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5F3B9-F9F5-4A6A-B183-57C4483A9920}">
      <dsp:nvSpPr>
        <dsp:cNvPr id="0" name=""/>
        <dsp:cNvSpPr/>
      </dsp:nvSpPr>
      <dsp:spPr>
        <a:xfrm>
          <a:off x="0" y="47584"/>
          <a:ext cx="3839173" cy="595877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</a:rPr>
            <a:t>Hardware Assisted Virtualization</a:t>
          </a:r>
        </a:p>
      </dsp:txBody>
      <dsp:txXfrm>
        <a:off x="29088" y="76672"/>
        <a:ext cx="3780997" cy="537701"/>
      </dsp:txXfrm>
    </dsp:sp>
    <dsp:sp modelId="{B32A59DD-E29C-4FB5-9634-0EC559B1E521}">
      <dsp:nvSpPr>
        <dsp:cNvPr id="0" name=""/>
        <dsp:cNvSpPr/>
      </dsp:nvSpPr>
      <dsp:spPr>
        <a:xfrm>
          <a:off x="0" y="686661"/>
          <a:ext cx="3839173" cy="595877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Highly scalable and high- performance sharing of I/O devices across isolated domains</a:t>
          </a:r>
        </a:p>
      </dsp:txBody>
      <dsp:txXfrm>
        <a:off x="29088" y="715749"/>
        <a:ext cx="3780997" cy="537701"/>
      </dsp:txXfrm>
    </dsp:sp>
    <dsp:sp modelId="{B2053363-D4D8-49E7-9EAF-82BE767E4152}">
      <dsp:nvSpPr>
        <dsp:cNvPr id="0" name=""/>
        <dsp:cNvSpPr/>
      </dsp:nvSpPr>
      <dsp:spPr>
        <a:xfrm>
          <a:off x="0" y="1325738"/>
          <a:ext cx="3839173" cy="595877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Assignable device Interfaces =&gt;User Container Interfaces</a:t>
          </a:r>
        </a:p>
      </dsp:txBody>
      <dsp:txXfrm>
        <a:off x="29088" y="1354826"/>
        <a:ext cx="3780997" cy="537701"/>
      </dsp:txXfrm>
    </dsp:sp>
    <dsp:sp modelId="{BA448E39-0B81-4039-A9C3-34D0B859174C}">
      <dsp:nvSpPr>
        <dsp:cNvPr id="0" name=""/>
        <dsp:cNvSpPr/>
      </dsp:nvSpPr>
      <dsp:spPr>
        <a:xfrm>
          <a:off x="0" y="1964816"/>
          <a:ext cx="3839173" cy="595877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Platform Scalability using PASID</a:t>
          </a:r>
        </a:p>
      </dsp:txBody>
      <dsp:txXfrm>
        <a:off x="29088" y="1993904"/>
        <a:ext cx="3780997" cy="537701"/>
      </dsp:txXfrm>
    </dsp:sp>
    <dsp:sp modelId="{A20F6B3E-79A5-44B5-A4F8-D011729D440A}">
      <dsp:nvSpPr>
        <dsp:cNvPr id="0" name=""/>
        <dsp:cNvSpPr/>
      </dsp:nvSpPr>
      <dsp:spPr>
        <a:xfrm>
          <a:off x="0" y="2603893"/>
          <a:ext cx="3839173" cy="595877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Support Virtual Device Composition</a:t>
          </a:r>
        </a:p>
      </dsp:txBody>
      <dsp:txXfrm>
        <a:off x="29088" y="2632981"/>
        <a:ext cx="3780997" cy="537701"/>
      </dsp:txXfrm>
    </dsp:sp>
    <dsp:sp modelId="{2033FA66-E8E4-4FA9-9B8F-D93998C780FE}">
      <dsp:nvSpPr>
        <dsp:cNvPr id="0" name=""/>
        <dsp:cNvSpPr/>
      </dsp:nvSpPr>
      <dsp:spPr>
        <a:xfrm>
          <a:off x="0" y="3297331"/>
          <a:ext cx="3839173" cy="595877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RID and PASID identifies the address space associated with the request </a:t>
          </a:r>
        </a:p>
      </dsp:txBody>
      <dsp:txXfrm>
        <a:off x="29088" y="3326419"/>
        <a:ext cx="3780997" cy="537701"/>
      </dsp:txXfrm>
    </dsp:sp>
    <dsp:sp modelId="{8F63A1E1-6B23-4E6B-AC1F-06C8627E937D}">
      <dsp:nvSpPr>
        <dsp:cNvPr id="0" name=""/>
        <dsp:cNvSpPr/>
      </dsp:nvSpPr>
      <dsp:spPr>
        <a:xfrm>
          <a:off x="0" y="3882048"/>
          <a:ext cx="3839173" cy="595877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ADI Memory Mapped regions</a:t>
          </a:r>
        </a:p>
      </dsp:txBody>
      <dsp:txXfrm>
        <a:off x="29088" y="3911136"/>
        <a:ext cx="3780997" cy="53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A9F68-39CB-4D22-A07A-5A31E97799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BC41-E4A8-4488-B5E0-EAF3F7C6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ABC41-E4A8-4488-B5E0-EAF3F7C64F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ABC41-E4A8-4488-B5E0-EAF3F7C64F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ABC41-E4A8-4488-B5E0-EAF3F7C64F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7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668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856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02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853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886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296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69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619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27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573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62E6-355E-4064-88AB-E5A5CE9526EA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9792-B529-4AC6-BA7B-9F1D9223D33F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2AED1-A965-4FF8-89B1-397272A26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44200" y="274320"/>
            <a:ext cx="1152244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nupur.jain@intel.com" TargetMode="External"/><Relationship Id="rId2" Type="http://schemas.openxmlformats.org/officeDocument/2006/relationships/hyperlink" Target="mailto:anjali.singhai@intel.com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B019-92CD-4DD9-86B1-E8C55A9B4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rmAutofit/>
          </a:bodyPr>
          <a:lstStyle/>
          <a:p>
            <a:pPr algn="r"/>
            <a:r>
              <a:rPr lang="en-IE" sz="5600"/>
              <a:t>Container Networking Solutions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2DDB7-A526-4A80-B345-CCB4B0D3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12" y="3292377"/>
            <a:ext cx="2964704" cy="1716407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77974D53-08D8-466C-BD2C-309FFEE9D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50B338-B5DB-47CA-8092-2DB8ABB92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274320"/>
            <a:ext cx="1153886" cy="8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F30CF7-ADAF-411D-9D69-10D873D5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6" y="457200"/>
            <a:ext cx="8408276" cy="1213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Community’s Approach - </a:t>
            </a:r>
            <a:r>
              <a:rPr lang="en-US" sz="3600" b="1" dirty="0" err="1">
                <a:solidFill>
                  <a:schemeClr val="accent1"/>
                </a:solidFill>
              </a:rPr>
              <a:t>eBPF</a:t>
            </a:r>
            <a:r>
              <a:rPr lang="en-US" sz="3600" b="1" dirty="0">
                <a:solidFill>
                  <a:schemeClr val="accent1"/>
                </a:solidFill>
              </a:rPr>
              <a:t>/XDP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06C95-E38F-43C9-A048-00D87804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946" y="1481958"/>
            <a:ext cx="5940062" cy="5275457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Benefits</a:t>
            </a:r>
            <a:r>
              <a:rPr lang="en-US" sz="1700" dirty="0">
                <a:solidFill>
                  <a:schemeClr val="accent1"/>
                </a:solidFill>
              </a:rPr>
              <a:t> - </a:t>
            </a:r>
            <a:r>
              <a:rPr lang="en-US" dirty="0"/>
              <a:t>Performant than the kernel</a:t>
            </a:r>
          </a:p>
          <a:p>
            <a:r>
              <a:rPr lang="en-US" dirty="0"/>
              <a:t>Designed as an alternative to DPDK.</a:t>
            </a:r>
          </a:p>
          <a:p>
            <a:r>
              <a:rPr lang="en-US" dirty="0"/>
              <a:t>Flexibility, code injected into the kernel</a:t>
            </a:r>
          </a:p>
          <a:p>
            <a:r>
              <a:rPr lang="en-US" dirty="0"/>
              <a:t>Ability to reload programs on-the-fly</a:t>
            </a:r>
          </a:p>
          <a:p>
            <a:r>
              <a:rPr lang="en-US" sz="17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Network Functions - </a:t>
            </a:r>
            <a:r>
              <a:rPr lang="en-US" dirty="0"/>
              <a:t>Network Policy, Encryption, Load Balancer, Firewall, Monitoring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17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Plugins</a:t>
            </a:r>
            <a:r>
              <a:rPr lang="en-US" sz="1700" dirty="0">
                <a:solidFill>
                  <a:schemeClr val="accent1"/>
                </a:solidFill>
              </a:rPr>
              <a:t> - </a:t>
            </a:r>
            <a:r>
              <a:rPr lang="en-US" dirty="0"/>
              <a:t>Cilium, </a:t>
            </a:r>
            <a:r>
              <a:rPr lang="en-US" dirty="0" err="1"/>
              <a:t>Callico</a:t>
            </a:r>
            <a:r>
              <a:rPr lang="en-US" dirty="0"/>
              <a:t>, </a:t>
            </a:r>
            <a:r>
              <a:rPr lang="en-US" dirty="0" err="1"/>
              <a:t>Katran</a:t>
            </a:r>
            <a:r>
              <a:rPr lang="en-US" dirty="0"/>
              <a:t> (</a:t>
            </a:r>
            <a:r>
              <a:rPr lang="en-US" dirty="0" err="1"/>
              <a:t>facebook</a:t>
            </a:r>
            <a:r>
              <a:rPr lang="en-US" dirty="0"/>
              <a:t>),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17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Limitations</a:t>
            </a:r>
            <a:r>
              <a:rPr lang="en-US" sz="17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HW </a:t>
            </a:r>
            <a:r>
              <a:rPr lang="en-US" dirty="0" err="1"/>
              <a:t>offloadable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by performance and scalability.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Kernel/user space context 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purpose CPUs and Memory architecture is not ideal for Deep table 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in CPU usage/CPU cache with load</a:t>
            </a:r>
          </a:p>
          <a:p>
            <a:endParaRPr lang="en-US" dirty="0"/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13DE0DF7-A111-4AA4-BE16-57E130DF052A}"/>
              </a:ext>
            </a:extLst>
          </p:cNvPr>
          <p:cNvSpPr/>
          <p:nvPr/>
        </p:nvSpPr>
        <p:spPr>
          <a:xfrm rot="5400000">
            <a:off x="2411659" y="3300875"/>
            <a:ext cx="726653" cy="1124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26" h="3445">
                <a:moveTo>
                  <a:pt x="0" y="3442"/>
                </a:moveTo>
                <a:cubicBezTo>
                  <a:pt x="260" y="3454"/>
                  <a:pt x="525" y="3433"/>
                  <a:pt x="773" y="3348"/>
                </a:cubicBezTo>
                <a:cubicBezTo>
                  <a:pt x="1074" y="3245"/>
                  <a:pt x="1278" y="2976"/>
                  <a:pt x="1452" y="2716"/>
                </a:cubicBezTo>
                <a:cubicBezTo>
                  <a:pt x="1644" y="2429"/>
                  <a:pt x="1776" y="2112"/>
                  <a:pt x="1920" y="1803"/>
                </a:cubicBezTo>
                <a:cubicBezTo>
                  <a:pt x="2058" y="1506"/>
                  <a:pt x="2031" y="1155"/>
                  <a:pt x="2178" y="866"/>
                </a:cubicBezTo>
                <a:cubicBezTo>
                  <a:pt x="2375" y="479"/>
                  <a:pt x="1910" y="360"/>
                  <a:pt x="1733" y="187"/>
                </a:cubicBezTo>
                <a:lnTo>
                  <a:pt x="1499" y="23"/>
                </a:lnTo>
                <a:lnTo>
                  <a:pt x="1499" y="0"/>
                </a:lnTo>
              </a:path>
            </a:pathLst>
          </a:custGeom>
          <a:noFill/>
          <a:ln w="0">
            <a:solidFill>
              <a:srgbClr val="000000">
                <a:alpha val="0"/>
              </a:srgbClr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en-US" sz="1633">
              <a:latin typeface="Arial" pitchFamily="18"/>
              <a:ea typeface="SimSun" pitchFamily="2"/>
              <a:cs typeface="Mangal" pitchFamily="2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7AFE80-3CBF-4FAF-8D2C-9F848DA58537}"/>
              </a:ext>
            </a:extLst>
          </p:cNvPr>
          <p:cNvCxnSpPr/>
          <p:nvPr/>
        </p:nvCxnSpPr>
        <p:spPr>
          <a:xfrm>
            <a:off x="3860430" y="30970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32D9350-C156-4128-B461-64A38684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918" y="1838163"/>
            <a:ext cx="4538751" cy="41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3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89B59-B426-4186-8133-54E68ED9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6" y="365125"/>
            <a:ext cx="10406482" cy="1170377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eBPF</a:t>
            </a:r>
            <a:r>
              <a:rPr lang="en-US" sz="3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Implementation – Cilium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A4675B-5F1A-42EC-828F-2B0ACE2B3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88" y="3033661"/>
            <a:ext cx="7605084" cy="1503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2DC1BA-CDAD-4449-8751-99038E096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045" y="4595341"/>
            <a:ext cx="7612623" cy="1512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70D2B7-DF18-4D56-AC30-9BE5C8B57A33}"/>
              </a:ext>
            </a:extLst>
          </p:cNvPr>
          <p:cNvSpPr txBox="1"/>
          <p:nvPr/>
        </p:nvSpPr>
        <p:spPr>
          <a:xfrm>
            <a:off x="8954219" y="3055141"/>
            <a:ext cx="277770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No-XDP and XDP performed similar with 1000 connections. CPU consumption in both reaches to &gt;8 cores with more sessions</a:t>
            </a:r>
          </a:p>
          <a:p>
            <a:endParaRPr lang="en-US" sz="1600" dirty="0"/>
          </a:p>
          <a:p>
            <a:r>
              <a:rPr lang="en-US" sz="1600" dirty="0"/>
              <a:t>XDP path today does not take advance of  hardware XDP_REDIRECT queue designed to send packet to another interface, so no significant performance gains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9DE5F-FC40-4806-A158-C650E54CE8A2}"/>
              </a:ext>
            </a:extLst>
          </p:cNvPr>
          <p:cNvSpPr txBox="1"/>
          <p:nvPr/>
        </p:nvSpPr>
        <p:spPr>
          <a:xfrm>
            <a:off x="1040524" y="1397479"/>
            <a:ext cx="1038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Cilium does connect-time load balancing by hooking into the BPF &amp; XDP/TC hook on the receive. When a program tries to connect to a Kubernetes service, Cilium intercepts the connection attempt, load balances with DNAT’s to directly connect </a:t>
            </a:r>
            <a:r>
              <a:rPr lang="en-US" sz="1600"/>
              <a:t>to the backend </a:t>
            </a:r>
            <a:r>
              <a:rPr lang="en-US" sz="1600" dirty="0"/>
              <a:t>pod’s IP instead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F0D8-6964-4FFF-A5F8-218FDBD57862}"/>
              </a:ext>
            </a:extLst>
          </p:cNvPr>
          <p:cNvSpPr txBox="1"/>
          <p:nvPr/>
        </p:nvSpPr>
        <p:spPr>
          <a:xfrm>
            <a:off x="987972" y="2596056"/>
            <a:ext cx="73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Throughput in queries/s – test run with </a:t>
            </a:r>
            <a:r>
              <a:rPr lang="en-US" dirty="0" err="1">
                <a:solidFill>
                  <a:schemeClr val="accent1"/>
                </a:solidFill>
              </a:rPr>
              <a:t>fortio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ngnix</a:t>
            </a:r>
            <a:r>
              <a:rPr lang="en-US" dirty="0">
                <a:solidFill>
                  <a:schemeClr val="accent1"/>
                </a:solidFill>
              </a:rPr>
              <a:t>. 2 clients, 2 services</a:t>
            </a:r>
          </a:p>
        </p:txBody>
      </p:sp>
    </p:spTree>
    <p:extLst>
      <p:ext uri="{BB962C8B-B14F-4D97-AF65-F5344CB8AC3E}">
        <p14:creationId xmlns:p14="http://schemas.microsoft.com/office/powerpoint/2010/main" val="418798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F30CF7-ADAF-411D-9D69-10D873D5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31" y="315310"/>
            <a:ext cx="10752583" cy="935421"/>
          </a:xfrm>
          <a:noFill/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Our Approach – The H/W Datapath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DF0BB8-B431-485B-ABCF-3010C543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0" y="1376855"/>
            <a:ext cx="3804745" cy="5481146"/>
          </a:xfrm>
        </p:spPr>
        <p:txBody>
          <a:bodyPr>
            <a:noAutofit/>
          </a:bodyPr>
          <a:lstStyle/>
          <a:p>
            <a:r>
              <a:rPr lang="en-US" sz="1700" dirty="0"/>
              <a:t>Programmable MAT tables. Contract between control plane and data plane for runtime control</a:t>
            </a:r>
          </a:p>
          <a:p>
            <a:r>
              <a:rPr lang="en-US" sz="1700" dirty="0"/>
              <a:t>Device capability defined by architecture. </a:t>
            </a:r>
            <a:r>
              <a:rPr lang="en-US" sz="1700" dirty="0" err="1"/>
              <a:t>Eg</a:t>
            </a:r>
            <a:r>
              <a:rPr lang="en-US" sz="1700" dirty="0"/>
              <a:t> wildcard match -TCAM, Exact match-DRAM. Compiler responsible for mapping.</a:t>
            </a:r>
          </a:p>
          <a:p>
            <a:r>
              <a:rPr lang="en-US" sz="1700" dirty="0"/>
              <a:t>Parallel lookups, conditional actions &amp; atomicity</a:t>
            </a:r>
          </a:p>
          <a:p>
            <a:r>
              <a:rPr lang="en-US" sz="1700" dirty="0"/>
              <a:t>Features are defined in the software. Faster introduction, verification, test and deployment.</a:t>
            </a:r>
          </a:p>
          <a:p>
            <a:r>
              <a:rPr lang="en-US" sz="1700" dirty="0"/>
              <a:t>Programmer defined 1) parser (parse graph); headers (inner/outer L2,L3,L4, app ) and orders 2) how the output packet will look on the wire</a:t>
            </a:r>
          </a:p>
          <a:p>
            <a:r>
              <a:rPr lang="en-US" sz="1700" dirty="0"/>
              <a:t>Counters, meters, stateful registers, hash functions, ALU, TTLs and counters per entry, PRE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7AFE80-3CBF-4FAF-8D2C-9F848DA58537}"/>
              </a:ext>
            </a:extLst>
          </p:cNvPr>
          <p:cNvCxnSpPr/>
          <p:nvPr/>
        </p:nvCxnSpPr>
        <p:spPr>
          <a:xfrm>
            <a:off x="3860430" y="30970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DC2CCA-2D0C-4291-9601-812A8ACE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3" y="1097100"/>
            <a:ext cx="7941490" cy="540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0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2C8A-4F18-4B5A-8568-241F732A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4" y="457200"/>
            <a:ext cx="5749424" cy="105156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Node LB Data Plane P4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F9C52-D1B3-4EF0-BC5B-4F5FC2866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4394" y="228600"/>
            <a:ext cx="5837816" cy="64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D6710-245E-4CC8-B61C-2324940A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4" y="2057401"/>
            <a:ext cx="5911388" cy="35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75EE-08E3-460A-8AA0-A1E70FC3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6" y="1078865"/>
            <a:ext cx="4600892" cy="70408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CT P4 Data Plane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BA619-4FED-4EE7-ABDC-AB2AB3DE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656" y="219455"/>
            <a:ext cx="5654040" cy="6419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7C98B9-69EF-4F6A-AA18-FEA721DF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2239561"/>
            <a:ext cx="5712311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6F-11FF-42A9-A843-7C93534E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84" y="475487"/>
            <a:ext cx="5570104" cy="1202705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L4-L7 P4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C0B0C-5A17-43BD-9D59-35108F6D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7744"/>
            <a:ext cx="5949337" cy="6442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1BB294-A5D3-4113-8842-E390E324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84" y="2550734"/>
            <a:ext cx="5182257" cy="2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3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05EC-01C3-42BF-875C-AC962496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Opens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B24DA-D1D8-4B53-93B0-1F8ECBCE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073" y="1713768"/>
            <a:ext cx="10352820" cy="4221040"/>
          </a:xfrm>
        </p:spPr>
        <p:txBody>
          <a:bodyPr/>
          <a:lstStyle/>
          <a:p>
            <a:r>
              <a:rPr lang="en-US" dirty="0"/>
              <a:t>Not every </a:t>
            </a:r>
            <a:r>
              <a:rPr lang="en-US" dirty="0" err="1"/>
              <a:t>eBPF</a:t>
            </a:r>
            <a:r>
              <a:rPr lang="en-US" dirty="0"/>
              <a:t> program can be HW offloaded as is. We are looking at all use cases.</a:t>
            </a:r>
          </a:p>
          <a:p>
            <a:r>
              <a:rPr lang="en-US" dirty="0"/>
              <a:t>We would like to get community support in converting some well defined XDP implementations to p4 programs.</a:t>
            </a:r>
          </a:p>
          <a:p>
            <a:r>
              <a:rPr lang="en-US" dirty="0"/>
              <a:t>P4 extensions or externs is an option for complete packet transformations like Crypto, checksum, packet replication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E192661-9A7B-4D69-A653-B8169F0DDEF0}"/>
              </a:ext>
            </a:extLst>
          </p:cNvPr>
          <p:cNvSpPr/>
          <p:nvPr/>
        </p:nvSpPr>
        <p:spPr>
          <a:xfrm>
            <a:off x="1697826" y="2486203"/>
            <a:ext cx="2618142" cy="1702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Container Control Plane SW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5EBCEB-9081-4DEF-A65A-8A78465B4996}"/>
              </a:ext>
            </a:extLst>
          </p:cNvPr>
          <p:cNvSpPr/>
          <p:nvPr/>
        </p:nvSpPr>
        <p:spPr>
          <a:xfrm>
            <a:off x="3895344" y="3520440"/>
            <a:ext cx="3163824" cy="18847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FNIC/SNIC HW to</a:t>
            </a:r>
          </a:p>
          <a:p>
            <a:pPr algn="ctr"/>
            <a:r>
              <a:rPr lang="en-US" dirty="0"/>
              <a:t>Support</a:t>
            </a:r>
          </a:p>
          <a:p>
            <a:pPr algn="ctr"/>
            <a:r>
              <a:rPr lang="en-US" dirty="0"/>
              <a:t>Container Networking offload Through Programmable DP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B429CB-0D01-4FE0-95C5-CDB44603F86E}"/>
              </a:ext>
            </a:extLst>
          </p:cNvPr>
          <p:cNvSpPr/>
          <p:nvPr/>
        </p:nvSpPr>
        <p:spPr>
          <a:xfrm>
            <a:off x="6620256" y="2368296"/>
            <a:ext cx="2700483" cy="18206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Platform to Support</a:t>
            </a:r>
          </a:p>
          <a:p>
            <a:pPr algn="ctr"/>
            <a:r>
              <a:rPr lang="en-US" dirty="0"/>
              <a:t>Light-Weight Virtualization</a:t>
            </a:r>
          </a:p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260B8C-3BCC-489C-9CAE-C02F53EDC0C8}"/>
              </a:ext>
            </a:extLst>
          </p:cNvPr>
          <p:cNvSpPr/>
          <p:nvPr/>
        </p:nvSpPr>
        <p:spPr>
          <a:xfrm>
            <a:off x="3895344" y="1452859"/>
            <a:ext cx="2938723" cy="15778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Enhanced SW Container &amp; Pod</a:t>
            </a:r>
          </a:p>
          <a:p>
            <a:pPr algn="ctr"/>
            <a:r>
              <a:rPr lang="en-US" dirty="0"/>
              <a:t>Interfaces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6F26E-8F05-45F5-A6F7-52BEB0379682}"/>
              </a:ext>
            </a:extLst>
          </p:cNvPr>
          <p:cNvSpPr txBox="1"/>
          <p:nvPr/>
        </p:nvSpPr>
        <p:spPr>
          <a:xfrm>
            <a:off x="731519" y="393192"/>
            <a:ext cx="10041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Conclusion:</a:t>
            </a:r>
          </a:p>
          <a:p>
            <a:r>
              <a:rPr lang="en-US" sz="2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Components for Native Scale out of Container Networking</a:t>
            </a:r>
          </a:p>
        </p:txBody>
      </p:sp>
    </p:spTree>
    <p:extLst>
      <p:ext uri="{BB962C8B-B14F-4D97-AF65-F5344CB8AC3E}">
        <p14:creationId xmlns:p14="http://schemas.microsoft.com/office/powerpoint/2010/main" val="340657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05EC-01C3-42BF-875C-AC962496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Contacts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B24DA-D1D8-4B53-93B0-1F8ECBCE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65" y="1362282"/>
            <a:ext cx="10352820" cy="4221040"/>
          </a:xfrm>
        </p:spPr>
        <p:txBody>
          <a:bodyPr>
            <a:normAutofit/>
          </a:bodyPr>
          <a:lstStyle/>
          <a:p>
            <a:r>
              <a:rPr lang="en-US" dirty="0"/>
              <a:t>P4 Code will be on </a:t>
            </a:r>
            <a:r>
              <a:rPr lang="en-US" dirty="0" err="1"/>
              <a:t>github</a:t>
            </a:r>
            <a:r>
              <a:rPr lang="en-US" dirty="0"/>
              <a:t> soon…</a:t>
            </a:r>
          </a:p>
          <a:p>
            <a:r>
              <a:rPr lang="en-US" dirty="0"/>
              <a:t>Please email for more info…</a:t>
            </a:r>
          </a:p>
          <a:p>
            <a:r>
              <a:rPr lang="en-US" dirty="0"/>
              <a:t>Contacts: Anjali Singhai </a:t>
            </a:r>
            <a:r>
              <a:rPr lang="en-US" dirty="0">
                <a:hlinkClick r:id="rId2"/>
              </a:rPr>
              <a:t>anjali.singhai@intel.com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    Nupur Jain </a:t>
            </a:r>
            <a:r>
              <a:rPr lang="en-US" dirty="0">
                <a:hlinkClick r:id="rId3"/>
              </a:rPr>
              <a:t>nupur.jain@intel.com</a:t>
            </a:r>
            <a:endParaRPr lang="en-US" dirty="0"/>
          </a:p>
          <a:p>
            <a:r>
              <a:rPr lang="en-US" dirty="0"/>
              <a:t>Intel Container Networking Team: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95E8AC7-7B3A-4C5A-B62B-364D9B109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40876"/>
              </p:ext>
            </p:extLst>
          </p:nvPr>
        </p:nvGraphicFramePr>
        <p:xfrm>
          <a:off x="1324707" y="3947498"/>
          <a:ext cx="88676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3824">
                  <a:extLst>
                    <a:ext uri="{9D8B030D-6E8A-4147-A177-3AD203B41FA5}">
                      <a16:colId xmlns:a16="http://schemas.microsoft.com/office/drawing/2014/main" val="3156458408"/>
                    </a:ext>
                  </a:extLst>
                </a:gridCol>
                <a:gridCol w="4433824">
                  <a:extLst>
                    <a:ext uri="{9D8B030D-6E8A-4147-A177-3AD203B41FA5}">
                      <a16:colId xmlns:a16="http://schemas.microsoft.com/office/drawing/2014/main" val="1867345180"/>
                    </a:ext>
                  </a:extLst>
                </a:gridCol>
              </a:tblGrid>
              <a:tr h="329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20741"/>
                  </a:ext>
                </a:extLst>
              </a:tr>
              <a:tr h="1812499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/>
                        <a:t>Anjali Singhai,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/>
                        <a:t>Nupur Jain,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/>
                        <a:t>Amritha Nambiar,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/>
                        <a:t>Pawel Szymanski,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/>
                        <a:t>Shaopeng He,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/>
                        <a:t>Phani Burra,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/>
                        <a:t>Dan Daly,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/>
                        <a:t>Yadong Li,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/>
                        <a:t>Sridhar Samudrala,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/>
                        <a:t>Kiran Patil,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/>
                        <a:t>Liang Cunming ,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/>
                        <a:t>Edwin Verplanke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45241"/>
                  </a:ext>
                </a:extLst>
              </a:tr>
              <a:tr h="3295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9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74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89B59-B426-4186-8133-54E68ED9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761028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eBPF</a:t>
            </a:r>
            <a:r>
              <a:rPr lang="en-US" sz="3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Implementation Characterization – Cilium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A5A17-F15B-4366-A8A6-474F01A5270D}"/>
              </a:ext>
            </a:extLst>
          </p:cNvPr>
          <p:cNvSpPr txBox="1"/>
          <p:nvPr/>
        </p:nvSpPr>
        <p:spPr>
          <a:xfrm>
            <a:off x="1687128" y="1569676"/>
            <a:ext cx="24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trace (NO XDP)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DFBC5-1760-4024-8347-E41B3E996B9A}"/>
              </a:ext>
            </a:extLst>
          </p:cNvPr>
          <p:cNvSpPr txBox="1"/>
          <p:nvPr/>
        </p:nvSpPr>
        <p:spPr>
          <a:xfrm>
            <a:off x="226403" y="5693951"/>
            <a:ext cx="71631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XDP vs No XDP, CPU utilization is quite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Benefits of XDP is being able to bypass the kernel stack in case of redirect.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Redirect to external port requires dedicate HW Redirect TX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XDP Benefits can be derived from dedicated HW resources.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10FD4-DCBE-4643-86B8-B584D87D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75" y="1911942"/>
            <a:ext cx="3661650" cy="3344667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82C7D7-F0B9-4650-BD0D-DD4B543606B7}"/>
              </a:ext>
            </a:extLst>
          </p:cNvPr>
          <p:cNvSpPr txBox="1"/>
          <p:nvPr/>
        </p:nvSpPr>
        <p:spPr>
          <a:xfrm>
            <a:off x="7463950" y="1549547"/>
            <a:ext cx="24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trace (XDP)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98122-6ADF-41A9-AA03-84410854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36" y="2015458"/>
            <a:ext cx="3748557" cy="33446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813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F30E-40EC-4284-9FEE-5C2801CB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93166" cy="105270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0C5F-8D73-4ABB-A1DB-31CBBCCC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8"/>
            <a:ext cx="10515600" cy="51104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Introduction</a:t>
            </a:r>
          </a:p>
          <a:p>
            <a:pPr lvl="1"/>
            <a:r>
              <a:rPr lang="en-US" dirty="0"/>
              <a:t>Container Network Functions &amp; Interfaces</a:t>
            </a:r>
          </a:p>
          <a:p>
            <a:pPr lvl="1"/>
            <a:r>
              <a:rPr lang="en-US" dirty="0"/>
              <a:t>Limitations</a:t>
            </a:r>
          </a:p>
          <a:p>
            <a:pPr lvl="1"/>
            <a:r>
              <a:rPr lang="en-US" dirty="0"/>
              <a:t>Container Interface Classifier</a:t>
            </a:r>
          </a:p>
          <a:p>
            <a:pPr lvl="1"/>
            <a:r>
              <a:rPr lang="en-US"/>
              <a:t>Community Solutions</a:t>
            </a:r>
            <a:endParaRPr lang="en-US" dirty="0"/>
          </a:p>
          <a:p>
            <a:pPr lvl="1"/>
            <a:r>
              <a:rPr lang="en-US" dirty="0"/>
              <a:t>Our Proposed Solution</a:t>
            </a:r>
          </a:p>
          <a:p>
            <a:pPr lvl="1"/>
            <a:r>
              <a:rPr lang="en-US" dirty="0"/>
              <a:t>Consolidation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Functionality Offload</a:t>
            </a: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P4 Sample -</a:t>
            </a:r>
            <a:r>
              <a:rPr lang="en-US" dirty="0" err="1"/>
              <a:t>Kubeproxy</a:t>
            </a:r>
            <a:endParaRPr lang="en-US" dirty="0"/>
          </a:p>
          <a:p>
            <a:pPr lvl="1"/>
            <a:r>
              <a:rPr lang="en-US" dirty="0"/>
              <a:t>P4 Connection tracking</a:t>
            </a:r>
          </a:p>
          <a:p>
            <a:pPr lvl="1"/>
            <a:r>
              <a:rPr lang="en-US" dirty="0"/>
              <a:t>P4 L4-L7 Classifier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7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DD3F-21D4-4402-818F-7AC863C7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0425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eBPF</a:t>
            </a:r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Implementation Characterization – Cilium - </a:t>
            </a:r>
            <a:r>
              <a:rPr lang="en-US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cont</a:t>
            </a:r>
            <a:endParaRPr lang="en-US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1F995-6C69-4DB8-8159-BB18157D5424}"/>
              </a:ext>
            </a:extLst>
          </p:cNvPr>
          <p:cNvSpPr/>
          <p:nvPr/>
        </p:nvSpPr>
        <p:spPr>
          <a:xfrm>
            <a:off x="409904" y="-2018645"/>
            <a:ext cx="7609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1798-0113-46C2-93A0-481E4070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55" y="1590588"/>
            <a:ext cx="5263381" cy="5149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0601F-F1B1-4F1C-9DE4-5C735692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18" y="1645725"/>
            <a:ext cx="5518674" cy="3156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6DE96B-C1E5-4DB4-A69F-69A6E4F38DDF}"/>
              </a:ext>
            </a:extLst>
          </p:cNvPr>
          <p:cNvSpPr txBox="1"/>
          <p:nvPr/>
        </p:nvSpPr>
        <p:spPr>
          <a:xfrm>
            <a:off x="1194099" y="1237129"/>
            <a:ext cx="318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Cilium chains in iptables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906EF-B3CE-4BB0-A811-1CB64F170F11}"/>
              </a:ext>
            </a:extLst>
          </p:cNvPr>
          <p:cNvSpPr txBox="1"/>
          <p:nvPr/>
        </p:nvSpPr>
        <p:spPr>
          <a:xfrm>
            <a:off x="6788075" y="1258645"/>
            <a:ext cx="386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Cilium’s own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conntrack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80124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DD3F-21D4-4402-818F-7AC863C7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7642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F30CF7-ADAF-411D-9D69-10D873D5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46" y="-55289"/>
            <a:ext cx="5883209" cy="1095813"/>
          </a:xfrm>
          <a:noFill/>
        </p:spPr>
        <p:txBody>
          <a:bodyPr>
            <a:normAutofit fontScale="90000"/>
          </a:bodyPr>
          <a:lstStyle/>
          <a:p>
            <a:r>
              <a:rPr lang="en-IE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Container Networking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F9964-2786-4F02-BD11-4096BA553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9568" y="1040524"/>
            <a:ext cx="11109435" cy="5665076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630B3D8-979E-4929-9402-ACA05692F130}"/>
              </a:ext>
            </a:extLst>
          </p:cNvPr>
          <p:cNvSpPr txBox="1">
            <a:spLocks/>
          </p:cNvSpPr>
          <p:nvPr/>
        </p:nvSpPr>
        <p:spPr>
          <a:xfrm>
            <a:off x="455613" y="862025"/>
            <a:ext cx="6615024" cy="2625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7984CD-EC50-4B25-8B9D-490DAD13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30" y="649224"/>
            <a:ext cx="8619909" cy="62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1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1DEB40D4-92C1-4BB9-86CE-CCB9CA98A52E}"/>
              </a:ext>
            </a:extLst>
          </p:cNvPr>
          <p:cNvSpPr/>
          <p:nvPr/>
        </p:nvSpPr>
        <p:spPr>
          <a:xfrm>
            <a:off x="1252328" y="2299096"/>
            <a:ext cx="1264141" cy="1264141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595C25-A2CA-4EA8-9086-04B60A46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Current State of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BBA30-BDC8-4122-B548-6A2AFDA9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64" y="2559802"/>
            <a:ext cx="725487" cy="725487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FADC1703-A1FD-40AB-8A34-1E445236A281}"/>
              </a:ext>
            </a:extLst>
          </p:cNvPr>
          <p:cNvSpPr/>
          <p:nvPr/>
        </p:nvSpPr>
        <p:spPr>
          <a:xfrm>
            <a:off x="3723052" y="2243013"/>
            <a:ext cx="1264141" cy="1264141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Processor">
            <a:extLst>
              <a:ext uri="{FF2B5EF4-FFF2-40B4-BE49-F238E27FC236}">
                <a16:creationId xmlns:a16="http://schemas.microsoft.com/office/drawing/2014/main" id="{852EE299-C309-4715-AC57-9055E213110B}"/>
              </a:ext>
            </a:extLst>
          </p:cNvPr>
          <p:cNvSpPr/>
          <p:nvPr/>
        </p:nvSpPr>
        <p:spPr>
          <a:xfrm>
            <a:off x="3992460" y="2512420"/>
            <a:ext cx="725326" cy="72532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CD15062D-0B1C-4684-A08E-5C3F933D431C}"/>
              </a:ext>
            </a:extLst>
          </p:cNvPr>
          <p:cNvSpPr/>
          <p:nvPr/>
        </p:nvSpPr>
        <p:spPr>
          <a:xfrm>
            <a:off x="6149729" y="2243013"/>
            <a:ext cx="1264141" cy="1264141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 descr="Syncing Cloud">
            <a:extLst>
              <a:ext uri="{FF2B5EF4-FFF2-40B4-BE49-F238E27FC236}">
                <a16:creationId xmlns:a16="http://schemas.microsoft.com/office/drawing/2014/main" id="{7E379C47-2865-492B-96A0-0AC0FC804FB7}"/>
              </a:ext>
            </a:extLst>
          </p:cNvPr>
          <p:cNvSpPr/>
          <p:nvPr/>
        </p:nvSpPr>
        <p:spPr>
          <a:xfrm>
            <a:off x="6436724" y="2486044"/>
            <a:ext cx="725326" cy="725326"/>
          </a:xfrm>
          <a:prstGeom prst="rect">
            <a:avLst/>
          </a:prstGeom>
          <a:blipFill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D1F95A61-0350-4BA8-8F92-7892A9DDEA6F}"/>
              </a:ext>
            </a:extLst>
          </p:cNvPr>
          <p:cNvSpPr/>
          <p:nvPr/>
        </p:nvSpPr>
        <p:spPr>
          <a:xfrm>
            <a:off x="8374184" y="2207844"/>
            <a:ext cx="1264141" cy="1264141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 descr="User Network">
            <a:extLst>
              <a:ext uri="{FF2B5EF4-FFF2-40B4-BE49-F238E27FC236}">
                <a16:creationId xmlns:a16="http://schemas.microsoft.com/office/drawing/2014/main" id="{750CA0AE-3DB7-4317-B205-1D692D7BA9AE}"/>
              </a:ext>
            </a:extLst>
          </p:cNvPr>
          <p:cNvSpPr/>
          <p:nvPr/>
        </p:nvSpPr>
        <p:spPr>
          <a:xfrm>
            <a:off x="8652382" y="2442079"/>
            <a:ext cx="725326" cy="72532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0EC08-E194-4D02-A26B-8CAA86105EB4}"/>
              </a:ext>
            </a:extLst>
          </p:cNvPr>
          <p:cNvSpPr txBox="1"/>
          <p:nvPr/>
        </p:nvSpPr>
        <p:spPr>
          <a:xfrm>
            <a:off x="1008833" y="3853886"/>
            <a:ext cx="1767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FF0000"/>
                </a:solidFill>
              </a:rPr>
              <a:t>Need for Scale</a:t>
            </a:r>
          </a:p>
          <a:p>
            <a:pPr lvl="0"/>
            <a:r>
              <a:rPr lang="en-US" sz="1600" b="1" dirty="0"/>
              <a:t>CSP Container Scale Needed</a:t>
            </a:r>
            <a:endParaRPr lang="en-US" sz="1600" dirty="0"/>
          </a:p>
          <a:p>
            <a:pPr lvl="0"/>
            <a:r>
              <a:rPr lang="en-US" sz="1600" b="1" dirty="0"/>
              <a:t>~10K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3002C-5685-4C3A-949B-6A700E716181}"/>
              </a:ext>
            </a:extLst>
          </p:cNvPr>
          <p:cNvSpPr txBox="1"/>
          <p:nvPr/>
        </p:nvSpPr>
        <p:spPr>
          <a:xfrm>
            <a:off x="3366034" y="3776561"/>
            <a:ext cx="2268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Device performance</a:t>
            </a:r>
          </a:p>
          <a:p>
            <a:pPr lvl="0"/>
            <a:r>
              <a:rPr lang="en-US" dirty="0"/>
              <a:t>Throughput, Programmability, Resource Scaling</a:t>
            </a:r>
          </a:p>
          <a:p>
            <a:pPr lvl="0"/>
            <a:r>
              <a:rPr lang="en-US" dirty="0"/>
              <a:t>has increased significantly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5AC7D4-0DE6-4FF6-813E-A97D2353F19B}"/>
              </a:ext>
            </a:extLst>
          </p:cNvPr>
          <p:cNvSpPr txBox="1"/>
          <p:nvPr/>
        </p:nvSpPr>
        <p:spPr>
          <a:xfrm>
            <a:off x="6035916" y="3769057"/>
            <a:ext cx="20016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Effective utilization</a:t>
            </a:r>
          </a:p>
          <a:p>
            <a:r>
              <a:rPr lang="en-US" sz="1600" b="1" dirty="0"/>
              <a:t>of the system resources (cores, memory, network) to improve performance and packing of containers</a:t>
            </a:r>
            <a:endParaRPr lang="en-US" sz="1600" dirty="0"/>
          </a:p>
          <a:p>
            <a:pPr lvl="0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B6410D-45DA-439C-BC47-793D76C034A0}"/>
              </a:ext>
            </a:extLst>
          </p:cNvPr>
          <p:cNvSpPr txBox="1"/>
          <p:nvPr/>
        </p:nvSpPr>
        <p:spPr>
          <a:xfrm>
            <a:off x="8721969" y="3776561"/>
            <a:ext cx="14067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Ideal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Container Network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Solution</a:t>
            </a:r>
          </a:p>
          <a:p>
            <a:pPr lvl="0"/>
            <a:endParaRPr lang="en-US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2EE94DD0-3352-43FE-B920-59ECC4AD26FA}"/>
              </a:ext>
            </a:extLst>
          </p:cNvPr>
          <p:cNvSpPr/>
          <p:nvPr/>
        </p:nvSpPr>
        <p:spPr>
          <a:xfrm>
            <a:off x="2479431" y="4158761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46ADA7-DBD1-4CD5-B22D-050E83B052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6129" y="4294837"/>
            <a:ext cx="695004" cy="695004"/>
          </a:xfrm>
          <a:prstGeom prst="rect">
            <a:avLst/>
          </a:prstGeom>
        </p:spPr>
      </p:pic>
      <p:sp>
        <p:nvSpPr>
          <p:cNvPr id="25" name="Equals 24">
            <a:extLst>
              <a:ext uri="{FF2B5EF4-FFF2-40B4-BE49-F238E27FC236}">
                <a16:creationId xmlns:a16="http://schemas.microsoft.com/office/drawing/2014/main" id="{DCF23413-42FA-4E35-BA1B-5A202015865E}"/>
              </a:ext>
            </a:extLst>
          </p:cNvPr>
          <p:cNvSpPr/>
          <p:nvPr/>
        </p:nvSpPr>
        <p:spPr>
          <a:xfrm>
            <a:off x="7807569" y="4149968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9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41E2-6699-476B-92B2-86C5AA58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934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5. Existing interfaces for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8CDF-11D4-41CD-97F4-47124352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963"/>
            <a:ext cx="5257800" cy="255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Shared  (Pod Interfaces)</a:t>
            </a:r>
          </a:p>
          <a:p>
            <a:pPr marL="171450" indent="-171450"/>
            <a:r>
              <a:rPr lang="en-US" sz="2400" dirty="0"/>
              <a:t>Stacked </a:t>
            </a:r>
            <a:r>
              <a:rPr lang="en-US" sz="2400" dirty="0" err="1"/>
              <a:t>netdevs</a:t>
            </a:r>
            <a:r>
              <a:rPr lang="en-US" sz="2400" dirty="0"/>
              <a:t> on a PCIe PF </a:t>
            </a:r>
            <a:r>
              <a:rPr lang="en-US" sz="2400" dirty="0" err="1"/>
              <a:t>netdev</a:t>
            </a:r>
            <a:endParaRPr lang="en-US" sz="2400" dirty="0"/>
          </a:p>
          <a:p>
            <a:pPr marL="171450" indent="-171450"/>
            <a:r>
              <a:rPr lang="en-US" sz="2400" dirty="0"/>
              <a:t>Assigned to container namespaces</a:t>
            </a:r>
          </a:p>
          <a:p>
            <a:pPr marL="171450" indent="-171450"/>
            <a:r>
              <a:rPr lang="en-US" sz="2400" dirty="0"/>
              <a:t>Examples : MACVLAN, IPVLAN, bridge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8AF251-45D6-4469-BF91-CAB1918EDE2B}"/>
              </a:ext>
            </a:extLst>
          </p:cNvPr>
          <p:cNvSpPr txBox="1">
            <a:spLocks/>
          </p:cNvSpPr>
          <p:nvPr/>
        </p:nvSpPr>
        <p:spPr>
          <a:xfrm>
            <a:off x="6452616" y="2340864"/>
            <a:ext cx="4703064" cy="278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</a:rPr>
              <a:t>Dedicated (Pod Interfaces)</a:t>
            </a:r>
          </a:p>
          <a:p>
            <a:r>
              <a:rPr lang="en-US" sz="2400" dirty="0"/>
              <a:t>SR-IOV VFs</a:t>
            </a:r>
          </a:p>
          <a:p>
            <a:pPr marL="171450" indent="-171450"/>
            <a:r>
              <a:rPr lang="en-US" sz="2400" dirty="0"/>
              <a:t>Too heavy</a:t>
            </a:r>
          </a:p>
          <a:p>
            <a:pPr marL="628650" lvl="1" indent="-171450"/>
            <a:r>
              <a:rPr lang="en-US" dirty="0"/>
              <a:t>Separate PCIE config space</a:t>
            </a:r>
          </a:p>
          <a:p>
            <a:pPr marL="628650" lvl="1" indent="-171450"/>
            <a:r>
              <a:rPr lang="en-US" dirty="0"/>
              <a:t>HW based packet replication for broadcast, multicast – higher PCI BW utilization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595C25-A2CA-4EA8-9086-04B60A46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2584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Why Hardware Accelerate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2D36-1842-482C-A35A-85B1209B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End to end Maximize throughput </a:t>
            </a:r>
          </a:p>
          <a:p>
            <a:pPr marL="742950" lvl="1" indent="-285750"/>
            <a:r>
              <a:rPr lang="en-US" dirty="0"/>
              <a:t>Avoid the SW long pole which limits how much a Server Pod can handle.</a:t>
            </a:r>
          </a:p>
          <a:p>
            <a:pPr marL="285750" indent="-285750"/>
            <a:r>
              <a:rPr lang="en-US" dirty="0"/>
              <a:t>End to end Native Scale out.</a:t>
            </a:r>
          </a:p>
          <a:p>
            <a:pPr marL="742950" lvl="1" indent="-285750"/>
            <a:r>
              <a:rPr lang="en-US" dirty="0"/>
              <a:t>By Reduce Latency and Jitter</a:t>
            </a:r>
          </a:p>
          <a:p>
            <a:pPr marL="742950" lvl="1" indent="-285750"/>
            <a:r>
              <a:rPr lang="en-US" dirty="0"/>
              <a:t>Dedicated resources takes away the need for OS to schedule on a shared resource…..OS overhead for managing resources is gone.</a:t>
            </a:r>
          </a:p>
          <a:p>
            <a:pPr marL="1200150" lvl="2" indent="-285750"/>
            <a:r>
              <a:rPr lang="en-US" dirty="0" err="1"/>
              <a:t>Cpu</a:t>
            </a:r>
            <a:r>
              <a:rPr lang="en-US" dirty="0"/>
              <a:t> scheduling, memory management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/>
            <a:r>
              <a:rPr lang="en-US" dirty="0"/>
              <a:t>Security &amp; Isolation</a:t>
            </a:r>
          </a:p>
          <a:p>
            <a:pPr marL="742950" lvl="1" indent="-285750"/>
            <a:r>
              <a:rPr lang="en-US" dirty="0"/>
              <a:t>Queue level isolation.</a:t>
            </a:r>
          </a:p>
          <a:p>
            <a:pPr marL="742950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3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F30CF7-ADAF-411D-9D69-10D873D5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277" y="223984"/>
            <a:ext cx="86214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Assignable Container interfaces using X-IOV</a:t>
            </a:r>
            <a:br>
              <a:rPr lang="en-US" sz="3600" b="1" dirty="0">
                <a:solidFill>
                  <a:schemeClr val="accent1"/>
                </a:solidFill>
              </a:rPr>
            </a:br>
            <a:r>
              <a:rPr lang="en-US" sz="1200" b="1" dirty="0">
                <a:solidFill>
                  <a:schemeClr val="accent1"/>
                </a:solidFill>
              </a:rPr>
              <a:t>(S-IOV)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D2E8465-A197-4C6A-8C70-C8D473F626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3" name="Content Placeholder 20">
            <a:extLst>
              <a:ext uri="{FF2B5EF4-FFF2-40B4-BE49-F238E27FC236}">
                <a16:creationId xmlns:a16="http://schemas.microsoft.com/office/drawing/2014/main" id="{95535793-2946-4603-AE2F-234231151A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2252453"/>
              </p:ext>
            </p:extLst>
          </p:nvPr>
        </p:nvGraphicFramePr>
        <p:xfrm>
          <a:off x="293915" y="1738539"/>
          <a:ext cx="3839173" cy="452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reeform 41">
            <a:extLst>
              <a:ext uri="{FF2B5EF4-FFF2-40B4-BE49-F238E27FC236}">
                <a16:creationId xmlns:a16="http://schemas.microsoft.com/office/drawing/2014/main" id="{13DE0DF7-A111-4AA4-BE16-57E130DF052A}"/>
              </a:ext>
            </a:extLst>
          </p:cNvPr>
          <p:cNvSpPr/>
          <p:nvPr/>
        </p:nvSpPr>
        <p:spPr>
          <a:xfrm rot="5400000">
            <a:off x="2411659" y="3300875"/>
            <a:ext cx="726653" cy="1124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26" h="3445">
                <a:moveTo>
                  <a:pt x="0" y="3442"/>
                </a:moveTo>
                <a:cubicBezTo>
                  <a:pt x="260" y="3454"/>
                  <a:pt x="525" y="3433"/>
                  <a:pt x="773" y="3348"/>
                </a:cubicBezTo>
                <a:cubicBezTo>
                  <a:pt x="1074" y="3245"/>
                  <a:pt x="1278" y="2976"/>
                  <a:pt x="1452" y="2716"/>
                </a:cubicBezTo>
                <a:cubicBezTo>
                  <a:pt x="1644" y="2429"/>
                  <a:pt x="1776" y="2112"/>
                  <a:pt x="1920" y="1803"/>
                </a:cubicBezTo>
                <a:cubicBezTo>
                  <a:pt x="2058" y="1506"/>
                  <a:pt x="2031" y="1155"/>
                  <a:pt x="2178" y="866"/>
                </a:cubicBezTo>
                <a:cubicBezTo>
                  <a:pt x="2375" y="479"/>
                  <a:pt x="1910" y="360"/>
                  <a:pt x="1733" y="187"/>
                </a:cubicBezTo>
                <a:lnTo>
                  <a:pt x="1499" y="23"/>
                </a:lnTo>
                <a:lnTo>
                  <a:pt x="1499" y="0"/>
                </a:lnTo>
              </a:path>
            </a:pathLst>
          </a:custGeom>
          <a:noFill/>
          <a:ln w="0">
            <a:solidFill>
              <a:srgbClr val="000000">
                <a:alpha val="0"/>
              </a:srgbClr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en-US" sz="1633">
              <a:latin typeface="Arial" pitchFamily="18"/>
              <a:ea typeface="SimSun" pitchFamily="2"/>
              <a:cs typeface="Mangal" pitchFamily="2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7AFE80-3CBF-4FAF-8D2C-9F848DA58537}"/>
              </a:ext>
            </a:extLst>
          </p:cNvPr>
          <p:cNvCxnSpPr/>
          <p:nvPr/>
        </p:nvCxnSpPr>
        <p:spPr>
          <a:xfrm>
            <a:off x="3860430" y="30970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396B37-2553-4BB8-8371-1A9851D63A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9781" y="1056217"/>
            <a:ext cx="6904856" cy="58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2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BE63-8300-422D-B75B-5A9CF147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74" y="365125"/>
            <a:ext cx="10433125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4. Container Interface Classifier: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52B9-87E1-467F-96E3-BBF9D9F7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778" y="1690688"/>
            <a:ext cx="8678279" cy="1719221"/>
          </a:xfrm>
        </p:spPr>
        <p:txBody>
          <a:bodyPr>
            <a:normAutofit/>
          </a:bodyPr>
          <a:lstStyle/>
          <a:p>
            <a:r>
              <a:rPr lang="en-US" dirty="0"/>
              <a:t>L4-L7 </a:t>
            </a:r>
            <a:r>
              <a:rPr lang="en-US" dirty="0">
                <a:solidFill>
                  <a:schemeClr val="accent6"/>
                </a:solidFill>
              </a:rPr>
              <a:t>Classifier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forwarder</a:t>
            </a:r>
            <a:r>
              <a:rPr lang="en-US" dirty="0"/>
              <a:t> in the HW</a:t>
            </a:r>
          </a:p>
          <a:p>
            <a:r>
              <a:rPr lang="en-US" dirty="0"/>
              <a:t>This extends the </a:t>
            </a:r>
            <a:r>
              <a:rPr lang="en-US" dirty="0">
                <a:solidFill>
                  <a:schemeClr val="accent6"/>
                </a:solidFill>
              </a:rPr>
              <a:t>HW Offloaded </a:t>
            </a:r>
            <a:r>
              <a:rPr lang="en-US" dirty="0" err="1">
                <a:solidFill>
                  <a:schemeClr val="accent6"/>
                </a:solidFill>
              </a:rPr>
              <a:t>vSwitch</a:t>
            </a:r>
            <a:r>
              <a:rPr lang="en-US" dirty="0">
                <a:solidFill>
                  <a:schemeClr val="accent6"/>
                </a:solidFill>
              </a:rPr>
              <a:t> Classification End Point </a:t>
            </a:r>
            <a:r>
              <a:rPr lang="en-US" dirty="0"/>
              <a:t>to the Container Interface.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21995-7815-489B-9539-C28FB5B08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778" y="3675228"/>
            <a:ext cx="10666747" cy="41168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Option1: HW Offload the classifier &amp; forwarder</a:t>
            </a:r>
          </a:p>
          <a:p>
            <a:pPr lvl="1"/>
            <a:r>
              <a:rPr lang="en-US" dirty="0"/>
              <a:t>AF_XDP </a:t>
            </a:r>
            <a:r>
              <a:rPr lang="en-US" dirty="0" err="1"/>
              <a:t>raw_socket</a:t>
            </a:r>
            <a:r>
              <a:rPr lang="en-US" dirty="0"/>
              <a:t> bound to a HW </a:t>
            </a:r>
            <a:r>
              <a:rPr lang="en-US" dirty="0" err="1"/>
              <a:t>vPort</a:t>
            </a:r>
            <a:r>
              <a:rPr lang="en-US" dirty="0"/>
              <a:t>/QP through Side band filters.</a:t>
            </a:r>
          </a:p>
          <a:p>
            <a:pPr lvl="1"/>
            <a:r>
              <a:rPr lang="en-US" dirty="0"/>
              <a:t>Provide inline filters to be added in HW as part of TX packet.</a:t>
            </a:r>
          </a:p>
          <a:p>
            <a:pPr lvl="2"/>
            <a:r>
              <a:rPr lang="en-US" dirty="0"/>
              <a:t>ATR style in ADQ</a:t>
            </a:r>
          </a:p>
          <a:p>
            <a:r>
              <a:rPr lang="en-US" dirty="0">
                <a:solidFill>
                  <a:schemeClr val="accent1"/>
                </a:solidFill>
              </a:rPr>
              <a:t>Option2: HW Offload the Classifier</a:t>
            </a:r>
          </a:p>
          <a:p>
            <a:pPr lvl="1"/>
            <a:r>
              <a:rPr lang="en-US" dirty="0"/>
              <a:t>Provide a meta data classification hint to kernel/user with a packet.</a:t>
            </a:r>
          </a:p>
          <a:p>
            <a:pPr lvl="2"/>
            <a:r>
              <a:rPr lang="en-US" dirty="0"/>
              <a:t>Flow mark or a 32bit hash value based on L4-L7 fields.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0AF10-186B-4E41-BED0-FB7FD197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057" y="1425369"/>
            <a:ext cx="2828461" cy="26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A14C-0981-4FE4-AF39-41AABC7B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3. Node: Load Balancer, DNAT, 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0613-3925-4549-9D8C-B04B83700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540"/>
            <a:ext cx="10250010" cy="42518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Kube</a:t>
            </a:r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-proxy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lvl="1"/>
            <a:r>
              <a:rPr lang="en-US" dirty="0"/>
              <a:t>Kernel </a:t>
            </a:r>
            <a:r>
              <a:rPr lang="en-US" dirty="0" err="1"/>
              <a:t>Netfilters</a:t>
            </a:r>
            <a:r>
              <a:rPr lang="en-US" dirty="0"/>
              <a:t>  - Not performant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cs typeface="Calibri" panose="020F0502020204030204"/>
              </a:rPr>
              <a:t>Iptables O(n) chains proportional to size of cluster, in-place rule modifications not possible.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cs typeface="Calibri" panose="020F0502020204030204"/>
              </a:rPr>
              <a:t>IPVS O(1) - hash </a:t>
            </a:r>
            <a:r>
              <a:rPr lang="en-US" dirty="0" err="1">
                <a:cs typeface="Calibri" panose="020F0502020204030204"/>
              </a:rPr>
              <a:t>ipset</a:t>
            </a:r>
            <a:r>
              <a:rPr lang="en-US" dirty="0">
                <a:cs typeface="Calibri" panose="020F0502020204030204"/>
              </a:rPr>
              <a:t> but do not work well with other services requiring iptables for filtering</a:t>
            </a:r>
          </a:p>
          <a:p>
            <a:pPr lvl="1"/>
            <a:r>
              <a:rPr lang="en-US" dirty="0"/>
              <a:t>Kernel with </a:t>
            </a:r>
            <a:r>
              <a:rPr lang="en-US" dirty="0" err="1"/>
              <a:t>eBF</a:t>
            </a:r>
            <a:r>
              <a:rPr lang="en-US" dirty="0"/>
              <a:t>/XDP  - Accelerated</a:t>
            </a:r>
          </a:p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Connection Tracking</a:t>
            </a:r>
          </a:p>
          <a:p>
            <a:pPr lvl="1"/>
            <a:r>
              <a:rPr lang="en-US" dirty="0"/>
              <a:t>Robust to syn floods but limited by max size</a:t>
            </a:r>
          </a:p>
          <a:p>
            <a:pPr lvl="1"/>
            <a:r>
              <a:rPr lang="en-US" dirty="0"/>
              <a:t>No flexibility, fixed hash algorithm and field selection for hash</a:t>
            </a:r>
          </a:p>
          <a:p>
            <a:r>
              <a:rPr lang="en-US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Kernel</a:t>
            </a:r>
            <a:r>
              <a:rPr lang="en-US" dirty="0">
                <a:ea typeface="Intel Clear" panose="020B0604020203020204" pitchFamily="34" charset="0"/>
                <a:cs typeface="Intel Clear" panose="020B0604020203020204" pitchFamily="34" charset="0"/>
              </a:rPr>
              <a:t> Overall not very flexible, latencies due to </a:t>
            </a:r>
            <a:r>
              <a:rPr lang="en-US" dirty="0" err="1">
                <a:ea typeface="Intel Clear" panose="020B0604020203020204" pitchFamily="34" charset="0"/>
                <a:cs typeface="Intel Clear" panose="020B0604020203020204" pitchFamily="34" charset="0"/>
              </a:rPr>
              <a:t>irq</a:t>
            </a:r>
            <a:r>
              <a:rPr lang="en-US" dirty="0">
                <a:ea typeface="Intel Clear" panose="020B0604020203020204" pitchFamily="34" charset="0"/>
                <a:cs typeface="Intel Clear" panose="020B0604020203020204" pitchFamily="34" charset="0"/>
              </a:rPr>
              <a:t> processing, context switching, slow API configuration interfaces</a:t>
            </a:r>
          </a:p>
          <a:p>
            <a:pPr lvl="1"/>
            <a:endParaRPr lang="en-US" dirty="0"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66D45-12A2-4EEB-A827-3B9E820CB26E}"/>
              </a:ext>
            </a:extLst>
          </p:cNvPr>
          <p:cNvSpPr txBox="1"/>
          <p:nvPr/>
        </p:nvSpPr>
        <p:spPr>
          <a:xfrm>
            <a:off x="803439" y="149084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237885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5B08E710E87648A47B2B8CFA5A2B85" ma:contentTypeVersion="10" ma:contentTypeDescription="Create a new document." ma:contentTypeScope="" ma:versionID="7982d6b0103f85bbfcfef52d0ef873b1">
  <xsd:schema xmlns:xsd="http://www.w3.org/2001/XMLSchema" xmlns:xs="http://www.w3.org/2001/XMLSchema" xmlns:p="http://schemas.microsoft.com/office/2006/metadata/properties" xmlns:ns3="422c6a2a-bdda-4a0d-a75f-5fccc6c9c4d4" targetNamespace="http://schemas.microsoft.com/office/2006/metadata/properties" ma:root="true" ma:fieldsID="158cb0763893c5bce702c98d1d8b923b" ns3:_="">
    <xsd:import namespace="422c6a2a-bdda-4a0d-a75f-5fccc6c9c4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c6a2a-bdda-4a0d-a75f-5fccc6c9c4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A6EE7-16D5-4F95-BE92-F4C38B4791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C65830-4A8A-4629-8EB5-2FC1F76135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7BF41D-1F36-4D4F-9292-6673D48371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c6a2a-bdda-4a0d-a75f-5fccc6c9c4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1078</Words>
  <Application>Microsoft Office PowerPoint</Application>
  <PresentationFormat>Widescreen</PresentationFormat>
  <Paragraphs>156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Intel Clear</vt:lpstr>
      <vt:lpstr>Wingdings</vt:lpstr>
      <vt:lpstr>Office Theme</vt:lpstr>
      <vt:lpstr>Container Networking Solutions </vt:lpstr>
      <vt:lpstr>Agenda</vt:lpstr>
      <vt:lpstr>Container Networking</vt:lpstr>
      <vt:lpstr>Current State of Deployment</vt:lpstr>
      <vt:lpstr>5. Existing interfaces for containers</vt:lpstr>
      <vt:lpstr>Why Hardware Accelerate ?</vt:lpstr>
      <vt:lpstr>Assignable Container interfaces using X-IOV (S-IOV)</vt:lpstr>
      <vt:lpstr>4. Container Interface Classifier: Solution</vt:lpstr>
      <vt:lpstr>3. Node: Load Balancer, DNAT, CT</vt:lpstr>
      <vt:lpstr>Community’s Approach - eBPF/XDP</vt:lpstr>
      <vt:lpstr>eBPF Implementation – Cilium</vt:lpstr>
      <vt:lpstr>Our Approach – The H/W Datapath </vt:lpstr>
      <vt:lpstr>Node LB Data Plane P4</vt:lpstr>
      <vt:lpstr>CT P4 Data Plane</vt:lpstr>
      <vt:lpstr>L4-L7 P4 Classifier</vt:lpstr>
      <vt:lpstr>Opens</vt:lpstr>
      <vt:lpstr>PowerPoint Presentation</vt:lpstr>
      <vt:lpstr>Contacts</vt:lpstr>
      <vt:lpstr>eBPF Implementation Characterization – Cilium</vt:lpstr>
      <vt:lpstr>eBPF Implementation Characterization – Cilium - cont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Networking Solutions</dc:title>
  <dc:creator>Jain, Nupur</dc:creator>
  <cp:lastModifiedBy>Jain, Nupur</cp:lastModifiedBy>
  <cp:revision>13</cp:revision>
  <dcterms:created xsi:type="dcterms:W3CDTF">2020-12-01T09:17:55Z</dcterms:created>
  <dcterms:modified xsi:type="dcterms:W3CDTF">2020-12-02T20:07:36Z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0x010100895B08E710E87648A47B2B8CFA5A2B85</vt:lpwstr>
  </property>
</Properties>
</file>