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106"/>
  </p:notesMasterIdLst>
  <p:sldIdLst>
    <p:sldId id="653" r:id="rId5"/>
    <p:sldId id="278" r:id="rId6"/>
    <p:sldId id="335" r:id="rId7"/>
    <p:sldId id="489" r:id="rId8"/>
    <p:sldId id="430" r:id="rId9"/>
    <p:sldId id="654" r:id="rId10"/>
    <p:sldId id="655" r:id="rId11"/>
    <p:sldId id="337" r:id="rId12"/>
    <p:sldId id="348" r:id="rId13"/>
    <p:sldId id="338" r:id="rId14"/>
    <p:sldId id="339" r:id="rId15"/>
    <p:sldId id="340" r:id="rId16"/>
    <p:sldId id="341" r:id="rId17"/>
    <p:sldId id="350" r:id="rId18"/>
    <p:sldId id="342" r:id="rId19"/>
    <p:sldId id="349" r:id="rId20"/>
    <p:sldId id="577" r:id="rId21"/>
    <p:sldId id="578" r:id="rId22"/>
    <p:sldId id="579" r:id="rId23"/>
    <p:sldId id="580" r:id="rId24"/>
    <p:sldId id="581" r:id="rId25"/>
    <p:sldId id="506" r:id="rId26"/>
    <p:sldId id="507" r:id="rId27"/>
    <p:sldId id="508" r:id="rId28"/>
    <p:sldId id="509" r:id="rId29"/>
    <p:sldId id="747" r:id="rId30"/>
    <p:sldId id="748" r:id="rId31"/>
    <p:sldId id="749" r:id="rId32"/>
    <p:sldId id="750" r:id="rId33"/>
    <p:sldId id="510" r:id="rId34"/>
    <p:sldId id="511" r:id="rId35"/>
    <p:sldId id="512" r:id="rId36"/>
    <p:sldId id="513" r:id="rId37"/>
    <p:sldId id="912" r:id="rId38"/>
    <p:sldId id="913" r:id="rId39"/>
    <p:sldId id="914" r:id="rId40"/>
    <p:sldId id="514" r:id="rId41"/>
    <p:sldId id="515" r:id="rId42"/>
    <p:sldId id="424" r:id="rId43"/>
    <p:sldId id="379" r:id="rId44"/>
    <p:sldId id="425" r:id="rId45"/>
    <p:sldId id="426" r:id="rId46"/>
    <p:sldId id="427" r:id="rId47"/>
    <p:sldId id="428" r:id="rId48"/>
    <p:sldId id="429" r:id="rId49"/>
    <p:sldId id="656" r:id="rId50"/>
    <p:sldId id="816" r:id="rId51"/>
    <p:sldId id="817" r:id="rId52"/>
    <p:sldId id="818" r:id="rId53"/>
    <p:sldId id="657" r:id="rId54"/>
    <p:sldId id="492" r:id="rId55"/>
    <p:sldId id="311" r:id="rId56"/>
    <p:sldId id="312" r:id="rId57"/>
    <p:sldId id="313" r:id="rId58"/>
    <p:sldId id="314" r:id="rId59"/>
    <p:sldId id="315" r:id="rId60"/>
    <p:sldId id="351" r:id="rId61"/>
    <p:sldId id="377" r:id="rId62"/>
    <p:sldId id="316" r:id="rId63"/>
    <p:sldId id="334" r:id="rId64"/>
    <p:sldId id="870" r:id="rId65"/>
    <p:sldId id="319" r:id="rId66"/>
    <p:sldId id="320" r:id="rId67"/>
    <p:sldId id="321" r:id="rId68"/>
    <p:sldId id="322" r:id="rId69"/>
    <p:sldId id="323" r:id="rId70"/>
    <p:sldId id="493" r:id="rId71"/>
    <p:sldId id="494" r:id="rId72"/>
    <p:sldId id="495" r:id="rId73"/>
    <p:sldId id="496" r:id="rId74"/>
    <p:sldId id="497" r:id="rId75"/>
    <p:sldId id="498" r:id="rId76"/>
    <p:sldId id="499" r:id="rId77"/>
    <p:sldId id="500" r:id="rId78"/>
    <p:sldId id="501" r:id="rId79"/>
    <p:sldId id="819" r:id="rId80"/>
    <p:sldId id="503" r:id="rId81"/>
    <p:sldId id="504" r:id="rId82"/>
    <p:sldId id="354" r:id="rId83"/>
    <p:sldId id="355" r:id="rId84"/>
    <p:sldId id="356" r:id="rId85"/>
    <p:sldId id="357" r:id="rId86"/>
    <p:sldId id="358" r:id="rId87"/>
    <p:sldId id="359" r:id="rId88"/>
    <p:sldId id="360" r:id="rId89"/>
    <p:sldId id="361" r:id="rId90"/>
    <p:sldId id="362" r:id="rId91"/>
    <p:sldId id="363"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Lst>
  <p:sldSz cx="9144000" cy="6858000" type="screen4x3"/>
  <p:notesSz cx="6858000" cy="9144000"/>
  <p:custDataLst>
    <p:tags r:id="rId111"/>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y" initials="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66"/>
    <a:srgbClr val="000000"/>
    <a:srgbClr val="0000FF"/>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89" d="100"/>
          <a:sy n="89" d="100"/>
        </p:scale>
        <p:origin x="-14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1" Type="http://schemas.openxmlformats.org/officeDocument/2006/relationships/tags" Target="tags/tag1.xml"/><Relationship Id="rId110" Type="http://schemas.openxmlformats.org/officeDocument/2006/relationships/commentAuthors" Target="commentAuthors.xml"/><Relationship Id="rId11" Type="http://schemas.openxmlformats.org/officeDocument/2006/relationships/slide" Target="slides/slide7.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notesMaster" Target="notesMasters/notesMaster1.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44.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wmf"/><Relationship Id="rId1" Type="http://schemas.openxmlformats.org/officeDocument/2006/relationships/image" Target="../media/image79.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image" Target="../media/image89.wmf"/><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0" Type="http://schemas.openxmlformats.org/officeDocument/2006/relationships/image" Target="../media/image91.wmf"/><Relationship Id="rId1" Type="http://schemas.openxmlformats.org/officeDocument/2006/relationships/image" Target="../media/image8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image" Target="../media/image100.wmf"/><Relationship Id="rId7" Type="http://schemas.openxmlformats.org/officeDocument/2006/relationships/image" Target="../media/image99.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83.wmf"/><Relationship Id="rId10" Type="http://schemas.openxmlformats.org/officeDocument/2006/relationships/image" Target="../media/image91.wmf"/><Relationship Id="rId1" Type="http://schemas.openxmlformats.org/officeDocument/2006/relationships/image" Target="../media/image8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112.wmf"/><Relationship Id="rId8" Type="http://schemas.openxmlformats.org/officeDocument/2006/relationships/image" Target="../media/image111.wmf"/><Relationship Id="rId7" Type="http://schemas.openxmlformats.org/officeDocument/2006/relationships/image" Target="../media/image110.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0" Type="http://schemas.openxmlformats.org/officeDocument/2006/relationships/image" Target="../media/image113.wmf"/><Relationship Id="rId1" Type="http://schemas.openxmlformats.org/officeDocument/2006/relationships/image" Target="../media/image104.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21.wmf"/><Relationship Id="rId7" Type="http://schemas.openxmlformats.org/officeDocument/2006/relationships/image" Target="../media/image120.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43.wmf"/><Relationship Id="rId7" Type="http://schemas.openxmlformats.org/officeDocument/2006/relationships/image" Target="../media/image142.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41.vml.rels><?xml version="1.0" encoding="UTF-8" standalone="yes"?>
<Relationships xmlns="http://schemas.openxmlformats.org/package/2006/relationships"><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43.vml.rels><?xml version="1.0" encoding="UTF-8" standalone="yes"?>
<Relationships xmlns="http://schemas.openxmlformats.org/package/2006/relationships"><Relationship Id="rId5" Type="http://schemas.openxmlformats.org/officeDocument/2006/relationships/image" Target="../media/image154.wmf"/><Relationship Id="rId4" Type="http://schemas.openxmlformats.org/officeDocument/2006/relationships/image" Target="../media/image153.wmf"/><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51.vml.rels><?xml version="1.0" encoding="UTF-8" standalone="yes"?>
<Relationships xmlns="http://schemas.openxmlformats.org/package/2006/relationships"><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80.wmf"/><Relationship Id="rId1" Type="http://schemas.openxmlformats.org/officeDocument/2006/relationships/image" Target="../media/image17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85.wmf"/><Relationship Id="rId1" Type="http://schemas.openxmlformats.org/officeDocument/2006/relationships/image" Target="../media/image184.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90.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0.vml.rels><?xml version="1.0" encoding="UTF-8" standalone="yes"?>
<Relationships xmlns="http://schemas.openxmlformats.org/package/2006/relationships"><Relationship Id="rId5" Type="http://schemas.openxmlformats.org/officeDocument/2006/relationships/image" Target="../media/image199.wmf"/><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s>
</file>

<file path=ppt/drawings/_rels/vmlDrawing61.vml.rels><?xml version="1.0" encoding="UTF-8" standalone="yes"?>
<Relationships xmlns="http://schemas.openxmlformats.org/package/2006/relationships"><Relationship Id="rId4" Type="http://schemas.openxmlformats.org/officeDocument/2006/relationships/image" Target="../media/image205.wmf"/><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5165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609600"/>
            <a:ext cx="6019800" cy="55165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5165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609600"/>
            <a:ext cx="6019800" cy="55165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5165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609600"/>
            <a:ext cx="6019800" cy="55165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hyperlink" Target="file:///\\&#22810;&#23186;&#20307;&#21046;&#20316;&#20013;&#24515;\ZLCAI\MP\ZLUPMP.EXE" TargetMode="External"/><Relationship Id="rId15" Type="http://schemas.openxmlformats.org/officeDocument/2006/relationships/hyperlink" Target="..\help.ppt" TargetMode="External"/><Relationship Id="rId14" Type="http://schemas.openxmlformats.org/officeDocument/2006/relationships/hyperlink" Target="..\&#26222;&#36890;&#29289;&#29702;&#23398;.ppt" TargetMode="Externa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hyperlink" Target="file:///\\&#22810;&#23186;&#20307;&#21046;&#20316;&#20013;&#24515;\ZLCAI\MP\ZLUPMP.EXE" TargetMode="External"/><Relationship Id="rId14" Type="http://schemas.openxmlformats.org/officeDocument/2006/relationships/hyperlink" Target="..\&#26222;&#36890;&#29289;&#29702;&#23398;.ppt" TargetMode="External"/><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6" Type="http://schemas.openxmlformats.org/officeDocument/2006/relationships/theme" Target="../theme/theme3.xml"/><Relationship Id="rId15" Type="http://schemas.openxmlformats.org/officeDocument/2006/relationships/hyperlink" Target="file:///\\&#22810;&#23186;&#20307;&#21046;&#20316;&#20013;&#24515;\ZLCAI\MP\ZLUPMP.EXE" TargetMode="External"/><Relationship Id="rId14" Type="http://schemas.openxmlformats.org/officeDocument/2006/relationships/hyperlink" Target="..\&#26222;&#36890;&#29289;&#29702;&#23398;.ppt" TargetMode="External"/><Relationship Id="rId13" Type="http://schemas.openxmlformats.org/officeDocument/2006/relationships/image" Target="../media/image1.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1026"/>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5059" name="AutoShape 1027">
            <a:hlinkClick r:id="rId14" action="ppaction://hlinkshowjump?jump=previousslide" highlightClick="1"/>
          </p:cNvPr>
          <p:cNvSpPr>
            <a:spLocks noChangeArrowheads="1"/>
          </p:cNvSpPr>
          <p:nvPr/>
        </p:nvSpPr>
        <p:spPr bwMode="auto">
          <a:xfrm>
            <a:off x="5562600" y="6477000"/>
            <a:ext cx="685800" cy="304800"/>
          </a:xfrm>
          <a:prstGeom prst="actionButtonBlank">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0" name="AutoShape 1028">
            <a:hlinkClick r:id="rId15" action="ppaction://hlinkshowjump?jump=nextslide" highlightClick="1"/>
          </p:cNvPr>
          <p:cNvSpPr>
            <a:spLocks noChangeArrowheads="1"/>
          </p:cNvSpPr>
          <p:nvPr/>
        </p:nvSpPr>
        <p:spPr bwMode="auto">
          <a:xfrm>
            <a:off x="6248400" y="6477000"/>
            <a:ext cx="685800" cy="304800"/>
          </a:xfrm>
          <a:prstGeom prst="actionButtonBlank">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2" name="AutoShape 1030">
            <a:hlinkClick r:id="rId14" action="ppaction://hlinkpres?slideindex=1&amp;slidetitle=" highlightClick="1"/>
          </p:cNvPr>
          <p:cNvSpPr>
            <a:spLocks noChangeArrowheads="1"/>
          </p:cNvSpPr>
          <p:nvPr/>
        </p:nvSpPr>
        <p:spPr bwMode="auto">
          <a:xfrm>
            <a:off x="7696200" y="6477000"/>
            <a:ext cx="685800" cy="304800"/>
          </a:xfrm>
          <a:prstGeom prst="actionButtonInformation">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3" name="Rectangle 1031">
            <a:hlinkClick r:id="rId16" action="ppaction://hlinkpres?slideindex=1&amp;slidetitle="/>
          </p:cNvPr>
          <p:cNvSpPr>
            <a:spLocks noChangeArrowheads="1"/>
          </p:cNvSpPr>
          <p:nvPr/>
        </p:nvSpPr>
        <p:spPr bwMode="auto">
          <a:xfrm>
            <a:off x="7010400" y="6477000"/>
            <a:ext cx="685800" cy="3048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5" name="Rectangle 1033"/>
          <p:cNvSpPr>
            <a:spLocks noGrp="1" noChangeArrowheads="1"/>
          </p:cNvSpPr>
          <p:nvPr/>
        </p:nvSpPr>
        <p:spPr bwMode="auto">
          <a:xfrm>
            <a:off x="6553200" y="0"/>
            <a:ext cx="2133600" cy="457200"/>
          </a:xfrm>
          <a:prstGeom prst="rect">
            <a:avLst/>
          </a:prstGeom>
          <a:noFill/>
          <a:ln w="9525">
            <a:noFill/>
            <a:miter lim="800000"/>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Times New Roman" panose="02020603050405020304" pitchFamily="18" charset="0"/>
                <a:ea typeface="宋体" panose="02010600030101010101" pitchFamily="2" charset="-122"/>
                <a:cs typeface="+mn-cs"/>
              </a:rPr>
              <a:t>Zjupgw</a:t>
            </a:r>
            <a:r>
              <a:rPr kumimoji="0" lang="en-US" altLang="zh-CN" sz="2000" b="1" i="0" u="none" strike="noStrike" kern="1200" cap="none" spc="0" normalizeH="0" baseline="0" noProof="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Times New Roman" panose="02020603050405020304" pitchFamily="18" charset="0"/>
                <a:ea typeface="宋体" panose="02010600030101010101" pitchFamily="2" charset="-122"/>
                <a:cs typeface="+mn-cs"/>
              </a:rPr>
              <a:t>@hz.cn</a:t>
            </a:r>
            <a:endParaRPr kumimoji="0" lang="en-US" altLang="zh-CN" sz="2000" b="1" i="0" u="none" strike="noStrike" kern="1200" cap="none" spc="0" normalizeH="0" baseline="0" noProof="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2050" name="Rectangle 1026"/>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5059" name="AutoShape 1027">
            <a:hlinkClick r:id="" action="ppaction://hlinkshowjump?jump=previousslide" highlightClick="1"/>
          </p:cNvPr>
          <p:cNvSpPr>
            <a:spLocks noChangeArrowheads="1"/>
          </p:cNvSpPr>
          <p:nvPr/>
        </p:nvSpPr>
        <p:spPr bwMode="auto">
          <a:xfrm>
            <a:off x="5562600" y="6477000"/>
            <a:ext cx="685800" cy="304800"/>
          </a:xfrm>
          <a:prstGeom prst="actionButtonBlank">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0" name="AutoShape 1028">
            <a:hlinkClick r:id="" action="ppaction://hlinkshowjump?jump=nextslide" highlightClick="1"/>
          </p:cNvPr>
          <p:cNvSpPr>
            <a:spLocks noChangeArrowheads="1"/>
          </p:cNvSpPr>
          <p:nvPr/>
        </p:nvSpPr>
        <p:spPr bwMode="auto">
          <a:xfrm>
            <a:off x="6248400" y="6477000"/>
            <a:ext cx="685800" cy="304800"/>
          </a:xfrm>
          <a:prstGeom prst="actionButtonBlank">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2" name="AutoShape 1030">
            <a:hlinkClick r:id="rId14" action="ppaction://hlinkpres?slideindex=1&amp;slidetitle=" highlightClick="1"/>
          </p:cNvPr>
          <p:cNvSpPr>
            <a:spLocks noChangeArrowheads="1"/>
          </p:cNvSpPr>
          <p:nvPr/>
        </p:nvSpPr>
        <p:spPr bwMode="auto">
          <a:xfrm>
            <a:off x="7696200" y="6477000"/>
            <a:ext cx="685800" cy="304800"/>
          </a:xfrm>
          <a:prstGeom prst="actionButtonInformation">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3" name="Rectangle 1031">
            <a:hlinkClick r:id="rId15" action="ppaction://hlinkpres?slideindex=1&amp;slidetitle="/>
          </p:cNvPr>
          <p:cNvSpPr>
            <a:spLocks noChangeArrowheads="1"/>
          </p:cNvSpPr>
          <p:nvPr/>
        </p:nvSpPr>
        <p:spPr bwMode="auto">
          <a:xfrm>
            <a:off x="7010400" y="6477000"/>
            <a:ext cx="685800" cy="3048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5" name="Rectangle 1033"/>
          <p:cNvSpPr>
            <a:spLocks noGrp="1" noChangeArrowheads="1"/>
          </p:cNvSpPr>
          <p:nvPr/>
        </p:nvSpPr>
        <p:spPr bwMode="auto">
          <a:xfrm>
            <a:off x="6553200" y="0"/>
            <a:ext cx="2133600" cy="457200"/>
          </a:xfrm>
          <a:prstGeom prst="rect">
            <a:avLst/>
          </a:prstGeom>
          <a:noFill/>
          <a:ln w="9525">
            <a:noFill/>
            <a:miter lim="800000"/>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Times New Roman" panose="02020603050405020304" pitchFamily="18" charset="0"/>
                <a:ea typeface="宋体" panose="02010600030101010101" pitchFamily="2" charset="-122"/>
                <a:cs typeface="+mn-cs"/>
              </a:rPr>
              <a:t>Zjupgw</a:t>
            </a:r>
            <a:r>
              <a:rPr kumimoji="0" lang="en-US" altLang="zh-CN" sz="2000" b="1" i="0" u="none" strike="noStrike" kern="1200" cap="none" spc="0" normalizeH="0" baseline="0" noProof="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Times New Roman" panose="02020603050405020304" pitchFamily="18" charset="0"/>
                <a:ea typeface="宋体" panose="02010600030101010101" pitchFamily="2" charset="-122"/>
                <a:cs typeface="+mn-cs"/>
              </a:rPr>
              <a:t>@hz.cn</a:t>
            </a:r>
            <a:endParaRPr kumimoji="0" lang="en-US" altLang="zh-CN" sz="2000" b="1" i="0" u="none" strike="noStrike" kern="1200" cap="none" spc="0" normalizeH="0" baseline="0" noProof="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Rectangle 1026"/>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5059" name="AutoShape 1027">
            <a:hlinkClick r:id="" action="ppaction://hlinkshowjump?jump=previousslide" highlightClick="1"/>
          </p:cNvPr>
          <p:cNvSpPr>
            <a:spLocks noChangeArrowheads="1"/>
          </p:cNvSpPr>
          <p:nvPr/>
        </p:nvSpPr>
        <p:spPr bwMode="auto">
          <a:xfrm>
            <a:off x="5562600" y="6477000"/>
            <a:ext cx="685800" cy="304800"/>
          </a:xfrm>
          <a:prstGeom prst="actionButtonBlank">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0" name="AutoShape 1028">
            <a:hlinkClick r:id="" action="ppaction://hlinkshowjump?jump=nextslide" highlightClick="1"/>
          </p:cNvPr>
          <p:cNvSpPr>
            <a:spLocks noChangeArrowheads="1"/>
          </p:cNvSpPr>
          <p:nvPr/>
        </p:nvSpPr>
        <p:spPr bwMode="auto">
          <a:xfrm>
            <a:off x="6248400" y="6477000"/>
            <a:ext cx="685800" cy="304800"/>
          </a:xfrm>
          <a:prstGeom prst="actionButtonBlank">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2" name="AutoShape 1030">
            <a:hlinkClick r:id="rId14" action="ppaction://hlinkpres?slideindex=1&amp;slidetitle=" highlightClick="1"/>
          </p:cNvPr>
          <p:cNvSpPr>
            <a:spLocks noChangeArrowheads="1"/>
          </p:cNvSpPr>
          <p:nvPr/>
        </p:nvSpPr>
        <p:spPr bwMode="auto">
          <a:xfrm>
            <a:off x="7696200" y="6477000"/>
            <a:ext cx="685800" cy="304800"/>
          </a:xfrm>
          <a:prstGeom prst="actionButtonInformation">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3" name="Rectangle 1031">
            <a:hlinkClick r:id="rId15" action="ppaction://hlinkpres?slideindex=1&amp;slidetitle="/>
          </p:cNvPr>
          <p:cNvSpPr>
            <a:spLocks noChangeArrowheads="1"/>
          </p:cNvSpPr>
          <p:nvPr/>
        </p:nvSpPr>
        <p:spPr bwMode="auto">
          <a:xfrm>
            <a:off x="7010400" y="6477000"/>
            <a:ext cx="685800" cy="3048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5" name="Rectangle 1033"/>
          <p:cNvSpPr>
            <a:spLocks noGrp="1" noChangeArrowheads="1"/>
          </p:cNvSpPr>
          <p:nvPr/>
        </p:nvSpPr>
        <p:spPr bwMode="auto">
          <a:xfrm>
            <a:off x="6553200" y="0"/>
            <a:ext cx="2133600" cy="457200"/>
          </a:xfrm>
          <a:prstGeom prst="rect">
            <a:avLst/>
          </a:prstGeom>
          <a:noFill/>
          <a:ln w="9525">
            <a:noFill/>
            <a:miter lim="800000"/>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Times New Roman" panose="02020603050405020304" pitchFamily="18" charset="0"/>
                <a:ea typeface="宋体" panose="02010600030101010101" pitchFamily="2" charset="-122"/>
                <a:cs typeface="+mn-cs"/>
              </a:rPr>
              <a:t>Zjupgw</a:t>
            </a:r>
            <a:r>
              <a:rPr kumimoji="0" lang="en-US" altLang="zh-CN" sz="2000" b="1" i="0" u="none" strike="noStrike" kern="1200" cap="none" spc="0" normalizeH="0" baseline="0" noProof="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Times New Roman" panose="02020603050405020304" pitchFamily="18" charset="0"/>
                <a:ea typeface="宋体" panose="02010600030101010101" pitchFamily="2" charset="-122"/>
                <a:cs typeface="+mn-cs"/>
              </a:rPr>
              <a:t>@hz.cn</a:t>
            </a:r>
            <a:endParaRPr kumimoji="0" lang="en-US" altLang="zh-CN" sz="2000" b="1" i="0" u="none" strike="noStrike" kern="1200" cap="none" spc="0" normalizeH="0" baseline="0" noProof="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2.wmf"/><Relationship Id="rId7" Type="http://schemas.openxmlformats.org/officeDocument/2006/relationships/oleObject" Target="../embeddings/oleObject7.bin"/><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 Id="rId3" Type="http://schemas.openxmlformats.org/officeDocument/2006/relationships/oleObject" Target="../embeddings/oleObject5.bin"/><Relationship Id="rId2" Type="http://schemas.openxmlformats.org/officeDocument/2006/relationships/image" Target="../media/image9.wmf"/><Relationship Id="rId14" Type="http://schemas.openxmlformats.org/officeDocument/2006/relationships/vmlDrawing" Target="../drawings/vmlDrawing2.vml"/><Relationship Id="rId13" Type="http://schemas.openxmlformats.org/officeDocument/2006/relationships/slideLayout" Target="../slideLayouts/slideLayout7.xml"/><Relationship Id="rId12" Type="http://schemas.openxmlformats.org/officeDocument/2006/relationships/image" Target="../media/image14.wmf"/><Relationship Id="rId11" Type="http://schemas.openxmlformats.org/officeDocument/2006/relationships/oleObject" Target="../embeddings/oleObject9.bin"/><Relationship Id="rId10" Type="http://schemas.openxmlformats.org/officeDocument/2006/relationships/image" Target="../media/image13.wmf"/><Relationship Id="rId1" Type="http://schemas.openxmlformats.org/officeDocument/2006/relationships/oleObject" Target="../embeddings/oleObject4.bin"/></Relationships>
</file>

<file path=ppt/slides/_rels/slide100.xml.rels><?xml version="1.0" encoding="UTF-8" standalone="yes"?>
<Relationships xmlns="http://schemas.openxmlformats.org/package/2006/relationships"><Relationship Id="rId5" Type="http://schemas.openxmlformats.org/officeDocument/2006/relationships/vmlDrawing" Target="../drawings/vmlDrawing62.vml"/><Relationship Id="rId4" Type="http://schemas.openxmlformats.org/officeDocument/2006/relationships/slideLayout" Target="../slideLayouts/slideLayout2.xml"/><Relationship Id="rId3" Type="http://schemas.openxmlformats.org/officeDocument/2006/relationships/image" Target="../media/image207.wmf"/><Relationship Id="rId2" Type="http://schemas.openxmlformats.org/officeDocument/2006/relationships/oleObject" Target="../embeddings/oleObject188.bin"/><Relationship Id="rId1" Type="http://schemas.openxmlformats.org/officeDocument/2006/relationships/image" Target="../media/image20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7.xml"/><Relationship Id="rId7" Type="http://schemas.openxmlformats.org/officeDocument/2006/relationships/hyperlink" Target="file:///\\&#22810;&#23186;&#20307;&#21046;&#20316;&#20013;&#24515;\ZLCAI\MP\ZLUPMP.EXE" TargetMode="Externa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 Id="rId3" Type="http://schemas.openxmlformats.org/officeDocument/2006/relationships/oleObject" Target="../embeddings/oleObject11.bin"/><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0.wmf"/><Relationship Id="rId3" Type="http://schemas.openxmlformats.org/officeDocument/2006/relationships/oleObject" Target="../embeddings/oleObject15.bin"/><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wmf"/><Relationship Id="rId7" Type="http://schemas.openxmlformats.org/officeDocument/2006/relationships/oleObject" Target="../embeddings/oleObject20.bin"/><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 Id="rId3" Type="http://schemas.openxmlformats.org/officeDocument/2006/relationships/oleObject" Target="../embeddings/oleObject18.bin"/><Relationship Id="rId2" Type="http://schemas.openxmlformats.org/officeDocument/2006/relationships/image" Target="../media/image22.wmf"/><Relationship Id="rId10" Type="http://schemas.openxmlformats.org/officeDocument/2006/relationships/vmlDrawing" Target="../drawings/vmlDrawing6.vml"/><Relationship Id="rId1"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slide" Target="slide1.xml"/><Relationship Id="rId2" Type="http://schemas.openxmlformats.org/officeDocument/2006/relationships/image" Target="../media/image26.wmf"/><Relationship Id="rId1"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30.wmf"/><Relationship Id="rId7" Type="http://schemas.openxmlformats.org/officeDocument/2006/relationships/oleObject" Target="../embeddings/oleObject25.bin"/><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image" Target="../media/image28.wmf"/><Relationship Id="rId3" Type="http://schemas.openxmlformats.org/officeDocument/2006/relationships/oleObject" Target="../embeddings/oleObject23.bin"/><Relationship Id="rId2" Type="http://schemas.openxmlformats.org/officeDocument/2006/relationships/image" Target="../media/image27.wmf"/><Relationship Id="rId15" Type="http://schemas.openxmlformats.org/officeDocument/2006/relationships/vmlDrawing" Target="../drawings/vmlDrawing8.vml"/><Relationship Id="rId14" Type="http://schemas.openxmlformats.org/officeDocument/2006/relationships/slideLayout" Target="../slideLayouts/slideLayout7.xml"/><Relationship Id="rId13" Type="http://schemas.openxmlformats.org/officeDocument/2006/relationships/audio" Target="../media/audio1.wav"/><Relationship Id="rId12" Type="http://schemas.openxmlformats.org/officeDocument/2006/relationships/image" Target="../media/image32.wmf"/><Relationship Id="rId11" Type="http://schemas.openxmlformats.org/officeDocument/2006/relationships/oleObject" Target="../embeddings/oleObject27.bin"/><Relationship Id="rId10" Type="http://schemas.openxmlformats.org/officeDocument/2006/relationships/image" Target="../media/image31.wmf"/><Relationship Id="rId1"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35.wmf"/><Relationship Id="rId5" Type="http://schemas.openxmlformats.org/officeDocument/2006/relationships/oleObject" Target="../embeddings/oleObject30.bin"/><Relationship Id="rId4" Type="http://schemas.openxmlformats.org/officeDocument/2006/relationships/image" Target="../media/image34.wmf"/><Relationship Id="rId3" Type="http://schemas.openxmlformats.org/officeDocument/2006/relationships/oleObject" Target="../embeddings/oleObject29.bin"/><Relationship Id="rId2" Type="http://schemas.openxmlformats.org/officeDocument/2006/relationships/image" Target="../media/image33.wmf"/><Relationship Id="rId10" Type="http://schemas.openxmlformats.org/officeDocument/2006/relationships/vmlDrawing" Target="../drawings/vmlDrawing9.vml"/><Relationship Id="rId1"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37.wmf"/><Relationship Id="rId3" Type="http://schemas.openxmlformats.org/officeDocument/2006/relationships/oleObject" Target="../embeddings/oleObject32.bin"/><Relationship Id="rId2" Type="http://schemas.openxmlformats.org/officeDocument/2006/relationships/image" Target="../media/image36.wmf"/><Relationship Id="rId1"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oleObject" Target="../embeddings/oleObject36.bin"/><Relationship Id="rId7" Type="http://schemas.openxmlformats.org/officeDocument/2006/relationships/image" Target="../media/image40.wmf"/><Relationship Id="rId6" Type="http://schemas.openxmlformats.org/officeDocument/2006/relationships/oleObject" Target="../embeddings/oleObject35.bin"/><Relationship Id="rId5" Type="http://schemas.openxmlformats.org/officeDocument/2006/relationships/image" Target="../media/image39.wmf"/><Relationship Id="rId4" Type="http://schemas.openxmlformats.org/officeDocument/2006/relationships/oleObject" Target="../embeddings/oleObject34.bin"/><Relationship Id="rId3" Type="http://schemas.openxmlformats.org/officeDocument/2006/relationships/image" Target="../media/image38.wmf"/><Relationship Id="rId2" Type="http://schemas.openxmlformats.org/officeDocument/2006/relationships/oleObject" Target="../embeddings/oleObject33.bin"/><Relationship Id="rId19" Type="http://schemas.openxmlformats.org/officeDocument/2006/relationships/vmlDrawing" Target="../drawings/vmlDrawing11.vml"/><Relationship Id="rId18" Type="http://schemas.openxmlformats.org/officeDocument/2006/relationships/slideLayout" Target="../slideLayouts/slideLayout7.xml"/><Relationship Id="rId17" Type="http://schemas.openxmlformats.org/officeDocument/2006/relationships/audio" Target="../media/audio2.wav"/><Relationship Id="rId16" Type="http://schemas.openxmlformats.org/officeDocument/2006/relationships/audio" Target="../media/audio1.wav"/><Relationship Id="rId15" Type="http://schemas.openxmlformats.org/officeDocument/2006/relationships/image" Target="../media/image44.wmf"/><Relationship Id="rId14" Type="http://schemas.openxmlformats.org/officeDocument/2006/relationships/oleObject" Target="../embeddings/oleObject39.bin"/><Relationship Id="rId13" Type="http://schemas.openxmlformats.org/officeDocument/2006/relationships/image" Target="../media/image43.wmf"/><Relationship Id="rId12" Type="http://schemas.openxmlformats.org/officeDocument/2006/relationships/oleObject" Target="../embeddings/oleObject38.bin"/><Relationship Id="rId11" Type="http://schemas.openxmlformats.org/officeDocument/2006/relationships/image" Target="../media/image42.wmf"/><Relationship Id="rId10" Type="http://schemas.openxmlformats.org/officeDocument/2006/relationships/oleObject" Target="../embeddings/oleObject37.bin"/><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8.wmf"/><Relationship Id="rId7" Type="http://schemas.openxmlformats.org/officeDocument/2006/relationships/oleObject" Target="../embeddings/oleObject43.bin"/><Relationship Id="rId6" Type="http://schemas.openxmlformats.org/officeDocument/2006/relationships/image" Target="../media/image47.wmf"/><Relationship Id="rId5" Type="http://schemas.openxmlformats.org/officeDocument/2006/relationships/oleObject" Target="../embeddings/oleObject42.bin"/><Relationship Id="rId4" Type="http://schemas.openxmlformats.org/officeDocument/2006/relationships/image" Target="../media/image46.wmf"/><Relationship Id="rId3" Type="http://schemas.openxmlformats.org/officeDocument/2006/relationships/oleObject" Target="../embeddings/oleObject41.bin"/><Relationship Id="rId2" Type="http://schemas.openxmlformats.org/officeDocument/2006/relationships/image" Target="../media/image45.wmf"/><Relationship Id="rId13" Type="http://schemas.openxmlformats.org/officeDocument/2006/relationships/vmlDrawing" Target="../drawings/vmlDrawing12.vml"/><Relationship Id="rId12" Type="http://schemas.openxmlformats.org/officeDocument/2006/relationships/slideLayout" Target="../slideLayouts/slideLayout7.xml"/><Relationship Id="rId11" Type="http://schemas.openxmlformats.org/officeDocument/2006/relationships/audio" Target="../media/audio1.wav"/><Relationship Id="rId10" Type="http://schemas.openxmlformats.org/officeDocument/2006/relationships/image" Target="../media/image49.wmf"/><Relationship Id="rId1" Type="http://schemas.openxmlformats.org/officeDocument/2006/relationships/oleObject" Target="../embeddings/oleObject40.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GIF"/></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52.wmf"/><Relationship Id="rId3" Type="http://schemas.openxmlformats.org/officeDocument/2006/relationships/oleObject" Target="../embeddings/oleObject46.bin"/><Relationship Id="rId2" Type="http://schemas.openxmlformats.org/officeDocument/2006/relationships/image" Target="../media/image51.wmf"/><Relationship Id="rId1" Type="http://schemas.openxmlformats.org/officeDocument/2006/relationships/oleObject" Target="../embeddings/oleObject45.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54.wmf"/><Relationship Id="rId3" Type="http://schemas.openxmlformats.org/officeDocument/2006/relationships/oleObject" Target="../embeddings/oleObject48.bin"/><Relationship Id="rId2" Type="http://schemas.openxmlformats.org/officeDocument/2006/relationships/image" Target="../media/image53.wmf"/><Relationship Id="rId1"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9" Type="http://schemas.openxmlformats.org/officeDocument/2006/relationships/vmlDrawing" Target="../drawings/vmlDrawing15.vml"/><Relationship Id="rId8" Type="http://schemas.openxmlformats.org/officeDocument/2006/relationships/slideLayout" Target="../slideLayouts/slideLayout7.xml"/><Relationship Id="rId7" Type="http://schemas.openxmlformats.org/officeDocument/2006/relationships/image" Target="../media/image50.GIF"/><Relationship Id="rId6" Type="http://schemas.openxmlformats.org/officeDocument/2006/relationships/image" Target="../media/image57.wmf"/><Relationship Id="rId5" Type="http://schemas.openxmlformats.org/officeDocument/2006/relationships/oleObject" Target="../embeddings/oleObject51.bin"/><Relationship Id="rId4" Type="http://schemas.openxmlformats.org/officeDocument/2006/relationships/image" Target="../media/image56.wmf"/><Relationship Id="rId3" Type="http://schemas.openxmlformats.org/officeDocument/2006/relationships/oleObject" Target="../embeddings/oleObject50.bin"/><Relationship Id="rId2" Type="http://schemas.openxmlformats.org/officeDocument/2006/relationships/image" Target="../media/image55.wmf"/><Relationship Id="rId1" Type="http://schemas.openxmlformats.org/officeDocument/2006/relationships/oleObject" Target="../embeddings/oleObject49.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59.wmf"/><Relationship Id="rId3" Type="http://schemas.openxmlformats.org/officeDocument/2006/relationships/oleObject" Target="../embeddings/oleObject53.bin"/><Relationship Id="rId2" Type="http://schemas.openxmlformats.org/officeDocument/2006/relationships/image" Target="../media/image58.wmf"/><Relationship Id="rId1" Type="http://schemas.openxmlformats.org/officeDocument/2006/relationships/oleObject" Target="../embeddings/oleObject52.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61.wmf"/><Relationship Id="rId3" Type="http://schemas.openxmlformats.org/officeDocument/2006/relationships/oleObject" Target="../embeddings/oleObject55.bin"/><Relationship Id="rId2" Type="http://schemas.openxmlformats.org/officeDocument/2006/relationships/image" Target="../media/image60.wmf"/><Relationship Id="rId1" Type="http://schemas.openxmlformats.org/officeDocument/2006/relationships/oleObject" Target="../embeddings/oleObject54.bin"/></Relationships>
</file>

<file path=ppt/slides/_rels/slide28.xml.rels><?xml version="1.0" encoding="UTF-8" standalone="yes"?>
<Relationships xmlns="http://schemas.openxmlformats.org/package/2006/relationships"><Relationship Id="rId7" Type="http://schemas.openxmlformats.org/officeDocument/2006/relationships/vmlDrawing" Target="../drawings/vmlDrawing18.vml"/><Relationship Id="rId6" Type="http://schemas.openxmlformats.org/officeDocument/2006/relationships/slideLayout" Target="../slideLayouts/slideLayout7.xml"/><Relationship Id="rId5" Type="http://schemas.openxmlformats.org/officeDocument/2006/relationships/image" Target="../media/image63.wmf"/><Relationship Id="rId4" Type="http://schemas.openxmlformats.org/officeDocument/2006/relationships/oleObject" Target="../embeddings/oleObject57.bin"/><Relationship Id="rId3" Type="http://schemas.openxmlformats.org/officeDocument/2006/relationships/image" Target="../media/image62.wmf"/><Relationship Id="rId2" Type="http://schemas.openxmlformats.org/officeDocument/2006/relationships/oleObject" Target="../embeddings/oleObject56.bin"/><Relationship Id="rId1" Type="http://schemas.openxmlformats.org/officeDocument/2006/relationships/slide" Target="slide1.xml"/></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7.xml"/><Relationship Id="rId4" Type="http://schemas.openxmlformats.org/officeDocument/2006/relationships/image" Target="../media/image65.wmf"/><Relationship Id="rId3" Type="http://schemas.openxmlformats.org/officeDocument/2006/relationships/oleObject" Target="../embeddings/oleObject59.bin"/><Relationship Id="rId2" Type="http://schemas.openxmlformats.org/officeDocument/2006/relationships/image" Target="../media/image64.wmf"/><Relationship Id="rId1" Type="http://schemas.openxmlformats.org/officeDocument/2006/relationships/oleObject" Target="../embeddings/oleObject58.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ZLUPMP.EXE" TargetMode="Externa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20.vml"/><Relationship Id="rId8" Type="http://schemas.openxmlformats.org/officeDocument/2006/relationships/slideLayout" Target="../slideLayouts/slideLayout7.xml"/><Relationship Id="rId7" Type="http://schemas.openxmlformats.org/officeDocument/2006/relationships/image" Target="../media/image50.GIF"/><Relationship Id="rId6" Type="http://schemas.openxmlformats.org/officeDocument/2006/relationships/image" Target="../media/image68.wmf"/><Relationship Id="rId5" Type="http://schemas.openxmlformats.org/officeDocument/2006/relationships/oleObject" Target="../embeddings/oleObject62.bin"/><Relationship Id="rId4" Type="http://schemas.openxmlformats.org/officeDocument/2006/relationships/image" Target="../media/image67.wmf"/><Relationship Id="rId3" Type="http://schemas.openxmlformats.org/officeDocument/2006/relationships/oleObject" Target="../embeddings/oleObject61.bin"/><Relationship Id="rId2" Type="http://schemas.openxmlformats.org/officeDocument/2006/relationships/image" Target="../media/image66.wmf"/><Relationship Id="rId1" Type="http://schemas.openxmlformats.org/officeDocument/2006/relationships/oleObject" Target="../embeddings/oleObject60.bin"/></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image" Target="../media/image50.GIF"/></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71.wmf"/><Relationship Id="rId1" Type="http://schemas.openxmlformats.org/officeDocument/2006/relationships/oleObject" Target="../embeddings/oleObject63.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73.wmf"/><Relationship Id="rId3" Type="http://schemas.openxmlformats.org/officeDocument/2006/relationships/oleObject" Target="../embeddings/oleObject65.bin"/><Relationship Id="rId2" Type="http://schemas.openxmlformats.org/officeDocument/2006/relationships/image" Target="../media/image72.wmf"/><Relationship Id="rId1" Type="http://schemas.openxmlformats.org/officeDocument/2006/relationships/oleObject" Target="../embeddings/oleObject64.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31.xml"/><Relationship Id="rId4" Type="http://schemas.openxmlformats.org/officeDocument/2006/relationships/image" Target="../media/image75.wmf"/><Relationship Id="rId3" Type="http://schemas.openxmlformats.org/officeDocument/2006/relationships/oleObject" Target="../embeddings/oleObject67.bin"/><Relationship Id="rId2" Type="http://schemas.openxmlformats.org/officeDocument/2006/relationships/image" Target="../media/image74.wmf"/><Relationship Id="rId1" Type="http://schemas.openxmlformats.org/officeDocument/2006/relationships/oleObject" Target="../embeddings/oleObject66.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31.xml"/><Relationship Id="rId2" Type="http://schemas.openxmlformats.org/officeDocument/2006/relationships/image" Target="../media/image76.wmf"/><Relationship Id="rId1" Type="http://schemas.openxmlformats.org/officeDocument/2006/relationships/oleObject" Target="../embeddings/oleObject68.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31.xml"/><Relationship Id="rId2" Type="http://schemas.openxmlformats.org/officeDocument/2006/relationships/image" Target="../media/image77.wmf"/><Relationship Id="rId1" Type="http://schemas.openxmlformats.org/officeDocument/2006/relationships/oleObject" Target="../embeddings/oleObject69.bin"/></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7.xml"/><Relationship Id="rId3" Type="http://schemas.openxmlformats.org/officeDocument/2006/relationships/image" Target="../media/image50.GIF"/><Relationship Id="rId2" Type="http://schemas.openxmlformats.org/officeDocument/2006/relationships/image" Target="../media/image78.wmf"/><Relationship Id="rId1" Type="http://schemas.openxmlformats.org/officeDocument/2006/relationships/oleObject" Target="../embeddings/oleObject70.bin"/></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oleObject" Target="../embeddings/oleObject73.bin"/><Relationship Id="rId4" Type="http://schemas.openxmlformats.org/officeDocument/2006/relationships/image" Target="../media/image80.wmf"/><Relationship Id="rId3" Type="http://schemas.openxmlformats.org/officeDocument/2006/relationships/oleObject" Target="../embeddings/oleObject72.bin"/><Relationship Id="rId2" Type="http://schemas.openxmlformats.org/officeDocument/2006/relationships/image" Target="../media/image79.wmf"/><Relationship Id="rId1" Type="http://schemas.openxmlformats.org/officeDocument/2006/relationships/oleObject" Target="../embeddings/oleObject71.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85.wmf"/><Relationship Id="rId7" Type="http://schemas.openxmlformats.org/officeDocument/2006/relationships/oleObject" Target="../embeddings/oleObject77.bin"/><Relationship Id="rId6" Type="http://schemas.openxmlformats.org/officeDocument/2006/relationships/image" Target="../media/image84.wmf"/><Relationship Id="rId5" Type="http://schemas.openxmlformats.org/officeDocument/2006/relationships/oleObject" Target="../embeddings/oleObject76.bin"/><Relationship Id="rId4" Type="http://schemas.openxmlformats.org/officeDocument/2006/relationships/image" Target="../media/image83.wmf"/><Relationship Id="rId3" Type="http://schemas.openxmlformats.org/officeDocument/2006/relationships/oleObject" Target="../embeddings/oleObject75.bin"/><Relationship Id="rId22" Type="http://schemas.openxmlformats.org/officeDocument/2006/relationships/vmlDrawing" Target="../drawings/vmlDrawing28.vml"/><Relationship Id="rId21" Type="http://schemas.openxmlformats.org/officeDocument/2006/relationships/slideLayout" Target="../slideLayouts/slideLayout2.xml"/><Relationship Id="rId20" Type="http://schemas.openxmlformats.org/officeDocument/2006/relationships/image" Target="../media/image91.wmf"/><Relationship Id="rId2" Type="http://schemas.openxmlformats.org/officeDocument/2006/relationships/image" Target="../media/image82.wmf"/><Relationship Id="rId19" Type="http://schemas.openxmlformats.org/officeDocument/2006/relationships/oleObject" Target="../embeddings/oleObject83.bin"/><Relationship Id="rId18" Type="http://schemas.openxmlformats.org/officeDocument/2006/relationships/image" Target="../media/image90.wmf"/><Relationship Id="rId17" Type="http://schemas.openxmlformats.org/officeDocument/2006/relationships/oleObject" Target="../embeddings/oleObject82.bin"/><Relationship Id="rId16" Type="http://schemas.openxmlformats.org/officeDocument/2006/relationships/image" Target="../media/image89.wmf"/><Relationship Id="rId15" Type="http://schemas.openxmlformats.org/officeDocument/2006/relationships/oleObject" Target="../embeddings/oleObject81.bin"/><Relationship Id="rId14" Type="http://schemas.openxmlformats.org/officeDocument/2006/relationships/image" Target="../media/image88.wmf"/><Relationship Id="rId13" Type="http://schemas.openxmlformats.org/officeDocument/2006/relationships/oleObject" Target="../embeddings/oleObject80.bin"/><Relationship Id="rId12" Type="http://schemas.openxmlformats.org/officeDocument/2006/relationships/image" Target="../media/image87.wmf"/><Relationship Id="rId11" Type="http://schemas.openxmlformats.org/officeDocument/2006/relationships/oleObject" Target="../embeddings/oleObject79.bin"/><Relationship Id="rId10" Type="http://schemas.openxmlformats.org/officeDocument/2006/relationships/image" Target="../media/image86.wmf"/><Relationship Id="rId1" Type="http://schemas.openxmlformats.org/officeDocument/2006/relationships/oleObject" Target="../embeddings/oleObject7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2.xml"/><Relationship Id="rId6" Type="http://schemas.openxmlformats.org/officeDocument/2006/relationships/image" Target="../media/image94.wmf"/><Relationship Id="rId5" Type="http://schemas.openxmlformats.org/officeDocument/2006/relationships/oleObject" Target="../embeddings/oleObject86.bin"/><Relationship Id="rId4" Type="http://schemas.openxmlformats.org/officeDocument/2006/relationships/image" Target="../media/image93.wmf"/><Relationship Id="rId3" Type="http://schemas.openxmlformats.org/officeDocument/2006/relationships/oleObject" Target="../embeddings/oleObject85.bin"/><Relationship Id="rId2" Type="http://schemas.openxmlformats.org/officeDocument/2006/relationships/image" Target="../media/image92.wmf"/><Relationship Id="rId1" Type="http://schemas.openxmlformats.org/officeDocument/2006/relationships/oleObject" Target="../embeddings/oleObject84.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96.wmf"/><Relationship Id="rId7" Type="http://schemas.openxmlformats.org/officeDocument/2006/relationships/oleObject" Target="../embeddings/oleObject90.bin"/><Relationship Id="rId6" Type="http://schemas.openxmlformats.org/officeDocument/2006/relationships/image" Target="../media/image95.wmf"/><Relationship Id="rId5" Type="http://schemas.openxmlformats.org/officeDocument/2006/relationships/oleObject" Target="../embeddings/oleObject89.bin"/><Relationship Id="rId4" Type="http://schemas.openxmlformats.org/officeDocument/2006/relationships/image" Target="../media/image83.wmf"/><Relationship Id="rId3" Type="http://schemas.openxmlformats.org/officeDocument/2006/relationships/oleObject" Target="../embeddings/oleObject88.bin"/><Relationship Id="rId26" Type="http://schemas.openxmlformats.org/officeDocument/2006/relationships/vmlDrawing" Target="../drawings/vmlDrawing30.vml"/><Relationship Id="rId25" Type="http://schemas.openxmlformats.org/officeDocument/2006/relationships/slideLayout" Target="../slideLayouts/slideLayout2.xml"/><Relationship Id="rId24" Type="http://schemas.openxmlformats.org/officeDocument/2006/relationships/oleObject" Target="../embeddings/oleObject100.bin"/><Relationship Id="rId23" Type="http://schemas.openxmlformats.org/officeDocument/2006/relationships/oleObject" Target="../embeddings/oleObject99.bin"/><Relationship Id="rId22" Type="http://schemas.openxmlformats.org/officeDocument/2006/relationships/oleObject" Target="../embeddings/oleObject98.bin"/><Relationship Id="rId21" Type="http://schemas.openxmlformats.org/officeDocument/2006/relationships/oleObject" Target="../embeddings/oleObject97.bin"/><Relationship Id="rId20" Type="http://schemas.openxmlformats.org/officeDocument/2006/relationships/image" Target="../media/image91.wmf"/><Relationship Id="rId2" Type="http://schemas.openxmlformats.org/officeDocument/2006/relationships/image" Target="../media/image82.wmf"/><Relationship Id="rId19" Type="http://schemas.openxmlformats.org/officeDocument/2006/relationships/oleObject" Target="../embeddings/oleObject96.bin"/><Relationship Id="rId18" Type="http://schemas.openxmlformats.org/officeDocument/2006/relationships/image" Target="../media/image90.wmf"/><Relationship Id="rId17" Type="http://schemas.openxmlformats.org/officeDocument/2006/relationships/oleObject" Target="../embeddings/oleObject95.bin"/><Relationship Id="rId16" Type="http://schemas.openxmlformats.org/officeDocument/2006/relationships/image" Target="../media/image100.wmf"/><Relationship Id="rId15" Type="http://schemas.openxmlformats.org/officeDocument/2006/relationships/oleObject" Target="../embeddings/oleObject94.bin"/><Relationship Id="rId14" Type="http://schemas.openxmlformats.org/officeDocument/2006/relationships/image" Target="../media/image99.wmf"/><Relationship Id="rId13" Type="http://schemas.openxmlformats.org/officeDocument/2006/relationships/oleObject" Target="../embeddings/oleObject93.bin"/><Relationship Id="rId12" Type="http://schemas.openxmlformats.org/officeDocument/2006/relationships/image" Target="../media/image98.wmf"/><Relationship Id="rId11" Type="http://schemas.openxmlformats.org/officeDocument/2006/relationships/oleObject" Target="../embeddings/oleObject92.bin"/><Relationship Id="rId10" Type="http://schemas.openxmlformats.org/officeDocument/2006/relationships/image" Target="../media/image97.wmf"/><Relationship Id="rId1" Type="http://schemas.openxmlformats.org/officeDocument/2006/relationships/oleObject" Target="../embeddings/oleObject8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3.wav"/></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3.wav"/></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14.xml"/><Relationship Id="rId2" Type="http://schemas.openxmlformats.org/officeDocument/2006/relationships/image" Target="../media/image101.wmf"/><Relationship Id="rId1" Type="http://schemas.openxmlformats.org/officeDocument/2006/relationships/oleObject" Target="../embeddings/oleObject10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7" Type="http://schemas.openxmlformats.org/officeDocument/2006/relationships/vmlDrawing" Target="../drawings/vmlDrawing32.vml"/><Relationship Id="rId6" Type="http://schemas.openxmlformats.org/officeDocument/2006/relationships/slideLayout" Target="../slideLayouts/slideLayout7.xml"/><Relationship Id="rId5" Type="http://schemas.openxmlformats.org/officeDocument/2006/relationships/image" Target="../media/image103.wmf"/><Relationship Id="rId4" Type="http://schemas.openxmlformats.org/officeDocument/2006/relationships/oleObject" Target="../embeddings/oleObject103.bin"/><Relationship Id="rId3" Type="http://schemas.openxmlformats.org/officeDocument/2006/relationships/image" Target="../media/image102.wmf"/><Relationship Id="rId2" Type="http://schemas.openxmlformats.org/officeDocument/2006/relationships/oleObject" Target="../embeddings/oleObject102.bin"/><Relationship Id="rId1" Type="http://schemas.openxmlformats.org/officeDocument/2006/relationships/image" Target="../media/image3.jpeg"/></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107.wmf"/><Relationship Id="rId7" Type="http://schemas.openxmlformats.org/officeDocument/2006/relationships/oleObject" Target="../embeddings/oleObject107.bin"/><Relationship Id="rId6" Type="http://schemas.openxmlformats.org/officeDocument/2006/relationships/image" Target="../media/image106.wmf"/><Relationship Id="rId5" Type="http://schemas.openxmlformats.org/officeDocument/2006/relationships/oleObject" Target="../embeddings/oleObject106.bin"/><Relationship Id="rId4" Type="http://schemas.openxmlformats.org/officeDocument/2006/relationships/image" Target="../media/image105.wmf"/><Relationship Id="rId3" Type="http://schemas.openxmlformats.org/officeDocument/2006/relationships/oleObject" Target="../embeddings/oleObject105.bin"/><Relationship Id="rId22" Type="http://schemas.openxmlformats.org/officeDocument/2006/relationships/vmlDrawing" Target="../drawings/vmlDrawing33.vml"/><Relationship Id="rId21" Type="http://schemas.openxmlformats.org/officeDocument/2006/relationships/slideLayout" Target="../slideLayouts/slideLayout7.xml"/><Relationship Id="rId20" Type="http://schemas.openxmlformats.org/officeDocument/2006/relationships/image" Target="../media/image113.wmf"/><Relationship Id="rId2" Type="http://schemas.openxmlformats.org/officeDocument/2006/relationships/image" Target="../media/image104.wmf"/><Relationship Id="rId19" Type="http://schemas.openxmlformats.org/officeDocument/2006/relationships/oleObject" Target="../embeddings/oleObject113.bin"/><Relationship Id="rId18" Type="http://schemas.openxmlformats.org/officeDocument/2006/relationships/image" Target="../media/image112.wmf"/><Relationship Id="rId17" Type="http://schemas.openxmlformats.org/officeDocument/2006/relationships/oleObject" Target="../embeddings/oleObject112.bin"/><Relationship Id="rId16" Type="http://schemas.openxmlformats.org/officeDocument/2006/relationships/image" Target="../media/image111.wmf"/><Relationship Id="rId15" Type="http://schemas.openxmlformats.org/officeDocument/2006/relationships/oleObject" Target="../embeddings/oleObject111.bin"/><Relationship Id="rId14" Type="http://schemas.openxmlformats.org/officeDocument/2006/relationships/image" Target="../media/image110.wmf"/><Relationship Id="rId13" Type="http://schemas.openxmlformats.org/officeDocument/2006/relationships/oleObject" Target="../embeddings/oleObject110.bin"/><Relationship Id="rId12" Type="http://schemas.openxmlformats.org/officeDocument/2006/relationships/image" Target="../media/image109.wmf"/><Relationship Id="rId11" Type="http://schemas.openxmlformats.org/officeDocument/2006/relationships/oleObject" Target="../embeddings/oleObject109.bin"/><Relationship Id="rId10" Type="http://schemas.openxmlformats.org/officeDocument/2006/relationships/image" Target="../media/image108.wmf"/><Relationship Id="rId1" Type="http://schemas.openxmlformats.org/officeDocument/2006/relationships/oleObject" Target="../embeddings/oleObject104.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17.wmf"/><Relationship Id="rId7" Type="http://schemas.openxmlformats.org/officeDocument/2006/relationships/oleObject" Target="../embeddings/oleObject117.bin"/><Relationship Id="rId6" Type="http://schemas.openxmlformats.org/officeDocument/2006/relationships/image" Target="../media/image116.wmf"/><Relationship Id="rId5" Type="http://schemas.openxmlformats.org/officeDocument/2006/relationships/oleObject" Target="../embeddings/oleObject116.bin"/><Relationship Id="rId4" Type="http://schemas.openxmlformats.org/officeDocument/2006/relationships/image" Target="../media/image115.wmf"/><Relationship Id="rId3" Type="http://schemas.openxmlformats.org/officeDocument/2006/relationships/oleObject" Target="../embeddings/oleObject115.bin"/><Relationship Id="rId2" Type="http://schemas.openxmlformats.org/officeDocument/2006/relationships/image" Target="../media/image114.wmf"/><Relationship Id="rId18" Type="http://schemas.openxmlformats.org/officeDocument/2006/relationships/vmlDrawing" Target="../drawings/vmlDrawing34.vml"/><Relationship Id="rId17" Type="http://schemas.openxmlformats.org/officeDocument/2006/relationships/slideLayout" Target="../slideLayouts/slideLayout7.xml"/><Relationship Id="rId16" Type="http://schemas.openxmlformats.org/officeDocument/2006/relationships/image" Target="../media/image121.wmf"/><Relationship Id="rId15" Type="http://schemas.openxmlformats.org/officeDocument/2006/relationships/oleObject" Target="../embeddings/oleObject121.bin"/><Relationship Id="rId14" Type="http://schemas.openxmlformats.org/officeDocument/2006/relationships/image" Target="../media/image120.wmf"/><Relationship Id="rId13" Type="http://schemas.openxmlformats.org/officeDocument/2006/relationships/oleObject" Target="../embeddings/oleObject120.bin"/><Relationship Id="rId12" Type="http://schemas.openxmlformats.org/officeDocument/2006/relationships/image" Target="../media/image119.wmf"/><Relationship Id="rId11" Type="http://schemas.openxmlformats.org/officeDocument/2006/relationships/oleObject" Target="../embeddings/oleObject119.bin"/><Relationship Id="rId10" Type="http://schemas.openxmlformats.org/officeDocument/2006/relationships/image" Target="../media/image118.wmf"/><Relationship Id="rId1" Type="http://schemas.openxmlformats.org/officeDocument/2006/relationships/oleObject" Target="../embeddings/oleObject114.bin"/></Relationships>
</file>

<file path=ppt/slides/_rels/slide55.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7.xml"/><Relationship Id="rId6" Type="http://schemas.openxmlformats.org/officeDocument/2006/relationships/image" Target="../media/image124.wmf"/><Relationship Id="rId5" Type="http://schemas.openxmlformats.org/officeDocument/2006/relationships/oleObject" Target="../embeddings/oleObject124.bin"/><Relationship Id="rId4" Type="http://schemas.openxmlformats.org/officeDocument/2006/relationships/image" Target="../media/image123.wmf"/><Relationship Id="rId3" Type="http://schemas.openxmlformats.org/officeDocument/2006/relationships/oleObject" Target="../embeddings/oleObject123.bin"/><Relationship Id="rId2" Type="http://schemas.openxmlformats.org/officeDocument/2006/relationships/image" Target="../media/image122.wmf"/><Relationship Id="rId1" Type="http://schemas.openxmlformats.org/officeDocument/2006/relationships/oleObject" Target="../embeddings/oleObject122.bin"/></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7.xml"/><Relationship Id="rId6" Type="http://schemas.openxmlformats.org/officeDocument/2006/relationships/image" Target="../media/image127.wmf"/><Relationship Id="rId5" Type="http://schemas.openxmlformats.org/officeDocument/2006/relationships/oleObject" Target="../embeddings/oleObject127.bin"/><Relationship Id="rId4" Type="http://schemas.openxmlformats.org/officeDocument/2006/relationships/image" Target="../media/image126.wmf"/><Relationship Id="rId3" Type="http://schemas.openxmlformats.org/officeDocument/2006/relationships/oleObject" Target="../embeddings/oleObject126.bin"/><Relationship Id="rId2" Type="http://schemas.openxmlformats.org/officeDocument/2006/relationships/image" Target="../media/image125.wmf"/><Relationship Id="rId1" Type="http://schemas.openxmlformats.org/officeDocument/2006/relationships/oleObject" Target="../embeddings/oleObject125.bin"/></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37.vml"/><Relationship Id="rId4" Type="http://schemas.openxmlformats.org/officeDocument/2006/relationships/slideLayout" Target="../slideLayouts/slideLayout2.xml"/><Relationship Id="rId3" Type="http://schemas.openxmlformats.org/officeDocument/2006/relationships/image" Target="../media/image129.wmf"/><Relationship Id="rId2" Type="http://schemas.openxmlformats.org/officeDocument/2006/relationships/oleObject" Target="../embeddings/oleObject128.bin"/><Relationship Id="rId1" Type="http://schemas.openxmlformats.org/officeDocument/2006/relationships/image" Target="../media/image12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0.jpeg"/></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7.xml"/><Relationship Id="rId6" Type="http://schemas.openxmlformats.org/officeDocument/2006/relationships/image" Target="../media/image133.wmf"/><Relationship Id="rId5" Type="http://schemas.openxmlformats.org/officeDocument/2006/relationships/oleObject" Target="../embeddings/oleObject131.bin"/><Relationship Id="rId4" Type="http://schemas.openxmlformats.org/officeDocument/2006/relationships/image" Target="../media/image132.wmf"/><Relationship Id="rId3" Type="http://schemas.openxmlformats.org/officeDocument/2006/relationships/oleObject" Target="../embeddings/oleObject130.bin"/><Relationship Id="rId2" Type="http://schemas.openxmlformats.org/officeDocument/2006/relationships/image" Target="../media/image131.wmf"/><Relationship Id="rId1" Type="http://schemas.openxmlformats.org/officeDocument/2006/relationships/oleObject" Target="../embeddings/oleObject129.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4.jpe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7.xml"/><Relationship Id="rId2" Type="http://schemas.openxmlformats.org/officeDocument/2006/relationships/image" Target="../media/image135.wmf"/><Relationship Id="rId1" Type="http://schemas.openxmlformats.org/officeDocument/2006/relationships/oleObject" Target="../embeddings/oleObject132.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137.bin"/><Relationship Id="rId8" Type="http://schemas.openxmlformats.org/officeDocument/2006/relationships/image" Target="../media/image139.wmf"/><Relationship Id="rId7" Type="http://schemas.openxmlformats.org/officeDocument/2006/relationships/oleObject" Target="../embeddings/oleObject136.bin"/><Relationship Id="rId6" Type="http://schemas.openxmlformats.org/officeDocument/2006/relationships/image" Target="../media/image138.wmf"/><Relationship Id="rId5" Type="http://schemas.openxmlformats.org/officeDocument/2006/relationships/oleObject" Target="../embeddings/oleObject135.bin"/><Relationship Id="rId4" Type="http://schemas.openxmlformats.org/officeDocument/2006/relationships/image" Target="../media/image137.wmf"/><Relationship Id="rId3" Type="http://schemas.openxmlformats.org/officeDocument/2006/relationships/oleObject" Target="../embeddings/oleObject134.bin"/><Relationship Id="rId2" Type="http://schemas.openxmlformats.org/officeDocument/2006/relationships/image" Target="../media/image136.wmf"/><Relationship Id="rId18" Type="http://schemas.openxmlformats.org/officeDocument/2006/relationships/vmlDrawing" Target="../drawings/vmlDrawing40.vml"/><Relationship Id="rId17" Type="http://schemas.openxmlformats.org/officeDocument/2006/relationships/slideLayout" Target="../slideLayouts/slideLayout7.xml"/><Relationship Id="rId16" Type="http://schemas.openxmlformats.org/officeDocument/2006/relationships/image" Target="../media/image143.wmf"/><Relationship Id="rId15" Type="http://schemas.openxmlformats.org/officeDocument/2006/relationships/oleObject" Target="../embeddings/oleObject140.bin"/><Relationship Id="rId14" Type="http://schemas.openxmlformats.org/officeDocument/2006/relationships/image" Target="../media/image142.wmf"/><Relationship Id="rId13" Type="http://schemas.openxmlformats.org/officeDocument/2006/relationships/oleObject" Target="../embeddings/oleObject139.bin"/><Relationship Id="rId12" Type="http://schemas.openxmlformats.org/officeDocument/2006/relationships/image" Target="../media/image141.wmf"/><Relationship Id="rId11" Type="http://schemas.openxmlformats.org/officeDocument/2006/relationships/oleObject" Target="../embeddings/oleObject138.bin"/><Relationship Id="rId10" Type="http://schemas.openxmlformats.org/officeDocument/2006/relationships/image" Target="../media/image140.wmf"/><Relationship Id="rId1" Type="http://schemas.openxmlformats.org/officeDocument/2006/relationships/oleObject" Target="../embeddings/oleObject133.bin"/></Relationships>
</file>

<file path=ppt/slides/_rels/slide63.xml.rels><?xml version="1.0" encoding="UTF-8" standalone="yes"?>
<Relationships xmlns="http://schemas.openxmlformats.org/package/2006/relationships"><Relationship Id="rId9" Type="http://schemas.openxmlformats.org/officeDocument/2006/relationships/image" Target="../media/image147.wmf"/><Relationship Id="rId8" Type="http://schemas.openxmlformats.org/officeDocument/2006/relationships/oleObject" Target="../embeddings/oleObject145.bin"/><Relationship Id="rId7" Type="http://schemas.openxmlformats.org/officeDocument/2006/relationships/image" Target="../media/image146.wmf"/><Relationship Id="rId6" Type="http://schemas.openxmlformats.org/officeDocument/2006/relationships/oleObject" Target="../embeddings/oleObject144.bin"/><Relationship Id="rId5" Type="http://schemas.openxmlformats.org/officeDocument/2006/relationships/oleObject" Target="../embeddings/oleObject143.bin"/><Relationship Id="rId4" Type="http://schemas.openxmlformats.org/officeDocument/2006/relationships/image" Target="../media/image145.wmf"/><Relationship Id="rId3" Type="http://schemas.openxmlformats.org/officeDocument/2006/relationships/oleObject" Target="../embeddings/oleObject142.bin"/><Relationship Id="rId2" Type="http://schemas.openxmlformats.org/officeDocument/2006/relationships/image" Target="../media/image144.wmf"/><Relationship Id="rId11" Type="http://schemas.openxmlformats.org/officeDocument/2006/relationships/vmlDrawing" Target="../drawings/vmlDrawing41.vml"/><Relationship Id="rId10" Type="http://schemas.openxmlformats.org/officeDocument/2006/relationships/slideLayout" Target="../slideLayouts/slideLayout7.xml"/><Relationship Id="rId1" Type="http://schemas.openxmlformats.org/officeDocument/2006/relationships/oleObject" Target="../embeddings/oleObject141.bin"/></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7.xml"/><Relationship Id="rId4" Type="http://schemas.openxmlformats.org/officeDocument/2006/relationships/image" Target="../media/image149.wmf"/><Relationship Id="rId3" Type="http://schemas.openxmlformats.org/officeDocument/2006/relationships/oleObject" Target="../embeddings/oleObject147.bin"/><Relationship Id="rId2" Type="http://schemas.openxmlformats.org/officeDocument/2006/relationships/image" Target="../media/image148.wmf"/><Relationship Id="rId1" Type="http://schemas.openxmlformats.org/officeDocument/2006/relationships/oleObject" Target="../embeddings/oleObject146.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152.bin"/><Relationship Id="rId8" Type="http://schemas.openxmlformats.org/officeDocument/2006/relationships/image" Target="../media/image153.wmf"/><Relationship Id="rId7" Type="http://schemas.openxmlformats.org/officeDocument/2006/relationships/oleObject" Target="../embeddings/oleObject151.bin"/><Relationship Id="rId6" Type="http://schemas.openxmlformats.org/officeDocument/2006/relationships/image" Target="../media/image152.wmf"/><Relationship Id="rId5" Type="http://schemas.openxmlformats.org/officeDocument/2006/relationships/oleObject" Target="../embeddings/oleObject150.bin"/><Relationship Id="rId4" Type="http://schemas.openxmlformats.org/officeDocument/2006/relationships/image" Target="../media/image151.wmf"/><Relationship Id="rId3" Type="http://schemas.openxmlformats.org/officeDocument/2006/relationships/oleObject" Target="../embeddings/oleObject149.bin"/><Relationship Id="rId2" Type="http://schemas.openxmlformats.org/officeDocument/2006/relationships/image" Target="../media/image150.wmf"/><Relationship Id="rId12" Type="http://schemas.openxmlformats.org/officeDocument/2006/relationships/vmlDrawing" Target="../drawings/vmlDrawing43.vml"/><Relationship Id="rId11" Type="http://schemas.openxmlformats.org/officeDocument/2006/relationships/slideLayout" Target="../slideLayouts/slideLayout7.xml"/><Relationship Id="rId10" Type="http://schemas.openxmlformats.org/officeDocument/2006/relationships/image" Target="../media/image154.wmf"/><Relationship Id="rId1" Type="http://schemas.openxmlformats.org/officeDocument/2006/relationships/oleObject" Target="../embeddings/oleObject148.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7.xml"/><Relationship Id="rId2" Type="http://schemas.openxmlformats.org/officeDocument/2006/relationships/image" Target="../media/image155.wmf"/><Relationship Id="rId1" Type="http://schemas.openxmlformats.org/officeDocument/2006/relationships/oleObject" Target="../embeddings/oleObject153.bin"/></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45.vml"/><Relationship Id="rId7" Type="http://schemas.openxmlformats.org/officeDocument/2006/relationships/slideLayout" Target="../slideLayouts/slideLayout7.xml"/><Relationship Id="rId6" Type="http://schemas.openxmlformats.org/officeDocument/2006/relationships/image" Target="../media/image160.wmf"/><Relationship Id="rId5" Type="http://schemas.openxmlformats.org/officeDocument/2006/relationships/oleObject" Target="../embeddings/oleObject154.bin"/><Relationship Id="rId4" Type="http://schemas.openxmlformats.org/officeDocument/2006/relationships/image" Target="../media/image159.wmf"/><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7.xml"/><Relationship Id="rId2" Type="http://schemas.openxmlformats.org/officeDocument/2006/relationships/image" Target="../media/image161.wmf"/><Relationship Id="rId1" Type="http://schemas.openxmlformats.org/officeDocument/2006/relationships/oleObject" Target="../embeddings/oleObject155.bin"/></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47.vml"/><Relationship Id="rId7" Type="http://schemas.openxmlformats.org/officeDocument/2006/relationships/slideLayout" Target="../slideLayouts/slideLayout7.xml"/><Relationship Id="rId6" Type="http://schemas.openxmlformats.org/officeDocument/2006/relationships/image" Target="../media/image166.wmf"/><Relationship Id="rId5" Type="http://schemas.openxmlformats.org/officeDocument/2006/relationships/oleObject" Target="../embeddings/oleObject156.bin"/><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7.xml"/><Relationship Id="rId2" Type="http://schemas.openxmlformats.org/officeDocument/2006/relationships/image" Target="../media/image167.wmf"/><Relationship Id="rId1" Type="http://schemas.openxmlformats.org/officeDocument/2006/relationships/oleObject" Target="../embeddings/oleObject157.bin"/></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49.vml"/><Relationship Id="rId5" Type="http://schemas.openxmlformats.org/officeDocument/2006/relationships/slideLayout" Target="../slideLayouts/slideLayout7.xml"/><Relationship Id="rId4" Type="http://schemas.openxmlformats.org/officeDocument/2006/relationships/image" Target="../media/image169.wmf"/><Relationship Id="rId3" Type="http://schemas.openxmlformats.org/officeDocument/2006/relationships/oleObject" Target="../embeddings/oleObject158.bin"/><Relationship Id="rId2" Type="http://schemas.openxmlformats.org/officeDocument/2006/relationships/image" Target="D:/&#22823;&#23398;&#29289;&#29702;&#20057;&#19978;/&#21147;&#23398;&#31687;/&#31532;&#22235;&#31456;/NULL" TargetMode="External"/><Relationship Id="rId1" Type="http://schemas.openxmlformats.org/officeDocument/2006/relationships/image" Target="../media/image168.png"/></Relationships>
</file>

<file path=ppt/slides/_rels/slide72.xml.rels><?xml version="1.0" encoding="UTF-8" standalone="yes"?>
<Relationships xmlns="http://schemas.openxmlformats.org/package/2006/relationships"><Relationship Id="rId7" Type="http://schemas.openxmlformats.org/officeDocument/2006/relationships/vmlDrawing" Target="../drawings/vmlDrawing50.vml"/><Relationship Id="rId6" Type="http://schemas.openxmlformats.org/officeDocument/2006/relationships/slideLayout" Target="../slideLayouts/slideLayout7.xml"/><Relationship Id="rId5" Type="http://schemas.openxmlformats.org/officeDocument/2006/relationships/image" Target="../media/image50.GIF"/><Relationship Id="rId4" Type="http://schemas.openxmlformats.org/officeDocument/2006/relationships/image" Target="../media/image171.wmf"/><Relationship Id="rId3" Type="http://schemas.openxmlformats.org/officeDocument/2006/relationships/oleObject" Target="../embeddings/oleObject160.bin"/><Relationship Id="rId2" Type="http://schemas.openxmlformats.org/officeDocument/2006/relationships/image" Target="../media/image170.wmf"/><Relationship Id="rId1" Type="http://schemas.openxmlformats.org/officeDocument/2006/relationships/oleObject" Target="../embeddings/oleObject159.bin"/></Relationships>
</file>

<file path=ppt/slides/_rels/slide7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5.wmf"/><Relationship Id="rId7" Type="http://schemas.openxmlformats.org/officeDocument/2006/relationships/oleObject" Target="../embeddings/oleObject164.bin"/><Relationship Id="rId6" Type="http://schemas.openxmlformats.org/officeDocument/2006/relationships/image" Target="../media/image174.wmf"/><Relationship Id="rId5" Type="http://schemas.openxmlformats.org/officeDocument/2006/relationships/oleObject" Target="../embeddings/oleObject163.bin"/><Relationship Id="rId4" Type="http://schemas.openxmlformats.org/officeDocument/2006/relationships/image" Target="../media/image173.wmf"/><Relationship Id="rId3" Type="http://schemas.openxmlformats.org/officeDocument/2006/relationships/oleObject" Target="../embeddings/oleObject162.bin"/><Relationship Id="rId2" Type="http://schemas.openxmlformats.org/officeDocument/2006/relationships/image" Target="../media/image172.wmf"/><Relationship Id="rId10" Type="http://schemas.openxmlformats.org/officeDocument/2006/relationships/vmlDrawing" Target="../drawings/vmlDrawing51.vml"/><Relationship Id="rId1" Type="http://schemas.openxmlformats.org/officeDocument/2006/relationships/oleObject" Target="../embeddings/oleObject161.bin"/></Relationships>
</file>

<file path=ppt/slides/_rels/slide74.xml.rels><?xml version="1.0" encoding="UTF-8" standalone="yes"?>
<Relationships xmlns="http://schemas.openxmlformats.org/package/2006/relationships"><Relationship Id="rId5" Type="http://schemas.openxmlformats.org/officeDocument/2006/relationships/vmlDrawing" Target="../drawings/vmlDrawing52.vml"/><Relationship Id="rId4" Type="http://schemas.openxmlformats.org/officeDocument/2006/relationships/slideLayout" Target="../slideLayouts/slideLayout7.xml"/><Relationship Id="rId3" Type="http://schemas.openxmlformats.org/officeDocument/2006/relationships/image" Target="../media/image50.GIF"/><Relationship Id="rId2" Type="http://schemas.openxmlformats.org/officeDocument/2006/relationships/image" Target="../media/image176.wmf"/><Relationship Id="rId1" Type="http://schemas.openxmlformats.org/officeDocument/2006/relationships/oleObject" Target="../embeddings/oleObject165.bin"/></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53.vml"/><Relationship Id="rId3" Type="http://schemas.openxmlformats.org/officeDocument/2006/relationships/slideLayout" Target="../slideLayouts/slideLayout7.xml"/><Relationship Id="rId2" Type="http://schemas.openxmlformats.org/officeDocument/2006/relationships/image" Target="../media/image177.wmf"/><Relationship Id="rId1" Type="http://schemas.openxmlformats.org/officeDocument/2006/relationships/oleObject" Target="../embeddings/oleObject166.bin"/></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54.vml"/><Relationship Id="rId3" Type="http://schemas.openxmlformats.org/officeDocument/2006/relationships/slideLayout" Target="../slideLayouts/slideLayout7.xml"/><Relationship Id="rId2" Type="http://schemas.openxmlformats.org/officeDocument/2006/relationships/image" Target="../media/image178.wmf"/><Relationship Id="rId1" Type="http://schemas.openxmlformats.org/officeDocument/2006/relationships/oleObject" Target="../embeddings/oleObject167.bin"/></Relationships>
</file>

<file path=ppt/slides/_rels/slide77.xml.rels><?xml version="1.0" encoding="UTF-8" standalone="yes"?>
<Relationships xmlns="http://schemas.openxmlformats.org/package/2006/relationships"><Relationship Id="rId7" Type="http://schemas.openxmlformats.org/officeDocument/2006/relationships/vmlDrawing" Target="../drawings/vmlDrawing55.vml"/><Relationship Id="rId6" Type="http://schemas.openxmlformats.org/officeDocument/2006/relationships/slideLayout" Target="../slideLayouts/slideLayout7.xml"/><Relationship Id="rId5" Type="http://schemas.openxmlformats.org/officeDocument/2006/relationships/image" Target="../media/image50.GIF"/><Relationship Id="rId4" Type="http://schemas.openxmlformats.org/officeDocument/2006/relationships/image" Target="../media/image180.wmf"/><Relationship Id="rId3" Type="http://schemas.openxmlformats.org/officeDocument/2006/relationships/oleObject" Target="../embeddings/oleObject169.bin"/><Relationship Id="rId2" Type="http://schemas.openxmlformats.org/officeDocument/2006/relationships/image" Target="../media/image179.wmf"/><Relationship Id="rId1" Type="http://schemas.openxmlformats.org/officeDocument/2006/relationships/oleObject" Target="../embeddings/oleObject168.bin"/></Relationships>
</file>

<file path=ppt/slides/_rels/slide78.xml.rels><?xml version="1.0" encoding="UTF-8" standalone="yes"?>
<Relationships xmlns="http://schemas.openxmlformats.org/package/2006/relationships"><Relationship Id="rId8" Type="http://schemas.openxmlformats.org/officeDocument/2006/relationships/vmlDrawing" Target="../drawings/vmlDrawing56.vml"/><Relationship Id="rId7" Type="http://schemas.openxmlformats.org/officeDocument/2006/relationships/slideLayout" Target="../slideLayouts/slideLayout7.xml"/><Relationship Id="rId6" Type="http://schemas.openxmlformats.org/officeDocument/2006/relationships/image" Target="../media/image183.wmf"/><Relationship Id="rId5" Type="http://schemas.openxmlformats.org/officeDocument/2006/relationships/oleObject" Target="../embeddings/oleObject172.bin"/><Relationship Id="rId4" Type="http://schemas.openxmlformats.org/officeDocument/2006/relationships/image" Target="../media/image182.wmf"/><Relationship Id="rId3" Type="http://schemas.openxmlformats.org/officeDocument/2006/relationships/oleObject" Target="../embeddings/oleObject171.bin"/><Relationship Id="rId2" Type="http://schemas.openxmlformats.org/officeDocument/2006/relationships/image" Target="../media/image181.wmf"/><Relationship Id="rId1" Type="http://schemas.openxmlformats.org/officeDocument/2006/relationships/oleObject" Target="../embeddings/oleObject170.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57.vml"/><Relationship Id="rId5" Type="http://schemas.openxmlformats.org/officeDocument/2006/relationships/slideLayout" Target="../slideLayouts/slideLayout2.xml"/><Relationship Id="rId4" Type="http://schemas.openxmlformats.org/officeDocument/2006/relationships/image" Target="../media/image185.wmf"/><Relationship Id="rId3" Type="http://schemas.openxmlformats.org/officeDocument/2006/relationships/oleObject" Target="../embeddings/oleObject174.bin"/><Relationship Id="rId2" Type="http://schemas.openxmlformats.org/officeDocument/2006/relationships/image" Target="../media/image184.wmf"/><Relationship Id="rId1" Type="http://schemas.openxmlformats.org/officeDocument/2006/relationships/oleObject" Target="../embeddings/oleObject173.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file:///\\&#22810;&#23186;&#20307;&#21046;&#20316;&#20013;&#24515;\ZLCAI\MP\ZLUPMP.EXE" TargetMode="External"/><Relationship Id="rId1" Type="http://schemas.openxmlformats.org/officeDocument/2006/relationships/image" Target="../media/image8.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7.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8.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12.xml"/><Relationship Id="rId2" Type="http://schemas.openxmlformats.org/officeDocument/2006/relationships/image" Target="../media/image190.wmf"/><Relationship Id="rId1" Type="http://schemas.openxmlformats.org/officeDocument/2006/relationships/oleObject" Target="../embeddings/oleObject175.bin"/></Relationships>
</file>

<file path=ppt/slides/_rels/slide96.xml.rels><?xml version="1.0" encoding="UTF-8" standalone="yes"?>
<Relationships xmlns="http://schemas.openxmlformats.org/package/2006/relationships"><Relationship Id="rId8" Type="http://schemas.openxmlformats.org/officeDocument/2006/relationships/vmlDrawing" Target="../drawings/vmlDrawing59.vml"/><Relationship Id="rId7" Type="http://schemas.openxmlformats.org/officeDocument/2006/relationships/slideLayout" Target="../slideLayouts/slideLayout2.xml"/><Relationship Id="rId6" Type="http://schemas.openxmlformats.org/officeDocument/2006/relationships/image" Target="../media/image193.wmf"/><Relationship Id="rId5" Type="http://schemas.openxmlformats.org/officeDocument/2006/relationships/oleObject" Target="../embeddings/oleObject178.bin"/><Relationship Id="rId4" Type="http://schemas.openxmlformats.org/officeDocument/2006/relationships/image" Target="../media/image192.wmf"/><Relationship Id="rId3" Type="http://schemas.openxmlformats.org/officeDocument/2006/relationships/oleObject" Target="../embeddings/oleObject177.bin"/><Relationship Id="rId2" Type="http://schemas.openxmlformats.org/officeDocument/2006/relationships/image" Target="../media/image191.wmf"/><Relationship Id="rId1" Type="http://schemas.openxmlformats.org/officeDocument/2006/relationships/oleObject" Target="../embeddings/oleObject176.bin"/></Relationships>
</file>

<file path=ppt/slides/_rels/slide97.xml.rels><?xml version="1.0" encoding="UTF-8" standalone="yes"?>
<Relationships xmlns="http://schemas.openxmlformats.org/package/2006/relationships"><Relationship Id="rId9" Type="http://schemas.openxmlformats.org/officeDocument/2006/relationships/image" Target="../media/image198.wmf"/><Relationship Id="rId8" Type="http://schemas.openxmlformats.org/officeDocument/2006/relationships/oleObject" Target="../embeddings/oleObject182.bin"/><Relationship Id="rId7" Type="http://schemas.openxmlformats.org/officeDocument/2006/relationships/image" Target="../media/image197.wmf"/><Relationship Id="rId6" Type="http://schemas.openxmlformats.org/officeDocument/2006/relationships/oleObject" Target="../embeddings/oleObject181.bin"/><Relationship Id="rId5" Type="http://schemas.openxmlformats.org/officeDocument/2006/relationships/image" Target="../media/image196.wmf"/><Relationship Id="rId4" Type="http://schemas.openxmlformats.org/officeDocument/2006/relationships/oleObject" Target="../embeddings/oleObject180.bin"/><Relationship Id="rId3" Type="http://schemas.openxmlformats.org/officeDocument/2006/relationships/image" Target="../media/image195.wmf"/><Relationship Id="rId2" Type="http://schemas.openxmlformats.org/officeDocument/2006/relationships/oleObject" Target="../embeddings/oleObject179.bin"/><Relationship Id="rId13" Type="http://schemas.openxmlformats.org/officeDocument/2006/relationships/vmlDrawing" Target="../drawings/vmlDrawing60.vml"/><Relationship Id="rId12" Type="http://schemas.openxmlformats.org/officeDocument/2006/relationships/slideLayout" Target="../slideLayouts/slideLayout2.xml"/><Relationship Id="rId11" Type="http://schemas.openxmlformats.org/officeDocument/2006/relationships/image" Target="../media/image199.wmf"/><Relationship Id="rId10" Type="http://schemas.openxmlformats.org/officeDocument/2006/relationships/oleObject" Target="../embeddings/oleObject183.bin"/><Relationship Id="rId1" Type="http://schemas.openxmlformats.org/officeDocument/2006/relationships/image" Target="../media/image194.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0.jpeg"/></Relationships>
</file>

<file path=ppt/slides/_rels/slide99.xml.rels><?xml version="1.0" encoding="UTF-8" standalone="yes"?>
<Relationships xmlns="http://schemas.openxmlformats.org/package/2006/relationships"><Relationship Id="rId9" Type="http://schemas.openxmlformats.org/officeDocument/2006/relationships/image" Target="../media/image205.wmf"/><Relationship Id="rId8" Type="http://schemas.openxmlformats.org/officeDocument/2006/relationships/oleObject" Target="../embeddings/oleObject187.bin"/><Relationship Id="rId7" Type="http://schemas.openxmlformats.org/officeDocument/2006/relationships/image" Target="../media/image204.wmf"/><Relationship Id="rId6" Type="http://schemas.openxmlformats.org/officeDocument/2006/relationships/oleObject" Target="../embeddings/oleObject186.bin"/><Relationship Id="rId5" Type="http://schemas.openxmlformats.org/officeDocument/2006/relationships/image" Target="../media/image203.wmf"/><Relationship Id="rId4" Type="http://schemas.openxmlformats.org/officeDocument/2006/relationships/oleObject" Target="../embeddings/oleObject185.bin"/><Relationship Id="rId3" Type="http://schemas.openxmlformats.org/officeDocument/2006/relationships/image" Target="../media/image202.wmf"/><Relationship Id="rId2" Type="http://schemas.openxmlformats.org/officeDocument/2006/relationships/oleObject" Target="../embeddings/oleObject184.bin"/><Relationship Id="rId11" Type="http://schemas.openxmlformats.org/officeDocument/2006/relationships/vmlDrawing" Target="../drawings/vmlDrawing61.vml"/><Relationship Id="rId10" Type="http://schemas.openxmlformats.org/officeDocument/2006/relationships/slideLayout" Target="../slideLayouts/slideLayout2.xml"/><Relationship Id="rId1" Type="http://schemas.openxmlformats.org/officeDocument/2006/relationships/image" Target="../media/image20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1"/>
          <p:cNvSpPr/>
          <p:nvPr>
            <p:ph type="sldNum" sz="quarter"/>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pSp>
        <p:nvGrpSpPr>
          <p:cNvPr id="5122" name="组合 99329"/>
          <p:cNvGrpSpPr/>
          <p:nvPr/>
        </p:nvGrpSpPr>
        <p:grpSpPr>
          <a:xfrm>
            <a:off x="6965950" y="473075"/>
            <a:ext cx="1924050" cy="484188"/>
            <a:chOff x="4320" y="384"/>
            <a:chExt cx="1212" cy="305"/>
          </a:xfrm>
        </p:grpSpPr>
        <p:sp>
          <p:nvSpPr>
            <p:cNvPr id="5123" name="圆角矩形 99330"/>
            <p:cNvSpPr/>
            <p:nvPr/>
          </p:nvSpPr>
          <p:spPr>
            <a:xfrm>
              <a:off x="4320" y="384"/>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99332" name="文本框 99331"/>
            <p:cNvSpPr txBox="1"/>
            <p:nvPr/>
          </p:nvSpPr>
          <p:spPr>
            <a:xfrm>
              <a:off x="4416" y="432"/>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大学物理教案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5125" name="文本框 99333"/>
          <p:cNvSpPr txBox="1"/>
          <p:nvPr/>
        </p:nvSpPr>
        <p:spPr>
          <a:xfrm>
            <a:off x="914400" y="1066800"/>
            <a:ext cx="7583488" cy="4725988"/>
          </a:xfrm>
          <a:prstGeom prst="rect">
            <a:avLst/>
          </a:prstGeom>
          <a:noFill/>
          <a:ln w="12700">
            <a:noFill/>
          </a:ln>
        </p:spPr>
        <p:txBody>
          <a:bodyPr anchor="t" anchorCtr="0">
            <a:spAutoFit/>
          </a:bodyPr>
          <a:p>
            <a:pPr algn="ctr"/>
            <a:r>
              <a:rPr lang="zh-CN" altLang="en-US" sz="3200" b="1" dirty="0">
                <a:solidFill>
                  <a:srgbClr val="003399"/>
                </a:solidFill>
                <a:latin typeface="Times New Roman" panose="02020603050405020304" pitchFamily="18" charset="0"/>
                <a:ea typeface="宋体" panose="02010600030101010101" pitchFamily="2" charset="-122"/>
              </a:rPr>
              <a:t>第 </a:t>
            </a:r>
            <a:r>
              <a:rPr lang="zh-CN" altLang="en-US" sz="3200" b="1" dirty="0">
                <a:solidFill>
                  <a:schemeClr val="accent2"/>
                </a:solidFill>
                <a:latin typeface="Times New Roman" panose="02020603050405020304" pitchFamily="18" charset="0"/>
                <a:ea typeface="宋体" panose="02010600030101010101" pitchFamily="2" charset="-122"/>
              </a:rPr>
              <a:t>七 </a:t>
            </a:r>
            <a:r>
              <a:rPr lang="zh-CN" altLang="en-US" sz="3200" b="1" dirty="0">
                <a:solidFill>
                  <a:srgbClr val="003399"/>
                </a:solidFill>
                <a:latin typeface="Times New Roman" panose="02020603050405020304" pitchFamily="18" charset="0"/>
                <a:ea typeface="宋体" panose="02010600030101010101" pitchFamily="2" charset="-122"/>
              </a:rPr>
              <a:t>周</a:t>
            </a:r>
            <a:r>
              <a:rPr lang="zh-CN" altLang="en-US" dirty="0">
                <a:latin typeface="Times New Roman" panose="02020603050405020304" pitchFamily="18" charset="0"/>
                <a:ea typeface="宋体" panose="02010600030101010101" pitchFamily="2" charset="-122"/>
              </a:rPr>
              <a:t>  </a:t>
            </a:r>
            <a:r>
              <a:rPr lang="zh-CN" altLang="en-US" sz="3200">
                <a:solidFill>
                  <a:srgbClr val="000099"/>
                </a:solidFill>
                <a:latin typeface="Times New Roman" panose="02020603050405020304" pitchFamily="18" charset="0"/>
                <a:ea typeface="宋体" panose="02010600030101010101" pitchFamily="2" charset="-122"/>
              </a:rPr>
              <a:t>  </a:t>
            </a:r>
            <a:endParaRPr lang="zh-CN" altLang="en-US" sz="3200">
              <a:solidFill>
                <a:srgbClr val="000099"/>
              </a:solidFill>
              <a:latin typeface="Times New Roman" panose="02020603050405020304" pitchFamily="18" charset="0"/>
              <a:ea typeface="宋体" panose="02010600030101010101" pitchFamily="2" charset="-122"/>
            </a:endParaRPr>
          </a:p>
          <a:p>
            <a:r>
              <a:rPr lang="zh-CN" altLang="en-US" sz="3200" dirty="0">
                <a:solidFill>
                  <a:srgbClr val="000099"/>
                </a:solidFill>
                <a:latin typeface="宋体" panose="02010600030101010101" pitchFamily="2" charset="-122"/>
                <a:ea typeface="宋体" panose="02010600030101010101" pitchFamily="2" charset="-122"/>
              </a:rPr>
              <a:t>第</a:t>
            </a:r>
            <a:r>
              <a:rPr lang="en-US" altLang="zh-CN" sz="3200" dirty="0">
                <a:solidFill>
                  <a:srgbClr val="000099"/>
                </a:solidFill>
                <a:latin typeface="宋体" panose="02010600030101010101" pitchFamily="2" charset="-122"/>
                <a:ea typeface="宋体" panose="02010600030101010101" pitchFamily="2" charset="-122"/>
              </a:rPr>
              <a:t>8</a:t>
            </a:r>
            <a:r>
              <a:rPr lang="zh-CN" altLang="en-US" sz="3200" dirty="0">
                <a:solidFill>
                  <a:srgbClr val="000099"/>
                </a:solidFill>
                <a:latin typeface="宋体" panose="02010600030101010101" pitchFamily="2" charset="-122"/>
                <a:ea typeface="宋体" panose="02010600030101010101" pitchFamily="2" charset="-122"/>
              </a:rPr>
              <a:t>章 相对论</a:t>
            </a:r>
            <a:endParaRPr lang="zh-CN" altLang="en-US" sz="3200" dirty="0">
              <a:solidFill>
                <a:srgbClr val="000099"/>
              </a:solidFill>
              <a:latin typeface="宋体" panose="02010600030101010101" pitchFamily="2" charset="-122"/>
              <a:ea typeface="宋体" panose="02010600030101010101" pitchFamily="2" charset="-122"/>
            </a:endParaRPr>
          </a:p>
          <a:p>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8.1</a:t>
            </a:r>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8.2</a:t>
            </a:r>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8.3</a:t>
            </a:r>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8.4</a:t>
            </a:r>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8.5</a:t>
            </a:r>
            <a:r>
              <a:rPr lang="zh-CN" altLang="en-US" sz="3200" dirty="0">
                <a:solidFill>
                  <a:srgbClr val="000099"/>
                </a:solidFill>
                <a:latin typeface="宋体" panose="02010600030101010101" pitchFamily="2" charset="-122"/>
                <a:ea typeface="宋体" panose="02010600030101010101" pitchFamily="2" charset="-122"/>
              </a:rPr>
              <a:t>，</a:t>
            </a:r>
            <a:r>
              <a:rPr lang="zh-CN" altLang="en-US" sz="3200">
                <a:solidFill>
                  <a:srgbClr val="000099"/>
                </a:solidFill>
                <a:latin typeface="宋体" panose="02010600030101010101" pitchFamily="2" charset="-122"/>
                <a:ea typeface="宋体" panose="02010600030101010101" pitchFamily="2" charset="-122"/>
              </a:rPr>
              <a:t>§</a:t>
            </a:r>
            <a:r>
              <a:rPr lang="en-US" altLang="zh-CN" sz="3200">
                <a:solidFill>
                  <a:srgbClr val="000099"/>
                </a:solidFill>
                <a:latin typeface="宋体" panose="02010600030101010101" pitchFamily="2" charset="-122"/>
                <a:ea typeface="宋体" panose="02010600030101010101" pitchFamily="2" charset="-122"/>
              </a:rPr>
              <a:t>8.6</a:t>
            </a:r>
            <a:endParaRPr lang="en-US" altLang="zh-CN" sz="3200">
              <a:solidFill>
                <a:srgbClr val="000099"/>
              </a:solidFill>
              <a:latin typeface="宋体" panose="02010600030101010101" pitchFamily="2" charset="-122"/>
              <a:ea typeface="宋体" panose="02010600030101010101" pitchFamily="2" charset="-122"/>
            </a:endParaRPr>
          </a:p>
          <a:p>
            <a:endParaRPr lang="en-US" altLang="zh-CN" sz="3200">
              <a:solidFill>
                <a:srgbClr val="000099"/>
              </a:solidFill>
              <a:latin typeface="宋体" panose="02010600030101010101" pitchFamily="2" charset="-122"/>
              <a:ea typeface="宋体" panose="02010600030101010101" pitchFamily="2" charset="-122"/>
            </a:endParaRPr>
          </a:p>
          <a:p>
            <a:r>
              <a:rPr lang="zh-CN" altLang="en-US" sz="3200" dirty="0">
                <a:solidFill>
                  <a:srgbClr val="00269E"/>
                </a:solidFill>
                <a:latin typeface="宋体" panose="02010600030101010101" pitchFamily="2" charset="-122"/>
                <a:ea typeface="宋体" panose="02010600030101010101" pitchFamily="2" charset="-122"/>
              </a:rPr>
              <a:t>作业：</a:t>
            </a:r>
            <a:r>
              <a:rPr lang="en-US" altLang="zh-CN" sz="3200">
                <a:solidFill>
                  <a:srgbClr val="00269E"/>
                </a:solidFill>
                <a:latin typeface="宋体" panose="02010600030101010101" pitchFamily="2" charset="-122"/>
                <a:ea typeface="宋体" panose="02010600030101010101" pitchFamily="2" charset="-122"/>
              </a:rPr>
              <a:t>P114 8-1</a:t>
            </a:r>
            <a:r>
              <a:rPr lang="zh-CN" altLang="en-US" sz="3200">
                <a:solidFill>
                  <a:srgbClr val="00269E"/>
                </a:solidFill>
                <a:latin typeface="宋体" panose="02010600030101010101" pitchFamily="2" charset="-122"/>
                <a:ea typeface="宋体" panose="02010600030101010101" pitchFamily="2" charset="-122"/>
              </a:rPr>
              <a:t>，</a:t>
            </a:r>
            <a:r>
              <a:rPr lang="en-US" altLang="zh-CN" sz="3200">
                <a:solidFill>
                  <a:srgbClr val="00269E"/>
                </a:solidFill>
                <a:latin typeface="宋体" panose="02010600030101010101" pitchFamily="2" charset="-122"/>
                <a:ea typeface="宋体" panose="02010600030101010101" pitchFamily="2" charset="-122"/>
              </a:rPr>
              <a:t>8-2</a:t>
            </a:r>
            <a:r>
              <a:rPr lang="zh-CN" altLang="en-US" sz="3200">
                <a:solidFill>
                  <a:srgbClr val="00269E"/>
                </a:solidFill>
                <a:latin typeface="宋体" panose="02010600030101010101" pitchFamily="2" charset="-122"/>
                <a:ea typeface="宋体" panose="02010600030101010101" pitchFamily="2" charset="-122"/>
              </a:rPr>
              <a:t>，</a:t>
            </a:r>
            <a:r>
              <a:rPr lang="en-US" altLang="zh-CN" sz="3200">
                <a:solidFill>
                  <a:srgbClr val="00269E"/>
                </a:solidFill>
                <a:latin typeface="宋体" panose="02010600030101010101" pitchFamily="2" charset="-122"/>
                <a:ea typeface="宋体" panose="02010600030101010101" pitchFamily="2" charset="-122"/>
              </a:rPr>
              <a:t>8-5</a:t>
            </a:r>
            <a:r>
              <a:rPr lang="zh-CN" altLang="en-US" sz="3200">
                <a:solidFill>
                  <a:srgbClr val="00269E"/>
                </a:solidFill>
                <a:latin typeface="宋体" panose="02010600030101010101" pitchFamily="2" charset="-122"/>
                <a:ea typeface="宋体" panose="02010600030101010101" pitchFamily="2" charset="-122"/>
              </a:rPr>
              <a:t>，</a:t>
            </a:r>
            <a:r>
              <a:rPr lang="en-US" altLang="zh-CN" sz="3200">
                <a:solidFill>
                  <a:srgbClr val="00269E"/>
                </a:solidFill>
                <a:latin typeface="宋体" panose="02010600030101010101" pitchFamily="2" charset="-122"/>
                <a:ea typeface="宋体" panose="02010600030101010101" pitchFamily="2" charset="-122"/>
              </a:rPr>
              <a:t>8-7</a:t>
            </a:r>
            <a:r>
              <a:rPr lang="zh-CN" altLang="en-US" sz="3200">
                <a:solidFill>
                  <a:srgbClr val="00269E"/>
                </a:solidFill>
                <a:latin typeface="宋体" panose="02010600030101010101" pitchFamily="2" charset="-122"/>
                <a:ea typeface="宋体" panose="02010600030101010101" pitchFamily="2" charset="-122"/>
              </a:rPr>
              <a:t>，</a:t>
            </a:r>
            <a:r>
              <a:rPr lang="en-US" altLang="zh-CN" sz="3200">
                <a:solidFill>
                  <a:srgbClr val="00269E"/>
                </a:solidFill>
                <a:latin typeface="宋体" panose="02010600030101010101" pitchFamily="2" charset="-122"/>
                <a:ea typeface="宋体" panose="02010600030101010101" pitchFamily="2" charset="-122"/>
              </a:rPr>
              <a:t>8-11</a:t>
            </a:r>
            <a:endParaRPr lang="en-US" altLang="zh-CN" sz="3200">
              <a:solidFill>
                <a:srgbClr val="00269E"/>
              </a:solidFill>
              <a:latin typeface="宋体" panose="02010600030101010101" pitchFamily="2" charset="-122"/>
              <a:ea typeface="宋体" panose="02010600030101010101" pitchFamily="2" charset="-122"/>
            </a:endParaRPr>
          </a:p>
          <a:p>
            <a:endParaRPr lang="en-US" altLang="zh-CN" sz="3200">
              <a:solidFill>
                <a:srgbClr val="000099"/>
              </a:solidFill>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7" name="Rectangle 3"/>
          <p:cNvSpPr/>
          <p:nvPr/>
        </p:nvSpPr>
        <p:spPr>
          <a:xfrm>
            <a:off x="304800" y="3657600"/>
            <a:ext cx="2819400" cy="519113"/>
          </a:xfrm>
          <a:prstGeom prst="rect">
            <a:avLst/>
          </a:prstGeom>
          <a:noFill/>
          <a:ln w="9525">
            <a:noFill/>
          </a:ln>
        </p:spPr>
        <p:txBody>
          <a:bodyPr lIns="92075" tIns="46038" rIns="92075" bIns="46038" anchor="t" anchorCtr="0">
            <a:spAutoFit/>
          </a:bodyPr>
          <a:p>
            <a:pPr eaLnBrk="0" hangingPunct="0"/>
            <a:r>
              <a:rPr lang="zh-CN" altLang="en-US" sz="2800" b="1" dirty="0">
                <a:solidFill>
                  <a:srgbClr val="000066"/>
                </a:solidFill>
                <a:latin typeface="楷体_GB2312" pitchFamily="49" charset="-122"/>
                <a:ea typeface="楷体_GB2312" pitchFamily="49" charset="-122"/>
              </a:rPr>
              <a:t>洛仑兹变换：</a:t>
            </a:r>
            <a:endParaRPr lang="zh-CN" altLang="en-US" sz="2800" b="1" dirty="0">
              <a:solidFill>
                <a:srgbClr val="000066"/>
              </a:solidFill>
              <a:latin typeface="楷体_GB2312" pitchFamily="49" charset="-122"/>
              <a:ea typeface="楷体_GB2312" pitchFamily="49" charset="-122"/>
            </a:endParaRPr>
          </a:p>
        </p:txBody>
      </p:sp>
      <p:graphicFrame>
        <p:nvGraphicFramePr>
          <p:cNvPr id="139268" name="Object 4"/>
          <p:cNvGraphicFramePr/>
          <p:nvPr/>
        </p:nvGraphicFramePr>
        <p:xfrm>
          <a:off x="2971800" y="3429000"/>
          <a:ext cx="4191000" cy="1828800"/>
        </p:xfrm>
        <a:graphic>
          <a:graphicData uri="http://schemas.openxmlformats.org/presentationml/2006/ole">
            <mc:AlternateContent xmlns:mc="http://schemas.openxmlformats.org/markup-compatibility/2006">
              <mc:Choice xmlns:v="urn:schemas-microsoft-com:vml" Requires="v">
                <p:oleObj spid="_x0000_s3082" name="" r:id="rId1" imgW="4457700" imgH="2324100" progId="Equation.3">
                  <p:embed/>
                </p:oleObj>
              </mc:Choice>
              <mc:Fallback>
                <p:oleObj name="" r:id="rId1" imgW="4457700" imgH="2324100" progId="Equation.3">
                  <p:embed/>
                  <p:pic>
                    <p:nvPicPr>
                      <p:cNvPr id="0" name="图片 3081"/>
                      <p:cNvPicPr/>
                      <p:nvPr/>
                    </p:nvPicPr>
                    <p:blipFill>
                      <a:blip r:embed="rId2">
                        <a:clrChange>
                          <a:clrFrom>
                            <a:srgbClr val="000000"/>
                          </a:clrFrom>
                          <a:clrTo>
                            <a:srgbClr val="000066"/>
                          </a:clrTo>
                        </a:clrChange>
                      </a:blip>
                      <a:stretch>
                        <a:fillRect/>
                      </a:stretch>
                    </p:blipFill>
                    <p:spPr>
                      <a:xfrm>
                        <a:off x="2971800" y="3429000"/>
                        <a:ext cx="4191000" cy="1828800"/>
                      </a:xfrm>
                      <a:prstGeom prst="rect">
                        <a:avLst/>
                      </a:prstGeom>
                      <a:noFill/>
                      <a:ln w="38100">
                        <a:noFill/>
                        <a:miter/>
                      </a:ln>
                    </p:spPr>
                  </p:pic>
                </p:oleObj>
              </mc:Fallback>
            </mc:AlternateContent>
          </a:graphicData>
        </a:graphic>
      </p:graphicFrame>
      <p:grpSp>
        <p:nvGrpSpPr>
          <p:cNvPr id="2" name="Group 5"/>
          <p:cNvGrpSpPr/>
          <p:nvPr/>
        </p:nvGrpSpPr>
        <p:grpSpPr>
          <a:xfrm>
            <a:off x="304800" y="838200"/>
            <a:ext cx="8458200" cy="1031875"/>
            <a:chOff x="214" y="742"/>
            <a:chExt cx="5328" cy="650"/>
          </a:xfrm>
        </p:grpSpPr>
        <p:graphicFrame>
          <p:nvGraphicFramePr>
            <p:cNvPr id="14340" name="Object 6"/>
            <p:cNvGraphicFramePr/>
            <p:nvPr/>
          </p:nvGraphicFramePr>
          <p:xfrm>
            <a:off x="912" y="768"/>
            <a:ext cx="256" cy="288"/>
          </p:xfrm>
          <a:graphic>
            <a:graphicData uri="http://schemas.openxmlformats.org/presentationml/2006/ole">
              <mc:AlternateContent xmlns:mc="http://schemas.openxmlformats.org/markup-compatibility/2006">
                <mc:Choice xmlns:v="urn:schemas-microsoft-com:vml" Requires="v">
                  <p:oleObj spid="_x0000_s3080" name="" r:id="rId3" imgW="190500" imgH="228600" progId="Equation.3">
                    <p:embed/>
                  </p:oleObj>
                </mc:Choice>
                <mc:Fallback>
                  <p:oleObj name="" r:id="rId3" imgW="190500" imgH="228600" progId="Equation.3">
                    <p:embed/>
                    <p:pic>
                      <p:nvPicPr>
                        <p:cNvPr id="0" name="图片 3079"/>
                        <p:cNvPicPr/>
                        <p:nvPr/>
                      </p:nvPicPr>
                      <p:blipFill>
                        <a:blip r:embed="rId4">
                          <a:clrChange>
                            <a:clrFrom>
                              <a:srgbClr val="000000"/>
                            </a:clrFrom>
                            <a:clrTo>
                              <a:srgbClr val="000066"/>
                            </a:clrTo>
                          </a:clrChange>
                        </a:blip>
                        <a:stretch>
                          <a:fillRect/>
                        </a:stretch>
                      </p:blipFill>
                      <p:spPr>
                        <a:xfrm>
                          <a:off x="912" y="768"/>
                          <a:ext cx="256" cy="288"/>
                        </a:xfrm>
                        <a:prstGeom prst="rect">
                          <a:avLst/>
                        </a:prstGeom>
                        <a:noFill/>
                        <a:ln w="38100">
                          <a:noFill/>
                          <a:miter/>
                        </a:ln>
                      </p:spPr>
                    </p:pic>
                  </p:oleObj>
                </mc:Fallback>
              </mc:AlternateContent>
            </a:graphicData>
          </a:graphic>
        </p:graphicFrame>
        <p:grpSp>
          <p:nvGrpSpPr>
            <p:cNvPr id="14341" name="Group 7"/>
            <p:cNvGrpSpPr/>
            <p:nvPr/>
          </p:nvGrpSpPr>
          <p:grpSpPr>
            <a:xfrm>
              <a:off x="214" y="742"/>
              <a:ext cx="5328" cy="650"/>
              <a:chOff x="214" y="742"/>
              <a:chExt cx="5328" cy="650"/>
            </a:xfrm>
          </p:grpSpPr>
          <p:sp>
            <p:nvSpPr>
              <p:cNvPr id="14342" name="Rectangle 8"/>
              <p:cNvSpPr/>
              <p:nvPr/>
            </p:nvSpPr>
            <p:spPr>
              <a:xfrm>
                <a:off x="214" y="742"/>
                <a:ext cx="5328" cy="354"/>
              </a:xfrm>
              <a:prstGeom prst="rect">
                <a:avLst/>
              </a:prstGeom>
              <a:noFill/>
              <a:ln w="9525">
                <a:noFill/>
              </a:ln>
            </p:spPr>
            <p:txBody>
              <a:bodyPr lIns="92075" tIns="46038" rIns="92075" bIns="46038" anchor="t" anchorCtr="0">
                <a:spAutoFit/>
              </a:bodyPr>
              <a:p>
                <a:pPr eaLnBrk="0" hangingPunct="0">
                  <a:lnSpc>
                    <a:spcPct val="110000"/>
                  </a:lnSpc>
                </a:pPr>
                <a:r>
                  <a:rPr lang="en-US" altLang="zh-CN" sz="2800" b="1" dirty="0">
                    <a:solidFill>
                      <a:srgbClr val="000066"/>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在   系，棒长为两坐标的差</a:t>
                </a:r>
                <a:r>
                  <a:rPr lang="en-US" altLang="zh-CN" sz="2800" b="1" dirty="0">
                    <a:solidFill>
                      <a:srgbClr val="000066"/>
                    </a:solidFill>
                    <a:latin typeface="楷体_GB2312" pitchFamily="49" charset="-122"/>
                    <a:ea typeface="楷体_GB2312" pitchFamily="49" charset="-122"/>
                  </a:rPr>
                  <a:t>:</a:t>
                </a:r>
                <a:endParaRPr lang="en-US" altLang="zh-CN" sz="2800" b="1" dirty="0">
                  <a:solidFill>
                    <a:srgbClr val="000066"/>
                  </a:solidFill>
                  <a:latin typeface="楷体_GB2312" pitchFamily="49" charset="-122"/>
                  <a:ea typeface="楷体_GB2312" pitchFamily="49" charset="-122"/>
                </a:endParaRPr>
              </a:p>
            </p:txBody>
          </p:sp>
          <p:graphicFrame>
            <p:nvGraphicFramePr>
              <p:cNvPr id="14343" name="Object 9"/>
              <p:cNvGraphicFramePr/>
              <p:nvPr/>
            </p:nvGraphicFramePr>
            <p:xfrm>
              <a:off x="1968" y="1068"/>
              <a:ext cx="1742" cy="324"/>
            </p:xfrm>
            <a:graphic>
              <a:graphicData uri="http://schemas.openxmlformats.org/presentationml/2006/ole">
                <mc:AlternateContent xmlns:mc="http://schemas.openxmlformats.org/markup-compatibility/2006">
                  <mc:Choice xmlns:v="urn:schemas-microsoft-com:vml" Requires="v">
                    <p:oleObj spid="_x0000_s3079" name="" r:id="rId5" imgW="798830" imgH="215900" progId="Equation.3">
                      <p:embed/>
                    </p:oleObj>
                  </mc:Choice>
                  <mc:Fallback>
                    <p:oleObj name="" r:id="rId5" imgW="798830" imgH="215900" progId="Equation.3">
                      <p:embed/>
                      <p:pic>
                        <p:nvPicPr>
                          <p:cNvPr id="0" name="图片 3078"/>
                          <p:cNvPicPr/>
                          <p:nvPr/>
                        </p:nvPicPr>
                        <p:blipFill>
                          <a:blip r:embed="rId6">
                            <a:clrChange>
                              <a:clrFrom>
                                <a:srgbClr val="000000"/>
                              </a:clrFrom>
                              <a:clrTo>
                                <a:srgbClr val="000066"/>
                              </a:clrTo>
                            </a:clrChange>
                          </a:blip>
                          <a:stretch>
                            <a:fillRect/>
                          </a:stretch>
                        </p:blipFill>
                        <p:spPr>
                          <a:xfrm>
                            <a:off x="1968" y="1068"/>
                            <a:ext cx="1742" cy="324"/>
                          </a:xfrm>
                          <a:prstGeom prst="rect">
                            <a:avLst/>
                          </a:prstGeom>
                          <a:noFill/>
                          <a:ln w="38100">
                            <a:noFill/>
                            <a:miter/>
                          </a:ln>
                        </p:spPr>
                      </p:pic>
                    </p:oleObj>
                  </mc:Fallback>
                </mc:AlternateContent>
              </a:graphicData>
            </a:graphic>
          </p:graphicFrame>
        </p:grpSp>
      </p:grpSp>
      <p:grpSp>
        <p:nvGrpSpPr>
          <p:cNvPr id="4" name="Group 10"/>
          <p:cNvGrpSpPr/>
          <p:nvPr/>
        </p:nvGrpSpPr>
        <p:grpSpPr>
          <a:xfrm>
            <a:off x="228600" y="2133600"/>
            <a:ext cx="8458200" cy="1066800"/>
            <a:chOff x="192" y="1440"/>
            <a:chExt cx="5328" cy="672"/>
          </a:xfrm>
        </p:grpSpPr>
        <p:sp>
          <p:nvSpPr>
            <p:cNvPr id="14345" name="Rectangle 11"/>
            <p:cNvSpPr/>
            <p:nvPr/>
          </p:nvSpPr>
          <p:spPr>
            <a:xfrm>
              <a:off x="192" y="1440"/>
              <a:ext cx="5328" cy="327"/>
            </a:xfrm>
            <a:prstGeom prst="rect">
              <a:avLst/>
            </a:prstGeom>
            <a:noFill/>
            <a:ln w="9525">
              <a:noFill/>
            </a:ln>
          </p:spPr>
          <p:txBody>
            <a:bodyPr lIns="92075" tIns="46038" rIns="92075" bIns="46038" anchor="t" anchorCtr="0">
              <a:spAutoFit/>
            </a:bodyPr>
            <a:p>
              <a:pPr eaLnBrk="0" hangingPunct="0"/>
              <a:r>
                <a:rPr lang="en-US" altLang="zh-CN" sz="2800" b="1" dirty="0">
                  <a:solidFill>
                    <a:srgbClr val="000066"/>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在 </a:t>
              </a:r>
              <a:r>
                <a:rPr lang="en-US" altLang="zh-CN" sz="2800" b="1" dirty="0">
                  <a:solidFill>
                    <a:srgbClr val="000066"/>
                  </a:solidFill>
                  <a:latin typeface="楷体_GB2312" pitchFamily="49" charset="-122"/>
                  <a:ea typeface="楷体_GB2312" pitchFamily="49" charset="-122"/>
                </a:rPr>
                <a:t>S </a:t>
              </a:r>
              <a:r>
                <a:rPr lang="zh-CN" altLang="en-US" sz="2800" b="1" dirty="0">
                  <a:solidFill>
                    <a:srgbClr val="000066"/>
                  </a:solidFill>
                  <a:latin typeface="楷体_GB2312" pitchFamily="49" charset="-122"/>
                  <a:ea typeface="楷体_GB2312" pitchFamily="49" charset="-122"/>
                </a:rPr>
                <a:t>系中的观测者为</a:t>
              </a:r>
              <a:r>
                <a:rPr lang="en-US" altLang="zh-CN" sz="2800" b="1" dirty="0">
                  <a:solidFill>
                    <a:srgbClr val="000066"/>
                  </a:solidFill>
                  <a:latin typeface="楷体_GB2312" pitchFamily="49" charset="-122"/>
                  <a:ea typeface="楷体_GB2312" pitchFamily="49" charset="-122"/>
                </a:rPr>
                <a:t>:</a:t>
              </a:r>
              <a:endParaRPr lang="en-US" altLang="zh-CN" sz="2800" b="1" dirty="0">
                <a:solidFill>
                  <a:srgbClr val="000066"/>
                </a:solidFill>
                <a:latin typeface="楷体_GB2312" pitchFamily="49" charset="-122"/>
                <a:ea typeface="楷体_GB2312" pitchFamily="49" charset="-122"/>
              </a:endParaRPr>
            </a:p>
          </p:txBody>
        </p:sp>
        <p:graphicFrame>
          <p:nvGraphicFramePr>
            <p:cNvPr id="14346" name="Object 12"/>
            <p:cNvGraphicFramePr/>
            <p:nvPr/>
          </p:nvGraphicFramePr>
          <p:xfrm>
            <a:off x="1920" y="1770"/>
            <a:ext cx="1872" cy="342"/>
          </p:xfrm>
          <a:graphic>
            <a:graphicData uri="http://schemas.openxmlformats.org/presentationml/2006/ole">
              <mc:AlternateContent xmlns:mc="http://schemas.openxmlformats.org/markup-compatibility/2006">
                <mc:Choice xmlns:v="urn:schemas-microsoft-com:vml" Requires="v">
                  <p:oleObj spid="_x0000_s3083" name="" r:id="rId7" imgW="735330" imgH="215900" progId="Equation.3">
                    <p:embed/>
                  </p:oleObj>
                </mc:Choice>
                <mc:Fallback>
                  <p:oleObj name="" r:id="rId7" imgW="735330" imgH="215900" progId="Equation.3">
                    <p:embed/>
                    <p:pic>
                      <p:nvPicPr>
                        <p:cNvPr id="0" name="图片 3082"/>
                        <p:cNvPicPr/>
                        <p:nvPr/>
                      </p:nvPicPr>
                      <p:blipFill>
                        <a:blip r:embed="rId8">
                          <a:clrChange>
                            <a:clrFrom>
                              <a:srgbClr val="000000"/>
                            </a:clrFrom>
                            <a:clrTo>
                              <a:srgbClr val="000066"/>
                            </a:clrTo>
                          </a:clrChange>
                        </a:blip>
                        <a:stretch>
                          <a:fillRect/>
                        </a:stretch>
                      </p:blipFill>
                      <p:spPr>
                        <a:xfrm>
                          <a:off x="1920" y="1770"/>
                          <a:ext cx="1872" cy="342"/>
                        </a:xfrm>
                        <a:prstGeom prst="rect">
                          <a:avLst/>
                        </a:prstGeom>
                        <a:noFill/>
                        <a:ln w="38100">
                          <a:noFill/>
                          <a:miter/>
                        </a:ln>
                      </p:spPr>
                    </p:pic>
                  </p:oleObj>
                </mc:Fallback>
              </mc:AlternateContent>
            </a:graphicData>
          </a:graphic>
        </p:graphicFrame>
      </p:grpSp>
      <p:graphicFrame>
        <p:nvGraphicFramePr>
          <p:cNvPr id="139277" name="Object 13"/>
          <p:cNvGraphicFramePr/>
          <p:nvPr/>
        </p:nvGraphicFramePr>
        <p:xfrm>
          <a:off x="850900" y="4986338"/>
          <a:ext cx="3111500" cy="2024062"/>
        </p:xfrm>
        <a:graphic>
          <a:graphicData uri="http://schemas.openxmlformats.org/presentationml/2006/ole">
            <mc:AlternateContent xmlns:mc="http://schemas.openxmlformats.org/markup-compatibility/2006">
              <mc:Choice xmlns:v="urn:schemas-microsoft-com:vml" Requires="v">
                <p:oleObj spid="_x0000_s3084" name="" r:id="rId9" imgW="3263900" imgH="2324100" progId="Equation.3">
                  <p:embed/>
                </p:oleObj>
              </mc:Choice>
              <mc:Fallback>
                <p:oleObj name="" r:id="rId9" imgW="3263900" imgH="2324100" progId="Equation.3">
                  <p:embed/>
                  <p:pic>
                    <p:nvPicPr>
                      <p:cNvPr id="0" name="图片 3083"/>
                      <p:cNvPicPr/>
                      <p:nvPr/>
                    </p:nvPicPr>
                    <p:blipFill>
                      <a:blip r:embed="rId10">
                        <a:clrChange>
                          <a:clrFrom>
                            <a:srgbClr val="000000"/>
                          </a:clrFrom>
                          <a:clrTo>
                            <a:srgbClr val="000066"/>
                          </a:clrTo>
                        </a:clrChange>
                      </a:blip>
                      <a:stretch>
                        <a:fillRect/>
                      </a:stretch>
                    </p:blipFill>
                    <p:spPr>
                      <a:xfrm>
                        <a:off x="850900" y="4986338"/>
                        <a:ext cx="3111500" cy="2024062"/>
                      </a:xfrm>
                      <a:prstGeom prst="rect">
                        <a:avLst/>
                      </a:prstGeom>
                      <a:noFill/>
                      <a:ln w="38100">
                        <a:noFill/>
                        <a:miter/>
                      </a:ln>
                    </p:spPr>
                  </p:pic>
                </p:oleObj>
              </mc:Fallback>
            </mc:AlternateContent>
          </a:graphicData>
        </a:graphic>
      </p:graphicFrame>
      <p:graphicFrame>
        <p:nvGraphicFramePr>
          <p:cNvPr id="139278" name="Object 14"/>
          <p:cNvGraphicFramePr/>
          <p:nvPr/>
        </p:nvGraphicFramePr>
        <p:xfrm>
          <a:off x="4267200" y="4953000"/>
          <a:ext cx="4254500" cy="914400"/>
        </p:xfrm>
        <a:graphic>
          <a:graphicData uri="http://schemas.openxmlformats.org/presentationml/2006/ole">
            <mc:AlternateContent xmlns:mc="http://schemas.openxmlformats.org/markup-compatibility/2006">
              <mc:Choice xmlns:v="urn:schemas-microsoft-com:vml" Requires="v">
                <p:oleObj spid="_x0000_s3081" name="" r:id="rId11" imgW="4445000" imgH="1117600" progId="Equation.3">
                  <p:embed/>
                </p:oleObj>
              </mc:Choice>
              <mc:Fallback>
                <p:oleObj name="" r:id="rId11" imgW="4445000" imgH="1117600" progId="Equation.3">
                  <p:embed/>
                  <p:pic>
                    <p:nvPicPr>
                      <p:cNvPr id="0" name="图片 3080"/>
                      <p:cNvPicPr/>
                      <p:nvPr/>
                    </p:nvPicPr>
                    <p:blipFill>
                      <a:blip r:embed="rId12">
                        <a:clrChange>
                          <a:clrFrom>
                            <a:srgbClr val="000000"/>
                          </a:clrFrom>
                          <a:clrTo>
                            <a:srgbClr val="000066"/>
                          </a:clrTo>
                        </a:clrChange>
                      </a:blip>
                      <a:stretch>
                        <a:fillRect/>
                      </a:stretch>
                    </p:blipFill>
                    <p:spPr>
                      <a:xfrm>
                        <a:off x="4267200" y="4953000"/>
                        <a:ext cx="4254500" cy="914400"/>
                      </a:xfrm>
                      <a:prstGeom prst="rect">
                        <a:avLst/>
                      </a:prstGeom>
                      <a:noFill/>
                      <a:ln w="38100">
                        <a:noFill/>
                        <a:miter/>
                      </a:ln>
                    </p:spPr>
                  </p:pic>
                </p:oleObj>
              </mc:Fallback>
            </mc:AlternateContent>
          </a:graphicData>
        </a:graphic>
      </p:graphicFrame>
      <p:sp>
        <p:nvSpPr>
          <p:cNvPr id="139279" name="Rectangle 15"/>
          <p:cNvSpPr>
            <a:spLocks noChangeArrowheads="1"/>
          </p:cNvSpPr>
          <p:nvPr/>
        </p:nvSpPr>
        <p:spPr bwMode="auto">
          <a:xfrm>
            <a:off x="673100" y="-76200"/>
            <a:ext cx="1308100" cy="427038"/>
          </a:xfrm>
          <a:prstGeom prst="rect">
            <a:avLst/>
          </a:prstGeom>
          <a:noFill/>
          <a:ln w="9525">
            <a:noFill/>
            <a:miter lim="800000"/>
          </a:ln>
          <a:effectLst>
            <a:outerShdw dist="45791" dir="3378596" algn="ctr" rotWithShape="0">
              <a:schemeClr val="bg2"/>
            </a:outerShdw>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rPr>
              <a:t>长度缩短</a:t>
            </a:r>
            <a:endPar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endParaRPr>
          </a:p>
        </p:txBody>
      </p:sp>
      <p:sp>
        <p:nvSpPr>
          <p:cNvPr id="14350" name="文本框 7"/>
          <p:cNvSpPr/>
          <p:nvPr/>
        </p:nvSpPr>
        <p:spPr>
          <a:xfrm>
            <a:off x="5943600" y="1327150"/>
            <a:ext cx="3186113" cy="577850"/>
          </a:xfrm>
          <a:prstGeom prst="roundRect">
            <a:avLst>
              <a:gd name="adj" fmla="val 16667"/>
            </a:avLst>
          </a:prstGeom>
          <a:solidFill>
            <a:srgbClr val="FFC000"/>
          </a:solidFill>
          <a:ln w="9525">
            <a:noFill/>
          </a:ln>
        </p:spPr>
        <p:txBody>
          <a:bodyPr anchor="t" anchorCtr="0">
            <a:spAutoFit/>
          </a:bodyPr>
          <a:p>
            <a:r>
              <a:rPr lang="zh-CN" altLang="en-US" sz="1400" dirty="0">
                <a:latin typeface="Times New Roman" panose="02020603050405020304" pitchFamily="18" charset="0"/>
                <a:ea typeface="宋体" panose="02010600030101010101" pitchFamily="2" charset="-122"/>
              </a:rPr>
              <a:t>但是在静止系棒的两端灯不是同时亮的，这并不影响灯间距离是棒的长度。</a:t>
            </a:r>
            <a:endParaRPr lang="zh-CN" altLang="en-US" sz="1400" dirty="0">
              <a:latin typeface="Times New Roman" panose="02020603050405020304" pitchFamily="18" charset="0"/>
              <a:ea typeface="宋体" panose="02010600030101010101" pitchFamily="2" charset="-122"/>
            </a:endParaRPr>
          </a:p>
        </p:txBody>
      </p:sp>
      <p:sp>
        <p:nvSpPr>
          <p:cNvPr id="14351" name="上箭头 6"/>
          <p:cNvSpPr/>
          <p:nvPr/>
        </p:nvSpPr>
        <p:spPr>
          <a:xfrm>
            <a:off x="7529513" y="1943100"/>
            <a:ext cx="215900" cy="431800"/>
          </a:xfrm>
          <a:prstGeom prst="up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lIns="92075" tIns="46038" rIns="92075" bIns="46038" anchor="ctr" anchorCtr="0"/>
          <a:p>
            <a:endParaRPr lang="zh-CN" altLang="en-US" dirty="0">
              <a:latin typeface="Times New Roman" panose="02020603050405020304" pitchFamily="18" charset="0"/>
              <a:ea typeface="宋体" panose="02010600030101010101" pitchFamily="2" charset="-122"/>
            </a:endParaRPr>
          </a:p>
        </p:txBody>
      </p:sp>
      <p:sp>
        <p:nvSpPr>
          <p:cNvPr id="14352" name="文本框 2"/>
          <p:cNvSpPr/>
          <p:nvPr/>
        </p:nvSpPr>
        <p:spPr>
          <a:xfrm>
            <a:off x="6313488" y="2449513"/>
            <a:ext cx="2751137" cy="815975"/>
          </a:xfrm>
          <a:prstGeom prst="roundRect">
            <a:avLst>
              <a:gd name="adj" fmla="val 16667"/>
            </a:avLst>
          </a:prstGeom>
          <a:solidFill>
            <a:schemeClr val="accent1"/>
          </a:solidFill>
          <a:ln w="9525">
            <a:noFill/>
          </a:ln>
        </p:spPr>
        <p:txBody>
          <a:bodyPr anchor="t" anchorCtr="0">
            <a:spAutoFit/>
          </a:bodyPr>
          <a:p>
            <a:r>
              <a:rPr lang="zh-CN" altLang="en-US" sz="1400" dirty="0">
                <a:latin typeface="Times New Roman" panose="02020603050405020304" pitchFamily="18" charset="0"/>
                <a:ea typeface="宋体" panose="02010600030101010101" pitchFamily="2" charset="-122"/>
              </a:rPr>
              <a:t>测量可以看做一个事件，比如棒的一端灯一亮。同时测量代表棒的两端灯同时亮。</a:t>
            </a:r>
            <a:endParaRPr lang="zh-CN" altLang="en-US"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500"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39267">
                                            <p:txEl>
                                              <p:charRg st="0" end="7"/>
                                            </p:txEl>
                                          </p:spTgt>
                                        </p:tgtEl>
                                        <p:attrNameLst>
                                          <p:attrName>style.visibility</p:attrName>
                                        </p:attrNameLst>
                                      </p:cBhvr>
                                      <p:to>
                                        <p:strVal val="visible"/>
                                      </p:to>
                                    </p:set>
                                    <p:animEffect transition="in" filter="wipe(up)">
                                      <p:cBhvr>
                                        <p:cTn id="17" dur="75"/>
                                        <p:tgtEl>
                                          <p:spTgt spid="139267">
                                            <p:txEl>
                                              <p:charRg st="0"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9268"/>
                                        </p:tgtEl>
                                        <p:attrNameLst>
                                          <p:attrName>style.visibility</p:attrName>
                                        </p:attrNameLst>
                                      </p:cBhvr>
                                      <p:to>
                                        <p:strVal val="visible"/>
                                      </p:to>
                                    </p:set>
                                    <p:animEffect transition="in" filter="wipe(up)">
                                      <p:cBhvr>
                                        <p:cTn id="22" dur="500"/>
                                        <p:tgtEl>
                                          <p:spTgt spid="1392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9277"/>
                                        </p:tgtEl>
                                        <p:attrNameLst>
                                          <p:attrName>style.visibility</p:attrName>
                                        </p:attrNameLst>
                                      </p:cBhvr>
                                      <p:to>
                                        <p:strVal val="visible"/>
                                      </p:to>
                                    </p:set>
                                    <p:animEffect transition="in" filter="wipe(left)">
                                      <p:cBhvr>
                                        <p:cTn id="27" dur="500"/>
                                        <p:tgtEl>
                                          <p:spTgt spid="1392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9278"/>
                                        </p:tgtEl>
                                        <p:attrNameLst>
                                          <p:attrName>style.visibility</p:attrName>
                                        </p:attrNameLst>
                                      </p:cBhvr>
                                      <p:to>
                                        <p:strVal val="visible"/>
                                      </p:to>
                                    </p:set>
                                    <p:animEffect transition="in" filter="wipe(left)">
                                      <p:cBhvr>
                                        <p:cTn id="32" dur="500"/>
                                        <p:tgtEl>
                                          <p:spTgt spid="139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p:nvPr/>
        </p:nvSpPr>
        <p:spPr>
          <a:xfrm>
            <a:off x="2057400" y="457200"/>
            <a:ext cx="6019800" cy="838200"/>
          </a:xfrm>
          <a:prstGeom prst="rect">
            <a:avLst/>
          </a:prstGeom>
          <a:solidFill>
            <a:schemeClr val="accent1"/>
          </a:solidFill>
          <a:ln w="9525">
            <a:noFill/>
          </a:ln>
        </p:spPr>
        <p:txBody>
          <a:bodyPr anchor="ctr" anchorCtr="0"/>
          <a:p>
            <a:pPr algn="ctr"/>
            <a:r>
              <a:rPr lang="en-US" altLang="zh-CN" sz="4000" b="1" dirty="0">
                <a:solidFill>
                  <a:schemeClr val="tx2"/>
                </a:solidFill>
                <a:latin typeface="Times New Roman" panose="02020603050405020304" pitchFamily="18" charset="0"/>
                <a:ea typeface="楷体_GB2312" pitchFamily="49" charset="-122"/>
              </a:rPr>
              <a:t> </a:t>
            </a:r>
            <a:r>
              <a:rPr lang="zh-CN" altLang="en-US" sz="4000" b="1" dirty="0">
                <a:solidFill>
                  <a:schemeClr val="tx2"/>
                </a:solidFill>
                <a:latin typeface="Times New Roman" panose="02020603050405020304" pitchFamily="18" charset="0"/>
                <a:ea typeface="楷体_GB2312" pitchFamily="49" charset="-122"/>
              </a:rPr>
              <a:t>雷达回波延迟</a:t>
            </a:r>
            <a:endParaRPr lang="zh-CN" altLang="en-US" sz="4000" b="1" dirty="0">
              <a:solidFill>
                <a:schemeClr val="tx2"/>
              </a:solidFill>
              <a:latin typeface="Times New Roman" panose="02020603050405020304" pitchFamily="18" charset="0"/>
              <a:ea typeface="宋体" panose="02010600030101010101" pitchFamily="2" charset="-122"/>
            </a:endParaRPr>
          </a:p>
        </p:txBody>
      </p:sp>
      <p:pic>
        <p:nvPicPr>
          <p:cNvPr id="106498" name="Picture 3" descr="图4"/>
          <p:cNvPicPr>
            <a:picLocks noChangeAspect="1"/>
          </p:cNvPicPr>
          <p:nvPr/>
        </p:nvPicPr>
        <p:blipFill>
          <a:blip r:embed="rId1"/>
          <a:stretch>
            <a:fillRect/>
          </a:stretch>
        </p:blipFill>
        <p:spPr>
          <a:xfrm>
            <a:off x="5715000" y="1600200"/>
            <a:ext cx="2619375" cy="4419600"/>
          </a:xfrm>
          <a:prstGeom prst="rect">
            <a:avLst/>
          </a:prstGeom>
          <a:noFill/>
          <a:ln w="9525">
            <a:noFill/>
          </a:ln>
        </p:spPr>
      </p:pic>
      <p:sp>
        <p:nvSpPr>
          <p:cNvPr id="106499" name="Text Box 4"/>
          <p:cNvSpPr txBox="1"/>
          <p:nvPr/>
        </p:nvSpPr>
        <p:spPr>
          <a:xfrm>
            <a:off x="1676400" y="1752600"/>
            <a:ext cx="3200400" cy="457200"/>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宋体" panose="02010600030101010101" pitchFamily="2" charset="-122"/>
              </a:rPr>
              <a:t>对于金星，理论值为</a:t>
            </a:r>
            <a:endParaRPr lang="zh-CN" altLang="en-US" dirty="0">
              <a:latin typeface="Times New Roman" panose="02020603050405020304" pitchFamily="18" charset="0"/>
              <a:ea typeface="宋体" panose="02010600030101010101" pitchFamily="2" charset="-122"/>
            </a:endParaRPr>
          </a:p>
        </p:txBody>
      </p:sp>
      <p:graphicFrame>
        <p:nvGraphicFramePr>
          <p:cNvPr id="106500" name="Object 5"/>
          <p:cNvGraphicFramePr/>
          <p:nvPr/>
        </p:nvGraphicFramePr>
        <p:xfrm>
          <a:off x="1676400" y="2590800"/>
          <a:ext cx="2971800" cy="565150"/>
        </p:xfrm>
        <a:graphic>
          <a:graphicData uri="http://schemas.openxmlformats.org/presentationml/2006/ole">
            <mc:AlternateContent xmlns:mc="http://schemas.openxmlformats.org/markup-compatibility/2006">
              <mc:Choice xmlns:v="urn:schemas-microsoft-com:vml" Requires="v">
                <p:oleObj spid="_x0000_s3245" name="" r:id="rId2" imgW="1002665" imgH="190500" progId="Equation.2">
                  <p:embed/>
                </p:oleObj>
              </mc:Choice>
              <mc:Fallback>
                <p:oleObj name="" r:id="rId2" imgW="1002665" imgH="190500" progId="Equation.2">
                  <p:embed/>
                  <p:pic>
                    <p:nvPicPr>
                      <p:cNvPr id="0" name="图片 3244"/>
                      <p:cNvPicPr/>
                      <p:nvPr/>
                    </p:nvPicPr>
                    <p:blipFill>
                      <a:blip r:embed="rId3"/>
                      <a:stretch>
                        <a:fillRect/>
                      </a:stretch>
                    </p:blipFill>
                    <p:spPr>
                      <a:xfrm>
                        <a:off x="1676400" y="2590800"/>
                        <a:ext cx="2971800" cy="565150"/>
                      </a:xfrm>
                      <a:prstGeom prst="rect">
                        <a:avLst/>
                      </a:prstGeom>
                      <a:noFill/>
                      <a:ln w="38100">
                        <a:noFill/>
                        <a:miter/>
                      </a:ln>
                    </p:spPr>
                  </p:pic>
                </p:oleObj>
              </mc:Fallback>
            </mc:AlternateContent>
          </a:graphicData>
        </a:graphic>
      </p:graphicFrame>
      <p:sp>
        <p:nvSpPr>
          <p:cNvPr id="106501" name="Text Box 6"/>
          <p:cNvSpPr txBox="1"/>
          <p:nvPr/>
        </p:nvSpPr>
        <p:spPr>
          <a:xfrm>
            <a:off x="4648200" y="2667000"/>
            <a:ext cx="533400" cy="457200"/>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宋体" panose="02010600030101010101" pitchFamily="2" charset="-122"/>
              </a:rPr>
              <a:t>秒  </a:t>
            </a:r>
            <a:endParaRPr lang="zh-CN" altLang="en-US" dirty="0">
              <a:latin typeface="Times New Roman" panose="02020603050405020304" pitchFamily="18" charset="0"/>
              <a:ea typeface="宋体" panose="02010600030101010101" pitchFamily="2" charset="-122"/>
            </a:endParaRPr>
          </a:p>
        </p:txBody>
      </p:sp>
      <p:sp>
        <p:nvSpPr>
          <p:cNvPr id="106502" name="Text Box 7"/>
          <p:cNvSpPr txBox="1"/>
          <p:nvPr/>
        </p:nvSpPr>
        <p:spPr>
          <a:xfrm>
            <a:off x="1752600" y="3810000"/>
            <a:ext cx="2438400" cy="1552575"/>
          </a:xfrm>
          <a:prstGeom prst="rect">
            <a:avLst/>
          </a:prstGeom>
          <a:noFill/>
          <a:ln w="9525">
            <a:noFill/>
          </a:ln>
        </p:spPr>
        <p:txBody>
          <a:bodyPr anchor="t" anchorCtr="0">
            <a:spAutoFit/>
          </a:bodyPr>
          <a:p>
            <a:pPr>
              <a:spcBef>
                <a:spcPct val="50000"/>
              </a:spcBef>
            </a:pPr>
            <a:r>
              <a:rPr lang="en-US" altLang="zh-CN" dirty="0">
                <a:latin typeface="楷体_GB2312" pitchFamily="49" charset="-122"/>
                <a:ea typeface="楷体_GB2312" pitchFamily="49" charset="-122"/>
              </a:rPr>
              <a:t>1971</a:t>
            </a:r>
            <a:r>
              <a:rPr lang="zh-CN" altLang="en-US" dirty="0">
                <a:latin typeface="楷体_GB2312" pitchFamily="49" charset="-122"/>
                <a:ea typeface="楷体_GB2312" pitchFamily="49" charset="-122"/>
              </a:rPr>
              <a:t>年</a:t>
            </a:r>
            <a:r>
              <a:rPr lang="en-US" altLang="zh-CN" dirty="0">
                <a:latin typeface="Times New Roman" panose="02020603050405020304" pitchFamily="18" charset="0"/>
                <a:ea typeface="楷体_GB2312" pitchFamily="49" charset="-122"/>
              </a:rPr>
              <a:t>I</a:t>
            </a:r>
            <a:r>
              <a:rPr lang="en-US" altLang="zh-CN" dirty="0">
                <a:latin typeface="仿宋_GB2312" pitchFamily="49" charset="-122"/>
                <a:ea typeface="楷体_GB2312" pitchFamily="49" charset="-122"/>
              </a:rPr>
              <a:t>.</a:t>
            </a:r>
            <a:r>
              <a:rPr lang="en-US" altLang="zh-CN" dirty="0">
                <a:latin typeface="Times New Roman" panose="02020603050405020304" pitchFamily="18" charset="0"/>
                <a:ea typeface="楷体_GB2312" pitchFamily="49" charset="-122"/>
              </a:rPr>
              <a:t> Shapiro</a:t>
            </a:r>
            <a:r>
              <a:rPr lang="zh-CN" altLang="en-US" dirty="0">
                <a:latin typeface="楷体_GB2312" pitchFamily="49" charset="-122"/>
                <a:ea typeface="楷体_GB2312" pitchFamily="49" charset="-122"/>
              </a:rPr>
              <a:t>）等人的测量结果对此的偏离不超过</a:t>
            </a:r>
            <a:r>
              <a:rPr lang="en-US" altLang="zh-CN" dirty="0">
                <a:latin typeface="Times New Roman" panose="02020603050405020304" pitchFamily="18" charset="0"/>
                <a:ea typeface="楷体_GB2312" pitchFamily="49" charset="-122"/>
              </a:rPr>
              <a:t>2%</a:t>
            </a:r>
            <a:endParaRPr lang="en-US" altLang="zh-CN" dirty="0">
              <a:latin typeface="Times New Roman" panose="02020603050405020304" pitchFamily="18" charset="0"/>
              <a:ea typeface="楷体_GB2312"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p:nvPr>
            <p:ph idx="1"/>
          </p:nvPr>
        </p:nvSpPr>
        <p:spPr>
          <a:xfrm>
            <a:off x="611188" y="620713"/>
            <a:ext cx="7772400" cy="4114800"/>
          </a:xfrm>
          <a:solidFill>
            <a:srgbClr val="FFFFFF"/>
          </a:solidFill>
          <a:ln>
            <a:solidFill>
              <a:srgbClr val="000000"/>
            </a:solidFill>
            <a:miter/>
          </a:ln>
        </p:spPr>
        <p:txBody>
          <a:bodyPr anchor="t" anchorCtr="0"/>
          <a:p>
            <a:pPr eaLnBrk="1" hangingPunct="1">
              <a:lnSpc>
                <a:spcPct val="110000"/>
              </a:lnSpc>
              <a:buNone/>
            </a:pPr>
            <a:r>
              <a:rPr lang="en-US" altLang="zh-CN" sz="2400" b="1" dirty="0">
                <a:latin typeface="宋体" panose="02010600030101010101" pitchFamily="2" charset="-122"/>
              </a:rPr>
              <a:t>  </a:t>
            </a:r>
            <a:r>
              <a:rPr lang="zh-CN" altLang="en-US" sz="2400" b="1" dirty="0">
                <a:latin typeface="宋体" panose="02010600030101010101" pitchFamily="2" charset="-122"/>
              </a:rPr>
              <a:t>六、双星的引力辐射</a:t>
            </a:r>
            <a:endParaRPr lang="zh-CN" altLang="en-US" sz="2400" b="1" dirty="0">
              <a:latin typeface="宋体" panose="02010600030101010101" pitchFamily="2" charset="-122"/>
            </a:endParaRPr>
          </a:p>
          <a:p>
            <a:pPr eaLnBrk="1" hangingPunct="1">
              <a:lnSpc>
                <a:spcPct val="110000"/>
              </a:lnSpc>
              <a:buNone/>
            </a:pPr>
            <a:r>
              <a:rPr lang="zh-CN" altLang="en-US" sz="2400" b="1" dirty="0">
                <a:latin typeface="宋体" panose="02010600030101010101" pitchFamily="2" charset="-122"/>
              </a:rPr>
              <a:t>      广义相对论还预言了物质做加速运动时有了引力波发射。由于引力辐射比电磁辐射弱得多，因此所引起的能量损失也非常小。在地球上至今未观察到引力波。</a:t>
            </a:r>
            <a:r>
              <a:rPr lang="en-US" altLang="zh-CN" sz="2400" b="1" dirty="0">
                <a:latin typeface="宋体" panose="02010600030101010101" pitchFamily="2" charset="-122"/>
              </a:rPr>
              <a:t>20</a:t>
            </a:r>
            <a:r>
              <a:rPr lang="zh-CN" altLang="en-US" sz="2400" b="1" dirty="0">
                <a:latin typeface="宋体" panose="02010600030101010101" pitchFamily="2" charset="-122"/>
              </a:rPr>
              <a:t>世纪</a:t>
            </a:r>
            <a:r>
              <a:rPr lang="en-US" altLang="zh-CN" sz="2400" b="1" dirty="0">
                <a:latin typeface="宋体" panose="02010600030101010101" pitchFamily="2" charset="-122"/>
              </a:rPr>
              <a:t>70</a:t>
            </a:r>
            <a:r>
              <a:rPr lang="zh-CN" altLang="en-US" sz="2400" b="1" dirty="0">
                <a:latin typeface="宋体" panose="02010600030101010101" pitchFamily="2" charset="-122"/>
              </a:rPr>
              <a:t>年代以后，在天体运动中观察到了一脉冲双星系统的轨道周期有微小变短的现象，计算表明这是由于辐射引力波引起的。</a:t>
            </a:r>
            <a:endParaRPr lang="zh-CN" altLang="en-US" sz="2400" b="1"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p:nvPr/>
        </p:nvSpPr>
        <p:spPr>
          <a:xfrm>
            <a:off x="609600" y="1141413"/>
            <a:ext cx="8077200" cy="1800225"/>
          </a:xfrm>
          <a:prstGeom prst="rect">
            <a:avLst/>
          </a:prstGeom>
          <a:noFill/>
          <a:ln w="9525">
            <a:noFill/>
          </a:ln>
        </p:spPr>
        <p:txBody>
          <a:bodyPr lIns="92075" tIns="46038" rIns="92075" bIns="46038" anchor="t" anchorCtr="0">
            <a:spAutoFit/>
          </a:bodyPr>
          <a:p>
            <a:pPr eaLnBrk="0" hangingPunct="0"/>
            <a:r>
              <a:rPr lang="zh-CN" altLang="en-US" sz="2800" b="1" dirty="0">
                <a:solidFill>
                  <a:srgbClr val="0000FF"/>
                </a:solidFill>
                <a:latin typeface="楷体_GB2312" pitchFamily="49" charset="-122"/>
                <a:ea typeface="楷体_GB2312" pitchFamily="49" charset="-122"/>
              </a:rPr>
              <a:t>结论：</a:t>
            </a:r>
            <a:endParaRPr lang="zh-CN" altLang="en-US" sz="2800" b="1" dirty="0">
              <a:solidFill>
                <a:srgbClr val="0000FF"/>
              </a:solidFill>
              <a:latin typeface="楷体_GB2312" pitchFamily="49" charset="-122"/>
              <a:ea typeface="楷体_GB2312" pitchFamily="49" charset="-122"/>
            </a:endParaRPr>
          </a:p>
          <a:p>
            <a:pPr eaLnBrk="0" hangingPunct="0"/>
            <a:r>
              <a:rPr lang="zh-CN" altLang="en-US" sz="2800" b="1" dirty="0">
                <a:solidFill>
                  <a:srgbClr val="000000"/>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从对物体有相对速度的参考系中所测得的沿速度方向的物体长度，总比与物体相对静止的参考系中测得的长度</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称为</a:t>
            </a:r>
            <a:r>
              <a:rPr lang="zh-CN" altLang="en-US" sz="2800" b="1" u="sng" dirty="0">
                <a:solidFill>
                  <a:srgbClr val="000066"/>
                </a:solidFill>
                <a:latin typeface="楷体_GB2312" pitchFamily="49" charset="-122"/>
                <a:ea typeface="楷体_GB2312" pitchFamily="49" charset="-122"/>
              </a:rPr>
              <a:t>固有长度</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或称</a:t>
            </a:r>
            <a:r>
              <a:rPr lang="zh-CN" altLang="en-US" sz="2800" b="1" u="sng" dirty="0">
                <a:solidFill>
                  <a:srgbClr val="000066"/>
                </a:solidFill>
                <a:latin typeface="楷体_GB2312" pitchFamily="49" charset="-122"/>
                <a:ea typeface="楷体_GB2312" pitchFamily="49" charset="-122"/>
              </a:rPr>
              <a:t>静长</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为短。</a:t>
            </a:r>
            <a:endParaRPr lang="zh-CN" altLang="en-US" sz="2800" b="1" dirty="0">
              <a:solidFill>
                <a:srgbClr val="000066"/>
              </a:solidFill>
              <a:latin typeface="楷体_GB2312" pitchFamily="49" charset="-122"/>
              <a:ea typeface="楷体_GB2312" pitchFamily="49" charset="-122"/>
            </a:endParaRPr>
          </a:p>
        </p:txBody>
      </p:sp>
      <p:sp>
        <p:nvSpPr>
          <p:cNvPr id="140291" name="Rectangle 3"/>
          <p:cNvSpPr/>
          <p:nvPr/>
        </p:nvSpPr>
        <p:spPr>
          <a:xfrm>
            <a:off x="609600" y="3656013"/>
            <a:ext cx="7486650" cy="954087"/>
          </a:xfrm>
          <a:prstGeom prst="rect">
            <a:avLst/>
          </a:prstGeom>
          <a:noFill/>
          <a:ln w="9525">
            <a:noFill/>
          </a:ln>
        </p:spPr>
        <p:txBody>
          <a:bodyPr wrap="square" lIns="92075" tIns="46038" rIns="92075" bIns="46038" anchor="t" anchorCtr="0">
            <a:spAutoFit/>
          </a:bodyPr>
          <a:p>
            <a:pPr eaLnBrk="0" hangingPunct="0"/>
            <a:r>
              <a:rPr lang="zh-CN" altLang="en-US" sz="2800" b="1" dirty="0">
                <a:solidFill>
                  <a:srgbClr val="0000FF"/>
                </a:solidFill>
                <a:latin typeface="楷体_GB2312" pitchFamily="49" charset="-122"/>
                <a:ea typeface="楷体_GB2312" pitchFamily="49" charset="-122"/>
              </a:rPr>
              <a:t>问：</a:t>
            </a:r>
            <a:endParaRPr lang="zh-CN" altLang="en-US" sz="2800" b="1" dirty="0">
              <a:solidFill>
                <a:srgbClr val="0000FF"/>
              </a:solidFill>
              <a:latin typeface="楷体_GB2312" pitchFamily="49" charset="-122"/>
              <a:ea typeface="楷体_GB2312" pitchFamily="49" charset="-122"/>
            </a:endParaRPr>
          </a:p>
          <a:p>
            <a:pPr eaLnBrk="0" hangingPunct="0"/>
            <a:r>
              <a:rPr lang="zh-CN" altLang="en-US" sz="2800" b="1" dirty="0">
                <a:solidFill>
                  <a:srgbClr val="000000"/>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相对论</a:t>
            </a:r>
            <a:r>
              <a:rPr lang="zh-CN" altLang="en-US" sz="2800" b="1" dirty="0">
                <a:solidFill>
                  <a:srgbClr val="000066"/>
                </a:solidFill>
                <a:latin typeface="Times New Roman" panose="02020603050405020304" pitchFamily="18" charset="0"/>
                <a:ea typeface="楷体_GB2312" pitchFamily="49" charset="-122"/>
              </a:rPr>
              <a:t>“</a:t>
            </a:r>
            <a:r>
              <a:rPr lang="zh-CN" altLang="en-US" sz="2800" b="1" dirty="0">
                <a:solidFill>
                  <a:srgbClr val="000066"/>
                </a:solidFill>
                <a:latin typeface="楷体_GB2312" pitchFamily="49" charset="-122"/>
                <a:ea typeface="楷体_GB2312" pitchFamily="49" charset="-122"/>
              </a:rPr>
              <a:t>尺缩效应</a:t>
            </a:r>
            <a:r>
              <a:rPr lang="zh-CN" altLang="en-US" sz="2800" b="1" dirty="0">
                <a:solidFill>
                  <a:srgbClr val="000066"/>
                </a:solidFill>
                <a:latin typeface="Times New Roman" panose="02020603050405020304" pitchFamily="18" charset="0"/>
                <a:ea typeface="楷体_GB2312" pitchFamily="49" charset="-122"/>
              </a:rPr>
              <a:t>”</a:t>
            </a:r>
            <a:r>
              <a:rPr lang="zh-CN" altLang="en-US" sz="2800" b="1" dirty="0">
                <a:solidFill>
                  <a:srgbClr val="000066"/>
                </a:solidFill>
                <a:latin typeface="楷体_GB2312" pitchFamily="49" charset="-122"/>
                <a:ea typeface="楷体_GB2312" pitchFamily="49" charset="-122"/>
              </a:rPr>
              <a:t>是物体真地缩短了</a:t>
            </a:r>
            <a:r>
              <a:rPr lang="en-US" altLang="zh-CN" sz="2800" b="1" dirty="0">
                <a:solidFill>
                  <a:srgbClr val="000066"/>
                </a:solidFill>
                <a:latin typeface="楷体_GB2312" pitchFamily="49" charset="-122"/>
                <a:ea typeface="楷体_GB2312" pitchFamily="49" charset="-122"/>
              </a:rPr>
              <a:t>?</a:t>
            </a:r>
            <a:endParaRPr lang="en-US" altLang="zh-CN" sz="2800" b="1" dirty="0">
              <a:solidFill>
                <a:srgbClr val="000066"/>
              </a:solidFill>
              <a:latin typeface="楷体_GB2312" pitchFamily="49" charset="-122"/>
              <a:ea typeface="楷体_GB2312" pitchFamily="49" charset="-122"/>
            </a:endParaRPr>
          </a:p>
        </p:txBody>
      </p:sp>
      <p:sp>
        <p:nvSpPr>
          <p:cNvPr id="140292" name="Rectangle 4"/>
          <p:cNvSpPr>
            <a:spLocks noChangeArrowheads="1"/>
          </p:cNvSpPr>
          <p:nvPr/>
        </p:nvSpPr>
        <p:spPr bwMode="auto">
          <a:xfrm>
            <a:off x="673100" y="-76200"/>
            <a:ext cx="1308100" cy="427038"/>
          </a:xfrm>
          <a:prstGeom prst="rect">
            <a:avLst/>
          </a:prstGeom>
          <a:noFill/>
          <a:ln w="9525">
            <a:noFill/>
            <a:miter lim="800000"/>
          </a:ln>
          <a:effectLst>
            <a:outerShdw dist="45791" dir="2021404" algn="ctr" rotWithShape="0">
              <a:schemeClr val="bg2"/>
            </a:outerShdw>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rPr>
              <a:t>长度缩短</a:t>
            </a:r>
            <a:endPar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0291"/>
                                        </p:tgtEl>
                                        <p:attrNameLst>
                                          <p:attrName>style.visibility</p:attrName>
                                        </p:attrNameLst>
                                      </p:cBhvr>
                                      <p:to>
                                        <p:strVal val="visible"/>
                                      </p:to>
                                    </p:set>
                                    <p:animEffect transition="in" filter="wipe(up)">
                                      <p:cBhvr>
                                        <p:cTn id="12" dur="500"/>
                                        <p:tgtEl>
                                          <p:spTgt spid="14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1026"/>
          <p:cNvSpPr/>
          <p:nvPr/>
        </p:nvSpPr>
        <p:spPr>
          <a:xfrm>
            <a:off x="479425" y="3419475"/>
            <a:ext cx="3911600" cy="522288"/>
          </a:xfrm>
          <a:prstGeom prst="rect">
            <a:avLst/>
          </a:prstGeom>
          <a:noFill/>
          <a:ln w="12700">
            <a:noFill/>
          </a:ln>
        </p:spPr>
        <p:txBody>
          <a:bodyPr wrap="square" anchor="t" anchorCtr="0">
            <a:spAutoFit/>
          </a:bodyPr>
          <a:p>
            <a:pPr eaLnBrk="0" hangingPunct="0"/>
            <a:r>
              <a:rPr lang="en-US" altLang="zh-CN" sz="2800" b="1" dirty="0">
                <a:solidFill>
                  <a:srgbClr val="000066"/>
                </a:solidFill>
                <a:latin typeface="楷体_GB2312" pitchFamily="49" charset="-122"/>
                <a:ea typeface="楷体_GB2312" pitchFamily="49" charset="-122"/>
              </a:rPr>
              <a:t>S</a:t>
            </a:r>
            <a:r>
              <a:rPr lang="en-US" altLang="zh-CN" sz="2800" b="1" baseline="30000" dirty="0">
                <a:solidFill>
                  <a:srgbClr val="000066"/>
                </a:solidFill>
                <a:latin typeface="Times New Roman" panose="02020603050405020304" pitchFamily="18" charset="0"/>
                <a:ea typeface="宋体" panose="02010600030101010101" pitchFamily="2" charset="-122"/>
              </a:rPr>
              <a:t>´</a:t>
            </a:r>
            <a:r>
              <a:rPr lang="zh-CN" altLang="en-US" sz="2800" b="1" dirty="0">
                <a:solidFill>
                  <a:srgbClr val="000066"/>
                </a:solidFill>
                <a:latin typeface="楷体_GB2312" pitchFamily="49" charset="-122"/>
                <a:ea typeface="楷体_GB2312" pitchFamily="49" charset="-122"/>
              </a:rPr>
              <a:t>以一定的速度运动。</a:t>
            </a:r>
            <a:endParaRPr lang="zh-CN" altLang="en-US" sz="2800" b="1" dirty="0">
              <a:solidFill>
                <a:srgbClr val="000066"/>
              </a:solidFill>
              <a:latin typeface="楷体_GB2312" pitchFamily="49" charset="-122"/>
              <a:ea typeface="楷体_GB2312" pitchFamily="49" charset="-122"/>
            </a:endParaRPr>
          </a:p>
        </p:txBody>
      </p:sp>
      <p:graphicFrame>
        <p:nvGraphicFramePr>
          <p:cNvPr id="141315" name="Object 1027"/>
          <p:cNvGraphicFramePr>
            <a:graphicFrameLocks noChangeAspect="1"/>
          </p:cNvGraphicFramePr>
          <p:nvPr/>
        </p:nvGraphicFramePr>
        <p:xfrm>
          <a:off x="1911350" y="4175125"/>
          <a:ext cx="5049838" cy="2035175"/>
        </p:xfrm>
        <a:graphic>
          <a:graphicData uri="http://schemas.openxmlformats.org/presentationml/2006/ole">
            <mc:AlternateContent xmlns:mc="http://schemas.openxmlformats.org/markup-compatibility/2006">
              <mc:Choice xmlns:v="urn:schemas-microsoft-com:vml" Requires="v">
                <p:oleObj spid="_x0000_s3077" name="" r:id="rId1" imgW="1663065" imgH="989965" progId="Equation.3">
                  <p:embed/>
                </p:oleObj>
              </mc:Choice>
              <mc:Fallback>
                <p:oleObj name="" r:id="rId1" imgW="1663065" imgH="989965" progId="Equation.3">
                  <p:embed/>
                  <p:pic>
                    <p:nvPicPr>
                      <p:cNvPr id="0" name="图片 3076"/>
                      <p:cNvPicPr/>
                      <p:nvPr/>
                    </p:nvPicPr>
                    <p:blipFill>
                      <a:blip r:embed="rId2">
                        <a:clrChange>
                          <a:clrFrom>
                            <a:srgbClr val="000000"/>
                          </a:clrFrom>
                          <a:clrTo>
                            <a:srgbClr val="000066"/>
                          </a:clrTo>
                        </a:clrChange>
                      </a:blip>
                      <a:stretch>
                        <a:fillRect/>
                      </a:stretch>
                    </p:blipFill>
                    <p:spPr>
                      <a:xfrm>
                        <a:off x="1911350" y="4175125"/>
                        <a:ext cx="5049838" cy="2035175"/>
                      </a:xfrm>
                      <a:prstGeom prst="rect">
                        <a:avLst/>
                      </a:prstGeom>
                      <a:noFill/>
                      <a:ln w="38100">
                        <a:noFill/>
                        <a:miter/>
                      </a:ln>
                    </p:spPr>
                  </p:pic>
                </p:oleObj>
              </mc:Fallback>
            </mc:AlternateContent>
          </a:graphicData>
        </a:graphic>
      </p:graphicFrame>
      <p:sp>
        <p:nvSpPr>
          <p:cNvPr id="141316" name="Rectangle 1028"/>
          <p:cNvSpPr/>
          <p:nvPr/>
        </p:nvSpPr>
        <p:spPr>
          <a:xfrm>
            <a:off x="538163" y="1143000"/>
            <a:ext cx="8301037" cy="519113"/>
          </a:xfrm>
          <a:prstGeom prst="rect">
            <a:avLst/>
          </a:prstGeom>
          <a:noFill/>
          <a:ln w="9525">
            <a:noFill/>
          </a:ln>
        </p:spPr>
        <p:txBody>
          <a:bodyPr lIns="92075" tIns="46038" rIns="92075" bIns="46038" anchor="t" anchorCtr="0">
            <a:spAutoFit/>
          </a:bodyPr>
          <a:p>
            <a:pPr eaLnBrk="0" hangingPunct="0"/>
            <a:r>
              <a:rPr lang="zh-CN" altLang="en-US" sz="2800" b="1" dirty="0">
                <a:solidFill>
                  <a:srgbClr val="000066"/>
                </a:solidFill>
                <a:latin typeface="楷体_GB2312" pitchFamily="49" charset="-122"/>
                <a:ea typeface="楷体_GB2312" pitchFamily="49" charset="-122"/>
              </a:rPr>
              <a:t>设在</a:t>
            </a:r>
            <a:r>
              <a:rPr lang="en-US" altLang="zh-CN" sz="2800" b="1" dirty="0">
                <a:solidFill>
                  <a:srgbClr val="000066"/>
                </a:solidFill>
                <a:latin typeface="楷体_GB2312" pitchFamily="49" charset="-122"/>
                <a:ea typeface="楷体_GB2312" pitchFamily="49" charset="-122"/>
              </a:rPr>
              <a:t>S</a:t>
            </a:r>
            <a:r>
              <a:rPr lang="en-US" altLang="zh-CN" sz="2800" b="1" baseline="30000" dirty="0">
                <a:solidFill>
                  <a:srgbClr val="000066"/>
                </a:solidFill>
                <a:latin typeface="Times New Roman" panose="02020603050405020304" pitchFamily="18" charset="0"/>
                <a:ea typeface="宋体" panose="02010600030101010101" pitchFamily="2" charset="-122"/>
              </a:rPr>
              <a:t>´</a:t>
            </a:r>
            <a:r>
              <a:rPr lang="zh-CN" altLang="en-US" sz="2800" b="1" dirty="0">
                <a:solidFill>
                  <a:srgbClr val="000066"/>
                </a:solidFill>
                <a:latin typeface="楷体_GB2312" pitchFamily="49" charset="-122"/>
                <a:ea typeface="楷体_GB2312" pitchFamily="49" charset="-122"/>
              </a:rPr>
              <a:t>系中一固定坐标处，两事件的时间间隔为：</a:t>
            </a:r>
            <a:endParaRPr lang="zh-CN" altLang="en-US" sz="2800" b="1" dirty="0">
              <a:solidFill>
                <a:srgbClr val="000066"/>
              </a:solidFill>
              <a:latin typeface="楷体_GB2312" pitchFamily="49" charset="-122"/>
              <a:ea typeface="楷体_GB2312" pitchFamily="49" charset="-122"/>
            </a:endParaRPr>
          </a:p>
        </p:txBody>
      </p:sp>
      <p:sp>
        <p:nvSpPr>
          <p:cNvPr id="141317" name="Rectangle 1029"/>
          <p:cNvSpPr/>
          <p:nvPr/>
        </p:nvSpPr>
        <p:spPr>
          <a:xfrm>
            <a:off x="588963" y="2763838"/>
            <a:ext cx="7834312" cy="522287"/>
          </a:xfrm>
          <a:prstGeom prst="rect">
            <a:avLst/>
          </a:prstGeom>
          <a:noFill/>
          <a:ln w="12700">
            <a:noFill/>
          </a:ln>
        </p:spPr>
        <p:txBody>
          <a:bodyPr wrap="square" anchor="t" anchorCtr="0">
            <a:spAutoFit/>
          </a:bodyPr>
          <a:p>
            <a:pPr eaLnBrk="0" hangingPunct="0"/>
            <a:r>
              <a:rPr lang="en-US" altLang="zh-CN" sz="2800" b="1" dirty="0">
                <a:solidFill>
                  <a:srgbClr val="000066"/>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而在 </a:t>
            </a:r>
            <a:r>
              <a:rPr lang="en-US" altLang="zh-CN" sz="2800" b="1" dirty="0">
                <a:solidFill>
                  <a:srgbClr val="000066"/>
                </a:solidFill>
                <a:latin typeface="楷体_GB2312" pitchFamily="49" charset="-122"/>
                <a:ea typeface="楷体_GB2312" pitchFamily="49" charset="-122"/>
              </a:rPr>
              <a:t>S </a:t>
            </a:r>
            <a:r>
              <a:rPr lang="zh-CN" altLang="en-US" sz="2800" b="1" dirty="0">
                <a:solidFill>
                  <a:srgbClr val="000066"/>
                </a:solidFill>
                <a:latin typeface="楷体_GB2312" pitchFamily="49" charset="-122"/>
                <a:ea typeface="楷体_GB2312" pitchFamily="49" charset="-122"/>
              </a:rPr>
              <a:t>系为：                        </a:t>
            </a:r>
            <a:endParaRPr lang="zh-CN" altLang="en-US" sz="2800" b="1" dirty="0">
              <a:solidFill>
                <a:srgbClr val="000066"/>
              </a:solidFill>
              <a:latin typeface="楷体_GB2312" pitchFamily="49" charset="-122"/>
              <a:ea typeface="楷体_GB2312" pitchFamily="49" charset="-122"/>
            </a:endParaRPr>
          </a:p>
        </p:txBody>
      </p:sp>
      <p:graphicFrame>
        <p:nvGraphicFramePr>
          <p:cNvPr id="141318" name="Object 1030"/>
          <p:cNvGraphicFramePr/>
          <p:nvPr/>
        </p:nvGraphicFramePr>
        <p:xfrm>
          <a:off x="3279775" y="1941513"/>
          <a:ext cx="2819400" cy="533400"/>
        </p:xfrm>
        <a:graphic>
          <a:graphicData uri="http://schemas.openxmlformats.org/presentationml/2006/ole">
            <mc:AlternateContent xmlns:mc="http://schemas.openxmlformats.org/markup-compatibility/2006">
              <mc:Choice xmlns:v="urn:schemas-microsoft-com:vml" Requires="v">
                <p:oleObj spid="_x0000_s3076" name="" r:id="rId3" imgW="773430" imgH="215900" progId="Equation.3">
                  <p:embed/>
                </p:oleObj>
              </mc:Choice>
              <mc:Fallback>
                <p:oleObj name="" r:id="rId3" imgW="773430" imgH="215900" progId="Equation.3">
                  <p:embed/>
                  <p:pic>
                    <p:nvPicPr>
                      <p:cNvPr id="0" name="图片 3075"/>
                      <p:cNvPicPr/>
                      <p:nvPr/>
                    </p:nvPicPr>
                    <p:blipFill>
                      <a:blip r:embed="rId4">
                        <a:clrChange>
                          <a:clrFrom>
                            <a:srgbClr val="000000"/>
                          </a:clrFrom>
                          <a:clrTo>
                            <a:srgbClr val="000066"/>
                          </a:clrTo>
                        </a:clrChange>
                      </a:blip>
                      <a:stretch>
                        <a:fillRect/>
                      </a:stretch>
                    </p:blipFill>
                    <p:spPr>
                      <a:xfrm>
                        <a:off x="3279775" y="1941513"/>
                        <a:ext cx="2819400" cy="533400"/>
                      </a:xfrm>
                      <a:prstGeom prst="rect">
                        <a:avLst/>
                      </a:prstGeom>
                      <a:noFill/>
                      <a:ln w="38100">
                        <a:noFill/>
                        <a:miter/>
                      </a:ln>
                    </p:spPr>
                  </p:pic>
                </p:oleObj>
              </mc:Fallback>
            </mc:AlternateContent>
          </a:graphicData>
        </a:graphic>
      </p:graphicFrame>
      <p:graphicFrame>
        <p:nvGraphicFramePr>
          <p:cNvPr id="141319" name="Object 1031"/>
          <p:cNvGraphicFramePr/>
          <p:nvPr/>
        </p:nvGraphicFramePr>
        <p:xfrm>
          <a:off x="3814763" y="2724150"/>
          <a:ext cx="3217862" cy="600075"/>
        </p:xfrm>
        <a:graphic>
          <a:graphicData uri="http://schemas.openxmlformats.org/presentationml/2006/ole">
            <mc:AlternateContent xmlns:mc="http://schemas.openxmlformats.org/markup-compatibility/2006">
              <mc:Choice xmlns:v="urn:schemas-microsoft-com:vml" Requires="v">
                <p:oleObj spid="_x0000_s3084" name="" r:id="rId5" imgW="710565" imgH="215900" progId="Equation.3">
                  <p:embed/>
                </p:oleObj>
              </mc:Choice>
              <mc:Fallback>
                <p:oleObj name="" r:id="rId5" imgW="710565" imgH="215900" progId="Equation.3">
                  <p:embed/>
                  <p:pic>
                    <p:nvPicPr>
                      <p:cNvPr id="0" name="图片 3083"/>
                      <p:cNvPicPr/>
                      <p:nvPr/>
                    </p:nvPicPr>
                    <p:blipFill>
                      <a:blip r:embed="rId6">
                        <a:clrChange>
                          <a:clrFrom>
                            <a:srgbClr val="000000"/>
                          </a:clrFrom>
                          <a:clrTo>
                            <a:srgbClr val="000066"/>
                          </a:clrTo>
                        </a:clrChange>
                      </a:blip>
                      <a:stretch>
                        <a:fillRect/>
                      </a:stretch>
                    </p:blipFill>
                    <p:spPr>
                      <a:xfrm>
                        <a:off x="3814763" y="2724150"/>
                        <a:ext cx="3217862" cy="600075"/>
                      </a:xfrm>
                      <a:prstGeom prst="rect">
                        <a:avLst/>
                      </a:prstGeom>
                      <a:noFill/>
                      <a:ln w="38100">
                        <a:noFill/>
                        <a:miter/>
                      </a:ln>
                    </p:spPr>
                  </p:pic>
                </p:oleObj>
              </mc:Fallback>
            </mc:AlternateContent>
          </a:graphicData>
        </a:graphic>
      </p:graphicFrame>
      <p:sp>
        <p:nvSpPr>
          <p:cNvPr id="141320" name="Text Box 1032">
            <a:hlinkClick r:id="rId7" action="ppaction://hlinkfile"/>
          </p:cNvPr>
          <p:cNvSpPr txBox="1"/>
          <p:nvPr/>
        </p:nvSpPr>
        <p:spPr>
          <a:xfrm>
            <a:off x="1295400" y="457200"/>
            <a:ext cx="3657600" cy="641350"/>
          </a:xfrm>
          <a:prstGeom prst="rect">
            <a:avLst/>
          </a:prstGeom>
          <a:noFill/>
          <a:ln w="12700">
            <a:noFill/>
          </a:ln>
          <a:effectLst>
            <a:outerShdw dist="35921" dir="2699999" algn="ctr" rotWithShape="0">
              <a:schemeClr val="bg2"/>
            </a:outerShdw>
          </a:effectLst>
        </p:spPr>
        <p:txBody>
          <a:bodyPr anchor="t" anchorCtr="0">
            <a:spAutoFit/>
          </a:bodyPr>
          <a:p>
            <a:pPr eaLnBrk="0" hangingPunct="0">
              <a:buSzTx/>
            </a:pPr>
            <a:r>
              <a:rPr lang="en-US" altLang="zh-CN" sz="3600" b="1">
                <a:solidFill>
                  <a:srgbClr val="FF0000"/>
                </a:solidFill>
                <a:latin typeface="宋体" panose="02010600030101010101" pitchFamily="2" charset="-122"/>
                <a:ea typeface="宋体" panose="02010600030101010101" pitchFamily="2" charset="-122"/>
              </a:rPr>
              <a:t>3.</a:t>
            </a:r>
            <a:r>
              <a:rPr lang="zh-CN" altLang="en-US" sz="3600" b="1">
                <a:solidFill>
                  <a:srgbClr val="FF0000"/>
                </a:solidFill>
                <a:latin typeface="宋体" panose="02010600030101010101" pitchFamily="2" charset="-122"/>
                <a:ea typeface="宋体" panose="02010600030101010101" pitchFamily="2" charset="-122"/>
              </a:rPr>
              <a:t>时间的膨胀</a:t>
            </a:r>
            <a:endParaRPr lang="zh-CN" altLang="en-US" sz="3600" b="1">
              <a:solidFill>
                <a:srgbClr val="FF0000"/>
              </a:solidFill>
              <a:latin typeface="宋体" panose="02010600030101010101" pitchFamily="2" charset="-122"/>
              <a:ea typeface="宋体" panose="02010600030101010101" pitchFamily="2" charset="-122"/>
            </a:endParaRPr>
          </a:p>
        </p:txBody>
      </p:sp>
      <p:sp>
        <p:nvSpPr>
          <p:cNvPr id="141321" name="Rectangle 1033"/>
          <p:cNvSpPr>
            <a:spLocks noChangeArrowheads="1"/>
          </p:cNvSpPr>
          <p:nvPr/>
        </p:nvSpPr>
        <p:spPr bwMode="auto">
          <a:xfrm>
            <a:off x="696913" y="-52387"/>
            <a:ext cx="1589088" cy="427038"/>
          </a:xfrm>
          <a:prstGeom prst="rect">
            <a:avLst/>
          </a:prstGeom>
          <a:noFill/>
          <a:ln w="9525">
            <a:noFill/>
            <a:miter lim="800000"/>
          </a:ln>
          <a:effectLst>
            <a:outerShdw dist="35921"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时间的膨胀</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checkerboard(across)">
                                      <p:cBhvr>
                                        <p:cTn id="7" dur="500"/>
                                        <p:tgtEl>
                                          <p:spTgt spid="1413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6"/>
                                        </p:tgtEl>
                                        <p:attrNameLst>
                                          <p:attrName>style.visibility</p:attrName>
                                        </p:attrNameLst>
                                      </p:cBhvr>
                                      <p:to>
                                        <p:strVal val="visible"/>
                                      </p:to>
                                    </p:set>
                                    <p:animEffect transition="in" filter="wipe(left)">
                                      <p:cBhvr>
                                        <p:cTn id="12" dur="500"/>
                                        <p:tgtEl>
                                          <p:spTgt spid="1413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1318"/>
                                        </p:tgtEl>
                                        <p:attrNameLst>
                                          <p:attrName>style.visibility</p:attrName>
                                        </p:attrNameLst>
                                      </p:cBhvr>
                                      <p:to>
                                        <p:strVal val="visible"/>
                                      </p:to>
                                    </p:set>
                                    <p:animEffect transition="in" filter="checkerboard(across)">
                                      <p:cBhvr>
                                        <p:cTn id="17" dur="500"/>
                                        <p:tgtEl>
                                          <p:spTgt spid="1413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1317"/>
                                        </p:tgtEl>
                                        <p:attrNameLst>
                                          <p:attrName>style.visibility</p:attrName>
                                        </p:attrNameLst>
                                      </p:cBhvr>
                                      <p:to>
                                        <p:strVal val="visible"/>
                                      </p:to>
                                    </p:set>
                                    <p:animEffect transition="in" filter="wipe(left)">
                                      <p:cBhvr>
                                        <p:cTn id="22" dur="500"/>
                                        <p:tgtEl>
                                          <p:spTgt spid="14131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1319"/>
                                        </p:tgtEl>
                                        <p:attrNameLst>
                                          <p:attrName>style.visibility</p:attrName>
                                        </p:attrNameLst>
                                      </p:cBhvr>
                                      <p:to>
                                        <p:strVal val="visible"/>
                                      </p:to>
                                    </p:set>
                                    <p:animEffect transition="in" filter="checkerboard(across)">
                                      <p:cBhvr>
                                        <p:cTn id="27" dur="500"/>
                                        <p:tgtEl>
                                          <p:spTgt spid="1413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314"/>
                                        </p:tgtEl>
                                        <p:attrNameLst>
                                          <p:attrName>style.visibility</p:attrName>
                                        </p:attrNameLst>
                                      </p:cBhvr>
                                      <p:to>
                                        <p:strVal val="visible"/>
                                      </p:to>
                                    </p:set>
                                    <p:animEffect transition="in" filter="wipe(left)">
                                      <p:cBhvr>
                                        <p:cTn id="32" dur="500"/>
                                        <p:tgtEl>
                                          <p:spTgt spid="1413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15"/>
                                        </p:tgtEl>
                                        <p:attrNameLst>
                                          <p:attrName>style.visibility</p:attrName>
                                        </p:attrNameLst>
                                      </p:cBhvr>
                                      <p:to>
                                        <p:strVal val="visible"/>
                                      </p:to>
                                    </p:set>
                                    <p:animEffect transition="in" filter="wipe(up)">
                                      <p:cBhvr>
                                        <p:cTn id="37" dur="500"/>
                                        <p:tgtEl>
                                          <p:spTgt spid="14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6" grpId="0"/>
      <p:bldP spid="141317" grpId="0"/>
      <p:bldP spid="1413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2338" name="Object 2"/>
          <p:cNvGraphicFramePr/>
          <p:nvPr/>
        </p:nvGraphicFramePr>
        <p:xfrm>
          <a:off x="1625600" y="-17462"/>
          <a:ext cx="4902200" cy="2473325"/>
        </p:xfrm>
        <a:graphic>
          <a:graphicData uri="http://schemas.openxmlformats.org/presentationml/2006/ole">
            <mc:AlternateContent xmlns:mc="http://schemas.openxmlformats.org/markup-compatibility/2006">
              <mc:Choice xmlns:v="urn:schemas-microsoft-com:vml" Requires="v">
                <p:oleObj spid="_x0000_s3078" name="" r:id="rId1" imgW="1663700" imgH="889000" progId="Equation.3">
                  <p:embed/>
                </p:oleObj>
              </mc:Choice>
              <mc:Fallback>
                <p:oleObj name="" r:id="rId1" imgW="1663700" imgH="889000" progId="Equation.3">
                  <p:embed/>
                  <p:pic>
                    <p:nvPicPr>
                      <p:cNvPr id="0" name="图片 3077"/>
                      <p:cNvPicPr/>
                      <p:nvPr/>
                    </p:nvPicPr>
                    <p:blipFill>
                      <a:blip r:embed="rId2">
                        <a:clrChange>
                          <a:clrFrom>
                            <a:srgbClr val="000000"/>
                          </a:clrFrom>
                          <a:clrTo>
                            <a:srgbClr val="000066"/>
                          </a:clrTo>
                        </a:clrChange>
                      </a:blip>
                      <a:stretch>
                        <a:fillRect/>
                      </a:stretch>
                    </p:blipFill>
                    <p:spPr>
                      <a:xfrm>
                        <a:off x="1625600" y="-17462"/>
                        <a:ext cx="4902200" cy="2473325"/>
                      </a:xfrm>
                      <a:prstGeom prst="rect">
                        <a:avLst/>
                      </a:prstGeom>
                      <a:noFill/>
                      <a:ln w="38100">
                        <a:noFill/>
                        <a:miter/>
                      </a:ln>
                    </p:spPr>
                  </p:pic>
                </p:oleObj>
              </mc:Fallback>
            </mc:AlternateContent>
          </a:graphicData>
        </a:graphic>
      </p:graphicFrame>
      <p:sp>
        <p:nvSpPr>
          <p:cNvPr id="142339" name="Rectangle 3"/>
          <p:cNvSpPr>
            <a:spLocks noChangeArrowheads="1"/>
          </p:cNvSpPr>
          <p:nvPr/>
        </p:nvSpPr>
        <p:spPr bwMode="auto">
          <a:xfrm>
            <a:off x="762000" y="2286000"/>
            <a:ext cx="8382000" cy="1814830"/>
          </a:xfrm>
          <a:prstGeom prst="rect">
            <a:avLst/>
          </a:prstGeom>
          <a:noFill/>
          <a:ln w="9525">
            <a:noFill/>
            <a:miter lim="800000"/>
          </a:ln>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说明：</a:t>
            </a:r>
            <a:endParaRPr kumimoji="0" lang="zh-CN" altLang="en-US"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）同一地点测得两个事件时间间隔称为</a:t>
            </a:r>
            <a:r>
              <a:rPr kumimoji="0" lang="en-US" altLang="zh-CN"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a:t>
            </a:r>
            <a:endParaRPr kumimoji="0" lang="en-US" altLang="zh-CN"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    </a:t>
            </a:r>
            <a:r>
              <a:rPr kumimoji="0" lang="zh-CN" altLang="en-US" sz="2800" b="1" i="0" u="sng"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固有时间</a:t>
            </a:r>
            <a:r>
              <a:rPr kumimoji="0" lang="zh-CN" altLang="en-US"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简称</a:t>
            </a:r>
            <a:r>
              <a:rPr kumimoji="0" lang="zh-CN" altLang="en-US" sz="2800" b="1" i="0" u="sng"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原时</a:t>
            </a:r>
            <a:r>
              <a:rPr kumimoji="0" lang="en-US" altLang="zh-CN"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它最短</a:t>
            </a:r>
            <a:r>
              <a:rPr kumimoji="0" lang="en-US" altLang="zh-CN"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运动时钟变慢</a:t>
            </a:r>
            <a:r>
              <a:rPr kumimoji="0" lang="en-US" altLang="zh-CN"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rPr>
              <a:t>.</a:t>
            </a:r>
            <a:endParaRPr kumimoji="0" lang="zh-CN" altLang="en-US" sz="2800" b="1" i="0" u="none" strike="noStrike" kern="1200" cap="none" spc="0" normalizeH="0" baseline="0" noProof="0">
              <a:ln>
                <a:noFill/>
              </a:ln>
              <a:solidFill>
                <a:srgbClr val="000066"/>
              </a:solidFill>
              <a:effectLst/>
              <a:uLnTx/>
              <a:uFillTx/>
              <a:latin typeface="楷体_GB2312" pitchFamily="49" charset="-122"/>
              <a:ea typeface="楷体_GB2312" pitchFamily="49" charset="-122"/>
              <a:cs typeface="+mn-cs"/>
            </a:endParaRPr>
          </a:p>
        </p:txBody>
      </p:sp>
      <p:sp>
        <p:nvSpPr>
          <p:cNvPr id="142340" name="Rectangle 4"/>
          <p:cNvSpPr/>
          <p:nvPr/>
        </p:nvSpPr>
        <p:spPr>
          <a:xfrm>
            <a:off x="914400" y="4800600"/>
            <a:ext cx="8686800" cy="946150"/>
          </a:xfrm>
          <a:prstGeom prst="rect">
            <a:avLst/>
          </a:prstGeom>
          <a:noFill/>
          <a:ln w="9525">
            <a:noFill/>
          </a:ln>
        </p:spPr>
        <p:txBody>
          <a:bodyPr lIns="92075" tIns="46038" rIns="92075" bIns="46038" anchor="t" anchorCtr="0">
            <a:spAutoFit/>
          </a:bodyPr>
          <a:p>
            <a:pPr eaLnBrk="0" hangingPunct="0"/>
            <a:r>
              <a:rPr lang="zh-CN" altLang="en-US" sz="2800" b="1" dirty="0">
                <a:solidFill>
                  <a:srgbClr val="000066"/>
                </a:solidFill>
                <a:latin typeface="楷体_GB2312" pitchFamily="49" charset="-122"/>
                <a:ea typeface="楷体_GB2312" pitchFamily="49" charset="-122"/>
              </a:rPr>
              <a:t>（</a:t>
            </a:r>
            <a:r>
              <a:rPr lang="en-US" altLang="zh-CN" sz="2800" b="1" dirty="0">
                <a:solidFill>
                  <a:srgbClr val="000066"/>
                </a:solidFill>
                <a:latin typeface="楷体_GB2312" pitchFamily="49" charset="-122"/>
                <a:ea typeface="楷体_GB2312" pitchFamily="49" charset="-122"/>
              </a:rPr>
              <a:t>2</a:t>
            </a:r>
            <a:r>
              <a:rPr lang="zh-CN" altLang="en-US" sz="2800" b="1" dirty="0">
                <a:solidFill>
                  <a:srgbClr val="000066"/>
                </a:solidFill>
                <a:latin typeface="楷体_GB2312" pitchFamily="49" charset="-122"/>
                <a:ea typeface="楷体_GB2312" pitchFamily="49" charset="-122"/>
              </a:rPr>
              <a:t>）运动时钟变慢在粒子物理学中有大量的</a:t>
            </a:r>
            <a:endParaRPr lang="zh-CN" altLang="en-US" sz="2800" b="1" dirty="0">
              <a:solidFill>
                <a:srgbClr val="000066"/>
              </a:solidFill>
              <a:latin typeface="楷体_GB2312" pitchFamily="49" charset="-122"/>
              <a:ea typeface="楷体_GB2312" pitchFamily="49" charset="-122"/>
            </a:endParaRPr>
          </a:p>
          <a:p>
            <a:pPr eaLnBrk="0" hangingPunct="0"/>
            <a:r>
              <a:rPr lang="zh-CN" altLang="en-US" sz="2800" b="1" dirty="0">
                <a:solidFill>
                  <a:srgbClr val="000066"/>
                </a:solidFill>
                <a:latin typeface="楷体_GB2312" pitchFamily="49" charset="-122"/>
                <a:ea typeface="楷体_GB2312" pitchFamily="49" charset="-122"/>
              </a:rPr>
              <a:t>     实验证明。</a:t>
            </a:r>
            <a:endParaRPr lang="zh-CN" altLang="en-US" sz="2800" b="1" dirty="0">
              <a:solidFill>
                <a:srgbClr val="000066"/>
              </a:solidFill>
              <a:latin typeface="楷体_GB2312" pitchFamily="49" charset="-122"/>
              <a:ea typeface="楷体_GB2312" pitchFamily="49" charset="-122"/>
            </a:endParaRPr>
          </a:p>
        </p:txBody>
      </p:sp>
      <p:sp>
        <p:nvSpPr>
          <p:cNvPr id="142341" name="Rectangle 5"/>
          <p:cNvSpPr>
            <a:spLocks noChangeArrowheads="1"/>
          </p:cNvSpPr>
          <p:nvPr/>
        </p:nvSpPr>
        <p:spPr bwMode="auto">
          <a:xfrm>
            <a:off x="733425" y="-76200"/>
            <a:ext cx="1933575" cy="427038"/>
          </a:xfrm>
          <a:prstGeom prst="rect">
            <a:avLst/>
          </a:prstGeom>
          <a:noFill/>
          <a:ln w="9525">
            <a:noFill/>
            <a:miter lim="800000"/>
          </a:ln>
          <a:effectLst>
            <a:outerShdw dist="35921"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时间的膨胀</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left)">
                                      <p:cBhvr>
                                        <p:cTn id="7" dur="500"/>
                                        <p:tgtEl>
                                          <p:spTgt spid="142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wipe(up)">
                                      <p:cBhvr>
                                        <p:cTn id="12" dur="500"/>
                                        <p:tgtEl>
                                          <p:spTgt spid="142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2340"/>
                                        </p:tgtEl>
                                        <p:attrNameLst>
                                          <p:attrName>style.visibility</p:attrName>
                                        </p:attrNameLst>
                                      </p:cBhvr>
                                      <p:to>
                                        <p:strVal val="visible"/>
                                      </p:to>
                                    </p:set>
                                    <p:animEffect transition="in" filter="wipe(up)">
                                      <p:cBhvr>
                                        <p:cTn id="1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ldLvl="0" animBg="1"/>
      <p:bldP spid="1423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914400" y="609600"/>
            <a:ext cx="6629400" cy="914400"/>
          </a:xfrm>
          <a:solidFill>
            <a:schemeClr val="accent1"/>
          </a:solidFill>
          <a:ln/>
        </p:spPr>
        <p:txBody>
          <a:bodyPr vert="horz" wrap="square" lIns="91440" tIns="45720" rIns="91440" bIns="45720" anchor="ctr" anchorCtr="0"/>
          <a:p>
            <a:pPr eaLnBrk="1" hangingPunct="1"/>
            <a:r>
              <a:rPr lang="en-US" altLang="zh-CN" b="1" dirty="0">
                <a:solidFill>
                  <a:srgbClr val="000000"/>
                </a:solidFill>
                <a:ea typeface="楷体_GB2312" pitchFamily="49" charset="-122"/>
              </a:rPr>
              <a:t>μ</a:t>
            </a:r>
            <a:r>
              <a:rPr lang="zh-CN" altLang="en-US" b="1" dirty="0">
                <a:solidFill>
                  <a:srgbClr val="000000"/>
                </a:solidFill>
                <a:ea typeface="楷体_GB2312" pitchFamily="49" charset="-122"/>
              </a:rPr>
              <a:t>介子的寿命</a:t>
            </a:r>
            <a:endParaRPr lang="zh-CN" altLang="en-US" b="1" dirty="0"/>
          </a:p>
        </p:txBody>
      </p:sp>
      <p:sp>
        <p:nvSpPr>
          <p:cNvPr id="18434" name="Rectangle 3"/>
          <p:cNvSpPr/>
          <p:nvPr>
            <p:ph idx="1"/>
          </p:nvPr>
        </p:nvSpPr>
        <p:spPr>
          <a:xfrm>
            <a:off x="330200" y="2119313"/>
            <a:ext cx="7797800" cy="1979612"/>
          </a:xfrm>
          <a:solidFill>
            <a:srgbClr val="FFFFFF"/>
          </a:solidFill>
          <a:ln>
            <a:solidFill>
              <a:srgbClr val="000000"/>
            </a:solidFill>
            <a:miter/>
          </a:ln>
        </p:spPr>
        <p:txBody>
          <a:bodyPr anchor="t" anchorCtr="0"/>
          <a:p>
            <a:pPr marL="0" indent="0" algn="just" eaLnBrk="1" hangingPunct="1">
              <a:lnSpc>
                <a:spcPct val="90000"/>
              </a:lnSpc>
              <a:buNone/>
            </a:pPr>
            <a:r>
              <a:rPr lang="en-US" altLang="zh-CN" sz="2800" dirty="0">
                <a:solidFill>
                  <a:srgbClr val="000000"/>
                </a:solidFill>
                <a:ea typeface="楷体_GB2312" pitchFamily="49" charset="-122"/>
              </a:rPr>
              <a:t>μ</a:t>
            </a:r>
            <a:r>
              <a:rPr lang="zh-CN" altLang="en-US" sz="2800" dirty="0">
                <a:solidFill>
                  <a:srgbClr val="000000"/>
                </a:solidFill>
                <a:ea typeface="楷体_GB2312" pitchFamily="49" charset="-122"/>
              </a:rPr>
              <a:t>子在静止参照系中的平均寿命为</a:t>
            </a:r>
            <a:endParaRPr lang="zh-CN" altLang="en-US" sz="2800" dirty="0">
              <a:solidFill>
                <a:srgbClr val="000000"/>
              </a:solidFill>
              <a:ea typeface="楷体_GB2312" pitchFamily="49" charset="-122"/>
            </a:endParaRPr>
          </a:p>
          <a:p>
            <a:pPr marL="0" indent="0" algn="just" eaLnBrk="1" hangingPunct="1">
              <a:lnSpc>
                <a:spcPct val="90000"/>
              </a:lnSpc>
              <a:buNone/>
            </a:pPr>
            <a:r>
              <a:rPr lang="zh-CN" altLang="en-US" sz="2800" dirty="0">
                <a:solidFill>
                  <a:srgbClr val="000000"/>
                </a:solidFill>
                <a:ea typeface="楷体_GB2312" pitchFamily="49" charset="-122"/>
              </a:rPr>
              <a:t>在大气层上层产生的</a:t>
            </a:r>
            <a:r>
              <a:rPr lang="en-US" altLang="zh-CN" sz="2800" dirty="0">
                <a:solidFill>
                  <a:srgbClr val="000000"/>
                </a:solidFill>
                <a:ea typeface="楷体_GB2312" pitchFamily="49" charset="-122"/>
              </a:rPr>
              <a:t>μ</a:t>
            </a:r>
            <a:r>
              <a:rPr lang="zh-CN" altLang="en-US" sz="2800" dirty="0">
                <a:solidFill>
                  <a:srgbClr val="000000"/>
                </a:solidFill>
                <a:ea typeface="楷体_GB2312" pitchFamily="49" charset="-122"/>
              </a:rPr>
              <a:t>子</a:t>
            </a:r>
            <a:r>
              <a:rPr lang="en-US" altLang="zh-CN" sz="2800" dirty="0">
                <a:solidFill>
                  <a:srgbClr val="000000"/>
                </a:solidFill>
                <a:ea typeface="楷体_GB2312" pitchFamily="49" charset="-122"/>
              </a:rPr>
              <a:t>,</a:t>
            </a:r>
            <a:r>
              <a:rPr lang="zh-CN" altLang="en-US" sz="2800" dirty="0">
                <a:solidFill>
                  <a:srgbClr val="000000"/>
                </a:solidFill>
                <a:ea typeface="楷体_GB2312" pitchFamily="49" charset="-122"/>
              </a:rPr>
              <a:t>速度＝</a:t>
            </a:r>
            <a:r>
              <a:rPr lang="en-US" altLang="zh-CN" sz="2800" dirty="0">
                <a:solidFill>
                  <a:srgbClr val="000000"/>
                </a:solidFill>
                <a:ea typeface="楷体_GB2312" pitchFamily="49" charset="-122"/>
              </a:rPr>
              <a:t>0.998c</a:t>
            </a:r>
            <a:r>
              <a:rPr lang="zh-CN" altLang="en-US" sz="2800" dirty="0">
                <a:solidFill>
                  <a:srgbClr val="000000"/>
                </a:solidFill>
                <a:ea typeface="楷体_GB2312" pitchFamily="49" charset="-122"/>
              </a:rPr>
              <a:t>。没有相对论效应，能运动的距离</a:t>
            </a:r>
            <a:endParaRPr lang="zh-CN" altLang="en-US" sz="2800" dirty="0">
              <a:solidFill>
                <a:srgbClr val="000000"/>
              </a:solidFill>
              <a:ea typeface="楷体_GB2312" pitchFamily="49" charset="-122"/>
            </a:endParaRPr>
          </a:p>
          <a:p>
            <a:pPr marL="0" indent="0" algn="just" eaLnBrk="1" hangingPunct="1">
              <a:lnSpc>
                <a:spcPct val="90000"/>
              </a:lnSpc>
              <a:buNone/>
            </a:pPr>
            <a:r>
              <a:rPr lang="zh-CN" altLang="en-US" sz="2800" dirty="0">
                <a:solidFill>
                  <a:srgbClr val="000000"/>
                </a:solidFill>
                <a:ea typeface="楷体_GB2312" pitchFamily="49" charset="-122"/>
              </a:rPr>
              <a:t>实际上</a:t>
            </a:r>
            <a:r>
              <a:rPr lang="en-US" altLang="zh-CN" sz="2800" dirty="0">
                <a:solidFill>
                  <a:srgbClr val="000000"/>
                </a:solidFill>
                <a:ea typeface="楷体_GB2312" pitchFamily="49" charset="-122"/>
              </a:rPr>
              <a:t>μ</a:t>
            </a:r>
            <a:r>
              <a:rPr lang="zh-CN" altLang="en-US" sz="2800" dirty="0">
                <a:solidFill>
                  <a:srgbClr val="000000"/>
                </a:solidFill>
                <a:ea typeface="楷体_GB2312" pitchFamily="49" charset="-122"/>
              </a:rPr>
              <a:t>介子可穿越上万米的大气层到达地面。</a:t>
            </a:r>
            <a:endParaRPr lang="zh-CN" altLang="en-US" sz="2800" dirty="0"/>
          </a:p>
        </p:txBody>
      </p:sp>
      <p:graphicFrame>
        <p:nvGraphicFramePr>
          <p:cNvPr id="18435" name="Object 4"/>
          <p:cNvGraphicFramePr/>
          <p:nvPr/>
        </p:nvGraphicFramePr>
        <p:xfrm>
          <a:off x="5824538" y="2079625"/>
          <a:ext cx="1960562" cy="550863"/>
        </p:xfrm>
        <a:graphic>
          <a:graphicData uri="http://schemas.openxmlformats.org/presentationml/2006/ole">
            <mc:AlternateContent xmlns:mc="http://schemas.openxmlformats.org/markup-compatibility/2006">
              <mc:Choice xmlns:v="urn:schemas-microsoft-com:vml" Requires="v">
                <p:oleObj spid="_x0000_s3082" name="" r:id="rId1" imgW="762000" imgH="215900" progId="Equation.3">
                  <p:embed/>
                </p:oleObj>
              </mc:Choice>
              <mc:Fallback>
                <p:oleObj name="" r:id="rId1" imgW="762000" imgH="215900" progId="Equation.3">
                  <p:embed/>
                  <p:pic>
                    <p:nvPicPr>
                      <p:cNvPr id="0" name="图片 3081"/>
                      <p:cNvPicPr/>
                      <p:nvPr/>
                    </p:nvPicPr>
                    <p:blipFill>
                      <a:blip r:embed="rId2"/>
                      <a:stretch>
                        <a:fillRect/>
                      </a:stretch>
                    </p:blipFill>
                    <p:spPr>
                      <a:xfrm>
                        <a:off x="5824538" y="2079625"/>
                        <a:ext cx="1960562" cy="550863"/>
                      </a:xfrm>
                      <a:prstGeom prst="rect">
                        <a:avLst/>
                      </a:prstGeom>
                      <a:noFill/>
                      <a:ln w="38100">
                        <a:noFill/>
                        <a:miter/>
                      </a:ln>
                    </p:spPr>
                  </p:pic>
                </p:oleObj>
              </mc:Fallback>
            </mc:AlternateContent>
          </a:graphicData>
        </a:graphic>
      </p:graphicFrame>
      <p:sp>
        <p:nvSpPr>
          <p:cNvPr id="18436" name="Rectangle 5"/>
          <p:cNvSpPr/>
          <p:nvPr/>
        </p:nvSpPr>
        <p:spPr>
          <a:xfrm>
            <a:off x="3344863" y="3314700"/>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8437" name="Object 6"/>
          <p:cNvGraphicFramePr/>
          <p:nvPr/>
        </p:nvGraphicFramePr>
        <p:xfrm>
          <a:off x="4600575" y="2889250"/>
          <a:ext cx="2278063" cy="622300"/>
        </p:xfrm>
        <a:graphic>
          <a:graphicData uri="http://schemas.openxmlformats.org/presentationml/2006/ole">
            <mc:AlternateContent xmlns:mc="http://schemas.openxmlformats.org/markup-compatibility/2006">
              <mc:Choice xmlns:v="urn:schemas-microsoft-com:vml" Requires="v">
                <p:oleObj spid="_x0000_s3083" name="" r:id="rId3" imgW="965200" imgH="228600" progId="Equation.3">
                  <p:embed/>
                </p:oleObj>
              </mc:Choice>
              <mc:Fallback>
                <p:oleObj name="" r:id="rId3" imgW="965200" imgH="228600" progId="Equation.3">
                  <p:embed/>
                  <p:pic>
                    <p:nvPicPr>
                      <p:cNvPr id="0" name="图片 3082"/>
                      <p:cNvPicPr/>
                      <p:nvPr/>
                    </p:nvPicPr>
                    <p:blipFill>
                      <a:blip r:embed="rId4"/>
                      <a:stretch>
                        <a:fillRect/>
                      </a:stretch>
                    </p:blipFill>
                    <p:spPr>
                      <a:xfrm>
                        <a:off x="4600575" y="2889250"/>
                        <a:ext cx="2278063" cy="622300"/>
                      </a:xfrm>
                      <a:prstGeom prst="rect">
                        <a:avLst/>
                      </a:prstGeom>
                      <a:noFill/>
                      <a:ln w="38100">
                        <a:noFill/>
                        <a:miter/>
                      </a:ln>
                    </p:spPr>
                  </p:pic>
                </p:oleObj>
              </mc:Fallback>
            </mc:AlternateContent>
          </a:graphicData>
        </a:graphic>
      </p:graphicFrame>
      <p:sp>
        <p:nvSpPr>
          <p:cNvPr id="18438" name="Rectangle 7"/>
          <p:cNvSpPr/>
          <p:nvPr/>
        </p:nvSpPr>
        <p:spPr>
          <a:xfrm>
            <a:off x="3668713" y="3143250"/>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55656" name="Object 8"/>
          <p:cNvGraphicFramePr/>
          <p:nvPr/>
        </p:nvGraphicFramePr>
        <p:xfrm>
          <a:off x="1555750" y="4334828"/>
          <a:ext cx="4038600" cy="1468120"/>
        </p:xfrm>
        <a:graphic>
          <a:graphicData uri="http://schemas.openxmlformats.org/presentationml/2006/ole">
            <mc:AlternateContent xmlns:mc="http://schemas.openxmlformats.org/markup-compatibility/2006">
              <mc:Choice xmlns:v="urn:schemas-microsoft-com:vml" Requires="v">
                <p:oleObj spid="_x0000_s3080" name="" r:id="rId5" imgW="1676400" imgH="647700" progId="Equation.3">
                  <p:embed/>
                </p:oleObj>
              </mc:Choice>
              <mc:Fallback>
                <p:oleObj name="" r:id="rId5" imgW="1676400" imgH="647700" progId="Equation.3">
                  <p:embed/>
                  <p:pic>
                    <p:nvPicPr>
                      <p:cNvPr id="0" name="图片 3079"/>
                      <p:cNvPicPr/>
                      <p:nvPr/>
                    </p:nvPicPr>
                    <p:blipFill>
                      <a:blip r:embed="rId6"/>
                      <a:stretch>
                        <a:fillRect/>
                      </a:stretch>
                    </p:blipFill>
                    <p:spPr>
                      <a:xfrm>
                        <a:off x="1555750" y="4334828"/>
                        <a:ext cx="4038600" cy="14681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656"/>
                                        </p:tgtEl>
                                        <p:attrNameLst>
                                          <p:attrName>style.visibility</p:attrName>
                                        </p:attrNameLst>
                                      </p:cBhvr>
                                      <p:to>
                                        <p:strVal val="visible"/>
                                      </p:to>
                                    </p:set>
                                    <p:anim calcmode="lin" valueType="num">
                                      <p:cBhvr additive="base">
                                        <p:cTn id="7" dur="500" fill="hold"/>
                                        <p:tgtEl>
                                          <p:spTgt spid="155656"/>
                                        </p:tgtEl>
                                        <p:attrNameLst>
                                          <p:attrName>ppt_x</p:attrName>
                                        </p:attrNameLst>
                                      </p:cBhvr>
                                      <p:tavLst>
                                        <p:tav tm="0">
                                          <p:val>
                                            <p:strVal val="#ppt_x"/>
                                          </p:val>
                                        </p:tav>
                                        <p:tav tm="100000">
                                          <p:val>
                                            <p:strVal val="#ppt_x"/>
                                          </p:val>
                                        </p:tav>
                                      </p:tavLst>
                                    </p:anim>
                                    <p:anim calcmode="lin" valueType="num">
                                      <p:cBhvr additive="base">
                                        <p:cTn id="8" dur="500" fill="hold"/>
                                        <p:tgtEl>
                                          <p:spTgt spid="155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ext Box 2"/>
          <p:cNvSpPr txBox="1"/>
          <p:nvPr/>
        </p:nvSpPr>
        <p:spPr>
          <a:xfrm>
            <a:off x="304800" y="285750"/>
            <a:ext cx="8458200" cy="2838450"/>
          </a:xfrm>
          <a:prstGeom prst="rect">
            <a:avLst/>
          </a:prstGeom>
          <a:noFill/>
          <a:ln w="9525">
            <a:noFill/>
          </a:ln>
        </p:spPr>
        <p:txBody>
          <a:bodyPr anchor="t" anchorCtr="0">
            <a:spAutoFit/>
          </a:bodyPr>
          <a:p>
            <a:r>
              <a:rPr lang="zh-CN" altLang="en-US" sz="3600" dirty="0">
                <a:solidFill>
                  <a:srgbClr val="FF0000"/>
                </a:solidFill>
                <a:latin typeface="Century Schoolbook" panose="02040604050505020304" pitchFamily="18" charset="0"/>
                <a:ea typeface="宋体" panose="02010600030101010101" pitchFamily="2" charset="-122"/>
              </a:rPr>
              <a:t>练一练</a:t>
            </a:r>
            <a:r>
              <a:rPr lang="en-US" altLang="zh-CN" sz="3600" dirty="0">
                <a:solidFill>
                  <a:schemeClr val="accent2"/>
                </a:solidFill>
                <a:latin typeface="Century Schoolbook" panose="02040604050505020304" pitchFamily="18" charset="0"/>
                <a:ea typeface="宋体" panose="02010600030101010101" pitchFamily="2" charset="-122"/>
              </a:rPr>
              <a:t>:</a:t>
            </a:r>
            <a:r>
              <a:rPr lang="zh-CN" altLang="en-US" sz="3600" b="1" dirty="0">
                <a:solidFill>
                  <a:schemeClr val="accent2"/>
                </a:solidFill>
                <a:latin typeface="Century Schoolbook" panose="02040604050505020304" pitchFamily="18" charset="0"/>
                <a:ea typeface="宋体" panose="02010600030101010101" pitchFamily="2" charset="-122"/>
              </a:rPr>
              <a:t>宇宙飞船相对于地面以速度 </a:t>
            </a:r>
            <a:r>
              <a:rPr lang="en-US" altLang="zh-CN" sz="3600" i="1" dirty="0">
                <a:solidFill>
                  <a:schemeClr val="accent2"/>
                </a:solidFill>
                <a:latin typeface="Century Schoolbook" panose="02040604050505020304" pitchFamily="18" charset="0"/>
                <a:ea typeface="宋体" panose="02010600030101010101" pitchFamily="2" charset="-122"/>
              </a:rPr>
              <a:t>v </a:t>
            </a:r>
            <a:r>
              <a:rPr lang="zh-CN" altLang="en-US" sz="3600" b="1" dirty="0">
                <a:solidFill>
                  <a:schemeClr val="accent2"/>
                </a:solidFill>
                <a:latin typeface="Century Schoolbook" panose="02040604050505020304" pitchFamily="18" charset="0"/>
                <a:ea typeface="宋体" panose="02010600030101010101" pitchFamily="2" charset="-122"/>
              </a:rPr>
              <a:t>作匀速直线飞行，某一时刻飞船头部的宇航员向飞船尾部发出一个光讯号，经过 </a:t>
            </a:r>
            <a:r>
              <a:rPr lang="en-US" altLang="zh-CN" sz="3600" i="1" dirty="0">
                <a:solidFill>
                  <a:schemeClr val="accent2"/>
                </a:solidFill>
                <a:latin typeface="Symbol" panose="05050102010706020507" pitchFamily="18" charset="2"/>
                <a:ea typeface="宋体" panose="02010600030101010101" pitchFamily="2" charset="-122"/>
              </a:rPr>
              <a:t>D</a:t>
            </a:r>
            <a:r>
              <a:rPr lang="en-US" altLang="zh-CN" sz="3600" i="1" dirty="0">
                <a:solidFill>
                  <a:schemeClr val="accent2"/>
                </a:solidFill>
                <a:latin typeface="Century Schoolbook" panose="02040604050505020304" pitchFamily="18" charset="0"/>
                <a:ea typeface="宋体" panose="02010600030101010101" pitchFamily="2" charset="-122"/>
              </a:rPr>
              <a:t>t</a:t>
            </a:r>
            <a:r>
              <a:rPr lang="en-US" altLang="zh-CN" sz="3600" b="1" dirty="0">
                <a:solidFill>
                  <a:schemeClr val="accent2"/>
                </a:solidFill>
                <a:latin typeface="Century Schoolbook" panose="02040604050505020304" pitchFamily="18" charset="0"/>
                <a:ea typeface="宋体" panose="02010600030101010101" pitchFamily="2" charset="-122"/>
              </a:rPr>
              <a:t>  </a:t>
            </a:r>
            <a:r>
              <a:rPr lang="zh-CN" altLang="en-US" sz="3600" b="1" dirty="0">
                <a:solidFill>
                  <a:schemeClr val="accent2"/>
                </a:solidFill>
                <a:latin typeface="Century Schoolbook" panose="02040604050505020304" pitchFamily="18" charset="0"/>
                <a:ea typeface="宋体" panose="02010600030101010101" pitchFamily="2" charset="-122"/>
              </a:rPr>
              <a:t>（飞船上的钟）时间后，被尾部的接收器收到，则由此可知飞船的固有长度为</a:t>
            </a:r>
            <a:endParaRPr lang="zh-CN" altLang="en-US" sz="3600" b="1" dirty="0">
              <a:solidFill>
                <a:schemeClr val="accent2"/>
              </a:solidFill>
              <a:latin typeface="Century Schoolbook" panose="02040604050505020304" pitchFamily="18" charset="0"/>
              <a:ea typeface="宋体" panose="02010600030101010101" pitchFamily="2" charset="-122"/>
            </a:endParaRPr>
          </a:p>
        </p:txBody>
      </p:sp>
      <p:graphicFrame>
        <p:nvGraphicFramePr>
          <p:cNvPr id="19458" name="Object 3"/>
          <p:cNvGraphicFramePr/>
          <p:nvPr/>
        </p:nvGraphicFramePr>
        <p:xfrm>
          <a:off x="819150" y="3271838"/>
          <a:ext cx="1841500" cy="481012"/>
        </p:xfrm>
        <a:graphic>
          <a:graphicData uri="http://schemas.openxmlformats.org/presentationml/2006/ole">
            <mc:AlternateContent xmlns:mc="http://schemas.openxmlformats.org/markup-compatibility/2006">
              <mc:Choice xmlns:v="urn:schemas-microsoft-com:vml" Requires="v">
                <p:oleObj spid="_x0000_s3081" name="" r:id="rId1" imgW="1840865" imgH="482600" progId="Equation.3">
                  <p:embed/>
                </p:oleObj>
              </mc:Choice>
              <mc:Fallback>
                <p:oleObj name="" r:id="rId1" imgW="1840865" imgH="482600" progId="Equation.3">
                  <p:embed/>
                  <p:pic>
                    <p:nvPicPr>
                      <p:cNvPr id="0" name="图片 3080"/>
                      <p:cNvPicPr/>
                      <p:nvPr/>
                    </p:nvPicPr>
                    <p:blipFill>
                      <a:blip r:embed="rId2"/>
                      <a:stretch>
                        <a:fillRect/>
                      </a:stretch>
                    </p:blipFill>
                    <p:spPr>
                      <a:xfrm>
                        <a:off x="819150" y="3271838"/>
                        <a:ext cx="1841500" cy="481012"/>
                      </a:xfrm>
                      <a:prstGeom prst="rect">
                        <a:avLst/>
                      </a:prstGeom>
                      <a:noFill/>
                      <a:ln w="38100">
                        <a:noFill/>
                        <a:miter/>
                      </a:ln>
                    </p:spPr>
                  </p:pic>
                </p:oleObj>
              </mc:Fallback>
            </mc:AlternateContent>
          </a:graphicData>
        </a:graphic>
      </p:graphicFrame>
      <p:graphicFrame>
        <p:nvGraphicFramePr>
          <p:cNvPr id="19459" name="Object 4"/>
          <p:cNvGraphicFramePr/>
          <p:nvPr/>
        </p:nvGraphicFramePr>
        <p:xfrm>
          <a:off x="857250" y="3962400"/>
          <a:ext cx="1816100" cy="469900"/>
        </p:xfrm>
        <a:graphic>
          <a:graphicData uri="http://schemas.openxmlformats.org/presentationml/2006/ole">
            <mc:AlternateContent xmlns:mc="http://schemas.openxmlformats.org/markup-compatibility/2006">
              <mc:Choice xmlns:v="urn:schemas-microsoft-com:vml" Requires="v">
                <p:oleObj spid="_x0000_s3095" name="" r:id="rId3" imgW="1816100" imgH="469900" progId="Equation.3">
                  <p:embed/>
                </p:oleObj>
              </mc:Choice>
              <mc:Fallback>
                <p:oleObj name="" r:id="rId3" imgW="1816100" imgH="469900" progId="Equation.3">
                  <p:embed/>
                  <p:pic>
                    <p:nvPicPr>
                      <p:cNvPr id="0" name="图片 3094"/>
                      <p:cNvPicPr/>
                      <p:nvPr/>
                    </p:nvPicPr>
                    <p:blipFill>
                      <a:blip r:embed="rId4"/>
                      <a:stretch>
                        <a:fillRect/>
                      </a:stretch>
                    </p:blipFill>
                    <p:spPr>
                      <a:xfrm>
                        <a:off x="857250" y="3962400"/>
                        <a:ext cx="1816100" cy="469900"/>
                      </a:xfrm>
                      <a:prstGeom prst="rect">
                        <a:avLst/>
                      </a:prstGeom>
                      <a:noFill/>
                      <a:ln w="38100">
                        <a:noFill/>
                        <a:miter/>
                      </a:ln>
                    </p:spPr>
                  </p:pic>
                </p:oleObj>
              </mc:Fallback>
            </mc:AlternateContent>
          </a:graphicData>
        </a:graphic>
      </p:graphicFrame>
      <p:graphicFrame>
        <p:nvGraphicFramePr>
          <p:cNvPr id="19460" name="Object 5"/>
          <p:cNvGraphicFramePr/>
          <p:nvPr/>
        </p:nvGraphicFramePr>
        <p:xfrm>
          <a:off x="812800" y="4533900"/>
          <a:ext cx="4127500" cy="647700"/>
        </p:xfrm>
        <a:graphic>
          <a:graphicData uri="http://schemas.openxmlformats.org/presentationml/2006/ole">
            <mc:AlternateContent xmlns:mc="http://schemas.openxmlformats.org/markup-compatibility/2006">
              <mc:Choice xmlns:v="urn:schemas-microsoft-com:vml" Requires="v">
                <p:oleObj spid="_x0000_s3090" name="" r:id="rId5" imgW="4127500" imgH="647700" progId="Equation.3">
                  <p:embed/>
                </p:oleObj>
              </mc:Choice>
              <mc:Fallback>
                <p:oleObj name="" r:id="rId5" imgW="4127500" imgH="647700" progId="Equation.3">
                  <p:embed/>
                  <p:pic>
                    <p:nvPicPr>
                      <p:cNvPr id="0" name="图片 3089"/>
                      <p:cNvPicPr/>
                      <p:nvPr/>
                    </p:nvPicPr>
                    <p:blipFill>
                      <a:blip r:embed="rId6"/>
                      <a:stretch>
                        <a:fillRect/>
                      </a:stretch>
                    </p:blipFill>
                    <p:spPr>
                      <a:xfrm>
                        <a:off x="812800" y="4533900"/>
                        <a:ext cx="4127500" cy="647700"/>
                      </a:xfrm>
                      <a:prstGeom prst="rect">
                        <a:avLst/>
                      </a:prstGeom>
                      <a:noFill/>
                      <a:ln w="38100">
                        <a:noFill/>
                        <a:miter/>
                      </a:ln>
                    </p:spPr>
                  </p:pic>
                </p:oleObj>
              </mc:Fallback>
            </mc:AlternateContent>
          </a:graphicData>
        </a:graphic>
      </p:graphicFrame>
      <p:graphicFrame>
        <p:nvGraphicFramePr>
          <p:cNvPr id="19461" name="Object 6"/>
          <p:cNvGraphicFramePr/>
          <p:nvPr/>
        </p:nvGraphicFramePr>
        <p:xfrm>
          <a:off x="831850" y="5181600"/>
          <a:ext cx="3035300" cy="1219200"/>
        </p:xfrm>
        <a:graphic>
          <a:graphicData uri="http://schemas.openxmlformats.org/presentationml/2006/ole">
            <mc:AlternateContent xmlns:mc="http://schemas.openxmlformats.org/markup-compatibility/2006">
              <mc:Choice xmlns:v="urn:schemas-microsoft-com:vml" Requires="v">
                <p:oleObj spid="_x0000_s3085" name="" r:id="rId7" imgW="3035300" imgH="1219200" progId="Equation.3">
                  <p:embed/>
                </p:oleObj>
              </mc:Choice>
              <mc:Fallback>
                <p:oleObj name="" r:id="rId7" imgW="3035300" imgH="1219200" progId="Equation.3">
                  <p:embed/>
                  <p:pic>
                    <p:nvPicPr>
                      <p:cNvPr id="0" name="图片 3084"/>
                      <p:cNvPicPr/>
                      <p:nvPr/>
                    </p:nvPicPr>
                    <p:blipFill>
                      <a:blip r:embed="rId8"/>
                      <a:stretch>
                        <a:fillRect/>
                      </a:stretch>
                    </p:blipFill>
                    <p:spPr>
                      <a:xfrm>
                        <a:off x="831850" y="5181600"/>
                        <a:ext cx="3035300" cy="1219200"/>
                      </a:xfrm>
                      <a:prstGeom prst="rect">
                        <a:avLst/>
                      </a:prstGeom>
                      <a:noFill/>
                      <a:ln w="38100">
                        <a:noFill/>
                        <a:miter/>
                      </a:ln>
                    </p:spPr>
                  </p:pic>
                </p:oleObj>
              </mc:Fallback>
            </mc:AlternateContent>
          </a:graphicData>
        </a:graphic>
      </p:graphicFrame>
      <p:sp>
        <p:nvSpPr>
          <p:cNvPr id="143367" name="Text Box 7"/>
          <p:cNvSpPr txBox="1"/>
          <p:nvPr/>
        </p:nvSpPr>
        <p:spPr>
          <a:xfrm>
            <a:off x="7620000" y="5759450"/>
            <a:ext cx="1073150" cy="641350"/>
          </a:xfrm>
          <a:prstGeom prst="rect">
            <a:avLst/>
          </a:prstGeom>
          <a:noFill/>
          <a:ln w="9525">
            <a:noFill/>
          </a:ln>
        </p:spPr>
        <p:txBody>
          <a:bodyPr wrap="none" anchor="t" anchorCtr="0">
            <a:spAutoFit/>
          </a:bodyPr>
          <a:p>
            <a:r>
              <a:rPr lang="en-US" altLang="zh-CN" sz="3600" dirty="0">
                <a:solidFill>
                  <a:srgbClr val="FF3300"/>
                </a:solidFill>
                <a:latin typeface="Century Schoolbook" panose="02040604050505020304" pitchFamily="18" charset="0"/>
                <a:ea typeface="宋体" panose="02010600030101010101" pitchFamily="2" charset="-122"/>
              </a:rPr>
              <a:t>[ A ]</a:t>
            </a:r>
            <a:endParaRPr lang="en-US" altLang="zh-CN" sz="3600" dirty="0">
              <a:solidFill>
                <a:srgbClr val="FF3300"/>
              </a:solidFill>
              <a:latin typeface="Century Schoolbook" panose="0204060405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 calcmode="lin" valueType="num">
                                      <p:cBhvr additive="base">
                                        <p:cTn id="7" dur="500" fill="hold"/>
                                        <p:tgtEl>
                                          <p:spTgt spid="143367"/>
                                        </p:tgtEl>
                                        <p:attrNameLst>
                                          <p:attrName>ppt_x</p:attrName>
                                        </p:attrNameLst>
                                      </p:cBhvr>
                                      <p:tavLst>
                                        <p:tav tm="0">
                                          <p:val>
                                            <p:strVal val="#ppt_x"/>
                                          </p:val>
                                        </p:tav>
                                        <p:tav tm="100000">
                                          <p:val>
                                            <p:strVal val="#ppt_x"/>
                                          </p:val>
                                        </p:tav>
                                      </p:tavLst>
                                    </p:anim>
                                    <p:anim calcmode="lin" valueType="num">
                                      <p:cBhvr additive="base">
                                        <p:cTn id="8" dur="500" fill="hold"/>
                                        <p:tgtEl>
                                          <p:spTgt spid="1433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
          <p:cNvSpPr txBox="1"/>
          <p:nvPr/>
        </p:nvSpPr>
        <p:spPr>
          <a:xfrm>
            <a:off x="152400" y="279400"/>
            <a:ext cx="8839200" cy="1382713"/>
          </a:xfrm>
          <a:prstGeom prst="rect">
            <a:avLst/>
          </a:prstGeom>
          <a:solidFill>
            <a:schemeClr val="accent1"/>
          </a:solidFill>
          <a:ln w="9525" cap="flat" cmpd="sng">
            <a:solidFill>
              <a:srgbClr val="0066FF"/>
            </a:solidFill>
            <a:prstDash val="solid"/>
            <a:miter/>
            <a:headEnd type="none" w="med" len="med"/>
            <a:tailEnd type="none" w="med" len="med"/>
          </a:ln>
        </p:spPr>
        <p:txBody>
          <a:bodyPr anchor="t" anchorCtr="0">
            <a:spAutoFit/>
          </a:bodyPr>
          <a:p>
            <a:pPr>
              <a:spcBef>
                <a:spcPct val="50000"/>
              </a:spcBef>
            </a:pPr>
            <a:r>
              <a:rPr lang="en-US" altLang="zh-CN" sz="2800" b="1" dirty="0">
                <a:solidFill>
                  <a:srgbClr val="000066"/>
                </a:solidFill>
                <a:latin typeface="楷体_GB2312" pitchFamily="49" charset="-122"/>
                <a:ea typeface="楷体_GB2312" pitchFamily="49" charset="-122"/>
              </a:rPr>
              <a:t>2</a:t>
            </a:r>
            <a:r>
              <a:rPr lang="zh-CN" altLang="en-US" sz="2800" b="1" dirty="0">
                <a:solidFill>
                  <a:srgbClr val="000066"/>
                </a:solidFill>
                <a:latin typeface="楷体_GB2312" pitchFamily="49" charset="-122"/>
                <a:ea typeface="楷体_GB2312" pitchFamily="49" charset="-122"/>
              </a:rPr>
              <a:t>：一短跑运动员在地球上以</a:t>
            </a:r>
            <a:r>
              <a:rPr lang="en-US" altLang="zh-CN" sz="2800" b="1" dirty="0">
                <a:solidFill>
                  <a:srgbClr val="000066"/>
                </a:solidFill>
                <a:latin typeface="楷体_GB2312" pitchFamily="49" charset="-122"/>
                <a:ea typeface="楷体_GB2312" pitchFamily="49" charset="-122"/>
              </a:rPr>
              <a:t>10s</a:t>
            </a:r>
            <a:r>
              <a:rPr lang="zh-CN" altLang="en-US" sz="2800" b="1" dirty="0">
                <a:solidFill>
                  <a:srgbClr val="000066"/>
                </a:solidFill>
                <a:latin typeface="楷体_GB2312" pitchFamily="49" charset="-122"/>
                <a:ea typeface="楷体_GB2312" pitchFamily="49" charset="-122"/>
              </a:rPr>
              <a:t>的时间跑完了</a:t>
            </a:r>
            <a:r>
              <a:rPr lang="en-US" altLang="zh-CN" sz="2800" b="1" dirty="0">
                <a:solidFill>
                  <a:srgbClr val="000066"/>
                </a:solidFill>
                <a:latin typeface="楷体_GB2312" pitchFamily="49" charset="-122"/>
                <a:ea typeface="楷体_GB2312" pitchFamily="49" charset="-122"/>
              </a:rPr>
              <a:t>100m</a:t>
            </a:r>
            <a:r>
              <a:rPr lang="zh-CN" altLang="en-US" sz="2800" b="1" dirty="0">
                <a:solidFill>
                  <a:srgbClr val="000066"/>
                </a:solidFill>
                <a:latin typeface="楷体_GB2312" pitchFamily="49" charset="-122"/>
                <a:ea typeface="楷体_GB2312" pitchFamily="49" charset="-122"/>
              </a:rPr>
              <a:t>。在沿短跑飞行速度为</a:t>
            </a:r>
            <a:r>
              <a:rPr lang="en-US" altLang="zh-CN" sz="2800" b="1" dirty="0">
                <a:solidFill>
                  <a:srgbClr val="000066"/>
                </a:solidFill>
                <a:latin typeface="楷体_GB2312" pitchFamily="49" charset="-122"/>
                <a:ea typeface="楷体_GB2312" pitchFamily="49" charset="-122"/>
              </a:rPr>
              <a:t>0.8c</a:t>
            </a:r>
            <a:r>
              <a:rPr lang="zh-CN" altLang="en-US" sz="2800" b="1" dirty="0">
                <a:solidFill>
                  <a:srgbClr val="000066"/>
                </a:solidFill>
                <a:latin typeface="楷体_GB2312" pitchFamily="49" charset="-122"/>
                <a:ea typeface="楷体_GB2312" pitchFamily="49" charset="-122"/>
              </a:rPr>
              <a:t>的飞船中的观察者来看，这运动员跑了多长时间和多长距离？</a:t>
            </a:r>
            <a:endParaRPr lang="zh-CN" altLang="en-US" sz="2800" b="1" dirty="0">
              <a:solidFill>
                <a:srgbClr val="000066"/>
              </a:solidFill>
              <a:latin typeface="楷体_GB2312" pitchFamily="49" charset="-122"/>
              <a:ea typeface="楷体_GB2312" pitchFamily="49" charset="-122"/>
            </a:endParaRPr>
          </a:p>
        </p:txBody>
      </p:sp>
      <p:graphicFrame>
        <p:nvGraphicFramePr>
          <p:cNvPr id="183296" name="Object 0"/>
          <p:cNvGraphicFramePr/>
          <p:nvPr/>
        </p:nvGraphicFramePr>
        <p:xfrm>
          <a:off x="381000" y="2895600"/>
          <a:ext cx="7239000" cy="3675063"/>
        </p:xfrm>
        <a:graphic>
          <a:graphicData uri="http://schemas.openxmlformats.org/presentationml/2006/ole">
            <mc:AlternateContent xmlns:mc="http://schemas.openxmlformats.org/markup-compatibility/2006">
              <mc:Choice xmlns:v="urn:schemas-microsoft-com:vml" Requires="v">
                <p:oleObj spid="_x0000_s3087" name="" r:id="rId1" imgW="3352800" imgH="1701800" progId="Equation.3">
                  <p:embed/>
                </p:oleObj>
              </mc:Choice>
              <mc:Fallback>
                <p:oleObj name="" r:id="rId1" imgW="3352800" imgH="1701800" progId="Equation.3">
                  <p:embed/>
                  <p:pic>
                    <p:nvPicPr>
                      <p:cNvPr id="0" name="图片 3086"/>
                      <p:cNvPicPr/>
                      <p:nvPr/>
                    </p:nvPicPr>
                    <p:blipFill>
                      <a:blip r:embed="rId2"/>
                      <a:stretch>
                        <a:fillRect/>
                      </a:stretch>
                    </p:blipFill>
                    <p:spPr>
                      <a:xfrm>
                        <a:off x="381000" y="2895600"/>
                        <a:ext cx="7239000" cy="3675063"/>
                      </a:xfrm>
                      <a:prstGeom prst="rect">
                        <a:avLst/>
                      </a:prstGeom>
                      <a:noFill/>
                      <a:ln w="38100">
                        <a:noFill/>
                        <a:miter/>
                      </a:ln>
                    </p:spPr>
                  </p:pic>
                </p:oleObj>
              </mc:Fallback>
            </mc:AlternateContent>
          </a:graphicData>
        </a:graphic>
      </p:graphicFrame>
      <p:sp>
        <p:nvSpPr>
          <p:cNvPr id="153604" name="Text Box 4"/>
          <p:cNvSpPr txBox="1"/>
          <p:nvPr/>
        </p:nvSpPr>
        <p:spPr>
          <a:xfrm>
            <a:off x="228600" y="1828800"/>
            <a:ext cx="8915400" cy="946150"/>
          </a:xfrm>
          <a:prstGeom prst="rect">
            <a:avLst/>
          </a:prstGeom>
          <a:noFill/>
          <a:ln w="9525">
            <a:noFill/>
          </a:ln>
        </p:spPr>
        <p:txBody>
          <a:bodyPr anchor="t" anchorCtr="0">
            <a:spAutoFit/>
          </a:bodyPr>
          <a:p>
            <a:pPr>
              <a:spcBef>
                <a:spcPct val="50000"/>
              </a:spcBef>
            </a:pPr>
            <a:r>
              <a:rPr lang="zh-CN" altLang="en-US" sz="2800" b="1" dirty="0">
                <a:latin typeface="Times New Roman" panose="02020603050405020304" pitchFamily="18" charset="0"/>
                <a:ea typeface="楷体_GB2312" pitchFamily="49" charset="-122"/>
              </a:rPr>
              <a:t>解：在地球上，已知运动员的时空改变为：</a:t>
            </a:r>
            <a:r>
              <a:rPr lang="zh-CN" altLang="en-US" sz="2800" b="1" i="1" dirty="0">
                <a:latin typeface="Times New Roman" panose="02020603050405020304" pitchFamily="18" charset="0"/>
                <a:ea typeface="楷体_GB2312" pitchFamily="49" charset="-122"/>
                <a:sym typeface="Symbol" panose="05050102010706020507" pitchFamily="18" charset="2"/>
              </a:rPr>
              <a:t></a:t>
            </a:r>
            <a:r>
              <a:rPr lang="en-US" altLang="zh-CN" sz="2800" b="1" i="1" dirty="0">
                <a:latin typeface="Times New Roman" panose="02020603050405020304" pitchFamily="18" charset="0"/>
                <a:ea typeface="楷体_GB2312" pitchFamily="49" charset="-122"/>
              </a:rPr>
              <a:t>x=100m</a:t>
            </a:r>
            <a:r>
              <a:rPr lang="zh-CN" altLang="en-US" sz="2800" b="1" dirty="0">
                <a:latin typeface="Times New Roman" panose="02020603050405020304" pitchFamily="18" charset="0"/>
                <a:ea typeface="楷体_GB2312" pitchFamily="49" charset="-122"/>
              </a:rPr>
              <a:t>， </a:t>
            </a:r>
            <a:r>
              <a:rPr lang="zh-CN" altLang="en-US" sz="2800" b="1" i="1" dirty="0">
                <a:latin typeface="Times New Roman" panose="02020603050405020304" pitchFamily="18" charset="0"/>
                <a:ea typeface="楷体_GB2312" pitchFamily="49" charset="-122"/>
                <a:sym typeface="Symbol" panose="05050102010706020507" pitchFamily="18" charset="2"/>
              </a:rPr>
              <a:t></a:t>
            </a:r>
            <a:r>
              <a:rPr lang="zh-CN" altLang="en-US" sz="2800" b="1" i="1" dirty="0">
                <a:latin typeface="Times New Roman" panose="02020603050405020304" pitchFamily="18" charset="0"/>
                <a:ea typeface="楷体_GB2312" pitchFamily="49" charset="-122"/>
              </a:rPr>
              <a:t> </a:t>
            </a:r>
            <a:r>
              <a:rPr lang="en-US" altLang="zh-CN" sz="2800" b="1" i="1" dirty="0">
                <a:latin typeface="Times New Roman" panose="02020603050405020304" pitchFamily="18" charset="0"/>
                <a:ea typeface="楷体_GB2312" pitchFamily="49" charset="-122"/>
              </a:rPr>
              <a:t>t=10s</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K</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楷体_GB2312" pitchFamily="49" charset="-122"/>
              </a:rPr>
              <a:t>系（飞船）相对于地球的速度为：</a:t>
            </a:r>
            <a:r>
              <a:rPr lang="en-US" altLang="zh-CN" sz="2800" b="1" i="1" dirty="0">
                <a:latin typeface="Times New Roman" panose="02020603050405020304" pitchFamily="18" charset="0"/>
                <a:ea typeface="楷体_GB2312" pitchFamily="49" charset="-122"/>
              </a:rPr>
              <a:t>u=0.8c</a:t>
            </a:r>
            <a:r>
              <a:rPr lang="en-US" altLang="zh-CN"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p:txBody>
      </p:sp>
      <p:sp>
        <p:nvSpPr>
          <p:cNvPr id="20484" name="AutoShape 5">
            <a:hlinkClick r:id="rId3" action="ppaction://hlinksldjump"/>
          </p:cNvPr>
          <p:cNvSpPr/>
          <p:nvPr/>
        </p:nvSpPr>
        <p:spPr>
          <a:xfrm>
            <a:off x="8458200" y="5867400"/>
            <a:ext cx="228600" cy="304800"/>
          </a:xfrm>
          <a:prstGeom prst="upArrowCallout">
            <a:avLst>
              <a:gd name="adj1" fmla="val 25000"/>
              <a:gd name="adj2" fmla="val 25000"/>
              <a:gd name="adj3" fmla="val 22148"/>
              <a:gd name="adj4" fmla="val 66667"/>
            </a:avLst>
          </a:prstGeom>
          <a:solidFill>
            <a:schemeClr val="accent1"/>
          </a:solidFill>
          <a:ln w="12700" cap="flat" cmpd="sng">
            <a:solidFill>
              <a:srgbClr val="0000FF"/>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blinds(horizontal)">
                                      <p:cBhvr>
                                        <p:cTn id="7" dur="500"/>
                                        <p:tgtEl>
                                          <p:spTgt spid="1536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3296"/>
                                        </p:tgtEl>
                                        <p:attrNameLst>
                                          <p:attrName>style.visibility</p:attrName>
                                        </p:attrNameLst>
                                      </p:cBhvr>
                                      <p:to>
                                        <p:strVal val="visible"/>
                                      </p:to>
                                    </p:set>
                                    <p:animEffect transition="in" filter="blinds(horizontal)">
                                      <p:cBhvr>
                                        <p:cTn id="12" dur="500"/>
                                        <p:tgtEl>
                                          <p:spTgt spid="183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
          <p:cNvSpPr txBox="1"/>
          <p:nvPr/>
        </p:nvSpPr>
        <p:spPr>
          <a:xfrm>
            <a:off x="228600" y="228600"/>
            <a:ext cx="8610600" cy="2860675"/>
          </a:xfrm>
          <a:prstGeom prst="rect">
            <a:avLst/>
          </a:prstGeom>
          <a:noFill/>
          <a:ln w="9525">
            <a:noFill/>
          </a:ln>
        </p:spPr>
        <p:txBody>
          <a:bodyPr anchor="t" anchorCtr="0">
            <a:spAutoFit/>
          </a:bodyPr>
          <a:p>
            <a:pPr>
              <a:spcBef>
                <a:spcPct val="50000"/>
              </a:spcBef>
            </a:pPr>
            <a:r>
              <a:rPr lang="en-US" altLang="zh-CN" sz="3600" b="1" dirty="0">
                <a:solidFill>
                  <a:schemeClr val="accent2"/>
                </a:solidFill>
                <a:latin typeface="Century Schoolbook" panose="02040604050505020304" pitchFamily="18" charset="0"/>
                <a:ea typeface="宋体" panose="02010600030101010101" pitchFamily="2" charset="-122"/>
              </a:rPr>
              <a:t>3.</a:t>
            </a:r>
            <a:r>
              <a:rPr lang="zh-CN" altLang="en-US" sz="3600" b="1" dirty="0">
                <a:solidFill>
                  <a:schemeClr val="accent2"/>
                </a:solidFill>
                <a:latin typeface="Century Schoolbook" panose="02040604050505020304" pitchFamily="18" charset="0"/>
                <a:ea typeface="宋体" panose="02010600030101010101" pitchFamily="2" charset="-122"/>
              </a:rPr>
              <a:t>一固有长度的飞船 </a:t>
            </a:r>
            <a:r>
              <a:rPr lang="en-US" altLang="zh-CN" sz="3600" i="1" dirty="0">
                <a:solidFill>
                  <a:schemeClr val="accent2"/>
                </a:solidFill>
                <a:latin typeface="Century Schoolbook" panose="02040604050505020304" pitchFamily="18" charset="0"/>
                <a:ea typeface="宋体" panose="02010600030101010101" pitchFamily="2" charset="-122"/>
              </a:rPr>
              <a:t>L</a:t>
            </a:r>
            <a:r>
              <a:rPr lang="en-US" altLang="zh-CN" sz="3600" baseline="-25000" dirty="0">
                <a:solidFill>
                  <a:schemeClr val="accent2"/>
                </a:solidFill>
                <a:latin typeface="Century Schoolbook" panose="02040604050505020304" pitchFamily="18" charset="0"/>
                <a:ea typeface="宋体" panose="02010600030101010101" pitchFamily="2" charset="-122"/>
              </a:rPr>
              <a:t>0</a:t>
            </a:r>
            <a:r>
              <a:rPr lang="en-US" altLang="zh-CN" sz="3600" b="1" dirty="0">
                <a:solidFill>
                  <a:schemeClr val="accent2"/>
                </a:solidFill>
                <a:latin typeface="Century Schoolbook" panose="02040604050505020304" pitchFamily="18" charset="0"/>
                <a:ea typeface="宋体" panose="02010600030101010101" pitchFamily="2" charset="-122"/>
              </a:rPr>
              <a:t>=</a:t>
            </a:r>
            <a:r>
              <a:rPr lang="en-US" altLang="zh-CN" sz="3600" dirty="0">
                <a:solidFill>
                  <a:schemeClr val="accent2"/>
                </a:solidFill>
                <a:latin typeface="Century Schoolbook" panose="02040604050505020304" pitchFamily="18" charset="0"/>
                <a:ea typeface="宋体" panose="02010600030101010101" pitchFamily="2" charset="-122"/>
              </a:rPr>
              <a:t>90 m</a:t>
            </a:r>
            <a:r>
              <a:rPr lang="zh-CN" altLang="en-US" sz="3600" b="1" dirty="0">
                <a:solidFill>
                  <a:schemeClr val="accent2"/>
                </a:solidFill>
                <a:latin typeface="Century Schoolbook" panose="02040604050505020304" pitchFamily="18" charset="0"/>
                <a:ea typeface="宋体" panose="02010600030101010101" pitchFamily="2" charset="-122"/>
              </a:rPr>
              <a:t>，沿船长方向相对地球以 </a:t>
            </a:r>
            <a:r>
              <a:rPr lang="en-US" altLang="zh-CN" sz="3600" i="1" dirty="0">
                <a:solidFill>
                  <a:schemeClr val="accent2"/>
                </a:solidFill>
                <a:latin typeface="Century Schoolbook" panose="02040604050505020304" pitchFamily="18" charset="0"/>
                <a:ea typeface="宋体" panose="02010600030101010101" pitchFamily="2" charset="-122"/>
              </a:rPr>
              <a:t>v </a:t>
            </a:r>
            <a:r>
              <a:rPr lang="en-US" altLang="zh-CN" sz="3600" b="1" dirty="0">
                <a:solidFill>
                  <a:schemeClr val="accent2"/>
                </a:solidFill>
                <a:latin typeface="Century Schoolbook" panose="02040604050505020304" pitchFamily="18" charset="0"/>
                <a:ea typeface="宋体" panose="02010600030101010101" pitchFamily="2" charset="-122"/>
              </a:rPr>
              <a:t>=</a:t>
            </a:r>
            <a:r>
              <a:rPr lang="en-US" altLang="zh-CN" sz="3600" dirty="0">
                <a:solidFill>
                  <a:schemeClr val="accent2"/>
                </a:solidFill>
                <a:latin typeface="Century Schoolbook" panose="02040604050505020304" pitchFamily="18" charset="0"/>
                <a:ea typeface="宋体" panose="02010600030101010101" pitchFamily="2" charset="-122"/>
              </a:rPr>
              <a:t>0.80 </a:t>
            </a:r>
            <a:r>
              <a:rPr lang="en-US" altLang="zh-CN" sz="3600" i="1" dirty="0">
                <a:solidFill>
                  <a:schemeClr val="accent2"/>
                </a:solidFill>
                <a:latin typeface="Century Schoolbook" panose="02040604050505020304" pitchFamily="18" charset="0"/>
                <a:ea typeface="宋体" panose="02010600030101010101" pitchFamily="2" charset="-122"/>
              </a:rPr>
              <a:t>c </a:t>
            </a:r>
            <a:r>
              <a:rPr lang="zh-CN" altLang="en-US" sz="3600" b="1" dirty="0">
                <a:solidFill>
                  <a:schemeClr val="accent2"/>
                </a:solidFill>
                <a:latin typeface="Century Schoolbook" panose="02040604050505020304" pitchFamily="18" charset="0"/>
                <a:ea typeface="宋体" panose="02010600030101010101" pitchFamily="2" charset="-122"/>
              </a:rPr>
              <a:t>的速度在一观测站的上空飞过，该站测的飞船长度及船身通过观测站的时间间隔各是多少？船中宇航员测前述时间间隔又是多少？</a:t>
            </a:r>
            <a:endParaRPr lang="zh-CN" altLang="en-US" sz="3600" b="1" dirty="0">
              <a:solidFill>
                <a:schemeClr val="accent2"/>
              </a:solidFill>
              <a:latin typeface="Century Schoolbook" panose="02040604050505020304" pitchFamily="18" charset="0"/>
              <a:ea typeface="宋体" panose="02010600030101010101" pitchFamily="2" charset="-122"/>
            </a:endParaRPr>
          </a:p>
        </p:txBody>
      </p:sp>
      <p:graphicFrame>
        <p:nvGraphicFramePr>
          <p:cNvPr id="62464" name="Object 0"/>
          <p:cNvGraphicFramePr/>
          <p:nvPr/>
        </p:nvGraphicFramePr>
        <p:xfrm>
          <a:off x="444500" y="3200400"/>
          <a:ext cx="4127500" cy="481013"/>
        </p:xfrm>
        <a:graphic>
          <a:graphicData uri="http://schemas.openxmlformats.org/presentationml/2006/ole">
            <mc:AlternateContent xmlns:mc="http://schemas.openxmlformats.org/markup-compatibility/2006">
              <mc:Choice xmlns:v="urn:schemas-microsoft-com:vml" Requires="v">
                <p:oleObj spid="_x0000_s3086" name="" r:id="rId1" imgW="4125595" imgH="482600" progId="Equation.3">
                  <p:embed/>
                </p:oleObj>
              </mc:Choice>
              <mc:Fallback>
                <p:oleObj name="" r:id="rId1" imgW="4125595" imgH="482600" progId="Equation.3">
                  <p:embed/>
                  <p:pic>
                    <p:nvPicPr>
                      <p:cNvPr id="0" name="图片 3085"/>
                      <p:cNvPicPr/>
                      <p:nvPr/>
                    </p:nvPicPr>
                    <p:blipFill>
                      <a:blip r:embed="rId2"/>
                      <a:stretch>
                        <a:fillRect/>
                      </a:stretch>
                    </p:blipFill>
                    <p:spPr>
                      <a:xfrm>
                        <a:off x="444500" y="3200400"/>
                        <a:ext cx="4127500" cy="481013"/>
                      </a:xfrm>
                      <a:prstGeom prst="rect">
                        <a:avLst/>
                      </a:prstGeom>
                      <a:noFill/>
                      <a:ln w="38100">
                        <a:noFill/>
                        <a:miter/>
                      </a:ln>
                    </p:spPr>
                  </p:pic>
                </p:oleObj>
              </mc:Fallback>
            </mc:AlternateContent>
          </a:graphicData>
        </a:graphic>
      </p:graphicFrame>
      <p:graphicFrame>
        <p:nvGraphicFramePr>
          <p:cNvPr id="62465" name="Object 1"/>
          <p:cNvGraphicFramePr/>
          <p:nvPr/>
        </p:nvGraphicFramePr>
        <p:xfrm>
          <a:off x="5175250" y="3962400"/>
          <a:ext cx="1625600" cy="469900"/>
        </p:xfrm>
        <a:graphic>
          <a:graphicData uri="http://schemas.openxmlformats.org/presentationml/2006/ole">
            <mc:AlternateContent xmlns:mc="http://schemas.openxmlformats.org/markup-compatibility/2006">
              <mc:Choice xmlns:v="urn:schemas-microsoft-com:vml" Requires="v">
                <p:oleObj spid="_x0000_s3088" name="" r:id="rId3" imgW="1625600" imgH="469900" progId="Equation.3">
                  <p:embed/>
                </p:oleObj>
              </mc:Choice>
              <mc:Fallback>
                <p:oleObj name="" r:id="rId3" imgW="1625600" imgH="469900" progId="Equation.3">
                  <p:embed/>
                  <p:pic>
                    <p:nvPicPr>
                      <p:cNvPr id="0" name="图片 3087"/>
                      <p:cNvPicPr/>
                      <p:nvPr/>
                    </p:nvPicPr>
                    <p:blipFill>
                      <a:blip r:embed="rId4"/>
                      <a:stretch>
                        <a:fillRect/>
                      </a:stretch>
                    </p:blipFill>
                    <p:spPr>
                      <a:xfrm>
                        <a:off x="5175250" y="3962400"/>
                        <a:ext cx="1625600" cy="469900"/>
                      </a:xfrm>
                      <a:prstGeom prst="rect">
                        <a:avLst/>
                      </a:prstGeom>
                      <a:noFill/>
                      <a:ln w="38100">
                        <a:noFill/>
                        <a:miter/>
                      </a:ln>
                    </p:spPr>
                  </p:pic>
                </p:oleObj>
              </mc:Fallback>
            </mc:AlternateContent>
          </a:graphicData>
        </a:graphic>
      </p:graphicFrame>
      <p:graphicFrame>
        <p:nvGraphicFramePr>
          <p:cNvPr id="62466" name="Object 2"/>
          <p:cNvGraphicFramePr/>
          <p:nvPr/>
        </p:nvGraphicFramePr>
        <p:xfrm>
          <a:off x="2997200" y="4572000"/>
          <a:ext cx="4381500" cy="1054100"/>
        </p:xfrm>
        <a:graphic>
          <a:graphicData uri="http://schemas.openxmlformats.org/presentationml/2006/ole">
            <mc:AlternateContent xmlns:mc="http://schemas.openxmlformats.org/markup-compatibility/2006">
              <mc:Choice xmlns:v="urn:schemas-microsoft-com:vml" Requires="v">
                <p:oleObj spid="_x0000_s3091" name="" r:id="rId5" imgW="4381500" imgH="1054100" progId="Equation.3">
                  <p:embed/>
                </p:oleObj>
              </mc:Choice>
              <mc:Fallback>
                <p:oleObj name="" r:id="rId5" imgW="4381500" imgH="1054100" progId="Equation.3">
                  <p:embed/>
                  <p:pic>
                    <p:nvPicPr>
                      <p:cNvPr id="0" name="图片 3090"/>
                      <p:cNvPicPr/>
                      <p:nvPr/>
                    </p:nvPicPr>
                    <p:blipFill>
                      <a:blip r:embed="rId6"/>
                      <a:stretch>
                        <a:fillRect/>
                      </a:stretch>
                    </p:blipFill>
                    <p:spPr>
                      <a:xfrm>
                        <a:off x="2997200" y="4572000"/>
                        <a:ext cx="4381500" cy="1054100"/>
                      </a:xfrm>
                      <a:prstGeom prst="rect">
                        <a:avLst/>
                      </a:prstGeom>
                      <a:noFill/>
                      <a:ln w="38100">
                        <a:noFill/>
                        <a:miter/>
                      </a:ln>
                    </p:spPr>
                  </p:pic>
                </p:oleObj>
              </mc:Fallback>
            </mc:AlternateContent>
          </a:graphicData>
        </a:graphic>
      </p:graphicFrame>
      <p:graphicFrame>
        <p:nvGraphicFramePr>
          <p:cNvPr id="62467" name="Object 3"/>
          <p:cNvGraphicFramePr/>
          <p:nvPr/>
        </p:nvGraphicFramePr>
        <p:xfrm>
          <a:off x="609600" y="4876800"/>
          <a:ext cx="1816100" cy="481013"/>
        </p:xfrm>
        <a:graphic>
          <a:graphicData uri="http://schemas.openxmlformats.org/presentationml/2006/ole">
            <mc:AlternateContent xmlns:mc="http://schemas.openxmlformats.org/markup-compatibility/2006">
              <mc:Choice xmlns:v="urn:schemas-microsoft-com:vml" Requires="v">
                <p:oleObj spid="_x0000_s3079" name="" r:id="rId7" imgW="1815465" imgH="482600" progId="Equation.3">
                  <p:embed/>
                </p:oleObj>
              </mc:Choice>
              <mc:Fallback>
                <p:oleObj name="" r:id="rId7" imgW="1815465" imgH="482600" progId="Equation.3">
                  <p:embed/>
                  <p:pic>
                    <p:nvPicPr>
                      <p:cNvPr id="0" name="图片 3078"/>
                      <p:cNvPicPr/>
                      <p:nvPr/>
                    </p:nvPicPr>
                    <p:blipFill>
                      <a:blip r:embed="rId8"/>
                      <a:stretch>
                        <a:fillRect/>
                      </a:stretch>
                    </p:blipFill>
                    <p:spPr>
                      <a:xfrm>
                        <a:off x="609600" y="4876800"/>
                        <a:ext cx="1816100" cy="481013"/>
                      </a:xfrm>
                      <a:prstGeom prst="rect">
                        <a:avLst/>
                      </a:prstGeom>
                      <a:noFill/>
                      <a:ln w="38100">
                        <a:noFill/>
                        <a:miter/>
                      </a:ln>
                    </p:spPr>
                  </p:pic>
                </p:oleObj>
              </mc:Fallback>
            </mc:AlternateContent>
          </a:graphicData>
        </a:graphic>
      </p:graphicFrame>
      <p:graphicFrame>
        <p:nvGraphicFramePr>
          <p:cNvPr id="62468" name="Object 4"/>
          <p:cNvGraphicFramePr/>
          <p:nvPr/>
        </p:nvGraphicFramePr>
        <p:xfrm>
          <a:off x="304800" y="5715000"/>
          <a:ext cx="8459788" cy="558800"/>
        </p:xfrm>
        <a:graphic>
          <a:graphicData uri="http://schemas.openxmlformats.org/presentationml/2006/ole">
            <mc:AlternateContent xmlns:mc="http://schemas.openxmlformats.org/markup-compatibility/2006">
              <mc:Choice xmlns:v="urn:schemas-microsoft-com:vml" Requires="v">
                <p:oleObj spid="_x0000_s3092" name="" r:id="rId9" imgW="8458200" imgH="558800" progId="Equation.3">
                  <p:embed/>
                </p:oleObj>
              </mc:Choice>
              <mc:Fallback>
                <p:oleObj name="" r:id="rId9" imgW="8458200" imgH="558800" progId="Equation.3">
                  <p:embed/>
                  <p:pic>
                    <p:nvPicPr>
                      <p:cNvPr id="0" name="图片 3091"/>
                      <p:cNvPicPr/>
                      <p:nvPr/>
                    </p:nvPicPr>
                    <p:blipFill>
                      <a:blip r:embed="rId10"/>
                      <a:stretch>
                        <a:fillRect/>
                      </a:stretch>
                    </p:blipFill>
                    <p:spPr>
                      <a:xfrm>
                        <a:off x="304800" y="5715000"/>
                        <a:ext cx="8459788" cy="558800"/>
                      </a:xfrm>
                      <a:prstGeom prst="rect">
                        <a:avLst/>
                      </a:prstGeom>
                      <a:noFill/>
                      <a:ln w="38100">
                        <a:noFill/>
                        <a:miter/>
                      </a:ln>
                    </p:spPr>
                  </p:pic>
                </p:oleObj>
              </mc:Fallback>
            </mc:AlternateContent>
          </a:graphicData>
        </a:graphic>
      </p:graphicFrame>
      <p:graphicFrame>
        <p:nvGraphicFramePr>
          <p:cNvPr id="62469" name="Object 5"/>
          <p:cNvGraphicFramePr/>
          <p:nvPr/>
        </p:nvGraphicFramePr>
        <p:xfrm>
          <a:off x="1447800" y="3810000"/>
          <a:ext cx="3390900" cy="647700"/>
        </p:xfrm>
        <a:graphic>
          <a:graphicData uri="http://schemas.openxmlformats.org/presentationml/2006/ole">
            <mc:AlternateContent xmlns:mc="http://schemas.openxmlformats.org/markup-compatibility/2006">
              <mc:Choice xmlns:v="urn:schemas-microsoft-com:vml" Requires="v">
                <p:oleObj spid="_x0000_s3093" name="" r:id="rId11" imgW="3390900" imgH="647700" progId="Equation.3">
                  <p:embed/>
                </p:oleObj>
              </mc:Choice>
              <mc:Fallback>
                <p:oleObj name="" r:id="rId11" imgW="3390900" imgH="647700" progId="Equation.3">
                  <p:embed/>
                  <p:pic>
                    <p:nvPicPr>
                      <p:cNvPr id="0" name="图片 3092"/>
                      <p:cNvPicPr/>
                      <p:nvPr/>
                    </p:nvPicPr>
                    <p:blipFill>
                      <a:blip r:embed="rId12"/>
                      <a:stretch>
                        <a:fillRect/>
                      </a:stretch>
                    </p:blipFill>
                    <p:spPr>
                      <a:xfrm>
                        <a:off x="1447800" y="3810000"/>
                        <a:ext cx="3390900" cy="647700"/>
                      </a:xfrm>
                      <a:prstGeom prst="rect">
                        <a:avLst/>
                      </a:prstGeom>
                      <a:noFill/>
                      <a:ln w="38100">
                        <a:noFill/>
                        <a:miter/>
                      </a:ln>
                    </p:spPr>
                  </p:pic>
                </p:oleObj>
              </mc:Fallback>
            </mc:AlternateContent>
          </a:graphicData>
        </a:graphic>
      </p:graphicFrame>
    </p:spTree>
  </p:cSld>
  <p:clrMapOvr>
    <a:masterClrMapping/>
  </p:clrMapOvr>
  <p:transition>
    <p:random/>
    <p:sndAc>
      <p:stSnd>
        <p:snd r:embed="rId1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2464"/>
                                        </p:tgtEl>
                                        <p:attrNameLst>
                                          <p:attrName>style.visibility</p:attrName>
                                        </p:attrNameLst>
                                      </p:cBhvr>
                                      <p:to>
                                        <p:strVal val="visible"/>
                                      </p:to>
                                    </p:set>
                                    <p:anim calcmode="lin" valueType="num">
                                      <p:cBhvr>
                                        <p:cTn id="7" dur="500" fill="hold"/>
                                        <p:tgtEl>
                                          <p:spTgt spid="62464"/>
                                        </p:tgtEl>
                                        <p:attrNameLst>
                                          <p:attrName>ppt_x</p:attrName>
                                        </p:attrNameLst>
                                      </p:cBhvr>
                                      <p:tavLst>
                                        <p:tav tm="0">
                                          <p:val>
                                            <p:strVal val="#ppt_x"/>
                                          </p:val>
                                        </p:tav>
                                        <p:tav tm="100000">
                                          <p:val>
                                            <p:strVal val="#ppt_x"/>
                                          </p:val>
                                        </p:tav>
                                      </p:tavLst>
                                    </p:anim>
                                    <p:anim calcmode="lin" valueType="num">
                                      <p:cBhvr>
                                        <p:cTn id="8" dur="500" fill="hold"/>
                                        <p:tgtEl>
                                          <p:spTgt spid="6246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2469"/>
                                        </p:tgtEl>
                                        <p:attrNameLst>
                                          <p:attrName>style.visibility</p:attrName>
                                        </p:attrNameLst>
                                      </p:cBhvr>
                                      <p:to>
                                        <p:strVal val="visible"/>
                                      </p:to>
                                    </p:set>
                                    <p:animEffect transition="in" filter="dissolve">
                                      <p:cBhvr>
                                        <p:cTn id="13" dur="500"/>
                                        <p:tgtEl>
                                          <p:spTgt spid="6246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2465"/>
                                        </p:tgtEl>
                                        <p:attrNameLst>
                                          <p:attrName>style.visibility</p:attrName>
                                        </p:attrNameLst>
                                      </p:cBhvr>
                                      <p:to>
                                        <p:strVal val="visible"/>
                                      </p:to>
                                    </p:set>
                                    <p:animEffect transition="in" filter="dissolve">
                                      <p:cBhvr>
                                        <p:cTn id="18" dur="500"/>
                                        <p:tgtEl>
                                          <p:spTgt spid="6246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62467"/>
                                        </p:tgtEl>
                                        <p:attrNameLst>
                                          <p:attrName>style.visibility</p:attrName>
                                        </p:attrNameLst>
                                      </p:cBhvr>
                                      <p:to>
                                        <p:strVal val="visible"/>
                                      </p:to>
                                    </p:set>
                                    <p:anim calcmode="lin" valueType="num">
                                      <p:cBhvr>
                                        <p:cTn id="23" dur="500" fill="hold"/>
                                        <p:tgtEl>
                                          <p:spTgt spid="62467"/>
                                        </p:tgtEl>
                                        <p:attrNameLst>
                                          <p:attrName>ppt_x</p:attrName>
                                        </p:attrNameLst>
                                      </p:cBhvr>
                                      <p:tavLst>
                                        <p:tav tm="0">
                                          <p:val>
                                            <p:strVal val="#ppt_x"/>
                                          </p:val>
                                        </p:tav>
                                        <p:tav tm="100000">
                                          <p:val>
                                            <p:strVal val="#ppt_x"/>
                                          </p:val>
                                        </p:tav>
                                      </p:tavLst>
                                    </p:anim>
                                    <p:anim calcmode="lin" valueType="num">
                                      <p:cBhvr>
                                        <p:cTn id="24" dur="500" fill="hold"/>
                                        <p:tgtEl>
                                          <p:spTgt spid="6246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2466"/>
                                        </p:tgtEl>
                                        <p:attrNameLst>
                                          <p:attrName>style.visibility</p:attrName>
                                        </p:attrNameLst>
                                      </p:cBhvr>
                                      <p:to>
                                        <p:strVal val="visible"/>
                                      </p:to>
                                    </p:set>
                                    <p:animEffect transition="in" filter="dissolve">
                                      <p:cBhvr>
                                        <p:cTn id="29" dur="500"/>
                                        <p:tgtEl>
                                          <p:spTgt spid="6246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nodeType="clickEffect">
                                  <p:stCondLst>
                                    <p:cond delay="0"/>
                                  </p:stCondLst>
                                  <p:childTnLst>
                                    <p:set>
                                      <p:cBhvr>
                                        <p:cTn id="33" dur="1" fill="hold">
                                          <p:stCondLst>
                                            <p:cond delay="0"/>
                                          </p:stCondLst>
                                        </p:cTn>
                                        <p:tgtEl>
                                          <p:spTgt spid="62468"/>
                                        </p:tgtEl>
                                        <p:attrNameLst>
                                          <p:attrName>style.visibility</p:attrName>
                                        </p:attrNameLst>
                                      </p:cBhvr>
                                      <p:to>
                                        <p:strVal val="visible"/>
                                      </p:to>
                                    </p:set>
                                    <p:anim calcmode="lin" valueType="num">
                                      <p:cBhvr>
                                        <p:cTn id="34" dur="500" fill="hold"/>
                                        <p:tgtEl>
                                          <p:spTgt spid="62468"/>
                                        </p:tgtEl>
                                        <p:attrNameLst>
                                          <p:attrName>ppt_x</p:attrName>
                                        </p:attrNameLst>
                                      </p:cBhvr>
                                      <p:tavLst>
                                        <p:tav tm="0">
                                          <p:val>
                                            <p:strVal val="#ppt_x"/>
                                          </p:val>
                                        </p:tav>
                                        <p:tav tm="100000">
                                          <p:val>
                                            <p:strVal val="#ppt_x"/>
                                          </p:val>
                                        </p:tav>
                                      </p:tavLst>
                                    </p:anim>
                                    <p:anim calcmode="lin" valueType="num">
                                      <p:cBhvr>
                                        <p:cTn id="35" dur="500" fill="hold"/>
                                        <p:tgtEl>
                                          <p:spTgt spid="624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29" name="Object 1024"/>
          <p:cNvGraphicFramePr/>
          <p:nvPr/>
        </p:nvGraphicFramePr>
        <p:xfrm>
          <a:off x="838200" y="533400"/>
          <a:ext cx="5727700" cy="735013"/>
        </p:xfrm>
        <a:graphic>
          <a:graphicData uri="http://schemas.openxmlformats.org/presentationml/2006/ole">
            <mc:AlternateContent xmlns:mc="http://schemas.openxmlformats.org/markup-compatibility/2006">
              <mc:Choice xmlns:v="urn:schemas-microsoft-com:vml" Requires="v">
                <p:oleObj spid="_x0000_s3094" name="" r:id="rId1" imgW="1866265" imgH="241300" progId="Equation.3">
                  <p:embed/>
                </p:oleObj>
              </mc:Choice>
              <mc:Fallback>
                <p:oleObj name="" r:id="rId1" imgW="1866265" imgH="241300" progId="Equation.3">
                  <p:embed/>
                  <p:pic>
                    <p:nvPicPr>
                      <p:cNvPr id="0" name="图片 3093"/>
                      <p:cNvPicPr/>
                      <p:nvPr/>
                    </p:nvPicPr>
                    <p:blipFill>
                      <a:blip r:embed="rId2"/>
                      <a:stretch>
                        <a:fillRect/>
                      </a:stretch>
                    </p:blipFill>
                    <p:spPr>
                      <a:xfrm>
                        <a:off x="838200" y="533400"/>
                        <a:ext cx="5727700" cy="735013"/>
                      </a:xfrm>
                      <a:prstGeom prst="rect">
                        <a:avLst/>
                      </a:prstGeom>
                      <a:noFill/>
                      <a:ln w="38100">
                        <a:noFill/>
                        <a:miter/>
                      </a:ln>
                    </p:spPr>
                  </p:pic>
                </p:oleObj>
              </mc:Fallback>
            </mc:AlternateContent>
          </a:graphicData>
        </a:graphic>
      </p:graphicFrame>
      <p:sp>
        <p:nvSpPr>
          <p:cNvPr id="44035" name="Text Box 3"/>
          <p:cNvSpPr txBox="1"/>
          <p:nvPr/>
        </p:nvSpPr>
        <p:spPr>
          <a:xfrm>
            <a:off x="914400" y="1524000"/>
            <a:ext cx="6483350" cy="2306638"/>
          </a:xfrm>
          <a:prstGeom prst="rect">
            <a:avLst/>
          </a:prstGeom>
          <a:solidFill>
            <a:schemeClr val="accent5"/>
          </a:solidFill>
          <a:ln w="9525">
            <a:noFill/>
          </a:ln>
        </p:spPr>
        <p:txBody>
          <a:bodyPr wrap="square">
            <a:spAutoFit/>
          </a:bodyPr>
          <a:p>
            <a:pPr marR="0" defTabSz="914400">
              <a:spcBef>
                <a:spcPct val="50000"/>
              </a:spcBef>
            </a:pPr>
            <a:r>
              <a:rPr kumimoji="0" lang="zh-CN" altLang="en-US" sz="3600" kern="1200" cap="none" spc="0" normalizeH="0" baseline="0" noProof="1" dirty="0">
                <a:latin typeface="Times New Roman" panose="02020603050405020304" pitchFamily="18" charset="0"/>
                <a:ea typeface="宋体" panose="02010600030101010101" pitchFamily="2" charset="-122"/>
                <a:cs typeface="+mn-cs"/>
                <a:sym typeface="+mn-ea"/>
              </a:rPr>
              <a:t>用时间延缓：对于地面观测者来说，飞船头和尾通过观测站是发生在同一地点的两个事件， 所以时间间隔为原时。</a:t>
            </a:r>
            <a:endParaRPr kumimoji="0" lang="zh-CN" altLang="en-US" sz="3600" kern="1200" cap="none" spc="0" normalizeH="0" baseline="0" noProof="1" dirty="0">
              <a:latin typeface="Times New Roman" panose="02020603050405020304" pitchFamily="18" charset="0"/>
              <a:ea typeface="宋体" panose="02010600030101010101" pitchFamily="2" charset="-122"/>
              <a:cs typeface="+mn-cs"/>
              <a:sym typeface="+mn-ea"/>
            </a:endParaRPr>
          </a:p>
        </p:txBody>
      </p:sp>
      <p:graphicFrame>
        <p:nvGraphicFramePr>
          <p:cNvPr id="63489" name="Object 1025"/>
          <p:cNvGraphicFramePr/>
          <p:nvPr/>
        </p:nvGraphicFramePr>
        <p:xfrm>
          <a:off x="1301750" y="4308475"/>
          <a:ext cx="3429000" cy="1901825"/>
        </p:xfrm>
        <a:graphic>
          <a:graphicData uri="http://schemas.openxmlformats.org/presentationml/2006/ole">
            <mc:AlternateContent xmlns:mc="http://schemas.openxmlformats.org/markup-compatibility/2006">
              <mc:Choice xmlns:v="urn:schemas-microsoft-com:vml" Requires="v">
                <p:oleObj spid="_x0000_s3099" name="" r:id="rId3" imgW="1142365" imgH="635000" progId="Equation.3">
                  <p:embed/>
                </p:oleObj>
              </mc:Choice>
              <mc:Fallback>
                <p:oleObj name="" r:id="rId3" imgW="1142365" imgH="635000" progId="Equation.3">
                  <p:embed/>
                  <p:pic>
                    <p:nvPicPr>
                      <p:cNvPr id="0" name="图片 3098"/>
                      <p:cNvPicPr/>
                      <p:nvPr/>
                    </p:nvPicPr>
                    <p:blipFill>
                      <a:blip r:embed="rId4"/>
                      <a:stretch>
                        <a:fillRect/>
                      </a:stretch>
                    </p:blipFill>
                    <p:spPr>
                      <a:xfrm>
                        <a:off x="1301750" y="4308475"/>
                        <a:ext cx="3429000" cy="1901825"/>
                      </a:xfrm>
                      <a:prstGeom prst="rect">
                        <a:avLst/>
                      </a:prstGeom>
                      <a:noFill/>
                      <a:ln w="38100">
                        <a:noFill/>
                        <a:miter/>
                      </a:ln>
                    </p:spPr>
                  </p:pic>
                </p:oleObj>
              </mc:Fallback>
            </mc:AlternateContent>
          </a:graphicData>
        </a:graphic>
      </p:graphicFrame>
      <p:graphicFrame>
        <p:nvGraphicFramePr>
          <p:cNvPr id="63490" name="Object 1026"/>
          <p:cNvGraphicFramePr/>
          <p:nvPr/>
        </p:nvGraphicFramePr>
        <p:xfrm>
          <a:off x="4911725" y="4597400"/>
          <a:ext cx="2844800" cy="701675"/>
        </p:xfrm>
        <a:graphic>
          <a:graphicData uri="http://schemas.openxmlformats.org/presentationml/2006/ole">
            <mc:AlternateContent xmlns:mc="http://schemas.openxmlformats.org/markup-compatibility/2006">
              <mc:Choice xmlns:v="urn:schemas-microsoft-com:vml" Requires="v">
                <p:oleObj spid="_x0000_s3089" name="" r:id="rId5" imgW="927100" imgH="228600" progId="Equation.3">
                  <p:embed/>
                </p:oleObj>
              </mc:Choice>
              <mc:Fallback>
                <p:oleObj name="" r:id="rId5" imgW="927100" imgH="228600" progId="Equation.3">
                  <p:embed/>
                  <p:pic>
                    <p:nvPicPr>
                      <p:cNvPr id="0" name="图片 3088"/>
                      <p:cNvPicPr/>
                      <p:nvPr/>
                    </p:nvPicPr>
                    <p:blipFill>
                      <a:blip r:embed="rId6"/>
                      <a:stretch>
                        <a:fillRect/>
                      </a:stretch>
                    </p:blipFill>
                    <p:spPr>
                      <a:xfrm>
                        <a:off x="4911725" y="4597400"/>
                        <a:ext cx="2844800" cy="701675"/>
                      </a:xfrm>
                      <a:prstGeom prst="rect">
                        <a:avLst/>
                      </a:prstGeom>
                      <a:noFill/>
                      <a:ln w="38100">
                        <a:noFill/>
                        <a:miter/>
                      </a:ln>
                    </p:spPr>
                  </p:pic>
                </p:oleObj>
              </mc:Fallback>
            </mc:AlternateContent>
          </a:graphicData>
        </a:graphic>
      </p:graphicFrame>
    </p:spTree>
  </p:cSld>
  <p:clrMapOvr>
    <a:masterClrMapping/>
  </p:clrMapOvr>
  <p:transition>
    <p:random/>
    <p:sndAc>
      <p:stSnd>
        <p:snd r:embed="rId7"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4035"/>
                                        </p:tgtEl>
                                        <p:attrNameLst>
                                          <p:attrName>style.visibility</p:attrName>
                                        </p:attrNameLst>
                                      </p:cBhvr>
                                      <p:to>
                                        <p:strVal val="visible"/>
                                      </p:to>
                                    </p:set>
                                    <p:animEffect transition="in" filter="wipe(up)">
                                      <p:cBhvr>
                                        <p:cTn id="7" dur="75"/>
                                        <p:tgtEl>
                                          <p:spTgt spid="44035"/>
                                        </p:tgtEl>
                                      </p:cBhvr>
                                    </p:animEffect>
                                  </p:childTnLst>
                                  <p:subTnLst>
                                    <p:audio>
                                      <p:cMediaNode>
                                        <p:cTn display="0" masterRel="sameClick">
                                          <p:stCondLst>
                                            <p:cond evt="begin" delay="0">
                                              <p:tn val="5"/>
                                            </p:cond>
                                          </p:stCondLst>
                                          <p:endCondLst>
                                            <p:cond evt="onStopAudio" delay="0">
                                              <p:tgtEl>
                                                <p:sldTgt/>
                                              </p:tgtEl>
                                            </p:cond>
                                          </p:endCondLst>
                                        </p:cTn>
                                        <p:tgtEl>
                                          <p:sndTgt r:embed="rId8"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4035">
                                            <p:txEl>
                                              <p:charRg st="0" end="7"/>
                                            </p:txEl>
                                          </p:spTgt>
                                        </p:tgtEl>
                                        <p:attrNameLst>
                                          <p:attrName>style.visibility</p:attrName>
                                        </p:attrNameLst>
                                      </p:cBhvr>
                                      <p:to>
                                        <p:strVal val="visible"/>
                                      </p:to>
                                    </p:set>
                                    <p:animEffect transition="in" filter="wipe(up)">
                                      <p:cBhvr>
                                        <p:cTn id="12" dur="75"/>
                                        <p:tgtEl>
                                          <p:spTgt spid="44035">
                                            <p:txEl>
                                              <p:charRg st="0" end="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8" name="TYPE.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3489"/>
                                        </p:tgtEl>
                                        <p:attrNameLst>
                                          <p:attrName>style.visibility</p:attrName>
                                        </p:attrNameLst>
                                      </p:cBhvr>
                                      <p:to>
                                        <p:strVal val="visible"/>
                                      </p:to>
                                    </p:set>
                                    <p:animEffect transition="in" filter="dissolve">
                                      <p:cBhvr>
                                        <p:cTn id="17" dur="500"/>
                                        <p:tgtEl>
                                          <p:spTgt spid="6348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63490"/>
                                        </p:tgtEl>
                                        <p:attrNameLst>
                                          <p:attrName>style.visibility</p:attrName>
                                        </p:attrNameLst>
                                      </p:cBhvr>
                                      <p:to>
                                        <p:strVal val="visible"/>
                                      </p:to>
                                    </p:set>
                                    <p:anim calcmode="lin" valueType="num">
                                      <p:cBhvr>
                                        <p:cTn id="22" dur="500" fill="hold"/>
                                        <p:tgtEl>
                                          <p:spTgt spid="63490"/>
                                        </p:tgtEl>
                                        <p:attrNameLst>
                                          <p:attrName>ppt_x</p:attrName>
                                        </p:attrNameLst>
                                      </p:cBhvr>
                                      <p:tavLst>
                                        <p:tav tm="0">
                                          <p:val>
                                            <p:strVal val="#ppt_x"/>
                                          </p:val>
                                        </p:tav>
                                        <p:tav tm="100000">
                                          <p:val>
                                            <p:strVal val="#ppt_x"/>
                                          </p:val>
                                        </p:tav>
                                      </p:tavLst>
                                    </p:anim>
                                    <p:anim calcmode="lin" valueType="num">
                                      <p:cBhvr>
                                        <p:cTn id="23" dur="500" fill="hold"/>
                                        <p:tgtEl>
                                          <p:spTgt spid="6349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1026"/>
          <p:cNvSpPr txBox="1"/>
          <p:nvPr/>
        </p:nvSpPr>
        <p:spPr>
          <a:xfrm>
            <a:off x="228600" y="612775"/>
            <a:ext cx="8686800" cy="2552700"/>
          </a:xfrm>
          <a:prstGeom prst="rect">
            <a:avLst/>
          </a:prstGeom>
          <a:noFill/>
          <a:ln w="19050">
            <a:noFill/>
          </a:ln>
        </p:spPr>
        <p:txBody>
          <a:bodyPr anchor="ctr" anchorCtr="0">
            <a:spAutoFit/>
          </a:bodyPr>
          <a:p>
            <a:r>
              <a:rPr lang="en-US" altLang="zh-CN" sz="3200" b="1" dirty="0">
                <a:solidFill>
                  <a:schemeClr val="accent2"/>
                </a:solidFill>
                <a:latin typeface="Century Schoolbook" panose="02040604050505020304" pitchFamily="18" charset="0"/>
                <a:ea typeface="宋体" panose="02010600030101010101" pitchFamily="2" charset="-122"/>
              </a:rPr>
              <a:t>4.</a:t>
            </a:r>
            <a:r>
              <a:rPr lang="zh-CN" altLang="en-US" sz="3200" b="1" dirty="0">
                <a:solidFill>
                  <a:schemeClr val="accent2"/>
                </a:solidFill>
                <a:latin typeface="Century Schoolbook" panose="02040604050505020304" pitchFamily="18" charset="0"/>
                <a:ea typeface="宋体" panose="02010600030101010101" pitchFamily="2" charset="-122"/>
              </a:rPr>
              <a:t>观测者甲和乙分别静止于两个惯性参照系 </a:t>
            </a:r>
            <a:r>
              <a:rPr lang="en-US" altLang="zh-CN" sz="3200" b="1" i="1" dirty="0">
                <a:solidFill>
                  <a:schemeClr val="accent2"/>
                </a:solidFill>
                <a:latin typeface="Century Schoolbook" panose="02040604050505020304" pitchFamily="18" charset="0"/>
                <a:ea typeface="宋体" panose="02010600030101010101" pitchFamily="2" charset="-122"/>
              </a:rPr>
              <a:t>K </a:t>
            </a:r>
            <a:r>
              <a:rPr lang="zh-CN" altLang="en-US" sz="3200" b="1" dirty="0">
                <a:solidFill>
                  <a:schemeClr val="accent2"/>
                </a:solidFill>
                <a:latin typeface="Century Schoolbook" panose="02040604050505020304" pitchFamily="18" charset="0"/>
                <a:ea typeface="宋体" panose="02010600030101010101" pitchFamily="2" charset="-122"/>
              </a:rPr>
              <a:t>和 </a:t>
            </a:r>
            <a:r>
              <a:rPr lang="en-US" altLang="zh-CN" sz="3200" b="1" i="1" dirty="0">
                <a:solidFill>
                  <a:schemeClr val="accent2"/>
                </a:solidFill>
                <a:latin typeface="Century Schoolbook" panose="02040604050505020304" pitchFamily="18" charset="0"/>
                <a:ea typeface="宋体" panose="02010600030101010101" pitchFamily="2" charset="-122"/>
              </a:rPr>
              <a:t>K’ </a:t>
            </a:r>
            <a:r>
              <a:rPr lang="zh-CN" altLang="en-US" sz="3200" b="1" dirty="0">
                <a:solidFill>
                  <a:schemeClr val="accent2"/>
                </a:solidFill>
                <a:latin typeface="Century Schoolbook" panose="02040604050505020304" pitchFamily="18" charset="0"/>
                <a:ea typeface="宋体" panose="02010600030101010101" pitchFamily="2" charset="-122"/>
              </a:rPr>
              <a:t>中，甲测得在同一地点发生的两个事件间隔为 </a:t>
            </a:r>
            <a:r>
              <a:rPr lang="en-US" altLang="zh-CN" sz="3200" b="1" dirty="0">
                <a:solidFill>
                  <a:schemeClr val="accent2"/>
                </a:solidFill>
                <a:latin typeface="Century Schoolbook" panose="02040604050505020304" pitchFamily="18" charset="0"/>
                <a:ea typeface="宋体" panose="02010600030101010101" pitchFamily="2" charset="-122"/>
              </a:rPr>
              <a:t>4s</a:t>
            </a:r>
            <a:r>
              <a:rPr lang="zh-CN" altLang="en-US" sz="3200" b="1" dirty="0">
                <a:solidFill>
                  <a:schemeClr val="accent2"/>
                </a:solidFill>
                <a:latin typeface="Century Schoolbook" panose="02040604050505020304" pitchFamily="18" charset="0"/>
                <a:ea typeface="宋体" panose="02010600030101010101" pitchFamily="2" charset="-122"/>
              </a:rPr>
              <a:t>，而乙测得这两个事件的时间间隔为 </a:t>
            </a:r>
            <a:r>
              <a:rPr lang="en-US" altLang="zh-CN" sz="3200" b="1" dirty="0">
                <a:solidFill>
                  <a:schemeClr val="accent2"/>
                </a:solidFill>
                <a:latin typeface="Century Schoolbook" panose="02040604050505020304" pitchFamily="18" charset="0"/>
                <a:ea typeface="宋体" panose="02010600030101010101" pitchFamily="2" charset="-122"/>
              </a:rPr>
              <a:t>5s</a:t>
            </a:r>
            <a:r>
              <a:rPr lang="zh-CN" altLang="en-US" sz="3200" b="1" dirty="0">
                <a:solidFill>
                  <a:schemeClr val="accent2"/>
                </a:solidFill>
                <a:latin typeface="Century Schoolbook" panose="02040604050505020304" pitchFamily="18" charset="0"/>
                <a:ea typeface="宋体" panose="02010600030101010101" pitchFamily="2" charset="-122"/>
              </a:rPr>
              <a:t>，</a:t>
            </a:r>
            <a:endParaRPr lang="zh-CN" altLang="en-US" sz="3200" b="1" dirty="0">
              <a:solidFill>
                <a:schemeClr val="accent2"/>
              </a:solidFill>
              <a:latin typeface="Century Schoolbook" panose="02040604050505020304" pitchFamily="18" charset="0"/>
              <a:ea typeface="宋体" panose="02010600030101010101" pitchFamily="2" charset="-122"/>
            </a:endParaRPr>
          </a:p>
          <a:p>
            <a:r>
              <a:rPr lang="zh-CN" altLang="en-US" sz="3200" b="1" dirty="0">
                <a:solidFill>
                  <a:schemeClr val="accent2"/>
                </a:solidFill>
                <a:latin typeface="Century Schoolbook" panose="02040604050505020304" pitchFamily="18" charset="0"/>
                <a:ea typeface="宋体" panose="02010600030101010101" pitchFamily="2" charset="-122"/>
              </a:rPr>
              <a:t>求：</a:t>
            </a:r>
            <a:r>
              <a:rPr lang="en-US" altLang="zh-CN" sz="3200" b="1" dirty="0">
                <a:solidFill>
                  <a:schemeClr val="accent2"/>
                </a:solidFill>
                <a:latin typeface="Century Schoolbook" panose="02040604050505020304" pitchFamily="18" charset="0"/>
                <a:ea typeface="宋体" panose="02010600030101010101" pitchFamily="2" charset="-122"/>
              </a:rPr>
              <a:t>(1) </a:t>
            </a:r>
            <a:r>
              <a:rPr lang="en-US" altLang="zh-CN" sz="3200" b="1" i="1" dirty="0">
                <a:solidFill>
                  <a:schemeClr val="accent2"/>
                </a:solidFill>
                <a:latin typeface="Century Schoolbook" panose="02040604050505020304" pitchFamily="18" charset="0"/>
                <a:ea typeface="宋体" panose="02010600030101010101" pitchFamily="2" charset="-122"/>
              </a:rPr>
              <a:t>K’ </a:t>
            </a:r>
            <a:r>
              <a:rPr lang="zh-CN" altLang="en-US" sz="3200" b="1" dirty="0">
                <a:solidFill>
                  <a:schemeClr val="accent2"/>
                </a:solidFill>
                <a:latin typeface="Century Schoolbook" panose="02040604050505020304" pitchFamily="18" charset="0"/>
                <a:ea typeface="宋体" panose="02010600030101010101" pitchFamily="2" charset="-122"/>
              </a:rPr>
              <a:t>相对于</a:t>
            </a:r>
            <a:r>
              <a:rPr lang="en-US" altLang="zh-CN" sz="3200" b="1" dirty="0">
                <a:solidFill>
                  <a:schemeClr val="accent2"/>
                </a:solidFill>
                <a:latin typeface="Century Schoolbook" panose="02040604050505020304" pitchFamily="18" charset="0"/>
                <a:ea typeface="宋体" panose="02010600030101010101" pitchFamily="2" charset="-122"/>
              </a:rPr>
              <a:t>K</a:t>
            </a:r>
            <a:r>
              <a:rPr lang="zh-CN" altLang="en-US" sz="3200" b="1" dirty="0">
                <a:solidFill>
                  <a:schemeClr val="accent2"/>
                </a:solidFill>
                <a:latin typeface="Century Schoolbook" panose="02040604050505020304" pitchFamily="18" charset="0"/>
                <a:ea typeface="宋体" panose="02010600030101010101" pitchFamily="2" charset="-122"/>
              </a:rPr>
              <a:t>的运动速度</a:t>
            </a:r>
            <a:r>
              <a:rPr lang="en-US" altLang="zh-CN" sz="3200" b="1" dirty="0">
                <a:solidFill>
                  <a:schemeClr val="accent2"/>
                </a:solidFill>
                <a:latin typeface="Century Schoolbook" panose="02040604050505020304" pitchFamily="18" charset="0"/>
                <a:ea typeface="宋体" panose="02010600030101010101" pitchFamily="2" charset="-122"/>
              </a:rPr>
              <a:t>.</a:t>
            </a:r>
            <a:endParaRPr lang="en-US" altLang="zh-CN" sz="3200" b="1" dirty="0">
              <a:solidFill>
                <a:schemeClr val="accent2"/>
              </a:solidFill>
              <a:latin typeface="Century Schoolbook" panose="02040604050505020304" pitchFamily="18" charset="0"/>
              <a:ea typeface="宋体" panose="02010600030101010101" pitchFamily="2" charset="-122"/>
            </a:endParaRPr>
          </a:p>
          <a:p>
            <a:r>
              <a:rPr lang="en-US" altLang="zh-CN" sz="3200" b="1" dirty="0">
                <a:solidFill>
                  <a:schemeClr val="accent2"/>
                </a:solidFill>
                <a:latin typeface="Century Schoolbook" panose="02040604050505020304" pitchFamily="18" charset="0"/>
                <a:ea typeface="宋体" panose="02010600030101010101" pitchFamily="2" charset="-122"/>
              </a:rPr>
              <a:t>        (2)</a:t>
            </a:r>
            <a:r>
              <a:rPr lang="zh-CN" altLang="en-US" sz="3200" b="1" dirty="0">
                <a:solidFill>
                  <a:schemeClr val="accent2"/>
                </a:solidFill>
                <a:latin typeface="Century Schoolbook" panose="02040604050505020304" pitchFamily="18" charset="0"/>
                <a:ea typeface="宋体" panose="02010600030101010101" pitchFamily="2" charset="-122"/>
              </a:rPr>
              <a:t>乙测得这两个事件发生的地点的距离</a:t>
            </a:r>
            <a:r>
              <a:rPr lang="en-US" altLang="zh-CN" sz="3200" b="1" dirty="0">
                <a:solidFill>
                  <a:schemeClr val="accent2"/>
                </a:solidFill>
                <a:latin typeface="Century Schoolbook" panose="02040604050505020304" pitchFamily="18" charset="0"/>
                <a:ea typeface="宋体" panose="02010600030101010101" pitchFamily="2" charset="-122"/>
              </a:rPr>
              <a:t>.</a:t>
            </a:r>
            <a:endParaRPr lang="en-US" altLang="zh-CN" sz="3200" b="1" dirty="0">
              <a:solidFill>
                <a:schemeClr val="accent2"/>
              </a:solidFill>
              <a:latin typeface="Century Schoolbook" panose="02040604050505020304" pitchFamily="18" charset="0"/>
              <a:ea typeface="宋体" panose="02010600030101010101" pitchFamily="2" charset="-122"/>
            </a:endParaRPr>
          </a:p>
        </p:txBody>
      </p:sp>
      <p:sp>
        <p:nvSpPr>
          <p:cNvPr id="49155" name="Rectangle 1027"/>
          <p:cNvSpPr/>
          <p:nvPr/>
        </p:nvSpPr>
        <p:spPr>
          <a:xfrm>
            <a:off x="228600" y="3810000"/>
            <a:ext cx="8686800" cy="1128713"/>
          </a:xfrm>
          <a:prstGeom prst="rect">
            <a:avLst/>
          </a:prstGeom>
          <a:noFill/>
          <a:ln w="9525">
            <a:noFill/>
          </a:ln>
        </p:spPr>
        <p:txBody>
          <a:bodyPr anchor="t" anchorCtr="0">
            <a:spAutoFit/>
          </a:bodyPr>
          <a:p>
            <a:r>
              <a:rPr lang="zh-CN" altLang="en-US" sz="3600" b="1" dirty="0">
                <a:solidFill>
                  <a:srgbClr val="FF3300"/>
                </a:solidFill>
                <a:latin typeface="Century Schoolbook" panose="02040604050505020304" pitchFamily="18" charset="0"/>
                <a:ea typeface="宋体" panose="02010600030101010101" pitchFamily="2" charset="-122"/>
              </a:rPr>
              <a:t>解</a:t>
            </a:r>
            <a:r>
              <a:rPr lang="en-US" altLang="zh-CN" sz="3600" b="1" dirty="0">
                <a:solidFill>
                  <a:srgbClr val="FF3300"/>
                </a:solidFill>
                <a:latin typeface="Century Schoolbook" panose="02040604050505020304" pitchFamily="18" charset="0"/>
                <a:ea typeface="宋体" panose="02010600030101010101" pitchFamily="2" charset="-122"/>
              </a:rPr>
              <a:t>:</a:t>
            </a:r>
            <a:r>
              <a:rPr lang="zh-CN" altLang="en-US" sz="3200" b="1" dirty="0">
                <a:solidFill>
                  <a:schemeClr val="accent2"/>
                </a:solidFill>
                <a:latin typeface="Century Schoolbook" panose="02040604050505020304" pitchFamily="18" charset="0"/>
                <a:ea typeface="宋体" panose="02010600030101010101" pitchFamily="2" charset="-122"/>
              </a:rPr>
              <a:t>设 </a:t>
            </a:r>
            <a:r>
              <a:rPr lang="en-US" altLang="zh-CN" sz="3200" i="1" dirty="0">
                <a:solidFill>
                  <a:schemeClr val="accent2"/>
                </a:solidFill>
                <a:latin typeface="Century Schoolbook" panose="02040604050505020304" pitchFamily="18" charset="0"/>
                <a:ea typeface="宋体" panose="02010600030101010101" pitchFamily="2" charset="-122"/>
              </a:rPr>
              <a:t>K’ </a:t>
            </a:r>
            <a:r>
              <a:rPr lang="zh-CN" altLang="en-US" sz="3200" b="1" dirty="0">
                <a:solidFill>
                  <a:schemeClr val="accent2"/>
                </a:solidFill>
                <a:latin typeface="Century Schoolbook" panose="02040604050505020304" pitchFamily="18" charset="0"/>
                <a:ea typeface="宋体" panose="02010600030101010101" pitchFamily="2" charset="-122"/>
              </a:rPr>
              <a:t>相对与 </a:t>
            </a:r>
            <a:r>
              <a:rPr lang="en-US" altLang="zh-CN" sz="3200" i="1" dirty="0">
                <a:solidFill>
                  <a:schemeClr val="accent2"/>
                </a:solidFill>
                <a:latin typeface="Century Schoolbook" panose="02040604050505020304" pitchFamily="18" charset="0"/>
                <a:ea typeface="宋体" panose="02010600030101010101" pitchFamily="2" charset="-122"/>
              </a:rPr>
              <a:t>K </a:t>
            </a:r>
            <a:r>
              <a:rPr lang="zh-CN" altLang="en-US" sz="3200" b="1" dirty="0">
                <a:solidFill>
                  <a:schemeClr val="accent2"/>
                </a:solidFill>
                <a:latin typeface="Century Schoolbook" panose="02040604050505020304" pitchFamily="18" charset="0"/>
                <a:ea typeface="宋体" panose="02010600030101010101" pitchFamily="2" charset="-122"/>
              </a:rPr>
              <a:t>运动的速度为 </a:t>
            </a:r>
            <a:r>
              <a:rPr lang="en-US" altLang="zh-CN" sz="3200" b="1" i="1" dirty="0">
                <a:solidFill>
                  <a:schemeClr val="accent2"/>
                </a:solidFill>
                <a:latin typeface="Century Schoolbook" panose="02040604050505020304" pitchFamily="18" charset="0"/>
                <a:ea typeface="宋体" panose="02010600030101010101" pitchFamily="2" charset="-122"/>
              </a:rPr>
              <a:t>v </a:t>
            </a:r>
            <a:r>
              <a:rPr lang="zh-CN" altLang="en-US" sz="3200" b="1" dirty="0">
                <a:solidFill>
                  <a:schemeClr val="accent2"/>
                </a:solidFill>
                <a:latin typeface="Century Schoolbook" panose="02040604050505020304" pitchFamily="18" charset="0"/>
                <a:ea typeface="宋体" panose="02010600030101010101" pitchFamily="2" charset="-122"/>
              </a:rPr>
              <a:t>沿</a:t>
            </a:r>
            <a:r>
              <a:rPr lang="en-US" altLang="zh-CN" sz="3200" i="1" dirty="0">
                <a:solidFill>
                  <a:schemeClr val="accent2"/>
                </a:solidFill>
                <a:latin typeface="Century Schoolbook" panose="02040604050505020304" pitchFamily="18" charset="0"/>
                <a:ea typeface="宋体" panose="02010600030101010101" pitchFamily="2" charset="-122"/>
              </a:rPr>
              <a:t>x</a:t>
            </a:r>
            <a:r>
              <a:rPr lang="en-US" altLang="zh-CN" sz="3200" dirty="0">
                <a:solidFill>
                  <a:schemeClr val="accent2"/>
                </a:solidFill>
                <a:latin typeface="Century Schoolbook" panose="02040604050505020304" pitchFamily="18" charset="0"/>
                <a:ea typeface="宋体" panose="02010600030101010101" pitchFamily="2" charset="-122"/>
              </a:rPr>
              <a:t>(</a:t>
            </a:r>
            <a:r>
              <a:rPr lang="en-US" altLang="zh-CN" sz="3200" i="1" dirty="0">
                <a:solidFill>
                  <a:schemeClr val="accent2"/>
                </a:solidFill>
                <a:latin typeface="Century Schoolbook" panose="02040604050505020304" pitchFamily="18" charset="0"/>
                <a:ea typeface="宋体" panose="02010600030101010101" pitchFamily="2" charset="-122"/>
              </a:rPr>
              <a:t>x’ </a:t>
            </a:r>
            <a:r>
              <a:rPr lang="en-US" altLang="zh-CN" sz="3200" dirty="0">
                <a:solidFill>
                  <a:schemeClr val="accent2"/>
                </a:solidFill>
                <a:latin typeface="Century Schoolbook" panose="02040604050505020304" pitchFamily="18" charset="0"/>
                <a:ea typeface="宋体" panose="02010600030101010101" pitchFamily="2" charset="-122"/>
              </a:rPr>
              <a:t>)</a:t>
            </a:r>
            <a:r>
              <a:rPr lang="zh-CN" altLang="en-US" sz="3200" b="1" dirty="0">
                <a:solidFill>
                  <a:schemeClr val="accent2"/>
                </a:solidFill>
                <a:latin typeface="Century Schoolbook" panose="02040604050505020304" pitchFamily="18" charset="0"/>
                <a:ea typeface="宋体" panose="02010600030101010101" pitchFamily="2" charset="-122"/>
              </a:rPr>
              <a:t>轴方向，则据洛仑磁变换公式</a:t>
            </a:r>
            <a:r>
              <a:rPr lang="en-US" altLang="zh-CN" sz="3200" b="1" dirty="0">
                <a:solidFill>
                  <a:schemeClr val="accent2"/>
                </a:solidFill>
                <a:latin typeface="Century Schoolbook" panose="02040604050505020304" pitchFamily="18" charset="0"/>
                <a:ea typeface="宋体" panose="02010600030101010101" pitchFamily="2" charset="-122"/>
              </a:rPr>
              <a:t>,</a:t>
            </a:r>
            <a:r>
              <a:rPr lang="zh-CN" altLang="en-US" sz="3200" b="1" dirty="0">
                <a:solidFill>
                  <a:schemeClr val="accent2"/>
                </a:solidFill>
                <a:latin typeface="Century Schoolbook" panose="02040604050505020304" pitchFamily="18" charset="0"/>
                <a:ea typeface="宋体" panose="02010600030101010101" pitchFamily="2" charset="-122"/>
              </a:rPr>
              <a:t>有</a:t>
            </a:r>
            <a:endParaRPr lang="zh-CN" altLang="en-US" sz="3200" b="1" dirty="0">
              <a:solidFill>
                <a:schemeClr val="accent2"/>
              </a:solidFill>
              <a:latin typeface="Century Schoolbook" panose="02040604050505020304" pitchFamily="18" charset="0"/>
              <a:ea typeface="宋体" panose="02010600030101010101" pitchFamily="2" charset="-122"/>
            </a:endParaRPr>
          </a:p>
        </p:txBody>
      </p:sp>
      <p:graphicFrame>
        <p:nvGraphicFramePr>
          <p:cNvPr id="60416" name="Object 2048"/>
          <p:cNvGraphicFramePr/>
          <p:nvPr/>
        </p:nvGraphicFramePr>
        <p:xfrm>
          <a:off x="990600" y="5207000"/>
          <a:ext cx="3111500" cy="1193800"/>
        </p:xfrm>
        <a:graphic>
          <a:graphicData uri="http://schemas.openxmlformats.org/presentationml/2006/ole">
            <mc:AlternateContent xmlns:mc="http://schemas.openxmlformats.org/markup-compatibility/2006">
              <mc:Choice xmlns:v="urn:schemas-microsoft-com:vml" Requires="v">
                <p:oleObj spid="_x0000_s3102" name="" r:id="rId1" imgW="3111500" imgH="1193800" progId="Equation.3">
                  <p:embed/>
                </p:oleObj>
              </mc:Choice>
              <mc:Fallback>
                <p:oleObj name="" r:id="rId1" imgW="3111500" imgH="1193800" progId="Equation.3">
                  <p:embed/>
                  <p:pic>
                    <p:nvPicPr>
                      <p:cNvPr id="0" name="图片 3101"/>
                      <p:cNvPicPr/>
                      <p:nvPr/>
                    </p:nvPicPr>
                    <p:blipFill>
                      <a:blip r:embed="rId2"/>
                      <a:stretch>
                        <a:fillRect/>
                      </a:stretch>
                    </p:blipFill>
                    <p:spPr>
                      <a:xfrm>
                        <a:off x="990600" y="5207000"/>
                        <a:ext cx="3111500" cy="1193800"/>
                      </a:xfrm>
                      <a:prstGeom prst="rect">
                        <a:avLst/>
                      </a:prstGeom>
                      <a:noFill/>
                      <a:ln w="38100">
                        <a:noFill/>
                        <a:miter/>
                      </a:ln>
                    </p:spPr>
                  </p:pic>
                </p:oleObj>
              </mc:Fallback>
            </mc:AlternateContent>
          </a:graphicData>
        </a:graphic>
      </p:graphicFrame>
      <p:graphicFrame>
        <p:nvGraphicFramePr>
          <p:cNvPr id="60417" name="Object 2049"/>
          <p:cNvGraphicFramePr/>
          <p:nvPr/>
        </p:nvGraphicFramePr>
        <p:xfrm>
          <a:off x="4800600" y="5245100"/>
          <a:ext cx="2946400" cy="1155700"/>
        </p:xfrm>
        <a:graphic>
          <a:graphicData uri="http://schemas.openxmlformats.org/presentationml/2006/ole">
            <mc:AlternateContent xmlns:mc="http://schemas.openxmlformats.org/markup-compatibility/2006">
              <mc:Choice xmlns:v="urn:schemas-microsoft-com:vml" Requires="v">
                <p:oleObj spid="_x0000_s3104" name="" r:id="rId3" imgW="2946400" imgH="1155700" progId="Equation.3">
                  <p:embed/>
                </p:oleObj>
              </mc:Choice>
              <mc:Fallback>
                <p:oleObj name="" r:id="rId3" imgW="2946400" imgH="1155700" progId="Equation.3">
                  <p:embed/>
                  <p:pic>
                    <p:nvPicPr>
                      <p:cNvPr id="0" name="图片 3103"/>
                      <p:cNvPicPr/>
                      <p:nvPr/>
                    </p:nvPicPr>
                    <p:blipFill>
                      <a:blip r:embed="rId4"/>
                      <a:stretch>
                        <a:fillRect/>
                      </a:stretch>
                    </p:blipFill>
                    <p:spPr>
                      <a:xfrm>
                        <a:off x="4800600" y="5245100"/>
                        <a:ext cx="2946400" cy="1155700"/>
                      </a:xfrm>
                      <a:prstGeom prst="rect">
                        <a:avLst/>
                      </a:prstGeom>
                      <a:noFill/>
                      <a:ln w="38100">
                        <a:noFill/>
                        <a:miter/>
                      </a:ln>
                    </p:spPr>
                  </p:pic>
                </p:oleObj>
              </mc:Fallback>
            </mc:AlternateContent>
          </a:graphicData>
        </a:graphic>
      </p:graphicFrame>
    </p:spTree>
  </p:cSld>
  <p:clrMapOvr>
    <a:masterClrMapping/>
  </p:clrMapOvr>
  <p:transition>
    <p:random/>
    <p:sndAc>
      <p:stSnd>
        <p:snd r:embed="rId5"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9155">
                                            <p:txEl>
                                              <p:charRg st="0" end="45"/>
                                            </p:txEl>
                                          </p:spTgt>
                                        </p:tgtEl>
                                        <p:attrNameLst>
                                          <p:attrName>style.visibility</p:attrName>
                                        </p:attrNameLst>
                                      </p:cBhvr>
                                      <p:to>
                                        <p:strVal val="visible"/>
                                      </p:to>
                                    </p:set>
                                    <p:anim calcmode="lin" valueType="num">
                                      <p:cBhvr>
                                        <p:cTn id="7" dur="500" fill="hold"/>
                                        <p:tgtEl>
                                          <p:spTgt spid="49155">
                                            <p:txEl>
                                              <p:charRg st="0" end="45"/>
                                            </p:txEl>
                                          </p:spTgt>
                                        </p:tgtEl>
                                        <p:attrNameLst>
                                          <p:attrName>ppt_x</p:attrName>
                                        </p:attrNameLst>
                                      </p:cBhvr>
                                      <p:tavLst>
                                        <p:tav tm="0">
                                          <p:val>
                                            <p:strVal val="1+#ppt_w/2"/>
                                          </p:val>
                                        </p:tav>
                                        <p:tav tm="100000">
                                          <p:val>
                                            <p:strVal val="#ppt_x"/>
                                          </p:val>
                                        </p:tav>
                                      </p:tavLst>
                                    </p:anim>
                                    <p:anim calcmode="lin" valueType="num">
                                      <p:cBhvr>
                                        <p:cTn id="8" dur="500" fill="hold"/>
                                        <p:tgtEl>
                                          <p:spTgt spid="49155">
                                            <p:txEl>
                                              <p:charRg st="0" end="4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5" name="chimes.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0416"/>
                                        </p:tgtEl>
                                        <p:attrNameLst>
                                          <p:attrName>style.visibility</p:attrName>
                                        </p:attrNameLst>
                                      </p:cBhvr>
                                      <p:to>
                                        <p:strVal val="visible"/>
                                      </p:to>
                                    </p:set>
                                    <p:animEffect transition="in" filter="dissolve">
                                      <p:cBhvr>
                                        <p:cTn id="13" dur="500"/>
                                        <p:tgtEl>
                                          <p:spTgt spid="604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0417"/>
                                        </p:tgtEl>
                                        <p:attrNameLst>
                                          <p:attrName>style.visibility</p:attrName>
                                        </p:attrNameLst>
                                      </p:cBhvr>
                                      <p:to>
                                        <p:strVal val="visible"/>
                                      </p:to>
                                    </p:set>
                                    <p:animEffect transition="in" filter="dissolve">
                                      <p:cBhvr>
                                        <p:cTn id="18" dur="500"/>
                                        <p:tgtEl>
                                          <p:spTgt spid="60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6145" name="Picture 2" descr="A030"/>
          <p:cNvPicPr>
            <a:picLocks noChangeAspect="1"/>
          </p:cNvPicPr>
          <p:nvPr/>
        </p:nvPicPr>
        <p:blipFill>
          <a:blip r:embed="rId1"/>
          <a:stretch>
            <a:fillRect/>
          </a:stretch>
        </p:blipFill>
        <p:spPr>
          <a:xfrm>
            <a:off x="0" y="304800"/>
            <a:ext cx="9144000" cy="7086600"/>
          </a:xfrm>
          <a:prstGeom prst="rect">
            <a:avLst/>
          </a:prstGeom>
          <a:noFill/>
          <a:ln w="9525">
            <a:noFill/>
          </a:ln>
        </p:spPr>
      </p:pic>
      <p:sp>
        <p:nvSpPr>
          <p:cNvPr id="47107" name="Text Box 3"/>
          <p:cNvSpPr txBox="1"/>
          <p:nvPr/>
        </p:nvSpPr>
        <p:spPr>
          <a:xfrm>
            <a:off x="1331913" y="1628775"/>
            <a:ext cx="6480175" cy="823913"/>
          </a:xfrm>
          <a:prstGeom prst="rect">
            <a:avLst/>
          </a:prstGeom>
          <a:noFill/>
          <a:ln w="9525">
            <a:noFill/>
          </a:ln>
        </p:spPr>
        <p:txBody>
          <a:bodyPr anchor="t" anchorCtr="0">
            <a:spAutoFit/>
          </a:bodyPr>
          <a:p>
            <a:r>
              <a:rPr lang="en-US" altLang="zh-CN" sz="4800" dirty="0">
                <a:latin typeface="Arial Black" panose="020B0A04020102020204" pitchFamily="34" charset="0"/>
                <a:ea typeface="宋体" panose="02010600030101010101" pitchFamily="2" charset="-122"/>
              </a:rPr>
              <a:t> </a:t>
            </a:r>
            <a:endParaRPr lang="en-US" altLang="zh-CN" sz="4800" dirty="0">
              <a:solidFill>
                <a:srgbClr val="FF3300"/>
              </a:solidFill>
              <a:latin typeface="Arial Black" panose="020B0A04020102020204" pitchFamily="34" charset="0"/>
              <a:ea typeface="宋体" panose="02010600030101010101" pitchFamily="2" charset="-122"/>
            </a:endParaRPr>
          </a:p>
        </p:txBody>
      </p:sp>
      <p:sp>
        <p:nvSpPr>
          <p:cNvPr id="6147" name="Text Box 6"/>
          <p:cNvSpPr txBox="1"/>
          <p:nvPr/>
        </p:nvSpPr>
        <p:spPr>
          <a:xfrm>
            <a:off x="974725" y="249238"/>
            <a:ext cx="184150" cy="457200"/>
          </a:xfrm>
          <a:prstGeom prst="rect">
            <a:avLst/>
          </a:prstGeom>
          <a:noFill/>
          <a:ln w="9525">
            <a:noFill/>
          </a:ln>
        </p:spPr>
        <p:txBody>
          <a:bodyPr wrap="none" lIns="92075" tIns="46038" rIns="92075" bIns="46038"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47111" name="Rectangle 7"/>
          <p:cNvSpPr>
            <a:spLocks noChangeArrowheads="1"/>
          </p:cNvSpPr>
          <p:nvPr/>
        </p:nvSpPr>
        <p:spPr bwMode="auto">
          <a:xfrm>
            <a:off x="1600200" y="2438400"/>
            <a:ext cx="6153150" cy="641350"/>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第四章   狭义相对论基础</a:t>
            </a:r>
            <a:r>
              <a:rPr kumimoji="0" lang="en-US" altLang="zh-CN" sz="36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rPr>
              <a:t>(2)</a:t>
            </a:r>
            <a:endParaRPr kumimoji="0" lang="en-US" altLang="zh-CN" sz="36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checkerboard(across)">
                                      <p:cBhvr>
                                        <p:cTn id="7"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aphicFrame>
        <p:nvGraphicFramePr>
          <p:cNvPr id="24577" name="Object 2048"/>
          <p:cNvGraphicFramePr/>
          <p:nvPr/>
        </p:nvGraphicFramePr>
        <p:xfrm>
          <a:off x="1489075" y="809625"/>
          <a:ext cx="2819400" cy="1125538"/>
        </p:xfrm>
        <a:graphic>
          <a:graphicData uri="http://schemas.openxmlformats.org/presentationml/2006/ole">
            <mc:AlternateContent xmlns:mc="http://schemas.openxmlformats.org/markup-compatibility/2006">
              <mc:Choice xmlns:v="urn:schemas-microsoft-com:vml" Requires="v">
                <p:oleObj spid="_x0000_s3106" name="" r:id="rId2" imgW="3009900" imgH="1193800" progId="Equation.3">
                  <p:embed/>
                </p:oleObj>
              </mc:Choice>
              <mc:Fallback>
                <p:oleObj name="" r:id="rId2" imgW="3009900" imgH="1193800" progId="Equation.3">
                  <p:embed/>
                  <p:pic>
                    <p:nvPicPr>
                      <p:cNvPr id="0" name="图片 3105"/>
                      <p:cNvPicPr/>
                      <p:nvPr/>
                    </p:nvPicPr>
                    <p:blipFill>
                      <a:blip r:embed="rId3"/>
                      <a:stretch>
                        <a:fillRect/>
                      </a:stretch>
                    </p:blipFill>
                    <p:spPr>
                      <a:xfrm>
                        <a:off x="1489075" y="809625"/>
                        <a:ext cx="2819400" cy="1125538"/>
                      </a:xfrm>
                      <a:prstGeom prst="rect">
                        <a:avLst/>
                      </a:prstGeom>
                      <a:noFill/>
                      <a:ln w="38100">
                        <a:noFill/>
                        <a:miter/>
                      </a:ln>
                    </p:spPr>
                  </p:pic>
                </p:oleObj>
              </mc:Fallback>
            </mc:AlternateContent>
          </a:graphicData>
        </a:graphic>
      </p:graphicFrame>
      <p:sp>
        <p:nvSpPr>
          <p:cNvPr id="50179" name="Text Box 2051"/>
          <p:cNvSpPr txBox="1"/>
          <p:nvPr/>
        </p:nvSpPr>
        <p:spPr>
          <a:xfrm>
            <a:off x="288925" y="2405063"/>
            <a:ext cx="7162800" cy="641350"/>
          </a:xfrm>
          <a:prstGeom prst="rect">
            <a:avLst/>
          </a:prstGeom>
          <a:noFill/>
          <a:ln w="19050">
            <a:noFill/>
          </a:ln>
        </p:spPr>
        <p:txBody>
          <a:bodyPr anchor="ctr" anchorCtr="0">
            <a:spAutoFit/>
          </a:bodyPr>
          <a:p>
            <a:r>
              <a:rPr lang="zh-CN" altLang="en-US" sz="3600" b="1" dirty="0">
                <a:solidFill>
                  <a:schemeClr val="accent2"/>
                </a:solidFill>
                <a:latin typeface="Century Schoolbook" panose="02040604050505020304" pitchFamily="18" charset="0"/>
                <a:ea typeface="宋体" panose="02010600030101010101" pitchFamily="2" charset="-122"/>
              </a:rPr>
              <a:t>因两个事件在 </a:t>
            </a:r>
            <a:r>
              <a:rPr lang="en-US" altLang="zh-CN" sz="3600" i="1" dirty="0">
                <a:solidFill>
                  <a:schemeClr val="accent2"/>
                </a:solidFill>
                <a:latin typeface="Century Schoolbook" panose="02040604050505020304" pitchFamily="18" charset="0"/>
                <a:ea typeface="宋体" panose="02010600030101010101" pitchFamily="2" charset="-122"/>
              </a:rPr>
              <a:t>K </a:t>
            </a:r>
            <a:r>
              <a:rPr lang="zh-CN" altLang="en-US" sz="3600" b="1" dirty="0">
                <a:solidFill>
                  <a:schemeClr val="accent2"/>
                </a:solidFill>
                <a:latin typeface="Century Schoolbook" panose="02040604050505020304" pitchFamily="18" charset="0"/>
                <a:ea typeface="宋体" panose="02010600030101010101" pitchFamily="2" charset="-122"/>
              </a:rPr>
              <a:t>系中同一点发生</a:t>
            </a:r>
            <a:r>
              <a:rPr lang="en-US" altLang="zh-CN" sz="3600" b="1" dirty="0">
                <a:solidFill>
                  <a:schemeClr val="accent2"/>
                </a:solidFill>
                <a:latin typeface="Century Schoolbook" panose="02040604050505020304" pitchFamily="18" charset="0"/>
                <a:ea typeface="宋体" panose="02010600030101010101" pitchFamily="2" charset="-122"/>
              </a:rPr>
              <a:t>,</a:t>
            </a:r>
            <a:endParaRPr lang="en-US" altLang="zh-CN" sz="3600" b="1" dirty="0">
              <a:solidFill>
                <a:schemeClr val="accent2"/>
              </a:solidFill>
              <a:latin typeface="Century Schoolbook" panose="02040604050505020304" pitchFamily="18" charset="0"/>
              <a:ea typeface="宋体" panose="02010600030101010101" pitchFamily="2" charset="-122"/>
            </a:endParaRPr>
          </a:p>
        </p:txBody>
      </p:sp>
      <p:sp>
        <p:nvSpPr>
          <p:cNvPr id="50180" name="Rectangle 2052"/>
          <p:cNvSpPr/>
          <p:nvPr/>
        </p:nvSpPr>
        <p:spPr>
          <a:xfrm>
            <a:off x="228600" y="4687888"/>
            <a:ext cx="1104900" cy="641350"/>
          </a:xfrm>
          <a:prstGeom prst="rect">
            <a:avLst/>
          </a:prstGeom>
          <a:noFill/>
          <a:ln w="9525">
            <a:noFill/>
          </a:ln>
        </p:spPr>
        <p:txBody>
          <a:bodyPr wrap="none" anchor="t" anchorCtr="0">
            <a:spAutoFit/>
          </a:bodyPr>
          <a:p>
            <a:r>
              <a:rPr lang="zh-CN" altLang="en-US" sz="3600" b="1" dirty="0">
                <a:solidFill>
                  <a:schemeClr val="accent2"/>
                </a:solidFill>
                <a:latin typeface="Century Schoolbook" panose="02040604050505020304" pitchFamily="18" charset="0"/>
                <a:ea typeface="宋体" panose="02010600030101010101" pitchFamily="2" charset="-122"/>
              </a:rPr>
              <a:t>解得</a:t>
            </a:r>
            <a:endParaRPr lang="zh-CN" altLang="en-US" sz="3600" b="1" dirty="0">
              <a:solidFill>
                <a:schemeClr val="accent2"/>
              </a:solidFill>
              <a:latin typeface="Century Schoolbook" panose="02040604050505020304" pitchFamily="18" charset="0"/>
              <a:ea typeface="宋体" panose="02010600030101010101" pitchFamily="2" charset="-122"/>
            </a:endParaRPr>
          </a:p>
        </p:txBody>
      </p:sp>
      <p:graphicFrame>
        <p:nvGraphicFramePr>
          <p:cNvPr id="61441" name="Object 2049"/>
          <p:cNvGraphicFramePr/>
          <p:nvPr/>
        </p:nvGraphicFramePr>
        <p:xfrm>
          <a:off x="790575" y="3668713"/>
          <a:ext cx="2311400" cy="531812"/>
        </p:xfrm>
        <a:graphic>
          <a:graphicData uri="http://schemas.openxmlformats.org/presentationml/2006/ole">
            <mc:AlternateContent xmlns:mc="http://schemas.openxmlformats.org/markup-compatibility/2006">
              <mc:Choice xmlns:v="urn:schemas-microsoft-com:vml" Requires="v">
                <p:oleObj spid="_x0000_s3108" name="" r:id="rId4" imgW="2310130" imgH="533400" progId="Equation.3">
                  <p:embed/>
                </p:oleObj>
              </mc:Choice>
              <mc:Fallback>
                <p:oleObj name="" r:id="rId4" imgW="2310130" imgH="533400" progId="Equation.3">
                  <p:embed/>
                  <p:pic>
                    <p:nvPicPr>
                      <p:cNvPr id="0" name="图片 3107"/>
                      <p:cNvPicPr/>
                      <p:nvPr/>
                    </p:nvPicPr>
                    <p:blipFill>
                      <a:blip r:embed="rId5"/>
                      <a:stretch>
                        <a:fillRect/>
                      </a:stretch>
                    </p:blipFill>
                    <p:spPr>
                      <a:xfrm>
                        <a:off x="790575" y="3668713"/>
                        <a:ext cx="2311400" cy="531812"/>
                      </a:xfrm>
                      <a:prstGeom prst="rect">
                        <a:avLst/>
                      </a:prstGeom>
                      <a:noFill/>
                      <a:ln w="38100">
                        <a:noFill/>
                        <a:miter/>
                      </a:ln>
                    </p:spPr>
                  </p:pic>
                </p:oleObj>
              </mc:Fallback>
            </mc:AlternateContent>
          </a:graphicData>
        </a:graphic>
      </p:graphicFrame>
      <p:graphicFrame>
        <p:nvGraphicFramePr>
          <p:cNvPr id="61442" name="Object 2050"/>
          <p:cNvGraphicFramePr/>
          <p:nvPr/>
        </p:nvGraphicFramePr>
        <p:xfrm>
          <a:off x="3819525" y="3284855"/>
          <a:ext cx="3632200" cy="1155700"/>
        </p:xfrm>
        <a:graphic>
          <a:graphicData uri="http://schemas.openxmlformats.org/presentationml/2006/ole">
            <mc:AlternateContent xmlns:mc="http://schemas.openxmlformats.org/markup-compatibility/2006">
              <mc:Choice xmlns:v="urn:schemas-microsoft-com:vml" Requires="v">
                <p:oleObj spid="_x0000_s3103" name="" r:id="rId6" imgW="3632200" imgH="1155700" progId="Equation.3">
                  <p:embed/>
                </p:oleObj>
              </mc:Choice>
              <mc:Fallback>
                <p:oleObj name="" r:id="rId6" imgW="3632200" imgH="1155700" progId="Equation.3">
                  <p:embed/>
                  <p:pic>
                    <p:nvPicPr>
                      <p:cNvPr id="0" name="图片 3102"/>
                      <p:cNvPicPr/>
                      <p:nvPr/>
                    </p:nvPicPr>
                    <p:blipFill>
                      <a:blip r:embed="rId7"/>
                      <a:stretch>
                        <a:fillRect/>
                      </a:stretch>
                    </p:blipFill>
                    <p:spPr>
                      <a:xfrm>
                        <a:off x="3819525" y="3284855"/>
                        <a:ext cx="3632200" cy="1155700"/>
                      </a:xfrm>
                      <a:prstGeom prst="rect">
                        <a:avLst/>
                      </a:prstGeom>
                      <a:noFill/>
                      <a:ln w="38100">
                        <a:noFill/>
                        <a:miter/>
                      </a:ln>
                    </p:spPr>
                  </p:pic>
                </p:oleObj>
              </mc:Fallback>
            </mc:AlternateContent>
          </a:graphicData>
        </a:graphic>
      </p:graphicFrame>
      <p:graphicFrame>
        <p:nvGraphicFramePr>
          <p:cNvPr id="61443" name="Object 2051"/>
          <p:cNvGraphicFramePr/>
          <p:nvPr/>
        </p:nvGraphicFramePr>
        <p:xfrm>
          <a:off x="1143000" y="5656263"/>
          <a:ext cx="1098550" cy="563562"/>
        </p:xfrm>
        <a:graphic>
          <a:graphicData uri="http://schemas.openxmlformats.org/presentationml/2006/ole">
            <mc:AlternateContent xmlns:mc="http://schemas.openxmlformats.org/markup-compatibility/2006">
              <mc:Choice xmlns:v="urn:schemas-microsoft-com:vml" Requires="v">
                <p:oleObj spid="_x0000_s3105" name="" r:id="rId8" imgW="241300" imgH="139700" progId="Equation.3">
                  <p:embed/>
                </p:oleObj>
              </mc:Choice>
              <mc:Fallback>
                <p:oleObj name="" r:id="rId8" imgW="241300" imgH="139700" progId="Equation.3">
                  <p:embed/>
                  <p:pic>
                    <p:nvPicPr>
                      <p:cNvPr id="0" name="图片 3104"/>
                      <p:cNvPicPr/>
                      <p:nvPr/>
                    </p:nvPicPr>
                    <p:blipFill>
                      <a:blip r:embed="rId9"/>
                      <a:stretch>
                        <a:fillRect/>
                      </a:stretch>
                    </p:blipFill>
                    <p:spPr>
                      <a:xfrm>
                        <a:off x="1143000" y="5656263"/>
                        <a:ext cx="1098550" cy="563562"/>
                      </a:xfrm>
                      <a:prstGeom prst="rect">
                        <a:avLst/>
                      </a:prstGeom>
                      <a:noFill/>
                      <a:ln w="38100">
                        <a:noFill/>
                        <a:miter/>
                      </a:ln>
                    </p:spPr>
                  </p:pic>
                </p:oleObj>
              </mc:Fallback>
            </mc:AlternateContent>
          </a:graphicData>
        </a:graphic>
      </p:graphicFrame>
      <p:graphicFrame>
        <p:nvGraphicFramePr>
          <p:cNvPr id="61444" name="Object 2052"/>
          <p:cNvGraphicFramePr/>
          <p:nvPr/>
        </p:nvGraphicFramePr>
        <p:xfrm>
          <a:off x="2286000" y="5562600"/>
          <a:ext cx="4343400" cy="657225"/>
        </p:xfrm>
        <a:graphic>
          <a:graphicData uri="http://schemas.openxmlformats.org/presentationml/2006/ole">
            <mc:AlternateContent xmlns:mc="http://schemas.openxmlformats.org/markup-compatibility/2006">
              <mc:Choice xmlns:v="urn:schemas-microsoft-com:vml" Requires="v">
                <p:oleObj spid="_x0000_s3101" name="" r:id="rId10" imgW="1498600" imgH="228600" progId="Equation.3">
                  <p:embed/>
                </p:oleObj>
              </mc:Choice>
              <mc:Fallback>
                <p:oleObj name="" r:id="rId10" imgW="1498600" imgH="228600" progId="Equation.3">
                  <p:embed/>
                  <p:pic>
                    <p:nvPicPr>
                      <p:cNvPr id="0" name="图片 3100"/>
                      <p:cNvPicPr/>
                      <p:nvPr/>
                    </p:nvPicPr>
                    <p:blipFill>
                      <a:blip r:embed="rId11"/>
                      <a:stretch>
                        <a:fillRect/>
                      </a:stretch>
                    </p:blipFill>
                    <p:spPr>
                      <a:xfrm>
                        <a:off x="2286000" y="5562600"/>
                        <a:ext cx="4343400" cy="657225"/>
                      </a:xfrm>
                      <a:prstGeom prst="rect">
                        <a:avLst/>
                      </a:prstGeom>
                      <a:noFill/>
                      <a:ln w="38100">
                        <a:noFill/>
                        <a:miter/>
                      </a:ln>
                    </p:spPr>
                  </p:pic>
                </p:oleObj>
              </mc:Fallback>
            </mc:AlternateContent>
          </a:graphicData>
        </a:graphic>
      </p:graphicFrame>
      <p:graphicFrame>
        <p:nvGraphicFramePr>
          <p:cNvPr id="61445" name="Object 2053"/>
          <p:cNvGraphicFramePr/>
          <p:nvPr/>
        </p:nvGraphicFramePr>
        <p:xfrm>
          <a:off x="5627688" y="809625"/>
          <a:ext cx="2947987" cy="1060450"/>
        </p:xfrm>
        <a:graphic>
          <a:graphicData uri="http://schemas.openxmlformats.org/presentationml/2006/ole">
            <mc:AlternateContent xmlns:mc="http://schemas.openxmlformats.org/markup-compatibility/2006">
              <mc:Choice xmlns:v="urn:schemas-microsoft-com:vml" Requires="v">
                <p:oleObj spid="_x0000_s3100" name="" r:id="rId12" imgW="3035300" imgH="1193800" progId="Equation.3">
                  <p:embed/>
                </p:oleObj>
              </mc:Choice>
              <mc:Fallback>
                <p:oleObj name="" r:id="rId12" imgW="3035300" imgH="1193800" progId="Equation.3">
                  <p:embed/>
                  <p:pic>
                    <p:nvPicPr>
                      <p:cNvPr id="0" name="图片 3099"/>
                      <p:cNvPicPr/>
                      <p:nvPr/>
                    </p:nvPicPr>
                    <p:blipFill>
                      <a:blip r:embed="rId13"/>
                      <a:stretch>
                        <a:fillRect/>
                      </a:stretch>
                    </p:blipFill>
                    <p:spPr>
                      <a:xfrm>
                        <a:off x="5627688" y="809625"/>
                        <a:ext cx="2947987" cy="1060450"/>
                      </a:xfrm>
                      <a:prstGeom prst="rect">
                        <a:avLst/>
                      </a:prstGeom>
                      <a:noFill/>
                      <a:ln w="38100">
                        <a:noFill/>
                        <a:miter/>
                      </a:ln>
                    </p:spPr>
                  </p:pic>
                </p:oleObj>
              </mc:Fallback>
            </mc:AlternateContent>
          </a:graphicData>
        </a:graphic>
      </p:graphicFrame>
      <p:graphicFrame>
        <p:nvGraphicFramePr>
          <p:cNvPr id="24585" name="Object 2054"/>
          <p:cNvGraphicFramePr/>
          <p:nvPr/>
        </p:nvGraphicFramePr>
        <p:xfrm>
          <a:off x="382588" y="593725"/>
          <a:ext cx="531812" cy="469900"/>
        </p:xfrm>
        <a:graphic>
          <a:graphicData uri="http://schemas.openxmlformats.org/presentationml/2006/ole">
            <mc:AlternateContent xmlns:mc="http://schemas.openxmlformats.org/markup-compatibility/2006">
              <mc:Choice xmlns:v="urn:schemas-microsoft-com:vml" Requires="v">
                <p:oleObj spid="_x0000_s3107" name="" r:id="rId14" imgW="533400" imgH="469900" progId="Equation.3">
                  <p:embed/>
                </p:oleObj>
              </mc:Choice>
              <mc:Fallback>
                <p:oleObj name="" r:id="rId14" imgW="533400" imgH="469900" progId="Equation.3">
                  <p:embed/>
                  <p:pic>
                    <p:nvPicPr>
                      <p:cNvPr id="0" name="图片 3106"/>
                      <p:cNvPicPr/>
                      <p:nvPr/>
                    </p:nvPicPr>
                    <p:blipFill>
                      <a:blip r:embed="rId15"/>
                      <a:stretch>
                        <a:fillRect/>
                      </a:stretch>
                    </p:blipFill>
                    <p:spPr>
                      <a:xfrm>
                        <a:off x="382588" y="593725"/>
                        <a:ext cx="531812" cy="469900"/>
                      </a:xfrm>
                      <a:prstGeom prst="rect">
                        <a:avLst/>
                      </a:prstGeom>
                      <a:noFill/>
                      <a:ln w="38100">
                        <a:noFill/>
                        <a:miter/>
                      </a:ln>
                    </p:spPr>
                  </p:pic>
                </p:oleObj>
              </mc:Fallback>
            </mc:AlternateContent>
          </a:graphicData>
        </a:graphic>
      </p:graphicFrame>
      <p:sp>
        <p:nvSpPr>
          <p:cNvPr id="2" name="圆角矩形标注 1"/>
          <p:cNvSpPr/>
          <p:nvPr/>
        </p:nvSpPr>
        <p:spPr>
          <a:xfrm rot="10800000">
            <a:off x="7430135" y="4941570"/>
            <a:ext cx="1706880" cy="1457960"/>
          </a:xfrm>
          <a:prstGeom prst="wedgeRoundRectCallout">
            <a:avLst>
              <a:gd name="adj1" fmla="val 56391"/>
              <a:gd name="adj2" fmla="val 80217"/>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2075" tIns="46038" rIns="92075" bIns="46038"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7596505" y="5085080"/>
            <a:ext cx="1577340" cy="1198880"/>
          </a:xfrm>
          <a:prstGeom prst="rect">
            <a:avLst/>
          </a:prstGeom>
          <a:noFill/>
        </p:spPr>
        <p:txBody>
          <a:bodyPr wrap="square" rtlCol="0">
            <a:spAutoFit/>
          </a:bodyPr>
          <a:p>
            <a:r>
              <a:rPr lang="zh-CN" altLang="en-US" b="1"/>
              <a:t>也可以直接用时间膨胀。</a:t>
            </a:r>
            <a:endParaRPr lang="zh-CN" altLang="en-US" b="1"/>
          </a:p>
        </p:txBody>
      </p:sp>
    </p:spTree>
  </p:cSld>
  <p:clrMapOvr>
    <a:masterClrMapping/>
  </p:clrMapOvr>
  <p:transition>
    <p:random/>
    <p:sndAc>
      <p:stSnd>
        <p:snd r:embed="rId16"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dissolve">
                                      <p:cBhvr>
                                        <p:cTn id="7" dur="500"/>
                                        <p:tgtEl>
                                          <p:spTgt spid="614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0179">
                                            <p:txEl>
                                              <p:charRg st="0" end="18"/>
                                            </p:txEl>
                                          </p:spTgt>
                                        </p:tgtEl>
                                        <p:attrNameLst>
                                          <p:attrName>style.visibility</p:attrName>
                                        </p:attrNameLst>
                                      </p:cBhvr>
                                      <p:to>
                                        <p:strVal val="visible"/>
                                      </p:to>
                                    </p:set>
                                    <p:animEffect transition="in" filter="wipe(up)">
                                      <p:cBhvr>
                                        <p:cTn id="12" dur="75"/>
                                        <p:tgtEl>
                                          <p:spTgt spid="50179">
                                            <p:txEl>
                                              <p:charRg st="0" end="18"/>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7" name="TYPE.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441"/>
                                        </p:tgtEl>
                                        <p:attrNameLst>
                                          <p:attrName>style.visibility</p:attrName>
                                        </p:attrNameLst>
                                      </p:cBhvr>
                                      <p:to>
                                        <p:strVal val="visible"/>
                                      </p:to>
                                    </p:set>
                                    <p:animEffect transition="in" filter="dissolve">
                                      <p:cBhvr>
                                        <p:cTn id="17" dur="500"/>
                                        <p:tgtEl>
                                          <p:spTgt spid="6144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61442"/>
                                        </p:tgtEl>
                                        <p:attrNameLst>
                                          <p:attrName>style.visibility</p:attrName>
                                        </p:attrNameLst>
                                      </p:cBhvr>
                                      <p:to>
                                        <p:strVal val="visible"/>
                                      </p:to>
                                    </p:set>
                                    <p:anim calcmode="lin" valueType="num">
                                      <p:cBhvr>
                                        <p:cTn id="22" dur="500" fill="hold"/>
                                        <p:tgtEl>
                                          <p:spTgt spid="61442"/>
                                        </p:tgtEl>
                                        <p:attrNameLst>
                                          <p:attrName>ppt_x</p:attrName>
                                        </p:attrNameLst>
                                      </p:cBhvr>
                                      <p:tavLst>
                                        <p:tav tm="0">
                                          <p:val>
                                            <p:strVal val="#ppt_x"/>
                                          </p:val>
                                        </p:tav>
                                        <p:tav tm="100000">
                                          <p:val>
                                            <p:strVal val="#ppt_x"/>
                                          </p:val>
                                        </p:tav>
                                      </p:tavLst>
                                    </p:anim>
                                    <p:anim calcmode="lin" valueType="num">
                                      <p:cBhvr>
                                        <p:cTn id="23" dur="500" fill="hold"/>
                                        <p:tgtEl>
                                          <p:spTgt spid="61442"/>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100000"/>
                                  </p:iterate>
                                  <p:childTnLst>
                                    <p:set>
                                      <p:cBhvr>
                                        <p:cTn id="27" dur="1" fill="hold">
                                          <p:stCondLst>
                                            <p:cond delay="0"/>
                                          </p:stCondLst>
                                        </p:cTn>
                                        <p:tgtEl>
                                          <p:spTgt spid="50180">
                                            <p:txEl>
                                              <p:charRg st="0" end="3"/>
                                            </p:txEl>
                                          </p:spTgt>
                                        </p:tgtEl>
                                        <p:attrNameLst>
                                          <p:attrName>style.visibility</p:attrName>
                                        </p:attrNameLst>
                                      </p:cBhvr>
                                      <p:to>
                                        <p:strVal val="visible"/>
                                      </p:to>
                                    </p:set>
                                    <p:animEffect transition="in" filter="wipe(up)">
                                      <p:cBhvr>
                                        <p:cTn id="28" dur="75"/>
                                        <p:tgtEl>
                                          <p:spTgt spid="50180">
                                            <p:txEl>
                                              <p:charRg st="0" end="3"/>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17" name="TYPE.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1" fill="hold" nodeType="clickEffect">
                                  <p:stCondLst>
                                    <p:cond delay="0"/>
                                  </p:stCondLst>
                                  <p:childTnLst>
                                    <p:set>
                                      <p:cBhvr>
                                        <p:cTn id="32" dur="1" fill="hold">
                                          <p:stCondLst>
                                            <p:cond delay="0"/>
                                          </p:stCondLst>
                                        </p:cTn>
                                        <p:tgtEl>
                                          <p:spTgt spid="61443"/>
                                        </p:tgtEl>
                                        <p:attrNameLst>
                                          <p:attrName>style.visibility</p:attrName>
                                        </p:attrNameLst>
                                      </p:cBhvr>
                                      <p:to>
                                        <p:strVal val="visible"/>
                                      </p:to>
                                    </p:set>
                                    <p:anim calcmode="lin" valueType="num">
                                      <p:cBhvr>
                                        <p:cTn id="33" dur="500" fill="hold"/>
                                        <p:tgtEl>
                                          <p:spTgt spid="61443"/>
                                        </p:tgtEl>
                                        <p:attrNameLst>
                                          <p:attrName>ppt_x</p:attrName>
                                        </p:attrNameLst>
                                      </p:cBhvr>
                                      <p:tavLst>
                                        <p:tav tm="0">
                                          <p:val>
                                            <p:strVal val="#ppt_x"/>
                                          </p:val>
                                        </p:tav>
                                        <p:tav tm="100000">
                                          <p:val>
                                            <p:strVal val="#ppt_x"/>
                                          </p:val>
                                        </p:tav>
                                      </p:tavLst>
                                    </p:anim>
                                    <p:anim calcmode="lin" valueType="num">
                                      <p:cBhvr>
                                        <p:cTn id="34" dur="500" fill="hold"/>
                                        <p:tgtEl>
                                          <p:spTgt spid="61443"/>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61444"/>
                                        </p:tgtEl>
                                        <p:attrNameLst>
                                          <p:attrName>style.visibility</p:attrName>
                                        </p:attrNameLst>
                                      </p:cBhvr>
                                      <p:to>
                                        <p:strVal val="visible"/>
                                      </p:to>
                                    </p:set>
                                    <p:anim calcmode="lin" valueType="num">
                                      <p:cBhvr>
                                        <p:cTn id="39" dur="500" fill="hold"/>
                                        <p:tgtEl>
                                          <p:spTgt spid="61444"/>
                                        </p:tgtEl>
                                        <p:attrNameLst>
                                          <p:attrName>ppt_x</p:attrName>
                                        </p:attrNameLst>
                                      </p:cBhvr>
                                      <p:tavLst>
                                        <p:tav tm="0">
                                          <p:val>
                                            <p:strVal val="#ppt_x"/>
                                          </p:val>
                                        </p:tav>
                                        <p:tav tm="100000">
                                          <p:val>
                                            <p:strVal val="#ppt_x"/>
                                          </p:val>
                                        </p:tav>
                                      </p:tavLst>
                                    </p:anim>
                                    <p:anim calcmode="lin" valueType="num">
                                      <p:cBhvr>
                                        <p:cTn id="40" dur="500" fill="hold"/>
                                        <p:tgtEl>
                                          <p:spTgt spid="614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8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601" name="Object 2"/>
          <p:cNvGraphicFramePr/>
          <p:nvPr/>
        </p:nvGraphicFramePr>
        <p:xfrm>
          <a:off x="2392363" y="563563"/>
          <a:ext cx="2590800" cy="1027112"/>
        </p:xfrm>
        <a:graphic>
          <a:graphicData uri="http://schemas.openxmlformats.org/presentationml/2006/ole">
            <mc:AlternateContent xmlns:mc="http://schemas.openxmlformats.org/markup-compatibility/2006">
              <mc:Choice xmlns:v="urn:schemas-microsoft-com:vml" Requires="v">
                <p:oleObj spid="_x0000_s3096" name="" r:id="rId1" imgW="1180465" imgH="469900" progId="Equation.3">
                  <p:embed/>
                </p:oleObj>
              </mc:Choice>
              <mc:Fallback>
                <p:oleObj name="" r:id="rId1" imgW="1180465" imgH="469900" progId="Equation.3">
                  <p:embed/>
                  <p:pic>
                    <p:nvPicPr>
                      <p:cNvPr id="0" name="图片 3095"/>
                      <p:cNvPicPr/>
                      <p:nvPr/>
                    </p:nvPicPr>
                    <p:blipFill>
                      <a:blip r:embed="rId2"/>
                      <a:stretch>
                        <a:fillRect/>
                      </a:stretch>
                    </p:blipFill>
                    <p:spPr>
                      <a:xfrm>
                        <a:off x="2392363" y="563563"/>
                        <a:ext cx="2590800" cy="1027112"/>
                      </a:xfrm>
                      <a:prstGeom prst="rect">
                        <a:avLst/>
                      </a:prstGeom>
                      <a:noFill/>
                      <a:ln w="38100">
                        <a:noFill/>
                        <a:miter/>
                      </a:ln>
                    </p:spPr>
                  </p:pic>
                </p:oleObj>
              </mc:Fallback>
            </mc:AlternateContent>
          </a:graphicData>
        </a:graphic>
      </p:graphicFrame>
      <p:graphicFrame>
        <p:nvGraphicFramePr>
          <p:cNvPr id="52229" name="Object 5"/>
          <p:cNvGraphicFramePr/>
          <p:nvPr/>
        </p:nvGraphicFramePr>
        <p:xfrm>
          <a:off x="593725" y="4046538"/>
          <a:ext cx="2209800" cy="573087"/>
        </p:xfrm>
        <a:graphic>
          <a:graphicData uri="http://schemas.openxmlformats.org/presentationml/2006/ole">
            <mc:AlternateContent xmlns:mc="http://schemas.openxmlformats.org/markup-compatibility/2006">
              <mc:Choice xmlns:v="urn:schemas-microsoft-com:vml" Requires="v">
                <p:oleObj spid="_x0000_s3097" name="" r:id="rId3" imgW="824230" imgH="215900" progId="Equation.3">
                  <p:embed/>
                </p:oleObj>
              </mc:Choice>
              <mc:Fallback>
                <p:oleObj name="" r:id="rId3" imgW="824230" imgH="215900" progId="Equation.3">
                  <p:embed/>
                  <p:pic>
                    <p:nvPicPr>
                      <p:cNvPr id="0" name="图片 3096"/>
                      <p:cNvPicPr/>
                      <p:nvPr/>
                    </p:nvPicPr>
                    <p:blipFill>
                      <a:blip r:embed="rId4"/>
                      <a:stretch>
                        <a:fillRect/>
                      </a:stretch>
                    </p:blipFill>
                    <p:spPr>
                      <a:xfrm>
                        <a:off x="593725" y="4046538"/>
                        <a:ext cx="2209800" cy="573087"/>
                      </a:xfrm>
                      <a:prstGeom prst="rect">
                        <a:avLst/>
                      </a:prstGeom>
                      <a:noFill/>
                      <a:ln w="38100">
                        <a:noFill/>
                        <a:miter/>
                      </a:ln>
                    </p:spPr>
                  </p:pic>
                </p:oleObj>
              </mc:Fallback>
            </mc:AlternateContent>
          </a:graphicData>
        </a:graphic>
      </p:graphicFrame>
      <p:graphicFrame>
        <p:nvGraphicFramePr>
          <p:cNvPr id="52230" name="Object 6"/>
          <p:cNvGraphicFramePr/>
          <p:nvPr/>
        </p:nvGraphicFramePr>
        <p:xfrm>
          <a:off x="3986213" y="3898900"/>
          <a:ext cx="3429000" cy="1670050"/>
        </p:xfrm>
        <a:graphic>
          <a:graphicData uri="http://schemas.openxmlformats.org/presentationml/2006/ole">
            <mc:AlternateContent xmlns:mc="http://schemas.openxmlformats.org/markup-compatibility/2006">
              <mc:Choice xmlns:v="urn:schemas-microsoft-com:vml" Requires="v">
                <p:oleObj spid="_x0000_s3098" name="" r:id="rId5" imgW="1459865" imgH="711200" progId="Equation.3">
                  <p:embed/>
                </p:oleObj>
              </mc:Choice>
              <mc:Fallback>
                <p:oleObj name="" r:id="rId5" imgW="1459865" imgH="711200" progId="Equation.3">
                  <p:embed/>
                  <p:pic>
                    <p:nvPicPr>
                      <p:cNvPr id="0" name="图片 3097"/>
                      <p:cNvPicPr/>
                      <p:nvPr/>
                    </p:nvPicPr>
                    <p:blipFill>
                      <a:blip r:embed="rId6"/>
                      <a:stretch>
                        <a:fillRect/>
                      </a:stretch>
                    </p:blipFill>
                    <p:spPr>
                      <a:xfrm>
                        <a:off x="3986213" y="3898900"/>
                        <a:ext cx="3429000" cy="1670050"/>
                      </a:xfrm>
                      <a:prstGeom prst="rect">
                        <a:avLst/>
                      </a:prstGeom>
                      <a:noFill/>
                      <a:ln w="38100">
                        <a:noFill/>
                        <a:miter/>
                      </a:ln>
                    </p:spPr>
                  </p:pic>
                </p:oleObj>
              </mc:Fallback>
            </mc:AlternateContent>
          </a:graphicData>
        </a:graphic>
      </p:graphicFrame>
      <p:graphicFrame>
        <p:nvGraphicFramePr>
          <p:cNvPr id="52233" name="Object 9"/>
          <p:cNvGraphicFramePr/>
          <p:nvPr/>
        </p:nvGraphicFramePr>
        <p:xfrm>
          <a:off x="2544763" y="1968500"/>
          <a:ext cx="2438400" cy="958850"/>
        </p:xfrm>
        <a:graphic>
          <a:graphicData uri="http://schemas.openxmlformats.org/presentationml/2006/ole">
            <mc:AlternateContent xmlns:mc="http://schemas.openxmlformats.org/markup-compatibility/2006">
              <mc:Choice xmlns:v="urn:schemas-microsoft-com:vml" Requires="v">
                <p:oleObj spid="_x0000_s3110" name="" r:id="rId7" imgW="1193800" imgH="469900" progId="Equation.3">
                  <p:embed/>
                </p:oleObj>
              </mc:Choice>
              <mc:Fallback>
                <p:oleObj name="" r:id="rId7" imgW="1193800" imgH="469900" progId="Equation.3">
                  <p:embed/>
                  <p:pic>
                    <p:nvPicPr>
                      <p:cNvPr id="0" name="图片 3109"/>
                      <p:cNvPicPr/>
                      <p:nvPr/>
                    </p:nvPicPr>
                    <p:blipFill>
                      <a:blip r:embed="rId8"/>
                      <a:stretch>
                        <a:fillRect/>
                      </a:stretch>
                    </p:blipFill>
                    <p:spPr>
                      <a:xfrm>
                        <a:off x="2544763" y="1968500"/>
                        <a:ext cx="2438400" cy="958850"/>
                      </a:xfrm>
                      <a:prstGeom prst="rect">
                        <a:avLst/>
                      </a:prstGeom>
                      <a:noFill/>
                      <a:ln w="38100">
                        <a:noFill/>
                        <a:miter/>
                      </a:ln>
                    </p:spPr>
                  </p:pic>
                </p:oleObj>
              </mc:Fallback>
            </mc:AlternateContent>
          </a:graphicData>
        </a:graphic>
      </p:graphicFrame>
      <p:graphicFrame>
        <p:nvGraphicFramePr>
          <p:cNvPr id="25605" name="Object 10"/>
          <p:cNvGraphicFramePr/>
          <p:nvPr/>
        </p:nvGraphicFramePr>
        <p:xfrm>
          <a:off x="403225" y="563563"/>
          <a:ext cx="762000" cy="581025"/>
        </p:xfrm>
        <a:graphic>
          <a:graphicData uri="http://schemas.openxmlformats.org/presentationml/2006/ole">
            <mc:AlternateContent xmlns:mc="http://schemas.openxmlformats.org/markup-compatibility/2006">
              <mc:Choice xmlns:v="urn:schemas-microsoft-com:vml" Requires="v">
                <p:oleObj spid="_x0000_s3109" name="" r:id="rId9" imgW="266065" imgH="203200" progId="Equation.3">
                  <p:embed/>
                </p:oleObj>
              </mc:Choice>
              <mc:Fallback>
                <p:oleObj name="" r:id="rId9" imgW="266065" imgH="203200" progId="Equation.3">
                  <p:embed/>
                  <p:pic>
                    <p:nvPicPr>
                      <p:cNvPr id="0" name="图片 3108"/>
                      <p:cNvPicPr/>
                      <p:nvPr/>
                    </p:nvPicPr>
                    <p:blipFill>
                      <a:blip r:embed="rId10"/>
                      <a:stretch>
                        <a:fillRect/>
                      </a:stretch>
                    </p:blipFill>
                    <p:spPr>
                      <a:xfrm>
                        <a:off x="403225" y="563563"/>
                        <a:ext cx="762000" cy="581025"/>
                      </a:xfrm>
                      <a:prstGeom prst="rect">
                        <a:avLst/>
                      </a:prstGeom>
                      <a:noFill/>
                      <a:ln w="38100">
                        <a:noFill/>
                        <a:miter/>
                      </a:ln>
                    </p:spPr>
                  </p:pic>
                </p:oleObj>
              </mc:Fallback>
            </mc:AlternateContent>
          </a:graphicData>
        </a:graphic>
      </p:graphicFrame>
    </p:spTree>
  </p:cSld>
  <p:clrMapOvr>
    <a:masterClrMapping/>
  </p:clrMapOvr>
  <p:transition>
    <p:random/>
    <p:sndAc>
      <p:stSnd>
        <p:snd r:embed="rId1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dissolve">
                                      <p:cBhvr>
                                        <p:cTn id="7" dur="500"/>
                                        <p:tgtEl>
                                          <p:spTgt spid="522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dissolve">
                                      <p:cBhvr>
                                        <p:cTn id="12" dur="500"/>
                                        <p:tgtEl>
                                          <p:spTgt spid="5222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52230"/>
                                        </p:tgtEl>
                                        <p:attrNameLst>
                                          <p:attrName>style.visibility</p:attrName>
                                        </p:attrNameLst>
                                      </p:cBhvr>
                                      <p:to>
                                        <p:strVal val="visible"/>
                                      </p:to>
                                    </p:set>
                                    <p:anim calcmode="lin" valueType="num">
                                      <p:cBhvr>
                                        <p:cTn id="17" dur="500" fill="hold"/>
                                        <p:tgtEl>
                                          <p:spTgt spid="52230"/>
                                        </p:tgtEl>
                                        <p:attrNameLst>
                                          <p:attrName>ppt_x</p:attrName>
                                        </p:attrNameLst>
                                      </p:cBhvr>
                                      <p:tavLst>
                                        <p:tav tm="0">
                                          <p:val>
                                            <p:strVal val="#ppt_x"/>
                                          </p:val>
                                        </p:tav>
                                        <p:tav tm="100000">
                                          <p:val>
                                            <p:strVal val="#ppt_x"/>
                                          </p:val>
                                        </p:tav>
                                      </p:tavLst>
                                    </p:anim>
                                    <p:anim calcmode="lin" valueType="num">
                                      <p:cBhvr>
                                        <p:cTn id="18" dur="500" fill="hold"/>
                                        <p:tgtEl>
                                          <p:spTgt spid="522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pSp>
        <p:nvGrpSpPr>
          <p:cNvPr id="26626" name="组合 89089"/>
          <p:cNvGrpSpPr/>
          <p:nvPr/>
        </p:nvGrpSpPr>
        <p:grpSpPr>
          <a:xfrm>
            <a:off x="6965950" y="473075"/>
            <a:ext cx="1924050" cy="484188"/>
            <a:chOff x="4388" y="298"/>
            <a:chExt cx="1212" cy="305"/>
          </a:xfrm>
        </p:grpSpPr>
        <p:sp>
          <p:nvSpPr>
            <p:cNvPr id="26627" name="圆角矩形 89090">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89092" name="文本框 89091">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grpSp>
        <p:nvGrpSpPr>
          <p:cNvPr id="89096" name="组合 89095"/>
          <p:cNvGrpSpPr/>
          <p:nvPr/>
        </p:nvGrpSpPr>
        <p:grpSpPr>
          <a:xfrm>
            <a:off x="530225" y="1412875"/>
            <a:ext cx="7826375" cy="2276475"/>
            <a:chOff x="456" y="2496"/>
            <a:chExt cx="4930" cy="1434"/>
          </a:xfrm>
        </p:grpSpPr>
        <p:sp>
          <p:nvSpPr>
            <p:cNvPr id="26630" name="文本框 89096"/>
            <p:cNvSpPr txBox="1"/>
            <p:nvPr/>
          </p:nvSpPr>
          <p:spPr>
            <a:xfrm>
              <a:off x="502" y="2952"/>
              <a:ext cx="4884" cy="978"/>
            </a:xfrm>
            <a:prstGeom prst="rect">
              <a:avLst/>
            </a:prstGeom>
            <a:solidFill>
              <a:srgbClr val="033FFF"/>
            </a:solidFill>
            <a:ln w="9525">
              <a:noFill/>
            </a:ln>
          </p:spPr>
          <p:txBody>
            <a:bodyPr anchor="t" anchorCtr="0">
              <a:spAutoFit/>
            </a:bodyPr>
            <a:p>
              <a:pPr eaLnBrk="0" hangingPunct="0"/>
              <a:r>
                <a:rPr lang="zh-CN" altLang="en-US" dirty="0">
                  <a:solidFill>
                    <a:schemeClr val="bg1"/>
                  </a:solidFill>
                  <a:latin typeface="宋体" panose="02010600030101010101" pitchFamily="2" charset="-122"/>
                  <a:ea typeface="宋体" panose="02010600030101010101" pitchFamily="2" charset="-122"/>
                </a:rPr>
                <a:t>带正电的</a:t>
              </a:r>
              <a:r>
                <a:rPr lang="en-US" altLang="zh-CN" dirty="0">
                  <a:solidFill>
                    <a:schemeClr val="bg1"/>
                  </a:solidFill>
                  <a:latin typeface="宋体" panose="02010600030101010101" pitchFamily="2" charset="-122"/>
                  <a:ea typeface="宋体" panose="02010600030101010101" pitchFamily="2" charset="-122"/>
                  <a:sym typeface="Symbol" panose="05050102010706020507" pitchFamily="18" charset="2"/>
                </a:rPr>
                <a:t></a:t>
              </a:r>
              <a:r>
                <a:rPr lang="zh-CN" altLang="en-US" dirty="0">
                  <a:solidFill>
                    <a:schemeClr val="bg1"/>
                  </a:solidFill>
                  <a:latin typeface="宋体" panose="02010600030101010101" pitchFamily="2" charset="-122"/>
                  <a:ea typeface="宋体" panose="02010600030101010101" pitchFamily="2" charset="-122"/>
                </a:rPr>
                <a:t>介子是一种不稳定的粒子，当它静止时，平均寿命为</a:t>
              </a:r>
              <a:r>
                <a:rPr lang="en-US" altLang="zh-CN">
                  <a:solidFill>
                    <a:schemeClr val="bg1"/>
                  </a:solidFill>
                  <a:latin typeface="宋体" panose="02010600030101010101" pitchFamily="2" charset="-122"/>
                  <a:ea typeface="宋体" panose="02010600030101010101" pitchFamily="2" charset="-122"/>
                </a:rPr>
                <a:t>2.5×10</a:t>
              </a:r>
              <a:r>
                <a:rPr lang="en-US" altLang="zh-CN" baseline="30000">
                  <a:solidFill>
                    <a:schemeClr val="bg1"/>
                  </a:solidFill>
                  <a:latin typeface="宋体" panose="02010600030101010101" pitchFamily="2" charset="-122"/>
                  <a:ea typeface="宋体" panose="02010600030101010101" pitchFamily="2" charset="-122"/>
                </a:rPr>
                <a:t>-8</a:t>
              </a:r>
              <a:r>
                <a:rPr lang="en-US" altLang="zh-CN" dirty="0">
                  <a:solidFill>
                    <a:schemeClr val="bg1"/>
                  </a:solidFill>
                  <a:latin typeface="宋体" panose="02010600030101010101" pitchFamily="2" charset="-122"/>
                  <a:ea typeface="宋体" panose="02010600030101010101" pitchFamily="2" charset="-122"/>
                </a:rPr>
                <a:t>s</a:t>
              </a:r>
              <a:r>
                <a:rPr lang="zh-CN" altLang="en-US" dirty="0">
                  <a:solidFill>
                    <a:schemeClr val="bg1"/>
                  </a:solidFill>
                  <a:latin typeface="宋体" panose="02010600030101010101" pitchFamily="2" charset="-122"/>
                  <a:ea typeface="宋体" panose="02010600030101010101" pitchFamily="2" charset="-122"/>
                </a:rPr>
                <a:t>，之后即衰变成一个</a:t>
              </a:r>
              <a:r>
                <a:rPr lang="en-US" altLang="zh-CN" dirty="0">
                  <a:solidFill>
                    <a:schemeClr val="bg1"/>
                  </a:solidFill>
                  <a:latin typeface="宋体" panose="02010600030101010101" pitchFamily="2" charset="-122"/>
                  <a:ea typeface="宋体" panose="02010600030101010101" pitchFamily="2" charset="-122"/>
                  <a:sym typeface="Symbol" panose="05050102010706020507" pitchFamily="18" charset="2"/>
                </a:rPr>
                <a:t></a:t>
              </a:r>
              <a:r>
                <a:rPr lang="zh-CN" altLang="en-US" dirty="0">
                  <a:solidFill>
                    <a:schemeClr val="bg1"/>
                  </a:solidFill>
                  <a:latin typeface="宋体" panose="02010600030101010101" pitchFamily="2" charset="-122"/>
                  <a:ea typeface="宋体" panose="02010600030101010101" pitchFamily="2" charset="-122"/>
                </a:rPr>
                <a:t>介子和一个中微子。在实验室测得</a:t>
              </a:r>
              <a:r>
                <a:rPr lang="en-US" altLang="zh-CN" dirty="0">
                  <a:solidFill>
                    <a:schemeClr val="bg1"/>
                  </a:solidFill>
                  <a:latin typeface="宋体" panose="02010600030101010101" pitchFamily="2" charset="-122"/>
                  <a:ea typeface="宋体" panose="02010600030101010101" pitchFamily="2" charset="-122"/>
                  <a:sym typeface="Symbol" panose="05050102010706020507" pitchFamily="18" charset="2"/>
                </a:rPr>
                <a:t></a:t>
              </a:r>
              <a:r>
                <a:rPr lang="zh-CN" altLang="en-US" dirty="0">
                  <a:solidFill>
                    <a:schemeClr val="bg1"/>
                  </a:solidFill>
                  <a:latin typeface="宋体" panose="02010600030101010101" pitchFamily="2" charset="-122"/>
                  <a:ea typeface="宋体" panose="02010600030101010101" pitchFamily="2" charset="-122"/>
                </a:rPr>
                <a:t>介子的速率为</a:t>
              </a:r>
              <a:r>
                <a:rPr lang="en-US" altLang="zh-CN" dirty="0">
                  <a:solidFill>
                    <a:schemeClr val="bg1"/>
                  </a:solidFill>
                  <a:latin typeface="宋体" panose="02010600030101010101" pitchFamily="2" charset="-122"/>
                  <a:ea typeface="宋体" panose="02010600030101010101" pitchFamily="2" charset="-122"/>
                </a:rPr>
                <a:t>u=0.99c</a:t>
              </a:r>
              <a:r>
                <a:rPr lang="zh-CN" altLang="en-US" dirty="0">
                  <a:solidFill>
                    <a:schemeClr val="bg1"/>
                  </a:solidFill>
                  <a:latin typeface="宋体" panose="02010600030101010101" pitchFamily="2" charset="-122"/>
                  <a:ea typeface="宋体" panose="02010600030101010101" pitchFamily="2" charset="-122"/>
                </a:rPr>
                <a:t>，并测得它在衰变前通过的平均距离为</a:t>
              </a:r>
              <a:r>
                <a:rPr lang="en-US" altLang="zh-CN" dirty="0">
                  <a:solidFill>
                    <a:schemeClr val="bg1"/>
                  </a:solidFill>
                  <a:latin typeface="宋体" panose="02010600030101010101" pitchFamily="2" charset="-122"/>
                  <a:ea typeface="宋体" panose="02010600030101010101" pitchFamily="2" charset="-122"/>
                </a:rPr>
                <a:t>52m</a:t>
              </a:r>
              <a:r>
                <a:rPr lang="zh-CN" altLang="en-US" dirty="0">
                  <a:solidFill>
                    <a:schemeClr val="bg1"/>
                  </a:solidFill>
                  <a:latin typeface="宋体" panose="02010600030101010101" pitchFamily="2" charset="-122"/>
                  <a:ea typeface="宋体" panose="02010600030101010101" pitchFamily="2" charset="-122"/>
                </a:rPr>
                <a:t>，这些测量结果是否一致？</a:t>
              </a:r>
              <a:endParaRPr lang="zh-CN" altLang="en-US" dirty="0">
                <a:solidFill>
                  <a:schemeClr val="bg1"/>
                </a:solidFill>
                <a:latin typeface="宋体" panose="02010600030101010101" pitchFamily="2" charset="-122"/>
                <a:ea typeface="宋体" panose="02010600030101010101" pitchFamily="2" charset="-122"/>
              </a:endParaRPr>
            </a:p>
          </p:txBody>
        </p:sp>
        <p:pic>
          <p:nvPicPr>
            <p:cNvPr id="26631" name="图片 89097" descr="ColorLine"/>
            <p:cNvPicPr>
              <a:picLocks noChangeAspect="1"/>
            </p:cNvPicPr>
            <p:nvPr/>
          </p:nvPicPr>
          <p:blipFill>
            <a:blip r:embed="rId1"/>
            <a:stretch>
              <a:fillRect/>
            </a:stretch>
          </p:blipFill>
          <p:spPr>
            <a:xfrm>
              <a:off x="750" y="2894"/>
              <a:ext cx="4320" cy="7"/>
            </a:xfrm>
            <a:prstGeom prst="rect">
              <a:avLst/>
            </a:prstGeom>
            <a:noFill/>
            <a:ln w="9525">
              <a:noFill/>
            </a:ln>
          </p:spPr>
        </p:pic>
        <p:sp>
          <p:nvSpPr>
            <p:cNvPr id="26632" name="文本框 89098"/>
            <p:cNvSpPr txBox="1"/>
            <p:nvPr/>
          </p:nvSpPr>
          <p:spPr>
            <a:xfrm>
              <a:off x="456" y="2496"/>
              <a:ext cx="1344" cy="327"/>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例题三：</a:t>
              </a:r>
              <a:endParaRPr lang="zh-CN" altLang="en-US">
                <a:solidFill>
                  <a:srgbClr val="990000"/>
                </a:solidFill>
                <a:latin typeface="Times New Roman" panose="02020603050405020304" pitchFamily="18" charset="0"/>
                <a:ea typeface="华文彩云"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9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27650" name="文本框 47106"/>
          <p:cNvSpPr txBox="1"/>
          <p:nvPr/>
        </p:nvSpPr>
        <p:spPr>
          <a:xfrm>
            <a:off x="696913" y="1598613"/>
            <a:ext cx="8001000" cy="1698625"/>
          </a:xfrm>
          <a:prstGeom prst="rect">
            <a:avLst/>
          </a:prstGeom>
          <a:noFill/>
          <a:ln w="9525">
            <a:noFill/>
          </a:ln>
        </p:spPr>
        <p:txBody>
          <a:bodyPr anchor="t" anchorCtr="0">
            <a:spAutoFit/>
          </a:bodyPr>
          <a:p>
            <a:pPr eaLnBrk="0" hangingPunct="0">
              <a:lnSpc>
                <a:spcPct val="110000"/>
              </a:lnSpc>
            </a:pPr>
            <a:r>
              <a:rPr lang="zh-CN" altLang="en-US" dirty="0">
                <a:latin typeface="宋体" panose="02010600030101010101" pitchFamily="2" charset="-122"/>
                <a:ea typeface="宋体" panose="02010600030101010101" pitchFamily="2" charset="-122"/>
              </a:rPr>
              <a:t>若用平均寿命</a:t>
            </a:r>
            <a:r>
              <a:rPr lang="en-US" altLang="zh-CN" i="1" dirty="0">
                <a:latin typeface="宋体" panose="02010600030101010101" pitchFamily="2" charset="-122"/>
                <a:ea typeface="宋体" panose="02010600030101010101" pitchFamily="2" charset="-122"/>
                <a:sym typeface="Symbol" panose="05050102010706020507" pitchFamily="18" charset="2"/>
              </a:rPr>
              <a:t></a:t>
            </a:r>
            <a:r>
              <a:rPr lang="en-US" altLang="zh-CN" i="1">
                <a:latin typeface="宋体" panose="02010600030101010101" pitchFamily="2" charset="-122"/>
                <a:ea typeface="宋体" panose="02010600030101010101" pitchFamily="2" charset="-122"/>
              </a:rPr>
              <a:t>t′</a:t>
            </a:r>
            <a:r>
              <a:rPr lang="en-US" altLang="zh-CN">
                <a:latin typeface="宋体" panose="02010600030101010101" pitchFamily="2" charset="-122"/>
                <a:ea typeface="宋体" panose="02010600030101010101" pitchFamily="2" charset="-122"/>
              </a:rPr>
              <a:t>=2.5×10</a:t>
            </a:r>
            <a:r>
              <a:rPr lang="en-US" altLang="zh-CN" baseline="30000">
                <a:latin typeface="宋体" panose="02010600030101010101" pitchFamily="2" charset="-122"/>
                <a:ea typeface="宋体" panose="02010600030101010101" pitchFamily="2" charset="-122"/>
              </a:rPr>
              <a:t>-8</a:t>
            </a:r>
            <a:r>
              <a:rPr lang="en-US" altLang="zh-CN">
                <a:latin typeface="宋体" panose="02010600030101010101" pitchFamily="2" charset="-122"/>
                <a:ea typeface="宋体" panose="02010600030101010101" pitchFamily="2" charset="-122"/>
              </a:rPr>
              <a:t>s</a:t>
            </a:r>
            <a:r>
              <a:rPr lang="zh-CN" altLang="en-US">
                <a:latin typeface="宋体" panose="02010600030101010101" pitchFamily="2" charset="-122"/>
                <a:ea typeface="宋体" panose="02010600030101010101" pitchFamily="2" charset="-122"/>
              </a:rPr>
              <a:t>和</a:t>
            </a:r>
            <a:r>
              <a:rPr lang="en-US" altLang="zh-CN" i="1">
                <a:latin typeface="Times New Roman" panose="02020603050405020304" pitchFamily="18" charset="0"/>
                <a:ea typeface="宋体" panose="02010600030101010101" pitchFamily="2" charset="-122"/>
              </a:rPr>
              <a:t>u</a:t>
            </a:r>
            <a:r>
              <a:rPr lang="zh-CN" altLang="en-US" dirty="0">
                <a:latin typeface="宋体" panose="02010600030101010101" pitchFamily="2" charset="-122"/>
                <a:ea typeface="宋体" panose="02010600030101010101" pitchFamily="2" charset="-122"/>
              </a:rPr>
              <a:t>相乘，得</a:t>
            </a:r>
            <a:r>
              <a:rPr lang="en-US" altLang="zh-CN" i="1">
                <a:latin typeface="Times New Roman" panose="02020603050405020304" pitchFamily="18" charset="0"/>
                <a:ea typeface="宋体" panose="02010600030101010101" pitchFamily="2" charset="-122"/>
              </a:rPr>
              <a:t>7.4m</a:t>
            </a:r>
            <a:r>
              <a:rPr lang="zh-CN" altLang="en-US" dirty="0">
                <a:latin typeface="宋体" panose="02010600030101010101" pitchFamily="2" charset="-122"/>
                <a:ea typeface="宋体" panose="02010600030101010101" pitchFamily="2" charset="-122"/>
              </a:rPr>
              <a:t>，与实验结果不符。考虑相对论的时间膨胀效应， </a:t>
            </a:r>
            <a:r>
              <a:rPr lang="en-US" altLang="zh-CN" i="1" dirty="0">
                <a:latin typeface="宋体" panose="02010600030101010101" pitchFamily="2" charset="-122"/>
                <a:ea typeface="宋体" panose="02010600030101010101" pitchFamily="2" charset="-122"/>
                <a:sym typeface="Symbol" panose="05050102010706020507" pitchFamily="18" charset="2"/>
              </a:rPr>
              <a:t></a:t>
            </a:r>
            <a:r>
              <a:rPr lang="en-US" altLang="zh-CN" i="1">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是静止</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宋体" panose="02010600030101010101" pitchFamily="2" charset="-122"/>
                <a:ea typeface="宋体" panose="02010600030101010101" pitchFamily="2" charset="-122"/>
              </a:rPr>
              <a:t>介子的平均寿命，是原时，当</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宋体" panose="02010600030101010101" pitchFamily="2" charset="-122"/>
                <a:ea typeface="宋体" panose="02010600030101010101" pitchFamily="2" charset="-122"/>
              </a:rPr>
              <a:t>介子运动时，在实验室测得的平均寿命应是：</a:t>
            </a:r>
            <a:endParaRPr lang="zh-CN" altLang="en-US" dirty="0">
              <a:latin typeface="宋体" panose="02010600030101010101" pitchFamily="2" charset="-122"/>
              <a:ea typeface="宋体" panose="02010600030101010101" pitchFamily="2" charset="-122"/>
            </a:endParaRPr>
          </a:p>
        </p:txBody>
      </p:sp>
      <p:graphicFrame>
        <p:nvGraphicFramePr>
          <p:cNvPr id="27651" name="对象 47108"/>
          <p:cNvGraphicFramePr/>
          <p:nvPr/>
        </p:nvGraphicFramePr>
        <p:xfrm>
          <a:off x="3790950" y="3341688"/>
          <a:ext cx="3886200" cy="1158875"/>
        </p:xfrm>
        <a:graphic>
          <a:graphicData uri="http://schemas.openxmlformats.org/presentationml/2006/ole">
            <mc:AlternateContent xmlns:mc="http://schemas.openxmlformats.org/markup-compatibility/2006">
              <mc:Choice xmlns:v="urn:schemas-microsoft-com:vml" Requires="v">
                <p:oleObj spid="_x0000_s3117" name="" r:id="rId1" imgW="1790065" imgH="495300" progId="Equation.3">
                  <p:embed/>
                </p:oleObj>
              </mc:Choice>
              <mc:Fallback>
                <p:oleObj name="" r:id="rId1" imgW="1790065" imgH="495300" progId="Equation.3">
                  <p:embed/>
                  <p:pic>
                    <p:nvPicPr>
                      <p:cNvPr id="0" name="图片 3116"/>
                      <p:cNvPicPr/>
                      <p:nvPr/>
                    </p:nvPicPr>
                    <p:blipFill>
                      <a:blip r:embed="rId2"/>
                      <a:stretch>
                        <a:fillRect/>
                      </a:stretch>
                    </p:blipFill>
                    <p:spPr>
                      <a:xfrm>
                        <a:off x="3790950" y="3341688"/>
                        <a:ext cx="3886200" cy="1158875"/>
                      </a:xfrm>
                      <a:prstGeom prst="rect">
                        <a:avLst/>
                      </a:prstGeom>
                      <a:noFill/>
                      <a:ln w="38100">
                        <a:noFill/>
                        <a:miter/>
                      </a:ln>
                    </p:spPr>
                  </p:pic>
                </p:oleObj>
              </mc:Fallback>
            </mc:AlternateContent>
          </a:graphicData>
        </a:graphic>
      </p:graphicFrame>
      <p:sp>
        <p:nvSpPr>
          <p:cNvPr id="27652" name="文本框 47109"/>
          <p:cNvSpPr txBox="1"/>
          <p:nvPr/>
        </p:nvSpPr>
        <p:spPr>
          <a:xfrm>
            <a:off x="758825" y="4940300"/>
            <a:ext cx="7680325" cy="895350"/>
          </a:xfrm>
          <a:prstGeom prst="rect">
            <a:avLst/>
          </a:prstGeom>
          <a:noFill/>
          <a:ln w="9525">
            <a:noFill/>
          </a:ln>
        </p:spPr>
        <p:txBody>
          <a:bodyPr anchor="t" anchorCtr="0">
            <a:spAutoFit/>
          </a:bodyPr>
          <a:p>
            <a:pPr eaLnBrk="0" hangingPunct="0">
              <a:lnSpc>
                <a:spcPct val="110000"/>
              </a:lnSpc>
            </a:pPr>
            <a:r>
              <a:rPr lang="zh-CN" altLang="en-US" dirty="0">
                <a:latin typeface="宋体" panose="02010600030101010101" pitchFamily="2" charset="-122"/>
                <a:ea typeface="宋体" panose="02010600030101010101" pitchFamily="2" charset="-122"/>
              </a:rPr>
              <a:t>实验室测得它通过的平均距离应该是：</a:t>
            </a:r>
            <a:r>
              <a:rPr lang="en-US" altLang="zh-CN" i="1">
                <a:latin typeface="Times New Roman" panose="02020603050405020304" pitchFamily="18" charset="0"/>
                <a:ea typeface="宋体" panose="02010600030101010101" pitchFamily="2" charset="-122"/>
              </a:rPr>
              <a:t>uΔt =53m</a:t>
            </a:r>
            <a:r>
              <a:rPr lang="zh-CN" altLang="en-US" dirty="0">
                <a:latin typeface="宋体" panose="02010600030101010101" pitchFamily="2" charset="-122"/>
                <a:ea typeface="宋体" panose="02010600030101010101" pitchFamily="2" charset="-122"/>
              </a:rPr>
              <a:t>，与实验结果符合得很好。</a:t>
            </a:r>
            <a:endParaRPr lang="zh-CN" altLang="en-US" dirty="0">
              <a:latin typeface="宋体" panose="02010600030101010101" pitchFamily="2" charset="-122"/>
              <a:ea typeface="宋体" panose="02010600030101010101" pitchFamily="2" charset="-122"/>
            </a:endParaRPr>
          </a:p>
        </p:txBody>
      </p:sp>
      <p:graphicFrame>
        <p:nvGraphicFramePr>
          <p:cNvPr id="27653" name="对象 47110"/>
          <p:cNvGraphicFramePr/>
          <p:nvPr/>
        </p:nvGraphicFramePr>
        <p:xfrm>
          <a:off x="1781175" y="3398838"/>
          <a:ext cx="1854200" cy="1411287"/>
        </p:xfrm>
        <a:graphic>
          <a:graphicData uri="http://schemas.openxmlformats.org/presentationml/2006/ole">
            <mc:AlternateContent xmlns:mc="http://schemas.openxmlformats.org/markup-compatibility/2006">
              <mc:Choice xmlns:v="urn:schemas-microsoft-com:vml" Requires="v">
                <p:oleObj spid="_x0000_s3118" name="" r:id="rId3" imgW="850265" imgH="647700" progId="Equation.3">
                  <p:embed/>
                </p:oleObj>
              </mc:Choice>
              <mc:Fallback>
                <p:oleObj name="" r:id="rId3" imgW="850265" imgH="647700" progId="Equation.3">
                  <p:embed/>
                  <p:pic>
                    <p:nvPicPr>
                      <p:cNvPr id="0" name="图片 3117"/>
                      <p:cNvPicPr/>
                      <p:nvPr/>
                    </p:nvPicPr>
                    <p:blipFill>
                      <a:blip r:embed="rId4"/>
                      <a:stretch>
                        <a:fillRect/>
                      </a:stretch>
                    </p:blipFill>
                    <p:spPr>
                      <a:xfrm>
                        <a:off x="1781175" y="3398838"/>
                        <a:ext cx="1854200" cy="1411287"/>
                      </a:xfrm>
                      <a:prstGeom prst="rect">
                        <a:avLst/>
                      </a:prstGeom>
                      <a:noFill/>
                      <a:ln w="38100">
                        <a:noFill/>
                        <a:miter/>
                      </a:ln>
                    </p:spPr>
                  </p:pic>
                </p:oleObj>
              </mc:Fallback>
            </mc:AlternateContent>
          </a:graphicData>
        </a:graphic>
      </p:graphicFrame>
      <p:grpSp>
        <p:nvGrpSpPr>
          <p:cNvPr id="27654" name="组合 47111"/>
          <p:cNvGrpSpPr/>
          <p:nvPr/>
        </p:nvGrpSpPr>
        <p:grpSpPr>
          <a:xfrm>
            <a:off x="6965950" y="473075"/>
            <a:ext cx="1924050" cy="484188"/>
            <a:chOff x="4388" y="298"/>
            <a:chExt cx="1212" cy="305"/>
          </a:xfrm>
        </p:grpSpPr>
        <p:sp>
          <p:nvSpPr>
            <p:cNvPr id="27655" name="圆角矩形 47112">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47114" name="文本框 47113">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27657" name="文本框 47115"/>
          <p:cNvSpPr txBox="1"/>
          <p:nvPr/>
        </p:nvSpPr>
        <p:spPr>
          <a:xfrm>
            <a:off x="723900" y="957263"/>
            <a:ext cx="5627688" cy="457200"/>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楷体_GB2312" pitchFamily="49" charset="-122"/>
              </a:rPr>
              <a:t>解法一：</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pSp>
        <p:nvGrpSpPr>
          <p:cNvPr id="28674" name="组合 90113"/>
          <p:cNvGrpSpPr/>
          <p:nvPr/>
        </p:nvGrpSpPr>
        <p:grpSpPr>
          <a:xfrm>
            <a:off x="6965950" y="473075"/>
            <a:ext cx="1924050" cy="484188"/>
            <a:chOff x="4388" y="298"/>
            <a:chExt cx="1212" cy="305"/>
          </a:xfrm>
        </p:grpSpPr>
        <p:sp>
          <p:nvSpPr>
            <p:cNvPr id="28675" name="圆角矩形 90114">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90116" name="文本框 90115">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28677" name="文本框 90116"/>
          <p:cNvSpPr txBox="1"/>
          <p:nvPr/>
        </p:nvSpPr>
        <p:spPr>
          <a:xfrm>
            <a:off x="971550" y="1090613"/>
            <a:ext cx="5627688" cy="457200"/>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楷体_GB2312" pitchFamily="49" charset="-122"/>
              </a:rPr>
              <a:t>解法二：</a:t>
            </a:r>
            <a:r>
              <a:rPr lang="zh-CN" altLang="en-US" dirty="0">
                <a:latin typeface="Times New Roman" panose="02020603050405020304" pitchFamily="18" charset="0"/>
                <a:ea typeface="宋体" panose="02010600030101010101" pitchFamily="2" charset="-122"/>
              </a:rPr>
              <a:t>可用洛仑兹变换求解</a:t>
            </a:r>
            <a:endParaRPr lang="zh-CN" altLang="en-US">
              <a:latin typeface="Times New Roman" panose="02020603050405020304" pitchFamily="18" charset="0"/>
              <a:ea typeface="宋体" panose="02010600030101010101" pitchFamily="2" charset="-122"/>
            </a:endParaRPr>
          </a:p>
        </p:txBody>
      </p:sp>
      <p:graphicFrame>
        <p:nvGraphicFramePr>
          <p:cNvPr id="28678" name="对象 90117"/>
          <p:cNvGraphicFramePr/>
          <p:nvPr/>
        </p:nvGraphicFramePr>
        <p:xfrm>
          <a:off x="1414463" y="4446588"/>
          <a:ext cx="6167437" cy="1303337"/>
        </p:xfrm>
        <a:graphic>
          <a:graphicData uri="http://schemas.openxmlformats.org/presentationml/2006/ole">
            <mc:AlternateContent xmlns:mc="http://schemas.openxmlformats.org/markup-compatibility/2006">
              <mc:Choice xmlns:v="urn:schemas-microsoft-com:vml" Requires="v">
                <p:oleObj spid="_x0000_s3121" name="" r:id="rId1" imgW="2741930" imgH="584200" progId="Equation.3">
                  <p:embed/>
                </p:oleObj>
              </mc:Choice>
              <mc:Fallback>
                <p:oleObj name="" r:id="rId1" imgW="2741930" imgH="584200" progId="Equation.3">
                  <p:embed/>
                  <p:pic>
                    <p:nvPicPr>
                      <p:cNvPr id="0" name="图片 3120"/>
                      <p:cNvPicPr/>
                      <p:nvPr/>
                    </p:nvPicPr>
                    <p:blipFill>
                      <a:blip r:embed="rId2"/>
                      <a:stretch>
                        <a:fillRect/>
                      </a:stretch>
                    </p:blipFill>
                    <p:spPr>
                      <a:xfrm>
                        <a:off x="1414463" y="4446588"/>
                        <a:ext cx="6167437" cy="1303337"/>
                      </a:xfrm>
                      <a:prstGeom prst="rect">
                        <a:avLst/>
                      </a:prstGeom>
                      <a:solidFill>
                        <a:srgbClr val="99CCFF"/>
                      </a:solidFill>
                      <a:ln w="38100">
                        <a:noFill/>
                        <a:miter/>
                      </a:ln>
                    </p:spPr>
                  </p:pic>
                </p:oleObj>
              </mc:Fallback>
            </mc:AlternateContent>
          </a:graphicData>
        </a:graphic>
      </p:graphicFrame>
      <p:graphicFrame>
        <p:nvGraphicFramePr>
          <p:cNvPr id="28679" name="对象 90118"/>
          <p:cNvGraphicFramePr/>
          <p:nvPr/>
        </p:nvGraphicFramePr>
        <p:xfrm>
          <a:off x="1409700" y="1874838"/>
          <a:ext cx="5453063" cy="2209800"/>
        </p:xfrm>
        <a:graphic>
          <a:graphicData uri="http://schemas.openxmlformats.org/presentationml/2006/ole">
            <mc:AlternateContent xmlns:mc="http://schemas.openxmlformats.org/markup-compatibility/2006">
              <mc:Choice xmlns:v="urn:schemas-microsoft-com:vml" Requires="v">
                <p:oleObj spid="_x0000_s3122" name="" r:id="rId3" imgW="2424430" imgH="989965" progId="Equation.3">
                  <p:embed/>
                </p:oleObj>
              </mc:Choice>
              <mc:Fallback>
                <p:oleObj name="" r:id="rId3" imgW="2424430" imgH="989965" progId="Equation.3">
                  <p:embed/>
                  <p:pic>
                    <p:nvPicPr>
                      <p:cNvPr id="0" name="图片 3121"/>
                      <p:cNvPicPr/>
                      <p:nvPr/>
                    </p:nvPicPr>
                    <p:blipFill>
                      <a:blip r:embed="rId4"/>
                      <a:stretch>
                        <a:fillRect/>
                      </a:stretch>
                    </p:blipFill>
                    <p:spPr>
                      <a:xfrm>
                        <a:off x="1409700" y="1874838"/>
                        <a:ext cx="5453063" cy="2209800"/>
                      </a:xfrm>
                      <a:prstGeom prst="rect">
                        <a:avLst/>
                      </a:prstGeom>
                      <a:solidFill>
                        <a:srgbClr val="99CCFF">
                          <a:alpha val="50000"/>
                        </a:srgbClr>
                      </a:solid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29698" name="文本框 48129"/>
          <p:cNvSpPr txBox="1"/>
          <p:nvPr/>
        </p:nvSpPr>
        <p:spPr>
          <a:xfrm>
            <a:off x="881063" y="1362075"/>
            <a:ext cx="7585075" cy="822325"/>
          </a:xfrm>
          <a:prstGeom prst="rect">
            <a:avLst/>
          </a:prstGeom>
          <a:solidFill>
            <a:srgbClr val="033FFF"/>
          </a:solidFill>
          <a:ln w="9525">
            <a:noFill/>
          </a:ln>
        </p:spPr>
        <p:txBody>
          <a:bodyPr anchor="t" anchorCtr="0">
            <a:spAutoFit/>
          </a:bodyPr>
          <a:p>
            <a:pPr eaLnBrk="0" hangingPunct="0"/>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试从</a:t>
            </a:r>
            <a:r>
              <a:rPr lang="en-US" altLang="zh-CN" dirty="0">
                <a:solidFill>
                  <a:schemeClr val="bg1"/>
                </a:solidFill>
                <a:latin typeface="宋体" panose="02010600030101010101" pitchFamily="2" charset="-122"/>
                <a:ea typeface="宋体" panose="02010600030101010101" pitchFamily="2" charset="-122"/>
              </a:rPr>
              <a:t>π</a:t>
            </a:r>
            <a:r>
              <a:rPr lang="zh-CN" altLang="en-US" dirty="0">
                <a:solidFill>
                  <a:schemeClr val="bg1"/>
                </a:solidFill>
                <a:latin typeface="宋体" panose="02010600030101010101" pitchFamily="2" charset="-122"/>
                <a:ea typeface="宋体" panose="02010600030101010101" pitchFamily="2" charset="-122"/>
              </a:rPr>
              <a:t>介子在其静止的参照系来考虑</a:t>
            </a:r>
            <a:r>
              <a:rPr lang="en-US" altLang="zh-CN" dirty="0">
                <a:solidFill>
                  <a:schemeClr val="bg1"/>
                </a:solidFill>
                <a:latin typeface="宋体" panose="02010600030101010101" pitchFamily="2" charset="-122"/>
                <a:ea typeface="宋体" panose="02010600030101010101" pitchFamily="2" charset="-122"/>
              </a:rPr>
              <a:t>π</a:t>
            </a:r>
            <a:r>
              <a:rPr lang="zh-CN" altLang="en-US" dirty="0">
                <a:solidFill>
                  <a:schemeClr val="bg1"/>
                </a:solidFill>
                <a:latin typeface="宋体" panose="02010600030101010101" pitchFamily="2" charset="-122"/>
                <a:ea typeface="宋体" panose="02010600030101010101" pitchFamily="2" charset="-122"/>
              </a:rPr>
              <a:t>介子的平均寿命。</a:t>
            </a:r>
            <a:endParaRPr lang="zh-CN" altLang="en-US" dirty="0">
              <a:solidFill>
                <a:schemeClr val="bg1"/>
              </a:solidFill>
              <a:latin typeface="宋体" panose="02010600030101010101" pitchFamily="2" charset="-122"/>
              <a:ea typeface="宋体" panose="02010600030101010101" pitchFamily="2" charset="-122"/>
            </a:endParaRPr>
          </a:p>
        </p:txBody>
      </p:sp>
      <p:grpSp>
        <p:nvGrpSpPr>
          <p:cNvPr id="48147" name="组合 48146"/>
          <p:cNvGrpSpPr/>
          <p:nvPr/>
        </p:nvGrpSpPr>
        <p:grpSpPr>
          <a:xfrm>
            <a:off x="844550" y="2263775"/>
            <a:ext cx="7905750" cy="3894138"/>
            <a:chOff x="532" y="1426"/>
            <a:chExt cx="4980" cy="2453"/>
          </a:xfrm>
        </p:grpSpPr>
        <p:sp>
          <p:nvSpPr>
            <p:cNvPr id="29700" name="文本框 48130"/>
            <p:cNvSpPr txBox="1"/>
            <p:nvPr/>
          </p:nvSpPr>
          <p:spPr>
            <a:xfrm>
              <a:off x="539" y="1426"/>
              <a:ext cx="4973" cy="748"/>
            </a:xfrm>
            <a:prstGeom prst="rect">
              <a:avLst/>
            </a:prstGeom>
            <a:noFill/>
            <a:ln w="9525">
              <a:noFill/>
            </a:ln>
          </p:spPr>
          <p:txBody>
            <a:bodyPr anchor="t" anchorCtr="0">
              <a:spAutoFit/>
            </a:bodyPr>
            <a:p>
              <a:pPr eaLnBrk="0" hangingPunct="0"/>
              <a:r>
                <a:rPr lang="zh-CN" altLang="en-US" dirty="0">
                  <a:solidFill>
                    <a:srgbClr val="990000"/>
                  </a:solidFill>
                  <a:latin typeface="华文彩云" panose="02010800040101010101" pitchFamily="2" charset="-122"/>
                  <a:ea typeface="华文彩云" panose="02010800040101010101" pitchFamily="2" charset="-122"/>
                </a:rPr>
                <a:t>解：</a:t>
              </a:r>
              <a:r>
                <a:rPr lang="zh-CN" altLang="en-US" dirty="0">
                  <a:latin typeface="宋体" panose="02010600030101010101" pitchFamily="2" charset="-122"/>
                  <a:ea typeface="宋体" panose="02010600030101010101" pitchFamily="2" charset="-122"/>
                </a:rPr>
                <a:t>从</a:t>
              </a:r>
              <a:r>
                <a:rPr lang="en-US" altLang="zh-CN" dirty="0">
                  <a:latin typeface="宋体" panose="02010600030101010101" pitchFamily="2" charset="-122"/>
                  <a:ea typeface="宋体" panose="02010600030101010101" pitchFamily="2" charset="-122"/>
                </a:rPr>
                <a:t>π</a:t>
              </a:r>
              <a:r>
                <a:rPr lang="zh-CN" altLang="en-US" dirty="0">
                  <a:latin typeface="宋体" panose="02010600030101010101" pitchFamily="2" charset="-122"/>
                  <a:ea typeface="宋体" panose="02010600030101010101" pitchFamily="2" charset="-122"/>
                </a:rPr>
                <a:t>介子的参照系看来，实验室的运动速率为 </a:t>
              </a:r>
              <a:r>
                <a:rPr lang="en-US" altLang="zh-CN" dirty="0">
                  <a:latin typeface="宋体" panose="02010600030101010101" pitchFamily="2" charset="-122"/>
                  <a:ea typeface="宋体" panose="02010600030101010101" pitchFamily="2" charset="-122"/>
                </a:rPr>
                <a:t>u=0.99c</a:t>
              </a:r>
              <a:r>
                <a:rPr lang="zh-CN" altLang="en-US" dirty="0">
                  <a:latin typeface="宋体" panose="02010600030101010101" pitchFamily="2" charset="-122"/>
                  <a:ea typeface="宋体" panose="02010600030101010101" pitchFamily="2" charset="-122"/>
                </a:rPr>
                <a:t>，实验室中测得的距离是</a:t>
              </a:r>
              <a:r>
                <a:rPr lang="en-US" altLang="zh-CN" i="1">
                  <a:latin typeface="Times New Roman" panose="02020603050405020304" pitchFamily="18" charset="0"/>
                  <a:ea typeface="宋体" panose="02010600030101010101" pitchFamily="2" charset="-122"/>
                </a:rPr>
                <a:t>l</a:t>
              </a:r>
              <a:r>
                <a:rPr lang="en-US" altLang="zh-CN" dirty="0">
                  <a:latin typeface="宋体" panose="02010600030101010101" pitchFamily="2" charset="-122"/>
                  <a:ea typeface="宋体" panose="02010600030101010101" pitchFamily="2" charset="-122"/>
                </a:rPr>
                <a:t>=52m</a:t>
              </a:r>
              <a:r>
                <a:rPr lang="zh-CN" altLang="en-US" dirty="0">
                  <a:latin typeface="宋体" panose="02010600030101010101" pitchFamily="2" charset="-122"/>
                  <a:ea typeface="宋体" panose="02010600030101010101" pitchFamily="2" charset="-122"/>
                </a:rPr>
                <a:t>，为静长，在</a:t>
              </a:r>
              <a:r>
                <a:rPr lang="en-US" altLang="zh-CN" dirty="0">
                  <a:latin typeface="宋体" panose="02010600030101010101" pitchFamily="2" charset="-122"/>
                  <a:ea typeface="宋体" panose="02010600030101010101" pitchFamily="2" charset="-122"/>
                </a:rPr>
                <a:t>π  </a:t>
              </a:r>
              <a:r>
                <a:rPr lang="zh-CN" altLang="en-US" dirty="0">
                  <a:latin typeface="宋体" panose="02010600030101010101" pitchFamily="2" charset="-122"/>
                  <a:ea typeface="宋体" panose="02010600030101010101" pitchFamily="2" charset="-122"/>
                </a:rPr>
                <a:t>介子参照系中测量此距离应为：</a:t>
              </a:r>
              <a:endParaRPr lang="zh-CN" altLang="en-US" dirty="0">
                <a:latin typeface="宋体" panose="02010600030101010101" pitchFamily="2" charset="-122"/>
                <a:ea typeface="宋体" panose="02010600030101010101" pitchFamily="2" charset="-122"/>
              </a:endParaRPr>
            </a:p>
          </p:txBody>
        </p:sp>
        <p:graphicFrame>
          <p:nvGraphicFramePr>
            <p:cNvPr id="29701" name="对象 48132"/>
            <p:cNvGraphicFramePr/>
            <p:nvPr/>
          </p:nvGraphicFramePr>
          <p:xfrm>
            <a:off x="2306" y="2333"/>
            <a:ext cx="2112" cy="384"/>
          </p:xfrm>
          <a:graphic>
            <a:graphicData uri="http://schemas.openxmlformats.org/presentationml/2006/ole">
              <mc:AlternateContent xmlns:mc="http://schemas.openxmlformats.org/markup-compatibility/2006">
                <mc:Choice xmlns:v="urn:schemas-microsoft-com:vml" Requires="v">
                  <p:oleObj spid="_x0000_s3119" name="" r:id="rId1" imgW="1536700" imgH="279400" progId="Equation.3">
                    <p:embed/>
                  </p:oleObj>
                </mc:Choice>
                <mc:Fallback>
                  <p:oleObj name="" r:id="rId1" imgW="1536700" imgH="279400" progId="Equation.3">
                    <p:embed/>
                    <p:pic>
                      <p:nvPicPr>
                        <p:cNvPr id="0" name="图片 3118"/>
                        <p:cNvPicPr/>
                        <p:nvPr/>
                      </p:nvPicPr>
                      <p:blipFill>
                        <a:blip r:embed="rId2"/>
                        <a:stretch>
                          <a:fillRect/>
                        </a:stretch>
                      </p:blipFill>
                      <p:spPr>
                        <a:xfrm>
                          <a:off x="2306" y="2333"/>
                          <a:ext cx="2112" cy="384"/>
                        </a:xfrm>
                        <a:prstGeom prst="rect">
                          <a:avLst/>
                        </a:prstGeom>
                        <a:noFill/>
                        <a:ln w="38100">
                          <a:noFill/>
                          <a:miter/>
                        </a:ln>
                      </p:spPr>
                    </p:pic>
                  </p:oleObj>
                </mc:Fallback>
              </mc:AlternateContent>
            </a:graphicData>
          </a:graphic>
        </p:graphicFrame>
        <p:sp>
          <p:nvSpPr>
            <p:cNvPr id="29702" name="文本框 48133"/>
            <p:cNvSpPr txBox="1"/>
            <p:nvPr/>
          </p:nvSpPr>
          <p:spPr>
            <a:xfrm>
              <a:off x="532" y="2783"/>
              <a:ext cx="4368" cy="288"/>
            </a:xfrm>
            <a:prstGeom prst="rect">
              <a:avLst/>
            </a:prstGeom>
            <a:noFill/>
            <a:ln w="9525">
              <a:noFill/>
            </a:ln>
          </p:spPr>
          <p:txBody>
            <a:bodyPr anchor="t" anchorCtr="0">
              <a:spAutoFit/>
            </a:bodyPr>
            <a:p>
              <a:pPr eaLnBrk="0" hangingPunct="0"/>
              <a:r>
                <a:rPr lang="zh-CN" altLang="en-US" dirty="0">
                  <a:latin typeface="Times New Roman" panose="02020603050405020304" pitchFamily="18" charset="0"/>
                  <a:ea typeface="宋体" panose="02010600030101010101" pitchFamily="2" charset="-122"/>
                </a:rPr>
                <a:t>而实验室飞过此距离所用时间为：</a:t>
              </a:r>
              <a:endParaRPr lang="zh-CN" altLang="en-US" dirty="0">
                <a:latin typeface="Times New Roman" panose="02020603050405020304" pitchFamily="18" charset="0"/>
                <a:ea typeface="宋体" panose="02010600030101010101" pitchFamily="2" charset="-122"/>
              </a:endParaRPr>
            </a:p>
          </p:txBody>
        </p:sp>
        <p:graphicFrame>
          <p:nvGraphicFramePr>
            <p:cNvPr id="29703" name="对象 48134"/>
            <p:cNvGraphicFramePr/>
            <p:nvPr/>
          </p:nvGraphicFramePr>
          <p:xfrm>
            <a:off x="1635" y="3149"/>
            <a:ext cx="2631" cy="388"/>
          </p:xfrm>
          <a:graphic>
            <a:graphicData uri="http://schemas.openxmlformats.org/presentationml/2006/ole">
              <mc:AlternateContent xmlns:mc="http://schemas.openxmlformats.org/markup-compatibility/2006">
                <mc:Choice xmlns:v="urn:schemas-microsoft-com:vml" Requires="v">
                  <p:oleObj spid="_x0000_s3123" name="" r:id="rId3" imgW="2169795" imgH="304800" progId="Equation.3">
                    <p:embed/>
                  </p:oleObj>
                </mc:Choice>
                <mc:Fallback>
                  <p:oleObj name="" r:id="rId3" imgW="2169795" imgH="304800" progId="Equation.3">
                    <p:embed/>
                    <p:pic>
                      <p:nvPicPr>
                        <p:cNvPr id="0" name="图片 3122"/>
                        <p:cNvPicPr/>
                        <p:nvPr/>
                      </p:nvPicPr>
                      <p:blipFill>
                        <a:blip r:embed="rId4"/>
                        <a:stretch>
                          <a:fillRect/>
                        </a:stretch>
                      </p:blipFill>
                      <p:spPr>
                        <a:xfrm>
                          <a:off x="1635" y="3149"/>
                          <a:ext cx="2631" cy="388"/>
                        </a:xfrm>
                        <a:prstGeom prst="rect">
                          <a:avLst/>
                        </a:prstGeom>
                        <a:noFill/>
                        <a:ln w="38100">
                          <a:noFill/>
                          <a:miter/>
                        </a:ln>
                      </p:spPr>
                    </p:pic>
                  </p:oleObj>
                </mc:Fallback>
              </mc:AlternateContent>
            </a:graphicData>
          </a:graphic>
        </p:graphicFrame>
        <p:sp>
          <p:nvSpPr>
            <p:cNvPr id="29704" name="文本框 48135"/>
            <p:cNvSpPr txBox="1"/>
            <p:nvPr/>
          </p:nvSpPr>
          <p:spPr>
            <a:xfrm>
              <a:off x="536" y="3591"/>
              <a:ext cx="2813" cy="288"/>
            </a:xfrm>
            <a:prstGeom prst="rect">
              <a:avLst/>
            </a:prstGeom>
            <a:noFill/>
            <a:ln w="9525">
              <a:noFill/>
            </a:ln>
          </p:spPr>
          <p:txBody>
            <a:bodyPr anchor="t" anchorCtr="0">
              <a:spAutoFit/>
            </a:bodyPr>
            <a:p>
              <a:pPr eaLnBrk="0" hangingPunct="0"/>
              <a:r>
                <a:rPr lang="zh-CN" altLang="en-US" dirty="0">
                  <a:latin typeface="Times New Roman" panose="02020603050405020304" pitchFamily="18" charset="0"/>
                  <a:ea typeface="宋体" panose="02010600030101010101" pitchFamily="2" charset="-122"/>
                </a:rPr>
                <a:t>这就是静止</a:t>
              </a:r>
              <a:r>
                <a:rPr lang="en-US" altLang="zh-CN" dirty="0">
                  <a:latin typeface="Times New Roman" panose="02020603050405020304" pitchFamily="18" charset="0"/>
                  <a:ea typeface="宋体" panose="02010600030101010101" pitchFamily="2" charset="-122"/>
                </a:rPr>
                <a:t>π</a:t>
              </a:r>
              <a:r>
                <a:rPr lang="zh-CN" altLang="en-US" dirty="0">
                  <a:latin typeface="Times New Roman" panose="02020603050405020304" pitchFamily="18" charset="0"/>
                  <a:ea typeface="宋体" panose="02010600030101010101" pitchFamily="2" charset="-122"/>
                </a:rPr>
                <a:t>介子的平均寿命。</a:t>
              </a:r>
              <a:endParaRPr lang="zh-CN" altLang="en-US" dirty="0">
                <a:latin typeface="Times New Roman" panose="02020603050405020304" pitchFamily="18" charset="0"/>
                <a:ea typeface="宋体" panose="02010600030101010101" pitchFamily="2" charset="-122"/>
              </a:endParaRPr>
            </a:p>
          </p:txBody>
        </p:sp>
        <p:graphicFrame>
          <p:nvGraphicFramePr>
            <p:cNvPr id="29705" name="对象 48139"/>
            <p:cNvGraphicFramePr/>
            <p:nvPr/>
          </p:nvGraphicFramePr>
          <p:xfrm>
            <a:off x="1146" y="2207"/>
            <a:ext cx="1110" cy="596"/>
          </p:xfrm>
          <a:graphic>
            <a:graphicData uri="http://schemas.openxmlformats.org/presentationml/2006/ole">
              <mc:AlternateContent xmlns:mc="http://schemas.openxmlformats.org/markup-compatibility/2006">
                <mc:Choice xmlns:v="urn:schemas-microsoft-com:vml" Requires="v">
                  <p:oleObj spid="_x0000_s3120" name="" r:id="rId5" imgW="850265" imgH="457200" progId="Equation.3">
                    <p:embed/>
                  </p:oleObj>
                </mc:Choice>
                <mc:Fallback>
                  <p:oleObj name="" r:id="rId5" imgW="850265" imgH="457200" progId="Equation.3">
                    <p:embed/>
                    <p:pic>
                      <p:nvPicPr>
                        <p:cNvPr id="0" name="图片 3119"/>
                        <p:cNvPicPr/>
                        <p:nvPr/>
                      </p:nvPicPr>
                      <p:blipFill>
                        <a:blip r:embed="rId6"/>
                        <a:stretch>
                          <a:fillRect/>
                        </a:stretch>
                      </p:blipFill>
                      <p:spPr>
                        <a:xfrm>
                          <a:off x="1146" y="2207"/>
                          <a:ext cx="1110" cy="596"/>
                        </a:xfrm>
                        <a:prstGeom prst="rect">
                          <a:avLst/>
                        </a:prstGeom>
                        <a:noFill/>
                        <a:ln w="38100">
                          <a:noFill/>
                          <a:miter/>
                        </a:ln>
                      </p:spPr>
                    </p:pic>
                  </p:oleObj>
                </mc:Fallback>
              </mc:AlternateContent>
            </a:graphicData>
          </a:graphic>
        </p:graphicFrame>
      </p:grpSp>
      <p:grpSp>
        <p:nvGrpSpPr>
          <p:cNvPr id="29706" name="组合 48140"/>
          <p:cNvGrpSpPr/>
          <p:nvPr/>
        </p:nvGrpSpPr>
        <p:grpSpPr>
          <a:xfrm>
            <a:off x="6965950" y="473075"/>
            <a:ext cx="1924050" cy="484188"/>
            <a:chOff x="4388" y="298"/>
            <a:chExt cx="1212" cy="305"/>
          </a:xfrm>
        </p:grpSpPr>
        <p:sp>
          <p:nvSpPr>
            <p:cNvPr id="29707" name="圆角矩形 48141">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48143" name="文本框 48142">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pic>
        <p:nvPicPr>
          <p:cNvPr id="29709" name="图片 48144" descr="ColorLine"/>
          <p:cNvPicPr>
            <a:picLocks noChangeAspect="1"/>
          </p:cNvPicPr>
          <p:nvPr/>
        </p:nvPicPr>
        <p:blipFill>
          <a:blip r:embed="rId7"/>
          <a:stretch>
            <a:fillRect/>
          </a:stretch>
        </p:blipFill>
        <p:spPr>
          <a:xfrm>
            <a:off x="1190625" y="1241425"/>
            <a:ext cx="6858000" cy="11113"/>
          </a:xfrm>
          <a:prstGeom prst="rect">
            <a:avLst/>
          </a:prstGeom>
          <a:noFill/>
          <a:ln w="9525">
            <a:noFill/>
          </a:ln>
        </p:spPr>
      </p:pic>
      <p:sp>
        <p:nvSpPr>
          <p:cNvPr id="29710" name="文本框 48145"/>
          <p:cNvSpPr txBox="1"/>
          <p:nvPr/>
        </p:nvSpPr>
        <p:spPr>
          <a:xfrm>
            <a:off x="704850" y="647700"/>
            <a:ext cx="2133600" cy="519113"/>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例题四：</a:t>
            </a:r>
            <a:endParaRPr lang="zh-CN" altLang="en-US">
              <a:solidFill>
                <a:srgbClr val="990000"/>
              </a:solidFill>
              <a:latin typeface="Times New Roman" panose="02020603050405020304" pitchFamily="18" charset="0"/>
              <a:ea typeface="华文彩云"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8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1"/>
          <p:cNvSpPr txBox="1"/>
          <p:nvPr/>
        </p:nvSpPr>
        <p:spPr>
          <a:xfrm>
            <a:off x="257175" y="2133600"/>
            <a:ext cx="3273425" cy="2676525"/>
          </a:xfrm>
          <a:prstGeom prst="rect">
            <a:avLst/>
          </a:prstGeom>
          <a:noFill/>
          <a:ln w="9525">
            <a:noFill/>
          </a:ln>
        </p:spPr>
        <p:txBody>
          <a:bodyPr wrap="square" anchor="t" anchorCtr="0">
            <a:spAutoFit/>
          </a:bodyPr>
          <a:p>
            <a:r>
              <a:rPr lang="zh-CN" altLang="en-US" b="1">
                <a:latin typeface="Times New Roman" panose="02020603050405020304" pitchFamily="18" charset="0"/>
                <a:ea typeface="宋体" panose="02010600030101010101" pitchFamily="2" charset="-122"/>
              </a:rPr>
              <a:t>考虑一个问题：</a:t>
            </a:r>
            <a:endParaRPr lang="zh-CN" altLang="en-US" b="1">
              <a:latin typeface="Times New Roman" panose="02020603050405020304" pitchFamily="18" charset="0"/>
              <a:ea typeface="宋体" panose="02010600030101010101" pitchFamily="2" charset="-122"/>
            </a:endParaRPr>
          </a:p>
          <a:p>
            <a:endParaRPr lang="zh-CN" altLang="en-US" b="1">
              <a:latin typeface="Times New Roman" panose="02020603050405020304" pitchFamily="18" charset="0"/>
              <a:ea typeface="宋体" panose="02010600030101010101" pitchFamily="2" charset="-122"/>
            </a:endParaRPr>
          </a:p>
          <a:p>
            <a:r>
              <a:rPr lang="zh-CN" altLang="en-US" b="1">
                <a:latin typeface="Times New Roman" panose="02020603050405020304" pitchFamily="18" charset="0"/>
                <a:ea typeface="宋体" panose="02010600030101010101" pitchFamily="2" charset="-122"/>
              </a:rPr>
              <a:t>一个地面观测者看到甲以</a:t>
            </a:r>
            <a:r>
              <a:rPr lang="en-US" altLang="zh-CN" b="1">
                <a:latin typeface="Times New Roman" panose="02020603050405020304" pitchFamily="18" charset="0"/>
                <a:ea typeface="宋体" panose="02010600030101010101" pitchFamily="2" charset="-122"/>
              </a:rPr>
              <a:t>2c/3 </a:t>
            </a:r>
            <a:r>
              <a:rPr lang="zh-CN" altLang="en-US" b="1">
                <a:latin typeface="Times New Roman" panose="02020603050405020304" pitchFamily="18" charset="0"/>
                <a:ea typeface="宋体" panose="02010600030101010101" pitchFamily="2" charset="-122"/>
              </a:rPr>
              <a:t>的速度往右飞行，乙以</a:t>
            </a:r>
            <a:r>
              <a:rPr lang="en-US" altLang="zh-CN" b="1">
                <a:latin typeface="Times New Roman" panose="02020603050405020304" pitchFamily="18" charset="0"/>
                <a:ea typeface="宋体" panose="02010600030101010101" pitchFamily="2" charset="-122"/>
              </a:rPr>
              <a:t>2c/3</a:t>
            </a:r>
            <a:r>
              <a:rPr lang="zh-CN" altLang="en-US" b="1">
                <a:latin typeface="Times New Roman" panose="02020603050405020304" pitchFamily="18" charset="0"/>
                <a:ea typeface="宋体" panose="02010600030101010101" pitchFamily="2" charset="-122"/>
              </a:rPr>
              <a:t>的速度往左飞行，那么在甲看来，乙向他的飞行速度是多少？</a:t>
            </a:r>
            <a:endParaRPr lang="zh-CN" altLang="en-US" b="1">
              <a:latin typeface="Times New Roman" panose="02020603050405020304" pitchFamily="18" charset="0"/>
              <a:ea typeface="宋体" panose="02010600030101010101" pitchFamily="2" charset="-122"/>
            </a:endParaRPr>
          </a:p>
        </p:txBody>
      </p:sp>
      <p:sp>
        <p:nvSpPr>
          <p:cNvPr id="30722" name="右箭头 2"/>
          <p:cNvSpPr/>
          <p:nvPr/>
        </p:nvSpPr>
        <p:spPr>
          <a:xfrm flipV="1">
            <a:off x="4822825" y="3462338"/>
            <a:ext cx="1119188" cy="373062"/>
          </a:xfrm>
          <a:prstGeom prst="rightArrow">
            <a:avLst>
              <a:gd name="adj1" fmla="val 50000"/>
              <a:gd name="adj2" fmla="val 49888"/>
            </a:avLst>
          </a:prstGeom>
          <a:solidFill>
            <a:schemeClr val="accent1"/>
          </a:solidFill>
          <a:ln w="9525" cap="flat" cmpd="sng">
            <a:solidFill>
              <a:schemeClr val="tx1"/>
            </a:solidFill>
            <a:prstDash val="solid"/>
            <a:round/>
            <a:headEnd type="none" w="med" len="med"/>
            <a:tailEnd type="none" w="med" len="med"/>
          </a:ln>
        </p:spPr>
        <p:txBody>
          <a:bodyPr wrap="square" lIns="92075" tIns="46038" rIns="92075" bIns="46038" anchor="ctr" anchorCtr="0"/>
          <a:p>
            <a:pPr>
              <a:buSzTx/>
            </a:pPr>
            <a:endParaRPr lang="zh-CN" altLang="en-US">
              <a:latin typeface="Times New Roman" panose="02020603050405020304" pitchFamily="18" charset="0"/>
              <a:ea typeface="宋体" panose="02010600030101010101" pitchFamily="2" charset="-122"/>
            </a:endParaRPr>
          </a:p>
        </p:txBody>
      </p:sp>
      <p:sp>
        <p:nvSpPr>
          <p:cNvPr id="30723" name="左箭头 3"/>
          <p:cNvSpPr/>
          <p:nvPr/>
        </p:nvSpPr>
        <p:spPr>
          <a:xfrm>
            <a:off x="7372350" y="3462338"/>
            <a:ext cx="1054100" cy="360362"/>
          </a:xfrm>
          <a:prstGeom prst="leftArrow">
            <a:avLst>
              <a:gd name="adj1" fmla="val 50000"/>
              <a:gd name="adj2" fmla="val 49835"/>
            </a:avLst>
          </a:prstGeom>
          <a:solidFill>
            <a:schemeClr val="accent1"/>
          </a:solidFill>
          <a:ln w="9525" cap="flat" cmpd="sng">
            <a:solidFill>
              <a:schemeClr val="tx1"/>
            </a:solidFill>
            <a:prstDash val="solid"/>
            <a:round/>
            <a:headEnd type="none" w="med" len="med"/>
            <a:tailEnd type="none" w="med" len="med"/>
          </a:ln>
        </p:spPr>
        <p:txBody>
          <a:bodyPr wrap="square" lIns="92075" tIns="46038" rIns="92075" bIns="46038" anchor="ctr" anchorCtr="0"/>
          <a:p>
            <a:pPr>
              <a:buSzTx/>
            </a:pPr>
            <a:endParaRPr lang="zh-CN" altLang="en-US">
              <a:latin typeface="Times New Roman" panose="02020603050405020304" pitchFamily="18" charset="0"/>
              <a:ea typeface="宋体" panose="02010600030101010101" pitchFamily="2" charset="-122"/>
            </a:endParaRPr>
          </a:p>
        </p:txBody>
      </p:sp>
      <p:graphicFrame>
        <p:nvGraphicFramePr>
          <p:cNvPr id="30724" name="对象 4">
            <a:hlinkClick r:id="" action="ppaction://ole?verb="/>
          </p:cNvPr>
          <p:cNvGraphicFramePr>
            <a:graphicFrameLocks noChangeAspect="1"/>
          </p:cNvGraphicFramePr>
          <p:nvPr/>
        </p:nvGraphicFramePr>
        <p:xfrm>
          <a:off x="4965700" y="2447925"/>
          <a:ext cx="833438" cy="757238"/>
        </p:xfrm>
        <a:graphic>
          <a:graphicData uri="http://schemas.openxmlformats.org/presentationml/2006/ole">
            <mc:AlternateContent xmlns:mc="http://schemas.openxmlformats.org/markup-compatibility/2006">
              <mc:Choice xmlns:v="urn:schemas-microsoft-com:vml" Requires="v">
                <p:oleObj spid="_x0000_s3124" name="" r:id="rId1" imgW="431800" imgH="393700" progId="Equation.KSEE3">
                  <p:embed/>
                </p:oleObj>
              </mc:Choice>
              <mc:Fallback>
                <p:oleObj name="" r:id="rId1" imgW="431800" imgH="393700" progId="Equation.KSEE3">
                  <p:embed/>
                  <p:pic>
                    <p:nvPicPr>
                      <p:cNvPr id="0" name="图片 3123"/>
                      <p:cNvPicPr/>
                      <p:nvPr/>
                    </p:nvPicPr>
                    <p:blipFill>
                      <a:blip r:embed="rId2"/>
                      <a:stretch>
                        <a:fillRect/>
                      </a:stretch>
                    </p:blipFill>
                    <p:spPr>
                      <a:xfrm>
                        <a:off x="4965700" y="2447925"/>
                        <a:ext cx="833438" cy="757238"/>
                      </a:xfrm>
                      <a:prstGeom prst="rect">
                        <a:avLst/>
                      </a:prstGeom>
                      <a:noFill/>
                      <a:ln w="38100">
                        <a:noFill/>
                        <a:miter/>
                      </a:ln>
                    </p:spPr>
                  </p:pic>
                </p:oleObj>
              </mc:Fallback>
            </mc:AlternateContent>
          </a:graphicData>
        </a:graphic>
      </p:graphicFrame>
      <p:graphicFrame>
        <p:nvGraphicFramePr>
          <p:cNvPr id="30725" name="对象 5">
            <a:hlinkClick r:id="" action="ppaction://ole?verb="/>
          </p:cNvPr>
          <p:cNvGraphicFramePr>
            <a:graphicFrameLocks noChangeAspect="1"/>
          </p:cNvGraphicFramePr>
          <p:nvPr/>
        </p:nvGraphicFramePr>
        <p:xfrm>
          <a:off x="7483475" y="2447925"/>
          <a:ext cx="830263" cy="755650"/>
        </p:xfrm>
        <a:graphic>
          <a:graphicData uri="http://schemas.openxmlformats.org/presentationml/2006/ole">
            <mc:AlternateContent xmlns:mc="http://schemas.openxmlformats.org/markup-compatibility/2006">
              <mc:Choice xmlns:v="urn:schemas-microsoft-com:vml" Requires="v">
                <p:oleObj spid="_x0000_s3125" name="" r:id="rId3" imgW="431800" imgH="393700" progId="Equation.KSEE3">
                  <p:embed/>
                </p:oleObj>
              </mc:Choice>
              <mc:Fallback>
                <p:oleObj name="" r:id="rId3" imgW="431800" imgH="393700" progId="Equation.KSEE3">
                  <p:embed/>
                  <p:pic>
                    <p:nvPicPr>
                      <p:cNvPr id="0" name="图片 3124"/>
                      <p:cNvPicPr/>
                      <p:nvPr/>
                    </p:nvPicPr>
                    <p:blipFill>
                      <a:blip r:embed="rId4"/>
                      <a:stretch>
                        <a:fillRect/>
                      </a:stretch>
                    </p:blipFill>
                    <p:spPr>
                      <a:xfrm>
                        <a:off x="7483475" y="2447925"/>
                        <a:ext cx="830263" cy="755650"/>
                      </a:xfrm>
                      <a:prstGeom prst="rect">
                        <a:avLst/>
                      </a:prstGeom>
                      <a:noFill/>
                      <a:ln w="38100">
                        <a:noFill/>
                        <a:miter/>
                      </a:ln>
                    </p:spPr>
                  </p:pic>
                </p:oleObj>
              </mc:Fallback>
            </mc:AlternateContent>
          </a:graphicData>
        </a:graphic>
      </p:graphicFrame>
      <p:sp>
        <p:nvSpPr>
          <p:cNvPr id="30726" name="文本框 22529"/>
          <p:cNvSpPr txBox="1"/>
          <p:nvPr/>
        </p:nvSpPr>
        <p:spPr>
          <a:xfrm>
            <a:off x="153988" y="755650"/>
            <a:ext cx="3768725" cy="460375"/>
          </a:xfrm>
          <a:prstGeom prst="rect">
            <a:avLst/>
          </a:prstGeom>
          <a:noFill/>
          <a:ln w="9525">
            <a:noFill/>
          </a:ln>
        </p:spPr>
        <p:txBody>
          <a:bodyPr wrap="square" anchor="t" anchorCtr="0">
            <a:spAutoFit/>
          </a:bodyPr>
          <a:p>
            <a:r>
              <a:rPr lang="zh-CN" altLang="en-US" b="1" dirty="0">
                <a:solidFill>
                  <a:srgbClr val="003399"/>
                </a:solidFill>
                <a:latin typeface="Times New Roman" panose="02020603050405020304" pitchFamily="18" charset="0"/>
                <a:ea typeface="宋体" panose="02010600030101010101" pitchFamily="2" charset="-122"/>
              </a:rPr>
              <a:t>三、爱因斯坦速度变换</a:t>
            </a:r>
            <a:r>
              <a:rPr lang="zh-CN" altLang="en-US" dirty="0">
                <a:solidFill>
                  <a:srgbClr val="003399"/>
                </a:solidFill>
                <a:latin typeface="Times New Roman" panose="02020603050405020304" pitchFamily="18" charset="0"/>
                <a:ea typeface="宋体" panose="02010600030101010101" pitchFamily="2" charset="-122"/>
              </a:rPr>
              <a:t> </a:t>
            </a:r>
            <a:endParaRPr lang="zh-CN" altLang="en-US">
              <a:solidFill>
                <a:srgbClr val="003399"/>
              </a:solidFill>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aphicFrame>
        <p:nvGraphicFramePr>
          <p:cNvPr id="31746" name="对象 22530"/>
          <p:cNvGraphicFramePr/>
          <p:nvPr/>
        </p:nvGraphicFramePr>
        <p:xfrm>
          <a:off x="5383213" y="639763"/>
          <a:ext cx="2543175" cy="3862387"/>
        </p:xfrm>
        <a:graphic>
          <a:graphicData uri="http://schemas.openxmlformats.org/presentationml/2006/ole">
            <mc:AlternateContent xmlns:mc="http://schemas.openxmlformats.org/markup-compatibility/2006">
              <mc:Choice xmlns:v="urn:schemas-microsoft-com:vml" Requires="v">
                <p:oleObj spid="_x0000_s3114" name="" r:id="rId1" imgW="1091565" imgH="1650365" progId="Equation.DSMT4">
                  <p:embed/>
                </p:oleObj>
              </mc:Choice>
              <mc:Fallback>
                <p:oleObj name="" r:id="rId1" imgW="1091565" imgH="1650365" progId="Equation.DSMT4">
                  <p:embed/>
                  <p:pic>
                    <p:nvPicPr>
                      <p:cNvPr id="0" name="图片 3113"/>
                      <p:cNvPicPr/>
                      <p:nvPr/>
                    </p:nvPicPr>
                    <p:blipFill>
                      <a:blip r:embed="rId2"/>
                      <a:stretch>
                        <a:fillRect/>
                      </a:stretch>
                    </p:blipFill>
                    <p:spPr>
                      <a:xfrm>
                        <a:off x="5383213" y="639763"/>
                        <a:ext cx="2543175" cy="3862387"/>
                      </a:xfrm>
                      <a:prstGeom prst="rect">
                        <a:avLst/>
                      </a:prstGeom>
                      <a:solidFill>
                        <a:srgbClr val="003399"/>
                      </a:solidFill>
                      <a:ln w="9525" cap="flat" cmpd="sng">
                        <a:solidFill>
                          <a:schemeClr val="accent1"/>
                        </a:solidFill>
                        <a:prstDash val="solid"/>
                        <a:miter/>
                        <a:headEnd type="none" w="med" len="med"/>
                        <a:tailEnd type="none" w="med" len="med"/>
                      </a:ln>
                    </p:spPr>
                  </p:pic>
                </p:oleObj>
              </mc:Fallback>
            </mc:AlternateContent>
          </a:graphicData>
        </a:graphic>
      </p:graphicFrame>
      <p:sp>
        <p:nvSpPr>
          <p:cNvPr id="31747" name="文本框 22532"/>
          <p:cNvSpPr txBox="1"/>
          <p:nvPr/>
        </p:nvSpPr>
        <p:spPr>
          <a:xfrm>
            <a:off x="395288" y="904875"/>
            <a:ext cx="3843337" cy="94615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在洛伦兹变换两边求微分有： </a:t>
            </a:r>
            <a:endParaRPr lang="zh-CN" altLang="en-US">
              <a:latin typeface="Times New Roman" panose="02020603050405020304" pitchFamily="18" charset="0"/>
              <a:ea typeface="宋体" panose="02010600030101010101" pitchFamily="2" charset="-122"/>
            </a:endParaRPr>
          </a:p>
        </p:txBody>
      </p:sp>
      <p:sp>
        <p:nvSpPr>
          <p:cNvPr id="31748" name="文本框 22533"/>
          <p:cNvSpPr txBox="1"/>
          <p:nvPr/>
        </p:nvSpPr>
        <p:spPr>
          <a:xfrm>
            <a:off x="327025" y="1616075"/>
            <a:ext cx="4291013" cy="830263"/>
          </a:xfrm>
          <a:prstGeom prst="rect">
            <a:avLst/>
          </a:prstGeom>
          <a:noFill/>
          <a:ln w="9525">
            <a:noFill/>
          </a:ln>
        </p:spPr>
        <p:txBody>
          <a:bodyPr wrap="square" anchor="t" anchorCtr="0">
            <a:spAutoFit/>
          </a:bodyPr>
          <a:p>
            <a:r>
              <a:rPr lang="zh-CN" altLang="en-US" dirty="0">
                <a:latin typeface="Times New Roman" panose="02020603050405020304" pitchFamily="18" charset="0"/>
                <a:ea typeface="宋体" panose="02010600030101010101" pitchFamily="2" charset="-122"/>
              </a:rPr>
              <a:t>用第四式除其余三式，即得</a:t>
            </a:r>
            <a:r>
              <a:rPr lang="zh-CN" altLang="en-US" dirty="0">
                <a:solidFill>
                  <a:srgbClr val="990000"/>
                </a:solidFill>
                <a:latin typeface="Times New Roman" panose="02020603050405020304" pitchFamily="18" charset="0"/>
                <a:ea typeface="宋体" panose="02010600030101010101" pitchFamily="2" charset="-122"/>
              </a:rPr>
              <a:t>爱因斯坦速度变换公式，</a:t>
            </a:r>
            <a:r>
              <a:rPr lang="zh-CN" altLang="en-US" dirty="0">
                <a:latin typeface="Times New Roman" panose="02020603050405020304" pitchFamily="18" charset="0"/>
                <a:ea typeface="宋体" panose="02010600030101010101" pitchFamily="2" charset="-122"/>
              </a:rPr>
              <a:t>比如：</a:t>
            </a:r>
            <a:endParaRPr lang="zh-CN" altLang="en-US" dirty="0">
              <a:latin typeface="Times New Roman" panose="02020603050405020304" pitchFamily="18" charset="0"/>
              <a:ea typeface="宋体" panose="02010600030101010101" pitchFamily="2" charset="-122"/>
            </a:endParaRPr>
          </a:p>
        </p:txBody>
      </p:sp>
      <p:grpSp>
        <p:nvGrpSpPr>
          <p:cNvPr id="31749" name="组合 22534"/>
          <p:cNvGrpSpPr/>
          <p:nvPr/>
        </p:nvGrpSpPr>
        <p:grpSpPr>
          <a:xfrm>
            <a:off x="6965950" y="473075"/>
            <a:ext cx="1924050" cy="484188"/>
            <a:chOff x="4388" y="298"/>
            <a:chExt cx="1212" cy="305"/>
          </a:xfrm>
        </p:grpSpPr>
        <p:sp>
          <p:nvSpPr>
            <p:cNvPr id="31750" name="圆角矩形 22535">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22537" name="文本框 22536">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graphicFrame>
        <p:nvGraphicFramePr>
          <p:cNvPr id="31752" name="对象 1">
            <a:hlinkClick r:id="" action="ppaction://ole?verb="/>
          </p:cNvPr>
          <p:cNvGraphicFramePr>
            <a:graphicFrameLocks noChangeAspect="1"/>
          </p:cNvGraphicFramePr>
          <p:nvPr/>
        </p:nvGraphicFramePr>
        <p:xfrm>
          <a:off x="266700" y="2949575"/>
          <a:ext cx="4899025" cy="2009775"/>
        </p:xfrm>
        <a:graphic>
          <a:graphicData uri="http://schemas.openxmlformats.org/presentationml/2006/ole">
            <mc:AlternateContent xmlns:mc="http://schemas.openxmlformats.org/markup-compatibility/2006">
              <mc:Choice xmlns:v="urn:schemas-microsoft-com:vml" Requires="v">
                <p:oleObj spid="_x0000_s3111" name="" r:id="rId3" imgW="2044700" imgH="838200" progId="Equation.KSEE3">
                  <p:embed/>
                </p:oleObj>
              </mc:Choice>
              <mc:Fallback>
                <p:oleObj name="" r:id="rId3" imgW="2044700" imgH="838200" progId="Equation.KSEE3">
                  <p:embed/>
                  <p:pic>
                    <p:nvPicPr>
                      <p:cNvPr id="0" name="图片 3110"/>
                      <p:cNvPicPr/>
                      <p:nvPr/>
                    </p:nvPicPr>
                    <p:blipFill>
                      <a:blip r:embed="rId4"/>
                      <a:stretch>
                        <a:fillRect/>
                      </a:stretch>
                    </p:blipFill>
                    <p:spPr>
                      <a:xfrm>
                        <a:off x="266700" y="2949575"/>
                        <a:ext cx="4899025" cy="2009775"/>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32770" name="燕尾形箭头 23558"/>
          <p:cNvSpPr/>
          <p:nvPr/>
        </p:nvSpPr>
        <p:spPr>
          <a:xfrm>
            <a:off x="3473450" y="2209800"/>
            <a:ext cx="2001838" cy="1552575"/>
          </a:xfrm>
          <a:prstGeom prst="notchedRightArrow">
            <a:avLst>
              <a:gd name="adj1" fmla="val 50000"/>
              <a:gd name="adj2" fmla="val 32174"/>
            </a:avLst>
          </a:prstGeom>
          <a:solidFill>
            <a:srgbClr val="3399FF"/>
          </a:solidFill>
          <a:ln w="9525" cap="flat" cmpd="sng">
            <a:solidFill>
              <a:srgbClr val="FFCC00"/>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32771" name="对象 23553">
            <a:hlinkClick r:id="rId1" action="ppaction://hlinksldjump"/>
          </p:cNvPr>
          <p:cNvGraphicFramePr/>
          <p:nvPr/>
        </p:nvGraphicFramePr>
        <p:xfrm>
          <a:off x="1065213" y="1217613"/>
          <a:ext cx="2301875" cy="3482975"/>
        </p:xfrm>
        <a:graphic>
          <a:graphicData uri="http://schemas.openxmlformats.org/presentationml/2006/ole">
            <mc:AlternateContent xmlns:mc="http://schemas.openxmlformats.org/markup-compatibility/2006">
              <mc:Choice xmlns:v="urn:schemas-microsoft-com:vml" Requires="v">
                <p:oleObj spid="_x0000_s3113" name="" r:id="rId2" imgW="1104900" imgH="1663700" progId="Equation.DSMT4">
                  <p:embed/>
                </p:oleObj>
              </mc:Choice>
              <mc:Fallback>
                <p:oleObj name="" r:id="rId2" imgW="1104900" imgH="1663700" progId="Equation.DSMT4">
                  <p:embed/>
                  <p:pic>
                    <p:nvPicPr>
                      <p:cNvPr id="0" name="图片 3112"/>
                      <p:cNvPicPr/>
                      <p:nvPr/>
                    </p:nvPicPr>
                    <p:blipFill>
                      <a:blip r:embed="rId3"/>
                      <a:stretch>
                        <a:fillRect/>
                      </a:stretch>
                    </p:blipFill>
                    <p:spPr>
                      <a:xfrm>
                        <a:off x="1065213" y="1217613"/>
                        <a:ext cx="2301875" cy="3482975"/>
                      </a:xfrm>
                      <a:prstGeom prst="rect">
                        <a:avLst/>
                      </a:prstGeom>
                      <a:solidFill>
                        <a:srgbClr val="003399"/>
                      </a:solidFill>
                      <a:ln w="9525" cap="flat" cmpd="sng">
                        <a:solidFill>
                          <a:schemeClr val="accent1"/>
                        </a:solidFill>
                        <a:prstDash val="solid"/>
                        <a:miter/>
                        <a:headEnd type="none" w="med" len="med"/>
                        <a:tailEnd type="none" w="med" len="med"/>
                      </a:ln>
                    </p:spPr>
                  </p:pic>
                </p:oleObj>
              </mc:Fallback>
            </mc:AlternateContent>
          </a:graphicData>
        </a:graphic>
      </p:graphicFrame>
      <p:sp>
        <p:nvSpPr>
          <p:cNvPr id="32772" name="文本框 23555"/>
          <p:cNvSpPr txBox="1"/>
          <p:nvPr/>
        </p:nvSpPr>
        <p:spPr>
          <a:xfrm>
            <a:off x="3683000" y="1962150"/>
            <a:ext cx="1517650" cy="1800225"/>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同理可得上式的逆变换： </a:t>
            </a:r>
            <a:endParaRPr lang="zh-CN" altLang="en-US">
              <a:latin typeface="Times New Roman" panose="02020603050405020304" pitchFamily="18" charset="0"/>
              <a:ea typeface="宋体" panose="02010600030101010101" pitchFamily="2" charset="-122"/>
            </a:endParaRPr>
          </a:p>
        </p:txBody>
      </p:sp>
      <p:graphicFrame>
        <p:nvGraphicFramePr>
          <p:cNvPr id="32773" name="对象 23556">
            <a:hlinkClick r:id="rId1" action="ppaction://hlinksldjump"/>
          </p:cNvPr>
          <p:cNvGraphicFramePr/>
          <p:nvPr/>
        </p:nvGraphicFramePr>
        <p:xfrm>
          <a:off x="5657850" y="1217613"/>
          <a:ext cx="2301875" cy="3482975"/>
        </p:xfrm>
        <a:graphic>
          <a:graphicData uri="http://schemas.openxmlformats.org/presentationml/2006/ole">
            <mc:AlternateContent xmlns:mc="http://schemas.openxmlformats.org/markup-compatibility/2006">
              <mc:Choice xmlns:v="urn:schemas-microsoft-com:vml" Requires="v">
                <p:oleObj spid="_x0000_s3112" name="" r:id="rId4" imgW="1104900" imgH="1663700" progId="Equation.DSMT4">
                  <p:embed/>
                </p:oleObj>
              </mc:Choice>
              <mc:Fallback>
                <p:oleObj name="" r:id="rId4" imgW="1104900" imgH="1663700" progId="Equation.DSMT4">
                  <p:embed/>
                  <p:pic>
                    <p:nvPicPr>
                      <p:cNvPr id="0" name="图片 3111"/>
                      <p:cNvPicPr/>
                      <p:nvPr/>
                    </p:nvPicPr>
                    <p:blipFill>
                      <a:blip r:embed="rId5"/>
                      <a:stretch>
                        <a:fillRect/>
                      </a:stretch>
                    </p:blipFill>
                    <p:spPr>
                      <a:xfrm>
                        <a:off x="5657850" y="1217613"/>
                        <a:ext cx="2301875" cy="3482975"/>
                      </a:xfrm>
                      <a:prstGeom prst="rect">
                        <a:avLst/>
                      </a:prstGeom>
                      <a:solidFill>
                        <a:srgbClr val="003399"/>
                      </a:solidFill>
                      <a:ln w="9525" cap="flat" cmpd="sng">
                        <a:solidFill>
                          <a:schemeClr val="accent1"/>
                        </a:solidFill>
                        <a:prstDash val="solid"/>
                        <a:miter/>
                        <a:headEnd type="none" w="med" len="med"/>
                        <a:tailEnd type="none" w="med" len="med"/>
                      </a:ln>
                    </p:spPr>
                  </p:pic>
                </p:oleObj>
              </mc:Fallback>
            </mc:AlternateContent>
          </a:graphicData>
        </a:graphic>
      </p:graphicFrame>
      <p:sp>
        <p:nvSpPr>
          <p:cNvPr id="32774" name="文本框 23559"/>
          <p:cNvSpPr txBox="1"/>
          <p:nvPr/>
        </p:nvSpPr>
        <p:spPr>
          <a:xfrm>
            <a:off x="865188" y="4900613"/>
            <a:ext cx="7269162" cy="94615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上式称为爱因斯坦速度变换公式。当</a:t>
            </a:r>
            <a:r>
              <a:rPr lang="en-US" altLang="zh-CN" i="1">
                <a:latin typeface="Times New Roman" panose="02020603050405020304" pitchFamily="18" charset="0"/>
                <a:ea typeface="宋体" panose="02010600030101010101" pitchFamily="2" charset="-122"/>
              </a:rPr>
              <a:t>u</a:t>
            </a:r>
            <a:r>
              <a:rPr lang="en-US" altLang="zh-CN" dirty="0">
                <a:latin typeface="Times New Roman" panose="02020603050405020304" pitchFamily="18" charset="0"/>
                <a:ea typeface="宋体" panose="02010600030101010101" pitchFamily="2" charset="-122"/>
              </a:rPr>
              <a:t>&lt;&lt;c</a:t>
            </a:r>
            <a:r>
              <a:rPr lang="zh-CN" altLang="en-US" dirty="0">
                <a:latin typeface="Times New Roman" panose="02020603050405020304" pitchFamily="18" charset="0"/>
                <a:ea typeface="宋体" panose="02010600030101010101" pitchFamily="2" charset="-122"/>
              </a:rPr>
              <a:t>时爱因斯坦速度变换变成伽利略速度变换。</a:t>
            </a:r>
            <a:endParaRPr lang="zh-CN" altLang="en-US">
              <a:latin typeface="Times New Roman" panose="02020603050405020304" pitchFamily="18" charset="0"/>
              <a:ea typeface="宋体" panose="02010600030101010101" pitchFamily="2" charset="-122"/>
            </a:endParaRPr>
          </a:p>
        </p:txBody>
      </p:sp>
      <p:grpSp>
        <p:nvGrpSpPr>
          <p:cNvPr id="32775" name="组合 23560"/>
          <p:cNvGrpSpPr/>
          <p:nvPr/>
        </p:nvGrpSpPr>
        <p:grpSpPr>
          <a:xfrm>
            <a:off x="6965950" y="473075"/>
            <a:ext cx="1924050" cy="484188"/>
            <a:chOff x="4388" y="298"/>
            <a:chExt cx="1212" cy="305"/>
          </a:xfrm>
        </p:grpSpPr>
        <p:sp>
          <p:nvSpPr>
            <p:cNvPr id="32776" name="圆角矩形 23561">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23563" name="文本框 23562">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1"/>
          <p:cNvSpPr txBox="1"/>
          <p:nvPr/>
        </p:nvSpPr>
        <p:spPr>
          <a:xfrm>
            <a:off x="714375" y="841375"/>
            <a:ext cx="6759575" cy="828675"/>
          </a:xfrm>
          <a:prstGeom prst="rect">
            <a:avLst/>
          </a:prstGeom>
          <a:noFill/>
          <a:ln w="9525">
            <a:noFill/>
          </a:ln>
        </p:spPr>
        <p:txBody>
          <a:bodyPr wrap="square" anchor="t" anchorCtr="0">
            <a:spAutoFit/>
          </a:bodyPr>
          <a:p>
            <a:r>
              <a:rPr lang="zh-CN" altLang="en-US">
                <a:latin typeface="Times New Roman" panose="02020603050405020304" pitchFamily="18" charset="0"/>
                <a:ea typeface="宋体" panose="02010600030101010101" pitchFamily="2" charset="-122"/>
              </a:rPr>
              <a:t>回到前面的问题：甲相对地面的速度</a:t>
            </a:r>
            <a:r>
              <a:rPr lang="en-US" altLang="zh-CN">
                <a:latin typeface="Times New Roman" panose="02020603050405020304" pitchFamily="18" charset="0"/>
                <a:ea typeface="宋体" panose="02010600030101010101" pitchFamily="2" charset="-122"/>
              </a:rPr>
              <a:t>u=2c/3,</a:t>
            </a:r>
            <a:r>
              <a:rPr lang="zh-CN" altLang="en-US">
                <a:latin typeface="Times New Roman" panose="02020603050405020304" pitchFamily="18" charset="0"/>
                <a:ea typeface="宋体" panose="02010600030101010101" pitchFamily="2" charset="-122"/>
              </a:rPr>
              <a:t>乙相对地面的速度</a:t>
            </a:r>
            <a:r>
              <a:rPr lang="en-US" altLang="zh-CN">
                <a:latin typeface="Times New Roman" panose="02020603050405020304" pitchFamily="18" charset="0"/>
                <a:ea typeface="宋体" panose="02010600030101010101" pitchFamily="2" charset="-122"/>
              </a:rPr>
              <a:t>v=-2c/3,</a:t>
            </a:r>
            <a:r>
              <a:rPr lang="zh-CN" altLang="en-US">
                <a:latin typeface="Times New Roman" panose="02020603050405020304" pitchFamily="18" charset="0"/>
                <a:ea typeface="宋体" panose="02010600030101010101" pitchFamily="2" charset="-122"/>
              </a:rPr>
              <a:t>所以乙相对甲的速度是</a:t>
            </a:r>
            <a:endParaRPr lang="zh-CN" altLang="en-US">
              <a:latin typeface="Times New Roman" panose="02020603050405020304" pitchFamily="18" charset="0"/>
              <a:ea typeface="宋体" panose="02010600030101010101" pitchFamily="2" charset="-122"/>
            </a:endParaRPr>
          </a:p>
        </p:txBody>
      </p:sp>
      <p:graphicFrame>
        <p:nvGraphicFramePr>
          <p:cNvPr id="33794" name="对象 2">
            <a:hlinkClick r:id="" action="ppaction://ole?verb="/>
          </p:cNvPr>
          <p:cNvGraphicFramePr>
            <a:graphicFrameLocks noChangeAspect="1"/>
          </p:cNvGraphicFramePr>
          <p:nvPr/>
        </p:nvGraphicFramePr>
        <p:xfrm>
          <a:off x="1035050" y="2057400"/>
          <a:ext cx="5980113" cy="982663"/>
        </p:xfrm>
        <a:graphic>
          <a:graphicData uri="http://schemas.openxmlformats.org/presentationml/2006/ole">
            <mc:AlternateContent xmlns:mc="http://schemas.openxmlformats.org/markup-compatibility/2006">
              <mc:Choice xmlns:v="urn:schemas-microsoft-com:vml" Requires="v">
                <p:oleObj spid="_x0000_s3116" name="" r:id="rId1" imgW="2628900" imgH="431800" progId="Equation.KSEE3">
                  <p:embed/>
                </p:oleObj>
              </mc:Choice>
              <mc:Fallback>
                <p:oleObj name="" r:id="rId1" imgW="2628900" imgH="431800" progId="Equation.KSEE3">
                  <p:embed/>
                  <p:pic>
                    <p:nvPicPr>
                      <p:cNvPr id="0" name="图片 3115"/>
                      <p:cNvPicPr/>
                      <p:nvPr/>
                    </p:nvPicPr>
                    <p:blipFill>
                      <a:blip r:embed="rId2"/>
                      <a:stretch>
                        <a:fillRect/>
                      </a:stretch>
                    </p:blipFill>
                    <p:spPr>
                      <a:xfrm>
                        <a:off x="1035050" y="2057400"/>
                        <a:ext cx="5980113" cy="982663"/>
                      </a:xfrm>
                      <a:prstGeom prst="rect">
                        <a:avLst/>
                      </a:prstGeom>
                      <a:solidFill>
                        <a:srgbClr val="C2FFF0"/>
                      </a:solidFill>
                      <a:ln w="38100">
                        <a:noFill/>
                        <a:miter/>
                      </a:ln>
                    </p:spPr>
                  </p:pic>
                </p:oleObj>
              </mc:Fallback>
            </mc:AlternateContent>
          </a:graphicData>
        </a:graphic>
      </p:graphicFrame>
      <p:graphicFrame>
        <p:nvGraphicFramePr>
          <p:cNvPr id="33795" name="对象 3">
            <a:hlinkClick r:id="" action="ppaction://ole?verb="/>
          </p:cNvPr>
          <p:cNvGraphicFramePr>
            <a:graphicFrameLocks noChangeAspect="1"/>
          </p:cNvGraphicFramePr>
          <p:nvPr/>
        </p:nvGraphicFramePr>
        <p:xfrm>
          <a:off x="628650" y="3292475"/>
          <a:ext cx="7165975" cy="2746375"/>
        </p:xfrm>
        <a:graphic>
          <a:graphicData uri="http://schemas.openxmlformats.org/presentationml/2006/ole">
            <mc:AlternateContent xmlns:mc="http://schemas.openxmlformats.org/markup-compatibility/2006">
              <mc:Choice xmlns:v="urn:schemas-microsoft-com:vml" Requires="v">
                <p:oleObj spid="_x0000_s3115" name="" r:id="rId3" imgW="3644900" imgH="1397000" progId="Equation.KSEE3">
                  <p:embed/>
                </p:oleObj>
              </mc:Choice>
              <mc:Fallback>
                <p:oleObj name="" r:id="rId3" imgW="3644900" imgH="1397000" progId="Equation.KSEE3">
                  <p:embed/>
                  <p:pic>
                    <p:nvPicPr>
                      <p:cNvPr id="0" name="图片 3114"/>
                      <p:cNvPicPr/>
                      <p:nvPr/>
                    </p:nvPicPr>
                    <p:blipFill>
                      <a:blip r:embed="rId4"/>
                      <a:stretch>
                        <a:fillRect/>
                      </a:stretch>
                    </p:blipFill>
                    <p:spPr>
                      <a:xfrm>
                        <a:off x="628650" y="3292475"/>
                        <a:ext cx="7165975" cy="2746375"/>
                      </a:xfrm>
                      <a:prstGeom prst="rect">
                        <a:avLst/>
                      </a:prstGeom>
                      <a:solidFill>
                        <a:srgbClr val="FFC000"/>
                      </a:solid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6194" name="Rectangle 2"/>
          <p:cNvSpPr>
            <a:spLocks noChangeArrowheads="1"/>
          </p:cNvSpPr>
          <p:nvPr/>
        </p:nvSpPr>
        <p:spPr bwMode="auto">
          <a:xfrm>
            <a:off x="-914400" y="-38100"/>
            <a:ext cx="7772400" cy="571500"/>
          </a:xfrm>
          <a:prstGeom prst="rect">
            <a:avLst/>
          </a:prstGeom>
          <a:noFill/>
          <a:ln w="9525">
            <a:noFill/>
            <a:miter lim="800000"/>
          </a:ln>
          <a:effectLst>
            <a:outerShdw dist="35921" dir="2700000" algn="ctr" rotWithShape="0">
              <a:schemeClr val="bg2"/>
            </a:outerShdw>
          </a:effectLst>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§4-4 </a:t>
            </a:r>
            <a:r>
              <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狭义相对论的时空观</a:t>
            </a: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6195" name="Rectangle 3">
            <a:hlinkClick r:id="rId2" action="ppaction://hlinkfile"/>
          </p:cNvPr>
          <p:cNvSpPr>
            <a:spLocks noChangeArrowheads="1"/>
          </p:cNvSpPr>
          <p:nvPr/>
        </p:nvSpPr>
        <p:spPr bwMode="auto">
          <a:xfrm>
            <a:off x="609600" y="838200"/>
            <a:ext cx="4419600" cy="641350"/>
          </a:xfrm>
          <a:prstGeom prst="rect">
            <a:avLst/>
          </a:prstGeom>
          <a:noFill/>
          <a:ln w="50800">
            <a:noFill/>
            <a:miter lim="800000"/>
          </a:ln>
          <a:effectLst>
            <a:outerShdw dist="35921" dir="2700000" algn="ctr" rotWithShape="0">
              <a:schemeClr val="bg2"/>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rPr>
              <a:t>1.</a:t>
            </a:r>
            <a:r>
              <a:rPr kumimoji="0" lang="zh-CN" altLang="en-US" sz="36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rPr>
              <a:t>同时的相对性</a:t>
            </a:r>
            <a:endParaRPr kumimoji="0" lang="zh-CN" altLang="en-US" sz="36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136196" name="Rectangle 4"/>
          <p:cNvSpPr/>
          <p:nvPr/>
        </p:nvSpPr>
        <p:spPr>
          <a:xfrm>
            <a:off x="457200" y="1981200"/>
            <a:ext cx="7848600" cy="1630363"/>
          </a:xfrm>
          <a:prstGeom prst="rect">
            <a:avLst/>
          </a:prstGeom>
          <a:noFill/>
          <a:ln w="9525">
            <a:noFill/>
          </a:ln>
        </p:spPr>
        <p:txBody>
          <a:bodyPr lIns="92075" tIns="46038" rIns="92075" bIns="46038" anchor="t" anchorCtr="0">
            <a:spAutoFit/>
          </a:bodyPr>
          <a:p>
            <a:pPr eaLnBrk="0" hangingPunct="0">
              <a:lnSpc>
                <a:spcPct val="120000"/>
              </a:lnSpc>
            </a:pPr>
            <a:r>
              <a:rPr lang="en-US" altLang="zh-CN" sz="2800" b="1" dirty="0">
                <a:solidFill>
                  <a:srgbClr val="000066"/>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两个事件在惯性系</a:t>
            </a:r>
            <a:r>
              <a:rPr lang="en-US" altLang="zh-CN" sz="2800" b="1" dirty="0">
                <a:solidFill>
                  <a:srgbClr val="000066"/>
                </a:solidFill>
                <a:latin typeface="楷体_GB2312" pitchFamily="49" charset="-122"/>
                <a:ea typeface="楷体_GB2312" pitchFamily="49" charset="-122"/>
              </a:rPr>
              <a:t>S</a:t>
            </a:r>
            <a:r>
              <a:rPr lang="zh-CN" altLang="en-US" sz="2800" b="1" dirty="0">
                <a:solidFill>
                  <a:srgbClr val="000066"/>
                </a:solidFill>
                <a:latin typeface="楷体_GB2312" pitchFamily="49" charset="-122"/>
                <a:ea typeface="楷体_GB2312" pitchFamily="49" charset="-122"/>
              </a:rPr>
              <a:t>中观察是同时的，而在惯性系</a:t>
            </a:r>
            <a:r>
              <a:rPr lang="en-US" altLang="zh-CN" sz="2800" b="1" dirty="0">
                <a:solidFill>
                  <a:srgbClr val="000066"/>
                </a:solidFill>
                <a:latin typeface="楷体_GB2312" pitchFamily="49" charset="-122"/>
                <a:ea typeface="楷体_GB2312" pitchFamily="49" charset="-122"/>
              </a:rPr>
              <a:t>S</a:t>
            </a:r>
            <a:r>
              <a:rPr lang="en-US" altLang="zh-CN" sz="2800" b="1" baseline="30000" dirty="0">
                <a:solidFill>
                  <a:srgbClr val="000066"/>
                </a:solidFill>
                <a:latin typeface="Times New Roman" panose="02020603050405020304" pitchFamily="18" charset="0"/>
                <a:ea typeface="宋体" panose="02010600030101010101" pitchFamily="2" charset="-122"/>
              </a:rPr>
              <a:t>´</a:t>
            </a:r>
            <a:r>
              <a:rPr lang="zh-CN" altLang="en-US" sz="2800" b="1" dirty="0">
                <a:solidFill>
                  <a:srgbClr val="000066"/>
                </a:solidFill>
                <a:latin typeface="楷体_GB2312" pitchFamily="49" charset="-122"/>
                <a:ea typeface="楷体_GB2312" pitchFamily="49" charset="-122"/>
              </a:rPr>
              <a:t>观察就不会再是同时的了。这就是狭义相对论的同时相对性。</a:t>
            </a:r>
            <a:endParaRPr lang="zh-CN" altLang="en-US" sz="2800" b="1" dirty="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6195"/>
                                        </p:tgtEl>
                                        <p:attrNameLst>
                                          <p:attrName>style.visibility</p:attrName>
                                        </p:attrNameLst>
                                      </p:cBhvr>
                                      <p:to>
                                        <p:strVal val="visible"/>
                                      </p:to>
                                    </p:set>
                                    <p:animEffect transition="in" filter="slide(fromLeft)">
                                      <p:cBhvr>
                                        <p:cTn id="7" dur="500"/>
                                        <p:tgtEl>
                                          <p:spTgt spid="136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6196">
                                            <p:txEl>
                                              <p:charRg st="0" end="55"/>
                                            </p:txEl>
                                          </p:spTgt>
                                        </p:tgtEl>
                                        <p:attrNameLst>
                                          <p:attrName>style.visibility</p:attrName>
                                        </p:attrNameLst>
                                      </p:cBhvr>
                                      <p:to>
                                        <p:strVal val="visible"/>
                                      </p:to>
                                    </p:set>
                                    <p:animEffect transition="in" filter="wipe(up)">
                                      <p:cBhvr>
                                        <p:cTn id="12" dur="500"/>
                                        <p:tgtEl>
                                          <p:spTgt spid="136196">
                                            <p:txEl>
                                              <p:charRg st="0"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p:bldP spid="13619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pSp>
        <p:nvGrpSpPr>
          <p:cNvPr id="34818" name="组合 49182"/>
          <p:cNvGrpSpPr/>
          <p:nvPr/>
        </p:nvGrpSpPr>
        <p:grpSpPr>
          <a:xfrm>
            <a:off x="6965950" y="473075"/>
            <a:ext cx="1924050" cy="484188"/>
            <a:chOff x="4388" y="298"/>
            <a:chExt cx="1212" cy="305"/>
          </a:xfrm>
        </p:grpSpPr>
        <p:sp>
          <p:nvSpPr>
            <p:cNvPr id="34819" name="圆角矩形 49183">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49185" name="文本框 49184">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34821" name="文本框 49153"/>
          <p:cNvSpPr txBox="1"/>
          <p:nvPr/>
        </p:nvSpPr>
        <p:spPr>
          <a:xfrm>
            <a:off x="831850" y="1417638"/>
            <a:ext cx="7753350" cy="1187450"/>
          </a:xfrm>
          <a:prstGeom prst="rect">
            <a:avLst/>
          </a:prstGeom>
          <a:solidFill>
            <a:srgbClr val="033FFF"/>
          </a:solidFill>
          <a:ln w="12699">
            <a:noFill/>
          </a:ln>
        </p:spPr>
        <p:txBody>
          <a:bodyPr anchor="t" anchorCtr="0">
            <a:spAutoFit/>
          </a:bodyPr>
          <a:p>
            <a:pPr eaLnBrk="0" hangingPunct="0"/>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设想一飞船以</a:t>
            </a:r>
            <a:r>
              <a:rPr lang="en-US" altLang="zh-CN" dirty="0">
                <a:solidFill>
                  <a:schemeClr val="bg1"/>
                </a:solidFill>
                <a:latin typeface="宋体" panose="02010600030101010101" pitchFamily="2" charset="-122"/>
                <a:ea typeface="宋体" panose="02010600030101010101" pitchFamily="2" charset="-122"/>
              </a:rPr>
              <a:t>0.80c</a:t>
            </a:r>
            <a:r>
              <a:rPr lang="zh-CN" altLang="en-US" dirty="0">
                <a:solidFill>
                  <a:schemeClr val="bg1"/>
                </a:solidFill>
                <a:latin typeface="宋体" panose="02010600030101010101" pitchFamily="2" charset="-122"/>
                <a:ea typeface="宋体" panose="02010600030101010101" pitchFamily="2" charset="-122"/>
              </a:rPr>
              <a:t>的速度在地球上空飞行，如果这时从飞船上沿速度方向抛出一物体，物体相对飞船速度为</a:t>
            </a:r>
            <a:r>
              <a:rPr lang="en-US" altLang="zh-CN" dirty="0">
                <a:solidFill>
                  <a:schemeClr val="bg1"/>
                </a:solidFill>
                <a:latin typeface="宋体" panose="02010600030101010101" pitchFamily="2" charset="-122"/>
                <a:ea typeface="宋体" panose="02010600030101010101" pitchFamily="2" charset="-122"/>
              </a:rPr>
              <a:t>0.90c</a:t>
            </a:r>
            <a:r>
              <a:rPr lang="zh-CN" altLang="en-US" dirty="0">
                <a:solidFill>
                  <a:schemeClr val="bg1"/>
                </a:solidFill>
                <a:latin typeface="宋体" panose="02010600030101010101" pitchFamily="2" charset="-122"/>
                <a:ea typeface="宋体" panose="02010600030101010101" pitchFamily="2" charset="-122"/>
              </a:rPr>
              <a:t>。问：从地面上看，物体速度多大？</a:t>
            </a:r>
            <a:endParaRPr lang="zh-CN" altLang="en-US" dirty="0">
              <a:solidFill>
                <a:schemeClr val="bg1"/>
              </a:solidFill>
              <a:latin typeface="宋体" panose="02010600030101010101" pitchFamily="2" charset="-122"/>
              <a:ea typeface="宋体" panose="02010600030101010101" pitchFamily="2" charset="-122"/>
            </a:endParaRPr>
          </a:p>
        </p:txBody>
      </p:sp>
      <p:grpSp>
        <p:nvGrpSpPr>
          <p:cNvPr id="34822" name="组合 49200"/>
          <p:cNvGrpSpPr/>
          <p:nvPr/>
        </p:nvGrpSpPr>
        <p:grpSpPr>
          <a:xfrm>
            <a:off x="5518150" y="3514725"/>
            <a:ext cx="2800350" cy="2058988"/>
            <a:chOff x="3476" y="2214"/>
            <a:chExt cx="1764" cy="1297"/>
          </a:xfrm>
        </p:grpSpPr>
        <p:sp>
          <p:nvSpPr>
            <p:cNvPr id="34823" name="直接连接符 49164"/>
            <p:cNvSpPr/>
            <p:nvPr/>
          </p:nvSpPr>
          <p:spPr>
            <a:xfrm>
              <a:off x="4568" y="3098"/>
              <a:ext cx="480" cy="0"/>
            </a:xfrm>
            <a:prstGeom prst="line">
              <a:avLst/>
            </a:prstGeom>
            <a:ln w="28575" cap="flat" cmpd="sng">
              <a:solidFill>
                <a:srgbClr val="0066FF"/>
              </a:solidFill>
              <a:prstDash val="solid"/>
              <a:round/>
              <a:headEnd type="oval" w="med" len="med"/>
              <a:tailEnd type="triangle" w="med" len="med"/>
            </a:ln>
          </p:spPr>
        </p:sp>
        <p:sp>
          <p:nvSpPr>
            <p:cNvPr id="34824" name="直接连接符 49169"/>
            <p:cNvSpPr/>
            <p:nvPr/>
          </p:nvSpPr>
          <p:spPr>
            <a:xfrm>
              <a:off x="3680" y="2311"/>
              <a:ext cx="0" cy="912"/>
            </a:xfrm>
            <a:prstGeom prst="line">
              <a:avLst/>
            </a:prstGeom>
            <a:ln w="28575" cap="flat" cmpd="sng">
              <a:solidFill>
                <a:srgbClr val="0066FF"/>
              </a:solidFill>
              <a:prstDash val="solid"/>
              <a:round/>
              <a:headEnd type="triangle" w="med" len="med"/>
              <a:tailEnd type="none" w="sm" len="sm"/>
            </a:ln>
          </p:spPr>
        </p:sp>
        <p:sp>
          <p:nvSpPr>
            <p:cNvPr id="34825" name="直接连接符 49170"/>
            <p:cNvSpPr/>
            <p:nvPr/>
          </p:nvSpPr>
          <p:spPr>
            <a:xfrm>
              <a:off x="4016" y="2311"/>
              <a:ext cx="0" cy="912"/>
            </a:xfrm>
            <a:prstGeom prst="line">
              <a:avLst/>
            </a:prstGeom>
            <a:ln w="28575" cap="flat" cmpd="sng">
              <a:solidFill>
                <a:srgbClr val="0066FF"/>
              </a:solidFill>
              <a:prstDash val="solid"/>
              <a:round/>
              <a:headEnd type="triangle" w="med" len="med"/>
              <a:tailEnd type="none" w="sm" len="sm"/>
            </a:ln>
          </p:spPr>
        </p:sp>
        <p:sp>
          <p:nvSpPr>
            <p:cNvPr id="34826" name="直接连接符 49171"/>
            <p:cNvSpPr/>
            <p:nvPr/>
          </p:nvSpPr>
          <p:spPr>
            <a:xfrm flipV="1">
              <a:off x="3680" y="3223"/>
              <a:ext cx="1200" cy="0"/>
            </a:xfrm>
            <a:prstGeom prst="line">
              <a:avLst/>
            </a:prstGeom>
            <a:ln w="28575" cap="flat" cmpd="sng">
              <a:solidFill>
                <a:srgbClr val="0066FF"/>
              </a:solidFill>
              <a:prstDash val="solid"/>
              <a:round/>
              <a:headEnd type="none" w="sm" len="sm"/>
              <a:tailEnd type="triangle" w="med" len="med"/>
            </a:ln>
          </p:spPr>
        </p:sp>
        <p:sp>
          <p:nvSpPr>
            <p:cNvPr id="34827" name="直接连接符 49172"/>
            <p:cNvSpPr/>
            <p:nvPr/>
          </p:nvSpPr>
          <p:spPr>
            <a:xfrm>
              <a:off x="4016" y="2743"/>
              <a:ext cx="336" cy="0"/>
            </a:xfrm>
            <a:prstGeom prst="line">
              <a:avLst/>
            </a:prstGeom>
            <a:ln w="28575" cap="flat" cmpd="sng">
              <a:solidFill>
                <a:srgbClr val="0066FF"/>
              </a:solidFill>
              <a:prstDash val="solid"/>
              <a:round/>
              <a:headEnd type="none" w="sm" len="sm"/>
              <a:tailEnd type="triangle" w="med" len="med"/>
            </a:ln>
          </p:spPr>
        </p:sp>
        <p:sp>
          <p:nvSpPr>
            <p:cNvPr id="34828" name="文本框 49185"/>
            <p:cNvSpPr txBox="1"/>
            <p:nvPr/>
          </p:nvSpPr>
          <p:spPr>
            <a:xfrm>
              <a:off x="3476" y="2214"/>
              <a:ext cx="461" cy="250"/>
            </a:xfrm>
            <a:prstGeom prst="rect">
              <a:avLst/>
            </a:prstGeom>
            <a:noFill/>
            <a:ln w="9525">
              <a:noFill/>
            </a:ln>
          </p:spPr>
          <p:txBody>
            <a:bodyPr anchor="t" anchorCtr="0">
              <a:spAutoFit/>
            </a:bodyPr>
            <a:p>
              <a:r>
                <a:rPr lang="en-US" altLang="zh-CN" sz="2000" i="1">
                  <a:solidFill>
                    <a:srgbClr val="990000"/>
                  </a:solidFill>
                  <a:latin typeface="Times New Roman" panose="02020603050405020304" pitchFamily="18" charset="0"/>
                  <a:ea typeface="宋体" panose="02010600030101010101" pitchFamily="2" charset="-122"/>
                </a:rPr>
                <a:t>S</a:t>
              </a:r>
              <a:endParaRPr lang="en-US" altLang="zh-CN" sz="2000" i="1">
                <a:solidFill>
                  <a:srgbClr val="990000"/>
                </a:solidFill>
                <a:latin typeface="Times New Roman" panose="02020603050405020304" pitchFamily="18" charset="0"/>
                <a:ea typeface="宋体" panose="02010600030101010101" pitchFamily="2" charset="-122"/>
              </a:endParaRPr>
            </a:p>
          </p:txBody>
        </p:sp>
        <p:sp>
          <p:nvSpPr>
            <p:cNvPr id="34829" name="文本框 49186"/>
            <p:cNvSpPr txBox="1"/>
            <p:nvPr/>
          </p:nvSpPr>
          <p:spPr>
            <a:xfrm>
              <a:off x="3821" y="2214"/>
              <a:ext cx="528" cy="250"/>
            </a:xfrm>
            <a:prstGeom prst="rect">
              <a:avLst/>
            </a:prstGeom>
            <a:noFill/>
            <a:ln w="9525">
              <a:noFill/>
            </a:ln>
          </p:spPr>
          <p:txBody>
            <a:bodyPr anchor="t" anchorCtr="0">
              <a:spAutoFit/>
            </a:bodyPr>
            <a:p>
              <a:r>
                <a:rPr lang="en-US" altLang="zh-CN" sz="2000" i="1">
                  <a:solidFill>
                    <a:srgbClr val="990000"/>
                  </a:solidFill>
                  <a:latin typeface="Times New Roman" panose="02020603050405020304" pitchFamily="18" charset="0"/>
                  <a:ea typeface="宋体" panose="02010600030101010101" pitchFamily="2" charset="-122"/>
                </a:rPr>
                <a:t>S</a:t>
              </a:r>
              <a:r>
                <a:rPr lang="en-US" altLang="zh-CN" sz="2000" i="1">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i="1">
                <a:solidFill>
                  <a:srgbClr val="990000"/>
                </a:solidFill>
                <a:latin typeface="Times New Roman" panose="02020603050405020304" pitchFamily="18" charset="0"/>
                <a:ea typeface="宋体" panose="02010600030101010101" pitchFamily="2" charset="-122"/>
              </a:endParaRPr>
            </a:p>
          </p:txBody>
        </p:sp>
        <p:sp>
          <p:nvSpPr>
            <p:cNvPr id="34830" name="文本框 49187"/>
            <p:cNvSpPr txBox="1"/>
            <p:nvPr/>
          </p:nvSpPr>
          <p:spPr>
            <a:xfrm>
              <a:off x="4147" y="2598"/>
              <a:ext cx="528" cy="250"/>
            </a:xfrm>
            <a:prstGeom prst="rect">
              <a:avLst/>
            </a:prstGeom>
            <a:noFill/>
            <a:ln w="9525">
              <a:noFill/>
            </a:ln>
          </p:spPr>
          <p:txBody>
            <a:bodyPr anchor="t" anchorCtr="0">
              <a:spAutoFit/>
            </a:bodyPr>
            <a:p>
              <a:r>
                <a:rPr lang="en-US" altLang="zh-CN" sz="2000" i="1">
                  <a:solidFill>
                    <a:srgbClr val="990000"/>
                  </a:solidFill>
                  <a:latin typeface="Times New Roman" panose="02020603050405020304" pitchFamily="18" charset="0"/>
                  <a:ea typeface="宋体" panose="02010600030101010101" pitchFamily="2" charset="-122"/>
                </a:rPr>
                <a:t>      u</a:t>
              </a:r>
              <a:endParaRPr lang="en-US" altLang="zh-CN" sz="2000" i="1">
                <a:solidFill>
                  <a:srgbClr val="990000"/>
                </a:solidFill>
                <a:latin typeface="Times New Roman" panose="02020603050405020304" pitchFamily="18" charset="0"/>
                <a:ea typeface="宋体" panose="02010600030101010101" pitchFamily="2" charset="-122"/>
              </a:endParaRPr>
            </a:p>
          </p:txBody>
        </p:sp>
        <p:sp>
          <p:nvSpPr>
            <p:cNvPr id="34831" name="文本框 49188"/>
            <p:cNvSpPr txBox="1"/>
            <p:nvPr/>
          </p:nvSpPr>
          <p:spPr>
            <a:xfrm>
              <a:off x="4616" y="2810"/>
              <a:ext cx="528" cy="250"/>
            </a:xfrm>
            <a:prstGeom prst="rect">
              <a:avLst/>
            </a:prstGeom>
            <a:noFill/>
            <a:ln w="9525">
              <a:noFill/>
            </a:ln>
          </p:spPr>
          <p:txBody>
            <a:bodyPr anchor="t" anchorCtr="0">
              <a:spAutoFit/>
            </a:bodyPr>
            <a:p>
              <a:r>
                <a:rPr lang="en-US" altLang="zh-CN" sz="2000" i="1" err="1">
                  <a:solidFill>
                    <a:srgbClr val="990000"/>
                  </a:solidFill>
                  <a:latin typeface="Bookman Old Style" panose="02050604050505020204" pitchFamily="18" charset="0"/>
                  <a:ea typeface="宋体" panose="02010600030101010101" pitchFamily="2" charset="-122"/>
                </a:rPr>
                <a:t>v</a:t>
              </a:r>
              <a:r>
                <a:rPr lang="en-US" altLang="zh-CN" sz="2000" i="1" baseline="-25000" err="1">
                  <a:solidFill>
                    <a:srgbClr val="990000"/>
                  </a:solidFill>
                  <a:latin typeface="Times New Roman" panose="02020603050405020304" pitchFamily="18" charset="0"/>
                  <a:ea typeface="宋体" panose="02010600030101010101" pitchFamily="2" charset="-122"/>
                </a:rPr>
                <a:t>x</a:t>
              </a:r>
              <a:r>
                <a:rPr lang="en-US" altLang="zh-CN" sz="2000" i="1">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i="1">
                <a:solidFill>
                  <a:srgbClr val="990000"/>
                </a:solidFill>
                <a:latin typeface="Times New Roman" panose="02020603050405020304" pitchFamily="18" charset="0"/>
                <a:ea typeface="宋体" panose="02010600030101010101" pitchFamily="2" charset="-122"/>
              </a:endParaRPr>
            </a:p>
          </p:txBody>
        </p:sp>
        <p:sp>
          <p:nvSpPr>
            <p:cNvPr id="34832" name="文本框 49190"/>
            <p:cNvSpPr txBox="1"/>
            <p:nvPr/>
          </p:nvSpPr>
          <p:spPr>
            <a:xfrm>
              <a:off x="4377" y="3261"/>
              <a:ext cx="863" cy="250"/>
            </a:xfrm>
            <a:prstGeom prst="rect">
              <a:avLst/>
            </a:prstGeom>
            <a:noFill/>
            <a:ln w="9525">
              <a:noFill/>
            </a:ln>
          </p:spPr>
          <p:txBody>
            <a:bodyPr anchor="t" anchorCtr="0">
              <a:spAutoFit/>
            </a:bodyPr>
            <a:p>
              <a:r>
                <a:rPr lang="en-US" altLang="zh-CN" sz="2000" i="1">
                  <a:solidFill>
                    <a:srgbClr val="990000"/>
                  </a:solidFill>
                  <a:latin typeface="Times New Roman" panose="02020603050405020304" pitchFamily="18" charset="0"/>
                  <a:ea typeface="宋体" panose="02010600030101010101" pitchFamily="2" charset="-122"/>
                </a:rPr>
                <a:t>x   x</a:t>
              </a:r>
              <a:r>
                <a:rPr lang="en-US" altLang="zh-CN" sz="2000" i="1">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i="1">
                <a:solidFill>
                  <a:srgbClr val="990000"/>
                </a:solidFill>
                <a:latin typeface="Times New Roman" panose="02020603050405020304" pitchFamily="18" charset="0"/>
                <a:ea typeface="宋体" panose="02010600030101010101" pitchFamily="2" charset="-122"/>
              </a:endParaRPr>
            </a:p>
          </p:txBody>
        </p:sp>
      </p:grpSp>
      <p:grpSp>
        <p:nvGrpSpPr>
          <p:cNvPr id="49204" name="组合 49203"/>
          <p:cNvGrpSpPr/>
          <p:nvPr/>
        </p:nvGrpSpPr>
        <p:grpSpPr>
          <a:xfrm>
            <a:off x="774700" y="2911475"/>
            <a:ext cx="4124325" cy="3249613"/>
            <a:chOff x="488" y="1834"/>
            <a:chExt cx="2598" cy="2047"/>
          </a:xfrm>
        </p:grpSpPr>
        <p:sp>
          <p:nvSpPr>
            <p:cNvPr id="34834" name="文本框 49160"/>
            <p:cNvSpPr txBox="1"/>
            <p:nvPr/>
          </p:nvSpPr>
          <p:spPr>
            <a:xfrm>
              <a:off x="756" y="2185"/>
              <a:ext cx="1982" cy="327"/>
            </a:xfrm>
            <a:prstGeom prst="rect">
              <a:avLst/>
            </a:prstGeom>
            <a:noFill/>
            <a:ln w="12699">
              <a:noFill/>
            </a:ln>
          </p:spPr>
          <p:txBody>
            <a:bodyPr anchor="t" anchorCtr="0">
              <a:spAutoFit/>
            </a:bodyPr>
            <a:p>
              <a:pPr eaLnBrk="0" hangingPunct="0"/>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地面参考系为</a:t>
              </a:r>
              <a:r>
                <a:rPr lang="en-US" altLang="zh-CN" i="1">
                  <a:solidFill>
                    <a:srgbClr val="990000"/>
                  </a:solidFill>
                  <a:latin typeface="Times New Roman" panose="02020603050405020304" pitchFamily="18" charset="0"/>
                  <a:ea typeface="宋体" panose="02010600030101010101" pitchFamily="2" charset="-122"/>
                </a:rPr>
                <a:t>S</a:t>
              </a:r>
              <a:r>
                <a:rPr lang="zh-CN" altLang="en-US" dirty="0">
                  <a:latin typeface="Times New Roman" panose="02020603050405020304" pitchFamily="18" charset="0"/>
                  <a:ea typeface="宋体" panose="02010600030101010101" pitchFamily="2" charset="-122"/>
                </a:rPr>
                <a:t>系。</a:t>
              </a:r>
              <a:endParaRPr lang="zh-CN" altLang="en-US">
                <a:latin typeface="Times New Roman" panose="02020603050405020304" pitchFamily="18" charset="0"/>
                <a:ea typeface="宋体" panose="02010600030101010101" pitchFamily="2" charset="-122"/>
              </a:endParaRPr>
            </a:p>
          </p:txBody>
        </p:sp>
        <p:grpSp>
          <p:nvGrpSpPr>
            <p:cNvPr id="34835" name="组合 49202"/>
            <p:cNvGrpSpPr/>
            <p:nvPr/>
          </p:nvGrpSpPr>
          <p:grpSpPr>
            <a:xfrm>
              <a:off x="488" y="1834"/>
              <a:ext cx="2598" cy="2047"/>
              <a:chOff x="488" y="1834"/>
              <a:chExt cx="2598" cy="2047"/>
            </a:xfrm>
          </p:grpSpPr>
          <p:sp>
            <p:nvSpPr>
              <p:cNvPr id="34836" name="文本框 49154"/>
              <p:cNvSpPr txBox="1"/>
              <p:nvPr/>
            </p:nvSpPr>
            <p:spPr>
              <a:xfrm>
                <a:off x="488" y="1865"/>
                <a:ext cx="768" cy="288"/>
              </a:xfrm>
              <a:prstGeom prst="rect">
                <a:avLst/>
              </a:prstGeom>
              <a:noFill/>
              <a:ln w="12699">
                <a:noFill/>
              </a:ln>
            </p:spPr>
            <p:txBody>
              <a:bodyPr anchor="t" anchorCtr="0">
                <a:spAutoFit/>
              </a:bodyPr>
              <a:p>
                <a:pPr eaLnBrk="0" hangingPunct="0"/>
                <a:r>
                  <a:rPr lang="zh-CN" altLang="en-US" dirty="0">
                    <a:solidFill>
                      <a:srgbClr val="990000"/>
                    </a:solidFill>
                    <a:latin typeface="Times New Roman" panose="02020603050405020304" pitchFamily="18" charset="0"/>
                    <a:ea typeface="华文彩云" panose="02010800040101010101" pitchFamily="2" charset="-122"/>
                  </a:rPr>
                  <a:t>解：</a:t>
                </a:r>
                <a:endParaRPr lang="zh-CN" altLang="en-US" dirty="0">
                  <a:solidFill>
                    <a:srgbClr val="990000"/>
                  </a:solidFill>
                  <a:latin typeface="Times New Roman" panose="02020603050405020304" pitchFamily="18" charset="0"/>
                  <a:ea typeface="华文彩云" panose="02010800040101010101" pitchFamily="2" charset="-122"/>
                </a:endParaRPr>
              </a:p>
            </p:txBody>
          </p:sp>
          <p:sp>
            <p:nvSpPr>
              <p:cNvPr id="34837" name="文本框 49156"/>
              <p:cNvSpPr txBox="1"/>
              <p:nvPr/>
            </p:nvSpPr>
            <p:spPr>
              <a:xfrm>
                <a:off x="846" y="1834"/>
                <a:ext cx="2240" cy="596"/>
              </a:xfrm>
              <a:prstGeom prst="rect">
                <a:avLst/>
              </a:prstGeom>
              <a:noFill/>
              <a:ln w="12699">
                <a:noFill/>
              </a:ln>
            </p:spPr>
            <p:txBody>
              <a:bodyPr anchor="t" anchorCtr="0">
                <a:spAutoFit/>
              </a:bodyPr>
              <a:p>
                <a:pPr eaLnBrk="0" hangingPunct="0"/>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选飞船参考系为</a:t>
                </a:r>
                <a:r>
                  <a:rPr lang="en-US" altLang="zh-CN" i="1">
                    <a:solidFill>
                      <a:srgbClr val="990000"/>
                    </a:solidFill>
                    <a:latin typeface="Times New Roman" panose="02020603050405020304" pitchFamily="18" charset="0"/>
                    <a:ea typeface="宋体" panose="02010600030101010101" pitchFamily="2" charset="-122"/>
                  </a:rPr>
                  <a:t>S</a:t>
                </a:r>
                <a:r>
                  <a:rPr lang="en-US" altLang="zh-CN" i="1">
                    <a:solidFill>
                      <a:srgbClr val="990000"/>
                    </a:solidFill>
                    <a:latin typeface="Times New Roman" panose="02020603050405020304" pitchFamily="18" charset="0"/>
                    <a:ea typeface="宋体" panose="02010600030101010101" pitchFamily="2" charset="-122"/>
                    <a:sym typeface="Symbol" panose="05050102010706020507" pitchFamily="18" charset="2"/>
                  </a:rPr>
                  <a:t> </a:t>
                </a:r>
                <a:r>
                  <a:rPr lang="zh-CN" altLang="en-US" dirty="0">
                    <a:latin typeface="Times New Roman" panose="02020603050405020304" pitchFamily="18" charset="0"/>
                    <a:ea typeface="宋体" panose="02010600030101010101" pitchFamily="2" charset="-122"/>
                  </a:rPr>
                  <a:t>系。</a:t>
                </a:r>
                <a:endParaRPr lang="zh-CN" altLang="en-US" i="1">
                  <a:solidFill>
                    <a:srgbClr val="990000"/>
                  </a:solidFill>
                  <a:latin typeface="Times New Roman" panose="02020603050405020304" pitchFamily="18" charset="0"/>
                  <a:ea typeface="宋体" panose="02010600030101010101" pitchFamily="2" charset="-122"/>
                </a:endParaRPr>
              </a:p>
              <a:p>
                <a:pPr eaLnBrk="0" hangingPunct="0"/>
                <a:endParaRPr lang="zh-CN" altLang="en-US">
                  <a:latin typeface="Times New Roman" panose="02020603050405020304" pitchFamily="18" charset="0"/>
                  <a:ea typeface="宋体" panose="02010600030101010101" pitchFamily="2" charset="-122"/>
                </a:endParaRPr>
              </a:p>
            </p:txBody>
          </p:sp>
          <p:graphicFrame>
            <p:nvGraphicFramePr>
              <p:cNvPr id="34838" name="对象 49193"/>
              <p:cNvGraphicFramePr/>
              <p:nvPr/>
            </p:nvGraphicFramePr>
            <p:xfrm>
              <a:off x="788" y="2602"/>
              <a:ext cx="831" cy="277"/>
            </p:xfrm>
            <a:graphic>
              <a:graphicData uri="http://schemas.openxmlformats.org/presentationml/2006/ole">
                <mc:AlternateContent xmlns:mc="http://schemas.openxmlformats.org/markup-compatibility/2006">
                  <mc:Choice xmlns:v="urn:schemas-microsoft-com:vml" Requires="v">
                    <p:oleObj spid="_x0000_s3127" name="" r:id="rId1" imgW="532765" imgH="177800" progId="Equation.3">
                      <p:embed/>
                    </p:oleObj>
                  </mc:Choice>
                  <mc:Fallback>
                    <p:oleObj name="" r:id="rId1" imgW="532765" imgH="177800" progId="Equation.3">
                      <p:embed/>
                      <p:pic>
                        <p:nvPicPr>
                          <p:cNvPr id="0" name="图片 3126"/>
                          <p:cNvPicPr/>
                          <p:nvPr/>
                        </p:nvPicPr>
                        <p:blipFill>
                          <a:blip r:embed="rId2"/>
                          <a:stretch>
                            <a:fillRect/>
                          </a:stretch>
                        </p:blipFill>
                        <p:spPr>
                          <a:xfrm>
                            <a:off x="788" y="2602"/>
                            <a:ext cx="831" cy="277"/>
                          </a:xfrm>
                          <a:prstGeom prst="rect">
                            <a:avLst/>
                          </a:prstGeom>
                          <a:noFill/>
                          <a:ln w="38100">
                            <a:noFill/>
                            <a:miter/>
                          </a:ln>
                        </p:spPr>
                      </p:pic>
                    </p:oleObj>
                  </mc:Fallback>
                </mc:AlternateContent>
              </a:graphicData>
            </a:graphic>
          </p:graphicFrame>
          <p:graphicFrame>
            <p:nvGraphicFramePr>
              <p:cNvPr id="34839" name="对象 49194"/>
              <p:cNvGraphicFramePr/>
              <p:nvPr/>
            </p:nvGraphicFramePr>
            <p:xfrm>
              <a:off x="1948" y="2578"/>
              <a:ext cx="903" cy="346"/>
            </p:xfrm>
            <a:graphic>
              <a:graphicData uri="http://schemas.openxmlformats.org/presentationml/2006/ole">
                <mc:AlternateContent xmlns:mc="http://schemas.openxmlformats.org/markup-compatibility/2006">
                  <mc:Choice xmlns:v="urn:schemas-microsoft-com:vml" Requires="v">
                    <p:oleObj spid="_x0000_s3126" name="" r:id="rId3" imgW="596900" imgH="228600" progId="Equation.3">
                      <p:embed/>
                    </p:oleObj>
                  </mc:Choice>
                  <mc:Fallback>
                    <p:oleObj name="" r:id="rId3" imgW="596900" imgH="228600" progId="Equation.3">
                      <p:embed/>
                      <p:pic>
                        <p:nvPicPr>
                          <p:cNvPr id="0" name="图片 3125"/>
                          <p:cNvPicPr/>
                          <p:nvPr/>
                        </p:nvPicPr>
                        <p:blipFill>
                          <a:blip r:embed="rId4"/>
                          <a:stretch>
                            <a:fillRect/>
                          </a:stretch>
                        </p:blipFill>
                        <p:spPr>
                          <a:xfrm>
                            <a:off x="1948" y="2578"/>
                            <a:ext cx="903" cy="346"/>
                          </a:xfrm>
                          <a:prstGeom prst="rect">
                            <a:avLst/>
                          </a:prstGeom>
                          <a:noFill/>
                          <a:ln w="38100">
                            <a:noFill/>
                            <a:miter/>
                          </a:ln>
                        </p:spPr>
                      </p:pic>
                    </p:oleObj>
                  </mc:Fallback>
                </mc:AlternateContent>
              </a:graphicData>
            </a:graphic>
          </p:graphicFrame>
          <p:graphicFrame>
            <p:nvGraphicFramePr>
              <p:cNvPr id="34840" name="对象 49195"/>
              <p:cNvGraphicFramePr/>
              <p:nvPr/>
            </p:nvGraphicFramePr>
            <p:xfrm>
              <a:off x="807" y="2995"/>
              <a:ext cx="2080" cy="886"/>
            </p:xfrm>
            <a:graphic>
              <a:graphicData uri="http://schemas.openxmlformats.org/presentationml/2006/ole">
                <mc:AlternateContent xmlns:mc="http://schemas.openxmlformats.org/markup-compatibility/2006">
                  <mc:Choice xmlns:v="urn:schemas-microsoft-com:vml" Requires="v">
                    <p:oleObj spid="_x0000_s3128" name="" r:id="rId5" imgW="1370965" imgH="584200" progId="Equation.3">
                      <p:embed/>
                    </p:oleObj>
                  </mc:Choice>
                  <mc:Fallback>
                    <p:oleObj name="" r:id="rId5" imgW="1370965" imgH="584200" progId="Equation.3">
                      <p:embed/>
                      <p:pic>
                        <p:nvPicPr>
                          <p:cNvPr id="0" name="图片 3127"/>
                          <p:cNvPicPr/>
                          <p:nvPr/>
                        </p:nvPicPr>
                        <p:blipFill>
                          <a:blip r:embed="rId6"/>
                          <a:stretch>
                            <a:fillRect/>
                          </a:stretch>
                        </p:blipFill>
                        <p:spPr>
                          <a:xfrm>
                            <a:off x="807" y="2995"/>
                            <a:ext cx="2080" cy="886"/>
                          </a:xfrm>
                          <a:prstGeom prst="rect">
                            <a:avLst/>
                          </a:prstGeom>
                          <a:noFill/>
                          <a:ln w="38100">
                            <a:noFill/>
                            <a:miter/>
                          </a:ln>
                        </p:spPr>
                      </p:pic>
                    </p:oleObj>
                  </mc:Fallback>
                </mc:AlternateContent>
              </a:graphicData>
            </a:graphic>
          </p:graphicFrame>
        </p:grpSp>
      </p:grpSp>
      <p:sp>
        <p:nvSpPr>
          <p:cNvPr id="34841" name="文本框 49197"/>
          <p:cNvSpPr txBox="1"/>
          <p:nvPr/>
        </p:nvSpPr>
        <p:spPr>
          <a:xfrm>
            <a:off x="685800" y="609600"/>
            <a:ext cx="2133600" cy="519113"/>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例题五：</a:t>
            </a:r>
            <a:endParaRPr lang="zh-CN" altLang="en-US">
              <a:solidFill>
                <a:srgbClr val="990000"/>
              </a:solidFill>
              <a:latin typeface="Times New Roman" panose="02020603050405020304" pitchFamily="18" charset="0"/>
              <a:ea typeface="华文彩云" panose="02010800040101010101" pitchFamily="2" charset="-122"/>
            </a:endParaRPr>
          </a:p>
        </p:txBody>
      </p:sp>
      <p:pic>
        <p:nvPicPr>
          <p:cNvPr id="34842" name="图片 49198" descr="ColorLine"/>
          <p:cNvPicPr>
            <a:picLocks noChangeAspect="1"/>
          </p:cNvPicPr>
          <p:nvPr/>
        </p:nvPicPr>
        <p:blipFill>
          <a:blip r:embed="rId7"/>
          <a:stretch>
            <a:fillRect/>
          </a:stretch>
        </p:blipFill>
        <p:spPr>
          <a:xfrm>
            <a:off x="1190625" y="1241425"/>
            <a:ext cx="6858000" cy="111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35842" name="文本框 53249"/>
          <p:cNvSpPr txBox="1"/>
          <p:nvPr/>
        </p:nvSpPr>
        <p:spPr>
          <a:xfrm>
            <a:off x="815975" y="1462088"/>
            <a:ext cx="7546975" cy="1187450"/>
          </a:xfrm>
          <a:prstGeom prst="rect">
            <a:avLst/>
          </a:prstGeom>
          <a:solidFill>
            <a:srgbClr val="033FFF"/>
          </a:solidFill>
          <a:ln w="9525">
            <a:noFill/>
          </a:ln>
        </p:spPr>
        <p:txBody>
          <a:bodyPr anchor="t" anchorCtr="0">
            <a:spAutoFit/>
          </a:bodyPr>
          <a:p>
            <a:r>
              <a:rPr lang="en-US" altLang="zh-CN" dirty="0">
                <a:solidFill>
                  <a:schemeClr val="bg1"/>
                </a:solidFill>
                <a:latin typeface="Times New Roman" panose="02020603050405020304" pitchFamily="18" charset="0"/>
                <a:ea typeface="宋体" panose="02010600030101010101" pitchFamily="2" charset="-122"/>
              </a:rPr>
              <a:t>        </a:t>
            </a:r>
            <a:r>
              <a:rPr lang="zh-CN" altLang="en-US" dirty="0">
                <a:solidFill>
                  <a:schemeClr val="bg1"/>
                </a:solidFill>
                <a:latin typeface="Times New Roman" panose="02020603050405020304" pitchFamily="18" charset="0"/>
                <a:ea typeface="宋体" panose="02010600030101010101" pitchFamily="2" charset="-122"/>
              </a:rPr>
              <a:t>一艘飞船和一颗慧星相对于地面分别以</a:t>
            </a:r>
            <a:r>
              <a:rPr lang="zh-CN" altLang="en-US" sz="800" dirty="0">
                <a:solidFill>
                  <a:schemeClr val="bg1"/>
                </a:solidFill>
                <a:latin typeface="Times New Roman" panose="02020603050405020304" pitchFamily="18" charset="0"/>
                <a:ea typeface="宋体" panose="02010600030101010101" pitchFamily="2" charset="-122"/>
              </a:rPr>
              <a:t> </a:t>
            </a:r>
            <a:r>
              <a:rPr lang="en-US" altLang="zh-CN" dirty="0">
                <a:solidFill>
                  <a:schemeClr val="bg1"/>
                </a:solidFill>
                <a:latin typeface="Times New Roman" panose="02020603050405020304" pitchFamily="18" charset="0"/>
                <a:ea typeface="宋体" panose="02010600030101010101" pitchFamily="2" charset="-122"/>
              </a:rPr>
              <a:t>0.6c</a:t>
            </a:r>
            <a:r>
              <a:rPr lang="zh-CN" altLang="en-US" dirty="0">
                <a:solidFill>
                  <a:schemeClr val="bg1"/>
                </a:solidFill>
                <a:latin typeface="Times New Roman" panose="02020603050405020304" pitchFamily="18" charset="0"/>
                <a:ea typeface="宋体" panose="02010600030101010101" pitchFamily="2" charset="-122"/>
              </a:rPr>
              <a:t>和</a:t>
            </a:r>
            <a:r>
              <a:rPr lang="zh-CN" altLang="en-US" sz="800" dirty="0">
                <a:solidFill>
                  <a:schemeClr val="bg1"/>
                </a:solidFill>
                <a:latin typeface="Times New Roman" panose="02020603050405020304" pitchFamily="18" charset="0"/>
                <a:ea typeface="宋体" panose="02010600030101010101" pitchFamily="2" charset="-122"/>
              </a:rPr>
              <a:t> </a:t>
            </a:r>
            <a:r>
              <a:rPr lang="en-US" altLang="zh-CN" dirty="0">
                <a:solidFill>
                  <a:schemeClr val="bg1"/>
                </a:solidFill>
                <a:latin typeface="Times New Roman" panose="02020603050405020304" pitchFamily="18" charset="0"/>
                <a:ea typeface="宋体" panose="02010600030101010101" pitchFamily="2" charset="-122"/>
              </a:rPr>
              <a:t>0.8c</a:t>
            </a:r>
            <a:r>
              <a:rPr lang="zh-CN" altLang="en-US" dirty="0">
                <a:solidFill>
                  <a:schemeClr val="bg1"/>
                </a:solidFill>
                <a:latin typeface="Times New Roman" panose="02020603050405020304" pitchFamily="18" charset="0"/>
                <a:ea typeface="宋体" panose="02010600030101010101" pitchFamily="2" charset="-122"/>
              </a:rPr>
              <a:t>的速度相向运动，在地面上观测，再有</a:t>
            </a:r>
            <a:r>
              <a:rPr lang="en-US" altLang="zh-CN" dirty="0">
                <a:solidFill>
                  <a:schemeClr val="bg1"/>
                </a:solidFill>
                <a:latin typeface="Times New Roman" panose="02020603050405020304" pitchFamily="18" charset="0"/>
                <a:ea typeface="宋体" panose="02010600030101010101" pitchFamily="2" charset="-122"/>
              </a:rPr>
              <a:t>5s</a:t>
            </a:r>
            <a:r>
              <a:rPr lang="zh-CN" altLang="en-US" dirty="0">
                <a:solidFill>
                  <a:schemeClr val="bg1"/>
                </a:solidFill>
                <a:latin typeface="Times New Roman" panose="02020603050405020304" pitchFamily="18" charset="0"/>
                <a:ea typeface="宋体" panose="02010600030101010101" pitchFamily="2" charset="-122"/>
              </a:rPr>
              <a:t>钟两者就要相撞，试求从飞船上的钟看再经过多少时间两者将相撞。</a:t>
            </a:r>
            <a:endParaRPr lang="zh-CN" altLang="en-US">
              <a:solidFill>
                <a:schemeClr val="bg1"/>
              </a:solidFill>
              <a:latin typeface="Times New Roman" panose="02020603050405020304" pitchFamily="18" charset="0"/>
              <a:ea typeface="宋体" panose="02010600030101010101" pitchFamily="2" charset="-122"/>
            </a:endParaRPr>
          </a:p>
        </p:txBody>
      </p:sp>
      <p:grpSp>
        <p:nvGrpSpPr>
          <p:cNvPr id="35843" name="组合 53285"/>
          <p:cNvGrpSpPr/>
          <p:nvPr/>
        </p:nvGrpSpPr>
        <p:grpSpPr>
          <a:xfrm>
            <a:off x="6965950" y="473075"/>
            <a:ext cx="1924050" cy="484188"/>
            <a:chOff x="4388" y="298"/>
            <a:chExt cx="1212" cy="305"/>
          </a:xfrm>
        </p:grpSpPr>
        <p:sp>
          <p:nvSpPr>
            <p:cNvPr id="35844" name="圆角矩形 53286">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53288" name="文本框 53287">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pic>
        <p:nvPicPr>
          <p:cNvPr id="35846" name="图片 53288" descr="ColorLine"/>
          <p:cNvPicPr>
            <a:picLocks noChangeAspect="1"/>
          </p:cNvPicPr>
          <p:nvPr/>
        </p:nvPicPr>
        <p:blipFill>
          <a:blip r:embed="rId1"/>
          <a:stretch>
            <a:fillRect/>
          </a:stretch>
        </p:blipFill>
        <p:spPr>
          <a:xfrm>
            <a:off x="1190625" y="1241425"/>
            <a:ext cx="6858000" cy="11113"/>
          </a:xfrm>
          <a:prstGeom prst="rect">
            <a:avLst/>
          </a:prstGeom>
          <a:noFill/>
          <a:ln w="9525">
            <a:noFill/>
          </a:ln>
        </p:spPr>
      </p:pic>
      <p:sp>
        <p:nvSpPr>
          <p:cNvPr id="35847" name="文本框 53289"/>
          <p:cNvSpPr txBox="1"/>
          <p:nvPr/>
        </p:nvSpPr>
        <p:spPr>
          <a:xfrm>
            <a:off x="685800" y="652463"/>
            <a:ext cx="2133600" cy="519112"/>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例题六：</a:t>
            </a:r>
            <a:endParaRPr lang="zh-CN" altLang="en-US">
              <a:solidFill>
                <a:srgbClr val="990000"/>
              </a:solidFill>
              <a:latin typeface="Times New Roman" panose="02020603050405020304" pitchFamily="18" charset="0"/>
              <a:ea typeface="华文彩云" panose="02010800040101010101" pitchFamily="2" charset="-122"/>
            </a:endParaRPr>
          </a:p>
        </p:txBody>
      </p:sp>
      <p:grpSp>
        <p:nvGrpSpPr>
          <p:cNvPr id="35848" name="组合 53294"/>
          <p:cNvGrpSpPr/>
          <p:nvPr/>
        </p:nvGrpSpPr>
        <p:grpSpPr>
          <a:xfrm>
            <a:off x="1581150" y="2967038"/>
            <a:ext cx="6462713" cy="2697162"/>
            <a:chOff x="996" y="1869"/>
            <a:chExt cx="4071" cy="1699"/>
          </a:xfrm>
        </p:grpSpPr>
        <p:sp>
          <p:nvSpPr>
            <p:cNvPr id="35849" name="矩形 53260"/>
            <p:cNvSpPr/>
            <p:nvPr/>
          </p:nvSpPr>
          <p:spPr>
            <a:xfrm>
              <a:off x="996" y="1869"/>
              <a:ext cx="4032" cy="1699"/>
            </a:xfrm>
            <a:prstGeom prst="rect">
              <a:avLst/>
            </a:prstGeom>
            <a:solidFill>
              <a:srgbClr val="003399"/>
            </a:solid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pic>
          <p:nvPicPr>
            <p:cNvPr id="35850" name="图片 53250" descr="彗星1"/>
            <p:cNvPicPr>
              <a:picLocks noChangeAspect="1"/>
            </p:cNvPicPr>
            <p:nvPr/>
          </p:nvPicPr>
          <p:blipFill>
            <a:blip r:embed="rId2">
              <a:clrChange>
                <a:clrFrom>
                  <a:srgbClr val="666EBA"/>
                </a:clrFrom>
                <a:clrTo>
                  <a:srgbClr val="666EBA">
                    <a:alpha val="0"/>
                  </a:srgbClr>
                </a:clrTo>
              </a:clrChange>
            </a:blip>
            <a:stretch>
              <a:fillRect/>
            </a:stretch>
          </p:blipFill>
          <p:spPr>
            <a:xfrm>
              <a:off x="4084" y="2415"/>
              <a:ext cx="595" cy="137"/>
            </a:xfrm>
            <a:prstGeom prst="rect">
              <a:avLst/>
            </a:prstGeom>
            <a:noFill/>
            <a:ln w="9525">
              <a:noFill/>
            </a:ln>
          </p:spPr>
        </p:pic>
        <p:sp>
          <p:nvSpPr>
            <p:cNvPr id="35851" name="直接连接符 53252"/>
            <p:cNvSpPr/>
            <p:nvPr/>
          </p:nvSpPr>
          <p:spPr>
            <a:xfrm flipV="1">
              <a:off x="1629" y="2099"/>
              <a:ext cx="0" cy="1191"/>
            </a:xfrm>
            <a:prstGeom prst="line">
              <a:avLst/>
            </a:prstGeom>
            <a:ln w="28575" cap="flat" cmpd="sng">
              <a:solidFill>
                <a:schemeClr val="bg1"/>
              </a:solidFill>
              <a:prstDash val="solid"/>
              <a:round/>
              <a:headEnd type="none" w="med" len="med"/>
              <a:tailEnd type="triangle" w="sm" len="lg"/>
            </a:ln>
          </p:spPr>
        </p:sp>
        <p:sp>
          <p:nvSpPr>
            <p:cNvPr id="35852" name="直接连接符 53253"/>
            <p:cNvSpPr/>
            <p:nvPr/>
          </p:nvSpPr>
          <p:spPr>
            <a:xfrm flipV="1">
              <a:off x="1629" y="3271"/>
              <a:ext cx="3196" cy="9"/>
            </a:xfrm>
            <a:prstGeom prst="line">
              <a:avLst/>
            </a:prstGeom>
            <a:ln w="28575" cap="flat" cmpd="sng">
              <a:solidFill>
                <a:schemeClr val="bg1"/>
              </a:solidFill>
              <a:prstDash val="solid"/>
              <a:round/>
              <a:headEnd type="none" w="med" len="med"/>
              <a:tailEnd type="triangle" w="sm" len="lg"/>
            </a:ln>
          </p:spPr>
        </p:sp>
        <p:pic>
          <p:nvPicPr>
            <p:cNvPr id="35853" name="图片 53254" descr="卫星1"/>
            <p:cNvPicPr>
              <a:picLocks noChangeAspect="1"/>
            </p:cNvPicPr>
            <p:nvPr/>
          </p:nvPicPr>
          <p:blipFill>
            <a:blip r:embed="rId3">
              <a:clrChange>
                <a:clrFrom>
                  <a:srgbClr val="0D100D"/>
                </a:clrFrom>
                <a:clrTo>
                  <a:srgbClr val="0D100D">
                    <a:alpha val="0"/>
                  </a:srgbClr>
                </a:clrTo>
              </a:clrChange>
            </a:blip>
            <a:stretch>
              <a:fillRect/>
            </a:stretch>
          </p:blipFill>
          <p:spPr>
            <a:xfrm>
              <a:off x="2736" y="2368"/>
              <a:ext cx="539" cy="237"/>
            </a:xfrm>
            <a:prstGeom prst="rect">
              <a:avLst/>
            </a:prstGeom>
            <a:noFill/>
            <a:ln w="9525">
              <a:noFill/>
            </a:ln>
          </p:spPr>
        </p:pic>
        <p:sp>
          <p:nvSpPr>
            <p:cNvPr id="35854" name="直接连接符 53256"/>
            <p:cNvSpPr/>
            <p:nvPr/>
          </p:nvSpPr>
          <p:spPr>
            <a:xfrm flipH="1" flipV="1">
              <a:off x="2146" y="2205"/>
              <a:ext cx="1" cy="1076"/>
            </a:xfrm>
            <a:prstGeom prst="line">
              <a:avLst/>
            </a:prstGeom>
            <a:ln w="28575" cap="flat" cmpd="sng">
              <a:solidFill>
                <a:schemeClr val="bg1"/>
              </a:solidFill>
              <a:prstDash val="solid"/>
              <a:round/>
              <a:headEnd type="none" w="med" len="med"/>
              <a:tailEnd type="triangle" w="sm" len="lg"/>
            </a:ln>
          </p:spPr>
        </p:sp>
        <p:sp>
          <p:nvSpPr>
            <p:cNvPr id="35855" name="直接连接符 53257"/>
            <p:cNvSpPr/>
            <p:nvPr/>
          </p:nvSpPr>
          <p:spPr>
            <a:xfrm>
              <a:off x="3070" y="2522"/>
              <a:ext cx="0" cy="758"/>
            </a:xfrm>
            <a:prstGeom prst="line">
              <a:avLst/>
            </a:prstGeom>
            <a:ln w="9525" cap="flat" cmpd="sng">
              <a:solidFill>
                <a:schemeClr val="bg1"/>
              </a:solidFill>
              <a:prstDash val="dash"/>
              <a:round/>
              <a:headEnd type="none" w="med" len="med"/>
              <a:tailEnd type="none" w="med" len="med"/>
            </a:ln>
          </p:spPr>
        </p:sp>
        <p:sp>
          <p:nvSpPr>
            <p:cNvPr id="35856" name="直接连接符 53258"/>
            <p:cNvSpPr/>
            <p:nvPr/>
          </p:nvSpPr>
          <p:spPr>
            <a:xfrm>
              <a:off x="3684" y="2531"/>
              <a:ext cx="0" cy="758"/>
            </a:xfrm>
            <a:prstGeom prst="line">
              <a:avLst/>
            </a:prstGeom>
            <a:ln w="9525" cap="flat" cmpd="sng">
              <a:solidFill>
                <a:schemeClr val="bg1"/>
              </a:solidFill>
              <a:prstDash val="dash"/>
              <a:round/>
              <a:headEnd type="none" w="med" len="med"/>
              <a:tailEnd type="none" w="med" len="med"/>
            </a:ln>
          </p:spPr>
        </p:sp>
        <p:sp>
          <p:nvSpPr>
            <p:cNvPr id="35857" name="椭圆 53259"/>
            <p:cNvSpPr/>
            <p:nvPr/>
          </p:nvSpPr>
          <p:spPr>
            <a:xfrm>
              <a:off x="3656" y="2474"/>
              <a:ext cx="68" cy="56"/>
            </a:xfrm>
            <a:prstGeom prst="ellipse">
              <a:avLst/>
            </a:prstGeom>
            <a:solidFill>
              <a:srgbClr val="DDDDDD"/>
            </a:solid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35858" name="直接连接符 53261"/>
            <p:cNvSpPr/>
            <p:nvPr/>
          </p:nvSpPr>
          <p:spPr>
            <a:xfrm>
              <a:off x="4202" y="2521"/>
              <a:ext cx="0" cy="758"/>
            </a:xfrm>
            <a:prstGeom prst="line">
              <a:avLst/>
            </a:prstGeom>
            <a:ln w="9525" cap="flat" cmpd="sng">
              <a:solidFill>
                <a:schemeClr val="bg1"/>
              </a:solidFill>
              <a:prstDash val="dash"/>
              <a:round/>
              <a:headEnd type="none" w="med" len="med"/>
              <a:tailEnd type="none" w="med" len="med"/>
            </a:ln>
          </p:spPr>
        </p:sp>
        <p:sp>
          <p:nvSpPr>
            <p:cNvPr id="35859" name="文本框 53263"/>
            <p:cNvSpPr txBox="1"/>
            <p:nvPr/>
          </p:nvSpPr>
          <p:spPr>
            <a:xfrm>
              <a:off x="1235" y="1995"/>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   Y</a:t>
              </a:r>
              <a:endParaRPr lang="en-US" altLang="zh-CN" sz="2000" i="1">
                <a:solidFill>
                  <a:schemeClr val="bg1"/>
                </a:solidFill>
                <a:latin typeface="Times New Roman" panose="02020603050405020304" pitchFamily="18" charset="0"/>
                <a:ea typeface="宋体" panose="02010600030101010101" pitchFamily="2" charset="-122"/>
              </a:endParaRPr>
            </a:p>
          </p:txBody>
        </p:sp>
        <p:sp>
          <p:nvSpPr>
            <p:cNvPr id="35860" name="文本框 53264"/>
            <p:cNvSpPr txBox="1"/>
            <p:nvPr/>
          </p:nvSpPr>
          <p:spPr>
            <a:xfrm>
              <a:off x="1744" y="2033"/>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Y</a:t>
              </a:r>
              <a:r>
                <a:rPr lang="en-US" altLang="zh-CN" sz="20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i="1">
                <a:solidFill>
                  <a:schemeClr val="bg1"/>
                </a:solidFill>
                <a:latin typeface="Times New Roman" panose="02020603050405020304" pitchFamily="18" charset="0"/>
                <a:ea typeface="宋体" panose="02010600030101010101" pitchFamily="2" charset="-122"/>
              </a:endParaRPr>
            </a:p>
          </p:txBody>
        </p:sp>
        <p:sp>
          <p:nvSpPr>
            <p:cNvPr id="35861" name="文本框 53265"/>
            <p:cNvSpPr txBox="1"/>
            <p:nvPr/>
          </p:nvSpPr>
          <p:spPr>
            <a:xfrm>
              <a:off x="4202" y="3291"/>
              <a:ext cx="865" cy="250"/>
            </a:xfrm>
            <a:prstGeom prst="rect">
              <a:avLst/>
            </a:prstGeom>
            <a:noFill/>
            <a:ln w="9525">
              <a:noFill/>
            </a:ln>
          </p:spPr>
          <p:txBody>
            <a:bodyPr anchor="t" anchorCtr="0">
              <a:spAutoFit/>
            </a:bodyPr>
            <a:p>
              <a:r>
                <a:rPr lang="en-US" altLang="zh-CN" sz="2000" i="1" dirty="0">
                  <a:solidFill>
                    <a:schemeClr val="bg1"/>
                  </a:solidFill>
                  <a:latin typeface="Times New Roman" panose="02020603050405020304" pitchFamily="18" charset="0"/>
                  <a:ea typeface="宋体" panose="02010600030101010101" pitchFamily="2" charset="-122"/>
                </a:rPr>
                <a:t>     </a:t>
              </a:r>
              <a:r>
                <a:rPr lang="en-US" altLang="zh-CN" sz="2000" i="1">
                  <a:solidFill>
                    <a:schemeClr val="bg1"/>
                  </a:solidFill>
                  <a:latin typeface="Times New Roman" panose="02020603050405020304" pitchFamily="18" charset="0"/>
                  <a:ea typeface="宋体" panose="02010600030101010101" pitchFamily="2" charset="-122"/>
                </a:rPr>
                <a:t> X </a:t>
              </a:r>
              <a:r>
                <a:rPr lang="en-US" altLang="zh-CN" sz="2000">
                  <a:solidFill>
                    <a:schemeClr val="bg1"/>
                  </a:solidFill>
                  <a:latin typeface="Times New Roman" panose="02020603050405020304" pitchFamily="18" charset="0"/>
                  <a:ea typeface="宋体" panose="02010600030101010101" pitchFamily="2" charset="-122"/>
                </a:rPr>
                <a:t>(</a:t>
              </a:r>
              <a:r>
                <a:rPr lang="en-US" altLang="zh-CN" sz="2000" i="1">
                  <a:solidFill>
                    <a:schemeClr val="bg1"/>
                  </a:solidFill>
                  <a:latin typeface="Times New Roman" panose="02020603050405020304" pitchFamily="18" charset="0"/>
                  <a:ea typeface="宋体" panose="02010600030101010101" pitchFamily="2" charset="-122"/>
                </a:rPr>
                <a:t>X</a:t>
              </a:r>
              <a:r>
                <a:rPr lang="en-US" altLang="zh-CN" sz="2000"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35862" name="文本框 53266"/>
            <p:cNvSpPr txBox="1"/>
            <p:nvPr/>
          </p:nvSpPr>
          <p:spPr>
            <a:xfrm>
              <a:off x="1840" y="3244"/>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   x</a:t>
              </a:r>
              <a:r>
                <a:rPr lang="en-US" altLang="zh-CN" sz="2000" i="1" baseline="-25000">
                  <a:solidFill>
                    <a:schemeClr val="bg1"/>
                  </a:solidFill>
                  <a:latin typeface="Times New Roman" panose="02020603050405020304" pitchFamily="18" charset="0"/>
                  <a:ea typeface="宋体" panose="02010600030101010101" pitchFamily="2" charset="-122"/>
                </a:rPr>
                <a:t>1</a:t>
              </a:r>
              <a:endParaRPr lang="en-US" altLang="zh-CN" sz="2000" i="1">
                <a:solidFill>
                  <a:schemeClr val="bg1"/>
                </a:solidFill>
                <a:latin typeface="Times New Roman" panose="02020603050405020304" pitchFamily="18" charset="0"/>
                <a:ea typeface="宋体" panose="02010600030101010101" pitchFamily="2" charset="-122"/>
              </a:endParaRPr>
            </a:p>
          </p:txBody>
        </p:sp>
        <p:sp>
          <p:nvSpPr>
            <p:cNvPr id="35863" name="文本框 53267"/>
            <p:cNvSpPr txBox="1"/>
            <p:nvPr/>
          </p:nvSpPr>
          <p:spPr>
            <a:xfrm>
              <a:off x="3884" y="3254"/>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 </a:t>
              </a:r>
              <a:endParaRPr lang="en-US" altLang="zh-CN" sz="2000" i="1">
                <a:solidFill>
                  <a:schemeClr val="bg1"/>
                </a:solidFill>
                <a:latin typeface="Times New Roman" panose="02020603050405020304" pitchFamily="18" charset="0"/>
                <a:ea typeface="宋体" panose="02010600030101010101" pitchFamily="2" charset="-122"/>
              </a:endParaRPr>
            </a:p>
          </p:txBody>
        </p:sp>
        <p:sp>
          <p:nvSpPr>
            <p:cNvPr id="35864" name="文本框 53268"/>
            <p:cNvSpPr txBox="1"/>
            <p:nvPr/>
          </p:nvSpPr>
          <p:spPr>
            <a:xfrm>
              <a:off x="3356" y="3254"/>
              <a:ext cx="577" cy="250"/>
            </a:xfrm>
            <a:prstGeom prst="rect">
              <a:avLst/>
            </a:prstGeom>
            <a:noFill/>
            <a:ln w="9525">
              <a:noFill/>
            </a:ln>
          </p:spPr>
          <p:txBody>
            <a:bodyPr anchor="t" anchorCtr="0">
              <a:spAutoFit/>
            </a:bodyPr>
            <a:p>
              <a:endParaRPr lang="zh-CN" altLang="zh-CN" sz="2000" i="1" dirty="0">
                <a:solidFill>
                  <a:schemeClr val="bg1"/>
                </a:solidFill>
                <a:latin typeface="Times New Roman" panose="02020603050405020304" pitchFamily="18" charset="0"/>
                <a:ea typeface="宋体" panose="02010600030101010101" pitchFamily="2" charset="-122"/>
              </a:endParaRPr>
            </a:p>
          </p:txBody>
        </p:sp>
        <p:sp>
          <p:nvSpPr>
            <p:cNvPr id="35865" name="文本框 53269"/>
            <p:cNvSpPr txBox="1"/>
            <p:nvPr/>
          </p:nvSpPr>
          <p:spPr>
            <a:xfrm>
              <a:off x="2722" y="3255"/>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     x</a:t>
              </a:r>
              <a:r>
                <a:rPr lang="en-US" altLang="zh-CN" sz="2000" i="1" baseline="-25000">
                  <a:solidFill>
                    <a:schemeClr val="bg1"/>
                  </a:solidFill>
                  <a:latin typeface="Times New Roman" panose="02020603050405020304" pitchFamily="18" charset="0"/>
                  <a:ea typeface="宋体" panose="02010600030101010101" pitchFamily="2" charset="-122"/>
                </a:rPr>
                <a:t>2</a:t>
              </a:r>
              <a:endParaRPr lang="en-US" altLang="zh-CN" sz="2000" i="1">
                <a:solidFill>
                  <a:schemeClr val="bg1"/>
                </a:solidFill>
                <a:latin typeface="Times New Roman" panose="02020603050405020304" pitchFamily="18" charset="0"/>
                <a:ea typeface="宋体" panose="02010600030101010101" pitchFamily="2" charset="-122"/>
              </a:endParaRPr>
            </a:p>
          </p:txBody>
        </p:sp>
        <p:sp>
          <p:nvSpPr>
            <p:cNvPr id="35866" name="文本框 53270"/>
            <p:cNvSpPr txBox="1"/>
            <p:nvPr/>
          </p:nvSpPr>
          <p:spPr>
            <a:xfrm>
              <a:off x="1677" y="2234"/>
              <a:ext cx="577" cy="250"/>
            </a:xfrm>
            <a:prstGeom prst="rect">
              <a:avLst/>
            </a:prstGeom>
            <a:noFill/>
            <a:ln w="9525">
              <a:noFill/>
            </a:ln>
          </p:spPr>
          <p:txBody>
            <a:bodyPr anchor="t" anchorCtr="0">
              <a:spAutoFit/>
            </a:bodyPr>
            <a:p>
              <a:endParaRPr lang="zh-CN" altLang="zh-CN" sz="2000" i="1" dirty="0">
                <a:solidFill>
                  <a:schemeClr val="bg1"/>
                </a:solidFill>
                <a:latin typeface="Times New Roman" panose="02020603050405020304" pitchFamily="18" charset="0"/>
                <a:ea typeface="宋体" panose="02010600030101010101" pitchFamily="2" charset="-122"/>
              </a:endParaRPr>
            </a:p>
          </p:txBody>
        </p:sp>
        <p:sp>
          <p:nvSpPr>
            <p:cNvPr id="35867" name="文本框 53271"/>
            <p:cNvSpPr txBox="1"/>
            <p:nvPr/>
          </p:nvSpPr>
          <p:spPr>
            <a:xfrm>
              <a:off x="1696" y="2540"/>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t</a:t>
              </a:r>
              <a:r>
                <a:rPr lang="en-US" altLang="zh-CN" sz="2000" i="1" baseline="-25000">
                  <a:solidFill>
                    <a:schemeClr val="bg1"/>
                  </a:solidFill>
                  <a:latin typeface="Times New Roman" panose="02020603050405020304" pitchFamily="18" charset="0"/>
                  <a:ea typeface="宋体" panose="02010600030101010101" pitchFamily="2" charset="-122"/>
                  <a:sym typeface="Symbol" panose="05050102010706020507" pitchFamily="18" charset="2"/>
                </a:rPr>
                <a:t>1</a:t>
              </a:r>
              <a:endParaRPr lang="en-US" altLang="zh-CN" sz="2000" i="1" baseline="-25000">
                <a:solidFill>
                  <a:schemeClr val="bg1"/>
                </a:solidFill>
                <a:latin typeface="Times New Roman" panose="02020603050405020304" pitchFamily="18" charset="0"/>
                <a:ea typeface="宋体" panose="02010600030101010101" pitchFamily="2" charset="-122"/>
              </a:endParaRPr>
            </a:p>
          </p:txBody>
        </p:sp>
        <p:sp>
          <p:nvSpPr>
            <p:cNvPr id="35868" name="文本框 53272"/>
            <p:cNvSpPr txBox="1"/>
            <p:nvPr/>
          </p:nvSpPr>
          <p:spPr>
            <a:xfrm>
              <a:off x="2739" y="2147"/>
              <a:ext cx="577" cy="250"/>
            </a:xfrm>
            <a:prstGeom prst="rect">
              <a:avLst/>
            </a:prstGeom>
            <a:noFill/>
            <a:ln w="9525">
              <a:noFill/>
            </a:ln>
          </p:spPr>
          <p:txBody>
            <a:bodyPr anchor="t" anchorCtr="0">
              <a:spAutoFit/>
            </a:bodyPr>
            <a:p>
              <a:endParaRPr lang="zh-CN" altLang="zh-CN" sz="2000" i="1" dirty="0">
                <a:solidFill>
                  <a:schemeClr val="bg1"/>
                </a:solidFill>
                <a:latin typeface="Times New Roman" panose="02020603050405020304" pitchFamily="18" charset="0"/>
                <a:ea typeface="宋体" panose="02010600030101010101" pitchFamily="2" charset="-122"/>
              </a:endParaRPr>
            </a:p>
          </p:txBody>
        </p:sp>
        <p:sp>
          <p:nvSpPr>
            <p:cNvPr id="35869" name="文本框 53273"/>
            <p:cNvSpPr txBox="1"/>
            <p:nvPr/>
          </p:nvSpPr>
          <p:spPr>
            <a:xfrm>
              <a:off x="2875" y="2550"/>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t</a:t>
              </a:r>
              <a:r>
                <a:rPr lang="en-US" altLang="zh-CN" sz="2000" i="1" baseline="-25000">
                  <a:solidFill>
                    <a:schemeClr val="bg1"/>
                  </a:solidFill>
                  <a:latin typeface="Times New Roman" panose="02020603050405020304" pitchFamily="18" charset="0"/>
                  <a:ea typeface="宋体" panose="02010600030101010101" pitchFamily="2" charset="-122"/>
                  <a:sym typeface="Symbol" panose="05050102010706020507" pitchFamily="18" charset="2"/>
                </a:rPr>
                <a:t>2</a:t>
              </a:r>
              <a:endParaRPr lang="en-US" altLang="zh-CN" sz="2000" i="1" baseline="-25000">
                <a:solidFill>
                  <a:schemeClr val="bg1"/>
                </a:solidFill>
                <a:latin typeface="Times New Roman" panose="02020603050405020304" pitchFamily="18" charset="0"/>
                <a:ea typeface="宋体" panose="02010600030101010101" pitchFamily="2" charset="-122"/>
              </a:endParaRPr>
            </a:p>
          </p:txBody>
        </p:sp>
        <p:sp>
          <p:nvSpPr>
            <p:cNvPr id="35870" name="文本框 53274"/>
            <p:cNvSpPr txBox="1"/>
            <p:nvPr/>
          </p:nvSpPr>
          <p:spPr>
            <a:xfrm>
              <a:off x="3386" y="2243"/>
              <a:ext cx="577" cy="250"/>
            </a:xfrm>
            <a:prstGeom prst="rect">
              <a:avLst/>
            </a:prstGeom>
            <a:noFill/>
            <a:ln w="9525">
              <a:noFill/>
            </a:ln>
          </p:spPr>
          <p:txBody>
            <a:bodyPr anchor="t" anchorCtr="0">
              <a:spAutoFit/>
            </a:bodyPr>
            <a:p>
              <a:endParaRPr lang="zh-CN" altLang="zh-CN" sz="2000" i="1" dirty="0">
                <a:solidFill>
                  <a:schemeClr val="bg1"/>
                </a:solidFill>
                <a:latin typeface="Times New Roman" panose="02020603050405020304" pitchFamily="18" charset="0"/>
                <a:ea typeface="宋体" panose="02010600030101010101" pitchFamily="2" charset="-122"/>
              </a:endParaRPr>
            </a:p>
          </p:txBody>
        </p:sp>
        <p:sp>
          <p:nvSpPr>
            <p:cNvPr id="35871" name="文本框 53275"/>
            <p:cNvSpPr txBox="1"/>
            <p:nvPr/>
          </p:nvSpPr>
          <p:spPr>
            <a:xfrm>
              <a:off x="3923" y="2165"/>
              <a:ext cx="577" cy="250"/>
            </a:xfrm>
            <a:prstGeom prst="rect">
              <a:avLst/>
            </a:prstGeom>
            <a:noFill/>
            <a:ln w="9525">
              <a:noFill/>
            </a:ln>
          </p:spPr>
          <p:txBody>
            <a:bodyPr anchor="t" anchorCtr="0">
              <a:spAutoFit/>
            </a:bodyPr>
            <a:p>
              <a:endParaRPr lang="zh-CN" altLang="zh-CN" sz="2000" i="1" dirty="0">
                <a:solidFill>
                  <a:schemeClr val="bg1"/>
                </a:solidFill>
                <a:latin typeface="Times New Roman" panose="02020603050405020304" pitchFamily="18" charset="0"/>
                <a:ea typeface="宋体" panose="02010600030101010101" pitchFamily="2" charset="-122"/>
              </a:endParaRPr>
            </a:p>
          </p:txBody>
        </p:sp>
        <p:sp>
          <p:nvSpPr>
            <p:cNvPr id="35872" name="文本框 53276"/>
            <p:cNvSpPr txBox="1"/>
            <p:nvPr/>
          </p:nvSpPr>
          <p:spPr>
            <a:xfrm>
              <a:off x="4000" y="2501"/>
              <a:ext cx="577" cy="183"/>
            </a:xfrm>
            <a:prstGeom prst="rect">
              <a:avLst/>
            </a:prstGeom>
            <a:noFill/>
            <a:ln w="9525">
              <a:noFill/>
            </a:ln>
          </p:spPr>
          <p:txBody>
            <a:bodyPr anchor="t" anchorCtr="0">
              <a:spAutoFit/>
            </a:bodyPr>
            <a:p>
              <a:endParaRPr lang="zh-CN" altLang="zh-CN" sz="2000" i="1" baseline="-25000" dirty="0">
                <a:solidFill>
                  <a:schemeClr val="bg1"/>
                </a:solidFill>
                <a:latin typeface="Times New Roman" panose="02020603050405020304" pitchFamily="18" charset="0"/>
                <a:ea typeface="宋体" panose="02010600030101010101" pitchFamily="2" charset="-122"/>
              </a:endParaRPr>
            </a:p>
          </p:txBody>
        </p:sp>
        <p:sp>
          <p:nvSpPr>
            <p:cNvPr id="35873" name="文本框 53277"/>
            <p:cNvSpPr txBox="1"/>
            <p:nvPr/>
          </p:nvSpPr>
          <p:spPr>
            <a:xfrm>
              <a:off x="1168" y="3156"/>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    O</a:t>
              </a:r>
              <a:endParaRPr lang="en-US" altLang="zh-CN" sz="2000" i="1">
                <a:solidFill>
                  <a:schemeClr val="bg1"/>
                </a:solidFill>
                <a:latin typeface="Times New Roman" panose="02020603050405020304" pitchFamily="18" charset="0"/>
                <a:ea typeface="宋体" panose="02010600030101010101" pitchFamily="2" charset="-122"/>
              </a:endParaRPr>
            </a:p>
          </p:txBody>
        </p:sp>
        <p:sp>
          <p:nvSpPr>
            <p:cNvPr id="35874" name="文本框 53278"/>
            <p:cNvSpPr txBox="1"/>
            <p:nvPr/>
          </p:nvSpPr>
          <p:spPr>
            <a:xfrm>
              <a:off x="1664" y="3065"/>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  O</a:t>
              </a:r>
              <a:r>
                <a:rPr lang="en-US" altLang="zh-CN" sz="20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i="1">
                <a:solidFill>
                  <a:schemeClr val="bg1"/>
                </a:solidFill>
                <a:latin typeface="Times New Roman" panose="02020603050405020304" pitchFamily="18" charset="0"/>
                <a:ea typeface="宋体" panose="02010600030101010101" pitchFamily="2" charset="-122"/>
              </a:endParaRPr>
            </a:p>
          </p:txBody>
        </p:sp>
        <p:sp>
          <p:nvSpPr>
            <p:cNvPr id="35875" name="直接连接符 53279"/>
            <p:cNvSpPr/>
            <p:nvPr/>
          </p:nvSpPr>
          <p:spPr>
            <a:xfrm>
              <a:off x="2349" y="2503"/>
              <a:ext cx="192" cy="0"/>
            </a:xfrm>
            <a:prstGeom prst="line">
              <a:avLst/>
            </a:prstGeom>
            <a:ln w="9525" cap="flat" cmpd="sng">
              <a:solidFill>
                <a:schemeClr val="bg1"/>
              </a:solidFill>
              <a:prstDash val="solid"/>
              <a:round/>
              <a:headEnd type="none" w="med" len="med"/>
              <a:tailEnd type="triangle" w="med" len="med"/>
            </a:ln>
          </p:spPr>
        </p:sp>
        <p:sp>
          <p:nvSpPr>
            <p:cNvPr id="35876" name="文本框 53280"/>
            <p:cNvSpPr txBox="1"/>
            <p:nvPr/>
          </p:nvSpPr>
          <p:spPr>
            <a:xfrm>
              <a:off x="2156" y="2248"/>
              <a:ext cx="577" cy="250"/>
            </a:xfrm>
            <a:prstGeom prst="rect">
              <a:avLst/>
            </a:prstGeom>
            <a:noFill/>
            <a:ln w="9525">
              <a:noFill/>
            </a:ln>
          </p:spPr>
          <p:txBody>
            <a:bodyPr anchor="t" anchorCtr="0">
              <a:spAutoFit/>
            </a:bodyPr>
            <a:p>
              <a:r>
                <a:rPr lang="en-US" altLang="zh-CN" sz="2000" i="1">
                  <a:solidFill>
                    <a:schemeClr val="bg1"/>
                  </a:solidFill>
                  <a:latin typeface="Times New Roman" panose="02020603050405020304" pitchFamily="18" charset="0"/>
                  <a:ea typeface="宋体" panose="02010600030101010101" pitchFamily="2" charset="-122"/>
                </a:rPr>
                <a:t>     u</a:t>
              </a:r>
              <a:endParaRPr lang="en-US" altLang="zh-CN" sz="2000" i="1">
                <a:solidFill>
                  <a:schemeClr val="bg1"/>
                </a:solidFill>
                <a:latin typeface="Times New Roman" panose="02020603050405020304" pitchFamily="18" charset="0"/>
                <a:ea typeface="宋体" panose="02010600030101010101" pitchFamily="2" charset="-122"/>
              </a:endParaRPr>
            </a:p>
          </p:txBody>
        </p:sp>
        <p:sp>
          <p:nvSpPr>
            <p:cNvPr id="35877" name="直接连接符 53281"/>
            <p:cNvSpPr/>
            <p:nvPr/>
          </p:nvSpPr>
          <p:spPr>
            <a:xfrm flipH="1">
              <a:off x="3924" y="2493"/>
              <a:ext cx="192" cy="0"/>
            </a:xfrm>
            <a:prstGeom prst="line">
              <a:avLst/>
            </a:prstGeom>
            <a:ln w="9525" cap="flat" cmpd="sng">
              <a:solidFill>
                <a:schemeClr val="bg1"/>
              </a:solidFill>
              <a:prstDash val="solid"/>
              <a:round/>
              <a:headEnd type="none" w="med" len="med"/>
              <a:tailEnd type="triangle" w="med" len="med"/>
            </a:ln>
          </p:spPr>
        </p:sp>
        <p:sp>
          <p:nvSpPr>
            <p:cNvPr id="35878" name="文本框 53282"/>
            <p:cNvSpPr txBox="1"/>
            <p:nvPr/>
          </p:nvSpPr>
          <p:spPr>
            <a:xfrm>
              <a:off x="3693" y="2450"/>
              <a:ext cx="577" cy="250"/>
            </a:xfrm>
            <a:prstGeom prst="rect">
              <a:avLst/>
            </a:prstGeom>
            <a:noFill/>
            <a:ln w="9525">
              <a:noFill/>
            </a:ln>
          </p:spPr>
          <p:txBody>
            <a:bodyPr anchor="t" anchorCtr="0">
              <a:spAutoFit/>
            </a:bodyPr>
            <a:p>
              <a:endParaRPr lang="zh-CN" altLang="zh-CN" sz="2000" i="1" dirty="0">
                <a:solidFill>
                  <a:schemeClr val="bg1"/>
                </a:solidFill>
                <a:latin typeface="Bookman Old Style" panose="02050604050505020204" pitchFamily="18" charset="0"/>
                <a:ea typeface="宋体" panose="02010600030101010101" pitchFamily="2" charset="-122"/>
              </a:endParaRPr>
            </a:p>
          </p:txBody>
        </p:sp>
        <p:pic>
          <p:nvPicPr>
            <p:cNvPr id="35879" name="图片 53292" descr="卫星1"/>
            <p:cNvPicPr>
              <a:picLocks noChangeAspect="1"/>
            </p:cNvPicPr>
            <p:nvPr/>
          </p:nvPicPr>
          <p:blipFill>
            <a:blip r:embed="rId3">
              <a:clrChange>
                <a:clrFrom>
                  <a:srgbClr val="0D100D"/>
                </a:clrFrom>
                <a:clrTo>
                  <a:srgbClr val="0D100D">
                    <a:alpha val="0"/>
                  </a:srgbClr>
                </a:clrTo>
              </a:clrChange>
            </a:blip>
            <a:stretch>
              <a:fillRect/>
            </a:stretch>
          </p:blipFill>
          <p:spPr>
            <a:xfrm>
              <a:off x="1869" y="2374"/>
              <a:ext cx="539" cy="237"/>
            </a:xfrm>
            <a:prstGeom prst="rect">
              <a:avLst/>
            </a:prstGeom>
            <a:noFill/>
            <a:ln w="9525">
              <a:noFill/>
            </a:ln>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36866" name="文本框 83969"/>
          <p:cNvSpPr txBox="1"/>
          <p:nvPr/>
        </p:nvSpPr>
        <p:spPr>
          <a:xfrm>
            <a:off x="868363" y="1666875"/>
            <a:ext cx="7618412" cy="2136775"/>
          </a:xfrm>
          <a:prstGeom prst="rect">
            <a:avLst/>
          </a:prstGeom>
          <a:noFill/>
          <a:ln w="9525">
            <a:noFill/>
          </a:ln>
        </p:spPr>
        <p:txBody>
          <a:bodyPr anchor="t" anchorCtr="0">
            <a:spAutoFit/>
          </a:bodyPr>
          <a:p>
            <a:pPr>
              <a:lnSpc>
                <a:spcPct val="140000"/>
              </a:lnSpc>
            </a:pPr>
            <a:r>
              <a:rPr lang="zh-CN" altLang="en-US" dirty="0">
                <a:latin typeface="Times New Roman" panose="02020603050405020304" pitchFamily="18" charset="0"/>
                <a:ea typeface="宋体" panose="02010600030101010101" pitchFamily="2" charset="-122"/>
              </a:rPr>
              <a:t>如图所示，建立地面参照系</a:t>
            </a:r>
            <a:r>
              <a:rPr lang="en-US" altLang="zh-CN" dirty="0">
                <a:latin typeface="Times New Roman" panose="02020603050405020304" pitchFamily="18" charset="0"/>
                <a:ea typeface="宋体" panose="02010600030101010101" pitchFamily="2" charset="-122"/>
              </a:rPr>
              <a:t>S</a:t>
            </a:r>
            <a:r>
              <a:rPr lang="zh-CN" altLang="en-US" dirty="0">
                <a:latin typeface="Times New Roman" panose="02020603050405020304" pitchFamily="18" charset="0"/>
                <a:ea typeface="宋体" panose="02010600030101010101" pitchFamily="2" charset="-122"/>
              </a:rPr>
              <a:t>及飞船参照系</a:t>
            </a:r>
            <a:r>
              <a:rPr lang="en-US" altLang="zh-CN">
                <a:latin typeface="Times New Roman" panose="02020603050405020304" pitchFamily="18" charset="0"/>
                <a:ea typeface="宋体" panose="02010600030101010101" pitchFamily="2" charset="-122"/>
              </a:rPr>
              <a:t>S</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Times New Roman" panose="02020603050405020304" pitchFamily="18" charset="0"/>
                <a:ea typeface="宋体" panose="02010600030101010101" pitchFamily="2" charset="-122"/>
              </a:rPr>
              <a:t>。开始飞船经过地面上</a:t>
            </a:r>
            <a:r>
              <a:rPr lang="en-US" altLang="zh-CN" i="1">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位置，到达</a:t>
            </a:r>
            <a:r>
              <a:rPr lang="en-US" altLang="zh-CN" i="1">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位置与慧星相撞，这两个事件在飞船上观察是发生在同一地点，因此它们的时间间隔</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t</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Times New Roman" panose="02020603050405020304" pitchFamily="18" charset="0"/>
                <a:ea typeface="宋体" panose="02010600030101010101" pitchFamily="2" charset="-122"/>
              </a:rPr>
              <a:t>为原时，故：</a:t>
            </a:r>
            <a:endParaRPr lang="zh-CN" altLang="en-US">
              <a:latin typeface="Times New Roman" panose="02020603050405020304" pitchFamily="18" charset="0"/>
              <a:ea typeface="宋体" panose="02010600030101010101" pitchFamily="2" charset="-122"/>
            </a:endParaRPr>
          </a:p>
        </p:txBody>
      </p:sp>
      <p:graphicFrame>
        <p:nvGraphicFramePr>
          <p:cNvPr id="36867" name="对象 83970"/>
          <p:cNvGraphicFramePr/>
          <p:nvPr/>
        </p:nvGraphicFramePr>
        <p:xfrm>
          <a:off x="1862138" y="4178300"/>
          <a:ext cx="5505450" cy="1042988"/>
        </p:xfrm>
        <a:graphic>
          <a:graphicData uri="http://schemas.openxmlformats.org/presentationml/2006/ole">
            <mc:AlternateContent xmlns:mc="http://schemas.openxmlformats.org/markup-compatibility/2006">
              <mc:Choice xmlns:v="urn:schemas-microsoft-com:vml" Requires="v">
                <p:oleObj spid="_x0000_s3157" name="" r:id="rId1" imgW="2413000" imgH="457200" progId="Equation.3">
                  <p:embed/>
                </p:oleObj>
              </mc:Choice>
              <mc:Fallback>
                <p:oleObj name="" r:id="rId1" imgW="2413000" imgH="457200" progId="Equation.3">
                  <p:embed/>
                  <p:pic>
                    <p:nvPicPr>
                      <p:cNvPr id="0" name="图片 3156"/>
                      <p:cNvPicPr/>
                      <p:nvPr/>
                    </p:nvPicPr>
                    <p:blipFill>
                      <a:blip r:embed="rId2"/>
                      <a:stretch>
                        <a:fillRect/>
                      </a:stretch>
                    </p:blipFill>
                    <p:spPr>
                      <a:xfrm>
                        <a:off x="1862138" y="4178300"/>
                        <a:ext cx="5505450" cy="1042988"/>
                      </a:xfrm>
                      <a:prstGeom prst="rect">
                        <a:avLst/>
                      </a:prstGeom>
                      <a:solidFill>
                        <a:srgbClr val="C5E8FF"/>
                      </a:solidFill>
                      <a:ln w="38100">
                        <a:noFill/>
                        <a:miter/>
                      </a:ln>
                    </p:spPr>
                  </p:pic>
                </p:oleObj>
              </mc:Fallback>
            </mc:AlternateContent>
          </a:graphicData>
        </a:graphic>
      </p:graphicFrame>
      <p:grpSp>
        <p:nvGrpSpPr>
          <p:cNvPr id="36868" name="组合 83971"/>
          <p:cNvGrpSpPr/>
          <p:nvPr/>
        </p:nvGrpSpPr>
        <p:grpSpPr>
          <a:xfrm>
            <a:off x="6965950" y="473075"/>
            <a:ext cx="1924050" cy="484188"/>
            <a:chOff x="4388" y="298"/>
            <a:chExt cx="1212" cy="305"/>
          </a:xfrm>
        </p:grpSpPr>
        <p:sp>
          <p:nvSpPr>
            <p:cNvPr id="36869" name="圆角矩形 83972">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83974" name="文本框 83973">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36871" name="文本框 83974"/>
          <p:cNvSpPr txBox="1"/>
          <p:nvPr/>
        </p:nvSpPr>
        <p:spPr>
          <a:xfrm>
            <a:off x="909638" y="1057275"/>
            <a:ext cx="5627687" cy="457200"/>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楷体_GB2312" pitchFamily="49" charset="-122"/>
              </a:rPr>
              <a:t>解法一：</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pSp>
        <p:nvGrpSpPr>
          <p:cNvPr id="37890" name="组合 92161"/>
          <p:cNvGrpSpPr/>
          <p:nvPr/>
        </p:nvGrpSpPr>
        <p:grpSpPr>
          <a:xfrm>
            <a:off x="6965950" y="473075"/>
            <a:ext cx="1924050" cy="484188"/>
            <a:chOff x="4388" y="298"/>
            <a:chExt cx="1212" cy="305"/>
          </a:xfrm>
        </p:grpSpPr>
        <p:sp>
          <p:nvSpPr>
            <p:cNvPr id="37891" name="圆角矩形 92162">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92164" name="文本框 92163">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37893" name="文本框 92164"/>
          <p:cNvSpPr txBox="1"/>
          <p:nvPr/>
        </p:nvSpPr>
        <p:spPr>
          <a:xfrm>
            <a:off x="925513" y="762000"/>
            <a:ext cx="5627687" cy="457200"/>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楷体_GB2312" pitchFamily="49" charset="-122"/>
              </a:rPr>
              <a:t>解法二：</a:t>
            </a:r>
            <a:r>
              <a:rPr lang="zh-CN" altLang="en-US" dirty="0">
                <a:latin typeface="Times New Roman" panose="02020603050405020304" pitchFamily="18" charset="0"/>
                <a:ea typeface="宋体" panose="02010600030101010101" pitchFamily="2" charset="-122"/>
              </a:rPr>
              <a:t>可用洛仑兹变换求解</a:t>
            </a:r>
            <a:endParaRPr lang="zh-CN" altLang="en-US">
              <a:latin typeface="Times New Roman" panose="02020603050405020304" pitchFamily="18" charset="0"/>
              <a:ea typeface="宋体" panose="02010600030101010101" pitchFamily="2" charset="-122"/>
            </a:endParaRPr>
          </a:p>
        </p:txBody>
      </p:sp>
      <p:graphicFrame>
        <p:nvGraphicFramePr>
          <p:cNvPr id="37894" name="对象 92165"/>
          <p:cNvGraphicFramePr/>
          <p:nvPr/>
        </p:nvGraphicFramePr>
        <p:xfrm>
          <a:off x="239713" y="3675063"/>
          <a:ext cx="6997700" cy="2209800"/>
        </p:xfrm>
        <a:graphic>
          <a:graphicData uri="http://schemas.openxmlformats.org/presentationml/2006/ole">
            <mc:AlternateContent xmlns:mc="http://schemas.openxmlformats.org/markup-compatibility/2006">
              <mc:Choice xmlns:v="urn:schemas-microsoft-com:vml" Requires="v">
                <p:oleObj spid="_x0000_s3158" name="" r:id="rId1" imgW="3111500" imgH="990600" progId="Equation.3">
                  <p:embed/>
                </p:oleObj>
              </mc:Choice>
              <mc:Fallback>
                <p:oleObj name="" r:id="rId1" imgW="3111500" imgH="990600" progId="Equation.3">
                  <p:embed/>
                  <p:pic>
                    <p:nvPicPr>
                      <p:cNvPr id="0" name="图片 3157"/>
                      <p:cNvPicPr/>
                      <p:nvPr/>
                    </p:nvPicPr>
                    <p:blipFill>
                      <a:blip r:embed="rId2"/>
                      <a:stretch>
                        <a:fillRect/>
                      </a:stretch>
                    </p:blipFill>
                    <p:spPr>
                      <a:xfrm>
                        <a:off x="239713" y="3675063"/>
                        <a:ext cx="6997700" cy="2209800"/>
                      </a:xfrm>
                      <a:prstGeom prst="rect">
                        <a:avLst/>
                      </a:prstGeom>
                      <a:solidFill>
                        <a:srgbClr val="99CCFF"/>
                      </a:solidFill>
                      <a:ln w="38100">
                        <a:noFill/>
                        <a:miter/>
                      </a:ln>
                    </p:spPr>
                  </p:pic>
                </p:oleObj>
              </mc:Fallback>
            </mc:AlternateContent>
          </a:graphicData>
        </a:graphic>
      </p:graphicFrame>
      <p:graphicFrame>
        <p:nvGraphicFramePr>
          <p:cNvPr id="37895" name="对象 92166"/>
          <p:cNvGraphicFramePr/>
          <p:nvPr/>
        </p:nvGraphicFramePr>
        <p:xfrm>
          <a:off x="909638" y="1900238"/>
          <a:ext cx="5484812" cy="1106487"/>
        </p:xfrm>
        <a:graphic>
          <a:graphicData uri="http://schemas.openxmlformats.org/presentationml/2006/ole">
            <mc:AlternateContent xmlns:mc="http://schemas.openxmlformats.org/markup-compatibility/2006">
              <mc:Choice xmlns:v="urn:schemas-microsoft-com:vml" Requires="v">
                <p:oleObj spid="_x0000_s3163" name="" r:id="rId3" imgW="2438400" imgH="495300" progId="Equation.3">
                  <p:embed/>
                </p:oleObj>
              </mc:Choice>
              <mc:Fallback>
                <p:oleObj name="" r:id="rId3" imgW="2438400" imgH="495300" progId="Equation.3">
                  <p:embed/>
                  <p:pic>
                    <p:nvPicPr>
                      <p:cNvPr id="0" name="图片 3162"/>
                      <p:cNvPicPr/>
                      <p:nvPr/>
                    </p:nvPicPr>
                    <p:blipFill>
                      <a:blip r:embed="rId4"/>
                      <a:stretch>
                        <a:fillRect/>
                      </a:stretch>
                    </p:blipFill>
                    <p:spPr>
                      <a:xfrm>
                        <a:off x="909638" y="1900238"/>
                        <a:ext cx="5484812" cy="1106487"/>
                      </a:xfrm>
                      <a:prstGeom prst="rect">
                        <a:avLst/>
                      </a:prstGeom>
                      <a:solidFill>
                        <a:srgbClr val="99CCFF">
                          <a:alpha val="50000"/>
                        </a:srgbClr>
                      </a:solid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pSp>
        <p:nvGrpSpPr>
          <p:cNvPr id="38914" name="组合 92161"/>
          <p:cNvGrpSpPr/>
          <p:nvPr/>
        </p:nvGrpSpPr>
        <p:grpSpPr>
          <a:xfrm>
            <a:off x="6965950" y="473075"/>
            <a:ext cx="1924050" cy="484188"/>
            <a:chOff x="4388" y="298"/>
            <a:chExt cx="1212" cy="305"/>
          </a:xfrm>
        </p:grpSpPr>
        <p:sp>
          <p:nvSpPr>
            <p:cNvPr id="38915" name="圆角矩形 92162">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92164" name="文本框 92163">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38917" name="文本框 92164"/>
          <p:cNvSpPr txBox="1"/>
          <p:nvPr/>
        </p:nvSpPr>
        <p:spPr>
          <a:xfrm>
            <a:off x="925513" y="762000"/>
            <a:ext cx="5627687" cy="457200"/>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楷体_GB2312" pitchFamily="49" charset="-122"/>
              </a:rPr>
              <a:t>解法二：</a:t>
            </a:r>
            <a:r>
              <a:rPr lang="zh-CN" altLang="en-US" dirty="0">
                <a:latin typeface="Times New Roman" panose="02020603050405020304" pitchFamily="18" charset="0"/>
                <a:ea typeface="宋体" panose="02010600030101010101" pitchFamily="2" charset="-122"/>
              </a:rPr>
              <a:t>可用洛仑兹变换求解</a:t>
            </a:r>
            <a:endParaRPr lang="zh-CN" altLang="en-US">
              <a:latin typeface="Times New Roman" panose="02020603050405020304" pitchFamily="18" charset="0"/>
              <a:ea typeface="宋体" panose="02010600030101010101" pitchFamily="2" charset="-122"/>
            </a:endParaRPr>
          </a:p>
        </p:txBody>
      </p:sp>
      <p:graphicFrame>
        <p:nvGraphicFramePr>
          <p:cNvPr id="38918" name="对象 92165"/>
          <p:cNvGraphicFramePr/>
          <p:nvPr/>
        </p:nvGraphicFramePr>
        <p:xfrm>
          <a:off x="481013" y="3406775"/>
          <a:ext cx="6515100" cy="2747963"/>
        </p:xfrm>
        <a:graphic>
          <a:graphicData uri="http://schemas.openxmlformats.org/presentationml/2006/ole">
            <mc:AlternateContent xmlns:mc="http://schemas.openxmlformats.org/markup-compatibility/2006">
              <mc:Choice xmlns:v="urn:schemas-microsoft-com:vml" Requires="v">
                <p:oleObj spid="_x0000_s3161" name="" r:id="rId1" imgW="2895600" imgH="1231265" progId="Equation.3">
                  <p:embed/>
                </p:oleObj>
              </mc:Choice>
              <mc:Fallback>
                <p:oleObj name="" r:id="rId1" imgW="2895600" imgH="1231265" progId="Equation.3">
                  <p:embed/>
                  <p:pic>
                    <p:nvPicPr>
                      <p:cNvPr id="0" name="图片 3160"/>
                      <p:cNvPicPr/>
                      <p:nvPr/>
                    </p:nvPicPr>
                    <p:blipFill>
                      <a:blip r:embed="rId2"/>
                      <a:stretch>
                        <a:fillRect/>
                      </a:stretch>
                    </p:blipFill>
                    <p:spPr>
                      <a:xfrm>
                        <a:off x="481013" y="3406775"/>
                        <a:ext cx="6515100" cy="2747963"/>
                      </a:xfrm>
                      <a:prstGeom prst="rect">
                        <a:avLst/>
                      </a:prstGeom>
                      <a:solidFill>
                        <a:srgbClr val="99CCFF"/>
                      </a:solidFill>
                      <a:ln w="38100">
                        <a:noFill/>
                        <a:miter/>
                      </a:ln>
                    </p:spPr>
                  </p:pic>
                </p:oleObj>
              </mc:Fallback>
            </mc:AlternateContent>
          </a:graphicData>
        </a:graphic>
      </p:graphicFrame>
      <p:graphicFrame>
        <p:nvGraphicFramePr>
          <p:cNvPr id="38919" name="对象 92166"/>
          <p:cNvGraphicFramePr/>
          <p:nvPr/>
        </p:nvGraphicFramePr>
        <p:xfrm>
          <a:off x="266700" y="1900238"/>
          <a:ext cx="6770688" cy="1106487"/>
        </p:xfrm>
        <a:graphic>
          <a:graphicData uri="http://schemas.openxmlformats.org/presentationml/2006/ole">
            <mc:AlternateContent xmlns:mc="http://schemas.openxmlformats.org/markup-compatibility/2006">
              <mc:Choice xmlns:v="urn:schemas-microsoft-com:vml" Requires="v">
                <p:oleObj spid="_x0000_s3160" name="" r:id="rId3" imgW="3009900" imgH="495300" progId="Equation.3">
                  <p:embed/>
                </p:oleObj>
              </mc:Choice>
              <mc:Fallback>
                <p:oleObj name="" r:id="rId3" imgW="3009900" imgH="495300" progId="Equation.3">
                  <p:embed/>
                  <p:pic>
                    <p:nvPicPr>
                      <p:cNvPr id="0" name="图片 3159"/>
                      <p:cNvPicPr/>
                      <p:nvPr/>
                    </p:nvPicPr>
                    <p:blipFill>
                      <a:blip r:embed="rId4"/>
                      <a:stretch>
                        <a:fillRect/>
                      </a:stretch>
                    </p:blipFill>
                    <p:spPr>
                      <a:xfrm>
                        <a:off x="266700" y="1900238"/>
                        <a:ext cx="6770688" cy="1106487"/>
                      </a:xfrm>
                      <a:prstGeom prst="rect">
                        <a:avLst/>
                      </a:prstGeom>
                      <a:solidFill>
                        <a:srgbClr val="99CCFF">
                          <a:alpha val="50000"/>
                        </a:srgbClr>
                      </a:solid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7" name="对象 1">
            <a:hlinkClick r:id="" action="ppaction://ole?verb="/>
          </p:cNvPr>
          <p:cNvGraphicFramePr>
            <a:graphicFrameLocks noChangeAspect="1"/>
          </p:cNvGraphicFramePr>
          <p:nvPr/>
        </p:nvGraphicFramePr>
        <p:xfrm>
          <a:off x="114300" y="474663"/>
          <a:ext cx="6854825" cy="5848350"/>
        </p:xfrm>
        <a:graphic>
          <a:graphicData uri="http://schemas.openxmlformats.org/presentationml/2006/ole">
            <mc:AlternateContent xmlns:mc="http://schemas.openxmlformats.org/markup-compatibility/2006">
              <mc:Choice xmlns:v="urn:schemas-microsoft-com:vml" Requires="v">
                <p:oleObj spid="_x0000_s3162" name="" r:id="rId1" imgW="3721100" imgH="3175000" progId="Equation.KSEE3">
                  <p:embed/>
                </p:oleObj>
              </mc:Choice>
              <mc:Fallback>
                <p:oleObj name="" r:id="rId1" imgW="3721100" imgH="3175000" progId="Equation.KSEE3">
                  <p:embed/>
                  <p:pic>
                    <p:nvPicPr>
                      <p:cNvPr id="0" name="图片 3161"/>
                      <p:cNvPicPr/>
                      <p:nvPr/>
                    </p:nvPicPr>
                    <p:blipFill>
                      <a:blip r:embed="rId2"/>
                      <a:stretch>
                        <a:fillRect/>
                      </a:stretch>
                    </p:blipFill>
                    <p:spPr>
                      <a:xfrm>
                        <a:off x="114300" y="474663"/>
                        <a:ext cx="6854825" cy="5848350"/>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61" name="对象 1">
            <a:hlinkClick r:id="" action="ppaction://ole?verb="/>
          </p:cNvPr>
          <p:cNvGraphicFramePr>
            <a:graphicFrameLocks noChangeAspect="1"/>
          </p:cNvGraphicFramePr>
          <p:nvPr/>
        </p:nvGraphicFramePr>
        <p:xfrm>
          <a:off x="88900" y="744538"/>
          <a:ext cx="8902700" cy="5330825"/>
        </p:xfrm>
        <a:graphic>
          <a:graphicData uri="http://schemas.openxmlformats.org/presentationml/2006/ole">
            <mc:AlternateContent xmlns:mc="http://schemas.openxmlformats.org/markup-compatibility/2006">
              <mc:Choice xmlns:v="urn:schemas-microsoft-com:vml" Requires="v">
                <p:oleObj spid="_x0000_s3159" name="" r:id="rId1" imgW="3987800" imgH="2387600" progId="Equation.KSEE3">
                  <p:embed/>
                </p:oleObj>
              </mc:Choice>
              <mc:Fallback>
                <p:oleObj name="" r:id="rId1" imgW="3987800" imgH="2387600" progId="Equation.KSEE3">
                  <p:embed/>
                  <p:pic>
                    <p:nvPicPr>
                      <p:cNvPr id="0" name="图片 3158"/>
                      <p:cNvPicPr/>
                      <p:nvPr/>
                    </p:nvPicPr>
                    <p:blipFill>
                      <a:blip r:embed="rId2"/>
                      <a:stretch>
                        <a:fillRect/>
                      </a:stretch>
                    </p:blipFill>
                    <p:spPr>
                      <a:xfrm>
                        <a:off x="88900" y="744538"/>
                        <a:ext cx="8902700" cy="5330825"/>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41986" name="文本框 51201"/>
          <p:cNvSpPr txBox="1"/>
          <p:nvPr/>
        </p:nvSpPr>
        <p:spPr>
          <a:xfrm>
            <a:off x="774700" y="1387475"/>
            <a:ext cx="7588250" cy="1187450"/>
          </a:xfrm>
          <a:prstGeom prst="rect">
            <a:avLst/>
          </a:prstGeom>
          <a:solidFill>
            <a:srgbClr val="033FFF"/>
          </a:solidFill>
          <a:ln w="9525">
            <a:noFill/>
          </a:ln>
        </p:spPr>
        <p:txBody>
          <a:bodyPr anchor="t" anchorCtr="0">
            <a:spAutoFit/>
          </a:bodyPr>
          <a:p>
            <a:r>
              <a:rPr lang="en-US" altLang="zh-CN" dirty="0">
                <a:solidFill>
                  <a:schemeClr val="bg1"/>
                </a:solidFill>
                <a:latin typeface="Times New Roman" panose="02020603050405020304" pitchFamily="18" charset="0"/>
                <a:ea typeface="宋体" panose="02010600030101010101" pitchFamily="2" charset="-122"/>
              </a:rPr>
              <a:t>        </a:t>
            </a:r>
            <a:r>
              <a:rPr lang="zh-CN" altLang="en-US" dirty="0">
                <a:solidFill>
                  <a:schemeClr val="bg1"/>
                </a:solidFill>
                <a:latin typeface="Times New Roman" panose="02020603050405020304" pitchFamily="18" charset="0"/>
                <a:ea typeface="宋体" panose="02010600030101010101" pitchFamily="2" charset="-122"/>
              </a:rPr>
              <a:t>体积为</a:t>
            </a:r>
            <a:r>
              <a:rPr lang="en-US" altLang="zh-CN" i="1">
                <a:solidFill>
                  <a:schemeClr val="bg1"/>
                </a:solidFill>
                <a:latin typeface="Times New Roman" panose="02020603050405020304" pitchFamily="18" charset="0"/>
                <a:ea typeface="宋体" panose="02010600030101010101" pitchFamily="2" charset="-122"/>
              </a:rPr>
              <a:t>l</a:t>
            </a:r>
            <a:r>
              <a:rPr lang="en-US" altLang="zh-CN" baseline="-25000">
                <a:solidFill>
                  <a:schemeClr val="bg1"/>
                </a:solidFill>
                <a:latin typeface="Times New Roman" panose="02020603050405020304" pitchFamily="18" charset="0"/>
                <a:ea typeface="宋体" panose="02010600030101010101" pitchFamily="2" charset="-122"/>
              </a:rPr>
              <a:t>0</a:t>
            </a:r>
            <a:r>
              <a:rPr lang="en-US" altLang="zh-CN" baseline="30000">
                <a:solidFill>
                  <a:schemeClr val="bg1"/>
                </a:solidFill>
                <a:latin typeface="Times New Roman" panose="02020603050405020304" pitchFamily="18" charset="0"/>
                <a:ea typeface="宋体" panose="02010600030101010101" pitchFamily="2" charset="-122"/>
              </a:rPr>
              <a:t>3</a:t>
            </a:r>
            <a:r>
              <a:rPr lang="zh-CN" altLang="en-US" dirty="0">
                <a:solidFill>
                  <a:schemeClr val="bg1"/>
                </a:solidFill>
                <a:latin typeface="Times New Roman" panose="02020603050405020304" pitchFamily="18" charset="0"/>
                <a:ea typeface="宋体" panose="02010600030101010101" pitchFamily="2" charset="-122"/>
              </a:rPr>
              <a:t>的立方体沿一条棱边方向以高速</a:t>
            </a:r>
            <a:r>
              <a:rPr lang="en-US" altLang="zh-CN" b="1" i="1">
                <a:solidFill>
                  <a:schemeClr val="bg1"/>
                </a:solidFill>
                <a:latin typeface="Bookman Old Style" panose="02050604050505020204" pitchFamily="18" charset="0"/>
                <a:ea typeface="宋体" panose="02010600030101010101" pitchFamily="2" charset="-122"/>
              </a:rPr>
              <a:t>v</a:t>
            </a:r>
            <a:r>
              <a:rPr lang="en-US" altLang="zh-CN" sz="1000" i="1">
                <a:solidFill>
                  <a:schemeClr val="bg1"/>
                </a:solidFill>
                <a:latin typeface="Bookman Old Style" panose="02050604050505020204" pitchFamily="18" charset="0"/>
                <a:ea typeface="宋体" panose="02010600030101010101" pitchFamily="2" charset="-122"/>
              </a:rPr>
              <a:t> </a:t>
            </a:r>
            <a:r>
              <a:rPr lang="zh-CN" altLang="en-US" dirty="0">
                <a:solidFill>
                  <a:schemeClr val="bg1"/>
                </a:solidFill>
                <a:latin typeface="Times New Roman" panose="02020603050405020304" pitchFamily="18" charset="0"/>
                <a:ea typeface="宋体" panose="02010600030101010101" pitchFamily="2" charset="-122"/>
              </a:rPr>
              <a:t>运动，一个人从垂直于运动方向的某一位置观察立方体，试求沿运动方向人观察到棱边的总长。</a:t>
            </a:r>
            <a:endParaRPr lang="zh-CN" altLang="en-US">
              <a:solidFill>
                <a:schemeClr val="bg1"/>
              </a:solidFill>
              <a:latin typeface="Times New Roman" panose="02020603050405020304" pitchFamily="18" charset="0"/>
              <a:ea typeface="宋体" panose="02010600030101010101" pitchFamily="2" charset="-122"/>
            </a:endParaRPr>
          </a:p>
        </p:txBody>
      </p:sp>
      <p:grpSp>
        <p:nvGrpSpPr>
          <p:cNvPr id="41987" name="组合 51228"/>
          <p:cNvGrpSpPr/>
          <p:nvPr/>
        </p:nvGrpSpPr>
        <p:grpSpPr>
          <a:xfrm>
            <a:off x="5989638" y="2773363"/>
            <a:ext cx="2176462" cy="2103437"/>
            <a:chOff x="2945" y="1711"/>
            <a:chExt cx="1371" cy="1325"/>
          </a:xfrm>
        </p:grpSpPr>
        <p:sp>
          <p:nvSpPr>
            <p:cNvPr id="41988" name="矩形 51204"/>
            <p:cNvSpPr/>
            <p:nvPr/>
          </p:nvSpPr>
          <p:spPr>
            <a:xfrm>
              <a:off x="3135" y="2134"/>
              <a:ext cx="701" cy="688"/>
            </a:xfrm>
            <a:prstGeom prst="rect">
              <a:avLst/>
            </a:prstGeom>
            <a:solidFill>
              <a:srgbClr val="0066FF">
                <a:alpha val="50000"/>
              </a:srgbClr>
            </a:solidFill>
            <a:ln w="9525" cap="flat" cmpd="sng">
              <a:solidFill>
                <a:srgbClr val="0066FF"/>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41989" name="直接连接符 51205"/>
            <p:cNvSpPr/>
            <p:nvPr/>
          </p:nvSpPr>
          <p:spPr>
            <a:xfrm>
              <a:off x="3279" y="1984"/>
              <a:ext cx="393" cy="0"/>
            </a:xfrm>
            <a:prstGeom prst="line">
              <a:avLst/>
            </a:prstGeom>
            <a:ln w="28575" cap="flat" cmpd="sng">
              <a:solidFill>
                <a:srgbClr val="FF9900"/>
              </a:solidFill>
              <a:prstDash val="solid"/>
              <a:round/>
              <a:headEnd type="none" w="med" len="med"/>
              <a:tailEnd type="triangle" w="sm" len="lg"/>
            </a:ln>
          </p:spPr>
        </p:sp>
        <p:sp>
          <p:nvSpPr>
            <p:cNvPr id="41990" name="文本框 51206"/>
            <p:cNvSpPr txBox="1"/>
            <p:nvPr/>
          </p:nvSpPr>
          <p:spPr>
            <a:xfrm>
              <a:off x="3337" y="1711"/>
              <a:ext cx="528" cy="250"/>
            </a:xfrm>
            <a:prstGeom prst="rect">
              <a:avLst/>
            </a:prstGeom>
            <a:noFill/>
            <a:ln w="9525">
              <a:noFill/>
            </a:ln>
          </p:spPr>
          <p:txBody>
            <a:bodyPr anchor="t" anchorCtr="0">
              <a:spAutoFit/>
            </a:bodyPr>
            <a:p>
              <a:r>
                <a:rPr lang="en-US" altLang="zh-CN" sz="2000" b="1" i="1">
                  <a:solidFill>
                    <a:srgbClr val="990000"/>
                  </a:solidFill>
                  <a:latin typeface="Bookman Old Style" panose="02050604050505020204" pitchFamily="18" charset="0"/>
                  <a:ea typeface="宋体" panose="02010600030101010101" pitchFamily="2" charset="-122"/>
                </a:rPr>
                <a:t>v</a:t>
              </a:r>
              <a:endParaRPr lang="en-US" altLang="zh-CN" sz="2000" b="1" i="1">
                <a:solidFill>
                  <a:srgbClr val="990000"/>
                </a:solidFill>
                <a:latin typeface="Bookman Old Style" panose="02050604050505020204" pitchFamily="18" charset="0"/>
                <a:ea typeface="宋体" panose="02010600030101010101" pitchFamily="2" charset="-122"/>
              </a:endParaRPr>
            </a:p>
          </p:txBody>
        </p:sp>
        <p:sp>
          <p:nvSpPr>
            <p:cNvPr id="41991" name="文本框 51207"/>
            <p:cNvSpPr txBox="1"/>
            <p:nvPr/>
          </p:nvSpPr>
          <p:spPr>
            <a:xfrm>
              <a:off x="2986" y="2786"/>
              <a:ext cx="528" cy="250"/>
            </a:xfrm>
            <a:prstGeom prst="rect">
              <a:avLst/>
            </a:prstGeom>
            <a:noFill/>
            <a:ln w="9525">
              <a:noFill/>
            </a:ln>
          </p:spPr>
          <p:txBody>
            <a:bodyPr anchor="t" anchorCtr="0">
              <a:spAutoFit/>
            </a:bodyPr>
            <a:p>
              <a:r>
                <a:rPr lang="en-US" altLang="zh-CN" sz="2000" i="1">
                  <a:solidFill>
                    <a:srgbClr val="990000"/>
                  </a:solidFill>
                  <a:latin typeface="宋体" panose="02010600030101010101" pitchFamily="2" charset="-122"/>
                  <a:ea typeface="宋体" panose="02010600030101010101" pitchFamily="2" charset="-122"/>
                </a:rPr>
                <a:t>A</a:t>
              </a:r>
              <a:endParaRPr lang="en-US" altLang="zh-CN" sz="2000" i="1">
                <a:solidFill>
                  <a:srgbClr val="990000"/>
                </a:solidFill>
                <a:latin typeface="宋体" panose="02010600030101010101" pitchFamily="2" charset="-122"/>
                <a:ea typeface="宋体" panose="02010600030101010101" pitchFamily="2" charset="-122"/>
              </a:endParaRPr>
            </a:p>
          </p:txBody>
        </p:sp>
        <p:sp>
          <p:nvSpPr>
            <p:cNvPr id="41992" name="文本框 51208"/>
            <p:cNvSpPr txBox="1"/>
            <p:nvPr/>
          </p:nvSpPr>
          <p:spPr>
            <a:xfrm>
              <a:off x="3719" y="2777"/>
              <a:ext cx="528" cy="250"/>
            </a:xfrm>
            <a:prstGeom prst="rect">
              <a:avLst/>
            </a:prstGeom>
            <a:noFill/>
            <a:ln w="9525">
              <a:noFill/>
            </a:ln>
          </p:spPr>
          <p:txBody>
            <a:bodyPr anchor="t" anchorCtr="0">
              <a:spAutoFit/>
            </a:bodyPr>
            <a:p>
              <a:r>
                <a:rPr lang="en-US" altLang="zh-CN" sz="2000" i="1">
                  <a:solidFill>
                    <a:srgbClr val="990000"/>
                  </a:solidFill>
                  <a:latin typeface="宋体" panose="02010600030101010101" pitchFamily="2" charset="-122"/>
                  <a:ea typeface="宋体" panose="02010600030101010101" pitchFamily="2" charset="-122"/>
                </a:rPr>
                <a:t>B</a:t>
              </a:r>
              <a:endParaRPr lang="en-US" altLang="zh-CN" sz="2000" i="1">
                <a:solidFill>
                  <a:srgbClr val="990000"/>
                </a:solidFill>
                <a:latin typeface="宋体" panose="02010600030101010101" pitchFamily="2" charset="-122"/>
                <a:ea typeface="宋体" panose="02010600030101010101" pitchFamily="2" charset="-122"/>
              </a:endParaRPr>
            </a:p>
          </p:txBody>
        </p:sp>
        <p:sp>
          <p:nvSpPr>
            <p:cNvPr id="41993" name="文本框 51209"/>
            <p:cNvSpPr txBox="1"/>
            <p:nvPr/>
          </p:nvSpPr>
          <p:spPr>
            <a:xfrm>
              <a:off x="2945" y="1975"/>
              <a:ext cx="528" cy="250"/>
            </a:xfrm>
            <a:prstGeom prst="rect">
              <a:avLst/>
            </a:prstGeom>
            <a:noFill/>
            <a:ln w="9525">
              <a:noFill/>
            </a:ln>
          </p:spPr>
          <p:txBody>
            <a:bodyPr anchor="t" anchorCtr="0">
              <a:spAutoFit/>
            </a:bodyPr>
            <a:p>
              <a:r>
                <a:rPr lang="en-US" altLang="zh-CN" sz="2000" i="1">
                  <a:solidFill>
                    <a:srgbClr val="990000"/>
                  </a:solidFill>
                  <a:latin typeface="宋体" panose="02010600030101010101" pitchFamily="2" charset="-122"/>
                  <a:ea typeface="宋体" panose="02010600030101010101" pitchFamily="2" charset="-122"/>
                </a:rPr>
                <a:t>D</a:t>
              </a:r>
              <a:endParaRPr lang="en-US" altLang="zh-CN" sz="2000" i="1">
                <a:solidFill>
                  <a:srgbClr val="990000"/>
                </a:solidFill>
                <a:latin typeface="宋体" panose="02010600030101010101" pitchFamily="2" charset="-122"/>
                <a:ea typeface="宋体" panose="02010600030101010101" pitchFamily="2" charset="-122"/>
              </a:endParaRPr>
            </a:p>
          </p:txBody>
        </p:sp>
        <p:sp>
          <p:nvSpPr>
            <p:cNvPr id="41994" name="文本框 51210"/>
            <p:cNvSpPr txBox="1"/>
            <p:nvPr/>
          </p:nvSpPr>
          <p:spPr>
            <a:xfrm>
              <a:off x="3788" y="1975"/>
              <a:ext cx="528" cy="250"/>
            </a:xfrm>
            <a:prstGeom prst="rect">
              <a:avLst/>
            </a:prstGeom>
            <a:noFill/>
            <a:ln w="9525">
              <a:noFill/>
            </a:ln>
          </p:spPr>
          <p:txBody>
            <a:bodyPr anchor="t" anchorCtr="0">
              <a:spAutoFit/>
            </a:bodyPr>
            <a:p>
              <a:r>
                <a:rPr lang="en-US" altLang="zh-CN" sz="2000" i="1">
                  <a:solidFill>
                    <a:srgbClr val="990000"/>
                  </a:solidFill>
                  <a:latin typeface="宋体" panose="02010600030101010101" pitchFamily="2" charset="-122"/>
                  <a:ea typeface="宋体" panose="02010600030101010101" pitchFamily="2" charset="-122"/>
                </a:rPr>
                <a:t>C</a:t>
              </a:r>
              <a:endParaRPr lang="en-US" altLang="zh-CN" sz="2000" i="1">
                <a:solidFill>
                  <a:srgbClr val="990000"/>
                </a:solidFill>
                <a:latin typeface="宋体" panose="02010600030101010101" pitchFamily="2" charset="-122"/>
                <a:ea typeface="宋体" panose="02010600030101010101" pitchFamily="2" charset="-122"/>
              </a:endParaRPr>
            </a:p>
          </p:txBody>
        </p:sp>
      </p:grpSp>
      <p:grpSp>
        <p:nvGrpSpPr>
          <p:cNvPr id="51231" name="组合 51230"/>
          <p:cNvGrpSpPr/>
          <p:nvPr/>
        </p:nvGrpSpPr>
        <p:grpSpPr>
          <a:xfrm>
            <a:off x="714375" y="2801938"/>
            <a:ext cx="5080000" cy="3098800"/>
            <a:chOff x="450" y="1765"/>
            <a:chExt cx="3200" cy="1952"/>
          </a:xfrm>
        </p:grpSpPr>
        <p:sp>
          <p:nvSpPr>
            <p:cNvPr id="41996" name="文本框 51202"/>
            <p:cNvSpPr txBox="1"/>
            <p:nvPr/>
          </p:nvSpPr>
          <p:spPr>
            <a:xfrm>
              <a:off x="450" y="1765"/>
              <a:ext cx="2636" cy="1438"/>
            </a:xfrm>
            <a:prstGeom prst="rect">
              <a:avLst/>
            </a:prstGeom>
            <a:noFill/>
            <a:ln w="9525">
              <a:noFill/>
            </a:ln>
          </p:spPr>
          <p:txBody>
            <a:bodyPr anchor="t" anchorCtr="0">
              <a:spAutoFit/>
            </a:bodyPr>
            <a:p>
              <a:r>
                <a:rPr lang="zh-CN" altLang="en-US" b="1" dirty="0">
                  <a:solidFill>
                    <a:srgbClr val="990000"/>
                  </a:solidFill>
                  <a:latin typeface="Times New Roman" panose="02020603050405020304" pitchFamily="18" charset="0"/>
                  <a:ea typeface="宋体" panose="02010600030101010101" pitchFamily="2" charset="-122"/>
                </a:rPr>
                <a:t>解</a:t>
              </a:r>
              <a:r>
                <a:rPr lang="en-US" altLang="zh-CN" b="1">
                  <a:solidFill>
                    <a:srgbClr val="990000"/>
                  </a:solidFill>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体积为</a:t>
              </a:r>
              <a:r>
                <a:rPr lang="en-US" altLang="zh-CN" i="1">
                  <a:latin typeface="Times New Roman" panose="02020603050405020304" pitchFamily="18" charset="0"/>
                  <a:ea typeface="宋体" panose="02010600030101010101" pitchFamily="2" charset="-122"/>
                </a:rPr>
                <a:t>l</a:t>
              </a:r>
              <a:r>
                <a:rPr lang="en-US" altLang="zh-CN" baseline="-25000">
                  <a:latin typeface="Times New Roman" panose="02020603050405020304" pitchFamily="18" charset="0"/>
                  <a:ea typeface="宋体" panose="02010600030101010101" pitchFamily="2" charset="-122"/>
                </a:rPr>
                <a:t>0</a:t>
              </a:r>
              <a:r>
                <a:rPr lang="en-US" altLang="zh-CN" baseline="3000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的立方体，每边边长为</a:t>
              </a:r>
              <a:r>
                <a:rPr lang="en-US" altLang="zh-CN" i="1">
                  <a:latin typeface="Times New Roman" panose="02020603050405020304" pitchFamily="18" charset="0"/>
                  <a:ea typeface="宋体" panose="02010600030101010101" pitchFamily="2" charset="-122"/>
                </a:rPr>
                <a:t>l</a:t>
              </a:r>
              <a:r>
                <a:rPr lang="en-US" altLang="zh-CN" i="1"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，如图所示。假定立方体沿棱边</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方向运动，根据长度收缩效应，观测者将观察到</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边在运动方向上的长度缩短为：</a:t>
              </a:r>
              <a:endParaRPr lang="zh-CN" altLang="en-US">
                <a:latin typeface="Times New Roman" panose="02020603050405020304" pitchFamily="18" charset="0"/>
                <a:ea typeface="宋体" panose="02010600030101010101" pitchFamily="2" charset="-122"/>
              </a:endParaRPr>
            </a:p>
          </p:txBody>
        </p:sp>
        <p:graphicFrame>
          <p:nvGraphicFramePr>
            <p:cNvPr id="41997" name="对象 51220"/>
            <p:cNvGraphicFramePr/>
            <p:nvPr/>
          </p:nvGraphicFramePr>
          <p:xfrm>
            <a:off x="1714" y="3190"/>
            <a:ext cx="1936" cy="527"/>
          </p:xfrm>
          <a:graphic>
            <a:graphicData uri="http://schemas.openxmlformats.org/presentationml/2006/ole">
              <mc:AlternateContent xmlns:mc="http://schemas.openxmlformats.org/markup-compatibility/2006">
                <mc:Choice xmlns:v="urn:schemas-microsoft-com:vml" Requires="v">
                  <p:oleObj spid="_x0000_s3164" name="" r:id="rId1" imgW="1383665" imgH="381000" progId="Equation.3">
                    <p:embed/>
                  </p:oleObj>
                </mc:Choice>
                <mc:Fallback>
                  <p:oleObj name="" r:id="rId1" imgW="1383665" imgH="381000" progId="Equation.3">
                    <p:embed/>
                    <p:pic>
                      <p:nvPicPr>
                        <p:cNvPr id="0" name="图片 3163"/>
                        <p:cNvPicPr/>
                        <p:nvPr/>
                      </p:nvPicPr>
                      <p:blipFill>
                        <a:blip r:embed="rId2"/>
                        <a:stretch>
                          <a:fillRect/>
                        </a:stretch>
                      </p:blipFill>
                      <p:spPr>
                        <a:xfrm>
                          <a:off x="1714" y="3190"/>
                          <a:ext cx="1936" cy="527"/>
                        </a:xfrm>
                        <a:prstGeom prst="rect">
                          <a:avLst/>
                        </a:prstGeom>
                        <a:noFill/>
                        <a:ln w="38100">
                          <a:noFill/>
                          <a:miter/>
                        </a:ln>
                      </p:spPr>
                    </p:pic>
                  </p:oleObj>
                </mc:Fallback>
              </mc:AlternateContent>
            </a:graphicData>
          </a:graphic>
        </p:graphicFrame>
      </p:grpSp>
      <p:grpSp>
        <p:nvGrpSpPr>
          <p:cNvPr id="41998" name="组合 51222"/>
          <p:cNvGrpSpPr/>
          <p:nvPr/>
        </p:nvGrpSpPr>
        <p:grpSpPr>
          <a:xfrm>
            <a:off x="6965950" y="473075"/>
            <a:ext cx="1924050" cy="484188"/>
            <a:chOff x="4388" y="298"/>
            <a:chExt cx="1212" cy="305"/>
          </a:xfrm>
        </p:grpSpPr>
        <p:sp>
          <p:nvSpPr>
            <p:cNvPr id="41999" name="圆角矩形 51223">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51225" name="文本框 51224">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pic>
        <p:nvPicPr>
          <p:cNvPr id="42001" name="图片 51225" descr="ColorLine"/>
          <p:cNvPicPr>
            <a:picLocks noChangeAspect="1"/>
          </p:cNvPicPr>
          <p:nvPr/>
        </p:nvPicPr>
        <p:blipFill>
          <a:blip r:embed="rId3"/>
          <a:stretch>
            <a:fillRect/>
          </a:stretch>
        </p:blipFill>
        <p:spPr>
          <a:xfrm>
            <a:off x="1190625" y="1241425"/>
            <a:ext cx="6858000" cy="11113"/>
          </a:xfrm>
          <a:prstGeom prst="rect">
            <a:avLst/>
          </a:prstGeom>
          <a:noFill/>
          <a:ln w="9525">
            <a:noFill/>
          </a:ln>
        </p:spPr>
      </p:pic>
      <p:sp>
        <p:nvSpPr>
          <p:cNvPr id="42002" name="文本框 51226"/>
          <p:cNvSpPr txBox="1"/>
          <p:nvPr/>
        </p:nvSpPr>
        <p:spPr>
          <a:xfrm>
            <a:off x="642938" y="609600"/>
            <a:ext cx="2133600" cy="519113"/>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例题七：</a:t>
            </a:r>
            <a:endParaRPr lang="zh-CN" altLang="en-US">
              <a:solidFill>
                <a:srgbClr val="990000"/>
              </a:solidFill>
              <a:latin typeface="Times New Roman" panose="02020603050405020304" pitchFamily="18" charset="0"/>
              <a:ea typeface="华文彩云" panose="02010800040101010101" pitchFamily="2" charset="-122"/>
            </a:endParaRPr>
          </a:p>
        </p:txBody>
      </p:sp>
      <p:sp>
        <p:nvSpPr>
          <p:cNvPr id="42003" name="上箭头 3"/>
          <p:cNvSpPr/>
          <p:nvPr/>
        </p:nvSpPr>
        <p:spPr>
          <a:xfrm>
            <a:off x="6740525" y="5194300"/>
            <a:ext cx="215900" cy="576263"/>
          </a:xfrm>
          <a:prstGeom prst="upArrow">
            <a:avLst>
              <a:gd name="adj1" fmla="val 50000"/>
              <a:gd name="adj2" fmla="val 49860"/>
            </a:avLst>
          </a:prstGeom>
          <a:solidFill>
            <a:schemeClr val="accent1"/>
          </a:solidFill>
          <a:ln w="9525" cap="flat" cmpd="sng">
            <a:solidFill>
              <a:schemeClr val="tx1"/>
            </a:solidFill>
            <a:prstDash val="solid"/>
            <a:round/>
            <a:headEnd type="none" w="med" len="med"/>
            <a:tailEnd type="none" w="med" len="med"/>
          </a:ln>
        </p:spPr>
        <p:txBody>
          <a:bodyPr wrap="square" lIns="92075" tIns="46038" rIns="92075" bIns="46038" anchor="ctr" anchorCtr="0"/>
          <a:p>
            <a:pPr>
              <a:buSzTx/>
            </a:pP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1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43010" name="文本框 52246"/>
          <p:cNvSpPr txBox="1"/>
          <p:nvPr/>
        </p:nvSpPr>
        <p:spPr>
          <a:xfrm>
            <a:off x="790575" y="1265238"/>
            <a:ext cx="8031163" cy="1479550"/>
          </a:xfrm>
          <a:prstGeom prst="rect">
            <a:avLst/>
          </a:prstGeom>
          <a:noFill/>
          <a:ln w="9525">
            <a:noFill/>
          </a:ln>
        </p:spPr>
        <p:txBody>
          <a:bodyPr anchor="t" anchorCtr="0">
            <a:spAutoFit/>
          </a:bodyPr>
          <a:p>
            <a:pPr>
              <a:lnSpc>
                <a:spcPct val="90000"/>
              </a:lnSpc>
            </a:pPr>
            <a:r>
              <a:rPr lang="zh-CN" altLang="en-US" dirty="0">
                <a:latin typeface="Times New Roman" panose="02020603050405020304" pitchFamily="18" charset="0"/>
                <a:ea typeface="宋体" panose="02010600030101010101" pitchFamily="2" charset="-122"/>
              </a:rPr>
              <a:t>从</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点发出的光（超前</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点 </a:t>
            </a:r>
            <a:r>
              <a:rPr lang="en-US" altLang="zh-CN" i="1">
                <a:latin typeface="Times New Roman" panose="02020603050405020304" pitchFamily="18" charset="0"/>
                <a:ea typeface="宋体" panose="02010600030101010101" pitchFamily="2" charset="-122"/>
              </a:rPr>
              <a:t>l</a:t>
            </a:r>
            <a:r>
              <a:rPr lang="en-US" altLang="zh-CN"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 </a:t>
            </a:r>
            <a:r>
              <a:rPr lang="zh-CN" altLang="en-US" dirty="0">
                <a:latin typeface="Times New Roman" panose="02020603050405020304" pitchFamily="18" charset="0"/>
                <a:ea typeface="宋体" panose="02010600030101010101" pitchFamily="2" charset="-122"/>
              </a:rPr>
              <a:t>）将与</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点发出的光同时</a:t>
            </a:r>
            <a:endParaRPr lang="zh-CN" altLang="en-US" dirty="0">
              <a:latin typeface="Times New Roman" panose="02020603050405020304" pitchFamily="18" charset="0"/>
              <a:ea typeface="宋体" panose="02010600030101010101" pitchFamily="2" charset="-122"/>
            </a:endParaRPr>
          </a:p>
          <a:p>
            <a:pPr>
              <a:lnSpc>
                <a:spcPct val="90000"/>
              </a:lnSpc>
            </a:pPr>
            <a:r>
              <a:rPr lang="zh-CN" altLang="en-US" dirty="0">
                <a:latin typeface="Times New Roman" panose="02020603050405020304" pitchFamily="18" charset="0"/>
                <a:ea typeface="宋体" panose="02010600030101010101" pitchFamily="2" charset="-122"/>
              </a:rPr>
              <a:t>到达观测者，因此观测者还可看到长度为                   的一</a:t>
            </a:r>
            <a:endParaRPr lang="zh-CN" altLang="en-US" dirty="0">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graphicFrame>
        <p:nvGraphicFramePr>
          <p:cNvPr id="43011" name="对象 52247"/>
          <p:cNvGraphicFramePr/>
          <p:nvPr/>
        </p:nvGraphicFramePr>
        <p:xfrm>
          <a:off x="6492875" y="1628775"/>
          <a:ext cx="1160463" cy="703263"/>
        </p:xfrm>
        <a:graphic>
          <a:graphicData uri="http://schemas.openxmlformats.org/presentationml/2006/ole">
            <mc:AlternateContent xmlns:mc="http://schemas.openxmlformats.org/markup-compatibility/2006">
              <mc:Choice xmlns:v="urn:schemas-microsoft-com:vml" Requires="v">
                <p:oleObj spid="_x0000_s3165" name="" r:id="rId1" imgW="520700" imgH="393700" progId="Equation.3">
                  <p:embed/>
                </p:oleObj>
              </mc:Choice>
              <mc:Fallback>
                <p:oleObj name="" r:id="rId1" imgW="520700" imgH="393700" progId="Equation.3">
                  <p:embed/>
                  <p:pic>
                    <p:nvPicPr>
                      <p:cNvPr id="0" name="图片 3164"/>
                      <p:cNvPicPr/>
                      <p:nvPr/>
                    </p:nvPicPr>
                    <p:blipFill>
                      <a:blip r:embed="rId2"/>
                      <a:stretch>
                        <a:fillRect/>
                      </a:stretch>
                    </p:blipFill>
                    <p:spPr>
                      <a:xfrm>
                        <a:off x="6492875" y="1628775"/>
                        <a:ext cx="1160463" cy="703263"/>
                      </a:xfrm>
                      <a:prstGeom prst="rect">
                        <a:avLst/>
                      </a:prstGeom>
                      <a:noFill/>
                      <a:ln w="38100">
                        <a:noFill/>
                        <a:miter/>
                      </a:ln>
                    </p:spPr>
                  </p:pic>
                </p:oleObj>
              </mc:Fallback>
            </mc:AlternateContent>
          </a:graphicData>
        </a:graphic>
      </p:graphicFrame>
      <p:sp>
        <p:nvSpPr>
          <p:cNvPr id="43012" name="文本框 52248"/>
          <p:cNvSpPr txBox="1"/>
          <p:nvPr/>
        </p:nvSpPr>
        <p:spPr>
          <a:xfrm>
            <a:off x="788988" y="2262188"/>
            <a:ext cx="8061325" cy="45720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条边。这样观测者观察到沿运动方向棱边的总长为：</a:t>
            </a:r>
            <a:endParaRPr lang="zh-CN" altLang="en-US">
              <a:latin typeface="Times New Roman" panose="02020603050405020304" pitchFamily="18" charset="0"/>
              <a:ea typeface="宋体" panose="02010600030101010101" pitchFamily="2" charset="-122"/>
            </a:endParaRPr>
          </a:p>
        </p:txBody>
      </p:sp>
      <p:sp>
        <p:nvSpPr>
          <p:cNvPr id="43013" name="文本框 52251"/>
          <p:cNvSpPr txBox="1"/>
          <p:nvPr/>
        </p:nvSpPr>
        <p:spPr>
          <a:xfrm>
            <a:off x="831850" y="4721225"/>
            <a:ext cx="7848600" cy="1333500"/>
          </a:xfrm>
          <a:prstGeom prst="rect">
            <a:avLst/>
          </a:prstGeom>
          <a:noFill/>
          <a:ln w="9525">
            <a:noFill/>
          </a:ln>
        </p:spPr>
        <p:txBody>
          <a:bodyPr anchor="t" anchorCtr="0">
            <a:spAutoFit/>
          </a:bodyPr>
          <a:p>
            <a:pPr>
              <a:lnSpc>
                <a:spcPct val="80000"/>
              </a:lnSpc>
            </a:pPr>
            <a:r>
              <a:rPr lang="zh-CN" altLang="en-US" dirty="0">
                <a:latin typeface="Times New Roman" panose="02020603050405020304" pitchFamily="18" charset="0"/>
                <a:ea typeface="宋体" panose="02010600030101010101" pitchFamily="2" charset="-122"/>
              </a:rPr>
              <a:t>计算结果表明，当立方体高速运动时，对于一个静止</a:t>
            </a:r>
            <a:endParaRPr lang="zh-CN" altLang="en-US" dirty="0">
              <a:latin typeface="Times New Roman" panose="02020603050405020304" pitchFamily="18" charset="0"/>
              <a:ea typeface="宋体" panose="02010600030101010101" pitchFamily="2" charset="-122"/>
            </a:endParaRPr>
          </a:p>
          <a:p>
            <a:pPr>
              <a:lnSpc>
                <a:spcPct val="80000"/>
              </a:lnSpc>
            </a:pPr>
            <a:r>
              <a:rPr lang="zh-CN" altLang="en-US" dirty="0">
                <a:latin typeface="Times New Roman" panose="02020603050405020304" pitchFamily="18" charset="0"/>
                <a:ea typeface="宋体" panose="02010600030101010101" pitchFamily="2" charset="-122"/>
              </a:rPr>
              <a:t>的观察者来说，将看到立方体的两个侧面</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AD</a:t>
            </a:r>
            <a:r>
              <a:rPr lang="zh-CN" altLang="en-US" dirty="0">
                <a:latin typeface="Times New Roman" panose="02020603050405020304" pitchFamily="18" charset="0"/>
                <a:ea typeface="宋体" panose="02010600030101010101" pitchFamily="2" charset="-122"/>
              </a:rPr>
              <a:t>。这</a:t>
            </a:r>
            <a:endParaRPr lang="zh-CN" altLang="en-US" dirty="0">
              <a:latin typeface="Times New Roman" panose="02020603050405020304" pitchFamily="18" charset="0"/>
              <a:ea typeface="宋体" panose="02010600030101010101" pitchFamily="2" charset="-122"/>
            </a:endParaRPr>
          </a:p>
          <a:p>
            <a:pPr>
              <a:lnSpc>
                <a:spcPct val="80000"/>
              </a:lnSpc>
            </a:pPr>
            <a:r>
              <a:rPr lang="zh-CN" altLang="en-US" dirty="0">
                <a:latin typeface="Times New Roman" panose="02020603050405020304" pitchFamily="18" charset="0"/>
                <a:ea typeface="宋体" panose="02010600030101010101" pitchFamily="2" charset="-122"/>
              </a:rPr>
              <a:t>相当于将立方体旋转了一个角度</a:t>
            </a:r>
            <a:endParaRPr lang="zh-CN" altLang="en-US">
              <a:latin typeface="Times New Roman" panose="02020603050405020304" pitchFamily="18" charset="0"/>
              <a:ea typeface="宋体" panose="02010600030101010101" pitchFamily="2" charset="-122"/>
            </a:endParaRPr>
          </a:p>
        </p:txBody>
      </p:sp>
      <p:graphicFrame>
        <p:nvGraphicFramePr>
          <p:cNvPr id="43014" name="对象 52252"/>
          <p:cNvGraphicFramePr/>
          <p:nvPr/>
        </p:nvGraphicFramePr>
        <p:xfrm>
          <a:off x="5446713" y="5665788"/>
          <a:ext cx="2054225" cy="415925"/>
        </p:xfrm>
        <a:graphic>
          <a:graphicData uri="http://schemas.openxmlformats.org/presentationml/2006/ole">
            <mc:AlternateContent xmlns:mc="http://schemas.openxmlformats.org/markup-compatibility/2006">
              <mc:Choice xmlns:v="urn:schemas-microsoft-com:vml" Requires="v">
                <p:oleObj spid="_x0000_s3166" name="" r:id="rId3" imgW="1002665" imgH="203200" progId="Equation.3">
                  <p:embed/>
                </p:oleObj>
              </mc:Choice>
              <mc:Fallback>
                <p:oleObj name="" r:id="rId3" imgW="1002665" imgH="203200" progId="Equation.3">
                  <p:embed/>
                  <p:pic>
                    <p:nvPicPr>
                      <p:cNvPr id="0" name="图片 3165"/>
                      <p:cNvPicPr/>
                      <p:nvPr/>
                    </p:nvPicPr>
                    <p:blipFill>
                      <a:blip r:embed="rId4"/>
                      <a:stretch>
                        <a:fillRect/>
                      </a:stretch>
                    </p:blipFill>
                    <p:spPr>
                      <a:xfrm>
                        <a:off x="5446713" y="5665788"/>
                        <a:ext cx="2054225" cy="415925"/>
                      </a:xfrm>
                      <a:prstGeom prst="rect">
                        <a:avLst/>
                      </a:prstGeom>
                      <a:solidFill>
                        <a:srgbClr val="C5E8FF"/>
                      </a:solidFill>
                      <a:ln w="38100">
                        <a:noFill/>
                        <a:miter/>
                      </a:ln>
                    </p:spPr>
                  </p:pic>
                </p:oleObj>
              </mc:Fallback>
            </mc:AlternateContent>
          </a:graphicData>
        </a:graphic>
      </p:graphicFrame>
      <p:grpSp>
        <p:nvGrpSpPr>
          <p:cNvPr id="43015" name="组合 52253"/>
          <p:cNvGrpSpPr/>
          <p:nvPr/>
        </p:nvGrpSpPr>
        <p:grpSpPr>
          <a:xfrm>
            <a:off x="6965950" y="473075"/>
            <a:ext cx="1924050" cy="484188"/>
            <a:chOff x="4388" y="298"/>
            <a:chExt cx="1212" cy="305"/>
          </a:xfrm>
        </p:grpSpPr>
        <p:sp>
          <p:nvSpPr>
            <p:cNvPr id="43016" name="圆角矩形 52254">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52256" name="文本框 52255">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graphicFrame>
        <p:nvGraphicFramePr>
          <p:cNvPr id="43018" name="对象 52257"/>
          <p:cNvGraphicFramePr/>
          <p:nvPr/>
        </p:nvGraphicFramePr>
        <p:xfrm>
          <a:off x="1047750" y="3167063"/>
          <a:ext cx="3597275" cy="1009650"/>
        </p:xfrm>
        <a:graphic>
          <a:graphicData uri="http://schemas.openxmlformats.org/presentationml/2006/ole">
            <mc:AlternateContent xmlns:mc="http://schemas.openxmlformats.org/markup-compatibility/2006">
              <mc:Choice xmlns:v="urn:schemas-microsoft-com:vml" Requires="v">
                <p:oleObj spid="_x0000_s3167" name="" r:id="rId5" imgW="2886075" imgH="809625" progId="Paint.Picture">
                  <p:embed/>
                </p:oleObj>
              </mc:Choice>
              <mc:Fallback>
                <p:oleObj name="" r:id="rId5" imgW="2886075" imgH="809625" progId="Paint.Picture">
                  <p:embed/>
                  <p:pic>
                    <p:nvPicPr>
                      <p:cNvPr id="0" name="图片 3166"/>
                      <p:cNvPicPr/>
                      <p:nvPr/>
                    </p:nvPicPr>
                    <p:blipFill>
                      <a:blip r:embed="rId6"/>
                      <a:stretch>
                        <a:fillRect/>
                      </a:stretch>
                    </p:blipFill>
                    <p:spPr>
                      <a:xfrm>
                        <a:off x="1047750" y="3167063"/>
                        <a:ext cx="3597275" cy="1009650"/>
                      </a:xfrm>
                      <a:prstGeom prst="rect">
                        <a:avLst/>
                      </a:prstGeom>
                      <a:noFill/>
                      <a:ln w="38100">
                        <a:noFill/>
                        <a:miter/>
                      </a:ln>
                    </p:spPr>
                  </p:pic>
                </p:oleObj>
              </mc:Fallback>
            </mc:AlternateContent>
          </a:graphicData>
        </a:graphic>
      </p:graphicFrame>
      <p:grpSp>
        <p:nvGrpSpPr>
          <p:cNvPr id="43019" name="组合 52282"/>
          <p:cNvGrpSpPr/>
          <p:nvPr/>
        </p:nvGrpSpPr>
        <p:grpSpPr>
          <a:xfrm>
            <a:off x="5118100" y="2687638"/>
            <a:ext cx="3686175" cy="1847850"/>
            <a:chOff x="3224" y="1693"/>
            <a:chExt cx="2322" cy="1164"/>
          </a:xfrm>
        </p:grpSpPr>
        <p:grpSp>
          <p:nvGrpSpPr>
            <p:cNvPr id="43020" name="组合 52279"/>
            <p:cNvGrpSpPr/>
            <p:nvPr/>
          </p:nvGrpSpPr>
          <p:grpSpPr>
            <a:xfrm>
              <a:off x="3224" y="1693"/>
              <a:ext cx="2322" cy="1164"/>
              <a:chOff x="3224" y="1711"/>
              <a:chExt cx="2322" cy="1164"/>
            </a:xfrm>
          </p:grpSpPr>
          <p:sp>
            <p:nvSpPr>
              <p:cNvPr id="43021" name="矩形 52259"/>
              <p:cNvSpPr/>
              <p:nvPr/>
            </p:nvSpPr>
            <p:spPr>
              <a:xfrm>
                <a:off x="3408" y="2068"/>
                <a:ext cx="581" cy="579"/>
              </a:xfrm>
              <a:prstGeom prst="rect">
                <a:avLst/>
              </a:prstGeom>
              <a:solidFill>
                <a:srgbClr val="0066FF">
                  <a:alpha val="50000"/>
                </a:srgbClr>
              </a:solidFill>
              <a:ln w="9525" cap="flat" cmpd="sng">
                <a:solidFill>
                  <a:srgbClr val="0066FF"/>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43022" name="直接连接符 52260"/>
              <p:cNvSpPr/>
              <p:nvPr/>
            </p:nvSpPr>
            <p:spPr>
              <a:xfrm>
                <a:off x="3527" y="1941"/>
                <a:ext cx="326" cy="0"/>
              </a:xfrm>
              <a:prstGeom prst="line">
                <a:avLst/>
              </a:prstGeom>
              <a:ln w="28575" cap="flat" cmpd="sng">
                <a:solidFill>
                  <a:srgbClr val="FF9900"/>
                </a:solidFill>
                <a:prstDash val="solid"/>
                <a:round/>
                <a:headEnd type="none" w="med" len="med"/>
                <a:tailEnd type="triangle" w="sm" len="lg"/>
              </a:ln>
            </p:spPr>
          </p:sp>
          <p:sp>
            <p:nvSpPr>
              <p:cNvPr id="43023" name="文本框 52261"/>
              <p:cNvSpPr txBox="1"/>
              <p:nvPr/>
            </p:nvSpPr>
            <p:spPr>
              <a:xfrm>
                <a:off x="3575" y="1711"/>
                <a:ext cx="438" cy="250"/>
              </a:xfrm>
              <a:prstGeom prst="rect">
                <a:avLst/>
              </a:prstGeom>
              <a:noFill/>
              <a:ln w="9525">
                <a:noFill/>
              </a:ln>
            </p:spPr>
            <p:txBody>
              <a:bodyPr anchor="t" anchorCtr="0">
                <a:spAutoFit/>
              </a:bodyPr>
              <a:p>
                <a:r>
                  <a:rPr lang="en-US" altLang="zh-CN" sz="2000" b="1" i="1">
                    <a:solidFill>
                      <a:srgbClr val="990000"/>
                    </a:solidFill>
                    <a:latin typeface="Bookman Old Style" panose="02050604050505020204" pitchFamily="18" charset="0"/>
                    <a:ea typeface="宋体" panose="02010600030101010101" pitchFamily="2" charset="-122"/>
                  </a:rPr>
                  <a:t>v</a:t>
                </a:r>
                <a:endParaRPr lang="en-US" altLang="zh-CN" sz="2000" b="1" i="1">
                  <a:solidFill>
                    <a:srgbClr val="990000"/>
                  </a:solidFill>
                  <a:latin typeface="Bookman Old Style" panose="02050604050505020204" pitchFamily="18" charset="0"/>
                  <a:ea typeface="宋体" panose="02010600030101010101" pitchFamily="2" charset="-122"/>
                </a:endParaRPr>
              </a:p>
            </p:txBody>
          </p:sp>
          <p:sp>
            <p:nvSpPr>
              <p:cNvPr id="43024" name="文本框 52262"/>
              <p:cNvSpPr txBox="1"/>
              <p:nvPr/>
            </p:nvSpPr>
            <p:spPr>
              <a:xfrm>
                <a:off x="3267" y="2618"/>
                <a:ext cx="437" cy="231"/>
              </a:xfrm>
              <a:prstGeom prst="rect">
                <a:avLst/>
              </a:prstGeom>
              <a:noFill/>
              <a:ln w="9525">
                <a:noFill/>
              </a:ln>
            </p:spPr>
            <p:txBody>
              <a:bodyPr anchor="t" anchorCtr="0">
                <a:spAutoFit/>
              </a:bodyPr>
              <a:p>
                <a:r>
                  <a:rPr lang="en-US" altLang="zh-CN" sz="1800" i="1">
                    <a:solidFill>
                      <a:srgbClr val="990000"/>
                    </a:solidFill>
                    <a:latin typeface="宋体" panose="02010600030101010101" pitchFamily="2" charset="-122"/>
                    <a:ea typeface="宋体" panose="02010600030101010101" pitchFamily="2" charset="-122"/>
                  </a:rPr>
                  <a:t>A</a:t>
                </a:r>
                <a:endParaRPr lang="en-US" altLang="zh-CN" sz="1800" i="1">
                  <a:solidFill>
                    <a:srgbClr val="990000"/>
                  </a:solidFill>
                  <a:latin typeface="宋体" panose="02010600030101010101" pitchFamily="2" charset="-122"/>
                  <a:ea typeface="宋体" panose="02010600030101010101" pitchFamily="2" charset="-122"/>
                </a:endParaRPr>
              </a:p>
            </p:txBody>
          </p:sp>
          <p:sp>
            <p:nvSpPr>
              <p:cNvPr id="43025" name="文本框 52263"/>
              <p:cNvSpPr txBox="1"/>
              <p:nvPr/>
            </p:nvSpPr>
            <p:spPr>
              <a:xfrm>
                <a:off x="3910" y="2609"/>
                <a:ext cx="437" cy="231"/>
              </a:xfrm>
              <a:prstGeom prst="rect">
                <a:avLst/>
              </a:prstGeom>
              <a:noFill/>
              <a:ln w="9525">
                <a:noFill/>
              </a:ln>
            </p:spPr>
            <p:txBody>
              <a:bodyPr anchor="t" anchorCtr="0">
                <a:spAutoFit/>
              </a:bodyPr>
              <a:p>
                <a:r>
                  <a:rPr lang="en-US" altLang="zh-CN" sz="1800" i="1">
                    <a:solidFill>
                      <a:srgbClr val="990000"/>
                    </a:solidFill>
                    <a:latin typeface="宋体" panose="02010600030101010101" pitchFamily="2" charset="-122"/>
                    <a:ea typeface="宋体" panose="02010600030101010101" pitchFamily="2" charset="-122"/>
                  </a:rPr>
                  <a:t>B</a:t>
                </a:r>
                <a:endParaRPr lang="en-US" altLang="zh-CN" sz="1800" i="1">
                  <a:solidFill>
                    <a:srgbClr val="990000"/>
                  </a:solidFill>
                  <a:latin typeface="宋体" panose="02010600030101010101" pitchFamily="2" charset="-122"/>
                  <a:ea typeface="宋体" panose="02010600030101010101" pitchFamily="2" charset="-122"/>
                </a:endParaRPr>
              </a:p>
            </p:txBody>
          </p:sp>
          <p:sp>
            <p:nvSpPr>
              <p:cNvPr id="43026" name="文本框 52264"/>
              <p:cNvSpPr txBox="1"/>
              <p:nvPr/>
            </p:nvSpPr>
            <p:spPr>
              <a:xfrm>
                <a:off x="3224" y="1933"/>
                <a:ext cx="437" cy="250"/>
              </a:xfrm>
              <a:prstGeom prst="rect">
                <a:avLst/>
              </a:prstGeom>
              <a:noFill/>
              <a:ln w="9525">
                <a:noFill/>
              </a:ln>
            </p:spPr>
            <p:txBody>
              <a:bodyPr anchor="t" anchorCtr="0">
                <a:spAutoFit/>
              </a:bodyPr>
              <a:p>
                <a:r>
                  <a:rPr lang="en-US" altLang="zh-CN" sz="1800" i="1">
                    <a:solidFill>
                      <a:srgbClr val="990000"/>
                    </a:solidFill>
                    <a:latin typeface="宋体" panose="02010600030101010101" pitchFamily="2" charset="-122"/>
                    <a:ea typeface="宋体" panose="02010600030101010101" pitchFamily="2" charset="-122"/>
                  </a:rPr>
                  <a:t>D</a:t>
                </a:r>
                <a:r>
                  <a:rPr lang="en-US" altLang="zh-CN" sz="2000" b="1" i="1">
                    <a:solidFill>
                      <a:srgbClr val="990000"/>
                    </a:solidFill>
                    <a:latin typeface="宋体" panose="02010600030101010101" pitchFamily="2" charset="-122"/>
                    <a:ea typeface="宋体" panose="02010600030101010101" pitchFamily="2" charset="-122"/>
                  </a:rPr>
                  <a:t>            </a:t>
                </a:r>
                <a:endParaRPr lang="en-US" altLang="zh-CN" sz="2000" b="1" i="1">
                  <a:solidFill>
                    <a:srgbClr val="990000"/>
                  </a:solidFill>
                  <a:latin typeface="宋体" panose="02010600030101010101" pitchFamily="2" charset="-122"/>
                  <a:ea typeface="宋体" panose="02010600030101010101" pitchFamily="2" charset="-122"/>
                </a:endParaRPr>
              </a:p>
            </p:txBody>
          </p:sp>
          <p:sp>
            <p:nvSpPr>
              <p:cNvPr id="43027" name="文本框 52265"/>
              <p:cNvSpPr txBox="1"/>
              <p:nvPr/>
            </p:nvSpPr>
            <p:spPr>
              <a:xfrm>
                <a:off x="3949" y="1933"/>
                <a:ext cx="437" cy="231"/>
              </a:xfrm>
              <a:prstGeom prst="rect">
                <a:avLst/>
              </a:prstGeom>
              <a:noFill/>
              <a:ln w="9525">
                <a:noFill/>
              </a:ln>
            </p:spPr>
            <p:txBody>
              <a:bodyPr anchor="t" anchorCtr="0">
                <a:spAutoFit/>
              </a:bodyPr>
              <a:p>
                <a:r>
                  <a:rPr lang="en-US" altLang="zh-CN" sz="1800" i="1">
                    <a:solidFill>
                      <a:srgbClr val="990000"/>
                    </a:solidFill>
                    <a:latin typeface="宋体" panose="02010600030101010101" pitchFamily="2" charset="-122"/>
                    <a:ea typeface="宋体" panose="02010600030101010101" pitchFamily="2" charset="-122"/>
                  </a:rPr>
                  <a:t>C</a:t>
                </a:r>
                <a:endParaRPr lang="en-US" altLang="zh-CN" sz="1800" i="1">
                  <a:solidFill>
                    <a:srgbClr val="990000"/>
                  </a:solidFill>
                  <a:latin typeface="宋体" panose="02010600030101010101" pitchFamily="2" charset="-122"/>
                  <a:ea typeface="宋体" panose="02010600030101010101" pitchFamily="2" charset="-122"/>
                </a:endParaRPr>
              </a:p>
            </p:txBody>
          </p:sp>
          <p:sp>
            <p:nvSpPr>
              <p:cNvPr id="43028" name="菱形 52266"/>
              <p:cNvSpPr/>
              <p:nvPr/>
            </p:nvSpPr>
            <p:spPr>
              <a:xfrm rot="949590">
                <a:off x="4383" y="1931"/>
                <a:ext cx="723" cy="721"/>
              </a:xfrm>
              <a:prstGeom prst="diamond">
                <a:avLst/>
              </a:prstGeom>
              <a:solidFill>
                <a:srgbClr val="0066FF">
                  <a:alpha val="50000"/>
                </a:srgbClr>
              </a:solidFill>
              <a:ln w="9525" cap="flat" cmpd="sng">
                <a:solidFill>
                  <a:srgbClr val="0066FF"/>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43029" name="直接连接符 52267"/>
              <p:cNvSpPr/>
              <p:nvPr/>
            </p:nvSpPr>
            <p:spPr>
              <a:xfrm>
                <a:off x="4330" y="2655"/>
                <a:ext cx="858" cy="0"/>
              </a:xfrm>
              <a:prstGeom prst="line">
                <a:avLst/>
              </a:prstGeom>
              <a:ln w="28575" cap="flat" cmpd="sng">
                <a:solidFill>
                  <a:srgbClr val="0066FF"/>
                </a:solidFill>
                <a:prstDash val="solid"/>
                <a:round/>
                <a:headEnd type="none" w="med" len="med"/>
                <a:tailEnd type="none" w="med" len="med"/>
              </a:ln>
            </p:spPr>
          </p:sp>
          <p:sp>
            <p:nvSpPr>
              <p:cNvPr id="43030" name="直接连接符 52268"/>
              <p:cNvSpPr/>
              <p:nvPr/>
            </p:nvSpPr>
            <p:spPr>
              <a:xfrm>
                <a:off x="4402" y="2187"/>
                <a:ext cx="0" cy="468"/>
              </a:xfrm>
              <a:prstGeom prst="line">
                <a:avLst/>
              </a:prstGeom>
              <a:ln w="9525" cap="flat" cmpd="sng">
                <a:solidFill>
                  <a:srgbClr val="0066FF"/>
                </a:solidFill>
                <a:prstDash val="dash"/>
                <a:round/>
                <a:headEnd type="none" w="med" len="med"/>
                <a:tailEnd type="none" w="med" len="med"/>
              </a:ln>
            </p:spPr>
          </p:sp>
          <p:sp>
            <p:nvSpPr>
              <p:cNvPr id="43031" name="直接连接符 52269"/>
              <p:cNvSpPr/>
              <p:nvPr/>
            </p:nvSpPr>
            <p:spPr>
              <a:xfrm>
                <a:off x="5092" y="2401"/>
                <a:ext cx="0" cy="254"/>
              </a:xfrm>
              <a:prstGeom prst="line">
                <a:avLst/>
              </a:prstGeom>
              <a:ln w="9525" cap="flat" cmpd="sng">
                <a:solidFill>
                  <a:srgbClr val="0066FF"/>
                </a:solidFill>
                <a:prstDash val="dash"/>
                <a:round/>
                <a:headEnd type="none" w="med" len="med"/>
                <a:tailEnd type="none" w="med" len="med"/>
              </a:ln>
            </p:spPr>
          </p:sp>
          <p:sp>
            <p:nvSpPr>
              <p:cNvPr id="43032" name="文本框 52270"/>
              <p:cNvSpPr txBox="1"/>
              <p:nvPr/>
            </p:nvSpPr>
            <p:spPr>
              <a:xfrm>
                <a:off x="4275" y="2624"/>
                <a:ext cx="437" cy="231"/>
              </a:xfrm>
              <a:prstGeom prst="rect">
                <a:avLst/>
              </a:prstGeom>
              <a:noFill/>
              <a:ln w="9525">
                <a:noFill/>
              </a:ln>
            </p:spPr>
            <p:txBody>
              <a:bodyPr anchor="t" anchorCtr="0">
                <a:spAutoFit/>
              </a:bodyPr>
              <a:p>
                <a:r>
                  <a:rPr lang="en-US" altLang="zh-CN" sz="1800" i="1">
                    <a:solidFill>
                      <a:srgbClr val="990000"/>
                    </a:solidFill>
                    <a:latin typeface="宋体" panose="02010600030101010101" pitchFamily="2" charset="-122"/>
                    <a:ea typeface="宋体" panose="02010600030101010101" pitchFamily="2" charset="-122"/>
                  </a:rPr>
                  <a:t>D</a:t>
                </a:r>
                <a:endParaRPr lang="en-US" altLang="zh-CN" sz="1800" i="1">
                  <a:solidFill>
                    <a:srgbClr val="990000"/>
                  </a:solidFill>
                  <a:latin typeface="宋体" panose="02010600030101010101" pitchFamily="2" charset="-122"/>
                  <a:ea typeface="宋体" panose="02010600030101010101" pitchFamily="2" charset="-122"/>
                </a:endParaRPr>
              </a:p>
            </p:txBody>
          </p:sp>
          <p:sp>
            <p:nvSpPr>
              <p:cNvPr id="43033" name="文本框 52271"/>
              <p:cNvSpPr txBox="1"/>
              <p:nvPr/>
            </p:nvSpPr>
            <p:spPr>
              <a:xfrm>
                <a:off x="4584" y="2622"/>
                <a:ext cx="437" cy="231"/>
              </a:xfrm>
              <a:prstGeom prst="rect">
                <a:avLst/>
              </a:prstGeom>
              <a:noFill/>
              <a:ln w="9525">
                <a:noFill/>
              </a:ln>
            </p:spPr>
            <p:txBody>
              <a:bodyPr anchor="t" anchorCtr="0">
                <a:spAutoFit/>
              </a:bodyPr>
              <a:p>
                <a:r>
                  <a:rPr lang="en-US" altLang="zh-CN" sz="1800" i="1">
                    <a:solidFill>
                      <a:srgbClr val="990000"/>
                    </a:solidFill>
                    <a:latin typeface="宋体" panose="02010600030101010101" pitchFamily="2" charset="-122"/>
                    <a:ea typeface="宋体" panose="02010600030101010101" pitchFamily="2" charset="-122"/>
                  </a:rPr>
                  <a:t>A</a:t>
                </a:r>
                <a:endParaRPr lang="en-US" altLang="zh-CN" sz="1800" i="1">
                  <a:solidFill>
                    <a:srgbClr val="990000"/>
                  </a:solidFill>
                  <a:latin typeface="宋体" panose="02010600030101010101" pitchFamily="2" charset="-122"/>
                  <a:ea typeface="宋体" panose="02010600030101010101" pitchFamily="2" charset="-122"/>
                </a:endParaRPr>
              </a:p>
            </p:txBody>
          </p:sp>
          <p:sp>
            <p:nvSpPr>
              <p:cNvPr id="43034" name="文本框 52272"/>
              <p:cNvSpPr txBox="1"/>
              <p:nvPr/>
            </p:nvSpPr>
            <p:spPr>
              <a:xfrm>
                <a:off x="5010" y="2632"/>
                <a:ext cx="437" cy="231"/>
              </a:xfrm>
              <a:prstGeom prst="rect">
                <a:avLst/>
              </a:prstGeom>
              <a:noFill/>
              <a:ln w="9525">
                <a:noFill/>
              </a:ln>
            </p:spPr>
            <p:txBody>
              <a:bodyPr anchor="t" anchorCtr="0">
                <a:spAutoFit/>
              </a:bodyPr>
              <a:p>
                <a:r>
                  <a:rPr lang="en-US" altLang="zh-CN" sz="1800" i="1">
                    <a:solidFill>
                      <a:srgbClr val="990000"/>
                    </a:solidFill>
                    <a:latin typeface="宋体" panose="02010600030101010101" pitchFamily="2" charset="-122"/>
                    <a:ea typeface="宋体" panose="02010600030101010101" pitchFamily="2" charset="-122"/>
                  </a:rPr>
                  <a:t>B</a:t>
                </a:r>
                <a:endParaRPr lang="en-US" altLang="zh-CN" sz="1800" i="1">
                  <a:solidFill>
                    <a:srgbClr val="990000"/>
                  </a:solidFill>
                  <a:latin typeface="宋体" panose="02010600030101010101" pitchFamily="2" charset="-122"/>
                  <a:ea typeface="宋体" panose="02010600030101010101" pitchFamily="2" charset="-122"/>
                </a:endParaRPr>
              </a:p>
            </p:txBody>
          </p:sp>
          <p:sp>
            <p:nvSpPr>
              <p:cNvPr id="43035" name="任意多边形 52273"/>
              <p:cNvSpPr/>
              <p:nvPr/>
            </p:nvSpPr>
            <p:spPr>
              <a:xfrm>
                <a:off x="4767" y="2575"/>
                <a:ext cx="40" cy="80"/>
              </a:xfrm>
              <a:custGeom>
                <a:avLst/>
                <a:gdLst/>
                <a:ahLst/>
                <a:cxnLst/>
                <a:pathLst>
                  <a:path w="48" h="96">
                    <a:moveTo>
                      <a:pt x="0" y="0"/>
                    </a:moveTo>
                    <a:cubicBezTo>
                      <a:pt x="15" y="11"/>
                      <a:pt x="30" y="23"/>
                      <a:pt x="38" y="39"/>
                    </a:cubicBezTo>
                    <a:cubicBezTo>
                      <a:pt x="46" y="55"/>
                      <a:pt x="46" y="87"/>
                      <a:pt x="48" y="96"/>
                    </a:cubicBezTo>
                  </a:path>
                </a:pathLst>
              </a:custGeom>
              <a:noFill/>
              <a:ln w="9525" cap="flat" cmpd="sng">
                <a:solidFill>
                  <a:srgbClr val="0066FF"/>
                </a:solidFill>
                <a:prstDash val="solid"/>
                <a:round/>
                <a:headEnd type="none" w="med" len="med"/>
                <a:tailEnd type="none" w="med" len="med"/>
              </a:ln>
            </p:spPr>
            <p:txBody>
              <a:bodyPr/>
              <a:p>
                <a:endParaRPr lang="zh-CN" altLang="en-US"/>
              </a:p>
            </p:txBody>
          </p:sp>
          <p:sp>
            <p:nvSpPr>
              <p:cNvPr id="43036" name="文本框 52274"/>
              <p:cNvSpPr txBox="1"/>
              <p:nvPr/>
            </p:nvSpPr>
            <p:spPr>
              <a:xfrm>
                <a:off x="4699" y="2453"/>
                <a:ext cx="437" cy="250"/>
              </a:xfrm>
              <a:prstGeom prst="rect">
                <a:avLst/>
              </a:prstGeom>
              <a:noFill/>
              <a:ln w="9525">
                <a:noFill/>
              </a:ln>
            </p:spPr>
            <p:txBody>
              <a:bodyPr anchor="t" anchorCtr="0">
                <a:spAutoFit/>
              </a:bodyPr>
              <a:p>
                <a:r>
                  <a:rPr lang="en-US" altLang="zh-CN" sz="2000" i="1" dirty="0">
                    <a:solidFill>
                      <a:srgbClr val="99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i="1" dirty="0">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i="1">
                  <a:solidFill>
                    <a:srgbClr val="990000"/>
                  </a:solidFill>
                  <a:latin typeface="Times New Roman" panose="02020603050405020304" pitchFamily="18" charset="0"/>
                  <a:ea typeface="宋体" panose="02010600030101010101" pitchFamily="2" charset="-122"/>
                </a:endParaRPr>
              </a:p>
            </p:txBody>
          </p:sp>
          <p:sp>
            <p:nvSpPr>
              <p:cNvPr id="43037" name="文本框 52275"/>
              <p:cNvSpPr txBox="1"/>
              <p:nvPr/>
            </p:nvSpPr>
            <p:spPr>
              <a:xfrm>
                <a:off x="4823" y="2641"/>
                <a:ext cx="458" cy="231"/>
              </a:xfrm>
              <a:prstGeom prst="rect">
                <a:avLst/>
              </a:prstGeom>
              <a:noFill/>
              <a:ln w="9525">
                <a:noFill/>
              </a:ln>
            </p:spPr>
            <p:txBody>
              <a:bodyPr anchor="t" anchorCtr="0">
                <a:spAutoFit/>
              </a:bodyPr>
              <a:p>
                <a:r>
                  <a:rPr lang="en-US" altLang="zh-CN" sz="1800" i="1">
                    <a:solidFill>
                      <a:srgbClr val="990000"/>
                    </a:solidFill>
                    <a:latin typeface="Times New Roman" panose="02020603050405020304" pitchFamily="18" charset="0"/>
                    <a:ea typeface="宋体" panose="02010600030101010101" pitchFamily="2" charset="-122"/>
                  </a:rPr>
                  <a:t>l</a:t>
                </a:r>
                <a:r>
                  <a:rPr lang="en-US" altLang="zh-CN" sz="1800" baseline="-25000">
                    <a:solidFill>
                      <a:srgbClr val="990000"/>
                    </a:solidFill>
                    <a:latin typeface="Times New Roman" panose="02020603050405020304" pitchFamily="18" charset="0"/>
                    <a:ea typeface="宋体" panose="02010600030101010101" pitchFamily="2" charset="-122"/>
                  </a:rPr>
                  <a:t>1</a:t>
                </a:r>
                <a:endParaRPr lang="en-US" altLang="zh-CN" sz="1800" baseline="-25000">
                  <a:solidFill>
                    <a:srgbClr val="990000"/>
                  </a:solidFill>
                  <a:latin typeface="Times New Roman" panose="02020603050405020304" pitchFamily="18" charset="0"/>
                  <a:ea typeface="宋体" panose="02010600030101010101" pitchFamily="2" charset="-122"/>
                </a:endParaRPr>
              </a:p>
            </p:txBody>
          </p:sp>
          <p:sp>
            <p:nvSpPr>
              <p:cNvPr id="43038" name="文本框 52276"/>
              <p:cNvSpPr txBox="1"/>
              <p:nvPr/>
            </p:nvSpPr>
            <p:spPr>
              <a:xfrm>
                <a:off x="4216" y="2316"/>
                <a:ext cx="458" cy="231"/>
              </a:xfrm>
              <a:prstGeom prst="rect">
                <a:avLst/>
              </a:prstGeom>
              <a:noFill/>
              <a:ln w="9525">
                <a:noFill/>
              </a:ln>
            </p:spPr>
            <p:txBody>
              <a:bodyPr anchor="t" anchorCtr="0">
                <a:spAutoFit/>
              </a:bodyPr>
              <a:p>
                <a:r>
                  <a:rPr lang="en-US" altLang="zh-CN" sz="1800" i="1">
                    <a:solidFill>
                      <a:srgbClr val="990000"/>
                    </a:solidFill>
                    <a:latin typeface="Times New Roman" panose="02020603050405020304" pitchFamily="18" charset="0"/>
                    <a:ea typeface="宋体" panose="02010600030101010101" pitchFamily="2" charset="-122"/>
                  </a:rPr>
                  <a:t>l</a:t>
                </a:r>
                <a:r>
                  <a:rPr lang="en-US" altLang="zh-CN" sz="1800" baseline="-25000">
                    <a:solidFill>
                      <a:srgbClr val="990000"/>
                    </a:solidFill>
                    <a:latin typeface="Times New Roman" panose="02020603050405020304" pitchFamily="18" charset="0"/>
                    <a:ea typeface="宋体" panose="02010600030101010101" pitchFamily="2" charset="-122"/>
                  </a:rPr>
                  <a:t>1</a:t>
                </a:r>
                <a:endParaRPr lang="en-US" altLang="zh-CN" sz="1800" baseline="-25000">
                  <a:solidFill>
                    <a:srgbClr val="990000"/>
                  </a:solidFill>
                  <a:latin typeface="Times New Roman" panose="02020603050405020304" pitchFamily="18" charset="0"/>
                  <a:ea typeface="宋体" panose="02010600030101010101" pitchFamily="2" charset="-122"/>
                </a:endParaRPr>
              </a:p>
            </p:txBody>
          </p:sp>
          <p:sp>
            <p:nvSpPr>
              <p:cNvPr id="43039" name="文本框 52277"/>
              <p:cNvSpPr txBox="1"/>
              <p:nvPr/>
            </p:nvSpPr>
            <p:spPr>
              <a:xfrm>
                <a:off x="4452" y="2644"/>
                <a:ext cx="458" cy="231"/>
              </a:xfrm>
              <a:prstGeom prst="rect">
                <a:avLst/>
              </a:prstGeom>
              <a:noFill/>
              <a:ln w="9525">
                <a:noFill/>
              </a:ln>
            </p:spPr>
            <p:txBody>
              <a:bodyPr anchor="t" anchorCtr="0">
                <a:spAutoFit/>
              </a:bodyPr>
              <a:p>
                <a:r>
                  <a:rPr lang="en-US" altLang="zh-CN" sz="1800" i="1">
                    <a:solidFill>
                      <a:srgbClr val="990000"/>
                    </a:solidFill>
                    <a:latin typeface="Times New Roman" panose="02020603050405020304" pitchFamily="18" charset="0"/>
                    <a:ea typeface="宋体" panose="02010600030101010101" pitchFamily="2" charset="-122"/>
                  </a:rPr>
                  <a:t>l</a:t>
                </a:r>
                <a:r>
                  <a:rPr lang="en-US" altLang="zh-CN" sz="1800" baseline="-25000">
                    <a:solidFill>
                      <a:srgbClr val="990000"/>
                    </a:solidFill>
                    <a:latin typeface="Times New Roman" panose="02020603050405020304" pitchFamily="18" charset="0"/>
                    <a:ea typeface="宋体" panose="02010600030101010101" pitchFamily="2" charset="-122"/>
                  </a:rPr>
                  <a:t>2</a:t>
                </a:r>
                <a:endParaRPr lang="en-US" altLang="zh-CN" sz="1800" baseline="-25000">
                  <a:solidFill>
                    <a:srgbClr val="990000"/>
                  </a:solidFill>
                  <a:latin typeface="Times New Roman" panose="02020603050405020304" pitchFamily="18" charset="0"/>
                  <a:ea typeface="宋体" panose="02010600030101010101" pitchFamily="2" charset="-122"/>
                </a:endParaRPr>
              </a:p>
            </p:txBody>
          </p:sp>
          <p:sp>
            <p:nvSpPr>
              <p:cNvPr id="43040" name="文本框 52278"/>
              <p:cNvSpPr txBox="1"/>
              <p:nvPr/>
            </p:nvSpPr>
            <p:spPr>
              <a:xfrm>
                <a:off x="5088" y="2416"/>
                <a:ext cx="458" cy="231"/>
              </a:xfrm>
              <a:prstGeom prst="rect">
                <a:avLst/>
              </a:prstGeom>
              <a:noFill/>
              <a:ln w="9525">
                <a:noFill/>
              </a:ln>
            </p:spPr>
            <p:txBody>
              <a:bodyPr anchor="t" anchorCtr="0">
                <a:spAutoFit/>
              </a:bodyPr>
              <a:p>
                <a:r>
                  <a:rPr lang="en-US" altLang="zh-CN" sz="1800" i="1">
                    <a:solidFill>
                      <a:srgbClr val="990000"/>
                    </a:solidFill>
                    <a:latin typeface="Times New Roman" panose="02020603050405020304" pitchFamily="18" charset="0"/>
                    <a:ea typeface="宋体" panose="02010600030101010101" pitchFamily="2" charset="-122"/>
                  </a:rPr>
                  <a:t>l</a:t>
                </a:r>
                <a:r>
                  <a:rPr lang="en-US" altLang="zh-CN" sz="1800" baseline="-25000">
                    <a:solidFill>
                      <a:srgbClr val="990000"/>
                    </a:solidFill>
                    <a:latin typeface="Times New Roman" panose="02020603050405020304" pitchFamily="18" charset="0"/>
                    <a:ea typeface="宋体" panose="02010600030101010101" pitchFamily="2" charset="-122"/>
                  </a:rPr>
                  <a:t>2</a:t>
                </a:r>
                <a:endParaRPr lang="en-US" altLang="zh-CN" sz="1800" baseline="-25000">
                  <a:solidFill>
                    <a:srgbClr val="990000"/>
                  </a:solidFill>
                  <a:latin typeface="Times New Roman" panose="02020603050405020304" pitchFamily="18" charset="0"/>
                  <a:ea typeface="宋体" panose="02010600030101010101" pitchFamily="2" charset="-122"/>
                </a:endParaRPr>
              </a:p>
            </p:txBody>
          </p:sp>
        </p:grpSp>
        <p:sp>
          <p:nvSpPr>
            <p:cNvPr id="43041" name="矩形 52280"/>
            <p:cNvSpPr/>
            <p:nvPr/>
          </p:nvSpPr>
          <p:spPr>
            <a:xfrm>
              <a:off x="4341" y="2270"/>
              <a:ext cx="191" cy="231"/>
            </a:xfrm>
            <a:prstGeom prst="rect">
              <a:avLst/>
            </a:prstGeom>
            <a:noFill/>
            <a:ln w="9525">
              <a:noFill/>
            </a:ln>
          </p:spPr>
          <p:txBody>
            <a:bodyPr wrap="none" anchor="t" anchorCtr="0">
              <a:spAutoFit/>
            </a:bodyPr>
            <a:p>
              <a:pPr algn="ctr"/>
              <a:r>
                <a:rPr lang="en-US" altLang="zh-CN" sz="1800" i="1" dirty="0">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i="1" dirty="0">
                <a:solidFill>
                  <a:srgbClr val="990000"/>
                </a:solidFill>
                <a:latin typeface="Times New Roman" panose="02020603050405020304" pitchFamily="18" charset="0"/>
                <a:ea typeface="宋体" panose="02010600030101010101" pitchFamily="2" charset="-122"/>
                <a:sym typeface="Symbol" panose="05050102010706020507" pitchFamily="18" charset="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4033" name="直接箭头连接符 4"/>
          <p:cNvCxnSpPr/>
          <p:nvPr/>
        </p:nvCxnSpPr>
        <p:spPr>
          <a:xfrm flipV="1">
            <a:off x="4859338" y="3141663"/>
            <a:ext cx="3673475" cy="71437"/>
          </a:xfrm>
          <a:prstGeom prst="straightConnector1">
            <a:avLst/>
          </a:prstGeom>
          <a:ln w="28575" cap="flat" cmpd="sng">
            <a:solidFill>
              <a:schemeClr val="tx1"/>
            </a:solidFill>
            <a:prstDash val="solid"/>
            <a:round/>
            <a:headEnd type="none" w="med" len="med"/>
            <a:tailEnd type="arrow" w="med" len="med"/>
          </a:ln>
        </p:spPr>
      </p:cxnSp>
      <p:cxnSp>
        <p:nvCxnSpPr>
          <p:cNvPr id="44034" name="直接箭头连接符 6"/>
          <p:cNvCxnSpPr/>
          <p:nvPr/>
        </p:nvCxnSpPr>
        <p:spPr>
          <a:xfrm flipV="1">
            <a:off x="4859338" y="549275"/>
            <a:ext cx="0" cy="2663825"/>
          </a:xfrm>
          <a:prstGeom prst="straightConnector1">
            <a:avLst/>
          </a:prstGeom>
          <a:ln w="28575" cap="flat" cmpd="sng">
            <a:solidFill>
              <a:schemeClr val="tx1"/>
            </a:solidFill>
            <a:prstDash val="solid"/>
            <a:round/>
            <a:headEnd type="none" w="med" len="med"/>
            <a:tailEnd type="arrow" w="med" len="med"/>
          </a:ln>
        </p:spPr>
      </p:cxnSp>
      <p:cxnSp>
        <p:nvCxnSpPr>
          <p:cNvPr id="44035" name="直接箭头连接符 8"/>
          <p:cNvCxnSpPr/>
          <p:nvPr/>
        </p:nvCxnSpPr>
        <p:spPr>
          <a:xfrm flipV="1">
            <a:off x="4859338" y="2276475"/>
            <a:ext cx="3673475" cy="936625"/>
          </a:xfrm>
          <a:prstGeom prst="straightConnector1">
            <a:avLst/>
          </a:prstGeom>
          <a:ln w="28575" cap="flat" cmpd="sng">
            <a:solidFill>
              <a:schemeClr val="tx1"/>
            </a:solidFill>
            <a:prstDash val="solid"/>
            <a:round/>
            <a:headEnd type="none" w="med" len="med"/>
            <a:tailEnd type="arrow" w="med" len="med"/>
          </a:ln>
        </p:spPr>
      </p:cxnSp>
      <p:cxnSp>
        <p:nvCxnSpPr>
          <p:cNvPr id="44036" name="直接箭头连接符 10"/>
          <p:cNvCxnSpPr/>
          <p:nvPr/>
        </p:nvCxnSpPr>
        <p:spPr>
          <a:xfrm flipH="1" flipV="1">
            <a:off x="4067175" y="620713"/>
            <a:ext cx="792163" cy="2592387"/>
          </a:xfrm>
          <a:prstGeom prst="straightConnector1">
            <a:avLst/>
          </a:prstGeom>
          <a:ln w="28575" cap="flat" cmpd="sng">
            <a:solidFill>
              <a:schemeClr val="tx1"/>
            </a:solidFill>
            <a:prstDash val="solid"/>
            <a:round/>
            <a:headEnd type="none" w="med" len="med"/>
            <a:tailEnd type="arrow" w="med" len="med"/>
          </a:ln>
        </p:spPr>
      </p:cxnSp>
      <p:graphicFrame>
        <p:nvGraphicFramePr>
          <p:cNvPr id="44037" name="Object 2"/>
          <p:cNvGraphicFramePr/>
          <p:nvPr/>
        </p:nvGraphicFramePr>
        <p:xfrm>
          <a:off x="8316913" y="3429000"/>
          <a:ext cx="431800" cy="401638"/>
        </p:xfrm>
        <a:graphic>
          <a:graphicData uri="http://schemas.openxmlformats.org/presentationml/2006/ole">
            <mc:AlternateContent xmlns:mc="http://schemas.openxmlformats.org/markup-compatibility/2006">
              <mc:Choice xmlns:v="urn:schemas-microsoft-com:vml" Requires="v">
                <p:oleObj spid="_x0000_s3140" name="" r:id="rId1" imgW="177800" imgH="165100" progId="Equation.3">
                  <p:embed/>
                </p:oleObj>
              </mc:Choice>
              <mc:Fallback>
                <p:oleObj name="" r:id="rId1" imgW="177800" imgH="165100" progId="Equation.3">
                  <p:embed/>
                  <p:pic>
                    <p:nvPicPr>
                      <p:cNvPr id="0" name="图片 3139"/>
                      <p:cNvPicPr/>
                      <p:nvPr/>
                    </p:nvPicPr>
                    <p:blipFill>
                      <a:blip r:embed="rId2"/>
                      <a:stretch>
                        <a:fillRect/>
                      </a:stretch>
                    </p:blipFill>
                    <p:spPr>
                      <a:xfrm>
                        <a:off x="8316913" y="3429000"/>
                        <a:ext cx="431800" cy="401638"/>
                      </a:xfrm>
                      <a:prstGeom prst="rect">
                        <a:avLst/>
                      </a:prstGeom>
                      <a:noFill/>
                      <a:ln w="38100">
                        <a:noFill/>
                        <a:miter/>
                      </a:ln>
                    </p:spPr>
                  </p:pic>
                </p:oleObj>
              </mc:Fallback>
            </mc:AlternateContent>
          </a:graphicData>
        </a:graphic>
      </p:graphicFrame>
      <p:graphicFrame>
        <p:nvGraphicFramePr>
          <p:cNvPr id="44038" name="Object 3"/>
          <p:cNvGraphicFramePr/>
          <p:nvPr/>
        </p:nvGraphicFramePr>
        <p:xfrm>
          <a:off x="8459788" y="2420938"/>
          <a:ext cx="504825" cy="473075"/>
        </p:xfrm>
        <a:graphic>
          <a:graphicData uri="http://schemas.openxmlformats.org/presentationml/2006/ole">
            <mc:AlternateContent xmlns:mc="http://schemas.openxmlformats.org/markup-compatibility/2006">
              <mc:Choice xmlns:v="urn:schemas-microsoft-com:vml" Requires="v">
                <p:oleObj spid="_x0000_s3138" name="" r:id="rId3" imgW="203200" imgH="190500" progId="Equation.3">
                  <p:embed/>
                </p:oleObj>
              </mc:Choice>
              <mc:Fallback>
                <p:oleObj name="" r:id="rId3" imgW="203200" imgH="190500" progId="Equation.3">
                  <p:embed/>
                  <p:pic>
                    <p:nvPicPr>
                      <p:cNvPr id="0" name="图片 3137"/>
                      <p:cNvPicPr/>
                      <p:nvPr/>
                    </p:nvPicPr>
                    <p:blipFill>
                      <a:blip r:embed="rId4"/>
                      <a:stretch>
                        <a:fillRect/>
                      </a:stretch>
                    </p:blipFill>
                    <p:spPr>
                      <a:xfrm>
                        <a:off x="8459788" y="2420938"/>
                        <a:ext cx="504825" cy="473075"/>
                      </a:xfrm>
                      <a:prstGeom prst="rect">
                        <a:avLst/>
                      </a:prstGeom>
                      <a:noFill/>
                      <a:ln w="38100">
                        <a:noFill/>
                        <a:miter/>
                      </a:ln>
                    </p:spPr>
                  </p:pic>
                </p:oleObj>
              </mc:Fallback>
            </mc:AlternateContent>
          </a:graphicData>
        </a:graphic>
      </p:graphicFrame>
      <p:graphicFrame>
        <p:nvGraphicFramePr>
          <p:cNvPr id="44039" name="Object 4"/>
          <p:cNvGraphicFramePr/>
          <p:nvPr/>
        </p:nvGraphicFramePr>
        <p:xfrm>
          <a:off x="4500563" y="476250"/>
          <a:ext cx="365125" cy="431800"/>
        </p:xfrm>
        <a:graphic>
          <a:graphicData uri="http://schemas.openxmlformats.org/presentationml/2006/ole">
            <mc:AlternateContent xmlns:mc="http://schemas.openxmlformats.org/markup-compatibility/2006">
              <mc:Choice xmlns:v="urn:schemas-microsoft-com:vml" Requires="v">
                <p:oleObj spid="_x0000_s3132" name="" r:id="rId5" imgW="139700" imgH="165100" progId="Equation.3">
                  <p:embed/>
                </p:oleObj>
              </mc:Choice>
              <mc:Fallback>
                <p:oleObj name="" r:id="rId5" imgW="139700" imgH="165100" progId="Equation.3">
                  <p:embed/>
                  <p:pic>
                    <p:nvPicPr>
                      <p:cNvPr id="0" name="图片 3131"/>
                      <p:cNvPicPr/>
                      <p:nvPr/>
                    </p:nvPicPr>
                    <p:blipFill>
                      <a:blip r:embed="rId6"/>
                      <a:stretch>
                        <a:fillRect/>
                      </a:stretch>
                    </p:blipFill>
                    <p:spPr>
                      <a:xfrm>
                        <a:off x="4500563" y="476250"/>
                        <a:ext cx="365125" cy="431800"/>
                      </a:xfrm>
                      <a:prstGeom prst="rect">
                        <a:avLst/>
                      </a:prstGeom>
                      <a:noFill/>
                      <a:ln w="38100">
                        <a:noFill/>
                        <a:miter/>
                      </a:ln>
                    </p:spPr>
                  </p:pic>
                </p:oleObj>
              </mc:Fallback>
            </mc:AlternateContent>
          </a:graphicData>
        </a:graphic>
      </p:graphicFrame>
      <p:graphicFrame>
        <p:nvGraphicFramePr>
          <p:cNvPr id="44040" name="Object 5"/>
          <p:cNvGraphicFramePr/>
          <p:nvPr/>
        </p:nvGraphicFramePr>
        <p:xfrm>
          <a:off x="3419475" y="549275"/>
          <a:ext cx="431800" cy="498475"/>
        </p:xfrm>
        <a:graphic>
          <a:graphicData uri="http://schemas.openxmlformats.org/presentationml/2006/ole">
            <mc:AlternateContent xmlns:mc="http://schemas.openxmlformats.org/markup-compatibility/2006">
              <mc:Choice xmlns:v="urn:schemas-microsoft-com:vml" Requires="v">
                <p:oleObj spid="_x0000_s3135" name="" r:id="rId7" imgW="165100" imgH="190500" progId="Equation.3">
                  <p:embed/>
                </p:oleObj>
              </mc:Choice>
              <mc:Fallback>
                <p:oleObj name="" r:id="rId7" imgW="165100" imgH="190500" progId="Equation.3">
                  <p:embed/>
                  <p:pic>
                    <p:nvPicPr>
                      <p:cNvPr id="0" name="图片 3134"/>
                      <p:cNvPicPr/>
                      <p:nvPr/>
                    </p:nvPicPr>
                    <p:blipFill>
                      <a:blip r:embed="rId8"/>
                      <a:stretch>
                        <a:fillRect/>
                      </a:stretch>
                    </p:blipFill>
                    <p:spPr>
                      <a:xfrm>
                        <a:off x="3419475" y="549275"/>
                        <a:ext cx="431800" cy="498475"/>
                      </a:xfrm>
                      <a:prstGeom prst="rect">
                        <a:avLst/>
                      </a:prstGeom>
                      <a:noFill/>
                      <a:ln w="38100">
                        <a:noFill/>
                        <a:miter/>
                      </a:ln>
                    </p:spPr>
                  </p:pic>
                </p:oleObj>
              </mc:Fallback>
            </mc:AlternateContent>
          </a:graphicData>
        </a:graphic>
      </p:graphicFrame>
      <p:graphicFrame>
        <p:nvGraphicFramePr>
          <p:cNvPr id="44041" name="Object 6"/>
          <p:cNvGraphicFramePr/>
          <p:nvPr/>
        </p:nvGraphicFramePr>
        <p:xfrm>
          <a:off x="5461000" y="1196975"/>
          <a:ext cx="1104900" cy="884238"/>
        </p:xfrm>
        <a:graphic>
          <a:graphicData uri="http://schemas.openxmlformats.org/presentationml/2006/ole">
            <mc:AlternateContent xmlns:mc="http://schemas.openxmlformats.org/markup-compatibility/2006">
              <mc:Choice xmlns:v="urn:schemas-microsoft-com:vml" Requires="v">
                <p:oleObj spid="_x0000_s3137" name="" r:id="rId9" imgW="571500" imgH="457200" progId="Equation.3">
                  <p:embed/>
                </p:oleObj>
              </mc:Choice>
              <mc:Fallback>
                <p:oleObj name="" r:id="rId9" imgW="571500" imgH="457200" progId="Equation.3">
                  <p:embed/>
                  <p:pic>
                    <p:nvPicPr>
                      <p:cNvPr id="0" name="图片 3136"/>
                      <p:cNvPicPr/>
                      <p:nvPr/>
                    </p:nvPicPr>
                    <p:blipFill>
                      <a:blip r:embed="rId10"/>
                      <a:stretch>
                        <a:fillRect/>
                      </a:stretch>
                    </p:blipFill>
                    <p:spPr>
                      <a:xfrm>
                        <a:off x="5461000" y="1196975"/>
                        <a:ext cx="1104900" cy="884238"/>
                      </a:xfrm>
                      <a:prstGeom prst="rect">
                        <a:avLst/>
                      </a:prstGeom>
                      <a:noFill/>
                      <a:ln w="38100">
                        <a:noFill/>
                        <a:miter/>
                      </a:ln>
                    </p:spPr>
                  </p:pic>
                </p:oleObj>
              </mc:Fallback>
            </mc:AlternateContent>
          </a:graphicData>
        </a:graphic>
      </p:graphicFrame>
      <p:graphicFrame>
        <p:nvGraphicFramePr>
          <p:cNvPr id="44042" name="Object 7"/>
          <p:cNvGraphicFramePr/>
          <p:nvPr/>
        </p:nvGraphicFramePr>
        <p:xfrm>
          <a:off x="7812088" y="765175"/>
          <a:ext cx="1081087" cy="809625"/>
        </p:xfrm>
        <a:graphic>
          <a:graphicData uri="http://schemas.openxmlformats.org/presentationml/2006/ole">
            <mc:AlternateContent xmlns:mc="http://schemas.openxmlformats.org/markup-compatibility/2006">
              <mc:Choice xmlns:v="urn:schemas-microsoft-com:vml" Requires="v">
                <p:oleObj spid="_x0000_s3133" name="" r:id="rId11" imgW="609600" imgH="457200" progId="Equation.3">
                  <p:embed/>
                </p:oleObj>
              </mc:Choice>
              <mc:Fallback>
                <p:oleObj name="" r:id="rId11" imgW="609600" imgH="457200" progId="Equation.3">
                  <p:embed/>
                  <p:pic>
                    <p:nvPicPr>
                      <p:cNvPr id="0" name="图片 3132"/>
                      <p:cNvPicPr/>
                      <p:nvPr/>
                    </p:nvPicPr>
                    <p:blipFill>
                      <a:blip r:embed="rId12"/>
                      <a:stretch>
                        <a:fillRect/>
                      </a:stretch>
                    </p:blipFill>
                    <p:spPr>
                      <a:xfrm>
                        <a:off x="7812088" y="765175"/>
                        <a:ext cx="1081087" cy="809625"/>
                      </a:xfrm>
                      <a:prstGeom prst="rect">
                        <a:avLst/>
                      </a:prstGeom>
                      <a:noFill/>
                      <a:ln w="38100">
                        <a:noFill/>
                        <a:miter/>
                      </a:ln>
                    </p:spPr>
                  </p:pic>
                </p:oleObj>
              </mc:Fallback>
            </mc:AlternateContent>
          </a:graphicData>
        </a:graphic>
      </p:graphicFrame>
      <p:cxnSp>
        <p:nvCxnSpPr>
          <p:cNvPr id="44043" name="直接连接符 18"/>
          <p:cNvCxnSpPr/>
          <p:nvPr/>
        </p:nvCxnSpPr>
        <p:spPr>
          <a:xfrm flipV="1">
            <a:off x="6732588" y="1125538"/>
            <a:ext cx="1008062" cy="503237"/>
          </a:xfrm>
          <a:prstGeom prst="line">
            <a:avLst/>
          </a:prstGeom>
          <a:ln w="38100" cap="flat" cmpd="sng">
            <a:solidFill>
              <a:srgbClr val="FF0000"/>
            </a:solidFill>
            <a:prstDash val="solid"/>
            <a:round/>
            <a:headEnd type="none" w="med" len="med"/>
            <a:tailEnd type="none" w="med" len="med"/>
          </a:ln>
        </p:spPr>
      </p:cxnSp>
      <p:graphicFrame>
        <p:nvGraphicFramePr>
          <p:cNvPr id="44044" name="Object 8"/>
          <p:cNvGraphicFramePr/>
          <p:nvPr/>
        </p:nvGraphicFramePr>
        <p:xfrm>
          <a:off x="107950" y="3573463"/>
          <a:ext cx="6840538" cy="647700"/>
        </p:xfrm>
        <a:graphic>
          <a:graphicData uri="http://schemas.openxmlformats.org/presentationml/2006/ole">
            <mc:AlternateContent xmlns:mc="http://schemas.openxmlformats.org/markup-compatibility/2006">
              <mc:Choice xmlns:v="urn:schemas-microsoft-com:vml" Requires="v">
                <p:oleObj spid="_x0000_s3139" name="" r:id="rId13" imgW="2413000" imgH="228600" progId="Equation.3">
                  <p:embed/>
                </p:oleObj>
              </mc:Choice>
              <mc:Fallback>
                <p:oleObj name="" r:id="rId13" imgW="2413000" imgH="228600" progId="Equation.3">
                  <p:embed/>
                  <p:pic>
                    <p:nvPicPr>
                      <p:cNvPr id="0" name="图片 3138"/>
                      <p:cNvPicPr/>
                      <p:nvPr/>
                    </p:nvPicPr>
                    <p:blipFill>
                      <a:blip r:embed="rId14"/>
                      <a:stretch>
                        <a:fillRect/>
                      </a:stretch>
                    </p:blipFill>
                    <p:spPr>
                      <a:xfrm>
                        <a:off x="107950" y="3573463"/>
                        <a:ext cx="6840538" cy="647700"/>
                      </a:xfrm>
                      <a:prstGeom prst="rect">
                        <a:avLst/>
                      </a:prstGeom>
                      <a:noFill/>
                      <a:ln w="38100">
                        <a:noFill/>
                        <a:miter/>
                      </a:ln>
                    </p:spPr>
                  </p:pic>
                </p:oleObj>
              </mc:Fallback>
            </mc:AlternateContent>
          </a:graphicData>
        </a:graphic>
      </p:graphicFrame>
      <p:graphicFrame>
        <p:nvGraphicFramePr>
          <p:cNvPr id="44045" name="Object 9"/>
          <p:cNvGraphicFramePr/>
          <p:nvPr/>
        </p:nvGraphicFramePr>
        <p:xfrm>
          <a:off x="468313" y="4508500"/>
          <a:ext cx="4546600" cy="1152525"/>
        </p:xfrm>
        <a:graphic>
          <a:graphicData uri="http://schemas.openxmlformats.org/presentationml/2006/ole">
            <mc:AlternateContent xmlns:mc="http://schemas.openxmlformats.org/markup-compatibility/2006">
              <mc:Choice xmlns:v="urn:schemas-microsoft-com:vml" Requires="v">
                <p:oleObj spid="_x0000_s3129" name="" r:id="rId15" imgW="1904365" imgH="482600" progId="Equation.3">
                  <p:embed/>
                </p:oleObj>
              </mc:Choice>
              <mc:Fallback>
                <p:oleObj name="" r:id="rId15" imgW="1904365" imgH="482600" progId="Equation.3">
                  <p:embed/>
                  <p:pic>
                    <p:nvPicPr>
                      <p:cNvPr id="0" name="图片 3128"/>
                      <p:cNvPicPr/>
                      <p:nvPr/>
                    </p:nvPicPr>
                    <p:blipFill>
                      <a:blip r:embed="rId16"/>
                      <a:stretch>
                        <a:fillRect/>
                      </a:stretch>
                    </p:blipFill>
                    <p:spPr>
                      <a:xfrm>
                        <a:off x="468313" y="4508500"/>
                        <a:ext cx="4546600" cy="1152525"/>
                      </a:xfrm>
                      <a:prstGeom prst="rect">
                        <a:avLst/>
                      </a:prstGeom>
                      <a:noFill/>
                      <a:ln w="38100">
                        <a:noFill/>
                        <a:miter/>
                      </a:ln>
                    </p:spPr>
                  </p:pic>
                </p:oleObj>
              </mc:Fallback>
            </mc:AlternateContent>
          </a:graphicData>
        </a:graphic>
      </p:graphicFrame>
      <p:graphicFrame>
        <p:nvGraphicFramePr>
          <p:cNvPr id="44046" name="Object 10"/>
          <p:cNvGraphicFramePr/>
          <p:nvPr/>
        </p:nvGraphicFramePr>
        <p:xfrm>
          <a:off x="6372225" y="1341438"/>
          <a:ext cx="431800" cy="431800"/>
        </p:xfrm>
        <a:graphic>
          <a:graphicData uri="http://schemas.openxmlformats.org/presentationml/2006/ole">
            <mc:AlternateContent xmlns:mc="http://schemas.openxmlformats.org/markup-compatibility/2006">
              <mc:Choice xmlns:v="urn:schemas-microsoft-com:vml" Requires="v">
                <p:oleObj spid="_x0000_s3130" name="" r:id="rId17" imgW="152400" imgH="165100" progId="Equation.3">
                  <p:embed/>
                </p:oleObj>
              </mc:Choice>
              <mc:Fallback>
                <p:oleObj name="" r:id="rId17" imgW="152400" imgH="165100" progId="Equation.3">
                  <p:embed/>
                  <p:pic>
                    <p:nvPicPr>
                      <p:cNvPr id="0" name="图片 3129"/>
                      <p:cNvPicPr/>
                      <p:nvPr/>
                    </p:nvPicPr>
                    <p:blipFill>
                      <a:blip r:embed="rId18"/>
                      <a:stretch>
                        <a:fillRect/>
                      </a:stretch>
                    </p:blipFill>
                    <p:spPr>
                      <a:xfrm>
                        <a:off x="6372225" y="1341438"/>
                        <a:ext cx="431800" cy="431800"/>
                      </a:xfrm>
                      <a:prstGeom prst="rect">
                        <a:avLst/>
                      </a:prstGeom>
                      <a:noFill/>
                      <a:ln w="38100">
                        <a:noFill/>
                        <a:miter/>
                      </a:ln>
                    </p:spPr>
                  </p:pic>
                </p:oleObj>
              </mc:Fallback>
            </mc:AlternateContent>
          </a:graphicData>
        </a:graphic>
      </p:graphicFrame>
      <p:graphicFrame>
        <p:nvGraphicFramePr>
          <p:cNvPr id="44047" name="Object 11"/>
          <p:cNvGraphicFramePr/>
          <p:nvPr/>
        </p:nvGraphicFramePr>
        <p:xfrm>
          <a:off x="7451725" y="765175"/>
          <a:ext cx="368300" cy="398463"/>
        </p:xfrm>
        <a:graphic>
          <a:graphicData uri="http://schemas.openxmlformats.org/presentationml/2006/ole">
            <mc:AlternateContent xmlns:mc="http://schemas.openxmlformats.org/markup-compatibility/2006">
              <mc:Choice xmlns:v="urn:schemas-microsoft-com:vml" Requires="v">
                <p:oleObj spid="_x0000_s3141" name="" r:id="rId19" imgW="152400" imgH="165100" progId="Equation.3">
                  <p:embed/>
                </p:oleObj>
              </mc:Choice>
              <mc:Fallback>
                <p:oleObj name="" r:id="rId19" imgW="152400" imgH="165100" progId="Equation.3">
                  <p:embed/>
                  <p:pic>
                    <p:nvPicPr>
                      <p:cNvPr id="0" name="图片 3140"/>
                      <p:cNvPicPr/>
                      <p:nvPr/>
                    </p:nvPicPr>
                    <p:blipFill>
                      <a:blip r:embed="rId20"/>
                      <a:stretch>
                        <a:fillRect/>
                      </a:stretch>
                    </p:blipFill>
                    <p:spPr>
                      <a:xfrm>
                        <a:off x="7451725" y="765175"/>
                        <a:ext cx="368300" cy="398463"/>
                      </a:xfrm>
                      <a:prstGeom prst="rect">
                        <a:avLst/>
                      </a:prstGeom>
                      <a:noFill/>
                      <a:ln w="38100">
                        <a:noFill/>
                        <a:miter/>
                      </a:ln>
                    </p:spPr>
                  </p:pic>
                </p:oleObj>
              </mc:Fallback>
            </mc:AlternateContent>
          </a:graphicData>
        </a:graphic>
      </p:graphicFrame>
      <p:sp>
        <p:nvSpPr>
          <p:cNvPr id="44048" name="文本框 1"/>
          <p:cNvSpPr/>
          <p:nvPr/>
        </p:nvSpPr>
        <p:spPr>
          <a:xfrm>
            <a:off x="254000" y="633413"/>
            <a:ext cx="2352675" cy="504825"/>
          </a:xfrm>
          <a:prstGeom prst="roundRect">
            <a:avLst>
              <a:gd name="adj" fmla="val 16667"/>
            </a:avLst>
          </a:prstGeom>
          <a:solidFill>
            <a:schemeClr val="accent1"/>
          </a:solidFill>
          <a:ln w="9525">
            <a:noFill/>
          </a:ln>
        </p:spPr>
        <p:txBody>
          <a:bodyPr anchor="t" anchorCtr="0">
            <a:spAutoFit/>
          </a:bodyPr>
          <a:p>
            <a:r>
              <a:rPr lang="zh-CN" altLang="en-US" b="1" dirty="0">
                <a:solidFill>
                  <a:srgbClr val="FF0000"/>
                </a:solidFill>
                <a:latin typeface="Times New Roman" panose="02020603050405020304" pitchFamily="18" charset="0"/>
                <a:ea typeface="宋体" panose="02010600030101010101" pitchFamily="2" charset="-122"/>
              </a:rPr>
              <a:t>为什么叫时空？</a:t>
            </a:r>
            <a:endParaRPr lang="zh-CN" altLang="en-US" b="1" dirty="0">
              <a:solidFill>
                <a:srgbClr val="FF0000"/>
              </a:solidFill>
              <a:latin typeface="Times New Roman" panose="02020603050405020304" pitchFamily="18" charset="0"/>
              <a:ea typeface="宋体" panose="02010600030101010101" pitchFamily="2" charset="-122"/>
            </a:endParaRPr>
          </a:p>
        </p:txBody>
      </p:sp>
      <p:sp>
        <p:nvSpPr>
          <p:cNvPr id="44049" name="文本框 2"/>
          <p:cNvSpPr/>
          <p:nvPr/>
        </p:nvSpPr>
        <p:spPr>
          <a:xfrm>
            <a:off x="323850" y="1341438"/>
            <a:ext cx="2282825" cy="1327150"/>
          </a:xfrm>
          <a:prstGeom prst="roundRect">
            <a:avLst>
              <a:gd name="adj" fmla="val 16667"/>
            </a:avLst>
          </a:prstGeom>
          <a:solidFill>
            <a:srgbClr val="FFC000"/>
          </a:solid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空间中两点间的距离不随坐标系改变。</a:t>
            </a:r>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3" name="组合 5193"/>
          <p:cNvGrpSpPr/>
          <p:nvPr/>
        </p:nvGrpSpPr>
        <p:grpSpPr>
          <a:xfrm>
            <a:off x="3757613" y="811213"/>
            <a:ext cx="5046662" cy="3074987"/>
            <a:chOff x="2285" y="689"/>
            <a:chExt cx="3179" cy="1937"/>
          </a:xfrm>
        </p:grpSpPr>
        <p:grpSp>
          <p:nvGrpSpPr>
            <p:cNvPr id="8194" name="组合 5192"/>
            <p:cNvGrpSpPr/>
            <p:nvPr/>
          </p:nvGrpSpPr>
          <p:grpSpPr>
            <a:xfrm>
              <a:off x="2285" y="689"/>
              <a:ext cx="3179" cy="1937"/>
              <a:chOff x="2285" y="689"/>
              <a:chExt cx="3179" cy="1937"/>
            </a:xfrm>
          </p:grpSpPr>
          <p:grpSp>
            <p:nvGrpSpPr>
              <p:cNvPr id="8195" name="组合 5191"/>
              <p:cNvGrpSpPr/>
              <p:nvPr/>
            </p:nvGrpSpPr>
            <p:grpSpPr>
              <a:xfrm>
                <a:off x="2525" y="689"/>
                <a:ext cx="2939" cy="1773"/>
                <a:chOff x="2525" y="689"/>
                <a:chExt cx="2939" cy="1773"/>
              </a:xfrm>
            </p:grpSpPr>
            <p:sp>
              <p:nvSpPr>
                <p:cNvPr id="8196" name="直接连接符 5122"/>
                <p:cNvSpPr/>
                <p:nvPr/>
              </p:nvSpPr>
              <p:spPr>
                <a:xfrm flipV="1">
                  <a:off x="2720" y="765"/>
                  <a:ext cx="0" cy="1256"/>
                </a:xfrm>
                <a:prstGeom prst="line">
                  <a:avLst/>
                </a:prstGeom>
                <a:ln w="28575" cap="flat" cmpd="sng">
                  <a:solidFill>
                    <a:srgbClr val="0066FF"/>
                  </a:solidFill>
                  <a:prstDash val="solid"/>
                  <a:round/>
                  <a:headEnd type="none" w="med" len="med"/>
                  <a:tailEnd type="triangle" w="sm" len="lg"/>
                </a:ln>
              </p:spPr>
            </p:sp>
            <p:sp>
              <p:nvSpPr>
                <p:cNvPr id="8197" name="直接连接符 5123"/>
                <p:cNvSpPr/>
                <p:nvPr/>
              </p:nvSpPr>
              <p:spPr>
                <a:xfrm>
                  <a:off x="2720" y="2021"/>
                  <a:ext cx="2310" cy="0"/>
                </a:xfrm>
                <a:prstGeom prst="line">
                  <a:avLst/>
                </a:prstGeom>
                <a:ln w="28575" cap="flat" cmpd="sng">
                  <a:solidFill>
                    <a:srgbClr val="0066FF"/>
                  </a:solidFill>
                  <a:prstDash val="solid"/>
                  <a:round/>
                  <a:headEnd type="none" w="med" len="med"/>
                  <a:tailEnd type="triangle" w="sm" len="lg"/>
                </a:ln>
              </p:spPr>
            </p:sp>
            <p:sp>
              <p:nvSpPr>
                <p:cNvPr id="8198" name="直接连接符 5124"/>
                <p:cNvSpPr/>
                <p:nvPr/>
              </p:nvSpPr>
              <p:spPr>
                <a:xfrm flipV="1">
                  <a:off x="3689" y="729"/>
                  <a:ext cx="0" cy="1292"/>
                </a:xfrm>
                <a:prstGeom prst="line">
                  <a:avLst/>
                </a:prstGeom>
                <a:ln w="28575" cap="flat" cmpd="sng">
                  <a:solidFill>
                    <a:srgbClr val="0066FF"/>
                  </a:solidFill>
                  <a:prstDash val="solid"/>
                  <a:round/>
                  <a:headEnd type="none" w="med" len="med"/>
                  <a:tailEnd type="triangle" w="sm" len="lg"/>
                </a:ln>
              </p:spPr>
            </p:sp>
            <p:sp>
              <p:nvSpPr>
                <p:cNvPr id="8199" name="直接连接符 5125"/>
                <p:cNvSpPr/>
                <p:nvPr/>
              </p:nvSpPr>
              <p:spPr>
                <a:xfrm>
                  <a:off x="3701" y="1113"/>
                  <a:ext cx="496" cy="0"/>
                </a:xfrm>
                <a:prstGeom prst="line">
                  <a:avLst/>
                </a:prstGeom>
                <a:ln w="28575" cap="flat" cmpd="sng">
                  <a:solidFill>
                    <a:srgbClr val="CC7900"/>
                  </a:solidFill>
                  <a:prstDash val="solid"/>
                  <a:round/>
                  <a:headEnd type="none" w="med" len="med"/>
                  <a:tailEnd type="triangle" w="sm" len="lg"/>
                </a:ln>
              </p:spPr>
            </p:sp>
            <p:sp>
              <p:nvSpPr>
                <p:cNvPr id="8200" name="直接连接符 5127"/>
                <p:cNvSpPr/>
                <p:nvPr/>
              </p:nvSpPr>
              <p:spPr>
                <a:xfrm>
                  <a:off x="2721" y="1549"/>
                  <a:ext cx="273" cy="4"/>
                </a:xfrm>
                <a:prstGeom prst="line">
                  <a:avLst/>
                </a:prstGeom>
                <a:ln w="9525" cap="flat" cmpd="sng">
                  <a:solidFill>
                    <a:srgbClr val="003399"/>
                  </a:solidFill>
                  <a:prstDash val="solid"/>
                  <a:round/>
                  <a:headEnd type="triangle" w="med" len="med"/>
                  <a:tailEnd type="none" w="sm" len="sm"/>
                </a:ln>
              </p:spPr>
            </p:sp>
            <p:sp>
              <p:nvSpPr>
                <p:cNvPr id="8201" name="直接连接符 5128"/>
                <p:cNvSpPr/>
                <p:nvPr/>
              </p:nvSpPr>
              <p:spPr>
                <a:xfrm>
                  <a:off x="4298" y="1549"/>
                  <a:ext cx="0" cy="472"/>
                </a:xfrm>
                <a:prstGeom prst="line">
                  <a:avLst/>
                </a:prstGeom>
                <a:ln w="9525" cap="flat" cmpd="sng">
                  <a:solidFill>
                    <a:srgbClr val="003399"/>
                  </a:solidFill>
                  <a:prstDash val="dash"/>
                  <a:round/>
                  <a:headEnd type="none" w="med" len="med"/>
                  <a:tailEnd type="none" w="med" len="med"/>
                </a:ln>
              </p:spPr>
            </p:sp>
            <p:sp>
              <p:nvSpPr>
                <p:cNvPr id="8202" name="直接连接符 5129"/>
                <p:cNvSpPr/>
                <p:nvPr/>
              </p:nvSpPr>
              <p:spPr>
                <a:xfrm>
                  <a:off x="2721" y="2021"/>
                  <a:ext cx="0" cy="398"/>
                </a:xfrm>
                <a:prstGeom prst="line">
                  <a:avLst/>
                </a:prstGeom>
                <a:ln w="9525" cap="flat" cmpd="sng">
                  <a:solidFill>
                    <a:srgbClr val="003399"/>
                  </a:solidFill>
                  <a:prstDash val="solid"/>
                  <a:round/>
                  <a:headEnd type="none" w="med" len="med"/>
                  <a:tailEnd type="none" w="med" len="med"/>
                </a:ln>
              </p:spPr>
            </p:sp>
            <p:sp>
              <p:nvSpPr>
                <p:cNvPr id="8203" name="直接连接符 5130"/>
                <p:cNvSpPr/>
                <p:nvPr/>
              </p:nvSpPr>
              <p:spPr>
                <a:xfrm>
                  <a:off x="4298" y="2034"/>
                  <a:ext cx="0" cy="398"/>
                </a:xfrm>
                <a:prstGeom prst="line">
                  <a:avLst/>
                </a:prstGeom>
                <a:ln w="9525" cap="flat" cmpd="sng">
                  <a:solidFill>
                    <a:srgbClr val="003399"/>
                  </a:solidFill>
                  <a:prstDash val="solid"/>
                  <a:round/>
                  <a:headEnd type="none" w="med" len="med"/>
                  <a:tailEnd type="none" w="med" len="med"/>
                </a:ln>
              </p:spPr>
            </p:sp>
            <p:sp>
              <p:nvSpPr>
                <p:cNvPr id="8204" name="直接连接符 5131"/>
                <p:cNvSpPr/>
                <p:nvPr/>
              </p:nvSpPr>
              <p:spPr>
                <a:xfrm>
                  <a:off x="2717" y="2273"/>
                  <a:ext cx="672" cy="0"/>
                </a:xfrm>
                <a:prstGeom prst="line">
                  <a:avLst/>
                </a:prstGeom>
                <a:ln w="9525" cap="flat" cmpd="sng">
                  <a:solidFill>
                    <a:srgbClr val="003399"/>
                  </a:solidFill>
                  <a:prstDash val="solid"/>
                  <a:round/>
                  <a:headEnd type="triangle" w="med" len="med"/>
                  <a:tailEnd type="none" w="sm" len="sm"/>
                </a:ln>
              </p:spPr>
            </p:sp>
            <p:sp>
              <p:nvSpPr>
                <p:cNvPr id="8205" name="文本框 5132"/>
                <p:cNvSpPr txBox="1"/>
                <p:nvPr/>
              </p:nvSpPr>
              <p:spPr>
                <a:xfrm>
                  <a:off x="3509" y="2152"/>
                  <a:ext cx="224"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x</a:t>
                  </a:r>
                  <a:endParaRPr lang="en-US" altLang="zh-CN" sz="2000" i="1">
                    <a:solidFill>
                      <a:srgbClr val="990000"/>
                    </a:solidFill>
                    <a:latin typeface="Times New Roman" panose="02020603050405020304" pitchFamily="18" charset="0"/>
                    <a:ea typeface="宋体" panose="02010600030101010101" pitchFamily="2" charset="-122"/>
                  </a:endParaRPr>
                </a:p>
              </p:txBody>
            </p:sp>
            <p:sp>
              <p:nvSpPr>
                <p:cNvPr id="8206" name="文本框 5133"/>
                <p:cNvSpPr txBox="1"/>
                <p:nvPr/>
              </p:nvSpPr>
              <p:spPr>
                <a:xfrm>
                  <a:off x="3935" y="1435"/>
                  <a:ext cx="174"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x</a:t>
                  </a:r>
                  <a:r>
                    <a:rPr lang="en-US" altLang="zh-CN" sz="2000">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8207" name="文本框 5134"/>
                <p:cNvSpPr txBox="1"/>
                <p:nvPr/>
              </p:nvSpPr>
              <p:spPr>
                <a:xfrm>
                  <a:off x="3101" y="1409"/>
                  <a:ext cx="212" cy="310"/>
                </a:xfrm>
                <a:prstGeom prst="rect">
                  <a:avLst/>
                </a:prstGeom>
                <a:noFill/>
                <a:ln w="9525">
                  <a:noFill/>
                </a:ln>
              </p:spPr>
              <p:txBody>
                <a:bodyPr lIns="0" tIns="0" rIns="0" bIns="0" anchor="t" anchorCtr="0"/>
                <a:p>
                  <a:pPr algn="ctr" eaLnBrk="0" hangingPunct="0"/>
                  <a:r>
                    <a:rPr lang="en-US" altLang="zh-CN" sz="2000" i="1" err="1">
                      <a:solidFill>
                        <a:srgbClr val="990000"/>
                      </a:solidFill>
                      <a:latin typeface="Times New Roman" panose="02020603050405020304" pitchFamily="18" charset="0"/>
                      <a:ea typeface="宋体" panose="02010600030101010101" pitchFamily="2" charset="-122"/>
                    </a:rPr>
                    <a:t>ut</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8208" name="文本框 5135"/>
                <p:cNvSpPr txBox="1"/>
                <p:nvPr/>
              </p:nvSpPr>
              <p:spPr>
                <a:xfrm>
                  <a:off x="3507" y="1866"/>
                  <a:ext cx="212"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o</a:t>
                  </a:r>
                  <a:r>
                    <a:rPr lang="en-US" altLang="zh-CN" sz="2000">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8209" name="文本框 5136"/>
                <p:cNvSpPr txBox="1"/>
                <p:nvPr/>
              </p:nvSpPr>
              <p:spPr>
                <a:xfrm>
                  <a:off x="2525" y="1956"/>
                  <a:ext cx="212"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o</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8210" name="文本框 5137"/>
                <p:cNvSpPr txBox="1"/>
                <p:nvPr/>
              </p:nvSpPr>
              <p:spPr>
                <a:xfrm>
                  <a:off x="2525" y="739"/>
                  <a:ext cx="212"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y</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8211" name="文本框 5138"/>
                <p:cNvSpPr txBox="1"/>
                <p:nvPr/>
              </p:nvSpPr>
              <p:spPr>
                <a:xfrm>
                  <a:off x="3484" y="689"/>
                  <a:ext cx="212"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y</a:t>
                  </a:r>
                  <a:r>
                    <a:rPr lang="en-US" altLang="zh-CN" sz="2000">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8212" name="文本框 5139"/>
                <p:cNvSpPr txBox="1"/>
                <p:nvPr/>
              </p:nvSpPr>
              <p:spPr>
                <a:xfrm>
                  <a:off x="4093" y="876"/>
                  <a:ext cx="212"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u</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8213" name="文本框 5140"/>
                <p:cNvSpPr txBox="1"/>
                <p:nvPr/>
              </p:nvSpPr>
              <p:spPr>
                <a:xfrm>
                  <a:off x="4626" y="1995"/>
                  <a:ext cx="212" cy="309"/>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x</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8214" name="文本框 5141"/>
                <p:cNvSpPr txBox="1"/>
                <p:nvPr/>
              </p:nvSpPr>
              <p:spPr>
                <a:xfrm>
                  <a:off x="5148" y="2034"/>
                  <a:ext cx="212"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x</a:t>
                  </a:r>
                  <a:r>
                    <a:rPr lang="en-US" altLang="zh-CN" sz="2000">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8215" name="直接连接符 5142"/>
                <p:cNvSpPr/>
                <p:nvPr/>
              </p:nvSpPr>
              <p:spPr>
                <a:xfrm>
                  <a:off x="5130" y="2021"/>
                  <a:ext cx="334" cy="0"/>
                </a:xfrm>
                <a:prstGeom prst="line">
                  <a:avLst/>
                </a:prstGeom>
                <a:ln w="28575" cap="flat" cmpd="sng">
                  <a:solidFill>
                    <a:srgbClr val="0066FF"/>
                  </a:solidFill>
                  <a:prstDash val="solid"/>
                  <a:round/>
                  <a:headEnd type="none" w="med" len="med"/>
                  <a:tailEnd type="triangle" w="sm" len="lg"/>
                </a:ln>
              </p:spPr>
            </p:sp>
            <p:sp>
              <p:nvSpPr>
                <p:cNvPr id="8216" name="直接连接符 5143"/>
                <p:cNvSpPr/>
                <p:nvPr/>
              </p:nvSpPr>
              <p:spPr>
                <a:xfrm>
                  <a:off x="3389" y="1553"/>
                  <a:ext cx="288" cy="0"/>
                </a:xfrm>
                <a:prstGeom prst="line">
                  <a:avLst/>
                </a:prstGeom>
                <a:ln w="9525" cap="flat" cmpd="sng">
                  <a:solidFill>
                    <a:srgbClr val="003399"/>
                  </a:solidFill>
                  <a:prstDash val="solid"/>
                  <a:round/>
                  <a:headEnd type="none" w="med" len="med"/>
                  <a:tailEnd type="triangle" w="med" len="med"/>
                </a:ln>
              </p:spPr>
            </p:sp>
            <p:sp>
              <p:nvSpPr>
                <p:cNvPr id="8217" name="直接连接符 5144"/>
                <p:cNvSpPr/>
                <p:nvPr/>
              </p:nvSpPr>
              <p:spPr>
                <a:xfrm>
                  <a:off x="4109" y="1553"/>
                  <a:ext cx="192" cy="0"/>
                </a:xfrm>
                <a:prstGeom prst="line">
                  <a:avLst/>
                </a:prstGeom>
                <a:ln w="9525" cap="flat" cmpd="sng">
                  <a:solidFill>
                    <a:srgbClr val="003399"/>
                  </a:solidFill>
                  <a:prstDash val="solid"/>
                  <a:round/>
                  <a:headEnd type="none" w="med" len="med"/>
                  <a:tailEnd type="triangle" w="med" len="med"/>
                </a:ln>
              </p:spPr>
            </p:sp>
            <p:sp>
              <p:nvSpPr>
                <p:cNvPr id="8218" name="直接连接符 5145"/>
                <p:cNvSpPr/>
                <p:nvPr/>
              </p:nvSpPr>
              <p:spPr>
                <a:xfrm>
                  <a:off x="3688" y="1553"/>
                  <a:ext cx="192" cy="0"/>
                </a:xfrm>
                <a:prstGeom prst="line">
                  <a:avLst/>
                </a:prstGeom>
                <a:ln w="9525" cap="flat" cmpd="sng">
                  <a:solidFill>
                    <a:srgbClr val="003399"/>
                  </a:solidFill>
                  <a:prstDash val="solid"/>
                  <a:round/>
                  <a:headEnd type="triangle" w="med" len="med"/>
                  <a:tailEnd type="none" w="sm" len="sm"/>
                </a:ln>
              </p:spPr>
            </p:sp>
            <p:sp>
              <p:nvSpPr>
                <p:cNvPr id="8219" name="直接连接符 5146"/>
                <p:cNvSpPr/>
                <p:nvPr/>
              </p:nvSpPr>
              <p:spPr>
                <a:xfrm>
                  <a:off x="3703" y="2273"/>
                  <a:ext cx="576" cy="0"/>
                </a:xfrm>
                <a:prstGeom prst="line">
                  <a:avLst/>
                </a:prstGeom>
                <a:ln w="9525" cap="flat" cmpd="sng">
                  <a:solidFill>
                    <a:srgbClr val="003399"/>
                  </a:solidFill>
                  <a:prstDash val="solid"/>
                  <a:round/>
                  <a:headEnd type="none" w="med" len="med"/>
                  <a:tailEnd type="triangle" w="med" len="med"/>
                </a:ln>
              </p:spPr>
            </p:sp>
          </p:grpSp>
          <p:sp>
            <p:nvSpPr>
              <p:cNvPr id="8220" name="直接连接符 5156"/>
              <p:cNvSpPr/>
              <p:nvPr/>
            </p:nvSpPr>
            <p:spPr>
              <a:xfrm flipH="1">
                <a:off x="2285" y="2021"/>
                <a:ext cx="432" cy="429"/>
              </a:xfrm>
              <a:prstGeom prst="line">
                <a:avLst/>
              </a:prstGeom>
              <a:ln w="28575" cap="flat" cmpd="sng">
                <a:solidFill>
                  <a:srgbClr val="0066FF"/>
                </a:solidFill>
                <a:prstDash val="solid"/>
                <a:round/>
                <a:headEnd type="none" w="med" len="med"/>
                <a:tailEnd type="triangle" w="sm" len="lg"/>
              </a:ln>
            </p:spPr>
          </p:sp>
          <p:sp>
            <p:nvSpPr>
              <p:cNvPr id="8221" name="文本框 5157"/>
              <p:cNvSpPr txBox="1"/>
              <p:nvPr/>
            </p:nvSpPr>
            <p:spPr>
              <a:xfrm>
                <a:off x="2354" y="2316"/>
                <a:ext cx="224"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z</a:t>
                </a:r>
                <a:endParaRPr lang="en-US" altLang="zh-CN" sz="2000" i="1">
                  <a:solidFill>
                    <a:srgbClr val="990000"/>
                  </a:solidFill>
                  <a:latin typeface="Times New Roman" panose="02020603050405020304" pitchFamily="18" charset="0"/>
                  <a:ea typeface="宋体" panose="02010600030101010101" pitchFamily="2" charset="-122"/>
                </a:endParaRPr>
              </a:p>
            </p:txBody>
          </p:sp>
          <p:sp>
            <p:nvSpPr>
              <p:cNvPr id="8222" name="直接连接符 5158"/>
              <p:cNvSpPr/>
              <p:nvPr/>
            </p:nvSpPr>
            <p:spPr>
              <a:xfrm flipH="1">
                <a:off x="3269" y="2021"/>
                <a:ext cx="432" cy="429"/>
              </a:xfrm>
              <a:prstGeom prst="line">
                <a:avLst/>
              </a:prstGeom>
              <a:ln w="28575" cap="flat" cmpd="sng">
                <a:solidFill>
                  <a:srgbClr val="0066FF"/>
                </a:solidFill>
                <a:prstDash val="solid"/>
                <a:round/>
                <a:headEnd type="none" w="med" len="med"/>
                <a:tailEnd type="triangle" w="sm" len="lg"/>
              </a:ln>
            </p:spPr>
          </p:sp>
          <p:sp>
            <p:nvSpPr>
              <p:cNvPr id="8223" name="文本框 5159"/>
              <p:cNvSpPr txBox="1"/>
              <p:nvPr/>
            </p:nvSpPr>
            <p:spPr>
              <a:xfrm>
                <a:off x="3101" y="2316"/>
                <a:ext cx="212" cy="310"/>
              </a:xfrm>
              <a:prstGeom prst="rect">
                <a:avLst/>
              </a:prstGeom>
              <a:noFill/>
              <a:ln w="9525">
                <a:noFill/>
              </a:ln>
            </p:spPr>
            <p:txBody>
              <a:bodyPr lIns="0" tIns="0" rIns="0" bIns="0" anchor="t" anchorCtr="0"/>
              <a:p>
                <a:pPr algn="ctr" eaLnBrk="0" hangingPunct="0"/>
                <a:r>
                  <a:rPr lang="en-US" altLang="zh-CN" sz="2000" i="1">
                    <a:solidFill>
                      <a:srgbClr val="990000"/>
                    </a:solidFill>
                    <a:latin typeface="Times New Roman" panose="02020603050405020304" pitchFamily="18" charset="0"/>
                    <a:ea typeface="宋体" panose="02010600030101010101" pitchFamily="2" charset="-122"/>
                  </a:rPr>
                  <a:t>z</a:t>
                </a:r>
                <a:r>
                  <a:rPr lang="en-US" altLang="zh-CN" sz="2000">
                    <a:solidFill>
                      <a:srgbClr val="99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a:solidFill>
                    <a:srgbClr val="990000"/>
                  </a:solidFill>
                  <a:latin typeface="Times New Roman" panose="02020603050405020304" pitchFamily="18" charset="0"/>
                  <a:ea typeface="宋体" panose="02010600030101010101" pitchFamily="2" charset="-122"/>
                </a:endParaRPr>
              </a:p>
            </p:txBody>
          </p:sp>
        </p:grpSp>
        <p:grpSp>
          <p:nvGrpSpPr>
            <p:cNvPr id="8224" name="组合 5186"/>
            <p:cNvGrpSpPr/>
            <p:nvPr/>
          </p:nvGrpSpPr>
          <p:grpSpPr>
            <a:xfrm>
              <a:off x="2530" y="1769"/>
              <a:ext cx="900" cy="277"/>
              <a:chOff x="2530" y="1769"/>
              <a:chExt cx="900" cy="277"/>
            </a:xfrm>
          </p:grpSpPr>
          <p:sp>
            <p:nvSpPr>
              <p:cNvPr id="8225" name="文本框 5181"/>
              <p:cNvSpPr txBox="1"/>
              <p:nvPr/>
            </p:nvSpPr>
            <p:spPr>
              <a:xfrm>
                <a:off x="2530" y="1777"/>
                <a:ext cx="181" cy="269"/>
              </a:xfrm>
              <a:prstGeom prst="rect">
                <a:avLst/>
              </a:prstGeom>
              <a:noFill/>
              <a:ln w="9525">
                <a:noFill/>
              </a:ln>
            </p:spPr>
            <p:txBody>
              <a:bodyPr lIns="0" tIns="0" rIns="0" bIns="0" anchor="t" anchorCtr="0">
                <a:spAutoFit/>
              </a:bodyPr>
              <a:p>
                <a:r>
                  <a:rPr lang="en-US" altLang="zh-CN">
                    <a:solidFill>
                      <a:srgbClr val="3366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a:solidFill>
                    <a:srgbClr val="336600"/>
                  </a:solidFill>
                  <a:latin typeface="Times New Roman" panose="02020603050405020304" pitchFamily="18" charset="0"/>
                  <a:ea typeface="宋体" panose="02010600030101010101" pitchFamily="2" charset="-122"/>
                </a:endParaRPr>
              </a:p>
            </p:txBody>
          </p:sp>
          <p:sp>
            <p:nvSpPr>
              <p:cNvPr id="8226" name="文本框 5182"/>
              <p:cNvSpPr txBox="1"/>
              <p:nvPr/>
            </p:nvSpPr>
            <p:spPr>
              <a:xfrm>
                <a:off x="2879" y="1777"/>
                <a:ext cx="181" cy="269"/>
              </a:xfrm>
              <a:prstGeom prst="rect">
                <a:avLst/>
              </a:prstGeom>
              <a:noFill/>
              <a:ln w="9525">
                <a:noFill/>
              </a:ln>
            </p:spPr>
            <p:txBody>
              <a:bodyPr lIns="0" tIns="0" rIns="0" bIns="0" anchor="t" anchorCtr="0">
                <a:spAutoFit/>
              </a:bodyPr>
              <a:p>
                <a:r>
                  <a:rPr lang="en-US" altLang="zh-CN">
                    <a:solidFill>
                      <a:srgbClr val="3366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a:solidFill>
                    <a:srgbClr val="336600"/>
                  </a:solidFill>
                  <a:latin typeface="Times New Roman" panose="02020603050405020304" pitchFamily="18" charset="0"/>
                  <a:ea typeface="宋体" panose="02010600030101010101" pitchFamily="2" charset="-122"/>
                </a:endParaRPr>
              </a:p>
            </p:txBody>
          </p:sp>
          <p:sp>
            <p:nvSpPr>
              <p:cNvPr id="8227" name="文本框 5185"/>
              <p:cNvSpPr txBox="1"/>
              <p:nvPr/>
            </p:nvSpPr>
            <p:spPr>
              <a:xfrm>
                <a:off x="3249" y="1769"/>
                <a:ext cx="181" cy="269"/>
              </a:xfrm>
              <a:prstGeom prst="rect">
                <a:avLst/>
              </a:prstGeom>
              <a:noFill/>
              <a:ln w="9525">
                <a:noFill/>
              </a:ln>
            </p:spPr>
            <p:txBody>
              <a:bodyPr lIns="0" tIns="0" rIns="0" bIns="0" anchor="t" anchorCtr="0">
                <a:spAutoFit/>
              </a:bodyPr>
              <a:p>
                <a:r>
                  <a:rPr lang="en-US" altLang="zh-CN">
                    <a:solidFill>
                      <a:srgbClr val="3366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a:solidFill>
                    <a:srgbClr val="336600"/>
                  </a:solidFill>
                  <a:latin typeface="Times New Roman" panose="02020603050405020304" pitchFamily="18" charset="0"/>
                  <a:ea typeface="宋体" panose="02010600030101010101" pitchFamily="2" charset="-122"/>
                </a:endParaRPr>
              </a:p>
            </p:txBody>
          </p:sp>
        </p:grpSp>
        <p:grpSp>
          <p:nvGrpSpPr>
            <p:cNvPr id="8228" name="组合 5187"/>
            <p:cNvGrpSpPr/>
            <p:nvPr/>
          </p:nvGrpSpPr>
          <p:grpSpPr>
            <a:xfrm>
              <a:off x="3632" y="1770"/>
              <a:ext cx="900" cy="277"/>
              <a:chOff x="2530" y="1769"/>
              <a:chExt cx="900" cy="277"/>
            </a:xfrm>
          </p:grpSpPr>
          <p:sp>
            <p:nvSpPr>
              <p:cNvPr id="8229" name="文本框 5188"/>
              <p:cNvSpPr txBox="1"/>
              <p:nvPr/>
            </p:nvSpPr>
            <p:spPr>
              <a:xfrm>
                <a:off x="2530" y="1777"/>
                <a:ext cx="181" cy="269"/>
              </a:xfrm>
              <a:prstGeom prst="rect">
                <a:avLst/>
              </a:prstGeom>
              <a:noFill/>
              <a:ln w="9525">
                <a:noFill/>
              </a:ln>
            </p:spPr>
            <p:txBody>
              <a:bodyPr lIns="0" tIns="0" rIns="0" bIns="0" anchor="t" anchorCtr="0">
                <a:spAutoFit/>
              </a:bodyPr>
              <a:p>
                <a:r>
                  <a:rPr lang="en-US" altLang="zh-CN">
                    <a:solidFill>
                      <a:srgbClr val="3366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a:solidFill>
                    <a:srgbClr val="336600"/>
                  </a:solidFill>
                  <a:latin typeface="Times New Roman" panose="02020603050405020304" pitchFamily="18" charset="0"/>
                  <a:ea typeface="宋体" panose="02010600030101010101" pitchFamily="2" charset="-122"/>
                </a:endParaRPr>
              </a:p>
            </p:txBody>
          </p:sp>
          <p:sp>
            <p:nvSpPr>
              <p:cNvPr id="8230" name="文本框 5189"/>
              <p:cNvSpPr txBox="1"/>
              <p:nvPr/>
            </p:nvSpPr>
            <p:spPr>
              <a:xfrm>
                <a:off x="2879" y="1777"/>
                <a:ext cx="181" cy="269"/>
              </a:xfrm>
              <a:prstGeom prst="rect">
                <a:avLst/>
              </a:prstGeom>
              <a:noFill/>
              <a:ln w="9525">
                <a:noFill/>
              </a:ln>
            </p:spPr>
            <p:txBody>
              <a:bodyPr lIns="0" tIns="0" rIns="0" bIns="0" anchor="t" anchorCtr="0">
                <a:spAutoFit/>
              </a:bodyPr>
              <a:p>
                <a:r>
                  <a:rPr lang="en-US" altLang="zh-CN">
                    <a:solidFill>
                      <a:srgbClr val="3366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a:solidFill>
                    <a:srgbClr val="336600"/>
                  </a:solidFill>
                  <a:latin typeface="Times New Roman" panose="02020603050405020304" pitchFamily="18" charset="0"/>
                  <a:ea typeface="宋体" panose="02010600030101010101" pitchFamily="2" charset="-122"/>
                </a:endParaRPr>
              </a:p>
            </p:txBody>
          </p:sp>
          <p:sp>
            <p:nvSpPr>
              <p:cNvPr id="8231" name="文本框 5190"/>
              <p:cNvSpPr txBox="1"/>
              <p:nvPr/>
            </p:nvSpPr>
            <p:spPr>
              <a:xfrm>
                <a:off x="3249" y="1769"/>
                <a:ext cx="181" cy="269"/>
              </a:xfrm>
              <a:prstGeom prst="rect">
                <a:avLst/>
              </a:prstGeom>
              <a:noFill/>
              <a:ln w="9525">
                <a:noFill/>
              </a:ln>
            </p:spPr>
            <p:txBody>
              <a:bodyPr lIns="0" tIns="0" rIns="0" bIns="0" anchor="t" anchorCtr="0">
                <a:spAutoFit/>
              </a:bodyPr>
              <a:p>
                <a:r>
                  <a:rPr lang="en-US" altLang="zh-CN">
                    <a:solidFill>
                      <a:srgbClr val="3366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a:solidFill>
                    <a:srgbClr val="336600"/>
                  </a:solidFill>
                  <a:latin typeface="Times New Roman" panose="02020603050405020304" pitchFamily="18" charset="0"/>
                  <a:ea typeface="宋体" panose="02010600030101010101" pitchFamily="2" charset="-122"/>
                </a:endParaRPr>
              </a:p>
            </p:txBody>
          </p:sp>
        </p:grpSp>
      </p:grpSp>
      <p:sp>
        <p:nvSpPr>
          <p:cNvPr id="8232" name="文本框 1"/>
          <p:cNvSpPr txBox="1"/>
          <p:nvPr/>
        </p:nvSpPr>
        <p:spPr>
          <a:xfrm>
            <a:off x="215900" y="568325"/>
            <a:ext cx="2732088" cy="3416300"/>
          </a:xfrm>
          <a:prstGeom prst="rect">
            <a:avLst/>
          </a:prstGeom>
          <a:noFill/>
          <a:ln w="9525">
            <a:noFill/>
          </a:ln>
        </p:spPr>
        <p:txBody>
          <a:bodyPr wrap="square" anchor="t" anchorCtr="0">
            <a:spAutoFit/>
          </a:bodyPr>
          <a:p>
            <a:r>
              <a:rPr lang="zh-CN" altLang="en-US" b="1">
                <a:latin typeface="Times New Roman" panose="02020603050405020304" pitchFamily="18" charset="0"/>
                <a:ea typeface="宋体" panose="02010600030101010101" pitchFamily="2" charset="-122"/>
              </a:rPr>
              <a:t>由于光速有限，或者说信号的传递速度有限，一个事件的发生时间必须由当地的时钟说了算。为此每个空间点必须都放一个时钟，不同地点的时钟必须校准。</a:t>
            </a:r>
            <a:endParaRPr lang="zh-CN" altLang="en-US" b="1">
              <a:latin typeface="Times New Roman" panose="02020603050405020304" pitchFamily="18" charset="0"/>
              <a:ea typeface="宋体" panose="02010600030101010101" pitchFamily="2" charset="-122"/>
            </a:endParaRPr>
          </a:p>
        </p:txBody>
      </p:sp>
      <p:sp>
        <p:nvSpPr>
          <p:cNvPr id="8233" name="文本框 2"/>
          <p:cNvSpPr txBox="1"/>
          <p:nvPr/>
        </p:nvSpPr>
        <p:spPr>
          <a:xfrm>
            <a:off x="654050" y="4473575"/>
            <a:ext cx="7156450" cy="1814513"/>
          </a:xfrm>
          <a:prstGeom prst="rect">
            <a:avLst/>
          </a:prstGeom>
          <a:solidFill>
            <a:schemeClr val="accent1"/>
          </a:solidFill>
          <a:ln w="9525">
            <a:noFill/>
          </a:ln>
        </p:spPr>
        <p:txBody>
          <a:bodyPr wrap="square" anchor="t" anchorCtr="0">
            <a:spAutoFit/>
          </a:bodyPr>
          <a:p>
            <a:r>
              <a:rPr lang="zh-CN" altLang="en-US" sz="2800" b="1">
                <a:latin typeface="Times New Roman" panose="02020603050405020304" pitchFamily="18" charset="0"/>
                <a:ea typeface="宋体" panose="02010600030101010101" pitchFamily="2" charset="-122"/>
              </a:rPr>
              <a:t>时钟的校准方法是，在任意两点的中点，有个人闪一下灯，两边的人看到信号后同时把时钟校准到约定的时间。当然， 这三人是在同一参照系， 或者说，这三人是相对静止的。</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057" name="Object 2"/>
          <p:cNvGraphicFramePr/>
          <p:nvPr/>
        </p:nvGraphicFramePr>
        <p:xfrm>
          <a:off x="468313" y="836613"/>
          <a:ext cx="6667500" cy="1223962"/>
        </p:xfrm>
        <a:graphic>
          <a:graphicData uri="http://schemas.openxmlformats.org/presentationml/2006/ole">
            <mc:AlternateContent xmlns:mc="http://schemas.openxmlformats.org/markup-compatibility/2006">
              <mc:Choice xmlns:v="urn:schemas-microsoft-com:vml" Requires="v">
                <p:oleObj spid="_x0000_s3131" name="" r:id="rId1" imgW="2627630" imgH="482600" progId="Equation.3">
                  <p:embed/>
                </p:oleObj>
              </mc:Choice>
              <mc:Fallback>
                <p:oleObj name="" r:id="rId1" imgW="2627630" imgH="482600" progId="Equation.3">
                  <p:embed/>
                  <p:pic>
                    <p:nvPicPr>
                      <p:cNvPr id="0" name="图片 3130"/>
                      <p:cNvPicPr/>
                      <p:nvPr/>
                    </p:nvPicPr>
                    <p:blipFill>
                      <a:blip r:embed="rId2"/>
                      <a:stretch>
                        <a:fillRect/>
                      </a:stretch>
                    </p:blipFill>
                    <p:spPr>
                      <a:xfrm>
                        <a:off x="468313" y="836613"/>
                        <a:ext cx="6667500" cy="1223962"/>
                      </a:xfrm>
                      <a:prstGeom prst="rect">
                        <a:avLst/>
                      </a:prstGeom>
                      <a:noFill/>
                      <a:ln w="38100">
                        <a:noFill/>
                        <a:miter/>
                      </a:ln>
                    </p:spPr>
                  </p:pic>
                </p:oleObj>
              </mc:Fallback>
            </mc:AlternateContent>
          </a:graphicData>
        </a:graphic>
      </p:graphicFrame>
      <p:graphicFrame>
        <p:nvGraphicFramePr>
          <p:cNvPr id="45058" name="Object 3"/>
          <p:cNvGraphicFramePr/>
          <p:nvPr/>
        </p:nvGraphicFramePr>
        <p:xfrm>
          <a:off x="468313" y="2708275"/>
          <a:ext cx="6551612" cy="1638300"/>
        </p:xfrm>
        <a:graphic>
          <a:graphicData uri="http://schemas.openxmlformats.org/presentationml/2006/ole">
            <mc:AlternateContent xmlns:mc="http://schemas.openxmlformats.org/markup-compatibility/2006">
              <mc:Choice xmlns:v="urn:schemas-microsoft-com:vml" Requires="v">
                <p:oleObj spid="_x0000_s3134" name="" r:id="rId3" imgW="2743200" imgH="685800" progId="Equation.3">
                  <p:embed/>
                </p:oleObj>
              </mc:Choice>
              <mc:Fallback>
                <p:oleObj name="" r:id="rId3" imgW="2743200" imgH="685800" progId="Equation.3">
                  <p:embed/>
                  <p:pic>
                    <p:nvPicPr>
                      <p:cNvPr id="0" name="图片 3133"/>
                      <p:cNvPicPr/>
                      <p:nvPr/>
                    </p:nvPicPr>
                    <p:blipFill>
                      <a:blip r:embed="rId4"/>
                      <a:stretch>
                        <a:fillRect/>
                      </a:stretch>
                    </p:blipFill>
                    <p:spPr>
                      <a:xfrm>
                        <a:off x="468313" y="2708275"/>
                        <a:ext cx="6551612" cy="1638300"/>
                      </a:xfrm>
                      <a:prstGeom prst="rect">
                        <a:avLst/>
                      </a:prstGeom>
                      <a:noFill/>
                      <a:ln w="38100">
                        <a:noFill/>
                        <a:miter/>
                      </a:ln>
                    </p:spPr>
                  </p:pic>
                </p:oleObj>
              </mc:Fallback>
            </mc:AlternateContent>
          </a:graphicData>
        </a:graphic>
      </p:graphicFrame>
      <p:sp>
        <p:nvSpPr>
          <p:cNvPr id="45059" name="下箭头 5"/>
          <p:cNvSpPr/>
          <p:nvPr/>
        </p:nvSpPr>
        <p:spPr>
          <a:xfrm>
            <a:off x="3348038" y="2133600"/>
            <a:ext cx="576262" cy="431800"/>
          </a:xfrm>
          <a:prstGeom prst="down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lIns="92075" tIns="46038" rIns="92075" bIns="46038" anchor="ctr" anchorCtr="0"/>
          <a:p>
            <a:endParaRPr lang="zh-CN" altLang="en-US" dirty="0">
              <a:latin typeface="Times New Roman" panose="02020603050405020304" pitchFamily="18" charset="0"/>
              <a:ea typeface="宋体" panose="02010600030101010101" pitchFamily="2" charset="-122"/>
            </a:endParaRPr>
          </a:p>
        </p:txBody>
      </p:sp>
      <p:graphicFrame>
        <p:nvGraphicFramePr>
          <p:cNvPr id="45060" name="Object 4"/>
          <p:cNvGraphicFramePr/>
          <p:nvPr/>
        </p:nvGraphicFramePr>
        <p:xfrm>
          <a:off x="279400" y="4941888"/>
          <a:ext cx="7713663" cy="1150937"/>
        </p:xfrm>
        <a:graphic>
          <a:graphicData uri="http://schemas.openxmlformats.org/presentationml/2006/ole">
            <mc:AlternateContent xmlns:mc="http://schemas.openxmlformats.org/markup-compatibility/2006">
              <mc:Choice xmlns:v="urn:schemas-microsoft-com:vml" Requires="v">
                <p:oleObj spid="_x0000_s3136" name="" r:id="rId5" imgW="3225800" imgH="482600" progId="Equation.3">
                  <p:embed/>
                </p:oleObj>
              </mc:Choice>
              <mc:Fallback>
                <p:oleObj name="" r:id="rId5" imgW="3225800" imgH="482600" progId="Equation.3">
                  <p:embed/>
                  <p:pic>
                    <p:nvPicPr>
                      <p:cNvPr id="0" name="图片 3135"/>
                      <p:cNvPicPr/>
                      <p:nvPr/>
                    </p:nvPicPr>
                    <p:blipFill>
                      <a:blip r:embed="rId6"/>
                      <a:stretch>
                        <a:fillRect/>
                      </a:stretch>
                    </p:blipFill>
                    <p:spPr>
                      <a:xfrm>
                        <a:off x="279400" y="4941888"/>
                        <a:ext cx="7713663" cy="1150937"/>
                      </a:xfrm>
                      <a:prstGeom prst="rect">
                        <a:avLst/>
                      </a:prstGeom>
                      <a:noFill/>
                      <a:ln w="38100">
                        <a:noFill/>
                        <a:miter/>
                      </a:ln>
                    </p:spPr>
                  </p:pic>
                </p:oleObj>
              </mc:Fallback>
            </mc:AlternateContent>
          </a:graphicData>
        </a:graphic>
      </p:graphicFrame>
      <p:sp>
        <p:nvSpPr>
          <p:cNvPr id="45061" name="下箭头 7"/>
          <p:cNvSpPr/>
          <p:nvPr/>
        </p:nvSpPr>
        <p:spPr>
          <a:xfrm>
            <a:off x="3348038" y="4149725"/>
            <a:ext cx="576262" cy="503238"/>
          </a:xfrm>
          <a:prstGeom prst="down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lIns="92075" tIns="46038" rIns="92075" bIns="46038" anchor="ctr" anchorCtr="0"/>
          <a:p>
            <a:endParaRPr lang="zh-CN" altLang="en-US" dirty="0">
              <a:latin typeface="Times New Roman" panose="02020603050405020304" pitchFamily="18" charset="0"/>
              <a:ea typeface="宋体" panose="02010600030101010101" pitchFamily="2" charset="-122"/>
            </a:endParaRPr>
          </a:p>
        </p:txBody>
      </p:sp>
      <p:sp>
        <p:nvSpPr>
          <p:cNvPr id="45062" name="文本框 1"/>
          <p:cNvSpPr/>
          <p:nvPr/>
        </p:nvSpPr>
        <p:spPr>
          <a:xfrm>
            <a:off x="6499225" y="3941763"/>
            <a:ext cx="2217738" cy="919162"/>
          </a:xfrm>
          <a:prstGeom prst="roundRect">
            <a:avLst>
              <a:gd name="adj" fmla="val 16667"/>
            </a:avLst>
          </a:prstGeom>
          <a:solidFill>
            <a:srgbClr val="FFC000"/>
          </a:solidFill>
          <a:ln w="9525">
            <a:noFill/>
          </a:ln>
        </p:spPr>
        <p:txBody>
          <a:bodyPr anchor="t" anchorCtr="0">
            <a:spAutoFit/>
          </a:bodyPr>
          <a:p>
            <a:r>
              <a:rPr lang="zh-CN" altLang="en-US" b="1" dirty="0">
                <a:latin typeface="Times New Roman" panose="02020603050405020304" pitchFamily="18" charset="0"/>
                <a:ea typeface="宋体" panose="02010600030101010101" pitchFamily="2" charset="-122"/>
              </a:rPr>
              <a:t>时空中两点的距离是不变的。</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6081" name="直接箭头连接符 4"/>
          <p:cNvCxnSpPr/>
          <p:nvPr/>
        </p:nvCxnSpPr>
        <p:spPr>
          <a:xfrm flipV="1">
            <a:off x="4859338" y="3141663"/>
            <a:ext cx="3673475" cy="71437"/>
          </a:xfrm>
          <a:prstGeom prst="straightConnector1">
            <a:avLst/>
          </a:prstGeom>
          <a:ln w="28575" cap="flat" cmpd="sng">
            <a:solidFill>
              <a:schemeClr val="tx1"/>
            </a:solidFill>
            <a:prstDash val="solid"/>
            <a:round/>
            <a:headEnd type="none" w="med" len="med"/>
            <a:tailEnd type="arrow" w="med" len="med"/>
          </a:ln>
        </p:spPr>
      </p:cxnSp>
      <p:cxnSp>
        <p:nvCxnSpPr>
          <p:cNvPr id="46082" name="直接箭头连接符 6"/>
          <p:cNvCxnSpPr/>
          <p:nvPr/>
        </p:nvCxnSpPr>
        <p:spPr>
          <a:xfrm flipV="1">
            <a:off x="4859338" y="549275"/>
            <a:ext cx="0" cy="2663825"/>
          </a:xfrm>
          <a:prstGeom prst="straightConnector1">
            <a:avLst/>
          </a:prstGeom>
          <a:ln w="28575" cap="flat" cmpd="sng">
            <a:solidFill>
              <a:schemeClr val="tx1"/>
            </a:solidFill>
            <a:prstDash val="solid"/>
            <a:round/>
            <a:headEnd type="none" w="med" len="med"/>
            <a:tailEnd type="arrow" w="med" len="med"/>
          </a:ln>
        </p:spPr>
      </p:cxnSp>
      <p:cxnSp>
        <p:nvCxnSpPr>
          <p:cNvPr id="46083" name="直接箭头连接符 8"/>
          <p:cNvCxnSpPr/>
          <p:nvPr/>
        </p:nvCxnSpPr>
        <p:spPr>
          <a:xfrm flipV="1">
            <a:off x="4859338" y="2276475"/>
            <a:ext cx="3673475" cy="936625"/>
          </a:xfrm>
          <a:prstGeom prst="straightConnector1">
            <a:avLst/>
          </a:prstGeom>
          <a:ln w="28575" cap="flat" cmpd="sng">
            <a:solidFill>
              <a:schemeClr val="tx1"/>
            </a:solidFill>
            <a:prstDash val="solid"/>
            <a:round/>
            <a:headEnd type="none" w="med" len="med"/>
            <a:tailEnd type="arrow" w="med" len="med"/>
          </a:ln>
        </p:spPr>
      </p:cxnSp>
      <p:cxnSp>
        <p:nvCxnSpPr>
          <p:cNvPr id="46084" name="直接箭头连接符 10"/>
          <p:cNvCxnSpPr/>
          <p:nvPr/>
        </p:nvCxnSpPr>
        <p:spPr>
          <a:xfrm flipH="1" flipV="1">
            <a:off x="4067175" y="620713"/>
            <a:ext cx="792163" cy="2592387"/>
          </a:xfrm>
          <a:prstGeom prst="straightConnector1">
            <a:avLst/>
          </a:prstGeom>
          <a:ln w="28575" cap="flat" cmpd="sng">
            <a:solidFill>
              <a:schemeClr val="tx1"/>
            </a:solidFill>
            <a:prstDash val="solid"/>
            <a:round/>
            <a:headEnd type="none" w="med" len="med"/>
            <a:tailEnd type="arrow" w="med" len="med"/>
          </a:ln>
        </p:spPr>
      </p:cxnSp>
      <p:graphicFrame>
        <p:nvGraphicFramePr>
          <p:cNvPr id="46085" name="Object 2"/>
          <p:cNvGraphicFramePr/>
          <p:nvPr/>
        </p:nvGraphicFramePr>
        <p:xfrm>
          <a:off x="8316913" y="3429000"/>
          <a:ext cx="431800" cy="401638"/>
        </p:xfrm>
        <a:graphic>
          <a:graphicData uri="http://schemas.openxmlformats.org/presentationml/2006/ole">
            <mc:AlternateContent xmlns:mc="http://schemas.openxmlformats.org/markup-compatibility/2006">
              <mc:Choice xmlns:v="urn:schemas-microsoft-com:vml" Requires="v">
                <p:oleObj spid="_x0000_s3147" name="" r:id="rId1" imgW="177800" imgH="165100" progId="Equation.3">
                  <p:embed/>
                </p:oleObj>
              </mc:Choice>
              <mc:Fallback>
                <p:oleObj name="" r:id="rId1" imgW="177800" imgH="165100" progId="Equation.3">
                  <p:embed/>
                  <p:pic>
                    <p:nvPicPr>
                      <p:cNvPr id="0" name="图片 3146"/>
                      <p:cNvPicPr/>
                      <p:nvPr/>
                    </p:nvPicPr>
                    <p:blipFill>
                      <a:blip r:embed="rId2"/>
                      <a:stretch>
                        <a:fillRect/>
                      </a:stretch>
                    </p:blipFill>
                    <p:spPr>
                      <a:xfrm>
                        <a:off x="8316913" y="3429000"/>
                        <a:ext cx="431800" cy="401638"/>
                      </a:xfrm>
                      <a:prstGeom prst="rect">
                        <a:avLst/>
                      </a:prstGeom>
                      <a:noFill/>
                      <a:ln w="38100">
                        <a:noFill/>
                        <a:miter/>
                      </a:ln>
                    </p:spPr>
                  </p:pic>
                </p:oleObj>
              </mc:Fallback>
            </mc:AlternateContent>
          </a:graphicData>
        </a:graphic>
      </p:graphicFrame>
      <p:graphicFrame>
        <p:nvGraphicFramePr>
          <p:cNvPr id="46086" name="Object 3"/>
          <p:cNvGraphicFramePr/>
          <p:nvPr/>
        </p:nvGraphicFramePr>
        <p:xfrm>
          <a:off x="8459788" y="2420938"/>
          <a:ext cx="504825" cy="473075"/>
        </p:xfrm>
        <a:graphic>
          <a:graphicData uri="http://schemas.openxmlformats.org/presentationml/2006/ole">
            <mc:AlternateContent xmlns:mc="http://schemas.openxmlformats.org/markup-compatibility/2006">
              <mc:Choice xmlns:v="urn:schemas-microsoft-com:vml" Requires="v">
                <p:oleObj spid="_x0000_s3151" name="" r:id="rId3" imgW="203200" imgH="190500" progId="Equation.3">
                  <p:embed/>
                </p:oleObj>
              </mc:Choice>
              <mc:Fallback>
                <p:oleObj name="" r:id="rId3" imgW="203200" imgH="190500" progId="Equation.3">
                  <p:embed/>
                  <p:pic>
                    <p:nvPicPr>
                      <p:cNvPr id="0" name="图片 3150"/>
                      <p:cNvPicPr/>
                      <p:nvPr/>
                    </p:nvPicPr>
                    <p:blipFill>
                      <a:blip r:embed="rId4"/>
                      <a:stretch>
                        <a:fillRect/>
                      </a:stretch>
                    </p:blipFill>
                    <p:spPr>
                      <a:xfrm>
                        <a:off x="8459788" y="2420938"/>
                        <a:ext cx="504825" cy="473075"/>
                      </a:xfrm>
                      <a:prstGeom prst="rect">
                        <a:avLst/>
                      </a:prstGeom>
                      <a:noFill/>
                      <a:ln w="38100">
                        <a:noFill/>
                        <a:miter/>
                      </a:ln>
                    </p:spPr>
                  </p:pic>
                </p:oleObj>
              </mc:Fallback>
            </mc:AlternateContent>
          </a:graphicData>
        </a:graphic>
      </p:graphicFrame>
      <p:graphicFrame>
        <p:nvGraphicFramePr>
          <p:cNvPr id="46087" name="Object 4"/>
          <p:cNvGraphicFramePr/>
          <p:nvPr/>
        </p:nvGraphicFramePr>
        <p:xfrm>
          <a:off x="4567238" y="492125"/>
          <a:ext cx="231775" cy="400050"/>
        </p:xfrm>
        <a:graphic>
          <a:graphicData uri="http://schemas.openxmlformats.org/presentationml/2006/ole">
            <mc:AlternateContent xmlns:mc="http://schemas.openxmlformats.org/markup-compatibility/2006">
              <mc:Choice xmlns:v="urn:schemas-microsoft-com:vml" Requires="v">
                <p:oleObj spid="_x0000_s3155" name="" r:id="rId5" imgW="88265" imgH="152400" progId="Equation.3">
                  <p:embed/>
                </p:oleObj>
              </mc:Choice>
              <mc:Fallback>
                <p:oleObj name="" r:id="rId5" imgW="88265" imgH="152400" progId="Equation.3">
                  <p:embed/>
                  <p:pic>
                    <p:nvPicPr>
                      <p:cNvPr id="0" name="图片 3154"/>
                      <p:cNvPicPr/>
                      <p:nvPr/>
                    </p:nvPicPr>
                    <p:blipFill>
                      <a:blip r:embed="rId6"/>
                      <a:stretch>
                        <a:fillRect/>
                      </a:stretch>
                    </p:blipFill>
                    <p:spPr>
                      <a:xfrm>
                        <a:off x="4567238" y="492125"/>
                        <a:ext cx="231775" cy="400050"/>
                      </a:xfrm>
                      <a:prstGeom prst="rect">
                        <a:avLst/>
                      </a:prstGeom>
                      <a:noFill/>
                      <a:ln w="38100">
                        <a:noFill/>
                        <a:miter/>
                      </a:ln>
                    </p:spPr>
                  </p:pic>
                </p:oleObj>
              </mc:Fallback>
            </mc:AlternateContent>
          </a:graphicData>
        </a:graphic>
      </p:graphicFrame>
      <p:graphicFrame>
        <p:nvGraphicFramePr>
          <p:cNvPr id="46088" name="Object 5"/>
          <p:cNvGraphicFramePr/>
          <p:nvPr/>
        </p:nvGraphicFramePr>
        <p:xfrm>
          <a:off x="3486150" y="531813"/>
          <a:ext cx="298450" cy="533400"/>
        </p:xfrm>
        <a:graphic>
          <a:graphicData uri="http://schemas.openxmlformats.org/presentationml/2006/ole">
            <mc:AlternateContent xmlns:mc="http://schemas.openxmlformats.org/markup-compatibility/2006">
              <mc:Choice xmlns:v="urn:schemas-microsoft-com:vml" Requires="v">
                <p:oleObj spid="_x0000_s3149" name="" r:id="rId7" imgW="114300" imgH="203200" progId="Equation.3">
                  <p:embed/>
                </p:oleObj>
              </mc:Choice>
              <mc:Fallback>
                <p:oleObj name="" r:id="rId7" imgW="114300" imgH="203200" progId="Equation.3">
                  <p:embed/>
                  <p:pic>
                    <p:nvPicPr>
                      <p:cNvPr id="0" name="图片 3148"/>
                      <p:cNvPicPr/>
                      <p:nvPr/>
                    </p:nvPicPr>
                    <p:blipFill>
                      <a:blip r:embed="rId8"/>
                      <a:stretch>
                        <a:fillRect/>
                      </a:stretch>
                    </p:blipFill>
                    <p:spPr>
                      <a:xfrm>
                        <a:off x="3486150" y="531813"/>
                        <a:ext cx="298450" cy="533400"/>
                      </a:xfrm>
                      <a:prstGeom prst="rect">
                        <a:avLst/>
                      </a:prstGeom>
                      <a:noFill/>
                      <a:ln w="38100">
                        <a:noFill/>
                        <a:miter/>
                      </a:ln>
                    </p:spPr>
                  </p:pic>
                </p:oleObj>
              </mc:Fallback>
            </mc:AlternateContent>
          </a:graphicData>
        </a:graphic>
      </p:graphicFrame>
      <p:graphicFrame>
        <p:nvGraphicFramePr>
          <p:cNvPr id="46089" name="Object 6"/>
          <p:cNvGraphicFramePr/>
          <p:nvPr/>
        </p:nvGraphicFramePr>
        <p:xfrm>
          <a:off x="5497513" y="1196975"/>
          <a:ext cx="1031875" cy="884238"/>
        </p:xfrm>
        <a:graphic>
          <a:graphicData uri="http://schemas.openxmlformats.org/presentationml/2006/ole">
            <mc:AlternateContent xmlns:mc="http://schemas.openxmlformats.org/markup-compatibility/2006">
              <mc:Choice xmlns:v="urn:schemas-microsoft-com:vml" Requires="v">
                <p:oleObj spid="_x0000_s3148" name="" r:id="rId9" imgW="533400" imgH="457200" progId="Equation.3">
                  <p:embed/>
                </p:oleObj>
              </mc:Choice>
              <mc:Fallback>
                <p:oleObj name="" r:id="rId9" imgW="533400" imgH="457200" progId="Equation.3">
                  <p:embed/>
                  <p:pic>
                    <p:nvPicPr>
                      <p:cNvPr id="0" name="图片 3147"/>
                      <p:cNvPicPr/>
                      <p:nvPr/>
                    </p:nvPicPr>
                    <p:blipFill>
                      <a:blip r:embed="rId10"/>
                      <a:stretch>
                        <a:fillRect/>
                      </a:stretch>
                    </p:blipFill>
                    <p:spPr>
                      <a:xfrm>
                        <a:off x="5497513" y="1196975"/>
                        <a:ext cx="1031875" cy="884238"/>
                      </a:xfrm>
                      <a:prstGeom prst="rect">
                        <a:avLst/>
                      </a:prstGeom>
                      <a:noFill/>
                      <a:ln w="38100">
                        <a:noFill/>
                        <a:miter/>
                      </a:ln>
                    </p:spPr>
                  </p:pic>
                </p:oleObj>
              </mc:Fallback>
            </mc:AlternateContent>
          </a:graphicData>
        </a:graphic>
      </p:graphicFrame>
      <p:graphicFrame>
        <p:nvGraphicFramePr>
          <p:cNvPr id="46090" name="Object 7"/>
          <p:cNvGraphicFramePr/>
          <p:nvPr/>
        </p:nvGraphicFramePr>
        <p:xfrm>
          <a:off x="7856538" y="765175"/>
          <a:ext cx="992187" cy="809625"/>
        </p:xfrm>
        <a:graphic>
          <a:graphicData uri="http://schemas.openxmlformats.org/presentationml/2006/ole">
            <mc:AlternateContent xmlns:mc="http://schemas.openxmlformats.org/markup-compatibility/2006">
              <mc:Choice xmlns:v="urn:schemas-microsoft-com:vml" Requires="v">
                <p:oleObj spid="_x0000_s3154" name="" r:id="rId11" imgW="558800" imgH="457200" progId="Equation.3">
                  <p:embed/>
                </p:oleObj>
              </mc:Choice>
              <mc:Fallback>
                <p:oleObj name="" r:id="rId11" imgW="558800" imgH="457200" progId="Equation.3">
                  <p:embed/>
                  <p:pic>
                    <p:nvPicPr>
                      <p:cNvPr id="0" name="图片 3153"/>
                      <p:cNvPicPr/>
                      <p:nvPr/>
                    </p:nvPicPr>
                    <p:blipFill>
                      <a:blip r:embed="rId12"/>
                      <a:stretch>
                        <a:fillRect/>
                      </a:stretch>
                    </p:blipFill>
                    <p:spPr>
                      <a:xfrm>
                        <a:off x="7856538" y="765175"/>
                        <a:ext cx="992187" cy="809625"/>
                      </a:xfrm>
                      <a:prstGeom prst="rect">
                        <a:avLst/>
                      </a:prstGeom>
                      <a:noFill/>
                      <a:ln w="38100">
                        <a:noFill/>
                        <a:miter/>
                      </a:ln>
                    </p:spPr>
                  </p:pic>
                </p:oleObj>
              </mc:Fallback>
            </mc:AlternateContent>
          </a:graphicData>
        </a:graphic>
      </p:graphicFrame>
      <p:cxnSp>
        <p:nvCxnSpPr>
          <p:cNvPr id="46091" name="直接连接符 18"/>
          <p:cNvCxnSpPr/>
          <p:nvPr/>
        </p:nvCxnSpPr>
        <p:spPr>
          <a:xfrm flipV="1">
            <a:off x="6732588" y="1125538"/>
            <a:ext cx="1008062" cy="503237"/>
          </a:xfrm>
          <a:prstGeom prst="line">
            <a:avLst/>
          </a:prstGeom>
          <a:ln w="38100" cap="flat" cmpd="sng">
            <a:solidFill>
              <a:srgbClr val="FF0000"/>
            </a:solidFill>
            <a:prstDash val="solid"/>
            <a:round/>
            <a:headEnd type="none" w="med" len="med"/>
            <a:tailEnd type="none" w="med" len="med"/>
          </a:ln>
        </p:spPr>
      </p:cxnSp>
      <p:graphicFrame>
        <p:nvGraphicFramePr>
          <p:cNvPr id="46092" name="Object 8"/>
          <p:cNvGraphicFramePr/>
          <p:nvPr/>
        </p:nvGraphicFramePr>
        <p:xfrm>
          <a:off x="158750" y="3429000"/>
          <a:ext cx="6408738" cy="647700"/>
        </p:xfrm>
        <a:graphic>
          <a:graphicData uri="http://schemas.openxmlformats.org/presentationml/2006/ole">
            <mc:AlternateContent xmlns:mc="http://schemas.openxmlformats.org/markup-compatibility/2006">
              <mc:Choice xmlns:v="urn:schemas-microsoft-com:vml" Requires="v">
                <p:oleObj spid="_x0000_s3152" name="" r:id="rId13" imgW="2260600" imgH="228600" progId="Equation.3">
                  <p:embed/>
                </p:oleObj>
              </mc:Choice>
              <mc:Fallback>
                <p:oleObj name="" r:id="rId13" imgW="2260600" imgH="228600" progId="Equation.3">
                  <p:embed/>
                  <p:pic>
                    <p:nvPicPr>
                      <p:cNvPr id="0" name="图片 3151"/>
                      <p:cNvPicPr/>
                      <p:nvPr/>
                    </p:nvPicPr>
                    <p:blipFill>
                      <a:blip r:embed="rId14"/>
                      <a:stretch>
                        <a:fillRect/>
                      </a:stretch>
                    </p:blipFill>
                    <p:spPr>
                      <a:xfrm>
                        <a:off x="158750" y="3429000"/>
                        <a:ext cx="6408738" cy="647700"/>
                      </a:xfrm>
                      <a:prstGeom prst="rect">
                        <a:avLst/>
                      </a:prstGeom>
                      <a:solidFill>
                        <a:srgbClr val="AAE2CA"/>
                      </a:solidFill>
                      <a:ln w="38100">
                        <a:noFill/>
                        <a:miter/>
                      </a:ln>
                    </p:spPr>
                  </p:pic>
                </p:oleObj>
              </mc:Fallback>
            </mc:AlternateContent>
          </a:graphicData>
        </a:graphic>
      </p:graphicFrame>
      <p:graphicFrame>
        <p:nvGraphicFramePr>
          <p:cNvPr id="46093" name="Object 9"/>
          <p:cNvGraphicFramePr/>
          <p:nvPr/>
        </p:nvGraphicFramePr>
        <p:xfrm>
          <a:off x="422275" y="4508500"/>
          <a:ext cx="4638675" cy="1152525"/>
        </p:xfrm>
        <a:graphic>
          <a:graphicData uri="http://schemas.openxmlformats.org/presentationml/2006/ole">
            <mc:AlternateContent xmlns:mc="http://schemas.openxmlformats.org/markup-compatibility/2006">
              <mc:Choice xmlns:v="urn:schemas-microsoft-com:vml" Requires="v">
                <p:oleObj spid="_x0000_s3144" name="" r:id="rId15" imgW="1943100" imgH="482600" progId="Equation.3">
                  <p:embed/>
                </p:oleObj>
              </mc:Choice>
              <mc:Fallback>
                <p:oleObj name="" r:id="rId15" imgW="1943100" imgH="482600" progId="Equation.3">
                  <p:embed/>
                  <p:pic>
                    <p:nvPicPr>
                      <p:cNvPr id="0" name="图片 3143"/>
                      <p:cNvPicPr/>
                      <p:nvPr/>
                    </p:nvPicPr>
                    <p:blipFill>
                      <a:blip r:embed="rId16"/>
                      <a:stretch>
                        <a:fillRect/>
                      </a:stretch>
                    </p:blipFill>
                    <p:spPr>
                      <a:xfrm>
                        <a:off x="422275" y="4508500"/>
                        <a:ext cx="4638675" cy="1152525"/>
                      </a:xfrm>
                      <a:prstGeom prst="rect">
                        <a:avLst/>
                      </a:prstGeom>
                      <a:solidFill>
                        <a:srgbClr val="47FFD1"/>
                      </a:solidFill>
                      <a:ln w="38100">
                        <a:noFill/>
                        <a:miter/>
                      </a:ln>
                    </p:spPr>
                  </p:pic>
                </p:oleObj>
              </mc:Fallback>
            </mc:AlternateContent>
          </a:graphicData>
        </a:graphic>
      </p:graphicFrame>
      <p:graphicFrame>
        <p:nvGraphicFramePr>
          <p:cNvPr id="46094" name="Object 10"/>
          <p:cNvGraphicFramePr/>
          <p:nvPr/>
        </p:nvGraphicFramePr>
        <p:xfrm>
          <a:off x="6372225" y="1341438"/>
          <a:ext cx="431800" cy="431800"/>
        </p:xfrm>
        <a:graphic>
          <a:graphicData uri="http://schemas.openxmlformats.org/presentationml/2006/ole">
            <mc:AlternateContent xmlns:mc="http://schemas.openxmlformats.org/markup-compatibility/2006">
              <mc:Choice xmlns:v="urn:schemas-microsoft-com:vml" Requires="v">
                <p:oleObj spid="_x0000_s3150" name="" r:id="rId17" imgW="152400" imgH="165100" progId="Equation.3">
                  <p:embed/>
                </p:oleObj>
              </mc:Choice>
              <mc:Fallback>
                <p:oleObj name="" r:id="rId17" imgW="152400" imgH="165100" progId="Equation.3">
                  <p:embed/>
                  <p:pic>
                    <p:nvPicPr>
                      <p:cNvPr id="0" name="图片 3149"/>
                      <p:cNvPicPr/>
                      <p:nvPr/>
                    </p:nvPicPr>
                    <p:blipFill>
                      <a:blip r:embed="rId18"/>
                      <a:stretch>
                        <a:fillRect/>
                      </a:stretch>
                    </p:blipFill>
                    <p:spPr>
                      <a:xfrm>
                        <a:off x="6372225" y="1341438"/>
                        <a:ext cx="431800" cy="431800"/>
                      </a:xfrm>
                      <a:prstGeom prst="rect">
                        <a:avLst/>
                      </a:prstGeom>
                      <a:noFill/>
                      <a:ln w="38100">
                        <a:noFill/>
                        <a:miter/>
                      </a:ln>
                    </p:spPr>
                  </p:pic>
                </p:oleObj>
              </mc:Fallback>
            </mc:AlternateContent>
          </a:graphicData>
        </a:graphic>
      </p:graphicFrame>
      <p:graphicFrame>
        <p:nvGraphicFramePr>
          <p:cNvPr id="46095" name="Object 11"/>
          <p:cNvGraphicFramePr/>
          <p:nvPr/>
        </p:nvGraphicFramePr>
        <p:xfrm>
          <a:off x="7451725" y="765175"/>
          <a:ext cx="368300" cy="398463"/>
        </p:xfrm>
        <a:graphic>
          <a:graphicData uri="http://schemas.openxmlformats.org/presentationml/2006/ole">
            <mc:AlternateContent xmlns:mc="http://schemas.openxmlformats.org/markup-compatibility/2006">
              <mc:Choice xmlns:v="urn:schemas-microsoft-com:vml" Requires="v">
                <p:oleObj spid="_x0000_s3153" name="" r:id="rId19" imgW="152400" imgH="165100" progId="Equation.3">
                  <p:embed/>
                </p:oleObj>
              </mc:Choice>
              <mc:Fallback>
                <p:oleObj name="" r:id="rId19" imgW="152400" imgH="165100" progId="Equation.3">
                  <p:embed/>
                  <p:pic>
                    <p:nvPicPr>
                      <p:cNvPr id="0" name="图片 3152"/>
                      <p:cNvPicPr/>
                      <p:nvPr/>
                    </p:nvPicPr>
                    <p:blipFill>
                      <a:blip r:embed="rId20"/>
                      <a:stretch>
                        <a:fillRect/>
                      </a:stretch>
                    </p:blipFill>
                    <p:spPr>
                      <a:xfrm>
                        <a:off x="7451725" y="765175"/>
                        <a:ext cx="368300" cy="398463"/>
                      </a:xfrm>
                      <a:prstGeom prst="rect">
                        <a:avLst/>
                      </a:prstGeom>
                      <a:noFill/>
                      <a:ln w="38100">
                        <a:noFill/>
                        <a:miter/>
                      </a:ln>
                    </p:spPr>
                  </p:pic>
                </p:oleObj>
              </mc:Fallback>
            </mc:AlternateContent>
          </a:graphicData>
        </a:graphic>
      </p:graphicFrame>
      <p:sp>
        <p:nvSpPr>
          <p:cNvPr id="46096" name="文本框 2"/>
          <p:cNvSpPr/>
          <p:nvPr/>
        </p:nvSpPr>
        <p:spPr>
          <a:xfrm>
            <a:off x="323850" y="1012825"/>
            <a:ext cx="3057525" cy="1328738"/>
          </a:xfrm>
          <a:prstGeom prst="roundRect">
            <a:avLst>
              <a:gd name="adj" fmla="val 16667"/>
            </a:avLst>
          </a:prstGeom>
          <a:solidFill>
            <a:srgbClr val="FFC000"/>
          </a:solid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时空中两点（两个事件）间的距离不随四维坐标系改变而改变。</a:t>
            </a:r>
            <a:endParaRPr lang="zh-CN" altLang="en-US" dirty="0">
              <a:latin typeface="Times New Roman" panose="02020603050405020304" pitchFamily="18" charset="0"/>
              <a:ea typeface="宋体" panose="02010600030101010101" pitchFamily="2" charset="-122"/>
            </a:endParaRPr>
          </a:p>
        </p:txBody>
      </p:sp>
      <p:cxnSp>
        <p:nvCxnSpPr>
          <p:cNvPr id="46097" name="直接箭头连接符 1"/>
          <p:cNvCxnSpPr/>
          <p:nvPr/>
        </p:nvCxnSpPr>
        <p:spPr>
          <a:xfrm>
            <a:off x="6156325" y="5940425"/>
            <a:ext cx="2087880" cy="8890"/>
          </a:xfrm>
          <a:prstGeom prst="straightConnector1">
            <a:avLst/>
          </a:prstGeom>
          <a:ln w="28575" cap="flat" cmpd="sng">
            <a:solidFill>
              <a:schemeClr val="tx1"/>
            </a:solidFill>
            <a:prstDash val="solid"/>
            <a:round/>
            <a:headEnd type="none" w="med" len="med"/>
            <a:tailEnd type="arrow" w="med" len="med"/>
          </a:ln>
        </p:spPr>
      </p:cxnSp>
      <p:cxnSp>
        <p:nvCxnSpPr>
          <p:cNvPr id="46098" name="直接箭头连接符 2"/>
          <p:cNvCxnSpPr/>
          <p:nvPr/>
        </p:nvCxnSpPr>
        <p:spPr>
          <a:xfrm flipH="1" flipV="1">
            <a:off x="6156325" y="4149725"/>
            <a:ext cx="12700" cy="1800225"/>
          </a:xfrm>
          <a:prstGeom prst="straightConnector1">
            <a:avLst/>
          </a:prstGeom>
          <a:ln w="31750" cap="flat" cmpd="sng">
            <a:solidFill>
              <a:schemeClr val="tx1"/>
            </a:solidFill>
            <a:prstDash val="solid"/>
            <a:round/>
            <a:headEnd type="none" w="med" len="med"/>
            <a:tailEnd type="arrow" w="med" len="med"/>
          </a:ln>
        </p:spPr>
      </p:cxnSp>
      <p:cxnSp>
        <p:nvCxnSpPr>
          <p:cNvPr id="46099" name="直接箭头连接符 3"/>
          <p:cNvCxnSpPr/>
          <p:nvPr/>
        </p:nvCxnSpPr>
        <p:spPr>
          <a:xfrm flipV="1">
            <a:off x="6191250" y="5589270"/>
            <a:ext cx="1981200" cy="322580"/>
          </a:xfrm>
          <a:prstGeom prst="straightConnector1">
            <a:avLst/>
          </a:prstGeom>
          <a:ln w="28575" cap="flat" cmpd="sng">
            <a:solidFill>
              <a:schemeClr val="tx1"/>
            </a:solidFill>
            <a:prstDash val="solid"/>
            <a:round/>
            <a:headEnd type="none" w="med" len="med"/>
            <a:tailEnd type="arrow" w="med" len="med"/>
          </a:ln>
        </p:spPr>
      </p:cxnSp>
      <p:cxnSp>
        <p:nvCxnSpPr>
          <p:cNvPr id="46100" name="直接箭头连接符 4"/>
          <p:cNvCxnSpPr/>
          <p:nvPr/>
        </p:nvCxnSpPr>
        <p:spPr>
          <a:xfrm flipV="1">
            <a:off x="6191250" y="4237038"/>
            <a:ext cx="330200" cy="1625600"/>
          </a:xfrm>
          <a:prstGeom prst="straightConnector1">
            <a:avLst/>
          </a:prstGeom>
          <a:ln w="31750" cap="flat" cmpd="sng">
            <a:solidFill>
              <a:schemeClr val="tx1"/>
            </a:solidFill>
            <a:prstDash val="solid"/>
            <a:round/>
            <a:headEnd type="none" w="med" len="med"/>
            <a:tailEnd type="arrow" w="med" len="med"/>
          </a:ln>
        </p:spPr>
      </p:cxnSp>
      <p:graphicFrame>
        <p:nvGraphicFramePr>
          <p:cNvPr id="46101" name="Object 3"/>
          <p:cNvGraphicFramePr/>
          <p:nvPr/>
        </p:nvGraphicFramePr>
        <p:xfrm>
          <a:off x="8244205" y="5084763"/>
          <a:ext cx="504825" cy="473075"/>
        </p:xfrm>
        <a:graphic>
          <a:graphicData uri="http://schemas.openxmlformats.org/presentationml/2006/ole">
            <mc:AlternateContent xmlns:mc="http://schemas.openxmlformats.org/markup-compatibility/2006">
              <mc:Choice xmlns:v="urn:schemas-microsoft-com:vml" Requires="v">
                <p:oleObj spid="_x0000_s3142" name="" r:id="rId21" imgW="203200" imgH="190500" progId="Equation.3">
                  <p:embed/>
                </p:oleObj>
              </mc:Choice>
              <mc:Fallback>
                <p:oleObj name="" r:id="rId21" imgW="203200" imgH="190500" progId="Equation.3">
                  <p:embed/>
                  <p:pic>
                    <p:nvPicPr>
                      <p:cNvPr id="0" name="图片 3141"/>
                      <p:cNvPicPr/>
                      <p:nvPr/>
                    </p:nvPicPr>
                    <p:blipFill>
                      <a:blip r:embed="rId4"/>
                      <a:stretch>
                        <a:fillRect/>
                      </a:stretch>
                    </p:blipFill>
                    <p:spPr>
                      <a:xfrm>
                        <a:off x="8244205" y="5084763"/>
                        <a:ext cx="504825" cy="473075"/>
                      </a:xfrm>
                      <a:prstGeom prst="rect">
                        <a:avLst/>
                      </a:prstGeom>
                      <a:noFill/>
                      <a:ln w="38100">
                        <a:noFill/>
                        <a:miter/>
                      </a:ln>
                    </p:spPr>
                  </p:pic>
                </p:oleObj>
              </mc:Fallback>
            </mc:AlternateContent>
          </a:graphicData>
        </a:graphic>
      </p:graphicFrame>
      <p:graphicFrame>
        <p:nvGraphicFramePr>
          <p:cNvPr id="46102" name="Object 2"/>
          <p:cNvGraphicFramePr/>
          <p:nvPr/>
        </p:nvGraphicFramePr>
        <p:xfrm>
          <a:off x="8100060" y="5949315"/>
          <a:ext cx="431800" cy="401638"/>
        </p:xfrm>
        <a:graphic>
          <a:graphicData uri="http://schemas.openxmlformats.org/presentationml/2006/ole">
            <mc:AlternateContent xmlns:mc="http://schemas.openxmlformats.org/markup-compatibility/2006">
              <mc:Choice xmlns:v="urn:schemas-microsoft-com:vml" Requires="v">
                <p:oleObj spid="_x0000_s3143" name="" r:id="rId22" imgW="177800" imgH="165100" progId="Equation.3">
                  <p:embed/>
                </p:oleObj>
              </mc:Choice>
              <mc:Fallback>
                <p:oleObj name="" r:id="rId22" imgW="177800" imgH="165100" progId="Equation.3">
                  <p:embed/>
                  <p:pic>
                    <p:nvPicPr>
                      <p:cNvPr id="0" name="图片 3142"/>
                      <p:cNvPicPr/>
                      <p:nvPr/>
                    </p:nvPicPr>
                    <p:blipFill>
                      <a:blip r:embed="rId2"/>
                      <a:stretch>
                        <a:fillRect/>
                      </a:stretch>
                    </p:blipFill>
                    <p:spPr>
                      <a:xfrm>
                        <a:off x="8100060" y="5949315"/>
                        <a:ext cx="431800" cy="401638"/>
                      </a:xfrm>
                      <a:prstGeom prst="rect">
                        <a:avLst/>
                      </a:prstGeom>
                      <a:noFill/>
                      <a:ln w="38100">
                        <a:noFill/>
                        <a:miter/>
                      </a:ln>
                    </p:spPr>
                  </p:pic>
                </p:oleObj>
              </mc:Fallback>
            </mc:AlternateContent>
          </a:graphicData>
        </a:graphic>
      </p:graphicFrame>
      <p:graphicFrame>
        <p:nvGraphicFramePr>
          <p:cNvPr id="46103" name="Object 4"/>
          <p:cNvGraphicFramePr/>
          <p:nvPr/>
        </p:nvGraphicFramePr>
        <p:xfrm>
          <a:off x="5830888" y="4416425"/>
          <a:ext cx="231775" cy="400050"/>
        </p:xfrm>
        <a:graphic>
          <a:graphicData uri="http://schemas.openxmlformats.org/presentationml/2006/ole">
            <mc:AlternateContent xmlns:mc="http://schemas.openxmlformats.org/markup-compatibility/2006">
              <mc:Choice xmlns:v="urn:schemas-microsoft-com:vml" Requires="v">
                <p:oleObj spid="_x0000_s3146" name="" r:id="rId23" imgW="88265" imgH="152400" progId="Equation.3">
                  <p:embed/>
                </p:oleObj>
              </mc:Choice>
              <mc:Fallback>
                <p:oleObj name="" r:id="rId23" imgW="88265" imgH="152400" progId="Equation.3">
                  <p:embed/>
                  <p:pic>
                    <p:nvPicPr>
                      <p:cNvPr id="0" name="图片 3145"/>
                      <p:cNvPicPr/>
                      <p:nvPr/>
                    </p:nvPicPr>
                    <p:blipFill>
                      <a:blip r:embed="rId6"/>
                      <a:stretch>
                        <a:fillRect/>
                      </a:stretch>
                    </p:blipFill>
                    <p:spPr>
                      <a:xfrm>
                        <a:off x="5830888" y="4416425"/>
                        <a:ext cx="231775" cy="400050"/>
                      </a:xfrm>
                      <a:prstGeom prst="rect">
                        <a:avLst/>
                      </a:prstGeom>
                      <a:noFill/>
                      <a:ln w="38100">
                        <a:noFill/>
                        <a:miter/>
                      </a:ln>
                    </p:spPr>
                  </p:pic>
                </p:oleObj>
              </mc:Fallback>
            </mc:AlternateContent>
          </a:graphicData>
        </a:graphic>
      </p:graphicFrame>
      <p:graphicFrame>
        <p:nvGraphicFramePr>
          <p:cNvPr id="46104" name="Object 5"/>
          <p:cNvGraphicFramePr/>
          <p:nvPr/>
        </p:nvGraphicFramePr>
        <p:xfrm>
          <a:off x="6686550" y="4148138"/>
          <a:ext cx="298450" cy="533400"/>
        </p:xfrm>
        <a:graphic>
          <a:graphicData uri="http://schemas.openxmlformats.org/presentationml/2006/ole">
            <mc:AlternateContent xmlns:mc="http://schemas.openxmlformats.org/markup-compatibility/2006">
              <mc:Choice xmlns:v="urn:schemas-microsoft-com:vml" Requires="v">
                <p:oleObj spid="_x0000_s3145" name="" r:id="rId24" imgW="114300" imgH="203200" progId="Equation.3">
                  <p:embed/>
                </p:oleObj>
              </mc:Choice>
              <mc:Fallback>
                <p:oleObj name="" r:id="rId24" imgW="114300" imgH="203200" progId="Equation.3">
                  <p:embed/>
                  <p:pic>
                    <p:nvPicPr>
                      <p:cNvPr id="0" name="图片 3144"/>
                      <p:cNvPicPr/>
                      <p:nvPr/>
                    </p:nvPicPr>
                    <p:blipFill>
                      <a:blip r:embed="rId8"/>
                      <a:stretch>
                        <a:fillRect/>
                      </a:stretch>
                    </p:blipFill>
                    <p:spPr>
                      <a:xfrm>
                        <a:off x="6686550" y="4148138"/>
                        <a:ext cx="298450" cy="533400"/>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ChangeArrowheads="1"/>
          </p:cNvSpPr>
          <p:nvPr/>
        </p:nvSpPr>
        <p:spPr bwMode="auto">
          <a:xfrm>
            <a:off x="609600" y="609600"/>
            <a:ext cx="5181600" cy="641350"/>
          </a:xfrm>
          <a:prstGeom prst="rect">
            <a:avLst/>
          </a:prstGeom>
          <a:noFill/>
          <a:ln w="9525">
            <a:noFill/>
            <a:miter lim="800000"/>
          </a:ln>
          <a:effectLst>
            <a:outerShdw dist="35921" dir="2700000" algn="ctr" rotWithShape="0">
              <a:schemeClr val="bg2"/>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rPr>
              <a:t>4.</a:t>
            </a:r>
            <a:r>
              <a:rPr kumimoji="0" lang="zh-CN" altLang="en-US" sz="36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rPr>
              <a:t>两种时空观对照</a:t>
            </a:r>
            <a:endParaRPr kumimoji="0" lang="zh-CN" altLang="en-US" sz="36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144387" name="Rectangle 3"/>
          <p:cNvSpPr/>
          <p:nvPr/>
        </p:nvSpPr>
        <p:spPr>
          <a:xfrm>
            <a:off x="609600" y="1524000"/>
            <a:ext cx="2336800" cy="519113"/>
          </a:xfrm>
          <a:prstGeom prst="rect">
            <a:avLst/>
          </a:prstGeom>
          <a:noFill/>
          <a:ln w="12700">
            <a:noFill/>
          </a:ln>
        </p:spPr>
        <p:txBody>
          <a:bodyPr wrap="none" anchor="t" anchorCtr="0">
            <a:spAutoFit/>
          </a:bodyPr>
          <a:p>
            <a:pPr eaLnBrk="0" hangingPunct="0"/>
            <a:r>
              <a:rPr lang="zh-CN" altLang="en-US" sz="2800" b="1" dirty="0">
                <a:solidFill>
                  <a:srgbClr val="0000FF"/>
                </a:solidFill>
                <a:latin typeface="楷体_GB2312" pitchFamily="49" charset="-122"/>
                <a:ea typeface="楷体_GB2312" pitchFamily="49" charset="-122"/>
              </a:rPr>
              <a:t>经典时空观：</a:t>
            </a:r>
            <a:endParaRPr lang="zh-CN" altLang="en-US" sz="2800" b="1" dirty="0">
              <a:solidFill>
                <a:srgbClr val="0000FF"/>
              </a:solidFill>
              <a:latin typeface="楷体_GB2312" pitchFamily="49" charset="-122"/>
              <a:ea typeface="楷体_GB2312" pitchFamily="49" charset="-122"/>
            </a:endParaRPr>
          </a:p>
        </p:txBody>
      </p:sp>
      <p:sp>
        <p:nvSpPr>
          <p:cNvPr id="144388" name="Rectangle 4"/>
          <p:cNvSpPr/>
          <p:nvPr/>
        </p:nvSpPr>
        <p:spPr>
          <a:xfrm>
            <a:off x="533400" y="3124200"/>
            <a:ext cx="3124200" cy="519113"/>
          </a:xfrm>
          <a:prstGeom prst="rect">
            <a:avLst/>
          </a:prstGeom>
          <a:noFill/>
          <a:ln w="9525">
            <a:noFill/>
          </a:ln>
        </p:spPr>
        <p:txBody>
          <a:bodyPr lIns="92075" tIns="46038" rIns="92075" bIns="46038" anchor="t" anchorCtr="0">
            <a:spAutoFit/>
          </a:bodyPr>
          <a:p>
            <a:pPr eaLnBrk="0" hangingPunct="0"/>
            <a:r>
              <a:rPr lang="zh-CN" altLang="en-US" sz="2800" b="1" dirty="0">
                <a:solidFill>
                  <a:srgbClr val="0000FF"/>
                </a:solidFill>
                <a:latin typeface="楷体_GB2312" pitchFamily="49" charset="-122"/>
                <a:ea typeface="楷体_GB2312" pitchFamily="49" charset="-122"/>
              </a:rPr>
              <a:t>相对论时空观：</a:t>
            </a:r>
            <a:endParaRPr lang="zh-CN" altLang="en-US" sz="2800" b="1" dirty="0">
              <a:solidFill>
                <a:srgbClr val="0000FF"/>
              </a:solidFill>
              <a:latin typeface="楷体_GB2312" pitchFamily="49" charset="-122"/>
              <a:ea typeface="楷体_GB2312" pitchFamily="49" charset="-122"/>
            </a:endParaRPr>
          </a:p>
        </p:txBody>
      </p:sp>
      <p:sp>
        <p:nvSpPr>
          <p:cNvPr id="144389" name="Rectangle 5"/>
          <p:cNvSpPr/>
          <p:nvPr/>
        </p:nvSpPr>
        <p:spPr>
          <a:xfrm>
            <a:off x="609600" y="2101850"/>
            <a:ext cx="7848600" cy="946150"/>
          </a:xfrm>
          <a:prstGeom prst="rect">
            <a:avLst/>
          </a:prstGeom>
          <a:noFill/>
          <a:ln w="9525">
            <a:noFill/>
          </a:ln>
        </p:spPr>
        <p:txBody>
          <a:bodyPr lIns="92075" tIns="46038" rIns="92075" bIns="46038" anchor="t" anchorCtr="0">
            <a:spAutoFit/>
          </a:bodyPr>
          <a:p>
            <a:pPr eaLnBrk="0" hangingPunct="0"/>
            <a:r>
              <a:rPr lang="en-US" altLang="zh-CN" sz="2800" b="1" dirty="0">
                <a:solidFill>
                  <a:srgbClr val="000066"/>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空间是绝对的，时间是绝对的，空间、时间和物质运动三者没有联系。</a:t>
            </a:r>
            <a:endParaRPr lang="zh-CN" altLang="en-US" sz="2800" b="1" dirty="0">
              <a:solidFill>
                <a:srgbClr val="000066"/>
              </a:solidFill>
              <a:latin typeface="楷体_GB2312" pitchFamily="49" charset="-122"/>
              <a:ea typeface="楷体_GB2312" pitchFamily="49" charset="-122"/>
            </a:endParaRPr>
          </a:p>
        </p:txBody>
      </p:sp>
      <p:sp>
        <p:nvSpPr>
          <p:cNvPr id="144390" name="Rectangle 6"/>
          <p:cNvSpPr/>
          <p:nvPr/>
        </p:nvSpPr>
        <p:spPr>
          <a:xfrm>
            <a:off x="762000" y="3657600"/>
            <a:ext cx="8001000" cy="946150"/>
          </a:xfrm>
          <a:prstGeom prst="rect">
            <a:avLst/>
          </a:prstGeom>
          <a:noFill/>
          <a:ln w="9525">
            <a:noFill/>
          </a:ln>
        </p:spPr>
        <p:txBody>
          <a:bodyPr lIns="92075" tIns="46038" rIns="92075" bIns="46038" anchor="t" anchorCtr="0">
            <a:spAutoFit/>
          </a:bodyPr>
          <a:p>
            <a:pPr eaLnBrk="0" hangingPunct="0"/>
            <a:r>
              <a:rPr lang="en-US" altLang="zh-CN" sz="2800" b="1" i="1" dirty="0">
                <a:solidFill>
                  <a:srgbClr val="000066"/>
                </a:solidFill>
                <a:latin typeface="Times New Roman" panose="02020603050405020304" pitchFamily="18" charset="0"/>
                <a:ea typeface="楷体_GB2312" pitchFamily="49" charset="-122"/>
              </a:rPr>
              <a:t>a.</a:t>
            </a:r>
            <a:r>
              <a:rPr lang="zh-CN" altLang="en-US" sz="2800" b="1" dirty="0">
                <a:solidFill>
                  <a:srgbClr val="000066"/>
                </a:solidFill>
                <a:latin typeface="Times New Roman" panose="02020603050405020304" pitchFamily="18" charset="0"/>
                <a:ea typeface="楷体_GB2312" pitchFamily="49" charset="-122"/>
              </a:rPr>
              <a:t>时间、空间有着密切联系，时间、空间与物质</a:t>
            </a:r>
            <a:endParaRPr lang="zh-CN" altLang="en-US" sz="2800" b="1" dirty="0">
              <a:solidFill>
                <a:srgbClr val="000066"/>
              </a:solidFill>
              <a:latin typeface="Times New Roman" panose="02020603050405020304" pitchFamily="18" charset="0"/>
              <a:ea typeface="楷体_GB2312" pitchFamily="49" charset="-122"/>
            </a:endParaRPr>
          </a:p>
          <a:p>
            <a:pPr eaLnBrk="0" hangingPunct="0"/>
            <a:r>
              <a:rPr lang="zh-CN" altLang="en-US" sz="2800" b="1" dirty="0">
                <a:solidFill>
                  <a:srgbClr val="000066"/>
                </a:solidFill>
                <a:latin typeface="Times New Roman" panose="02020603050405020304" pitchFamily="18" charset="0"/>
                <a:ea typeface="楷体_GB2312" pitchFamily="49" charset="-122"/>
              </a:rPr>
              <a:t>  运动是不可分割的。</a:t>
            </a:r>
            <a:endParaRPr lang="zh-CN" altLang="en-US" sz="2800" b="1" dirty="0">
              <a:solidFill>
                <a:srgbClr val="000066"/>
              </a:solidFill>
              <a:latin typeface="Times New Roman" panose="02020603050405020304" pitchFamily="18" charset="0"/>
              <a:ea typeface="楷体_GB2312" pitchFamily="49" charset="-122"/>
            </a:endParaRPr>
          </a:p>
        </p:txBody>
      </p:sp>
      <p:sp>
        <p:nvSpPr>
          <p:cNvPr id="144391" name="Rectangle 7"/>
          <p:cNvSpPr/>
          <p:nvPr/>
        </p:nvSpPr>
        <p:spPr>
          <a:xfrm>
            <a:off x="762000" y="4800600"/>
            <a:ext cx="8077200" cy="1384300"/>
          </a:xfrm>
          <a:prstGeom prst="rect">
            <a:avLst/>
          </a:prstGeom>
          <a:noFill/>
          <a:ln w="9525">
            <a:noFill/>
          </a:ln>
        </p:spPr>
        <p:txBody>
          <a:bodyPr lIns="92075" tIns="46038" rIns="92075" bIns="46038" anchor="t" anchorCtr="0">
            <a:spAutoFit/>
          </a:bodyPr>
          <a:p>
            <a:pPr eaLnBrk="0" hangingPunct="0"/>
            <a:r>
              <a:rPr lang="en-US" altLang="zh-CN" sz="2800" b="1" i="1" dirty="0">
                <a:solidFill>
                  <a:srgbClr val="000066"/>
                </a:solidFill>
                <a:latin typeface="楷体_GB2312" pitchFamily="49" charset="-122"/>
                <a:ea typeface="楷体_GB2312" pitchFamily="49" charset="-122"/>
              </a:rPr>
              <a:t>b</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时间不再是</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流失</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的， 而是与空间组成</a:t>
            </a:r>
            <a:r>
              <a:rPr lang="en-US" altLang="zh-CN" sz="2800" b="1" dirty="0">
                <a:solidFill>
                  <a:srgbClr val="000066"/>
                </a:solidFill>
                <a:latin typeface="楷体_GB2312" pitchFamily="49" charset="-122"/>
                <a:ea typeface="楷体_GB2312" pitchFamily="49" charset="-122"/>
              </a:rPr>
              <a:t>4</a:t>
            </a:r>
            <a:r>
              <a:rPr lang="zh-CN" altLang="en-US" sz="2800" b="1" dirty="0">
                <a:solidFill>
                  <a:srgbClr val="000066"/>
                </a:solidFill>
                <a:latin typeface="楷体_GB2312" pitchFamily="49" charset="-122"/>
                <a:ea typeface="楷体_GB2312" pitchFamily="49" charset="-122"/>
              </a:rPr>
              <a:t>维时空。时间是第四维度，它一直存在在那里，与其他三个维度的空间一样。</a:t>
            </a:r>
            <a:endParaRPr lang="zh-CN" altLang="en-US" sz="2800" b="1" dirty="0">
              <a:solidFill>
                <a:srgbClr val="000066"/>
              </a:solidFill>
              <a:latin typeface="楷体_GB2312" pitchFamily="49" charset="-122"/>
              <a:ea typeface="楷体_GB2312" pitchFamily="49" charset="-122"/>
            </a:endParaRPr>
          </a:p>
        </p:txBody>
      </p:sp>
      <p:sp>
        <p:nvSpPr>
          <p:cNvPr id="144392" name="Rectangle 8"/>
          <p:cNvSpPr>
            <a:spLocks noChangeArrowheads="1"/>
          </p:cNvSpPr>
          <p:nvPr/>
        </p:nvSpPr>
        <p:spPr bwMode="auto">
          <a:xfrm>
            <a:off x="668338" y="-52387"/>
            <a:ext cx="2151063"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两种时空观对照</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slide(fromLeft)">
                                      <p:cBhvr>
                                        <p:cTn id="7" dur="500"/>
                                        <p:tgtEl>
                                          <p:spTgt spid="144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Effect transition="in" filter="blinds(horizontal)">
                                      <p:cBhvr>
                                        <p:cTn id="12" dur="500"/>
                                        <p:tgtEl>
                                          <p:spTgt spid="1443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389"/>
                                        </p:tgtEl>
                                        <p:attrNameLst>
                                          <p:attrName>style.visibility</p:attrName>
                                        </p:attrNameLst>
                                      </p:cBhvr>
                                      <p:to>
                                        <p:strVal val="visible"/>
                                      </p:to>
                                    </p:set>
                                    <p:animEffect transition="in" filter="wipe(up)">
                                      <p:cBhvr>
                                        <p:cTn id="17" dur="500"/>
                                        <p:tgtEl>
                                          <p:spTgt spid="1443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4388"/>
                                        </p:tgtEl>
                                        <p:attrNameLst>
                                          <p:attrName>style.visibility</p:attrName>
                                        </p:attrNameLst>
                                      </p:cBhvr>
                                      <p:to>
                                        <p:strVal val="visible"/>
                                      </p:to>
                                    </p:set>
                                    <p:animEffect transition="in" filter="blinds(horizontal)">
                                      <p:cBhvr>
                                        <p:cTn id="22" dur="500"/>
                                        <p:tgtEl>
                                          <p:spTgt spid="1443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390"/>
                                        </p:tgtEl>
                                        <p:attrNameLst>
                                          <p:attrName>style.visibility</p:attrName>
                                        </p:attrNameLst>
                                      </p:cBhvr>
                                      <p:to>
                                        <p:strVal val="visible"/>
                                      </p:to>
                                    </p:set>
                                    <p:animEffect transition="in" filter="wipe(up)">
                                      <p:cBhvr>
                                        <p:cTn id="27" dur="500"/>
                                        <p:tgtEl>
                                          <p:spTgt spid="1443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4391"/>
                                        </p:tgtEl>
                                        <p:attrNameLst>
                                          <p:attrName>style.visibility</p:attrName>
                                        </p:attrNameLst>
                                      </p:cBhvr>
                                      <p:to>
                                        <p:strVal val="visible"/>
                                      </p:to>
                                    </p:set>
                                    <p:animEffect transition="in" filter="wipe(up)">
                                      <p:cBhvr>
                                        <p:cTn id="32"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ldLvl="0" animBg="1"/>
      <p:bldP spid="144387" grpId="0"/>
      <p:bldP spid="144388" grpId="0"/>
      <p:bldP spid="144389" grpId="0"/>
      <p:bldP spid="144390" grpId="0"/>
      <p:bldP spid="14439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p:nvPr/>
        </p:nvSpPr>
        <p:spPr>
          <a:xfrm>
            <a:off x="28575" y="425450"/>
            <a:ext cx="9115425" cy="6251575"/>
          </a:xfrm>
          <a:prstGeom prst="rect">
            <a:avLst/>
          </a:prstGeom>
          <a:noFill/>
          <a:ln w="9525">
            <a:noFill/>
          </a:ln>
        </p:spPr>
        <p:txBody>
          <a:bodyPr lIns="92075" tIns="46038" rIns="92075" bIns="46038" anchor="t" anchorCtr="0">
            <a:spAutoFit/>
          </a:bodyPr>
          <a:p>
            <a:pPr defTabSz="762000" eaLnBrk="0" hangingPunct="0">
              <a:lnSpc>
                <a:spcPct val="110000"/>
              </a:lnSpc>
            </a:pPr>
            <a:r>
              <a:rPr lang="en-US" altLang="zh-CN" sz="2800" b="1" dirty="0">
                <a:solidFill>
                  <a:srgbClr val="000066"/>
                </a:solidFill>
                <a:latin typeface="Times New Roman" panose="02020603050405020304" pitchFamily="18" charset="0"/>
                <a:ea typeface="楷体_GB2312" pitchFamily="49" charset="-122"/>
              </a:rPr>
              <a:t>  </a:t>
            </a:r>
            <a:r>
              <a:rPr lang="en-US" altLang="zh-CN" sz="2800" b="1" i="1" dirty="0">
                <a:solidFill>
                  <a:srgbClr val="000066"/>
                </a:solidFill>
                <a:latin typeface="Times New Roman" panose="02020603050405020304" pitchFamily="18" charset="0"/>
                <a:ea typeface="楷体_GB2312" pitchFamily="49" charset="-122"/>
              </a:rPr>
              <a:t>c.</a:t>
            </a:r>
            <a:r>
              <a:rPr lang="zh-CN" altLang="en-US" sz="2800" b="1" dirty="0">
                <a:solidFill>
                  <a:srgbClr val="000066"/>
                </a:solidFill>
                <a:latin typeface="Times New Roman" panose="02020603050405020304" pitchFamily="18" charset="0"/>
                <a:ea typeface="楷体_GB2312" pitchFamily="49" charset="-122"/>
              </a:rPr>
              <a:t>时间和空间各自是四维时空的子空间，就如同二维        </a:t>
            </a:r>
            <a:endParaRPr lang="zh-CN" altLang="en-US" sz="2800" b="1" dirty="0">
              <a:solidFill>
                <a:srgbClr val="000066"/>
              </a:solidFill>
              <a:latin typeface="Times New Roman" panose="02020603050405020304" pitchFamily="18" charset="0"/>
              <a:ea typeface="楷体_GB2312" pitchFamily="49"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rPr>
              <a:t>     空间是三维空间的子空间一样。任何单独关于时间</a:t>
            </a:r>
            <a:endParaRPr lang="zh-CN" altLang="en-US" sz="2800" b="1" dirty="0">
              <a:solidFill>
                <a:srgbClr val="000066"/>
              </a:solidFill>
              <a:latin typeface="Times New Roman" panose="02020603050405020304" pitchFamily="18" charset="0"/>
              <a:ea typeface="楷体_GB2312" pitchFamily="49"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rPr>
              <a:t>    和空间的信息都是不完整的。【就如同在三维空间中</a:t>
            </a:r>
            <a:endParaRPr lang="zh-CN" altLang="en-US" sz="2800" b="1" dirty="0">
              <a:solidFill>
                <a:srgbClr val="000066"/>
              </a:solidFill>
              <a:latin typeface="Times New Roman" panose="02020603050405020304" pitchFamily="18" charset="0"/>
              <a:ea typeface="楷体_GB2312" pitchFamily="49"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rPr>
              <a:t>    我们只知道质点某一坐标轴（比如</a:t>
            </a:r>
            <a:r>
              <a:rPr lang="en-US" altLang="zh-CN" sz="2800" b="1" dirty="0">
                <a:solidFill>
                  <a:srgbClr val="000066"/>
                </a:solidFill>
                <a:latin typeface="Times New Roman" panose="02020603050405020304" pitchFamily="18" charset="0"/>
                <a:ea typeface="楷体_GB2312" pitchFamily="49" charset="-122"/>
              </a:rPr>
              <a:t>X</a:t>
            </a:r>
            <a:r>
              <a:rPr lang="zh-CN" altLang="en-US" sz="2800" b="1" dirty="0">
                <a:solidFill>
                  <a:srgbClr val="000066"/>
                </a:solidFill>
                <a:latin typeface="Times New Roman" panose="02020603050405020304" pitchFamily="18" charset="0"/>
                <a:ea typeface="楷体_GB2312" pitchFamily="49" charset="-122"/>
              </a:rPr>
              <a:t>轴）的值一样。 但</a:t>
            </a:r>
            <a:endParaRPr lang="zh-CN" altLang="en-US" sz="2800" b="1" dirty="0">
              <a:solidFill>
                <a:srgbClr val="000066"/>
              </a:solidFill>
              <a:latin typeface="Times New Roman" panose="02020603050405020304" pitchFamily="18" charset="0"/>
              <a:ea typeface="楷体_GB2312" pitchFamily="49"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rPr>
              <a:t>    是如果我们知道质点在一坐标系中的完全坐标（</a:t>
            </a:r>
            <a:r>
              <a:rPr lang="en-US" altLang="zh-CN" sz="2800" b="1" dirty="0">
                <a:solidFill>
                  <a:srgbClr val="000066"/>
                </a:solidFill>
                <a:latin typeface="Times New Roman" panose="02020603050405020304" pitchFamily="18" charset="0"/>
                <a:ea typeface="楷体_GB2312" pitchFamily="49" charset="-122"/>
              </a:rPr>
              <a:t>X,Y,Z)</a:t>
            </a:r>
            <a:endParaRPr lang="en-US" altLang="zh-CN" sz="2800" b="1" dirty="0">
              <a:solidFill>
                <a:srgbClr val="000066"/>
              </a:solidFill>
              <a:latin typeface="Times New Roman" panose="02020603050405020304" pitchFamily="18" charset="0"/>
              <a:ea typeface="楷体_GB2312" pitchFamily="49"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rPr>
              <a:t>     ，那么我们就可以知道在任何其它坐标系中这个质点</a:t>
            </a:r>
            <a:endParaRPr lang="zh-CN" altLang="en-US" sz="2800" b="1" dirty="0">
              <a:solidFill>
                <a:srgbClr val="000066"/>
              </a:solidFill>
              <a:latin typeface="Times New Roman" panose="02020603050405020304" pitchFamily="18" charset="0"/>
              <a:ea typeface="楷体_GB2312" pitchFamily="49"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rPr>
              <a:t>    的坐标。】 在四维时空中， 完整的信息叫做事件</a:t>
            </a:r>
            <a:endParaRPr lang="zh-CN" altLang="en-US" sz="2800" b="1" dirty="0">
              <a:solidFill>
                <a:srgbClr val="000066"/>
              </a:solidFill>
              <a:latin typeface="Times New Roman" panose="02020603050405020304" pitchFamily="18" charset="0"/>
              <a:ea typeface="楷体_GB2312" pitchFamily="49"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X,Y,Z,t</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），它就是四维时空的一个点。 显然这个点在</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    不同四维坐标系</a:t>
            </a:r>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对应经典的不同参考系）中， 坐标值</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     的分量是不同的。两个事件（时空点）坐标差值的分</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     量在不同四维坐标系（不同参考系）中也是不一样的      </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lnSpc>
                <a:spcPct val="110000"/>
              </a:lnSpc>
            </a:pP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     。</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lnSpc>
                <a:spcPct val="110000"/>
              </a:lnSpc>
            </a:pPr>
            <a:endParaRPr lang="zh-CN" altLang="en-US" sz="2800" b="1" dirty="0">
              <a:solidFill>
                <a:srgbClr val="000066"/>
              </a:solidFill>
              <a:latin typeface="Times New Roman" panose="02020603050405020304" pitchFamily="18" charset="0"/>
              <a:ea typeface="楷体_GB2312" pitchFamily="49" charset="-122"/>
            </a:endParaRPr>
          </a:p>
        </p:txBody>
      </p:sp>
      <p:sp>
        <p:nvSpPr>
          <p:cNvPr id="145414" name="Rectangle 6"/>
          <p:cNvSpPr>
            <a:spLocks noChangeArrowheads="1"/>
          </p:cNvSpPr>
          <p:nvPr/>
        </p:nvSpPr>
        <p:spPr bwMode="auto">
          <a:xfrm>
            <a:off x="744538" y="-52387"/>
            <a:ext cx="2151063"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rPr>
              <a:t>两种时空观对照</a:t>
            </a:r>
            <a:endPar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anim calcmode="lin" valueType="num">
                                      <p:cBhvr>
                                        <p:cTn id="7" dur="500" fill="hold"/>
                                        <p:tgtEl>
                                          <p:spTgt spid="145414"/>
                                        </p:tgtEl>
                                        <p:attrNameLst>
                                          <p:attrName>ppt_x</p:attrName>
                                        </p:attrNameLst>
                                      </p:cBhvr>
                                      <p:tavLst>
                                        <p:tav tm="0">
                                          <p:val>
                                            <p:strVal val="0-#ppt_w/2"/>
                                          </p:val>
                                        </p:tav>
                                        <p:tav tm="100000">
                                          <p:val>
                                            <p:strVal val="#ppt_x"/>
                                          </p:val>
                                        </p:tav>
                                      </p:tavLst>
                                    </p:anim>
                                    <p:anim calcmode="lin" valueType="num">
                                      <p:cBhvr>
                                        <p:cTn id="8" dur="500" fill="hold"/>
                                        <p:tgtEl>
                                          <p:spTgt spid="1454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0"/>
                                        </p:tgtEl>
                                        <p:attrNameLst>
                                          <p:attrName>style.visibility</p:attrName>
                                        </p:attrNameLst>
                                      </p:cBhvr>
                                      <p:to>
                                        <p:strVal val="visible"/>
                                      </p:to>
                                    </p:set>
                                    <p:anim calcmode="lin" valueType="num">
                                      <p:cBhvr>
                                        <p:cTn id="13" dur="500" fill="hold"/>
                                        <p:tgtEl>
                                          <p:spTgt spid="145410"/>
                                        </p:tgtEl>
                                        <p:attrNameLst>
                                          <p:attrName>ppt_x</p:attrName>
                                        </p:attrNameLst>
                                      </p:cBhvr>
                                      <p:tavLst>
                                        <p:tav tm="0">
                                          <p:val>
                                            <p:strVal val="0-#ppt_w/2"/>
                                          </p:val>
                                        </p:tav>
                                        <p:tav tm="100000">
                                          <p:val>
                                            <p:strVal val="#ppt_x"/>
                                          </p:val>
                                        </p:tav>
                                      </p:tavLst>
                                    </p:anim>
                                    <p:anim calcmode="lin" valueType="num">
                                      <p:cBhvr>
                                        <p:cTn id="14" dur="500" fill="hold"/>
                                        <p:tgtEl>
                                          <p:spTgt spid="1454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4"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3" name="Rectangle 5"/>
          <p:cNvSpPr/>
          <p:nvPr/>
        </p:nvSpPr>
        <p:spPr>
          <a:xfrm>
            <a:off x="244475" y="693738"/>
            <a:ext cx="8761413" cy="5692775"/>
          </a:xfrm>
          <a:prstGeom prst="rect">
            <a:avLst/>
          </a:prstGeom>
          <a:noFill/>
          <a:ln w="9525">
            <a:noFill/>
          </a:ln>
        </p:spPr>
        <p:txBody>
          <a:bodyPr lIns="92075" tIns="46038" rIns="92075" bIns="46038" anchor="t" anchorCtr="0">
            <a:spAutoFit/>
          </a:bodyPr>
          <a:p>
            <a:pPr defTabSz="762000" eaLnBrk="0" hangingPunct="0"/>
            <a:r>
              <a:rPr lang="en-US" altLang="zh-CN" sz="2800" b="1" i="1" dirty="0">
                <a:solidFill>
                  <a:srgbClr val="000066"/>
                </a:solidFill>
                <a:latin typeface="Times New Roman" panose="02020603050405020304" pitchFamily="18" charset="0"/>
                <a:ea typeface="楷体_GB2312" pitchFamily="49" charset="-122"/>
              </a:rPr>
              <a:t>d.</a:t>
            </a:r>
            <a:r>
              <a:rPr lang="zh-CN" altLang="en-US" sz="2800" b="1" dirty="0">
                <a:solidFill>
                  <a:srgbClr val="000066"/>
                </a:solidFill>
                <a:latin typeface="Times New Roman" panose="02020603050405020304" pitchFamily="18" charset="0"/>
                <a:ea typeface="楷体_GB2312" pitchFamily="49" charset="-122"/>
              </a:rPr>
              <a:t> 用我们习惯的语言来说就是：在不同的惯性参考系中，两个事件的时间间隔和空间间隔是不一样的。一个参考系中时间间隔为零（同时）的两个事件， 在另一个参考系中时间间隔不为零（不同时）。当然它们的空间间隔也不一样。所谓</a:t>
            </a:r>
            <a:r>
              <a:rPr lang="zh-CN" altLang="en-US" sz="2800" b="1" dirty="0">
                <a:solidFill>
                  <a:srgbClr val="FF0000"/>
                </a:solidFill>
                <a:latin typeface="Times New Roman" panose="02020603050405020304" pitchFamily="18" charset="0"/>
                <a:ea typeface="楷体_GB2312" pitchFamily="49" charset="-122"/>
              </a:rPr>
              <a:t>长度收缩</a:t>
            </a:r>
            <a:r>
              <a:rPr lang="zh-CN" altLang="en-US" sz="2800" b="1" dirty="0">
                <a:solidFill>
                  <a:srgbClr val="000066"/>
                </a:solidFill>
                <a:latin typeface="Times New Roman" panose="02020603050405020304" pitchFamily="18" charset="0"/>
                <a:ea typeface="楷体_GB2312" pitchFamily="49" charset="-122"/>
              </a:rPr>
              <a:t>叙述的是这样一个事实：如果我们定义长度为同时的两个事件的空间距离， 我们无法找到空间距离不为零的这样两个事件，它们在两个不同的惯性参考系中时间间隔都为零（同时）。 所以一般来说， 我们无法直接比较两个不同参考系中测量同一物体的结果， 但是有一个例外， 就是在其中一个参考系 中物体是静止的（这样即使测量不是同时，也具有</a:t>
            </a:r>
            <a:r>
              <a:rPr lang="en-US" altLang="zh-CN" sz="2800" b="1" dirty="0">
                <a:solidFill>
                  <a:srgbClr val="000066"/>
                </a:solidFill>
                <a:latin typeface="Times New Roman" panose="02020603050405020304" pitchFamily="18" charset="0"/>
                <a:ea typeface="楷体_GB2312" pitchFamily="49" charset="-122"/>
              </a:rPr>
              <a:t>“</a:t>
            </a:r>
            <a:r>
              <a:rPr lang="zh-CN" altLang="en-US" sz="2800" b="1" dirty="0">
                <a:solidFill>
                  <a:srgbClr val="000066"/>
                </a:solidFill>
                <a:latin typeface="Times New Roman" panose="02020603050405020304" pitchFamily="18" charset="0"/>
                <a:ea typeface="楷体_GB2312" pitchFamily="49" charset="-122"/>
              </a:rPr>
              <a:t>长度</a:t>
            </a:r>
            <a:r>
              <a:rPr lang="en-US" altLang="zh-CN" sz="2800" b="1" dirty="0">
                <a:solidFill>
                  <a:srgbClr val="000066"/>
                </a:solidFill>
                <a:latin typeface="Times New Roman" panose="02020603050405020304" pitchFamily="18" charset="0"/>
                <a:ea typeface="楷体_GB2312" pitchFamily="49" charset="-122"/>
              </a:rPr>
              <a:t>”</a:t>
            </a:r>
            <a:r>
              <a:rPr lang="zh-CN" altLang="en-US" sz="2800" b="1" dirty="0">
                <a:solidFill>
                  <a:srgbClr val="000066"/>
                </a:solidFill>
                <a:latin typeface="Times New Roman" panose="02020603050405020304" pitchFamily="18" charset="0"/>
                <a:ea typeface="楷体_GB2312" pitchFamily="49" charset="-122"/>
              </a:rPr>
              <a:t>的意义）。</a:t>
            </a:r>
            <a:endParaRPr lang="zh-CN" altLang="en-US" sz="2800" b="1" dirty="0">
              <a:solidFill>
                <a:srgbClr val="000066"/>
              </a:solidFill>
              <a:latin typeface="Times New Roman" panose="02020603050405020304" pitchFamily="18" charset="0"/>
              <a:ea typeface="楷体_GB2312" pitchFamily="49" charset="-122"/>
            </a:endParaRPr>
          </a:p>
          <a:p>
            <a:pPr defTabSz="762000" eaLnBrk="0" hangingPunct="0"/>
            <a:endParaRPr lang="zh-CN" altLang="en-US" sz="2800" b="1" dirty="0">
              <a:solidFill>
                <a:srgbClr val="000066"/>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500" fill="hold"/>
                                        <p:tgtEl>
                                          <p:spTgt spid="145413"/>
                                        </p:tgtEl>
                                        <p:attrNameLst>
                                          <p:attrName>ppt_x</p:attrName>
                                        </p:attrNameLst>
                                      </p:cBhvr>
                                      <p:tavLst>
                                        <p:tav tm="0">
                                          <p:val>
                                            <p:strVal val="0-#ppt_w/2"/>
                                          </p:val>
                                        </p:tav>
                                        <p:tav tm="100000">
                                          <p:val>
                                            <p:strVal val="#ppt_x"/>
                                          </p:val>
                                        </p:tav>
                                      </p:tavLst>
                                    </p:anim>
                                    <p:anim calcmode="lin" valueType="num">
                                      <p:cBhvr>
                                        <p:cTn id="8" dur="500" fill="hold"/>
                                        <p:tgtEl>
                                          <p:spTgt spid="1454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1"/>
          <p:cNvSpPr txBox="1"/>
          <p:nvPr/>
        </p:nvSpPr>
        <p:spPr>
          <a:xfrm>
            <a:off x="312738" y="712788"/>
            <a:ext cx="8137525" cy="3108325"/>
          </a:xfrm>
          <a:prstGeom prst="rect">
            <a:avLst/>
          </a:prstGeom>
          <a:noFill/>
          <a:ln w="9525">
            <a:noFill/>
          </a:ln>
        </p:spPr>
        <p:txBody>
          <a:bodyPr wrap="none" anchor="t" anchorCtr="0">
            <a:spAutoFit/>
          </a:bodyPr>
          <a:p>
            <a:pPr defTabSz="762000" eaLnBrk="0" hangingPunct="0"/>
            <a:r>
              <a:rPr lang="en-US" altLang="zh-CN" sz="2800" b="1" i="1" dirty="0">
                <a:solidFill>
                  <a:srgbClr val="000066"/>
                </a:solidFill>
                <a:latin typeface="Times New Roman" panose="02020603050405020304" pitchFamily="18" charset="0"/>
                <a:ea typeface="楷体_GB2312" pitchFamily="49" charset="-122"/>
                <a:sym typeface="宋体" panose="02010600030101010101" pitchFamily="2" charset="-122"/>
              </a:rPr>
              <a:t>e.</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时空与物质的存在是紧密联系的。但是一旦它们</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存在</a:t>
            </a:r>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了， 就永远存在了， 所谓的过去，现在和</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将来很可能只是人类的错觉。 每个事件不过是时空</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中的一点，不同的事件构成了整个时空。 唯一让我</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们疑惑的是为什么我们只能记住</a:t>
            </a:r>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过去</a:t>
            </a:r>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 不知道</a:t>
            </a:r>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a:t>
            </a:r>
            <a:endPar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未来</a:t>
            </a:r>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，时间似乎有一个确定的</a:t>
            </a:r>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方向</a:t>
            </a:r>
            <a:r>
              <a:rPr lang="en-US" altLang="zh-CN" sz="2800" b="1" dirty="0">
                <a:solidFill>
                  <a:srgbClr val="000066"/>
                </a:solidFill>
                <a:latin typeface="Times New Roman" panose="02020603050405020304" pitchFamily="18" charset="0"/>
                <a:ea typeface="楷体_GB2312" pitchFamily="49" charset="-122"/>
                <a:sym typeface="宋体" panose="02010600030101010101" pitchFamily="2" charset="-122"/>
              </a:rPr>
              <a:t>”</a:t>
            </a:r>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 这个问题</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a:p>
            <a:pPr defTabSz="762000" eaLnBrk="0" hangingPunct="0"/>
            <a:r>
              <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rPr>
              <a:t>我们留到热力学。 </a:t>
            </a:r>
            <a:endParaRPr lang="zh-CN" altLang="en-US" sz="2800" b="1" dirty="0">
              <a:solidFill>
                <a:srgbClr val="000066"/>
              </a:solidFill>
              <a:latin typeface="Times New Roman" panose="02020603050405020304" pitchFamily="18" charset="0"/>
              <a:ea typeface="楷体_GB2312" pitchFamily="49" charset="-122"/>
              <a:sym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1676400" y="609600"/>
            <a:ext cx="5181600" cy="762000"/>
          </a:xfrm>
          <a:solidFill>
            <a:schemeClr val="accent1"/>
          </a:solidFill>
          <a:ln/>
        </p:spPr>
        <p:txBody>
          <a:bodyPr vert="horz" wrap="square" lIns="91440" tIns="45720" rIns="91440" bIns="45720" anchor="ctr" anchorCtr="0"/>
          <a:p>
            <a:pPr eaLnBrk="1" hangingPunct="1"/>
            <a:r>
              <a:rPr lang="zh-CN" altLang="en-US" dirty="0"/>
              <a:t>问题</a:t>
            </a:r>
            <a:endParaRPr lang="zh-CN" altLang="en-US" dirty="0"/>
          </a:p>
        </p:txBody>
      </p:sp>
      <p:sp>
        <p:nvSpPr>
          <p:cNvPr id="51202" name="Rectangle 3"/>
          <p:cNvSpPr/>
          <p:nvPr>
            <p:ph idx="1"/>
          </p:nvPr>
        </p:nvSpPr>
        <p:spPr>
          <a:xfrm>
            <a:off x="739775" y="1538288"/>
            <a:ext cx="7772400" cy="4572000"/>
          </a:xfrm>
          <a:solidFill>
            <a:srgbClr val="FFFF99"/>
          </a:solidFill>
          <a:ln>
            <a:solidFill>
              <a:srgbClr val="000000"/>
            </a:solidFill>
            <a:miter/>
          </a:ln>
        </p:spPr>
        <p:txBody>
          <a:bodyPr anchor="t" anchorCtr="0"/>
          <a:p>
            <a:pPr marL="609600" indent="-609600" algn="just" eaLnBrk="1" hangingPunct="1">
              <a:lnSpc>
                <a:spcPct val="120000"/>
              </a:lnSpc>
              <a:spcBef>
                <a:spcPts val="1200"/>
              </a:spcBef>
              <a:buFontTx/>
              <a:buAutoNum type="arabicPeriod"/>
            </a:pPr>
            <a:r>
              <a:rPr lang="zh-CN" altLang="en-US" sz="2800" dirty="0">
                <a:latin typeface="楷体_GB2312" pitchFamily="49" charset="-122"/>
                <a:ea typeface="楷体_GB2312" pitchFamily="49" charset="-122"/>
              </a:rPr>
              <a:t>有一列列车静止时的长度比一个隧道的长度要长。当它高速通过该隧道时</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有两道闪电同时打在隧道的两端，由于相对论效应，长度收缩到短于隧道的长度，因此使得站在列车两端的两个人都躲过了闪电的伤害。但运动是相对的，在列车上的人看来，隧道在向反方向运动，那么现在问：在列车上的人看来，列车两端上的人能躲过闪电的伤害吗？</a:t>
            </a:r>
            <a:endParaRPr lang="zh-CN"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内容占位符 2"/>
          <p:cNvSpPr>
            <a:spLocks noGrp="1"/>
          </p:cNvSpPr>
          <p:nvPr>
            <p:ph idx="1"/>
          </p:nvPr>
        </p:nvSpPr>
        <p:spPr>
          <a:xfrm>
            <a:off x="638175" y="1101725"/>
            <a:ext cx="8229600" cy="4525963"/>
          </a:xfrm>
          <a:noFill/>
          <a:ln>
            <a:noFill/>
          </a:ln>
        </p:spPr>
        <p:txBody>
          <a:bodyPr anchor="t" anchorCtr="0"/>
          <a:p>
            <a:pPr marL="0" indent="0">
              <a:buNone/>
            </a:pPr>
            <a:r>
              <a:rPr lang="en-US" altLang="zh-CN" b="1"/>
              <a:t>2. </a:t>
            </a:r>
            <a:r>
              <a:rPr lang="zh-CN" altLang="en-US" b="1"/>
              <a:t>和（</a:t>
            </a:r>
            <a:r>
              <a:rPr lang="en-US" altLang="zh-CN" b="1"/>
              <a:t>1</a:t>
            </a:r>
            <a:r>
              <a:rPr lang="zh-CN" altLang="en-US" b="1"/>
              <a:t>）类似的另一个问题。一群强盗，等着一列火车进入一个隧道，把隧道的前门关上，等车尾进入隧道，再把后门关上。分两种情况：</a:t>
            </a:r>
            <a:endParaRPr lang="zh-CN" altLang="en-US" b="1"/>
          </a:p>
          <a:p>
            <a:pPr marL="0" indent="0">
              <a:buNone/>
            </a:pPr>
            <a:r>
              <a:rPr lang="en-US" altLang="zh-CN" b="1"/>
              <a:t>1</a:t>
            </a:r>
            <a:r>
              <a:rPr lang="zh-CN" altLang="en-US" b="1"/>
              <a:t>，火车静止时和隧道一样长，车上的人怎么看待这个过程？</a:t>
            </a:r>
            <a:endParaRPr lang="zh-CN" altLang="en-US" b="1"/>
          </a:p>
          <a:p>
            <a:pPr marL="0" indent="0">
              <a:buNone/>
            </a:pPr>
            <a:r>
              <a:rPr lang="en-US" altLang="zh-CN" b="1"/>
              <a:t>2</a:t>
            </a:r>
            <a:r>
              <a:rPr lang="zh-CN" altLang="en-US" b="1"/>
              <a:t>，火车静止时比隧道稍长一点，又会是怎样的情况？</a:t>
            </a:r>
            <a:endParaRPr lang="zh-CN" altLang="en-US"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内容占位符 2"/>
          <p:cNvSpPr>
            <a:spLocks noGrp="1"/>
          </p:cNvSpPr>
          <p:nvPr>
            <p:ph idx="1"/>
          </p:nvPr>
        </p:nvSpPr>
        <p:spPr>
          <a:xfrm>
            <a:off x="390525" y="592138"/>
            <a:ext cx="8229600" cy="2674937"/>
          </a:xfrm>
          <a:noFill/>
          <a:ln>
            <a:noFill/>
          </a:ln>
        </p:spPr>
        <p:txBody>
          <a:bodyPr anchor="t" anchorCtr="0"/>
          <a:p>
            <a:pPr marL="0" indent="0">
              <a:buNone/>
            </a:pPr>
            <a:r>
              <a:rPr lang="en-US" altLang="zh-CN" b="1"/>
              <a:t>3.</a:t>
            </a:r>
            <a:r>
              <a:rPr lang="zh-CN" altLang="en-US" b="1"/>
              <a:t>一扇门宽</a:t>
            </a:r>
            <a:r>
              <a:rPr lang="en-US" altLang="zh-CN" b="1"/>
              <a:t>L</a:t>
            </a:r>
            <a:r>
              <a:rPr lang="zh-CN" altLang="en-US" b="1"/>
              <a:t>，有一根静止长</a:t>
            </a:r>
            <a:r>
              <a:rPr lang="en-US" altLang="zh-CN" b="1"/>
              <a:t>L</a:t>
            </a:r>
            <a:r>
              <a:rPr lang="zh-CN" altLang="en-US" b="1"/>
              <a:t>的杆子高速从门边通过， 站在门里的人认为，杆子长度变短，可以拉进门里。坐在杆子上的巫婆认为门边窄了， 横着进不了门。问：杆子到底能不能横着进门？</a:t>
            </a:r>
            <a:endParaRPr lang="zh-CN" altLang="en-US" b="1"/>
          </a:p>
        </p:txBody>
      </p:sp>
      <p:cxnSp>
        <p:nvCxnSpPr>
          <p:cNvPr id="53250" name="直接连接符 3"/>
          <p:cNvCxnSpPr/>
          <p:nvPr/>
        </p:nvCxnSpPr>
        <p:spPr>
          <a:xfrm>
            <a:off x="6075363" y="3527425"/>
            <a:ext cx="7937" cy="1196975"/>
          </a:xfrm>
          <a:prstGeom prst="line">
            <a:avLst/>
          </a:prstGeom>
          <a:ln w="50800" cap="flat" cmpd="sng">
            <a:solidFill>
              <a:schemeClr val="accent2"/>
            </a:solidFill>
            <a:prstDash val="solid"/>
            <a:round/>
            <a:headEnd type="none" w="med" len="med"/>
            <a:tailEnd type="none" w="med" len="med"/>
          </a:ln>
        </p:spPr>
      </p:cxnSp>
      <p:cxnSp>
        <p:nvCxnSpPr>
          <p:cNvPr id="53251" name="直接连接符 4"/>
          <p:cNvCxnSpPr/>
          <p:nvPr/>
        </p:nvCxnSpPr>
        <p:spPr>
          <a:xfrm flipH="1">
            <a:off x="7451725" y="3554413"/>
            <a:ext cx="9525" cy="1169987"/>
          </a:xfrm>
          <a:prstGeom prst="line">
            <a:avLst/>
          </a:prstGeom>
          <a:ln w="53975" cap="flat" cmpd="sng">
            <a:solidFill>
              <a:schemeClr val="accent2"/>
            </a:solidFill>
            <a:prstDash val="solid"/>
            <a:round/>
            <a:headEnd type="none" w="med" len="med"/>
            <a:tailEnd type="none" w="med" len="med"/>
          </a:ln>
        </p:spPr>
      </p:cxnSp>
      <p:cxnSp>
        <p:nvCxnSpPr>
          <p:cNvPr id="53252" name="直接连接符 7"/>
          <p:cNvCxnSpPr/>
          <p:nvPr/>
        </p:nvCxnSpPr>
        <p:spPr>
          <a:xfrm>
            <a:off x="5753100" y="5203825"/>
            <a:ext cx="1555750" cy="25400"/>
          </a:xfrm>
          <a:prstGeom prst="line">
            <a:avLst/>
          </a:prstGeom>
          <a:ln w="111125" cap="flat" cmpd="sng">
            <a:solidFill>
              <a:srgbClr val="FF0000"/>
            </a:solidFill>
            <a:prstDash val="solid"/>
            <a:round/>
            <a:headEnd type="none" w="med" len="med"/>
            <a:tailEnd type="none" w="med" len="med"/>
          </a:ln>
        </p:spPr>
      </p:cxnSp>
      <p:graphicFrame>
        <p:nvGraphicFramePr>
          <p:cNvPr id="53253" name="对象 8">
            <a:hlinkClick r:id="" action="ppaction://ole?verb="/>
          </p:cNvPr>
          <p:cNvGraphicFramePr>
            <a:graphicFrameLocks noChangeAspect="1"/>
          </p:cNvGraphicFramePr>
          <p:nvPr/>
        </p:nvGraphicFramePr>
        <p:xfrm>
          <a:off x="6024563" y="5484813"/>
          <a:ext cx="1160462" cy="555625"/>
        </p:xfrm>
        <a:graphic>
          <a:graphicData uri="http://schemas.openxmlformats.org/presentationml/2006/ole">
            <mc:AlternateContent xmlns:mc="http://schemas.openxmlformats.org/markup-compatibility/2006">
              <mc:Choice xmlns:v="urn:schemas-microsoft-com:vml" Requires="v">
                <p:oleObj spid="_x0000_s3156" name="" r:id="rId1" imgW="292100" imgH="139700" progId="Equation.KSEE3">
                  <p:embed/>
                </p:oleObj>
              </mc:Choice>
              <mc:Fallback>
                <p:oleObj name="" r:id="rId1" imgW="292100" imgH="139700" progId="Equation.KSEE3">
                  <p:embed/>
                  <p:pic>
                    <p:nvPicPr>
                      <p:cNvPr id="0" name="图片 3155"/>
                      <p:cNvPicPr/>
                      <p:nvPr/>
                    </p:nvPicPr>
                    <p:blipFill>
                      <a:blip r:embed="rId2"/>
                      <a:stretch>
                        <a:fillRect/>
                      </a:stretch>
                    </p:blipFill>
                    <p:spPr>
                      <a:xfrm>
                        <a:off x="6024563" y="5484813"/>
                        <a:ext cx="1160462" cy="555625"/>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内容占位符 2"/>
          <p:cNvSpPr>
            <a:spLocks noGrp="1"/>
          </p:cNvSpPr>
          <p:nvPr>
            <p:ph idx="1"/>
          </p:nvPr>
        </p:nvSpPr>
        <p:spPr>
          <a:xfrm>
            <a:off x="561975" y="996950"/>
            <a:ext cx="8229600" cy="4525963"/>
          </a:xfrm>
          <a:noFill/>
          <a:ln>
            <a:noFill/>
          </a:ln>
        </p:spPr>
        <p:txBody>
          <a:bodyPr anchor="t" anchorCtr="0"/>
          <a:p>
            <a:pPr marL="0" indent="0">
              <a:buNone/>
            </a:pPr>
            <a:r>
              <a:rPr lang="en-US" altLang="zh-CN" b="1"/>
              <a:t>4. </a:t>
            </a:r>
            <a:r>
              <a:rPr lang="zh-CN" altLang="en-US" b="1"/>
              <a:t>孪生子佯谬：</a:t>
            </a:r>
            <a:endParaRPr lang="zh-CN" altLang="en-US" b="1"/>
          </a:p>
          <a:p>
            <a:pPr marL="0" indent="0">
              <a:buNone/>
            </a:pPr>
            <a:r>
              <a:rPr lang="zh-CN" altLang="en-US" b="1"/>
              <a:t>一对孪生子，一位搭上宇宙飞船出去旅行。</a:t>
            </a:r>
            <a:endParaRPr lang="zh-CN" altLang="en-US" b="1"/>
          </a:p>
          <a:p>
            <a:pPr marL="0" indent="0">
              <a:buNone/>
            </a:pPr>
            <a:r>
              <a:rPr lang="zh-CN" altLang="en-US" b="1"/>
              <a:t>在地面的看飞船上的兄弟的钟变慢了，所以他预计他兄弟回到地面后，会比他年轻。飞船上的看地面的兄弟的钟同样变慢了，所以</a:t>
            </a:r>
            <a:endParaRPr lang="zh-CN" altLang="en-US" b="1"/>
          </a:p>
          <a:p>
            <a:pPr marL="0" indent="0">
              <a:buNone/>
            </a:pPr>
            <a:r>
              <a:rPr lang="zh-CN" altLang="en-US" b="1"/>
              <a:t>他预计他回到地面后，地面的兄弟会比他年轻。 问到底谁比谁年轻？</a:t>
            </a:r>
            <a:endParaRPr lang="zh-C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29" name="Rectangle 13"/>
          <p:cNvSpPr>
            <a:spLocks noChangeArrowheads="1"/>
          </p:cNvSpPr>
          <p:nvPr/>
        </p:nvSpPr>
        <p:spPr bwMode="auto">
          <a:xfrm>
            <a:off x="720725" y="-58737"/>
            <a:ext cx="1870075"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同时的相对性</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graphicFrame>
        <p:nvGraphicFramePr>
          <p:cNvPr id="137230" name="Object 14"/>
          <p:cNvGraphicFramePr/>
          <p:nvPr/>
        </p:nvGraphicFramePr>
        <p:xfrm>
          <a:off x="1219200" y="533400"/>
          <a:ext cx="5848350" cy="3124200"/>
        </p:xfrm>
        <a:graphic>
          <a:graphicData uri="http://schemas.openxmlformats.org/presentationml/2006/ole">
            <mc:AlternateContent xmlns:mc="http://schemas.openxmlformats.org/markup-compatibility/2006">
              <mc:Choice xmlns:v="urn:schemas-microsoft-com:vml" Requires="v">
                <p:oleObj spid="_x0000_s3076" name="" r:id="rId1" imgW="5865495" imgH="3129915" progId="Imaging.Document">
                  <p:embed/>
                </p:oleObj>
              </mc:Choice>
              <mc:Fallback>
                <p:oleObj name="" r:id="rId1" imgW="5865495" imgH="3129915" progId="Imaging.Document">
                  <p:embed/>
                  <p:pic>
                    <p:nvPicPr>
                      <p:cNvPr id="0" name="图片 3075"/>
                      <p:cNvPicPr/>
                      <p:nvPr/>
                    </p:nvPicPr>
                    <p:blipFill>
                      <a:blip r:embed="rId2"/>
                      <a:stretch>
                        <a:fillRect/>
                      </a:stretch>
                    </p:blipFill>
                    <p:spPr>
                      <a:xfrm>
                        <a:off x="1219200" y="533400"/>
                        <a:ext cx="5848350" cy="3124200"/>
                      </a:xfrm>
                      <a:prstGeom prst="rect">
                        <a:avLst/>
                      </a:prstGeom>
                      <a:noFill/>
                      <a:ln w="38100">
                        <a:noFill/>
                        <a:miter/>
                      </a:ln>
                    </p:spPr>
                  </p:pic>
                </p:oleObj>
              </mc:Fallback>
            </mc:AlternateContent>
          </a:graphicData>
        </a:graphic>
      </p:graphicFrame>
      <p:graphicFrame>
        <p:nvGraphicFramePr>
          <p:cNvPr id="137231" name="Object 15"/>
          <p:cNvGraphicFramePr/>
          <p:nvPr/>
        </p:nvGraphicFramePr>
        <p:xfrm>
          <a:off x="3563938" y="4029075"/>
          <a:ext cx="5181600" cy="1771650"/>
        </p:xfrm>
        <a:graphic>
          <a:graphicData uri="http://schemas.openxmlformats.org/presentationml/2006/ole">
            <mc:AlternateContent xmlns:mc="http://schemas.openxmlformats.org/markup-compatibility/2006">
              <mc:Choice xmlns:v="urn:schemas-microsoft-com:vml" Requires="v">
                <p:oleObj spid="_x0000_s3078" name="" r:id="rId3" imgW="3453130" imgH="1180465" progId="Equation.3">
                  <p:embed/>
                </p:oleObj>
              </mc:Choice>
              <mc:Fallback>
                <p:oleObj name="" r:id="rId3" imgW="3453130" imgH="1180465" progId="Equation.3">
                  <p:embed/>
                  <p:pic>
                    <p:nvPicPr>
                      <p:cNvPr id="0" name="图片 3077"/>
                      <p:cNvPicPr/>
                      <p:nvPr/>
                    </p:nvPicPr>
                    <p:blipFill>
                      <a:blip r:embed="rId4"/>
                      <a:stretch>
                        <a:fillRect/>
                      </a:stretch>
                    </p:blipFill>
                    <p:spPr>
                      <a:xfrm>
                        <a:off x="3563938" y="4029075"/>
                        <a:ext cx="5181600" cy="1771650"/>
                      </a:xfrm>
                      <a:prstGeom prst="rect">
                        <a:avLst/>
                      </a:prstGeom>
                      <a:solidFill>
                        <a:srgbClr val="66FFFF"/>
                      </a:solidFill>
                      <a:ln w="9525" cap="flat" cmpd="sng">
                        <a:solidFill>
                          <a:srgbClr val="0066FF"/>
                        </a:solidFill>
                        <a:prstDash val="solid"/>
                        <a:miter/>
                        <a:headEnd type="none" w="med" len="med"/>
                        <a:tailEnd type="none" w="med" len="med"/>
                      </a:ln>
                    </p:spPr>
                  </p:pic>
                </p:oleObj>
              </mc:Fallback>
            </mc:AlternateContent>
          </a:graphicData>
        </a:graphic>
      </p:graphicFrame>
      <p:graphicFrame>
        <p:nvGraphicFramePr>
          <p:cNvPr id="9220" name="对象 1">
            <a:hlinkClick r:id="" action="ppaction://ole?verb="/>
          </p:cNvPr>
          <p:cNvGraphicFramePr>
            <a:graphicFrameLocks noChangeAspect="1"/>
          </p:cNvGraphicFramePr>
          <p:nvPr/>
        </p:nvGraphicFramePr>
        <p:xfrm>
          <a:off x="473075" y="3908425"/>
          <a:ext cx="1787525" cy="2182813"/>
        </p:xfrm>
        <a:graphic>
          <a:graphicData uri="http://schemas.openxmlformats.org/presentationml/2006/ole">
            <mc:AlternateContent xmlns:mc="http://schemas.openxmlformats.org/markup-compatibility/2006">
              <mc:Choice xmlns:v="urn:schemas-microsoft-com:vml" Requires="v">
                <p:oleObj spid="_x0000_s3077" name="" r:id="rId5" imgW="914400" imgH="1117600" progId="Equation.KSEE3">
                  <p:embed/>
                </p:oleObj>
              </mc:Choice>
              <mc:Fallback>
                <p:oleObj name="" r:id="rId5" imgW="914400" imgH="1117600" progId="Equation.KSEE3">
                  <p:embed/>
                  <p:pic>
                    <p:nvPicPr>
                      <p:cNvPr id="0" name="图片 3076"/>
                      <p:cNvPicPr/>
                      <p:nvPr/>
                    </p:nvPicPr>
                    <p:blipFill>
                      <a:blip r:embed="rId6"/>
                      <a:stretch>
                        <a:fillRect/>
                      </a:stretch>
                    </p:blipFill>
                    <p:spPr>
                      <a:xfrm>
                        <a:off x="473075" y="3908425"/>
                        <a:ext cx="1787525" cy="21828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7230"/>
                                        </p:tgtEl>
                                        <p:attrNameLst>
                                          <p:attrName>style.visibility</p:attrName>
                                        </p:attrNameLst>
                                      </p:cBhvr>
                                      <p:to>
                                        <p:strVal val="visible"/>
                                      </p:to>
                                    </p:set>
                                    <p:animEffect transition="in" filter="blinds(horizontal)">
                                      <p:cBhvr>
                                        <p:cTn id="7" dur="500"/>
                                        <p:tgtEl>
                                          <p:spTgt spid="1372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7231"/>
                                        </p:tgtEl>
                                        <p:attrNameLst>
                                          <p:attrName>style.visibility</p:attrName>
                                        </p:attrNameLst>
                                      </p:cBhvr>
                                      <p:to>
                                        <p:strVal val="visible"/>
                                      </p:to>
                                    </p:set>
                                    <p:animEffect transition="in" filter="box(in)">
                                      <p:cBhvr>
                                        <p:cTn id="12" dur="500"/>
                                        <p:tgtEl>
                                          <p:spTgt spid="13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p:nvPr>
            <p:ph idx="1"/>
          </p:nvPr>
        </p:nvSpPr>
        <p:spPr>
          <a:xfrm>
            <a:off x="0" y="457200"/>
            <a:ext cx="9082088" cy="5638800"/>
          </a:xfrm>
          <a:noFill/>
          <a:ln>
            <a:solidFill>
              <a:srgbClr val="000000"/>
            </a:solidFill>
            <a:miter/>
          </a:ln>
        </p:spPr>
        <p:txBody>
          <a:bodyPr anchor="t"/>
          <a:p>
            <a:pPr marL="609600" marR="0" indent="-609600" algn="l" defTabSz="914400" rtl="0" eaLnBrk="1" fontAlgn="base" latinLnBrk="0" hangingPunct="1">
              <a:lnSpc>
                <a:spcPct val="115000"/>
              </a:lnSpc>
              <a:spcBef>
                <a:spcPct val="30000"/>
              </a:spcBef>
              <a:spcAft>
                <a:spcPct val="0"/>
              </a:spcAft>
              <a:buClrTx/>
              <a:buSzTx/>
              <a:buFontTx/>
              <a:buNone/>
            </a:pPr>
            <a:endParaRPr kumimoji="1" lang="en-US" altLang="zh-CN" sz="2800" b="0" i="0" u="none" strike="noStrike" kern="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15000"/>
              </a:lnSpc>
              <a:spcBef>
                <a:spcPct val="30000"/>
              </a:spcBef>
              <a:spcAft>
                <a:spcPct val="0"/>
              </a:spcAft>
              <a:buClrTx/>
              <a:buSzTx/>
              <a:buFontTx/>
              <a:buNone/>
            </a:pPr>
            <a:r>
              <a:rPr kumimoji="1" lang="en-US" altLang="zh-CN" sz="2800" b="1" i="0" u="none" strike="noStrike" kern="0" cap="none" spc="0" normalizeH="0" baseline="0" noProof="1" dirty="0">
                <a:solidFill>
                  <a:schemeClr val="tx1"/>
                </a:solidFill>
                <a:latin typeface="+mn-lt"/>
                <a:ea typeface="+mn-ea"/>
                <a:cs typeface="+mn-cs"/>
              </a:rPr>
              <a:t>5.  </a:t>
            </a:r>
            <a:r>
              <a:rPr kumimoji="1" lang="zh-CN" altLang="en-US" sz="2800" b="1" i="0" u="none" strike="noStrike" kern="0" cap="none" spc="0" normalizeH="0" baseline="0" noProof="1" dirty="0">
                <a:solidFill>
                  <a:schemeClr val="tx1"/>
                </a:solidFill>
                <a:latin typeface="+mn-lt"/>
                <a:ea typeface="+mn-ea"/>
                <a:cs typeface="+mn-cs"/>
              </a:rPr>
              <a:t>人的生命是有限的（假设为</a:t>
            </a:r>
            <a:r>
              <a:rPr kumimoji="1" lang="en-US" altLang="zh-CN" sz="2800" b="1" i="0" u="none" strike="noStrike" kern="0" cap="none" spc="0" normalizeH="0" baseline="0" noProof="1" dirty="0">
                <a:solidFill>
                  <a:schemeClr val="tx1"/>
                </a:solidFill>
                <a:latin typeface="+mn-lt"/>
                <a:ea typeface="+mn-ea"/>
                <a:cs typeface="+mn-cs"/>
              </a:rPr>
              <a:t>200</a:t>
            </a:r>
            <a:r>
              <a:rPr kumimoji="1" lang="zh-CN" altLang="en-US" sz="2800" b="1" i="0" u="none" strike="noStrike" kern="0" cap="none" spc="0" normalizeH="0" baseline="0" noProof="1" dirty="0">
                <a:solidFill>
                  <a:schemeClr val="tx1"/>
                </a:solidFill>
                <a:latin typeface="+mn-lt"/>
                <a:ea typeface="+mn-ea"/>
                <a:cs typeface="+mn-cs"/>
              </a:rPr>
              <a:t>年），而根据相对论任何一个有质量的物体，其运行速度都不可能超过光速，那么是否意味着我们在一生中不可能走出</a:t>
            </a:r>
            <a:r>
              <a:rPr kumimoji="1" lang="en-US" altLang="zh-CN" sz="2800" b="1" i="0" u="none" strike="noStrike" kern="0" cap="none" spc="0" normalizeH="0" baseline="0" noProof="1" dirty="0">
                <a:solidFill>
                  <a:schemeClr val="tx1"/>
                </a:solidFill>
                <a:latin typeface="+mn-lt"/>
                <a:ea typeface="+mn-ea"/>
                <a:cs typeface="+mn-cs"/>
              </a:rPr>
              <a:t>200</a:t>
            </a:r>
            <a:r>
              <a:rPr kumimoji="1" lang="zh-CN" altLang="en-US" sz="2800" b="1" i="0" u="none" strike="noStrike" kern="0" cap="none" spc="0" normalizeH="0" baseline="0" noProof="1" dirty="0">
                <a:solidFill>
                  <a:schemeClr val="tx1"/>
                </a:solidFill>
                <a:latin typeface="+mn-lt"/>
                <a:ea typeface="+mn-ea"/>
                <a:cs typeface="+mn-cs"/>
              </a:rPr>
              <a:t>光年的范围？为什么？</a:t>
            </a:r>
            <a:endParaRPr kumimoji="1" lang="zh-CN" altLang="en-US" sz="2800" b="1" i="0" u="none" strike="noStrike" kern="0" cap="none" spc="0" normalizeH="0" baseline="0" noProof="1" dirty="0">
              <a:solidFill>
                <a:schemeClr val="tx1"/>
              </a:solidFill>
              <a:latin typeface="+mn-lt"/>
              <a:ea typeface="+mn-ea"/>
              <a:cs typeface="+mn-cs"/>
            </a:endParaRPr>
          </a:p>
          <a:p>
            <a:pPr marL="609600" marR="0" indent="-609600" algn="l" defTabSz="914400" rtl="0" eaLnBrk="1" fontAlgn="base" latinLnBrk="0" hangingPunct="1">
              <a:lnSpc>
                <a:spcPct val="115000"/>
              </a:lnSpc>
              <a:spcBef>
                <a:spcPct val="30000"/>
              </a:spcBef>
              <a:spcAft>
                <a:spcPct val="0"/>
              </a:spcAft>
              <a:buClrTx/>
              <a:buSzTx/>
              <a:buFontTx/>
              <a:buNone/>
            </a:pPr>
            <a:r>
              <a:rPr kumimoji="1" lang="en-US" altLang="zh-CN" sz="2800" b="1" i="0" u="none" strike="noStrike" kern="0" cap="none" spc="0" normalizeH="0" baseline="0" noProof="1" dirty="0">
                <a:solidFill>
                  <a:schemeClr val="tx1"/>
                </a:solidFill>
                <a:latin typeface="+mn-lt"/>
                <a:ea typeface="+mn-ea"/>
                <a:cs typeface="+mn-cs"/>
              </a:rPr>
              <a:t>6.   </a:t>
            </a:r>
            <a:r>
              <a:rPr kumimoji="1" lang="zh-CN" altLang="en-US" sz="2800" b="1" i="0" u="none" strike="noStrike" kern="0" cap="none" spc="0" normalizeH="0" baseline="0" noProof="1" dirty="0">
                <a:solidFill>
                  <a:schemeClr val="tx1"/>
                </a:solidFill>
                <a:latin typeface="+mn-lt"/>
                <a:ea typeface="+mn-ea"/>
                <a:cs typeface="+mn-cs"/>
              </a:rPr>
              <a:t>想象一下有限无边的空间，能举出</a:t>
            </a:r>
            <a:r>
              <a:rPr kumimoji="1" lang="en-US" altLang="zh-CN" sz="2800" b="1" i="0" u="none" strike="noStrike" kern="0" cap="none" spc="0" normalizeH="0" baseline="0" noProof="1" dirty="0">
                <a:solidFill>
                  <a:schemeClr val="tx1"/>
                </a:solidFill>
                <a:latin typeface="+mn-lt"/>
                <a:ea typeface="+mn-ea"/>
                <a:cs typeface="+mn-cs"/>
              </a:rPr>
              <a:t>1-2</a:t>
            </a:r>
            <a:r>
              <a:rPr kumimoji="1" lang="zh-CN" altLang="en-US" sz="2800" b="1" i="0" u="none" strike="noStrike" kern="0" cap="none" spc="0" normalizeH="0" baseline="0" noProof="1" dirty="0">
                <a:solidFill>
                  <a:schemeClr val="tx1"/>
                </a:solidFill>
                <a:latin typeface="+mn-lt"/>
                <a:ea typeface="+mn-ea"/>
                <a:cs typeface="+mn-cs"/>
              </a:rPr>
              <a:t>个例子吗？</a:t>
            </a:r>
            <a:endParaRPr kumimoji="1" lang="zh-CN" altLang="en-US" sz="2800" b="1" i="0" u="none" strike="noStrike" kern="0" cap="none" spc="0" normalizeH="0" baseline="0" noProof="1" dirty="0">
              <a:solidFill>
                <a:schemeClr val="tx1"/>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22">
                                            <p:txEl>
                                              <p:charRg st="1" end="8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722">
                                            <p:txEl>
                                              <p:charRg st="82" end="1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pSp>
        <p:nvGrpSpPr>
          <p:cNvPr id="56322" name="组合 100353"/>
          <p:cNvGrpSpPr/>
          <p:nvPr/>
        </p:nvGrpSpPr>
        <p:grpSpPr>
          <a:xfrm>
            <a:off x="6965950" y="473075"/>
            <a:ext cx="1924050" cy="484188"/>
            <a:chOff x="4320" y="384"/>
            <a:chExt cx="1212" cy="305"/>
          </a:xfrm>
        </p:grpSpPr>
        <p:sp>
          <p:nvSpPr>
            <p:cNvPr id="56323" name="圆角矩形 100354"/>
            <p:cNvSpPr/>
            <p:nvPr/>
          </p:nvSpPr>
          <p:spPr>
            <a:xfrm>
              <a:off x="4320" y="384"/>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100356" name="文本框 100355"/>
            <p:cNvSpPr txBox="1"/>
            <p:nvPr/>
          </p:nvSpPr>
          <p:spPr>
            <a:xfrm>
              <a:off x="4416" y="432"/>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大学物理教案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56325" name="文本框 100357"/>
          <p:cNvSpPr txBox="1"/>
          <p:nvPr/>
        </p:nvSpPr>
        <p:spPr>
          <a:xfrm>
            <a:off x="871538" y="1023938"/>
            <a:ext cx="7583487" cy="4481512"/>
          </a:xfrm>
          <a:prstGeom prst="rect">
            <a:avLst/>
          </a:prstGeom>
          <a:noFill/>
          <a:ln w="12700">
            <a:noFill/>
          </a:ln>
        </p:spPr>
        <p:txBody>
          <a:bodyPr anchor="t" anchorCtr="0">
            <a:spAutoFit/>
          </a:bodyPr>
          <a:p>
            <a:pPr algn="ctr"/>
            <a:r>
              <a:rPr lang="zh-CN" altLang="en-US" sz="3200" b="1" dirty="0">
                <a:solidFill>
                  <a:srgbClr val="003399"/>
                </a:solidFill>
                <a:latin typeface="Times New Roman" panose="02020603050405020304" pitchFamily="18" charset="0"/>
                <a:ea typeface="宋体" panose="02010600030101010101" pitchFamily="2" charset="-122"/>
              </a:rPr>
              <a:t>第 </a:t>
            </a:r>
            <a:r>
              <a:rPr lang="zh-CN" altLang="en-US" sz="3200" b="1" dirty="0">
                <a:solidFill>
                  <a:schemeClr val="accent2"/>
                </a:solidFill>
                <a:latin typeface="Times New Roman" panose="02020603050405020304" pitchFamily="18" charset="0"/>
                <a:ea typeface="宋体" panose="02010600030101010101" pitchFamily="2" charset="-122"/>
              </a:rPr>
              <a:t>八 </a:t>
            </a:r>
            <a:r>
              <a:rPr lang="zh-CN" altLang="en-US" sz="3200" b="1" dirty="0">
                <a:solidFill>
                  <a:srgbClr val="003399"/>
                </a:solidFill>
                <a:latin typeface="Times New Roman" panose="02020603050405020304" pitchFamily="18" charset="0"/>
                <a:ea typeface="宋体" panose="02010600030101010101" pitchFamily="2" charset="-122"/>
              </a:rPr>
              <a:t>周</a:t>
            </a:r>
            <a:r>
              <a:rPr lang="zh-CN" altLang="en-US" dirty="0">
                <a:latin typeface="Times New Roman" panose="02020603050405020304" pitchFamily="18" charset="0"/>
                <a:ea typeface="宋体" panose="02010600030101010101" pitchFamily="2" charset="-122"/>
              </a:rPr>
              <a:t>  </a:t>
            </a:r>
            <a:r>
              <a:rPr lang="zh-CN" altLang="en-US" sz="3200">
                <a:solidFill>
                  <a:srgbClr val="000099"/>
                </a:solidFill>
                <a:latin typeface="Times New Roman" panose="02020603050405020304" pitchFamily="18" charset="0"/>
                <a:ea typeface="宋体" panose="02010600030101010101" pitchFamily="2" charset="-122"/>
              </a:rPr>
              <a:t>  </a:t>
            </a:r>
            <a:endParaRPr lang="zh-CN" altLang="en-US" sz="3200">
              <a:solidFill>
                <a:srgbClr val="000099"/>
              </a:solidFill>
              <a:latin typeface="Times New Roman" panose="02020603050405020304" pitchFamily="18" charset="0"/>
              <a:ea typeface="宋体" panose="02010600030101010101" pitchFamily="2" charset="-122"/>
            </a:endParaRPr>
          </a:p>
          <a:p>
            <a:r>
              <a:rPr lang="zh-CN" altLang="en-US" sz="3200" dirty="0">
                <a:solidFill>
                  <a:srgbClr val="000099"/>
                </a:solidFill>
                <a:latin typeface="宋体" panose="02010600030101010101" pitchFamily="2" charset="-122"/>
                <a:ea typeface="宋体" panose="02010600030101010101" pitchFamily="2" charset="-122"/>
              </a:rPr>
              <a:t>第</a:t>
            </a:r>
            <a:r>
              <a:rPr lang="en-US" altLang="zh-CN" sz="3200" dirty="0">
                <a:solidFill>
                  <a:srgbClr val="000099"/>
                </a:solidFill>
                <a:latin typeface="宋体" panose="02010600030101010101" pitchFamily="2" charset="-122"/>
                <a:ea typeface="宋体" panose="02010600030101010101" pitchFamily="2" charset="-122"/>
              </a:rPr>
              <a:t>8</a:t>
            </a:r>
            <a:r>
              <a:rPr lang="zh-CN" altLang="en-US" sz="3200" dirty="0">
                <a:solidFill>
                  <a:srgbClr val="000099"/>
                </a:solidFill>
                <a:latin typeface="宋体" panose="02010600030101010101" pitchFamily="2" charset="-122"/>
                <a:ea typeface="宋体" panose="02010600030101010101" pitchFamily="2" charset="-122"/>
              </a:rPr>
              <a:t>章 相对论   §</a:t>
            </a:r>
            <a:r>
              <a:rPr lang="en-US" altLang="zh-CN" sz="3200" dirty="0">
                <a:solidFill>
                  <a:srgbClr val="000099"/>
                </a:solidFill>
                <a:latin typeface="宋体" panose="02010600030101010101" pitchFamily="2" charset="-122"/>
                <a:ea typeface="宋体" panose="02010600030101010101" pitchFamily="2" charset="-122"/>
              </a:rPr>
              <a:t>8.6</a:t>
            </a:r>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8.7</a:t>
            </a:r>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8.8</a:t>
            </a:r>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8.9</a:t>
            </a:r>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8.10(</a:t>
            </a:r>
            <a:r>
              <a:rPr lang="zh-CN" altLang="en-US" sz="3200" dirty="0">
                <a:solidFill>
                  <a:srgbClr val="000099"/>
                </a:solidFill>
                <a:latin typeface="宋体" panose="02010600030101010101" pitchFamily="2" charset="-122"/>
                <a:ea typeface="宋体" panose="02010600030101010101" pitchFamily="2" charset="-122"/>
              </a:rPr>
              <a:t>一般了解</a:t>
            </a:r>
            <a:r>
              <a:rPr lang="en-US" altLang="zh-CN" sz="3200">
                <a:solidFill>
                  <a:srgbClr val="000099"/>
                </a:solidFill>
                <a:latin typeface="宋体" panose="02010600030101010101" pitchFamily="2" charset="-122"/>
                <a:ea typeface="宋体" panose="02010600030101010101" pitchFamily="2" charset="-122"/>
              </a:rPr>
              <a:t>)</a:t>
            </a:r>
            <a:endParaRPr lang="en-US" altLang="zh-CN" sz="3200">
              <a:solidFill>
                <a:srgbClr val="000099"/>
              </a:solidFill>
              <a:latin typeface="宋体" panose="02010600030101010101" pitchFamily="2" charset="-122"/>
              <a:ea typeface="宋体" panose="02010600030101010101" pitchFamily="2" charset="-122"/>
            </a:endParaRPr>
          </a:p>
          <a:p>
            <a:r>
              <a:rPr lang="zh-CN" altLang="en-US" sz="3200" dirty="0">
                <a:solidFill>
                  <a:srgbClr val="000099"/>
                </a:solidFill>
                <a:latin typeface="宋体" panose="02010600030101010101" pitchFamily="2" charset="-122"/>
                <a:ea typeface="宋体" panose="02010600030101010101" pitchFamily="2" charset="-122"/>
              </a:rPr>
              <a:t>第</a:t>
            </a:r>
            <a:r>
              <a:rPr lang="en-US" altLang="zh-CN" sz="3200" dirty="0">
                <a:solidFill>
                  <a:srgbClr val="000099"/>
                </a:solidFill>
                <a:latin typeface="宋体" panose="02010600030101010101" pitchFamily="2" charset="-122"/>
                <a:ea typeface="宋体" panose="02010600030101010101" pitchFamily="2" charset="-122"/>
              </a:rPr>
              <a:t>9</a:t>
            </a:r>
            <a:r>
              <a:rPr lang="zh-CN" altLang="en-US" sz="3200" dirty="0">
                <a:solidFill>
                  <a:srgbClr val="000099"/>
                </a:solidFill>
                <a:latin typeface="宋体" panose="02010600030101010101" pitchFamily="2" charset="-122"/>
                <a:ea typeface="宋体" panose="02010600030101010101" pitchFamily="2" charset="-122"/>
              </a:rPr>
              <a:t>章 机械振动                     §</a:t>
            </a:r>
            <a:r>
              <a:rPr lang="en-US" altLang="zh-CN" sz="3200" dirty="0">
                <a:solidFill>
                  <a:srgbClr val="000099"/>
                </a:solidFill>
                <a:latin typeface="宋体" panose="02010600030101010101" pitchFamily="2" charset="-122"/>
                <a:ea typeface="宋体" panose="02010600030101010101" pitchFamily="2" charset="-122"/>
              </a:rPr>
              <a:t>9.1</a:t>
            </a:r>
            <a:r>
              <a:rPr lang="zh-CN" altLang="en-US" sz="3200" dirty="0">
                <a:solidFill>
                  <a:srgbClr val="000099"/>
                </a:solidFill>
                <a:latin typeface="宋体" panose="02010600030101010101" pitchFamily="2" charset="-122"/>
                <a:ea typeface="宋体" panose="02010600030101010101" pitchFamily="2" charset="-122"/>
              </a:rPr>
              <a:t>，§</a:t>
            </a:r>
            <a:r>
              <a:rPr lang="en-US" altLang="zh-CN" sz="3200" dirty="0">
                <a:solidFill>
                  <a:srgbClr val="000099"/>
                </a:solidFill>
                <a:latin typeface="宋体" panose="02010600030101010101" pitchFamily="2" charset="-122"/>
                <a:ea typeface="宋体" panose="02010600030101010101" pitchFamily="2" charset="-122"/>
              </a:rPr>
              <a:t>9.2</a:t>
            </a:r>
            <a:r>
              <a:rPr lang="zh-CN" altLang="en-US" sz="3200" dirty="0">
                <a:solidFill>
                  <a:srgbClr val="000099"/>
                </a:solidFill>
                <a:latin typeface="宋体" panose="02010600030101010101" pitchFamily="2" charset="-122"/>
                <a:ea typeface="宋体" panose="02010600030101010101" pitchFamily="2" charset="-122"/>
              </a:rPr>
              <a:t>，</a:t>
            </a:r>
            <a:r>
              <a:rPr lang="zh-CN" altLang="en-US" sz="3200">
                <a:solidFill>
                  <a:srgbClr val="000099"/>
                </a:solidFill>
                <a:latin typeface="宋体" panose="02010600030101010101" pitchFamily="2" charset="-122"/>
                <a:ea typeface="宋体" panose="02010600030101010101" pitchFamily="2" charset="-122"/>
              </a:rPr>
              <a:t>§</a:t>
            </a:r>
            <a:r>
              <a:rPr lang="en-US" altLang="zh-CN" sz="3200">
                <a:solidFill>
                  <a:srgbClr val="000099"/>
                </a:solidFill>
                <a:latin typeface="宋体" panose="02010600030101010101" pitchFamily="2" charset="-122"/>
                <a:ea typeface="宋体" panose="02010600030101010101" pitchFamily="2" charset="-122"/>
              </a:rPr>
              <a:t>9.3</a:t>
            </a:r>
            <a:endParaRPr lang="en-US" altLang="zh-CN" sz="3200">
              <a:solidFill>
                <a:srgbClr val="000099"/>
              </a:solidFill>
              <a:latin typeface="宋体" panose="02010600030101010101" pitchFamily="2" charset="-122"/>
              <a:ea typeface="宋体" panose="02010600030101010101" pitchFamily="2" charset="-122"/>
            </a:endParaRPr>
          </a:p>
          <a:p>
            <a:r>
              <a:rPr lang="zh-CN" altLang="en-US" sz="3200" dirty="0">
                <a:solidFill>
                  <a:srgbClr val="000099"/>
                </a:solidFill>
                <a:latin typeface="宋体" panose="02010600030101010101" pitchFamily="2" charset="-122"/>
                <a:ea typeface="宋体" panose="02010600030101010101" pitchFamily="2" charset="-122"/>
              </a:rPr>
              <a:t>作业：</a:t>
            </a:r>
            <a:r>
              <a:rPr lang="en-US" altLang="zh-CN" sz="3200">
                <a:solidFill>
                  <a:srgbClr val="000099"/>
                </a:solidFill>
                <a:latin typeface="宋体" panose="02010600030101010101" pitchFamily="2" charset="-122"/>
                <a:ea typeface="宋体" panose="02010600030101010101" pitchFamily="2" charset="-122"/>
              </a:rPr>
              <a:t>P115 8-14</a:t>
            </a:r>
            <a:r>
              <a:rPr lang="zh-CN" altLang="en-US" sz="3200">
                <a:solidFill>
                  <a:srgbClr val="000099"/>
                </a:solidFill>
                <a:latin typeface="宋体" panose="02010600030101010101" pitchFamily="2" charset="-122"/>
                <a:ea typeface="宋体" panose="02010600030101010101" pitchFamily="2" charset="-122"/>
              </a:rPr>
              <a:t>，</a:t>
            </a:r>
            <a:r>
              <a:rPr lang="en-US" altLang="zh-CN" sz="3200">
                <a:solidFill>
                  <a:srgbClr val="000099"/>
                </a:solidFill>
                <a:latin typeface="宋体" panose="02010600030101010101" pitchFamily="2" charset="-122"/>
                <a:ea typeface="宋体" panose="02010600030101010101" pitchFamily="2" charset="-122"/>
              </a:rPr>
              <a:t>8-16</a:t>
            </a:r>
            <a:r>
              <a:rPr lang="zh-CN" altLang="en-US" sz="3200">
                <a:solidFill>
                  <a:srgbClr val="000099"/>
                </a:solidFill>
                <a:latin typeface="宋体" panose="02010600030101010101" pitchFamily="2" charset="-122"/>
                <a:ea typeface="宋体" panose="02010600030101010101" pitchFamily="2" charset="-122"/>
              </a:rPr>
              <a:t>，</a:t>
            </a:r>
            <a:r>
              <a:rPr lang="en-US" altLang="zh-CN" sz="3200">
                <a:solidFill>
                  <a:srgbClr val="000099"/>
                </a:solidFill>
                <a:latin typeface="宋体" panose="02010600030101010101" pitchFamily="2" charset="-122"/>
                <a:ea typeface="宋体" panose="02010600030101010101" pitchFamily="2" charset="-122"/>
              </a:rPr>
              <a:t>8-19</a:t>
            </a:r>
            <a:r>
              <a:rPr lang="zh-CN" altLang="en-US" sz="3200">
                <a:solidFill>
                  <a:srgbClr val="000099"/>
                </a:solidFill>
                <a:latin typeface="宋体" panose="02010600030101010101" pitchFamily="2" charset="-122"/>
                <a:ea typeface="宋体" panose="02010600030101010101" pitchFamily="2" charset="-122"/>
              </a:rPr>
              <a:t>；</a:t>
            </a:r>
            <a:endParaRPr lang="zh-CN" altLang="en-US" sz="3200">
              <a:solidFill>
                <a:srgbClr val="000099"/>
              </a:solidFill>
              <a:latin typeface="宋体" panose="02010600030101010101" pitchFamily="2" charset="-122"/>
              <a:ea typeface="宋体" panose="02010600030101010101" pitchFamily="2" charset="-122"/>
            </a:endParaRPr>
          </a:p>
          <a:p>
            <a:r>
              <a:rPr lang="zh-CN" altLang="en-US" sz="3200">
                <a:solidFill>
                  <a:srgbClr val="000099"/>
                </a:solidFill>
                <a:latin typeface="宋体" panose="02010600030101010101" pitchFamily="2" charset="-122"/>
                <a:ea typeface="宋体" panose="02010600030101010101" pitchFamily="2" charset="-122"/>
              </a:rPr>
              <a:t>      </a:t>
            </a:r>
            <a:r>
              <a:rPr lang="en-US" altLang="zh-CN" sz="3200">
                <a:solidFill>
                  <a:srgbClr val="000099"/>
                </a:solidFill>
                <a:latin typeface="宋体" panose="02010600030101010101" pitchFamily="2" charset="-122"/>
                <a:ea typeface="宋体" panose="02010600030101010101" pitchFamily="2" charset="-122"/>
              </a:rPr>
              <a:t>P133 9-1</a:t>
            </a:r>
            <a:r>
              <a:rPr lang="zh-CN" altLang="en-US" sz="3200">
                <a:solidFill>
                  <a:srgbClr val="000099"/>
                </a:solidFill>
                <a:latin typeface="宋体" panose="02010600030101010101" pitchFamily="2" charset="-122"/>
                <a:ea typeface="宋体" panose="02010600030101010101" pitchFamily="2" charset="-122"/>
              </a:rPr>
              <a:t>，</a:t>
            </a:r>
            <a:r>
              <a:rPr lang="en-US" altLang="zh-CN" sz="3200">
                <a:solidFill>
                  <a:srgbClr val="000099"/>
                </a:solidFill>
                <a:latin typeface="宋体" panose="02010600030101010101" pitchFamily="2" charset="-122"/>
                <a:ea typeface="宋体" panose="02010600030101010101" pitchFamily="2" charset="-122"/>
              </a:rPr>
              <a:t>9-5</a:t>
            </a:r>
            <a:r>
              <a:rPr lang="zh-CN" altLang="en-US" sz="3200">
                <a:solidFill>
                  <a:srgbClr val="000099"/>
                </a:solidFill>
                <a:latin typeface="宋体" panose="02010600030101010101" pitchFamily="2" charset="-122"/>
                <a:ea typeface="宋体" panose="02010600030101010101" pitchFamily="2" charset="-122"/>
              </a:rPr>
              <a:t>，</a:t>
            </a:r>
            <a:r>
              <a:rPr lang="en-US" altLang="zh-CN" sz="3200">
                <a:solidFill>
                  <a:srgbClr val="000099"/>
                </a:solidFill>
                <a:latin typeface="宋体" panose="02010600030101010101" pitchFamily="2" charset="-122"/>
                <a:ea typeface="宋体" panose="02010600030101010101" pitchFamily="2" charset="-122"/>
              </a:rPr>
              <a:t>9-6</a:t>
            </a:r>
            <a:r>
              <a:rPr lang="zh-CN" altLang="en-US" sz="3200">
                <a:solidFill>
                  <a:srgbClr val="000099"/>
                </a:solidFill>
                <a:latin typeface="宋体" panose="02010600030101010101" pitchFamily="2" charset="-122"/>
                <a:ea typeface="宋体" panose="02010600030101010101" pitchFamily="2" charset="-122"/>
              </a:rPr>
              <a:t>，</a:t>
            </a:r>
            <a:r>
              <a:rPr lang="en-US" altLang="zh-CN" sz="3200">
                <a:solidFill>
                  <a:srgbClr val="000099"/>
                </a:solidFill>
                <a:latin typeface="宋体" panose="02010600030101010101" pitchFamily="2" charset="-122"/>
                <a:ea typeface="宋体" panose="02010600030101010101" pitchFamily="2" charset="-122"/>
              </a:rPr>
              <a:t>9-10</a:t>
            </a:r>
            <a:endParaRPr lang="en-US" altLang="zh-CN" sz="3200">
              <a:solidFill>
                <a:srgbClr val="000099"/>
              </a:solidFill>
              <a:latin typeface="宋体" panose="02010600030101010101" pitchFamily="2" charset="-122"/>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4450" name="Rectangle 2"/>
          <p:cNvSpPr>
            <a:spLocks noChangeArrowheads="1"/>
          </p:cNvSpPr>
          <p:nvPr/>
        </p:nvSpPr>
        <p:spPr bwMode="auto">
          <a:xfrm>
            <a:off x="-762000" y="-34925"/>
            <a:ext cx="7772400" cy="571500"/>
          </a:xfrm>
          <a:prstGeom prst="rect">
            <a:avLst/>
          </a:prstGeom>
          <a:noFill/>
          <a:ln w="9525">
            <a:noFill/>
            <a:miter lim="800000"/>
          </a:ln>
          <a:effectLst>
            <a:outerShdw dist="35921" dir="2700000" algn="ctr" rotWithShape="0">
              <a:schemeClr val="bg2"/>
            </a:outerShdw>
          </a:effectLst>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§4-5  </a:t>
            </a:r>
            <a:r>
              <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狭义相对论动力学基础</a:t>
            </a: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4451" name="Rectangle 3"/>
          <p:cNvSpPr>
            <a:spLocks noChangeArrowheads="1"/>
          </p:cNvSpPr>
          <p:nvPr/>
        </p:nvSpPr>
        <p:spPr bwMode="auto">
          <a:xfrm>
            <a:off x="685800" y="990600"/>
            <a:ext cx="5943600" cy="641350"/>
          </a:xfrm>
          <a:prstGeom prst="rect">
            <a:avLst/>
          </a:prstGeom>
          <a:noFill/>
          <a:ln w="9525">
            <a:noFill/>
            <a:miter lim="800000"/>
          </a:ln>
          <a:effectLst>
            <a:outerShdw dist="35921" dir="2700000" algn="ctr" rotWithShape="0">
              <a:schemeClr val="bg2"/>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 </a:t>
            </a:r>
            <a:r>
              <a:rPr kumimoji="0"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1. </a:t>
            </a:r>
            <a:r>
              <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相对论力学的基本方程</a:t>
            </a: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4452" name="Rectangle 4"/>
          <p:cNvSpPr/>
          <p:nvPr/>
        </p:nvSpPr>
        <p:spPr>
          <a:xfrm>
            <a:off x="533400" y="1828800"/>
            <a:ext cx="3352800" cy="519113"/>
          </a:xfrm>
          <a:prstGeom prst="rect">
            <a:avLst/>
          </a:prstGeom>
          <a:noFill/>
          <a:ln w="9525">
            <a:noFill/>
          </a:ln>
        </p:spPr>
        <p:txBody>
          <a:bodyPr lIns="92075" tIns="46038" rIns="92075" bIns="46038" anchor="t" anchorCtr="0">
            <a:spAutoFit/>
          </a:bodyPr>
          <a:p>
            <a:pPr eaLnBrk="0" hangingPunct="0"/>
            <a:r>
              <a:rPr lang="en-US" altLang="zh-CN" sz="2800" b="1" dirty="0">
                <a:solidFill>
                  <a:srgbClr val="000066"/>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牛顿力学中，动量</a:t>
            </a:r>
            <a:endParaRPr lang="zh-CN" altLang="en-US" sz="2800" b="1" dirty="0">
              <a:solidFill>
                <a:srgbClr val="000066"/>
              </a:solidFill>
              <a:latin typeface="楷体_GB2312" pitchFamily="49" charset="-122"/>
              <a:ea typeface="楷体_GB2312" pitchFamily="49" charset="-122"/>
            </a:endParaRPr>
          </a:p>
        </p:txBody>
      </p:sp>
      <p:graphicFrame>
        <p:nvGraphicFramePr>
          <p:cNvPr id="104453" name="Object 5"/>
          <p:cNvGraphicFramePr/>
          <p:nvPr/>
        </p:nvGraphicFramePr>
        <p:xfrm>
          <a:off x="4284663" y="1801813"/>
          <a:ext cx="1658937" cy="636587"/>
        </p:xfrm>
        <a:graphic>
          <a:graphicData uri="http://schemas.openxmlformats.org/presentationml/2006/ole">
            <mc:AlternateContent xmlns:mc="http://schemas.openxmlformats.org/markup-compatibility/2006">
              <mc:Choice xmlns:v="urn:schemas-microsoft-com:vml" Requires="v">
                <p:oleObj spid="_x0000_s3204" name="" r:id="rId2" imgW="507365" imgH="203200" progId="Equation.3">
                  <p:embed/>
                </p:oleObj>
              </mc:Choice>
              <mc:Fallback>
                <p:oleObj name="" r:id="rId2" imgW="507365" imgH="203200" progId="Equation.3">
                  <p:embed/>
                  <p:pic>
                    <p:nvPicPr>
                      <p:cNvPr id="0" name="图片 3203"/>
                      <p:cNvPicPr/>
                      <p:nvPr/>
                    </p:nvPicPr>
                    <p:blipFill>
                      <a:blip r:embed="rId3">
                        <a:clrChange>
                          <a:clrFrom>
                            <a:srgbClr val="000000"/>
                          </a:clrFrom>
                          <a:clrTo>
                            <a:srgbClr val="000066"/>
                          </a:clrTo>
                        </a:clrChange>
                      </a:blip>
                      <a:stretch>
                        <a:fillRect/>
                      </a:stretch>
                    </p:blipFill>
                    <p:spPr>
                      <a:xfrm>
                        <a:off x="4284663" y="1801813"/>
                        <a:ext cx="1658937" cy="636587"/>
                      </a:xfrm>
                      <a:prstGeom prst="rect">
                        <a:avLst/>
                      </a:prstGeom>
                      <a:noFill/>
                      <a:ln w="38100">
                        <a:noFill/>
                        <a:miter/>
                      </a:ln>
                    </p:spPr>
                  </p:pic>
                </p:oleObj>
              </mc:Fallback>
            </mc:AlternateContent>
          </a:graphicData>
        </a:graphic>
      </p:graphicFrame>
      <p:sp>
        <p:nvSpPr>
          <p:cNvPr id="104458" name="Rectangle 10"/>
          <p:cNvSpPr/>
          <p:nvPr/>
        </p:nvSpPr>
        <p:spPr>
          <a:xfrm>
            <a:off x="1295400" y="2605088"/>
            <a:ext cx="6705600" cy="519112"/>
          </a:xfrm>
          <a:prstGeom prst="rect">
            <a:avLst/>
          </a:prstGeom>
          <a:noFill/>
          <a:ln w="9525">
            <a:noFill/>
          </a:ln>
        </p:spPr>
        <p:txBody>
          <a:bodyPr lIns="92075" tIns="46038" rIns="92075" bIns="46038" anchor="t" anchorCtr="0">
            <a:spAutoFit/>
          </a:bodyPr>
          <a:p>
            <a:pPr eaLnBrk="0" hangingPunct="0"/>
            <a:r>
              <a:rPr lang="en-US" altLang="zh-CN" sz="2800" b="1" i="1" dirty="0">
                <a:solidFill>
                  <a:srgbClr val="000066"/>
                </a:solidFill>
                <a:latin typeface="Times New Roman" panose="02020603050405020304" pitchFamily="18" charset="0"/>
                <a:ea typeface="楷体_GB2312" pitchFamily="49" charset="-122"/>
              </a:rPr>
              <a:t>m </a:t>
            </a:r>
            <a:r>
              <a:rPr lang="zh-CN" altLang="en-US" sz="2800" b="1" dirty="0">
                <a:solidFill>
                  <a:srgbClr val="000066"/>
                </a:solidFill>
                <a:latin typeface="楷体_GB2312" pitchFamily="49" charset="-122"/>
                <a:ea typeface="楷体_GB2312" pitchFamily="49" charset="-122"/>
              </a:rPr>
              <a:t>：不随物体运动状态而改变的恒量。 </a:t>
            </a:r>
            <a:endParaRPr lang="zh-CN" altLang="en-US" sz="2800" b="1" dirty="0">
              <a:solidFill>
                <a:srgbClr val="000066"/>
              </a:solidFill>
              <a:latin typeface="楷体_GB2312" pitchFamily="49" charset="-122"/>
              <a:ea typeface="楷体_GB2312" pitchFamily="49" charset="-122"/>
            </a:endParaRPr>
          </a:p>
        </p:txBody>
      </p:sp>
      <p:sp>
        <p:nvSpPr>
          <p:cNvPr id="4" name="文本框 3"/>
          <p:cNvSpPr txBox="1"/>
          <p:nvPr/>
        </p:nvSpPr>
        <p:spPr>
          <a:xfrm>
            <a:off x="0" y="3197225"/>
            <a:ext cx="8316913" cy="830263"/>
          </a:xfrm>
          <a:prstGeom prst="rect">
            <a:avLst/>
          </a:prstGeom>
          <a:solidFill>
            <a:srgbClr val="FFFF00"/>
          </a:solidFill>
          <a:ln w="9525">
            <a:noFill/>
          </a:ln>
        </p:spPr>
        <p:txBody>
          <a:bodyPr wrap="square" anchor="t" anchorCtr="0">
            <a:spAutoFit/>
          </a:bodyPr>
          <a:p>
            <a:r>
              <a:rPr lang="zh-CN" altLang="en-US" b="1">
                <a:latin typeface="Times New Roman" panose="02020603050405020304" pitchFamily="18" charset="0"/>
                <a:ea typeface="宋体" panose="02010600030101010101" pitchFamily="2" charset="-122"/>
              </a:rPr>
              <a:t>但是</a:t>
            </a:r>
            <a:r>
              <a:rPr lang="en-US" altLang="zh-CN" b="1">
                <a:latin typeface="Times New Roman" panose="02020603050405020304" pitchFamily="18" charset="0"/>
                <a:ea typeface="宋体" panose="02010600030101010101" pitchFamily="2" charset="-122"/>
              </a:rPr>
              <a:t>t</a:t>
            </a:r>
            <a:r>
              <a:rPr lang="zh-CN" altLang="en-US" b="1">
                <a:latin typeface="Times New Roman" panose="02020603050405020304" pitchFamily="18" charset="0"/>
                <a:ea typeface="宋体" panose="02010600030101010101" pitchFamily="2" charset="-122"/>
              </a:rPr>
              <a:t>不是标量，所以我们通常的速度</a:t>
            </a:r>
            <a:r>
              <a:rPr lang="en-US" altLang="zh-CN" b="1">
                <a:latin typeface="Times New Roman" panose="02020603050405020304" pitchFamily="18" charset="0"/>
                <a:ea typeface="宋体" panose="02010600030101010101" pitchFamily="2" charset="-122"/>
              </a:rPr>
              <a:t>dx/dt</a:t>
            </a:r>
            <a:r>
              <a:rPr lang="zh-CN" altLang="en-US" b="1">
                <a:latin typeface="Times New Roman" panose="02020603050405020304" pitchFamily="18" charset="0"/>
                <a:ea typeface="宋体" panose="02010600030101010101" pitchFamily="2" charset="-122"/>
              </a:rPr>
              <a:t>不是一个四维时空的矢量。正确定义一个四维速度矢量（空间分量）应该是</a:t>
            </a:r>
            <a:endParaRPr lang="zh-CN" altLang="en-US" b="1">
              <a:latin typeface="Times New Roman" panose="02020603050405020304" pitchFamily="18" charset="0"/>
              <a:ea typeface="宋体" panose="02010600030101010101" pitchFamily="2" charset="-122"/>
            </a:endParaRPr>
          </a:p>
        </p:txBody>
      </p:sp>
      <p:graphicFrame>
        <p:nvGraphicFramePr>
          <p:cNvPr id="5" name="对象 4">
            <a:hlinkClick r:id="" action="ppaction://ole?verb="/>
          </p:cNvPr>
          <p:cNvGraphicFramePr>
            <a:graphicFrameLocks noChangeAspect="1"/>
          </p:cNvGraphicFramePr>
          <p:nvPr/>
        </p:nvGraphicFramePr>
        <p:xfrm>
          <a:off x="777875" y="4100513"/>
          <a:ext cx="7104063" cy="1839912"/>
        </p:xfrm>
        <a:graphic>
          <a:graphicData uri="http://schemas.openxmlformats.org/presentationml/2006/ole">
            <mc:AlternateContent xmlns:mc="http://schemas.openxmlformats.org/markup-compatibility/2006">
              <mc:Choice xmlns:v="urn:schemas-microsoft-com:vml" Requires="v">
                <p:oleObj spid="_x0000_s3205" name="" r:id="rId4" imgW="3136900" imgH="812800" progId="Equation.KSEE3">
                  <p:embed/>
                </p:oleObj>
              </mc:Choice>
              <mc:Fallback>
                <p:oleObj name="" r:id="rId4" imgW="3136900" imgH="812800" progId="Equation.KSEE3">
                  <p:embed/>
                  <p:pic>
                    <p:nvPicPr>
                      <p:cNvPr id="0" name="图片 3204"/>
                      <p:cNvPicPr/>
                      <p:nvPr/>
                    </p:nvPicPr>
                    <p:blipFill>
                      <a:blip r:embed="rId5"/>
                      <a:stretch>
                        <a:fillRect/>
                      </a:stretch>
                    </p:blipFill>
                    <p:spPr>
                      <a:xfrm>
                        <a:off x="777875" y="4100513"/>
                        <a:ext cx="7104063" cy="1839912"/>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slide(fromLeft)">
                                      <p:cBhvr>
                                        <p:cTn id="7" dur="5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2">
                                            <p:txEl>
                                              <p:charRg st="0" end="10"/>
                                            </p:txEl>
                                          </p:spTgt>
                                        </p:tgtEl>
                                        <p:attrNameLst>
                                          <p:attrName>style.visibility</p:attrName>
                                        </p:attrNameLst>
                                      </p:cBhvr>
                                      <p:to>
                                        <p:strVal val="visible"/>
                                      </p:to>
                                    </p:set>
                                    <p:animEffect transition="in" filter="wipe(left)">
                                      <p:cBhvr>
                                        <p:cTn id="12" dur="500"/>
                                        <p:tgtEl>
                                          <p:spTgt spid="104452">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4453"/>
                                        </p:tgtEl>
                                        <p:attrNameLst>
                                          <p:attrName>style.visibility</p:attrName>
                                        </p:attrNameLst>
                                      </p:cBhvr>
                                      <p:to>
                                        <p:strVal val="visible"/>
                                      </p:to>
                                    </p:set>
                                    <p:animEffect transition="in" filter="wipe(left)">
                                      <p:cBhvr>
                                        <p:cTn id="17" dur="500"/>
                                        <p:tgtEl>
                                          <p:spTgt spid="1044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58">
                                            <p:txEl>
                                              <p:charRg st="0" end="20"/>
                                            </p:txEl>
                                          </p:spTgt>
                                        </p:tgtEl>
                                        <p:attrNameLst>
                                          <p:attrName>style.visibility</p:attrName>
                                        </p:attrNameLst>
                                      </p:cBhvr>
                                      <p:to>
                                        <p:strVal val="visible"/>
                                      </p:to>
                                    </p:set>
                                    <p:animEffect transition="in" filter="wipe(left)">
                                      <p:cBhvr>
                                        <p:cTn id="22" dur="500"/>
                                        <p:tgtEl>
                                          <p:spTgt spid="104458">
                                            <p:txEl>
                                              <p:charRg st="0" end="2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1000" fill="hold"/>
                                        <p:tgtEl>
                                          <p:spTgt spid="4"/>
                                        </p:tgtEl>
                                        <p:attrNameLst>
                                          <p:attrName>ppt_w</p:attrName>
                                        </p:attrNameLst>
                                      </p:cBhvr>
                                      <p:tavLst>
                                        <p:tav tm="0">
                                          <p:val>
                                            <p:fltVal val="0.000000"/>
                                          </p:val>
                                        </p:tav>
                                        <p:tav tm="100000">
                                          <p:val>
                                            <p:strVal val="#ppt_w"/>
                                          </p:val>
                                        </p:tav>
                                      </p:tavLst>
                                    </p:anim>
                                    <p:anim calcmode="lin" valueType="num">
                                      <p:cBhvr>
                                        <p:cTn id="28" dur="1000" fill="hold"/>
                                        <p:tgtEl>
                                          <p:spTgt spid="4"/>
                                        </p:tgtEl>
                                        <p:attrNameLst>
                                          <p:attrName>ppt_h</p:attrName>
                                        </p:attrNameLst>
                                      </p:cBhvr>
                                      <p:tavLst>
                                        <p:tav tm="0">
                                          <p:val>
                                            <p:fltVal val="0.000000"/>
                                          </p:val>
                                        </p:tav>
                                        <p:tav tm="100000">
                                          <p:val>
                                            <p:strVal val="#ppt_h"/>
                                          </p:val>
                                        </p:tav>
                                      </p:tavLst>
                                    </p:anim>
                                    <p:anim calcmode="lin" valueType="num">
                                      <p:cBhvr>
                                        <p:cTn id="29"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30"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ppt_w</p:attrName>
                                        </p:attrNameLst>
                                      </p:cBhvr>
                                      <p:tavLst>
                                        <p:tav tm="0">
                                          <p:val>
                                            <p:fltVal val="0.000000"/>
                                          </p:val>
                                        </p:tav>
                                        <p:tav tm="100000">
                                          <p:val>
                                            <p:strVal val="#ppt_w"/>
                                          </p:val>
                                        </p:tav>
                                      </p:tavLst>
                                    </p:anim>
                                    <p:anim calcmode="lin" valueType="num">
                                      <p:cBhvr>
                                        <p:cTn id="36" dur="1000" fill="hold"/>
                                        <p:tgtEl>
                                          <p:spTgt spid="5"/>
                                        </p:tgtEl>
                                        <p:attrNameLst>
                                          <p:attrName>ppt_h</p:attrName>
                                        </p:attrNameLst>
                                      </p:cBhvr>
                                      <p:tavLst>
                                        <p:tav tm="0">
                                          <p:val>
                                            <p:fltVal val="0.000000"/>
                                          </p:val>
                                        </p:tav>
                                        <p:tav tm="100000">
                                          <p:val>
                                            <p:strVal val="#ppt_h"/>
                                          </p:val>
                                        </p:tav>
                                      </p:tavLst>
                                    </p:anim>
                                    <p:anim calcmode="lin" valueType="num">
                                      <p:cBhvr>
                                        <p:cTn id="37"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38"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P spid="104452" grpId="0" build="p"/>
      <p:bldP spid="104458" grpId="0" build="p"/>
      <p:bldP spid="4"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4883150" y="914400"/>
            <a:ext cx="3346450" cy="2209800"/>
            <a:chOff x="3024" y="288"/>
            <a:chExt cx="2108" cy="1392"/>
          </a:xfrm>
        </p:grpSpPr>
        <p:sp>
          <p:nvSpPr>
            <p:cNvPr id="58370" name="Rectangle 3"/>
            <p:cNvSpPr/>
            <p:nvPr/>
          </p:nvSpPr>
          <p:spPr>
            <a:xfrm>
              <a:off x="3840" y="1276"/>
              <a:ext cx="334" cy="404"/>
            </a:xfrm>
            <a:prstGeom prst="rect">
              <a:avLst/>
            </a:prstGeom>
            <a:noFill/>
            <a:ln w="9525">
              <a:noFill/>
            </a:ln>
          </p:spPr>
          <p:txBody>
            <a:bodyPr lIns="92075" tIns="46038" rIns="92075" bIns="46038" anchor="t" anchorCtr="0">
              <a:spAutoFit/>
            </a:bodyPr>
            <a:p>
              <a:pPr eaLnBrk="0" hangingPunct="0"/>
              <a:r>
                <a:rPr lang="en-US" altLang="zh-CN" sz="3600" b="1" dirty="0">
                  <a:solidFill>
                    <a:srgbClr val="000000"/>
                  </a:solidFill>
                  <a:latin typeface="Times New Roman" panose="02020603050405020304" pitchFamily="18" charset="0"/>
                  <a:ea typeface="宋体" panose="02010600030101010101" pitchFamily="2" charset="-122"/>
                </a:rPr>
                <a:t>1</a:t>
              </a:r>
              <a:endParaRPr lang="en-US" altLang="zh-CN" sz="3600" b="1" dirty="0">
                <a:solidFill>
                  <a:srgbClr val="000000"/>
                </a:solidFill>
                <a:latin typeface="Times New Roman" panose="02020603050405020304" pitchFamily="18" charset="0"/>
                <a:ea typeface="宋体" panose="02010600030101010101" pitchFamily="2" charset="-122"/>
              </a:endParaRPr>
            </a:p>
          </p:txBody>
        </p:sp>
        <p:sp>
          <p:nvSpPr>
            <p:cNvPr id="58371" name="Line 4"/>
            <p:cNvSpPr/>
            <p:nvPr/>
          </p:nvSpPr>
          <p:spPr>
            <a:xfrm>
              <a:off x="3225" y="445"/>
              <a:ext cx="0" cy="913"/>
            </a:xfrm>
            <a:prstGeom prst="line">
              <a:avLst/>
            </a:prstGeom>
            <a:ln w="57150" cap="flat" cmpd="sng">
              <a:solidFill>
                <a:srgbClr val="000000"/>
              </a:solidFill>
              <a:prstDash val="solid"/>
              <a:round/>
              <a:headEnd type="stealth" w="med" len="lg"/>
              <a:tailEnd type="none" w="sm" len="sm"/>
            </a:ln>
          </p:spPr>
        </p:sp>
        <p:sp>
          <p:nvSpPr>
            <p:cNvPr id="58372" name="Line 5"/>
            <p:cNvSpPr/>
            <p:nvPr/>
          </p:nvSpPr>
          <p:spPr>
            <a:xfrm>
              <a:off x="3212" y="1350"/>
              <a:ext cx="1639" cy="0"/>
            </a:xfrm>
            <a:prstGeom prst="line">
              <a:avLst/>
            </a:prstGeom>
            <a:ln w="57150" cap="flat" cmpd="sng">
              <a:solidFill>
                <a:srgbClr val="000000"/>
              </a:solidFill>
              <a:prstDash val="solid"/>
              <a:round/>
              <a:headEnd type="none" w="sm" len="sm"/>
              <a:tailEnd type="stealth" w="med" len="lg"/>
            </a:ln>
          </p:spPr>
        </p:sp>
        <p:sp>
          <p:nvSpPr>
            <p:cNvPr id="58373" name="Line 6"/>
            <p:cNvSpPr/>
            <p:nvPr/>
          </p:nvSpPr>
          <p:spPr>
            <a:xfrm>
              <a:off x="3961" y="473"/>
              <a:ext cx="0" cy="885"/>
            </a:xfrm>
            <a:prstGeom prst="line">
              <a:avLst/>
            </a:prstGeom>
            <a:ln w="12700" cap="flat" cmpd="sng">
              <a:solidFill>
                <a:srgbClr val="000000"/>
              </a:solidFill>
              <a:prstDash val="sysDot"/>
              <a:round/>
              <a:headEnd type="none" w="sm" len="sm"/>
              <a:tailEnd type="none" w="sm" len="sm"/>
            </a:ln>
          </p:spPr>
        </p:sp>
        <p:sp>
          <p:nvSpPr>
            <p:cNvPr id="58374" name="Line 7"/>
            <p:cNvSpPr/>
            <p:nvPr/>
          </p:nvSpPr>
          <p:spPr>
            <a:xfrm flipV="1">
              <a:off x="3225" y="1054"/>
              <a:ext cx="1037" cy="304"/>
            </a:xfrm>
            <a:prstGeom prst="line">
              <a:avLst/>
            </a:prstGeom>
            <a:ln w="50800" cap="flat" cmpd="sng">
              <a:solidFill>
                <a:srgbClr val="FF0033"/>
              </a:solidFill>
              <a:prstDash val="solid"/>
              <a:round/>
              <a:headEnd type="none" w="sm" len="sm"/>
              <a:tailEnd type="none" w="sm" len="sm"/>
            </a:ln>
          </p:spPr>
        </p:sp>
        <p:sp>
          <p:nvSpPr>
            <p:cNvPr id="58375" name="Arc 8"/>
            <p:cNvSpPr/>
            <p:nvPr/>
          </p:nvSpPr>
          <p:spPr>
            <a:xfrm>
              <a:off x="3091" y="418"/>
              <a:ext cx="837" cy="940"/>
            </a:xfrm>
            <a:custGeom>
              <a:avLst/>
              <a:gdLst/>
              <a:ahLst/>
              <a:cxnLst>
                <a:cxn ang="0">
                  <a:pos x="1" y="0"/>
                </a:cxn>
                <a:cxn ang="0">
                  <a:pos x="0" y="2"/>
                </a:cxn>
                <a:cxn ang="0">
                  <a:pos x="0" y="0"/>
                </a:cxn>
              </a:cxnLst>
              <a:pathLst>
                <a:path w="21598" h="21199" fill="none">
                  <a:moveTo>
                    <a:pt x="21597" y="298"/>
                  </a:moveTo>
                  <a:cubicBezTo>
                    <a:pt x="21456" y="10518"/>
                    <a:pt x="14171" y="19240"/>
                    <a:pt x="4140" y="21199"/>
                  </a:cubicBezTo>
                </a:path>
                <a:path w="21598" h="21199" stroke="0">
                  <a:moveTo>
                    <a:pt x="21597" y="298"/>
                  </a:moveTo>
                  <a:cubicBezTo>
                    <a:pt x="21456" y="10518"/>
                    <a:pt x="14171" y="19240"/>
                    <a:pt x="4140" y="21199"/>
                  </a:cubicBezTo>
                  <a:lnTo>
                    <a:pt x="0" y="0"/>
                  </a:lnTo>
                  <a:close/>
                </a:path>
              </a:pathLst>
            </a:custGeom>
            <a:noFill/>
            <a:ln w="50800" cap="rnd" cmpd="sng">
              <a:solidFill>
                <a:srgbClr val="000000"/>
              </a:solidFill>
              <a:prstDash val="solid"/>
              <a:round/>
              <a:headEnd type="none" w="sm" len="sm"/>
              <a:tailEnd type="none" w="sm" len="sm"/>
            </a:ln>
          </p:spPr>
          <p:txBody>
            <a:bodyPr/>
            <a:p>
              <a:endParaRPr lang="zh-CN" altLang="en-US"/>
            </a:p>
          </p:txBody>
        </p:sp>
        <p:sp>
          <p:nvSpPr>
            <p:cNvPr id="58376" name="Rectangle 9"/>
            <p:cNvSpPr/>
            <p:nvPr/>
          </p:nvSpPr>
          <p:spPr>
            <a:xfrm>
              <a:off x="3024" y="1276"/>
              <a:ext cx="235" cy="404"/>
            </a:xfrm>
            <a:prstGeom prst="rect">
              <a:avLst/>
            </a:prstGeom>
            <a:noFill/>
            <a:ln w="9525">
              <a:noFill/>
            </a:ln>
          </p:spPr>
          <p:txBody>
            <a:bodyPr lIns="92075" tIns="46038" rIns="92075" bIns="46038" anchor="t" anchorCtr="0">
              <a:spAutoFit/>
            </a:bodyPr>
            <a:p>
              <a:pPr eaLnBrk="0" hangingPunct="0"/>
              <a:r>
                <a:rPr lang="en-US" altLang="zh-CN" sz="3600" b="1" dirty="0">
                  <a:solidFill>
                    <a:srgbClr val="000000"/>
                  </a:solidFill>
                  <a:latin typeface="Times New Roman" panose="02020603050405020304" pitchFamily="18" charset="0"/>
                  <a:ea typeface="宋体" panose="02010600030101010101" pitchFamily="2" charset="-122"/>
                </a:rPr>
                <a:t>0</a:t>
              </a:r>
              <a:endParaRPr lang="en-US" altLang="zh-CN" sz="3600" b="1" dirty="0">
                <a:solidFill>
                  <a:srgbClr val="000000"/>
                </a:solidFill>
                <a:latin typeface="Times New Roman" panose="02020603050405020304" pitchFamily="18" charset="0"/>
                <a:ea typeface="宋体" panose="02010600030101010101" pitchFamily="2" charset="-122"/>
              </a:endParaRPr>
            </a:p>
          </p:txBody>
        </p:sp>
        <p:graphicFrame>
          <p:nvGraphicFramePr>
            <p:cNvPr id="58377" name="Object 10"/>
            <p:cNvGraphicFramePr/>
            <p:nvPr/>
          </p:nvGraphicFramePr>
          <p:xfrm>
            <a:off x="4865" y="1220"/>
            <a:ext cx="267" cy="417"/>
          </p:xfrm>
          <a:graphic>
            <a:graphicData uri="http://schemas.openxmlformats.org/presentationml/2006/ole">
              <mc:AlternateContent xmlns:mc="http://schemas.openxmlformats.org/markup-compatibility/2006">
                <mc:Choice xmlns:v="urn:schemas-microsoft-com:vml" Requires="v">
                  <p:oleObj spid="_x0000_s3212" name="" r:id="rId1" imgW="139700" imgH="342900" progId="Equation.3">
                    <p:embed/>
                  </p:oleObj>
                </mc:Choice>
                <mc:Fallback>
                  <p:oleObj name="" r:id="rId1" imgW="139700" imgH="342900" progId="Equation.3">
                    <p:embed/>
                    <p:pic>
                      <p:nvPicPr>
                        <p:cNvPr id="0" name="图片 3211"/>
                        <p:cNvPicPr/>
                        <p:nvPr/>
                      </p:nvPicPr>
                      <p:blipFill>
                        <a:blip r:embed="rId2">
                          <a:clrChange>
                            <a:clrFrom>
                              <a:srgbClr val="000000"/>
                            </a:clrFrom>
                            <a:clrTo>
                              <a:srgbClr val="000000"/>
                            </a:clrTo>
                          </a:clrChange>
                        </a:blip>
                        <a:stretch>
                          <a:fillRect/>
                        </a:stretch>
                      </p:blipFill>
                      <p:spPr>
                        <a:xfrm>
                          <a:off x="4865" y="1220"/>
                          <a:ext cx="267" cy="417"/>
                        </a:xfrm>
                        <a:prstGeom prst="rect">
                          <a:avLst/>
                        </a:prstGeom>
                        <a:noFill/>
                        <a:ln w="38100">
                          <a:noFill/>
                          <a:miter/>
                        </a:ln>
                      </p:spPr>
                    </p:pic>
                  </p:oleObj>
                </mc:Fallback>
              </mc:AlternateContent>
            </a:graphicData>
          </a:graphic>
        </p:graphicFrame>
        <p:graphicFrame>
          <p:nvGraphicFramePr>
            <p:cNvPr id="58378" name="Object 11"/>
            <p:cNvGraphicFramePr/>
            <p:nvPr/>
          </p:nvGraphicFramePr>
          <p:xfrm>
            <a:off x="3995" y="390"/>
            <a:ext cx="869" cy="372"/>
          </p:xfrm>
          <a:graphic>
            <a:graphicData uri="http://schemas.openxmlformats.org/presentationml/2006/ole">
              <mc:AlternateContent xmlns:mc="http://schemas.openxmlformats.org/markup-compatibility/2006">
                <mc:Choice xmlns:v="urn:schemas-microsoft-com:vml" Requires="v">
                  <p:oleObj spid="_x0000_s3213" name="" r:id="rId3" imgW="1066165" imgH="482600" progId="Equation.3">
                    <p:embed/>
                  </p:oleObj>
                </mc:Choice>
                <mc:Fallback>
                  <p:oleObj name="" r:id="rId3" imgW="1066165" imgH="482600" progId="Equation.3">
                    <p:embed/>
                    <p:pic>
                      <p:nvPicPr>
                        <p:cNvPr id="0" name="图片 3212"/>
                        <p:cNvPicPr/>
                        <p:nvPr/>
                      </p:nvPicPr>
                      <p:blipFill>
                        <a:blip r:embed="rId4">
                          <a:clrChange>
                            <a:clrFrom>
                              <a:srgbClr val="000000"/>
                            </a:clrFrom>
                            <a:clrTo>
                              <a:srgbClr val="000000"/>
                            </a:clrTo>
                          </a:clrChange>
                        </a:blip>
                        <a:stretch>
                          <a:fillRect/>
                        </a:stretch>
                      </p:blipFill>
                      <p:spPr>
                        <a:xfrm>
                          <a:off x="3995" y="390"/>
                          <a:ext cx="869" cy="372"/>
                        </a:xfrm>
                        <a:prstGeom prst="rect">
                          <a:avLst/>
                        </a:prstGeom>
                        <a:noFill/>
                        <a:ln w="38100">
                          <a:noFill/>
                          <a:miter/>
                        </a:ln>
                      </p:spPr>
                    </p:pic>
                  </p:oleObj>
                </mc:Fallback>
              </mc:AlternateContent>
            </a:graphicData>
          </a:graphic>
        </p:graphicFrame>
        <p:graphicFrame>
          <p:nvGraphicFramePr>
            <p:cNvPr id="58379" name="Object 12"/>
            <p:cNvGraphicFramePr/>
            <p:nvPr/>
          </p:nvGraphicFramePr>
          <p:xfrm>
            <a:off x="4316" y="966"/>
            <a:ext cx="596" cy="139"/>
          </p:xfrm>
          <a:graphic>
            <a:graphicData uri="http://schemas.openxmlformats.org/presentationml/2006/ole">
              <mc:AlternateContent xmlns:mc="http://schemas.openxmlformats.org/markup-compatibility/2006">
                <mc:Choice xmlns:v="urn:schemas-microsoft-com:vml" Requires="v">
                  <p:oleObj spid="_x0000_s3211" name="" r:id="rId5" imgW="418465" imgH="152400" progId="Equation.3">
                    <p:embed/>
                  </p:oleObj>
                </mc:Choice>
                <mc:Fallback>
                  <p:oleObj name="" r:id="rId5" imgW="418465" imgH="152400" progId="Equation.3">
                    <p:embed/>
                    <p:pic>
                      <p:nvPicPr>
                        <p:cNvPr id="0" name="图片 3210"/>
                        <p:cNvPicPr/>
                        <p:nvPr/>
                      </p:nvPicPr>
                      <p:blipFill>
                        <a:blip r:embed="rId6">
                          <a:clrChange>
                            <a:clrFrom>
                              <a:srgbClr val="000000"/>
                            </a:clrFrom>
                            <a:clrTo>
                              <a:srgbClr val="000000"/>
                            </a:clrTo>
                          </a:clrChange>
                        </a:blip>
                        <a:stretch>
                          <a:fillRect/>
                        </a:stretch>
                      </p:blipFill>
                      <p:spPr>
                        <a:xfrm>
                          <a:off x="4316" y="966"/>
                          <a:ext cx="596" cy="139"/>
                        </a:xfrm>
                        <a:prstGeom prst="rect">
                          <a:avLst/>
                        </a:prstGeom>
                        <a:noFill/>
                        <a:ln w="38100">
                          <a:noFill/>
                          <a:miter/>
                        </a:ln>
                      </p:spPr>
                    </p:pic>
                  </p:oleObj>
                </mc:Fallback>
              </mc:AlternateContent>
            </a:graphicData>
          </a:graphic>
        </p:graphicFrame>
        <p:sp>
          <p:nvSpPr>
            <p:cNvPr id="58380" name="Rectangle 13"/>
            <p:cNvSpPr/>
            <p:nvPr/>
          </p:nvSpPr>
          <p:spPr>
            <a:xfrm>
              <a:off x="3264" y="288"/>
              <a:ext cx="301" cy="404"/>
            </a:xfrm>
            <a:prstGeom prst="rect">
              <a:avLst/>
            </a:prstGeom>
            <a:noFill/>
            <a:ln w="9525">
              <a:noFill/>
            </a:ln>
          </p:spPr>
          <p:txBody>
            <a:bodyPr lIns="92075" tIns="46038" rIns="92075" bIns="46038" anchor="t" anchorCtr="0">
              <a:spAutoFit/>
            </a:bodyPr>
            <a:p>
              <a:pPr eaLnBrk="0" hangingPunct="0"/>
              <a:r>
                <a:rPr lang="en-US" altLang="zh-CN" sz="3600" b="1" dirty="0">
                  <a:solidFill>
                    <a:srgbClr val="000000"/>
                  </a:solidFill>
                  <a:latin typeface="Times New Roman" panose="02020603050405020304" pitchFamily="18" charset="0"/>
                  <a:ea typeface="宋体" panose="02010600030101010101" pitchFamily="2" charset="-122"/>
                </a:rPr>
                <a:t>P</a:t>
              </a:r>
              <a:endParaRPr lang="en-US" altLang="zh-CN" sz="3600" b="1" dirty="0">
                <a:solidFill>
                  <a:srgbClr val="000000"/>
                </a:solidFill>
                <a:latin typeface="Times New Roman" panose="02020603050405020304" pitchFamily="18" charset="0"/>
                <a:ea typeface="宋体" panose="02010600030101010101" pitchFamily="2" charset="-122"/>
              </a:endParaRPr>
            </a:p>
          </p:txBody>
        </p:sp>
      </p:grpSp>
      <p:sp>
        <p:nvSpPr>
          <p:cNvPr id="105486" name="Rectangle 14"/>
          <p:cNvSpPr/>
          <p:nvPr/>
        </p:nvSpPr>
        <p:spPr>
          <a:xfrm>
            <a:off x="609600" y="2971800"/>
            <a:ext cx="3505200" cy="519113"/>
          </a:xfrm>
          <a:prstGeom prst="rect">
            <a:avLst/>
          </a:prstGeom>
          <a:noFill/>
          <a:ln w="9525">
            <a:noFill/>
          </a:ln>
        </p:spPr>
        <p:txBody>
          <a:bodyPr lIns="92075" tIns="46038" rIns="92075" bIns="46038" anchor="t" anchorCtr="0">
            <a:spAutoFit/>
          </a:bodyPr>
          <a:p>
            <a:pPr eaLnBrk="0" hangingPunct="0"/>
            <a:r>
              <a:rPr lang="zh-CN" altLang="en-US" sz="2800" b="1" dirty="0">
                <a:solidFill>
                  <a:srgbClr val="000066"/>
                </a:solidFill>
                <a:latin typeface="楷体_GB2312" pitchFamily="49" charset="-122"/>
                <a:ea typeface="楷体_GB2312" pitchFamily="49" charset="-122"/>
              </a:rPr>
              <a:t>相对论性质量：</a:t>
            </a:r>
            <a:endParaRPr lang="zh-CN" altLang="en-US" sz="2800" b="1" dirty="0">
              <a:solidFill>
                <a:srgbClr val="000066"/>
              </a:solidFill>
              <a:latin typeface="楷体_GB2312" pitchFamily="49" charset="-122"/>
              <a:ea typeface="楷体_GB2312" pitchFamily="49" charset="-122"/>
            </a:endParaRPr>
          </a:p>
        </p:txBody>
      </p:sp>
      <p:graphicFrame>
        <p:nvGraphicFramePr>
          <p:cNvPr id="105487" name="Object 15"/>
          <p:cNvGraphicFramePr/>
          <p:nvPr/>
        </p:nvGraphicFramePr>
        <p:xfrm>
          <a:off x="990600" y="3810000"/>
          <a:ext cx="2514600" cy="990600"/>
        </p:xfrm>
        <a:graphic>
          <a:graphicData uri="http://schemas.openxmlformats.org/presentationml/2006/ole">
            <mc:AlternateContent xmlns:mc="http://schemas.openxmlformats.org/markup-compatibility/2006">
              <mc:Choice xmlns:v="urn:schemas-microsoft-com:vml" Requires="v">
                <p:oleObj spid="_x0000_s3207" name="" r:id="rId7" imgW="1459865" imgH="635000" progId="Equation.3">
                  <p:embed/>
                </p:oleObj>
              </mc:Choice>
              <mc:Fallback>
                <p:oleObj name="" r:id="rId7" imgW="1459865" imgH="635000" progId="Equation.3">
                  <p:embed/>
                  <p:pic>
                    <p:nvPicPr>
                      <p:cNvPr id="0" name="图片 3206"/>
                      <p:cNvPicPr/>
                      <p:nvPr/>
                    </p:nvPicPr>
                    <p:blipFill>
                      <a:blip r:embed="rId8">
                        <a:clrChange>
                          <a:clrFrom>
                            <a:srgbClr val="000000"/>
                          </a:clrFrom>
                          <a:clrTo>
                            <a:srgbClr val="000066"/>
                          </a:clrTo>
                        </a:clrChange>
                      </a:blip>
                      <a:stretch>
                        <a:fillRect/>
                      </a:stretch>
                    </p:blipFill>
                    <p:spPr>
                      <a:xfrm>
                        <a:off x="990600" y="3810000"/>
                        <a:ext cx="2514600" cy="990600"/>
                      </a:xfrm>
                      <a:prstGeom prst="rect">
                        <a:avLst/>
                      </a:prstGeom>
                      <a:noFill/>
                      <a:ln w="38100">
                        <a:noFill/>
                        <a:miter/>
                      </a:ln>
                    </p:spPr>
                  </p:pic>
                </p:oleObj>
              </mc:Fallback>
            </mc:AlternateContent>
          </a:graphicData>
        </a:graphic>
      </p:graphicFrame>
      <p:grpSp>
        <p:nvGrpSpPr>
          <p:cNvPr id="3" name="Group 16"/>
          <p:cNvGrpSpPr/>
          <p:nvPr/>
        </p:nvGrpSpPr>
        <p:grpSpPr>
          <a:xfrm>
            <a:off x="990600" y="5334000"/>
            <a:ext cx="3124200" cy="519113"/>
            <a:chOff x="624" y="3360"/>
            <a:chExt cx="1968" cy="327"/>
          </a:xfrm>
        </p:grpSpPr>
        <p:graphicFrame>
          <p:nvGraphicFramePr>
            <p:cNvPr id="58384" name="Object 17"/>
            <p:cNvGraphicFramePr/>
            <p:nvPr/>
          </p:nvGraphicFramePr>
          <p:xfrm>
            <a:off x="624" y="3387"/>
            <a:ext cx="384" cy="283"/>
          </p:xfrm>
          <a:graphic>
            <a:graphicData uri="http://schemas.openxmlformats.org/presentationml/2006/ole">
              <mc:AlternateContent xmlns:mc="http://schemas.openxmlformats.org/markup-compatibility/2006">
                <mc:Choice xmlns:v="urn:schemas-microsoft-com:vml" Requires="v">
                  <p:oleObj spid="_x0000_s3215" name="" r:id="rId9" imgW="254000" imgH="254000" progId="Equation.3">
                    <p:embed/>
                  </p:oleObj>
                </mc:Choice>
                <mc:Fallback>
                  <p:oleObj name="" r:id="rId9" imgW="254000" imgH="254000" progId="Equation.3">
                    <p:embed/>
                    <p:pic>
                      <p:nvPicPr>
                        <p:cNvPr id="0" name="图片 3214"/>
                        <p:cNvPicPr/>
                        <p:nvPr/>
                      </p:nvPicPr>
                      <p:blipFill>
                        <a:blip r:embed="rId10">
                          <a:clrChange>
                            <a:clrFrom>
                              <a:srgbClr val="000000"/>
                            </a:clrFrom>
                            <a:clrTo>
                              <a:srgbClr val="000066"/>
                            </a:clrTo>
                          </a:clrChange>
                        </a:blip>
                        <a:stretch>
                          <a:fillRect/>
                        </a:stretch>
                      </p:blipFill>
                      <p:spPr>
                        <a:xfrm>
                          <a:off x="624" y="3387"/>
                          <a:ext cx="384" cy="283"/>
                        </a:xfrm>
                        <a:prstGeom prst="rect">
                          <a:avLst/>
                        </a:prstGeom>
                        <a:noFill/>
                        <a:ln w="38100">
                          <a:noFill/>
                          <a:miter/>
                        </a:ln>
                      </p:spPr>
                    </p:pic>
                  </p:oleObj>
                </mc:Fallback>
              </mc:AlternateContent>
            </a:graphicData>
          </a:graphic>
        </p:graphicFrame>
        <p:sp>
          <p:nvSpPr>
            <p:cNvPr id="58385" name="Rectangle 18"/>
            <p:cNvSpPr/>
            <p:nvPr/>
          </p:nvSpPr>
          <p:spPr>
            <a:xfrm>
              <a:off x="1056" y="3360"/>
              <a:ext cx="1536" cy="327"/>
            </a:xfrm>
            <a:prstGeom prst="rect">
              <a:avLst/>
            </a:prstGeom>
            <a:noFill/>
            <a:ln w="9525">
              <a:noFill/>
            </a:ln>
          </p:spPr>
          <p:txBody>
            <a:bodyPr lIns="92075" tIns="46038" rIns="92075" bIns="46038" anchor="t" anchorCtr="0">
              <a:spAutoFit/>
            </a:bodyPr>
            <a:p>
              <a:pPr eaLnBrk="0" hangingPunct="0"/>
              <a:r>
                <a:rPr lang="en-US" altLang="zh-CN" sz="2800" b="1" dirty="0">
                  <a:solidFill>
                    <a:srgbClr val="000066"/>
                  </a:solidFill>
                  <a:latin typeface="Times New Roman" panose="02020603050405020304" pitchFamily="18" charset="0"/>
                  <a:ea typeface="楷体_GB2312" pitchFamily="49" charset="-122"/>
                </a:rPr>
                <a:t>——</a:t>
              </a:r>
              <a:r>
                <a:rPr lang="zh-CN" altLang="en-US" sz="2800" b="1" dirty="0">
                  <a:solidFill>
                    <a:srgbClr val="000066"/>
                  </a:solidFill>
                  <a:latin typeface="Times New Roman" panose="02020603050405020304" pitchFamily="18" charset="0"/>
                  <a:ea typeface="楷体_GB2312" pitchFamily="49" charset="-122"/>
                </a:rPr>
                <a:t>静止质量</a:t>
              </a:r>
              <a:endParaRPr lang="zh-CN" altLang="en-US" sz="2800" b="1" dirty="0">
                <a:solidFill>
                  <a:srgbClr val="000066"/>
                </a:solidFill>
                <a:latin typeface="Times New Roman" panose="02020603050405020304" pitchFamily="18" charset="0"/>
                <a:ea typeface="楷体_GB2312" pitchFamily="49" charset="-122"/>
              </a:endParaRPr>
            </a:p>
          </p:txBody>
        </p:sp>
      </p:grpSp>
      <p:sp>
        <p:nvSpPr>
          <p:cNvPr id="105491" name="Rectangle 19"/>
          <p:cNvSpPr/>
          <p:nvPr/>
        </p:nvSpPr>
        <p:spPr>
          <a:xfrm>
            <a:off x="609600" y="700088"/>
            <a:ext cx="4800600" cy="519112"/>
          </a:xfrm>
          <a:prstGeom prst="rect">
            <a:avLst/>
          </a:prstGeom>
          <a:noFill/>
          <a:ln w="9525">
            <a:noFill/>
          </a:ln>
        </p:spPr>
        <p:txBody>
          <a:bodyPr lIns="92075" tIns="46038" rIns="92075" bIns="46038" anchor="t" anchorCtr="0">
            <a:spAutoFit/>
          </a:bodyPr>
          <a:p>
            <a:pPr eaLnBrk="0" hangingPunct="0"/>
            <a:r>
              <a:rPr lang="zh-CN" altLang="en-US" sz="2800" b="1" dirty="0">
                <a:solidFill>
                  <a:srgbClr val="000066"/>
                </a:solidFill>
                <a:latin typeface="楷体_GB2312" pitchFamily="49" charset="-122"/>
                <a:ea typeface="楷体_GB2312" pitchFamily="49" charset="-122"/>
              </a:rPr>
              <a:t>由此，得相对论动量：</a:t>
            </a:r>
            <a:endParaRPr lang="zh-CN" altLang="en-US" sz="2800" b="1" dirty="0">
              <a:solidFill>
                <a:srgbClr val="000066"/>
              </a:solidFill>
              <a:latin typeface="楷体_GB2312" pitchFamily="49" charset="-122"/>
              <a:ea typeface="楷体_GB2312" pitchFamily="49" charset="-122"/>
            </a:endParaRPr>
          </a:p>
        </p:txBody>
      </p:sp>
      <p:graphicFrame>
        <p:nvGraphicFramePr>
          <p:cNvPr id="105492" name="Object 20"/>
          <p:cNvGraphicFramePr/>
          <p:nvPr/>
        </p:nvGraphicFramePr>
        <p:xfrm>
          <a:off x="1066800" y="1373188"/>
          <a:ext cx="2811463" cy="1141412"/>
        </p:xfrm>
        <a:graphic>
          <a:graphicData uri="http://schemas.openxmlformats.org/presentationml/2006/ole">
            <mc:AlternateContent xmlns:mc="http://schemas.openxmlformats.org/markup-compatibility/2006">
              <mc:Choice xmlns:v="urn:schemas-microsoft-com:vml" Requires="v">
                <p:oleObj spid="_x0000_s3210" name="" r:id="rId11" imgW="2806700" imgH="1143000" progId="Equation.3">
                  <p:embed/>
                </p:oleObj>
              </mc:Choice>
              <mc:Fallback>
                <p:oleObj name="" r:id="rId11" imgW="2806700" imgH="1143000" progId="Equation.3">
                  <p:embed/>
                  <p:pic>
                    <p:nvPicPr>
                      <p:cNvPr id="0" name="图片 3209"/>
                      <p:cNvPicPr/>
                      <p:nvPr/>
                    </p:nvPicPr>
                    <p:blipFill>
                      <a:blip r:embed="rId12">
                        <a:clrChange>
                          <a:clrFrom>
                            <a:srgbClr val="000000"/>
                          </a:clrFrom>
                          <a:clrTo>
                            <a:srgbClr val="000066"/>
                          </a:clrTo>
                        </a:clrChange>
                      </a:blip>
                      <a:stretch>
                        <a:fillRect/>
                      </a:stretch>
                    </p:blipFill>
                    <p:spPr>
                      <a:xfrm>
                        <a:off x="1066800" y="1373188"/>
                        <a:ext cx="2811463" cy="1141412"/>
                      </a:xfrm>
                      <a:prstGeom prst="rect">
                        <a:avLst/>
                      </a:prstGeom>
                      <a:noFill/>
                      <a:ln w="38100">
                        <a:noFill/>
                        <a:miter/>
                      </a:ln>
                    </p:spPr>
                  </p:pic>
                </p:oleObj>
              </mc:Fallback>
            </mc:AlternateContent>
          </a:graphicData>
        </a:graphic>
      </p:graphicFrame>
      <p:grpSp>
        <p:nvGrpSpPr>
          <p:cNvPr id="4" name="Group 21"/>
          <p:cNvGrpSpPr/>
          <p:nvPr/>
        </p:nvGrpSpPr>
        <p:grpSpPr>
          <a:xfrm>
            <a:off x="4816475" y="4105275"/>
            <a:ext cx="2879725" cy="1762125"/>
            <a:chOff x="2986" y="2586"/>
            <a:chExt cx="1814" cy="1110"/>
          </a:xfrm>
        </p:grpSpPr>
        <p:sp>
          <p:nvSpPr>
            <p:cNvPr id="58389" name="Line 22"/>
            <p:cNvSpPr/>
            <p:nvPr/>
          </p:nvSpPr>
          <p:spPr>
            <a:xfrm>
              <a:off x="3275" y="2635"/>
              <a:ext cx="0" cy="810"/>
            </a:xfrm>
            <a:prstGeom prst="line">
              <a:avLst/>
            </a:prstGeom>
            <a:ln w="57150" cap="flat" cmpd="sng">
              <a:solidFill>
                <a:srgbClr val="000000"/>
              </a:solidFill>
              <a:prstDash val="solid"/>
              <a:round/>
              <a:headEnd type="stealth" w="med" len="lg"/>
              <a:tailEnd type="none" w="sm" len="sm"/>
            </a:ln>
          </p:spPr>
        </p:sp>
        <p:sp>
          <p:nvSpPr>
            <p:cNvPr id="58390" name="Line 23"/>
            <p:cNvSpPr/>
            <p:nvPr/>
          </p:nvSpPr>
          <p:spPr>
            <a:xfrm>
              <a:off x="3275" y="3445"/>
              <a:ext cx="1311" cy="0"/>
            </a:xfrm>
            <a:prstGeom prst="line">
              <a:avLst/>
            </a:prstGeom>
            <a:ln w="57150" cap="flat" cmpd="sng">
              <a:solidFill>
                <a:srgbClr val="000000"/>
              </a:solidFill>
              <a:prstDash val="solid"/>
              <a:round/>
              <a:headEnd type="none" w="sm" len="sm"/>
              <a:tailEnd type="stealth" w="med" len="lg"/>
            </a:ln>
          </p:spPr>
        </p:sp>
        <p:sp>
          <p:nvSpPr>
            <p:cNvPr id="58391" name="Line 24"/>
            <p:cNvSpPr/>
            <p:nvPr/>
          </p:nvSpPr>
          <p:spPr>
            <a:xfrm>
              <a:off x="3863" y="2586"/>
              <a:ext cx="0" cy="859"/>
            </a:xfrm>
            <a:prstGeom prst="line">
              <a:avLst/>
            </a:prstGeom>
            <a:ln w="12700" cap="flat" cmpd="sng">
              <a:solidFill>
                <a:srgbClr val="000000"/>
              </a:solidFill>
              <a:prstDash val="sysDot"/>
              <a:round/>
              <a:headEnd type="none" w="sm" len="sm"/>
              <a:tailEnd type="none" w="sm" len="sm"/>
            </a:ln>
          </p:spPr>
        </p:sp>
        <p:sp>
          <p:nvSpPr>
            <p:cNvPr id="58392" name="Arc 25"/>
            <p:cNvSpPr/>
            <p:nvPr/>
          </p:nvSpPr>
          <p:spPr>
            <a:xfrm>
              <a:off x="3141" y="2586"/>
              <a:ext cx="722" cy="639"/>
            </a:xfrm>
            <a:custGeom>
              <a:avLst/>
              <a:gdLst/>
              <a:ahLst/>
              <a:cxnLst>
                <a:cxn ang="0">
                  <a:pos x="1" y="0"/>
                </a:cxn>
                <a:cxn ang="0">
                  <a:pos x="0" y="1"/>
                </a:cxn>
                <a:cxn ang="0">
                  <a:pos x="0" y="0"/>
                </a:cxn>
              </a:cxnLst>
              <a:pathLst>
                <a:path w="21598" h="21201" fill="none">
                  <a:moveTo>
                    <a:pt x="21597" y="305"/>
                  </a:moveTo>
                  <a:cubicBezTo>
                    <a:pt x="21453" y="10525"/>
                    <a:pt x="14166" y="19244"/>
                    <a:pt x="4134" y="21200"/>
                  </a:cubicBezTo>
                </a:path>
                <a:path w="21598" h="21201" stroke="0">
                  <a:moveTo>
                    <a:pt x="21597" y="305"/>
                  </a:moveTo>
                  <a:cubicBezTo>
                    <a:pt x="21453" y="10525"/>
                    <a:pt x="14166" y="19244"/>
                    <a:pt x="4134" y="21200"/>
                  </a:cubicBezTo>
                  <a:lnTo>
                    <a:pt x="0" y="0"/>
                  </a:lnTo>
                  <a:close/>
                </a:path>
              </a:pathLst>
            </a:custGeom>
            <a:noFill/>
            <a:ln w="50800" cap="rnd" cmpd="sng">
              <a:solidFill>
                <a:srgbClr val="000000"/>
              </a:solidFill>
              <a:prstDash val="solid"/>
              <a:round/>
              <a:headEnd type="none" w="sm" len="sm"/>
              <a:tailEnd type="none" w="sm" len="sm"/>
            </a:ln>
          </p:spPr>
          <p:txBody>
            <a:bodyPr/>
            <a:p>
              <a:endParaRPr lang="zh-CN" altLang="en-US"/>
            </a:p>
          </p:txBody>
        </p:sp>
        <p:sp>
          <p:nvSpPr>
            <p:cNvPr id="58393" name="Rectangle 26"/>
            <p:cNvSpPr/>
            <p:nvPr/>
          </p:nvSpPr>
          <p:spPr>
            <a:xfrm>
              <a:off x="3114" y="3372"/>
              <a:ext cx="188" cy="250"/>
            </a:xfrm>
            <a:prstGeom prst="rect">
              <a:avLst/>
            </a:prstGeom>
            <a:noFill/>
            <a:ln w="9525">
              <a:noFill/>
            </a:ln>
          </p:spPr>
          <p:txBody>
            <a:bodyPr lIns="92075" tIns="46038" rIns="92075" bIns="46038" anchor="t" anchorCtr="0">
              <a:spAutoFit/>
            </a:bodyPr>
            <a:p>
              <a:pPr eaLnBrk="0" hangingPunct="0"/>
              <a:r>
                <a:rPr lang="en-US" altLang="zh-CN" sz="2000" b="1" dirty="0">
                  <a:solidFill>
                    <a:srgbClr val="000000"/>
                  </a:solidFill>
                  <a:latin typeface="宋体" panose="02010600030101010101" pitchFamily="2" charset="-122"/>
                  <a:ea typeface="宋体" panose="02010600030101010101" pitchFamily="2" charset="-122"/>
                </a:rPr>
                <a:t>0</a:t>
              </a:r>
              <a:endParaRPr lang="en-US" altLang="zh-CN" sz="2000" b="1" dirty="0">
                <a:solidFill>
                  <a:srgbClr val="000000"/>
                </a:solidFill>
                <a:latin typeface="宋体" panose="02010600030101010101" pitchFamily="2" charset="-122"/>
                <a:ea typeface="宋体" panose="02010600030101010101" pitchFamily="2" charset="-122"/>
              </a:endParaRPr>
            </a:p>
          </p:txBody>
        </p:sp>
        <p:graphicFrame>
          <p:nvGraphicFramePr>
            <p:cNvPr id="58394" name="Object 27"/>
            <p:cNvGraphicFramePr/>
            <p:nvPr/>
          </p:nvGraphicFramePr>
          <p:xfrm>
            <a:off x="4565" y="3356"/>
            <a:ext cx="235" cy="286"/>
          </p:xfrm>
          <a:graphic>
            <a:graphicData uri="http://schemas.openxmlformats.org/presentationml/2006/ole">
              <mc:AlternateContent xmlns:mc="http://schemas.openxmlformats.org/markup-compatibility/2006">
                <mc:Choice xmlns:v="urn:schemas-microsoft-com:vml" Requires="v">
                  <p:oleObj spid="_x0000_s3206" name="" r:id="rId13" imgW="203200" imgH="266065" progId="Equation.3">
                    <p:embed/>
                  </p:oleObj>
                </mc:Choice>
                <mc:Fallback>
                  <p:oleObj name="" r:id="rId13" imgW="203200" imgH="266065" progId="Equation.3">
                    <p:embed/>
                    <p:pic>
                      <p:nvPicPr>
                        <p:cNvPr id="0" name="图片 3205"/>
                        <p:cNvPicPr/>
                        <p:nvPr/>
                      </p:nvPicPr>
                      <p:blipFill>
                        <a:blip r:embed="rId14">
                          <a:clrChange>
                            <a:clrFrom>
                              <a:srgbClr val="000000"/>
                            </a:clrFrom>
                            <a:clrTo>
                              <a:srgbClr val="000000"/>
                            </a:clrTo>
                          </a:clrChange>
                        </a:blip>
                        <a:stretch>
                          <a:fillRect/>
                        </a:stretch>
                      </p:blipFill>
                      <p:spPr>
                        <a:xfrm>
                          <a:off x="4565" y="3356"/>
                          <a:ext cx="235" cy="286"/>
                        </a:xfrm>
                        <a:prstGeom prst="rect">
                          <a:avLst/>
                        </a:prstGeom>
                        <a:noFill/>
                        <a:ln w="38100">
                          <a:noFill/>
                          <a:miter/>
                        </a:ln>
                      </p:spPr>
                    </p:pic>
                  </p:oleObj>
                </mc:Fallback>
              </mc:AlternateContent>
            </a:graphicData>
          </a:graphic>
        </p:graphicFrame>
        <p:sp>
          <p:nvSpPr>
            <p:cNvPr id="58395" name="Rectangle 28"/>
            <p:cNvSpPr/>
            <p:nvPr/>
          </p:nvSpPr>
          <p:spPr>
            <a:xfrm>
              <a:off x="3783" y="3446"/>
              <a:ext cx="268" cy="250"/>
            </a:xfrm>
            <a:prstGeom prst="rect">
              <a:avLst/>
            </a:prstGeom>
            <a:noFill/>
            <a:ln w="9525">
              <a:noFill/>
            </a:ln>
          </p:spPr>
          <p:txBody>
            <a:bodyPr lIns="92075" tIns="46038" rIns="92075" bIns="46038" anchor="t" anchorCtr="0">
              <a:spAutoFit/>
            </a:bodyPr>
            <a:p>
              <a:pPr eaLnBrk="0" hangingPunct="0"/>
              <a:r>
                <a:rPr lang="en-US" altLang="zh-CN" sz="2000" b="1" dirty="0">
                  <a:solidFill>
                    <a:srgbClr val="000000"/>
                  </a:solidFill>
                  <a:latin typeface="宋体" panose="02010600030101010101" pitchFamily="2" charset="-122"/>
                  <a:ea typeface="宋体" panose="02010600030101010101" pitchFamily="2" charset="-122"/>
                </a:rPr>
                <a:t>1</a:t>
              </a:r>
              <a:endParaRPr lang="en-US" altLang="zh-CN" sz="2000" b="1" dirty="0">
                <a:solidFill>
                  <a:srgbClr val="000000"/>
                </a:solidFill>
                <a:latin typeface="宋体" panose="02010600030101010101" pitchFamily="2" charset="-122"/>
                <a:ea typeface="宋体" panose="02010600030101010101" pitchFamily="2" charset="-122"/>
              </a:endParaRPr>
            </a:p>
          </p:txBody>
        </p:sp>
        <p:graphicFrame>
          <p:nvGraphicFramePr>
            <p:cNvPr id="58396" name="Object 29"/>
            <p:cNvGraphicFramePr/>
            <p:nvPr/>
          </p:nvGraphicFramePr>
          <p:xfrm>
            <a:off x="3902" y="2586"/>
            <a:ext cx="711" cy="327"/>
          </p:xfrm>
          <a:graphic>
            <a:graphicData uri="http://schemas.openxmlformats.org/presentationml/2006/ole">
              <mc:AlternateContent xmlns:mc="http://schemas.openxmlformats.org/markup-compatibility/2006">
                <mc:Choice xmlns:v="urn:schemas-microsoft-com:vml" Requires="v">
                  <p:oleObj spid="_x0000_s3214" name="" r:id="rId15" imgW="1028065" imgH="482600" progId="Equation.3">
                    <p:embed/>
                  </p:oleObj>
                </mc:Choice>
                <mc:Fallback>
                  <p:oleObj name="" r:id="rId15" imgW="1028065" imgH="482600" progId="Equation.3">
                    <p:embed/>
                    <p:pic>
                      <p:nvPicPr>
                        <p:cNvPr id="0" name="图片 3213"/>
                        <p:cNvPicPr/>
                        <p:nvPr/>
                      </p:nvPicPr>
                      <p:blipFill>
                        <a:blip r:embed="rId16">
                          <a:clrChange>
                            <a:clrFrom>
                              <a:srgbClr val="000000"/>
                            </a:clrFrom>
                            <a:clrTo>
                              <a:srgbClr val="000000"/>
                            </a:clrTo>
                          </a:clrChange>
                        </a:blip>
                        <a:stretch>
                          <a:fillRect/>
                        </a:stretch>
                      </p:blipFill>
                      <p:spPr>
                        <a:xfrm>
                          <a:off x="3902" y="2586"/>
                          <a:ext cx="711" cy="327"/>
                        </a:xfrm>
                        <a:prstGeom prst="rect">
                          <a:avLst/>
                        </a:prstGeom>
                        <a:noFill/>
                        <a:ln w="38100">
                          <a:noFill/>
                          <a:miter/>
                        </a:ln>
                      </p:spPr>
                    </p:pic>
                  </p:oleObj>
                </mc:Fallback>
              </mc:AlternateContent>
            </a:graphicData>
          </a:graphic>
        </p:graphicFrame>
        <p:sp>
          <p:nvSpPr>
            <p:cNvPr id="58397" name="Line 30"/>
            <p:cNvSpPr/>
            <p:nvPr/>
          </p:nvSpPr>
          <p:spPr>
            <a:xfrm>
              <a:off x="3275" y="3224"/>
              <a:ext cx="776" cy="0"/>
            </a:xfrm>
            <a:prstGeom prst="line">
              <a:avLst/>
            </a:prstGeom>
            <a:ln w="50800" cap="flat" cmpd="sng">
              <a:solidFill>
                <a:srgbClr val="FF0033"/>
              </a:solidFill>
              <a:prstDash val="solid"/>
              <a:round/>
              <a:headEnd type="none" w="sm" len="sm"/>
              <a:tailEnd type="none" w="sm" len="sm"/>
            </a:ln>
          </p:spPr>
        </p:sp>
        <p:graphicFrame>
          <p:nvGraphicFramePr>
            <p:cNvPr id="58398" name="Object 31"/>
            <p:cNvGraphicFramePr/>
            <p:nvPr/>
          </p:nvGraphicFramePr>
          <p:xfrm>
            <a:off x="3059" y="2638"/>
            <a:ext cx="162" cy="109"/>
          </p:xfrm>
          <a:graphic>
            <a:graphicData uri="http://schemas.openxmlformats.org/presentationml/2006/ole">
              <mc:AlternateContent xmlns:mc="http://schemas.openxmlformats.org/markup-compatibility/2006">
                <mc:Choice xmlns:v="urn:schemas-microsoft-com:vml" Requires="v">
                  <p:oleObj spid="_x0000_s3209" name="" r:id="rId17" imgW="152400" imgH="114300" progId="Equation.3">
                    <p:embed/>
                  </p:oleObj>
                </mc:Choice>
                <mc:Fallback>
                  <p:oleObj name="" r:id="rId17" imgW="152400" imgH="114300" progId="Equation.3">
                    <p:embed/>
                    <p:pic>
                      <p:nvPicPr>
                        <p:cNvPr id="0" name="图片 3208"/>
                        <p:cNvPicPr/>
                        <p:nvPr/>
                      </p:nvPicPr>
                      <p:blipFill>
                        <a:blip r:embed="rId18">
                          <a:clrChange>
                            <a:clrFrom>
                              <a:srgbClr val="000000"/>
                            </a:clrFrom>
                            <a:clrTo>
                              <a:srgbClr val="000000"/>
                            </a:clrTo>
                          </a:clrChange>
                        </a:blip>
                        <a:stretch>
                          <a:fillRect/>
                        </a:stretch>
                      </p:blipFill>
                      <p:spPr>
                        <a:xfrm>
                          <a:off x="3059" y="2638"/>
                          <a:ext cx="162" cy="109"/>
                        </a:xfrm>
                        <a:prstGeom prst="rect">
                          <a:avLst/>
                        </a:prstGeom>
                        <a:noFill/>
                        <a:ln w="38100">
                          <a:noFill/>
                          <a:miter/>
                        </a:ln>
                      </p:spPr>
                    </p:pic>
                  </p:oleObj>
                </mc:Fallback>
              </mc:AlternateContent>
            </a:graphicData>
          </a:graphic>
        </p:graphicFrame>
        <p:graphicFrame>
          <p:nvGraphicFramePr>
            <p:cNvPr id="58399" name="Object 32"/>
            <p:cNvGraphicFramePr/>
            <p:nvPr/>
          </p:nvGraphicFramePr>
          <p:xfrm>
            <a:off x="2986" y="3126"/>
            <a:ext cx="243" cy="146"/>
          </p:xfrm>
          <a:graphic>
            <a:graphicData uri="http://schemas.openxmlformats.org/presentationml/2006/ole">
              <mc:AlternateContent xmlns:mc="http://schemas.openxmlformats.org/markup-compatibility/2006">
                <mc:Choice xmlns:v="urn:schemas-microsoft-com:vml" Requires="v">
                  <p:oleObj spid="_x0000_s3208" name="" r:id="rId19" imgW="253365" imgH="215900" progId="Equation.3">
                    <p:embed/>
                  </p:oleObj>
                </mc:Choice>
                <mc:Fallback>
                  <p:oleObj name="" r:id="rId19" imgW="253365" imgH="215900" progId="Equation.3">
                    <p:embed/>
                    <p:pic>
                      <p:nvPicPr>
                        <p:cNvPr id="0" name="图片 3207"/>
                        <p:cNvPicPr/>
                        <p:nvPr/>
                      </p:nvPicPr>
                      <p:blipFill>
                        <a:blip r:embed="rId20">
                          <a:clrChange>
                            <a:clrFrom>
                              <a:srgbClr val="000000"/>
                            </a:clrFrom>
                            <a:clrTo>
                              <a:srgbClr val="000000"/>
                            </a:clrTo>
                          </a:clrChange>
                        </a:blip>
                        <a:stretch>
                          <a:fillRect/>
                        </a:stretch>
                      </p:blipFill>
                      <p:spPr>
                        <a:xfrm>
                          <a:off x="2986" y="3126"/>
                          <a:ext cx="243" cy="146"/>
                        </a:xfrm>
                        <a:prstGeom prst="rect">
                          <a:avLst/>
                        </a:prstGeom>
                        <a:noFill/>
                        <a:ln w="38100">
                          <a:noFill/>
                          <a:miter/>
                        </a:ln>
                      </p:spPr>
                    </p:pic>
                  </p:oleObj>
                </mc:Fallback>
              </mc:AlternateContent>
            </a:graphicData>
          </a:graphic>
        </p:graphicFrame>
      </p:grpSp>
      <p:sp>
        <p:nvSpPr>
          <p:cNvPr id="105505" name="Rectangle 33"/>
          <p:cNvSpPr>
            <a:spLocks noChangeArrowheads="1"/>
          </p:cNvSpPr>
          <p:nvPr/>
        </p:nvSpPr>
        <p:spPr bwMode="auto">
          <a:xfrm>
            <a:off x="739775" y="-76200"/>
            <a:ext cx="2994025"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相对论力学的基本方程</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91"/>
                                        </p:tgtEl>
                                        <p:attrNameLst>
                                          <p:attrName>style.visibility</p:attrName>
                                        </p:attrNameLst>
                                      </p:cBhvr>
                                      <p:to>
                                        <p:strVal val="visible"/>
                                      </p:to>
                                    </p:set>
                                    <p:animEffect transition="in" filter="wipe(left)">
                                      <p:cBhvr>
                                        <p:cTn id="7" dur="500"/>
                                        <p:tgtEl>
                                          <p:spTgt spid="1054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5492"/>
                                        </p:tgtEl>
                                        <p:attrNameLst>
                                          <p:attrName>style.visibility</p:attrName>
                                        </p:attrNameLst>
                                      </p:cBhvr>
                                      <p:to>
                                        <p:strVal val="visible"/>
                                      </p:to>
                                    </p:set>
                                    <p:animEffect transition="in" filter="checkerboard(across)">
                                      <p:cBhvr>
                                        <p:cTn id="12" dur="500"/>
                                        <p:tgtEl>
                                          <p:spTgt spid="1054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05486"/>
                                        </p:tgtEl>
                                        <p:attrNameLst>
                                          <p:attrName>style.visibility</p:attrName>
                                        </p:attrNameLst>
                                      </p:cBhvr>
                                      <p:to>
                                        <p:strVal val="visible"/>
                                      </p:to>
                                    </p:set>
                                    <p:anim calcmode="lin" valueType="num">
                                      <p:cBhvr additive="base">
                                        <p:cTn id="22" dur="500" fill="hold"/>
                                        <p:tgtEl>
                                          <p:spTgt spid="105486"/>
                                        </p:tgtEl>
                                        <p:attrNameLst>
                                          <p:attrName>ppt_x</p:attrName>
                                        </p:attrNameLst>
                                      </p:cBhvr>
                                      <p:tavLst>
                                        <p:tav tm="0">
                                          <p:val>
                                            <p:strVal val="0-#ppt_w/2"/>
                                          </p:val>
                                        </p:tav>
                                        <p:tav tm="100000">
                                          <p:val>
                                            <p:strVal val="#ppt_x"/>
                                          </p:val>
                                        </p:tav>
                                      </p:tavLst>
                                    </p:anim>
                                    <p:anim calcmode="lin" valueType="num">
                                      <p:cBhvr additive="base">
                                        <p:cTn id="23" dur="500" fill="hold"/>
                                        <p:tgtEl>
                                          <p:spTgt spid="10548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05487"/>
                                        </p:tgtEl>
                                        <p:attrNameLst>
                                          <p:attrName>style.visibility</p:attrName>
                                        </p:attrNameLst>
                                      </p:cBhvr>
                                      <p:to>
                                        <p:strVal val="visible"/>
                                      </p:to>
                                    </p:set>
                                    <p:anim calcmode="lin" valueType="num">
                                      <p:cBhvr additive="base">
                                        <p:cTn id="28" dur="500" fill="hold"/>
                                        <p:tgtEl>
                                          <p:spTgt spid="105487"/>
                                        </p:tgtEl>
                                        <p:attrNameLst>
                                          <p:attrName>ppt_x</p:attrName>
                                        </p:attrNameLst>
                                      </p:cBhvr>
                                      <p:tavLst>
                                        <p:tav tm="0">
                                          <p:val>
                                            <p:strVal val="0-#ppt_w/2"/>
                                          </p:val>
                                        </p:tav>
                                        <p:tav tm="100000">
                                          <p:val>
                                            <p:strVal val="#ppt_x"/>
                                          </p:val>
                                        </p:tav>
                                      </p:tavLst>
                                    </p:anim>
                                    <p:anim calcmode="lin" valueType="num">
                                      <p:cBhvr additive="base">
                                        <p:cTn id="29" dur="500" fill="hold"/>
                                        <p:tgtEl>
                                          <p:spTgt spid="105487"/>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6" grpId="0"/>
      <p:bldP spid="10549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p:nvPr/>
        </p:nvSpPr>
        <p:spPr>
          <a:xfrm>
            <a:off x="381000" y="381000"/>
            <a:ext cx="1598613" cy="519113"/>
          </a:xfrm>
          <a:prstGeom prst="rect">
            <a:avLst/>
          </a:prstGeom>
          <a:noFill/>
          <a:ln w="9525">
            <a:noFill/>
          </a:ln>
        </p:spPr>
        <p:txBody>
          <a:bodyPr lIns="92075" tIns="46038" rIns="92075" bIns="46038" anchor="t" anchorCtr="0">
            <a:spAutoFit/>
          </a:bodyPr>
          <a:p>
            <a:pPr eaLnBrk="0" hangingPunct="0"/>
            <a:r>
              <a:rPr lang="zh-CN" altLang="en-US" sz="2800" b="1" dirty="0">
                <a:solidFill>
                  <a:srgbClr val="0000FF"/>
                </a:solidFill>
                <a:latin typeface="宋体" panose="02010600030101010101" pitchFamily="2" charset="-122"/>
                <a:ea typeface="宋体" panose="02010600030101010101" pitchFamily="2" charset="-122"/>
              </a:rPr>
              <a:t>说明：</a:t>
            </a:r>
            <a:endParaRPr lang="zh-CN" altLang="en-US" sz="2800" b="1" dirty="0">
              <a:solidFill>
                <a:srgbClr val="0000FF"/>
              </a:solidFill>
              <a:latin typeface="宋体" panose="02010600030101010101" pitchFamily="2" charset="-122"/>
              <a:ea typeface="宋体" panose="02010600030101010101" pitchFamily="2" charset="-122"/>
            </a:endParaRPr>
          </a:p>
        </p:txBody>
      </p:sp>
      <p:grpSp>
        <p:nvGrpSpPr>
          <p:cNvPr id="2" name="Group 3"/>
          <p:cNvGrpSpPr/>
          <p:nvPr/>
        </p:nvGrpSpPr>
        <p:grpSpPr>
          <a:xfrm>
            <a:off x="381000" y="1524000"/>
            <a:ext cx="8382000" cy="952500"/>
            <a:chOff x="288" y="1036"/>
            <a:chExt cx="5280" cy="600"/>
          </a:xfrm>
        </p:grpSpPr>
        <p:sp>
          <p:nvSpPr>
            <p:cNvPr id="59395" name="Rectangle 4"/>
            <p:cNvSpPr/>
            <p:nvPr/>
          </p:nvSpPr>
          <p:spPr>
            <a:xfrm>
              <a:off x="288" y="1036"/>
              <a:ext cx="5280" cy="600"/>
            </a:xfrm>
            <a:prstGeom prst="rect">
              <a:avLst/>
            </a:prstGeom>
            <a:noFill/>
            <a:ln w="9525">
              <a:noFill/>
            </a:ln>
          </p:spPr>
          <p:txBody>
            <a:bodyPr lIns="92075" tIns="46038" rIns="92075" bIns="46038" anchor="t" anchorCtr="0">
              <a:spAutoFit/>
            </a:bodyPr>
            <a:p>
              <a:pPr eaLnBrk="0" hangingPunct="0"/>
              <a:r>
                <a:rPr lang="en-US" altLang="zh-CN" sz="2800" b="1" i="1" dirty="0">
                  <a:solidFill>
                    <a:srgbClr val="000066"/>
                  </a:solidFill>
                  <a:latin typeface="Times New Roman" panose="02020603050405020304" pitchFamily="18" charset="0"/>
                  <a:ea typeface="楷体_GB2312" pitchFamily="49" charset="-122"/>
                </a:rPr>
                <a:t>b.</a:t>
              </a:r>
              <a:r>
                <a:rPr lang="zh-CN" altLang="en-US" sz="2800" b="1" dirty="0">
                  <a:solidFill>
                    <a:srgbClr val="000066"/>
                  </a:solidFill>
                  <a:latin typeface="楷体_GB2312" pitchFamily="49" charset="-122"/>
                  <a:ea typeface="楷体_GB2312" pitchFamily="49" charset="-122"/>
                </a:rPr>
                <a:t>当      时，        ，有恒定力时，加速度如何变化？</a:t>
              </a:r>
              <a:endParaRPr lang="zh-CN" altLang="en-US" sz="2800" b="1" dirty="0">
                <a:solidFill>
                  <a:srgbClr val="000066"/>
                </a:solidFill>
                <a:latin typeface="楷体_GB2312" pitchFamily="49" charset="-122"/>
                <a:ea typeface="楷体_GB2312" pitchFamily="49" charset="-122"/>
              </a:endParaRPr>
            </a:p>
          </p:txBody>
        </p:sp>
        <p:graphicFrame>
          <p:nvGraphicFramePr>
            <p:cNvPr id="59396" name="Object 5"/>
            <p:cNvGraphicFramePr/>
            <p:nvPr/>
          </p:nvGraphicFramePr>
          <p:xfrm>
            <a:off x="865" y="1083"/>
            <a:ext cx="530" cy="261"/>
          </p:xfrm>
          <a:graphic>
            <a:graphicData uri="http://schemas.openxmlformats.org/presentationml/2006/ole">
              <mc:AlternateContent xmlns:mc="http://schemas.openxmlformats.org/markup-compatibility/2006">
                <mc:Choice xmlns:v="urn:schemas-microsoft-com:vml" Requires="v">
                  <p:oleObj spid="_x0000_s3220" name="" r:id="rId1" imgW="405765" imgH="152400" progId="Equation.3">
                    <p:embed/>
                  </p:oleObj>
                </mc:Choice>
                <mc:Fallback>
                  <p:oleObj name="" r:id="rId1" imgW="405765" imgH="152400" progId="Equation.3">
                    <p:embed/>
                    <p:pic>
                      <p:nvPicPr>
                        <p:cNvPr id="0" name="图片 3219"/>
                        <p:cNvPicPr/>
                        <p:nvPr/>
                      </p:nvPicPr>
                      <p:blipFill>
                        <a:blip r:embed="rId2">
                          <a:clrChange>
                            <a:clrFrom>
                              <a:srgbClr val="000000"/>
                            </a:clrFrom>
                            <a:clrTo>
                              <a:srgbClr val="000066"/>
                            </a:clrTo>
                          </a:clrChange>
                        </a:blip>
                        <a:stretch>
                          <a:fillRect/>
                        </a:stretch>
                      </p:blipFill>
                      <p:spPr>
                        <a:xfrm>
                          <a:off x="865" y="1083"/>
                          <a:ext cx="530" cy="261"/>
                        </a:xfrm>
                        <a:prstGeom prst="rect">
                          <a:avLst/>
                        </a:prstGeom>
                        <a:noFill/>
                        <a:ln w="38100">
                          <a:noFill/>
                          <a:miter/>
                        </a:ln>
                      </p:spPr>
                    </p:pic>
                  </p:oleObj>
                </mc:Fallback>
              </mc:AlternateContent>
            </a:graphicData>
          </a:graphic>
        </p:graphicFrame>
        <p:graphicFrame>
          <p:nvGraphicFramePr>
            <p:cNvPr id="59397" name="Object 6"/>
            <p:cNvGraphicFramePr/>
            <p:nvPr/>
          </p:nvGraphicFramePr>
          <p:xfrm>
            <a:off x="1969" y="1104"/>
            <a:ext cx="720" cy="240"/>
          </p:xfrm>
          <a:graphic>
            <a:graphicData uri="http://schemas.openxmlformats.org/presentationml/2006/ole">
              <mc:AlternateContent xmlns:mc="http://schemas.openxmlformats.org/markup-compatibility/2006">
                <mc:Choice xmlns:v="urn:schemas-microsoft-com:vml" Requires="v">
                  <p:oleObj spid="_x0000_s3221" name="" r:id="rId3" imgW="444500" imgH="139700" progId="Equation.3">
                    <p:embed/>
                  </p:oleObj>
                </mc:Choice>
                <mc:Fallback>
                  <p:oleObj name="" r:id="rId3" imgW="444500" imgH="139700" progId="Equation.3">
                    <p:embed/>
                    <p:pic>
                      <p:nvPicPr>
                        <p:cNvPr id="0" name="图片 3220"/>
                        <p:cNvPicPr/>
                        <p:nvPr/>
                      </p:nvPicPr>
                      <p:blipFill>
                        <a:blip r:embed="rId4">
                          <a:clrChange>
                            <a:clrFrom>
                              <a:srgbClr val="000000"/>
                            </a:clrFrom>
                            <a:clrTo>
                              <a:srgbClr val="000066"/>
                            </a:clrTo>
                          </a:clrChange>
                        </a:blip>
                        <a:stretch>
                          <a:fillRect/>
                        </a:stretch>
                      </p:blipFill>
                      <p:spPr>
                        <a:xfrm>
                          <a:off x="1969" y="1104"/>
                          <a:ext cx="720" cy="240"/>
                        </a:xfrm>
                        <a:prstGeom prst="rect">
                          <a:avLst/>
                        </a:prstGeom>
                        <a:noFill/>
                        <a:ln w="38100">
                          <a:noFill/>
                          <a:miter/>
                        </a:ln>
                      </p:spPr>
                    </p:pic>
                  </p:oleObj>
                </mc:Fallback>
              </mc:AlternateContent>
            </a:graphicData>
          </a:graphic>
        </p:graphicFrame>
      </p:grpSp>
      <p:grpSp>
        <p:nvGrpSpPr>
          <p:cNvPr id="3" name="Group 7"/>
          <p:cNvGrpSpPr/>
          <p:nvPr/>
        </p:nvGrpSpPr>
        <p:grpSpPr>
          <a:xfrm>
            <a:off x="458788" y="2819400"/>
            <a:ext cx="8151812" cy="946150"/>
            <a:chOff x="289" y="1776"/>
            <a:chExt cx="5135" cy="596"/>
          </a:xfrm>
        </p:grpSpPr>
        <p:sp>
          <p:nvSpPr>
            <p:cNvPr id="59399" name="Rectangle 8"/>
            <p:cNvSpPr/>
            <p:nvPr/>
          </p:nvSpPr>
          <p:spPr>
            <a:xfrm>
              <a:off x="289" y="1776"/>
              <a:ext cx="5135" cy="596"/>
            </a:xfrm>
            <a:prstGeom prst="rect">
              <a:avLst/>
            </a:prstGeom>
            <a:noFill/>
            <a:ln w="9525">
              <a:noFill/>
            </a:ln>
          </p:spPr>
          <p:txBody>
            <a:bodyPr lIns="92075" tIns="46038" rIns="92075" bIns="46038" anchor="t" anchorCtr="0">
              <a:spAutoFit/>
            </a:bodyPr>
            <a:p>
              <a:pPr eaLnBrk="0" hangingPunct="0"/>
              <a:r>
                <a:rPr lang="en-US" altLang="zh-CN" sz="2800" b="1" i="1" dirty="0">
                  <a:solidFill>
                    <a:srgbClr val="000066"/>
                  </a:solidFill>
                  <a:latin typeface="Times New Roman" panose="02020603050405020304" pitchFamily="18" charset="0"/>
                  <a:ea typeface="楷体_GB2312" pitchFamily="49" charset="-122"/>
                </a:rPr>
                <a:t>c</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当       时，必须        即以光速运动的物</a:t>
              </a:r>
              <a:endParaRPr lang="zh-CN" altLang="en-US" sz="2800" b="1" dirty="0">
                <a:solidFill>
                  <a:srgbClr val="000066"/>
                </a:solidFill>
                <a:latin typeface="楷体_GB2312" pitchFamily="49" charset="-122"/>
                <a:ea typeface="楷体_GB2312" pitchFamily="49" charset="-122"/>
              </a:endParaRPr>
            </a:p>
            <a:p>
              <a:pPr eaLnBrk="0" hangingPunct="0"/>
              <a:r>
                <a:rPr lang="zh-CN" altLang="en-US" sz="2800" b="1" dirty="0">
                  <a:solidFill>
                    <a:srgbClr val="000066"/>
                  </a:solidFill>
                  <a:latin typeface="楷体_GB2312" pitchFamily="49" charset="-122"/>
                  <a:ea typeface="楷体_GB2312" pitchFamily="49" charset="-122"/>
                </a:rPr>
                <a:t>  体是没有静止质量的。</a:t>
              </a:r>
              <a:endParaRPr lang="zh-CN" altLang="en-US" sz="2800" b="1" dirty="0">
                <a:solidFill>
                  <a:srgbClr val="000066"/>
                </a:solidFill>
                <a:latin typeface="楷体_GB2312" pitchFamily="49" charset="-122"/>
                <a:ea typeface="楷体_GB2312" pitchFamily="49" charset="-122"/>
              </a:endParaRPr>
            </a:p>
          </p:txBody>
        </p:sp>
        <p:graphicFrame>
          <p:nvGraphicFramePr>
            <p:cNvPr id="59400" name="Object 9"/>
            <p:cNvGraphicFramePr/>
            <p:nvPr/>
          </p:nvGraphicFramePr>
          <p:xfrm>
            <a:off x="913" y="1845"/>
            <a:ext cx="528" cy="219"/>
          </p:xfrm>
          <a:graphic>
            <a:graphicData uri="http://schemas.openxmlformats.org/presentationml/2006/ole">
              <mc:AlternateContent xmlns:mc="http://schemas.openxmlformats.org/markup-compatibility/2006">
                <mc:Choice xmlns:v="urn:schemas-microsoft-com:vml" Requires="v">
                  <p:oleObj spid="_x0000_s3217" name="" r:id="rId5" imgW="316865" imgH="114300" progId="Equation.3">
                    <p:embed/>
                  </p:oleObj>
                </mc:Choice>
                <mc:Fallback>
                  <p:oleObj name="" r:id="rId5" imgW="316865" imgH="114300" progId="Equation.3">
                    <p:embed/>
                    <p:pic>
                      <p:nvPicPr>
                        <p:cNvPr id="0" name="图片 3216"/>
                        <p:cNvPicPr/>
                        <p:nvPr/>
                      </p:nvPicPr>
                      <p:blipFill>
                        <a:blip r:embed="rId6">
                          <a:clrChange>
                            <a:clrFrom>
                              <a:srgbClr val="000000"/>
                            </a:clrFrom>
                            <a:clrTo>
                              <a:srgbClr val="000066"/>
                            </a:clrTo>
                          </a:clrChange>
                        </a:blip>
                        <a:stretch>
                          <a:fillRect/>
                        </a:stretch>
                      </p:blipFill>
                      <p:spPr>
                        <a:xfrm>
                          <a:off x="913" y="1845"/>
                          <a:ext cx="528" cy="219"/>
                        </a:xfrm>
                        <a:prstGeom prst="rect">
                          <a:avLst/>
                        </a:prstGeom>
                        <a:noFill/>
                        <a:ln w="38100">
                          <a:noFill/>
                          <a:miter/>
                        </a:ln>
                      </p:spPr>
                    </p:pic>
                  </p:oleObj>
                </mc:Fallback>
              </mc:AlternateContent>
            </a:graphicData>
          </a:graphic>
        </p:graphicFrame>
        <p:graphicFrame>
          <p:nvGraphicFramePr>
            <p:cNvPr id="59401" name="Object 10"/>
            <p:cNvGraphicFramePr/>
            <p:nvPr/>
          </p:nvGraphicFramePr>
          <p:xfrm>
            <a:off x="2641" y="1776"/>
            <a:ext cx="689" cy="336"/>
          </p:xfrm>
          <a:graphic>
            <a:graphicData uri="http://schemas.openxmlformats.org/presentationml/2006/ole">
              <mc:AlternateContent xmlns:mc="http://schemas.openxmlformats.org/markup-compatibility/2006">
                <mc:Choice xmlns:v="urn:schemas-microsoft-com:vml" Requires="v">
                  <p:oleObj spid="_x0000_s3218" name="" r:id="rId7" imgW="584200" imgH="279400" progId="Equation.3">
                    <p:embed/>
                  </p:oleObj>
                </mc:Choice>
                <mc:Fallback>
                  <p:oleObj name="" r:id="rId7" imgW="584200" imgH="279400" progId="Equation.3">
                    <p:embed/>
                    <p:pic>
                      <p:nvPicPr>
                        <p:cNvPr id="0" name="图片 3217"/>
                        <p:cNvPicPr/>
                        <p:nvPr/>
                      </p:nvPicPr>
                      <p:blipFill>
                        <a:blip r:embed="rId8">
                          <a:clrChange>
                            <a:clrFrom>
                              <a:srgbClr val="000000"/>
                            </a:clrFrom>
                            <a:clrTo>
                              <a:srgbClr val="000066"/>
                            </a:clrTo>
                          </a:clrChange>
                        </a:blip>
                        <a:stretch>
                          <a:fillRect/>
                        </a:stretch>
                      </p:blipFill>
                      <p:spPr>
                        <a:xfrm>
                          <a:off x="2641" y="1776"/>
                          <a:ext cx="689" cy="336"/>
                        </a:xfrm>
                        <a:prstGeom prst="rect">
                          <a:avLst/>
                        </a:prstGeom>
                        <a:noFill/>
                        <a:ln w="38100">
                          <a:noFill/>
                          <a:miter/>
                        </a:ln>
                      </p:spPr>
                    </p:pic>
                  </p:oleObj>
                </mc:Fallback>
              </mc:AlternateContent>
            </a:graphicData>
          </a:graphic>
        </p:graphicFrame>
      </p:grpSp>
      <p:sp>
        <p:nvSpPr>
          <p:cNvPr id="106507" name="Rectangle 11"/>
          <p:cNvSpPr/>
          <p:nvPr/>
        </p:nvSpPr>
        <p:spPr>
          <a:xfrm>
            <a:off x="304800" y="4191000"/>
            <a:ext cx="4953000" cy="519113"/>
          </a:xfrm>
          <a:prstGeom prst="rect">
            <a:avLst/>
          </a:prstGeom>
          <a:noFill/>
          <a:ln w="9525">
            <a:noFill/>
          </a:ln>
        </p:spPr>
        <p:txBody>
          <a:bodyPr lIns="92075" tIns="46038" rIns="92075" bIns="46038" anchor="t" anchorCtr="0">
            <a:spAutoFit/>
          </a:bodyPr>
          <a:p>
            <a:pPr eaLnBrk="0" hangingPunct="0"/>
            <a:r>
              <a:rPr lang="en-US" altLang="zh-CN" sz="2800" b="1" dirty="0">
                <a:solidFill>
                  <a:srgbClr val="000066"/>
                </a:solidFill>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相对论力学基本方程</a:t>
            </a:r>
            <a:endParaRPr lang="zh-CN" altLang="en-US" sz="2800" b="1" dirty="0">
              <a:solidFill>
                <a:srgbClr val="FF0000"/>
              </a:solidFill>
              <a:latin typeface="楷体_GB2312" pitchFamily="49" charset="-122"/>
              <a:ea typeface="楷体_GB2312" pitchFamily="49" charset="-122"/>
            </a:endParaRPr>
          </a:p>
        </p:txBody>
      </p:sp>
      <p:graphicFrame>
        <p:nvGraphicFramePr>
          <p:cNvPr id="106508" name="Object 12"/>
          <p:cNvGraphicFramePr>
            <a:graphicFrameLocks noChangeAspect="1"/>
          </p:cNvGraphicFramePr>
          <p:nvPr/>
        </p:nvGraphicFramePr>
        <p:xfrm>
          <a:off x="1143000" y="5334000"/>
          <a:ext cx="1604963" cy="417513"/>
        </p:xfrm>
        <a:graphic>
          <a:graphicData uri="http://schemas.openxmlformats.org/presentationml/2006/ole">
            <mc:AlternateContent xmlns:mc="http://schemas.openxmlformats.org/markup-compatibility/2006">
              <mc:Choice xmlns:v="urn:schemas-microsoft-com:vml" Requires="v">
                <p:oleObj spid="_x0000_s3219" name="" r:id="rId9" imgW="1371600" imgH="419100" progId="Equation.3">
                  <p:embed/>
                </p:oleObj>
              </mc:Choice>
              <mc:Fallback>
                <p:oleObj name="" r:id="rId9" imgW="1371600" imgH="419100" progId="Equation.3">
                  <p:embed/>
                  <p:pic>
                    <p:nvPicPr>
                      <p:cNvPr id="0" name="图片 3218"/>
                      <p:cNvPicPr/>
                      <p:nvPr/>
                    </p:nvPicPr>
                    <p:blipFill>
                      <a:blip r:embed="rId10">
                        <a:clrChange>
                          <a:clrFrom>
                            <a:srgbClr val="000000"/>
                          </a:clrFrom>
                          <a:clrTo>
                            <a:srgbClr val="000066"/>
                          </a:clrTo>
                        </a:clrChange>
                      </a:blip>
                      <a:stretch>
                        <a:fillRect/>
                      </a:stretch>
                    </p:blipFill>
                    <p:spPr>
                      <a:xfrm>
                        <a:off x="1143000" y="5334000"/>
                        <a:ext cx="1604963" cy="417513"/>
                      </a:xfrm>
                      <a:prstGeom prst="rect">
                        <a:avLst/>
                      </a:prstGeom>
                      <a:noFill/>
                      <a:ln w="38100">
                        <a:noFill/>
                        <a:miter/>
                      </a:ln>
                    </p:spPr>
                  </p:pic>
                </p:oleObj>
              </mc:Fallback>
            </mc:AlternateContent>
          </a:graphicData>
        </a:graphic>
      </p:graphicFrame>
      <p:graphicFrame>
        <p:nvGraphicFramePr>
          <p:cNvPr id="106509" name="Object 13"/>
          <p:cNvGraphicFramePr>
            <a:graphicFrameLocks noChangeAspect="1"/>
          </p:cNvGraphicFramePr>
          <p:nvPr/>
        </p:nvGraphicFramePr>
        <p:xfrm>
          <a:off x="3962400" y="4876800"/>
          <a:ext cx="4164013" cy="1141413"/>
        </p:xfrm>
        <a:graphic>
          <a:graphicData uri="http://schemas.openxmlformats.org/presentationml/2006/ole">
            <mc:AlternateContent xmlns:mc="http://schemas.openxmlformats.org/markup-compatibility/2006">
              <mc:Choice xmlns:v="urn:schemas-microsoft-com:vml" Requires="v">
                <p:oleObj spid="_x0000_s3216" name="" r:id="rId11" imgW="3657600" imgH="1143000" progId="Equation.3">
                  <p:embed/>
                </p:oleObj>
              </mc:Choice>
              <mc:Fallback>
                <p:oleObj name="" r:id="rId11" imgW="3657600" imgH="1143000" progId="Equation.3">
                  <p:embed/>
                  <p:pic>
                    <p:nvPicPr>
                      <p:cNvPr id="0" name="图片 3215"/>
                      <p:cNvPicPr/>
                      <p:nvPr/>
                    </p:nvPicPr>
                    <p:blipFill>
                      <a:blip r:embed="rId12">
                        <a:clrChange>
                          <a:clrFrom>
                            <a:srgbClr val="000000"/>
                          </a:clrFrom>
                          <a:clrTo>
                            <a:srgbClr val="000066"/>
                          </a:clrTo>
                        </a:clrChange>
                      </a:blip>
                      <a:stretch>
                        <a:fillRect/>
                      </a:stretch>
                    </p:blipFill>
                    <p:spPr>
                      <a:xfrm>
                        <a:off x="3962400" y="4876800"/>
                        <a:ext cx="4164013" cy="1141413"/>
                      </a:xfrm>
                      <a:prstGeom prst="rect">
                        <a:avLst/>
                      </a:prstGeom>
                      <a:noFill/>
                      <a:ln w="38100">
                        <a:noFill/>
                        <a:miter/>
                      </a:ln>
                    </p:spPr>
                  </p:pic>
                </p:oleObj>
              </mc:Fallback>
            </mc:AlternateContent>
          </a:graphicData>
        </a:graphic>
      </p:graphicFrame>
      <p:grpSp>
        <p:nvGrpSpPr>
          <p:cNvPr id="4" name="Group 16"/>
          <p:cNvGrpSpPr/>
          <p:nvPr/>
        </p:nvGrpSpPr>
        <p:grpSpPr>
          <a:xfrm>
            <a:off x="457200" y="838200"/>
            <a:ext cx="5181600" cy="614363"/>
            <a:chOff x="288" y="576"/>
            <a:chExt cx="3264" cy="387"/>
          </a:xfrm>
        </p:grpSpPr>
        <p:grpSp>
          <p:nvGrpSpPr>
            <p:cNvPr id="59406" name="Group 17"/>
            <p:cNvGrpSpPr/>
            <p:nvPr/>
          </p:nvGrpSpPr>
          <p:grpSpPr>
            <a:xfrm>
              <a:off x="288" y="576"/>
              <a:ext cx="3264" cy="387"/>
              <a:chOff x="288" y="576"/>
              <a:chExt cx="3264" cy="387"/>
            </a:xfrm>
          </p:grpSpPr>
          <p:sp>
            <p:nvSpPr>
              <p:cNvPr id="59407" name="Rectangle 18"/>
              <p:cNvSpPr/>
              <p:nvPr/>
            </p:nvSpPr>
            <p:spPr>
              <a:xfrm>
                <a:off x="288" y="576"/>
                <a:ext cx="3264" cy="327"/>
              </a:xfrm>
              <a:prstGeom prst="rect">
                <a:avLst/>
              </a:prstGeom>
              <a:noFill/>
              <a:ln w="9525">
                <a:noFill/>
              </a:ln>
            </p:spPr>
            <p:txBody>
              <a:bodyPr lIns="92075" tIns="46038" rIns="92075" bIns="46038" anchor="t" anchorCtr="0">
                <a:spAutoFit/>
              </a:bodyPr>
              <a:p>
                <a:pPr eaLnBrk="0" hangingPunct="0"/>
                <a:r>
                  <a:rPr lang="en-US" altLang="zh-CN" sz="2800" b="1" i="1" dirty="0">
                    <a:solidFill>
                      <a:srgbClr val="000066"/>
                    </a:solidFill>
                    <a:latin typeface="Times New Roman" panose="02020603050405020304" pitchFamily="18" charset="0"/>
                    <a:ea typeface="楷体_GB2312" pitchFamily="49" charset="-122"/>
                  </a:rPr>
                  <a:t>a</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在        时</a:t>
                </a:r>
                <a:r>
                  <a:rPr lang="zh-CN" altLang="en-US" sz="2800" b="1" dirty="0">
                    <a:solidFill>
                      <a:schemeClr val="tx2"/>
                    </a:solidFill>
                    <a:latin typeface="楷体_GB2312" pitchFamily="49" charset="-122"/>
                    <a:ea typeface="楷体_GB2312" pitchFamily="49" charset="-122"/>
                  </a:rPr>
                  <a:t>，         。           </a:t>
                </a:r>
                <a:endParaRPr lang="zh-CN" altLang="en-US" sz="2800" b="1" dirty="0">
                  <a:solidFill>
                    <a:schemeClr val="tx2"/>
                  </a:solidFill>
                  <a:latin typeface="楷体_GB2312" pitchFamily="49" charset="-122"/>
                  <a:ea typeface="楷体_GB2312" pitchFamily="49" charset="-122"/>
                </a:endParaRPr>
              </a:p>
            </p:txBody>
          </p:sp>
          <p:graphicFrame>
            <p:nvGraphicFramePr>
              <p:cNvPr id="59408" name="Object 19"/>
              <p:cNvGraphicFramePr/>
              <p:nvPr/>
            </p:nvGraphicFramePr>
            <p:xfrm>
              <a:off x="2304" y="576"/>
              <a:ext cx="860" cy="387"/>
            </p:xfrm>
            <a:graphic>
              <a:graphicData uri="http://schemas.openxmlformats.org/presentationml/2006/ole">
                <mc:AlternateContent xmlns:mc="http://schemas.openxmlformats.org/markup-compatibility/2006">
                  <mc:Choice xmlns:v="urn:schemas-microsoft-com:vml" Requires="v">
                    <p:oleObj spid="_x0000_s3168" name="" r:id="rId13" imgW="469900" imgH="228600" progId="Equation.3">
                      <p:embed/>
                    </p:oleObj>
                  </mc:Choice>
                  <mc:Fallback>
                    <p:oleObj name="" r:id="rId13" imgW="469900" imgH="228600" progId="Equation.3">
                      <p:embed/>
                      <p:pic>
                        <p:nvPicPr>
                          <p:cNvPr id="0" name="图片 3167"/>
                          <p:cNvPicPr/>
                          <p:nvPr/>
                        </p:nvPicPr>
                        <p:blipFill>
                          <a:blip r:embed="rId14">
                            <a:clrChange>
                              <a:clrFrom>
                                <a:srgbClr val="000000"/>
                              </a:clrFrom>
                              <a:clrTo>
                                <a:srgbClr val="000066"/>
                              </a:clrTo>
                            </a:clrChange>
                          </a:blip>
                          <a:stretch>
                            <a:fillRect/>
                          </a:stretch>
                        </p:blipFill>
                        <p:spPr>
                          <a:xfrm>
                            <a:off x="2304" y="576"/>
                            <a:ext cx="860" cy="387"/>
                          </a:xfrm>
                          <a:prstGeom prst="rect">
                            <a:avLst/>
                          </a:prstGeom>
                          <a:noFill/>
                          <a:ln w="38100">
                            <a:noFill/>
                            <a:miter/>
                          </a:ln>
                        </p:spPr>
                      </p:pic>
                    </p:oleObj>
                  </mc:Fallback>
                </mc:AlternateContent>
              </a:graphicData>
            </a:graphic>
          </p:graphicFrame>
        </p:grpSp>
        <p:graphicFrame>
          <p:nvGraphicFramePr>
            <p:cNvPr id="59409" name="Object 20"/>
            <p:cNvGraphicFramePr/>
            <p:nvPr/>
          </p:nvGraphicFramePr>
          <p:xfrm>
            <a:off x="1009" y="665"/>
            <a:ext cx="528" cy="199"/>
          </p:xfrm>
          <a:graphic>
            <a:graphicData uri="http://schemas.openxmlformats.org/presentationml/2006/ole">
              <mc:AlternateContent xmlns:mc="http://schemas.openxmlformats.org/markup-compatibility/2006">
                <mc:Choice xmlns:v="urn:schemas-microsoft-com:vml" Requires="v">
                  <p:oleObj spid="_x0000_s3170" name="" r:id="rId15" imgW="380365" imgH="127000" progId="Equation.3">
                    <p:embed/>
                  </p:oleObj>
                </mc:Choice>
                <mc:Fallback>
                  <p:oleObj name="" r:id="rId15" imgW="380365" imgH="127000" progId="Equation.3">
                    <p:embed/>
                    <p:pic>
                      <p:nvPicPr>
                        <p:cNvPr id="0" name="图片 3169"/>
                        <p:cNvPicPr/>
                        <p:nvPr/>
                      </p:nvPicPr>
                      <p:blipFill>
                        <a:blip r:embed="rId16">
                          <a:clrChange>
                            <a:clrFrom>
                              <a:srgbClr val="000000"/>
                            </a:clrFrom>
                            <a:clrTo>
                              <a:srgbClr val="000066"/>
                            </a:clrTo>
                          </a:clrChange>
                        </a:blip>
                        <a:stretch>
                          <a:fillRect/>
                        </a:stretch>
                      </p:blipFill>
                      <p:spPr>
                        <a:xfrm>
                          <a:off x="1009" y="665"/>
                          <a:ext cx="528" cy="199"/>
                        </a:xfrm>
                        <a:prstGeom prst="rect">
                          <a:avLst/>
                        </a:prstGeom>
                        <a:noFill/>
                        <a:ln w="38100">
                          <a:noFill/>
                          <a:miter/>
                        </a:ln>
                      </p:spPr>
                    </p:pic>
                  </p:oleObj>
                </mc:Fallback>
              </mc:AlternateContent>
            </a:graphicData>
          </a:graphic>
        </p:graphicFrame>
      </p:grpSp>
      <p:sp>
        <p:nvSpPr>
          <p:cNvPr id="106521" name="Rectangle 25"/>
          <p:cNvSpPr>
            <a:spLocks noChangeArrowheads="1"/>
          </p:cNvSpPr>
          <p:nvPr/>
        </p:nvSpPr>
        <p:spPr bwMode="auto">
          <a:xfrm>
            <a:off x="739775" y="-76200"/>
            <a:ext cx="2994025"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相对论力学的基本方程</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dissolve">
                                      <p:cBhvr>
                                        <p:cTn id="7" dur="500"/>
                                        <p:tgtEl>
                                          <p:spTgt spid="1064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507">
                                            <p:txEl>
                                              <p:charRg st="0" end="11"/>
                                            </p:txEl>
                                          </p:spTgt>
                                        </p:tgtEl>
                                        <p:attrNameLst>
                                          <p:attrName>style.visibility</p:attrName>
                                        </p:attrNameLst>
                                      </p:cBhvr>
                                      <p:to>
                                        <p:strVal val="visible"/>
                                      </p:to>
                                    </p:set>
                                    <p:animEffect transition="in" filter="wipe(left)">
                                      <p:cBhvr>
                                        <p:cTn id="27" dur="500"/>
                                        <p:tgtEl>
                                          <p:spTgt spid="106507">
                                            <p:txEl>
                                              <p:charRg st="0"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6508"/>
                                        </p:tgtEl>
                                        <p:attrNameLst>
                                          <p:attrName>style.visibility</p:attrName>
                                        </p:attrNameLst>
                                      </p:cBhvr>
                                      <p:to>
                                        <p:strVal val="visible"/>
                                      </p:to>
                                    </p:set>
                                    <p:animEffect transition="in" filter="wipe(left)">
                                      <p:cBhvr>
                                        <p:cTn id="32" dur="500"/>
                                        <p:tgtEl>
                                          <p:spTgt spid="106508"/>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6509"/>
                                        </p:tgtEl>
                                        <p:attrNameLst>
                                          <p:attrName>style.visibility</p:attrName>
                                        </p:attrNameLst>
                                      </p:cBhvr>
                                      <p:to>
                                        <p:strVal val="visible"/>
                                      </p:to>
                                    </p:set>
                                    <p:animEffect transition="in" filter="wipe(left)">
                                      <p:cBhvr>
                                        <p:cTn id="36" dur="500"/>
                                        <p:tgtEl>
                                          <p:spTgt spid="106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P spid="1065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ChangeArrowheads="1"/>
          </p:cNvSpPr>
          <p:nvPr/>
        </p:nvSpPr>
        <p:spPr bwMode="auto">
          <a:xfrm>
            <a:off x="533400" y="425450"/>
            <a:ext cx="5562600" cy="641350"/>
          </a:xfrm>
          <a:prstGeom prst="rect">
            <a:avLst/>
          </a:prstGeom>
          <a:noFill/>
          <a:ln w="9525">
            <a:noFill/>
            <a:miter lim="800000"/>
          </a:ln>
          <a:effectLst>
            <a:outerShdw dist="35921" dir="2700000" algn="ctr" rotWithShape="0">
              <a:schemeClr val="bg2"/>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4.6  </a:t>
            </a:r>
            <a:r>
              <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质量与能量的关系</a:t>
            </a: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7523" name="Rectangle 3"/>
          <p:cNvSpPr/>
          <p:nvPr/>
        </p:nvSpPr>
        <p:spPr>
          <a:xfrm>
            <a:off x="762000" y="1066800"/>
            <a:ext cx="3200400" cy="579438"/>
          </a:xfrm>
          <a:prstGeom prst="rect">
            <a:avLst/>
          </a:prstGeom>
          <a:noFill/>
          <a:ln w="9525">
            <a:noFill/>
          </a:ln>
        </p:spPr>
        <p:txBody>
          <a:bodyPr lIns="92075" tIns="46038" rIns="92075" bIns="46038" anchor="t" anchorCtr="0">
            <a:spAutoFit/>
          </a:bodyPr>
          <a:p>
            <a:pPr eaLnBrk="0" hangingPunct="0"/>
            <a:r>
              <a:rPr lang="en-US" altLang="zh-CN" sz="3200" b="1" dirty="0">
                <a:solidFill>
                  <a:srgbClr val="0000FF"/>
                </a:solidFill>
                <a:latin typeface="Times New Roman" panose="02020603050405020304" pitchFamily="18" charset="0"/>
                <a:ea typeface="宋体" panose="02010600030101010101" pitchFamily="2" charset="-122"/>
              </a:rPr>
              <a:t>(1) </a:t>
            </a:r>
            <a:r>
              <a:rPr lang="zh-CN" altLang="en-US" sz="3200" b="1" dirty="0">
                <a:solidFill>
                  <a:srgbClr val="0000FF"/>
                </a:solidFill>
                <a:latin typeface="Times New Roman" panose="02020603050405020304" pitchFamily="18" charset="0"/>
                <a:ea typeface="宋体" panose="02010600030101010101" pitchFamily="2" charset="-122"/>
              </a:rPr>
              <a:t>相对论动能</a:t>
            </a:r>
            <a:endParaRPr lang="zh-CN" altLang="en-US" sz="3200" b="1" dirty="0">
              <a:solidFill>
                <a:srgbClr val="0000FF"/>
              </a:solidFill>
              <a:latin typeface="Times New Roman" panose="02020603050405020304" pitchFamily="18" charset="0"/>
              <a:ea typeface="宋体" panose="02010600030101010101" pitchFamily="2" charset="-122"/>
            </a:endParaRPr>
          </a:p>
        </p:txBody>
      </p:sp>
      <p:sp>
        <p:nvSpPr>
          <p:cNvPr id="107524" name="Rectangle 4"/>
          <p:cNvSpPr/>
          <p:nvPr/>
        </p:nvSpPr>
        <p:spPr>
          <a:xfrm>
            <a:off x="381000" y="1720850"/>
            <a:ext cx="8534400" cy="946150"/>
          </a:xfrm>
          <a:prstGeom prst="rect">
            <a:avLst/>
          </a:prstGeom>
          <a:noFill/>
          <a:ln w="9525">
            <a:noFill/>
          </a:ln>
        </p:spPr>
        <p:txBody>
          <a:bodyPr lIns="92075" tIns="46038" rIns="92075" bIns="46038" anchor="t" anchorCtr="0">
            <a:spAutoFit/>
          </a:bodyPr>
          <a:p>
            <a:pPr eaLnBrk="0" hangingPunct="0"/>
            <a:r>
              <a:rPr lang="en-US" altLang="zh-CN" sz="2800" b="1" dirty="0">
                <a:solidFill>
                  <a:srgbClr val="000066"/>
                </a:solidFill>
                <a:latin typeface="Times New Roman" panose="02020603050405020304" pitchFamily="18" charset="0"/>
                <a:ea typeface="楷体_GB2312" pitchFamily="49" charset="-122"/>
              </a:rPr>
              <a:t>    </a:t>
            </a:r>
            <a:r>
              <a:rPr lang="zh-CN" altLang="en-US" sz="2800" b="1" dirty="0">
                <a:solidFill>
                  <a:srgbClr val="000066"/>
                </a:solidFill>
                <a:latin typeface="Times New Roman" panose="02020603050405020304" pitchFamily="18" charset="0"/>
                <a:ea typeface="楷体_GB2312" pitchFamily="49" charset="-122"/>
              </a:rPr>
              <a:t>设一质点在变力作用下，由静止开始沿</a:t>
            </a:r>
            <a:r>
              <a:rPr lang="en-US" altLang="zh-CN" sz="2800" b="1" i="1" dirty="0">
                <a:solidFill>
                  <a:srgbClr val="000066"/>
                </a:solidFill>
                <a:latin typeface="Times New Roman" panose="02020603050405020304" pitchFamily="18" charset="0"/>
                <a:ea typeface="楷体_GB2312" pitchFamily="49" charset="-122"/>
              </a:rPr>
              <a:t>X </a:t>
            </a:r>
            <a:r>
              <a:rPr lang="zh-CN" altLang="en-US" sz="2800" b="1" dirty="0">
                <a:solidFill>
                  <a:srgbClr val="000066"/>
                </a:solidFill>
                <a:latin typeface="Times New Roman" panose="02020603050405020304" pitchFamily="18" charset="0"/>
                <a:ea typeface="楷体_GB2312" pitchFamily="49" charset="-122"/>
              </a:rPr>
              <a:t>轴作</a:t>
            </a:r>
            <a:endParaRPr lang="zh-CN" altLang="en-US" sz="2800" b="1" dirty="0">
              <a:solidFill>
                <a:srgbClr val="000066"/>
              </a:solidFill>
              <a:latin typeface="Times New Roman" panose="02020603050405020304" pitchFamily="18" charset="0"/>
              <a:ea typeface="楷体_GB2312" pitchFamily="49" charset="-122"/>
            </a:endParaRPr>
          </a:p>
          <a:p>
            <a:pPr eaLnBrk="0" hangingPunct="0"/>
            <a:r>
              <a:rPr lang="zh-CN" altLang="en-US" sz="2800" b="1" dirty="0">
                <a:solidFill>
                  <a:srgbClr val="000066"/>
                </a:solidFill>
                <a:latin typeface="Times New Roman" panose="02020603050405020304" pitchFamily="18" charset="0"/>
                <a:ea typeface="楷体_GB2312" pitchFamily="49" charset="-122"/>
              </a:rPr>
              <a:t>一维运动，根据动能定律：</a:t>
            </a:r>
            <a:endParaRPr lang="zh-CN" altLang="en-US" sz="2800" b="1" dirty="0">
              <a:solidFill>
                <a:srgbClr val="000066"/>
              </a:solidFill>
              <a:latin typeface="Times New Roman" panose="02020603050405020304" pitchFamily="18" charset="0"/>
              <a:ea typeface="楷体_GB2312" pitchFamily="49" charset="-122"/>
            </a:endParaRPr>
          </a:p>
        </p:txBody>
      </p:sp>
      <p:graphicFrame>
        <p:nvGraphicFramePr>
          <p:cNvPr id="107525" name="Object 5"/>
          <p:cNvGraphicFramePr>
            <a:graphicFrameLocks noChangeAspect="1"/>
          </p:cNvGraphicFramePr>
          <p:nvPr/>
        </p:nvGraphicFramePr>
        <p:xfrm>
          <a:off x="928688" y="2500313"/>
          <a:ext cx="6356350" cy="1039812"/>
        </p:xfrm>
        <a:graphic>
          <a:graphicData uri="http://schemas.openxmlformats.org/presentationml/2006/ole">
            <mc:AlternateContent xmlns:mc="http://schemas.openxmlformats.org/markup-compatibility/2006">
              <mc:Choice xmlns:v="urn:schemas-microsoft-com:vml" Requires="v">
                <p:oleObj spid="_x0000_s3171" name="" r:id="rId1" imgW="5280660" imgH="1040765" progId="Equation.3">
                  <p:embed/>
                </p:oleObj>
              </mc:Choice>
              <mc:Fallback>
                <p:oleObj name="" r:id="rId1" imgW="5280660" imgH="1040765" progId="Equation.3">
                  <p:embed/>
                  <p:pic>
                    <p:nvPicPr>
                      <p:cNvPr id="0" name="图片 3170"/>
                      <p:cNvPicPr/>
                      <p:nvPr/>
                    </p:nvPicPr>
                    <p:blipFill>
                      <a:blip r:embed="rId2">
                        <a:clrChange>
                          <a:clrFrom>
                            <a:srgbClr val="000000"/>
                          </a:clrFrom>
                          <a:clrTo>
                            <a:srgbClr val="000066"/>
                          </a:clrTo>
                        </a:clrChange>
                      </a:blip>
                      <a:stretch>
                        <a:fillRect/>
                      </a:stretch>
                    </p:blipFill>
                    <p:spPr>
                      <a:xfrm>
                        <a:off x="928688" y="2500313"/>
                        <a:ext cx="6356350" cy="1039812"/>
                      </a:xfrm>
                      <a:prstGeom prst="rect">
                        <a:avLst/>
                      </a:prstGeom>
                      <a:noFill/>
                      <a:ln w="38100">
                        <a:noFill/>
                        <a:miter/>
                      </a:ln>
                    </p:spPr>
                  </p:pic>
                </p:oleObj>
              </mc:Fallback>
            </mc:AlternateContent>
          </a:graphicData>
        </a:graphic>
      </p:graphicFrame>
      <p:graphicFrame>
        <p:nvGraphicFramePr>
          <p:cNvPr id="107526" name="Object 6"/>
          <p:cNvGraphicFramePr>
            <a:graphicFrameLocks noChangeAspect="1"/>
          </p:cNvGraphicFramePr>
          <p:nvPr/>
        </p:nvGraphicFramePr>
        <p:xfrm>
          <a:off x="642938" y="3357563"/>
          <a:ext cx="6794500" cy="3000375"/>
        </p:xfrm>
        <a:graphic>
          <a:graphicData uri="http://schemas.openxmlformats.org/presentationml/2006/ole">
            <mc:AlternateContent xmlns:mc="http://schemas.openxmlformats.org/markup-compatibility/2006">
              <mc:Choice xmlns:v="urn:schemas-microsoft-com:vml" Requires="v">
                <p:oleObj spid="_x0000_s3172" name="" r:id="rId3" imgW="2387600" imgH="1955800" progId="Equation.3">
                  <p:embed/>
                </p:oleObj>
              </mc:Choice>
              <mc:Fallback>
                <p:oleObj name="" r:id="rId3" imgW="2387600" imgH="1955800" progId="Equation.3">
                  <p:embed/>
                  <p:pic>
                    <p:nvPicPr>
                      <p:cNvPr id="0" name="图片 3171"/>
                      <p:cNvPicPr/>
                      <p:nvPr/>
                    </p:nvPicPr>
                    <p:blipFill>
                      <a:blip r:embed="rId4">
                        <a:clrChange>
                          <a:clrFrom>
                            <a:srgbClr val="000000"/>
                          </a:clrFrom>
                          <a:clrTo>
                            <a:srgbClr val="000066"/>
                          </a:clrTo>
                        </a:clrChange>
                      </a:blip>
                      <a:stretch>
                        <a:fillRect/>
                      </a:stretch>
                    </p:blipFill>
                    <p:spPr>
                      <a:xfrm>
                        <a:off x="642938" y="3357563"/>
                        <a:ext cx="6794500" cy="3000375"/>
                      </a:xfrm>
                      <a:prstGeom prst="rect">
                        <a:avLst/>
                      </a:prstGeom>
                      <a:noFill/>
                      <a:ln w="38100">
                        <a:noFill/>
                        <a:miter/>
                      </a:ln>
                    </p:spPr>
                  </p:pic>
                </p:oleObj>
              </mc:Fallback>
            </mc:AlternateContent>
          </a:graphicData>
        </a:graphic>
      </p:graphicFrame>
      <p:graphicFrame>
        <p:nvGraphicFramePr>
          <p:cNvPr id="15364" name="Object 7"/>
          <p:cNvGraphicFramePr>
            <a:graphicFrameLocks noChangeAspect="1"/>
          </p:cNvGraphicFramePr>
          <p:nvPr/>
        </p:nvGraphicFramePr>
        <p:xfrm>
          <a:off x="5381625" y="5500688"/>
          <a:ext cx="3502025" cy="785812"/>
        </p:xfrm>
        <a:graphic>
          <a:graphicData uri="http://schemas.openxmlformats.org/presentationml/2006/ole">
            <mc:AlternateContent xmlns:mc="http://schemas.openxmlformats.org/markup-compatibility/2006">
              <mc:Choice xmlns:v="urn:schemas-microsoft-com:vml" Requires="v">
                <p:oleObj spid="_x0000_s3174" name="" r:id="rId5" imgW="1294130" imgH="304800" progId="Equation.3">
                  <p:embed/>
                </p:oleObj>
              </mc:Choice>
              <mc:Fallback>
                <p:oleObj name="" r:id="rId5" imgW="1294130" imgH="304800" progId="Equation.3">
                  <p:embed/>
                  <p:pic>
                    <p:nvPicPr>
                      <p:cNvPr id="0" name="图片 3173"/>
                      <p:cNvPicPr/>
                      <p:nvPr/>
                    </p:nvPicPr>
                    <p:blipFill>
                      <a:blip r:embed="rId6">
                        <a:clrChange>
                          <a:clrFrom>
                            <a:srgbClr val="000000"/>
                          </a:clrFrom>
                          <a:clrTo>
                            <a:srgbClr val="000066"/>
                          </a:clrTo>
                        </a:clrChange>
                      </a:blip>
                      <a:stretch>
                        <a:fillRect/>
                      </a:stretch>
                    </p:blipFill>
                    <p:spPr>
                      <a:xfrm>
                        <a:off x="5381625" y="5500688"/>
                        <a:ext cx="3502025" cy="785812"/>
                      </a:xfrm>
                      <a:prstGeom prst="rect">
                        <a:avLst/>
                      </a:prstGeom>
                      <a:noFill/>
                      <a:ln w="38100">
                        <a:noFill/>
                        <a:miter/>
                      </a:ln>
                    </p:spPr>
                  </p:pic>
                </p:oleObj>
              </mc:Fallback>
            </mc:AlternateContent>
          </a:graphicData>
        </a:graphic>
      </p:graphicFrame>
      <p:sp>
        <p:nvSpPr>
          <p:cNvPr id="107528" name="Rectangle 8"/>
          <p:cNvSpPr>
            <a:spLocks noChangeArrowheads="1"/>
          </p:cNvSpPr>
          <p:nvPr/>
        </p:nvSpPr>
        <p:spPr bwMode="auto">
          <a:xfrm>
            <a:off x="709613" y="-76200"/>
            <a:ext cx="1728788"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相对论动能 </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slide(fromLeft)">
                                      <p:cBhvr>
                                        <p:cTn id="7" dur="500"/>
                                        <p:tgtEl>
                                          <p:spTgt spid="1075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3"/>
                                        </p:tgtEl>
                                        <p:attrNameLst>
                                          <p:attrName>style.visibility</p:attrName>
                                        </p:attrNameLst>
                                      </p:cBhvr>
                                      <p:to>
                                        <p:strVal val="visible"/>
                                      </p:to>
                                    </p:set>
                                    <p:animEffect transition="in" filter="wipe(left)">
                                      <p:cBhvr>
                                        <p:cTn id="12" dur="500"/>
                                        <p:tgtEl>
                                          <p:spTgt spid="1075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7524"/>
                                        </p:tgtEl>
                                        <p:attrNameLst>
                                          <p:attrName>style.visibility</p:attrName>
                                        </p:attrNameLst>
                                      </p:cBhvr>
                                      <p:to>
                                        <p:strVal val="visible"/>
                                      </p:to>
                                    </p:set>
                                    <p:animEffect transition="in" filter="wipe(up)">
                                      <p:cBhvr>
                                        <p:cTn id="17" dur="500"/>
                                        <p:tgtEl>
                                          <p:spTgt spid="1075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7525"/>
                                        </p:tgtEl>
                                        <p:attrNameLst>
                                          <p:attrName>style.visibility</p:attrName>
                                        </p:attrNameLst>
                                      </p:cBhvr>
                                      <p:to>
                                        <p:strVal val="visible"/>
                                      </p:to>
                                    </p:set>
                                    <p:animEffect transition="in" filter="wipe(left)">
                                      <p:cBhvr>
                                        <p:cTn id="22" dur="500"/>
                                        <p:tgtEl>
                                          <p:spTgt spid="107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7526"/>
                                        </p:tgtEl>
                                        <p:attrNameLst>
                                          <p:attrName>style.visibility</p:attrName>
                                        </p:attrNameLst>
                                      </p:cBhvr>
                                      <p:to>
                                        <p:strVal val="visible"/>
                                      </p:to>
                                    </p:set>
                                    <p:animEffect transition="in" filter="wipe(left)">
                                      <p:cBhvr>
                                        <p:cTn id="27" dur="500"/>
                                        <p:tgtEl>
                                          <p:spTgt spid="1075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364"/>
                                        </p:tgtEl>
                                        <p:attrNameLst>
                                          <p:attrName>style.visibility</p:attrName>
                                        </p:attrNameLst>
                                      </p:cBhvr>
                                      <p:to>
                                        <p:strVal val="visible"/>
                                      </p:to>
                                    </p:set>
                                    <p:animEffect transition="in" filter="wipe(left)">
                                      <p:cBhvr>
                                        <p:cTn id="32"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3" grpId="0"/>
      <p:bldP spid="10752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8546" name="Object 2"/>
          <p:cNvGraphicFramePr>
            <a:graphicFrameLocks noChangeAspect="1"/>
          </p:cNvGraphicFramePr>
          <p:nvPr/>
        </p:nvGraphicFramePr>
        <p:xfrm>
          <a:off x="1042988" y="1052513"/>
          <a:ext cx="6721475" cy="2473325"/>
        </p:xfrm>
        <a:graphic>
          <a:graphicData uri="http://schemas.openxmlformats.org/presentationml/2006/ole">
            <mc:AlternateContent xmlns:mc="http://schemas.openxmlformats.org/markup-compatibility/2006">
              <mc:Choice xmlns:v="urn:schemas-microsoft-com:vml" Requires="v">
                <p:oleObj spid="_x0000_s3169" name="" r:id="rId1" imgW="5689600" imgH="2476500" progId="Equation.3">
                  <p:embed/>
                </p:oleObj>
              </mc:Choice>
              <mc:Fallback>
                <p:oleObj name="" r:id="rId1" imgW="5689600" imgH="2476500" progId="Equation.3">
                  <p:embed/>
                  <p:pic>
                    <p:nvPicPr>
                      <p:cNvPr id="0" name="图片 3168"/>
                      <p:cNvPicPr/>
                      <p:nvPr/>
                    </p:nvPicPr>
                    <p:blipFill>
                      <a:blip r:embed="rId2">
                        <a:clrChange>
                          <a:clrFrom>
                            <a:srgbClr val="000000"/>
                          </a:clrFrom>
                          <a:clrTo>
                            <a:srgbClr val="000066"/>
                          </a:clrTo>
                        </a:clrChange>
                      </a:blip>
                      <a:stretch>
                        <a:fillRect/>
                      </a:stretch>
                    </p:blipFill>
                    <p:spPr>
                      <a:xfrm>
                        <a:off x="1042988" y="1052513"/>
                        <a:ext cx="6721475" cy="2473325"/>
                      </a:xfrm>
                      <a:prstGeom prst="rect">
                        <a:avLst/>
                      </a:prstGeom>
                      <a:noFill/>
                      <a:ln w="38100">
                        <a:noFill/>
                        <a:miter/>
                      </a:ln>
                    </p:spPr>
                  </p:pic>
                </p:oleObj>
              </mc:Fallback>
            </mc:AlternateContent>
          </a:graphicData>
        </a:graphic>
      </p:graphicFrame>
      <p:grpSp>
        <p:nvGrpSpPr>
          <p:cNvPr id="2" name="Group 8"/>
          <p:cNvGrpSpPr/>
          <p:nvPr/>
        </p:nvGrpSpPr>
        <p:grpSpPr>
          <a:xfrm>
            <a:off x="393700" y="4824413"/>
            <a:ext cx="5334000" cy="519112"/>
            <a:chOff x="248" y="2031"/>
            <a:chExt cx="3360" cy="327"/>
          </a:xfrm>
        </p:grpSpPr>
        <p:sp>
          <p:nvSpPr>
            <p:cNvPr id="61443" name="Rectangle 9"/>
            <p:cNvSpPr/>
            <p:nvPr/>
          </p:nvSpPr>
          <p:spPr>
            <a:xfrm>
              <a:off x="248" y="2031"/>
              <a:ext cx="3360" cy="327"/>
            </a:xfrm>
            <a:prstGeom prst="rect">
              <a:avLst/>
            </a:prstGeom>
            <a:noFill/>
            <a:ln w="9525">
              <a:noFill/>
            </a:ln>
          </p:spPr>
          <p:txBody>
            <a:bodyPr lIns="92075" tIns="46038" rIns="92075" bIns="46038" anchor="t" anchorCtr="0">
              <a:spAutoFit/>
            </a:bodyPr>
            <a:p>
              <a:pPr eaLnBrk="0" hangingPunct="0"/>
              <a:r>
                <a:rPr lang="en-US" altLang="zh-CN" sz="2800" b="1" dirty="0">
                  <a:solidFill>
                    <a:srgbClr val="000066"/>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在       的条件下：</a:t>
              </a:r>
              <a:endParaRPr lang="zh-CN" altLang="en-US" sz="2800" b="1" dirty="0">
                <a:solidFill>
                  <a:srgbClr val="000066"/>
                </a:solidFill>
                <a:latin typeface="楷体_GB2312" pitchFamily="49" charset="-122"/>
                <a:ea typeface="楷体_GB2312" pitchFamily="49" charset="-122"/>
              </a:endParaRPr>
            </a:p>
          </p:txBody>
        </p:sp>
        <p:graphicFrame>
          <p:nvGraphicFramePr>
            <p:cNvPr id="61444" name="Object 10"/>
            <p:cNvGraphicFramePr/>
            <p:nvPr/>
          </p:nvGraphicFramePr>
          <p:xfrm>
            <a:off x="927" y="2090"/>
            <a:ext cx="480" cy="232"/>
          </p:xfrm>
          <a:graphic>
            <a:graphicData uri="http://schemas.openxmlformats.org/presentationml/2006/ole">
              <mc:AlternateContent xmlns:mc="http://schemas.openxmlformats.org/markup-compatibility/2006">
                <mc:Choice xmlns:v="urn:schemas-microsoft-com:vml" Requires="v">
                  <p:oleObj spid="_x0000_s3175" name="" r:id="rId3" imgW="431800" imgH="139700" progId="Equation.3">
                    <p:embed/>
                  </p:oleObj>
                </mc:Choice>
                <mc:Fallback>
                  <p:oleObj name="" r:id="rId3" imgW="431800" imgH="139700" progId="Equation.3">
                    <p:embed/>
                    <p:pic>
                      <p:nvPicPr>
                        <p:cNvPr id="0" name="图片 3174"/>
                        <p:cNvPicPr/>
                        <p:nvPr/>
                      </p:nvPicPr>
                      <p:blipFill>
                        <a:blip r:embed="rId4">
                          <a:clrChange>
                            <a:clrFrom>
                              <a:srgbClr val="000000"/>
                            </a:clrFrom>
                            <a:clrTo>
                              <a:srgbClr val="000066"/>
                            </a:clrTo>
                          </a:clrChange>
                        </a:blip>
                        <a:stretch>
                          <a:fillRect/>
                        </a:stretch>
                      </p:blipFill>
                      <p:spPr>
                        <a:xfrm>
                          <a:off x="927" y="2090"/>
                          <a:ext cx="480" cy="232"/>
                        </a:xfrm>
                        <a:prstGeom prst="rect">
                          <a:avLst/>
                        </a:prstGeom>
                        <a:noFill/>
                        <a:ln w="38100">
                          <a:noFill/>
                          <a:miter/>
                        </a:ln>
                      </p:spPr>
                    </p:pic>
                  </p:oleObj>
                </mc:Fallback>
              </mc:AlternateContent>
            </a:graphicData>
          </a:graphic>
        </p:graphicFrame>
      </p:grpSp>
      <p:graphicFrame>
        <p:nvGraphicFramePr>
          <p:cNvPr id="108555" name="Object 11"/>
          <p:cNvGraphicFramePr/>
          <p:nvPr/>
        </p:nvGraphicFramePr>
        <p:xfrm>
          <a:off x="4479925" y="4624388"/>
          <a:ext cx="2043113" cy="862012"/>
        </p:xfrm>
        <a:graphic>
          <a:graphicData uri="http://schemas.openxmlformats.org/presentationml/2006/ole">
            <mc:AlternateContent xmlns:mc="http://schemas.openxmlformats.org/markup-compatibility/2006">
              <mc:Choice xmlns:v="urn:schemas-microsoft-com:vml" Requires="v">
                <p:oleObj spid="_x0000_s3173" name="" r:id="rId5" imgW="2120900" imgH="1016000" progId="Equation.3">
                  <p:embed/>
                </p:oleObj>
              </mc:Choice>
              <mc:Fallback>
                <p:oleObj name="" r:id="rId5" imgW="2120900" imgH="1016000" progId="Equation.3">
                  <p:embed/>
                  <p:pic>
                    <p:nvPicPr>
                      <p:cNvPr id="0" name="图片 3172"/>
                      <p:cNvPicPr/>
                      <p:nvPr/>
                    </p:nvPicPr>
                    <p:blipFill>
                      <a:blip r:embed="rId6">
                        <a:clrChange>
                          <a:clrFrom>
                            <a:srgbClr val="000000"/>
                          </a:clrFrom>
                          <a:clrTo>
                            <a:srgbClr val="000066"/>
                          </a:clrTo>
                        </a:clrChange>
                      </a:blip>
                      <a:stretch>
                        <a:fillRect/>
                      </a:stretch>
                    </p:blipFill>
                    <p:spPr>
                      <a:xfrm>
                        <a:off x="4479925" y="4624388"/>
                        <a:ext cx="2043113" cy="862012"/>
                      </a:xfrm>
                      <a:prstGeom prst="rect">
                        <a:avLst/>
                      </a:prstGeom>
                      <a:noFill/>
                      <a:ln w="38100">
                        <a:noFill/>
                        <a:miter/>
                      </a:ln>
                    </p:spPr>
                  </p:pic>
                </p:oleObj>
              </mc:Fallback>
            </mc:AlternateContent>
          </a:graphicData>
        </a:graphic>
      </p:graphicFrame>
      <p:sp>
        <p:nvSpPr>
          <p:cNvPr id="108556" name="Rectangle 12"/>
          <p:cNvSpPr>
            <a:spLocks noChangeArrowheads="1"/>
          </p:cNvSpPr>
          <p:nvPr/>
        </p:nvSpPr>
        <p:spPr bwMode="auto">
          <a:xfrm>
            <a:off x="557213" y="-69850"/>
            <a:ext cx="1728788"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相对论动能 </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wipe(left)">
                                      <p:cBhvr>
                                        <p:cTn id="7" dur="500"/>
                                        <p:tgtEl>
                                          <p:spTgt spid="1085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555"/>
                                        </p:tgtEl>
                                        <p:attrNameLst>
                                          <p:attrName>style.visibility</p:attrName>
                                        </p:attrNameLst>
                                      </p:cBhvr>
                                      <p:to>
                                        <p:strVal val="visible"/>
                                      </p:to>
                                    </p:set>
                                    <p:animEffect transition="in" filter="wipe(left)">
                                      <p:cBhvr>
                                        <p:cTn id="17" dur="500"/>
                                        <p:tgtEl>
                                          <p:spTgt spid="108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1676400" y="609600"/>
            <a:ext cx="5334000" cy="838200"/>
          </a:xfrm>
          <a:solidFill>
            <a:schemeClr val="accent1"/>
          </a:solidFill>
          <a:ln/>
        </p:spPr>
        <p:txBody>
          <a:bodyPr vert="horz" wrap="square" lIns="91440" tIns="45720" rIns="91440" bIns="45720" anchor="ctr" anchorCtr="0"/>
          <a:p>
            <a:pPr eaLnBrk="1" hangingPunct="1"/>
            <a:r>
              <a:rPr lang="zh-CN" altLang="en-US" dirty="0">
                <a:ea typeface="楷体_GB2312" pitchFamily="49" charset="-122"/>
              </a:rPr>
              <a:t>电子电场中加速</a:t>
            </a:r>
            <a:r>
              <a:rPr lang="zh-CN" altLang="en-US" dirty="0"/>
              <a:t> </a:t>
            </a:r>
            <a:endParaRPr lang="zh-CN" altLang="en-US" dirty="0"/>
          </a:p>
        </p:txBody>
      </p:sp>
      <p:sp>
        <p:nvSpPr>
          <p:cNvPr id="156675" name="Rectangle 3"/>
          <p:cNvSpPr/>
          <p:nvPr>
            <p:ph idx="1"/>
          </p:nvPr>
        </p:nvSpPr>
        <p:spPr>
          <a:xfrm>
            <a:off x="1295400" y="2057400"/>
            <a:ext cx="2819400" cy="3048000"/>
          </a:xfrm>
          <a:solidFill>
            <a:srgbClr val="FFFFFF"/>
          </a:solidFill>
          <a:ln>
            <a:solidFill>
              <a:srgbClr val="000000"/>
            </a:solidFill>
            <a:miter/>
          </a:ln>
        </p:spPr>
        <p:txBody>
          <a:bodyPr anchor="t" anchorCtr="0"/>
          <a:p>
            <a:pPr eaLnBrk="1" hangingPunct="1">
              <a:lnSpc>
                <a:spcPct val="90000"/>
              </a:lnSpc>
              <a:buNone/>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电子获得</a:t>
            </a:r>
            <a:r>
              <a:rPr lang="en-US" altLang="zh-CN" dirty="0">
                <a:solidFill>
                  <a:srgbClr val="000000"/>
                </a:solidFill>
                <a:ea typeface="楷体_GB2312" pitchFamily="49" charset="-122"/>
              </a:rPr>
              <a:t>q.U</a:t>
            </a:r>
            <a:r>
              <a:rPr lang="zh-CN" altLang="en-US" dirty="0">
                <a:solidFill>
                  <a:srgbClr val="000000"/>
                </a:solidFill>
                <a:ea typeface="楷体_GB2312" pitchFamily="49" charset="-122"/>
              </a:rPr>
              <a:t>的动能</a:t>
            </a:r>
            <a:endParaRPr lang="zh-CN" altLang="en-US" dirty="0">
              <a:solidFill>
                <a:srgbClr val="000000"/>
              </a:solidFill>
              <a:ea typeface="楷体_GB2312" pitchFamily="49" charset="-122"/>
            </a:endParaRPr>
          </a:p>
          <a:p>
            <a:pPr eaLnBrk="1" hangingPunct="1">
              <a:lnSpc>
                <a:spcPct val="90000"/>
              </a:lnSpc>
              <a:buNone/>
            </a:pPr>
            <a:r>
              <a:rPr lang="zh-CN" altLang="en-US" dirty="0">
                <a:solidFill>
                  <a:srgbClr val="000000"/>
                </a:solidFill>
                <a:ea typeface="楷体_GB2312" pitchFamily="49" charset="-122"/>
              </a:rPr>
              <a:t>   动能为         ，所需要的加速电压只要</a:t>
            </a:r>
            <a:r>
              <a:rPr lang="en-US" altLang="zh-CN" dirty="0">
                <a:solidFill>
                  <a:srgbClr val="000000"/>
                </a:solidFill>
                <a:ea typeface="楷体_GB2312" pitchFamily="49" charset="-122"/>
              </a:rPr>
              <a:t>25</a:t>
            </a:r>
            <a:r>
              <a:rPr lang="zh-CN" altLang="en-US" dirty="0">
                <a:solidFill>
                  <a:srgbClr val="000000"/>
                </a:solidFill>
                <a:ea typeface="楷体_GB2312" pitchFamily="49" charset="-122"/>
              </a:rPr>
              <a:t>万伏特</a:t>
            </a:r>
            <a:r>
              <a:rPr lang="zh-CN" altLang="en-US" dirty="0"/>
              <a:t> </a:t>
            </a:r>
            <a:endParaRPr lang="zh-CN" altLang="en-US" dirty="0"/>
          </a:p>
        </p:txBody>
      </p:sp>
      <p:pic>
        <p:nvPicPr>
          <p:cNvPr id="62467" name="Picture 4" descr="图4"/>
          <p:cNvPicPr>
            <a:picLocks noChangeAspect="1"/>
          </p:cNvPicPr>
          <p:nvPr/>
        </p:nvPicPr>
        <p:blipFill>
          <a:blip r:embed="rId1"/>
          <a:stretch>
            <a:fillRect/>
          </a:stretch>
        </p:blipFill>
        <p:spPr>
          <a:xfrm>
            <a:off x="4572000" y="2133600"/>
            <a:ext cx="4572000" cy="3733800"/>
          </a:xfrm>
          <a:prstGeom prst="rect">
            <a:avLst/>
          </a:prstGeom>
          <a:noFill/>
          <a:ln w="9525">
            <a:noFill/>
          </a:ln>
        </p:spPr>
      </p:pic>
      <p:sp>
        <p:nvSpPr>
          <p:cNvPr id="156677" name="Text Box 5"/>
          <p:cNvSpPr txBox="1"/>
          <p:nvPr/>
        </p:nvSpPr>
        <p:spPr>
          <a:xfrm>
            <a:off x="1219200" y="5181600"/>
            <a:ext cx="3124200" cy="1187450"/>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宋体" panose="02010600030101010101" pitchFamily="2" charset="-122"/>
              </a:rPr>
              <a:t>实际上即使加上</a:t>
            </a:r>
            <a:r>
              <a:rPr lang="en-US" altLang="zh-CN" dirty="0">
                <a:latin typeface="Times New Roman" panose="02020603050405020304" pitchFamily="18" charset="0"/>
                <a:ea typeface="宋体" panose="02010600030101010101" pitchFamily="2" charset="-122"/>
              </a:rPr>
              <a:t>100</a:t>
            </a:r>
            <a:r>
              <a:rPr lang="zh-CN" altLang="en-US" dirty="0">
                <a:latin typeface="Times New Roman" panose="02020603050405020304" pitchFamily="18" charset="0"/>
                <a:ea typeface="宋体" panose="02010600030101010101" pitchFamily="2" charset="-122"/>
              </a:rPr>
              <a:t>亿伏特的电压，也达不到光速</a:t>
            </a:r>
            <a:endParaRPr lang="zh-CN" altLang="en-US" dirty="0">
              <a:latin typeface="Times New Roman" panose="02020603050405020304" pitchFamily="18" charset="0"/>
              <a:ea typeface="宋体" panose="02010600030101010101" pitchFamily="2" charset="-122"/>
            </a:endParaRPr>
          </a:p>
        </p:txBody>
      </p:sp>
      <p:graphicFrame>
        <p:nvGraphicFramePr>
          <p:cNvPr id="62469" name="Object 6"/>
          <p:cNvGraphicFramePr/>
          <p:nvPr/>
        </p:nvGraphicFramePr>
        <p:xfrm>
          <a:off x="2971800" y="2895600"/>
          <a:ext cx="762000" cy="738188"/>
        </p:xfrm>
        <a:graphic>
          <a:graphicData uri="http://schemas.openxmlformats.org/presentationml/2006/ole">
            <mc:AlternateContent xmlns:mc="http://schemas.openxmlformats.org/markup-compatibility/2006">
              <mc:Choice xmlns:v="urn:schemas-microsoft-com:vml" Requires="v">
                <p:oleObj spid="_x0000_s3176" name="" r:id="rId2" imgW="405765" imgH="393065" progId="Equation.3">
                  <p:embed/>
                </p:oleObj>
              </mc:Choice>
              <mc:Fallback>
                <p:oleObj name="" r:id="rId2" imgW="405765" imgH="393065" progId="Equation.3">
                  <p:embed/>
                  <p:pic>
                    <p:nvPicPr>
                      <p:cNvPr id="0" name="图片 3175"/>
                      <p:cNvPicPr/>
                      <p:nvPr/>
                    </p:nvPicPr>
                    <p:blipFill>
                      <a:blip r:embed="rId3"/>
                      <a:stretch>
                        <a:fillRect/>
                      </a:stretch>
                    </p:blipFill>
                    <p:spPr>
                      <a:xfrm>
                        <a:off x="2971800" y="2895600"/>
                        <a:ext cx="762000" cy="7381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5">
                                            <p:txEl>
                                              <p:charRg st="0" end="14"/>
                                            </p:txEl>
                                          </p:spTgt>
                                        </p:tgtEl>
                                        <p:attrNameLst>
                                          <p:attrName>style.visibility</p:attrName>
                                        </p:attrNameLst>
                                      </p:cBhvr>
                                      <p:to>
                                        <p:strVal val="visible"/>
                                      </p:to>
                                    </p:set>
                                    <p:anim calcmode="lin" valueType="num">
                                      <p:cBhvr additive="base">
                                        <p:cTn id="7" dur="500" fill="hold"/>
                                        <p:tgtEl>
                                          <p:spTgt spid="156675">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5">
                                            <p:txEl>
                                              <p:charRg st="14" end="47"/>
                                            </p:txEl>
                                          </p:spTgt>
                                        </p:tgtEl>
                                        <p:attrNameLst>
                                          <p:attrName>style.visibility</p:attrName>
                                        </p:attrNameLst>
                                      </p:cBhvr>
                                      <p:to>
                                        <p:strVal val="visible"/>
                                      </p:to>
                                    </p:set>
                                    <p:anim calcmode="lin" valueType="num">
                                      <p:cBhvr additive="base">
                                        <p:cTn id="13" dur="500" fill="hold"/>
                                        <p:tgtEl>
                                          <p:spTgt spid="156675">
                                            <p:txEl>
                                              <p:charRg st="14"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675">
                                            <p:txEl>
                                              <p:charRg st="14" end="4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6677"/>
                                        </p:tgtEl>
                                        <p:attrNameLst>
                                          <p:attrName>style.visibility</p:attrName>
                                        </p:attrNameLst>
                                      </p:cBhvr>
                                      <p:to>
                                        <p:strVal val="visible"/>
                                      </p:to>
                                    </p:set>
                                    <p:anim calcmode="lin" valueType="num">
                                      <p:cBhvr additive="base">
                                        <p:cTn id="19" dur="500" fill="hold"/>
                                        <p:tgtEl>
                                          <p:spTgt spid="156677"/>
                                        </p:tgtEl>
                                        <p:attrNameLst>
                                          <p:attrName>ppt_x</p:attrName>
                                        </p:attrNameLst>
                                      </p:cBhvr>
                                      <p:tavLst>
                                        <p:tav tm="0">
                                          <p:val>
                                            <p:strVal val="#ppt_x"/>
                                          </p:val>
                                        </p:tav>
                                        <p:tav tm="100000">
                                          <p:val>
                                            <p:strVal val="#ppt_x"/>
                                          </p:val>
                                        </p:tav>
                                      </p:tavLst>
                                    </p:anim>
                                    <p:anim calcmode="lin" valueType="num">
                                      <p:cBhvr additive="base">
                                        <p:cTn id="20"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7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title"/>
          </p:nvPr>
        </p:nvSpPr>
        <p:spPr>
          <a:ln/>
        </p:spPr>
        <p:txBody>
          <a:bodyPr vert="horz" wrap="square" lIns="91440" tIns="45720" rIns="91440" bIns="45720" anchor="ctr" anchorCtr="0"/>
          <a:p>
            <a:pPr eaLnBrk="1" hangingPunct="1"/>
            <a:r>
              <a:rPr lang="en-US" altLang="zh-CN" b="1" dirty="0">
                <a:solidFill>
                  <a:srgbClr val="FF3300"/>
                </a:solidFill>
                <a:latin typeface="楷体_GB2312" pitchFamily="49" charset="-122"/>
                <a:ea typeface="楷体_GB2312" pitchFamily="49" charset="-122"/>
              </a:rPr>
              <a:t> </a:t>
            </a:r>
            <a:r>
              <a:rPr lang="zh-CN" altLang="en-US" b="1" dirty="0">
                <a:solidFill>
                  <a:srgbClr val="FF3300"/>
                </a:solidFill>
                <a:latin typeface="楷体_GB2312" pitchFamily="49" charset="-122"/>
                <a:ea typeface="楷体_GB2312" pitchFamily="49" charset="-122"/>
              </a:rPr>
              <a:t>能量来自何方</a:t>
            </a:r>
            <a:r>
              <a:rPr lang="en-US" altLang="zh-CN" b="1" dirty="0">
                <a:solidFill>
                  <a:srgbClr val="FF3300"/>
                </a:solidFill>
                <a:latin typeface="楷体_GB2312" pitchFamily="49" charset="-122"/>
                <a:ea typeface="楷体_GB2312" pitchFamily="49" charset="-122"/>
              </a:rPr>
              <a:t>?</a:t>
            </a:r>
            <a:endParaRPr lang="zh-CN" altLang="en-US" dirty="0"/>
          </a:p>
        </p:txBody>
      </p:sp>
      <p:pic>
        <p:nvPicPr>
          <p:cNvPr id="4" name="Picture 5" descr="20-2"/>
          <p:cNvPicPr>
            <a:picLocks noGrp="1" noChangeAspect="1"/>
          </p:cNvPicPr>
          <p:nvPr>
            <p:ph idx="1"/>
          </p:nvPr>
        </p:nvPicPr>
        <p:blipFill>
          <a:blip r:embed="rId1">
            <a:clrChange>
              <a:clrFrom>
                <a:srgbClr val="FEFEFE"/>
              </a:clrFrom>
              <a:clrTo>
                <a:srgbClr val="FEFEFE">
                  <a:alpha val="0"/>
                </a:srgbClr>
              </a:clrTo>
            </a:clrChange>
          </a:blip>
          <a:stretch>
            <a:fillRect/>
          </a:stretch>
        </p:blipFill>
        <p:spPr>
          <a:xfrm>
            <a:off x="142875" y="2143125"/>
            <a:ext cx="8694738" cy="1857375"/>
          </a:xfrm>
          <a:solidFill>
            <a:srgbClr val="FFFFCC"/>
          </a:solid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9570" name="Object 2"/>
          <p:cNvGraphicFramePr/>
          <p:nvPr/>
        </p:nvGraphicFramePr>
        <p:xfrm>
          <a:off x="5638800" y="1600200"/>
          <a:ext cx="2840038" cy="506413"/>
        </p:xfrm>
        <a:graphic>
          <a:graphicData uri="http://schemas.openxmlformats.org/presentationml/2006/ole">
            <mc:AlternateContent xmlns:mc="http://schemas.openxmlformats.org/markup-compatibility/2006">
              <mc:Choice xmlns:v="urn:schemas-microsoft-com:vml" Requires="v">
                <p:oleObj spid="_x0000_s3178" name="" r:id="rId1" imgW="2273300" imgH="508000" progId="Equation.3">
                  <p:embed/>
                </p:oleObj>
              </mc:Choice>
              <mc:Fallback>
                <p:oleObj name="" r:id="rId1" imgW="2273300" imgH="508000" progId="Equation.3">
                  <p:embed/>
                  <p:pic>
                    <p:nvPicPr>
                      <p:cNvPr id="0" name="图片 3177"/>
                      <p:cNvPicPr/>
                      <p:nvPr/>
                    </p:nvPicPr>
                    <p:blipFill>
                      <a:blip r:embed="rId2">
                        <a:clrChange>
                          <a:clrFrom>
                            <a:srgbClr val="000000"/>
                          </a:clrFrom>
                          <a:clrTo>
                            <a:srgbClr val="000066"/>
                          </a:clrTo>
                        </a:clrChange>
                      </a:blip>
                      <a:stretch>
                        <a:fillRect/>
                      </a:stretch>
                    </p:blipFill>
                    <p:spPr>
                      <a:xfrm>
                        <a:off x="5638800" y="1600200"/>
                        <a:ext cx="2840038" cy="506413"/>
                      </a:xfrm>
                      <a:prstGeom prst="rect">
                        <a:avLst/>
                      </a:prstGeom>
                      <a:noFill/>
                      <a:ln w="38100">
                        <a:noFill/>
                        <a:miter/>
                      </a:ln>
                    </p:spPr>
                  </p:pic>
                </p:oleObj>
              </mc:Fallback>
            </mc:AlternateContent>
          </a:graphicData>
        </a:graphic>
      </p:graphicFrame>
      <p:graphicFrame>
        <p:nvGraphicFramePr>
          <p:cNvPr id="109571" name="Object 3"/>
          <p:cNvGraphicFramePr>
            <a:graphicFrameLocks noChangeAspect="1"/>
          </p:cNvGraphicFramePr>
          <p:nvPr/>
        </p:nvGraphicFramePr>
        <p:xfrm>
          <a:off x="762000" y="1066800"/>
          <a:ext cx="3498850" cy="546100"/>
        </p:xfrm>
        <a:graphic>
          <a:graphicData uri="http://schemas.openxmlformats.org/presentationml/2006/ole">
            <mc:AlternateContent xmlns:mc="http://schemas.openxmlformats.org/markup-compatibility/2006">
              <mc:Choice xmlns:v="urn:schemas-microsoft-com:vml" Requires="v">
                <p:oleObj spid="_x0000_s3177" name="" r:id="rId3" imgW="2932430" imgH="546100" progId="Equation.3">
                  <p:embed/>
                </p:oleObj>
              </mc:Choice>
              <mc:Fallback>
                <p:oleObj name="" r:id="rId3" imgW="2932430" imgH="546100" progId="Equation.3">
                  <p:embed/>
                  <p:pic>
                    <p:nvPicPr>
                      <p:cNvPr id="0" name="图片 3176"/>
                      <p:cNvPicPr/>
                      <p:nvPr/>
                    </p:nvPicPr>
                    <p:blipFill>
                      <a:blip r:embed="rId4">
                        <a:clrChange>
                          <a:clrFrom>
                            <a:srgbClr val="000000"/>
                          </a:clrFrom>
                          <a:clrTo>
                            <a:srgbClr val="000066"/>
                          </a:clrTo>
                        </a:clrChange>
                      </a:blip>
                      <a:stretch>
                        <a:fillRect/>
                      </a:stretch>
                    </p:blipFill>
                    <p:spPr>
                      <a:xfrm>
                        <a:off x="762000" y="1066800"/>
                        <a:ext cx="3498850" cy="546100"/>
                      </a:xfrm>
                      <a:prstGeom prst="rect">
                        <a:avLst/>
                      </a:prstGeom>
                      <a:noFill/>
                      <a:ln w="38100">
                        <a:noFill/>
                        <a:miter/>
                      </a:ln>
                    </p:spPr>
                  </p:pic>
                </p:oleObj>
              </mc:Fallback>
            </mc:AlternateContent>
          </a:graphicData>
        </a:graphic>
      </p:graphicFrame>
      <p:graphicFrame>
        <p:nvGraphicFramePr>
          <p:cNvPr id="109572" name="Object 4"/>
          <p:cNvGraphicFramePr>
            <a:graphicFrameLocks noChangeAspect="1"/>
          </p:cNvGraphicFramePr>
          <p:nvPr/>
        </p:nvGraphicFramePr>
        <p:xfrm>
          <a:off x="1447800" y="1905000"/>
          <a:ext cx="1835150" cy="533400"/>
        </p:xfrm>
        <a:graphic>
          <a:graphicData uri="http://schemas.openxmlformats.org/presentationml/2006/ole">
            <mc:AlternateContent xmlns:mc="http://schemas.openxmlformats.org/markup-compatibility/2006">
              <mc:Choice xmlns:v="urn:schemas-microsoft-com:vml" Requires="v">
                <p:oleObj spid="_x0000_s3179" name="" r:id="rId5" imgW="1485265" imgH="533400" progId="Equation.3">
                  <p:embed/>
                </p:oleObj>
              </mc:Choice>
              <mc:Fallback>
                <p:oleObj name="" r:id="rId5" imgW="1485265" imgH="533400" progId="Equation.3">
                  <p:embed/>
                  <p:pic>
                    <p:nvPicPr>
                      <p:cNvPr id="0" name="图片 3178"/>
                      <p:cNvPicPr/>
                      <p:nvPr/>
                    </p:nvPicPr>
                    <p:blipFill>
                      <a:blip r:embed="rId6">
                        <a:clrChange>
                          <a:clrFrom>
                            <a:srgbClr val="000000"/>
                          </a:clrFrom>
                          <a:clrTo>
                            <a:srgbClr val="000066"/>
                          </a:clrTo>
                        </a:clrChange>
                      </a:blip>
                      <a:stretch>
                        <a:fillRect/>
                      </a:stretch>
                    </p:blipFill>
                    <p:spPr>
                      <a:xfrm>
                        <a:off x="1447800" y="1905000"/>
                        <a:ext cx="1835150" cy="533400"/>
                      </a:xfrm>
                      <a:prstGeom prst="rect">
                        <a:avLst/>
                      </a:prstGeom>
                      <a:noFill/>
                      <a:ln w="38100">
                        <a:noFill/>
                        <a:miter/>
                      </a:ln>
                    </p:spPr>
                  </p:pic>
                </p:oleObj>
              </mc:Fallback>
            </mc:AlternateContent>
          </a:graphicData>
        </a:graphic>
      </p:graphicFrame>
      <p:sp>
        <p:nvSpPr>
          <p:cNvPr id="109573" name="AutoShape 5"/>
          <p:cNvSpPr/>
          <p:nvPr/>
        </p:nvSpPr>
        <p:spPr>
          <a:xfrm>
            <a:off x="4495800" y="1687513"/>
            <a:ext cx="685800" cy="228600"/>
          </a:xfrm>
          <a:prstGeom prst="rightArrow">
            <a:avLst>
              <a:gd name="adj1" fmla="val 50000"/>
              <a:gd name="adj2" fmla="val 150000"/>
            </a:avLst>
          </a:prstGeom>
          <a:solidFill>
            <a:schemeClr val="hlink"/>
          </a:solidFill>
          <a:ln w="1270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a typeface="宋体" panose="02010600030101010101" pitchFamily="2" charset="-122"/>
            </a:endParaRPr>
          </a:p>
        </p:txBody>
      </p:sp>
      <p:sp>
        <p:nvSpPr>
          <p:cNvPr id="109574" name="Rectangle 6"/>
          <p:cNvSpPr/>
          <p:nvPr/>
        </p:nvSpPr>
        <p:spPr>
          <a:xfrm>
            <a:off x="376238" y="533400"/>
            <a:ext cx="4953000" cy="579438"/>
          </a:xfrm>
          <a:prstGeom prst="rect">
            <a:avLst/>
          </a:prstGeom>
          <a:noFill/>
          <a:ln w="9525">
            <a:noFill/>
          </a:ln>
        </p:spPr>
        <p:txBody>
          <a:bodyPr lIns="92075" tIns="46038" rIns="92075" bIns="46038" anchor="t" anchorCtr="0">
            <a:spAutoFit/>
          </a:bodyPr>
          <a:p>
            <a:pPr eaLnBrk="0" hangingPunct="0"/>
            <a:r>
              <a:rPr lang="en-US" altLang="zh-CN" sz="3200" b="1" dirty="0">
                <a:solidFill>
                  <a:srgbClr val="0000FF"/>
                </a:solidFill>
                <a:latin typeface="Times New Roman" panose="02020603050405020304" pitchFamily="18" charset="0"/>
                <a:ea typeface="宋体" panose="02010600030101010101" pitchFamily="2" charset="-122"/>
              </a:rPr>
              <a:t>(2)  </a:t>
            </a:r>
            <a:r>
              <a:rPr lang="zh-CN" altLang="en-US" sz="3200" b="1" dirty="0">
                <a:solidFill>
                  <a:srgbClr val="0000FF"/>
                </a:solidFill>
                <a:latin typeface="Times New Roman" panose="02020603050405020304" pitchFamily="18" charset="0"/>
                <a:ea typeface="宋体" panose="02010600030101010101" pitchFamily="2" charset="-122"/>
              </a:rPr>
              <a:t>相对论总能量</a:t>
            </a:r>
            <a:endParaRPr lang="zh-CN" altLang="en-US" sz="3200" b="1" dirty="0">
              <a:solidFill>
                <a:srgbClr val="0000FF"/>
              </a:solidFill>
              <a:latin typeface="Times New Roman" panose="02020603050405020304" pitchFamily="18" charset="0"/>
              <a:ea typeface="宋体" panose="02010600030101010101" pitchFamily="2" charset="-122"/>
            </a:endParaRPr>
          </a:p>
        </p:txBody>
      </p:sp>
      <p:sp>
        <p:nvSpPr>
          <p:cNvPr id="109575" name="Rectangle 7"/>
          <p:cNvSpPr/>
          <p:nvPr/>
        </p:nvSpPr>
        <p:spPr>
          <a:xfrm>
            <a:off x="304800" y="2376488"/>
            <a:ext cx="1600200" cy="519112"/>
          </a:xfrm>
          <a:prstGeom prst="rect">
            <a:avLst/>
          </a:prstGeom>
          <a:noFill/>
          <a:ln w="9525">
            <a:noFill/>
          </a:ln>
        </p:spPr>
        <p:txBody>
          <a:bodyPr lIns="92075" tIns="46038" rIns="92075" bIns="46038" anchor="t" anchorCtr="0">
            <a:spAutoFit/>
          </a:bodyPr>
          <a:p>
            <a:pPr eaLnBrk="0" hangingPunct="0"/>
            <a:r>
              <a:rPr lang="zh-CN" altLang="en-US" sz="2800" b="1" dirty="0">
                <a:solidFill>
                  <a:srgbClr val="0000FF"/>
                </a:solidFill>
                <a:latin typeface="楷体_GB2312" pitchFamily="49" charset="-122"/>
                <a:ea typeface="楷体_GB2312" pitchFamily="49" charset="-122"/>
              </a:rPr>
              <a:t>说明：</a:t>
            </a:r>
            <a:endParaRPr lang="zh-CN" altLang="en-US" sz="2800" b="1" dirty="0">
              <a:solidFill>
                <a:srgbClr val="0000FF"/>
              </a:solidFill>
              <a:latin typeface="楷体_GB2312" pitchFamily="49" charset="-122"/>
              <a:ea typeface="楷体_GB2312" pitchFamily="49" charset="-122"/>
            </a:endParaRPr>
          </a:p>
        </p:txBody>
      </p:sp>
      <p:sp>
        <p:nvSpPr>
          <p:cNvPr id="109576" name="Rectangle 8"/>
          <p:cNvSpPr/>
          <p:nvPr/>
        </p:nvSpPr>
        <p:spPr>
          <a:xfrm>
            <a:off x="841375" y="2895600"/>
            <a:ext cx="7464425" cy="946150"/>
          </a:xfrm>
          <a:prstGeom prst="rect">
            <a:avLst/>
          </a:prstGeom>
          <a:noFill/>
          <a:ln w="9525">
            <a:noFill/>
          </a:ln>
        </p:spPr>
        <p:txBody>
          <a:bodyPr lIns="92075" tIns="46038" rIns="92075" bIns="46038" anchor="t" anchorCtr="0">
            <a:spAutoFit/>
          </a:bodyPr>
          <a:p>
            <a:pPr eaLnBrk="0" hangingPunct="0"/>
            <a:r>
              <a:rPr lang="en-US" altLang="zh-CN" sz="2800" b="1" dirty="0">
                <a:solidFill>
                  <a:srgbClr val="000066"/>
                </a:solidFill>
                <a:latin typeface="Times New Roman" panose="02020603050405020304" pitchFamily="18" charset="0"/>
                <a:ea typeface="楷体_GB2312" pitchFamily="49" charset="-122"/>
              </a:rPr>
              <a:t> </a:t>
            </a:r>
            <a:r>
              <a:rPr lang="en-US" altLang="zh-CN" sz="2800" b="1" i="1" dirty="0">
                <a:solidFill>
                  <a:srgbClr val="000066"/>
                </a:solidFill>
                <a:latin typeface="Times New Roman" panose="02020603050405020304" pitchFamily="18" charset="0"/>
                <a:ea typeface="楷体_GB2312" pitchFamily="49" charset="-122"/>
              </a:rPr>
              <a:t>a.</a:t>
            </a:r>
            <a:r>
              <a:rPr lang="en-US" altLang="zh-CN" sz="2800" b="1" dirty="0">
                <a:solidFill>
                  <a:srgbClr val="000066"/>
                </a:solidFill>
                <a:latin typeface="Times New Roman" panose="02020603050405020304" pitchFamily="18" charset="0"/>
                <a:ea typeface="楷体_GB2312" pitchFamily="49" charset="-122"/>
              </a:rPr>
              <a:t> </a:t>
            </a:r>
            <a:r>
              <a:rPr lang="zh-CN" altLang="en-US" sz="2800" b="1" dirty="0">
                <a:solidFill>
                  <a:srgbClr val="000066"/>
                </a:solidFill>
                <a:latin typeface="Times New Roman" panose="02020603050405020304" pitchFamily="18" charset="0"/>
                <a:ea typeface="楷体_GB2312" pitchFamily="49" charset="-122"/>
              </a:rPr>
              <a:t>物体处于静止状态时，物体也蕴涵着相当</a:t>
            </a:r>
            <a:endParaRPr lang="zh-CN" altLang="en-US" sz="2800" b="1" dirty="0">
              <a:solidFill>
                <a:srgbClr val="000066"/>
              </a:solidFill>
              <a:latin typeface="Times New Roman" panose="02020603050405020304" pitchFamily="18" charset="0"/>
              <a:ea typeface="楷体_GB2312" pitchFamily="49" charset="-122"/>
            </a:endParaRPr>
          </a:p>
          <a:p>
            <a:pPr eaLnBrk="0" hangingPunct="0"/>
            <a:r>
              <a:rPr lang="zh-CN" altLang="en-US" sz="2800" b="1" dirty="0">
                <a:solidFill>
                  <a:srgbClr val="000066"/>
                </a:solidFill>
                <a:latin typeface="Times New Roman" panose="02020603050405020304" pitchFamily="18" charset="0"/>
                <a:ea typeface="楷体_GB2312" pitchFamily="49" charset="-122"/>
              </a:rPr>
              <a:t>    可观的静能量。</a:t>
            </a:r>
            <a:endParaRPr lang="zh-CN" altLang="en-US" sz="2800" b="1" dirty="0">
              <a:solidFill>
                <a:srgbClr val="000066"/>
              </a:solidFill>
              <a:latin typeface="Times New Roman" panose="02020603050405020304" pitchFamily="18" charset="0"/>
              <a:ea typeface="楷体_GB2312" pitchFamily="49" charset="-122"/>
            </a:endParaRPr>
          </a:p>
        </p:txBody>
      </p:sp>
      <p:sp>
        <p:nvSpPr>
          <p:cNvPr id="109577" name="Rectangle 9"/>
          <p:cNvSpPr/>
          <p:nvPr/>
        </p:nvSpPr>
        <p:spPr>
          <a:xfrm>
            <a:off x="839788" y="3733800"/>
            <a:ext cx="7313612" cy="946150"/>
          </a:xfrm>
          <a:prstGeom prst="rect">
            <a:avLst/>
          </a:prstGeom>
          <a:noFill/>
          <a:ln w="9525">
            <a:noFill/>
          </a:ln>
        </p:spPr>
        <p:txBody>
          <a:bodyPr lIns="92075" tIns="46038" rIns="92075" bIns="46038" anchor="t" anchorCtr="0">
            <a:spAutoFit/>
          </a:bodyPr>
          <a:p>
            <a:pPr eaLnBrk="0" hangingPunct="0"/>
            <a:r>
              <a:rPr lang="en-US" altLang="zh-CN" sz="2800" b="1" i="1" dirty="0">
                <a:solidFill>
                  <a:srgbClr val="000066"/>
                </a:solidFill>
                <a:latin typeface="Times New Roman" panose="02020603050405020304" pitchFamily="18" charset="0"/>
                <a:ea typeface="楷体_GB2312" pitchFamily="49" charset="-122"/>
              </a:rPr>
              <a:t> b.</a:t>
            </a:r>
            <a:r>
              <a:rPr lang="en-US" altLang="zh-CN" sz="2800" b="1" dirty="0">
                <a:solidFill>
                  <a:srgbClr val="000066"/>
                </a:solidFill>
                <a:latin typeface="Times New Roman" panose="02020603050405020304" pitchFamily="18" charset="0"/>
                <a:ea typeface="楷体_GB2312" pitchFamily="49" charset="-122"/>
              </a:rPr>
              <a:t> </a:t>
            </a:r>
            <a:r>
              <a:rPr lang="zh-CN" altLang="en-US" sz="2800" b="1" dirty="0">
                <a:solidFill>
                  <a:srgbClr val="000066"/>
                </a:solidFill>
                <a:latin typeface="Times New Roman" panose="02020603050405020304" pitchFamily="18" charset="0"/>
                <a:ea typeface="楷体_GB2312" pitchFamily="49" charset="-122"/>
              </a:rPr>
              <a:t>相对论中的质量不仅是惯性的量度，而且</a:t>
            </a:r>
            <a:endParaRPr lang="zh-CN" altLang="en-US" sz="2800" b="1" dirty="0">
              <a:solidFill>
                <a:srgbClr val="000066"/>
              </a:solidFill>
              <a:latin typeface="Times New Roman" panose="02020603050405020304" pitchFamily="18" charset="0"/>
              <a:ea typeface="楷体_GB2312" pitchFamily="49" charset="-122"/>
            </a:endParaRPr>
          </a:p>
          <a:p>
            <a:pPr eaLnBrk="0" hangingPunct="0"/>
            <a:r>
              <a:rPr lang="zh-CN" altLang="en-US" sz="2800" b="1" dirty="0">
                <a:solidFill>
                  <a:srgbClr val="000066"/>
                </a:solidFill>
                <a:latin typeface="Times New Roman" panose="02020603050405020304" pitchFamily="18" charset="0"/>
                <a:ea typeface="楷体_GB2312" pitchFamily="49" charset="-122"/>
              </a:rPr>
              <a:t>    还是总能量的量度。</a:t>
            </a:r>
            <a:endParaRPr lang="zh-CN" altLang="en-US" sz="2800" b="1" dirty="0">
              <a:solidFill>
                <a:srgbClr val="000066"/>
              </a:solidFill>
              <a:latin typeface="Times New Roman" panose="02020603050405020304" pitchFamily="18" charset="0"/>
              <a:ea typeface="楷体_GB2312" pitchFamily="49" charset="-122"/>
            </a:endParaRPr>
          </a:p>
        </p:txBody>
      </p:sp>
      <p:sp>
        <p:nvSpPr>
          <p:cNvPr id="109578" name="Rectangle 10"/>
          <p:cNvSpPr/>
          <p:nvPr/>
        </p:nvSpPr>
        <p:spPr>
          <a:xfrm>
            <a:off x="839788" y="4648200"/>
            <a:ext cx="7618412" cy="946150"/>
          </a:xfrm>
          <a:prstGeom prst="rect">
            <a:avLst/>
          </a:prstGeom>
          <a:noFill/>
          <a:ln w="9525">
            <a:noFill/>
          </a:ln>
        </p:spPr>
        <p:txBody>
          <a:bodyPr lIns="92075" tIns="46038" rIns="92075" bIns="46038" anchor="t" anchorCtr="0">
            <a:spAutoFit/>
          </a:bodyPr>
          <a:p>
            <a:pPr eaLnBrk="0" hangingPunct="0"/>
            <a:r>
              <a:rPr lang="en-US" altLang="zh-CN" sz="2800" b="1" dirty="0">
                <a:solidFill>
                  <a:srgbClr val="000066"/>
                </a:solidFill>
                <a:latin typeface="Times New Roman" panose="02020603050405020304" pitchFamily="18" charset="0"/>
                <a:ea typeface="楷体_GB2312" pitchFamily="49" charset="-122"/>
              </a:rPr>
              <a:t> </a:t>
            </a:r>
            <a:r>
              <a:rPr lang="en-US" altLang="zh-CN" sz="2800" b="1" i="1" dirty="0">
                <a:solidFill>
                  <a:srgbClr val="000066"/>
                </a:solidFill>
                <a:latin typeface="Times New Roman" panose="02020603050405020304" pitchFamily="18" charset="0"/>
                <a:ea typeface="楷体_GB2312" pitchFamily="49" charset="-122"/>
              </a:rPr>
              <a:t>c.</a:t>
            </a:r>
            <a:r>
              <a:rPr lang="en-US" altLang="zh-CN" sz="2800" b="1" dirty="0">
                <a:solidFill>
                  <a:srgbClr val="000066"/>
                </a:solidFill>
                <a:latin typeface="Times New Roman" panose="02020603050405020304" pitchFamily="18" charset="0"/>
                <a:ea typeface="楷体_GB2312" pitchFamily="49" charset="-122"/>
              </a:rPr>
              <a:t> </a:t>
            </a:r>
            <a:r>
              <a:rPr lang="zh-CN" altLang="en-US" sz="2800" b="1" dirty="0">
                <a:solidFill>
                  <a:srgbClr val="000066"/>
                </a:solidFill>
                <a:latin typeface="Times New Roman" panose="02020603050405020304" pitchFamily="18" charset="0"/>
                <a:ea typeface="楷体_GB2312" pitchFamily="49" charset="-122"/>
              </a:rPr>
              <a:t>如果一个系统的质量发生变化，能量必有</a:t>
            </a:r>
            <a:endParaRPr lang="zh-CN" altLang="en-US" sz="2800" b="1" dirty="0">
              <a:solidFill>
                <a:srgbClr val="000066"/>
              </a:solidFill>
              <a:latin typeface="Times New Roman" panose="02020603050405020304" pitchFamily="18" charset="0"/>
              <a:ea typeface="楷体_GB2312" pitchFamily="49" charset="-122"/>
            </a:endParaRPr>
          </a:p>
          <a:p>
            <a:pPr eaLnBrk="0" hangingPunct="0"/>
            <a:r>
              <a:rPr lang="zh-CN" altLang="en-US" sz="2800" b="1" dirty="0">
                <a:solidFill>
                  <a:srgbClr val="000066"/>
                </a:solidFill>
                <a:latin typeface="Times New Roman" panose="02020603050405020304" pitchFamily="18" charset="0"/>
                <a:ea typeface="楷体_GB2312" pitchFamily="49" charset="-122"/>
              </a:rPr>
              <a:t>    相应的变化。</a:t>
            </a:r>
            <a:endParaRPr lang="zh-CN" altLang="en-US" sz="2800" b="1" dirty="0">
              <a:solidFill>
                <a:srgbClr val="000066"/>
              </a:solidFill>
              <a:latin typeface="Times New Roman" panose="02020603050405020304" pitchFamily="18" charset="0"/>
              <a:ea typeface="楷体_GB2312" pitchFamily="49" charset="-122"/>
            </a:endParaRPr>
          </a:p>
        </p:txBody>
      </p:sp>
      <p:sp>
        <p:nvSpPr>
          <p:cNvPr id="109579" name="Rectangle 11"/>
          <p:cNvSpPr/>
          <p:nvPr/>
        </p:nvSpPr>
        <p:spPr>
          <a:xfrm>
            <a:off x="839788" y="5486400"/>
            <a:ext cx="7542212" cy="946150"/>
          </a:xfrm>
          <a:prstGeom prst="rect">
            <a:avLst/>
          </a:prstGeom>
          <a:noFill/>
          <a:ln w="9525">
            <a:noFill/>
          </a:ln>
        </p:spPr>
        <p:txBody>
          <a:bodyPr lIns="92075" tIns="46038" rIns="92075" bIns="46038" anchor="t" anchorCtr="0">
            <a:spAutoFit/>
          </a:bodyPr>
          <a:p>
            <a:pPr eaLnBrk="0" hangingPunct="0"/>
            <a:r>
              <a:rPr lang="en-US" altLang="zh-CN" sz="2800" b="1" i="1" dirty="0">
                <a:solidFill>
                  <a:srgbClr val="000066"/>
                </a:solidFill>
                <a:latin typeface="Times New Roman" panose="02020603050405020304" pitchFamily="18" charset="0"/>
                <a:ea typeface="楷体_GB2312" pitchFamily="49" charset="-122"/>
              </a:rPr>
              <a:t> d.</a:t>
            </a:r>
            <a:r>
              <a:rPr lang="en-US" altLang="zh-CN" sz="2800" b="1" dirty="0">
                <a:solidFill>
                  <a:srgbClr val="000066"/>
                </a:solidFill>
                <a:latin typeface="Times New Roman" panose="02020603050405020304" pitchFamily="18" charset="0"/>
                <a:ea typeface="楷体_GB2312" pitchFamily="49" charset="-122"/>
              </a:rPr>
              <a:t> </a:t>
            </a:r>
            <a:r>
              <a:rPr lang="zh-CN" altLang="en-US" sz="2800" b="1" dirty="0">
                <a:solidFill>
                  <a:srgbClr val="000066"/>
                </a:solidFill>
                <a:latin typeface="Times New Roman" panose="02020603050405020304" pitchFamily="18" charset="0"/>
                <a:ea typeface="楷体_GB2312" pitchFamily="49" charset="-122"/>
              </a:rPr>
              <a:t>对一个孤立系统而言，总能量守恒，总质</a:t>
            </a:r>
            <a:endParaRPr lang="zh-CN" altLang="en-US" sz="2800" b="1" dirty="0">
              <a:solidFill>
                <a:srgbClr val="000066"/>
              </a:solidFill>
              <a:latin typeface="Times New Roman" panose="02020603050405020304" pitchFamily="18" charset="0"/>
              <a:ea typeface="楷体_GB2312" pitchFamily="49" charset="-122"/>
            </a:endParaRPr>
          </a:p>
          <a:p>
            <a:pPr eaLnBrk="0" hangingPunct="0"/>
            <a:r>
              <a:rPr lang="zh-CN" altLang="en-US" sz="2800" b="1" dirty="0">
                <a:solidFill>
                  <a:srgbClr val="000066"/>
                </a:solidFill>
                <a:latin typeface="Times New Roman" panose="02020603050405020304" pitchFamily="18" charset="0"/>
                <a:ea typeface="楷体_GB2312" pitchFamily="49" charset="-122"/>
              </a:rPr>
              <a:t>    量也守恒。</a:t>
            </a:r>
            <a:endParaRPr lang="zh-CN" altLang="en-US" sz="2800" b="1" dirty="0">
              <a:solidFill>
                <a:srgbClr val="000066"/>
              </a:solidFill>
              <a:latin typeface="Times New Roman" panose="02020603050405020304" pitchFamily="18" charset="0"/>
              <a:ea typeface="楷体_GB2312" pitchFamily="49" charset="-122"/>
            </a:endParaRPr>
          </a:p>
        </p:txBody>
      </p:sp>
      <p:sp>
        <p:nvSpPr>
          <p:cNvPr id="109580" name="Rectangle 12"/>
          <p:cNvSpPr>
            <a:spLocks noChangeArrowheads="1"/>
          </p:cNvSpPr>
          <p:nvPr/>
        </p:nvSpPr>
        <p:spPr bwMode="auto">
          <a:xfrm>
            <a:off x="720725" y="-68262"/>
            <a:ext cx="1870075" cy="427038"/>
          </a:xfrm>
          <a:prstGeom prst="rect">
            <a:avLst/>
          </a:prstGeom>
          <a:noFill/>
          <a:ln w="9525">
            <a:noFill/>
            <a:miter lim="800000"/>
          </a:ln>
          <a:effectLst>
            <a:outerShdw dist="35921"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相对论总能量</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4"/>
                                        </p:tgtEl>
                                        <p:attrNameLst>
                                          <p:attrName>style.visibility</p:attrName>
                                        </p:attrNameLst>
                                      </p:cBhvr>
                                      <p:to>
                                        <p:strVal val="visible"/>
                                      </p:to>
                                    </p:set>
                                    <p:animEffect transition="in" filter="wipe(left)">
                                      <p:cBhvr>
                                        <p:cTn id="7" dur="500"/>
                                        <p:tgtEl>
                                          <p:spTgt spid="1095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9571"/>
                                        </p:tgtEl>
                                        <p:attrNameLst>
                                          <p:attrName>style.visibility</p:attrName>
                                        </p:attrNameLst>
                                      </p:cBhvr>
                                      <p:to>
                                        <p:strVal val="visible"/>
                                      </p:to>
                                    </p:set>
                                    <p:animEffect transition="in" filter="wipe(left)">
                                      <p:cBhvr>
                                        <p:cTn id="12" dur="500"/>
                                        <p:tgtEl>
                                          <p:spTgt spid="1095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9572"/>
                                        </p:tgtEl>
                                        <p:attrNameLst>
                                          <p:attrName>style.visibility</p:attrName>
                                        </p:attrNameLst>
                                      </p:cBhvr>
                                      <p:to>
                                        <p:strVal val="visible"/>
                                      </p:to>
                                    </p:set>
                                    <p:animEffect transition="in" filter="wipe(left)">
                                      <p:cBhvr>
                                        <p:cTn id="17" dur="500"/>
                                        <p:tgtEl>
                                          <p:spTgt spid="1095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9573"/>
                                        </p:tgtEl>
                                        <p:attrNameLst>
                                          <p:attrName>style.visibility</p:attrName>
                                        </p:attrNameLst>
                                      </p:cBhvr>
                                      <p:to>
                                        <p:strVal val="visible"/>
                                      </p:to>
                                    </p:set>
                                    <p:animEffect transition="in" filter="wipe(left)">
                                      <p:cBhvr>
                                        <p:cTn id="22" dur="500"/>
                                        <p:tgtEl>
                                          <p:spTgt spid="1095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9570"/>
                                        </p:tgtEl>
                                        <p:attrNameLst>
                                          <p:attrName>style.visibility</p:attrName>
                                        </p:attrNameLst>
                                      </p:cBhvr>
                                      <p:to>
                                        <p:strVal val="visible"/>
                                      </p:to>
                                    </p:set>
                                    <p:animEffect transition="in" filter="wipe(left)">
                                      <p:cBhvr>
                                        <p:cTn id="27" dur="500"/>
                                        <p:tgtEl>
                                          <p:spTgt spid="1095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9575">
                                            <p:txEl>
                                              <p:charRg st="0" end="4"/>
                                            </p:txEl>
                                          </p:spTgt>
                                        </p:tgtEl>
                                        <p:attrNameLst>
                                          <p:attrName>style.visibility</p:attrName>
                                        </p:attrNameLst>
                                      </p:cBhvr>
                                      <p:to>
                                        <p:strVal val="visible"/>
                                      </p:to>
                                    </p:set>
                                    <p:animEffect transition="in" filter="wipe(left)">
                                      <p:cBhvr>
                                        <p:cTn id="32" dur="500"/>
                                        <p:tgtEl>
                                          <p:spTgt spid="109575">
                                            <p:txEl>
                                              <p:charRg st="0"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9576"/>
                                        </p:tgtEl>
                                        <p:attrNameLst>
                                          <p:attrName>style.visibility</p:attrName>
                                        </p:attrNameLst>
                                      </p:cBhvr>
                                      <p:to>
                                        <p:strVal val="visible"/>
                                      </p:to>
                                    </p:set>
                                    <p:animEffect transition="in" filter="wipe(up)">
                                      <p:cBhvr>
                                        <p:cTn id="37" dur="500"/>
                                        <p:tgtEl>
                                          <p:spTgt spid="1095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9577"/>
                                        </p:tgtEl>
                                        <p:attrNameLst>
                                          <p:attrName>style.visibility</p:attrName>
                                        </p:attrNameLst>
                                      </p:cBhvr>
                                      <p:to>
                                        <p:strVal val="visible"/>
                                      </p:to>
                                    </p:set>
                                    <p:animEffect transition="in" filter="wipe(up)">
                                      <p:cBhvr>
                                        <p:cTn id="42" dur="500"/>
                                        <p:tgtEl>
                                          <p:spTgt spid="10957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9578"/>
                                        </p:tgtEl>
                                        <p:attrNameLst>
                                          <p:attrName>style.visibility</p:attrName>
                                        </p:attrNameLst>
                                      </p:cBhvr>
                                      <p:to>
                                        <p:strVal val="visible"/>
                                      </p:to>
                                    </p:set>
                                    <p:animEffect transition="in" filter="wipe(up)">
                                      <p:cBhvr>
                                        <p:cTn id="47" dur="500"/>
                                        <p:tgtEl>
                                          <p:spTgt spid="10957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09579"/>
                                        </p:tgtEl>
                                        <p:attrNameLst>
                                          <p:attrName>style.visibility</p:attrName>
                                        </p:attrNameLst>
                                      </p:cBhvr>
                                      <p:to>
                                        <p:strVal val="visible"/>
                                      </p:to>
                                    </p:set>
                                    <p:animEffect transition="in" filter="wipe(up)">
                                      <p:cBhvr>
                                        <p:cTn id="52" dur="500"/>
                                        <p:tgtEl>
                                          <p:spTgt spid="10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nimBg="1"/>
      <p:bldP spid="109574" grpId="0"/>
      <p:bldP spid="109575" grpId="0" build="p"/>
      <p:bldP spid="109576" grpId="0"/>
      <p:bldP spid="109577" grpId="0"/>
      <p:bldP spid="109578" grpId="0"/>
      <p:bldP spid="1095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1"/>
          <p:cNvPicPr>
            <a:picLocks noChangeAspect="1"/>
          </p:cNvPicPr>
          <p:nvPr/>
        </p:nvPicPr>
        <p:blipFill>
          <a:blip r:embed="rId1"/>
          <a:stretch>
            <a:fillRect/>
          </a:stretch>
        </p:blipFill>
        <p:spPr>
          <a:xfrm>
            <a:off x="200025" y="728663"/>
            <a:ext cx="8743950" cy="4945062"/>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7" name="Picture 2" descr="tuf0816f"/>
          <p:cNvPicPr>
            <a:picLocks noChangeAspect="1"/>
          </p:cNvPicPr>
          <p:nvPr/>
        </p:nvPicPr>
        <p:blipFill>
          <a:blip r:embed="rId1"/>
          <a:srcRect l="1111" t="3236" r="3334" b="2547"/>
          <a:stretch>
            <a:fillRect/>
          </a:stretch>
        </p:blipFill>
        <p:spPr>
          <a:xfrm>
            <a:off x="1219200" y="304800"/>
            <a:ext cx="7162800" cy="6164263"/>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6561" name="对象 1">
            <a:hlinkClick r:id="" action="ppaction://ole?verb="/>
          </p:cNvPr>
          <p:cNvGraphicFramePr>
            <a:graphicFrameLocks noChangeAspect="1"/>
          </p:cNvGraphicFramePr>
          <p:nvPr/>
        </p:nvGraphicFramePr>
        <p:xfrm>
          <a:off x="1060450" y="1470025"/>
          <a:ext cx="3681413" cy="3919538"/>
        </p:xfrm>
        <a:graphic>
          <a:graphicData uri="http://schemas.openxmlformats.org/presentationml/2006/ole">
            <mc:AlternateContent xmlns:mc="http://schemas.openxmlformats.org/markup-compatibility/2006">
              <mc:Choice xmlns:v="urn:schemas-microsoft-com:vml" Requires="v">
                <p:oleObj spid="_x0000_s3184" name="" r:id="rId1" imgW="1765300" imgH="1879600" progId="Equation.KSEE3">
                  <p:embed/>
                </p:oleObj>
              </mc:Choice>
              <mc:Fallback>
                <p:oleObj name="" r:id="rId1" imgW="1765300" imgH="1879600" progId="Equation.KSEE3">
                  <p:embed/>
                  <p:pic>
                    <p:nvPicPr>
                      <p:cNvPr id="0" name="图片 3183"/>
                      <p:cNvPicPr/>
                      <p:nvPr/>
                    </p:nvPicPr>
                    <p:blipFill>
                      <a:blip r:embed="rId2"/>
                      <a:stretch>
                        <a:fillRect/>
                      </a:stretch>
                    </p:blipFill>
                    <p:spPr>
                      <a:xfrm>
                        <a:off x="1060450" y="1470025"/>
                        <a:ext cx="3681413" cy="3919538"/>
                      </a:xfrm>
                      <a:prstGeom prst="rect">
                        <a:avLst/>
                      </a:prstGeom>
                      <a:noFill/>
                      <a:ln w="38100">
                        <a:noFill/>
                        <a:miter/>
                      </a:ln>
                    </p:spPr>
                  </p:pic>
                </p:oleObj>
              </mc:Fallback>
            </mc:AlternateContent>
          </a:graphicData>
        </a:graphic>
      </p:graphicFrame>
      <p:sp>
        <p:nvSpPr>
          <p:cNvPr id="66562" name="文本框 2"/>
          <p:cNvSpPr txBox="1"/>
          <p:nvPr/>
        </p:nvSpPr>
        <p:spPr>
          <a:xfrm>
            <a:off x="781050" y="652463"/>
            <a:ext cx="1593850" cy="460375"/>
          </a:xfrm>
          <a:prstGeom prst="rect">
            <a:avLst/>
          </a:prstGeom>
          <a:noFill/>
          <a:ln w="9525">
            <a:noFill/>
          </a:ln>
        </p:spPr>
        <p:txBody>
          <a:bodyPr wrap="square" anchor="t" anchorCtr="0">
            <a:spAutoFit/>
          </a:bodyPr>
          <a:p>
            <a:r>
              <a:rPr lang="zh-CN" altLang="en-US" b="1">
                <a:latin typeface="Times New Roman" panose="02020603050405020304" pitchFamily="18" charset="0"/>
                <a:ea typeface="宋体" panose="02010600030101010101" pitchFamily="2" charset="-122"/>
              </a:rPr>
              <a:t>四维动量</a:t>
            </a:r>
            <a:endParaRPr lang="zh-CN" altLang="en-US" b="1">
              <a:latin typeface="Times New Roman" panose="02020603050405020304" pitchFamily="18"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4724400" y="4800600"/>
            <a:ext cx="2590800" cy="1676400"/>
            <a:chOff x="2976" y="3024"/>
            <a:chExt cx="1632" cy="1056"/>
          </a:xfrm>
        </p:grpSpPr>
        <p:sp>
          <p:nvSpPr>
            <p:cNvPr id="67586" name="Line 3"/>
            <p:cNvSpPr/>
            <p:nvPr/>
          </p:nvSpPr>
          <p:spPr>
            <a:xfrm>
              <a:off x="3294" y="3024"/>
              <a:ext cx="0" cy="779"/>
            </a:xfrm>
            <a:prstGeom prst="line">
              <a:avLst/>
            </a:prstGeom>
            <a:ln w="76200" cap="flat" cmpd="sng">
              <a:solidFill>
                <a:srgbClr val="0000FF"/>
              </a:solidFill>
              <a:prstDash val="solid"/>
              <a:round/>
              <a:headEnd type="none" w="sm" len="sm"/>
              <a:tailEnd type="none" w="sm" len="sm"/>
            </a:ln>
          </p:spPr>
        </p:sp>
        <p:sp>
          <p:nvSpPr>
            <p:cNvPr id="67587" name="Line 4"/>
            <p:cNvSpPr/>
            <p:nvPr/>
          </p:nvSpPr>
          <p:spPr>
            <a:xfrm>
              <a:off x="3294" y="3792"/>
              <a:ext cx="1314" cy="0"/>
            </a:xfrm>
            <a:prstGeom prst="line">
              <a:avLst/>
            </a:prstGeom>
            <a:ln w="76200" cap="flat" cmpd="sng">
              <a:solidFill>
                <a:srgbClr val="0000FF"/>
              </a:solidFill>
              <a:prstDash val="solid"/>
              <a:round/>
              <a:headEnd type="none" w="sm" len="sm"/>
              <a:tailEnd type="none" w="sm" len="sm"/>
            </a:ln>
          </p:spPr>
        </p:sp>
        <p:sp>
          <p:nvSpPr>
            <p:cNvPr id="67588" name="Line 5"/>
            <p:cNvSpPr/>
            <p:nvPr/>
          </p:nvSpPr>
          <p:spPr>
            <a:xfrm>
              <a:off x="3274" y="3024"/>
              <a:ext cx="1313" cy="779"/>
            </a:xfrm>
            <a:prstGeom prst="line">
              <a:avLst/>
            </a:prstGeom>
            <a:ln w="76200" cap="flat" cmpd="sng">
              <a:solidFill>
                <a:srgbClr val="FF9900"/>
              </a:solidFill>
              <a:prstDash val="solid"/>
              <a:round/>
              <a:headEnd type="none" w="sm" len="sm"/>
              <a:tailEnd type="none" w="sm" len="sm"/>
            </a:ln>
          </p:spPr>
        </p:sp>
        <p:sp>
          <p:nvSpPr>
            <p:cNvPr id="67589" name="Rectangle 6"/>
            <p:cNvSpPr/>
            <p:nvPr/>
          </p:nvSpPr>
          <p:spPr>
            <a:xfrm>
              <a:off x="3791" y="3095"/>
              <a:ext cx="239" cy="250"/>
            </a:xfrm>
            <a:prstGeom prst="rect">
              <a:avLst/>
            </a:prstGeom>
            <a:noFill/>
            <a:ln w="9525">
              <a:noFill/>
            </a:ln>
          </p:spPr>
          <p:txBody>
            <a:bodyPr lIns="92075" tIns="46038" rIns="92075" bIns="46038" anchor="t" anchorCtr="0">
              <a:spAutoFit/>
            </a:bodyPr>
            <a:p>
              <a:pPr eaLnBrk="0" hangingPunct="0"/>
              <a:r>
                <a:rPr lang="en-US" altLang="zh-CN" sz="2000" b="1" dirty="0">
                  <a:solidFill>
                    <a:srgbClr val="000000"/>
                  </a:solidFill>
                  <a:latin typeface="Times New Roman" panose="02020603050405020304" pitchFamily="18" charset="0"/>
                  <a:ea typeface="楷体_GB2312" pitchFamily="49" charset="-122"/>
                </a:rPr>
                <a:t>E</a:t>
              </a:r>
              <a:endParaRPr lang="en-US" altLang="zh-CN" sz="2000" b="1" dirty="0">
                <a:solidFill>
                  <a:srgbClr val="000000"/>
                </a:solidFill>
                <a:latin typeface="Times New Roman" panose="02020603050405020304" pitchFamily="18" charset="0"/>
                <a:ea typeface="楷体_GB2312" pitchFamily="49" charset="-122"/>
              </a:endParaRPr>
            </a:p>
          </p:txBody>
        </p:sp>
        <p:graphicFrame>
          <p:nvGraphicFramePr>
            <p:cNvPr id="67590" name="Object 7"/>
            <p:cNvGraphicFramePr/>
            <p:nvPr/>
          </p:nvGraphicFramePr>
          <p:xfrm>
            <a:off x="2976" y="3299"/>
            <a:ext cx="258" cy="229"/>
          </p:xfrm>
          <a:graphic>
            <a:graphicData uri="http://schemas.openxmlformats.org/presentationml/2006/ole">
              <mc:AlternateContent xmlns:mc="http://schemas.openxmlformats.org/markup-compatibility/2006">
                <mc:Choice xmlns:v="urn:schemas-microsoft-com:vml" Requires="v">
                  <p:oleObj spid="_x0000_s3185" name="" r:id="rId1" imgW="215900" imgH="215900" progId="Equation.3">
                    <p:embed/>
                  </p:oleObj>
                </mc:Choice>
                <mc:Fallback>
                  <p:oleObj name="" r:id="rId1" imgW="215900" imgH="215900" progId="Equation.3">
                    <p:embed/>
                    <p:pic>
                      <p:nvPicPr>
                        <p:cNvPr id="0" name="图片 3184"/>
                        <p:cNvPicPr/>
                        <p:nvPr/>
                      </p:nvPicPr>
                      <p:blipFill>
                        <a:blip r:embed="rId2">
                          <a:clrChange>
                            <a:clrFrom>
                              <a:srgbClr val="000000"/>
                            </a:clrFrom>
                            <a:clrTo>
                              <a:srgbClr val="FF9900"/>
                            </a:clrTo>
                          </a:clrChange>
                        </a:blip>
                        <a:stretch>
                          <a:fillRect/>
                        </a:stretch>
                      </p:blipFill>
                      <p:spPr>
                        <a:xfrm>
                          <a:off x="2976" y="3299"/>
                          <a:ext cx="258" cy="229"/>
                        </a:xfrm>
                        <a:prstGeom prst="rect">
                          <a:avLst/>
                        </a:prstGeom>
                        <a:noFill/>
                        <a:ln w="38100">
                          <a:noFill/>
                          <a:miter/>
                        </a:ln>
                      </p:spPr>
                    </p:pic>
                  </p:oleObj>
                </mc:Fallback>
              </mc:AlternateContent>
            </a:graphicData>
          </a:graphic>
        </p:graphicFrame>
        <p:graphicFrame>
          <p:nvGraphicFramePr>
            <p:cNvPr id="67591" name="Object 8"/>
            <p:cNvGraphicFramePr/>
            <p:nvPr/>
          </p:nvGraphicFramePr>
          <p:xfrm>
            <a:off x="3785" y="3848"/>
            <a:ext cx="285" cy="232"/>
          </p:xfrm>
          <a:graphic>
            <a:graphicData uri="http://schemas.openxmlformats.org/presentationml/2006/ole">
              <mc:AlternateContent xmlns:mc="http://schemas.openxmlformats.org/markup-compatibility/2006">
                <mc:Choice xmlns:v="urn:schemas-microsoft-com:vml" Requires="v">
                  <p:oleObj spid="_x0000_s3186" name="" r:id="rId3" imgW="165100" imgH="152400" progId="Equation.3">
                    <p:embed/>
                  </p:oleObj>
                </mc:Choice>
                <mc:Fallback>
                  <p:oleObj name="" r:id="rId3" imgW="165100" imgH="152400" progId="Equation.3">
                    <p:embed/>
                    <p:pic>
                      <p:nvPicPr>
                        <p:cNvPr id="0" name="图片 3185"/>
                        <p:cNvPicPr/>
                        <p:nvPr/>
                      </p:nvPicPr>
                      <p:blipFill>
                        <a:blip r:embed="rId4">
                          <a:clrChange>
                            <a:clrFrom>
                              <a:srgbClr val="000000"/>
                            </a:clrFrom>
                            <a:clrTo>
                              <a:srgbClr val="FF3399"/>
                            </a:clrTo>
                          </a:clrChange>
                        </a:blip>
                        <a:stretch>
                          <a:fillRect/>
                        </a:stretch>
                      </p:blipFill>
                      <p:spPr>
                        <a:xfrm>
                          <a:off x="3785" y="3848"/>
                          <a:ext cx="285" cy="232"/>
                        </a:xfrm>
                        <a:prstGeom prst="rect">
                          <a:avLst/>
                        </a:prstGeom>
                        <a:noFill/>
                        <a:ln w="38100">
                          <a:noFill/>
                          <a:miter/>
                        </a:ln>
                      </p:spPr>
                    </p:pic>
                  </p:oleObj>
                </mc:Fallback>
              </mc:AlternateContent>
            </a:graphicData>
          </a:graphic>
        </p:graphicFrame>
      </p:grpSp>
      <p:sp>
        <p:nvSpPr>
          <p:cNvPr id="112649" name="Rectangle 9"/>
          <p:cNvSpPr/>
          <p:nvPr/>
        </p:nvSpPr>
        <p:spPr>
          <a:xfrm>
            <a:off x="762000" y="685800"/>
            <a:ext cx="5257800" cy="519113"/>
          </a:xfrm>
          <a:prstGeom prst="rect">
            <a:avLst/>
          </a:prstGeom>
          <a:noFill/>
          <a:ln w="9525">
            <a:noFill/>
          </a:ln>
        </p:spPr>
        <p:txBody>
          <a:bodyPr lIns="92075" tIns="46038" rIns="92075" bIns="46038" anchor="t" anchorCtr="0">
            <a:spAutoFit/>
          </a:bodyPr>
          <a:p>
            <a:pPr eaLnBrk="0" hangingPunct="0"/>
            <a:r>
              <a:rPr lang="zh-CN" altLang="en-US" sz="2800" b="1" dirty="0">
                <a:solidFill>
                  <a:srgbClr val="000066"/>
                </a:solidFill>
                <a:latin typeface="楷体_GB2312" pitchFamily="49" charset="-122"/>
                <a:ea typeface="楷体_GB2312" pitchFamily="49" charset="-122"/>
              </a:rPr>
              <a:t>对于以光速运动的物体：</a:t>
            </a:r>
            <a:endParaRPr lang="zh-CN" altLang="en-US" sz="2800" b="1" dirty="0">
              <a:solidFill>
                <a:srgbClr val="000066"/>
              </a:solidFill>
              <a:latin typeface="楷体_GB2312" pitchFamily="49" charset="-122"/>
              <a:ea typeface="楷体_GB2312" pitchFamily="49" charset="-122"/>
            </a:endParaRPr>
          </a:p>
        </p:txBody>
      </p:sp>
      <p:graphicFrame>
        <p:nvGraphicFramePr>
          <p:cNvPr id="112650" name="Object 10"/>
          <p:cNvGraphicFramePr/>
          <p:nvPr/>
        </p:nvGraphicFramePr>
        <p:xfrm>
          <a:off x="5105400" y="1581150"/>
          <a:ext cx="1270000" cy="457200"/>
        </p:xfrm>
        <a:graphic>
          <a:graphicData uri="http://schemas.openxmlformats.org/presentationml/2006/ole">
            <mc:AlternateContent xmlns:mc="http://schemas.openxmlformats.org/markup-compatibility/2006">
              <mc:Choice xmlns:v="urn:schemas-microsoft-com:vml" Requires="v">
                <p:oleObj spid="_x0000_s3180" name="" r:id="rId5" imgW="1269365" imgH="457200" progId="Equation.3">
                  <p:embed/>
                </p:oleObj>
              </mc:Choice>
              <mc:Fallback>
                <p:oleObj name="" r:id="rId5" imgW="1269365" imgH="457200" progId="Equation.3">
                  <p:embed/>
                  <p:pic>
                    <p:nvPicPr>
                      <p:cNvPr id="0" name="图片 3179"/>
                      <p:cNvPicPr/>
                      <p:nvPr/>
                    </p:nvPicPr>
                    <p:blipFill>
                      <a:blip r:embed="rId6">
                        <a:clrChange>
                          <a:clrFrom>
                            <a:srgbClr val="000000"/>
                          </a:clrFrom>
                          <a:clrTo>
                            <a:srgbClr val="000066"/>
                          </a:clrTo>
                        </a:clrChange>
                      </a:blip>
                      <a:stretch>
                        <a:fillRect/>
                      </a:stretch>
                    </p:blipFill>
                    <p:spPr>
                      <a:xfrm>
                        <a:off x="5105400" y="1581150"/>
                        <a:ext cx="1270000" cy="457200"/>
                      </a:xfrm>
                      <a:prstGeom prst="rect">
                        <a:avLst/>
                      </a:prstGeom>
                      <a:noFill/>
                      <a:ln w="38100">
                        <a:noFill/>
                        <a:miter/>
                      </a:ln>
                    </p:spPr>
                  </p:pic>
                </p:oleObj>
              </mc:Fallback>
            </mc:AlternateContent>
          </a:graphicData>
        </a:graphic>
      </p:graphicFrame>
      <p:sp>
        <p:nvSpPr>
          <p:cNvPr id="112651" name="Rectangle 11"/>
          <p:cNvSpPr/>
          <p:nvPr/>
        </p:nvSpPr>
        <p:spPr>
          <a:xfrm>
            <a:off x="685800" y="1530350"/>
            <a:ext cx="2514600" cy="519113"/>
          </a:xfrm>
          <a:prstGeom prst="rect">
            <a:avLst/>
          </a:prstGeom>
          <a:noFill/>
          <a:ln w="9525">
            <a:noFill/>
          </a:ln>
        </p:spPr>
        <p:txBody>
          <a:bodyPr lIns="92075" tIns="46038" rIns="92075" bIns="46038" anchor="t" anchorCtr="0">
            <a:spAutoFit/>
          </a:bodyPr>
          <a:p>
            <a:pPr eaLnBrk="0" hangingPunct="0"/>
            <a:r>
              <a:rPr lang="zh-CN" altLang="en-US" sz="2800" b="1" dirty="0">
                <a:solidFill>
                  <a:srgbClr val="000066"/>
                </a:solidFill>
                <a:latin typeface="楷体_GB2312" pitchFamily="49" charset="-122"/>
                <a:ea typeface="楷体_GB2312" pitchFamily="49" charset="-122"/>
              </a:rPr>
              <a:t>光子：</a:t>
            </a:r>
            <a:endParaRPr lang="zh-CN" altLang="en-US" sz="2800" b="1" dirty="0">
              <a:solidFill>
                <a:srgbClr val="000066"/>
              </a:solidFill>
              <a:latin typeface="楷体_GB2312" pitchFamily="49" charset="-122"/>
              <a:ea typeface="楷体_GB2312" pitchFamily="49" charset="-122"/>
            </a:endParaRPr>
          </a:p>
        </p:txBody>
      </p:sp>
      <p:graphicFrame>
        <p:nvGraphicFramePr>
          <p:cNvPr id="112652" name="Object 12"/>
          <p:cNvGraphicFramePr/>
          <p:nvPr/>
        </p:nvGraphicFramePr>
        <p:xfrm>
          <a:off x="2362200" y="2590800"/>
          <a:ext cx="1309688" cy="381000"/>
        </p:xfrm>
        <a:graphic>
          <a:graphicData uri="http://schemas.openxmlformats.org/presentationml/2006/ole">
            <mc:AlternateContent xmlns:mc="http://schemas.openxmlformats.org/markup-compatibility/2006">
              <mc:Choice xmlns:v="urn:schemas-microsoft-com:vml" Requires="v">
                <p:oleObj spid="_x0000_s3181" name="" r:id="rId7" imgW="1307465" imgH="381000" progId="Equation.3">
                  <p:embed/>
                </p:oleObj>
              </mc:Choice>
              <mc:Fallback>
                <p:oleObj name="" r:id="rId7" imgW="1307465" imgH="381000" progId="Equation.3">
                  <p:embed/>
                  <p:pic>
                    <p:nvPicPr>
                      <p:cNvPr id="0" name="图片 3180"/>
                      <p:cNvPicPr/>
                      <p:nvPr/>
                    </p:nvPicPr>
                    <p:blipFill>
                      <a:blip r:embed="rId8">
                        <a:clrChange>
                          <a:clrFrom>
                            <a:srgbClr val="000000"/>
                          </a:clrFrom>
                          <a:clrTo>
                            <a:srgbClr val="000066"/>
                          </a:clrTo>
                        </a:clrChange>
                      </a:blip>
                      <a:stretch>
                        <a:fillRect/>
                      </a:stretch>
                    </p:blipFill>
                    <p:spPr>
                      <a:xfrm>
                        <a:off x="2362200" y="2590800"/>
                        <a:ext cx="1309688" cy="381000"/>
                      </a:xfrm>
                      <a:prstGeom prst="rect">
                        <a:avLst/>
                      </a:prstGeom>
                      <a:noFill/>
                      <a:ln w="38100">
                        <a:noFill/>
                        <a:miter/>
                      </a:ln>
                    </p:spPr>
                  </p:pic>
                </p:oleObj>
              </mc:Fallback>
            </mc:AlternateContent>
          </a:graphicData>
        </a:graphic>
      </p:graphicFrame>
      <p:graphicFrame>
        <p:nvGraphicFramePr>
          <p:cNvPr id="112653" name="Object 13"/>
          <p:cNvGraphicFramePr/>
          <p:nvPr/>
        </p:nvGraphicFramePr>
        <p:xfrm>
          <a:off x="5029200" y="2320925"/>
          <a:ext cx="2159000" cy="1090613"/>
        </p:xfrm>
        <a:graphic>
          <a:graphicData uri="http://schemas.openxmlformats.org/presentationml/2006/ole">
            <mc:AlternateContent xmlns:mc="http://schemas.openxmlformats.org/markup-compatibility/2006">
              <mc:Choice xmlns:v="urn:schemas-microsoft-com:vml" Requires="v">
                <p:oleObj spid="_x0000_s3182" name="" r:id="rId9" imgW="2158365" imgH="1091565" progId="Equation.3">
                  <p:embed/>
                </p:oleObj>
              </mc:Choice>
              <mc:Fallback>
                <p:oleObj name="" r:id="rId9" imgW="2158365" imgH="1091565" progId="Equation.3">
                  <p:embed/>
                  <p:pic>
                    <p:nvPicPr>
                      <p:cNvPr id="0" name="图片 3181"/>
                      <p:cNvPicPr/>
                      <p:nvPr/>
                    </p:nvPicPr>
                    <p:blipFill>
                      <a:blip r:embed="rId10">
                        <a:clrChange>
                          <a:clrFrom>
                            <a:srgbClr val="000000"/>
                          </a:clrFrom>
                          <a:clrTo>
                            <a:srgbClr val="000066"/>
                          </a:clrTo>
                        </a:clrChange>
                      </a:blip>
                      <a:stretch>
                        <a:fillRect/>
                      </a:stretch>
                    </p:blipFill>
                    <p:spPr>
                      <a:xfrm>
                        <a:off x="5029200" y="2320925"/>
                        <a:ext cx="2159000" cy="1090613"/>
                      </a:xfrm>
                      <a:prstGeom prst="rect">
                        <a:avLst/>
                      </a:prstGeom>
                      <a:noFill/>
                      <a:ln w="38100">
                        <a:noFill/>
                        <a:miter/>
                      </a:ln>
                    </p:spPr>
                  </p:pic>
                </p:oleObj>
              </mc:Fallback>
            </mc:AlternateContent>
          </a:graphicData>
        </a:graphic>
      </p:graphicFrame>
      <p:graphicFrame>
        <p:nvGraphicFramePr>
          <p:cNvPr id="112654" name="Object 14"/>
          <p:cNvGraphicFramePr/>
          <p:nvPr/>
        </p:nvGraphicFramePr>
        <p:xfrm>
          <a:off x="5091113" y="3622675"/>
          <a:ext cx="1843087" cy="1025525"/>
        </p:xfrm>
        <a:graphic>
          <a:graphicData uri="http://schemas.openxmlformats.org/presentationml/2006/ole">
            <mc:AlternateContent xmlns:mc="http://schemas.openxmlformats.org/markup-compatibility/2006">
              <mc:Choice xmlns:v="urn:schemas-microsoft-com:vml" Requires="v">
                <p:oleObj spid="_x0000_s3187" name="" r:id="rId11" imgW="1841500" imgH="1028700" progId="Equation.3">
                  <p:embed/>
                </p:oleObj>
              </mc:Choice>
              <mc:Fallback>
                <p:oleObj name="" r:id="rId11" imgW="1841500" imgH="1028700" progId="Equation.3">
                  <p:embed/>
                  <p:pic>
                    <p:nvPicPr>
                      <p:cNvPr id="0" name="图片 3186"/>
                      <p:cNvPicPr/>
                      <p:nvPr/>
                    </p:nvPicPr>
                    <p:blipFill>
                      <a:blip r:embed="rId12">
                        <a:clrChange>
                          <a:clrFrom>
                            <a:srgbClr val="000000"/>
                          </a:clrFrom>
                          <a:clrTo>
                            <a:srgbClr val="000066"/>
                          </a:clrTo>
                        </a:clrChange>
                      </a:blip>
                      <a:stretch>
                        <a:fillRect/>
                      </a:stretch>
                    </p:blipFill>
                    <p:spPr>
                      <a:xfrm>
                        <a:off x="5091113" y="3622675"/>
                        <a:ext cx="1843087" cy="1025525"/>
                      </a:xfrm>
                      <a:prstGeom prst="rect">
                        <a:avLst/>
                      </a:prstGeom>
                      <a:noFill/>
                      <a:ln w="38100">
                        <a:noFill/>
                        <a:miter/>
                      </a:ln>
                    </p:spPr>
                  </p:pic>
                </p:oleObj>
              </mc:Fallback>
            </mc:AlternateContent>
          </a:graphicData>
        </a:graphic>
      </p:graphicFrame>
      <p:sp>
        <p:nvSpPr>
          <p:cNvPr id="112655" name="AutoShape 15"/>
          <p:cNvSpPr/>
          <p:nvPr/>
        </p:nvSpPr>
        <p:spPr>
          <a:xfrm>
            <a:off x="3962400" y="1604963"/>
            <a:ext cx="762000" cy="304800"/>
          </a:xfrm>
          <a:prstGeom prst="notchedRightArrow">
            <a:avLst>
              <a:gd name="adj1" fmla="val 50000"/>
              <a:gd name="adj2" fmla="val 62500"/>
            </a:avLst>
          </a:prstGeom>
          <a:solidFill>
            <a:srgbClr val="3399FF"/>
          </a:solidFill>
          <a:ln w="12700" cap="flat" cmpd="sng">
            <a:solidFill>
              <a:schemeClr val="tx1"/>
            </a:solidFill>
            <a:prstDash val="solid"/>
            <a:miter/>
            <a:headEnd type="none" w="sm" len="sm"/>
            <a:tailEnd type="none" w="sm" len="sm"/>
          </a:ln>
        </p:spPr>
        <p:txBody>
          <a:bodyPr wrap="none" anchor="ctr" anchorCtr="0"/>
          <a:p>
            <a:endParaRPr lang="zh-CN" altLang="en-US" dirty="0">
              <a:latin typeface="Times New Roman" panose="02020603050405020304" pitchFamily="18" charset="0"/>
              <a:ea typeface="宋体" panose="02010600030101010101" pitchFamily="2" charset="-122"/>
            </a:endParaRPr>
          </a:p>
        </p:txBody>
      </p:sp>
      <p:graphicFrame>
        <p:nvGraphicFramePr>
          <p:cNvPr id="112656" name="Object 16"/>
          <p:cNvGraphicFramePr/>
          <p:nvPr/>
        </p:nvGraphicFramePr>
        <p:xfrm>
          <a:off x="2438400" y="1535113"/>
          <a:ext cx="1169988" cy="522287"/>
        </p:xfrm>
        <a:graphic>
          <a:graphicData uri="http://schemas.openxmlformats.org/presentationml/2006/ole">
            <mc:AlternateContent xmlns:mc="http://schemas.openxmlformats.org/markup-compatibility/2006">
              <mc:Choice xmlns:v="urn:schemas-microsoft-com:vml" Requires="v">
                <p:oleObj spid="_x0000_s3183" name="" r:id="rId13" imgW="1167765" imgH="520700" progId="Equation.3">
                  <p:embed/>
                </p:oleObj>
              </mc:Choice>
              <mc:Fallback>
                <p:oleObj name="" r:id="rId13" imgW="1167765" imgH="520700" progId="Equation.3">
                  <p:embed/>
                  <p:pic>
                    <p:nvPicPr>
                      <p:cNvPr id="0" name="图片 3182"/>
                      <p:cNvPicPr/>
                      <p:nvPr/>
                    </p:nvPicPr>
                    <p:blipFill>
                      <a:blip r:embed="rId14">
                        <a:clrChange>
                          <a:clrFrom>
                            <a:srgbClr val="000000"/>
                          </a:clrFrom>
                          <a:clrTo>
                            <a:srgbClr val="000066"/>
                          </a:clrTo>
                        </a:clrChange>
                      </a:blip>
                      <a:stretch>
                        <a:fillRect/>
                      </a:stretch>
                    </p:blipFill>
                    <p:spPr>
                      <a:xfrm>
                        <a:off x="2438400" y="1535113"/>
                        <a:ext cx="1169988" cy="522287"/>
                      </a:xfrm>
                      <a:prstGeom prst="rect">
                        <a:avLst/>
                      </a:prstGeom>
                      <a:noFill/>
                      <a:ln w="38100">
                        <a:noFill/>
                        <a:miter/>
                      </a:ln>
                    </p:spPr>
                  </p:pic>
                </p:oleObj>
              </mc:Fallback>
            </mc:AlternateContent>
          </a:graphicData>
        </a:graphic>
      </p:graphicFrame>
      <p:sp>
        <p:nvSpPr>
          <p:cNvPr id="112657" name="AutoShape 17"/>
          <p:cNvSpPr/>
          <p:nvPr/>
        </p:nvSpPr>
        <p:spPr>
          <a:xfrm>
            <a:off x="3962400" y="2667000"/>
            <a:ext cx="762000" cy="304800"/>
          </a:xfrm>
          <a:prstGeom prst="notchedRightArrow">
            <a:avLst>
              <a:gd name="adj1" fmla="val 50000"/>
              <a:gd name="adj2" fmla="val 62500"/>
            </a:avLst>
          </a:prstGeom>
          <a:solidFill>
            <a:srgbClr val="3399FF"/>
          </a:solidFill>
          <a:ln w="12700" cap="flat" cmpd="sng">
            <a:solidFill>
              <a:schemeClr val="tx1"/>
            </a:solidFill>
            <a:prstDash val="solid"/>
            <a:miter/>
            <a:headEnd type="none" w="sm" len="sm"/>
            <a:tailEnd type="none" w="sm" len="sm"/>
          </a:ln>
        </p:spPr>
        <p:txBody>
          <a:bodyPr wrap="none" anchor="ctr" anchorCtr="0"/>
          <a:p>
            <a:endParaRPr lang="zh-CN" altLang="en-US" dirty="0">
              <a:latin typeface="Times New Roman" panose="02020603050405020304" pitchFamily="18" charset="0"/>
              <a:ea typeface="宋体" panose="02010600030101010101" pitchFamily="2" charset="-122"/>
            </a:endParaRPr>
          </a:p>
        </p:txBody>
      </p:sp>
      <p:graphicFrame>
        <p:nvGraphicFramePr>
          <p:cNvPr id="112658" name="Object 18"/>
          <p:cNvGraphicFramePr/>
          <p:nvPr/>
        </p:nvGraphicFramePr>
        <p:xfrm>
          <a:off x="1143000" y="5181600"/>
          <a:ext cx="2794000" cy="584200"/>
        </p:xfrm>
        <a:graphic>
          <a:graphicData uri="http://schemas.openxmlformats.org/presentationml/2006/ole">
            <mc:AlternateContent xmlns:mc="http://schemas.openxmlformats.org/markup-compatibility/2006">
              <mc:Choice xmlns:v="urn:schemas-microsoft-com:vml" Requires="v">
                <p:oleObj spid="_x0000_s3192" name="" r:id="rId15" imgW="2792730" imgH="584200" progId="Equation.3">
                  <p:embed/>
                </p:oleObj>
              </mc:Choice>
              <mc:Fallback>
                <p:oleObj name="" r:id="rId15" imgW="2792730" imgH="584200" progId="Equation.3">
                  <p:embed/>
                  <p:pic>
                    <p:nvPicPr>
                      <p:cNvPr id="0" name="图片 3191"/>
                      <p:cNvPicPr/>
                      <p:nvPr/>
                    </p:nvPicPr>
                    <p:blipFill>
                      <a:blip r:embed="rId16">
                        <a:clrChange>
                          <a:clrFrom>
                            <a:srgbClr val="000000"/>
                          </a:clrFrom>
                          <a:clrTo>
                            <a:srgbClr val="000066"/>
                          </a:clrTo>
                        </a:clrChange>
                      </a:blip>
                      <a:stretch>
                        <a:fillRect/>
                      </a:stretch>
                    </p:blipFill>
                    <p:spPr>
                      <a:xfrm>
                        <a:off x="1143000" y="5181600"/>
                        <a:ext cx="2794000" cy="584200"/>
                      </a:xfrm>
                      <a:prstGeom prst="rect">
                        <a:avLst/>
                      </a:prstGeom>
                      <a:noFill/>
                      <a:ln w="38100">
                        <a:noFill/>
                        <a:miter/>
                      </a:ln>
                    </p:spPr>
                  </p:pic>
                </p:oleObj>
              </mc:Fallback>
            </mc:AlternateContent>
          </a:graphicData>
        </a:graphic>
      </p:graphicFrame>
      <p:sp>
        <p:nvSpPr>
          <p:cNvPr id="112659" name="Rectangle 19"/>
          <p:cNvSpPr>
            <a:spLocks noChangeArrowheads="1"/>
          </p:cNvSpPr>
          <p:nvPr/>
        </p:nvSpPr>
        <p:spPr bwMode="auto">
          <a:xfrm>
            <a:off x="692150" y="-52387"/>
            <a:ext cx="2432050"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动量与能量的关系</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9"/>
                                        </p:tgtEl>
                                        <p:attrNameLst>
                                          <p:attrName>style.visibility</p:attrName>
                                        </p:attrNameLst>
                                      </p:cBhvr>
                                      <p:to>
                                        <p:strVal val="visible"/>
                                      </p:to>
                                    </p:set>
                                    <p:animEffect transition="in" filter="wipe(left)">
                                      <p:cBhvr>
                                        <p:cTn id="7" dur="500"/>
                                        <p:tgtEl>
                                          <p:spTgt spid="1126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51"/>
                                        </p:tgtEl>
                                        <p:attrNameLst>
                                          <p:attrName>style.visibility</p:attrName>
                                        </p:attrNameLst>
                                      </p:cBhvr>
                                      <p:to>
                                        <p:strVal val="visible"/>
                                      </p:to>
                                    </p:set>
                                    <p:animEffect transition="in" filter="wipe(left)">
                                      <p:cBhvr>
                                        <p:cTn id="12" dur="500"/>
                                        <p:tgtEl>
                                          <p:spTgt spid="11265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2656"/>
                                        </p:tgtEl>
                                        <p:attrNameLst>
                                          <p:attrName>style.visibility</p:attrName>
                                        </p:attrNameLst>
                                      </p:cBhvr>
                                      <p:to>
                                        <p:strVal val="visible"/>
                                      </p:to>
                                    </p:set>
                                    <p:anim calcmode="lin" valueType="num">
                                      <p:cBhvr additive="base">
                                        <p:cTn id="17" dur="500" fill="hold"/>
                                        <p:tgtEl>
                                          <p:spTgt spid="112656"/>
                                        </p:tgtEl>
                                        <p:attrNameLst>
                                          <p:attrName>ppt_x</p:attrName>
                                        </p:attrNameLst>
                                      </p:cBhvr>
                                      <p:tavLst>
                                        <p:tav tm="0">
                                          <p:val>
                                            <p:strVal val="0-#ppt_w/2"/>
                                          </p:val>
                                        </p:tav>
                                        <p:tav tm="100000">
                                          <p:val>
                                            <p:strVal val="#ppt_x"/>
                                          </p:val>
                                        </p:tav>
                                      </p:tavLst>
                                    </p:anim>
                                    <p:anim calcmode="lin" valueType="num">
                                      <p:cBhvr additive="base">
                                        <p:cTn id="18" dur="500" fill="hold"/>
                                        <p:tgtEl>
                                          <p:spTgt spid="11265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2655"/>
                                        </p:tgtEl>
                                        <p:attrNameLst>
                                          <p:attrName>style.visibility</p:attrName>
                                        </p:attrNameLst>
                                      </p:cBhvr>
                                      <p:to>
                                        <p:strVal val="visible"/>
                                      </p:to>
                                    </p:set>
                                    <p:animEffect transition="in" filter="box(out)">
                                      <p:cBhvr>
                                        <p:cTn id="23" dur="500"/>
                                        <p:tgtEl>
                                          <p:spTgt spid="11265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12650"/>
                                        </p:tgtEl>
                                        <p:attrNameLst>
                                          <p:attrName>style.visibility</p:attrName>
                                        </p:attrNameLst>
                                      </p:cBhvr>
                                      <p:to>
                                        <p:strVal val="visible"/>
                                      </p:to>
                                    </p:set>
                                    <p:animEffect transition="in" filter="box(out)">
                                      <p:cBhvr>
                                        <p:cTn id="28" dur="500"/>
                                        <p:tgtEl>
                                          <p:spTgt spid="11265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12652"/>
                                        </p:tgtEl>
                                        <p:attrNameLst>
                                          <p:attrName>style.visibility</p:attrName>
                                        </p:attrNameLst>
                                      </p:cBhvr>
                                      <p:to>
                                        <p:strVal val="visible"/>
                                      </p:to>
                                    </p:set>
                                    <p:animEffect transition="in" filter="box(out)">
                                      <p:cBhvr>
                                        <p:cTn id="33" dur="500"/>
                                        <p:tgtEl>
                                          <p:spTgt spid="11265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2657"/>
                                        </p:tgtEl>
                                        <p:attrNameLst>
                                          <p:attrName>style.visibility</p:attrName>
                                        </p:attrNameLst>
                                      </p:cBhvr>
                                      <p:to>
                                        <p:strVal val="visible"/>
                                      </p:to>
                                    </p:set>
                                    <p:animEffect transition="in" filter="box(out)">
                                      <p:cBhvr>
                                        <p:cTn id="38" dur="500"/>
                                        <p:tgtEl>
                                          <p:spTgt spid="11265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12653"/>
                                        </p:tgtEl>
                                        <p:attrNameLst>
                                          <p:attrName>style.visibility</p:attrName>
                                        </p:attrNameLst>
                                      </p:cBhvr>
                                      <p:to>
                                        <p:strVal val="visible"/>
                                      </p:to>
                                    </p:set>
                                    <p:animEffect transition="in" filter="wipe(up)">
                                      <p:cBhvr>
                                        <p:cTn id="43" dur="500"/>
                                        <p:tgtEl>
                                          <p:spTgt spid="11265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12654"/>
                                        </p:tgtEl>
                                        <p:attrNameLst>
                                          <p:attrName>style.visibility</p:attrName>
                                        </p:attrNameLst>
                                      </p:cBhvr>
                                      <p:to>
                                        <p:strVal val="visible"/>
                                      </p:to>
                                    </p:set>
                                    <p:animEffect transition="in" filter="wipe(up)">
                                      <p:cBhvr>
                                        <p:cTn id="48" dur="500"/>
                                        <p:tgtEl>
                                          <p:spTgt spid="112654"/>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112658"/>
                                        </p:tgtEl>
                                        <p:attrNameLst>
                                          <p:attrName>style.visibility</p:attrName>
                                        </p:attrNameLst>
                                      </p:cBhvr>
                                      <p:to>
                                        <p:strVal val="visible"/>
                                      </p:to>
                                    </p:set>
                                    <p:animEffect transition="in" filter="checkerboard(across)">
                                      <p:cBhvr>
                                        <p:cTn id="53" dur="500"/>
                                        <p:tgtEl>
                                          <p:spTgt spid="11265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dissolve">
                                      <p:cBhvr>
                                        <p:cTn id="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9" grpId="0"/>
      <p:bldP spid="112651" grpId="0"/>
      <p:bldP spid="112655" grpId="0" animBg="1"/>
      <p:bldP spid="11265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p:nvPr/>
        </p:nvSpPr>
        <p:spPr>
          <a:xfrm>
            <a:off x="533400" y="533400"/>
            <a:ext cx="8610600" cy="946150"/>
          </a:xfrm>
          <a:prstGeom prst="rect">
            <a:avLst/>
          </a:prstGeom>
          <a:noFill/>
          <a:ln w="9525">
            <a:noFill/>
          </a:ln>
        </p:spPr>
        <p:txBody>
          <a:bodyPr anchor="t" anchorCtr="0">
            <a:spAutoFit/>
          </a:bodyPr>
          <a:p>
            <a:pPr algn="just" eaLnBrk="0" hangingPunct="0"/>
            <a:r>
              <a:rPr lang="zh-CN" altLang="en-US" sz="2800" b="1" dirty="0">
                <a:solidFill>
                  <a:srgbClr val="0000FF"/>
                </a:solidFill>
                <a:latin typeface="Times New Roman" panose="02020603050405020304" pitchFamily="18" charset="0"/>
                <a:ea typeface="宋体" panose="02010600030101010101" pitchFamily="2" charset="-122"/>
              </a:rPr>
              <a:t>例题</a:t>
            </a:r>
            <a:r>
              <a:rPr lang="en-US" altLang="zh-CN" sz="2800" b="1" dirty="0">
                <a:solidFill>
                  <a:srgbClr val="0000FF"/>
                </a:solidFill>
                <a:latin typeface="Times New Roman" panose="02020603050405020304" pitchFamily="18" charset="0"/>
                <a:ea typeface="宋体" panose="02010600030101010101" pitchFamily="2" charset="-122"/>
              </a:rPr>
              <a:t>4-4 </a:t>
            </a:r>
            <a:r>
              <a:rPr lang="zh-CN" altLang="en-US" sz="2800" b="1" dirty="0">
                <a:solidFill>
                  <a:srgbClr val="0000FF"/>
                </a:solidFill>
                <a:latin typeface="Times New Roman" panose="02020603050405020304" pitchFamily="18" charset="0"/>
                <a:ea typeface="宋体" panose="02010600030101010101" pitchFamily="2" charset="-122"/>
              </a:rPr>
              <a:t>原子核的结合能。已知质子和中子的质量分</a:t>
            </a:r>
            <a:endParaRPr lang="zh-CN" altLang="en-US" sz="2800" b="1" dirty="0">
              <a:solidFill>
                <a:srgbClr val="0000FF"/>
              </a:solidFill>
              <a:latin typeface="Times New Roman" panose="02020603050405020304" pitchFamily="18" charset="0"/>
              <a:ea typeface="宋体" panose="02010600030101010101" pitchFamily="2" charset="-122"/>
            </a:endParaRPr>
          </a:p>
          <a:p>
            <a:pPr algn="just" eaLnBrk="0" hangingPunct="0"/>
            <a:r>
              <a:rPr lang="zh-CN" altLang="en-US" sz="2800" b="1" dirty="0">
                <a:solidFill>
                  <a:srgbClr val="0000FF"/>
                </a:solidFill>
                <a:latin typeface="Times New Roman" panose="02020603050405020304" pitchFamily="18" charset="0"/>
                <a:ea typeface="宋体" panose="02010600030101010101" pitchFamily="2" charset="-122"/>
              </a:rPr>
              <a:t>              别为</a:t>
            </a:r>
            <a:r>
              <a:rPr lang="en-US" altLang="zh-CN" sz="2800" b="1" dirty="0">
                <a:solidFill>
                  <a:srgbClr val="0000FF"/>
                </a:solidFill>
                <a:latin typeface="Times New Roman" panose="02020603050405020304" pitchFamily="18" charset="0"/>
                <a:ea typeface="宋体" panose="02010600030101010101" pitchFamily="2" charset="-122"/>
              </a:rPr>
              <a:t>:        </a:t>
            </a:r>
            <a:endParaRPr lang="en-US" altLang="zh-CN" sz="2800" b="1" dirty="0">
              <a:solidFill>
                <a:srgbClr val="0000FF"/>
              </a:solidFill>
              <a:latin typeface="Times New Roman" panose="02020603050405020304" pitchFamily="18" charset="0"/>
              <a:ea typeface="宋体" panose="02010600030101010101" pitchFamily="2" charset="-122"/>
            </a:endParaRPr>
          </a:p>
        </p:txBody>
      </p:sp>
      <p:graphicFrame>
        <p:nvGraphicFramePr>
          <p:cNvPr id="113667" name="Object 3"/>
          <p:cNvGraphicFramePr/>
          <p:nvPr/>
        </p:nvGraphicFramePr>
        <p:xfrm>
          <a:off x="3136900" y="990600"/>
          <a:ext cx="2425700" cy="852488"/>
        </p:xfrm>
        <a:graphic>
          <a:graphicData uri="http://schemas.openxmlformats.org/presentationml/2006/ole">
            <mc:AlternateContent xmlns:mc="http://schemas.openxmlformats.org/markup-compatibility/2006">
              <mc:Choice xmlns:v="urn:schemas-microsoft-com:vml" Requires="v">
                <p:oleObj spid="_x0000_s3195" name="" r:id="rId1" imgW="1154430" imgH="405765" progId="Equation.3">
                  <p:embed/>
                </p:oleObj>
              </mc:Choice>
              <mc:Fallback>
                <p:oleObj name="" r:id="rId1" imgW="1154430" imgH="405765" progId="Equation.3">
                  <p:embed/>
                  <p:pic>
                    <p:nvPicPr>
                      <p:cNvPr id="0" name="图片 3194"/>
                      <p:cNvPicPr/>
                      <p:nvPr/>
                    </p:nvPicPr>
                    <p:blipFill>
                      <a:blip r:embed="rId2">
                        <a:clrChange>
                          <a:clrFrom>
                            <a:srgbClr val="000000"/>
                          </a:clrFrom>
                          <a:clrTo>
                            <a:srgbClr val="0000FF"/>
                          </a:clrTo>
                        </a:clrChange>
                      </a:blip>
                      <a:stretch>
                        <a:fillRect/>
                      </a:stretch>
                    </p:blipFill>
                    <p:spPr>
                      <a:xfrm>
                        <a:off x="3136900" y="990600"/>
                        <a:ext cx="2425700" cy="852488"/>
                      </a:xfrm>
                      <a:prstGeom prst="rect">
                        <a:avLst/>
                      </a:prstGeom>
                      <a:noFill/>
                      <a:ln w="38100">
                        <a:noFill/>
                        <a:miter/>
                      </a:ln>
                    </p:spPr>
                  </p:pic>
                </p:oleObj>
              </mc:Fallback>
            </mc:AlternateContent>
          </a:graphicData>
        </a:graphic>
      </p:graphicFrame>
      <p:grpSp>
        <p:nvGrpSpPr>
          <p:cNvPr id="2" name="Group 4"/>
          <p:cNvGrpSpPr/>
          <p:nvPr/>
        </p:nvGrpSpPr>
        <p:grpSpPr>
          <a:xfrm>
            <a:off x="457200" y="1774825"/>
            <a:ext cx="8458200" cy="1425575"/>
            <a:chOff x="288" y="1263"/>
            <a:chExt cx="5328" cy="898"/>
          </a:xfrm>
        </p:grpSpPr>
        <p:sp>
          <p:nvSpPr>
            <p:cNvPr id="68612" name="Rectangle 5"/>
            <p:cNvSpPr/>
            <p:nvPr/>
          </p:nvSpPr>
          <p:spPr>
            <a:xfrm>
              <a:off x="288" y="1296"/>
              <a:ext cx="5328" cy="865"/>
            </a:xfrm>
            <a:prstGeom prst="rect">
              <a:avLst/>
            </a:prstGeom>
            <a:noFill/>
            <a:ln w="9525">
              <a:noFill/>
            </a:ln>
          </p:spPr>
          <p:txBody>
            <a:bodyPr anchor="t" anchorCtr="0">
              <a:spAutoFit/>
            </a:bodyPr>
            <a:p>
              <a:pPr algn="just" eaLnBrk="0" hangingPunct="0"/>
              <a:r>
                <a:rPr lang="zh-CN" altLang="en-US" sz="2800" b="1" dirty="0">
                  <a:solidFill>
                    <a:srgbClr val="0000FF"/>
                  </a:solidFill>
                  <a:latin typeface="Times New Roman" panose="02020603050405020304" pitchFamily="18" charset="0"/>
                  <a:ea typeface="宋体" panose="02010600030101010101" pitchFamily="2" charset="-122"/>
                </a:rPr>
                <a:t>两个质子和两个中子组成一氦核      ，实验测得它的质量为</a:t>
              </a:r>
              <a:r>
                <a:rPr lang="en-US" altLang="zh-CN" sz="2800" b="1" i="1" dirty="0">
                  <a:solidFill>
                    <a:srgbClr val="0000FF"/>
                  </a:solidFill>
                  <a:latin typeface="Times New Roman" panose="02020603050405020304" pitchFamily="18" charset="0"/>
                  <a:ea typeface="宋体" panose="02010600030101010101" pitchFamily="2" charset="-122"/>
                </a:rPr>
                <a:t>M</a:t>
              </a:r>
              <a:r>
                <a:rPr lang="en-US" altLang="zh-CN" sz="2800" b="1" i="1" baseline="-25000" dirty="0">
                  <a:solidFill>
                    <a:srgbClr val="0000FF"/>
                  </a:solidFill>
                  <a:latin typeface="Times New Roman" panose="02020603050405020304" pitchFamily="18" charset="0"/>
                  <a:ea typeface="宋体" panose="02010600030101010101" pitchFamily="2" charset="-122"/>
                </a:rPr>
                <a:t>A</a:t>
              </a:r>
              <a:r>
                <a:rPr lang="en-US" altLang="zh-CN" sz="2800" b="1" dirty="0">
                  <a:solidFill>
                    <a:srgbClr val="0000FF"/>
                  </a:solidFill>
                  <a:latin typeface="Times New Roman" panose="02020603050405020304" pitchFamily="18" charset="0"/>
                  <a:ea typeface="宋体" panose="02010600030101010101" pitchFamily="2" charset="-122"/>
                </a:rPr>
                <a:t>=4.0001 50</a:t>
              </a:r>
              <a:r>
                <a:rPr lang="en-US" altLang="zh-CN" sz="2800" b="1" i="1" dirty="0">
                  <a:solidFill>
                    <a:srgbClr val="0000FF"/>
                  </a:solidFill>
                  <a:latin typeface="Times New Roman" panose="02020603050405020304" pitchFamily="18" charset="0"/>
                  <a:ea typeface="宋体" panose="02010600030101010101" pitchFamily="2" charset="-122"/>
                </a:rPr>
                <a:t>u</a:t>
              </a:r>
              <a:r>
                <a:rPr lang="zh-CN" altLang="en-US" sz="2800" b="1" dirty="0">
                  <a:solidFill>
                    <a:srgbClr val="0000FF"/>
                  </a:solidFill>
                  <a:latin typeface="Times New Roman" panose="02020603050405020304" pitchFamily="18" charset="0"/>
                  <a:ea typeface="宋体" panose="02010600030101010101" pitchFamily="2" charset="-122"/>
                </a:rPr>
                <a:t>，试计算形成一个氦核时放出的能量。</a:t>
              </a:r>
              <a:r>
                <a:rPr lang="en-US" altLang="zh-CN" sz="2800" b="1" dirty="0">
                  <a:solidFill>
                    <a:srgbClr val="0000FF"/>
                  </a:solidFill>
                  <a:latin typeface="Times New Roman" panose="02020603050405020304" pitchFamily="18" charset="0"/>
                  <a:ea typeface="宋体" panose="02010600030101010101" pitchFamily="2" charset="-122"/>
                </a:rPr>
                <a:t>(1</a:t>
              </a:r>
              <a:r>
                <a:rPr lang="en-US" altLang="zh-CN" sz="2800" b="1" i="1" dirty="0">
                  <a:solidFill>
                    <a:srgbClr val="0000FF"/>
                  </a:solidFill>
                  <a:latin typeface="Times New Roman" panose="02020603050405020304" pitchFamily="18" charset="0"/>
                  <a:ea typeface="宋体" panose="02010600030101010101" pitchFamily="2" charset="-122"/>
                </a:rPr>
                <a:t>u</a:t>
              </a:r>
              <a:r>
                <a:rPr lang="en-US" altLang="zh-CN" sz="2800" b="1" dirty="0">
                  <a:solidFill>
                    <a:srgbClr val="0000FF"/>
                  </a:solidFill>
                  <a:latin typeface="Times New Roman" panose="02020603050405020304" pitchFamily="18" charset="0"/>
                  <a:ea typeface="宋体" panose="02010600030101010101" pitchFamily="2" charset="-122"/>
                </a:rPr>
                <a:t>=1.660</a:t>
              </a:r>
              <a:r>
                <a:rPr lang="en-US" altLang="zh-CN"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0000FF"/>
                  </a:solidFill>
                  <a:latin typeface="Times New Roman" panose="02020603050405020304" pitchFamily="18" charset="0"/>
                  <a:ea typeface="宋体" panose="02010600030101010101" pitchFamily="2" charset="-122"/>
                </a:rPr>
                <a:t>10</a:t>
              </a:r>
              <a:r>
                <a:rPr lang="en-US" altLang="zh-CN" sz="2800" b="1" baseline="30000" dirty="0">
                  <a:solidFill>
                    <a:srgbClr val="0000FF"/>
                  </a:solidFill>
                  <a:latin typeface="Times New Roman" panose="02020603050405020304" pitchFamily="18" charset="0"/>
                  <a:ea typeface="宋体" panose="02010600030101010101" pitchFamily="2" charset="-122"/>
                </a:rPr>
                <a:t>-27</a:t>
              </a:r>
              <a:r>
                <a:rPr lang="en-US" altLang="zh-CN" sz="2800" b="1" i="1" dirty="0">
                  <a:solidFill>
                    <a:srgbClr val="0000FF"/>
                  </a:solidFill>
                  <a:latin typeface="Times New Roman" panose="02020603050405020304" pitchFamily="18" charset="0"/>
                  <a:ea typeface="宋体" panose="02010600030101010101" pitchFamily="2" charset="-122"/>
                </a:rPr>
                <a:t>kg</a:t>
              </a:r>
              <a:r>
                <a:rPr lang="en-US" altLang="zh-CN" sz="2800" b="1" dirty="0">
                  <a:solidFill>
                    <a:srgbClr val="0000FF"/>
                  </a:solidFill>
                  <a:latin typeface="Times New Roman" panose="02020603050405020304" pitchFamily="18" charset="0"/>
                  <a:ea typeface="宋体" panose="02010600030101010101" pitchFamily="2" charset="-122"/>
                </a:rPr>
                <a:t>)</a:t>
              </a:r>
              <a:endParaRPr lang="en-US" altLang="zh-CN" sz="2800" b="1" dirty="0">
                <a:solidFill>
                  <a:srgbClr val="0000FF"/>
                </a:solidFill>
                <a:latin typeface="Times New Roman" panose="02020603050405020304" pitchFamily="18" charset="0"/>
                <a:ea typeface="宋体" panose="02010600030101010101" pitchFamily="2" charset="-122"/>
              </a:endParaRPr>
            </a:p>
          </p:txBody>
        </p:sp>
        <p:graphicFrame>
          <p:nvGraphicFramePr>
            <p:cNvPr id="68613" name="Object 6"/>
            <p:cNvGraphicFramePr/>
            <p:nvPr/>
          </p:nvGraphicFramePr>
          <p:xfrm>
            <a:off x="3504" y="1263"/>
            <a:ext cx="528" cy="417"/>
          </p:xfrm>
          <a:graphic>
            <a:graphicData uri="http://schemas.openxmlformats.org/presentationml/2006/ole">
              <mc:AlternateContent xmlns:mc="http://schemas.openxmlformats.org/markup-compatibility/2006">
                <mc:Choice xmlns:v="urn:schemas-microsoft-com:vml" Requires="v">
                  <p:oleObj spid="_x0000_s3191" name="" r:id="rId3" imgW="342900" imgH="368300" progId="Equation.3">
                    <p:embed/>
                  </p:oleObj>
                </mc:Choice>
                <mc:Fallback>
                  <p:oleObj name="" r:id="rId3" imgW="342900" imgH="368300" progId="Equation.3">
                    <p:embed/>
                    <p:pic>
                      <p:nvPicPr>
                        <p:cNvPr id="0" name="图片 3190"/>
                        <p:cNvPicPr/>
                        <p:nvPr/>
                      </p:nvPicPr>
                      <p:blipFill>
                        <a:blip r:embed="rId4">
                          <a:clrChange>
                            <a:clrFrom>
                              <a:srgbClr val="000000"/>
                            </a:clrFrom>
                            <a:clrTo>
                              <a:srgbClr val="0000FF"/>
                            </a:clrTo>
                          </a:clrChange>
                        </a:blip>
                        <a:stretch>
                          <a:fillRect/>
                        </a:stretch>
                      </p:blipFill>
                      <p:spPr>
                        <a:xfrm>
                          <a:off x="3504" y="1263"/>
                          <a:ext cx="528" cy="417"/>
                        </a:xfrm>
                        <a:prstGeom prst="rect">
                          <a:avLst/>
                        </a:prstGeom>
                        <a:noFill/>
                        <a:ln w="38100">
                          <a:noFill/>
                          <a:miter/>
                        </a:ln>
                      </p:spPr>
                    </p:pic>
                  </p:oleObj>
                </mc:Fallback>
              </mc:AlternateContent>
            </a:graphicData>
          </a:graphic>
        </p:graphicFrame>
      </p:grpSp>
      <p:sp>
        <p:nvSpPr>
          <p:cNvPr id="68614" name="Rectangle 8"/>
          <p:cNvSpPr/>
          <p:nvPr/>
        </p:nvSpPr>
        <p:spPr>
          <a:xfrm>
            <a:off x="609600" y="4343400"/>
            <a:ext cx="8229600" cy="946150"/>
          </a:xfrm>
          <a:prstGeom prst="rect">
            <a:avLst/>
          </a:prstGeom>
          <a:noFill/>
          <a:ln w="9525">
            <a:noFill/>
          </a:ln>
        </p:spPr>
        <p:txBody>
          <a:bodyPr anchor="t" anchorCtr="0">
            <a:spAutoFit/>
          </a:bodyPr>
          <a:p>
            <a:pPr algn="just" eaLnBrk="0" hangingPunct="0"/>
            <a:r>
              <a:rPr lang="zh-CN" altLang="en-US" sz="2800" b="1" dirty="0">
                <a:solidFill>
                  <a:srgbClr val="000066"/>
                </a:solidFill>
                <a:latin typeface="Times New Roman" panose="02020603050405020304" pitchFamily="18" charset="0"/>
                <a:ea typeface="楷体_GB2312" pitchFamily="49" charset="-122"/>
              </a:rPr>
              <a:t>实验测得</a:t>
            </a:r>
            <a:r>
              <a:rPr lang="en-US" altLang="zh-CN" sz="2800" b="1" i="1" dirty="0">
                <a:solidFill>
                  <a:srgbClr val="000066"/>
                </a:solidFill>
                <a:latin typeface="Times New Roman" panose="02020603050405020304" pitchFamily="18" charset="0"/>
                <a:ea typeface="楷体_GB2312" pitchFamily="49" charset="-122"/>
              </a:rPr>
              <a:t>M</a:t>
            </a:r>
            <a:r>
              <a:rPr lang="en-US" altLang="zh-CN" sz="2800" b="1" i="1" baseline="-25000" dirty="0">
                <a:solidFill>
                  <a:srgbClr val="000066"/>
                </a:solidFill>
                <a:latin typeface="Times New Roman" panose="02020603050405020304" pitchFamily="18" charset="0"/>
                <a:ea typeface="楷体_GB2312" pitchFamily="49" charset="-122"/>
              </a:rPr>
              <a:t>A</a:t>
            </a:r>
            <a:r>
              <a:rPr lang="en-US" altLang="zh-CN" sz="2800" b="1" dirty="0">
                <a:solidFill>
                  <a:srgbClr val="000066"/>
                </a:solidFill>
                <a:latin typeface="Times New Roman" panose="02020603050405020304" pitchFamily="18" charset="0"/>
                <a:ea typeface="楷体_GB2312" pitchFamily="49" charset="-122"/>
              </a:rPr>
              <a:t>=4.0001 50u&lt;M</a:t>
            </a:r>
            <a:r>
              <a:rPr lang="zh-CN" altLang="en-US" sz="2800" b="1" dirty="0">
                <a:solidFill>
                  <a:srgbClr val="000066"/>
                </a:solidFill>
                <a:latin typeface="Times New Roman" panose="02020603050405020304" pitchFamily="18" charset="0"/>
                <a:ea typeface="楷体_GB2312" pitchFamily="49" charset="-122"/>
              </a:rPr>
              <a:t>，这差额</a:t>
            </a:r>
            <a:r>
              <a:rPr lang="zh-CN" altLang="en-US" sz="2800" b="1" dirty="0">
                <a:solidFill>
                  <a:srgbClr val="000066"/>
                </a:solidFill>
                <a:latin typeface="Times New Roman" panose="02020603050405020304" pitchFamily="18" charset="0"/>
                <a:ea typeface="楷体_GB2312" pitchFamily="49" charset="-122"/>
                <a:sym typeface="Symbol" panose="05050102010706020507" pitchFamily="18" charset="2"/>
              </a:rPr>
              <a:t></a:t>
            </a:r>
            <a:r>
              <a:rPr lang="en-US" altLang="zh-CN" sz="2800" b="1" i="1" dirty="0">
                <a:solidFill>
                  <a:srgbClr val="000066"/>
                </a:solidFill>
                <a:latin typeface="Times New Roman" panose="02020603050405020304" pitchFamily="18" charset="0"/>
                <a:ea typeface="楷体_GB2312" pitchFamily="49" charset="-122"/>
              </a:rPr>
              <a:t>M=M-M</a:t>
            </a:r>
            <a:r>
              <a:rPr lang="en-US" altLang="zh-CN" sz="2800" b="1" i="1" baseline="-25000" dirty="0">
                <a:solidFill>
                  <a:srgbClr val="000066"/>
                </a:solidFill>
                <a:latin typeface="Times New Roman" panose="02020603050405020304" pitchFamily="18" charset="0"/>
                <a:ea typeface="楷体_GB2312" pitchFamily="49" charset="-122"/>
              </a:rPr>
              <a:t>A</a:t>
            </a:r>
            <a:endParaRPr lang="en-US" altLang="zh-CN" sz="2800" b="1" i="1" baseline="-25000" dirty="0">
              <a:solidFill>
                <a:srgbClr val="000066"/>
              </a:solidFill>
              <a:latin typeface="Times New Roman" panose="02020603050405020304" pitchFamily="18" charset="0"/>
              <a:ea typeface="楷体_GB2312" pitchFamily="49" charset="-122"/>
            </a:endParaRPr>
          </a:p>
          <a:p>
            <a:pPr algn="just" eaLnBrk="0" hangingPunct="0"/>
            <a:r>
              <a:rPr lang="zh-CN" altLang="en-US" sz="2800" b="1" i="1" dirty="0">
                <a:solidFill>
                  <a:srgbClr val="000066"/>
                </a:solidFill>
                <a:latin typeface="Times New Roman" panose="02020603050405020304" pitchFamily="18" charset="0"/>
                <a:ea typeface="楷体_GB2312" pitchFamily="49" charset="-122"/>
              </a:rPr>
              <a:t>称</a:t>
            </a:r>
            <a:r>
              <a:rPr lang="zh-CN" altLang="en-US" sz="2800" b="1" dirty="0">
                <a:solidFill>
                  <a:srgbClr val="000066"/>
                </a:solidFill>
                <a:latin typeface="Times New Roman" panose="02020603050405020304" pitchFamily="18" charset="0"/>
                <a:ea typeface="楷体_GB2312" pitchFamily="49" charset="-122"/>
              </a:rPr>
              <a:t>为原子核的质量亏损。  对于          核</a:t>
            </a:r>
            <a:endParaRPr lang="zh-CN" altLang="en-US" sz="2800" b="1" dirty="0">
              <a:solidFill>
                <a:srgbClr val="000066"/>
              </a:solidFill>
              <a:latin typeface="Times New Roman" panose="02020603050405020304" pitchFamily="18" charset="0"/>
              <a:ea typeface="楷体_GB2312" pitchFamily="49" charset="-122"/>
            </a:endParaRPr>
          </a:p>
        </p:txBody>
      </p:sp>
      <p:graphicFrame>
        <p:nvGraphicFramePr>
          <p:cNvPr id="68615" name="Object 9"/>
          <p:cNvGraphicFramePr/>
          <p:nvPr/>
        </p:nvGraphicFramePr>
        <p:xfrm>
          <a:off x="5562600" y="4724400"/>
          <a:ext cx="838200" cy="661988"/>
        </p:xfrm>
        <a:graphic>
          <a:graphicData uri="http://schemas.openxmlformats.org/presentationml/2006/ole">
            <mc:AlternateContent xmlns:mc="http://schemas.openxmlformats.org/markup-compatibility/2006">
              <mc:Choice xmlns:v="urn:schemas-microsoft-com:vml" Requires="v">
                <p:oleObj spid="_x0000_s3189" name="" r:id="rId5" imgW="342900" imgH="368300" progId="Equation.3">
                  <p:embed/>
                </p:oleObj>
              </mc:Choice>
              <mc:Fallback>
                <p:oleObj name="" r:id="rId5" imgW="342900" imgH="368300" progId="Equation.3">
                  <p:embed/>
                  <p:pic>
                    <p:nvPicPr>
                      <p:cNvPr id="0" name="图片 3188"/>
                      <p:cNvPicPr/>
                      <p:nvPr/>
                    </p:nvPicPr>
                    <p:blipFill>
                      <a:blip r:embed="rId4">
                        <a:clrChange>
                          <a:clrFrom>
                            <a:srgbClr val="000000"/>
                          </a:clrFrom>
                          <a:clrTo>
                            <a:srgbClr val="000066"/>
                          </a:clrTo>
                        </a:clrChange>
                      </a:blip>
                      <a:stretch>
                        <a:fillRect/>
                      </a:stretch>
                    </p:blipFill>
                    <p:spPr>
                      <a:xfrm>
                        <a:off x="5562600" y="4724400"/>
                        <a:ext cx="838200" cy="661988"/>
                      </a:xfrm>
                      <a:prstGeom prst="rect">
                        <a:avLst/>
                      </a:prstGeom>
                      <a:noFill/>
                      <a:ln w="38100">
                        <a:noFill/>
                        <a:miter/>
                      </a:ln>
                    </p:spPr>
                  </p:pic>
                </p:oleObj>
              </mc:Fallback>
            </mc:AlternateContent>
          </a:graphicData>
        </a:graphic>
      </p:graphicFrame>
      <p:graphicFrame>
        <p:nvGraphicFramePr>
          <p:cNvPr id="113674" name="Object 10"/>
          <p:cNvGraphicFramePr/>
          <p:nvPr/>
        </p:nvGraphicFramePr>
        <p:xfrm>
          <a:off x="2409825" y="5422900"/>
          <a:ext cx="4265613" cy="879475"/>
        </p:xfrm>
        <a:graphic>
          <a:graphicData uri="http://schemas.openxmlformats.org/presentationml/2006/ole">
            <mc:AlternateContent xmlns:mc="http://schemas.openxmlformats.org/markup-compatibility/2006">
              <mc:Choice xmlns:v="urn:schemas-microsoft-com:vml" Requires="v">
                <p:oleObj spid="_x0000_s3190" name="" r:id="rId6" imgW="2032000" imgH="419100" progId="Equation.3">
                  <p:embed/>
                </p:oleObj>
              </mc:Choice>
              <mc:Fallback>
                <p:oleObj name="" r:id="rId6" imgW="2032000" imgH="419100" progId="Equation.3">
                  <p:embed/>
                  <p:pic>
                    <p:nvPicPr>
                      <p:cNvPr id="0" name="图片 3189"/>
                      <p:cNvPicPr/>
                      <p:nvPr/>
                    </p:nvPicPr>
                    <p:blipFill>
                      <a:blip r:embed="rId7">
                        <a:clrChange>
                          <a:clrFrom>
                            <a:srgbClr val="000000"/>
                          </a:clrFrom>
                          <a:clrTo>
                            <a:srgbClr val="000066"/>
                          </a:clrTo>
                        </a:clrChange>
                      </a:blip>
                      <a:stretch>
                        <a:fillRect/>
                      </a:stretch>
                    </p:blipFill>
                    <p:spPr>
                      <a:xfrm>
                        <a:off x="2409825" y="5422900"/>
                        <a:ext cx="4265613" cy="879475"/>
                      </a:xfrm>
                      <a:prstGeom prst="rect">
                        <a:avLst/>
                      </a:prstGeom>
                      <a:noFill/>
                      <a:ln w="38100">
                        <a:noFill/>
                        <a:miter/>
                      </a:ln>
                    </p:spPr>
                  </p:pic>
                </p:oleObj>
              </mc:Fallback>
            </mc:AlternateContent>
          </a:graphicData>
        </a:graphic>
      </p:graphicFrame>
      <p:grpSp>
        <p:nvGrpSpPr>
          <p:cNvPr id="3" name="Group 11"/>
          <p:cNvGrpSpPr/>
          <p:nvPr/>
        </p:nvGrpSpPr>
        <p:grpSpPr>
          <a:xfrm>
            <a:off x="609600" y="3341688"/>
            <a:ext cx="8534400" cy="977900"/>
            <a:chOff x="384" y="2105"/>
            <a:chExt cx="4512" cy="616"/>
          </a:xfrm>
        </p:grpSpPr>
        <p:graphicFrame>
          <p:nvGraphicFramePr>
            <p:cNvPr id="68618" name="Object 12"/>
            <p:cNvGraphicFramePr/>
            <p:nvPr/>
          </p:nvGraphicFramePr>
          <p:xfrm>
            <a:off x="1152" y="2419"/>
            <a:ext cx="2636" cy="302"/>
          </p:xfrm>
          <a:graphic>
            <a:graphicData uri="http://schemas.openxmlformats.org/presentationml/2006/ole">
              <mc:AlternateContent xmlns:mc="http://schemas.openxmlformats.org/markup-compatibility/2006">
                <mc:Choice xmlns:v="urn:schemas-microsoft-com:vml" Requires="v">
                  <p:oleObj spid="_x0000_s3188" name="" r:id="rId8" imgW="1993900" imgH="228600" progId="Equation.3">
                    <p:embed/>
                  </p:oleObj>
                </mc:Choice>
                <mc:Fallback>
                  <p:oleObj name="" r:id="rId8" imgW="1993900" imgH="228600" progId="Equation.3">
                    <p:embed/>
                    <p:pic>
                      <p:nvPicPr>
                        <p:cNvPr id="0" name="图片 3187"/>
                        <p:cNvPicPr/>
                        <p:nvPr/>
                      </p:nvPicPr>
                      <p:blipFill>
                        <a:blip r:embed="rId9">
                          <a:clrChange>
                            <a:clrFrom>
                              <a:srgbClr val="000000"/>
                            </a:clrFrom>
                            <a:clrTo>
                              <a:srgbClr val="000066"/>
                            </a:clrTo>
                          </a:clrChange>
                        </a:blip>
                        <a:stretch>
                          <a:fillRect/>
                        </a:stretch>
                      </p:blipFill>
                      <p:spPr>
                        <a:xfrm>
                          <a:off x="1152" y="2419"/>
                          <a:ext cx="2636" cy="302"/>
                        </a:xfrm>
                        <a:prstGeom prst="rect">
                          <a:avLst/>
                        </a:prstGeom>
                        <a:noFill/>
                        <a:ln w="38100">
                          <a:noFill/>
                          <a:miter/>
                        </a:ln>
                      </p:spPr>
                    </p:pic>
                  </p:oleObj>
                </mc:Fallback>
              </mc:AlternateContent>
            </a:graphicData>
          </a:graphic>
        </p:graphicFrame>
        <p:sp>
          <p:nvSpPr>
            <p:cNvPr id="68619" name="Text Box 13"/>
            <p:cNvSpPr txBox="1"/>
            <p:nvPr/>
          </p:nvSpPr>
          <p:spPr>
            <a:xfrm>
              <a:off x="384" y="2105"/>
              <a:ext cx="4512" cy="327"/>
            </a:xfrm>
            <a:prstGeom prst="rect">
              <a:avLst/>
            </a:prstGeom>
            <a:noFill/>
            <a:ln w="12700">
              <a:noFill/>
            </a:ln>
          </p:spPr>
          <p:txBody>
            <a:bodyPr anchor="t" anchorCtr="0">
              <a:spAutoFit/>
            </a:bodyPr>
            <a:p>
              <a:pPr eaLnBrk="0" hangingPunct="0"/>
              <a:r>
                <a:rPr lang="zh-CN" altLang="en-US" sz="2800" b="1" dirty="0">
                  <a:solidFill>
                    <a:srgbClr val="0000FF"/>
                  </a:solidFill>
                  <a:latin typeface="Times New Roman" panose="02020603050405020304" pitchFamily="18" charset="0"/>
                  <a:ea typeface="楷体_GB2312" pitchFamily="49" charset="-122"/>
                </a:rPr>
                <a:t>解</a:t>
              </a:r>
              <a:r>
                <a:rPr lang="en-US" altLang="zh-CN" sz="2800" b="1" dirty="0">
                  <a:solidFill>
                    <a:srgbClr val="0000FF"/>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 </a:t>
              </a:r>
              <a:r>
                <a:rPr lang="zh-CN" altLang="en-US" sz="2800" b="1" dirty="0">
                  <a:solidFill>
                    <a:srgbClr val="000066"/>
                  </a:solidFill>
                  <a:latin typeface="Times New Roman" panose="02020603050405020304" pitchFamily="18" charset="0"/>
                  <a:ea typeface="楷体_GB2312" pitchFamily="49" charset="-122"/>
                </a:rPr>
                <a:t>氦核之前，总质量为：</a:t>
              </a:r>
              <a:endParaRPr lang="zh-CN" altLang="en-US" sz="2800" b="1" dirty="0">
                <a:solidFill>
                  <a:srgbClr val="000066"/>
                </a:solidFill>
                <a:latin typeface="Times New Roman" panose="02020603050405020304" pitchFamily="18" charset="0"/>
                <a:ea typeface="楷体_GB2312" pitchFamily="49" charset="-122"/>
              </a:endParaRPr>
            </a:p>
          </p:txBody>
        </p:sp>
      </p:grpSp>
      <p:sp>
        <p:nvSpPr>
          <p:cNvPr id="113678" name="Rectangle 14"/>
          <p:cNvSpPr>
            <a:spLocks noChangeArrowheads="1"/>
          </p:cNvSpPr>
          <p:nvPr/>
        </p:nvSpPr>
        <p:spPr bwMode="auto">
          <a:xfrm>
            <a:off x="692150" y="-76200"/>
            <a:ext cx="2432050"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rPr>
              <a:t>相对论动力学基础</a:t>
            </a:r>
            <a:endPar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0-#ppt_w/2"/>
                                          </p:val>
                                        </p:tav>
                                        <p:tav tm="100000">
                                          <p:val>
                                            <p:strVal val="#ppt_x"/>
                                          </p:val>
                                        </p:tav>
                                      </p:tavLst>
                                    </p:anim>
                                    <p:anim calcmode="lin" valueType="num">
                                      <p:cBhvr additive="base">
                                        <p:cTn id="8" dur="500" fill="hold"/>
                                        <p:tgtEl>
                                          <p:spTgt spid="1136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3667"/>
                                        </p:tgtEl>
                                        <p:attrNameLst>
                                          <p:attrName>style.visibility</p:attrName>
                                        </p:attrNameLst>
                                      </p:cBhvr>
                                      <p:to>
                                        <p:strVal val="visible"/>
                                      </p:to>
                                    </p:set>
                                    <p:anim calcmode="lin" valueType="num">
                                      <p:cBhvr additive="base">
                                        <p:cTn id="13" dur="500" fill="hold"/>
                                        <p:tgtEl>
                                          <p:spTgt spid="113667"/>
                                        </p:tgtEl>
                                        <p:attrNameLst>
                                          <p:attrName>ppt_x</p:attrName>
                                        </p:attrNameLst>
                                      </p:cBhvr>
                                      <p:tavLst>
                                        <p:tav tm="0">
                                          <p:val>
                                            <p:strVal val="0-#ppt_w/2"/>
                                          </p:val>
                                        </p:tav>
                                        <p:tav tm="100000">
                                          <p:val>
                                            <p:strVal val="#ppt_x"/>
                                          </p:val>
                                        </p:tav>
                                      </p:tavLst>
                                    </p:anim>
                                    <p:anim calcmode="lin" valueType="num">
                                      <p:cBhvr additive="base">
                                        <p:cTn id="14" dur="500" fill="hold"/>
                                        <p:tgtEl>
                                          <p:spTgt spid="1136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13674"/>
                                        </p:tgtEl>
                                        <p:attrNameLst>
                                          <p:attrName>style.visibility</p:attrName>
                                        </p:attrNameLst>
                                      </p:cBhvr>
                                      <p:to>
                                        <p:strVal val="visible"/>
                                      </p:to>
                                    </p:set>
                                    <p:animEffect transition="in" filter="randombar(horizontal)">
                                      <p:cBhvr>
                                        <p:cTn id="30" dur="500"/>
                                        <p:tgtEl>
                                          <p:spTgt spid="113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p:nvPr/>
        </p:nvSpPr>
        <p:spPr>
          <a:xfrm>
            <a:off x="609600" y="455613"/>
            <a:ext cx="8001000" cy="519112"/>
          </a:xfrm>
          <a:prstGeom prst="rect">
            <a:avLst/>
          </a:prstGeom>
          <a:noFill/>
          <a:ln w="9525">
            <a:noFill/>
          </a:ln>
        </p:spPr>
        <p:txBody>
          <a:bodyPr anchor="t" anchorCtr="0">
            <a:spAutoFit/>
          </a:bodyPr>
          <a:p>
            <a:pPr eaLnBrk="0" hangingPunct="0"/>
            <a:r>
              <a:rPr lang="zh-CN" altLang="en-US" sz="2800" b="1" dirty="0">
                <a:solidFill>
                  <a:srgbClr val="000066"/>
                </a:solidFill>
                <a:latin typeface="Times New Roman" panose="02020603050405020304" pitchFamily="18" charset="0"/>
                <a:ea typeface="楷体_GB2312" pitchFamily="49" charset="-122"/>
              </a:rPr>
              <a:t>根据质能关系得：</a:t>
            </a:r>
            <a:endParaRPr lang="zh-CN" altLang="en-US" sz="2800" b="1" dirty="0">
              <a:solidFill>
                <a:srgbClr val="000066"/>
              </a:solidFill>
              <a:latin typeface="Times New Roman" panose="02020603050405020304" pitchFamily="18" charset="0"/>
              <a:ea typeface="楷体_GB2312" pitchFamily="49" charset="-122"/>
            </a:endParaRPr>
          </a:p>
        </p:txBody>
      </p:sp>
      <p:graphicFrame>
        <p:nvGraphicFramePr>
          <p:cNvPr id="184320" name="Object 0"/>
          <p:cNvGraphicFramePr/>
          <p:nvPr/>
        </p:nvGraphicFramePr>
        <p:xfrm>
          <a:off x="4038600" y="838200"/>
          <a:ext cx="2008188" cy="468313"/>
        </p:xfrm>
        <a:graphic>
          <a:graphicData uri="http://schemas.openxmlformats.org/presentationml/2006/ole">
            <mc:AlternateContent xmlns:mc="http://schemas.openxmlformats.org/markup-compatibility/2006">
              <mc:Choice xmlns:v="urn:schemas-microsoft-com:vml" Requires="v">
                <p:oleObj spid="_x0000_s3193" name="" r:id="rId1" imgW="2019300" imgH="469900" progId="Equation.3">
                  <p:embed/>
                </p:oleObj>
              </mc:Choice>
              <mc:Fallback>
                <p:oleObj name="" r:id="rId1" imgW="2019300" imgH="469900" progId="Equation.3">
                  <p:embed/>
                  <p:pic>
                    <p:nvPicPr>
                      <p:cNvPr id="0" name="图片 3192"/>
                      <p:cNvPicPr/>
                      <p:nvPr/>
                    </p:nvPicPr>
                    <p:blipFill>
                      <a:blip r:embed="rId2">
                        <a:clrChange>
                          <a:clrFrom>
                            <a:srgbClr val="000000"/>
                          </a:clrFrom>
                          <a:clrTo>
                            <a:srgbClr val="000066"/>
                          </a:clrTo>
                        </a:clrChange>
                      </a:blip>
                      <a:stretch>
                        <a:fillRect/>
                      </a:stretch>
                    </p:blipFill>
                    <p:spPr>
                      <a:xfrm>
                        <a:off x="4038600" y="838200"/>
                        <a:ext cx="2008188" cy="468313"/>
                      </a:xfrm>
                      <a:prstGeom prst="rect">
                        <a:avLst/>
                      </a:prstGeom>
                      <a:noFill/>
                      <a:ln w="38100">
                        <a:noFill/>
                        <a:miter/>
                      </a:ln>
                    </p:spPr>
                  </p:pic>
                </p:oleObj>
              </mc:Fallback>
            </mc:AlternateContent>
          </a:graphicData>
        </a:graphic>
      </p:graphicFrame>
      <p:graphicFrame>
        <p:nvGraphicFramePr>
          <p:cNvPr id="184321" name="Object 1"/>
          <p:cNvGraphicFramePr/>
          <p:nvPr/>
        </p:nvGraphicFramePr>
        <p:xfrm>
          <a:off x="1219200" y="3189288"/>
          <a:ext cx="7315200" cy="1473200"/>
        </p:xfrm>
        <a:graphic>
          <a:graphicData uri="http://schemas.openxmlformats.org/presentationml/2006/ole">
            <mc:AlternateContent xmlns:mc="http://schemas.openxmlformats.org/markup-compatibility/2006">
              <mc:Choice xmlns:v="urn:schemas-microsoft-com:vml" Requires="v">
                <p:oleObj spid="_x0000_s3194" name="" r:id="rId3" imgW="2527300" imgH="508000" progId="Equation.3">
                  <p:embed/>
                </p:oleObj>
              </mc:Choice>
              <mc:Fallback>
                <p:oleObj name="" r:id="rId3" imgW="2527300" imgH="508000" progId="Equation.3">
                  <p:embed/>
                  <p:pic>
                    <p:nvPicPr>
                      <p:cNvPr id="0" name="图片 3193"/>
                      <p:cNvPicPr/>
                      <p:nvPr/>
                    </p:nvPicPr>
                    <p:blipFill>
                      <a:blip r:embed="rId4">
                        <a:clrChange>
                          <a:clrFrom>
                            <a:srgbClr val="000000"/>
                          </a:clrFrom>
                          <a:clrTo>
                            <a:srgbClr val="000066"/>
                          </a:clrTo>
                        </a:clrChange>
                      </a:blip>
                      <a:stretch>
                        <a:fillRect/>
                      </a:stretch>
                    </p:blipFill>
                    <p:spPr>
                      <a:xfrm>
                        <a:off x="1219200" y="3189288"/>
                        <a:ext cx="7315200" cy="1473200"/>
                      </a:xfrm>
                      <a:prstGeom prst="rect">
                        <a:avLst/>
                      </a:prstGeom>
                      <a:noFill/>
                      <a:ln w="38100">
                        <a:noFill/>
                        <a:miter/>
                      </a:ln>
                    </p:spPr>
                  </p:pic>
                </p:oleObj>
              </mc:Fallback>
            </mc:AlternateContent>
          </a:graphicData>
        </a:graphic>
      </p:graphicFrame>
      <p:sp>
        <p:nvSpPr>
          <p:cNvPr id="114693" name="Rectangle 5"/>
          <p:cNvSpPr/>
          <p:nvPr/>
        </p:nvSpPr>
        <p:spPr>
          <a:xfrm>
            <a:off x="533400" y="1828800"/>
            <a:ext cx="8077200" cy="1373188"/>
          </a:xfrm>
          <a:prstGeom prst="rect">
            <a:avLst/>
          </a:prstGeom>
          <a:noFill/>
          <a:ln w="9525">
            <a:noFill/>
          </a:ln>
        </p:spPr>
        <p:txBody>
          <a:bodyPr anchor="t" anchorCtr="0">
            <a:spAutoFit/>
          </a:bodyPr>
          <a:p>
            <a:pPr algn="just" eaLnBrk="0" hangingPunct="0"/>
            <a:r>
              <a:rPr lang="en-US" altLang="zh-CN" sz="2800" b="1" dirty="0">
                <a:solidFill>
                  <a:srgbClr val="000066"/>
                </a:solidFill>
                <a:latin typeface="Times New Roman" panose="02020603050405020304" pitchFamily="18" charset="0"/>
                <a:ea typeface="楷体_GB2312" pitchFamily="49" charset="-122"/>
              </a:rPr>
              <a:t>        </a:t>
            </a:r>
            <a:r>
              <a:rPr lang="zh-CN" altLang="en-US" sz="2800" b="1" dirty="0">
                <a:solidFill>
                  <a:srgbClr val="000066"/>
                </a:solidFill>
                <a:latin typeface="Times New Roman" panose="02020603050405020304" pitchFamily="18" charset="0"/>
                <a:ea typeface="楷体_GB2312" pitchFamily="49" charset="-122"/>
              </a:rPr>
              <a:t>由此可知，当质子和中子组成原子核时，将有大量的能量放出，该能量就是原子核的结合能。所以形成一个氦核时所放出的能量为</a:t>
            </a:r>
            <a:endParaRPr lang="zh-CN" altLang="en-US" sz="2800" b="1" dirty="0">
              <a:solidFill>
                <a:srgbClr val="000066"/>
              </a:solidFill>
              <a:latin typeface="Times New Roman" panose="02020603050405020304" pitchFamily="18" charset="0"/>
              <a:ea typeface="楷体_GB2312" pitchFamily="49" charset="-122"/>
            </a:endParaRPr>
          </a:p>
        </p:txBody>
      </p:sp>
      <p:sp>
        <p:nvSpPr>
          <p:cNvPr id="114694" name="Rectangle 6"/>
          <p:cNvSpPr>
            <a:spLocks noChangeArrowheads="1"/>
          </p:cNvSpPr>
          <p:nvPr/>
        </p:nvSpPr>
        <p:spPr bwMode="auto">
          <a:xfrm>
            <a:off x="692150" y="-76200"/>
            <a:ext cx="2432050"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rPr>
              <a:t>相对论动力学基础</a:t>
            </a:r>
            <a:endPar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barn(inHorizontal)">
                                      <p:cBhvr>
                                        <p:cTn id="7" dur="500"/>
                                        <p:tgtEl>
                                          <p:spTgt spid="1146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4320"/>
                                        </p:tgtEl>
                                        <p:attrNameLst>
                                          <p:attrName>style.visibility</p:attrName>
                                        </p:attrNameLst>
                                      </p:cBhvr>
                                      <p:to>
                                        <p:strVal val="visible"/>
                                      </p:to>
                                    </p:set>
                                    <p:animEffect transition="in" filter="dissolve">
                                      <p:cBhvr>
                                        <p:cTn id="12" dur="500"/>
                                        <p:tgtEl>
                                          <p:spTgt spid="1843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4693"/>
                                        </p:tgtEl>
                                        <p:attrNameLst>
                                          <p:attrName>style.visibility</p:attrName>
                                        </p:attrNameLst>
                                      </p:cBhvr>
                                      <p:to>
                                        <p:strVal val="visible"/>
                                      </p:to>
                                    </p:set>
                                    <p:animEffect transition="in" filter="blinds(vertical)">
                                      <p:cBhvr>
                                        <p:cTn id="17" dur="500"/>
                                        <p:tgtEl>
                                          <p:spTgt spid="11469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4321"/>
                                        </p:tgtEl>
                                        <p:attrNameLst>
                                          <p:attrName>style.visibility</p:attrName>
                                        </p:attrNameLst>
                                      </p:cBhvr>
                                      <p:to>
                                        <p:strVal val="visible"/>
                                      </p:to>
                                    </p:set>
                                    <p:animEffect transition="in" filter="checkerboard(across)">
                                      <p:cBhvr>
                                        <p:cTn id="22" dur="500"/>
                                        <p:tgtEl>
                                          <p:spTgt spid="184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p:nvPr/>
        </p:nvSpPr>
        <p:spPr>
          <a:xfrm>
            <a:off x="609600" y="457200"/>
            <a:ext cx="8534400" cy="1800225"/>
          </a:xfrm>
          <a:prstGeom prst="rect">
            <a:avLst/>
          </a:prstGeom>
          <a:noFill/>
          <a:ln w="9525">
            <a:noFill/>
          </a:ln>
        </p:spPr>
        <p:txBody>
          <a:bodyPr anchor="t" anchorCtr="0">
            <a:spAutoFit/>
          </a:bodyPr>
          <a:p>
            <a:pPr marL="609600" indent="-609600" eaLnBrk="0" hangingPunct="0"/>
            <a:r>
              <a:rPr lang="zh-CN" altLang="en-US" sz="2800" b="1" dirty="0">
                <a:solidFill>
                  <a:srgbClr val="0000FF"/>
                </a:solidFill>
                <a:latin typeface="Times New Roman" panose="02020603050405020304" pitchFamily="18" charset="0"/>
                <a:ea typeface="宋体" panose="02010600030101010101" pitchFamily="2" charset="-122"/>
              </a:rPr>
              <a:t>例题</a:t>
            </a:r>
            <a:r>
              <a:rPr lang="en-US" altLang="zh-CN" sz="2800" b="1" dirty="0">
                <a:solidFill>
                  <a:srgbClr val="0000FF"/>
                </a:solidFill>
                <a:latin typeface="Times New Roman" panose="02020603050405020304" pitchFamily="18" charset="0"/>
                <a:ea typeface="宋体" panose="02010600030101010101" pitchFamily="2" charset="-122"/>
              </a:rPr>
              <a:t>4-5 </a:t>
            </a:r>
            <a:r>
              <a:rPr lang="zh-CN" altLang="en-US" sz="2800" b="1" dirty="0">
                <a:solidFill>
                  <a:srgbClr val="0000FF"/>
                </a:solidFill>
                <a:latin typeface="Times New Roman" panose="02020603050405020304" pitchFamily="18" charset="0"/>
                <a:ea typeface="宋体" panose="02010600030101010101" pitchFamily="2" charset="-122"/>
              </a:rPr>
              <a:t>设有两个静止质量都是 </a:t>
            </a:r>
            <a:r>
              <a:rPr lang="en-US" altLang="zh-CN" sz="2800" b="1" i="1" dirty="0">
                <a:solidFill>
                  <a:srgbClr val="0000FF"/>
                </a:solidFill>
                <a:latin typeface="Times New Roman" panose="02020603050405020304" pitchFamily="18" charset="0"/>
                <a:ea typeface="宋体" panose="02010600030101010101" pitchFamily="2" charset="-122"/>
              </a:rPr>
              <a:t>m</a:t>
            </a:r>
            <a:r>
              <a:rPr lang="en-US" altLang="zh-CN" sz="2800" b="1" baseline="-25000" dirty="0">
                <a:solidFill>
                  <a:srgbClr val="0000FF"/>
                </a:solidFill>
                <a:latin typeface="Times New Roman" panose="02020603050405020304" pitchFamily="18" charset="0"/>
                <a:ea typeface="宋体" panose="02010600030101010101" pitchFamily="2" charset="-122"/>
              </a:rPr>
              <a:t>0 </a:t>
            </a:r>
            <a:r>
              <a:rPr lang="zh-CN" altLang="en-US" sz="2800" b="1" dirty="0">
                <a:solidFill>
                  <a:srgbClr val="0000FF"/>
                </a:solidFill>
                <a:latin typeface="Times New Roman" panose="02020603050405020304" pitchFamily="18" charset="0"/>
                <a:ea typeface="宋体" panose="02010600030101010101" pitchFamily="2" charset="-122"/>
              </a:rPr>
              <a:t>的粒子，以大小   </a:t>
            </a:r>
            <a:endParaRPr lang="zh-CN" altLang="en-US" sz="2800" b="1" dirty="0">
              <a:solidFill>
                <a:srgbClr val="0000FF"/>
              </a:solidFill>
              <a:latin typeface="Times New Roman" panose="02020603050405020304" pitchFamily="18" charset="0"/>
              <a:ea typeface="宋体" panose="02010600030101010101" pitchFamily="2" charset="-122"/>
            </a:endParaRPr>
          </a:p>
          <a:p>
            <a:pPr marL="609600" indent="-609600" eaLnBrk="0" hangingPunct="0"/>
            <a:r>
              <a:rPr lang="zh-CN" altLang="en-US" sz="2800" b="1" dirty="0">
                <a:solidFill>
                  <a:srgbClr val="0000FF"/>
                </a:solidFill>
                <a:latin typeface="Times New Roman" panose="02020603050405020304" pitchFamily="18" charset="0"/>
                <a:ea typeface="宋体" panose="02010600030101010101" pitchFamily="2" charset="-122"/>
              </a:rPr>
              <a:t>              相同、 方向相反的速度相撞，反应合成一</a:t>
            </a:r>
            <a:endParaRPr lang="zh-CN" altLang="en-US" sz="2800" b="1" dirty="0">
              <a:solidFill>
                <a:srgbClr val="0000FF"/>
              </a:solidFill>
              <a:latin typeface="Times New Roman" panose="02020603050405020304" pitchFamily="18" charset="0"/>
              <a:ea typeface="宋体" panose="02010600030101010101" pitchFamily="2" charset="-122"/>
            </a:endParaRPr>
          </a:p>
          <a:p>
            <a:pPr marL="609600" indent="-609600" eaLnBrk="0" hangingPunct="0"/>
            <a:r>
              <a:rPr lang="zh-CN" altLang="en-US" sz="2800" b="1" dirty="0">
                <a:solidFill>
                  <a:srgbClr val="0000FF"/>
                </a:solidFill>
                <a:latin typeface="Times New Roman" panose="02020603050405020304" pitchFamily="18" charset="0"/>
                <a:ea typeface="宋体" panose="02010600030101010101" pitchFamily="2" charset="-122"/>
              </a:rPr>
              <a:t>              个复合粒子。试求这个复合粒子的静止质量</a:t>
            </a:r>
            <a:endParaRPr lang="zh-CN" altLang="en-US" sz="2800" b="1" dirty="0">
              <a:solidFill>
                <a:srgbClr val="0000FF"/>
              </a:solidFill>
              <a:latin typeface="Times New Roman" panose="02020603050405020304" pitchFamily="18" charset="0"/>
              <a:ea typeface="宋体" panose="02010600030101010101" pitchFamily="2" charset="-122"/>
            </a:endParaRPr>
          </a:p>
          <a:p>
            <a:pPr marL="609600" indent="-609600" eaLnBrk="0" hangingPunct="0"/>
            <a:r>
              <a:rPr lang="zh-CN" altLang="en-US" sz="2800" b="1" dirty="0">
                <a:solidFill>
                  <a:srgbClr val="0000FF"/>
                </a:solidFill>
                <a:latin typeface="Times New Roman" panose="02020603050405020304" pitchFamily="18" charset="0"/>
                <a:ea typeface="宋体" panose="02010600030101010101" pitchFamily="2" charset="-122"/>
              </a:rPr>
              <a:t>              和速度。</a:t>
            </a:r>
            <a:endParaRPr lang="zh-CN" altLang="en-US" sz="2800" b="1" dirty="0">
              <a:solidFill>
                <a:srgbClr val="0000FF"/>
              </a:solidFill>
              <a:latin typeface="Times New Roman" panose="02020603050405020304" pitchFamily="18" charset="0"/>
              <a:ea typeface="宋体" panose="02010600030101010101" pitchFamily="2" charset="-122"/>
            </a:endParaRPr>
          </a:p>
        </p:txBody>
      </p:sp>
      <p:graphicFrame>
        <p:nvGraphicFramePr>
          <p:cNvPr id="185344" name="Object 0"/>
          <p:cNvGraphicFramePr/>
          <p:nvPr/>
        </p:nvGraphicFramePr>
        <p:xfrm>
          <a:off x="5105400" y="3048000"/>
          <a:ext cx="2609850" cy="1190625"/>
        </p:xfrm>
        <a:graphic>
          <a:graphicData uri="http://schemas.openxmlformats.org/presentationml/2006/ole">
            <mc:AlternateContent xmlns:mc="http://schemas.openxmlformats.org/markup-compatibility/2006">
              <mc:Choice xmlns:v="urn:schemas-microsoft-com:vml" Requires="v">
                <p:oleObj spid="_x0000_s3196" name="" r:id="rId1" imgW="2616200" imgH="1193800" progId="Equation.3">
                  <p:embed/>
                </p:oleObj>
              </mc:Choice>
              <mc:Fallback>
                <p:oleObj name="" r:id="rId1" imgW="2616200" imgH="1193800" progId="Equation.3">
                  <p:embed/>
                  <p:pic>
                    <p:nvPicPr>
                      <p:cNvPr id="0" name="图片 3195"/>
                      <p:cNvPicPr/>
                      <p:nvPr/>
                    </p:nvPicPr>
                    <p:blipFill>
                      <a:blip r:embed="rId2">
                        <a:clrChange>
                          <a:clrFrom>
                            <a:srgbClr val="000000"/>
                          </a:clrFrom>
                          <a:clrTo>
                            <a:srgbClr val="000066"/>
                          </a:clrTo>
                        </a:clrChange>
                      </a:blip>
                      <a:stretch>
                        <a:fillRect/>
                      </a:stretch>
                    </p:blipFill>
                    <p:spPr>
                      <a:xfrm>
                        <a:off x="5105400" y="3048000"/>
                        <a:ext cx="2609850" cy="1190625"/>
                      </a:xfrm>
                      <a:prstGeom prst="rect">
                        <a:avLst/>
                      </a:prstGeom>
                      <a:noFill/>
                      <a:ln w="38100">
                        <a:noFill/>
                        <a:miter/>
                      </a:ln>
                    </p:spPr>
                  </p:pic>
                </p:oleObj>
              </mc:Fallback>
            </mc:AlternateContent>
          </a:graphicData>
        </a:graphic>
      </p:graphicFrame>
      <p:graphicFrame>
        <p:nvGraphicFramePr>
          <p:cNvPr id="185345" name="Object 1"/>
          <p:cNvGraphicFramePr/>
          <p:nvPr/>
        </p:nvGraphicFramePr>
        <p:xfrm>
          <a:off x="1524000" y="3505200"/>
          <a:ext cx="2587625" cy="444500"/>
        </p:xfrm>
        <a:graphic>
          <a:graphicData uri="http://schemas.openxmlformats.org/presentationml/2006/ole">
            <mc:AlternateContent xmlns:mc="http://schemas.openxmlformats.org/markup-compatibility/2006">
              <mc:Choice xmlns:v="urn:schemas-microsoft-com:vml" Requires="v">
                <p:oleObj spid="_x0000_s3197" name="" r:id="rId3" imgW="1026795" imgH="177800" progId="Equation.3">
                  <p:embed/>
                </p:oleObj>
              </mc:Choice>
              <mc:Fallback>
                <p:oleObj name="" r:id="rId3" imgW="1026795" imgH="177800" progId="Equation.3">
                  <p:embed/>
                  <p:pic>
                    <p:nvPicPr>
                      <p:cNvPr id="0" name="图片 3196"/>
                      <p:cNvPicPr/>
                      <p:nvPr/>
                    </p:nvPicPr>
                    <p:blipFill>
                      <a:blip r:embed="rId4">
                        <a:clrChange>
                          <a:clrFrom>
                            <a:srgbClr val="000000"/>
                          </a:clrFrom>
                          <a:clrTo>
                            <a:srgbClr val="000066"/>
                          </a:clrTo>
                        </a:clrChange>
                      </a:blip>
                      <a:stretch>
                        <a:fillRect/>
                      </a:stretch>
                    </p:blipFill>
                    <p:spPr>
                      <a:xfrm>
                        <a:off x="1524000" y="3505200"/>
                        <a:ext cx="2587625" cy="444500"/>
                      </a:xfrm>
                      <a:prstGeom prst="rect">
                        <a:avLst/>
                      </a:prstGeom>
                      <a:noFill/>
                      <a:ln w="38100">
                        <a:noFill/>
                        <a:miter/>
                      </a:ln>
                    </p:spPr>
                  </p:pic>
                </p:oleObj>
              </mc:Fallback>
            </mc:AlternateContent>
          </a:graphicData>
        </a:graphic>
      </p:graphicFrame>
      <p:graphicFrame>
        <p:nvGraphicFramePr>
          <p:cNvPr id="185346" name="Object 2"/>
          <p:cNvGraphicFramePr/>
          <p:nvPr/>
        </p:nvGraphicFramePr>
        <p:xfrm>
          <a:off x="2667000" y="5181600"/>
          <a:ext cx="2454275" cy="1144588"/>
        </p:xfrm>
        <a:graphic>
          <a:graphicData uri="http://schemas.openxmlformats.org/presentationml/2006/ole">
            <mc:AlternateContent xmlns:mc="http://schemas.openxmlformats.org/markup-compatibility/2006">
              <mc:Choice xmlns:v="urn:schemas-microsoft-com:vml" Requires="v">
                <p:oleObj spid="_x0000_s3198" name="" r:id="rId5" imgW="2451100" imgH="1143000" progId="Equation.3">
                  <p:embed/>
                </p:oleObj>
              </mc:Choice>
              <mc:Fallback>
                <p:oleObj name="" r:id="rId5" imgW="2451100" imgH="1143000" progId="Equation.3">
                  <p:embed/>
                  <p:pic>
                    <p:nvPicPr>
                      <p:cNvPr id="0" name="图片 3197"/>
                      <p:cNvPicPr/>
                      <p:nvPr/>
                    </p:nvPicPr>
                    <p:blipFill>
                      <a:blip r:embed="rId6">
                        <a:clrChange>
                          <a:clrFrom>
                            <a:srgbClr val="000000"/>
                          </a:clrFrom>
                          <a:clrTo>
                            <a:srgbClr val="000066"/>
                          </a:clrTo>
                        </a:clrChange>
                      </a:blip>
                      <a:stretch>
                        <a:fillRect/>
                      </a:stretch>
                    </p:blipFill>
                    <p:spPr>
                      <a:xfrm>
                        <a:off x="2667000" y="5181600"/>
                        <a:ext cx="2454275" cy="1144588"/>
                      </a:xfrm>
                      <a:prstGeom prst="rect">
                        <a:avLst/>
                      </a:prstGeom>
                      <a:noFill/>
                      <a:ln w="38100">
                        <a:noFill/>
                        <a:miter/>
                      </a:ln>
                    </p:spPr>
                  </p:pic>
                </p:oleObj>
              </mc:Fallback>
            </mc:AlternateContent>
          </a:graphicData>
        </a:graphic>
      </p:graphicFrame>
      <p:graphicFrame>
        <p:nvGraphicFramePr>
          <p:cNvPr id="185347" name="Object 3"/>
          <p:cNvGraphicFramePr/>
          <p:nvPr/>
        </p:nvGraphicFramePr>
        <p:xfrm>
          <a:off x="4495800" y="4495800"/>
          <a:ext cx="1482725" cy="519113"/>
        </p:xfrm>
        <a:graphic>
          <a:graphicData uri="http://schemas.openxmlformats.org/presentationml/2006/ole">
            <mc:AlternateContent xmlns:mc="http://schemas.openxmlformats.org/markup-compatibility/2006">
              <mc:Choice xmlns:v="urn:schemas-microsoft-com:vml" Requires="v">
                <p:oleObj spid="_x0000_s3199" name="" r:id="rId7" imgW="1485265" imgH="520700" progId="Equation.3">
                  <p:embed/>
                </p:oleObj>
              </mc:Choice>
              <mc:Fallback>
                <p:oleObj name="" r:id="rId7" imgW="1485265" imgH="520700" progId="Equation.3">
                  <p:embed/>
                  <p:pic>
                    <p:nvPicPr>
                      <p:cNvPr id="0" name="图片 3198"/>
                      <p:cNvPicPr/>
                      <p:nvPr/>
                    </p:nvPicPr>
                    <p:blipFill>
                      <a:blip r:embed="rId8">
                        <a:clrChange>
                          <a:clrFrom>
                            <a:srgbClr val="000000"/>
                          </a:clrFrom>
                          <a:clrTo>
                            <a:srgbClr val="000066"/>
                          </a:clrTo>
                        </a:clrChange>
                      </a:blip>
                      <a:stretch>
                        <a:fillRect/>
                      </a:stretch>
                    </p:blipFill>
                    <p:spPr>
                      <a:xfrm>
                        <a:off x="4495800" y="4495800"/>
                        <a:ext cx="1482725" cy="519113"/>
                      </a:xfrm>
                      <a:prstGeom prst="rect">
                        <a:avLst/>
                      </a:prstGeom>
                      <a:noFill/>
                      <a:ln w="38100">
                        <a:noFill/>
                        <a:miter/>
                      </a:ln>
                    </p:spPr>
                  </p:pic>
                </p:oleObj>
              </mc:Fallback>
            </mc:AlternateContent>
          </a:graphicData>
        </a:graphic>
      </p:graphicFrame>
      <p:sp>
        <p:nvSpPr>
          <p:cNvPr id="115719" name="Rectangle 7"/>
          <p:cNvSpPr/>
          <p:nvPr/>
        </p:nvSpPr>
        <p:spPr>
          <a:xfrm>
            <a:off x="1371600" y="4343400"/>
            <a:ext cx="2438400" cy="641350"/>
          </a:xfrm>
          <a:prstGeom prst="rect">
            <a:avLst/>
          </a:prstGeom>
          <a:noFill/>
          <a:ln w="9525">
            <a:noFill/>
          </a:ln>
        </p:spPr>
        <p:txBody>
          <a:bodyPr anchor="t" anchorCtr="0">
            <a:spAutoFit/>
          </a:bodyPr>
          <a:p>
            <a:pPr algn="just" eaLnBrk="0" hangingPunct="0"/>
            <a:r>
              <a:rPr lang="en-US" altLang="zh-CN" sz="3600" b="1" i="1" dirty="0">
                <a:solidFill>
                  <a:srgbClr val="000066"/>
                </a:solidFill>
                <a:latin typeface="Times New Roman" panose="02020603050405020304" pitchFamily="18" charset="0"/>
                <a:ea typeface="楷体_GB2312" pitchFamily="49" charset="-122"/>
              </a:rPr>
              <a:t>V</a:t>
            </a:r>
            <a:r>
              <a:rPr lang="en-US" altLang="zh-CN" sz="3600" b="1" dirty="0">
                <a:solidFill>
                  <a:srgbClr val="000066"/>
                </a:solidFill>
                <a:latin typeface="Times New Roman" panose="02020603050405020304" pitchFamily="18" charset="0"/>
                <a:ea typeface="楷体_GB2312" pitchFamily="49" charset="-122"/>
              </a:rPr>
              <a:t>=0</a:t>
            </a:r>
            <a:r>
              <a:rPr lang="zh-CN" altLang="en-US" sz="3600" b="1" dirty="0">
                <a:solidFill>
                  <a:srgbClr val="000066"/>
                </a:solidFill>
                <a:latin typeface="Times New Roman" panose="02020603050405020304" pitchFamily="18" charset="0"/>
                <a:ea typeface="楷体_GB2312" pitchFamily="49" charset="-122"/>
              </a:rPr>
              <a:t>，这样</a:t>
            </a:r>
            <a:endParaRPr lang="zh-CN" altLang="en-US" sz="3600" b="1" dirty="0">
              <a:solidFill>
                <a:srgbClr val="000066"/>
              </a:solidFill>
              <a:latin typeface="Times New Roman" panose="02020603050405020304" pitchFamily="18" charset="0"/>
              <a:ea typeface="楷体_GB2312" pitchFamily="49" charset="-122"/>
            </a:endParaRPr>
          </a:p>
        </p:txBody>
      </p:sp>
      <p:sp>
        <p:nvSpPr>
          <p:cNvPr id="115720" name="Rectangle 8"/>
          <p:cNvSpPr/>
          <p:nvPr/>
        </p:nvSpPr>
        <p:spPr>
          <a:xfrm>
            <a:off x="1447800" y="5424488"/>
            <a:ext cx="762000" cy="519112"/>
          </a:xfrm>
          <a:prstGeom prst="rect">
            <a:avLst/>
          </a:prstGeom>
          <a:noFill/>
          <a:ln w="9525">
            <a:noFill/>
          </a:ln>
        </p:spPr>
        <p:txBody>
          <a:bodyPr anchor="t" anchorCtr="0">
            <a:spAutoFit/>
          </a:bodyPr>
          <a:p>
            <a:pPr algn="just" eaLnBrk="0" hangingPunct="0"/>
            <a:r>
              <a:rPr lang="zh-CN" altLang="en-US" sz="2800" b="1" dirty="0">
                <a:solidFill>
                  <a:srgbClr val="000066"/>
                </a:solidFill>
                <a:latin typeface="Times New Roman" panose="02020603050405020304" pitchFamily="18" charset="0"/>
                <a:ea typeface="楷体_GB2312" pitchFamily="49" charset="-122"/>
              </a:rPr>
              <a:t>而</a:t>
            </a:r>
            <a:endParaRPr lang="zh-CN" altLang="en-US" sz="2800" b="1" dirty="0">
              <a:solidFill>
                <a:srgbClr val="000066"/>
              </a:solidFill>
              <a:latin typeface="Times New Roman" panose="02020603050405020304" pitchFamily="18" charset="0"/>
              <a:ea typeface="楷体_GB2312" pitchFamily="49" charset="-122"/>
            </a:endParaRPr>
          </a:p>
        </p:txBody>
      </p:sp>
      <p:sp>
        <p:nvSpPr>
          <p:cNvPr id="115721" name="Text Box 9"/>
          <p:cNvSpPr txBox="1"/>
          <p:nvPr/>
        </p:nvSpPr>
        <p:spPr>
          <a:xfrm>
            <a:off x="685800" y="2286000"/>
            <a:ext cx="7848600" cy="946150"/>
          </a:xfrm>
          <a:prstGeom prst="rect">
            <a:avLst/>
          </a:prstGeom>
          <a:noFill/>
          <a:ln w="12700">
            <a:noFill/>
          </a:ln>
        </p:spPr>
        <p:txBody>
          <a:bodyPr anchor="t" anchorCtr="0">
            <a:spAutoFit/>
          </a:bodyPr>
          <a:p>
            <a:pPr algn="just" eaLnBrk="0" hangingPunct="0"/>
            <a:r>
              <a:rPr lang="zh-CN" altLang="en-US" sz="2800" b="1" dirty="0">
                <a:solidFill>
                  <a:srgbClr val="0000FF"/>
                </a:solidFill>
                <a:latin typeface="Times New Roman" panose="02020603050405020304" pitchFamily="18" charset="0"/>
                <a:ea typeface="楷体_GB2312" pitchFamily="49" charset="-122"/>
              </a:rPr>
              <a:t>解：</a:t>
            </a:r>
            <a:r>
              <a:rPr lang="zh-CN" altLang="en-US" sz="2800" b="1" dirty="0">
                <a:solidFill>
                  <a:srgbClr val="000066"/>
                </a:solidFill>
                <a:latin typeface="Times New Roman" panose="02020603050405020304" pitchFamily="18" charset="0"/>
                <a:ea typeface="楷体_GB2312" pitchFamily="49" charset="-122"/>
              </a:rPr>
              <a:t>设两个粒子的速率都是 </a:t>
            </a:r>
            <a:r>
              <a:rPr lang="en-US" altLang="zh-CN" sz="2800" b="1" i="1" dirty="0">
                <a:solidFill>
                  <a:srgbClr val="000066"/>
                </a:solidFill>
                <a:latin typeface="Times New Roman" panose="02020603050405020304" pitchFamily="18" charset="0"/>
                <a:ea typeface="楷体_GB2312" pitchFamily="49" charset="-122"/>
              </a:rPr>
              <a:t>v</a:t>
            </a:r>
            <a:r>
              <a:rPr lang="zh-CN" altLang="en-US" sz="2800" b="1" dirty="0">
                <a:solidFill>
                  <a:srgbClr val="000066"/>
                </a:solidFill>
                <a:latin typeface="Times New Roman" panose="02020603050405020304" pitchFamily="18" charset="0"/>
                <a:ea typeface="楷体_GB2312" pitchFamily="49" charset="-122"/>
              </a:rPr>
              <a:t>，由动量守恒和能    </a:t>
            </a:r>
            <a:endParaRPr lang="zh-CN" altLang="en-US" sz="2800" b="1" dirty="0">
              <a:solidFill>
                <a:srgbClr val="000066"/>
              </a:solidFill>
              <a:latin typeface="Times New Roman" panose="02020603050405020304" pitchFamily="18" charset="0"/>
              <a:ea typeface="楷体_GB2312" pitchFamily="49" charset="-122"/>
            </a:endParaRPr>
          </a:p>
          <a:p>
            <a:pPr algn="just" eaLnBrk="0" hangingPunct="0"/>
            <a:r>
              <a:rPr lang="zh-CN" altLang="en-US" sz="2800" b="1" dirty="0">
                <a:solidFill>
                  <a:srgbClr val="000066"/>
                </a:solidFill>
                <a:latin typeface="Times New Roman" panose="02020603050405020304" pitchFamily="18" charset="0"/>
                <a:ea typeface="楷体_GB2312" pitchFamily="49" charset="-122"/>
              </a:rPr>
              <a:t>        量守恒定律得</a:t>
            </a:r>
            <a:endParaRPr lang="zh-CN" altLang="en-US" sz="2800" b="1" dirty="0">
              <a:solidFill>
                <a:srgbClr val="000066"/>
              </a:solidFill>
              <a:latin typeface="Times New Roman" panose="02020603050405020304" pitchFamily="18" charset="0"/>
              <a:ea typeface="楷体_GB2312" pitchFamily="49" charset="-122"/>
            </a:endParaRPr>
          </a:p>
        </p:txBody>
      </p:sp>
      <p:sp>
        <p:nvSpPr>
          <p:cNvPr id="115722" name="Rectangle 10"/>
          <p:cNvSpPr>
            <a:spLocks noChangeArrowheads="1"/>
          </p:cNvSpPr>
          <p:nvPr/>
        </p:nvSpPr>
        <p:spPr bwMode="auto">
          <a:xfrm>
            <a:off x="615950" y="-76200"/>
            <a:ext cx="2432050"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rPr>
              <a:t>相对论动力学基础</a:t>
            </a:r>
            <a:endPar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endParaRPr>
          </a:p>
        </p:txBody>
      </p:sp>
      <p:grpSp>
        <p:nvGrpSpPr>
          <p:cNvPr id="70666" name="Group 18"/>
          <p:cNvGrpSpPr/>
          <p:nvPr/>
        </p:nvGrpSpPr>
        <p:grpSpPr>
          <a:xfrm>
            <a:off x="6119813" y="5334000"/>
            <a:ext cx="2346325" cy="522288"/>
            <a:chOff x="3855" y="3360"/>
            <a:chExt cx="1478" cy="329"/>
          </a:xfrm>
        </p:grpSpPr>
        <p:sp>
          <p:nvSpPr>
            <p:cNvPr id="70667" name="Text Box 11"/>
            <p:cNvSpPr txBox="1"/>
            <p:nvPr/>
          </p:nvSpPr>
          <p:spPr>
            <a:xfrm>
              <a:off x="3855" y="3381"/>
              <a:ext cx="361" cy="288"/>
            </a:xfrm>
            <a:prstGeom prst="rect">
              <a:avLst/>
            </a:prstGeom>
            <a:noFill/>
            <a:ln w="9525">
              <a:noFill/>
            </a:ln>
          </p:spPr>
          <p:txBody>
            <a:bodyPr wrap="none" lIns="92075" tIns="46038" rIns="92075" bIns="46038" anchor="t" anchorCtr="0">
              <a:spAutoFit/>
            </a:bodyPr>
            <a:p>
              <a:r>
                <a:rPr lang="zh-CN" altLang="en-US" dirty="0">
                  <a:latin typeface="Times New Roman" panose="02020603050405020304" pitchFamily="18" charset="0"/>
                  <a:ea typeface="宋体" panose="02010600030101010101" pitchFamily="2" charset="-122"/>
                </a:rPr>
                <a:t>问</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graphicFrame>
          <p:nvGraphicFramePr>
            <p:cNvPr id="70668" name="Object 4"/>
            <p:cNvGraphicFramePr/>
            <p:nvPr/>
          </p:nvGraphicFramePr>
          <p:xfrm>
            <a:off x="4224" y="3360"/>
            <a:ext cx="1109" cy="329"/>
          </p:xfrm>
          <a:graphic>
            <a:graphicData uri="http://schemas.openxmlformats.org/presentationml/2006/ole">
              <mc:AlternateContent xmlns:mc="http://schemas.openxmlformats.org/markup-compatibility/2006">
                <mc:Choice xmlns:v="urn:schemas-microsoft-com:vml" Requires="v">
                  <p:oleObj spid="_x0000_s3200" name="" r:id="rId9" imgW="774065" imgH="228600" progId="Equation.3">
                    <p:embed/>
                  </p:oleObj>
                </mc:Choice>
                <mc:Fallback>
                  <p:oleObj name="" r:id="rId9" imgW="774065" imgH="228600" progId="Equation.3">
                    <p:embed/>
                    <p:pic>
                      <p:nvPicPr>
                        <p:cNvPr id="0" name="图片 3199"/>
                        <p:cNvPicPr/>
                        <p:nvPr/>
                      </p:nvPicPr>
                      <p:blipFill>
                        <a:blip r:embed="rId10">
                          <a:clrChange>
                            <a:clrFrom>
                              <a:srgbClr val="000000"/>
                            </a:clrFrom>
                            <a:clrTo>
                              <a:srgbClr val="000066"/>
                            </a:clrTo>
                          </a:clrChange>
                        </a:blip>
                        <a:stretch>
                          <a:fillRect/>
                        </a:stretch>
                      </p:blipFill>
                      <p:spPr>
                        <a:xfrm>
                          <a:off x="4224" y="3360"/>
                          <a:ext cx="1109" cy="32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22"/>
                                        </p:tgtEl>
                                        <p:attrNameLst>
                                          <p:attrName>style.visibility</p:attrName>
                                        </p:attrNameLst>
                                      </p:cBhvr>
                                      <p:to>
                                        <p:strVal val="visible"/>
                                      </p:to>
                                    </p:set>
                                    <p:anim calcmode="lin" valueType="num">
                                      <p:cBhvr additive="base">
                                        <p:cTn id="7" dur="500" fill="hold"/>
                                        <p:tgtEl>
                                          <p:spTgt spid="115722"/>
                                        </p:tgtEl>
                                        <p:attrNameLst>
                                          <p:attrName>ppt_x</p:attrName>
                                        </p:attrNameLst>
                                      </p:cBhvr>
                                      <p:tavLst>
                                        <p:tav tm="0">
                                          <p:val>
                                            <p:strVal val="0-#ppt_w/2"/>
                                          </p:val>
                                        </p:tav>
                                        <p:tav tm="100000">
                                          <p:val>
                                            <p:strVal val="#ppt_x"/>
                                          </p:val>
                                        </p:tav>
                                      </p:tavLst>
                                    </p:anim>
                                    <p:anim calcmode="lin" valueType="num">
                                      <p:cBhvr additive="base">
                                        <p:cTn id="8" dur="500" fill="hold"/>
                                        <p:tgtEl>
                                          <p:spTgt spid="1157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5714"/>
                                        </p:tgtEl>
                                        <p:attrNameLst>
                                          <p:attrName>style.visibility</p:attrName>
                                        </p:attrNameLst>
                                      </p:cBhvr>
                                      <p:to>
                                        <p:strVal val="visible"/>
                                      </p:to>
                                    </p:set>
                                    <p:animEffect transition="in" filter="wipe(up)">
                                      <p:cBhvr>
                                        <p:cTn id="13" dur="500"/>
                                        <p:tgtEl>
                                          <p:spTgt spid="1157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5721">
                                            <p:txEl>
                                              <p:charRg st="0" end="27"/>
                                            </p:txEl>
                                          </p:spTgt>
                                        </p:tgtEl>
                                        <p:attrNameLst>
                                          <p:attrName>style.visibility</p:attrName>
                                        </p:attrNameLst>
                                      </p:cBhvr>
                                      <p:to>
                                        <p:strVal val="visible"/>
                                      </p:to>
                                    </p:set>
                                    <p:animEffect transition="in" filter="wipe(left)">
                                      <p:cBhvr>
                                        <p:cTn id="18" dur="500"/>
                                        <p:tgtEl>
                                          <p:spTgt spid="115721">
                                            <p:txEl>
                                              <p:charRg st="0" end="2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5721">
                                            <p:txEl>
                                              <p:charRg st="27" end="42"/>
                                            </p:txEl>
                                          </p:spTgt>
                                        </p:tgtEl>
                                        <p:attrNameLst>
                                          <p:attrName>style.visibility</p:attrName>
                                        </p:attrNameLst>
                                      </p:cBhvr>
                                      <p:to>
                                        <p:strVal val="visible"/>
                                      </p:to>
                                    </p:set>
                                    <p:animEffect transition="in" filter="wipe(left)">
                                      <p:cBhvr>
                                        <p:cTn id="23" dur="500"/>
                                        <p:tgtEl>
                                          <p:spTgt spid="115721">
                                            <p:txEl>
                                              <p:charRg st="27" end="4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85345"/>
                                        </p:tgtEl>
                                        <p:attrNameLst>
                                          <p:attrName>style.visibility</p:attrName>
                                        </p:attrNameLst>
                                      </p:cBhvr>
                                      <p:to>
                                        <p:strVal val="visible"/>
                                      </p:to>
                                    </p:set>
                                    <p:animEffect transition="in" filter="wipe(left)">
                                      <p:cBhvr>
                                        <p:cTn id="28" dur="500"/>
                                        <p:tgtEl>
                                          <p:spTgt spid="1853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5344"/>
                                        </p:tgtEl>
                                        <p:attrNameLst>
                                          <p:attrName>style.visibility</p:attrName>
                                        </p:attrNameLst>
                                      </p:cBhvr>
                                      <p:to>
                                        <p:strVal val="visible"/>
                                      </p:to>
                                    </p:set>
                                    <p:animEffect transition="in" filter="wipe(left)">
                                      <p:cBhvr>
                                        <p:cTn id="33" dur="500"/>
                                        <p:tgtEl>
                                          <p:spTgt spid="18534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5719">
                                            <p:txEl>
                                              <p:charRg st="0" end="7"/>
                                            </p:txEl>
                                          </p:spTgt>
                                        </p:tgtEl>
                                        <p:attrNameLst>
                                          <p:attrName>style.visibility</p:attrName>
                                        </p:attrNameLst>
                                      </p:cBhvr>
                                      <p:to>
                                        <p:strVal val="visible"/>
                                      </p:to>
                                    </p:set>
                                    <p:animEffect transition="in" filter="wipe(left)">
                                      <p:cBhvr>
                                        <p:cTn id="38" dur="500"/>
                                        <p:tgtEl>
                                          <p:spTgt spid="115719">
                                            <p:txEl>
                                              <p:charRg st="0"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5347"/>
                                        </p:tgtEl>
                                        <p:attrNameLst>
                                          <p:attrName>style.visibility</p:attrName>
                                        </p:attrNameLst>
                                      </p:cBhvr>
                                      <p:to>
                                        <p:strVal val="visible"/>
                                      </p:to>
                                    </p:set>
                                    <p:animEffect transition="in" filter="wipe(left)">
                                      <p:cBhvr>
                                        <p:cTn id="43" dur="500"/>
                                        <p:tgtEl>
                                          <p:spTgt spid="18534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5720">
                                            <p:txEl>
                                              <p:charRg st="0" end="2"/>
                                            </p:txEl>
                                          </p:spTgt>
                                        </p:tgtEl>
                                        <p:attrNameLst>
                                          <p:attrName>style.visibility</p:attrName>
                                        </p:attrNameLst>
                                      </p:cBhvr>
                                      <p:to>
                                        <p:strVal val="visible"/>
                                      </p:to>
                                    </p:set>
                                    <p:animEffect transition="in" filter="wipe(left)">
                                      <p:cBhvr>
                                        <p:cTn id="48" dur="500"/>
                                        <p:tgtEl>
                                          <p:spTgt spid="115720">
                                            <p:txEl>
                                              <p:charRg st="0"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85346"/>
                                        </p:tgtEl>
                                        <p:attrNameLst>
                                          <p:attrName>style.visibility</p:attrName>
                                        </p:attrNameLst>
                                      </p:cBhvr>
                                      <p:to>
                                        <p:strVal val="visible"/>
                                      </p:to>
                                    </p:set>
                                    <p:animEffect transition="in" filter="wipe(left)">
                                      <p:cBhvr>
                                        <p:cTn id="53" dur="500"/>
                                        <p:tgtEl>
                                          <p:spTgt spid="185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9" grpId="0" build="p"/>
      <p:bldP spid="115720" grpId="0" build="p"/>
      <p:bldP spid="115721" grpId="0" build="p"/>
      <p:bldP spid="11572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p:nvPr/>
        </p:nvSpPr>
        <p:spPr>
          <a:xfrm>
            <a:off x="620713" y="654050"/>
            <a:ext cx="7837487" cy="946150"/>
          </a:xfrm>
          <a:prstGeom prst="rect">
            <a:avLst/>
          </a:prstGeom>
          <a:noFill/>
          <a:ln w="9525">
            <a:noFill/>
          </a:ln>
        </p:spPr>
        <p:txBody>
          <a:bodyPr anchor="t" anchorCtr="0">
            <a:spAutoFit/>
          </a:bodyPr>
          <a:p>
            <a:pPr algn="just" eaLnBrk="0" hangingPunct="0"/>
            <a:r>
              <a:rPr lang="zh-CN" altLang="en-US" sz="2800" b="1" dirty="0">
                <a:solidFill>
                  <a:srgbClr val="000066"/>
                </a:solidFill>
                <a:latin typeface="Times New Roman" panose="02020603050405020304" pitchFamily="18" charset="0"/>
                <a:ea typeface="楷体_GB2312" pitchFamily="49" charset="-122"/>
              </a:rPr>
              <a:t>讨论：</a:t>
            </a:r>
            <a:endParaRPr lang="zh-CN" altLang="en-US" sz="2800" b="1" dirty="0">
              <a:solidFill>
                <a:srgbClr val="000066"/>
              </a:solidFill>
              <a:latin typeface="Times New Roman" panose="02020603050405020304" pitchFamily="18" charset="0"/>
              <a:ea typeface="楷体_GB2312" pitchFamily="49" charset="-122"/>
            </a:endParaRPr>
          </a:p>
          <a:p>
            <a:pPr algn="just" eaLnBrk="0" hangingPunct="0"/>
            <a:r>
              <a:rPr lang="zh-CN" altLang="en-US" sz="2800" b="1" dirty="0">
                <a:solidFill>
                  <a:srgbClr val="000066"/>
                </a:solidFill>
                <a:latin typeface="Times New Roman" panose="02020603050405020304" pitchFamily="18" charset="0"/>
                <a:ea typeface="楷体_GB2312" pitchFamily="49" charset="-122"/>
              </a:rPr>
              <a:t>          静止质量 </a:t>
            </a:r>
            <a:r>
              <a:rPr lang="en-US" altLang="zh-CN" sz="2800" b="1" i="1" dirty="0">
                <a:solidFill>
                  <a:srgbClr val="000066"/>
                </a:solidFill>
                <a:latin typeface="Times New Roman" panose="02020603050405020304" pitchFamily="18" charset="0"/>
                <a:ea typeface="楷体_GB2312" pitchFamily="49" charset="-122"/>
              </a:rPr>
              <a:t>M</a:t>
            </a:r>
            <a:r>
              <a:rPr lang="en-US" altLang="zh-CN" sz="2800" b="1" i="1" baseline="-25000" dirty="0">
                <a:solidFill>
                  <a:srgbClr val="000066"/>
                </a:solidFill>
                <a:latin typeface="Times New Roman" panose="02020603050405020304" pitchFamily="18" charset="0"/>
                <a:ea typeface="楷体_GB2312" pitchFamily="49" charset="-122"/>
              </a:rPr>
              <a:t>0</a:t>
            </a:r>
            <a:r>
              <a:rPr lang="en-US" altLang="zh-CN" sz="2800" b="1" i="1"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&gt; 2</a:t>
            </a:r>
            <a:r>
              <a:rPr lang="en-US" altLang="zh-CN" sz="2800" b="1" i="1" dirty="0">
                <a:solidFill>
                  <a:srgbClr val="000066"/>
                </a:solidFill>
                <a:latin typeface="Times New Roman" panose="02020603050405020304" pitchFamily="18" charset="0"/>
                <a:ea typeface="楷体_GB2312" pitchFamily="49" charset="-122"/>
              </a:rPr>
              <a:t>m</a:t>
            </a:r>
            <a:r>
              <a:rPr lang="en-US" altLang="zh-CN" sz="2800" b="1" i="1" baseline="-25000" dirty="0">
                <a:solidFill>
                  <a:srgbClr val="000066"/>
                </a:solidFill>
                <a:latin typeface="Times New Roman" panose="02020603050405020304" pitchFamily="18" charset="0"/>
                <a:ea typeface="楷体_GB2312" pitchFamily="49" charset="-122"/>
              </a:rPr>
              <a:t>0</a:t>
            </a:r>
            <a:r>
              <a:rPr lang="zh-CN" altLang="en-US" sz="2800" b="1" dirty="0">
                <a:solidFill>
                  <a:srgbClr val="000066"/>
                </a:solidFill>
                <a:latin typeface="Times New Roman" panose="02020603050405020304" pitchFamily="18" charset="0"/>
                <a:ea typeface="楷体_GB2312" pitchFamily="49" charset="-122"/>
              </a:rPr>
              <a:t>，两者的差值</a:t>
            </a:r>
            <a:endParaRPr lang="zh-CN" altLang="en-US" sz="2800" b="1" dirty="0">
              <a:solidFill>
                <a:srgbClr val="000066"/>
              </a:solidFill>
              <a:latin typeface="Times New Roman" panose="02020603050405020304" pitchFamily="18" charset="0"/>
              <a:ea typeface="楷体_GB2312" pitchFamily="49" charset="-122"/>
            </a:endParaRPr>
          </a:p>
        </p:txBody>
      </p:sp>
      <p:graphicFrame>
        <p:nvGraphicFramePr>
          <p:cNvPr id="186368" name="Object 0"/>
          <p:cNvGraphicFramePr/>
          <p:nvPr/>
        </p:nvGraphicFramePr>
        <p:xfrm>
          <a:off x="1447800" y="2590800"/>
          <a:ext cx="6351588" cy="1436688"/>
        </p:xfrm>
        <a:graphic>
          <a:graphicData uri="http://schemas.openxmlformats.org/presentationml/2006/ole">
            <mc:AlternateContent xmlns:mc="http://schemas.openxmlformats.org/markup-compatibility/2006">
              <mc:Choice xmlns:v="urn:schemas-microsoft-com:vml" Requires="v">
                <p:oleObj spid="_x0000_s3201" name="" r:id="rId1" imgW="6337300" imgH="1435100" progId="Equation.3">
                  <p:embed/>
                </p:oleObj>
              </mc:Choice>
              <mc:Fallback>
                <p:oleObj name="" r:id="rId1" imgW="6337300" imgH="1435100" progId="Equation.3">
                  <p:embed/>
                  <p:pic>
                    <p:nvPicPr>
                      <p:cNvPr id="0" name="图片 3200"/>
                      <p:cNvPicPr/>
                      <p:nvPr/>
                    </p:nvPicPr>
                    <p:blipFill>
                      <a:blip r:embed="rId2">
                        <a:clrChange>
                          <a:clrFrom>
                            <a:srgbClr val="000000"/>
                          </a:clrFrom>
                          <a:clrTo>
                            <a:srgbClr val="000066"/>
                          </a:clrTo>
                        </a:clrChange>
                      </a:blip>
                      <a:stretch>
                        <a:fillRect/>
                      </a:stretch>
                    </p:blipFill>
                    <p:spPr>
                      <a:xfrm>
                        <a:off x="1447800" y="2590800"/>
                        <a:ext cx="6351588" cy="1436688"/>
                      </a:xfrm>
                      <a:prstGeom prst="rect">
                        <a:avLst/>
                      </a:prstGeom>
                      <a:noFill/>
                      <a:ln w="38100">
                        <a:noFill/>
                        <a:miter/>
                      </a:ln>
                    </p:spPr>
                  </p:pic>
                </p:oleObj>
              </mc:Fallback>
            </mc:AlternateContent>
          </a:graphicData>
        </a:graphic>
      </p:graphicFrame>
      <p:sp>
        <p:nvSpPr>
          <p:cNvPr id="116741" name="Rectangle 5"/>
          <p:cNvSpPr>
            <a:spLocks noChangeArrowheads="1"/>
          </p:cNvSpPr>
          <p:nvPr/>
        </p:nvSpPr>
        <p:spPr bwMode="auto">
          <a:xfrm>
            <a:off x="615950" y="-76200"/>
            <a:ext cx="2432050"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rPr>
              <a:t>相对论动力学基础</a:t>
            </a:r>
            <a:endParaRPr kumimoji="0" lang="zh-CN" altLang="en-US" sz="2200" b="1" i="0" u="none" strike="noStrike" kern="1200" cap="none" spc="0" normalizeH="0" baseline="0" noProof="0">
              <a:ln>
                <a:noFill/>
              </a:ln>
              <a:solidFill>
                <a:schemeClr val="bg1"/>
              </a:solidFill>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8">
                                            <p:txEl>
                                              <p:charRg st="0" end="4"/>
                                            </p:txEl>
                                          </p:spTgt>
                                        </p:tgtEl>
                                        <p:attrNameLst>
                                          <p:attrName>style.visibility</p:attrName>
                                        </p:attrNameLst>
                                      </p:cBhvr>
                                      <p:to>
                                        <p:strVal val="visible"/>
                                      </p:to>
                                    </p:set>
                                    <p:animEffect transition="in" filter="wipe(left)">
                                      <p:cBhvr>
                                        <p:cTn id="7" dur="500"/>
                                        <p:tgtEl>
                                          <p:spTgt spid="116738">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38">
                                            <p:txEl>
                                              <p:charRg st="4" end="34"/>
                                            </p:txEl>
                                          </p:spTgt>
                                        </p:tgtEl>
                                        <p:attrNameLst>
                                          <p:attrName>style.visibility</p:attrName>
                                        </p:attrNameLst>
                                      </p:cBhvr>
                                      <p:to>
                                        <p:strVal val="visible"/>
                                      </p:to>
                                    </p:set>
                                    <p:animEffect transition="in" filter="wipe(left)">
                                      <p:cBhvr>
                                        <p:cTn id="12" dur="500"/>
                                        <p:tgtEl>
                                          <p:spTgt spid="116738">
                                            <p:txEl>
                                              <p:charRg st="4"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6368"/>
                                        </p:tgtEl>
                                        <p:attrNameLst>
                                          <p:attrName>style.visibility</p:attrName>
                                        </p:attrNameLst>
                                      </p:cBhvr>
                                      <p:to>
                                        <p:strVal val="visible"/>
                                      </p:to>
                                    </p:set>
                                    <p:animEffect transition="in" filter="wipe(left)">
                                      <p:cBhvr>
                                        <p:cTn id="17" dur="500"/>
                                        <p:tgtEl>
                                          <p:spTgt spid="186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72706" name="文本框 69633"/>
          <p:cNvSpPr txBox="1"/>
          <p:nvPr/>
        </p:nvSpPr>
        <p:spPr>
          <a:xfrm>
            <a:off x="993775" y="852488"/>
            <a:ext cx="3763963" cy="519112"/>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思考题：</a:t>
            </a:r>
            <a:endParaRPr lang="zh-CN" altLang="en-US">
              <a:solidFill>
                <a:srgbClr val="990000"/>
              </a:solidFill>
              <a:latin typeface="Times New Roman" panose="02020603050405020304" pitchFamily="18" charset="0"/>
              <a:ea typeface="华文彩云" panose="02010800040101010101" pitchFamily="2" charset="-122"/>
            </a:endParaRPr>
          </a:p>
        </p:txBody>
      </p:sp>
      <p:grpSp>
        <p:nvGrpSpPr>
          <p:cNvPr id="69651" name="组合 69650"/>
          <p:cNvGrpSpPr/>
          <p:nvPr/>
        </p:nvGrpSpPr>
        <p:grpSpPr>
          <a:xfrm>
            <a:off x="1255713" y="5126038"/>
            <a:ext cx="2276475" cy="520700"/>
            <a:chOff x="791" y="3229"/>
            <a:chExt cx="1434" cy="328"/>
          </a:xfrm>
        </p:grpSpPr>
        <p:sp>
          <p:nvSpPr>
            <p:cNvPr id="72708" name="文本框 69635"/>
            <p:cNvSpPr txBox="1"/>
            <p:nvPr/>
          </p:nvSpPr>
          <p:spPr>
            <a:xfrm>
              <a:off x="791" y="3229"/>
              <a:ext cx="605" cy="327"/>
            </a:xfrm>
            <a:prstGeom prst="rect">
              <a:avLst/>
            </a:prstGeom>
            <a:solidFill>
              <a:srgbClr val="004BE0"/>
            </a:solidFill>
            <a:ln w="9525">
              <a:noFill/>
            </a:ln>
          </p:spPr>
          <p:txBody>
            <a:bodyPr lIns="0" anchor="t" anchorCtr="0">
              <a:spAutoFit/>
            </a:bodyPr>
            <a:p>
              <a:r>
                <a:rPr lang="zh-CN" altLang="en-US" b="1" dirty="0">
                  <a:solidFill>
                    <a:schemeClr val="bg1"/>
                  </a:solidFill>
                  <a:latin typeface="Times New Roman" panose="02020603050405020304" pitchFamily="18" charset="0"/>
                  <a:ea typeface="宋体" panose="02010600030101010101" pitchFamily="2" charset="-122"/>
                </a:rPr>
                <a:t>解答</a:t>
              </a:r>
              <a:endParaRPr lang="zh-CN" altLang="en-US" b="1" dirty="0">
                <a:solidFill>
                  <a:schemeClr val="bg1"/>
                </a:solidFill>
                <a:latin typeface="Times New Roman" panose="02020603050405020304" pitchFamily="18" charset="0"/>
                <a:ea typeface="宋体" panose="02010600030101010101" pitchFamily="2" charset="-122"/>
              </a:endParaRPr>
            </a:p>
          </p:txBody>
        </p:sp>
        <p:sp>
          <p:nvSpPr>
            <p:cNvPr id="72709" name="文本框 69636"/>
            <p:cNvSpPr txBox="1"/>
            <p:nvPr/>
          </p:nvSpPr>
          <p:spPr>
            <a:xfrm>
              <a:off x="1745" y="3230"/>
              <a:ext cx="480" cy="327"/>
            </a:xfrm>
            <a:prstGeom prst="rect">
              <a:avLst/>
            </a:prstGeom>
            <a:noFill/>
            <a:ln w="9525">
              <a:noFill/>
            </a:ln>
          </p:spPr>
          <p:txBody>
            <a:bodyPr anchor="t" anchorCtr="0">
              <a:spAutoFit/>
            </a:bodyPr>
            <a:p>
              <a:r>
                <a:rPr lang="en-US" altLang="zh-CN">
                  <a:solidFill>
                    <a:srgbClr val="990000"/>
                  </a:solidFill>
                  <a:latin typeface="Times New Roman" panose="02020603050405020304" pitchFamily="18" charset="0"/>
                  <a:ea typeface="宋体" panose="02010600030101010101" pitchFamily="2" charset="-122"/>
                </a:rPr>
                <a:t>C</a:t>
              </a:r>
              <a:endParaRPr lang="en-US" altLang="zh-CN">
                <a:solidFill>
                  <a:srgbClr val="990000"/>
                </a:solidFill>
                <a:latin typeface="Times New Roman" panose="02020603050405020304" pitchFamily="18" charset="0"/>
                <a:ea typeface="宋体" panose="02010600030101010101" pitchFamily="2" charset="-122"/>
              </a:endParaRPr>
            </a:p>
          </p:txBody>
        </p:sp>
      </p:grpSp>
      <p:sp>
        <p:nvSpPr>
          <p:cNvPr id="72710" name="文本框 69634"/>
          <p:cNvSpPr txBox="1"/>
          <p:nvPr/>
        </p:nvSpPr>
        <p:spPr>
          <a:xfrm>
            <a:off x="225425" y="1465263"/>
            <a:ext cx="8828088" cy="3184525"/>
          </a:xfrm>
          <a:prstGeom prst="rect">
            <a:avLst/>
          </a:prstGeom>
          <a:noFill/>
          <a:ln w="9525">
            <a:noFill/>
          </a:ln>
        </p:spPr>
        <p:txBody>
          <a:bodyPr wrap="square" anchor="t" anchorCtr="0">
            <a:spAutoFit/>
          </a:bodyPr>
          <a:p>
            <a:r>
              <a:rPr lang="en-US" altLang="zh-CN">
                <a:solidFill>
                  <a:srgbClr val="FF0000"/>
                </a:solidFill>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设某微观粒子的总能量是它静止能量的Ｋ倍，则其运动速度的大小为（以ｃ表示真空中的光速）</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（Ａ）                   （Ｂ）</a:t>
            </a:r>
            <a:endParaRPr lang="zh-CN" altLang="en-US" dirty="0">
              <a:latin typeface="Times New Roman" panose="02020603050405020304" pitchFamily="18" charset="0"/>
              <a:ea typeface="宋体" panose="02010600030101010101" pitchFamily="2" charset="-122"/>
            </a:endParaRPr>
          </a:p>
          <a:p>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r>
              <a:rPr lang="zh-CN" altLang="en-US" sz="900" dirty="0">
                <a:latin typeface="Times New Roman" panose="02020603050405020304" pitchFamily="18" charset="0"/>
                <a:ea typeface="宋体" panose="02010600030101010101" pitchFamily="2" charset="-122"/>
              </a:rPr>
              <a:t> </a:t>
            </a:r>
            <a:endParaRPr lang="zh-CN" altLang="en-US" sz="900"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（Ｃ）                   （Ｄ）    </a:t>
            </a:r>
            <a:endParaRPr lang="zh-CN" altLang="en-US" dirty="0">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pic>
        <p:nvPicPr>
          <p:cNvPr id="72711" name="图片 69637"/>
          <p:cNvPicPr>
            <a:picLocks noChangeAspect="1"/>
          </p:cNvPicPr>
          <p:nvPr/>
        </p:nvPicPr>
        <p:blipFill>
          <a:blip r:embed="rId1"/>
          <a:stretch>
            <a:fillRect/>
          </a:stretch>
        </p:blipFill>
        <p:spPr>
          <a:xfrm>
            <a:off x="1944688" y="2332038"/>
            <a:ext cx="777875" cy="793750"/>
          </a:xfrm>
          <a:prstGeom prst="rect">
            <a:avLst/>
          </a:prstGeom>
          <a:solidFill>
            <a:srgbClr val="DDDDDD"/>
          </a:solidFill>
          <a:ln w="9525">
            <a:noFill/>
          </a:ln>
        </p:spPr>
      </p:pic>
      <p:pic>
        <p:nvPicPr>
          <p:cNvPr id="72712" name="图片 69639"/>
          <p:cNvPicPr>
            <a:picLocks noChangeAspect="1"/>
          </p:cNvPicPr>
          <p:nvPr/>
        </p:nvPicPr>
        <p:blipFill>
          <a:blip r:embed="rId2"/>
          <a:stretch>
            <a:fillRect/>
          </a:stretch>
        </p:blipFill>
        <p:spPr>
          <a:xfrm>
            <a:off x="4298950" y="2332038"/>
            <a:ext cx="1457325" cy="782637"/>
          </a:xfrm>
          <a:prstGeom prst="rect">
            <a:avLst/>
          </a:prstGeom>
          <a:solidFill>
            <a:srgbClr val="DDDDDD"/>
          </a:solidFill>
          <a:ln w="9525">
            <a:noFill/>
          </a:ln>
        </p:spPr>
      </p:pic>
      <p:pic>
        <p:nvPicPr>
          <p:cNvPr id="72713" name="图片 69641"/>
          <p:cNvPicPr>
            <a:picLocks noChangeAspect="1"/>
          </p:cNvPicPr>
          <p:nvPr/>
        </p:nvPicPr>
        <p:blipFill>
          <a:blip r:embed="rId3"/>
          <a:stretch>
            <a:fillRect/>
          </a:stretch>
        </p:blipFill>
        <p:spPr>
          <a:xfrm>
            <a:off x="1771650" y="3611563"/>
            <a:ext cx="1403350" cy="754062"/>
          </a:xfrm>
          <a:prstGeom prst="rect">
            <a:avLst/>
          </a:prstGeom>
          <a:solidFill>
            <a:srgbClr val="DDDDDD"/>
          </a:solidFill>
          <a:ln w="9525">
            <a:noFill/>
          </a:ln>
        </p:spPr>
      </p:pic>
      <p:pic>
        <p:nvPicPr>
          <p:cNvPr id="72714" name="图片 69643"/>
          <p:cNvPicPr>
            <a:picLocks noChangeAspect="1"/>
          </p:cNvPicPr>
          <p:nvPr/>
        </p:nvPicPr>
        <p:blipFill>
          <a:blip r:embed="rId4"/>
          <a:stretch>
            <a:fillRect/>
          </a:stretch>
        </p:blipFill>
        <p:spPr>
          <a:xfrm>
            <a:off x="4298950" y="3611563"/>
            <a:ext cx="1930400" cy="679450"/>
          </a:xfrm>
          <a:prstGeom prst="rect">
            <a:avLst/>
          </a:prstGeom>
          <a:solidFill>
            <a:srgbClr val="DDDDDD"/>
          </a:solidFill>
          <a:ln w="9525">
            <a:noFill/>
          </a:ln>
        </p:spPr>
      </p:pic>
      <p:grpSp>
        <p:nvGrpSpPr>
          <p:cNvPr id="72715" name="组合 69646"/>
          <p:cNvGrpSpPr/>
          <p:nvPr/>
        </p:nvGrpSpPr>
        <p:grpSpPr>
          <a:xfrm>
            <a:off x="6965950" y="473075"/>
            <a:ext cx="1924050" cy="484188"/>
            <a:chOff x="4388" y="298"/>
            <a:chExt cx="1212" cy="305"/>
          </a:xfrm>
        </p:grpSpPr>
        <p:sp>
          <p:nvSpPr>
            <p:cNvPr id="72716" name="圆角矩形 69647">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69649" name="文本框 69648">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graphicFrame>
        <p:nvGraphicFramePr>
          <p:cNvPr id="69650" name="对象 69649"/>
          <p:cNvGraphicFramePr/>
          <p:nvPr/>
        </p:nvGraphicFramePr>
        <p:xfrm>
          <a:off x="4014788" y="4827588"/>
          <a:ext cx="3084512" cy="1144587"/>
        </p:xfrm>
        <a:graphic>
          <a:graphicData uri="http://schemas.openxmlformats.org/presentationml/2006/ole">
            <mc:AlternateContent xmlns:mc="http://schemas.openxmlformats.org/markup-compatibility/2006">
              <mc:Choice xmlns:v="urn:schemas-microsoft-com:vml" Requires="v">
                <p:oleObj spid="_x0000_s3202" name="" r:id="rId5" imgW="1256665" imgH="495300" progId="Equation.3">
                  <p:embed/>
                </p:oleObj>
              </mc:Choice>
              <mc:Fallback>
                <p:oleObj name="" r:id="rId5" imgW="1256665" imgH="495300" progId="Equation.3">
                  <p:embed/>
                  <p:pic>
                    <p:nvPicPr>
                      <p:cNvPr id="0" name="图片 3201"/>
                      <p:cNvPicPr/>
                      <p:nvPr/>
                    </p:nvPicPr>
                    <p:blipFill>
                      <a:blip r:embed="rId6"/>
                      <a:stretch>
                        <a:fillRect/>
                      </a:stretch>
                    </p:blipFill>
                    <p:spPr>
                      <a:xfrm>
                        <a:off x="4014788" y="4827588"/>
                        <a:ext cx="3084512" cy="11445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9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9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73730" name="文本框 70657"/>
          <p:cNvSpPr txBox="1"/>
          <p:nvPr/>
        </p:nvSpPr>
        <p:spPr>
          <a:xfrm>
            <a:off x="992188" y="1219200"/>
            <a:ext cx="7329487" cy="3511550"/>
          </a:xfrm>
          <a:prstGeom prst="rect">
            <a:avLst/>
          </a:prstGeom>
          <a:noFill/>
          <a:ln w="9525">
            <a:noFill/>
          </a:ln>
        </p:spPr>
        <p:txBody>
          <a:bodyPr anchor="t" anchorCtr="0">
            <a:spAutoFit/>
          </a:bodyPr>
          <a:p>
            <a:r>
              <a:rPr lang="en-US" altLang="zh-CN">
                <a:solidFill>
                  <a:srgbClr val="FF0000"/>
                </a:solidFill>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根据相对论力学，动能为</a:t>
            </a:r>
            <a:r>
              <a:rPr lang="en-US" altLang="zh-CN" dirty="0">
                <a:latin typeface="Times New Roman" panose="02020603050405020304" pitchFamily="18" charset="0"/>
                <a:ea typeface="宋体" panose="02010600030101010101" pitchFamily="2" charset="-122"/>
              </a:rPr>
              <a:t>0.25MeV </a:t>
            </a:r>
            <a:r>
              <a:rPr lang="zh-CN" altLang="en-US" dirty="0">
                <a:latin typeface="Times New Roman" panose="02020603050405020304" pitchFamily="18" charset="0"/>
                <a:ea typeface="宋体" panose="02010600030101010101" pitchFamily="2" charset="-122"/>
              </a:rPr>
              <a:t>的电子，其运动速度约等于 </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（Ａ）</a:t>
            </a:r>
            <a:r>
              <a:rPr lang="en-US" altLang="zh-CN" dirty="0">
                <a:latin typeface="Times New Roman" panose="02020603050405020304" pitchFamily="18" charset="0"/>
                <a:ea typeface="宋体" panose="02010600030101010101" pitchFamily="2" charset="-122"/>
              </a:rPr>
              <a:t>0.1</a:t>
            </a:r>
            <a:r>
              <a:rPr lang="zh-CN" altLang="en-US" dirty="0">
                <a:latin typeface="Times New Roman" panose="02020603050405020304" pitchFamily="18" charset="0"/>
                <a:ea typeface="宋体" panose="02010600030101010101" pitchFamily="2" charset="-122"/>
              </a:rPr>
              <a:t>ｃ                 （Ｂ）</a:t>
            </a:r>
            <a:r>
              <a:rPr lang="en-US" altLang="zh-CN" dirty="0">
                <a:latin typeface="Times New Roman" panose="02020603050405020304" pitchFamily="18" charset="0"/>
                <a:ea typeface="宋体" panose="02010600030101010101" pitchFamily="2" charset="-122"/>
              </a:rPr>
              <a:t>0.5</a:t>
            </a:r>
            <a:r>
              <a:rPr lang="zh-CN" altLang="en-US" dirty="0">
                <a:latin typeface="Times New Roman" panose="02020603050405020304" pitchFamily="18" charset="0"/>
                <a:ea typeface="宋体" panose="02010600030101010101" pitchFamily="2" charset="-122"/>
              </a:rPr>
              <a:t>ｃ       </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（Ｃ）</a:t>
            </a:r>
            <a:r>
              <a:rPr lang="en-US" altLang="zh-CN" dirty="0">
                <a:latin typeface="Times New Roman" panose="02020603050405020304" pitchFamily="18" charset="0"/>
                <a:ea typeface="宋体" panose="02010600030101010101" pitchFamily="2" charset="-122"/>
              </a:rPr>
              <a:t>0.75</a:t>
            </a:r>
            <a:r>
              <a:rPr lang="zh-CN" altLang="en-US" dirty="0">
                <a:latin typeface="Times New Roman" panose="02020603050405020304" pitchFamily="18" charset="0"/>
                <a:ea typeface="宋体" panose="02010600030101010101" pitchFamily="2" charset="-122"/>
              </a:rPr>
              <a:t>ｃ               （Ｄ）</a:t>
            </a:r>
            <a:r>
              <a:rPr lang="en-US" altLang="zh-CN" dirty="0">
                <a:latin typeface="Times New Roman" panose="02020603050405020304" pitchFamily="18" charset="0"/>
                <a:ea typeface="宋体" panose="02010600030101010101" pitchFamily="2" charset="-122"/>
              </a:rPr>
              <a:t>0.85</a:t>
            </a:r>
            <a:r>
              <a:rPr lang="zh-CN" altLang="en-US" dirty="0">
                <a:latin typeface="Times New Roman" panose="02020603050405020304" pitchFamily="18" charset="0"/>
                <a:ea typeface="宋体" panose="02010600030101010101" pitchFamily="2" charset="-122"/>
              </a:rPr>
              <a:t>ｃ            </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（ｃ表示真空中的光速）  </a:t>
            </a:r>
            <a:endParaRPr lang="zh-CN" altLang="en-US" dirty="0">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grpSp>
        <p:nvGrpSpPr>
          <p:cNvPr id="73731" name="组合 70661"/>
          <p:cNvGrpSpPr/>
          <p:nvPr/>
        </p:nvGrpSpPr>
        <p:grpSpPr>
          <a:xfrm>
            <a:off x="6965950" y="473075"/>
            <a:ext cx="1924050" cy="484188"/>
            <a:chOff x="4388" y="298"/>
            <a:chExt cx="1212" cy="305"/>
          </a:xfrm>
        </p:grpSpPr>
        <p:sp>
          <p:nvSpPr>
            <p:cNvPr id="73732" name="圆角矩形 70662">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70664" name="文本框 70663">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graphicFrame>
        <p:nvGraphicFramePr>
          <p:cNvPr id="70665" name="对象 70664"/>
          <p:cNvGraphicFramePr/>
          <p:nvPr/>
        </p:nvGraphicFramePr>
        <p:xfrm>
          <a:off x="3937000" y="4313238"/>
          <a:ext cx="4486275" cy="1701800"/>
        </p:xfrm>
        <a:graphic>
          <a:graphicData uri="http://schemas.openxmlformats.org/presentationml/2006/ole">
            <mc:AlternateContent xmlns:mc="http://schemas.openxmlformats.org/markup-compatibility/2006">
              <mc:Choice xmlns:v="urn:schemas-microsoft-com:vml" Requires="v">
                <p:oleObj spid="_x0000_s3203" name="" r:id="rId1" imgW="1828800" imgH="736600" progId="Equation.3">
                  <p:embed/>
                </p:oleObj>
              </mc:Choice>
              <mc:Fallback>
                <p:oleObj name="" r:id="rId1" imgW="1828800" imgH="736600" progId="Equation.3">
                  <p:embed/>
                  <p:pic>
                    <p:nvPicPr>
                      <p:cNvPr id="0" name="图片 3202"/>
                      <p:cNvPicPr/>
                      <p:nvPr/>
                    </p:nvPicPr>
                    <p:blipFill>
                      <a:blip r:embed="rId2"/>
                      <a:stretch>
                        <a:fillRect/>
                      </a:stretch>
                    </p:blipFill>
                    <p:spPr>
                      <a:xfrm>
                        <a:off x="3937000" y="4313238"/>
                        <a:ext cx="4486275" cy="1701800"/>
                      </a:xfrm>
                      <a:prstGeom prst="rect">
                        <a:avLst/>
                      </a:prstGeom>
                      <a:noFill/>
                      <a:ln w="38100">
                        <a:noFill/>
                        <a:miter/>
                      </a:ln>
                    </p:spPr>
                  </p:pic>
                </p:oleObj>
              </mc:Fallback>
            </mc:AlternateContent>
          </a:graphicData>
        </a:graphic>
      </p:graphicFrame>
      <p:grpSp>
        <p:nvGrpSpPr>
          <p:cNvPr id="70666" name="组合 70665"/>
          <p:cNvGrpSpPr/>
          <p:nvPr/>
        </p:nvGrpSpPr>
        <p:grpSpPr>
          <a:xfrm>
            <a:off x="1255713" y="5126038"/>
            <a:ext cx="2276475" cy="520700"/>
            <a:chOff x="791" y="3229"/>
            <a:chExt cx="1434" cy="328"/>
          </a:xfrm>
        </p:grpSpPr>
        <p:sp>
          <p:nvSpPr>
            <p:cNvPr id="73736" name="文本框 70666"/>
            <p:cNvSpPr txBox="1"/>
            <p:nvPr/>
          </p:nvSpPr>
          <p:spPr>
            <a:xfrm>
              <a:off x="791" y="3229"/>
              <a:ext cx="605" cy="327"/>
            </a:xfrm>
            <a:prstGeom prst="rect">
              <a:avLst/>
            </a:prstGeom>
            <a:solidFill>
              <a:srgbClr val="004BE0"/>
            </a:solidFill>
            <a:ln w="9525">
              <a:noFill/>
            </a:ln>
          </p:spPr>
          <p:txBody>
            <a:bodyPr lIns="0" anchor="t" anchorCtr="0">
              <a:spAutoFit/>
            </a:bodyPr>
            <a:p>
              <a:r>
                <a:rPr lang="zh-CN" altLang="en-US" b="1" dirty="0">
                  <a:solidFill>
                    <a:schemeClr val="bg1"/>
                  </a:solidFill>
                  <a:latin typeface="Times New Roman" panose="02020603050405020304" pitchFamily="18" charset="0"/>
                  <a:ea typeface="宋体" panose="02010600030101010101" pitchFamily="2" charset="-122"/>
                </a:rPr>
                <a:t>解答</a:t>
              </a:r>
              <a:endParaRPr lang="zh-CN" altLang="en-US" b="1" dirty="0">
                <a:solidFill>
                  <a:schemeClr val="bg1"/>
                </a:solidFill>
                <a:latin typeface="Times New Roman" panose="02020603050405020304" pitchFamily="18" charset="0"/>
                <a:ea typeface="宋体" panose="02010600030101010101" pitchFamily="2" charset="-122"/>
              </a:endParaRPr>
            </a:p>
          </p:txBody>
        </p:sp>
        <p:sp>
          <p:nvSpPr>
            <p:cNvPr id="73737" name="文本框 70667"/>
            <p:cNvSpPr txBox="1"/>
            <p:nvPr/>
          </p:nvSpPr>
          <p:spPr>
            <a:xfrm>
              <a:off x="1745" y="3230"/>
              <a:ext cx="480" cy="327"/>
            </a:xfrm>
            <a:prstGeom prst="rect">
              <a:avLst/>
            </a:prstGeom>
            <a:noFill/>
            <a:ln w="9525">
              <a:noFill/>
            </a:ln>
          </p:spPr>
          <p:txBody>
            <a:bodyPr anchor="t" anchorCtr="0">
              <a:spAutoFit/>
            </a:bodyPr>
            <a:p>
              <a:r>
                <a:rPr lang="en-US" altLang="zh-CN">
                  <a:solidFill>
                    <a:srgbClr val="990000"/>
                  </a:solidFill>
                  <a:latin typeface="Times New Roman" panose="02020603050405020304" pitchFamily="18" charset="0"/>
                  <a:ea typeface="宋体" panose="02010600030101010101" pitchFamily="2" charset="-122"/>
                </a:rPr>
                <a:t>C</a:t>
              </a:r>
              <a:endParaRPr lang="en-US" altLang="zh-CN">
                <a:solidFill>
                  <a:srgbClr val="99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0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0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74754" name="文本框 71681"/>
          <p:cNvSpPr txBox="1"/>
          <p:nvPr/>
        </p:nvSpPr>
        <p:spPr>
          <a:xfrm>
            <a:off x="863600" y="1206500"/>
            <a:ext cx="7451725" cy="2860675"/>
          </a:xfrm>
          <a:prstGeom prst="rect">
            <a:avLst/>
          </a:prstGeom>
          <a:noFill/>
          <a:ln w="9525">
            <a:noFill/>
          </a:ln>
        </p:spPr>
        <p:txBody>
          <a:bodyPr anchor="t" anchorCtr="0">
            <a:spAutoFit/>
          </a:bodyPr>
          <a:p>
            <a:r>
              <a:rPr lang="en-US" altLang="zh-CN">
                <a:solidFill>
                  <a:srgbClr val="FF0000"/>
                </a:solidFill>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在参照系Ｓ中，有两个静止质量都是ｍ</a:t>
            </a:r>
            <a:r>
              <a:rPr lang="en-US" altLang="zh-CN"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的粒子Ａ和Ｂ，分别以速度</a:t>
            </a:r>
            <a:r>
              <a:rPr lang="en-US" altLang="zh-CN" i="1">
                <a:latin typeface="Bookman Old Style" panose="02050604050505020204" pitchFamily="18" charset="0"/>
                <a:ea typeface="宋体" panose="02010600030101010101" pitchFamily="2" charset="-122"/>
              </a:rPr>
              <a:t>v</a:t>
            </a:r>
            <a:r>
              <a:rPr lang="en-US" altLang="zh-CN" sz="900" i="1">
                <a:latin typeface="Bookman Old Style" panose="020506040505050202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沿同一直线相向运动，相碰后合在一起成为一个粒子，则其静止质量Ｍ</a:t>
            </a:r>
            <a:r>
              <a:rPr lang="en-US" altLang="zh-CN"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的值为   </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（Ａ）                        （Ｂ）</a:t>
            </a:r>
            <a:endParaRPr lang="zh-CN" altLang="en-US" dirty="0">
              <a:latin typeface="Times New Roman" panose="02020603050405020304" pitchFamily="18" charset="0"/>
              <a:ea typeface="宋体" panose="02010600030101010101" pitchFamily="2" charset="-122"/>
            </a:endParaRPr>
          </a:p>
          <a:p>
            <a:r>
              <a:rPr lang="zh-CN" altLang="en-US" sz="1200" dirty="0">
                <a:latin typeface="Times New Roman" panose="02020603050405020304" pitchFamily="18" charset="0"/>
                <a:ea typeface="宋体" panose="02010600030101010101" pitchFamily="2" charset="-122"/>
              </a:rPr>
              <a:t>   </a:t>
            </a:r>
            <a:endParaRPr lang="zh-CN" altLang="en-US" sz="1200"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（Ｃ）                        （Ｄ）      </a:t>
            </a:r>
            <a:endParaRPr lang="zh-CN" altLang="en-US" dirty="0">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pic>
        <p:nvPicPr>
          <p:cNvPr id="74755" name="图片 71684"/>
          <p:cNvPicPr>
            <a:picLocks noChangeAspect="1"/>
          </p:cNvPicPr>
          <p:nvPr/>
        </p:nvPicPr>
        <p:blipFill>
          <a:blip r:embed="rId1"/>
          <a:stretch>
            <a:fillRect/>
          </a:stretch>
        </p:blipFill>
        <p:spPr>
          <a:xfrm>
            <a:off x="2519363" y="2625725"/>
            <a:ext cx="563562" cy="431800"/>
          </a:xfrm>
          <a:prstGeom prst="rect">
            <a:avLst/>
          </a:prstGeom>
          <a:solidFill>
            <a:srgbClr val="DDDDDD"/>
          </a:solidFill>
          <a:ln w="9525">
            <a:noFill/>
          </a:ln>
        </p:spPr>
      </p:pic>
      <p:pic>
        <p:nvPicPr>
          <p:cNvPr id="74756" name="图片 71686"/>
          <p:cNvPicPr>
            <a:picLocks noChangeAspect="1"/>
          </p:cNvPicPr>
          <p:nvPr/>
        </p:nvPicPr>
        <p:blipFill>
          <a:blip r:embed="rId2"/>
          <a:stretch>
            <a:fillRect/>
          </a:stretch>
        </p:blipFill>
        <p:spPr>
          <a:xfrm>
            <a:off x="5160963" y="2574925"/>
            <a:ext cx="1901825" cy="533400"/>
          </a:xfrm>
          <a:prstGeom prst="rect">
            <a:avLst/>
          </a:prstGeom>
          <a:solidFill>
            <a:srgbClr val="DDDDDD"/>
          </a:solidFill>
          <a:ln w="9525">
            <a:noFill/>
          </a:ln>
        </p:spPr>
      </p:pic>
      <p:pic>
        <p:nvPicPr>
          <p:cNvPr id="74757" name="图片 71688"/>
          <p:cNvPicPr>
            <a:picLocks noChangeAspect="1"/>
          </p:cNvPicPr>
          <p:nvPr/>
        </p:nvPicPr>
        <p:blipFill>
          <a:blip r:embed="rId3"/>
          <a:stretch>
            <a:fillRect/>
          </a:stretch>
        </p:blipFill>
        <p:spPr>
          <a:xfrm>
            <a:off x="2347913" y="3159125"/>
            <a:ext cx="1816100" cy="777875"/>
          </a:xfrm>
          <a:prstGeom prst="rect">
            <a:avLst/>
          </a:prstGeom>
          <a:solidFill>
            <a:srgbClr val="DDDDDD"/>
          </a:solidFill>
          <a:ln w="9525">
            <a:noFill/>
          </a:ln>
        </p:spPr>
      </p:pic>
      <p:pic>
        <p:nvPicPr>
          <p:cNvPr id="74758" name="图片 71690"/>
          <p:cNvPicPr>
            <a:picLocks noChangeAspect="1"/>
          </p:cNvPicPr>
          <p:nvPr/>
        </p:nvPicPr>
        <p:blipFill>
          <a:blip r:embed="rId4"/>
          <a:stretch>
            <a:fillRect/>
          </a:stretch>
        </p:blipFill>
        <p:spPr>
          <a:xfrm>
            <a:off x="5330825" y="3159125"/>
            <a:ext cx="1452563" cy="928688"/>
          </a:xfrm>
          <a:prstGeom prst="rect">
            <a:avLst/>
          </a:prstGeom>
          <a:solidFill>
            <a:srgbClr val="DDDDDD"/>
          </a:solidFill>
          <a:ln w="9525">
            <a:noFill/>
          </a:ln>
        </p:spPr>
      </p:pic>
      <p:grpSp>
        <p:nvGrpSpPr>
          <p:cNvPr id="74759" name="组合 71693"/>
          <p:cNvGrpSpPr/>
          <p:nvPr/>
        </p:nvGrpSpPr>
        <p:grpSpPr>
          <a:xfrm>
            <a:off x="6965950" y="473075"/>
            <a:ext cx="1924050" cy="484188"/>
            <a:chOff x="4388" y="298"/>
            <a:chExt cx="1212" cy="305"/>
          </a:xfrm>
        </p:grpSpPr>
        <p:sp>
          <p:nvSpPr>
            <p:cNvPr id="74760" name="圆角矩形 71694">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71696" name="文本框 71695">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graphicFrame>
        <p:nvGraphicFramePr>
          <p:cNvPr id="71714" name="对象 71713"/>
          <p:cNvGraphicFramePr/>
          <p:nvPr/>
        </p:nvGraphicFramePr>
        <p:xfrm>
          <a:off x="3611563" y="4999038"/>
          <a:ext cx="4643437" cy="1073150"/>
        </p:xfrm>
        <a:graphic>
          <a:graphicData uri="http://schemas.openxmlformats.org/presentationml/2006/ole">
            <mc:AlternateContent xmlns:mc="http://schemas.openxmlformats.org/markup-compatibility/2006">
              <mc:Choice xmlns:v="urn:schemas-microsoft-com:vml" Requires="v">
                <p:oleObj spid="_x0000_s3235" name="" r:id="rId5" imgW="1993265" imgH="495300" progId="Equation.3">
                  <p:embed/>
                </p:oleObj>
              </mc:Choice>
              <mc:Fallback>
                <p:oleObj name="" r:id="rId5" imgW="1993265" imgH="495300" progId="Equation.3">
                  <p:embed/>
                  <p:pic>
                    <p:nvPicPr>
                      <p:cNvPr id="0" name="图片 3234"/>
                      <p:cNvPicPr/>
                      <p:nvPr/>
                    </p:nvPicPr>
                    <p:blipFill>
                      <a:blip r:embed="rId6"/>
                      <a:stretch>
                        <a:fillRect/>
                      </a:stretch>
                    </p:blipFill>
                    <p:spPr>
                      <a:xfrm>
                        <a:off x="3611563" y="4999038"/>
                        <a:ext cx="4643437" cy="1073150"/>
                      </a:xfrm>
                      <a:prstGeom prst="rect">
                        <a:avLst/>
                      </a:prstGeom>
                      <a:noFill/>
                      <a:ln w="38100">
                        <a:noFill/>
                        <a:miter/>
                      </a:ln>
                    </p:spPr>
                  </p:pic>
                </p:oleObj>
              </mc:Fallback>
            </mc:AlternateContent>
          </a:graphicData>
        </a:graphic>
      </p:graphicFrame>
      <p:grpSp>
        <p:nvGrpSpPr>
          <p:cNvPr id="71715" name="组合 71714"/>
          <p:cNvGrpSpPr/>
          <p:nvPr/>
        </p:nvGrpSpPr>
        <p:grpSpPr>
          <a:xfrm>
            <a:off x="1255713" y="5126038"/>
            <a:ext cx="2276475" cy="520700"/>
            <a:chOff x="791" y="3229"/>
            <a:chExt cx="1434" cy="328"/>
          </a:xfrm>
        </p:grpSpPr>
        <p:sp>
          <p:nvSpPr>
            <p:cNvPr id="74764" name="文本框 71715"/>
            <p:cNvSpPr txBox="1"/>
            <p:nvPr/>
          </p:nvSpPr>
          <p:spPr>
            <a:xfrm>
              <a:off x="791" y="3229"/>
              <a:ext cx="605" cy="327"/>
            </a:xfrm>
            <a:prstGeom prst="rect">
              <a:avLst/>
            </a:prstGeom>
            <a:solidFill>
              <a:srgbClr val="004BE0"/>
            </a:solidFill>
            <a:ln w="9525">
              <a:noFill/>
            </a:ln>
          </p:spPr>
          <p:txBody>
            <a:bodyPr lIns="0" anchor="t" anchorCtr="0">
              <a:spAutoFit/>
            </a:bodyPr>
            <a:p>
              <a:r>
                <a:rPr lang="zh-CN" altLang="en-US" b="1" dirty="0">
                  <a:solidFill>
                    <a:schemeClr val="bg1"/>
                  </a:solidFill>
                  <a:latin typeface="Times New Roman" panose="02020603050405020304" pitchFamily="18" charset="0"/>
                  <a:ea typeface="宋体" panose="02010600030101010101" pitchFamily="2" charset="-122"/>
                </a:rPr>
                <a:t>解答</a:t>
              </a:r>
              <a:endParaRPr lang="zh-CN" altLang="en-US" b="1" dirty="0">
                <a:solidFill>
                  <a:schemeClr val="bg1"/>
                </a:solidFill>
                <a:latin typeface="Times New Roman" panose="02020603050405020304" pitchFamily="18" charset="0"/>
                <a:ea typeface="宋体" panose="02010600030101010101" pitchFamily="2" charset="-122"/>
              </a:endParaRPr>
            </a:p>
          </p:txBody>
        </p:sp>
        <p:sp>
          <p:nvSpPr>
            <p:cNvPr id="74765" name="文本框 71716"/>
            <p:cNvSpPr txBox="1"/>
            <p:nvPr/>
          </p:nvSpPr>
          <p:spPr>
            <a:xfrm>
              <a:off x="1745" y="3230"/>
              <a:ext cx="480" cy="327"/>
            </a:xfrm>
            <a:prstGeom prst="rect">
              <a:avLst/>
            </a:prstGeom>
            <a:noFill/>
            <a:ln w="9525">
              <a:noFill/>
            </a:ln>
          </p:spPr>
          <p:txBody>
            <a:bodyPr anchor="t" anchorCtr="0">
              <a:spAutoFit/>
            </a:bodyPr>
            <a:p>
              <a:r>
                <a:rPr lang="en-US" altLang="zh-CN">
                  <a:solidFill>
                    <a:srgbClr val="990000"/>
                  </a:solidFill>
                  <a:latin typeface="Times New Roman" panose="02020603050405020304" pitchFamily="18" charset="0"/>
                  <a:ea typeface="宋体" panose="02010600030101010101" pitchFamily="2" charset="-122"/>
                </a:rPr>
                <a:t>D</a:t>
              </a:r>
              <a:endParaRPr lang="en-US" altLang="zh-CN">
                <a:solidFill>
                  <a:srgbClr val="99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1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1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1"/>
          <p:cNvSpPr txBox="1"/>
          <p:nvPr/>
        </p:nvSpPr>
        <p:spPr>
          <a:xfrm>
            <a:off x="347663" y="695325"/>
            <a:ext cx="6316662" cy="520700"/>
          </a:xfrm>
          <a:prstGeom prst="rect">
            <a:avLst/>
          </a:prstGeom>
          <a:noFill/>
          <a:ln w="9525">
            <a:noFill/>
          </a:ln>
        </p:spPr>
        <p:txBody>
          <a:bodyPr wrap="square" anchor="t" anchorCtr="0">
            <a:spAutoFit/>
          </a:bodyPr>
          <a:p>
            <a:r>
              <a:rPr lang="zh-CN" altLang="en-US" sz="2800" b="1">
                <a:latin typeface="Times New Roman" panose="02020603050405020304" pitchFamily="18" charset="0"/>
                <a:ea typeface="宋体" panose="02010600030101010101" pitchFamily="2" charset="-122"/>
              </a:rPr>
              <a:t>相对论同时性问题的来源还是光速不变：</a:t>
            </a:r>
            <a:endParaRPr lang="zh-CN" altLang="en-US" sz="2800" b="1">
              <a:latin typeface="Times New Roman" panose="02020603050405020304" pitchFamily="18" charset="0"/>
              <a:ea typeface="宋体" panose="02010600030101010101" pitchFamily="2" charset="-122"/>
            </a:endParaRPr>
          </a:p>
        </p:txBody>
      </p:sp>
      <p:sp>
        <p:nvSpPr>
          <p:cNvPr id="11266" name="图文框 3"/>
          <p:cNvSpPr/>
          <p:nvPr/>
        </p:nvSpPr>
        <p:spPr>
          <a:xfrm>
            <a:off x="1098550" y="1822450"/>
            <a:ext cx="6248400" cy="1960563"/>
          </a:xfrm>
          <a:custGeom>
            <a:avLst/>
            <a:gdLst/>
            <a:ahLst/>
            <a:cxnLst>
              <a:cxn ang="16200000">
                <a:pos x="3124835" y="0"/>
              </a:cxn>
              <a:cxn ang="10800000">
                <a:pos x="0" y="980757"/>
              </a:cxn>
              <a:cxn ang="5400000">
                <a:pos x="3124835" y="1961515"/>
              </a:cxn>
              <a:cxn ang="0">
                <a:pos x="6249670" y="980757"/>
              </a:cxn>
            </a:cxnLst>
            <a:pathLst>
              <a:path w="6249670" h="1961515">
                <a:moveTo>
                  <a:pt x="0" y="0"/>
                </a:moveTo>
                <a:lnTo>
                  <a:pt x="6249670" y="0"/>
                </a:lnTo>
                <a:lnTo>
                  <a:pt x="6249670" y="1961515"/>
                </a:lnTo>
                <a:lnTo>
                  <a:pt x="0" y="1961515"/>
                </a:lnTo>
                <a:close/>
                <a:moveTo>
                  <a:pt x="245189" y="245189"/>
                </a:moveTo>
                <a:lnTo>
                  <a:pt x="245189" y="1716325"/>
                </a:lnTo>
                <a:lnTo>
                  <a:pt x="6004480" y="1716325"/>
                </a:lnTo>
                <a:lnTo>
                  <a:pt x="6004480" y="245189"/>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1267" name="图文框 4"/>
          <p:cNvSpPr/>
          <p:nvPr/>
        </p:nvSpPr>
        <p:spPr>
          <a:xfrm>
            <a:off x="2201863" y="1822450"/>
            <a:ext cx="6354762" cy="2016125"/>
          </a:xfrm>
          <a:custGeom>
            <a:avLst/>
            <a:gdLst/>
            <a:ahLst/>
            <a:cxnLst>
              <a:cxn ang="16200000">
                <a:pos x="3177222" y="0"/>
              </a:cxn>
              <a:cxn ang="10800000">
                <a:pos x="0" y="1008062"/>
              </a:cxn>
              <a:cxn ang="5400000">
                <a:pos x="3177222" y="2016125"/>
              </a:cxn>
              <a:cxn ang="0">
                <a:pos x="6354445" y="1008062"/>
              </a:cxn>
            </a:cxnLst>
            <a:pathLst>
              <a:path w="6354445" h="2016125">
                <a:moveTo>
                  <a:pt x="0" y="0"/>
                </a:moveTo>
                <a:lnTo>
                  <a:pt x="6354445" y="0"/>
                </a:lnTo>
                <a:lnTo>
                  <a:pt x="6354445" y="2016125"/>
                </a:lnTo>
                <a:lnTo>
                  <a:pt x="0" y="2016125"/>
                </a:lnTo>
                <a:close/>
                <a:moveTo>
                  <a:pt x="252015" y="252015"/>
                </a:moveTo>
                <a:lnTo>
                  <a:pt x="252015" y="1764109"/>
                </a:lnTo>
                <a:lnTo>
                  <a:pt x="6102429" y="1764109"/>
                </a:lnTo>
                <a:lnTo>
                  <a:pt x="6102429" y="252015"/>
                </a:lnTo>
                <a:close/>
              </a:path>
            </a:pathLst>
          </a:custGeom>
          <a:solidFill>
            <a:srgbClr val="FFC000"/>
          </a:solidFill>
          <a:ln w="9525" cap="flat" cmpd="sng">
            <a:solidFill>
              <a:schemeClr val="tx1"/>
            </a:solidFill>
            <a:prstDash val="solid"/>
            <a:round/>
            <a:headEnd type="none" w="med" len="med"/>
            <a:tailEnd type="none" w="med" len="med"/>
          </a:ln>
        </p:spPr>
        <p:txBody>
          <a:bodyPr/>
          <a:p>
            <a:endParaRPr lang="zh-CN" altLang="en-US"/>
          </a:p>
        </p:txBody>
      </p:sp>
      <p:sp>
        <p:nvSpPr>
          <p:cNvPr id="11268" name="七角星 5"/>
          <p:cNvSpPr/>
          <p:nvPr/>
        </p:nvSpPr>
        <p:spPr>
          <a:xfrm>
            <a:off x="4168775" y="2586038"/>
            <a:ext cx="433388" cy="360362"/>
          </a:xfrm>
          <a:custGeom>
            <a:avLst/>
            <a:gdLst/>
            <a:ahLst/>
            <a:cxnLst>
              <a:cxn ang="0">
                <a:pos x="389610" y="71311"/>
              </a:cxn>
              <a:cxn ang="0">
                <a:pos x="432436" y="231547"/>
              </a:cxn>
              <a:cxn ang="5400000">
                <a:pos x="312442" y="360046"/>
              </a:cxn>
              <a:cxn ang="5400000">
                <a:pos x="119992" y="360046"/>
              </a:cxn>
              <a:cxn ang="10800000">
                <a:pos x="-1" y="231547"/>
              </a:cxn>
              <a:cxn ang="10800000">
                <a:pos x="42824" y="71311"/>
              </a:cxn>
              <a:cxn ang="16200000">
                <a:pos x="216217" y="0"/>
              </a:cxn>
            </a:cxnLst>
            <a:pathLst>
              <a:path w="432435" h="360045">
                <a:moveTo>
                  <a:pt x="-1" y="231547"/>
                </a:moveTo>
                <a:lnTo>
                  <a:pt x="66589" y="160236"/>
                </a:lnTo>
                <a:lnTo>
                  <a:pt x="42824" y="71311"/>
                </a:lnTo>
                <a:lnTo>
                  <a:pt x="149627" y="71311"/>
                </a:lnTo>
                <a:lnTo>
                  <a:pt x="216217" y="0"/>
                </a:lnTo>
                <a:lnTo>
                  <a:pt x="282807" y="71311"/>
                </a:lnTo>
                <a:lnTo>
                  <a:pt x="389610" y="71311"/>
                </a:lnTo>
                <a:lnTo>
                  <a:pt x="365845" y="160236"/>
                </a:lnTo>
                <a:lnTo>
                  <a:pt x="432436" y="231547"/>
                </a:lnTo>
                <a:lnTo>
                  <a:pt x="336209" y="271122"/>
                </a:lnTo>
                <a:lnTo>
                  <a:pt x="312442" y="360046"/>
                </a:lnTo>
                <a:lnTo>
                  <a:pt x="216217" y="320471"/>
                </a:lnTo>
                <a:lnTo>
                  <a:pt x="119992" y="360046"/>
                </a:lnTo>
                <a:lnTo>
                  <a:pt x="96225" y="271122"/>
                </a:lnTo>
                <a:close/>
              </a:path>
            </a:pathLst>
          </a:custGeom>
          <a:solidFill>
            <a:srgbClr val="FF0000"/>
          </a:solidFill>
          <a:ln w="9525" cap="flat" cmpd="sng">
            <a:solidFill>
              <a:schemeClr val="tx1"/>
            </a:solidFill>
            <a:prstDash val="solid"/>
            <a:round/>
            <a:headEnd type="none" w="med" len="med"/>
            <a:tailEnd type="none" w="med" len="med"/>
          </a:ln>
        </p:spPr>
        <p:txBody>
          <a:bodyPr/>
          <a:p>
            <a:endParaRPr lang="zh-CN" altLang="en-US"/>
          </a:p>
        </p:txBody>
      </p:sp>
      <p:sp>
        <p:nvSpPr>
          <p:cNvPr id="11269" name="右箭头 6"/>
          <p:cNvSpPr/>
          <p:nvPr/>
        </p:nvSpPr>
        <p:spPr>
          <a:xfrm>
            <a:off x="5292725" y="2708275"/>
            <a:ext cx="719138" cy="215900"/>
          </a:xfrm>
          <a:prstGeom prst="rightArrow">
            <a:avLst>
              <a:gd name="adj1" fmla="val 50000"/>
              <a:gd name="adj2" fmla="val 49809"/>
            </a:avLst>
          </a:prstGeom>
          <a:solidFill>
            <a:srgbClr val="FF0000"/>
          </a:solidFill>
          <a:ln w="9525" cap="flat" cmpd="sng">
            <a:solidFill>
              <a:schemeClr val="tx1"/>
            </a:solidFill>
            <a:prstDash val="solid"/>
            <a:round/>
            <a:headEnd type="none" w="med" len="med"/>
            <a:tailEnd type="none" w="med" len="med"/>
          </a:ln>
        </p:spPr>
        <p:txBody>
          <a:bodyPr wrap="square" lIns="92075" tIns="46038" rIns="92075" bIns="46038" anchor="ctr" anchorCtr="0"/>
          <a:p>
            <a:pPr>
              <a:buSzTx/>
            </a:pPr>
            <a:endParaRPr lang="zh-CN" altLang="en-US">
              <a:latin typeface="Times New Roman" panose="02020603050405020304" pitchFamily="18" charset="0"/>
              <a:ea typeface="宋体" panose="02010600030101010101" pitchFamily="2" charset="-122"/>
            </a:endParaRPr>
          </a:p>
        </p:txBody>
      </p:sp>
      <p:sp>
        <p:nvSpPr>
          <p:cNvPr id="11270" name="左箭头 7"/>
          <p:cNvSpPr/>
          <p:nvPr/>
        </p:nvSpPr>
        <p:spPr>
          <a:xfrm>
            <a:off x="2846388" y="2657475"/>
            <a:ext cx="771525" cy="215900"/>
          </a:xfrm>
          <a:prstGeom prst="leftArrow">
            <a:avLst>
              <a:gd name="adj1" fmla="val 50000"/>
              <a:gd name="adj2" fmla="val 50012"/>
            </a:avLst>
          </a:prstGeom>
          <a:solidFill>
            <a:srgbClr val="FF0000"/>
          </a:solidFill>
          <a:ln w="9525" cap="flat" cmpd="sng">
            <a:solidFill>
              <a:schemeClr val="tx1"/>
            </a:solidFill>
            <a:prstDash val="solid"/>
            <a:round/>
            <a:headEnd type="none" w="med" len="med"/>
            <a:tailEnd type="none" w="med" len="med"/>
          </a:ln>
        </p:spPr>
        <p:txBody>
          <a:bodyPr wrap="square" lIns="92075" tIns="46038" rIns="92075" bIns="46038" anchor="ctr" anchorCtr="0"/>
          <a:p>
            <a:pPr>
              <a:buSzTx/>
            </a:pPr>
            <a:endParaRPr lang="zh-CN" altLang="en-US">
              <a:latin typeface="Times New Roman" panose="02020603050405020304" pitchFamily="18" charset="0"/>
              <a:ea typeface="宋体" panose="02010600030101010101" pitchFamily="2" charset="-122"/>
            </a:endParaRPr>
          </a:p>
        </p:txBody>
      </p:sp>
      <p:sp>
        <p:nvSpPr>
          <p:cNvPr id="11271" name="右箭头 8"/>
          <p:cNvSpPr/>
          <p:nvPr/>
        </p:nvSpPr>
        <p:spPr>
          <a:xfrm>
            <a:off x="3878263" y="1374775"/>
            <a:ext cx="1296987" cy="288925"/>
          </a:xfrm>
          <a:prstGeom prst="rightArrow">
            <a:avLst>
              <a:gd name="adj1" fmla="val 50000"/>
              <a:gd name="adj2" fmla="val 49607"/>
            </a:avLst>
          </a:prstGeom>
          <a:solidFill>
            <a:schemeClr val="accent1"/>
          </a:solidFill>
          <a:ln w="9525" cap="flat" cmpd="sng">
            <a:solidFill>
              <a:schemeClr val="tx1"/>
            </a:solidFill>
            <a:prstDash val="solid"/>
            <a:round/>
            <a:headEnd type="none" w="med" len="med"/>
            <a:tailEnd type="none" w="med" len="med"/>
          </a:ln>
        </p:spPr>
        <p:txBody>
          <a:bodyPr wrap="square" lIns="92075" tIns="46038" rIns="92075" bIns="46038" anchor="ctr" anchorCtr="0"/>
          <a:p>
            <a:pPr>
              <a:buSzTx/>
            </a:pPr>
            <a:endParaRPr lang="zh-CN" altLang="en-US">
              <a:latin typeface="Times New Roman" panose="02020603050405020304" pitchFamily="18" charset="0"/>
              <a:ea typeface="宋体" panose="02010600030101010101" pitchFamily="2" charset="-122"/>
            </a:endParaRPr>
          </a:p>
        </p:txBody>
      </p:sp>
      <p:sp>
        <p:nvSpPr>
          <p:cNvPr id="11272" name="文本框 9"/>
          <p:cNvSpPr txBox="1"/>
          <p:nvPr/>
        </p:nvSpPr>
        <p:spPr>
          <a:xfrm>
            <a:off x="5464175" y="1216025"/>
            <a:ext cx="547688" cy="584200"/>
          </a:xfrm>
          <a:prstGeom prst="rect">
            <a:avLst/>
          </a:prstGeom>
          <a:noFill/>
          <a:ln w="9525">
            <a:noFill/>
          </a:ln>
        </p:spPr>
        <p:txBody>
          <a:bodyPr wrap="square" anchor="t" anchorCtr="0">
            <a:spAutoFit/>
          </a:bodyPr>
          <a:p>
            <a:r>
              <a:rPr lang="en-US" altLang="zh-CN" sz="3200" b="1">
                <a:latin typeface="Times New Roman" panose="02020603050405020304" pitchFamily="18" charset="0"/>
                <a:ea typeface="宋体" panose="02010600030101010101" pitchFamily="2" charset="-122"/>
              </a:rPr>
              <a:t>u</a:t>
            </a:r>
            <a:endParaRPr lang="en-US" altLang="zh-CN" sz="3200" b="1">
              <a:latin typeface="Times New Roman" panose="02020603050405020304" pitchFamily="18" charset="0"/>
              <a:ea typeface="宋体" panose="02010600030101010101" pitchFamily="2" charset="-122"/>
            </a:endParaRPr>
          </a:p>
        </p:txBody>
      </p:sp>
      <p:sp>
        <p:nvSpPr>
          <p:cNvPr id="11273" name="文本框 10"/>
          <p:cNvSpPr txBox="1"/>
          <p:nvPr/>
        </p:nvSpPr>
        <p:spPr>
          <a:xfrm>
            <a:off x="347663" y="3965575"/>
            <a:ext cx="5637212" cy="1200150"/>
          </a:xfrm>
          <a:prstGeom prst="rect">
            <a:avLst/>
          </a:prstGeom>
          <a:solidFill>
            <a:srgbClr val="C2FFF0"/>
          </a:solidFill>
          <a:ln w="9525">
            <a:noFill/>
          </a:ln>
        </p:spPr>
        <p:txBody>
          <a:bodyPr wrap="square" anchor="t" anchorCtr="0">
            <a:spAutoFit/>
          </a:bodyPr>
          <a:p>
            <a:r>
              <a:rPr lang="zh-CN" altLang="en-US" b="1">
                <a:latin typeface="Times New Roman" panose="02020603050405020304" pitchFamily="18" charset="0"/>
                <a:ea typeface="宋体" panose="02010600030101010101" pitchFamily="2" charset="-122"/>
              </a:rPr>
              <a:t>狭义相对论：</a:t>
            </a:r>
            <a:endParaRPr lang="zh-CN" altLang="en-US" b="1">
              <a:latin typeface="Times New Roman" panose="02020603050405020304" pitchFamily="18" charset="0"/>
              <a:ea typeface="宋体" panose="02010600030101010101" pitchFamily="2" charset="-122"/>
            </a:endParaRPr>
          </a:p>
          <a:p>
            <a:r>
              <a:rPr lang="zh-CN" altLang="en-US" b="1">
                <a:latin typeface="Times New Roman" panose="02020603050405020304" pitchFamily="18" charset="0"/>
                <a:ea typeface="宋体" panose="02010600030101010101" pitchFamily="2" charset="-122"/>
              </a:rPr>
              <a:t>车厢参考系（绿色）：同时到达！</a:t>
            </a:r>
            <a:endParaRPr lang="zh-CN" altLang="en-US" b="1">
              <a:latin typeface="Times New Roman" panose="02020603050405020304" pitchFamily="18" charset="0"/>
              <a:ea typeface="宋体" panose="02010600030101010101" pitchFamily="2" charset="-122"/>
            </a:endParaRPr>
          </a:p>
          <a:p>
            <a:r>
              <a:rPr lang="zh-CN" altLang="en-US" b="1">
                <a:latin typeface="Times New Roman" panose="02020603050405020304" pitchFamily="18" charset="0"/>
                <a:ea typeface="宋体" panose="02010600030101010101" pitchFamily="2" charset="-122"/>
              </a:rPr>
              <a:t>地面参考系（黄色）：不同时达到！</a:t>
            </a:r>
            <a:endParaRPr lang="zh-CN" altLang="en-US" b="1">
              <a:latin typeface="Times New Roman" panose="02020603050405020304" pitchFamily="18" charset="0"/>
              <a:ea typeface="宋体" panose="02010600030101010101" pitchFamily="2" charset="-122"/>
            </a:endParaRPr>
          </a:p>
        </p:txBody>
      </p:sp>
      <p:sp>
        <p:nvSpPr>
          <p:cNvPr id="11274" name="文本框 11"/>
          <p:cNvSpPr txBox="1"/>
          <p:nvPr/>
        </p:nvSpPr>
        <p:spPr>
          <a:xfrm>
            <a:off x="331788" y="5391150"/>
            <a:ext cx="4173537" cy="828675"/>
          </a:xfrm>
          <a:prstGeom prst="rect">
            <a:avLst/>
          </a:prstGeom>
          <a:solidFill>
            <a:srgbClr val="FFFF00"/>
          </a:solidFill>
          <a:ln w="9525">
            <a:noFill/>
          </a:ln>
        </p:spPr>
        <p:txBody>
          <a:bodyPr wrap="square" anchor="t" anchorCtr="0">
            <a:spAutoFit/>
          </a:bodyPr>
          <a:p>
            <a:r>
              <a:rPr lang="zh-CN" altLang="en-US">
                <a:latin typeface="Times New Roman" panose="02020603050405020304" pitchFamily="18" charset="0"/>
                <a:ea typeface="宋体" panose="02010600030101010101" pitchFamily="2" charset="-122"/>
              </a:rPr>
              <a:t>伽利略相对论：</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两个参考系都是同时到达！</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75778" name="文本框 72705"/>
          <p:cNvSpPr txBox="1"/>
          <p:nvPr/>
        </p:nvSpPr>
        <p:spPr>
          <a:xfrm>
            <a:off x="898525" y="1235075"/>
            <a:ext cx="7497763" cy="3425825"/>
          </a:xfrm>
          <a:prstGeom prst="rect">
            <a:avLst/>
          </a:prstGeom>
          <a:noFill/>
          <a:ln w="9525">
            <a:noFill/>
          </a:ln>
        </p:spPr>
        <p:txBody>
          <a:bodyPr anchor="t" anchorCtr="0">
            <a:spAutoFit/>
          </a:bodyPr>
          <a:p>
            <a:pPr>
              <a:lnSpc>
                <a:spcPct val="125000"/>
              </a:lnSpc>
            </a:pPr>
            <a:r>
              <a:rPr lang="en-US" altLang="zh-CN">
                <a:solidFill>
                  <a:srgbClr val="FF0000"/>
                </a:solidFill>
                <a:latin typeface="Times New Roman" panose="02020603050405020304" pitchFamily="18" charset="0"/>
                <a:ea typeface="宋体" panose="02010600030101010101" pitchFamily="2" charset="-122"/>
              </a:rPr>
              <a:t>4.</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把一个静止质量为</a:t>
            </a:r>
            <a:r>
              <a:rPr lang="en-US" altLang="zh-CN">
                <a:latin typeface="Times New Roman" panose="02020603050405020304" pitchFamily="18" charset="0"/>
                <a:ea typeface="宋体" panose="02010600030101010101" pitchFamily="2" charset="-122"/>
              </a:rPr>
              <a:t>m</a:t>
            </a:r>
            <a:r>
              <a:rPr lang="en-US" altLang="zh-CN"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的粒子，由静止加速到</a:t>
            </a:r>
            <a:r>
              <a:rPr lang="en-US" altLang="zh-CN" i="1">
                <a:latin typeface="Bookman Old Style" panose="020506040505050202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0.6</a:t>
            </a:r>
            <a:r>
              <a:rPr lang="zh-CN" altLang="en-US" dirty="0">
                <a:latin typeface="Times New Roman" panose="02020603050405020304" pitchFamily="18" charset="0"/>
                <a:ea typeface="宋体" panose="02010600030101010101" pitchFamily="2" charset="-122"/>
              </a:rPr>
              <a:t>ｃ（ｃ为真空中光速）需作的功等于     </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    （Ａ）</a:t>
            </a:r>
            <a:r>
              <a:rPr lang="en-US" altLang="zh-CN" dirty="0">
                <a:latin typeface="Times New Roman" panose="02020603050405020304" pitchFamily="18" charset="0"/>
                <a:ea typeface="宋体" panose="02010600030101010101" pitchFamily="2" charset="-122"/>
              </a:rPr>
              <a:t>0.18</a:t>
            </a:r>
            <a:r>
              <a:rPr lang="zh-CN" altLang="en-US" dirty="0">
                <a:latin typeface="Times New Roman" panose="02020603050405020304" pitchFamily="18" charset="0"/>
                <a:ea typeface="宋体" panose="02010600030101010101" pitchFamily="2" charset="-122"/>
              </a:rPr>
              <a:t>ｍ</a:t>
            </a:r>
            <a:r>
              <a:rPr lang="en-US" altLang="zh-CN"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ｃ</a:t>
            </a:r>
            <a:r>
              <a:rPr lang="en-US" altLang="zh-CN" baseline="30000">
                <a:latin typeface="Times New Roman" panose="02020603050405020304" pitchFamily="18" charset="0"/>
                <a:ea typeface="宋体" panose="02010600030101010101" pitchFamily="2" charset="-122"/>
              </a:rPr>
              <a:t>2      </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（Ｂ）</a:t>
            </a:r>
            <a:r>
              <a:rPr lang="en-US" altLang="zh-CN" dirty="0">
                <a:latin typeface="Times New Roman" panose="02020603050405020304" pitchFamily="18" charset="0"/>
                <a:ea typeface="宋体" panose="02010600030101010101" pitchFamily="2" charset="-122"/>
              </a:rPr>
              <a:t>0.25</a:t>
            </a:r>
            <a:r>
              <a:rPr lang="zh-CN" altLang="en-US" dirty="0">
                <a:latin typeface="Times New Roman" panose="02020603050405020304" pitchFamily="18" charset="0"/>
                <a:ea typeface="宋体" panose="02010600030101010101" pitchFamily="2" charset="-122"/>
              </a:rPr>
              <a:t>ｍ</a:t>
            </a:r>
            <a:r>
              <a:rPr lang="en-US" altLang="zh-CN"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ｃ</a:t>
            </a:r>
            <a:r>
              <a:rPr lang="en-US" altLang="zh-CN" baseline="30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a:p>
            <a:pPr>
              <a:lnSpc>
                <a:spcPct val="140000"/>
              </a:lnSpc>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（Ｃ）</a:t>
            </a:r>
            <a:r>
              <a:rPr lang="en-US" altLang="zh-CN" dirty="0">
                <a:latin typeface="Times New Roman" panose="02020603050405020304" pitchFamily="18" charset="0"/>
                <a:ea typeface="宋体" panose="02010600030101010101" pitchFamily="2" charset="-122"/>
              </a:rPr>
              <a:t>0.36</a:t>
            </a:r>
            <a:r>
              <a:rPr lang="zh-CN" altLang="en-US" dirty="0">
                <a:latin typeface="Times New Roman" panose="02020603050405020304" pitchFamily="18" charset="0"/>
                <a:ea typeface="宋体" panose="02010600030101010101" pitchFamily="2" charset="-122"/>
              </a:rPr>
              <a:t>ｍ</a:t>
            </a:r>
            <a:r>
              <a:rPr lang="en-US" altLang="zh-CN"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ｃ</a:t>
            </a:r>
            <a:r>
              <a:rPr lang="en-US" altLang="zh-CN" baseline="30000">
                <a:latin typeface="Times New Roman" panose="02020603050405020304" pitchFamily="18" charset="0"/>
                <a:ea typeface="宋体" panose="02010600030101010101" pitchFamily="2" charset="-122"/>
              </a:rPr>
              <a:t>2      </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（Ｄ）</a:t>
            </a:r>
            <a:r>
              <a:rPr lang="en-US" altLang="zh-CN" dirty="0">
                <a:latin typeface="Times New Roman" panose="02020603050405020304" pitchFamily="18" charset="0"/>
                <a:ea typeface="宋体" panose="02010600030101010101" pitchFamily="2" charset="-122"/>
              </a:rPr>
              <a:t>1.25</a:t>
            </a:r>
            <a:r>
              <a:rPr lang="zh-CN" altLang="en-US" dirty="0">
                <a:latin typeface="Times New Roman" panose="02020603050405020304" pitchFamily="18" charset="0"/>
                <a:ea typeface="宋体" panose="02010600030101010101" pitchFamily="2" charset="-122"/>
              </a:rPr>
              <a:t>ｍ</a:t>
            </a:r>
            <a:r>
              <a:rPr lang="en-US" altLang="zh-CN"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ｃ</a:t>
            </a:r>
            <a:r>
              <a:rPr lang="en-US" altLang="zh-CN" baseline="30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a:p>
            <a:endParaRPr lang="en-US" altLang="zh-CN">
              <a:latin typeface="Times New Roman" panose="02020603050405020304" pitchFamily="18" charset="0"/>
              <a:ea typeface="宋体" panose="02010600030101010101" pitchFamily="2" charset="-122"/>
            </a:endParaRPr>
          </a:p>
        </p:txBody>
      </p:sp>
      <p:grpSp>
        <p:nvGrpSpPr>
          <p:cNvPr id="75779" name="组合 72708"/>
          <p:cNvGrpSpPr/>
          <p:nvPr/>
        </p:nvGrpSpPr>
        <p:grpSpPr>
          <a:xfrm>
            <a:off x="6965950" y="473075"/>
            <a:ext cx="1924050" cy="484188"/>
            <a:chOff x="4388" y="298"/>
            <a:chExt cx="1212" cy="305"/>
          </a:xfrm>
        </p:grpSpPr>
        <p:sp>
          <p:nvSpPr>
            <p:cNvPr id="75780" name="圆角矩形 72709">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72711" name="文本框 72710">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graphicFrame>
        <p:nvGraphicFramePr>
          <p:cNvPr id="72713" name="对象 72712"/>
          <p:cNvGraphicFramePr/>
          <p:nvPr/>
        </p:nvGraphicFramePr>
        <p:xfrm>
          <a:off x="3575050" y="4692650"/>
          <a:ext cx="4360863" cy="1290638"/>
        </p:xfrm>
        <a:graphic>
          <a:graphicData uri="http://schemas.openxmlformats.org/presentationml/2006/ole">
            <mc:AlternateContent xmlns:mc="http://schemas.openxmlformats.org/markup-compatibility/2006">
              <mc:Choice xmlns:v="urn:schemas-microsoft-com:vml" Requires="v">
                <p:oleObj spid="_x0000_s3236" name="" r:id="rId1" imgW="1778000" imgH="558800" progId="Equation.3">
                  <p:embed/>
                </p:oleObj>
              </mc:Choice>
              <mc:Fallback>
                <p:oleObj name="" r:id="rId1" imgW="1778000" imgH="558800" progId="Equation.3">
                  <p:embed/>
                  <p:pic>
                    <p:nvPicPr>
                      <p:cNvPr id="0" name="图片 3235"/>
                      <p:cNvPicPr/>
                      <p:nvPr/>
                    </p:nvPicPr>
                    <p:blipFill>
                      <a:blip r:embed="rId2"/>
                      <a:stretch>
                        <a:fillRect/>
                      </a:stretch>
                    </p:blipFill>
                    <p:spPr>
                      <a:xfrm>
                        <a:off x="3575050" y="4692650"/>
                        <a:ext cx="4360863" cy="1290638"/>
                      </a:xfrm>
                      <a:prstGeom prst="rect">
                        <a:avLst/>
                      </a:prstGeom>
                      <a:noFill/>
                      <a:ln w="38100">
                        <a:noFill/>
                        <a:miter/>
                      </a:ln>
                    </p:spPr>
                  </p:pic>
                </p:oleObj>
              </mc:Fallback>
            </mc:AlternateContent>
          </a:graphicData>
        </a:graphic>
      </p:graphicFrame>
      <p:grpSp>
        <p:nvGrpSpPr>
          <p:cNvPr id="72714" name="组合 72713"/>
          <p:cNvGrpSpPr/>
          <p:nvPr/>
        </p:nvGrpSpPr>
        <p:grpSpPr>
          <a:xfrm>
            <a:off x="1255713" y="5126038"/>
            <a:ext cx="2276475" cy="520700"/>
            <a:chOff x="791" y="3229"/>
            <a:chExt cx="1434" cy="328"/>
          </a:xfrm>
        </p:grpSpPr>
        <p:sp>
          <p:nvSpPr>
            <p:cNvPr id="75784" name="文本框 72714"/>
            <p:cNvSpPr txBox="1"/>
            <p:nvPr/>
          </p:nvSpPr>
          <p:spPr>
            <a:xfrm>
              <a:off x="791" y="3229"/>
              <a:ext cx="605" cy="327"/>
            </a:xfrm>
            <a:prstGeom prst="rect">
              <a:avLst/>
            </a:prstGeom>
            <a:solidFill>
              <a:srgbClr val="004BE0"/>
            </a:solidFill>
            <a:ln w="9525">
              <a:noFill/>
            </a:ln>
          </p:spPr>
          <p:txBody>
            <a:bodyPr lIns="0" anchor="t" anchorCtr="0">
              <a:spAutoFit/>
            </a:bodyPr>
            <a:p>
              <a:r>
                <a:rPr lang="zh-CN" altLang="en-US" b="1" dirty="0">
                  <a:solidFill>
                    <a:schemeClr val="bg1"/>
                  </a:solidFill>
                  <a:latin typeface="Times New Roman" panose="02020603050405020304" pitchFamily="18" charset="0"/>
                  <a:ea typeface="宋体" panose="02010600030101010101" pitchFamily="2" charset="-122"/>
                </a:rPr>
                <a:t>解答</a:t>
              </a:r>
              <a:endParaRPr lang="zh-CN" altLang="en-US" b="1" dirty="0">
                <a:solidFill>
                  <a:schemeClr val="bg1"/>
                </a:solidFill>
                <a:latin typeface="Times New Roman" panose="02020603050405020304" pitchFamily="18" charset="0"/>
                <a:ea typeface="宋体" panose="02010600030101010101" pitchFamily="2" charset="-122"/>
              </a:endParaRPr>
            </a:p>
          </p:txBody>
        </p:sp>
        <p:sp>
          <p:nvSpPr>
            <p:cNvPr id="75785" name="文本框 72715"/>
            <p:cNvSpPr txBox="1"/>
            <p:nvPr/>
          </p:nvSpPr>
          <p:spPr>
            <a:xfrm>
              <a:off x="1745" y="3230"/>
              <a:ext cx="480" cy="327"/>
            </a:xfrm>
            <a:prstGeom prst="rect">
              <a:avLst/>
            </a:prstGeom>
            <a:noFill/>
            <a:ln w="9525">
              <a:noFill/>
            </a:ln>
          </p:spPr>
          <p:txBody>
            <a:bodyPr anchor="t" anchorCtr="0">
              <a:spAutoFit/>
            </a:bodyPr>
            <a:p>
              <a:r>
                <a:rPr lang="en-US" altLang="zh-CN">
                  <a:solidFill>
                    <a:srgbClr val="990000"/>
                  </a:solidFill>
                  <a:latin typeface="Times New Roman" panose="02020603050405020304" pitchFamily="18" charset="0"/>
                  <a:ea typeface="宋体" panose="02010600030101010101" pitchFamily="2" charset="-122"/>
                </a:rPr>
                <a:t>B</a:t>
              </a:r>
              <a:endParaRPr lang="en-US" altLang="zh-CN">
                <a:solidFill>
                  <a:srgbClr val="99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27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2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76802" name="文本框 73730"/>
          <p:cNvSpPr txBox="1"/>
          <p:nvPr/>
        </p:nvSpPr>
        <p:spPr>
          <a:xfrm>
            <a:off x="1006475" y="1101725"/>
            <a:ext cx="7269163" cy="1373188"/>
          </a:xfrm>
          <a:prstGeom prst="rect">
            <a:avLst/>
          </a:prstGeom>
          <a:noFill/>
          <a:ln w="9525">
            <a:noFill/>
          </a:ln>
        </p:spPr>
        <p:txBody>
          <a:bodyPr anchor="t" anchorCtr="0">
            <a:spAutoFit/>
          </a:bodyPr>
          <a:p>
            <a:r>
              <a:rPr lang="en-US" altLang="zh-CN">
                <a:solidFill>
                  <a:srgbClr val="FF0000"/>
                </a:solidFill>
                <a:latin typeface="Times New Roman" panose="02020603050405020304" pitchFamily="18" charset="0"/>
                <a:ea typeface="宋体" panose="02010600030101010101" pitchFamily="2" charset="-122"/>
              </a:rPr>
              <a:t>5. </a:t>
            </a:r>
            <a:r>
              <a:rPr lang="zh-CN" altLang="en-US" dirty="0">
                <a:latin typeface="Times New Roman" panose="02020603050405020304" pitchFamily="18" charset="0"/>
                <a:ea typeface="宋体" panose="02010600030101010101" pitchFamily="2" charset="-122"/>
              </a:rPr>
              <a:t>令电子的速率为</a:t>
            </a:r>
            <a:r>
              <a:rPr lang="en-US" altLang="zh-CN" i="1">
                <a:latin typeface="Bookman Old Style" panose="020506040505050202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，则电子的动能Ｅ</a:t>
            </a:r>
            <a:r>
              <a:rPr lang="en-US" altLang="zh-CN" baseline="-25000">
                <a:latin typeface="Times New Roman" panose="02020603050405020304" pitchFamily="18" charset="0"/>
                <a:ea typeface="宋体" panose="02010600030101010101" pitchFamily="2" charset="-122"/>
              </a:rPr>
              <a:t>K</a:t>
            </a:r>
            <a:r>
              <a:rPr lang="zh-CN" altLang="en-US" dirty="0">
                <a:latin typeface="Times New Roman" panose="02020603050405020304" pitchFamily="18" charset="0"/>
                <a:ea typeface="宋体" panose="02010600030101010101" pitchFamily="2" charset="-122"/>
              </a:rPr>
              <a:t>对于比值</a:t>
            </a:r>
            <a:r>
              <a:rPr lang="en-US" altLang="zh-CN" i="1" err="1">
                <a:latin typeface="Bookman Old Style" panose="02050604050505020204" pitchFamily="18" charset="0"/>
                <a:ea typeface="宋体" panose="02010600030101010101" pitchFamily="2" charset="-122"/>
              </a:rPr>
              <a:t>v</a:t>
            </a:r>
            <a:r>
              <a:rPr lang="en-US" altLang="zh-CN" i="1" err="1">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的图线可用下列图中哪一个图表示？（</a:t>
            </a:r>
            <a:r>
              <a:rPr lang="en-US" altLang="zh-CN" i="1">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表示真空中光速）</a:t>
            </a:r>
            <a:endParaRPr lang="zh-CN" altLang="en-US">
              <a:latin typeface="Times New Roman" panose="02020603050405020304" pitchFamily="18" charset="0"/>
              <a:ea typeface="宋体" panose="02010600030101010101" pitchFamily="2" charset="-122"/>
            </a:endParaRPr>
          </a:p>
        </p:txBody>
      </p:sp>
      <p:grpSp>
        <p:nvGrpSpPr>
          <p:cNvPr id="76803" name="组合 73737"/>
          <p:cNvGrpSpPr/>
          <p:nvPr/>
        </p:nvGrpSpPr>
        <p:grpSpPr>
          <a:xfrm>
            <a:off x="6965950" y="473075"/>
            <a:ext cx="1924050" cy="484188"/>
            <a:chOff x="4388" y="298"/>
            <a:chExt cx="1212" cy="305"/>
          </a:xfrm>
        </p:grpSpPr>
        <p:sp>
          <p:nvSpPr>
            <p:cNvPr id="76804" name="圆角矩形 73738">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73740" name="文本框 73739">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grpSp>
        <p:nvGrpSpPr>
          <p:cNvPr id="76806" name="组合 73742"/>
          <p:cNvGrpSpPr/>
          <p:nvPr/>
        </p:nvGrpSpPr>
        <p:grpSpPr>
          <a:xfrm>
            <a:off x="2019300" y="2611438"/>
            <a:ext cx="5554663" cy="2644775"/>
            <a:chOff x="1272" y="1645"/>
            <a:chExt cx="3499" cy="2068"/>
          </a:xfrm>
        </p:grpSpPr>
        <p:grpSp>
          <p:nvGrpSpPr>
            <p:cNvPr id="76807" name="组合 73740"/>
            <p:cNvGrpSpPr/>
            <p:nvPr/>
          </p:nvGrpSpPr>
          <p:grpSpPr>
            <a:xfrm>
              <a:off x="1272" y="1645"/>
              <a:ext cx="3499" cy="2068"/>
              <a:chOff x="1272" y="1645"/>
              <a:chExt cx="3499" cy="2068"/>
            </a:xfrm>
          </p:grpSpPr>
          <p:pic>
            <p:nvPicPr>
              <p:cNvPr id="76808" name="图片 73731" descr="D:/大学物理乙上/http:/202.4.138.254/physics/Test/images/4727.gif"/>
              <p:cNvPicPr>
                <a:picLocks noChangeAspect="1"/>
              </p:cNvPicPr>
              <p:nvPr/>
            </p:nvPicPr>
            <p:blipFill>
              <a:blip r:embed="rId1" r:link="rId2"/>
              <a:stretch>
                <a:fillRect/>
              </a:stretch>
            </p:blipFill>
            <p:spPr>
              <a:xfrm>
                <a:off x="1272" y="1645"/>
                <a:ext cx="3499" cy="2068"/>
              </a:xfrm>
              <a:prstGeom prst="rect">
                <a:avLst/>
              </a:prstGeom>
              <a:noFill/>
              <a:ln w="9525">
                <a:noFill/>
              </a:ln>
            </p:spPr>
          </p:pic>
          <p:sp>
            <p:nvSpPr>
              <p:cNvPr id="76809" name="直接连接符 73735"/>
              <p:cNvSpPr/>
              <p:nvPr/>
            </p:nvSpPr>
            <p:spPr>
              <a:xfrm flipV="1">
                <a:off x="3994" y="2842"/>
                <a:ext cx="28" cy="240"/>
              </a:xfrm>
              <a:prstGeom prst="line">
                <a:avLst/>
              </a:prstGeom>
              <a:ln w="19050" cap="flat" cmpd="sng">
                <a:solidFill>
                  <a:srgbClr val="4D4D4D"/>
                </a:solidFill>
                <a:prstDash val="solid"/>
                <a:round/>
                <a:headEnd type="none" w="med" len="med"/>
                <a:tailEnd type="none" w="med" len="med"/>
              </a:ln>
            </p:spPr>
          </p:sp>
        </p:grpSp>
        <p:sp>
          <p:nvSpPr>
            <p:cNvPr id="76810" name="矩形 73741"/>
            <p:cNvSpPr/>
            <p:nvPr/>
          </p:nvSpPr>
          <p:spPr>
            <a:xfrm>
              <a:off x="4010" y="3008"/>
              <a:ext cx="37" cy="56"/>
            </a:xfrm>
            <a:prstGeom prst="rect">
              <a:avLst/>
            </a:prstGeom>
            <a:solidFill>
              <a:schemeClr val="bg1"/>
            </a:solid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pSp>
      <p:graphicFrame>
        <p:nvGraphicFramePr>
          <p:cNvPr id="73744" name="对象 73743"/>
          <p:cNvGraphicFramePr/>
          <p:nvPr/>
        </p:nvGraphicFramePr>
        <p:xfrm>
          <a:off x="3867150" y="5270500"/>
          <a:ext cx="3551238" cy="1071563"/>
        </p:xfrm>
        <a:graphic>
          <a:graphicData uri="http://schemas.openxmlformats.org/presentationml/2006/ole">
            <mc:AlternateContent xmlns:mc="http://schemas.openxmlformats.org/markup-compatibility/2006">
              <mc:Choice xmlns:v="urn:schemas-microsoft-com:vml" Requires="v">
                <p:oleObj spid="_x0000_s3239" name="" r:id="rId3" imgW="1447165" imgH="495300" progId="Equation.3">
                  <p:embed/>
                </p:oleObj>
              </mc:Choice>
              <mc:Fallback>
                <p:oleObj name="" r:id="rId3" imgW="1447165" imgH="495300" progId="Equation.3">
                  <p:embed/>
                  <p:pic>
                    <p:nvPicPr>
                      <p:cNvPr id="0" name="图片 3238"/>
                      <p:cNvPicPr/>
                      <p:nvPr/>
                    </p:nvPicPr>
                    <p:blipFill>
                      <a:blip r:embed="rId4"/>
                      <a:stretch>
                        <a:fillRect/>
                      </a:stretch>
                    </p:blipFill>
                    <p:spPr>
                      <a:xfrm>
                        <a:off x="3867150" y="5270500"/>
                        <a:ext cx="3551238" cy="1071563"/>
                      </a:xfrm>
                      <a:prstGeom prst="rect">
                        <a:avLst/>
                      </a:prstGeom>
                      <a:noFill/>
                      <a:ln w="38100">
                        <a:noFill/>
                        <a:miter/>
                      </a:ln>
                    </p:spPr>
                  </p:pic>
                </p:oleObj>
              </mc:Fallback>
            </mc:AlternateContent>
          </a:graphicData>
        </a:graphic>
      </p:graphicFrame>
      <p:grpSp>
        <p:nvGrpSpPr>
          <p:cNvPr id="73745" name="组合 73744"/>
          <p:cNvGrpSpPr/>
          <p:nvPr/>
        </p:nvGrpSpPr>
        <p:grpSpPr>
          <a:xfrm>
            <a:off x="1270000" y="5497513"/>
            <a:ext cx="2276475" cy="520700"/>
            <a:chOff x="791" y="3229"/>
            <a:chExt cx="1434" cy="328"/>
          </a:xfrm>
        </p:grpSpPr>
        <p:sp>
          <p:nvSpPr>
            <p:cNvPr id="76813" name="文本框 73745"/>
            <p:cNvSpPr txBox="1"/>
            <p:nvPr/>
          </p:nvSpPr>
          <p:spPr>
            <a:xfrm>
              <a:off x="791" y="3229"/>
              <a:ext cx="605" cy="327"/>
            </a:xfrm>
            <a:prstGeom prst="rect">
              <a:avLst/>
            </a:prstGeom>
            <a:solidFill>
              <a:srgbClr val="004BE0"/>
            </a:solidFill>
            <a:ln w="9525">
              <a:noFill/>
            </a:ln>
          </p:spPr>
          <p:txBody>
            <a:bodyPr lIns="0" anchor="t" anchorCtr="0">
              <a:spAutoFit/>
            </a:bodyPr>
            <a:p>
              <a:r>
                <a:rPr lang="zh-CN" altLang="en-US" b="1" dirty="0">
                  <a:solidFill>
                    <a:schemeClr val="bg1"/>
                  </a:solidFill>
                  <a:latin typeface="Times New Roman" panose="02020603050405020304" pitchFamily="18" charset="0"/>
                  <a:ea typeface="宋体" panose="02010600030101010101" pitchFamily="2" charset="-122"/>
                </a:rPr>
                <a:t>解答</a:t>
              </a:r>
              <a:endParaRPr lang="zh-CN" altLang="en-US" b="1" dirty="0">
                <a:solidFill>
                  <a:schemeClr val="bg1"/>
                </a:solidFill>
                <a:latin typeface="Times New Roman" panose="02020603050405020304" pitchFamily="18" charset="0"/>
                <a:ea typeface="宋体" panose="02010600030101010101" pitchFamily="2" charset="-122"/>
              </a:endParaRPr>
            </a:p>
          </p:txBody>
        </p:sp>
        <p:sp>
          <p:nvSpPr>
            <p:cNvPr id="76814" name="文本框 73746"/>
            <p:cNvSpPr txBox="1"/>
            <p:nvPr/>
          </p:nvSpPr>
          <p:spPr>
            <a:xfrm>
              <a:off x="1745" y="3230"/>
              <a:ext cx="480" cy="327"/>
            </a:xfrm>
            <a:prstGeom prst="rect">
              <a:avLst/>
            </a:prstGeom>
            <a:noFill/>
            <a:ln w="9525">
              <a:noFill/>
            </a:ln>
          </p:spPr>
          <p:txBody>
            <a:bodyPr anchor="t" anchorCtr="0">
              <a:spAutoFit/>
            </a:bodyPr>
            <a:p>
              <a:r>
                <a:rPr lang="en-US" altLang="zh-CN">
                  <a:solidFill>
                    <a:srgbClr val="990000"/>
                  </a:solidFill>
                  <a:latin typeface="Times New Roman" panose="02020603050405020304" pitchFamily="18" charset="0"/>
                  <a:ea typeface="宋体" panose="02010600030101010101" pitchFamily="2" charset="-122"/>
                </a:rPr>
                <a:t>D</a:t>
              </a:r>
              <a:endParaRPr lang="en-US" altLang="zh-CN">
                <a:solidFill>
                  <a:srgbClr val="99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3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3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pSp>
        <p:nvGrpSpPr>
          <p:cNvPr id="74767" name="组合 74766"/>
          <p:cNvGrpSpPr/>
          <p:nvPr/>
        </p:nvGrpSpPr>
        <p:grpSpPr>
          <a:xfrm>
            <a:off x="854075" y="2790825"/>
            <a:ext cx="7642225" cy="3124200"/>
            <a:chOff x="538" y="1758"/>
            <a:chExt cx="4896" cy="1968"/>
          </a:xfrm>
        </p:grpSpPr>
        <p:sp>
          <p:nvSpPr>
            <p:cNvPr id="77827" name="文本框 74753"/>
            <p:cNvSpPr txBox="1"/>
            <p:nvPr/>
          </p:nvSpPr>
          <p:spPr>
            <a:xfrm>
              <a:off x="538" y="1758"/>
              <a:ext cx="4896" cy="748"/>
            </a:xfrm>
            <a:prstGeom prst="rect">
              <a:avLst/>
            </a:prstGeom>
            <a:noFill/>
            <a:ln w="9525">
              <a:noFill/>
            </a:ln>
          </p:spPr>
          <p:txBody>
            <a:bodyPr anchor="t" anchorCtr="0">
              <a:spAutoFit/>
            </a:bodyPr>
            <a:p>
              <a:r>
                <a:rPr lang="zh-CN" altLang="en-US" dirty="0">
                  <a:solidFill>
                    <a:srgbClr val="990000"/>
                  </a:solidFill>
                  <a:latin typeface="华文彩云" panose="02010800040101010101" pitchFamily="2" charset="-122"/>
                  <a:ea typeface="华文彩云" panose="02010800040101010101" pitchFamily="2" charset="-122"/>
                </a:rPr>
                <a:t>解</a:t>
              </a:r>
              <a:r>
                <a:rPr lang="en-US" altLang="zh-CN">
                  <a:solidFill>
                    <a:srgbClr val="990000"/>
                  </a:solidFill>
                  <a:latin typeface="华文彩云" panose="02010800040101010101" pitchFamily="2" charset="-122"/>
                  <a:ea typeface="华文彩云" panose="02010800040101010101" pitchFamily="2" charset="-122"/>
                </a:rPr>
                <a:t>:</a:t>
              </a:r>
              <a:r>
                <a:rPr lang="en-US" altLang="zh-CN">
                  <a:solidFill>
                    <a:srgbClr val="990000"/>
                  </a:solidFill>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两个静止质量均为</a:t>
              </a:r>
              <a:r>
                <a:rPr lang="en-US" altLang="zh-CN" i="1">
                  <a:latin typeface="Times New Roman" panose="02020603050405020304" pitchFamily="18" charset="0"/>
                  <a:ea typeface="宋体" panose="02010600030101010101" pitchFamily="2" charset="-122"/>
                </a:rPr>
                <a:t>m</a:t>
              </a:r>
              <a:r>
                <a:rPr lang="en-US" altLang="zh-CN" i="1"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的小球所组成的系统，在碰    撞前后动量守恒，以</a:t>
              </a:r>
              <a:r>
                <a:rPr lang="en-US" altLang="zh-CN" i="1">
                  <a:latin typeface="Times New Roman" panose="02020603050405020304" pitchFamily="18" charset="0"/>
                  <a:ea typeface="宋体" panose="02010600030101010101" pitchFamily="2" charset="-122"/>
                </a:rPr>
                <a:t>m</a:t>
              </a:r>
              <a:r>
                <a:rPr lang="zh-CN" altLang="en-US" dirty="0">
                  <a:latin typeface="Times New Roman" panose="02020603050405020304" pitchFamily="18" charset="0"/>
                  <a:ea typeface="宋体" panose="02010600030101010101" pitchFamily="2" charset="-122"/>
                </a:rPr>
                <a:t>表示碰撞前运动小球的相对论质量，</a:t>
              </a:r>
              <a:r>
                <a:rPr lang="en-US" altLang="zh-CN" i="1">
                  <a:latin typeface="Times New Roman" panose="02020603050405020304" pitchFamily="18" charset="0"/>
                  <a:ea typeface="宋体" panose="02010600030101010101" pitchFamily="2" charset="-122"/>
                </a:rPr>
                <a:t>M</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分别表示碰撞后合成小球的质量和速度，则有</a:t>
              </a:r>
              <a:endParaRPr lang="zh-CN" altLang="en-US">
                <a:latin typeface="Times New Roman" panose="02020603050405020304" pitchFamily="18" charset="0"/>
                <a:ea typeface="宋体" panose="02010600030101010101" pitchFamily="2" charset="-122"/>
              </a:endParaRPr>
            </a:p>
          </p:txBody>
        </p:sp>
        <p:graphicFrame>
          <p:nvGraphicFramePr>
            <p:cNvPr id="77828" name="对象 74754"/>
            <p:cNvGraphicFramePr/>
            <p:nvPr/>
          </p:nvGraphicFramePr>
          <p:xfrm>
            <a:off x="2024" y="2667"/>
            <a:ext cx="1083" cy="273"/>
          </p:xfrm>
          <a:graphic>
            <a:graphicData uri="http://schemas.openxmlformats.org/presentationml/2006/ole">
              <mc:AlternateContent xmlns:mc="http://schemas.openxmlformats.org/markup-compatibility/2006">
                <mc:Choice xmlns:v="urn:schemas-microsoft-com:vml" Requires="v">
                  <p:oleObj spid="_x0000_s3237" name="" r:id="rId1" imgW="646430" imgH="177800" progId="Equation.DSMT4">
                    <p:embed/>
                  </p:oleObj>
                </mc:Choice>
                <mc:Fallback>
                  <p:oleObj name="" r:id="rId1" imgW="646430" imgH="177800" progId="Equation.DSMT4">
                    <p:embed/>
                    <p:pic>
                      <p:nvPicPr>
                        <p:cNvPr id="0" name="图片 3236"/>
                        <p:cNvPicPr/>
                        <p:nvPr/>
                      </p:nvPicPr>
                      <p:blipFill>
                        <a:blip r:embed="rId2"/>
                        <a:stretch>
                          <a:fillRect/>
                        </a:stretch>
                      </p:blipFill>
                      <p:spPr>
                        <a:xfrm>
                          <a:off x="2024" y="2667"/>
                          <a:ext cx="1083" cy="273"/>
                        </a:xfrm>
                        <a:prstGeom prst="rect">
                          <a:avLst/>
                        </a:prstGeom>
                        <a:noFill/>
                        <a:ln w="38100">
                          <a:noFill/>
                          <a:miter/>
                        </a:ln>
                      </p:spPr>
                    </p:pic>
                  </p:oleObj>
                </mc:Fallback>
              </mc:AlternateContent>
            </a:graphicData>
          </a:graphic>
        </p:graphicFrame>
        <p:sp>
          <p:nvSpPr>
            <p:cNvPr id="77829" name="文本框 74755"/>
            <p:cNvSpPr txBox="1"/>
            <p:nvPr/>
          </p:nvSpPr>
          <p:spPr>
            <a:xfrm>
              <a:off x="600" y="3252"/>
              <a:ext cx="640" cy="288"/>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而：</a:t>
              </a:r>
              <a:endParaRPr lang="zh-CN" altLang="en-US">
                <a:latin typeface="Times New Roman" panose="02020603050405020304" pitchFamily="18" charset="0"/>
                <a:ea typeface="宋体" panose="02010600030101010101" pitchFamily="2" charset="-122"/>
              </a:endParaRPr>
            </a:p>
          </p:txBody>
        </p:sp>
        <p:graphicFrame>
          <p:nvGraphicFramePr>
            <p:cNvPr id="77830" name="对象 74756"/>
            <p:cNvGraphicFramePr/>
            <p:nvPr/>
          </p:nvGraphicFramePr>
          <p:xfrm>
            <a:off x="1994" y="3057"/>
            <a:ext cx="2081" cy="669"/>
          </p:xfrm>
          <a:graphic>
            <a:graphicData uri="http://schemas.openxmlformats.org/presentationml/2006/ole">
              <mc:AlternateContent xmlns:mc="http://schemas.openxmlformats.org/markup-compatibility/2006">
                <mc:Choice xmlns:v="urn:schemas-microsoft-com:vml" Requires="v">
                  <p:oleObj spid="_x0000_s3238" name="" r:id="rId3" imgW="1422400" imgH="457200" progId="Equation.3">
                    <p:embed/>
                  </p:oleObj>
                </mc:Choice>
                <mc:Fallback>
                  <p:oleObj name="" r:id="rId3" imgW="1422400" imgH="457200" progId="Equation.3">
                    <p:embed/>
                    <p:pic>
                      <p:nvPicPr>
                        <p:cNvPr id="0" name="图片 3237"/>
                        <p:cNvPicPr/>
                        <p:nvPr/>
                      </p:nvPicPr>
                      <p:blipFill>
                        <a:blip r:embed="rId4"/>
                        <a:stretch>
                          <a:fillRect/>
                        </a:stretch>
                      </p:blipFill>
                      <p:spPr>
                        <a:xfrm>
                          <a:off x="1994" y="3057"/>
                          <a:ext cx="2081" cy="669"/>
                        </a:xfrm>
                        <a:prstGeom prst="rect">
                          <a:avLst/>
                        </a:prstGeom>
                        <a:noFill/>
                        <a:ln w="38100">
                          <a:noFill/>
                          <a:miter/>
                        </a:ln>
                      </p:spPr>
                    </p:pic>
                  </p:oleObj>
                </mc:Fallback>
              </mc:AlternateContent>
            </a:graphicData>
          </a:graphic>
        </p:graphicFrame>
        <p:sp>
          <p:nvSpPr>
            <p:cNvPr id="77831" name="文本框 74758"/>
            <p:cNvSpPr txBox="1"/>
            <p:nvPr/>
          </p:nvSpPr>
          <p:spPr>
            <a:xfrm>
              <a:off x="4468" y="2649"/>
              <a:ext cx="634" cy="327"/>
            </a:xfrm>
            <a:prstGeom prst="rect">
              <a:avLst/>
            </a:prstGeom>
            <a:noFill/>
            <a:ln w="9525">
              <a:noFill/>
            </a:ln>
          </p:spPr>
          <p:txBody>
            <a:bodyPr anchor="t" anchorCtr="0">
              <a:spAutoFit/>
            </a:bodyPr>
            <a:p>
              <a:r>
                <a:rPr lang="en-US" altLang="zh-CN">
                  <a:latin typeface="Times New Roman" panose="02020603050405020304" pitchFamily="18" charset="0"/>
                  <a:ea typeface="宋体" panose="02010600030101010101" pitchFamily="2" charset="-122"/>
                </a:rPr>
                <a:t>⑴</a:t>
              </a:r>
              <a:endParaRPr lang="en-US" altLang="zh-CN">
                <a:latin typeface="Times New Roman" panose="02020603050405020304" pitchFamily="18" charset="0"/>
                <a:ea typeface="宋体" panose="02010600030101010101" pitchFamily="2" charset="-122"/>
              </a:endParaRPr>
            </a:p>
          </p:txBody>
        </p:sp>
        <p:sp>
          <p:nvSpPr>
            <p:cNvPr id="77832" name="文本框 74759"/>
            <p:cNvSpPr txBox="1"/>
            <p:nvPr/>
          </p:nvSpPr>
          <p:spPr>
            <a:xfrm>
              <a:off x="4468" y="3187"/>
              <a:ext cx="634" cy="327"/>
            </a:xfrm>
            <a:prstGeom prst="rect">
              <a:avLst/>
            </a:prstGeom>
            <a:noFill/>
            <a:ln w="9525">
              <a:noFill/>
            </a:ln>
          </p:spPr>
          <p:txBody>
            <a:bodyPr anchor="t" anchorCtr="0">
              <a:spAutoFit/>
            </a:bodyPr>
            <a:p>
              <a:r>
                <a:rPr lang="en-US" altLang="zh-CN">
                  <a:latin typeface="Times New Roman" panose="02020603050405020304" pitchFamily="18" charset="0"/>
                  <a:ea typeface="宋体" panose="02010600030101010101" pitchFamily="2" charset="-122"/>
                </a:rPr>
                <a:t>⑵</a:t>
              </a:r>
              <a:endParaRPr lang="en-US" altLang="zh-CN">
                <a:latin typeface="Times New Roman" panose="02020603050405020304" pitchFamily="18" charset="0"/>
                <a:ea typeface="宋体" panose="02010600030101010101" pitchFamily="2" charset="-122"/>
              </a:endParaRPr>
            </a:p>
          </p:txBody>
        </p:sp>
      </p:grpSp>
      <p:grpSp>
        <p:nvGrpSpPr>
          <p:cNvPr id="77833" name="组合 74760"/>
          <p:cNvGrpSpPr/>
          <p:nvPr/>
        </p:nvGrpSpPr>
        <p:grpSpPr>
          <a:xfrm>
            <a:off x="6965950" y="473075"/>
            <a:ext cx="1924050" cy="484188"/>
            <a:chOff x="4388" y="298"/>
            <a:chExt cx="1212" cy="305"/>
          </a:xfrm>
        </p:grpSpPr>
        <p:sp>
          <p:nvSpPr>
            <p:cNvPr id="77834" name="圆角矩形 74761">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74763" name="文本框 74762">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77836" name="文本框 74763"/>
          <p:cNvSpPr txBox="1"/>
          <p:nvPr/>
        </p:nvSpPr>
        <p:spPr>
          <a:xfrm>
            <a:off x="857250" y="1447800"/>
            <a:ext cx="7562850" cy="1187450"/>
          </a:xfrm>
          <a:prstGeom prst="rect">
            <a:avLst/>
          </a:prstGeom>
          <a:solidFill>
            <a:srgbClr val="033FFF"/>
          </a:solidFill>
          <a:ln w="9525">
            <a:noFill/>
          </a:ln>
        </p:spPr>
        <p:txBody>
          <a:bodyPr anchor="t" anchorCtr="0">
            <a:spAutoFit/>
          </a:bodyPr>
          <a:p>
            <a:r>
              <a:rPr lang="en-US" altLang="zh-CN" dirty="0">
                <a:solidFill>
                  <a:schemeClr val="bg1"/>
                </a:solidFill>
                <a:latin typeface="Times New Roman" panose="02020603050405020304" pitchFamily="18" charset="0"/>
                <a:ea typeface="宋体" panose="02010600030101010101" pitchFamily="2" charset="-122"/>
              </a:rPr>
              <a:t>        </a:t>
            </a:r>
            <a:r>
              <a:rPr lang="zh-CN" altLang="en-US" dirty="0">
                <a:solidFill>
                  <a:schemeClr val="bg1"/>
                </a:solidFill>
                <a:latin typeface="Times New Roman" panose="02020603050405020304" pitchFamily="18" charset="0"/>
                <a:ea typeface="宋体" panose="02010600030101010101" pitchFamily="2" charset="-122"/>
              </a:rPr>
              <a:t>两个静止质量都是</a:t>
            </a:r>
            <a:r>
              <a:rPr lang="en-US" altLang="zh-CN" i="1">
                <a:solidFill>
                  <a:schemeClr val="bg1"/>
                </a:solidFill>
                <a:latin typeface="Times New Roman" panose="02020603050405020304" pitchFamily="18" charset="0"/>
                <a:ea typeface="宋体" panose="02010600030101010101" pitchFamily="2" charset="-122"/>
              </a:rPr>
              <a:t>m</a:t>
            </a:r>
            <a:r>
              <a:rPr lang="en-US" altLang="zh-CN" baseline="-25000">
                <a:solidFill>
                  <a:schemeClr val="bg1"/>
                </a:solidFill>
                <a:latin typeface="Times New Roman" panose="02020603050405020304" pitchFamily="18" charset="0"/>
                <a:ea typeface="宋体" panose="02010600030101010101" pitchFamily="2" charset="-122"/>
              </a:rPr>
              <a:t>0</a:t>
            </a:r>
            <a:r>
              <a:rPr lang="zh-CN" altLang="en-US" dirty="0">
                <a:solidFill>
                  <a:schemeClr val="bg1"/>
                </a:solidFill>
                <a:latin typeface="Times New Roman" panose="02020603050405020304" pitchFamily="18" charset="0"/>
                <a:ea typeface="宋体" panose="02010600030101010101" pitchFamily="2" charset="-122"/>
              </a:rPr>
              <a:t>的小球，其中一个静止，另一个以</a:t>
            </a:r>
            <a:r>
              <a:rPr lang="en-US" altLang="zh-CN" i="1">
                <a:solidFill>
                  <a:schemeClr val="bg1"/>
                </a:solidFill>
                <a:latin typeface="Bookman Old Style" panose="02050604050505020204" pitchFamily="18" charset="0"/>
                <a:ea typeface="宋体" panose="02010600030101010101" pitchFamily="2" charset="-122"/>
              </a:rPr>
              <a:t>v</a:t>
            </a:r>
            <a:r>
              <a:rPr lang="zh-CN" altLang="en-US" dirty="0">
                <a:solidFill>
                  <a:schemeClr val="bg1"/>
                </a:solidFill>
                <a:latin typeface="Times New Roman" panose="02020603050405020304" pitchFamily="18" charset="0"/>
                <a:ea typeface="宋体" panose="02010600030101010101" pitchFamily="2" charset="-122"/>
              </a:rPr>
              <a:t>＝</a:t>
            </a:r>
            <a:r>
              <a:rPr lang="en-US" altLang="zh-CN" dirty="0">
                <a:solidFill>
                  <a:schemeClr val="bg1"/>
                </a:solidFill>
                <a:latin typeface="Times New Roman" panose="02020603050405020304" pitchFamily="18" charset="0"/>
                <a:ea typeface="宋体" panose="02010600030101010101" pitchFamily="2" charset="-122"/>
              </a:rPr>
              <a:t>0.8c</a:t>
            </a:r>
            <a:r>
              <a:rPr lang="zh-CN" altLang="en-US" dirty="0">
                <a:solidFill>
                  <a:schemeClr val="bg1"/>
                </a:solidFill>
                <a:latin typeface="Times New Roman" panose="02020603050405020304" pitchFamily="18" charset="0"/>
                <a:ea typeface="宋体" panose="02010600030101010101" pitchFamily="2" charset="-122"/>
              </a:rPr>
              <a:t>运动。它们做对心碰撞后粘在一起，试求碰撞后合成小球的静止质量。</a:t>
            </a:r>
            <a:endParaRPr lang="zh-CN" altLang="en-US">
              <a:solidFill>
                <a:schemeClr val="bg1"/>
              </a:solidFill>
              <a:latin typeface="Times New Roman" panose="02020603050405020304" pitchFamily="18" charset="0"/>
              <a:ea typeface="宋体" panose="02010600030101010101" pitchFamily="2" charset="-122"/>
            </a:endParaRPr>
          </a:p>
        </p:txBody>
      </p:sp>
      <p:pic>
        <p:nvPicPr>
          <p:cNvPr id="77837" name="图片 74764" descr="ColorLine"/>
          <p:cNvPicPr>
            <a:picLocks noChangeAspect="1"/>
          </p:cNvPicPr>
          <p:nvPr/>
        </p:nvPicPr>
        <p:blipFill>
          <a:blip r:embed="rId5"/>
          <a:stretch>
            <a:fillRect/>
          </a:stretch>
        </p:blipFill>
        <p:spPr>
          <a:xfrm>
            <a:off x="1190625" y="1241425"/>
            <a:ext cx="6858000" cy="11113"/>
          </a:xfrm>
          <a:prstGeom prst="rect">
            <a:avLst/>
          </a:prstGeom>
          <a:noFill/>
          <a:ln w="9525">
            <a:noFill/>
          </a:ln>
        </p:spPr>
      </p:pic>
      <p:sp>
        <p:nvSpPr>
          <p:cNvPr id="77838" name="文本框 74765"/>
          <p:cNvSpPr txBox="1"/>
          <p:nvPr/>
        </p:nvSpPr>
        <p:spPr>
          <a:xfrm>
            <a:off x="728663" y="652463"/>
            <a:ext cx="2133600" cy="519112"/>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例题八：</a:t>
            </a:r>
            <a:endParaRPr lang="zh-CN" altLang="en-US">
              <a:solidFill>
                <a:srgbClr val="990000"/>
              </a:solidFill>
              <a:latin typeface="Times New Roman" panose="02020603050405020304" pitchFamily="18" charset="0"/>
              <a:ea typeface="华文彩云"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4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aphicFrame>
        <p:nvGraphicFramePr>
          <p:cNvPr id="78850" name="对象 75777"/>
          <p:cNvGraphicFramePr/>
          <p:nvPr/>
        </p:nvGraphicFramePr>
        <p:xfrm>
          <a:off x="3028950" y="1474788"/>
          <a:ext cx="2590800" cy="558800"/>
        </p:xfrm>
        <a:graphic>
          <a:graphicData uri="http://schemas.openxmlformats.org/presentationml/2006/ole">
            <mc:AlternateContent xmlns:mc="http://schemas.openxmlformats.org/markup-compatibility/2006">
              <mc:Choice xmlns:v="urn:schemas-microsoft-com:vml" Requires="v">
                <p:oleObj spid="_x0000_s3240" name="" r:id="rId1" imgW="1116965" imgH="241300" progId="Equation.DSMT4">
                  <p:embed/>
                </p:oleObj>
              </mc:Choice>
              <mc:Fallback>
                <p:oleObj name="" r:id="rId1" imgW="1116965" imgH="241300" progId="Equation.DSMT4">
                  <p:embed/>
                  <p:pic>
                    <p:nvPicPr>
                      <p:cNvPr id="0" name="图片 3239"/>
                      <p:cNvPicPr/>
                      <p:nvPr/>
                    </p:nvPicPr>
                    <p:blipFill>
                      <a:blip r:embed="rId2"/>
                      <a:stretch>
                        <a:fillRect/>
                      </a:stretch>
                    </p:blipFill>
                    <p:spPr>
                      <a:xfrm>
                        <a:off x="3028950" y="1474788"/>
                        <a:ext cx="2590800" cy="558800"/>
                      </a:xfrm>
                      <a:prstGeom prst="rect">
                        <a:avLst/>
                      </a:prstGeom>
                      <a:noFill/>
                      <a:ln w="38100">
                        <a:noFill/>
                        <a:miter/>
                      </a:ln>
                    </p:spPr>
                  </p:pic>
                </p:oleObj>
              </mc:Fallback>
            </mc:AlternateContent>
          </a:graphicData>
        </a:graphic>
      </p:graphicFrame>
      <p:sp>
        <p:nvSpPr>
          <p:cNvPr id="78851" name="文本框 75778"/>
          <p:cNvSpPr txBox="1"/>
          <p:nvPr/>
        </p:nvSpPr>
        <p:spPr>
          <a:xfrm>
            <a:off x="984250" y="2149475"/>
            <a:ext cx="814388" cy="45720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即：</a:t>
            </a:r>
            <a:endParaRPr lang="zh-CN" altLang="en-US">
              <a:latin typeface="Times New Roman" panose="02020603050405020304" pitchFamily="18" charset="0"/>
              <a:ea typeface="宋体" panose="02010600030101010101" pitchFamily="2" charset="-122"/>
            </a:endParaRPr>
          </a:p>
        </p:txBody>
      </p:sp>
      <p:graphicFrame>
        <p:nvGraphicFramePr>
          <p:cNvPr id="78852" name="对象 75779"/>
          <p:cNvGraphicFramePr/>
          <p:nvPr/>
        </p:nvGraphicFramePr>
        <p:xfrm>
          <a:off x="3297238" y="2087563"/>
          <a:ext cx="1909762" cy="563562"/>
        </p:xfrm>
        <a:graphic>
          <a:graphicData uri="http://schemas.openxmlformats.org/presentationml/2006/ole">
            <mc:AlternateContent xmlns:mc="http://schemas.openxmlformats.org/markup-compatibility/2006">
              <mc:Choice xmlns:v="urn:schemas-microsoft-com:vml" Requires="v">
                <p:oleObj spid="_x0000_s3225" name="" r:id="rId3" imgW="774065" imgH="228600" progId="Equation.3">
                  <p:embed/>
                </p:oleObj>
              </mc:Choice>
              <mc:Fallback>
                <p:oleObj name="" r:id="rId3" imgW="774065" imgH="228600" progId="Equation.3">
                  <p:embed/>
                  <p:pic>
                    <p:nvPicPr>
                      <p:cNvPr id="0" name="图片 3224"/>
                      <p:cNvPicPr/>
                      <p:nvPr/>
                    </p:nvPicPr>
                    <p:blipFill>
                      <a:blip r:embed="rId4"/>
                      <a:stretch>
                        <a:fillRect/>
                      </a:stretch>
                    </p:blipFill>
                    <p:spPr>
                      <a:xfrm>
                        <a:off x="3297238" y="2087563"/>
                        <a:ext cx="1909762" cy="563562"/>
                      </a:xfrm>
                      <a:prstGeom prst="rect">
                        <a:avLst/>
                      </a:prstGeom>
                      <a:noFill/>
                      <a:ln w="38100">
                        <a:noFill/>
                        <a:miter/>
                      </a:ln>
                    </p:spPr>
                  </p:pic>
                </p:oleObj>
              </mc:Fallback>
            </mc:AlternateContent>
          </a:graphicData>
        </a:graphic>
      </p:graphicFrame>
      <p:sp>
        <p:nvSpPr>
          <p:cNvPr id="78853" name="文本框 75780"/>
          <p:cNvSpPr txBox="1"/>
          <p:nvPr/>
        </p:nvSpPr>
        <p:spPr>
          <a:xfrm>
            <a:off x="5870575" y="2057400"/>
            <a:ext cx="1295400" cy="519113"/>
          </a:xfrm>
          <a:prstGeom prst="rect">
            <a:avLst/>
          </a:prstGeom>
          <a:noFill/>
          <a:ln w="9525">
            <a:noFill/>
          </a:ln>
        </p:spPr>
        <p:txBody>
          <a:bodyPr anchor="t" anchorCtr="0">
            <a:spAutoFit/>
          </a:bodyPr>
          <a:p>
            <a:r>
              <a:rPr lang="en-US" altLang="zh-CN">
                <a:latin typeface="Times New Roman" panose="02020603050405020304" pitchFamily="18" charset="0"/>
                <a:ea typeface="宋体" panose="02010600030101010101" pitchFamily="2" charset="-122"/>
              </a:rPr>
              <a:t>⑶</a:t>
            </a:r>
            <a:endParaRPr lang="en-US" altLang="zh-CN">
              <a:latin typeface="Times New Roman" panose="02020603050405020304" pitchFamily="18" charset="0"/>
              <a:ea typeface="宋体" panose="02010600030101010101" pitchFamily="2" charset="-122"/>
            </a:endParaRPr>
          </a:p>
        </p:txBody>
      </p:sp>
      <p:sp>
        <p:nvSpPr>
          <p:cNvPr id="78854" name="文本框 75781"/>
          <p:cNvSpPr txBox="1"/>
          <p:nvPr/>
        </p:nvSpPr>
        <p:spPr>
          <a:xfrm>
            <a:off x="968375" y="2836863"/>
            <a:ext cx="5394325" cy="45720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将式</a:t>
            </a:r>
            <a:r>
              <a:rPr lang="en-US" altLang="zh-CN" dirty="0">
                <a:latin typeface="Times New Roman" panose="02020603050405020304" pitchFamily="18" charset="0"/>
                <a:ea typeface="宋体" panose="02010600030101010101" pitchFamily="2" charset="-122"/>
              </a:rPr>
              <a:t>⑵</a:t>
            </a:r>
            <a:r>
              <a:rPr lang="zh-CN" altLang="en-US" dirty="0">
                <a:latin typeface="Times New Roman" panose="02020603050405020304" pitchFamily="18" charset="0"/>
                <a:ea typeface="宋体" panose="02010600030101010101" pitchFamily="2" charset="-122"/>
              </a:rPr>
              <a:t>代入式</a:t>
            </a:r>
            <a:r>
              <a:rPr lang="en-US" altLang="zh-CN" dirty="0">
                <a:latin typeface="Times New Roman" panose="02020603050405020304" pitchFamily="18" charset="0"/>
                <a:ea typeface="宋体" panose="02010600030101010101" pitchFamily="2" charset="-122"/>
              </a:rPr>
              <a:t>⑶</a:t>
            </a:r>
            <a:r>
              <a:rPr lang="zh-CN" altLang="en-US" dirty="0">
                <a:latin typeface="Times New Roman" panose="02020603050405020304" pitchFamily="18" charset="0"/>
                <a:ea typeface="宋体" panose="02010600030101010101" pitchFamily="2" charset="-122"/>
              </a:rPr>
              <a:t>得：</a:t>
            </a:r>
            <a:endParaRPr lang="zh-CN" altLang="en-US">
              <a:latin typeface="Times New Roman" panose="02020603050405020304" pitchFamily="18" charset="0"/>
              <a:ea typeface="宋体" panose="02010600030101010101" pitchFamily="2" charset="-122"/>
            </a:endParaRPr>
          </a:p>
        </p:txBody>
      </p:sp>
      <p:graphicFrame>
        <p:nvGraphicFramePr>
          <p:cNvPr id="78855" name="对象 75782"/>
          <p:cNvGraphicFramePr/>
          <p:nvPr/>
        </p:nvGraphicFramePr>
        <p:xfrm>
          <a:off x="3336925" y="3346450"/>
          <a:ext cx="2687638" cy="815975"/>
        </p:xfrm>
        <a:graphic>
          <a:graphicData uri="http://schemas.openxmlformats.org/presentationml/2006/ole">
            <mc:AlternateContent xmlns:mc="http://schemas.openxmlformats.org/markup-compatibility/2006">
              <mc:Choice xmlns:v="urn:schemas-microsoft-com:vml" Requires="v">
                <p:oleObj spid="_x0000_s3222" name="" r:id="rId5" imgW="1294765" imgH="393700" progId="Equation.3">
                  <p:embed/>
                </p:oleObj>
              </mc:Choice>
              <mc:Fallback>
                <p:oleObj name="" r:id="rId5" imgW="1294765" imgH="393700" progId="Equation.3">
                  <p:embed/>
                  <p:pic>
                    <p:nvPicPr>
                      <p:cNvPr id="0" name="图片 3221"/>
                      <p:cNvPicPr/>
                      <p:nvPr/>
                    </p:nvPicPr>
                    <p:blipFill>
                      <a:blip r:embed="rId6"/>
                      <a:stretch>
                        <a:fillRect/>
                      </a:stretch>
                    </p:blipFill>
                    <p:spPr>
                      <a:xfrm>
                        <a:off x="3336925" y="3346450"/>
                        <a:ext cx="2687638" cy="815975"/>
                      </a:xfrm>
                      <a:prstGeom prst="rect">
                        <a:avLst/>
                      </a:prstGeom>
                      <a:noFill/>
                      <a:ln w="38100">
                        <a:noFill/>
                        <a:miter/>
                      </a:ln>
                    </p:spPr>
                  </p:pic>
                </p:oleObj>
              </mc:Fallback>
            </mc:AlternateContent>
          </a:graphicData>
        </a:graphic>
      </p:graphicFrame>
      <p:sp>
        <p:nvSpPr>
          <p:cNvPr id="78856" name="文本框 75783"/>
          <p:cNvSpPr txBox="1"/>
          <p:nvPr/>
        </p:nvSpPr>
        <p:spPr>
          <a:xfrm>
            <a:off x="911225" y="4286250"/>
            <a:ext cx="7581900" cy="45720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设碰撞后合成小球的静止质量为</a:t>
            </a:r>
            <a:r>
              <a:rPr lang="en-US" altLang="zh-CN" i="1">
                <a:latin typeface="Times New Roman" panose="02020603050405020304" pitchFamily="18" charset="0"/>
                <a:ea typeface="宋体" panose="02010600030101010101" pitchFamily="2" charset="-122"/>
              </a:rPr>
              <a:t>M</a:t>
            </a:r>
            <a:r>
              <a:rPr lang="en-US" altLang="zh-CN" baseline="-2500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，则根据质速关系有</a:t>
            </a:r>
            <a:endParaRPr lang="zh-CN" altLang="en-US" dirty="0">
              <a:latin typeface="Times New Roman" panose="02020603050405020304" pitchFamily="18" charset="0"/>
              <a:ea typeface="宋体" panose="02010600030101010101" pitchFamily="2" charset="-122"/>
            </a:endParaRPr>
          </a:p>
        </p:txBody>
      </p:sp>
      <p:graphicFrame>
        <p:nvGraphicFramePr>
          <p:cNvPr id="78857" name="对象 75784"/>
          <p:cNvGraphicFramePr/>
          <p:nvPr/>
        </p:nvGraphicFramePr>
        <p:xfrm>
          <a:off x="3094038" y="4905375"/>
          <a:ext cx="2794000" cy="998538"/>
        </p:xfrm>
        <a:graphic>
          <a:graphicData uri="http://schemas.openxmlformats.org/presentationml/2006/ole">
            <mc:AlternateContent xmlns:mc="http://schemas.openxmlformats.org/markup-compatibility/2006">
              <mc:Choice xmlns:v="urn:schemas-microsoft-com:vml" Requires="v">
                <p:oleObj spid="_x0000_s3224" name="" r:id="rId7" imgW="1117600" imgH="457200" progId="Equation.3">
                  <p:embed/>
                </p:oleObj>
              </mc:Choice>
              <mc:Fallback>
                <p:oleObj name="" r:id="rId7" imgW="1117600" imgH="457200" progId="Equation.3">
                  <p:embed/>
                  <p:pic>
                    <p:nvPicPr>
                      <p:cNvPr id="0" name="图片 3223"/>
                      <p:cNvPicPr/>
                      <p:nvPr/>
                    </p:nvPicPr>
                    <p:blipFill>
                      <a:blip r:embed="rId8"/>
                      <a:stretch>
                        <a:fillRect/>
                      </a:stretch>
                    </p:blipFill>
                    <p:spPr>
                      <a:xfrm>
                        <a:off x="3094038" y="4905375"/>
                        <a:ext cx="2794000" cy="998538"/>
                      </a:xfrm>
                      <a:prstGeom prst="rect">
                        <a:avLst/>
                      </a:prstGeom>
                      <a:noFill/>
                      <a:ln w="38100">
                        <a:noFill/>
                        <a:miter/>
                      </a:ln>
                    </p:spPr>
                  </p:pic>
                </p:oleObj>
              </mc:Fallback>
            </mc:AlternateContent>
          </a:graphicData>
        </a:graphic>
      </p:graphicFrame>
      <p:sp>
        <p:nvSpPr>
          <p:cNvPr id="78858" name="文本框 75785"/>
          <p:cNvSpPr txBox="1"/>
          <p:nvPr/>
        </p:nvSpPr>
        <p:spPr>
          <a:xfrm>
            <a:off x="6083300" y="5089525"/>
            <a:ext cx="1295400" cy="519113"/>
          </a:xfrm>
          <a:prstGeom prst="rect">
            <a:avLst/>
          </a:prstGeom>
          <a:noFill/>
          <a:ln w="9525">
            <a:noFill/>
          </a:ln>
        </p:spPr>
        <p:txBody>
          <a:bodyPr anchor="t" anchorCtr="0">
            <a:spAutoFit/>
          </a:bodyPr>
          <a:p>
            <a:r>
              <a:rPr lang="en-US" altLang="zh-CN">
                <a:latin typeface="Times New Roman" panose="02020603050405020304" pitchFamily="18" charset="0"/>
                <a:ea typeface="宋体" panose="02010600030101010101" pitchFamily="2" charset="-122"/>
              </a:rPr>
              <a:t>⑷</a:t>
            </a:r>
            <a:endParaRPr lang="en-US" altLang="zh-CN">
              <a:latin typeface="Times New Roman" panose="02020603050405020304" pitchFamily="18" charset="0"/>
              <a:ea typeface="宋体" panose="02010600030101010101" pitchFamily="2" charset="-122"/>
            </a:endParaRPr>
          </a:p>
        </p:txBody>
      </p:sp>
      <p:grpSp>
        <p:nvGrpSpPr>
          <p:cNvPr id="78859" name="组合 75786"/>
          <p:cNvGrpSpPr/>
          <p:nvPr/>
        </p:nvGrpSpPr>
        <p:grpSpPr>
          <a:xfrm>
            <a:off x="6965950" y="473075"/>
            <a:ext cx="1924050" cy="484188"/>
            <a:chOff x="4388" y="298"/>
            <a:chExt cx="1212" cy="305"/>
          </a:xfrm>
        </p:grpSpPr>
        <p:sp>
          <p:nvSpPr>
            <p:cNvPr id="78860" name="圆角矩形 75787">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75789" name="文本框 75788">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78862" name="文本框 75789"/>
          <p:cNvSpPr txBox="1"/>
          <p:nvPr/>
        </p:nvSpPr>
        <p:spPr>
          <a:xfrm>
            <a:off x="990600" y="911225"/>
            <a:ext cx="7345363" cy="45720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此系统碰撞前后遵循能量守恒定律，则有：</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79874" name="文本框 76801"/>
          <p:cNvSpPr txBox="1"/>
          <p:nvPr/>
        </p:nvSpPr>
        <p:spPr>
          <a:xfrm>
            <a:off x="809625" y="974725"/>
            <a:ext cx="5394325" cy="45720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将式</a:t>
            </a:r>
            <a:r>
              <a:rPr lang="en-US" altLang="zh-CN" dirty="0">
                <a:latin typeface="Times New Roman" panose="02020603050405020304" pitchFamily="18" charset="0"/>
                <a:ea typeface="宋体" panose="02010600030101010101" pitchFamily="2" charset="-122"/>
              </a:rPr>
              <a:t>⑴ ⑵ </a:t>
            </a:r>
            <a:r>
              <a:rPr lang="zh-CN" altLang="en-US" dirty="0">
                <a:latin typeface="Times New Roman" panose="02020603050405020304" pitchFamily="18" charset="0"/>
                <a:ea typeface="宋体" panose="02010600030101010101" pitchFamily="2" charset="-122"/>
              </a:rPr>
              <a:t>及 </a:t>
            </a:r>
            <a:r>
              <a:rPr lang="en-US" altLang="zh-CN" i="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=8/3</a:t>
            </a:r>
            <a:r>
              <a:rPr lang="en-US" altLang="zh-CN" i="1">
                <a:latin typeface="Times New Roman" panose="02020603050405020304" pitchFamily="18" charset="0"/>
                <a:ea typeface="宋体" panose="02010600030101010101" pitchFamily="2" charset="-122"/>
              </a:rPr>
              <a:t>m</a:t>
            </a:r>
            <a:r>
              <a:rPr lang="en-US" altLang="zh-CN" baseline="-25000">
                <a:latin typeface="Times New Roman" panose="02020603050405020304" pitchFamily="18" charset="0"/>
                <a:ea typeface="宋体" panose="02010600030101010101" pitchFamily="2" charset="-122"/>
              </a:rPr>
              <a:t>0 </a:t>
            </a:r>
            <a:r>
              <a:rPr lang="zh-CN" altLang="en-US" dirty="0">
                <a:latin typeface="Times New Roman" panose="02020603050405020304" pitchFamily="18" charset="0"/>
                <a:ea typeface="宋体" panose="02010600030101010101" pitchFamily="2" charset="-122"/>
              </a:rPr>
              <a:t>代入式</a:t>
            </a:r>
            <a:r>
              <a:rPr lang="en-US" altLang="zh-CN" dirty="0">
                <a:latin typeface="Times New Roman" panose="02020603050405020304" pitchFamily="18" charset="0"/>
                <a:ea typeface="宋体" panose="02010600030101010101" pitchFamily="2" charset="-122"/>
              </a:rPr>
              <a:t>⑷</a:t>
            </a:r>
            <a:r>
              <a:rPr lang="zh-CN" altLang="en-US" dirty="0">
                <a:latin typeface="Times New Roman" panose="02020603050405020304" pitchFamily="18" charset="0"/>
                <a:ea typeface="宋体" panose="02010600030101010101" pitchFamily="2" charset="-122"/>
              </a:rPr>
              <a:t>得：</a:t>
            </a:r>
            <a:endParaRPr lang="zh-CN" altLang="en-US">
              <a:latin typeface="Times New Roman" panose="02020603050405020304" pitchFamily="18" charset="0"/>
              <a:ea typeface="宋体" panose="02010600030101010101" pitchFamily="2" charset="-122"/>
            </a:endParaRPr>
          </a:p>
        </p:txBody>
      </p:sp>
      <p:graphicFrame>
        <p:nvGraphicFramePr>
          <p:cNvPr id="79875" name="对象 76802"/>
          <p:cNvGraphicFramePr/>
          <p:nvPr/>
        </p:nvGraphicFramePr>
        <p:xfrm>
          <a:off x="2160588" y="1536700"/>
          <a:ext cx="4911725" cy="1768475"/>
        </p:xfrm>
        <a:graphic>
          <a:graphicData uri="http://schemas.openxmlformats.org/presentationml/2006/ole">
            <mc:AlternateContent xmlns:mc="http://schemas.openxmlformats.org/markup-compatibility/2006">
              <mc:Choice xmlns:v="urn:schemas-microsoft-com:vml" Requires="v">
                <p:oleObj spid="_x0000_s3223" name="" r:id="rId1" imgW="2540000" imgH="914400" progId="Equation.3">
                  <p:embed/>
                </p:oleObj>
              </mc:Choice>
              <mc:Fallback>
                <p:oleObj name="" r:id="rId1" imgW="2540000" imgH="914400" progId="Equation.3">
                  <p:embed/>
                  <p:pic>
                    <p:nvPicPr>
                      <p:cNvPr id="0" name="图片 3222"/>
                      <p:cNvPicPr/>
                      <p:nvPr/>
                    </p:nvPicPr>
                    <p:blipFill>
                      <a:blip r:embed="rId2"/>
                      <a:stretch>
                        <a:fillRect/>
                      </a:stretch>
                    </p:blipFill>
                    <p:spPr>
                      <a:xfrm>
                        <a:off x="2160588" y="1536700"/>
                        <a:ext cx="4911725" cy="1768475"/>
                      </a:xfrm>
                      <a:prstGeom prst="rect">
                        <a:avLst/>
                      </a:prstGeom>
                      <a:noFill/>
                      <a:ln w="38100">
                        <a:noFill/>
                        <a:miter/>
                      </a:ln>
                    </p:spPr>
                  </p:pic>
                </p:oleObj>
              </mc:Fallback>
            </mc:AlternateContent>
          </a:graphicData>
        </a:graphic>
      </p:graphicFrame>
      <p:grpSp>
        <p:nvGrpSpPr>
          <p:cNvPr id="79876" name="组合 76804"/>
          <p:cNvGrpSpPr/>
          <p:nvPr/>
        </p:nvGrpSpPr>
        <p:grpSpPr>
          <a:xfrm>
            <a:off x="6965950" y="473075"/>
            <a:ext cx="1924050" cy="484188"/>
            <a:chOff x="4388" y="298"/>
            <a:chExt cx="1212" cy="305"/>
          </a:xfrm>
        </p:grpSpPr>
        <p:sp>
          <p:nvSpPr>
            <p:cNvPr id="79877" name="圆角矩形 76805">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76807" name="文本框 76806">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grpSp>
        <p:nvGrpSpPr>
          <p:cNvPr id="76810" name="组合 76809"/>
          <p:cNvGrpSpPr/>
          <p:nvPr/>
        </p:nvGrpSpPr>
        <p:grpSpPr>
          <a:xfrm>
            <a:off x="781050" y="3529013"/>
            <a:ext cx="7497763" cy="2370137"/>
            <a:chOff x="456" y="2223"/>
            <a:chExt cx="4915" cy="1493"/>
          </a:xfrm>
        </p:grpSpPr>
        <p:sp>
          <p:nvSpPr>
            <p:cNvPr id="79880" name="文本框 76803"/>
            <p:cNvSpPr txBox="1"/>
            <p:nvPr/>
          </p:nvSpPr>
          <p:spPr>
            <a:xfrm>
              <a:off x="598" y="2738"/>
              <a:ext cx="4773" cy="978"/>
            </a:xfrm>
            <a:prstGeom prst="rect">
              <a:avLst/>
            </a:prstGeom>
            <a:solidFill>
              <a:srgbClr val="033FFF"/>
            </a:solidFill>
            <a:ln w="9525">
              <a:noFill/>
            </a:ln>
          </p:spPr>
          <p:txBody>
            <a:bodyPr anchor="t" anchorCtr="0">
              <a:spAutoFit/>
            </a:bodyPr>
            <a:p>
              <a:r>
                <a:rPr lang="en-US" altLang="zh-CN" dirty="0">
                  <a:solidFill>
                    <a:schemeClr val="bg1"/>
                  </a:solidFill>
                  <a:latin typeface="Times New Roman" panose="02020603050405020304" pitchFamily="18" charset="0"/>
                  <a:ea typeface="宋体" panose="02010600030101010101" pitchFamily="2" charset="-122"/>
                </a:rPr>
                <a:t>        </a:t>
              </a:r>
              <a:r>
                <a:rPr lang="zh-CN" altLang="en-US" dirty="0">
                  <a:solidFill>
                    <a:schemeClr val="bg1"/>
                  </a:solidFill>
                  <a:latin typeface="Times New Roman" panose="02020603050405020304" pitchFamily="18" charset="0"/>
                  <a:ea typeface="宋体" panose="02010600030101010101" pitchFamily="2" charset="-122"/>
                </a:rPr>
                <a:t>有一静止质量为</a:t>
              </a:r>
              <a:r>
                <a:rPr lang="en-US" altLang="zh-CN" i="1">
                  <a:solidFill>
                    <a:schemeClr val="bg1"/>
                  </a:solidFill>
                  <a:latin typeface="Times New Roman" panose="02020603050405020304" pitchFamily="18" charset="0"/>
                  <a:ea typeface="宋体" panose="02010600030101010101" pitchFamily="2" charset="-122"/>
                </a:rPr>
                <a:t>m</a:t>
              </a:r>
              <a:r>
                <a:rPr lang="en-US" altLang="zh-CN" baseline="-25000">
                  <a:solidFill>
                    <a:schemeClr val="bg1"/>
                  </a:solidFill>
                  <a:latin typeface="Times New Roman" panose="02020603050405020304" pitchFamily="18" charset="0"/>
                  <a:ea typeface="宋体" panose="02010600030101010101" pitchFamily="2" charset="-122"/>
                </a:rPr>
                <a:t>0</a:t>
              </a:r>
              <a:r>
                <a:rPr lang="zh-CN" altLang="en-US" dirty="0">
                  <a:solidFill>
                    <a:schemeClr val="bg1"/>
                  </a:solidFill>
                  <a:latin typeface="Times New Roman" panose="02020603050405020304" pitchFamily="18" charset="0"/>
                  <a:ea typeface="宋体" panose="02010600030101010101" pitchFamily="2" charset="-122"/>
                </a:rPr>
                <a:t>的粒子，具有初速度</a:t>
              </a:r>
              <a:r>
                <a:rPr lang="en-US" altLang="zh-CN" i="1">
                  <a:solidFill>
                    <a:schemeClr val="bg1"/>
                  </a:solidFill>
                  <a:latin typeface="Bookman Old Style" panose="02050604050505020204" pitchFamily="18" charset="0"/>
                  <a:ea typeface="宋体" panose="02010600030101010101" pitchFamily="2" charset="-122"/>
                </a:rPr>
                <a:t>v</a:t>
              </a:r>
              <a:r>
                <a:rPr lang="zh-CN" altLang="en-US" dirty="0">
                  <a:solidFill>
                    <a:schemeClr val="bg1"/>
                  </a:solidFill>
                  <a:latin typeface="Times New Roman" panose="02020603050405020304" pitchFamily="18" charset="0"/>
                  <a:ea typeface="宋体" panose="02010600030101010101" pitchFamily="2" charset="-122"/>
                </a:rPr>
                <a:t>＝</a:t>
              </a:r>
              <a:r>
                <a:rPr lang="en-US" altLang="zh-CN" dirty="0">
                  <a:solidFill>
                    <a:schemeClr val="bg1"/>
                  </a:solidFill>
                  <a:latin typeface="Times New Roman" panose="02020603050405020304" pitchFamily="18" charset="0"/>
                  <a:ea typeface="宋体" panose="02010600030101010101" pitchFamily="2" charset="-122"/>
                </a:rPr>
                <a:t>0.4c</a:t>
              </a:r>
              <a:r>
                <a:rPr lang="zh-CN" altLang="en-US" dirty="0">
                  <a:solidFill>
                    <a:schemeClr val="bg1"/>
                  </a:solidFill>
                  <a:latin typeface="Times New Roman" panose="02020603050405020304" pitchFamily="18" charset="0"/>
                  <a:ea typeface="宋体" panose="02010600030101010101" pitchFamily="2" charset="-122"/>
                </a:rPr>
                <a:t>。试求：（</a:t>
              </a:r>
              <a:r>
                <a:rPr lang="en-US" altLang="zh-CN" dirty="0">
                  <a:solidFill>
                    <a:schemeClr val="bg1"/>
                  </a:solidFill>
                  <a:latin typeface="Times New Roman" panose="02020603050405020304" pitchFamily="18" charset="0"/>
                  <a:ea typeface="宋体" panose="02010600030101010101" pitchFamily="2" charset="-122"/>
                </a:rPr>
                <a:t>l</a:t>
              </a:r>
              <a:r>
                <a:rPr lang="zh-CN" altLang="en-US" dirty="0">
                  <a:solidFill>
                    <a:schemeClr val="bg1"/>
                  </a:solidFill>
                  <a:latin typeface="Times New Roman" panose="02020603050405020304" pitchFamily="18" charset="0"/>
                  <a:ea typeface="宋体" panose="02010600030101010101" pitchFamily="2" charset="-122"/>
                </a:rPr>
                <a:t>）若粒子速度增加一倍，它的动量为初动量的多少倍？（</a:t>
              </a:r>
              <a:r>
                <a:rPr lang="en-US" altLang="zh-CN" dirty="0">
                  <a:solidFill>
                    <a:schemeClr val="bg1"/>
                  </a:solidFill>
                  <a:latin typeface="Times New Roman" panose="02020603050405020304" pitchFamily="18" charset="0"/>
                  <a:ea typeface="宋体" panose="02010600030101010101" pitchFamily="2" charset="-122"/>
                </a:rPr>
                <a:t>2</a:t>
              </a:r>
              <a:r>
                <a:rPr lang="zh-CN" altLang="en-US" dirty="0">
                  <a:solidFill>
                    <a:schemeClr val="bg1"/>
                  </a:solidFill>
                  <a:latin typeface="Times New Roman" panose="02020603050405020304" pitchFamily="18" charset="0"/>
                  <a:ea typeface="宋体" panose="02010600030101010101" pitchFamily="2" charset="-122"/>
                </a:rPr>
                <a:t>）若使粒子的未动量为初动量的</a:t>
              </a:r>
              <a:r>
                <a:rPr lang="en-US" altLang="zh-CN" dirty="0">
                  <a:solidFill>
                    <a:schemeClr val="bg1"/>
                  </a:solidFill>
                  <a:latin typeface="Times New Roman" panose="02020603050405020304" pitchFamily="18" charset="0"/>
                  <a:ea typeface="宋体" panose="02010600030101010101" pitchFamily="2" charset="-122"/>
                </a:rPr>
                <a:t>10</a:t>
              </a:r>
              <a:r>
                <a:rPr lang="zh-CN" altLang="en-US" dirty="0">
                  <a:solidFill>
                    <a:schemeClr val="bg1"/>
                  </a:solidFill>
                  <a:latin typeface="Times New Roman" panose="02020603050405020304" pitchFamily="18" charset="0"/>
                  <a:ea typeface="宋体" panose="02010600030101010101" pitchFamily="2" charset="-122"/>
                </a:rPr>
                <a:t>倍，则粒子末速度为初速度的多少倍？</a:t>
              </a:r>
              <a:endParaRPr lang="zh-CN" altLang="en-US">
                <a:solidFill>
                  <a:schemeClr val="bg1"/>
                </a:solidFill>
                <a:latin typeface="Times New Roman" panose="02020603050405020304" pitchFamily="18" charset="0"/>
                <a:ea typeface="宋体" panose="02010600030101010101" pitchFamily="2" charset="-122"/>
              </a:endParaRPr>
            </a:p>
          </p:txBody>
        </p:sp>
        <p:pic>
          <p:nvPicPr>
            <p:cNvPr id="79881" name="图片 76807" descr="ColorLine"/>
            <p:cNvPicPr>
              <a:picLocks noChangeAspect="1"/>
            </p:cNvPicPr>
            <p:nvPr/>
          </p:nvPicPr>
          <p:blipFill>
            <a:blip r:embed="rId3"/>
            <a:stretch>
              <a:fillRect/>
            </a:stretch>
          </p:blipFill>
          <p:spPr>
            <a:xfrm>
              <a:off x="846" y="2594"/>
              <a:ext cx="4320" cy="7"/>
            </a:xfrm>
            <a:prstGeom prst="rect">
              <a:avLst/>
            </a:prstGeom>
            <a:noFill/>
            <a:ln w="9525">
              <a:noFill/>
            </a:ln>
          </p:spPr>
        </p:pic>
        <p:sp>
          <p:nvSpPr>
            <p:cNvPr id="79882" name="文本框 76808"/>
            <p:cNvSpPr txBox="1"/>
            <p:nvPr/>
          </p:nvSpPr>
          <p:spPr>
            <a:xfrm>
              <a:off x="456" y="2223"/>
              <a:ext cx="1344" cy="327"/>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例题九：</a:t>
              </a:r>
              <a:endParaRPr lang="zh-CN" altLang="en-US">
                <a:solidFill>
                  <a:srgbClr val="990000"/>
                </a:solidFill>
                <a:latin typeface="Times New Roman" panose="02020603050405020304" pitchFamily="18" charset="0"/>
                <a:ea typeface="华文彩云"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6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80898" name="文本框 77825"/>
          <p:cNvSpPr txBox="1"/>
          <p:nvPr/>
        </p:nvSpPr>
        <p:spPr>
          <a:xfrm>
            <a:off x="869950" y="1133475"/>
            <a:ext cx="7529513" cy="457200"/>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解：</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）设</a:t>
            </a:r>
            <a:r>
              <a:rPr lang="en-US" altLang="zh-CN" i="1" err="1">
                <a:latin typeface="Times New Roman" panose="02020603050405020304" pitchFamily="18" charset="0"/>
                <a:ea typeface="宋体" panose="02010600030101010101" pitchFamily="2" charset="-122"/>
              </a:rPr>
              <a:t>P</a:t>
            </a:r>
            <a:r>
              <a:rPr lang="en-US" altLang="zh-CN" err="1">
                <a:latin typeface="Times New Roman" panose="02020603050405020304" pitchFamily="18" charset="0"/>
                <a:ea typeface="宋体" panose="02010600030101010101" pitchFamily="2" charset="-122"/>
              </a:rPr>
              <a:t>(</a:t>
            </a:r>
            <a:r>
              <a:rPr lang="en-US" altLang="zh-CN" i="1" err="1">
                <a:latin typeface="Bookman Old Style" panose="02050604050505020204" pitchFamily="18" charset="0"/>
                <a:ea typeface="宋体" panose="02010600030101010101" pitchFamily="2" charset="-122"/>
              </a:rPr>
              <a:t>v</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sym typeface="Symbol" panose="05050102010706020507" pitchFamily="18" charset="2"/>
              </a:rPr>
              <a:t>(2</a:t>
            </a:r>
            <a:r>
              <a:rPr lang="en-US" altLang="zh-CN" i="1">
                <a:latin typeface="Bookman Old Style" panose="02050604050505020204" pitchFamily="18" charset="0"/>
                <a:ea typeface="宋体" panose="02010600030101010101" pitchFamily="2" charset="-122"/>
                <a:sym typeface="Symbol" panose="05050102010706020507" pitchFamily="18" charset="2"/>
              </a:rPr>
              <a:t>v</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Times New Roman" panose="02020603050405020304" pitchFamily="18" charset="0"/>
                <a:ea typeface="宋体" panose="02010600030101010101" pitchFamily="2" charset="-122"/>
              </a:rPr>
              <a:t>为粒子的初、末动量，则有</a:t>
            </a:r>
            <a:endParaRPr lang="zh-CN" altLang="en-US" dirty="0">
              <a:latin typeface="Times New Roman" panose="02020603050405020304" pitchFamily="18" charset="0"/>
              <a:ea typeface="宋体" panose="02010600030101010101" pitchFamily="2" charset="-122"/>
            </a:endParaRPr>
          </a:p>
        </p:txBody>
      </p:sp>
      <p:graphicFrame>
        <p:nvGraphicFramePr>
          <p:cNvPr id="80899" name="对象 77826"/>
          <p:cNvGraphicFramePr/>
          <p:nvPr/>
        </p:nvGraphicFramePr>
        <p:xfrm>
          <a:off x="1565275" y="1684338"/>
          <a:ext cx="6521450" cy="2311400"/>
        </p:xfrm>
        <a:graphic>
          <a:graphicData uri="http://schemas.openxmlformats.org/presentationml/2006/ole">
            <mc:AlternateContent xmlns:mc="http://schemas.openxmlformats.org/markup-compatibility/2006">
              <mc:Choice xmlns:v="urn:schemas-microsoft-com:vml" Requires="v">
                <p:oleObj spid="_x0000_s3228" name="" r:id="rId1" imgW="3124200" imgH="1219200" progId="Equation.DSMT4">
                  <p:embed/>
                </p:oleObj>
              </mc:Choice>
              <mc:Fallback>
                <p:oleObj name="" r:id="rId1" imgW="3124200" imgH="1219200" progId="Equation.DSMT4">
                  <p:embed/>
                  <p:pic>
                    <p:nvPicPr>
                      <p:cNvPr id="0" name="图片 3227"/>
                      <p:cNvPicPr/>
                      <p:nvPr/>
                    </p:nvPicPr>
                    <p:blipFill>
                      <a:blip r:embed="rId2"/>
                      <a:stretch>
                        <a:fillRect/>
                      </a:stretch>
                    </p:blipFill>
                    <p:spPr>
                      <a:xfrm>
                        <a:off x="1565275" y="1684338"/>
                        <a:ext cx="6521450" cy="2311400"/>
                      </a:xfrm>
                      <a:prstGeom prst="rect">
                        <a:avLst/>
                      </a:prstGeom>
                      <a:noFill/>
                      <a:ln w="38100">
                        <a:noFill/>
                        <a:miter/>
                      </a:ln>
                    </p:spPr>
                  </p:pic>
                </p:oleObj>
              </mc:Fallback>
            </mc:AlternateContent>
          </a:graphicData>
        </a:graphic>
      </p:graphicFrame>
      <p:sp>
        <p:nvSpPr>
          <p:cNvPr id="80900" name="文本框 77827"/>
          <p:cNvSpPr txBox="1"/>
          <p:nvPr/>
        </p:nvSpPr>
        <p:spPr>
          <a:xfrm>
            <a:off x="901700" y="4119563"/>
            <a:ext cx="7742238" cy="822325"/>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即在此速度时，速度增加一倍，动量增加了约</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倍。这是因为粒子的质量也增加所造成的。</a:t>
            </a:r>
            <a:endParaRPr lang="zh-CN" altLang="en-US">
              <a:latin typeface="Times New Roman" panose="02020603050405020304" pitchFamily="18" charset="0"/>
              <a:ea typeface="宋体" panose="02010600030101010101" pitchFamily="2" charset="-122"/>
            </a:endParaRPr>
          </a:p>
        </p:txBody>
      </p:sp>
      <p:grpSp>
        <p:nvGrpSpPr>
          <p:cNvPr id="80901" name="组合 77829"/>
          <p:cNvGrpSpPr/>
          <p:nvPr/>
        </p:nvGrpSpPr>
        <p:grpSpPr>
          <a:xfrm>
            <a:off x="6965950" y="473075"/>
            <a:ext cx="1924050" cy="484188"/>
            <a:chOff x="4388" y="298"/>
            <a:chExt cx="1212" cy="305"/>
          </a:xfrm>
        </p:grpSpPr>
        <p:sp>
          <p:nvSpPr>
            <p:cNvPr id="80902" name="圆角矩形 77830">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77832" name="文本框 77831">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21" name="对象 1">
            <a:hlinkClick r:id="" action="ppaction://ole?verb="/>
          </p:cNvPr>
          <p:cNvGraphicFramePr>
            <a:graphicFrameLocks noChangeAspect="1"/>
          </p:cNvGraphicFramePr>
          <p:nvPr/>
        </p:nvGraphicFramePr>
        <p:xfrm>
          <a:off x="962025" y="1168400"/>
          <a:ext cx="4837113" cy="2730500"/>
        </p:xfrm>
        <a:graphic>
          <a:graphicData uri="http://schemas.openxmlformats.org/presentationml/2006/ole">
            <mc:AlternateContent xmlns:mc="http://schemas.openxmlformats.org/markup-compatibility/2006">
              <mc:Choice xmlns:v="urn:schemas-microsoft-com:vml" Requires="v">
                <p:oleObj spid="_x0000_s3227" name="" r:id="rId1" imgW="1663700" imgH="939800" progId="Equation.KSEE3">
                  <p:embed/>
                </p:oleObj>
              </mc:Choice>
              <mc:Fallback>
                <p:oleObj name="" r:id="rId1" imgW="1663700" imgH="939800" progId="Equation.KSEE3">
                  <p:embed/>
                  <p:pic>
                    <p:nvPicPr>
                      <p:cNvPr id="0" name="图片 3226"/>
                      <p:cNvPicPr/>
                      <p:nvPr/>
                    </p:nvPicPr>
                    <p:blipFill>
                      <a:blip r:embed="rId2"/>
                      <a:stretch>
                        <a:fillRect/>
                      </a:stretch>
                    </p:blipFill>
                    <p:spPr>
                      <a:xfrm>
                        <a:off x="962025" y="1168400"/>
                        <a:ext cx="4837113" cy="2730500"/>
                      </a:xfrm>
                      <a:prstGeom prst="rect">
                        <a:avLst/>
                      </a:prstGeom>
                      <a:noFill/>
                      <a:ln w="38100">
                        <a:noFill/>
                        <a:miter/>
                      </a:ln>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sp>
        <p:nvSpPr>
          <p:cNvPr id="82946" name="文本框 79873"/>
          <p:cNvSpPr txBox="1"/>
          <p:nvPr/>
        </p:nvSpPr>
        <p:spPr>
          <a:xfrm>
            <a:off x="939800" y="1458913"/>
            <a:ext cx="7467600" cy="1552575"/>
          </a:xfrm>
          <a:prstGeom prst="rect">
            <a:avLst/>
          </a:prstGeom>
          <a:solidFill>
            <a:srgbClr val="033FFF"/>
          </a:solidFill>
          <a:ln w="9525">
            <a:noFill/>
          </a:ln>
        </p:spPr>
        <p:txBody>
          <a:bodyPr anchor="t" anchorCtr="0">
            <a:spAutoFit/>
          </a:bodyPr>
          <a:p>
            <a:r>
              <a:rPr lang="en-US" altLang="zh-CN" dirty="0">
                <a:solidFill>
                  <a:schemeClr val="bg1"/>
                </a:solidFill>
                <a:latin typeface="Times New Roman" panose="02020603050405020304" pitchFamily="18" charset="0"/>
                <a:ea typeface="宋体" panose="02010600030101010101" pitchFamily="2" charset="-122"/>
              </a:rPr>
              <a:t>        </a:t>
            </a:r>
            <a:r>
              <a:rPr lang="zh-CN" altLang="en-US" dirty="0">
                <a:solidFill>
                  <a:schemeClr val="bg1"/>
                </a:solidFill>
                <a:latin typeface="Times New Roman" panose="02020603050405020304" pitchFamily="18" charset="0"/>
                <a:ea typeface="宋体" panose="02010600030101010101" pitchFamily="2" charset="-122"/>
              </a:rPr>
              <a:t>一粒子的静止质量为</a:t>
            </a:r>
            <a:r>
              <a:rPr lang="en-US" altLang="zh-CN">
                <a:solidFill>
                  <a:schemeClr val="bg1"/>
                </a:solidFill>
                <a:latin typeface="Times New Roman" panose="02020603050405020304" pitchFamily="18" charset="0"/>
                <a:ea typeface="宋体" panose="02010600030101010101" pitchFamily="2" charset="-122"/>
              </a:rPr>
              <a:t>1/3</a:t>
            </a:r>
            <a:r>
              <a:rPr lang="en-US" altLang="zh-CN">
                <a:solidFill>
                  <a:schemeClr val="bg1"/>
                </a:solidFill>
                <a:latin typeface="Times New Roman" panose="02020603050405020304" pitchFamily="18" charset="0"/>
                <a:ea typeface="宋体" panose="02010600030101010101" pitchFamily="2" charset="-122"/>
                <a:sym typeface="Symbol" panose="05050102010706020507" pitchFamily="18" charset="2"/>
              </a:rPr>
              <a:t>10</a:t>
            </a:r>
            <a:r>
              <a:rPr lang="en-US" altLang="zh-CN" baseline="30000">
                <a:solidFill>
                  <a:schemeClr val="bg1"/>
                </a:solidFill>
                <a:latin typeface="Times New Roman" panose="02020603050405020304" pitchFamily="18" charset="0"/>
                <a:ea typeface="宋体" panose="02010600030101010101" pitchFamily="2" charset="-122"/>
                <a:sym typeface="Symbol" panose="05050102010706020507" pitchFamily="18" charset="2"/>
              </a:rPr>
              <a:t>-26</a:t>
            </a:r>
            <a:r>
              <a:rPr lang="en-US" altLang="zh-CN" dirty="0">
                <a:solidFill>
                  <a:schemeClr val="bg1"/>
                </a:solidFill>
                <a:latin typeface="Times New Roman" panose="02020603050405020304" pitchFamily="18" charset="0"/>
                <a:ea typeface="宋体" panose="02010600030101010101" pitchFamily="2" charset="-122"/>
                <a:sym typeface="Symbol" panose="05050102010706020507" pitchFamily="18" charset="2"/>
              </a:rPr>
              <a:t>kg</a:t>
            </a:r>
            <a:r>
              <a:rPr lang="zh-CN" altLang="en-US" dirty="0">
                <a:solidFill>
                  <a:schemeClr val="bg1"/>
                </a:solidFill>
                <a:latin typeface="Times New Roman" panose="02020603050405020304" pitchFamily="18" charset="0"/>
                <a:ea typeface="宋体" panose="02010600030101010101" pitchFamily="2" charset="-122"/>
                <a:sym typeface="Symbol" panose="05050102010706020507" pitchFamily="18" charset="2"/>
              </a:rPr>
              <a:t>，以速率</a:t>
            </a:r>
            <a:r>
              <a:rPr lang="en-US" altLang="zh-CN" dirty="0">
                <a:solidFill>
                  <a:schemeClr val="bg1"/>
                </a:solidFill>
                <a:latin typeface="Times New Roman" panose="02020603050405020304" pitchFamily="18" charset="0"/>
                <a:ea typeface="宋体" panose="02010600030101010101" pitchFamily="2" charset="-122"/>
                <a:sym typeface="Symbol" panose="05050102010706020507" pitchFamily="18" charset="2"/>
              </a:rPr>
              <a:t>3c/5</a:t>
            </a:r>
            <a:r>
              <a:rPr lang="zh-CN" altLang="en-US" dirty="0">
                <a:solidFill>
                  <a:schemeClr val="bg1"/>
                </a:solidFill>
                <a:latin typeface="Times New Roman" panose="02020603050405020304" pitchFamily="18" charset="0"/>
                <a:ea typeface="宋体" panose="02010600030101010101" pitchFamily="2" charset="-122"/>
                <a:sym typeface="Symbol" panose="05050102010706020507" pitchFamily="18" charset="2"/>
              </a:rPr>
              <a:t>垂直进入水泥墙。墙厚</a:t>
            </a:r>
            <a:r>
              <a:rPr lang="en-US" altLang="zh-CN" dirty="0">
                <a:solidFill>
                  <a:schemeClr val="bg1"/>
                </a:solidFill>
                <a:latin typeface="Times New Roman" panose="02020603050405020304" pitchFamily="18" charset="0"/>
                <a:ea typeface="宋体" panose="02010600030101010101" pitchFamily="2" charset="-122"/>
                <a:sym typeface="Symbol" panose="05050102010706020507" pitchFamily="18" charset="2"/>
              </a:rPr>
              <a:t>50cm</a:t>
            </a:r>
            <a:r>
              <a:rPr lang="zh-CN" altLang="en-US" dirty="0">
                <a:solidFill>
                  <a:schemeClr val="bg1"/>
                </a:solidFill>
                <a:latin typeface="Times New Roman" panose="02020603050405020304" pitchFamily="18" charset="0"/>
                <a:ea typeface="宋体" panose="02010600030101010101" pitchFamily="2" charset="-122"/>
                <a:sym typeface="Symbol" panose="05050102010706020507" pitchFamily="18" charset="2"/>
              </a:rPr>
              <a:t>，粒子从墙的另一面穿出时的速率减少为</a:t>
            </a:r>
            <a:r>
              <a:rPr lang="en-US" altLang="zh-CN" dirty="0">
                <a:solidFill>
                  <a:schemeClr val="bg1"/>
                </a:solidFill>
                <a:latin typeface="Times New Roman" panose="02020603050405020304" pitchFamily="18" charset="0"/>
                <a:ea typeface="宋体" panose="02010600030101010101" pitchFamily="2" charset="-122"/>
                <a:sym typeface="Symbol" panose="05050102010706020507" pitchFamily="18" charset="2"/>
              </a:rPr>
              <a:t>5c/13</a:t>
            </a:r>
            <a:r>
              <a:rPr lang="zh-CN" altLang="en-US" dirty="0">
                <a:solidFill>
                  <a:schemeClr val="bg1"/>
                </a:solidFill>
                <a:latin typeface="Times New Roman" panose="02020603050405020304" pitchFamily="18" charset="0"/>
                <a:ea typeface="宋体" panose="02010600030101010101" pitchFamily="2" charset="-122"/>
                <a:sym typeface="Symbol" panose="05050102010706020507" pitchFamily="18" charset="2"/>
              </a:rPr>
              <a:t>。求：（</a:t>
            </a:r>
            <a:r>
              <a:rPr lang="en-US" altLang="zh-CN" dirty="0">
                <a:solidFill>
                  <a:schemeClr val="bg1"/>
                </a:solidFill>
                <a:latin typeface="Times New Roman" panose="02020603050405020304" pitchFamily="18" charset="0"/>
                <a:ea typeface="宋体" panose="02010600030101010101" pitchFamily="2" charset="-122"/>
                <a:sym typeface="Symbol" panose="05050102010706020507" pitchFamily="18" charset="2"/>
              </a:rPr>
              <a:t>1</a:t>
            </a:r>
            <a:r>
              <a:rPr lang="zh-CN" altLang="en-US" dirty="0">
                <a:solidFill>
                  <a:schemeClr val="bg1"/>
                </a:solidFill>
                <a:latin typeface="Times New Roman" panose="02020603050405020304" pitchFamily="18" charset="0"/>
                <a:ea typeface="宋体" panose="02010600030101010101" pitchFamily="2" charset="-122"/>
                <a:sym typeface="Symbol" panose="05050102010706020507" pitchFamily="18" charset="2"/>
              </a:rPr>
              <a:t>）粒子受到墙的平均阻力。（</a:t>
            </a:r>
            <a:r>
              <a:rPr lang="en-US" altLang="zh-CN" dirty="0">
                <a:solidFill>
                  <a:schemeClr val="bg1"/>
                </a:solidFill>
                <a:latin typeface="Times New Roman" panose="02020603050405020304" pitchFamily="18" charset="0"/>
                <a:ea typeface="宋体" panose="02010600030101010101" pitchFamily="2" charset="-122"/>
                <a:sym typeface="Symbol" panose="05050102010706020507" pitchFamily="18" charset="2"/>
              </a:rPr>
              <a:t>2</a:t>
            </a:r>
            <a:r>
              <a:rPr lang="zh-CN" altLang="en-US" dirty="0">
                <a:solidFill>
                  <a:schemeClr val="bg1"/>
                </a:solidFill>
                <a:latin typeface="Times New Roman" panose="02020603050405020304" pitchFamily="18" charset="0"/>
                <a:ea typeface="宋体" panose="02010600030101010101" pitchFamily="2" charset="-122"/>
                <a:sym typeface="Symbol" panose="05050102010706020507" pitchFamily="18" charset="2"/>
              </a:rPr>
              <a:t>）粒子穿过墙所需的时间。</a:t>
            </a:r>
            <a:endParaRPr lang="zh-CN" altLang="en-US" dirty="0">
              <a:solidFill>
                <a:schemeClr val="bg1"/>
              </a:solidFill>
              <a:latin typeface="Times New Roman" panose="02020603050405020304" pitchFamily="18" charset="0"/>
              <a:ea typeface="宋体" panose="02010600030101010101" pitchFamily="2" charset="-122"/>
            </a:endParaRPr>
          </a:p>
        </p:txBody>
      </p:sp>
      <p:grpSp>
        <p:nvGrpSpPr>
          <p:cNvPr id="82947" name="组合 79876"/>
          <p:cNvGrpSpPr/>
          <p:nvPr/>
        </p:nvGrpSpPr>
        <p:grpSpPr>
          <a:xfrm>
            <a:off x="906463" y="3300413"/>
            <a:ext cx="7412037" cy="744537"/>
            <a:chOff x="586" y="2151"/>
            <a:chExt cx="4669" cy="469"/>
          </a:xfrm>
        </p:grpSpPr>
        <p:sp>
          <p:nvSpPr>
            <p:cNvPr id="82948" name="文本框 79874"/>
            <p:cNvSpPr txBox="1"/>
            <p:nvPr/>
          </p:nvSpPr>
          <p:spPr>
            <a:xfrm>
              <a:off x="586" y="2247"/>
              <a:ext cx="1075" cy="288"/>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宋体" panose="02010600030101010101" pitchFamily="2" charset="-122"/>
                </a:rPr>
                <a:t>解：</a:t>
              </a:r>
              <a:endParaRPr lang="zh-CN" altLang="en-US">
                <a:solidFill>
                  <a:srgbClr val="990000"/>
                </a:solidFill>
                <a:latin typeface="Times New Roman" panose="02020603050405020304" pitchFamily="18" charset="0"/>
                <a:ea typeface="宋体" panose="02010600030101010101" pitchFamily="2" charset="-122"/>
              </a:endParaRPr>
            </a:p>
          </p:txBody>
        </p:sp>
        <p:graphicFrame>
          <p:nvGraphicFramePr>
            <p:cNvPr id="82949" name="对象 79875"/>
            <p:cNvGraphicFramePr/>
            <p:nvPr/>
          </p:nvGraphicFramePr>
          <p:xfrm>
            <a:off x="1231" y="2151"/>
            <a:ext cx="4024" cy="469"/>
          </p:xfrm>
          <a:graphic>
            <a:graphicData uri="http://schemas.openxmlformats.org/presentationml/2006/ole">
              <mc:AlternateContent xmlns:mc="http://schemas.openxmlformats.org/markup-compatibility/2006">
                <mc:Choice xmlns:v="urn:schemas-microsoft-com:vml" Requires="v">
                  <p:oleObj spid="_x0000_s3226" name="" r:id="rId1" imgW="3376930" imgH="393700" progId="Equation.3">
                    <p:embed/>
                  </p:oleObj>
                </mc:Choice>
                <mc:Fallback>
                  <p:oleObj name="" r:id="rId1" imgW="3376930" imgH="393700" progId="Equation.3">
                    <p:embed/>
                    <p:pic>
                      <p:nvPicPr>
                        <p:cNvPr id="0" name="图片 3225"/>
                        <p:cNvPicPr/>
                        <p:nvPr/>
                      </p:nvPicPr>
                      <p:blipFill>
                        <a:blip r:embed="rId2"/>
                        <a:stretch>
                          <a:fillRect/>
                        </a:stretch>
                      </p:blipFill>
                      <p:spPr>
                        <a:xfrm>
                          <a:off x="1231" y="2151"/>
                          <a:ext cx="4024" cy="469"/>
                        </a:xfrm>
                        <a:prstGeom prst="rect">
                          <a:avLst/>
                        </a:prstGeom>
                        <a:noFill/>
                        <a:ln w="38100">
                          <a:noFill/>
                          <a:miter/>
                        </a:ln>
                      </p:spPr>
                    </p:pic>
                  </p:oleObj>
                </mc:Fallback>
              </mc:AlternateContent>
            </a:graphicData>
          </a:graphic>
        </p:graphicFrame>
      </p:grpSp>
      <p:sp>
        <p:nvSpPr>
          <p:cNvPr id="82950" name="文本框 79877"/>
          <p:cNvSpPr txBox="1"/>
          <p:nvPr/>
        </p:nvSpPr>
        <p:spPr>
          <a:xfrm>
            <a:off x="949325" y="4114800"/>
            <a:ext cx="3336925" cy="45720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）由动能定律</a:t>
            </a:r>
            <a:endParaRPr lang="zh-CN" altLang="en-US">
              <a:latin typeface="Times New Roman" panose="02020603050405020304" pitchFamily="18" charset="0"/>
              <a:ea typeface="宋体" panose="02010600030101010101" pitchFamily="2" charset="-122"/>
            </a:endParaRPr>
          </a:p>
        </p:txBody>
      </p:sp>
      <p:graphicFrame>
        <p:nvGraphicFramePr>
          <p:cNvPr id="82951" name="对象 79878"/>
          <p:cNvGraphicFramePr/>
          <p:nvPr/>
        </p:nvGraphicFramePr>
        <p:xfrm>
          <a:off x="1528763" y="4797425"/>
          <a:ext cx="6592887" cy="1028700"/>
        </p:xfrm>
        <a:graphic>
          <a:graphicData uri="http://schemas.openxmlformats.org/presentationml/2006/ole">
            <mc:AlternateContent xmlns:mc="http://schemas.openxmlformats.org/markup-compatibility/2006">
              <mc:Choice xmlns:v="urn:schemas-microsoft-com:vml" Requires="v">
                <p:oleObj spid="_x0000_s3229" name="" r:id="rId3" imgW="3173730" imgH="495300" progId="Equation.3">
                  <p:embed/>
                </p:oleObj>
              </mc:Choice>
              <mc:Fallback>
                <p:oleObj name="" r:id="rId3" imgW="3173730" imgH="495300" progId="Equation.3">
                  <p:embed/>
                  <p:pic>
                    <p:nvPicPr>
                      <p:cNvPr id="0" name="图片 3228"/>
                      <p:cNvPicPr/>
                      <p:nvPr/>
                    </p:nvPicPr>
                    <p:blipFill>
                      <a:blip r:embed="rId4"/>
                      <a:stretch>
                        <a:fillRect/>
                      </a:stretch>
                    </p:blipFill>
                    <p:spPr>
                      <a:xfrm>
                        <a:off x="1528763" y="4797425"/>
                        <a:ext cx="6592887" cy="1028700"/>
                      </a:xfrm>
                      <a:prstGeom prst="rect">
                        <a:avLst/>
                      </a:prstGeom>
                      <a:solidFill>
                        <a:srgbClr val="C5E8FF"/>
                      </a:solidFill>
                      <a:ln w="38100">
                        <a:noFill/>
                        <a:miter/>
                      </a:ln>
                    </p:spPr>
                  </p:pic>
                </p:oleObj>
              </mc:Fallback>
            </mc:AlternateContent>
          </a:graphicData>
        </a:graphic>
      </p:graphicFrame>
      <p:grpSp>
        <p:nvGrpSpPr>
          <p:cNvPr id="82952" name="组合 79879"/>
          <p:cNvGrpSpPr/>
          <p:nvPr/>
        </p:nvGrpSpPr>
        <p:grpSpPr>
          <a:xfrm>
            <a:off x="6965950" y="473075"/>
            <a:ext cx="1924050" cy="484188"/>
            <a:chOff x="4388" y="298"/>
            <a:chExt cx="1212" cy="305"/>
          </a:xfrm>
        </p:grpSpPr>
        <p:sp>
          <p:nvSpPr>
            <p:cNvPr id="82953" name="圆角矩形 79880">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79882" name="文本框 79881">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pic>
        <p:nvPicPr>
          <p:cNvPr id="82955" name="图片 79882" descr="ColorLine"/>
          <p:cNvPicPr>
            <a:picLocks noChangeAspect="1"/>
          </p:cNvPicPr>
          <p:nvPr/>
        </p:nvPicPr>
        <p:blipFill>
          <a:blip r:embed="rId5"/>
          <a:stretch>
            <a:fillRect/>
          </a:stretch>
        </p:blipFill>
        <p:spPr>
          <a:xfrm>
            <a:off x="1190625" y="1241425"/>
            <a:ext cx="6858000" cy="11113"/>
          </a:xfrm>
          <a:prstGeom prst="rect">
            <a:avLst/>
          </a:prstGeom>
          <a:noFill/>
          <a:ln w="9525">
            <a:noFill/>
          </a:ln>
        </p:spPr>
      </p:pic>
      <p:sp>
        <p:nvSpPr>
          <p:cNvPr id="82956" name="文本框 79883"/>
          <p:cNvSpPr txBox="1"/>
          <p:nvPr/>
        </p:nvSpPr>
        <p:spPr>
          <a:xfrm>
            <a:off x="800100" y="609600"/>
            <a:ext cx="2133600" cy="519113"/>
          </a:xfrm>
          <a:prstGeom prst="rect">
            <a:avLst/>
          </a:prstGeom>
          <a:noFill/>
          <a:ln w="9525">
            <a:noFill/>
          </a:ln>
        </p:spPr>
        <p:txBody>
          <a:bodyPr anchor="t" anchorCtr="0">
            <a:spAutoFit/>
          </a:bodyPr>
          <a:p>
            <a:r>
              <a:rPr lang="zh-CN" altLang="en-US" dirty="0">
                <a:solidFill>
                  <a:srgbClr val="990000"/>
                </a:solidFill>
                <a:latin typeface="Times New Roman" panose="02020603050405020304" pitchFamily="18" charset="0"/>
                <a:ea typeface="华文彩云" panose="02010800040101010101" pitchFamily="2" charset="-122"/>
              </a:rPr>
              <a:t>例题十：</a:t>
            </a:r>
            <a:endParaRPr lang="zh-CN" altLang="en-US">
              <a:solidFill>
                <a:srgbClr val="990000"/>
              </a:solidFill>
              <a:latin typeface="Times New Roman" panose="02020603050405020304" pitchFamily="18" charset="0"/>
              <a:ea typeface="华文彩云" panose="0201080004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1"/>
          <p:cNvSpPr/>
          <p:nvPr>
            <p:ph type="sldNum" sz="quarter" idx="4294967295"/>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fld id="{9A0DB2DC-4C9A-4742-B13C-FB6460FD3503}" type="slidenum">
              <a:rPr lang="zh-CN" altLang="en-US" dirty="0"/>
            </a:fld>
            <a:endParaRPr lang="zh-CN" altLang="en-US" dirty="0"/>
          </a:p>
        </p:txBody>
      </p:sp>
      <p:graphicFrame>
        <p:nvGraphicFramePr>
          <p:cNvPr id="83970" name="对象 80897"/>
          <p:cNvGraphicFramePr/>
          <p:nvPr/>
        </p:nvGraphicFramePr>
        <p:xfrm>
          <a:off x="1147763" y="1104900"/>
          <a:ext cx="6521450" cy="1157288"/>
        </p:xfrm>
        <a:graphic>
          <a:graphicData uri="http://schemas.openxmlformats.org/presentationml/2006/ole">
            <mc:AlternateContent xmlns:mc="http://schemas.openxmlformats.org/markup-compatibility/2006">
              <mc:Choice xmlns:v="urn:schemas-microsoft-com:vml" Requires="v">
                <p:oleObj spid="_x0000_s3231" name="" r:id="rId1" imgW="3122930" imgH="495300" progId="Equation.3">
                  <p:embed/>
                </p:oleObj>
              </mc:Choice>
              <mc:Fallback>
                <p:oleObj name="" r:id="rId1" imgW="3122930" imgH="495300" progId="Equation.3">
                  <p:embed/>
                  <p:pic>
                    <p:nvPicPr>
                      <p:cNvPr id="0" name="图片 3230"/>
                      <p:cNvPicPr/>
                      <p:nvPr/>
                    </p:nvPicPr>
                    <p:blipFill>
                      <a:blip r:embed="rId2"/>
                      <a:stretch>
                        <a:fillRect/>
                      </a:stretch>
                    </p:blipFill>
                    <p:spPr>
                      <a:xfrm>
                        <a:off x="1147763" y="1104900"/>
                        <a:ext cx="6521450" cy="1157288"/>
                      </a:xfrm>
                      <a:prstGeom prst="rect">
                        <a:avLst/>
                      </a:prstGeom>
                      <a:noFill/>
                      <a:ln w="38100">
                        <a:noFill/>
                        <a:miter/>
                      </a:ln>
                    </p:spPr>
                  </p:pic>
                </p:oleObj>
              </mc:Fallback>
            </mc:AlternateContent>
          </a:graphicData>
        </a:graphic>
      </p:graphicFrame>
      <p:sp>
        <p:nvSpPr>
          <p:cNvPr id="83971" name="文本框 80898"/>
          <p:cNvSpPr txBox="1"/>
          <p:nvPr/>
        </p:nvSpPr>
        <p:spPr>
          <a:xfrm>
            <a:off x="881063" y="2379663"/>
            <a:ext cx="3063875" cy="45720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负号表示阻力。</a:t>
            </a:r>
            <a:endParaRPr lang="zh-CN" altLang="en-US">
              <a:latin typeface="Times New Roman" panose="02020603050405020304" pitchFamily="18" charset="0"/>
              <a:ea typeface="宋体" panose="02010600030101010101" pitchFamily="2" charset="-122"/>
            </a:endParaRPr>
          </a:p>
        </p:txBody>
      </p:sp>
      <p:sp>
        <p:nvSpPr>
          <p:cNvPr id="83972" name="文本框 80899"/>
          <p:cNvSpPr txBox="1"/>
          <p:nvPr/>
        </p:nvSpPr>
        <p:spPr>
          <a:xfrm>
            <a:off x="652463" y="3217863"/>
            <a:ext cx="3597275" cy="457200"/>
          </a:xfrm>
          <a:prstGeom prst="rect">
            <a:avLst/>
          </a:prstGeom>
          <a:noFill/>
          <a:ln w="9525">
            <a:noFill/>
          </a:ln>
        </p:spPr>
        <p:txBody>
          <a:bodyPr anchor="t" anchorCtr="0">
            <a:spAutoFit/>
          </a:bodyPr>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）由动量定理</a:t>
            </a:r>
            <a:endParaRPr lang="zh-CN" altLang="en-US">
              <a:latin typeface="Times New Roman" panose="02020603050405020304" pitchFamily="18" charset="0"/>
              <a:ea typeface="宋体" panose="02010600030101010101" pitchFamily="2" charset="-122"/>
            </a:endParaRPr>
          </a:p>
        </p:txBody>
      </p:sp>
      <p:graphicFrame>
        <p:nvGraphicFramePr>
          <p:cNvPr id="83973" name="对象 80900"/>
          <p:cNvGraphicFramePr/>
          <p:nvPr/>
        </p:nvGraphicFramePr>
        <p:xfrm>
          <a:off x="3932238" y="3128963"/>
          <a:ext cx="2722562" cy="611187"/>
        </p:xfrm>
        <a:graphic>
          <a:graphicData uri="http://schemas.openxmlformats.org/presentationml/2006/ole">
            <mc:AlternateContent xmlns:mc="http://schemas.openxmlformats.org/markup-compatibility/2006">
              <mc:Choice xmlns:v="urn:schemas-microsoft-com:vml" Requires="v">
                <p:oleObj spid="_x0000_s3232" name="" r:id="rId3" imgW="1129030" imgH="254000" progId="Equation.DSMT4">
                  <p:embed/>
                </p:oleObj>
              </mc:Choice>
              <mc:Fallback>
                <p:oleObj name="" r:id="rId3" imgW="1129030" imgH="254000" progId="Equation.DSMT4">
                  <p:embed/>
                  <p:pic>
                    <p:nvPicPr>
                      <p:cNvPr id="0" name="图片 3231"/>
                      <p:cNvPicPr/>
                      <p:nvPr/>
                    </p:nvPicPr>
                    <p:blipFill>
                      <a:blip r:embed="rId4"/>
                      <a:stretch>
                        <a:fillRect/>
                      </a:stretch>
                    </p:blipFill>
                    <p:spPr>
                      <a:xfrm>
                        <a:off x="3932238" y="3128963"/>
                        <a:ext cx="2722562" cy="611187"/>
                      </a:xfrm>
                      <a:prstGeom prst="rect">
                        <a:avLst/>
                      </a:prstGeom>
                      <a:solidFill>
                        <a:srgbClr val="C5E8FF"/>
                      </a:solidFill>
                      <a:ln w="38100">
                        <a:noFill/>
                        <a:miter/>
                      </a:ln>
                    </p:spPr>
                  </p:pic>
                </p:oleObj>
              </mc:Fallback>
            </mc:AlternateContent>
          </a:graphicData>
        </a:graphic>
      </p:graphicFrame>
      <p:graphicFrame>
        <p:nvGraphicFramePr>
          <p:cNvPr id="83974" name="对象 80901"/>
          <p:cNvGraphicFramePr/>
          <p:nvPr/>
        </p:nvGraphicFramePr>
        <p:xfrm>
          <a:off x="2270125" y="4159250"/>
          <a:ext cx="4097338" cy="981075"/>
        </p:xfrm>
        <a:graphic>
          <a:graphicData uri="http://schemas.openxmlformats.org/presentationml/2006/ole">
            <mc:AlternateContent xmlns:mc="http://schemas.openxmlformats.org/markup-compatibility/2006">
              <mc:Choice xmlns:v="urn:schemas-microsoft-com:vml" Requires="v">
                <p:oleObj spid="_x0000_s3230" name="" r:id="rId5" imgW="1751965" imgH="393700" progId="Equation.3">
                  <p:embed/>
                </p:oleObj>
              </mc:Choice>
              <mc:Fallback>
                <p:oleObj name="" r:id="rId5" imgW="1751965" imgH="393700" progId="Equation.3">
                  <p:embed/>
                  <p:pic>
                    <p:nvPicPr>
                      <p:cNvPr id="0" name="图片 3229"/>
                      <p:cNvPicPr/>
                      <p:nvPr/>
                    </p:nvPicPr>
                    <p:blipFill>
                      <a:blip r:embed="rId6"/>
                      <a:stretch>
                        <a:fillRect/>
                      </a:stretch>
                    </p:blipFill>
                    <p:spPr>
                      <a:xfrm>
                        <a:off x="2270125" y="4159250"/>
                        <a:ext cx="4097338" cy="981075"/>
                      </a:xfrm>
                      <a:prstGeom prst="rect">
                        <a:avLst/>
                      </a:prstGeom>
                      <a:noFill/>
                      <a:ln w="38100">
                        <a:noFill/>
                        <a:miter/>
                      </a:ln>
                    </p:spPr>
                  </p:pic>
                </p:oleObj>
              </mc:Fallback>
            </mc:AlternateContent>
          </a:graphicData>
        </a:graphic>
      </p:graphicFrame>
      <p:grpSp>
        <p:nvGrpSpPr>
          <p:cNvPr id="83975" name="组合 80902"/>
          <p:cNvGrpSpPr/>
          <p:nvPr/>
        </p:nvGrpSpPr>
        <p:grpSpPr>
          <a:xfrm>
            <a:off x="6965950" y="473075"/>
            <a:ext cx="1924050" cy="484188"/>
            <a:chOff x="4388" y="298"/>
            <a:chExt cx="1212" cy="305"/>
          </a:xfrm>
        </p:grpSpPr>
        <p:sp>
          <p:nvSpPr>
            <p:cNvPr id="83976" name="圆角矩形 80903">
              <a:hlinkClick r:id="" action="ppaction://hlinkshowjump?jump=lastslide"/>
            </p:cNvPr>
            <p:cNvSpPr/>
            <p:nvPr/>
          </p:nvSpPr>
          <p:spPr>
            <a:xfrm>
              <a:off x="4388" y="298"/>
              <a:ext cx="1116" cy="305"/>
            </a:xfrm>
            <a:prstGeom prst="roundRect">
              <a:avLst>
                <a:gd name="adj" fmla="val 16667"/>
              </a:avLst>
            </a:prstGeom>
            <a:solidFill>
              <a:srgbClr val="99CCFF">
                <a:alpha val="50000"/>
              </a:srgbClr>
            </a:solidFill>
            <a:ln w="9525"/>
            <a:scene3d>
              <a:camera prst="legacyObliqueTopRight">
                <a:rot lat="0" lon="0" rev="0"/>
              </a:camera>
              <a:lightRig rig="legacyFlat3" dir="b"/>
            </a:scene3d>
            <a:sp3d extrusionH="11100" prstMaterial="legacyMatte">
              <a:bevelT w="13500" h="13500" prst="angle"/>
              <a:bevelB w="13500" h="13500" prst="angle"/>
              <a:extrusionClr>
                <a:srgbClr val="99CCFF"/>
              </a:extrusionClr>
            </a:sp3d>
          </p:spPr>
          <p:txBody>
            <a:bodyPr anchor="t" anchorCtr="0">
              <a:flatTx/>
            </a:bodyPr>
            <a:p>
              <a:endParaRPr lang="zh-CN" altLang="en-US">
                <a:latin typeface="Times New Roman" panose="02020603050405020304" pitchFamily="18" charset="0"/>
                <a:ea typeface="宋体" panose="02010600030101010101" pitchFamily="2" charset="-122"/>
              </a:endParaRPr>
            </a:p>
          </p:txBody>
        </p:sp>
        <p:sp>
          <p:nvSpPr>
            <p:cNvPr id="80905" name="文本框 80904">
              <a:hlinkClick r:id="" action="ppaction://hlinkshowjump?jump=previousslide"/>
            </p:cNvPr>
            <p:cNvSpPr txBox="1"/>
            <p:nvPr/>
          </p:nvSpPr>
          <p:spPr>
            <a:xfrm>
              <a:off x="4484" y="346"/>
              <a:ext cx="1116" cy="224"/>
            </a:xfrm>
            <a:prstGeom prst="rect">
              <a:avLst/>
            </a:prstGeom>
            <a:noFill/>
            <a:ln w="9525">
              <a:noFill/>
            </a:ln>
          </p:spPr>
          <p:txBody>
            <a:bodyPr lIns="0" tIns="0" rIns="0" bIns="0"/>
            <a:p>
              <a:r>
                <a:rPr lang="zh-CN" altLang="en-US" sz="2000" noProof="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pitchFamily="18" charset="0"/>
                  <a:ea typeface="楷体_GB2312" pitchFamily="49" charset="-122"/>
                  <a:cs typeface="+mn-cs"/>
                </a:rPr>
                <a:t>普通物理教案</a:t>
              </a:r>
              <a:r>
                <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cs typeface="+mn-cs"/>
                </a:rPr>
                <a:t> </a:t>
              </a:r>
              <a:endParaRPr lang="zh-CN" altLang="en-US" sz="2000" noProof="1" dirty="0">
                <a:solidFill>
                  <a:srgbClr val="3366FF"/>
                </a:solidFill>
                <a:effectLst>
                  <a:outerShdw blurRad="38100" dist="38100" dir="2700000">
                    <a:srgbClr val="000000"/>
                  </a:outerShdw>
                </a:effectLst>
                <a:latin typeface="Times New Roman" panose="02020603050405020304" pitchFamily="18" charset="0"/>
                <a:ea typeface="楷体_GB2312" pitchFamily="49" charset="-122"/>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ln/>
        </p:spPr>
        <p:txBody>
          <a:bodyPr vert="horz" wrap="square" lIns="91440" tIns="45720" rIns="91440" bIns="45720" anchor="ctr" anchorCtr="0"/>
          <a:p>
            <a:pPr eaLnBrk="1" hangingPunct="1"/>
            <a:r>
              <a:rPr lang="en-US" altLang="zh-CN" sz="3600" dirty="0">
                <a:latin typeface="华文新魏" panose="02010800040101010101" pitchFamily="2" charset="-122"/>
                <a:ea typeface="华文新魏" panose="02010800040101010101" pitchFamily="2" charset="-122"/>
              </a:rPr>
              <a:t>§8.4 </a:t>
            </a:r>
            <a:r>
              <a:rPr lang="zh-CN" altLang="en-US" sz="3600" dirty="0">
                <a:latin typeface="华文新魏" panose="02010800040101010101" pitchFamily="2" charset="-122"/>
                <a:ea typeface="华文新魏" panose="02010800040101010101" pitchFamily="2" charset="-122"/>
              </a:rPr>
              <a:t>广义相对论简介</a:t>
            </a:r>
            <a:endParaRPr lang="zh-CN" altLang="en-US" sz="3600" dirty="0">
              <a:latin typeface="华文新魏" panose="02010800040101010101" pitchFamily="2" charset="-122"/>
              <a:ea typeface="华文新魏" panose="02010800040101010101" pitchFamily="2" charset="-122"/>
            </a:endParaRPr>
          </a:p>
        </p:txBody>
      </p:sp>
      <p:sp>
        <p:nvSpPr>
          <p:cNvPr id="84994" name="Rectangle 3"/>
          <p:cNvSpPr/>
          <p:nvPr>
            <p:ph idx="1"/>
          </p:nvPr>
        </p:nvSpPr>
        <p:spPr>
          <a:xfrm>
            <a:off x="685800" y="1773238"/>
            <a:ext cx="7772400" cy="4114800"/>
          </a:xfrm>
          <a:solidFill>
            <a:srgbClr val="FFFFFF"/>
          </a:solidFill>
          <a:ln>
            <a:solidFill>
              <a:srgbClr val="000000"/>
            </a:solidFill>
            <a:miter/>
          </a:ln>
        </p:spPr>
        <p:txBody>
          <a:bodyPr anchor="t" anchorCtr="0"/>
          <a:p>
            <a:pPr eaLnBrk="1" hangingPunct="1">
              <a:lnSpc>
                <a:spcPct val="110000"/>
              </a:lnSpc>
              <a:buNone/>
            </a:pPr>
            <a:r>
              <a:rPr lang="en-US" altLang="zh-CN" sz="2800" dirty="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一、等效原理和广义协变原理</a:t>
            </a:r>
            <a:endParaRPr lang="zh-CN" altLang="en-US" sz="2800" dirty="0">
              <a:latin typeface="黑体" panose="02010609060101010101" pitchFamily="2" charset="-122"/>
              <a:ea typeface="黑体" panose="02010609060101010101" pitchFamily="2" charset="-122"/>
            </a:endParaRPr>
          </a:p>
          <a:p>
            <a:pPr eaLnBrk="1" hangingPunct="1">
              <a:lnSpc>
                <a:spcPct val="110000"/>
              </a:lnSpc>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．狭义相对论存在的缺陷</a:t>
            </a:r>
            <a:endParaRPr lang="zh-CN" altLang="en-US" sz="2400" b="1" dirty="0">
              <a:latin typeface="宋体" panose="02010600030101010101" pitchFamily="2" charset="-122"/>
            </a:endParaRPr>
          </a:p>
          <a:p>
            <a:pPr eaLnBrk="1" hangingPunct="1">
              <a:lnSpc>
                <a:spcPct val="110000"/>
              </a:lnSpc>
              <a:buNone/>
            </a:pPr>
            <a:r>
              <a:rPr lang="zh-CN" altLang="en-US" sz="2400" b="1" dirty="0">
                <a:latin typeface="宋体" panose="02010600030101010101" pitchFamily="2" charset="-122"/>
              </a:rPr>
              <a:t>      狭义相对论改变了人们对时空观的认识，是一个革命性的突破。但是所讨论的各个参考系都只限于惯性系，它们彼此作匀速相对作用；另外，</a:t>
            </a:r>
            <a:r>
              <a:rPr lang="en-US" altLang="zh-CN" sz="2400" b="1" dirty="0">
                <a:latin typeface="宋体" panose="02010600030101010101" pitchFamily="2" charset="-122"/>
              </a:rPr>
              <a:t>20</a:t>
            </a:r>
            <a:r>
              <a:rPr lang="zh-CN" altLang="en-US" sz="2400" b="1" dirty="0">
                <a:latin typeface="宋体" panose="02010600030101010101" pitchFamily="2" charset="-122"/>
              </a:rPr>
              <a:t>世纪初人们只知道两种相互作用：引力和电磁作用，可是狭义相对论未能解决引力问题，万有引力定律无法纳入相对论，因此爱因斯坦并不甘心。</a:t>
            </a:r>
            <a:endParaRPr lang="zh-CN" altLang="en-US" sz="2400" b="1" dirty="0">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1026"/>
          <p:cNvSpPr/>
          <p:nvPr/>
        </p:nvSpPr>
        <p:spPr>
          <a:xfrm>
            <a:off x="457200" y="685800"/>
            <a:ext cx="2133600" cy="519113"/>
          </a:xfrm>
          <a:prstGeom prst="rect">
            <a:avLst/>
          </a:prstGeom>
          <a:noFill/>
          <a:ln w="9525">
            <a:noFill/>
          </a:ln>
        </p:spPr>
        <p:txBody>
          <a:bodyPr lIns="92075" tIns="46038" rIns="92075" bIns="46038" anchor="t" anchorCtr="0">
            <a:spAutoFit/>
          </a:bodyPr>
          <a:p>
            <a:pPr eaLnBrk="0" hangingPunct="0"/>
            <a:r>
              <a:rPr lang="zh-CN" altLang="en-US" sz="2800" b="1" dirty="0">
                <a:solidFill>
                  <a:srgbClr val="0000FF"/>
                </a:solidFill>
                <a:latin typeface="楷体_GB2312" pitchFamily="49" charset="-122"/>
                <a:ea typeface="楷体_GB2312" pitchFamily="49" charset="-122"/>
              </a:rPr>
              <a:t>问题：</a:t>
            </a:r>
            <a:endParaRPr lang="zh-CN" altLang="en-US" sz="2800" b="1" dirty="0">
              <a:solidFill>
                <a:srgbClr val="0000FF"/>
              </a:solidFill>
              <a:latin typeface="楷体_GB2312" pitchFamily="49" charset="-122"/>
              <a:ea typeface="楷体_GB2312" pitchFamily="49" charset="-122"/>
            </a:endParaRPr>
          </a:p>
        </p:txBody>
      </p:sp>
      <p:sp>
        <p:nvSpPr>
          <p:cNvPr id="138243" name="Rectangle 1027"/>
          <p:cNvSpPr/>
          <p:nvPr/>
        </p:nvSpPr>
        <p:spPr>
          <a:xfrm>
            <a:off x="-152400" y="1371600"/>
            <a:ext cx="9296400" cy="946150"/>
          </a:xfrm>
          <a:prstGeom prst="rect">
            <a:avLst/>
          </a:prstGeom>
          <a:noFill/>
          <a:ln w="9525">
            <a:noFill/>
          </a:ln>
        </p:spPr>
        <p:txBody>
          <a:bodyPr lIns="92075" tIns="46038" rIns="92075" bIns="46038" anchor="t" anchorCtr="0">
            <a:spAutoFit/>
          </a:bodyPr>
          <a:p>
            <a:pPr marL="1371600" lvl="2" indent="-457200" eaLnBrk="0" hangingPunct="0"/>
            <a:r>
              <a:rPr lang="en-US" altLang="zh-CN" sz="2800" b="1" dirty="0">
                <a:solidFill>
                  <a:srgbClr val="FF0000"/>
                </a:solidFill>
                <a:latin typeface="Times New Roman" panose="02020603050405020304" pitchFamily="18" charset="0"/>
                <a:ea typeface="楷体_GB2312" pitchFamily="49" charset="-122"/>
              </a:rPr>
              <a:t>      </a:t>
            </a:r>
            <a:r>
              <a:rPr lang="zh-CN" altLang="en-US" sz="2800" b="1" dirty="0">
                <a:solidFill>
                  <a:srgbClr val="FF0000"/>
                </a:solidFill>
                <a:latin typeface="Times New Roman" panose="02020603050405020304" pitchFamily="18" charset="0"/>
                <a:ea typeface="楷体_GB2312" pitchFamily="49" charset="-122"/>
              </a:rPr>
              <a:t>发生在同一地点的两个同时事件，</a:t>
            </a:r>
            <a:endParaRPr lang="zh-CN" altLang="en-US" sz="2800" b="1" dirty="0">
              <a:solidFill>
                <a:srgbClr val="FF0000"/>
              </a:solidFill>
              <a:latin typeface="Times New Roman" panose="02020603050405020304" pitchFamily="18" charset="0"/>
              <a:ea typeface="楷体_GB2312" pitchFamily="49" charset="-122"/>
            </a:endParaRPr>
          </a:p>
          <a:p>
            <a:pPr marL="1371600" lvl="2" indent="-457200" eaLnBrk="0" hangingPunct="0"/>
            <a:r>
              <a:rPr lang="zh-CN" altLang="en-US" sz="2800" b="1" dirty="0">
                <a:solidFill>
                  <a:srgbClr val="FF0000"/>
                </a:solidFill>
                <a:latin typeface="Times New Roman" panose="02020603050405020304" pitchFamily="18" charset="0"/>
                <a:ea typeface="楷体_GB2312" pitchFamily="49" charset="-122"/>
              </a:rPr>
              <a:t>对另一个参考系不同时，这可能吗</a:t>
            </a:r>
            <a:r>
              <a:rPr lang="en-US" altLang="zh-CN" sz="2800" b="1" dirty="0">
                <a:solidFill>
                  <a:srgbClr val="FF0000"/>
                </a:solidFill>
                <a:latin typeface="Times New Roman" panose="02020603050405020304" pitchFamily="18" charset="0"/>
                <a:ea typeface="楷体_GB2312" pitchFamily="49" charset="-122"/>
              </a:rPr>
              <a:t>?</a:t>
            </a:r>
            <a:endParaRPr lang="en-US" altLang="zh-CN" sz="2800" b="1" dirty="0">
              <a:solidFill>
                <a:srgbClr val="FF0000"/>
              </a:solidFill>
              <a:latin typeface="Times New Roman" panose="02020603050405020304" pitchFamily="18" charset="0"/>
              <a:ea typeface="楷体_GB2312" pitchFamily="49" charset="-122"/>
            </a:endParaRPr>
          </a:p>
        </p:txBody>
      </p:sp>
      <p:sp>
        <p:nvSpPr>
          <p:cNvPr id="138251" name="Rectangle 1035"/>
          <p:cNvSpPr>
            <a:spLocks noChangeArrowheads="1"/>
          </p:cNvSpPr>
          <p:nvPr/>
        </p:nvSpPr>
        <p:spPr bwMode="auto">
          <a:xfrm>
            <a:off x="720725" y="-52387"/>
            <a:ext cx="1870075" cy="427038"/>
          </a:xfrm>
          <a:prstGeom prst="rect">
            <a:avLst/>
          </a:prstGeom>
          <a:noFill/>
          <a:ln w="9525">
            <a:noFill/>
            <a:miter lim="800000"/>
          </a:ln>
          <a:effectLst>
            <a:outerShdw dist="35921" dir="2700000" algn="ctr" rotWithShape="0">
              <a:schemeClr val="bg2"/>
            </a:outerShdw>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rPr>
              <a:t>同时的相对性</a:t>
            </a:r>
            <a:endParaRPr kumimoji="0" lang="zh-CN" altLang="en-US" sz="2200" b="1" i="0" u="none" strike="noStrike" kern="1200" cap="none" spc="0" normalizeH="0" baseline="0" noProof="0">
              <a:ln>
                <a:noFill/>
              </a:ln>
              <a:solidFill>
                <a:schemeClr val="bg1"/>
              </a:solidFill>
              <a:effectLst/>
              <a:uLnTx/>
              <a:uFillTx/>
              <a:latin typeface="楷体_GB2312" pitchFamily="49" charset="-122"/>
              <a:ea typeface="楷体_GB2312" pitchFamily="49" charset="-122"/>
              <a:cs typeface="+mn-cs"/>
            </a:endParaRPr>
          </a:p>
        </p:txBody>
      </p:sp>
      <p:sp>
        <p:nvSpPr>
          <p:cNvPr id="138252" name="Rectangle 1036"/>
          <p:cNvSpPr/>
          <p:nvPr/>
        </p:nvSpPr>
        <p:spPr>
          <a:xfrm>
            <a:off x="762000" y="3124200"/>
            <a:ext cx="4191000" cy="946150"/>
          </a:xfrm>
          <a:prstGeom prst="rect">
            <a:avLst/>
          </a:prstGeom>
          <a:noFill/>
          <a:ln w="9525">
            <a:noFill/>
          </a:ln>
        </p:spPr>
        <p:txBody>
          <a:bodyPr lIns="92075" tIns="46038" rIns="92075" bIns="46038" anchor="t" anchorCtr="0">
            <a:spAutoFit/>
          </a:bodyPr>
          <a:p>
            <a:pPr marL="457200" indent="-457200" eaLnBrk="0" hangingPunct="0"/>
            <a:r>
              <a:rPr lang="zh-CN" altLang="en-US" sz="2800" b="1" dirty="0">
                <a:solidFill>
                  <a:srgbClr val="000066"/>
                </a:solidFill>
                <a:latin typeface="Times New Roman" panose="02020603050405020304" pitchFamily="18" charset="0"/>
                <a:ea typeface="楷体_GB2312" pitchFamily="49" charset="-122"/>
              </a:rPr>
              <a:t>答</a:t>
            </a:r>
            <a:r>
              <a:rPr lang="en-US" altLang="zh-CN" sz="2800" b="1" dirty="0">
                <a:solidFill>
                  <a:srgbClr val="000066"/>
                </a:solidFill>
                <a:latin typeface="Times New Roman" panose="02020603050405020304" pitchFamily="18" charset="0"/>
                <a:ea typeface="楷体_GB2312" pitchFamily="49" charset="-122"/>
              </a:rPr>
              <a:t>:</a:t>
            </a:r>
            <a:r>
              <a:rPr lang="zh-CN" altLang="en-US" sz="2800" b="1" dirty="0">
                <a:solidFill>
                  <a:srgbClr val="000066"/>
                </a:solidFill>
                <a:latin typeface="Times New Roman" panose="02020603050405020304" pitchFamily="18" charset="0"/>
                <a:ea typeface="楷体_GB2312" pitchFamily="49" charset="-122"/>
              </a:rPr>
              <a:t>不可能</a:t>
            </a:r>
            <a:r>
              <a:rPr lang="en-US" altLang="zh-CN" sz="2800" b="1" dirty="0">
                <a:solidFill>
                  <a:srgbClr val="000066"/>
                </a:solidFill>
                <a:latin typeface="Times New Roman" panose="02020603050405020304" pitchFamily="18" charset="0"/>
                <a:ea typeface="楷体_GB2312" pitchFamily="49" charset="-122"/>
              </a:rPr>
              <a:t>.</a:t>
            </a:r>
            <a:endParaRPr lang="en-US" altLang="zh-CN" sz="2800" b="1" dirty="0">
              <a:solidFill>
                <a:srgbClr val="000066"/>
              </a:solidFill>
              <a:latin typeface="Times New Roman" panose="02020603050405020304" pitchFamily="18" charset="0"/>
              <a:ea typeface="楷体_GB2312" pitchFamily="49" charset="-122"/>
            </a:endParaRPr>
          </a:p>
          <a:p>
            <a:pPr marL="457200" indent="-457200" eaLnBrk="0" hangingPunct="0"/>
            <a:r>
              <a:rPr lang="en-US" altLang="zh-CN" sz="2800" b="1" dirty="0">
                <a:solidFill>
                  <a:srgbClr val="000066"/>
                </a:solidFill>
                <a:latin typeface="Times New Roman" panose="02020603050405020304" pitchFamily="18" charset="0"/>
                <a:ea typeface="楷体_GB2312" pitchFamily="49" charset="-122"/>
              </a:rPr>
              <a:t>  </a:t>
            </a:r>
            <a:endParaRPr lang="en-US" altLang="zh-CN" sz="2800" b="1" dirty="0">
              <a:solidFill>
                <a:srgbClr val="000066"/>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slide(fromLeft)">
                                      <p:cBhvr>
                                        <p:cTn id="7" dur="500"/>
                                        <p:tgtEl>
                                          <p:spTgt spid="1382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8243"/>
                                        </p:tgtEl>
                                        <p:attrNameLst>
                                          <p:attrName>style.visibility</p:attrName>
                                        </p:attrNameLst>
                                      </p:cBhvr>
                                      <p:to>
                                        <p:strVal val="visible"/>
                                      </p:to>
                                    </p:set>
                                    <p:animEffect transition="in" filter="checkerboard(across)">
                                      <p:cBhvr>
                                        <p:cTn id="12" dur="500"/>
                                        <p:tgtEl>
                                          <p:spTgt spid="13824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8252"/>
                                        </p:tgtEl>
                                        <p:attrNameLst>
                                          <p:attrName>style.visibility</p:attrName>
                                        </p:attrNameLst>
                                      </p:cBhvr>
                                      <p:to>
                                        <p:strVal val="visible"/>
                                      </p:to>
                                    </p:set>
                                    <p:animEffect transition="in" filter="checkerboard(across)">
                                      <p:cBhvr>
                                        <p:cTn id="17" dur="500"/>
                                        <p:tgtEl>
                                          <p:spTgt spid="138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43" grpId="0"/>
      <p:bldP spid="13825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p:nvPr>
            <p:ph idx="1"/>
          </p:nvPr>
        </p:nvSpPr>
        <p:spPr>
          <a:xfrm>
            <a:off x="684213" y="692150"/>
            <a:ext cx="7772400" cy="4114800"/>
          </a:xfrm>
          <a:solidFill>
            <a:srgbClr val="FFFFFF"/>
          </a:solidFill>
          <a:ln>
            <a:solidFill>
              <a:srgbClr val="000000"/>
            </a:solidFill>
            <a:miter/>
          </a:ln>
        </p:spPr>
        <p:txBody>
          <a:bodyPr anchor="t" anchorCtr="0"/>
          <a:p>
            <a:pPr eaLnBrk="1" hangingPunct="1">
              <a:lnSpc>
                <a:spcPct val="110000"/>
              </a:lnSpc>
              <a:buNone/>
            </a:pPr>
            <a:r>
              <a:rPr lang="en-US" altLang="zh-CN" sz="2400" b="1" dirty="0">
                <a:latin typeface="宋体" panose="02010600030101010101" pitchFamily="2" charset="-122"/>
              </a:rPr>
              <a:t>      </a:t>
            </a:r>
            <a:r>
              <a:rPr lang="zh-CN" altLang="en-US" sz="2400" b="1" dirty="0">
                <a:latin typeface="宋体" panose="02010600030101010101" pitchFamily="2" charset="-122"/>
              </a:rPr>
              <a:t>科学灵感是一种超逻辑的科学思维，但是科学创新往往来自科学灵感。爱因斯坦日夜思考如何解决狭义相对论的不足。可是他说：“有一天，转机突然出现了。我坐在伯尔尼专利局的椅子上，突然想到，如果一个人自由下落，他会感觉不到他的体重。我很吃惊，这个简单的推理实验对我影响至深，竟把我引向了引力理论。我继续设想一个下落的人处于加速的情况。此时，他的感觉和判断都是在加速运动的参考系里发生的。我决定把相对论扩展到加速运动的参考系，我认为这样做可能同时解决引力问题。”</a:t>
            </a:r>
            <a:endParaRPr lang="zh-CN" altLang="en-US" sz="2400" b="1" dirty="0">
              <a:latin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p:nvPr>
            <p:ph idx="1"/>
          </p:nvPr>
        </p:nvSpPr>
        <p:spPr>
          <a:xfrm>
            <a:off x="611188" y="393700"/>
            <a:ext cx="7772400" cy="4114800"/>
          </a:xfrm>
          <a:solidFill>
            <a:srgbClr val="FFFFFF"/>
          </a:solidFill>
          <a:ln>
            <a:solidFill>
              <a:srgbClr val="000000"/>
            </a:solidFill>
            <a:miter/>
          </a:ln>
        </p:spPr>
        <p:txBody>
          <a:bodyPr anchor="t" anchorCtr="0"/>
          <a:p>
            <a:pPr eaLnBrk="1" hangingPunct="1">
              <a:lnSpc>
                <a:spcPct val="110000"/>
              </a:lnSpc>
              <a:buNone/>
            </a:pPr>
            <a:r>
              <a:rPr lang="en-US" altLang="zh-CN" sz="2400" b="1" dirty="0">
                <a:latin typeface="宋体" panose="02010600030101010101" pitchFamily="2" charset="-122"/>
              </a:rPr>
              <a:t>    2</a:t>
            </a:r>
            <a:r>
              <a:rPr lang="zh-CN" altLang="en-US" sz="2400" b="1" dirty="0">
                <a:latin typeface="宋体" panose="02010600030101010101" pitchFamily="2" charset="-122"/>
              </a:rPr>
              <a:t>．等效原理和广义协变原理</a:t>
            </a:r>
            <a:endParaRPr lang="zh-CN" altLang="en-US" sz="2400" b="1" dirty="0">
              <a:latin typeface="宋体" panose="02010600030101010101" pitchFamily="2" charset="-122"/>
            </a:endParaRPr>
          </a:p>
          <a:p>
            <a:pPr eaLnBrk="1" hangingPunct="1">
              <a:lnSpc>
                <a:spcPct val="110000"/>
              </a:lnSpc>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等效原理：爱因斯坦关于把惯性质量和引力质量等同起来，或把加速度与引力场等同起来的假设，称为等效原理，它是建立在广义相对论上的一个基本原理。这个原理的提出，可通过按爱因斯坦想法所做的两个假想实验来看。</a:t>
            </a:r>
            <a:endParaRPr lang="zh-CN" altLang="en-US" sz="2400" b="1" dirty="0">
              <a:latin typeface="宋体" panose="02010600030101010101" pitchFamily="2" charset="-122"/>
            </a:endParaRPr>
          </a:p>
          <a:p>
            <a:pPr eaLnBrk="1" hangingPunct="1">
              <a:lnSpc>
                <a:spcPct val="110000"/>
              </a:lnSpc>
              <a:buNone/>
            </a:pPr>
            <a:r>
              <a:rPr lang="zh-CN" altLang="en-US" sz="2400" b="1" dirty="0">
                <a:latin typeface="宋体" panose="02010600030101010101" pitchFamily="2" charset="-122"/>
              </a:rPr>
              <a:t>      先假设你乘电梯情况，脚下放一磅秤。当电梯向上加速（</a:t>
            </a:r>
            <a:r>
              <a:rPr lang="en-US" altLang="zh-CN" sz="2400" i="1" dirty="0"/>
              <a:t>a</a:t>
            </a:r>
            <a:r>
              <a:rPr lang="zh-CN" altLang="en-US" sz="2400" b="1" dirty="0">
                <a:latin typeface="宋体" panose="02010600030101010101" pitchFamily="2" charset="-122"/>
              </a:rPr>
              <a:t>向上）时，你会感受到一个向下的惯性力</a:t>
            </a:r>
            <a:r>
              <a:rPr lang="en-US" altLang="zh-CN" sz="2400" i="1" dirty="0"/>
              <a:t>F</a:t>
            </a:r>
            <a:r>
              <a:rPr lang="en-US" altLang="zh-CN" sz="2400" baseline="-25000" dirty="0"/>
              <a:t>inertial</a:t>
            </a:r>
            <a:r>
              <a:rPr lang="en-US" altLang="zh-CN" sz="2400" b="1" dirty="0"/>
              <a:t>=-</a:t>
            </a:r>
            <a:r>
              <a:rPr lang="en-US" altLang="zh-CN" sz="2400" i="1" dirty="0"/>
              <a:t>ma</a:t>
            </a:r>
            <a:r>
              <a:rPr lang="zh-CN" altLang="en-US" sz="2400" b="1" dirty="0">
                <a:latin typeface="宋体" panose="02010600030101010101" pitchFamily="2" charset="-122"/>
              </a:rPr>
              <a:t>，磅秤读数为</a:t>
            </a:r>
            <a:endParaRPr lang="zh-CN" altLang="en-US" sz="2400" b="1" dirty="0">
              <a:latin typeface="宋体" panose="02010600030101010101" pitchFamily="2" charset="-122"/>
            </a:endParaRPr>
          </a:p>
        </p:txBody>
      </p:sp>
      <p:sp>
        <p:nvSpPr>
          <p:cNvPr id="87042" name="Rectangle 3"/>
          <p:cNvSpPr/>
          <p:nvPr/>
        </p:nvSpPr>
        <p:spPr>
          <a:xfrm>
            <a:off x="0" y="3328988"/>
            <a:ext cx="9144000" cy="0"/>
          </a:xfrm>
          <a:prstGeom prst="rect">
            <a:avLst/>
          </a:prstGeom>
          <a:noFill/>
          <a:ln w="9525">
            <a:noFill/>
          </a:ln>
        </p:spPr>
        <p:txBody>
          <a:bodyPr wrap="none" anchor="ctr"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61796" name="Object 4"/>
          <p:cNvGraphicFramePr/>
          <p:nvPr/>
        </p:nvGraphicFramePr>
        <p:xfrm>
          <a:off x="1979613" y="4365625"/>
          <a:ext cx="1897062" cy="428625"/>
        </p:xfrm>
        <a:graphic>
          <a:graphicData uri="http://schemas.openxmlformats.org/presentationml/2006/ole">
            <mc:AlternateContent xmlns:mc="http://schemas.openxmlformats.org/markup-compatibility/2006">
              <mc:Choice xmlns:v="urn:schemas-microsoft-com:vml" Requires="v">
                <p:oleObj spid="_x0000_s3234" name="" r:id="rId1" imgW="888365" imgH="203200" progId="Equation.3">
                  <p:embed/>
                </p:oleObj>
              </mc:Choice>
              <mc:Fallback>
                <p:oleObj name="" r:id="rId1" imgW="888365" imgH="203200" progId="Equation.3">
                  <p:embed/>
                  <p:pic>
                    <p:nvPicPr>
                      <p:cNvPr id="0" name="图片 3233"/>
                      <p:cNvPicPr/>
                      <p:nvPr/>
                    </p:nvPicPr>
                    <p:blipFill>
                      <a:blip r:embed="rId2"/>
                      <a:stretch>
                        <a:fillRect/>
                      </a:stretch>
                    </p:blipFill>
                    <p:spPr>
                      <a:xfrm>
                        <a:off x="1979613" y="4365625"/>
                        <a:ext cx="1897062" cy="428625"/>
                      </a:xfrm>
                      <a:prstGeom prst="rect">
                        <a:avLst/>
                      </a:prstGeom>
                      <a:noFill/>
                      <a:ln w="38100">
                        <a:noFill/>
                        <a:miter/>
                      </a:ln>
                    </p:spPr>
                  </p:pic>
                </p:oleObj>
              </mc:Fallback>
            </mc:AlternateContent>
          </a:graphicData>
        </a:graphic>
      </p:graphicFrame>
      <p:sp>
        <p:nvSpPr>
          <p:cNvPr id="161797" name="Rectangle 5"/>
          <p:cNvSpPr/>
          <p:nvPr/>
        </p:nvSpPr>
        <p:spPr>
          <a:xfrm>
            <a:off x="869950" y="4868863"/>
            <a:ext cx="7691438" cy="822325"/>
          </a:xfrm>
          <a:prstGeom prst="rect">
            <a:avLst/>
          </a:prstGeom>
          <a:noFill/>
          <a:ln w="9525">
            <a:noFill/>
          </a:ln>
        </p:spPr>
        <p:txBody>
          <a:bodyPr wrap="none" anchor="ctr" anchorCtr="0">
            <a:spAutoFit/>
          </a:bodyPr>
          <a:p>
            <a:r>
              <a:rPr lang="zh-CN" altLang="en-US" b="1" dirty="0">
                <a:latin typeface="Times New Roman" panose="02020603050405020304" pitchFamily="18" charset="0"/>
                <a:ea typeface="宋体" panose="02010600030101010101" pitchFamily="2" charset="-122"/>
              </a:rPr>
              <a:t>其中</a:t>
            </a:r>
            <a:r>
              <a:rPr lang="en-US" altLang="zh-CN" i="1" dirty="0">
                <a:latin typeface="Times New Roman" panose="02020603050405020304" pitchFamily="18" charset="0"/>
                <a:ea typeface="宋体" panose="02010600030101010101" pitchFamily="2" charset="-122"/>
              </a:rPr>
              <a:t>m</a:t>
            </a:r>
            <a:r>
              <a:rPr lang="en-US" altLang="zh-CN"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为引力质量，</a:t>
            </a:r>
            <a:r>
              <a:rPr lang="en-US" altLang="zh-CN" i="1" dirty="0">
                <a:latin typeface="Times New Roman" panose="02020603050405020304" pitchFamily="18" charset="0"/>
                <a:ea typeface="宋体" panose="02010600030101010101" pitchFamily="2" charset="-122"/>
              </a:rPr>
              <a:t>m</a:t>
            </a:r>
            <a:r>
              <a:rPr lang="zh-CN" altLang="en-US" b="1" dirty="0">
                <a:latin typeface="Times New Roman" panose="02020603050405020304" pitchFamily="18" charset="0"/>
                <a:ea typeface="宋体" panose="02010600030101010101" pitchFamily="2" charset="-122"/>
              </a:rPr>
              <a:t>为惯性质量。当电梯向下加速时，</a:t>
            </a:r>
            <a:endParaRPr lang="zh-CN" altLang="en-US" b="1"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宋体" panose="02010600030101010101" pitchFamily="2" charset="-122"/>
              </a:rPr>
              <a:t>磅秤读数为</a:t>
            </a:r>
            <a:endParaRPr lang="zh-CN" altLang="en-US" b="1" dirty="0">
              <a:latin typeface="Times New Roman" panose="02020603050405020304" pitchFamily="18" charset="0"/>
              <a:ea typeface="宋体" panose="02010600030101010101" pitchFamily="2" charset="-122"/>
            </a:endParaRPr>
          </a:p>
        </p:txBody>
      </p:sp>
      <p:sp>
        <p:nvSpPr>
          <p:cNvPr id="87045" name="Rectangle 6"/>
          <p:cNvSpPr/>
          <p:nvPr/>
        </p:nvSpPr>
        <p:spPr>
          <a:xfrm>
            <a:off x="0" y="3328988"/>
            <a:ext cx="9144000" cy="0"/>
          </a:xfrm>
          <a:prstGeom prst="rect">
            <a:avLst/>
          </a:prstGeom>
          <a:noFill/>
          <a:ln w="9525">
            <a:noFill/>
          </a:ln>
        </p:spPr>
        <p:txBody>
          <a:bodyPr wrap="none" anchor="ctr"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61799" name="Object 7"/>
          <p:cNvGraphicFramePr/>
          <p:nvPr/>
        </p:nvGraphicFramePr>
        <p:xfrm>
          <a:off x="1979613" y="5734050"/>
          <a:ext cx="2016125" cy="454025"/>
        </p:xfrm>
        <a:graphic>
          <a:graphicData uri="http://schemas.openxmlformats.org/presentationml/2006/ole">
            <mc:AlternateContent xmlns:mc="http://schemas.openxmlformats.org/markup-compatibility/2006">
              <mc:Choice xmlns:v="urn:schemas-microsoft-com:vml" Requires="v">
                <p:oleObj spid="_x0000_s3233" name="" r:id="rId3" imgW="888365" imgH="203200" progId="Equation.3">
                  <p:embed/>
                </p:oleObj>
              </mc:Choice>
              <mc:Fallback>
                <p:oleObj name="" r:id="rId3" imgW="888365" imgH="203200" progId="Equation.3">
                  <p:embed/>
                  <p:pic>
                    <p:nvPicPr>
                      <p:cNvPr id="0" name="图片 3232"/>
                      <p:cNvPicPr/>
                      <p:nvPr/>
                    </p:nvPicPr>
                    <p:blipFill>
                      <a:blip r:embed="rId4"/>
                      <a:stretch>
                        <a:fillRect/>
                      </a:stretch>
                    </p:blipFill>
                    <p:spPr>
                      <a:xfrm>
                        <a:off x="1979613" y="5734050"/>
                        <a:ext cx="2016125" cy="454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1794">
                                            <p:txEl>
                                              <p:charRg st="123" end="193"/>
                                            </p:txEl>
                                          </p:spTgt>
                                        </p:tgtEl>
                                        <p:attrNameLst>
                                          <p:attrName>style.visibility</p:attrName>
                                        </p:attrNameLst>
                                      </p:cBhvr>
                                      <p:to>
                                        <p:strVal val="visible"/>
                                      </p:to>
                                    </p:set>
                                    <p:animEffect transition="in" filter="wipe(left)">
                                      <p:cBhvr>
                                        <p:cTn id="7" dur="500"/>
                                        <p:tgtEl>
                                          <p:spTgt spid="161794">
                                            <p:txEl>
                                              <p:charRg st="123" end="19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61796"/>
                                        </p:tgtEl>
                                        <p:attrNameLst>
                                          <p:attrName>style.visibility</p:attrName>
                                        </p:attrNameLst>
                                      </p:cBhvr>
                                      <p:to>
                                        <p:strVal val="visible"/>
                                      </p:to>
                                    </p:set>
                                    <p:animEffect transition="in" filter="wipe(left)">
                                      <p:cBhvr>
                                        <p:cTn id="10" dur="500"/>
                                        <p:tgtEl>
                                          <p:spTgt spid="16179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1797"/>
                                        </p:tgtEl>
                                        <p:attrNameLst>
                                          <p:attrName>style.visibility</p:attrName>
                                        </p:attrNameLst>
                                      </p:cBhvr>
                                      <p:to>
                                        <p:strVal val="visible"/>
                                      </p:to>
                                    </p:set>
                                    <p:animEffect transition="in" filter="wipe(left)">
                                      <p:cBhvr>
                                        <p:cTn id="13" dur="500"/>
                                        <p:tgtEl>
                                          <p:spTgt spid="161797"/>
                                        </p:tgtEl>
                                      </p:cBhvr>
                                    </p:animEffect>
                                  </p:childTnLst>
                                </p:cTn>
                              </p:par>
                              <p:par>
                                <p:cTn id="14" presetID="22" presetClass="entr" presetSubtype="8" fill="hold" nodeType="withEffect">
                                  <p:stCondLst>
                                    <p:cond delay="0"/>
                                  </p:stCondLst>
                                  <p:childTnLst>
                                    <p:set>
                                      <p:cBhvr>
                                        <p:cTn id="15" dur="1" fill="hold">
                                          <p:stCondLst>
                                            <p:cond delay="0"/>
                                          </p:stCondLst>
                                        </p:cTn>
                                        <p:tgtEl>
                                          <p:spTgt spid="161799"/>
                                        </p:tgtEl>
                                        <p:attrNameLst>
                                          <p:attrName>style.visibility</p:attrName>
                                        </p:attrNameLst>
                                      </p:cBhvr>
                                      <p:to>
                                        <p:strVal val="visible"/>
                                      </p:to>
                                    </p:set>
                                    <p:animEffect transition="in" filter="wipe(left)">
                                      <p:cBhvr>
                                        <p:cTn id="16" dur="500"/>
                                        <p:tgtEl>
                                          <p:spTgt spid="161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Text Box 2"/>
          <p:cNvSpPr/>
          <p:nvPr>
            <p:ph idx="1"/>
          </p:nvPr>
        </p:nvSpPr>
        <p:spPr>
          <a:xfrm>
            <a:off x="611188" y="969963"/>
            <a:ext cx="7772400" cy="4114800"/>
          </a:xfrm>
          <a:noFill/>
          <a:ln>
            <a:noFill/>
          </a:ln>
        </p:spPr>
        <p:txBody>
          <a:bodyPr anchor="t" anchorCtr="0"/>
          <a:p>
            <a:pPr eaLnBrk="1" hangingPunct="1">
              <a:lnSpc>
                <a:spcPct val="115000"/>
              </a:lnSpc>
              <a:spcBef>
                <a:spcPct val="50000"/>
              </a:spcBef>
              <a:buNone/>
            </a:pPr>
            <a:r>
              <a:rPr lang="en-US" altLang="zh-CN" sz="2400" dirty="0"/>
              <a:t>             </a:t>
            </a:r>
            <a:r>
              <a:rPr lang="zh-CN" altLang="en-US" sz="2400" b="1" dirty="0">
                <a:latin typeface="宋体" panose="02010600030101010101" pitchFamily="2" charset="-122"/>
              </a:rPr>
              <a:t>假想吊电梯的钢索突然断裂，电梯与人一起自由下落，此时磅秤读数为</a:t>
            </a:r>
            <a:r>
              <a:rPr lang="en-US" altLang="zh-CN" sz="2400" b="1" dirty="0">
                <a:latin typeface="宋体" panose="02010600030101010101" pitchFamily="2" charset="-122"/>
              </a:rPr>
              <a:t>0</a:t>
            </a:r>
            <a:r>
              <a:rPr lang="zh-CN" altLang="en-US" sz="2400" b="1" dirty="0">
                <a:latin typeface="宋体" panose="02010600030101010101" pitchFamily="2" charset="-122"/>
              </a:rPr>
              <a:t>，这意味着惯性质量</a:t>
            </a:r>
            <a:r>
              <a:rPr lang="en-US" altLang="zh-CN" sz="2400" i="1" dirty="0"/>
              <a:t>m</a:t>
            </a:r>
            <a:r>
              <a:rPr lang="zh-CN" altLang="en-US" sz="2400" b="1" dirty="0">
                <a:latin typeface="宋体" panose="02010600030101010101" pitchFamily="2" charset="-122"/>
              </a:rPr>
              <a:t>等于引力质量</a:t>
            </a:r>
            <a:r>
              <a:rPr lang="en-US" altLang="zh-CN" sz="2400" i="1" dirty="0"/>
              <a:t>m</a:t>
            </a:r>
            <a:r>
              <a:rPr lang="en-US" altLang="zh-CN" sz="2400" dirty="0"/>
              <a:t>'</a:t>
            </a:r>
            <a:r>
              <a:rPr lang="zh-CN" altLang="en-US" sz="2400" b="1" dirty="0">
                <a:latin typeface="宋体" panose="02010600030101010101" pitchFamily="2" charset="-122"/>
              </a:rPr>
              <a:t>。按牛顿力学，</a:t>
            </a:r>
            <a:r>
              <a:rPr lang="en-US" altLang="zh-CN" sz="2400" i="1" dirty="0"/>
              <a:t>m</a:t>
            </a:r>
            <a:r>
              <a:rPr lang="zh-CN" altLang="en-US" sz="2400" b="1" dirty="0">
                <a:latin typeface="宋体" panose="02010600030101010101" pitchFamily="2" charset="-122"/>
              </a:rPr>
              <a:t>定义来自运动定律，</a:t>
            </a:r>
            <a:r>
              <a:rPr lang="en-US" altLang="zh-CN" sz="2400" i="1" dirty="0"/>
              <a:t>m</a:t>
            </a:r>
            <a:r>
              <a:rPr lang="en-US" altLang="zh-CN" sz="2400" dirty="0"/>
              <a:t>'</a:t>
            </a:r>
            <a:r>
              <a:rPr lang="zh-CN" altLang="en-US" sz="2400" b="1" dirty="0">
                <a:latin typeface="宋体" panose="02010600030101010101" pitchFamily="2" charset="-122"/>
              </a:rPr>
              <a:t>定义来自万有引力定律。爱因斯坦把两者相等性作为广义相对论的一个基本原理提出来。</a:t>
            </a:r>
            <a:endParaRPr lang="zh-CN" altLang="en-US" sz="2400" b="1" dirty="0">
              <a:latin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Text Box 2"/>
          <p:cNvSpPr/>
          <p:nvPr>
            <p:ph idx="1"/>
          </p:nvPr>
        </p:nvSpPr>
        <p:spPr>
          <a:xfrm>
            <a:off x="611188" y="622300"/>
            <a:ext cx="7772400" cy="5111750"/>
          </a:xfrm>
          <a:noFill/>
          <a:ln>
            <a:noFill/>
          </a:ln>
        </p:spPr>
        <p:txBody>
          <a:bodyPr anchor="t" anchorCtr="0"/>
          <a:p>
            <a:pPr eaLnBrk="1" hangingPunct="1">
              <a:lnSpc>
                <a:spcPct val="115000"/>
              </a:lnSpc>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同样，观察者在密封的电梯内，看不到电梯外的情况。若电梯停止时，观察者可看到自由的物体在引力场中以加速度</a:t>
            </a:r>
            <a:r>
              <a:rPr lang="en-US" altLang="zh-CN" sz="2400" i="1" dirty="0"/>
              <a:t>g</a:t>
            </a:r>
            <a:r>
              <a:rPr lang="zh-CN" altLang="en-US" sz="2400" b="1" dirty="0">
                <a:latin typeface="宋体" panose="02010600030101010101" pitchFamily="2" charset="-122"/>
              </a:rPr>
              <a:t>落向电梯底部。假如电梯在没有引力场的太空中以加速度</a:t>
            </a:r>
            <a:r>
              <a:rPr lang="en-US" altLang="zh-CN" sz="2400" i="1" dirty="0"/>
              <a:t>g</a:t>
            </a:r>
            <a:r>
              <a:rPr lang="zh-CN" altLang="en-US" sz="2400" b="1" dirty="0">
                <a:latin typeface="宋体" panose="02010600030101010101" pitchFamily="2" charset="-122"/>
              </a:rPr>
              <a:t>向上运动，他也会看到自由物体以加速度</a:t>
            </a:r>
            <a:r>
              <a:rPr lang="en-US" altLang="zh-CN" sz="2400" i="1" dirty="0"/>
              <a:t>g</a:t>
            </a:r>
            <a:r>
              <a:rPr lang="zh-CN" altLang="en-US" sz="2400" b="1" dirty="0">
                <a:latin typeface="宋体" panose="02010600030101010101" pitchFamily="2" charset="-122"/>
              </a:rPr>
              <a:t>落向电梯底部。观察者看到的都是自由物体落向底部，但前者是引力效应，后者是惯性力效应。若引力质量等于惯性质量时，观察者不可能通过任何力学实验来判别电梯是停在引力场的地面，还是在无引力场的太空中加速运动。由此实验可理解加速度与引力场的等同性。当然这里要指出，这种等同性只是在局部范围内有效。</a:t>
            </a:r>
            <a:endParaRPr lang="zh-CN" altLang="en-US" sz="2400" b="1" dirty="0">
              <a:latin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rrowheads="1"/>
          </p:cNvSpPr>
          <p:nvPr>
            <p:ph idx="1"/>
          </p:nvPr>
        </p:nvSpPr>
        <p:spPr bwMode="auto">
          <a:xfrm>
            <a:off x="1447800" y="1752600"/>
            <a:ext cx="2819400" cy="4495800"/>
          </a:xfrm>
          <a:solidFill>
            <a:srgbClr val="FFFFFF"/>
          </a:solidFill>
          <a:ln>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0" cap="none" spc="0" normalizeH="0" baseline="0" noProof="0" smtClean="0">
                <a:ln>
                  <a:noFill/>
                </a:ln>
                <a:solidFill>
                  <a:schemeClr val="tx1"/>
                </a:solidFill>
                <a:effectLst/>
                <a:uLnTx/>
                <a:uFillTx/>
                <a:latin typeface="+mn-lt"/>
                <a:ea typeface="楷体_GB2312" pitchFamily="49" charset="-122"/>
                <a:cs typeface="+mn-cs"/>
              </a:rPr>
              <a:t>等效原理：</a:t>
            </a:r>
            <a:endParaRPr kumimoji="1" lang="zh-CN" altLang="en-US" sz="2800" b="1" i="0" u="none" strike="noStrike" kern="0" cap="none" spc="0" normalizeH="0" baseline="0" noProof="0" smtClean="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3200" b="1" i="0" u="sng"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匀加速参照系与均匀引力场中静止的参照系等效。</a:t>
            </a:r>
            <a:endParaRPr kumimoji="1" lang="zh-CN" altLang="en-US" sz="32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比萨斜塔实验</a:t>
            </a:r>
            <a:endParaRPr kumimoji="1" lang="zh-CN" altLang="en-US" sz="32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smtClean="0">
                <a:ln>
                  <a:noFill/>
                </a:ln>
                <a:solidFill>
                  <a:schemeClr val="tx1"/>
                </a:solidFill>
                <a:effectLst/>
                <a:uLnTx/>
                <a:uFillTx/>
                <a:latin typeface="+mn-lt"/>
                <a:ea typeface="楷体_GB2312" pitchFamily="49" charset="-122"/>
                <a:cs typeface="+mn-cs"/>
              </a:rPr>
              <a:t>  </a:t>
            </a:r>
            <a:r>
              <a:rPr kumimoji="1" lang="en-US" altLang="zh-CN" sz="3200" b="0" i="0" u="none" strike="noStrike" kern="0" cap="none" spc="0" normalizeH="0" baseline="0" noProof="0" smtClean="0">
                <a:ln>
                  <a:noFill/>
                </a:ln>
                <a:solidFill>
                  <a:schemeClr val="tx1"/>
                </a:solidFill>
                <a:effectLst/>
                <a:uLnTx/>
                <a:uFillTx/>
                <a:latin typeface="+mn-lt"/>
                <a:ea typeface="楷体_GB2312" pitchFamily="49" charset="-122"/>
                <a:cs typeface="+mn-cs"/>
              </a:rPr>
              <a:t>m</a:t>
            </a:r>
            <a:r>
              <a:rPr kumimoji="1" lang="zh-CN" altLang="en-US" sz="3200" b="0" i="0" u="none" strike="noStrike" kern="0" cap="none" spc="0" normalizeH="0" baseline="-25000" noProof="0" smtClean="0">
                <a:ln>
                  <a:noFill/>
                </a:ln>
                <a:solidFill>
                  <a:schemeClr val="tx1"/>
                </a:solidFill>
                <a:effectLst/>
                <a:uLnTx/>
                <a:uFillTx/>
                <a:latin typeface="+mn-lt"/>
                <a:ea typeface="楷体_GB2312" pitchFamily="49" charset="-122"/>
                <a:cs typeface="+mn-cs"/>
              </a:rPr>
              <a:t>引</a:t>
            </a:r>
            <a:r>
              <a:rPr kumimoji="1" lang="zh-CN" altLang="en-US" sz="3200" b="0"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a:t>
            </a:r>
            <a:r>
              <a:rPr kumimoji="1" lang="en-US" altLang="zh-CN" sz="3200" b="0" i="0" u="none" strike="noStrike" kern="0" cap="none" spc="0" normalizeH="0" baseline="0" noProof="0" smtClean="0">
                <a:ln>
                  <a:noFill/>
                </a:ln>
                <a:solidFill>
                  <a:schemeClr val="tx1"/>
                </a:solidFill>
                <a:effectLst/>
                <a:uLnTx/>
                <a:uFillTx/>
                <a:latin typeface="+mn-lt"/>
                <a:ea typeface="楷体_GB2312" pitchFamily="49" charset="-122"/>
                <a:cs typeface="+mn-cs"/>
              </a:rPr>
              <a:t>m</a:t>
            </a:r>
            <a:r>
              <a:rPr kumimoji="1" lang="zh-CN" altLang="en-US" sz="3200" b="0" i="0" u="none" strike="noStrike" kern="0" cap="none" spc="0" normalizeH="0" baseline="-25000" noProof="0" smtClean="0">
                <a:ln>
                  <a:noFill/>
                </a:ln>
                <a:solidFill>
                  <a:schemeClr val="tx1"/>
                </a:solidFill>
                <a:effectLst/>
                <a:uLnTx/>
                <a:uFillTx/>
                <a:latin typeface="楷体_GB2312" pitchFamily="49" charset="-122"/>
                <a:ea typeface="楷体_GB2312" pitchFamily="49" charset="-122"/>
                <a:cs typeface="+mn-cs"/>
              </a:rPr>
              <a:t>惯</a:t>
            </a:r>
            <a:endParaRPr kumimoji="1" lang="zh-CN" altLang="en-US" sz="3200" b="0" i="0" u="none" strike="noStrike" kern="0" cap="none" spc="0" normalizeH="0" baseline="-25000" noProof="0" smtClean="0">
              <a:ln>
                <a:noFill/>
              </a:ln>
              <a:solidFill>
                <a:schemeClr val="tx1"/>
              </a:solidFill>
              <a:effectLst/>
              <a:uLnTx/>
              <a:uFillTx/>
              <a:latin typeface="楷体_GB2312" pitchFamily="49" charset="-122"/>
              <a:ea typeface="楷体_GB2312" pitchFamily="49" charset="-122"/>
              <a:cs typeface="+mn-cs"/>
            </a:endParaRPr>
          </a:p>
        </p:txBody>
      </p:sp>
      <p:pic>
        <p:nvPicPr>
          <p:cNvPr id="90114" name="Picture 3" descr="tu4"/>
          <p:cNvPicPr>
            <a:picLocks noChangeAspect="1"/>
          </p:cNvPicPr>
          <p:nvPr/>
        </p:nvPicPr>
        <p:blipFill>
          <a:blip r:embed="rId1"/>
          <a:stretch>
            <a:fillRect/>
          </a:stretch>
        </p:blipFill>
        <p:spPr>
          <a:xfrm>
            <a:off x="4572000" y="1371600"/>
            <a:ext cx="4572000" cy="5486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866">
                                            <p:txEl>
                                              <p:charRg st="0" end="6"/>
                                            </p:txEl>
                                          </p:spTgt>
                                        </p:tgtEl>
                                        <p:attrNameLst>
                                          <p:attrName>style.visibility</p:attrName>
                                        </p:attrNameLst>
                                      </p:cBhvr>
                                      <p:to>
                                        <p:strVal val="visible"/>
                                      </p:to>
                                    </p:set>
                                    <p:anim calcmode="lin" valueType="num">
                                      <p:cBhvr additive="base">
                                        <p:cTn id="7" dur="500" fill="hold"/>
                                        <p:tgtEl>
                                          <p:spTgt spid="164866">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6">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866">
                                            <p:txEl>
                                              <p:charRg st="6" end="29"/>
                                            </p:txEl>
                                          </p:spTgt>
                                        </p:tgtEl>
                                        <p:attrNameLst>
                                          <p:attrName>style.visibility</p:attrName>
                                        </p:attrNameLst>
                                      </p:cBhvr>
                                      <p:to>
                                        <p:strVal val="visible"/>
                                      </p:to>
                                    </p:set>
                                    <p:anim calcmode="lin" valueType="num">
                                      <p:cBhvr additive="base">
                                        <p:cTn id="13" dur="500" fill="hold"/>
                                        <p:tgtEl>
                                          <p:spTgt spid="164866">
                                            <p:txEl>
                                              <p:charRg st="6" end="2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6">
                                            <p:txEl>
                                              <p:charRg st="6" end="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4866">
                                            <p:txEl>
                                              <p:charRg st="30" end="37"/>
                                            </p:txEl>
                                          </p:spTgt>
                                        </p:tgtEl>
                                        <p:attrNameLst>
                                          <p:attrName>style.visibility</p:attrName>
                                        </p:attrNameLst>
                                      </p:cBhvr>
                                      <p:to>
                                        <p:strVal val="visible"/>
                                      </p:to>
                                    </p:set>
                                    <p:anim calcmode="lin" valueType="num">
                                      <p:cBhvr additive="base">
                                        <p:cTn id="19" dur="500" fill="hold"/>
                                        <p:tgtEl>
                                          <p:spTgt spid="164866">
                                            <p:txEl>
                                              <p:charRg st="30" end="3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866">
                                            <p:txEl>
                                              <p:charRg st="30" end="3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4866">
                                            <p:txEl>
                                              <p:charRg st="37" end="45"/>
                                            </p:txEl>
                                          </p:spTgt>
                                        </p:tgtEl>
                                        <p:attrNameLst>
                                          <p:attrName>style.visibility</p:attrName>
                                        </p:attrNameLst>
                                      </p:cBhvr>
                                      <p:to>
                                        <p:strVal val="visible"/>
                                      </p:to>
                                    </p:set>
                                    <p:anim calcmode="lin" valueType="num">
                                      <p:cBhvr additive="base">
                                        <p:cTn id="25" dur="500" fill="hold"/>
                                        <p:tgtEl>
                                          <p:spTgt spid="164866">
                                            <p:txEl>
                                              <p:charRg st="37" end="4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6">
                                            <p:txEl>
                                              <p:charRg st="37" end="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p:nvPr>
            <p:ph idx="1"/>
          </p:nvPr>
        </p:nvSpPr>
        <p:spPr>
          <a:xfrm>
            <a:off x="611188" y="549275"/>
            <a:ext cx="7993062" cy="4114800"/>
          </a:xfrm>
          <a:solidFill>
            <a:srgbClr val="FFFFFF"/>
          </a:solidFill>
          <a:ln>
            <a:solidFill>
              <a:srgbClr val="000000"/>
            </a:solidFill>
            <a:miter/>
          </a:ln>
        </p:spPr>
        <p:txBody>
          <a:bodyPr anchor="t" anchorCtr="0"/>
          <a:p>
            <a:pPr eaLnBrk="1" hangingPunct="1">
              <a:lnSpc>
                <a:spcPct val="110000"/>
              </a:lnSpc>
              <a:buNone/>
            </a:pP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）广义协变原理（广义相对性原理）</a:t>
            </a:r>
            <a:endParaRPr lang="zh-CN" altLang="en-US" sz="2400" b="1" dirty="0">
              <a:latin typeface="宋体" panose="02010600030101010101" pitchFamily="2" charset="-122"/>
            </a:endParaRPr>
          </a:p>
          <a:p>
            <a:pPr eaLnBrk="1" hangingPunct="1">
              <a:lnSpc>
                <a:spcPct val="110000"/>
              </a:lnSpc>
              <a:buNone/>
            </a:pPr>
            <a:r>
              <a:rPr lang="zh-CN" altLang="en-US" sz="2400" b="1" dirty="0">
                <a:latin typeface="宋体" panose="02010600030101010101" pitchFamily="2" charset="-122"/>
              </a:rPr>
              <a:t>      作为相对性原理的推广，广义相对性原理可以表述为“广义协变原理”：物理方程在一般的引力场中也成立。严格讲这里“成立”是指满足两个条件：</a:t>
            </a:r>
            <a:endParaRPr lang="zh-CN" altLang="en-US" sz="2400" b="1" dirty="0">
              <a:latin typeface="宋体" panose="02010600030101010101" pitchFamily="2" charset="-122"/>
            </a:endParaRPr>
          </a:p>
          <a:p>
            <a:pPr eaLnBrk="1" hangingPunct="1">
              <a:lnSpc>
                <a:spcPct val="110000"/>
              </a:lnSpc>
              <a:buNone/>
            </a:pPr>
            <a:r>
              <a:rPr lang="zh-CN" altLang="en-US" sz="2400" b="1" dirty="0">
                <a:latin typeface="宋体" panose="02010600030101010101" pitchFamily="2" charset="-122"/>
              </a:rPr>
              <a:t>  </a:t>
            </a:r>
            <a:r>
              <a:rPr lang="zh-CN" altLang="en-US" sz="2800" b="1" dirty="0"/>
              <a:t>①</a:t>
            </a:r>
            <a:r>
              <a:rPr lang="zh-CN" altLang="en-US" sz="2400" b="1" dirty="0">
                <a:latin typeface="宋体" panose="02010600030101010101" pitchFamily="2" charset="-122"/>
              </a:rPr>
              <a:t>此方程在无引力场时与狭义相对论的定律形式一致。</a:t>
            </a:r>
            <a:endParaRPr lang="zh-CN" altLang="en-US" sz="2400" b="1" dirty="0">
              <a:latin typeface="宋体" panose="02010600030101010101" pitchFamily="2" charset="-122"/>
            </a:endParaRPr>
          </a:p>
          <a:p>
            <a:pPr eaLnBrk="1" hangingPunct="1">
              <a:lnSpc>
                <a:spcPct val="110000"/>
              </a:lnSpc>
              <a:buNone/>
            </a:pPr>
            <a:r>
              <a:rPr lang="zh-CN" altLang="en-US" sz="2400" b="1" dirty="0">
                <a:latin typeface="宋体" panose="02010600030101010101" pitchFamily="2" charset="-122"/>
              </a:rPr>
              <a:t>  </a:t>
            </a:r>
            <a:r>
              <a:rPr lang="zh-CN" altLang="en-US" sz="2800" b="1" dirty="0"/>
              <a:t>②</a:t>
            </a:r>
            <a:r>
              <a:rPr lang="zh-CN" altLang="en-US" sz="2400" b="1" dirty="0">
                <a:latin typeface="宋体" panose="02010600030101010101" pitchFamily="2" charset="-122"/>
              </a:rPr>
              <a:t>此方程是协变的，即在一般坐标变换</a:t>
            </a:r>
            <a:r>
              <a:rPr lang="zh-CN" altLang="en-US" sz="2400" dirty="0">
                <a:latin typeface="宋体" panose="02010600030101010101" pitchFamily="2" charset="-122"/>
              </a:rPr>
              <a:t>（</a:t>
            </a:r>
            <a:r>
              <a:rPr lang="en-US" altLang="zh-CN" sz="2400" i="1" dirty="0"/>
              <a:t>x,y,z,t</a:t>
            </a:r>
            <a:r>
              <a:rPr lang="en-US" altLang="zh-CN" sz="2400" i="1" dirty="0">
                <a:sym typeface="Symbol" panose="05050102010706020507" pitchFamily="18" charset="2"/>
              </a:rPr>
              <a:t></a:t>
            </a:r>
            <a:r>
              <a:rPr lang="en-US" altLang="zh-CN" sz="2400" i="1" dirty="0"/>
              <a:t>x</a:t>
            </a:r>
            <a:r>
              <a:rPr lang="en-US" altLang="zh-CN" sz="2400" dirty="0"/>
              <a:t>'</a:t>
            </a:r>
            <a:r>
              <a:rPr lang="en-US" altLang="zh-CN" sz="2400" i="1" dirty="0"/>
              <a:t>,y</a:t>
            </a:r>
            <a:r>
              <a:rPr lang="en-US" altLang="zh-CN" sz="2400" dirty="0"/>
              <a:t>'</a:t>
            </a:r>
            <a:r>
              <a:rPr lang="en-US" altLang="zh-CN" sz="2400" i="1" dirty="0"/>
              <a:t>,z</a:t>
            </a:r>
            <a:r>
              <a:rPr lang="en-US" altLang="zh-CN" sz="2400" dirty="0"/>
              <a:t>'</a:t>
            </a:r>
            <a:r>
              <a:rPr lang="en-US" altLang="zh-CN" sz="2400" i="1" dirty="0"/>
              <a:t>,t</a:t>
            </a:r>
            <a:r>
              <a:rPr lang="en-US" altLang="zh-CN" sz="2400" dirty="0"/>
              <a:t>'</a:t>
            </a:r>
            <a:r>
              <a:rPr lang="zh-CN" altLang="en-US" sz="2400" dirty="0">
                <a:latin typeface="宋体" panose="02010600030101010101" pitchFamily="2" charset="-122"/>
              </a:rPr>
              <a:t>）</a:t>
            </a:r>
            <a:r>
              <a:rPr lang="zh-CN" altLang="en-US" sz="2400" b="1" dirty="0">
                <a:latin typeface="宋体" panose="02010600030101010101" pitchFamily="2" charset="-122"/>
              </a:rPr>
              <a:t>下保持它的形式不变。 </a:t>
            </a:r>
            <a:endParaRPr lang="zh-CN" altLang="en-US" sz="2400" b="1" dirty="0">
              <a:latin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ln/>
        </p:spPr>
        <p:txBody>
          <a:bodyPr vert="horz" wrap="square" lIns="91440" tIns="45720" rIns="91440" bIns="45720" anchor="ctr" anchorCtr="0"/>
          <a:p>
            <a:pPr algn="l" eaLnBrk="1" hangingPunct="1">
              <a:lnSpc>
                <a:spcPct val="110000"/>
              </a:lnSpc>
            </a:pPr>
            <a:r>
              <a:rPr lang="zh-CN" altLang="en-US" sz="2800" dirty="0">
                <a:latin typeface="黑体" panose="02010609060101010101" pitchFamily="2" charset="-122"/>
                <a:ea typeface="黑体" panose="02010609060101010101" pitchFamily="2" charset="-122"/>
              </a:rPr>
              <a:t>二、有引力场的空间</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时间是弯曲的</a:t>
            </a:r>
            <a:endParaRPr lang="zh-CN" altLang="en-US" sz="2800" dirty="0">
              <a:latin typeface="黑体" panose="02010609060101010101" pitchFamily="2" charset="-122"/>
              <a:ea typeface="黑体" panose="02010609060101010101" pitchFamily="2" charset="-122"/>
            </a:endParaRPr>
          </a:p>
        </p:txBody>
      </p:sp>
      <p:sp>
        <p:nvSpPr>
          <p:cNvPr id="92162" name="Rectangle 3"/>
          <p:cNvSpPr/>
          <p:nvPr>
            <p:ph idx="1"/>
          </p:nvPr>
        </p:nvSpPr>
        <p:spPr>
          <a:xfrm>
            <a:off x="685800" y="1628775"/>
            <a:ext cx="7772400" cy="3240088"/>
          </a:xfrm>
          <a:solidFill>
            <a:srgbClr val="FFFFFF"/>
          </a:solidFill>
          <a:ln>
            <a:solidFill>
              <a:srgbClr val="000000"/>
            </a:solidFill>
            <a:miter/>
          </a:ln>
        </p:spPr>
        <p:txBody>
          <a:bodyPr anchor="t" anchorCtr="0"/>
          <a:p>
            <a:pPr marL="0" indent="0" eaLnBrk="1" hangingPunct="1">
              <a:lnSpc>
                <a:spcPct val="110000"/>
              </a:lnSpc>
              <a:buNone/>
            </a:pPr>
            <a:r>
              <a:rPr lang="en-US" altLang="zh-CN" sz="2400" b="1" dirty="0">
                <a:latin typeface="宋体" panose="02010600030101010101" pitchFamily="2" charset="-122"/>
              </a:rPr>
              <a:t>1</a:t>
            </a:r>
            <a:r>
              <a:rPr lang="zh-CN" altLang="en-US" sz="2400" b="1" dirty="0">
                <a:latin typeface="宋体" panose="02010600030101010101" pitchFamily="2" charset="-122"/>
              </a:rPr>
              <a:t>．弯曲空间（黎曼几何）的特点</a:t>
            </a:r>
            <a:endParaRPr lang="zh-CN" altLang="en-US" sz="2400" b="1" dirty="0">
              <a:latin typeface="宋体" panose="02010600030101010101" pitchFamily="2" charset="-122"/>
            </a:endParaRPr>
          </a:p>
          <a:p>
            <a:pPr marL="0" indent="0" eaLnBrk="1" hangingPunct="1">
              <a:lnSpc>
                <a:spcPct val="110000"/>
              </a:lnSpc>
              <a:buNone/>
            </a:pPr>
            <a:r>
              <a:rPr lang="zh-CN" altLang="en-US" sz="2400" b="1" dirty="0">
                <a:latin typeface="宋体" panose="02010600030101010101" pitchFamily="2" charset="-122"/>
              </a:rPr>
              <a:t>    在狭义相对论中认为时、空相互无关，不再独立，是一个整体，称为四维空间。有引力场的空间</a:t>
            </a:r>
            <a:r>
              <a:rPr lang="en-US" altLang="zh-CN" sz="2400" b="1" dirty="0">
                <a:latin typeface="宋体" panose="02010600030101010101" pitchFamily="2" charset="-122"/>
              </a:rPr>
              <a:t>-</a:t>
            </a:r>
            <a:r>
              <a:rPr lang="zh-CN" altLang="en-US" sz="2400" b="1" dirty="0">
                <a:latin typeface="宋体" panose="02010600030101010101" pitchFamily="2" charset="-122"/>
              </a:rPr>
              <a:t>时间（四维空间）是弯曲的。</a:t>
            </a:r>
            <a:endParaRPr lang="zh-CN" altLang="en-US" sz="2400" b="1" dirty="0">
              <a:latin typeface="宋体" panose="02010600030101010101" pitchFamily="2" charset="-122"/>
            </a:endParaRPr>
          </a:p>
          <a:p>
            <a:pPr marL="0" indent="0" eaLnBrk="1" hangingPunct="1">
              <a:lnSpc>
                <a:spcPct val="110000"/>
              </a:lnSpc>
              <a:buNone/>
            </a:pPr>
            <a:r>
              <a:rPr lang="zh-CN" altLang="en-US" sz="2400" b="1" dirty="0">
                <a:latin typeface="宋体" panose="02010600030101010101" pitchFamily="2" charset="-122"/>
              </a:rPr>
              <a:t>    如何理解有曲率的四维空间，这是很难想象的。事实上，三维空间有弯曲，也已经难以想象了。只能回到二维空间去理解什么是弯曲（不平坦）。</a:t>
            </a:r>
            <a:endParaRPr lang="zh-CN" altLang="en-US" sz="2400" b="1" dirty="0">
              <a:latin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p:nvPr>
            <p:ph type="body" sz="half" idx="1"/>
          </p:nvPr>
        </p:nvSpPr>
        <p:spPr>
          <a:xfrm>
            <a:off x="828675" y="692150"/>
            <a:ext cx="7559675" cy="2232025"/>
          </a:xfrm>
          <a:solidFill>
            <a:srgbClr val="FFFFFF"/>
          </a:solidFill>
          <a:ln>
            <a:solidFill>
              <a:srgbClr val="000000"/>
            </a:solidFill>
            <a:miter/>
          </a:ln>
        </p:spPr>
        <p:txBody>
          <a:bodyPr anchor="t" anchorCtr="0"/>
          <a:p>
            <a:pPr marL="0" indent="0" eaLnBrk="1" hangingPunct="1">
              <a:lnSpc>
                <a:spcPct val="110000"/>
              </a:lnSpc>
              <a:buClrTx/>
              <a:buSzTx/>
              <a:buFontTx/>
              <a:buNone/>
            </a:pPr>
            <a:r>
              <a:rPr lang="en-US" altLang="zh-CN" sz="2400" b="1" dirty="0"/>
              <a:t>        </a:t>
            </a:r>
            <a:r>
              <a:rPr lang="zh-CN" altLang="en-US" sz="2400" b="1" dirty="0"/>
              <a:t>举例：二维弯曲球面。所谓二维指只需两个数（经度和纬度）就可以标定球面上一点。对二维球面，已不是平直空间，与平直的欧氏（欧几里德）空间有不同的特点。前者用黎曼几何描述，后者用欧几里德几何描述，两者不同点见下表。</a:t>
            </a:r>
            <a:endParaRPr lang="zh-CN" altLang="en-US" sz="2400" b="1" dirty="0"/>
          </a:p>
        </p:txBody>
      </p:sp>
      <p:graphicFrame>
        <p:nvGraphicFramePr>
          <p:cNvPr id="167939" name="Group 3"/>
          <p:cNvGraphicFramePr>
            <a:graphicFrameLocks noGrp="1"/>
          </p:cNvGraphicFramePr>
          <p:nvPr>
            <p:ph sz="half" idx="4294967295"/>
          </p:nvPr>
        </p:nvGraphicFramePr>
        <p:xfrm>
          <a:off x="684213" y="2890838"/>
          <a:ext cx="7927975" cy="2143125"/>
        </p:xfrm>
        <a:graphic>
          <a:graphicData uri="http://schemas.openxmlformats.org/drawingml/2006/table">
            <a:tbl>
              <a:tblPr/>
              <a:tblGrid>
                <a:gridCol w="1295400"/>
                <a:gridCol w="839787"/>
                <a:gridCol w="1066800"/>
                <a:gridCol w="1447800"/>
                <a:gridCol w="1068388"/>
                <a:gridCol w="914400"/>
                <a:gridCol w="1295400"/>
              </a:tblGrid>
              <a:tr h="714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空间</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曲率</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平行线</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三角形内</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角之和</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圆周率</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两点间</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最短线</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43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黎曼几何</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正</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&gt;180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球面</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不是直线</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43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欧几里德</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几何</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零</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一条</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平面</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直线</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p:nvPr>
            <p:ph idx="1"/>
          </p:nvPr>
        </p:nvSpPr>
        <p:spPr>
          <a:xfrm>
            <a:off x="611188" y="1042988"/>
            <a:ext cx="7772400" cy="4114800"/>
          </a:xfrm>
          <a:solidFill>
            <a:srgbClr val="FFFFFF"/>
          </a:solidFill>
          <a:ln>
            <a:solidFill>
              <a:srgbClr val="000000"/>
            </a:solidFill>
            <a:miter/>
          </a:ln>
        </p:spPr>
        <p:txBody>
          <a:bodyPr anchor="t" anchorCtr="0"/>
          <a:p>
            <a:pPr eaLnBrk="1" hangingPunct="1">
              <a:lnSpc>
                <a:spcPct val="115000"/>
              </a:lnSpc>
              <a:buNone/>
            </a:pPr>
            <a:r>
              <a:rPr lang="en-US" altLang="zh-CN" sz="2400" b="1" dirty="0">
                <a:latin typeface="宋体" panose="02010600030101010101" pitchFamily="2" charset="-122"/>
              </a:rPr>
              <a:t>   2</a:t>
            </a:r>
            <a:r>
              <a:rPr lang="zh-CN" altLang="en-US" sz="2400" b="1" dirty="0">
                <a:latin typeface="宋体" panose="02010600030101010101" pitchFamily="2" charset="-122"/>
              </a:rPr>
              <a:t>．万有引力是时空弯曲的表现</a:t>
            </a:r>
            <a:endParaRPr lang="zh-CN" altLang="en-US" sz="2400" b="1" dirty="0">
              <a:latin typeface="宋体" panose="02010600030101010101" pitchFamily="2" charset="-122"/>
            </a:endParaRPr>
          </a:p>
          <a:p>
            <a:pPr eaLnBrk="1" hangingPunct="1">
              <a:lnSpc>
                <a:spcPct val="115000"/>
              </a:lnSpc>
              <a:buNone/>
            </a:pPr>
            <a:r>
              <a:rPr lang="zh-CN" altLang="en-US" sz="2400" b="1" dirty="0">
                <a:latin typeface="宋体" panose="02010600030101010101" pitchFamily="2" charset="-122"/>
              </a:rPr>
              <a:t>      爱因斯坦推测引力效应可能是一种几何效应。万有引力不是一般的力，而是时空弯曲的表现。由于引力与质量有关，所以时空弯曲与物质的存在和运动有关。举如下一个形象的例子说明。</a:t>
            </a:r>
            <a:endParaRPr lang="zh-CN" altLang="en-US" sz="2400" b="1" dirty="0">
              <a:latin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p:nvPr>
            <p:ph idx="1"/>
          </p:nvPr>
        </p:nvSpPr>
        <p:spPr>
          <a:xfrm>
            <a:off x="685800" y="476250"/>
            <a:ext cx="7772400" cy="6048375"/>
          </a:xfrm>
          <a:solidFill>
            <a:srgbClr val="FFFFFF"/>
          </a:solidFill>
          <a:ln>
            <a:solidFill>
              <a:srgbClr val="000000"/>
            </a:solidFill>
            <a:miter/>
          </a:ln>
        </p:spPr>
        <p:txBody>
          <a:bodyPr anchor="t" anchorCtr="0"/>
          <a:p>
            <a:pPr eaLnBrk="1" hangingPunct="1">
              <a:lnSpc>
                <a:spcPct val="110000"/>
              </a:lnSpc>
              <a:buNone/>
            </a:pPr>
            <a:r>
              <a:rPr lang="en-US" altLang="zh-CN" sz="2400" b="1" dirty="0">
                <a:latin typeface="宋体" panose="02010600030101010101" pitchFamily="2" charset="-122"/>
              </a:rPr>
              <a:t>      </a:t>
            </a:r>
            <a:r>
              <a:rPr lang="zh-CN" altLang="en-US" sz="2400" b="1" dirty="0">
                <a:latin typeface="宋体" panose="02010600030101010101" pitchFamily="2" charset="-122"/>
              </a:rPr>
              <a:t>假使有</a:t>
            </a:r>
            <a:r>
              <a:rPr lang="en-US" altLang="zh-CN" sz="2400" b="1" dirty="0">
                <a:latin typeface="宋体" panose="02010600030101010101" pitchFamily="2" charset="-122"/>
              </a:rPr>
              <a:t>4</a:t>
            </a:r>
            <a:r>
              <a:rPr lang="zh-CN" altLang="en-US" sz="2400" b="1" dirty="0">
                <a:latin typeface="宋体" panose="02010600030101010101" pitchFamily="2" charset="-122"/>
              </a:rPr>
              <a:t>个人各拉紧床单的一角，床单这个二维空间就是平坦的。放一个小玻璃球在上面，如果不去推它，它就会保持静止或匀速直线运动状态（假定摩擦力可忽略）。如果在床单中央放一大球，床单就会凹下去，这个二维空间就弯曲了。这时如果再放一个小玻璃球在床单上，它就会滚向中央的大球。按牛顿观点，这是由于大球用“万有引力”吸引小球。按爱因斯坦观点，则是由于大球的存在使空间弯曲了，并不存在什么“引力”，小球落向大球乃是弯曲空间中的自由（惯性）运动。这时如果给小球一个横向速度，它就会绕大球转起来。按牛顿观点，这是由于小球受大球引力而沿圆形轨道运动。按爱因斯坦观点，小球并未受到任何力，只是在弯曲空间中做自由运动。</a:t>
            </a:r>
            <a:endParaRPr lang="zh-CN" altLang="en-US" sz="2400" b="1" dirty="0">
              <a:latin typeface="宋体" panose="02010600030101010101" pitchFamily="2" charset="-122"/>
            </a:endParaRPr>
          </a:p>
          <a:p>
            <a:pPr eaLnBrk="1" hangingPunct="1">
              <a:lnSpc>
                <a:spcPct val="110000"/>
              </a:lnSpc>
              <a:buNone/>
            </a:pPr>
            <a:r>
              <a:rPr lang="zh-CN" altLang="en-US" sz="2200" b="1" dirty="0"/>
              <a:t>             </a:t>
            </a:r>
            <a:endParaRPr lang="zh-CN" altLang="en-US" sz="2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Picture 4" descr="20-14"/>
          <p:cNvPicPr>
            <a:picLocks noChangeAspect="1"/>
          </p:cNvPicPr>
          <p:nvPr/>
        </p:nvPicPr>
        <p:blipFill>
          <a:blip r:embed="rId1">
            <a:clrChange>
              <a:clrFrom>
                <a:srgbClr val="FCFCFC"/>
              </a:clrFrom>
              <a:clrTo>
                <a:srgbClr val="FCFCFC">
                  <a:alpha val="0"/>
                </a:srgbClr>
              </a:clrTo>
            </a:clrChange>
          </a:blip>
          <a:srcRect l="1660"/>
          <a:stretch>
            <a:fillRect/>
          </a:stretch>
        </p:blipFill>
        <p:spPr>
          <a:xfrm>
            <a:off x="3657600" y="1066800"/>
            <a:ext cx="4803775" cy="5256213"/>
          </a:xfrm>
          <a:prstGeom prst="rect">
            <a:avLst/>
          </a:prstGeom>
          <a:solidFill>
            <a:srgbClr val="FFFFCC"/>
          </a:solidFill>
          <a:ln w="9525">
            <a:noFill/>
          </a:ln>
        </p:spPr>
      </p:pic>
      <p:sp>
        <p:nvSpPr>
          <p:cNvPr id="152581" name="Text Box 5"/>
          <p:cNvSpPr txBox="1"/>
          <p:nvPr/>
        </p:nvSpPr>
        <p:spPr>
          <a:xfrm>
            <a:off x="157163" y="1022350"/>
            <a:ext cx="3071812" cy="5476875"/>
          </a:xfrm>
          <a:prstGeom prst="rect">
            <a:avLst/>
          </a:prstGeom>
          <a:noFill/>
          <a:ln w="12700">
            <a:noFill/>
          </a:ln>
        </p:spPr>
        <p:txBody>
          <a:bodyPr wrap="square" anchor="t" anchorCtr="0">
            <a:spAutoFit/>
          </a:bodyPr>
          <a:p>
            <a:pPr>
              <a:spcBef>
                <a:spcPct val="50000"/>
              </a:spcBef>
            </a:pPr>
            <a:r>
              <a:rPr lang="zh-CN" altLang="en-US" sz="2800" b="1" dirty="0">
                <a:solidFill>
                  <a:srgbClr val="000066"/>
                </a:solidFill>
                <a:latin typeface="楷体_GB2312" pitchFamily="49" charset="-122"/>
                <a:ea typeface="楷体_GB2312" pitchFamily="49" charset="-122"/>
              </a:rPr>
              <a:t>长度的测量的要求：同时。</a:t>
            </a:r>
            <a:endParaRPr lang="zh-CN" altLang="en-US" sz="2800" b="1" dirty="0">
              <a:solidFill>
                <a:srgbClr val="000066"/>
              </a:solidFill>
              <a:latin typeface="楷体_GB2312" pitchFamily="49" charset="-122"/>
              <a:ea typeface="楷体_GB2312" pitchFamily="49" charset="-122"/>
            </a:endParaRPr>
          </a:p>
          <a:p>
            <a:pPr>
              <a:spcBef>
                <a:spcPct val="50000"/>
              </a:spcBef>
            </a:pPr>
            <a:r>
              <a:rPr lang="zh-CN" altLang="en-US" sz="2800" b="1" dirty="0">
                <a:solidFill>
                  <a:srgbClr val="000066"/>
                </a:solidFill>
                <a:latin typeface="楷体_GB2312" pitchFamily="49" charset="-122"/>
                <a:ea typeface="楷体_GB2312" pitchFamily="49" charset="-122"/>
              </a:rPr>
              <a:t>然而同时性是相对的，在一个参考系对一个移动物体长度的测量，在另一个参考系看不是同时的。所以一般来说，我们无法直接比较两个参考系对同一物体长度的测量。</a:t>
            </a:r>
            <a:endParaRPr lang="zh-CN" altLang="en-US" sz="2800" b="1" dirty="0">
              <a:solidFill>
                <a:srgbClr val="000066"/>
              </a:solidFill>
              <a:latin typeface="楷体_GB2312" pitchFamily="49" charset="-122"/>
              <a:ea typeface="楷体_GB2312" pitchFamily="49" charset="-122"/>
            </a:endParaRPr>
          </a:p>
        </p:txBody>
      </p:sp>
      <p:sp>
        <p:nvSpPr>
          <p:cNvPr id="152582" name="Rectangle 6">
            <a:hlinkClick r:id="rId2" action="ppaction://hlinkfile"/>
          </p:cNvPr>
          <p:cNvSpPr>
            <a:spLocks noChangeArrowheads="1"/>
          </p:cNvSpPr>
          <p:nvPr/>
        </p:nvSpPr>
        <p:spPr bwMode="auto">
          <a:xfrm>
            <a:off x="228600" y="381000"/>
            <a:ext cx="7924800" cy="641350"/>
          </a:xfrm>
          <a:prstGeom prst="rect">
            <a:avLst/>
          </a:prstGeom>
          <a:noFill/>
          <a:ln w="9525">
            <a:noFill/>
            <a:miter lim="800000"/>
          </a:ln>
          <a:effectLst>
            <a:outerShdw dist="35921" dir="2700000" algn="ctr" rotWithShape="0">
              <a:schemeClr val="bg2"/>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2. </a:t>
            </a:r>
            <a:r>
              <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长度缩短    </a:t>
            </a: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长度测量基本要求是什么</a:t>
            </a: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 calcmode="lin" valueType="num">
                                      <p:cBhvr additive="base">
                                        <p:cTn id="7" dur="500" fill="hold"/>
                                        <p:tgtEl>
                                          <p:spTgt spid="152581"/>
                                        </p:tgtEl>
                                        <p:attrNameLst>
                                          <p:attrName>ppt_x</p:attrName>
                                        </p:attrNameLst>
                                      </p:cBhvr>
                                      <p:tavLst>
                                        <p:tav tm="0">
                                          <p:val>
                                            <p:strVal val="0-#ppt_w/2"/>
                                          </p:val>
                                        </p:tav>
                                        <p:tav tm="100000">
                                          <p:val>
                                            <p:strVal val="#ppt_x"/>
                                          </p:val>
                                        </p:tav>
                                      </p:tavLst>
                                    </p:anim>
                                    <p:anim calcmode="lin" valueType="num">
                                      <p:cBhvr additive="base">
                                        <p:cTn id="8" dur="500" fill="hold"/>
                                        <p:tgtEl>
                                          <p:spTgt spid="1525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52582"/>
                                        </p:tgtEl>
                                        <p:attrNameLst>
                                          <p:attrName>style.visibility</p:attrName>
                                        </p:attrNameLst>
                                      </p:cBhvr>
                                      <p:to>
                                        <p:strVal val="visible"/>
                                      </p:to>
                                    </p:set>
                                    <p:animEffect transition="in" filter="slide(fromLeft)">
                                      <p:cBhvr>
                                        <p:cTn id="13" dur="500"/>
                                        <p:tgtEl>
                                          <p:spTgt spid="152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p:bldP spid="15258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p:nvPr>
            <p:ph idx="1"/>
          </p:nvPr>
        </p:nvSpPr>
        <p:spPr>
          <a:xfrm>
            <a:off x="611188" y="1125538"/>
            <a:ext cx="7993062" cy="3240087"/>
          </a:xfrm>
          <a:solidFill>
            <a:srgbClr val="FFFFFF"/>
          </a:solidFill>
          <a:ln>
            <a:solidFill>
              <a:srgbClr val="000000"/>
            </a:solidFill>
            <a:miter/>
          </a:ln>
        </p:spPr>
        <p:txBody>
          <a:bodyPr anchor="t" anchorCtr="0"/>
          <a:p>
            <a:pPr eaLnBrk="1" hangingPunct="1">
              <a:lnSpc>
                <a:spcPct val="115000"/>
              </a:lnSpc>
              <a:buNone/>
            </a:pPr>
            <a:r>
              <a:rPr lang="en-US" altLang="zh-CN" sz="2400" b="1" dirty="0"/>
              <a:t>            </a:t>
            </a:r>
            <a:r>
              <a:rPr lang="zh-CN" altLang="en-US" sz="2400" b="1" dirty="0"/>
              <a:t>注意到，上面比喻仅仅是直观的讲了弯曲空间，实际广义相对论说的是四维</a:t>
            </a:r>
            <a:r>
              <a:rPr lang="zh-CN" altLang="en-US" sz="2400" b="1" dirty="0">
                <a:latin typeface="宋体" panose="02010600030101010101" pitchFamily="2" charset="-122"/>
              </a:rPr>
              <a:t>“</a:t>
            </a:r>
            <a:r>
              <a:rPr lang="zh-CN" altLang="en-US" sz="2400" b="1" dirty="0"/>
              <a:t>时空</a:t>
            </a:r>
            <a:r>
              <a:rPr lang="zh-CN" altLang="en-US" sz="2400" b="1" dirty="0">
                <a:latin typeface="宋体" panose="02010600030101010101" pitchFamily="2" charset="-122"/>
              </a:rPr>
              <a:t>”</a:t>
            </a:r>
            <a:r>
              <a:rPr lang="zh-CN" altLang="en-US" sz="2400" b="1" dirty="0"/>
              <a:t>的弯曲。太阳的存在，使四维时空弯曲了。行星绕日运动就是在弯曲时空中的惯性运动。按此观点，早年，伽利略所认为的行星绕日运动也是惯性运动的想法，其实是正确而深刻的。</a:t>
            </a:r>
            <a:endParaRPr lang="zh-CN" altLang="en-US" sz="2400" b="1" dirty="0"/>
          </a:p>
          <a:p>
            <a:pPr eaLnBrk="1" hangingPunct="1">
              <a:lnSpc>
                <a:spcPct val="115000"/>
              </a:lnSpc>
              <a:buNone/>
            </a:pPr>
            <a:r>
              <a:rPr lang="zh-CN" altLang="en-US" sz="2400" b="1" dirty="0"/>
              <a:t>     </a:t>
            </a:r>
            <a:endParaRPr lang="zh-CN" alt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7281" name="Picture 2" descr="fig3"/>
          <p:cNvPicPr>
            <a:picLocks noChangeAspect="1"/>
          </p:cNvPicPr>
          <p:nvPr/>
        </p:nvPicPr>
        <p:blipFill>
          <a:blip r:embed="rId1"/>
          <a:stretch>
            <a:fillRect/>
          </a:stretch>
        </p:blipFill>
        <p:spPr>
          <a:xfrm>
            <a:off x="1447800" y="685800"/>
            <a:ext cx="7315200" cy="4730750"/>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p:nvPr/>
        </p:nvSpPr>
        <p:spPr>
          <a:xfrm>
            <a:off x="1676400" y="0"/>
            <a:ext cx="5562600" cy="2971800"/>
          </a:xfrm>
          <a:prstGeom prst="rect">
            <a:avLst/>
          </a:prstGeom>
          <a:solidFill>
            <a:schemeClr val="accent1"/>
          </a:solidFill>
          <a:ln w="9525" cap="flat" cmpd="sng">
            <a:solidFill>
              <a:schemeClr val="tx1"/>
            </a:solidFill>
            <a:prstDash val="sysDot"/>
            <a:miter/>
            <a:headEnd type="none" w="med" len="med"/>
            <a:tailEnd type="none" w="med" len="med"/>
          </a:ln>
        </p:spPr>
        <p:txBody>
          <a:bodyPr wrap="none" anchor="ctr" anchorCtr="0"/>
          <a:p>
            <a:endParaRPr lang="zh-CN" altLang="en-US" dirty="0">
              <a:latin typeface="Times New Roman" panose="02020603050405020304" pitchFamily="18" charset="0"/>
              <a:ea typeface="宋体" panose="02010600030101010101" pitchFamily="2" charset="-122"/>
            </a:endParaRPr>
          </a:p>
        </p:txBody>
      </p:sp>
      <p:sp>
        <p:nvSpPr>
          <p:cNvPr id="98306" name="Line 3"/>
          <p:cNvSpPr/>
          <p:nvPr/>
        </p:nvSpPr>
        <p:spPr>
          <a:xfrm flipV="1">
            <a:off x="2514600" y="609600"/>
            <a:ext cx="3657600" cy="1905000"/>
          </a:xfrm>
          <a:prstGeom prst="line">
            <a:avLst/>
          </a:prstGeom>
          <a:ln w="9525" cap="flat" cmpd="sng">
            <a:solidFill>
              <a:srgbClr val="FF0000"/>
            </a:solidFill>
            <a:prstDash val="solid"/>
            <a:round/>
            <a:headEnd type="none" w="med" len="med"/>
            <a:tailEnd type="none" w="med" len="med"/>
          </a:ln>
        </p:spPr>
      </p:sp>
      <p:sp>
        <p:nvSpPr>
          <p:cNvPr id="98307" name="Oval 4"/>
          <p:cNvSpPr/>
          <p:nvPr/>
        </p:nvSpPr>
        <p:spPr>
          <a:xfrm>
            <a:off x="2286000" y="2362200"/>
            <a:ext cx="228600" cy="228600"/>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nchorCtr="0"/>
          <a:p>
            <a:endParaRPr lang="zh-CN" altLang="en-US" dirty="0">
              <a:latin typeface="Times New Roman" panose="02020603050405020304" pitchFamily="18" charset="0"/>
              <a:ea typeface="宋体" panose="02010600030101010101" pitchFamily="2" charset="-122"/>
            </a:endParaRPr>
          </a:p>
        </p:txBody>
      </p:sp>
      <p:sp>
        <p:nvSpPr>
          <p:cNvPr id="98308" name="Oval 5"/>
          <p:cNvSpPr/>
          <p:nvPr/>
        </p:nvSpPr>
        <p:spPr>
          <a:xfrm>
            <a:off x="6019800" y="457200"/>
            <a:ext cx="228600" cy="22860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Times New Roman" panose="02020603050405020304" pitchFamily="18" charset="0"/>
              <a:ea typeface="宋体" panose="02010600030101010101" pitchFamily="2" charset="-122"/>
            </a:endParaRPr>
          </a:p>
        </p:txBody>
      </p:sp>
      <p:pic>
        <p:nvPicPr>
          <p:cNvPr id="173062" name="Picture 6" descr="图4"/>
          <p:cNvPicPr>
            <a:picLocks noChangeAspect="1"/>
          </p:cNvPicPr>
          <p:nvPr/>
        </p:nvPicPr>
        <p:blipFill>
          <a:blip r:embed="rId1"/>
          <a:stretch>
            <a:fillRect/>
          </a:stretch>
        </p:blipFill>
        <p:spPr>
          <a:xfrm>
            <a:off x="2514600" y="3187700"/>
            <a:ext cx="4419600" cy="36703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62"/>
                                        </p:tgtEl>
                                        <p:attrNameLst>
                                          <p:attrName>style.visibility</p:attrName>
                                        </p:attrNameLst>
                                      </p:cBhvr>
                                      <p:to>
                                        <p:strVal val="visible"/>
                                      </p:to>
                                    </p:set>
                                    <p:anim calcmode="lin" valueType="num">
                                      <p:cBhvr additive="base">
                                        <p:cTn id="7" dur="500" fill="hold"/>
                                        <p:tgtEl>
                                          <p:spTgt spid="173062"/>
                                        </p:tgtEl>
                                        <p:attrNameLst>
                                          <p:attrName>ppt_x</p:attrName>
                                        </p:attrNameLst>
                                      </p:cBhvr>
                                      <p:tavLst>
                                        <p:tav tm="0">
                                          <p:val>
                                            <p:strVal val="#ppt_x"/>
                                          </p:val>
                                        </p:tav>
                                        <p:tav tm="100000">
                                          <p:val>
                                            <p:strVal val="#ppt_x"/>
                                          </p:val>
                                        </p:tav>
                                      </p:tavLst>
                                    </p:anim>
                                    <p:anim calcmode="lin" valueType="num">
                                      <p:cBhvr additive="base">
                                        <p:cTn id="8" dur="500" fill="hold"/>
                                        <p:tgtEl>
                                          <p:spTgt spid="1730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p:nvPr>
            <p:ph idx="1"/>
          </p:nvPr>
        </p:nvSpPr>
        <p:spPr>
          <a:xfrm>
            <a:off x="457200" y="1600200"/>
            <a:ext cx="3630613" cy="2179638"/>
          </a:xfrm>
          <a:solidFill>
            <a:srgbClr val="FFFFFF"/>
          </a:solidFill>
          <a:ln>
            <a:solidFill>
              <a:srgbClr val="000000"/>
            </a:solidFill>
            <a:miter/>
          </a:ln>
        </p:spPr>
        <p:txBody>
          <a:bodyPr anchor="t" anchorCtr="0"/>
          <a:p>
            <a:pPr marL="0" indent="0" eaLnBrk="1" hangingPunct="1">
              <a:lnSpc>
                <a:spcPct val="90000"/>
              </a:lnSpc>
              <a:buNone/>
            </a:pPr>
            <a:endParaRPr lang="en-US" altLang="zh-CN" sz="2800" b="1" dirty="0">
              <a:ea typeface="楷体_GB2312" pitchFamily="49" charset="-122"/>
            </a:endParaRPr>
          </a:p>
          <a:p>
            <a:pPr marL="0" indent="0" eaLnBrk="1" hangingPunct="1">
              <a:lnSpc>
                <a:spcPct val="90000"/>
              </a:lnSpc>
              <a:buNone/>
            </a:pPr>
            <a:endParaRPr lang="en-US" altLang="zh-CN" sz="2800" b="1" dirty="0">
              <a:ea typeface="楷体_GB2312" pitchFamily="49" charset="-122"/>
            </a:endParaRPr>
          </a:p>
          <a:p>
            <a:pPr marL="0" indent="0" eaLnBrk="1" hangingPunct="1">
              <a:lnSpc>
                <a:spcPct val="90000"/>
              </a:lnSpc>
              <a:buNone/>
            </a:pPr>
            <a:r>
              <a:rPr lang="zh-CN" altLang="en-US" sz="2800" b="1" u="sng" dirty="0">
                <a:ea typeface="楷体_GB2312" pitchFamily="49" charset="-122"/>
              </a:rPr>
              <a:t>引力导致空间弯曲</a:t>
            </a:r>
            <a:endParaRPr lang="zh-CN" altLang="en-US" dirty="0"/>
          </a:p>
        </p:txBody>
      </p:sp>
      <p:pic>
        <p:nvPicPr>
          <p:cNvPr id="99330" name="Picture 3" descr="图4"/>
          <p:cNvPicPr>
            <a:picLocks noChangeAspect="1"/>
          </p:cNvPicPr>
          <p:nvPr/>
        </p:nvPicPr>
        <p:blipFill>
          <a:blip r:embed="rId1"/>
          <a:stretch>
            <a:fillRect/>
          </a:stretch>
        </p:blipFill>
        <p:spPr>
          <a:xfrm>
            <a:off x="4953000" y="2133600"/>
            <a:ext cx="3733800" cy="35242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2">
                                            <p:txEl>
                                              <p:charRg st="2" end="11"/>
                                            </p:txEl>
                                          </p:spTgt>
                                        </p:tgtEl>
                                        <p:attrNameLst>
                                          <p:attrName>style.visibility</p:attrName>
                                        </p:attrNameLst>
                                      </p:cBhvr>
                                      <p:to>
                                        <p:strVal val="visible"/>
                                      </p:to>
                                    </p:set>
                                    <p:anim calcmode="lin" valueType="num">
                                      <p:cBhvr additive="base">
                                        <p:cTn id="7" dur="500" fill="hold"/>
                                        <p:tgtEl>
                                          <p:spTgt spid="174082">
                                            <p:txEl>
                                              <p:charRg st="2"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2">
                                            <p:txEl>
                                              <p:charRg st="2"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p:nvPr>
            <p:ph idx="1"/>
          </p:nvPr>
        </p:nvSpPr>
        <p:spPr>
          <a:xfrm>
            <a:off x="611188" y="836613"/>
            <a:ext cx="7772400" cy="4897437"/>
          </a:xfrm>
          <a:solidFill>
            <a:srgbClr val="FFFFFF"/>
          </a:solidFill>
          <a:ln>
            <a:solidFill>
              <a:srgbClr val="000000"/>
            </a:solidFill>
            <a:miter/>
          </a:ln>
        </p:spPr>
        <p:txBody>
          <a:bodyPr anchor="t" anchorCtr="0"/>
          <a:p>
            <a:pPr eaLnBrk="1" hangingPunct="1">
              <a:lnSpc>
                <a:spcPct val="110000"/>
              </a:lnSpc>
              <a:buNone/>
            </a:pPr>
            <a:r>
              <a:rPr lang="en-US" altLang="zh-CN" sz="2400" b="1" dirty="0">
                <a:latin typeface="宋体" panose="02010600030101010101" pitchFamily="2" charset="-122"/>
              </a:rPr>
              <a:t>  3</a:t>
            </a:r>
            <a:r>
              <a:rPr lang="zh-CN" altLang="en-US" sz="2400" b="1" dirty="0">
                <a:latin typeface="宋体" panose="02010600030101010101" pitchFamily="2" charset="-122"/>
              </a:rPr>
              <a:t>．弯曲时空几何等同于引力场物理</a:t>
            </a:r>
            <a:endParaRPr lang="zh-CN" altLang="en-US" sz="2400" b="1" dirty="0">
              <a:latin typeface="宋体" panose="02010600030101010101" pitchFamily="2" charset="-122"/>
            </a:endParaRPr>
          </a:p>
          <a:p>
            <a:pPr eaLnBrk="1" hangingPunct="1">
              <a:lnSpc>
                <a:spcPct val="110000"/>
              </a:lnSpc>
              <a:buNone/>
            </a:pPr>
            <a:r>
              <a:rPr lang="zh-CN" altLang="en-US" sz="2400" b="1" dirty="0">
                <a:latin typeface="宋体" panose="02010600030101010101" pitchFamily="2" charset="-122"/>
              </a:rPr>
              <a:t>      爱因斯坦所给出的广义相对论基本方程，又称爱因斯坦场方程。此方程把几何学与引力论融合为一个整体，把时空与物质运动融合为一个整体。在场方程中把反映时空曲率的量与联系物质分布和运动的量（能量和动量）联系起来了。场方程是由一组非线性偏微分方程组成。方程中包含了万有引力常数</a:t>
            </a:r>
            <a:r>
              <a:rPr lang="en-US" altLang="zh-CN" sz="2400" i="1" dirty="0"/>
              <a:t>G</a:t>
            </a:r>
            <a:r>
              <a:rPr lang="zh-CN" altLang="en-US" sz="2400" b="1" dirty="0">
                <a:latin typeface="宋体" panose="02010600030101010101" pitchFamily="2" charset="-122"/>
              </a:rPr>
              <a:t>和光速</a:t>
            </a:r>
            <a:r>
              <a:rPr lang="en-US" altLang="zh-CN" sz="2400" i="1" dirty="0"/>
              <a:t>c</a:t>
            </a:r>
            <a:r>
              <a:rPr lang="zh-CN" altLang="en-US" sz="2400" b="1" dirty="0">
                <a:latin typeface="宋体" panose="02010600030101010101" pitchFamily="2" charset="-122"/>
              </a:rPr>
              <a:t>，自然的引入了物质引力对时空的影响。方程求解很困难，爱因斯坦当时求得一些近似解，提出了三个检验广义相对论的实验：引力红移、光线偏折、轨道进动。后来都得到了证实。</a:t>
            </a:r>
            <a:endParaRPr lang="zh-CN" altLang="en-US" sz="2400" b="1" dirty="0">
              <a:latin typeface="宋体" panose="02010600030101010101" pitchFamily="2" charset="-122"/>
            </a:endParaRPr>
          </a:p>
          <a:p>
            <a:pPr eaLnBrk="1" hangingPunct="1">
              <a:lnSpc>
                <a:spcPct val="110000"/>
              </a:lnSpc>
              <a:buNone/>
            </a:pPr>
            <a:endParaRPr lang="zh-CN" altLang="en-US" sz="2400" dirty="0">
              <a:latin typeface="宋体" panose="02010600030101010101" pitchFamily="2" charset="-122"/>
            </a:endParaRPr>
          </a:p>
          <a:p>
            <a:pPr eaLnBrk="1" hangingPunct="1">
              <a:lnSpc>
                <a:spcPct val="110000"/>
              </a:lnSpc>
              <a:buNone/>
            </a:pPr>
            <a:endParaRPr lang="en-US" altLang="zh-CN" sz="2400" dirty="0">
              <a:latin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2"/>
          <p:cNvSpPr/>
          <p:nvPr>
            <p:ph type="body" sz="half" idx="1"/>
          </p:nvPr>
        </p:nvSpPr>
        <p:spPr>
          <a:xfrm>
            <a:off x="685800" y="765175"/>
            <a:ext cx="7989888" cy="4176713"/>
          </a:xfrm>
          <a:solidFill>
            <a:srgbClr val="FFFFFF"/>
          </a:solidFill>
          <a:ln>
            <a:solidFill>
              <a:srgbClr val="000000"/>
            </a:solidFill>
            <a:miter/>
          </a:ln>
        </p:spPr>
        <p:txBody>
          <a:bodyPr anchor="t" anchorCtr="0"/>
          <a:p>
            <a:pPr eaLnBrk="1" hangingPunct="1">
              <a:lnSpc>
                <a:spcPct val="115000"/>
              </a:lnSpc>
              <a:buClrTx/>
              <a:buSzTx/>
              <a:buFontTx/>
              <a:buNone/>
            </a:pPr>
            <a:r>
              <a:rPr lang="en-US" altLang="zh-CN" sz="2400" b="1" dirty="0">
                <a:latin typeface="宋体" panose="02010600030101010101" pitchFamily="2" charset="-122"/>
              </a:rPr>
              <a:t>    </a:t>
            </a:r>
            <a:r>
              <a:rPr lang="zh-CN" altLang="en-US" sz="2400" b="1" dirty="0">
                <a:latin typeface="宋体" panose="02010600030101010101" pitchFamily="2" charset="-122"/>
              </a:rPr>
              <a:t>三、光在引力场中的红移</a:t>
            </a:r>
            <a:endParaRPr lang="zh-CN" altLang="en-US" sz="2400" b="1" dirty="0">
              <a:latin typeface="宋体" panose="02010600030101010101" pitchFamily="2" charset="-122"/>
            </a:endParaRPr>
          </a:p>
          <a:p>
            <a:pPr eaLnBrk="1" hangingPunct="1">
              <a:lnSpc>
                <a:spcPct val="115000"/>
              </a:lnSpc>
              <a:buClrTx/>
              <a:buSzTx/>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1907</a:t>
            </a:r>
            <a:r>
              <a:rPr lang="zh-CN" altLang="en-US" sz="2400" b="1" dirty="0">
                <a:latin typeface="宋体" panose="02010600030101010101" pitchFamily="2" charset="-122"/>
              </a:rPr>
              <a:t>年爱因斯坦由广义相对论预言：光的频率在引力场中也会减少（即可见光向红色移动），称引力红移，相反也可能升高，称引力紫移。</a:t>
            </a:r>
            <a:endParaRPr lang="zh-CN" altLang="en-US" sz="2400" b="1" dirty="0">
              <a:latin typeface="宋体" panose="02010600030101010101" pitchFamily="2" charset="-122"/>
            </a:endParaRPr>
          </a:p>
          <a:p>
            <a:pPr eaLnBrk="1" hangingPunct="1">
              <a:lnSpc>
                <a:spcPct val="115000"/>
              </a:lnSpc>
              <a:buClrTx/>
              <a:buSzTx/>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1960</a:t>
            </a:r>
            <a:r>
              <a:rPr lang="zh-CN" altLang="en-US" sz="2400" b="1" dirty="0">
                <a:latin typeface="宋体" panose="02010600030101010101" pitchFamily="2" charset="-122"/>
              </a:rPr>
              <a:t>年美国科学家庞德和里布卡首先在地球上利用穆斯堡尔效应，测得了光子从高塔上（</a:t>
            </a:r>
            <a:r>
              <a:rPr lang="en-US" altLang="zh-CN" sz="2400" i="1" dirty="0"/>
              <a:t>H</a:t>
            </a:r>
            <a:r>
              <a:rPr lang="en-US" altLang="zh-CN" sz="2400" dirty="0"/>
              <a:t>=21.3 m</a:t>
            </a:r>
            <a:r>
              <a:rPr lang="zh-CN" altLang="en-US" sz="2400" b="1" dirty="0">
                <a:latin typeface="宋体" panose="02010600030101010101" pitchFamily="2" charset="-122"/>
              </a:rPr>
              <a:t>）向下发射，在地面上测量到了光子频率的微小增高。（由于光子所受地球的引力势能减小，转变为光子的动能，使</a:t>
            </a:r>
            <a:r>
              <a:rPr lang="zh-CN" altLang="en-US" sz="2400" i="1" dirty="0">
                <a:sym typeface="Symbol" panose="05050102010706020507" pitchFamily="18" charset="2"/>
              </a:rPr>
              <a:t></a:t>
            </a:r>
            <a:r>
              <a:rPr lang="zh-CN" altLang="en-US" sz="2400" b="1" dirty="0">
                <a:latin typeface="宋体" panose="02010600030101010101" pitchFamily="2" charset="-122"/>
              </a:rPr>
              <a:t>增加）也就是</a:t>
            </a:r>
            <a:r>
              <a:rPr lang="zh-CN" altLang="en-US" sz="2400" b="1" u="sng" dirty="0">
                <a:ea typeface="楷体_GB2312" pitchFamily="49" charset="-122"/>
              </a:rPr>
              <a:t>引力大的地方时钟走得慢</a:t>
            </a:r>
            <a:r>
              <a:rPr lang="zh-CN" altLang="en-US" sz="2400" b="1" dirty="0">
                <a:ea typeface="楷体_GB2312" pitchFamily="49" charset="-122"/>
              </a:rPr>
              <a:t> </a:t>
            </a:r>
            <a:r>
              <a:rPr lang="en-US" altLang="zh-CN" sz="2400" b="1" dirty="0">
                <a:ea typeface="楷体_GB2312" pitchFamily="49" charset="-122"/>
              </a:rPr>
              <a:t>.</a:t>
            </a:r>
            <a:endParaRPr lang="en-US" altLang="zh-CN" sz="2400" b="1" dirty="0">
              <a:ea typeface="楷体_GB2312" pitchFamily="49" charset="-122"/>
            </a:endParaRPr>
          </a:p>
        </p:txBody>
      </p:sp>
      <p:graphicFrame>
        <p:nvGraphicFramePr>
          <p:cNvPr id="101378" name="Object 3"/>
          <p:cNvGraphicFramePr/>
          <p:nvPr>
            <p:ph sz="half" idx="2"/>
          </p:nvPr>
        </p:nvGraphicFramePr>
        <p:xfrm>
          <a:off x="2284413" y="4856163"/>
          <a:ext cx="4268787" cy="1011237"/>
        </p:xfrm>
        <a:graphic>
          <a:graphicData uri="http://schemas.openxmlformats.org/presentationml/2006/ole">
            <mc:AlternateContent xmlns:mc="http://schemas.openxmlformats.org/markup-compatibility/2006">
              <mc:Choice xmlns:v="urn:schemas-microsoft-com:vml" Requires="v">
                <p:oleObj spid="_x0000_s3250" name="" r:id="rId1" imgW="1726565" imgH="393700" progId="Equation.3">
                  <p:embed/>
                </p:oleObj>
              </mc:Choice>
              <mc:Fallback>
                <p:oleObj name="" r:id="rId1" imgW="1726565" imgH="393700" progId="Equation.3">
                  <p:embed/>
                  <p:pic>
                    <p:nvPicPr>
                      <p:cNvPr id="0" name="图片 3249"/>
                      <p:cNvPicPr/>
                      <p:nvPr/>
                    </p:nvPicPr>
                    <p:blipFill>
                      <a:blip r:embed="rId2"/>
                      <a:stretch>
                        <a:fillRect/>
                      </a:stretch>
                    </p:blipFill>
                    <p:spPr>
                      <a:xfrm>
                        <a:off x="2284413" y="4856163"/>
                        <a:ext cx="4268787" cy="10112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6130">
                                            <p:txEl>
                                              <p:charRg st="86" end="213"/>
                                            </p:txEl>
                                          </p:spTgt>
                                        </p:tgtEl>
                                        <p:attrNameLst>
                                          <p:attrName>style.visibility</p:attrName>
                                        </p:attrNameLst>
                                      </p:cBhvr>
                                      <p:to>
                                        <p:strVal val="visible"/>
                                      </p:to>
                                    </p:set>
                                    <p:animEffect transition="in" filter="wipe(left)">
                                      <p:cBhvr>
                                        <p:cTn id="7" dur="500"/>
                                        <p:tgtEl>
                                          <p:spTgt spid="176130">
                                            <p:txEl>
                                              <p:charRg st="86"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p:nvPr>
            <p:ph idx="1"/>
          </p:nvPr>
        </p:nvSpPr>
        <p:spPr>
          <a:xfrm>
            <a:off x="755650" y="1406525"/>
            <a:ext cx="7772400" cy="4114800"/>
          </a:xfrm>
          <a:solidFill>
            <a:srgbClr val="FFFFFF"/>
          </a:solidFill>
          <a:ln>
            <a:solidFill>
              <a:srgbClr val="000000"/>
            </a:solidFill>
            <a:miter/>
          </a:ln>
        </p:spPr>
        <p:txBody>
          <a:bodyPr anchor="t" anchorCtr="0"/>
          <a:p>
            <a:pPr eaLnBrk="1" hangingPunct="1">
              <a:buNone/>
            </a:pPr>
            <a:r>
              <a:rPr lang="en-US" altLang="zh-CN" sz="2400" b="1" dirty="0">
                <a:latin typeface="宋体" panose="02010600030101010101" pitchFamily="2" charset="-122"/>
              </a:rPr>
              <a:t> </a:t>
            </a:r>
            <a:endParaRPr lang="en-US" altLang="zh-CN" dirty="0"/>
          </a:p>
          <a:p>
            <a:pPr eaLnBrk="1" hangingPunct="1">
              <a:buNone/>
            </a:pPr>
            <a:r>
              <a:rPr lang="en-US" altLang="zh-CN" sz="2400" b="1" dirty="0">
                <a:latin typeface="宋体" panose="02010600030101010101" pitchFamily="2" charset="-122"/>
              </a:rPr>
              <a:t>1960</a:t>
            </a:r>
            <a:r>
              <a:rPr lang="zh-CN" altLang="en-US" sz="2400" b="1" dirty="0">
                <a:latin typeface="宋体" panose="02010600030101010101" pitchFamily="2" charset="-122"/>
              </a:rPr>
              <a:t>年后，实验也测得了太阳的引力红移。</a:t>
            </a:r>
            <a:endParaRPr lang="zh-CN" altLang="en-US" sz="2400" b="1" dirty="0">
              <a:latin typeface="宋体" panose="02010600030101010101" pitchFamily="2" charset="-122"/>
            </a:endParaRPr>
          </a:p>
          <a:p>
            <a:pPr eaLnBrk="1" hangingPunct="1">
              <a:buNone/>
            </a:pPr>
            <a:endParaRPr lang="zh-CN" altLang="en-US" sz="2400" b="1" dirty="0">
              <a:latin typeface="宋体" panose="02010600030101010101" pitchFamily="2" charset="-122"/>
            </a:endParaRPr>
          </a:p>
          <a:p>
            <a:pPr eaLnBrk="1" hangingPunct="1">
              <a:buNone/>
            </a:pPr>
            <a:endParaRPr lang="zh-CN" altLang="en-US" sz="2400" b="1" dirty="0">
              <a:latin typeface="宋体" panose="02010600030101010101" pitchFamily="2" charset="-122"/>
            </a:endParaRPr>
          </a:p>
          <a:p>
            <a:pPr eaLnBrk="1" hangingPunct="1">
              <a:buNone/>
            </a:pPr>
            <a:endParaRPr lang="zh-CN" altLang="en-US" sz="2400" b="1" dirty="0">
              <a:latin typeface="宋体" panose="02010600030101010101" pitchFamily="2" charset="-122"/>
            </a:endParaRPr>
          </a:p>
          <a:p>
            <a:pPr eaLnBrk="1" hangingPunct="1">
              <a:buNone/>
            </a:pPr>
            <a:endParaRPr lang="zh-CN" altLang="en-US" sz="2400" b="1" dirty="0">
              <a:latin typeface="宋体" panose="02010600030101010101" pitchFamily="2" charset="-122"/>
            </a:endParaRPr>
          </a:p>
          <a:p>
            <a:pPr eaLnBrk="1" hangingPunct="1">
              <a:buNone/>
            </a:pPr>
            <a:endParaRPr lang="zh-CN" altLang="en-US" sz="2400" b="1" dirty="0">
              <a:latin typeface="宋体" panose="02010600030101010101" pitchFamily="2" charset="-122"/>
            </a:endParaRPr>
          </a:p>
          <a:p>
            <a:pPr eaLnBrk="1" hangingPunct="1">
              <a:buNone/>
            </a:pPr>
            <a:endParaRPr lang="zh-CN" altLang="en-US" sz="2400" b="1" dirty="0">
              <a:latin typeface="宋体" panose="02010600030101010101" pitchFamily="2" charset="-122"/>
            </a:endParaRPr>
          </a:p>
          <a:p>
            <a:pPr eaLnBrk="1" hangingPunct="1">
              <a:buNone/>
            </a:pPr>
            <a:endParaRPr lang="zh-CN" altLang="en-US" sz="2400" b="1" dirty="0">
              <a:latin typeface="宋体" panose="02010600030101010101" pitchFamily="2" charset="-122"/>
            </a:endParaRPr>
          </a:p>
          <a:p>
            <a:pPr eaLnBrk="1" hangingPunct="1">
              <a:buNone/>
            </a:pPr>
            <a:endParaRPr lang="en-US" altLang="zh-CN" sz="2400" b="1" dirty="0">
              <a:latin typeface="宋体" panose="02010600030101010101" pitchFamily="2" charset="-122"/>
            </a:endParaRPr>
          </a:p>
        </p:txBody>
      </p:sp>
      <p:graphicFrame>
        <p:nvGraphicFramePr>
          <p:cNvPr id="102402" name="Object 3"/>
          <p:cNvGraphicFramePr/>
          <p:nvPr/>
        </p:nvGraphicFramePr>
        <p:xfrm>
          <a:off x="2555875" y="836613"/>
          <a:ext cx="2757488" cy="825500"/>
        </p:xfrm>
        <a:graphic>
          <a:graphicData uri="http://schemas.openxmlformats.org/presentationml/2006/ole">
            <mc:AlternateContent xmlns:mc="http://schemas.openxmlformats.org/markup-compatibility/2006">
              <mc:Choice xmlns:v="urn:schemas-microsoft-com:vml" Requires="v">
                <p:oleObj spid="_x0000_s3249" name="" r:id="rId1" imgW="1307465" imgH="393700" progId="Equation.3">
                  <p:embed/>
                </p:oleObj>
              </mc:Choice>
              <mc:Fallback>
                <p:oleObj name="" r:id="rId1" imgW="1307465" imgH="393700" progId="Equation.3">
                  <p:embed/>
                  <p:pic>
                    <p:nvPicPr>
                      <p:cNvPr id="0" name="图片 3248"/>
                      <p:cNvPicPr/>
                      <p:nvPr/>
                    </p:nvPicPr>
                    <p:blipFill>
                      <a:blip r:embed="rId2"/>
                      <a:stretch>
                        <a:fillRect/>
                      </a:stretch>
                    </p:blipFill>
                    <p:spPr>
                      <a:xfrm>
                        <a:off x="2555875" y="836613"/>
                        <a:ext cx="2757488" cy="825500"/>
                      </a:xfrm>
                      <a:prstGeom prst="rect">
                        <a:avLst/>
                      </a:prstGeom>
                      <a:noFill/>
                      <a:ln w="38100">
                        <a:noFill/>
                        <a:miter/>
                      </a:ln>
                    </p:spPr>
                  </p:pic>
                </p:oleObj>
              </mc:Fallback>
            </mc:AlternateContent>
          </a:graphicData>
        </a:graphic>
      </p:graphicFrame>
      <p:sp>
        <p:nvSpPr>
          <p:cNvPr id="177156" name="Rectangle 4"/>
          <p:cNvSpPr/>
          <p:nvPr/>
        </p:nvSpPr>
        <p:spPr>
          <a:xfrm>
            <a:off x="827088" y="2420938"/>
            <a:ext cx="6940550" cy="519112"/>
          </a:xfrm>
          <a:prstGeom prst="rect">
            <a:avLst/>
          </a:prstGeom>
          <a:noFill/>
          <a:ln w="9525">
            <a:noFill/>
          </a:ln>
        </p:spPr>
        <p:txBody>
          <a:bodyPr wrap="none" anchor="ctr" anchorCtr="0">
            <a:spAutoFit/>
          </a:bodyPr>
          <a:p>
            <a:r>
              <a:rPr lang="zh-CN" altLang="en-US" sz="2800" dirty="0">
                <a:latin typeface="Times New Roman" panose="02020603050405020304" pitchFamily="18" charset="0"/>
                <a:ea typeface="黑体" panose="02010609060101010101" pitchFamily="2" charset="-122"/>
              </a:rPr>
              <a:t>四、光线或无线电波在经过引力场时的偏折</a:t>
            </a:r>
            <a:endParaRPr lang="zh-CN" altLang="en-US" sz="2800" dirty="0">
              <a:latin typeface="Times New Roman" panose="02020603050405020304" pitchFamily="18" charset="0"/>
              <a:ea typeface="黑体" panose="02010609060101010101" pitchFamily="2" charset="-122"/>
            </a:endParaRPr>
          </a:p>
        </p:txBody>
      </p:sp>
      <p:sp>
        <p:nvSpPr>
          <p:cNvPr id="177157" name="Text Box 5"/>
          <p:cNvSpPr txBox="1"/>
          <p:nvPr/>
        </p:nvSpPr>
        <p:spPr>
          <a:xfrm>
            <a:off x="827088" y="2781300"/>
            <a:ext cx="7632700" cy="1735138"/>
          </a:xfrm>
          <a:prstGeom prst="rect">
            <a:avLst/>
          </a:prstGeom>
          <a:noFill/>
          <a:ln w="9525">
            <a:noFill/>
          </a:ln>
        </p:spPr>
        <p:txBody>
          <a:bodyPr anchor="t" anchorCtr="0">
            <a:spAutoFit/>
          </a:bodyPr>
          <a:p>
            <a:pPr>
              <a:lnSpc>
                <a:spcPct val="150000"/>
              </a:lnSpc>
              <a:spcBef>
                <a:spcPct val="50000"/>
              </a:spcBef>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能量为</a:t>
            </a:r>
            <a:r>
              <a:rPr lang="en-US" altLang="zh-CN" i="1" dirty="0">
                <a:latin typeface="Times New Roman" panose="02020603050405020304" pitchFamily="18" charset="0"/>
                <a:ea typeface="宋体" panose="02010600030101010101" pitchFamily="2" charset="-122"/>
              </a:rPr>
              <a:t>E=h</a:t>
            </a: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zh-CN" altLang="en-US" b="1" dirty="0">
                <a:latin typeface="宋体" panose="02010600030101010101" pitchFamily="2" charset="-122"/>
                <a:ea typeface="宋体" panose="02010600030101010101" pitchFamily="2" charset="-122"/>
              </a:rPr>
              <a:t>，相应质量为       的光子，在经过太阳表面附近时，由于引力场作用（时空弯曲）会偏离直线。按广义相对论计算偏转角为：</a:t>
            </a:r>
            <a:endParaRPr lang="zh-CN" altLang="en-US" b="1" dirty="0">
              <a:latin typeface="宋体" panose="02010600030101010101" pitchFamily="2" charset="-122"/>
              <a:ea typeface="宋体" panose="02010600030101010101" pitchFamily="2" charset="-122"/>
            </a:endParaRPr>
          </a:p>
        </p:txBody>
      </p:sp>
      <p:graphicFrame>
        <p:nvGraphicFramePr>
          <p:cNvPr id="177158" name="Object 6"/>
          <p:cNvGraphicFramePr/>
          <p:nvPr/>
        </p:nvGraphicFramePr>
        <p:xfrm>
          <a:off x="5003800" y="2798763"/>
          <a:ext cx="1081088" cy="788987"/>
        </p:xfrm>
        <a:graphic>
          <a:graphicData uri="http://schemas.openxmlformats.org/presentationml/2006/ole">
            <mc:AlternateContent xmlns:mc="http://schemas.openxmlformats.org/markup-compatibility/2006">
              <mc:Choice xmlns:v="urn:schemas-microsoft-com:vml" Requires="v">
                <p:oleObj spid="_x0000_s3248" name="" r:id="rId3" imgW="533400" imgH="393700" progId="Equation.3">
                  <p:embed/>
                </p:oleObj>
              </mc:Choice>
              <mc:Fallback>
                <p:oleObj name="" r:id="rId3" imgW="533400" imgH="393700" progId="Equation.3">
                  <p:embed/>
                  <p:pic>
                    <p:nvPicPr>
                      <p:cNvPr id="0" name="图片 3247"/>
                      <p:cNvPicPr/>
                      <p:nvPr/>
                    </p:nvPicPr>
                    <p:blipFill>
                      <a:blip r:embed="rId4"/>
                      <a:stretch>
                        <a:fillRect/>
                      </a:stretch>
                    </p:blipFill>
                    <p:spPr>
                      <a:xfrm>
                        <a:off x="5003800" y="2798763"/>
                        <a:ext cx="1081088" cy="788987"/>
                      </a:xfrm>
                      <a:prstGeom prst="rect">
                        <a:avLst/>
                      </a:prstGeom>
                      <a:noFill/>
                      <a:ln w="38100">
                        <a:noFill/>
                        <a:miter/>
                      </a:ln>
                    </p:spPr>
                  </p:pic>
                </p:oleObj>
              </mc:Fallback>
            </mc:AlternateContent>
          </a:graphicData>
        </a:graphic>
      </p:graphicFrame>
      <p:graphicFrame>
        <p:nvGraphicFramePr>
          <p:cNvPr id="177159" name="Object 7"/>
          <p:cNvGraphicFramePr/>
          <p:nvPr/>
        </p:nvGraphicFramePr>
        <p:xfrm>
          <a:off x="2484438" y="4616450"/>
          <a:ext cx="2343150" cy="828675"/>
        </p:xfrm>
        <a:graphic>
          <a:graphicData uri="http://schemas.openxmlformats.org/presentationml/2006/ole">
            <mc:AlternateContent xmlns:mc="http://schemas.openxmlformats.org/markup-compatibility/2006">
              <mc:Choice xmlns:v="urn:schemas-microsoft-com:vml" Requires="v">
                <p:oleObj spid="_x0000_s3247" name="" r:id="rId5" imgW="1104900" imgH="393700" progId="Equation.3">
                  <p:embed/>
                </p:oleObj>
              </mc:Choice>
              <mc:Fallback>
                <p:oleObj name="" r:id="rId5" imgW="1104900" imgH="393700" progId="Equation.3">
                  <p:embed/>
                  <p:pic>
                    <p:nvPicPr>
                      <p:cNvPr id="0" name="图片 3246"/>
                      <p:cNvPicPr/>
                      <p:nvPr/>
                    </p:nvPicPr>
                    <p:blipFill>
                      <a:blip r:embed="rId6"/>
                      <a:stretch>
                        <a:fillRect/>
                      </a:stretch>
                    </p:blipFill>
                    <p:spPr>
                      <a:xfrm>
                        <a:off x="2484438" y="4616450"/>
                        <a:ext cx="2343150" cy="828675"/>
                      </a:xfrm>
                      <a:prstGeom prst="rect">
                        <a:avLst/>
                      </a:prstGeom>
                      <a:noFill/>
                      <a:ln w="38100">
                        <a:noFill/>
                        <a:miter/>
                      </a:ln>
                    </p:spPr>
                  </p:pic>
                </p:oleObj>
              </mc:Fallback>
            </mc:AlternateContent>
          </a:graphicData>
        </a:graphic>
      </p:graphicFrame>
      <p:sp>
        <p:nvSpPr>
          <p:cNvPr id="177160" name="Text Box 8"/>
          <p:cNvSpPr txBox="1"/>
          <p:nvPr/>
        </p:nvSpPr>
        <p:spPr>
          <a:xfrm>
            <a:off x="900113" y="5516563"/>
            <a:ext cx="7507287" cy="822325"/>
          </a:xfrm>
          <a:prstGeom prst="rect">
            <a:avLst/>
          </a:prstGeom>
          <a:noFill/>
          <a:ln w="9525">
            <a:noFill/>
          </a:ln>
        </p:spPr>
        <p:txBody>
          <a:bodyPr anchor="t" anchorCtr="0">
            <a:spAutoFit/>
          </a:bodyPr>
          <a:p>
            <a:r>
              <a:rPr lang="zh-CN" altLang="en-US" b="1" dirty="0">
                <a:latin typeface="宋体" panose="02010600030101010101" pitchFamily="2" charset="-122"/>
                <a:ea typeface="宋体" panose="02010600030101010101" pitchFamily="2" charset="-122"/>
              </a:rPr>
              <a:t>这结果是用牛顿力学和万有引力定律所得结果的</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倍。该结果</a:t>
            </a:r>
            <a:r>
              <a:rPr lang="en-US" altLang="zh-CN" b="1" dirty="0">
                <a:latin typeface="宋体" panose="02010600030101010101" pitchFamily="2" charset="-122"/>
                <a:ea typeface="宋体" panose="02010600030101010101" pitchFamily="2" charset="-122"/>
              </a:rPr>
              <a:t>1919</a:t>
            </a:r>
            <a:r>
              <a:rPr lang="zh-CN" altLang="en-US" b="1" dirty="0">
                <a:latin typeface="宋体" panose="02010600030101010101" pitchFamily="2" charset="-122"/>
                <a:ea typeface="宋体" panose="02010600030101010101" pitchFamily="2" charset="-122"/>
              </a:rPr>
              <a:t>年得到了实验的证实，全球为之轰动。</a:t>
            </a:r>
            <a:endParaRPr lang="zh-CN" altLang="en-US"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blinds(horizontal)">
                                      <p:cBhvr>
                                        <p:cTn id="7" dur="500"/>
                                        <p:tgtEl>
                                          <p:spTgt spid="1771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7157"/>
                                        </p:tgtEl>
                                        <p:attrNameLst>
                                          <p:attrName>style.visibility</p:attrName>
                                        </p:attrNameLst>
                                      </p:cBhvr>
                                      <p:to>
                                        <p:strVal val="visible"/>
                                      </p:to>
                                    </p:set>
                                    <p:animEffect transition="in" filter="blinds(horizontal)">
                                      <p:cBhvr>
                                        <p:cTn id="10" dur="500"/>
                                        <p:tgtEl>
                                          <p:spTgt spid="177157"/>
                                        </p:tgtEl>
                                      </p:cBhvr>
                                    </p:animEffect>
                                  </p:childTnLst>
                                </p:cTn>
                              </p:par>
                              <p:par>
                                <p:cTn id="11" presetID="3" presetClass="entr" presetSubtype="10" fill="hold" nodeType="withEffect">
                                  <p:stCondLst>
                                    <p:cond delay="0"/>
                                  </p:stCondLst>
                                  <p:childTnLst>
                                    <p:set>
                                      <p:cBhvr>
                                        <p:cTn id="12" dur="1" fill="hold">
                                          <p:stCondLst>
                                            <p:cond delay="0"/>
                                          </p:stCondLst>
                                        </p:cTn>
                                        <p:tgtEl>
                                          <p:spTgt spid="177158"/>
                                        </p:tgtEl>
                                        <p:attrNameLst>
                                          <p:attrName>style.visibility</p:attrName>
                                        </p:attrNameLst>
                                      </p:cBhvr>
                                      <p:to>
                                        <p:strVal val="visible"/>
                                      </p:to>
                                    </p:set>
                                    <p:animEffect transition="in" filter="blinds(horizontal)">
                                      <p:cBhvr>
                                        <p:cTn id="13" dur="500"/>
                                        <p:tgtEl>
                                          <p:spTgt spid="177158"/>
                                        </p:tgtEl>
                                      </p:cBhvr>
                                    </p:animEffect>
                                  </p:childTnLst>
                                </p:cTn>
                              </p:par>
                              <p:par>
                                <p:cTn id="14" presetID="3" presetClass="entr" presetSubtype="10" fill="hold" nodeType="withEffect">
                                  <p:stCondLst>
                                    <p:cond delay="0"/>
                                  </p:stCondLst>
                                  <p:childTnLst>
                                    <p:set>
                                      <p:cBhvr>
                                        <p:cTn id="15" dur="1" fill="hold">
                                          <p:stCondLst>
                                            <p:cond delay="0"/>
                                          </p:stCondLst>
                                        </p:cTn>
                                        <p:tgtEl>
                                          <p:spTgt spid="177159"/>
                                        </p:tgtEl>
                                        <p:attrNameLst>
                                          <p:attrName>style.visibility</p:attrName>
                                        </p:attrNameLst>
                                      </p:cBhvr>
                                      <p:to>
                                        <p:strVal val="visible"/>
                                      </p:to>
                                    </p:set>
                                    <p:animEffect transition="in" filter="blinds(horizontal)">
                                      <p:cBhvr>
                                        <p:cTn id="16" dur="500"/>
                                        <p:tgtEl>
                                          <p:spTgt spid="17715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7160"/>
                                        </p:tgtEl>
                                        <p:attrNameLst>
                                          <p:attrName>style.visibility</p:attrName>
                                        </p:attrNameLst>
                                      </p:cBhvr>
                                      <p:to>
                                        <p:strVal val="visible"/>
                                      </p:to>
                                    </p:set>
                                    <p:animEffect transition="in" filter="blinds(horizontal)">
                                      <p:cBhvr>
                                        <p:cTn id="19" dur="500"/>
                                        <p:tgtEl>
                                          <p:spTgt spid="17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p:bldP spid="177157" grpId="0"/>
      <p:bldP spid="17716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p:nvPr>
        </p:nvSpPr>
        <p:spPr>
          <a:xfrm>
            <a:off x="1752600" y="304800"/>
            <a:ext cx="6705600" cy="1066800"/>
          </a:xfrm>
          <a:solidFill>
            <a:schemeClr val="accent1"/>
          </a:solidFill>
          <a:ln/>
        </p:spPr>
        <p:txBody>
          <a:bodyPr vert="horz" wrap="square" lIns="91440" tIns="45720" rIns="91440" bIns="45720" anchor="ctr" anchorCtr="0"/>
          <a:p>
            <a:pPr eaLnBrk="1" hangingPunct="1"/>
            <a:r>
              <a:rPr lang="zh-CN" altLang="en-US" sz="4000" b="1" dirty="0">
                <a:ea typeface="楷体_GB2312" pitchFamily="49" charset="-122"/>
              </a:rPr>
              <a:t>恒星光的引力偏转</a:t>
            </a:r>
            <a:endParaRPr lang="zh-CN" altLang="en-US" b="1" dirty="0">
              <a:ea typeface="楷体_GB2312" pitchFamily="49" charset="-122"/>
            </a:endParaRPr>
          </a:p>
        </p:txBody>
      </p:sp>
      <p:pic>
        <p:nvPicPr>
          <p:cNvPr id="103426" name="Picture 3" descr="图4"/>
          <p:cNvPicPr>
            <a:picLocks noChangeAspect="1"/>
          </p:cNvPicPr>
          <p:nvPr/>
        </p:nvPicPr>
        <p:blipFill>
          <a:blip r:embed="rId1"/>
          <a:stretch>
            <a:fillRect/>
          </a:stretch>
        </p:blipFill>
        <p:spPr>
          <a:xfrm>
            <a:off x="6096000" y="1752600"/>
            <a:ext cx="1905000" cy="4343400"/>
          </a:xfrm>
          <a:prstGeom prst="rect">
            <a:avLst/>
          </a:prstGeom>
          <a:noFill/>
          <a:ln w="9525">
            <a:noFill/>
          </a:ln>
        </p:spPr>
      </p:pic>
      <p:sp>
        <p:nvSpPr>
          <p:cNvPr id="103427" name="Text Box 4"/>
          <p:cNvSpPr txBox="1"/>
          <p:nvPr/>
        </p:nvSpPr>
        <p:spPr>
          <a:xfrm>
            <a:off x="1600200" y="1828800"/>
            <a:ext cx="2438400" cy="457200"/>
          </a:xfrm>
          <a:prstGeom prst="rect">
            <a:avLst/>
          </a:prstGeom>
          <a:noFill/>
          <a:ln w="9525">
            <a:noFill/>
          </a:ln>
        </p:spPr>
        <p:txBody>
          <a:bodyPr anchor="t" anchorCtr="0">
            <a:spAutoFit/>
          </a:bodyPr>
          <a:p>
            <a:pPr>
              <a:spcBef>
                <a:spcPct val="50000"/>
              </a:spcBef>
            </a:pPr>
            <a:endParaRPr lang="zh-CN" altLang="zh-CN" dirty="0">
              <a:latin typeface="Times New Roman" panose="02020603050405020304" pitchFamily="18" charset="0"/>
              <a:ea typeface="宋体" panose="02010600030101010101" pitchFamily="2" charset="-122"/>
            </a:endParaRPr>
          </a:p>
        </p:txBody>
      </p:sp>
      <p:sp>
        <p:nvSpPr>
          <p:cNvPr id="103428" name="Rectangle 5"/>
          <p:cNvSpPr/>
          <p:nvPr/>
        </p:nvSpPr>
        <p:spPr>
          <a:xfrm>
            <a:off x="4141788" y="3284538"/>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78182" name="Object 6"/>
          <p:cNvGraphicFramePr/>
          <p:nvPr/>
        </p:nvGraphicFramePr>
        <p:xfrm>
          <a:off x="2133600" y="1600200"/>
          <a:ext cx="2057400" cy="690563"/>
        </p:xfrm>
        <a:graphic>
          <a:graphicData uri="http://schemas.openxmlformats.org/presentationml/2006/ole">
            <mc:AlternateContent xmlns:mc="http://schemas.openxmlformats.org/markup-compatibility/2006">
              <mc:Choice xmlns:v="urn:schemas-microsoft-com:vml" Requires="v">
                <p:oleObj spid="_x0000_s3254" name="" r:id="rId2" imgW="862965" imgH="292100" progId="Equation.3">
                  <p:embed/>
                </p:oleObj>
              </mc:Choice>
              <mc:Fallback>
                <p:oleObj name="" r:id="rId2" imgW="862965" imgH="292100" progId="Equation.3">
                  <p:embed/>
                  <p:pic>
                    <p:nvPicPr>
                      <p:cNvPr id="0" name="图片 3253"/>
                      <p:cNvPicPr/>
                      <p:nvPr/>
                    </p:nvPicPr>
                    <p:blipFill>
                      <a:blip r:embed="rId3"/>
                      <a:stretch>
                        <a:fillRect/>
                      </a:stretch>
                    </p:blipFill>
                    <p:spPr>
                      <a:xfrm>
                        <a:off x="2133600" y="1600200"/>
                        <a:ext cx="2057400" cy="690563"/>
                      </a:xfrm>
                      <a:prstGeom prst="rect">
                        <a:avLst/>
                      </a:prstGeom>
                      <a:noFill/>
                      <a:ln w="38100">
                        <a:noFill/>
                        <a:miter/>
                      </a:ln>
                    </p:spPr>
                  </p:pic>
                </p:oleObj>
              </mc:Fallback>
            </mc:AlternateContent>
          </a:graphicData>
        </a:graphic>
      </p:graphicFrame>
      <p:sp>
        <p:nvSpPr>
          <p:cNvPr id="103430" name="Rectangle 7"/>
          <p:cNvSpPr/>
          <p:nvPr/>
        </p:nvSpPr>
        <p:spPr>
          <a:xfrm>
            <a:off x="4217988" y="3341688"/>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78184" name="Object 8"/>
          <p:cNvGraphicFramePr/>
          <p:nvPr/>
        </p:nvGraphicFramePr>
        <p:xfrm>
          <a:off x="2057400" y="2362200"/>
          <a:ext cx="2095500" cy="525463"/>
        </p:xfrm>
        <a:graphic>
          <a:graphicData uri="http://schemas.openxmlformats.org/presentationml/2006/ole">
            <mc:AlternateContent xmlns:mc="http://schemas.openxmlformats.org/markup-compatibility/2006">
              <mc:Choice xmlns:v="urn:schemas-microsoft-com:vml" Requires="v">
                <p:oleObj spid="_x0000_s3253" name="" r:id="rId4" imgW="697230" imgH="177800" progId="Equation.3">
                  <p:embed/>
                </p:oleObj>
              </mc:Choice>
              <mc:Fallback>
                <p:oleObj name="" r:id="rId4" imgW="697230" imgH="177800" progId="Equation.3">
                  <p:embed/>
                  <p:pic>
                    <p:nvPicPr>
                      <p:cNvPr id="0" name="图片 3252"/>
                      <p:cNvPicPr/>
                      <p:nvPr/>
                    </p:nvPicPr>
                    <p:blipFill>
                      <a:blip r:embed="rId5"/>
                      <a:stretch>
                        <a:fillRect/>
                      </a:stretch>
                    </p:blipFill>
                    <p:spPr>
                      <a:xfrm>
                        <a:off x="2057400" y="2362200"/>
                        <a:ext cx="2095500" cy="525463"/>
                      </a:xfrm>
                      <a:prstGeom prst="rect">
                        <a:avLst/>
                      </a:prstGeom>
                      <a:noFill/>
                      <a:ln w="38100">
                        <a:noFill/>
                        <a:miter/>
                      </a:ln>
                    </p:spPr>
                  </p:pic>
                </p:oleObj>
              </mc:Fallback>
            </mc:AlternateContent>
          </a:graphicData>
        </a:graphic>
      </p:graphicFrame>
      <p:sp>
        <p:nvSpPr>
          <p:cNvPr id="178185" name="Text Box 9"/>
          <p:cNvSpPr txBox="1"/>
          <p:nvPr/>
        </p:nvSpPr>
        <p:spPr>
          <a:xfrm>
            <a:off x="1828800" y="2971800"/>
            <a:ext cx="3657600" cy="82232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18" charset="0"/>
                <a:ea typeface="楷体_GB2312" pitchFamily="49" charset="-122"/>
              </a:rPr>
              <a:t>1919</a:t>
            </a:r>
            <a:r>
              <a:rPr lang="zh-CN" altLang="en-US" dirty="0">
                <a:latin typeface="Times New Roman" panose="02020603050405020304" pitchFamily="18" charset="0"/>
                <a:ea typeface="楷体_GB2312" pitchFamily="49" charset="-122"/>
              </a:rPr>
              <a:t>年</a:t>
            </a:r>
            <a:r>
              <a:rPr lang="en-US" altLang="zh-CN" dirty="0">
                <a:latin typeface="Times New Roman" panose="02020603050405020304" pitchFamily="18" charset="0"/>
                <a:ea typeface="楷体_GB2312" pitchFamily="49" charset="-122"/>
              </a:rPr>
              <a:t>5</a:t>
            </a:r>
            <a:r>
              <a:rPr lang="zh-CN" altLang="en-US" dirty="0">
                <a:latin typeface="Times New Roman" panose="02020603050405020304" pitchFamily="18" charset="0"/>
                <a:ea typeface="楷体_GB2312" pitchFamily="49" charset="-122"/>
              </a:rPr>
              <a:t>月</a:t>
            </a:r>
            <a:r>
              <a:rPr lang="en-US" altLang="zh-CN" dirty="0">
                <a:latin typeface="Times New Roman" panose="02020603050405020304" pitchFamily="18" charset="0"/>
                <a:ea typeface="楷体_GB2312" pitchFamily="49" charset="-122"/>
              </a:rPr>
              <a:t>29</a:t>
            </a:r>
            <a:r>
              <a:rPr lang="zh-CN" altLang="en-US" dirty="0">
                <a:latin typeface="Times New Roman" panose="02020603050405020304" pitchFamily="18" charset="0"/>
                <a:ea typeface="楷体_GB2312" pitchFamily="49" charset="-122"/>
              </a:rPr>
              <a:t>日</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英国天文学家爱丁顿实测结果</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03433" name="Rectangle 10"/>
          <p:cNvSpPr/>
          <p:nvPr/>
        </p:nvSpPr>
        <p:spPr>
          <a:xfrm>
            <a:off x="4217988" y="3341688"/>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78187" name="Object 11"/>
          <p:cNvGraphicFramePr/>
          <p:nvPr/>
        </p:nvGraphicFramePr>
        <p:xfrm>
          <a:off x="1905000" y="3810000"/>
          <a:ext cx="2209800" cy="544513"/>
        </p:xfrm>
        <a:graphic>
          <a:graphicData uri="http://schemas.openxmlformats.org/presentationml/2006/ole">
            <mc:AlternateContent xmlns:mc="http://schemas.openxmlformats.org/markup-compatibility/2006">
              <mc:Choice xmlns:v="urn:schemas-microsoft-com:vml" Requires="v">
                <p:oleObj spid="_x0000_s3252" name="" r:id="rId6" imgW="711200" imgH="177800" progId="Equation.3">
                  <p:embed/>
                </p:oleObj>
              </mc:Choice>
              <mc:Fallback>
                <p:oleObj name="" r:id="rId6" imgW="711200" imgH="177800" progId="Equation.3">
                  <p:embed/>
                  <p:pic>
                    <p:nvPicPr>
                      <p:cNvPr id="0" name="图片 3251"/>
                      <p:cNvPicPr/>
                      <p:nvPr/>
                    </p:nvPicPr>
                    <p:blipFill>
                      <a:blip r:embed="rId7"/>
                      <a:stretch>
                        <a:fillRect/>
                      </a:stretch>
                    </p:blipFill>
                    <p:spPr>
                      <a:xfrm>
                        <a:off x="1905000" y="3810000"/>
                        <a:ext cx="2209800" cy="544513"/>
                      </a:xfrm>
                      <a:prstGeom prst="rect">
                        <a:avLst/>
                      </a:prstGeom>
                      <a:noFill/>
                      <a:ln w="38100">
                        <a:noFill/>
                        <a:miter/>
                      </a:ln>
                    </p:spPr>
                  </p:pic>
                </p:oleObj>
              </mc:Fallback>
            </mc:AlternateContent>
          </a:graphicData>
        </a:graphic>
      </p:graphicFrame>
      <p:graphicFrame>
        <p:nvGraphicFramePr>
          <p:cNvPr id="178188" name="Object 12"/>
          <p:cNvGraphicFramePr/>
          <p:nvPr/>
        </p:nvGraphicFramePr>
        <p:xfrm>
          <a:off x="1905000" y="4419600"/>
          <a:ext cx="2209800" cy="549275"/>
        </p:xfrm>
        <a:graphic>
          <a:graphicData uri="http://schemas.openxmlformats.org/presentationml/2006/ole">
            <mc:AlternateContent xmlns:mc="http://schemas.openxmlformats.org/markup-compatibility/2006">
              <mc:Choice xmlns:v="urn:schemas-microsoft-com:vml" Requires="v">
                <p:oleObj spid="_x0000_s3251" name="" r:id="rId8" imgW="698500" imgH="177800" progId="Equation.3">
                  <p:embed/>
                </p:oleObj>
              </mc:Choice>
              <mc:Fallback>
                <p:oleObj name="" r:id="rId8" imgW="698500" imgH="177800" progId="Equation.3">
                  <p:embed/>
                  <p:pic>
                    <p:nvPicPr>
                      <p:cNvPr id="0" name="图片 3250"/>
                      <p:cNvPicPr/>
                      <p:nvPr/>
                    </p:nvPicPr>
                    <p:blipFill>
                      <a:blip r:embed="rId9"/>
                      <a:stretch>
                        <a:fillRect/>
                      </a:stretch>
                    </p:blipFill>
                    <p:spPr>
                      <a:xfrm>
                        <a:off x="1905000" y="4419600"/>
                        <a:ext cx="2209800" cy="549275"/>
                      </a:xfrm>
                      <a:prstGeom prst="rect">
                        <a:avLst/>
                      </a:prstGeom>
                      <a:noFill/>
                      <a:ln w="38100">
                        <a:noFill/>
                        <a:miter/>
                      </a:ln>
                    </p:spPr>
                  </p:pic>
                </p:oleObj>
              </mc:Fallback>
            </mc:AlternateContent>
          </a:graphicData>
        </a:graphic>
      </p:graphicFrame>
      <p:sp>
        <p:nvSpPr>
          <p:cNvPr id="178189" name="Text Box 13"/>
          <p:cNvSpPr txBox="1"/>
          <p:nvPr/>
        </p:nvSpPr>
        <p:spPr>
          <a:xfrm>
            <a:off x="1905000" y="5105400"/>
            <a:ext cx="2895600" cy="82232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18" charset="0"/>
                <a:ea typeface="楷体_GB2312" pitchFamily="49" charset="-122"/>
              </a:rPr>
              <a:t>1975</a:t>
            </a:r>
            <a:r>
              <a:rPr lang="zh-CN" altLang="en-US" dirty="0">
                <a:latin typeface="Times New Roman" panose="02020603050405020304" pitchFamily="18" charset="0"/>
                <a:ea typeface="楷体_GB2312" pitchFamily="49" charset="-122"/>
              </a:rPr>
              <a:t>年对射电源</a:t>
            </a:r>
            <a:r>
              <a:rPr lang="en-US" altLang="zh-CN" dirty="0">
                <a:latin typeface="Times New Roman" panose="02020603050405020304" pitchFamily="18" charset="0"/>
                <a:ea typeface="楷体_GB2312" pitchFamily="49" charset="-122"/>
              </a:rPr>
              <a:t>0116+08</a:t>
            </a:r>
            <a:r>
              <a:rPr lang="zh-CN" altLang="en-US" dirty="0">
                <a:latin typeface="Times New Roman" panose="02020603050405020304" pitchFamily="18" charset="0"/>
                <a:ea typeface="楷体_GB2312" pitchFamily="49" charset="-122"/>
              </a:rPr>
              <a:t>的观测</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03437" name="Rectangle 14"/>
          <p:cNvSpPr/>
          <p:nvPr/>
        </p:nvSpPr>
        <p:spPr>
          <a:xfrm>
            <a:off x="3913188" y="3341688"/>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78191" name="Object 15"/>
          <p:cNvGraphicFramePr/>
          <p:nvPr/>
        </p:nvGraphicFramePr>
        <p:xfrm>
          <a:off x="1981200" y="6019800"/>
          <a:ext cx="3352800" cy="444500"/>
        </p:xfrm>
        <a:graphic>
          <a:graphicData uri="http://schemas.openxmlformats.org/presentationml/2006/ole">
            <mc:AlternateContent xmlns:mc="http://schemas.openxmlformats.org/markup-compatibility/2006">
              <mc:Choice xmlns:v="urn:schemas-microsoft-com:vml" Requires="v">
                <p:oleObj spid="_x0000_s3242" name="" r:id="rId10" imgW="1320165" imgH="177800" progId="Equation.3">
                  <p:embed/>
                </p:oleObj>
              </mc:Choice>
              <mc:Fallback>
                <p:oleObj name="" r:id="rId10" imgW="1320165" imgH="177800" progId="Equation.3">
                  <p:embed/>
                  <p:pic>
                    <p:nvPicPr>
                      <p:cNvPr id="0" name="图片 3241"/>
                      <p:cNvPicPr/>
                      <p:nvPr/>
                    </p:nvPicPr>
                    <p:blipFill>
                      <a:blip r:embed="rId11"/>
                      <a:stretch>
                        <a:fillRect/>
                      </a:stretch>
                    </p:blipFill>
                    <p:spPr>
                      <a:xfrm>
                        <a:off x="1981200" y="6019800"/>
                        <a:ext cx="3352800" cy="444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182"/>
                                        </p:tgtEl>
                                        <p:attrNameLst>
                                          <p:attrName>style.visibility</p:attrName>
                                        </p:attrNameLst>
                                      </p:cBhvr>
                                      <p:to>
                                        <p:strVal val="visible"/>
                                      </p:to>
                                    </p:set>
                                    <p:anim calcmode="lin" valueType="num">
                                      <p:cBhvr additive="base">
                                        <p:cTn id="7" dur="500" fill="hold"/>
                                        <p:tgtEl>
                                          <p:spTgt spid="178182"/>
                                        </p:tgtEl>
                                        <p:attrNameLst>
                                          <p:attrName>ppt_x</p:attrName>
                                        </p:attrNameLst>
                                      </p:cBhvr>
                                      <p:tavLst>
                                        <p:tav tm="0">
                                          <p:val>
                                            <p:strVal val="#ppt_x"/>
                                          </p:val>
                                        </p:tav>
                                        <p:tav tm="100000">
                                          <p:val>
                                            <p:strVal val="#ppt_x"/>
                                          </p:val>
                                        </p:tav>
                                      </p:tavLst>
                                    </p:anim>
                                    <p:anim calcmode="lin" valueType="num">
                                      <p:cBhvr additive="base">
                                        <p:cTn id="8" dur="500" fill="hold"/>
                                        <p:tgtEl>
                                          <p:spTgt spid="1781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8184"/>
                                        </p:tgtEl>
                                        <p:attrNameLst>
                                          <p:attrName>style.visibility</p:attrName>
                                        </p:attrNameLst>
                                      </p:cBhvr>
                                      <p:to>
                                        <p:strVal val="visible"/>
                                      </p:to>
                                    </p:set>
                                    <p:anim calcmode="lin" valueType="num">
                                      <p:cBhvr additive="base">
                                        <p:cTn id="13" dur="500" fill="hold"/>
                                        <p:tgtEl>
                                          <p:spTgt spid="178184"/>
                                        </p:tgtEl>
                                        <p:attrNameLst>
                                          <p:attrName>ppt_x</p:attrName>
                                        </p:attrNameLst>
                                      </p:cBhvr>
                                      <p:tavLst>
                                        <p:tav tm="0">
                                          <p:val>
                                            <p:strVal val="#ppt_x"/>
                                          </p:val>
                                        </p:tav>
                                        <p:tav tm="100000">
                                          <p:val>
                                            <p:strVal val="#ppt_x"/>
                                          </p:val>
                                        </p:tav>
                                      </p:tavLst>
                                    </p:anim>
                                    <p:anim calcmode="lin" valueType="num">
                                      <p:cBhvr additive="base">
                                        <p:cTn id="14" dur="500" fill="hold"/>
                                        <p:tgtEl>
                                          <p:spTgt spid="1781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185"/>
                                        </p:tgtEl>
                                        <p:attrNameLst>
                                          <p:attrName>style.visibility</p:attrName>
                                        </p:attrNameLst>
                                      </p:cBhvr>
                                      <p:to>
                                        <p:strVal val="visible"/>
                                      </p:to>
                                    </p:set>
                                    <p:anim calcmode="lin" valueType="num">
                                      <p:cBhvr additive="base">
                                        <p:cTn id="19" dur="500" fill="hold"/>
                                        <p:tgtEl>
                                          <p:spTgt spid="178185"/>
                                        </p:tgtEl>
                                        <p:attrNameLst>
                                          <p:attrName>ppt_x</p:attrName>
                                        </p:attrNameLst>
                                      </p:cBhvr>
                                      <p:tavLst>
                                        <p:tav tm="0">
                                          <p:val>
                                            <p:strVal val="#ppt_x"/>
                                          </p:val>
                                        </p:tav>
                                        <p:tav tm="100000">
                                          <p:val>
                                            <p:strVal val="#ppt_x"/>
                                          </p:val>
                                        </p:tav>
                                      </p:tavLst>
                                    </p:anim>
                                    <p:anim calcmode="lin" valueType="num">
                                      <p:cBhvr additive="base">
                                        <p:cTn id="20" dur="500" fill="hold"/>
                                        <p:tgtEl>
                                          <p:spTgt spid="1781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8187"/>
                                        </p:tgtEl>
                                        <p:attrNameLst>
                                          <p:attrName>style.visibility</p:attrName>
                                        </p:attrNameLst>
                                      </p:cBhvr>
                                      <p:to>
                                        <p:strVal val="visible"/>
                                      </p:to>
                                    </p:set>
                                    <p:anim calcmode="lin" valueType="num">
                                      <p:cBhvr additive="base">
                                        <p:cTn id="25" dur="500" fill="hold"/>
                                        <p:tgtEl>
                                          <p:spTgt spid="178187"/>
                                        </p:tgtEl>
                                        <p:attrNameLst>
                                          <p:attrName>ppt_x</p:attrName>
                                        </p:attrNameLst>
                                      </p:cBhvr>
                                      <p:tavLst>
                                        <p:tav tm="0">
                                          <p:val>
                                            <p:strVal val="0-#ppt_w/2"/>
                                          </p:val>
                                        </p:tav>
                                        <p:tav tm="100000">
                                          <p:val>
                                            <p:strVal val="#ppt_x"/>
                                          </p:val>
                                        </p:tav>
                                      </p:tavLst>
                                    </p:anim>
                                    <p:anim calcmode="lin" valueType="num">
                                      <p:cBhvr additive="base">
                                        <p:cTn id="26" dur="500" fill="hold"/>
                                        <p:tgtEl>
                                          <p:spTgt spid="17818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78188"/>
                                        </p:tgtEl>
                                        <p:attrNameLst>
                                          <p:attrName>style.visibility</p:attrName>
                                        </p:attrNameLst>
                                      </p:cBhvr>
                                      <p:to>
                                        <p:strVal val="visible"/>
                                      </p:to>
                                    </p:set>
                                    <p:anim calcmode="lin" valueType="num">
                                      <p:cBhvr additive="base">
                                        <p:cTn id="31" dur="500" fill="hold"/>
                                        <p:tgtEl>
                                          <p:spTgt spid="178188"/>
                                        </p:tgtEl>
                                        <p:attrNameLst>
                                          <p:attrName>ppt_x</p:attrName>
                                        </p:attrNameLst>
                                      </p:cBhvr>
                                      <p:tavLst>
                                        <p:tav tm="0">
                                          <p:val>
                                            <p:strVal val="0-#ppt_w/2"/>
                                          </p:val>
                                        </p:tav>
                                        <p:tav tm="100000">
                                          <p:val>
                                            <p:strVal val="#ppt_x"/>
                                          </p:val>
                                        </p:tav>
                                      </p:tavLst>
                                    </p:anim>
                                    <p:anim calcmode="lin" valueType="num">
                                      <p:cBhvr additive="base">
                                        <p:cTn id="32" dur="500" fill="hold"/>
                                        <p:tgtEl>
                                          <p:spTgt spid="17818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8189"/>
                                        </p:tgtEl>
                                        <p:attrNameLst>
                                          <p:attrName>style.visibility</p:attrName>
                                        </p:attrNameLst>
                                      </p:cBhvr>
                                      <p:to>
                                        <p:strVal val="visible"/>
                                      </p:to>
                                    </p:set>
                                    <p:anim calcmode="lin" valueType="num">
                                      <p:cBhvr additive="base">
                                        <p:cTn id="37" dur="500" fill="hold"/>
                                        <p:tgtEl>
                                          <p:spTgt spid="178189"/>
                                        </p:tgtEl>
                                        <p:attrNameLst>
                                          <p:attrName>ppt_x</p:attrName>
                                        </p:attrNameLst>
                                      </p:cBhvr>
                                      <p:tavLst>
                                        <p:tav tm="0">
                                          <p:val>
                                            <p:strVal val="0-#ppt_w/2"/>
                                          </p:val>
                                        </p:tav>
                                        <p:tav tm="100000">
                                          <p:val>
                                            <p:strVal val="#ppt_x"/>
                                          </p:val>
                                        </p:tav>
                                      </p:tavLst>
                                    </p:anim>
                                    <p:anim calcmode="lin" valueType="num">
                                      <p:cBhvr additive="base">
                                        <p:cTn id="38" dur="500" fill="hold"/>
                                        <p:tgtEl>
                                          <p:spTgt spid="17818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8191"/>
                                        </p:tgtEl>
                                        <p:attrNameLst>
                                          <p:attrName>style.visibility</p:attrName>
                                        </p:attrNameLst>
                                      </p:cBhvr>
                                      <p:to>
                                        <p:strVal val="visible"/>
                                      </p:to>
                                    </p:set>
                                    <p:anim calcmode="lin" valueType="num">
                                      <p:cBhvr additive="base">
                                        <p:cTn id="43" dur="500" fill="hold"/>
                                        <p:tgtEl>
                                          <p:spTgt spid="178191"/>
                                        </p:tgtEl>
                                        <p:attrNameLst>
                                          <p:attrName>ppt_x</p:attrName>
                                        </p:attrNameLst>
                                      </p:cBhvr>
                                      <p:tavLst>
                                        <p:tav tm="0">
                                          <p:val>
                                            <p:strVal val="#ppt_x"/>
                                          </p:val>
                                        </p:tav>
                                        <p:tav tm="100000">
                                          <p:val>
                                            <p:strVal val="#ppt_x"/>
                                          </p:val>
                                        </p:tav>
                                      </p:tavLst>
                                    </p:anim>
                                    <p:anim calcmode="lin" valueType="num">
                                      <p:cBhvr additive="base">
                                        <p:cTn id="44" dur="500" fill="hold"/>
                                        <p:tgtEl>
                                          <p:spTgt spid="178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5" grpId="0"/>
      <p:bldP spid="17818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p:nvPr>
            <p:ph idx="1"/>
          </p:nvPr>
        </p:nvSpPr>
        <p:spPr>
          <a:xfrm>
            <a:off x="684213" y="692150"/>
            <a:ext cx="7772400" cy="5761038"/>
          </a:xfrm>
          <a:solidFill>
            <a:srgbClr val="FFFFFF"/>
          </a:solidFill>
          <a:ln>
            <a:solidFill>
              <a:srgbClr val="000000"/>
            </a:solidFill>
            <a:miter/>
          </a:ln>
        </p:spPr>
        <p:txBody>
          <a:bodyPr anchor="t" anchorCtr="0"/>
          <a:p>
            <a:pPr eaLnBrk="1" hangingPunct="1">
              <a:lnSpc>
                <a:spcPct val="11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五、水星轨道近日点的进动</a:t>
            </a:r>
            <a:endParaRPr lang="zh-CN" altLang="en-US" sz="2800" b="1" dirty="0">
              <a:latin typeface="宋体" panose="02010600030101010101" pitchFamily="2" charset="-122"/>
            </a:endParaRPr>
          </a:p>
          <a:p>
            <a:pPr eaLnBrk="1" hangingPunct="1">
              <a:lnSpc>
                <a:spcPct val="110000"/>
              </a:lnSpc>
              <a:buNone/>
            </a:pPr>
            <a:r>
              <a:rPr lang="zh-CN" altLang="en-US" sz="2800" b="1" dirty="0">
                <a:latin typeface="宋体" panose="02010600030101010101" pitchFamily="2" charset="-122"/>
              </a:rPr>
              <a:t>     </a:t>
            </a:r>
            <a:r>
              <a:rPr lang="zh-CN" altLang="en-US" sz="2400" b="1" dirty="0">
                <a:latin typeface="宋体" panose="02010600030101010101" pitchFamily="2" charset="-122"/>
              </a:rPr>
              <a:t>爱因斯坦还计算出了最靠近太阳的行星</a:t>
            </a:r>
            <a:r>
              <a:rPr lang="en-US" altLang="zh-CN" sz="2400" b="1" dirty="0">
                <a:latin typeface="宋体" panose="02010600030101010101" pitchFamily="2" charset="-122"/>
              </a:rPr>
              <a:t>——</a:t>
            </a:r>
            <a:r>
              <a:rPr lang="zh-CN" altLang="en-US" sz="2400" b="1" dirty="0">
                <a:latin typeface="宋体" panose="02010600030101010101" pitchFamily="2" charset="-122"/>
              </a:rPr>
              <a:t>水星的椭圆轨道会发生进动。这</a:t>
            </a:r>
            <a:br>
              <a:rPr lang="zh-CN" altLang="en-US" sz="2400" b="1" dirty="0">
                <a:latin typeface="宋体" panose="02010600030101010101" pitchFamily="2" charset="-122"/>
              </a:rPr>
            </a:br>
            <a:r>
              <a:rPr lang="zh-CN" altLang="en-US" sz="2400" b="1" dirty="0">
                <a:latin typeface="宋体" panose="02010600030101010101" pitchFamily="2" charset="-122"/>
              </a:rPr>
              <a:t>是因为根据广义相对论，在</a:t>
            </a:r>
            <a:br>
              <a:rPr lang="zh-CN" altLang="en-US" sz="2400" b="1" dirty="0">
                <a:latin typeface="宋体" panose="02010600030101010101" pitchFamily="2" charset="-122"/>
              </a:rPr>
            </a:br>
            <a:r>
              <a:rPr lang="zh-CN" altLang="en-US" sz="2400" b="1" dirty="0">
                <a:latin typeface="宋体" panose="02010600030101010101" pitchFamily="2" charset="-122"/>
              </a:rPr>
              <a:t>太阳周围空间发生弯曲，使</a:t>
            </a:r>
            <a:br>
              <a:rPr lang="zh-CN" altLang="en-US" sz="2400" b="1" dirty="0">
                <a:latin typeface="宋体" panose="02010600030101010101" pitchFamily="2" charset="-122"/>
              </a:rPr>
            </a:br>
            <a:r>
              <a:rPr lang="zh-CN" altLang="en-US" sz="2400" b="1" dirty="0">
                <a:latin typeface="宋体" panose="02010600030101010101" pitchFamily="2" charset="-122"/>
              </a:rPr>
              <a:t>行星运动轨道进一步弯向太</a:t>
            </a:r>
            <a:br>
              <a:rPr lang="zh-CN" altLang="en-US" sz="2400" b="1" dirty="0">
                <a:latin typeface="宋体" panose="02010600030101010101" pitchFamily="2" charset="-122"/>
              </a:rPr>
            </a:br>
            <a:r>
              <a:rPr lang="zh-CN" altLang="en-US" sz="2400" b="1" dirty="0">
                <a:latin typeface="宋体" panose="02010600030101010101" pitchFamily="2" charset="-122"/>
              </a:rPr>
              <a:t>阳，于是不再是一个封闭的</a:t>
            </a:r>
            <a:br>
              <a:rPr lang="zh-CN" altLang="en-US" sz="2400" b="1" dirty="0">
                <a:latin typeface="宋体" panose="02010600030101010101" pitchFamily="2" charset="-122"/>
              </a:rPr>
            </a:br>
            <a:r>
              <a:rPr lang="zh-CN" altLang="en-US" sz="2400" b="1" dirty="0">
                <a:latin typeface="宋体" panose="02010600030101010101" pitchFamily="2" charset="-122"/>
              </a:rPr>
              <a:t>椭圆了。行星每转一圈又回</a:t>
            </a:r>
            <a:br>
              <a:rPr lang="zh-CN" altLang="en-US" sz="2400" b="1" dirty="0">
                <a:latin typeface="宋体" panose="02010600030101010101" pitchFamily="2" charset="-122"/>
              </a:rPr>
            </a:br>
            <a:r>
              <a:rPr lang="zh-CN" altLang="en-US" sz="2400" b="1" dirty="0">
                <a:latin typeface="宋体" panose="02010600030101010101" pitchFamily="2" charset="-122"/>
              </a:rPr>
              <a:t>到近日点时，近日点位置有</a:t>
            </a:r>
            <a:br>
              <a:rPr lang="zh-CN" altLang="en-US" sz="2400" b="1" dirty="0">
                <a:latin typeface="宋体" panose="02010600030101010101" pitchFamily="2" charset="-122"/>
              </a:rPr>
            </a:br>
            <a:r>
              <a:rPr lang="zh-CN" altLang="en-US" sz="2400" b="1" dirty="0">
                <a:latin typeface="宋体" panose="02010600030101010101" pitchFamily="2" charset="-122"/>
              </a:rPr>
              <a:t>一个移动，这现象称为行星近日点的进动。也得到了实验的证实，这是广义相对论得到证实的第一个实验。</a:t>
            </a:r>
            <a:endParaRPr lang="zh-CN" altLang="en-US" sz="2400" b="1" dirty="0">
              <a:latin typeface="宋体" panose="02010600030101010101" pitchFamily="2" charset="-122"/>
            </a:endParaRPr>
          </a:p>
        </p:txBody>
      </p:sp>
      <p:pic>
        <p:nvPicPr>
          <p:cNvPr id="104450" name="Picture 3" descr="水星近动"/>
          <p:cNvPicPr>
            <a:picLocks noChangeAspect="1"/>
          </p:cNvPicPr>
          <p:nvPr/>
        </p:nvPicPr>
        <p:blipFill>
          <a:blip r:embed="rId1"/>
          <a:stretch>
            <a:fillRect/>
          </a:stretch>
        </p:blipFill>
        <p:spPr>
          <a:xfrm>
            <a:off x="5003800" y="1831975"/>
            <a:ext cx="3181350" cy="2676525"/>
          </a:xfrm>
          <a:prstGeom prst="rect">
            <a:avLst/>
          </a:prstGeom>
          <a:noFill/>
          <a:ln w="9525">
            <a:noFill/>
          </a:ln>
        </p:spPr>
      </p:pic>
      <p:sp>
        <p:nvSpPr>
          <p:cNvPr id="104451" name="Text Box 4"/>
          <p:cNvSpPr txBox="1"/>
          <p:nvPr/>
        </p:nvSpPr>
        <p:spPr>
          <a:xfrm>
            <a:off x="8181975" y="2530475"/>
            <a:ext cx="488950" cy="1330325"/>
          </a:xfrm>
          <a:prstGeom prst="rect">
            <a:avLst/>
          </a:prstGeom>
          <a:noFill/>
          <a:ln w="9525">
            <a:noFill/>
          </a:ln>
        </p:spPr>
        <p:txBody>
          <a:bodyPr vert="eaVert" anchor="t" anchorCtr="0">
            <a:spAutoFit/>
          </a:bodyPr>
          <a:p>
            <a:r>
              <a:rPr lang="zh-CN" altLang="en-US" sz="2000" b="1" dirty="0">
                <a:latin typeface="Times New Roman" panose="02020603050405020304" pitchFamily="18" charset="0"/>
                <a:ea typeface="宋体" panose="02010600030101010101" pitchFamily="2" charset="-122"/>
              </a:rPr>
              <a:t>水星进动</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p:cNvSpPr>
          <p:nvPr>
            <p:ph type="title"/>
          </p:nvPr>
        </p:nvSpPr>
        <p:spPr>
          <a:xfrm>
            <a:off x="1077913" y="609600"/>
            <a:ext cx="7065962" cy="990600"/>
          </a:xfrm>
          <a:solidFill>
            <a:schemeClr val="accent1"/>
          </a:solidFill>
          <a:ln/>
        </p:spPr>
        <p:txBody>
          <a:bodyPr vert="horz" wrap="square" lIns="91440" tIns="45720" rIns="91440" bIns="45720" anchor="ctr" anchorCtr="0"/>
          <a:p>
            <a:pPr eaLnBrk="1" hangingPunct="1"/>
            <a:r>
              <a:rPr lang="zh-CN" altLang="en-US" b="1" dirty="0">
                <a:ea typeface="楷体_GB2312" pitchFamily="49" charset="-122"/>
              </a:rPr>
              <a:t>水星近日点的进动</a:t>
            </a:r>
            <a:endParaRPr lang="zh-CN" altLang="en-US" b="1" dirty="0">
              <a:ea typeface="楷体_GB2312" pitchFamily="49" charset="-122"/>
            </a:endParaRPr>
          </a:p>
        </p:txBody>
      </p:sp>
      <p:pic>
        <p:nvPicPr>
          <p:cNvPr id="105474" name="Picture 3" descr="tu-14"/>
          <p:cNvPicPr>
            <a:picLocks noChangeAspect="1"/>
          </p:cNvPicPr>
          <p:nvPr/>
        </p:nvPicPr>
        <p:blipFill>
          <a:blip r:embed="rId1"/>
          <a:stretch>
            <a:fillRect/>
          </a:stretch>
        </p:blipFill>
        <p:spPr>
          <a:xfrm>
            <a:off x="5257800" y="2133600"/>
            <a:ext cx="3497263" cy="3943350"/>
          </a:xfrm>
          <a:prstGeom prst="rect">
            <a:avLst/>
          </a:prstGeom>
          <a:noFill/>
          <a:ln w="9525">
            <a:noFill/>
          </a:ln>
        </p:spPr>
      </p:pic>
      <p:sp>
        <p:nvSpPr>
          <p:cNvPr id="105475" name="Rectangle 4"/>
          <p:cNvSpPr/>
          <p:nvPr/>
        </p:nvSpPr>
        <p:spPr>
          <a:xfrm>
            <a:off x="4275138" y="3344863"/>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80229" name="Object 5"/>
          <p:cNvGraphicFramePr/>
          <p:nvPr/>
        </p:nvGraphicFramePr>
        <p:xfrm>
          <a:off x="1981200" y="2362200"/>
          <a:ext cx="1676400" cy="474663"/>
        </p:xfrm>
        <a:graphic>
          <a:graphicData uri="http://schemas.openxmlformats.org/presentationml/2006/ole">
            <mc:AlternateContent xmlns:mc="http://schemas.openxmlformats.org/markup-compatibility/2006">
              <mc:Choice xmlns:v="urn:schemas-microsoft-com:vml" Requires="v">
                <p:oleObj spid="_x0000_s3243" name="" r:id="rId2" imgW="596900" imgH="165100" progId="Equation.3">
                  <p:embed/>
                </p:oleObj>
              </mc:Choice>
              <mc:Fallback>
                <p:oleObj name="" r:id="rId2" imgW="596900" imgH="165100" progId="Equation.3">
                  <p:embed/>
                  <p:pic>
                    <p:nvPicPr>
                      <p:cNvPr id="0" name="图片 3242"/>
                      <p:cNvPicPr/>
                      <p:nvPr/>
                    </p:nvPicPr>
                    <p:blipFill>
                      <a:blip r:embed="rId3"/>
                      <a:stretch>
                        <a:fillRect/>
                      </a:stretch>
                    </p:blipFill>
                    <p:spPr>
                      <a:xfrm>
                        <a:off x="1981200" y="2362200"/>
                        <a:ext cx="1676400" cy="474663"/>
                      </a:xfrm>
                      <a:prstGeom prst="rect">
                        <a:avLst/>
                      </a:prstGeom>
                      <a:noFill/>
                      <a:ln w="38100">
                        <a:noFill/>
                        <a:miter/>
                      </a:ln>
                    </p:spPr>
                  </p:pic>
                </p:oleObj>
              </mc:Fallback>
            </mc:AlternateContent>
          </a:graphicData>
        </a:graphic>
      </p:graphicFrame>
      <p:sp>
        <p:nvSpPr>
          <p:cNvPr id="180230" name="Text Box 6"/>
          <p:cNvSpPr txBox="1"/>
          <p:nvPr/>
        </p:nvSpPr>
        <p:spPr>
          <a:xfrm>
            <a:off x="1600200" y="1828800"/>
            <a:ext cx="3429000" cy="457200"/>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楷体_GB2312" pitchFamily="49" charset="-122"/>
              </a:rPr>
              <a:t>每世纪水星近日点偏转</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80231" name="Text Box 7"/>
          <p:cNvSpPr txBox="1"/>
          <p:nvPr/>
        </p:nvSpPr>
        <p:spPr>
          <a:xfrm>
            <a:off x="1600200" y="3048000"/>
            <a:ext cx="2971800" cy="457200"/>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楷体_GB2312" pitchFamily="49" charset="-122"/>
              </a:rPr>
              <a:t>牛顿理论预言有进动</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05479" name="Rectangle 8"/>
          <p:cNvSpPr/>
          <p:nvPr/>
        </p:nvSpPr>
        <p:spPr>
          <a:xfrm>
            <a:off x="4267200" y="3344863"/>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80233" name="Object 9"/>
          <p:cNvGraphicFramePr/>
          <p:nvPr/>
        </p:nvGraphicFramePr>
        <p:xfrm>
          <a:off x="2057400" y="3733800"/>
          <a:ext cx="1676400" cy="463550"/>
        </p:xfrm>
        <a:graphic>
          <a:graphicData uri="http://schemas.openxmlformats.org/presentationml/2006/ole">
            <mc:AlternateContent xmlns:mc="http://schemas.openxmlformats.org/markup-compatibility/2006">
              <mc:Choice xmlns:v="urn:schemas-microsoft-com:vml" Requires="v">
                <p:oleObj spid="_x0000_s3244" name="" r:id="rId4" imgW="609600" imgH="165100" progId="Equation.3">
                  <p:embed/>
                </p:oleObj>
              </mc:Choice>
              <mc:Fallback>
                <p:oleObj name="" r:id="rId4" imgW="609600" imgH="165100" progId="Equation.3">
                  <p:embed/>
                  <p:pic>
                    <p:nvPicPr>
                      <p:cNvPr id="0" name="图片 3243"/>
                      <p:cNvPicPr/>
                      <p:nvPr/>
                    </p:nvPicPr>
                    <p:blipFill>
                      <a:blip r:embed="rId5"/>
                      <a:stretch>
                        <a:fillRect/>
                      </a:stretch>
                    </p:blipFill>
                    <p:spPr>
                      <a:xfrm>
                        <a:off x="2057400" y="3733800"/>
                        <a:ext cx="1676400" cy="463550"/>
                      </a:xfrm>
                      <a:prstGeom prst="rect">
                        <a:avLst/>
                      </a:prstGeom>
                      <a:noFill/>
                      <a:ln w="38100">
                        <a:noFill/>
                        <a:miter/>
                      </a:ln>
                    </p:spPr>
                  </p:pic>
                </p:oleObj>
              </mc:Fallback>
            </mc:AlternateContent>
          </a:graphicData>
        </a:graphic>
      </p:graphicFrame>
      <p:sp>
        <p:nvSpPr>
          <p:cNvPr id="105481" name="Rectangle 10"/>
          <p:cNvSpPr/>
          <p:nvPr/>
        </p:nvSpPr>
        <p:spPr>
          <a:xfrm>
            <a:off x="4354513" y="3344863"/>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80235" name="Object 11"/>
          <p:cNvGraphicFramePr/>
          <p:nvPr/>
        </p:nvGraphicFramePr>
        <p:xfrm>
          <a:off x="2133600" y="4419600"/>
          <a:ext cx="1676400" cy="649288"/>
        </p:xfrm>
        <a:graphic>
          <a:graphicData uri="http://schemas.openxmlformats.org/presentationml/2006/ole">
            <mc:AlternateContent xmlns:mc="http://schemas.openxmlformats.org/markup-compatibility/2006">
              <mc:Choice xmlns:v="urn:schemas-microsoft-com:vml" Requires="v">
                <p:oleObj spid="_x0000_s3241" name="" r:id="rId6" imgW="431800" imgH="165100" progId="Equation.3">
                  <p:embed/>
                </p:oleObj>
              </mc:Choice>
              <mc:Fallback>
                <p:oleObj name="" r:id="rId6" imgW="431800" imgH="165100" progId="Equation.3">
                  <p:embed/>
                  <p:pic>
                    <p:nvPicPr>
                      <p:cNvPr id="0" name="图片 3240"/>
                      <p:cNvPicPr/>
                      <p:nvPr/>
                    </p:nvPicPr>
                    <p:blipFill>
                      <a:blip r:embed="rId7"/>
                      <a:stretch>
                        <a:fillRect/>
                      </a:stretch>
                    </p:blipFill>
                    <p:spPr>
                      <a:xfrm>
                        <a:off x="2133600" y="4419600"/>
                        <a:ext cx="1676400" cy="649288"/>
                      </a:xfrm>
                      <a:prstGeom prst="rect">
                        <a:avLst/>
                      </a:prstGeom>
                      <a:noFill/>
                      <a:ln w="38100">
                        <a:noFill/>
                        <a:miter/>
                      </a:ln>
                    </p:spPr>
                  </p:pic>
                </p:oleObj>
              </mc:Fallback>
            </mc:AlternateContent>
          </a:graphicData>
        </a:graphic>
      </p:graphicFrame>
      <p:sp>
        <p:nvSpPr>
          <p:cNvPr id="180236" name="Rectangle 12"/>
          <p:cNvSpPr/>
          <p:nvPr/>
        </p:nvSpPr>
        <p:spPr>
          <a:xfrm>
            <a:off x="533400" y="4114800"/>
            <a:ext cx="609600" cy="519113"/>
          </a:xfrm>
          <a:prstGeom prst="rect">
            <a:avLst/>
          </a:prstGeom>
          <a:noFill/>
          <a:ln w="9525">
            <a:noFill/>
          </a:ln>
        </p:spPr>
        <p:txBody>
          <a:bodyPr anchor="t" anchorCtr="0">
            <a:spAutoFit/>
          </a:bodyPr>
          <a:p>
            <a:r>
              <a:rPr lang="zh-CN" altLang="en-US" sz="2800" dirty="0">
                <a:latin typeface="Times New Roman" panose="02020603050405020304" pitchFamily="18" charset="0"/>
                <a:ea typeface="楷体_GB2312" pitchFamily="49" charset="-122"/>
              </a:rPr>
              <a:t>差</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180237" name="Text Box 13"/>
          <p:cNvSpPr txBox="1"/>
          <p:nvPr/>
        </p:nvSpPr>
        <p:spPr>
          <a:xfrm>
            <a:off x="1676400" y="5257800"/>
            <a:ext cx="2438400" cy="519113"/>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广义相对论</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105485" name="Rectangle 14"/>
          <p:cNvSpPr/>
          <p:nvPr/>
        </p:nvSpPr>
        <p:spPr>
          <a:xfrm>
            <a:off x="4351338" y="3344863"/>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80239" name="Object 15"/>
          <p:cNvGraphicFramePr/>
          <p:nvPr/>
        </p:nvGraphicFramePr>
        <p:xfrm>
          <a:off x="2133600" y="5867400"/>
          <a:ext cx="1600200" cy="609600"/>
        </p:xfrm>
        <a:graphic>
          <a:graphicData uri="http://schemas.openxmlformats.org/presentationml/2006/ole">
            <mc:AlternateContent xmlns:mc="http://schemas.openxmlformats.org/markup-compatibility/2006">
              <mc:Choice xmlns:v="urn:schemas-microsoft-com:vml" Requires="v">
                <p:oleObj spid="_x0000_s3246" name="" r:id="rId8" imgW="443865" imgH="165100" progId="Equation.3">
                  <p:embed/>
                </p:oleObj>
              </mc:Choice>
              <mc:Fallback>
                <p:oleObj name="" r:id="rId8" imgW="443865" imgH="165100" progId="Equation.3">
                  <p:embed/>
                  <p:pic>
                    <p:nvPicPr>
                      <p:cNvPr id="0" name="图片 3245"/>
                      <p:cNvPicPr/>
                      <p:nvPr/>
                    </p:nvPicPr>
                    <p:blipFill>
                      <a:blip r:embed="rId9"/>
                      <a:stretch>
                        <a:fillRect/>
                      </a:stretch>
                    </p:blipFill>
                    <p:spPr>
                      <a:xfrm>
                        <a:off x="2133600" y="5867400"/>
                        <a:ext cx="1600200" cy="609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80229"/>
                                        </p:tgtEl>
                                        <p:attrNameLst>
                                          <p:attrName>style.visibility</p:attrName>
                                        </p:attrNameLst>
                                      </p:cBhvr>
                                      <p:to>
                                        <p:strVal val="visible"/>
                                      </p:to>
                                    </p:set>
                                    <p:anim calcmode="lin" valueType="num">
                                      <p:cBhvr additive="base">
                                        <p:cTn id="11" dur="500" fill="hold"/>
                                        <p:tgtEl>
                                          <p:spTgt spid="180229"/>
                                        </p:tgtEl>
                                        <p:attrNameLst>
                                          <p:attrName>ppt_x</p:attrName>
                                        </p:attrNameLst>
                                      </p:cBhvr>
                                      <p:tavLst>
                                        <p:tav tm="0">
                                          <p:val>
                                            <p:strVal val="0-#ppt_w/2"/>
                                          </p:val>
                                        </p:tav>
                                        <p:tav tm="100000">
                                          <p:val>
                                            <p:strVal val="#ppt_x"/>
                                          </p:val>
                                        </p:tav>
                                      </p:tavLst>
                                    </p:anim>
                                    <p:anim calcmode="lin" valueType="num">
                                      <p:cBhvr additive="base">
                                        <p:cTn id="12" dur="500" fill="hold"/>
                                        <p:tgtEl>
                                          <p:spTgt spid="18022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02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802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0236"/>
                                        </p:tgtEl>
                                        <p:attrNameLst>
                                          <p:attrName>style.visibility</p:attrName>
                                        </p:attrNameLst>
                                      </p:cBhvr>
                                      <p:to>
                                        <p:strVal val="visible"/>
                                      </p:to>
                                    </p:set>
                                    <p:anim calcmode="lin" valueType="num">
                                      <p:cBhvr additive="base">
                                        <p:cTn id="25" dur="500" fill="hold"/>
                                        <p:tgtEl>
                                          <p:spTgt spid="180236"/>
                                        </p:tgtEl>
                                        <p:attrNameLst>
                                          <p:attrName>ppt_x</p:attrName>
                                        </p:attrNameLst>
                                      </p:cBhvr>
                                      <p:tavLst>
                                        <p:tav tm="0">
                                          <p:val>
                                            <p:strVal val="1+#ppt_w/2"/>
                                          </p:val>
                                        </p:tav>
                                        <p:tav tm="100000">
                                          <p:val>
                                            <p:strVal val="#ppt_x"/>
                                          </p:val>
                                        </p:tav>
                                      </p:tavLst>
                                    </p:anim>
                                    <p:anim calcmode="lin" valueType="num">
                                      <p:cBhvr additive="base">
                                        <p:cTn id="26" dur="500" fill="hold"/>
                                        <p:tgtEl>
                                          <p:spTgt spid="18023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80235"/>
                                        </p:tgtEl>
                                        <p:attrNameLst>
                                          <p:attrName>style.visibility</p:attrName>
                                        </p:attrNameLst>
                                      </p:cBhvr>
                                      <p:to>
                                        <p:strVal val="visible"/>
                                      </p:to>
                                    </p:set>
                                    <p:anim calcmode="lin" valueType="num">
                                      <p:cBhvr additive="base">
                                        <p:cTn id="31" dur="500" fill="hold"/>
                                        <p:tgtEl>
                                          <p:spTgt spid="180235"/>
                                        </p:tgtEl>
                                        <p:attrNameLst>
                                          <p:attrName>ppt_x</p:attrName>
                                        </p:attrNameLst>
                                      </p:cBhvr>
                                      <p:tavLst>
                                        <p:tav tm="0">
                                          <p:val>
                                            <p:strVal val="1+#ppt_w/2"/>
                                          </p:val>
                                        </p:tav>
                                        <p:tav tm="100000">
                                          <p:val>
                                            <p:strVal val="#ppt_x"/>
                                          </p:val>
                                        </p:tav>
                                      </p:tavLst>
                                    </p:anim>
                                    <p:anim calcmode="lin" valueType="num">
                                      <p:cBhvr additive="base">
                                        <p:cTn id="32" dur="500" fill="hold"/>
                                        <p:tgtEl>
                                          <p:spTgt spid="1802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0237"/>
                                        </p:tgtEl>
                                        <p:attrNameLst>
                                          <p:attrName>style.visibility</p:attrName>
                                        </p:attrNameLst>
                                      </p:cBhvr>
                                      <p:to>
                                        <p:strVal val="visible"/>
                                      </p:to>
                                    </p:set>
                                    <p:anim calcmode="lin" valueType="num">
                                      <p:cBhvr additive="base">
                                        <p:cTn id="37" dur="500" fill="hold"/>
                                        <p:tgtEl>
                                          <p:spTgt spid="180237"/>
                                        </p:tgtEl>
                                        <p:attrNameLst>
                                          <p:attrName>ppt_x</p:attrName>
                                        </p:attrNameLst>
                                      </p:cBhvr>
                                      <p:tavLst>
                                        <p:tav tm="0">
                                          <p:val>
                                            <p:strVal val="#ppt_x"/>
                                          </p:val>
                                        </p:tav>
                                        <p:tav tm="100000">
                                          <p:val>
                                            <p:strVal val="#ppt_x"/>
                                          </p:val>
                                        </p:tav>
                                      </p:tavLst>
                                    </p:anim>
                                    <p:anim calcmode="lin" valueType="num">
                                      <p:cBhvr additive="base">
                                        <p:cTn id="38" dur="500" fill="hold"/>
                                        <p:tgtEl>
                                          <p:spTgt spid="1802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0239"/>
                                        </p:tgtEl>
                                        <p:attrNameLst>
                                          <p:attrName>style.visibility</p:attrName>
                                        </p:attrNameLst>
                                      </p:cBhvr>
                                      <p:to>
                                        <p:strVal val="visible"/>
                                      </p:to>
                                    </p:set>
                                    <p:anim calcmode="lin" valueType="num">
                                      <p:cBhvr additive="base">
                                        <p:cTn id="43" dur="500" fill="hold"/>
                                        <p:tgtEl>
                                          <p:spTgt spid="180239"/>
                                        </p:tgtEl>
                                        <p:attrNameLst>
                                          <p:attrName>ppt_x</p:attrName>
                                        </p:attrNameLst>
                                      </p:cBhvr>
                                      <p:tavLst>
                                        <p:tav tm="0">
                                          <p:val>
                                            <p:strVal val="#ppt_x"/>
                                          </p:val>
                                        </p:tav>
                                        <p:tav tm="100000">
                                          <p:val>
                                            <p:strVal val="#ppt_x"/>
                                          </p:val>
                                        </p:tav>
                                      </p:tavLst>
                                    </p:anim>
                                    <p:anim calcmode="lin" valueType="num">
                                      <p:cBhvr additive="base">
                                        <p:cTn id="44" dur="500" fill="hold"/>
                                        <p:tgtEl>
                                          <p:spTgt spid="180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0" grpId="0"/>
      <p:bldP spid="180231" grpId="0"/>
      <p:bldP spid="180236" grpId="0"/>
      <p:bldP spid="180237" grpId="0"/>
    </p:bldLst>
  </p:timing>
</p:sld>
</file>

<file path=ppt/tags/tag1.xml><?xml version="1.0" encoding="utf-8"?>
<p:tagLst xmlns:p="http://schemas.openxmlformats.org/presentationml/2006/main">
  <p:tag name="KSO_WM_DOC_GUID" val="{12b385fd-46c8-46db-ae8e-ec5f0809fd08}"/>
</p:tagLst>
</file>

<file path=ppt/theme/theme1.xml><?xml version="1.0" encoding="utf-8"?>
<a:theme xmlns:a="http://schemas.openxmlformats.org/drawingml/2006/main" name="后工物理模板500">
  <a:themeElements>
    <a:clrScheme name="后工物理模板50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后工物理模板500">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后工物理模板50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后工物理模板50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后工物理模板50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后工物理模板50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后工物理模板50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后工物理模板50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后工物理模板50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后工物理模板500">
  <a:themeElements>
    <a:clrScheme name="后工物理模板50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后工物理模板500">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后工物理模板50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后工物理模板50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后工物理模板50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后工物理模板50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后工物理模板50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后工物理模板50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后工物理模板50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后工物理模板500">
  <a:themeElements>
    <a:clrScheme name="后工物理模板50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后工物理模板500">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后工物理模板50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后工物理模板50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后工物理模板50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后工物理模板50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后工物理模板50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后工物理模板50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后工物理模板50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D:\xiaosc\普通物理学\templates\后工物理模板500.pot</Template>
  <TotalTime>0</TotalTime>
  <Words>10353</Words>
  <Application>WPS 演示</Application>
  <PresentationFormat>全屏显示(4:3)</PresentationFormat>
  <Paragraphs>859</Paragraphs>
  <Slides>101</Slides>
  <Notes>0</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188</vt:i4>
      </vt:variant>
      <vt:variant>
        <vt:lpstr>幻灯片标题</vt:lpstr>
      </vt:variant>
      <vt:variant>
        <vt:i4>101</vt:i4>
      </vt:variant>
    </vt:vector>
  </HeadingPairs>
  <TitlesOfParts>
    <vt:vector size="310" baseType="lpstr">
      <vt:lpstr>Arial</vt:lpstr>
      <vt:lpstr>宋体</vt:lpstr>
      <vt:lpstr>Wingdings</vt:lpstr>
      <vt:lpstr>Times New Roman</vt:lpstr>
      <vt:lpstr>Arial Black</vt:lpstr>
      <vt:lpstr>楷体_GB2312</vt:lpstr>
      <vt:lpstr>新宋体</vt:lpstr>
      <vt:lpstr>Century Schoolbook</vt:lpstr>
      <vt:lpstr>Symbol</vt:lpstr>
      <vt:lpstr>华文新魏</vt:lpstr>
      <vt:lpstr>黑体</vt:lpstr>
      <vt:lpstr>仿宋_GB2312</vt:lpstr>
      <vt:lpstr>仿宋</vt:lpstr>
      <vt:lpstr>微软雅黑</vt:lpstr>
      <vt:lpstr>Arial Unicode MS</vt:lpstr>
      <vt:lpstr>华文彩云</vt:lpstr>
      <vt:lpstr>Bookman Old Style</vt:lpstr>
      <vt:lpstr>Arial Unicode MS</vt:lpstr>
      <vt:lpstr>后工物理模板500</vt:lpstr>
      <vt:lpstr>1_后工物理模板500</vt:lpstr>
      <vt:lpstr>2_后工物理模板500</vt:lpstr>
      <vt:lpstr>Imaging.Document</vt:lpstr>
      <vt:lpstr>Equation.3</vt:lpstr>
      <vt:lpstr>Equation.3</vt:lpstr>
      <vt:lpstr>Equation.KSEE3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Equation.DSMT4</vt:lpstr>
      <vt:lpstr>Equation.KSEE3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Equation.2</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Equation.DSMT4</vt:lpstr>
      <vt:lpstr>Equation.KSEE3</vt:lpstr>
      <vt:lpstr>Equation.DSMT4</vt:lpstr>
      <vt:lpstr>Equation.DSMT4</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daxuewuli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panguowei</dc:creator>
  <cp:lastModifiedBy>jhy</cp:lastModifiedBy>
  <cp:revision>135</cp:revision>
  <dcterms:created xsi:type="dcterms:W3CDTF">2001-07-31T01:39:47Z</dcterms:created>
  <dcterms:modified xsi:type="dcterms:W3CDTF">2022-04-07T14:50:28Z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8B571DDC3AD64A59ABA7365AA59EE7C9</vt:lpwstr>
  </property>
</Properties>
</file>