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2"/>
  </p:handoutMasterIdLst>
  <p:sldIdLst>
    <p:sldId id="257" r:id="rId3"/>
    <p:sldId id="256" r:id="rId5"/>
    <p:sldId id="258" r:id="rId6"/>
    <p:sldId id="262" r:id="rId7"/>
    <p:sldId id="280" r:id="rId8"/>
    <p:sldId id="281" r:id="rId9"/>
    <p:sldId id="296" r:id="rId10"/>
    <p:sldId id="282" r:id="rId11"/>
    <p:sldId id="283" r:id="rId12"/>
    <p:sldId id="292" r:id="rId13"/>
    <p:sldId id="317" r:id="rId14"/>
    <p:sldId id="293" r:id="rId15"/>
    <p:sldId id="297" r:id="rId16"/>
    <p:sldId id="294" r:id="rId17"/>
    <p:sldId id="299" r:id="rId18"/>
    <p:sldId id="298" r:id="rId19"/>
    <p:sldId id="300" r:id="rId20"/>
    <p:sldId id="301" r:id="rId21"/>
    <p:sldId id="264" r:id="rId22"/>
    <p:sldId id="259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76" r:id="rId31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FFFFFF"/>
    <a:srgbClr val="567FBD"/>
    <a:srgbClr val="7A99B8"/>
    <a:srgbClr val="91AAC5"/>
    <a:srgbClr val="35669B"/>
    <a:srgbClr val="528EA9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14" y="318"/>
      </p:cViewPr>
      <p:guideLst>
        <p:guide orient="horz" pos="220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06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gs" Target="tags/tag58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FB9C5-D2B3-4953-8567-EA53C1F1B0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CF359-6995-43D0-814D-C37784FFDC9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 userDrawn="1"/>
        </p:nvSpPr>
        <p:spPr>
          <a:xfrm>
            <a:off x="0" y="-441325"/>
            <a:ext cx="12222480" cy="7466965"/>
          </a:xfrm>
          <a:custGeom>
            <a:avLst/>
            <a:gdLst>
              <a:gd name="connisteX0" fmla="*/ 0 w 12222480"/>
              <a:gd name="connsiteY0" fmla="*/ 426720 h 7466965"/>
              <a:gd name="connisteX1" fmla="*/ 2225040 w 12222480"/>
              <a:gd name="connsiteY1" fmla="*/ 7345045 h 7466965"/>
              <a:gd name="connisteX2" fmla="*/ 3230880 w 12222480"/>
              <a:gd name="connsiteY2" fmla="*/ 381000 h 7466965"/>
              <a:gd name="connisteX3" fmla="*/ 762000 w 12222480"/>
              <a:gd name="connsiteY3" fmla="*/ 2834005 h 7466965"/>
              <a:gd name="connisteX4" fmla="*/ 5486400 w 12222480"/>
              <a:gd name="connsiteY4" fmla="*/ 6247765 h 7466965"/>
              <a:gd name="connisteX5" fmla="*/ 3794760 w 12222480"/>
              <a:gd name="connsiteY5" fmla="*/ 7466965 h 7466965"/>
              <a:gd name="connisteX6" fmla="*/ 5532120 w 12222480"/>
              <a:gd name="connsiteY6" fmla="*/ 365760 h 7466965"/>
              <a:gd name="connisteX7" fmla="*/ 8671560 w 12222480"/>
              <a:gd name="connsiteY7" fmla="*/ 1066165 h 7466965"/>
              <a:gd name="connisteX8" fmla="*/ 5029200 w 12222480"/>
              <a:gd name="connsiteY8" fmla="*/ 2300605 h 7466965"/>
              <a:gd name="connisteX9" fmla="*/ 7818120 w 12222480"/>
              <a:gd name="connsiteY9" fmla="*/ 7299325 h 7466965"/>
              <a:gd name="connisteX10" fmla="*/ 8077200 w 12222480"/>
              <a:gd name="connsiteY10" fmla="*/ 411480 h 7466965"/>
              <a:gd name="connisteX11" fmla="*/ 5791200 w 12222480"/>
              <a:gd name="connsiteY11" fmla="*/ 3611245 h 7466965"/>
              <a:gd name="connisteX12" fmla="*/ 12222480 w 12222480"/>
              <a:gd name="connsiteY12" fmla="*/ 7329805 h 7466965"/>
              <a:gd name="connisteX13" fmla="*/ 10927080 w 12222480"/>
              <a:gd name="connsiteY13" fmla="*/ 365760 h 7466965"/>
              <a:gd name="connisteX14" fmla="*/ 9265920 w 12222480"/>
              <a:gd name="connsiteY14" fmla="*/ 5622925 h 7466965"/>
              <a:gd name="connisteX15" fmla="*/ 12192000 w 12222480"/>
              <a:gd name="connsiteY15" fmla="*/ 1005205 h 7466965"/>
              <a:gd name="connisteX16" fmla="*/ 7086600 w 12222480"/>
              <a:gd name="connsiteY16" fmla="*/ 0 h 7466965"/>
              <a:gd name="connisteX17" fmla="*/ 0 w 12222480"/>
              <a:gd name="connsiteY17" fmla="*/ 426720 h 7466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222480" h="7466965">
                <a:moveTo>
                  <a:pt x="0" y="426720"/>
                </a:moveTo>
                <a:lnTo>
                  <a:pt x="2225040" y="7345045"/>
                </a:lnTo>
                <a:lnTo>
                  <a:pt x="3230880" y="381000"/>
                </a:lnTo>
                <a:lnTo>
                  <a:pt x="762000" y="2834005"/>
                </a:lnTo>
                <a:lnTo>
                  <a:pt x="5486400" y="6247765"/>
                </a:lnTo>
                <a:lnTo>
                  <a:pt x="3794760" y="7466965"/>
                </a:lnTo>
                <a:lnTo>
                  <a:pt x="5532120" y="365760"/>
                </a:lnTo>
                <a:lnTo>
                  <a:pt x="8671560" y="1066165"/>
                </a:lnTo>
                <a:lnTo>
                  <a:pt x="5029200" y="2300605"/>
                </a:lnTo>
                <a:lnTo>
                  <a:pt x="7818120" y="7299325"/>
                </a:lnTo>
                <a:lnTo>
                  <a:pt x="8077200" y="411480"/>
                </a:lnTo>
                <a:lnTo>
                  <a:pt x="5791200" y="3611245"/>
                </a:lnTo>
                <a:lnTo>
                  <a:pt x="12222480" y="7329805"/>
                </a:lnTo>
                <a:lnTo>
                  <a:pt x="10927080" y="365760"/>
                </a:lnTo>
                <a:lnTo>
                  <a:pt x="9265920" y="5622925"/>
                </a:lnTo>
                <a:lnTo>
                  <a:pt x="12192000" y="1005205"/>
                </a:lnTo>
                <a:lnTo>
                  <a:pt x="7086600" y="0"/>
                </a:lnTo>
                <a:lnTo>
                  <a:pt x="0" y="42672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dd490d4226540cc8deaaccd1d6d84e3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780" y="579120"/>
            <a:ext cx="12186920" cy="5699125"/>
          </a:xfrm>
          <a:prstGeom prst="rect">
            <a:avLst/>
          </a:prstGeom>
        </p:spPr>
      </p:pic>
    </p:spTree>
  </p:cSld>
  <p:clrMapOvr>
    <a:masterClrMapping/>
  </p:clrMapOvr>
  <p:transition advTm="3000"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3000"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3000"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3000"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3000"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3000"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3000"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3000"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3000"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3000"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3000"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Tm="3000">
    <p:pull dir="r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tags" Target="../tags/tag14.xml"/><Relationship Id="rId2" Type="http://schemas.openxmlformats.org/officeDocument/2006/relationships/image" Target="../media/image10.png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1.xml"/><Relationship Id="rId8" Type="http://schemas.openxmlformats.org/officeDocument/2006/relationships/slideLayout" Target="../slideLayouts/slideLayout1.xml"/><Relationship Id="rId7" Type="http://schemas.openxmlformats.org/officeDocument/2006/relationships/themeOverride" Target="../theme/themeOverride2.xml"/><Relationship Id="rId6" Type="http://schemas.openxmlformats.org/officeDocument/2006/relationships/image" Target="../media/image13.png"/><Relationship Id="rId5" Type="http://schemas.openxmlformats.org/officeDocument/2006/relationships/tags" Target="../tags/tag18.xml"/><Relationship Id="rId4" Type="http://schemas.openxmlformats.org/officeDocument/2006/relationships/image" Target="../media/image12.png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23.xml"/><Relationship Id="rId5" Type="http://schemas.openxmlformats.org/officeDocument/2006/relationships/image" Target="../media/image14.png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image" Target="../media/image15.png"/><Relationship Id="rId1" Type="http://schemas.openxmlformats.org/officeDocument/2006/relationships/tags" Target="../tags/tag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0" Type="http://schemas.openxmlformats.org/officeDocument/2006/relationships/notesSlide" Target="../notesSlides/notesSlide16.xml"/><Relationship Id="rId1" Type="http://schemas.openxmlformats.org/officeDocument/2006/relationships/tags" Target="../tags/tag2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9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tags" Target="../tags/tag41.xml"/><Relationship Id="rId4" Type="http://schemas.openxmlformats.org/officeDocument/2006/relationships/image" Target="../media/image20.png"/><Relationship Id="rId3" Type="http://schemas.openxmlformats.org/officeDocument/2006/relationships/tags" Target="../tags/tag40.xml"/><Relationship Id="rId2" Type="http://schemas.openxmlformats.org/officeDocument/2006/relationships/image" Target="../media/image19.png"/><Relationship Id="rId1" Type="http://schemas.openxmlformats.org/officeDocument/2006/relationships/tags" Target="../tags/tag3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25.png"/><Relationship Id="rId7" Type="http://schemas.openxmlformats.org/officeDocument/2006/relationships/tags" Target="../tags/tag45.xml"/><Relationship Id="rId6" Type="http://schemas.openxmlformats.org/officeDocument/2006/relationships/image" Target="../media/image24.png"/><Relationship Id="rId5" Type="http://schemas.openxmlformats.org/officeDocument/2006/relationships/tags" Target="../tags/tag44.xml"/><Relationship Id="rId4" Type="http://schemas.openxmlformats.org/officeDocument/2006/relationships/image" Target="../media/image23.png"/><Relationship Id="rId3" Type="http://schemas.openxmlformats.org/officeDocument/2006/relationships/tags" Target="../tags/tag43.xml"/><Relationship Id="rId2" Type="http://schemas.openxmlformats.org/officeDocument/2006/relationships/image" Target="../media/image22.png"/><Relationship Id="rId10" Type="http://schemas.openxmlformats.org/officeDocument/2006/relationships/notesSlide" Target="../notesSlides/notesSlide21.xml"/><Relationship Id="rId1" Type="http://schemas.openxmlformats.org/officeDocument/2006/relationships/tags" Target="../tags/tag4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1" Type="http://schemas.openxmlformats.org/officeDocument/2006/relationships/tags" Target="../tags/tag46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51.xml"/><Relationship Id="rId8" Type="http://schemas.openxmlformats.org/officeDocument/2006/relationships/image" Target="../media/image30.png"/><Relationship Id="rId7" Type="http://schemas.openxmlformats.org/officeDocument/2006/relationships/tags" Target="../tags/tag50.xml"/><Relationship Id="rId6" Type="http://schemas.openxmlformats.org/officeDocument/2006/relationships/image" Target="../media/image29.png"/><Relationship Id="rId5" Type="http://schemas.openxmlformats.org/officeDocument/2006/relationships/tags" Target="../tags/tag49.xml"/><Relationship Id="rId4" Type="http://schemas.openxmlformats.org/officeDocument/2006/relationships/image" Target="../media/image28.png"/><Relationship Id="rId3" Type="http://schemas.openxmlformats.org/officeDocument/2006/relationships/tags" Target="../tags/tag48.xml"/><Relationship Id="rId2" Type="http://schemas.openxmlformats.org/officeDocument/2006/relationships/image" Target="../media/image27.png"/><Relationship Id="rId14" Type="http://schemas.openxmlformats.org/officeDocument/2006/relationships/notesSlide" Target="../notesSlides/notesSlide23.xml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32.png"/><Relationship Id="rId11" Type="http://schemas.openxmlformats.org/officeDocument/2006/relationships/tags" Target="../tags/tag52.xml"/><Relationship Id="rId10" Type="http://schemas.openxmlformats.org/officeDocument/2006/relationships/image" Target="../media/image31.png"/><Relationship Id="rId1" Type="http://schemas.openxmlformats.org/officeDocument/2006/relationships/tags" Target="../tags/tag47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4.xml"/><Relationship Id="rId2" Type="http://schemas.openxmlformats.org/officeDocument/2006/relationships/image" Target="../media/image33.png"/><Relationship Id="rId1" Type="http://schemas.openxmlformats.org/officeDocument/2006/relationships/tags" Target="../tags/tag5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1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image" Target="../media/image3.png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tags" Target="../tags/tag8.xml"/><Relationship Id="rId2" Type="http://schemas.openxmlformats.org/officeDocument/2006/relationships/image" Target="../media/image4.png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tags" Target="../tags/tag10.xml"/><Relationship Id="rId2" Type="http://schemas.openxmlformats.org/officeDocument/2006/relationships/image" Target="../media/image6.png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tags" Target="../tags/tag12.xml"/><Relationship Id="rId2" Type="http://schemas.openxmlformats.org/officeDocument/2006/relationships/image" Target="../media/image8.png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0" y="-441325"/>
            <a:ext cx="12222480" cy="7466965"/>
          </a:xfrm>
          <a:custGeom>
            <a:avLst/>
            <a:gdLst>
              <a:gd name="connisteX0" fmla="*/ 0 w 12222480"/>
              <a:gd name="connsiteY0" fmla="*/ 426720 h 7466965"/>
              <a:gd name="connisteX1" fmla="*/ 2225040 w 12222480"/>
              <a:gd name="connsiteY1" fmla="*/ 7345045 h 7466965"/>
              <a:gd name="connisteX2" fmla="*/ 3230880 w 12222480"/>
              <a:gd name="connsiteY2" fmla="*/ 381000 h 7466965"/>
              <a:gd name="connisteX3" fmla="*/ 762000 w 12222480"/>
              <a:gd name="connsiteY3" fmla="*/ 2834005 h 7466965"/>
              <a:gd name="connisteX4" fmla="*/ 5486400 w 12222480"/>
              <a:gd name="connsiteY4" fmla="*/ 6247765 h 7466965"/>
              <a:gd name="connisteX5" fmla="*/ 3794760 w 12222480"/>
              <a:gd name="connsiteY5" fmla="*/ 7466965 h 7466965"/>
              <a:gd name="connisteX6" fmla="*/ 5532120 w 12222480"/>
              <a:gd name="connsiteY6" fmla="*/ 365760 h 7466965"/>
              <a:gd name="connisteX7" fmla="*/ 8671560 w 12222480"/>
              <a:gd name="connsiteY7" fmla="*/ 1066165 h 7466965"/>
              <a:gd name="connisteX8" fmla="*/ 5029200 w 12222480"/>
              <a:gd name="connsiteY8" fmla="*/ 2300605 h 7466965"/>
              <a:gd name="connisteX9" fmla="*/ 7818120 w 12222480"/>
              <a:gd name="connsiteY9" fmla="*/ 7299325 h 7466965"/>
              <a:gd name="connisteX10" fmla="*/ 8077200 w 12222480"/>
              <a:gd name="connsiteY10" fmla="*/ 411480 h 7466965"/>
              <a:gd name="connisteX11" fmla="*/ 5791200 w 12222480"/>
              <a:gd name="connsiteY11" fmla="*/ 3611245 h 7466965"/>
              <a:gd name="connisteX12" fmla="*/ 12222480 w 12222480"/>
              <a:gd name="connsiteY12" fmla="*/ 7329805 h 7466965"/>
              <a:gd name="connisteX13" fmla="*/ 10927080 w 12222480"/>
              <a:gd name="connsiteY13" fmla="*/ 365760 h 7466965"/>
              <a:gd name="connisteX14" fmla="*/ 9265920 w 12222480"/>
              <a:gd name="connsiteY14" fmla="*/ 5622925 h 7466965"/>
              <a:gd name="connisteX15" fmla="*/ 12192000 w 12222480"/>
              <a:gd name="connsiteY15" fmla="*/ 1005205 h 7466965"/>
              <a:gd name="connisteX16" fmla="*/ 7086600 w 12222480"/>
              <a:gd name="connsiteY16" fmla="*/ 0 h 7466965"/>
              <a:gd name="connisteX17" fmla="*/ 0 w 12222480"/>
              <a:gd name="connsiteY17" fmla="*/ 426720 h 7466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222480" h="7466965">
                <a:moveTo>
                  <a:pt x="0" y="426720"/>
                </a:moveTo>
                <a:lnTo>
                  <a:pt x="2225040" y="7345045"/>
                </a:lnTo>
                <a:lnTo>
                  <a:pt x="3230880" y="381000"/>
                </a:lnTo>
                <a:lnTo>
                  <a:pt x="762000" y="2834005"/>
                </a:lnTo>
                <a:lnTo>
                  <a:pt x="5486400" y="6247765"/>
                </a:lnTo>
                <a:lnTo>
                  <a:pt x="3794760" y="7466965"/>
                </a:lnTo>
                <a:lnTo>
                  <a:pt x="5532120" y="365760"/>
                </a:lnTo>
                <a:lnTo>
                  <a:pt x="8671560" y="1066165"/>
                </a:lnTo>
                <a:lnTo>
                  <a:pt x="5029200" y="2300605"/>
                </a:lnTo>
                <a:lnTo>
                  <a:pt x="7818120" y="7299325"/>
                </a:lnTo>
                <a:lnTo>
                  <a:pt x="8077200" y="411480"/>
                </a:lnTo>
                <a:lnTo>
                  <a:pt x="5791200" y="3611245"/>
                </a:lnTo>
                <a:lnTo>
                  <a:pt x="12222480" y="7329805"/>
                </a:lnTo>
                <a:lnTo>
                  <a:pt x="10927080" y="365760"/>
                </a:lnTo>
                <a:lnTo>
                  <a:pt x="9265920" y="5622925"/>
                </a:lnTo>
                <a:lnTo>
                  <a:pt x="12192000" y="1005205"/>
                </a:lnTo>
                <a:lnTo>
                  <a:pt x="7086600" y="0"/>
                </a:lnTo>
                <a:lnTo>
                  <a:pt x="0" y="42672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dd490d4226540cc8deaaccd1d6d84e3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40" y="1524635"/>
            <a:ext cx="12186920" cy="380873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270375" y="3521710"/>
            <a:ext cx="3649980" cy="10147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第三组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吴杰枫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秦嘉俊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黄文杰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59890" y="2366645"/>
            <a:ext cx="8870950" cy="6629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dist"/>
            <a:r>
              <a:rPr lang="zh-CN" altLang="en-US"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Shortest Path Algorithm with Heaps</a:t>
            </a:r>
            <a:endParaRPr lang="zh-CN" altLang="en-US" sz="3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2834005" y="3416935"/>
            <a:ext cx="6385560" cy="0"/>
          </a:xfrm>
          <a:prstGeom prst="line">
            <a:avLst/>
          </a:prstGeom>
          <a:ln cap="rnd">
            <a:solidFill>
              <a:schemeClr val="bg1">
                <a:lumMod val="6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4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3" name="直接连接符 362"/>
          <p:cNvCxnSpPr/>
          <p:nvPr/>
        </p:nvCxnSpPr>
        <p:spPr>
          <a:xfrm flipV="1">
            <a:off x="1132684" y="1949439"/>
            <a:ext cx="2128520" cy="6985"/>
          </a:xfrm>
          <a:prstGeom prst="line">
            <a:avLst/>
          </a:prstGeom>
          <a:ln>
            <a:headEnd type="diamond" w="med" len="med"/>
            <a:tailEnd type="diamond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31165" y="672465"/>
            <a:ext cx="412877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Fibonacci Heap Operations</a:t>
            </a:r>
            <a:endParaRPr lang="en-US" altLang="zh-CN" sz="2800"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09650" y="1398270"/>
            <a:ext cx="23749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• EXTRACT-MIN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5340350" y="2769870"/>
            <a:ext cx="932815" cy="547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541770" y="981075"/>
            <a:ext cx="5400675" cy="489648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31165" y="4131310"/>
            <a:ext cx="5842000" cy="1783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</a:t>
            </a:r>
            <a:r>
              <a:rPr lang="en-US" altLang="zh-CN"/>
              <a:t>01.First</a:t>
            </a:r>
            <a:r>
              <a:rPr lang="zh-CN" altLang="en-US"/>
              <a:t> making a root out of each of the minimum node’s children and</a:t>
            </a:r>
            <a:r>
              <a:rPr lang="en-US" altLang="zh-CN"/>
              <a:t> </a:t>
            </a:r>
            <a:r>
              <a:rPr lang="zh-CN" altLang="en-US"/>
              <a:t>removing the minimum node from the root list.</a:t>
            </a:r>
            <a:endParaRPr lang="zh-CN" altLang="en-US"/>
          </a:p>
          <a:p>
            <a:endParaRPr lang="zh-CN" altLang="en-US" sz="1000"/>
          </a:p>
          <a:p>
            <a:r>
              <a:rPr lang="zh-CN" altLang="en-US"/>
              <a:t> </a:t>
            </a:r>
            <a:r>
              <a:rPr lang="en-US" altLang="zh-CN"/>
              <a:t>02.T</a:t>
            </a:r>
            <a:r>
              <a:rPr lang="zh-CN" altLang="en-US"/>
              <a:t>hen consolidates the root list by linking roots of equal</a:t>
            </a:r>
            <a:endParaRPr lang="zh-CN" altLang="en-US"/>
          </a:p>
          <a:p>
            <a:r>
              <a:rPr lang="zh-CN" altLang="en-US"/>
              <a:t>degree until at most one root remains of each degree.</a:t>
            </a:r>
            <a:endParaRPr lang="zh-CN" altLang="en-US"/>
          </a:p>
          <a:p>
            <a:endParaRPr lang="zh-CN" altLang="en-US" sz="1000"/>
          </a:p>
          <a:p>
            <a:r>
              <a:rPr lang="en-US" altLang="zh-CN"/>
              <a:t> 03.Finally consolidating the root list of H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31165" y="2039620"/>
            <a:ext cx="3742690" cy="2007870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3" name="直接连接符 362"/>
          <p:cNvCxnSpPr/>
          <p:nvPr>
            <p:custDataLst>
              <p:tags r:id="rId1"/>
            </p:custDataLst>
          </p:nvPr>
        </p:nvCxnSpPr>
        <p:spPr>
          <a:xfrm flipV="1">
            <a:off x="483714" y="1306184"/>
            <a:ext cx="2011045" cy="1270"/>
          </a:xfrm>
          <a:prstGeom prst="line">
            <a:avLst/>
          </a:prstGeom>
          <a:ln>
            <a:headEnd type="diamond" w="med" len="med"/>
            <a:tailEnd type="diamond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360680" y="749300"/>
            <a:ext cx="23749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• CONSOLIDATE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60680" y="1553845"/>
            <a:ext cx="5080000" cy="44424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840220" y="1553845"/>
            <a:ext cx="5200015" cy="4442460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5650865" y="3429000"/>
            <a:ext cx="97917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>
            <p:custDataLst>
              <p:tags r:id="rId1"/>
            </p:custDataLst>
          </p:nvPr>
        </p:nvCxnSpPr>
        <p:spPr>
          <a:xfrm>
            <a:off x="884399" y="2008041"/>
            <a:ext cx="2175510" cy="9525"/>
          </a:xfrm>
          <a:prstGeom prst="line">
            <a:avLst/>
          </a:prstGeom>
          <a:ln>
            <a:headEnd type="diamond" w="med" len="med"/>
            <a:tailEnd type="diamond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775335" y="1449705"/>
            <a:ext cx="239395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·DECREASE-KEY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431165" y="672465"/>
            <a:ext cx="412877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Fibonacci Heap Operations</a:t>
            </a:r>
            <a:endParaRPr lang="en-US" altLang="zh-CN" sz="2800"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249670" y="941070"/>
            <a:ext cx="5201285" cy="49758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54125" y="2258695"/>
            <a:ext cx="3468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min-heap order be violated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2644140" y="2800985"/>
            <a:ext cx="415925" cy="3854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38480" y="3359785"/>
            <a:ext cx="489966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The CUT procedure “cuts” the link between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FontTx/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x and its parent y, making x a root.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下箭头 11"/>
          <p:cNvSpPr/>
          <p:nvPr>
            <p:custDataLst>
              <p:tags r:id="rId6"/>
            </p:custDataLst>
          </p:nvPr>
        </p:nvSpPr>
        <p:spPr>
          <a:xfrm>
            <a:off x="2644140" y="4116705"/>
            <a:ext cx="415925" cy="3854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31165" y="4676140"/>
            <a:ext cx="566483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The CASCADING-CUT procedure recurses its way up the tree until it finds either a root or an unmarked node.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0" y="-426085"/>
            <a:ext cx="12222480" cy="7466965"/>
          </a:xfrm>
          <a:custGeom>
            <a:avLst/>
            <a:gdLst>
              <a:gd name="connisteX0" fmla="*/ 0 w 12222480"/>
              <a:gd name="connsiteY0" fmla="*/ 426720 h 7466965"/>
              <a:gd name="connisteX1" fmla="*/ 2225040 w 12222480"/>
              <a:gd name="connsiteY1" fmla="*/ 7345045 h 7466965"/>
              <a:gd name="connisteX2" fmla="*/ 3230880 w 12222480"/>
              <a:gd name="connsiteY2" fmla="*/ 381000 h 7466965"/>
              <a:gd name="connisteX3" fmla="*/ 762000 w 12222480"/>
              <a:gd name="connsiteY3" fmla="*/ 2834005 h 7466965"/>
              <a:gd name="connisteX4" fmla="*/ 5486400 w 12222480"/>
              <a:gd name="connsiteY4" fmla="*/ 6247765 h 7466965"/>
              <a:gd name="connisteX5" fmla="*/ 3794760 w 12222480"/>
              <a:gd name="connsiteY5" fmla="*/ 7466965 h 7466965"/>
              <a:gd name="connisteX6" fmla="*/ 5532120 w 12222480"/>
              <a:gd name="connsiteY6" fmla="*/ 365760 h 7466965"/>
              <a:gd name="connisteX7" fmla="*/ 8671560 w 12222480"/>
              <a:gd name="connsiteY7" fmla="*/ 1066165 h 7466965"/>
              <a:gd name="connisteX8" fmla="*/ 5029200 w 12222480"/>
              <a:gd name="connsiteY8" fmla="*/ 2300605 h 7466965"/>
              <a:gd name="connisteX9" fmla="*/ 7818120 w 12222480"/>
              <a:gd name="connsiteY9" fmla="*/ 7299325 h 7466965"/>
              <a:gd name="connisteX10" fmla="*/ 8077200 w 12222480"/>
              <a:gd name="connsiteY10" fmla="*/ 411480 h 7466965"/>
              <a:gd name="connisteX11" fmla="*/ 5791200 w 12222480"/>
              <a:gd name="connsiteY11" fmla="*/ 3611245 h 7466965"/>
              <a:gd name="connisteX12" fmla="*/ 12222480 w 12222480"/>
              <a:gd name="connsiteY12" fmla="*/ 7329805 h 7466965"/>
              <a:gd name="connisteX13" fmla="*/ 10927080 w 12222480"/>
              <a:gd name="connsiteY13" fmla="*/ 365760 h 7466965"/>
              <a:gd name="connisteX14" fmla="*/ 9265920 w 12222480"/>
              <a:gd name="connsiteY14" fmla="*/ 5622925 h 7466965"/>
              <a:gd name="connisteX15" fmla="*/ 12192000 w 12222480"/>
              <a:gd name="connsiteY15" fmla="*/ 1005205 h 7466965"/>
              <a:gd name="connisteX16" fmla="*/ 7086600 w 12222480"/>
              <a:gd name="connsiteY16" fmla="*/ 0 h 7466965"/>
              <a:gd name="connisteX17" fmla="*/ 0 w 12222480"/>
              <a:gd name="connsiteY17" fmla="*/ 426720 h 7466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222480" h="7466965">
                <a:moveTo>
                  <a:pt x="0" y="426720"/>
                </a:moveTo>
                <a:lnTo>
                  <a:pt x="2225040" y="7345045"/>
                </a:lnTo>
                <a:lnTo>
                  <a:pt x="3230880" y="381000"/>
                </a:lnTo>
                <a:lnTo>
                  <a:pt x="762000" y="2834005"/>
                </a:lnTo>
                <a:lnTo>
                  <a:pt x="5486400" y="6247765"/>
                </a:lnTo>
                <a:lnTo>
                  <a:pt x="3794760" y="7466965"/>
                </a:lnTo>
                <a:lnTo>
                  <a:pt x="5532120" y="365760"/>
                </a:lnTo>
                <a:lnTo>
                  <a:pt x="8671560" y="1066165"/>
                </a:lnTo>
                <a:lnTo>
                  <a:pt x="5029200" y="2300605"/>
                </a:lnTo>
                <a:lnTo>
                  <a:pt x="7818120" y="7299325"/>
                </a:lnTo>
                <a:lnTo>
                  <a:pt x="8077200" y="411480"/>
                </a:lnTo>
                <a:lnTo>
                  <a:pt x="5791200" y="3611245"/>
                </a:lnTo>
                <a:lnTo>
                  <a:pt x="12222480" y="7329805"/>
                </a:lnTo>
                <a:lnTo>
                  <a:pt x="10927080" y="365760"/>
                </a:lnTo>
                <a:lnTo>
                  <a:pt x="9265920" y="5622925"/>
                </a:lnTo>
                <a:lnTo>
                  <a:pt x="12192000" y="1005205"/>
                </a:lnTo>
                <a:lnTo>
                  <a:pt x="7086600" y="0"/>
                </a:lnTo>
                <a:lnTo>
                  <a:pt x="0" y="42672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47"/>
          <p:cNvSpPr/>
          <p:nvPr/>
        </p:nvSpPr>
        <p:spPr>
          <a:xfrm>
            <a:off x="5456555" y="1954530"/>
            <a:ext cx="1311910" cy="11074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72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en-US" altLang="zh-CN" sz="7200" dirty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Rectangle 47"/>
          <p:cNvSpPr/>
          <p:nvPr/>
        </p:nvSpPr>
        <p:spPr>
          <a:xfrm>
            <a:off x="3627755" y="3548380"/>
            <a:ext cx="4602480" cy="55372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Binary Heap</a:t>
            </a:r>
            <a:endParaRPr lang="en-US" altLang="zh-CN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743950" y="2506980"/>
            <a:ext cx="2636520" cy="18973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02285" y="681990"/>
            <a:ext cx="292163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Binary Heap</a:t>
            </a: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5" name="直接连接符 4"/>
          <p:cNvCxnSpPr/>
          <p:nvPr>
            <p:custDataLst>
              <p:tags r:id="rId3"/>
            </p:custDataLst>
          </p:nvPr>
        </p:nvCxnSpPr>
        <p:spPr>
          <a:xfrm>
            <a:off x="600554" y="1358436"/>
            <a:ext cx="2400935" cy="8255"/>
          </a:xfrm>
          <a:prstGeom prst="line">
            <a:avLst/>
          </a:prstGeom>
          <a:ln>
            <a:headEnd type="diamond" w="med" len="med"/>
            <a:tailEnd type="diamond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00710" y="1765935"/>
            <a:ext cx="13487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·Define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Isosceles Triangle 336"/>
          <p:cNvSpPr/>
          <p:nvPr>
            <p:custDataLst>
              <p:tags r:id="rId4"/>
            </p:custDataLst>
          </p:nvPr>
        </p:nvSpPr>
        <p:spPr>
          <a:xfrm rot="5400000">
            <a:off x="793074" y="2863180"/>
            <a:ext cx="244042" cy="210382"/>
          </a:xfrm>
          <a:prstGeom prst="triangl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rtlCol="0" anchor="ctr"/>
          <a:p>
            <a:pPr algn="ctr">
              <a:defRPr/>
            </a:pPr>
            <a:endParaRPr lang="en-US" sz="2400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22375" y="2506980"/>
            <a:ext cx="66929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 i="1"/>
              <a:t>Shape property:</a:t>
            </a:r>
            <a:r>
              <a:rPr lang="zh-CN" altLang="en-US"/>
              <a:t> a binary heap is a complete binary tree. Except the deepest level, all internal nodes are</a:t>
            </a:r>
            <a:r>
              <a:rPr lang="en-US" altLang="zh-CN"/>
              <a:t> </a:t>
            </a:r>
            <a:r>
              <a:rPr lang="zh-CN" altLang="en-US"/>
              <a:t>fully filled, and the nodes of the deepest level are filled from left to right.</a:t>
            </a:r>
            <a:endParaRPr lang="zh-CN" altLang="en-US"/>
          </a:p>
        </p:txBody>
      </p:sp>
      <p:sp>
        <p:nvSpPr>
          <p:cNvPr id="12" name="Isosceles Triangle 336"/>
          <p:cNvSpPr/>
          <p:nvPr>
            <p:custDataLst>
              <p:tags r:id="rId5"/>
            </p:custDataLst>
          </p:nvPr>
        </p:nvSpPr>
        <p:spPr>
          <a:xfrm rot="5400000">
            <a:off x="793709" y="4486240"/>
            <a:ext cx="244042" cy="210382"/>
          </a:xfrm>
          <a:prstGeom prst="triangl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rtlCol="0" anchor="ctr"/>
          <a:p>
            <a:pPr algn="ctr">
              <a:defRPr/>
            </a:pPr>
            <a:endParaRPr lang="en-US" sz="2400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22375" y="4130040"/>
            <a:ext cx="648144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 i="1"/>
              <a:t>Heap property:</a:t>
            </a:r>
            <a:r>
              <a:rPr lang="zh-CN" altLang="en-US"/>
              <a:t> the key stored in each node is either greater than or equal to (max-priority) or less than</a:t>
            </a:r>
            <a:r>
              <a:rPr lang="en-US" altLang="zh-CN"/>
              <a:t> </a:t>
            </a:r>
            <a:r>
              <a:rPr lang="zh-CN" altLang="en-US"/>
              <a:t>or equal to (min-priority) the keys in the node’s children, according to some total order.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016125" y="5453380"/>
            <a:ext cx="81597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i="1" u="sng">
                <a:latin typeface="仿宋" panose="02010609060101010101" charset="-122"/>
                <a:ea typeface="仿宋" panose="02010609060101010101" charset="-122"/>
              </a:rPr>
              <a:t>For</a:t>
            </a:r>
            <a:r>
              <a:rPr lang="en-US" altLang="zh-CN" i="1" u="sng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i="1" u="sng">
                <a:latin typeface="仿宋" panose="02010609060101010101" charset="-122"/>
                <a:ea typeface="仿宋" panose="02010609060101010101" charset="-122"/>
              </a:rPr>
              <a:t>convenience, we use the STL priority_queue to achieve binary heap</a:t>
            </a:r>
            <a:endParaRPr lang="zh-CN" altLang="en-US" i="1" u="sng"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2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0" y="-426085"/>
            <a:ext cx="12222480" cy="7466965"/>
          </a:xfrm>
          <a:custGeom>
            <a:avLst/>
            <a:gdLst>
              <a:gd name="connisteX0" fmla="*/ 0 w 12222480"/>
              <a:gd name="connsiteY0" fmla="*/ 426720 h 7466965"/>
              <a:gd name="connisteX1" fmla="*/ 2225040 w 12222480"/>
              <a:gd name="connsiteY1" fmla="*/ 7345045 h 7466965"/>
              <a:gd name="connisteX2" fmla="*/ 3230880 w 12222480"/>
              <a:gd name="connsiteY2" fmla="*/ 381000 h 7466965"/>
              <a:gd name="connisteX3" fmla="*/ 762000 w 12222480"/>
              <a:gd name="connsiteY3" fmla="*/ 2834005 h 7466965"/>
              <a:gd name="connisteX4" fmla="*/ 5486400 w 12222480"/>
              <a:gd name="connsiteY4" fmla="*/ 6247765 h 7466965"/>
              <a:gd name="connisteX5" fmla="*/ 3794760 w 12222480"/>
              <a:gd name="connsiteY5" fmla="*/ 7466965 h 7466965"/>
              <a:gd name="connisteX6" fmla="*/ 5532120 w 12222480"/>
              <a:gd name="connsiteY6" fmla="*/ 365760 h 7466965"/>
              <a:gd name="connisteX7" fmla="*/ 8671560 w 12222480"/>
              <a:gd name="connsiteY7" fmla="*/ 1066165 h 7466965"/>
              <a:gd name="connisteX8" fmla="*/ 5029200 w 12222480"/>
              <a:gd name="connsiteY8" fmla="*/ 2300605 h 7466965"/>
              <a:gd name="connisteX9" fmla="*/ 7818120 w 12222480"/>
              <a:gd name="connsiteY9" fmla="*/ 7299325 h 7466965"/>
              <a:gd name="connisteX10" fmla="*/ 8077200 w 12222480"/>
              <a:gd name="connsiteY10" fmla="*/ 411480 h 7466965"/>
              <a:gd name="connisteX11" fmla="*/ 5791200 w 12222480"/>
              <a:gd name="connsiteY11" fmla="*/ 3611245 h 7466965"/>
              <a:gd name="connisteX12" fmla="*/ 12222480 w 12222480"/>
              <a:gd name="connsiteY12" fmla="*/ 7329805 h 7466965"/>
              <a:gd name="connisteX13" fmla="*/ 10927080 w 12222480"/>
              <a:gd name="connsiteY13" fmla="*/ 365760 h 7466965"/>
              <a:gd name="connisteX14" fmla="*/ 9265920 w 12222480"/>
              <a:gd name="connsiteY14" fmla="*/ 5622925 h 7466965"/>
              <a:gd name="connisteX15" fmla="*/ 12192000 w 12222480"/>
              <a:gd name="connsiteY15" fmla="*/ 1005205 h 7466965"/>
              <a:gd name="connisteX16" fmla="*/ 7086600 w 12222480"/>
              <a:gd name="connsiteY16" fmla="*/ 0 h 7466965"/>
              <a:gd name="connisteX17" fmla="*/ 0 w 12222480"/>
              <a:gd name="connsiteY17" fmla="*/ 426720 h 7466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222480" h="7466965">
                <a:moveTo>
                  <a:pt x="0" y="426720"/>
                </a:moveTo>
                <a:lnTo>
                  <a:pt x="2225040" y="7345045"/>
                </a:lnTo>
                <a:lnTo>
                  <a:pt x="3230880" y="381000"/>
                </a:lnTo>
                <a:lnTo>
                  <a:pt x="762000" y="2834005"/>
                </a:lnTo>
                <a:lnTo>
                  <a:pt x="5486400" y="6247765"/>
                </a:lnTo>
                <a:lnTo>
                  <a:pt x="3794760" y="7466965"/>
                </a:lnTo>
                <a:lnTo>
                  <a:pt x="5532120" y="365760"/>
                </a:lnTo>
                <a:lnTo>
                  <a:pt x="8671560" y="1066165"/>
                </a:lnTo>
                <a:lnTo>
                  <a:pt x="5029200" y="2300605"/>
                </a:lnTo>
                <a:lnTo>
                  <a:pt x="7818120" y="7299325"/>
                </a:lnTo>
                <a:lnTo>
                  <a:pt x="8077200" y="411480"/>
                </a:lnTo>
                <a:lnTo>
                  <a:pt x="5791200" y="3611245"/>
                </a:lnTo>
                <a:lnTo>
                  <a:pt x="12222480" y="7329805"/>
                </a:lnTo>
                <a:lnTo>
                  <a:pt x="10927080" y="365760"/>
                </a:lnTo>
                <a:lnTo>
                  <a:pt x="9265920" y="5622925"/>
                </a:lnTo>
                <a:lnTo>
                  <a:pt x="12192000" y="1005205"/>
                </a:lnTo>
                <a:lnTo>
                  <a:pt x="7086600" y="0"/>
                </a:lnTo>
                <a:lnTo>
                  <a:pt x="0" y="42672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47"/>
          <p:cNvSpPr/>
          <p:nvPr/>
        </p:nvSpPr>
        <p:spPr>
          <a:xfrm>
            <a:off x="5456555" y="1954530"/>
            <a:ext cx="1311910" cy="11074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72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04</a:t>
            </a:r>
            <a:endParaRPr lang="en-US" altLang="zh-CN" sz="7200" dirty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Rectangle 47"/>
          <p:cNvSpPr/>
          <p:nvPr/>
        </p:nvSpPr>
        <p:spPr>
          <a:xfrm>
            <a:off x="3627755" y="3548380"/>
            <a:ext cx="4602480" cy="55372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Leftist Heap</a:t>
            </a:r>
            <a:endParaRPr lang="en-US" altLang="zh-CN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02285" y="651510"/>
            <a:ext cx="26485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Leftist Heap</a:t>
            </a: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5" name="直接连接符 4"/>
          <p:cNvCxnSpPr/>
          <p:nvPr>
            <p:custDataLst>
              <p:tags r:id="rId2"/>
            </p:custDataLst>
          </p:nvPr>
        </p:nvCxnSpPr>
        <p:spPr>
          <a:xfrm>
            <a:off x="600554" y="1327956"/>
            <a:ext cx="2400935" cy="8255"/>
          </a:xfrm>
          <a:prstGeom prst="line">
            <a:avLst/>
          </a:prstGeom>
          <a:ln>
            <a:headEnd type="diamond" w="med" len="med"/>
            <a:tailEnd type="diamond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140460" y="220154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The </a:t>
            </a:r>
            <a:r>
              <a:rPr lang="zh-CN" altLang="en-US" b="1" i="1"/>
              <a:t>null path length</a:t>
            </a:r>
            <a:r>
              <a:rPr lang="zh-CN" altLang="en-US"/>
              <a:t>, </a:t>
            </a:r>
            <a:r>
              <a:rPr lang="zh-CN" altLang="en-US" b="1" i="1"/>
              <a:t>Npl(X)</a:t>
            </a:r>
            <a:r>
              <a:rPr lang="zh-CN" altLang="en-US"/>
              <a:t>, of any node X is</a:t>
            </a:r>
            <a:r>
              <a:rPr lang="en-US" altLang="zh-CN"/>
              <a:t> </a:t>
            </a:r>
            <a:r>
              <a:rPr lang="zh-CN" altLang="en-US"/>
              <a:t>the length of the shortest path from X to a node without two</a:t>
            </a:r>
            <a:r>
              <a:rPr lang="en-US" altLang="zh-CN"/>
              <a:t> </a:t>
            </a:r>
            <a:r>
              <a:rPr lang="zh-CN" altLang="en-US"/>
              <a:t>children</a:t>
            </a: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600710" y="1582420"/>
            <a:ext cx="13487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·Define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Isosceles Triangle 336"/>
          <p:cNvSpPr/>
          <p:nvPr>
            <p:custDataLst>
              <p:tags r:id="rId4"/>
            </p:custDataLst>
          </p:nvPr>
        </p:nvSpPr>
        <p:spPr>
          <a:xfrm rot="5400000">
            <a:off x="712429" y="2407250"/>
            <a:ext cx="244042" cy="210382"/>
          </a:xfrm>
          <a:prstGeom prst="triangl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rtlCol="0" anchor="ctr"/>
          <a:p>
            <a:pPr algn="ctr">
              <a:defRPr/>
            </a:pPr>
            <a:endParaRPr lang="en-US" sz="2400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Isosceles Triangle 336"/>
          <p:cNvSpPr/>
          <p:nvPr>
            <p:custDataLst>
              <p:tags r:id="rId5"/>
            </p:custDataLst>
          </p:nvPr>
        </p:nvSpPr>
        <p:spPr>
          <a:xfrm rot="5400000">
            <a:off x="713699" y="3304505"/>
            <a:ext cx="244042" cy="210382"/>
          </a:xfrm>
          <a:prstGeom prst="triangl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rtlCol="0" anchor="ctr"/>
          <a:p>
            <a:pPr algn="ctr">
              <a:defRPr/>
            </a:pPr>
            <a:endParaRPr lang="en-US" sz="2400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02690" y="2995295"/>
            <a:ext cx="611568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The</a:t>
            </a:r>
            <a:r>
              <a:rPr lang="zh-CN" altLang="en-US" b="1" i="1"/>
              <a:t> leftist heap</a:t>
            </a:r>
            <a:r>
              <a:rPr lang="zh-CN" altLang="en-US"/>
              <a:t> property is that for every node</a:t>
            </a:r>
            <a:r>
              <a:rPr lang="en-US" altLang="zh-CN"/>
              <a:t> </a:t>
            </a:r>
            <a:r>
              <a:rPr lang="zh-CN" altLang="en-US"/>
              <a:t>X in the heap, the null path length of the left child is at least</a:t>
            </a:r>
            <a:r>
              <a:rPr lang="en-US" altLang="zh-CN"/>
              <a:t> </a:t>
            </a:r>
            <a:r>
              <a:rPr lang="zh-CN" altLang="en-US"/>
              <a:t>as large as that of the right child.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908290" y="1449705"/>
            <a:ext cx="33985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/>
              <a:t> 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common operation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580630" y="2045335"/>
            <a:ext cx="4226560" cy="4037965"/>
          </a:xfrm>
          <a:prstGeom prst="rect">
            <a:avLst/>
          </a:prstGeom>
        </p:spPr>
      </p:pic>
      <p:pic>
        <p:nvPicPr>
          <p:cNvPr id="100" name="图片 99"/>
          <p:cNvPicPr/>
          <p:nvPr/>
        </p:nvPicPr>
        <p:blipFill>
          <a:blip r:embed="rId8"/>
          <a:stretch>
            <a:fillRect/>
          </a:stretch>
        </p:blipFill>
        <p:spPr>
          <a:xfrm>
            <a:off x="1202690" y="4065905"/>
            <a:ext cx="4954905" cy="2149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3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0" y="-426085"/>
            <a:ext cx="12222480" cy="7466965"/>
          </a:xfrm>
          <a:custGeom>
            <a:avLst/>
            <a:gdLst>
              <a:gd name="connisteX0" fmla="*/ 0 w 12222480"/>
              <a:gd name="connsiteY0" fmla="*/ 426720 h 7466965"/>
              <a:gd name="connisteX1" fmla="*/ 2225040 w 12222480"/>
              <a:gd name="connsiteY1" fmla="*/ 7345045 h 7466965"/>
              <a:gd name="connisteX2" fmla="*/ 3230880 w 12222480"/>
              <a:gd name="connsiteY2" fmla="*/ 381000 h 7466965"/>
              <a:gd name="connisteX3" fmla="*/ 762000 w 12222480"/>
              <a:gd name="connsiteY3" fmla="*/ 2834005 h 7466965"/>
              <a:gd name="connisteX4" fmla="*/ 5486400 w 12222480"/>
              <a:gd name="connsiteY4" fmla="*/ 6247765 h 7466965"/>
              <a:gd name="connisteX5" fmla="*/ 3794760 w 12222480"/>
              <a:gd name="connsiteY5" fmla="*/ 7466965 h 7466965"/>
              <a:gd name="connisteX6" fmla="*/ 5532120 w 12222480"/>
              <a:gd name="connsiteY6" fmla="*/ 365760 h 7466965"/>
              <a:gd name="connisteX7" fmla="*/ 8671560 w 12222480"/>
              <a:gd name="connsiteY7" fmla="*/ 1066165 h 7466965"/>
              <a:gd name="connisteX8" fmla="*/ 5029200 w 12222480"/>
              <a:gd name="connsiteY8" fmla="*/ 2300605 h 7466965"/>
              <a:gd name="connisteX9" fmla="*/ 7818120 w 12222480"/>
              <a:gd name="connsiteY9" fmla="*/ 7299325 h 7466965"/>
              <a:gd name="connisteX10" fmla="*/ 8077200 w 12222480"/>
              <a:gd name="connsiteY10" fmla="*/ 411480 h 7466965"/>
              <a:gd name="connisteX11" fmla="*/ 5791200 w 12222480"/>
              <a:gd name="connsiteY11" fmla="*/ 3611245 h 7466965"/>
              <a:gd name="connisteX12" fmla="*/ 12222480 w 12222480"/>
              <a:gd name="connsiteY12" fmla="*/ 7329805 h 7466965"/>
              <a:gd name="connisteX13" fmla="*/ 10927080 w 12222480"/>
              <a:gd name="connsiteY13" fmla="*/ 365760 h 7466965"/>
              <a:gd name="connisteX14" fmla="*/ 9265920 w 12222480"/>
              <a:gd name="connsiteY14" fmla="*/ 5622925 h 7466965"/>
              <a:gd name="connisteX15" fmla="*/ 12192000 w 12222480"/>
              <a:gd name="connsiteY15" fmla="*/ 1005205 h 7466965"/>
              <a:gd name="connisteX16" fmla="*/ 7086600 w 12222480"/>
              <a:gd name="connsiteY16" fmla="*/ 0 h 7466965"/>
              <a:gd name="connisteX17" fmla="*/ 0 w 12222480"/>
              <a:gd name="connsiteY17" fmla="*/ 426720 h 7466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222480" h="7466965">
                <a:moveTo>
                  <a:pt x="0" y="426720"/>
                </a:moveTo>
                <a:lnTo>
                  <a:pt x="2225040" y="7345045"/>
                </a:lnTo>
                <a:lnTo>
                  <a:pt x="3230880" y="381000"/>
                </a:lnTo>
                <a:lnTo>
                  <a:pt x="762000" y="2834005"/>
                </a:lnTo>
                <a:lnTo>
                  <a:pt x="5486400" y="6247765"/>
                </a:lnTo>
                <a:lnTo>
                  <a:pt x="3794760" y="7466965"/>
                </a:lnTo>
                <a:lnTo>
                  <a:pt x="5532120" y="365760"/>
                </a:lnTo>
                <a:lnTo>
                  <a:pt x="8671560" y="1066165"/>
                </a:lnTo>
                <a:lnTo>
                  <a:pt x="5029200" y="2300605"/>
                </a:lnTo>
                <a:lnTo>
                  <a:pt x="7818120" y="7299325"/>
                </a:lnTo>
                <a:lnTo>
                  <a:pt x="8077200" y="411480"/>
                </a:lnTo>
                <a:lnTo>
                  <a:pt x="5791200" y="3611245"/>
                </a:lnTo>
                <a:lnTo>
                  <a:pt x="12222480" y="7329805"/>
                </a:lnTo>
                <a:lnTo>
                  <a:pt x="10927080" y="365760"/>
                </a:lnTo>
                <a:lnTo>
                  <a:pt x="9265920" y="5622925"/>
                </a:lnTo>
                <a:lnTo>
                  <a:pt x="12192000" y="1005205"/>
                </a:lnTo>
                <a:lnTo>
                  <a:pt x="7086600" y="0"/>
                </a:lnTo>
                <a:lnTo>
                  <a:pt x="0" y="42672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47"/>
          <p:cNvSpPr/>
          <p:nvPr/>
        </p:nvSpPr>
        <p:spPr>
          <a:xfrm>
            <a:off x="5456555" y="1954530"/>
            <a:ext cx="1311910" cy="11074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72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05</a:t>
            </a:r>
            <a:endParaRPr lang="en-US" altLang="zh-CN" sz="7200" dirty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Rectangle 47"/>
          <p:cNvSpPr/>
          <p:nvPr/>
        </p:nvSpPr>
        <p:spPr>
          <a:xfrm>
            <a:off x="3627755" y="3548380"/>
            <a:ext cx="4602480" cy="55372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Binomial Heap</a:t>
            </a:r>
            <a:endParaRPr lang="en-US" altLang="zh-CN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2285" y="2297430"/>
            <a:ext cx="63493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 </a:t>
            </a:r>
            <a:r>
              <a:rPr lang="zh-CN" altLang="en-US" b="1" i="1"/>
              <a:t>binomial heap</a:t>
            </a:r>
            <a:r>
              <a:rPr lang="zh-CN" altLang="en-US"/>
              <a:t> is implemented as a set of binomial trees , which are defined </a:t>
            </a:r>
            <a:r>
              <a:rPr lang="zh-CN" altLang="en-US" b="1" i="1"/>
              <a:t>recursively</a:t>
            </a:r>
            <a:r>
              <a:rPr lang="zh-CN" altLang="en-US"/>
              <a:t> as follows</a:t>
            </a:r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02285" y="651510"/>
            <a:ext cx="31235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Binomial Heap</a:t>
            </a: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5" name="直接连接符 4"/>
          <p:cNvCxnSpPr/>
          <p:nvPr>
            <p:custDataLst>
              <p:tags r:id="rId2"/>
            </p:custDataLst>
          </p:nvPr>
        </p:nvCxnSpPr>
        <p:spPr>
          <a:xfrm flipV="1">
            <a:off x="600554" y="1316526"/>
            <a:ext cx="2820670" cy="11430"/>
          </a:xfrm>
          <a:prstGeom prst="line">
            <a:avLst/>
          </a:prstGeom>
          <a:ln>
            <a:headEnd type="diamond" w="med" len="med"/>
            <a:tailEnd type="diamond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600710" y="1582420"/>
            <a:ext cx="13487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·Define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菱形 7"/>
          <p:cNvSpPr/>
          <p:nvPr/>
        </p:nvSpPr>
        <p:spPr>
          <a:xfrm>
            <a:off x="723265" y="3429000"/>
            <a:ext cx="242570" cy="233680"/>
          </a:xfrm>
          <a:prstGeom prst="diamond">
            <a:avLst/>
          </a:prstGeom>
          <a:solidFill>
            <a:schemeClr val="tx1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313180" y="336169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 binomial tree of order 0 is a single node</a:t>
            </a:r>
            <a:endParaRPr lang="zh-CN" altLang="en-US"/>
          </a:p>
        </p:txBody>
      </p:sp>
      <p:sp>
        <p:nvSpPr>
          <p:cNvPr id="11" name="菱形 10"/>
          <p:cNvSpPr/>
          <p:nvPr>
            <p:custDataLst>
              <p:tags r:id="rId4"/>
            </p:custDataLst>
          </p:nvPr>
        </p:nvSpPr>
        <p:spPr>
          <a:xfrm>
            <a:off x="723265" y="4210685"/>
            <a:ext cx="242570" cy="233680"/>
          </a:xfrm>
          <a:prstGeom prst="diamond">
            <a:avLst/>
          </a:prstGeom>
          <a:solidFill>
            <a:schemeClr val="tx1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313180" y="400494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 binomial tree of order k has a root node whose children are roots of binomial trees of orders k − 1, k −2, . . . , 1, 0.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409180" y="1316355"/>
            <a:ext cx="4392295" cy="4419600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6540" y="75565"/>
            <a:ext cx="4066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Some Common Operations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142490" y="885825"/>
            <a:ext cx="171386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·MINIMUM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498205" y="885825"/>
            <a:ext cx="127508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·UNION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79490" y="1414780"/>
            <a:ext cx="5879465" cy="45529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852930" y="3732530"/>
            <a:ext cx="229235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• EXTRACT-MIN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56540" y="4307205"/>
            <a:ext cx="5485130" cy="157924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593215" y="1414780"/>
            <a:ext cx="2811780" cy="2141220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dd490d4226540cc8deaaccd1d6d84e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0" y="1539875"/>
            <a:ext cx="12186920" cy="5301615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5455285" y="605155"/>
            <a:ext cx="1280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18790" y="2084705"/>
            <a:ext cx="6154420" cy="3907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01.	Dijkstra's algorithm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02.	Fibonacci Heap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03. 	Binary Heap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04. 	Leftist Heap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05.	Binomial Heap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06.	Testing results &amp; 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Analysis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0" y="-426085"/>
            <a:ext cx="12222480" cy="7466965"/>
          </a:xfrm>
          <a:custGeom>
            <a:avLst/>
            <a:gdLst>
              <a:gd name="connisteX0" fmla="*/ 0 w 12222480"/>
              <a:gd name="connsiteY0" fmla="*/ 426720 h 7466965"/>
              <a:gd name="connisteX1" fmla="*/ 2225040 w 12222480"/>
              <a:gd name="connsiteY1" fmla="*/ 7345045 h 7466965"/>
              <a:gd name="connisteX2" fmla="*/ 3230880 w 12222480"/>
              <a:gd name="connsiteY2" fmla="*/ 381000 h 7466965"/>
              <a:gd name="connisteX3" fmla="*/ 762000 w 12222480"/>
              <a:gd name="connsiteY3" fmla="*/ 2834005 h 7466965"/>
              <a:gd name="connisteX4" fmla="*/ 5486400 w 12222480"/>
              <a:gd name="connsiteY4" fmla="*/ 6247765 h 7466965"/>
              <a:gd name="connisteX5" fmla="*/ 3794760 w 12222480"/>
              <a:gd name="connsiteY5" fmla="*/ 7466965 h 7466965"/>
              <a:gd name="connisteX6" fmla="*/ 5532120 w 12222480"/>
              <a:gd name="connsiteY6" fmla="*/ 365760 h 7466965"/>
              <a:gd name="connisteX7" fmla="*/ 8671560 w 12222480"/>
              <a:gd name="connsiteY7" fmla="*/ 1066165 h 7466965"/>
              <a:gd name="connisteX8" fmla="*/ 5029200 w 12222480"/>
              <a:gd name="connsiteY8" fmla="*/ 2300605 h 7466965"/>
              <a:gd name="connisteX9" fmla="*/ 7818120 w 12222480"/>
              <a:gd name="connsiteY9" fmla="*/ 7299325 h 7466965"/>
              <a:gd name="connisteX10" fmla="*/ 8077200 w 12222480"/>
              <a:gd name="connsiteY10" fmla="*/ 411480 h 7466965"/>
              <a:gd name="connisteX11" fmla="*/ 5791200 w 12222480"/>
              <a:gd name="connsiteY11" fmla="*/ 3611245 h 7466965"/>
              <a:gd name="connisteX12" fmla="*/ 12222480 w 12222480"/>
              <a:gd name="connsiteY12" fmla="*/ 7329805 h 7466965"/>
              <a:gd name="connisteX13" fmla="*/ 10927080 w 12222480"/>
              <a:gd name="connsiteY13" fmla="*/ 365760 h 7466965"/>
              <a:gd name="connisteX14" fmla="*/ 9265920 w 12222480"/>
              <a:gd name="connsiteY14" fmla="*/ 5622925 h 7466965"/>
              <a:gd name="connisteX15" fmla="*/ 12192000 w 12222480"/>
              <a:gd name="connsiteY15" fmla="*/ 1005205 h 7466965"/>
              <a:gd name="connisteX16" fmla="*/ 7086600 w 12222480"/>
              <a:gd name="connsiteY16" fmla="*/ 0 h 7466965"/>
              <a:gd name="connisteX17" fmla="*/ 0 w 12222480"/>
              <a:gd name="connsiteY17" fmla="*/ 426720 h 7466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222480" h="7466965">
                <a:moveTo>
                  <a:pt x="0" y="426720"/>
                </a:moveTo>
                <a:lnTo>
                  <a:pt x="2225040" y="7345045"/>
                </a:lnTo>
                <a:lnTo>
                  <a:pt x="3230880" y="381000"/>
                </a:lnTo>
                <a:lnTo>
                  <a:pt x="762000" y="2834005"/>
                </a:lnTo>
                <a:lnTo>
                  <a:pt x="5486400" y="6247765"/>
                </a:lnTo>
                <a:lnTo>
                  <a:pt x="3794760" y="7466965"/>
                </a:lnTo>
                <a:lnTo>
                  <a:pt x="5532120" y="365760"/>
                </a:lnTo>
                <a:lnTo>
                  <a:pt x="8671560" y="1066165"/>
                </a:lnTo>
                <a:lnTo>
                  <a:pt x="5029200" y="2300605"/>
                </a:lnTo>
                <a:lnTo>
                  <a:pt x="7818120" y="7299325"/>
                </a:lnTo>
                <a:lnTo>
                  <a:pt x="8077200" y="411480"/>
                </a:lnTo>
                <a:lnTo>
                  <a:pt x="5791200" y="3611245"/>
                </a:lnTo>
                <a:lnTo>
                  <a:pt x="12222480" y="7329805"/>
                </a:lnTo>
                <a:lnTo>
                  <a:pt x="10927080" y="365760"/>
                </a:lnTo>
                <a:lnTo>
                  <a:pt x="9265920" y="5622925"/>
                </a:lnTo>
                <a:lnTo>
                  <a:pt x="12192000" y="1005205"/>
                </a:lnTo>
                <a:lnTo>
                  <a:pt x="7086600" y="0"/>
                </a:lnTo>
                <a:lnTo>
                  <a:pt x="0" y="42672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47"/>
          <p:cNvSpPr/>
          <p:nvPr/>
        </p:nvSpPr>
        <p:spPr>
          <a:xfrm>
            <a:off x="5333365" y="1586865"/>
            <a:ext cx="1555750" cy="110744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72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06</a:t>
            </a:r>
            <a:endParaRPr lang="en-US" altLang="zh-CN" sz="7200" dirty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Rectangle 47"/>
          <p:cNvSpPr/>
          <p:nvPr/>
        </p:nvSpPr>
        <p:spPr>
          <a:xfrm>
            <a:off x="2080260" y="3090545"/>
            <a:ext cx="8061960" cy="67691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4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Testing results &amp; Analysis</a:t>
            </a:r>
            <a:endParaRPr lang="zh-CN" altLang="en-US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0" y="-426085"/>
            <a:ext cx="12222480" cy="7466965"/>
          </a:xfrm>
          <a:custGeom>
            <a:avLst/>
            <a:gdLst>
              <a:gd name="connisteX0" fmla="*/ 0 w 12222480"/>
              <a:gd name="connsiteY0" fmla="*/ 426720 h 7466965"/>
              <a:gd name="connisteX1" fmla="*/ 2225040 w 12222480"/>
              <a:gd name="connsiteY1" fmla="*/ 7345045 h 7466965"/>
              <a:gd name="connisteX2" fmla="*/ 3230880 w 12222480"/>
              <a:gd name="connsiteY2" fmla="*/ 381000 h 7466965"/>
              <a:gd name="connisteX3" fmla="*/ 762000 w 12222480"/>
              <a:gd name="connsiteY3" fmla="*/ 2834005 h 7466965"/>
              <a:gd name="connisteX4" fmla="*/ 5486400 w 12222480"/>
              <a:gd name="connsiteY4" fmla="*/ 6247765 h 7466965"/>
              <a:gd name="connisteX5" fmla="*/ 3794760 w 12222480"/>
              <a:gd name="connsiteY5" fmla="*/ 7466965 h 7466965"/>
              <a:gd name="connisteX6" fmla="*/ 5532120 w 12222480"/>
              <a:gd name="connsiteY6" fmla="*/ 365760 h 7466965"/>
              <a:gd name="connisteX7" fmla="*/ 8671560 w 12222480"/>
              <a:gd name="connsiteY7" fmla="*/ 1066165 h 7466965"/>
              <a:gd name="connisteX8" fmla="*/ 5029200 w 12222480"/>
              <a:gd name="connsiteY8" fmla="*/ 2300605 h 7466965"/>
              <a:gd name="connisteX9" fmla="*/ 7818120 w 12222480"/>
              <a:gd name="connsiteY9" fmla="*/ 7299325 h 7466965"/>
              <a:gd name="connisteX10" fmla="*/ 8077200 w 12222480"/>
              <a:gd name="connsiteY10" fmla="*/ 411480 h 7466965"/>
              <a:gd name="connisteX11" fmla="*/ 5791200 w 12222480"/>
              <a:gd name="connsiteY11" fmla="*/ 3611245 h 7466965"/>
              <a:gd name="connisteX12" fmla="*/ 12222480 w 12222480"/>
              <a:gd name="connsiteY12" fmla="*/ 7329805 h 7466965"/>
              <a:gd name="connisteX13" fmla="*/ 10927080 w 12222480"/>
              <a:gd name="connsiteY13" fmla="*/ 365760 h 7466965"/>
              <a:gd name="connisteX14" fmla="*/ 9265920 w 12222480"/>
              <a:gd name="connsiteY14" fmla="*/ 5622925 h 7466965"/>
              <a:gd name="connisteX15" fmla="*/ 12192000 w 12222480"/>
              <a:gd name="connsiteY15" fmla="*/ 1005205 h 7466965"/>
              <a:gd name="connisteX16" fmla="*/ 7086600 w 12222480"/>
              <a:gd name="connsiteY16" fmla="*/ 0 h 7466965"/>
              <a:gd name="connisteX17" fmla="*/ 0 w 12222480"/>
              <a:gd name="connsiteY17" fmla="*/ 426720 h 7466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222480" h="7466965">
                <a:moveTo>
                  <a:pt x="0" y="426720"/>
                </a:moveTo>
                <a:lnTo>
                  <a:pt x="2225040" y="7345045"/>
                </a:lnTo>
                <a:lnTo>
                  <a:pt x="3230880" y="381000"/>
                </a:lnTo>
                <a:lnTo>
                  <a:pt x="762000" y="2834005"/>
                </a:lnTo>
                <a:lnTo>
                  <a:pt x="5486400" y="6247765"/>
                </a:lnTo>
                <a:lnTo>
                  <a:pt x="3794760" y="7466965"/>
                </a:lnTo>
                <a:lnTo>
                  <a:pt x="5532120" y="365760"/>
                </a:lnTo>
                <a:lnTo>
                  <a:pt x="8671560" y="1066165"/>
                </a:lnTo>
                <a:lnTo>
                  <a:pt x="5029200" y="2300605"/>
                </a:lnTo>
                <a:lnTo>
                  <a:pt x="7818120" y="7299325"/>
                </a:lnTo>
                <a:lnTo>
                  <a:pt x="8077200" y="411480"/>
                </a:lnTo>
                <a:lnTo>
                  <a:pt x="5791200" y="3611245"/>
                </a:lnTo>
                <a:lnTo>
                  <a:pt x="12222480" y="7329805"/>
                </a:lnTo>
                <a:lnTo>
                  <a:pt x="10927080" y="365760"/>
                </a:lnTo>
                <a:lnTo>
                  <a:pt x="9265920" y="5622925"/>
                </a:lnTo>
                <a:lnTo>
                  <a:pt x="12192000" y="1005205"/>
                </a:lnTo>
                <a:lnTo>
                  <a:pt x="7086600" y="0"/>
                </a:lnTo>
                <a:lnTo>
                  <a:pt x="0" y="42672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14630" y="149860"/>
            <a:ext cx="33356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</a:t>
            </a:r>
            <a:r>
              <a:rPr lang="en-US" altLang="zh-CN" sz="2800"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Running Time Table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860925" y="818515"/>
            <a:ext cx="6690360" cy="10972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860925" y="2185670"/>
            <a:ext cx="6690360" cy="11277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883785" y="3557270"/>
            <a:ext cx="6667500" cy="11277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883785" y="4928870"/>
            <a:ext cx="6690360" cy="11201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55675" y="1137285"/>
            <a:ext cx="25146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Binary Heap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55675" y="2383155"/>
            <a:ext cx="27279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2.Fibonacci Heap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55675" y="3762375"/>
            <a:ext cx="26981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3. Binomial Heap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955675" y="5050790"/>
            <a:ext cx="31242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4.Leftist Heap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3369310" y="1367790"/>
            <a:ext cx="139065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3"/>
          </p:cNvCxnSpPr>
          <p:nvPr/>
        </p:nvCxnSpPr>
        <p:spPr>
          <a:xfrm>
            <a:off x="3683635" y="2613660"/>
            <a:ext cx="1064895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2" idx="3"/>
          </p:cNvCxnSpPr>
          <p:nvPr/>
        </p:nvCxnSpPr>
        <p:spPr>
          <a:xfrm flipV="1">
            <a:off x="3653790" y="3985895"/>
            <a:ext cx="1155700" cy="6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217545" y="5325110"/>
            <a:ext cx="16021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0" y="-426085"/>
            <a:ext cx="12222480" cy="7466965"/>
          </a:xfrm>
          <a:custGeom>
            <a:avLst/>
            <a:gdLst>
              <a:gd name="connisteX0" fmla="*/ 0 w 12222480"/>
              <a:gd name="connsiteY0" fmla="*/ 426720 h 7466965"/>
              <a:gd name="connisteX1" fmla="*/ 2225040 w 12222480"/>
              <a:gd name="connsiteY1" fmla="*/ 7345045 h 7466965"/>
              <a:gd name="connisteX2" fmla="*/ 3230880 w 12222480"/>
              <a:gd name="connsiteY2" fmla="*/ 381000 h 7466965"/>
              <a:gd name="connisteX3" fmla="*/ 762000 w 12222480"/>
              <a:gd name="connsiteY3" fmla="*/ 2834005 h 7466965"/>
              <a:gd name="connisteX4" fmla="*/ 5486400 w 12222480"/>
              <a:gd name="connsiteY4" fmla="*/ 6247765 h 7466965"/>
              <a:gd name="connisteX5" fmla="*/ 3794760 w 12222480"/>
              <a:gd name="connsiteY5" fmla="*/ 7466965 h 7466965"/>
              <a:gd name="connisteX6" fmla="*/ 5532120 w 12222480"/>
              <a:gd name="connsiteY6" fmla="*/ 365760 h 7466965"/>
              <a:gd name="connisteX7" fmla="*/ 8671560 w 12222480"/>
              <a:gd name="connsiteY7" fmla="*/ 1066165 h 7466965"/>
              <a:gd name="connisteX8" fmla="*/ 5029200 w 12222480"/>
              <a:gd name="connsiteY8" fmla="*/ 2300605 h 7466965"/>
              <a:gd name="connisteX9" fmla="*/ 7818120 w 12222480"/>
              <a:gd name="connsiteY9" fmla="*/ 7299325 h 7466965"/>
              <a:gd name="connisteX10" fmla="*/ 8077200 w 12222480"/>
              <a:gd name="connsiteY10" fmla="*/ 411480 h 7466965"/>
              <a:gd name="connisteX11" fmla="*/ 5791200 w 12222480"/>
              <a:gd name="connsiteY11" fmla="*/ 3611245 h 7466965"/>
              <a:gd name="connisteX12" fmla="*/ 12222480 w 12222480"/>
              <a:gd name="connsiteY12" fmla="*/ 7329805 h 7466965"/>
              <a:gd name="connisteX13" fmla="*/ 10927080 w 12222480"/>
              <a:gd name="connsiteY13" fmla="*/ 365760 h 7466965"/>
              <a:gd name="connisteX14" fmla="*/ 9265920 w 12222480"/>
              <a:gd name="connsiteY14" fmla="*/ 5622925 h 7466965"/>
              <a:gd name="connisteX15" fmla="*/ 12192000 w 12222480"/>
              <a:gd name="connsiteY15" fmla="*/ 1005205 h 7466965"/>
              <a:gd name="connisteX16" fmla="*/ 7086600 w 12222480"/>
              <a:gd name="connsiteY16" fmla="*/ 0 h 7466965"/>
              <a:gd name="connisteX17" fmla="*/ 0 w 12222480"/>
              <a:gd name="connsiteY17" fmla="*/ 426720 h 7466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222480" h="7466965">
                <a:moveTo>
                  <a:pt x="0" y="426720"/>
                </a:moveTo>
                <a:lnTo>
                  <a:pt x="2225040" y="7345045"/>
                </a:lnTo>
                <a:lnTo>
                  <a:pt x="3230880" y="381000"/>
                </a:lnTo>
                <a:lnTo>
                  <a:pt x="762000" y="2834005"/>
                </a:lnTo>
                <a:lnTo>
                  <a:pt x="5486400" y="6247765"/>
                </a:lnTo>
                <a:lnTo>
                  <a:pt x="3794760" y="7466965"/>
                </a:lnTo>
                <a:lnTo>
                  <a:pt x="5532120" y="365760"/>
                </a:lnTo>
                <a:lnTo>
                  <a:pt x="8671560" y="1066165"/>
                </a:lnTo>
                <a:lnTo>
                  <a:pt x="5029200" y="2300605"/>
                </a:lnTo>
                <a:lnTo>
                  <a:pt x="7818120" y="7299325"/>
                </a:lnTo>
                <a:lnTo>
                  <a:pt x="8077200" y="411480"/>
                </a:lnTo>
                <a:lnTo>
                  <a:pt x="5791200" y="3611245"/>
                </a:lnTo>
                <a:lnTo>
                  <a:pt x="12222480" y="7329805"/>
                </a:lnTo>
                <a:lnTo>
                  <a:pt x="10927080" y="365760"/>
                </a:lnTo>
                <a:lnTo>
                  <a:pt x="9265920" y="5622925"/>
                </a:lnTo>
                <a:lnTo>
                  <a:pt x="12192000" y="1005205"/>
                </a:lnTo>
                <a:lnTo>
                  <a:pt x="7086600" y="0"/>
                </a:lnTo>
                <a:lnTo>
                  <a:pt x="0" y="42672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17805" y="90805"/>
            <a:ext cx="396430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Running Time </a:t>
            </a:r>
            <a:r>
              <a:rPr lang="en-US" altLang="zh-CN" sz="2800"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Diagram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97380" y="640080"/>
            <a:ext cx="8427720" cy="5577840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8450" y="70485"/>
            <a:ext cx="434530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Test the USA Road Networks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17905" y="955040"/>
            <a:ext cx="3985260" cy="10515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106920" y="955040"/>
            <a:ext cx="3947160" cy="10210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17905" y="2774950"/>
            <a:ext cx="3954780" cy="10439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7106920" y="2807970"/>
            <a:ext cx="4015740" cy="9982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017905" y="4586605"/>
            <a:ext cx="4023360" cy="10134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7122160" y="4638040"/>
            <a:ext cx="4000500" cy="96774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010920" y="2206625"/>
            <a:ext cx="46056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1.</a:t>
            </a:r>
            <a:r>
              <a:rPr lang="zh-CN" altLang="en-US"/>
              <a:t>USA(23,947,347 nodes and 58,333,344 arcs)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106920" y="220789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2.</a:t>
            </a:r>
            <a:r>
              <a:rPr lang="zh-CN" altLang="en-US"/>
              <a:t>COL(435,666 nodes and 1,057,066 arcs)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010920" y="4018280"/>
            <a:ext cx="43516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3.</a:t>
            </a:r>
            <a:r>
              <a:rPr lang="zh-CN" altLang="en-US"/>
              <a:t>FLA(1,070,376 nodes and 2,712,798 arcs)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106920" y="401828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4.E</a:t>
            </a:r>
            <a:r>
              <a:rPr lang="zh-CN" altLang="en-US"/>
              <a:t>(3,598,623 nodes and 3,598,623 arcs)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010920" y="5800090"/>
            <a:ext cx="46062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5.</a:t>
            </a:r>
            <a:r>
              <a:rPr lang="zh-CN" altLang="en-US"/>
              <a:t>CAL(1,890,815 nodes and 1,890,815 arcs)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122160" y="580009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6.</a:t>
            </a:r>
            <a:r>
              <a:rPr lang="zh-CN" altLang="en-US"/>
              <a:t>LKS(2,758,119 nodes and 6,885,658 arcs)</a:t>
            </a:r>
            <a:endParaRPr lang="zh-CN" altLang="en-US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113030" y="-304165"/>
            <a:ext cx="12222480" cy="7466965"/>
          </a:xfrm>
          <a:custGeom>
            <a:avLst/>
            <a:gdLst>
              <a:gd name="connisteX0" fmla="*/ 0 w 12222480"/>
              <a:gd name="connsiteY0" fmla="*/ 426720 h 7466965"/>
              <a:gd name="connisteX1" fmla="*/ 2225040 w 12222480"/>
              <a:gd name="connsiteY1" fmla="*/ 7345045 h 7466965"/>
              <a:gd name="connisteX2" fmla="*/ 3230880 w 12222480"/>
              <a:gd name="connsiteY2" fmla="*/ 381000 h 7466965"/>
              <a:gd name="connisteX3" fmla="*/ 762000 w 12222480"/>
              <a:gd name="connsiteY3" fmla="*/ 2834005 h 7466965"/>
              <a:gd name="connisteX4" fmla="*/ 5486400 w 12222480"/>
              <a:gd name="connsiteY4" fmla="*/ 6247765 h 7466965"/>
              <a:gd name="connisteX5" fmla="*/ 3794760 w 12222480"/>
              <a:gd name="connsiteY5" fmla="*/ 7466965 h 7466965"/>
              <a:gd name="connisteX6" fmla="*/ 5532120 w 12222480"/>
              <a:gd name="connsiteY6" fmla="*/ 365760 h 7466965"/>
              <a:gd name="connisteX7" fmla="*/ 8671560 w 12222480"/>
              <a:gd name="connsiteY7" fmla="*/ 1066165 h 7466965"/>
              <a:gd name="connisteX8" fmla="*/ 5029200 w 12222480"/>
              <a:gd name="connsiteY8" fmla="*/ 2300605 h 7466965"/>
              <a:gd name="connisteX9" fmla="*/ 7818120 w 12222480"/>
              <a:gd name="connsiteY9" fmla="*/ 7299325 h 7466965"/>
              <a:gd name="connisteX10" fmla="*/ 8077200 w 12222480"/>
              <a:gd name="connsiteY10" fmla="*/ 411480 h 7466965"/>
              <a:gd name="connisteX11" fmla="*/ 5791200 w 12222480"/>
              <a:gd name="connsiteY11" fmla="*/ 3611245 h 7466965"/>
              <a:gd name="connisteX12" fmla="*/ 12222480 w 12222480"/>
              <a:gd name="connsiteY12" fmla="*/ 7329805 h 7466965"/>
              <a:gd name="connisteX13" fmla="*/ 10927080 w 12222480"/>
              <a:gd name="connsiteY13" fmla="*/ 365760 h 7466965"/>
              <a:gd name="connisteX14" fmla="*/ 9265920 w 12222480"/>
              <a:gd name="connsiteY14" fmla="*/ 5622925 h 7466965"/>
              <a:gd name="connisteX15" fmla="*/ 12192000 w 12222480"/>
              <a:gd name="connsiteY15" fmla="*/ 1005205 h 7466965"/>
              <a:gd name="connisteX16" fmla="*/ 7086600 w 12222480"/>
              <a:gd name="connsiteY16" fmla="*/ 0 h 7466965"/>
              <a:gd name="connisteX17" fmla="*/ 0 w 12222480"/>
              <a:gd name="connsiteY17" fmla="*/ 426720 h 7466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222480" h="7466965">
                <a:moveTo>
                  <a:pt x="0" y="426720"/>
                </a:moveTo>
                <a:lnTo>
                  <a:pt x="2225040" y="7345045"/>
                </a:lnTo>
                <a:lnTo>
                  <a:pt x="3230880" y="381000"/>
                </a:lnTo>
                <a:lnTo>
                  <a:pt x="762000" y="2834005"/>
                </a:lnTo>
                <a:lnTo>
                  <a:pt x="5486400" y="6247765"/>
                </a:lnTo>
                <a:lnTo>
                  <a:pt x="3794760" y="7466965"/>
                </a:lnTo>
                <a:lnTo>
                  <a:pt x="5532120" y="365760"/>
                </a:lnTo>
                <a:lnTo>
                  <a:pt x="8671560" y="1066165"/>
                </a:lnTo>
                <a:lnTo>
                  <a:pt x="5029200" y="2300605"/>
                </a:lnTo>
                <a:lnTo>
                  <a:pt x="7818120" y="7299325"/>
                </a:lnTo>
                <a:lnTo>
                  <a:pt x="8077200" y="411480"/>
                </a:lnTo>
                <a:lnTo>
                  <a:pt x="5791200" y="3611245"/>
                </a:lnTo>
                <a:lnTo>
                  <a:pt x="12222480" y="7329805"/>
                </a:lnTo>
                <a:lnTo>
                  <a:pt x="10927080" y="365760"/>
                </a:lnTo>
                <a:lnTo>
                  <a:pt x="9265920" y="5622925"/>
                </a:lnTo>
                <a:lnTo>
                  <a:pt x="12192000" y="1005205"/>
                </a:lnTo>
                <a:lnTo>
                  <a:pt x="7086600" y="0"/>
                </a:lnTo>
                <a:lnTo>
                  <a:pt x="0" y="42672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94640" y="71120"/>
            <a:ext cx="58013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en-US" altLang="zh-CN" sz="2800"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Run Time Diagram For </a:t>
            </a:r>
            <a:r>
              <a:rPr lang="en-US" altLang="zh-CN" sz="2800"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USA Roads Test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94640" y="1153795"/>
            <a:ext cx="5989320" cy="32689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00990" y="4983480"/>
            <a:ext cx="69469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Tips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：since the time of Fibonacci is far greater than the other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three heaps, we use a different axis for Fibonacci heap.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83400" y="1592580"/>
            <a:ext cx="2597150" cy="28301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Actual Result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Best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Worst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8072120" y="2821305"/>
            <a:ext cx="1268095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右箭头 8"/>
          <p:cNvSpPr/>
          <p:nvPr>
            <p:custDataLst>
              <p:tags r:id="rId3"/>
            </p:custDataLst>
          </p:nvPr>
        </p:nvSpPr>
        <p:spPr>
          <a:xfrm>
            <a:off x="8072120" y="4057650"/>
            <a:ext cx="1268095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584055" y="2726055"/>
            <a:ext cx="22009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eftist heap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584055" y="3962400"/>
            <a:ext cx="24790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Fibonacci heap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3" name="直接连接符 362"/>
          <p:cNvCxnSpPr/>
          <p:nvPr/>
        </p:nvCxnSpPr>
        <p:spPr>
          <a:xfrm flipV="1">
            <a:off x="613254" y="1356349"/>
            <a:ext cx="2463165" cy="13335"/>
          </a:xfrm>
          <a:prstGeom prst="line">
            <a:avLst/>
          </a:prstGeom>
          <a:ln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00685" y="109220"/>
            <a:ext cx="15119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2800"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Analysis</a:t>
            </a:r>
            <a:endParaRPr lang="en-US" altLang="zh-CN" sz="2800"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0685" y="810260"/>
            <a:ext cx="29825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Time Complexity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0685" y="1797685"/>
            <a:ext cx="95237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• For Dijkstra’s algorithm with a binary heap, a binomial heap or a leftist heap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6290" y="2385695"/>
            <a:ext cx="57715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Time complexity </a:t>
            </a:r>
            <a:r>
              <a:rPr lang="en-US" altLang="zh-CN"/>
              <a:t>is</a:t>
            </a:r>
            <a:r>
              <a:rPr lang="zh-CN" altLang="en-US"/>
              <a:t> </a:t>
            </a:r>
            <a:r>
              <a:rPr lang="zh-CN" altLang="en-US" b="1" i="1"/>
              <a:t>O((E + V )log V )</a:t>
            </a:r>
            <a:r>
              <a:rPr lang="zh-CN" altLang="en-US"/>
              <a:t>, where E is the number of edges and V is the number of vertices in</a:t>
            </a:r>
            <a:r>
              <a:rPr lang="en-US" altLang="zh-CN"/>
              <a:t> </a:t>
            </a:r>
            <a:r>
              <a:rPr lang="zh-CN" altLang="en-US"/>
              <a:t>the graph.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30860" y="382714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• For Dijkstra’s algorithm with a Fibonacci heap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96290" y="4438650"/>
            <a:ext cx="58394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Time complexity </a:t>
            </a:r>
            <a:r>
              <a:rPr lang="en-US" altLang="zh-CN"/>
              <a:t>is</a:t>
            </a:r>
            <a:r>
              <a:rPr lang="zh-CN" altLang="en-US"/>
              <a:t> </a:t>
            </a:r>
            <a:r>
              <a:rPr lang="zh-CN" altLang="en-US" b="1" i="1"/>
              <a:t>O(E + V log V )</a:t>
            </a:r>
            <a:r>
              <a:rPr lang="zh-CN" altLang="en-US"/>
              <a:t>, where E is the number of edges and V is the number of vertices in</a:t>
            </a:r>
            <a:r>
              <a:rPr lang="en-US" altLang="zh-CN"/>
              <a:t> </a:t>
            </a:r>
            <a:r>
              <a:rPr lang="zh-CN" altLang="en-US"/>
              <a:t>the graph.</a:t>
            </a:r>
            <a:endParaRPr lang="zh-CN" altLang="en-US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3" name="直接连接符 362"/>
          <p:cNvCxnSpPr/>
          <p:nvPr/>
        </p:nvCxnSpPr>
        <p:spPr>
          <a:xfrm flipV="1">
            <a:off x="598014" y="1247129"/>
            <a:ext cx="2874010" cy="16510"/>
          </a:xfrm>
          <a:prstGeom prst="line">
            <a:avLst/>
          </a:prstGeom>
          <a:ln>
            <a:headEnd type="diamond" w="med" len="med"/>
            <a:tailEnd type="diamond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01320" y="94615"/>
            <a:ext cx="145034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Analysis</a:t>
            </a:r>
            <a:endParaRPr lang="en-US" altLang="zh-CN" sz="2800"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0225" y="709930"/>
            <a:ext cx="2973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Space Complexity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7725" y="1894205"/>
            <a:ext cx="6957060" cy="7778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In Dijkstra with heap optimization, space complexity is O(V + E), where E is the number of edges and V is the</a:t>
            </a:r>
            <a:r>
              <a:rPr lang="en-US" altLang="zh-CN"/>
              <a:t> </a:t>
            </a:r>
            <a:r>
              <a:rPr lang="zh-CN" altLang="en-US"/>
              <a:t>number of vertices in the graph.</a:t>
            </a:r>
            <a:endParaRPr lang="zh-CN" altLang="en-US"/>
          </a:p>
        </p:txBody>
      </p:sp>
      <p:cxnSp>
        <p:nvCxnSpPr>
          <p:cNvPr id="5" name="直接连接符 4"/>
          <p:cNvCxnSpPr/>
          <p:nvPr>
            <p:custDataLst>
              <p:tags r:id="rId1"/>
            </p:custDataLst>
          </p:nvPr>
        </p:nvCxnSpPr>
        <p:spPr>
          <a:xfrm flipV="1">
            <a:off x="530069" y="3595994"/>
            <a:ext cx="1714500" cy="1270"/>
          </a:xfrm>
          <a:prstGeom prst="line">
            <a:avLst/>
          </a:prstGeom>
          <a:ln>
            <a:headEnd type="diamond" w="med" len="med"/>
            <a:tailEnd type="diamond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30225" y="3059430"/>
            <a:ext cx="1816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Summary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906145" y="3949700"/>
            <a:ext cx="840803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Fibonacci heap has a better time complexity than binary heap for some operations,</a:t>
            </a:r>
            <a:r>
              <a:rPr lang="en-US" altLang="zh-CN"/>
              <a:t> </a:t>
            </a:r>
            <a:r>
              <a:rPr lang="zh-CN" altLang="en-US"/>
              <a:t>including </a:t>
            </a:r>
            <a:r>
              <a:rPr lang="zh-CN" altLang="en-US" b="1" i="1"/>
              <a:t>decrease key</a:t>
            </a:r>
            <a:r>
              <a:rPr lang="zh-CN" altLang="en-US"/>
              <a:t> and </a:t>
            </a:r>
            <a:r>
              <a:rPr lang="zh-CN" altLang="en-US" b="1" i="1"/>
              <a:t>merge</a:t>
            </a:r>
            <a:r>
              <a:rPr lang="en-US" altLang="zh-CN"/>
              <a:t>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However, in practice, Fibonacci heap may not always be the best choice for Dijkstra’s algorithm due to its </a:t>
            </a:r>
            <a:r>
              <a:rPr lang="en-US" altLang="zh-CN" b="1" i="1"/>
              <a:t>higher constant factor</a:t>
            </a:r>
            <a:r>
              <a:rPr lang="en-US" altLang="zh-CN"/>
              <a:t> and </a:t>
            </a:r>
            <a:r>
              <a:rPr lang="en-US" altLang="zh-CN" b="1" i="1"/>
              <a:t>more complex implementation</a:t>
            </a:r>
            <a:r>
              <a:rPr lang="en-US" altLang="zh-CN"/>
              <a:t> compared to binary heap</a:t>
            </a:r>
            <a:endParaRPr lang="en-US" altLang="zh-CN"/>
          </a:p>
        </p:txBody>
      </p:sp>
      <p:sp>
        <p:nvSpPr>
          <p:cNvPr id="169" name="Isosceles Triangle 336"/>
          <p:cNvSpPr/>
          <p:nvPr>
            <p:custDataLst>
              <p:tags r:id="rId2"/>
            </p:custDataLst>
          </p:nvPr>
        </p:nvSpPr>
        <p:spPr>
          <a:xfrm rot="5400000">
            <a:off x="581660" y="4146550"/>
            <a:ext cx="243840" cy="210820"/>
          </a:xfrm>
          <a:prstGeom prst="triangl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rtlCol="0" anchor="ctr"/>
          <a:p>
            <a:pPr algn="ctr">
              <a:defRPr/>
            </a:pPr>
            <a:endParaRPr lang="en-US" sz="2400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Isosceles Triangle 336"/>
          <p:cNvSpPr/>
          <p:nvPr>
            <p:custDataLst>
              <p:tags r:id="rId3"/>
            </p:custDataLst>
          </p:nvPr>
        </p:nvSpPr>
        <p:spPr>
          <a:xfrm rot="5400000">
            <a:off x="581619" y="5150450"/>
            <a:ext cx="244042" cy="210382"/>
          </a:xfrm>
          <a:prstGeom prst="triangl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rtlCol="0" anchor="ctr"/>
          <a:p>
            <a:pPr algn="ctr">
              <a:defRPr/>
            </a:pPr>
            <a:endParaRPr lang="en-US" sz="2400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2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bldLvl="0" animBg="1"/>
      <p:bldP spid="10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5610" y="648970"/>
            <a:ext cx="18662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References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465580" y="1407795"/>
            <a:ext cx="8924290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7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</a:t>
            </a:r>
            <a:r>
              <a:rPr lang="zh-CN" altLang="en-US" sz="1700">
                <a:latin typeface="微软雅黑" panose="020B0503020204020204" pitchFamily="34" charset="-122"/>
                <a:ea typeface="微软雅黑" panose="020B0503020204020204" pitchFamily="34" charset="-122"/>
              </a:rPr>
              <a:t>1] T. H. Cormen, C. E. Leiserson, R. L. Rivest, and C. Stein. Introduction to algorithms, third edition. In</a:t>
            </a:r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>
                <a:latin typeface="微软雅黑" panose="020B0503020204020204" pitchFamily="34" charset="-122"/>
                <a:ea typeface="微软雅黑" panose="020B0503020204020204" pitchFamily="34" charset="-122"/>
              </a:rPr>
              <a:t>Single-Source Shortest Paths, chapter 24. The MIT Press, 3rd edition, 2009.</a:t>
            </a:r>
            <a:endParaRPr lang="zh-CN" altLang="en-US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700">
                <a:latin typeface="微软雅黑" panose="020B0503020204020204" pitchFamily="34" charset="-122"/>
                <a:ea typeface="微软雅黑" panose="020B0503020204020204" pitchFamily="34" charset="-122"/>
              </a:rPr>
              <a:t>[2] T. H. Cormen, C. E. Leiserson, R. L. Rivest, and C. Stein. Introduction to algorithms, third edition. In</a:t>
            </a:r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>
                <a:latin typeface="微软雅黑" panose="020B0503020204020204" pitchFamily="34" charset="-122"/>
                <a:ea typeface="微软雅黑" panose="020B0503020204020204" pitchFamily="34" charset="-122"/>
              </a:rPr>
              <a:t>Binomial Heaps, chapter 19. The MIT Press, 3rd edition, 2009.</a:t>
            </a:r>
            <a:endParaRPr lang="zh-CN" altLang="en-US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700">
                <a:latin typeface="微软雅黑" panose="020B0503020204020204" pitchFamily="34" charset="-122"/>
                <a:ea typeface="微软雅黑" panose="020B0503020204020204" pitchFamily="34" charset="-122"/>
              </a:rPr>
              <a:t>[3] T. H. Cormen, C. E. Leiserson, R. L. Rivest, and C. Stein. Introduction to algorithms, third edition. In</a:t>
            </a:r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>
                <a:latin typeface="微软雅黑" panose="020B0503020204020204" pitchFamily="34" charset="-122"/>
                <a:ea typeface="微软雅黑" panose="020B0503020204020204" pitchFamily="34" charset="-122"/>
              </a:rPr>
              <a:t>Fibonacci Heaps, chapter 20. The MIT Press, 3rd edition, 2009.</a:t>
            </a:r>
            <a:endParaRPr lang="zh-CN" altLang="en-US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700">
                <a:latin typeface="微软雅黑" panose="020B0503020204020204" pitchFamily="34" charset="-122"/>
                <a:ea typeface="微软雅黑" panose="020B0503020204020204" pitchFamily="34" charset="-122"/>
              </a:rPr>
              <a:t>[4] G. R. ff. A. L. in C++. Graph Representation – Adjacency List in C++.</a:t>
            </a:r>
            <a:endParaRPr lang="zh-CN" altLang="en-US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700">
                <a:latin typeface="微软雅黑" panose="020B0503020204020204" pitchFamily="34" charset="-122"/>
                <a:ea typeface="微软雅黑" panose="020B0503020204020204" pitchFamily="34" charset="-122"/>
              </a:rPr>
              <a:t>[5] M. A. Weiss. Data structures and algorithm analysis in c (2nd ed.). In Priority</a:t>
            </a:r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>
                <a:latin typeface="微软雅黑" panose="020B0503020204020204" pitchFamily="34" charset="-122"/>
                <a:ea typeface="微软雅黑" panose="020B0503020204020204" pitchFamily="34" charset="-122"/>
              </a:rPr>
              <a:t>Queues(Heaps), chapter 6.Addison-Wesley Longman Publishing Co., Inc., USA, 1996.</a:t>
            </a:r>
            <a:endParaRPr lang="zh-CN" altLang="en-US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700">
                <a:latin typeface="微软雅黑" panose="020B0503020204020204" pitchFamily="34" charset="-122"/>
                <a:ea typeface="微软雅黑" panose="020B0503020204020204" pitchFamily="34" charset="-122"/>
              </a:rPr>
              <a:t>[6] M. A. Weiss. Data structures and algorithm analysis in c (2nd ed.). In Amortized Analysis, chapter 11.Addison-Wesley Longman Publishing Co., Inc., USA, 1996.</a:t>
            </a:r>
            <a:endParaRPr lang="zh-CN" altLang="en-US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0" y="-426085"/>
            <a:ext cx="12222480" cy="7466965"/>
          </a:xfrm>
          <a:custGeom>
            <a:avLst/>
            <a:gdLst>
              <a:gd name="connisteX0" fmla="*/ 0 w 12222480"/>
              <a:gd name="connsiteY0" fmla="*/ 426720 h 7466965"/>
              <a:gd name="connisteX1" fmla="*/ 2225040 w 12222480"/>
              <a:gd name="connsiteY1" fmla="*/ 7345045 h 7466965"/>
              <a:gd name="connisteX2" fmla="*/ 3230880 w 12222480"/>
              <a:gd name="connsiteY2" fmla="*/ 381000 h 7466965"/>
              <a:gd name="connisteX3" fmla="*/ 762000 w 12222480"/>
              <a:gd name="connsiteY3" fmla="*/ 2834005 h 7466965"/>
              <a:gd name="connisteX4" fmla="*/ 5486400 w 12222480"/>
              <a:gd name="connsiteY4" fmla="*/ 6247765 h 7466965"/>
              <a:gd name="connisteX5" fmla="*/ 3794760 w 12222480"/>
              <a:gd name="connsiteY5" fmla="*/ 7466965 h 7466965"/>
              <a:gd name="connisteX6" fmla="*/ 5532120 w 12222480"/>
              <a:gd name="connsiteY6" fmla="*/ 365760 h 7466965"/>
              <a:gd name="connisteX7" fmla="*/ 8671560 w 12222480"/>
              <a:gd name="connsiteY7" fmla="*/ 1066165 h 7466965"/>
              <a:gd name="connisteX8" fmla="*/ 5029200 w 12222480"/>
              <a:gd name="connsiteY8" fmla="*/ 2300605 h 7466965"/>
              <a:gd name="connisteX9" fmla="*/ 7818120 w 12222480"/>
              <a:gd name="connsiteY9" fmla="*/ 7299325 h 7466965"/>
              <a:gd name="connisteX10" fmla="*/ 8077200 w 12222480"/>
              <a:gd name="connsiteY10" fmla="*/ 411480 h 7466965"/>
              <a:gd name="connisteX11" fmla="*/ 5791200 w 12222480"/>
              <a:gd name="connsiteY11" fmla="*/ 3611245 h 7466965"/>
              <a:gd name="connisteX12" fmla="*/ 12222480 w 12222480"/>
              <a:gd name="connsiteY12" fmla="*/ 7329805 h 7466965"/>
              <a:gd name="connisteX13" fmla="*/ 10927080 w 12222480"/>
              <a:gd name="connsiteY13" fmla="*/ 365760 h 7466965"/>
              <a:gd name="connisteX14" fmla="*/ 9265920 w 12222480"/>
              <a:gd name="connsiteY14" fmla="*/ 5622925 h 7466965"/>
              <a:gd name="connisteX15" fmla="*/ 12192000 w 12222480"/>
              <a:gd name="connsiteY15" fmla="*/ 1005205 h 7466965"/>
              <a:gd name="connisteX16" fmla="*/ 7086600 w 12222480"/>
              <a:gd name="connsiteY16" fmla="*/ 0 h 7466965"/>
              <a:gd name="connisteX17" fmla="*/ 0 w 12222480"/>
              <a:gd name="connsiteY17" fmla="*/ 426720 h 7466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222480" h="7466965">
                <a:moveTo>
                  <a:pt x="0" y="426720"/>
                </a:moveTo>
                <a:lnTo>
                  <a:pt x="2225040" y="7345045"/>
                </a:lnTo>
                <a:lnTo>
                  <a:pt x="3230880" y="381000"/>
                </a:lnTo>
                <a:lnTo>
                  <a:pt x="762000" y="2834005"/>
                </a:lnTo>
                <a:lnTo>
                  <a:pt x="5486400" y="6247765"/>
                </a:lnTo>
                <a:lnTo>
                  <a:pt x="3794760" y="7466965"/>
                </a:lnTo>
                <a:lnTo>
                  <a:pt x="5532120" y="365760"/>
                </a:lnTo>
                <a:lnTo>
                  <a:pt x="8671560" y="1066165"/>
                </a:lnTo>
                <a:lnTo>
                  <a:pt x="5029200" y="2300605"/>
                </a:lnTo>
                <a:lnTo>
                  <a:pt x="7818120" y="7299325"/>
                </a:lnTo>
                <a:lnTo>
                  <a:pt x="8077200" y="411480"/>
                </a:lnTo>
                <a:lnTo>
                  <a:pt x="5791200" y="3611245"/>
                </a:lnTo>
                <a:lnTo>
                  <a:pt x="12222480" y="7329805"/>
                </a:lnTo>
                <a:lnTo>
                  <a:pt x="10927080" y="365760"/>
                </a:lnTo>
                <a:lnTo>
                  <a:pt x="9265920" y="5622925"/>
                </a:lnTo>
                <a:lnTo>
                  <a:pt x="12192000" y="1005205"/>
                </a:lnTo>
                <a:lnTo>
                  <a:pt x="7086600" y="0"/>
                </a:lnTo>
                <a:lnTo>
                  <a:pt x="0" y="42672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416935" y="2395220"/>
            <a:ext cx="5358130" cy="82994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en-US" altLang="zh-CN" sz="4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549832" y="3815256"/>
            <a:ext cx="1122744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0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0" y="-426085"/>
            <a:ext cx="12222480" cy="7466965"/>
          </a:xfrm>
          <a:custGeom>
            <a:avLst/>
            <a:gdLst>
              <a:gd name="connisteX0" fmla="*/ 0 w 12222480"/>
              <a:gd name="connsiteY0" fmla="*/ 426720 h 7466965"/>
              <a:gd name="connisteX1" fmla="*/ 2225040 w 12222480"/>
              <a:gd name="connsiteY1" fmla="*/ 7345045 h 7466965"/>
              <a:gd name="connisteX2" fmla="*/ 3230880 w 12222480"/>
              <a:gd name="connsiteY2" fmla="*/ 381000 h 7466965"/>
              <a:gd name="connisteX3" fmla="*/ 762000 w 12222480"/>
              <a:gd name="connsiteY3" fmla="*/ 2834005 h 7466965"/>
              <a:gd name="connisteX4" fmla="*/ 5486400 w 12222480"/>
              <a:gd name="connsiteY4" fmla="*/ 6247765 h 7466965"/>
              <a:gd name="connisteX5" fmla="*/ 3794760 w 12222480"/>
              <a:gd name="connsiteY5" fmla="*/ 7466965 h 7466965"/>
              <a:gd name="connisteX6" fmla="*/ 5532120 w 12222480"/>
              <a:gd name="connsiteY6" fmla="*/ 365760 h 7466965"/>
              <a:gd name="connisteX7" fmla="*/ 8671560 w 12222480"/>
              <a:gd name="connsiteY7" fmla="*/ 1066165 h 7466965"/>
              <a:gd name="connisteX8" fmla="*/ 5029200 w 12222480"/>
              <a:gd name="connsiteY8" fmla="*/ 2300605 h 7466965"/>
              <a:gd name="connisteX9" fmla="*/ 7818120 w 12222480"/>
              <a:gd name="connsiteY9" fmla="*/ 7299325 h 7466965"/>
              <a:gd name="connisteX10" fmla="*/ 8077200 w 12222480"/>
              <a:gd name="connsiteY10" fmla="*/ 411480 h 7466965"/>
              <a:gd name="connisteX11" fmla="*/ 5791200 w 12222480"/>
              <a:gd name="connsiteY11" fmla="*/ 3611245 h 7466965"/>
              <a:gd name="connisteX12" fmla="*/ 12222480 w 12222480"/>
              <a:gd name="connsiteY12" fmla="*/ 7329805 h 7466965"/>
              <a:gd name="connisteX13" fmla="*/ 10927080 w 12222480"/>
              <a:gd name="connsiteY13" fmla="*/ 365760 h 7466965"/>
              <a:gd name="connisteX14" fmla="*/ 9265920 w 12222480"/>
              <a:gd name="connsiteY14" fmla="*/ 5622925 h 7466965"/>
              <a:gd name="connisteX15" fmla="*/ 12192000 w 12222480"/>
              <a:gd name="connsiteY15" fmla="*/ 1005205 h 7466965"/>
              <a:gd name="connisteX16" fmla="*/ 7086600 w 12222480"/>
              <a:gd name="connsiteY16" fmla="*/ 0 h 7466965"/>
              <a:gd name="connisteX17" fmla="*/ 0 w 12222480"/>
              <a:gd name="connsiteY17" fmla="*/ 426720 h 7466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222480" h="7466965">
                <a:moveTo>
                  <a:pt x="0" y="426720"/>
                </a:moveTo>
                <a:lnTo>
                  <a:pt x="2225040" y="7345045"/>
                </a:lnTo>
                <a:lnTo>
                  <a:pt x="3230880" y="381000"/>
                </a:lnTo>
                <a:lnTo>
                  <a:pt x="762000" y="2834005"/>
                </a:lnTo>
                <a:lnTo>
                  <a:pt x="5486400" y="6247765"/>
                </a:lnTo>
                <a:lnTo>
                  <a:pt x="3794760" y="7466965"/>
                </a:lnTo>
                <a:lnTo>
                  <a:pt x="5532120" y="365760"/>
                </a:lnTo>
                <a:lnTo>
                  <a:pt x="8671560" y="1066165"/>
                </a:lnTo>
                <a:lnTo>
                  <a:pt x="5029200" y="2300605"/>
                </a:lnTo>
                <a:lnTo>
                  <a:pt x="7818120" y="7299325"/>
                </a:lnTo>
                <a:lnTo>
                  <a:pt x="8077200" y="411480"/>
                </a:lnTo>
                <a:lnTo>
                  <a:pt x="5791200" y="3611245"/>
                </a:lnTo>
                <a:lnTo>
                  <a:pt x="12222480" y="7329805"/>
                </a:lnTo>
                <a:lnTo>
                  <a:pt x="10927080" y="365760"/>
                </a:lnTo>
                <a:lnTo>
                  <a:pt x="9265920" y="5622925"/>
                </a:lnTo>
                <a:lnTo>
                  <a:pt x="12192000" y="1005205"/>
                </a:lnTo>
                <a:lnTo>
                  <a:pt x="7086600" y="0"/>
                </a:lnTo>
                <a:lnTo>
                  <a:pt x="0" y="42672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47"/>
          <p:cNvSpPr/>
          <p:nvPr/>
        </p:nvSpPr>
        <p:spPr>
          <a:xfrm>
            <a:off x="5456555" y="1954530"/>
            <a:ext cx="1311910" cy="11074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72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en-US" altLang="zh-CN" sz="7200" dirty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Rectangle 47"/>
          <p:cNvSpPr/>
          <p:nvPr/>
        </p:nvSpPr>
        <p:spPr>
          <a:xfrm>
            <a:off x="3627755" y="3548380"/>
            <a:ext cx="4602480" cy="55372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Dijkstra's algorithm</a:t>
            </a:r>
            <a:endParaRPr lang="en-US" altLang="zh-CN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7"/>
          <p:cNvSpPr/>
          <p:nvPr/>
        </p:nvSpPr>
        <p:spPr>
          <a:xfrm>
            <a:off x="848995" y="862965"/>
            <a:ext cx="3979545" cy="492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>
              <a:buClrTx/>
              <a:buSzTx/>
              <a:buFontTx/>
            </a:pPr>
            <a:r>
              <a:rPr lang="en-US" altLang="zh-CN" sz="3200"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Dijkstra's algorithm</a:t>
            </a:r>
            <a:endParaRPr lang="en-US" altLang="zh-CN" sz="320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5923915" y="1673860"/>
            <a:ext cx="4841240" cy="404241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miter lim="800000"/>
          </a:ln>
        </p:spPr>
        <p:txBody>
          <a:bodyPr anchor="ctr"/>
          <a:lstStyle/>
          <a:p>
            <a:pPr algn="ctr" defTabSz="1216025">
              <a:buFont typeface="Arial" panose="020B0604020202020204" pitchFamily="34" charset="0"/>
              <a:buNone/>
            </a:pPr>
            <a:endParaRPr lang="zh-CN" altLang="en-US" sz="310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923915" y="1673860"/>
            <a:ext cx="4841240" cy="40424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98880" y="2127885"/>
            <a:ext cx="39357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1.Initialization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01420" y="2978150"/>
            <a:ext cx="32746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2.search for theminimum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98880" y="3827780"/>
            <a:ext cx="31337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3.Update the distance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1201420" y="4677410"/>
            <a:ext cx="38627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4.Repeat the steps(2-3) above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1515" y="778510"/>
            <a:ext cx="33299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Heap Optimization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570980" y="1673860"/>
            <a:ext cx="4841240" cy="404241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miter lim="800000"/>
          </a:ln>
        </p:spPr>
        <p:txBody>
          <a:bodyPr anchor="ctr"/>
          <a:p>
            <a:pPr algn="ctr" defTabSz="1216025">
              <a:buFont typeface="Arial" panose="020B0604020202020204" pitchFamily="34" charset="0"/>
              <a:buNone/>
            </a:pPr>
            <a:endParaRPr lang="zh-CN" altLang="en-US" sz="310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2150" y="1851025"/>
            <a:ext cx="54032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the time complexity of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finding min dist[u]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46480" y="2809240"/>
            <a:ext cx="7397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O(n)</a:t>
            </a:r>
            <a:endParaRPr lang="en-US" altLang="zh-CN" sz="2400"/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571615" y="1673860"/>
            <a:ext cx="4840605" cy="404241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815715" y="2809240"/>
            <a:ext cx="11861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O(logn)</a:t>
            </a:r>
            <a:endParaRPr lang="zh-CN" altLang="en-US" sz="2400"/>
          </a:p>
        </p:txBody>
      </p:sp>
      <p:cxnSp>
        <p:nvCxnSpPr>
          <p:cNvPr id="15" name="直接箭头连接符 14"/>
          <p:cNvCxnSpPr>
            <a:stCxn id="10" idx="3"/>
            <a:endCxn id="14" idx="1"/>
          </p:cNvCxnSpPr>
          <p:nvPr/>
        </p:nvCxnSpPr>
        <p:spPr>
          <a:xfrm>
            <a:off x="1786255" y="3039745"/>
            <a:ext cx="20294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92150" y="3829050"/>
            <a:ext cx="32975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the total time complexity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1046480" y="4716780"/>
            <a:ext cx="10648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O(n^2)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3815715" y="4716780"/>
            <a:ext cx="12979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O(nlogn)</a:t>
            </a:r>
            <a:endParaRPr lang="en-US" altLang="zh-CN"/>
          </a:p>
        </p:txBody>
      </p:sp>
      <p:cxnSp>
        <p:nvCxnSpPr>
          <p:cNvPr id="19" name="直接箭头连接符 18"/>
          <p:cNvCxnSpPr>
            <a:stCxn id="17" idx="3"/>
            <a:endCxn id="18" idx="1"/>
          </p:cNvCxnSpPr>
          <p:nvPr/>
        </p:nvCxnSpPr>
        <p:spPr>
          <a:xfrm>
            <a:off x="2111375" y="4947285"/>
            <a:ext cx="17043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Isosceles Triangle 336"/>
          <p:cNvSpPr/>
          <p:nvPr>
            <p:custDataLst>
              <p:tags r:id="rId4"/>
            </p:custDataLst>
          </p:nvPr>
        </p:nvSpPr>
        <p:spPr>
          <a:xfrm rot="5400000">
            <a:off x="465414" y="1945605"/>
            <a:ext cx="244042" cy="210382"/>
          </a:xfrm>
          <a:prstGeom prst="triangl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rtlCol="0" anchor="ctr"/>
          <a:p>
            <a:pPr algn="ctr">
              <a:defRPr/>
            </a:pPr>
            <a:endParaRPr lang="en-US" sz="2400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Isosceles Triangle 336"/>
          <p:cNvSpPr/>
          <p:nvPr>
            <p:custDataLst>
              <p:tags r:id="rId5"/>
            </p:custDataLst>
          </p:nvPr>
        </p:nvSpPr>
        <p:spPr>
          <a:xfrm rot="5400000">
            <a:off x="464779" y="3923630"/>
            <a:ext cx="244042" cy="210382"/>
          </a:xfrm>
          <a:prstGeom prst="triangl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rtlCol="0" anchor="ctr"/>
          <a:lstStyle/>
          <a:p>
            <a:pPr algn="ctr">
              <a:defRPr/>
            </a:pPr>
            <a:endParaRPr lang="en-US" sz="2400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2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69" grpId="0" bldLvl="0" animBg="1"/>
      <p:bldP spid="20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75360" y="912495"/>
            <a:ext cx="20701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Four heaps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705350" y="912495"/>
            <a:ext cx="5508625" cy="24447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69365" y="2197100"/>
            <a:ext cx="27184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Fibonacci Heap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69365" y="2923540"/>
            <a:ext cx="21805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Binary Heap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269365" y="3649980"/>
            <a:ext cx="2272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·Leftist Heap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269365" y="4345940"/>
            <a:ext cx="2272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Binomial Heap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704715" y="3649980"/>
            <a:ext cx="5509260" cy="2240280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0" y="-426085"/>
            <a:ext cx="12222480" cy="7466965"/>
          </a:xfrm>
          <a:custGeom>
            <a:avLst/>
            <a:gdLst>
              <a:gd name="connisteX0" fmla="*/ 0 w 12222480"/>
              <a:gd name="connsiteY0" fmla="*/ 426720 h 7466965"/>
              <a:gd name="connisteX1" fmla="*/ 2225040 w 12222480"/>
              <a:gd name="connsiteY1" fmla="*/ 7345045 h 7466965"/>
              <a:gd name="connisteX2" fmla="*/ 3230880 w 12222480"/>
              <a:gd name="connsiteY2" fmla="*/ 381000 h 7466965"/>
              <a:gd name="connisteX3" fmla="*/ 762000 w 12222480"/>
              <a:gd name="connsiteY3" fmla="*/ 2834005 h 7466965"/>
              <a:gd name="connisteX4" fmla="*/ 5486400 w 12222480"/>
              <a:gd name="connsiteY4" fmla="*/ 6247765 h 7466965"/>
              <a:gd name="connisteX5" fmla="*/ 3794760 w 12222480"/>
              <a:gd name="connsiteY5" fmla="*/ 7466965 h 7466965"/>
              <a:gd name="connisteX6" fmla="*/ 5532120 w 12222480"/>
              <a:gd name="connsiteY6" fmla="*/ 365760 h 7466965"/>
              <a:gd name="connisteX7" fmla="*/ 8671560 w 12222480"/>
              <a:gd name="connsiteY7" fmla="*/ 1066165 h 7466965"/>
              <a:gd name="connisteX8" fmla="*/ 5029200 w 12222480"/>
              <a:gd name="connsiteY8" fmla="*/ 2300605 h 7466965"/>
              <a:gd name="connisteX9" fmla="*/ 7818120 w 12222480"/>
              <a:gd name="connsiteY9" fmla="*/ 7299325 h 7466965"/>
              <a:gd name="connisteX10" fmla="*/ 8077200 w 12222480"/>
              <a:gd name="connsiteY10" fmla="*/ 411480 h 7466965"/>
              <a:gd name="connisteX11" fmla="*/ 5791200 w 12222480"/>
              <a:gd name="connsiteY11" fmla="*/ 3611245 h 7466965"/>
              <a:gd name="connisteX12" fmla="*/ 12222480 w 12222480"/>
              <a:gd name="connsiteY12" fmla="*/ 7329805 h 7466965"/>
              <a:gd name="connisteX13" fmla="*/ 10927080 w 12222480"/>
              <a:gd name="connsiteY13" fmla="*/ 365760 h 7466965"/>
              <a:gd name="connisteX14" fmla="*/ 9265920 w 12222480"/>
              <a:gd name="connsiteY14" fmla="*/ 5622925 h 7466965"/>
              <a:gd name="connisteX15" fmla="*/ 12192000 w 12222480"/>
              <a:gd name="connsiteY15" fmla="*/ 1005205 h 7466965"/>
              <a:gd name="connisteX16" fmla="*/ 7086600 w 12222480"/>
              <a:gd name="connsiteY16" fmla="*/ 0 h 7466965"/>
              <a:gd name="connisteX17" fmla="*/ 0 w 12222480"/>
              <a:gd name="connsiteY17" fmla="*/ 426720 h 7466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222480" h="7466965">
                <a:moveTo>
                  <a:pt x="0" y="426720"/>
                </a:moveTo>
                <a:lnTo>
                  <a:pt x="2225040" y="7345045"/>
                </a:lnTo>
                <a:lnTo>
                  <a:pt x="3230880" y="381000"/>
                </a:lnTo>
                <a:lnTo>
                  <a:pt x="762000" y="2834005"/>
                </a:lnTo>
                <a:lnTo>
                  <a:pt x="5486400" y="6247765"/>
                </a:lnTo>
                <a:lnTo>
                  <a:pt x="3794760" y="7466965"/>
                </a:lnTo>
                <a:lnTo>
                  <a:pt x="5532120" y="365760"/>
                </a:lnTo>
                <a:lnTo>
                  <a:pt x="8671560" y="1066165"/>
                </a:lnTo>
                <a:lnTo>
                  <a:pt x="5029200" y="2300605"/>
                </a:lnTo>
                <a:lnTo>
                  <a:pt x="7818120" y="7299325"/>
                </a:lnTo>
                <a:lnTo>
                  <a:pt x="8077200" y="411480"/>
                </a:lnTo>
                <a:lnTo>
                  <a:pt x="5791200" y="3611245"/>
                </a:lnTo>
                <a:lnTo>
                  <a:pt x="12222480" y="7329805"/>
                </a:lnTo>
                <a:lnTo>
                  <a:pt x="10927080" y="365760"/>
                </a:lnTo>
                <a:lnTo>
                  <a:pt x="9265920" y="5622925"/>
                </a:lnTo>
                <a:lnTo>
                  <a:pt x="12192000" y="1005205"/>
                </a:lnTo>
                <a:lnTo>
                  <a:pt x="7086600" y="0"/>
                </a:lnTo>
                <a:lnTo>
                  <a:pt x="0" y="42672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47"/>
          <p:cNvSpPr/>
          <p:nvPr/>
        </p:nvSpPr>
        <p:spPr>
          <a:xfrm>
            <a:off x="5456555" y="1954530"/>
            <a:ext cx="1311910" cy="11074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72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en-US" altLang="zh-CN" sz="7200" dirty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Rectangle 47"/>
          <p:cNvSpPr/>
          <p:nvPr/>
        </p:nvSpPr>
        <p:spPr>
          <a:xfrm>
            <a:off x="3627755" y="3548380"/>
            <a:ext cx="4602480" cy="55372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Fibonacci Heap</a:t>
            </a:r>
            <a:endParaRPr lang="en-US" altLang="zh-CN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7"/>
          <p:cNvSpPr/>
          <p:nvPr/>
        </p:nvSpPr>
        <p:spPr>
          <a:xfrm>
            <a:off x="492544" y="81959"/>
            <a:ext cx="2833079" cy="492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Fibonacci Heap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3435" y="1014730"/>
            <a:ext cx="23736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·Define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3435" y="1677035"/>
            <a:ext cx="45542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A Fibonacci heap is a collection of a series of rooted trees with a minimum heap order (min-heap ordered).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477635" y="832485"/>
            <a:ext cx="4157980" cy="24612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813435" y="3452495"/>
            <a:ext cx="42741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·The structure of the node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13435" y="4071620"/>
            <a:ext cx="411861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FontTx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father（父结点）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FontTx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child（子结点）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FontTx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rbro、lbro（左右兄弟结点）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FontTx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degree（结点的度）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FontTx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mark（用于标记是否失去过孩子）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477635" y="3496945"/>
            <a:ext cx="4157980" cy="2522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7"/>
          <p:cNvSpPr/>
          <p:nvPr/>
        </p:nvSpPr>
        <p:spPr>
          <a:xfrm>
            <a:off x="427990" y="741680"/>
            <a:ext cx="4419600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2800"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Fibonacci Heap Operations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40485" y="1883410"/>
            <a:ext cx="20878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• MAKE-HEAP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2475" y="2663190"/>
            <a:ext cx="3770630" cy="1156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 </a:t>
            </a:r>
            <a:r>
              <a:rPr lang="en-US" altLang="zh-CN"/>
              <a:t>A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llocates and returns the Fibonacci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heap object H,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where H.n = 0 and H.min = NIL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40485" y="3962400"/>
            <a:ext cx="2140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·MINIMUM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2475" y="4754245"/>
            <a:ext cx="3074035" cy="9531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l">
              <a:buClrTx/>
              <a:buSzTx/>
              <a:buFontTx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The minimum node of a Fibonacci heap H is given by the pointer H.min。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71795" y="1883410"/>
            <a:ext cx="144018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• INSERT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523105" y="2663190"/>
            <a:ext cx="3337560" cy="248412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9610090" y="1883410"/>
            <a:ext cx="124841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·UNION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348980" y="2663825"/>
            <a:ext cx="3769995" cy="2483485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5998,&quot;width&quot;:19192}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ISPRING_PRESENTATION_TITLE" val="75"/>
  <p:tag name="KSO_WPP_MARK_KEY" val="30472932-9e68-49ba-ae4e-07441504119d"/>
  <p:tag name="COMMONDATA" val="eyJoZGlkIjoiODViY2JkMjU3NGYzZTEwMzZmMGFkZWViYmNkYWU3NDIifQ==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5050</Words>
  <Application>WPS 演示</Application>
  <PresentationFormat>宽屏</PresentationFormat>
  <Paragraphs>253</Paragraphs>
  <Slides>28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Impact</vt:lpstr>
      <vt:lpstr>Calibri</vt:lpstr>
      <vt:lpstr>Arial Unicode MS</vt:lpstr>
      <vt:lpstr>仿宋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 R 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75</dc:title>
  <dc:creator>China</dc:creator>
  <cp:lastModifiedBy>微信用户</cp:lastModifiedBy>
  <cp:revision>43</cp:revision>
  <dcterms:created xsi:type="dcterms:W3CDTF">2017-03-10T15:18:00Z</dcterms:created>
  <dcterms:modified xsi:type="dcterms:W3CDTF">2023-04-11T01:35:10Z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832CE5AC03204C3A8A11DCA623CC29F1_13</vt:lpwstr>
  </property>
</Properties>
</file>