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2"/>
    <p:sldId id="282" r:id="rId3"/>
    <p:sldId id="283" r:id="rId4"/>
    <p:sldId id="284" r:id="rId5"/>
    <p:sldId id="259" r:id="rId6"/>
    <p:sldId id="266" r:id="rId7"/>
    <p:sldId id="267" r:id="rId8"/>
    <p:sldId id="268" r:id="rId9"/>
    <p:sldId id="270" r:id="rId10"/>
    <p:sldId id="269" r:id="rId11"/>
    <p:sldId id="271" r:id="rId12"/>
    <p:sldId id="272" r:id="rId13"/>
    <p:sldId id="273" r:id="rId14"/>
    <p:sldId id="274" r:id="rId15"/>
    <p:sldId id="275" r:id="rId16"/>
    <p:sldId id="276" r:id="rId17"/>
    <p:sldId id="278" r:id="rId18"/>
    <p:sldId id="279" r:id="rId19"/>
    <p:sldId id="280" r:id="rId20"/>
    <p:sldId id="286" r:id="rId21"/>
    <p:sldId id="265" r:id="rId22"/>
    <p:sldId id="288" r:id="rId23"/>
    <p:sldId id="287" r:id="rId24"/>
    <p:sldId id="285" r:id="rId25"/>
    <p:sldId id="258" r:id="rId26"/>
    <p:sldId id="260" r:id="rId27"/>
    <p:sldId id="261" r:id="rId28"/>
    <p:sldId id="262" r:id="rId29"/>
    <p:sldId id="263" r:id="rId30"/>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76" y="3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HW1</a:t>
            </a:r>
          </a:p>
        </p:txBody>
      </p:sp>
      <p:sp>
        <p:nvSpPr>
          <p:cNvPr id="3" name="内容占位符 2"/>
          <p:cNvSpPr>
            <a:spLocks noGrp="1"/>
          </p:cNvSpPr>
          <p:nvPr>
            <p:ph idx="1"/>
          </p:nvPr>
        </p:nvSpPr>
        <p:spPr/>
        <p:txBody>
          <a:bodyPr/>
          <a:lstStyle/>
          <a:p>
            <a:r>
              <a:rPr lang="en-US" altLang="zh-CN"/>
              <a:t>1.9 Are natural languages capable of expressing algorithms?</a:t>
            </a:r>
          </a:p>
          <a:p>
            <a:r>
              <a:rPr lang="zh-CN" altLang="en-US"/>
              <a:t>答案：</a:t>
            </a:r>
            <a:r>
              <a:rPr lang="en-US" altLang="zh-CN"/>
              <a:t>No, natural language is ambiguous, but algorithms require definiteness.</a:t>
            </a:r>
          </a:p>
          <a:p>
            <a:r>
              <a:rPr lang="zh-CN" altLang="en-US"/>
              <a:t>解析：关键是指出自然语言有二义性</a:t>
            </a:r>
            <a:endParaRPr lang="en-US" altLang="zh-CN"/>
          </a:p>
        </p:txBody>
      </p:sp>
    </p:spTree>
    <p:extLst>
      <p:ext uri="{BB962C8B-B14F-4D97-AF65-F5344CB8AC3E}">
        <p14:creationId xmlns:p14="http://schemas.microsoft.com/office/powerpoint/2010/main" val="67206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HW3</a:t>
            </a:r>
          </a:p>
        </p:txBody>
      </p:sp>
      <p:sp>
        <p:nvSpPr>
          <p:cNvPr id="3" name="内容占位符 2"/>
          <p:cNvSpPr>
            <a:spLocks noGrp="1"/>
          </p:cNvSpPr>
          <p:nvPr>
            <p:ph idx="1"/>
          </p:nvPr>
        </p:nvSpPr>
        <p:spPr/>
        <p:txBody>
          <a:bodyPr/>
          <a:lstStyle/>
          <a:p>
            <a:r>
              <a:rPr lang="en-US" altLang="zh-CN"/>
              <a:t>3.61 </a:t>
            </a:r>
          </a:p>
        </p:txBody>
      </p:sp>
      <p:pic>
        <p:nvPicPr>
          <p:cNvPr id="5" name="图片 4"/>
          <p:cNvPicPr>
            <a:picLocks noChangeAspect="1"/>
          </p:cNvPicPr>
          <p:nvPr/>
        </p:nvPicPr>
        <p:blipFill>
          <a:blip r:embed="rId2"/>
          <a:stretch>
            <a:fillRect/>
          </a:stretch>
        </p:blipFill>
        <p:spPr>
          <a:xfrm>
            <a:off x="913130" y="1437640"/>
            <a:ext cx="3893820" cy="4975860"/>
          </a:xfrm>
          <a:prstGeom prst="rect">
            <a:avLst/>
          </a:prstGeom>
        </p:spPr>
      </p:pic>
      <p:pic>
        <p:nvPicPr>
          <p:cNvPr id="6" name="图片 5"/>
          <p:cNvPicPr>
            <a:picLocks noChangeAspect="1"/>
          </p:cNvPicPr>
          <p:nvPr/>
        </p:nvPicPr>
        <p:blipFill>
          <a:blip r:embed="rId3"/>
          <a:stretch>
            <a:fillRect/>
          </a:stretch>
        </p:blipFill>
        <p:spPr>
          <a:xfrm>
            <a:off x="6414770" y="2202815"/>
            <a:ext cx="4130040" cy="2613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HW3</a:t>
            </a:r>
          </a:p>
        </p:txBody>
      </p:sp>
      <p:sp>
        <p:nvSpPr>
          <p:cNvPr id="3" name="内容占位符 2"/>
          <p:cNvSpPr>
            <a:spLocks noGrp="1"/>
          </p:cNvSpPr>
          <p:nvPr>
            <p:ph idx="1"/>
          </p:nvPr>
        </p:nvSpPr>
        <p:spPr/>
        <p:txBody>
          <a:bodyPr/>
          <a:lstStyle/>
          <a:p>
            <a:r>
              <a:rPr lang="en-US" altLang="zh-CN"/>
              <a:t>3.61</a:t>
            </a:r>
          </a:p>
          <a:p>
            <a:pPr marL="0" indent="0">
              <a:buNone/>
            </a:pPr>
            <a:r>
              <a:rPr lang="zh-CN" altLang="en-US"/>
              <a:t>【解析】</a:t>
            </a:r>
          </a:p>
          <a:p>
            <a:pPr marL="0" indent="0">
              <a:buNone/>
            </a:pPr>
            <a:r>
              <a:rPr lang="en-US" altLang="zh-CN"/>
              <a:t>1. </a:t>
            </a:r>
            <a:r>
              <a:rPr lang="zh-CN" altLang="en-US"/>
              <a:t>状态图的输出写在圆圈里还是曲线上</a:t>
            </a:r>
          </a:p>
          <a:p>
            <a:pPr marL="0" indent="0">
              <a:buNone/>
            </a:pPr>
            <a:r>
              <a:rPr lang="en-US" altLang="zh-CN"/>
              <a:t>- </a:t>
            </a:r>
            <a:r>
              <a:rPr lang="zh-CN" altLang="en-US"/>
              <a:t>与输入相关时写在曲线上</a:t>
            </a:r>
          </a:p>
          <a:p>
            <a:pPr marL="0" indent="0">
              <a:buNone/>
            </a:pPr>
            <a:r>
              <a:rPr lang="en-US" altLang="zh-CN"/>
              <a:t>- </a:t>
            </a:r>
            <a:r>
              <a:rPr lang="zh-CN" altLang="en-US"/>
              <a:t>与输入无关时写在圆圈里</a:t>
            </a:r>
            <a:r>
              <a:rPr lang="en-US" altLang="zh-CN"/>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HW3</a:t>
            </a:r>
          </a:p>
        </p:txBody>
      </p:sp>
      <p:sp>
        <p:nvSpPr>
          <p:cNvPr id="3" name="内容占位符 2"/>
          <p:cNvSpPr>
            <a:spLocks noGrp="1"/>
          </p:cNvSpPr>
          <p:nvPr>
            <p:ph idx="1"/>
          </p:nvPr>
        </p:nvSpPr>
        <p:spPr/>
        <p:txBody>
          <a:bodyPr/>
          <a:lstStyle/>
          <a:p>
            <a:r>
              <a:rPr lang="en-US"/>
              <a:t>4.1 Name the five components of the von Neumann model. For each component, state its purpose. </a:t>
            </a:r>
          </a:p>
          <a:p>
            <a:endParaRPr lang="en-US"/>
          </a:p>
          <a:p>
            <a:r>
              <a:rPr lang="en-US"/>
              <a:t>4.7 Suppose a 32-bit instruction takes the following format: </a:t>
            </a:r>
          </a:p>
          <a:p>
            <a:endParaRPr lang="en-US"/>
          </a:p>
          <a:p>
            <a:r>
              <a:rPr lang="en-US"/>
              <a:t>If there are 60 opcodes and 32 registers, what is the range of values that can be represented by the immediate (IMM)? Assume IMM is a 2’s complement value.</a:t>
            </a:r>
          </a:p>
        </p:txBody>
      </p:sp>
      <p:pic>
        <p:nvPicPr>
          <p:cNvPr id="4" name="图片 3"/>
          <p:cNvPicPr>
            <a:picLocks noChangeAspect="1"/>
          </p:cNvPicPr>
          <p:nvPr/>
        </p:nvPicPr>
        <p:blipFill>
          <a:blip r:embed="rId2"/>
          <a:stretch>
            <a:fillRect/>
          </a:stretch>
        </p:blipFill>
        <p:spPr>
          <a:xfrm>
            <a:off x="3796030" y="3671570"/>
            <a:ext cx="4599940" cy="6597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HW4</a:t>
            </a:r>
          </a:p>
        </p:txBody>
      </p:sp>
      <p:sp>
        <p:nvSpPr>
          <p:cNvPr id="3" name="内容占位符 2"/>
          <p:cNvSpPr>
            <a:spLocks noGrp="1"/>
          </p:cNvSpPr>
          <p:nvPr>
            <p:ph idx="1"/>
          </p:nvPr>
        </p:nvSpPr>
        <p:spPr/>
        <p:txBody>
          <a:bodyPr>
            <a:normAutofit fontScale="97500"/>
          </a:bodyPr>
          <a:lstStyle/>
          <a:p>
            <a:r>
              <a:rPr lang="en-US"/>
              <a:t>4.3 What is misleading about the name </a:t>
            </a:r>
            <a:r>
              <a:rPr lang="en-US" b="1"/>
              <a:t>program counter</a:t>
            </a:r>
            <a:r>
              <a:rPr lang="en-US"/>
              <a:t>? Why is the name </a:t>
            </a:r>
            <a:r>
              <a:rPr lang="en-US" b="1"/>
              <a:t>instruction pointer</a:t>
            </a:r>
            <a:r>
              <a:rPr lang="en-US"/>
              <a:t> more insightful?</a:t>
            </a:r>
          </a:p>
          <a:p>
            <a:endParaRPr lang="en-US"/>
          </a:p>
          <a:p>
            <a:r>
              <a:rPr lang="en-US"/>
              <a:t>4.8 Suppose a 32-bit instruction takes the following format:</a:t>
            </a:r>
          </a:p>
          <a:p>
            <a:endParaRPr lang="en-US"/>
          </a:p>
          <a:p>
            <a:r>
              <a:rPr lang="en-US"/>
              <a:t>If there are 225 opcodes and 120 registers,</a:t>
            </a:r>
          </a:p>
          <a:p>
            <a:pPr lvl="1"/>
            <a:r>
              <a:rPr lang="en-US"/>
              <a:t>What is the minimum number of bits required to represent the OPCODE?</a:t>
            </a:r>
          </a:p>
          <a:p>
            <a:pPr lvl="1"/>
            <a:r>
              <a:rPr lang="en-US"/>
              <a:t>What is the minimum number of bits required to represent the destination register (DR)?</a:t>
            </a:r>
          </a:p>
          <a:p>
            <a:pPr lvl="1"/>
            <a:r>
              <a:rPr lang="en-US"/>
              <a:t>What is the maximum number of UNUSED bits in the instruction encoding?</a:t>
            </a:r>
          </a:p>
        </p:txBody>
      </p:sp>
      <p:pic>
        <p:nvPicPr>
          <p:cNvPr id="5" name="图片 4"/>
          <p:cNvPicPr>
            <a:picLocks noChangeAspect="1"/>
          </p:cNvPicPr>
          <p:nvPr/>
        </p:nvPicPr>
        <p:blipFill>
          <a:blip r:embed="rId2"/>
          <a:stretch>
            <a:fillRect/>
          </a:stretch>
        </p:blipFill>
        <p:spPr>
          <a:xfrm>
            <a:off x="3908425" y="3560445"/>
            <a:ext cx="4375150" cy="4565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HW4</a:t>
            </a:r>
          </a:p>
        </p:txBody>
      </p:sp>
      <p:sp>
        <p:nvSpPr>
          <p:cNvPr id="3" name="内容占位符 2"/>
          <p:cNvSpPr>
            <a:spLocks noGrp="1"/>
          </p:cNvSpPr>
          <p:nvPr>
            <p:ph idx="1"/>
          </p:nvPr>
        </p:nvSpPr>
        <p:spPr/>
        <p:txBody>
          <a:bodyPr>
            <a:normAutofit/>
          </a:bodyPr>
          <a:lstStyle/>
          <a:p>
            <a:r>
              <a:rPr lang="en-US"/>
              <a:t>4.9 The FETCH phase of the instruction cycle does two important things. One is that it loads the instruction to be processed next into the IR. What is the other important thing?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HW4</a:t>
            </a:r>
          </a:p>
        </p:txBody>
      </p:sp>
      <p:sp>
        <p:nvSpPr>
          <p:cNvPr id="3" name="内容占位符 2"/>
          <p:cNvSpPr>
            <a:spLocks noGrp="1"/>
          </p:cNvSpPr>
          <p:nvPr>
            <p:ph idx="1"/>
          </p:nvPr>
        </p:nvSpPr>
        <p:spPr/>
        <p:txBody>
          <a:bodyPr>
            <a:normAutofit/>
          </a:bodyPr>
          <a:lstStyle/>
          <a:p>
            <a:r>
              <a:rPr lang="en-US"/>
              <a:t>4.19 Shown below is a byte-addressable memory consisting of eight locations, and its associated MAR and MDR. Both MAR and MDR consist of flip-flops that are latched at the start of each clock cycle based on the values on their corresponding input lines. A memory read is initiated every cycle, and the data is available by the end of that cycle.</a:t>
            </a:r>
          </a:p>
        </p:txBody>
      </p:sp>
      <p:pic>
        <p:nvPicPr>
          <p:cNvPr id="4" name="图片 3"/>
          <p:cNvPicPr>
            <a:picLocks noChangeAspect="1"/>
          </p:cNvPicPr>
          <p:nvPr/>
        </p:nvPicPr>
        <p:blipFill>
          <a:blip r:embed="rId2"/>
          <a:stretch>
            <a:fillRect/>
          </a:stretch>
        </p:blipFill>
        <p:spPr>
          <a:xfrm>
            <a:off x="3528060" y="4125595"/>
            <a:ext cx="4420235" cy="25920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HW4</a:t>
            </a:r>
          </a:p>
        </p:txBody>
      </p:sp>
      <p:sp>
        <p:nvSpPr>
          <p:cNvPr id="3" name="内容占位符 2"/>
          <p:cNvSpPr>
            <a:spLocks noGrp="1"/>
          </p:cNvSpPr>
          <p:nvPr>
            <p:ph idx="1"/>
          </p:nvPr>
        </p:nvSpPr>
        <p:spPr/>
        <p:txBody>
          <a:bodyPr>
            <a:normAutofit/>
          </a:bodyPr>
          <a:lstStyle/>
          <a:p>
            <a:r>
              <a:rPr lang="en-US"/>
              <a:t>Just before the start of cycle 1, MAR contains 000, MDR contains 00010101, and the contents of each memory location is as shown.</a:t>
            </a:r>
          </a:p>
          <a:p>
            <a:r>
              <a:rPr lang="en-US"/>
              <a:t>What do MAR and MDR contain just before the end of cycle 1?</a:t>
            </a:r>
          </a:p>
          <a:p>
            <a:r>
              <a:rPr lang="en-US"/>
              <a:t>What do MAR and MDR contain just </a:t>
            </a:r>
          </a:p>
          <a:p>
            <a:pPr marL="0" indent="0">
              <a:buNone/>
            </a:pPr>
            <a:r>
              <a:rPr lang="en-US"/>
              <a:t>before the end of cycle 1? </a:t>
            </a:r>
          </a:p>
          <a:p>
            <a:pPr marL="0" indent="0">
              <a:buNone/>
            </a:pPr>
            <a:r>
              <a:rPr lang="zh-CN" altLang="en-US"/>
              <a:t>【解析】</a:t>
            </a:r>
          </a:p>
          <a:p>
            <a:pPr marL="0" indent="0">
              <a:buNone/>
            </a:pPr>
            <a:r>
              <a:rPr lang="en-US" altLang="zh-CN"/>
              <a:t>1. before the end of cycle 1 == </a:t>
            </a:r>
          </a:p>
          <a:p>
            <a:pPr marL="0" indent="0">
              <a:buNone/>
            </a:pPr>
            <a:r>
              <a:rPr lang="en-US" altLang="zh-CN"/>
              <a:t>before the start of cycle 2. </a:t>
            </a:r>
            <a:endParaRPr lang="zh-CN" altLang="en-US"/>
          </a:p>
          <a:p>
            <a:pPr marL="0" indent="0">
              <a:buNone/>
            </a:pPr>
            <a:endParaRPr lang="zh-CN" altLang="en-US"/>
          </a:p>
        </p:txBody>
      </p:sp>
      <p:pic>
        <p:nvPicPr>
          <p:cNvPr id="5" name="图片 4"/>
          <p:cNvPicPr>
            <a:picLocks noChangeAspect="1"/>
          </p:cNvPicPr>
          <p:nvPr/>
        </p:nvPicPr>
        <p:blipFill>
          <a:blip r:embed="rId2"/>
          <a:stretch>
            <a:fillRect/>
          </a:stretch>
        </p:blipFill>
        <p:spPr>
          <a:xfrm>
            <a:off x="7354570" y="3099435"/>
            <a:ext cx="3152140" cy="24041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HW4</a:t>
            </a:r>
          </a:p>
        </p:txBody>
      </p:sp>
      <p:sp>
        <p:nvSpPr>
          <p:cNvPr id="3" name="内容占位符 2"/>
          <p:cNvSpPr>
            <a:spLocks noGrp="1"/>
          </p:cNvSpPr>
          <p:nvPr>
            <p:ph idx="1"/>
          </p:nvPr>
        </p:nvSpPr>
        <p:spPr/>
        <p:txBody>
          <a:bodyPr>
            <a:normAutofit fontScale="87500" lnSpcReduction="20000"/>
          </a:bodyPr>
          <a:lstStyle/>
          <a:p>
            <a:r>
              <a:rPr lang="en-US" altLang="zh-CN"/>
              <a:t>5.1 Given instructions ADD, JMP, LEA, and NOT, identify whether the instructions are operate instructions, data movement instructions, or control instructions. For each instruction, list the addressing modes that can be used with the instruction.</a:t>
            </a:r>
          </a:p>
          <a:p>
            <a:pPr marL="0" indent="0">
              <a:buNone/>
            </a:pPr>
            <a:r>
              <a:rPr lang="zh-CN" altLang="en-US"/>
              <a:t>【解析】</a:t>
            </a:r>
          </a:p>
          <a:p>
            <a:pPr marL="0" indent="0">
              <a:buNone/>
            </a:pPr>
            <a:r>
              <a:rPr lang="en-US" altLang="zh-CN"/>
              <a:t>1. 5</a:t>
            </a:r>
            <a:r>
              <a:rPr lang="zh-CN" altLang="en-US"/>
              <a:t>种寻址方式</a:t>
            </a:r>
            <a:endParaRPr lang="en-US" altLang="zh-CN"/>
          </a:p>
          <a:p>
            <a:pPr marL="0" indent="0">
              <a:buNone/>
            </a:pPr>
            <a:r>
              <a:rPr lang="en-US" altLang="zh-CN" sz="2800">
                <a:sym typeface="+mn-ea"/>
              </a:rPr>
              <a:t>Immediate</a:t>
            </a:r>
            <a:endParaRPr lang="en-US" altLang="zh-CN" sz="2800"/>
          </a:p>
          <a:p>
            <a:pPr marL="0" indent="0">
              <a:buNone/>
            </a:pPr>
            <a:r>
              <a:rPr lang="en-US" altLang="zh-CN" sz="2800">
                <a:sym typeface="+mn-ea"/>
              </a:rPr>
              <a:t>register</a:t>
            </a:r>
            <a:endParaRPr lang="en-US" altLang="zh-CN" sz="2800"/>
          </a:p>
          <a:p>
            <a:pPr marL="0" indent="0">
              <a:buNone/>
            </a:pPr>
            <a:r>
              <a:rPr lang="en-US" altLang="zh-CN" sz="2800">
                <a:sym typeface="+mn-ea"/>
              </a:rPr>
              <a:t>memory addressing mode</a:t>
            </a:r>
            <a:endParaRPr lang="en-US" altLang="zh-CN" sz="2800"/>
          </a:p>
          <a:p>
            <a:pPr lvl="1"/>
            <a:r>
              <a:rPr lang="en-US" altLang="zh-CN" sz="2800">
                <a:sym typeface="+mn-ea"/>
              </a:rPr>
              <a:t>PC - relative</a:t>
            </a:r>
            <a:endParaRPr lang="en-US" altLang="zh-CN" sz="2800"/>
          </a:p>
          <a:p>
            <a:pPr lvl="1"/>
            <a:r>
              <a:rPr lang="en-US" altLang="zh-CN" sz="2800">
                <a:sym typeface="+mn-ea"/>
              </a:rPr>
              <a:t>indirect</a:t>
            </a:r>
            <a:endParaRPr lang="en-US" altLang="zh-CN" sz="2800"/>
          </a:p>
          <a:p>
            <a:pPr lvl="1"/>
            <a:r>
              <a:rPr lang="en-US" altLang="zh-CN" sz="2800">
                <a:sym typeface="+mn-ea"/>
              </a:rPr>
              <a:t>base + offset</a:t>
            </a:r>
            <a:endParaRPr lang="en-US" altLang="zh-CN" sz="3265"/>
          </a:p>
          <a:p>
            <a:pPr marL="0" indent="0">
              <a:buNone/>
            </a:pP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HW4</a:t>
            </a:r>
          </a:p>
        </p:txBody>
      </p:sp>
      <p:sp>
        <p:nvSpPr>
          <p:cNvPr id="3" name="内容占位符 2"/>
          <p:cNvSpPr>
            <a:spLocks noGrp="1"/>
          </p:cNvSpPr>
          <p:nvPr>
            <p:ph idx="1"/>
          </p:nvPr>
        </p:nvSpPr>
        <p:spPr/>
        <p:txBody>
          <a:bodyPr>
            <a:normAutofit fontScale="90000" lnSpcReduction="10000"/>
          </a:bodyPr>
          <a:lstStyle/>
          <a:p>
            <a:r>
              <a:rPr lang="en-US" altLang="zh-CN"/>
              <a:t>5.</a:t>
            </a:r>
            <a:r>
              <a:rPr lang="en-US"/>
              <a:t>4 Say we have a memory consisting of 256 locations, and each location contains 16 bits.</a:t>
            </a:r>
          </a:p>
          <a:p>
            <a:pPr lvl="1"/>
            <a:r>
              <a:rPr lang="en-US"/>
              <a:t>How many bits are required for the address?</a:t>
            </a:r>
          </a:p>
          <a:p>
            <a:pPr lvl="1"/>
            <a:r>
              <a:rPr lang="en-US"/>
              <a:t>If we use the PC-relative addressing mode, and want to allow control transfer between instructions 20 locations away, how many bits of a branch instruction are needed to specify the PC-relative offset?</a:t>
            </a:r>
          </a:p>
          <a:p>
            <a:pPr lvl="1"/>
            <a:r>
              <a:rPr lang="en-US"/>
              <a:t>If a control instruction is in location 3, what is the PC-relative offset of address 10? Assume that the control transfer instructions work the same way as in the LC-3. </a:t>
            </a:r>
          </a:p>
          <a:p>
            <a:pPr marL="0" lvl="0" indent="0">
              <a:buNone/>
            </a:pPr>
            <a:r>
              <a:rPr lang="zh-CN" altLang="en-US"/>
              <a:t>【解析】</a:t>
            </a:r>
          </a:p>
          <a:p>
            <a:pPr marL="0" lvl="0" indent="0">
              <a:buNone/>
            </a:pPr>
            <a:r>
              <a:rPr lang="en-US" altLang="zh-CN"/>
              <a:t>1. </a:t>
            </a:r>
            <a:r>
              <a:rPr lang="zh-CN" altLang="en-US"/>
              <a:t>第二问需要考虑符号位。</a:t>
            </a:r>
            <a:r>
              <a:rPr lang="en-US" altLang="zh-CN"/>
              <a:t> </a:t>
            </a:r>
          </a:p>
          <a:p>
            <a:pPr marL="0" lvl="0" indent="0">
              <a:buNone/>
            </a:pPr>
            <a:r>
              <a:rPr lang="en-US" altLang="zh-CN"/>
              <a:t>2. </a:t>
            </a:r>
            <a:r>
              <a:rPr lang="zh-CN" altLang="en-US"/>
              <a:t>第二问中，</a:t>
            </a:r>
            <a:r>
              <a:rPr lang="en-US" altLang="zh-CN"/>
              <a:t>20locations</a:t>
            </a:r>
            <a:r>
              <a:rPr lang="zh-CN" altLang="en-US"/>
              <a:t>表示地址之差为</a:t>
            </a:r>
            <a:r>
              <a:rPr lang="en-US" altLang="zh-CN"/>
              <a:t>20</a:t>
            </a:r>
            <a:r>
              <a:rPr lang="zh-CN" altLang="en-US"/>
              <a:t>，不是间隔</a:t>
            </a:r>
            <a:r>
              <a:rPr lang="en-US" altLang="zh-CN"/>
              <a:t>20</a:t>
            </a:r>
            <a:r>
              <a:rPr lang="zh-CN" altLang="en-US"/>
              <a:t>条指令。</a:t>
            </a:r>
          </a:p>
          <a:p>
            <a:pPr marL="0" lvl="0" indent="0">
              <a:buNone/>
            </a:pPr>
            <a:r>
              <a:rPr lang="en-US" altLang="zh-CN"/>
              <a:t>3. </a:t>
            </a:r>
            <a:r>
              <a:rPr lang="zh-CN" altLang="en-US"/>
              <a:t>第二问需要把</a:t>
            </a:r>
            <a:r>
              <a:rPr lang="en-US" altLang="zh-CN"/>
              <a:t>PC+1</a:t>
            </a:r>
            <a:r>
              <a:rPr lang="zh-CN" altLang="en-US"/>
              <a:t>考虑在内。</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HW4</a:t>
            </a:r>
          </a:p>
        </p:txBody>
      </p:sp>
      <p:sp>
        <p:nvSpPr>
          <p:cNvPr id="3" name="内容占位符 2"/>
          <p:cNvSpPr>
            <a:spLocks noGrp="1"/>
          </p:cNvSpPr>
          <p:nvPr>
            <p:ph idx="1"/>
          </p:nvPr>
        </p:nvSpPr>
        <p:spPr/>
        <p:txBody>
          <a:bodyPr>
            <a:normAutofit fontScale="85000" lnSpcReduction="20000"/>
          </a:bodyPr>
          <a:lstStyle/>
          <a:p>
            <a:r>
              <a:rPr lang="en-US" altLang="zh-CN"/>
              <a:t>5.</a:t>
            </a:r>
            <a:r>
              <a:rPr lang="en-US"/>
              <a:t>9 We would like to have an instruction that does nothing. Many ISAs actually have an opcode devoted to doing nothing. It is usually called NOP, for NO OPERATION. The instruction is fetched, decoded, and executed. The execution phase is to do nothing! Which of the following three instructions could be used for NOP and have the program still work correctly?</a:t>
            </a:r>
          </a:p>
          <a:p>
            <a:pPr lvl="1"/>
            <a:r>
              <a:rPr lang="en-US"/>
              <a:t>a. 0001 001 001 1 00000</a:t>
            </a:r>
          </a:p>
          <a:p>
            <a:pPr lvl="1"/>
            <a:r>
              <a:rPr lang="en-US"/>
              <a:t>b. 0000 111 000000001</a:t>
            </a:r>
          </a:p>
          <a:p>
            <a:pPr lvl="1"/>
            <a:r>
              <a:rPr lang="en-US"/>
              <a:t>c. 0000 000 000000000</a:t>
            </a:r>
          </a:p>
          <a:p>
            <a:r>
              <a:rPr lang="en-US"/>
              <a:t>What does the ADD instruction do that the others do not do?</a:t>
            </a:r>
          </a:p>
          <a:p>
            <a:pPr marL="0" indent="0">
              <a:buNone/>
            </a:pPr>
            <a:r>
              <a:rPr lang="zh-CN" altLang="en-US"/>
              <a:t>【解析】</a:t>
            </a:r>
          </a:p>
          <a:p>
            <a:pPr marL="0" indent="0">
              <a:buNone/>
            </a:pPr>
            <a:r>
              <a:rPr lang="en-US" altLang="zh-CN"/>
              <a:t>a. ADD R1, R1, #0, it changes conditional codes</a:t>
            </a:r>
          </a:p>
          <a:p>
            <a:pPr marL="0" indent="0">
              <a:buNone/>
            </a:pPr>
            <a:r>
              <a:rPr lang="en-US" altLang="zh-CN"/>
              <a:t>b. BRnzp #1</a:t>
            </a:r>
          </a:p>
          <a:p>
            <a:pPr marL="0" indent="0">
              <a:buNone/>
            </a:pPr>
            <a:r>
              <a:rPr lang="en-US" altLang="zh-CN"/>
              <a:t>c. branch does not change PC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HW2</a:t>
            </a:r>
          </a:p>
        </p:txBody>
      </p:sp>
      <p:sp>
        <p:nvSpPr>
          <p:cNvPr id="3" name="内容占位符 2"/>
          <p:cNvSpPr>
            <a:spLocks noGrp="1"/>
          </p:cNvSpPr>
          <p:nvPr>
            <p:ph idx="1"/>
          </p:nvPr>
        </p:nvSpPr>
        <p:spPr/>
        <p:txBody>
          <a:bodyPr/>
          <a:lstStyle/>
          <a:p>
            <a:r>
              <a:rPr lang="en-US" altLang="zh-CN"/>
              <a:t>2.40 Write the decimal equivalents for these IEEE floating point numbers. </a:t>
            </a:r>
          </a:p>
          <a:p>
            <a:r>
              <a:rPr lang="en-US" altLang="zh-CN"/>
              <a:t>c. 0 11111111 00000000000000000000000 </a:t>
            </a:r>
          </a:p>
          <a:p>
            <a:r>
              <a:rPr lang="zh-CN" altLang="en-US"/>
              <a:t>答案：</a:t>
            </a:r>
            <a:r>
              <a:rPr lang="en-US" altLang="zh-CN"/>
              <a:t>+INF</a:t>
            </a:r>
          </a:p>
          <a:p>
            <a:r>
              <a:rPr lang="zh-CN" altLang="en-US"/>
              <a:t>解析：注意</a:t>
            </a:r>
            <a:r>
              <a:rPr lang="en-US" altLang="zh-CN"/>
              <a:t>32</a:t>
            </a:r>
            <a:r>
              <a:rPr lang="zh-CN" altLang="en-US"/>
              <a:t>位浮点数的特殊情况</a:t>
            </a:r>
            <a:endParaRPr lang="en-US" altLang="zh-CN"/>
          </a:p>
        </p:txBody>
      </p:sp>
    </p:spTree>
    <p:extLst>
      <p:ext uri="{BB962C8B-B14F-4D97-AF65-F5344CB8AC3E}">
        <p14:creationId xmlns:p14="http://schemas.microsoft.com/office/powerpoint/2010/main" val="1531906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942" y="153192"/>
            <a:ext cx="10515600" cy="1325563"/>
          </a:xfrm>
        </p:spPr>
        <p:txBody>
          <a:bodyPr/>
          <a:lstStyle/>
          <a:p>
            <a:r>
              <a:rPr lang="en-US" altLang="zh-CN" dirty="0"/>
              <a:t>HW5</a:t>
            </a:r>
          </a:p>
        </p:txBody>
      </p:sp>
      <p:sp>
        <p:nvSpPr>
          <p:cNvPr id="3" name="内容占位符 2"/>
          <p:cNvSpPr>
            <a:spLocks noGrp="1"/>
          </p:cNvSpPr>
          <p:nvPr>
            <p:ph idx="1"/>
          </p:nvPr>
        </p:nvSpPr>
        <p:spPr>
          <a:xfrm>
            <a:off x="6483640" y="1690688"/>
            <a:ext cx="5424501" cy="4351338"/>
          </a:xfrm>
        </p:spPr>
        <p:txBody>
          <a:bodyPr>
            <a:normAutofit/>
          </a:bodyPr>
          <a:lstStyle/>
          <a:p>
            <a:r>
              <a:rPr lang="en-US" altLang="zh-CN" dirty="0"/>
              <a:t>5.37</a:t>
            </a:r>
          </a:p>
          <a:p>
            <a:pPr marL="457200" lvl="1" indent="0">
              <a:buNone/>
            </a:pPr>
            <a:r>
              <a:rPr lang="zh-CN" altLang="en-US" dirty="0"/>
              <a:t>需要注意，</a:t>
            </a:r>
            <a:r>
              <a:rPr lang="en-US" altLang="zh-CN" dirty="0"/>
              <a:t>LDI</a:t>
            </a:r>
            <a:r>
              <a:rPr lang="zh-CN" altLang="en-US" dirty="0"/>
              <a:t>指令需要</a:t>
            </a:r>
            <a:r>
              <a:rPr lang="en-US" altLang="zh-CN" dirty="0" err="1"/>
              <a:t>setcc</a:t>
            </a:r>
            <a:r>
              <a:rPr lang="zh-CN" altLang="en-US" dirty="0"/>
              <a:t>，需要有</a:t>
            </a:r>
            <a:r>
              <a:rPr lang="en-US" altLang="zh-CN" dirty="0" err="1"/>
              <a:t>nzp</a:t>
            </a:r>
            <a:r>
              <a:rPr lang="zh-CN" altLang="en-US" dirty="0"/>
              <a:t>模块参与</a:t>
            </a:r>
          </a:p>
        </p:txBody>
      </p:sp>
      <p:pic>
        <p:nvPicPr>
          <p:cNvPr id="5" name="图片 4">
            <a:extLst>
              <a:ext uri="{FF2B5EF4-FFF2-40B4-BE49-F238E27FC236}">
                <a16:creationId xmlns:a16="http://schemas.microsoft.com/office/drawing/2014/main" id="{B3C5CB6F-1388-372C-4402-F766FD43A5DC}"/>
              </a:ext>
            </a:extLst>
          </p:cNvPr>
          <p:cNvPicPr>
            <a:picLocks noChangeAspect="1"/>
          </p:cNvPicPr>
          <p:nvPr/>
        </p:nvPicPr>
        <p:blipFill>
          <a:blip r:embed="rId2"/>
          <a:stretch>
            <a:fillRect/>
          </a:stretch>
        </p:blipFill>
        <p:spPr>
          <a:xfrm>
            <a:off x="617058" y="1151253"/>
            <a:ext cx="5113169" cy="6016892"/>
          </a:xfrm>
          <a:prstGeom prst="rect">
            <a:avLst/>
          </a:prstGeom>
        </p:spPr>
      </p:pic>
    </p:spTree>
    <p:extLst>
      <p:ext uri="{BB962C8B-B14F-4D97-AF65-F5344CB8AC3E}">
        <p14:creationId xmlns:p14="http://schemas.microsoft.com/office/powerpoint/2010/main" val="421887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HW5</a:t>
            </a:r>
          </a:p>
        </p:txBody>
      </p:sp>
      <p:sp>
        <p:nvSpPr>
          <p:cNvPr id="3" name="内容占位符 2"/>
          <p:cNvSpPr>
            <a:spLocks noGrp="1"/>
          </p:cNvSpPr>
          <p:nvPr>
            <p:ph idx="1"/>
          </p:nvPr>
        </p:nvSpPr>
        <p:spPr>
          <a:xfrm>
            <a:off x="6631727" y="2291665"/>
            <a:ext cx="10515600" cy="4351338"/>
          </a:xfrm>
        </p:spPr>
        <p:txBody>
          <a:bodyPr>
            <a:normAutofit/>
          </a:bodyPr>
          <a:lstStyle/>
          <a:p>
            <a:r>
              <a:rPr lang="en-US" altLang="zh-CN" dirty="0"/>
              <a:t>5.39</a:t>
            </a:r>
          </a:p>
          <a:p>
            <a:pPr marL="457200" lvl="1" indent="0">
              <a:buNone/>
            </a:pPr>
            <a:r>
              <a:rPr lang="en-US" altLang="zh-CN" dirty="0"/>
              <a:t>LEA </a:t>
            </a:r>
            <a:r>
              <a:rPr lang="zh-CN" altLang="en-US" dirty="0"/>
              <a:t>指令没有</a:t>
            </a:r>
            <a:r>
              <a:rPr lang="en-US" altLang="zh-CN" dirty="0" err="1"/>
              <a:t>setcc</a:t>
            </a:r>
            <a:r>
              <a:rPr lang="zh-CN" altLang="en-US" dirty="0"/>
              <a:t>，因此不能包含</a:t>
            </a:r>
            <a:r>
              <a:rPr lang="en-US" altLang="zh-CN" dirty="0" err="1"/>
              <a:t>nzp</a:t>
            </a:r>
            <a:endParaRPr lang="en-US" altLang="zh-CN" dirty="0"/>
          </a:p>
          <a:p>
            <a:pPr marL="457200" lvl="1" indent="0">
              <a:buNone/>
            </a:pPr>
            <a:endParaRPr lang="en-US" altLang="zh-CN" dirty="0"/>
          </a:p>
        </p:txBody>
      </p:sp>
      <p:pic>
        <p:nvPicPr>
          <p:cNvPr id="5" name="图片 4">
            <a:extLst>
              <a:ext uri="{FF2B5EF4-FFF2-40B4-BE49-F238E27FC236}">
                <a16:creationId xmlns:a16="http://schemas.microsoft.com/office/drawing/2014/main" id="{DC9CA7CD-8A24-CF5B-B958-43FE74954D62}"/>
              </a:ext>
            </a:extLst>
          </p:cNvPr>
          <p:cNvPicPr>
            <a:picLocks noChangeAspect="1"/>
          </p:cNvPicPr>
          <p:nvPr/>
        </p:nvPicPr>
        <p:blipFill>
          <a:blip r:embed="rId2"/>
          <a:stretch>
            <a:fillRect/>
          </a:stretch>
        </p:blipFill>
        <p:spPr>
          <a:xfrm>
            <a:off x="567479" y="1407166"/>
            <a:ext cx="6153486" cy="58368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HW5</a:t>
            </a:r>
          </a:p>
        </p:txBody>
      </p:sp>
      <p:sp>
        <p:nvSpPr>
          <p:cNvPr id="3" name="内容占位符 2"/>
          <p:cNvSpPr>
            <a:spLocks noGrp="1"/>
          </p:cNvSpPr>
          <p:nvPr>
            <p:ph idx="1"/>
          </p:nvPr>
        </p:nvSpPr>
        <p:spPr/>
        <p:txBody>
          <a:bodyPr>
            <a:normAutofit/>
          </a:bodyPr>
          <a:lstStyle/>
          <a:p>
            <a:pPr marL="228600" lvl="1">
              <a:spcBef>
                <a:spcPts val="1000"/>
              </a:spcBef>
            </a:pPr>
            <a:r>
              <a:rPr lang="en-US" altLang="zh-CN" sz="2800" dirty="0"/>
              <a:t>6.9</a:t>
            </a:r>
            <a:r>
              <a:rPr lang="zh-CN" altLang="en-US" sz="2800" dirty="0"/>
              <a:t>， </a:t>
            </a:r>
            <a:r>
              <a:rPr lang="en-US" altLang="zh-CN" sz="2800" dirty="0"/>
              <a:t>6.10 </a:t>
            </a:r>
          </a:p>
          <a:p>
            <a:pPr marL="457200" lvl="2" indent="0">
              <a:spcBef>
                <a:spcPts val="1000"/>
              </a:spcBef>
              <a:buNone/>
            </a:pPr>
            <a:r>
              <a:rPr lang="zh-CN" altLang="en-US" sz="2400" dirty="0"/>
              <a:t>没有太多问题</a:t>
            </a:r>
            <a:endParaRPr lang="en-US" altLang="zh-CN" sz="2400" dirty="0"/>
          </a:p>
          <a:p>
            <a:pPr marL="457200" lvl="2" indent="0">
              <a:spcBef>
                <a:spcPts val="1000"/>
              </a:spcBef>
              <a:buNone/>
            </a:pPr>
            <a:r>
              <a:rPr lang="zh-CN" altLang="en-US" sz="2400" dirty="0"/>
              <a:t>问题出在大家很多都没有认真审题，</a:t>
            </a:r>
            <a:endParaRPr lang="en-US" altLang="zh-CN" sz="2400" dirty="0"/>
          </a:p>
          <a:p>
            <a:pPr marL="457200" lvl="2" indent="0">
              <a:spcBef>
                <a:spcPts val="1000"/>
              </a:spcBef>
              <a:buNone/>
            </a:pPr>
            <a:r>
              <a:rPr lang="zh-CN" altLang="en-US" sz="2400" dirty="0"/>
              <a:t>这两题都是需要使用机器码的</a:t>
            </a:r>
            <a:endParaRPr lang="en-US" altLang="zh-CN" sz="2400" dirty="0"/>
          </a:p>
        </p:txBody>
      </p:sp>
    </p:spTree>
    <p:extLst>
      <p:ext uri="{BB962C8B-B14F-4D97-AF65-F5344CB8AC3E}">
        <p14:creationId xmlns:p14="http://schemas.microsoft.com/office/powerpoint/2010/main" val="160181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2B15104-5A71-66B7-C8AD-58689B368098}"/>
              </a:ext>
            </a:extLst>
          </p:cNvPr>
          <p:cNvPicPr>
            <a:picLocks noChangeAspect="1"/>
          </p:cNvPicPr>
          <p:nvPr/>
        </p:nvPicPr>
        <p:blipFill>
          <a:blip r:embed="rId2"/>
          <a:stretch>
            <a:fillRect/>
          </a:stretch>
        </p:blipFill>
        <p:spPr>
          <a:xfrm>
            <a:off x="232188" y="1131334"/>
            <a:ext cx="9535856" cy="5153744"/>
          </a:xfrm>
          <a:prstGeom prst="rect">
            <a:avLst/>
          </a:prstGeom>
        </p:spPr>
      </p:pic>
      <p:sp>
        <p:nvSpPr>
          <p:cNvPr id="2" name="标题 1"/>
          <p:cNvSpPr>
            <a:spLocks noGrp="1"/>
          </p:cNvSpPr>
          <p:nvPr>
            <p:ph type="title"/>
          </p:nvPr>
        </p:nvSpPr>
        <p:spPr/>
        <p:txBody>
          <a:bodyPr/>
          <a:lstStyle/>
          <a:p>
            <a:r>
              <a:rPr lang="en-US" altLang="zh-CN" dirty="0"/>
              <a:t>HW6</a:t>
            </a:r>
          </a:p>
        </p:txBody>
      </p:sp>
      <p:sp>
        <p:nvSpPr>
          <p:cNvPr id="3" name="内容占位符 2"/>
          <p:cNvSpPr>
            <a:spLocks noGrp="1"/>
          </p:cNvSpPr>
          <p:nvPr>
            <p:ph idx="1"/>
          </p:nvPr>
        </p:nvSpPr>
        <p:spPr>
          <a:xfrm>
            <a:off x="6603224" y="2558540"/>
            <a:ext cx="3669233" cy="3276868"/>
          </a:xfrm>
        </p:spPr>
        <p:txBody>
          <a:bodyPr>
            <a:normAutofit/>
          </a:bodyPr>
          <a:lstStyle/>
          <a:p>
            <a:pPr marL="0" lvl="1" indent="0">
              <a:spcBef>
                <a:spcPts val="1000"/>
              </a:spcBef>
              <a:buNone/>
            </a:pPr>
            <a:r>
              <a:rPr lang="zh-CN" altLang="en-US" sz="2400" dirty="0"/>
              <a:t>需要答出：</a:t>
            </a:r>
            <a:endParaRPr lang="en-US" altLang="zh-CN" sz="2400" dirty="0"/>
          </a:p>
          <a:p>
            <a:pPr marL="0" lvl="1" indent="0">
              <a:spcBef>
                <a:spcPts val="1000"/>
              </a:spcBef>
              <a:buNone/>
            </a:pPr>
            <a:r>
              <a:rPr lang="en-US" altLang="zh-CN" dirty="0"/>
              <a:t>A</a:t>
            </a:r>
            <a:r>
              <a:rPr lang="zh-CN" altLang="en-US" dirty="0"/>
              <a:t>是</a:t>
            </a:r>
            <a:r>
              <a:rPr lang="en-US" altLang="zh-CN" dirty="0"/>
              <a:t>run time </a:t>
            </a:r>
            <a:r>
              <a:rPr lang="zh-CN" altLang="en-US" dirty="0"/>
              <a:t>存储，也就是说</a:t>
            </a:r>
            <a:r>
              <a:rPr lang="en-US" altLang="zh-CN" dirty="0"/>
              <a:t> </a:t>
            </a:r>
            <a:r>
              <a:rPr lang="zh-CN" altLang="en-US" dirty="0"/>
              <a:t>只有在执行程序的时候完成存储的操作</a:t>
            </a:r>
            <a:endParaRPr lang="en-US" altLang="zh-CN" dirty="0"/>
          </a:p>
          <a:p>
            <a:pPr marL="0" lvl="1" indent="0">
              <a:spcBef>
                <a:spcPts val="1000"/>
              </a:spcBef>
              <a:buNone/>
            </a:pPr>
            <a:r>
              <a:rPr lang="en-US" altLang="zh-CN" sz="2400" dirty="0"/>
              <a:t>B</a:t>
            </a:r>
            <a:r>
              <a:rPr lang="zh-CN" altLang="en-US" sz="2400" dirty="0"/>
              <a:t>是在加载程序的时候完成的存储。程序还没真正执行的时候已经将内容加载到内存了</a:t>
            </a:r>
            <a:endParaRPr lang="en-US" altLang="zh-CN" sz="2400" dirty="0"/>
          </a:p>
        </p:txBody>
      </p:sp>
    </p:spTree>
    <p:extLst>
      <p:ext uri="{BB962C8B-B14F-4D97-AF65-F5344CB8AC3E}">
        <p14:creationId xmlns:p14="http://schemas.microsoft.com/office/powerpoint/2010/main" val="4134209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HW7</a:t>
            </a:r>
          </a:p>
        </p:txBody>
      </p:sp>
      <p:sp>
        <p:nvSpPr>
          <p:cNvPr id="3" name="内容占位符 2"/>
          <p:cNvSpPr>
            <a:spLocks noGrp="1"/>
          </p:cNvSpPr>
          <p:nvPr>
            <p:ph idx="1"/>
          </p:nvPr>
        </p:nvSpPr>
        <p:spPr/>
        <p:txBody>
          <a:bodyPr/>
          <a:lstStyle/>
          <a:p>
            <a:r>
              <a:rPr lang="en-US" altLang="zh-CN"/>
              <a:t>8.7</a:t>
            </a:r>
          </a:p>
          <a:p>
            <a:pPr lvl="1"/>
            <a:r>
              <a:rPr lang="zh-CN" altLang="en-US"/>
              <a:t>没有实现任意次数的</a:t>
            </a:r>
            <a:r>
              <a:rPr lang="en-US" altLang="zh-CN"/>
              <a:t>push.pop</a:t>
            </a:r>
          </a:p>
          <a:p>
            <a:pPr marL="457200" lvl="1" indent="0">
              <a:buNone/>
            </a:pPr>
            <a:endParaRPr lang="en-US" altLang="zh-CN"/>
          </a:p>
          <a:p>
            <a:pPr marL="457200" lvl="1" indent="0">
              <a:buNone/>
            </a:pPr>
            <a:endParaRPr lang="en-US" altLang="zh-CN"/>
          </a:p>
          <a:p>
            <a:pPr marL="457200" lvl="1" indent="0">
              <a:buNone/>
            </a:pPr>
            <a:endParaRPr lang="en-US" altLang="zh-CN"/>
          </a:p>
          <a:p>
            <a:pPr marL="457200" lvl="1" indent="0">
              <a:buNone/>
            </a:pPr>
            <a:endParaRPr lang="en-US" altLang="zh-CN"/>
          </a:p>
          <a:p>
            <a:pPr marL="457200" lvl="1" indent="0">
              <a:buNone/>
            </a:pPr>
            <a:endParaRPr lang="en-US" altLang="zh-CN"/>
          </a:p>
          <a:p>
            <a:pPr marL="457200" lvl="1" indent="0">
              <a:buNone/>
            </a:pPr>
            <a:endParaRPr lang="en-US" altLang="zh-CN"/>
          </a:p>
          <a:p>
            <a:pPr lvl="1"/>
            <a:endParaRPr lang="zh-CN" altLang="en-US"/>
          </a:p>
          <a:p>
            <a:pPr lvl="1"/>
            <a:r>
              <a:rPr lang="zh-CN" altLang="en-US"/>
              <a:t>没有用循环</a:t>
            </a:r>
          </a:p>
        </p:txBody>
      </p:sp>
      <p:pic>
        <p:nvPicPr>
          <p:cNvPr id="10" name="图片 9"/>
          <p:cNvPicPr>
            <a:picLocks noChangeAspect="1"/>
          </p:cNvPicPr>
          <p:nvPr>
            <p:custDataLst>
              <p:tags r:id="rId1"/>
            </p:custDataLst>
          </p:nvPr>
        </p:nvPicPr>
        <p:blipFill>
          <a:blip r:embed="rId3"/>
          <a:stretch>
            <a:fillRect/>
          </a:stretch>
        </p:blipFill>
        <p:spPr>
          <a:xfrm>
            <a:off x="3796030" y="2933065"/>
            <a:ext cx="4918710" cy="2301240"/>
          </a:xfrm>
          <a:prstGeom prst="rect">
            <a:avLst/>
          </a:prstGeom>
        </p:spPr>
      </p:pic>
    </p:spTree>
    <p:extLst>
      <p:ext uri="{BB962C8B-B14F-4D97-AF65-F5344CB8AC3E}">
        <p14:creationId xmlns:p14="http://schemas.microsoft.com/office/powerpoint/2010/main" val="2876975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571115" y="578485"/>
            <a:ext cx="7050405" cy="4417060"/>
          </a:xfrm>
          <a:prstGeom prst="rect">
            <a:avLst/>
          </a:prstGeom>
        </p:spPr>
      </p:pic>
      <p:sp>
        <p:nvSpPr>
          <p:cNvPr id="6" name="文本框 5"/>
          <p:cNvSpPr txBox="1"/>
          <p:nvPr/>
        </p:nvSpPr>
        <p:spPr>
          <a:xfrm>
            <a:off x="3845560" y="5227320"/>
            <a:ext cx="3597275" cy="368300"/>
          </a:xfrm>
          <a:prstGeom prst="rect">
            <a:avLst/>
          </a:prstGeom>
          <a:noFill/>
        </p:spPr>
        <p:txBody>
          <a:bodyPr wrap="square" rtlCol="0">
            <a:spAutoFit/>
          </a:bodyPr>
          <a:lstStyle/>
          <a:p>
            <a:r>
              <a:rPr lang="zh-CN" altLang="en-US"/>
              <a:t>写代码可以用省略号？</a:t>
            </a:r>
          </a:p>
        </p:txBody>
      </p:sp>
      <p:sp>
        <p:nvSpPr>
          <p:cNvPr id="7" name="文本框 6"/>
          <p:cNvSpPr txBox="1"/>
          <p:nvPr/>
        </p:nvSpPr>
        <p:spPr>
          <a:xfrm>
            <a:off x="3900170" y="5982970"/>
            <a:ext cx="3597275" cy="368300"/>
          </a:xfrm>
          <a:prstGeom prst="rect">
            <a:avLst/>
          </a:prstGeom>
          <a:noFill/>
        </p:spPr>
        <p:txBody>
          <a:bodyPr wrap="square" rtlCol="0">
            <a:spAutoFit/>
          </a:bodyPr>
          <a:lstStyle/>
          <a:p>
            <a:r>
              <a:rPr lang="zh-CN" altLang="en-US"/>
              <a:t>万一</a:t>
            </a:r>
            <a:r>
              <a:rPr lang="en-US" altLang="zh-CN"/>
              <a:t>size&gt;31</a:t>
            </a:r>
            <a:r>
              <a:rPr lang="zh-CN" altLang="en-US"/>
              <a:t>，要怎么办？。。。</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68605"/>
            <a:ext cx="10515600" cy="5908675"/>
          </a:xfrm>
        </p:spPr>
        <p:txBody>
          <a:bodyPr/>
          <a:lstStyle/>
          <a:p>
            <a:r>
              <a:rPr lang="en-US" altLang="zh-CN"/>
              <a:t>8.8 (b)   </a:t>
            </a:r>
          </a:p>
          <a:p>
            <a:pPr lvl="1"/>
            <a:r>
              <a:rPr lang="zh-CN" altLang="en-US"/>
              <a:t>漏掉</a:t>
            </a:r>
            <a:r>
              <a:rPr lang="en-US" altLang="zh-CN"/>
              <a:t>Push K</a:t>
            </a:r>
          </a:p>
          <a:p>
            <a:pPr lvl="1"/>
            <a:r>
              <a:rPr lang="zh-CN" altLang="en-US"/>
              <a:t>写成</a:t>
            </a:r>
            <a:r>
              <a:rPr lang="en-US" altLang="zh-CN"/>
              <a:t>Push D</a:t>
            </a:r>
            <a:r>
              <a:rPr lang="zh-CN" altLang="en-US"/>
              <a:t>和</a:t>
            </a:r>
            <a:r>
              <a:rPr lang="en-US" altLang="zh-CN"/>
              <a:t>Push E</a:t>
            </a:r>
          </a:p>
          <a:p>
            <a:endParaRPr lang="en-US" altLang="zh-CN"/>
          </a:p>
          <a:p>
            <a:r>
              <a:rPr lang="en-US" altLang="zh-CN"/>
              <a:t>8.12</a:t>
            </a:r>
          </a:p>
          <a:p>
            <a:pPr lvl="1"/>
            <a:r>
              <a:rPr lang="zh-CN" altLang="en-US"/>
              <a:t>填地址，而不是</a:t>
            </a:r>
            <a:r>
              <a:rPr lang="en-US" altLang="zh-CN"/>
              <a:t>ASCII</a:t>
            </a:r>
            <a:r>
              <a:rPr lang="zh-CN" altLang="en-US"/>
              <a:t>或者数字</a:t>
            </a:r>
          </a:p>
        </p:txBody>
      </p:sp>
      <p:pic>
        <p:nvPicPr>
          <p:cNvPr id="9" name="图片 8"/>
          <p:cNvPicPr>
            <a:picLocks noChangeAspect="1"/>
          </p:cNvPicPr>
          <p:nvPr/>
        </p:nvPicPr>
        <p:blipFill>
          <a:blip r:embed="rId2"/>
          <a:stretch>
            <a:fillRect/>
          </a:stretch>
        </p:blipFill>
        <p:spPr>
          <a:xfrm>
            <a:off x="1259205" y="2905125"/>
            <a:ext cx="3731260" cy="2988945"/>
          </a:xfrm>
          <a:prstGeom prst="rect">
            <a:avLst/>
          </a:prstGeom>
        </p:spPr>
      </p:pic>
      <p:pic>
        <p:nvPicPr>
          <p:cNvPr id="5" name="图片 4"/>
          <p:cNvPicPr>
            <a:picLocks noChangeAspect="1"/>
          </p:cNvPicPr>
          <p:nvPr/>
        </p:nvPicPr>
        <p:blipFill>
          <a:blip r:embed="rId3"/>
          <a:stretch>
            <a:fillRect/>
          </a:stretch>
        </p:blipFill>
        <p:spPr>
          <a:xfrm>
            <a:off x="6189980" y="2828290"/>
            <a:ext cx="4661535" cy="3143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4825"/>
            <a:ext cx="10515600" cy="5672455"/>
          </a:xfrm>
        </p:spPr>
        <p:txBody>
          <a:bodyPr/>
          <a:lstStyle/>
          <a:p>
            <a:r>
              <a:rPr lang="en-US" altLang="zh-CN"/>
              <a:t>8.14</a:t>
            </a:r>
          </a:p>
          <a:p>
            <a:pPr lvl="1"/>
            <a:r>
              <a:rPr lang="zh-CN" altLang="en-US"/>
              <a:t>是</a:t>
            </a:r>
            <a:r>
              <a:rPr lang="en-US" altLang="zh-CN"/>
              <a:t>JSR X, </a:t>
            </a:r>
            <a:r>
              <a:rPr lang="zh-CN" altLang="en-US"/>
              <a:t>而不是</a:t>
            </a:r>
            <a:r>
              <a:rPr lang="en-US" altLang="zh-CN"/>
              <a:t>JMP X,</a:t>
            </a:r>
            <a:r>
              <a:rPr lang="zh-CN" altLang="en-US"/>
              <a:t>或者</a:t>
            </a:r>
            <a:r>
              <a:rPr lang="en-US" altLang="zh-CN"/>
              <a:t>BR X</a:t>
            </a:r>
          </a:p>
          <a:p>
            <a:pPr lvl="1"/>
            <a:r>
              <a:rPr lang="en-US" altLang="zh-CN"/>
              <a:t>LABEL</a:t>
            </a:r>
            <a:r>
              <a:rPr lang="zh-CN" altLang="en-US"/>
              <a:t>和</a:t>
            </a:r>
            <a:r>
              <a:rPr lang="en-US" altLang="zh-CN"/>
              <a:t>ADDING</a:t>
            </a:r>
            <a:r>
              <a:rPr lang="zh-CN" altLang="en-US"/>
              <a:t>搞反</a:t>
            </a:r>
          </a:p>
          <a:p>
            <a:pPr lvl="1"/>
            <a:r>
              <a:rPr lang="zh-CN" altLang="en-US"/>
              <a:t>（</a:t>
            </a:r>
            <a:r>
              <a:rPr lang="en-US" altLang="zh-CN"/>
              <a:t>i</a:t>
            </a:r>
            <a:r>
              <a:rPr lang="zh-CN" altLang="en-US"/>
              <a:t>）填错</a:t>
            </a:r>
          </a:p>
        </p:txBody>
      </p:sp>
      <p:pic>
        <p:nvPicPr>
          <p:cNvPr id="4" name="图片 3"/>
          <p:cNvPicPr>
            <a:picLocks noChangeAspect="1"/>
          </p:cNvPicPr>
          <p:nvPr/>
        </p:nvPicPr>
        <p:blipFill>
          <a:blip r:embed="rId2"/>
          <a:stretch>
            <a:fillRect/>
          </a:stretch>
        </p:blipFill>
        <p:spPr>
          <a:xfrm>
            <a:off x="701040" y="2414905"/>
            <a:ext cx="2369185" cy="3228975"/>
          </a:xfrm>
          <a:prstGeom prst="rect">
            <a:avLst/>
          </a:prstGeom>
        </p:spPr>
      </p:pic>
      <p:pic>
        <p:nvPicPr>
          <p:cNvPr id="5" name="图片 4"/>
          <p:cNvPicPr>
            <a:picLocks noChangeAspect="1"/>
          </p:cNvPicPr>
          <p:nvPr/>
        </p:nvPicPr>
        <p:blipFill>
          <a:blip r:embed="rId3"/>
          <a:stretch>
            <a:fillRect/>
          </a:stretch>
        </p:blipFill>
        <p:spPr>
          <a:xfrm>
            <a:off x="4163060" y="2141220"/>
            <a:ext cx="2477135" cy="3566795"/>
          </a:xfrm>
          <a:prstGeom prst="rect">
            <a:avLst/>
          </a:prstGeom>
        </p:spPr>
      </p:pic>
      <p:pic>
        <p:nvPicPr>
          <p:cNvPr id="6" name="图片 5"/>
          <p:cNvPicPr>
            <a:picLocks noChangeAspect="1"/>
          </p:cNvPicPr>
          <p:nvPr/>
        </p:nvPicPr>
        <p:blipFill>
          <a:blip r:embed="rId4"/>
          <a:stretch>
            <a:fillRect/>
          </a:stretch>
        </p:blipFill>
        <p:spPr>
          <a:xfrm>
            <a:off x="7896860" y="1858010"/>
            <a:ext cx="2782570" cy="41332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HW8</a:t>
            </a:r>
          </a:p>
        </p:txBody>
      </p:sp>
      <p:sp>
        <p:nvSpPr>
          <p:cNvPr id="3" name="内容占位符 2"/>
          <p:cNvSpPr>
            <a:spLocks noGrp="1"/>
          </p:cNvSpPr>
          <p:nvPr>
            <p:ph idx="1"/>
          </p:nvPr>
        </p:nvSpPr>
        <p:spPr>
          <a:xfrm>
            <a:off x="838200" y="1616075"/>
            <a:ext cx="10515600" cy="4351338"/>
          </a:xfrm>
        </p:spPr>
        <p:txBody>
          <a:bodyPr/>
          <a:lstStyle/>
          <a:p>
            <a:r>
              <a:rPr lang="en-US" altLang="zh-CN"/>
              <a:t>9.2</a:t>
            </a:r>
          </a:p>
          <a:p>
            <a:pPr lvl="1"/>
            <a:r>
              <a:rPr lang="en-US" altLang="zh-CN"/>
              <a:t>提及在同步IO控制下，I/O设备发出信号必须由处理器同时接受即可</a:t>
            </a:r>
          </a:p>
          <a:p>
            <a:pPr lvl="1"/>
            <a:r>
              <a:rPr lang="zh-CN" altLang="en-US"/>
              <a:t>不太准确的答案：</a:t>
            </a:r>
          </a:p>
          <a:p>
            <a:pPr lvl="1"/>
            <a:endParaRPr lang="zh-CN" altLang="en-US"/>
          </a:p>
          <a:p>
            <a:pPr lvl="1"/>
            <a:endParaRPr lang="zh-CN" altLang="en-US"/>
          </a:p>
          <a:p>
            <a:pPr lvl="1"/>
            <a:endParaRPr lang="zh-CN" altLang="en-US"/>
          </a:p>
          <a:p>
            <a:pPr lvl="1"/>
            <a:endParaRPr lang="zh-CN" altLang="en-US"/>
          </a:p>
          <a:p>
            <a:pPr lvl="0"/>
            <a:r>
              <a:rPr lang="en-US" altLang="zh-CN"/>
              <a:t>9.10</a:t>
            </a:r>
          </a:p>
          <a:p>
            <a:pPr lvl="1"/>
            <a:r>
              <a:rPr lang="zh-CN" altLang="en-US"/>
              <a:t>The display hardware may miss some characters we expect to show.</a:t>
            </a:r>
          </a:p>
        </p:txBody>
      </p:sp>
      <p:pic>
        <p:nvPicPr>
          <p:cNvPr id="14" name="图片 13"/>
          <p:cNvPicPr>
            <a:picLocks noChangeAspect="1"/>
          </p:cNvPicPr>
          <p:nvPr/>
        </p:nvPicPr>
        <p:blipFill>
          <a:blip r:embed="rId2"/>
          <a:stretch>
            <a:fillRect/>
          </a:stretch>
        </p:blipFill>
        <p:spPr>
          <a:xfrm>
            <a:off x="704850" y="2933065"/>
            <a:ext cx="10782300" cy="1498600"/>
          </a:xfrm>
          <a:prstGeom prst="rect">
            <a:avLst/>
          </a:prstGeom>
        </p:spPr>
      </p:pic>
      <p:pic>
        <p:nvPicPr>
          <p:cNvPr id="12" name="图片 11"/>
          <p:cNvPicPr>
            <a:picLocks noChangeAspect="1"/>
          </p:cNvPicPr>
          <p:nvPr/>
        </p:nvPicPr>
        <p:blipFill>
          <a:blip r:embed="rId3"/>
          <a:stretch>
            <a:fillRect/>
          </a:stretch>
        </p:blipFill>
        <p:spPr>
          <a:xfrm>
            <a:off x="1161415" y="5363845"/>
            <a:ext cx="10596880" cy="668020"/>
          </a:xfrm>
          <a:prstGeom prst="rect">
            <a:avLst/>
          </a:prstGeom>
        </p:spPr>
      </p:pic>
      <p:pic>
        <p:nvPicPr>
          <p:cNvPr id="6" name="图片 5"/>
          <p:cNvPicPr>
            <a:picLocks noChangeAspect="1"/>
          </p:cNvPicPr>
          <p:nvPr/>
        </p:nvPicPr>
        <p:blipFill>
          <a:blip r:embed="rId4"/>
          <a:stretch>
            <a:fillRect/>
          </a:stretch>
        </p:blipFill>
        <p:spPr>
          <a:xfrm>
            <a:off x="1570990" y="5882005"/>
            <a:ext cx="7564120" cy="7524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4985"/>
            <a:ext cx="10515600" cy="5662295"/>
          </a:xfrm>
        </p:spPr>
        <p:txBody>
          <a:bodyPr/>
          <a:lstStyle/>
          <a:p>
            <a:r>
              <a:rPr lang="en-US" altLang="zh-CN"/>
              <a:t>9.14</a:t>
            </a:r>
          </a:p>
          <a:p>
            <a:pPr lvl="1"/>
            <a:r>
              <a:rPr lang="en-US" altLang="zh-CN"/>
              <a:t>xFE02</a:t>
            </a:r>
            <a:r>
              <a:rPr lang="zh-CN" altLang="en-US"/>
              <a:t>和</a:t>
            </a:r>
            <a:r>
              <a:rPr lang="en-US" altLang="zh-CN"/>
              <a:t>KBDR</a:t>
            </a:r>
            <a:r>
              <a:rPr lang="zh-CN" altLang="en-US"/>
              <a:t>就是映射关系，跟</a:t>
            </a:r>
            <a:r>
              <a:rPr lang="en-US" altLang="zh-CN"/>
              <a:t>KBSR</a:t>
            </a:r>
            <a:r>
              <a:rPr lang="zh-CN" altLang="en-US"/>
              <a:t>没有关系！</a:t>
            </a:r>
          </a:p>
        </p:txBody>
      </p:sp>
      <p:pic>
        <p:nvPicPr>
          <p:cNvPr id="4" name="图片 3"/>
          <p:cNvPicPr>
            <a:picLocks noChangeAspect="1"/>
          </p:cNvPicPr>
          <p:nvPr/>
        </p:nvPicPr>
        <p:blipFill>
          <a:blip r:embed="rId2"/>
          <a:stretch>
            <a:fillRect/>
          </a:stretch>
        </p:blipFill>
        <p:spPr>
          <a:xfrm>
            <a:off x="1645920" y="1477645"/>
            <a:ext cx="8623935" cy="815975"/>
          </a:xfrm>
          <a:prstGeom prst="rect">
            <a:avLst/>
          </a:prstGeom>
        </p:spPr>
      </p:pic>
      <p:pic>
        <p:nvPicPr>
          <p:cNvPr id="10" name="图片 9"/>
          <p:cNvPicPr>
            <a:picLocks noChangeAspect="1"/>
          </p:cNvPicPr>
          <p:nvPr/>
        </p:nvPicPr>
        <p:blipFill>
          <a:blip r:embed="rId3"/>
          <a:stretch>
            <a:fillRect/>
          </a:stretch>
        </p:blipFill>
        <p:spPr>
          <a:xfrm>
            <a:off x="1645920" y="2184400"/>
            <a:ext cx="7863840" cy="857250"/>
          </a:xfrm>
          <a:prstGeom prst="rect">
            <a:avLst/>
          </a:prstGeom>
        </p:spPr>
      </p:pic>
      <p:pic>
        <p:nvPicPr>
          <p:cNvPr id="9" name="图片 8"/>
          <p:cNvPicPr>
            <a:picLocks noChangeAspect="1"/>
          </p:cNvPicPr>
          <p:nvPr/>
        </p:nvPicPr>
        <p:blipFill>
          <a:blip r:embed="rId4"/>
          <a:stretch>
            <a:fillRect/>
          </a:stretch>
        </p:blipFill>
        <p:spPr>
          <a:xfrm>
            <a:off x="1645920" y="4271010"/>
            <a:ext cx="7720965" cy="1791970"/>
          </a:xfrm>
          <a:prstGeom prst="rect">
            <a:avLst/>
          </a:prstGeom>
        </p:spPr>
      </p:pic>
      <p:pic>
        <p:nvPicPr>
          <p:cNvPr id="13" name="图片 12"/>
          <p:cNvPicPr>
            <a:picLocks noChangeAspect="1"/>
          </p:cNvPicPr>
          <p:nvPr/>
        </p:nvPicPr>
        <p:blipFill>
          <a:blip r:embed="rId5"/>
          <a:stretch>
            <a:fillRect/>
          </a:stretch>
        </p:blipFill>
        <p:spPr>
          <a:xfrm>
            <a:off x="1800860" y="3132455"/>
            <a:ext cx="6048375" cy="885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HW2</a:t>
            </a:r>
          </a:p>
        </p:txBody>
      </p:sp>
      <p:sp>
        <p:nvSpPr>
          <p:cNvPr id="3" name="内容占位符 2"/>
          <p:cNvSpPr>
            <a:spLocks noGrp="1"/>
          </p:cNvSpPr>
          <p:nvPr>
            <p:ph idx="1"/>
          </p:nvPr>
        </p:nvSpPr>
        <p:spPr/>
        <p:txBody>
          <a:bodyPr/>
          <a:lstStyle/>
          <a:p>
            <a:r>
              <a:rPr lang="en-US" altLang="zh-CN"/>
              <a:t>3.6 For the transistor-level circuit in Figure 3.38, fill in the truth table. What is Z in terms of A and B?</a:t>
            </a:r>
          </a:p>
          <a:p>
            <a:r>
              <a:rPr lang="zh-CN" altLang="en-US"/>
              <a:t>答案：如下图</a:t>
            </a:r>
            <a:endParaRPr lang="en-US" altLang="zh-CN"/>
          </a:p>
          <a:p>
            <a:endParaRPr lang="en-US" altLang="zh-CN"/>
          </a:p>
          <a:p>
            <a:endParaRPr lang="en-US" altLang="zh-CN"/>
          </a:p>
        </p:txBody>
      </p:sp>
      <p:pic>
        <p:nvPicPr>
          <p:cNvPr id="4" name="图片 3">
            <a:extLst>
              <a:ext uri="{FF2B5EF4-FFF2-40B4-BE49-F238E27FC236}">
                <a16:creationId xmlns:a16="http://schemas.microsoft.com/office/drawing/2014/main" id="{DD493D02-6DA9-44A6-ABDF-A60AAC7B55A7}"/>
              </a:ext>
            </a:extLst>
          </p:cNvPr>
          <p:cNvPicPr>
            <a:picLocks noChangeAspect="1"/>
          </p:cNvPicPr>
          <p:nvPr/>
        </p:nvPicPr>
        <p:blipFill>
          <a:blip r:embed="rId2"/>
          <a:stretch>
            <a:fillRect/>
          </a:stretch>
        </p:blipFill>
        <p:spPr>
          <a:xfrm>
            <a:off x="7695701" y="2383452"/>
            <a:ext cx="3658099" cy="4109423"/>
          </a:xfrm>
          <a:prstGeom prst="rect">
            <a:avLst/>
          </a:prstGeom>
        </p:spPr>
      </p:pic>
      <p:pic>
        <p:nvPicPr>
          <p:cNvPr id="5" name="图片 4">
            <a:extLst>
              <a:ext uri="{FF2B5EF4-FFF2-40B4-BE49-F238E27FC236}">
                <a16:creationId xmlns:a16="http://schemas.microsoft.com/office/drawing/2014/main" id="{037D081E-6C6F-423A-9FC3-7DFF75755BF3}"/>
              </a:ext>
            </a:extLst>
          </p:cNvPr>
          <p:cNvPicPr>
            <a:picLocks noChangeAspect="1"/>
          </p:cNvPicPr>
          <p:nvPr/>
        </p:nvPicPr>
        <p:blipFill>
          <a:blip r:embed="rId3"/>
          <a:stretch>
            <a:fillRect/>
          </a:stretch>
        </p:blipFill>
        <p:spPr>
          <a:xfrm>
            <a:off x="931608" y="3285963"/>
            <a:ext cx="6404355" cy="2304399"/>
          </a:xfrm>
          <a:prstGeom prst="rect">
            <a:avLst/>
          </a:prstGeom>
        </p:spPr>
      </p:pic>
    </p:spTree>
    <p:extLst>
      <p:ext uri="{BB962C8B-B14F-4D97-AF65-F5344CB8AC3E}">
        <p14:creationId xmlns:p14="http://schemas.microsoft.com/office/powerpoint/2010/main" val="47031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HW2</a:t>
            </a:r>
          </a:p>
        </p:txBody>
      </p:sp>
      <p:sp>
        <p:nvSpPr>
          <p:cNvPr id="3" name="内容占位符 2"/>
          <p:cNvSpPr>
            <a:spLocks noGrp="1"/>
          </p:cNvSpPr>
          <p:nvPr>
            <p:ph idx="1"/>
          </p:nvPr>
        </p:nvSpPr>
        <p:spPr/>
        <p:txBody>
          <a:bodyPr/>
          <a:lstStyle/>
          <a:p>
            <a:r>
              <a:rPr lang="en-US" altLang="zh-CN"/>
              <a:t>3.20 How many output lines will a 16-input multiplexer have? How many select lines will this multiplexer have?</a:t>
            </a:r>
          </a:p>
          <a:p>
            <a:r>
              <a:rPr lang="zh-CN" altLang="en-US"/>
              <a:t>答案：</a:t>
            </a:r>
            <a:r>
              <a:rPr lang="en-US" altLang="zh-CN"/>
              <a:t>output line = 1</a:t>
            </a:r>
            <a:r>
              <a:rPr lang="zh-CN" altLang="en-US"/>
              <a:t>；</a:t>
            </a:r>
            <a:r>
              <a:rPr lang="en-US" altLang="zh-CN"/>
              <a:t>select line = 4</a:t>
            </a:r>
          </a:p>
        </p:txBody>
      </p:sp>
    </p:spTree>
    <p:extLst>
      <p:ext uri="{BB962C8B-B14F-4D97-AF65-F5344CB8AC3E}">
        <p14:creationId xmlns:p14="http://schemas.microsoft.com/office/powerpoint/2010/main" val="308179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HW3</a:t>
            </a:r>
          </a:p>
        </p:txBody>
      </p:sp>
      <p:sp>
        <p:nvSpPr>
          <p:cNvPr id="3" name="内容占位符 2"/>
          <p:cNvSpPr>
            <a:spLocks noGrp="1"/>
          </p:cNvSpPr>
          <p:nvPr>
            <p:ph idx="1"/>
          </p:nvPr>
        </p:nvSpPr>
        <p:spPr/>
        <p:txBody>
          <a:bodyPr/>
          <a:lstStyle/>
          <a:p>
            <a:r>
              <a:rPr lang="en-US" altLang="zh-CN"/>
              <a:t>3.38 Distinguish between a memory address and the memory’s addressability.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HW3</a:t>
            </a:r>
          </a:p>
        </p:txBody>
      </p:sp>
      <p:sp>
        <p:nvSpPr>
          <p:cNvPr id="3" name="内容占位符 2"/>
          <p:cNvSpPr>
            <a:spLocks noGrp="1"/>
          </p:cNvSpPr>
          <p:nvPr>
            <p:ph idx="1"/>
          </p:nvPr>
        </p:nvSpPr>
        <p:spPr/>
        <p:txBody>
          <a:bodyPr/>
          <a:lstStyle/>
          <a:p>
            <a:r>
              <a:rPr lang="en-US" altLang="zh-CN"/>
              <a:t>3.40 For the memory shown in Figure 3.45</a:t>
            </a:r>
          </a:p>
          <a:p>
            <a:pPr lvl="1"/>
            <a:r>
              <a:rPr lang="en-US" altLang="zh-CN"/>
              <a:t>What is the address space?</a:t>
            </a:r>
          </a:p>
          <a:p>
            <a:pPr lvl="1"/>
            <a:r>
              <a:rPr lang="en-US" altLang="zh-CN"/>
              <a:t>What is the addressability?</a:t>
            </a:r>
          </a:p>
          <a:p>
            <a:pPr lvl="1"/>
            <a:r>
              <a:rPr lang="en-US" altLang="zh-CN"/>
              <a:t>What is the data at address 2?</a:t>
            </a:r>
          </a:p>
          <a:p>
            <a:pPr marL="0" lvl="0" indent="0">
              <a:buNone/>
            </a:pPr>
            <a:r>
              <a:rPr lang="zh-CN" altLang="en-US"/>
              <a:t>【解析】</a:t>
            </a:r>
          </a:p>
          <a:p>
            <a:pPr marL="0" lvl="0" indent="0">
              <a:buNone/>
            </a:pPr>
            <a:r>
              <a:rPr lang="en-US" altLang="zh-CN"/>
              <a:t>1. </a:t>
            </a:r>
            <a:r>
              <a:rPr lang="zh-CN" altLang="en-US"/>
              <a:t>与图</a:t>
            </a:r>
            <a:r>
              <a:rPr lang="en-US" altLang="zh-CN"/>
              <a:t>3.21</a:t>
            </a:r>
            <a:r>
              <a:rPr lang="zh-CN" altLang="en-US"/>
              <a:t>区分。</a:t>
            </a:r>
          </a:p>
          <a:p>
            <a:pPr marL="0" lvl="0" indent="0">
              <a:buNone/>
            </a:pPr>
            <a:r>
              <a:rPr lang="en-US" altLang="zh-CN"/>
              <a:t>2. Address space != location number</a:t>
            </a:r>
          </a:p>
        </p:txBody>
      </p:sp>
      <p:pic>
        <p:nvPicPr>
          <p:cNvPr id="4" name="图片 3"/>
          <p:cNvPicPr>
            <a:picLocks noChangeAspect="1"/>
          </p:cNvPicPr>
          <p:nvPr/>
        </p:nvPicPr>
        <p:blipFill>
          <a:blip r:embed="rId2"/>
          <a:stretch>
            <a:fillRect/>
          </a:stretch>
        </p:blipFill>
        <p:spPr>
          <a:xfrm>
            <a:off x="6465570" y="2270760"/>
            <a:ext cx="5509260" cy="4587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HW3</a:t>
            </a:r>
          </a:p>
        </p:txBody>
      </p:sp>
      <p:pic>
        <p:nvPicPr>
          <p:cNvPr id="6" name="图片 5"/>
          <p:cNvPicPr>
            <a:picLocks noChangeAspect="1"/>
          </p:cNvPicPr>
          <p:nvPr/>
        </p:nvPicPr>
        <p:blipFill>
          <a:blip r:embed="rId2"/>
          <a:stretch>
            <a:fillRect/>
          </a:stretch>
        </p:blipFill>
        <p:spPr>
          <a:xfrm>
            <a:off x="3490595" y="1146175"/>
            <a:ext cx="5210810" cy="5536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HW3</a:t>
            </a:r>
          </a:p>
        </p:txBody>
      </p:sp>
      <p:sp>
        <p:nvSpPr>
          <p:cNvPr id="3" name="内容占位符 2"/>
          <p:cNvSpPr>
            <a:spLocks noGrp="1"/>
          </p:cNvSpPr>
          <p:nvPr>
            <p:ph idx="1"/>
          </p:nvPr>
        </p:nvSpPr>
        <p:spPr/>
        <p:txBody>
          <a:bodyPr/>
          <a:lstStyle/>
          <a:p>
            <a:r>
              <a:rPr lang="en-US" altLang="zh-CN"/>
              <a:t>3.53 The master/slave flip-flop we introduced in the chapter is shown below. Note that the input value is visible at the output after the clock transitions from 0 to 1.</a:t>
            </a:r>
          </a:p>
          <a:p>
            <a:endParaRPr lang="en-US" altLang="zh-CN"/>
          </a:p>
          <a:p>
            <a:endParaRPr lang="en-US" altLang="zh-CN"/>
          </a:p>
          <a:p>
            <a:endParaRPr lang="en-US" altLang="zh-CN"/>
          </a:p>
          <a:p>
            <a:r>
              <a:rPr lang="en-US" altLang="zh-CN"/>
              <a:t>Shown below is a circuit constructed with three of these flip-flops.</a:t>
            </a:r>
          </a:p>
          <a:p>
            <a:endParaRPr lang="en-US" altLang="zh-CN"/>
          </a:p>
          <a:p>
            <a:pPr marL="0" indent="0">
              <a:buNone/>
            </a:pPr>
            <a:endParaRPr lang="zh-CN" altLang="en-US"/>
          </a:p>
          <a:p>
            <a:pPr marL="0" lvl="0" indent="0">
              <a:buNone/>
            </a:pPr>
            <a:endParaRPr lang="en-US" altLang="zh-CN"/>
          </a:p>
        </p:txBody>
      </p:sp>
      <p:pic>
        <p:nvPicPr>
          <p:cNvPr id="5" name="图片 4"/>
          <p:cNvPicPr>
            <a:picLocks noChangeAspect="1"/>
          </p:cNvPicPr>
          <p:nvPr/>
        </p:nvPicPr>
        <p:blipFill>
          <a:blip r:embed="rId2"/>
          <a:stretch>
            <a:fillRect/>
          </a:stretch>
        </p:blipFill>
        <p:spPr>
          <a:xfrm>
            <a:off x="3492500" y="2957195"/>
            <a:ext cx="3597275" cy="1581785"/>
          </a:xfrm>
          <a:prstGeom prst="rect">
            <a:avLst/>
          </a:prstGeom>
        </p:spPr>
      </p:pic>
      <p:pic>
        <p:nvPicPr>
          <p:cNvPr id="6" name="图片 5"/>
          <p:cNvPicPr>
            <a:picLocks noChangeAspect="1"/>
          </p:cNvPicPr>
          <p:nvPr/>
        </p:nvPicPr>
        <p:blipFill>
          <a:blip r:embed="rId3"/>
          <a:stretch>
            <a:fillRect/>
          </a:stretch>
        </p:blipFill>
        <p:spPr>
          <a:xfrm>
            <a:off x="3108325" y="5116195"/>
            <a:ext cx="4564380" cy="1620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HW3</a:t>
            </a:r>
          </a:p>
        </p:txBody>
      </p:sp>
      <p:sp>
        <p:nvSpPr>
          <p:cNvPr id="3" name="内容占位符 2"/>
          <p:cNvSpPr>
            <a:spLocks noGrp="1"/>
          </p:cNvSpPr>
          <p:nvPr>
            <p:ph idx="1"/>
          </p:nvPr>
        </p:nvSpPr>
        <p:spPr/>
        <p:txBody>
          <a:bodyPr/>
          <a:lstStyle/>
          <a:p>
            <a:r>
              <a:rPr lang="en-US" altLang="zh-CN"/>
              <a:t>Fill in the entries for D2, D1, D0 for each of clock cycles shown. </a:t>
            </a:r>
          </a:p>
          <a:p>
            <a:endParaRPr lang="en-US" altLang="zh-CN"/>
          </a:p>
          <a:p>
            <a:endParaRPr lang="en-US" altLang="zh-CN"/>
          </a:p>
          <a:p>
            <a:endParaRPr lang="en-US" altLang="zh-CN"/>
          </a:p>
          <a:p>
            <a:endParaRPr lang="en-US" altLang="zh-CN"/>
          </a:p>
          <a:p>
            <a:r>
              <a:rPr lang="en-US" altLang="zh-CN"/>
              <a:t>In ten words or less, what is this circuit doing?</a:t>
            </a:r>
          </a:p>
          <a:p>
            <a:pPr marL="0" lvl="0" indent="0">
              <a:buNone/>
            </a:pPr>
            <a:r>
              <a:rPr lang="zh-CN" altLang="en-US" sz="2800"/>
              <a:t>【解析】</a:t>
            </a:r>
          </a:p>
          <a:p>
            <a:pPr marL="0" lvl="0" indent="0">
              <a:buNone/>
            </a:pPr>
            <a:r>
              <a:rPr lang="zh-CN" altLang="en-US" sz="2800"/>
              <a:t>这是一个自减计数器。</a:t>
            </a:r>
            <a:endParaRPr lang="en-US" altLang="zh-CN"/>
          </a:p>
          <a:p>
            <a:pPr marL="0" indent="0">
              <a:buNone/>
            </a:pPr>
            <a:endParaRPr lang="zh-CN" altLang="en-US"/>
          </a:p>
          <a:p>
            <a:pPr marL="0" lvl="0" indent="0">
              <a:buNone/>
            </a:pPr>
            <a:endParaRPr lang="en-US" altLang="zh-CN"/>
          </a:p>
        </p:txBody>
      </p:sp>
      <p:pic>
        <p:nvPicPr>
          <p:cNvPr id="4" name="图片 3"/>
          <p:cNvPicPr>
            <a:picLocks noChangeAspect="1"/>
          </p:cNvPicPr>
          <p:nvPr/>
        </p:nvPicPr>
        <p:blipFill>
          <a:blip r:embed="rId2"/>
          <a:stretch>
            <a:fillRect/>
          </a:stretch>
        </p:blipFill>
        <p:spPr>
          <a:xfrm>
            <a:off x="3907155" y="2455545"/>
            <a:ext cx="4377690" cy="19469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ZkOGIyNGI1NmRkY2IzOTIyM2NmMGEzNTU4OGIzM2Q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40,&quot;width&quot;:88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1165</Words>
  <Application>Microsoft Office PowerPoint</Application>
  <PresentationFormat>宽屏</PresentationFormat>
  <Paragraphs>156</Paragraphs>
  <Slides>29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29</vt:i4>
      </vt:variant>
    </vt:vector>
  </HeadingPairs>
  <TitlesOfParts>
    <vt:vector size="32" baseType="lpstr">
      <vt:lpstr>Arial</vt:lpstr>
      <vt:lpstr>Calibri</vt:lpstr>
      <vt:lpstr>Office 主题</vt:lpstr>
      <vt:lpstr>HW1</vt:lpstr>
      <vt:lpstr>HW2</vt:lpstr>
      <vt:lpstr>HW2</vt:lpstr>
      <vt:lpstr>HW2</vt:lpstr>
      <vt:lpstr>HW3</vt:lpstr>
      <vt:lpstr>HW3</vt:lpstr>
      <vt:lpstr>HW3</vt:lpstr>
      <vt:lpstr>HW3</vt:lpstr>
      <vt:lpstr>HW3</vt:lpstr>
      <vt:lpstr>HW3</vt:lpstr>
      <vt:lpstr>HW3</vt:lpstr>
      <vt:lpstr>HW3</vt:lpstr>
      <vt:lpstr>HW4</vt:lpstr>
      <vt:lpstr>HW4</vt:lpstr>
      <vt:lpstr>HW4</vt:lpstr>
      <vt:lpstr>HW4</vt:lpstr>
      <vt:lpstr>HW4</vt:lpstr>
      <vt:lpstr>HW4</vt:lpstr>
      <vt:lpstr>HW4</vt:lpstr>
      <vt:lpstr>HW5</vt:lpstr>
      <vt:lpstr>HW5</vt:lpstr>
      <vt:lpstr>HW5</vt:lpstr>
      <vt:lpstr>HW6</vt:lpstr>
      <vt:lpstr>HW7</vt:lpstr>
      <vt:lpstr>PowerPoint 演示文稿</vt:lpstr>
      <vt:lpstr>PowerPoint 演示文稿</vt:lpstr>
      <vt:lpstr>PowerPoint 演示文稿</vt:lpstr>
      <vt:lpstr>HW8</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
  <cp:lastModifiedBy>孙 川</cp:lastModifiedBy>
  <cp:revision>63</cp:revision>
  <dcterms:created xsi:type="dcterms:W3CDTF">2022-07-25T15:58:00Z</dcterms:created>
  <dcterms:modified xsi:type="dcterms:W3CDTF">2022-07-27T05:20:05Z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8367D644244449CCBF00F601462D5CED</vt:lpwstr>
  </property>
  <property fmtid="{D5CDD505-2E9C-101B-9397-08002B2CF9AE}" pid="3" name="KSOProductBuildVer">
    <vt:lpwstr>2052-11.1.0.10524</vt:lpwstr>
  </property>
</Properties>
</file>