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handoutMasterIdLst>
    <p:handoutMasterId r:id="rId46"/>
  </p:handoutMasterIdLst>
  <p:sldIdLst>
    <p:sldId id="431" r:id="rId5"/>
    <p:sldId id="670" r:id="rId6"/>
    <p:sldId id="619" r:id="rId7"/>
    <p:sldId id="623" r:id="rId8"/>
    <p:sldId id="625" r:id="rId9"/>
    <p:sldId id="676" r:id="rId10"/>
    <p:sldId id="627" r:id="rId11"/>
    <p:sldId id="628" r:id="rId12"/>
    <p:sldId id="665" r:id="rId14"/>
    <p:sldId id="671" r:id="rId15"/>
    <p:sldId id="672" r:id="rId16"/>
    <p:sldId id="680" r:id="rId17"/>
    <p:sldId id="674" r:id="rId18"/>
    <p:sldId id="635" r:id="rId19"/>
    <p:sldId id="631" r:id="rId20"/>
    <p:sldId id="633" r:id="rId21"/>
    <p:sldId id="640" r:id="rId22"/>
    <p:sldId id="679" r:id="rId23"/>
    <p:sldId id="642" r:id="rId24"/>
    <p:sldId id="675" r:id="rId25"/>
    <p:sldId id="678" r:id="rId26"/>
    <p:sldId id="641" r:id="rId27"/>
    <p:sldId id="681" r:id="rId28"/>
    <p:sldId id="647" r:id="rId29"/>
    <p:sldId id="649" r:id="rId30"/>
    <p:sldId id="650" r:id="rId31"/>
    <p:sldId id="634" r:id="rId32"/>
    <p:sldId id="663" r:id="rId33"/>
    <p:sldId id="664" r:id="rId34"/>
    <p:sldId id="682" r:id="rId35"/>
    <p:sldId id="652" r:id="rId36"/>
    <p:sldId id="653" r:id="rId37"/>
    <p:sldId id="654" r:id="rId38"/>
    <p:sldId id="655" r:id="rId39"/>
    <p:sldId id="686" r:id="rId40"/>
    <p:sldId id="656" r:id="rId41"/>
    <p:sldId id="657" r:id="rId42"/>
    <p:sldId id="669" r:id="rId43"/>
    <p:sldId id="666" r:id="rId44"/>
    <p:sldId id="643" r:id="rId45"/>
  </p:sldIdLst>
  <p:sldSz cx="9144000" cy="6858000" type="screen4x3"/>
  <p:notesSz cx="9882505" cy="6761480"/>
  <p:custDataLst>
    <p:tags r:id="rId50"/>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0F0F0"/>
    <a:srgbClr val="B4B4B4"/>
    <a:srgbClr val="FFCC00"/>
    <a:srgbClr val="FF00FF"/>
    <a:srgbClr val="FF66FF"/>
    <a:srgbClr val="FF99FF"/>
    <a:srgbClr val="66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39"/>
    <p:restoredTop sz="94698"/>
  </p:normalViewPr>
  <p:slideViewPr>
    <p:cSldViewPr showGuides="1">
      <p:cViewPr varScale="1">
        <p:scale>
          <a:sx n="83" d="100"/>
          <a:sy n="83" d="100"/>
        </p:scale>
        <p:origin x="14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gs" Target="tags/tag1.xml"/><Relationship Id="rId5" Type="http://schemas.openxmlformats.org/officeDocument/2006/relationships/slide" Target="slides/slide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4283075" cy="338138"/>
          </a:xfrm>
          <a:prstGeom prst="rect">
            <a:avLst/>
          </a:prstGeom>
        </p:spPr>
        <p:txBody>
          <a:bodyPr vert="horz" lIns="89800" tIns="44900" rIns="89800" bIns="44900" rtlCol="0"/>
          <a:lstStyle>
            <a:lvl1pPr algn="l"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sz="quarter" idx="1"/>
          </p:nvPr>
        </p:nvSpPr>
        <p:spPr>
          <a:xfrm>
            <a:off x="5599113" y="0"/>
            <a:ext cx="4281488" cy="338138"/>
          </a:xfrm>
          <a:prstGeom prst="rect">
            <a:avLst/>
          </a:prstGeom>
        </p:spPr>
        <p:txBody>
          <a:bodyPr vert="horz" lIns="89800" tIns="44900" rIns="89800" bIns="44900" rtlCol="0"/>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304A549-38CE-47EB-BFDB-4470CC60BC6A}" type="datetimeFigureOut">
              <a:rPr kumimoji="1" lang="zh-CN" altLang="en-US" sz="1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fld>
            <a:endParaRPr kumimoji="1" lang="zh-CN" altLang="en-US" sz="1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2"/>
          </p:nvPr>
        </p:nvSpPr>
        <p:spPr>
          <a:xfrm>
            <a:off x="0" y="6421438"/>
            <a:ext cx="4283075" cy="338138"/>
          </a:xfrm>
          <a:prstGeom prst="rect">
            <a:avLst/>
          </a:prstGeom>
        </p:spPr>
        <p:txBody>
          <a:bodyPr vert="horz" lIns="89800" tIns="44900" rIns="89800" bIns="44900" rtlCol="0" anchor="b"/>
          <a:lstStyle>
            <a:lvl1pPr algn="l"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3"/>
          </p:nvPr>
        </p:nvSpPr>
        <p:spPr>
          <a:xfrm>
            <a:off x="5599113" y="6421438"/>
            <a:ext cx="4281488" cy="338138"/>
          </a:xfrm>
          <a:prstGeom prst="rect">
            <a:avLst/>
          </a:prstGeom>
        </p:spPr>
        <p:txBody>
          <a:bodyPr vert="horz" wrap="square" lIns="89800" tIns="44900" rIns="89800" bIns="4490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91EB96E-15E4-44E4-BE28-8C8E1D6B2A0F}" type="slidenum">
              <a:rPr kumimoji="1" lang="zh-CN" altLang="en-US" sz="1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fld>
            <a:endParaRPr kumimoji="1" lang="zh-CN" altLang="en-US" sz="1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4283075" cy="338138"/>
          </a:xfrm>
          <a:prstGeom prst="rect">
            <a:avLst/>
          </a:prstGeom>
          <a:noFill/>
          <a:ln>
            <a:noFill/>
          </a:ln>
          <a:effectLst/>
        </p:spPr>
        <p:txBody>
          <a:bodyPr vert="horz" wrap="square" lIns="89800" tIns="44900" rIns="89800" bIns="44900" numCol="1" anchor="t" anchorCtr="0" compatLnSpc="1"/>
          <a:lstStyle>
            <a:lvl1pPr algn="l" eaLnBrk="1" hangingPunct="1">
              <a:defRPr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5599113" y="0"/>
            <a:ext cx="4283075" cy="338138"/>
          </a:xfrm>
          <a:prstGeom prst="rect">
            <a:avLst/>
          </a:prstGeom>
          <a:noFill/>
          <a:ln>
            <a:noFill/>
          </a:ln>
          <a:effectLst/>
        </p:spPr>
        <p:txBody>
          <a:bodyPr vert="horz" wrap="square" lIns="89800" tIns="44900" rIns="89800" bIns="44900" numCol="1" anchor="t" anchorCtr="0" compatLnSpc="1"/>
          <a:lstStyle>
            <a:lvl1pPr algn="r" eaLnBrk="1" hangingPunct="1">
              <a:defRPr sz="120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6" name="Rectangle 4"/>
          <p:cNvSpPr>
            <a:spLocks noGrp="1" noRot="1" noChangeAspect="1" noTextEdit="1"/>
          </p:cNvSpPr>
          <p:nvPr>
            <p:ph type="sldImg" idx="2"/>
          </p:nvPr>
        </p:nvSpPr>
        <p:spPr>
          <a:xfrm>
            <a:off x="3251200" y="508000"/>
            <a:ext cx="3379788" cy="25336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1317625" y="3211513"/>
            <a:ext cx="7246938" cy="3041650"/>
          </a:xfrm>
          <a:prstGeom prst="rect">
            <a:avLst/>
          </a:prstGeom>
          <a:noFill/>
          <a:ln>
            <a:noFill/>
          </a:ln>
          <a:effectLst/>
        </p:spPr>
        <p:txBody>
          <a:bodyPr vert="horz" wrap="square" lIns="89800" tIns="44900" rIns="89800" bIns="4490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6423025"/>
            <a:ext cx="4283075" cy="338138"/>
          </a:xfrm>
          <a:prstGeom prst="rect">
            <a:avLst/>
          </a:prstGeom>
          <a:noFill/>
          <a:ln>
            <a:noFill/>
          </a:ln>
          <a:effectLst/>
        </p:spPr>
        <p:txBody>
          <a:bodyPr vert="horz" wrap="square" lIns="89800" tIns="44900" rIns="89800" bIns="44900" numCol="1" anchor="b" anchorCtr="0" compatLnSpc="1"/>
          <a:lstStyle>
            <a:lvl1pPr algn="l" eaLnBrk="1" hangingPunct="1">
              <a:defRPr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5599113" y="6423025"/>
            <a:ext cx="4283075" cy="338138"/>
          </a:xfrm>
          <a:prstGeom prst="rect">
            <a:avLst/>
          </a:prstGeom>
          <a:noFill/>
          <a:ln>
            <a:noFill/>
          </a:ln>
          <a:effectLst/>
        </p:spPr>
        <p:txBody>
          <a:bodyPr vert="horz" wrap="square" lIns="89800" tIns="44900" rIns="89800" bIns="44900" numCol="1" anchor="b"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E11E4B-74A0-49E2-8AC0-E201F1A3E5F9}"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ln/>
        </p:spPr>
        <p:txBody>
          <a:bodyPr wrap="square" lIns="89800" tIns="44900" rIns="89800" bIns="44900" anchor="t" anchorCtr="0"/>
          <a:p>
            <a:pPr lvl="0"/>
            <a:endParaRPr lang="zh-CN" altLang="en-US" dirty="0"/>
          </a:p>
        </p:txBody>
      </p:sp>
      <p:sp>
        <p:nvSpPr>
          <p:cNvPr id="23556" name="灯片编号占位符 3"/>
          <p:cNvSpPr txBox="1">
            <a:spLocks noGrp="1"/>
          </p:cNvSpPr>
          <p:nvPr>
            <p:ph type="sldNum" sz="quarter"/>
          </p:nvPr>
        </p:nvSpPr>
        <p:spPr>
          <a:xfrm>
            <a:off x="5599113" y="6423025"/>
            <a:ext cx="4283075" cy="338138"/>
          </a:xfrm>
          <a:prstGeom prst="rect">
            <a:avLst/>
          </a:prstGeom>
          <a:noFill/>
          <a:ln w="9525">
            <a:noFill/>
          </a:ln>
        </p:spPr>
        <p:txBody>
          <a:bodyPr lIns="89800" tIns="44900" rIns="89800" bIns="44900" anchor="b" anchorCtr="0"/>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ln/>
        </p:spPr>
        <p:txBody>
          <a:bodyPr wrap="square" lIns="89800" tIns="44900" rIns="89800" bIns="44900" anchor="t" anchorCtr="0"/>
          <a:p>
            <a:pPr lvl="0"/>
            <a:endParaRPr lang="zh-CN" altLang="en-US" dirty="0"/>
          </a:p>
        </p:txBody>
      </p:sp>
      <p:sp>
        <p:nvSpPr>
          <p:cNvPr id="38916" name="灯片编号占位符 3"/>
          <p:cNvSpPr txBox="1">
            <a:spLocks noGrp="1"/>
          </p:cNvSpPr>
          <p:nvPr>
            <p:ph type="sldNum" sz="quarter"/>
          </p:nvPr>
        </p:nvSpPr>
        <p:spPr>
          <a:xfrm>
            <a:off x="5599113" y="6423025"/>
            <a:ext cx="4283075" cy="338138"/>
          </a:xfrm>
          <a:prstGeom prst="rect">
            <a:avLst/>
          </a:prstGeom>
          <a:noFill/>
          <a:ln w="9525">
            <a:noFill/>
          </a:ln>
        </p:spPr>
        <p:txBody>
          <a:bodyPr lIns="89800" tIns="44900" rIns="89800" bIns="44900" anchor="b" anchorCtr="0"/>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ln/>
        </p:spPr>
        <p:txBody>
          <a:bodyPr wrap="square" lIns="89800" tIns="44900" rIns="89800" bIns="44900" anchor="t" anchorCtr="0"/>
          <a:p>
            <a:pPr lvl="0"/>
            <a:endParaRPr lang="zh-CN" altLang="en-US" dirty="0"/>
          </a:p>
        </p:txBody>
      </p:sp>
      <p:sp>
        <p:nvSpPr>
          <p:cNvPr id="54276" name="灯片编号占位符 3"/>
          <p:cNvSpPr txBox="1">
            <a:spLocks noGrp="1"/>
          </p:cNvSpPr>
          <p:nvPr>
            <p:ph type="sldNum" sz="quarter"/>
          </p:nvPr>
        </p:nvSpPr>
        <p:spPr>
          <a:xfrm>
            <a:off x="5599113" y="6423025"/>
            <a:ext cx="4283075" cy="338138"/>
          </a:xfrm>
          <a:prstGeom prst="rect">
            <a:avLst/>
          </a:prstGeom>
          <a:noFill/>
          <a:ln w="9525">
            <a:noFill/>
          </a:ln>
        </p:spPr>
        <p:txBody>
          <a:bodyPr lIns="89800" tIns="44900" rIns="89800" bIns="44900" anchor="b" anchorCtr="0"/>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C4EFFF"/>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4ED167F-17EE-46C7-BABC-C867964D5799}"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292B44-AFE0-4328-A731-77A9153111A6}" type="slidenum">
              <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C4EFFF"/>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8A2511C-86FA-436C-9A71-9992014E109E}" type="datetime1">
              <a:rPr kumimoji="0" lang="zh-CN" altLang="en-US"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A947EE6-0D10-46B0-AFA4-CE0396924E13}" type="slidenum">
              <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C4E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88A9B3E-9F9B-4BC2-879C-139846AAE7E9}" type="datetime1">
              <a:rPr kumimoji="0" lang="zh-CN" altLang="en-US"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4A660F8-812E-4001-9B5F-DFD044C69117}" type="slidenum">
              <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endParaRPr lang="zh-CN" alt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C4EFFF"/>
        </a:solidFill>
        <a:effectLst/>
      </p:bgPr>
    </p:bg>
    <p:spTree>
      <p:nvGrpSpPr>
        <p:cNvPr id="1" name=""/>
        <p:cNvGrpSpPr/>
        <p:nvPr/>
      </p:nvGrpSpPr>
      <p:grpSpPr>
        <a:xfrm>
          <a:off x="0" y="0"/>
          <a:ext cx="0" cy="0"/>
          <a:chOff x="0" y="0"/>
          <a:chExt cx="0" cy="0"/>
        </a:xfrm>
      </p:grpSpPr>
      <p:sp>
        <p:nvSpPr>
          <p:cNvPr id="14" name="Snip and Round Single Corner Rectangle 8"/>
          <p:cNvSpPr/>
          <p:nvPr/>
        </p:nvSpPr>
        <p:spPr bwMode="auto">
          <a:xfrm rot="420000" flipV="1">
            <a:off x="3165475" y="1108075"/>
            <a:ext cx="5257800" cy="4114800"/>
          </a:xfrm>
          <a:custGeom>
            <a:avLst/>
            <a:gdLst>
              <a:gd name="T0" fmla="*/ 0 w 5257800"/>
              <a:gd name="T1" fmla="*/ 0 h 4114800"/>
              <a:gd name="T2" fmla="*/ 5107774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 name="Right Triangle 11"/>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ln>
          <a:effectLst>
            <a:outerShdw blurRad="19685" dist="6350" dir="12899787" algn="tl" rotWithShape="0">
              <a:srgbClr val="80808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white"/>
              </a:solidFill>
              <a:effectLst/>
              <a:uLnTx/>
              <a:uFillTx/>
              <a:latin typeface="Constantia" panose="02030602050306030303"/>
              <a:ea typeface="宋体" panose="02010600030101010101" pitchFamily="2" charset="-122"/>
              <a:cs typeface="+mn-cs"/>
            </a:endParaRPr>
          </a:p>
        </p:txBody>
      </p:sp>
      <p:sp>
        <p:nvSpPr>
          <p:cNvPr id="1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1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5EF4AA9-D053-4288-96A5-8F25C6948466}"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4000308-A732-4961-8551-851EB6A11423}"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C4EFFF"/>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F4E345-6F90-481D-940A-09C68F10567C}" type="datetime1">
              <a:rPr kumimoji="0" lang="zh-CN" altLang="en-US"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472D9A4-B5F6-4E03-B25A-CF1955EF1798}" type="slidenum">
              <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C4E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F89476A-EFCB-43C1-B68B-1D01B4F70A49}" type="datetime1">
              <a:rPr kumimoji="0" lang="zh-CN" altLang="en-US"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4DDC46-A7DF-4237-9E44-E11655816B87}" type="slidenum">
              <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C4E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4D7F629-60F7-414F-B01A-1323E64BEC22}"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92E5E8-A260-480E-8B66-EE508D1D3D4D}" type="slidenum">
              <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D1EAEE"/>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endParaRPr lang="zh-CN" alt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C4EFFF"/>
        </a:solidFill>
        <a:effectLst/>
      </p:bgPr>
    </p:bg>
    <p:spTree>
      <p:nvGrpSpPr>
        <p:cNvPr id="1" name=""/>
        <p:cNvGrpSpPr/>
        <p:nvPr/>
      </p:nvGrpSpPr>
      <p:grpSpPr>
        <a:xfrm>
          <a:off x="0" y="0"/>
          <a:ext cx="0" cy="0"/>
          <a:chOff x="0" y="0"/>
          <a:chExt cx="0" cy="0"/>
        </a:xfrm>
      </p:grpSpPr>
      <p:sp>
        <p:nvSpPr>
          <p:cNvPr id="14" name="Snip and Round Single Corner Rectangle 8"/>
          <p:cNvSpPr/>
          <p:nvPr/>
        </p:nvSpPr>
        <p:spPr bwMode="auto">
          <a:xfrm rot="420000" flipV="1">
            <a:off x="3165475" y="1108075"/>
            <a:ext cx="5257800" cy="4114800"/>
          </a:xfrm>
          <a:custGeom>
            <a:avLst/>
            <a:gdLst>
              <a:gd name="T0" fmla="*/ 0 w 5257800"/>
              <a:gd name="T1" fmla="*/ 0 h 4114800"/>
              <a:gd name="T2" fmla="*/ 5107774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 name="Right Triangle 11"/>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ln>
          <a:effectLst>
            <a:outerShdw blurRad="19685" dist="6350" dir="12899787" algn="tl" rotWithShape="0">
              <a:srgbClr val="80808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white"/>
              </a:solidFill>
              <a:effectLst/>
              <a:uLnTx/>
              <a:uFillTx/>
              <a:latin typeface="Constantia" panose="02030602050306030303"/>
              <a:ea typeface="宋体" panose="02010600030101010101" pitchFamily="2" charset="-122"/>
              <a:cs typeface="+mn-cs"/>
            </a:endParaRPr>
          </a:p>
        </p:txBody>
      </p:sp>
      <p:sp>
        <p:nvSpPr>
          <p:cNvPr id="1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1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83631B9-AAA8-495D-AB03-DBBAD9CAE640}"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8AFAEC-1092-4E21-9F55-07D757070F8A}"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endParaRPr lang="zh-CN" alt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C4EFFF"/>
        </a:solidFill>
        <a:effectLst/>
      </p:bgPr>
    </p:bg>
    <p:spTree>
      <p:nvGrpSpPr>
        <p:cNvPr id="1" name=""/>
        <p:cNvGrpSpPr/>
        <p:nvPr/>
      </p:nvGrpSpPr>
      <p:grpSpPr>
        <a:xfrm>
          <a:off x="0" y="0"/>
          <a:ext cx="0" cy="0"/>
          <a:chOff x="0" y="0"/>
          <a:chExt cx="0" cy="0"/>
        </a:xfrm>
      </p:grpSpPr>
      <p:sp>
        <p:nvSpPr>
          <p:cNvPr id="14" name="Snip and Round Single Corner Rectangle 8"/>
          <p:cNvSpPr/>
          <p:nvPr/>
        </p:nvSpPr>
        <p:spPr bwMode="auto">
          <a:xfrm rot="420000" flipV="1">
            <a:off x="3165475" y="1108075"/>
            <a:ext cx="5257800" cy="4114800"/>
          </a:xfrm>
          <a:custGeom>
            <a:avLst/>
            <a:gdLst>
              <a:gd name="T0" fmla="*/ 0 w 5257800"/>
              <a:gd name="T1" fmla="*/ 0 h 4114800"/>
              <a:gd name="T2" fmla="*/ 5107774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 name="Right Triangle 11"/>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ln>
          <a:effectLst>
            <a:outerShdw blurRad="19685" dist="6350" dir="12899787" algn="tl" rotWithShape="0">
              <a:srgbClr val="80808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3665BDD-AA6E-41CA-B972-713E8341AFCD}"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5E42F3-F7CD-42C5-A545-F7EDD56A09B6}"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EFFF"/>
        </a:solid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zh-CN" altLang="en-US" dirty="0"/>
              <a:t>单击此处编辑母版标题样式</a:t>
            </a:r>
            <a:endParaRPr lang="en-US" altLang="zh-CN" dirty="0"/>
          </a:p>
        </p:txBody>
      </p:sp>
      <p:sp>
        <p:nvSpPr>
          <p:cNvPr id="1029" name="Text Placeholder 29"/>
          <p:cNvSpPr>
            <a:spLocks noGrp="1"/>
          </p:cNvSpPr>
          <p:nvPr>
            <p:ph type="body" idx="1"/>
          </p:nvPr>
        </p:nvSpPr>
        <p:spPr>
          <a:xfrm>
            <a:off x="457200" y="1935163"/>
            <a:ext cx="8229600" cy="4389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3196614-23F5-4E4B-815A-A6B57E31F6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eaLnBrk="1" hangingPunct="1">
              <a:defRPr kumimoji="0" sz="12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EAEAC-2A4F-4565-90AC-89DC06982E70}"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grpSp>
        <p:nvGrpSpPr>
          <p:cNvPr id="1033"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4EFFF"/>
        </a:solid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052"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zh-CN" altLang="en-US" dirty="0"/>
              <a:t>单击此处编辑母版标题样式</a:t>
            </a:r>
            <a:endParaRPr lang="en-US" altLang="zh-CN" dirty="0"/>
          </a:p>
        </p:txBody>
      </p:sp>
      <p:sp>
        <p:nvSpPr>
          <p:cNvPr id="2053" name="Text Placeholder 29"/>
          <p:cNvSpPr>
            <a:spLocks noGrp="1"/>
          </p:cNvSpPr>
          <p:nvPr>
            <p:ph type="body" idx="1"/>
          </p:nvPr>
        </p:nvSpPr>
        <p:spPr>
          <a:xfrm>
            <a:off x="457200" y="1935163"/>
            <a:ext cx="8229600" cy="4389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59FECBA-D812-485A-9B5B-7AC628F65AFA}"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eaLnBrk="1" hangingPunct="1">
              <a:defRPr kumimoji="0" sz="12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9BE62C9-B610-4C93-AA4B-62AD67D2B3B4}"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grpSp>
        <p:nvGrpSpPr>
          <p:cNvPr id="2057"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4EFFF"/>
        </a:solid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3076"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zh-CN" altLang="en-US" dirty="0"/>
              <a:t>单击此处编辑母版标题样式</a:t>
            </a:r>
            <a:endParaRPr lang="en-US" altLang="zh-CN" dirty="0"/>
          </a:p>
        </p:txBody>
      </p:sp>
      <p:sp>
        <p:nvSpPr>
          <p:cNvPr id="3077" name="Text Placeholder 29"/>
          <p:cNvSpPr>
            <a:spLocks noGrp="1"/>
          </p:cNvSpPr>
          <p:nvPr>
            <p:ph type="body" idx="1"/>
          </p:nvPr>
        </p:nvSpPr>
        <p:spPr>
          <a:xfrm>
            <a:off x="457200" y="1935163"/>
            <a:ext cx="8229600" cy="4389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5B4E12-ABFF-4E08-8F15-83763E72A69E}" type="datetime1">
              <a:rPr kumimoji="0" lang="zh-CN" altLang="en-US"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rgbClr val="04617B">
                    <a:shade val="90000"/>
                  </a:srgbClr>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eaLnBrk="1" hangingPunct="1">
              <a:defRPr kumimoji="0" sz="12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2D573E1-8DB0-4C4C-BB1B-A21B75646EAF}"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grpSp>
        <p:nvGrpSpPr>
          <p:cNvPr id="3081"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image" Target="../media/image8.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Rectangle 2"/>
          <p:cNvSpPr>
            <a:spLocks noGrp="1" noChangeArrowheads="1"/>
          </p:cNvSpPr>
          <p:nvPr>
            <p:ph type="title"/>
          </p:nvPr>
        </p:nvSpPr>
        <p:spPr>
          <a:xfrm>
            <a:off x="533400" y="1138238"/>
            <a:ext cx="7772400" cy="609600"/>
          </a:xfrm>
        </p:spPr>
        <p:txBody>
          <a:bodyPr vert="horz" wrap="square" lIns="0" tIns="45720" rIns="0" bIns="0" numCol="1" rtlCol="0" anchor="b"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a:ln>
                  <a:noFill/>
                </a:ln>
                <a:solidFill>
                  <a:schemeClr val="tx2"/>
                </a:solidFill>
                <a:effectLst/>
                <a:uLnTx/>
                <a:uFillTx/>
                <a:latin typeface="+mj-lt"/>
                <a:ea typeface="+mj-ea"/>
                <a:cs typeface="+mj-cs"/>
              </a:rPr>
              <a:t>第</a:t>
            </a:r>
            <a:r>
              <a:rPr kumimoji="0" lang="en-US" altLang="zh-CN" sz="5000" b="0" i="0" u="none" strike="noStrike" kern="1200" cap="none" spc="0" normalizeH="0" baseline="0" noProof="0" dirty="0">
                <a:ln>
                  <a:noFill/>
                </a:ln>
                <a:solidFill>
                  <a:schemeClr val="tx2"/>
                </a:solidFill>
                <a:effectLst/>
                <a:uLnTx/>
                <a:uFillTx/>
                <a:latin typeface="+mj-lt"/>
                <a:ea typeface="+mj-ea"/>
                <a:cs typeface="+mj-cs"/>
              </a:rPr>
              <a:t>2</a:t>
            </a:r>
            <a:r>
              <a:rPr kumimoji="0" lang="zh-CN" altLang="en-US" sz="5000" b="0" i="0" u="none" strike="noStrike" kern="1200" cap="none" spc="0" normalizeH="0" baseline="0" noProof="0" dirty="0">
                <a:ln>
                  <a:noFill/>
                </a:ln>
                <a:solidFill>
                  <a:schemeClr val="tx2"/>
                </a:solidFill>
                <a:effectLst/>
                <a:uLnTx/>
                <a:uFillTx/>
                <a:latin typeface="+mj-lt"/>
                <a:ea typeface="+mj-ea"/>
                <a:cs typeface="+mj-cs"/>
              </a:rPr>
              <a:t>讲 价格机制</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15363" name="日期占位符 3"/>
          <p:cNvSpPr txBox="1">
            <a:spLocks noGrp="1"/>
          </p:cNvSpPr>
          <p:nvPr>
            <p:ph type="dt" sz="half" idx="10"/>
          </p:nvPr>
        </p:nvSpPr>
        <p:spPr>
          <a:noFill/>
          <a:ln>
            <a:noFill/>
          </a:ln>
        </p:spPr>
        <p:txBody>
          <a:bodyPr lIns="0" tIns="0" rIns="0" bIns="0" anchor="b" anchorCtr="0"/>
          <a:p>
            <a:pPr marL="0" indent="0" eaLnBrk="1" hangingPunct="1">
              <a:spcBef>
                <a:spcPct val="0"/>
              </a:spcBef>
              <a:buClrTx/>
              <a:buSzTx/>
              <a:buFontTx/>
              <a:buNone/>
            </a:pPr>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15364" name="灯片编号占位符 5"/>
          <p:cNvSpPr txBox="1">
            <a:spLocks noGrp="1"/>
          </p:cNvSpPr>
          <p:nvPr>
            <p:ph type="sldNum" sz="quarter" idx="12"/>
          </p:nvPr>
        </p:nvSpPr>
        <p:spPr>
          <a:noFill/>
          <a:ln>
            <a:noFill/>
          </a:ln>
        </p:spPr>
        <p:txBody>
          <a:bodyPr lIns="0" tIns="0" rIns="0" bIns="0" anchor="b" anchorCtr="0"/>
          <a:p>
            <a:pPr marL="0" indent="0" algn="r" eaLnBrk="1" hangingPunct="1">
              <a:spcBef>
                <a:spcPct val="0"/>
              </a:spcBef>
              <a:buClrTx/>
              <a:buSzTx/>
              <a:buFontTx/>
              <a:buNone/>
            </a:pPr>
            <a:fld id="{9A0DB2DC-4C9A-4742-B13C-FB6460FD3503}" type="slidenum">
              <a:rPr lang="en-US" altLang="zh-CN" sz="1400" dirty="0">
                <a:latin typeface="Times New Roman" panose="02020603050405020304" pitchFamily="18" charset="0"/>
              </a:rPr>
            </a:fld>
            <a:endParaRPr lang="en-US" altLang="zh-CN" sz="1400" dirty="0">
              <a:latin typeface="Times New Roman" panose="02020603050405020304" pitchFamily="18" charset="0"/>
            </a:endParaRPr>
          </a:p>
        </p:txBody>
      </p:sp>
      <p:sp>
        <p:nvSpPr>
          <p:cNvPr id="2" name="文本框 1"/>
          <p:cNvSpPr txBox="1">
            <a:spLocks noChangeArrowheads="1"/>
          </p:cNvSpPr>
          <p:nvPr/>
        </p:nvSpPr>
        <p:spPr bwMode="auto">
          <a:xfrm>
            <a:off x="968375" y="1989138"/>
            <a:ext cx="7343775" cy="3478213"/>
          </a:xfrm>
          <a:prstGeom prst="rect">
            <a:avLst/>
          </a:prstGeom>
          <a:noFill/>
          <a:ln>
            <a:noFill/>
          </a:ln>
        </p:spPr>
        <p:txBody>
          <a:bodyPr>
            <a:spAutoFit/>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r>
              <a:rPr kumimoji="1" lang="zh-CN" altLang="en-US"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rPr>
              <a:t>需求</a:t>
            </a:r>
            <a:endParaRPr kumimoji="1" lang="en-US" altLang="zh-CN"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endParaRPr kumimoji="1" lang="en-US" altLang="zh-CN"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r>
              <a:rPr kumimoji="1" lang="zh-CN" altLang="en-US"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rPr>
              <a:t>供给</a:t>
            </a:r>
            <a:endParaRPr kumimoji="1" lang="en-US" altLang="zh-CN"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endParaRPr kumimoji="1" lang="en-US" altLang="zh-CN"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r>
              <a:rPr kumimoji="1" lang="zh-CN" altLang="en-US"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rPr>
              <a:t>供求均衡与价格决定</a:t>
            </a:r>
            <a:endParaRPr kumimoji="1" lang="en-US" altLang="zh-CN"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endParaRPr kumimoji="1" lang="en-US" altLang="zh-CN"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571500" marR="0" lvl="0" indent="-571500" algn="l" defTabSz="914400" rtl="0" eaLnBrk="0" fontAlgn="base" latinLnBrk="0" hangingPunct="0">
              <a:lnSpc>
                <a:spcPct val="100000"/>
              </a:lnSpc>
              <a:spcBef>
                <a:spcPct val="0"/>
              </a:spcBef>
              <a:spcAft>
                <a:spcPct val="0"/>
              </a:spcAft>
              <a:buClrTx/>
              <a:buSzTx/>
              <a:buFont typeface="+mj-ea"/>
              <a:buAutoNum type="ea1JpnChsDbPeriod"/>
              <a:defRPr/>
            </a:pPr>
            <a:r>
              <a:rPr kumimoji="1" lang="zh-CN" altLang="en-US"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rPr>
              <a:t>供求变化与均衡价格变动</a:t>
            </a:r>
            <a:endParaRPr kumimoji="1" lang="zh-CN" altLang="en-US" sz="2800" b="1"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457200" y="404813"/>
            <a:ext cx="8229600" cy="866775"/>
          </a:xfrm>
          <a:ln/>
        </p:spPr>
        <p:txBody>
          <a:bodyPr vert="horz" wrap="square" lIns="0" tIns="45720" rIns="0" bIns="0" anchor="b" anchorCtr="0"/>
          <a:p>
            <a:r>
              <a:rPr lang="en-US" altLang="zh-CN" sz="3600" dirty="0"/>
              <a:t>1.4 </a:t>
            </a:r>
            <a:r>
              <a:rPr lang="zh-CN" altLang="en-US" sz="3600" dirty="0"/>
              <a:t>影响需求（量）的因素</a:t>
            </a:r>
            <a:endParaRPr lang="zh-CN" altLang="en-US" sz="3600" dirty="0"/>
          </a:p>
        </p:txBody>
      </p:sp>
      <p:sp>
        <p:nvSpPr>
          <p:cNvPr id="10243" name="内容占位符 2"/>
          <p:cNvSpPr>
            <a:spLocks noGrp="1"/>
          </p:cNvSpPr>
          <p:nvPr>
            <p:ph idx="1"/>
          </p:nvPr>
        </p:nvSpPr>
        <p:spPr>
          <a:xfrm>
            <a:off x="457200" y="1557338"/>
            <a:ext cx="8229600" cy="47672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(1) </a:t>
            </a:r>
            <a:r>
              <a:rPr kumimoji="0" lang="zh-CN" altLang="en-US" sz="26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rPr>
              <a:t>商品本身的价格</a:t>
            </a:r>
            <a:endParaRPr kumimoji="0" lang="en-US" altLang="zh-CN" sz="26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需求定律</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：一般情况下，某种商品的需求量与其价格成反方向变动，即价格上升，需求量减少；价格下降，需求量增加。</a:t>
            </a:r>
            <a:endParaRPr kumimoji="0" lang="en-US" altLang="zh-CN"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ü"/>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7030A0"/>
                </a:solidFill>
                <a:effectLst/>
                <a:uLnTx/>
                <a:uFillTx/>
                <a:latin typeface="+mn-lt"/>
                <a:ea typeface="楷体_GB2312" pitchFamily="49" charset="-122"/>
                <a:cs typeface="+mn-cs"/>
              </a:rPr>
              <a:t>例外：炫耀性商品</a:t>
            </a:r>
            <a:endParaRPr kumimoji="0" lang="en-US" altLang="zh-CN" sz="2000" b="0" i="0" u="none" strike="noStrike" kern="1200" cap="none" spc="0" normalizeH="0" baseline="0" noProof="0" dirty="0">
              <a:ln>
                <a:noFill/>
              </a:ln>
              <a:solidFill>
                <a:srgbClr val="7030A0"/>
              </a:solidFill>
              <a:effectLst/>
              <a:uLnTx/>
              <a:uFillTx/>
              <a:latin typeface="+mn-lt"/>
              <a:ea typeface="楷体_GB2312" pitchFamily="49"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ü"/>
              <a:defRPr/>
            </a:pPr>
            <a:endParaRPr kumimoji="0" lang="zh-CN" altLang="en-US" sz="2000" b="0" i="0" u="none" strike="noStrike" kern="1200" cap="none" spc="0" normalizeH="0" baseline="0" noProof="0" dirty="0">
              <a:ln>
                <a:noFill/>
              </a:ln>
              <a:solidFill>
                <a:srgbClr val="7030A0"/>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(2) </a:t>
            </a:r>
            <a:r>
              <a:rPr kumimoji="0" lang="zh-CN" altLang="en-US" sz="26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rPr>
              <a:t>相关商品的价格</a:t>
            </a:r>
            <a:endParaRPr kumimoji="0" lang="en-US" altLang="zh-CN" sz="26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替代品</a:t>
            </a:r>
            <a:r>
              <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交替使用能够满足人们同一需求或相似需求的商品。例：各种衣服、肉、水果、日用品等。</a:t>
            </a:r>
            <a:endParaRPr kumimoji="0" lang="en-US" altLang="zh-CN"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ü"/>
              <a:defRPr/>
            </a:pPr>
            <a:r>
              <a:rPr kumimoji="0" lang="zh-CN" altLang="en-US" sz="2000" b="0" i="0" u="none" strike="noStrike" kern="1200" cap="none" spc="0" normalizeH="0" baseline="0" noProof="0" dirty="0">
                <a:ln>
                  <a:noFill/>
                </a:ln>
                <a:solidFill>
                  <a:srgbClr val="7030A0"/>
                </a:solidFill>
                <a:effectLst/>
                <a:uLnTx/>
                <a:uFillTx/>
                <a:latin typeface="+mn-lt"/>
                <a:ea typeface="楷体_GB2312" pitchFamily="49" charset="-122"/>
                <a:cs typeface="+mn-cs"/>
              </a:rPr>
              <a:t>一种商品的替代品的价格上升（下降），则对该商品的需求增加（减少）。</a:t>
            </a:r>
            <a:endParaRPr kumimoji="0" lang="zh-CN" altLang="en-US" sz="2000" b="0" i="0" u="none" strike="noStrike" kern="1200" cap="none" spc="0" normalizeH="0" baseline="0" noProof="0" dirty="0">
              <a:ln>
                <a:noFill/>
              </a:ln>
              <a:solidFill>
                <a:srgbClr val="7030A0"/>
              </a:solidFill>
              <a:effectLst/>
              <a:uLnTx/>
              <a:uFillTx/>
              <a:latin typeface="+mn-lt"/>
              <a:ea typeface="楷体_GB2312" pitchFamily="49" charset="-122"/>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623C8833-A6EC-4CDE-84FD-D0DBCC087536}"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5605"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3">
                                            <p:txEl>
                                              <p:charRg st="0" end="12"/>
                                            </p:txEl>
                                          </p:spTgt>
                                        </p:tgtEl>
                                        <p:attrNameLst>
                                          <p:attrName>style.visibility</p:attrName>
                                        </p:attrNameLst>
                                      </p:cBhvr>
                                      <p:to>
                                        <p:strVal val="visible"/>
                                      </p:to>
                                    </p:set>
                                    <p:animEffect transition="in" filter="barn(inVertical)">
                                      <p:cBhvr>
                                        <p:cTn id="7" dur="500"/>
                                        <p:tgtEl>
                                          <p:spTgt spid="10243">
                                            <p:txEl>
                                              <p:charRg st="0" end="12"/>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243">
                                            <p:txEl>
                                              <p:charRg st="12" end="66"/>
                                            </p:txEl>
                                          </p:spTgt>
                                        </p:tgtEl>
                                        <p:attrNameLst>
                                          <p:attrName>style.visibility</p:attrName>
                                        </p:attrNameLst>
                                      </p:cBhvr>
                                      <p:to>
                                        <p:strVal val="visible"/>
                                      </p:to>
                                    </p:set>
                                    <p:animEffect transition="in" filter="barn(inVertical)">
                                      <p:cBhvr>
                                        <p:cTn id="10" dur="500"/>
                                        <p:tgtEl>
                                          <p:spTgt spid="10243">
                                            <p:txEl>
                                              <p:charRg st="12" end="6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charRg st="66" end="7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charRg st="77" end="8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243">
                                            <p:txEl>
                                              <p:charRg st="89" end="134"/>
                                            </p:txEl>
                                          </p:spTgt>
                                        </p:tgtEl>
                                        <p:attrNameLst>
                                          <p:attrName>style.visibility</p:attrName>
                                        </p:attrNameLst>
                                      </p:cBhvr>
                                      <p:to>
                                        <p:strVal val="visible"/>
                                      </p:to>
                                    </p:set>
                                    <p:animEffect transition="in" filter="barn(inVertical)">
                                      <p:cBhvr>
                                        <p:cTn id="23" dur="500"/>
                                        <p:tgtEl>
                                          <p:spTgt spid="10243">
                                            <p:txEl>
                                              <p:charRg st="89" end="13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243">
                                            <p:txEl>
                                              <p:charRg st="134" end="168"/>
                                            </p:txEl>
                                          </p:spTgt>
                                        </p:tgtEl>
                                        <p:attrNameLst>
                                          <p:attrName>style.visibility</p:attrName>
                                        </p:attrNameLst>
                                      </p:cBhvr>
                                      <p:to>
                                        <p:strVal val="visible"/>
                                      </p:to>
                                    </p:set>
                                    <p:animEffect transition="in" filter="barn(inVertical)">
                                      <p:cBhvr>
                                        <p:cTn id="26" dur="500"/>
                                        <p:tgtEl>
                                          <p:spTgt spid="10243">
                                            <p:txEl>
                                              <p:charRg st="134"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4213" y="1592263"/>
            <a:ext cx="7775575" cy="44116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(2) </a:t>
            </a:r>
            <a:r>
              <a:rPr kumimoji="0" lang="zh-CN" altLang="en-US" sz="2600" b="1" i="0" u="sng" strike="noStrike" kern="1200" cap="none" spc="0" normalizeH="0" baseline="0" noProof="0" dirty="0">
                <a:ln>
                  <a:noFill/>
                </a:ln>
                <a:solidFill>
                  <a:prstClr val="black"/>
                </a:solidFill>
                <a:effectLst/>
                <a:uLnTx/>
                <a:uFillTx/>
                <a:latin typeface="宋体" panose="02010600030101010101" pitchFamily="2" charset="-122"/>
                <a:ea typeface="+mn-ea"/>
                <a:cs typeface="+mn-cs"/>
              </a:rPr>
              <a:t>相关商品的价格</a:t>
            </a:r>
            <a:endParaRPr kumimoji="0" lang="en-US" altLang="zh-CN" sz="2600" b="1" i="0" u="sng" strike="noStrike" kern="1200" cap="none" spc="0" normalizeH="0" baseline="0" noProof="0" dirty="0">
              <a:ln>
                <a:noFill/>
              </a:ln>
              <a:solidFill>
                <a:prstClr val="black"/>
              </a:solidFill>
              <a:effectLst/>
              <a:uLnTx/>
              <a:uFillTx/>
              <a:latin typeface="宋体" panose="02010600030101010101" pitchFamily="2" charset="-122"/>
              <a:ea typeface="+mn-ea"/>
              <a:cs typeface="+mn-cs"/>
            </a:endParaRPr>
          </a:p>
          <a:p>
            <a:pPr marL="273050" marR="0" lvl="0" indent="-273050" algn="just"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互补品</a:t>
            </a: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配合使用才能满足人们某一需求的商品。例：汽车与汽油、电与家电、镜架与镜片、左鞋与右鞋、球拍与球等。</a:t>
            </a: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ü"/>
              <a:defRPr/>
            </a:pP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一种商品的互补品的价格上升（下降），则对该商品的需求减少（增加）。</a:t>
            </a:r>
            <a:endParaRPr kumimoji="0" lang="en-US" altLang="zh-CN"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(3)</a:t>
            </a:r>
            <a:r>
              <a:rPr kumimoji="0" lang="zh-CN" altLang="en-US" sz="26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rPr>
              <a:t>消费者收入水平</a:t>
            </a:r>
            <a:endParaRPr kumimoji="0" lang="en-US" altLang="zh-CN" sz="26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273050" marR="0" lvl="0" indent="-273050" algn="just"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正常商品</a:t>
            </a: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消费者对其需求</a:t>
            </a:r>
            <a:r>
              <a:rPr kumimoji="0" lang="zh-CN" altLang="en-US" sz="2000" b="0" i="0" u="sng" strike="noStrike" kern="1200" cap="none" spc="0" normalizeH="0" baseline="0" noProof="0" dirty="0">
                <a:ln>
                  <a:noFill/>
                </a:ln>
                <a:solidFill>
                  <a:schemeClr val="tx1"/>
                </a:solidFill>
                <a:effectLst/>
                <a:uLnTx/>
                <a:uFillTx/>
                <a:latin typeface="+mn-lt"/>
                <a:ea typeface="楷体_GB2312" pitchFamily="49" charset="-122"/>
                <a:cs typeface="+mn-cs"/>
              </a:rPr>
              <a:t>与收入成正方向变动</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的商品。</a:t>
            </a: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273050" marR="0" lvl="0" indent="-273050" algn="just"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低档商品</a:t>
            </a: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消费者对其需求</a:t>
            </a:r>
            <a:r>
              <a:rPr kumimoji="0" lang="zh-CN" altLang="en-US" sz="2000" b="0" i="0" u="sng" strike="noStrike" kern="1200" cap="none" spc="0" normalizeH="0" baseline="0" noProof="0" dirty="0">
                <a:ln>
                  <a:noFill/>
                </a:ln>
                <a:solidFill>
                  <a:schemeClr val="tx1"/>
                </a:solidFill>
                <a:effectLst/>
                <a:uLnTx/>
                <a:uFillTx/>
                <a:latin typeface="+mn-lt"/>
                <a:ea typeface="楷体_GB2312" pitchFamily="49" charset="-122"/>
                <a:cs typeface="+mn-cs"/>
              </a:rPr>
              <a:t>与收入成反方向变动</a:t>
            </a:r>
            <a:r>
              <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rPr>
              <a:t>的商品。</a:t>
            </a: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623C8833-A6EC-4CDE-84FD-D0DBCC087536}"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6628"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26629" name="标题 1"/>
          <p:cNvSpPr>
            <a:spLocks noGrp="1"/>
          </p:cNvSpPr>
          <p:nvPr>
            <p:ph type="title"/>
          </p:nvPr>
        </p:nvSpPr>
        <p:spPr>
          <a:xfrm>
            <a:off x="457200" y="404813"/>
            <a:ext cx="8229600" cy="866775"/>
          </a:xfrm>
          <a:ln/>
        </p:spPr>
        <p:txBody>
          <a:bodyPr vert="horz" wrap="square" lIns="0" tIns="45720" rIns="0" bIns="0" anchor="b" anchorCtr="0"/>
          <a:p>
            <a:r>
              <a:rPr lang="en-US" altLang="zh-CN" sz="3600" dirty="0"/>
              <a:t>1.4 </a:t>
            </a:r>
            <a:r>
              <a:rPr lang="zh-CN" altLang="en-US" sz="3600" dirty="0"/>
              <a:t>影响需求（量）的因素</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charRg st="0" end="12"/>
                                            </p:txEl>
                                          </p:spTgt>
                                        </p:tgtEl>
                                        <p:attrNameLst>
                                          <p:attrName>style.visibility</p:attrName>
                                        </p:attrNameLst>
                                      </p:cBhvr>
                                      <p:to>
                                        <p:strVal val="visible"/>
                                      </p:to>
                                    </p:set>
                                    <p:animEffect transition="in" filter="barn(inVertical)">
                                      <p:cBhvr>
                                        <p:cTn id="7" dur="500"/>
                                        <p:tgtEl>
                                          <p:spTgt spid="3">
                                            <p:txEl>
                                              <p:charRg st="0" end="12"/>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charRg st="12" end="66"/>
                                            </p:txEl>
                                          </p:spTgt>
                                        </p:tgtEl>
                                        <p:attrNameLst>
                                          <p:attrName>style.visibility</p:attrName>
                                        </p:attrNameLst>
                                      </p:cBhvr>
                                      <p:to>
                                        <p:strVal val="visible"/>
                                      </p:to>
                                    </p:set>
                                    <p:animEffect transition="in" filter="barn(inVertical)">
                                      <p:cBhvr>
                                        <p:cTn id="10" dur="500"/>
                                        <p:tgtEl>
                                          <p:spTgt spid="3">
                                            <p:txEl>
                                              <p:charRg st="12" end="66"/>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charRg st="66" end="100"/>
                                            </p:txEl>
                                          </p:spTgt>
                                        </p:tgtEl>
                                        <p:attrNameLst>
                                          <p:attrName>style.visibility</p:attrName>
                                        </p:attrNameLst>
                                      </p:cBhvr>
                                      <p:to>
                                        <p:strVal val="visible"/>
                                      </p:to>
                                    </p:set>
                                    <p:animEffect transition="in" filter="barn(inVertical)">
                                      <p:cBhvr>
                                        <p:cTn id="13" dur="500"/>
                                        <p:tgtEl>
                                          <p:spTgt spid="3">
                                            <p:txEl>
                                              <p:charRg st="66" end="10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charRg st="100" end="11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charRg st="111" end="13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charRg st="137" end="16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28638" y="1127125"/>
            <a:ext cx="8147050" cy="41052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(4)</a:t>
            </a:r>
            <a:r>
              <a:rPr kumimoji="0" lang="zh-CN" altLang="en-US" sz="2600" b="1" i="0" u="sng" strike="noStrike" kern="1200" cap="none" spc="0" normalizeH="0" baseline="0" noProof="0" dirty="0">
                <a:ln>
                  <a:noFill/>
                </a:ln>
                <a:solidFill>
                  <a:prstClr val="black"/>
                </a:solidFill>
                <a:effectLst/>
                <a:uLnTx/>
                <a:uFillTx/>
                <a:latin typeface="宋体" panose="02010600030101010101" pitchFamily="2" charset="-122"/>
                <a:ea typeface="+mn-ea"/>
                <a:cs typeface="+mn-cs"/>
              </a:rPr>
              <a:t>消费者预期</a:t>
            </a:r>
            <a:endParaRPr kumimoji="0" lang="en-US" altLang="zh-CN" sz="2600" b="1" i="0" u="sng" strike="noStrike" kern="1200" cap="none" spc="0" normalizeH="0" baseline="0" noProof="0" dirty="0">
              <a:ln>
                <a:noFill/>
              </a:ln>
              <a:solidFill>
                <a:prstClr val="black"/>
              </a:solidFill>
              <a:effectLst/>
              <a:uLnTx/>
              <a:uFillTx/>
              <a:latin typeface="宋体" panose="02010600030101010101" pitchFamily="2" charset="-122"/>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消费者对自身</a:t>
            </a: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未来收入</a:t>
            </a: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的预期</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预期未来收入稳定增长，需求增加；预期未来收入不确定或下降，需求减少。</a:t>
            </a:r>
            <a:r>
              <a:rPr kumimoji="0" lang="zh-CN" altLang="en-US" sz="2000" b="0" i="0" u="none" strike="noStrike" kern="1200" cap="none" spc="0" normalizeH="0" baseline="0" noProof="0" dirty="0">
                <a:ln>
                  <a:noFill/>
                </a:ln>
                <a:solidFill>
                  <a:prstClr val="black"/>
                </a:solidFill>
                <a:effectLst/>
                <a:uLnTx/>
                <a:uFillTx/>
                <a:latin typeface="+mn-lt"/>
                <a:ea typeface="+mn-ea"/>
                <a:cs typeface="+mn-cs"/>
              </a:rPr>
              <a:t> </a:t>
            </a:r>
            <a:endParaRPr kumimoji="0" lang="zh-CN" altLang="en-US" sz="2000" b="0" i="0" u="none" strike="noStrike" kern="1200" cap="none" spc="0" normalizeH="0" baseline="0" noProof="0" dirty="0">
              <a:ln>
                <a:noFill/>
              </a:ln>
              <a:solidFill>
                <a:prstClr val="black"/>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消费者对商品</a:t>
            </a: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未来价格</a:t>
            </a:r>
            <a:r>
              <a:rPr kumimoji="0" lang="zh-CN" altLang="en-US" sz="2000" b="0" i="0" u="none" strike="noStrike" kern="1200" cap="none" spc="0" normalizeH="0" baseline="0" noProof="0" dirty="0">
                <a:ln>
                  <a:noFill/>
                </a:ln>
                <a:solidFill>
                  <a:srgbClr val="FF0000"/>
                </a:solidFill>
                <a:effectLst/>
                <a:uLnTx/>
                <a:uFillTx/>
                <a:latin typeface="+mn-lt"/>
                <a:ea typeface="楷体_GB2312" pitchFamily="49" charset="-122"/>
                <a:cs typeface="+mn-cs"/>
              </a:rPr>
              <a:t>的预期</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rPr>
              <a:t>预期商品未来价格上涨，需求增加；预期商品未来价格下降，需求减少。</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(5)</a:t>
            </a:r>
            <a:r>
              <a:rPr kumimoji="0" lang="zh-CN" altLang="en-US" sz="2600" b="1" i="0" u="sng" strike="noStrike" kern="1200" cap="none" spc="0" normalizeH="0" baseline="0" noProof="0" dirty="0">
                <a:ln>
                  <a:noFill/>
                </a:ln>
                <a:solidFill>
                  <a:prstClr val="black"/>
                </a:solidFill>
                <a:effectLst/>
                <a:uLnTx/>
                <a:uFillTx/>
                <a:latin typeface="宋体" panose="02010600030101010101" pitchFamily="2" charset="-122"/>
                <a:ea typeface="+mn-ea"/>
                <a:cs typeface="+mn-cs"/>
              </a:rPr>
              <a:t>消费者偏好</a:t>
            </a:r>
            <a:endParaRPr kumimoji="0" lang="en-US" altLang="zh-CN" sz="2600" b="1" i="0" u="sng" strike="noStrike" kern="1200" cap="none" spc="0" normalizeH="0" baseline="0" noProof="0" dirty="0">
              <a:ln>
                <a:noFill/>
              </a:ln>
              <a:solidFill>
                <a:prstClr val="black"/>
              </a:solidFill>
              <a:effectLst/>
              <a:uLnTx/>
              <a:uFillTx/>
              <a:latin typeface="宋体" panose="02010600030101010101" pitchFamily="2" charset="-122"/>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000" b="1" i="0" u="none" strike="noStrike" kern="1200" cap="none" spc="0" normalizeH="0" baseline="0" noProof="0" dirty="0">
                <a:ln>
                  <a:noFill/>
                </a:ln>
                <a:solidFill>
                  <a:srgbClr val="FF0000"/>
                </a:solidFill>
                <a:effectLst/>
                <a:uLnTx/>
                <a:uFillTx/>
                <a:latin typeface="+mn-lt"/>
                <a:ea typeface="楷体_GB2312" pitchFamily="49" charset="-122"/>
                <a:cs typeface="+mn-cs"/>
              </a:rPr>
              <a:t>偏好</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rPr>
              <a:t>消费者对某种物品的口味、品味或嗜好。</a:t>
            </a:r>
            <a:endPar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ü"/>
              <a:defRPr/>
            </a:pPr>
            <a:r>
              <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rPr>
              <a:t>对某种商品偏好，需求大；对某种商品不偏好，无需求或需求小。</a:t>
            </a:r>
            <a:endPar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ü"/>
              <a:defRPr/>
            </a:pPr>
            <a:r>
              <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rPr>
              <a:t>广告宣传会改变人们的偏好，从而改变需求</a:t>
            </a:r>
            <a:r>
              <a:rPr kumimoji="0" lang="zh-CN" altLang="en-US" sz="2000" b="0" i="0" u="none" strike="noStrike" kern="1200" cap="none" spc="0" normalizeH="0" baseline="0" noProof="0" dirty="0" smtClean="0">
                <a:ln>
                  <a:noFill/>
                </a:ln>
                <a:solidFill>
                  <a:prstClr val="black"/>
                </a:solidFill>
                <a:effectLst/>
                <a:uLnTx/>
                <a:uFillTx/>
                <a:latin typeface="+mn-lt"/>
                <a:ea typeface="楷体_GB2312" pitchFamily="49"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mn-lt"/>
              <a:ea typeface="楷体_GB2312" pitchFamily="49" charset="-122"/>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en-US" altLang="zh-CN" sz="2400" b="0" i="0" u="none" strike="noStrike" kern="1200" cap="none" spc="0" normalizeH="0" baseline="0" noProof="0" dirty="0">
                <a:ln>
                  <a:noFill/>
                </a:ln>
                <a:solidFill>
                  <a:prstClr val="black"/>
                </a:solidFill>
                <a:effectLst/>
                <a:uLnTx/>
                <a:uFillTx/>
                <a:latin typeface="+mn-lt"/>
                <a:ea typeface="楷体_GB2312" pitchFamily="49" charset="-122"/>
                <a:cs typeface="+mn-cs"/>
              </a:rPr>
              <a:t>(</a:t>
            </a:r>
            <a:r>
              <a:rPr kumimoji="0" lang="en-US" altLang="zh-CN" sz="2400" b="0" i="0" u="none" strike="noStrike" kern="1200" cap="none" spc="0" normalizeH="0" baseline="0" noProof="0" dirty="0" smtClean="0">
                <a:ln>
                  <a:noFill/>
                </a:ln>
                <a:solidFill>
                  <a:prstClr val="black"/>
                </a:solidFill>
                <a:effectLst/>
                <a:uLnTx/>
                <a:uFillTx/>
                <a:latin typeface="+mn-lt"/>
                <a:ea typeface="楷体_GB2312" pitchFamily="49" charset="-122"/>
                <a:cs typeface="+mn-cs"/>
              </a:rPr>
              <a:t>6) </a:t>
            </a:r>
            <a:r>
              <a:rPr kumimoji="0" lang="zh-CN" altLang="en-US" sz="2600" b="1" i="0" u="sng"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政府政策</a:t>
            </a:r>
            <a:r>
              <a:rPr kumimoji="0" lang="en-US" altLang="zh-CN" sz="2600" b="1" i="0" u="sng" strike="noStrike" kern="1200" cap="none" spc="0" normalizeH="0" baseline="0" noProof="0" dirty="0" smtClean="0">
                <a:ln>
                  <a:noFill/>
                </a:ln>
                <a:solidFill>
                  <a:prstClr val="black"/>
                </a:solidFill>
                <a:effectLst/>
                <a:uLnTx/>
                <a:uFillTx/>
                <a:latin typeface="宋体" panose="02010600030101010101" pitchFamily="2" charset="-122"/>
                <a:ea typeface="+mn-ea"/>
                <a:cs typeface="+mn-cs"/>
              </a:rPr>
              <a:t>:</a:t>
            </a:r>
            <a:r>
              <a:rPr kumimoji="0" lang="zh-CN" altLang="en-US" sz="2000" b="0" i="0" u="none" strike="noStrike" kern="1200" cap="none" spc="0" normalizeH="0" baseline="0" noProof="0" dirty="0" smtClean="0">
                <a:ln>
                  <a:noFill/>
                </a:ln>
                <a:solidFill>
                  <a:prstClr val="black"/>
                </a:solidFill>
                <a:effectLst/>
                <a:uLnTx/>
                <a:uFillTx/>
                <a:latin typeface="+mn-lt"/>
                <a:ea typeface="楷体_GB2312" pitchFamily="49" charset="-122"/>
                <a:cs typeface="+mn-cs"/>
              </a:rPr>
              <a:t>行政限制以及所得税、消费税</a:t>
            </a:r>
            <a:endParaRPr kumimoji="0" lang="zh-CN" altLang="en-US" sz="2000" b="0" i="0" u="none" strike="noStrike" kern="1200" cap="none" spc="0" normalizeH="0" baseline="0" noProof="0" dirty="0">
              <a:ln>
                <a:noFill/>
              </a:ln>
              <a:solidFill>
                <a:prstClr val="black"/>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sp>
        <p:nvSpPr>
          <p:cNvPr id="27651" name="日期占位符 3"/>
          <p:cNvSpPr txBox="1">
            <a:spLocks noGrp="1"/>
          </p:cNvSpPr>
          <p:nvPr>
            <p:ph type="dt" sz="half" idx="10"/>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200" dirty="0">
                <a:solidFill>
                  <a:srgbClr val="045C75"/>
                </a:solidFill>
              </a:rPr>
            </a:fld>
            <a:endParaRPr lang="zh-CN" altLang="en-US" sz="1200" b="1" u="sng" dirty="0">
              <a:solidFill>
                <a:srgbClr val="045C75"/>
              </a:solidFill>
              <a:latin typeface="宋体" panose="02010600030101010101" pitchFamily="2" charset="-122"/>
            </a:endParaRPr>
          </a:p>
        </p:txBody>
      </p:sp>
      <p:sp>
        <p:nvSpPr>
          <p:cNvPr id="27652"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27653" name="标题 1"/>
          <p:cNvSpPr>
            <a:spLocks noGrp="1"/>
          </p:cNvSpPr>
          <p:nvPr>
            <p:ph type="title"/>
          </p:nvPr>
        </p:nvSpPr>
        <p:spPr>
          <a:xfrm>
            <a:off x="446088" y="260350"/>
            <a:ext cx="8229600" cy="866775"/>
          </a:xfrm>
          <a:ln/>
        </p:spPr>
        <p:txBody>
          <a:bodyPr vert="horz" wrap="square" lIns="0" tIns="45720" rIns="0" bIns="0" anchor="b" anchorCtr="0"/>
          <a:p>
            <a:r>
              <a:rPr lang="en-US" altLang="zh-CN" sz="3600" dirty="0"/>
              <a:t>1.4 </a:t>
            </a:r>
            <a:r>
              <a:rPr lang="zh-CN" altLang="en-US" sz="3600" dirty="0"/>
              <a:t>影响需求（量）的因素</a:t>
            </a:r>
            <a:endParaRPr lang="zh-CN" alt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日期占位符 4"/>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57373DE7-63D4-4458-9DF4-67D4CE77AB70}"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8675" name="灯片编号占位符 6"/>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28676" name="Rectangle 2"/>
          <p:cNvSpPr>
            <a:spLocks noGrp="1"/>
          </p:cNvSpPr>
          <p:nvPr>
            <p:ph type="title"/>
          </p:nvPr>
        </p:nvSpPr>
        <p:spPr>
          <a:xfrm>
            <a:off x="609600" y="563563"/>
            <a:ext cx="7772400" cy="609600"/>
          </a:xfrm>
          <a:ln/>
        </p:spPr>
        <p:txBody>
          <a:bodyPr vert="horz" wrap="square" lIns="0" tIns="45720" rIns="0" bIns="0" anchor="b" anchorCtr="0"/>
          <a:p>
            <a:r>
              <a:rPr lang="en-US" altLang="zh-CN" sz="3600" dirty="0"/>
              <a:t>1.5 </a:t>
            </a:r>
            <a:r>
              <a:rPr lang="zh-CN" altLang="en-US" sz="3600" dirty="0"/>
              <a:t>需求量的变动与需求的变动</a:t>
            </a:r>
            <a:endParaRPr lang="zh-CN" altLang="en-US" sz="3600" dirty="0"/>
          </a:p>
        </p:txBody>
      </p:sp>
      <p:sp>
        <p:nvSpPr>
          <p:cNvPr id="20485" name="Rectangle 3"/>
          <p:cNvSpPr>
            <a:spLocks noGrp="1"/>
          </p:cNvSpPr>
          <p:nvPr>
            <p:ph sz="half" idx="1"/>
          </p:nvPr>
        </p:nvSpPr>
        <p:spPr>
          <a:xfrm>
            <a:off x="519113" y="2819400"/>
            <a:ext cx="4205287" cy="3352800"/>
          </a:xfrm>
          <a:ln/>
        </p:spPr>
        <p:txBody>
          <a:bodyPr vert="horz" wrap="square" lIns="91440" tIns="45720" rIns="91440" bIns="45720" anchor="t" anchorCtr="0"/>
          <a:p>
            <a:pPr>
              <a:lnSpc>
                <a:spcPct val="90000"/>
              </a:lnSpc>
              <a:buClr>
                <a:srgbClr val="0BD0D9"/>
              </a:buClr>
              <a:buSzPct val="95000"/>
              <a:buFont typeface="Wingdings" panose="05000000000000000000" pitchFamily="2" charset="2"/>
              <a:buChar char="p"/>
            </a:pPr>
            <a:r>
              <a:rPr lang="zh-CN" altLang="en-US" sz="2400" b="1" kern="1200" dirty="0">
                <a:solidFill>
                  <a:srgbClr val="FF0000"/>
                </a:solidFill>
                <a:latin typeface="黑体" panose="02010609060101010101" pitchFamily="49" charset="-122"/>
                <a:ea typeface="黑体" panose="02010609060101010101" pitchFamily="49" charset="-122"/>
                <a:cs typeface="+mn-cs"/>
              </a:rPr>
              <a:t>需求量的变动</a:t>
            </a:r>
            <a:r>
              <a:rPr lang="zh-CN" altLang="en-US" sz="2400" kern="1200" dirty="0">
                <a:solidFill>
                  <a:srgbClr val="FF0000"/>
                </a:solidFill>
                <a:latin typeface="黑体" panose="02010609060101010101" pitchFamily="49" charset="-122"/>
                <a:ea typeface="黑体" panose="02010609060101010101" pitchFamily="49" charset="-122"/>
                <a:cs typeface="+mn-cs"/>
              </a:rPr>
              <a:t>：</a:t>
            </a:r>
            <a:r>
              <a:rPr lang="zh-CN" altLang="en-US" sz="2400" kern="1200" dirty="0">
                <a:latin typeface="黑体" panose="02010609060101010101" pitchFamily="49" charset="-122"/>
                <a:ea typeface="黑体" panose="02010609060101010101" pitchFamily="49" charset="-122"/>
                <a:cs typeface="+mn-cs"/>
              </a:rPr>
              <a:t>同一需求曲线上点的移动。</a:t>
            </a:r>
            <a:endParaRPr lang="zh-CN" altLang="en-US" sz="2400" kern="1200" dirty="0">
              <a:latin typeface="黑体" panose="02010609060101010101" pitchFamily="49" charset="-122"/>
              <a:ea typeface="黑体" panose="02010609060101010101" pitchFamily="49" charset="-122"/>
              <a:cs typeface="+mn-cs"/>
            </a:endParaRPr>
          </a:p>
          <a:p>
            <a:pPr>
              <a:lnSpc>
                <a:spcPct val="90000"/>
              </a:lnSpc>
              <a:buClr>
                <a:schemeClr val="hlink"/>
              </a:buClr>
              <a:buSzPct val="95000"/>
              <a:buFont typeface="Wingdings" panose="05000000000000000000" pitchFamily="2" charset="2"/>
              <a:buChar char="ü"/>
            </a:pPr>
            <a:r>
              <a:rPr lang="zh-CN" altLang="en-US" sz="2400" kern="1200" dirty="0">
                <a:latin typeface="黑体" panose="02010609060101010101" pitchFamily="49" charset="-122"/>
                <a:ea typeface="黑体" panose="02010609060101010101" pitchFamily="49" charset="-122"/>
                <a:cs typeface="+mn-cs"/>
              </a:rPr>
              <a:t>变动原因：商品本身价格。</a:t>
            </a:r>
            <a:endParaRPr lang="en-US" altLang="zh-CN" sz="2400" kern="1200" dirty="0">
              <a:latin typeface="黑体" panose="02010609060101010101" pitchFamily="49" charset="-122"/>
              <a:ea typeface="黑体" panose="02010609060101010101" pitchFamily="49" charset="-122"/>
              <a:cs typeface="+mn-cs"/>
            </a:endParaRPr>
          </a:p>
          <a:p>
            <a:pPr>
              <a:lnSpc>
                <a:spcPct val="90000"/>
              </a:lnSpc>
              <a:buClr>
                <a:schemeClr val="hlink"/>
              </a:buClr>
              <a:buSzPct val="95000"/>
              <a:buFont typeface="Wingdings" panose="05000000000000000000" pitchFamily="2" charset="2"/>
              <a:buChar char="Ø"/>
            </a:pPr>
            <a:endParaRPr lang="zh-CN" altLang="en-US" sz="2400" kern="1200" dirty="0">
              <a:latin typeface="黑体" panose="02010609060101010101" pitchFamily="49" charset="-122"/>
              <a:ea typeface="黑体" panose="02010609060101010101" pitchFamily="49" charset="-122"/>
              <a:cs typeface="+mn-cs"/>
            </a:endParaRPr>
          </a:p>
          <a:p>
            <a:pPr>
              <a:lnSpc>
                <a:spcPct val="90000"/>
              </a:lnSpc>
              <a:buClr>
                <a:srgbClr val="0BD0D9"/>
              </a:buClr>
              <a:buSzPct val="95000"/>
              <a:buFont typeface="Wingdings" panose="05000000000000000000" pitchFamily="2" charset="2"/>
              <a:buChar char="p"/>
            </a:pPr>
            <a:r>
              <a:rPr lang="zh-CN" altLang="en-US" sz="2400" b="1" kern="1200" dirty="0">
                <a:solidFill>
                  <a:srgbClr val="FF0000"/>
                </a:solidFill>
                <a:latin typeface="黑体" panose="02010609060101010101" pitchFamily="49" charset="-122"/>
                <a:ea typeface="黑体" panose="02010609060101010101" pitchFamily="49" charset="-122"/>
                <a:cs typeface="+mn-cs"/>
              </a:rPr>
              <a:t>需求的变动</a:t>
            </a:r>
            <a:r>
              <a:rPr lang="zh-CN" altLang="en-US" sz="2400" kern="1200" dirty="0">
                <a:solidFill>
                  <a:srgbClr val="FF0000"/>
                </a:solidFill>
                <a:latin typeface="黑体" panose="02010609060101010101" pitchFamily="49" charset="-122"/>
                <a:ea typeface="黑体" panose="02010609060101010101" pitchFamily="49" charset="-122"/>
                <a:cs typeface="+mn-cs"/>
              </a:rPr>
              <a:t>：</a:t>
            </a:r>
            <a:r>
              <a:rPr lang="zh-CN" altLang="en-US" sz="2400" kern="1200" dirty="0">
                <a:latin typeface="黑体" panose="02010609060101010101" pitchFamily="49" charset="-122"/>
                <a:ea typeface="黑体" panose="02010609060101010101" pitchFamily="49" charset="-122"/>
                <a:cs typeface="+mn-cs"/>
              </a:rPr>
              <a:t>需求曲线本身的移动。</a:t>
            </a:r>
            <a:endParaRPr lang="zh-CN" altLang="en-US" sz="2400" kern="1200" dirty="0">
              <a:latin typeface="黑体" panose="02010609060101010101" pitchFamily="49" charset="-122"/>
              <a:ea typeface="黑体" panose="02010609060101010101" pitchFamily="49" charset="-122"/>
              <a:cs typeface="+mn-cs"/>
            </a:endParaRPr>
          </a:p>
          <a:p>
            <a:pPr>
              <a:lnSpc>
                <a:spcPct val="90000"/>
              </a:lnSpc>
              <a:buClr>
                <a:schemeClr val="hlink"/>
              </a:buClr>
              <a:buSzPct val="95000"/>
              <a:buFont typeface="Wingdings" panose="05000000000000000000" pitchFamily="2" charset="2"/>
              <a:buChar char="ü"/>
            </a:pPr>
            <a:r>
              <a:rPr lang="zh-CN" altLang="en-US" sz="2400" kern="1200" dirty="0">
                <a:latin typeface="黑体" panose="02010609060101010101" pitchFamily="49" charset="-122"/>
                <a:ea typeface="黑体" panose="02010609060101010101" pitchFamily="49" charset="-122"/>
                <a:cs typeface="+mn-cs"/>
              </a:rPr>
              <a:t>变动原因：商品本身价格以外的其它因素。</a:t>
            </a:r>
            <a:endParaRPr lang="zh-CN" altLang="en-US" sz="2400" kern="1200" dirty="0">
              <a:latin typeface="+mn-lt"/>
              <a:ea typeface="+mn-ea"/>
              <a:cs typeface="+mn-cs"/>
            </a:endParaRPr>
          </a:p>
        </p:txBody>
      </p:sp>
      <p:sp>
        <p:nvSpPr>
          <p:cNvPr id="28678" name="Rectangle 4"/>
          <p:cNvSpPr>
            <a:spLocks noGrp="1"/>
          </p:cNvSpPr>
          <p:nvPr>
            <p:ph sz="half" idx="2"/>
          </p:nvPr>
        </p:nvSpPr>
        <p:spPr>
          <a:xfrm>
            <a:off x="4572000" y="1752600"/>
            <a:ext cx="4572000" cy="4648200"/>
          </a:xfrm>
          <a:ln/>
        </p:spPr>
        <p:txBody>
          <a:bodyPr vert="horz" wrap="square" lIns="91440" tIns="45720" rIns="91440" bIns="45720" anchor="t" anchorCtr="0"/>
          <a:p>
            <a:pPr>
              <a:buClr>
                <a:srgbClr val="0BD0D9"/>
              </a:buClr>
              <a:buSzPct val="95000"/>
              <a:buFont typeface="Wingdings" panose="05000000000000000000" pitchFamily="2" charset="2"/>
              <a:buNone/>
            </a:pPr>
            <a:r>
              <a:rPr lang="zh-CN" altLang="en-US" sz="2800" kern="1200" dirty="0">
                <a:latin typeface="+mn-lt"/>
                <a:ea typeface="+mn-ea"/>
                <a:cs typeface="+mn-cs"/>
              </a:rPr>
              <a:t>　</a:t>
            </a: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zh-CN" altLang="en-US" sz="2800" kern="1200" dirty="0">
              <a:latin typeface="+mn-lt"/>
              <a:ea typeface="+mn-ea"/>
              <a:cs typeface="+mn-cs"/>
            </a:endParaRPr>
          </a:p>
          <a:p>
            <a:pPr>
              <a:buClr>
                <a:srgbClr val="0BD0D9"/>
              </a:buClr>
              <a:buSzPct val="95000"/>
              <a:buFont typeface="Wingdings" panose="05000000000000000000" pitchFamily="2" charset="2"/>
              <a:buNone/>
            </a:pPr>
            <a:endParaRPr lang="en-US" altLang="zh-CN" sz="2800" kern="1200" dirty="0">
              <a:latin typeface="+mn-lt"/>
              <a:ea typeface="+mn-ea"/>
              <a:cs typeface="+mn-cs"/>
            </a:endParaRPr>
          </a:p>
        </p:txBody>
      </p:sp>
      <p:sp>
        <p:nvSpPr>
          <p:cNvPr id="28679" name="Line 5"/>
          <p:cNvSpPr/>
          <p:nvPr/>
        </p:nvSpPr>
        <p:spPr>
          <a:xfrm>
            <a:off x="5486400" y="2133600"/>
            <a:ext cx="0" cy="3352800"/>
          </a:xfrm>
          <a:prstGeom prst="line">
            <a:avLst/>
          </a:prstGeom>
          <a:ln w="38100" cap="flat" cmpd="sng">
            <a:solidFill>
              <a:schemeClr val="tx1"/>
            </a:solidFill>
            <a:prstDash val="solid"/>
            <a:miter/>
            <a:headEnd type="none" w="med" len="med"/>
            <a:tailEnd type="none" w="med" len="med"/>
          </a:ln>
        </p:spPr>
      </p:sp>
      <p:sp>
        <p:nvSpPr>
          <p:cNvPr id="28680" name="Line 6"/>
          <p:cNvSpPr/>
          <p:nvPr/>
        </p:nvSpPr>
        <p:spPr>
          <a:xfrm>
            <a:off x="5486400" y="5486400"/>
            <a:ext cx="3048000" cy="0"/>
          </a:xfrm>
          <a:prstGeom prst="line">
            <a:avLst/>
          </a:prstGeom>
          <a:ln w="38100" cap="flat" cmpd="sng">
            <a:solidFill>
              <a:schemeClr val="tx1"/>
            </a:solidFill>
            <a:prstDash val="solid"/>
            <a:miter/>
            <a:headEnd type="none" w="med" len="med"/>
            <a:tailEnd type="none" w="med" len="med"/>
          </a:ln>
        </p:spPr>
      </p:sp>
      <p:sp>
        <p:nvSpPr>
          <p:cNvPr id="62471" name="Line 7"/>
          <p:cNvSpPr/>
          <p:nvPr/>
        </p:nvSpPr>
        <p:spPr>
          <a:xfrm>
            <a:off x="6477000" y="2438400"/>
            <a:ext cx="2133600" cy="2133600"/>
          </a:xfrm>
          <a:prstGeom prst="line">
            <a:avLst/>
          </a:prstGeom>
          <a:ln w="38100" cap="flat" cmpd="sng">
            <a:solidFill>
              <a:schemeClr val="accent1"/>
            </a:solidFill>
            <a:prstDash val="solid"/>
            <a:miter/>
            <a:headEnd type="none" w="med" len="med"/>
            <a:tailEnd type="none" w="med" len="med"/>
          </a:ln>
        </p:spPr>
      </p:sp>
      <p:sp>
        <p:nvSpPr>
          <p:cNvPr id="62472" name="Line 8"/>
          <p:cNvSpPr/>
          <p:nvPr/>
        </p:nvSpPr>
        <p:spPr>
          <a:xfrm>
            <a:off x="5562600" y="3200400"/>
            <a:ext cx="2133600" cy="2133600"/>
          </a:xfrm>
          <a:prstGeom prst="line">
            <a:avLst/>
          </a:prstGeom>
          <a:ln w="38100" cap="flat" cmpd="sng">
            <a:solidFill>
              <a:srgbClr val="FF00FF"/>
            </a:solidFill>
            <a:prstDash val="solid"/>
            <a:miter/>
            <a:headEnd type="none" w="med" len="med"/>
            <a:tailEnd type="none" w="med" len="med"/>
          </a:ln>
        </p:spPr>
      </p:sp>
      <p:sp>
        <p:nvSpPr>
          <p:cNvPr id="28683" name="Line 9"/>
          <p:cNvSpPr/>
          <p:nvPr/>
        </p:nvSpPr>
        <p:spPr>
          <a:xfrm>
            <a:off x="6096000" y="2895600"/>
            <a:ext cx="2133600" cy="2133600"/>
          </a:xfrm>
          <a:prstGeom prst="line">
            <a:avLst/>
          </a:prstGeom>
          <a:ln w="38100" cap="flat" cmpd="sng">
            <a:solidFill>
              <a:schemeClr val="tx1"/>
            </a:solidFill>
            <a:prstDash val="solid"/>
            <a:miter/>
            <a:headEnd type="none" w="med" len="med"/>
            <a:tailEnd type="none" w="med" len="med"/>
          </a:ln>
        </p:spPr>
      </p:sp>
      <p:sp>
        <p:nvSpPr>
          <p:cNvPr id="28684" name="Text Box 10"/>
          <p:cNvSpPr txBox="1"/>
          <p:nvPr/>
        </p:nvSpPr>
        <p:spPr>
          <a:xfrm>
            <a:off x="5105400" y="5257800"/>
            <a:ext cx="533400" cy="457200"/>
          </a:xfrm>
          <a:prstGeom prst="rect">
            <a:avLst/>
          </a:prstGeom>
          <a:noFill/>
          <a:ln w="9525">
            <a:noFill/>
          </a:ln>
        </p:spPr>
        <p:txBody>
          <a:bodyPr>
            <a:spAutoFit/>
          </a:bodyPr>
          <a:p>
            <a:pPr>
              <a:spcBef>
                <a:spcPct val="50000"/>
              </a:spcBef>
            </a:pPr>
            <a:r>
              <a:rPr lang="en-US" altLang="zh-CN" b="1" dirty="0">
                <a:solidFill>
                  <a:schemeClr val="tx1"/>
                </a:solidFill>
                <a:latin typeface="Verdana" panose="020B0604030504040204" pitchFamily="34" charset="0"/>
              </a:rPr>
              <a:t>o</a:t>
            </a:r>
            <a:endParaRPr lang="en-US" altLang="zh-CN" b="1" dirty="0">
              <a:solidFill>
                <a:schemeClr val="tx1"/>
              </a:solidFill>
              <a:latin typeface="Verdana" panose="020B0604030504040204" pitchFamily="34" charset="0"/>
            </a:endParaRPr>
          </a:p>
        </p:txBody>
      </p:sp>
      <p:sp>
        <p:nvSpPr>
          <p:cNvPr id="28685" name="Text Box 11"/>
          <p:cNvSpPr txBox="1"/>
          <p:nvPr/>
        </p:nvSpPr>
        <p:spPr>
          <a:xfrm>
            <a:off x="8534400" y="5334000"/>
            <a:ext cx="609600" cy="457200"/>
          </a:xfrm>
          <a:prstGeom prst="rect">
            <a:avLst/>
          </a:prstGeom>
          <a:noFill/>
          <a:ln w="9525">
            <a:noFill/>
          </a:ln>
        </p:spPr>
        <p:txBody>
          <a:bodyPr>
            <a:spAutoFit/>
          </a:bodyPr>
          <a:p>
            <a:pPr>
              <a:spcBef>
                <a:spcPct val="50000"/>
              </a:spcBef>
            </a:pPr>
            <a:r>
              <a:rPr lang="en-US" altLang="zh-CN" b="1" dirty="0">
                <a:solidFill>
                  <a:schemeClr val="tx1"/>
                </a:solidFill>
                <a:latin typeface="Verdana" panose="020B0604030504040204" pitchFamily="34" charset="0"/>
              </a:rPr>
              <a:t>Q</a:t>
            </a:r>
            <a:endParaRPr lang="en-US" altLang="zh-CN" b="1" dirty="0">
              <a:solidFill>
                <a:schemeClr val="tx1"/>
              </a:solidFill>
              <a:latin typeface="Verdana" panose="020B0604030504040204" pitchFamily="34" charset="0"/>
            </a:endParaRPr>
          </a:p>
        </p:txBody>
      </p:sp>
      <p:sp>
        <p:nvSpPr>
          <p:cNvPr id="62476" name="Text Box 12"/>
          <p:cNvSpPr txBox="1"/>
          <p:nvPr/>
        </p:nvSpPr>
        <p:spPr>
          <a:xfrm>
            <a:off x="5486400" y="2819400"/>
            <a:ext cx="1524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8687" name="Text Box 13"/>
          <p:cNvSpPr txBox="1"/>
          <p:nvPr/>
        </p:nvSpPr>
        <p:spPr>
          <a:xfrm>
            <a:off x="5791200" y="2438400"/>
            <a:ext cx="14478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62478" name="Text Box 14"/>
          <p:cNvSpPr txBox="1"/>
          <p:nvPr/>
        </p:nvSpPr>
        <p:spPr>
          <a:xfrm>
            <a:off x="6248400" y="2057400"/>
            <a:ext cx="14478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62479" name="Line 15"/>
          <p:cNvSpPr/>
          <p:nvPr/>
        </p:nvSpPr>
        <p:spPr>
          <a:xfrm>
            <a:off x="5486400" y="4495800"/>
            <a:ext cx="2209800" cy="0"/>
          </a:xfrm>
          <a:prstGeom prst="line">
            <a:avLst/>
          </a:prstGeom>
          <a:ln w="9525" cap="rnd" cmpd="sng">
            <a:solidFill>
              <a:schemeClr val="tx1"/>
            </a:solidFill>
            <a:prstDash val="sysDot"/>
            <a:miter/>
            <a:headEnd type="none" w="med" len="med"/>
            <a:tailEnd type="none" w="med" len="med"/>
          </a:ln>
        </p:spPr>
      </p:sp>
      <p:sp>
        <p:nvSpPr>
          <p:cNvPr id="62480" name="Line 16"/>
          <p:cNvSpPr/>
          <p:nvPr/>
        </p:nvSpPr>
        <p:spPr>
          <a:xfrm>
            <a:off x="7696200" y="4495800"/>
            <a:ext cx="0" cy="990600"/>
          </a:xfrm>
          <a:prstGeom prst="line">
            <a:avLst/>
          </a:prstGeom>
          <a:ln w="9525" cap="rnd" cmpd="sng">
            <a:solidFill>
              <a:schemeClr val="tx1"/>
            </a:solidFill>
            <a:prstDash val="sysDot"/>
            <a:miter/>
            <a:headEnd type="none" w="med" len="med"/>
            <a:tailEnd type="none" w="med" len="med"/>
          </a:ln>
        </p:spPr>
      </p:sp>
      <p:sp>
        <p:nvSpPr>
          <p:cNvPr id="62481" name="Line 17"/>
          <p:cNvSpPr/>
          <p:nvPr/>
        </p:nvSpPr>
        <p:spPr>
          <a:xfrm>
            <a:off x="5486400" y="3581400"/>
            <a:ext cx="1295400" cy="0"/>
          </a:xfrm>
          <a:prstGeom prst="line">
            <a:avLst/>
          </a:prstGeom>
          <a:ln w="9525" cap="rnd" cmpd="sng">
            <a:solidFill>
              <a:schemeClr val="tx1"/>
            </a:solidFill>
            <a:prstDash val="sysDot"/>
            <a:miter/>
            <a:headEnd type="none" w="med" len="med"/>
            <a:tailEnd type="none" w="med" len="med"/>
          </a:ln>
        </p:spPr>
      </p:sp>
      <p:sp>
        <p:nvSpPr>
          <p:cNvPr id="62482" name="Line 18"/>
          <p:cNvSpPr/>
          <p:nvPr/>
        </p:nvSpPr>
        <p:spPr>
          <a:xfrm>
            <a:off x="6781800" y="3581400"/>
            <a:ext cx="0" cy="1905000"/>
          </a:xfrm>
          <a:prstGeom prst="line">
            <a:avLst/>
          </a:prstGeom>
          <a:ln w="9525" cap="rnd" cmpd="sng">
            <a:solidFill>
              <a:schemeClr val="tx1"/>
            </a:solidFill>
            <a:prstDash val="sysDot"/>
            <a:miter/>
            <a:headEnd type="none" w="med" len="med"/>
            <a:tailEnd type="none" w="med" len="med"/>
          </a:ln>
        </p:spPr>
      </p:sp>
      <p:sp>
        <p:nvSpPr>
          <p:cNvPr id="62483" name="Text Box 19"/>
          <p:cNvSpPr txBox="1"/>
          <p:nvPr/>
        </p:nvSpPr>
        <p:spPr>
          <a:xfrm>
            <a:off x="6781800" y="3200400"/>
            <a:ext cx="1524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a</a:t>
            </a:r>
            <a:endParaRPr lang="en-US" altLang="zh-CN" baseline="-25000" dirty="0">
              <a:solidFill>
                <a:schemeClr val="tx1"/>
              </a:solidFill>
              <a:latin typeface="Verdana" panose="020B0604030504040204" pitchFamily="34" charset="0"/>
            </a:endParaRPr>
          </a:p>
        </p:txBody>
      </p:sp>
      <p:sp>
        <p:nvSpPr>
          <p:cNvPr id="62484" name="Text Box 20"/>
          <p:cNvSpPr txBox="1"/>
          <p:nvPr/>
        </p:nvSpPr>
        <p:spPr>
          <a:xfrm>
            <a:off x="7620000" y="4038600"/>
            <a:ext cx="1524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b</a:t>
            </a:r>
            <a:endParaRPr lang="en-US" altLang="zh-CN" baseline="-25000" dirty="0">
              <a:solidFill>
                <a:schemeClr val="tx1"/>
              </a:solidFill>
              <a:latin typeface="Verdana" panose="020B0604030504040204" pitchFamily="34" charset="0"/>
            </a:endParaRPr>
          </a:p>
        </p:txBody>
      </p:sp>
      <p:sp>
        <p:nvSpPr>
          <p:cNvPr id="62485" name="Text Box 21"/>
          <p:cNvSpPr txBox="1"/>
          <p:nvPr/>
        </p:nvSpPr>
        <p:spPr>
          <a:xfrm>
            <a:off x="5029200" y="3352800"/>
            <a:ext cx="14478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62486" name="Text Box 22"/>
          <p:cNvSpPr txBox="1"/>
          <p:nvPr/>
        </p:nvSpPr>
        <p:spPr>
          <a:xfrm>
            <a:off x="5029200" y="4267200"/>
            <a:ext cx="13716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62487" name="Text Box 23"/>
          <p:cNvSpPr txBox="1"/>
          <p:nvPr/>
        </p:nvSpPr>
        <p:spPr>
          <a:xfrm>
            <a:off x="6477000" y="5486400"/>
            <a:ext cx="14478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62488" name="Text Box 24"/>
          <p:cNvSpPr txBox="1"/>
          <p:nvPr/>
        </p:nvSpPr>
        <p:spPr>
          <a:xfrm>
            <a:off x="7315200" y="5486400"/>
            <a:ext cx="14478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8699" name="Text Box 26"/>
          <p:cNvSpPr txBox="1"/>
          <p:nvPr/>
        </p:nvSpPr>
        <p:spPr>
          <a:xfrm>
            <a:off x="5105400" y="1828800"/>
            <a:ext cx="609600" cy="457200"/>
          </a:xfrm>
          <a:prstGeom prst="rect">
            <a:avLst/>
          </a:prstGeom>
          <a:noFill/>
          <a:ln w="9525">
            <a:noFill/>
          </a:ln>
        </p:spPr>
        <p:txBody>
          <a:bodyPr>
            <a:spAutoFit/>
          </a:bodyPr>
          <a:p>
            <a:pPr>
              <a:spcBef>
                <a:spcPct val="50000"/>
              </a:spcBef>
            </a:pPr>
            <a:r>
              <a:rPr lang="en-US" altLang="zh-CN" b="1" dirty="0">
                <a:solidFill>
                  <a:schemeClr val="tx1"/>
                </a:solidFill>
                <a:latin typeface="Verdana" panose="020B0604030504040204" pitchFamily="34" charset="0"/>
              </a:rPr>
              <a:t>P</a:t>
            </a:r>
            <a:endParaRPr lang="en-US" altLang="zh-CN" b="1" dirty="0">
              <a:solidFill>
                <a:schemeClr val="tx1"/>
              </a:solidFill>
              <a:latin typeface="Verdana" panose="020B0604030504040204" pitchFamily="34" charset="0"/>
            </a:endParaRPr>
          </a:p>
        </p:txBody>
      </p:sp>
      <p:sp>
        <p:nvSpPr>
          <p:cNvPr id="29" name="文本框 28"/>
          <p:cNvSpPr txBox="1">
            <a:spLocks noRot="1" noChangeAspect="1" noMove="1" noResize="1" noEditPoints="1" noAdjustHandles="1" noChangeArrowheads="1" noChangeShapeType="1" noTextEdit="1"/>
          </p:cNvSpPr>
          <p:nvPr/>
        </p:nvSpPr>
        <p:spPr>
          <a:xfrm>
            <a:off x="523974" y="1479404"/>
            <a:ext cx="4581426" cy="540917"/>
          </a:xfrm>
          <a:prstGeom prst="rect">
            <a:avLst/>
          </a:prstGeom>
          <a:blipFill>
            <a:blip r:embed="rId1"/>
            <a:stretch>
              <a:fillRect/>
            </a:stretch>
          </a:blipFill>
        </p:spPr>
        <p:txBody>
          <a:bodyPr/>
          <a:lstStyle/>
          <a:p>
            <a:pPr marR="0" defTabSz="914400">
              <a:buClrTx/>
              <a:buSzTx/>
              <a:buFontTx/>
              <a:buNone/>
              <a:defRPr/>
            </a:pPr>
            <a:r>
              <a:rPr kumimoji="1" lang="zh-CN" altLang="en-US" kern="1200" cap="none" spc="0" normalizeH="0" baseline="0" noProof="0" dirty="0">
                <a:noFill/>
                <a:latin typeface="Times New Roman" panose="02020603050405020304" pitchFamily="18" charset="0"/>
                <a:ea typeface="宋体" panose="02010600030101010101" pitchFamily="2" charset="-122"/>
                <a:cs typeface="+mn-cs"/>
              </a:rPr>
              <a:t> </a:t>
            </a:r>
            <a:endParaRPr kumimoji="1" lang="zh-CN" altLang="en-US" kern="1200" cap="none" spc="0" normalizeH="0" baseline="0" noProof="0" dirty="0">
              <a:noFill/>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5">
                                            <p:txEl>
                                              <p:charRg st="0" end="20"/>
                                            </p:txEl>
                                          </p:spTgt>
                                        </p:tgtEl>
                                        <p:attrNameLst>
                                          <p:attrName>style.visibility</p:attrName>
                                        </p:attrNameLst>
                                      </p:cBhvr>
                                      <p:to>
                                        <p:strVal val="visible"/>
                                      </p:to>
                                    </p:set>
                                    <p:animEffect transition="in" filter="barn(inVertical)">
                                      <p:cBhvr>
                                        <p:cTn id="7" dur="500"/>
                                        <p:tgtEl>
                                          <p:spTgt spid="20485">
                                            <p:txEl>
                                              <p:charRg st="0" end="2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5">
                                            <p:txEl>
                                              <p:charRg st="20" end="33"/>
                                            </p:txEl>
                                          </p:spTgt>
                                        </p:tgtEl>
                                        <p:attrNameLst>
                                          <p:attrName>style.visibility</p:attrName>
                                        </p:attrNameLst>
                                      </p:cBhvr>
                                      <p:to>
                                        <p:strVal val="visible"/>
                                      </p:to>
                                    </p:set>
                                    <p:animEffect transition="in" filter="barn(inVertical)">
                                      <p:cBhvr>
                                        <p:cTn id="10" dur="500"/>
                                        <p:tgtEl>
                                          <p:spTgt spid="20485">
                                            <p:txEl>
                                              <p:charRg st="20" end="3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5">
                                            <p:txEl>
                                              <p:charRg st="34" end="51"/>
                                            </p:txEl>
                                          </p:spTgt>
                                        </p:tgtEl>
                                        <p:attrNameLst>
                                          <p:attrName>style.visibility</p:attrName>
                                        </p:attrNameLst>
                                      </p:cBhvr>
                                      <p:to>
                                        <p:strVal val="visible"/>
                                      </p:to>
                                    </p:set>
                                    <p:animEffect transition="in" filter="barn(inVertical)">
                                      <p:cBhvr>
                                        <p:cTn id="15" dur="500"/>
                                        <p:tgtEl>
                                          <p:spTgt spid="20485">
                                            <p:txEl>
                                              <p:charRg st="34" end="5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0485">
                                            <p:txEl>
                                              <p:charRg st="51" end="71"/>
                                            </p:txEl>
                                          </p:spTgt>
                                        </p:tgtEl>
                                        <p:attrNameLst>
                                          <p:attrName>style.visibility</p:attrName>
                                        </p:attrNameLst>
                                      </p:cBhvr>
                                      <p:to>
                                        <p:strVal val="visible"/>
                                      </p:to>
                                    </p:set>
                                    <p:animEffect transition="in" filter="barn(inVertical)">
                                      <p:cBhvr>
                                        <p:cTn id="18" dur="500"/>
                                        <p:tgtEl>
                                          <p:spTgt spid="20485">
                                            <p:txEl>
                                              <p:charRg st="51" end="7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2483"/>
                                        </p:tgtEl>
                                        <p:attrNameLst>
                                          <p:attrName>style.visibility</p:attrName>
                                        </p:attrNameLst>
                                      </p:cBhvr>
                                      <p:to>
                                        <p:strVal val="visible"/>
                                      </p:to>
                                    </p:set>
                                    <p:anim calcmode="lin" valueType="num">
                                      <p:cBhvr additive="base">
                                        <p:cTn id="23" dur="500" fill="hold"/>
                                        <p:tgtEl>
                                          <p:spTgt spid="62483"/>
                                        </p:tgtEl>
                                        <p:attrNameLst>
                                          <p:attrName>ppt_x</p:attrName>
                                        </p:attrNameLst>
                                      </p:cBhvr>
                                      <p:tavLst>
                                        <p:tav tm="0">
                                          <p:val>
                                            <p:strVal val="0-#ppt_w/2"/>
                                          </p:val>
                                        </p:tav>
                                        <p:tav tm="100000">
                                          <p:val>
                                            <p:strVal val="#ppt_x"/>
                                          </p:val>
                                        </p:tav>
                                      </p:tavLst>
                                    </p:anim>
                                    <p:anim calcmode="lin" valueType="num">
                                      <p:cBhvr additive="base">
                                        <p:cTn id="24" dur="500" fill="hold"/>
                                        <p:tgtEl>
                                          <p:spTgt spid="6248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2481"/>
                                        </p:tgtEl>
                                        <p:attrNameLst>
                                          <p:attrName>style.visibility</p:attrName>
                                        </p:attrNameLst>
                                      </p:cBhvr>
                                      <p:to>
                                        <p:strVal val="visible"/>
                                      </p:to>
                                    </p:set>
                                    <p:anim calcmode="lin" valueType="num">
                                      <p:cBhvr additive="base">
                                        <p:cTn id="29" dur="500" fill="hold"/>
                                        <p:tgtEl>
                                          <p:spTgt spid="62481"/>
                                        </p:tgtEl>
                                        <p:attrNameLst>
                                          <p:attrName>ppt_x</p:attrName>
                                        </p:attrNameLst>
                                      </p:cBhvr>
                                      <p:tavLst>
                                        <p:tav tm="0">
                                          <p:val>
                                            <p:strVal val="0-#ppt_w/2"/>
                                          </p:val>
                                        </p:tav>
                                        <p:tav tm="100000">
                                          <p:val>
                                            <p:strVal val="#ppt_x"/>
                                          </p:val>
                                        </p:tav>
                                      </p:tavLst>
                                    </p:anim>
                                    <p:anim calcmode="lin" valueType="num">
                                      <p:cBhvr additive="base">
                                        <p:cTn id="30"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2482"/>
                                        </p:tgtEl>
                                        <p:attrNameLst>
                                          <p:attrName>style.visibility</p:attrName>
                                        </p:attrNameLst>
                                      </p:cBhvr>
                                      <p:to>
                                        <p:strVal val="visible"/>
                                      </p:to>
                                    </p:set>
                                    <p:anim calcmode="lin" valueType="num">
                                      <p:cBhvr additive="base">
                                        <p:cTn id="35" dur="500" fill="hold"/>
                                        <p:tgtEl>
                                          <p:spTgt spid="62482"/>
                                        </p:tgtEl>
                                        <p:attrNameLst>
                                          <p:attrName>ppt_x</p:attrName>
                                        </p:attrNameLst>
                                      </p:cBhvr>
                                      <p:tavLst>
                                        <p:tav tm="0">
                                          <p:val>
                                            <p:strVal val="0-#ppt_w/2"/>
                                          </p:val>
                                        </p:tav>
                                        <p:tav tm="100000">
                                          <p:val>
                                            <p:strVal val="#ppt_x"/>
                                          </p:val>
                                        </p:tav>
                                      </p:tavLst>
                                    </p:anim>
                                    <p:anim calcmode="lin" valueType="num">
                                      <p:cBhvr additive="base">
                                        <p:cTn id="36" dur="500" fill="hold"/>
                                        <p:tgtEl>
                                          <p:spTgt spid="6248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2485"/>
                                        </p:tgtEl>
                                        <p:attrNameLst>
                                          <p:attrName>style.visibility</p:attrName>
                                        </p:attrNameLst>
                                      </p:cBhvr>
                                      <p:to>
                                        <p:strVal val="visible"/>
                                      </p:to>
                                    </p:set>
                                    <p:anim calcmode="lin" valueType="num">
                                      <p:cBhvr additive="base">
                                        <p:cTn id="41" dur="500" fill="hold"/>
                                        <p:tgtEl>
                                          <p:spTgt spid="62485"/>
                                        </p:tgtEl>
                                        <p:attrNameLst>
                                          <p:attrName>ppt_x</p:attrName>
                                        </p:attrNameLst>
                                      </p:cBhvr>
                                      <p:tavLst>
                                        <p:tav tm="0">
                                          <p:val>
                                            <p:strVal val="0-#ppt_w/2"/>
                                          </p:val>
                                        </p:tav>
                                        <p:tav tm="100000">
                                          <p:val>
                                            <p:strVal val="#ppt_x"/>
                                          </p:val>
                                        </p:tav>
                                      </p:tavLst>
                                    </p:anim>
                                    <p:anim calcmode="lin" valueType="num">
                                      <p:cBhvr additive="base">
                                        <p:cTn id="42" dur="500" fill="hold"/>
                                        <p:tgtEl>
                                          <p:spTgt spid="6248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62487"/>
                                        </p:tgtEl>
                                        <p:attrNameLst>
                                          <p:attrName>style.visibility</p:attrName>
                                        </p:attrNameLst>
                                      </p:cBhvr>
                                      <p:to>
                                        <p:strVal val="visible"/>
                                      </p:to>
                                    </p:set>
                                    <p:anim calcmode="lin" valueType="num">
                                      <p:cBhvr additive="base">
                                        <p:cTn id="47" dur="500" fill="hold"/>
                                        <p:tgtEl>
                                          <p:spTgt spid="62487"/>
                                        </p:tgtEl>
                                        <p:attrNameLst>
                                          <p:attrName>ppt_x</p:attrName>
                                        </p:attrNameLst>
                                      </p:cBhvr>
                                      <p:tavLst>
                                        <p:tav tm="0">
                                          <p:val>
                                            <p:strVal val="0-#ppt_w/2"/>
                                          </p:val>
                                        </p:tav>
                                        <p:tav tm="100000">
                                          <p:val>
                                            <p:strVal val="#ppt_x"/>
                                          </p:val>
                                        </p:tav>
                                      </p:tavLst>
                                    </p:anim>
                                    <p:anim calcmode="lin" valueType="num">
                                      <p:cBhvr additive="base">
                                        <p:cTn id="4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2486"/>
                                        </p:tgtEl>
                                        <p:attrNameLst>
                                          <p:attrName>style.visibility</p:attrName>
                                        </p:attrNameLst>
                                      </p:cBhvr>
                                      <p:to>
                                        <p:strVal val="visible"/>
                                      </p:to>
                                    </p:set>
                                    <p:anim calcmode="lin" valueType="num">
                                      <p:cBhvr additive="base">
                                        <p:cTn id="53" dur="500" fill="hold"/>
                                        <p:tgtEl>
                                          <p:spTgt spid="62486"/>
                                        </p:tgtEl>
                                        <p:attrNameLst>
                                          <p:attrName>ppt_x</p:attrName>
                                        </p:attrNameLst>
                                      </p:cBhvr>
                                      <p:tavLst>
                                        <p:tav tm="0">
                                          <p:val>
                                            <p:strVal val="0-#ppt_w/2"/>
                                          </p:val>
                                        </p:tav>
                                        <p:tav tm="100000">
                                          <p:val>
                                            <p:strVal val="#ppt_x"/>
                                          </p:val>
                                        </p:tav>
                                      </p:tavLst>
                                    </p:anim>
                                    <p:anim calcmode="lin" valueType="num">
                                      <p:cBhvr additive="base">
                                        <p:cTn id="54" dur="500" fill="hold"/>
                                        <p:tgtEl>
                                          <p:spTgt spid="6248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62479"/>
                                        </p:tgtEl>
                                        <p:attrNameLst>
                                          <p:attrName>style.visibility</p:attrName>
                                        </p:attrNameLst>
                                      </p:cBhvr>
                                      <p:to>
                                        <p:strVal val="visible"/>
                                      </p:to>
                                    </p:set>
                                    <p:anim calcmode="lin" valueType="num">
                                      <p:cBhvr additive="base">
                                        <p:cTn id="59" dur="500" fill="hold"/>
                                        <p:tgtEl>
                                          <p:spTgt spid="62479"/>
                                        </p:tgtEl>
                                        <p:attrNameLst>
                                          <p:attrName>ppt_x</p:attrName>
                                        </p:attrNameLst>
                                      </p:cBhvr>
                                      <p:tavLst>
                                        <p:tav tm="0">
                                          <p:val>
                                            <p:strVal val="0-#ppt_w/2"/>
                                          </p:val>
                                        </p:tav>
                                        <p:tav tm="100000">
                                          <p:val>
                                            <p:strVal val="#ppt_x"/>
                                          </p:val>
                                        </p:tav>
                                      </p:tavLst>
                                    </p:anim>
                                    <p:anim calcmode="lin" valueType="num">
                                      <p:cBhvr additive="base">
                                        <p:cTn id="60" dur="500" fill="hold"/>
                                        <p:tgtEl>
                                          <p:spTgt spid="6247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62480"/>
                                        </p:tgtEl>
                                        <p:attrNameLst>
                                          <p:attrName>style.visibility</p:attrName>
                                        </p:attrNameLst>
                                      </p:cBhvr>
                                      <p:to>
                                        <p:strVal val="visible"/>
                                      </p:to>
                                    </p:set>
                                    <p:anim calcmode="lin" valueType="num">
                                      <p:cBhvr additive="base">
                                        <p:cTn id="65" dur="500" fill="hold"/>
                                        <p:tgtEl>
                                          <p:spTgt spid="62480"/>
                                        </p:tgtEl>
                                        <p:attrNameLst>
                                          <p:attrName>ppt_x</p:attrName>
                                        </p:attrNameLst>
                                      </p:cBhvr>
                                      <p:tavLst>
                                        <p:tav tm="0">
                                          <p:val>
                                            <p:strVal val="0-#ppt_w/2"/>
                                          </p:val>
                                        </p:tav>
                                        <p:tav tm="100000">
                                          <p:val>
                                            <p:strVal val="#ppt_x"/>
                                          </p:val>
                                        </p:tav>
                                      </p:tavLst>
                                    </p:anim>
                                    <p:anim calcmode="lin" valueType="num">
                                      <p:cBhvr additive="base">
                                        <p:cTn id="66" dur="500" fill="hold"/>
                                        <p:tgtEl>
                                          <p:spTgt spid="6248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2488"/>
                                        </p:tgtEl>
                                        <p:attrNameLst>
                                          <p:attrName>style.visibility</p:attrName>
                                        </p:attrNameLst>
                                      </p:cBhvr>
                                      <p:to>
                                        <p:strVal val="visible"/>
                                      </p:to>
                                    </p:set>
                                    <p:anim calcmode="lin" valueType="num">
                                      <p:cBhvr additive="base">
                                        <p:cTn id="71" dur="500" fill="hold"/>
                                        <p:tgtEl>
                                          <p:spTgt spid="62488"/>
                                        </p:tgtEl>
                                        <p:attrNameLst>
                                          <p:attrName>ppt_x</p:attrName>
                                        </p:attrNameLst>
                                      </p:cBhvr>
                                      <p:tavLst>
                                        <p:tav tm="0">
                                          <p:val>
                                            <p:strVal val="0-#ppt_w/2"/>
                                          </p:val>
                                        </p:tav>
                                        <p:tav tm="100000">
                                          <p:val>
                                            <p:strVal val="#ppt_x"/>
                                          </p:val>
                                        </p:tav>
                                      </p:tavLst>
                                    </p:anim>
                                    <p:anim calcmode="lin" valueType="num">
                                      <p:cBhvr additive="base">
                                        <p:cTn id="72" dur="500" fill="hold"/>
                                        <p:tgtEl>
                                          <p:spTgt spid="6248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62484"/>
                                        </p:tgtEl>
                                        <p:attrNameLst>
                                          <p:attrName>style.visibility</p:attrName>
                                        </p:attrNameLst>
                                      </p:cBhvr>
                                      <p:to>
                                        <p:strVal val="visible"/>
                                      </p:to>
                                    </p:set>
                                    <p:anim calcmode="lin" valueType="num">
                                      <p:cBhvr additive="base">
                                        <p:cTn id="77" dur="500" fill="hold"/>
                                        <p:tgtEl>
                                          <p:spTgt spid="62484"/>
                                        </p:tgtEl>
                                        <p:attrNameLst>
                                          <p:attrName>ppt_x</p:attrName>
                                        </p:attrNameLst>
                                      </p:cBhvr>
                                      <p:tavLst>
                                        <p:tav tm="0">
                                          <p:val>
                                            <p:strVal val="0-#ppt_w/2"/>
                                          </p:val>
                                        </p:tav>
                                        <p:tav tm="100000">
                                          <p:val>
                                            <p:strVal val="#ppt_x"/>
                                          </p:val>
                                        </p:tav>
                                      </p:tavLst>
                                    </p:anim>
                                    <p:anim calcmode="lin" valueType="num">
                                      <p:cBhvr additive="base">
                                        <p:cTn id="78" dur="500" fill="hold"/>
                                        <p:tgtEl>
                                          <p:spTgt spid="6248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62471"/>
                                        </p:tgtEl>
                                        <p:attrNameLst>
                                          <p:attrName>style.visibility</p:attrName>
                                        </p:attrNameLst>
                                      </p:cBhvr>
                                      <p:to>
                                        <p:strVal val="visible"/>
                                      </p:to>
                                    </p:set>
                                    <p:anim calcmode="lin" valueType="num">
                                      <p:cBhvr additive="base">
                                        <p:cTn id="83" dur="500" fill="hold"/>
                                        <p:tgtEl>
                                          <p:spTgt spid="62471"/>
                                        </p:tgtEl>
                                        <p:attrNameLst>
                                          <p:attrName>ppt_x</p:attrName>
                                        </p:attrNameLst>
                                      </p:cBhvr>
                                      <p:tavLst>
                                        <p:tav tm="0">
                                          <p:val>
                                            <p:strVal val="0-#ppt_w/2"/>
                                          </p:val>
                                        </p:tav>
                                        <p:tav tm="100000">
                                          <p:val>
                                            <p:strVal val="#ppt_x"/>
                                          </p:val>
                                        </p:tav>
                                      </p:tavLst>
                                    </p:anim>
                                    <p:anim calcmode="lin" valueType="num">
                                      <p:cBhvr additive="base">
                                        <p:cTn id="84"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62478"/>
                                        </p:tgtEl>
                                        <p:attrNameLst>
                                          <p:attrName>style.visibility</p:attrName>
                                        </p:attrNameLst>
                                      </p:cBhvr>
                                      <p:to>
                                        <p:strVal val="visible"/>
                                      </p:to>
                                    </p:set>
                                    <p:anim calcmode="lin" valueType="num">
                                      <p:cBhvr additive="base">
                                        <p:cTn id="89" dur="500" fill="hold"/>
                                        <p:tgtEl>
                                          <p:spTgt spid="62478"/>
                                        </p:tgtEl>
                                        <p:attrNameLst>
                                          <p:attrName>ppt_x</p:attrName>
                                        </p:attrNameLst>
                                      </p:cBhvr>
                                      <p:tavLst>
                                        <p:tav tm="0">
                                          <p:val>
                                            <p:strVal val="0-#ppt_w/2"/>
                                          </p:val>
                                        </p:tav>
                                        <p:tav tm="100000">
                                          <p:val>
                                            <p:strVal val="#ppt_x"/>
                                          </p:val>
                                        </p:tav>
                                      </p:tavLst>
                                    </p:anim>
                                    <p:anim calcmode="lin" valueType="num">
                                      <p:cBhvr additive="base">
                                        <p:cTn id="90" dur="500" fill="hold"/>
                                        <p:tgtEl>
                                          <p:spTgt spid="6247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62472"/>
                                        </p:tgtEl>
                                        <p:attrNameLst>
                                          <p:attrName>style.visibility</p:attrName>
                                        </p:attrNameLst>
                                      </p:cBhvr>
                                      <p:to>
                                        <p:strVal val="visible"/>
                                      </p:to>
                                    </p:set>
                                    <p:anim calcmode="lin" valueType="num">
                                      <p:cBhvr additive="base">
                                        <p:cTn id="95" dur="500" fill="hold"/>
                                        <p:tgtEl>
                                          <p:spTgt spid="62472"/>
                                        </p:tgtEl>
                                        <p:attrNameLst>
                                          <p:attrName>ppt_x</p:attrName>
                                        </p:attrNameLst>
                                      </p:cBhvr>
                                      <p:tavLst>
                                        <p:tav tm="0">
                                          <p:val>
                                            <p:strVal val="0-#ppt_w/2"/>
                                          </p:val>
                                        </p:tav>
                                        <p:tav tm="100000">
                                          <p:val>
                                            <p:strVal val="#ppt_x"/>
                                          </p:val>
                                        </p:tav>
                                      </p:tavLst>
                                    </p:anim>
                                    <p:anim calcmode="lin" valueType="num">
                                      <p:cBhvr additive="base">
                                        <p:cTn id="96" dur="500" fill="hold"/>
                                        <p:tgtEl>
                                          <p:spTgt spid="62472"/>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62476"/>
                                        </p:tgtEl>
                                        <p:attrNameLst>
                                          <p:attrName>style.visibility</p:attrName>
                                        </p:attrNameLst>
                                      </p:cBhvr>
                                      <p:to>
                                        <p:strVal val="visible"/>
                                      </p:to>
                                    </p:set>
                                    <p:anim calcmode="lin" valueType="num">
                                      <p:cBhvr additive="base">
                                        <p:cTn id="101" dur="500" fill="hold"/>
                                        <p:tgtEl>
                                          <p:spTgt spid="62476"/>
                                        </p:tgtEl>
                                        <p:attrNameLst>
                                          <p:attrName>ppt_x</p:attrName>
                                        </p:attrNameLst>
                                      </p:cBhvr>
                                      <p:tavLst>
                                        <p:tav tm="0">
                                          <p:val>
                                            <p:strVal val="0-#ppt_w/2"/>
                                          </p:val>
                                        </p:tav>
                                        <p:tav tm="100000">
                                          <p:val>
                                            <p:strVal val="#ppt_x"/>
                                          </p:val>
                                        </p:tav>
                                      </p:tavLst>
                                    </p:anim>
                                    <p:anim calcmode="lin" valueType="num">
                                      <p:cBhvr additive="base">
                                        <p:cTn id="102"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6" grpId="0"/>
      <p:bldP spid="62478" grpId="0"/>
      <p:bldP spid="62483" grpId="0"/>
      <p:bldP spid="62484" grpId="0"/>
      <p:bldP spid="62485" grpId="0"/>
      <p:bldP spid="62486" grpId="0"/>
      <p:bldP spid="62487" grpId="0"/>
      <p:bldP spid="624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xfrm>
            <a:off x="457200" y="549275"/>
            <a:ext cx="8229600" cy="938213"/>
          </a:xfrm>
          <a:ln/>
        </p:spPr>
        <p:txBody>
          <a:bodyPr vert="horz" wrap="square" lIns="0" tIns="45720" rIns="0" bIns="0" anchor="b" anchorCtr="0"/>
          <a:p>
            <a:r>
              <a:rPr lang="zh-CN" altLang="en-US" b="1" dirty="0">
                <a:ea typeface="宋体" panose="02010600030101010101" pitchFamily="2" charset="-122"/>
              </a:rPr>
              <a:t>二、供给</a:t>
            </a:r>
            <a:r>
              <a:rPr lang="en-US" altLang="zh-CN" b="1" dirty="0">
                <a:ea typeface="宋体" panose="02010600030101010101" pitchFamily="2" charset="-122"/>
              </a:rPr>
              <a:t>(Supply)</a:t>
            </a:r>
            <a:endParaRPr lang="zh-CN" altLang="en-US" dirty="0"/>
          </a:p>
        </p:txBody>
      </p:sp>
      <p:sp>
        <p:nvSpPr>
          <p:cNvPr id="21507" name="内容占位符 2"/>
          <p:cNvSpPr>
            <a:spLocks noGrp="1"/>
          </p:cNvSpPr>
          <p:nvPr>
            <p:ph idx="1"/>
          </p:nvPr>
        </p:nvSpPr>
        <p:spPr>
          <a:xfrm>
            <a:off x="1042988" y="1727200"/>
            <a:ext cx="6121400" cy="4389438"/>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供给与供给量</a:t>
            </a:r>
            <a:endPar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供给的刻划</a:t>
            </a:r>
            <a:endPar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个人供给与市场供给</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endPar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影响供给（量）的因素</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供给量的变动与供给的变动</a:t>
            </a:r>
            <a:endPar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514350" marR="0" lvl="0" indent="-514350" algn="l" defTabSz="914400" rtl="0" eaLnBrk="0" fontAlgn="base" latinLnBrk="0" hangingPunct="0">
              <a:lnSpc>
                <a:spcPct val="100000"/>
              </a:lnSpc>
              <a:spcBef>
                <a:spcPct val="20000"/>
              </a:spcBef>
              <a:spcAft>
                <a:spcPct val="0"/>
              </a:spcAft>
              <a:buClr>
                <a:srgbClr val="7030A0"/>
              </a:buClr>
              <a:buSzPct val="95000"/>
              <a:buFont typeface="+mj-lt"/>
              <a:buAutoNum type="arabicPeriod"/>
              <a:defRPr/>
            </a:pPr>
            <a:endPar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9701"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xfrm>
            <a:off x="684213" y="620713"/>
            <a:ext cx="8229600" cy="708025"/>
          </a:xfrm>
          <a:ln/>
        </p:spPr>
        <p:txBody>
          <a:bodyPr vert="horz" wrap="square" lIns="0" tIns="45720" rIns="0" bIns="0" anchor="b" anchorCtr="0"/>
          <a:p>
            <a:r>
              <a:rPr lang="en-US" altLang="zh-CN" sz="3600" b="1" dirty="0">
                <a:ea typeface="宋体" panose="02010600030101010101" pitchFamily="2" charset="-122"/>
              </a:rPr>
              <a:t>2.1 </a:t>
            </a:r>
            <a:r>
              <a:rPr lang="zh-CN" altLang="en-US" sz="3600" b="1" dirty="0">
                <a:ea typeface="宋体" panose="02010600030101010101" pitchFamily="2" charset="-122"/>
              </a:rPr>
              <a:t>供给量与供给</a:t>
            </a:r>
            <a:endParaRPr lang="zh-CN" altLang="en-US" sz="3600" dirty="0"/>
          </a:p>
        </p:txBody>
      </p:sp>
      <p:sp>
        <p:nvSpPr>
          <p:cNvPr id="30723" name="内容占位符 2"/>
          <p:cNvSpPr>
            <a:spLocks noGrp="1"/>
          </p:cNvSpPr>
          <p:nvPr>
            <p:ph idx="1"/>
          </p:nvPr>
        </p:nvSpPr>
        <p:spPr>
          <a:xfrm>
            <a:off x="479425" y="1622425"/>
            <a:ext cx="8229600" cy="4389438"/>
          </a:xfrm>
          <a:ln/>
        </p:spPr>
        <p:txBody>
          <a:bodyPr vert="horz" wrap="square" lIns="91440" tIns="45720" rIns="91440" bIns="45720" anchor="t" anchorCtr="0"/>
          <a:p>
            <a:pPr algn="just">
              <a:lnSpc>
                <a:spcPct val="150000"/>
              </a:lnSpc>
              <a:buFont typeface="Wingdings" panose="05000000000000000000" pitchFamily="2" charset="2"/>
              <a:buChar char="§"/>
            </a:pPr>
            <a:r>
              <a:rPr lang="zh-CN" altLang="en-US" sz="2400" b="1" dirty="0">
                <a:solidFill>
                  <a:srgbClr val="FF0000"/>
                </a:solidFill>
                <a:latin typeface="黑体" panose="02010609060101010101" pitchFamily="49" charset="-122"/>
                <a:ea typeface="黑体" panose="02010609060101010101" pitchFamily="49" charset="-122"/>
              </a:rPr>
              <a:t>供给量</a:t>
            </a:r>
            <a:r>
              <a:rPr lang="zh-CN" altLang="en-US" sz="2400" b="1" dirty="0">
                <a:solidFill>
                  <a:srgbClr val="FF0000"/>
                </a:solidFill>
                <a:latin typeface="宋体" panose="02010600030101010101" pitchFamily="2" charset="-122"/>
              </a:rPr>
              <a:t>：</a:t>
            </a:r>
            <a:r>
              <a:rPr lang="zh-CN" altLang="en-US" sz="2400" b="1" dirty="0">
                <a:latin typeface="楷体_GB2312" pitchFamily="49" charset="-122"/>
                <a:ea typeface="楷体_GB2312" pitchFamily="49" charset="-122"/>
              </a:rPr>
              <a:t>生产者在某一时间内的某一特定价格水平上愿意并且能够提供的某种商品数量</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lgn="just">
              <a:lnSpc>
                <a:spcPct val="150000"/>
              </a:lnSpc>
              <a:buFont typeface="Wingdings" panose="05000000000000000000" pitchFamily="2" charset="2"/>
              <a:buChar char="§"/>
            </a:pPr>
            <a:endParaRPr lang="en-US" altLang="zh-CN" sz="800" b="1" dirty="0">
              <a:latin typeface="宋体" panose="02010600030101010101" pitchFamily="2" charset="-122"/>
            </a:endParaRPr>
          </a:p>
          <a:p>
            <a:pPr algn="just">
              <a:lnSpc>
                <a:spcPct val="150000"/>
              </a:lnSpc>
              <a:buFont typeface="Wingdings" panose="05000000000000000000" pitchFamily="2" charset="2"/>
              <a:buChar char="§"/>
            </a:pPr>
            <a:r>
              <a:rPr lang="zh-CN" altLang="en-US" sz="2400" b="1" dirty="0">
                <a:solidFill>
                  <a:srgbClr val="FF0000"/>
                </a:solidFill>
                <a:latin typeface="黑体" panose="02010609060101010101" pitchFamily="49" charset="-122"/>
                <a:ea typeface="黑体" panose="02010609060101010101" pitchFamily="49" charset="-122"/>
              </a:rPr>
              <a:t>供给</a:t>
            </a:r>
            <a:r>
              <a:rPr lang="zh-CN" altLang="en-US" sz="2400" b="1" dirty="0">
                <a:solidFill>
                  <a:srgbClr val="FF0000"/>
                </a:solidFill>
                <a:latin typeface="宋体" panose="02010600030101010101" pitchFamily="2" charset="-122"/>
              </a:rPr>
              <a:t>：</a:t>
            </a:r>
            <a:r>
              <a:rPr lang="zh-CN" altLang="en-US" sz="2400" b="1" dirty="0">
                <a:latin typeface="楷体_GB2312" pitchFamily="49" charset="-122"/>
                <a:ea typeface="楷体_GB2312" pitchFamily="49" charset="-122"/>
              </a:rPr>
              <a:t>生产者在某一时间内的每一价格水平上愿意并且能够提供的某种商品数量。</a:t>
            </a:r>
            <a:endParaRPr lang="zh-CN" altLang="en-US" sz="2400" b="1" dirty="0">
              <a:latin typeface="楷体_GB2312" pitchFamily="49" charset="-122"/>
              <a:ea typeface="楷体_GB2312" pitchFamily="49" charset="-122"/>
            </a:endParaRPr>
          </a:p>
          <a:p>
            <a:pPr algn="just">
              <a:lnSpc>
                <a:spcPct val="150000"/>
              </a:lnSpc>
              <a:buFont typeface="Wingdings" panose="05000000000000000000" pitchFamily="2" charset="2"/>
              <a:buChar char="§"/>
            </a:pPr>
            <a:endParaRPr lang="zh-CN" altLang="en-US" sz="800" b="1" dirty="0">
              <a:latin typeface="楷体_GB2312" pitchFamily="49" charset="-122"/>
              <a:ea typeface="楷体_GB2312" pitchFamily="49" charset="-122"/>
            </a:endParaRPr>
          </a:p>
          <a:p>
            <a:pPr>
              <a:lnSpc>
                <a:spcPct val="150000"/>
              </a:lnSpc>
              <a:buFont typeface="Wingdings" panose="05000000000000000000" pitchFamily="2" charset="2"/>
              <a:buChar char="§"/>
            </a:pPr>
            <a:endParaRPr lang="zh-CN" altLang="en-US" sz="900" b="1" dirty="0">
              <a:latin typeface="宋体" panose="02010600030101010101" pitchFamily="2" charset="-122"/>
            </a:endParaRPr>
          </a:p>
          <a:p>
            <a:pPr>
              <a:lnSpc>
                <a:spcPct val="150000"/>
              </a:lnSpc>
              <a:buFont typeface="Wingdings" panose="05000000000000000000" pitchFamily="2" charset="2"/>
              <a:buChar char="§"/>
            </a:pPr>
            <a:r>
              <a:rPr lang="zh-CN" altLang="en-US" sz="2400" b="1" dirty="0">
                <a:solidFill>
                  <a:srgbClr val="FF0000"/>
                </a:solidFill>
                <a:latin typeface="黑体" panose="02010609060101010101" pitchFamily="49" charset="-122"/>
                <a:ea typeface="黑体" panose="02010609060101010101" pitchFamily="49" charset="-122"/>
              </a:rPr>
              <a:t>供给达成的条件</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a:lnSpc>
                <a:spcPct val="150000"/>
              </a:lnSpc>
              <a:buFont typeface="Wingdings" panose="05000000000000000000" pitchFamily="2" charset="2"/>
              <a:buNone/>
            </a:pPr>
            <a:r>
              <a:rPr lang="zh-CN" altLang="en-US" sz="2400" b="1" dirty="0">
                <a:ea typeface="楷体_GB2312" pitchFamily="49" charset="-122"/>
              </a:rPr>
              <a:t>（</a:t>
            </a:r>
            <a:r>
              <a:rPr lang="en-US" altLang="zh-CN" sz="2400" b="1" dirty="0">
                <a:ea typeface="楷体_GB2312" pitchFamily="49" charset="-122"/>
              </a:rPr>
              <a:t>1</a:t>
            </a:r>
            <a:r>
              <a:rPr lang="zh-CN" altLang="en-US" sz="2400" b="1" dirty="0">
                <a:ea typeface="楷体_GB2312" pitchFamily="49" charset="-122"/>
              </a:rPr>
              <a:t>）供给意愿；（</a:t>
            </a:r>
            <a:r>
              <a:rPr lang="en-US" altLang="zh-CN" sz="2400" b="1" dirty="0">
                <a:ea typeface="楷体_GB2312" pitchFamily="49" charset="-122"/>
              </a:rPr>
              <a:t>2</a:t>
            </a:r>
            <a:r>
              <a:rPr lang="zh-CN" altLang="en-US" sz="2400" b="1" dirty="0">
                <a:ea typeface="楷体_GB2312" pitchFamily="49" charset="-122"/>
              </a:rPr>
              <a:t>）供给能力。</a:t>
            </a:r>
            <a:endParaRPr lang="en-US" altLang="zh-CN" sz="2400" b="1" dirty="0">
              <a:ea typeface="楷体_GB2312" pitchFamily="49" charset="-122"/>
            </a:endParaRPr>
          </a:p>
          <a:p>
            <a:pPr>
              <a:lnSpc>
                <a:spcPct val="90000"/>
              </a:lnSpc>
              <a:buFont typeface="Wingdings" panose="05000000000000000000" pitchFamily="2" charset="2"/>
              <a:buNone/>
            </a:pPr>
            <a:endParaRPr lang="zh-CN" altLang="en-US" sz="2400" b="1" dirty="0">
              <a:latin typeface="宋体" panose="02010600030101010101" pitchFamily="2" charset="-122"/>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0725"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457200" y="765175"/>
            <a:ext cx="8229600" cy="577850"/>
          </a:xfrm>
          <a:ln/>
        </p:spPr>
        <p:txBody>
          <a:bodyPr vert="horz" wrap="square" lIns="0" tIns="45720" rIns="0" bIns="0" anchor="b" anchorCtr="0"/>
          <a:p>
            <a:r>
              <a:rPr lang="en-US" altLang="zh-CN" sz="3600" dirty="0"/>
              <a:t>2.2 </a:t>
            </a:r>
            <a:r>
              <a:rPr lang="zh-CN" altLang="en-US" sz="3600" dirty="0"/>
              <a:t>供给刻划：供给表</a:t>
            </a:r>
            <a:endParaRPr lang="zh-CN" altLang="en-US" sz="3600" dirty="0"/>
          </a:p>
        </p:txBody>
      </p:sp>
      <p:sp>
        <p:nvSpPr>
          <p:cNvPr id="31747" name="内容占位符 2"/>
          <p:cNvSpPr>
            <a:spLocks noGrp="1"/>
          </p:cNvSpPr>
          <p:nvPr>
            <p:ph idx="1"/>
          </p:nvPr>
        </p:nvSpPr>
        <p:spPr>
          <a:xfrm>
            <a:off x="457200" y="1557338"/>
            <a:ext cx="8229600" cy="4767262"/>
          </a:xfrm>
          <a:ln/>
        </p:spPr>
        <p:txBody>
          <a:bodyPr vert="horz" wrap="square" lIns="91440" tIns="45720" rIns="91440" bIns="45720" anchor="t" anchorCtr="0"/>
          <a:p>
            <a:pPr marL="0" indent="0" algn="ctr">
              <a:buNone/>
            </a:pPr>
            <a:r>
              <a:rPr lang="en-US" altLang="zh-CN" sz="2800" dirty="0"/>
              <a:t>Ben’s Supply Schedule   </a:t>
            </a:r>
            <a:endParaRPr lang="en-US" altLang="zh-CN" sz="2800" dirty="0"/>
          </a:p>
          <a:p>
            <a:pPr marL="0" indent="0" algn="ctr">
              <a:buNone/>
            </a:pPr>
            <a:r>
              <a:rPr lang="zh-CN" altLang="en-US" sz="2800" dirty="0">
                <a:solidFill>
                  <a:srgbClr val="2D68FD"/>
                </a:solidFill>
              </a:rPr>
              <a:t>供给表</a:t>
            </a:r>
            <a:endParaRPr lang="en-US" altLang="zh-CN" sz="2800" dirty="0">
              <a:solidFill>
                <a:srgbClr val="2D68FD"/>
              </a:solidFill>
            </a:endParaRPr>
          </a:p>
          <a:p>
            <a:pPr marL="0" indent="0">
              <a:buNone/>
            </a:pPr>
            <a:endParaRPr lang="en-US" altLang="zh-CN" sz="2800" dirty="0">
              <a:solidFill>
                <a:srgbClr val="2D68FD"/>
              </a:solidFill>
            </a:endParaRPr>
          </a:p>
          <a:p>
            <a:pPr marL="0" indent="0">
              <a:buNone/>
            </a:pPr>
            <a:endParaRPr lang="en-US" altLang="zh-CN" sz="2800" dirty="0">
              <a:solidFill>
                <a:srgbClr val="2D68FD"/>
              </a:solidFill>
            </a:endParaRPr>
          </a:p>
          <a:p>
            <a:pPr marL="0" indent="0">
              <a:buNone/>
            </a:pPr>
            <a:endParaRPr lang="zh-CN" altLang="en-US" dirty="0"/>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1749"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graphicFrame>
        <p:nvGraphicFramePr>
          <p:cNvPr id="31750" name="Object 3"/>
          <p:cNvGraphicFramePr/>
          <p:nvPr/>
        </p:nvGraphicFramePr>
        <p:xfrm>
          <a:off x="2987675" y="2708275"/>
          <a:ext cx="3576638" cy="3514725"/>
        </p:xfrm>
        <a:graphic>
          <a:graphicData uri="http://schemas.openxmlformats.org/presentationml/2006/ole">
            <mc:AlternateContent xmlns:mc="http://schemas.openxmlformats.org/markup-compatibility/2006">
              <mc:Choice xmlns:v="urn:schemas-microsoft-com:vml" Requires="v">
                <p:oleObj spid="_x0000_s3076" name="" r:id="rId1" imgW="3500120" imgH="4549140" progId="Word.Document.8">
                  <p:embed/>
                </p:oleObj>
              </mc:Choice>
              <mc:Fallback>
                <p:oleObj name="" r:id="rId1" imgW="3500120" imgH="4549140" progId="Word.Document.8">
                  <p:embed/>
                  <p:pic>
                    <p:nvPicPr>
                      <p:cNvPr id="0" name="图片 3075"/>
                      <p:cNvPicPr/>
                      <p:nvPr/>
                    </p:nvPicPr>
                    <p:blipFill>
                      <a:blip r:embed="rId2"/>
                      <a:stretch>
                        <a:fillRect/>
                      </a:stretch>
                    </p:blipFill>
                    <p:spPr>
                      <a:xfrm>
                        <a:off x="2987675" y="2708275"/>
                        <a:ext cx="3576638" cy="3514725"/>
                      </a:xfrm>
                      <a:prstGeom prst="rect">
                        <a:avLst/>
                      </a:prstGeom>
                      <a:noFill/>
                      <a:ln w="38100">
                        <a:noFill/>
                        <a:miter/>
                      </a:ln>
                    </p:spPr>
                  </p:pic>
                </p:oleObj>
              </mc:Fallback>
            </mc:AlternateContent>
          </a:graphicData>
        </a:graphic>
      </p:graphicFrame>
      <p:pic>
        <p:nvPicPr>
          <p:cNvPr id="31751" name="Picture 5" descr="ICECONE"/>
          <p:cNvPicPr>
            <a:picLocks noChangeAspect="1"/>
          </p:cNvPicPr>
          <p:nvPr/>
        </p:nvPicPr>
        <p:blipFill>
          <a:blip r:embed="rId3"/>
          <a:stretch>
            <a:fillRect/>
          </a:stretch>
        </p:blipFill>
        <p:spPr>
          <a:xfrm>
            <a:off x="1058863" y="2997200"/>
            <a:ext cx="1325562" cy="2414588"/>
          </a:xfrm>
          <a:prstGeom prst="rect">
            <a:avLst/>
          </a:prstGeom>
          <a:noFill/>
          <a:ln w="9525">
            <a:noFill/>
          </a:ln>
        </p:spPr>
      </p:pic>
      <p:pic>
        <p:nvPicPr>
          <p:cNvPr id="31752" name="Picture 5" descr="ICECONE"/>
          <p:cNvPicPr>
            <a:picLocks noChangeAspect="1"/>
          </p:cNvPicPr>
          <p:nvPr/>
        </p:nvPicPr>
        <p:blipFill>
          <a:blip r:embed="rId3"/>
          <a:stretch>
            <a:fillRect/>
          </a:stretch>
        </p:blipFill>
        <p:spPr>
          <a:xfrm>
            <a:off x="7134225" y="2997200"/>
            <a:ext cx="1325563" cy="2414588"/>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457200" y="711200"/>
            <a:ext cx="8229600" cy="579438"/>
          </a:xfrm>
          <a:ln/>
        </p:spPr>
        <p:txBody>
          <a:bodyPr vert="horz" wrap="square" lIns="0" tIns="45720" rIns="0" bIns="0" anchor="b" anchorCtr="0"/>
          <a:p>
            <a:r>
              <a:rPr lang="en-US" altLang="zh-CN" sz="3600" dirty="0">
                <a:solidFill>
                  <a:srgbClr val="04617B"/>
                </a:solidFill>
              </a:rPr>
              <a:t>2.2 </a:t>
            </a:r>
            <a:r>
              <a:rPr lang="zh-CN" altLang="en-US" sz="3600" dirty="0">
                <a:solidFill>
                  <a:srgbClr val="04617B"/>
                </a:solidFill>
              </a:rPr>
              <a:t>供给刻划：供给曲线</a:t>
            </a:r>
            <a:endParaRPr lang="zh-CN" altLang="en-US" sz="2800" dirty="0">
              <a:solidFill>
                <a:schemeClr val="tx1"/>
              </a:solidFill>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2772"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pic>
        <p:nvPicPr>
          <p:cNvPr id="32773" name="内容占位符 2"/>
          <p:cNvPicPr>
            <a:picLocks noGrp="1" noChangeAspect="1"/>
          </p:cNvPicPr>
          <p:nvPr>
            <p:ph idx="1"/>
          </p:nvPr>
        </p:nvPicPr>
        <p:blipFill>
          <a:blip r:embed="rId1"/>
          <a:srcRect/>
          <a:stretch>
            <a:fillRect/>
          </a:stretch>
        </p:blipFill>
        <p:spPr>
          <a:xfrm>
            <a:off x="1403350" y="1628775"/>
            <a:ext cx="6584950" cy="4389438"/>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日期占位符 3"/>
          <p:cNvSpPr txBox="1">
            <a:spLocks noGrp="1"/>
          </p:cNvSpPr>
          <p:nvPr>
            <p:ph type="dt" sz="half" idx="10"/>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200" dirty="0">
                <a:solidFill>
                  <a:srgbClr val="045C75"/>
                </a:solidFill>
              </a:rPr>
            </a:fld>
            <a:endParaRPr lang="zh-CN" altLang="en-US" sz="1200" dirty="0">
              <a:solidFill>
                <a:srgbClr val="045C75"/>
              </a:solidFill>
            </a:endParaRPr>
          </a:p>
        </p:txBody>
      </p:sp>
      <p:sp>
        <p:nvSpPr>
          <p:cNvPr id="33795"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25604" name="内容占位符 10"/>
          <p:cNvSpPr>
            <a:spLocks noGrp="1" noRot="1" noChangeAspect="1" noMove="1" noResize="1" noEditPoints="1" noAdjustHandles="1" noChangeArrowheads="1" noChangeShapeType="1" noTextEdit="1"/>
          </p:cNvSpPr>
          <p:nvPr>
            <p:ph idx="1"/>
          </p:nvPr>
        </p:nvSpPr>
        <p:spPr bwMode="auto">
          <a:xfrm>
            <a:off x="457200" y="1196975"/>
            <a:ext cx="8229600" cy="5524500"/>
          </a:xfrm>
          <a:blipFill>
            <a:blip r:embed="rId1"/>
            <a:stretch>
              <a:fillRect l="-1037"/>
            </a:stretch>
          </a:blipFill>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noFill/>
                <a:effectLst/>
                <a:uLnTx/>
                <a:uFillTx/>
                <a:latin typeface="+mn-lt"/>
                <a:ea typeface="+mn-ea"/>
                <a:cs typeface="+mn-cs"/>
              </a:rPr>
              <a:t> </a:t>
            </a:r>
            <a:endParaRPr kumimoji="0" lang="zh-CN" altLang="en-US" sz="2600" b="0" i="0" u="none" strike="noStrike" kern="1200" cap="none" spc="0" normalizeH="0" baseline="0" noProof="0" dirty="0">
              <a:ln>
                <a:noFill/>
              </a:ln>
              <a:noFill/>
              <a:effectLst/>
              <a:uLnTx/>
              <a:uFillTx/>
              <a:latin typeface="+mn-lt"/>
              <a:ea typeface="+mn-ea"/>
              <a:cs typeface="+mn-cs"/>
            </a:endParaRPr>
          </a:p>
        </p:txBody>
      </p:sp>
      <p:sp>
        <p:nvSpPr>
          <p:cNvPr id="33797" name="标题 1"/>
          <p:cNvSpPr>
            <a:spLocks noGrp="1"/>
          </p:cNvSpPr>
          <p:nvPr>
            <p:ph type="title"/>
          </p:nvPr>
        </p:nvSpPr>
        <p:spPr>
          <a:xfrm>
            <a:off x="444500" y="606425"/>
            <a:ext cx="8229600" cy="579438"/>
          </a:xfrm>
          <a:ln/>
        </p:spPr>
        <p:txBody>
          <a:bodyPr vert="horz" wrap="square" lIns="0" tIns="45720" rIns="0" bIns="0" anchor="b" anchorCtr="0"/>
          <a:p>
            <a:r>
              <a:rPr lang="en-US" altLang="zh-CN" sz="3600" dirty="0">
                <a:solidFill>
                  <a:srgbClr val="04617B"/>
                </a:solidFill>
              </a:rPr>
              <a:t>2.2 </a:t>
            </a:r>
            <a:r>
              <a:rPr lang="zh-CN" altLang="en-US" sz="3600" dirty="0">
                <a:solidFill>
                  <a:srgbClr val="04617B"/>
                </a:solidFill>
              </a:rPr>
              <a:t>供给刻划：供给函数及特例</a:t>
            </a:r>
            <a:endParaRPr lang="zh-CN" altLang="en-US" sz="2800" dirty="0">
              <a:solidFill>
                <a:schemeClr val="tx1"/>
              </a:solidFill>
            </a:endParaRPr>
          </a:p>
        </p:txBody>
      </p:sp>
      <p:sp>
        <p:nvSpPr>
          <p:cNvPr id="33798" name="文本框 1"/>
          <p:cNvSpPr txBox="1"/>
          <p:nvPr/>
        </p:nvSpPr>
        <p:spPr>
          <a:xfrm>
            <a:off x="469900" y="6015038"/>
            <a:ext cx="4222750" cy="461962"/>
          </a:xfrm>
          <a:prstGeom prst="rect">
            <a:avLst/>
          </a:prstGeom>
          <a:noFill/>
          <a:ln w="9525">
            <a:noFill/>
          </a:ln>
        </p:spPr>
        <p:txBody>
          <a:bodyPr wrap="none">
            <a:spAutoFit/>
          </a:bodyPr>
          <a:p>
            <a:pPr marL="342900" indent="-342900">
              <a:buFont typeface="Wingdings" panose="05000000000000000000" pitchFamily="2" charset="2"/>
              <a:buChar char="p"/>
            </a:pPr>
            <a:r>
              <a:rPr lang="zh-CN" altLang="en-US" dirty="0">
                <a:latin typeface="Times New Roman" panose="02020603050405020304" pitchFamily="18" charset="0"/>
              </a:rPr>
              <a:t>特例：垂直、水平供给曲线</a:t>
            </a:r>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F651EC39-3B6C-4320-ADFD-201597503D0B}"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4819"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34820" name="Rectangle 2"/>
          <p:cNvSpPr>
            <a:spLocks noGrp="1"/>
          </p:cNvSpPr>
          <p:nvPr>
            <p:ph type="title"/>
          </p:nvPr>
        </p:nvSpPr>
        <p:spPr>
          <a:xfrm>
            <a:off x="609600" y="361950"/>
            <a:ext cx="7772400" cy="608013"/>
          </a:xfrm>
          <a:ln/>
        </p:spPr>
        <p:txBody>
          <a:bodyPr vert="horz" wrap="square" lIns="0" tIns="45720" rIns="0" bIns="0" anchor="b" anchorCtr="0"/>
          <a:p>
            <a:r>
              <a:rPr lang="en-US" altLang="zh-CN" sz="4000" dirty="0"/>
              <a:t>2.3 </a:t>
            </a:r>
            <a:r>
              <a:rPr lang="zh-CN" altLang="en-US" sz="4000" dirty="0"/>
              <a:t>个人供给与市场供给</a:t>
            </a:r>
            <a:endParaRPr lang="zh-CN" altLang="en-US" sz="4000" dirty="0"/>
          </a:p>
        </p:txBody>
      </p:sp>
      <p:sp>
        <p:nvSpPr>
          <p:cNvPr id="34821" name="Rectangle 3"/>
          <p:cNvSpPr>
            <a:spLocks noGrp="1"/>
          </p:cNvSpPr>
          <p:nvPr>
            <p:ph idx="1"/>
          </p:nvPr>
        </p:nvSpPr>
        <p:spPr>
          <a:xfrm>
            <a:off x="685800" y="1019175"/>
            <a:ext cx="7772400" cy="4743450"/>
          </a:xfrm>
          <a:ln/>
        </p:spPr>
        <p:txBody>
          <a:bodyPr vert="horz" wrap="square" lIns="91440" tIns="45720" rIns="91440" bIns="45720" anchor="t" anchorCtr="0"/>
          <a:p>
            <a:pPr>
              <a:lnSpc>
                <a:spcPct val="150000"/>
              </a:lnSpc>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rPr>
              <a:t> 市场供给是全部个人供给的加总</a:t>
            </a:r>
            <a:endParaRPr lang="zh-CN" altLang="en-US" b="1" dirty="0">
              <a:latin typeface="黑体" panose="02010609060101010101" pitchFamily="49" charset="-122"/>
              <a:ea typeface="黑体" panose="02010609060101010101" pitchFamily="49" charset="-122"/>
            </a:endParaRPr>
          </a:p>
          <a:p>
            <a:pPr>
              <a:lnSpc>
                <a:spcPct val="150000"/>
              </a:lnSpc>
              <a:buClr>
                <a:schemeClr val="hlink"/>
              </a:buClr>
              <a:buFont typeface="Wingdings" panose="05000000000000000000" pitchFamily="2" charset="2"/>
              <a:buChar char="Ø"/>
            </a:pPr>
            <a:r>
              <a:rPr lang="zh-CN" altLang="en-US" sz="2400" dirty="0"/>
              <a:t>求市场供给函数：设</a:t>
            </a:r>
            <a:r>
              <a:rPr lang="en-US" altLang="zh-CN" sz="2400" dirty="0"/>
              <a:t>Q</a:t>
            </a:r>
            <a:r>
              <a:rPr lang="en-US" altLang="zh-CN" sz="2400" baseline="-25000" dirty="0"/>
              <a:t>1</a:t>
            </a:r>
            <a:r>
              <a:rPr lang="en-US" altLang="zh-CN" sz="2400" dirty="0"/>
              <a:t>=c</a:t>
            </a:r>
            <a:r>
              <a:rPr lang="en-US" altLang="zh-CN" sz="2400" baseline="-25000" dirty="0"/>
              <a:t>1</a:t>
            </a:r>
            <a:r>
              <a:rPr lang="en-US" altLang="zh-CN" sz="2400" dirty="0"/>
              <a:t>+d</a:t>
            </a:r>
            <a:r>
              <a:rPr lang="en-US" altLang="zh-CN" sz="2400" baseline="-25000" dirty="0"/>
              <a:t>1</a:t>
            </a:r>
            <a:r>
              <a:rPr lang="en-US" altLang="zh-CN" sz="2400" dirty="0"/>
              <a:t>P</a:t>
            </a:r>
            <a:r>
              <a:rPr lang="zh-CN" altLang="en-US" sz="2400" dirty="0"/>
              <a:t>， </a:t>
            </a:r>
            <a:r>
              <a:rPr lang="en-US" altLang="zh-CN" sz="2400" dirty="0"/>
              <a:t>Q</a:t>
            </a:r>
            <a:r>
              <a:rPr lang="en-US" altLang="zh-CN" sz="2400" baseline="-25000" dirty="0"/>
              <a:t>2</a:t>
            </a:r>
            <a:r>
              <a:rPr lang="en-US" altLang="zh-CN" sz="2400" dirty="0"/>
              <a:t>=c</a:t>
            </a:r>
            <a:r>
              <a:rPr lang="en-US" altLang="zh-CN" sz="2400" baseline="-25000" dirty="0"/>
              <a:t>2</a:t>
            </a:r>
            <a:r>
              <a:rPr lang="en-US" altLang="zh-CN" sz="2400" dirty="0"/>
              <a:t>+d</a:t>
            </a:r>
            <a:r>
              <a:rPr lang="en-US" altLang="zh-CN" sz="2400" baseline="-25000" dirty="0"/>
              <a:t>2</a:t>
            </a:r>
            <a:r>
              <a:rPr lang="en-US" altLang="zh-CN" sz="2400" dirty="0"/>
              <a:t>P</a:t>
            </a:r>
            <a:endParaRPr lang="en-US" altLang="zh-CN" sz="2400" dirty="0"/>
          </a:p>
          <a:p>
            <a:pPr>
              <a:lnSpc>
                <a:spcPct val="150000"/>
              </a:lnSpc>
              <a:buClr>
                <a:schemeClr val="hlink"/>
              </a:buClr>
              <a:buFont typeface="Wingdings" panose="05000000000000000000" pitchFamily="2" charset="2"/>
              <a:buNone/>
            </a:pPr>
            <a:r>
              <a:rPr lang="zh-CN" altLang="en-US" sz="2400" dirty="0"/>
              <a:t>　则：</a:t>
            </a:r>
            <a:r>
              <a:rPr lang="en-US" altLang="zh-CN" sz="2400" dirty="0"/>
              <a:t>Qs=c+dP</a:t>
            </a:r>
            <a:r>
              <a:rPr lang="zh-CN" altLang="en-US" sz="2400" dirty="0"/>
              <a:t>， 其中，</a:t>
            </a:r>
            <a:r>
              <a:rPr lang="en-US" altLang="zh-CN" sz="2400" dirty="0"/>
              <a:t>Qs=Q</a:t>
            </a:r>
            <a:r>
              <a:rPr lang="en-US" altLang="zh-CN" sz="2400" baseline="-25000" dirty="0"/>
              <a:t>1</a:t>
            </a:r>
            <a:r>
              <a:rPr lang="zh-CN" altLang="en-US" sz="2400" dirty="0"/>
              <a:t>＋</a:t>
            </a:r>
            <a:r>
              <a:rPr lang="en-US" altLang="zh-CN" sz="2400" dirty="0"/>
              <a:t>Q</a:t>
            </a:r>
            <a:r>
              <a:rPr lang="en-US" altLang="zh-CN" sz="2400" baseline="-25000" dirty="0"/>
              <a:t>2</a:t>
            </a:r>
            <a:r>
              <a:rPr lang="en-US" altLang="zh-CN" sz="2400" dirty="0"/>
              <a:t> </a:t>
            </a:r>
            <a:r>
              <a:rPr lang="zh-CN" altLang="en-US" sz="2400" dirty="0"/>
              <a:t>，</a:t>
            </a:r>
            <a:r>
              <a:rPr lang="en-US" altLang="zh-CN" sz="2400" dirty="0"/>
              <a:t>c=c</a:t>
            </a:r>
            <a:r>
              <a:rPr lang="en-US" altLang="zh-CN" sz="2400" baseline="-25000" dirty="0"/>
              <a:t>1</a:t>
            </a:r>
            <a:r>
              <a:rPr lang="zh-CN" altLang="en-US" sz="2400" dirty="0"/>
              <a:t>＋</a:t>
            </a:r>
            <a:r>
              <a:rPr lang="en-US" altLang="zh-CN" sz="2400" dirty="0"/>
              <a:t>c</a:t>
            </a:r>
            <a:r>
              <a:rPr lang="en-US" altLang="zh-CN" sz="2400" baseline="-25000" dirty="0"/>
              <a:t>2 </a:t>
            </a:r>
            <a:r>
              <a:rPr lang="zh-CN" altLang="en-US" sz="2400" dirty="0"/>
              <a:t>，</a:t>
            </a:r>
            <a:endParaRPr lang="zh-CN" altLang="en-US" sz="2400" baseline="-25000" dirty="0"/>
          </a:p>
          <a:p>
            <a:pPr>
              <a:lnSpc>
                <a:spcPct val="150000"/>
              </a:lnSpc>
              <a:buClr>
                <a:schemeClr val="hlink"/>
              </a:buClr>
              <a:buFont typeface="Wingdings" panose="05000000000000000000" pitchFamily="2" charset="2"/>
              <a:buNone/>
            </a:pPr>
            <a:r>
              <a:rPr lang="zh-CN" altLang="en-US" sz="2400" baseline="-25000" dirty="0"/>
              <a:t>　　　　　　　　　　　　　　　　　</a:t>
            </a:r>
            <a:r>
              <a:rPr lang="en-US" altLang="zh-CN" sz="2400" dirty="0"/>
              <a:t>d</a:t>
            </a:r>
            <a:r>
              <a:rPr lang="zh-CN" altLang="en-US" sz="2400" dirty="0"/>
              <a:t>＝ </a:t>
            </a:r>
            <a:r>
              <a:rPr lang="en-US" altLang="zh-CN" sz="2400" dirty="0"/>
              <a:t>d</a:t>
            </a:r>
            <a:r>
              <a:rPr lang="en-US" altLang="zh-CN" sz="2400" baseline="-25000" dirty="0"/>
              <a:t>1</a:t>
            </a:r>
            <a:r>
              <a:rPr lang="zh-CN" altLang="en-US" sz="2400" dirty="0"/>
              <a:t>＋</a:t>
            </a:r>
            <a:r>
              <a:rPr lang="en-US" altLang="zh-CN" sz="2400" dirty="0"/>
              <a:t>d</a:t>
            </a:r>
            <a:r>
              <a:rPr lang="en-US" altLang="zh-CN" sz="2400" baseline="-25000" dirty="0"/>
              <a:t>2 </a:t>
            </a:r>
            <a:endParaRPr lang="en-US" altLang="zh-CN" sz="2400" dirty="0"/>
          </a:p>
          <a:p>
            <a:pPr>
              <a:buClr>
                <a:schemeClr val="hlink"/>
              </a:buClr>
              <a:buFont typeface="Wingdings" panose="05000000000000000000" pitchFamily="2" charset="2"/>
              <a:buChar char="Ø"/>
            </a:pPr>
            <a:r>
              <a:rPr lang="zh-CN" altLang="en-US" sz="2400" dirty="0"/>
              <a:t> 市场供给曲线：</a:t>
            </a:r>
            <a:endParaRPr lang="zh-CN" altLang="en-US" sz="2400" dirty="0"/>
          </a:p>
        </p:txBody>
      </p:sp>
      <p:sp>
        <p:nvSpPr>
          <p:cNvPr id="34822" name="Line 6"/>
          <p:cNvSpPr/>
          <p:nvPr/>
        </p:nvSpPr>
        <p:spPr>
          <a:xfrm>
            <a:off x="1295400" y="4419600"/>
            <a:ext cx="0" cy="1447800"/>
          </a:xfrm>
          <a:prstGeom prst="line">
            <a:avLst/>
          </a:prstGeom>
          <a:ln w="9525" cap="flat" cmpd="sng">
            <a:solidFill>
              <a:schemeClr val="tx1"/>
            </a:solidFill>
            <a:prstDash val="solid"/>
            <a:miter/>
            <a:headEnd type="none" w="med" len="med"/>
            <a:tailEnd type="none" w="med" len="med"/>
          </a:ln>
        </p:spPr>
      </p:sp>
      <p:sp>
        <p:nvSpPr>
          <p:cNvPr id="34823" name="Line 7"/>
          <p:cNvSpPr/>
          <p:nvPr/>
        </p:nvSpPr>
        <p:spPr>
          <a:xfrm>
            <a:off x="1295400" y="5867400"/>
            <a:ext cx="1524000" cy="0"/>
          </a:xfrm>
          <a:prstGeom prst="line">
            <a:avLst/>
          </a:prstGeom>
          <a:ln w="9525" cap="flat" cmpd="sng">
            <a:solidFill>
              <a:schemeClr val="tx1"/>
            </a:solidFill>
            <a:prstDash val="solid"/>
            <a:miter/>
            <a:headEnd type="none" w="med" len="med"/>
            <a:tailEnd type="none" w="med" len="med"/>
          </a:ln>
        </p:spPr>
      </p:sp>
      <p:sp>
        <p:nvSpPr>
          <p:cNvPr id="34824" name="Line 8"/>
          <p:cNvSpPr/>
          <p:nvPr/>
        </p:nvSpPr>
        <p:spPr>
          <a:xfrm>
            <a:off x="5943600" y="4419600"/>
            <a:ext cx="0" cy="1447800"/>
          </a:xfrm>
          <a:prstGeom prst="line">
            <a:avLst/>
          </a:prstGeom>
          <a:ln w="9525" cap="flat" cmpd="sng">
            <a:solidFill>
              <a:schemeClr val="tx1"/>
            </a:solidFill>
            <a:prstDash val="solid"/>
            <a:miter/>
            <a:headEnd type="none" w="med" len="med"/>
            <a:tailEnd type="none" w="med" len="med"/>
          </a:ln>
        </p:spPr>
      </p:sp>
      <p:sp>
        <p:nvSpPr>
          <p:cNvPr id="34825" name="Line 9"/>
          <p:cNvSpPr/>
          <p:nvPr/>
        </p:nvSpPr>
        <p:spPr>
          <a:xfrm>
            <a:off x="3657600" y="4419600"/>
            <a:ext cx="0" cy="1447800"/>
          </a:xfrm>
          <a:prstGeom prst="line">
            <a:avLst/>
          </a:prstGeom>
          <a:ln w="9525" cap="flat" cmpd="sng">
            <a:solidFill>
              <a:schemeClr val="tx1"/>
            </a:solidFill>
            <a:prstDash val="solid"/>
            <a:miter/>
            <a:headEnd type="none" w="med" len="med"/>
            <a:tailEnd type="none" w="med" len="med"/>
          </a:ln>
        </p:spPr>
      </p:sp>
      <p:sp>
        <p:nvSpPr>
          <p:cNvPr id="34826" name="Line 10"/>
          <p:cNvSpPr/>
          <p:nvPr/>
        </p:nvSpPr>
        <p:spPr>
          <a:xfrm>
            <a:off x="3657600" y="5867400"/>
            <a:ext cx="1524000" cy="0"/>
          </a:xfrm>
          <a:prstGeom prst="line">
            <a:avLst/>
          </a:prstGeom>
          <a:ln w="9525" cap="flat" cmpd="sng">
            <a:solidFill>
              <a:schemeClr val="tx1"/>
            </a:solidFill>
            <a:prstDash val="solid"/>
            <a:miter/>
            <a:headEnd type="none" w="med" len="med"/>
            <a:tailEnd type="none" w="med" len="med"/>
          </a:ln>
        </p:spPr>
      </p:sp>
      <p:sp>
        <p:nvSpPr>
          <p:cNvPr id="34827" name="Line 11"/>
          <p:cNvSpPr/>
          <p:nvPr/>
        </p:nvSpPr>
        <p:spPr>
          <a:xfrm>
            <a:off x="5943600" y="5867400"/>
            <a:ext cx="1524000" cy="0"/>
          </a:xfrm>
          <a:prstGeom prst="line">
            <a:avLst/>
          </a:prstGeom>
          <a:ln w="9525" cap="flat" cmpd="sng">
            <a:solidFill>
              <a:schemeClr val="tx1"/>
            </a:solidFill>
            <a:prstDash val="solid"/>
            <a:miter/>
            <a:headEnd type="none" w="med" len="med"/>
            <a:tailEnd type="none" w="med" len="med"/>
          </a:ln>
        </p:spPr>
      </p:sp>
      <p:sp>
        <p:nvSpPr>
          <p:cNvPr id="34828" name="Line 12"/>
          <p:cNvSpPr/>
          <p:nvPr/>
        </p:nvSpPr>
        <p:spPr>
          <a:xfrm flipV="1">
            <a:off x="1447800" y="4876800"/>
            <a:ext cx="762000" cy="762000"/>
          </a:xfrm>
          <a:prstGeom prst="line">
            <a:avLst/>
          </a:prstGeom>
          <a:ln w="28575" cap="flat" cmpd="sng">
            <a:solidFill>
              <a:schemeClr val="tx1"/>
            </a:solidFill>
            <a:prstDash val="solid"/>
            <a:miter/>
            <a:headEnd type="none" w="med" len="med"/>
            <a:tailEnd type="none" w="med" len="med"/>
          </a:ln>
        </p:spPr>
      </p:sp>
      <p:sp>
        <p:nvSpPr>
          <p:cNvPr id="34829" name="Line 13"/>
          <p:cNvSpPr/>
          <p:nvPr/>
        </p:nvSpPr>
        <p:spPr>
          <a:xfrm flipV="1">
            <a:off x="4038600" y="4648200"/>
            <a:ext cx="304800" cy="990600"/>
          </a:xfrm>
          <a:prstGeom prst="line">
            <a:avLst/>
          </a:prstGeom>
          <a:ln w="28575" cap="flat" cmpd="sng">
            <a:solidFill>
              <a:schemeClr val="accent1"/>
            </a:solidFill>
            <a:prstDash val="solid"/>
            <a:miter/>
            <a:headEnd type="none" w="med" len="med"/>
            <a:tailEnd type="none" w="med" len="med"/>
          </a:ln>
        </p:spPr>
      </p:sp>
      <p:sp>
        <p:nvSpPr>
          <p:cNvPr id="34830" name="Line 14"/>
          <p:cNvSpPr/>
          <p:nvPr/>
        </p:nvSpPr>
        <p:spPr>
          <a:xfrm>
            <a:off x="1295400" y="5181600"/>
            <a:ext cx="609600" cy="0"/>
          </a:xfrm>
          <a:prstGeom prst="line">
            <a:avLst/>
          </a:prstGeom>
          <a:ln w="9525" cap="flat" cmpd="sng">
            <a:solidFill>
              <a:schemeClr val="tx1"/>
            </a:solidFill>
            <a:prstDash val="dash"/>
            <a:miter/>
            <a:headEnd type="none" w="med" len="med"/>
            <a:tailEnd type="none" w="med" len="med"/>
          </a:ln>
        </p:spPr>
      </p:sp>
      <p:sp>
        <p:nvSpPr>
          <p:cNvPr id="34831" name="Line 15"/>
          <p:cNvSpPr/>
          <p:nvPr/>
        </p:nvSpPr>
        <p:spPr>
          <a:xfrm>
            <a:off x="1905000" y="5181600"/>
            <a:ext cx="0" cy="685800"/>
          </a:xfrm>
          <a:prstGeom prst="line">
            <a:avLst/>
          </a:prstGeom>
          <a:ln w="9525" cap="flat" cmpd="sng">
            <a:solidFill>
              <a:schemeClr val="tx1"/>
            </a:solidFill>
            <a:prstDash val="dash"/>
            <a:miter/>
            <a:headEnd type="none" w="med" len="med"/>
            <a:tailEnd type="none" w="med" len="med"/>
          </a:ln>
        </p:spPr>
      </p:sp>
      <p:sp>
        <p:nvSpPr>
          <p:cNvPr id="34832" name="Line 16"/>
          <p:cNvSpPr/>
          <p:nvPr/>
        </p:nvSpPr>
        <p:spPr>
          <a:xfrm>
            <a:off x="3657600" y="5181600"/>
            <a:ext cx="533400" cy="0"/>
          </a:xfrm>
          <a:prstGeom prst="line">
            <a:avLst/>
          </a:prstGeom>
          <a:ln w="9525" cap="flat" cmpd="sng">
            <a:solidFill>
              <a:schemeClr val="tx1"/>
            </a:solidFill>
            <a:prstDash val="dash"/>
            <a:miter/>
            <a:headEnd type="none" w="med" len="med"/>
            <a:tailEnd type="none" w="med" len="med"/>
          </a:ln>
        </p:spPr>
      </p:sp>
      <p:sp>
        <p:nvSpPr>
          <p:cNvPr id="34833" name="Line 17"/>
          <p:cNvSpPr/>
          <p:nvPr/>
        </p:nvSpPr>
        <p:spPr>
          <a:xfrm>
            <a:off x="4191000" y="5181600"/>
            <a:ext cx="0" cy="685800"/>
          </a:xfrm>
          <a:prstGeom prst="line">
            <a:avLst/>
          </a:prstGeom>
          <a:ln w="9525" cap="flat" cmpd="sng">
            <a:solidFill>
              <a:schemeClr val="tx1"/>
            </a:solidFill>
            <a:prstDash val="dash"/>
            <a:miter/>
            <a:headEnd type="none" w="med" len="med"/>
            <a:tailEnd type="none" w="med" len="med"/>
          </a:ln>
        </p:spPr>
      </p:sp>
      <p:sp>
        <p:nvSpPr>
          <p:cNvPr id="34834" name="Line 18"/>
          <p:cNvSpPr/>
          <p:nvPr/>
        </p:nvSpPr>
        <p:spPr>
          <a:xfrm>
            <a:off x="6019800" y="5181600"/>
            <a:ext cx="990600" cy="0"/>
          </a:xfrm>
          <a:prstGeom prst="line">
            <a:avLst/>
          </a:prstGeom>
          <a:ln w="9525" cap="flat" cmpd="sng">
            <a:solidFill>
              <a:schemeClr val="tx1"/>
            </a:solidFill>
            <a:prstDash val="dash"/>
            <a:miter/>
            <a:headEnd type="none" w="med" len="med"/>
            <a:tailEnd type="none" w="med" len="med"/>
          </a:ln>
        </p:spPr>
      </p:sp>
      <p:sp>
        <p:nvSpPr>
          <p:cNvPr id="34835" name="Line 19"/>
          <p:cNvSpPr/>
          <p:nvPr/>
        </p:nvSpPr>
        <p:spPr>
          <a:xfrm>
            <a:off x="7010400" y="5181600"/>
            <a:ext cx="0" cy="685800"/>
          </a:xfrm>
          <a:prstGeom prst="line">
            <a:avLst/>
          </a:prstGeom>
          <a:ln w="9525" cap="flat" cmpd="sng">
            <a:solidFill>
              <a:schemeClr val="tx1"/>
            </a:solidFill>
            <a:prstDash val="dash"/>
            <a:miter/>
            <a:headEnd type="none" w="med" len="med"/>
            <a:tailEnd type="none" w="med" len="med"/>
          </a:ln>
        </p:spPr>
      </p:sp>
      <p:sp>
        <p:nvSpPr>
          <p:cNvPr id="34836" name="Line 20"/>
          <p:cNvSpPr/>
          <p:nvPr/>
        </p:nvSpPr>
        <p:spPr>
          <a:xfrm>
            <a:off x="1295400" y="5410200"/>
            <a:ext cx="381000" cy="0"/>
          </a:xfrm>
          <a:prstGeom prst="line">
            <a:avLst/>
          </a:prstGeom>
          <a:ln w="9525" cap="flat" cmpd="sng">
            <a:solidFill>
              <a:schemeClr val="tx1"/>
            </a:solidFill>
            <a:prstDash val="dash"/>
            <a:miter/>
            <a:headEnd type="none" w="med" len="med"/>
            <a:tailEnd type="none" w="med" len="med"/>
          </a:ln>
        </p:spPr>
      </p:sp>
      <p:sp>
        <p:nvSpPr>
          <p:cNvPr id="34837" name="Line 21"/>
          <p:cNvSpPr/>
          <p:nvPr/>
        </p:nvSpPr>
        <p:spPr>
          <a:xfrm>
            <a:off x="1676400" y="5410200"/>
            <a:ext cx="0" cy="457200"/>
          </a:xfrm>
          <a:prstGeom prst="line">
            <a:avLst/>
          </a:prstGeom>
          <a:ln w="9525" cap="flat" cmpd="sng">
            <a:solidFill>
              <a:schemeClr val="tx1"/>
            </a:solidFill>
            <a:prstDash val="dash"/>
            <a:miter/>
            <a:headEnd type="none" w="med" len="med"/>
            <a:tailEnd type="none" w="med" len="med"/>
          </a:ln>
        </p:spPr>
      </p:sp>
      <p:sp>
        <p:nvSpPr>
          <p:cNvPr id="34838" name="Line 22"/>
          <p:cNvSpPr/>
          <p:nvPr/>
        </p:nvSpPr>
        <p:spPr>
          <a:xfrm>
            <a:off x="3657600" y="5410200"/>
            <a:ext cx="457200" cy="0"/>
          </a:xfrm>
          <a:prstGeom prst="line">
            <a:avLst/>
          </a:prstGeom>
          <a:ln w="9525" cap="flat" cmpd="sng">
            <a:solidFill>
              <a:schemeClr val="tx1"/>
            </a:solidFill>
            <a:prstDash val="dash"/>
            <a:miter/>
            <a:headEnd type="none" w="med" len="med"/>
            <a:tailEnd type="none" w="med" len="med"/>
          </a:ln>
        </p:spPr>
      </p:sp>
      <p:sp>
        <p:nvSpPr>
          <p:cNvPr id="34839" name="Line 23"/>
          <p:cNvSpPr/>
          <p:nvPr/>
        </p:nvSpPr>
        <p:spPr>
          <a:xfrm>
            <a:off x="4114800" y="5410200"/>
            <a:ext cx="0" cy="457200"/>
          </a:xfrm>
          <a:prstGeom prst="line">
            <a:avLst/>
          </a:prstGeom>
          <a:ln w="9525" cap="flat" cmpd="sng">
            <a:solidFill>
              <a:schemeClr val="tx1"/>
            </a:solidFill>
            <a:prstDash val="lgDash"/>
            <a:miter/>
            <a:headEnd type="none" w="med" len="med"/>
            <a:tailEnd type="none" w="med" len="med"/>
          </a:ln>
        </p:spPr>
      </p:sp>
      <p:sp>
        <p:nvSpPr>
          <p:cNvPr id="34840" name="Line 24"/>
          <p:cNvSpPr/>
          <p:nvPr/>
        </p:nvSpPr>
        <p:spPr>
          <a:xfrm>
            <a:off x="5943600" y="5410200"/>
            <a:ext cx="685800" cy="0"/>
          </a:xfrm>
          <a:prstGeom prst="line">
            <a:avLst/>
          </a:prstGeom>
          <a:ln w="9525" cap="flat" cmpd="sng">
            <a:solidFill>
              <a:schemeClr val="tx1"/>
            </a:solidFill>
            <a:prstDash val="dash"/>
            <a:miter/>
            <a:headEnd type="none" w="med" len="med"/>
            <a:tailEnd type="none" w="med" len="med"/>
          </a:ln>
        </p:spPr>
      </p:sp>
      <p:sp>
        <p:nvSpPr>
          <p:cNvPr id="34841" name="Line 25"/>
          <p:cNvSpPr/>
          <p:nvPr/>
        </p:nvSpPr>
        <p:spPr>
          <a:xfrm>
            <a:off x="6629400" y="5410200"/>
            <a:ext cx="0" cy="457200"/>
          </a:xfrm>
          <a:prstGeom prst="line">
            <a:avLst/>
          </a:prstGeom>
          <a:ln w="9525" cap="flat" cmpd="sng">
            <a:solidFill>
              <a:schemeClr val="tx1"/>
            </a:solidFill>
            <a:prstDash val="dash"/>
            <a:miter/>
            <a:headEnd type="none" w="med" len="med"/>
            <a:tailEnd type="none" w="med" len="med"/>
          </a:ln>
        </p:spPr>
      </p:sp>
      <p:sp>
        <p:nvSpPr>
          <p:cNvPr id="34842" name="Line 26"/>
          <p:cNvSpPr/>
          <p:nvPr/>
        </p:nvSpPr>
        <p:spPr>
          <a:xfrm flipV="1">
            <a:off x="6248400" y="4953000"/>
            <a:ext cx="1143000" cy="685800"/>
          </a:xfrm>
          <a:prstGeom prst="line">
            <a:avLst/>
          </a:prstGeom>
          <a:ln w="28575" cap="flat" cmpd="sng">
            <a:solidFill>
              <a:srgbClr val="FF00FF"/>
            </a:solidFill>
            <a:prstDash val="solid"/>
            <a:miter/>
            <a:headEnd type="none" w="med" len="med"/>
            <a:tailEnd type="none" w="med" len="med"/>
          </a:ln>
        </p:spPr>
      </p:sp>
      <p:sp>
        <p:nvSpPr>
          <p:cNvPr id="34843" name="Text Box 27"/>
          <p:cNvSpPr txBox="1"/>
          <p:nvPr/>
        </p:nvSpPr>
        <p:spPr>
          <a:xfrm>
            <a:off x="990600" y="55626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34844" name="Text Box 28"/>
          <p:cNvSpPr txBox="1"/>
          <p:nvPr/>
        </p:nvSpPr>
        <p:spPr>
          <a:xfrm>
            <a:off x="3352800" y="55626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34845" name="Text Box 29"/>
          <p:cNvSpPr txBox="1"/>
          <p:nvPr/>
        </p:nvSpPr>
        <p:spPr>
          <a:xfrm>
            <a:off x="5638800" y="55626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34846" name="Text Box 30"/>
          <p:cNvSpPr txBox="1"/>
          <p:nvPr/>
        </p:nvSpPr>
        <p:spPr>
          <a:xfrm>
            <a:off x="5638800" y="41910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34847" name="Text Box 31"/>
          <p:cNvSpPr txBox="1"/>
          <p:nvPr/>
        </p:nvSpPr>
        <p:spPr>
          <a:xfrm>
            <a:off x="3352800" y="41910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34848" name="Text Box 32"/>
          <p:cNvSpPr txBox="1"/>
          <p:nvPr/>
        </p:nvSpPr>
        <p:spPr>
          <a:xfrm>
            <a:off x="990600" y="41910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34849" name="Text Box 33"/>
          <p:cNvSpPr txBox="1"/>
          <p:nvPr/>
        </p:nvSpPr>
        <p:spPr>
          <a:xfrm>
            <a:off x="26670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34850" name="Text Box 34"/>
          <p:cNvSpPr txBox="1"/>
          <p:nvPr/>
        </p:nvSpPr>
        <p:spPr>
          <a:xfrm>
            <a:off x="5113338" y="5818188"/>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34851" name="Text Box 35"/>
          <p:cNvSpPr txBox="1"/>
          <p:nvPr/>
        </p:nvSpPr>
        <p:spPr>
          <a:xfrm>
            <a:off x="7326313" y="5845175"/>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Qs</a:t>
            </a:r>
            <a:endParaRPr lang="en-US" altLang="zh-CN" baseline="-25000" dirty="0">
              <a:solidFill>
                <a:schemeClr val="tx1"/>
              </a:solidFill>
              <a:latin typeface="Verdana" panose="020B0604030504040204" pitchFamily="34" charset="0"/>
            </a:endParaRPr>
          </a:p>
        </p:txBody>
      </p:sp>
      <p:sp>
        <p:nvSpPr>
          <p:cNvPr id="34852" name="Text Box 36"/>
          <p:cNvSpPr txBox="1"/>
          <p:nvPr/>
        </p:nvSpPr>
        <p:spPr>
          <a:xfrm>
            <a:off x="7391400" y="45720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endParaRPr lang="en-US" altLang="zh-CN" baseline="-25000" dirty="0">
              <a:solidFill>
                <a:schemeClr val="tx1"/>
              </a:solidFill>
              <a:latin typeface="Verdana" panose="020B0604030504040204" pitchFamily="34" charset="0"/>
            </a:endParaRPr>
          </a:p>
        </p:txBody>
      </p:sp>
      <p:sp>
        <p:nvSpPr>
          <p:cNvPr id="34853" name="Text Box 37"/>
          <p:cNvSpPr txBox="1"/>
          <p:nvPr/>
        </p:nvSpPr>
        <p:spPr>
          <a:xfrm>
            <a:off x="2057400" y="45720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34854" name="Text Box 38"/>
          <p:cNvSpPr txBox="1"/>
          <p:nvPr/>
        </p:nvSpPr>
        <p:spPr>
          <a:xfrm>
            <a:off x="4267200" y="44196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34855" name="Text Box 39"/>
          <p:cNvSpPr txBox="1"/>
          <p:nvPr/>
        </p:nvSpPr>
        <p:spPr>
          <a:xfrm>
            <a:off x="762000" y="48006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34856" name="Text Box 40"/>
          <p:cNvSpPr txBox="1"/>
          <p:nvPr/>
        </p:nvSpPr>
        <p:spPr>
          <a:xfrm>
            <a:off x="762000" y="51816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34857" name="Line 41"/>
          <p:cNvSpPr/>
          <p:nvPr/>
        </p:nvSpPr>
        <p:spPr>
          <a:xfrm>
            <a:off x="1905000" y="5181600"/>
            <a:ext cx="1676400" cy="0"/>
          </a:xfrm>
          <a:prstGeom prst="line">
            <a:avLst/>
          </a:prstGeom>
          <a:ln w="12700" cap="flat" cmpd="sng">
            <a:solidFill>
              <a:schemeClr val="tx1"/>
            </a:solidFill>
            <a:prstDash val="lgDashDot"/>
            <a:miter/>
            <a:headEnd type="none" w="sm" len="sm"/>
            <a:tailEnd type="none" w="sm" len="sm"/>
          </a:ln>
        </p:spPr>
      </p:sp>
      <p:sp>
        <p:nvSpPr>
          <p:cNvPr id="34858" name="Line 42"/>
          <p:cNvSpPr/>
          <p:nvPr/>
        </p:nvSpPr>
        <p:spPr>
          <a:xfrm>
            <a:off x="1676400" y="5410200"/>
            <a:ext cx="1981200" cy="0"/>
          </a:xfrm>
          <a:prstGeom prst="line">
            <a:avLst/>
          </a:prstGeom>
          <a:ln w="12700" cap="flat" cmpd="sng">
            <a:solidFill>
              <a:schemeClr val="tx1"/>
            </a:solidFill>
            <a:prstDash val="lgDashDot"/>
            <a:miter/>
            <a:headEnd type="none" w="sm" len="sm"/>
            <a:tailEnd type="none" w="sm" len="sm"/>
          </a:ln>
        </p:spPr>
      </p:sp>
      <p:sp>
        <p:nvSpPr>
          <p:cNvPr id="34859" name="Line 43"/>
          <p:cNvSpPr/>
          <p:nvPr/>
        </p:nvSpPr>
        <p:spPr>
          <a:xfrm>
            <a:off x="4191000" y="5181600"/>
            <a:ext cx="1752600" cy="0"/>
          </a:xfrm>
          <a:prstGeom prst="line">
            <a:avLst/>
          </a:prstGeom>
          <a:ln w="12700" cap="flat" cmpd="sng">
            <a:solidFill>
              <a:schemeClr val="tx1"/>
            </a:solidFill>
            <a:prstDash val="lgDashDot"/>
            <a:miter/>
            <a:headEnd type="none" w="sm" len="sm"/>
            <a:tailEnd type="none" w="sm" len="sm"/>
          </a:ln>
        </p:spPr>
      </p:sp>
      <p:sp>
        <p:nvSpPr>
          <p:cNvPr id="34860" name="Line 44"/>
          <p:cNvSpPr/>
          <p:nvPr/>
        </p:nvSpPr>
        <p:spPr>
          <a:xfrm>
            <a:off x="4114800" y="5410200"/>
            <a:ext cx="1828800" cy="0"/>
          </a:xfrm>
          <a:prstGeom prst="line">
            <a:avLst/>
          </a:prstGeom>
          <a:ln w="12700" cap="flat" cmpd="sng">
            <a:solidFill>
              <a:schemeClr val="tx1"/>
            </a:solidFill>
            <a:prstDash val="lgDashDot"/>
            <a:miter/>
            <a:headEnd type="none" w="sm" len="sm"/>
            <a:tailEnd type="none" w="sm" len="sm"/>
          </a:ln>
        </p:spPr>
      </p:sp>
      <p:sp>
        <p:nvSpPr>
          <p:cNvPr id="34861" name="Text Box 45"/>
          <p:cNvSpPr txBox="1"/>
          <p:nvPr/>
        </p:nvSpPr>
        <p:spPr>
          <a:xfrm>
            <a:off x="62484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34862" name="Text Box 46"/>
          <p:cNvSpPr txBox="1"/>
          <p:nvPr/>
        </p:nvSpPr>
        <p:spPr>
          <a:xfrm>
            <a:off x="67056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34863" name="Text Box 47"/>
          <p:cNvSpPr txBox="1"/>
          <p:nvPr/>
        </p:nvSpPr>
        <p:spPr>
          <a:xfrm>
            <a:off x="13716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11</a:t>
            </a:r>
            <a:endParaRPr lang="en-US" altLang="zh-CN" baseline="-25000" dirty="0">
              <a:solidFill>
                <a:schemeClr val="tx1"/>
              </a:solidFill>
              <a:latin typeface="Verdana" panose="020B0604030504040204" pitchFamily="34" charset="0"/>
            </a:endParaRPr>
          </a:p>
        </p:txBody>
      </p:sp>
      <p:sp>
        <p:nvSpPr>
          <p:cNvPr id="34864" name="Text Box 48"/>
          <p:cNvSpPr txBox="1"/>
          <p:nvPr/>
        </p:nvSpPr>
        <p:spPr>
          <a:xfrm>
            <a:off x="18288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12</a:t>
            </a:r>
            <a:endParaRPr lang="en-US" altLang="zh-CN" baseline="-25000" dirty="0">
              <a:solidFill>
                <a:schemeClr val="tx1"/>
              </a:solidFill>
              <a:latin typeface="Verdana" panose="020B0604030504040204" pitchFamily="34" charset="0"/>
            </a:endParaRPr>
          </a:p>
        </p:txBody>
      </p:sp>
      <p:sp>
        <p:nvSpPr>
          <p:cNvPr id="34865" name="Text Box 49"/>
          <p:cNvSpPr txBox="1"/>
          <p:nvPr/>
        </p:nvSpPr>
        <p:spPr>
          <a:xfrm>
            <a:off x="35814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21</a:t>
            </a:r>
            <a:endParaRPr lang="en-US" altLang="zh-CN" baseline="-25000" dirty="0">
              <a:solidFill>
                <a:schemeClr val="tx1"/>
              </a:solidFill>
              <a:latin typeface="Verdana" panose="020B0604030504040204" pitchFamily="34" charset="0"/>
            </a:endParaRPr>
          </a:p>
        </p:txBody>
      </p:sp>
      <p:sp>
        <p:nvSpPr>
          <p:cNvPr id="34866" name="Text Box 50"/>
          <p:cNvSpPr txBox="1"/>
          <p:nvPr/>
        </p:nvSpPr>
        <p:spPr>
          <a:xfrm>
            <a:off x="4114800" y="5791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22</a:t>
            </a:r>
            <a:endParaRPr lang="en-US" altLang="zh-CN" baseline="-25000" dirty="0">
              <a:solidFill>
                <a:schemeClr val="tx1"/>
              </a:solidFill>
              <a:latin typeface="Verdana" panose="020B0604030504040204" pitchFamily="34" charset="0"/>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457200" y="333375"/>
            <a:ext cx="8229600" cy="1143000"/>
          </a:xfrm>
          <a:ln/>
        </p:spPr>
        <p:txBody>
          <a:bodyPr vert="horz" wrap="square" lIns="0" tIns="45720" rIns="0" bIns="0" anchor="b" anchorCtr="0"/>
          <a:p>
            <a:r>
              <a:rPr lang="zh-CN" altLang="en-US" dirty="0">
                <a:solidFill>
                  <a:srgbClr val="7030A0"/>
                </a:solidFill>
              </a:rPr>
              <a:t>一、需求</a:t>
            </a:r>
            <a:r>
              <a:rPr lang="en-US" altLang="zh-CN" dirty="0">
                <a:solidFill>
                  <a:srgbClr val="7030A0"/>
                </a:solidFill>
              </a:rPr>
              <a:t>(Demand)</a:t>
            </a:r>
            <a:endParaRPr lang="zh-CN" altLang="en-US" dirty="0">
              <a:solidFill>
                <a:srgbClr val="7030A0"/>
              </a:solidFill>
            </a:endParaRPr>
          </a:p>
        </p:txBody>
      </p:sp>
      <p:sp>
        <p:nvSpPr>
          <p:cNvPr id="2" name="内容占位符 2"/>
          <p:cNvSpPr>
            <a:spLocks noGrp="1"/>
          </p:cNvSpPr>
          <p:nvPr>
            <p:ph idx="1"/>
          </p:nvPr>
        </p:nvSpPr>
        <p:spPr>
          <a:xfrm>
            <a:off x="1042988" y="1935163"/>
            <a:ext cx="7643813" cy="4389438"/>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需求与需求量</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需求的刻划</a:t>
            </a: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影响需求（量）的因素</a:t>
            </a: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个人需求与市场需求</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需求量的变动与需求的变动</a:t>
            </a: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rgbClr val="002060"/>
              </a:buClr>
              <a:buSzPct val="95000"/>
              <a:buFont typeface="+mj-lt"/>
              <a:buAutoNum type="arabicPeriod"/>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80809598-B4FD-4DD9-84C6-F29A70ED827B}"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6389"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charRg st="0" end="7"/>
                                            </p:txEl>
                                          </p:spTgt>
                                        </p:tgtEl>
                                        <p:attrNameLst>
                                          <p:attrName>style.visibility</p:attrName>
                                        </p:attrNameLst>
                                      </p:cBhvr>
                                      <p:to>
                                        <p:strVal val="visible"/>
                                      </p:to>
                                    </p:set>
                                    <p:animEffect transition="in" filter="fade">
                                      <p:cBhvr>
                                        <p:cTn id="7" dur="1000"/>
                                        <p:tgtEl>
                                          <p:spTgt spid="2">
                                            <p:txEl>
                                              <p:charRg st="0" end="7"/>
                                            </p:txEl>
                                          </p:spTgt>
                                        </p:tgtEl>
                                      </p:cBhvr>
                                    </p:animEffect>
                                    <p:anim calcmode="lin" valueType="num">
                                      <p:cBhvr>
                                        <p:cTn id="8" dur="1000" fill="hold"/>
                                        <p:tgtEl>
                                          <p:spTgt spid="2">
                                            <p:txEl>
                                              <p:charRg st="0" end="7"/>
                                            </p:txEl>
                                          </p:spTgt>
                                        </p:tgtEl>
                                        <p:attrNameLst>
                                          <p:attrName>ppt_x</p:attrName>
                                        </p:attrNameLst>
                                      </p:cBhvr>
                                      <p:tavLst>
                                        <p:tav tm="0">
                                          <p:val>
                                            <p:strVal val="#ppt_x"/>
                                          </p:val>
                                        </p:tav>
                                        <p:tav tm="100000">
                                          <p:val>
                                            <p:strVal val="#ppt_x"/>
                                          </p:val>
                                        </p:tav>
                                      </p:tavLst>
                                    </p:anim>
                                    <p:anim calcmode="lin" valueType="num">
                                      <p:cBhvr>
                                        <p:cTn id="9" dur="1000" fill="hold"/>
                                        <p:tgtEl>
                                          <p:spTgt spid="2">
                                            <p:txEl>
                                              <p:charRg st="0"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charRg st="8" end="14"/>
                                            </p:txEl>
                                          </p:spTgt>
                                        </p:tgtEl>
                                        <p:attrNameLst>
                                          <p:attrName>style.visibility</p:attrName>
                                        </p:attrNameLst>
                                      </p:cBhvr>
                                      <p:to>
                                        <p:strVal val="visible"/>
                                      </p:to>
                                    </p:set>
                                    <p:animEffect transition="in" filter="fade">
                                      <p:cBhvr>
                                        <p:cTn id="14" dur="1000"/>
                                        <p:tgtEl>
                                          <p:spTgt spid="2">
                                            <p:txEl>
                                              <p:charRg st="8" end="14"/>
                                            </p:txEl>
                                          </p:spTgt>
                                        </p:tgtEl>
                                      </p:cBhvr>
                                    </p:animEffect>
                                    <p:anim calcmode="lin" valueType="num">
                                      <p:cBhvr>
                                        <p:cTn id="15" dur="1000" fill="hold"/>
                                        <p:tgtEl>
                                          <p:spTgt spid="2">
                                            <p:txEl>
                                              <p:charRg st="8" end="1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charRg st="8" end="1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charRg st="15" end="26"/>
                                            </p:txEl>
                                          </p:spTgt>
                                        </p:tgtEl>
                                        <p:attrNameLst>
                                          <p:attrName>style.visibility</p:attrName>
                                        </p:attrNameLst>
                                      </p:cBhvr>
                                      <p:to>
                                        <p:strVal val="visible"/>
                                      </p:to>
                                    </p:set>
                                    <p:animEffect transition="in" filter="fade">
                                      <p:cBhvr>
                                        <p:cTn id="21" dur="1000"/>
                                        <p:tgtEl>
                                          <p:spTgt spid="2">
                                            <p:txEl>
                                              <p:charRg st="15" end="26"/>
                                            </p:txEl>
                                          </p:spTgt>
                                        </p:tgtEl>
                                      </p:cBhvr>
                                    </p:animEffect>
                                    <p:anim calcmode="lin" valueType="num">
                                      <p:cBhvr>
                                        <p:cTn id="22" dur="1000" fill="hold"/>
                                        <p:tgtEl>
                                          <p:spTgt spid="2">
                                            <p:txEl>
                                              <p:charRg st="15" end="26"/>
                                            </p:txEl>
                                          </p:spTgt>
                                        </p:tgtEl>
                                        <p:attrNameLst>
                                          <p:attrName>ppt_x</p:attrName>
                                        </p:attrNameLst>
                                      </p:cBhvr>
                                      <p:tavLst>
                                        <p:tav tm="0">
                                          <p:val>
                                            <p:strVal val="#ppt_x"/>
                                          </p:val>
                                        </p:tav>
                                        <p:tav tm="100000">
                                          <p:val>
                                            <p:strVal val="#ppt_x"/>
                                          </p:val>
                                        </p:tav>
                                      </p:tavLst>
                                    </p:anim>
                                    <p:anim calcmode="lin" valueType="num">
                                      <p:cBhvr>
                                        <p:cTn id="23" dur="1000" fill="hold"/>
                                        <p:tgtEl>
                                          <p:spTgt spid="2">
                                            <p:txEl>
                                              <p:charRg st="15" end="2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charRg st="27" end="37"/>
                                            </p:txEl>
                                          </p:spTgt>
                                        </p:tgtEl>
                                        <p:attrNameLst>
                                          <p:attrName>style.visibility</p:attrName>
                                        </p:attrNameLst>
                                      </p:cBhvr>
                                      <p:to>
                                        <p:strVal val="visible"/>
                                      </p:to>
                                    </p:set>
                                    <p:animEffect transition="in" filter="fade">
                                      <p:cBhvr>
                                        <p:cTn id="28" dur="1000"/>
                                        <p:tgtEl>
                                          <p:spTgt spid="2">
                                            <p:txEl>
                                              <p:charRg st="27" end="37"/>
                                            </p:txEl>
                                          </p:spTgt>
                                        </p:tgtEl>
                                      </p:cBhvr>
                                    </p:animEffect>
                                    <p:anim calcmode="lin" valueType="num">
                                      <p:cBhvr>
                                        <p:cTn id="29" dur="1000" fill="hold"/>
                                        <p:tgtEl>
                                          <p:spTgt spid="2">
                                            <p:txEl>
                                              <p:charRg st="27" end="37"/>
                                            </p:txEl>
                                          </p:spTgt>
                                        </p:tgtEl>
                                        <p:attrNameLst>
                                          <p:attrName>ppt_x</p:attrName>
                                        </p:attrNameLst>
                                      </p:cBhvr>
                                      <p:tavLst>
                                        <p:tav tm="0">
                                          <p:val>
                                            <p:strVal val="#ppt_x"/>
                                          </p:val>
                                        </p:tav>
                                        <p:tav tm="100000">
                                          <p:val>
                                            <p:strVal val="#ppt_x"/>
                                          </p:val>
                                        </p:tav>
                                      </p:tavLst>
                                    </p:anim>
                                    <p:anim calcmode="lin" valueType="num">
                                      <p:cBhvr>
                                        <p:cTn id="30" dur="1000" fill="hold"/>
                                        <p:tgtEl>
                                          <p:spTgt spid="2">
                                            <p:txEl>
                                              <p:charRg st="27" end="3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charRg st="38" end="51"/>
                                            </p:txEl>
                                          </p:spTgt>
                                        </p:tgtEl>
                                        <p:attrNameLst>
                                          <p:attrName>style.visibility</p:attrName>
                                        </p:attrNameLst>
                                      </p:cBhvr>
                                      <p:to>
                                        <p:strVal val="visible"/>
                                      </p:to>
                                    </p:set>
                                    <p:animEffect transition="in" filter="fade">
                                      <p:cBhvr>
                                        <p:cTn id="35" dur="1000"/>
                                        <p:tgtEl>
                                          <p:spTgt spid="2">
                                            <p:txEl>
                                              <p:charRg st="38" end="51"/>
                                            </p:txEl>
                                          </p:spTgt>
                                        </p:tgtEl>
                                      </p:cBhvr>
                                    </p:animEffect>
                                    <p:anim calcmode="lin" valueType="num">
                                      <p:cBhvr>
                                        <p:cTn id="36" dur="1000" fill="hold"/>
                                        <p:tgtEl>
                                          <p:spTgt spid="2">
                                            <p:txEl>
                                              <p:charRg st="38" end="51"/>
                                            </p:txEl>
                                          </p:spTgt>
                                        </p:tgtEl>
                                        <p:attrNameLst>
                                          <p:attrName>ppt_x</p:attrName>
                                        </p:attrNameLst>
                                      </p:cBhvr>
                                      <p:tavLst>
                                        <p:tav tm="0">
                                          <p:val>
                                            <p:strVal val="#ppt_x"/>
                                          </p:val>
                                        </p:tav>
                                        <p:tav tm="100000">
                                          <p:val>
                                            <p:strVal val="#ppt_x"/>
                                          </p:val>
                                        </p:tav>
                                      </p:tavLst>
                                    </p:anim>
                                    <p:anim calcmode="lin" valueType="num">
                                      <p:cBhvr>
                                        <p:cTn id="37" dur="1000" fill="hold"/>
                                        <p:tgtEl>
                                          <p:spTgt spid="2">
                                            <p:txEl>
                                              <p:charRg st="38" end="5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457200" y="692150"/>
            <a:ext cx="8229600" cy="650875"/>
          </a:xfrm>
          <a:ln/>
        </p:spPr>
        <p:txBody>
          <a:bodyPr vert="horz" wrap="square" lIns="0" tIns="45720" rIns="0" bIns="0" anchor="b" anchorCtr="0"/>
          <a:p>
            <a:r>
              <a:rPr lang="en-US" altLang="zh-CN" sz="4000" b="1" dirty="0">
                <a:ea typeface="宋体" panose="02010600030101010101" pitchFamily="2" charset="-122"/>
              </a:rPr>
              <a:t>2.4 </a:t>
            </a:r>
            <a:r>
              <a:rPr lang="zh-CN" altLang="en-US" sz="4000" b="1" dirty="0">
                <a:ea typeface="宋体" panose="02010600030101010101" pitchFamily="2" charset="-122"/>
              </a:rPr>
              <a:t>影响供给（量）的因素</a:t>
            </a:r>
            <a:endParaRPr lang="zh-CN" altLang="en-US" sz="4000" dirty="0"/>
          </a:p>
        </p:txBody>
      </p:sp>
      <p:sp>
        <p:nvSpPr>
          <p:cNvPr id="23555" name="内容占位符 2"/>
          <p:cNvSpPr>
            <a:spLocks noGrp="1"/>
          </p:cNvSpPr>
          <p:nvPr>
            <p:ph idx="1"/>
          </p:nvPr>
        </p:nvSpPr>
        <p:spPr>
          <a:xfrm>
            <a:off x="457200" y="1935163"/>
            <a:ext cx="8229600" cy="4389438"/>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rgbClr val="0BD0D9"/>
              </a:buClr>
              <a:buSzPct val="50000"/>
              <a:buFont typeface="Wingdings 2" panose="050201020105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400" b="1" i="0" u="sng" strike="noStrike" kern="1200" cap="none" spc="0" normalizeH="0" baseline="0" noProof="0" dirty="0">
                <a:ln>
                  <a:noFill/>
                </a:ln>
                <a:solidFill>
                  <a:schemeClr val="tx1"/>
                </a:solidFill>
                <a:effectLst/>
                <a:uLnTx/>
                <a:uFillTx/>
                <a:latin typeface="+mn-lt"/>
                <a:ea typeface="+mn-ea"/>
                <a:cs typeface="+mn-cs"/>
              </a:rPr>
              <a:t>商品本身的价格</a:t>
            </a:r>
            <a:endParaRPr kumimoji="0" lang="en-US" altLang="zh-CN" sz="2400" b="1" i="0" u="sng"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p"/>
              <a:defRPr/>
            </a:pPr>
            <a:r>
              <a:rPr kumimoji="0" lang="zh-CN" altLang="en-US" sz="2400" b="0" i="0" u="none" strike="noStrike" kern="1200" cap="none" spc="0" normalizeH="0" baseline="0" noProof="0" dirty="0">
                <a:ln>
                  <a:noFill/>
                </a:ln>
                <a:solidFill>
                  <a:srgbClr val="FF0000"/>
                </a:solidFill>
                <a:effectLst/>
                <a:uLnTx/>
                <a:uFillTx/>
                <a:latin typeface="+mn-lt"/>
                <a:ea typeface="楷体_GB2312" pitchFamily="49" charset="-122"/>
                <a:cs typeface="+mn-cs"/>
              </a:rPr>
              <a:t> 供给定律</a:t>
            </a:r>
            <a:r>
              <a:rPr kumimoji="0" lang="zh-CN" altLang="en-US" sz="2400" b="0" i="0" u="none" strike="noStrike" kern="1200" cap="none" spc="0" normalizeH="0" baseline="0" noProof="0" dirty="0">
                <a:ln>
                  <a:noFill/>
                </a:ln>
                <a:solidFill>
                  <a:schemeClr val="tx1"/>
                </a:solidFill>
                <a:effectLst/>
                <a:uLnTx/>
                <a:uFillTx/>
                <a:latin typeface="+mn-lt"/>
                <a:ea typeface="楷体_GB2312" pitchFamily="49" charset="-122"/>
                <a:cs typeface="+mn-cs"/>
              </a:rPr>
              <a:t>：一般情况下，某种商品的供给量与其价格成正方向变动，即价格上升，供给量增加；价格下降，供给量减少。</a:t>
            </a:r>
            <a:endParaRPr kumimoji="0" lang="en-US" altLang="zh-CN" sz="24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4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rPr>
              <a:t>生产者</a:t>
            </a:r>
            <a:r>
              <a:rPr kumimoji="0" lang="zh-CN" altLang="en-US" sz="2400" b="1" i="0" u="sng"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目标</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占领市场或其他目标</a:t>
            </a:r>
            <a:endParaRPr kumimoji="0" lang="zh-CN" altLang="en-US" sz="2400" b="0" i="0" u="sng"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1" i="0" u="sng" strike="noStrike" kern="1200" cap="none" spc="0" normalizeH="0" baseline="0" noProof="0" dirty="0">
                <a:ln>
                  <a:noFill/>
                </a:ln>
                <a:solidFill>
                  <a:schemeClr val="tx1"/>
                </a:solidFill>
                <a:effectLst/>
                <a:uLnTx/>
                <a:uFillTx/>
                <a:latin typeface="宋体" panose="02010600030101010101" pitchFamily="2" charset="-122"/>
                <a:ea typeface="+mn-ea"/>
                <a:cs typeface="+mn-cs"/>
              </a:rPr>
              <a:t>成本变化</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供给与成本反方向变化</a:t>
            </a:r>
            <a:endParaRPr kumimoji="0"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（成本构成：劳动、资本、土地、环保）</a:t>
            </a:r>
            <a:endPar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5845"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char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charRg st="11"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charRg st="66" end="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charRg st="85"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charRg st="104"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xfrm>
            <a:off x="457200" y="692150"/>
            <a:ext cx="8229600" cy="650875"/>
          </a:xfrm>
          <a:ln/>
        </p:spPr>
        <p:txBody>
          <a:bodyPr vert="horz" wrap="square" lIns="0" tIns="45720" rIns="0" bIns="0" anchor="b" anchorCtr="0"/>
          <a:p>
            <a:r>
              <a:rPr lang="en-US" altLang="zh-CN" sz="4000" b="1" dirty="0">
                <a:ea typeface="宋体" panose="02010600030101010101" pitchFamily="2" charset="-122"/>
              </a:rPr>
              <a:t>2.4  </a:t>
            </a:r>
            <a:r>
              <a:rPr lang="zh-CN" altLang="en-US" sz="4000" b="1" dirty="0">
                <a:ea typeface="宋体" panose="02010600030101010101" pitchFamily="2" charset="-122"/>
              </a:rPr>
              <a:t>影响供给（量）的因素</a:t>
            </a:r>
            <a:endParaRPr lang="zh-CN" altLang="en-US" sz="4000" dirty="0"/>
          </a:p>
        </p:txBody>
      </p:sp>
      <p:sp>
        <p:nvSpPr>
          <p:cNvPr id="23555" name="内容占位符 2"/>
          <p:cNvSpPr>
            <a:spLocks noGrp="1"/>
          </p:cNvSpPr>
          <p:nvPr>
            <p:ph idx="1"/>
          </p:nvPr>
        </p:nvSpPr>
        <p:spPr>
          <a:xfrm>
            <a:off x="449263" y="1655763"/>
            <a:ext cx="8370887" cy="4868862"/>
          </a:xfrm>
          <a:ln/>
        </p:spPr>
        <p:txBody>
          <a:bodyPr vert="horz" wrap="square" lIns="91440" tIns="45720" rIns="91440" bIns="45720" anchor="t" anchorCtr="0"/>
          <a:p>
            <a:pPr marL="0" indent="0">
              <a:lnSpc>
                <a:spcPct val="200000"/>
              </a:lnSpc>
              <a:buNone/>
            </a:pPr>
            <a:r>
              <a:rPr lang="zh-CN" altLang="en-US" sz="2400" b="1" dirty="0">
                <a:latin typeface="宋体" panose="02010600030101010101" pitchFamily="2" charset="-122"/>
              </a:rPr>
              <a:t>（</a:t>
            </a:r>
            <a:r>
              <a:rPr lang="en-US" altLang="zh-CN" sz="2400" b="1" dirty="0">
                <a:latin typeface="宋体" panose="02010600030101010101" pitchFamily="2" charset="-122"/>
              </a:rPr>
              <a:t>4</a:t>
            </a:r>
            <a:r>
              <a:rPr lang="zh-CN" altLang="en-US" sz="2400" b="1" dirty="0">
                <a:latin typeface="宋体" panose="02010600030101010101" pitchFamily="2" charset="-122"/>
              </a:rPr>
              <a:t>）</a:t>
            </a:r>
            <a:r>
              <a:rPr lang="zh-CN" altLang="en-US" sz="2400" b="1" u="sng" dirty="0">
                <a:latin typeface="宋体" panose="02010600030101010101" pitchFamily="2" charset="-122"/>
              </a:rPr>
              <a:t>生产技术水平</a:t>
            </a:r>
            <a:r>
              <a:rPr lang="zh-CN" altLang="en-US" sz="2400" b="1" dirty="0">
                <a:latin typeface="宋体" panose="02010600030101010101" pitchFamily="2" charset="-122"/>
              </a:rPr>
              <a:t>：</a:t>
            </a:r>
            <a:r>
              <a:rPr lang="zh-CN" altLang="en-US" sz="2400" dirty="0">
                <a:latin typeface="宋体" panose="02010600030101010101" pitchFamily="2" charset="-122"/>
              </a:rPr>
              <a:t>生产</a:t>
            </a:r>
            <a:r>
              <a:rPr lang="zh-CN" altLang="en-US" sz="2400" dirty="0">
                <a:latin typeface="楷体_GB2312" pitchFamily="49" charset="-122"/>
                <a:ea typeface="楷体_GB2312" pitchFamily="49" charset="-122"/>
              </a:rPr>
              <a:t>技术进步，供给增加。</a:t>
            </a:r>
            <a:endParaRPr lang="en-US" altLang="zh-CN" sz="2400" dirty="0">
              <a:latin typeface="楷体_GB2312" pitchFamily="49" charset="-122"/>
              <a:ea typeface="楷体_GB2312" pitchFamily="49" charset="-122"/>
            </a:endParaRPr>
          </a:p>
          <a:p>
            <a:pPr marL="0" indent="0">
              <a:lnSpc>
                <a:spcPct val="200000"/>
              </a:lnSpc>
              <a:buNone/>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5</a:t>
            </a:r>
            <a:r>
              <a:rPr lang="zh-CN" altLang="en-US" sz="2400" b="1" dirty="0">
                <a:solidFill>
                  <a:srgbClr val="000000"/>
                </a:solidFill>
                <a:latin typeface="宋体" panose="02010600030101010101" pitchFamily="2" charset="-122"/>
              </a:rPr>
              <a:t>）</a:t>
            </a:r>
            <a:r>
              <a:rPr lang="zh-CN" altLang="en-US" sz="2400" b="1" u="sng" dirty="0">
                <a:solidFill>
                  <a:srgbClr val="000000"/>
                </a:solidFill>
                <a:latin typeface="宋体" panose="02010600030101010101" pitchFamily="2" charset="-122"/>
              </a:rPr>
              <a:t>生产者可生产的其他相关产品价格</a:t>
            </a:r>
            <a:r>
              <a:rPr lang="zh-CN" altLang="en-US" sz="2400" b="1"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替代或互补产品</a:t>
            </a:r>
            <a:r>
              <a:rPr lang="zh-CN" altLang="en-US" sz="2400" dirty="0">
                <a:solidFill>
                  <a:srgbClr val="000000"/>
                </a:solidFill>
                <a:latin typeface="楷体_GB2312" pitchFamily="49" charset="-122"/>
                <a:ea typeface="楷体_GB2312" pitchFamily="49" charset="-122"/>
              </a:rPr>
              <a:t>。</a:t>
            </a:r>
            <a:endParaRPr lang="en-US" altLang="zh-CN" sz="2400" dirty="0">
              <a:solidFill>
                <a:srgbClr val="000000"/>
              </a:solidFill>
              <a:latin typeface="楷体_GB2312" pitchFamily="49" charset="-122"/>
              <a:ea typeface="楷体_GB2312" pitchFamily="49" charset="-122"/>
            </a:endParaRPr>
          </a:p>
          <a:p>
            <a:pPr marL="0" indent="0">
              <a:lnSpc>
                <a:spcPct val="200000"/>
              </a:lnSpc>
              <a:buNone/>
            </a:pPr>
            <a:r>
              <a:rPr lang="zh-CN" altLang="en-US" sz="2400" b="1" dirty="0">
                <a:latin typeface="宋体" panose="02010600030101010101" pitchFamily="2" charset="-122"/>
              </a:rPr>
              <a:t>（</a:t>
            </a:r>
            <a:r>
              <a:rPr lang="en-US" altLang="zh-CN" sz="2400" b="1" dirty="0">
                <a:latin typeface="宋体" panose="02010600030101010101" pitchFamily="2" charset="-122"/>
              </a:rPr>
              <a:t>6</a:t>
            </a:r>
            <a:r>
              <a:rPr lang="zh-CN" altLang="en-US" sz="2400" b="1" dirty="0">
                <a:latin typeface="宋体" panose="02010600030101010101" pitchFamily="2" charset="-122"/>
              </a:rPr>
              <a:t>）</a:t>
            </a:r>
            <a:r>
              <a:rPr lang="zh-CN" altLang="en-US" sz="2400" b="1" u="sng" dirty="0">
                <a:latin typeface="宋体" panose="02010600030101010101" pitchFamily="2" charset="-122"/>
              </a:rPr>
              <a:t>生产者预期</a:t>
            </a:r>
            <a:r>
              <a:rPr lang="zh-CN" altLang="en-US" sz="2400" b="1" dirty="0">
                <a:latin typeface="宋体" panose="02010600030101010101" pitchFamily="2" charset="-122"/>
              </a:rPr>
              <a:t>：</a:t>
            </a:r>
            <a:r>
              <a:rPr lang="zh-CN" altLang="en-US" sz="2400" dirty="0">
                <a:latin typeface="楷体_GB2312" pitchFamily="49" charset="-122"/>
                <a:ea typeface="楷体_GB2312" pitchFamily="49" charset="-122"/>
              </a:rPr>
              <a:t>预期行情看涨，供给增加；预期行情看跌，供给减少。</a:t>
            </a:r>
            <a:endParaRPr lang="zh-CN" altLang="en-US" sz="2400" dirty="0">
              <a:latin typeface="楷体_GB2312" pitchFamily="49" charset="-122"/>
              <a:ea typeface="楷体_GB2312" pitchFamily="49" charset="-122"/>
            </a:endParaRPr>
          </a:p>
          <a:p>
            <a:pPr marL="0" indent="0">
              <a:lnSpc>
                <a:spcPct val="200000"/>
              </a:lnSpc>
              <a:buNone/>
            </a:pPr>
            <a:r>
              <a:rPr lang="zh-CN" altLang="en-US" sz="2400" b="1" dirty="0">
                <a:latin typeface="宋体" panose="02010600030101010101" pitchFamily="2" charset="-122"/>
              </a:rPr>
              <a:t>（</a:t>
            </a:r>
            <a:r>
              <a:rPr lang="en-US" altLang="zh-CN" sz="2400" b="1" dirty="0">
                <a:latin typeface="宋体" panose="02010600030101010101" pitchFamily="2" charset="-122"/>
              </a:rPr>
              <a:t>7</a:t>
            </a:r>
            <a:r>
              <a:rPr lang="zh-CN" altLang="en-US" sz="2400" b="1" dirty="0">
                <a:latin typeface="宋体" panose="02010600030101010101" pitchFamily="2" charset="-122"/>
              </a:rPr>
              <a:t>）</a:t>
            </a:r>
            <a:r>
              <a:rPr lang="zh-CN" altLang="en-US" sz="2400" b="1" u="sng" dirty="0">
                <a:latin typeface="宋体" panose="02010600030101010101" pitchFamily="2" charset="-122"/>
              </a:rPr>
              <a:t>自然条件</a:t>
            </a:r>
            <a:r>
              <a:rPr lang="zh-CN" altLang="en-US" sz="2400" b="1" dirty="0">
                <a:latin typeface="宋体" panose="02010600030101010101" pitchFamily="2" charset="-122"/>
              </a:rPr>
              <a:t>：</a:t>
            </a:r>
            <a:r>
              <a:rPr lang="zh-CN" altLang="en-US" sz="2400" dirty="0">
                <a:latin typeface="楷体_GB2312" pitchFamily="49" charset="-122"/>
                <a:ea typeface="楷体_GB2312" pitchFamily="49" charset="-122"/>
              </a:rPr>
              <a:t>条件好，供给多；条件差，供给少。</a:t>
            </a:r>
            <a:endParaRPr lang="en-US" altLang="zh-CN" sz="2400" dirty="0"/>
          </a:p>
          <a:p>
            <a:pPr marL="0" indent="0">
              <a:lnSpc>
                <a:spcPct val="200000"/>
              </a:lnSpc>
              <a:buNone/>
            </a:pPr>
            <a:r>
              <a:rPr lang="zh-CN" altLang="en-US" sz="2400" b="1" dirty="0">
                <a:latin typeface="宋体" panose="02010600030101010101" pitchFamily="2" charset="-122"/>
              </a:rPr>
              <a:t>（</a:t>
            </a:r>
            <a:r>
              <a:rPr lang="en-US" altLang="zh-CN" sz="2400" b="1" dirty="0">
                <a:latin typeface="宋体" panose="02010600030101010101" pitchFamily="2" charset="-122"/>
              </a:rPr>
              <a:t>8</a:t>
            </a:r>
            <a:r>
              <a:rPr lang="zh-CN" altLang="en-US" sz="2400" b="1" dirty="0">
                <a:latin typeface="宋体" panose="02010600030101010101" pitchFamily="2" charset="-122"/>
              </a:rPr>
              <a:t>）</a:t>
            </a:r>
            <a:r>
              <a:rPr lang="zh-CN" altLang="en-US" sz="2400" b="1" u="sng" dirty="0">
                <a:solidFill>
                  <a:srgbClr val="000000"/>
                </a:solidFill>
                <a:latin typeface="宋体" panose="02010600030101010101" pitchFamily="2" charset="-122"/>
              </a:rPr>
              <a:t>政府政策</a:t>
            </a:r>
            <a:r>
              <a:rPr lang="zh-CN" altLang="en-US" sz="2400" b="1" dirty="0">
                <a:solidFill>
                  <a:srgbClr val="000000"/>
                </a:solidFill>
                <a:latin typeface="宋体" panose="02010600030101010101" pitchFamily="2" charset="-122"/>
              </a:rPr>
              <a:t>：</a:t>
            </a:r>
            <a:r>
              <a:rPr lang="zh-CN" altLang="en-US" sz="2400" dirty="0">
                <a:latin typeface="楷体_GB2312" pitchFamily="49" charset="-122"/>
                <a:ea typeface="楷体_GB2312" pitchFamily="49" charset="-122"/>
              </a:rPr>
              <a:t>政策优惠、配额、补贴</a:t>
            </a:r>
            <a:endParaRPr lang="en-US" altLang="zh-CN" sz="2400" dirty="0">
              <a:latin typeface="楷体_GB2312" pitchFamily="49" charset="-122"/>
              <a:ea typeface="楷体_GB2312" pitchFamily="49" charset="-122"/>
            </a:endParaRPr>
          </a:p>
          <a:p>
            <a:pPr marL="0" indent="0"/>
            <a:endParaRPr lang="en-US" altLang="zh-CN" dirty="0">
              <a:latin typeface="楷体_GB2312" pitchFamily="49" charset="-122"/>
              <a:ea typeface="楷体_GB2312" pitchFamily="49" charset="-122"/>
            </a:endParaRPr>
          </a:p>
          <a:p>
            <a:pPr marL="0" indent="0"/>
            <a:endParaRPr lang="en-US" altLang="zh-CN" dirty="0"/>
          </a:p>
          <a:p>
            <a:pPr marL="0" indent="0"/>
            <a:endParaRPr lang="en-US" altLang="zh-CN" dirty="0"/>
          </a:p>
          <a:p>
            <a:pPr marL="0" indent="0"/>
            <a:endParaRPr lang="en-US" altLang="zh-CN" dirty="0"/>
          </a:p>
          <a:p>
            <a:pPr marL="0" indent="0"/>
            <a:endParaRPr lang="zh-CN" altLang="en-US" dirty="0"/>
          </a:p>
        </p:txBody>
      </p:sp>
      <p:sp>
        <p:nvSpPr>
          <p:cNvPr id="36868" name="日期占位符 3"/>
          <p:cNvSpPr txBox="1">
            <a:spLocks noGrp="1"/>
          </p:cNvSpPr>
          <p:nvPr>
            <p:ph type="dt" sz="half" idx="10"/>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200" dirty="0">
                <a:solidFill>
                  <a:srgbClr val="045C75"/>
                </a:solidFill>
              </a:rPr>
            </a:fld>
            <a:endParaRPr lang="zh-CN" altLang="en-US" sz="1200" dirty="0">
              <a:solidFill>
                <a:srgbClr val="045C75"/>
              </a:solidFill>
            </a:endParaRPr>
          </a:p>
        </p:txBody>
      </p:sp>
      <p:sp>
        <p:nvSpPr>
          <p:cNvPr id="36869"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charRg st="23"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charRg st="51" end="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charRg st="85" end="1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charRg st="110" end="1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日期占位符 4"/>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12703221-C2AD-4D50-B0AA-A48CB182BC55}"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7891" name="灯片编号占位符 6"/>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37892" name="Rectangle 2"/>
          <p:cNvSpPr>
            <a:spLocks noGrp="1"/>
          </p:cNvSpPr>
          <p:nvPr>
            <p:ph type="title"/>
          </p:nvPr>
        </p:nvSpPr>
        <p:spPr>
          <a:xfrm>
            <a:off x="719138" y="550863"/>
            <a:ext cx="7772400" cy="608012"/>
          </a:xfrm>
          <a:ln/>
        </p:spPr>
        <p:txBody>
          <a:bodyPr vert="horz" wrap="square" lIns="0" tIns="45720" rIns="0" bIns="0" anchor="b" anchorCtr="0"/>
          <a:p>
            <a:r>
              <a:rPr lang="en-US" altLang="zh-CN" sz="3600" dirty="0"/>
              <a:t>2.5 </a:t>
            </a:r>
            <a:r>
              <a:rPr lang="zh-CN" altLang="en-US" sz="3600" dirty="0"/>
              <a:t>供给量的变动与供给的变动</a:t>
            </a:r>
            <a:endParaRPr lang="zh-CN" altLang="en-US" sz="3600" dirty="0"/>
          </a:p>
        </p:txBody>
      </p:sp>
      <p:sp>
        <p:nvSpPr>
          <p:cNvPr id="29701" name="Rectangle 3"/>
          <p:cNvSpPr>
            <a:spLocks noGrp="1"/>
          </p:cNvSpPr>
          <p:nvPr>
            <p:ph sz="half" idx="1"/>
          </p:nvPr>
        </p:nvSpPr>
        <p:spPr>
          <a:xfrm>
            <a:off x="400050" y="2324100"/>
            <a:ext cx="4213225" cy="4114800"/>
          </a:xfrm>
          <a:ln/>
        </p:spPr>
        <p:txBody>
          <a:bodyPr vert="horz" wrap="square" lIns="91440" tIns="45720" rIns="91440" bIns="45720" anchor="t" anchorCtr="0"/>
          <a:p>
            <a:pPr>
              <a:lnSpc>
                <a:spcPct val="90000"/>
              </a:lnSpc>
              <a:buClr>
                <a:srgbClr val="0BD0D9"/>
              </a:buClr>
              <a:buSzPct val="95000"/>
              <a:buFont typeface="Wingdings" panose="05000000000000000000" pitchFamily="2" charset="2"/>
              <a:buChar char="p"/>
            </a:pPr>
            <a:r>
              <a:rPr lang="zh-CN" altLang="en-US" sz="2800" kern="1200" dirty="0">
                <a:solidFill>
                  <a:srgbClr val="FF0000"/>
                </a:solidFill>
                <a:latin typeface="黑体" panose="02010609060101010101" pitchFamily="49" charset="-122"/>
                <a:ea typeface="黑体" panose="02010609060101010101" pitchFamily="49" charset="-122"/>
                <a:cs typeface="+mn-cs"/>
              </a:rPr>
              <a:t>供给量的变动</a:t>
            </a:r>
            <a:r>
              <a:rPr lang="zh-CN" altLang="en-US" sz="2800" kern="1200" dirty="0">
                <a:latin typeface="+mn-lt"/>
                <a:ea typeface="+mn-ea"/>
                <a:cs typeface="+mn-cs"/>
              </a:rPr>
              <a:t>：同一供给曲线上点的移动。</a:t>
            </a:r>
            <a:endParaRPr lang="zh-CN" altLang="en-US" sz="2800" kern="1200" dirty="0">
              <a:latin typeface="+mn-lt"/>
              <a:ea typeface="+mn-ea"/>
              <a:cs typeface="+mn-cs"/>
            </a:endParaRPr>
          </a:p>
          <a:p>
            <a:pPr>
              <a:lnSpc>
                <a:spcPct val="90000"/>
              </a:lnSpc>
              <a:buClr>
                <a:schemeClr val="hlink"/>
              </a:buClr>
              <a:buSzPct val="95000"/>
              <a:buFont typeface="Wingdings" panose="05000000000000000000" pitchFamily="2" charset="2"/>
              <a:buChar char="ü"/>
            </a:pPr>
            <a:r>
              <a:rPr lang="zh-CN" altLang="en-US" sz="2800" kern="1200" dirty="0">
                <a:latin typeface="+mn-lt"/>
                <a:ea typeface="+mn-ea"/>
                <a:cs typeface="+mn-cs"/>
              </a:rPr>
              <a:t>变动原因：商品本身价格。</a:t>
            </a:r>
            <a:endParaRPr lang="en-US" altLang="zh-CN" sz="2800" kern="1200" dirty="0">
              <a:latin typeface="+mn-lt"/>
              <a:ea typeface="+mn-ea"/>
              <a:cs typeface="+mn-cs"/>
            </a:endParaRPr>
          </a:p>
          <a:p>
            <a:pPr>
              <a:lnSpc>
                <a:spcPct val="90000"/>
              </a:lnSpc>
              <a:buClr>
                <a:schemeClr val="hlink"/>
              </a:buClr>
              <a:buSzPct val="95000"/>
              <a:buFont typeface="Wingdings" panose="05000000000000000000" pitchFamily="2" charset="2"/>
              <a:buChar char="ü"/>
            </a:pPr>
            <a:endParaRPr lang="zh-CN" altLang="en-US" sz="2800" kern="1200" dirty="0">
              <a:latin typeface="+mn-lt"/>
              <a:ea typeface="+mn-ea"/>
              <a:cs typeface="+mn-cs"/>
            </a:endParaRPr>
          </a:p>
          <a:p>
            <a:pPr>
              <a:lnSpc>
                <a:spcPct val="90000"/>
              </a:lnSpc>
              <a:buClr>
                <a:srgbClr val="0BD0D9"/>
              </a:buClr>
              <a:buSzPct val="95000"/>
              <a:buFont typeface="Wingdings" panose="05000000000000000000" pitchFamily="2" charset="2"/>
              <a:buChar char="p"/>
            </a:pPr>
            <a:r>
              <a:rPr lang="zh-CN" altLang="en-US" sz="2800" kern="1200" dirty="0">
                <a:solidFill>
                  <a:srgbClr val="FF0000"/>
                </a:solidFill>
                <a:latin typeface="黑体" panose="02010609060101010101" pitchFamily="49" charset="-122"/>
                <a:ea typeface="黑体" panose="02010609060101010101" pitchFamily="49" charset="-122"/>
                <a:cs typeface="+mn-cs"/>
              </a:rPr>
              <a:t>供给的变动</a:t>
            </a:r>
            <a:r>
              <a:rPr lang="zh-CN" altLang="en-US" sz="2800" kern="1200" dirty="0">
                <a:latin typeface="+mn-lt"/>
                <a:ea typeface="+mn-ea"/>
                <a:cs typeface="+mn-cs"/>
              </a:rPr>
              <a:t>：供给曲线本身的移动。</a:t>
            </a:r>
            <a:endParaRPr lang="zh-CN" altLang="en-US" sz="2800" kern="1200" dirty="0">
              <a:latin typeface="+mn-lt"/>
              <a:ea typeface="+mn-ea"/>
              <a:cs typeface="+mn-cs"/>
            </a:endParaRPr>
          </a:p>
          <a:p>
            <a:pPr>
              <a:lnSpc>
                <a:spcPct val="90000"/>
              </a:lnSpc>
              <a:buClr>
                <a:schemeClr val="hlink"/>
              </a:buClr>
              <a:buSzPct val="95000"/>
              <a:buFont typeface="Wingdings" panose="05000000000000000000" pitchFamily="2" charset="2"/>
              <a:buChar char="ü"/>
            </a:pPr>
            <a:r>
              <a:rPr lang="zh-CN" altLang="en-US" sz="2800" kern="1200" dirty="0">
                <a:latin typeface="+mn-lt"/>
                <a:ea typeface="+mn-ea"/>
                <a:cs typeface="+mn-cs"/>
              </a:rPr>
              <a:t>变动原因：商品本身价格以外的所有其它因素。</a:t>
            </a:r>
            <a:endParaRPr lang="zh-CN" altLang="en-US" sz="28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800" kern="1200" dirty="0">
              <a:latin typeface="+mn-lt"/>
              <a:ea typeface="+mn-ea"/>
              <a:cs typeface="+mn-cs"/>
            </a:endParaRPr>
          </a:p>
        </p:txBody>
      </p:sp>
      <p:sp>
        <p:nvSpPr>
          <p:cNvPr id="37894" name="Rectangle 4"/>
          <p:cNvSpPr>
            <a:spLocks noGrp="1"/>
          </p:cNvSpPr>
          <p:nvPr>
            <p:ph sz="half" idx="2"/>
          </p:nvPr>
        </p:nvSpPr>
        <p:spPr>
          <a:xfrm>
            <a:off x="5102225" y="1828800"/>
            <a:ext cx="3814763" cy="4114800"/>
          </a:xfrm>
          <a:ln/>
        </p:spPr>
        <p:txBody>
          <a:bodyPr vert="horz" wrap="square" lIns="91440" tIns="45720" rIns="91440" bIns="45720" anchor="t" anchorCtr="0"/>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a:p>
            <a:pPr>
              <a:lnSpc>
                <a:spcPct val="90000"/>
              </a:lnSpc>
              <a:buClr>
                <a:srgbClr val="0BD0D9"/>
              </a:buClr>
              <a:buSzPct val="95000"/>
              <a:buFont typeface="Wingdings" panose="05000000000000000000" pitchFamily="2" charset="2"/>
              <a:buNone/>
            </a:pPr>
            <a:endParaRPr lang="en-US" altLang="zh-CN" sz="2400" kern="1200" dirty="0">
              <a:latin typeface="+mn-lt"/>
              <a:ea typeface="+mn-ea"/>
              <a:cs typeface="+mn-cs"/>
            </a:endParaRPr>
          </a:p>
        </p:txBody>
      </p:sp>
      <p:sp>
        <p:nvSpPr>
          <p:cNvPr id="37895" name="Line 6"/>
          <p:cNvSpPr/>
          <p:nvPr/>
        </p:nvSpPr>
        <p:spPr>
          <a:xfrm>
            <a:off x="5356225" y="2819400"/>
            <a:ext cx="0" cy="2895600"/>
          </a:xfrm>
          <a:prstGeom prst="line">
            <a:avLst/>
          </a:prstGeom>
          <a:ln w="38100" cap="flat" cmpd="sng">
            <a:solidFill>
              <a:schemeClr val="tx1"/>
            </a:solidFill>
            <a:prstDash val="solid"/>
            <a:miter/>
            <a:headEnd type="none" w="med" len="med"/>
            <a:tailEnd type="none" w="med" len="med"/>
          </a:ln>
        </p:spPr>
      </p:sp>
      <p:sp>
        <p:nvSpPr>
          <p:cNvPr id="37896" name="Line 7"/>
          <p:cNvSpPr/>
          <p:nvPr/>
        </p:nvSpPr>
        <p:spPr>
          <a:xfrm>
            <a:off x="5356225" y="5715000"/>
            <a:ext cx="2743200" cy="0"/>
          </a:xfrm>
          <a:prstGeom prst="line">
            <a:avLst/>
          </a:prstGeom>
          <a:ln w="38100" cap="flat" cmpd="sng">
            <a:solidFill>
              <a:schemeClr val="tx1"/>
            </a:solidFill>
            <a:prstDash val="solid"/>
            <a:miter/>
            <a:headEnd type="none" w="med" len="med"/>
            <a:tailEnd type="none" w="med" len="med"/>
          </a:ln>
        </p:spPr>
      </p:sp>
      <p:sp>
        <p:nvSpPr>
          <p:cNvPr id="37897" name="Line 8"/>
          <p:cNvSpPr/>
          <p:nvPr/>
        </p:nvSpPr>
        <p:spPr>
          <a:xfrm flipV="1">
            <a:off x="5737225" y="3886200"/>
            <a:ext cx="1905000" cy="1447800"/>
          </a:xfrm>
          <a:prstGeom prst="line">
            <a:avLst/>
          </a:prstGeom>
          <a:ln w="38100" cap="flat" cmpd="sng">
            <a:solidFill>
              <a:schemeClr val="tx1"/>
            </a:solidFill>
            <a:prstDash val="solid"/>
            <a:miter/>
            <a:headEnd type="none" w="med" len="med"/>
            <a:tailEnd type="none" w="med" len="med"/>
          </a:ln>
        </p:spPr>
      </p:sp>
      <p:sp>
        <p:nvSpPr>
          <p:cNvPr id="37898" name="Text Box 9"/>
          <p:cNvSpPr txBox="1"/>
          <p:nvPr/>
        </p:nvSpPr>
        <p:spPr>
          <a:xfrm>
            <a:off x="4899025" y="55626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37899" name="Text Box 10"/>
          <p:cNvSpPr txBox="1"/>
          <p:nvPr/>
        </p:nvSpPr>
        <p:spPr>
          <a:xfrm>
            <a:off x="8091488" y="56896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37900" name="Text Box 11"/>
          <p:cNvSpPr txBox="1"/>
          <p:nvPr/>
        </p:nvSpPr>
        <p:spPr>
          <a:xfrm>
            <a:off x="4984750" y="2532063"/>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37901" name="Text Box 12"/>
          <p:cNvSpPr txBox="1"/>
          <p:nvPr/>
        </p:nvSpPr>
        <p:spPr>
          <a:xfrm>
            <a:off x="7642225" y="35052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71693" name="Text Box 13"/>
          <p:cNvSpPr txBox="1"/>
          <p:nvPr/>
        </p:nvSpPr>
        <p:spPr>
          <a:xfrm>
            <a:off x="5889625" y="45720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a</a:t>
            </a:r>
            <a:endParaRPr lang="en-US" altLang="zh-CN" dirty="0">
              <a:solidFill>
                <a:schemeClr val="tx1"/>
              </a:solidFill>
              <a:latin typeface="Verdana" panose="020B0604030504040204" pitchFamily="34" charset="0"/>
            </a:endParaRPr>
          </a:p>
        </p:txBody>
      </p:sp>
      <p:sp>
        <p:nvSpPr>
          <p:cNvPr id="71694" name="Line 14"/>
          <p:cNvSpPr/>
          <p:nvPr/>
        </p:nvSpPr>
        <p:spPr>
          <a:xfrm>
            <a:off x="5356225" y="4953000"/>
            <a:ext cx="914400" cy="0"/>
          </a:xfrm>
          <a:prstGeom prst="line">
            <a:avLst/>
          </a:prstGeom>
          <a:ln w="9525" cap="rnd" cmpd="sng">
            <a:solidFill>
              <a:schemeClr val="tx1"/>
            </a:solidFill>
            <a:prstDash val="sysDot"/>
            <a:miter/>
            <a:headEnd type="none" w="med" len="med"/>
            <a:tailEnd type="none" w="med" len="med"/>
          </a:ln>
        </p:spPr>
      </p:sp>
      <p:sp>
        <p:nvSpPr>
          <p:cNvPr id="71695" name="Line 15"/>
          <p:cNvSpPr/>
          <p:nvPr/>
        </p:nvSpPr>
        <p:spPr>
          <a:xfrm>
            <a:off x="6270625" y="4953000"/>
            <a:ext cx="0" cy="762000"/>
          </a:xfrm>
          <a:prstGeom prst="line">
            <a:avLst/>
          </a:prstGeom>
          <a:ln w="9525" cap="rnd" cmpd="sng">
            <a:solidFill>
              <a:schemeClr val="tx1"/>
            </a:solidFill>
            <a:prstDash val="sysDot"/>
            <a:miter/>
            <a:headEnd type="none" w="med" len="med"/>
            <a:tailEnd type="none" w="med" len="med"/>
          </a:ln>
        </p:spPr>
      </p:sp>
      <p:sp>
        <p:nvSpPr>
          <p:cNvPr id="71696" name="Text Box 16"/>
          <p:cNvSpPr txBox="1"/>
          <p:nvPr/>
        </p:nvSpPr>
        <p:spPr>
          <a:xfrm>
            <a:off x="4899025" y="4724400"/>
            <a:ext cx="1143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71697" name="Text Box 17"/>
          <p:cNvSpPr txBox="1"/>
          <p:nvPr/>
        </p:nvSpPr>
        <p:spPr>
          <a:xfrm>
            <a:off x="6042025" y="5715000"/>
            <a:ext cx="1143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71698" name="Text Box 18"/>
          <p:cNvSpPr txBox="1"/>
          <p:nvPr/>
        </p:nvSpPr>
        <p:spPr>
          <a:xfrm>
            <a:off x="4899025" y="3810000"/>
            <a:ext cx="1143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71699" name="Line 19"/>
          <p:cNvSpPr/>
          <p:nvPr/>
        </p:nvSpPr>
        <p:spPr>
          <a:xfrm>
            <a:off x="5356225" y="4267200"/>
            <a:ext cx="1828800" cy="0"/>
          </a:xfrm>
          <a:prstGeom prst="line">
            <a:avLst/>
          </a:prstGeom>
          <a:ln w="9525" cap="rnd" cmpd="sng">
            <a:solidFill>
              <a:schemeClr val="tx1"/>
            </a:solidFill>
            <a:prstDash val="sysDot"/>
            <a:miter/>
            <a:headEnd type="none" w="med" len="med"/>
            <a:tailEnd type="none" w="med" len="med"/>
          </a:ln>
        </p:spPr>
      </p:sp>
      <p:sp>
        <p:nvSpPr>
          <p:cNvPr id="71700" name="Line 20"/>
          <p:cNvSpPr/>
          <p:nvPr/>
        </p:nvSpPr>
        <p:spPr>
          <a:xfrm>
            <a:off x="7185025" y="4267200"/>
            <a:ext cx="0" cy="1447800"/>
          </a:xfrm>
          <a:prstGeom prst="line">
            <a:avLst/>
          </a:prstGeom>
          <a:ln w="9525" cap="rnd" cmpd="sng">
            <a:solidFill>
              <a:schemeClr val="tx1"/>
            </a:solidFill>
            <a:prstDash val="sysDot"/>
            <a:miter/>
            <a:headEnd type="none" w="med" len="med"/>
            <a:tailEnd type="none" w="med" len="med"/>
          </a:ln>
        </p:spPr>
      </p:sp>
      <p:sp>
        <p:nvSpPr>
          <p:cNvPr id="71701" name="Text Box 21"/>
          <p:cNvSpPr txBox="1"/>
          <p:nvPr/>
        </p:nvSpPr>
        <p:spPr>
          <a:xfrm>
            <a:off x="6956425" y="5715000"/>
            <a:ext cx="1143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71702" name="Text Box 22"/>
          <p:cNvSpPr txBox="1"/>
          <p:nvPr/>
        </p:nvSpPr>
        <p:spPr>
          <a:xfrm>
            <a:off x="6804025" y="38862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b</a:t>
            </a:r>
            <a:endParaRPr lang="en-US" altLang="zh-CN" dirty="0">
              <a:solidFill>
                <a:schemeClr val="tx1"/>
              </a:solidFill>
              <a:latin typeface="Verdana" panose="020B0604030504040204" pitchFamily="34" charset="0"/>
            </a:endParaRPr>
          </a:p>
        </p:txBody>
      </p:sp>
      <p:sp>
        <p:nvSpPr>
          <p:cNvPr id="71703" name="Line 23"/>
          <p:cNvSpPr/>
          <p:nvPr/>
        </p:nvSpPr>
        <p:spPr>
          <a:xfrm flipV="1">
            <a:off x="6499225" y="4038600"/>
            <a:ext cx="1905000" cy="1447800"/>
          </a:xfrm>
          <a:prstGeom prst="line">
            <a:avLst/>
          </a:prstGeom>
          <a:ln w="38100" cap="flat" cmpd="sng">
            <a:solidFill>
              <a:schemeClr val="accent1"/>
            </a:solidFill>
            <a:prstDash val="solid"/>
            <a:miter/>
            <a:headEnd type="none" w="med" len="med"/>
            <a:tailEnd type="none" w="med" len="med"/>
          </a:ln>
        </p:spPr>
      </p:sp>
      <p:sp>
        <p:nvSpPr>
          <p:cNvPr id="71704" name="Text Box 24"/>
          <p:cNvSpPr txBox="1"/>
          <p:nvPr/>
        </p:nvSpPr>
        <p:spPr>
          <a:xfrm>
            <a:off x="8305800" y="32766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71705" name="Line 25"/>
          <p:cNvSpPr/>
          <p:nvPr/>
        </p:nvSpPr>
        <p:spPr>
          <a:xfrm flipV="1">
            <a:off x="5508625" y="3352800"/>
            <a:ext cx="1903413" cy="1446213"/>
          </a:xfrm>
          <a:prstGeom prst="line">
            <a:avLst/>
          </a:prstGeom>
          <a:ln w="38100" cap="flat" cmpd="sng">
            <a:solidFill>
              <a:srgbClr val="FF00FF"/>
            </a:solidFill>
            <a:prstDash val="solid"/>
            <a:miter/>
            <a:headEnd type="none" w="med" len="med"/>
            <a:tailEnd type="none" w="med" len="med"/>
          </a:ln>
        </p:spPr>
      </p:sp>
      <p:sp>
        <p:nvSpPr>
          <p:cNvPr id="71706" name="Text Box 26"/>
          <p:cNvSpPr txBox="1"/>
          <p:nvPr/>
        </p:nvSpPr>
        <p:spPr>
          <a:xfrm>
            <a:off x="7413625" y="28956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8" name="标题 1"/>
          <p:cNvSpPr txBox="1">
            <a:spLocks noRot="1" noChangeAspect="1" noMove="1" noResize="1" noEditPoints="1" noAdjustHandles="1" noChangeArrowheads="1" noChangeShapeType="1" noTextEdit="1"/>
          </p:cNvSpPr>
          <p:nvPr/>
        </p:nvSpPr>
        <p:spPr bwMode="auto">
          <a:xfrm>
            <a:off x="719471" y="1359354"/>
            <a:ext cx="8229600" cy="650875"/>
          </a:xfrm>
          <a:prstGeom prst="rect">
            <a:avLst/>
          </a:prstGeom>
          <a:blipFill>
            <a:blip r:embed="rId1"/>
            <a:stretch>
              <a:fillRect l="-3704" t="-23364" b="-41121"/>
            </a:stretch>
          </a:blipFill>
          <a:ln>
            <a:noFill/>
          </a:ln>
        </p:spPr>
        <p:txBody>
          <a:bodyPr/>
          <a:lstStyle/>
          <a:p>
            <a:pPr marR="0" defTabSz="914400">
              <a:buClrTx/>
              <a:buSzTx/>
              <a:buFontTx/>
              <a:buNone/>
              <a:defRPr/>
            </a:pPr>
            <a:r>
              <a:rPr kumimoji="1" lang="zh-CN" altLang="en-US" kern="1200" cap="none" spc="0" normalizeH="0" baseline="0" noProof="0">
                <a:noFill/>
                <a:latin typeface="Times New Roman" panose="02020603050405020304" pitchFamily="18" charset="0"/>
                <a:ea typeface="宋体" panose="02010600030101010101" pitchFamily="2" charset="-122"/>
                <a:cs typeface="+mn-cs"/>
              </a:rPr>
              <a:t> </a:t>
            </a:r>
            <a:endParaRPr kumimoji="1" lang="zh-CN" altLang="en-US" kern="1200" cap="none" spc="0" normalizeH="0" baseline="0" noProof="0">
              <a:noFill/>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701">
                                            <p:txEl>
                                              <p:charRg st="0" end="20"/>
                                            </p:txEl>
                                          </p:spTgt>
                                        </p:tgtEl>
                                        <p:attrNameLst>
                                          <p:attrName>style.visibility</p:attrName>
                                        </p:attrNameLst>
                                      </p:cBhvr>
                                      <p:to>
                                        <p:strVal val="visible"/>
                                      </p:to>
                                    </p:set>
                                    <p:animEffect transition="in" filter="barn(inVertical)">
                                      <p:cBhvr>
                                        <p:cTn id="7" dur="500"/>
                                        <p:tgtEl>
                                          <p:spTgt spid="29701">
                                            <p:txEl>
                                              <p:charRg st="0" end="2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701">
                                            <p:txEl>
                                              <p:charRg st="20" end="33"/>
                                            </p:txEl>
                                          </p:spTgt>
                                        </p:tgtEl>
                                        <p:attrNameLst>
                                          <p:attrName>style.visibility</p:attrName>
                                        </p:attrNameLst>
                                      </p:cBhvr>
                                      <p:to>
                                        <p:strVal val="visible"/>
                                      </p:to>
                                    </p:set>
                                    <p:animEffect transition="in" filter="barn(inVertical)">
                                      <p:cBhvr>
                                        <p:cTn id="10" dur="500"/>
                                        <p:tgtEl>
                                          <p:spTgt spid="29701">
                                            <p:txEl>
                                              <p:charRg st="20" end="3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9701">
                                            <p:txEl>
                                              <p:charRg st="34" end="51"/>
                                            </p:txEl>
                                          </p:spTgt>
                                        </p:tgtEl>
                                        <p:attrNameLst>
                                          <p:attrName>style.visibility</p:attrName>
                                        </p:attrNameLst>
                                      </p:cBhvr>
                                      <p:to>
                                        <p:strVal val="visible"/>
                                      </p:to>
                                    </p:set>
                                    <p:animEffect transition="in" filter="barn(inVertical)">
                                      <p:cBhvr>
                                        <p:cTn id="15" dur="500"/>
                                        <p:tgtEl>
                                          <p:spTgt spid="29701">
                                            <p:txEl>
                                              <p:charRg st="34" end="5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9701">
                                            <p:txEl>
                                              <p:charRg st="51" end="75"/>
                                            </p:txEl>
                                          </p:spTgt>
                                        </p:tgtEl>
                                        <p:attrNameLst>
                                          <p:attrName>style.visibility</p:attrName>
                                        </p:attrNameLst>
                                      </p:cBhvr>
                                      <p:to>
                                        <p:strVal val="visible"/>
                                      </p:to>
                                    </p:set>
                                    <p:animEffect transition="in" filter="barn(inVertical)">
                                      <p:cBhvr>
                                        <p:cTn id="18" dur="500"/>
                                        <p:tgtEl>
                                          <p:spTgt spid="29701">
                                            <p:txEl>
                                              <p:charRg st="51" end="7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93"/>
                                        </p:tgtEl>
                                        <p:attrNameLst>
                                          <p:attrName>style.visibility</p:attrName>
                                        </p:attrNameLst>
                                      </p:cBhvr>
                                      <p:to>
                                        <p:strVal val="visible"/>
                                      </p:to>
                                    </p:set>
                                    <p:anim calcmode="lin" valueType="num">
                                      <p:cBhvr additive="base">
                                        <p:cTn id="23" dur="500" fill="hold"/>
                                        <p:tgtEl>
                                          <p:spTgt spid="71693"/>
                                        </p:tgtEl>
                                        <p:attrNameLst>
                                          <p:attrName>ppt_x</p:attrName>
                                        </p:attrNameLst>
                                      </p:cBhvr>
                                      <p:tavLst>
                                        <p:tav tm="0">
                                          <p:val>
                                            <p:strVal val="0-#ppt_w/2"/>
                                          </p:val>
                                        </p:tav>
                                        <p:tav tm="100000">
                                          <p:val>
                                            <p:strVal val="#ppt_x"/>
                                          </p:val>
                                        </p:tav>
                                      </p:tavLst>
                                    </p:anim>
                                    <p:anim calcmode="lin" valueType="num">
                                      <p:cBhvr additive="base">
                                        <p:cTn id="24" dur="500" fill="hold"/>
                                        <p:tgtEl>
                                          <p:spTgt spid="7169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1694"/>
                                        </p:tgtEl>
                                        <p:attrNameLst>
                                          <p:attrName>style.visibility</p:attrName>
                                        </p:attrNameLst>
                                      </p:cBhvr>
                                      <p:to>
                                        <p:strVal val="visible"/>
                                      </p:to>
                                    </p:set>
                                    <p:anim calcmode="lin" valueType="num">
                                      <p:cBhvr additive="base">
                                        <p:cTn id="29" dur="500" fill="hold"/>
                                        <p:tgtEl>
                                          <p:spTgt spid="71694"/>
                                        </p:tgtEl>
                                        <p:attrNameLst>
                                          <p:attrName>ppt_x</p:attrName>
                                        </p:attrNameLst>
                                      </p:cBhvr>
                                      <p:tavLst>
                                        <p:tav tm="0">
                                          <p:val>
                                            <p:strVal val="0-#ppt_w/2"/>
                                          </p:val>
                                        </p:tav>
                                        <p:tav tm="100000">
                                          <p:val>
                                            <p:strVal val="#ppt_x"/>
                                          </p:val>
                                        </p:tav>
                                      </p:tavLst>
                                    </p:anim>
                                    <p:anim calcmode="lin" valueType="num">
                                      <p:cBhvr additive="base">
                                        <p:cTn id="30"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1695"/>
                                        </p:tgtEl>
                                        <p:attrNameLst>
                                          <p:attrName>style.visibility</p:attrName>
                                        </p:attrNameLst>
                                      </p:cBhvr>
                                      <p:to>
                                        <p:strVal val="visible"/>
                                      </p:to>
                                    </p:set>
                                    <p:anim calcmode="lin" valueType="num">
                                      <p:cBhvr additive="base">
                                        <p:cTn id="35" dur="500" fill="hold"/>
                                        <p:tgtEl>
                                          <p:spTgt spid="71695"/>
                                        </p:tgtEl>
                                        <p:attrNameLst>
                                          <p:attrName>ppt_x</p:attrName>
                                        </p:attrNameLst>
                                      </p:cBhvr>
                                      <p:tavLst>
                                        <p:tav tm="0">
                                          <p:val>
                                            <p:strVal val="0-#ppt_w/2"/>
                                          </p:val>
                                        </p:tav>
                                        <p:tav tm="100000">
                                          <p:val>
                                            <p:strVal val="#ppt_x"/>
                                          </p:val>
                                        </p:tav>
                                      </p:tavLst>
                                    </p:anim>
                                    <p:anim calcmode="lin" valueType="num">
                                      <p:cBhvr additive="base">
                                        <p:cTn id="36" dur="500" fill="hold"/>
                                        <p:tgtEl>
                                          <p:spTgt spid="7169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1696"/>
                                        </p:tgtEl>
                                        <p:attrNameLst>
                                          <p:attrName>style.visibility</p:attrName>
                                        </p:attrNameLst>
                                      </p:cBhvr>
                                      <p:to>
                                        <p:strVal val="visible"/>
                                      </p:to>
                                    </p:set>
                                    <p:anim calcmode="lin" valueType="num">
                                      <p:cBhvr additive="base">
                                        <p:cTn id="41" dur="500" fill="hold"/>
                                        <p:tgtEl>
                                          <p:spTgt spid="71696"/>
                                        </p:tgtEl>
                                        <p:attrNameLst>
                                          <p:attrName>ppt_x</p:attrName>
                                        </p:attrNameLst>
                                      </p:cBhvr>
                                      <p:tavLst>
                                        <p:tav tm="0">
                                          <p:val>
                                            <p:strVal val="0-#ppt_w/2"/>
                                          </p:val>
                                        </p:tav>
                                        <p:tav tm="100000">
                                          <p:val>
                                            <p:strVal val="#ppt_x"/>
                                          </p:val>
                                        </p:tav>
                                      </p:tavLst>
                                    </p:anim>
                                    <p:anim calcmode="lin" valueType="num">
                                      <p:cBhvr additive="base">
                                        <p:cTn id="42" dur="500" fill="hold"/>
                                        <p:tgtEl>
                                          <p:spTgt spid="7169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1697"/>
                                        </p:tgtEl>
                                        <p:attrNameLst>
                                          <p:attrName>style.visibility</p:attrName>
                                        </p:attrNameLst>
                                      </p:cBhvr>
                                      <p:to>
                                        <p:strVal val="visible"/>
                                      </p:to>
                                    </p:set>
                                    <p:anim calcmode="lin" valueType="num">
                                      <p:cBhvr additive="base">
                                        <p:cTn id="47" dur="500" fill="hold"/>
                                        <p:tgtEl>
                                          <p:spTgt spid="71697"/>
                                        </p:tgtEl>
                                        <p:attrNameLst>
                                          <p:attrName>ppt_x</p:attrName>
                                        </p:attrNameLst>
                                      </p:cBhvr>
                                      <p:tavLst>
                                        <p:tav tm="0">
                                          <p:val>
                                            <p:strVal val="0-#ppt_w/2"/>
                                          </p:val>
                                        </p:tav>
                                        <p:tav tm="100000">
                                          <p:val>
                                            <p:strVal val="#ppt_x"/>
                                          </p:val>
                                        </p:tav>
                                      </p:tavLst>
                                    </p:anim>
                                    <p:anim calcmode="lin" valueType="num">
                                      <p:cBhvr additive="base">
                                        <p:cTn id="48" dur="500" fill="hold"/>
                                        <p:tgtEl>
                                          <p:spTgt spid="7169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71698"/>
                                        </p:tgtEl>
                                        <p:attrNameLst>
                                          <p:attrName>style.visibility</p:attrName>
                                        </p:attrNameLst>
                                      </p:cBhvr>
                                      <p:to>
                                        <p:strVal val="visible"/>
                                      </p:to>
                                    </p:set>
                                    <p:anim calcmode="lin" valueType="num">
                                      <p:cBhvr additive="base">
                                        <p:cTn id="53" dur="500" fill="hold"/>
                                        <p:tgtEl>
                                          <p:spTgt spid="71698"/>
                                        </p:tgtEl>
                                        <p:attrNameLst>
                                          <p:attrName>ppt_x</p:attrName>
                                        </p:attrNameLst>
                                      </p:cBhvr>
                                      <p:tavLst>
                                        <p:tav tm="0">
                                          <p:val>
                                            <p:strVal val="0-#ppt_w/2"/>
                                          </p:val>
                                        </p:tav>
                                        <p:tav tm="100000">
                                          <p:val>
                                            <p:strVal val="#ppt_x"/>
                                          </p:val>
                                        </p:tav>
                                      </p:tavLst>
                                    </p:anim>
                                    <p:anim calcmode="lin" valueType="num">
                                      <p:cBhvr additive="base">
                                        <p:cTn id="54" dur="500" fill="hold"/>
                                        <p:tgtEl>
                                          <p:spTgt spid="7169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71699"/>
                                        </p:tgtEl>
                                        <p:attrNameLst>
                                          <p:attrName>style.visibility</p:attrName>
                                        </p:attrNameLst>
                                      </p:cBhvr>
                                      <p:to>
                                        <p:strVal val="visible"/>
                                      </p:to>
                                    </p:set>
                                    <p:anim calcmode="lin" valueType="num">
                                      <p:cBhvr additive="base">
                                        <p:cTn id="59" dur="500" fill="hold"/>
                                        <p:tgtEl>
                                          <p:spTgt spid="71699"/>
                                        </p:tgtEl>
                                        <p:attrNameLst>
                                          <p:attrName>ppt_x</p:attrName>
                                        </p:attrNameLst>
                                      </p:cBhvr>
                                      <p:tavLst>
                                        <p:tav tm="0">
                                          <p:val>
                                            <p:strVal val="0-#ppt_w/2"/>
                                          </p:val>
                                        </p:tav>
                                        <p:tav tm="100000">
                                          <p:val>
                                            <p:strVal val="#ppt_x"/>
                                          </p:val>
                                        </p:tav>
                                      </p:tavLst>
                                    </p:anim>
                                    <p:anim calcmode="lin" valueType="num">
                                      <p:cBhvr additive="base">
                                        <p:cTn id="60" dur="500" fill="hold"/>
                                        <p:tgtEl>
                                          <p:spTgt spid="7169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71700"/>
                                        </p:tgtEl>
                                        <p:attrNameLst>
                                          <p:attrName>style.visibility</p:attrName>
                                        </p:attrNameLst>
                                      </p:cBhvr>
                                      <p:to>
                                        <p:strVal val="visible"/>
                                      </p:to>
                                    </p:set>
                                    <p:anim calcmode="lin" valueType="num">
                                      <p:cBhvr additive="base">
                                        <p:cTn id="65" dur="500" fill="hold"/>
                                        <p:tgtEl>
                                          <p:spTgt spid="71700"/>
                                        </p:tgtEl>
                                        <p:attrNameLst>
                                          <p:attrName>ppt_x</p:attrName>
                                        </p:attrNameLst>
                                      </p:cBhvr>
                                      <p:tavLst>
                                        <p:tav tm="0">
                                          <p:val>
                                            <p:strVal val="0-#ppt_w/2"/>
                                          </p:val>
                                        </p:tav>
                                        <p:tav tm="100000">
                                          <p:val>
                                            <p:strVal val="#ppt_x"/>
                                          </p:val>
                                        </p:tav>
                                      </p:tavLst>
                                    </p:anim>
                                    <p:anim calcmode="lin" valueType="num">
                                      <p:cBhvr additive="base">
                                        <p:cTn id="66" dur="500" fill="hold"/>
                                        <p:tgtEl>
                                          <p:spTgt spid="7170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71701"/>
                                        </p:tgtEl>
                                        <p:attrNameLst>
                                          <p:attrName>style.visibility</p:attrName>
                                        </p:attrNameLst>
                                      </p:cBhvr>
                                      <p:to>
                                        <p:strVal val="visible"/>
                                      </p:to>
                                    </p:set>
                                    <p:anim calcmode="lin" valueType="num">
                                      <p:cBhvr additive="base">
                                        <p:cTn id="71" dur="500" fill="hold"/>
                                        <p:tgtEl>
                                          <p:spTgt spid="71701"/>
                                        </p:tgtEl>
                                        <p:attrNameLst>
                                          <p:attrName>ppt_x</p:attrName>
                                        </p:attrNameLst>
                                      </p:cBhvr>
                                      <p:tavLst>
                                        <p:tav tm="0">
                                          <p:val>
                                            <p:strVal val="0-#ppt_w/2"/>
                                          </p:val>
                                        </p:tav>
                                        <p:tav tm="100000">
                                          <p:val>
                                            <p:strVal val="#ppt_x"/>
                                          </p:val>
                                        </p:tav>
                                      </p:tavLst>
                                    </p:anim>
                                    <p:anim calcmode="lin" valueType="num">
                                      <p:cBhvr additive="base">
                                        <p:cTn id="72" dur="500" fill="hold"/>
                                        <p:tgtEl>
                                          <p:spTgt spid="7170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71702"/>
                                        </p:tgtEl>
                                        <p:attrNameLst>
                                          <p:attrName>style.visibility</p:attrName>
                                        </p:attrNameLst>
                                      </p:cBhvr>
                                      <p:to>
                                        <p:strVal val="visible"/>
                                      </p:to>
                                    </p:set>
                                    <p:anim calcmode="lin" valueType="num">
                                      <p:cBhvr additive="base">
                                        <p:cTn id="77" dur="500" fill="hold"/>
                                        <p:tgtEl>
                                          <p:spTgt spid="71702"/>
                                        </p:tgtEl>
                                        <p:attrNameLst>
                                          <p:attrName>ppt_x</p:attrName>
                                        </p:attrNameLst>
                                      </p:cBhvr>
                                      <p:tavLst>
                                        <p:tav tm="0">
                                          <p:val>
                                            <p:strVal val="0-#ppt_w/2"/>
                                          </p:val>
                                        </p:tav>
                                        <p:tav tm="100000">
                                          <p:val>
                                            <p:strVal val="#ppt_x"/>
                                          </p:val>
                                        </p:tav>
                                      </p:tavLst>
                                    </p:anim>
                                    <p:anim calcmode="lin" valueType="num">
                                      <p:cBhvr additive="base">
                                        <p:cTn id="78" dur="500" fill="hold"/>
                                        <p:tgtEl>
                                          <p:spTgt spid="71702"/>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71703"/>
                                        </p:tgtEl>
                                        <p:attrNameLst>
                                          <p:attrName>style.visibility</p:attrName>
                                        </p:attrNameLst>
                                      </p:cBhvr>
                                      <p:to>
                                        <p:strVal val="visible"/>
                                      </p:to>
                                    </p:set>
                                    <p:anim calcmode="lin" valueType="num">
                                      <p:cBhvr additive="base">
                                        <p:cTn id="83" dur="500" fill="hold"/>
                                        <p:tgtEl>
                                          <p:spTgt spid="71703"/>
                                        </p:tgtEl>
                                        <p:attrNameLst>
                                          <p:attrName>ppt_x</p:attrName>
                                        </p:attrNameLst>
                                      </p:cBhvr>
                                      <p:tavLst>
                                        <p:tav tm="0">
                                          <p:val>
                                            <p:strVal val="0-#ppt_w/2"/>
                                          </p:val>
                                        </p:tav>
                                        <p:tav tm="100000">
                                          <p:val>
                                            <p:strVal val="#ppt_x"/>
                                          </p:val>
                                        </p:tav>
                                      </p:tavLst>
                                    </p:anim>
                                    <p:anim calcmode="lin" valueType="num">
                                      <p:cBhvr additive="base">
                                        <p:cTn id="84"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71704"/>
                                        </p:tgtEl>
                                        <p:attrNameLst>
                                          <p:attrName>style.visibility</p:attrName>
                                        </p:attrNameLst>
                                      </p:cBhvr>
                                      <p:to>
                                        <p:strVal val="visible"/>
                                      </p:to>
                                    </p:set>
                                    <p:anim calcmode="lin" valueType="num">
                                      <p:cBhvr additive="base">
                                        <p:cTn id="89" dur="500" fill="hold"/>
                                        <p:tgtEl>
                                          <p:spTgt spid="71704"/>
                                        </p:tgtEl>
                                        <p:attrNameLst>
                                          <p:attrName>ppt_x</p:attrName>
                                        </p:attrNameLst>
                                      </p:cBhvr>
                                      <p:tavLst>
                                        <p:tav tm="0">
                                          <p:val>
                                            <p:strVal val="0-#ppt_w/2"/>
                                          </p:val>
                                        </p:tav>
                                        <p:tav tm="100000">
                                          <p:val>
                                            <p:strVal val="#ppt_x"/>
                                          </p:val>
                                        </p:tav>
                                      </p:tavLst>
                                    </p:anim>
                                    <p:anim calcmode="lin" valueType="num">
                                      <p:cBhvr additive="base">
                                        <p:cTn id="90" dur="500" fill="hold"/>
                                        <p:tgtEl>
                                          <p:spTgt spid="7170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71705"/>
                                        </p:tgtEl>
                                        <p:attrNameLst>
                                          <p:attrName>style.visibility</p:attrName>
                                        </p:attrNameLst>
                                      </p:cBhvr>
                                      <p:to>
                                        <p:strVal val="visible"/>
                                      </p:to>
                                    </p:set>
                                    <p:anim calcmode="lin" valueType="num">
                                      <p:cBhvr additive="base">
                                        <p:cTn id="95" dur="500" fill="hold"/>
                                        <p:tgtEl>
                                          <p:spTgt spid="71705"/>
                                        </p:tgtEl>
                                        <p:attrNameLst>
                                          <p:attrName>ppt_x</p:attrName>
                                        </p:attrNameLst>
                                      </p:cBhvr>
                                      <p:tavLst>
                                        <p:tav tm="0">
                                          <p:val>
                                            <p:strVal val="0-#ppt_w/2"/>
                                          </p:val>
                                        </p:tav>
                                        <p:tav tm="100000">
                                          <p:val>
                                            <p:strVal val="#ppt_x"/>
                                          </p:val>
                                        </p:tav>
                                      </p:tavLst>
                                    </p:anim>
                                    <p:anim calcmode="lin" valueType="num">
                                      <p:cBhvr additive="base">
                                        <p:cTn id="96" dur="500" fill="hold"/>
                                        <p:tgtEl>
                                          <p:spTgt spid="71705"/>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71706"/>
                                        </p:tgtEl>
                                        <p:attrNameLst>
                                          <p:attrName>style.visibility</p:attrName>
                                        </p:attrNameLst>
                                      </p:cBhvr>
                                      <p:to>
                                        <p:strVal val="visible"/>
                                      </p:to>
                                    </p:set>
                                    <p:anim calcmode="lin" valueType="num">
                                      <p:cBhvr additive="base">
                                        <p:cTn id="101" dur="500" fill="hold"/>
                                        <p:tgtEl>
                                          <p:spTgt spid="71706"/>
                                        </p:tgtEl>
                                        <p:attrNameLst>
                                          <p:attrName>ppt_x</p:attrName>
                                        </p:attrNameLst>
                                      </p:cBhvr>
                                      <p:tavLst>
                                        <p:tav tm="0">
                                          <p:val>
                                            <p:strVal val="0-#ppt_w/2"/>
                                          </p:val>
                                        </p:tav>
                                        <p:tav tm="100000">
                                          <p:val>
                                            <p:strVal val="#ppt_x"/>
                                          </p:val>
                                        </p:tav>
                                      </p:tavLst>
                                    </p:anim>
                                    <p:anim calcmode="lin" valueType="num">
                                      <p:cBhvr additive="base">
                                        <p:cTn id="102" dur="500" fill="hold"/>
                                        <p:tgtEl>
                                          <p:spTgt spid="717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p:bldP spid="71696" grpId="0"/>
      <p:bldP spid="71697" grpId="0"/>
      <p:bldP spid="71698" grpId="0"/>
      <p:bldP spid="71701" grpId="0"/>
      <p:bldP spid="71702" grpId="0"/>
      <p:bldP spid="71704" grpId="0"/>
      <p:bldP spid="717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xfrm>
            <a:off x="1187450" y="2492375"/>
            <a:ext cx="7280275" cy="1143000"/>
          </a:xfrm>
          <a:ln/>
        </p:spPr>
        <p:txBody>
          <a:bodyPr vert="horz" wrap="square" lIns="0" tIns="45720" rIns="0" bIns="0" anchor="b" anchorCtr="0"/>
          <a:p>
            <a:r>
              <a:rPr lang="zh-CN" altLang="en-US" sz="4400" dirty="0">
                <a:solidFill>
                  <a:srgbClr val="C00000"/>
                </a:solidFill>
              </a:rPr>
              <a:t>三、均衡价格是如何决定的？</a:t>
            </a:r>
            <a:endParaRPr lang="zh-CN" altLang="en-US" sz="4400" dirty="0">
              <a:solidFill>
                <a:srgbClr val="C00000"/>
              </a:solidFill>
            </a:endParaRPr>
          </a:p>
        </p:txBody>
      </p:sp>
      <p:sp>
        <p:nvSpPr>
          <p:cNvPr id="5" name="日期占位符 4"/>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0B2380B3-E010-449E-8A7A-8B3E210FCFB4}"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39940"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1721F35-C8AA-49D7-A19D-D33C0945DEA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0963"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40964" name="Rectangle 2"/>
          <p:cNvSpPr>
            <a:spLocks noGrp="1"/>
          </p:cNvSpPr>
          <p:nvPr>
            <p:ph type="title"/>
          </p:nvPr>
        </p:nvSpPr>
        <p:spPr>
          <a:xfrm>
            <a:off x="571500" y="836613"/>
            <a:ext cx="7772400" cy="608012"/>
          </a:xfrm>
          <a:ln/>
        </p:spPr>
        <p:txBody>
          <a:bodyPr vert="horz" wrap="square" lIns="0" tIns="45720" rIns="0" bIns="0" anchor="b" anchorCtr="0"/>
          <a:p>
            <a:r>
              <a:rPr lang="en-US" altLang="zh-CN" dirty="0"/>
              <a:t>3.1 </a:t>
            </a:r>
            <a:r>
              <a:rPr lang="zh-CN" altLang="en-US" dirty="0"/>
              <a:t>均衡定义及条件</a:t>
            </a:r>
            <a:endParaRPr lang="zh-CN" altLang="en-US" dirty="0"/>
          </a:p>
        </p:txBody>
      </p:sp>
      <p:sp>
        <p:nvSpPr>
          <p:cNvPr id="30725" name="Rectangle 3"/>
          <p:cNvSpPr>
            <a:spLocks noGrp="1"/>
          </p:cNvSpPr>
          <p:nvPr>
            <p:ph idx="1"/>
          </p:nvPr>
        </p:nvSpPr>
        <p:spPr>
          <a:xfrm>
            <a:off x="457200" y="1700213"/>
            <a:ext cx="8229600" cy="4624388"/>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kumimoji="0" lang="zh-CN" altLang="en-US" sz="2600" b="0" i="0" u="none" strike="noStrike" kern="1200" cap="none" spc="0" normalizeH="0" baseline="0" noProof="0" dirty="0" smtClean="0">
                <a:ln>
                  <a:noFill/>
                </a:ln>
                <a:solidFill>
                  <a:srgbClr val="FF0000"/>
                </a:solidFill>
                <a:effectLst/>
                <a:uLnTx/>
                <a:uFillTx/>
                <a:latin typeface="+mn-lt"/>
                <a:ea typeface="+mn-ea"/>
                <a:cs typeface="+mn-cs"/>
              </a:rPr>
              <a:t>均衡价格</a:t>
            </a:r>
            <a:r>
              <a:rPr kumimoji="0" lang="en-US" altLang="zh-CN" sz="2600" b="0" i="0" u="none" strike="noStrike" kern="1200" cap="none" spc="0" normalizeH="0" baseline="0" noProof="0" dirty="0" smtClean="0">
                <a:ln>
                  <a:noFill/>
                </a:ln>
                <a:solidFill>
                  <a:srgbClr val="FF0000"/>
                </a:solidFill>
                <a:effectLst/>
                <a:uLnTx/>
                <a:uFillTx/>
                <a:latin typeface="+mn-lt"/>
                <a:ea typeface="+mn-ea"/>
                <a:cs typeface="+mn-cs"/>
              </a:rPr>
              <a:t>(equilibrium price)</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是指</a:t>
            </a:r>
            <a:r>
              <a:rPr kumimoji="0" lang="zh-CN" altLang="en-US" sz="2600" b="0" i="0" u="none" strike="noStrike" kern="1200" cap="none" spc="0" normalizeH="0" baseline="0" noProof="0" dirty="0" smtClean="0">
                <a:ln>
                  <a:noFill/>
                </a:ln>
                <a:solidFill>
                  <a:schemeClr val="tx1"/>
                </a:solidFill>
                <a:effectLst/>
                <a:uLnTx/>
                <a:uFillTx/>
                <a:latin typeface="+mn-lt"/>
                <a:ea typeface="楷体_GB2312" pitchFamily="49" charset="-122"/>
                <a:cs typeface="+mn-cs"/>
              </a:rPr>
              <a:t>需求和供给相等时的价格</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，此时供给量等于需求量，称</a:t>
            </a:r>
            <a:r>
              <a:rPr kumimoji="0" lang="zh-CN" altLang="en-US" sz="2600" b="0" i="0" u="none" strike="noStrike" kern="1200" cap="none" spc="0" normalizeH="0" baseline="0" noProof="0" dirty="0" smtClean="0">
                <a:ln>
                  <a:noFill/>
                </a:ln>
                <a:solidFill>
                  <a:srgbClr val="FF0000"/>
                </a:solidFill>
                <a:effectLst/>
                <a:uLnTx/>
                <a:uFillTx/>
                <a:latin typeface="+mn-lt"/>
                <a:ea typeface="+mn-ea"/>
                <a:cs typeface="+mn-cs"/>
              </a:rPr>
              <a:t>均衡数量</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Ø"/>
              <a:defRPr/>
            </a:pPr>
            <a:r>
              <a:rPr kumimoji="0" lang="zh-CN" altLang="en-US" sz="2600" b="0" i="0" u="none" strike="noStrike" kern="1200" cap="none" spc="0" normalizeH="0" baseline="0" noProof="0" dirty="0" smtClean="0">
                <a:ln>
                  <a:noFill/>
                </a:ln>
                <a:solidFill>
                  <a:srgbClr val="C00000"/>
                </a:solidFill>
                <a:effectLst/>
                <a:uLnTx/>
                <a:uFillTx/>
                <a:latin typeface="+mn-lt"/>
                <a:ea typeface="+mn-ea"/>
                <a:cs typeface="+mn-cs"/>
              </a:rPr>
              <a:t>均衡条件：</a:t>
            </a:r>
            <a:endParaRPr kumimoji="0" lang="zh-CN" altLang="en-US" sz="2600" b="0" i="0" u="none" strike="noStrike" kern="1200" cap="none" spc="0" normalizeH="0" baseline="0" noProof="0" dirty="0" smtClean="0">
              <a:ln>
                <a:noFill/>
              </a:ln>
              <a:solidFill>
                <a:srgbClr val="C00000"/>
              </a:solidFill>
              <a:effectLst/>
              <a:uLnTx/>
              <a:uFillTx/>
              <a:latin typeface="+mn-lt"/>
              <a:ea typeface="+mn-ea"/>
              <a:cs typeface="+mn-cs"/>
            </a:endParaRPr>
          </a:p>
        </p:txBody>
      </p:sp>
      <p:graphicFrame>
        <p:nvGraphicFramePr>
          <p:cNvPr id="30726" name="对象 1"/>
          <p:cNvGraphicFramePr>
            <a:graphicFrameLocks noChangeAspect="1"/>
          </p:cNvGraphicFramePr>
          <p:nvPr/>
        </p:nvGraphicFramePr>
        <p:xfrm>
          <a:off x="2987675" y="4005263"/>
          <a:ext cx="3249613" cy="1651000"/>
        </p:xfrm>
        <a:graphic>
          <a:graphicData uri="http://schemas.openxmlformats.org/presentationml/2006/ole">
            <mc:AlternateContent xmlns:mc="http://schemas.openxmlformats.org/markup-compatibility/2006">
              <mc:Choice xmlns:v="urn:schemas-microsoft-com:vml" Requires="v">
                <p:oleObj spid="_x0000_s3077" name="" r:id="rId1" imgW="1549400" imgH="787400" progId="Equation.DSMT4">
                  <p:embed/>
                </p:oleObj>
              </mc:Choice>
              <mc:Fallback>
                <p:oleObj name="" r:id="rId1" imgW="1549400" imgH="787400" progId="Equation.DSMT4">
                  <p:embed/>
                  <p:pic>
                    <p:nvPicPr>
                      <p:cNvPr id="0" name="图片 3076"/>
                      <p:cNvPicPr/>
                      <p:nvPr/>
                    </p:nvPicPr>
                    <p:blipFill>
                      <a:blip r:embed="rId2"/>
                      <a:stretch>
                        <a:fillRect/>
                      </a:stretch>
                    </p:blipFill>
                    <p:spPr>
                      <a:xfrm>
                        <a:off x="2987675" y="4005263"/>
                        <a:ext cx="3249613" cy="16510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25">
                                            <p:txEl>
                                              <p:charRg st="0" end="55"/>
                                            </p:txEl>
                                          </p:spTgt>
                                        </p:tgtEl>
                                        <p:attrNameLst>
                                          <p:attrName>style.visibility</p:attrName>
                                        </p:attrNameLst>
                                      </p:cBhvr>
                                      <p:to>
                                        <p:strVal val="visible"/>
                                      </p:to>
                                    </p:set>
                                    <p:animEffect transition="in" filter="barn(inVertical)">
                                      <p:cBhvr>
                                        <p:cTn id="7" dur="500"/>
                                        <p:tgtEl>
                                          <p:spTgt spid="30725">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arn(inVertical)">
                                      <p:cBhvr>
                                        <p:cTn id="12" dur="500"/>
                                        <p:tgtEl>
                                          <p:spTgt spid="30726"/>
                                        </p:tgtEl>
                                      </p:cBhvr>
                                    </p:animEffect>
                                  </p:childTnLst>
                                </p:cTn>
                              </p:par>
                              <p:par>
                                <p:cTn id="13" presetID="16" presetClass="entr" presetSubtype="21" fill="hold" nodeType="withEffect">
                                  <p:stCondLst>
                                    <p:cond delay="0"/>
                                  </p:stCondLst>
                                  <p:childTnLst>
                                    <p:set>
                                      <p:cBhvr>
                                        <p:cTn id="14" dur="1" fill="hold">
                                          <p:stCondLst>
                                            <p:cond delay="0"/>
                                          </p:stCondLst>
                                        </p:cTn>
                                        <p:tgtEl>
                                          <p:spTgt spid="30725">
                                            <p:txEl>
                                              <p:charRg st="57" end="63"/>
                                            </p:txEl>
                                          </p:spTgt>
                                        </p:tgtEl>
                                        <p:attrNameLst>
                                          <p:attrName>style.visibility</p:attrName>
                                        </p:attrNameLst>
                                      </p:cBhvr>
                                      <p:to>
                                        <p:strVal val="visible"/>
                                      </p:to>
                                    </p:set>
                                    <p:animEffect transition="in" filter="barn(inVertical)">
                                      <p:cBhvr>
                                        <p:cTn id="15" dur="500"/>
                                        <p:tgtEl>
                                          <p:spTgt spid="30725">
                                            <p:txEl>
                                              <p:charRg st="57"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2"/>
          <p:cNvSpPr txBox="1">
            <a:spLocks noGrp="1"/>
          </p:cNvSpPr>
          <p:nvPr>
            <p:ph type="sldNum" sz="quarter" idx="12"/>
          </p:nvPr>
        </p:nvSpPr>
        <p:spPr>
          <a:xfrm>
            <a:off x="457200" y="6356350"/>
            <a:ext cx="2133600" cy="365125"/>
          </a:xfrm>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eaLnBrk="1" hangingPunct="1"/>
            <a:fld id="{9A0DB2DC-4C9A-4742-B13C-FB6460FD3503}" type="slidenum">
              <a:rPr lang="zh-CN" altLang="en-US" sz="1200" dirty="0">
                <a:solidFill>
                  <a:srgbClr val="045C75"/>
                </a:solidFill>
              </a:rPr>
            </a:fld>
            <a:endParaRPr lang="zh-CN" altLang="en-US" sz="1200" dirty="0">
              <a:solidFill>
                <a:srgbClr val="045C75"/>
              </a:solidFill>
            </a:endParaRPr>
          </a:p>
        </p:txBody>
      </p:sp>
      <p:sp>
        <p:nvSpPr>
          <p:cNvPr id="1545219" name="Rectangle 3"/>
          <p:cNvSpPr>
            <a:spLocks noGrp="1" noChangeArrowheads="1"/>
          </p:cNvSpPr>
          <p:nvPr>
            <p:ph type="title"/>
          </p:nvPr>
        </p:nvSpPr>
        <p:spPr bwMode="auto">
          <a:xfrm>
            <a:off x="618331" y="430212"/>
            <a:ext cx="8229600" cy="685800"/>
          </a:xfrm>
          <a:ln/>
          <a:effectLst/>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normAutofit/>
            <a:scene3d>
              <a:camera prst="orthographicFront"/>
              <a:lightRig rig="freezing" dir="t">
                <a:rot lat="0" lon="0" rev="5640000"/>
              </a:lightRig>
            </a:scene3d>
            <a:sp3d prstMaterial="flat">
              <a:contourClr>
                <a:schemeClr val="tx2"/>
              </a:contourClr>
            </a:sp3d>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zh-CN" sz="3600" b="0" i="0" u="none" strike="noStrike" kern="1200" cap="none" spc="0" normalizeH="0" baseline="0" noProof="0" dirty="0" smtClean="0">
                <a:ln>
                  <a:noFill/>
                </a:ln>
                <a:solidFill>
                  <a:schemeClr val="tx2"/>
                </a:solidFill>
                <a:effectLst/>
                <a:uLnTx/>
                <a:uFillTx/>
                <a:latin typeface="+mj-lt"/>
                <a:ea typeface="宋体" panose="02010600030101010101" pitchFamily="2" charset="-122"/>
                <a:cs typeface="+mj-cs"/>
              </a:rPr>
              <a:t>3.2 </a:t>
            </a:r>
            <a:r>
              <a:rPr kumimoji="0" lang="zh-CN" altLang="en-US" sz="3600" b="0" i="0" u="none" strike="noStrike" kern="1200" cap="none" spc="0" normalizeH="0" baseline="0" noProof="0" dirty="0">
                <a:ln>
                  <a:noFill/>
                </a:ln>
                <a:solidFill>
                  <a:schemeClr val="tx2"/>
                </a:solidFill>
                <a:effectLst/>
                <a:uLnTx/>
                <a:uFillTx/>
                <a:latin typeface="+mj-lt"/>
                <a:ea typeface="宋体" panose="02010600030101010101" pitchFamily="2" charset="-122"/>
                <a:cs typeface="+mj-cs"/>
              </a:rPr>
              <a:t>非均衡状态的市场：</a:t>
            </a:r>
            <a:r>
              <a:rPr kumimoji="0" lang="zh-CN" altLang="en-US" sz="36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j-cs"/>
              </a:rPr>
              <a:t>过剩</a:t>
            </a:r>
            <a:endParaRPr kumimoji="0" lang="zh-CN" altLang="en-US" sz="36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j-cs"/>
            </a:endParaRPr>
          </a:p>
        </p:txBody>
      </p:sp>
      <p:sp>
        <p:nvSpPr>
          <p:cNvPr id="41988" name="Rectangle 4"/>
          <p:cNvSpPr/>
          <p:nvPr/>
        </p:nvSpPr>
        <p:spPr>
          <a:xfrm>
            <a:off x="2122488" y="1917700"/>
            <a:ext cx="5221287" cy="3703638"/>
          </a:xfrm>
          <a:prstGeom prst="rect">
            <a:avLst/>
          </a:prstGeom>
          <a:solidFill>
            <a:srgbClr val="F3F6F9"/>
          </a:solidFill>
          <a:ln w="233363" cap="flat" cmpd="sng">
            <a:solidFill>
              <a:srgbClr val="F3F6F9"/>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89" name="Rectangle 5"/>
          <p:cNvSpPr/>
          <p:nvPr/>
        </p:nvSpPr>
        <p:spPr>
          <a:xfrm>
            <a:off x="2122488" y="1917700"/>
            <a:ext cx="5221287" cy="3703638"/>
          </a:xfrm>
          <a:prstGeom prst="rect">
            <a:avLst/>
          </a:prstGeom>
          <a:solidFill>
            <a:srgbClr val="F2F4F8"/>
          </a:solidFill>
          <a:ln w="212725" cap="flat" cmpd="sng">
            <a:solidFill>
              <a:srgbClr val="F2F4F8"/>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0" name="Rectangle 6"/>
          <p:cNvSpPr/>
          <p:nvPr/>
        </p:nvSpPr>
        <p:spPr>
          <a:xfrm>
            <a:off x="2122488" y="1917700"/>
            <a:ext cx="5221287" cy="3703638"/>
          </a:xfrm>
          <a:prstGeom prst="rect">
            <a:avLst/>
          </a:prstGeom>
          <a:solidFill>
            <a:srgbClr val="F1F4F7"/>
          </a:solidFill>
          <a:ln w="190500" cap="flat" cmpd="sng">
            <a:solidFill>
              <a:srgbClr val="F1F4F7"/>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1" name="Rectangle 7"/>
          <p:cNvSpPr/>
          <p:nvPr/>
        </p:nvSpPr>
        <p:spPr>
          <a:xfrm>
            <a:off x="2122488" y="1917700"/>
            <a:ext cx="5221287" cy="3703638"/>
          </a:xfrm>
          <a:prstGeom prst="rect">
            <a:avLst/>
          </a:prstGeom>
          <a:solidFill>
            <a:srgbClr val="F0F2F5"/>
          </a:solidFill>
          <a:ln w="169863" cap="flat" cmpd="sng">
            <a:solidFill>
              <a:srgbClr val="F0F2F5"/>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2" name="Rectangle 8"/>
          <p:cNvSpPr/>
          <p:nvPr/>
        </p:nvSpPr>
        <p:spPr>
          <a:xfrm>
            <a:off x="2122488" y="1917700"/>
            <a:ext cx="5221287" cy="3703638"/>
          </a:xfrm>
          <a:prstGeom prst="rect">
            <a:avLst/>
          </a:prstGeom>
          <a:solidFill>
            <a:srgbClr val="EEF1F4"/>
          </a:solidFill>
          <a:ln w="149225" cap="flat" cmpd="sng">
            <a:solidFill>
              <a:srgbClr val="EEF1F4"/>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3" name="Rectangle 9"/>
          <p:cNvSpPr/>
          <p:nvPr/>
        </p:nvSpPr>
        <p:spPr>
          <a:xfrm>
            <a:off x="2122488" y="1917700"/>
            <a:ext cx="5221287" cy="3703638"/>
          </a:xfrm>
          <a:prstGeom prst="rect">
            <a:avLst/>
          </a:prstGeom>
          <a:solidFill>
            <a:srgbClr val="EDEFF3"/>
          </a:solidFill>
          <a:ln w="127000" cap="flat" cmpd="sng">
            <a:solidFill>
              <a:srgbClr val="EDEFF3"/>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4" name="Rectangle 10"/>
          <p:cNvSpPr/>
          <p:nvPr/>
        </p:nvSpPr>
        <p:spPr>
          <a:xfrm>
            <a:off x="2122488" y="1917700"/>
            <a:ext cx="5221287" cy="3703638"/>
          </a:xfrm>
          <a:prstGeom prst="rect">
            <a:avLst/>
          </a:prstGeom>
          <a:solidFill>
            <a:srgbClr val="EBEEF2"/>
          </a:solidFill>
          <a:ln w="106363" cap="flat" cmpd="sng">
            <a:solidFill>
              <a:srgbClr val="EBEEF2"/>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5" name="Rectangle 11"/>
          <p:cNvSpPr/>
          <p:nvPr/>
        </p:nvSpPr>
        <p:spPr>
          <a:xfrm>
            <a:off x="2122488" y="1917700"/>
            <a:ext cx="5221287" cy="3703638"/>
          </a:xfrm>
          <a:prstGeom prst="rect">
            <a:avLst/>
          </a:prstGeom>
          <a:solidFill>
            <a:srgbClr val="EAECF1"/>
          </a:solidFill>
          <a:ln w="84138" cap="flat" cmpd="sng">
            <a:solidFill>
              <a:srgbClr val="EAECF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6" name="Rectangle 12"/>
          <p:cNvSpPr/>
          <p:nvPr/>
        </p:nvSpPr>
        <p:spPr>
          <a:xfrm>
            <a:off x="2122488" y="1917700"/>
            <a:ext cx="5221287" cy="3703638"/>
          </a:xfrm>
          <a:prstGeom prst="rect">
            <a:avLst/>
          </a:prstGeom>
          <a:solidFill>
            <a:srgbClr val="E9EBF0"/>
          </a:solidFill>
          <a:ln w="63500" cap="flat" cmpd="sng">
            <a:solidFill>
              <a:srgbClr val="E9EBF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7" name="Rectangle 13"/>
          <p:cNvSpPr/>
          <p:nvPr/>
        </p:nvSpPr>
        <p:spPr>
          <a:xfrm>
            <a:off x="2122488" y="1917700"/>
            <a:ext cx="5221287" cy="3703638"/>
          </a:xfrm>
          <a:prstGeom prst="rect">
            <a:avLst/>
          </a:prstGeom>
          <a:solidFill>
            <a:srgbClr val="E7EAEF"/>
          </a:solidFill>
          <a:ln w="42863" cap="flat" cmpd="sng">
            <a:solidFill>
              <a:srgbClr val="E7EAEF"/>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8" name="Rectangle 14"/>
          <p:cNvSpPr/>
          <p:nvPr/>
        </p:nvSpPr>
        <p:spPr>
          <a:xfrm>
            <a:off x="2122488" y="2084388"/>
            <a:ext cx="5221287" cy="3703637"/>
          </a:xfrm>
          <a:prstGeom prst="rect">
            <a:avLst/>
          </a:prstGeom>
          <a:solidFill>
            <a:srgbClr val="E6E9EF"/>
          </a:solidFill>
          <a:ln w="20638" cap="flat" cmpd="sng">
            <a:solidFill>
              <a:srgbClr val="E6E9EF"/>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1999" name="Rectangle 15"/>
          <p:cNvSpPr/>
          <p:nvPr/>
        </p:nvSpPr>
        <p:spPr>
          <a:xfrm>
            <a:off x="2320925" y="1865313"/>
            <a:ext cx="5199063" cy="3681412"/>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42000" name="Freeform 16"/>
          <p:cNvSpPr/>
          <p:nvPr/>
        </p:nvSpPr>
        <p:spPr>
          <a:xfrm>
            <a:off x="2038350" y="1836738"/>
            <a:ext cx="5199063" cy="3681412"/>
          </a:xfrm>
          <a:custGeom>
            <a:avLst/>
            <a:gdLst/>
            <a:ahLst/>
            <a:cxnLst>
              <a:cxn ang="0">
                <a:pos x="0" y="0"/>
              </a:cxn>
              <a:cxn ang="0">
                <a:pos x="0" y="2147483646"/>
              </a:cxn>
              <a:cxn ang="0">
                <a:pos x="2147483646" y="2147483646"/>
              </a:cxn>
            </a:cxnLst>
            <a:pathLst>
              <a:path w="3275" h="2319">
                <a:moveTo>
                  <a:pt x="0" y="0"/>
                </a:moveTo>
                <a:lnTo>
                  <a:pt x="0" y="2319"/>
                </a:lnTo>
                <a:lnTo>
                  <a:pt x="3275" y="2319"/>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42001" name="Rectangle 17"/>
          <p:cNvSpPr/>
          <p:nvPr/>
        </p:nvSpPr>
        <p:spPr>
          <a:xfrm>
            <a:off x="928688" y="1792288"/>
            <a:ext cx="1033462" cy="247650"/>
          </a:xfrm>
          <a:prstGeom prst="rect">
            <a:avLst/>
          </a:prstGeom>
          <a:noFill/>
          <a:ln w="9525">
            <a:noFill/>
          </a:ln>
        </p:spPr>
        <p:txBody>
          <a:bodyPr wrap="none" lIns="0" tIns="0" rIns="0" bIns="0">
            <a:spAutoFit/>
          </a:bodyPr>
          <a:p>
            <a:r>
              <a:rPr lang="zh-CN" altLang="en-US" sz="1600" b="1" dirty="0">
                <a:solidFill>
                  <a:srgbClr val="000000"/>
                </a:solidFill>
                <a:latin typeface="Arial" panose="020B0604020202020204" pitchFamily="34" charset="0"/>
              </a:rPr>
              <a:t>冰激凌价格</a:t>
            </a:r>
            <a:endParaRPr lang="en-US" altLang="zh-CN" dirty="0">
              <a:solidFill>
                <a:schemeClr val="tx1"/>
              </a:solidFill>
              <a:latin typeface="Times New Roman" panose="02020603050405020304" pitchFamily="18" charset="0"/>
            </a:endParaRPr>
          </a:p>
        </p:txBody>
      </p:sp>
      <p:sp>
        <p:nvSpPr>
          <p:cNvPr id="42002" name="Rectangle 18"/>
          <p:cNvSpPr/>
          <p:nvPr/>
        </p:nvSpPr>
        <p:spPr>
          <a:xfrm>
            <a:off x="1944688" y="5546725"/>
            <a:ext cx="120650" cy="2587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0</a:t>
            </a:r>
            <a:endParaRPr lang="zh-CN" altLang="en-US" dirty="0">
              <a:solidFill>
                <a:schemeClr val="tx1"/>
              </a:solidFill>
              <a:latin typeface="Times New Roman" panose="02020603050405020304" pitchFamily="18" charset="0"/>
            </a:endParaRPr>
          </a:p>
        </p:txBody>
      </p:sp>
      <p:grpSp>
        <p:nvGrpSpPr>
          <p:cNvPr id="1545235" name="Group 19"/>
          <p:cNvGrpSpPr/>
          <p:nvPr/>
        </p:nvGrpSpPr>
        <p:grpSpPr>
          <a:xfrm>
            <a:off x="2251075" y="2097088"/>
            <a:ext cx="4333875" cy="2460625"/>
            <a:chOff x="1418" y="1321"/>
            <a:chExt cx="2730" cy="1550"/>
          </a:xfrm>
        </p:grpSpPr>
        <p:sp>
          <p:nvSpPr>
            <p:cNvPr id="42039" name="Line 20"/>
            <p:cNvSpPr/>
            <p:nvPr/>
          </p:nvSpPr>
          <p:spPr>
            <a:xfrm flipH="1">
              <a:off x="1418" y="1543"/>
              <a:ext cx="2566" cy="1328"/>
            </a:xfrm>
            <a:prstGeom prst="line">
              <a:avLst/>
            </a:prstGeom>
            <a:ln w="63500" cap="flat" cmpd="sng">
              <a:solidFill>
                <a:srgbClr val="004C9F"/>
              </a:solidFill>
              <a:prstDash val="solid"/>
              <a:headEnd type="none" w="med" len="med"/>
              <a:tailEnd type="none" w="med" len="med"/>
            </a:ln>
          </p:spPr>
        </p:sp>
        <p:sp>
          <p:nvSpPr>
            <p:cNvPr id="42040" name="Rectangle 21"/>
            <p:cNvSpPr/>
            <p:nvPr/>
          </p:nvSpPr>
          <p:spPr>
            <a:xfrm>
              <a:off x="3876" y="1321"/>
              <a:ext cx="27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供给</a:t>
              </a:r>
              <a:endParaRPr lang="zh-CN" altLang="en-US" dirty="0">
                <a:solidFill>
                  <a:schemeClr val="tx1"/>
                </a:solidFill>
                <a:latin typeface="Times New Roman" panose="02020603050405020304" pitchFamily="18" charset="0"/>
              </a:endParaRPr>
            </a:p>
          </p:txBody>
        </p:sp>
      </p:grpSp>
      <p:grpSp>
        <p:nvGrpSpPr>
          <p:cNvPr id="1545238" name="Group 22"/>
          <p:cNvGrpSpPr/>
          <p:nvPr/>
        </p:nvGrpSpPr>
        <p:grpSpPr>
          <a:xfrm>
            <a:off x="2314575" y="2449513"/>
            <a:ext cx="4368800" cy="2541587"/>
            <a:chOff x="1458" y="1543"/>
            <a:chExt cx="2752" cy="1601"/>
          </a:xfrm>
        </p:grpSpPr>
        <p:sp>
          <p:nvSpPr>
            <p:cNvPr id="42037" name="Line 23"/>
            <p:cNvSpPr/>
            <p:nvPr/>
          </p:nvSpPr>
          <p:spPr>
            <a:xfrm>
              <a:off x="1458" y="1543"/>
              <a:ext cx="2607" cy="1341"/>
            </a:xfrm>
            <a:prstGeom prst="line">
              <a:avLst/>
            </a:prstGeom>
            <a:ln w="63500" cap="flat" cmpd="sng">
              <a:solidFill>
                <a:srgbClr val="004C9F"/>
              </a:solidFill>
              <a:prstDash val="solid"/>
              <a:headEnd type="none" w="med" len="med"/>
              <a:tailEnd type="none" w="med" len="med"/>
            </a:ln>
          </p:spPr>
        </p:sp>
        <p:sp>
          <p:nvSpPr>
            <p:cNvPr id="42038" name="Rectangle 24"/>
            <p:cNvSpPr/>
            <p:nvPr/>
          </p:nvSpPr>
          <p:spPr>
            <a:xfrm>
              <a:off x="3938" y="2981"/>
              <a:ext cx="27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需求</a:t>
              </a:r>
              <a:endParaRPr lang="zh-CN" altLang="en-US" dirty="0">
                <a:solidFill>
                  <a:schemeClr val="tx1"/>
                </a:solidFill>
                <a:latin typeface="Times New Roman" panose="02020603050405020304" pitchFamily="18" charset="0"/>
              </a:endParaRPr>
            </a:p>
          </p:txBody>
        </p:sp>
      </p:grpSp>
      <p:sp>
        <p:nvSpPr>
          <p:cNvPr id="42005" name="Rectangle 25"/>
          <p:cNvSpPr/>
          <p:nvPr/>
        </p:nvSpPr>
        <p:spPr>
          <a:xfrm>
            <a:off x="3587750" y="1468438"/>
            <a:ext cx="1193800" cy="258762"/>
          </a:xfrm>
          <a:prstGeom prst="rect">
            <a:avLst/>
          </a:prstGeom>
          <a:noFill/>
          <a:ln w="9525">
            <a:noFill/>
          </a:ln>
        </p:spPr>
        <p:txBody>
          <a:bodyPr wrap="none" lIns="0" tIns="0" rIns="0" bIns="0">
            <a:spAutoFit/>
          </a:bodyPr>
          <a:p>
            <a:r>
              <a:rPr lang="zh-CN" altLang="en-US" sz="1700" b="1" dirty="0">
                <a:solidFill>
                  <a:srgbClr val="000000"/>
                </a:solidFill>
                <a:latin typeface="Arial" panose="020B0604020202020204" pitchFamily="34" charset="0"/>
              </a:rPr>
              <a:t>(</a:t>
            </a:r>
            <a:r>
              <a:rPr lang="en-US" altLang="zh-CN" sz="1700" b="1" dirty="0">
                <a:solidFill>
                  <a:srgbClr val="000000"/>
                </a:solidFill>
                <a:latin typeface="Arial" panose="020B0604020202020204" pitchFamily="34" charset="0"/>
              </a:rPr>
              <a:t>a) </a:t>
            </a:r>
            <a:r>
              <a:rPr lang="zh-CN" altLang="en-US" sz="1700" b="1" dirty="0">
                <a:solidFill>
                  <a:srgbClr val="000000"/>
                </a:solidFill>
                <a:latin typeface="Arial" panose="020B0604020202020204" pitchFamily="34" charset="0"/>
              </a:rPr>
              <a:t>超额供给</a:t>
            </a:r>
            <a:endParaRPr lang="zh-CN" altLang="en-US" dirty="0">
              <a:solidFill>
                <a:schemeClr val="tx1"/>
              </a:solidFill>
              <a:latin typeface="Times New Roman" panose="02020603050405020304" pitchFamily="18" charset="0"/>
            </a:endParaRPr>
          </a:p>
        </p:txBody>
      </p:sp>
      <p:grpSp>
        <p:nvGrpSpPr>
          <p:cNvPr id="1545242" name="Group 26"/>
          <p:cNvGrpSpPr/>
          <p:nvPr/>
        </p:nvGrpSpPr>
        <p:grpSpPr>
          <a:xfrm>
            <a:off x="2738438" y="5826125"/>
            <a:ext cx="1189037" cy="658813"/>
            <a:chOff x="1725" y="3670"/>
            <a:chExt cx="749" cy="415"/>
          </a:xfrm>
        </p:grpSpPr>
        <p:sp>
          <p:nvSpPr>
            <p:cNvPr id="42034" name="Rectangle 27"/>
            <p:cNvSpPr/>
            <p:nvPr/>
          </p:nvSpPr>
          <p:spPr>
            <a:xfrm>
              <a:off x="1725" y="3670"/>
              <a:ext cx="749" cy="360"/>
            </a:xfrm>
            <a:prstGeom prst="rect">
              <a:avLst/>
            </a:prstGeom>
            <a:solidFill>
              <a:srgbClr val="E1E5E9"/>
            </a:solidFill>
            <a:ln w="9525">
              <a:noFill/>
            </a:ln>
          </p:spPr>
          <p:txBody>
            <a:bodyPr/>
            <a:p>
              <a:endParaRPr lang="zh-CN" altLang="en-US" dirty="0">
                <a:latin typeface="Times New Roman" panose="02020603050405020304" pitchFamily="18" charset="0"/>
              </a:endParaRPr>
            </a:p>
          </p:txBody>
        </p:sp>
        <p:sp>
          <p:nvSpPr>
            <p:cNvPr id="42035" name="Rectangle 28"/>
            <p:cNvSpPr/>
            <p:nvPr/>
          </p:nvSpPr>
          <p:spPr>
            <a:xfrm>
              <a:off x="1750" y="3682"/>
              <a:ext cx="52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   需求量</a:t>
              </a:r>
              <a:endParaRPr lang="zh-CN" altLang="en-US" dirty="0">
                <a:solidFill>
                  <a:schemeClr val="tx1"/>
                </a:solidFill>
                <a:latin typeface="Times New Roman" panose="02020603050405020304" pitchFamily="18" charset="0"/>
              </a:endParaRPr>
            </a:p>
          </p:txBody>
        </p:sp>
        <p:sp>
          <p:nvSpPr>
            <p:cNvPr id="42036" name="Rectangle 29"/>
            <p:cNvSpPr/>
            <p:nvPr/>
          </p:nvSpPr>
          <p:spPr>
            <a:xfrm>
              <a:off x="1750" y="3855"/>
              <a:ext cx="0" cy="230"/>
            </a:xfrm>
            <a:prstGeom prst="rect">
              <a:avLst/>
            </a:prstGeom>
            <a:noFill/>
            <a:ln w="9525">
              <a:noFill/>
            </a:ln>
          </p:spPr>
          <p:txBody>
            <a:bodyPr wrap="none" lIns="0" tIns="0" rIns="0" bIns="0">
              <a:spAutoFit/>
            </a:bodyPr>
            <a:p>
              <a:endParaRPr lang="en-US" altLang="zh-CN" dirty="0">
                <a:solidFill>
                  <a:schemeClr val="tx1"/>
                </a:solidFill>
                <a:latin typeface="Times New Roman" panose="02020603050405020304" pitchFamily="18" charset="0"/>
              </a:endParaRPr>
            </a:p>
          </p:txBody>
        </p:sp>
      </p:grpSp>
      <p:grpSp>
        <p:nvGrpSpPr>
          <p:cNvPr id="1545246" name="Group 30"/>
          <p:cNvGrpSpPr/>
          <p:nvPr/>
        </p:nvGrpSpPr>
        <p:grpSpPr>
          <a:xfrm>
            <a:off x="4918075" y="5856288"/>
            <a:ext cx="976313" cy="665162"/>
            <a:chOff x="3035" y="3670"/>
            <a:chExt cx="615" cy="419"/>
          </a:xfrm>
        </p:grpSpPr>
        <p:sp>
          <p:nvSpPr>
            <p:cNvPr id="42031" name="Rectangle 31"/>
            <p:cNvSpPr/>
            <p:nvPr/>
          </p:nvSpPr>
          <p:spPr>
            <a:xfrm>
              <a:off x="3035" y="3670"/>
              <a:ext cx="615" cy="360"/>
            </a:xfrm>
            <a:prstGeom prst="rect">
              <a:avLst/>
            </a:prstGeom>
            <a:solidFill>
              <a:srgbClr val="E1E5E9"/>
            </a:solidFill>
            <a:ln w="9525">
              <a:noFill/>
            </a:ln>
          </p:spPr>
          <p:txBody>
            <a:bodyPr/>
            <a:p>
              <a:endParaRPr lang="zh-CN" altLang="en-US" dirty="0">
                <a:latin typeface="Times New Roman" panose="02020603050405020304" pitchFamily="18" charset="0"/>
              </a:endParaRPr>
            </a:p>
          </p:txBody>
        </p:sp>
        <p:sp>
          <p:nvSpPr>
            <p:cNvPr id="42032" name="Rectangle 32"/>
            <p:cNvSpPr/>
            <p:nvPr/>
          </p:nvSpPr>
          <p:spPr>
            <a:xfrm>
              <a:off x="3070" y="3686"/>
              <a:ext cx="484"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  供给量</a:t>
              </a:r>
              <a:endParaRPr lang="zh-CN" altLang="en-US" dirty="0">
                <a:solidFill>
                  <a:schemeClr val="tx1"/>
                </a:solidFill>
                <a:latin typeface="Times New Roman" panose="02020603050405020304" pitchFamily="18" charset="0"/>
              </a:endParaRPr>
            </a:p>
          </p:txBody>
        </p:sp>
        <p:sp>
          <p:nvSpPr>
            <p:cNvPr id="42033" name="Rectangle 33"/>
            <p:cNvSpPr/>
            <p:nvPr/>
          </p:nvSpPr>
          <p:spPr>
            <a:xfrm>
              <a:off x="3070" y="3859"/>
              <a:ext cx="0" cy="230"/>
            </a:xfrm>
            <a:prstGeom prst="rect">
              <a:avLst/>
            </a:prstGeom>
            <a:noFill/>
            <a:ln w="9525">
              <a:noFill/>
            </a:ln>
          </p:spPr>
          <p:txBody>
            <a:bodyPr wrap="none" lIns="0" tIns="0" rIns="0" bIns="0">
              <a:spAutoFit/>
            </a:bodyPr>
            <a:p>
              <a:endParaRPr lang="en-US" altLang="zh-CN" dirty="0">
                <a:solidFill>
                  <a:schemeClr val="tx1"/>
                </a:solidFill>
                <a:latin typeface="Times New Roman" panose="02020603050405020304" pitchFamily="18" charset="0"/>
              </a:endParaRPr>
            </a:p>
          </p:txBody>
        </p:sp>
      </p:grpSp>
      <p:grpSp>
        <p:nvGrpSpPr>
          <p:cNvPr id="1545250" name="Group 34"/>
          <p:cNvGrpSpPr/>
          <p:nvPr/>
        </p:nvGrpSpPr>
        <p:grpSpPr>
          <a:xfrm>
            <a:off x="3354388" y="2347913"/>
            <a:ext cx="1952625" cy="511175"/>
            <a:chOff x="2113" y="1479"/>
            <a:chExt cx="1230" cy="322"/>
          </a:xfrm>
        </p:grpSpPr>
        <p:sp>
          <p:nvSpPr>
            <p:cNvPr id="42027" name="Freeform 35"/>
            <p:cNvSpPr/>
            <p:nvPr/>
          </p:nvSpPr>
          <p:spPr>
            <a:xfrm>
              <a:off x="2113" y="1711"/>
              <a:ext cx="1230" cy="90"/>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Lst>
              <a:pathLst>
                <a:path w="92" h="7">
                  <a:moveTo>
                    <a:pt x="92" y="7"/>
                  </a:moveTo>
                  <a:cubicBezTo>
                    <a:pt x="92" y="5"/>
                    <a:pt x="89" y="4"/>
                    <a:pt x="87" y="4"/>
                  </a:cubicBezTo>
                  <a:cubicBezTo>
                    <a:pt x="49" y="4"/>
                    <a:pt x="49" y="4"/>
                    <a:pt x="49" y="4"/>
                  </a:cubicBezTo>
                  <a:cubicBezTo>
                    <a:pt x="47" y="4"/>
                    <a:pt x="45" y="2"/>
                    <a:pt x="45" y="0"/>
                  </a:cubicBezTo>
                  <a:cubicBezTo>
                    <a:pt x="45" y="2"/>
                    <a:pt x="44" y="4"/>
                    <a:pt x="42" y="4"/>
                  </a:cubicBezTo>
                  <a:cubicBezTo>
                    <a:pt x="4" y="4"/>
                    <a:pt x="4" y="4"/>
                    <a:pt x="4" y="4"/>
                  </a:cubicBezTo>
                  <a:cubicBezTo>
                    <a:pt x="2" y="4"/>
                    <a:pt x="0" y="5"/>
                    <a:pt x="0" y="7"/>
                  </a:cubicBezTo>
                </a:path>
              </a:pathLst>
            </a:custGeom>
            <a:noFill/>
            <a:ln w="20638" cap="flat" cmpd="sng">
              <a:solidFill>
                <a:srgbClr val="3F002F">
                  <a:alpha val="100000"/>
                </a:srgbClr>
              </a:solidFill>
              <a:prstDash val="solid"/>
              <a:round/>
              <a:headEnd type="none" w="med" len="med"/>
              <a:tailEnd type="none" w="med" len="med"/>
            </a:ln>
          </p:spPr>
          <p:txBody>
            <a:bodyPr/>
            <a:p>
              <a:endParaRPr lang="zh-CN" altLang="en-US"/>
            </a:p>
          </p:txBody>
        </p:sp>
        <p:grpSp>
          <p:nvGrpSpPr>
            <p:cNvPr id="42028" name="Group 36"/>
            <p:cNvGrpSpPr/>
            <p:nvPr/>
          </p:nvGrpSpPr>
          <p:grpSpPr>
            <a:xfrm>
              <a:off x="2415" y="1479"/>
              <a:ext cx="593" cy="219"/>
              <a:chOff x="2415" y="1479"/>
              <a:chExt cx="593" cy="219"/>
            </a:xfrm>
          </p:grpSpPr>
          <p:sp>
            <p:nvSpPr>
              <p:cNvPr id="42029" name="Rectangle 37"/>
              <p:cNvSpPr/>
              <p:nvPr/>
            </p:nvSpPr>
            <p:spPr>
              <a:xfrm>
                <a:off x="2447" y="1479"/>
                <a:ext cx="561" cy="219"/>
              </a:xfrm>
              <a:prstGeom prst="rect">
                <a:avLst/>
              </a:prstGeom>
              <a:solidFill>
                <a:srgbClr val="E1E5E9"/>
              </a:solidFill>
              <a:ln w="9525">
                <a:noFill/>
              </a:ln>
            </p:spPr>
            <p:txBody>
              <a:bodyPr/>
              <a:p>
                <a:endParaRPr lang="zh-CN" altLang="en-US" dirty="0">
                  <a:latin typeface="Times New Roman" panose="02020603050405020304" pitchFamily="18" charset="0"/>
                </a:endParaRPr>
              </a:p>
            </p:txBody>
          </p:sp>
          <p:sp>
            <p:nvSpPr>
              <p:cNvPr id="42030" name="Rectangle 38"/>
              <p:cNvSpPr/>
              <p:nvPr/>
            </p:nvSpPr>
            <p:spPr>
              <a:xfrm>
                <a:off x="2415" y="1507"/>
                <a:ext cx="424"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    过剩</a:t>
                </a:r>
                <a:endParaRPr lang="zh-CN" altLang="en-US" dirty="0">
                  <a:solidFill>
                    <a:schemeClr val="tx1"/>
                  </a:solidFill>
                  <a:latin typeface="Times New Roman" panose="02020603050405020304" pitchFamily="18" charset="0"/>
                </a:endParaRPr>
              </a:p>
            </p:txBody>
          </p:sp>
        </p:grpSp>
      </p:grpSp>
      <p:sp>
        <p:nvSpPr>
          <p:cNvPr id="42009" name="Rectangle 39"/>
          <p:cNvSpPr/>
          <p:nvPr/>
        </p:nvSpPr>
        <p:spPr>
          <a:xfrm>
            <a:off x="6075363" y="5868988"/>
            <a:ext cx="1162050" cy="276225"/>
          </a:xfrm>
          <a:prstGeom prst="rect">
            <a:avLst/>
          </a:prstGeom>
          <a:noFill/>
          <a:ln w="9525">
            <a:noFill/>
          </a:ln>
        </p:spPr>
        <p:txBody>
          <a:bodyPr wrap="none" lIns="0" tIns="0" rIns="0" bIns="0">
            <a:spAutoFit/>
          </a:bodyPr>
          <a:p>
            <a:r>
              <a:rPr lang="zh-CN" altLang="en-US" sz="1800" b="1" dirty="0">
                <a:solidFill>
                  <a:srgbClr val="000000"/>
                </a:solidFill>
                <a:latin typeface="Arial" panose="020B0604020202020204" pitchFamily="34" charset="0"/>
              </a:rPr>
              <a:t>冰激凌数量</a:t>
            </a:r>
            <a:endParaRPr lang="en-US" altLang="zh-CN" sz="1800" b="1" dirty="0">
              <a:solidFill>
                <a:srgbClr val="000000"/>
              </a:solidFill>
              <a:latin typeface="Arial" panose="020B0604020202020204" pitchFamily="34" charset="0"/>
            </a:endParaRPr>
          </a:p>
        </p:txBody>
      </p:sp>
      <p:grpSp>
        <p:nvGrpSpPr>
          <p:cNvPr id="1545256" name="Group 40"/>
          <p:cNvGrpSpPr/>
          <p:nvPr/>
        </p:nvGrpSpPr>
        <p:grpSpPr>
          <a:xfrm>
            <a:off x="3260725" y="2921000"/>
            <a:ext cx="134938" cy="2884488"/>
            <a:chOff x="2054" y="1840"/>
            <a:chExt cx="85" cy="1817"/>
          </a:xfrm>
        </p:grpSpPr>
        <p:sp>
          <p:nvSpPr>
            <p:cNvPr id="42023" name="Rectangle 41"/>
            <p:cNvSpPr/>
            <p:nvPr/>
          </p:nvSpPr>
          <p:spPr>
            <a:xfrm>
              <a:off x="2054" y="3494"/>
              <a:ext cx="7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4</a:t>
              </a:r>
              <a:endParaRPr lang="zh-CN" altLang="en-US" dirty="0">
                <a:solidFill>
                  <a:schemeClr val="tx1"/>
                </a:solidFill>
                <a:latin typeface="Times New Roman" panose="02020603050405020304" pitchFamily="18" charset="0"/>
              </a:endParaRPr>
            </a:p>
          </p:txBody>
        </p:sp>
        <p:grpSp>
          <p:nvGrpSpPr>
            <p:cNvPr id="42024" name="Group 42"/>
            <p:cNvGrpSpPr/>
            <p:nvPr/>
          </p:nvGrpSpPr>
          <p:grpSpPr>
            <a:xfrm>
              <a:off x="2073" y="1840"/>
              <a:ext cx="66" cy="1623"/>
              <a:chOff x="2073" y="1840"/>
              <a:chExt cx="66" cy="1623"/>
            </a:xfrm>
          </p:grpSpPr>
          <p:sp>
            <p:nvSpPr>
              <p:cNvPr id="42025" name="Line 43"/>
              <p:cNvSpPr/>
              <p:nvPr/>
            </p:nvSpPr>
            <p:spPr>
              <a:xfrm>
                <a:off x="2105" y="1866"/>
                <a:ext cx="1" cy="1597"/>
              </a:xfrm>
              <a:prstGeom prst="line">
                <a:avLst/>
              </a:prstGeom>
              <a:ln w="20638" cap="flat" cmpd="sng">
                <a:solidFill>
                  <a:schemeClr val="tx1"/>
                </a:solidFill>
                <a:prstDash val="sysDot"/>
                <a:headEnd type="none" w="med" len="med"/>
                <a:tailEnd type="none" w="med" len="med"/>
              </a:ln>
            </p:spPr>
          </p:sp>
          <p:sp>
            <p:nvSpPr>
              <p:cNvPr id="42026" name="Oval 44"/>
              <p:cNvSpPr/>
              <p:nvPr/>
            </p:nvSpPr>
            <p:spPr>
              <a:xfrm>
                <a:off x="2073" y="1840"/>
                <a:ext cx="66" cy="64"/>
              </a:xfrm>
              <a:prstGeom prst="ellipse">
                <a:avLst/>
              </a:prstGeom>
              <a:solidFill>
                <a:schemeClr val="tx1"/>
              </a:solidFill>
              <a:ln w="9525">
                <a:noFill/>
              </a:ln>
            </p:spPr>
            <p:txBody>
              <a:bodyPr/>
              <a:p>
                <a:endParaRPr lang="zh-CN" altLang="en-US" dirty="0">
                  <a:latin typeface="Times New Roman" panose="02020603050405020304" pitchFamily="18" charset="0"/>
                </a:endParaRPr>
              </a:p>
            </p:txBody>
          </p:sp>
        </p:grpSp>
      </p:grpSp>
      <p:grpSp>
        <p:nvGrpSpPr>
          <p:cNvPr id="1545261" name="Group 45"/>
          <p:cNvGrpSpPr/>
          <p:nvPr/>
        </p:nvGrpSpPr>
        <p:grpSpPr>
          <a:xfrm>
            <a:off x="1343025" y="2817813"/>
            <a:ext cx="4070350" cy="2987675"/>
            <a:chOff x="846" y="1775"/>
            <a:chExt cx="2564" cy="1882"/>
          </a:xfrm>
        </p:grpSpPr>
        <p:sp>
          <p:nvSpPr>
            <p:cNvPr id="42019" name="Rectangle 46"/>
            <p:cNvSpPr/>
            <p:nvPr/>
          </p:nvSpPr>
          <p:spPr>
            <a:xfrm>
              <a:off x="846" y="1775"/>
              <a:ext cx="34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$2.50</a:t>
              </a:r>
              <a:endParaRPr lang="zh-CN" altLang="en-US" dirty="0">
                <a:solidFill>
                  <a:schemeClr val="tx1"/>
                </a:solidFill>
                <a:latin typeface="Times New Roman" panose="02020603050405020304" pitchFamily="18" charset="0"/>
              </a:endParaRPr>
            </a:p>
          </p:txBody>
        </p:sp>
        <p:sp>
          <p:nvSpPr>
            <p:cNvPr id="42020" name="Rectangle 47"/>
            <p:cNvSpPr/>
            <p:nvPr/>
          </p:nvSpPr>
          <p:spPr>
            <a:xfrm>
              <a:off x="3258" y="3494"/>
              <a:ext cx="15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10</a:t>
              </a:r>
              <a:endParaRPr lang="zh-CN" altLang="en-US" dirty="0">
                <a:solidFill>
                  <a:schemeClr val="tx1"/>
                </a:solidFill>
                <a:latin typeface="Times New Roman" panose="02020603050405020304" pitchFamily="18" charset="0"/>
              </a:endParaRPr>
            </a:p>
          </p:txBody>
        </p:sp>
        <p:sp>
          <p:nvSpPr>
            <p:cNvPr id="42021" name="Freeform 48"/>
            <p:cNvSpPr/>
            <p:nvPr/>
          </p:nvSpPr>
          <p:spPr>
            <a:xfrm>
              <a:off x="1297" y="1866"/>
              <a:ext cx="2046" cy="1610"/>
            </a:xfrm>
            <a:custGeom>
              <a:avLst/>
              <a:gdLst/>
              <a:ahLst/>
              <a:cxnLst>
                <a:cxn ang="0">
                  <a:pos x="0" y="0"/>
                </a:cxn>
                <a:cxn ang="0">
                  <a:pos x="2046" y="0"/>
                </a:cxn>
                <a:cxn ang="0">
                  <a:pos x="2046" y="1610"/>
                </a:cxn>
              </a:cxnLst>
              <a:pathLst>
                <a:path w="2046" h="1610">
                  <a:moveTo>
                    <a:pt x="0" y="0"/>
                  </a:moveTo>
                  <a:lnTo>
                    <a:pt x="2046" y="0"/>
                  </a:lnTo>
                  <a:lnTo>
                    <a:pt x="2046" y="1610"/>
                  </a:lnTo>
                </a:path>
              </a:pathLst>
            </a:custGeom>
            <a:noFill/>
            <a:ln w="20638" cap="flat" cmpd="sng">
              <a:solidFill>
                <a:schemeClr val="tx1">
                  <a:alpha val="100000"/>
                </a:schemeClr>
              </a:solidFill>
              <a:prstDash val="sysDot"/>
              <a:round/>
              <a:headEnd type="none" w="med" len="med"/>
              <a:tailEnd type="none" w="med" len="med"/>
            </a:ln>
          </p:spPr>
          <p:txBody>
            <a:bodyPr/>
            <a:p>
              <a:endParaRPr lang="zh-CN" altLang="en-US"/>
            </a:p>
          </p:txBody>
        </p:sp>
        <p:sp>
          <p:nvSpPr>
            <p:cNvPr id="42022" name="Oval 49"/>
            <p:cNvSpPr/>
            <p:nvPr/>
          </p:nvSpPr>
          <p:spPr>
            <a:xfrm>
              <a:off x="3316" y="1840"/>
              <a:ext cx="67" cy="64"/>
            </a:xfrm>
            <a:prstGeom prst="ellipse">
              <a:avLst/>
            </a:prstGeom>
            <a:solidFill>
              <a:schemeClr val="tx1"/>
            </a:solidFill>
            <a:ln w="9525">
              <a:noFill/>
            </a:ln>
          </p:spPr>
          <p:txBody>
            <a:bodyPr/>
            <a:p>
              <a:endParaRPr lang="zh-CN" altLang="en-US" dirty="0">
                <a:latin typeface="Times New Roman" panose="02020603050405020304" pitchFamily="18" charset="0"/>
              </a:endParaRPr>
            </a:p>
          </p:txBody>
        </p:sp>
      </p:grpSp>
      <p:grpSp>
        <p:nvGrpSpPr>
          <p:cNvPr id="1545266" name="Group 50"/>
          <p:cNvGrpSpPr/>
          <p:nvPr/>
        </p:nvGrpSpPr>
        <p:grpSpPr>
          <a:xfrm>
            <a:off x="1471613" y="3351213"/>
            <a:ext cx="2905125" cy="2454275"/>
            <a:chOff x="927" y="2111"/>
            <a:chExt cx="1830" cy="1546"/>
          </a:xfrm>
        </p:grpSpPr>
        <p:sp>
          <p:nvSpPr>
            <p:cNvPr id="42013" name="Rectangle 51"/>
            <p:cNvSpPr/>
            <p:nvPr/>
          </p:nvSpPr>
          <p:spPr>
            <a:xfrm>
              <a:off x="927" y="2111"/>
              <a:ext cx="26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2.00</a:t>
              </a:r>
              <a:endParaRPr lang="zh-CN" altLang="en-US" dirty="0">
                <a:solidFill>
                  <a:schemeClr val="tx1"/>
                </a:solidFill>
                <a:latin typeface="Times New Roman" panose="02020603050405020304" pitchFamily="18" charset="0"/>
              </a:endParaRPr>
            </a:p>
          </p:txBody>
        </p:sp>
        <p:sp>
          <p:nvSpPr>
            <p:cNvPr id="42014" name="Rectangle 52"/>
            <p:cNvSpPr/>
            <p:nvPr/>
          </p:nvSpPr>
          <p:spPr>
            <a:xfrm>
              <a:off x="2681" y="3494"/>
              <a:ext cx="7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7</a:t>
              </a:r>
              <a:endParaRPr lang="zh-CN" altLang="en-US" dirty="0">
                <a:solidFill>
                  <a:schemeClr val="tx1"/>
                </a:solidFill>
                <a:latin typeface="Times New Roman" panose="02020603050405020304" pitchFamily="18" charset="0"/>
              </a:endParaRPr>
            </a:p>
          </p:txBody>
        </p:sp>
        <p:grpSp>
          <p:nvGrpSpPr>
            <p:cNvPr id="42015" name="Group 53"/>
            <p:cNvGrpSpPr/>
            <p:nvPr/>
          </p:nvGrpSpPr>
          <p:grpSpPr>
            <a:xfrm>
              <a:off x="1297" y="2162"/>
              <a:ext cx="1454" cy="1314"/>
              <a:chOff x="1297" y="2162"/>
              <a:chExt cx="1454" cy="1314"/>
            </a:xfrm>
          </p:grpSpPr>
          <p:sp>
            <p:nvSpPr>
              <p:cNvPr id="42016" name="Freeform 54"/>
              <p:cNvSpPr/>
              <p:nvPr/>
            </p:nvSpPr>
            <p:spPr>
              <a:xfrm>
                <a:off x="1297" y="2188"/>
                <a:ext cx="1423" cy="1288"/>
              </a:xfrm>
              <a:custGeom>
                <a:avLst/>
                <a:gdLst/>
                <a:ahLst/>
                <a:cxnLst>
                  <a:cxn ang="0">
                    <a:pos x="0" y="0"/>
                  </a:cxn>
                  <a:cxn ang="0">
                    <a:pos x="1251" y="0"/>
                  </a:cxn>
                  <a:cxn ang="0">
                    <a:pos x="1251" y="1288"/>
                  </a:cxn>
                </a:cxnLst>
                <a:pathLst>
                  <a:path w="1431" h="1288">
                    <a:moveTo>
                      <a:pt x="0" y="0"/>
                    </a:moveTo>
                    <a:lnTo>
                      <a:pt x="1431" y="0"/>
                    </a:lnTo>
                    <a:lnTo>
                      <a:pt x="1431" y="1288"/>
                    </a:lnTo>
                  </a:path>
                </a:pathLst>
              </a:custGeom>
              <a:noFill/>
              <a:ln w="20638" cap="flat" cmpd="sng">
                <a:solidFill>
                  <a:schemeClr val="tx1">
                    <a:alpha val="100000"/>
                  </a:schemeClr>
                </a:solidFill>
                <a:prstDash val="sysDot"/>
                <a:round/>
                <a:headEnd type="none" w="med" len="med"/>
                <a:tailEnd type="none" w="med" len="med"/>
              </a:ln>
            </p:spPr>
            <p:txBody>
              <a:bodyPr/>
              <a:p>
                <a:endParaRPr lang="zh-CN" altLang="en-US"/>
              </a:p>
            </p:txBody>
          </p:sp>
          <p:sp>
            <p:nvSpPr>
              <p:cNvPr id="42017" name="Oval 55"/>
              <p:cNvSpPr/>
              <p:nvPr/>
            </p:nvSpPr>
            <p:spPr>
              <a:xfrm>
                <a:off x="2688" y="2162"/>
                <a:ext cx="63" cy="64"/>
              </a:xfrm>
              <a:prstGeom prst="ellipse">
                <a:avLst/>
              </a:prstGeom>
              <a:solidFill>
                <a:schemeClr val="tx1"/>
              </a:solidFill>
              <a:ln w="9525">
                <a:noFill/>
              </a:ln>
            </p:spPr>
            <p:txBody>
              <a:bodyPr/>
              <a:p>
                <a:endParaRPr lang="zh-CN" altLang="en-US" dirty="0">
                  <a:latin typeface="Times New Roman" panose="02020603050405020304" pitchFamily="18" charset="0"/>
                </a:endParaRPr>
              </a:p>
            </p:txBody>
          </p:sp>
          <p:sp>
            <p:nvSpPr>
              <p:cNvPr id="42018" name="Line 56"/>
              <p:cNvSpPr/>
              <p:nvPr/>
            </p:nvSpPr>
            <p:spPr>
              <a:xfrm>
                <a:off x="1297" y="2188"/>
                <a:ext cx="1431" cy="1"/>
              </a:xfrm>
              <a:prstGeom prst="line">
                <a:avLst/>
              </a:prstGeom>
              <a:ln w="20638" cap="flat" cmpd="sng">
                <a:solidFill>
                  <a:schemeClr val="tx1"/>
                </a:solidFill>
                <a:prstDash val="sysDot"/>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545235"/>
                                        </p:tgtEl>
                                        <p:attrNameLst>
                                          <p:attrName>style.visibility</p:attrName>
                                        </p:attrNameLst>
                                      </p:cBhvr>
                                      <p:to>
                                        <p:strVal val="visible"/>
                                      </p:to>
                                    </p:set>
                                    <p:animEffect transition="in" filter="strips(upRight)">
                                      <p:cBhvr>
                                        <p:cTn id="7" dur="500"/>
                                        <p:tgtEl>
                                          <p:spTgt spid="154523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45238"/>
                                        </p:tgtEl>
                                        <p:attrNameLst>
                                          <p:attrName>style.visibility</p:attrName>
                                        </p:attrNameLst>
                                      </p:cBhvr>
                                      <p:to>
                                        <p:strVal val="visible"/>
                                      </p:to>
                                    </p:set>
                                    <p:animEffect transition="in" filter="strips(downRight)">
                                      <p:cBhvr>
                                        <p:cTn id="12" dur="500"/>
                                        <p:tgtEl>
                                          <p:spTgt spid="154523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545266"/>
                                        </p:tgtEl>
                                        <p:attrNameLst>
                                          <p:attrName>style.visibility</p:attrName>
                                        </p:attrNameLst>
                                      </p:cBhvr>
                                      <p:to>
                                        <p:strVal val="visible"/>
                                      </p:to>
                                    </p:set>
                                    <p:animEffect transition="in" filter="strips(upRight)">
                                      <p:cBhvr>
                                        <p:cTn id="17" dur="500"/>
                                        <p:tgtEl>
                                          <p:spTgt spid="154526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545261"/>
                                        </p:tgtEl>
                                        <p:attrNameLst>
                                          <p:attrName>style.visibility</p:attrName>
                                        </p:attrNameLst>
                                      </p:cBhvr>
                                      <p:to>
                                        <p:strVal val="visible"/>
                                      </p:to>
                                    </p:set>
                                    <p:animEffect transition="in" filter="strips(upRight)">
                                      <p:cBhvr>
                                        <p:cTn id="22" dur="500"/>
                                        <p:tgtEl>
                                          <p:spTgt spid="154526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45246"/>
                                        </p:tgtEl>
                                        <p:attrNameLst>
                                          <p:attrName>style.visibility</p:attrName>
                                        </p:attrNameLst>
                                      </p:cBhvr>
                                      <p:to>
                                        <p:strVal val="visible"/>
                                      </p:to>
                                    </p:set>
                                    <p:animEffect transition="in" filter="dissolve">
                                      <p:cBhvr>
                                        <p:cTn id="27" dur="500"/>
                                        <p:tgtEl>
                                          <p:spTgt spid="15452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45256"/>
                                        </p:tgtEl>
                                        <p:attrNameLst>
                                          <p:attrName>style.visibility</p:attrName>
                                        </p:attrNameLst>
                                      </p:cBhvr>
                                      <p:to>
                                        <p:strVal val="visible"/>
                                      </p:to>
                                    </p:set>
                                    <p:animEffect transition="in" filter="wipe(down)">
                                      <p:cBhvr>
                                        <p:cTn id="32" dur="500"/>
                                        <p:tgtEl>
                                          <p:spTgt spid="154525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45242"/>
                                        </p:tgtEl>
                                        <p:attrNameLst>
                                          <p:attrName>style.visibility</p:attrName>
                                        </p:attrNameLst>
                                      </p:cBhvr>
                                      <p:to>
                                        <p:strVal val="visible"/>
                                      </p:to>
                                    </p:set>
                                    <p:animEffect transition="in" filter="dissolve">
                                      <p:cBhvr>
                                        <p:cTn id="37" dur="500"/>
                                        <p:tgtEl>
                                          <p:spTgt spid="15452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45250"/>
                                        </p:tgtEl>
                                        <p:attrNameLst>
                                          <p:attrName>style.visibility</p:attrName>
                                        </p:attrNameLst>
                                      </p:cBhvr>
                                      <p:to>
                                        <p:strVal val="visible"/>
                                      </p:to>
                                    </p:set>
                                    <p:animEffect transition="in" filter="wipe(down)">
                                      <p:cBhvr>
                                        <p:cTn id="42" dur="500"/>
                                        <p:tgtEl>
                                          <p:spTgt spid="1545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2"/>
          <p:cNvSpPr txBox="1">
            <a:spLocks noGrp="1"/>
          </p:cNvSpPr>
          <p:nvPr>
            <p:ph type="sldNum" sz="quarter" idx="12"/>
          </p:nvPr>
        </p:nvSpPr>
        <p:spPr>
          <a:xfrm>
            <a:off x="457200" y="6356350"/>
            <a:ext cx="2133600" cy="365125"/>
          </a:xfrm>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eaLnBrk="1" hangingPunct="1"/>
            <a:fld id="{9A0DB2DC-4C9A-4742-B13C-FB6460FD3503}" type="slidenum">
              <a:rPr lang="zh-CN" altLang="en-US" sz="1200" dirty="0">
                <a:solidFill>
                  <a:srgbClr val="045C75"/>
                </a:solidFill>
              </a:rPr>
            </a:fld>
            <a:endParaRPr lang="zh-CN" altLang="en-US" sz="1200" dirty="0">
              <a:solidFill>
                <a:srgbClr val="045C75"/>
              </a:solidFill>
            </a:endParaRPr>
          </a:p>
        </p:txBody>
      </p:sp>
      <p:sp>
        <p:nvSpPr>
          <p:cNvPr id="1546243" name="Rectangle 3"/>
          <p:cNvSpPr>
            <a:spLocks noGrp="1" noChangeArrowheads="1"/>
          </p:cNvSpPr>
          <p:nvPr>
            <p:ph type="title"/>
          </p:nvPr>
        </p:nvSpPr>
        <p:spPr bwMode="auto">
          <a:xfrm>
            <a:off x="627063" y="374082"/>
            <a:ext cx="8229600" cy="685800"/>
          </a:xfrm>
          <a:ln/>
          <a:effectLst/>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normAutofit/>
            <a:scene3d>
              <a:camera prst="orthographicFront"/>
              <a:lightRig rig="freezing" dir="t">
                <a:rot lat="0" lon="0" rev="5640000"/>
              </a:lightRig>
            </a:scene3d>
            <a:sp3d prstMaterial="flat">
              <a:contourClr>
                <a:schemeClr val="tx2"/>
              </a:contourClr>
            </a:sp3d>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en-US" altLang="zh-CN" sz="3600" b="0" i="0" u="none" strike="noStrike" kern="1200" cap="none" spc="0" normalizeH="0" baseline="0" noProof="0" dirty="0" smtClean="0">
                <a:ln>
                  <a:noFill/>
                </a:ln>
                <a:solidFill>
                  <a:schemeClr val="tx2"/>
                </a:solidFill>
                <a:effectLst/>
                <a:uLnTx/>
                <a:uFillTx/>
                <a:latin typeface="+mj-lt"/>
                <a:ea typeface="宋体" panose="02010600030101010101" pitchFamily="2" charset="-122"/>
                <a:cs typeface="+mj-cs"/>
              </a:rPr>
              <a:t>3.3 </a:t>
            </a:r>
            <a:r>
              <a:rPr kumimoji="0" lang="zh-CN" altLang="en-US" sz="3600" b="0" i="0" u="none" strike="noStrike" kern="1200" cap="none" spc="0" normalizeH="0" baseline="0" noProof="0" dirty="0">
                <a:ln>
                  <a:noFill/>
                </a:ln>
                <a:solidFill>
                  <a:schemeClr val="tx2"/>
                </a:solidFill>
                <a:effectLst/>
                <a:uLnTx/>
                <a:uFillTx/>
                <a:latin typeface="+mj-lt"/>
                <a:ea typeface="宋体" panose="02010600030101010101" pitchFamily="2" charset="-122"/>
                <a:cs typeface="+mj-cs"/>
              </a:rPr>
              <a:t>非均衡状态的市场：</a:t>
            </a:r>
            <a:r>
              <a:rPr kumimoji="0" lang="zh-CN" altLang="en-US" sz="36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j-cs"/>
              </a:rPr>
              <a:t>短缺</a:t>
            </a:r>
            <a:endParaRPr kumimoji="0" lang="en-US" altLang="zh-CN" sz="36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j-cs"/>
            </a:endParaRPr>
          </a:p>
        </p:txBody>
      </p:sp>
      <p:sp>
        <p:nvSpPr>
          <p:cNvPr id="43012" name="Rectangle 5"/>
          <p:cNvSpPr/>
          <p:nvPr/>
        </p:nvSpPr>
        <p:spPr>
          <a:xfrm>
            <a:off x="2357438" y="1917700"/>
            <a:ext cx="5178425" cy="3703638"/>
          </a:xfrm>
          <a:prstGeom prst="rect">
            <a:avLst/>
          </a:prstGeom>
          <a:solidFill>
            <a:srgbClr val="F2F4F8"/>
          </a:solidFill>
          <a:ln w="212725" cap="flat" cmpd="sng">
            <a:solidFill>
              <a:srgbClr val="F2F4F8"/>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3" name="Rectangle 6"/>
          <p:cNvSpPr/>
          <p:nvPr/>
        </p:nvSpPr>
        <p:spPr>
          <a:xfrm>
            <a:off x="2357438" y="1917700"/>
            <a:ext cx="5178425" cy="3703638"/>
          </a:xfrm>
          <a:prstGeom prst="rect">
            <a:avLst/>
          </a:prstGeom>
          <a:solidFill>
            <a:srgbClr val="F1F4F7"/>
          </a:solidFill>
          <a:ln w="190500" cap="flat" cmpd="sng">
            <a:solidFill>
              <a:srgbClr val="F1F4F7"/>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4" name="Rectangle 7"/>
          <p:cNvSpPr/>
          <p:nvPr/>
        </p:nvSpPr>
        <p:spPr>
          <a:xfrm>
            <a:off x="2357438" y="1917700"/>
            <a:ext cx="5178425" cy="3703638"/>
          </a:xfrm>
          <a:prstGeom prst="rect">
            <a:avLst/>
          </a:prstGeom>
          <a:solidFill>
            <a:srgbClr val="F0F2F5"/>
          </a:solidFill>
          <a:ln w="169863" cap="flat" cmpd="sng">
            <a:solidFill>
              <a:srgbClr val="F0F2F5"/>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5" name="Rectangle 8"/>
          <p:cNvSpPr/>
          <p:nvPr/>
        </p:nvSpPr>
        <p:spPr>
          <a:xfrm>
            <a:off x="2357438" y="1917700"/>
            <a:ext cx="5178425" cy="3703638"/>
          </a:xfrm>
          <a:prstGeom prst="rect">
            <a:avLst/>
          </a:prstGeom>
          <a:solidFill>
            <a:srgbClr val="EEF1F4"/>
          </a:solidFill>
          <a:ln w="149225" cap="flat" cmpd="sng">
            <a:solidFill>
              <a:srgbClr val="EEF1F4"/>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6" name="Rectangle 9"/>
          <p:cNvSpPr/>
          <p:nvPr/>
        </p:nvSpPr>
        <p:spPr>
          <a:xfrm>
            <a:off x="2357438" y="1917700"/>
            <a:ext cx="5178425" cy="3703638"/>
          </a:xfrm>
          <a:prstGeom prst="rect">
            <a:avLst/>
          </a:prstGeom>
          <a:solidFill>
            <a:srgbClr val="EDEFF3"/>
          </a:solidFill>
          <a:ln w="127000" cap="flat" cmpd="sng">
            <a:solidFill>
              <a:srgbClr val="EDEFF3"/>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7" name="Rectangle 10"/>
          <p:cNvSpPr/>
          <p:nvPr/>
        </p:nvSpPr>
        <p:spPr>
          <a:xfrm>
            <a:off x="2357438" y="1917700"/>
            <a:ext cx="5178425" cy="3703638"/>
          </a:xfrm>
          <a:prstGeom prst="rect">
            <a:avLst/>
          </a:prstGeom>
          <a:solidFill>
            <a:srgbClr val="EBEEF2"/>
          </a:solidFill>
          <a:ln w="106363" cap="flat" cmpd="sng">
            <a:solidFill>
              <a:srgbClr val="EBEEF2"/>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8" name="Rectangle 11"/>
          <p:cNvSpPr/>
          <p:nvPr/>
        </p:nvSpPr>
        <p:spPr>
          <a:xfrm>
            <a:off x="2357438" y="1917700"/>
            <a:ext cx="5178425" cy="3703638"/>
          </a:xfrm>
          <a:prstGeom prst="rect">
            <a:avLst/>
          </a:prstGeom>
          <a:solidFill>
            <a:srgbClr val="EAECF1"/>
          </a:solidFill>
          <a:ln w="84138" cap="flat" cmpd="sng">
            <a:solidFill>
              <a:srgbClr val="EAECF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19" name="Rectangle 12"/>
          <p:cNvSpPr/>
          <p:nvPr/>
        </p:nvSpPr>
        <p:spPr>
          <a:xfrm>
            <a:off x="2357438" y="1917700"/>
            <a:ext cx="5178425" cy="3703638"/>
          </a:xfrm>
          <a:prstGeom prst="rect">
            <a:avLst/>
          </a:prstGeom>
          <a:solidFill>
            <a:srgbClr val="E9EBF0"/>
          </a:solidFill>
          <a:ln w="63500" cap="flat" cmpd="sng">
            <a:solidFill>
              <a:srgbClr val="E9EBF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20" name="Rectangle 13"/>
          <p:cNvSpPr/>
          <p:nvPr/>
        </p:nvSpPr>
        <p:spPr>
          <a:xfrm>
            <a:off x="2357438" y="1917700"/>
            <a:ext cx="5178425" cy="3703638"/>
          </a:xfrm>
          <a:prstGeom prst="rect">
            <a:avLst/>
          </a:prstGeom>
          <a:solidFill>
            <a:srgbClr val="E7EAEF"/>
          </a:solidFill>
          <a:ln w="42863" cap="flat" cmpd="sng">
            <a:solidFill>
              <a:srgbClr val="E7EAEF"/>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21" name="Rectangle 14"/>
          <p:cNvSpPr/>
          <p:nvPr/>
        </p:nvSpPr>
        <p:spPr>
          <a:xfrm>
            <a:off x="2357438" y="1917700"/>
            <a:ext cx="5178425" cy="3703638"/>
          </a:xfrm>
          <a:prstGeom prst="rect">
            <a:avLst/>
          </a:prstGeom>
          <a:solidFill>
            <a:srgbClr val="E6E9EF"/>
          </a:solidFill>
          <a:ln w="20638" cap="flat" cmpd="sng">
            <a:solidFill>
              <a:srgbClr val="E6E9EF"/>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43022" name="Rectangle 15"/>
          <p:cNvSpPr/>
          <p:nvPr/>
        </p:nvSpPr>
        <p:spPr>
          <a:xfrm>
            <a:off x="2251075" y="1816100"/>
            <a:ext cx="5178425" cy="3702050"/>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43023" name="Freeform 16"/>
          <p:cNvSpPr/>
          <p:nvPr/>
        </p:nvSpPr>
        <p:spPr>
          <a:xfrm>
            <a:off x="2251075" y="1816100"/>
            <a:ext cx="5178425" cy="3702050"/>
          </a:xfrm>
          <a:custGeom>
            <a:avLst/>
            <a:gdLst/>
            <a:ahLst/>
            <a:cxnLst>
              <a:cxn ang="0">
                <a:pos x="0" y="0"/>
              </a:cxn>
              <a:cxn ang="0">
                <a:pos x="0" y="2147483646"/>
              </a:cxn>
              <a:cxn ang="0">
                <a:pos x="2147483646" y="2147483646"/>
              </a:cxn>
            </a:cxnLst>
            <a:pathLst>
              <a:path w="3262" h="2332">
                <a:moveTo>
                  <a:pt x="0" y="0"/>
                </a:moveTo>
                <a:lnTo>
                  <a:pt x="0" y="2332"/>
                </a:lnTo>
                <a:lnTo>
                  <a:pt x="3262" y="2332"/>
                </a:lnTo>
              </a:path>
            </a:pathLst>
          </a:custGeom>
          <a:noFill/>
          <a:ln w="20638" cap="flat" cmpd="sng">
            <a:solidFill>
              <a:srgbClr val="000000">
                <a:alpha val="100000"/>
              </a:srgbClr>
            </a:solidFill>
            <a:prstDash val="solid"/>
            <a:round/>
            <a:headEnd type="none" w="med" len="med"/>
            <a:tailEnd type="none" w="med" len="med"/>
          </a:ln>
        </p:spPr>
        <p:txBody>
          <a:bodyPr/>
          <a:p>
            <a:endParaRPr lang="zh-CN" altLang="en-US"/>
          </a:p>
        </p:txBody>
      </p:sp>
      <p:sp>
        <p:nvSpPr>
          <p:cNvPr id="43024" name="Rectangle 17"/>
          <p:cNvSpPr/>
          <p:nvPr/>
        </p:nvSpPr>
        <p:spPr>
          <a:xfrm>
            <a:off x="1122363" y="1849438"/>
            <a:ext cx="1033462" cy="615950"/>
          </a:xfrm>
          <a:prstGeom prst="rect">
            <a:avLst/>
          </a:prstGeom>
          <a:noFill/>
          <a:ln w="9525">
            <a:noFill/>
          </a:ln>
        </p:spPr>
        <p:txBody>
          <a:bodyPr wrap="none" lIns="0" tIns="0" rIns="0" bIns="0">
            <a:spAutoFit/>
          </a:bodyPr>
          <a:p>
            <a:r>
              <a:rPr lang="zh-CN" altLang="en-US" sz="1600" b="1" dirty="0">
                <a:solidFill>
                  <a:srgbClr val="000000"/>
                </a:solidFill>
                <a:latin typeface="Arial" panose="020B0604020202020204" pitchFamily="34" charset="0"/>
              </a:rPr>
              <a:t>冰激凌价格</a:t>
            </a:r>
            <a:endParaRPr lang="en-US" altLang="zh-CN" dirty="0">
              <a:solidFill>
                <a:schemeClr val="tx1"/>
              </a:solidFill>
              <a:latin typeface="Times New Roman" panose="02020603050405020304" pitchFamily="18" charset="0"/>
            </a:endParaRPr>
          </a:p>
          <a:p>
            <a:endParaRPr lang="en-US" altLang="zh-CN" dirty="0">
              <a:solidFill>
                <a:schemeClr val="tx1"/>
              </a:solidFill>
              <a:latin typeface="Times New Roman" panose="02020603050405020304" pitchFamily="18" charset="0"/>
            </a:endParaRPr>
          </a:p>
        </p:txBody>
      </p:sp>
      <p:sp>
        <p:nvSpPr>
          <p:cNvPr id="43025" name="Rectangle 18"/>
          <p:cNvSpPr/>
          <p:nvPr/>
        </p:nvSpPr>
        <p:spPr>
          <a:xfrm>
            <a:off x="2166938" y="5546725"/>
            <a:ext cx="120650" cy="2587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0</a:t>
            </a:r>
            <a:endParaRPr lang="zh-CN" altLang="en-US" dirty="0">
              <a:solidFill>
                <a:schemeClr val="tx1"/>
              </a:solidFill>
              <a:latin typeface="Times New Roman" panose="02020603050405020304" pitchFamily="18" charset="0"/>
            </a:endParaRPr>
          </a:p>
        </p:txBody>
      </p:sp>
      <p:sp>
        <p:nvSpPr>
          <p:cNvPr id="43026" name="Rectangle 19"/>
          <p:cNvSpPr/>
          <p:nvPr/>
        </p:nvSpPr>
        <p:spPr>
          <a:xfrm>
            <a:off x="6680200" y="5851525"/>
            <a:ext cx="1096963" cy="261938"/>
          </a:xfrm>
          <a:prstGeom prst="rect">
            <a:avLst/>
          </a:prstGeom>
          <a:noFill/>
          <a:ln w="9525">
            <a:noFill/>
          </a:ln>
        </p:spPr>
        <p:txBody>
          <a:bodyPr wrap="none" lIns="0" tIns="0" rIns="0" bIns="0">
            <a:spAutoFit/>
          </a:bodyPr>
          <a:p>
            <a:r>
              <a:rPr lang="zh-CN" altLang="en-US" sz="1700" b="1" dirty="0">
                <a:solidFill>
                  <a:srgbClr val="000000"/>
                </a:solidFill>
                <a:latin typeface="Arial" panose="020B0604020202020204" pitchFamily="34" charset="0"/>
              </a:rPr>
              <a:t>冰激凌数量</a:t>
            </a:r>
            <a:endParaRPr lang="zh-CN" altLang="en-US" dirty="0">
              <a:solidFill>
                <a:schemeClr val="tx1"/>
              </a:solidFill>
              <a:latin typeface="Times New Roman" panose="02020603050405020304" pitchFamily="18" charset="0"/>
            </a:endParaRPr>
          </a:p>
        </p:txBody>
      </p:sp>
      <p:grpSp>
        <p:nvGrpSpPr>
          <p:cNvPr id="1546260" name="Group 20"/>
          <p:cNvGrpSpPr/>
          <p:nvPr/>
        </p:nvGrpSpPr>
        <p:grpSpPr>
          <a:xfrm>
            <a:off x="2484438" y="2132013"/>
            <a:ext cx="4441825" cy="2405062"/>
            <a:chOff x="1565" y="1343"/>
            <a:chExt cx="2798" cy="1515"/>
          </a:xfrm>
        </p:grpSpPr>
        <p:sp>
          <p:nvSpPr>
            <p:cNvPr id="43057" name="Line 21"/>
            <p:cNvSpPr/>
            <p:nvPr/>
          </p:nvSpPr>
          <p:spPr>
            <a:xfrm flipH="1">
              <a:off x="1565" y="1531"/>
              <a:ext cx="2567" cy="1327"/>
            </a:xfrm>
            <a:prstGeom prst="line">
              <a:avLst/>
            </a:prstGeom>
            <a:ln w="63500" cap="flat" cmpd="sng">
              <a:solidFill>
                <a:srgbClr val="004C9F"/>
              </a:solidFill>
              <a:prstDash val="solid"/>
              <a:headEnd type="none" w="med" len="med"/>
              <a:tailEnd type="none" w="med" len="med"/>
            </a:ln>
          </p:spPr>
        </p:sp>
        <p:sp>
          <p:nvSpPr>
            <p:cNvPr id="43058" name="Rectangle 22"/>
            <p:cNvSpPr/>
            <p:nvPr/>
          </p:nvSpPr>
          <p:spPr>
            <a:xfrm>
              <a:off x="4091" y="1343"/>
              <a:ext cx="27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供给</a:t>
              </a:r>
              <a:endParaRPr lang="en-US" altLang="zh-CN" dirty="0">
                <a:solidFill>
                  <a:schemeClr val="tx1"/>
                </a:solidFill>
                <a:latin typeface="Times New Roman" panose="02020603050405020304" pitchFamily="18" charset="0"/>
              </a:endParaRPr>
            </a:p>
          </p:txBody>
        </p:sp>
      </p:grpSp>
      <p:grpSp>
        <p:nvGrpSpPr>
          <p:cNvPr id="1546263" name="Group 23"/>
          <p:cNvGrpSpPr/>
          <p:nvPr/>
        </p:nvGrpSpPr>
        <p:grpSpPr>
          <a:xfrm>
            <a:off x="2547938" y="2430463"/>
            <a:ext cx="4375150" cy="2543175"/>
            <a:chOff x="1605" y="1531"/>
            <a:chExt cx="2756" cy="1602"/>
          </a:xfrm>
        </p:grpSpPr>
        <p:sp>
          <p:nvSpPr>
            <p:cNvPr id="43055" name="Line 24"/>
            <p:cNvSpPr/>
            <p:nvPr/>
          </p:nvSpPr>
          <p:spPr>
            <a:xfrm>
              <a:off x="1605" y="1531"/>
              <a:ext cx="2607" cy="1353"/>
            </a:xfrm>
            <a:prstGeom prst="line">
              <a:avLst/>
            </a:prstGeom>
            <a:ln w="63500" cap="flat" cmpd="sng">
              <a:solidFill>
                <a:srgbClr val="004C9F"/>
              </a:solidFill>
              <a:prstDash val="solid"/>
              <a:headEnd type="none" w="med" len="med"/>
              <a:tailEnd type="none" w="med" len="med"/>
            </a:ln>
          </p:spPr>
        </p:sp>
        <p:sp>
          <p:nvSpPr>
            <p:cNvPr id="43056" name="Rectangle 25"/>
            <p:cNvSpPr/>
            <p:nvPr/>
          </p:nvSpPr>
          <p:spPr>
            <a:xfrm>
              <a:off x="4086" y="2968"/>
              <a:ext cx="275" cy="165"/>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需求</a:t>
              </a:r>
              <a:endParaRPr lang="zh-CN" altLang="en-US" dirty="0">
                <a:solidFill>
                  <a:schemeClr val="tx1"/>
                </a:solidFill>
                <a:latin typeface="Times New Roman" panose="02020603050405020304" pitchFamily="18" charset="0"/>
              </a:endParaRPr>
            </a:p>
          </p:txBody>
        </p:sp>
      </p:grpSp>
      <p:sp>
        <p:nvSpPr>
          <p:cNvPr id="43029" name="Rectangle 26"/>
          <p:cNvSpPr/>
          <p:nvPr/>
        </p:nvSpPr>
        <p:spPr>
          <a:xfrm>
            <a:off x="3759200" y="1460500"/>
            <a:ext cx="1204913" cy="258763"/>
          </a:xfrm>
          <a:prstGeom prst="rect">
            <a:avLst/>
          </a:prstGeom>
          <a:noFill/>
          <a:ln w="9525">
            <a:noFill/>
          </a:ln>
        </p:spPr>
        <p:txBody>
          <a:bodyPr wrap="none" lIns="0" tIns="0" rIns="0" bIns="0">
            <a:spAutoFit/>
          </a:bodyPr>
          <a:p>
            <a:r>
              <a:rPr lang="zh-CN" altLang="en-US" sz="1700" b="1" dirty="0">
                <a:solidFill>
                  <a:srgbClr val="000000"/>
                </a:solidFill>
                <a:latin typeface="Arial" panose="020B0604020202020204" pitchFamily="34" charset="0"/>
              </a:rPr>
              <a:t>(</a:t>
            </a:r>
            <a:r>
              <a:rPr lang="en-US" altLang="zh-CN" sz="1700" b="1" dirty="0">
                <a:solidFill>
                  <a:srgbClr val="000000"/>
                </a:solidFill>
                <a:latin typeface="Arial" panose="020B0604020202020204" pitchFamily="34" charset="0"/>
              </a:rPr>
              <a:t>b) </a:t>
            </a:r>
            <a:r>
              <a:rPr lang="zh-CN" altLang="en-US" sz="1700" b="1" dirty="0">
                <a:solidFill>
                  <a:srgbClr val="000000"/>
                </a:solidFill>
                <a:latin typeface="Arial" panose="020B0604020202020204" pitchFamily="34" charset="0"/>
              </a:rPr>
              <a:t>超额需求</a:t>
            </a:r>
            <a:endParaRPr lang="zh-CN" altLang="en-US" dirty="0">
              <a:solidFill>
                <a:schemeClr val="tx1"/>
              </a:solidFill>
              <a:latin typeface="Times New Roman" panose="02020603050405020304" pitchFamily="18" charset="0"/>
            </a:endParaRPr>
          </a:p>
        </p:txBody>
      </p:sp>
      <p:grpSp>
        <p:nvGrpSpPr>
          <p:cNvPr id="1546267" name="Group 27"/>
          <p:cNvGrpSpPr/>
          <p:nvPr/>
        </p:nvGrpSpPr>
        <p:grpSpPr>
          <a:xfrm>
            <a:off x="3141663" y="5832475"/>
            <a:ext cx="714375" cy="638175"/>
            <a:chOff x="1979" y="3674"/>
            <a:chExt cx="450" cy="402"/>
          </a:xfrm>
        </p:grpSpPr>
        <p:sp>
          <p:nvSpPr>
            <p:cNvPr id="43053" name="Rectangle 29"/>
            <p:cNvSpPr/>
            <p:nvPr/>
          </p:nvSpPr>
          <p:spPr>
            <a:xfrm>
              <a:off x="1979" y="3674"/>
              <a:ext cx="450" cy="165"/>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 供给量</a:t>
              </a:r>
              <a:endParaRPr lang="zh-CN" altLang="en-US" dirty="0">
                <a:solidFill>
                  <a:schemeClr val="tx1"/>
                </a:solidFill>
                <a:latin typeface="Times New Roman" panose="02020603050405020304" pitchFamily="18" charset="0"/>
              </a:endParaRPr>
            </a:p>
          </p:txBody>
        </p:sp>
        <p:sp>
          <p:nvSpPr>
            <p:cNvPr id="43054" name="Rectangle 30"/>
            <p:cNvSpPr/>
            <p:nvPr/>
          </p:nvSpPr>
          <p:spPr>
            <a:xfrm>
              <a:off x="1979" y="3846"/>
              <a:ext cx="0" cy="230"/>
            </a:xfrm>
            <a:prstGeom prst="rect">
              <a:avLst/>
            </a:prstGeom>
            <a:noFill/>
            <a:ln w="9525">
              <a:noFill/>
            </a:ln>
          </p:spPr>
          <p:txBody>
            <a:bodyPr wrap="none" lIns="0" tIns="0" rIns="0" bIns="0">
              <a:spAutoFit/>
            </a:bodyPr>
            <a:p>
              <a:endParaRPr lang="en-US" altLang="zh-CN" dirty="0">
                <a:solidFill>
                  <a:schemeClr val="tx1"/>
                </a:solidFill>
                <a:latin typeface="Times New Roman" panose="02020603050405020304" pitchFamily="18" charset="0"/>
              </a:endParaRPr>
            </a:p>
          </p:txBody>
        </p:sp>
      </p:grpSp>
      <p:grpSp>
        <p:nvGrpSpPr>
          <p:cNvPr id="1546271" name="Group 31"/>
          <p:cNvGrpSpPr/>
          <p:nvPr/>
        </p:nvGrpSpPr>
        <p:grpSpPr>
          <a:xfrm>
            <a:off x="5010150" y="5838825"/>
            <a:ext cx="828675" cy="639763"/>
            <a:chOff x="3156" y="3678"/>
            <a:chExt cx="522" cy="403"/>
          </a:xfrm>
        </p:grpSpPr>
        <p:sp>
          <p:nvSpPr>
            <p:cNvPr id="43051" name="Rectangle 33"/>
            <p:cNvSpPr/>
            <p:nvPr/>
          </p:nvSpPr>
          <p:spPr>
            <a:xfrm>
              <a:off x="3156" y="3678"/>
              <a:ext cx="52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   需求量</a:t>
              </a:r>
              <a:endParaRPr lang="zh-CN" altLang="en-US" dirty="0">
                <a:solidFill>
                  <a:schemeClr val="tx1"/>
                </a:solidFill>
                <a:latin typeface="Times New Roman" panose="02020603050405020304" pitchFamily="18" charset="0"/>
              </a:endParaRPr>
            </a:p>
          </p:txBody>
        </p:sp>
        <p:sp>
          <p:nvSpPr>
            <p:cNvPr id="43052" name="Rectangle 34"/>
            <p:cNvSpPr/>
            <p:nvPr/>
          </p:nvSpPr>
          <p:spPr>
            <a:xfrm>
              <a:off x="3156" y="3851"/>
              <a:ext cx="0" cy="230"/>
            </a:xfrm>
            <a:prstGeom prst="rect">
              <a:avLst/>
            </a:prstGeom>
            <a:noFill/>
            <a:ln w="9525">
              <a:noFill/>
            </a:ln>
          </p:spPr>
          <p:txBody>
            <a:bodyPr wrap="none" lIns="0" tIns="0" rIns="0" bIns="0">
              <a:spAutoFit/>
            </a:bodyPr>
            <a:p>
              <a:endParaRPr lang="en-US" altLang="zh-CN" dirty="0">
                <a:solidFill>
                  <a:schemeClr val="tx1"/>
                </a:solidFill>
                <a:latin typeface="Times New Roman" panose="02020603050405020304" pitchFamily="18" charset="0"/>
              </a:endParaRPr>
            </a:p>
          </p:txBody>
        </p:sp>
      </p:grpSp>
      <p:grpSp>
        <p:nvGrpSpPr>
          <p:cNvPr id="1546275" name="Group 35"/>
          <p:cNvGrpSpPr/>
          <p:nvPr/>
        </p:nvGrpSpPr>
        <p:grpSpPr>
          <a:xfrm>
            <a:off x="1720850" y="3876675"/>
            <a:ext cx="3941763" cy="1928813"/>
            <a:chOff x="1084" y="2442"/>
            <a:chExt cx="2483" cy="1215"/>
          </a:xfrm>
        </p:grpSpPr>
        <p:sp>
          <p:nvSpPr>
            <p:cNvPr id="43047" name="Freeform 36"/>
            <p:cNvSpPr/>
            <p:nvPr/>
          </p:nvSpPr>
          <p:spPr>
            <a:xfrm>
              <a:off x="1432" y="2510"/>
              <a:ext cx="2058" cy="966"/>
            </a:xfrm>
            <a:custGeom>
              <a:avLst/>
              <a:gdLst/>
              <a:ahLst/>
              <a:cxnLst>
                <a:cxn ang="0">
                  <a:pos x="0" y="0"/>
                </a:cxn>
                <a:cxn ang="0">
                  <a:pos x="2058" y="0"/>
                </a:cxn>
                <a:cxn ang="0">
                  <a:pos x="2058" y="966"/>
                </a:cxn>
              </a:cxnLst>
              <a:pathLst>
                <a:path w="2058" h="966">
                  <a:moveTo>
                    <a:pt x="0" y="0"/>
                  </a:moveTo>
                  <a:lnTo>
                    <a:pt x="2058" y="0"/>
                  </a:lnTo>
                  <a:lnTo>
                    <a:pt x="2058" y="966"/>
                  </a:lnTo>
                </a:path>
              </a:pathLst>
            </a:custGeom>
            <a:noFill/>
            <a:ln w="20638" cap="flat" cmpd="sng">
              <a:solidFill>
                <a:schemeClr val="tx1">
                  <a:alpha val="100000"/>
                </a:schemeClr>
              </a:solidFill>
              <a:prstDash val="sysDot"/>
              <a:round/>
              <a:headEnd type="none" w="med" len="med"/>
              <a:tailEnd type="none" w="med" len="med"/>
            </a:ln>
          </p:spPr>
          <p:txBody>
            <a:bodyPr/>
            <a:p>
              <a:endParaRPr lang="zh-CN" altLang="en-US"/>
            </a:p>
          </p:txBody>
        </p:sp>
        <p:sp>
          <p:nvSpPr>
            <p:cNvPr id="43048" name="Oval 37"/>
            <p:cNvSpPr/>
            <p:nvPr/>
          </p:nvSpPr>
          <p:spPr>
            <a:xfrm>
              <a:off x="3450" y="2471"/>
              <a:ext cx="81" cy="78"/>
            </a:xfrm>
            <a:prstGeom prst="ellipse">
              <a:avLst/>
            </a:prstGeom>
            <a:solidFill>
              <a:schemeClr val="tx1"/>
            </a:solidFill>
            <a:ln w="9525">
              <a:noFill/>
            </a:ln>
          </p:spPr>
          <p:txBody>
            <a:bodyPr/>
            <a:p>
              <a:endParaRPr lang="zh-CN" altLang="en-US" dirty="0">
                <a:latin typeface="Times New Roman" panose="02020603050405020304" pitchFamily="18" charset="0"/>
              </a:endParaRPr>
            </a:p>
          </p:txBody>
        </p:sp>
        <p:sp>
          <p:nvSpPr>
            <p:cNvPr id="43049" name="Rectangle 38"/>
            <p:cNvSpPr/>
            <p:nvPr/>
          </p:nvSpPr>
          <p:spPr>
            <a:xfrm>
              <a:off x="1084" y="2442"/>
              <a:ext cx="26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1.50</a:t>
              </a:r>
              <a:endParaRPr lang="zh-CN" altLang="en-US" dirty="0">
                <a:solidFill>
                  <a:schemeClr val="tx1"/>
                </a:solidFill>
                <a:latin typeface="Times New Roman" panose="02020603050405020304" pitchFamily="18" charset="0"/>
              </a:endParaRPr>
            </a:p>
          </p:txBody>
        </p:sp>
        <p:sp>
          <p:nvSpPr>
            <p:cNvPr id="43050" name="Rectangle 39"/>
            <p:cNvSpPr/>
            <p:nvPr/>
          </p:nvSpPr>
          <p:spPr>
            <a:xfrm>
              <a:off x="3415" y="3494"/>
              <a:ext cx="15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10</a:t>
              </a:r>
              <a:endParaRPr lang="zh-CN" altLang="en-US" dirty="0">
                <a:solidFill>
                  <a:schemeClr val="tx1"/>
                </a:solidFill>
                <a:latin typeface="Times New Roman" panose="02020603050405020304" pitchFamily="18" charset="0"/>
              </a:endParaRPr>
            </a:p>
          </p:txBody>
        </p:sp>
      </p:grpSp>
      <p:grpSp>
        <p:nvGrpSpPr>
          <p:cNvPr id="1546280" name="Group 40"/>
          <p:cNvGrpSpPr/>
          <p:nvPr/>
        </p:nvGrpSpPr>
        <p:grpSpPr>
          <a:xfrm>
            <a:off x="1592263" y="3376613"/>
            <a:ext cx="3033712" cy="2428875"/>
            <a:chOff x="1003" y="2127"/>
            <a:chExt cx="1911" cy="1530"/>
          </a:xfrm>
        </p:grpSpPr>
        <p:sp>
          <p:nvSpPr>
            <p:cNvPr id="43043" name="Freeform 41"/>
            <p:cNvSpPr/>
            <p:nvPr/>
          </p:nvSpPr>
          <p:spPr>
            <a:xfrm>
              <a:off x="1432" y="2188"/>
              <a:ext cx="1430" cy="1288"/>
            </a:xfrm>
            <a:custGeom>
              <a:avLst/>
              <a:gdLst/>
              <a:ahLst/>
              <a:cxnLst>
                <a:cxn ang="0">
                  <a:pos x="0" y="0"/>
                </a:cxn>
                <a:cxn ang="0">
                  <a:pos x="1430" y="0"/>
                </a:cxn>
                <a:cxn ang="0">
                  <a:pos x="1430" y="1288"/>
                </a:cxn>
              </a:cxnLst>
              <a:pathLst>
                <a:path w="1430" h="1288">
                  <a:moveTo>
                    <a:pt x="0" y="0"/>
                  </a:moveTo>
                  <a:lnTo>
                    <a:pt x="1430" y="0"/>
                  </a:lnTo>
                  <a:lnTo>
                    <a:pt x="1430" y="1288"/>
                  </a:lnTo>
                </a:path>
              </a:pathLst>
            </a:custGeom>
            <a:noFill/>
            <a:ln w="20638" cap="flat" cmpd="sng">
              <a:solidFill>
                <a:schemeClr val="tx1">
                  <a:alpha val="100000"/>
                </a:schemeClr>
              </a:solidFill>
              <a:prstDash val="sysDot"/>
              <a:round/>
              <a:headEnd type="none" w="med" len="med"/>
              <a:tailEnd type="none" w="med" len="med"/>
            </a:ln>
          </p:spPr>
          <p:txBody>
            <a:bodyPr/>
            <a:p>
              <a:endParaRPr lang="zh-CN" altLang="en-US"/>
            </a:p>
          </p:txBody>
        </p:sp>
        <p:sp>
          <p:nvSpPr>
            <p:cNvPr id="43044" name="Oval 42"/>
            <p:cNvSpPr/>
            <p:nvPr/>
          </p:nvSpPr>
          <p:spPr>
            <a:xfrm>
              <a:off x="2835" y="2149"/>
              <a:ext cx="67" cy="77"/>
            </a:xfrm>
            <a:prstGeom prst="ellipse">
              <a:avLst/>
            </a:prstGeom>
            <a:solidFill>
              <a:schemeClr val="tx1"/>
            </a:solidFill>
            <a:ln w="9525">
              <a:noFill/>
            </a:ln>
          </p:spPr>
          <p:txBody>
            <a:bodyPr/>
            <a:p>
              <a:endParaRPr lang="zh-CN" altLang="en-US" dirty="0">
                <a:latin typeface="Times New Roman" panose="02020603050405020304" pitchFamily="18" charset="0"/>
              </a:endParaRPr>
            </a:p>
          </p:txBody>
        </p:sp>
        <p:sp>
          <p:nvSpPr>
            <p:cNvPr id="43045" name="Rectangle 43"/>
            <p:cNvSpPr/>
            <p:nvPr/>
          </p:nvSpPr>
          <p:spPr>
            <a:xfrm>
              <a:off x="1003" y="2127"/>
              <a:ext cx="342"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$2.00</a:t>
              </a:r>
              <a:endParaRPr lang="zh-CN" altLang="en-US" dirty="0">
                <a:solidFill>
                  <a:schemeClr val="tx1"/>
                </a:solidFill>
                <a:latin typeface="Times New Roman" panose="02020603050405020304" pitchFamily="18" charset="0"/>
              </a:endParaRPr>
            </a:p>
          </p:txBody>
        </p:sp>
        <p:sp>
          <p:nvSpPr>
            <p:cNvPr id="43046" name="Rectangle 44"/>
            <p:cNvSpPr/>
            <p:nvPr/>
          </p:nvSpPr>
          <p:spPr>
            <a:xfrm>
              <a:off x="2838" y="3494"/>
              <a:ext cx="7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7</a:t>
              </a:r>
              <a:endParaRPr lang="zh-CN" altLang="en-US" dirty="0">
                <a:solidFill>
                  <a:schemeClr val="tx1"/>
                </a:solidFill>
                <a:latin typeface="Times New Roman" panose="02020603050405020304" pitchFamily="18" charset="0"/>
              </a:endParaRPr>
            </a:p>
          </p:txBody>
        </p:sp>
      </p:grpSp>
      <p:grpSp>
        <p:nvGrpSpPr>
          <p:cNvPr id="1546285" name="Group 45"/>
          <p:cNvGrpSpPr/>
          <p:nvPr/>
        </p:nvGrpSpPr>
        <p:grpSpPr>
          <a:xfrm>
            <a:off x="3503613" y="3922713"/>
            <a:ext cx="127000" cy="1882775"/>
            <a:chOff x="2207" y="2471"/>
            <a:chExt cx="80" cy="1186"/>
          </a:xfrm>
        </p:grpSpPr>
        <p:sp>
          <p:nvSpPr>
            <p:cNvPr id="43040" name="Line 46"/>
            <p:cNvSpPr/>
            <p:nvPr/>
          </p:nvSpPr>
          <p:spPr>
            <a:xfrm>
              <a:off x="2247" y="2510"/>
              <a:ext cx="1" cy="953"/>
            </a:xfrm>
            <a:prstGeom prst="line">
              <a:avLst/>
            </a:prstGeom>
            <a:ln w="20638" cap="flat" cmpd="sng">
              <a:solidFill>
                <a:schemeClr val="tx1"/>
              </a:solidFill>
              <a:prstDash val="sysDot"/>
              <a:headEnd type="none" w="med" len="med"/>
              <a:tailEnd type="none" w="med" len="med"/>
            </a:ln>
          </p:spPr>
        </p:sp>
        <p:sp>
          <p:nvSpPr>
            <p:cNvPr id="43041" name="Oval 47"/>
            <p:cNvSpPr/>
            <p:nvPr/>
          </p:nvSpPr>
          <p:spPr>
            <a:xfrm>
              <a:off x="2207" y="2471"/>
              <a:ext cx="80" cy="78"/>
            </a:xfrm>
            <a:prstGeom prst="ellipse">
              <a:avLst/>
            </a:prstGeom>
            <a:solidFill>
              <a:schemeClr val="tx1"/>
            </a:solidFill>
            <a:ln w="9525">
              <a:noFill/>
            </a:ln>
          </p:spPr>
          <p:txBody>
            <a:bodyPr/>
            <a:p>
              <a:endParaRPr lang="zh-CN" altLang="en-US" dirty="0">
                <a:latin typeface="Times New Roman" panose="02020603050405020304" pitchFamily="18" charset="0"/>
              </a:endParaRPr>
            </a:p>
          </p:txBody>
        </p:sp>
        <p:sp>
          <p:nvSpPr>
            <p:cNvPr id="43042" name="Rectangle 48"/>
            <p:cNvSpPr/>
            <p:nvPr/>
          </p:nvSpPr>
          <p:spPr>
            <a:xfrm>
              <a:off x="2211" y="3494"/>
              <a:ext cx="7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4</a:t>
              </a:r>
              <a:endParaRPr lang="zh-CN" altLang="en-US" dirty="0">
                <a:solidFill>
                  <a:schemeClr val="tx1"/>
                </a:solidFill>
                <a:latin typeface="Times New Roman" panose="02020603050405020304" pitchFamily="18" charset="0"/>
              </a:endParaRPr>
            </a:p>
          </p:txBody>
        </p:sp>
      </p:grpSp>
      <p:grpSp>
        <p:nvGrpSpPr>
          <p:cNvPr id="1546289" name="Group 49"/>
          <p:cNvGrpSpPr/>
          <p:nvPr/>
        </p:nvGrpSpPr>
        <p:grpSpPr>
          <a:xfrm>
            <a:off x="3567113" y="4086225"/>
            <a:ext cx="1952625" cy="492125"/>
            <a:chOff x="2247" y="2574"/>
            <a:chExt cx="1230" cy="310"/>
          </a:xfrm>
        </p:grpSpPr>
        <p:sp>
          <p:nvSpPr>
            <p:cNvPr id="43036" name="Freeform 50"/>
            <p:cNvSpPr/>
            <p:nvPr/>
          </p:nvSpPr>
          <p:spPr>
            <a:xfrm>
              <a:off x="2247" y="2574"/>
              <a:ext cx="1230" cy="91"/>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92" h="7">
                  <a:moveTo>
                    <a:pt x="0" y="0"/>
                  </a:moveTo>
                  <a:cubicBezTo>
                    <a:pt x="0" y="2"/>
                    <a:pt x="2" y="3"/>
                    <a:pt x="4" y="3"/>
                  </a:cubicBezTo>
                  <a:cubicBezTo>
                    <a:pt x="43" y="3"/>
                    <a:pt x="43" y="3"/>
                    <a:pt x="43" y="3"/>
                  </a:cubicBezTo>
                  <a:cubicBezTo>
                    <a:pt x="44" y="3"/>
                    <a:pt x="46" y="5"/>
                    <a:pt x="46" y="7"/>
                  </a:cubicBezTo>
                  <a:cubicBezTo>
                    <a:pt x="46" y="5"/>
                    <a:pt x="48" y="3"/>
                    <a:pt x="49" y="3"/>
                  </a:cubicBezTo>
                  <a:cubicBezTo>
                    <a:pt x="87" y="3"/>
                    <a:pt x="87" y="3"/>
                    <a:pt x="87" y="3"/>
                  </a:cubicBezTo>
                  <a:cubicBezTo>
                    <a:pt x="89" y="3"/>
                    <a:pt x="92" y="2"/>
                    <a:pt x="92" y="0"/>
                  </a:cubicBezTo>
                </a:path>
              </a:pathLst>
            </a:custGeom>
            <a:noFill/>
            <a:ln w="20638" cap="flat" cmpd="sng">
              <a:solidFill>
                <a:schemeClr val="tx1">
                  <a:alpha val="100000"/>
                </a:schemeClr>
              </a:solidFill>
              <a:prstDash val="solid"/>
              <a:round/>
              <a:headEnd type="none" w="med" len="med"/>
              <a:tailEnd type="none" w="med" len="med"/>
            </a:ln>
          </p:spPr>
          <p:txBody>
            <a:bodyPr/>
            <a:p>
              <a:endParaRPr lang="zh-CN" altLang="en-US"/>
            </a:p>
          </p:txBody>
        </p:sp>
        <p:grpSp>
          <p:nvGrpSpPr>
            <p:cNvPr id="43037" name="Group 51"/>
            <p:cNvGrpSpPr/>
            <p:nvPr/>
          </p:nvGrpSpPr>
          <p:grpSpPr>
            <a:xfrm>
              <a:off x="2555" y="2677"/>
              <a:ext cx="628" cy="207"/>
              <a:chOff x="2555" y="2677"/>
              <a:chExt cx="628" cy="207"/>
            </a:xfrm>
          </p:grpSpPr>
          <p:sp>
            <p:nvSpPr>
              <p:cNvPr id="43038" name="Rectangle 52"/>
              <p:cNvSpPr/>
              <p:nvPr/>
            </p:nvSpPr>
            <p:spPr>
              <a:xfrm>
                <a:off x="2555" y="2677"/>
                <a:ext cx="628" cy="207"/>
              </a:xfrm>
              <a:prstGeom prst="rect">
                <a:avLst/>
              </a:prstGeom>
              <a:solidFill>
                <a:srgbClr val="E1E5E9"/>
              </a:solidFill>
              <a:ln w="9525">
                <a:noFill/>
              </a:ln>
            </p:spPr>
            <p:txBody>
              <a:bodyPr/>
              <a:p>
                <a:endParaRPr lang="zh-CN" altLang="en-US" dirty="0">
                  <a:latin typeface="Times New Roman" panose="02020603050405020304" pitchFamily="18" charset="0"/>
                </a:endParaRPr>
              </a:p>
            </p:txBody>
          </p:sp>
          <p:sp>
            <p:nvSpPr>
              <p:cNvPr id="43039" name="Rectangle 53"/>
              <p:cNvSpPr/>
              <p:nvPr/>
            </p:nvSpPr>
            <p:spPr>
              <a:xfrm>
                <a:off x="2601" y="2694"/>
                <a:ext cx="386" cy="163"/>
              </a:xfrm>
              <a:prstGeom prst="rect">
                <a:avLst/>
              </a:prstGeom>
              <a:noFill/>
              <a:ln w="9525">
                <a:noFill/>
              </a:ln>
            </p:spPr>
            <p:txBody>
              <a:bodyPr wrap="none" lIns="0" tIns="0" rIns="0" bIns="0">
                <a:spAutoFit/>
              </a:bodyPr>
              <a:p>
                <a:r>
                  <a:rPr lang="zh-CN" altLang="en-US" sz="1700" dirty="0">
                    <a:solidFill>
                      <a:srgbClr val="000000"/>
                    </a:solidFill>
                    <a:latin typeface="Arial" panose="020B0604020202020204" pitchFamily="34" charset="0"/>
                  </a:rPr>
                  <a:t>   短缺</a:t>
                </a:r>
                <a:endParaRPr lang="zh-CN" altLang="en-US" dirty="0">
                  <a:solidFill>
                    <a:schemeClr val="tx1"/>
                  </a:solidFill>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546260"/>
                                        </p:tgtEl>
                                        <p:attrNameLst>
                                          <p:attrName>style.visibility</p:attrName>
                                        </p:attrNameLst>
                                      </p:cBhvr>
                                      <p:to>
                                        <p:strVal val="visible"/>
                                      </p:to>
                                    </p:set>
                                    <p:animEffect transition="in" filter="strips(upRight)">
                                      <p:cBhvr>
                                        <p:cTn id="7" dur="500"/>
                                        <p:tgtEl>
                                          <p:spTgt spid="154626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46263"/>
                                        </p:tgtEl>
                                        <p:attrNameLst>
                                          <p:attrName>style.visibility</p:attrName>
                                        </p:attrNameLst>
                                      </p:cBhvr>
                                      <p:to>
                                        <p:strVal val="visible"/>
                                      </p:to>
                                    </p:set>
                                    <p:animEffect transition="in" filter="strips(downRight)">
                                      <p:cBhvr>
                                        <p:cTn id="12" dur="500"/>
                                        <p:tgtEl>
                                          <p:spTgt spid="154626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546280"/>
                                        </p:tgtEl>
                                        <p:attrNameLst>
                                          <p:attrName>style.visibility</p:attrName>
                                        </p:attrNameLst>
                                      </p:cBhvr>
                                      <p:to>
                                        <p:strVal val="visible"/>
                                      </p:to>
                                    </p:set>
                                    <p:animEffect transition="in" filter="strips(upRight)">
                                      <p:cBhvr>
                                        <p:cTn id="17" dur="500"/>
                                        <p:tgtEl>
                                          <p:spTgt spid="15462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546275"/>
                                        </p:tgtEl>
                                        <p:attrNameLst>
                                          <p:attrName>style.visibility</p:attrName>
                                        </p:attrNameLst>
                                      </p:cBhvr>
                                      <p:to>
                                        <p:strVal val="visible"/>
                                      </p:to>
                                    </p:set>
                                    <p:animEffect transition="in" filter="strips(upRight)">
                                      <p:cBhvr>
                                        <p:cTn id="22" dur="500"/>
                                        <p:tgtEl>
                                          <p:spTgt spid="154627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46271"/>
                                        </p:tgtEl>
                                        <p:attrNameLst>
                                          <p:attrName>style.visibility</p:attrName>
                                        </p:attrNameLst>
                                      </p:cBhvr>
                                      <p:to>
                                        <p:strVal val="visible"/>
                                      </p:to>
                                    </p:set>
                                    <p:animEffect transition="in" filter="dissolve">
                                      <p:cBhvr>
                                        <p:cTn id="27" dur="500"/>
                                        <p:tgtEl>
                                          <p:spTgt spid="15462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46285"/>
                                        </p:tgtEl>
                                        <p:attrNameLst>
                                          <p:attrName>style.visibility</p:attrName>
                                        </p:attrNameLst>
                                      </p:cBhvr>
                                      <p:to>
                                        <p:strVal val="visible"/>
                                      </p:to>
                                    </p:set>
                                    <p:animEffect transition="in" filter="wipe(down)">
                                      <p:cBhvr>
                                        <p:cTn id="32" dur="500"/>
                                        <p:tgtEl>
                                          <p:spTgt spid="154628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46267"/>
                                        </p:tgtEl>
                                        <p:attrNameLst>
                                          <p:attrName>style.visibility</p:attrName>
                                        </p:attrNameLst>
                                      </p:cBhvr>
                                      <p:to>
                                        <p:strVal val="visible"/>
                                      </p:to>
                                    </p:set>
                                    <p:animEffect transition="in" filter="dissolve">
                                      <p:cBhvr>
                                        <p:cTn id="37" dur="500"/>
                                        <p:tgtEl>
                                          <p:spTgt spid="15462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46289"/>
                                        </p:tgtEl>
                                        <p:attrNameLst>
                                          <p:attrName>style.visibility</p:attrName>
                                        </p:attrNameLst>
                                      </p:cBhvr>
                                      <p:to>
                                        <p:strVal val="visible"/>
                                      </p:to>
                                    </p:set>
                                    <p:animEffect transition="in" filter="wipe(up)">
                                      <p:cBhvr>
                                        <p:cTn id="42" dur="500"/>
                                        <p:tgtEl>
                                          <p:spTgt spid="1546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xfrm>
            <a:off x="755650" y="628650"/>
            <a:ext cx="7078663" cy="650875"/>
          </a:xfrm>
          <a:ln/>
        </p:spPr>
        <p:txBody>
          <a:bodyPr vert="horz" wrap="square" lIns="0" tIns="45720" rIns="0" bIns="0" anchor="b" anchorCtr="0"/>
          <a:p>
            <a:r>
              <a:rPr lang="en-US" altLang="zh-CN" sz="3600" dirty="0">
                <a:ea typeface="宋体" panose="02010600030101010101" pitchFamily="2" charset="-122"/>
              </a:rPr>
              <a:t>3.4 </a:t>
            </a:r>
            <a:r>
              <a:rPr lang="zh-CN" altLang="en-US" sz="3600" dirty="0">
                <a:ea typeface="宋体" panose="02010600030101010101" pitchFamily="2" charset="-122"/>
              </a:rPr>
              <a:t>供给与需求相交时达到均衡</a:t>
            </a:r>
            <a:endParaRPr lang="zh-CN" altLang="en-US" sz="3600" dirty="0"/>
          </a:p>
        </p:txBody>
      </p:sp>
      <p:pic>
        <p:nvPicPr>
          <p:cNvPr id="44035" name="内容占位符 5"/>
          <p:cNvPicPr>
            <a:picLocks noGrp="1" noChangeAspect="1"/>
          </p:cNvPicPr>
          <p:nvPr>
            <p:ph idx="1"/>
          </p:nvPr>
        </p:nvPicPr>
        <p:blipFill>
          <a:blip r:embed="rId1"/>
          <a:srcRect/>
          <a:stretch>
            <a:fillRect/>
          </a:stretch>
        </p:blipFill>
        <p:spPr>
          <a:xfrm>
            <a:off x="971550" y="1730375"/>
            <a:ext cx="6862763" cy="4389438"/>
          </a:xfrm>
          <a:ln/>
        </p:spPr>
      </p:pic>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4037"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983BA19D-11CD-45FD-A5E3-7E62DA2F0DFD}"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5059"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45060" name="Rectangle 2"/>
          <p:cNvSpPr>
            <a:spLocks noGrp="1"/>
          </p:cNvSpPr>
          <p:nvPr>
            <p:ph type="title"/>
          </p:nvPr>
        </p:nvSpPr>
        <p:spPr>
          <a:xfrm>
            <a:off x="539750" y="836613"/>
            <a:ext cx="8375650" cy="608012"/>
          </a:xfrm>
          <a:ln/>
        </p:spPr>
        <p:txBody>
          <a:bodyPr vert="horz" wrap="square" lIns="0" tIns="45720" rIns="0" bIns="0" anchor="b" anchorCtr="0"/>
          <a:p>
            <a:r>
              <a:rPr lang="en-US" altLang="zh-CN" sz="4000" dirty="0"/>
              <a:t>3.5 </a:t>
            </a:r>
            <a:r>
              <a:rPr lang="zh-CN" altLang="en-US" sz="4000" dirty="0"/>
              <a:t>政府干预：支持价格与限制价格</a:t>
            </a:r>
            <a:endParaRPr lang="zh-CN" altLang="en-US" sz="4000" dirty="0"/>
          </a:p>
        </p:txBody>
      </p:sp>
      <p:sp>
        <p:nvSpPr>
          <p:cNvPr id="36869" name="Rectangle 3"/>
          <p:cNvSpPr>
            <a:spLocks noGrp="1"/>
          </p:cNvSpPr>
          <p:nvPr>
            <p:ph idx="1"/>
          </p:nvPr>
        </p:nvSpPr>
        <p:spPr>
          <a:xfrm>
            <a:off x="457200" y="1700213"/>
            <a:ext cx="8229600" cy="4624387"/>
          </a:xfrm>
          <a:ln/>
        </p:spPr>
        <p:txBody>
          <a:bodyPr vert="horz" wrap="square" lIns="91440" tIns="45720" rIns="91440" bIns="45720" anchor="t" anchorCtr="0"/>
          <a:p>
            <a:pPr>
              <a:lnSpc>
                <a:spcPct val="150000"/>
              </a:lnSpc>
            </a:pPr>
            <a:r>
              <a:rPr lang="zh-CN" altLang="en-US" sz="2800" dirty="0">
                <a:solidFill>
                  <a:srgbClr val="C00000"/>
                </a:solidFill>
              </a:rPr>
              <a:t>政府对市场价格的干预</a:t>
            </a:r>
            <a:endParaRPr lang="zh-CN" altLang="en-US" sz="2800" dirty="0">
              <a:solidFill>
                <a:srgbClr val="C00000"/>
              </a:solidFill>
            </a:endParaRPr>
          </a:p>
          <a:p>
            <a:pPr>
              <a:lnSpc>
                <a:spcPct val="150000"/>
              </a:lnSpc>
              <a:buClr>
                <a:schemeClr val="hlink"/>
              </a:buClr>
              <a:buFont typeface="Wingdings" panose="05000000000000000000" pitchFamily="2" charset="2"/>
              <a:buChar char="Ø"/>
            </a:pPr>
            <a:r>
              <a:rPr lang="zh-CN" altLang="en-US" sz="2800" b="1" dirty="0">
                <a:solidFill>
                  <a:srgbClr val="002060"/>
                </a:solidFill>
              </a:rPr>
              <a:t>支持价格：</a:t>
            </a:r>
            <a:r>
              <a:rPr lang="zh-CN" altLang="en-US" sz="2800" dirty="0">
                <a:ea typeface="楷体_GB2312" pitchFamily="49" charset="-122"/>
              </a:rPr>
              <a:t>政府为支持某一行业发展而对该行业规定的高于均衡价格的最低限价。</a:t>
            </a:r>
            <a:endParaRPr lang="zh-CN" altLang="en-US" sz="2800" dirty="0">
              <a:ea typeface="楷体_GB2312" pitchFamily="49" charset="-122"/>
            </a:endParaRPr>
          </a:p>
          <a:p>
            <a:pPr>
              <a:lnSpc>
                <a:spcPct val="150000"/>
              </a:lnSpc>
              <a:buClr>
                <a:schemeClr val="hlink"/>
              </a:buClr>
              <a:buFont typeface="Wingdings" panose="05000000000000000000" pitchFamily="2" charset="2"/>
              <a:buChar char="Ø"/>
            </a:pPr>
            <a:r>
              <a:rPr lang="zh-CN" altLang="en-US" sz="2800" b="1" dirty="0">
                <a:solidFill>
                  <a:srgbClr val="002060"/>
                </a:solidFill>
              </a:rPr>
              <a:t>限制价格：</a:t>
            </a:r>
            <a:r>
              <a:rPr lang="zh-CN" altLang="en-US" sz="2800" dirty="0">
                <a:ea typeface="楷体_GB2312" pitchFamily="49" charset="-122"/>
              </a:rPr>
              <a:t>政府为限制某产品价格上涨而对该产品规定的低于均衡价格的最高限价。</a:t>
            </a:r>
            <a:endParaRPr lang="en-US" altLang="zh-CN" sz="2800" dirty="0"/>
          </a:p>
          <a:p>
            <a:pPr>
              <a:lnSpc>
                <a:spcPct val="150000"/>
              </a:lnSpc>
              <a:buFont typeface="Wingdings 2" panose="05020102010507070707" pitchFamily="18" charset="2"/>
              <a:buChar char=""/>
            </a:pPr>
            <a:r>
              <a:rPr lang="zh-CN" altLang="en-US" sz="2800" dirty="0"/>
              <a:t>政府干预价格案例：农产品、最低工资、房价、新能源</a:t>
            </a:r>
            <a:r>
              <a:rPr lang="en-US" altLang="zh-CN" sz="2800" dirty="0"/>
              <a:t>……</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869">
                                            <p:txEl>
                                              <p:charRg st="0" end="11"/>
                                            </p:txEl>
                                          </p:spTgt>
                                        </p:tgtEl>
                                        <p:attrNameLst>
                                          <p:attrName>style.visibility</p:attrName>
                                        </p:attrNameLst>
                                      </p:cBhvr>
                                      <p:to>
                                        <p:strVal val="visible"/>
                                      </p:to>
                                    </p:set>
                                    <p:animEffect transition="in" filter="barn(inVertical)">
                                      <p:cBhvr>
                                        <p:cTn id="7" dur="500"/>
                                        <p:tgtEl>
                                          <p:spTgt spid="36869">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9">
                                            <p:txEl>
                                              <p:charRg st="11" end="48"/>
                                            </p:txEl>
                                          </p:spTgt>
                                        </p:tgtEl>
                                        <p:attrNameLst>
                                          <p:attrName>style.visibility</p:attrName>
                                        </p:attrNameLst>
                                      </p:cBhvr>
                                      <p:to>
                                        <p:strVal val="visible"/>
                                      </p:to>
                                    </p:set>
                                    <p:animEffect transition="in" filter="barn(inVertical)">
                                      <p:cBhvr>
                                        <p:cTn id="12" dur="500"/>
                                        <p:tgtEl>
                                          <p:spTgt spid="36869">
                                            <p:txEl>
                                              <p:charRg st="11"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9">
                                            <p:txEl>
                                              <p:charRg st="48" end="86"/>
                                            </p:txEl>
                                          </p:spTgt>
                                        </p:tgtEl>
                                        <p:attrNameLst>
                                          <p:attrName>style.visibility</p:attrName>
                                        </p:attrNameLst>
                                      </p:cBhvr>
                                      <p:to>
                                        <p:strVal val="visible"/>
                                      </p:to>
                                    </p:set>
                                    <p:animEffect transition="in" filter="barn(inVertical)">
                                      <p:cBhvr>
                                        <p:cTn id="17" dur="500"/>
                                        <p:tgtEl>
                                          <p:spTgt spid="36869">
                                            <p:txEl>
                                              <p:charRg st="48"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5FBA5AB9-24DD-4781-BA4A-5966C1E6FDF7}"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6083"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46084" name="Rectangle 2"/>
          <p:cNvSpPr>
            <a:spLocks noGrp="1"/>
          </p:cNvSpPr>
          <p:nvPr>
            <p:ph type="title"/>
          </p:nvPr>
        </p:nvSpPr>
        <p:spPr>
          <a:xfrm>
            <a:off x="503238" y="1333500"/>
            <a:ext cx="7772400" cy="608013"/>
          </a:xfrm>
          <a:ln/>
        </p:spPr>
        <p:txBody>
          <a:bodyPr vert="horz" wrap="square" lIns="0" tIns="45720" rIns="0" bIns="0" anchor="b" anchorCtr="0"/>
          <a:p>
            <a:pPr>
              <a:lnSpc>
                <a:spcPct val="150000"/>
              </a:lnSpc>
            </a:pPr>
            <a:r>
              <a:rPr lang="en-US" altLang="zh-CN" sz="4400" dirty="0"/>
              <a:t>3.6 </a:t>
            </a:r>
            <a:r>
              <a:rPr lang="zh-CN" altLang="en-US" sz="4400" dirty="0"/>
              <a:t>价格干预的后果</a:t>
            </a:r>
            <a:br>
              <a:rPr lang="en-US" altLang="zh-CN" dirty="0"/>
            </a:br>
            <a:r>
              <a:rPr lang="zh-CN" altLang="en-US" sz="3200" dirty="0">
                <a:solidFill>
                  <a:srgbClr val="7030A0"/>
                </a:solidFill>
                <a:latin typeface="黑体" panose="02010609060101010101" pitchFamily="49" charset="-122"/>
                <a:ea typeface="黑体" panose="02010609060101010101" pitchFamily="49" charset="-122"/>
              </a:rPr>
              <a:t>价格干预的后果：可能导致市场过剩或短缺</a:t>
            </a:r>
            <a:endParaRPr lang="en-US" altLang="zh-CN" sz="3200" dirty="0">
              <a:solidFill>
                <a:srgbClr val="7030A0"/>
              </a:solidFill>
              <a:latin typeface="黑体" panose="02010609060101010101" pitchFamily="49" charset="-122"/>
              <a:ea typeface="黑体" panose="02010609060101010101" pitchFamily="49" charset="-122"/>
            </a:endParaRPr>
          </a:p>
        </p:txBody>
      </p:sp>
      <p:sp>
        <p:nvSpPr>
          <p:cNvPr id="46085" name="Rectangle 3"/>
          <p:cNvSpPr>
            <a:spLocks noGrp="1"/>
          </p:cNvSpPr>
          <p:nvPr>
            <p:ph idx="1"/>
          </p:nvPr>
        </p:nvSpPr>
        <p:spPr>
          <a:xfrm>
            <a:off x="457200" y="1992313"/>
            <a:ext cx="8229600" cy="4389437"/>
          </a:xfrm>
          <a:ln/>
        </p:spPr>
        <p:txBody>
          <a:bodyPr vert="horz" wrap="square" lIns="91440" tIns="45720" rIns="91440" bIns="45720" anchor="t" anchorCtr="0"/>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p:txBody>
      </p:sp>
      <p:sp>
        <p:nvSpPr>
          <p:cNvPr id="46086" name="Line 4"/>
          <p:cNvSpPr/>
          <p:nvPr/>
        </p:nvSpPr>
        <p:spPr>
          <a:xfrm>
            <a:off x="2667000" y="2362200"/>
            <a:ext cx="0" cy="3124200"/>
          </a:xfrm>
          <a:prstGeom prst="line">
            <a:avLst/>
          </a:prstGeom>
          <a:ln w="38100" cap="flat" cmpd="sng">
            <a:solidFill>
              <a:schemeClr val="tx1"/>
            </a:solidFill>
            <a:prstDash val="solid"/>
            <a:miter/>
            <a:headEnd type="none" w="med" len="med"/>
            <a:tailEnd type="none" w="med" len="med"/>
          </a:ln>
        </p:spPr>
      </p:sp>
      <p:sp>
        <p:nvSpPr>
          <p:cNvPr id="46087" name="Line 5"/>
          <p:cNvSpPr/>
          <p:nvPr/>
        </p:nvSpPr>
        <p:spPr>
          <a:xfrm>
            <a:off x="2667000" y="5486400"/>
            <a:ext cx="3886200" cy="0"/>
          </a:xfrm>
          <a:prstGeom prst="line">
            <a:avLst/>
          </a:prstGeom>
          <a:ln w="38100" cap="flat" cmpd="sng">
            <a:solidFill>
              <a:schemeClr val="tx1"/>
            </a:solidFill>
            <a:prstDash val="solid"/>
            <a:miter/>
            <a:headEnd type="none" w="med" len="med"/>
            <a:tailEnd type="none" w="med" len="med"/>
          </a:ln>
        </p:spPr>
      </p:sp>
      <p:sp>
        <p:nvSpPr>
          <p:cNvPr id="46088" name="Text Box 6"/>
          <p:cNvSpPr txBox="1"/>
          <p:nvPr/>
        </p:nvSpPr>
        <p:spPr>
          <a:xfrm>
            <a:off x="2286000" y="52578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46089" name="Text Box 7"/>
          <p:cNvSpPr txBox="1"/>
          <p:nvPr/>
        </p:nvSpPr>
        <p:spPr>
          <a:xfrm>
            <a:off x="6477000" y="54102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46090" name="Line 8"/>
          <p:cNvSpPr/>
          <p:nvPr/>
        </p:nvSpPr>
        <p:spPr>
          <a:xfrm>
            <a:off x="3276600" y="3252788"/>
            <a:ext cx="1905000" cy="1905000"/>
          </a:xfrm>
          <a:prstGeom prst="line">
            <a:avLst/>
          </a:prstGeom>
          <a:ln w="38100" cap="flat" cmpd="sng">
            <a:solidFill>
              <a:schemeClr val="tx1"/>
            </a:solidFill>
            <a:prstDash val="solid"/>
            <a:miter/>
            <a:headEnd type="none" w="med" len="med"/>
            <a:tailEnd type="none" w="med" len="med"/>
          </a:ln>
        </p:spPr>
      </p:sp>
      <p:sp>
        <p:nvSpPr>
          <p:cNvPr id="46091" name="Text Box 9"/>
          <p:cNvSpPr txBox="1"/>
          <p:nvPr/>
        </p:nvSpPr>
        <p:spPr>
          <a:xfrm>
            <a:off x="3124200" y="2819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endParaRPr lang="en-US" altLang="zh-CN" dirty="0">
              <a:solidFill>
                <a:schemeClr val="tx1"/>
              </a:solidFill>
              <a:latin typeface="Verdana" panose="020B0604030504040204" pitchFamily="34" charset="0"/>
            </a:endParaRPr>
          </a:p>
        </p:txBody>
      </p:sp>
      <p:sp>
        <p:nvSpPr>
          <p:cNvPr id="46092" name="Line 10"/>
          <p:cNvSpPr/>
          <p:nvPr/>
        </p:nvSpPr>
        <p:spPr>
          <a:xfrm flipV="1">
            <a:off x="3124200" y="3200400"/>
            <a:ext cx="1905000" cy="1905000"/>
          </a:xfrm>
          <a:prstGeom prst="line">
            <a:avLst/>
          </a:prstGeom>
          <a:ln w="38100" cap="flat" cmpd="sng">
            <a:solidFill>
              <a:schemeClr val="tx1"/>
            </a:solidFill>
            <a:prstDash val="solid"/>
            <a:miter/>
            <a:headEnd type="none" w="med" len="med"/>
            <a:tailEnd type="none" w="med" len="med"/>
          </a:ln>
        </p:spPr>
      </p:sp>
      <p:sp>
        <p:nvSpPr>
          <p:cNvPr id="46093" name="Text Box 11"/>
          <p:cNvSpPr txBox="1"/>
          <p:nvPr/>
        </p:nvSpPr>
        <p:spPr>
          <a:xfrm>
            <a:off x="4953000" y="2819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endParaRPr lang="en-US" altLang="zh-CN" dirty="0">
              <a:solidFill>
                <a:schemeClr val="tx1"/>
              </a:solidFill>
              <a:latin typeface="Verdana" panose="020B0604030504040204" pitchFamily="34" charset="0"/>
            </a:endParaRPr>
          </a:p>
        </p:txBody>
      </p:sp>
      <p:sp>
        <p:nvSpPr>
          <p:cNvPr id="46094" name="Text Box 12"/>
          <p:cNvSpPr txBox="1"/>
          <p:nvPr/>
        </p:nvSpPr>
        <p:spPr>
          <a:xfrm>
            <a:off x="4267200" y="38100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endParaRPr lang="en-US" altLang="zh-CN" dirty="0">
              <a:solidFill>
                <a:schemeClr val="tx1"/>
              </a:solidFill>
              <a:latin typeface="Verdana" panose="020B0604030504040204" pitchFamily="34" charset="0"/>
            </a:endParaRPr>
          </a:p>
        </p:txBody>
      </p:sp>
      <p:sp>
        <p:nvSpPr>
          <p:cNvPr id="46095" name="Line 13"/>
          <p:cNvSpPr/>
          <p:nvPr/>
        </p:nvSpPr>
        <p:spPr>
          <a:xfrm>
            <a:off x="2703513" y="4110038"/>
            <a:ext cx="1447800" cy="0"/>
          </a:xfrm>
          <a:prstGeom prst="line">
            <a:avLst/>
          </a:prstGeom>
          <a:ln w="9525" cap="flat" cmpd="sng">
            <a:solidFill>
              <a:schemeClr val="tx1"/>
            </a:solidFill>
            <a:prstDash val="dash"/>
            <a:miter/>
            <a:headEnd type="none" w="med" len="med"/>
            <a:tailEnd type="none" w="med" len="med"/>
          </a:ln>
        </p:spPr>
      </p:sp>
      <p:sp>
        <p:nvSpPr>
          <p:cNvPr id="46096" name="Text Box 14"/>
          <p:cNvSpPr txBox="1"/>
          <p:nvPr/>
        </p:nvSpPr>
        <p:spPr>
          <a:xfrm>
            <a:off x="2133600" y="38862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Pe</a:t>
            </a:r>
            <a:endParaRPr lang="en-US" altLang="zh-CN" dirty="0">
              <a:solidFill>
                <a:schemeClr val="tx1"/>
              </a:solidFill>
              <a:latin typeface="Verdana" panose="020B0604030504040204" pitchFamily="34" charset="0"/>
            </a:endParaRPr>
          </a:p>
        </p:txBody>
      </p:sp>
      <p:sp>
        <p:nvSpPr>
          <p:cNvPr id="46097" name="Text Box 15"/>
          <p:cNvSpPr txBox="1"/>
          <p:nvPr/>
        </p:nvSpPr>
        <p:spPr>
          <a:xfrm>
            <a:off x="2133600" y="38862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Pe</a:t>
            </a:r>
            <a:endParaRPr lang="en-US" altLang="zh-CN" dirty="0">
              <a:solidFill>
                <a:schemeClr val="tx1"/>
              </a:solidFill>
              <a:latin typeface="Verdana" panose="020B0604030504040204" pitchFamily="34" charset="0"/>
            </a:endParaRPr>
          </a:p>
        </p:txBody>
      </p:sp>
      <p:sp>
        <p:nvSpPr>
          <p:cNvPr id="46098" name="Line 16"/>
          <p:cNvSpPr/>
          <p:nvPr/>
        </p:nvSpPr>
        <p:spPr>
          <a:xfrm>
            <a:off x="4114800" y="4114800"/>
            <a:ext cx="0" cy="1371600"/>
          </a:xfrm>
          <a:prstGeom prst="line">
            <a:avLst/>
          </a:prstGeom>
          <a:ln w="9525" cap="flat" cmpd="sng">
            <a:solidFill>
              <a:schemeClr val="tx1"/>
            </a:solidFill>
            <a:prstDash val="dash"/>
            <a:miter/>
            <a:headEnd type="none" w="med" len="med"/>
            <a:tailEnd type="none" w="med" len="med"/>
          </a:ln>
        </p:spPr>
      </p:sp>
      <p:sp>
        <p:nvSpPr>
          <p:cNvPr id="46099" name="Text Box 17"/>
          <p:cNvSpPr txBox="1"/>
          <p:nvPr/>
        </p:nvSpPr>
        <p:spPr>
          <a:xfrm>
            <a:off x="3886200" y="54864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Qe</a:t>
            </a:r>
            <a:endParaRPr lang="en-US" altLang="zh-CN" dirty="0">
              <a:solidFill>
                <a:schemeClr val="tx1"/>
              </a:solidFill>
              <a:latin typeface="Verdana" panose="020B0604030504040204" pitchFamily="34" charset="0"/>
            </a:endParaRPr>
          </a:p>
        </p:txBody>
      </p:sp>
      <p:sp>
        <p:nvSpPr>
          <p:cNvPr id="46100" name="Text Box 18"/>
          <p:cNvSpPr txBox="1"/>
          <p:nvPr/>
        </p:nvSpPr>
        <p:spPr>
          <a:xfrm>
            <a:off x="2362200" y="2057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77843" name="Line 19"/>
          <p:cNvSpPr/>
          <p:nvPr/>
        </p:nvSpPr>
        <p:spPr>
          <a:xfrm>
            <a:off x="2667000" y="3581400"/>
            <a:ext cx="914400" cy="0"/>
          </a:xfrm>
          <a:prstGeom prst="line">
            <a:avLst/>
          </a:prstGeom>
          <a:ln w="9525" cap="flat" cmpd="sng">
            <a:solidFill>
              <a:schemeClr val="tx1"/>
            </a:solidFill>
            <a:prstDash val="dash"/>
            <a:miter/>
            <a:headEnd type="none" w="med" len="med"/>
            <a:tailEnd type="none" w="med" len="med"/>
          </a:ln>
        </p:spPr>
      </p:sp>
      <p:sp>
        <p:nvSpPr>
          <p:cNvPr id="77844" name="Line 20"/>
          <p:cNvSpPr/>
          <p:nvPr/>
        </p:nvSpPr>
        <p:spPr>
          <a:xfrm>
            <a:off x="3581400" y="3581400"/>
            <a:ext cx="990600" cy="0"/>
          </a:xfrm>
          <a:prstGeom prst="line">
            <a:avLst/>
          </a:prstGeom>
          <a:ln w="38100" cap="flat" cmpd="sng">
            <a:solidFill>
              <a:srgbClr val="FF0000"/>
            </a:solidFill>
            <a:prstDash val="sysDot"/>
            <a:miter/>
            <a:headEnd type="none" w="med" len="med"/>
            <a:tailEnd type="none" w="med" len="med"/>
          </a:ln>
        </p:spPr>
      </p:sp>
      <p:sp>
        <p:nvSpPr>
          <p:cNvPr id="77845" name="Line 21"/>
          <p:cNvSpPr/>
          <p:nvPr/>
        </p:nvSpPr>
        <p:spPr>
          <a:xfrm>
            <a:off x="2667000" y="4572000"/>
            <a:ext cx="990600" cy="0"/>
          </a:xfrm>
          <a:prstGeom prst="line">
            <a:avLst/>
          </a:prstGeom>
          <a:ln w="9525" cap="flat" cmpd="sng">
            <a:solidFill>
              <a:schemeClr val="tx1"/>
            </a:solidFill>
            <a:prstDash val="dash"/>
            <a:miter/>
            <a:headEnd type="none" w="med" len="med"/>
            <a:tailEnd type="none" w="med" len="med"/>
          </a:ln>
        </p:spPr>
      </p:sp>
      <p:sp>
        <p:nvSpPr>
          <p:cNvPr id="77846" name="Line 22"/>
          <p:cNvSpPr/>
          <p:nvPr/>
        </p:nvSpPr>
        <p:spPr>
          <a:xfrm>
            <a:off x="3657600" y="4572000"/>
            <a:ext cx="914400" cy="0"/>
          </a:xfrm>
          <a:prstGeom prst="line">
            <a:avLst/>
          </a:prstGeom>
          <a:ln w="38100" cap="flat" cmpd="sng">
            <a:solidFill>
              <a:srgbClr val="FF0000"/>
            </a:solidFill>
            <a:prstDash val="sysDot"/>
            <a:miter/>
            <a:headEnd type="none" w="med" len="med"/>
            <a:tailEnd type="none" w="med" len="med"/>
          </a:ln>
        </p:spPr>
      </p:sp>
      <p:sp>
        <p:nvSpPr>
          <p:cNvPr id="77847" name="Text Box 23"/>
          <p:cNvSpPr txBox="1"/>
          <p:nvPr/>
        </p:nvSpPr>
        <p:spPr>
          <a:xfrm>
            <a:off x="2133600" y="32766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77848" name="Text Box 24"/>
          <p:cNvSpPr txBox="1"/>
          <p:nvPr/>
        </p:nvSpPr>
        <p:spPr>
          <a:xfrm>
            <a:off x="2133600" y="42672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77849" name="Line 25"/>
          <p:cNvSpPr/>
          <p:nvPr/>
        </p:nvSpPr>
        <p:spPr>
          <a:xfrm>
            <a:off x="3581400" y="3581400"/>
            <a:ext cx="0" cy="1905000"/>
          </a:xfrm>
          <a:prstGeom prst="line">
            <a:avLst/>
          </a:prstGeom>
          <a:ln w="9525" cap="flat" cmpd="sng">
            <a:solidFill>
              <a:schemeClr val="tx1"/>
            </a:solidFill>
            <a:prstDash val="dash"/>
            <a:miter/>
            <a:headEnd type="none" w="med" len="med"/>
            <a:tailEnd type="none" w="med" len="med"/>
          </a:ln>
        </p:spPr>
      </p:sp>
      <p:sp>
        <p:nvSpPr>
          <p:cNvPr id="77850" name="Line 26"/>
          <p:cNvSpPr/>
          <p:nvPr/>
        </p:nvSpPr>
        <p:spPr>
          <a:xfrm>
            <a:off x="4648200" y="3581400"/>
            <a:ext cx="0" cy="1905000"/>
          </a:xfrm>
          <a:prstGeom prst="line">
            <a:avLst/>
          </a:prstGeom>
          <a:ln w="9525" cap="flat" cmpd="sng">
            <a:solidFill>
              <a:schemeClr val="tx1"/>
            </a:solidFill>
            <a:prstDash val="dash"/>
            <a:miter/>
            <a:headEnd type="none" w="med" len="med"/>
            <a:tailEnd type="none" w="med" len="med"/>
          </a:ln>
        </p:spPr>
      </p:sp>
      <p:sp>
        <p:nvSpPr>
          <p:cNvPr id="77851" name="Text Box 27"/>
          <p:cNvSpPr txBox="1"/>
          <p:nvPr/>
        </p:nvSpPr>
        <p:spPr>
          <a:xfrm>
            <a:off x="3352800" y="54864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77852" name="Text Box 28"/>
          <p:cNvSpPr txBox="1"/>
          <p:nvPr/>
        </p:nvSpPr>
        <p:spPr>
          <a:xfrm>
            <a:off x="4419600" y="54864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77853" name="Text Box 29"/>
          <p:cNvSpPr txBox="1"/>
          <p:nvPr/>
        </p:nvSpPr>
        <p:spPr>
          <a:xfrm>
            <a:off x="3733800" y="3124200"/>
            <a:ext cx="990600" cy="457200"/>
          </a:xfrm>
          <a:prstGeom prst="rect">
            <a:avLst/>
          </a:prstGeom>
          <a:noFill/>
          <a:ln w="9525">
            <a:noFill/>
          </a:ln>
        </p:spPr>
        <p:txBody>
          <a:bodyPr>
            <a:spAutoFit/>
          </a:bodyPr>
          <a:p>
            <a:pPr>
              <a:spcBef>
                <a:spcPct val="50000"/>
              </a:spcBef>
            </a:pPr>
            <a:r>
              <a:rPr lang="zh-CN" altLang="en-US" dirty="0">
                <a:solidFill>
                  <a:schemeClr val="tx1"/>
                </a:solidFill>
                <a:latin typeface="Verdana" panose="020B0604030504040204" pitchFamily="34" charset="0"/>
              </a:rPr>
              <a:t>过剩</a:t>
            </a:r>
            <a:endParaRPr lang="zh-CN" altLang="en-US" dirty="0">
              <a:solidFill>
                <a:schemeClr val="tx1"/>
              </a:solidFill>
              <a:latin typeface="Verdana" panose="020B0604030504040204" pitchFamily="34" charset="0"/>
            </a:endParaRPr>
          </a:p>
        </p:txBody>
      </p:sp>
      <p:sp>
        <p:nvSpPr>
          <p:cNvPr id="77854" name="Text Box 30"/>
          <p:cNvSpPr txBox="1"/>
          <p:nvPr/>
        </p:nvSpPr>
        <p:spPr>
          <a:xfrm>
            <a:off x="3657600" y="4648200"/>
            <a:ext cx="990600" cy="457200"/>
          </a:xfrm>
          <a:prstGeom prst="rect">
            <a:avLst/>
          </a:prstGeom>
          <a:noFill/>
          <a:ln w="9525">
            <a:noFill/>
          </a:ln>
        </p:spPr>
        <p:txBody>
          <a:bodyPr>
            <a:spAutoFit/>
          </a:bodyPr>
          <a:p>
            <a:pPr>
              <a:spcBef>
                <a:spcPct val="50000"/>
              </a:spcBef>
            </a:pPr>
            <a:r>
              <a:rPr lang="zh-CN" altLang="en-US" dirty="0">
                <a:solidFill>
                  <a:schemeClr val="tx1"/>
                </a:solidFill>
                <a:latin typeface="Verdana" panose="020B0604030504040204" pitchFamily="34" charset="0"/>
              </a:rPr>
              <a:t>短缺</a:t>
            </a:r>
            <a:endParaRPr lang="zh-CN" altLang="en-US" dirty="0">
              <a:solidFill>
                <a:schemeClr val="tx1"/>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47"/>
                                        </p:tgtEl>
                                        <p:attrNameLst>
                                          <p:attrName>style.visibility</p:attrName>
                                        </p:attrNameLst>
                                      </p:cBhvr>
                                      <p:to>
                                        <p:strVal val="visible"/>
                                      </p:to>
                                    </p:set>
                                    <p:anim calcmode="lin" valueType="num">
                                      <p:cBhvr additive="base">
                                        <p:cTn id="7" dur="500" fill="hold"/>
                                        <p:tgtEl>
                                          <p:spTgt spid="77847"/>
                                        </p:tgtEl>
                                        <p:attrNameLst>
                                          <p:attrName>ppt_x</p:attrName>
                                        </p:attrNameLst>
                                      </p:cBhvr>
                                      <p:tavLst>
                                        <p:tav tm="0">
                                          <p:val>
                                            <p:strVal val="0-#ppt_w/2"/>
                                          </p:val>
                                        </p:tav>
                                        <p:tav tm="100000">
                                          <p:val>
                                            <p:strVal val="#ppt_x"/>
                                          </p:val>
                                        </p:tav>
                                      </p:tavLst>
                                    </p:anim>
                                    <p:anim calcmode="lin" valueType="num">
                                      <p:cBhvr additive="base">
                                        <p:cTn id="8"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43"/>
                                        </p:tgtEl>
                                        <p:attrNameLst>
                                          <p:attrName>style.visibility</p:attrName>
                                        </p:attrNameLst>
                                      </p:cBhvr>
                                      <p:to>
                                        <p:strVal val="visible"/>
                                      </p:to>
                                    </p:set>
                                    <p:anim calcmode="lin" valueType="num">
                                      <p:cBhvr additive="base">
                                        <p:cTn id="13" dur="500" fill="hold"/>
                                        <p:tgtEl>
                                          <p:spTgt spid="77843"/>
                                        </p:tgtEl>
                                        <p:attrNameLst>
                                          <p:attrName>ppt_x</p:attrName>
                                        </p:attrNameLst>
                                      </p:cBhvr>
                                      <p:tavLst>
                                        <p:tav tm="0">
                                          <p:val>
                                            <p:strVal val="0-#ppt_w/2"/>
                                          </p:val>
                                        </p:tav>
                                        <p:tav tm="100000">
                                          <p:val>
                                            <p:strVal val="#ppt_x"/>
                                          </p:val>
                                        </p:tav>
                                      </p:tavLst>
                                    </p:anim>
                                    <p:anim calcmode="lin" valueType="num">
                                      <p:cBhvr additive="base">
                                        <p:cTn id="14" dur="500" fill="hold"/>
                                        <p:tgtEl>
                                          <p:spTgt spid="778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44"/>
                                        </p:tgtEl>
                                        <p:attrNameLst>
                                          <p:attrName>style.visibility</p:attrName>
                                        </p:attrNameLst>
                                      </p:cBhvr>
                                      <p:to>
                                        <p:strVal val="visible"/>
                                      </p:to>
                                    </p:set>
                                    <p:anim calcmode="lin" valueType="num">
                                      <p:cBhvr additive="base">
                                        <p:cTn id="19" dur="500" fill="hold"/>
                                        <p:tgtEl>
                                          <p:spTgt spid="77844"/>
                                        </p:tgtEl>
                                        <p:attrNameLst>
                                          <p:attrName>ppt_x</p:attrName>
                                        </p:attrNameLst>
                                      </p:cBhvr>
                                      <p:tavLst>
                                        <p:tav tm="0">
                                          <p:val>
                                            <p:strVal val="0-#ppt_w/2"/>
                                          </p:val>
                                        </p:tav>
                                        <p:tav tm="100000">
                                          <p:val>
                                            <p:strVal val="#ppt_x"/>
                                          </p:val>
                                        </p:tav>
                                      </p:tavLst>
                                    </p:anim>
                                    <p:anim calcmode="lin" valueType="num">
                                      <p:cBhvr additive="base">
                                        <p:cTn id="20" dur="500" fill="hold"/>
                                        <p:tgtEl>
                                          <p:spTgt spid="778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7849"/>
                                        </p:tgtEl>
                                        <p:attrNameLst>
                                          <p:attrName>style.visibility</p:attrName>
                                        </p:attrNameLst>
                                      </p:cBhvr>
                                      <p:to>
                                        <p:strVal val="visible"/>
                                      </p:to>
                                    </p:set>
                                    <p:anim calcmode="lin" valueType="num">
                                      <p:cBhvr additive="base">
                                        <p:cTn id="25" dur="500" fill="hold"/>
                                        <p:tgtEl>
                                          <p:spTgt spid="77849"/>
                                        </p:tgtEl>
                                        <p:attrNameLst>
                                          <p:attrName>ppt_x</p:attrName>
                                        </p:attrNameLst>
                                      </p:cBhvr>
                                      <p:tavLst>
                                        <p:tav tm="0">
                                          <p:val>
                                            <p:strVal val="0-#ppt_w/2"/>
                                          </p:val>
                                        </p:tav>
                                        <p:tav tm="100000">
                                          <p:val>
                                            <p:strVal val="#ppt_x"/>
                                          </p:val>
                                        </p:tav>
                                      </p:tavLst>
                                    </p:anim>
                                    <p:anim calcmode="lin" valueType="num">
                                      <p:cBhvr additive="base">
                                        <p:cTn id="26" dur="500" fill="hold"/>
                                        <p:tgtEl>
                                          <p:spTgt spid="778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7850"/>
                                        </p:tgtEl>
                                        <p:attrNameLst>
                                          <p:attrName>style.visibility</p:attrName>
                                        </p:attrNameLst>
                                      </p:cBhvr>
                                      <p:to>
                                        <p:strVal val="visible"/>
                                      </p:to>
                                    </p:set>
                                    <p:anim calcmode="lin" valueType="num">
                                      <p:cBhvr additive="base">
                                        <p:cTn id="31" dur="500" fill="hold"/>
                                        <p:tgtEl>
                                          <p:spTgt spid="77850"/>
                                        </p:tgtEl>
                                        <p:attrNameLst>
                                          <p:attrName>ppt_x</p:attrName>
                                        </p:attrNameLst>
                                      </p:cBhvr>
                                      <p:tavLst>
                                        <p:tav tm="0">
                                          <p:val>
                                            <p:strVal val="0-#ppt_w/2"/>
                                          </p:val>
                                        </p:tav>
                                        <p:tav tm="100000">
                                          <p:val>
                                            <p:strVal val="#ppt_x"/>
                                          </p:val>
                                        </p:tav>
                                      </p:tavLst>
                                    </p:anim>
                                    <p:anim calcmode="lin" valueType="num">
                                      <p:cBhvr additive="base">
                                        <p:cTn id="32" dur="500" fill="hold"/>
                                        <p:tgtEl>
                                          <p:spTgt spid="7785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51"/>
                                        </p:tgtEl>
                                        <p:attrNameLst>
                                          <p:attrName>style.visibility</p:attrName>
                                        </p:attrNameLst>
                                      </p:cBhvr>
                                      <p:to>
                                        <p:strVal val="visible"/>
                                      </p:to>
                                    </p:set>
                                    <p:anim calcmode="lin" valueType="num">
                                      <p:cBhvr additive="base">
                                        <p:cTn id="37" dur="500" fill="hold"/>
                                        <p:tgtEl>
                                          <p:spTgt spid="77851"/>
                                        </p:tgtEl>
                                        <p:attrNameLst>
                                          <p:attrName>ppt_x</p:attrName>
                                        </p:attrNameLst>
                                      </p:cBhvr>
                                      <p:tavLst>
                                        <p:tav tm="0">
                                          <p:val>
                                            <p:strVal val="0-#ppt_w/2"/>
                                          </p:val>
                                        </p:tav>
                                        <p:tav tm="100000">
                                          <p:val>
                                            <p:strVal val="#ppt_x"/>
                                          </p:val>
                                        </p:tav>
                                      </p:tavLst>
                                    </p:anim>
                                    <p:anim calcmode="lin" valueType="num">
                                      <p:cBhvr additive="base">
                                        <p:cTn id="38" dur="500" fill="hold"/>
                                        <p:tgtEl>
                                          <p:spTgt spid="7785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7852"/>
                                        </p:tgtEl>
                                        <p:attrNameLst>
                                          <p:attrName>style.visibility</p:attrName>
                                        </p:attrNameLst>
                                      </p:cBhvr>
                                      <p:to>
                                        <p:strVal val="visible"/>
                                      </p:to>
                                    </p:set>
                                    <p:anim calcmode="lin" valueType="num">
                                      <p:cBhvr additive="base">
                                        <p:cTn id="43" dur="500" fill="hold"/>
                                        <p:tgtEl>
                                          <p:spTgt spid="77852"/>
                                        </p:tgtEl>
                                        <p:attrNameLst>
                                          <p:attrName>ppt_x</p:attrName>
                                        </p:attrNameLst>
                                      </p:cBhvr>
                                      <p:tavLst>
                                        <p:tav tm="0">
                                          <p:val>
                                            <p:strVal val="0-#ppt_w/2"/>
                                          </p:val>
                                        </p:tav>
                                        <p:tav tm="100000">
                                          <p:val>
                                            <p:strVal val="#ppt_x"/>
                                          </p:val>
                                        </p:tav>
                                      </p:tavLst>
                                    </p:anim>
                                    <p:anim calcmode="lin" valueType="num">
                                      <p:cBhvr additive="base">
                                        <p:cTn id="44" dur="500" fill="hold"/>
                                        <p:tgtEl>
                                          <p:spTgt spid="7785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7853"/>
                                        </p:tgtEl>
                                        <p:attrNameLst>
                                          <p:attrName>style.visibility</p:attrName>
                                        </p:attrNameLst>
                                      </p:cBhvr>
                                      <p:to>
                                        <p:strVal val="visible"/>
                                      </p:to>
                                    </p:set>
                                    <p:anim calcmode="lin" valueType="num">
                                      <p:cBhvr additive="base">
                                        <p:cTn id="49" dur="500" fill="hold"/>
                                        <p:tgtEl>
                                          <p:spTgt spid="77853"/>
                                        </p:tgtEl>
                                        <p:attrNameLst>
                                          <p:attrName>ppt_x</p:attrName>
                                        </p:attrNameLst>
                                      </p:cBhvr>
                                      <p:tavLst>
                                        <p:tav tm="0">
                                          <p:val>
                                            <p:strVal val="0-#ppt_w/2"/>
                                          </p:val>
                                        </p:tav>
                                        <p:tav tm="100000">
                                          <p:val>
                                            <p:strVal val="#ppt_x"/>
                                          </p:val>
                                        </p:tav>
                                      </p:tavLst>
                                    </p:anim>
                                    <p:anim calcmode="lin" valueType="num">
                                      <p:cBhvr additive="base">
                                        <p:cTn id="50" dur="500" fill="hold"/>
                                        <p:tgtEl>
                                          <p:spTgt spid="7785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7848"/>
                                        </p:tgtEl>
                                        <p:attrNameLst>
                                          <p:attrName>style.visibility</p:attrName>
                                        </p:attrNameLst>
                                      </p:cBhvr>
                                      <p:to>
                                        <p:strVal val="visible"/>
                                      </p:to>
                                    </p:set>
                                    <p:anim calcmode="lin" valueType="num">
                                      <p:cBhvr additive="base">
                                        <p:cTn id="55" dur="500" fill="hold"/>
                                        <p:tgtEl>
                                          <p:spTgt spid="77848"/>
                                        </p:tgtEl>
                                        <p:attrNameLst>
                                          <p:attrName>ppt_x</p:attrName>
                                        </p:attrNameLst>
                                      </p:cBhvr>
                                      <p:tavLst>
                                        <p:tav tm="0">
                                          <p:val>
                                            <p:strVal val="0-#ppt_w/2"/>
                                          </p:val>
                                        </p:tav>
                                        <p:tav tm="100000">
                                          <p:val>
                                            <p:strVal val="#ppt_x"/>
                                          </p:val>
                                        </p:tav>
                                      </p:tavLst>
                                    </p:anim>
                                    <p:anim calcmode="lin" valueType="num">
                                      <p:cBhvr additive="base">
                                        <p:cTn id="56" dur="500" fill="hold"/>
                                        <p:tgtEl>
                                          <p:spTgt spid="7784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7845"/>
                                        </p:tgtEl>
                                        <p:attrNameLst>
                                          <p:attrName>style.visibility</p:attrName>
                                        </p:attrNameLst>
                                      </p:cBhvr>
                                      <p:to>
                                        <p:strVal val="visible"/>
                                      </p:to>
                                    </p:set>
                                    <p:anim calcmode="lin" valueType="num">
                                      <p:cBhvr additive="base">
                                        <p:cTn id="61" dur="500" fill="hold"/>
                                        <p:tgtEl>
                                          <p:spTgt spid="77845"/>
                                        </p:tgtEl>
                                        <p:attrNameLst>
                                          <p:attrName>ppt_x</p:attrName>
                                        </p:attrNameLst>
                                      </p:cBhvr>
                                      <p:tavLst>
                                        <p:tav tm="0">
                                          <p:val>
                                            <p:strVal val="0-#ppt_w/2"/>
                                          </p:val>
                                        </p:tav>
                                        <p:tav tm="100000">
                                          <p:val>
                                            <p:strVal val="#ppt_x"/>
                                          </p:val>
                                        </p:tav>
                                      </p:tavLst>
                                    </p:anim>
                                    <p:anim calcmode="lin" valueType="num">
                                      <p:cBhvr additive="base">
                                        <p:cTn id="62" dur="500" fill="hold"/>
                                        <p:tgtEl>
                                          <p:spTgt spid="7784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7846"/>
                                        </p:tgtEl>
                                        <p:attrNameLst>
                                          <p:attrName>style.visibility</p:attrName>
                                        </p:attrNameLst>
                                      </p:cBhvr>
                                      <p:to>
                                        <p:strVal val="visible"/>
                                      </p:to>
                                    </p:set>
                                    <p:anim calcmode="lin" valueType="num">
                                      <p:cBhvr additive="base">
                                        <p:cTn id="67" dur="500" fill="hold"/>
                                        <p:tgtEl>
                                          <p:spTgt spid="77846"/>
                                        </p:tgtEl>
                                        <p:attrNameLst>
                                          <p:attrName>ppt_x</p:attrName>
                                        </p:attrNameLst>
                                      </p:cBhvr>
                                      <p:tavLst>
                                        <p:tav tm="0">
                                          <p:val>
                                            <p:strVal val="0-#ppt_w/2"/>
                                          </p:val>
                                        </p:tav>
                                        <p:tav tm="100000">
                                          <p:val>
                                            <p:strVal val="#ppt_x"/>
                                          </p:val>
                                        </p:tav>
                                      </p:tavLst>
                                    </p:anim>
                                    <p:anim calcmode="lin" valueType="num">
                                      <p:cBhvr additive="base">
                                        <p:cTn id="68" dur="500" fill="hold"/>
                                        <p:tgtEl>
                                          <p:spTgt spid="7784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7854"/>
                                        </p:tgtEl>
                                        <p:attrNameLst>
                                          <p:attrName>style.visibility</p:attrName>
                                        </p:attrNameLst>
                                      </p:cBhvr>
                                      <p:to>
                                        <p:strVal val="visible"/>
                                      </p:to>
                                    </p:set>
                                    <p:anim calcmode="lin" valueType="num">
                                      <p:cBhvr additive="base">
                                        <p:cTn id="73" dur="500" fill="hold"/>
                                        <p:tgtEl>
                                          <p:spTgt spid="77854"/>
                                        </p:tgtEl>
                                        <p:attrNameLst>
                                          <p:attrName>ppt_x</p:attrName>
                                        </p:attrNameLst>
                                      </p:cBhvr>
                                      <p:tavLst>
                                        <p:tav tm="0">
                                          <p:val>
                                            <p:strVal val="0-#ppt_w/2"/>
                                          </p:val>
                                        </p:tav>
                                        <p:tav tm="100000">
                                          <p:val>
                                            <p:strVal val="#ppt_x"/>
                                          </p:val>
                                        </p:tav>
                                      </p:tavLst>
                                    </p:anim>
                                    <p:anim calcmode="lin" valueType="num">
                                      <p:cBhvr additive="base">
                                        <p:cTn id="74" dur="500" fill="hold"/>
                                        <p:tgtEl>
                                          <p:spTgt spid="77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P spid="77848" grpId="0"/>
      <p:bldP spid="77851" grpId="0"/>
      <p:bldP spid="77852" grpId="0"/>
      <p:bldP spid="77853" grpId="0"/>
      <p:bldP spid="778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492125" y="692150"/>
            <a:ext cx="8229600" cy="938213"/>
          </a:xfrm>
          <a:ln/>
        </p:spPr>
        <p:txBody>
          <a:bodyPr vert="horz" wrap="square" lIns="0" tIns="45720" rIns="0" bIns="0" anchor="b" anchorCtr="0"/>
          <a:p>
            <a:r>
              <a:rPr lang="en-US" altLang="zh-CN" dirty="0"/>
              <a:t>1.1 </a:t>
            </a:r>
            <a:r>
              <a:rPr lang="zh-CN" altLang="en-US" dirty="0"/>
              <a:t>需求与需求量</a:t>
            </a:r>
            <a:endParaRPr lang="zh-CN" altLang="en-US" dirty="0"/>
          </a:p>
        </p:txBody>
      </p:sp>
      <p:sp>
        <p:nvSpPr>
          <p:cNvPr id="17411" name="内容占位符 2"/>
          <p:cNvSpPr>
            <a:spLocks noGrp="1"/>
          </p:cNvSpPr>
          <p:nvPr>
            <p:ph idx="1"/>
          </p:nvPr>
        </p:nvSpPr>
        <p:spPr>
          <a:xfrm>
            <a:off x="492125" y="1844675"/>
            <a:ext cx="8229600" cy="3654425"/>
          </a:xfrm>
          <a:ln/>
        </p:spPr>
        <p:txBody>
          <a:bodyPr vert="horz" wrap="square" lIns="91440" tIns="45720" rIns="91440" bIns="45720" anchor="t" anchorCtr="0"/>
          <a:p>
            <a:pPr algn="just">
              <a:lnSpc>
                <a:spcPct val="150000"/>
              </a:lnSpc>
              <a:buFont typeface="Wingdings" panose="05000000000000000000" pitchFamily="2" charset="2"/>
              <a:buChar char="§"/>
            </a:pPr>
            <a:r>
              <a:rPr lang="zh-CN" altLang="en-US" sz="2400" b="1" dirty="0">
                <a:solidFill>
                  <a:srgbClr val="FF0000"/>
                </a:solidFill>
                <a:latin typeface="宋体" panose="02010600030101010101" pitchFamily="2" charset="-122"/>
              </a:rPr>
              <a:t>需求</a:t>
            </a:r>
            <a:r>
              <a:rPr lang="zh-CN" altLang="en-US" sz="2400" dirty="0">
                <a:latin typeface="宋体" panose="02010600030101010101" pitchFamily="2" charset="-122"/>
              </a:rPr>
              <a:t>：</a:t>
            </a:r>
            <a:r>
              <a:rPr lang="zh-CN" altLang="en-US" sz="2400" dirty="0">
                <a:latin typeface="楷体_GB2312" pitchFamily="49" charset="-122"/>
                <a:ea typeface="楷体_GB2312" pitchFamily="49" charset="-122"/>
              </a:rPr>
              <a:t>消费者在某一时间内的</a:t>
            </a:r>
            <a:r>
              <a:rPr lang="zh-CN" altLang="en-US" sz="2400" b="1" dirty="0">
                <a:solidFill>
                  <a:srgbClr val="FF0000"/>
                </a:solidFill>
                <a:latin typeface="楷体_GB2312" pitchFamily="49" charset="-122"/>
                <a:ea typeface="楷体_GB2312" pitchFamily="49" charset="-122"/>
              </a:rPr>
              <a:t>每一价格</a:t>
            </a:r>
            <a:r>
              <a:rPr lang="zh-CN" altLang="en-US" sz="2400" dirty="0">
                <a:latin typeface="楷体_GB2312" pitchFamily="49" charset="-122"/>
                <a:ea typeface="楷体_GB2312" pitchFamily="49" charset="-122"/>
              </a:rPr>
              <a:t>水平上对某种商品愿意并且能够购买的数量。</a:t>
            </a:r>
            <a:endParaRPr lang="en-US" altLang="zh-CN" sz="2400" dirty="0">
              <a:latin typeface="楷体_GB2312" pitchFamily="49" charset="-122"/>
              <a:ea typeface="楷体_GB2312" pitchFamily="49" charset="-122"/>
            </a:endParaRPr>
          </a:p>
          <a:p>
            <a:pPr algn="just">
              <a:lnSpc>
                <a:spcPct val="90000"/>
              </a:lnSpc>
              <a:buFont typeface="Wingdings" panose="05000000000000000000" pitchFamily="2" charset="2"/>
              <a:buChar char="§"/>
            </a:pPr>
            <a:endParaRPr lang="zh-CN" altLang="en-US" sz="2400" dirty="0">
              <a:latin typeface="楷体_GB2312" pitchFamily="49" charset="-122"/>
              <a:ea typeface="楷体_GB2312" pitchFamily="49" charset="-122"/>
            </a:endParaRPr>
          </a:p>
          <a:p>
            <a:pPr>
              <a:lnSpc>
                <a:spcPct val="150000"/>
              </a:lnSpc>
              <a:buFont typeface="Wingdings" panose="05000000000000000000" pitchFamily="2" charset="2"/>
              <a:buChar char="§"/>
            </a:pPr>
            <a:r>
              <a:rPr lang="zh-CN" altLang="en-US" sz="2400" b="1" dirty="0">
                <a:solidFill>
                  <a:srgbClr val="FF0000"/>
                </a:solidFill>
                <a:latin typeface="宋体" panose="02010600030101010101" pitchFamily="2" charset="-122"/>
              </a:rPr>
              <a:t>需求量</a:t>
            </a:r>
            <a:r>
              <a:rPr lang="zh-CN" altLang="en-US" sz="2400" dirty="0">
                <a:latin typeface="宋体" panose="02010600030101010101" pitchFamily="2" charset="-122"/>
              </a:rPr>
              <a:t>：</a:t>
            </a:r>
            <a:r>
              <a:rPr lang="zh-CN" altLang="en-US" sz="2400" dirty="0">
                <a:latin typeface="楷体_GB2312" pitchFamily="49" charset="-122"/>
                <a:ea typeface="楷体_GB2312" pitchFamily="49" charset="-122"/>
              </a:rPr>
              <a:t>消费者在某一时间内的</a:t>
            </a:r>
            <a:r>
              <a:rPr lang="zh-CN" altLang="en-US" sz="2400" dirty="0">
                <a:solidFill>
                  <a:srgbClr val="FF0000"/>
                </a:solidFill>
                <a:latin typeface="楷体_GB2312" pitchFamily="49" charset="-122"/>
                <a:ea typeface="楷体_GB2312" pitchFamily="49" charset="-122"/>
              </a:rPr>
              <a:t>某一特定价格</a:t>
            </a:r>
            <a:r>
              <a:rPr lang="zh-CN" altLang="en-US" sz="2400" dirty="0">
                <a:latin typeface="楷体_GB2312" pitchFamily="49" charset="-122"/>
                <a:ea typeface="楷体_GB2312" pitchFamily="49" charset="-122"/>
              </a:rPr>
              <a:t>水平上对某种商品愿意并且能够购买的数量</a:t>
            </a:r>
            <a:r>
              <a:rPr lang="zh-CN" altLang="en-US" sz="2400" dirty="0">
                <a:latin typeface="宋体" panose="02010600030101010101" pitchFamily="2" charset="-122"/>
              </a:rPr>
              <a:t>。</a:t>
            </a:r>
            <a:endParaRPr lang="en-US" altLang="zh-CN" sz="2400" dirty="0">
              <a:latin typeface="宋体" panose="02010600030101010101" pitchFamily="2" charset="-122"/>
            </a:endParaRPr>
          </a:p>
          <a:p>
            <a:pPr>
              <a:lnSpc>
                <a:spcPct val="90000"/>
              </a:lnSpc>
              <a:buFont typeface="Wingdings" panose="05000000000000000000" pitchFamily="2" charset="2"/>
              <a:buChar char="§"/>
            </a:pPr>
            <a:endParaRPr lang="zh-CN" altLang="en-US" sz="1800" dirty="0">
              <a:latin typeface="宋体" panose="02010600030101010101" pitchFamily="2" charset="-122"/>
            </a:endParaRPr>
          </a:p>
          <a:p>
            <a:pPr>
              <a:lnSpc>
                <a:spcPct val="150000"/>
              </a:lnSpc>
              <a:buFont typeface="Wingdings" panose="05000000000000000000" pitchFamily="2" charset="2"/>
              <a:buChar char="§"/>
            </a:pPr>
            <a:r>
              <a:rPr lang="zh-CN" altLang="en-US" sz="2400" dirty="0">
                <a:latin typeface="宋体" panose="02010600030101010101" pitchFamily="2" charset="-122"/>
              </a:rPr>
              <a:t>需求与需求欲望的区别：</a:t>
            </a:r>
            <a:endParaRPr lang="zh-CN" altLang="en-US" sz="2400" dirty="0">
              <a:latin typeface="宋体" panose="02010600030101010101" pitchFamily="2" charset="-122"/>
            </a:endParaRPr>
          </a:p>
          <a:p>
            <a:pPr>
              <a:lnSpc>
                <a:spcPct val="150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）既有购买欲望；（</a:t>
            </a:r>
            <a:r>
              <a:rPr lang="en-US" altLang="zh-CN" sz="2400" dirty="0">
                <a:latin typeface="宋体" panose="02010600030101010101" pitchFamily="2" charset="-122"/>
              </a:rPr>
              <a:t>2</a:t>
            </a:r>
            <a:r>
              <a:rPr lang="zh-CN" altLang="en-US" sz="2400" dirty="0">
                <a:latin typeface="宋体" panose="02010600030101010101" pitchFamily="2" charset="-122"/>
              </a:rPr>
              <a:t>）又有购买能力。</a:t>
            </a:r>
            <a:endParaRPr lang="zh-CN" altLang="en-US" sz="2400" dirty="0">
              <a:latin typeface="宋体" panose="02010600030101010101" pitchFamily="2" charset="-122"/>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623C8833-A6EC-4CDE-84FD-D0DBCC087536}"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7413"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xfrm>
            <a:off x="1187450" y="2492375"/>
            <a:ext cx="7280275" cy="1143000"/>
          </a:xfrm>
          <a:ln/>
        </p:spPr>
        <p:txBody>
          <a:bodyPr vert="horz" wrap="square" lIns="0" tIns="45720" rIns="0" bIns="0" anchor="b" anchorCtr="0"/>
          <a:p>
            <a:r>
              <a:rPr lang="zh-CN" altLang="en-US" sz="4400" dirty="0">
                <a:solidFill>
                  <a:srgbClr val="C00000"/>
                </a:solidFill>
              </a:rPr>
              <a:t>四、均衡价格是如何变化的？</a:t>
            </a:r>
            <a:endParaRPr lang="zh-CN" altLang="en-US" sz="4400" dirty="0">
              <a:solidFill>
                <a:srgbClr val="C00000"/>
              </a:solidFill>
            </a:endParaRPr>
          </a:p>
        </p:txBody>
      </p:sp>
      <p:sp>
        <p:nvSpPr>
          <p:cNvPr id="47107" name="日期占位符 4"/>
          <p:cNvSpPr txBox="1">
            <a:spLocks noGrp="1"/>
          </p:cNvSpPr>
          <p:nvPr>
            <p:ph type="dt" sz="half" idx="10"/>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200" dirty="0">
                <a:solidFill>
                  <a:srgbClr val="045C75"/>
                </a:solidFill>
              </a:rPr>
            </a:fld>
            <a:endParaRPr lang="zh-CN" altLang="en-US" sz="1200" dirty="0">
              <a:solidFill>
                <a:srgbClr val="045C75"/>
              </a:solidFill>
            </a:endParaRPr>
          </a:p>
        </p:txBody>
      </p:sp>
      <p:sp>
        <p:nvSpPr>
          <p:cNvPr id="47108"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845810D6-157D-4D12-825A-6FE5ACA2EE08}"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8131"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48132" name="Rectangle 2"/>
          <p:cNvSpPr>
            <a:spLocks noGrp="1"/>
          </p:cNvSpPr>
          <p:nvPr>
            <p:ph type="title"/>
          </p:nvPr>
        </p:nvSpPr>
        <p:spPr>
          <a:xfrm>
            <a:off x="457200" y="765175"/>
            <a:ext cx="7772400" cy="608013"/>
          </a:xfrm>
          <a:ln/>
        </p:spPr>
        <p:txBody>
          <a:bodyPr vert="horz" wrap="square" lIns="0" tIns="45720" rIns="0" bIns="0" anchor="b" anchorCtr="0"/>
          <a:p>
            <a:r>
              <a:rPr lang="en-US" altLang="zh-CN" sz="4400" dirty="0"/>
              <a:t>4.1 </a:t>
            </a:r>
            <a:r>
              <a:rPr lang="zh-CN" altLang="en-US" sz="4400" dirty="0"/>
              <a:t>供求变动的三种情形</a:t>
            </a:r>
            <a:endParaRPr lang="zh-CN" altLang="en-US" sz="4400" dirty="0"/>
          </a:p>
        </p:txBody>
      </p:sp>
      <p:sp>
        <p:nvSpPr>
          <p:cNvPr id="48133" name="Rectangle 3"/>
          <p:cNvSpPr>
            <a:spLocks noGrp="1"/>
          </p:cNvSpPr>
          <p:nvPr>
            <p:ph idx="1"/>
          </p:nvPr>
        </p:nvSpPr>
        <p:spPr>
          <a:ln/>
        </p:spPr>
        <p:txBody>
          <a:bodyPr vert="horz" wrap="square" lIns="91440" tIns="45720" rIns="91440" bIns="45720" anchor="t" anchorCtr="0"/>
          <a:p>
            <a:pPr marL="514350" indent="-514350">
              <a:buClr>
                <a:srgbClr val="C00000"/>
              </a:buClr>
              <a:buFont typeface="Calibri" panose="020F0502020204030204" pitchFamily="34" charset="0"/>
              <a:buAutoNum type="arabicPeriod"/>
            </a:pPr>
            <a:r>
              <a:rPr lang="zh-CN" altLang="en-US" b="1" dirty="0">
                <a:solidFill>
                  <a:srgbClr val="7030A0"/>
                </a:solidFill>
              </a:rPr>
              <a:t>供给不变，需求变动：</a:t>
            </a:r>
            <a:r>
              <a:rPr lang="zh-CN" altLang="en-US" dirty="0"/>
              <a:t>引起均衡价格和均衡数量的同方向变动。</a:t>
            </a:r>
            <a:endParaRPr lang="en-US" altLang="zh-CN" dirty="0"/>
          </a:p>
          <a:p>
            <a:pPr marL="514350" indent="-514350">
              <a:buClr>
                <a:srgbClr val="C00000"/>
              </a:buClr>
              <a:buFont typeface="Calibri" panose="020F0502020204030204" pitchFamily="34" charset="0"/>
              <a:buAutoNum type="arabicPeriod"/>
            </a:pPr>
            <a:endParaRPr lang="zh-CN" altLang="en-US" dirty="0"/>
          </a:p>
          <a:p>
            <a:pPr marL="514350" indent="-514350">
              <a:buClr>
                <a:srgbClr val="C00000"/>
              </a:buClr>
              <a:buFont typeface="Calibri" panose="020F0502020204030204" pitchFamily="34" charset="0"/>
              <a:buAutoNum type="arabicPeriod"/>
            </a:pPr>
            <a:r>
              <a:rPr lang="zh-CN" altLang="en-US" b="1" dirty="0">
                <a:solidFill>
                  <a:srgbClr val="7030A0"/>
                </a:solidFill>
              </a:rPr>
              <a:t>需求不变，供给变动：</a:t>
            </a:r>
            <a:r>
              <a:rPr lang="zh-CN" altLang="en-US" dirty="0"/>
              <a:t>引起均衡价格的反方向变动和均衡数量的同方向变动。</a:t>
            </a:r>
            <a:endParaRPr lang="zh-CN" altLang="en-US" dirty="0"/>
          </a:p>
          <a:p>
            <a:pPr marL="514350" indent="-514350">
              <a:buClr>
                <a:srgbClr val="C00000"/>
              </a:buClr>
              <a:buFont typeface="Calibri" panose="020F0502020204030204" pitchFamily="34" charset="0"/>
              <a:buAutoNum type="arabicPeriod"/>
            </a:pPr>
            <a:endParaRPr lang="zh-CN" altLang="en-US" dirty="0"/>
          </a:p>
          <a:p>
            <a:pPr marL="514350" indent="-514350">
              <a:buClr>
                <a:srgbClr val="C00000"/>
              </a:buClr>
              <a:buFont typeface="Calibri" panose="020F0502020204030204" pitchFamily="34" charset="0"/>
              <a:buAutoNum type="arabicPeriod"/>
            </a:pPr>
            <a:r>
              <a:rPr lang="zh-CN" altLang="en-US" b="1" dirty="0">
                <a:solidFill>
                  <a:srgbClr val="7030A0"/>
                </a:solidFill>
              </a:rPr>
              <a:t>需求、供给同时变动：</a:t>
            </a:r>
            <a:r>
              <a:rPr lang="zh-CN" altLang="en-US" dirty="0"/>
              <a:t>均衡价格和数量变化视情况而定</a:t>
            </a:r>
            <a:endParaRPr lang="zh-CN" altLang="en-US" dirty="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5D5ABE2-DA22-4DE3-A414-F6C06F2648E5}"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49155"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49156" name="Rectangle 2"/>
          <p:cNvSpPr>
            <a:spLocks noGrp="1"/>
          </p:cNvSpPr>
          <p:nvPr>
            <p:ph type="title"/>
          </p:nvPr>
        </p:nvSpPr>
        <p:spPr>
          <a:xfrm>
            <a:off x="590550" y="754063"/>
            <a:ext cx="7772400" cy="608012"/>
          </a:xfrm>
          <a:ln/>
        </p:spPr>
        <p:txBody>
          <a:bodyPr vert="horz" wrap="square" lIns="0" tIns="45720" rIns="0" bIns="0" anchor="b" anchorCtr="0"/>
          <a:p>
            <a:r>
              <a:rPr lang="en-US" altLang="zh-CN" sz="3600" dirty="0"/>
              <a:t>4.1 </a:t>
            </a:r>
            <a:r>
              <a:rPr lang="zh-CN" altLang="en-US" sz="3600" dirty="0"/>
              <a:t>需求变动</a:t>
            </a:r>
            <a:r>
              <a:rPr lang="zh-CN" altLang="en-US" sz="3600" dirty="0">
                <a:solidFill>
                  <a:srgbClr val="C00000"/>
                </a:solidFill>
              </a:rPr>
              <a:t>（比较静态分析）</a:t>
            </a:r>
            <a:endParaRPr lang="zh-CN" altLang="en-US" sz="3600" dirty="0">
              <a:solidFill>
                <a:srgbClr val="C00000"/>
              </a:solidFill>
            </a:endParaRPr>
          </a:p>
        </p:txBody>
      </p:sp>
      <p:sp>
        <p:nvSpPr>
          <p:cNvPr id="49157" name="Text Box 7"/>
          <p:cNvSpPr txBox="1"/>
          <p:nvPr/>
        </p:nvSpPr>
        <p:spPr>
          <a:xfrm>
            <a:off x="5819775" y="5265738"/>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49158" name="Text Box 11"/>
          <p:cNvSpPr txBox="1"/>
          <p:nvPr/>
        </p:nvSpPr>
        <p:spPr>
          <a:xfrm>
            <a:off x="4295775" y="2674938"/>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endParaRPr lang="en-US" altLang="zh-CN" dirty="0">
              <a:solidFill>
                <a:schemeClr val="tx1"/>
              </a:solidFill>
              <a:latin typeface="Verdana" panose="020B0604030504040204" pitchFamily="34" charset="0"/>
            </a:endParaRPr>
          </a:p>
        </p:txBody>
      </p:sp>
      <p:sp>
        <p:nvSpPr>
          <p:cNvPr id="49159" name="Text Box 17"/>
          <p:cNvSpPr txBox="1"/>
          <p:nvPr/>
        </p:nvSpPr>
        <p:spPr>
          <a:xfrm>
            <a:off x="3228975" y="5341938"/>
            <a:ext cx="6096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sz="1600" dirty="0">
                <a:solidFill>
                  <a:schemeClr val="tx1"/>
                </a:solidFill>
                <a:latin typeface="Verdana" panose="020B0604030504040204" pitchFamily="34" charset="0"/>
              </a:rPr>
              <a:t>e</a:t>
            </a:r>
            <a:endParaRPr lang="en-US" altLang="zh-CN" sz="1600" dirty="0">
              <a:solidFill>
                <a:schemeClr val="tx1"/>
              </a:solidFill>
              <a:latin typeface="Verdana" panose="020B0604030504040204" pitchFamily="34" charset="0"/>
            </a:endParaRPr>
          </a:p>
        </p:txBody>
      </p:sp>
      <p:sp>
        <p:nvSpPr>
          <p:cNvPr id="62" name="Text Box 21"/>
          <p:cNvSpPr txBox="1"/>
          <p:nvPr/>
        </p:nvSpPr>
        <p:spPr>
          <a:xfrm>
            <a:off x="3990975" y="32845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63" name="Text Box 25"/>
          <p:cNvSpPr txBox="1"/>
          <p:nvPr/>
        </p:nvSpPr>
        <p:spPr>
          <a:xfrm>
            <a:off x="3686175" y="5341938"/>
            <a:ext cx="6096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49162" name="Line 4"/>
          <p:cNvSpPr/>
          <p:nvPr/>
        </p:nvSpPr>
        <p:spPr>
          <a:xfrm>
            <a:off x="2009775" y="2217738"/>
            <a:ext cx="0" cy="3124200"/>
          </a:xfrm>
          <a:prstGeom prst="line">
            <a:avLst/>
          </a:prstGeom>
          <a:ln w="38100" cap="flat" cmpd="sng">
            <a:solidFill>
              <a:schemeClr val="tx1"/>
            </a:solidFill>
            <a:prstDash val="solid"/>
            <a:miter/>
            <a:headEnd type="none" w="med" len="med"/>
            <a:tailEnd type="none" w="med" len="med"/>
          </a:ln>
        </p:spPr>
      </p:sp>
      <p:sp>
        <p:nvSpPr>
          <p:cNvPr id="49163" name="Line 5"/>
          <p:cNvSpPr/>
          <p:nvPr/>
        </p:nvSpPr>
        <p:spPr>
          <a:xfrm>
            <a:off x="2009775" y="5341938"/>
            <a:ext cx="3886200" cy="0"/>
          </a:xfrm>
          <a:prstGeom prst="line">
            <a:avLst/>
          </a:prstGeom>
          <a:ln w="38100" cap="flat" cmpd="sng">
            <a:solidFill>
              <a:schemeClr val="tx1"/>
            </a:solidFill>
            <a:prstDash val="solid"/>
            <a:miter/>
            <a:headEnd type="none" w="med" len="med"/>
            <a:tailEnd type="none" w="med" len="med"/>
          </a:ln>
        </p:spPr>
      </p:sp>
      <p:sp>
        <p:nvSpPr>
          <p:cNvPr id="49164" name="Text Box 6"/>
          <p:cNvSpPr txBox="1"/>
          <p:nvPr/>
        </p:nvSpPr>
        <p:spPr>
          <a:xfrm>
            <a:off x="1628775" y="5113338"/>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49165" name="Line 8"/>
          <p:cNvSpPr/>
          <p:nvPr/>
        </p:nvSpPr>
        <p:spPr>
          <a:xfrm>
            <a:off x="2543175" y="3055938"/>
            <a:ext cx="1905000" cy="1905000"/>
          </a:xfrm>
          <a:prstGeom prst="line">
            <a:avLst/>
          </a:prstGeom>
          <a:ln w="38100" cap="flat" cmpd="sng">
            <a:solidFill>
              <a:schemeClr val="tx1"/>
            </a:solidFill>
            <a:prstDash val="solid"/>
            <a:miter/>
            <a:headEnd type="none" w="med" len="med"/>
            <a:tailEnd type="none" w="med" len="med"/>
          </a:ln>
        </p:spPr>
      </p:sp>
      <p:sp>
        <p:nvSpPr>
          <p:cNvPr id="49166" name="Text Box 9"/>
          <p:cNvSpPr txBox="1"/>
          <p:nvPr/>
        </p:nvSpPr>
        <p:spPr>
          <a:xfrm>
            <a:off x="2466975" y="26749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49167" name="Line 10"/>
          <p:cNvSpPr/>
          <p:nvPr/>
        </p:nvSpPr>
        <p:spPr>
          <a:xfrm flipV="1">
            <a:off x="2466975" y="3055938"/>
            <a:ext cx="1905000" cy="1905000"/>
          </a:xfrm>
          <a:prstGeom prst="line">
            <a:avLst/>
          </a:prstGeom>
          <a:ln w="38100" cap="flat" cmpd="sng">
            <a:solidFill>
              <a:schemeClr val="tx1"/>
            </a:solidFill>
            <a:prstDash val="solid"/>
            <a:miter/>
            <a:headEnd type="none" w="med" len="med"/>
            <a:tailEnd type="none" w="med" len="med"/>
          </a:ln>
        </p:spPr>
      </p:sp>
      <p:sp>
        <p:nvSpPr>
          <p:cNvPr id="49168" name="Text Box 12"/>
          <p:cNvSpPr txBox="1"/>
          <p:nvPr/>
        </p:nvSpPr>
        <p:spPr>
          <a:xfrm>
            <a:off x="3533775" y="3741738"/>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endParaRPr lang="en-US" altLang="zh-CN" dirty="0">
              <a:solidFill>
                <a:schemeClr val="tx1"/>
              </a:solidFill>
              <a:latin typeface="Verdana" panose="020B0604030504040204" pitchFamily="34" charset="0"/>
            </a:endParaRPr>
          </a:p>
        </p:txBody>
      </p:sp>
      <p:sp>
        <p:nvSpPr>
          <p:cNvPr id="49169" name="Line 13"/>
          <p:cNvSpPr/>
          <p:nvPr/>
        </p:nvSpPr>
        <p:spPr>
          <a:xfrm>
            <a:off x="2009775" y="3970338"/>
            <a:ext cx="1447800" cy="0"/>
          </a:xfrm>
          <a:prstGeom prst="line">
            <a:avLst/>
          </a:prstGeom>
          <a:ln w="9525" cap="flat" cmpd="sng">
            <a:solidFill>
              <a:schemeClr val="tx1"/>
            </a:solidFill>
            <a:prstDash val="dash"/>
            <a:miter/>
            <a:headEnd type="none" w="med" len="med"/>
            <a:tailEnd type="none" w="med" len="med"/>
          </a:ln>
        </p:spPr>
      </p:sp>
      <p:sp>
        <p:nvSpPr>
          <p:cNvPr id="49170" name="Text Box 14"/>
          <p:cNvSpPr txBox="1"/>
          <p:nvPr/>
        </p:nvSpPr>
        <p:spPr>
          <a:xfrm>
            <a:off x="1476375" y="3741738"/>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sz="1800" dirty="0">
                <a:solidFill>
                  <a:schemeClr val="tx1"/>
                </a:solidFill>
                <a:latin typeface="Verdana" panose="020B0604030504040204" pitchFamily="34" charset="0"/>
              </a:rPr>
              <a:t>e</a:t>
            </a:r>
            <a:endParaRPr lang="en-US" altLang="zh-CN" sz="1800" dirty="0">
              <a:solidFill>
                <a:schemeClr val="tx1"/>
              </a:solidFill>
              <a:latin typeface="Verdana" panose="020B0604030504040204" pitchFamily="34" charset="0"/>
            </a:endParaRPr>
          </a:p>
        </p:txBody>
      </p:sp>
      <p:sp>
        <p:nvSpPr>
          <p:cNvPr id="49171" name="Line 16"/>
          <p:cNvSpPr/>
          <p:nvPr/>
        </p:nvSpPr>
        <p:spPr>
          <a:xfrm>
            <a:off x="3457575" y="3970338"/>
            <a:ext cx="0" cy="1371600"/>
          </a:xfrm>
          <a:prstGeom prst="line">
            <a:avLst/>
          </a:prstGeom>
          <a:ln w="9525" cap="flat" cmpd="sng">
            <a:solidFill>
              <a:schemeClr val="tx1"/>
            </a:solidFill>
            <a:prstDash val="dash"/>
            <a:miter/>
            <a:headEnd type="none" w="med" len="med"/>
            <a:tailEnd type="none" w="med" len="med"/>
          </a:ln>
        </p:spPr>
      </p:sp>
      <p:sp>
        <p:nvSpPr>
          <p:cNvPr id="49172" name="Text Box 18"/>
          <p:cNvSpPr txBox="1"/>
          <p:nvPr/>
        </p:nvSpPr>
        <p:spPr>
          <a:xfrm>
            <a:off x="1628775" y="1989138"/>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75" name="Line 19"/>
          <p:cNvSpPr/>
          <p:nvPr/>
        </p:nvSpPr>
        <p:spPr>
          <a:xfrm>
            <a:off x="3076575" y="2674938"/>
            <a:ext cx="1905000" cy="1905000"/>
          </a:xfrm>
          <a:prstGeom prst="line">
            <a:avLst/>
          </a:prstGeom>
          <a:ln w="38100" cap="flat" cmpd="sng">
            <a:solidFill>
              <a:srgbClr val="FF0000"/>
            </a:solidFill>
            <a:prstDash val="solid"/>
            <a:miter/>
            <a:headEnd type="none" w="med" len="med"/>
            <a:tailEnd type="none" w="med" len="med"/>
          </a:ln>
        </p:spPr>
      </p:sp>
      <p:sp>
        <p:nvSpPr>
          <p:cNvPr id="76" name="Text Box 20"/>
          <p:cNvSpPr txBox="1"/>
          <p:nvPr/>
        </p:nvSpPr>
        <p:spPr>
          <a:xfrm>
            <a:off x="2924175" y="22177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77" name="Line 22"/>
          <p:cNvSpPr/>
          <p:nvPr/>
        </p:nvSpPr>
        <p:spPr>
          <a:xfrm>
            <a:off x="2009775" y="3513138"/>
            <a:ext cx="1828800" cy="0"/>
          </a:xfrm>
          <a:prstGeom prst="line">
            <a:avLst/>
          </a:prstGeom>
          <a:ln w="9525" cap="flat" cmpd="sng">
            <a:solidFill>
              <a:schemeClr val="tx1"/>
            </a:solidFill>
            <a:prstDash val="dash"/>
            <a:miter/>
            <a:headEnd type="none" w="med" len="med"/>
            <a:tailEnd type="none" w="med" len="med"/>
          </a:ln>
        </p:spPr>
      </p:sp>
      <p:sp>
        <p:nvSpPr>
          <p:cNvPr id="78" name="Line 23"/>
          <p:cNvSpPr/>
          <p:nvPr/>
        </p:nvSpPr>
        <p:spPr>
          <a:xfrm>
            <a:off x="3914775" y="3513138"/>
            <a:ext cx="0" cy="1828800"/>
          </a:xfrm>
          <a:prstGeom prst="line">
            <a:avLst/>
          </a:prstGeom>
          <a:ln w="9525" cap="flat" cmpd="sng">
            <a:solidFill>
              <a:schemeClr val="tx1"/>
            </a:solidFill>
            <a:prstDash val="dash"/>
            <a:miter/>
            <a:headEnd type="none" w="med" len="med"/>
            <a:tailEnd type="none" w="med" len="med"/>
          </a:ln>
        </p:spPr>
      </p:sp>
      <p:sp>
        <p:nvSpPr>
          <p:cNvPr id="79" name="Text Box 24"/>
          <p:cNvSpPr txBox="1"/>
          <p:nvPr/>
        </p:nvSpPr>
        <p:spPr>
          <a:xfrm>
            <a:off x="1476375" y="32083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80" name="Line 26"/>
          <p:cNvSpPr/>
          <p:nvPr/>
        </p:nvSpPr>
        <p:spPr>
          <a:xfrm>
            <a:off x="2009775" y="3436938"/>
            <a:ext cx="1905000" cy="1905000"/>
          </a:xfrm>
          <a:prstGeom prst="line">
            <a:avLst/>
          </a:prstGeom>
          <a:ln w="38100" cap="flat" cmpd="sng">
            <a:solidFill>
              <a:schemeClr val="accent1"/>
            </a:solidFill>
            <a:prstDash val="solid"/>
            <a:miter/>
            <a:headEnd type="none" w="med" len="med"/>
            <a:tailEnd type="none" w="med" len="med"/>
          </a:ln>
        </p:spPr>
      </p:sp>
      <p:sp>
        <p:nvSpPr>
          <p:cNvPr id="81" name="Text Box 27"/>
          <p:cNvSpPr txBox="1"/>
          <p:nvPr/>
        </p:nvSpPr>
        <p:spPr>
          <a:xfrm>
            <a:off x="2085975" y="30559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2" name="Text Box 28"/>
          <p:cNvSpPr txBox="1"/>
          <p:nvPr/>
        </p:nvSpPr>
        <p:spPr>
          <a:xfrm>
            <a:off x="3076575" y="41989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3" name="Text Box 31"/>
          <p:cNvSpPr txBox="1"/>
          <p:nvPr/>
        </p:nvSpPr>
        <p:spPr>
          <a:xfrm>
            <a:off x="1476375" y="412273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4" name="Text Box 32"/>
          <p:cNvSpPr txBox="1"/>
          <p:nvPr/>
        </p:nvSpPr>
        <p:spPr>
          <a:xfrm>
            <a:off x="2695575" y="5341938"/>
            <a:ext cx="609600" cy="461962"/>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5" name="Line 29"/>
          <p:cNvSpPr/>
          <p:nvPr/>
        </p:nvSpPr>
        <p:spPr>
          <a:xfrm>
            <a:off x="2001838" y="4437063"/>
            <a:ext cx="990600" cy="0"/>
          </a:xfrm>
          <a:prstGeom prst="line">
            <a:avLst/>
          </a:prstGeom>
          <a:ln w="9525" cap="flat" cmpd="sng">
            <a:solidFill>
              <a:schemeClr val="tx1"/>
            </a:solidFill>
            <a:prstDash val="dash"/>
            <a:miter/>
            <a:headEnd type="none" w="med" len="med"/>
            <a:tailEnd type="none" w="med" len="med"/>
          </a:ln>
        </p:spPr>
      </p:sp>
      <p:sp>
        <p:nvSpPr>
          <p:cNvPr id="86" name="Line 30"/>
          <p:cNvSpPr/>
          <p:nvPr/>
        </p:nvSpPr>
        <p:spPr>
          <a:xfrm>
            <a:off x="2992438" y="4437063"/>
            <a:ext cx="0" cy="863600"/>
          </a:xfrm>
          <a:prstGeom prst="line">
            <a:avLst/>
          </a:prstGeom>
          <a:ln w="9525" cap="flat" cmpd="sng">
            <a:solidFill>
              <a:schemeClr val="tx1"/>
            </a:solidFill>
            <a:prstDash val="dash"/>
            <a:miter/>
            <a:headEnd type="none" w="med" len="med"/>
            <a:tailEnd type="none" w="med" len="med"/>
          </a:ln>
        </p:spPr>
      </p:sp>
      <p:sp>
        <p:nvSpPr>
          <p:cNvPr id="2" name="矩形 1"/>
          <p:cNvSpPr/>
          <p:nvPr/>
        </p:nvSpPr>
        <p:spPr>
          <a:xfrm>
            <a:off x="5133975" y="2992438"/>
            <a:ext cx="3233738" cy="584200"/>
          </a:xfrm>
          <a:prstGeom prst="rect">
            <a:avLst/>
          </a:prstGeom>
          <a:noFill/>
          <a:ln w="9525">
            <a:noFill/>
          </a:ln>
        </p:spPr>
        <p:txBody>
          <a:bodyPr>
            <a:spAutoFit/>
          </a:bodyPr>
          <a:p>
            <a:r>
              <a:rPr lang="zh-CN" altLang="en-US" sz="1600" dirty="0">
                <a:solidFill>
                  <a:schemeClr val="tx1"/>
                </a:solidFill>
                <a:latin typeface="Times New Roman" panose="02020603050405020304" pitchFamily="18" charset="0"/>
              </a:rPr>
              <a:t>供给不变，需求的变动引起均衡价格和均衡数量的同方向变动。</a:t>
            </a:r>
            <a:endParaRPr lang="en-US" altLang="zh-CN" sz="1600" dirty="0">
              <a:solidFill>
                <a:schemeClr val="tx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0-#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0-#ppt_w/2"/>
                                          </p:val>
                                        </p:tav>
                                        <p:tav tm="100000">
                                          <p:val>
                                            <p:strVal val="#ppt_x"/>
                                          </p:val>
                                        </p:tav>
                                      </p:tavLst>
                                    </p:anim>
                                    <p:anim calcmode="lin" valueType="num">
                                      <p:cBhvr additive="base">
                                        <p:cTn id="20"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additive="base">
                                        <p:cTn id="25" dur="500" fill="hold"/>
                                        <p:tgtEl>
                                          <p:spTgt spid="76"/>
                                        </p:tgtEl>
                                        <p:attrNameLst>
                                          <p:attrName>ppt_x</p:attrName>
                                        </p:attrNameLst>
                                      </p:cBhvr>
                                      <p:tavLst>
                                        <p:tav tm="0">
                                          <p:val>
                                            <p:strVal val="0-#ppt_w/2"/>
                                          </p:val>
                                        </p:tav>
                                        <p:tav tm="100000">
                                          <p:val>
                                            <p:strVal val="#ppt_x"/>
                                          </p:val>
                                        </p:tav>
                                      </p:tavLst>
                                    </p:anim>
                                    <p:anim calcmode="lin" valueType="num">
                                      <p:cBhvr additive="base">
                                        <p:cTn id="26"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0-#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0-#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0-#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additive="base">
                                        <p:cTn id="49" dur="500" fill="hold"/>
                                        <p:tgtEl>
                                          <p:spTgt spid="80"/>
                                        </p:tgtEl>
                                        <p:attrNameLst>
                                          <p:attrName>ppt_x</p:attrName>
                                        </p:attrNameLst>
                                      </p:cBhvr>
                                      <p:tavLst>
                                        <p:tav tm="0">
                                          <p:val>
                                            <p:strVal val="0-#ppt_w/2"/>
                                          </p:val>
                                        </p:tav>
                                        <p:tav tm="100000">
                                          <p:val>
                                            <p:strVal val="#ppt_x"/>
                                          </p:val>
                                        </p:tav>
                                      </p:tavLst>
                                    </p:anim>
                                    <p:anim calcmode="lin" valueType="num">
                                      <p:cBhvr additive="base">
                                        <p:cTn id="50"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0-#ppt_w/2"/>
                                          </p:val>
                                        </p:tav>
                                        <p:tav tm="100000">
                                          <p:val>
                                            <p:strVal val="#ppt_x"/>
                                          </p:val>
                                        </p:tav>
                                      </p:tavLst>
                                    </p:anim>
                                    <p:anim calcmode="lin" valueType="num">
                                      <p:cBhvr additive="base">
                                        <p:cTn id="56"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additive="base">
                                        <p:cTn id="61" dur="500" fill="hold"/>
                                        <p:tgtEl>
                                          <p:spTgt spid="82"/>
                                        </p:tgtEl>
                                        <p:attrNameLst>
                                          <p:attrName>ppt_x</p:attrName>
                                        </p:attrNameLst>
                                      </p:cBhvr>
                                      <p:tavLst>
                                        <p:tav tm="0">
                                          <p:val>
                                            <p:strVal val="0-#ppt_w/2"/>
                                          </p:val>
                                        </p:tav>
                                        <p:tav tm="100000">
                                          <p:val>
                                            <p:strVal val="#ppt_x"/>
                                          </p:val>
                                        </p:tav>
                                      </p:tavLst>
                                    </p:anim>
                                    <p:anim calcmode="lin" valueType="num">
                                      <p:cBhvr additive="base">
                                        <p:cTn id="6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additive="base">
                                        <p:cTn id="67" dur="500" fill="hold"/>
                                        <p:tgtEl>
                                          <p:spTgt spid="83"/>
                                        </p:tgtEl>
                                        <p:attrNameLst>
                                          <p:attrName>ppt_x</p:attrName>
                                        </p:attrNameLst>
                                      </p:cBhvr>
                                      <p:tavLst>
                                        <p:tav tm="0">
                                          <p:val>
                                            <p:strVal val="0-#ppt_w/2"/>
                                          </p:val>
                                        </p:tav>
                                        <p:tav tm="100000">
                                          <p:val>
                                            <p:strVal val="#ppt_x"/>
                                          </p:val>
                                        </p:tav>
                                      </p:tavLst>
                                    </p:anim>
                                    <p:anim calcmode="lin" valueType="num">
                                      <p:cBhvr additive="base">
                                        <p:cTn id="68"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additive="base">
                                        <p:cTn id="73" dur="500" fill="hold"/>
                                        <p:tgtEl>
                                          <p:spTgt spid="84"/>
                                        </p:tgtEl>
                                        <p:attrNameLst>
                                          <p:attrName>ppt_x</p:attrName>
                                        </p:attrNameLst>
                                      </p:cBhvr>
                                      <p:tavLst>
                                        <p:tav tm="0">
                                          <p:val>
                                            <p:strVal val="0-#ppt_w/2"/>
                                          </p:val>
                                        </p:tav>
                                        <p:tav tm="100000">
                                          <p:val>
                                            <p:strVal val="#ppt_x"/>
                                          </p:val>
                                        </p:tav>
                                      </p:tavLst>
                                    </p:anim>
                                    <p:anim calcmode="lin" valueType="num">
                                      <p:cBhvr additive="base">
                                        <p:cTn id="7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85"/>
                                        </p:tgtEl>
                                        <p:attrNameLst>
                                          <p:attrName>style.visibility</p:attrName>
                                        </p:attrNameLst>
                                      </p:cBhvr>
                                      <p:to>
                                        <p:strVal val="visible"/>
                                      </p:to>
                                    </p:set>
                                    <p:anim calcmode="lin" valueType="num">
                                      <p:cBhvr additive="base">
                                        <p:cTn id="79" dur="500" fill="hold"/>
                                        <p:tgtEl>
                                          <p:spTgt spid="85"/>
                                        </p:tgtEl>
                                        <p:attrNameLst>
                                          <p:attrName>ppt_x</p:attrName>
                                        </p:attrNameLst>
                                      </p:cBhvr>
                                      <p:tavLst>
                                        <p:tav tm="0">
                                          <p:val>
                                            <p:strVal val="0-#ppt_w/2"/>
                                          </p:val>
                                        </p:tav>
                                        <p:tav tm="100000">
                                          <p:val>
                                            <p:strVal val="#ppt_x"/>
                                          </p:val>
                                        </p:tav>
                                      </p:tavLst>
                                    </p:anim>
                                    <p:anim calcmode="lin" valueType="num">
                                      <p:cBhvr additive="base">
                                        <p:cTn id="80"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86"/>
                                        </p:tgtEl>
                                        <p:attrNameLst>
                                          <p:attrName>style.visibility</p:attrName>
                                        </p:attrNameLst>
                                      </p:cBhvr>
                                      <p:to>
                                        <p:strVal val="visible"/>
                                      </p:to>
                                    </p:set>
                                    <p:anim calcmode="lin" valueType="num">
                                      <p:cBhvr additive="base">
                                        <p:cTn id="85" dur="500" fill="hold"/>
                                        <p:tgtEl>
                                          <p:spTgt spid="86"/>
                                        </p:tgtEl>
                                        <p:attrNameLst>
                                          <p:attrName>ppt_x</p:attrName>
                                        </p:attrNameLst>
                                      </p:cBhvr>
                                      <p:tavLst>
                                        <p:tav tm="0">
                                          <p:val>
                                            <p:strVal val="0-#ppt_w/2"/>
                                          </p:val>
                                        </p:tav>
                                        <p:tav tm="100000">
                                          <p:val>
                                            <p:strVal val="#ppt_x"/>
                                          </p:val>
                                        </p:tav>
                                      </p:tavLst>
                                    </p:anim>
                                    <p:anim calcmode="lin" valueType="num">
                                      <p:cBhvr additive="base">
                                        <p:cTn id="8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76" grpId="0"/>
      <p:bldP spid="79" grpId="0"/>
      <p:bldP spid="81" grpId="0"/>
      <p:bldP spid="82" grpId="0"/>
      <p:bldP spid="83" grpId="0"/>
      <p:bldP spid="84"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8DD8D95D-9E3D-4C02-9C2E-4EA4B9B78AE3}"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0179"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50180" name="Rectangle 2"/>
          <p:cNvSpPr>
            <a:spLocks noGrp="1"/>
          </p:cNvSpPr>
          <p:nvPr>
            <p:ph type="title"/>
          </p:nvPr>
        </p:nvSpPr>
        <p:spPr>
          <a:xfrm>
            <a:off x="685800" y="825500"/>
            <a:ext cx="7772400" cy="608013"/>
          </a:xfrm>
          <a:ln/>
        </p:spPr>
        <p:txBody>
          <a:bodyPr vert="horz" wrap="square" lIns="0" tIns="45720" rIns="0" bIns="0" anchor="b" anchorCtr="0"/>
          <a:p>
            <a:r>
              <a:rPr lang="en-US" altLang="zh-CN" sz="3600" dirty="0"/>
              <a:t>4.2 </a:t>
            </a:r>
            <a:r>
              <a:rPr lang="zh-CN" altLang="en-US" sz="3600" dirty="0"/>
              <a:t>供给变动</a:t>
            </a:r>
            <a:r>
              <a:rPr lang="zh-CN" altLang="en-US" sz="3600" dirty="0">
                <a:solidFill>
                  <a:srgbClr val="C00000"/>
                </a:solidFill>
              </a:rPr>
              <a:t>（比较静态分析）</a:t>
            </a:r>
            <a:endParaRPr lang="zh-CN" altLang="en-US" sz="3600" dirty="0">
              <a:solidFill>
                <a:srgbClr val="C00000"/>
              </a:solidFill>
            </a:endParaRPr>
          </a:p>
        </p:txBody>
      </p:sp>
      <p:sp>
        <p:nvSpPr>
          <p:cNvPr id="50181" name="Line 4"/>
          <p:cNvSpPr/>
          <p:nvPr/>
        </p:nvSpPr>
        <p:spPr>
          <a:xfrm>
            <a:off x="1360488" y="2362200"/>
            <a:ext cx="0" cy="3124200"/>
          </a:xfrm>
          <a:prstGeom prst="line">
            <a:avLst/>
          </a:prstGeom>
          <a:ln w="38100" cap="flat" cmpd="sng">
            <a:solidFill>
              <a:schemeClr val="tx1"/>
            </a:solidFill>
            <a:prstDash val="solid"/>
            <a:miter/>
            <a:headEnd type="none" w="med" len="med"/>
            <a:tailEnd type="none" w="med" len="med"/>
          </a:ln>
        </p:spPr>
      </p:sp>
      <p:sp>
        <p:nvSpPr>
          <p:cNvPr id="50182" name="Line 5"/>
          <p:cNvSpPr/>
          <p:nvPr/>
        </p:nvSpPr>
        <p:spPr>
          <a:xfrm>
            <a:off x="1360488" y="5486400"/>
            <a:ext cx="3886200" cy="0"/>
          </a:xfrm>
          <a:prstGeom prst="line">
            <a:avLst/>
          </a:prstGeom>
          <a:ln w="38100" cap="flat" cmpd="sng">
            <a:solidFill>
              <a:schemeClr val="tx1"/>
            </a:solidFill>
            <a:prstDash val="solid"/>
            <a:miter/>
            <a:headEnd type="none" w="med" len="med"/>
            <a:tailEnd type="none" w="med" len="med"/>
          </a:ln>
        </p:spPr>
      </p:sp>
      <p:sp>
        <p:nvSpPr>
          <p:cNvPr id="50183" name="Text Box 6"/>
          <p:cNvSpPr txBox="1"/>
          <p:nvPr/>
        </p:nvSpPr>
        <p:spPr>
          <a:xfrm>
            <a:off x="979488" y="52578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50184" name="Text Box 7"/>
          <p:cNvSpPr txBox="1"/>
          <p:nvPr/>
        </p:nvSpPr>
        <p:spPr>
          <a:xfrm>
            <a:off x="5170488" y="54102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50185" name="Line 8"/>
          <p:cNvSpPr/>
          <p:nvPr/>
        </p:nvSpPr>
        <p:spPr>
          <a:xfrm>
            <a:off x="1893888" y="3200400"/>
            <a:ext cx="1905000" cy="1905000"/>
          </a:xfrm>
          <a:prstGeom prst="line">
            <a:avLst/>
          </a:prstGeom>
          <a:ln w="38100" cap="flat" cmpd="sng">
            <a:solidFill>
              <a:schemeClr val="tx1"/>
            </a:solidFill>
            <a:prstDash val="solid"/>
            <a:miter/>
            <a:headEnd type="none" w="med" len="med"/>
            <a:tailEnd type="none" w="med" len="med"/>
          </a:ln>
        </p:spPr>
      </p:sp>
      <p:sp>
        <p:nvSpPr>
          <p:cNvPr id="50186" name="Text Box 9"/>
          <p:cNvSpPr txBox="1"/>
          <p:nvPr/>
        </p:nvSpPr>
        <p:spPr>
          <a:xfrm>
            <a:off x="1817688" y="2819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endParaRPr lang="en-US" altLang="zh-CN" dirty="0">
              <a:solidFill>
                <a:schemeClr val="tx1"/>
              </a:solidFill>
              <a:latin typeface="Verdana" panose="020B0604030504040204" pitchFamily="34" charset="0"/>
            </a:endParaRPr>
          </a:p>
        </p:txBody>
      </p:sp>
      <p:sp>
        <p:nvSpPr>
          <p:cNvPr id="50187" name="Line 10"/>
          <p:cNvSpPr/>
          <p:nvPr/>
        </p:nvSpPr>
        <p:spPr>
          <a:xfrm flipV="1">
            <a:off x="1817688" y="3200400"/>
            <a:ext cx="1905000" cy="1905000"/>
          </a:xfrm>
          <a:prstGeom prst="line">
            <a:avLst/>
          </a:prstGeom>
          <a:ln w="38100" cap="flat" cmpd="sng">
            <a:solidFill>
              <a:schemeClr val="tx1"/>
            </a:solidFill>
            <a:prstDash val="solid"/>
            <a:miter/>
            <a:headEnd type="none" w="med" len="med"/>
            <a:tailEnd type="none" w="med" len="med"/>
          </a:ln>
        </p:spPr>
      </p:sp>
      <p:sp>
        <p:nvSpPr>
          <p:cNvPr id="50188" name="Text Box 11"/>
          <p:cNvSpPr txBox="1"/>
          <p:nvPr/>
        </p:nvSpPr>
        <p:spPr>
          <a:xfrm>
            <a:off x="3646488" y="2895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50189" name="Text Box 12"/>
          <p:cNvSpPr txBox="1"/>
          <p:nvPr/>
        </p:nvSpPr>
        <p:spPr>
          <a:xfrm>
            <a:off x="2960688" y="38100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endParaRPr lang="en-US" altLang="zh-CN" dirty="0">
              <a:solidFill>
                <a:schemeClr val="tx1"/>
              </a:solidFill>
              <a:latin typeface="Verdana" panose="020B0604030504040204" pitchFamily="34" charset="0"/>
            </a:endParaRPr>
          </a:p>
        </p:txBody>
      </p:sp>
      <p:sp>
        <p:nvSpPr>
          <p:cNvPr id="50190" name="Line 13"/>
          <p:cNvSpPr/>
          <p:nvPr/>
        </p:nvSpPr>
        <p:spPr>
          <a:xfrm>
            <a:off x="1360488" y="4114800"/>
            <a:ext cx="1447800" cy="0"/>
          </a:xfrm>
          <a:prstGeom prst="line">
            <a:avLst/>
          </a:prstGeom>
          <a:ln w="9525" cap="flat" cmpd="sng">
            <a:solidFill>
              <a:schemeClr val="tx1"/>
            </a:solidFill>
            <a:prstDash val="dash"/>
            <a:miter/>
            <a:headEnd type="none" w="med" len="med"/>
            <a:tailEnd type="none" w="med" len="med"/>
          </a:ln>
        </p:spPr>
      </p:sp>
      <p:sp>
        <p:nvSpPr>
          <p:cNvPr id="50191" name="Text Box 14"/>
          <p:cNvSpPr txBox="1"/>
          <p:nvPr/>
        </p:nvSpPr>
        <p:spPr>
          <a:xfrm>
            <a:off x="827088" y="38862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Pe</a:t>
            </a:r>
            <a:endParaRPr lang="en-US" altLang="zh-CN" dirty="0">
              <a:solidFill>
                <a:schemeClr val="tx1"/>
              </a:solidFill>
              <a:latin typeface="Verdana" panose="020B0604030504040204" pitchFamily="34" charset="0"/>
            </a:endParaRPr>
          </a:p>
        </p:txBody>
      </p:sp>
      <p:sp>
        <p:nvSpPr>
          <p:cNvPr id="50192" name="Text Box 15"/>
          <p:cNvSpPr txBox="1"/>
          <p:nvPr/>
        </p:nvSpPr>
        <p:spPr>
          <a:xfrm>
            <a:off x="827088" y="38862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Pe</a:t>
            </a:r>
            <a:endParaRPr lang="en-US" altLang="zh-CN" dirty="0">
              <a:solidFill>
                <a:schemeClr val="tx1"/>
              </a:solidFill>
              <a:latin typeface="Verdana" panose="020B0604030504040204" pitchFamily="34" charset="0"/>
            </a:endParaRPr>
          </a:p>
        </p:txBody>
      </p:sp>
      <p:sp>
        <p:nvSpPr>
          <p:cNvPr id="50193" name="Line 16"/>
          <p:cNvSpPr/>
          <p:nvPr/>
        </p:nvSpPr>
        <p:spPr>
          <a:xfrm>
            <a:off x="2808288" y="4114800"/>
            <a:ext cx="0" cy="1371600"/>
          </a:xfrm>
          <a:prstGeom prst="line">
            <a:avLst/>
          </a:prstGeom>
          <a:ln w="9525" cap="flat" cmpd="sng">
            <a:solidFill>
              <a:schemeClr val="tx1"/>
            </a:solidFill>
            <a:prstDash val="dash"/>
            <a:miter/>
            <a:headEnd type="none" w="med" len="med"/>
            <a:tailEnd type="none" w="med" len="med"/>
          </a:ln>
        </p:spPr>
      </p:sp>
      <p:sp>
        <p:nvSpPr>
          <p:cNvPr id="50194" name="Text Box 17"/>
          <p:cNvSpPr txBox="1"/>
          <p:nvPr/>
        </p:nvSpPr>
        <p:spPr>
          <a:xfrm>
            <a:off x="2579688" y="548640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Qe</a:t>
            </a:r>
            <a:endParaRPr lang="en-US" altLang="zh-CN" dirty="0">
              <a:solidFill>
                <a:schemeClr val="tx1"/>
              </a:solidFill>
              <a:latin typeface="Verdana" panose="020B0604030504040204" pitchFamily="34" charset="0"/>
            </a:endParaRPr>
          </a:p>
        </p:txBody>
      </p:sp>
      <p:sp>
        <p:nvSpPr>
          <p:cNvPr id="50195" name="Text Box 18"/>
          <p:cNvSpPr txBox="1"/>
          <p:nvPr/>
        </p:nvSpPr>
        <p:spPr>
          <a:xfrm>
            <a:off x="979488" y="2057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80915" name="Line 19"/>
          <p:cNvSpPr/>
          <p:nvPr/>
        </p:nvSpPr>
        <p:spPr>
          <a:xfrm flipV="1">
            <a:off x="2198688" y="3635375"/>
            <a:ext cx="1905000" cy="1905000"/>
          </a:xfrm>
          <a:prstGeom prst="line">
            <a:avLst/>
          </a:prstGeom>
          <a:ln w="38100" cap="flat" cmpd="sng">
            <a:solidFill>
              <a:srgbClr val="FF0000"/>
            </a:solidFill>
            <a:prstDash val="solid"/>
            <a:miter/>
            <a:headEnd type="none" w="med" len="med"/>
            <a:tailEnd type="none" w="med" len="med"/>
          </a:ln>
        </p:spPr>
      </p:sp>
      <p:sp>
        <p:nvSpPr>
          <p:cNvPr id="80916" name="Text Box 20"/>
          <p:cNvSpPr txBox="1"/>
          <p:nvPr/>
        </p:nvSpPr>
        <p:spPr>
          <a:xfrm>
            <a:off x="4021138" y="33528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80917" name="Text Box 21"/>
          <p:cNvSpPr txBox="1"/>
          <p:nvPr/>
        </p:nvSpPr>
        <p:spPr>
          <a:xfrm>
            <a:off x="3265488" y="4267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80918" name="Line 22"/>
          <p:cNvSpPr/>
          <p:nvPr/>
        </p:nvSpPr>
        <p:spPr>
          <a:xfrm>
            <a:off x="1360488" y="4495800"/>
            <a:ext cx="1905000" cy="0"/>
          </a:xfrm>
          <a:prstGeom prst="line">
            <a:avLst/>
          </a:prstGeom>
          <a:ln w="9525" cap="flat" cmpd="sng">
            <a:solidFill>
              <a:schemeClr val="tx1"/>
            </a:solidFill>
            <a:prstDash val="dash"/>
            <a:miter/>
            <a:headEnd type="none" w="med" len="med"/>
            <a:tailEnd type="none" w="med" len="med"/>
          </a:ln>
        </p:spPr>
      </p:sp>
      <p:sp>
        <p:nvSpPr>
          <p:cNvPr id="80919" name="Line 23"/>
          <p:cNvSpPr/>
          <p:nvPr/>
        </p:nvSpPr>
        <p:spPr>
          <a:xfrm>
            <a:off x="3265488" y="4495800"/>
            <a:ext cx="0" cy="990600"/>
          </a:xfrm>
          <a:prstGeom prst="line">
            <a:avLst/>
          </a:prstGeom>
          <a:ln w="9525" cap="flat" cmpd="sng">
            <a:solidFill>
              <a:schemeClr val="tx1"/>
            </a:solidFill>
            <a:prstDash val="dash"/>
            <a:miter/>
            <a:headEnd type="none" w="med" len="med"/>
            <a:tailEnd type="none" w="med" len="med"/>
          </a:ln>
        </p:spPr>
      </p:sp>
      <p:sp>
        <p:nvSpPr>
          <p:cNvPr id="80920" name="Text Box 24"/>
          <p:cNvSpPr txBox="1"/>
          <p:nvPr/>
        </p:nvSpPr>
        <p:spPr>
          <a:xfrm>
            <a:off x="903288" y="4267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80921" name="Text Box 25"/>
          <p:cNvSpPr txBox="1"/>
          <p:nvPr/>
        </p:nvSpPr>
        <p:spPr>
          <a:xfrm>
            <a:off x="3113088" y="54864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80922" name="Line 26"/>
          <p:cNvSpPr/>
          <p:nvPr/>
        </p:nvSpPr>
        <p:spPr>
          <a:xfrm flipV="1">
            <a:off x="1512888" y="2743200"/>
            <a:ext cx="1905000" cy="1905000"/>
          </a:xfrm>
          <a:prstGeom prst="line">
            <a:avLst/>
          </a:prstGeom>
          <a:ln w="38100" cap="flat" cmpd="sng">
            <a:solidFill>
              <a:schemeClr val="accent1"/>
            </a:solidFill>
            <a:prstDash val="solid"/>
            <a:miter/>
            <a:headEnd type="none" w="med" len="med"/>
            <a:tailEnd type="none" w="med" len="med"/>
          </a:ln>
        </p:spPr>
      </p:sp>
      <p:sp>
        <p:nvSpPr>
          <p:cNvPr id="80923" name="Text Box 27"/>
          <p:cNvSpPr txBox="1"/>
          <p:nvPr/>
        </p:nvSpPr>
        <p:spPr>
          <a:xfrm>
            <a:off x="3417888" y="2362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0924" name="Text Box 28"/>
          <p:cNvSpPr txBox="1"/>
          <p:nvPr/>
        </p:nvSpPr>
        <p:spPr>
          <a:xfrm>
            <a:off x="2503488" y="3505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0925" name="Line 29"/>
          <p:cNvSpPr/>
          <p:nvPr/>
        </p:nvSpPr>
        <p:spPr>
          <a:xfrm>
            <a:off x="1436688" y="3733800"/>
            <a:ext cx="990600" cy="0"/>
          </a:xfrm>
          <a:prstGeom prst="line">
            <a:avLst/>
          </a:prstGeom>
          <a:ln w="9525" cap="flat" cmpd="sng">
            <a:solidFill>
              <a:schemeClr val="tx1"/>
            </a:solidFill>
            <a:prstDash val="dash"/>
            <a:miter/>
            <a:headEnd type="none" w="med" len="med"/>
            <a:tailEnd type="none" w="med" len="med"/>
          </a:ln>
        </p:spPr>
      </p:sp>
      <p:sp>
        <p:nvSpPr>
          <p:cNvPr id="80926" name="Line 30"/>
          <p:cNvSpPr/>
          <p:nvPr/>
        </p:nvSpPr>
        <p:spPr>
          <a:xfrm>
            <a:off x="2427288" y="3733800"/>
            <a:ext cx="0" cy="1752600"/>
          </a:xfrm>
          <a:prstGeom prst="line">
            <a:avLst/>
          </a:prstGeom>
          <a:ln w="9525" cap="flat" cmpd="sng">
            <a:solidFill>
              <a:schemeClr val="tx1"/>
            </a:solidFill>
            <a:prstDash val="dash"/>
            <a:miter/>
            <a:headEnd type="none" w="med" len="med"/>
            <a:tailEnd type="none" w="med" len="med"/>
          </a:ln>
        </p:spPr>
      </p:sp>
      <p:sp>
        <p:nvSpPr>
          <p:cNvPr id="80927" name="Text Box 31"/>
          <p:cNvSpPr txBox="1"/>
          <p:nvPr/>
        </p:nvSpPr>
        <p:spPr>
          <a:xfrm>
            <a:off x="903288" y="3505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80928" name="Text Box 32"/>
          <p:cNvSpPr txBox="1"/>
          <p:nvPr/>
        </p:nvSpPr>
        <p:spPr>
          <a:xfrm>
            <a:off x="2122488" y="54864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 name="矩形 1"/>
          <p:cNvSpPr/>
          <p:nvPr/>
        </p:nvSpPr>
        <p:spPr>
          <a:xfrm>
            <a:off x="4643438" y="2921000"/>
            <a:ext cx="3798887" cy="583565"/>
          </a:xfrm>
          <a:prstGeom prst="rect">
            <a:avLst/>
          </a:prstGeom>
          <a:noFill/>
          <a:ln w="9525">
            <a:noFill/>
          </a:ln>
        </p:spPr>
        <p:txBody>
          <a:bodyPr>
            <a:spAutoFit/>
          </a:bodyPr>
          <a:p>
            <a:r>
              <a:rPr lang="zh-CN" altLang="en-US" sz="1600" dirty="0">
                <a:solidFill>
                  <a:schemeClr val="tx1"/>
                </a:solidFill>
                <a:latin typeface="Times New Roman" panose="02020603050405020304" pitchFamily="18" charset="0"/>
              </a:rPr>
              <a:t>需求不变，供给的变动引起均衡价格的反方向变动和均衡数量的反方向变动。</a:t>
            </a:r>
            <a:endParaRPr lang="zh-CN" altLang="en-US" sz="1600" dirty="0">
              <a:solidFill>
                <a:schemeClr val="tx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915"/>
                                        </p:tgtEl>
                                        <p:attrNameLst>
                                          <p:attrName>style.visibility</p:attrName>
                                        </p:attrNameLst>
                                      </p:cBhvr>
                                      <p:to>
                                        <p:strVal val="visible"/>
                                      </p:to>
                                    </p:set>
                                    <p:anim calcmode="lin" valueType="num">
                                      <p:cBhvr additive="base">
                                        <p:cTn id="7" dur="500" fill="hold"/>
                                        <p:tgtEl>
                                          <p:spTgt spid="80915"/>
                                        </p:tgtEl>
                                        <p:attrNameLst>
                                          <p:attrName>ppt_x</p:attrName>
                                        </p:attrNameLst>
                                      </p:cBhvr>
                                      <p:tavLst>
                                        <p:tav tm="0">
                                          <p:val>
                                            <p:strVal val="0-#ppt_w/2"/>
                                          </p:val>
                                        </p:tav>
                                        <p:tav tm="100000">
                                          <p:val>
                                            <p:strVal val="#ppt_x"/>
                                          </p:val>
                                        </p:tav>
                                      </p:tavLst>
                                    </p:anim>
                                    <p:anim calcmode="lin" valueType="num">
                                      <p:cBhvr additive="base">
                                        <p:cTn id="8" dur="500" fill="hold"/>
                                        <p:tgtEl>
                                          <p:spTgt spid="809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16"/>
                                        </p:tgtEl>
                                        <p:attrNameLst>
                                          <p:attrName>style.visibility</p:attrName>
                                        </p:attrNameLst>
                                      </p:cBhvr>
                                      <p:to>
                                        <p:strVal val="visible"/>
                                      </p:to>
                                    </p:set>
                                    <p:anim calcmode="lin" valueType="num">
                                      <p:cBhvr additive="base">
                                        <p:cTn id="13" dur="500" fill="hold"/>
                                        <p:tgtEl>
                                          <p:spTgt spid="80916"/>
                                        </p:tgtEl>
                                        <p:attrNameLst>
                                          <p:attrName>ppt_x</p:attrName>
                                        </p:attrNameLst>
                                      </p:cBhvr>
                                      <p:tavLst>
                                        <p:tav tm="0">
                                          <p:val>
                                            <p:strVal val="0-#ppt_w/2"/>
                                          </p:val>
                                        </p:tav>
                                        <p:tav tm="100000">
                                          <p:val>
                                            <p:strVal val="#ppt_x"/>
                                          </p:val>
                                        </p:tav>
                                      </p:tavLst>
                                    </p:anim>
                                    <p:anim calcmode="lin" valueType="num">
                                      <p:cBhvr additive="base">
                                        <p:cTn id="14" dur="500" fill="hold"/>
                                        <p:tgtEl>
                                          <p:spTgt spid="809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917"/>
                                        </p:tgtEl>
                                        <p:attrNameLst>
                                          <p:attrName>style.visibility</p:attrName>
                                        </p:attrNameLst>
                                      </p:cBhvr>
                                      <p:to>
                                        <p:strVal val="visible"/>
                                      </p:to>
                                    </p:set>
                                    <p:anim calcmode="lin" valueType="num">
                                      <p:cBhvr additive="base">
                                        <p:cTn id="19" dur="500" fill="hold"/>
                                        <p:tgtEl>
                                          <p:spTgt spid="80917"/>
                                        </p:tgtEl>
                                        <p:attrNameLst>
                                          <p:attrName>ppt_x</p:attrName>
                                        </p:attrNameLst>
                                      </p:cBhvr>
                                      <p:tavLst>
                                        <p:tav tm="0">
                                          <p:val>
                                            <p:strVal val="0-#ppt_w/2"/>
                                          </p:val>
                                        </p:tav>
                                        <p:tav tm="100000">
                                          <p:val>
                                            <p:strVal val="#ppt_x"/>
                                          </p:val>
                                        </p:tav>
                                      </p:tavLst>
                                    </p:anim>
                                    <p:anim calcmode="lin" valueType="num">
                                      <p:cBhvr additive="base">
                                        <p:cTn id="20" dur="500" fill="hold"/>
                                        <p:tgtEl>
                                          <p:spTgt spid="809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0918"/>
                                        </p:tgtEl>
                                        <p:attrNameLst>
                                          <p:attrName>style.visibility</p:attrName>
                                        </p:attrNameLst>
                                      </p:cBhvr>
                                      <p:to>
                                        <p:strVal val="visible"/>
                                      </p:to>
                                    </p:set>
                                    <p:anim calcmode="lin" valueType="num">
                                      <p:cBhvr additive="base">
                                        <p:cTn id="25" dur="500" fill="hold"/>
                                        <p:tgtEl>
                                          <p:spTgt spid="80918"/>
                                        </p:tgtEl>
                                        <p:attrNameLst>
                                          <p:attrName>ppt_x</p:attrName>
                                        </p:attrNameLst>
                                      </p:cBhvr>
                                      <p:tavLst>
                                        <p:tav tm="0">
                                          <p:val>
                                            <p:strVal val="0-#ppt_w/2"/>
                                          </p:val>
                                        </p:tav>
                                        <p:tav tm="100000">
                                          <p:val>
                                            <p:strVal val="#ppt_x"/>
                                          </p:val>
                                        </p:tav>
                                      </p:tavLst>
                                    </p:anim>
                                    <p:anim calcmode="lin" valueType="num">
                                      <p:cBhvr additive="base">
                                        <p:cTn id="26" dur="500" fill="hold"/>
                                        <p:tgtEl>
                                          <p:spTgt spid="809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0919"/>
                                        </p:tgtEl>
                                        <p:attrNameLst>
                                          <p:attrName>style.visibility</p:attrName>
                                        </p:attrNameLst>
                                      </p:cBhvr>
                                      <p:to>
                                        <p:strVal val="visible"/>
                                      </p:to>
                                    </p:set>
                                    <p:anim calcmode="lin" valueType="num">
                                      <p:cBhvr additive="base">
                                        <p:cTn id="31" dur="500" fill="hold"/>
                                        <p:tgtEl>
                                          <p:spTgt spid="80919"/>
                                        </p:tgtEl>
                                        <p:attrNameLst>
                                          <p:attrName>ppt_x</p:attrName>
                                        </p:attrNameLst>
                                      </p:cBhvr>
                                      <p:tavLst>
                                        <p:tav tm="0">
                                          <p:val>
                                            <p:strVal val="0-#ppt_w/2"/>
                                          </p:val>
                                        </p:tav>
                                        <p:tav tm="100000">
                                          <p:val>
                                            <p:strVal val="#ppt_x"/>
                                          </p:val>
                                        </p:tav>
                                      </p:tavLst>
                                    </p:anim>
                                    <p:anim calcmode="lin" valueType="num">
                                      <p:cBhvr additive="base">
                                        <p:cTn id="32" dur="500" fill="hold"/>
                                        <p:tgtEl>
                                          <p:spTgt spid="809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920"/>
                                        </p:tgtEl>
                                        <p:attrNameLst>
                                          <p:attrName>style.visibility</p:attrName>
                                        </p:attrNameLst>
                                      </p:cBhvr>
                                      <p:to>
                                        <p:strVal val="visible"/>
                                      </p:to>
                                    </p:set>
                                    <p:anim calcmode="lin" valueType="num">
                                      <p:cBhvr additive="base">
                                        <p:cTn id="37" dur="500" fill="hold"/>
                                        <p:tgtEl>
                                          <p:spTgt spid="80920"/>
                                        </p:tgtEl>
                                        <p:attrNameLst>
                                          <p:attrName>ppt_x</p:attrName>
                                        </p:attrNameLst>
                                      </p:cBhvr>
                                      <p:tavLst>
                                        <p:tav tm="0">
                                          <p:val>
                                            <p:strVal val="0-#ppt_w/2"/>
                                          </p:val>
                                        </p:tav>
                                        <p:tav tm="100000">
                                          <p:val>
                                            <p:strVal val="#ppt_x"/>
                                          </p:val>
                                        </p:tav>
                                      </p:tavLst>
                                    </p:anim>
                                    <p:anim calcmode="lin" valueType="num">
                                      <p:cBhvr additive="base">
                                        <p:cTn id="38" dur="500" fill="hold"/>
                                        <p:tgtEl>
                                          <p:spTgt spid="8092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0921"/>
                                        </p:tgtEl>
                                        <p:attrNameLst>
                                          <p:attrName>style.visibility</p:attrName>
                                        </p:attrNameLst>
                                      </p:cBhvr>
                                      <p:to>
                                        <p:strVal val="visible"/>
                                      </p:to>
                                    </p:set>
                                    <p:anim calcmode="lin" valueType="num">
                                      <p:cBhvr additive="base">
                                        <p:cTn id="43" dur="500" fill="hold"/>
                                        <p:tgtEl>
                                          <p:spTgt spid="80921"/>
                                        </p:tgtEl>
                                        <p:attrNameLst>
                                          <p:attrName>ppt_x</p:attrName>
                                        </p:attrNameLst>
                                      </p:cBhvr>
                                      <p:tavLst>
                                        <p:tav tm="0">
                                          <p:val>
                                            <p:strVal val="0-#ppt_w/2"/>
                                          </p:val>
                                        </p:tav>
                                        <p:tav tm="100000">
                                          <p:val>
                                            <p:strVal val="#ppt_x"/>
                                          </p:val>
                                        </p:tav>
                                      </p:tavLst>
                                    </p:anim>
                                    <p:anim calcmode="lin" valueType="num">
                                      <p:cBhvr additive="base">
                                        <p:cTn id="44" dur="500" fill="hold"/>
                                        <p:tgtEl>
                                          <p:spTgt spid="809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0922"/>
                                        </p:tgtEl>
                                        <p:attrNameLst>
                                          <p:attrName>style.visibility</p:attrName>
                                        </p:attrNameLst>
                                      </p:cBhvr>
                                      <p:to>
                                        <p:strVal val="visible"/>
                                      </p:to>
                                    </p:set>
                                    <p:anim calcmode="lin" valueType="num">
                                      <p:cBhvr additive="base">
                                        <p:cTn id="49" dur="500" fill="hold"/>
                                        <p:tgtEl>
                                          <p:spTgt spid="80922"/>
                                        </p:tgtEl>
                                        <p:attrNameLst>
                                          <p:attrName>ppt_x</p:attrName>
                                        </p:attrNameLst>
                                      </p:cBhvr>
                                      <p:tavLst>
                                        <p:tav tm="0">
                                          <p:val>
                                            <p:strVal val="0-#ppt_w/2"/>
                                          </p:val>
                                        </p:tav>
                                        <p:tav tm="100000">
                                          <p:val>
                                            <p:strVal val="#ppt_x"/>
                                          </p:val>
                                        </p:tav>
                                      </p:tavLst>
                                    </p:anim>
                                    <p:anim calcmode="lin" valueType="num">
                                      <p:cBhvr additive="base">
                                        <p:cTn id="50" dur="500" fill="hold"/>
                                        <p:tgtEl>
                                          <p:spTgt spid="809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0923"/>
                                        </p:tgtEl>
                                        <p:attrNameLst>
                                          <p:attrName>style.visibility</p:attrName>
                                        </p:attrNameLst>
                                      </p:cBhvr>
                                      <p:to>
                                        <p:strVal val="visible"/>
                                      </p:to>
                                    </p:set>
                                    <p:anim calcmode="lin" valueType="num">
                                      <p:cBhvr additive="base">
                                        <p:cTn id="55" dur="500" fill="hold"/>
                                        <p:tgtEl>
                                          <p:spTgt spid="80923"/>
                                        </p:tgtEl>
                                        <p:attrNameLst>
                                          <p:attrName>ppt_x</p:attrName>
                                        </p:attrNameLst>
                                      </p:cBhvr>
                                      <p:tavLst>
                                        <p:tav tm="0">
                                          <p:val>
                                            <p:strVal val="0-#ppt_w/2"/>
                                          </p:val>
                                        </p:tav>
                                        <p:tav tm="100000">
                                          <p:val>
                                            <p:strVal val="#ppt_x"/>
                                          </p:val>
                                        </p:tav>
                                      </p:tavLst>
                                    </p:anim>
                                    <p:anim calcmode="lin" valueType="num">
                                      <p:cBhvr additive="base">
                                        <p:cTn id="56" dur="500" fill="hold"/>
                                        <p:tgtEl>
                                          <p:spTgt spid="809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0924"/>
                                        </p:tgtEl>
                                        <p:attrNameLst>
                                          <p:attrName>style.visibility</p:attrName>
                                        </p:attrNameLst>
                                      </p:cBhvr>
                                      <p:to>
                                        <p:strVal val="visible"/>
                                      </p:to>
                                    </p:set>
                                    <p:anim calcmode="lin" valueType="num">
                                      <p:cBhvr additive="base">
                                        <p:cTn id="61" dur="500" fill="hold"/>
                                        <p:tgtEl>
                                          <p:spTgt spid="80924"/>
                                        </p:tgtEl>
                                        <p:attrNameLst>
                                          <p:attrName>ppt_x</p:attrName>
                                        </p:attrNameLst>
                                      </p:cBhvr>
                                      <p:tavLst>
                                        <p:tav tm="0">
                                          <p:val>
                                            <p:strVal val="0-#ppt_w/2"/>
                                          </p:val>
                                        </p:tav>
                                        <p:tav tm="100000">
                                          <p:val>
                                            <p:strVal val="#ppt_x"/>
                                          </p:val>
                                        </p:tav>
                                      </p:tavLst>
                                    </p:anim>
                                    <p:anim calcmode="lin" valueType="num">
                                      <p:cBhvr additive="base">
                                        <p:cTn id="62" dur="500" fill="hold"/>
                                        <p:tgtEl>
                                          <p:spTgt spid="8092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80925"/>
                                        </p:tgtEl>
                                        <p:attrNameLst>
                                          <p:attrName>style.visibility</p:attrName>
                                        </p:attrNameLst>
                                      </p:cBhvr>
                                      <p:to>
                                        <p:strVal val="visible"/>
                                      </p:to>
                                    </p:set>
                                    <p:anim calcmode="lin" valueType="num">
                                      <p:cBhvr additive="base">
                                        <p:cTn id="67" dur="500" fill="hold"/>
                                        <p:tgtEl>
                                          <p:spTgt spid="80925"/>
                                        </p:tgtEl>
                                        <p:attrNameLst>
                                          <p:attrName>ppt_x</p:attrName>
                                        </p:attrNameLst>
                                      </p:cBhvr>
                                      <p:tavLst>
                                        <p:tav tm="0">
                                          <p:val>
                                            <p:strVal val="0-#ppt_w/2"/>
                                          </p:val>
                                        </p:tav>
                                        <p:tav tm="100000">
                                          <p:val>
                                            <p:strVal val="#ppt_x"/>
                                          </p:val>
                                        </p:tav>
                                      </p:tavLst>
                                    </p:anim>
                                    <p:anim calcmode="lin" valueType="num">
                                      <p:cBhvr additive="base">
                                        <p:cTn id="68" dur="500" fill="hold"/>
                                        <p:tgtEl>
                                          <p:spTgt spid="8092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80926"/>
                                        </p:tgtEl>
                                        <p:attrNameLst>
                                          <p:attrName>style.visibility</p:attrName>
                                        </p:attrNameLst>
                                      </p:cBhvr>
                                      <p:to>
                                        <p:strVal val="visible"/>
                                      </p:to>
                                    </p:set>
                                    <p:anim calcmode="lin" valueType="num">
                                      <p:cBhvr additive="base">
                                        <p:cTn id="73" dur="500" fill="hold"/>
                                        <p:tgtEl>
                                          <p:spTgt spid="80926"/>
                                        </p:tgtEl>
                                        <p:attrNameLst>
                                          <p:attrName>ppt_x</p:attrName>
                                        </p:attrNameLst>
                                      </p:cBhvr>
                                      <p:tavLst>
                                        <p:tav tm="0">
                                          <p:val>
                                            <p:strVal val="0-#ppt_w/2"/>
                                          </p:val>
                                        </p:tav>
                                        <p:tav tm="100000">
                                          <p:val>
                                            <p:strVal val="#ppt_x"/>
                                          </p:val>
                                        </p:tav>
                                      </p:tavLst>
                                    </p:anim>
                                    <p:anim calcmode="lin" valueType="num">
                                      <p:cBhvr additive="base">
                                        <p:cTn id="74" dur="500" fill="hold"/>
                                        <p:tgtEl>
                                          <p:spTgt spid="8092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0927"/>
                                        </p:tgtEl>
                                        <p:attrNameLst>
                                          <p:attrName>style.visibility</p:attrName>
                                        </p:attrNameLst>
                                      </p:cBhvr>
                                      <p:to>
                                        <p:strVal val="visible"/>
                                      </p:to>
                                    </p:set>
                                    <p:anim calcmode="lin" valueType="num">
                                      <p:cBhvr additive="base">
                                        <p:cTn id="79" dur="500" fill="hold"/>
                                        <p:tgtEl>
                                          <p:spTgt spid="80927"/>
                                        </p:tgtEl>
                                        <p:attrNameLst>
                                          <p:attrName>ppt_x</p:attrName>
                                        </p:attrNameLst>
                                      </p:cBhvr>
                                      <p:tavLst>
                                        <p:tav tm="0">
                                          <p:val>
                                            <p:strVal val="0-#ppt_w/2"/>
                                          </p:val>
                                        </p:tav>
                                        <p:tav tm="100000">
                                          <p:val>
                                            <p:strVal val="#ppt_x"/>
                                          </p:val>
                                        </p:tav>
                                      </p:tavLst>
                                    </p:anim>
                                    <p:anim calcmode="lin" valueType="num">
                                      <p:cBhvr additive="base">
                                        <p:cTn id="80" dur="500" fill="hold"/>
                                        <p:tgtEl>
                                          <p:spTgt spid="8092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0928"/>
                                        </p:tgtEl>
                                        <p:attrNameLst>
                                          <p:attrName>style.visibility</p:attrName>
                                        </p:attrNameLst>
                                      </p:cBhvr>
                                      <p:to>
                                        <p:strVal val="visible"/>
                                      </p:to>
                                    </p:set>
                                    <p:anim calcmode="lin" valueType="num">
                                      <p:cBhvr additive="base">
                                        <p:cTn id="85" dur="500" fill="hold"/>
                                        <p:tgtEl>
                                          <p:spTgt spid="80928"/>
                                        </p:tgtEl>
                                        <p:attrNameLst>
                                          <p:attrName>ppt_x</p:attrName>
                                        </p:attrNameLst>
                                      </p:cBhvr>
                                      <p:tavLst>
                                        <p:tav tm="0">
                                          <p:val>
                                            <p:strVal val="0-#ppt_w/2"/>
                                          </p:val>
                                        </p:tav>
                                        <p:tav tm="100000">
                                          <p:val>
                                            <p:strVal val="#ppt_x"/>
                                          </p:val>
                                        </p:tav>
                                      </p:tavLst>
                                    </p:anim>
                                    <p:anim calcmode="lin" valueType="num">
                                      <p:cBhvr additive="base">
                                        <p:cTn id="86" dur="500" fill="hold"/>
                                        <p:tgtEl>
                                          <p:spTgt spid="8092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6" grpId="0"/>
      <p:bldP spid="80917" grpId="0"/>
      <p:bldP spid="80920" grpId="0"/>
      <p:bldP spid="80921" grpId="0"/>
      <p:bldP spid="80923" grpId="0"/>
      <p:bldP spid="80924" grpId="0"/>
      <p:bldP spid="80927" grpId="0"/>
      <p:bldP spid="80928"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75A91BBC-6581-4DAE-BB4E-64681C8F7BE4}"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1203"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51204" name="Rectangle 2"/>
          <p:cNvSpPr>
            <a:spLocks noGrp="1"/>
          </p:cNvSpPr>
          <p:nvPr>
            <p:ph type="title"/>
          </p:nvPr>
        </p:nvSpPr>
        <p:spPr>
          <a:xfrm>
            <a:off x="685800" y="774700"/>
            <a:ext cx="7772400" cy="608013"/>
          </a:xfrm>
          <a:ln/>
        </p:spPr>
        <p:txBody>
          <a:bodyPr vert="horz" wrap="square" lIns="0" tIns="45720" rIns="0" bIns="0" anchor="b" anchorCtr="0"/>
          <a:p>
            <a:r>
              <a:rPr lang="en-US" altLang="zh-CN" sz="3600" dirty="0"/>
              <a:t>4.3 </a:t>
            </a:r>
            <a:r>
              <a:rPr lang="zh-CN" altLang="en-US" sz="3600" dirty="0"/>
              <a:t>供求同时变动</a:t>
            </a:r>
            <a:r>
              <a:rPr lang="zh-CN" altLang="en-US" sz="3600" dirty="0">
                <a:solidFill>
                  <a:srgbClr val="C00000"/>
                </a:solidFill>
              </a:rPr>
              <a:t>（比较静态分析）</a:t>
            </a:r>
            <a:endParaRPr lang="zh-CN" altLang="en-US" sz="3600" dirty="0">
              <a:solidFill>
                <a:srgbClr val="C00000"/>
              </a:solidFill>
            </a:endParaRPr>
          </a:p>
        </p:txBody>
      </p:sp>
      <p:sp>
        <p:nvSpPr>
          <p:cNvPr id="51205" name="Rectangle 3"/>
          <p:cNvSpPr>
            <a:spLocks noGrp="1"/>
          </p:cNvSpPr>
          <p:nvPr>
            <p:ph idx="1"/>
          </p:nvPr>
        </p:nvSpPr>
        <p:spPr>
          <a:ln/>
        </p:spPr>
        <p:txBody>
          <a:bodyPr vert="horz" wrap="square" lIns="91440" tIns="45720" rIns="91440" bIns="45720" anchor="t" anchorCtr="0"/>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p:txBody>
      </p:sp>
      <p:sp>
        <p:nvSpPr>
          <p:cNvPr id="51206" name="Line 4"/>
          <p:cNvSpPr/>
          <p:nvPr/>
        </p:nvSpPr>
        <p:spPr>
          <a:xfrm>
            <a:off x="2667000" y="2362200"/>
            <a:ext cx="0" cy="3124200"/>
          </a:xfrm>
          <a:prstGeom prst="line">
            <a:avLst/>
          </a:prstGeom>
          <a:ln w="38100" cap="flat" cmpd="sng">
            <a:solidFill>
              <a:schemeClr val="tx1"/>
            </a:solidFill>
            <a:prstDash val="solid"/>
            <a:miter/>
            <a:headEnd type="none" w="med" len="med"/>
            <a:tailEnd type="none" w="med" len="med"/>
          </a:ln>
        </p:spPr>
      </p:sp>
      <p:sp>
        <p:nvSpPr>
          <p:cNvPr id="51207" name="Line 5"/>
          <p:cNvSpPr/>
          <p:nvPr/>
        </p:nvSpPr>
        <p:spPr>
          <a:xfrm>
            <a:off x="2667000" y="5486400"/>
            <a:ext cx="3886200" cy="0"/>
          </a:xfrm>
          <a:prstGeom prst="line">
            <a:avLst/>
          </a:prstGeom>
          <a:ln w="38100" cap="flat" cmpd="sng">
            <a:solidFill>
              <a:schemeClr val="tx1"/>
            </a:solidFill>
            <a:prstDash val="solid"/>
            <a:miter/>
            <a:headEnd type="none" w="med" len="med"/>
            <a:tailEnd type="none" w="med" len="med"/>
          </a:ln>
        </p:spPr>
      </p:sp>
      <p:sp>
        <p:nvSpPr>
          <p:cNvPr id="51208" name="Text Box 6"/>
          <p:cNvSpPr txBox="1"/>
          <p:nvPr/>
        </p:nvSpPr>
        <p:spPr>
          <a:xfrm>
            <a:off x="2286000" y="52578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51209" name="Text Box 7"/>
          <p:cNvSpPr txBox="1"/>
          <p:nvPr/>
        </p:nvSpPr>
        <p:spPr>
          <a:xfrm>
            <a:off x="6477000" y="54102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40970" name="Line 8"/>
          <p:cNvSpPr/>
          <p:nvPr/>
        </p:nvSpPr>
        <p:spPr>
          <a:xfrm>
            <a:off x="3440113" y="3038475"/>
            <a:ext cx="1905000" cy="1905000"/>
          </a:xfrm>
          <a:prstGeom prst="line">
            <a:avLst/>
          </a:prstGeom>
          <a:ln w="38100" cap="flat" cmpd="sng">
            <a:solidFill>
              <a:schemeClr val="tx1"/>
            </a:solidFill>
            <a:prstDash val="solid"/>
            <a:miter/>
            <a:headEnd type="none" w="med" len="med"/>
            <a:tailEnd type="none" w="med" len="med"/>
          </a:ln>
        </p:spPr>
      </p:sp>
      <p:sp>
        <p:nvSpPr>
          <p:cNvPr id="40971" name="Line 9"/>
          <p:cNvSpPr/>
          <p:nvPr/>
        </p:nvSpPr>
        <p:spPr>
          <a:xfrm flipV="1">
            <a:off x="3352800" y="2971800"/>
            <a:ext cx="1905000" cy="1905000"/>
          </a:xfrm>
          <a:prstGeom prst="line">
            <a:avLst/>
          </a:prstGeom>
          <a:ln w="38100" cap="flat" cmpd="sng">
            <a:solidFill>
              <a:schemeClr val="tx1"/>
            </a:solidFill>
            <a:prstDash val="solid"/>
            <a:miter/>
            <a:headEnd type="none" w="med" len="med"/>
            <a:tailEnd type="none" w="med" len="med"/>
          </a:ln>
        </p:spPr>
      </p:sp>
      <p:sp>
        <p:nvSpPr>
          <p:cNvPr id="40972" name="Text Box 10"/>
          <p:cNvSpPr txBox="1"/>
          <p:nvPr/>
        </p:nvSpPr>
        <p:spPr>
          <a:xfrm>
            <a:off x="5181600" y="26670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40973" name="Text Box 11"/>
          <p:cNvSpPr txBox="1"/>
          <p:nvPr/>
        </p:nvSpPr>
        <p:spPr>
          <a:xfrm>
            <a:off x="4343400" y="3752850"/>
            <a:ext cx="304800" cy="338138"/>
          </a:xfrm>
          <a:prstGeom prst="rect">
            <a:avLst/>
          </a:prstGeom>
          <a:noFill/>
          <a:ln w="9525">
            <a:noFill/>
          </a:ln>
        </p:spPr>
        <p:txBody>
          <a:bodyPr>
            <a:spAutoFit/>
          </a:bodyPr>
          <a:p>
            <a:pPr>
              <a:spcBef>
                <a:spcPct val="50000"/>
              </a:spcBef>
            </a:pPr>
            <a:r>
              <a:rPr lang="en-US" altLang="zh-CN" sz="1600" dirty="0">
                <a:solidFill>
                  <a:schemeClr val="tx1"/>
                </a:solidFill>
                <a:latin typeface="Verdana" panose="020B0604030504040204" pitchFamily="34" charset="0"/>
              </a:rPr>
              <a:t>E</a:t>
            </a:r>
            <a:endParaRPr lang="en-US" altLang="zh-CN" sz="1600" dirty="0">
              <a:solidFill>
                <a:schemeClr val="tx1"/>
              </a:solidFill>
              <a:latin typeface="Verdana" panose="020B0604030504040204" pitchFamily="34" charset="0"/>
            </a:endParaRPr>
          </a:p>
        </p:txBody>
      </p:sp>
      <p:sp>
        <p:nvSpPr>
          <p:cNvPr id="40974" name="Line 12"/>
          <p:cNvSpPr/>
          <p:nvPr/>
        </p:nvSpPr>
        <p:spPr>
          <a:xfrm flipV="1">
            <a:off x="2678113" y="3906838"/>
            <a:ext cx="1627187" cy="14287"/>
          </a:xfrm>
          <a:prstGeom prst="line">
            <a:avLst/>
          </a:prstGeom>
          <a:ln w="9525" cap="flat" cmpd="sng">
            <a:solidFill>
              <a:schemeClr val="tx1"/>
            </a:solidFill>
            <a:prstDash val="dash"/>
            <a:miter/>
            <a:headEnd type="none" w="med" len="med"/>
            <a:tailEnd type="none" w="med" len="med"/>
          </a:ln>
        </p:spPr>
      </p:sp>
      <p:sp>
        <p:nvSpPr>
          <p:cNvPr id="40976" name="Text Box 14"/>
          <p:cNvSpPr txBox="1"/>
          <p:nvPr/>
        </p:nvSpPr>
        <p:spPr>
          <a:xfrm>
            <a:off x="2106613" y="3649663"/>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Pe</a:t>
            </a:r>
            <a:endParaRPr lang="en-US" altLang="zh-CN" dirty="0">
              <a:solidFill>
                <a:schemeClr val="tx1"/>
              </a:solidFill>
              <a:latin typeface="Verdana" panose="020B0604030504040204" pitchFamily="34" charset="0"/>
            </a:endParaRPr>
          </a:p>
        </p:txBody>
      </p:sp>
      <p:sp>
        <p:nvSpPr>
          <p:cNvPr id="40977" name="Text Box 15"/>
          <p:cNvSpPr txBox="1"/>
          <p:nvPr/>
        </p:nvSpPr>
        <p:spPr>
          <a:xfrm>
            <a:off x="4100513" y="5505450"/>
            <a:ext cx="8382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Qe</a:t>
            </a:r>
            <a:endParaRPr lang="en-US" altLang="zh-CN" dirty="0">
              <a:solidFill>
                <a:schemeClr val="tx1"/>
              </a:solidFill>
              <a:latin typeface="Verdana" panose="020B0604030504040204" pitchFamily="34" charset="0"/>
            </a:endParaRPr>
          </a:p>
        </p:txBody>
      </p:sp>
      <p:sp>
        <p:nvSpPr>
          <p:cNvPr id="51217" name="Text Box 16"/>
          <p:cNvSpPr txBox="1"/>
          <p:nvPr/>
        </p:nvSpPr>
        <p:spPr>
          <a:xfrm>
            <a:off x="2286000" y="2057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40979" name="Line 17"/>
          <p:cNvSpPr/>
          <p:nvPr/>
        </p:nvSpPr>
        <p:spPr>
          <a:xfrm flipV="1">
            <a:off x="3733800" y="3429000"/>
            <a:ext cx="1905000" cy="1905000"/>
          </a:xfrm>
          <a:prstGeom prst="line">
            <a:avLst/>
          </a:prstGeom>
          <a:ln w="38100" cap="flat" cmpd="sng">
            <a:solidFill>
              <a:srgbClr val="FF99FF"/>
            </a:solidFill>
            <a:prstDash val="solid"/>
            <a:miter/>
            <a:headEnd type="none" w="med" len="med"/>
            <a:tailEnd type="none" w="med" len="med"/>
          </a:ln>
        </p:spPr>
      </p:sp>
      <p:sp>
        <p:nvSpPr>
          <p:cNvPr id="40980" name="Text Box 18"/>
          <p:cNvSpPr txBox="1"/>
          <p:nvPr/>
        </p:nvSpPr>
        <p:spPr>
          <a:xfrm>
            <a:off x="5562600" y="3124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40982" name="Text Box 20"/>
          <p:cNvSpPr txBox="1"/>
          <p:nvPr/>
        </p:nvSpPr>
        <p:spPr>
          <a:xfrm>
            <a:off x="4724400" y="2362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40983" name="Line 21"/>
          <p:cNvSpPr/>
          <p:nvPr/>
        </p:nvSpPr>
        <p:spPr>
          <a:xfrm>
            <a:off x="3810000" y="2590800"/>
            <a:ext cx="1905000" cy="1905000"/>
          </a:xfrm>
          <a:prstGeom prst="line">
            <a:avLst/>
          </a:prstGeom>
          <a:ln w="38100" cap="flat" cmpd="sng">
            <a:solidFill>
              <a:srgbClr val="FF0000"/>
            </a:solidFill>
            <a:prstDash val="solid"/>
            <a:miter/>
            <a:headEnd type="none" w="med" len="med"/>
            <a:tailEnd type="none" w="med" len="med"/>
          </a:ln>
        </p:spPr>
      </p:sp>
      <p:sp>
        <p:nvSpPr>
          <p:cNvPr id="40984" name="Line 22"/>
          <p:cNvSpPr/>
          <p:nvPr/>
        </p:nvSpPr>
        <p:spPr>
          <a:xfrm>
            <a:off x="2819400" y="3581400"/>
            <a:ext cx="1905000" cy="1905000"/>
          </a:xfrm>
          <a:prstGeom prst="line">
            <a:avLst/>
          </a:prstGeom>
          <a:ln w="38100" cap="flat" cmpd="sng">
            <a:solidFill>
              <a:schemeClr val="accent1"/>
            </a:solidFill>
            <a:prstDash val="solid"/>
            <a:miter/>
            <a:headEnd type="none" w="med" len="med"/>
            <a:tailEnd type="none" w="med" len="med"/>
          </a:ln>
        </p:spPr>
      </p:sp>
      <p:sp>
        <p:nvSpPr>
          <p:cNvPr id="40985" name="Text Box 23"/>
          <p:cNvSpPr txBox="1"/>
          <p:nvPr/>
        </p:nvSpPr>
        <p:spPr>
          <a:xfrm>
            <a:off x="2967038" y="268605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40986" name="Text Box 24"/>
          <p:cNvSpPr txBox="1"/>
          <p:nvPr/>
        </p:nvSpPr>
        <p:spPr>
          <a:xfrm>
            <a:off x="3371850" y="2224088"/>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40987" name="Text Box 25"/>
          <p:cNvSpPr txBox="1"/>
          <p:nvPr/>
        </p:nvSpPr>
        <p:spPr>
          <a:xfrm>
            <a:off x="2649538" y="3181350"/>
            <a:ext cx="695325"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40988" name="Line 26"/>
          <p:cNvSpPr/>
          <p:nvPr/>
        </p:nvSpPr>
        <p:spPr>
          <a:xfrm>
            <a:off x="4310063" y="3924300"/>
            <a:ext cx="44450" cy="1562100"/>
          </a:xfrm>
          <a:prstGeom prst="line">
            <a:avLst/>
          </a:prstGeom>
          <a:ln w="9525" cap="flat" cmpd="sng">
            <a:solidFill>
              <a:schemeClr val="tx1"/>
            </a:solidFill>
            <a:prstDash val="dash"/>
            <a:miter/>
            <a:headEnd type="none" w="med" len="med"/>
            <a:tailEnd type="none" w="med" len="med"/>
          </a:ln>
        </p:spPr>
      </p:sp>
      <p:sp>
        <p:nvSpPr>
          <p:cNvPr id="40989" name="Text Box 27"/>
          <p:cNvSpPr txBox="1"/>
          <p:nvPr/>
        </p:nvSpPr>
        <p:spPr>
          <a:xfrm>
            <a:off x="5181600" y="3733800"/>
            <a:ext cx="457200" cy="338138"/>
          </a:xfrm>
          <a:prstGeom prst="rect">
            <a:avLst/>
          </a:prstGeom>
          <a:noFill/>
          <a:ln w="9525">
            <a:noFill/>
          </a:ln>
        </p:spPr>
        <p:txBody>
          <a:bodyPr>
            <a:spAutoFit/>
          </a:bodyPr>
          <a:p>
            <a:pPr>
              <a:spcBef>
                <a:spcPct val="50000"/>
              </a:spcBef>
            </a:pPr>
            <a:r>
              <a:rPr lang="en-US" altLang="zh-CN" sz="1600" dirty="0">
                <a:solidFill>
                  <a:schemeClr val="tx1"/>
                </a:solidFill>
                <a:latin typeface="Verdana" panose="020B0604030504040204" pitchFamily="34" charset="0"/>
              </a:rPr>
              <a:t>E</a:t>
            </a:r>
            <a:r>
              <a:rPr lang="en-US" altLang="zh-CN" sz="1600" baseline="-25000" dirty="0">
                <a:solidFill>
                  <a:schemeClr val="tx1"/>
                </a:solidFill>
                <a:latin typeface="Verdana" panose="020B0604030504040204" pitchFamily="34" charset="0"/>
              </a:rPr>
              <a:t>1</a:t>
            </a:r>
            <a:endParaRPr lang="en-US" altLang="zh-CN" sz="1600" baseline="-25000" dirty="0">
              <a:solidFill>
                <a:schemeClr val="tx1"/>
              </a:solidFill>
              <a:latin typeface="Verdana" panose="020B0604030504040204" pitchFamily="34" charset="0"/>
            </a:endParaRPr>
          </a:p>
        </p:txBody>
      </p:sp>
      <p:sp>
        <p:nvSpPr>
          <p:cNvPr id="40990" name="Text Box 28"/>
          <p:cNvSpPr txBox="1"/>
          <p:nvPr/>
        </p:nvSpPr>
        <p:spPr>
          <a:xfrm>
            <a:off x="3157538" y="4148138"/>
            <a:ext cx="446087" cy="339725"/>
          </a:xfrm>
          <a:prstGeom prst="rect">
            <a:avLst/>
          </a:prstGeom>
          <a:noFill/>
          <a:ln w="9525">
            <a:noFill/>
          </a:ln>
        </p:spPr>
        <p:txBody>
          <a:bodyPr>
            <a:spAutoFit/>
          </a:bodyPr>
          <a:p>
            <a:pPr>
              <a:spcBef>
                <a:spcPct val="50000"/>
              </a:spcBef>
            </a:pPr>
            <a:r>
              <a:rPr lang="en-US" altLang="zh-CN" sz="1600" dirty="0">
                <a:solidFill>
                  <a:schemeClr val="tx1"/>
                </a:solidFill>
                <a:latin typeface="Verdana" panose="020B0604030504040204" pitchFamily="34" charset="0"/>
              </a:rPr>
              <a:t>E</a:t>
            </a:r>
            <a:r>
              <a:rPr lang="en-US" altLang="zh-CN" sz="1600" baseline="-25000" dirty="0">
                <a:solidFill>
                  <a:schemeClr val="tx1"/>
                </a:solidFill>
                <a:latin typeface="Verdana" panose="020B0604030504040204" pitchFamily="34" charset="0"/>
              </a:rPr>
              <a:t>2</a:t>
            </a:r>
            <a:endParaRPr lang="en-US" altLang="zh-CN" sz="1600" baseline="-25000" dirty="0">
              <a:solidFill>
                <a:schemeClr val="tx1"/>
              </a:solidFill>
              <a:latin typeface="Verdana" panose="020B0604030504040204" pitchFamily="34" charset="0"/>
            </a:endParaRPr>
          </a:p>
        </p:txBody>
      </p:sp>
      <p:sp>
        <p:nvSpPr>
          <p:cNvPr id="40991" name="Line 29"/>
          <p:cNvSpPr/>
          <p:nvPr/>
        </p:nvSpPr>
        <p:spPr>
          <a:xfrm flipV="1">
            <a:off x="2895600" y="2667000"/>
            <a:ext cx="1905000" cy="1905000"/>
          </a:xfrm>
          <a:prstGeom prst="line">
            <a:avLst/>
          </a:prstGeom>
          <a:ln w="38100" cap="flat" cmpd="sng">
            <a:solidFill>
              <a:srgbClr val="FF99FF"/>
            </a:solidFill>
            <a:prstDash val="solid"/>
            <a:miter/>
            <a:headEnd type="none" w="med" len="med"/>
            <a:tailEnd type="none" w="med" len="med"/>
          </a:ln>
        </p:spPr>
      </p:sp>
      <p:sp>
        <p:nvSpPr>
          <p:cNvPr id="40992" name="Text Box 30"/>
          <p:cNvSpPr txBox="1"/>
          <p:nvPr/>
        </p:nvSpPr>
        <p:spPr>
          <a:xfrm>
            <a:off x="4144963" y="2744788"/>
            <a:ext cx="495300" cy="338137"/>
          </a:xfrm>
          <a:prstGeom prst="rect">
            <a:avLst/>
          </a:prstGeom>
          <a:noFill/>
          <a:ln w="9525">
            <a:noFill/>
          </a:ln>
        </p:spPr>
        <p:txBody>
          <a:bodyPr>
            <a:spAutoFit/>
          </a:bodyPr>
          <a:p>
            <a:pPr>
              <a:spcBef>
                <a:spcPct val="50000"/>
              </a:spcBef>
            </a:pPr>
            <a:r>
              <a:rPr lang="en-US" altLang="zh-CN" sz="1600" dirty="0">
                <a:solidFill>
                  <a:schemeClr val="tx1"/>
                </a:solidFill>
                <a:latin typeface="Verdana" panose="020B0604030504040204" pitchFamily="34" charset="0"/>
              </a:rPr>
              <a:t>E</a:t>
            </a:r>
            <a:r>
              <a:rPr lang="en-US" altLang="zh-CN" sz="1600" baseline="-25000" dirty="0">
                <a:solidFill>
                  <a:schemeClr val="tx1"/>
                </a:solidFill>
                <a:latin typeface="Verdana" panose="020B0604030504040204" pitchFamily="34" charset="0"/>
              </a:rPr>
              <a:t>3</a:t>
            </a:r>
            <a:endParaRPr lang="en-US" altLang="zh-CN" sz="1600" baseline="-25000" dirty="0">
              <a:solidFill>
                <a:schemeClr val="tx1"/>
              </a:solidFill>
              <a:latin typeface="Verdana" panose="020B0604030504040204" pitchFamily="34" charset="0"/>
            </a:endParaRPr>
          </a:p>
        </p:txBody>
      </p:sp>
      <p:sp>
        <p:nvSpPr>
          <p:cNvPr id="40993" name="Text Box 31"/>
          <p:cNvSpPr txBox="1"/>
          <p:nvPr/>
        </p:nvSpPr>
        <p:spPr>
          <a:xfrm>
            <a:off x="3754438" y="4718050"/>
            <a:ext cx="457200" cy="338138"/>
          </a:xfrm>
          <a:prstGeom prst="rect">
            <a:avLst/>
          </a:prstGeom>
          <a:noFill/>
          <a:ln w="9525">
            <a:noFill/>
          </a:ln>
        </p:spPr>
        <p:txBody>
          <a:bodyPr>
            <a:spAutoFit/>
          </a:bodyPr>
          <a:p>
            <a:pPr>
              <a:spcBef>
                <a:spcPct val="50000"/>
              </a:spcBef>
            </a:pPr>
            <a:r>
              <a:rPr lang="en-US" altLang="zh-CN" sz="1600" dirty="0">
                <a:solidFill>
                  <a:schemeClr val="tx1"/>
                </a:solidFill>
                <a:latin typeface="Verdana" panose="020B0604030504040204" pitchFamily="34" charset="0"/>
              </a:rPr>
              <a:t>E</a:t>
            </a:r>
            <a:r>
              <a:rPr lang="en-US" altLang="zh-CN" sz="1600" baseline="-25000" dirty="0">
                <a:solidFill>
                  <a:schemeClr val="tx1"/>
                </a:solidFill>
                <a:latin typeface="Verdana" panose="020B0604030504040204" pitchFamily="34" charset="0"/>
              </a:rPr>
              <a:t>4</a:t>
            </a:r>
            <a:endParaRPr lang="en-US" altLang="zh-CN" sz="1600" baseline="-25000" dirty="0">
              <a:solidFill>
                <a:schemeClr val="tx1"/>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9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9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9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9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98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9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9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9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99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2" grpId="0"/>
      <p:bldP spid="40973" grpId="0"/>
      <p:bldP spid="40976" grpId="0"/>
      <p:bldP spid="40977" grpId="0"/>
      <p:bldP spid="40980" grpId="0"/>
      <p:bldP spid="40982" grpId="0"/>
      <p:bldP spid="40985" grpId="0"/>
      <p:bldP spid="40986" grpId="0"/>
      <p:bldP spid="40987" grpId="0"/>
      <p:bldP spid="40989" grpId="0"/>
      <p:bldP spid="40990" grpId="0"/>
      <p:bldP spid="40992" grpId="0"/>
      <p:bldP spid="409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内容占位符 5"/>
          <p:cNvPicPr>
            <a:picLocks noGrp="1" noChangeAspect="1"/>
          </p:cNvPicPr>
          <p:nvPr>
            <p:ph idx="1"/>
          </p:nvPr>
        </p:nvPicPr>
        <p:blipFill>
          <a:blip r:embed="rId1"/>
          <a:srcRect/>
          <a:stretch>
            <a:fillRect/>
          </a:stretch>
        </p:blipFill>
        <p:spPr>
          <a:xfrm>
            <a:off x="1763713" y="663575"/>
            <a:ext cx="5243512" cy="2813050"/>
          </a:xfrm>
          <a:ln/>
        </p:spPr>
      </p:pic>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2228"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pic>
        <p:nvPicPr>
          <p:cNvPr id="52229" name="图片 6"/>
          <p:cNvPicPr>
            <a:picLocks noChangeAspect="1"/>
          </p:cNvPicPr>
          <p:nvPr/>
        </p:nvPicPr>
        <p:blipFill>
          <a:blip r:embed="rId2"/>
          <a:stretch>
            <a:fillRect/>
          </a:stretch>
        </p:blipFill>
        <p:spPr>
          <a:xfrm>
            <a:off x="1763713" y="3508375"/>
            <a:ext cx="5243512" cy="30892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437F0859-68DF-405F-BCC2-15AA3FD66BF2}"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3251"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53252" name="Rectangle 2"/>
          <p:cNvSpPr>
            <a:spLocks noGrp="1"/>
          </p:cNvSpPr>
          <p:nvPr>
            <p:ph type="title"/>
          </p:nvPr>
        </p:nvSpPr>
        <p:spPr>
          <a:xfrm>
            <a:off x="609600" y="889000"/>
            <a:ext cx="8229600" cy="660400"/>
          </a:xfrm>
          <a:ln/>
        </p:spPr>
        <p:txBody>
          <a:bodyPr vert="horz" wrap="square" lIns="0" tIns="45720" rIns="0" bIns="0" anchor="b" anchorCtr="0"/>
          <a:p>
            <a:r>
              <a:rPr lang="zh-CN" altLang="en-US" sz="3600" dirty="0"/>
              <a:t>案例</a:t>
            </a:r>
            <a:r>
              <a:rPr lang="en-US" altLang="zh-CN" sz="3600" dirty="0"/>
              <a:t>1</a:t>
            </a:r>
            <a:r>
              <a:rPr lang="zh-CN" altLang="en-US" sz="3600" dirty="0"/>
              <a:t>：房产价格为何上涨？</a:t>
            </a:r>
            <a:endParaRPr lang="zh-CN" altLang="en-US" dirty="0"/>
          </a:p>
        </p:txBody>
      </p:sp>
      <p:sp>
        <p:nvSpPr>
          <p:cNvPr id="53253" name="Line 6"/>
          <p:cNvSpPr/>
          <p:nvPr/>
        </p:nvSpPr>
        <p:spPr>
          <a:xfrm>
            <a:off x="2667000" y="2362200"/>
            <a:ext cx="0" cy="3124200"/>
          </a:xfrm>
          <a:prstGeom prst="line">
            <a:avLst/>
          </a:prstGeom>
          <a:ln w="38100" cap="flat" cmpd="sng">
            <a:solidFill>
              <a:schemeClr val="tx1"/>
            </a:solidFill>
            <a:prstDash val="solid"/>
            <a:miter/>
            <a:headEnd type="none" w="med" len="med"/>
            <a:tailEnd type="none" w="med" len="med"/>
          </a:ln>
        </p:spPr>
      </p:sp>
      <p:sp>
        <p:nvSpPr>
          <p:cNvPr id="53254" name="Line 7"/>
          <p:cNvSpPr/>
          <p:nvPr/>
        </p:nvSpPr>
        <p:spPr>
          <a:xfrm>
            <a:off x="2667000" y="5486400"/>
            <a:ext cx="3886200" cy="0"/>
          </a:xfrm>
          <a:prstGeom prst="line">
            <a:avLst/>
          </a:prstGeom>
          <a:ln w="38100" cap="flat" cmpd="sng">
            <a:solidFill>
              <a:schemeClr val="tx1"/>
            </a:solidFill>
            <a:prstDash val="solid"/>
            <a:miter/>
            <a:headEnd type="none" w="med" len="med"/>
            <a:tailEnd type="none" w="med" len="med"/>
          </a:ln>
        </p:spPr>
      </p:sp>
      <p:sp>
        <p:nvSpPr>
          <p:cNvPr id="53255" name="Text Box 8"/>
          <p:cNvSpPr txBox="1"/>
          <p:nvPr/>
        </p:nvSpPr>
        <p:spPr>
          <a:xfrm>
            <a:off x="2286000" y="52578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53256" name="Text Box 9"/>
          <p:cNvSpPr txBox="1"/>
          <p:nvPr/>
        </p:nvSpPr>
        <p:spPr>
          <a:xfrm>
            <a:off x="6477000" y="54102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53257" name="Line 10"/>
          <p:cNvSpPr/>
          <p:nvPr/>
        </p:nvSpPr>
        <p:spPr>
          <a:xfrm>
            <a:off x="3200400" y="3200400"/>
            <a:ext cx="1905000" cy="1905000"/>
          </a:xfrm>
          <a:prstGeom prst="line">
            <a:avLst/>
          </a:prstGeom>
          <a:ln w="38100" cap="flat" cmpd="sng">
            <a:solidFill>
              <a:schemeClr val="tx1"/>
            </a:solidFill>
            <a:prstDash val="solid"/>
            <a:miter/>
            <a:headEnd type="none" w="med" len="med"/>
            <a:tailEnd type="none" w="med" len="med"/>
          </a:ln>
        </p:spPr>
      </p:sp>
      <p:sp>
        <p:nvSpPr>
          <p:cNvPr id="53258" name="Line 11"/>
          <p:cNvSpPr/>
          <p:nvPr/>
        </p:nvSpPr>
        <p:spPr>
          <a:xfrm flipV="1">
            <a:off x="3352800" y="2971800"/>
            <a:ext cx="1905000" cy="1905000"/>
          </a:xfrm>
          <a:prstGeom prst="line">
            <a:avLst/>
          </a:prstGeom>
          <a:ln w="38100" cap="flat" cmpd="sng">
            <a:solidFill>
              <a:schemeClr val="tx1"/>
            </a:solidFill>
            <a:prstDash val="solid"/>
            <a:miter/>
            <a:headEnd type="none" w="med" len="med"/>
            <a:tailEnd type="none" w="med" len="med"/>
          </a:ln>
        </p:spPr>
      </p:sp>
      <p:sp>
        <p:nvSpPr>
          <p:cNvPr id="53259" name="Text Box 12"/>
          <p:cNvSpPr txBox="1"/>
          <p:nvPr/>
        </p:nvSpPr>
        <p:spPr>
          <a:xfrm>
            <a:off x="5181600" y="26670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53260" name="Line 14"/>
          <p:cNvSpPr/>
          <p:nvPr/>
        </p:nvSpPr>
        <p:spPr>
          <a:xfrm>
            <a:off x="2667000" y="4114800"/>
            <a:ext cx="1447800" cy="0"/>
          </a:xfrm>
          <a:prstGeom prst="line">
            <a:avLst/>
          </a:prstGeom>
          <a:ln w="9525" cap="flat" cmpd="sng">
            <a:solidFill>
              <a:schemeClr val="tx1"/>
            </a:solidFill>
            <a:prstDash val="dash"/>
            <a:miter/>
            <a:headEnd type="none" w="med" len="med"/>
            <a:tailEnd type="none" w="med" len="med"/>
          </a:ln>
        </p:spPr>
      </p:sp>
      <p:sp>
        <p:nvSpPr>
          <p:cNvPr id="53261" name="Text Box 18"/>
          <p:cNvSpPr txBox="1"/>
          <p:nvPr/>
        </p:nvSpPr>
        <p:spPr>
          <a:xfrm>
            <a:off x="2286000" y="2057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144403" name="Line 19"/>
          <p:cNvSpPr/>
          <p:nvPr/>
        </p:nvSpPr>
        <p:spPr>
          <a:xfrm flipV="1">
            <a:off x="3657600" y="3200400"/>
            <a:ext cx="1905000" cy="1905000"/>
          </a:xfrm>
          <a:prstGeom prst="line">
            <a:avLst/>
          </a:prstGeom>
          <a:ln w="38100" cap="flat" cmpd="sng">
            <a:solidFill>
              <a:srgbClr val="FF0000"/>
            </a:solidFill>
            <a:prstDash val="solid"/>
            <a:miter/>
            <a:headEnd type="none" w="med" len="med"/>
            <a:tailEnd type="none" w="med" len="med"/>
          </a:ln>
        </p:spPr>
      </p:sp>
      <p:sp>
        <p:nvSpPr>
          <p:cNvPr id="144404" name="Text Box 20"/>
          <p:cNvSpPr txBox="1"/>
          <p:nvPr/>
        </p:nvSpPr>
        <p:spPr>
          <a:xfrm>
            <a:off x="5562600" y="3124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144407" name="Line 23"/>
          <p:cNvSpPr/>
          <p:nvPr/>
        </p:nvSpPr>
        <p:spPr>
          <a:xfrm>
            <a:off x="3962400" y="2667000"/>
            <a:ext cx="1905000" cy="1905000"/>
          </a:xfrm>
          <a:prstGeom prst="line">
            <a:avLst/>
          </a:prstGeom>
          <a:ln w="38100" cap="flat" cmpd="sng">
            <a:solidFill>
              <a:srgbClr val="FF0000"/>
            </a:solidFill>
            <a:prstDash val="solid"/>
            <a:miter/>
            <a:headEnd type="none" w="med" len="med"/>
            <a:tailEnd type="none" w="med" len="med"/>
          </a:ln>
        </p:spPr>
      </p:sp>
      <p:sp>
        <p:nvSpPr>
          <p:cNvPr id="53265" name="Text Box 25"/>
          <p:cNvSpPr txBox="1"/>
          <p:nvPr/>
        </p:nvSpPr>
        <p:spPr>
          <a:xfrm>
            <a:off x="3886200" y="5562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144410" name="Text Box 26"/>
          <p:cNvSpPr txBox="1"/>
          <p:nvPr/>
        </p:nvSpPr>
        <p:spPr>
          <a:xfrm>
            <a:off x="3962400" y="2362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144413" name="Text Box 29"/>
          <p:cNvSpPr txBox="1"/>
          <p:nvPr/>
        </p:nvSpPr>
        <p:spPr>
          <a:xfrm>
            <a:off x="5029200" y="3505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53268" name="Text Box 30"/>
          <p:cNvSpPr txBox="1"/>
          <p:nvPr/>
        </p:nvSpPr>
        <p:spPr>
          <a:xfrm>
            <a:off x="4114800" y="3886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53269" name="Text Box 35"/>
          <p:cNvSpPr txBox="1"/>
          <p:nvPr/>
        </p:nvSpPr>
        <p:spPr>
          <a:xfrm>
            <a:off x="2209800" y="3886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144427" name="Line 43"/>
          <p:cNvSpPr/>
          <p:nvPr/>
        </p:nvSpPr>
        <p:spPr>
          <a:xfrm>
            <a:off x="2667000" y="3733800"/>
            <a:ext cx="2362200" cy="0"/>
          </a:xfrm>
          <a:prstGeom prst="line">
            <a:avLst/>
          </a:prstGeom>
          <a:ln w="9525" cap="flat" cmpd="sng">
            <a:solidFill>
              <a:srgbClr val="FF0000"/>
            </a:solidFill>
            <a:prstDash val="dash"/>
            <a:headEnd type="none" w="med" len="med"/>
            <a:tailEnd type="none" w="med" len="med"/>
          </a:ln>
        </p:spPr>
      </p:sp>
      <p:sp>
        <p:nvSpPr>
          <p:cNvPr id="144428" name="Line 44"/>
          <p:cNvSpPr/>
          <p:nvPr/>
        </p:nvSpPr>
        <p:spPr>
          <a:xfrm>
            <a:off x="5029200" y="3733800"/>
            <a:ext cx="0" cy="1828800"/>
          </a:xfrm>
          <a:prstGeom prst="line">
            <a:avLst/>
          </a:prstGeom>
          <a:ln w="9525" cap="flat" cmpd="sng">
            <a:solidFill>
              <a:srgbClr val="FF0000"/>
            </a:solidFill>
            <a:prstDash val="dash"/>
            <a:headEnd type="none" w="med" len="med"/>
            <a:tailEnd type="none" w="med" len="med"/>
          </a:ln>
        </p:spPr>
      </p:sp>
      <p:sp>
        <p:nvSpPr>
          <p:cNvPr id="144429" name="Text Box 45"/>
          <p:cNvSpPr txBox="1"/>
          <p:nvPr/>
        </p:nvSpPr>
        <p:spPr>
          <a:xfrm>
            <a:off x="4724400" y="5562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53273" name="Line 46"/>
          <p:cNvSpPr/>
          <p:nvPr/>
        </p:nvSpPr>
        <p:spPr>
          <a:xfrm>
            <a:off x="4114800" y="4114800"/>
            <a:ext cx="0" cy="1371600"/>
          </a:xfrm>
          <a:prstGeom prst="line">
            <a:avLst/>
          </a:prstGeom>
          <a:ln w="9525" cap="flat" cmpd="sng">
            <a:solidFill>
              <a:schemeClr val="tx1"/>
            </a:solidFill>
            <a:prstDash val="dash"/>
            <a:headEnd type="none" w="med" len="med"/>
            <a:tailEnd type="none" w="med" len="med"/>
          </a:ln>
        </p:spPr>
      </p:sp>
      <p:sp>
        <p:nvSpPr>
          <p:cNvPr id="144431" name="Text Box 47"/>
          <p:cNvSpPr txBox="1"/>
          <p:nvPr/>
        </p:nvSpPr>
        <p:spPr>
          <a:xfrm>
            <a:off x="2165350" y="3432175"/>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53275" name="Text Box 48"/>
          <p:cNvSpPr txBox="1"/>
          <p:nvPr/>
        </p:nvSpPr>
        <p:spPr>
          <a:xfrm>
            <a:off x="3200400" y="2895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29" name="Rectangle 2"/>
          <p:cNvSpPr txBox="1"/>
          <p:nvPr/>
        </p:nvSpPr>
        <p:spPr>
          <a:xfrm>
            <a:off x="5529263" y="2082800"/>
            <a:ext cx="3087687" cy="373063"/>
          </a:xfrm>
          <a:prstGeom prst="rect">
            <a:avLst/>
          </a:prstGeom>
          <a:noFill/>
          <a:ln w="9525">
            <a:noFill/>
          </a:ln>
        </p:spPr>
        <p:txBody>
          <a:bodyPr lIns="0" rIns="0" bIns="0" anchor="b" anchorCtr="0"/>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0"/>
              </a:spcBef>
              <a:buClrTx/>
              <a:buSzTx/>
              <a:buFontTx/>
              <a:buNone/>
            </a:pPr>
            <a:r>
              <a:rPr lang="zh-CN" altLang="en-US" sz="1600" dirty="0">
                <a:latin typeface="Calibri" panose="020F0502020204030204" pitchFamily="34" charset="0"/>
                <a:ea typeface="隶书" panose="02010509060101010101" pitchFamily="49" charset="-122"/>
              </a:rPr>
              <a:t>需求上涨幅度大于供给增加幅度</a:t>
            </a:r>
            <a:endParaRPr lang="zh-CN" altLang="en-US" sz="1600" dirty="0">
              <a:latin typeface="Calibri" panose="020F050202020403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4403"/>
                                        </p:tgtEl>
                                        <p:attrNameLst>
                                          <p:attrName>style.visibility</p:attrName>
                                        </p:attrNameLst>
                                      </p:cBhvr>
                                      <p:to>
                                        <p:strVal val="visible"/>
                                      </p:to>
                                    </p:set>
                                    <p:anim calcmode="lin" valueType="num">
                                      <p:cBhvr additive="base">
                                        <p:cTn id="7" dur="500" fill="hold"/>
                                        <p:tgtEl>
                                          <p:spTgt spid="144403"/>
                                        </p:tgtEl>
                                        <p:attrNameLst>
                                          <p:attrName>ppt_x</p:attrName>
                                        </p:attrNameLst>
                                      </p:cBhvr>
                                      <p:tavLst>
                                        <p:tav tm="0">
                                          <p:val>
                                            <p:strVal val="0-#ppt_w/2"/>
                                          </p:val>
                                        </p:tav>
                                        <p:tav tm="100000">
                                          <p:val>
                                            <p:strVal val="#ppt_x"/>
                                          </p:val>
                                        </p:tav>
                                      </p:tavLst>
                                    </p:anim>
                                    <p:anim calcmode="lin" valueType="num">
                                      <p:cBhvr additive="base">
                                        <p:cTn id="8" dur="500" fill="hold"/>
                                        <p:tgtEl>
                                          <p:spTgt spid="1444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404"/>
                                        </p:tgtEl>
                                        <p:attrNameLst>
                                          <p:attrName>style.visibility</p:attrName>
                                        </p:attrNameLst>
                                      </p:cBhvr>
                                      <p:to>
                                        <p:strVal val="visible"/>
                                      </p:to>
                                    </p:set>
                                    <p:anim calcmode="lin" valueType="num">
                                      <p:cBhvr additive="base">
                                        <p:cTn id="13" dur="500" fill="hold"/>
                                        <p:tgtEl>
                                          <p:spTgt spid="144404"/>
                                        </p:tgtEl>
                                        <p:attrNameLst>
                                          <p:attrName>ppt_x</p:attrName>
                                        </p:attrNameLst>
                                      </p:cBhvr>
                                      <p:tavLst>
                                        <p:tav tm="0">
                                          <p:val>
                                            <p:strVal val="0-#ppt_w/2"/>
                                          </p:val>
                                        </p:tav>
                                        <p:tav tm="100000">
                                          <p:val>
                                            <p:strVal val="#ppt_x"/>
                                          </p:val>
                                        </p:tav>
                                      </p:tavLst>
                                    </p:anim>
                                    <p:anim calcmode="lin" valueType="num">
                                      <p:cBhvr additive="base">
                                        <p:cTn id="14" dur="500" fill="hold"/>
                                        <p:tgtEl>
                                          <p:spTgt spid="1444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4407"/>
                                        </p:tgtEl>
                                        <p:attrNameLst>
                                          <p:attrName>style.visibility</p:attrName>
                                        </p:attrNameLst>
                                      </p:cBhvr>
                                      <p:to>
                                        <p:strVal val="visible"/>
                                      </p:to>
                                    </p:set>
                                    <p:anim calcmode="lin" valueType="num">
                                      <p:cBhvr additive="base">
                                        <p:cTn id="19" dur="500" fill="hold"/>
                                        <p:tgtEl>
                                          <p:spTgt spid="144407"/>
                                        </p:tgtEl>
                                        <p:attrNameLst>
                                          <p:attrName>ppt_x</p:attrName>
                                        </p:attrNameLst>
                                      </p:cBhvr>
                                      <p:tavLst>
                                        <p:tav tm="0">
                                          <p:val>
                                            <p:strVal val="0-#ppt_w/2"/>
                                          </p:val>
                                        </p:tav>
                                        <p:tav tm="100000">
                                          <p:val>
                                            <p:strVal val="#ppt_x"/>
                                          </p:val>
                                        </p:tav>
                                      </p:tavLst>
                                    </p:anim>
                                    <p:anim calcmode="lin" valueType="num">
                                      <p:cBhvr additive="base">
                                        <p:cTn id="20" dur="500" fill="hold"/>
                                        <p:tgtEl>
                                          <p:spTgt spid="1444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4410"/>
                                        </p:tgtEl>
                                        <p:attrNameLst>
                                          <p:attrName>style.visibility</p:attrName>
                                        </p:attrNameLst>
                                      </p:cBhvr>
                                      <p:to>
                                        <p:strVal val="visible"/>
                                      </p:to>
                                    </p:set>
                                    <p:anim calcmode="lin" valueType="num">
                                      <p:cBhvr additive="base">
                                        <p:cTn id="25" dur="500" fill="hold"/>
                                        <p:tgtEl>
                                          <p:spTgt spid="144410"/>
                                        </p:tgtEl>
                                        <p:attrNameLst>
                                          <p:attrName>ppt_x</p:attrName>
                                        </p:attrNameLst>
                                      </p:cBhvr>
                                      <p:tavLst>
                                        <p:tav tm="0">
                                          <p:val>
                                            <p:strVal val="0-#ppt_w/2"/>
                                          </p:val>
                                        </p:tav>
                                        <p:tav tm="100000">
                                          <p:val>
                                            <p:strVal val="#ppt_x"/>
                                          </p:val>
                                        </p:tav>
                                      </p:tavLst>
                                    </p:anim>
                                    <p:anim calcmode="lin" valueType="num">
                                      <p:cBhvr additive="base">
                                        <p:cTn id="26" dur="500" fill="hold"/>
                                        <p:tgtEl>
                                          <p:spTgt spid="1444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4427"/>
                                        </p:tgtEl>
                                        <p:attrNameLst>
                                          <p:attrName>style.visibility</p:attrName>
                                        </p:attrNameLst>
                                      </p:cBhvr>
                                      <p:to>
                                        <p:strVal val="visible"/>
                                      </p:to>
                                    </p:set>
                                    <p:anim calcmode="lin" valueType="num">
                                      <p:cBhvr additive="base">
                                        <p:cTn id="31" dur="500" fill="hold"/>
                                        <p:tgtEl>
                                          <p:spTgt spid="144427"/>
                                        </p:tgtEl>
                                        <p:attrNameLst>
                                          <p:attrName>ppt_x</p:attrName>
                                        </p:attrNameLst>
                                      </p:cBhvr>
                                      <p:tavLst>
                                        <p:tav tm="0">
                                          <p:val>
                                            <p:strVal val="0-#ppt_w/2"/>
                                          </p:val>
                                        </p:tav>
                                        <p:tav tm="100000">
                                          <p:val>
                                            <p:strVal val="#ppt_x"/>
                                          </p:val>
                                        </p:tav>
                                      </p:tavLst>
                                    </p:anim>
                                    <p:anim calcmode="lin" valueType="num">
                                      <p:cBhvr additive="base">
                                        <p:cTn id="32" dur="500" fill="hold"/>
                                        <p:tgtEl>
                                          <p:spTgt spid="1444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4428"/>
                                        </p:tgtEl>
                                        <p:attrNameLst>
                                          <p:attrName>style.visibility</p:attrName>
                                        </p:attrNameLst>
                                      </p:cBhvr>
                                      <p:to>
                                        <p:strVal val="visible"/>
                                      </p:to>
                                    </p:set>
                                    <p:anim calcmode="lin" valueType="num">
                                      <p:cBhvr additive="base">
                                        <p:cTn id="37" dur="500" fill="hold"/>
                                        <p:tgtEl>
                                          <p:spTgt spid="144428"/>
                                        </p:tgtEl>
                                        <p:attrNameLst>
                                          <p:attrName>ppt_x</p:attrName>
                                        </p:attrNameLst>
                                      </p:cBhvr>
                                      <p:tavLst>
                                        <p:tav tm="0">
                                          <p:val>
                                            <p:strVal val="0-#ppt_w/2"/>
                                          </p:val>
                                        </p:tav>
                                        <p:tav tm="100000">
                                          <p:val>
                                            <p:strVal val="#ppt_x"/>
                                          </p:val>
                                        </p:tav>
                                      </p:tavLst>
                                    </p:anim>
                                    <p:anim calcmode="lin" valueType="num">
                                      <p:cBhvr additive="base">
                                        <p:cTn id="38" dur="500" fill="hold"/>
                                        <p:tgtEl>
                                          <p:spTgt spid="14442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4413"/>
                                        </p:tgtEl>
                                        <p:attrNameLst>
                                          <p:attrName>style.visibility</p:attrName>
                                        </p:attrNameLst>
                                      </p:cBhvr>
                                      <p:to>
                                        <p:strVal val="visible"/>
                                      </p:to>
                                    </p:set>
                                    <p:anim calcmode="lin" valueType="num">
                                      <p:cBhvr additive="base">
                                        <p:cTn id="43" dur="500" fill="hold"/>
                                        <p:tgtEl>
                                          <p:spTgt spid="144413"/>
                                        </p:tgtEl>
                                        <p:attrNameLst>
                                          <p:attrName>ppt_x</p:attrName>
                                        </p:attrNameLst>
                                      </p:cBhvr>
                                      <p:tavLst>
                                        <p:tav tm="0">
                                          <p:val>
                                            <p:strVal val="0-#ppt_w/2"/>
                                          </p:val>
                                        </p:tav>
                                        <p:tav tm="100000">
                                          <p:val>
                                            <p:strVal val="#ppt_x"/>
                                          </p:val>
                                        </p:tav>
                                      </p:tavLst>
                                    </p:anim>
                                    <p:anim calcmode="lin" valueType="num">
                                      <p:cBhvr additive="base">
                                        <p:cTn id="44" dur="500" fill="hold"/>
                                        <p:tgtEl>
                                          <p:spTgt spid="1444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4431"/>
                                        </p:tgtEl>
                                        <p:attrNameLst>
                                          <p:attrName>style.visibility</p:attrName>
                                        </p:attrNameLst>
                                      </p:cBhvr>
                                      <p:to>
                                        <p:strVal val="visible"/>
                                      </p:to>
                                    </p:set>
                                    <p:anim calcmode="lin" valueType="num">
                                      <p:cBhvr additive="base">
                                        <p:cTn id="49" dur="500" fill="hold"/>
                                        <p:tgtEl>
                                          <p:spTgt spid="144431"/>
                                        </p:tgtEl>
                                        <p:attrNameLst>
                                          <p:attrName>ppt_x</p:attrName>
                                        </p:attrNameLst>
                                      </p:cBhvr>
                                      <p:tavLst>
                                        <p:tav tm="0">
                                          <p:val>
                                            <p:strVal val="0-#ppt_w/2"/>
                                          </p:val>
                                        </p:tav>
                                        <p:tav tm="100000">
                                          <p:val>
                                            <p:strVal val="#ppt_x"/>
                                          </p:val>
                                        </p:tav>
                                      </p:tavLst>
                                    </p:anim>
                                    <p:anim calcmode="lin" valueType="num">
                                      <p:cBhvr additive="base">
                                        <p:cTn id="50" dur="500" fill="hold"/>
                                        <p:tgtEl>
                                          <p:spTgt spid="14443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4429"/>
                                        </p:tgtEl>
                                        <p:attrNameLst>
                                          <p:attrName>style.visibility</p:attrName>
                                        </p:attrNameLst>
                                      </p:cBhvr>
                                      <p:to>
                                        <p:strVal val="visible"/>
                                      </p:to>
                                    </p:set>
                                    <p:anim calcmode="lin" valueType="num">
                                      <p:cBhvr additive="base">
                                        <p:cTn id="55" dur="500" fill="hold"/>
                                        <p:tgtEl>
                                          <p:spTgt spid="144429"/>
                                        </p:tgtEl>
                                        <p:attrNameLst>
                                          <p:attrName>ppt_x</p:attrName>
                                        </p:attrNameLst>
                                      </p:cBhvr>
                                      <p:tavLst>
                                        <p:tav tm="0">
                                          <p:val>
                                            <p:strVal val="0-#ppt_w/2"/>
                                          </p:val>
                                        </p:tav>
                                        <p:tav tm="100000">
                                          <p:val>
                                            <p:strVal val="#ppt_x"/>
                                          </p:val>
                                        </p:tav>
                                      </p:tavLst>
                                    </p:anim>
                                    <p:anim calcmode="lin" valueType="num">
                                      <p:cBhvr additive="base">
                                        <p:cTn id="56" dur="500" fill="hold"/>
                                        <p:tgtEl>
                                          <p:spTgt spid="14442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4" grpId="0"/>
      <p:bldP spid="144410" grpId="0"/>
      <p:bldP spid="144413" grpId="0"/>
      <p:bldP spid="144429" grpId="0"/>
      <p:bldP spid="144431"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10EB23DB-11A3-4FA0-81D4-6E032CC88A16}"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5299"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55300" name="Rectangle 2"/>
          <p:cNvSpPr>
            <a:spLocks noGrp="1"/>
          </p:cNvSpPr>
          <p:nvPr>
            <p:ph type="title"/>
          </p:nvPr>
        </p:nvSpPr>
        <p:spPr>
          <a:xfrm>
            <a:off x="412750" y="298450"/>
            <a:ext cx="8229600" cy="1143000"/>
          </a:xfrm>
          <a:ln/>
        </p:spPr>
        <p:txBody>
          <a:bodyPr vert="horz" wrap="square" lIns="0" tIns="45720" rIns="0" bIns="0" anchor="b" anchorCtr="0"/>
          <a:p>
            <a:r>
              <a:rPr lang="zh-CN" altLang="en-US" sz="3600" dirty="0"/>
              <a:t>案例</a:t>
            </a:r>
            <a:r>
              <a:rPr lang="en-US" altLang="zh-CN" sz="3600" dirty="0"/>
              <a:t>2</a:t>
            </a:r>
            <a:r>
              <a:rPr lang="zh-CN" altLang="en-US" sz="3600" dirty="0"/>
              <a:t>：液晶电视价格为何下降？</a:t>
            </a:r>
            <a:endParaRPr lang="zh-CN" altLang="en-US" sz="3600" dirty="0"/>
          </a:p>
        </p:txBody>
      </p:sp>
      <p:sp>
        <p:nvSpPr>
          <p:cNvPr id="55301" name="Line 5"/>
          <p:cNvSpPr/>
          <p:nvPr/>
        </p:nvSpPr>
        <p:spPr>
          <a:xfrm>
            <a:off x="2667000" y="2362200"/>
            <a:ext cx="0" cy="3124200"/>
          </a:xfrm>
          <a:prstGeom prst="line">
            <a:avLst/>
          </a:prstGeom>
          <a:ln w="38100" cap="flat" cmpd="sng">
            <a:solidFill>
              <a:schemeClr val="tx1"/>
            </a:solidFill>
            <a:prstDash val="solid"/>
            <a:miter/>
            <a:headEnd type="none" w="med" len="med"/>
            <a:tailEnd type="none" w="med" len="med"/>
          </a:ln>
        </p:spPr>
      </p:sp>
      <p:sp>
        <p:nvSpPr>
          <p:cNvPr id="55302" name="Line 6"/>
          <p:cNvSpPr/>
          <p:nvPr/>
        </p:nvSpPr>
        <p:spPr>
          <a:xfrm>
            <a:off x="2667000" y="5486400"/>
            <a:ext cx="3886200" cy="0"/>
          </a:xfrm>
          <a:prstGeom prst="line">
            <a:avLst/>
          </a:prstGeom>
          <a:ln w="38100" cap="flat" cmpd="sng">
            <a:solidFill>
              <a:schemeClr val="tx1"/>
            </a:solidFill>
            <a:prstDash val="solid"/>
            <a:miter/>
            <a:headEnd type="none" w="med" len="med"/>
            <a:tailEnd type="none" w="med" len="med"/>
          </a:ln>
        </p:spPr>
      </p:sp>
      <p:sp>
        <p:nvSpPr>
          <p:cNvPr id="55303" name="Text Box 7"/>
          <p:cNvSpPr txBox="1"/>
          <p:nvPr/>
        </p:nvSpPr>
        <p:spPr>
          <a:xfrm>
            <a:off x="2286000" y="52578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55304" name="Text Box 8"/>
          <p:cNvSpPr txBox="1"/>
          <p:nvPr/>
        </p:nvSpPr>
        <p:spPr>
          <a:xfrm>
            <a:off x="6477000" y="54102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endParaRPr lang="en-US" altLang="zh-CN" dirty="0">
              <a:solidFill>
                <a:schemeClr val="tx1"/>
              </a:solidFill>
              <a:latin typeface="Verdana" panose="020B0604030504040204" pitchFamily="34" charset="0"/>
            </a:endParaRPr>
          </a:p>
        </p:txBody>
      </p:sp>
      <p:sp>
        <p:nvSpPr>
          <p:cNvPr id="55305" name="Line 9"/>
          <p:cNvSpPr/>
          <p:nvPr/>
        </p:nvSpPr>
        <p:spPr>
          <a:xfrm>
            <a:off x="3200400" y="3200400"/>
            <a:ext cx="1905000" cy="1905000"/>
          </a:xfrm>
          <a:prstGeom prst="line">
            <a:avLst/>
          </a:prstGeom>
          <a:ln w="38100" cap="flat" cmpd="sng">
            <a:solidFill>
              <a:schemeClr val="tx1"/>
            </a:solidFill>
            <a:prstDash val="solid"/>
            <a:miter/>
            <a:headEnd type="none" w="med" len="med"/>
            <a:tailEnd type="none" w="med" len="med"/>
          </a:ln>
        </p:spPr>
      </p:sp>
      <p:sp>
        <p:nvSpPr>
          <p:cNvPr id="55306" name="Line 10"/>
          <p:cNvSpPr/>
          <p:nvPr/>
        </p:nvSpPr>
        <p:spPr>
          <a:xfrm flipV="1">
            <a:off x="3352800" y="2971800"/>
            <a:ext cx="1905000" cy="1905000"/>
          </a:xfrm>
          <a:prstGeom prst="line">
            <a:avLst/>
          </a:prstGeom>
          <a:ln w="38100" cap="flat" cmpd="sng">
            <a:solidFill>
              <a:schemeClr val="tx1"/>
            </a:solidFill>
            <a:prstDash val="solid"/>
            <a:miter/>
            <a:headEnd type="none" w="med" len="med"/>
            <a:tailEnd type="none" w="med" len="med"/>
          </a:ln>
        </p:spPr>
      </p:sp>
      <p:sp>
        <p:nvSpPr>
          <p:cNvPr id="55307" name="Text Box 11"/>
          <p:cNvSpPr txBox="1"/>
          <p:nvPr/>
        </p:nvSpPr>
        <p:spPr>
          <a:xfrm>
            <a:off x="5181600" y="26670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55308" name="Line 12"/>
          <p:cNvSpPr/>
          <p:nvPr/>
        </p:nvSpPr>
        <p:spPr>
          <a:xfrm>
            <a:off x="2667000" y="4114800"/>
            <a:ext cx="1447800" cy="0"/>
          </a:xfrm>
          <a:prstGeom prst="line">
            <a:avLst/>
          </a:prstGeom>
          <a:ln w="9525" cap="flat" cmpd="sng">
            <a:solidFill>
              <a:schemeClr val="tx1"/>
            </a:solidFill>
            <a:prstDash val="dash"/>
            <a:miter/>
            <a:headEnd type="none" w="med" len="med"/>
            <a:tailEnd type="none" w="med" len="med"/>
          </a:ln>
        </p:spPr>
      </p:sp>
      <p:sp>
        <p:nvSpPr>
          <p:cNvPr id="55309" name="Text Box 13"/>
          <p:cNvSpPr txBox="1"/>
          <p:nvPr/>
        </p:nvSpPr>
        <p:spPr>
          <a:xfrm>
            <a:off x="2286000" y="2057400"/>
            <a:ext cx="533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301070" name="Line 14"/>
          <p:cNvSpPr/>
          <p:nvPr/>
        </p:nvSpPr>
        <p:spPr>
          <a:xfrm flipV="1">
            <a:off x="4191000" y="3429000"/>
            <a:ext cx="1905000" cy="1905000"/>
          </a:xfrm>
          <a:prstGeom prst="line">
            <a:avLst/>
          </a:prstGeom>
          <a:ln w="38100" cap="flat" cmpd="sng">
            <a:solidFill>
              <a:srgbClr val="FF0000"/>
            </a:solidFill>
            <a:prstDash val="solid"/>
            <a:miter/>
            <a:headEnd type="none" w="med" len="med"/>
            <a:tailEnd type="none" w="med" len="med"/>
          </a:ln>
        </p:spPr>
      </p:sp>
      <p:sp>
        <p:nvSpPr>
          <p:cNvPr id="301071" name="Text Box 15"/>
          <p:cNvSpPr txBox="1"/>
          <p:nvPr/>
        </p:nvSpPr>
        <p:spPr>
          <a:xfrm>
            <a:off x="6019800" y="33528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S</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301072" name="Line 16"/>
          <p:cNvSpPr/>
          <p:nvPr/>
        </p:nvSpPr>
        <p:spPr>
          <a:xfrm>
            <a:off x="3733800" y="3200400"/>
            <a:ext cx="1905000" cy="1905000"/>
          </a:xfrm>
          <a:prstGeom prst="line">
            <a:avLst/>
          </a:prstGeom>
          <a:ln w="38100" cap="flat" cmpd="sng">
            <a:solidFill>
              <a:srgbClr val="FF0000"/>
            </a:solidFill>
            <a:prstDash val="solid"/>
            <a:miter/>
            <a:headEnd type="none" w="med" len="med"/>
            <a:tailEnd type="none" w="med" len="med"/>
          </a:ln>
        </p:spPr>
      </p:sp>
      <p:sp>
        <p:nvSpPr>
          <p:cNvPr id="55313" name="Text Box 17"/>
          <p:cNvSpPr txBox="1"/>
          <p:nvPr/>
        </p:nvSpPr>
        <p:spPr>
          <a:xfrm>
            <a:off x="3886200" y="5562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301074" name="Text Box 18"/>
          <p:cNvSpPr txBox="1"/>
          <p:nvPr/>
        </p:nvSpPr>
        <p:spPr>
          <a:xfrm>
            <a:off x="3810000" y="28194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301075" name="Text Box 19"/>
          <p:cNvSpPr txBox="1"/>
          <p:nvPr/>
        </p:nvSpPr>
        <p:spPr>
          <a:xfrm>
            <a:off x="5029200" y="4267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55316" name="Text Box 20"/>
          <p:cNvSpPr txBox="1"/>
          <p:nvPr/>
        </p:nvSpPr>
        <p:spPr>
          <a:xfrm>
            <a:off x="4114800" y="3886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E</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55317" name="Text Box 21"/>
          <p:cNvSpPr txBox="1"/>
          <p:nvPr/>
        </p:nvSpPr>
        <p:spPr>
          <a:xfrm>
            <a:off x="2209800" y="3886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301078" name="Line 22"/>
          <p:cNvSpPr/>
          <p:nvPr/>
        </p:nvSpPr>
        <p:spPr>
          <a:xfrm>
            <a:off x="2667000" y="4495800"/>
            <a:ext cx="2362200" cy="0"/>
          </a:xfrm>
          <a:prstGeom prst="line">
            <a:avLst/>
          </a:prstGeom>
          <a:ln w="9525" cap="flat" cmpd="sng">
            <a:solidFill>
              <a:srgbClr val="FFCC00"/>
            </a:solidFill>
            <a:prstDash val="dash"/>
            <a:headEnd type="none" w="med" len="med"/>
            <a:tailEnd type="none" w="med" len="med"/>
          </a:ln>
        </p:spPr>
      </p:sp>
      <p:sp>
        <p:nvSpPr>
          <p:cNvPr id="301080" name="Text Box 24"/>
          <p:cNvSpPr txBox="1"/>
          <p:nvPr/>
        </p:nvSpPr>
        <p:spPr>
          <a:xfrm>
            <a:off x="4876800" y="5562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55320" name="Line 25"/>
          <p:cNvSpPr/>
          <p:nvPr/>
        </p:nvSpPr>
        <p:spPr>
          <a:xfrm>
            <a:off x="4114800" y="4114800"/>
            <a:ext cx="0" cy="1371600"/>
          </a:xfrm>
          <a:prstGeom prst="line">
            <a:avLst/>
          </a:prstGeom>
          <a:ln w="9525" cap="flat" cmpd="sng">
            <a:solidFill>
              <a:schemeClr val="tx1"/>
            </a:solidFill>
            <a:prstDash val="dash"/>
            <a:headEnd type="none" w="med" len="med"/>
            <a:tailEnd type="none" w="med" len="med"/>
          </a:ln>
        </p:spPr>
      </p:sp>
      <p:sp>
        <p:nvSpPr>
          <p:cNvPr id="301082" name="Text Box 26"/>
          <p:cNvSpPr txBox="1"/>
          <p:nvPr/>
        </p:nvSpPr>
        <p:spPr>
          <a:xfrm>
            <a:off x="2209800" y="42672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55322" name="Text Box 27"/>
          <p:cNvSpPr txBox="1"/>
          <p:nvPr/>
        </p:nvSpPr>
        <p:spPr>
          <a:xfrm>
            <a:off x="3200400" y="2895600"/>
            <a:ext cx="9144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0</a:t>
            </a:r>
            <a:endParaRPr lang="en-US" altLang="zh-CN" baseline="-25000" dirty="0">
              <a:solidFill>
                <a:schemeClr val="tx1"/>
              </a:solidFill>
              <a:latin typeface="Verdana" panose="020B0604030504040204" pitchFamily="34" charset="0"/>
            </a:endParaRPr>
          </a:p>
        </p:txBody>
      </p:sp>
      <p:sp>
        <p:nvSpPr>
          <p:cNvPr id="301084" name="Line 28"/>
          <p:cNvSpPr/>
          <p:nvPr/>
        </p:nvSpPr>
        <p:spPr>
          <a:xfrm>
            <a:off x="5029200" y="4495800"/>
            <a:ext cx="0" cy="990600"/>
          </a:xfrm>
          <a:prstGeom prst="line">
            <a:avLst/>
          </a:prstGeom>
          <a:ln w="9525" cap="flat" cmpd="sng">
            <a:solidFill>
              <a:srgbClr val="FFCC00"/>
            </a:solidFill>
            <a:prstDash val="dash"/>
            <a:headEnd type="none" w="med" len="med"/>
            <a:tailEnd type="none" w="med" len="med"/>
          </a:ln>
        </p:spPr>
      </p:sp>
      <p:sp>
        <p:nvSpPr>
          <p:cNvPr id="28" name="Rectangle 2"/>
          <p:cNvSpPr txBox="1"/>
          <p:nvPr/>
        </p:nvSpPr>
        <p:spPr>
          <a:xfrm>
            <a:off x="5529263" y="2082800"/>
            <a:ext cx="3087687" cy="373063"/>
          </a:xfrm>
          <a:prstGeom prst="rect">
            <a:avLst/>
          </a:prstGeom>
          <a:noFill/>
          <a:ln w="9525">
            <a:noFill/>
          </a:ln>
        </p:spPr>
        <p:txBody>
          <a:bodyPr lIns="0" rIns="0" bIns="0" anchor="b" anchorCtr="0"/>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0"/>
              </a:spcBef>
              <a:buClrTx/>
              <a:buSzTx/>
              <a:buFontTx/>
              <a:buNone/>
            </a:pPr>
            <a:r>
              <a:rPr lang="zh-CN" altLang="en-US" sz="1600" dirty="0">
                <a:latin typeface="Calibri" panose="020F0502020204030204" pitchFamily="34" charset="0"/>
                <a:ea typeface="隶书" panose="02010509060101010101" pitchFamily="49" charset="-122"/>
              </a:rPr>
              <a:t>供给增加幅度大于需求上涨幅度</a:t>
            </a:r>
            <a:endParaRPr lang="zh-CN" altLang="en-US" sz="1600" dirty="0">
              <a:latin typeface="Calibri" panose="020F050202020403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70"/>
                                        </p:tgtEl>
                                        <p:attrNameLst>
                                          <p:attrName>style.visibility</p:attrName>
                                        </p:attrNameLst>
                                      </p:cBhvr>
                                      <p:to>
                                        <p:strVal val="visible"/>
                                      </p:to>
                                    </p:set>
                                    <p:anim calcmode="lin" valueType="num">
                                      <p:cBhvr additive="base">
                                        <p:cTn id="7" dur="500" fill="hold"/>
                                        <p:tgtEl>
                                          <p:spTgt spid="301070"/>
                                        </p:tgtEl>
                                        <p:attrNameLst>
                                          <p:attrName>ppt_x</p:attrName>
                                        </p:attrNameLst>
                                      </p:cBhvr>
                                      <p:tavLst>
                                        <p:tav tm="0">
                                          <p:val>
                                            <p:strVal val="0-#ppt_w/2"/>
                                          </p:val>
                                        </p:tav>
                                        <p:tav tm="100000">
                                          <p:val>
                                            <p:strVal val="#ppt_x"/>
                                          </p:val>
                                        </p:tav>
                                      </p:tavLst>
                                    </p:anim>
                                    <p:anim calcmode="lin" valueType="num">
                                      <p:cBhvr additive="base">
                                        <p:cTn id="8" dur="500" fill="hold"/>
                                        <p:tgtEl>
                                          <p:spTgt spid="3010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1071"/>
                                        </p:tgtEl>
                                        <p:attrNameLst>
                                          <p:attrName>style.visibility</p:attrName>
                                        </p:attrNameLst>
                                      </p:cBhvr>
                                      <p:to>
                                        <p:strVal val="visible"/>
                                      </p:to>
                                    </p:set>
                                    <p:anim calcmode="lin" valueType="num">
                                      <p:cBhvr additive="base">
                                        <p:cTn id="13" dur="500" fill="hold"/>
                                        <p:tgtEl>
                                          <p:spTgt spid="301071"/>
                                        </p:tgtEl>
                                        <p:attrNameLst>
                                          <p:attrName>ppt_x</p:attrName>
                                        </p:attrNameLst>
                                      </p:cBhvr>
                                      <p:tavLst>
                                        <p:tav tm="0">
                                          <p:val>
                                            <p:strVal val="0-#ppt_w/2"/>
                                          </p:val>
                                        </p:tav>
                                        <p:tav tm="100000">
                                          <p:val>
                                            <p:strVal val="#ppt_x"/>
                                          </p:val>
                                        </p:tav>
                                      </p:tavLst>
                                    </p:anim>
                                    <p:anim calcmode="lin" valueType="num">
                                      <p:cBhvr additive="base">
                                        <p:cTn id="14" dur="500" fill="hold"/>
                                        <p:tgtEl>
                                          <p:spTgt spid="3010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1072"/>
                                        </p:tgtEl>
                                        <p:attrNameLst>
                                          <p:attrName>style.visibility</p:attrName>
                                        </p:attrNameLst>
                                      </p:cBhvr>
                                      <p:to>
                                        <p:strVal val="visible"/>
                                      </p:to>
                                    </p:set>
                                    <p:anim calcmode="lin" valueType="num">
                                      <p:cBhvr additive="base">
                                        <p:cTn id="19" dur="500" fill="hold"/>
                                        <p:tgtEl>
                                          <p:spTgt spid="301072"/>
                                        </p:tgtEl>
                                        <p:attrNameLst>
                                          <p:attrName>ppt_x</p:attrName>
                                        </p:attrNameLst>
                                      </p:cBhvr>
                                      <p:tavLst>
                                        <p:tav tm="0">
                                          <p:val>
                                            <p:strVal val="0-#ppt_w/2"/>
                                          </p:val>
                                        </p:tav>
                                        <p:tav tm="100000">
                                          <p:val>
                                            <p:strVal val="#ppt_x"/>
                                          </p:val>
                                        </p:tav>
                                      </p:tavLst>
                                    </p:anim>
                                    <p:anim calcmode="lin" valueType="num">
                                      <p:cBhvr additive="base">
                                        <p:cTn id="20" dur="500" fill="hold"/>
                                        <p:tgtEl>
                                          <p:spTgt spid="3010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1074"/>
                                        </p:tgtEl>
                                        <p:attrNameLst>
                                          <p:attrName>style.visibility</p:attrName>
                                        </p:attrNameLst>
                                      </p:cBhvr>
                                      <p:to>
                                        <p:strVal val="visible"/>
                                      </p:to>
                                    </p:set>
                                    <p:anim calcmode="lin" valueType="num">
                                      <p:cBhvr additive="base">
                                        <p:cTn id="25" dur="500" fill="hold"/>
                                        <p:tgtEl>
                                          <p:spTgt spid="301074"/>
                                        </p:tgtEl>
                                        <p:attrNameLst>
                                          <p:attrName>ppt_x</p:attrName>
                                        </p:attrNameLst>
                                      </p:cBhvr>
                                      <p:tavLst>
                                        <p:tav tm="0">
                                          <p:val>
                                            <p:strVal val="0-#ppt_w/2"/>
                                          </p:val>
                                        </p:tav>
                                        <p:tav tm="100000">
                                          <p:val>
                                            <p:strVal val="#ppt_x"/>
                                          </p:val>
                                        </p:tav>
                                      </p:tavLst>
                                    </p:anim>
                                    <p:anim calcmode="lin" valueType="num">
                                      <p:cBhvr additive="base">
                                        <p:cTn id="26" dur="500" fill="hold"/>
                                        <p:tgtEl>
                                          <p:spTgt spid="3010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1078"/>
                                        </p:tgtEl>
                                        <p:attrNameLst>
                                          <p:attrName>style.visibility</p:attrName>
                                        </p:attrNameLst>
                                      </p:cBhvr>
                                      <p:to>
                                        <p:strVal val="visible"/>
                                      </p:to>
                                    </p:set>
                                    <p:anim calcmode="lin" valueType="num">
                                      <p:cBhvr additive="base">
                                        <p:cTn id="31" dur="500" fill="hold"/>
                                        <p:tgtEl>
                                          <p:spTgt spid="301078"/>
                                        </p:tgtEl>
                                        <p:attrNameLst>
                                          <p:attrName>ppt_x</p:attrName>
                                        </p:attrNameLst>
                                      </p:cBhvr>
                                      <p:tavLst>
                                        <p:tav tm="0">
                                          <p:val>
                                            <p:strVal val="0-#ppt_w/2"/>
                                          </p:val>
                                        </p:tav>
                                        <p:tav tm="100000">
                                          <p:val>
                                            <p:strVal val="#ppt_x"/>
                                          </p:val>
                                        </p:tav>
                                      </p:tavLst>
                                    </p:anim>
                                    <p:anim calcmode="lin" valueType="num">
                                      <p:cBhvr additive="base">
                                        <p:cTn id="32" dur="500" fill="hold"/>
                                        <p:tgtEl>
                                          <p:spTgt spid="30107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1084"/>
                                        </p:tgtEl>
                                        <p:attrNameLst>
                                          <p:attrName>style.visibility</p:attrName>
                                        </p:attrNameLst>
                                      </p:cBhvr>
                                      <p:to>
                                        <p:strVal val="visible"/>
                                      </p:to>
                                    </p:set>
                                    <p:anim calcmode="lin" valueType="num">
                                      <p:cBhvr additive="base">
                                        <p:cTn id="37" dur="500" fill="hold"/>
                                        <p:tgtEl>
                                          <p:spTgt spid="301084"/>
                                        </p:tgtEl>
                                        <p:attrNameLst>
                                          <p:attrName>ppt_x</p:attrName>
                                        </p:attrNameLst>
                                      </p:cBhvr>
                                      <p:tavLst>
                                        <p:tav tm="0">
                                          <p:val>
                                            <p:strVal val="0-#ppt_w/2"/>
                                          </p:val>
                                        </p:tav>
                                        <p:tav tm="100000">
                                          <p:val>
                                            <p:strVal val="#ppt_x"/>
                                          </p:val>
                                        </p:tav>
                                      </p:tavLst>
                                    </p:anim>
                                    <p:anim calcmode="lin" valueType="num">
                                      <p:cBhvr additive="base">
                                        <p:cTn id="38" dur="500" fill="hold"/>
                                        <p:tgtEl>
                                          <p:spTgt spid="30108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1075"/>
                                        </p:tgtEl>
                                        <p:attrNameLst>
                                          <p:attrName>style.visibility</p:attrName>
                                        </p:attrNameLst>
                                      </p:cBhvr>
                                      <p:to>
                                        <p:strVal val="visible"/>
                                      </p:to>
                                    </p:set>
                                    <p:anim calcmode="lin" valueType="num">
                                      <p:cBhvr additive="base">
                                        <p:cTn id="43" dur="500" fill="hold"/>
                                        <p:tgtEl>
                                          <p:spTgt spid="301075"/>
                                        </p:tgtEl>
                                        <p:attrNameLst>
                                          <p:attrName>ppt_x</p:attrName>
                                        </p:attrNameLst>
                                      </p:cBhvr>
                                      <p:tavLst>
                                        <p:tav tm="0">
                                          <p:val>
                                            <p:strVal val="0-#ppt_w/2"/>
                                          </p:val>
                                        </p:tav>
                                        <p:tav tm="100000">
                                          <p:val>
                                            <p:strVal val="#ppt_x"/>
                                          </p:val>
                                        </p:tav>
                                      </p:tavLst>
                                    </p:anim>
                                    <p:anim calcmode="lin" valueType="num">
                                      <p:cBhvr additive="base">
                                        <p:cTn id="44" dur="500" fill="hold"/>
                                        <p:tgtEl>
                                          <p:spTgt spid="3010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1082"/>
                                        </p:tgtEl>
                                        <p:attrNameLst>
                                          <p:attrName>style.visibility</p:attrName>
                                        </p:attrNameLst>
                                      </p:cBhvr>
                                      <p:to>
                                        <p:strVal val="visible"/>
                                      </p:to>
                                    </p:set>
                                    <p:anim calcmode="lin" valueType="num">
                                      <p:cBhvr additive="base">
                                        <p:cTn id="49" dur="500" fill="hold"/>
                                        <p:tgtEl>
                                          <p:spTgt spid="301082"/>
                                        </p:tgtEl>
                                        <p:attrNameLst>
                                          <p:attrName>ppt_x</p:attrName>
                                        </p:attrNameLst>
                                      </p:cBhvr>
                                      <p:tavLst>
                                        <p:tav tm="0">
                                          <p:val>
                                            <p:strVal val="0-#ppt_w/2"/>
                                          </p:val>
                                        </p:tav>
                                        <p:tav tm="100000">
                                          <p:val>
                                            <p:strVal val="#ppt_x"/>
                                          </p:val>
                                        </p:tav>
                                      </p:tavLst>
                                    </p:anim>
                                    <p:anim calcmode="lin" valueType="num">
                                      <p:cBhvr additive="base">
                                        <p:cTn id="50" dur="500" fill="hold"/>
                                        <p:tgtEl>
                                          <p:spTgt spid="30108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1080"/>
                                        </p:tgtEl>
                                        <p:attrNameLst>
                                          <p:attrName>style.visibility</p:attrName>
                                        </p:attrNameLst>
                                      </p:cBhvr>
                                      <p:to>
                                        <p:strVal val="visible"/>
                                      </p:to>
                                    </p:set>
                                    <p:anim calcmode="lin" valueType="num">
                                      <p:cBhvr additive="base">
                                        <p:cTn id="55" dur="500" fill="hold"/>
                                        <p:tgtEl>
                                          <p:spTgt spid="301080"/>
                                        </p:tgtEl>
                                        <p:attrNameLst>
                                          <p:attrName>ppt_x</p:attrName>
                                        </p:attrNameLst>
                                      </p:cBhvr>
                                      <p:tavLst>
                                        <p:tav tm="0">
                                          <p:val>
                                            <p:strVal val="0-#ppt_w/2"/>
                                          </p:val>
                                        </p:tav>
                                        <p:tav tm="100000">
                                          <p:val>
                                            <p:strVal val="#ppt_x"/>
                                          </p:val>
                                        </p:tav>
                                      </p:tavLst>
                                    </p:anim>
                                    <p:anim calcmode="lin" valueType="num">
                                      <p:cBhvr additive="base">
                                        <p:cTn id="56" dur="500" fill="hold"/>
                                        <p:tgtEl>
                                          <p:spTgt spid="3010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p:bldP spid="301074" grpId="0"/>
      <p:bldP spid="301075" grpId="0"/>
      <p:bldP spid="301080" grpId="0"/>
      <p:bldP spid="301082"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EF24BA2A-EBC3-4664-84E3-D35AE7604CCC}"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6323"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56324" name="Rectangle 2"/>
          <p:cNvSpPr>
            <a:spLocks noGrp="1"/>
          </p:cNvSpPr>
          <p:nvPr>
            <p:ph type="title"/>
          </p:nvPr>
        </p:nvSpPr>
        <p:spPr>
          <a:xfrm>
            <a:off x="457200" y="692150"/>
            <a:ext cx="8229600" cy="723900"/>
          </a:xfrm>
          <a:ln/>
        </p:spPr>
        <p:txBody>
          <a:bodyPr vert="horz" wrap="square" lIns="0" tIns="45720" rIns="0" bIns="0" anchor="b" anchorCtr="0"/>
          <a:p>
            <a:r>
              <a:rPr lang="zh-CN" altLang="en-US" sz="3600" dirty="0"/>
              <a:t>案例</a:t>
            </a:r>
            <a:r>
              <a:rPr lang="en-US" altLang="zh-CN" sz="3600" dirty="0"/>
              <a:t>3</a:t>
            </a:r>
            <a:r>
              <a:rPr lang="zh-CN" altLang="en-US" sz="3600" dirty="0"/>
              <a:t>：专家号票贩子为什么屡禁不止？</a:t>
            </a:r>
            <a:endParaRPr lang="zh-CN" altLang="en-US" sz="3600" dirty="0"/>
          </a:p>
        </p:txBody>
      </p:sp>
      <p:graphicFrame>
        <p:nvGraphicFramePr>
          <p:cNvPr id="56325" name="Object 4"/>
          <p:cNvGraphicFramePr>
            <a:graphicFrameLocks noChangeAspect="1"/>
          </p:cNvGraphicFramePr>
          <p:nvPr/>
        </p:nvGraphicFramePr>
        <p:xfrm>
          <a:off x="1979613" y="1989138"/>
          <a:ext cx="4968875" cy="3805237"/>
        </p:xfrm>
        <a:graphic>
          <a:graphicData uri="http://schemas.openxmlformats.org/presentationml/2006/ole">
            <mc:AlternateContent xmlns:mc="http://schemas.openxmlformats.org/markup-compatibility/2006">
              <mc:Choice xmlns:v="urn:schemas-microsoft-com:vml" Requires="v">
                <p:oleObj spid="_x0000_s3078" name="" r:id="rId1" imgW="3295650" imgH="2524125" progId="Paint.Picture">
                  <p:embed/>
                </p:oleObj>
              </mc:Choice>
              <mc:Fallback>
                <p:oleObj name="" r:id="rId1" imgW="3295650" imgH="2524125" progId="Paint.Picture">
                  <p:embed/>
                  <p:pic>
                    <p:nvPicPr>
                      <p:cNvPr id="0" name="图片 3077"/>
                      <p:cNvPicPr/>
                      <p:nvPr/>
                    </p:nvPicPr>
                    <p:blipFill>
                      <a:blip r:embed="rId2"/>
                      <a:stretch>
                        <a:fillRect/>
                      </a:stretch>
                    </p:blipFill>
                    <p:spPr>
                      <a:xfrm>
                        <a:off x="1979613" y="1989138"/>
                        <a:ext cx="4968875" cy="3805237"/>
                      </a:xfrm>
                      <a:prstGeom prst="rect">
                        <a:avLst/>
                      </a:prstGeom>
                      <a:noFill/>
                      <a:ln w="38100">
                        <a:noFill/>
                        <a:miter/>
                      </a:ln>
                    </p:spPr>
                  </p:pic>
                </p:oleObj>
              </mc:Fallback>
            </mc:AlternateContent>
          </a:graphicData>
        </a:graphic>
      </p:graphicFrame>
      <p:cxnSp>
        <p:nvCxnSpPr>
          <p:cNvPr id="3" name="直接连接符 2"/>
          <p:cNvCxnSpPr/>
          <p:nvPr/>
        </p:nvCxnSpPr>
        <p:spPr>
          <a:xfrm>
            <a:off x="2771775" y="4005263"/>
            <a:ext cx="792163" cy="0"/>
          </a:xfrm>
          <a:prstGeom prst="line">
            <a:avLst/>
          </a:prstGeom>
          <a:ln w="15875">
            <a:prstDash val="sysDash"/>
          </a:ln>
        </p:spPr>
        <p:style>
          <a:lnRef idx="1">
            <a:schemeClr val="accent5"/>
          </a:lnRef>
          <a:fillRef idx="0">
            <a:schemeClr val="accent5"/>
          </a:fillRef>
          <a:effectRef idx="0">
            <a:schemeClr val="accent5"/>
          </a:effectRef>
          <a:fontRef idx="minor">
            <a:schemeClr val="tx1"/>
          </a:fontRef>
        </p:style>
      </p:cxnSp>
      <p:cxnSp>
        <p:nvCxnSpPr>
          <p:cNvPr id="6" name="直接连接符 5"/>
          <p:cNvCxnSpPr/>
          <p:nvPr/>
        </p:nvCxnSpPr>
        <p:spPr>
          <a:xfrm>
            <a:off x="3563938" y="4005263"/>
            <a:ext cx="1655763" cy="0"/>
          </a:xfrm>
          <a:prstGeom prst="line">
            <a:avLst/>
          </a:prstGeom>
          <a:ln w="15875">
            <a:solidFill>
              <a:srgbClr val="FF0000"/>
            </a:solidFill>
            <a:prstDash val="sysDash"/>
          </a:ln>
        </p:spPr>
        <p:style>
          <a:lnRef idx="1">
            <a:schemeClr val="accent5"/>
          </a:lnRef>
          <a:fillRef idx="0">
            <a:schemeClr val="accent5"/>
          </a:fillRef>
          <a:effectRef idx="0">
            <a:schemeClr val="accent5"/>
          </a:effectRef>
          <a:fontRef idx="minor">
            <a:schemeClr val="tx1"/>
          </a:fontRef>
        </p:style>
      </p:cxnSp>
      <p:cxnSp>
        <p:nvCxnSpPr>
          <p:cNvPr id="8" name="直接连接符 7"/>
          <p:cNvCxnSpPr/>
          <p:nvPr/>
        </p:nvCxnSpPr>
        <p:spPr>
          <a:xfrm flipH="1">
            <a:off x="2771775" y="3141663"/>
            <a:ext cx="1152525" cy="0"/>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63938" y="4005263"/>
            <a:ext cx="0" cy="79216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19700" y="4005263"/>
            <a:ext cx="0" cy="79216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14775" y="3141663"/>
            <a:ext cx="0" cy="165576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xfrm>
            <a:off x="395288" y="539750"/>
            <a:ext cx="8229600" cy="1143000"/>
          </a:xfrm>
          <a:ln/>
        </p:spPr>
        <p:txBody>
          <a:bodyPr vert="horz" wrap="square" lIns="0" tIns="45720" rIns="0" bIns="0" anchor="b" anchorCtr="0"/>
          <a:p>
            <a:r>
              <a:rPr lang="zh-CN" altLang="en-US" sz="3600" dirty="0"/>
              <a:t>案例</a:t>
            </a:r>
            <a:r>
              <a:rPr lang="en-US" altLang="zh-CN" sz="3600" dirty="0"/>
              <a:t>4</a:t>
            </a:r>
            <a:r>
              <a:rPr lang="zh-CN" altLang="en-US" sz="3600" dirty="0"/>
              <a:t>：市场价格机制的力量</a:t>
            </a:r>
            <a:br>
              <a:rPr lang="en-US" altLang="zh-CN" sz="3600" dirty="0"/>
            </a:br>
            <a:r>
              <a:rPr lang="zh-CN" altLang="en-US" sz="2400" dirty="0">
                <a:solidFill>
                  <a:srgbClr val="C00000"/>
                </a:solidFill>
              </a:rPr>
              <a:t>价格干预通常会降低资源配置效率</a:t>
            </a:r>
            <a:endParaRPr lang="zh-CN" altLang="en-US" sz="2400" dirty="0">
              <a:solidFill>
                <a:srgbClr val="C00000"/>
              </a:solidFill>
            </a:endParaRPr>
          </a:p>
        </p:txBody>
      </p:sp>
      <p:sp>
        <p:nvSpPr>
          <p:cNvPr id="57347" name="内容占位符 2"/>
          <p:cNvSpPr>
            <a:spLocks noGrp="1"/>
          </p:cNvSpPr>
          <p:nvPr>
            <p:ph idx="1"/>
          </p:nvPr>
        </p:nvSpPr>
        <p:spPr>
          <a:xfrm>
            <a:off x="457200" y="1935163"/>
            <a:ext cx="8435975" cy="4389437"/>
          </a:xfrm>
          <a:ln/>
        </p:spPr>
        <p:txBody>
          <a:bodyPr vert="horz" wrap="square" lIns="91440" tIns="45720" rIns="91440" bIns="45720" anchor="t" anchorCtr="0"/>
          <a:p>
            <a:pPr marL="0" indent="0">
              <a:buNone/>
            </a:pPr>
            <a:r>
              <a:rPr lang="zh-CN" altLang="zh-CN" b="1" dirty="0"/>
              <a:t>应当谴责价格欺诈吗？？ </a:t>
            </a:r>
            <a:endParaRPr lang="zh-CN" altLang="zh-CN" b="1" dirty="0"/>
          </a:p>
          <a:p>
            <a:pPr marL="0" indent="0">
              <a:buNone/>
            </a:pPr>
            <a:r>
              <a:rPr lang="en-US" altLang="zh-CN" dirty="0"/>
              <a:t> John Stossel</a:t>
            </a:r>
            <a:endParaRPr lang="zh-CN" altLang="zh-CN" dirty="0"/>
          </a:p>
          <a:p>
            <a:pPr marL="0" indent="0">
              <a:buNone/>
            </a:pPr>
            <a:r>
              <a:rPr lang="zh-CN" altLang="zh-CN" dirty="0"/>
              <a:t>　政治家和媒体对卡特里娜飓风之后的物价上涨极为愤慨。他们要求惩罚加油站和水供给商。如果你想打倒那些卑鄙、贪婪的奸商，那么制定一系列的反</a:t>
            </a:r>
            <a:r>
              <a:rPr lang="en-US" altLang="zh-CN" dirty="0"/>
              <a:t>“</a:t>
            </a:r>
            <a:r>
              <a:rPr lang="zh-CN" altLang="zh-CN" dirty="0"/>
              <a:t>欺诈</a:t>
            </a:r>
            <a:r>
              <a:rPr lang="en-US" altLang="zh-CN" dirty="0"/>
              <a:t>”</a:t>
            </a:r>
            <a:r>
              <a:rPr lang="zh-CN" altLang="zh-CN" dirty="0"/>
              <a:t>规则就是一件好事。但是，如果你是反</a:t>
            </a:r>
            <a:r>
              <a:rPr lang="en-US" altLang="zh-CN" dirty="0"/>
              <a:t>“</a:t>
            </a:r>
            <a:r>
              <a:rPr lang="zh-CN" altLang="zh-CN" dirty="0"/>
              <a:t>价格欺诈</a:t>
            </a:r>
            <a:r>
              <a:rPr lang="en-US" altLang="zh-CN" dirty="0"/>
              <a:t>”</a:t>
            </a:r>
            <a:r>
              <a:rPr lang="zh-CN" altLang="zh-CN" dirty="0"/>
              <a:t>的法律所针对的人群之一，那么你的日子就不好过了。</a:t>
            </a:r>
            <a:endParaRPr lang="en-US" altLang="zh-CN" dirty="0"/>
          </a:p>
          <a:p>
            <a:pPr marL="0" indent="0">
              <a:buNone/>
            </a:pPr>
            <a:endParaRPr lang="zh-CN" altLang="zh-CN" dirty="0"/>
          </a:p>
          <a:p>
            <a:pPr marL="0" indent="0" algn="just">
              <a:buNone/>
            </a:pPr>
            <a:r>
              <a:rPr lang="en-US" altLang="zh-CN" sz="2400" b="1" u="sng" dirty="0">
                <a:solidFill>
                  <a:srgbClr val="002060"/>
                </a:solidFill>
                <a:latin typeface="等线" panose="02010600030101010101" pitchFamily="2" charset="-122"/>
                <a:ea typeface="等线" panose="02010600030101010101" pitchFamily="2" charset="-122"/>
              </a:rPr>
              <a:t>     </a:t>
            </a:r>
            <a:r>
              <a:rPr lang="zh-CN" altLang="zh-CN" sz="2400" b="1" u="sng" dirty="0">
                <a:solidFill>
                  <a:srgbClr val="002060"/>
                </a:solidFill>
                <a:latin typeface="等线" panose="02010600030101010101" pitchFamily="2" charset="-122"/>
                <a:ea typeface="等线" panose="02010600030101010101" pitchFamily="2" charset="-122"/>
              </a:rPr>
              <a:t>正是</a:t>
            </a:r>
            <a:r>
              <a:rPr lang="en-US" altLang="zh-CN" sz="2400" b="1" u="sng" dirty="0">
                <a:solidFill>
                  <a:srgbClr val="002060"/>
                </a:solidFill>
                <a:latin typeface="等线" panose="02010600030101010101" pitchFamily="2" charset="-122"/>
                <a:ea typeface="等线" panose="02010600030101010101" pitchFamily="2" charset="-122"/>
              </a:rPr>
              <a:t>“</a:t>
            </a:r>
            <a:r>
              <a:rPr lang="zh-CN" altLang="zh-CN" sz="2400" b="1" u="sng" dirty="0">
                <a:solidFill>
                  <a:srgbClr val="002060"/>
                </a:solidFill>
                <a:latin typeface="等线" panose="02010600030101010101" pitchFamily="2" charset="-122"/>
                <a:ea typeface="等线" panose="02010600030101010101" pitchFamily="2" charset="-122"/>
              </a:rPr>
              <a:t>价格欺诈者</a:t>
            </a:r>
            <a:r>
              <a:rPr lang="en-US" altLang="zh-CN" sz="2400" b="1" u="sng" dirty="0">
                <a:solidFill>
                  <a:srgbClr val="002060"/>
                </a:solidFill>
                <a:latin typeface="等线" panose="02010600030101010101" pitchFamily="2" charset="-122"/>
                <a:ea typeface="等线" panose="02010600030101010101" pitchFamily="2" charset="-122"/>
              </a:rPr>
              <a:t>”</a:t>
            </a:r>
            <a:r>
              <a:rPr lang="zh-CN" altLang="zh-CN" sz="2400" b="1" u="sng" dirty="0">
                <a:solidFill>
                  <a:srgbClr val="002060"/>
                </a:solidFill>
                <a:latin typeface="等线" panose="02010600030101010101" pitchFamily="2" charset="-122"/>
                <a:ea typeface="等线" panose="02010600030101010101" pitchFamily="2" charset="-122"/>
              </a:rPr>
              <a:t>们带来了水，运来了汽油，修缮了屋顶，重建了城市。</a:t>
            </a:r>
            <a:r>
              <a:rPr lang="en-US" altLang="zh-CN" sz="2400" b="1" u="sng" dirty="0">
                <a:solidFill>
                  <a:srgbClr val="002060"/>
                </a:solidFill>
                <a:latin typeface="等线" panose="02010600030101010101" pitchFamily="2" charset="-122"/>
                <a:ea typeface="等线" panose="02010600030101010101" pitchFamily="2" charset="-122"/>
              </a:rPr>
              <a:t>“</a:t>
            </a:r>
            <a:r>
              <a:rPr lang="zh-CN" altLang="zh-CN" sz="2400" b="1" u="sng" dirty="0">
                <a:solidFill>
                  <a:srgbClr val="002060"/>
                </a:solidFill>
                <a:latin typeface="等线" panose="02010600030101010101" pitchFamily="2" charset="-122"/>
                <a:ea typeface="等线" panose="02010600030101010101" pitchFamily="2" charset="-122"/>
              </a:rPr>
              <a:t>价格欺诈者</a:t>
            </a:r>
            <a:r>
              <a:rPr lang="en-US" altLang="zh-CN" sz="2400" b="1" u="sng" dirty="0">
                <a:solidFill>
                  <a:srgbClr val="002060"/>
                </a:solidFill>
                <a:latin typeface="等线" panose="02010600030101010101" pitchFamily="2" charset="-122"/>
                <a:ea typeface="等线" panose="02010600030101010101" pitchFamily="2" charset="-122"/>
              </a:rPr>
              <a:t>”</a:t>
            </a:r>
            <a:r>
              <a:rPr lang="zh-CN" altLang="zh-CN" sz="2400" b="1" u="sng" dirty="0">
                <a:solidFill>
                  <a:srgbClr val="002060"/>
                </a:solidFill>
                <a:latin typeface="等线" panose="02010600030101010101" pitchFamily="2" charset="-122"/>
                <a:ea typeface="等线" panose="02010600030101010101" pitchFamily="2" charset="-122"/>
              </a:rPr>
              <a:t>们拯救了生命</a:t>
            </a:r>
            <a:r>
              <a:rPr lang="en-US" altLang="zh-CN" sz="2400" b="1" u="sng" dirty="0">
                <a:solidFill>
                  <a:srgbClr val="002060"/>
                </a:solidFill>
                <a:latin typeface="等线" panose="02010600030101010101" pitchFamily="2" charset="-122"/>
                <a:ea typeface="等线" panose="02010600030101010101" pitchFamily="2" charset="-122"/>
              </a:rPr>
              <a:t>!!!</a:t>
            </a:r>
            <a:endParaRPr lang="zh-CN" altLang="zh-CN" sz="2400" dirty="0">
              <a:latin typeface="等线" panose="02010600030101010101" pitchFamily="2" charset="-122"/>
              <a:ea typeface="等线" panose="02010600030101010101" pitchFamily="2" charset="-122"/>
            </a:endParaRPr>
          </a:p>
          <a:p>
            <a:pPr marL="0" indent="0" algn="just">
              <a:buNone/>
            </a:pPr>
            <a:endParaRPr lang="zh-CN" altLang="zh-CN" sz="2800" dirty="0">
              <a:latin typeface="等线" panose="02010600030101010101" pitchFamily="2" charset="-122"/>
              <a:ea typeface="等线" panose="02010600030101010101" pitchFamily="2" charset="-122"/>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EF24BA2A-EBC3-4664-84E3-D35AE7604CCC}"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7349"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254000" y="768350"/>
            <a:ext cx="8432800" cy="579438"/>
          </a:xfrm>
          <a:ln/>
        </p:spPr>
        <p:txBody>
          <a:bodyPr vert="horz" wrap="square" lIns="0" tIns="45720" rIns="0" bIns="0" anchor="b" anchorCtr="0"/>
          <a:p>
            <a:r>
              <a:rPr lang="en-US" altLang="zh-CN" sz="3200" dirty="0"/>
              <a:t>1.2 </a:t>
            </a:r>
            <a:r>
              <a:rPr lang="zh-CN" altLang="en-US" sz="3200" dirty="0"/>
              <a:t>需求的刻划：需求表</a:t>
            </a:r>
            <a:endParaRPr lang="zh-CN" altLang="en-US" sz="3200" dirty="0"/>
          </a:p>
        </p:txBody>
      </p:sp>
      <p:sp>
        <p:nvSpPr>
          <p:cNvPr id="18435" name="内容占位符 2"/>
          <p:cNvSpPr>
            <a:spLocks noGrp="1"/>
          </p:cNvSpPr>
          <p:nvPr>
            <p:ph idx="1"/>
          </p:nvPr>
        </p:nvSpPr>
        <p:spPr>
          <a:xfrm>
            <a:off x="457200" y="1557338"/>
            <a:ext cx="8229600" cy="4767262"/>
          </a:xfrm>
          <a:ln/>
        </p:spPr>
        <p:txBody>
          <a:bodyPr vert="horz" wrap="square" lIns="91440" tIns="45720" rIns="91440" bIns="45720" anchor="t" anchorCtr="0"/>
          <a:p>
            <a:pPr marL="0" indent="0" algn="ctr">
              <a:buNone/>
            </a:pPr>
            <a:r>
              <a:rPr lang="en-US" altLang="en-US" dirty="0"/>
              <a:t>Catherine’s </a:t>
            </a:r>
            <a:r>
              <a:rPr lang="en-US" altLang="zh-CN" sz="2800" dirty="0"/>
              <a:t>Demand Schedule     </a:t>
            </a:r>
            <a:endParaRPr lang="en-US" altLang="zh-CN" sz="2800" dirty="0"/>
          </a:p>
          <a:p>
            <a:pPr marL="0" indent="0" algn="ctr">
              <a:buNone/>
            </a:pPr>
            <a:r>
              <a:rPr lang="zh-CN" altLang="en-US" sz="2400" b="1" dirty="0">
                <a:solidFill>
                  <a:srgbClr val="2D68FD"/>
                </a:solidFill>
              </a:rPr>
              <a:t>凯瑟琳的需求表</a:t>
            </a:r>
            <a:endParaRPr lang="zh-CN" altLang="en-US" dirty="0">
              <a:latin typeface="宋体" panose="02010600030101010101" pitchFamily="2" charset="-122"/>
            </a:endParaRPr>
          </a:p>
          <a:p>
            <a:pPr marL="0" indent="0"/>
            <a:endParaRPr lang="zh-CN" altLang="en-US" dirty="0"/>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8437"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graphicFrame>
        <p:nvGraphicFramePr>
          <p:cNvPr id="18438" name="Object 4"/>
          <p:cNvGraphicFramePr/>
          <p:nvPr/>
        </p:nvGraphicFramePr>
        <p:xfrm>
          <a:off x="2916238" y="2622550"/>
          <a:ext cx="3586162" cy="4098925"/>
        </p:xfrm>
        <a:graphic>
          <a:graphicData uri="http://schemas.openxmlformats.org/presentationml/2006/ole">
            <mc:AlternateContent xmlns:mc="http://schemas.openxmlformats.org/markup-compatibility/2006">
              <mc:Choice xmlns:v="urn:schemas-microsoft-com:vml" Requires="v">
                <p:oleObj spid="_x0000_s3076" name="" r:id="rId1" imgW="3456940" imgH="4472940" progId="Word.Document.8">
                  <p:embed/>
                </p:oleObj>
              </mc:Choice>
              <mc:Fallback>
                <p:oleObj name="" r:id="rId1" imgW="3456940" imgH="4472940" progId="Word.Document.8">
                  <p:embed/>
                  <p:pic>
                    <p:nvPicPr>
                      <p:cNvPr id="0" name="图片 3075"/>
                      <p:cNvPicPr/>
                      <p:nvPr/>
                    </p:nvPicPr>
                    <p:blipFill>
                      <a:blip r:embed="rId2"/>
                      <a:stretch>
                        <a:fillRect/>
                      </a:stretch>
                    </p:blipFill>
                    <p:spPr>
                      <a:xfrm>
                        <a:off x="2916238" y="2622550"/>
                        <a:ext cx="3586162" cy="4098925"/>
                      </a:xfrm>
                      <a:prstGeom prst="rect">
                        <a:avLst/>
                      </a:prstGeom>
                      <a:noFill/>
                      <a:ln w="38100">
                        <a:noFill/>
                        <a:miter/>
                      </a:ln>
                    </p:spPr>
                  </p:pic>
                </p:oleObj>
              </mc:Fallback>
            </mc:AlternateContent>
          </a:graphicData>
        </a:graphic>
      </p:graphicFrame>
      <p:pic>
        <p:nvPicPr>
          <p:cNvPr id="18439" name="Picture 5" descr="ICECONE"/>
          <p:cNvPicPr>
            <a:picLocks noChangeAspect="1"/>
          </p:cNvPicPr>
          <p:nvPr/>
        </p:nvPicPr>
        <p:blipFill>
          <a:blip r:embed="rId3"/>
          <a:stretch>
            <a:fillRect/>
          </a:stretch>
        </p:blipFill>
        <p:spPr>
          <a:xfrm>
            <a:off x="903288" y="3194050"/>
            <a:ext cx="1325562" cy="2414588"/>
          </a:xfrm>
          <a:prstGeom prst="rect">
            <a:avLst/>
          </a:prstGeom>
          <a:noFill/>
          <a:ln w="9525">
            <a:noFill/>
          </a:ln>
        </p:spPr>
      </p:pic>
      <p:pic>
        <p:nvPicPr>
          <p:cNvPr id="18440" name="Picture 5" descr="ICECONE"/>
          <p:cNvPicPr>
            <a:picLocks noChangeAspect="1"/>
          </p:cNvPicPr>
          <p:nvPr/>
        </p:nvPicPr>
        <p:blipFill>
          <a:blip r:embed="rId3"/>
          <a:stretch>
            <a:fillRect/>
          </a:stretch>
        </p:blipFill>
        <p:spPr>
          <a:xfrm>
            <a:off x="7188200" y="3213100"/>
            <a:ext cx="1325563" cy="2414588"/>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内容占位符 5"/>
          <p:cNvPicPr>
            <a:picLocks noGrp="1" noChangeAspect="1"/>
          </p:cNvPicPr>
          <p:nvPr>
            <p:ph idx="1"/>
          </p:nvPr>
        </p:nvPicPr>
        <p:blipFill>
          <a:blip r:embed="rId1"/>
          <a:srcRect/>
          <a:stretch>
            <a:fillRect/>
          </a:stretch>
        </p:blipFill>
        <p:spPr>
          <a:xfrm>
            <a:off x="492125" y="927100"/>
            <a:ext cx="8229600" cy="1363663"/>
          </a:xfrm>
          <a:ln/>
        </p:spPr>
      </p:pic>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58372"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pic>
        <p:nvPicPr>
          <p:cNvPr id="34821" name="图片 6"/>
          <p:cNvPicPr>
            <a:picLocks noChangeAspect="1"/>
          </p:cNvPicPr>
          <p:nvPr/>
        </p:nvPicPr>
        <p:blipFill>
          <a:blip r:embed="rId2"/>
          <a:stretch>
            <a:fillRect/>
          </a:stretch>
        </p:blipFill>
        <p:spPr>
          <a:xfrm>
            <a:off x="515938" y="3155950"/>
            <a:ext cx="8229600" cy="719138"/>
          </a:xfrm>
          <a:prstGeom prst="rect">
            <a:avLst/>
          </a:prstGeom>
          <a:noFill/>
          <a:ln w="9525">
            <a:noFill/>
          </a:ln>
        </p:spPr>
      </p:pic>
      <p:pic>
        <p:nvPicPr>
          <p:cNvPr id="34822" name="图片 7"/>
          <p:cNvPicPr>
            <a:picLocks noChangeAspect="1"/>
          </p:cNvPicPr>
          <p:nvPr/>
        </p:nvPicPr>
        <p:blipFill>
          <a:blip r:embed="rId3"/>
          <a:stretch>
            <a:fillRect/>
          </a:stretch>
        </p:blipFill>
        <p:spPr>
          <a:xfrm>
            <a:off x="522288" y="4508500"/>
            <a:ext cx="8158162" cy="12969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821"/>
                                        </p:tgtEl>
                                        <p:attrNameLst>
                                          <p:attrName>style.visibility</p:attrName>
                                        </p:attrNameLst>
                                      </p:cBhvr>
                                      <p:to>
                                        <p:strVal val="visible"/>
                                      </p:to>
                                    </p:set>
                                    <p:animEffect transition="in" filter="fade">
                                      <p:cBhvr>
                                        <p:cTn id="11" dur="500"/>
                                        <p:tgtEl>
                                          <p:spTgt spid="348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19459"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pic>
        <p:nvPicPr>
          <p:cNvPr id="19460" name="内容占位符 8"/>
          <p:cNvPicPr>
            <a:picLocks noGrp="1" noChangeAspect="1"/>
          </p:cNvPicPr>
          <p:nvPr>
            <p:ph idx="1"/>
          </p:nvPr>
        </p:nvPicPr>
        <p:blipFill>
          <a:blip r:embed="rId1"/>
          <a:srcRect/>
          <a:stretch>
            <a:fillRect/>
          </a:stretch>
        </p:blipFill>
        <p:spPr>
          <a:xfrm>
            <a:off x="1476375" y="1689100"/>
            <a:ext cx="6215063" cy="4389438"/>
          </a:xfrm>
          <a:solidFill>
            <a:srgbClr val="FFFFFF">
              <a:alpha val="100000"/>
            </a:srgbClr>
          </a:solidFill>
          <a:ln/>
        </p:spPr>
      </p:pic>
      <p:sp>
        <p:nvSpPr>
          <p:cNvPr id="19461" name="标题 1"/>
          <p:cNvSpPr>
            <a:spLocks noGrp="1"/>
          </p:cNvSpPr>
          <p:nvPr>
            <p:ph type="title"/>
          </p:nvPr>
        </p:nvSpPr>
        <p:spPr>
          <a:xfrm>
            <a:off x="592138" y="828675"/>
            <a:ext cx="7726362" cy="576263"/>
          </a:xfrm>
          <a:ln/>
        </p:spPr>
        <p:txBody>
          <a:bodyPr vert="horz" wrap="square" lIns="0" tIns="45720" rIns="0" bIns="0" anchor="b" anchorCtr="0"/>
          <a:p>
            <a:r>
              <a:rPr lang="en-US" altLang="zh-CN" sz="3200" dirty="0">
                <a:solidFill>
                  <a:srgbClr val="04617B"/>
                </a:solidFill>
              </a:rPr>
              <a:t>1.2 </a:t>
            </a:r>
            <a:r>
              <a:rPr lang="zh-CN" altLang="en-US" sz="3200" dirty="0">
                <a:solidFill>
                  <a:srgbClr val="04617B"/>
                </a:solidFill>
              </a:rPr>
              <a:t>需求的刻划：需求曲线</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noRot="1" noChangeAspect="1" noMove="1" noResize="1" noEditPoints="1" noAdjustHandles="1" noChangeArrowheads="1" noChangeShapeType="1" noTextEdit="1"/>
          </p:cNvSpPr>
          <p:nvPr>
            <p:ph idx="1"/>
          </p:nvPr>
        </p:nvSpPr>
        <p:spPr bwMode="auto">
          <a:blipFill>
            <a:blip r:embed="rId1"/>
            <a:stretch>
              <a:fillRect l="-1037" t="-1526"/>
            </a:stretch>
          </a:blipFill>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p"/>
              <a:defRPr/>
            </a:pPr>
            <a:r>
              <a:rPr kumimoji="0" lang="zh-CN" altLang="en-US" sz="2600" b="0" i="0" u="none" strike="noStrike" kern="1200" cap="none" spc="0" normalizeH="0" baseline="0" noProof="0" dirty="0">
                <a:ln>
                  <a:noFill/>
                </a:ln>
                <a:noFill/>
                <a:effectLst/>
                <a:uLnTx/>
                <a:uFillTx/>
                <a:latin typeface="+mn-lt"/>
                <a:ea typeface="+mn-ea"/>
                <a:cs typeface="+mn-cs"/>
              </a:rPr>
              <a:t>              </a:t>
            </a:r>
            <a:endParaRPr kumimoji="0" lang="zh-CN" altLang="en-US" sz="2600" b="0" i="0" u="none" strike="noStrike" kern="1200" cap="none" spc="0" normalizeH="0" baseline="0" noProof="0" dirty="0">
              <a:ln>
                <a:noFill/>
              </a:ln>
              <a:noFill/>
              <a:effectLst/>
              <a:uLnTx/>
              <a:uFillTx/>
              <a:latin typeface="+mn-lt"/>
              <a:ea typeface="+mn-ea"/>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55879AFC-F92B-48EC-A9C4-92DFEA6CEAFF}"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0484"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20485" name="标题 1"/>
          <p:cNvSpPr txBox="1"/>
          <p:nvPr/>
        </p:nvSpPr>
        <p:spPr>
          <a:xfrm>
            <a:off x="422275" y="765175"/>
            <a:ext cx="7821613" cy="647700"/>
          </a:xfrm>
          <a:prstGeom prst="rect">
            <a:avLst/>
          </a:prstGeom>
          <a:noFill/>
          <a:ln w="9525">
            <a:noFill/>
          </a:ln>
        </p:spPr>
        <p:txBody>
          <a:bodyPr lIns="0" rIns="0" bIns="0" anchor="b" anchorCtr="0"/>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0"/>
              </a:spcBef>
              <a:buClrTx/>
              <a:buSzTx/>
              <a:buFontTx/>
              <a:buNone/>
            </a:pPr>
            <a:r>
              <a:rPr lang="en-US" altLang="zh-CN" sz="3200" dirty="0">
                <a:solidFill>
                  <a:srgbClr val="04617B"/>
                </a:solidFill>
                <a:latin typeface="Calibri" panose="020F0502020204030204" pitchFamily="34" charset="0"/>
                <a:ea typeface="隶书" panose="02010509060101010101" pitchFamily="49" charset="-122"/>
              </a:rPr>
              <a:t>1.2 </a:t>
            </a:r>
            <a:r>
              <a:rPr lang="zh-CN" altLang="en-US" sz="3200" dirty="0">
                <a:solidFill>
                  <a:srgbClr val="04617B"/>
                </a:solidFill>
                <a:latin typeface="Calibri" panose="020F0502020204030204" pitchFamily="34" charset="0"/>
                <a:ea typeface="隶书" panose="02010509060101010101" pitchFamily="49" charset="-122"/>
              </a:rPr>
              <a:t>需求的刻划：需求函数</a:t>
            </a:r>
            <a:endParaRPr lang="zh-CN" altLang="en-US" sz="3200" dirty="0">
              <a:solidFill>
                <a:schemeClr val="tx2"/>
              </a:solidFill>
              <a:latin typeface="Calibri" panose="020F0502020204030204" pitchFamily="34"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395288" y="836613"/>
            <a:ext cx="8229600" cy="506412"/>
          </a:xfrm>
          <a:ln/>
        </p:spPr>
        <p:txBody>
          <a:bodyPr vert="horz" wrap="square" lIns="0" tIns="45720" rIns="0" bIns="0" anchor="b" anchorCtr="0"/>
          <a:p>
            <a:r>
              <a:rPr lang="en-US" altLang="zh-CN" sz="3600" dirty="0">
                <a:solidFill>
                  <a:srgbClr val="04617B"/>
                </a:solidFill>
              </a:rPr>
              <a:t>1.3 </a:t>
            </a:r>
            <a:r>
              <a:rPr lang="zh-CN" altLang="en-US" sz="3600" dirty="0">
                <a:solidFill>
                  <a:srgbClr val="04617B"/>
                </a:solidFill>
              </a:rPr>
              <a:t>个人需求与市场需求</a:t>
            </a:r>
            <a:r>
              <a:rPr lang="en-US" altLang="zh-CN" sz="3600" dirty="0">
                <a:solidFill>
                  <a:srgbClr val="04617B"/>
                </a:solidFill>
              </a:rPr>
              <a:t>: </a:t>
            </a:r>
            <a:r>
              <a:rPr lang="zh-CN" altLang="en-US" sz="3600" dirty="0">
                <a:solidFill>
                  <a:srgbClr val="04617B"/>
                </a:solidFill>
              </a:rPr>
              <a:t>例子</a:t>
            </a:r>
            <a:endParaRPr lang="zh-CN" altLang="en-US" sz="3200" b="1" dirty="0"/>
          </a:p>
        </p:txBody>
      </p:sp>
      <p:sp>
        <p:nvSpPr>
          <p:cNvPr id="3" name="内容占位符 2"/>
          <p:cNvSpPr>
            <a:spLocks noGrp="1"/>
          </p:cNvSpPr>
          <p:nvPr>
            <p:ph idx="1"/>
          </p:nvPr>
        </p:nvSpPr>
        <p:spPr>
          <a:xfrm>
            <a:off x="428625" y="1465263"/>
            <a:ext cx="8229600" cy="4767263"/>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20000"/>
              </a:spcBef>
              <a:spcAft>
                <a:spcPct val="0"/>
              </a:spcAft>
              <a:buClr>
                <a:srgbClr val="0BD0D9"/>
              </a:buClr>
              <a:buSzPct val="95000"/>
              <a:buFont typeface="Wingdings" panose="05000000000000000000" pitchFamily="2" charset="2"/>
              <a:buChar char="p"/>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市场中多人的需求函数</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Q</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P=9-5P</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Q</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P=13-5P</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Q</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P=39-15P</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3050" marR="0" lvl="0" indent="-273050" algn="l" defTabSz="914400" rtl="0" eaLnBrk="0" fontAlgn="base" latinLnBrk="0" hangingPunct="0">
              <a:lnSpc>
                <a:spcPct val="90000"/>
              </a:lnSpc>
              <a:spcBef>
                <a:spcPct val="20000"/>
              </a:spcBef>
              <a:spcAft>
                <a:spcPct val="0"/>
              </a:spcAft>
              <a:buClr>
                <a:srgbClr val="0BD0D9"/>
              </a:buClr>
              <a:buSzPct val="95000"/>
              <a:buFont typeface="Wingdings 2" panose="05020102010507070707" pitchFamily="18" charset="2"/>
              <a:buChar char=""/>
              <a:defRPr/>
            </a:pP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1509"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graphicFrame>
        <p:nvGraphicFramePr>
          <p:cNvPr id="6" name="表格 5"/>
          <p:cNvGraphicFramePr>
            <a:graphicFrameLocks noGrp="1"/>
          </p:cNvGraphicFramePr>
          <p:nvPr/>
        </p:nvGraphicFramePr>
        <p:xfrm>
          <a:off x="4346575" y="2457450"/>
          <a:ext cx="3959225" cy="1484313"/>
        </p:xfrm>
        <a:graphic>
          <a:graphicData uri="http://schemas.openxmlformats.org/drawingml/2006/table">
            <a:tbl>
              <a:tblPr firstRow="1" bandRow="1">
                <a:tableStyleId>{5C22544A-7EE6-4342-B048-85BDC9FD1C3A}</a:tableStyleId>
              </a:tblPr>
              <a:tblGrid>
                <a:gridCol w="719859"/>
                <a:gridCol w="1079789"/>
                <a:gridCol w="1079789"/>
                <a:gridCol w="1079789"/>
              </a:tblGrid>
              <a:tr h="371078">
                <a:tc>
                  <a:txBody>
                    <a:bodyPr/>
                    <a:lstStyle/>
                    <a:p>
                      <a:r>
                        <a:rPr lang="zh-CN" altLang="en-US" sz="1800" dirty="0"/>
                        <a:t>价格</a:t>
                      </a:r>
                      <a:endParaRPr lang="zh-CN" altLang="en-US" sz="1800" dirty="0"/>
                    </a:p>
                  </a:txBody>
                  <a:tcPr marL="91412" marR="91412" marT="45749" marB="45749"/>
                </a:tc>
                <a:tc>
                  <a:txBody>
                    <a:bodyPr/>
                    <a:lstStyle/>
                    <a:p>
                      <a:r>
                        <a:rPr lang="en-US" altLang="zh-CN" sz="1800" dirty="0"/>
                        <a:t>A</a:t>
                      </a:r>
                      <a:r>
                        <a:rPr lang="zh-CN" altLang="en-US" sz="1800" dirty="0"/>
                        <a:t>需求量</a:t>
                      </a:r>
                      <a:endParaRPr lang="zh-CN" altLang="en-US" sz="1800" dirty="0"/>
                    </a:p>
                  </a:txBody>
                  <a:tcPr marL="91412" marR="91412" marT="45749" marB="45749"/>
                </a:tc>
                <a:tc>
                  <a:txBody>
                    <a:bodyPr/>
                    <a:lstStyle/>
                    <a:p>
                      <a:r>
                        <a:rPr lang="en-US" altLang="zh-CN" sz="1800" dirty="0"/>
                        <a:t>B</a:t>
                      </a:r>
                      <a:r>
                        <a:rPr lang="zh-CN" altLang="en-US" sz="1800" dirty="0"/>
                        <a:t>需求量</a:t>
                      </a:r>
                      <a:endParaRPr lang="zh-CN" altLang="en-US" sz="1800" dirty="0"/>
                    </a:p>
                  </a:txBody>
                  <a:tcPr marL="91412" marR="91412" marT="45749" marB="45749"/>
                </a:tc>
                <a:tc>
                  <a:txBody>
                    <a:bodyPr/>
                    <a:lstStyle/>
                    <a:p>
                      <a:r>
                        <a:rPr lang="en-US" altLang="zh-CN" sz="1800" dirty="0"/>
                        <a:t>C</a:t>
                      </a:r>
                      <a:r>
                        <a:rPr lang="zh-CN" altLang="en-US" sz="1800" dirty="0"/>
                        <a:t>需求量</a:t>
                      </a:r>
                      <a:endParaRPr lang="zh-CN" altLang="en-US" sz="1800" dirty="0"/>
                    </a:p>
                  </a:txBody>
                  <a:tcPr marL="91412" marR="91412" marT="45749" marB="45749"/>
                </a:tc>
              </a:tr>
              <a:tr h="371078">
                <a:tc>
                  <a:txBody>
                    <a:bodyPr/>
                    <a:lstStyle/>
                    <a:p>
                      <a:pPr algn="ctr"/>
                      <a:r>
                        <a:rPr lang="en-US" altLang="zh-CN" sz="1800" dirty="0">
                          <a:latin typeface="Times New Roman" panose="02020603050405020304" pitchFamily="18" charset="0"/>
                          <a:cs typeface="Times New Roman" panose="02020603050405020304" pitchFamily="18" charset="0"/>
                        </a:rPr>
                        <a:t>1.8</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4</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12</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r>
              <a:tr h="371078">
                <a:tc>
                  <a:txBody>
                    <a:bodyPr/>
                    <a:lstStyle/>
                    <a:p>
                      <a:pPr algn="ctr"/>
                      <a:r>
                        <a:rPr lang="en-US" altLang="zh-CN" sz="1800" dirty="0">
                          <a:latin typeface="Times New Roman" panose="02020603050405020304" pitchFamily="18" charset="0"/>
                          <a:cs typeface="Times New Roman" panose="02020603050405020304" pitchFamily="18" charset="0"/>
                        </a:rPr>
                        <a:t>1.2</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3</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7</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21</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r>
              <a:tr h="371078">
                <a:tc>
                  <a:txBody>
                    <a:bodyPr/>
                    <a:lstStyle/>
                    <a:p>
                      <a:pPr algn="ctr"/>
                      <a:r>
                        <a:rPr lang="en-US" altLang="zh-CN" sz="1800" dirty="0">
                          <a:latin typeface="Times New Roman" panose="02020603050405020304" pitchFamily="18" charset="0"/>
                          <a:cs typeface="Times New Roman" panose="02020603050405020304" pitchFamily="18" charset="0"/>
                        </a:rPr>
                        <a:t>0.6</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6</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10</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c>
                  <a:txBody>
                    <a:bodyPr/>
                    <a:lstStyle/>
                    <a:p>
                      <a:pPr algn="ctr"/>
                      <a:r>
                        <a:rPr lang="en-US" altLang="zh-CN" sz="1800" dirty="0">
                          <a:latin typeface="Times New Roman" panose="02020603050405020304" pitchFamily="18" charset="0"/>
                          <a:cs typeface="Times New Roman" panose="02020603050405020304" pitchFamily="18" charset="0"/>
                        </a:rPr>
                        <a:t>30</a:t>
                      </a:r>
                      <a:endParaRPr lang="zh-CN" altLang="en-US" sz="1800" dirty="0">
                        <a:latin typeface="Times New Roman" panose="02020603050405020304" pitchFamily="18" charset="0"/>
                        <a:cs typeface="Times New Roman" panose="02020603050405020304" pitchFamily="18" charset="0"/>
                      </a:endParaRPr>
                    </a:p>
                  </a:txBody>
                  <a:tcPr marL="91412" marR="91412" marT="45749" marB="45749"/>
                </a:tc>
              </a:tr>
            </a:tbl>
          </a:graphicData>
        </a:graphic>
      </p:graphicFrame>
      <p:cxnSp>
        <p:nvCxnSpPr>
          <p:cNvPr id="8" name="直接箭头连接符 7"/>
          <p:cNvCxnSpPr/>
          <p:nvPr/>
        </p:nvCxnSpPr>
        <p:spPr>
          <a:xfrm flipV="1">
            <a:off x="2236788" y="4294188"/>
            <a:ext cx="3175" cy="12969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236788" y="5591175"/>
            <a:ext cx="449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539" name="文本框 13"/>
          <p:cNvSpPr txBox="1"/>
          <p:nvPr/>
        </p:nvSpPr>
        <p:spPr>
          <a:xfrm>
            <a:off x="1984375" y="5487988"/>
            <a:ext cx="325438" cy="368300"/>
          </a:xfrm>
          <a:prstGeom prst="rect">
            <a:avLst/>
          </a:prstGeom>
          <a:noFill/>
          <a:ln w="9525">
            <a:noFill/>
          </a:ln>
        </p:spPr>
        <p:txBody>
          <a:bodyPr>
            <a:spAutoFit/>
          </a:bodyPr>
          <a:p>
            <a:r>
              <a:rPr lang="en-US" altLang="zh-CN" sz="1800" dirty="0">
                <a:latin typeface="Times New Roman" panose="02020603050405020304" pitchFamily="18" charset="0"/>
              </a:rPr>
              <a:t>o</a:t>
            </a:r>
            <a:endParaRPr lang="zh-CN" altLang="en-US" sz="1800" dirty="0">
              <a:latin typeface="Times New Roman" panose="02020603050405020304" pitchFamily="18" charset="0"/>
            </a:endParaRPr>
          </a:p>
        </p:txBody>
      </p:sp>
      <p:sp>
        <p:nvSpPr>
          <p:cNvPr id="21540" name="文本框 14"/>
          <p:cNvSpPr txBox="1"/>
          <p:nvPr/>
        </p:nvSpPr>
        <p:spPr>
          <a:xfrm>
            <a:off x="2989263" y="5549900"/>
            <a:ext cx="509587" cy="306388"/>
          </a:xfrm>
          <a:prstGeom prst="rect">
            <a:avLst/>
          </a:prstGeom>
          <a:noFill/>
          <a:ln w="9525">
            <a:noFill/>
          </a:ln>
        </p:spPr>
        <p:txBody>
          <a:bodyPr>
            <a:spAutoFit/>
          </a:bodyPr>
          <a:p>
            <a:r>
              <a:rPr lang="en-US" altLang="zh-CN" sz="1400" dirty="0">
                <a:latin typeface="Times New Roman" panose="02020603050405020304" pitchFamily="18" charset="0"/>
              </a:rPr>
              <a:t>9</a:t>
            </a:r>
            <a:endParaRPr lang="zh-CN" altLang="en-US" sz="1400" dirty="0">
              <a:latin typeface="Times New Roman" panose="02020603050405020304" pitchFamily="18" charset="0"/>
            </a:endParaRPr>
          </a:p>
        </p:txBody>
      </p:sp>
      <p:sp>
        <p:nvSpPr>
          <p:cNvPr id="21541" name="文本框 15"/>
          <p:cNvSpPr txBox="1"/>
          <p:nvPr/>
        </p:nvSpPr>
        <p:spPr>
          <a:xfrm>
            <a:off x="3436938" y="5565775"/>
            <a:ext cx="509587" cy="307975"/>
          </a:xfrm>
          <a:prstGeom prst="rect">
            <a:avLst/>
          </a:prstGeom>
          <a:noFill/>
          <a:ln w="9525">
            <a:noFill/>
          </a:ln>
        </p:spPr>
        <p:txBody>
          <a:bodyPr>
            <a:spAutoFit/>
          </a:bodyPr>
          <a:p>
            <a:r>
              <a:rPr lang="en-US" altLang="zh-CN" sz="1400" dirty="0">
                <a:latin typeface="Times New Roman" panose="02020603050405020304" pitchFamily="18" charset="0"/>
              </a:rPr>
              <a:t>13</a:t>
            </a:r>
            <a:endParaRPr lang="zh-CN" altLang="en-US" sz="1400" dirty="0">
              <a:latin typeface="Times New Roman" panose="02020603050405020304" pitchFamily="18" charset="0"/>
            </a:endParaRPr>
          </a:p>
        </p:txBody>
      </p:sp>
      <p:cxnSp>
        <p:nvCxnSpPr>
          <p:cNvPr id="18" name="直接连接符 17"/>
          <p:cNvCxnSpPr/>
          <p:nvPr/>
        </p:nvCxnSpPr>
        <p:spPr>
          <a:xfrm>
            <a:off x="2232025" y="5086350"/>
            <a:ext cx="903288" cy="49371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543" name="文本框 18"/>
          <p:cNvSpPr txBox="1"/>
          <p:nvPr/>
        </p:nvSpPr>
        <p:spPr>
          <a:xfrm>
            <a:off x="1852613" y="4932363"/>
            <a:ext cx="431800" cy="307975"/>
          </a:xfrm>
          <a:prstGeom prst="rect">
            <a:avLst/>
          </a:prstGeom>
          <a:noFill/>
          <a:ln w="9525">
            <a:noFill/>
          </a:ln>
        </p:spPr>
        <p:txBody>
          <a:bodyPr>
            <a:spAutoFit/>
          </a:bodyPr>
          <a:p>
            <a:r>
              <a:rPr lang="en-US" altLang="zh-CN" sz="1400" dirty="0">
                <a:latin typeface="Times New Roman" panose="02020603050405020304" pitchFamily="18" charset="0"/>
              </a:rPr>
              <a:t>1.8</a:t>
            </a:r>
            <a:endParaRPr lang="zh-CN" altLang="en-US" sz="1400" dirty="0">
              <a:latin typeface="Times New Roman" panose="02020603050405020304" pitchFamily="18" charset="0"/>
            </a:endParaRPr>
          </a:p>
        </p:txBody>
      </p:sp>
      <p:cxnSp>
        <p:nvCxnSpPr>
          <p:cNvPr id="20" name="直接连接符 19"/>
          <p:cNvCxnSpPr/>
          <p:nvPr/>
        </p:nvCxnSpPr>
        <p:spPr>
          <a:xfrm>
            <a:off x="2232025" y="4873625"/>
            <a:ext cx="1352550" cy="7223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39963" y="4870450"/>
            <a:ext cx="3597275" cy="709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546" name="文本框 27"/>
          <p:cNvSpPr txBox="1"/>
          <p:nvPr/>
        </p:nvSpPr>
        <p:spPr>
          <a:xfrm>
            <a:off x="1852613" y="4714875"/>
            <a:ext cx="431800" cy="307975"/>
          </a:xfrm>
          <a:prstGeom prst="rect">
            <a:avLst/>
          </a:prstGeom>
          <a:noFill/>
          <a:ln w="9525">
            <a:noFill/>
          </a:ln>
        </p:spPr>
        <p:txBody>
          <a:bodyPr>
            <a:spAutoFit/>
          </a:bodyPr>
          <a:p>
            <a:r>
              <a:rPr lang="en-US" altLang="zh-CN" sz="1400" dirty="0">
                <a:latin typeface="Times New Roman" panose="02020603050405020304" pitchFamily="18" charset="0"/>
              </a:rPr>
              <a:t>2.6</a:t>
            </a:r>
            <a:endParaRPr lang="zh-CN" altLang="en-US" sz="1400" dirty="0">
              <a:latin typeface="Times New Roman" panose="02020603050405020304" pitchFamily="18" charset="0"/>
            </a:endParaRPr>
          </a:p>
        </p:txBody>
      </p:sp>
      <p:sp>
        <p:nvSpPr>
          <p:cNvPr id="21547" name="文本框 29"/>
          <p:cNvSpPr txBox="1"/>
          <p:nvPr/>
        </p:nvSpPr>
        <p:spPr>
          <a:xfrm>
            <a:off x="1847850" y="4127500"/>
            <a:ext cx="325438" cy="369888"/>
          </a:xfrm>
          <a:prstGeom prst="rect">
            <a:avLst/>
          </a:prstGeom>
          <a:noFill/>
          <a:ln w="9525">
            <a:noFill/>
          </a:ln>
        </p:spPr>
        <p:txBody>
          <a:bodyPr>
            <a:spAutoFit/>
          </a:bodyPr>
          <a:p>
            <a:r>
              <a:rPr lang="en-US" altLang="zh-CN" sz="1800" dirty="0">
                <a:latin typeface="Times New Roman" panose="02020603050405020304" pitchFamily="18" charset="0"/>
              </a:rPr>
              <a:t>P</a:t>
            </a:r>
            <a:endParaRPr lang="zh-CN" altLang="en-US" sz="1800" dirty="0">
              <a:latin typeface="Times New Roman" panose="02020603050405020304" pitchFamily="18" charset="0"/>
            </a:endParaRPr>
          </a:p>
        </p:txBody>
      </p:sp>
      <p:sp>
        <p:nvSpPr>
          <p:cNvPr id="21548" name="文本框 30"/>
          <p:cNvSpPr txBox="1"/>
          <p:nvPr/>
        </p:nvSpPr>
        <p:spPr>
          <a:xfrm>
            <a:off x="6657975" y="5535613"/>
            <a:ext cx="325438" cy="368300"/>
          </a:xfrm>
          <a:prstGeom prst="rect">
            <a:avLst/>
          </a:prstGeom>
          <a:noFill/>
          <a:ln w="9525">
            <a:noFill/>
          </a:ln>
        </p:spPr>
        <p:txBody>
          <a:bodyPr>
            <a:spAutoFit/>
          </a:bodyPr>
          <a:p>
            <a:r>
              <a:rPr lang="en-US" altLang="zh-CN" sz="1800" dirty="0">
                <a:latin typeface="Times New Roman" panose="02020603050405020304" pitchFamily="18" charset="0"/>
              </a:rPr>
              <a:t>Q</a:t>
            </a:r>
            <a:endParaRPr lang="zh-CN" altLang="en-US" sz="1800" dirty="0">
              <a:latin typeface="Times New Roman" panose="02020603050405020304" pitchFamily="18" charset="0"/>
            </a:endParaRPr>
          </a:p>
        </p:txBody>
      </p:sp>
      <p:sp>
        <p:nvSpPr>
          <p:cNvPr id="21549" name="文本框 31"/>
          <p:cNvSpPr txBox="1"/>
          <p:nvPr/>
        </p:nvSpPr>
        <p:spPr>
          <a:xfrm>
            <a:off x="5629275" y="5551488"/>
            <a:ext cx="509588" cy="307975"/>
          </a:xfrm>
          <a:prstGeom prst="rect">
            <a:avLst/>
          </a:prstGeom>
          <a:noFill/>
          <a:ln w="9525">
            <a:noFill/>
          </a:ln>
        </p:spPr>
        <p:txBody>
          <a:bodyPr>
            <a:spAutoFit/>
          </a:bodyPr>
          <a:p>
            <a:r>
              <a:rPr lang="en-US" altLang="zh-CN" sz="1400" dirty="0">
                <a:latin typeface="Times New Roman" panose="02020603050405020304" pitchFamily="18" charset="0"/>
              </a:rPr>
              <a:t>39</a:t>
            </a:r>
            <a:endParaRPr lang="zh-CN" altLang="en-US" sz="1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473075" y="925513"/>
            <a:ext cx="8229600" cy="595312"/>
          </a:xfrm>
          <a:ln/>
        </p:spPr>
        <p:txBody>
          <a:bodyPr vert="horz" wrap="square" lIns="91440" tIns="45720" rIns="91440" bIns="45720" anchor="t" anchorCtr="0"/>
          <a:p>
            <a:pPr>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市场需求是全部个人需求的加总</a:t>
            </a:r>
            <a:endParaRPr lang="en-US" altLang="zh-CN" sz="2400" b="1" dirty="0">
              <a:latin typeface="黑体" panose="02010609060101010101" pitchFamily="49" charset="-122"/>
              <a:ea typeface="黑体" panose="02010609060101010101" pitchFamily="49" charset="-122"/>
            </a:endParaRPr>
          </a:p>
          <a:p>
            <a:endParaRPr lang="en-US" altLang="zh-CN" b="1" dirty="0"/>
          </a:p>
          <a:p>
            <a:endParaRPr lang="en-US" altLang="zh-CN" b="1" dirty="0"/>
          </a:p>
          <a:p>
            <a:endParaRPr lang="zh-CN" altLang="en-US" b="1" dirty="0"/>
          </a:p>
          <a:p>
            <a:endParaRPr lang="zh-CN" altLang="en-US" dirty="0"/>
          </a:p>
        </p:txBody>
      </p:sp>
      <p:sp>
        <p:nvSpPr>
          <p:cNvPr id="4"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B41A88B0-2A03-4D87-87D9-18803183EBF0}" type="datetime1">
              <a:rPr kumimoji="0" lang="zh-CN" altLang="en-US" sz="1200" b="0" i="0" u="none" strike="noStrike" kern="1200" cap="none" spc="0" normalizeH="0" baseline="0" noProof="0" smtClean="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2532" name="灯片编号占位符 4"/>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graphicFrame>
        <p:nvGraphicFramePr>
          <p:cNvPr id="22533" name="对象 5"/>
          <p:cNvGraphicFramePr>
            <a:graphicFrameLocks noChangeAspect="1"/>
          </p:cNvGraphicFramePr>
          <p:nvPr/>
        </p:nvGraphicFramePr>
        <p:xfrm>
          <a:off x="1539875" y="1547813"/>
          <a:ext cx="5699125" cy="1152525"/>
        </p:xfrm>
        <a:graphic>
          <a:graphicData uri="http://schemas.openxmlformats.org/presentationml/2006/ole">
            <mc:AlternateContent xmlns:mc="http://schemas.openxmlformats.org/markup-compatibility/2006">
              <mc:Choice xmlns:v="urn:schemas-microsoft-com:vml" Requires="v">
                <p:oleObj spid="_x0000_s3077" name="" r:id="rId1" imgW="3517900" imgH="711200" progId="Equation.DSMT4">
                  <p:embed/>
                </p:oleObj>
              </mc:Choice>
              <mc:Fallback>
                <p:oleObj name="" r:id="rId1" imgW="3517900" imgH="711200" progId="Equation.DSMT4">
                  <p:embed/>
                  <p:pic>
                    <p:nvPicPr>
                      <p:cNvPr id="0" name="图片 3076"/>
                      <p:cNvPicPr/>
                      <p:nvPr/>
                    </p:nvPicPr>
                    <p:blipFill>
                      <a:blip r:embed="rId2"/>
                      <a:stretch>
                        <a:fillRect/>
                      </a:stretch>
                    </p:blipFill>
                    <p:spPr>
                      <a:xfrm>
                        <a:off x="1539875" y="1547813"/>
                        <a:ext cx="5699125" cy="1152525"/>
                      </a:xfrm>
                      <a:prstGeom prst="rect">
                        <a:avLst/>
                      </a:prstGeom>
                      <a:noFill/>
                      <a:ln w="38100">
                        <a:noFill/>
                        <a:miter/>
                      </a:ln>
                    </p:spPr>
                  </p:pic>
                </p:oleObj>
              </mc:Fallback>
            </mc:AlternateContent>
          </a:graphicData>
        </a:graphic>
      </p:graphicFrame>
      <p:graphicFrame>
        <p:nvGraphicFramePr>
          <p:cNvPr id="7" name="表格 6"/>
          <p:cNvGraphicFramePr>
            <a:graphicFrameLocks noGrp="1"/>
          </p:cNvGraphicFramePr>
          <p:nvPr/>
        </p:nvGraphicFramePr>
        <p:xfrm>
          <a:off x="1281113" y="2911475"/>
          <a:ext cx="6096000" cy="1485900"/>
        </p:xfrm>
        <a:graphic>
          <a:graphicData uri="http://schemas.openxmlformats.org/drawingml/2006/table">
            <a:tbl>
              <a:tblPr/>
              <a:tblGrid>
                <a:gridCol w="1219200"/>
                <a:gridCol w="1219200"/>
                <a:gridCol w="1219200"/>
                <a:gridCol w="1219200"/>
                <a:gridCol w="1219200"/>
              </a:tblGrid>
              <a:tr h="37147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价格</a:t>
                      </a:r>
                      <a:endPar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A</a:t>
                      </a:r>
                      <a:r>
                        <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需求量</a:t>
                      </a:r>
                      <a:endPar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B</a:t>
                      </a:r>
                      <a:r>
                        <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需求量</a:t>
                      </a:r>
                      <a:endPar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C</a:t>
                      </a:r>
                      <a:r>
                        <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需求量</a:t>
                      </a:r>
                      <a:endPar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rPr>
                        <a:t>市场需求</a:t>
                      </a:r>
                      <a:endParaRPr kumimoji="0" lang="zh-CN" altLang="en-US" sz="1800" b="1" i="0" u="none" strike="noStrike" cap="none" normalizeH="0" baseline="0">
                        <a:ln>
                          <a:noFill/>
                        </a:ln>
                        <a:solidFill>
                          <a:srgbClr val="FFFFFF"/>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1.8</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12</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16</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1.2</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21</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31</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0.6</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rPr>
                        <a:t>30</a:t>
                      </a:r>
                      <a:endParaRPr kumimoji="0" lang="zh-CN" altLang="en-US" sz="1800" b="0" i="0" u="none" strike="noStrike" cap="none" normalizeH="0" baseline="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Constantia" panose="02030602050306030303" pitchFamily="18" charset="0"/>
                          <a:ea typeface="宋体" panose="02010600030101010101" pitchFamily="2" charset="-122"/>
                        </a:rPr>
                        <a:t>46</a:t>
                      </a:r>
                      <a:endParaRPr kumimoji="0" lang="zh-CN" altLang="en-US" sz="1800" b="0" i="0" u="none" strike="noStrike" cap="none" normalizeH="0" baseline="0" dirty="0">
                        <a:ln>
                          <a:noFill/>
                        </a:ln>
                        <a:solidFill>
                          <a:srgbClr val="000000"/>
                        </a:solidFill>
                        <a:effectLst/>
                        <a:latin typeface="Constantia" panose="02030602050306030303" pitchFamily="18"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bl>
          </a:graphicData>
        </a:graphic>
      </p:graphicFrame>
      <p:cxnSp>
        <p:nvCxnSpPr>
          <p:cNvPr id="9" name="直接箭头连接符 8"/>
          <p:cNvCxnSpPr/>
          <p:nvPr/>
        </p:nvCxnSpPr>
        <p:spPr>
          <a:xfrm flipV="1">
            <a:off x="992188" y="4462463"/>
            <a:ext cx="3175" cy="12969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92188" y="5759450"/>
            <a:ext cx="7518400" cy="9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568" name="文本框 10"/>
          <p:cNvSpPr txBox="1"/>
          <p:nvPr/>
        </p:nvSpPr>
        <p:spPr>
          <a:xfrm>
            <a:off x="738188" y="5656263"/>
            <a:ext cx="327025" cy="368300"/>
          </a:xfrm>
          <a:prstGeom prst="rect">
            <a:avLst/>
          </a:prstGeom>
          <a:noFill/>
          <a:ln w="9525">
            <a:noFill/>
          </a:ln>
        </p:spPr>
        <p:txBody>
          <a:bodyPr>
            <a:spAutoFit/>
          </a:bodyPr>
          <a:p>
            <a:r>
              <a:rPr lang="en-US" altLang="zh-CN" sz="1800" dirty="0">
                <a:latin typeface="Times New Roman" panose="02020603050405020304" pitchFamily="18" charset="0"/>
              </a:rPr>
              <a:t>o</a:t>
            </a:r>
            <a:endParaRPr lang="zh-CN" altLang="en-US" sz="1800" dirty="0">
              <a:latin typeface="Times New Roman" panose="02020603050405020304" pitchFamily="18" charset="0"/>
            </a:endParaRPr>
          </a:p>
        </p:txBody>
      </p:sp>
      <p:sp>
        <p:nvSpPr>
          <p:cNvPr id="22569" name="文本框 11"/>
          <p:cNvSpPr txBox="1"/>
          <p:nvPr/>
        </p:nvSpPr>
        <p:spPr>
          <a:xfrm>
            <a:off x="1744663" y="5718175"/>
            <a:ext cx="508000" cy="306388"/>
          </a:xfrm>
          <a:prstGeom prst="rect">
            <a:avLst/>
          </a:prstGeom>
          <a:noFill/>
          <a:ln w="9525">
            <a:noFill/>
          </a:ln>
        </p:spPr>
        <p:txBody>
          <a:bodyPr>
            <a:spAutoFit/>
          </a:bodyPr>
          <a:p>
            <a:r>
              <a:rPr lang="en-US" altLang="zh-CN" sz="1400" dirty="0">
                <a:latin typeface="Times New Roman" panose="02020603050405020304" pitchFamily="18" charset="0"/>
              </a:rPr>
              <a:t>9</a:t>
            </a:r>
            <a:endParaRPr lang="zh-CN" altLang="en-US" sz="1400" dirty="0">
              <a:latin typeface="Times New Roman" panose="02020603050405020304" pitchFamily="18" charset="0"/>
            </a:endParaRPr>
          </a:p>
        </p:txBody>
      </p:sp>
      <p:sp>
        <p:nvSpPr>
          <p:cNvPr id="22570" name="文本框 12"/>
          <p:cNvSpPr txBox="1"/>
          <p:nvPr/>
        </p:nvSpPr>
        <p:spPr>
          <a:xfrm>
            <a:off x="2039938" y="5708650"/>
            <a:ext cx="377825" cy="307975"/>
          </a:xfrm>
          <a:prstGeom prst="rect">
            <a:avLst/>
          </a:prstGeom>
          <a:noFill/>
          <a:ln w="9525">
            <a:noFill/>
          </a:ln>
        </p:spPr>
        <p:txBody>
          <a:bodyPr>
            <a:spAutoFit/>
          </a:bodyPr>
          <a:p>
            <a:r>
              <a:rPr lang="en-US" altLang="zh-CN" sz="1400" dirty="0">
                <a:latin typeface="Times New Roman" panose="02020603050405020304" pitchFamily="18" charset="0"/>
              </a:rPr>
              <a:t>13</a:t>
            </a:r>
            <a:endParaRPr lang="zh-CN" altLang="en-US" sz="1400" dirty="0">
              <a:latin typeface="Times New Roman" panose="02020603050405020304" pitchFamily="18" charset="0"/>
            </a:endParaRPr>
          </a:p>
        </p:txBody>
      </p:sp>
      <p:cxnSp>
        <p:nvCxnSpPr>
          <p:cNvPr id="14" name="直接连接符 13"/>
          <p:cNvCxnSpPr/>
          <p:nvPr/>
        </p:nvCxnSpPr>
        <p:spPr>
          <a:xfrm>
            <a:off x="985838" y="5254625"/>
            <a:ext cx="904875" cy="49371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572" name="文本框 14"/>
          <p:cNvSpPr txBox="1"/>
          <p:nvPr/>
        </p:nvSpPr>
        <p:spPr>
          <a:xfrm>
            <a:off x="608013" y="5100638"/>
            <a:ext cx="431800" cy="307975"/>
          </a:xfrm>
          <a:prstGeom prst="rect">
            <a:avLst/>
          </a:prstGeom>
          <a:noFill/>
          <a:ln w="9525">
            <a:noFill/>
          </a:ln>
        </p:spPr>
        <p:txBody>
          <a:bodyPr>
            <a:spAutoFit/>
          </a:bodyPr>
          <a:p>
            <a:r>
              <a:rPr lang="en-US" altLang="zh-CN" sz="1400" dirty="0">
                <a:latin typeface="Times New Roman" panose="02020603050405020304" pitchFamily="18" charset="0"/>
              </a:rPr>
              <a:t>1.8</a:t>
            </a:r>
            <a:endParaRPr lang="zh-CN" altLang="en-US" sz="1400" dirty="0">
              <a:latin typeface="Times New Roman" panose="02020603050405020304" pitchFamily="18" charset="0"/>
            </a:endParaRPr>
          </a:p>
        </p:txBody>
      </p:sp>
      <p:cxnSp>
        <p:nvCxnSpPr>
          <p:cNvPr id="16" name="直接连接符 15"/>
          <p:cNvCxnSpPr/>
          <p:nvPr/>
        </p:nvCxnSpPr>
        <p:spPr>
          <a:xfrm>
            <a:off x="985838" y="5041900"/>
            <a:ext cx="1352550" cy="7223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95363" y="5038725"/>
            <a:ext cx="3482975" cy="7254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2575" name="文本框 17"/>
          <p:cNvSpPr txBox="1"/>
          <p:nvPr/>
        </p:nvSpPr>
        <p:spPr>
          <a:xfrm>
            <a:off x="608013" y="4883150"/>
            <a:ext cx="431800" cy="307975"/>
          </a:xfrm>
          <a:prstGeom prst="rect">
            <a:avLst/>
          </a:prstGeom>
          <a:noFill/>
          <a:ln w="9525">
            <a:noFill/>
          </a:ln>
        </p:spPr>
        <p:txBody>
          <a:bodyPr>
            <a:spAutoFit/>
          </a:bodyPr>
          <a:p>
            <a:r>
              <a:rPr lang="en-US" altLang="zh-CN" sz="1400" dirty="0">
                <a:latin typeface="Times New Roman" panose="02020603050405020304" pitchFamily="18" charset="0"/>
              </a:rPr>
              <a:t>2.6</a:t>
            </a:r>
            <a:endParaRPr lang="zh-CN" altLang="en-US" sz="1400" dirty="0">
              <a:latin typeface="Times New Roman" panose="02020603050405020304" pitchFamily="18" charset="0"/>
            </a:endParaRPr>
          </a:p>
        </p:txBody>
      </p:sp>
      <p:sp>
        <p:nvSpPr>
          <p:cNvPr id="22576" name="文本框 18"/>
          <p:cNvSpPr txBox="1"/>
          <p:nvPr/>
        </p:nvSpPr>
        <p:spPr>
          <a:xfrm>
            <a:off x="601663" y="4295775"/>
            <a:ext cx="327025" cy="369888"/>
          </a:xfrm>
          <a:prstGeom prst="rect">
            <a:avLst/>
          </a:prstGeom>
          <a:noFill/>
          <a:ln w="9525">
            <a:noFill/>
          </a:ln>
        </p:spPr>
        <p:txBody>
          <a:bodyPr>
            <a:spAutoFit/>
          </a:bodyPr>
          <a:p>
            <a:r>
              <a:rPr lang="en-US" altLang="zh-CN" sz="1800" dirty="0">
                <a:latin typeface="Times New Roman" panose="02020603050405020304" pitchFamily="18" charset="0"/>
              </a:rPr>
              <a:t>P</a:t>
            </a:r>
            <a:endParaRPr lang="zh-CN" altLang="en-US" sz="1800" dirty="0">
              <a:latin typeface="Times New Roman" panose="02020603050405020304" pitchFamily="18" charset="0"/>
            </a:endParaRPr>
          </a:p>
        </p:txBody>
      </p:sp>
      <p:sp>
        <p:nvSpPr>
          <p:cNvPr id="22577" name="文本框 19"/>
          <p:cNvSpPr txBox="1"/>
          <p:nvPr/>
        </p:nvSpPr>
        <p:spPr>
          <a:xfrm>
            <a:off x="8442325" y="5591175"/>
            <a:ext cx="581025" cy="368300"/>
          </a:xfrm>
          <a:prstGeom prst="rect">
            <a:avLst/>
          </a:prstGeom>
          <a:noFill/>
          <a:ln w="9525">
            <a:noFill/>
          </a:ln>
        </p:spPr>
        <p:txBody>
          <a:bodyPr>
            <a:spAutoFit/>
          </a:bodyPr>
          <a:p>
            <a:r>
              <a:rPr lang="en-US" altLang="zh-CN" sz="1800" dirty="0">
                <a:latin typeface="Times New Roman" panose="02020603050405020304" pitchFamily="18" charset="0"/>
              </a:rPr>
              <a:t>Q</a:t>
            </a:r>
            <a:endParaRPr lang="zh-CN" altLang="en-US" sz="1800" dirty="0">
              <a:latin typeface="Times New Roman" panose="02020603050405020304" pitchFamily="18" charset="0"/>
            </a:endParaRPr>
          </a:p>
        </p:txBody>
      </p:sp>
      <p:sp>
        <p:nvSpPr>
          <p:cNvPr id="22578" name="文本框 20"/>
          <p:cNvSpPr txBox="1"/>
          <p:nvPr/>
        </p:nvSpPr>
        <p:spPr>
          <a:xfrm>
            <a:off x="4383088" y="5719763"/>
            <a:ext cx="377825" cy="307975"/>
          </a:xfrm>
          <a:prstGeom prst="rect">
            <a:avLst/>
          </a:prstGeom>
          <a:noFill/>
          <a:ln w="9525">
            <a:noFill/>
          </a:ln>
        </p:spPr>
        <p:txBody>
          <a:bodyPr>
            <a:spAutoFit/>
          </a:bodyPr>
          <a:p>
            <a:r>
              <a:rPr lang="en-US" altLang="zh-CN" sz="1400" dirty="0">
                <a:latin typeface="Times New Roman" panose="02020603050405020304" pitchFamily="18" charset="0"/>
              </a:rPr>
              <a:t>39</a:t>
            </a:r>
            <a:endParaRPr lang="zh-CN" altLang="en-US" sz="1400" dirty="0">
              <a:latin typeface="Times New Roman" panose="02020603050405020304" pitchFamily="18" charset="0"/>
            </a:endParaRPr>
          </a:p>
        </p:txBody>
      </p:sp>
      <p:cxnSp>
        <p:nvCxnSpPr>
          <p:cNvPr id="25" name="直接连接符 24"/>
          <p:cNvCxnSpPr>
            <a:stCxn id="22572" idx="3"/>
          </p:cNvCxnSpPr>
          <p:nvPr/>
        </p:nvCxnSpPr>
        <p:spPr>
          <a:xfrm>
            <a:off x="1039813" y="5254625"/>
            <a:ext cx="1397000" cy="47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446338" y="5254625"/>
            <a:ext cx="5778500" cy="5143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581" name="文本框 29"/>
          <p:cNvSpPr txBox="1"/>
          <p:nvPr/>
        </p:nvSpPr>
        <p:spPr>
          <a:xfrm>
            <a:off x="2303463" y="5708650"/>
            <a:ext cx="377825" cy="307975"/>
          </a:xfrm>
          <a:prstGeom prst="rect">
            <a:avLst/>
          </a:prstGeom>
          <a:noFill/>
          <a:ln w="9525">
            <a:noFill/>
          </a:ln>
        </p:spPr>
        <p:txBody>
          <a:bodyPr>
            <a:spAutoFit/>
          </a:bodyPr>
          <a:p>
            <a:r>
              <a:rPr lang="en-US" altLang="zh-CN" sz="1400" dirty="0">
                <a:latin typeface="Times New Roman" panose="02020603050405020304" pitchFamily="18" charset="0"/>
              </a:rPr>
              <a:t>16</a:t>
            </a:r>
            <a:endParaRPr lang="zh-CN" altLang="en-US" sz="1400" dirty="0">
              <a:latin typeface="Times New Roman" panose="02020603050405020304" pitchFamily="18" charset="0"/>
            </a:endParaRPr>
          </a:p>
        </p:txBody>
      </p:sp>
      <p:sp>
        <p:nvSpPr>
          <p:cNvPr id="22582" name="文本框 30"/>
          <p:cNvSpPr txBox="1"/>
          <p:nvPr/>
        </p:nvSpPr>
        <p:spPr>
          <a:xfrm>
            <a:off x="7958138" y="5780088"/>
            <a:ext cx="374650" cy="307975"/>
          </a:xfrm>
          <a:prstGeom prst="rect">
            <a:avLst/>
          </a:prstGeom>
          <a:noFill/>
          <a:ln w="9525">
            <a:noFill/>
          </a:ln>
        </p:spPr>
        <p:txBody>
          <a:bodyPr>
            <a:spAutoFit/>
          </a:bodyPr>
          <a:p>
            <a:r>
              <a:rPr lang="en-US" altLang="zh-CN" sz="1400" dirty="0">
                <a:latin typeface="Times New Roman" panose="02020603050405020304" pitchFamily="18" charset="0"/>
              </a:rPr>
              <a:t>61</a:t>
            </a:r>
            <a:endParaRPr lang="zh-CN" altLang="en-US" sz="1400" dirty="0">
              <a:latin typeface="Times New Roman" panose="02020603050405020304" pitchFamily="18" charset="0"/>
            </a:endParaRPr>
          </a:p>
        </p:txBody>
      </p:sp>
      <p:cxnSp>
        <p:nvCxnSpPr>
          <p:cNvPr id="32" name="直接连接符 31"/>
          <p:cNvCxnSpPr>
            <a:stCxn id="22575" idx="3"/>
          </p:cNvCxnSpPr>
          <p:nvPr/>
        </p:nvCxnSpPr>
        <p:spPr>
          <a:xfrm>
            <a:off x="1039813" y="5037138"/>
            <a:ext cx="1390650" cy="21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430463" y="5254625"/>
            <a:ext cx="0" cy="50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585" name="文本框 40"/>
          <p:cNvSpPr txBox="1"/>
          <p:nvPr/>
        </p:nvSpPr>
        <p:spPr>
          <a:xfrm>
            <a:off x="2278063" y="4799013"/>
            <a:ext cx="377825" cy="646112"/>
          </a:xfrm>
          <a:prstGeom prst="rect">
            <a:avLst/>
          </a:prstGeom>
          <a:noFill/>
          <a:ln w="9525">
            <a:noFill/>
          </a:ln>
        </p:spPr>
        <p:txBody>
          <a:bodyPr>
            <a:spAutoFit/>
          </a:bodyPr>
          <a:p>
            <a:r>
              <a:rPr lang="en-US" altLang="zh-CN" sz="3600" dirty="0">
                <a:latin typeface="Times New Roman" panose="02020603050405020304" pitchFamily="18" charset="0"/>
              </a:rPr>
              <a:t>.</a:t>
            </a:r>
            <a:endParaRPr lang="zh-CN" altLang="en-US" sz="3600" dirty="0">
              <a:latin typeface="Times New Roman" panose="02020603050405020304" pitchFamily="18" charset="0"/>
            </a:endParaRPr>
          </a:p>
        </p:txBody>
      </p:sp>
      <p:sp>
        <p:nvSpPr>
          <p:cNvPr id="29" name="文本框 28"/>
          <p:cNvSpPr txBox="1"/>
          <p:nvPr/>
        </p:nvSpPr>
        <p:spPr>
          <a:xfrm>
            <a:off x="319088" y="130175"/>
            <a:ext cx="7905750" cy="646113"/>
          </a:xfrm>
          <a:prstGeom prst="rect">
            <a:avLst/>
          </a:prstGeom>
          <a:noFill/>
        </p:spPr>
        <p:txBody>
          <a:bodyPr>
            <a:spAutoFit/>
          </a:bodyPr>
          <a:lstStyle/>
          <a:p>
            <a:pPr marR="0" defTabSz="914400">
              <a:buClrTx/>
              <a:buSzTx/>
              <a:buFontTx/>
              <a:buNone/>
              <a:defRPr/>
            </a:pPr>
            <a:r>
              <a:rPr kumimoji="0" lang="en-US" altLang="zh-CN" sz="3600" kern="1200" cap="none" spc="0" normalizeH="0" baseline="0" noProof="0" dirty="0">
                <a:solidFill>
                  <a:srgbClr val="04617B"/>
                </a:solidFill>
                <a:latin typeface="Calibri" panose="020F0502020204030204"/>
                <a:ea typeface="隶书" panose="02010509060101010101" pitchFamily="49" charset="-122"/>
                <a:cs typeface="+mj-cs"/>
              </a:rPr>
              <a:t>1.3 </a:t>
            </a:r>
            <a:r>
              <a:rPr kumimoji="0" lang="zh-CN" altLang="en-US" sz="3600" kern="1200" cap="none" spc="0" normalizeH="0" baseline="0" noProof="0" dirty="0">
                <a:solidFill>
                  <a:srgbClr val="04617B"/>
                </a:solidFill>
                <a:latin typeface="Calibri" panose="020F0502020204030204"/>
                <a:ea typeface="隶书" panose="02010509060101010101" pitchFamily="49" charset="-122"/>
                <a:cs typeface="+mj-cs"/>
              </a:rPr>
              <a:t>个人需求与市场需求</a:t>
            </a:r>
            <a:r>
              <a:rPr kumimoji="0" lang="en-US" altLang="zh-CN" sz="3600" kern="1200" cap="none" spc="0" normalizeH="0" baseline="0" noProof="0" dirty="0">
                <a:solidFill>
                  <a:srgbClr val="04617B"/>
                </a:solidFill>
                <a:latin typeface="Calibri" panose="020F0502020204030204"/>
                <a:ea typeface="隶书" panose="02010509060101010101" pitchFamily="49" charset="-122"/>
                <a:cs typeface="+mj-cs"/>
              </a:rPr>
              <a:t>: </a:t>
            </a:r>
            <a:r>
              <a:rPr kumimoji="0" lang="zh-CN" altLang="en-US" sz="3600" kern="1200" cap="none" spc="0" normalizeH="0" baseline="0" noProof="0" dirty="0">
                <a:solidFill>
                  <a:srgbClr val="04617B"/>
                </a:solidFill>
                <a:latin typeface="Calibri" panose="020F0502020204030204"/>
                <a:ea typeface="隶书" panose="02010509060101010101" pitchFamily="49" charset="-122"/>
                <a:cs typeface="+mj-cs"/>
              </a:rPr>
              <a:t>例子</a:t>
            </a:r>
            <a:endParaRPr kumimoji="1" lang="zh-CN" altLang="en-US" kern="1200" cap="none" spc="0" normalizeH="0" baseline="0" noProof="0" dirty="0">
              <a:solidFill>
                <a:srgbClr val="FF00FF"/>
              </a:solidFill>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日期占位符 3"/>
          <p:cNvSpPr txBox="1">
            <a:spLocks noGrp="1"/>
          </p:cNvSpPr>
          <p:nvPr>
            <p:ph type="dt" sz="half" idx="10"/>
          </p:nvPr>
        </p:nvSpPr>
        <p:spPr>
          <a:noFill/>
        </p:spPr>
        <p:txBody>
          <a:bodyPr vert="horz" lIns="0" tIns="0" rIns="0" bIns="0" anchor="b"/>
          <a:lstStyle/>
          <a:p>
            <a:pPr marL="0" marR="0" lvl="0" indent="0" algn="l" defTabSz="914400" rtl="0" eaLnBrk="1" fontAlgn="base" latinLnBrk="0" hangingPunct="1">
              <a:lnSpc>
                <a:spcPct val="100000"/>
              </a:lnSpc>
              <a:spcBef>
                <a:spcPct val="0"/>
              </a:spcBef>
              <a:spcAft>
                <a:spcPct val="0"/>
              </a:spcAft>
              <a:buClrTx/>
              <a:buSzTx/>
              <a:buFontTx/>
              <a:buNone/>
              <a:defRPr/>
            </a:pPr>
            <a:fld id="{669EC6F3-13C5-4735-AB21-7AB74FD8E00C}" type="datetime1">
              <a:rPr kumimoji="0" lang="zh-CN" alt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2">
                  <a:shade val="90000"/>
                </a:schemeClr>
              </a:solidFill>
              <a:effectLst/>
              <a:uLnTx/>
              <a:uFillTx/>
              <a:latin typeface="Times New Roman" panose="02020603050405020304" pitchFamily="18" charset="0"/>
              <a:ea typeface="宋体" panose="02010600030101010101" pitchFamily="2" charset="-122"/>
              <a:cs typeface="+mn-cs"/>
            </a:endParaRPr>
          </a:p>
        </p:txBody>
      </p:sp>
      <p:sp>
        <p:nvSpPr>
          <p:cNvPr id="24579" name="灯片编号占位符 5"/>
          <p:cNvSpPr txBox="1">
            <a:spLocks noGrp="1"/>
          </p:cNvSpPr>
          <p:nvPr>
            <p:ph type="sldNum" sz="quarter" idx="12"/>
          </p:nvPr>
        </p:nvSpPr>
        <p:spPr>
          <a:noFill/>
          <a:ln>
            <a:noFill/>
          </a:ln>
        </p:spPr>
        <p:txBody>
          <a:bodyPr lIns="0" tIns="0" rIns="0" bIns="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FF00FF"/>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24580" name="Rectangle 2"/>
          <p:cNvSpPr>
            <a:spLocks noGrp="1"/>
          </p:cNvSpPr>
          <p:nvPr>
            <p:ph type="title"/>
          </p:nvPr>
        </p:nvSpPr>
        <p:spPr>
          <a:xfrm>
            <a:off x="457200" y="595313"/>
            <a:ext cx="7827963" cy="606425"/>
          </a:xfrm>
          <a:ln/>
        </p:spPr>
        <p:txBody>
          <a:bodyPr vert="horz" wrap="square" lIns="0" tIns="45720" rIns="0" bIns="0" anchor="b" anchorCtr="0"/>
          <a:p>
            <a:r>
              <a:rPr lang="en-US" altLang="zh-CN" sz="3600" dirty="0"/>
              <a:t>1.3 </a:t>
            </a:r>
            <a:r>
              <a:rPr lang="zh-CN" altLang="en-US" sz="3600" dirty="0"/>
              <a:t>个人需求与市场需求</a:t>
            </a:r>
            <a:endParaRPr lang="zh-CN" altLang="en-US" sz="3600" dirty="0"/>
          </a:p>
        </p:txBody>
      </p:sp>
      <p:sp>
        <p:nvSpPr>
          <p:cNvPr id="24581" name="Rectangle 3"/>
          <p:cNvSpPr>
            <a:spLocks noGrp="1"/>
          </p:cNvSpPr>
          <p:nvPr>
            <p:ph idx="1"/>
          </p:nvPr>
        </p:nvSpPr>
        <p:spPr>
          <a:xfrm>
            <a:off x="609600" y="1371600"/>
            <a:ext cx="8153400" cy="4495800"/>
          </a:xfrm>
          <a:ln/>
        </p:spPr>
        <p:txBody>
          <a:bodyPr vert="horz" wrap="square" lIns="91440" tIns="45720" rIns="91440" bIns="45720" anchor="t" anchorCtr="0"/>
          <a:p>
            <a:pPr>
              <a:lnSpc>
                <a:spcPct val="90000"/>
              </a:lnSpc>
            </a:pPr>
            <a:r>
              <a:rPr lang="zh-CN" altLang="en-US" dirty="0">
                <a:latin typeface="黑体" panose="02010609060101010101" pitchFamily="49" charset="-122"/>
                <a:ea typeface="黑体" panose="02010609060101010101" pitchFamily="49" charset="-122"/>
              </a:rPr>
              <a:t>市场需求是全部个人需求的加总</a:t>
            </a:r>
            <a:endParaRPr lang="en-US" altLang="zh-CN" dirty="0">
              <a:latin typeface="黑体" panose="02010609060101010101" pitchFamily="49" charset="-122"/>
              <a:ea typeface="黑体" panose="02010609060101010101" pitchFamily="49" charset="-122"/>
            </a:endParaRPr>
          </a:p>
          <a:p>
            <a:pPr>
              <a:lnSpc>
                <a:spcPct val="90000"/>
              </a:lnSpc>
            </a:pPr>
            <a:endParaRPr lang="zh-CN" altLang="en-US" sz="900" dirty="0"/>
          </a:p>
          <a:p>
            <a:pPr>
              <a:lnSpc>
                <a:spcPct val="90000"/>
              </a:lnSpc>
              <a:buClr>
                <a:schemeClr val="hlink"/>
              </a:buClr>
              <a:buFont typeface="Wingdings" panose="05000000000000000000" pitchFamily="2" charset="2"/>
              <a:buChar char="Ø"/>
            </a:pPr>
            <a:r>
              <a:rPr lang="zh-CN" altLang="en-US" sz="2400" dirty="0"/>
              <a:t>市场需求函数：设</a:t>
            </a:r>
            <a:r>
              <a:rPr lang="en-US" altLang="zh-CN" sz="2400" dirty="0"/>
              <a:t>Q</a:t>
            </a:r>
            <a:r>
              <a:rPr lang="en-US" altLang="zh-CN" sz="2400" baseline="-25000" dirty="0"/>
              <a:t>1</a:t>
            </a:r>
            <a:r>
              <a:rPr lang="en-US" altLang="zh-CN" sz="2400" dirty="0"/>
              <a:t>=a</a:t>
            </a:r>
            <a:r>
              <a:rPr lang="en-US" altLang="zh-CN" sz="2400" baseline="-25000" dirty="0"/>
              <a:t>1</a:t>
            </a:r>
            <a:r>
              <a:rPr lang="en-US" altLang="zh-CN" sz="2400" dirty="0"/>
              <a:t>-b</a:t>
            </a:r>
            <a:r>
              <a:rPr lang="en-US" altLang="zh-CN" sz="2400" baseline="-25000" dirty="0"/>
              <a:t>1</a:t>
            </a:r>
            <a:r>
              <a:rPr lang="en-US" altLang="zh-CN" sz="2400" dirty="0"/>
              <a:t>P</a:t>
            </a:r>
            <a:r>
              <a:rPr lang="zh-CN" altLang="en-US" sz="2400" dirty="0"/>
              <a:t>， </a:t>
            </a:r>
            <a:r>
              <a:rPr lang="en-US" altLang="zh-CN" sz="2400" dirty="0"/>
              <a:t>Q</a:t>
            </a:r>
            <a:r>
              <a:rPr lang="en-US" altLang="zh-CN" sz="2400" baseline="-25000" dirty="0"/>
              <a:t>2</a:t>
            </a:r>
            <a:r>
              <a:rPr lang="en-US" altLang="zh-CN" sz="2400" dirty="0"/>
              <a:t>=a</a:t>
            </a:r>
            <a:r>
              <a:rPr lang="en-US" altLang="zh-CN" sz="2400" baseline="-25000" dirty="0"/>
              <a:t>2</a:t>
            </a:r>
            <a:r>
              <a:rPr lang="en-US" altLang="zh-CN" sz="2400" dirty="0"/>
              <a:t>-b</a:t>
            </a:r>
            <a:r>
              <a:rPr lang="en-US" altLang="zh-CN" sz="2400" baseline="-25000" dirty="0"/>
              <a:t>2</a:t>
            </a:r>
            <a:r>
              <a:rPr lang="en-US" altLang="zh-CN" sz="2400" dirty="0"/>
              <a:t>P</a:t>
            </a:r>
            <a:endParaRPr lang="en-US" altLang="zh-CN" sz="2400" dirty="0"/>
          </a:p>
          <a:p>
            <a:pPr>
              <a:lnSpc>
                <a:spcPct val="90000"/>
              </a:lnSpc>
              <a:buClr>
                <a:schemeClr val="hlink"/>
              </a:buClr>
              <a:buFont typeface="Wingdings" panose="05000000000000000000" pitchFamily="2" charset="2"/>
              <a:buNone/>
            </a:pPr>
            <a:r>
              <a:rPr lang="zh-CN" altLang="en-US" sz="2400" dirty="0"/>
              <a:t>　则：</a:t>
            </a:r>
            <a:r>
              <a:rPr lang="en-US" altLang="zh-CN" sz="2400" dirty="0"/>
              <a:t>Q</a:t>
            </a:r>
            <a:r>
              <a:rPr lang="en-US" altLang="zh-CN" sz="2400" baseline="-25000" dirty="0"/>
              <a:t>d</a:t>
            </a:r>
            <a:r>
              <a:rPr lang="en-US" altLang="zh-CN" sz="2400" dirty="0"/>
              <a:t>=a-bP</a:t>
            </a:r>
            <a:r>
              <a:rPr lang="zh-CN" altLang="en-US" sz="2400" dirty="0"/>
              <a:t>， 其中，</a:t>
            </a:r>
            <a:r>
              <a:rPr lang="en-US" altLang="zh-CN" sz="2400" dirty="0"/>
              <a:t>Q</a:t>
            </a:r>
            <a:r>
              <a:rPr lang="en-US" altLang="zh-CN" sz="2400" baseline="-25000" dirty="0"/>
              <a:t>d</a:t>
            </a:r>
            <a:r>
              <a:rPr lang="en-US" altLang="zh-CN" sz="2400" dirty="0"/>
              <a:t>=Q</a:t>
            </a:r>
            <a:r>
              <a:rPr lang="en-US" altLang="zh-CN" sz="2400" baseline="-25000" dirty="0"/>
              <a:t>1</a:t>
            </a:r>
            <a:r>
              <a:rPr lang="zh-CN" altLang="en-US" sz="2400" dirty="0"/>
              <a:t>＋</a:t>
            </a:r>
            <a:r>
              <a:rPr lang="en-US" altLang="zh-CN" sz="2400" dirty="0"/>
              <a:t>Q</a:t>
            </a:r>
            <a:r>
              <a:rPr lang="en-US" altLang="zh-CN" sz="2400" baseline="-25000" dirty="0"/>
              <a:t>2</a:t>
            </a:r>
            <a:r>
              <a:rPr lang="en-US" altLang="zh-CN" sz="2400" dirty="0"/>
              <a:t> </a:t>
            </a:r>
            <a:r>
              <a:rPr lang="zh-CN" altLang="en-US" sz="2400" dirty="0"/>
              <a:t>，</a:t>
            </a:r>
            <a:r>
              <a:rPr lang="en-US" altLang="zh-CN" sz="2400" dirty="0"/>
              <a:t>a=a</a:t>
            </a:r>
            <a:r>
              <a:rPr lang="en-US" altLang="zh-CN" sz="2400" baseline="-25000" dirty="0"/>
              <a:t>1</a:t>
            </a:r>
            <a:r>
              <a:rPr lang="zh-CN" altLang="en-US" sz="2400" dirty="0"/>
              <a:t>＋</a:t>
            </a:r>
            <a:r>
              <a:rPr lang="en-US" altLang="zh-CN" sz="2400" dirty="0"/>
              <a:t>a</a:t>
            </a:r>
            <a:r>
              <a:rPr lang="en-US" altLang="zh-CN" sz="2400" baseline="-25000" dirty="0"/>
              <a:t>2 </a:t>
            </a:r>
            <a:r>
              <a:rPr lang="zh-CN" altLang="en-US" sz="2400" dirty="0"/>
              <a:t>，</a:t>
            </a:r>
            <a:endParaRPr lang="zh-CN" altLang="en-US" sz="2400" baseline="-25000" dirty="0"/>
          </a:p>
          <a:p>
            <a:pPr>
              <a:lnSpc>
                <a:spcPct val="90000"/>
              </a:lnSpc>
              <a:buClr>
                <a:schemeClr val="hlink"/>
              </a:buClr>
              <a:buFont typeface="Wingdings" panose="05000000000000000000" pitchFamily="2" charset="2"/>
              <a:buNone/>
            </a:pPr>
            <a:r>
              <a:rPr lang="zh-CN" altLang="en-US" sz="2400" baseline="-25000" dirty="0"/>
              <a:t>　　　　　　　　　　　　　　　　　　</a:t>
            </a:r>
            <a:r>
              <a:rPr lang="en-US" altLang="zh-CN" sz="2400" dirty="0"/>
              <a:t>b</a:t>
            </a:r>
            <a:r>
              <a:rPr lang="zh-CN" altLang="en-US" sz="2400" dirty="0"/>
              <a:t>＝ </a:t>
            </a:r>
            <a:r>
              <a:rPr lang="en-US" altLang="zh-CN" sz="2400" dirty="0"/>
              <a:t>b</a:t>
            </a:r>
            <a:r>
              <a:rPr lang="en-US" altLang="zh-CN" sz="2400" baseline="-25000" dirty="0"/>
              <a:t>1</a:t>
            </a:r>
            <a:r>
              <a:rPr lang="zh-CN" altLang="en-US" sz="2400" dirty="0"/>
              <a:t>＋</a:t>
            </a:r>
            <a:r>
              <a:rPr lang="en-US" altLang="zh-CN" sz="2400" dirty="0"/>
              <a:t>b</a:t>
            </a:r>
            <a:r>
              <a:rPr lang="en-US" altLang="zh-CN" sz="2400" baseline="-25000" dirty="0"/>
              <a:t>2 </a:t>
            </a:r>
            <a:endParaRPr lang="en-US" altLang="zh-CN" sz="2400" dirty="0"/>
          </a:p>
          <a:p>
            <a:pPr>
              <a:lnSpc>
                <a:spcPct val="90000"/>
              </a:lnSpc>
              <a:buClr>
                <a:schemeClr val="hlink"/>
              </a:buClr>
              <a:buFont typeface="Wingdings" panose="05000000000000000000" pitchFamily="2" charset="2"/>
              <a:buChar char="Ø"/>
            </a:pPr>
            <a:r>
              <a:rPr lang="zh-CN" altLang="en-US" sz="2400" dirty="0"/>
              <a:t>市场需求曲线：</a:t>
            </a:r>
            <a:endParaRPr lang="zh-CN" altLang="en-US" sz="2400" dirty="0"/>
          </a:p>
          <a:p>
            <a:pPr>
              <a:lnSpc>
                <a:spcPct val="90000"/>
              </a:lnSpc>
              <a:buClr>
                <a:schemeClr val="hlink"/>
              </a:buClr>
              <a:buFont typeface="Wingdings" panose="05000000000000000000" pitchFamily="2" charset="2"/>
              <a:buNone/>
            </a:pPr>
            <a:endParaRPr lang="zh-CN" altLang="en-US" sz="2400" dirty="0"/>
          </a:p>
          <a:p>
            <a:pPr>
              <a:lnSpc>
                <a:spcPct val="90000"/>
              </a:lnSpc>
              <a:buClr>
                <a:schemeClr val="hlink"/>
              </a:buClr>
              <a:buFont typeface="Wingdings" panose="05000000000000000000" pitchFamily="2" charset="2"/>
              <a:buNone/>
            </a:pPr>
            <a:endParaRPr lang="zh-CN" altLang="en-US" sz="2400" dirty="0"/>
          </a:p>
          <a:p>
            <a:pPr>
              <a:lnSpc>
                <a:spcPct val="90000"/>
              </a:lnSpc>
              <a:buClr>
                <a:schemeClr val="hlink"/>
              </a:buClr>
              <a:buFont typeface="Wingdings" panose="05000000000000000000" pitchFamily="2" charset="2"/>
              <a:buNone/>
            </a:pPr>
            <a:endParaRPr lang="zh-CN" altLang="en-US" sz="2400" dirty="0"/>
          </a:p>
          <a:p>
            <a:pPr>
              <a:lnSpc>
                <a:spcPct val="90000"/>
              </a:lnSpc>
              <a:buClr>
                <a:schemeClr val="hlink"/>
              </a:buClr>
              <a:buFont typeface="Wingdings" panose="05000000000000000000" pitchFamily="2" charset="2"/>
              <a:buNone/>
            </a:pPr>
            <a:endParaRPr lang="zh-CN" altLang="en-US" sz="2400" dirty="0"/>
          </a:p>
          <a:p>
            <a:pPr>
              <a:lnSpc>
                <a:spcPct val="90000"/>
              </a:lnSpc>
              <a:buFont typeface="Wingdings" panose="05000000000000000000" pitchFamily="2" charset="2"/>
              <a:buNone/>
            </a:pPr>
            <a:r>
              <a:rPr lang="zh-CN" altLang="en-US" sz="2400" dirty="0"/>
              <a:t> </a:t>
            </a:r>
            <a:endParaRPr lang="zh-CN" altLang="en-US" sz="2400" dirty="0"/>
          </a:p>
        </p:txBody>
      </p:sp>
      <p:sp>
        <p:nvSpPr>
          <p:cNvPr id="24582" name="Text Box 4"/>
          <p:cNvSpPr txBox="1"/>
          <p:nvPr/>
        </p:nvSpPr>
        <p:spPr>
          <a:xfrm>
            <a:off x="5943600" y="3581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24583" name="Text Box 5"/>
          <p:cNvSpPr txBox="1"/>
          <p:nvPr/>
        </p:nvSpPr>
        <p:spPr>
          <a:xfrm>
            <a:off x="3276600" y="3581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24584" name="Text Box 6"/>
          <p:cNvSpPr txBox="1"/>
          <p:nvPr/>
        </p:nvSpPr>
        <p:spPr>
          <a:xfrm>
            <a:off x="762000" y="3581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endParaRPr lang="en-US" altLang="zh-CN" dirty="0">
              <a:solidFill>
                <a:schemeClr val="tx1"/>
              </a:solidFill>
              <a:latin typeface="Verdana" panose="020B0604030504040204" pitchFamily="34" charset="0"/>
            </a:endParaRPr>
          </a:p>
        </p:txBody>
      </p:sp>
      <p:sp>
        <p:nvSpPr>
          <p:cNvPr id="24585" name="Line 8"/>
          <p:cNvSpPr/>
          <p:nvPr/>
        </p:nvSpPr>
        <p:spPr>
          <a:xfrm>
            <a:off x="990600" y="3962400"/>
            <a:ext cx="0" cy="1600200"/>
          </a:xfrm>
          <a:prstGeom prst="line">
            <a:avLst/>
          </a:prstGeom>
          <a:ln w="9525" cap="flat" cmpd="sng">
            <a:solidFill>
              <a:schemeClr val="tx1"/>
            </a:solidFill>
            <a:prstDash val="solid"/>
            <a:miter/>
            <a:headEnd type="none" w="med" len="med"/>
            <a:tailEnd type="none" w="med" len="med"/>
          </a:ln>
        </p:spPr>
      </p:sp>
      <p:sp>
        <p:nvSpPr>
          <p:cNvPr id="24586" name="Line 9"/>
          <p:cNvSpPr/>
          <p:nvPr/>
        </p:nvSpPr>
        <p:spPr>
          <a:xfrm>
            <a:off x="990600" y="5562600"/>
            <a:ext cx="1828800" cy="0"/>
          </a:xfrm>
          <a:prstGeom prst="line">
            <a:avLst/>
          </a:prstGeom>
          <a:ln w="9525" cap="flat" cmpd="sng">
            <a:solidFill>
              <a:schemeClr val="tx1"/>
            </a:solidFill>
            <a:prstDash val="solid"/>
            <a:miter/>
            <a:headEnd type="none" w="med" len="med"/>
            <a:tailEnd type="none" w="med" len="med"/>
          </a:ln>
        </p:spPr>
      </p:sp>
      <p:sp>
        <p:nvSpPr>
          <p:cNvPr id="24587" name="Line 10"/>
          <p:cNvSpPr/>
          <p:nvPr/>
        </p:nvSpPr>
        <p:spPr>
          <a:xfrm>
            <a:off x="3657600" y="5562600"/>
            <a:ext cx="1828800" cy="0"/>
          </a:xfrm>
          <a:prstGeom prst="line">
            <a:avLst/>
          </a:prstGeom>
          <a:ln w="9525" cap="flat" cmpd="sng">
            <a:solidFill>
              <a:schemeClr val="tx1"/>
            </a:solidFill>
            <a:prstDash val="solid"/>
            <a:miter/>
            <a:headEnd type="none" w="med" len="med"/>
            <a:tailEnd type="none" w="med" len="med"/>
          </a:ln>
        </p:spPr>
      </p:sp>
      <p:sp>
        <p:nvSpPr>
          <p:cNvPr id="24588" name="Line 11"/>
          <p:cNvSpPr/>
          <p:nvPr/>
        </p:nvSpPr>
        <p:spPr>
          <a:xfrm>
            <a:off x="6324600" y="5562600"/>
            <a:ext cx="1828800" cy="0"/>
          </a:xfrm>
          <a:prstGeom prst="line">
            <a:avLst/>
          </a:prstGeom>
          <a:ln w="9525" cap="flat" cmpd="sng">
            <a:solidFill>
              <a:schemeClr val="tx1"/>
            </a:solidFill>
            <a:prstDash val="solid"/>
            <a:miter/>
            <a:headEnd type="none" w="med" len="med"/>
            <a:tailEnd type="none" w="med" len="med"/>
          </a:ln>
        </p:spPr>
      </p:sp>
      <p:sp>
        <p:nvSpPr>
          <p:cNvPr id="24589" name="Line 12"/>
          <p:cNvSpPr/>
          <p:nvPr/>
        </p:nvSpPr>
        <p:spPr>
          <a:xfrm>
            <a:off x="3657600" y="3962400"/>
            <a:ext cx="0" cy="1600200"/>
          </a:xfrm>
          <a:prstGeom prst="line">
            <a:avLst/>
          </a:prstGeom>
          <a:ln w="9525" cap="flat" cmpd="sng">
            <a:solidFill>
              <a:schemeClr val="tx1"/>
            </a:solidFill>
            <a:prstDash val="solid"/>
            <a:miter/>
            <a:headEnd type="none" w="med" len="med"/>
            <a:tailEnd type="none" w="med" len="med"/>
          </a:ln>
        </p:spPr>
      </p:sp>
      <p:sp>
        <p:nvSpPr>
          <p:cNvPr id="24590" name="Line 13"/>
          <p:cNvSpPr/>
          <p:nvPr/>
        </p:nvSpPr>
        <p:spPr>
          <a:xfrm>
            <a:off x="6324600" y="3962400"/>
            <a:ext cx="0" cy="1600200"/>
          </a:xfrm>
          <a:prstGeom prst="line">
            <a:avLst/>
          </a:prstGeom>
          <a:ln w="9525" cap="flat" cmpd="sng">
            <a:solidFill>
              <a:schemeClr val="tx1"/>
            </a:solidFill>
            <a:prstDash val="solid"/>
            <a:miter/>
            <a:headEnd type="none" w="med" len="med"/>
            <a:tailEnd type="none" w="med" len="med"/>
          </a:ln>
        </p:spPr>
      </p:sp>
      <p:sp>
        <p:nvSpPr>
          <p:cNvPr id="24591" name="Line 14"/>
          <p:cNvSpPr/>
          <p:nvPr/>
        </p:nvSpPr>
        <p:spPr>
          <a:xfrm>
            <a:off x="1143000" y="4343400"/>
            <a:ext cx="990600" cy="990600"/>
          </a:xfrm>
          <a:prstGeom prst="line">
            <a:avLst/>
          </a:prstGeom>
          <a:ln w="28575" cap="flat" cmpd="sng">
            <a:solidFill>
              <a:schemeClr val="accent1"/>
            </a:solidFill>
            <a:prstDash val="solid"/>
            <a:miter/>
            <a:headEnd type="none" w="med" len="med"/>
            <a:tailEnd type="none" w="med" len="med"/>
          </a:ln>
        </p:spPr>
      </p:sp>
      <p:sp>
        <p:nvSpPr>
          <p:cNvPr id="24592" name="Line 15"/>
          <p:cNvSpPr/>
          <p:nvPr/>
        </p:nvSpPr>
        <p:spPr>
          <a:xfrm>
            <a:off x="3810000" y="4724400"/>
            <a:ext cx="1219200" cy="762000"/>
          </a:xfrm>
          <a:prstGeom prst="line">
            <a:avLst/>
          </a:prstGeom>
          <a:ln w="28575" cap="flat" cmpd="sng">
            <a:solidFill>
              <a:schemeClr val="tx1"/>
            </a:solidFill>
            <a:prstDash val="solid"/>
            <a:miter/>
            <a:headEnd type="none" w="med" len="med"/>
            <a:tailEnd type="none" w="med" len="med"/>
          </a:ln>
        </p:spPr>
      </p:sp>
      <p:sp>
        <p:nvSpPr>
          <p:cNvPr id="24593" name="Line 16"/>
          <p:cNvSpPr/>
          <p:nvPr/>
        </p:nvSpPr>
        <p:spPr>
          <a:xfrm>
            <a:off x="990600" y="4876800"/>
            <a:ext cx="685800" cy="0"/>
          </a:xfrm>
          <a:prstGeom prst="line">
            <a:avLst/>
          </a:prstGeom>
          <a:ln w="9525" cap="rnd" cmpd="sng">
            <a:solidFill>
              <a:schemeClr val="tx1"/>
            </a:solidFill>
            <a:prstDash val="sysDot"/>
            <a:miter/>
            <a:headEnd type="none" w="med" len="med"/>
            <a:tailEnd type="none" w="med" len="med"/>
          </a:ln>
        </p:spPr>
      </p:sp>
      <p:sp>
        <p:nvSpPr>
          <p:cNvPr id="24594" name="Line 17"/>
          <p:cNvSpPr/>
          <p:nvPr/>
        </p:nvSpPr>
        <p:spPr>
          <a:xfrm>
            <a:off x="3657600" y="4876800"/>
            <a:ext cx="457200" cy="0"/>
          </a:xfrm>
          <a:prstGeom prst="line">
            <a:avLst/>
          </a:prstGeom>
          <a:ln w="9525" cap="rnd" cmpd="sng">
            <a:solidFill>
              <a:schemeClr val="tx1"/>
            </a:solidFill>
            <a:prstDash val="sysDot"/>
            <a:miter/>
            <a:headEnd type="none" w="med" len="med"/>
            <a:tailEnd type="none" w="med" len="med"/>
          </a:ln>
        </p:spPr>
      </p:sp>
      <p:sp>
        <p:nvSpPr>
          <p:cNvPr id="24595" name="Line 18"/>
          <p:cNvSpPr/>
          <p:nvPr/>
        </p:nvSpPr>
        <p:spPr>
          <a:xfrm>
            <a:off x="1676400" y="4876800"/>
            <a:ext cx="0" cy="685800"/>
          </a:xfrm>
          <a:prstGeom prst="line">
            <a:avLst/>
          </a:prstGeom>
          <a:ln w="9525" cap="rnd" cmpd="sng">
            <a:solidFill>
              <a:schemeClr val="tx1"/>
            </a:solidFill>
            <a:prstDash val="sysDot"/>
            <a:miter/>
            <a:headEnd type="none" w="med" len="med"/>
            <a:tailEnd type="none" w="med" len="med"/>
          </a:ln>
        </p:spPr>
      </p:sp>
      <p:sp>
        <p:nvSpPr>
          <p:cNvPr id="24596" name="Line 19"/>
          <p:cNvSpPr/>
          <p:nvPr/>
        </p:nvSpPr>
        <p:spPr>
          <a:xfrm>
            <a:off x="4038600" y="4876800"/>
            <a:ext cx="0" cy="685800"/>
          </a:xfrm>
          <a:prstGeom prst="line">
            <a:avLst/>
          </a:prstGeom>
          <a:ln w="9525" cap="rnd" cmpd="sng">
            <a:solidFill>
              <a:schemeClr val="tx1"/>
            </a:solidFill>
            <a:prstDash val="sysDot"/>
            <a:miter/>
            <a:headEnd type="none" w="med" len="med"/>
            <a:tailEnd type="none" w="med" len="med"/>
          </a:ln>
        </p:spPr>
      </p:sp>
      <p:sp>
        <p:nvSpPr>
          <p:cNvPr id="24597" name="Line 20"/>
          <p:cNvSpPr/>
          <p:nvPr/>
        </p:nvSpPr>
        <p:spPr>
          <a:xfrm>
            <a:off x="6324600" y="4876800"/>
            <a:ext cx="990600" cy="0"/>
          </a:xfrm>
          <a:prstGeom prst="line">
            <a:avLst/>
          </a:prstGeom>
          <a:ln w="9525" cap="rnd" cmpd="sng">
            <a:solidFill>
              <a:schemeClr val="tx1"/>
            </a:solidFill>
            <a:prstDash val="sysDot"/>
            <a:miter/>
            <a:headEnd type="none" w="med" len="med"/>
            <a:tailEnd type="none" w="med" len="med"/>
          </a:ln>
        </p:spPr>
      </p:sp>
      <p:sp>
        <p:nvSpPr>
          <p:cNvPr id="24598" name="Line 21"/>
          <p:cNvSpPr/>
          <p:nvPr/>
        </p:nvSpPr>
        <p:spPr>
          <a:xfrm>
            <a:off x="7315200" y="4800600"/>
            <a:ext cx="0" cy="762000"/>
          </a:xfrm>
          <a:prstGeom prst="line">
            <a:avLst/>
          </a:prstGeom>
          <a:ln w="9525" cap="rnd" cmpd="sng">
            <a:solidFill>
              <a:schemeClr val="tx1"/>
            </a:solidFill>
            <a:prstDash val="sysDot"/>
            <a:miter/>
            <a:headEnd type="none" w="med" len="med"/>
            <a:tailEnd type="none" w="med" len="med"/>
          </a:ln>
        </p:spPr>
      </p:sp>
      <p:sp>
        <p:nvSpPr>
          <p:cNvPr id="24599" name="Text Box 22"/>
          <p:cNvSpPr txBox="1"/>
          <p:nvPr/>
        </p:nvSpPr>
        <p:spPr>
          <a:xfrm>
            <a:off x="27432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24600" name="Text Box 23"/>
          <p:cNvSpPr txBox="1"/>
          <p:nvPr/>
        </p:nvSpPr>
        <p:spPr>
          <a:xfrm>
            <a:off x="53340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4601" name="Text Box 24"/>
          <p:cNvSpPr txBox="1"/>
          <p:nvPr/>
        </p:nvSpPr>
        <p:spPr>
          <a:xfrm>
            <a:off x="80010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d</a:t>
            </a:r>
            <a:endParaRPr lang="en-US" altLang="zh-CN" baseline="-25000" dirty="0">
              <a:solidFill>
                <a:schemeClr val="tx1"/>
              </a:solidFill>
              <a:latin typeface="Verdana" panose="020B0604030504040204" pitchFamily="34" charset="0"/>
            </a:endParaRPr>
          </a:p>
        </p:txBody>
      </p:sp>
      <p:sp>
        <p:nvSpPr>
          <p:cNvPr id="24602" name="Line 25"/>
          <p:cNvSpPr/>
          <p:nvPr/>
        </p:nvSpPr>
        <p:spPr>
          <a:xfrm>
            <a:off x="990600" y="5105400"/>
            <a:ext cx="914400" cy="0"/>
          </a:xfrm>
          <a:prstGeom prst="line">
            <a:avLst/>
          </a:prstGeom>
          <a:ln w="9525" cap="rnd" cmpd="sng">
            <a:solidFill>
              <a:schemeClr val="tx1"/>
            </a:solidFill>
            <a:prstDash val="sysDot"/>
            <a:miter/>
            <a:headEnd type="none" w="med" len="med"/>
            <a:tailEnd type="none" w="med" len="med"/>
          </a:ln>
        </p:spPr>
      </p:sp>
      <p:sp>
        <p:nvSpPr>
          <p:cNvPr id="24603" name="Line 26"/>
          <p:cNvSpPr/>
          <p:nvPr/>
        </p:nvSpPr>
        <p:spPr>
          <a:xfrm>
            <a:off x="1905000" y="5105400"/>
            <a:ext cx="0" cy="457200"/>
          </a:xfrm>
          <a:prstGeom prst="line">
            <a:avLst/>
          </a:prstGeom>
          <a:ln w="9525" cap="rnd" cmpd="sng">
            <a:solidFill>
              <a:schemeClr val="tx1"/>
            </a:solidFill>
            <a:prstDash val="sysDot"/>
            <a:miter/>
            <a:headEnd type="none" w="med" len="med"/>
            <a:tailEnd type="none" w="med" len="med"/>
          </a:ln>
        </p:spPr>
      </p:sp>
      <p:sp>
        <p:nvSpPr>
          <p:cNvPr id="24604" name="Line 27"/>
          <p:cNvSpPr/>
          <p:nvPr/>
        </p:nvSpPr>
        <p:spPr>
          <a:xfrm>
            <a:off x="3657600" y="5105400"/>
            <a:ext cx="762000" cy="0"/>
          </a:xfrm>
          <a:prstGeom prst="line">
            <a:avLst/>
          </a:prstGeom>
          <a:ln w="9525" cap="rnd" cmpd="sng">
            <a:solidFill>
              <a:schemeClr val="tx1"/>
            </a:solidFill>
            <a:prstDash val="sysDot"/>
            <a:miter/>
            <a:headEnd type="none" w="med" len="med"/>
            <a:tailEnd type="none" w="med" len="med"/>
          </a:ln>
        </p:spPr>
      </p:sp>
      <p:sp>
        <p:nvSpPr>
          <p:cNvPr id="24605" name="Line 28"/>
          <p:cNvSpPr/>
          <p:nvPr/>
        </p:nvSpPr>
        <p:spPr>
          <a:xfrm>
            <a:off x="6324600" y="5105400"/>
            <a:ext cx="1447800" cy="0"/>
          </a:xfrm>
          <a:prstGeom prst="line">
            <a:avLst/>
          </a:prstGeom>
          <a:ln w="9525" cap="rnd" cmpd="sng">
            <a:solidFill>
              <a:schemeClr val="tx1"/>
            </a:solidFill>
            <a:prstDash val="sysDot"/>
            <a:miter/>
            <a:headEnd type="none" w="med" len="med"/>
            <a:tailEnd type="none" w="med" len="med"/>
          </a:ln>
        </p:spPr>
      </p:sp>
      <p:sp>
        <p:nvSpPr>
          <p:cNvPr id="24606" name="Line 29"/>
          <p:cNvSpPr/>
          <p:nvPr/>
        </p:nvSpPr>
        <p:spPr>
          <a:xfrm>
            <a:off x="7772400" y="5105400"/>
            <a:ext cx="0" cy="457200"/>
          </a:xfrm>
          <a:prstGeom prst="line">
            <a:avLst/>
          </a:prstGeom>
          <a:ln w="9525" cap="rnd" cmpd="sng">
            <a:solidFill>
              <a:schemeClr val="tx1"/>
            </a:solidFill>
            <a:prstDash val="sysDot"/>
            <a:miter/>
            <a:headEnd type="none" w="med" len="med"/>
            <a:tailEnd type="none" w="med" len="med"/>
          </a:ln>
        </p:spPr>
      </p:sp>
      <p:sp>
        <p:nvSpPr>
          <p:cNvPr id="24607" name="Text Box 30"/>
          <p:cNvSpPr txBox="1"/>
          <p:nvPr/>
        </p:nvSpPr>
        <p:spPr>
          <a:xfrm>
            <a:off x="1143000" y="40386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24608" name="Text Box 31"/>
          <p:cNvSpPr txBox="1"/>
          <p:nvPr/>
        </p:nvSpPr>
        <p:spPr>
          <a:xfrm>
            <a:off x="3810000" y="42672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4609" name="Text Box 32"/>
          <p:cNvSpPr txBox="1"/>
          <p:nvPr/>
        </p:nvSpPr>
        <p:spPr>
          <a:xfrm>
            <a:off x="6705600" y="41148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D</a:t>
            </a:r>
            <a:endParaRPr lang="en-US" altLang="zh-CN" baseline="-25000" dirty="0">
              <a:solidFill>
                <a:schemeClr val="tx1"/>
              </a:solidFill>
              <a:latin typeface="Verdana" panose="020B0604030504040204" pitchFamily="34" charset="0"/>
            </a:endParaRPr>
          </a:p>
        </p:txBody>
      </p:sp>
      <p:sp>
        <p:nvSpPr>
          <p:cNvPr id="24610" name="Text Box 33"/>
          <p:cNvSpPr txBox="1"/>
          <p:nvPr/>
        </p:nvSpPr>
        <p:spPr>
          <a:xfrm>
            <a:off x="685800" y="53340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24611" name="Text Box 34"/>
          <p:cNvSpPr txBox="1"/>
          <p:nvPr/>
        </p:nvSpPr>
        <p:spPr>
          <a:xfrm>
            <a:off x="3352800" y="54102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24612" name="Text Box 35"/>
          <p:cNvSpPr txBox="1"/>
          <p:nvPr/>
        </p:nvSpPr>
        <p:spPr>
          <a:xfrm>
            <a:off x="6096000" y="5410200"/>
            <a:ext cx="381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o</a:t>
            </a:r>
            <a:endParaRPr lang="en-US" altLang="zh-CN" dirty="0">
              <a:solidFill>
                <a:schemeClr val="tx1"/>
              </a:solidFill>
              <a:latin typeface="Verdana" panose="020B0604030504040204" pitchFamily="34" charset="0"/>
            </a:endParaRPr>
          </a:p>
        </p:txBody>
      </p:sp>
      <p:sp>
        <p:nvSpPr>
          <p:cNvPr id="24613" name="Text Box 36"/>
          <p:cNvSpPr txBox="1"/>
          <p:nvPr/>
        </p:nvSpPr>
        <p:spPr>
          <a:xfrm>
            <a:off x="533400" y="45720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24614" name="Text Box 37"/>
          <p:cNvSpPr txBox="1"/>
          <p:nvPr/>
        </p:nvSpPr>
        <p:spPr>
          <a:xfrm>
            <a:off x="533400" y="49530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P</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4615" name="Line 38"/>
          <p:cNvSpPr/>
          <p:nvPr/>
        </p:nvSpPr>
        <p:spPr>
          <a:xfrm>
            <a:off x="1905000" y="5105400"/>
            <a:ext cx="1905000" cy="0"/>
          </a:xfrm>
          <a:prstGeom prst="line">
            <a:avLst/>
          </a:prstGeom>
          <a:ln w="12700" cap="flat" cmpd="sng">
            <a:solidFill>
              <a:schemeClr val="tx1"/>
            </a:solidFill>
            <a:prstDash val="dash"/>
            <a:miter/>
            <a:headEnd type="none" w="sm" len="sm"/>
            <a:tailEnd type="none" w="sm" len="sm"/>
          </a:ln>
        </p:spPr>
      </p:sp>
      <p:sp>
        <p:nvSpPr>
          <p:cNvPr id="24616" name="Line 39"/>
          <p:cNvSpPr/>
          <p:nvPr/>
        </p:nvSpPr>
        <p:spPr>
          <a:xfrm>
            <a:off x="1676400" y="4876800"/>
            <a:ext cx="1981200" cy="0"/>
          </a:xfrm>
          <a:prstGeom prst="line">
            <a:avLst/>
          </a:prstGeom>
          <a:ln w="12700" cap="flat" cmpd="sng">
            <a:solidFill>
              <a:schemeClr val="tx1"/>
            </a:solidFill>
            <a:prstDash val="dash"/>
            <a:miter/>
            <a:headEnd type="none" w="sm" len="sm"/>
            <a:tailEnd type="none" w="sm" len="sm"/>
          </a:ln>
        </p:spPr>
      </p:sp>
      <p:sp>
        <p:nvSpPr>
          <p:cNvPr id="24617" name="Line 40"/>
          <p:cNvSpPr/>
          <p:nvPr/>
        </p:nvSpPr>
        <p:spPr>
          <a:xfrm>
            <a:off x="4419600" y="5105400"/>
            <a:ext cx="1905000" cy="0"/>
          </a:xfrm>
          <a:prstGeom prst="line">
            <a:avLst/>
          </a:prstGeom>
          <a:ln w="12700" cap="flat" cmpd="sng">
            <a:solidFill>
              <a:schemeClr val="tx1"/>
            </a:solidFill>
            <a:prstDash val="dash"/>
            <a:miter/>
            <a:headEnd type="none" w="sm" len="sm"/>
            <a:tailEnd type="none" w="sm" len="sm"/>
          </a:ln>
        </p:spPr>
      </p:sp>
      <p:sp>
        <p:nvSpPr>
          <p:cNvPr id="24618" name="Line 41"/>
          <p:cNvSpPr/>
          <p:nvPr/>
        </p:nvSpPr>
        <p:spPr>
          <a:xfrm>
            <a:off x="4038600" y="4876800"/>
            <a:ext cx="2286000" cy="0"/>
          </a:xfrm>
          <a:prstGeom prst="line">
            <a:avLst/>
          </a:prstGeom>
          <a:ln w="12700" cap="flat" cmpd="sng">
            <a:solidFill>
              <a:schemeClr val="tx1"/>
            </a:solidFill>
            <a:prstDash val="dash"/>
            <a:miter/>
            <a:headEnd type="none" w="sm" len="sm"/>
            <a:tailEnd type="none" w="sm" len="sm"/>
          </a:ln>
        </p:spPr>
      </p:sp>
      <p:sp>
        <p:nvSpPr>
          <p:cNvPr id="24619" name="Text Box 42"/>
          <p:cNvSpPr txBox="1"/>
          <p:nvPr/>
        </p:nvSpPr>
        <p:spPr>
          <a:xfrm>
            <a:off x="12192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11</a:t>
            </a:r>
            <a:endParaRPr lang="en-US" altLang="zh-CN" baseline="-25000" dirty="0">
              <a:solidFill>
                <a:schemeClr val="tx1"/>
              </a:solidFill>
              <a:latin typeface="Verdana" panose="020B0604030504040204" pitchFamily="34" charset="0"/>
            </a:endParaRPr>
          </a:p>
        </p:txBody>
      </p:sp>
      <p:sp>
        <p:nvSpPr>
          <p:cNvPr id="24620" name="Text Box 43"/>
          <p:cNvSpPr txBox="1"/>
          <p:nvPr/>
        </p:nvSpPr>
        <p:spPr>
          <a:xfrm>
            <a:off x="17526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12</a:t>
            </a:r>
            <a:endParaRPr lang="en-US" altLang="zh-CN" baseline="-25000" dirty="0">
              <a:solidFill>
                <a:schemeClr val="tx1"/>
              </a:solidFill>
              <a:latin typeface="Verdana" panose="020B0604030504040204" pitchFamily="34" charset="0"/>
            </a:endParaRPr>
          </a:p>
        </p:txBody>
      </p:sp>
      <p:sp>
        <p:nvSpPr>
          <p:cNvPr id="24621" name="Text Box 44"/>
          <p:cNvSpPr txBox="1"/>
          <p:nvPr/>
        </p:nvSpPr>
        <p:spPr>
          <a:xfrm>
            <a:off x="42672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22</a:t>
            </a:r>
            <a:endParaRPr lang="en-US" altLang="zh-CN" baseline="-25000" dirty="0">
              <a:solidFill>
                <a:schemeClr val="tx1"/>
              </a:solidFill>
              <a:latin typeface="Verdana" panose="020B0604030504040204" pitchFamily="34" charset="0"/>
            </a:endParaRPr>
          </a:p>
        </p:txBody>
      </p:sp>
      <p:sp>
        <p:nvSpPr>
          <p:cNvPr id="24622" name="Text Box 45"/>
          <p:cNvSpPr txBox="1"/>
          <p:nvPr/>
        </p:nvSpPr>
        <p:spPr>
          <a:xfrm>
            <a:off x="37338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21</a:t>
            </a:r>
            <a:endParaRPr lang="en-US" altLang="zh-CN" baseline="-25000" dirty="0">
              <a:solidFill>
                <a:schemeClr val="tx1"/>
              </a:solidFill>
              <a:latin typeface="Verdana" panose="020B0604030504040204" pitchFamily="34" charset="0"/>
            </a:endParaRPr>
          </a:p>
        </p:txBody>
      </p:sp>
      <p:sp>
        <p:nvSpPr>
          <p:cNvPr id="24623" name="Text Box 46"/>
          <p:cNvSpPr txBox="1"/>
          <p:nvPr/>
        </p:nvSpPr>
        <p:spPr>
          <a:xfrm>
            <a:off x="75438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2</a:t>
            </a:r>
            <a:endParaRPr lang="en-US" altLang="zh-CN" baseline="-25000" dirty="0">
              <a:solidFill>
                <a:schemeClr val="tx1"/>
              </a:solidFill>
              <a:latin typeface="Verdana" panose="020B0604030504040204" pitchFamily="34" charset="0"/>
            </a:endParaRPr>
          </a:p>
        </p:txBody>
      </p:sp>
      <p:sp>
        <p:nvSpPr>
          <p:cNvPr id="24624" name="Text Box 47"/>
          <p:cNvSpPr txBox="1"/>
          <p:nvPr/>
        </p:nvSpPr>
        <p:spPr>
          <a:xfrm>
            <a:off x="7086600" y="5486400"/>
            <a:ext cx="762000" cy="457200"/>
          </a:xfrm>
          <a:prstGeom prst="rect">
            <a:avLst/>
          </a:prstGeom>
          <a:noFill/>
          <a:ln w="9525">
            <a:noFill/>
          </a:ln>
        </p:spPr>
        <p:txBody>
          <a:bodyPr>
            <a:spAutoFit/>
          </a:bodyPr>
          <a:p>
            <a:pPr>
              <a:spcBef>
                <a:spcPct val="50000"/>
              </a:spcBef>
            </a:pPr>
            <a:r>
              <a:rPr lang="en-US" altLang="zh-CN" dirty="0">
                <a:solidFill>
                  <a:schemeClr val="tx1"/>
                </a:solidFill>
                <a:latin typeface="Verdana" panose="020B0604030504040204" pitchFamily="34" charset="0"/>
              </a:rPr>
              <a:t>Q</a:t>
            </a:r>
            <a:r>
              <a:rPr lang="en-US" altLang="zh-CN" baseline="-25000" dirty="0">
                <a:solidFill>
                  <a:schemeClr val="tx1"/>
                </a:solidFill>
                <a:latin typeface="Verdana" panose="020B0604030504040204" pitchFamily="34" charset="0"/>
              </a:rPr>
              <a:t>1</a:t>
            </a:r>
            <a:endParaRPr lang="en-US" altLang="zh-CN" baseline="-25000" dirty="0">
              <a:solidFill>
                <a:schemeClr val="tx1"/>
              </a:solidFill>
              <a:latin typeface="Verdana" panose="020B0604030504040204" pitchFamily="34" charset="0"/>
            </a:endParaRPr>
          </a:p>
        </p:txBody>
      </p:sp>
      <p:sp>
        <p:nvSpPr>
          <p:cNvPr id="24625" name="Line 48"/>
          <p:cNvSpPr/>
          <p:nvPr/>
        </p:nvSpPr>
        <p:spPr>
          <a:xfrm>
            <a:off x="4419600" y="5105400"/>
            <a:ext cx="0" cy="457200"/>
          </a:xfrm>
          <a:prstGeom prst="line">
            <a:avLst/>
          </a:prstGeom>
          <a:ln w="12700" cap="sq" cmpd="sng">
            <a:solidFill>
              <a:schemeClr val="tx1"/>
            </a:solidFill>
            <a:prstDash val="solid"/>
            <a:miter/>
            <a:headEnd type="none" w="sm" len="sm"/>
            <a:tailEnd type="none" w="sm" len="sm"/>
          </a:ln>
        </p:spPr>
      </p:sp>
      <p:sp>
        <p:nvSpPr>
          <p:cNvPr id="24626" name="Line 49"/>
          <p:cNvSpPr/>
          <p:nvPr/>
        </p:nvSpPr>
        <p:spPr>
          <a:xfrm>
            <a:off x="6705600" y="4495800"/>
            <a:ext cx="1371600" cy="762000"/>
          </a:xfrm>
          <a:prstGeom prst="line">
            <a:avLst/>
          </a:prstGeom>
          <a:ln w="28575" cap="sq" cmpd="sng">
            <a:solidFill>
              <a:srgbClr val="FF00FF"/>
            </a:solidFill>
            <a:prstDash val="solid"/>
            <a:miter/>
            <a:headEnd type="none" w="sm" len="sm"/>
            <a:tailEnd type="none" w="sm" len="sm"/>
          </a:ln>
        </p:spPr>
      </p:sp>
    </p:spTree>
  </p:cSld>
  <p:clrMapOvr>
    <a:masterClrMapping/>
  </p:clrMapOvr>
  <p:transition>
    <p:random/>
  </p:transition>
</p:sld>
</file>

<file path=ppt/tags/tag1.xml><?xml version="1.0" encoding="utf-8"?>
<p:tagLst xmlns:p="http://schemas.openxmlformats.org/presentationml/2006/main">
  <p:tag name="KSO_WPP_MARK_KEY" val="7b92f9c4-291e-489a-93df-1abd9911be66"/>
  <p:tag name="COMMONDATA" val="eyJoZGlkIjoiODViY2JkMjU3NGYzZTEwMzZmMGFkZWViYmNkYWU3ND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3282</Words>
  <Application>WPS 演示</Application>
  <PresentationFormat>全屏显示(4:3)</PresentationFormat>
  <Paragraphs>935</Paragraphs>
  <Slides>40</Slides>
  <Notes>3</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5</vt:i4>
      </vt:variant>
      <vt:variant>
        <vt:lpstr>幻灯片标题</vt:lpstr>
      </vt:variant>
      <vt:variant>
        <vt:i4>40</vt:i4>
      </vt:variant>
    </vt:vector>
  </HeadingPairs>
  <TitlesOfParts>
    <vt:vector size="66" baseType="lpstr">
      <vt:lpstr>Arial</vt:lpstr>
      <vt:lpstr>宋体</vt:lpstr>
      <vt:lpstr>Wingdings</vt:lpstr>
      <vt:lpstr>Times New Roman</vt:lpstr>
      <vt:lpstr>Calibri</vt:lpstr>
      <vt:lpstr>隶书</vt:lpstr>
      <vt:lpstr>Constantia</vt:lpstr>
      <vt:lpstr>Wingdings 2</vt:lpstr>
      <vt:lpstr>黑体</vt:lpstr>
      <vt:lpstr>楷体_GB2312</vt:lpstr>
      <vt:lpstr>新宋体</vt:lpstr>
      <vt:lpstr>Verdana</vt:lpstr>
      <vt:lpstr>等线</vt:lpstr>
      <vt:lpstr>Wingdings 2</vt:lpstr>
      <vt:lpstr>Constantia</vt:lpstr>
      <vt:lpstr>Calibri</vt:lpstr>
      <vt:lpstr>微软雅黑</vt:lpstr>
      <vt:lpstr>Arial Unicode MS</vt:lpstr>
      <vt:lpstr>流畅</vt:lpstr>
      <vt:lpstr>1_流畅</vt:lpstr>
      <vt:lpstr>2_流畅</vt:lpstr>
      <vt:lpstr>Word.Document.8</vt:lpstr>
      <vt:lpstr>Equation.DSMT4</vt:lpstr>
      <vt:lpstr>Word.Document.8</vt:lpstr>
      <vt:lpstr>Equation.DSMT4</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hhchhc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微观经济学(MPA)</dc:title>
  <dc:creator>hhc</dc:creator>
  <cp:lastModifiedBy>微信用户</cp:lastModifiedBy>
  <cp:revision>564</cp:revision>
  <cp:lastPrinted>2022-09-19T08:46:08Z</cp:lastPrinted>
  <dcterms:created xsi:type="dcterms:W3CDTF">2002-08-22T02:41:37Z</dcterms:created>
  <dcterms:modified xsi:type="dcterms:W3CDTF">2022-12-30T16:19:58Z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23EC7918C92B4F73A037B23AAFCF36EB</vt:lpwstr>
  </property>
  <property fmtid="{D5CDD505-2E9C-101B-9397-08002B2CF9AE}" pid="3" name="KSOProductBuildVer">
    <vt:lpwstr>2052-11.1.0.12980</vt:lpwstr>
  </property>
</Properties>
</file>