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315" r:id="rId3"/>
    <p:sldId id="317" r:id="rId4"/>
    <p:sldId id="262" r:id="rId5"/>
    <p:sldId id="318" r:id="rId6"/>
    <p:sldId id="323" r:id="rId7"/>
    <p:sldId id="270" r:id="rId8"/>
    <p:sldId id="272" r:id="rId9"/>
    <p:sldId id="273" r:id="rId10"/>
    <p:sldId id="267" r:id="rId11"/>
    <p:sldId id="275" r:id="rId12"/>
    <p:sldId id="299" r:id="rId13"/>
    <p:sldId id="276" r:id="rId14"/>
    <p:sldId id="325" r:id="rId15"/>
    <p:sldId id="313" r:id="rId16"/>
    <p:sldId id="295" r:id="rId17"/>
    <p:sldId id="296" r:id="rId18"/>
    <p:sldId id="301" r:id="rId19"/>
    <p:sldId id="300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5" autoAdjust="0"/>
    <p:restoredTop sz="86464" autoAdjust="0"/>
  </p:normalViewPr>
  <p:slideViewPr>
    <p:cSldViewPr>
      <p:cViewPr varScale="1">
        <p:scale>
          <a:sx n="145" d="100"/>
          <a:sy n="145" d="100"/>
        </p:scale>
        <p:origin x="3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A13F7-6B0C-49DA-A011-C42A024AB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0538F-01C3-4B72-9251-BC7370926C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6119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6119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09115-6D80-48BD-AAB9-9BB868EC31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4882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1688" y="1484313"/>
            <a:ext cx="4281487" cy="2335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1688" y="3971925"/>
            <a:ext cx="4281487" cy="233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22275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373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C1E43DB-A41D-4E75-9467-7F9247093A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4882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22275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373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547F099-CFD7-4F08-A8FA-1EC4724FA6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F0530-5BDF-4CF7-8004-E3796D57F0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6A8E6-A8A0-4672-88CC-052E167AD39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CE610-0026-4DB3-A0AF-960C1E97E5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BC483-5AC1-492F-9035-000ACF12CCF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FCD2A-BD44-48DA-A763-4D69973271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EBE2B-E6D0-44C3-849E-B9BBAC97FC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9D91B-2541-4DD9-BBCD-47D0D8D941D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37D96-C868-41FA-A023-16C3587556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4882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2275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ea"/>
              </a:defRPr>
            </a:lvl1pPr>
          </a:lstStyle>
          <a:p>
            <a:fld id="{7DAA3899-F4A3-495B-ADC5-303FC9065B05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32103" name="Picture 7" descr="PPT头(航母2)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3747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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341438"/>
            <a:ext cx="7772400" cy="1462087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6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现代侦察技术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365625"/>
            <a:ext cx="7920037" cy="1752600"/>
          </a:xfrm>
        </p:spPr>
        <p:txBody>
          <a:bodyPr/>
          <a:lstStyle/>
          <a:p>
            <a:r>
              <a:rPr lang="en-US" altLang="zh-CN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Modern Reconnaissance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主动式红外夜视仪的特点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50400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发展较为成熟，造价低廉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观察效果较好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可探测红外光源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具有一定的识别伪装能力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chemeClr val="accent6"/>
                </a:solidFill>
              </a:rPr>
              <a:t>利用在近红外波段的反射特性不同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易暴露</a:t>
            </a:r>
          </a:p>
          <a:p>
            <a:pPr lvl="1">
              <a:lnSpc>
                <a:spcPct val="90000"/>
              </a:lnSpc>
            </a:pP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观察实用距离一般约</a:t>
            </a:r>
            <a:r>
              <a:rPr lang="en-US" altLang="zh-CN" dirty="0"/>
              <a:t>300</a:t>
            </a:r>
            <a:r>
              <a:rPr lang="zh-CN" altLang="en-US" dirty="0"/>
              <a:t>米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主要用于近距离侦察与搜索、短射程武器的夜间瞄准和各种车辆的夜间驾驶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微光夜视仪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8713663" cy="4895998"/>
          </a:xfrm>
        </p:spPr>
        <p:txBody>
          <a:bodyPr/>
          <a:lstStyle/>
          <a:p>
            <a:r>
              <a:rPr lang="zh-CN" altLang="en-US" dirty="0"/>
              <a:t>第一代：级联式像增强器</a:t>
            </a:r>
            <a:r>
              <a:rPr lang="en-US" altLang="zh-CN" dirty="0"/>
              <a:t>(60</a:t>
            </a:r>
            <a:r>
              <a:rPr lang="zh-CN" altLang="en-US" dirty="0"/>
              <a:t>年代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sz="2400" dirty="0"/>
              <a:t>由光学系统、像增强器、电源组成</a:t>
            </a:r>
          </a:p>
          <a:p>
            <a:pPr lvl="1"/>
            <a:r>
              <a:rPr lang="zh-CN" altLang="en-US" sz="2400" dirty="0"/>
              <a:t>三级级联，放大约</a:t>
            </a:r>
            <a:r>
              <a:rPr lang="en-US" altLang="zh-CN" sz="2400" dirty="0"/>
              <a:t>5</a:t>
            </a:r>
            <a:r>
              <a:rPr lang="zh-CN" altLang="en-US" sz="2400" dirty="0"/>
              <a:t>万倍</a:t>
            </a:r>
            <a:r>
              <a:rPr lang="en-US" altLang="zh-CN" sz="2400" dirty="0"/>
              <a:t>(1/4</a:t>
            </a:r>
            <a:r>
              <a:rPr lang="zh-CN" altLang="en-US" sz="2400" dirty="0"/>
              <a:t>月：约</a:t>
            </a:r>
            <a:r>
              <a:rPr lang="en-US" altLang="zh-CN" sz="2400" dirty="0"/>
              <a:t>145</a:t>
            </a:r>
            <a:r>
              <a:rPr lang="zh-CN" altLang="en-US" sz="2400" dirty="0"/>
              <a:t>米</a:t>
            </a:r>
            <a:r>
              <a:rPr lang="en-US" altLang="zh-CN" sz="2400" dirty="0"/>
              <a:t>)</a:t>
            </a:r>
          </a:p>
          <a:p>
            <a:r>
              <a:rPr lang="zh-CN" altLang="en-US" dirty="0"/>
              <a:t>第二代：像增强器采用微通道板</a:t>
            </a:r>
            <a:r>
              <a:rPr lang="en-US" altLang="zh-CN" dirty="0"/>
              <a:t>(70</a:t>
            </a:r>
            <a:r>
              <a:rPr lang="zh-CN" altLang="en-US" dirty="0"/>
              <a:t>年代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sz="2400" dirty="0"/>
              <a:t>体积小、重量轻、防强光</a:t>
            </a:r>
            <a:r>
              <a:rPr lang="en-US" altLang="zh-CN" sz="2400" dirty="0"/>
              <a:t>(1/4</a:t>
            </a:r>
            <a:r>
              <a:rPr lang="zh-CN" altLang="en-US" sz="2400" dirty="0"/>
              <a:t>月：约</a:t>
            </a:r>
            <a:r>
              <a:rPr lang="en-US" altLang="zh-CN" sz="2400" dirty="0"/>
              <a:t>225</a:t>
            </a:r>
            <a:r>
              <a:rPr lang="zh-CN" altLang="en-US" sz="2400" dirty="0"/>
              <a:t>米</a:t>
            </a:r>
            <a:r>
              <a:rPr lang="en-US" altLang="zh-CN" sz="2400" dirty="0"/>
              <a:t>)</a:t>
            </a:r>
          </a:p>
          <a:p>
            <a:r>
              <a:rPr lang="zh-CN" altLang="en-US" dirty="0"/>
              <a:t>第三代：采用砷化镓光电阴极和镀离子阻挡膜的微通道板</a:t>
            </a:r>
            <a:r>
              <a:rPr lang="en-US" altLang="zh-CN" dirty="0"/>
              <a:t>(80</a:t>
            </a:r>
            <a:r>
              <a:rPr lang="zh-CN" altLang="en-US" dirty="0"/>
              <a:t>年代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sz="2400" dirty="0"/>
              <a:t>砷化镓光电阴极提高了微光管的响应能力，并将工作波长延伸到近红外</a:t>
            </a:r>
            <a:r>
              <a:rPr lang="zh-CN" altLang="en-US" sz="2000" dirty="0"/>
              <a:t>（能直接看到近红外光）</a:t>
            </a:r>
            <a:r>
              <a:rPr lang="zh-CN" altLang="en-US" sz="2400" dirty="0"/>
              <a:t>。 </a:t>
            </a:r>
            <a:r>
              <a:rPr lang="en-US" altLang="zh-CN" sz="2400" dirty="0"/>
              <a:t>(1/4</a:t>
            </a:r>
            <a:r>
              <a:rPr lang="zh-CN" altLang="en-US" sz="2400" dirty="0"/>
              <a:t>月：约</a:t>
            </a:r>
            <a:r>
              <a:rPr lang="en-US" altLang="zh-CN" sz="2400" dirty="0"/>
              <a:t>355</a:t>
            </a:r>
            <a:r>
              <a:rPr lang="zh-CN" altLang="en-US" sz="2400" dirty="0"/>
              <a:t>米</a:t>
            </a:r>
            <a:r>
              <a:rPr lang="en-US" altLang="zh-CN" sz="2400" dirty="0"/>
              <a:t>)</a:t>
            </a:r>
          </a:p>
          <a:p>
            <a:pPr lvl="1"/>
            <a:r>
              <a:rPr lang="zh-CN" altLang="en-US" sz="2400" dirty="0"/>
              <a:t>同时具备亮度增强与光谱转换两过程！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微光夜视仪的特点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50400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被动方式工作，不易暴露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观察距离能较远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体积小、重量轻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受 云、雾、霾、沙尘、星月光 等自然环境条件影响大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识别伪装的能力弱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chemeClr val="accent6"/>
                </a:solidFill>
              </a:rPr>
              <a:t>比主动式红外夜视仪还要弱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在星光条件下，可以观察到</a:t>
            </a:r>
            <a:r>
              <a:rPr lang="en-US" altLang="zh-CN" dirty="0"/>
              <a:t>800</a:t>
            </a:r>
            <a:r>
              <a:rPr lang="zh-CN" altLang="en-US" dirty="0"/>
              <a:t>米距离上的人员和</a:t>
            </a:r>
            <a:r>
              <a:rPr lang="en-US" altLang="zh-CN" dirty="0"/>
              <a:t>1.5</a:t>
            </a:r>
            <a:r>
              <a:rPr lang="zh-CN" altLang="en-US" dirty="0"/>
              <a:t>千米距离上的车辆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微光电视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4114800"/>
          </a:xfrm>
        </p:spPr>
        <p:txBody>
          <a:bodyPr/>
          <a:lstStyle/>
          <a:p>
            <a:r>
              <a:rPr lang="zh-CN" altLang="en-US"/>
              <a:t>闭路微光电视</a:t>
            </a:r>
          </a:p>
          <a:p>
            <a:r>
              <a:rPr lang="zh-CN" altLang="en-US"/>
              <a:t>开路微光电视</a:t>
            </a:r>
          </a:p>
          <a:p>
            <a:r>
              <a:rPr lang="zh-CN" altLang="en-US"/>
              <a:t>特点与适用范围</a:t>
            </a:r>
          </a:p>
          <a:p>
            <a:pPr lvl="1"/>
            <a:r>
              <a:rPr lang="zh-CN" altLang="en-US"/>
              <a:t>图像清晰，视距远</a:t>
            </a:r>
          </a:p>
          <a:p>
            <a:pPr lvl="1"/>
            <a:r>
              <a:rPr lang="zh-CN" altLang="en-US"/>
              <a:t>可实现远距离传送和遥控摄像</a:t>
            </a:r>
          </a:p>
          <a:p>
            <a:pPr lvl="1"/>
            <a:r>
              <a:rPr lang="zh-CN" altLang="en-US"/>
              <a:t>耗电多，体积、重量大，操作、维护复杂</a:t>
            </a:r>
          </a:p>
          <a:p>
            <a:pPr lvl="1"/>
            <a:r>
              <a:rPr lang="zh-CN" altLang="en-US"/>
              <a:t>受自然环境条件的影响较大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热像仪</a:t>
            </a:r>
            <a:r>
              <a:rPr lang="en-US" altLang="zh-CN" dirty="0"/>
              <a:t>(</a:t>
            </a:r>
            <a:r>
              <a:rPr lang="zh-CN" altLang="en-US" dirty="0"/>
              <a:t>红外前视系统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484312"/>
            <a:ext cx="8713787" cy="52570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成像原理</a:t>
            </a:r>
            <a:endParaRPr lang="en-US" altLang="zh-CN" dirty="0"/>
          </a:p>
          <a:p>
            <a:pPr lvl="1"/>
            <a:r>
              <a:rPr lang="zh-CN" altLang="en-US" dirty="0"/>
              <a:t>将接收到的目标辐射的红外线（对应于相应温度高低）通过扫描方式（光机）或焦平面成像</a:t>
            </a:r>
            <a:r>
              <a:rPr lang="zh-CN" altLang="en-US" sz="2000" dirty="0">
                <a:solidFill>
                  <a:schemeClr val="accent6"/>
                </a:solidFill>
              </a:rPr>
              <a:t>（简言之利用温差成像）</a:t>
            </a:r>
            <a:endParaRPr lang="en-US" altLang="zh-CN" dirty="0">
              <a:solidFill>
                <a:schemeClr val="accent6"/>
              </a:solidFill>
            </a:endParaRPr>
          </a:p>
          <a:p>
            <a:pPr lvl="1"/>
            <a:r>
              <a:rPr lang="zh-CN" altLang="en-US" dirty="0"/>
              <a:t>“光</a:t>
            </a:r>
            <a:r>
              <a:rPr lang="zh-CN" altLang="en-US" sz="2200" dirty="0"/>
              <a:t>（红外） </a:t>
            </a:r>
            <a:r>
              <a:rPr lang="zh-CN" altLang="en-US" dirty="0">
                <a:sym typeface="Wingdings"/>
              </a:rPr>
              <a:t></a:t>
            </a:r>
            <a:r>
              <a:rPr lang="zh-CN" altLang="en-US" dirty="0"/>
              <a:t> 电 </a:t>
            </a:r>
            <a:r>
              <a:rPr lang="zh-CN" altLang="en-US" dirty="0">
                <a:sym typeface="Wingdings"/>
              </a:rPr>
              <a:t></a:t>
            </a:r>
            <a:r>
              <a:rPr lang="zh-CN" altLang="en-US" dirty="0"/>
              <a:t> 光</a:t>
            </a:r>
            <a:r>
              <a:rPr lang="zh-CN" altLang="en-US" sz="2200" dirty="0"/>
              <a:t>（可见）</a:t>
            </a:r>
            <a:r>
              <a:rPr lang="zh-CN" altLang="en-US" dirty="0"/>
              <a:t>”两次转换</a:t>
            </a:r>
            <a:endParaRPr lang="en-US" altLang="zh-CN" dirty="0"/>
          </a:p>
          <a:p>
            <a:pPr lvl="1"/>
            <a:r>
              <a:rPr lang="zh-CN" altLang="en-US" dirty="0"/>
              <a:t>相比可见光图像，热像仪图像缺乏层次与立体感</a:t>
            </a:r>
            <a:endParaRPr lang="en-US" altLang="zh-CN" dirty="0"/>
          </a:p>
          <a:p>
            <a:r>
              <a:rPr lang="zh-CN" altLang="en-US" dirty="0"/>
              <a:t>完全被动式的红外夜视仪</a:t>
            </a:r>
          </a:p>
          <a:p>
            <a:r>
              <a:rPr lang="zh-CN" altLang="en-US" dirty="0"/>
              <a:t>工作波段：</a:t>
            </a:r>
            <a:endParaRPr lang="en-US" altLang="zh-CN" dirty="0"/>
          </a:p>
          <a:p>
            <a:pPr lvl="1"/>
            <a:r>
              <a:rPr lang="zh-CN" altLang="en-US" dirty="0"/>
              <a:t>中红外 </a:t>
            </a:r>
            <a:r>
              <a:rPr lang="en-US" altLang="zh-CN" dirty="0"/>
              <a:t>3</a:t>
            </a:r>
            <a:r>
              <a:rPr lang="zh-CN" altLang="en-US" dirty="0"/>
              <a:t>～</a:t>
            </a:r>
            <a:r>
              <a:rPr lang="en-US" altLang="zh-CN" dirty="0"/>
              <a:t>5 </a:t>
            </a:r>
            <a:r>
              <a:rPr lang="en-US" altLang="zh-CN" dirty="0">
                <a:sym typeface="Symbol" pitchFamily="18" charset="2"/>
              </a:rPr>
              <a:t></a:t>
            </a:r>
            <a:r>
              <a:rPr lang="en-US" altLang="zh-CN" dirty="0"/>
              <a:t>m </a:t>
            </a:r>
            <a:r>
              <a:rPr lang="zh-CN" altLang="en-US" dirty="0"/>
              <a:t>及远红外 </a:t>
            </a:r>
            <a:r>
              <a:rPr lang="en-US" altLang="zh-CN" dirty="0"/>
              <a:t>8</a:t>
            </a:r>
            <a:r>
              <a:rPr lang="zh-CN" altLang="en-US" dirty="0"/>
              <a:t>～</a:t>
            </a:r>
            <a:r>
              <a:rPr lang="en-US" altLang="zh-CN" dirty="0"/>
              <a:t>14 </a:t>
            </a:r>
            <a:r>
              <a:rPr lang="en-US" altLang="zh-CN" dirty="0">
                <a:sym typeface="Symbol" pitchFamily="18" charset="2"/>
              </a:rPr>
              <a:t></a:t>
            </a:r>
            <a:r>
              <a:rPr lang="en-US" altLang="zh-CN" dirty="0"/>
              <a:t>m</a:t>
            </a:r>
          </a:p>
          <a:p>
            <a:pPr lvl="3"/>
            <a:endParaRPr lang="en-US" altLang="zh-CN" dirty="0"/>
          </a:p>
          <a:p>
            <a:r>
              <a:rPr lang="zh-CN" altLang="en-US" dirty="0"/>
              <a:t>作用距离一般可在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千米以内识别人，</a:t>
            </a:r>
            <a:r>
              <a:rPr lang="en-US" altLang="zh-CN" dirty="0"/>
              <a:t>2</a:t>
            </a:r>
            <a:r>
              <a:rPr lang="zh-CN" altLang="en-US" dirty="0"/>
              <a:t>千米以内识别车辆，</a:t>
            </a:r>
            <a:r>
              <a:rPr lang="en-US" altLang="zh-CN" dirty="0"/>
              <a:t>15</a:t>
            </a:r>
            <a:r>
              <a:rPr lang="zh-CN" altLang="en-US" dirty="0"/>
              <a:t>～</a:t>
            </a:r>
            <a:r>
              <a:rPr lang="en-US" altLang="zh-CN" dirty="0"/>
              <a:t>20</a:t>
            </a:r>
            <a:r>
              <a:rPr lang="zh-CN" altLang="en-US" dirty="0"/>
              <a:t>千米以内跟踪飞机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热像仪特点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4895998"/>
          </a:xfrm>
        </p:spPr>
        <p:txBody>
          <a:bodyPr>
            <a:normAutofit/>
          </a:bodyPr>
          <a:lstStyle/>
          <a:p>
            <a:r>
              <a:rPr lang="zh-CN" altLang="en-US" dirty="0"/>
              <a:t>不易被对方发现和干扰</a:t>
            </a:r>
          </a:p>
          <a:p>
            <a:r>
              <a:rPr lang="zh-CN" altLang="en-US" dirty="0"/>
              <a:t>能实现全天候观察，作用</a:t>
            </a:r>
            <a:r>
              <a:rPr lang="zh-CN" altLang="en-US"/>
              <a:t>距离远</a:t>
            </a:r>
            <a:endParaRPr lang="en-US" altLang="zh-CN"/>
          </a:p>
          <a:p>
            <a:pPr lvl="1"/>
            <a:r>
              <a:rPr lang="zh-CN" altLang="en-US"/>
              <a:t>雾霾雨雪、白天黑夜均可观察，只受大雨影响</a:t>
            </a:r>
            <a:endParaRPr lang="zh-CN" altLang="en-US" dirty="0"/>
          </a:p>
          <a:p>
            <a:r>
              <a:rPr lang="zh-CN" altLang="en-US" dirty="0"/>
              <a:t>具有较好的识别伪装</a:t>
            </a:r>
            <a:r>
              <a:rPr lang="zh-CN" altLang="en-US"/>
              <a:t>的能力</a:t>
            </a:r>
            <a:endParaRPr lang="en-US" altLang="zh-CN"/>
          </a:p>
          <a:p>
            <a:pPr lvl="1"/>
            <a:r>
              <a:rPr lang="zh-CN" altLang="en-US"/>
              <a:t>几种夜视仪中能力最强</a:t>
            </a:r>
            <a:endParaRPr lang="zh-CN" altLang="en-US" dirty="0"/>
          </a:p>
          <a:p>
            <a:r>
              <a:rPr lang="zh-CN" altLang="en-US" dirty="0"/>
              <a:t>图像不够清晰，分辨细节的</a:t>
            </a:r>
            <a:r>
              <a:rPr lang="zh-CN" altLang="en-US"/>
              <a:t>能力较弱</a:t>
            </a:r>
            <a:endParaRPr lang="en-US" altLang="zh-CN"/>
          </a:p>
          <a:p>
            <a:pPr lvl="1"/>
            <a:r>
              <a:rPr lang="zh-CN" altLang="en-US"/>
              <a:t>因其利用温差成像，而一般目标温差不大</a:t>
            </a:r>
            <a:endParaRPr lang="zh-CN" altLang="en-US" dirty="0"/>
          </a:p>
          <a:p>
            <a:r>
              <a:rPr lang="zh-CN" altLang="en-US" dirty="0"/>
              <a:t>体积、重量大，结构复杂，成本高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对付夜视器材的基本方法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642350" cy="4506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利用遮障和地形地物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利用复杂的气象条件</a:t>
            </a:r>
            <a:r>
              <a:rPr lang="zh-CN" altLang="en-US" sz="2000" dirty="0"/>
              <a:t>（因条件而异，热像仪受影响最小）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dirty="0"/>
              <a:t>消除反差</a:t>
            </a:r>
            <a:r>
              <a:rPr lang="zh-CN" altLang="en-US" sz="2000" dirty="0"/>
              <a:t>（针对微光夜视仪、微光电视）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消除温差</a:t>
            </a:r>
            <a:r>
              <a:rPr lang="zh-CN" altLang="en-US" sz="2000" dirty="0"/>
              <a:t>（仅针对热像仪）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机动规避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实施干扰</a:t>
            </a:r>
            <a:r>
              <a:rPr lang="zh-CN" altLang="en-US" sz="2000" dirty="0"/>
              <a:t>（强光干扰只对微光夜视仪有效）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dirty="0"/>
              <a:t>火力摧毁</a:t>
            </a:r>
          </a:p>
        </p:txBody>
      </p:sp>
      <p:pic>
        <p:nvPicPr>
          <p:cNvPr id="64516" name="Picture 4" descr="Unprotected &amp; protected vehicle in the thermal ran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326" y="5085184"/>
            <a:ext cx="3818463" cy="1440160"/>
          </a:xfrm>
          <a:prstGeom prst="rect">
            <a:avLst/>
          </a:prstGeom>
          <a:noFill/>
        </p:spPr>
      </p:pic>
      <p:pic>
        <p:nvPicPr>
          <p:cNvPr id="64517" name="Picture 5" descr="Camouflage against visual, near IR, thermal and rad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3697" y="5085184"/>
            <a:ext cx="4370759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地面传感器侦察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4114800"/>
          </a:xfrm>
        </p:spPr>
        <p:txBody>
          <a:bodyPr/>
          <a:lstStyle/>
          <a:p>
            <a:r>
              <a:rPr lang="zh-CN" altLang="en-US"/>
              <a:t>探测地面目标运动所引起的电、磁、声、振动及红外辐射等物理量的变化。</a:t>
            </a:r>
          </a:p>
          <a:p>
            <a:r>
              <a:rPr lang="zh-CN" altLang="en-US"/>
              <a:t>振动传感器</a:t>
            </a:r>
          </a:p>
          <a:p>
            <a:r>
              <a:rPr lang="zh-CN" altLang="en-US"/>
              <a:t>声响传感器</a:t>
            </a:r>
          </a:p>
          <a:p>
            <a:r>
              <a:rPr lang="zh-CN" altLang="en-US"/>
              <a:t>磁性传感器</a:t>
            </a:r>
          </a:p>
          <a:p>
            <a:r>
              <a:rPr lang="zh-CN" altLang="en-US"/>
              <a:t>应变电缆传感器</a:t>
            </a:r>
          </a:p>
          <a:p>
            <a:r>
              <a:rPr lang="zh-CN" altLang="en-US"/>
              <a:t>红外传感器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判断题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412776"/>
            <a:ext cx="8750331" cy="532859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热像仪是工作在远红外电磁波段的夜视仪器。</a:t>
            </a:r>
            <a:endParaRPr lang="en-US" altLang="zh-CN" dirty="0"/>
          </a:p>
          <a:p>
            <a:pPr lvl="1"/>
            <a:r>
              <a:rPr lang="en-US" altLang="zh-CN" dirty="0"/>
              <a:t>(.F.)</a:t>
            </a:r>
          </a:p>
          <a:p>
            <a:r>
              <a:rPr lang="zh-CN" altLang="en-US" dirty="0"/>
              <a:t>微光夜视仪结构小巧，观察能力强，能发现伪装。</a:t>
            </a:r>
            <a:endParaRPr lang="en-US" altLang="zh-CN" dirty="0"/>
          </a:p>
          <a:p>
            <a:pPr lvl="1"/>
            <a:r>
              <a:rPr lang="en-US" altLang="zh-CN" dirty="0"/>
              <a:t>(.F.)</a:t>
            </a:r>
          </a:p>
          <a:p>
            <a:r>
              <a:rPr lang="zh-CN" altLang="en-US" dirty="0"/>
              <a:t>热像仪通过辨别目标与背景的温差进行侦察，故发现目标能力很强。</a:t>
            </a:r>
            <a:endParaRPr lang="en-US" altLang="zh-CN" dirty="0"/>
          </a:p>
          <a:p>
            <a:pPr lvl="1"/>
            <a:r>
              <a:rPr lang="en-US" altLang="zh-CN" dirty="0"/>
              <a:t>(.T.)</a:t>
            </a:r>
          </a:p>
          <a:p>
            <a:r>
              <a:rPr lang="zh-CN" altLang="en-US" dirty="0"/>
              <a:t>主动式红外夜视仪主要通过探测目标辐射的近红外线发现目标。</a:t>
            </a:r>
            <a:endParaRPr lang="en-US" altLang="zh-CN" dirty="0"/>
          </a:p>
          <a:p>
            <a:pPr lvl="1"/>
            <a:r>
              <a:rPr lang="en-US" altLang="zh-CN" dirty="0"/>
              <a:t>(.</a:t>
            </a:r>
            <a:r>
              <a:rPr lang="en-US" altLang="zh-CN"/>
              <a:t>F.)</a:t>
            </a:r>
          </a:p>
          <a:p>
            <a:r>
              <a:rPr lang="zh-CN" altLang="en-US"/>
              <a:t>绿色植物的反射率与绿色涂料相似，所以近红外侦察器材较难揭露用绿色涂料伪装的目标。</a:t>
            </a:r>
            <a:endParaRPr lang="en-US" altLang="zh-CN"/>
          </a:p>
          <a:p>
            <a:pPr lvl="1"/>
            <a:r>
              <a:rPr lang="en-US" altLang="zh-CN"/>
              <a:t>(.F.)</a:t>
            </a:r>
          </a:p>
          <a:p>
            <a:r>
              <a:rPr lang="zh-CN" altLang="en-US"/>
              <a:t>主动式红外夜视仪具有图象清晰、隐蔽性好等特点。</a:t>
            </a:r>
            <a:endParaRPr lang="en-US" altLang="zh-CN"/>
          </a:p>
          <a:p>
            <a:pPr lvl="1"/>
            <a:r>
              <a:rPr lang="en-US" altLang="zh-CN"/>
              <a:t>(.F.)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不定选题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496800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热成像仪的特点有</a:t>
            </a:r>
            <a:r>
              <a:rPr lang="zh-CN" altLang="en-US" dirty="0">
                <a:sym typeface="Wingdings" panose="05000000000000000000" pitchFamily="2" charset="2"/>
              </a:rPr>
              <a:t>： （</a:t>
            </a:r>
            <a:r>
              <a:rPr lang="en-US" altLang="zh-CN" dirty="0" err="1">
                <a:sym typeface="Wingdings" panose="05000000000000000000" pitchFamily="2" charset="2"/>
              </a:rPr>
              <a:t>abcd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br>
              <a:rPr lang="zh-CN" altLang="en-US" dirty="0"/>
            </a:br>
            <a:r>
              <a:rPr lang="en-US" altLang="zh-CN" sz="2800" dirty="0"/>
              <a:t>a</a:t>
            </a:r>
            <a:r>
              <a:rPr lang="zh-CN" altLang="en-US" sz="2800" dirty="0"/>
              <a:t>、隐蔽性好		</a:t>
            </a:r>
            <a:r>
              <a:rPr lang="en-US" altLang="zh-CN" sz="2800" dirty="0"/>
              <a:t>b</a:t>
            </a:r>
            <a:r>
              <a:rPr lang="zh-CN" altLang="en-US" sz="2800" dirty="0"/>
              <a:t>、能发现伪装	</a:t>
            </a:r>
            <a:br>
              <a:rPr lang="zh-CN" altLang="en-US" sz="2800" dirty="0"/>
            </a:br>
            <a:r>
              <a:rPr lang="en-US" altLang="zh-CN" sz="2800" dirty="0"/>
              <a:t>c</a:t>
            </a:r>
            <a:r>
              <a:rPr lang="zh-CN" altLang="en-US" sz="2800" dirty="0"/>
              <a:t>、受天候影响小	</a:t>
            </a:r>
            <a:r>
              <a:rPr lang="en-US" altLang="zh-CN" sz="2800" dirty="0"/>
              <a:t>	d</a:t>
            </a:r>
            <a:r>
              <a:rPr lang="zh-CN" altLang="en-US" sz="2800" dirty="0"/>
              <a:t>、观察距离较远</a:t>
            </a:r>
            <a:endParaRPr lang="en-US" altLang="zh-CN" sz="2800" dirty="0"/>
          </a:p>
          <a:p>
            <a:r>
              <a:rPr lang="zh-CN" altLang="en-US" dirty="0"/>
              <a:t>对付主动式红外夜视仪的方法有： （</a:t>
            </a:r>
            <a:r>
              <a:rPr lang="en-US" altLang="zh-CN" dirty="0" err="1"/>
              <a:t>abc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en-US" altLang="zh-CN" sz="2800" dirty="0"/>
              <a:t>a</a:t>
            </a:r>
            <a:r>
              <a:rPr lang="zh-CN" altLang="en-US" sz="2800" dirty="0"/>
              <a:t>、机动规避		</a:t>
            </a:r>
            <a:r>
              <a:rPr lang="en-US" altLang="zh-CN" sz="2800" dirty="0"/>
              <a:t>b</a:t>
            </a:r>
            <a:r>
              <a:rPr lang="zh-CN" altLang="en-US" sz="2800" dirty="0"/>
              <a:t>、利用地形及遮障</a:t>
            </a:r>
            <a:br>
              <a:rPr lang="zh-CN" altLang="en-US" sz="2800" dirty="0"/>
            </a:br>
            <a:r>
              <a:rPr lang="en-US" altLang="zh-CN" sz="2800" dirty="0"/>
              <a:t>c</a:t>
            </a:r>
            <a:r>
              <a:rPr lang="zh-CN" altLang="en-US" sz="2800" dirty="0"/>
              <a:t>、合理利用天气	</a:t>
            </a:r>
            <a:r>
              <a:rPr lang="en-US" altLang="zh-CN" sz="2800" dirty="0"/>
              <a:t>	d</a:t>
            </a:r>
            <a:r>
              <a:rPr lang="zh-CN" altLang="en-US" sz="2800" dirty="0"/>
              <a:t>、实施强光干扰</a:t>
            </a:r>
            <a:endParaRPr lang="en-US" altLang="zh-CN" sz="2800" dirty="0"/>
          </a:p>
          <a:p>
            <a:pPr marL="609600" indent="-609600"/>
            <a:r>
              <a:rPr lang="zh-CN" altLang="en-US" dirty="0"/>
              <a:t>主动式红外夜视仪的特点有：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  <a:p>
            <a:pPr marL="990600" lvl="1" indent="-533400">
              <a:buNone/>
            </a:pPr>
            <a:r>
              <a:rPr lang="en-US" altLang="zh-CN" dirty="0"/>
              <a:t>a. </a:t>
            </a:r>
            <a:r>
              <a:rPr lang="zh-CN" altLang="en-US" dirty="0"/>
              <a:t>发展较成熟且造价低廉		</a:t>
            </a:r>
            <a:r>
              <a:rPr lang="en-US" altLang="zh-CN" dirty="0"/>
              <a:t>b. </a:t>
            </a:r>
            <a:r>
              <a:rPr lang="zh-CN" altLang="en-US" dirty="0"/>
              <a:t>观察效果比较差</a:t>
            </a:r>
          </a:p>
          <a:p>
            <a:pPr marL="990600" lvl="1" indent="-533400">
              <a:buNone/>
            </a:pPr>
            <a:r>
              <a:rPr lang="en-US" altLang="zh-CN" dirty="0"/>
              <a:t>c. </a:t>
            </a:r>
            <a:r>
              <a:rPr lang="zh-CN" altLang="en-US" dirty="0"/>
              <a:t>受环境照明条件的影响较大	</a:t>
            </a:r>
            <a:r>
              <a:rPr lang="en-US" altLang="zh-CN" dirty="0"/>
              <a:t>	d. </a:t>
            </a:r>
            <a:r>
              <a:rPr lang="zh-CN" altLang="en-US" dirty="0"/>
              <a:t>无识别伪装能力</a:t>
            </a:r>
            <a:endParaRPr lang="en-US" altLang="zh-CN" dirty="0">
              <a:solidFill>
                <a:schemeClr val="tx2"/>
              </a:solidFill>
            </a:endParaRPr>
          </a:p>
          <a:p>
            <a:pPr marL="609600" indent="-609600"/>
            <a:r>
              <a:rPr lang="zh-CN" altLang="en-US" dirty="0"/>
              <a:t>对付微光夜视设备的措施有： （</a:t>
            </a:r>
            <a:r>
              <a:rPr lang="en-US" altLang="zh-CN" dirty="0" err="1"/>
              <a:t>abc</a:t>
            </a:r>
            <a:r>
              <a:rPr lang="zh-CN" altLang="en-US" dirty="0"/>
              <a:t>）</a:t>
            </a:r>
          </a:p>
          <a:p>
            <a:pPr marL="990600" lvl="1" indent="-533400">
              <a:buNone/>
            </a:pPr>
            <a:r>
              <a:rPr lang="en-US" altLang="zh-CN" dirty="0"/>
              <a:t>a. </a:t>
            </a:r>
            <a:r>
              <a:rPr lang="zh-CN" altLang="en-US" dirty="0"/>
              <a:t>利用强光干扰</a:t>
            </a:r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/>
              <a:t>b. </a:t>
            </a:r>
            <a:r>
              <a:rPr lang="zh-CN" altLang="en-US" dirty="0"/>
              <a:t>加强伪装隐蔽</a:t>
            </a:r>
          </a:p>
          <a:p>
            <a:pPr marL="990600" lvl="1" indent="-533400">
              <a:buNone/>
            </a:pPr>
            <a:r>
              <a:rPr lang="en-US" altLang="zh-CN" dirty="0"/>
              <a:t>c. </a:t>
            </a:r>
            <a:r>
              <a:rPr lang="zh-CN" altLang="en-US" dirty="0"/>
              <a:t>利用恶劣天候	</a:t>
            </a:r>
            <a:r>
              <a:rPr lang="en-US" altLang="zh-CN" dirty="0"/>
              <a:t>	d. </a:t>
            </a:r>
            <a:r>
              <a:rPr lang="zh-CN" altLang="en-US" dirty="0"/>
              <a:t>消除目标与背景的温差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/>
              <a:t>电磁波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13787" cy="5040312"/>
          </a:xfrm>
        </p:spPr>
        <p:txBody>
          <a:bodyPr/>
          <a:lstStyle/>
          <a:p>
            <a:r>
              <a:rPr lang="zh-CN" altLang="en-US"/>
              <a:t>可见光：</a:t>
            </a:r>
            <a:r>
              <a:rPr lang="en-US" altLang="zh-CN"/>
              <a:t>0.4</a:t>
            </a:r>
            <a:r>
              <a:rPr lang="zh-CN" altLang="en-US"/>
              <a:t>～</a:t>
            </a:r>
            <a:r>
              <a:rPr lang="en-US" altLang="zh-CN"/>
              <a:t>0.76 </a:t>
            </a:r>
            <a:r>
              <a:rPr lang="en-US" altLang="zh-CN">
                <a:sym typeface="Symbol" pitchFamily="18" charset="2"/>
              </a:rPr>
              <a:t>m</a:t>
            </a:r>
          </a:p>
          <a:p>
            <a:r>
              <a:rPr lang="zh-CN" altLang="en-US">
                <a:sym typeface="Symbol" pitchFamily="18" charset="2"/>
              </a:rPr>
              <a:t>红外线：</a:t>
            </a:r>
            <a:r>
              <a:rPr lang="en-US" altLang="zh-CN">
                <a:sym typeface="Symbol" pitchFamily="18" charset="2"/>
              </a:rPr>
              <a:t>0.76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1000 m</a:t>
            </a:r>
          </a:p>
          <a:p>
            <a:pPr lvl="1"/>
            <a:r>
              <a:rPr lang="zh-CN" altLang="en-US">
                <a:sym typeface="Symbol" pitchFamily="18" charset="2"/>
              </a:rPr>
              <a:t>近红外：</a:t>
            </a:r>
            <a:r>
              <a:rPr lang="en-US" altLang="zh-CN">
                <a:sym typeface="Symbol" pitchFamily="18" charset="2"/>
              </a:rPr>
              <a:t>0.76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3 m</a:t>
            </a:r>
          </a:p>
          <a:p>
            <a:pPr lvl="1"/>
            <a:r>
              <a:rPr lang="zh-CN" altLang="en-US">
                <a:sym typeface="Symbol" pitchFamily="18" charset="2"/>
              </a:rPr>
              <a:t>中红外：</a:t>
            </a:r>
            <a:r>
              <a:rPr lang="en-US" altLang="zh-CN">
                <a:sym typeface="Symbol" pitchFamily="18" charset="2"/>
              </a:rPr>
              <a:t>3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6 m</a:t>
            </a:r>
          </a:p>
          <a:p>
            <a:pPr lvl="1"/>
            <a:r>
              <a:rPr lang="zh-CN" altLang="en-US">
                <a:sym typeface="Symbol" pitchFamily="18" charset="2"/>
              </a:rPr>
              <a:t>远红外：</a:t>
            </a:r>
            <a:r>
              <a:rPr lang="en-US" altLang="zh-CN">
                <a:sym typeface="Symbol" pitchFamily="18" charset="2"/>
              </a:rPr>
              <a:t>6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25 m</a:t>
            </a:r>
          </a:p>
          <a:p>
            <a:pPr lvl="1"/>
            <a:r>
              <a:rPr lang="zh-CN" altLang="en-US">
                <a:sym typeface="Symbol" pitchFamily="18" charset="2"/>
              </a:rPr>
              <a:t>极远红外：</a:t>
            </a:r>
            <a:r>
              <a:rPr lang="en-US" altLang="zh-CN">
                <a:sym typeface="Symbol" pitchFamily="18" charset="2"/>
              </a:rPr>
              <a:t>25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1000 m</a:t>
            </a:r>
          </a:p>
          <a:p>
            <a:r>
              <a:rPr lang="zh-CN" altLang="en-US">
                <a:sym typeface="Symbol" pitchFamily="18" charset="2"/>
              </a:rPr>
              <a:t>紫外线：</a:t>
            </a:r>
            <a:r>
              <a:rPr lang="en-US" altLang="zh-CN">
                <a:sym typeface="Symbol" pitchFamily="18" charset="2"/>
              </a:rPr>
              <a:t>0.01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0.4 m</a:t>
            </a:r>
          </a:p>
          <a:p>
            <a:r>
              <a:rPr lang="zh-CN" altLang="en-US">
                <a:sym typeface="Symbol" pitchFamily="18" charset="2"/>
              </a:rPr>
              <a:t>微波：</a:t>
            </a:r>
            <a:r>
              <a:rPr lang="en-US" altLang="zh-CN">
                <a:sym typeface="Symbol" pitchFamily="18" charset="2"/>
              </a:rPr>
              <a:t>1mm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1m</a:t>
            </a:r>
          </a:p>
          <a:p>
            <a:pPr lvl="1"/>
            <a:r>
              <a:rPr lang="en-US" altLang="zh-CN">
                <a:sym typeface="Symbol" pitchFamily="18" charset="2"/>
              </a:rPr>
              <a:t>(</a:t>
            </a:r>
            <a:r>
              <a:rPr lang="zh-CN" altLang="en-US">
                <a:sym typeface="Symbol" pitchFamily="18" charset="2"/>
              </a:rPr>
              <a:t>又分毫米波、厘米波、分米波</a:t>
            </a:r>
            <a:r>
              <a:rPr lang="en-US" altLang="zh-CN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波谱特性</a:t>
            </a:r>
            <a:r>
              <a:rPr lang="en-US" altLang="zh-CN"/>
              <a:t>(1)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波谱特性：物体发射与反射电磁波的能力随波长的变化关系，是探测与区分目标的主要依据。</a:t>
            </a:r>
          </a:p>
          <a:p>
            <a:r>
              <a:rPr lang="zh-CN" altLang="en-US" dirty="0"/>
              <a:t>热辐射：</a:t>
            </a:r>
          </a:p>
          <a:p>
            <a:pPr lvl="1"/>
            <a:r>
              <a:rPr lang="zh-CN" altLang="en-US" dirty="0"/>
              <a:t>发射电磁波的能力与材料种类、温度、表面特性及颜色有关</a:t>
            </a:r>
            <a:endParaRPr lang="en-US" altLang="zh-CN" dirty="0"/>
          </a:p>
          <a:p>
            <a:pPr lvl="1"/>
            <a:r>
              <a:rPr lang="zh-CN" altLang="en-US" dirty="0"/>
              <a:t>发射率是探测与识别目标的重要依据</a:t>
            </a:r>
          </a:p>
          <a:p>
            <a:r>
              <a:rPr lang="zh-CN" altLang="en-US" dirty="0"/>
              <a:t>最大辐射波长 </a:t>
            </a:r>
            <a:r>
              <a:rPr lang="zh-CN" altLang="en-US" dirty="0">
                <a:sym typeface="Symbol" pitchFamily="18" charset="2"/>
              </a:rPr>
              <a:t></a:t>
            </a:r>
            <a:r>
              <a:rPr lang="en-US" altLang="zh-CN" baseline="-25000">
                <a:sym typeface="Symbol" pitchFamily="18" charset="2"/>
              </a:rPr>
              <a:t>max</a:t>
            </a:r>
            <a:r>
              <a:rPr lang="zh-CN" altLang="en-US" baseline="-25000">
                <a:sym typeface="Symbol" pitchFamily="18" charset="2"/>
              </a:rPr>
              <a:t> </a:t>
            </a:r>
            <a:r>
              <a:rPr lang="zh-CN" altLang="en-US"/>
              <a:t>与绝对温度值 </a:t>
            </a:r>
            <a:r>
              <a:rPr lang="en-US" altLang="zh-CN"/>
              <a:t>T</a:t>
            </a:r>
            <a:r>
              <a:rPr lang="zh-CN" altLang="en-US" sz="2400"/>
              <a:t> </a:t>
            </a:r>
            <a:r>
              <a:rPr lang="zh-CN" altLang="en-US"/>
              <a:t>的</a:t>
            </a:r>
            <a:r>
              <a:rPr lang="zh-CN" altLang="en-US" dirty="0"/>
              <a:t>关系：</a:t>
            </a:r>
            <a:br>
              <a:rPr lang="en-US" altLang="zh-CN" dirty="0"/>
            </a:br>
            <a:br>
              <a:rPr lang="en-US" altLang="zh-CN" sz="1600" dirty="0"/>
            </a:br>
            <a:r>
              <a:rPr lang="en-US" altLang="zh-CN" sz="2800" dirty="0"/>
              <a:t>	</a:t>
            </a:r>
            <a:r>
              <a:rPr lang="zh-CN" altLang="en-US" sz="2800" dirty="0">
                <a:sym typeface="Symbol" pitchFamily="18" charset="2"/>
              </a:rPr>
              <a:t></a:t>
            </a:r>
            <a:r>
              <a:rPr lang="en-US" altLang="zh-CN" sz="2800" baseline="-25000" dirty="0">
                <a:sym typeface="Symbol" pitchFamily="18" charset="2"/>
              </a:rPr>
              <a:t>max</a:t>
            </a:r>
            <a:r>
              <a:rPr lang="en-US" altLang="zh-CN" sz="2800" dirty="0">
                <a:sym typeface="Symbol" pitchFamily="18" charset="2"/>
              </a:rPr>
              <a:t> • T </a:t>
            </a:r>
            <a:r>
              <a:rPr lang="zh-CN" altLang="en-US" sz="2800" dirty="0">
                <a:sym typeface="Symbol" pitchFamily="18" charset="2"/>
              </a:rPr>
              <a:t>＝ </a:t>
            </a:r>
            <a:r>
              <a:rPr lang="en-US" altLang="zh-CN" sz="2800" dirty="0">
                <a:sym typeface="Symbol" pitchFamily="18" charset="2"/>
              </a:rPr>
              <a:t>2898</a:t>
            </a:r>
            <a:r>
              <a:rPr lang="zh-CN" altLang="en-US" sz="2800" dirty="0">
                <a:sym typeface="Symbol" pitchFamily="18" charset="2"/>
              </a:rPr>
              <a:t> （维恩 </a:t>
            </a:r>
            <a:r>
              <a:rPr lang="en-US" altLang="zh-CN" sz="2800" dirty="0">
                <a:sym typeface="Symbol" pitchFamily="18" charset="2"/>
              </a:rPr>
              <a:t>Wien</a:t>
            </a:r>
            <a:r>
              <a:rPr lang="zh-CN" altLang="en-US" sz="2800" dirty="0">
                <a:sym typeface="Symbol" pitchFamily="18" charset="2"/>
              </a:rPr>
              <a:t> 公式）</a:t>
            </a:r>
            <a:endParaRPr lang="en-US" altLang="zh-CN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波谱特性</a:t>
            </a:r>
            <a:r>
              <a:rPr lang="en-US" altLang="zh-CN"/>
              <a:t>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8135938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反射特性：</a:t>
            </a:r>
          </a:p>
          <a:p>
            <a:pPr lvl="1"/>
            <a:r>
              <a:rPr lang="zh-CN" altLang="en-US">
                <a:sym typeface="Symbol" pitchFamily="18" charset="2"/>
              </a:rPr>
              <a:t>同一物体对不同</a:t>
            </a:r>
            <a:br>
              <a:rPr lang="zh-CN" altLang="en-US">
                <a:sym typeface="Symbol" pitchFamily="18" charset="2"/>
              </a:rPr>
            </a:br>
            <a:r>
              <a:rPr lang="zh-CN" altLang="en-US">
                <a:sym typeface="Symbol" pitchFamily="18" charset="2"/>
              </a:rPr>
              <a:t>波长的电磁波的</a:t>
            </a:r>
            <a:br>
              <a:rPr lang="zh-CN" altLang="en-US">
                <a:sym typeface="Symbol" pitchFamily="18" charset="2"/>
              </a:rPr>
            </a:br>
            <a:r>
              <a:rPr lang="zh-CN" altLang="en-US">
                <a:sym typeface="Symbol" pitchFamily="18" charset="2"/>
              </a:rPr>
              <a:t>反射能力不同</a:t>
            </a:r>
          </a:p>
          <a:p>
            <a:pPr lvl="1"/>
            <a:r>
              <a:rPr lang="zh-CN" altLang="en-US">
                <a:sym typeface="Symbol" pitchFamily="18" charset="2"/>
              </a:rPr>
              <a:t>不同物体对同一</a:t>
            </a:r>
            <a:br>
              <a:rPr lang="zh-CN" altLang="en-US">
                <a:sym typeface="Symbol" pitchFamily="18" charset="2"/>
              </a:rPr>
            </a:br>
            <a:r>
              <a:rPr lang="zh-CN" altLang="en-US">
                <a:sym typeface="Symbol" pitchFamily="18" charset="2"/>
              </a:rPr>
              <a:t>波长的电磁波的</a:t>
            </a:r>
            <a:br>
              <a:rPr lang="zh-CN" altLang="en-US">
                <a:sym typeface="Symbol" pitchFamily="18" charset="2"/>
              </a:rPr>
            </a:br>
            <a:r>
              <a:rPr lang="zh-CN" altLang="en-US">
                <a:sym typeface="Symbol" pitchFamily="18" charset="2"/>
              </a:rPr>
              <a:t>反射能力不同</a:t>
            </a:r>
          </a:p>
        </p:txBody>
      </p:sp>
      <p:pic>
        <p:nvPicPr>
          <p:cNvPr id="12295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635375" y="2276475"/>
            <a:ext cx="5508625" cy="3746500"/>
          </a:xfrm>
          <a:noFill/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大气窗口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大气分子对不同波段的电磁波有不同程度的吸收作用</a:t>
            </a:r>
          </a:p>
          <a:p>
            <a:r>
              <a:rPr lang="zh-CN" altLang="en-US" dirty="0"/>
              <a:t>大气窗口：较少被大气吸收的电磁波段。</a:t>
            </a:r>
            <a:br>
              <a:rPr lang="en-US" altLang="zh-CN" sz="2400" dirty="0"/>
            </a:br>
            <a:r>
              <a:rPr lang="zh-CN" altLang="en-US" sz="2400" dirty="0"/>
              <a:t>按电磁波波长划分：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0.3</a:t>
            </a:r>
            <a:r>
              <a:rPr lang="zh-CN" altLang="en-US" dirty="0">
                <a:solidFill>
                  <a:schemeClr val="tx2"/>
                </a:solidFill>
              </a:rPr>
              <a:t>～</a:t>
            </a:r>
            <a:r>
              <a:rPr lang="en-US" altLang="zh-CN" dirty="0">
                <a:solidFill>
                  <a:schemeClr val="tx2"/>
                </a:solidFill>
              </a:rPr>
              <a:t>1.3 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m</a:t>
            </a:r>
            <a:r>
              <a:rPr lang="zh-CN" altLang="en-US" dirty="0">
                <a:sym typeface="Symbol" pitchFamily="18" charset="2"/>
              </a:rPr>
              <a:t>：可见光，部分紫外、部分近红外</a:t>
            </a:r>
          </a:p>
          <a:p>
            <a:pPr lvl="1"/>
            <a:r>
              <a:rPr lang="zh-CN" altLang="zh-CN" dirty="0">
                <a:sym typeface="Symbol" pitchFamily="18" charset="2"/>
              </a:rPr>
              <a:t>1.4～2.5 </a:t>
            </a:r>
            <a:r>
              <a:rPr lang="en-US" altLang="zh-CN" dirty="0">
                <a:sym typeface="Symbol" pitchFamily="18" charset="2"/>
              </a:rPr>
              <a:t>m</a:t>
            </a:r>
            <a:r>
              <a:rPr lang="zh-CN" altLang="en-US" dirty="0">
                <a:sym typeface="Symbol" pitchFamily="18" charset="2"/>
              </a:rPr>
              <a:t>：近红外</a:t>
            </a:r>
            <a:r>
              <a:rPr lang="zh-CN" altLang="en-US" sz="2400" dirty="0">
                <a:sym typeface="Symbol" pitchFamily="18" charset="2"/>
              </a:rPr>
              <a:t>（反射光谱，应用最少）</a:t>
            </a:r>
          </a:p>
          <a:p>
            <a:pPr lvl="1"/>
            <a:r>
              <a:rPr lang="zh-CN" altLang="zh-CN" dirty="0">
                <a:solidFill>
                  <a:schemeClr val="tx2"/>
                </a:solidFill>
                <a:sym typeface="Symbol" pitchFamily="18" charset="2"/>
              </a:rPr>
              <a:t>3～5 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m</a:t>
            </a:r>
            <a:r>
              <a:rPr lang="zh-CN" altLang="en-US" dirty="0">
                <a:sym typeface="Symbol" pitchFamily="18" charset="2"/>
              </a:rPr>
              <a:t>：中红外，发射与反射光谱</a:t>
            </a:r>
          </a:p>
          <a:p>
            <a:pPr lvl="1"/>
            <a:r>
              <a:rPr lang="zh-CN" altLang="zh-CN" dirty="0">
                <a:solidFill>
                  <a:schemeClr val="tx2"/>
                </a:solidFill>
                <a:sym typeface="Symbol" pitchFamily="18" charset="2"/>
              </a:rPr>
              <a:t>8～14 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m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（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8~12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）</a:t>
            </a:r>
            <a:r>
              <a:rPr lang="zh-CN" altLang="en-US" dirty="0">
                <a:sym typeface="Symbol" pitchFamily="18" charset="2"/>
              </a:rPr>
              <a:t>：远红外，热辐射波段</a:t>
            </a:r>
          </a:p>
          <a:p>
            <a:pPr lvl="1" algn="just"/>
            <a:r>
              <a:rPr lang="zh-CN" altLang="zh-CN" dirty="0">
                <a:sym typeface="Symbol" pitchFamily="18" charset="2"/>
              </a:rPr>
              <a:t>&gt;1.5 </a:t>
            </a:r>
            <a:r>
              <a:rPr lang="en-US" altLang="zh-CN" dirty="0">
                <a:sym typeface="Symbol" pitchFamily="18" charset="2"/>
              </a:rPr>
              <a:t>cm</a:t>
            </a:r>
            <a:r>
              <a:rPr lang="zh-CN" altLang="en-US" dirty="0">
                <a:sym typeface="Symbol" pitchFamily="18" charset="2"/>
              </a:rPr>
              <a:t>：微波及无线电波</a:t>
            </a:r>
            <a:r>
              <a:rPr lang="zh-CN" altLang="en-US" sz="2000" dirty="0">
                <a:sym typeface="Symbol" pitchFamily="18" charset="2"/>
              </a:rPr>
              <a:t>（超短波、短波、中波、长波等）</a:t>
            </a:r>
            <a:endParaRPr lang="zh-CN" altLang="en-US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照相侦察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种类：可见光、红外、紫外、多光谱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dirty="0"/>
              <a:t>地面照相：可见光或红外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空中照相</a:t>
            </a:r>
          </a:p>
          <a:p>
            <a:pPr lvl="1"/>
            <a:r>
              <a:rPr lang="zh-CN" altLang="en-US" dirty="0"/>
              <a:t>低空：</a:t>
            </a:r>
            <a:r>
              <a:rPr lang="en-US" altLang="zh-CN" dirty="0"/>
              <a:t>&lt; 1 km</a:t>
            </a:r>
          </a:p>
          <a:p>
            <a:pPr lvl="1"/>
            <a:r>
              <a:rPr lang="zh-CN" altLang="en-US" dirty="0"/>
              <a:t>高空：</a:t>
            </a:r>
            <a:r>
              <a:rPr lang="en-US" altLang="zh-CN" dirty="0"/>
              <a:t>20 km</a:t>
            </a:r>
          </a:p>
          <a:p>
            <a:pPr>
              <a:lnSpc>
                <a:spcPct val="70000"/>
              </a:lnSpc>
            </a:pPr>
            <a:r>
              <a:rPr lang="zh-CN" altLang="en-US" dirty="0"/>
              <a:t>卫星照相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可见光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红外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紫外（雪地侦察）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多光谱侦察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484313"/>
            <a:ext cx="8641084" cy="482441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将目标光谱划分成若干窄的光谱带，同时进行照相或扫描。</a:t>
            </a:r>
            <a:endParaRPr lang="en-US" altLang="zh-CN" dirty="0"/>
          </a:p>
          <a:p>
            <a:r>
              <a:rPr lang="zh-CN" altLang="en-US" dirty="0"/>
              <a:t>多光谱照相： </a:t>
            </a:r>
            <a:r>
              <a:rPr lang="en-US" altLang="zh-CN" dirty="0"/>
              <a:t>0.35</a:t>
            </a:r>
            <a:r>
              <a:rPr lang="zh-CN" altLang="en-US" dirty="0"/>
              <a:t>～</a:t>
            </a:r>
            <a:r>
              <a:rPr lang="en-US" altLang="zh-CN" dirty="0"/>
              <a:t>1.35 </a:t>
            </a:r>
            <a:r>
              <a:rPr lang="en-US" altLang="zh-CN" dirty="0">
                <a:sym typeface="Symbol" pitchFamily="18" charset="2"/>
              </a:rPr>
              <a:t></a:t>
            </a:r>
            <a:r>
              <a:rPr lang="en-US" altLang="zh-CN" dirty="0"/>
              <a:t>m</a:t>
            </a:r>
          </a:p>
          <a:p>
            <a:pPr lvl="1"/>
            <a:r>
              <a:rPr lang="zh-CN" altLang="en-US" dirty="0"/>
              <a:t>多相机型</a:t>
            </a:r>
          </a:p>
          <a:p>
            <a:pPr lvl="1"/>
            <a:r>
              <a:rPr lang="zh-CN" altLang="en-US" dirty="0"/>
              <a:t>多镜头型</a:t>
            </a:r>
          </a:p>
          <a:p>
            <a:pPr lvl="1"/>
            <a:r>
              <a:rPr lang="zh-CN" altLang="en-US" dirty="0"/>
              <a:t>单镜头多胶片型</a:t>
            </a:r>
            <a:endParaRPr lang="en-US" altLang="zh-CN" dirty="0"/>
          </a:p>
          <a:p>
            <a:r>
              <a:rPr lang="zh-CN" altLang="en-US" dirty="0"/>
              <a:t>多光谱扫描</a:t>
            </a:r>
            <a:endParaRPr lang="en-US" altLang="zh-CN" dirty="0"/>
          </a:p>
          <a:p>
            <a:pPr lvl="1"/>
            <a:r>
              <a:rPr lang="zh-CN" altLang="en-US" dirty="0"/>
              <a:t>利用光学</a:t>
            </a:r>
            <a:r>
              <a:rPr lang="en-US" altLang="zh-CN" dirty="0"/>
              <a:t>/</a:t>
            </a:r>
            <a:r>
              <a:rPr lang="zh-CN" altLang="en-US" dirty="0"/>
              <a:t>机械方法接收地面目标反射或发射的电磁波，分成若干波谱段（通道）同时进行探测。</a:t>
            </a:r>
          </a:p>
          <a:p>
            <a:pPr lvl="1"/>
            <a:r>
              <a:rPr lang="zh-CN" altLang="en-US" dirty="0"/>
              <a:t>工作波段范围宽（近紫外～远红外），通道多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夜视技术与器材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8280400" cy="4291012"/>
          </a:xfrm>
        </p:spPr>
        <p:txBody>
          <a:bodyPr/>
          <a:lstStyle/>
          <a:p>
            <a:r>
              <a:rPr lang="zh-CN" altLang="en-US"/>
              <a:t>夜间侦察的途径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光谱转换</a:t>
            </a:r>
            <a:r>
              <a:rPr lang="en-US" altLang="zh-CN"/>
              <a:t>(</a:t>
            </a:r>
            <a:r>
              <a:rPr lang="zh-CN" altLang="en-US"/>
              <a:t>红外 </a:t>
            </a:r>
            <a:r>
              <a:rPr lang="zh-CN" altLang="en-US">
                <a:sym typeface="Wingdings" pitchFamily="2" charset="2"/>
              </a:rPr>
              <a:t></a:t>
            </a:r>
            <a:r>
              <a:rPr lang="zh-CN" altLang="en-US"/>
              <a:t> 可见光</a:t>
            </a:r>
            <a:r>
              <a:rPr lang="en-US" altLang="zh-CN"/>
              <a:t>)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亮度增强</a:t>
            </a:r>
            <a:r>
              <a:rPr lang="en-US" altLang="zh-CN"/>
              <a:t>(</a:t>
            </a:r>
            <a:r>
              <a:rPr lang="zh-CN" altLang="en-US"/>
              <a:t>微光 </a:t>
            </a:r>
            <a:r>
              <a:rPr lang="zh-CN" altLang="en-US">
                <a:sym typeface="Wingdings" pitchFamily="2" charset="2"/>
              </a:rPr>
              <a:t></a:t>
            </a:r>
            <a:r>
              <a:rPr lang="zh-CN" altLang="en-US"/>
              <a:t>电子图像 </a:t>
            </a:r>
            <a:r>
              <a:rPr lang="zh-CN" altLang="en-US">
                <a:sym typeface="Wingdings" pitchFamily="2" charset="2"/>
              </a:rPr>
              <a:t></a:t>
            </a:r>
            <a:r>
              <a:rPr lang="zh-CN" altLang="en-US"/>
              <a:t>可见光</a:t>
            </a:r>
            <a:r>
              <a:rPr lang="en-US" altLang="zh-CN"/>
              <a:t>)</a:t>
            </a:r>
          </a:p>
          <a:p>
            <a:r>
              <a:rPr lang="zh-CN" altLang="en-US"/>
              <a:t>夜视器材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主动式红外夜视仪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微光夜视仪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微光电视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热像仪</a:t>
            </a:r>
          </a:p>
        </p:txBody>
      </p:sp>
      <p:pic>
        <p:nvPicPr>
          <p:cNvPr id="25608" name="Picture 8" descr="night-vis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287925"/>
            <a:ext cx="5004048" cy="3257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主动式红外夜视仪的主要结构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4452938" cy="5112022"/>
          </a:xfrm>
        </p:spPr>
        <p:txBody>
          <a:bodyPr/>
          <a:lstStyle/>
          <a:p>
            <a:r>
              <a:rPr lang="zh-CN" altLang="en-US" dirty="0"/>
              <a:t>原理：</a:t>
            </a:r>
            <a:endParaRPr lang="en-US" altLang="zh-CN" dirty="0"/>
          </a:p>
          <a:p>
            <a:pPr lvl="1"/>
            <a:r>
              <a:rPr lang="zh-CN" altLang="en-US" dirty="0"/>
              <a:t>工作在近红外波段：</a:t>
            </a:r>
            <a:r>
              <a:rPr lang="en-US" altLang="zh-CN" dirty="0"/>
              <a:t>0.76</a:t>
            </a:r>
            <a:r>
              <a:rPr lang="zh-CN" altLang="en-US" dirty="0"/>
              <a:t>～</a:t>
            </a:r>
            <a:r>
              <a:rPr lang="en-US" altLang="zh-CN" dirty="0"/>
              <a:t>1.2 </a:t>
            </a:r>
            <a:r>
              <a:rPr lang="en-US" altLang="zh-CN" dirty="0">
                <a:latin typeface="Tahoma"/>
                <a:cs typeface="Tahoma" pitchFamily="34" charset="0"/>
              </a:rPr>
              <a:t>µ</a:t>
            </a:r>
            <a:r>
              <a:rPr lang="en-US" altLang="zh-CN" dirty="0">
                <a:cs typeface="Tahoma" pitchFamily="34" charset="0"/>
              </a:rPr>
              <a:t>m</a:t>
            </a:r>
            <a:endParaRPr lang="en-US" altLang="zh-CN" dirty="0"/>
          </a:p>
          <a:p>
            <a:r>
              <a:rPr lang="zh-CN" altLang="en-US" dirty="0"/>
              <a:t>主要结构：</a:t>
            </a:r>
            <a:endParaRPr lang="en-US" altLang="zh-CN" dirty="0"/>
          </a:p>
          <a:p>
            <a:pPr lvl="1"/>
            <a:r>
              <a:rPr lang="zh-CN" altLang="en-US" dirty="0"/>
              <a:t>红外探照灯</a:t>
            </a:r>
          </a:p>
          <a:p>
            <a:pPr lvl="1"/>
            <a:r>
              <a:rPr lang="zh-CN" altLang="en-US" dirty="0"/>
              <a:t>红外光学系统</a:t>
            </a:r>
          </a:p>
          <a:p>
            <a:pPr lvl="1"/>
            <a:r>
              <a:rPr lang="zh-CN" altLang="en-US" dirty="0"/>
              <a:t>红外变像管</a:t>
            </a:r>
          </a:p>
          <a:p>
            <a:pPr lvl="1"/>
            <a:r>
              <a:rPr lang="zh-CN" altLang="en-US" dirty="0"/>
              <a:t>电源</a:t>
            </a:r>
            <a:endParaRPr lang="en-US" altLang="zh-CN" dirty="0"/>
          </a:p>
        </p:txBody>
      </p:sp>
      <p:pic>
        <p:nvPicPr>
          <p:cNvPr id="5" name="图片 4" descr="主动红外夜视原理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2996952"/>
            <a:ext cx="4845974" cy="3598246"/>
          </a:xfrm>
          <a:prstGeom prst="rect">
            <a:avLst/>
          </a:prstGeom>
        </p:spPr>
      </p:pic>
      <p:pic>
        <p:nvPicPr>
          <p:cNvPr id="266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452320" y="1412776"/>
            <a:ext cx="1551149" cy="2076528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我的课件</Template>
  <TotalTime>519</TotalTime>
  <Words>1331</Words>
  <Application>Microsoft Office PowerPoint</Application>
  <PresentationFormat>全屏显示(4:3)</PresentationFormat>
  <Paragraphs>159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微软雅黑</vt:lpstr>
      <vt:lpstr>Arial</vt:lpstr>
      <vt:lpstr>Tahoma</vt:lpstr>
      <vt:lpstr>Wingdings</vt:lpstr>
      <vt:lpstr>default</vt:lpstr>
      <vt:lpstr>现代侦察技术</vt:lpstr>
      <vt:lpstr>电磁波</vt:lpstr>
      <vt:lpstr>波谱特性(1)</vt:lpstr>
      <vt:lpstr>波谱特性(2)</vt:lpstr>
      <vt:lpstr>大气窗口</vt:lpstr>
      <vt:lpstr>照相侦察</vt:lpstr>
      <vt:lpstr>多光谱侦察</vt:lpstr>
      <vt:lpstr>夜视技术与器材</vt:lpstr>
      <vt:lpstr>主动式红外夜视仪的主要结构</vt:lpstr>
      <vt:lpstr>主动式红外夜视仪的特点</vt:lpstr>
      <vt:lpstr>微光夜视仪</vt:lpstr>
      <vt:lpstr>微光夜视仪的特点</vt:lpstr>
      <vt:lpstr>微光电视</vt:lpstr>
      <vt:lpstr>热像仪(红外前视系统)</vt:lpstr>
      <vt:lpstr>热像仪特点</vt:lpstr>
      <vt:lpstr>对付夜视器材的基本方法</vt:lpstr>
      <vt:lpstr>地面传感器侦察</vt:lpstr>
      <vt:lpstr>例题——判断题</vt:lpstr>
      <vt:lpstr>例题——不定选题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现代侦察技术</dc:title>
  <dc:creator>吕强</dc:creator>
  <cp:lastModifiedBy>Lyu Qiang</cp:lastModifiedBy>
  <cp:revision>47</cp:revision>
  <dcterms:created xsi:type="dcterms:W3CDTF">1900-12-31T16:00:00Z</dcterms:created>
  <dcterms:modified xsi:type="dcterms:W3CDTF">2022-06-02T07:36:21Z</dcterms:modified>
</cp:coreProperties>
</file>