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5"/>
  </p:handoutMasterIdLst>
  <p:sldIdLst>
    <p:sldId id="549" r:id="rId3"/>
    <p:sldId id="264" r:id="rId5"/>
    <p:sldId id="492" r:id="rId6"/>
    <p:sldId id="309" r:id="rId7"/>
    <p:sldId id="353" r:id="rId8"/>
    <p:sldId id="354" r:id="rId9"/>
    <p:sldId id="355" r:id="rId10"/>
    <p:sldId id="356" r:id="rId11"/>
    <p:sldId id="357" r:id="rId12"/>
    <p:sldId id="358" r:id="rId13"/>
    <p:sldId id="359" r:id="rId14"/>
    <p:sldId id="362" r:id="rId15"/>
    <p:sldId id="363" r:id="rId16"/>
    <p:sldId id="364" r:id="rId17"/>
    <p:sldId id="365" r:id="rId18"/>
    <p:sldId id="366" r:id="rId19"/>
    <p:sldId id="367" r:id="rId20"/>
    <p:sldId id="368" r:id="rId21"/>
    <p:sldId id="369" r:id="rId22"/>
    <p:sldId id="370" r:id="rId23"/>
    <p:sldId id="371"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515" r:id="rId41"/>
    <p:sldId id="516" r:id="rId42"/>
    <p:sldId id="517" r:id="rId43"/>
    <p:sldId id="393" r:id="rId44"/>
    <p:sldId id="394" r:id="rId45"/>
    <p:sldId id="518" r:id="rId46"/>
    <p:sldId id="395" r:id="rId47"/>
    <p:sldId id="396" r:id="rId48"/>
    <p:sldId id="428" r:id="rId49"/>
    <p:sldId id="429" r:id="rId50"/>
    <p:sldId id="430" r:id="rId51"/>
    <p:sldId id="432" r:id="rId52"/>
    <p:sldId id="431" r:id="rId53"/>
    <p:sldId id="433" r:id="rId54"/>
    <p:sldId id="519" r:id="rId55"/>
    <p:sldId id="520" r:id="rId56"/>
    <p:sldId id="434" r:id="rId57"/>
    <p:sldId id="435" r:id="rId58"/>
    <p:sldId id="436" r:id="rId59"/>
    <p:sldId id="437" r:id="rId60"/>
    <p:sldId id="438" r:id="rId61"/>
    <p:sldId id="521" r:id="rId62"/>
    <p:sldId id="522" r:id="rId63"/>
    <p:sldId id="523" r:id="rId64"/>
    <p:sldId id="524" r:id="rId65"/>
    <p:sldId id="525" r:id="rId66"/>
    <p:sldId id="439" r:id="rId67"/>
    <p:sldId id="440" r:id="rId68"/>
    <p:sldId id="526" r:id="rId69"/>
    <p:sldId id="441" r:id="rId70"/>
    <p:sldId id="443" r:id="rId71"/>
    <p:sldId id="442" r:id="rId72"/>
    <p:sldId id="444" r:id="rId73"/>
    <p:sldId id="527" r:id="rId74"/>
    <p:sldId id="528" r:id="rId75"/>
    <p:sldId id="529" r:id="rId76"/>
    <p:sldId id="530" r:id="rId77"/>
    <p:sldId id="445" r:id="rId78"/>
    <p:sldId id="446" r:id="rId79"/>
    <p:sldId id="447" r:id="rId80"/>
    <p:sldId id="448" r:id="rId81"/>
    <p:sldId id="449" r:id="rId82"/>
    <p:sldId id="450" r:id="rId83"/>
    <p:sldId id="451" r:id="rId84"/>
    <p:sldId id="452" r:id="rId85"/>
    <p:sldId id="453" r:id="rId86"/>
    <p:sldId id="454" r:id="rId87"/>
    <p:sldId id="455" r:id="rId88"/>
    <p:sldId id="456" r:id="rId89"/>
    <p:sldId id="457" r:id="rId90"/>
    <p:sldId id="458" r:id="rId91"/>
    <p:sldId id="459" r:id="rId92"/>
    <p:sldId id="461" r:id="rId93"/>
    <p:sldId id="462" r:id="rId94"/>
    <p:sldId id="463" r:id="rId95"/>
    <p:sldId id="464" r:id="rId96"/>
    <p:sldId id="465" r:id="rId97"/>
    <p:sldId id="466" r:id="rId98"/>
    <p:sldId id="467" r:id="rId99"/>
    <p:sldId id="468" r:id="rId100"/>
    <p:sldId id="469" r:id="rId101"/>
    <p:sldId id="470" r:id="rId102"/>
    <p:sldId id="471" r:id="rId103"/>
    <p:sldId id="472" r:id="rId104"/>
    <p:sldId id="473" r:id="rId105"/>
    <p:sldId id="474" r:id="rId106"/>
    <p:sldId id="475" r:id="rId107"/>
    <p:sldId id="476" r:id="rId108"/>
    <p:sldId id="477" r:id="rId109"/>
    <p:sldId id="478" r:id="rId110"/>
    <p:sldId id="479" r:id="rId111"/>
    <p:sldId id="480" r:id="rId112"/>
    <p:sldId id="481" r:id="rId113"/>
    <p:sldId id="482" r:id="rId114"/>
    <p:sldId id="483" r:id="rId115"/>
    <p:sldId id="484" r:id="rId116"/>
    <p:sldId id="485" r:id="rId117"/>
    <p:sldId id="513" r:id="rId118"/>
    <p:sldId id="514" r:id="rId119"/>
    <p:sldId id="486" r:id="rId120"/>
    <p:sldId id="487" r:id="rId121"/>
    <p:sldId id="488" r:id="rId122"/>
    <p:sldId id="489" r:id="rId123"/>
    <p:sldId id="490" r:id="rId124"/>
    <p:sldId id="491" r:id="rId125"/>
    <p:sldId id="493" r:id="rId126"/>
    <p:sldId id="531" r:id="rId127"/>
    <p:sldId id="532" r:id="rId128"/>
    <p:sldId id="533" r:id="rId129"/>
    <p:sldId id="534" r:id="rId130"/>
    <p:sldId id="535" r:id="rId131"/>
    <p:sldId id="536" r:id="rId132"/>
    <p:sldId id="537" r:id="rId133"/>
    <p:sldId id="538" r:id="rId134"/>
    <p:sldId id="539" r:id="rId135"/>
    <p:sldId id="540" r:id="rId136"/>
    <p:sldId id="541" r:id="rId137"/>
    <p:sldId id="542" r:id="rId138"/>
    <p:sldId id="543" r:id="rId139"/>
    <p:sldId id="544" r:id="rId140"/>
    <p:sldId id="545" r:id="rId141"/>
    <p:sldId id="546" r:id="rId142"/>
    <p:sldId id="547" r:id="rId143"/>
    <p:sldId id="548" r:id="rId144"/>
  </p:sldIdLst>
  <p:sldSz cx="9144000" cy="5143500" type="screen16x9"/>
  <p:notesSz cx="6858000" cy="9144000"/>
  <p:custDataLst>
    <p:tags r:id="rId1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F79600"/>
    <a:srgbClr val="3992DB"/>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65" y="634"/>
      </p:cViewPr>
      <p:guideLst>
        <p:guide orient="horz" pos="1723"/>
        <p:guide pos="28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064"/>
        <p:guide pos="2156"/>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9" Type="http://schemas.openxmlformats.org/officeDocument/2006/relationships/tags" Target="tags/tag1.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handoutMaster" Target="handoutMasters/handoutMaster1.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FF79802C-19AE-4F9D-9FD9-C8BF78445859}"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1" y="744"/>
            <a:ext cx="9133238" cy="5142013"/>
          </a:xfrm>
          <a:prstGeom prst="rect">
            <a:avLst/>
          </a:prstGeom>
        </p:spPr>
      </p:pic>
      <p:sp>
        <p:nvSpPr>
          <p:cNvPr id="129" name="TextBox 26"/>
          <p:cNvSpPr txBox="1"/>
          <p:nvPr/>
        </p:nvSpPr>
        <p:spPr>
          <a:xfrm>
            <a:off x="301430" y="1048085"/>
            <a:ext cx="4965966" cy="1630767"/>
          </a:xfrm>
          <a:prstGeom prst="rect">
            <a:avLst/>
          </a:prstGeom>
          <a:noFill/>
        </p:spPr>
        <p:txBody>
          <a:bodyPr wrap="square" rtlCol="0">
            <a:spAutoFit/>
          </a:bodyPr>
          <a:lstStyle/>
          <a:p>
            <a:r>
              <a:rPr lang="zh-CN" altLang="en-US" sz="450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500" b="1" dirty="0">
              <a:solidFill>
                <a:schemeClr val="bg1"/>
              </a:solidFill>
              <a:latin typeface="华文楷体" panose="02010600040101010101" pitchFamily="2" charset="-122"/>
              <a:ea typeface="华文楷体" panose="02010600040101010101" pitchFamily="2" charset="-122"/>
            </a:endParaRPr>
          </a:p>
          <a:p>
            <a:endParaRPr lang="en-US" altLang="zh-CN" sz="2700" b="1" dirty="0">
              <a:solidFill>
                <a:schemeClr val="bg1"/>
              </a:solidFill>
              <a:latin typeface="华文楷体" panose="02010600040101010101" pitchFamily="2" charset="-122"/>
              <a:ea typeface="华文楷体" panose="02010600040101010101" pitchFamily="2" charset="-122"/>
            </a:endParaRPr>
          </a:p>
          <a:p>
            <a:pPr lvl="0" algn="ctr">
              <a:spcBef>
                <a:spcPct val="0"/>
              </a:spcBef>
              <a:defRPr/>
            </a:pPr>
            <a:r>
              <a:rPr lang="zh-CN" altLang="en-US" sz="2700" b="1" dirty="0" smtClean="0">
                <a:solidFill>
                  <a:schemeClr val="bg1"/>
                </a:solidFill>
                <a:latin typeface="华文楷体" panose="02010600040101010101" pitchFamily="2" charset="-122"/>
                <a:ea typeface="华文楷体" panose="02010600040101010101" pitchFamily="2" charset="-122"/>
              </a:rPr>
              <a:t>第四讲：</a:t>
            </a:r>
            <a:r>
              <a:rPr lang="zh-CN" altLang="en-US" sz="2700" b="1" dirty="0">
                <a:solidFill>
                  <a:schemeClr val="bg1"/>
                </a:solidFill>
                <a:latin typeface="华文楷体" panose="02010600040101010101" pitchFamily="2" charset="-122"/>
                <a:ea typeface="华文楷体" panose="02010600040101010101" pitchFamily="2" charset="-122"/>
                <a:sym typeface="+mn-ea"/>
              </a:rPr>
              <a:t>类与对象</a:t>
            </a:r>
            <a:r>
              <a:rPr lang="zh-CN" altLang="zh-CN" sz="2700" b="1" dirty="0">
                <a:solidFill>
                  <a:schemeClr val="bg1"/>
                </a:solidFill>
                <a:latin typeface="华文楷体" panose="02010600040101010101" pitchFamily="2" charset="-122"/>
                <a:ea typeface="华文楷体" panose="02010600040101010101" pitchFamily="2" charset="-122"/>
                <a:sym typeface="+mn-ea"/>
              </a:rPr>
              <a:t>的其他特性</a:t>
            </a:r>
            <a:endParaRPr lang="zh-CN" altLang="zh-CN" sz="2700" b="1" dirty="0">
              <a:solidFill>
                <a:schemeClr val="bg1"/>
              </a:solidFill>
              <a:latin typeface="华文楷体" panose="02010600040101010101" pitchFamily="2" charset="-122"/>
              <a:ea typeface="华文楷体" panose="02010600040101010101" pitchFamily="2" charset="-122"/>
              <a:sym typeface="+mn-ea"/>
            </a:endParaRPr>
          </a:p>
        </p:txBody>
      </p:sp>
      <p:sp>
        <p:nvSpPr>
          <p:cNvPr id="130" name="TextBox 12"/>
          <p:cNvSpPr txBox="1"/>
          <p:nvPr/>
        </p:nvSpPr>
        <p:spPr>
          <a:xfrm>
            <a:off x="436653" y="142746"/>
            <a:ext cx="1976205" cy="922881"/>
          </a:xfrm>
          <a:prstGeom prst="rect">
            <a:avLst/>
          </a:prstGeom>
          <a:noFill/>
        </p:spPr>
        <p:txBody>
          <a:bodyPr wrap="square" rtlCol="0">
            <a:spAutoFit/>
          </a:bodyPr>
          <a:lstStyle/>
          <a:p>
            <a:r>
              <a:rPr lang="en-US" altLang="zh-CN" sz="5395" spc="-225" dirty="0" smtClean="0">
                <a:solidFill>
                  <a:schemeClr val="bg1"/>
                </a:solidFill>
                <a:latin typeface="Agency FB" pitchFamily="34" charset="0"/>
              </a:rPr>
              <a:t>2022</a:t>
            </a:r>
            <a:endParaRPr lang="zh-CN" altLang="en-US" sz="5395" spc="-225" dirty="0">
              <a:solidFill>
                <a:schemeClr val="bg1"/>
              </a:solidFill>
              <a:latin typeface="Agency FB" pitchFamily="34" charset="0"/>
            </a:endParaRPr>
          </a:p>
        </p:txBody>
      </p:sp>
      <p:sp>
        <p:nvSpPr>
          <p:cNvPr id="131" name="TextBox 33"/>
          <p:cNvSpPr txBox="1"/>
          <p:nvPr/>
        </p:nvSpPr>
        <p:spPr>
          <a:xfrm>
            <a:off x="577637" y="3448733"/>
            <a:ext cx="4413554" cy="369204"/>
          </a:xfrm>
          <a:prstGeom prst="rect">
            <a:avLst/>
          </a:prstGeom>
          <a:noFill/>
        </p:spPr>
        <p:txBody>
          <a:bodyPr wrap="square" rtlCol="0">
            <a:spAutoFit/>
          </a:bodyPr>
          <a:lstStyle/>
          <a:p>
            <a:r>
              <a:rPr lang="zh-CN" altLang="en-US" sz="1800" dirty="0">
                <a:solidFill>
                  <a:schemeClr val="bg1"/>
                </a:solidFill>
                <a:latin typeface="楷体" panose="02010609060101010101" pitchFamily="49" charset="-122"/>
                <a:ea typeface="楷体" panose="02010609060101010101" pitchFamily="49" charset="-122"/>
              </a:rPr>
              <a:t>李际军  </a:t>
            </a:r>
            <a:r>
              <a:rPr lang="en-US" altLang="zh-CN" sz="1800" dirty="0">
                <a:solidFill>
                  <a:schemeClr val="bg1"/>
                </a:solidFill>
                <a:latin typeface="楷体" panose="02010609060101010101" pitchFamily="49" charset="-122"/>
                <a:ea typeface="楷体" panose="02010609060101010101" pitchFamily="49" charset="-122"/>
              </a:rPr>
              <a:t>lijijun@cs.zju.edu.cn</a:t>
            </a:r>
            <a:endParaRPr lang="zh-CN" altLang="en-US" sz="1800" dirty="0">
              <a:solidFill>
                <a:schemeClr val="bg1"/>
              </a:solidFill>
              <a:latin typeface="楷体" panose="02010609060101010101" pitchFamily="49" charset="-122"/>
              <a:ea typeface="楷体" panose="02010609060101010101" pitchFamily="49"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3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13316" name="Picture 1" descr="C:\Users\Lenovo\Documents\Tencent Files\420160279\Image\C2C\SF4TTSI5[IF8N06(JH~O_@W.png"/>
          <p:cNvPicPr>
            <a:picLocks noChangeAspect="1"/>
          </p:cNvPicPr>
          <p:nvPr/>
        </p:nvPicPr>
        <p:blipFill>
          <a:blip r:embed="rId1"/>
          <a:stretch>
            <a:fillRect/>
          </a:stretch>
        </p:blipFill>
        <p:spPr>
          <a:xfrm>
            <a:off x="1381760" y="751205"/>
            <a:ext cx="6381115" cy="423608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3316"/>
                                        </p:tgtEl>
                                        <p:attrNameLst>
                                          <p:attrName>style.visibility</p:attrName>
                                        </p:attrNameLst>
                                      </p:cBhvr>
                                      <p:to>
                                        <p:strVal val="visible"/>
                                      </p:to>
                                    </p:set>
                                    <p:animEffect transition="in" filter="barn(inVertical)">
                                      <p:cBhvr>
                                        <p:cTn id="16"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4-15</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对【例</a:t>
            </a:r>
            <a:r>
              <a:rPr lang="en-US" altLang="zh-CN" sz="2400" b="1" noProof="0" dirty="0" smtClean="0">
                <a:ln>
                  <a:noFill/>
                </a:ln>
                <a:effectLst/>
                <a:uLnTx/>
                <a:uFillTx/>
                <a:latin typeface="+mn-ea"/>
                <a:sym typeface="+mn-ea"/>
              </a:rPr>
              <a:t>4-14</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修改后的结果。</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en-US" altLang="zh-CN" sz="2000" b="1" noProof="0" dirty="0" err="1">
                <a:ln>
                  <a:noFill/>
                </a:ln>
                <a:effectLst/>
                <a:uLnTx/>
                <a:uFillTx/>
                <a:latin typeface="+mn-ea"/>
                <a:sym typeface="+mn-ea"/>
              </a:rPr>
              <a:t>int</a:t>
            </a:r>
            <a:r>
              <a:rPr lang="nb-NO" altLang="zh-CN" sz="2000" b="1" noProof="0" dirty="0">
                <a:ln>
                  <a:noFill/>
                </a:ln>
                <a:effectLst/>
                <a:uLnTx/>
                <a:uFillTx/>
                <a:latin typeface="+mn-ea"/>
                <a:sym typeface="+mn-ea"/>
              </a:rPr>
              <a: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const a(3,4);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c(2,6);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2799715"/>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int Rectangle::getValue()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Rectangle::Rectangle(int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h=y;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pic>
        <p:nvPicPr>
          <p:cNvPr id="88067" name="Picture 2"/>
          <p:cNvPicPr>
            <a:picLocks noChangeAspect="1"/>
          </p:cNvPicPr>
          <p:nvPr/>
        </p:nvPicPr>
        <p:blipFill>
          <a:blip r:embed="rId1"/>
          <a:stretch>
            <a:fillRect/>
          </a:stretch>
        </p:blipFill>
        <p:spPr>
          <a:xfrm>
            <a:off x="857885" y="3565525"/>
            <a:ext cx="7010400" cy="103981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200"/>
                                  </p:stCondLst>
                                  <p:childTnLst>
                                    <p:set>
                                      <p:cBhvr>
                                        <p:cTn id="21" dur="1" fill="hold">
                                          <p:stCondLst>
                                            <p:cond delay="0"/>
                                          </p:stCondLst>
                                        </p:cTn>
                                        <p:tgtEl>
                                          <p:spTgt spid="88067"/>
                                        </p:tgtEl>
                                        <p:attrNameLst>
                                          <p:attrName>style.visibility</p:attrName>
                                        </p:attrNameLst>
                                      </p:cBhvr>
                                      <p:to>
                                        <p:strVal val="visible"/>
                                      </p:to>
                                    </p:set>
                                    <p:anim calcmode="lin" valueType="num">
                                      <p:cBhvr additive="base">
                                        <p:cTn id="22" dur="500" fill="hold"/>
                                        <p:tgtEl>
                                          <p:spTgt spid="88067"/>
                                        </p:tgtEl>
                                        <p:attrNameLst>
                                          <p:attrName>ppt_x</p:attrName>
                                        </p:attrNameLst>
                                      </p:cBhvr>
                                      <p:tavLst>
                                        <p:tav tm="0">
                                          <p:val>
                                            <p:strVal val="#ppt_x"/>
                                          </p:val>
                                        </p:tav>
                                        <p:tav tm="100000">
                                          <p:val>
                                            <p:strVal val="#ppt_x"/>
                                          </p:val>
                                        </p:tav>
                                      </p:tavLst>
                                    </p:anim>
                                    <p:anim calcmode="lin" valueType="num">
                                      <p:cBhvr additive="base">
                                        <p:cTn id="23" dur="500" fill="hold"/>
                                        <p:tgtEl>
                                          <p:spTgt spid="88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07504" y="843558"/>
            <a:ext cx="8442642" cy="3970318"/>
          </a:xfrm>
          <a:prstGeom prst="rect">
            <a:avLst/>
          </a:prstGeom>
          <a:noFill/>
        </p:spPr>
        <p:txBody>
          <a:bodyPr wrap="square" rtlCol="0">
            <a:spAutoFit/>
          </a:bodyPr>
          <a:lstStyle/>
          <a:p>
            <a:pPr>
              <a:lnSpc>
                <a:spcPct val="150000"/>
              </a:lnSpc>
            </a:pPr>
            <a:r>
              <a:rPr lang="en-US" altLang="zh-CN" sz="2000" dirty="0">
                <a:solidFill>
                  <a:schemeClr val="tx1"/>
                </a:solidFill>
                <a:sym typeface="+mn-ea"/>
              </a:rPr>
              <a:t> </a:t>
            </a:r>
            <a:r>
              <a:rPr lang="en-US" altLang="zh-CN" sz="2400" dirty="0">
                <a:solidFill>
                  <a:schemeClr val="tx1"/>
                </a:solidFill>
                <a:latin typeface="仿宋" panose="02010609060101010101" pitchFamily="49" charset="-122"/>
                <a:ea typeface="仿宋" panose="02010609060101010101" pitchFamily="49" charset="-122"/>
                <a:sym typeface="+mn-ea"/>
              </a:rPr>
              <a:t>    </a:t>
            </a:r>
            <a:r>
              <a:rPr lang="en-US" altLang="zh-CN" sz="2400" b="1" dirty="0">
                <a:solidFill>
                  <a:schemeClr val="tx1"/>
                </a:solidFill>
                <a:latin typeface="仿宋" panose="02010609060101010101" pitchFamily="49" charset="-122"/>
                <a:ea typeface="仿宋" panose="02010609060101010101" pitchFamily="49" charset="-122"/>
                <a:sym typeface="+mn-ea"/>
              </a:rPr>
              <a:t>2</a:t>
            </a:r>
            <a:r>
              <a:rPr lang="zh-CN" altLang="zh-CN" sz="2400" b="1" dirty="0">
                <a:solidFill>
                  <a:schemeClr val="tx1"/>
                </a:solidFill>
                <a:latin typeface="仿宋" panose="02010609060101010101" pitchFamily="49" charset="-122"/>
                <a:ea typeface="仿宋" panose="02010609060101010101" pitchFamily="49" charset="-122"/>
                <a:sym typeface="+mn-ea"/>
              </a:rPr>
              <a:t>、常量数据成员</a:t>
            </a:r>
            <a:endParaRPr lang="zh-CN" altLang="zh-CN" sz="2400" b="1" dirty="0">
              <a:solidFill>
                <a:schemeClr val="tx1"/>
              </a:solidFill>
              <a:latin typeface="仿宋" panose="02010609060101010101" pitchFamily="49" charset="-122"/>
              <a:ea typeface="仿宋" panose="02010609060101010101" pitchFamily="49" charset="-122"/>
              <a:sym typeface="+mn-ea"/>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类的数据成员也可以是常量。使用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关键字说明的数据成员为常量数据成员。</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若在一个类中定义了常量数据成员，那么任何函数都不能对该数据成员赋值。</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构造函数对该数据成员进行初始化，只能通过初始化列表进行。</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7842250" cy="4148828"/>
          </a:xfrm>
          <a:prstGeom prst="rect">
            <a:avLst/>
          </a:prstGeom>
          <a:noFill/>
        </p:spPr>
        <p:txBody>
          <a:bodyPr wrap="square" rtlCol="0">
            <a:spAutoFit/>
          </a:bodyPr>
          <a:lstStyle/>
          <a:p>
            <a:pPr lvl="0" eaLnBrk="0" fontAlgn="base" hangingPunct="0">
              <a:lnSpc>
                <a:spcPct val="90000"/>
              </a:lnSpc>
              <a:spcBef>
                <a:spcPct val="20000"/>
              </a:spcBef>
              <a:spcAft>
                <a:spcPct val="0"/>
              </a:spcAft>
              <a:buClr>
                <a:srgbClr val="0BD0D9"/>
              </a:buClr>
              <a:buSzPct val="95000"/>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    </a:t>
            </a:r>
            <a:r>
              <a:rPr lang="en-US" altLang="zh-CN" sz="2000" b="1" dirty="0" smtClean="0">
                <a:latin typeface="+mn-ea"/>
                <a:sym typeface="+mn-ea"/>
              </a:rPr>
              <a:t>//</a:t>
            </a:r>
            <a:r>
              <a:rPr lang="zh-CN" altLang="zh-CN" sz="2000" b="1" dirty="0">
                <a:latin typeface="+mn-ea"/>
                <a:sym typeface="+mn-ea"/>
              </a:rPr>
              <a:t> 【例</a:t>
            </a:r>
            <a:r>
              <a:rPr lang="en-US" altLang="zh-CN" sz="2000" b="1" dirty="0" smtClean="0">
                <a:latin typeface="+mn-ea"/>
                <a:sym typeface="+mn-ea"/>
              </a:rPr>
              <a:t>4-16</a:t>
            </a:r>
            <a:r>
              <a:rPr lang="zh-CN" altLang="zh-CN" sz="2000" b="1" dirty="0" smtClean="0">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const int a;           </a:t>
            </a:r>
            <a:r>
              <a:rPr lang="nb-NO" altLang="zh-CN" sz="2000" b="1" i="1" noProof="0" dirty="0">
                <a:ln>
                  <a:noFill/>
                </a:ln>
                <a:solidFill>
                  <a:srgbClr val="FF0000"/>
                </a:solidFill>
                <a:effectLst/>
                <a:uLnTx/>
                <a:uFillTx/>
                <a:latin typeface="+mn-ea"/>
                <a:sym typeface="+mn-ea"/>
              </a:rPr>
              <a:t> //</a:t>
            </a:r>
            <a:r>
              <a:rPr lang="zh-CN" altLang="zh-CN" sz="2000" b="1" i="1" noProof="0" dirty="0">
                <a:ln>
                  <a:noFill/>
                </a:ln>
                <a:solidFill>
                  <a:srgbClr val="FF0000"/>
                </a:solidFill>
                <a:effectLst/>
                <a:uLnTx/>
                <a:uFillTx/>
                <a:latin typeface="+mn-ea"/>
                <a:sym typeface="+mn-ea"/>
              </a:rPr>
              <a:t>常量数据成员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const int b;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静态常量数据成员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A(int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const int A::b =20;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静态常量数据成员在类外初始化</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818922"/>
            <a:ext cx="7842250" cy="433832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 ():</a:t>
            </a:r>
            <a:r>
              <a:rPr lang="nb-NO" altLang="zh-CN" sz="2000" b="1" noProof="0" dirty="0">
                <a:ln>
                  <a:noFill/>
                </a:ln>
                <a:solidFill>
                  <a:srgbClr val="FF0000"/>
                </a:solidFill>
                <a:effectLst/>
                <a:uLnTx/>
                <a:uFillTx/>
                <a:latin typeface="+mn-ea"/>
                <a:sym typeface="+mn-ea"/>
              </a:rPr>
              <a:t>a(10)</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chemeClr val="tx1"/>
                </a:solidFill>
                <a:effectLst/>
                <a:uLnTx/>
                <a:uFillTx/>
                <a:latin typeface="+mn-ea"/>
                <a:sym typeface="+mn-ea"/>
              </a:rPr>
              <a:t> {</a:t>
            </a:r>
            <a:r>
              <a:rPr lang="nb-NO" altLang="zh-CN" sz="2000" b="1" noProof="0" dirty="0">
                <a:ln>
                  <a:noFill/>
                </a:ln>
                <a:solidFill>
                  <a:srgbClr val="0070C0"/>
                </a:solidFill>
                <a:effectLst/>
                <a:uLnTx/>
                <a:uFillTx/>
                <a:latin typeface="+mn-ea"/>
                <a:sym typeface="+mn-ea"/>
              </a:rPr>
              <a:t>   //a=10;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错误，常量数据成员不能在函数内赋值</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A::A(int i):a(i)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正确，常量数据成员通过初始化列表初始化</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A::Output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cout&lt;&lt;a&lt;&lt;":"&lt;&lt;b&lt;&lt;endl;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 a1(10),a2;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a1.Output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a2.Output();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2163" name="Picture 2"/>
          <p:cNvPicPr>
            <a:picLocks noChangeAspect="1"/>
          </p:cNvPicPr>
          <p:nvPr/>
        </p:nvPicPr>
        <p:blipFill>
          <a:blip r:embed="rId1"/>
          <a:stretch>
            <a:fillRect/>
          </a:stretch>
        </p:blipFill>
        <p:spPr>
          <a:xfrm>
            <a:off x="331153" y="1493520"/>
            <a:ext cx="8482012" cy="171767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2163"/>
                                        </p:tgtEl>
                                        <p:attrNameLst>
                                          <p:attrName>style.visibility</p:attrName>
                                        </p:attrNameLst>
                                      </p:cBhvr>
                                      <p:to>
                                        <p:strVal val="visible"/>
                                      </p:to>
                                    </p:set>
                                    <p:animEffect transition="in" filter="wipe(down)">
                                      <p:cBhvr>
                                        <p:cTn id="16"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388894"/>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4-17</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对【例</a:t>
            </a:r>
            <a:r>
              <a:rPr lang="en-US" altLang="zh-CN" sz="2400" b="1" noProof="0" dirty="0" smtClean="0">
                <a:ln>
                  <a:noFill/>
                </a:ln>
                <a:effectLst/>
                <a:uLnTx/>
                <a:uFillTx/>
                <a:latin typeface="+mn-ea"/>
                <a:sym typeface="+mn-ea"/>
              </a:rPr>
              <a:t>4-15</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修改后的结果。</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const int 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static const int b;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A(int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const int A::b =20;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31030"/>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A::A ():a(15)</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A::A(int i):a(i)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A::Output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cout&lt;&lt;a&lt;&lt;":"&lt;&lt;b&lt;&lt;endl;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 a1(10),a2;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a1.Output();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a2.Output();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5234" name="Picture 2"/>
          <p:cNvPicPr>
            <a:picLocks noGrp="1" noChangeAspect="1"/>
          </p:cNvPicPr>
          <p:nvPr>
            <p:ph idx="1"/>
          </p:nvPr>
        </p:nvPicPr>
        <p:blipFill>
          <a:blip r:embed="rId1"/>
          <a:srcRect/>
          <a:stretch>
            <a:fillRect/>
          </a:stretch>
        </p:blipFill>
        <p:spPr>
          <a:xfrm>
            <a:off x="342265" y="1458595"/>
            <a:ext cx="8596313" cy="1343025"/>
          </a:xfrm>
        </p:spPr>
      </p:pic>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15749" y="1923678"/>
            <a:ext cx="8596313" cy="1343025"/>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3241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4.1.1</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静态数据成员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251520" y="925195"/>
            <a:ext cx="8210490" cy="3385542"/>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noProof="0" dirty="0">
                <a:ln>
                  <a:noFill/>
                </a:ln>
                <a:effectLst/>
                <a:uLnTx/>
                <a:uFillTx/>
                <a:latin typeface="微软雅黑" panose="020B0503020204020204" pitchFamily="34" charset="-122"/>
                <a:ea typeface="微软雅黑" panose="020B0503020204020204" pitchFamily="34" charset="-122"/>
                <a:sym typeface="+mn-ea"/>
              </a:rPr>
              <a:t>         </a:t>
            </a:r>
            <a:r>
              <a:rPr lang="zh-CN" altLang="zh-CN" sz="2000" b="1" dirty="0">
                <a:latin typeface="仿宋" panose="02010609060101010101" pitchFamily="49" charset="-122"/>
                <a:ea typeface="仿宋" panose="02010609060101010101" pitchFamily="49" charset="-122"/>
                <a:sym typeface="+mn-ea"/>
              </a:rPr>
              <a:t>有些情况下，可能希望有某一个或几个数据成员为同一个类的所有对象共有</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也就是实现数据共若是采用类的普通数据成员的定义</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这一目的是无法达到的。</a:t>
            </a:r>
            <a:endParaRPr lang="zh-CN" altLang="zh-CN" sz="2000" b="1" dirty="0">
              <a:latin typeface="仿宋" panose="02010609060101010101" pitchFamily="49" charset="-122"/>
              <a:ea typeface="仿宋" panose="02010609060101010101" pitchFamily="49"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这个问题可以通过定义一个或几个全局变量来解决，但如果在一个程序文件中有多个函数，那么在任何一个函数中都可以改变全局变量的值，这样全局变量的安全性就得不到保证，会破坏了类的封装性，也做不到信息隐藏。因此在实际程序编写中，很少使用全局变量</a:t>
            </a:r>
            <a:r>
              <a:rPr lang="zh-CN" altLang="en-US" sz="2000" b="1" dirty="0">
                <a:latin typeface="仿宋" panose="02010609060101010101" pitchFamily="49" charset="-122"/>
                <a:ea typeface="仿宋" panose="02010609060101010101" pitchFamily="49" charset="-122"/>
                <a:sym typeface="+mn-ea"/>
              </a:rPr>
              <a:t>。</a:t>
            </a:r>
            <a:endParaRPr lang="zh-CN" altLang="en-US" sz="20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843558"/>
            <a:ext cx="7842250" cy="3890296"/>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在声明引用时用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修饰，那么被声明的引用就是常量引用。常量引用所引用的对象不能被改变。若用常量引用作函数的形参，那么就不会意外地发生对实参的更改。</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常量引用的声明格式如下：</a:t>
            </a:r>
            <a:endParaRPr lang="en-US" altLang="zh-CN" sz="2400" b="1" dirty="0">
              <a:latin typeface="仿宋" panose="02010609060101010101" pitchFamily="49" charset="-122"/>
              <a:ea typeface="仿宋" panose="02010609060101010101" pitchFamily="49" charset="-122"/>
              <a:sym typeface="+mn-ea"/>
            </a:endParaRPr>
          </a:p>
          <a:p>
            <a:pPr>
              <a:lnSpc>
                <a:spcPct val="150000"/>
              </a:lnSpc>
            </a:pPr>
            <a:endParaRPr lang="zh-CN" altLang="zh-CN" sz="24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400" b="1" dirty="0">
                <a:solidFill>
                  <a:srgbClr val="FF0000"/>
                </a:solidFill>
                <a:latin typeface="仿宋" panose="02010609060101010101" pitchFamily="49" charset="-122"/>
                <a:ea typeface="仿宋" panose="02010609060101010101" pitchFamily="49" charset="-122"/>
                <a:sym typeface="+mn-ea"/>
              </a:rPr>
              <a:t>             </a:t>
            </a:r>
            <a:r>
              <a:rPr lang="en-US" altLang="zh-CN" sz="2800" b="1" dirty="0">
                <a:solidFill>
                  <a:srgbClr val="FF0000"/>
                </a:solidFill>
                <a:latin typeface="仿宋" panose="02010609060101010101" pitchFamily="49" charset="-122"/>
                <a:ea typeface="仿宋" panose="02010609060101010101" pitchFamily="49" charset="-122"/>
                <a:sym typeface="+mn-ea"/>
              </a:rPr>
              <a:t>const </a:t>
            </a:r>
            <a:r>
              <a:rPr lang="zh-CN" altLang="zh-CN" sz="2800" b="1" dirty="0">
                <a:solidFill>
                  <a:srgbClr val="FF0000"/>
                </a:solidFill>
                <a:latin typeface="仿宋" panose="02010609060101010101" pitchFamily="49" charset="-122"/>
                <a:ea typeface="仿宋" panose="02010609060101010101" pitchFamily="49" charset="-122"/>
                <a:sym typeface="+mn-ea"/>
              </a:rPr>
              <a:t>类型说明符</a:t>
            </a:r>
            <a:r>
              <a:rPr lang="en-US" altLang="zh-CN" sz="2800" b="1" dirty="0">
                <a:solidFill>
                  <a:srgbClr val="FF0000"/>
                </a:solidFill>
                <a:latin typeface="仿宋" panose="02010609060101010101" pitchFamily="49" charset="-122"/>
                <a:ea typeface="仿宋" panose="02010609060101010101" pitchFamily="49" charset="-122"/>
                <a:sym typeface="+mn-ea"/>
              </a:rPr>
              <a:t> &amp;</a:t>
            </a:r>
            <a:r>
              <a:rPr lang="zh-CN" altLang="zh-CN" sz="2800" b="1" dirty="0">
                <a:solidFill>
                  <a:srgbClr val="FF0000"/>
                </a:solidFill>
                <a:latin typeface="仿宋" panose="02010609060101010101" pitchFamily="49" charset="-122"/>
                <a:ea typeface="仿宋" panose="02010609060101010101" pitchFamily="49" charset="-122"/>
                <a:sym typeface="+mn-ea"/>
              </a:rPr>
              <a:t>引用名</a:t>
            </a:r>
            <a:r>
              <a:rPr lang="en-US" altLang="zh-CN" sz="2800" b="1" dirty="0">
                <a:solidFill>
                  <a:srgbClr val="FF0000"/>
                </a:solidFill>
                <a:latin typeface="仿宋" panose="02010609060101010101" pitchFamily="49" charset="-122"/>
                <a:ea typeface="仿宋" panose="02010609060101010101" pitchFamily="49" charset="-122"/>
                <a:sym typeface="+mn-ea"/>
              </a:rPr>
              <a:t>;</a:t>
            </a:r>
            <a:endParaRPr lang="zh-CN" altLang="zh-CN" sz="28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4-18</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常量引用应用举例。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Output(const int &amp;i)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i++;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错误，常量引用作为形参，其值不能被改变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cout&lt;&lt;i&lt;&lt;endl;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int i=12;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Output(i);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8307" name="Picture 2"/>
          <p:cNvPicPr>
            <a:picLocks noChangeAspect="1"/>
          </p:cNvPicPr>
          <p:nvPr/>
        </p:nvPicPr>
        <p:blipFill>
          <a:blip r:embed="rId1"/>
          <a:stretch>
            <a:fillRect/>
          </a:stretch>
        </p:blipFill>
        <p:spPr>
          <a:xfrm>
            <a:off x="376873" y="1391285"/>
            <a:ext cx="8389937" cy="180181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8307"/>
                                        </p:tgtEl>
                                        <p:attrNameLst>
                                          <p:attrName>style.visibility</p:attrName>
                                        </p:attrNameLst>
                                      </p:cBhvr>
                                      <p:to>
                                        <p:strVal val="visible"/>
                                      </p:to>
                                    </p:set>
                                    <p:animEffect transition="in" filter="wipe(down)">
                                      <p:cBhvr>
                                        <p:cTn id="16"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915566"/>
            <a:ext cx="7842250" cy="2775760"/>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sym typeface="+mn-ea"/>
              </a:rPr>
              <a:t>    const</a:t>
            </a:r>
            <a:r>
              <a:rPr lang="zh-CN" altLang="zh-CN" sz="2400" b="1" dirty="0">
                <a:latin typeface="仿宋" panose="02010609060101010101" pitchFamily="49" charset="-122"/>
                <a:ea typeface="仿宋" panose="02010609060101010101" pitchFamily="49" charset="-122"/>
                <a:sym typeface="+mn-ea"/>
              </a:rPr>
              <a:t>与指针的配合使用有两种方式：</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一种是用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修饰指针指向的变量，即修饰指针所指向的变量的内容，称为指向常量的指针；</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另一种是用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修饰指针，即修饰存储在指针里的地址，称为常量指针。</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593497"/>
            <a:ext cx="8010594" cy="4616648"/>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1. </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常量指针</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常量指针的定义格式如下：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类型名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 </a:t>
            </a:r>
            <a:r>
              <a:rPr lang="en-US" altLang="zh-CN" sz="2000" b="1" noProof="0" dirty="0" err="1">
                <a:ln>
                  <a:noFill/>
                </a:ln>
                <a:solidFill>
                  <a:srgbClr val="FF0000"/>
                </a:solidFill>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指针名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例如：</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nb-NO" altLang="zh-CN" sz="2000" b="1" noProof="0" dirty="0">
                <a:ln>
                  <a:noFill/>
                </a:ln>
                <a:effectLst/>
                <a:uLnTx/>
                <a:uFillTx/>
                <a:latin typeface="仿宋" panose="02010609060101010101" pitchFamily="49" charset="-122"/>
                <a:ea typeface="仿宋" panose="02010609060101010101" pitchFamily="49" charset="-122"/>
                <a:sym typeface="+mn-ea"/>
              </a:rPr>
              <a:t>int x=3;</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仿宋" panose="02010609060101010101" pitchFamily="49" charset="-122"/>
                <a:ea typeface="仿宋" panose="02010609060101010101" pitchFamily="49" charset="-122"/>
                <a:sym typeface="+mn-ea"/>
              </a:rPr>
              <a:t>       int * const w=&amp;x;</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表明</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为一个指向</a:t>
            </a:r>
            <a:r>
              <a:rPr lang="en-US" altLang="zh-CN" sz="2000" b="1" noProof="0" dirty="0" err="1">
                <a:ln>
                  <a:noFill/>
                </a:ln>
                <a:effectLst/>
                <a:uLnTx/>
                <a:uFillTx/>
                <a:latin typeface="仿宋" panose="02010609060101010101" pitchFamily="49" charset="-122"/>
                <a:ea typeface="仿宋" panose="02010609060101010101" pitchFamily="49" charset="-122"/>
                <a:sym typeface="+mn-ea"/>
              </a:rPr>
              <a:t>int</a:t>
            </a:r>
            <a:r>
              <a:rPr lang="zh-CN" altLang="zh-CN" sz="2000" b="1" noProof="0" dirty="0">
                <a:ln>
                  <a:noFill/>
                </a:ln>
                <a:effectLst/>
                <a:uLnTx/>
                <a:uFillTx/>
                <a:latin typeface="仿宋" panose="02010609060101010101" pitchFamily="49" charset="-122"/>
                <a:ea typeface="仿宋" panose="02010609060101010101" pitchFamily="49" charset="-122"/>
                <a:sym typeface="+mn-ea"/>
              </a:rPr>
              <a:t>类型的变量</a:t>
            </a:r>
            <a:r>
              <a:rPr lang="en-US" altLang="zh-CN" sz="2000" b="1" noProof="0" dirty="0">
                <a:ln>
                  <a:noFill/>
                </a:ln>
                <a:effectLst/>
                <a:uLnTx/>
                <a:uFillTx/>
                <a:latin typeface="仿宋" panose="02010609060101010101" pitchFamily="49" charset="-122"/>
                <a:ea typeface="仿宋" panose="02010609060101010101" pitchFamily="49" charset="-122"/>
                <a:sym typeface="+mn-ea"/>
              </a:rPr>
              <a:t>x</a:t>
            </a:r>
            <a:r>
              <a:rPr lang="zh-CN" altLang="zh-CN" sz="2000" b="1" noProof="0" dirty="0">
                <a:ln>
                  <a:noFill/>
                </a:ln>
                <a:effectLst/>
                <a:uLnTx/>
                <a:uFillTx/>
                <a:latin typeface="仿宋" panose="02010609060101010101" pitchFamily="49" charset="-122"/>
                <a:ea typeface="仿宋" panose="02010609060101010101" pitchFamily="49" charset="-122"/>
                <a:sym typeface="+mn-ea"/>
              </a:rPr>
              <a:t>的常量指针。它必须有一个初始值（地址），并且只能指向这个初始变量，</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不能“被改变”指向其它变量，但变量的值可以被改变。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Rectangle 2"/>
          <p:cNvSpPr txBox="1">
            <a:spLocks noChangeArrowheads="1"/>
          </p:cNvSpPr>
          <p:nvPr/>
        </p:nvSpPr>
        <p:spPr>
          <a:xfrm>
            <a:off x="107504" y="533401"/>
            <a:ext cx="9036496"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400" dirty="0" smtClean="0"/>
              <a:t>说明： </a:t>
            </a:r>
            <a:endParaRPr lang="zh-CN" altLang="en-US" sz="2400" dirty="0" smtClean="0"/>
          </a:p>
          <a:p>
            <a:pPr indent="-6350">
              <a:lnSpc>
                <a:spcPct val="150000"/>
              </a:lnSpc>
              <a:buFontTx/>
              <a:buNone/>
            </a:pPr>
            <a:r>
              <a:rPr lang="zh-CN" altLang="en-US" sz="2000" dirty="0" smtClean="0"/>
              <a:t>(1) 如果一个变量已被声明为常变量，只能用指向常变量的指针变量指向它，而不能用一般的(指向非</a:t>
            </a:r>
            <a:r>
              <a:rPr lang="en-US" altLang="zh-CN" sz="2000" dirty="0" err="1" smtClean="0"/>
              <a:t>const</a:t>
            </a:r>
            <a:r>
              <a:rPr lang="zh-CN" altLang="en-US" sz="2000" dirty="0" smtClean="0"/>
              <a:t>型变量的)指针变量去指向它。</a:t>
            </a:r>
            <a:endParaRPr lang="zh-CN" altLang="en-US" sz="2000" dirty="0" smtClean="0"/>
          </a:p>
          <a:p>
            <a:pPr indent="-6350">
              <a:lnSpc>
                <a:spcPct val="150000"/>
              </a:lnSpc>
              <a:buFontTx/>
              <a:buNone/>
            </a:pPr>
            <a:r>
              <a:rPr lang="zh-CN" altLang="en-US" sz="2000" dirty="0" smtClean="0"/>
              <a:t>(2) 指向常变量的指针变量除了可以指向常变量外，还可以指向未被声明为</a:t>
            </a:r>
            <a:r>
              <a:rPr lang="en-US" altLang="zh-CN" sz="2000" dirty="0" err="1" smtClean="0"/>
              <a:t>const</a:t>
            </a:r>
            <a:r>
              <a:rPr lang="zh-CN" altLang="en-US" sz="2000" dirty="0" smtClean="0"/>
              <a:t>的变量。此时不能通过此指针变量改变该变量的值。如果希望在任何情况下都不能改变</a:t>
            </a:r>
            <a:r>
              <a:rPr lang="en-US" altLang="zh-CN" sz="2000" dirty="0" smtClean="0"/>
              <a:t>c1</a:t>
            </a:r>
            <a:r>
              <a:rPr lang="zh-CN" altLang="en-US" sz="2000" dirty="0" smtClean="0"/>
              <a:t>的值，则应把它定义为</a:t>
            </a:r>
            <a:r>
              <a:rPr lang="en-US" altLang="zh-CN" sz="2000" dirty="0" err="1" smtClean="0"/>
              <a:t>const</a:t>
            </a:r>
            <a:r>
              <a:rPr lang="zh-CN" altLang="en-US" sz="2000" dirty="0" smtClean="0"/>
              <a:t>型。</a:t>
            </a:r>
            <a:endParaRPr lang="zh-CN" altLang="en-US" sz="2000" dirty="0" smtClean="0"/>
          </a:p>
          <a:p>
            <a:pPr indent="-6350">
              <a:lnSpc>
                <a:spcPct val="150000"/>
              </a:lnSpc>
              <a:buFontTx/>
              <a:buNone/>
            </a:pPr>
            <a:r>
              <a:rPr lang="zh-CN" altLang="en-US" sz="2000" dirty="0" smtClean="0"/>
              <a:t>(3) 如果函数的形参是指向非</a:t>
            </a:r>
            <a:r>
              <a:rPr lang="en-US" altLang="zh-CN" sz="2000" dirty="0" err="1" smtClean="0"/>
              <a:t>const</a:t>
            </a:r>
            <a:r>
              <a:rPr lang="zh-CN" altLang="en-US" sz="2000" dirty="0" smtClean="0"/>
              <a:t>型变量的指针，实参只能用指向非</a:t>
            </a:r>
            <a:r>
              <a:rPr lang="en-US" altLang="zh-CN" sz="2000" dirty="0" err="1" smtClean="0"/>
              <a:t>const</a:t>
            </a:r>
            <a:r>
              <a:rPr lang="zh-CN" altLang="en-US" sz="2000" dirty="0" smtClean="0"/>
              <a:t>变量的指针，而不能用指向</a:t>
            </a:r>
            <a:r>
              <a:rPr lang="en-US" altLang="zh-CN" sz="2000" dirty="0" err="1" smtClean="0"/>
              <a:t>const</a:t>
            </a:r>
            <a:r>
              <a:rPr lang="zh-CN" altLang="en-US" sz="2000" dirty="0" smtClean="0"/>
              <a:t>变量的指针，这样，在执行函数的过程中可以改变形参指针变量所指向的变量(也就是实参指针所指向的变量)的值。</a:t>
            </a:r>
            <a:endParaRPr lang="zh-CN" altLang="en-US"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Rectangle 2"/>
          <p:cNvSpPr txBox="1">
            <a:spLocks noChangeArrowheads="1"/>
          </p:cNvSpPr>
          <p:nvPr/>
        </p:nvSpPr>
        <p:spPr>
          <a:xfrm>
            <a:off x="35496" y="533401"/>
            <a:ext cx="9108504" cy="419859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lnSpc>
                <a:spcPct val="150000"/>
              </a:lnSpc>
              <a:buFontTx/>
              <a:buNone/>
            </a:pPr>
            <a:r>
              <a:rPr lang="zh-CN" altLang="en-US" sz="2000" dirty="0" smtClean="0"/>
              <a:t>(1) 如果一个对象已被声明为常对象，只能用指向常对象的指针变量指向它，而不能用一般的(指向非</a:t>
            </a:r>
            <a:r>
              <a:rPr lang="en-US" altLang="zh-CN" sz="2000" dirty="0" err="1" smtClean="0"/>
              <a:t>const</a:t>
            </a:r>
            <a:r>
              <a:rPr lang="zh-CN" altLang="en-US" sz="2000" dirty="0" smtClean="0"/>
              <a:t>型对象的)指针变量去指向它。</a:t>
            </a:r>
            <a:endParaRPr lang="zh-CN" altLang="en-US" sz="2000" dirty="0" smtClean="0"/>
          </a:p>
          <a:p>
            <a:pPr indent="-6350">
              <a:lnSpc>
                <a:spcPct val="150000"/>
              </a:lnSpc>
              <a:buFontTx/>
              <a:buNone/>
            </a:pPr>
            <a:r>
              <a:rPr lang="zh-CN" altLang="en-US" sz="2000" dirty="0" smtClean="0"/>
              <a:t>(2) 如果定义了一个指向常对象的指针变量，并使它指向一个非</a:t>
            </a:r>
            <a:r>
              <a:rPr lang="en-US" altLang="zh-CN" sz="2000" dirty="0" err="1" smtClean="0"/>
              <a:t>const</a:t>
            </a:r>
            <a:r>
              <a:rPr lang="zh-CN" altLang="en-US" sz="2000" dirty="0" smtClean="0"/>
              <a:t>的对象，则其指向的对象是不能通过指针来改变的。如果希望在任何情况下</a:t>
            </a:r>
            <a:r>
              <a:rPr lang="en-US" altLang="zh-CN" sz="2000" dirty="0" smtClean="0"/>
              <a:t>t1</a:t>
            </a:r>
            <a:r>
              <a:rPr lang="zh-CN" altLang="en-US" sz="2000" dirty="0" smtClean="0"/>
              <a:t>的值都不能改变，则应把它定义为</a:t>
            </a:r>
            <a:r>
              <a:rPr lang="en-US" altLang="zh-CN" sz="2000" dirty="0" err="1" smtClean="0"/>
              <a:t>const</a:t>
            </a:r>
            <a:r>
              <a:rPr lang="zh-CN" altLang="en-US" sz="2000" dirty="0" smtClean="0"/>
              <a:t>型。</a:t>
            </a:r>
            <a:endParaRPr lang="zh-CN" altLang="en-US" sz="2000" dirty="0" smtClean="0"/>
          </a:p>
          <a:p>
            <a:pPr indent="-6350">
              <a:lnSpc>
                <a:spcPct val="150000"/>
              </a:lnSpc>
              <a:buFontTx/>
              <a:buNone/>
            </a:pPr>
            <a:r>
              <a:rPr lang="zh-CN" altLang="en-US" sz="2000" dirty="0" smtClean="0"/>
              <a:t>(3) 指向常对象的指针最常用于函数的形参，目的是在保护形参指针所指向的对象，使它在函数执行过程中不被修改。</a:t>
            </a:r>
            <a:endParaRPr lang="en-US" altLang="zh-CN" sz="2000" dirty="0" smtClean="0"/>
          </a:p>
          <a:p>
            <a:pPr indent="-6350">
              <a:lnSpc>
                <a:spcPct val="150000"/>
              </a:lnSpc>
              <a:buNone/>
            </a:pPr>
            <a:r>
              <a:rPr lang="zh-CN" altLang="en-US" sz="2000" dirty="0"/>
              <a:t>(4) 如果定义了一个指向常对象的指针变量，是不能通过它改变所指向的对象的值的，但是指针变量本身的值是可以改变的。</a:t>
            </a:r>
            <a:endParaRPr lang="zh-CN" altLang="en-US" sz="2000" dirty="0"/>
          </a:p>
          <a:p>
            <a:pPr indent="-6350">
              <a:buFontTx/>
              <a:buNone/>
            </a:pPr>
            <a:endParaRPr lang="zh-CN" altLang="en-US"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286131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例如：</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nb-NO" altLang="zh-CN" sz="2000" b="1" dirty="0">
                <a:latin typeface="仿宋" panose="02010609060101010101" pitchFamily="49" charset="-122"/>
                <a:ea typeface="仿宋" panose="02010609060101010101" pitchFamily="49" charset="-122"/>
                <a:sym typeface="+mn-ea"/>
              </a:rPr>
              <a:t> double y=4.3;</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double * const m=&amp;y;</a:t>
            </a:r>
            <a:endParaRPr lang="zh-CN"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z=3.4;</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m=&amp;z;     </a:t>
            </a:r>
            <a:r>
              <a:rPr lang="nb-NO" altLang="zh-CN" sz="2000" b="1" i="1" dirty="0">
                <a:latin typeface="仿宋" panose="02010609060101010101" pitchFamily="49" charset="-122"/>
                <a:ea typeface="仿宋" panose="02010609060101010101" pitchFamily="49" charset="-122"/>
                <a:sym typeface="+mn-ea"/>
              </a:rPr>
              <a:t>//</a:t>
            </a:r>
            <a:r>
              <a:rPr lang="zh-CN" altLang="zh-CN" sz="2000" b="1" i="1" dirty="0">
                <a:latin typeface="仿宋" panose="02010609060101010101" pitchFamily="49" charset="-122"/>
                <a:ea typeface="仿宋" panose="02010609060101010101" pitchFamily="49" charset="-122"/>
                <a:sym typeface="+mn-ea"/>
              </a:rPr>
              <a:t>错误，不能改变常量指针指向的变量</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*m=3.4;   </a:t>
            </a:r>
            <a:r>
              <a:rPr lang="nb-NO" altLang="zh-CN" sz="2000" b="1" i="1" dirty="0">
                <a:latin typeface="仿宋" panose="02010609060101010101" pitchFamily="49" charset="-122"/>
                <a:ea typeface="仿宋" panose="02010609060101010101" pitchFamily="49" charset="-122"/>
                <a:sym typeface="+mn-ea"/>
              </a:rPr>
              <a:t>//</a:t>
            </a:r>
            <a:r>
              <a:rPr lang="zh-CN" altLang="zh-CN" sz="2000" b="1" i="1" dirty="0">
                <a:latin typeface="仿宋" panose="02010609060101010101" pitchFamily="49" charset="-122"/>
                <a:ea typeface="仿宋" panose="02010609060101010101" pitchFamily="49" charset="-122"/>
                <a:sym typeface="+mn-ea"/>
              </a:rPr>
              <a:t>正确，可以改变常量指针指向变量的值</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7969885" cy="4093428"/>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2. </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指向常量的指针</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指向常量的指针的定义格式如下：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err="1">
                <a:ln>
                  <a:noFill/>
                </a:ln>
                <a:solidFill>
                  <a:srgbClr val="FF0000"/>
                </a:solidFill>
                <a:effectLst/>
                <a:uLnTx/>
                <a:uFillTx/>
                <a:latin typeface="+mn-ea"/>
                <a:sym typeface="+mn-ea"/>
              </a:rPr>
              <a:t>const</a:t>
            </a:r>
            <a:r>
              <a:rPr lang="en-US" altLang="zh-CN" sz="2000" b="1" noProof="0" dirty="0">
                <a:ln>
                  <a:noFill/>
                </a:ln>
                <a:solidFill>
                  <a:srgbClr val="FF0000"/>
                </a:solidFill>
                <a:effectLst/>
                <a:uLnTx/>
                <a:uFillTx/>
                <a:latin typeface="+mn-ea"/>
                <a:sym typeface="+mn-ea"/>
              </a:rPr>
              <a:t> </a:t>
            </a:r>
            <a:r>
              <a:rPr lang="zh-CN" altLang="zh-CN" sz="2000" b="1" noProof="0" dirty="0">
                <a:ln>
                  <a:noFill/>
                </a:ln>
                <a:solidFill>
                  <a:srgbClr val="FF0000"/>
                </a:solidFill>
                <a:effectLst/>
                <a:uLnTx/>
                <a:uFillTx/>
                <a:latin typeface="+mn-ea"/>
                <a:sym typeface="+mn-ea"/>
              </a:rPr>
              <a:t>类型名</a:t>
            </a:r>
            <a:r>
              <a:rPr lang="en-US" altLang="zh-CN" sz="2000" b="1" noProof="0" dirty="0">
                <a:ln>
                  <a:noFill/>
                </a:ln>
                <a:solidFill>
                  <a:srgbClr val="FF0000"/>
                </a:solidFill>
                <a:effectLst/>
                <a:uLnTx/>
                <a:uFillTx/>
                <a:latin typeface="+mn-ea"/>
                <a:sym typeface="+mn-ea"/>
              </a:rPr>
              <a:t> * </a:t>
            </a:r>
            <a:r>
              <a:rPr lang="zh-CN" altLang="zh-CN" sz="2000" b="1" noProof="0" dirty="0">
                <a:ln>
                  <a:noFill/>
                </a:ln>
                <a:solidFill>
                  <a:srgbClr val="FF0000"/>
                </a:solidFill>
                <a:effectLst/>
                <a:uLnTx/>
                <a:uFillTx/>
                <a:latin typeface="+mn-ea"/>
                <a:sym typeface="+mn-ea"/>
              </a:rPr>
              <a:t>指针名</a:t>
            </a:r>
            <a:r>
              <a:rPr lang="en-US"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例如：</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仿宋" panose="02010609060101010101" pitchFamily="49" charset="-122"/>
                <a:ea typeface="仿宋" panose="02010609060101010101" pitchFamily="49" charset="-122"/>
                <a:sym typeface="+mn-ea"/>
              </a:rPr>
              <a:t>       const int *w;</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表明</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为一个指向</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err="1">
                <a:ln>
                  <a:noFill/>
                </a:ln>
                <a:effectLst/>
                <a:uLnTx/>
                <a:uFillTx/>
                <a:latin typeface="仿宋" panose="02010609060101010101" pitchFamily="49" charset="-122"/>
                <a:ea typeface="仿宋" panose="02010609060101010101" pitchFamily="49" charset="-122"/>
                <a:sym typeface="+mn-ea"/>
              </a:rPr>
              <a:t>int</a:t>
            </a:r>
            <a:r>
              <a:rPr lang="zh-CN" altLang="zh-CN" sz="2000" b="1" noProof="0" dirty="0">
                <a:ln>
                  <a:noFill/>
                </a:ln>
                <a:effectLst/>
                <a:uLnTx/>
                <a:uFillTx/>
                <a:latin typeface="仿宋" panose="02010609060101010101" pitchFamily="49" charset="-122"/>
                <a:ea typeface="仿宋" panose="02010609060101010101" pitchFamily="49" charset="-122"/>
                <a:sym typeface="+mn-ea"/>
              </a:rPr>
              <a:t>类型的指针，它指向一个整型常量，这个常量的值不能被改变，但</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指向的变量可以被改变，即指针所指向的地址可以被改变。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3784600"/>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例如：</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nb-NO" altLang="zh-CN" sz="2000" b="1" dirty="0">
                <a:latin typeface="仿宋" panose="02010609060101010101" pitchFamily="49" charset="-122"/>
                <a:ea typeface="仿宋" panose="02010609060101010101" pitchFamily="49" charset="-122"/>
                <a:sym typeface="+mn-ea"/>
              </a:rPr>
              <a:t>   const double *m;</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y=4.3;</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m=&amp;y;</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*m=3.4;  </a:t>
            </a:r>
            <a:endParaRPr lang="nb-NO"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solidFill>
                  <a:srgbClr val="FF0000"/>
                </a:solidFill>
                <a:latin typeface="仿宋" panose="02010609060101010101" pitchFamily="49" charset="-122"/>
                <a:ea typeface="仿宋" panose="02010609060101010101" pitchFamily="49" charset="-122"/>
                <a:sym typeface="+mn-ea"/>
              </a:rPr>
              <a:t>     </a:t>
            </a:r>
            <a:r>
              <a:rPr lang="nb-NO" altLang="zh-CN" sz="2000" b="1" i="1" dirty="0">
                <a:solidFill>
                  <a:srgbClr val="FF0000"/>
                </a:solidFill>
                <a:latin typeface="仿宋" panose="02010609060101010101" pitchFamily="49" charset="-122"/>
                <a:ea typeface="仿宋" panose="02010609060101010101" pitchFamily="49" charset="-122"/>
                <a:sym typeface="+mn-ea"/>
              </a:rPr>
              <a:t>//</a:t>
            </a:r>
            <a:r>
              <a:rPr lang="zh-CN" altLang="zh-CN" sz="2000" b="1" i="1" dirty="0">
                <a:solidFill>
                  <a:srgbClr val="FF0000"/>
                </a:solidFill>
                <a:latin typeface="仿宋" panose="02010609060101010101" pitchFamily="49" charset="-122"/>
                <a:ea typeface="仿宋" panose="02010609060101010101" pitchFamily="49" charset="-122"/>
                <a:sym typeface="+mn-ea"/>
              </a:rPr>
              <a:t>错误，不能改变指向常量的指针指向变量的内容</a:t>
            </a:r>
            <a:endParaRPr lang="zh-CN"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z=3.4;</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0070C0"/>
                </a:solidFill>
                <a:latin typeface="仿宋" panose="02010609060101010101" pitchFamily="49" charset="-122"/>
                <a:ea typeface="仿宋" panose="02010609060101010101" pitchFamily="49" charset="-122"/>
                <a:sym typeface="+mn-ea"/>
              </a:rPr>
              <a:t>m=&amp;z; </a:t>
            </a:r>
            <a:r>
              <a:rPr lang="nb-NO" altLang="zh-CN" sz="2000" b="1" i="1" dirty="0">
                <a:solidFill>
                  <a:srgbClr val="0070C0"/>
                </a:solidFill>
                <a:latin typeface="仿宋" panose="02010609060101010101" pitchFamily="49" charset="-122"/>
                <a:ea typeface="仿宋" panose="02010609060101010101" pitchFamily="49" charset="-122"/>
                <a:sym typeface="+mn-ea"/>
              </a:rPr>
              <a:t>//</a:t>
            </a:r>
            <a:r>
              <a:rPr lang="zh-CN" altLang="zh-CN" sz="2000" b="1" i="1" dirty="0">
                <a:solidFill>
                  <a:srgbClr val="0070C0"/>
                </a:solidFill>
                <a:latin typeface="仿宋" panose="02010609060101010101" pitchFamily="49" charset="-122"/>
                <a:ea typeface="仿宋" panose="02010609060101010101" pitchFamily="49" charset="-122"/>
                <a:sym typeface="+mn-ea"/>
              </a:rPr>
              <a:t>正确，可以改变指向常量的指针指向的变量</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3241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4.1.1</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静态数据成员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251520" y="925195"/>
            <a:ext cx="8210490" cy="2985433"/>
          </a:xfrm>
          <a:prstGeom prst="rect">
            <a:avLst/>
          </a:prstGeom>
          <a:noFill/>
        </p:spPr>
        <p:txBody>
          <a:bodyPr wrap="square" rtlCol="0">
            <a:spAutoFit/>
          </a:bodyPr>
          <a:lstStyle/>
          <a:p>
            <a:pPr marL="274320" indent="-274320">
              <a:lnSpc>
                <a:spcPct val="150000"/>
              </a:lnSpc>
              <a:spcBef>
                <a:spcPct val="20000"/>
              </a:spcBef>
              <a:buClr>
                <a:schemeClr val="accent3"/>
              </a:buClr>
              <a:buSzPct val="95000"/>
              <a:defRPr/>
            </a:pPr>
            <a:r>
              <a:rPr lang="en-US" altLang="zh-CN"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en-US" altLang="zh-CN" sz="2000" b="1" dirty="0">
                <a:latin typeface="仿宋" panose="02010609060101010101" pitchFamily="49" charset="-122"/>
                <a:ea typeface="仿宋" panose="02010609060101010101" pitchFamily="49" charset="-122"/>
                <a:sym typeface="+mn-ea"/>
              </a:rPr>
              <a:t>C++</a:t>
            </a:r>
            <a:r>
              <a:rPr lang="zh-CN" altLang="zh-CN" sz="2000" b="1" dirty="0">
                <a:latin typeface="仿宋" panose="02010609060101010101" pitchFamily="49" charset="-122"/>
                <a:ea typeface="仿宋" panose="02010609060101010101" pitchFamily="49" charset="-122"/>
                <a:sym typeface="+mn-ea"/>
              </a:rPr>
              <a:t>通过静态数据成员来解决这个问题。</a:t>
            </a:r>
            <a:endParaRPr lang="zh-CN" altLang="zh-CN" sz="2000" b="1" dirty="0">
              <a:latin typeface="仿宋" panose="02010609060101010101" pitchFamily="49" charset="-122"/>
              <a:ea typeface="仿宋" panose="02010609060101010101" pitchFamily="49" charset="-122"/>
              <a:sym typeface="+mn-ea"/>
            </a:endParaRPr>
          </a:p>
          <a:p>
            <a:pPr marL="274320" indent="-274320">
              <a:lnSpc>
                <a:spcPct val="150000"/>
              </a:lnSpc>
              <a:spcBef>
                <a:spcPct val="20000"/>
              </a:spcBef>
              <a:buClr>
                <a:schemeClr val="accent3"/>
              </a:buClr>
              <a:buSzPct val="95000"/>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静态数据成员是类的所有对象共享的数据成员，而不是某个对象的数据成员。</a:t>
            </a:r>
            <a:endParaRPr lang="zh-CN" altLang="zh-CN" sz="2000" b="1" dirty="0">
              <a:latin typeface="仿宋" panose="02010609060101010101" pitchFamily="49" charset="-122"/>
              <a:ea typeface="仿宋" panose="02010609060101010101" pitchFamily="49" charset="-122"/>
              <a:sym typeface="+mn-ea"/>
            </a:endParaRPr>
          </a:p>
          <a:p>
            <a:pPr marL="274320" indent="-274320">
              <a:lnSpc>
                <a:spcPct val="150000"/>
              </a:lnSpc>
              <a:spcBef>
                <a:spcPct val="20000"/>
              </a:spcBef>
              <a:buClr>
                <a:schemeClr val="accent3"/>
              </a:buClr>
              <a:buSzPct val="95000"/>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使用静态数据成员的好处在于不但实现了数据共享，而且可以节省所使用的内存空间。系统给静态数据成员单独分配了一块存储区域，不论定义了多少个类的对象，静态数据成员的值对每个对象都是一样。</a:t>
            </a:r>
            <a:endParaRPr lang="zh-CN" altLang="zh-CN" sz="20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additive="base">
                                        <p:cTn id="1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834005"/>
            <a:ext cx="7842250" cy="422885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4-19</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常量指针作函数参数应用举例。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s[6];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aa(aa &amp;p)    </a:t>
            </a:r>
            <a:r>
              <a:rPr lang="nb-NO"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cout&lt;&lt;"copy construct..."&lt;&lt;endl;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 void input(const int *p,int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aa::input(const int *p,int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for(int i=0;i&lt;n;i++)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s[i]=*(p+i);}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print(const aa *sa)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 (int i=0; i&lt;6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a:t>
            </a:r>
            <a:r>
              <a:rPr lang="nb-NO" altLang="zh-CN" sz="2000" b="1" noProof="0" dirty="0">
                <a:ln>
                  <a:noFill/>
                </a:ln>
                <a:solidFill>
                  <a:srgbClr val="FF0000"/>
                </a:solidFill>
                <a:effectLst/>
                <a:uLnTx/>
                <a:uFillTx/>
                <a:latin typeface="+mn-ea"/>
                <a:sym typeface="+mn-ea"/>
              </a:rPr>
              <a:t>&lt;&lt;(*sa).s[i]&lt;&lt;</a:t>
            </a:r>
            <a:r>
              <a:rPr lang="nb-NO" altLang="zh-CN" sz="2000" b="1" noProof="0" dirty="0">
                <a:ln>
                  <a:noFill/>
                </a:ln>
                <a:effectLst/>
                <a:uLnTx/>
                <a:uFillTx/>
                <a:latin typeface="+mn-ea"/>
                <a:sym typeface="+mn-ea"/>
              </a:rPr>
              <a:t>endl;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array[6];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 wa;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t>
            </a:r>
            <a:r>
              <a:rPr lang="zh-CN" altLang="zh-CN" sz="2000" b="1" noProof="0" dirty="0">
                <a:ln>
                  <a:noFill/>
                </a:ln>
                <a:effectLst/>
                <a:uLnTx/>
                <a:uFillTx/>
                <a:latin typeface="+mn-ea"/>
                <a:sym typeface="+mn-ea"/>
              </a:rPr>
              <a:t>请输入数组元素的内容：</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 (int i=0; i&lt;6;i++)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cin&gt;&gt;array[i];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wa.input (array,6);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t>
            </a:r>
            <a:r>
              <a:rPr lang="zh-CN" altLang="zh-CN" sz="2000" b="1" noProof="0" dirty="0">
                <a:ln>
                  <a:noFill/>
                </a:ln>
                <a:effectLst/>
                <a:uLnTx/>
                <a:uFillTx/>
                <a:latin typeface="+mn-ea"/>
                <a:sym typeface="+mn-ea"/>
              </a:rPr>
              <a:t>请输出数组元素的内容：</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print (&amp;wa);</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106500" name="Picture 5"/>
          <p:cNvPicPr>
            <a:picLocks noChangeAspect="1"/>
          </p:cNvPicPr>
          <p:nvPr/>
        </p:nvPicPr>
        <p:blipFill>
          <a:blip r:embed="rId1"/>
          <a:stretch>
            <a:fillRect/>
          </a:stretch>
        </p:blipFill>
        <p:spPr>
          <a:xfrm>
            <a:off x="322898" y="1010920"/>
            <a:ext cx="8497887" cy="366553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6500"/>
                                        </p:tgtEl>
                                        <p:attrNameLst>
                                          <p:attrName>style.visibility</p:attrName>
                                        </p:attrNameLst>
                                      </p:cBhvr>
                                      <p:to>
                                        <p:strVal val="visible"/>
                                      </p:to>
                                    </p:set>
                                    <p:animEffect transition="in" filter="wipe(down)">
                                      <p:cBhvr>
                                        <p:cTn id="16"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4.5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37702" y="2168922"/>
            <a:ext cx="5818505" cy="623250"/>
          </a:xfrm>
          <a:prstGeom prst="rect">
            <a:avLst/>
          </a:prstGeom>
          <a:noFill/>
        </p:spPr>
        <p:txBody>
          <a:bodyPr wrap="square" lIns="68584" tIns="34291" rIns="68584" bIns="34291" rtlCol="0">
            <a:spAutoFit/>
          </a:bodyPr>
          <a:lstStyle/>
          <a:p>
            <a:pPr lvl="0">
              <a:spcBef>
                <a:spcPct val="0"/>
              </a:spcBef>
              <a:defRPr/>
            </a:pPr>
            <a:r>
              <a:rPr lang="zh-CN" altLang="en-US" sz="3600" dirty="0">
                <a:effectLst>
                  <a:outerShdw blurRad="38100" dist="38100" dir="2700000" algn="tl">
                    <a:srgbClr val="C0C0C0"/>
                  </a:outerShdw>
                </a:effectLst>
              </a:rPr>
              <a:t>类成员与指针</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99592" y="123478"/>
            <a:ext cx="4896544"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0" algn="l" fontAlgn="base">
              <a:spcAft>
                <a:spcPct val="0"/>
              </a:spcAft>
              <a:defRPr/>
            </a:pPr>
            <a:r>
              <a:rPr lang="en-US" altLang="zh-CN" sz="2400" dirty="0"/>
              <a:t>1 </a:t>
            </a:r>
            <a:r>
              <a:rPr lang="zh-CN" altLang="en-US" sz="2400" dirty="0"/>
              <a:t>指向类的非静态成员的指针</a:t>
            </a:r>
            <a:endParaRPr lang="zh-CN" altLang="zh-CN" sz="24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690245"/>
            <a:ext cx="8256592"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rPr>
              <a:t>通过</a:t>
            </a:r>
            <a:r>
              <a:rPr lang="zh-CN" altLang="en-US" sz="2400" dirty="0">
                <a:solidFill>
                  <a:schemeClr val="hlink"/>
                </a:solidFill>
                <a:latin typeface="宋体" panose="02010600030101010101" pitchFamily="2" charset="-122"/>
              </a:rPr>
              <a:t>指向成员的指针</a:t>
            </a:r>
            <a:r>
              <a:rPr lang="zh-CN" altLang="en-US" sz="2400" dirty="0">
                <a:latin typeface="宋体" panose="02010600030101010101" pitchFamily="2" charset="-122"/>
              </a:rPr>
              <a:t>只能访问公有成员</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作用：通过指针访问类对象的内部</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声明指向成员的指针方法</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声明指向公有数据成员的指针</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		</a:t>
            </a:r>
            <a:r>
              <a:rPr lang="zh-CN" altLang="en-US" sz="2400" dirty="0">
                <a:solidFill>
                  <a:srgbClr val="008000"/>
                </a:solidFill>
                <a:latin typeface="宋体" panose="02010600030101010101" pitchFamily="2" charset="-122"/>
              </a:rPr>
              <a:t>类型说明符  类名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指针名</a:t>
            </a:r>
            <a:endParaRPr lang="zh-CN" altLang="en-US" sz="2400" dirty="0">
              <a:solidFill>
                <a:srgbClr val="008000"/>
              </a:solidFill>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声明指向公有函数成员的指针</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		</a:t>
            </a:r>
            <a:r>
              <a:rPr lang="zh-CN" altLang="en-US" sz="2400" dirty="0">
                <a:solidFill>
                  <a:srgbClr val="008000"/>
                </a:solidFill>
                <a:latin typeface="宋体" panose="02010600030101010101" pitchFamily="2" charset="-122"/>
              </a:rPr>
              <a:t>类型说明符  </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类名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指针名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参数表</a:t>
            </a:r>
            <a:r>
              <a:rPr lang="en-US" altLang="zh-CN" sz="2400" dirty="0">
                <a:solidFill>
                  <a:srgbClr val="008000"/>
                </a:solidFill>
                <a:latin typeface="宋体" panose="02010600030101010101" pitchFamily="2" charset="-122"/>
              </a:rPr>
              <a:t>)</a:t>
            </a:r>
            <a:r>
              <a:rPr lang="zh-CN" altLang="en-US" sz="2400" dirty="0" smtClean="0">
                <a:solidFill>
                  <a:srgbClr val="008000"/>
                </a:solidFill>
                <a:latin typeface="宋体" panose="02010600030101010101" pitchFamily="2" charset="-122"/>
              </a:rPr>
              <a:t>；</a:t>
            </a:r>
            <a:endParaRPr lang="zh-CN" altLang="en-US" sz="2400" dirty="0">
              <a:solidFill>
                <a:srgbClr val="008000"/>
              </a:solidFill>
              <a:latin typeface="宋体" panose="0201060003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37321" y="133971"/>
            <a:ext cx="6542991"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5" name="Rectangle 3"/>
          <p:cNvSpPr txBox="1">
            <a:spLocks noChangeArrowheads="1"/>
          </p:cNvSpPr>
          <p:nvPr/>
        </p:nvSpPr>
        <p:spPr>
          <a:xfrm>
            <a:off x="539552" y="987574"/>
            <a:ext cx="8229600" cy="339447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rPr>
              <a:t>指向数据成员的指针的使用</a:t>
            </a:r>
            <a:endParaRPr lang="zh-CN" altLang="en-US" dirty="0" smtClean="0">
              <a:latin typeface="宋体" panose="02010600030101010101" pitchFamily="2" charset="-122"/>
            </a:endParaRPr>
          </a:p>
          <a:p>
            <a:r>
              <a:rPr lang="zh-CN" altLang="en-US" sz="2100" dirty="0" smtClean="0">
                <a:latin typeface="宋体" panose="02010600030101010101" pitchFamily="2" charset="-122"/>
              </a:rPr>
              <a:t>说明指针应该指向哪个成员</a:t>
            </a:r>
            <a:endParaRPr lang="zh-CN" altLang="en-US" sz="2100" dirty="0" smtClean="0">
              <a:latin typeface="宋体" panose="02010600030101010101" pitchFamily="2" charset="-122"/>
            </a:endParaRP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指针名</a:t>
            </a:r>
            <a:r>
              <a:rPr lang="en-US" altLang="zh-CN" b="1" dirty="0" smtClean="0">
                <a:solidFill>
                  <a:srgbClr val="008000"/>
                </a:solidFill>
                <a:latin typeface="宋体" panose="02010600030101010101" pitchFamily="2" charset="-122"/>
                <a:ea typeface="黑体" panose="02010609060101010101" pitchFamily="49" charset="-122"/>
              </a:rPr>
              <a:t>=&amp;</a:t>
            </a:r>
            <a:r>
              <a:rPr lang="zh-CN" altLang="en-US" b="1" dirty="0" smtClean="0">
                <a:solidFill>
                  <a:srgbClr val="008000"/>
                </a:solidFill>
                <a:latin typeface="宋体" panose="02010600030101010101" pitchFamily="2" charset="-122"/>
                <a:ea typeface="黑体" panose="02010609060101010101" pitchFamily="49" charset="-122"/>
              </a:rPr>
              <a:t>类名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数据成员名；</a:t>
            </a:r>
            <a:endParaRPr lang="zh-CN" altLang="en-US" b="1" dirty="0" smtClean="0">
              <a:solidFill>
                <a:srgbClr val="008000"/>
              </a:solidFill>
              <a:latin typeface="宋体" panose="02010600030101010101" pitchFamily="2" charset="-122"/>
              <a:ea typeface="黑体" panose="02010609060101010101" pitchFamily="49" charset="-122"/>
            </a:endParaRPr>
          </a:p>
          <a:p>
            <a:r>
              <a:rPr lang="zh-CN" altLang="en-US" sz="2100" dirty="0" smtClean="0">
                <a:latin typeface="宋体" panose="02010600030101010101" pitchFamily="2" charset="-122"/>
              </a:rPr>
              <a:t>通过对象名（或对象指针）与成员指针结合来访问数据成员</a:t>
            </a:r>
            <a:endParaRPr lang="zh-CN" altLang="en-US" sz="2100" dirty="0" smtClean="0">
              <a:latin typeface="宋体" panose="02010600030101010101" pitchFamily="2" charset="-122"/>
            </a:endParaRP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对象名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类成员指针名</a:t>
            </a:r>
            <a:endParaRPr lang="zh-CN" altLang="en-US" b="1" dirty="0" smtClean="0">
              <a:solidFill>
                <a:srgbClr val="008000"/>
              </a:solidFill>
              <a:latin typeface="宋体" panose="02010600030101010101" pitchFamily="2" charset="-122"/>
              <a:ea typeface="黑体" panose="02010609060101010101" pitchFamily="49" charset="-122"/>
            </a:endParaRP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或： </a:t>
            </a:r>
            <a:endParaRPr lang="zh-CN" altLang="en-US" b="1" dirty="0" smtClean="0">
              <a:solidFill>
                <a:srgbClr val="3232C8"/>
              </a:solidFill>
              <a:latin typeface="宋体" panose="02010600030101010101" pitchFamily="2" charset="-122"/>
              <a:ea typeface="黑体" panose="02010609060101010101" pitchFamily="49" charset="-122"/>
            </a:endParaRP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对象指针名</a:t>
            </a:r>
            <a:r>
              <a:rPr lang="en-US" altLang="zh-CN" b="1" dirty="0" smtClean="0">
                <a:solidFill>
                  <a:srgbClr val="008000"/>
                </a:solidFill>
                <a:latin typeface="宋体" panose="02010600030101010101" pitchFamily="2" charset="-122"/>
                <a:ea typeface="黑体" panose="02010609060101010101" pitchFamily="49" charset="-122"/>
              </a:rPr>
              <a:t>-&gt;*</a:t>
            </a:r>
            <a:r>
              <a:rPr lang="zh-CN" altLang="en-US" b="1" dirty="0" smtClean="0">
                <a:solidFill>
                  <a:srgbClr val="008000"/>
                </a:solidFill>
                <a:latin typeface="宋体" panose="02010600030101010101" pitchFamily="2" charset="-122"/>
                <a:ea typeface="黑体" panose="02010609060101010101" pitchFamily="49" charset="-122"/>
              </a:rPr>
              <a:t>类成员指针名</a:t>
            </a:r>
            <a:endParaRPr lang="zh-CN" altLang="en-US" sz="1800" dirty="0">
              <a:solidFill>
                <a:srgbClr val="008000"/>
              </a:solidFill>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28955"/>
            <a:ext cx="649106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3" name="Rectangle 3"/>
          <p:cNvSpPr txBox="1">
            <a:spLocks noChangeArrowheads="1"/>
          </p:cNvSpPr>
          <p:nvPr/>
        </p:nvSpPr>
        <p:spPr>
          <a:xfrm>
            <a:off x="539552" y="915566"/>
            <a:ext cx="8229600" cy="339447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rPr>
              <a:t>指向函数成员的指针的使用</a:t>
            </a:r>
            <a:endParaRPr lang="zh-CN" altLang="en-US" dirty="0" smtClean="0">
              <a:latin typeface="宋体" panose="02010600030101010101" pitchFamily="2" charset="-122"/>
            </a:endParaRPr>
          </a:p>
          <a:p>
            <a:r>
              <a:rPr lang="zh-CN" altLang="en-US" sz="2100" dirty="0" smtClean="0">
                <a:latin typeface="宋体" panose="02010600030101010101" pitchFamily="2" charset="-122"/>
              </a:rPr>
              <a:t>初始化</a:t>
            </a:r>
            <a:endParaRPr lang="zh-CN" altLang="en-US" sz="2100" dirty="0" smtClean="0">
              <a:latin typeface="宋体" panose="02010600030101010101" pitchFamily="2" charset="-122"/>
            </a:endParaRP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zh-CN" altLang="en-US" b="1" dirty="0" smtClean="0">
                <a:solidFill>
                  <a:srgbClr val="008000"/>
                </a:solidFill>
                <a:latin typeface="宋体" panose="02010600030101010101" pitchFamily="2" charset="-122"/>
                <a:ea typeface="黑体" panose="02010609060101010101" pitchFamily="49" charset="-122"/>
              </a:rPr>
              <a:t>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函数成员名；</a:t>
            </a:r>
            <a:endParaRPr lang="zh-CN" altLang="en-US" b="1" dirty="0" smtClean="0">
              <a:solidFill>
                <a:srgbClr val="008000"/>
              </a:solidFill>
              <a:latin typeface="宋体" panose="02010600030101010101" pitchFamily="2" charset="-122"/>
              <a:ea typeface="黑体" panose="02010609060101010101" pitchFamily="49" charset="-122"/>
            </a:endParaRPr>
          </a:p>
          <a:p>
            <a:r>
              <a:rPr lang="zh-CN" altLang="en-US" sz="2100" dirty="0" smtClean="0">
                <a:latin typeface="宋体" panose="02010600030101010101" pitchFamily="2" charset="-122"/>
              </a:rPr>
              <a:t>通过对象名（或对象指针）与成员指针结合来访问函数成员</a:t>
            </a:r>
            <a:endParaRPr lang="zh-CN" altLang="en-US" sz="2100" dirty="0" smtClean="0">
              <a:latin typeface="宋体" panose="02010600030101010101" pitchFamily="2" charset="-122"/>
            </a:endParaRP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对象名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类成员指针名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参数表</a:t>
            </a:r>
            <a:r>
              <a:rPr lang="en-US" altLang="zh-CN" b="1" dirty="0" smtClean="0">
                <a:solidFill>
                  <a:srgbClr val="008000"/>
                </a:solidFill>
                <a:latin typeface="宋体" panose="02010600030101010101" pitchFamily="2" charset="-122"/>
                <a:ea typeface="黑体" panose="02010609060101010101" pitchFamily="49" charset="-122"/>
              </a:rPr>
              <a:t>)</a:t>
            </a:r>
            <a:endParaRPr lang="en-US" altLang="zh-CN" b="1" dirty="0" smtClean="0">
              <a:solidFill>
                <a:srgbClr val="008000"/>
              </a:solidFill>
              <a:latin typeface="宋体" panose="02010600030101010101" pitchFamily="2" charset="-122"/>
              <a:ea typeface="黑体" panose="02010609060101010101" pitchFamily="49" charset="-122"/>
            </a:endParaRPr>
          </a:p>
          <a:p>
            <a:pPr lvl="1">
              <a:buSzPct val="60000"/>
              <a:buFont typeface="Wingdings" panose="05000000000000000000" pitchFamily="2" charset="2"/>
              <a:buNone/>
            </a:pPr>
            <a:r>
              <a:rPr lang="en-US" altLang="zh-CN" b="1" dirty="0" smtClean="0">
                <a:solidFill>
                  <a:srgbClr val="3232C8"/>
                </a:solidFill>
                <a:latin typeface="宋体" panose="02010600030101010101" pitchFamily="2" charset="-122"/>
                <a:ea typeface="黑体" panose="02010609060101010101" pitchFamily="49" charset="-122"/>
              </a:rPr>
              <a:t> </a:t>
            </a:r>
            <a:r>
              <a:rPr lang="zh-CN" altLang="en-US" b="1" dirty="0" smtClean="0">
                <a:solidFill>
                  <a:srgbClr val="3232C8"/>
                </a:solidFill>
                <a:latin typeface="宋体" panose="02010600030101010101" pitchFamily="2" charset="-122"/>
                <a:ea typeface="黑体" panose="02010609060101010101" pitchFamily="49" charset="-122"/>
              </a:rPr>
              <a:t>或：</a:t>
            </a:r>
            <a:endParaRPr lang="zh-CN" altLang="en-US" b="1" dirty="0" smtClean="0">
              <a:solidFill>
                <a:srgbClr val="3232C8"/>
              </a:solidFill>
              <a:latin typeface="宋体" panose="02010600030101010101" pitchFamily="2" charset="-122"/>
              <a:ea typeface="黑体" panose="02010609060101010101" pitchFamily="49" charset="-122"/>
            </a:endParaRP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对象指针名</a:t>
            </a:r>
            <a:r>
              <a:rPr lang="en-US" altLang="zh-CN" b="1" dirty="0" smtClean="0">
                <a:solidFill>
                  <a:srgbClr val="008000"/>
                </a:solidFill>
                <a:latin typeface="宋体" panose="02010600030101010101" pitchFamily="2" charset="-122"/>
                <a:ea typeface="黑体" panose="02010609060101010101" pitchFamily="49" charset="-122"/>
              </a:rPr>
              <a:t>-&gt;*</a:t>
            </a:r>
            <a:r>
              <a:rPr lang="zh-CN" altLang="en-US" b="1" dirty="0" smtClean="0">
                <a:solidFill>
                  <a:srgbClr val="008000"/>
                </a:solidFill>
                <a:latin typeface="宋体" panose="02010600030101010101" pitchFamily="2" charset="-122"/>
                <a:ea typeface="黑体" panose="02010609060101010101" pitchFamily="49" charset="-122"/>
              </a:rPr>
              <a:t>类成员指针名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参数表</a:t>
            </a:r>
            <a:r>
              <a:rPr lang="en-US" altLang="zh-CN" b="1" dirty="0" smtClean="0">
                <a:solidFill>
                  <a:srgbClr val="008000"/>
                </a:solidFill>
                <a:latin typeface="宋体" panose="02010600030101010101" pitchFamily="2" charset="-122"/>
                <a:ea typeface="黑体" panose="02010609060101010101" pitchFamily="49" charset="-122"/>
              </a:rPr>
              <a:t>)</a:t>
            </a:r>
            <a:endParaRPr lang="en-US" altLang="zh-CN" sz="1800" dirty="0">
              <a:solidFill>
                <a:srgbClr val="008000"/>
              </a:solidFill>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05979"/>
            <a:ext cx="613102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5" name="Rectangle 3"/>
          <p:cNvSpPr txBox="1">
            <a:spLocks noChangeArrowheads="1"/>
          </p:cNvSpPr>
          <p:nvPr/>
        </p:nvSpPr>
        <p:spPr>
          <a:xfrm>
            <a:off x="1259632" y="771551"/>
            <a:ext cx="6203156" cy="5760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mtClean="0"/>
              <a:t>程序简单示例</a:t>
            </a:r>
            <a:endParaRPr lang="zh-CN" altLang="en-US" smtClean="0"/>
          </a:p>
        </p:txBody>
      </p:sp>
      <p:sp>
        <p:nvSpPr>
          <p:cNvPr id="6" name="Rectangle 4"/>
          <p:cNvSpPr>
            <a:spLocks noChangeArrowheads="1"/>
          </p:cNvSpPr>
          <p:nvPr/>
        </p:nvSpPr>
        <p:spPr bwMode="auto">
          <a:xfrm>
            <a:off x="1871662" y="1653779"/>
            <a:ext cx="5454254" cy="3131344"/>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#include</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iostream.h</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class</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x,y</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public:</a:t>
            </a:r>
            <a:endPar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b)</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x=a;  y=b;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GetX</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return</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x;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GetY</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return</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y;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待续</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05979"/>
            <a:ext cx="82296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smtClean="0"/>
              <a:t>1 </a:t>
            </a:r>
            <a:r>
              <a:rPr lang="zh-CN" altLang="en-US" sz="3000" smtClean="0"/>
              <a:t>指向类的非静态成员的指针（续）</a:t>
            </a:r>
            <a:endParaRPr lang="zh-CN" altLang="en-US" sz="3000"/>
          </a:p>
        </p:txBody>
      </p:sp>
      <p:sp>
        <p:nvSpPr>
          <p:cNvPr id="3" name="Rectangle 4"/>
          <p:cNvSpPr>
            <a:spLocks noChangeArrowheads="1"/>
          </p:cNvSpPr>
          <p:nvPr/>
        </p:nvSpPr>
        <p:spPr bwMode="auto">
          <a:xfrm>
            <a:off x="1475656" y="915566"/>
            <a:ext cx="5454253" cy="356354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续前页</a:t>
            </a:r>
            <a:endParaRPr lang="zh-CN" altLang="en-US" sz="1800" b="0" dirty="0">
              <a:effectLst>
                <a:outerShdw blurRad="38100" dist="38100" dir="2700000" algn="tl">
                  <a:srgbClr val="C0C0C0"/>
                </a:outerShdw>
              </a:effectLst>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void</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main()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 A(4,5);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声明对象</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a:t>
            </a:r>
            <a:endPar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 *p1=&amp;A;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声明对象指针并初始化</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声明成员函数指针并初始化</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p_GetX</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)()=Point::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GetX</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1</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）使用成员函数指针访问成员函数</a:t>
            </a:r>
            <a:r>
              <a:rPr lang="en-US" altLang="zh-CN" sz="1800" dirty="0" err="1">
                <a:solidFill>
                  <a:schemeClr val="tx1"/>
                </a:solidFill>
                <a:effectLst>
                  <a:outerShdw blurRad="38100" dist="38100" dir="2700000" algn="tl">
                    <a:srgbClr val="C0C0C0"/>
                  </a:outerShdw>
                </a:effectLst>
                <a:latin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rPr>
              <a:t>&lt;&lt;(A.*</a:t>
            </a:r>
            <a:r>
              <a:rPr lang="en-US" altLang="zh-CN" sz="1800" dirty="0" err="1">
                <a:solidFill>
                  <a:schemeClr val="tx1"/>
                </a:solidFill>
                <a:effectLst>
                  <a:outerShdw blurRad="38100" dist="38100" dir="2700000" algn="tl">
                    <a:srgbClr val="C0C0C0"/>
                  </a:outerShdw>
                </a:effectLst>
                <a:latin typeface="宋体" panose="02010600030101010101" pitchFamily="2" charset="-122"/>
              </a:rPr>
              <a:t>p_GetX</a:t>
            </a:r>
            <a:r>
              <a:rPr lang="en-US" altLang="zh-CN" sz="1800" dirty="0">
                <a:solidFill>
                  <a:schemeClr val="tx1"/>
                </a:solidFill>
                <a:effectLst>
                  <a:outerShdw blurRad="38100" dist="38100" dir="2700000" algn="tl">
                    <a:srgbClr val="C0C0C0"/>
                  </a:outerShdw>
                </a:effectLst>
                <a:latin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2</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）使用对象指针访问成员函数</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rPr>
              <a:t>&lt;&lt;(p1-&gt;</a:t>
            </a:r>
            <a:r>
              <a:rPr lang="en-US" altLang="zh-CN" sz="1800" dirty="0" err="1">
                <a:solidFill>
                  <a:schemeClr val="tx1"/>
                </a:solidFill>
                <a:effectLst>
                  <a:outerShdw blurRad="38100" dist="38100" dir="2700000" algn="tl">
                    <a:srgbClr val="C0C0C0"/>
                  </a:outerShdw>
                </a:effectLst>
                <a:latin typeface="宋体" panose="02010600030101010101" pitchFamily="2" charset="-122"/>
              </a:rPr>
              <a:t>GetX</a:t>
            </a:r>
            <a:r>
              <a:rPr lang="en-US" altLang="zh-CN" sz="1800" dirty="0">
                <a:solidFill>
                  <a:schemeClr val="tx1"/>
                </a:solidFill>
                <a:effectLst>
                  <a:outerShdw blurRad="38100" dist="38100" dir="2700000" algn="tl">
                    <a:srgbClr val="C0C0C0"/>
                  </a:outerShdw>
                </a:effectLst>
                <a:latin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3</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）使用对象名访问成员函数</a:t>
            </a:r>
            <a:r>
              <a:rPr lang="en-US" altLang="zh-CN" sz="1800" dirty="0" err="1">
                <a:solidFill>
                  <a:schemeClr val="tx1"/>
                </a:solidFill>
                <a:effectLst>
                  <a:outerShdw blurRad="38100" dist="38100" dir="2700000" algn="tl">
                    <a:srgbClr val="C0C0C0"/>
                  </a:outerShdw>
                </a:effectLst>
                <a:latin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rPr>
              <a:t>A.GetX</a:t>
            </a:r>
            <a:r>
              <a:rPr lang="en-US" altLang="zh-CN" sz="1800" dirty="0">
                <a:solidFill>
                  <a:schemeClr val="tx1"/>
                </a:solidFill>
                <a:effectLst>
                  <a:outerShdw blurRad="38100" dist="38100" dir="2700000" algn="tl">
                    <a:srgbClr val="C0C0C0"/>
                  </a:outerShdw>
                </a:effectLst>
                <a:latin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51470"/>
            <a:ext cx="4906888"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a:t>
            </a:r>
            <a:endParaRPr lang="zh-CN" altLang="en-US" sz="3000" dirty="0"/>
          </a:p>
        </p:txBody>
      </p:sp>
      <p:sp>
        <p:nvSpPr>
          <p:cNvPr id="3" name="Rectangle 3"/>
          <p:cNvSpPr txBox="1">
            <a:spLocks noChangeArrowheads="1"/>
          </p:cNvSpPr>
          <p:nvPr/>
        </p:nvSpPr>
        <p:spPr>
          <a:xfrm>
            <a:off x="539552" y="843558"/>
            <a:ext cx="8229600" cy="3394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mn-ea"/>
              </a:rPr>
              <a:t>静态成员在类中地位特殊</a:t>
            </a:r>
            <a:endParaRPr lang="zh-CN" altLang="en-US" sz="2800" dirty="0" smtClean="0">
              <a:latin typeface="+mn-ea"/>
            </a:endParaRPr>
          </a:p>
          <a:p>
            <a:r>
              <a:rPr lang="zh-CN" altLang="en-US" sz="2800" dirty="0" smtClean="0">
                <a:latin typeface="+mn-ea"/>
              </a:rPr>
              <a:t>对类的静态成员的访问</a:t>
            </a:r>
            <a:r>
              <a:rPr lang="zh-CN" altLang="en-US" sz="2800" dirty="0" smtClean="0">
                <a:solidFill>
                  <a:schemeClr val="hlink"/>
                </a:solidFill>
                <a:latin typeface="+mn-ea"/>
              </a:rPr>
              <a:t>不依赖于对象</a:t>
            </a:r>
            <a:endParaRPr lang="zh-CN" altLang="en-US" sz="2800" dirty="0" smtClean="0">
              <a:solidFill>
                <a:schemeClr val="hlink"/>
              </a:solidFill>
              <a:latin typeface="+mn-ea"/>
            </a:endParaRPr>
          </a:p>
          <a:p>
            <a:r>
              <a:rPr lang="zh-CN" altLang="en-US" sz="2800" dirty="0" smtClean="0">
                <a:latin typeface="+mn-ea"/>
              </a:rPr>
              <a:t>可以</a:t>
            </a:r>
            <a:r>
              <a:rPr lang="zh-CN" altLang="en-US" sz="2800" dirty="0" smtClean="0">
                <a:solidFill>
                  <a:schemeClr val="hlink"/>
                </a:solidFill>
                <a:latin typeface="+mn-ea"/>
              </a:rPr>
              <a:t>用普通的指针</a:t>
            </a:r>
            <a:r>
              <a:rPr lang="zh-CN" altLang="en-US" sz="2800" dirty="0" smtClean="0">
                <a:latin typeface="+mn-ea"/>
              </a:rPr>
              <a:t>来指向和访问静态成员，即如</a:t>
            </a:r>
            <a:r>
              <a:rPr lang="en-US" altLang="zh-CN" sz="2800" dirty="0" smtClean="0">
                <a:latin typeface="+mn-ea"/>
              </a:rPr>
              <a:t>C</a:t>
            </a:r>
            <a:r>
              <a:rPr lang="zh-CN" altLang="en-US" sz="2800" dirty="0" smtClean="0">
                <a:latin typeface="+mn-ea"/>
              </a:rPr>
              <a:t>语言中所学方法一样使用指针</a:t>
            </a:r>
            <a:endParaRPr lang="zh-CN" altLang="en-US" sz="2800" dirty="0" smtClean="0">
              <a:latin typeface="+mn-ea"/>
            </a:endParaRPr>
          </a:p>
          <a:p>
            <a:endParaRPr lang="en-US" altLang="zh-CN" dirty="0" smtClean="0">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3750" y="925195"/>
            <a:ext cx="7668260" cy="3570208"/>
          </a:xfrm>
          <a:prstGeom prst="rect">
            <a:avLst/>
          </a:prstGeom>
          <a:noFill/>
        </p:spPr>
        <p:txBody>
          <a:bodyPr wrap="square" rtlCol="0">
            <a:spAutoFit/>
          </a:bodyPr>
          <a:lstStyle/>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en-US" altLang="zh-CN" sz="24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zh-CN" altLang="zh-CN" sz="2000" b="1" dirty="0">
                <a:latin typeface="仿宋" panose="02010609060101010101" pitchFamily="49" charset="-122"/>
                <a:ea typeface="仿宋" panose="02010609060101010101" pitchFamily="49" charset="-122"/>
                <a:sym typeface="+mn-ea"/>
              </a:rPr>
              <a:t>静态数据成员是一种特殊的数据成员类型，它的定义以关键字</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开头。</a:t>
            </a:r>
            <a:endParaRPr lang="zh-CN" altLang="zh-CN" sz="2000" b="1" dirty="0">
              <a:latin typeface="仿宋" panose="02010609060101010101" pitchFamily="49" charset="-122"/>
              <a:ea typeface="仿宋" panose="02010609060101010101" pitchFamily="49" charset="-122"/>
              <a:sym typeface="+mn-ea"/>
            </a:endParaRP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静态数据成员定义的格式为：</a:t>
            </a:r>
            <a:endParaRPr lang="zh-CN" altLang="zh-CN" sz="2000" b="1" dirty="0">
              <a:latin typeface="仿宋" panose="02010609060101010101" pitchFamily="49" charset="-122"/>
              <a:ea typeface="仿宋" panose="02010609060101010101" pitchFamily="49" charset="-122"/>
              <a:sym typeface="+mn-ea"/>
            </a:endParaRP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endParaRPr lang="zh-CN" altLang="zh-CN" sz="2000" b="1" dirty="0">
              <a:latin typeface="仿宋" panose="02010609060101010101" pitchFamily="49" charset="-122"/>
              <a:ea typeface="仿宋" panose="02010609060101010101" pitchFamily="49" charset="-122"/>
            </a:endParaRP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r>
              <a:rPr lang="en-US" altLang="zh-CN" sz="2000" b="1" dirty="0">
                <a:solidFill>
                  <a:srgbClr val="FF0000"/>
                </a:solidFill>
                <a:latin typeface="仿宋" panose="02010609060101010101" pitchFamily="49" charset="-122"/>
                <a:ea typeface="仿宋" panose="02010609060101010101" pitchFamily="49" charset="-122"/>
                <a:sym typeface="+mn-ea"/>
              </a:rPr>
              <a:t>static  </a:t>
            </a:r>
            <a:r>
              <a:rPr lang="zh-CN" altLang="en-US" sz="2000" b="1" dirty="0">
                <a:solidFill>
                  <a:srgbClr val="FF0000"/>
                </a:solidFill>
                <a:latin typeface="仿宋" panose="02010609060101010101" pitchFamily="49" charset="-122"/>
                <a:ea typeface="仿宋" panose="02010609060101010101" pitchFamily="49" charset="-122"/>
                <a:sym typeface="+mn-ea"/>
              </a:rPr>
              <a:t>数据</a:t>
            </a:r>
            <a:r>
              <a:rPr lang="zh-CN" altLang="zh-CN" sz="2000" b="1" dirty="0">
                <a:solidFill>
                  <a:srgbClr val="FF0000"/>
                </a:solidFill>
                <a:latin typeface="仿宋" panose="02010609060101010101" pitchFamily="49" charset="-122"/>
                <a:ea typeface="仿宋" panose="02010609060101010101" pitchFamily="49" charset="-122"/>
                <a:sym typeface="+mn-ea"/>
              </a:rPr>
              <a:t>类型 </a:t>
            </a: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静态数据成员名；</a:t>
            </a:r>
            <a:endParaRPr lang="zh-CN" altLang="zh-CN" sz="2000" b="1" dirty="0">
              <a:solidFill>
                <a:srgbClr val="FF0000"/>
              </a:solidFill>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lang="zh-CN" altLang="en-US"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15440"/>
            <a:ext cx="5915000"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指向类的静态成员的指针（续）</a:t>
            </a:r>
            <a:endParaRPr lang="zh-CN" altLang="en-US" sz="3000" dirty="0"/>
          </a:p>
        </p:txBody>
      </p:sp>
      <p:sp>
        <p:nvSpPr>
          <p:cNvPr id="3" name="Rectangle 4"/>
          <p:cNvSpPr txBox="1">
            <a:spLocks noChangeArrowheads="1"/>
          </p:cNvSpPr>
          <p:nvPr/>
        </p:nvSpPr>
        <p:spPr>
          <a:xfrm>
            <a:off x="899592" y="627535"/>
            <a:ext cx="3312368" cy="576064"/>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程序简单示例</a:t>
            </a:r>
            <a:endParaRPr lang="zh-CN" altLang="en-US" dirty="0" smtClean="0"/>
          </a:p>
        </p:txBody>
      </p:sp>
      <p:sp>
        <p:nvSpPr>
          <p:cNvPr id="4" name="Rectangle 5"/>
          <p:cNvSpPr>
            <a:spLocks noChangeArrowheads="1"/>
          </p:cNvSpPr>
          <p:nvPr/>
        </p:nvSpPr>
        <p:spPr bwMode="auto">
          <a:xfrm>
            <a:off x="1871662" y="1653779"/>
            <a:ext cx="5454254" cy="3131344"/>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#include</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&lt;iostream.h&gt;</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class</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x,y;</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public:</a:t>
            </a:r>
            <a:endPar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	static int </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count;</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b)</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x=a;  y=b;  count++;  }</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	  {  count--;  }</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GetX()  {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return</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x;   }</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static 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GetC()  { return count;   }</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180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待续</a:t>
            </a:r>
            <a:r>
              <a:rPr lang="en-US" altLang="zh-CN" sz="180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6582"/>
            <a:ext cx="5482952"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指向类的静态成员的指针（续）</a:t>
            </a:r>
            <a:endParaRPr lang="zh-CN" altLang="en-US" sz="3000" dirty="0"/>
          </a:p>
        </p:txBody>
      </p:sp>
      <p:sp>
        <p:nvSpPr>
          <p:cNvPr id="3" name="Rectangle 4"/>
          <p:cNvSpPr>
            <a:spLocks noChangeArrowheads="1"/>
          </p:cNvSpPr>
          <p:nvPr/>
        </p:nvSpPr>
        <p:spPr bwMode="auto">
          <a:xfrm>
            <a:off x="810950" y="915566"/>
            <a:ext cx="7848872" cy="356354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续前页</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spcBef>
                <a:spcPct val="0"/>
              </a:spcBef>
              <a:buFont typeface="Wingdings" panose="05000000000000000000" pitchFamily="2" charset="2"/>
              <a:buNone/>
              <a:defRPr/>
            </a:pP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Point::count=0;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静态数据成员定义性说明</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void</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main()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声明一个</a:t>
            </a:r>
            <a:r>
              <a:rPr lang="en-US" altLang="zh-CN" sz="1800" dirty="0" err="1">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型指针，指向类的静态成员</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pcnt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=&amp;Point::count;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 A(4,5);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声明对象</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a:t>
            </a:r>
            <a:endPar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直接通过指针访问静态数据成员</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 Object id="&lt;&lt;*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pcnt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指向函数的指针，指向类的静态成员函数</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gc</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)()=Point::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GetC</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 Object id="&lt;&lt;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gc</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18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smtClean="0">
                <a:solidFill>
                  <a:schemeClr val="tx1"/>
                </a:solidFill>
                <a:effectLst>
                  <a:outerShdw blurRad="38100" dist="38100" dir="2700000" algn="tl">
                    <a:srgbClr val="C0C0C0"/>
                  </a:outerShdw>
                </a:effectLst>
                <a:latin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27584" y="123478"/>
            <a:ext cx="3672408" cy="493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t>3 </a:t>
            </a:r>
            <a:r>
              <a:rPr lang="zh-CN" altLang="en-US" sz="3200" dirty="0" smtClean="0"/>
              <a:t>浅拷贝与深拷贝</a:t>
            </a:r>
            <a:endParaRPr lang="zh-CN" altLang="en-US" sz="3200" dirty="0" smtClean="0"/>
          </a:p>
        </p:txBody>
      </p:sp>
      <p:sp>
        <p:nvSpPr>
          <p:cNvPr id="5" name="Rectangle 3"/>
          <p:cNvSpPr txBox="1">
            <a:spLocks noChangeArrowheads="1"/>
          </p:cNvSpPr>
          <p:nvPr/>
        </p:nvSpPr>
        <p:spPr>
          <a:xfrm>
            <a:off x="323528" y="843558"/>
            <a:ext cx="8640960" cy="3394472"/>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t>对象间赋值</a:t>
            </a:r>
            <a:r>
              <a:rPr lang="en-US" altLang="zh-CN" sz="2400" dirty="0" smtClean="0"/>
              <a:t>(=)</a:t>
            </a:r>
            <a:r>
              <a:rPr lang="zh-CN" altLang="en-US" sz="2400" dirty="0" smtClean="0"/>
              <a:t>是一个拷贝过程</a:t>
            </a:r>
            <a:endParaRPr lang="zh-CN" altLang="en-US" sz="2400" dirty="0" smtClean="0"/>
          </a:p>
          <a:p>
            <a:pPr>
              <a:lnSpc>
                <a:spcPct val="150000"/>
              </a:lnSpc>
            </a:pPr>
            <a:r>
              <a:rPr lang="zh-CN" altLang="en-US" sz="2400" dirty="0" smtClean="0"/>
              <a:t>浅拷贝</a:t>
            </a:r>
            <a:endParaRPr lang="zh-CN" altLang="en-US" sz="2400" dirty="0" smtClean="0"/>
          </a:p>
          <a:p>
            <a:pPr lvl="1">
              <a:lnSpc>
                <a:spcPct val="150000"/>
              </a:lnSpc>
            </a:pPr>
            <a:r>
              <a:rPr lang="zh-CN" altLang="en-US" sz="2400" b="1" dirty="0" smtClean="0">
                <a:solidFill>
                  <a:schemeClr val="folHlink"/>
                </a:solidFill>
                <a:ea typeface="黑体" panose="02010609060101010101" pitchFamily="49" charset="-122"/>
              </a:rPr>
              <a:t>实现对象间数据元素的一一对应复制</a:t>
            </a:r>
            <a:r>
              <a:rPr lang="zh-CN" altLang="en-US" sz="2400" dirty="0" smtClean="0"/>
              <a:t>。</a:t>
            </a:r>
            <a:endParaRPr lang="zh-CN" altLang="en-US" sz="2400" dirty="0" smtClean="0"/>
          </a:p>
          <a:p>
            <a:pPr>
              <a:lnSpc>
                <a:spcPct val="150000"/>
              </a:lnSpc>
            </a:pPr>
            <a:r>
              <a:rPr lang="zh-CN" altLang="en-US" sz="2400" dirty="0" smtClean="0"/>
              <a:t>深拷贝</a:t>
            </a:r>
            <a:endParaRPr lang="zh-CN" altLang="en-US" sz="2400" dirty="0" smtClean="0"/>
          </a:p>
          <a:p>
            <a:pPr lvl="1">
              <a:lnSpc>
                <a:spcPct val="150000"/>
              </a:lnSpc>
            </a:pPr>
            <a:r>
              <a:rPr lang="zh-CN" altLang="en-US" sz="2400" b="1" dirty="0" smtClean="0">
                <a:solidFill>
                  <a:schemeClr val="folHlink"/>
                </a:solidFill>
                <a:ea typeface="黑体" panose="02010609060101010101" pitchFamily="49" charset="-122"/>
              </a:rPr>
              <a:t>当被复制的</a:t>
            </a:r>
            <a:r>
              <a:rPr lang="zh-CN" altLang="en-US" sz="2400" b="1" dirty="0" smtClean="0">
                <a:solidFill>
                  <a:schemeClr val="hlink"/>
                </a:solidFill>
                <a:ea typeface="黑体" panose="02010609060101010101" pitchFamily="49" charset="-122"/>
              </a:rPr>
              <a:t>对象数据成员是指针类型时</a:t>
            </a:r>
            <a:r>
              <a:rPr lang="zh-CN" altLang="en-US" sz="2400" b="1" dirty="0" smtClean="0">
                <a:solidFill>
                  <a:schemeClr val="folHlink"/>
                </a:solidFill>
                <a:ea typeface="黑体" panose="02010609060101010101" pitchFamily="49" charset="-122"/>
              </a:rPr>
              <a:t>，不是复制该指针成员本身，而是将指针所指的对象进行复制。</a:t>
            </a:r>
            <a:endParaRPr lang="zh-CN" altLang="en-US" sz="2400" b="1" dirty="0" smtClean="0">
              <a:solidFill>
                <a:schemeClr val="folHlink"/>
              </a:solidFill>
              <a:ea typeface="黑体" panose="02010609060101010101" pitchFamily="49" charset="-122"/>
            </a:endParaRPr>
          </a:p>
          <a:p>
            <a:pPr>
              <a:lnSpc>
                <a:spcPct val="150000"/>
              </a:lnSpc>
            </a:pPr>
            <a:r>
              <a:rPr lang="zh-CN" altLang="en-US" sz="2400" dirty="0" smtClean="0"/>
              <a:t>系统提供的拷贝</a:t>
            </a:r>
            <a:r>
              <a:rPr lang="en-US" altLang="zh-CN" sz="2400" dirty="0" smtClean="0"/>
              <a:t>(</a:t>
            </a:r>
            <a:r>
              <a:rPr lang="zh-CN" altLang="en-US" sz="2400" dirty="0" smtClean="0"/>
              <a:t>如默认拷贝构造函数等</a:t>
            </a:r>
            <a:r>
              <a:rPr lang="en-US" altLang="zh-CN" sz="2400" dirty="0" smtClean="0"/>
              <a:t>)</a:t>
            </a:r>
            <a:r>
              <a:rPr lang="zh-CN" altLang="en-US" sz="2400" dirty="0" smtClean="0"/>
              <a:t>只能实现浅拷贝，</a:t>
            </a:r>
            <a:r>
              <a:rPr lang="zh-CN" altLang="en-US" sz="2400" dirty="0" smtClean="0">
                <a:solidFill>
                  <a:schemeClr val="hlink"/>
                </a:solidFill>
              </a:rPr>
              <a:t>深拷贝必须自定义</a:t>
            </a:r>
            <a:endParaRPr lang="zh-CN" altLang="en-US" sz="2400" dirty="0" smtClean="0">
              <a:solidFill>
                <a:schemeClr val="hlink"/>
              </a:solidFill>
            </a:endParaRPr>
          </a:p>
        </p:txBody>
      </p:sp>
    </p:spTree>
  </p:cSld>
  <p:clrMapOvr>
    <a:masterClrMapping/>
  </p:clrMapOvr>
  <p:transition spd="slow">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5803"/>
            <a:ext cx="3960440" cy="4320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3"/>
          <p:cNvSpPr txBox="1">
            <a:spLocks noChangeArrowheads="1"/>
          </p:cNvSpPr>
          <p:nvPr/>
        </p:nvSpPr>
        <p:spPr>
          <a:xfrm>
            <a:off x="1043608" y="771551"/>
            <a:ext cx="2808312" cy="6480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浅拷贝示例</a:t>
            </a:r>
            <a:endParaRPr lang="zh-CN" altLang="en-US" dirty="0" smtClean="0"/>
          </a:p>
        </p:txBody>
      </p:sp>
      <p:sp>
        <p:nvSpPr>
          <p:cNvPr id="4" name="Rectangle 4"/>
          <p:cNvSpPr>
            <a:spLocks noChangeArrowheads="1"/>
          </p:cNvSpPr>
          <p:nvPr/>
        </p:nvSpPr>
        <p:spPr bwMode="auto">
          <a:xfrm>
            <a:off x="683568" y="1447564"/>
            <a:ext cx="7416824" cy="329446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dirty="0">
                <a:effectLst>
                  <a:outerShdw blurRad="38100" dist="38100" dir="2700000" algn="tl">
                    <a:srgbClr val="C0C0C0"/>
                  </a:outerShdw>
                </a:effectLst>
              </a:rPr>
              <a:t>#include </a:t>
            </a:r>
            <a:r>
              <a:rPr lang="en-US" altLang="zh-CN" sz="1800" dirty="0">
                <a:solidFill>
                  <a:schemeClr val="tx1"/>
                </a:solidFill>
                <a:effectLst>
                  <a:outerShdw blurRad="38100" dist="38100" dir="2700000" algn="tl">
                    <a:srgbClr val="C0C0C0"/>
                  </a:outerShdw>
                </a:effectLst>
              </a:rPr>
              <a:t>&lt;</a:t>
            </a:r>
            <a:r>
              <a:rPr lang="en-US" altLang="zh-CN" sz="1800" dirty="0" err="1">
                <a:solidFill>
                  <a:schemeClr val="tx1"/>
                </a:solidFill>
                <a:effectLst>
                  <a:outerShdw blurRad="38100" dist="38100" dir="2700000" algn="tl">
                    <a:srgbClr val="C0C0C0"/>
                  </a:outerShdw>
                </a:effectLst>
              </a:rPr>
              <a:t>iostream.h</a:t>
            </a:r>
            <a:r>
              <a:rPr lang="en-US" altLang="zh-CN" sz="1800" dirty="0">
                <a:solidFill>
                  <a:schemeClr val="tx1"/>
                </a:solidFill>
                <a:effectLst>
                  <a:outerShdw blurRad="38100" dist="38100" dir="2700000" algn="tl">
                    <a:srgbClr val="C0C0C0"/>
                  </a:outerShdw>
                </a:effectLst>
              </a:rPr>
              <a:t>&gt;</a:t>
            </a:r>
            <a:endParaRPr lang="en-US" altLang="zh-CN" sz="1800" dirty="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dirty="0">
                <a:effectLst>
                  <a:outerShdw blurRad="38100" dist="38100" dir="2700000" algn="tl">
                    <a:srgbClr val="C0C0C0"/>
                  </a:outerShdw>
                </a:effectLst>
              </a:rPr>
              <a:t>class </a:t>
            </a:r>
            <a:r>
              <a:rPr lang="en-US" altLang="zh-CN" sz="1800" noProof="1">
                <a:solidFill>
                  <a:schemeClr val="tx1"/>
                </a:solidFill>
                <a:effectLst>
                  <a:outerShdw blurRad="38100" dist="38100" dir="2700000" algn="tl">
                    <a:srgbClr val="C0C0C0"/>
                  </a:outerShdw>
                </a:effectLst>
              </a:rPr>
              <a:t>Student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int </a:t>
            </a:r>
            <a:r>
              <a:rPr lang="en-US" altLang="zh-CN" sz="1800" noProof="1">
                <a:solidFill>
                  <a:schemeClr val="tx1"/>
                </a:solidFill>
                <a:effectLst>
                  <a:outerShdw blurRad="38100" dist="38100" dir="2700000" algn="tl">
                    <a:srgbClr val="C0C0C0"/>
                  </a:outerShdw>
                </a:effectLst>
              </a:rPr>
              <a:t>age;</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*name; </a:t>
            </a:r>
            <a:r>
              <a:rPr lang="en-US" altLang="zh-CN" sz="1800" dirty="0">
                <a:solidFill>
                  <a:schemeClr val="tx1"/>
                </a:solidFill>
                <a:effectLst>
                  <a:outerShdw blurRad="38100" dist="38100" dir="2700000" algn="tl">
                    <a:srgbClr val="C0C0C0"/>
                  </a:outerShdw>
                </a:effectLst>
              </a:rPr>
              <a:t>	</a:t>
            </a:r>
            <a:r>
              <a:rPr lang="en-US" altLang="zh-CN" sz="1800" dirty="0">
                <a:solidFill>
                  <a:srgbClr val="008000"/>
                </a:solidFill>
                <a:effectLst>
                  <a:outerShdw blurRad="38100" dist="38100" dir="2700000" algn="tl">
                    <a:srgbClr val="C0C0C0"/>
                  </a:outerShdw>
                </a:effectLst>
              </a:rPr>
              <a:t>// </a:t>
            </a:r>
            <a:r>
              <a:rPr lang="zh-CN" altLang="en-US" sz="1800" dirty="0">
                <a:solidFill>
                  <a:srgbClr val="008000"/>
                </a:solidFill>
                <a:effectLst>
                  <a:outerShdw blurRad="38100" dist="38100" dir="2700000" algn="tl">
                    <a:srgbClr val="C0C0C0"/>
                  </a:outerShdw>
                </a:effectLst>
              </a:rPr>
              <a:t>注意这里，有指针</a:t>
            </a:r>
            <a:endParaRPr lang="zh-CN" altLang="zh-CN" sz="1800" dirty="0">
              <a:solidFill>
                <a:srgbClr val="008000"/>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effectLst>
                  <a:outerShdw blurRad="38100" dist="38100" dir="2700000" algn="tl">
                    <a:srgbClr val="C0C0C0"/>
                  </a:outerShdw>
                </a:effectLst>
              </a:rPr>
              <a:t>public:</a:t>
            </a:r>
            <a:endParaRPr lang="en-US" altLang="zh-CN" sz="1800" noProof="1">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r>
              <a:rPr lang="en-US" altLang="zh-CN" sz="1800" noProof="1">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Print();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r>
              <a:rPr lang="en-US" altLang="zh-CN" sz="1800" dirty="0">
                <a:solidFill>
                  <a:schemeClr val="tx1"/>
                </a:solidFill>
                <a:effectLst>
                  <a:outerShdw blurRad="38100" dist="38100" dir="2700000" algn="tl">
                    <a:srgbClr val="C0C0C0"/>
                  </a:outerShdw>
                </a:effectLst>
              </a:rPr>
              <a:t>	</a:t>
            </a:r>
            <a:r>
              <a:rPr lang="en-US" altLang="zh-CN" sz="1800" dirty="0">
                <a:effectLst>
                  <a:outerShdw blurRad="38100" dist="38100" dir="2700000" algn="tl">
                    <a:srgbClr val="C0C0C0"/>
                  </a:outerShdw>
                </a:effectLst>
              </a:rPr>
              <a:t>	</a:t>
            </a:r>
            <a:r>
              <a:rPr lang="en-US" altLang="zh-CN" sz="1800" dirty="0">
                <a:solidFill>
                  <a:srgbClr val="008000"/>
                </a:solidFill>
                <a:effectLst>
                  <a:outerShdw blurRad="38100" dist="38100" dir="2700000" algn="tl">
                    <a:srgbClr val="C0C0C0"/>
                  </a:outerShdw>
                </a:effectLst>
              </a:rPr>
              <a:t>// </a:t>
            </a:r>
            <a:r>
              <a:rPr lang="zh-CN" altLang="en-US" sz="1800" dirty="0">
                <a:solidFill>
                  <a:srgbClr val="008000"/>
                </a:solidFill>
                <a:effectLst>
                  <a:outerShdw blurRad="38100" dist="38100" dir="2700000" algn="tl">
                    <a:srgbClr val="C0C0C0"/>
                  </a:outerShdw>
                </a:effectLst>
              </a:rPr>
              <a:t>待续</a:t>
            </a:r>
            <a:r>
              <a:rPr lang="en-US" altLang="zh-CN" sz="1800" dirty="0">
                <a:solidFill>
                  <a:srgbClr val="008000"/>
                </a:solidFill>
                <a:effectLst>
                  <a:outerShdw blurRad="38100" dist="38100" dir="2700000" algn="tl">
                    <a:srgbClr val="C0C0C0"/>
                  </a:outerShdw>
                </a:effectLst>
              </a:rPr>
              <a:t>…</a:t>
            </a:r>
            <a:endParaRPr lang="en-US" altLang="zh-CN" sz="1800" dirty="0">
              <a:solidFill>
                <a:srgbClr val="008000"/>
              </a:solidFill>
              <a:effectLst>
                <a:outerShdw blurRad="38100" dist="38100" dir="2700000" algn="tl">
                  <a:srgbClr val="C0C0C0"/>
                </a:outerShdw>
              </a:effectLst>
            </a:endParaRPr>
          </a:p>
        </p:txBody>
      </p:sp>
    </p:spTree>
  </p:cSld>
  <p:clrMapOvr>
    <a:masterClrMapping/>
  </p:clrMapOvr>
  <p:transition spd="slow">
    <p:cove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123478"/>
            <a:ext cx="3898776"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4"/>
          <p:cNvSpPr>
            <a:spLocks noChangeArrowheads="1"/>
          </p:cNvSpPr>
          <p:nvPr/>
        </p:nvSpPr>
        <p:spPr bwMode="auto">
          <a:xfrm>
            <a:off x="683568" y="987574"/>
            <a:ext cx="6696744" cy="3816424"/>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r>
              <a:rPr lang="en-US" altLang="zh-CN" sz="1800" noProof="1">
                <a:solidFill>
                  <a:schemeClr val="folHlink"/>
                </a:solidFill>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age=a;</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name=</a:t>
            </a:r>
            <a:r>
              <a:rPr lang="en-US" altLang="zh-CN" sz="1800" noProof="1">
                <a:solidFill>
                  <a:schemeClr val="folHlink"/>
                </a:solidFill>
                <a:effectLst>
                  <a:outerShdw blurRad="38100" dist="38100" dir="2700000" algn="tl">
                    <a:srgbClr val="C0C0C0"/>
                  </a:outerShdw>
                </a:effectLst>
              </a:rPr>
              <a:t>new</a:t>
            </a: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[strlen(n)+1];</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strcpy(name,n);</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delete</a:t>
            </a:r>
            <a:r>
              <a:rPr lang="en-US" altLang="zh-CN" sz="1800" noProof="1">
                <a:solidFill>
                  <a:schemeClr val="tx1"/>
                </a:solidFill>
                <a:effectLst>
                  <a:outerShdw blurRad="38100" dist="38100" dir="2700000" algn="tl">
                    <a:srgbClr val="C0C0C0"/>
                  </a:outerShdw>
                </a:effectLst>
              </a:rPr>
              <a:t> []name;</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待续</a:t>
            </a:r>
            <a:r>
              <a:rPr lang="en-US" altLang="zh-CN" sz="1800">
                <a:solidFill>
                  <a:srgbClr val="008000"/>
                </a:solidFill>
                <a:effectLst>
                  <a:outerShdw blurRad="38100" dist="38100" dir="2700000" algn="tl">
                    <a:srgbClr val="C0C0C0"/>
                  </a:outerShdw>
                </a:effectLst>
              </a:rPr>
              <a:t>…</a:t>
            </a:r>
            <a:endParaRPr lang="en-US" altLang="zh-CN" sz="1800">
              <a:solidFill>
                <a:srgbClr val="008000"/>
              </a:solidFill>
              <a:effectLst>
                <a:outerShdw blurRad="38100" dist="38100" dir="2700000" algn="tl">
                  <a:srgbClr val="C0C0C0"/>
                </a:outerShdw>
              </a:effectLst>
            </a:endParaRPr>
          </a:p>
        </p:txBody>
      </p:sp>
    </p:spTree>
  </p:cSld>
  <p:clrMapOvr>
    <a:masterClrMapping/>
  </p:clrMapOvr>
  <p:transition spd="slow">
    <p:cove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899592" y="0"/>
            <a:ext cx="4042792" cy="493563"/>
          </a:xfrm>
          <a:prstGeom prst="rect">
            <a:avLst/>
          </a:prstGeom>
          <a:no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5"/>
          <p:cNvSpPr>
            <a:spLocks noChangeArrowheads="1"/>
          </p:cNvSpPr>
          <p:nvPr/>
        </p:nvSpPr>
        <p:spPr bwMode="auto">
          <a:xfrm>
            <a:off x="1043608" y="915566"/>
            <a:ext cx="5669756" cy="361831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noProof="1">
                <a:solidFill>
                  <a:schemeClr val="folHlink"/>
                </a:solidFill>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Student::Print()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cout&lt;&lt;"Age:"&lt;&lt;age&lt;&lt;endl;</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cout&lt;&lt;"Name:"&lt;&lt;name&lt;&lt;endl;</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main()</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stu</a:t>
            </a:r>
            <a:r>
              <a:rPr lang="en-US" altLang="zh-CN" sz="1800">
                <a:solidFill>
                  <a:schemeClr val="tx1"/>
                </a:solidFill>
                <a:effectLst>
                  <a:outerShdw blurRad="38100" dist="38100" dir="2700000" algn="tl">
                    <a:srgbClr val="C0C0C0"/>
                  </a:outerShdw>
                </a:effectLst>
              </a:rPr>
              <a:t>1</a:t>
            </a:r>
            <a:r>
              <a:rPr lang="en-US" altLang="zh-CN" sz="1800" noProof="1">
                <a:solidFill>
                  <a:schemeClr val="tx1"/>
                </a:solidFill>
                <a:effectLst>
                  <a:outerShdw blurRad="38100" dist="38100" dir="2700000" algn="tl">
                    <a:srgbClr val="C0C0C0"/>
                  </a:outerShdw>
                </a:effectLst>
              </a:rPr>
              <a:t>(20,"liu");</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stu2(stu1);</a:t>
            </a:r>
            <a:r>
              <a:rPr lang="en-US" altLang="zh-CN" sz="1800">
                <a:solidFill>
                  <a:schemeClr val="tx1"/>
                </a:solidFill>
                <a:effectLst>
                  <a:outerShdw blurRad="38100" dist="38100" dir="2700000" algn="tl">
                    <a:srgbClr val="C0C0C0"/>
                  </a:outerShdw>
                </a:effectLst>
              </a:rPr>
              <a:t>	</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该程序能正确运行吗？</a:t>
            </a:r>
            <a:endParaRPr lang="zh-CN" altLang="en-US" sz="1800">
              <a:solidFill>
                <a:srgbClr val="008000"/>
              </a:solidFill>
              <a:effectLst>
                <a:outerShdw blurRad="38100" dist="38100" dir="2700000" algn="tl">
                  <a:srgbClr val="C0C0C0"/>
                </a:outerShdw>
              </a:effectLst>
            </a:endParaRPr>
          </a:p>
        </p:txBody>
      </p:sp>
    </p:spTree>
  </p:cSld>
  <p:clrMapOvr>
    <a:masterClrMapping/>
  </p:clrMapOvr>
  <p:transition spd="slow">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23478"/>
            <a:ext cx="4042792" cy="34954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3"/>
          <p:cNvSpPr txBox="1">
            <a:spLocks noChangeArrowheads="1"/>
          </p:cNvSpPr>
          <p:nvPr/>
        </p:nvSpPr>
        <p:spPr>
          <a:xfrm>
            <a:off x="395536" y="771550"/>
            <a:ext cx="8229600" cy="3394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zh-CN" altLang="en-US" sz="2400" dirty="0" smtClean="0"/>
              <a:t>当类中</a:t>
            </a:r>
            <a:r>
              <a:rPr lang="zh-CN" altLang="en-US" sz="2400" dirty="0" smtClean="0">
                <a:solidFill>
                  <a:schemeClr val="hlink"/>
                </a:solidFill>
              </a:rPr>
              <a:t>有指针</a:t>
            </a:r>
            <a:r>
              <a:rPr lang="zh-CN" altLang="en-US" sz="2400" dirty="0" smtClean="0"/>
              <a:t>数据成员时，并且为其开辟了空间，</a:t>
            </a:r>
            <a:r>
              <a:rPr lang="zh-CN" altLang="en-US" sz="2400" dirty="0" smtClean="0">
                <a:solidFill>
                  <a:schemeClr val="hlink"/>
                </a:solidFill>
              </a:rPr>
              <a:t>浅拷贝会出现问题</a:t>
            </a:r>
            <a:r>
              <a:rPr lang="zh-CN" altLang="en-US" sz="2400" dirty="0" smtClean="0"/>
              <a:t>！</a:t>
            </a:r>
            <a:endParaRPr lang="zh-CN" altLang="en-US" sz="2400" dirty="0" smtClean="0"/>
          </a:p>
          <a:p>
            <a:pPr>
              <a:defRPr/>
            </a:pPr>
            <a:r>
              <a:rPr lang="zh-CN" altLang="en-US" sz="2400" dirty="0" smtClean="0"/>
              <a:t>程序使用了系统默认的拷贝构造函数</a:t>
            </a:r>
            <a:endParaRPr lang="zh-CN" altLang="en-US" sz="2400" dirty="0" smtClean="0"/>
          </a:p>
          <a:p>
            <a:pPr>
              <a:buFont typeface="Wingdings" panose="05000000000000000000" pitchFamily="2" charset="2"/>
              <a:buNone/>
              <a:defRPr/>
            </a:pPr>
            <a:r>
              <a:rPr lang="zh-CN" altLang="en-US" sz="2400" dirty="0" smtClean="0"/>
              <a:t>	 </a:t>
            </a:r>
            <a:r>
              <a:rPr lang="en-US" altLang="zh-CN" sz="2400" noProof="1" smtClean="0">
                <a:solidFill>
                  <a:schemeClr val="folHlink"/>
                </a:solidFill>
                <a:effectLst>
                  <a:outerShdw blurRad="38100" dist="38100" dir="2700000" algn="tl">
                    <a:srgbClr val="C0C0C0"/>
                  </a:outerShdw>
                </a:effectLst>
              </a:rPr>
              <a:t>Student stu2(stu);</a:t>
            </a:r>
            <a:endParaRPr lang="en-US" altLang="zh-CN" sz="2400" dirty="0" smtClean="0">
              <a:solidFill>
                <a:schemeClr val="folHlink"/>
              </a:solidFill>
              <a:effectLst>
                <a:outerShdw blurRad="38100" dist="38100" dir="2700000" algn="tl">
                  <a:srgbClr val="C0C0C0"/>
                </a:outerShdw>
              </a:effectLst>
            </a:endParaRPr>
          </a:p>
          <a:p>
            <a:pPr>
              <a:buFont typeface="Wingdings" panose="05000000000000000000" pitchFamily="2" charset="2"/>
              <a:buNone/>
              <a:defRPr/>
            </a:pPr>
            <a:r>
              <a:rPr lang="en-US" altLang="zh-CN" sz="2400" dirty="0" smtClean="0">
                <a:solidFill>
                  <a:schemeClr val="folHlink"/>
                </a:solidFill>
                <a:effectLst>
                  <a:outerShdw blurRad="38100" dist="38100" dir="2700000" algn="tl">
                    <a:srgbClr val="C0C0C0"/>
                  </a:outerShdw>
                </a:effectLst>
              </a:rPr>
              <a:t>	</a:t>
            </a:r>
            <a:r>
              <a:rPr lang="zh-CN" altLang="en-US" sz="2400" dirty="0" smtClean="0">
                <a:solidFill>
                  <a:schemeClr val="folHlink"/>
                </a:solidFill>
                <a:effectLst>
                  <a:outerShdw blurRad="38100" dist="38100" dir="2700000" algn="tl">
                    <a:srgbClr val="C0C0C0"/>
                  </a:outerShdw>
                </a:effectLst>
              </a:rPr>
              <a:t>默认拷贝构造函数完成</a:t>
            </a:r>
            <a:r>
              <a:rPr lang="en-US" altLang="zh-CN" sz="2400" dirty="0" err="1" smtClean="0">
                <a:solidFill>
                  <a:schemeClr val="folHlink"/>
                </a:solidFill>
                <a:effectLst>
                  <a:outerShdw blurRad="38100" dist="38100" dir="2700000" algn="tl">
                    <a:srgbClr val="C0C0C0"/>
                  </a:outerShdw>
                </a:effectLst>
              </a:rPr>
              <a:t>stu</a:t>
            </a:r>
            <a:r>
              <a:rPr lang="zh-CN" altLang="en-US" sz="2400" dirty="0" smtClean="0">
                <a:solidFill>
                  <a:schemeClr val="folHlink"/>
                </a:solidFill>
                <a:effectLst>
                  <a:outerShdw blurRad="38100" dist="38100" dir="2700000" algn="tl">
                    <a:srgbClr val="C0C0C0"/>
                  </a:outerShdw>
                </a:effectLst>
              </a:rPr>
              <a:t>到</a:t>
            </a:r>
            <a:r>
              <a:rPr lang="en-US" altLang="zh-CN" sz="2400" dirty="0" smtClean="0">
                <a:solidFill>
                  <a:schemeClr val="folHlink"/>
                </a:solidFill>
                <a:effectLst>
                  <a:outerShdw blurRad="38100" dist="38100" dir="2700000" algn="tl">
                    <a:srgbClr val="C0C0C0"/>
                  </a:outerShdw>
                </a:effectLst>
              </a:rPr>
              <a:t>stu2</a:t>
            </a:r>
            <a:r>
              <a:rPr lang="zh-CN" altLang="en-US" sz="2400" dirty="0" smtClean="0">
                <a:solidFill>
                  <a:schemeClr val="folHlink"/>
                </a:solidFill>
                <a:effectLst>
                  <a:outerShdw blurRad="38100" dist="38100" dir="2700000" algn="tl">
                    <a:srgbClr val="C0C0C0"/>
                  </a:outerShdw>
                </a:effectLst>
              </a:rPr>
              <a:t>的</a:t>
            </a:r>
            <a:r>
              <a:rPr lang="zh-CN" altLang="en-US" sz="2400" dirty="0" smtClean="0">
                <a:solidFill>
                  <a:schemeClr val="hlink"/>
                </a:solidFill>
                <a:effectLst>
                  <a:outerShdw blurRad="38100" dist="38100" dir="2700000" algn="tl">
                    <a:srgbClr val="C0C0C0"/>
                  </a:outerShdw>
                </a:effectLst>
              </a:rPr>
              <a:t>逐位复制（浅拷贝）</a:t>
            </a:r>
            <a:endParaRPr lang="zh-CN" altLang="en-US" sz="2400" dirty="0" smtClean="0">
              <a:solidFill>
                <a:schemeClr val="hlink"/>
              </a:solidFill>
              <a:effectLst>
                <a:outerShdw blurRad="38100" dist="38100" dir="2700000" algn="tl">
                  <a:srgbClr val="C0C0C0"/>
                </a:outerShdw>
              </a:effectLst>
            </a:endParaRPr>
          </a:p>
          <a:p>
            <a:pPr>
              <a:defRPr/>
            </a:pPr>
            <a:r>
              <a:rPr lang="zh-CN" altLang="en-US" sz="2400" dirty="0" smtClean="0"/>
              <a:t>浅拷贝在</a:t>
            </a:r>
            <a:r>
              <a:rPr lang="zh-CN" altLang="en-US" sz="2400" dirty="0" smtClean="0">
                <a:solidFill>
                  <a:schemeClr val="hlink"/>
                </a:solidFill>
              </a:rPr>
              <a:t>对象释放</a:t>
            </a:r>
            <a:r>
              <a:rPr lang="zh-CN" altLang="en-US" sz="2400" dirty="0" smtClean="0"/>
              <a:t>时会出现问题</a:t>
            </a:r>
            <a:endParaRPr lang="zh-CN" altLang="en-US" sz="2400" dirty="0" smtClean="0"/>
          </a:p>
          <a:p>
            <a:pPr>
              <a:defRPr/>
            </a:pPr>
            <a:endParaRPr lang="zh-CN" altLang="en-US" dirty="0" smtClean="0"/>
          </a:p>
          <a:p>
            <a:pPr>
              <a:defRPr/>
            </a:pPr>
            <a:endParaRPr lang="en-US" altLang="zh-CN" dirty="0" smtClean="0"/>
          </a:p>
        </p:txBody>
      </p:sp>
    </p:spTree>
  </p:cSld>
  <p:clrMapOvr>
    <a:masterClrMapping/>
  </p:clrMapOvr>
  <p:transition spd="slow">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82180" y="149723"/>
            <a:ext cx="3600772" cy="41791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Text Box 4"/>
          <p:cNvSpPr txBox="1">
            <a:spLocks noChangeArrowheads="1"/>
          </p:cNvSpPr>
          <p:nvPr/>
        </p:nvSpPr>
        <p:spPr bwMode="auto">
          <a:xfrm>
            <a:off x="6217444" y="1384400"/>
            <a:ext cx="1432322" cy="29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拷贝前</a:t>
            </a:r>
            <a:endParaRPr lang="zh-CN" altLang="en-US" sz="1800" b="0">
              <a:solidFill>
                <a:schemeClr val="hlink"/>
              </a:solidFill>
              <a:latin typeface="Times New Roman" panose="02020603050405020304" charset="0"/>
            </a:endParaRPr>
          </a:p>
        </p:txBody>
      </p:sp>
      <p:sp>
        <p:nvSpPr>
          <p:cNvPr id="4" name="Text Box 5"/>
          <p:cNvSpPr txBox="1">
            <a:spLocks noChangeArrowheads="1"/>
          </p:cNvSpPr>
          <p:nvPr/>
        </p:nvSpPr>
        <p:spPr bwMode="auto">
          <a:xfrm>
            <a:off x="6192441" y="3814464"/>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拷贝后</a:t>
            </a:r>
            <a:endParaRPr lang="zh-CN" altLang="en-US" sz="1800" b="0">
              <a:solidFill>
                <a:schemeClr val="hlink"/>
              </a:solidFill>
              <a:latin typeface="Times New Roman" panose="02020603050405020304" charset="0"/>
            </a:endParaRPr>
          </a:p>
        </p:txBody>
      </p:sp>
      <p:grpSp>
        <p:nvGrpSpPr>
          <p:cNvPr id="5" name="Group 6"/>
          <p:cNvGrpSpPr/>
          <p:nvPr/>
        </p:nvGrpSpPr>
        <p:grpSpPr bwMode="auto">
          <a:xfrm>
            <a:off x="1339454" y="784324"/>
            <a:ext cx="5086350" cy="1085850"/>
            <a:chOff x="96" y="624"/>
            <a:chExt cx="2781" cy="912"/>
          </a:xfrm>
        </p:grpSpPr>
        <p:grpSp>
          <p:nvGrpSpPr>
            <p:cNvPr id="6" name="Group 7"/>
            <p:cNvGrpSpPr/>
            <p:nvPr/>
          </p:nvGrpSpPr>
          <p:grpSpPr bwMode="auto">
            <a:xfrm>
              <a:off x="1935" y="1092"/>
              <a:ext cx="780" cy="345"/>
              <a:chOff x="4589" y="8334"/>
              <a:chExt cx="1050" cy="465"/>
            </a:xfrm>
          </p:grpSpPr>
          <p:sp>
            <p:nvSpPr>
              <p:cNvPr id="11" name="Rectangle 8"/>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2" name="Line 9"/>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7" name="Text Box 10"/>
            <p:cNvSpPr txBox="1">
              <a:spLocks noChangeArrowheads="1"/>
            </p:cNvSpPr>
            <p:nvPr/>
          </p:nvSpPr>
          <p:spPr bwMode="auto">
            <a:xfrm>
              <a:off x="1832" y="624"/>
              <a:ext cx="104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charset="0"/>
                </a:rPr>
                <a:t>stu1</a:t>
              </a:r>
              <a:r>
                <a:rPr lang="zh-CN" altLang="en-US" sz="1800" b="0">
                  <a:solidFill>
                    <a:schemeClr val="folHlink"/>
                  </a:solidFill>
                  <a:latin typeface="Times New Roman" panose="02020603050405020304" charset="0"/>
                </a:rPr>
                <a:t>的</a:t>
              </a:r>
              <a:r>
                <a:rPr lang="en-US" altLang="zh-CN" sz="1800" b="0">
                  <a:solidFill>
                    <a:schemeClr val="folHlink"/>
                  </a:solidFill>
                  <a:latin typeface="Times New Roman" panose="02020603050405020304" charset="0"/>
                </a:rPr>
                <a:t>name</a:t>
              </a:r>
              <a:r>
                <a:rPr lang="zh-CN" altLang="en-US" sz="1800" b="0">
                  <a:solidFill>
                    <a:schemeClr val="folHlink"/>
                  </a:solidFill>
                  <a:latin typeface="Times New Roman" panose="02020603050405020304" charset="0"/>
                </a:rPr>
                <a:t>字符数组元素占用的内存</a:t>
              </a:r>
              <a:endParaRPr lang="zh-CN" altLang="en-US" sz="1800" b="0">
                <a:solidFill>
                  <a:schemeClr val="folHlink"/>
                </a:solidFill>
                <a:latin typeface="Times New Roman" panose="02020603050405020304" charset="0"/>
              </a:endParaRPr>
            </a:p>
          </p:txBody>
        </p:sp>
        <p:sp>
          <p:nvSpPr>
            <p:cNvPr id="8" name="Line 11"/>
            <p:cNvSpPr>
              <a:spLocks noChangeShapeType="1"/>
            </p:cNvSpPr>
            <p:nvPr/>
          </p:nvSpPr>
          <p:spPr bwMode="auto">
            <a:xfrm>
              <a:off x="1378" y="1103"/>
              <a:ext cx="557"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9" name="Text Box 12"/>
            <p:cNvSpPr txBox="1">
              <a:spLocks noChangeArrowheads="1"/>
            </p:cNvSpPr>
            <p:nvPr/>
          </p:nvSpPr>
          <p:spPr bwMode="auto">
            <a:xfrm>
              <a:off x="751" y="989"/>
              <a:ext cx="907" cy="547"/>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10" name="Text Box 13"/>
            <p:cNvSpPr txBox="1">
              <a:spLocks noChangeArrowheads="1"/>
            </p:cNvSpPr>
            <p:nvPr/>
          </p:nvSpPr>
          <p:spPr bwMode="auto">
            <a:xfrm>
              <a:off x="96" y="1070"/>
              <a:ext cx="7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charset="0"/>
                </a:rPr>
                <a:t>stu1</a:t>
              </a:r>
              <a:endParaRPr lang="en-US" altLang="zh-CN" sz="1800" b="0">
                <a:solidFill>
                  <a:schemeClr val="folHlink"/>
                </a:solidFill>
                <a:latin typeface="Times New Roman" panose="02020603050405020304" charset="0"/>
              </a:endParaRPr>
            </a:p>
          </p:txBody>
        </p:sp>
      </p:grpSp>
      <p:sp>
        <p:nvSpPr>
          <p:cNvPr id="13" name="Text Box 15"/>
          <p:cNvSpPr txBox="1">
            <a:spLocks noChangeArrowheads="1"/>
          </p:cNvSpPr>
          <p:nvPr/>
        </p:nvSpPr>
        <p:spPr bwMode="auto">
          <a:xfrm>
            <a:off x="2556272" y="2304753"/>
            <a:ext cx="1709738" cy="65127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14" name="Text Box 16"/>
          <p:cNvSpPr txBox="1">
            <a:spLocks noChangeArrowheads="1"/>
          </p:cNvSpPr>
          <p:nvPr/>
        </p:nvSpPr>
        <p:spPr bwMode="auto">
          <a:xfrm>
            <a:off x="1169194" y="2401194"/>
            <a:ext cx="1363266"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             stu1</a:t>
            </a:r>
            <a:endParaRPr lang="en-US" altLang="zh-CN" sz="1800" b="0">
              <a:solidFill>
                <a:schemeClr val="folHlink"/>
              </a:solidFill>
              <a:latin typeface="Times New Roman" panose="02020603050405020304" charset="0"/>
            </a:endParaRPr>
          </a:p>
        </p:txBody>
      </p:sp>
      <p:sp>
        <p:nvSpPr>
          <p:cNvPr id="15" name="Text Box 17"/>
          <p:cNvSpPr txBox="1">
            <a:spLocks noChangeArrowheads="1"/>
          </p:cNvSpPr>
          <p:nvPr/>
        </p:nvSpPr>
        <p:spPr bwMode="auto">
          <a:xfrm>
            <a:off x="4518422" y="2895302"/>
            <a:ext cx="2213372" cy="9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charset="0"/>
              </a:rPr>
              <a:t>stu1</a:t>
            </a:r>
            <a:r>
              <a:rPr lang="zh-CN" altLang="en-US" sz="1800" b="0">
                <a:solidFill>
                  <a:schemeClr val="folHlink"/>
                </a:solidFill>
                <a:latin typeface="Times New Roman" panose="02020603050405020304" charset="0"/>
              </a:rPr>
              <a:t>和</a:t>
            </a:r>
            <a:r>
              <a:rPr lang="en-US" altLang="zh-CN" sz="1800" b="0">
                <a:solidFill>
                  <a:schemeClr val="folHlink"/>
                </a:solidFill>
                <a:latin typeface="Times New Roman" panose="02020603050405020304" charset="0"/>
              </a:rPr>
              <a:t>stu2</a:t>
            </a:r>
            <a:r>
              <a:rPr lang="zh-CN" altLang="en-US" sz="1800" b="0">
                <a:solidFill>
                  <a:schemeClr val="folHlink"/>
                </a:solidFill>
                <a:latin typeface="Times New Roman" panose="02020603050405020304" charset="0"/>
              </a:rPr>
              <a:t>的</a:t>
            </a:r>
            <a:r>
              <a:rPr lang="en-US" altLang="zh-CN" sz="1800" b="0">
                <a:solidFill>
                  <a:schemeClr val="folHlink"/>
                </a:solidFill>
                <a:latin typeface="Times New Roman" panose="02020603050405020304" charset="0"/>
              </a:rPr>
              <a:t>name</a:t>
            </a:r>
            <a:r>
              <a:rPr lang="zh-CN" altLang="en-US" sz="1800" b="0">
                <a:solidFill>
                  <a:schemeClr val="folHlink"/>
                </a:solidFill>
                <a:latin typeface="Times New Roman" panose="02020603050405020304" charset="0"/>
              </a:rPr>
              <a:t>指针指向同样的字符数组元素占用的内存！</a:t>
            </a:r>
            <a:endParaRPr lang="zh-CN" altLang="en-US" sz="1800" b="0">
              <a:solidFill>
                <a:schemeClr val="folHlink"/>
              </a:solidFill>
              <a:latin typeface="Times New Roman" panose="02020603050405020304" charset="0"/>
            </a:endParaRPr>
          </a:p>
          <a:p>
            <a:pPr algn="just">
              <a:spcBef>
                <a:spcPct val="0"/>
              </a:spcBef>
              <a:buClrTx/>
              <a:buSzTx/>
              <a:buFontTx/>
              <a:buNone/>
            </a:pPr>
            <a:endParaRPr lang="en-US" altLang="zh-CN" sz="1800" b="0">
              <a:solidFill>
                <a:schemeClr val="folHlink"/>
              </a:solidFill>
              <a:latin typeface="Times New Roman" panose="02020603050405020304" charset="0"/>
            </a:endParaRPr>
          </a:p>
        </p:txBody>
      </p:sp>
      <p:sp>
        <p:nvSpPr>
          <p:cNvPr id="16" name="Line 18"/>
          <p:cNvSpPr>
            <a:spLocks noChangeShapeType="1"/>
          </p:cNvSpPr>
          <p:nvPr/>
        </p:nvSpPr>
        <p:spPr bwMode="auto">
          <a:xfrm>
            <a:off x="3770710" y="2440483"/>
            <a:ext cx="1052513"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7" name="Line 19"/>
          <p:cNvSpPr>
            <a:spLocks noChangeShapeType="1"/>
          </p:cNvSpPr>
          <p:nvPr/>
        </p:nvSpPr>
        <p:spPr bwMode="auto">
          <a:xfrm flipV="1">
            <a:off x="3729038" y="2427387"/>
            <a:ext cx="1094185" cy="1471613"/>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8" name="AutoShape 20"/>
          <p:cNvSpPr>
            <a:spLocks noChangeArrowheads="1"/>
          </p:cNvSpPr>
          <p:nvPr/>
        </p:nvSpPr>
        <p:spPr bwMode="auto">
          <a:xfrm>
            <a:off x="3308747" y="3050084"/>
            <a:ext cx="294084" cy="570310"/>
          </a:xfrm>
          <a:prstGeom prst="downArrow">
            <a:avLst>
              <a:gd name="adj1" fmla="val 50000"/>
              <a:gd name="adj2" fmla="val 48482"/>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9" name="Text Box 21"/>
          <p:cNvSpPr txBox="1">
            <a:spLocks noChangeArrowheads="1"/>
          </p:cNvSpPr>
          <p:nvPr/>
        </p:nvSpPr>
        <p:spPr bwMode="auto">
          <a:xfrm>
            <a:off x="2556272" y="3748981"/>
            <a:ext cx="1709738" cy="648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20" name="Text Box 22"/>
          <p:cNvSpPr txBox="1">
            <a:spLocks noChangeArrowheads="1"/>
          </p:cNvSpPr>
          <p:nvPr/>
        </p:nvSpPr>
        <p:spPr bwMode="auto">
          <a:xfrm>
            <a:off x="1169194" y="3843039"/>
            <a:ext cx="1363266"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charset="0"/>
              </a:rPr>
              <a:t>stu2</a:t>
            </a:r>
            <a:endParaRPr lang="en-US" altLang="zh-CN" sz="1800" b="0">
              <a:solidFill>
                <a:schemeClr val="folHlink"/>
              </a:solidFill>
              <a:latin typeface="Times New Roman" panose="02020603050405020304" charset="0"/>
            </a:endParaRPr>
          </a:p>
        </p:txBody>
      </p:sp>
      <p:grpSp>
        <p:nvGrpSpPr>
          <p:cNvPr id="21" name="Group 23"/>
          <p:cNvGrpSpPr/>
          <p:nvPr/>
        </p:nvGrpSpPr>
        <p:grpSpPr bwMode="auto">
          <a:xfrm>
            <a:off x="4872038" y="2427387"/>
            <a:ext cx="1470422" cy="410765"/>
            <a:chOff x="4589" y="8334"/>
            <a:chExt cx="1050" cy="465"/>
          </a:xfrm>
        </p:grpSpPr>
        <p:sp>
          <p:nvSpPr>
            <p:cNvPr id="22" name="Rectangle 24"/>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3" name="Line 25"/>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4" name="Line 26"/>
          <p:cNvSpPr>
            <a:spLocks noChangeShapeType="1"/>
          </p:cNvSpPr>
          <p:nvPr/>
        </p:nvSpPr>
        <p:spPr bwMode="auto">
          <a:xfrm>
            <a:off x="1507332" y="1977331"/>
            <a:ext cx="6088856" cy="0"/>
          </a:xfrm>
          <a:prstGeom prst="line">
            <a:avLst/>
          </a:prstGeom>
          <a:noFill/>
          <a:ln w="254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5" name="Text Box 27"/>
          <p:cNvSpPr txBox="1">
            <a:spLocks noChangeArrowheads="1"/>
          </p:cNvSpPr>
          <p:nvPr/>
        </p:nvSpPr>
        <p:spPr bwMode="auto">
          <a:xfrm>
            <a:off x="1601391" y="3057227"/>
            <a:ext cx="1432322" cy="53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逐位拷贝</a:t>
            </a:r>
            <a:endParaRPr lang="zh-CN" altLang="en-US" sz="1800" b="0">
              <a:solidFill>
                <a:schemeClr val="hlink"/>
              </a:solidFill>
              <a:latin typeface="Times New Roman" panose="02020603050405020304" charset="0"/>
            </a:endParaRPr>
          </a:p>
          <a:p>
            <a:pPr algn="ctr">
              <a:spcBef>
                <a:spcPct val="0"/>
              </a:spcBef>
              <a:buClrTx/>
              <a:buSzTx/>
              <a:buFontTx/>
              <a:buNone/>
            </a:pPr>
            <a:r>
              <a:rPr lang="zh-CN" altLang="en-US" sz="1800" b="0">
                <a:solidFill>
                  <a:schemeClr val="hlink"/>
                </a:solidFill>
                <a:latin typeface="Times New Roman" panose="02020603050405020304" charset="0"/>
              </a:rPr>
              <a:t>二者相等</a:t>
            </a:r>
            <a:endParaRPr lang="zh-CN" altLang="en-US" sz="1800" b="0">
              <a:solidFill>
                <a:schemeClr val="hlink"/>
              </a:solidFill>
              <a:latin typeface="Times New Roman" panose="02020603050405020304" charset="0"/>
            </a:endParaRPr>
          </a:p>
        </p:txBody>
      </p:sp>
    </p:spTree>
  </p:cSld>
  <p:clrMapOvr>
    <a:masterClrMapping/>
  </p:clrMapOvr>
  <p:transition spd="slow">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51470"/>
            <a:ext cx="4042792"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3"/>
          <p:cNvSpPr txBox="1">
            <a:spLocks noChangeArrowheads="1"/>
          </p:cNvSpPr>
          <p:nvPr/>
        </p:nvSpPr>
        <p:spPr>
          <a:xfrm>
            <a:off x="467544" y="771550"/>
            <a:ext cx="8424936" cy="33242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问题原因</a:t>
            </a:r>
            <a:endParaRPr lang="zh-CN" altLang="en-US" sz="2400" dirty="0" smtClean="0"/>
          </a:p>
          <a:p>
            <a:pPr>
              <a:buFont typeface="Wingdings" panose="05000000000000000000" pitchFamily="2" charset="2"/>
              <a:buNone/>
            </a:pPr>
            <a:r>
              <a:rPr lang="zh-CN" altLang="en-US" sz="2400" dirty="0" smtClean="0">
                <a:solidFill>
                  <a:schemeClr val="folHlink"/>
                </a:solidFill>
              </a:rPr>
              <a:t>		二个对象</a:t>
            </a:r>
            <a:r>
              <a:rPr lang="en-US" altLang="zh-CN" sz="2400" dirty="0" smtClean="0">
                <a:solidFill>
                  <a:schemeClr val="folHlink"/>
                </a:solidFill>
              </a:rPr>
              <a:t>name</a:t>
            </a:r>
            <a:r>
              <a:rPr lang="zh-CN" altLang="en-US" sz="2400" dirty="0" smtClean="0">
                <a:solidFill>
                  <a:schemeClr val="folHlink"/>
                </a:solidFill>
              </a:rPr>
              <a:t>指向同样内存，</a:t>
            </a:r>
            <a:r>
              <a:rPr lang="en-US" altLang="zh-CN" sz="2400" dirty="0" smtClean="0">
                <a:solidFill>
                  <a:schemeClr val="folHlink"/>
                </a:solidFill>
              </a:rPr>
              <a:t>stu1</a:t>
            </a:r>
            <a:r>
              <a:rPr lang="zh-CN" altLang="en-US" sz="2400" dirty="0" smtClean="0">
                <a:solidFill>
                  <a:schemeClr val="folHlink"/>
                </a:solidFill>
              </a:rPr>
              <a:t>调用析构函数后，</a:t>
            </a:r>
            <a:r>
              <a:rPr lang="en-US" altLang="zh-CN" sz="2400" dirty="0" smtClean="0">
                <a:solidFill>
                  <a:schemeClr val="folHlink"/>
                </a:solidFill>
              </a:rPr>
              <a:t>name</a:t>
            </a:r>
            <a:r>
              <a:rPr lang="zh-CN" altLang="en-US" sz="2400" dirty="0" smtClean="0">
                <a:solidFill>
                  <a:schemeClr val="folHlink"/>
                </a:solidFill>
              </a:rPr>
              <a:t>指向内存释放（</a:t>
            </a:r>
            <a:r>
              <a:rPr lang="en-US" altLang="zh-CN" sz="2400" dirty="0" smtClean="0">
                <a:solidFill>
                  <a:schemeClr val="folHlink"/>
                </a:solidFill>
              </a:rPr>
              <a:t>delete</a:t>
            </a:r>
            <a:r>
              <a:rPr lang="zh-CN" altLang="en-US" sz="2400" dirty="0" smtClean="0">
                <a:solidFill>
                  <a:schemeClr val="folHlink"/>
                </a:solidFill>
              </a:rPr>
              <a:t>），那么</a:t>
            </a:r>
            <a:r>
              <a:rPr lang="en-US" altLang="zh-CN" sz="2400" dirty="0" smtClean="0">
                <a:solidFill>
                  <a:schemeClr val="folHlink"/>
                </a:solidFill>
              </a:rPr>
              <a:t>stu2</a:t>
            </a:r>
            <a:r>
              <a:rPr lang="zh-CN" altLang="en-US" sz="2400" dirty="0" smtClean="0">
                <a:solidFill>
                  <a:schemeClr val="folHlink"/>
                </a:solidFill>
              </a:rPr>
              <a:t>调用析构函数释放谁呢？</a:t>
            </a:r>
            <a:endParaRPr lang="zh-CN" altLang="en-US" sz="2400" dirty="0" smtClean="0">
              <a:solidFill>
                <a:schemeClr val="folHlink"/>
              </a:solidFill>
            </a:endParaRPr>
          </a:p>
          <a:p>
            <a:r>
              <a:rPr lang="zh-CN" altLang="en-US" sz="2400" dirty="0" smtClean="0"/>
              <a:t>问题解决</a:t>
            </a:r>
            <a:endParaRPr lang="zh-CN" altLang="en-US" sz="2400" dirty="0" smtClean="0"/>
          </a:p>
          <a:p>
            <a:pPr>
              <a:buFont typeface="Wingdings" panose="05000000000000000000" pitchFamily="2" charset="2"/>
              <a:buNone/>
            </a:pPr>
            <a:r>
              <a:rPr lang="zh-CN" altLang="en-US" sz="2400" dirty="0" smtClean="0">
                <a:solidFill>
                  <a:schemeClr val="folHlink"/>
                </a:solidFill>
              </a:rPr>
              <a:t>		自定义拷贝构造函数（或赋值运算符，后面讲解），自定义完成过程即为深拷贝！</a:t>
            </a:r>
            <a:endParaRPr lang="zh-CN" altLang="en-US" sz="2400" dirty="0">
              <a:solidFill>
                <a:schemeClr val="folHlink"/>
              </a:solidFill>
            </a:endParaRPr>
          </a:p>
        </p:txBody>
      </p:sp>
    </p:spTree>
  </p:cSld>
  <p:clrMapOvr>
    <a:masterClrMapping/>
  </p:clrMapOvr>
  <p:transition spd="slow">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116726"/>
            <a:ext cx="4258816" cy="5048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4"/>
          <p:cNvSpPr txBox="1">
            <a:spLocks noChangeArrowheads="1"/>
          </p:cNvSpPr>
          <p:nvPr/>
        </p:nvSpPr>
        <p:spPr>
          <a:xfrm>
            <a:off x="899592" y="699543"/>
            <a:ext cx="2808312" cy="504056"/>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深拷贝示例</a:t>
            </a:r>
            <a:endParaRPr lang="zh-CN" altLang="en-US" dirty="0" smtClean="0"/>
          </a:p>
        </p:txBody>
      </p:sp>
      <p:sp>
        <p:nvSpPr>
          <p:cNvPr id="4" name="Rectangle 5"/>
          <p:cNvSpPr>
            <a:spLocks noChangeArrowheads="1"/>
          </p:cNvSpPr>
          <p:nvPr/>
        </p:nvSpPr>
        <p:spPr bwMode="auto">
          <a:xfrm>
            <a:off x="1547664" y="1491630"/>
            <a:ext cx="5454253" cy="329446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a:effectLst>
                  <a:outerShdw blurRad="38100" dist="38100" dir="2700000" algn="tl">
                    <a:srgbClr val="C0C0C0"/>
                  </a:outerShdw>
                </a:effectLst>
              </a:rPr>
              <a:t>#include </a:t>
            </a:r>
            <a:r>
              <a:rPr lang="en-US" altLang="zh-CN" sz="1800">
                <a:solidFill>
                  <a:schemeClr val="tx1"/>
                </a:solidFill>
                <a:effectLst>
                  <a:outerShdw blurRad="38100" dist="38100" dir="2700000" algn="tl">
                    <a:srgbClr val="C0C0C0"/>
                  </a:outerShdw>
                </a:effectLst>
              </a:rPr>
              <a:t>&lt;iostream.h&gt;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effectLst>
                  <a:outerShdw blurRad="38100" dist="38100" dir="2700000" algn="tl">
                    <a:srgbClr val="C0C0C0"/>
                  </a:outerShdw>
                </a:effectLst>
              </a:rPr>
              <a:t>class </a:t>
            </a:r>
            <a:r>
              <a:rPr lang="en-US" altLang="zh-CN" sz="1800" noProof="1">
                <a:solidFill>
                  <a:schemeClr val="tx1"/>
                </a:solidFill>
                <a:effectLst>
                  <a:outerShdw blurRad="38100" dist="38100" dir="2700000" algn="tl">
                    <a:srgbClr val="C0C0C0"/>
                  </a:outerShdw>
                </a:effectLst>
              </a:rPr>
              <a:t>Student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endParaRPr lang="zh-CN" altLang="zh-CN" sz="1800">
              <a:solidFill>
                <a:srgbClr val="008000"/>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effectLst>
                  <a:outerShdw blurRad="38100" dist="38100" dir="2700000" algn="tl">
                    <a:srgbClr val="C0C0C0"/>
                  </a:outerShdw>
                </a:effectLst>
              </a:rPr>
              <a:t>public:</a:t>
            </a:r>
            <a:endParaRPr lang="en-US" altLang="zh-CN" sz="1800" noProof="1">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r>
              <a:rPr lang="en-US" altLang="zh-CN" sz="1800" noProof="1">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Student(</a:t>
            </a:r>
            <a:r>
              <a:rPr lang="en-US" altLang="zh-CN" sz="1800">
                <a:effectLst>
                  <a:outerShdw blurRad="38100" dist="38100" dir="2700000" algn="tl">
                    <a:srgbClr val="C0C0C0"/>
                  </a:outerShdw>
                </a:effectLst>
              </a:rPr>
              <a:t>const</a:t>
            </a:r>
            <a:r>
              <a:rPr lang="en-US" altLang="zh-CN" sz="1800">
                <a:solidFill>
                  <a:schemeClr val="tx1"/>
                </a:solidFill>
                <a:effectLst>
                  <a:outerShdw blurRad="38100" dist="38100" dir="2700000" algn="tl">
                    <a:srgbClr val="C0C0C0"/>
                  </a:outerShdw>
                </a:effectLst>
              </a:rPr>
              <a:t> Student&amp; s2);  </a:t>
            </a: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新增内容</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endParaRPr lang="zh-CN" altLang="zh-CN" sz="1800">
              <a:solidFill>
                <a:srgbClr val="008000"/>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r>
              <a:rPr lang="en-US" altLang="zh-CN" sz="1800">
                <a:solidFill>
                  <a:schemeClr val="tx1"/>
                </a:solidFill>
                <a:effectLst>
                  <a:outerShdw blurRad="38100" dist="38100" dir="2700000" algn="tl">
                    <a:srgbClr val="C0C0C0"/>
                  </a:outerShdw>
                </a:effectLst>
              </a:rPr>
              <a:t>	</a:t>
            </a:r>
            <a:r>
              <a:rPr lang="en-US" altLang="zh-CN" sz="1800">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待续</a:t>
            </a:r>
            <a:r>
              <a:rPr lang="en-US" altLang="zh-CN" sz="1800">
                <a:solidFill>
                  <a:srgbClr val="008000"/>
                </a:solidFill>
                <a:effectLst>
                  <a:outerShdw blurRad="38100" dist="38100" dir="2700000" algn="tl">
                    <a:srgbClr val="C0C0C0"/>
                  </a:outerShdw>
                </a:effectLst>
              </a:rPr>
              <a:t>…</a:t>
            </a:r>
            <a:endParaRPr lang="en-US" altLang="zh-CN" sz="1800">
              <a:solidFill>
                <a:srgbClr val="008000"/>
              </a:solidFill>
              <a:effectLst>
                <a:outerShdw blurRad="38100" dist="38100" dir="2700000" algn="tl">
                  <a:srgbClr val="C0C0C0"/>
                </a:outerShdw>
              </a:effectLst>
            </a:endParaRPr>
          </a:p>
        </p:txBody>
      </p:sp>
    </p:spTree>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771550"/>
            <a:ext cx="8496944" cy="4333494"/>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a:t>
            </a:r>
            <a:r>
              <a:rPr lang="en-US" altLang="zh-CN" sz="2000" b="1" dirty="0">
                <a:latin typeface="仿宋" panose="02010609060101010101" pitchFamily="49" charset="-122"/>
                <a:ea typeface="仿宋" panose="02010609060101010101" pitchFamily="49" charset="-122"/>
                <a:sym typeface="+mn-ea"/>
              </a:rPr>
              <a:t>4-1</a:t>
            </a:r>
            <a:r>
              <a:rPr lang="zh-CN" altLang="zh-CN" sz="2000" b="1" dirty="0">
                <a:latin typeface="仿宋" panose="02010609060101010101" pitchFamily="49" charset="-122"/>
                <a:ea typeface="仿宋" panose="02010609060101010101" pitchFamily="49" charset="-122"/>
                <a:sym typeface="+mn-ea"/>
              </a:rPr>
              <a:t>】定义一个学生类</a:t>
            </a:r>
            <a:r>
              <a:rPr lang="en-US" altLang="zh-CN" sz="2000" b="1" dirty="0">
                <a:latin typeface="仿宋" panose="02010609060101010101" pitchFamily="49" charset="-122"/>
                <a:ea typeface="仿宋" panose="02010609060101010101" pitchFamily="49" charset="-122"/>
                <a:sym typeface="+mn-ea"/>
              </a:rPr>
              <a:t>Student</a:t>
            </a:r>
            <a:r>
              <a:rPr lang="zh-CN" altLang="zh-CN" sz="2000" b="1" dirty="0">
                <a:latin typeface="仿宋" panose="02010609060101010101" pitchFamily="49" charset="-122"/>
                <a:ea typeface="仿宋" panose="02010609060101010101" pitchFamily="49" charset="-122"/>
                <a:sym typeface="+mn-ea"/>
              </a:rPr>
              <a:t>，其中包含的数据成员为：学生姓名，学号，成绩，以及学生总人数。程序代码如下：</a:t>
            </a:r>
            <a:endParaRPr lang="zh-CN" altLang="zh-CN" sz="2000" b="1" dirty="0">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class </a:t>
            </a:r>
            <a:r>
              <a:rPr lang="nb-NO" altLang="zh-CN" b="1" noProof="0" dirty="0" smtClean="0">
                <a:ln>
                  <a:noFill/>
                </a:ln>
                <a:effectLst/>
                <a:uLnTx/>
                <a:uFillTx/>
                <a:latin typeface="+mn-ea"/>
                <a:sym typeface="+mn-ea"/>
              </a:rPr>
              <a:t>Student{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Private</a:t>
            </a: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char stu_name[10];</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int stu_no;</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float score;</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solidFill>
                  <a:srgbClr val="FF0000"/>
                </a:solidFill>
                <a:effectLst/>
                <a:uLnTx/>
                <a:uFillTx/>
                <a:latin typeface="+mn-ea"/>
                <a:sym typeface="+mn-ea"/>
              </a:rPr>
              <a:t>    </a:t>
            </a:r>
            <a:r>
              <a:rPr lang="nb-NO" altLang="zh-CN" b="1" noProof="0" dirty="0">
                <a:ln>
                  <a:noFill/>
                </a:ln>
                <a:solidFill>
                  <a:srgbClr val="FF0000"/>
                </a:solidFill>
                <a:effectLst/>
                <a:uLnTx/>
                <a:uFillTx/>
                <a:latin typeface="+mn-ea"/>
                <a:sym typeface="+mn-ea"/>
              </a:rPr>
              <a:t>static int total; </a:t>
            </a:r>
            <a:r>
              <a:rPr lang="nb-NO" altLang="zh-CN" b="1" noProof="0" dirty="0">
                <a:ln>
                  <a:noFill/>
                </a:ln>
                <a:effectLst/>
                <a:uLnTx/>
                <a:uFillTx/>
                <a:latin typeface="+mn-ea"/>
                <a:sym typeface="+mn-ea"/>
              </a:rPr>
              <a:t>   </a:t>
            </a:r>
            <a:r>
              <a:rPr lang="nb-NO" altLang="zh-CN" b="1" i="1" noProof="0" dirty="0">
                <a:ln>
                  <a:noFill/>
                </a:ln>
                <a:effectLst/>
                <a:uLnTx/>
                <a:uFillTx/>
                <a:latin typeface="+mn-ea"/>
                <a:sym typeface="+mn-ea"/>
              </a:rPr>
              <a:t>//</a:t>
            </a:r>
            <a:r>
              <a:rPr lang="zh-CN" altLang="zh-CN" b="1" i="1" noProof="0" dirty="0">
                <a:ln>
                  <a:noFill/>
                </a:ln>
                <a:effectLst/>
                <a:uLnTx/>
                <a:uFillTx/>
                <a:latin typeface="+mn-ea"/>
                <a:sym typeface="+mn-ea"/>
              </a:rPr>
              <a:t>静态数据成员的定义</a:t>
            </a:r>
            <a:endParaRPr kumimoji="0" lang="zh-CN" altLang="zh-CN" sz="16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public</a:t>
            </a: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dirty="0">
                <a:latin typeface="+mn-ea"/>
                <a:sym typeface="+mn-ea"/>
              </a:rPr>
              <a:t> </a:t>
            </a:r>
            <a:r>
              <a:rPr lang="nb-NO" altLang="zh-CN" b="1" dirty="0" smtClean="0">
                <a:latin typeface="+mn-ea"/>
                <a:sym typeface="+mn-ea"/>
              </a:rPr>
              <a:t>   </a:t>
            </a:r>
            <a:r>
              <a:rPr lang="nb-NO" altLang="zh-CN" b="1" noProof="0" dirty="0" smtClean="0">
                <a:ln>
                  <a:noFill/>
                </a:ln>
                <a:effectLst/>
                <a:uLnTx/>
                <a:uFillTx/>
                <a:latin typeface="+mn-ea"/>
                <a:sym typeface="+mn-ea"/>
              </a:rPr>
              <a:t>Student(char </a:t>
            </a:r>
            <a:r>
              <a:rPr lang="nb-NO" altLang="zh-CN" b="1" noProof="0" dirty="0">
                <a:ln>
                  <a:noFill/>
                </a:ln>
                <a:effectLst/>
                <a:uLnTx/>
                <a:uFillTx/>
                <a:latin typeface="+mn-ea"/>
                <a:sym typeface="+mn-ea"/>
              </a:rPr>
              <a:t>*name, int no, float sco);</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void </a:t>
            </a:r>
            <a:r>
              <a:rPr lang="nb-NO" altLang="zh-CN" b="1" noProof="0" dirty="0">
                <a:ln>
                  <a:noFill/>
                </a:ln>
                <a:effectLst/>
                <a:uLnTx/>
                <a:uFillTx/>
                <a:latin typeface="+mn-ea"/>
                <a:sym typeface="+mn-ea"/>
              </a:rPr>
              <a:t>Print( );</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anose="05020102010507070707" pitchFamily="18" charset="2"/>
              <a:buChar char=""/>
              <a:defRPr/>
            </a:pP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250"/>
                            </p:stCondLst>
                            <p:childTnLst>
                              <p:par>
                                <p:cTn id="13" presetID="42" presetClass="entr" presetSubtype="0" fill="hold" nodeType="afterEffect">
                                  <p:stCondLst>
                                    <p:cond delay="2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arn(inVertical)">
                                      <p:cBhvr>
                                        <p:cTn id="22" dur="500"/>
                                        <p:tgtEl>
                                          <p:spTgt spid="2">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barn(inVertical)">
                                      <p:cBhvr>
                                        <p:cTn id="25" dur="500"/>
                                        <p:tgtEl>
                                          <p:spTgt spid="2">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arn(inVertical)">
                                      <p:cBhvr>
                                        <p:cTn id="28" dur="500"/>
                                        <p:tgtEl>
                                          <p:spTgt spid="2">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barn(inVertical)">
                                      <p:cBhvr>
                                        <p:cTn id="31" dur="500"/>
                                        <p:tgtEl>
                                          <p:spTgt spid="2">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barn(inVertical)">
                                      <p:cBhvr>
                                        <p:cTn id="34" dur="500"/>
                                        <p:tgtEl>
                                          <p:spTgt spid="2">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arn(inVertical)">
                                      <p:cBhvr>
                                        <p:cTn id="40" dur="500"/>
                                        <p:tgtEl>
                                          <p:spTgt spid="2">
                                            <p:txEl>
                                              <p:pRg st="7" end="7"/>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barn(inVertical)">
                                      <p:cBhvr>
                                        <p:cTn id="43" dur="500"/>
                                        <p:tgtEl>
                                          <p:spTgt spid="2">
                                            <p:txEl>
                                              <p:pRg st="8" end="8"/>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barn(inVertical)">
                                      <p:cBhvr>
                                        <p:cTn id="46" dur="500"/>
                                        <p:tgtEl>
                                          <p:spTgt spid="2">
                                            <p:txEl>
                                              <p:pRg st="9" end="9"/>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barn(inVertical)">
                                      <p:cBhvr>
                                        <p:cTn id="4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71600" y="123478"/>
            <a:ext cx="397078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4"/>
          <p:cNvSpPr>
            <a:spLocks noChangeArrowheads="1"/>
          </p:cNvSpPr>
          <p:nvPr/>
        </p:nvSpPr>
        <p:spPr bwMode="auto">
          <a:xfrm>
            <a:off x="1475656" y="987574"/>
            <a:ext cx="5454253" cy="2538413"/>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r>
              <a:rPr lang="en-US" altLang="zh-CN" sz="1800">
                <a:effectLst>
                  <a:outerShdw blurRad="38100" dist="38100" dir="2700000" algn="tl">
                    <a:srgbClr val="C0C0C0"/>
                  </a:outerShdw>
                </a:effectLst>
              </a:rPr>
              <a:t>const</a:t>
            </a:r>
            <a:r>
              <a:rPr lang="en-US" altLang="zh-CN" sz="1800">
                <a:solidFill>
                  <a:schemeClr val="tx1"/>
                </a:solidFill>
                <a:effectLst>
                  <a:outerShdw blurRad="38100" dist="38100" dir="2700000" algn="tl">
                    <a:srgbClr val="C0C0C0"/>
                  </a:outerShdw>
                </a:effectLst>
              </a:rPr>
              <a:t> Student&amp; s2</a:t>
            </a:r>
            <a:r>
              <a:rPr lang="zh-CN" altLang="en-US" sz="1800">
                <a:solidFill>
                  <a:schemeClr val="tx1"/>
                </a:solidFill>
                <a:effectLst>
                  <a:outerShdw blurRad="38100" dist="38100" dir="2700000" algn="tl">
                    <a:srgbClr val="C0C0C0"/>
                  </a:outerShdw>
                </a:effectLst>
              </a:rPr>
              <a:t>）</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endParaRPr lang="zh-CN"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age=</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a</a:t>
            </a:r>
            <a:r>
              <a:rPr lang="en-US" altLang="zh-CN" sz="1800">
                <a:solidFill>
                  <a:schemeClr val="tx1"/>
                </a:solidFill>
                <a:effectLst>
                  <a:outerShdw blurRad="38100" dist="38100" dir="2700000" algn="tl">
                    <a:srgbClr val="C0C0C0"/>
                  </a:outerShdw>
                </a:effectLst>
              </a:rPr>
              <a:t>ge</a:t>
            </a:r>
            <a:r>
              <a:rPr lang="en-US"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noProof="1">
                <a:solidFill>
                  <a:schemeClr val="tx1"/>
                </a:solidFill>
                <a:effectLst>
                  <a:outerShdw blurRad="38100" dist="38100" dir="2700000" algn="tl">
                    <a:srgbClr val="C0C0C0"/>
                  </a:outerShdw>
                </a:effectLst>
              </a:rPr>
              <a:t>name=</a:t>
            </a:r>
            <a:r>
              <a:rPr lang="en-US" altLang="zh-CN" sz="1800" noProof="1">
                <a:solidFill>
                  <a:schemeClr val="folHlink"/>
                </a:solidFill>
                <a:effectLst>
                  <a:outerShdw blurRad="38100" dist="38100" dir="2700000" algn="tl">
                    <a:srgbClr val="C0C0C0"/>
                  </a:outerShdw>
                </a:effectLst>
              </a:rPr>
              <a:t>new</a:t>
            </a: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[strlen(</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n</a:t>
            </a:r>
            <a:r>
              <a:rPr lang="en-US" altLang="zh-CN" sz="1800">
                <a:solidFill>
                  <a:schemeClr val="tx1"/>
                </a:solidFill>
                <a:effectLst>
                  <a:outerShdw blurRad="38100" dist="38100" dir="2700000" algn="tl">
                    <a:srgbClr val="C0C0C0"/>
                  </a:outerShdw>
                </a:effectLst>
              </a:rPr>
              <a:t>ame</a:t>
            </a:r>
            <a:r>
              <a:rPr lang="en-US" altLang="zh-CN" sz="1800" noProof="1">
                <a:solidFill>
                  <a:schemeClr val="tx1"/>
                </a:solidFill>
                <a:effectLst>
                  <a:outerShdw blurRad="38100" dist="38100" dir="2700000" algn="tl">
                    <a:srgbClr val="C0C0C0"/>
                  </a:outerShdw>
                </a:effectLst>
              </a:rPr>
              <a:t>)+1];</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strcpy(name,</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n</a:t>
            </a:r>
            <a:r>
              <a:rPr lang="en-US" altLang="zh-CN" sz="1800">
                <a:solidFill>
                  <a:schemeClr val="tx1"/>
                </a:solidFill>
                <a:effectLst>
                  <a:outerShdw blurRad="38100" dist="38100" dir="2700000" algn="tl">
                    <a:srgbClr val="C0C0C0"/>
                  </a:outerShdw>
                </a:effectLst>
              </a:rPr>
              <a:t>ame</a:t>
            </a: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其余代码不变</a:t>
            </a:r>
            <a:r>
              <a:rPr lang="en-US" altLang="zh-CN" sz="1800">
                <a:solidFill>
                  <a:srgbClr val="008000"/>
                </a:solidFill>
                <a:effectLst>
                  <a:outerShdw blurRad="38100" dist="38100" dir="2700000" algn="tl">
                    <a:srgbClr val="C0C0C0"/>
                  </a:outerShdw>
                </a:effectLst>
              </a:rPr>
              <a:t>…</a:t>
            </a:r>
            <a:endParaRPr lang="en-US" altLang="zh-CN" sz="1800">
              <a:solidFill>
                <a:srgbClr val="008000"/>
              </a:solidFill>
              <a:effectLst>
                <a:outerShdw blurRad="38100" dist="38100" dir="2700000" algn="tl">
                  <a:srgbClr val="C0C0C0"/>
                </a:outerShdw>
              </a:effectLst>
            </a:endParaRPr>
          </a:p>
        </p:txBody>
      </p:sp>
      <p:sp>
        <p:nvSpPr>
          <p:cNvPr id="4" name="Rectangle 5"/>
          <p:cNvSpPr txBox="1">
            <a:spLocks noChangeArrowheads="1"/>
          </p:cNvSpPr>
          <p:nvPr/>
        </p:nvSpPr>
        <p:spPr>
          <a:xfrm>
            <a:off x="1797844" y="3868341"/>
            <a:ext cx="5851922" cy="56911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100" smtClean="0"/>
              <a:t>函数中代码就是深拷贝，其示意图如下页</a:t>
            </a:r>
            <a:endParaRPr lang="zh-CN" altLang="en-US" sz="2100"/>
          </a:p>
        </p:txBody>
      </p:sp>
    </p:spTree>
  </p:cSld>
  <p:clrMapOvr>
    <a:masterClrMapping/>
  </p:clrMapOvr>
  <p:transition spd="slow">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192441" y="1762125"/>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拷贝前</a:t>
            </a:r>
            <a:endParaRPr lang="zh-CN" altLang="en-US" sz="1800" b="0">
              <a:solidFill>
                <a:schemeClr val="hlink"/>
              </a:solidFill>
              <a:latin typeface="Times New Roman" panose="02020603050405020304" charset="0"/>
            </a:endParaRPr>
          </a:p>
        </p:txBody>
      </p:sp>
      <p:sp>
        <p:nvSpPr>
          <p:cNvPr id="3" name="Text Box 5"/>
          <p:cNvSpPr txBox="1">
            <a:spLocks noChangeArrowheads="1"/>
          </p:cNvSpPr>
          <p:nvPr/>
        </p:nvSpPr>
        <p:spPr bwMode="auto">
          <a:xfrm>
            <a:off x="6300788" y="2733675"/>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拷贝后</a:t>
            </a:r>
            <a:endParaRPr lang="zh-CN" altLang="en-US" sz="1800" b="0">
              <a:solidFill>
                <a:schemeClr val="hlink"/>
              </a:solidFill>
              <a:latin typeface="Times New Roman" panose="02020603050405020304" charset="0"/>
            </a:endParaRPr>
          </a:p>
        </p:txBody>
      </p:sp>
      <p:grpSp>
        <p:nvGrpSpPr>
          <p:cNvPr id="4" name="Group 6"/>
          <p:cNvGrpSpPr/>
          <p:nvPr/>
        </p:nvGrpSpPr>
        <p:grpSpPr bwMode="auto">
          <a:xfrm>
            <a:off x="1314450" y="1162050"/>
            <a:ext cx="5086350" cy="1085850"/>
            <a:chOff x="96" y="624"/>
            <a:chExt cx="2781" cy="912"/>
          </a:xfrm>
        </p:grpSpPr>
        <p:grpSp>
          <p:nvGrpSpPr>
            <p:cNvPr id="5" name="Group 7"/>
            <p:cNvGrpSpPr/>
            <p:nvPr/>
          </p:nvGrpSpPr>
          <p:grpSpPr bwMode="auto">
            <a:xfrm>
              <a:off x="1935" y="1092"/>
              <a:ext cx="780" cy="345"/>
              <a:chOff x="4589" y="8334"/>
              <a:chExt cx="1050" cy="465"/>
            </a:xfrm>
          </p:grpSpPr>
          <p:sp>
            <p:nvSpPr>
              <p:cNvPr id="10" name="Rectangle 8"/>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1" name="Line 9"/>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6" name="Text Box 10"/>
            <p:cNvSpPr txBox="1">
              <a:spLocks noChangeArrowheads="1"/>
            </p:cNvSpPr>
            <p:nvPr/>
          </p:nvSpPr>
          <p:spPr bwMode="auto">
            <a:xfrm>
              <a:off x="1832" y="624"/>
              <a:ext cx="104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charset="0"/>
                </a:rPr>
                <a:t>stu1</a:t>
              </a:r>
              <a:r>
                <a:rPr lang="zh-CN" altLang="en-US" sz="1800" b="0">
                  <a:solidFill>
                    <a:schemeClr val="folHlink"/>
                  </a:solidFill>
                  <a:latin typeface="Times New Roman" panose="02020603050405020304" charset="0"/>
                </a:rPr>
                <a:t>的</a:t>
              </a:r>
              <a:r>
                <a:rPr lang="en-US" altLang="zh-CN" sz="1800" b="0">
                  <a:solidFill>
                    <a:schemeClr val="folHlink"/>
                  </a:solidFill>
                  <a:latin typeface="Times New Roman" panose="02020603050405020304" charset="0"/>
                </a:rPr>
                <a:t>name</a:t>
              </a:r>
              <a:r>
                <a:rPr lang="zh-CN" altLang="en-US" sz="1800" b="0">
                  <a:solidFill>
                    <a:schemeClr val="folHlink"/>
                  </a:solidFill>
                  <a:latin typeface="Times New Roman" panose="02020603050405020304" charset="0"/>
                </a:rPr>
                <a:t>字符数组元素占用的内存</a:t>
              </a:r>
              <a:endParaRPr lang="zh-CN" altLang="en-US" sz="1800" b="0">
                <a:solidFill>
                  <a:schemeClr val="folHlink"/>
                </a:solidFill>
                <a:latin typeface="Times New Roman" panose="02020603050405020304" charset="0"/>
              </a:endParaRPr>
            </a:p>
          </p:txBody>
        </p:sp>
        <p:sp>
          <p:nvSpPr>
            <p:cNvPr id="7" name="Line 11"/>
            <p:cNvSpPr>
              <a:spLocks noChangeShapeType="1"/>
            </p:cNvSpPr>
            <p:nvPr/>
          </p:nvSpPr>
          <p:spPr bwMode="auto">
            <a:xfrm>
              <a:off x="1378" y="1103"/>
              <a:ext cx="557"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8" name="Text Box 12"/>
            <p:cNvSpPr txBox="1">
              <a:spLocks noChangeArrowheads="1"/>
            </p:cNvSpPr>
            <p:nvPr/>
          </p:nvSpPr>
          <p:spPr bwMode="auto">
            <a:xfrm>
              <a:off x="751" y="989"/>
              <a:ext cx="907" cy="547"/>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9" name="Text Box 13"/>
            <p:cNvSpPr txBox="1">
              <a:spLocks noChangeArrowheads="1"/>
            </p:cNvSpPr>
            <p:nvPr/>
          </p:nvSpPr>
          <p:spPr bwMode="auto">
            <a:xfrm>
              <a:off x="96" y="1070"/>
              <a:ext cx="7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charset="0"/>
                </a:rPr>
                <a:t>stu1</a:t>
              </a:r>
              <a:endParaRPr lang="en-US" altLang="zh-CN" sz="1800" b="0">
                <a:solidFill>
                  <a:schemeClr val="folHlink"/>
                </a:solidFill>
                <a:latin typeface="Times New Roman" panose="02020603050405020304" charset="0"/>
              </a:endParaRPr>
            </a:p>
          </p:txBody>
        </p:sp>
      </p:grpSp>
      <p:sp>
        <p:nvSpPr>
          <p:cNvPr id="12" name="Text Box 14"/>
          <p:cNvSpPr txBox="1">
            <a:spLocks noChangeArrowheads="1"/>
          </p:cNvSpPr>
          <p:nvPr/>
        </p:nvSpPr>
        <p:spPr bwMode="auto">
          <a:xfrm>
            <a:off x="2556272" y="2628901"/>
            <a:ext cx="1709738" cy="65127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13" name="Text Box 15"/>
          <p:cNvSpPr txBox="1">
            <a:spLocks noChangeArrowheads="1"/>
          </p:cNvSpPr>
          <p:nvPr/>
        </p:nvSpPr>
        <p:spPr bwMode="auto">
          <a:xfrm>
            <a:off x="1169194" y="2725342"/>
            <a:ext cx="1363266"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             stu1</a:t>
            </a:r>
            <a:endParaRPr lang="en-US" altLang="zh-CN" sz="1800" b="0">
              <a:solidFill>
                <a:schemeClr val="folHlink"/>
              </a:solidFill>
              <a:latin typeface="Times New Roman" panose="02020603050405020304" charset="0"/>
            </a:endParaRPr>
          </a:p>
        </p:txBody>
      </p:sp>
      <p:sp>
        <p:nvSpPr>
          <p:cNvPr id="14" name="Line 17"/>
          <p:cNvSpPr>
            <a:spLocks noChangeShapeType="1"/>
          </p:cNvSpPr>
          <p:nvPr/>
        </p:nvSpPr>
        <p:spPr bwMode="auto">
          <a:xfrm>
            <a:off x="3770710" y="2764631"/>
            <a:ext cx="1052513"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5" name="AutoShape 19"/>
          <p:cNvSpPr>
            <a:spLocks noChangeArrowheads="1"/>
          </p:cNvSpPr>
          <p:nvPr/>
        </p:nvSpPr>
        <p:spPr bwMode="auto">
          <a:xfrm>
            <a:off x="3308747" y="3327797"/>
            <a:ext cx="294084" cy="570309"/>
          </a:xfrm>
          <a:prstGeom prst="downArrow">
            <a:avLst>
              <a:gd name="adj1" fmla="val 50000"/>
              <a:gd name="adj2" fmla="val 48482"/>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6" name="Text Box 20"/>
          <p:cNvSpPr txBox="1">
            <a:spLocks noChangeArrowheads="1"/>
          </p:cNvSpPr>
          <p:nvPr/>
        </p:nvSpPr>
        <p:spPr bwMode="auto">
          <a:xfrm>
            <a:off x="2556272" y="4030267"/>
            <a:ext cx="1709738" cy="648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17" name="Text Box 21"/>
          <p:cNvSpPr txBox="1">
            <a:spLocks noChangeArrowheads="1"/>
          </p:cNvSpPr>
          <p:nvPr/>
        </p:nvSpPr>
        <p:spPr bwMode="auto">
          <a:xfrm>
            <a:off x="1169194" y="4124325"/>
            <a:ext cx="1363266"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charset="0"/>
              </a:rPr>
              <a:t>stu2</a:t>
            </a:r>
            <a:endParaRPr lang="en-US" altLang="zh-CN" sz="1800" b="0">
              <a:solidFill>
                <a:schemeClr val="folHlink"/>
              </a:solidFill>
              <a:latin typeface="Times New Roman" panose="02020603050405020304" charset="0"/>
            </a:endParaRPr>
          </a:p>
        </p:txBody>
      </p:sp>
      <p:grpSp>
        <p:nvGrpSpPr>
          <p:cNvPr id="18" name="Group 22"/>
          <p:cNvGrpSpPr/>
          <p:nvPr/>
        </p:nvGrpSpPr>
        <p:grpSpPr bwMode="auto">
          <a:xfrm>
            <a:off x="4872038" y="2751535"/>
            <a:ext cx="1470422" cy="410765"/>
            <a:chOff x="4589" y="8334"/>
            <a:chExt cx="1050" cy="465"/>
          </a:xfrm>
        </p:grpSpPr>
        <p:sp>
          <p:nvSpPr>
            <p:cNvPr id="19" name="Rectangle 23"/>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0" name="Line 24"/>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1" name="Line 25"/>
          <p:cNvSpPr>
            <a:spLocks noChangeShapeType="1"/>
          </p:cNvSpPr>
          <p:nvPr/>
        </p:nvSpPr>
        <p:spPr bwMode="auto">
          <a:xfrm>
            <a:off x="1547813" y="2409825"/>
            <a:ext cx="6088856" cy="0"/>
          </a:xfrm>
          <a:prstGeom prst="line">
            <a:avLst/>
          </a:prstGeom>
          <a:noFill/>
          <a:ln w="254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2" name="Text Box 26"/>
          <p:cNvSpPr txBox="1">
            <a:spLocks noChangeArrowheads="1"/>
          </p:cNvSpPr>
          <p:nvPr/>
        </p:nvSpPr>
        <p:spPr bwMode="auto">
          <a:xfrm>
            <a:off x="1601391" y="3334941"/>
            <a:ext cx="1432322"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把指针指向内容也复制</a:t>
            </a:r>
            <a:endParaRPr lang="zh-CN" altLang="en-US" sz="1800" b="0">
              <a:solidFill>
                <a:schemeClr val="hlink"/>
              </a:solidFill>
              <a:latin typeface="Times New Roman" panose="02020603050405020304" charset="0"/>
            </a:endParaRPr>
          </a:p>
        </p:txBody>
      </p:sp>
      <p:sp>
        <p:nvSpPr>
          <p:cNvPr id="23" name="Line 27"/>
          <p:cNvSpPr>
            <a:spLocks noChangeShapeType="1"/>
          </p:cNvSpPr>
          <p:nvPr/>
        </p:nvSpPr>
        <p:spPr bwMode="auto">
          <a:xfrm>
            <a:off x="3762375" y="4202906"/>
            <a:ext cx="1052513"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grpSp>
        <p:nvGrpSpPr>
          <p:cNvPr id="24" name="Group 28"/>
          <p:cNvGrpSpPr/>
          <p:nvPr/>
        </p:nvGrpSpPr>
        <p:grpSpPr bwMode="auto">
          <a:xfrm>
            <a:off x="4842272" y="4040981"/>
            <a:ext cx="1470422" cy="410766"/>
            <a:chOff x="4589" y="8334"/>
            <a:chExt cx="1050" cy="465"/>
          </a:xfrm>
        </p:grpSpPr>
        <p:sp>
          <p:nvSpPr>
            <p:cNvPr id="25" name="Rectangle 29"/>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6" name="Line 30"/>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7" name="AutoShape 31"/>
          <p:cNvSpPr>
            <a:spLocks noChangeArrowheads="1"/>
          </p:cNvSpPr>
          <p:nvPr/>
        </p:nvSpPr>
        <p:spPr bwMode="auto">
          <a:xfrm>
            <a:off x="5381625" y="3334941"/>
            <a:ext cx="294085" cy="570309"/>
          </a:xfrm>
          <a:prstGeom prst="downArrow">
            <a:avLst>
              <a:gd name="adj1" fmla="val 50000"/>
              <a:gd name="adj2" fmla="val 48482"/>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8" name="Rectangle 2"/>
          <p:cNvSpPr txBox="1">
            <a:spLocks noChangeArrowheads="1"/>
          </p:cNvSpPr>
          <p:nvPr/>
        </p:nvSpPr>
        <p:spPr>
          <a:xfrm>
            <a:off x="919100" y="16669"/>
            <a:ext cx="3926417" cy="5286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Tree>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771550"/>
            <a:ext cx="8026722" cy="2861310"/>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）静态数据成员和普通数据成员一样遵从</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protected</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访问规则；</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）静态数据成员属于本类的所有对象共享，不属于特定的类对象，在没有产生类对象时其作用域就可见，即在没有产生类的实例时，就可以操作它。</a:t>
            </a:r>
            <a:endParaRPr lang="zh-CN" altLang="en-US" sz="20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25195"/>
            <a:ext cx="8640960" cy="1938992"/>
          </a:xfrm>
          <a:prstGeom prst="rect">
            <a:avLst/>
          </a:prstGeom>
          <a:noFill/>
        </p:spPr>
        <p:txBody>
          <a:bodyPr wrap="square" rtlCol="0">
            <a:spAutoFit/>
          </a:bodyPr>
          <a:lstStyle/>
          <a:p>
            <a:pPr>
              <a:lnSpc>
                <a:spcPct val="150000"/>
              </a:lnSpc>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静态数据成员不能在类的构造函数中初始化。</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静态数据成员也不可在类的体内进行赋初值，因为若在一个对象里给它赋初值。</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静态数据成员的初始化工作只能在类外，并且在对象生成之前进行。</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3750" y="925195"/>
            <a:ext cx="7941945" cy="3877985"/>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静态数据成员的初始化与一般数据成员初始化不同，其格式为：</a:t>
            </a:r>
            <a:endParaRPr lang="zh-CN" altLang="zh-CN" sz="2000"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en-US" sz="2400" b="1" dirty="0">
                <a:solidFill>
                  <a:srgbClr val="FF0000"/>
                </a:solidFill>
                <a:latin typeface="仿宋" panose="02010609060101010101" pitchFamily="49" charset="-122"/>
                <a:ea typeface="仿宋" panose="02010609060101010101" pitchFamily="49" charset="-122"/>
                <a:sym typeface="+mn-ea"/>
              </a:rPr>
              <a:t>数据</a:t>
            </a:r>
            <a:r>
              <a:rPr lang="zh-CN" altLang="zh-CN" sz="2400" b="1" dirty="0">
                <a:solidFill>
                  <a:srgbClr val="FF0000"/>
                </a:solidFill>
                <a:latin typeface="仿宋" panose="02010609060101010101" pitchFamily="49" charset="-122"/>
                <a:ea typeface="仿宋" panose="02010609060101010101" pitchFamily="49" charset="-122"/>
                <a:sym typeface="+mn-ea"/>
              </a:rPr>
              <a:t>类型 类名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初始化值</a:t>
            </a:r>
            <a:r>
              <a:rPr lang="en-US" altLang="zh-CN" sz="2400" b="1" dirty="0">
                <a:solidFill>
                  <a:srgbClr val="FF0000"/>
                </a:solidFill>
                <a:latin typeface="仿宋" panose="02010609060101010101" pitchFamily="49" charset="-122"/>
                <a:ea typeface="仿宋" panose="02010609060101010101" pitchFamily="49" charset="-122"/>
                <a:sym typeface="+mn-ea"/>
              </a:rPr>
              <a:t>; </a:t>
            </a:r>
            <a:endParaRPr lang="zh-CN" altLang="zh-CN" sz="2400" dirty="0">
              <a:latin typeface="仿宋" panose="02010609060101010101" pitchFamily="49" charset="-122"/>
              <a:ea typeface="仿宋" panose="02010609060101010101" pitchFamily="49" charset="-122"/>
            </a:endParaRPr>
          </a:p>
          <a:p>
            <a:pPr>
              <a:lnSpc>
                <a:spcPct val="150000"/>
              </a:lnSpc>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(1) </a:t>
            </a:r>
            <a:r>
              <a:rPr lang="zh-CN" altLang="zh-CN" sz="2000" b="1" dirty="0">
                <a:latin typeface="仿宋" panose="02010609060101010101" pitchFamily="49" charset="-122"/>
                <a:ea typeface="仿宋" panose="02010609060101010101" pitchFamily="49" charset="-122"/>
                <a:sym typeface="+mn-ea"/>
              </a:rPr>
              <a:t>静态数据成员初始化在类体外进行，而且前面不加</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，以免与一般静态变量或对象相混淆。</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(2) </a:t>
            </a:r>
            <a:r>
              <a:rPr lang="zh-CN" altLang="zh-CN" sz="2000" b="1" dirty="0">
                <a:latin typeface="仿宋" panose="02010609060101010101" pitchFamily="49" charset="-122"/>
                <a:ea typeface="仿宋" panose="02010609060101010101" pitchFamily="49" charset="-122"/>
                <a:sym typeface="+mn-ea"/>
              </a:rPr>
              <a:t>初始化时不加该成员的访问权限控制符</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等。</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(3) </a:t>
            </a:r>
            <a:r>
              <a:rPr lang="zh-CN" altLang="zh-CN" sz="2000" b="1" dirty="0">
                <a:latin typeface="仿宋" panose="02010609060101010101" pitchFamily="49" charset="-122"/>
                <a:ea typeface="仿宋" panose="02010609060101010101" pitchFamily="49" charset="-122"/>
                <a:sym typeface="+mn-ea"/>
              </a:rPr>
              <a:t>初始化时使用作用域运算符来标明它所属类，因此，静态数据成员是类的成员，而不是对象的成员。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1000"/>
                                        <p:tgtEl>
                                          <p:spTgt spid="2">
                                            <p:txEl>
                                              <p:pRg st="5" end="5"/>
                                            </p:txEl>
                                          </p:spTgt>
                                        </p:tgtEl>
                                      </p:cBhvr>
                                    </p:animEffect>
                                    <p:anim calcmode="lin" valueType="num">
                                      <p:cBhvr>
                                        <p:cTn id="4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771550"/>
            <a:ext cx="7668260" cy="422885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4-2</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】类的静态数据成员初始化举例。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en-US" altLang="zh-CN" sz="2000" b="1" noProof="0" dirty="0" smtClean="0">
                <a:latin typeface="+mn-ea"/>
                <a:sym typeface="+mn-ea"/>
              </a:rPr>
              <a:t>&lt;</a:t>
            </a:r>
            <a:r>
              <a:rPr lang="nb-NO" altLang="zh-CN" sz="2000" b="1" noProof="0" dirty="0" smtClean="0">
                <a:ln>
                  <a:noFill/>
                </a:ln>
                <a:effectLst/>
                <a:uLnTx/>
                <a:uFillTx/>
                <a:latin typeface="+mn-ea"/>
                <a:sym typeface="+mn-ea"/>
              </a:rPr>
              <a: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r>
              <a:rPr lang="nb-NO" altLang="zh-CN" sz="2000" b="1" noProof="0" dirty="0" smtClean="0">
                <a:ln>
                  <a:noFill/>
                </a:ln>
                <a:effectLst/>
                <a:uLnTx/>
                <a:uFillTx/>
                <a:latin typeface="+mn-ea"/>
                <a:sym typeface="+mn-ea"/>
              </a:rPr>
              <a:t>include&lt;iostream</a:t>
            </a:r>
            <a:r>
              <a:rPr lang="nb-NO" altLang="zh-CN" sz="2000" b="1" dirty="0">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#include&lt;math.h&gt;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Myclass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 B,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Sum;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Myclass(int a,int b,int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GetNumber();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GetSum();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Myclass::Sum = 0;             </a:t>
            </a:r>
            <a:r>
              <a:rPr lang="nb-NO" altLang="zh-CN" sz="2000" b="1" noProof="0" dirty="0">
                <a:ln>
                  <a:noFill/>
                </a:ln>
                <a:effectLst/>
                <a:uLnTx/>
                <a:uFillTx/>
                <a:latin typeface="+mn-ea"/>
                <a:sym typeface="+mn-ea"/>
              </a:rPr>
              <a:t>//</a:t>
            </a:r>
            <a:r>
              <a:rPr lang="zh-CN" altLang="zh-CN" sz="2000" b="1" i="1" noProof="0" dirty="0">
                <a:ln>
                  <a:noFill/>
                </a:ln>
                <a:effectLst/>
                <a:uLnTx/>
                <a:uFillTx/>
                <a:latin typeface="+mn-ea"/>
                <a:sym typeface="+mn-ea"/>
              </a:rPr>
              <a:t>静态数据成员的初始化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Myclass::Myclass(int a, int b, int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 </a:t>
            </a:r>
            <a:r>
              <a:rPr lang="nb-NO" altLang="zh-CN" sz="2000" b="1" noProof="0" dirty="0">
                <a:ln>
                  <a:noFill/>
                </a:ln>
                <a:effectLst/>
                <a:uLnTx/>
                <a:uFillTx/>
                <a:latin typeface="+mn-ea"/>
                <a:sym typeface="+mn-ea"/>
              </a:rPr>
              <a:t>=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B </a:t>
            </a:r>
            <a:r>
              <a:rPr lang="nb-NO" altLang="zh-CN" sz="2000" b="1" noProof="0" dirty="0">
                <a:ln>
                  <a:noFill/>
                </a:ln>
                <a:effectLst/>
                <a:uLnTx/>
                <a:uFillTx/>
                <a:latin typeface="+mn-ea"/>
                <a:sym typeface="+mn-ea"/>
              </a:rPr>
              <a: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C </a:t>
            </a:r>
            <a:r>
              <a:rPr lang="nb-NO" altLang="zh-CN" sz="2000" b="1" noProof="0" dirty="0">
                <a:ln>
                  <a:noFill/>
                </a:ln>
                <a:effectLst/>
                <a:uLnTx/>
                <a:uFillTx/>
                <a:latin typeface="+mn-ea"/>
                <a:sym typeface="+mn-ea"/>
              </a:rPr>
              <a: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Sum </a:t>
            </a:r>
            <a:r>
              <a:rPr lang="nb-NO" altLang="zh-CN" sz="2000" b="1" noProof="0" dirty="0">
                <a:ln>
                  <a:noFill/>
                </a:ln>
                <a:effectLst/>
                <a:uLnTx/>
                <a:uFillTx/>
                <a:latin typeface="+mn-ea"/>
                <a:sym typeface="+mn-ea"/>
              </a:rPr>
              <a:t>+= A+B+C;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nb-NO" altLang="zh-CN" sz="2000" b="1" noProof="0" dirty="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Myclass::GetNumber()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cout</a:t>
            </a:r>
            <a:r>
              <a:rPr lang="nb-NO" altLang="zh-CN" sz="2000" b="1" noProof="0" dirty="0">
                <a:ln>
                  <a:noFill/>
                </a:ln>
                <a:effectLst/>
                <a:uLnTx/>
                <a:uFillTx/>
                <a:latin typeface="+mn-ea"/>
                <a:sym typeface="+mn-ea"/>
              </a:rPr>
              <a:t>&lt;&lt;"Number="&lt;&lt;A&lt;&lt;","&lt;&lt;B&lt;&lt;","&lt;&lt;C&lt;&lt;endl;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Myclass::GetSum()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cout</a:t>
            </a:r>
            <a:r>
              <a:rPr lang="nb-NO" altLang="zh-CN" sz="2000" b="1" noProof="0" dirty="0">
                <a:ln>
                  <a:noFill/>
                </a:ln>
                <a:effectLst/>
                <a:uLnTx/>
                <a:uFillTx/>
                <a:latin typeface="+mn-ea"/>
                <a:sym typeface="+mn-ea"/>
              </a:rPr>
              <a:t>&lt;&lt;"Sum="&lt;&lt;Sum&lt;&lt;endl;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2670" y="427564"/>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noProof="0" dirty="0">
                <a:ln>
                  <a:noFill/>
                </a:ln>
                <a:solidFill>
                  <a:schemeClr val="accent1"/>
                </a:solidFill>
                <a:effectLst/>
                <a:uLnTx/>
                <a:uFillTx/>
                <a:latin typeface="+mj-lt"/>
                <a:ea typeface="+mj-ea"/>
                <a:cs typeface="+mj-cs"/>
                <a:sym typeface="+mn-ea"/>
              </a:rPr>
              <a:t>学习目标</a:t>
            </a:r>
            <a:endParaRPr lang="zh-CN" altLang="en-US" sz="1800" b="1" noProof="0" dirty="0">
              <a:ln>
                <a:noFill/>
              </a:ln>
              <a:solidFill>
                <a:schemeClr val="accent1"/>
              </a:solidFill>
              <a:effectLst/>
              <a:uLnTx/>
              <a:uFillTx/>
              <a:latin typeface="+mj-lt"/>
              <a:ea typeface="+mj-ea"/>
              <a:cs typeface="+mj-cs"/>
              <a:sym typeface="+mn-ea"/>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11505" y="1419860"/>
            <a:ext cx="861060" cy="521970"/>
            <a:chOff x="611505" y="1419860"/>
            <a:chExt cx="861060" cy="521970"/>
          </a:xfrm>
        </p:grpSpPr>
        <p:sp>
          <p:nvSpPr>
            <p:cNvPr id="46" name="平行四边形 45"/>
            <p:cNvSpPr/>
            <p:nvPr/>
          </p:nvSpPr>
          <p:spPr>
            <a:xfrm>
              <a:off x="611505" y="1449705"/>
              <a:ext cx="861060" cy="45974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47" name="文本框 9"/>
            <p:cNvSpPr txBox="1"/>
            <p:nvPr/>
          </p:nvSpPr>
          <p:spPr>
            <a:xfrm>
              <a:off x="748030" y="1419860"/>
              <a:ext cx="574040" cy="521970"/>
            </a:xfrm>
            <a:prstGeom prst="rect">
              <a:avLst/>
            </a:prstGeom>
            <a:noFill/>
          </p:spPr>
          <p:txBody>
            <a:bodyPr wrap="square" rtlCol="0">
              <a:spAutoFit/>
            </a:bodyPr>
            <a:lstStyle/>
            <a:p>
              <a:r>
                <a:rPr lang="en-US" altLang="zh-CN" sz="2800" b="1" dirty="0">
                  <a:solidFill>
                    <a:schemeClr val="bg1"/>
                  </a:solidFill>
                  <a:latin typeface="+mn-ea"/>
                </a:rPr>
                <a:t>01</a:t>
              </a:r>
              <a:endParaRPr lang="zh-CN" altLang="en-US" sz="2800" b="1" dirty="0">
                <a:solidFill>
                  <a:schemeClr val="bg1"/>
                </a:solidFill>
                <a:latin typeface="+mn-ea"/>
              </a:endParaRPr>
            </a:p>
          </p:txBody>
        </p:sp>
      </p:grpSp>
      <p:grpSp>
        <p:nvGrpSpPr>
          <p:cNvPr id="48" name="组合 47"/>
          <p:cNvGrpSpPr/>
          <p:nvPr/>
        </p:nvGrpSpPr>
        <p:grpSpPr>
          <a:xfrm>
            <a:off x="611505" y="2099310"/>
            <a:ext cx="1031875" cy="521970"/>
            <a:chOff x="2215144" y="1952311"/>
            <a:chExt cx="1342999" cy="956914"/>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0" name="文本框 10"/>
            <p:cNvSpPr txBox="1"/>
            <p:nvPr/>
          </p:nvSpPr>
          <p:spPr>
            <a:xfrm>
              <a:off x="2392846" y="1952311"/>
              <a:ext cx="1165297" cy="956914"/>
            </a:xfrm>
            <a:prstGeom prst="rect">
              <a:avLst/>
            </a:prstGeom>
            <a:noFill/>
          </p:spPr>
          <p:txBody>
            <a:bodyPr wrap="square" rtlCol="0">
              <a:spAutoFit/>
            </a:bodyPr>
            <a:lstStyle/>
            <a:p>
              <a:r>
                <a:rPr lang="en-US" altLang="zh-CN" sz="2800" b="1" dirty="0">
                  <a:solidFill>
                    <a:schemeClr val="bg1"/>
                  </a:solidFill>
                  <a:latin typeface="+mn-ea"/>
                </a:rPr>
                <a:t>02</a:t>
              </a:r>
              <a:endParaRPr lang="zh-CN" altLang="en-US" sz="2800" b="1" dirty="0">
                <a:solidFill>
                  <a:schemeClr val="bg1"/>
                </a:solidFill>
                <a:latin typeface="+mn-ea"/>
              </a:endParaRPr>
            </a:p>
          </p:txBody>
        </p:sp>
      </p:grpSp>
      <p:grpSp>
        <p:nvGrpSpPr>
          <p:cNvPr id="51" name="组合 50"/>
          <p:cNvGrpSpPr/>
          <p:nvPr/>
        </p:nvGrpSpPr>
        <p:grpSpPr>
          <a:xfrm>
            <a:off x="602615" y="2800985"/>
            <a:ext cx="869950" cy="521970"/>
            <a:chOff x="2215144" y="3018134"/>
            <a:chExt cx="1244730" cy="95724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3" name="文本框 11"/>
            <p:cNvSpPr txBox="1"/>
            <p:nvPr/>
          </p:nvSpPr>
          <p:spPr>
            <a:xfrm>
              <a:off x="2393075" y="3018134"/>
              <a:ext cx="1066799" cy="957245"/>
            </a:xfrm>
            <a:prstGeom prst="rect">
              <a:avLst/>
            </a:prstGeom>
            <a:noFill/>
          </p:spPr>
          <p:txBody>
            <a:bodyPr wrap="square" rtlCol="0">
              <a:spAutoFit/>
            </a:bodyPr>
            <a:lstStyle/>
            <a:p>
              <a:r>
                <a:rPr lang="en-US" altLang="zh-CN" sz="2800" b="1" dirty="0">
                  <a:solidFill>
                    <a:schemeClr val="bg1"/>
                  </a:solidFill>
                  <a:latin typeface="+mn-ea"/>
                </a:rPr>
                <a:t>03</a:t>
              </a:r>
              <a:endParaRPr lang="zh-CN" altLang="en-US" sz="2800" b="1" dirty="0">
                <a:solidFill>
                  <a:schemeClr val="bg1"/>
                </a:solidFill>
                <a:latin typeface="+mn-ea"/>
              </a:endParaRPr>
            </a:p>
          </p:txBody>
        </p:sp>
      </p:grpSp>
      <p:grpSp>
        <p:nvGrpSpPr>
          <p:cNvPr id="54" name="组合 53"/>
          <p:cNvGrpSpPr/>
          <p:nvPr/>
        </p:nvGrpSpPr>
        <p:grpSpPr>
          <a:xfrm>
            <a:off x="602615" y="3483610"/>
            <a:ext cx="859790" cy="521970"/>
            <a:chOff x="2215144" y="4047039"/>
            <a:chExt cx="1244730" cy="957217"/>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6" name="文本框 12"/>
            <p:cNvSpPr txBox="1"/>
            <p:nvPr/>
          </p:nvSpPr>
          <p:spPr>
            <a:xfrm>
              <a:off x="2393075" y="4047039"/>
              <a:ext cx="1066799" cy="957217"/>
            </a:xfrm>
            <a:prstGeom prst="rect">
              <a:avLst/>
            </a:prstGeom>
            <a:noFill/>
          </p:spPr>
          <p:txBody>
            <a:bodyPr wrap="square" rtlCol="0">
              <a:spAutoFit/>
            </a:bodyPr>
            <a:lstStyle/>
            <a:p>
              <a:r>
                <a:rPr lang="en-US" altLang="zh-CN" sz="2800" b="1" dirty="0">
                  <a:solidFill>
                    <a:schemeClr val="bg1"/>
                  </a:solidFill>
                  <a:latin typeface="+mn-ea"/>
                </a:rPr>
                <a:t>04</a:t>
              </a:r>
              <a:endParaRPr lang="zh-CN" altLang="en-US" sz="2800" b="1" dirty="0">
                <a:solidFill>
                  <a:schemeClr val="bg1"/>
                </a:solidFill>
                <a:latin typeface="+mn-ea"/>
              </a:endParaRPr>
            </a:p>
          </p:txBody>
        </p:sp>
      </p:grpSp>
      <p:grpSp>
        <p:nvGrpSpPr>
          <p:cNvPr id="60" name="组合 59"/>
          <p:cNvGrpSpPr/>
          <p:nvPr/>
        </p:nvGrpSpPr>
        <p:grpSpPr>
          <a:xfrm>
            <a:off x="1385570" y="1419860"/>
            <a:ext cx="7493635" cy="459690"/>
            <a:chOff x="4315150" y="953426"/>
            <a:chExt cx="3857250" cy="540057"/>
          </a:xfrm>
        </p:grpSpPr>
        <p:sp>
          <p:nvSpPr>
            <p:cNvPr id="61" name="矩形 60"/>
            <p:cNvSpPr/>
            <p:nvPr/>
          </p:nvSpPr>
          <p:spPr>
            <a:xfrm>
              <a:off x="4393269" y="1036234"/>
              <a:ext cx="3779131" cy="405833"/>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掌握类的静态成员（静态数据成员和静态成员函数）的定义和使用方法</a:t>
              </a:r>
              <a:endParaRPr lang="zh-CN" altLang="zh-CN" b="1" dirty="0">
                <a:latin typeface="仿宋" panose="02010609060101010101" pitchFamily="49" charset="-122"/>
                <a:ea typeface="仿宋" panose="02010609060101010101" pitchFamily="49" charset="-122"/>
                <a:sym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3" name="组合 62"/>
          <p:cNvGrpSpPr/>
          <p:nvPr/>
        </p:nvGrpSpPr>
        <p:grpSpPr>
          <a:xfrm>
            <a:off x="1384300" y="2127250"/>
            <a:ext cx="7495540" cy="459740"/>
            <a:chOff x="4315150" y="1647579"/>
            <a:chExt cx="3857250" cy="540057"/>
          </a:xfrm>
        </p:grpSpPr>
        <p:sp>
          <p:nvSpPr>
            <p:cNvPr id="64" name="矩形 63"/>
            <p:cNvSpPr/>
            <p:nvPr/>
          </p:nvSpPr>
          <p:spPr>
            <a:xfrm>
              <a:off x="4400252" y="1730378"/>
              <a:ext cx="3584923" cy="405789"/>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掌握友元函数、友元类的作用、定义和使用方法</a:t>
              </a:r>
              <a:endParaRPr lang="zh-CN" altLang="zh-CN" b="1" dirty="0">
                <a:latin typeface="仿宋" panose="02010609060101010101" pitchFamily="49" charset="-122"/>
                <a:ea typeface="仿宋" panose="02010609060101010101" pitchFamily="49" charset="-122"/>
                <a:sym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6" name="组合 65"/>
          <p:cNvGrpSpPr/>
          <p:nvPr/>
        </p:nvGrpSpPr>
        <p:grpSpPr>
          <a:xfrm>
            <a:off x="1322705" y="2821305"/>
            <a:ext cx="7555865" cy="459740"/>
            <a:chOff x="4315150" y="2341731"/>
            <a:chExt cx="3857250" cy="540057"/>
          </a:xfrm>
        </p:grpSpPr>
        <p:sp>
          <p:nvSpPr>
            <p:cNvPr id="67" name="矩形 66"/>
            <p:cNvSpPr/>
            <p:nvPr/>
          </p:nvSpPr>
          <p:spPr>
            <a:xfrm>
              <a:off x="4433591" y="2424530"/>
              <a:ext cx="3478378" cy="405789"/>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了解类的作用域，理解对象的类型和生存期</a:t>
              </a:r>
              <a:endParaRPr lang="zh-CN" altLang="zh-CN" b="1" dirty="0">
                <a:latin typeface="仿宋" panose="02010609060101010101" pitchFamily="49" charset="-122"/>
                <a:ea typeface="仿宋" panose="02010609060101010101" pitchFamily="49" charset="-122"/>
                <a:sym typeface="+mn-ea"/>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9" name="组合 68"/>
          <p:cNvGrpSpPr/>
          <p:nvPr/>
        </p:nvGrpSpPr>
        <p:grpSpPr>
          <a:xfrm>
            <a:off x="1322705" y="3515360"/>
            <a:ext cx="7556500" cy="459740"/>
            <a:chOff x="4315150" y="3035884"/>
            <a:chExt cx="3857250" cy="540057"/>
          </a:xfrm>
        </p:grpSpPr>
        <p:sp>
          <p:nvSpPr>
            <p:cNvPr id="70" name="矩形 69"/>
            <p:cNvSpPr/>
            <p:nvPr/>
          </p:nvSpPr>
          <p:spPr>
            <a:xfrm>
              <a:off x="4433954" y="3118683"/>
              <a:ext cx="3234410" cy="405789"/>
            </a:xfrm>
            <a:prstGeom prst="rect">
              <a:avLst/>
            </a:prstGeom>
            <a:ln w="15875">
              <a:noFill/>
            </a:ln>
          </p:spPr>
          <p:txBody>
            <a:bodyPr wrap="square" lIns="68580" tIns="34290" rIns="68580" bIns="34290">
              <a:spAutoFit/>
            </a:bodyPr>
            <a:lstStyle/>
            <a:p>
              <a:r>
                <a:rPr lang="zh-CN" altLang="zh-CN" b="1" dirty="0">
                  <a:latin typeface="仿宋" panose="02010609060101010101" pitchFamily="49" charset="-122"/>
                  <a:ea typeface="仿宋" panose="02010609060101010101" pitchFamily="49" charset="-122"/>
                  <a:sym typeface="+mn-ea"/>
                </a:rPr>
                <a:t>掌握各种常量的特点、定义和使用方法</a:t>
              </a:r>
              <a:endParaRPr lang="zh-CN" altLang="zh-CN" b="1" dirty="0">
                <a:latin typeface="仿宋" panose="02010609060101010101" pitchFamily="49" charset="-122"/>
                <a:ea typeface="仿宋" panose="02010609060101010101" pitchFamily="49" charset="-122"/>
                <a:sym typeface="+mn-ea"/>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2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40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nodeType="withEffect">
                                  <p:stCondLst>
                                    <p:cond delay="20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par>
                                <p:cTn id="27" presetID="53" presetClass="entr" presetSubtype="16" fill="hold" nodeType="withEffect">
                                  <p:stCondLst>
                                    <p:cond delay="40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nodeType="withEffect">
                                  <p:stCondLst>
                                    <p:cond delay="6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8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2" presetClass="entr" presetSubtype="2"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1700"/>
                            </p:stCondLst>
                            <p:childTnLst>
                              <p:par>
                                <p:cTn id="47" presetID="2" presetClass="entr" presetSubtype="8"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1+#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2200"/>
                            </p:stCondLst>
                            <p:childTnLst>
                              <p:par>
                                <p:cTn id="56" presetID="2" presetClass="entr" presetSubtype="8"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0-#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2700"/>
                            </p:stCondLst>
                            <p:childTnLst>
                              <p:par>
                                <p:cTn id="65" presetID="2" presetClass="entr" presetSubtype="8"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0-#ppt_w/2"/>
                                          </p:val>
                                        </p:tav>
                                        <p:tav tm="100000">
                                          <p:val>
                                            <p:strVal val="#ppt_x"/>
                                          </p:val>
                                        </p:tav>
                                      </p:tavLst>
                                    </p:anim>
                                    <p:anim calcmode="lin" valueType="num">
                                      <p:cBhvr additive="base">
                                        <p:cTn id="68" dur="500" fill="hold"/>
                                        <p:tgtEl>
                                          <p:spTgt spid="5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1+#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587375"/>
            <a:ext cx="7668260" cy="249174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Myclass </a:t>
            </a:r>
            <a:r>
              <a:rPr lang="nb-NO" altLang="zh-CN" sz="2000" b="1" noProof="0" dirty="0">
                <a:ln>
                  <a:noFill/>
                </a:ln>
                <a:effectLst/>
                <a:uLnTx/>
                <a:uFillTx/>
                <a:latin typeface="+mn-ea"/>
                <a:sym typeface="+mn-ea"/>
              </a:rPr>
              <a:t>M(3, 7, 10),N(14, 9, 11);</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M.GetNumber</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N.GetNumber</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M.GetSum</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N.GetSum</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nb-NO" altLang="zh-CN" sz="2000" b="1" noProof="0" dirty="0">
              <a:ln>
                <a:noFill/>
              </a:ln>
              <a:solidFill>
                <a:srgbClr val="FF0000"/>
              </a:solidFill>
              <a:effectLst/>
              <a:uLnTx/>
              <a:uFillTx/>
              <a:latin typeface="+mn-ea"/>
              <a:ea typeface="仿宋" panose="02010609060101010101" pitchFamily="49" charset="-122"/>
              <a:sym typeface="+mn-ea"/>
            </a:endParaRPr>
          </a:p>
        </p:txBody>
      </p:sp>
      <p:pic>
        <p:nvPicPr>
          <p:cNvPr id="23556" name="Picture 4"/>
          <p:cNvPicPr>
            <a:picLocks noChangeAspect="1"/>
          </p:cNvPicPr>
          <p:nvPr/>
        </p:nvPicPr>
        <p:blipFill>
          <a:blip r:embed="rId1"/>
          <a:stretch>
            <a:fillRect/>
          </a:stretch>
        </p:blipFill>
        <p:spPr>
          <a:xfrm>
            <a:off x="737553" y="3103245"/>
            <a:ext cx="7912100" cy="172878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18"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3556"/>
                                        </p:tgtEl>
                                        <p:attrNameLst>
                                          <p:attrName>style.visibility</p:attrName>
                                        </p:attrNameLst>
                                      </p:cBhvr>
                                      <p:to>
                                        <p:strVal val="visible"/>
                                      </p:to>
                                    </p:set>
                                    <p:animEffect transition="in" filter="fade">
                                      <p:cBhvr>
                                        <p:cTn id="18" dur="1000"/>
                                        <p:tgtEl>
                                          <p:spTgt spid="23556"/>
                                        </p:tgtEl>
                                      </p:cBhvr>
                                    </p:animEffect>
                                    <p:anim calcmode="lin" valueType="num">
                                      <p:cBhvr>
                                        <p:cTn id="19" dur="1000" fill="hold"/>
                                        <p:tgtEl>
                                          <p:spTgt spid="23556"/>
                                        </p:tgtEl>
                                        <p:attrNameLst>
                                          <p:attrName>ppt_x</p:attrName>
                                        </p:attrNameLst>
                                      </p:cBhvr>
                                      <p:tavLst>
                                        <p:tav tm="0">
                                          <p:val>
                                            <p:strVal val="#ppt_x"/>
                                          </p:val>
                                        </p:tav>
                                        <p:tav tm="100000">
                                          <p:val>
                                            <p:strVal val="#ppt_x"/>
                                          </p:val>
                                        </p:tav>
                                      </p:tavLst>
                                    </p:anim>
                                    <p:anim calcmode="lin" valueType="num">
                                      <p:cBhvr>
                                        <p:cTn id="20" dur="1000" fill="hold"/>
                                        <p:tgtEl>
                                          <p:spTgt spid="23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2" grpId="18"/>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2788456"/>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静态数据成员在类外需要通过类名对它进行访问。静态数据成员的访问形式为：</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endParaRPr lang="zh-CN" altLang="zh-CN" sz="2000" dirty="0"/>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en-US" altLang="zh-CN" sz="2400"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类名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公有）</a:t>
            </a:r>
            <a:endParaRPr lang="zh-CN" altLang="zh-CN" sz="2400" dirty="0">
              <a:solidFill>
                <a:srgbClr val="FF0000"/>
              </a:solidFill>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endParaRPr lang="en-US" altLang="zh-CN" sz="2000" dirty="0"/>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也可以通过对象名访问，对象名访问形式为：</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en-US" altLang="zh-CN" sz="2400" dirty="0">
                <a:solidFill>
                  <a:srgbClr val="FF0000"/>
                </a:solidFill>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对象名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公有）</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154984"/>
          </a:xfrm>
          <a:prstGeom prst="rect">
            <a:avLst/>
          </a:prstGeom>
          <a:noFill/>
        </p:spPr>
        <p:txBody>
          <a:bodyPr wrap="square" rtlCol="0">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4-3</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】类的静态数据成员使用举例。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&lt;string&gt;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m,int d,int y)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带参数的构造函数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Date(const Date&amp; d)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month=d.month;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year=d.year;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3662541"/>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zh-CN"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 )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析构函数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en-US" altLang="zh-CN" sz="2000" b="1" dirty="0" smtClean="0">
                <a:solidFill>
                  <a:srgbClr val="FF0000"/>
                </a:solidFill>
                <a:latin typeface="+mn-ea"/>
                <a:sym typeface="+mn-ea"/>
              </a:rPr>
              <a:t>n-</a:t>
            </a:r>
            <a:r>
              <a:rPr lang="en-US" altLang="zh-CN" sz="2000" b="1" dirty="0">
                <a:solidFill>
                  <a:srgbClr val="FF0000"/>
                </a:solidFill>
                <a:latin typeface="+mn-ea"/>
                <a:sym typeface="+mn-ea"/>
              </a:rPr>
              <a:t>-</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cout&lt;&lt;year&lt;&lt;"-"&lt;&lt;month&lt;&lt;"-"&lt;&lt;day&lt;&lt;endl;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Date::n=0;</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nb-NO" altLang="zh-CN" sz="2000" b="1" noProof="0" dirty="0">
                <a:ln>
                  <a:noFill/>
                </a:ln>
                <a:effectLst/>
                <a:uLnTx/>
                <a:uFillTx/>
                <a:latin typeface="+mn-ea"/>
                <a:sym typeface="+mn-ea"/>
              </a:rPr>
              <a:t>int main(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date1(5,20,2010);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 </a:t>
            </a:r>
            <a:r>
              <a:rPr lang="nb-NO" altLang="zh-CN" sz="2000" b="1" noProof="0" dirty="0">
                <a:ln>
                  <a:noFill/>
                </a:ln>
                <a:solidFill>
                  <a:srgbClr val="FF0000"/>
                </a:solidFill>
                <a:effectLst/>
                <a:uLnTx/>
                <a:uFillTx/>
                <a:latin typeface="+mn-ea"/>
                <a:sym typeface="+mn-ea"/>
              </a:rPr>
              <a:t>Date::n </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a:t>
            </a:r>
            <a:r>
              <a:rPr lang="nb-NO" altLang="zh-CN" sz="2000" b="1" noProof="0" dirty="0">
                <a:ln>
                  <a:noFill/>
                </a:ln>
                <a:solidFill>
                  <a:srgbClr val="FF0000"/>
                </a:solidFill>
                <a:effectLst/>
                <a:uLnTx/>
                <a:uFillTx/>
                <a:latin typeface="+mn-ea"/>
                <a:sym typeface="+mn-ea"/>
              </a:rPr>
              <a:t>date1.n</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date2=date1;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 </a:t>
            </a:r>
            <a:r>
              <a:rPr lang="nb-NO" altLang="zh-CN" sz="2000" b="1" noProof="0" dirty="0">
                <a:ln>
                  <a:noFill/>
                </a:ln>
                <a:solidFill>
                  <a:srgbClr val="FF0000"/>
                </a:solidFill>
                <a:effectLst/>
                <a:uLnTx/>
                <a:uFillTx/>
                <a:latin typeface="+mn-ea"/>
                <a:sym typeface="+mn-ea"/>
              </a:rPr>
              <a:t>Date::n </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a:t>
            </a:r>
            <a:r>
              <a:rPr lang="nb-NO" altLang="zh-CN" sz="2000" b="1" noProof="0" dirty="0">
                <a:ln>
                  <a:noFill/>
                </a:ln>
                <a:solidFill>
                  <a:srgbClr val="FF0000"/>
                </a:solidFill>
                <a:effectLst/>
                <a:uLnTx/>
                <a:uFillTx/>
                <a:latin typeface="+mn-ea"/>
                <a:sym typeface="+mn-ea"/>
              </a:rPr>
              <a:t>date2.n</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29700" name="Picture 4"/>
          <p:cNvPicPr>
            <a:picLocks noChangeAspect="1"/>
          </p:cNvPicPr>
          <p:nvPr/>
        </p:nvPicPr>
        <p:blipFill>
          <a:blip r:embed="rId1"/>
          <a:stretch>
            <a:fillRect/>
          </a:stretch>
        </p:blipFill>
        <p:spPr>
          <a:xfrm>
            <a:off x="583883" y="1558608"/>
            <a:ext cx="7975600" cy="2025650"/>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down)">
                                      <p:cBhvr>
                                        <p:cTn id="16"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静态数据成员应用</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7" name="矩形 26"/>
          <p:cNvSpPr/>
          <p:nvPr/>
        </p:nvSpPr>
        <p:spPr>
          <a:xfrm>
            <a:off x="2195736" y="915565"/>
            <a:ext cx="6948264" cy="40324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328475" y="1931404"/>
            <a:ext cx="2732509"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327258" y="1007145"/>
            <a:ext cx="6816742" cy="4379660"/>
          </a:xfrm>
          <a:prstGeom prst="rect">
            <a:avLst/>
          </a:prstGeom>
          <a:noFill/>
        </p:spPr>
        <p:txBody>
          <a:bodyPr wrap="square" lIns="0" tIns="0" rIns="0" bIns="0" rtlCol="0">
            <a:spAutoFit/>
          </a:bodyPr>
          <a:lstStyle/>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静态数据成员主要用于</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endPar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）保存对象的个数。在构造函数中对该静态成员加</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，在析构函数里对该静态成员减</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。比如某个类的所有类对象共享一块动态分配的内存。</a:t>
            </a:r>
            <a:endPar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2</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）表示对象共有的数据，如最大值、最小值等</a:t>
            </a:r>
            <a:endPar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3</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）作为一个标记，标记一些动作是否发生，比如：文件的打开状态，打印机的使用状态，等等。</a:t>
            </a:r>
            <a:endPar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4</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）存储链表的第一个或者最后一个成员的内存地址。 链表的表头等</a:t>
            </a:r>
            <a:endParaRPr kumimoji="0" lang="zh-CN" altLang="en-US" b="1" i="0" u="none" strike="noStrike" kern="1200" cap="none" spc="0" normalizeH="0" baseline="0"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1600" b="1" i="0" u="none" strike="noStrike" kern="1200" cap="none" spc="0" normalizeH="0" baseline="0" noProof="0" dirty="0">
              <a:ln>
                <a:noFill/>
              </a:ln>
              <a:solidFill>
                <a:schemeClr val="bg1"/>
              </a:solidFill>
              <a:effectLst/>
              <a:uLnTx/>
              <a:uFillTx/>
              <a:latin typeface="+mn-ea"/>
              <a:ea typeface="+mn-ea"/>
              <a:cs typeface="+mn-cs"/>
              <a:sym typeface="+mn-ea"/>
            </a:endParaRPr>
          </a:p>
        </p:txBody>
      </p:sp>
      <p:sp>
        <p:nvSpPr>
          <p:cNvPr id="30" name="TextBox 29"/>
          <p:cNvSpPr txBox="1"/>
          <p:nvPr/>
        </p:nvSpPr>
        <p:spPr>
          <a:xfrm>
            <a:off x="466707" y="1851670"/>
            <a:ext cx="875202" cy="1316451"/>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330000"/>
              </a:lnSpc>
            </a:pPr>
            <a:r>
              <a:rPr lang="en-US" altLang="zh-CN" sz="3200" b="1" spc="300" dirty="0"/>
              <a:t>1</a:t>
            </a:r>
            <a:endParaRPr lang="en-US" altLang="zh-CN" sz="3200" b="1" spc="3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1+#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1+#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ldLvl="0" animBg="1"/>
      <p:bldP spid="28" grpId="0" bldLvl="0" animBg="1"/>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1059582"/>
            <a:ext cx="7668260" cy="393954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静态成员函数</a:t>
            </a:r>
            <a:r>
              <a:rPr lang="zh-CN" altLang="zh-CN" sz="2000" b="1" dirty="0" smtClean="0">
                <a:latin typeface="仿宋" panose="02010609060101010101" pitchFamily="49" charset="-122"/>
                <a:ea typeface="仿宋" panose="02010609060101010101" pitchFamily="49" charset="-122"/>
                <a:sym typeface="+mn-ea"/>
              </a:rPr>
              <a:t>的</a:t>
            </a:r>
            <a:r>
              <a:rPr lang="zh-CN" altLang="en-US" sz="2000" b="1" dirty="0" smtClean="0">
                <a:latin typeface="仿宋" panose="02010609060101010101" pitchFamily="49" charset="-122"/>
                <a:ea typeface="仿宋" panose="02010609060101010101" pitchFamily="49" charset="-122"/>
                <a:sym typeface="+mn-ea"/>
              </a:rPr>
              <a:t>声明</a:t>
            </a:r>
            <a:r>
              <a:rPr lang="zh-CN" altLang="zh-CN" sz="2000" b="1" dirty="0" smtClean="0">
                <a:latin typeface="仿宋" panose="02010609060101010101" pitchFamily="49" charset="-122"/>
                <a:ea typeface="仿宋" panose="02010609060101010101" pitchFamily="49" charset="-122"/>
                <a:sym typeface="+mn-ea"/>
              </a:rPr>
              <a:t>格式</a:t>
            </a:r>
            <a:r>
              <a:rPr lang="zh-CN" altLang="zh-CN" sz="2000" b="1" dirty="0">
                <a:latin typeface="仿宋" panose="02010609060101010101" pitchFamily="49" charset="-122"/>
                <a:ea typeface="仿宋" panose="02010609060101010101" pitchFamily="49" charset="-122"/>
                <a:sym typeface="+mn-ea"/>
              </a:rPr>
              <a:t>为</a:t>
            </a:r>
            <a:r>
              <a:rPr lang="en-US"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en-US" altLang="zh-CN" sz="2000" b="1" dirty="0" smtClean="0">
                <a:latin typeface="仿宋" panose="02010609060101010101" pitchFamily="49" charset="-122"/>
                <a:ea typeface="仿宋" panose="02010609060101010101" pitchFamily="49" charset="-122"/>
                <a:sym typeface="+mn-ea"/>
              </a:rPr>
              <a:t>    </a:t>
            </a:r>
            <a:r>
              <a:rPr lang="en-US" altLang="zh-CN" sz="2400" b="1" dirty="0">
                <a:solidFill>
                  <a:srgbClr val="FF0000"/>
                </a:solidFill>
                <a:latin typeface="仿宋" panose="02010609060101010101" pitchFamily="49" charset="-122"/>
                <a:ea typeface="仿宋" panose="02010609060101010101" pitchFamily="49" charset="-122"/>
                <a:sym typeface="+mn-ea"/>
              </a:rPr>
              <a:t>static </a:t>
            </a:r>
            <a:r>
              <a:rPr lang="zh-CN" altLang="zh-CN" sz="2400" b="1" dirty="0">
                <a:solidFill>
                  <a:srgbClr val="FF0000"/>
                </a:solidFill>
                <a:latin typeface="仿宋" panose="02010609060101010101" pitchFamily="49" charset="-122"/>
                <a:ea typeface="仿宋" panose="02010609060101010101" pitchFamily="49" charset="-122"/>
                <a:sym typeface="+mn-ea"/>
              </a:rPr>
              <a:t>返回类型 静态成员函数名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参数表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zh-CN" altLang="zh-CN" sz="2400" dirty="0">
              <a:solidFill>
                <a:srgbClr val="FF0000"/>
              </a:solidFill>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zh-CN" sz="2000" b="1" dirty="0" smtClean="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同普通成员函数一样，静态成员函数可以在类内定义，也可以在类外定义。在类外定义时，和普通成员函数的定义格式相同，而不要使用</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前缀。</a:t>
            </a:r>
            <a:endParaRPr lang="zh-CN" altLang="zh-CN" sz="2000" b="1" dirty="0">
              <a:latin typeface="仿宋" panose="02010609060101010101" pitchFamily="49" charset="-122"/>
              <a:ea typeface="仿宋" panose="02010609060101010101" pitchFamily="49" charset="-122"/>
            </a:endParaRPr>
          </a:p>
          <a:p>
            <a:pPr>
              <a:lnSpc>
                <a:spcPct val="150000"/>
              </a:lnSpc>
              <a:buClr>
                <a:srgbClr val="0070C0"/>
              </a:buClr>
            </a:pPr>
            <a:r>
              <a:rPr lang="zh-CN" altLang="zh-CN" sz="2000" dirty="0"/>
              <a:t>定义静态成员函数的格式</a:t>
            </a:r>
            <a:r>
              <a:rPr lang="zh-CN" altLang="en-US" sz="2000" dirty="0"/>
              <a:t>：</a:t>
            </a:r>
            <a:endParaRPr lang="zh-CN" altLang="zh-CN" sz="2000" dirty="0"/>
          </a:p>
          <a:p>
            <a:pPr>
              <a:lnSpc>
                <a:spcPct val="150000"/>
              </a:lnSpc>
            </a:pPr>
            <a:r>
              <a:rPr lang="en-US" altLang="zh-CN" sz="2000" dirty="0">
                <a:solidFill>
                  <a:srgbClr val="FF0000"/>
                </a:solidFill>
              </a:rPr>
              <a:t>            </a:t>
            </a:r>
            <a:r>
              <a:rPr lang="zh-CN" altLang="zh-CN" sz="2000" dirty="0">
                <a:solidFill>
                  <a:srgbClr val="FF0000"/>
                </a:solidFill>
              </a:rPr>
              <a:t>函数类型 类名</a:t>
            </a:r>
            <a:r>
              <a:rPr lang="en-US" altLang="zh-CN" sz="2000" dirty="0">
                <a:solidFill>
                  <a:srgbClr val="FF0000"/>
                </a:solidFill>
              </a:rPr>
              <a:t>::</a:t>
            </a:r>
            <a:r>
              <a:rPr lang="zh-CN" altLang="zh-CN" sz="2000" dirty="0">
                <a:solidFill>
                  <a:srgbClr val="FF0000"/>
                </a:solidFill>
              </a:rPr>
              <a:t>静态成员函数名</a:t>
            </a:r>
            <a:r>
              <a:rPr lang="en-US" altLang="zh-CN" sz="2000" dirty="0">
                <a:solidFill>
                  <a:srgbClr val="FF0000"/>
                </a:solidFill>
              </a:rPr>
              <a:t>(</a:t>
            </a:r>
            <a:r>
              <a:rPr lang="zh-CN" altLang="zh-CN" sz="2000" dirty="0">
                <a:solidFill>
                  <a:srgbClr val="FF0000"/>
                </a:solidFill>
              </a:rPr>
              <a:t>参数表</a:t>
            </a:r>
            <a:r>
              <a:rPr lang="en-US" altLang="zh-CN" sz="2000" dirty="0">
                <a:solidFill>
                  <a:srgbClr val="FF0000"/>
                </a:solidFill>
              </a:rPr>
              <a:t>) </a:t>
            </a:r>
            <a:endParaRPr lang="zh-CN" altLang="zh-CN" sz="2000" dirty="0">
              <a:solidFill>
                <a:srgbClr val="FF0000"/>
              </a:solidFill>
            </a:endParaRPr>
          </a:p>
          <a:p>
            <a:pPr eaLnBrk="1" hangingPunct="1">
              <a:lnSpc>
                <a:spcPct val="150000"/>
              </a:lnSpc>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1021867"/>
            <a:ext cx="7668260" cy="3508653"/>
          </a:xfrm>
          <a:prstGeom prst="rect">
            <a:avLst/>
          </a:prstGeom>
          <a:noFill/>
        </p:spPr>
        <p:txBody>
          <a:bodyPr wrap="square" rtlCol="0">
            <a:spAutoFit/>
          </a:bodyPr>
          <a:lstStyle/>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静态成员函数是类的一部分，而不是对象的一部分。如果要在类外调用公用的静态成员函数，要使用类名和域运算符”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”，其格式为</a:t>
            </a:r>
            <a:r>
              <a:rPr lang="zh-CN" altLang="zh-CN" sz="2000" dirty="0">
                <a:latin typeface="仿宋" panose="02010609060101010101" pitchFamily="49" charset="-122"/>
                <a:ea typeface="仿宋" panose="02010609060101010101" pitchFamily="49" charset="-122"/>
                <a:sym typeface="+mn-ea"/>
              </a:rPr>
              <a:t>：</a:t>
            </a:r>
            <a:endParaRPr lang="zh-CN" altLang="zh-CN" sz="2000" dirty="0">
              <a:latin typeface="仿宋" panose="02010609060101010101" pitchFamily="49" charset="-122"/>
              <a:ea typeface="仿宋" panose="02010609060101010101" pitchFamily="49" charset="-122"/>
            </a:endParaRPr>
          </a:p>
          <a:p>
            <a:pPr>
              <a:lnSpc>
                <a:spcPct val="150000"/>
              </a:lnSpc>
            </a:pPr>
            <a:r>
              <a:rPr lang="en-US" altLang="zh-CN" sz="2000" dirty="0" smtClean="0">
                <a:solidFill>
                  <a:srgbClr val="FF0000"/>
                </a:solidFill>
              </a:rPr>
              <a:t>                  </a:t>
            </a:r>
            <a:r>
              <a:rPr lang="zh-CN" altLang="zh-CN" sz="2400" b="1" dirty="0" smtClean="0">
                <a:solidFill>
                  <a:srgbClr val="FF0000"/>
                </a:solidFill>
                <a:latin typeface="仿宋" panose="02010609060101010101" pitchFamily="49" charset="-122"/>
                <a:ea typeface="仿宋" panose="02010609060101010101" pitchFamily="49" charset="-122"/>
                <a:sym typeface="+mn-ea"/>
              </a:rPr>
              <a:t>类</a:t>
            </a:r>
            <a:r>
              <a:rPr lang="zh-CN" altLang="zh-CN" sz="2400" b="1" dirty="0">
                <a:solidFill>
                  <a:srgbClr val="FF0000"/>
                </a:solidFill>
                <a:latin typeface="仿宋" panose="02010609060101010101" pitchFamily="49" charset="-122"/>
                <a:ea typeface="仿宋" panose="02010609060101010101" pitchFamily="49" charset="-122"/>
                <a:sym typeface="+mn-ea"/>
              </a:rPr>
              <a:t>名：：静态成员函数名（实参表）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en-US" altLang="zh-CN" sz="2400" b="1" dirty="0">
              <a:solidFill>
                <a:srgbClr val="FF0000"/>
              </a:solidFill>
              <a:latin typeface="仿宋" panose="02010609060101010101" pitchFamily="49" charset="-122"/>
              <a:ea typeface="仿宋" panose="02010609060101010101" pitchFamily="49" charset="-122"/>
              <a:sym typeface="+mn-ea"/>
            </a:endParaRPr>
          </a:p>
          <a:p>
            <a:pPr eaLnBrk="1" hangingPunct="1">
              <a:lnSpc>
                <a:spcPct val="150000"/>
              </a:lnSpc>
            </a:pPr>
            <a:r>
              <a:rPr lang="en-US" altLang="zh-CN" sz="2000" dirty="0">
                <a:latin typeface="仿宋" panose="02010609060101010101" pitchFamily="49" charset="-122"/>
                <a:ea typeface="仿宋" panose="02010609060101010101" pitchFamily="49" charset="-122"/>
                <a:sym typeface="+mn-ea"/>
              </a:rPr>
              <a:t> </a:t>
            </a:r>
            <a:endParaRPr lang="zh-CN" altLang="zh-CN" sz="2000" dirty="0">
              <a:latin typeface="仿宋" panose="02010609060101010101" pitchFamily="49" charset="-122"/>
              <a:ea typeface="仿宋" panose="02010609060101010101" pitchFamily="49" charset="-122"/>
            </a:endParaRPr>
          </a:p>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也允许通过对象名来调用静态成员函数，格式为：</a:t>
            </a:r>
            <a:endParaRPr lang="zh-CN" altLang="zh-CN" sz="2000" dirty="0">
              <a:latin typeface="仿宋" panose="02010609060101010101" pitchFamily="49" charset="-122"/>
              <a:ea typeface="仿宋" panose="02010609060101010101" pitchFamily="49" charset="-122"/>
            </a:endParaRPr>
          </a:p>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对象名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静态成员函数名（实参表）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2670" y="427564"/>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noProof="0" dirty="0">
                <a:ln>
                  <a:noFill/>
                </a:ln>
                <a:solidFill>
                  <a:schemeClr val="accent1"/>
                </a:solidFill>
                <a:effectLst/>
                <a:uLnTx/>
                <a:uFillTx/>
                <a:latin typeface="+mj-lt"/>
                <a:ea typeface="+mj-ea"/>
                <a:cs typeface="+mj-cs"/>
                <a:sym typeface="+mn-ea"/>
              </a:rPr>
              <a:t>目录</a:t>
            </a:r>
            <a:endParaRPr lang="zh-CN" altLang="en-US" sz="1800" b="1" noProof="0" dirty="0">
              <a:ln>
                <a:noFill/>
              </a:ln>
              <a:solidFill>
                <a:schemeClr val="accent1"/>
              </a:solidFill>
              <a:effectLst/>
              <a:uLnTx/>
              <a:uFillTx/>
              <a:latin typeface="+mj-lt"/>
              <a:ea typeface="+mj-ea"/>
              <a:cs typeface="+mj-cs"/>
              <a:sym typeface="+mn-ea"/>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979712" y="1623369"/>
            <a:ext cx="906145" cy="521970"/>
            <a:chOff x="1979712" y="1623369"/>
            <a:chExt cx="906145" cy="521970"/>
          </a:xfrm>
        </p:grpSpPr>
        <p:sp>
          <p:nvSpPr>
            <p:cNvPr id="46" name="平行四边形 45"/>
            <p:cNvSpPr/>
            <p:nvPr/>
          </p:nvSpPr>
          <p:spPr>
            <a:xfrm>
              <a:off x="1979712" y="1653214"/>
              <a:ext cx="906145" cy="45974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128302" y="1623369"/>
              <a:ext cx="691515" cy="521970"/>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979712" y="2302819"/>
            <a:ext cx="1014095" cy="521970"/>
            <a:chOff x="2215144" y="1952311"/>
            <a:chExt cx="1282757" cy="956914"/>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2658" y="1952311"/>
              <a:ext cx="1105243" cy="956914"/>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979712" y="3004494"/>
            <a:ext cx="1013460" cy="521970"/>
            <a:chOff x="2215144" y="3018134"/>
            <a:chExt cx="1244730" cy="95724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957245"/>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980347" y="3687119"/>
            <a:ext cx="1013460" cy="521970"/>
            <a:chOff x="2215144" y="4047039"/>
            <a:chExt cx="1244730" cy="957217"/>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7217"/>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819181" y="1623130"/>
            <a:ext cx="4695393" cy="459978"/>
            <a:chOff x="4315150" y="953146"/>
            <a:chExt cx="3857250" cy="540337"/>
          </a:xfrm>
        </p:grpSpPr>
        <p:sp>
          <p:nvSpPr>
            <p:cNvPr id="61" name="矩形 60"/>
            <p:cNvSpPr/>
            <p:nvPr/>
          </p:nvSpPr>
          <p:spPr>
            <a:xfrm>
              <a:off x="4393269" y="953146"/>
              <a:ext cx="3779131"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mn-ea"/>
                  <a:cs typeface="+mj-cs"/>
                  <a:sym typeface="+mn-ea"/>
                </a:rPr>
                <a:t>  </a:t>
              </a:r>
              <a:r>
                <a:rPr lang="zh-CN" altLang="zh-CN" sz="2400" b="1" dirty="0">
                  <a:latin typeface="仿宋" panose="02010609060101010101" pitchFamily="49" charset="-122"/>
                  <a:ea typeface="仿宋" panose="02010609060101010101" pitchFamily="49" charset="-122"/>
                  <a:sym typeface="+mn-ea"/>
                </a:rPr>
                <a:t>类的静态成员</a:t>
              </a:r>
              <a:endParaRPr lang="zh-CN" altLang="zh-CN" sz="2400" b="1" dirty="0">
                <a:latin typeface="仿宋" panose="02010609060101010101" pitchFamily="49" charset="-122"/>
                <a:ea typeface="仿宋" panose="02010609060101010101" pitchFamily="49" charset="-122"/>
                <a:sym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819182" y="2330759"/>
            <a:ext cx="4695392" cy="459740"/>
            <a:chOff x="4315150" y="1647579"/>
            <a:chExt cx="3857250" cy="540057"/>
          </a:xfrm>
        </p:grpSpPr>
        <p:sp>
          <p:nvSpPr>
            <p:cNvPr id="64" name="矩形 63"/>
            <p:cNvSpPr/>
            <p:nvPr/>
          </p:nvSpPr>
          <p:spPr>
            <a:xfrm>
              <a:off x="4400251" y="1662208"/>
              <a:ext cx="3584924"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友元</a:t>
              </a:r>
              <a:endParaRPr lang="zh-CN" altLang="zh-CN" sz="2400" b="1" dirty="0">
                <a:latin typeface="仿宋" panose="02010609060101010101" pitchFamily="49" charset="-122"/>
                <a:ea typeface="仿宋" panose="02010609060101010101" pitchFamily="49" charset="-122"/>
                <a:sym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819817" y="3024814"/>
            <a:ext cx="4694757" cy="837713"/>
            <a:chOff x="4315150" y="2341731"/>
            <a:chExt cx="3857250" cy="984062"/>
          </a:xfrm>
        </p:grpSpPr>
        <p:sp>
          <p:nvSpPr>
            <p:cNvPr id="67" name="矩形 66"/>
            <p:cNvSpPr/>
            <p:nvPr/>
          </p:nvSpPr>
          <p:spPr>
            <a:xfrm>
              <a:off x="4428649" y="2376737"/>
              <a:ext cx="3551548" cy="949056"/>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类的作用域和对象的生存期</a:t>
              </a:r>
              <a:endParaRPr lang="zh-CN" altLang="zh-CN" sz="2400" b="1" dirty="0">
                <a:latin typeface="仿宋" panose="02010609060101010101" pitchFamily="49" charset="-122"/>
                <a:ea typeface="仿宋" panose="02010609060101010101" pitchFamily="49" charset="-122"/>
                <a:sym typeface="+mn-ea"/>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819182" y="3718869"/>
            <a:ext cx="4695392" cy="459740"/>
            <a:chOff x="4315150" y="3035884"/>
            <a:chExt cx="3857250" cy="540057"/>
          </a:xfrm>
        </p:grpSpPr>
        <p:sp>
          <p:nvSpPr>
            <p:cNvPr id="70" name="矩形 69"/>
            <p:cNvSpPr/>
            <p:nvPr/>
          </p:nvSpPr>
          <p:spPr>
            <a:xfrm>
              <a:off x="4433954" y="3041770"/>
              <a:ext cx="3234409"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常量类型</a:t>
              </a:r>
              <a:endParaRPr lang="zh-CN" altLang="zh-CN" sz="2400" b="1" dirty="0">
                <a:latin typeface="仿宋" panose="02010609060101010101" pitchFamily="49" charset="-122"/>
                <a:ea typeface="仿宋" panose="02010609060101010101" pitchFamily="49" charset="-122"/>
                <a:sym typeface="+mn-ea"/>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2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20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nodeType="withEffect">
                                  <p:stCondLst>
                                    <p:cond delay="20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par>
                                <p:cTn id="27" presetID="53" presetClass="entr" presetSubtype="16" fill="hold" nodeType="withEffect">
                                  <p:stCondLst>
                                    <p:cond delay="40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nodeType="withEffect">
                                  <p:stCondLst>
                                    <p:cond delay="6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8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2" presetClass="entr" presetSubtype="2"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1700"/>
                            </p:stCondLst>
                            <p:childTnLst>
                              <p:par>
                                <p:cTn id="47" presetID="2" presetClass="entr" presetSubtype="8"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1+#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2200"/>
                            </p:stCondLst>
                            <p:childTnLst>
                              <p:par>
                                <p:cTn id="56" presetID="2" presetClass="entr" presetSubtype="8"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0-#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2700"/>
                            </p:stCondLst>
                            <p:childTnLst>
                              <p:par>
                                <p:cTn id="65" presetID="2" presetClass="entr" presetSubtype="8"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0-#ppt_w/2"/>
                                          </p:val>
                                        </p:tav>
                                        <p:tav tm="100000">
                                          <p:val>
                                            <p:strVal val="#ppt_x"/>
                                          </p:val>
                                        </p:tav>
                                      </p:tavLst>
                                    </p:anim>
                                    <p:anim calcmode="lin" valueType="num">
                                      <p:cBhvr additive="base">
                                        <p:cTn id="68" dur="500" fill="hold"/>
                                        <p:tgtEl>
                                          <p:spTgt spid="5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1+#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5977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eaLnBrk="1" hangingPunct="1"/>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为何设置</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7" name="矩形 26"/>
          <p:cNvSpPr/>
          <p:nvPr/>
        </p:nvSpPr>
        <p:spPr>
          <a:xfrm>
            <a:off x="2843530" y="1275715"/>
            <a:ext cx="5544820" cy="20332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813435" y="1362075"/>
            <a:ext cx="2033905"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904957" y="1292803"/>
            <a:ext cx="5483393" cy="2077492"/>
          </a:xfrm>
          <a:prstGeom prst="rect">
            <a:avLst/>
          </a:prstGeom>
          <a:noFill/>
        </p:spPr>
        <p:txBody>
          <a:bodyPr wrap="square" lIns="0" tIns="0" rIns="0" bIns="0" rtlCol="0">
            <a:spAutoFit/>
          </a:bodyPr>
          <a:lstStyle/>
          <a:p>
            <a:pPr>
              <a:lnSpc>
                <a:spcPct val="150000"/>
              </a:lnSpc>
            </a:pPr>
            <a:r>
              <a:rPr lang="zh-CN" altLang="zh-CN" b="1" dirty="0">
                <a:solidFill>
                  <a:schemeClr val="bg1"/>
                </a:solidFill>
                <a:latin typeface="仿宋" panose="02010609060101010101" pitchFamily="49" charset="-122"/>
                <a:ea typeface="仿宋" panose="02010609060101010101" pitchFamily="49" charset="-122"/>
                <a:sym typeface="+mn-ea"/>
              </a:rPr>
              <a:t>静态成员函数不属于某一对象，它与任何对象都无关，因此它没有</a:t>
            </a:r>
            <a:r>
              <a:rPr lang="en-US" altLang="zh-CN" b="1" dirty="0">
                <a:solidFill>
                  <a:schemeClr val="bg1"/>
                </a:solidFill>
                <a:latin typeface="仿宋" panose="02010609060101010101" pitchFamily="49" charset="-122"/>
                <a:ea typeface="仿宋" panose="02010609060101010101" pitchFamily="49" charset="-122"/>
                <a:sym typeface="+mn-ea"/>
              </a:rPr>
              <a:t>this</a:t>
            </a:r>
            <a:r>
              <a:rPr lang="zh-CN" altLang="zh-CN" b="1" dirty="0">
                <a:solidFill>
                  <a:schemeClr val="bg1"/>
                </a:solidFill>
                <a:latin typeface="仿宋" panose="02010609060101010101" pitchFamily="49" charset="-122"/>
                <a:ea typeface="仿宋" panose="02010609060101010101" pitchFamily="49" charset="-122"/>
                <a:sym typeface="+mn-ea"/>
              </a:rPr>
              <a:t>指针</a:t>
            </a:r>
            <a:r>
              <a:rPr lang="zh-CN" altLang="en-US" b="1" dirty="0">
                <a:solidFill>
                  <a:schemeClr val="bg1"/>
                </a:solidFill>
                <a:latin typeface="仿宋" panose="02010609060101010101" pitchFamily="49" charset="-122"/>
                <a:ea typeface="仿宋" panose="02010609060101010101" pitchFamily="49" charset="-122"/>
                <a:sym typeface="+mn-ea"/>
              </a:rPr>
              <a:t>，不</a:t>
            </a:r>
            <a:r>
              <a:rPr lang="zh-CN" altLang="zh-CN" b="1" dirty="0">
                <a:solidFill>
                  <a:schemeClr val="bg1"/>
                </a:solidFill>
                <a:latin typeface="仿宋" panose="02010609060101010101" pitchFamily="49" charset="-122"/>
                <a:ea typeface="仿宋" panose="02010609060101010101" pitchFamily="49" charset="-122"/>
                <a:sym typeface="+mn-ea"/>
              </a:rPr>
              <a:t>能访问类的默认非静态成员（包括非静态数据成员和非静态成员函数），只能访问本类中的静态成员（包括静态数据成员和静态成员函数）。</a:t>
            </a:r>
            <a:endParaRPr lang="zh-CN" altLang="zh-CN" b="1" dirty="0">
              <a:solidFill>
                <a:schemeClr val="bg1"/>
              </a:solidFill>
              <a:latin typeface="仿宋" panose="02010609060101010101" pitchFamily="49" charset="-122"/>
              <a:ea typeface="仿宋" panose="02010609060101010101" pitchFamily="49" charset="-122"/>
              <a:sym typeface="+mn-ea"/>
            </a:endParaRPr>
          </a:p>
        </p:txBody>
      </p:sp>
      <p:sp>
        <p:nvSpPr>
          <p:cNvPr id="30" name="TextBox 29"/>
          <p:cNvSpPr txBox="1"/>
          <p:nvPr/>
        </p:nvSpPr>
        <p:spPr>
          <a:xfrm>
            <a:off x="1326087" y="1642965"/>
            <a:ext cx="875202" cy="88582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240000"/>
              </a:lnSpc>
            </a:pPr>
            <a:r>
              <a:rPr lang="en-US" altLang="zh-CN" sz="2400" b="1" spc="300" dirty="0"/>
              <a:t>1</a:t>
            </a:r>
            <a:endParaRPr lang="en-US" altLang="zh-CN" sz="2400" b="1" spc="300" dirty="0"/>
          </a:p>
        </p:txBody>
      </p:sp>
      <p:sp>
        <p:nvSpPr>
          <p:cNvPr id="31" name="矩形 30"/>
          <p:cNvSpPr/>
          <p:nvPr/>
        </p:nvSpPr>
        <p:spPr>
          <a:xfrm>
            <a:off x="899795" y="3738880"/>
            <a:ext cx="5544820" cy="1000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948805" y="3317875"/>
            <a:ext cx="1020445" cy="1860550"/>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21426" y="3737927"/>
            <a:ext cx="875202" cy="84836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230000"/>
              </a:lnSpc>
            </a:pPr>
            <a:r>
              <a:rPr lang="en-US" altLang="zh-CN" sz="2400" b="1" spc="300" dirty="0">
                <a:solidFill>
                  <a:schemeClr val="tx1">
                    <a:lumMod val="75000"/>
                    <a:lumOff val="25000"/>
                  </a:schemeClr>
                </a:solidFill>
              </a:rPr>
              <a:t>2</a:t>
            </a:r>
            <a:endParaRPr lang="en-US" altLang="zh-CN" sz="2400" b="1" spc="300" dirty="0">
              <a:solidFill>
                <a:schemeClr val="tx1">
                  <a:lumMod val="75000"/>
                  <a:lumOff val="25000"/>
                </a:schemeClr>
              </a:solidFill>
            </a:endParaRPr>
          </a:p>
        </p:txBody>
      </p:sp>
      <p:sp>
        <p:nvSpPr>
          <p:cNvPr id="34" name="TextBox 33"/>
          <p:cNvSpPr txBox="1"/>
          <p:nvPr/>
        </p:nvSpPr>
        <p:spPr>
          <a:xfrm>
            <a:off x="1124814" y="3387383"/>
            <a:ext cx="4968552" cy="1015343"/>
          </a:xfrm>
          <a:prstGeom prst="rect">
            <a:avLst/>
          </a:prstGeom>
          <a:noFill/>
        </p:spPr>
        <p:txBody>
          <a:bodyPr wrap="square" lIns="0" tIns="0" rIns="0" bIns="0" rtlCol="0">
            <a:spAutoFit/>
          </a:bodyPr>
          <a:lstStyle/>
          <a:p>
            <a:pPr lvl="2" indent="0">
              <a:lnSpc>
                <a:spcPct val="470000"/>
              </a:lnSpc>
              <a:buFont typeface="Wingdings" panose="05000000000000000000" pitchFamily="2" charset="2"/>
              <a:buNone/>
            </a:pPr>
            <a:r>
              <a:rPr lang="zh-CN" altLang="zh-CN" b="1" dirty="0">
                <a:latin typeface="仿宋" panose="02010609060101010101" pitchFamily="49" charset="-122"/>
                <a:ea typeface="仿宋" panose="02010609060101010101" pitchFamily="49" charset="-122"/>
                <a:sym typeface="+mn-ea"/>
              </a:rPr>
              <a:t>静态成员函数</a:t>
            </a:r>
            <a:r>
              <a:rPr lang="zh-CN" altLang="en-US" b="1" dirty="0">
                <a:latin typeface="仿宋" panose="02010609060101010101" pitchFamily="49" charset="-122"/>
                <a:ea typeface="仿宋" panose="02010609060101010101" pitchFamily="49" charset="-122"/>
                <a:sym typeface="+mn-ea"/>
              </a:rPr>
              <a:t>为操作静态成员而设置。</a:t>
            </a:r>
            <a:endParaRPr lang="zh-CN" altLang="en-US"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949"/>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ldLvl="0" animBg="1"/>
      <p:bldP spid="28" grpId="0" bldLvl="0" animBg="1"/>
      <p:bldP spid="29" grpId="0"/>
      <p:bldP spid="30" grpId="0"/>
      <p:bldP spid="31" grpId="0" bldLvl="0" animBg="1"/>
      <p:bldP spid="32" grpId="0" bldLvl="0" animBg="1"/>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866578" cy="4388894"/>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4-4</a:t>
            </a:r>
            <a:r>
              <a:rPr lang="zh-CN" altLang="zh-CN" sz="2400" b="1" noProof="0" dirty="0">
                <a:ln>
                  <a:noFill/>
                </a:ln>
                <a:effectLst/>
                <a:uLnTx/>
                <a:uFillTx/>
                <a:latin typeface="仿宋" panose="02010609060101010101" pitchFamily="49" charset="-122"/>
                <a:ea typeface="仿宋" panose="02010609060101010101" pitchFamily="49" charset="-122"/>
                <a:sym typeface="+mn-ea"/>
              </a:rPr>
              <a:t>】静态成员函数访问本类非静态成员应用举例。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Point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Point(int a,int b)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x=a;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void f1(Point 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private: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y;</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矩形 2"/>
          <p:cNvSpPr/>
          <p:nvPr/>
        </p:nvSpPr>
        <p:spPr>
          <a:xfrm>
            <a:off x="827584" y="195486"/>
            <a:ext cx="2266967" cy="369332"/>
          </a:xfrm>
          <a:prstGeom prst="rect">
            <a:avLst/>
          </a:prstGeom>
        </p:spPr>
        <p:txBody>
          <a:bodyPr wrap="none">
            <a:spAutoFit/>
          </a:bodyPr>
          <a:lstStyle/>
          <a:p>
            <a:pPr lvl="0">
              <a:spcBef>
                <a:spcPct val="0"/>
              </a:spcBef>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4.1.5  </a:t>
            </a: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静态成员函数</a:t>
            </a:r>
            <a:endPar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void Point::f1(Point 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cout&lt;&lt;"y="&lt;&lt;y&lt;&lt;endl;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Point::y=0;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静态数据成员初始化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Point P1(5,5),p2(10,10);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0070C0"/>
                </a:solidFill>
                <a:effectLst/>
                <a:uLnTx/>
                <a:uFillTx/>
                <a:latin typeface="+mn-ea"/>
                <a:sym typeface="+mn-ea"/>
              </a:rPr>
              <a:t>Point::f1(P1);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静态成员函数调用时不用对象名</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0070C0"/>
                </a:solidFill>
                <a:effectLst/>
                <a:uLnTx/>
                <a:uFillTx/>
                <a:latin typeface="+mn-ea"/>
                <a:sym typeface="+mn-ea"/>
              </a:rPr>
              <a:t>Point::f1(p2);</a:t>
            </a:r>
            <a:endParaRPr kumimoji="0" lang="zh-CN" altLang="zh-CN" sz="2000" b="1" i="0" u="none" strike="noStrike" kern="1200" cap="none" spc="0" normalizeH="0" baseline="0" noProof="0" dirty="0">
              <a:ln>
                <a:noFill/>
              </a:ln>
              <a:solidFill>
                <a:srgbClr val="0070C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500"/>
                                        <p:tgtEl>
                                          <p:spTgt spid="2">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down)">
                                      <p:cBhvr>
                                        <p:cTn id="31" dur="500"/>
                                        <p:tgtEl>
                                          <p:spTgt spid="2">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down)">
                                      <p:cBhvr>
                                        <p:cTn id="34" dur="500"/>
                                        <p:tgtEl>
                                          <p:spTgt spid="2">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5" descr="C:\Users\Lenovo\AppData\Roaming\Tencent\Users\420160279\QQ\WinTemp\RichOle\CJZD%Y8$HEL6@`Y[_WRRUBR.png"/>
          <p:cNvPicPr>
            <a:picLocks noChangeAspect="1"/>
          </p:cNvPicPr>
          <p:nvPr/>
        </p:nvPicPr>
        <p:blipFill>
          <a:blip r:embed="rId1"/>
          <a:stretch>
            <a:fillRect/>
          </a:stretch>
        </p:blipFill>
        <p:spPr>
          <a:xfrm>
            <a:off x="984885" y="690880"/>
            <a:ext cx="6163945" cy="2025015"/>
          </a:xfrm>
          <a:prstGeom prst="rect">
            <a:avLst/>
          </a:prstGeom>
          <a:noFill/>
          <a:ln w="9525">
            <a:noFill/>
          </a:ln>
        </p:spPr>
      </p:pic>
      <p:pic>
        <p:nvPicPr>
          <p:cNvPr id="36867" name="Picture 4"/>
          <p:cNvPicPr>
            <a:picLocks noChangeAspect="1"/>
          </p:cNvPicPr>
          <p:nvPr/>
        </p:nvPicPr>
        <p:blipFill>
          <a:blip r:embed="rId2"/>
          <a:stretch>
            <a:fillRect/>
          </a:stretch>
        </p:blipFill>
        <p:spPr>
          <a:xfrm>
            <a:off x="1043608" y="2859782"/>
            <a:ext cx="6237605" cy="2143125"/>
          </a:xfrm>
          <a:prstGeom prst="rect">
            <a:avLst/>
          </a:prstGeom>
          <a:noFill/>
          <a:ln w="9525">
            <a:noFill/>
          </a:ln>
        </p:spPr>
      </p:pic>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868"/>
                                        </p:tgtEl>
                                        <p:attrNameLst>
                                          <p:attrName>style.visibility</p:attrName>
                                        </p:attrNameLst>
                                      </p:cBhvr>
                                      <p:to>
                                        <p:strVal val="visible"/>
                                      </p:to>
                                    </p:set>
                                    <p:animEffect transition="in" filter="wipe(down)">
                                      <p:cBhvr>
                                        <p:cTn id="16" dur="500"/>
                                        <p:tgtEl>
                                          <p:spTgt spid="368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6867"/>
                                        </p:tgtEl>
                                        <p:attrNameLst>
                                          <p:attrName>style.visibility</p:attrName>
                                        </p:attrNameLst>
                                      </p:cBhvr>
                                      <p:to>
                                        <p:strVal val="visible"/>
                                      </p:to>
                                    </p:set>
                                    <p:animEffect transition="in" filter="wipe(down)">
                                      <p:cBhvr>
                                        <p:cTn id="21"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327338"/>
          </a:xfrm>
          <a:prstGeom prst="rect">
            <a:avLst/>
          </a:prstGeom>
          <a:noFill/>
        </p:spPr>
        <p:txBody>
          <a:bodyPr wrap="square" rtlCol="0">
            <a:spAutoFit/>
          </a:bodyPr>
          <a:lstStyle/>
          <a:p>
            <a:pPr marL="0"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4-5</a:t>
            </a:r>
            <a:r>
              <a:rPr lang="zh-CN" altLang="zh-CN" sz="2400" b="1" noProof="0" dirty="0">
                <a:ln>
                  <a:noFill/>
                </a:ln>
                <a:effectLst/>
                <a:uLnTx/>
                <a:uFillTx/>
                <a:latin typeface="仿宋" panose="02010609060101010101" pitchFamily="49" charset="-122"/>
                <a:ea typeface="仿宋" panose="02010609060101010101" pitchFamily="49" charset="-122"/>
                <a:sym typeface="+mn-ea"/>
              </a:rPr>
              <a:t>】静态成员函数应用举例。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Student                    </a:t>
            </a:r>
            <a:r>
              <a:rPr lang="nb-NO"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定义</a:t>
            </a:r>
            <a:r>
              <a:rPr lang="nb-NO" altLang="zh-CN" sz="2000" b="1" i="1" noProof="0" dirty="0">
                <a:ln>
                  <a:noFill/>
                </a:ln>
                <a:effectLst/>
                <a:uLnTx/>
                <a:uFillTx/>
                <a:latin typeface="+mn-ea"/>
                <a:sym typeface="+mn-ea"/>
              </a:rPr>
              <a:t>Student</a:t>
            </a:r>
            <a:r>
              <a:rPr lang="zh-CN" altLang="zh-CN" sz="2000" b="1" i="1" noProof="0" dirty="0">
                <a:ln>
                  <a:noFill/>
                </a:ln>
                <a:effectLst/>
                <a:uLnTx/>
                <a:uFillTx/>
                <a:latin typeface="+mn-ea"/>
                <a:sym typeface="+mn-ea"/>
              </a:rPr>
              <a:t>类</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num;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age;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float score;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float sum;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静态数据成员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int count;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Student(int n,int a,float s):num(n),age(a),score(s){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total(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float average( )</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声明静态成员函数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Student::total()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定义非静态成员函数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sum+=score;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计算总分</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count++;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累统计总人数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float  Student::average( )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return(sum/count);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float Student::sum=0;      </a:t>
            </a:r>
            <a:r>
              <a:rPr lang="nb-NO" altLang="zh-CN" sz="2000" b="1" i="1" noProof="0" dirty="0">
                <a:ln>
                  <a:noFill/>
                </a:ln>
                <a:solidFill>
                  <a:srgbClr val="FF0000"/>
                </a:solidFill>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对静态数据成员初始化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Student::count=0;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对静态数据成员初始化</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80556"/>
            <a:ext cx="7668260" cy="4721292"/>
          </a:xfrm>
          <a:prstGeom prst="rect">
            <a:avLst/>
          </a:prstGeom>
          <a:noFill/>
        </p:spPr>
        <p:txBody>
          <a:bodyPr wrap="square" rtlCol="0">
            <a:spAutoFit/>
          </a:bodyPr>
          <a:lstStyle/>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int main(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 </a:t>
            </a:r>
            <a:r>
              <a:rPr lang="nb-NO" altLang="zh-CN" sz="1600" b="1" noProof="0" dirty="0">
                <a:ln>
                  <a:noFill/>
                </a:ln>
                <a:effectLst/>
                <a:uLnTx/>
                <a:uFillTx/>
                <a:latin typeface="+mn-ea"/>
                <a:sym typeface="+mn-ea"/>
              </a:rPr>
              <a:t>stu[10]={               </a:t>
            </a:r>
            <a:r>
              <a:rPr lang="nb-NO" altLang="zh-CN" sz="1600" b="1" i="1" noProof="0" dirty="0">
                <a:ln>
                  <a:noFill/>
                </a:ln>
                <a:effectLst/>
                <a:uLnTx/>
                <a:uFillTx/>
                <a:latin typeface="+mn-ea"/>
                <a:sym typeface="+mn-ea"/>
              </a:rPr>
              <a:t>//</a:t>
            </a:r>
            <a:r>
              <a:rPr lang="zh-CN" altLang="zh-CN" sz="1600" b="1" i="1" noProof="0" dirty="0">
                <a:ln>
                  <a:noFill/>
                </a:ln>
                <a:effectLst/>
                <a:uLnTx/>
                <a:uFillTx/>
                <a:latin typeface="+mn-ea"/>
                <a:sym typeface="+mn-ea"/>
              </a:rPr>
              <a:t>定义对象数组并初始化</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Student(10010,18,93</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Student(10020,19,68</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Student(10030,19,79</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Student(10040,19,82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Student(10050,17,62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Student(10060,19,86</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Student(10070,20,72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Student(10080,19,87</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Student(10090,19,65</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Student(10100,20,98</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int </a:t>
            </a:r>
            <a:r>
              <a:rPr lang="nb-NO" altLang="zh-CN" sz="1600" b="1" noProof="0" dirty="0">
                <a:ln>
                  <a:noFill/>
                </a:ln>
                <a:effectLst/>
                <a:uLnTx/>
                <a:uFillTx/>
                <a:latin typeface="+mn-ea"/>
                <a:sym typeface="+mn-ea"/>
              </a:rPr>
              <a:t>n;</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cout</a:t>
            </a:r>
            <a:r>
              <a:rPr lang="nb-NO" altLang="zh-CN" sz="1600" b="1" noProof="0" dirty="0">
                <a:ln>
                  <a:noFill/>
                </a:ln>
                <a:effectLst/>
                <a:uLnTx/>
                <a:uFillTx/>
                <a:latin typeface="+mn-ea"/>
                <a:sym typeface="+mn-ea"/>
              </a:rPr>
              <a:t>&lt;&lt;"</a:t>
            </a:r>
            <a:r>
              <a:rPr lang="zh-CN" altLang="zh-CN" sz="1600" b="1" noProof="0" dirty="0">
                <a:ln>
                  <a:noFill/>
                </a:ln>
                <a:effectLst/>
                <a:uLnTx/>
                <a:uFillTx/>
                <a:latin typeface="+mn-ea"/>
                <a:sym typeface="+mn-ea"/>
              </a:rPr>
              <a:t>请输入学生个数</a:t>
            </a:r>
            <a:r>
              <a:rPr lang="nb-NO" altLang="zh-CN" sz="1600" b="1" noProof="0" dirty="0">
                <a:ln>
                  <a:noFill/>
                </a:ln>
                <a:effectLst/>
                <a:uLnTx/>
                <a:uFillTx/>
                <a:latin typeface="+mn-ea"/>
                <a:sym typeface="+mn-ea"/>
              </a:rPr>
              <a:t>(1--10):";</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cin</a:t>
            </a:r>
            <a:r>
              <a:rPr lang="nb-NO" altLang="zh-CN" sz="1600" b="1" noProof="0" dirty="0">
                <a:ln>
                  <a:noFill/>
                </a:ln>
                <a:effectLst/>
                <a:uLnTx/>
                <a:uFillTx/>
                <a:latin typeface="+mn-ea"/>
                <a:sym typeface="+mn-ea"/>
              </a:rPr>
              <a:t>&gt;&gt;n;   </a:t>
            </a:r>
            <a:r>
              <a:rPr lang="nb-NO" altLang="zh-CN" sz="1600" b="1" noProof="0" dirty="0" smtClean="0">
                <a:ln>
                  <a:noFill/>
                </a:ln>
                <a:effectLst/>
                <a:uLnTx/>
                <a:uFillTx/>
                <a:latin typeface="+mn-ea"/>
                <a:sym typeface="+mn-ea"/>
              </a:rPr>
              <a:t>         </a:t>
            </a:r>
            <a:r>
              <a:rPr lang="nb-NO" altLang="zh-CN" sz="1600" b="1" i="1" noProof="0" dirty="0">
                <a:ln>
                  <a:noFill/>
                </a:ln>
                <a:effectLst/>
                <a:uLnTx/>
                <a:uFillTx/>
                <a:latin typeface="+mn-ea"/>
                <a:sym typeface="+mn-ea"/>
              </a:rPr>
              <a:t>//</a:t>
            </a:r>
            <a:r>
              <a:rPr lang="zh-CN" altLang="zh-CN" sz="1600" b="1" i="1" noProof="0" dirty="0">
                <a:ln>
                  <a:noFill/>
                </a:ln>
                <a:effectLst/>
                <a:uLnTx/>
                <a:uFillTx/>
                <a:latin typeface="+mn-ea"/>
                <a:sym typeface="+mn-ea"/>
              </a:rPr>
              <a:t>输入需要求前面多少名学生的平均成绩</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for(int </a:t>
            </a:r>
            <a:r>
              <a:rPr lang="nb-NO" altLang="zh-CN" sz="1600" b="1" noProof="0" dirty="0">
                <a:ln>
                  <a:noFill/>
                </a:ln>
                <a:effectLst/>
                <a:uLnTx/>
                <a:uFillTx/>
                <a:latin typeface="+mn-ea"/>
                <a:sym typeface="+mn-ea"/>
              </a:rPr>
              <a:t>i=0;i&lt;n;i++)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stu[i</a:t>
            </a:r>
            <a:r>
              <a:rPr lang="nb-NO" altLang="zh-CN" sz="1600" b="1" noProof="0" dirty="0">
                <a:ln>
                  <a:noFill/>
                </a:ln>
                <a:effectLst/>
                <a:uLnTx/>
                <a:uFillTx/>
                <a:latin typeface="+mn-ea"/>
                <a:sym typeface="+mn-ea"/>
              </a:rPr>
              <a:t>].total(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cout</a:t>
            </a:r>
            <a:r>
              <a:rPr lang="nb-NO" altLang="zh-CN" sz="1600" b="1" noProof="0" dirty="0">
                <a:ln>
                  <a:noFill/>
                </a:ln>
                <a:effectLst/>
                <a:uLnTx/>
                <a:uFillTx/>
                <a:latin typeface="+mn-ea"/>
                <a:sym typeface="+mn-ea"/>
              </a:rPr>
              <a:t>&lt;&lt; n&lt;&lt;"</a:t>
            </a:r>
            <a:r>
              <a:rPr lang="zh-CN" altLang="zh-CN" sz="1600" b="1" noProof="0" dirty="0">
                <a:ln>
                  <a:noFill/>
                </a:ln>
                <a:effectLst/>
                <a:uLnTx/>
                <a:uFillTx/>
                <a:latin typeface="+mn-ea"/>
                <a:sym typeface="+mn-ea"/>
              </a:rPr>
              <a:t>位学生的平均成绩为</a:t>
            </a:r>
            <a:r>
              <a:rPr lang="nb-NO" altLang="zh-CN" sz="1600" b="1" noProof="0" dirty="0">
                <a:ln>
                  <a:noFill/>
                </a:ln>
                <a:effectLst/>
                <a:uLnTx/>
                <a:uFillTx/>
                <a:latin typeface="+mn-ea"/>
                <a:sym typeface="+mn-ea"/>
              </a:rPr>
              <a:t> "&lt;&lt;</a:t>
            </a:r>
            <a:r>
              <a:rPr lang="nb-NO" altLang="zh-CN" sz="1600" b="1" noProof="0" dirty="0">
                <a:ln>
                  <a:noFill/>
                </a:ln>
                <a:solidFill>
                  <a:srgbClr val="FF0000"/>
                </a:solidFill>
                <a:effectLst/>
                <a:uLnTx/>
                <a:uFillTx/>
                <a:latin typeface="+mn-ea"/>
                <a:sym typeface="+mn-ea"/>
              </a:rPr>
              <a:t>Student::average( )&lt;&lt;</a:t>
            </a:r>
            <a:r>
              <a:rPr lang="nb-NO" altLang="zh-CN" sz="1600" b="1" noProof="0" dirty="0">
                <a:ln>
                  <a:noFill/>
                </a:ln>
                <a:effectLst/>
                <a:uLnTx/>
                <a:uFillTx/>
                <a:latin typeface="+mn-ea"/>
                <a:sym typeface="+mn-ea"/>
              </a:rPr>
              <a:t>endl;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i="1" noProof="0" dirty="0" smtClean="0">
                <a:ln>
                  <a:noFill/>
                </a:ln>
                <a:effectLst/>
                <a:uLnTx/>
                <a:uFillTx/>
                <a:latin typeface="+mn-ea"/>
                <a:sym typeface="+mn-ea"/>
              </a:rPr>
              <a:t>    //</a:t>
            </a:r>
            <a:r>
              <a:rPr lang="zh-CN" altLang="zh-CN" sz="1600" b="1" i="1" noProof="0" dirty="0">
                <a:ln>
                  <a:noFill/>
                </a:ln>
                <a:effectLst/>
                <a:uLnTx/>
                <a:uFillTx/>
                <a:latin typeface="+mn-ea"/>
                <a:sym typeface="+mn-ea"/>
              </a:rPr>
              <a:t>调用静态成员函数</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return </a:t>
            </a:r>
            <a:r>
              <a:rPr lang="nb-NO" altLang="zh-CN" sz="1600" b="1" noProof="0" dirty="0">
                <a:ln>
                  <a:noFill/>
                </a:ln>
                <a:effectLst/>
                <a:uLnTx/>
                <a:uFillTx/>
                <a:latin typeface="+mn-ea"/>
                <a:sym typeface="+mn-ea"/>
              </a:rPr>
              <a:t>0;</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a:t>
            </a:r>
            <a:endParaRPr lang="nb-NO" altLang="zh-CN" sz="1600" b="1" noProof="0" dirty="0">
              <a:ln>
                <a:noFill/>
              </a:ln>
              <a:solidFill>
                <a:srgbClr val="FF0000"/>
              </a:solidFill>
              <a:effectLst/>
              <a:uLnTx/>
              <a:uFillTx/>
              <a:latin typeface="+mn-ea"/>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500"/>
                                        <p:tgtEl>
                                          <p:spTgt spid="2">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down)">
                                      <p:cBhvr>
                                        <p:cTn id="31" dur="500"/>
                                        <p:tgtEl>
                                          <p:spTgt spid="2">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down)">
                                      <p:cBhvr>
                                        <p:cTn id="34" dur="500"/>
                                        <p:tgtEl>
                                          <p:spTgt spid="2">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wipe(down)">
                                      <p:cBhvr>
                                        <p:cTn id="49" dur="500"/>
                                        <p:tgtEl>
                                          <p:spTgt spid="2">
                                            <p:txEl>
                                              <p:pRg st="11" end="11"/>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wipe(down)">
                                      <p:cBhvr>
                                        <p:cTn id="52" dur="500"/>
                                        <p:tgtEl>
                                          <p:spTgt spid="2">
                                            <p:txEl>
                                              <p:pRg st="12" end="12"/>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wipe(down)">
                                      <p:cBhvr>
                                        <p:cTn id="55" dur="500"/>
                                        <p:tgtEl>
                                          <p:spTgt spid="2">
                                            <p:txEl>
                                              <p:pRg st="13" end="13"/>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Effect transition="in" filter="wipe(down)">
                                      <p:cBhvr>
                                        <p:cTn id="58" dur="500"/>
                                        <p:tgtEl>
                                          <p:spTgt spid="2">
                                            <p:txEl>
                                              <p:pRg st="14" end="14"/>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Effect transition="in" filter="wipe(down)">
                                      <p:cBhvr>
                                        <p:cTn id="61" dur="500"/>
                                        <p:tgtEl>
                                          <p:spTgt spid="2">
                                            <p:txEl>
                                              <p:pRg st="15" end="15"/>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2">
                                            <p:txEl>
                                              <p:pRg st="16" end="16"/>
                                            </p:txEl>
                                          </p:spTgt>
                                        </p:tgtEl>
                                        <p:attrNameLst>
                                          <p:attrName>style.visibility</p:attrName>
                                        </p:attrNameLst>
                                      </p:cBhvr>
                                      <p:to>
                                        <p:strVal val="visible"/>
                                      </p:to>
                                    </p:set>
                                    <p:animEffect transition="in" filter="wipe(down)">
                                      <p:cBhvr>
                                        <p:cTn id="64" dur="500"/>
                                        <p:tgtEl>
                                          <p:spTgt spid="2">
                                            <p:txEl>
                                              <p:pRg st="16" end="16"/>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2">
                                            <p:txEl>
                                              <p:pRg st="17" end="17"/>
                                            </p:txEl>
                                          </p:spTgt>
                                        </p:tgtEl>
                                        <p:attrNameLst>
                                          <p:attrName>style.visibility</p:attrName>
                                        </p:attrNameLst>
                                      </p:cBhvr>
                                      <p:to>
                                        <p:strVal val="visible"/>
                                      </p:to>
                                    </p:set>
                                    <p:animEffect transition="in" filter="wipe(down)">
                                      <p:cBhvr>
                                        <p:cTn id="67" dur="500"/>
                                        <p:tgtEl>
                                          <p:spTgt spid="2">
                                            <p:txEl>
                                              <p:pRg st="17" end="17"/>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2">
                                            <p:txEl>
                                              <p:pRg st="18" end="18"/>
                                            </p:txEl>
                                          </p:spTgt>
                                        </p:tgtEl>
                                        <p:attrNameLst>
                                          <p:attrName>style.visibility</p:attrName>
                                        </p:attrNameLst>
                                      </p:cBhvr>
                                      <p:to>
                                        <p:strVal val="visible"/>
                                      </p:to>
                                    </p:set>
                                    <p:animEffect transition="in" filter="wipe(down)">
                                      <p:cBhvr>
                                        <p:cTn id="70" dur="500"/>
                                        <p:tgtEl>
                                          <p:spTgt spid="2">
                                            <p:txEl>
                                              <p:pRg st="18" end="18"/>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2">
                                            <p:txEl>
                                              <p:pRg st="19" end="19"/>
                                            </p:txEl>
                                          </p:spTgt>
                                        </p:tgtEl>
                                        <p:attrNameLst>
                                          <p:attrName>style.visibility</p:attrName>
                                        </p:attrNameLst>
                                      </p:cBhvr>
                                      <p:to>
                                        <p:strVal val="visible"/>
                                      </p:to>
                                    </p:set>
                                    <p:animEffect transition="in" filter="wipe(down)">
                                      <p:cBhvr>
                                        <p:cTn id="73" dur="500"/>
                                        <p:tgtEl>
                                          <p:spTgt spid="2">
                                            <p:txEl>
                                              <p:pRg st="19" end="19"/>
                                            </p:txEl>
                                          </p:spTgt>
                                        </p:tgtEl>
                                      </p:cBhvr>
                                    </p:animEffect>
                                  </p:childTnLst>
                                </p:cTn>
                              </p:par>
                              <p:par>
                                <p:cTn id="74" presetID="22" presetClass="entr" presetSubtype="4" fill="hold" nodeType="withEffect">
                                  <p:stCondLst>
                                    <p:cond delay="0"/>
                                  </p:stCondLst>
                                  <p:childTnLst>
                                    <p:set>
                                      <p:cBhvr>
                                        <p:cTn id="75" dur="1" fill="hold">
                                          <p:stCondLst>
                                            <p:cond delay="0"/>
                                          </p:stCondLst>
                                        </p:cTn>
                                        <p:tgtEl>
                                          <p:spTgt spid="2">
                                            <p:txEl>
                                              <p:pRg st="20" end="20"/>
                                            </p:txEl>
                                          </p:spTgt>
                                        </p:tgtEl>
                                        <p:attrNameLst>
                                          <p:attrName>style.visibility</p:attrName>
                                        </p:attrNameLst>
                                      </p:cBhvr>
                                      <p:to>
                                        <p:strVal val="visible"/>
                                      </p:to>
                                    </p:set>
                                    <p:animEffect transition="in" filter="wipe(down)">
                                      <p:cBhvr>
                                        <p:cTn id="76" dur="500"/>
                                        <p:tgtEl>
                                          <p:spTgt spid="2">
                                            <p:txEl>
                                              <p:pRg st="20" end="20"/>
                                            </p:txEl>
                                          </p:spTgt>
                                        </p:tgtEl>
                                      </p:cBhvr>
                                    </p:animEffect>
                                  </p:childTnLst>
                                </p:cTn>
                              </p:par>
                              <p:par>
                                <p:cTn id="77" presetID="22" presetClass="entr" presetSubtype="4" fill="hold" nodeType="withEffect">
                                  <p:stCondLst>
                                    <p:cond delay="0"/>
                                  </p:stCondLst>
                                  <p:childTnLst>
                                    <p:set>
                                      <p:cBhvr>
                                        <p:cTn id="78" dur="1" fill="hold">
                                          <p:stCondLst>
                                            <p:cond delay="0"/>
                                          </p:stCondLst>
                                        </p:cTn>
                                        <p:tgtEl>
                                          <p:spTgt spid="2">
                                            <p:txEl>
                                              <p:pRg st="21" end="21"/>
                                            </p:txEl>
                                          </p:spTgt>
                                        </p:tgtEl>
                                        <p:attrNameLst>
                                          <p:attrName>style.visibility</p:attrName>
                                        </p:attrNameLst>
                                      </p:cBhvr>
                                      <p:to>
                                        <p:strVal val="visible"/>
                                      </p:to>
                                    </p:set>
                                    <p:animEffect transition="in" filter="wipe(down)">
                                      <p:cBhvr>
                                        <p:cTn id="79" dur="500"/>
                                        <p:tgtEl>
                                          <p:spTgt spid="2">
                                            <p:txEl>
                                              <p:pRg st="21" end="21"/>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2">
                                            <p:txEl>
                                              <p:pRg st="22" end="22"/>
                                            </p:txEl>
                                          </p:spTgt>
                                        </p:tgtEl>
                                        <p:attrNameLst>
                                          <p:attrName>style.visibility</p:attrName>
                                        </p:attrNameLst>
                                      </p:cBhvr>
                                      <p:to>
                                        <p:strVal val="visible"/>
                                      </p:to>
                                    </p:set>
                                    <p:animEffect transition="in" filter="wipe(down)">
                                      <p:cBhvr>
                                        <p:cTn id="82" dur="500"/>
                                        <p:tgtEl>
                                          <p:spTgt spid="2">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Grp="1" noChangeAspect="1"/>
          </p:cNvPicPr>
          <p:nvPr>
            <p:ph idx="1"/>
          </p:nvPr>
        </p:nvPicPr>
        <p:blipFill>
          <a:blip r:embed="rId1"/>
          <a:srcRect/>
          <a:stretch>
            <a:fillRect/>
          </a:stretch>
        </p:blipFill>
        <p:spPr>
          <a:xfrm>
            <a:off x="423863" y="1633538"/>
            <a:ext cx="8296275" cy="1655762"/>
          </a:xfrm>
        </p:spPr>
      </p:pic>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23862" y="1923678"/>
            <a:ext cx="8296275" cy="1655762"/>
          </a:xfrm>
          <a:prstGeom prst="rect">
            <a:avLst/>
          </a:prstGeom>
          <a:noFill/>
        </p:spPr>
      </p:pic>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6" name="文本框 5"/>
          <p:cNvSpPr txBox="1"/>
          <p:nvPr/>
        </p:nvSpPr>
        <p:spPr>
          <a:xfrm>
            <a:off x="107504" y="680556"/>
            <a:ext cx="8298626" cy="3736407"/>
          </a:xfrm>
          <a:prstGeom prst="rect">
            <a:avLst/>
          </a:prstGeom>
          <a:noFill/>
        </p:spPr>
        <p:txBody>
          <a:bodyPr wrap="square" rtlCol="0">
            <a:spAutoFit/>
          </a:bodyPr>
          <a:lstStyle/>
          <a:p>
            <a:r>
              <a:rPr lang="zh-CN" altLang="zh-CN" sz="1600" dirty="0"/>
              <a:t>静态成员函数间接访问非静态数据成员实例。</a:t>
            </a:r>
            <a:endParaRPr lang="zh-CN" altLang="zh-CN" sz="1600" dirty="0"/>
          </a:p>
          <a:p>
            <a:r>
              <a:rPr lang="en-US" altLang="zh-CN" sz="1600" dirty="0"/>
              <a:t>#include&lt;</a:t>
            </a:r>
            <a:r>
              <a:rPr lang="en-US" altLang="zh-CN" sz="1600" dirty="0" err="1"/>
              <a:t>iostream</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t>class </a:t>
            </a:r>
            <a:r>
              <a:rPr lang="en-US" altLang="zh-CN" sz="1600" dirty="0" err="1"/>
              <a:t>Myclass</a:t>
            </a:r>
            <a:endParaRPr lang="zh-CN" altLang="zh-CN" sz="1600" dirty="0"/>
          </a:p>
          <a:p>
            <a:r>
              <a:rPr lang="en-US" altLang="zh-CN" sz="1600" dirty="0" smtClean="0"/>
              <a:t>{</a:t>
            </a:r>
            <a:endParaRPr lang="en-US" altLang="zh-CN" sz="1600" dirty="0" smtClean="0"/>
          </a:p>
          <a:p>
            <a:r>
              <a:rPr lang="en-US" altLang="zh-CN" sz="1600" dirty="0" smtClean="0"/>
              <a:t>public</a:t>
            </a:r>
            <a:r>
              <a:rPr lang="en-US" altLang="zh-CN" sz="1600" dirty="0"/>
              <a:t>:</a:t>
            </a:r>
            <a:endParaRPr lang="zh-CN" altLang="zh-CN" sz="1600" dirty="0"/>
          </a:p>
          <a:p>
            <a:r>
              <a:rPr lang="en-US" altLang="zh-CN" sz="1600" dirty="0"/>
              <a:t>    </a:t>
            </a:r>
            <a:r>
              <a:rPr lang="en-US" altLang="zh-CN" sz="1600" dirty="0" smtClean="0"/>
              <a:t>   </a:t>
            </a:r>
            <a:r>
              <a:rPr lang="en-US" altLang="zh-CN" sz="1600" dirty="0" err="1" smtClean="0"/>
              <a:t>Myclass</a:t>
            </a:r>
            <a:r>
              <a:rPr lang="en-US" altLang="zh-CN" sz="1600" dirty="0" smtClean="0"/>
              <a:t>(</a:t>
            </a:r>
            <a:r>
              <a:rPr lang="en-US" altLang="zh-CN" sz="1600" dirty="0" err="1" smtClean="0"/>
              <a:t>int</a:t>
            </a:r>
            <a:r>
              <a:rPr lang="en-US" altLang="zh-CN" sz="1600" dirty="0" smtClean="0"/>
              <a:t> </a:t>
            </a:r>
            <a:r>
              <a:rPr lang="en-US" altLang="zh-CN" sz="1600" dirty="0"/>
              <a:t>=10);</a:t>
            </a:r>
            <a:endParaRPr lang="zh-CN" altLang="zh-CN" sz="1600" dirty="0"/>
          </a:p>
          <a:p>
            <a:r>
              <a:rPr lang="en-US" altLang="zh-CN" sz="1600" dirty="0"/>
              <a:t>    </a:t>
            </a:r>
            <a:r>
              <a:rPr lang="en-US" altLang="zh-CN" sz="1600" dirty="0" smtClean="0"/>
              <a:t>   static </a:t>
            </a:r>
            <a:r>
              <a:rPr lang="en-US" altLang="zh-CN" sz="1600" dirty="0" err="1"/>
              <a:t>int</a:t>
            </a:r>
            <a:r>
              <a:rPr lang="en-US" altLang="zh-CN" sz="1600" dirty="0"/>
              <a:t> </a:t>
            </a:r>
            <a:r>
              <a:rPr lang="en-US" altLang="zh-CN" sz="1600" dirty="0" err="1"/>
              <a:t>Getn</a:t>
            </a:r>
            <a:r>
              <a:rPr lang="en-US" altLang="zh-CN" sz="1600" dirty="0"/>
              <a:t>(</a:t>
            </a:r>
            <a:r>
              <a:rPr lang="en-US" altLang="zh-CN" sz="1600" dirty="0" err="1"/>
              <a:t>Myclass</a:t>
            </a:r>
            <a:r>
              <a:rPr lang="en-US" altLang="zh-CN" sz="1600" dirty="0"/>
              <a:t> a);   	//</a:t>
            </a:r>
            <a:r>
              <a:rPr lang="zh-CN" altLang="zh-CN" sz="1600" dirty="0"/>
              <a:t>静态成员函数</a:t>
            </a:r>
            <a:endParaRPr lang="zh-CN" altLang="zh-CN" sz="1600" dirty="0"/>
          </a:p>
          <a:p>
            <a:r>
              <a:rPr lang="en-US" altLang="zh-CN" sz="1600" dirty="0"/>
              <a:t>private:</a:t>
            </a:r>
            <a:endParaRPr lang="zh-CN" altLang="zh-CN" sz="1600" dirty="0"/>
          </a:p>
          <a:p>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a:t>m;                    		//</a:t>
            </a:r>
            <a:r>
              <a:rPr lang="zh-CN" altLang="zh-CN" sz="1600" dirty="0"/>
              <a:t>非静态数据成员</a:t>
            </a:r>
            <a:endParaRPr lang="zh-CN" altLang="zh-CN" sz="1600" dirty="0"/>
          </a:p>
          <a:p>
            <a:r>
              <a:rPr lang="en-US" altLang="zh-CN" sz="1600" dirty="0"/>
              <a:t>    </a:t>
            </a:r>
            <a:r>
              <a:rPr lang="en-US" altLang="zh-CN" sz="1600" dirty="0" smtClean="0"/>
              <a:t>   static </a:t>
            </a:r>
            <a:r>
              <a:rPr lang="en-US" altLang="zh-CN" sz="1600" dirty="0" err="1"/>
              <a:t>int</a:t>
            </a:r>
            <a:r>
              <a:rPr lang="en-US" altLang="zh-CN" sz="1600" dirty="0"/>
              <a:t> n;                    	//</a:t>
            </a:r>
            <a:r>
              <a:rPr lang="zh-CN" altLang="zh-CN" sz="1600" dirty="0"/>
              <a:t>静态数据成员</a:t>
            </a:r>
            <a:endParaRPr lang="zh-CN" altLang="zh-CN" sz="1600" dirty="0"/>
          </a:p>
          <a:p>
            <a:r>
              <a:rPr lang="en-US" altLang="zh-CN" sz="1600" dirty="0"/>
              <a:t>};</a:t>
            </a:r>
            <a:endParaRPr lang="zh-CN" altLang="zh-CN" sz="1600" dirty="0"/>
          </a:p>
          <a:p>
            <a:r>
              <a:rPr lang="en-US" altLang="zh-CN" sz="1600" dirty="0" err="1"/>
              <a:t>Myclass</a:t>
            </a:r>
            <a:r>
              <a:rPr lang="en-US" altLang="zh-CN" sz="1600" dirty="0"/>
              <a:t>:: </a:t>
            </a:r>
            <a:r>
              <a:rPr lang="en-US" altLang="zh-CN" sz="1600" dirty="0" err="1"/>
              <a:t>Myclass</a:t>
            </a:r>
            <a:r>
              <a:rPr lang="en-US" altLang="zh-CN" sz="1600" dirty="0"/>
              <a:t>(</a:t>
            </a:r>
            <a:r>
              <a:rPr lang="en-US" altLang="zh-CN" sz="1600" dirty="0" err="1"/>
              <a:t>int</a:t>
            </a:r>
            <a:r>
              <a:rPr lang="en-US" altLang="zh-CN" sz="1600" dirty="0"/>
              <a:t> mm):m(mm)</a:t>
            </a:r>
            <a:endParaRPr lang="zh-CN" altLang="zh-CN" sz="1600" dirty="0"/>
          </a:p>
          <a:p>
            <a:r>
              <a:rPr lang="en-US" altLang="zh-CN" sz="1600" dirty="0"/>
              <a:t>{</a:t>
            </a:r>
            <a:r>
              <a:rPr lang="zh-CN" altLang="en-US" sz="1600" dirty="0"/>
              <a:t>    </a:t>
            </a:r>
            <a:r>
              <a:rPr lang="en-US" altLang="zh-CN" sz="1600" dirty="0"/>
              <a:t> }</a:t>
            </a:r>
            <a:endParaRPr lang="zh-CN" altLang="zh-CN" sz="1600" dirty="0"/>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down)">
                                      <p:cBhvr>
                                        <p:cTn id="14" dur="500"/>
                                        <p:tgtEl>
                                          <p:spTgt spid="6">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down)">
                                      <p:cBhvr>
                                        <p:cTn id="20" dur="500"/>
                                        <p:tgtEl>
                                          <p:spTgt spid="6">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down)">
                                      <p:cBhvr>
                                        <p:cTn id="23" dur="500"/>
                                        <p:tgtEl>
                                          <p:spTgt spid="6">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down)">
                                      <p:cBhvr>
                                        <p:cTn id="26" dur="500"/>
                                        <p:tgtEl>
                                          <p:spTgt spid="6">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down)">
                                      <p:cBhvr>
                                        <p:cTn id="29" dur="500"/>
                                        <p:tgtEl>
                                          <p:spTgt spid="6">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down)">
                                      <p:cBhvr>
                                        <p:cTn id="35" dur="500"/>
                                        <p:tgtEl>
                                          <p:spTgt spid="6">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wipe(down)">
                                      <p:cBhvr>
                                        <p:cTn id="38" dur="500"/>
                                        <p:tgtEl>
                                          <p:spTgt spid="6">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Effect transition="in" filter="wipe(down)">
                                      <p:cBhvr>
                                        <p:cTn id="41" dur="500"/>
                                        <p:tgtEl>
                                          <p:spTgt spid="6">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animEffect transition="in" filter="wipe(down)">
                                      <p:cBhvr>
                                        <p:cTn id="44" dur="500"/>
                                        <p:tgtEl>
                                          <p:spTgt spid="6">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wipe(down)">
                                      <p:cBhvr>
                                        <p:cTn id="47" dur="500"/>
                                        <p:tgtEl>
                                          <p:spTgt spid="6">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6">
                                            <p:txEl>
                                              <p:pRg st="12" end="12"/>
                                            </p:txEl>
                                          </p:spTgt>
                                        </p:tgtEl>
                                        <p:attrNameLst>
                                          <p:attrName>style.visibility</p:attrName>
                                        </p:attrNameLst>
                                      </p:cBhvr>
                                      <p:to>
                                        <p:strVal val="visible"/>
                                      </p:to>
                                    </p:set>
                                    <p:animEffect transition="in" filter="wipe(down)">
                                      <p:cBhvr>
                                        <p:cTn id="50" dur="500"/>
                                        <p:tgtEl>
                                          <p:spTgt spid="6">
                                            <p:txEl>
                                              <p:pRg st="12" end="12"/>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Effect transition="in" filter="wipe(down)">
                                      <p:cBhvr>
                                        <p:cTn id="53" dur="500"/>
                                        <p:tgtEl>
                                          <p:spTgt spid="6">
                                            <p:txEl>
                                              <p:pRg st="13" end="13"/>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6">
                                            <p:txEl>
                                              <p:pRg st="14" end="14"/>
                                            </p:txEl>
                                          </p:spTgt>
                                        </p:tgtEl>
                                        <p:attrNameLst>
                                          <p:attrName>style.visibility</p:attrName>
                                        </p:attrNameLst>
                                      </p:cBhvr>
                                      <p:to>
                                        <p:strVal val="visible"/>
                                      </p:to>
                                    </p:set>
                                    <p:animEffect transition="in" filter="wipe(down)">
                                      <p:cBhvr>
                                        <p:cTn id="56"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6" grpId="2"/>
      <p:bldP spid="6" grpId="3"/>
      <p:bldP spid="6" grpId="4"/>
      <p:bldP spid="6" grpId="5"/>
      <p:bldP spid="6" grpId="6"/>
      <p:bldP spid="6" grpId="7"/>
      <p:bldP spid="6" grpId="8"/>
      <p:bldP spid="6" grpId="9"/>
      <p:bldP spid="6" grpId="10"/>
      <p:bldP spid="6" grpId="11"/>
      <p:bldP spid="6" grpId="12"/>
      <p:bldP spid="6" grpId="13"/>
      <p:bldP spid="6" grpId="14"/>
      <p:bldP spid="6" grpId="15"/>
      <p:bldP spid="6" grpId="16"/>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3" name="文本框 2"/>
          <p:cNvSpPr txBox="1"/>
          <p:nvPr/>
        </p:nvSpPr>
        <p:spPr>
          <a:xfrm>
            <a:off x="737870" y="680556"/>
            <a:ext cx="7668260" cy="3243965"/>
          </a:xfrm>
          <a:prstGeom prst="rect">
            <a:avLst/>
          </a:prstGeom>
          <a:noFill/>
        </p:spPr>
        <p:txBody>
          <a:bodyPr wrap="square" rtlCol="0">
            <a:spAutoFit/>
          </a:bodyPr>
          <a:lstStyle/>
          <a:p>
            <a:r>
              <a:rPr lang="en-US" altLang="zh-CN" sz="1600" dirty="0" err="1"/>
              <a:t>int</a:t>
            </a:r>
            <a:r>
              <a:rPr lang="en-US" altLang="zh-CN" sz="1600" dirty="0"/>
              <a:t> </a:t>
            </a:r>
            <a:r>
              <a:rPr lang="en-US" altLang="zh-CN" sz="1600" dirty="0" err="1"/>
              <a:t>Myclass</a:t>
            </a:r>
            <a:r>
              <a:rPr lang="en-US" altLang="zh-CN" sz="1600" dirty="0"/>
              <a:t>::</a:t>
            </a:r>
            <a:r>
              <a:rPr lang="en-US" altLang="zh-CN" sz="1600" dirty="0" err="1"/>
              <a:t>Getn</a:t>
            </a:r>
            <a:r>
              <a:rPr lang="en-US" altLang="zh-CN" sz="1600" dirty="0"/>
              <a:t>(</a:t>
            </a:r>
            <a:r>
              <a:rPr lang="en-US" altLang="zh-CN" sz="1600" dirty="0" err="1">
                <a:solidFill>
                  <a:srgbClr val="FF0000"/>
                </a:solidFill>
              </a:rPr>
              <a:t>Myclass</a:t>
            </a:r>
            <a:r>
              <a:rPr lang="en-US" altLang="zh-CN" sz="1600" dirty="0">
                <a:solidFill>
                  <a:srgbClr val="FF0000"/>
                </a:solidFill>
              </a:rPr>
              <a:t> a</a:t>
            </a:r>
            <a:r>
              <a:rPr lang="en-US" altLang="zh-CN" sz="1600" dirty="0"/>
              <a:t>)</a:t>
            </a:r>
            <a:endParaRPr lang="zh-CN" altLang="zh-CN" sz="1600" dirty="0"/>
          </a:p>
          <a:p>
            <a:r>
              <a:rPr lang="en-US" altLang="zh-CN" sz="1600" dirty="0"/>
              <a:t>{</a:t>
            </a:r>
            <a:endParaRPr lang="zh-CN" altLang="zh-CN" sz="1600" dirty="0"/>
          </a:p>
          <a:p>
            <a:r>
              <a:rPr lang="en-US" altLang="zh-CN" sz="1600" dirty="0"/>
              <a:t>    </a:t>
            </a:r>
            <a:r>
              <a:rPr lang="en-US" altLang="zh-CN" sz="1600" dirty="0" smtClean="0"/>
              <a:t>  </a:t>
            </a:r>
            <a:r>
              <a:rPr lang="en-US" altLang="zh-CN" sz="1600" dirty="0" err="1" smtClean="0"/>
              <a:t>cout</a:t>
            </a:r>
            <a:r>
              <a:rPr lang="en-US" altLang="zh-CN" sz="1600" dirty="0"/>
              <a:t>&lt;&lt;</a:t>
            </a:r>
            <a:r>
              <a:rPr lang="en-US" altLang="zh-CN" sz="1600" dirty="0" err="1">
                <a:solidFill>
                  <a:srgbClr val="FF0000"/>
                </a:solidFill>
              </a:rPr>
              <a:t>a.m</a:t>
            </a:r>
            <a:r>
              <a:rPr lang="en-US" altLang="zh-CN" sz="1600" dirty="0"/>
              <a:t>&lt;&lt;</a:t>
            </a:r>
            <a:r>
              <a:rPr lang="en-US" altLang="zh-CN" sz="1600" dirty="0" err="1"/>
              <a:t>endl</a:t>
            </a:r>
            <a:r>
              <a:rPr lang="en-US" altLang="zh-CN" sz="1600" dirty="0"/>
              <a:t>;      //</a:t>
            </a:r>
            <a:r>
              <a:rPr lang="zh-CN" altLang="zh-CN" sz="1600" dirty="0"/>
              <a:t>通过对象间接访问非静态数据成员</a:t>
            </a:r>
            <a:endParaRPr lang="zh-CN" altLang="zh-CN" sz="1600" dirty="0"/>
          </a:p>
          <a:p>
            <a:r>
              <a:rPr lang="en-US" altLang="zh-CN" sz="1600" dirty="0"/>
              <a:t>    </a:t>
            </a:r>
            <a:r>
              <a:rPr lang="en-US" altLang="zh-CN" sz="1600" dirty="0" smtClean="0"/>
              <a:t>  return </a:t>
            </a:r>
            <a:r>
              <a:rPr lang="en-US" altLang="zh-CN" sz="1600" dirty="0"/>
              <a:t>n;</a:t>
            </a:r>
            <a:endParaRPr lang="zh-CN" altLang="zh-CN" sz="1600" dirty="0"/>
          </a:p>
          <a:p>
            <a:r>
              <a:rPr lang="en-US" altLang="zh-CN" sz="1600" dirty="0"/>
              <a:t>}</a:t>
            </a:r>
            <a:endParaRPr lang="zh-CN" altLang="zh-CN" sz="1600" dirty="0"/>
          </a:p>
          <a:p>
            <a:r>
              <a:rPr lang="en-US" altLang="zh-CN" sz="1600" dirty="0" err="1"/>
              <a:t>int</a:t>
            </a:r>
            <a:r>
              <a:rPr lang="en-US" altLang="zh-CN" sz="1600" dirty="0"/>
              <a:t> </a:t>
            </a:r>
            <a:r>
              <a:rPr lang="en-US" altLang="zh-CN" sz="1600" dirty="0" err="1"/>
              <a:t>Myclass</a:t>
            </a:r>
            <a:r>
              <a:rPr lang="en-US" altLang="zh-CN" sz="1600" dirty="0"/>
              <a:t>::n=100; </a:t>
            </a:r>
            <a:endParaRPr lang="zh-CN" altLang="zh-CN" sz="1600" dirty="0"/>
          </a:p>
          <a:p>
            <a:r>
              <a:rPr lang="en-US" altLang="zh-CN" sz="1600" dirty="0" err="1"/>
              <a:t>int</a:t>
            </a:r>
            <a:r>
              <a:rPr lang="en-US" altLang="zh-CN" sz="1600" dirty="0"/>
              <a:t> main()</a:t>
            </a:r>
            <a:endParaRPr lang="zh-CN" altLang="zh-CN" sz="1600" dirty="0"/>
          </a:p>
          <a:p>
            <a:r>
              <a:rPr lang="en-US" altLang="zh-CN" sz="1600" dirty="0"/>
              <a:t>{</a:t>
            </a:r>
            <a:endParaRPr lang="zh-CN" altLang="zh-CN" sz="1600" dirty="0"/>
          </a:p>
          <a:p>
            <a:r>
              <a:rPr lang="en-US" altLang="zh-CN" sz="1600" dirty="0"/>
              <a:t>   </a:t>
            </a:r>
            <a:r>
              <a:rPr lang="en-US" altLang="zh-CN" sz="1600" dirty="0" smtClean="0"/>
              <a:t>   </a:t>
            </a:r>
            <a:r>
              <a:rPr lang="en-US" altLang="zh-CN" sz="1600" dirty="0" err="1" smtClean="0"/>
              <a:t>Myclass</a:t>
            </a:r>
            <a:r>
              <a:rPr lang="en-US" altLang="zh-CN" sz="1600" dirty="0" smtClean="0"/>
              <a:t> </a:t>
            </a:r>
            <a:r>
              <a:rPr lang="en-US" altLang="zh-CN" sz="1600" dirty="0"/>
              <a:t>app1;</a:t>
            </a:r>
            <a:endParaRPr lang="zh-CN" altLang="zh-CN" sz="1600" dirty="0"/>
          </a:p>
          <a:p>
            <a:r>
              <a:rPr lang="en-US" altLang="zh-CN" sz="1600" dirty="0"/>
              <a:t>   </a:t>
            </a:r>
            <a:r>
              <a:rPr lang="en-US" altLang="zh-CN" sz="1600" dirty="0" smtClean="0"/>
              <a:t>   </a:t>
            </a:r>
            <a:r>
              <a:rPr lang="en-US" altLang="zh-CN" sz="1600" dirty="0" err="1" smtClean="0"/>
              <a:t>cout</a:t>
            </a:r>
            <a:r>
              <a:rPr lang="en-US" altLang="zh-CN" sz="1600" dirty="0"/>
              <a:t>&lt;&lt;</a:t>
            </a:r>
            <a:r>
              <a:rPr lang="en-US" altLang="zh-CN" sz="1600" dirty="0" err="1"/>
              <a:t>Myclass</a:t>
            </a:r>
            <a:r>
              <a:rPr lang="en-US" altLang="zh-CN" sz="1600" dirty="0"/>
              <a:t>::</a:t>
            </a:r>
            <a:r>
              <a:rPr lang="en-US" altLang="zh-CN" sz="1600" dirty="0" err="1"/>
              <a:t>Getn</a:t>
            </a:r>
            <a:r>
              <a:rPr lang="en-US" altLang="zh-CN" sz="1600" dirty="0"/>
              <a:t>(</a:t>
            </a:r>
            <a:r>
              <a:rPr lang="en-US" altLang="zh-CN" sz="1600" dirty="0">
                <a:solidFill>
                  <a:srgbClr val="FF0000"/>
                </a:solidFill>
              </a:rPr>
              <a:t>app1</a:t>
            </a:r>
            <a:r>
              <a:rPr lang="en-US" altLang="zh-CN" sz="1600" dirty="0"/>
              <a:t>)&lt;&lt;</a:t>
            </a:r>
            <a:r>
              <a:rPr lang="en-US" altLang="zh-CN" sz="1600" dirty="0" err="1"/>
              <a:t>endl</a:t>
            </a:r>
            <a:r>
              <a:rPr lang="en-US" altLang="zh-CN" sz="1600" dirty="0"/>
              <a:t>;  //</a:t>
            </a:r>
            <a:r>
              <a:rPr lang="zh-CN" altLang="zh-CN" sz="1600" dirty="0"/>
              <a:t>通过参数传递对象名</a:t>
            </a:r>
            <a:endParaRPr lang="zh-CN" altLang="zh-CN" sz="1600" dirty="0"/>
          </a:p>
          <a:p>
            <a:r>
              <a:rPr lang="en-US" altLang="zh-CN" sz="1600" dirty="0"/>
              <a:t>   </a:t>
            </a:r>
            <a:r>
              <a:rPr lang="en-US" altLang="zh-CN" sz="1600" dirty="0" smtClean="0"/>
              <a:t>   return </a:t>
            </a:r>
            <a:r>
              <a:rPr lang="en-US" altLang="zh-CN" sz="1600" dirty="0"/>
              <a:t>0;</a:t>
            </a:r>
            <a:endParaRPr lang="zh-CN" altLang="zh-CN" sz="1600" dirty="0"/>
          </a:p>
          <a:p>
            <a:r>
              <a:rPr lang="en-US" altLang="zh-CN" sz="1600" dirty="0"/>
              <a:t>}</a:t>
            </a:r>
            <a:endParaRPr lang="zh-CN" altLang="zh-CN" sz="1600" dirty="0"/>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5" name="Rectangle 2"/>
          <p:cNvSpPr txBox="1">
            <a:spLocks noChangeArrowheads="1"/>
          </p:cNvSpPr>
          <p:nvPr/>
        </p:nvSpPr>
        <p:spPr bwMode="auto">
          <a:xfrm>
            <a:off x="5652120" y="3579862"/>
            <a:ext cx="2057400" cy="12192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10</a:t>
            </a:r>
            <a:endParaRPr lang="zh-CN" altLang="zh-CN" sz="2000" dirty="0"/>
          </a:p>
          <a:p>
            <a:pPr>
              <a:defRPr/>
            </a:pPr>
            <a:r>
              <a:rPr lang="en-US" altLang="zh-CN" sz="2000" dirty="0"/>
              <a:t>100</a:t>
            </a:r>
            <a:endParaRPr lang="zh-CN" altLang="zh-CN" sz="2000" dirty="0"/>
          </a:p>
          <a:p>
            <a:pPr>
              <a:defRPr/>
            </a:pPr>
            <a:endParaRPr lang="zh-CN" altLang="zh-CN" sz="2000" kern="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down)">
                                      <p:cBhvr>
                                        <p:cTn id="41" dur="500"/>
                                        <p:tgtEl>
                                          <p:spTgt spid="3">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down)">
                                      <p:cBhvr>
                                        <p:cTn id="44" dur="500"/>
                                        <p:tgtEl>
                                          <p:spTgt spid="3">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wipe(down)">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22122" y="2236996"/>
            <a:ext cx="5050408" cy="62230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类的静态成员</a:t>
            </a:r>
            <a:endPar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6" name="Rectangle 2"/>
          <p:cNvSpPr txBox="1">
            <a:spLocks noChangeArrowheads="1"/>
          </p:cNvSpPr>
          <p:nvPr/>
        </p:nvSpPr>
        <p:spPr>
          <a:xfrm>
            <a:off x="251520" y="771550"/>
            <a:ext cx="8892480" cy="4572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000"/>
              </a:lnSpc>
              <a:buClr>
                <a:srgbClr val="0070C0"/>
              </a:buClr>
              <a:buFont typeface="Wingdings" panose="05000000000000000000" pitchFamily="2" charset="2"/>
              <a:buChar char="n"/>
            </a:pPr>
            <a:r>
              <a:rPr lang="zh-CN" altLang="zh-CN" sz="2400" smtClean="0">
                <a:solidFill>
                  <a:srgbClr val="FF0000"/>
                </a:solidFill>
              </a:rPr>
              <a:t>在使用静态成员时，</a:t>
            </a:r>
            <a:r>
              <a:rPr lang="zh-CN" altLang="en-US" sz="2400" smtClean="0">
                <a:solidFill>
                  <a:srgbClr val="FF0000"/>
                </a:solidFill>
              </a:rPr>
              <a:t>需</a:t>
            </a:r>
            <a:r>
              <a:rPr lang="zh-CN" altLang="zh-CN" sz="2400" smtClean="0">
                <a:solidFill>
                  <a:srgbClr val="FF0000"/>
                </a:solidFill>
              </a:rPr>
              <a:t>要注意</a:t>
            </a:r>
            <a:r>
              <a:rPr lang="zh-CN" altLang="en-US" sz="2400" smtClean="0">
                <a:solidFill>
                  <a:srgbClr val="FF0000"/>
                </a:solidFill>
              </a:rPr>
              <a:t>：</a:t>
            </a:r>
            <a:endParaRPr lang="zh-CN" altLang="zh-CN" sz="2400" smtClean="0">
              <a:solidFill>
                <a:srgbClr val="FF0000"/>
              </a:solidFill>
            </a:endParaRPr>
          </a:p>
          <a:p>
            <a:r>
              <a:rPr lang="zh-CN" altLang="zh-CN" sz="2400" smtClean="0"/>
              <a:t>（</a:t>
            </a:r>
            <a:r>
              <a:rPr lang="en-US" altLang="zh-CN" sz="2400" smtClean="0"/>
              <a:t>1</a:t>
            </a:r>
            <a:r>
              <a:rPr lang="zh-CN" altLang="zh-CN" sz="2400" smtClean="0"/>
              <a:t>）静态成员受访问权限的控制。</a:t>
            </a:r>
            <a:endParaRPr lang="zh-CN" altLang="zh-CN" sz="2400" smtClean="0"/>
          </a:p>
          <a:p>
            <a:r>
              <a:rPr lang="zh-CN" altLang="zh-CN" sz="2400" smtClean="0"/>
              <a:t>（</a:t>
            </a:r>
            <a:r>
              <a:rPr lang="en-US" altLang="zh-CN" sz="2400" smtClean="0"/>
              <a:t>2</a:t>
            </a:r>
            <a:r>
              <a:rPr lang="zh-CN" altLang="zh-CN" sz="2400" smtClean="0"/>
              <a:t>）静态成员的访问方式有两种：通过类名或通过对象名。</a:t>
            </a:r>
            <a:endParaRPr lang="zh-CN" altLang="zh-CN" sz="2400" smtClean="0"/>
          </a:p>
          <a:p>
            <a:r>
              <a:rPr lang="zh-CN" altLang="zh-CN" sz="2400" smtClean="0"/>
              <a:t>（</a:t>
            </a:r>
            <a:r>
              <a:rPr lang="en-US" altLang="zh-CN" sz="2400" smtClean="0"/>
              <a:t>3</a:t>
            </a:r>
            <a:r>
              <a:rPr lang="zh-CN" altLang="zh-CN" sz="2400" smtClean="0"/>
              <a:t>）静态数据成员的初始化必须在类外，不能通过构造函数进行初始化。</a:t>
            </a:r>
            <a:endParaRPr lang="zh-CN" altLang="zh-CN" sz="2400" smtClean="0"/>
          </a:p>
          <a:p>
            <a:r>
              <a:rPr lang="zh-CN" altLang="zh-CN" sz="2400" smtClean="0"/>
              <a:t>（</a:t>
            </a:r>
            <a:r>
              <a:rPr lang="en-US" altLang="zh-CN" sz="2400" smtClean="0"/>
              <a:t>4</a:t>
            </a:r>
            <a:r>
              <a:rPr lang="zh-CN" altLang="zh-CN" sz="2400" smtClean="0"/>
              <a:t>）静态成员函数的作用就是为了访问私有的静态数据成员，尽量不去访问非静态数据成员。</a:t>
            </a:r>
            <a:endParaRPr lang="zh-CN" altLang="zh-CN" sz="2400" smtClean="0"/>
          </a:p>
          <a:p>
            <a:r>
              <a:rPr lang="zh-CN" altLang="zh-CN" sz="2400" smtClean="0"/>
              <a:t>（</a:t>
            </a:r>
            <a:r>
              <a:rPr lang="en-US" altLang="zh-CN" sz="2400" smtClean="0"/>
              <a:t>5</a:t>
            </a:r>
            <a:r>
              <a:rPr lang="zh-CN" altLang="zh-CN" sz="2400" smtClean="0"/>
              <a:t>）静态成员函数没有</a:t>
            </a:r>
            <a:r>
              <a:rPr lang="en-US" altLang="zh-CN" sz="2400" smtClean="0"/>
              <a:t>this</a:t>
            </a:r>
            <a:r>
              <a:rPr lang="zh-CN" altLang="zh-CN" sz="2400" smtClean="0"/>
              <a:t>指针，因为它不属于任何一个对象。</a:t>
            </a:r>
            <a:endParaRPr lang="zh-CN" altLang="zh-CN" sz="2400" smtClean="0"/>
          </a:p>
          <a:p>
            <a:pPr>
              <a:lnSpc>
                <a:spcPts val="3000"/>
              </a:lnSpc>
              <a:buClr>
                <a:srgbClr val="0070C0"/>
              </a:buClr>
              <a:buFont typeface="Wingdings" panose="05000000000000000000" pitchFamily="2" charset="2"/>
              <a:buChar char="n"/>
            </a:pPr>
            <a:endParaRPr lang="zh-CN" altLang="zh-CN" sz="24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3023846" y="2144492"/>
            <a:ext cx="5050408" cy="80791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a:t>
            </a:r>
            <a:endParaRPr lang="zh-CN" altLang="zh-CN" sz="4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925195"/>
            <a:ext cx="8424936" cy="2856167"/>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2000" b="1" noProof="0" dirty="0">
                <a:ln>
                  <a:noFill/>
                </a:ln>
                <a:effectLst/>
                <a:uLnTx/>
                <a:uFillTx/>
                <a:latin typeface="仿宋" panose="02010609060101010101" pitchFamily="49" charset="-122"/>
                <a:ea typeface="仿宋" panose="02010609060101010101" pitchFamily="49" charset="-122"/>
                <a:sym typeface="+mn-ea"/>
              </a:rPr>
              <a:t>   将数据与处理数据的函数封装在一起，构成类，既实现了数据的共享又实现数据的隐藏，无疑是面向对象程序设计的一大优点，但是封装并不是绝对的。</a:t>
            </a: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en-US" sz="2000" b="1" noProof="0" dirty="0">
                <a:ln>
                  <a:noFill/>
                </a:ln>
                <a:solidFill>
                  <a:srgbClr val="0070C0"/>
                </a:solidFill>
                <a:effectLst/>
                <a:uLnTx/>
                <a:uFillTx/>
                <a:latin typeface="仿宋" panose="02010609060101010101" pitchFamily="49" charset="-122"/>
                <a:ea typeface="仿宋" panose="02010609060101010101" pitchFamily="49" charset="-122"/>
                <a:sym typeface="+mn-ea"/>
              </a:rPr>
              <a:t>静态成员定义</a:t>
            </a:r>
            <a:r>
              <a:rPr lang="zh-CN" altLang="en-US" sz="2000" b="1" noProof="0" dirty="0">
                <a:ln>
                  <a:noFill/>
                </a:ln>
                <a:effectLst/>
                <a:uLnTx/>
                <a:uFillTx/>
                <a:latin typeface="仿宋" panose="02010609060101010101" pitchFamily="49" charset="-122"/>
                <a:ea typeface="仿宋" panose="02010609060101010101" pitchFamily="49" charset="-122"/>
                <a:sym typeface="+mn-ea"/>
              </a:rPr>
              <a:t>提供了同类不同对象数据的共享，属于</a:t>
            </a:r>
            <a:r>
              <a:rPr lang="zh-CN" altLang="en-US"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累内数据共享</a:t>
            </a:r>
            <a:r>
              <a:rPr lang="zh-CN" altLang="en-US"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C++</a:t>
            </a:r>
            <a:r>
              <a:rPr lang="zh-CN" altLang="en-US" sz="2000" b="1" noProof="0" dirty="0">
                <a:ln>
                  <a:noFill/>
                </a:ln>
                <a:effectLst/>
                <a:uLnTx/>
                <a:uFillTx/>
                <a:latin typeface="仿宋" panose="02010609060101010101" pitchFamily="49" charset="-122"/>
                <a:ea typeface="仿宋" panose="02010609060101010101" pitchFamily="49" charset="-122"/>
                <a:sym typeface="+mn-ea"/>
              </a:rPr>
              <a:t>为了进一步提高数据共享，通过</a:t>
            </a:r>
            <a:r>
              <a:rPr lang="zh-CN" altLang="en-US" sz="2000" b="1" noProof="0" dirty="0">
                <a:ln>
                  <a:noFill/>
                </a:ln>
                <a:solidFill>
                  <a:srgbClr val="0070C0"/>
                </a:solidFill>
                <a:effectLst/>
                <a:uLnTx/>
                <a:uFillTx/>
                <a:latin typeface="仿宋" panose="02010609060101010101" pitchFamily="49" charset="-122"/>
                <a:ea typeface="仿宋" panose="02010609060101010101" pitchFamily="49" charset="-122"/>
                <a:sym typeface="+mn-ea"/>
              </a:rPr>
              <a:t>友元机制</a:t>
            </a:r>
            <a:r>
              <a:rPr lang="zh-CN" altLang="en-US" sz="2000" b="1" noProof="0" dirty="0">
                <a:ln>
                  <a:noFill/>
                </a:ln>
                <a:effectLst/>
                <a:uLnTx/>
                <a:uFillTx/>
                <a:latin typeface="仿宋" panose="02010609060101010101" pitchFamily="49" charset="-122"/>
                <a:ea typeface="仿宋" panose="02010609060101010101" pitchFamily="49" charset="-122"/>
                <a:sym typeface="+mn-ea"/>
              </a:rPr>
              <a:t>实现</a:t>
            </a:r>
            <a:r>
              <a:rPr lang="zh-CN" altLang="en-US"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类外数据共享</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endParaRPr kumimoji="0" lang="en-US" altLang="zh-CN" sz="20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sym typeface="+mn-ea"/>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altLang="zh-CN"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Rectangle 2"/>
          <p:cNvSpPr txBox="1">
            <a:spLocks noChangeArrowheads="1"/>
          </p:cNvSpPr>
          <p:nvPr/>
        </p:nvSpPr>
        <p:spPr>
          <a:xfrm>
            <a:off x="-21353" y="579676"/>
            <a:ext cx="8928992" cy="42842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n"/>
              <a:defRPr/>
            </a:pPr>
            <a:r>
              <a:rPr lang="zh-CN" altLang="zh-CN" sz="1800" dirty="0" smtClean="0"/>
              <a:t>类具有封装和信息隐蔽的特性，只有类的成员函数才能访问类的私有成员，其他函数无权访问。为提高运行效率，有时确实需要非成员函数能够访问类的私有成员</a:t>
            </a:r>
            <a:r>
              <a:rPr lang="zh-CN" altLang="en-US" sz="1800" dirty="0" smtClean="0"/>
              <a:t>。</a:t>
            </a:r>
            <a:endParaRPr lang="en-US" altLang="zh-CN" sz="1800" dirty="0" smtClean="0"/>
          </a:p>
          <a:p>
            <a:pPr>
              <a:lnSpc>
                <a:spcPct val="150000"/>
              </a:lnSpc>
              <a:buClr>
                <a:srgbClr val="0070C0"/>
              </a:buClr>
              <a:buFont typeface="Wingdings" panose="05000000000000000000" pitchFamily="2" charset="2"/>
              <a:buChar char="n"/>
              <a:defRPr/>
            </a:pPr>
            <a:r>
              <a:rPr lang="zh-CN" altLang="zh-CN" sz="1800" dirty="0" smtClean="0"/>
              <a:t>解决访问类的私有成员的方法：</a:t>
            </a:r>
            <a:endParaRPr lang="en-US" altLang="zh-CN" sz="1800" dirty="0" smtClean="0"/>
          </a:p>
          <a:p>
            <a:pPr marL="0" indent="0">
              <a:lnSpc>
                <a:spcPct val="150000"/>
              </a:lnSpc>
              <a:buClr>
                <a:srgbClr val="0070C0"/>
              </a:buClr>
              <a:defRPr/>
            </a:pPr>
            <a:r>
              <a:rPr lang="zh-CN" altLang="zh-CN" sz="1800" dirty="0" smtClean="0"/>
              <a:t>（</a:t>
            </a:r>
            <a:r>
              <a:rPr lang="en-US" altLang="zh-CN" sz="1800" dirty="0" smtClean="0"/>
              <a:t>1</a:t>
            </a:r>
            <a:r>
              <a:rPr lang="zh-CN" altLang="zh-CN" sz="1800" dirty="0" smtClean="0"/>
              <a:t>）定义公有的访问私有数据成员的成员函数，通过类外调用公有成员函数达到目的；</a:t>
            </a:r>
            <a:endParaRPr lang="en-US" altLang="zh-CN" sz="1800" dirty="0" smtClean="0"/>
          </a:p>
          <a:p>
            <a:pPr marL="0" indent="0">
              <a:lnSpc>
                <a:spcPct val="150000"/>
              </a:lnSpc>
              <a:buClr>
                <a:srgbClr val="0070C0"/>
              </a:buClr>
              <a:defRPr/>
            </a:pPr>
            <a:r>
              <a:rPr lang="zh-CN" altLang="zh-CN" sz="1800" dirty="0" smtClean="0"/>
              <a:t>（</a:t>
            </a:r>
            <a:r>
              <a:rPr lang="en-US" altLang="zh-CN" sz="1800" dirty="0" smtClean="0"/>
              <a:t>2</a:t>
            </a:r>
            <a:r>
              <a:rPr lang="zh-CN" altLang="zh-CN" sz="1800" dirty="0" smtClean="0"/>
              <a:t>）使用友元机制。</a:t>
            </a:r>
            <a:endParaRPr lang="en-US" altLang="zh-CN" sz="1800" dirty="0" smtClean="0"/>
          </a:p>
          <a:p>
            <a:pPr>
              <a:lnSpc>
                <a:spcPct val="150000"/>
              </a:lnSpc>
              <a:buClr>
                <a:srgbClr val="0070C0"/>
              </a:buClr>
              <a:buFont typeface="Wingdings" panose="05000000000000000000" pitchFamily="2" charset="2"/>
              <a:buChar char="n"/>
              <a:defRPr/>
            </a:pPr>
            <a:r>
              <a:rPr lang="zh-CN" altLang="zh-CN" sz="1800" dirty="0" smtClean="0"/>
              <a:t>友元提供了不同类的成员函数之间、类的成员函数与一般函数之间进行数据共享的机制，但破坏了类的封装性和数据的隐蔽性。</a:t>
            </a:r>
            <a:endParaRPr lang="en-US" altLang="zh-CN" sz="18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25195"/>
            <a:ext cx="8784976" cy="3841052"/>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友元不是该类的成员函数，但是可以访问该类的私有成员。</a:t>
            </a:r>
            <a:endParaRPr lang="en-US" altLang="zh-CN" sz="2000" b="1" dirty="0">
              <a:solidFill>
                <a:srgbClr val="FF0000"/>
              </a:solidFill>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友元的作用在于提高程序的运行效率，但是，它破坏了类的封装性和隐藏性，使得非成员函数可以访问类的私有成员。</a:t>
            </a:r>
            <a:endParaRPr lang="en-US" altLang="zh-CN" sz="2000" b="1" dirty="0">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对于一个类而言，它的友元是一种定义在该类外部的或者普通函数或者另一个类的成员函数或者另一个类，但需要在该类体内进行说明。</a:t>
            </a:r>
            <a:endParaRPr lang="en-US" altLang="zh-CN" sz="2000" b="1" dirty="0">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当友元是一个函数时，称该函数为</a:t>
            </a:r>
            <a:r>
              <a:rPr lang="zh-CN" altLang="zh-CN" sz="2000" b="1" dirty="0">
                <a:solidFill>
                  <a:srgbClr val="FF0000"/>
                </a:solidFill>
                <a:latin typeface="仿宋" panose="02010609060101010101" pitchFamily="49" charset="-122"/>
                <a:ea typeface="仿宋" panose="02010609060101010101" pitchFamily="49" charset="-122"/>
                <a:sym typeface="+mn-ea"/>
              </a:rPr>
              <a:t>友元函数</a:t>
            </a:r>
            <a:r>
              <a:rPr lang="zh-CN" altLang="zh-CN" sz="2000" b="1" dirty="0">
                <a:latin typeface="仿宋" panose="02010609060101010101" pitchFamily="49" charset="-122"/>
                <a:ea typeface="仿宋" panose="02010609060101010101" pitchFamily="49" charset="-122"/>
                <a:sym typeface="+mn-ea"/>
              </a:rPr>
              <a:t>；当友元是一个类时，称该类为</a:t>
            </a:r>
            <a:r>
              <a:rPr lang="zh-CN" altLang="zh-CN" sz="2000" b="1" dirty="0">
                <a:solidFill>
                  <a:srgbClr val="FF0000"/>
                </a:solidFill>
                <a:latin typeface="仿宋" panose="02010609060101010101" pitchFamily="49" charset="-122"/>
                <a:ea typeface="仿宋" panose="02010609060101010101" pitchFamily="49" charset="-122"/>
                <a:sym typeface="+mn-ea"/>
              </a:rPr>
              <a:t>友元类</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altLang="zh-CN"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987574"/>
            <a:ext cx="7668260" cy="2399665"/>
          </a:xfrm>
          <a:prstGeom prst="rect">
            <a:avLst/>
          </a:prstGeom>
          <a:noFill/>
        </p:spPr>
        <p:txBody>
          <a:bodyPr wrap="square" rtlCol="0">
            <a:spAutoFit/>
          </a:bodyPr>
          <a:lstStyle/>
          <a:p>
            <a:pPr>
              <a:lnSpc>
                <a:spcPct val="150000"/>
              </a:lnSpc>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友元函数不是当前类中的成员函数，它既可以是一个不属于任何类的一般函数，也可以是另外一个类的成员函数。</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将一个函数声明为一个类的友元函数后，它不但可以通过对象名访问类的公有成员，而且可以</a:t>
            </a:r>
            <a:r>
              <a:rPr lang="zh-CN" altLang="zh-CN" sz="2000" b="1" dirty="0">
                <a:solidFill>
                  <a:srgbClr val="FF0000"/>
                </a:solidFill>
                <a:latin typeface="仿宋" panose="02010609060101010101" pitchFamily="49" charset="-122"/>
                <a:ea typeface="仿宋" panose="02010609060101010101" pitchFamily="49" charset="-122"/>
                <a:sym typeface="+mn-ea"/>
              </a:rPr>
              <a:t>通过对象名访问类的私有成员和保护成员。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251520" y="699542"/>
            <a:ext cx="8712968" cy="325627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sym typeface="+mn-ea"/>
              </a:rPr>
              <a:t>1</a:t>
            </a:r>
            <a:r>
              <a:rPr lang="zh-CN"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a:t>
            </a:r>
            <a:r>
              <a:rPr lang="zh-CN" altLang="zh-CN"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非成员函数</a:t>
            </a:r>
            <a:r>
              <a:rPr lang="zh-CN" altLang="en-US"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（普通函数）</a:t>
            </a:r>
            <a:r>
              <a:rPr lang="zh-CN" altLang="zh-CN"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作为友元函数</a:t>
            </a:r>
            <a:endParaRPr kumimoji="0" lang="zh-CN" altLang="zh-CN" sz="2400" b="1" i="0" u="none" strike="noStrike" kern="1200" cap="none" spc="0" normalizeH="0" baseline="0" noProof="0" dirty="0">
              <a:ln>
                <a:noFill/>
              </a:ln>
              <a:solidFill>
                <a:schemeClr val="accent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noProof="0" dirty="0" smtClean="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声明非成员函数作为友元函数的语句格式为：</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     </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friend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返回值类型</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函数名（参数表）</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400" b="0"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a:lnSpc>
                <a:spcPts val="3000"/>
              </a:lnSpc>
              <a:buClr>
                <a:srgbClr val="0070C0"/>
              </a:buClr>
              <a:buFont typeface="Wingdings" panose="05000000000000000000" pitchFamily="2" charset="2"/>
              <a:buChar char="n"/>
              <a:defRPr/>
            </a:pPr>
            <a:r>
              <a:rPr lang="en-US" altLang="zh-CN" sz="2000" dirty="0"/>
              <a:t> </a:t>
            </a:r>
            <a:r>
              <a:rPr lang="zh-CN" altLang="zh-CN" sz="2000" dirty="0"/>
              <a:t>说明：</a:t>
            </a:r>
            <a:endParaRPr lang="zh-CN" altLang="zh-CN" sz="2000" dirty="0"/>
          </a:p>
          <a:p>
            <a:pPr>
              <a:lnSpc>
                <a:spcPts val="3000"/>
              </a:lnSpc>
              <a:buClr>
                <a:srgbClr val="0070C0"/>
              </a:buClr>
              <a:defRPr/>
            </a:pPr>
            <a:r>
              <a:rPr lang="zh-CN" altLang="zh-CN" sz="2000" dirty="0"/>
              <a:t>（</a:t>
            </a:r>
            <a:r>
              <a:rPr lang="en-US" altLang="zh-CN" sz="2000" dirty="0"/>
              <a:t>1</a:t>
            </a:r>
            <a:r>
              <a:rPr lang="zh-CN" altLang="zh-CN" sz="2000" dirty="0"/>
              <a:t>）友元函数为非成员函数，一般在类中进行声明，在类外进行定义；</a:t>
            </a:r>
            <a:endParaRPr lang="zh-CN" altLang="zh-CN" sz="2000" dirty="0"/>
          </a:p>
          <a:p>
            <a:pPr>
              <a:lnSpc>
                <a:spcPts val="3000"/>
              </a:lnSpc>
              <a:buClr>
                <a:srgbClr val="0070C0"/>
              </a:buClr>
              <a:defRPr/>
            </a:pPr>
            <a:r>
              <a:rPr lang="zh-CN" altLang="zh-CN" sz="2000" dirty="0"/>
              <a:t>（</a:t>
            </a:r>
            <a:r>
              <a:rPr lang="en-US" altLang="zh-CN" sz="2000" dirty="0"/>
              <a:t>2</a:t>
            </a:r>
            <a:r>
              <a:rPr lang="zh-CN" altLang="zh-CN" sz="2000" dirty="0"/>
              <a:t>）友元函数的声明可以放在类声明中的任何位置，即不受访问权限的控制；</a:t>
            </a:r>
            <a:endParaRPr lang="zh-CN" altLang="zh-CN" sz="2000" dirty="0"/>
          </a:p>
          <a:p>
            <a:pPr>
              <a:lnSpc>
                <a:spcPts val="3000"/>
              </a:lnSpc>
              <a:buClr>
                <a:srgbClr val="0070C0"/>
              </a:buClr>
              <a:defRPr/>
            </a:pPr>
            <a:r>
              <a:rPr lang="zh-CN" altLang="zh-CN" sz="2000" dirty="0"/>
              <a:t>（</a:t>
            </a:r>
            <a:r>
              <a:rPr lang="en-US" altLang="zh-CN" sz="2000" dirty="0"/>
              <a:t>3</a:t>
            </a:r>
            <a:r>
              <a:rPr lang="zh-CN" altLang="zh-CN" sz="2000" dirty="0"/>
              <a:t>）友元函数可以通过对象名访问类的所有成员，包括私有成员。</a:t>
            </a:r>
            <a:endParaRPr lang="zh-CN" altLang="zh-CN" sz="2000" dirty="0"/>
          </a:p>
          <a:p>
            <a:pPr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0" y="650875"/>
            <a:ext cx="9108504" cy="4425827"/>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a:ln>
                  <a:noFill/>
                </a:ln>
                <a:effectLst/>
                <a:uLnTx/>
                <a:uFillTx/>
                <a:latin typeface="+mn-ea"/>
                <a:sym typeface="+mn-ea"/>
              </a:rPr>
              <a:t>4-6</a:t>
            </a:r>
            <a:r>
              <a:rPr lang="zh-CN" altLang="zh-CN" sz="2400" b="1" noProof="0" dirty="0">
                <a:ln>
                  <a:noFill/>
                </a:ln>
                <a:effectLst/>
                <a:uLnTx/>
                <a:uFillTx/>
                <a:latin typeface="+mn-ea"/>
                <a:sym typeface="+mn-ea"/>
              </a:rPr>
              <a:t>】非成员函数作为友元函数应用举例。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Date(int y,int m,int 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Date(Date &amp;d);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void modifyDate(</a:t>
            </a:r>
            <a:r>
              <a:rPr lang="nb-NO" altLang="zh-CN" sz="2000" b="1" noProof="0" dirty="0">
                <a:ln>
                  <a:noFill/>
                </a:ln>
                <a:effectLst/>
                <a:uLnTx/>
                <a:uFillTx/>
                <a:latin typeface="+mn-ea"/>
                <a:sym typeface="+mn-ea"/>
              </a:rPr>
              <a:t>Date&amp; date,int year,int month,int day);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声明类</a:t>
            </a:r>
            <a:r>
              <a:rPr lang="nb-NO" altLang="zh-CN" sz="2000" b="1" i="1" noProof="0" dirty="0">
                <a:ln>
                  <a:noFill/>
                </a:ln>
                <a:effectLst/>
                <a:uLnTx/>
                <a:uFillTx/>
                <a:latin typeface="+mn-ea"/>
                <a:sym typeface="+mn-ea"/>
              </a:rPr>
              <a:t>Date</a:t>
            </a:r>
            <a:r>
              <a:rPr lang="zh-CN" altLang="zh-CN" sz="2000" b="1" i="1" noProof="0" dirty="0">
                <a:ln>
                  <a:noFill/>
                </a:ln>
                <a:effectLst/>
                <a:uLnTx/>
                <a:uFillTx/>
                <a:latin typeface="+mn-ea"/>
                <a:sym typeface="+mn-ea"/>
              </a:rPr>
              <a:t>的友元函数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261493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modifyDate(Date&amp; date,int year,int month,int day) </a:t>
            </a:r>
            <a:endParaRPr lang="nb-NO" altLang="zh-CN" sz="2000" b="1" noProof="0" dirty="0">
              <a:ln>
                <a:noFill/>
              </a:ln>
              <a:effectLst/>
              <a:uLnTx/>
              <a:uFillTx/>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友元函数定义</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date.year=year;</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date.month=month;</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date.day=day;</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276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Date::Date(int y,int m,int 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Date</a:t>
            </a:r>
            <a:r>
              <a:rPr lang="nb-NO" altLang="zh-CN" sz="2000" b="1" noProof="0" dirty="0">
                <a:ln>
                  <a:noFill/>
                </a:ln>
                <a:effectLst/>
                <a:uLnTx/>
                <a:uFillTx/>
                <a:latin typeface="+mn-ea"/>
                <a:sym typeface="+mn-ea"/>
              </a:rPr>
              <a:t>::Date(Date &amp;d)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year=d.year;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month=d.month;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void </a:t>
            </a:r>
            <a:r>
              <a:rPr lang="nb-NO" altLang="zh-CN" sz="2000" b="1" noProof="0" dirty="0">
                <a:ln>
                  <a:noFill/>
                </a:ln>
                <a:effectLst/>
                <a:uLnTx/>
                <a:uFillTx/>
                <a:latin typeface="+mn-ea"/>
                <a:sym typeface="+mn-ea"/>
              </a:rPr>
              <a:t>Date::display()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cout&lt;&lt;year&lt;&lt;"-"&lt;&lt;month&lt;&lt;"-"&lt;&lt;day&lt;&lt;endl;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3750" y="925195"/>
            <a:ext cx="7668260" cy="3637919"/>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1600" b="1"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静态成员是为解决同一个类的不同对象之间数据成员和成员函数的共享问题。</a:t>
            </a:r>
            <a:endParaRPr lang="zh-CN" altLang="zh-CN" sz="2400" b="1" dirty="0">
              <a:latin typeface="仿宋" panose="02010609060101010101" pitchFamily="49" charset="-122"/>
              <a:ea typeface="仿宋" panose="02010609060101010101" pitchFamily="49"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dirty="0">
                <a:latin typeface="仿宋" panose="02010609060101010101" pitchFamily="49" charset="-122"/>
                <a:ea typeface="仿宋" panose="02010609060101010101" pitchFamily="49" charset="-122"/>
                <a:sym typeface="+mn-ea"/>
              </a:rPr>
              <a:t>     </a:t>
            </a:r>
            <a:r>
              <a:rPr lang="zh-CN" altLang="en-US" sz="2400" b="1" dirty="0">
                <a:latin typeface="仿宋" panose="02010609060101010101" pitchFamily="49" charset="-122"/>
                <a:ea typeface="仿宋" panose="02010609060101010101" pitchFamily="49" charset="-122"/>
                <a:sym typeface="+mn-ea"/>
              </a:rPr>
              <a:t>类的成员分为：</a:t>
            </a:r>
            <a:endParaRPr lang="zh-CN" altLang="en-US" sz="2400" b="1" dirty="0">
              <a:latin typeface="仿宋" panose="02010609060101010101" pitchFamily="49" charset="-122"/>
              <a:ea typeface="仿宋" panose="02010609060101010101" pitchFamily="49" charset="-122"/>
              <a:sym typeface="+mn-ea"/>
            </a:endParaRPr>
          </a:p>
          <a:p>
            <a:pPr marL="731520" lvl="2" indent="-274320">
              <a:lnSpc>
                <a:spcPct val="150000"/>
              </a:lnSpc>
              <a:spcBef>
                <a:spcPct val="20000"/>
              </a:spcBef>
              <a:buClr>
                <a:schemeClr val="accent3"/>
              </a:buClr>
              <a:buSzPct val="65000"/>
              <a:buFont typeface="Wingdings" panose="05000000000000000000" pitchFamily="2" charset="2"/>
              <a:buChar char="u"/>
              <a:defRPr/>
            </a:pPr>
            <a:r>
              <a:rPr lang="zh-CN" altLang="en-US" sz="2400" b="1" dirty="0">
                <a:solidFill>
                  <a:srgbClr val="FF0000"/>
                </a:solidFill>
                <a:latin typeface="仿宋" panose="02010609060101010101" pitchFamily="49" charset="-122"/>
                <a:ea typeface="仿宋" panose="02010609060101010101" pitchFamily="49" charset="-122"/>
                <a:sym typeface="+mn-ea"/>
              </a:rPr>
              <a:t>静态成员：类属性，存储在静态区</a:t>
            </a:r>
            <a:endParaRPr lang="zh-CN" altLang="en-US" sz="2400" b="1" dirty="0">
              <a:solidFill>
                <a:srgbClr val="FF0000"/>
              </a:solidFill>
              <a:latin typeface="仿宋" panose="02010609060101010101" pitchFamily="49" charset="-122"/>
              <a:ea typeface="仿宋" panose="02010609060101010101" pitchFamily="49" charset="-122"/>
              <a:sym typeface="+mn-ea"/>
            </a:endParaRPr>
          </a:p>
          <a:p>
            <a:pPr marL="731520" lvl="2" indent="-274320">
              <a:lnSpc>
                <a:spcPct val="150000"/>
              </a:lnSpc>
              <a:spcBef>
                <a:spcPct val="20000"/>
              </a:spcBef>
              <a:buClr>
                <a:schemeClr val="accent3"/>
              </a:buClr>
              <a:buSzPct val="65000"/>
              <a:buFont typeface="Wingdings" panose="05000000000000000000" pitchFamily="2" charset="2"/>
              <a:buChar char="u"/>
              <a:defRPr/>
            </a:pPr>
            <a:r>
              <a:rPr lang="zh-CN" altLang="en-US" sz="2400" b="1" dirty="0">
                <a:solidFill>
                  <a:srgbClr val="FF0000"/>
                </a:solidFill>
                <a:latin typeface="仿宋" panose="02010609060101010101" pitchFamily="49" charset="-122"/>
                <a:ea typeface="仿宋" panose="02010609060101010101" pitchFamily="49" charset="-122"/>
                <a:sym typeface="+mn-ea"/>
              </a:rPr>
              <a:t>非静态成员：对象属性，存储在动态栈区</a:t>
            </a:r>
            <a:r>
              <a:rPr lang="en-US" altLang="zh-CN" sz="2400" b="1" dirty="0">
                <a:latin typeface="仿宋" panose="02010609060101010101" pitchFamily="49" charset="-122"/>
                <a:ea typeface="仿宋" panose="02010609060101010101" pitchFamily="49" charset="-122"/>
                <a:sym typeface="+mn-ea"/>
              </a:rPr>
              <a:t>    </a:t>
            </a:r>
            <a:r>
              <a:rPr lang="en-US" altLang="zh-CN" b="1" dirty="0">
                <a:latin typeface="仿宋" panose="02010609060101010101" pitchFamily="49" charset="-122"/>
                <a:ea typeface="仿宋" panose="02010609060101010101" pitchFamily="49" charset="-122"/>
                <a:sym typeface="+mn-ea"/>
              </a:rPr>
              <a:t> </a:t>
            </a:r>
            <a:endParaRPr lang="zh-CN" altLang="en-US"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49"/>
                            </p:stCondLst>
                            <p:childTnLst>
                              <p:par>
                                <p:cTn id="13" presetID="47"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1000"/>
                                        <p:tgtEl>
                                          <p:spTgt spid="2">
                                            <p:txEl>
                                              <p:pRg st="1" end="1"/>
                                            </p:txEl>
                                          </p:spTgt>
                                        </p:tgtEl>
                                      </p:cBhvr>
                                    </p:animEffect>
                                    <p:anim calcmode="lin" valueType="num">
                                      <p:cBhvr>
                                        <p:cTn id="2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1000"/>
                                        <p:tgtEl>
                                          <p:spTgt spid="2">
                                            <p:txEl>
                                              <p:pRg st="2" end="2"/>
                                            </p:txEl>
                                          </p:spTgt>
                                        </p:tgtEl>
                                      </p:cBhvr>
                                    </p:animEffect>
                                    <p:anim calcmode="lin" valueType="num">
                                      <p:cBhvr>
                                        <p:cTn id="2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date1(2012,12,21);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date2=date1;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modifyDate(date1,2010,12,21);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modifyDate(date2,2011,12,21);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50180" name="Picture 4"/>
          <p:cNvPicPr>
            <a:picLocks noChangeAspect="1"/>
          </p:cNvPicPr>
          <p:nvPr/>
        </p:nvPicPr>
        <p:blipFill>
          <a:blip r:embed="rId1"/>
          <a:stretch>
            <a:fillRect/>
          </a:stretch>
        </p:blipFill>
        <p:spPr>
          <a:xfrm>
            <a:off x="437198" y="1399223"/>
            <a:ext cx="8269287" cy="15843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wipe(down)">
                                      <p:cBhvr>
                                        <p:cTn id="16"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95536" y="650875"/>
            <a:ext cx="8424936" cy="4462760"/>
          </a:xfrm>
          <a:prstGeom prst="rect">
            <a:avLst/>
          </a:prstGeom>
          <a:noFill/>
        </p:spPr>
        <p:txBody>
          <a:bodyPr wrap="square" rtlCol="0">
            <a:spAutoFit/>
          </a:bodyPr>
          <a:lstStyle/>
          <a:p>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4-7</a:t>
            </a:r>
            <a:r>
              <a:rPr lang="zh-CN" altLang="zh-CN" sz="2400" b="1" noProof="0" dirty="0" smtClean="0">
                <a:ln>
                  <a:noFill/>
                </a:ln>
                <a:effectLst/>
                <a:uLnTx/>
                <a:uFillTx/>
                <a:latin typeface="+mn-ea"/>
                <a:sym typeface="+mn-ea"/>
              </a:rPr>
              <a:t>】</a:t>
            </a:r>
            <a:r>
              <a:rPr lang="zh-CN" altLang="zh-CN" sz="2400" dirty="0"/>
              <a:t>定义一个点类</a:t>
            </a:r>
            <a:r>
              <a:rPr lang="en-US" altLang="zh-CN" sz="2400" dirty="0"/>
              <a:t>Point</a:t>
            </a:r>
            <a:r>
              <a:rPr lang="zh-CN" altLang="zh-CN" sz="2400" dirty="0"/>
              <a:t>，并求出两点间的距离。</a:t>
            </a:r>
            <a:endParaRPr lang="zh-CN" altLang="zh-CN" sz="2400" dirty="0"/>
          </a:p>
          <a:p>
            <a:r>
              <a:rPr lang="en-US" altLang="zh-CN" sz="2000" dirty="0"/>
              <a:t>#include&lt;</a:t>
            </a:r>
            <a:r>
              <a:rPr lang="en-US" altLang="zh-CN" sz="2000" dirty="0" err="1"/>
              <a:t>iostream</a:t>
            </a:r>
            <a:r>
              <a:rPr lang="en-US" altLang="zh-CN" sz="2000" dirty="0"/>
              <a:t>&gt;</a:t>
            </a:r>
            <a:endParaRPr lang="zh-CN" altLang="zh-CN" sz="2000" dirty="0"/>
          </a:p>
          <a:p>
            <a:r>
              <a:rPr lang="en-US" altLang="zh-CN" sz="2000" dirty="0"/>
              <a:t>#include&lt;</a:t>
            </a:r>
            <a:r>
              <a:rPr lang="en-US" altLang="zh-CN" sz="2000" dirty="0" err="1"/>
              <a:t>cmath</a:t>
            </a:r>
            <a:r>
              <a:rPr lang="en-US" altLang="zh-CN" sz="2000" dirty="0"/>
              <a:t>&gt;</a:t>
            </a:r>
            <a:endParaRPr lang="zh-CN" altLang="zh-CN" sz="2000" dirty="0"/>
          </a:p>
          <a:p>
            <a:r>
              <a:rPr lang="en-US" altLang="zh-CN" sz="2000" dirty="0"/>
              <a:t>using namespace </a:t>
            </a:r>
            <a:r>
              <a:rPr lang="en-US" altLang="zh-CN" sz="2000" dirty="0" err="1"/>
              <a:t>std</a:t>
            </a:r>
            <a:r>
              <a:rPr lang="en-US" altLang="zh-CN" sz="2000" dirty="0"/>
              <a:t>;</a:t>
            </a:r>
            <a:endParaRPr lang="zh-CN" altLang="zh-CN" sz="2000" dirty="0"/>
          </a:p>
          <a:p>
            <a:r>
              <a:rPr lang="en-US" altLang="zh-CN" sz="2000" dirty="0"/>
              <a:t>class Point </a:t>
            </a:r>
            <a:endParaRPr lang="zh-CN" altLang="zh-CN" sz="2000" dirty="0"/>
          </a:p>
          <a:p>
            <a:r>
              <a:rPr lang="en-US" altLang="zh-CN" sz="2000" dirty="0"/>
              <a:t>{</a:t>
            </a:r>
            <a:endParaRPr lang="zh-CN" altLang="zh-CN" sz="2000" dirty="0"/>
          </a:p>
          <a:p>
            <a:r>
              <a:rPr lang="en-US" altLang="zh-CN" sz="2000" dirty="0"/>
              <a:t>public:</a:t>
            </a:r>
            <a:endParaRPr lang="zh-CN" altLang="zh-CN" sz="2000" dirty="0"/>
          </a:p>
          <a:p>
            <a:r>
              <a:rPr lang="en-US" altLang="zh-CN" sz="2000" dirty="0"/>
              <a:t>	Point(</a:t>
            </a:r>
            <a:r>
              <a:rPr lang="en-US" altLang="zh-CN" sz="2000" dirty="0" err="1"/>
              <a:t>int</a:t>
            </a:r>
            <a:r>
              <a:rPr lang="en-US" altLang="zh-CN" sz="2000" dirty="0"/>
              <a:t> =0,int =0);</a:t>
            </a:r>
            <a:endParaRPr lang="zh-CN" altLang="zh-CN" sz="2000" dirty="0"/>
          </a:p>
          <a:p>
            <a:r>
              <a:rPr lang="en-US" altLang="zh-CN" sz="2000" dirty="0"/>
              <a:t>	~Point(){}</a:t>
            </a:r>
            <a:endParaRPr lang="zh-CN" altLang="zh-CN" sz="2000" dirty="0"/>
          </a:p>
          <a:p>
            <a:r>
              <a:rPr lang="en-US" altLang="zh-CN" sz="2000" dirty="0"/>
              <a:t>	void Show();</a:t>
            </a:r>
            <a:endParaRPr lang="zh-CN" altLang="zh-CN" sz="2000" dirty="0"/>
          </a:p>
          <a:p>
            <a:r>
              <a:rPr lang="en-US" altLang="zh-CN" sz="2000" dirty="0"/>
              <a:t>	</a:t>
            </a:r>
            <a:r>
              <a:rPr lang="en-US" altLang="zh-CN" sz="2000" dirty="0">
                <a:solidFill>
                  <a:srgbClr val="FF0000"/>
                </a:solidFill>
              </a:rPr>
              <a:t>friend double Distance(Point p1,Point p2); </a:t>
            </a:r>
            <a:r>
              <a:rPr lang="en-US" altLang="zh-CN" sz="2000" dirty="0"/>
              <a:t> //</a:t>
            </a:r>
            <a:r>
              <a:rPr lang="zh-CN" altLang="zh-CN" sz="2000" dirty="0"/>
              <a:t>声明为友元</a:t>
            </a:r>
            <a:endParaRPr lang="zh-CN" altLang="zh-CN" sz="2000" dirty="0"/>
          </a:p>
          <a:p>
            <a:r>
              <a:rPr lang="en-US" altLang="zh-CN" sz="2000" dirty="0"/>
              <a:t>private:</a:t>
            </a:r>
            <a:endParaRPr lang="zh-CN" altLang="zh-CN" sz="2000" dirty="0"/>
          </a:p>
          <a:p>
            <a:r>
              <a:rPr lang="en-US" altLang="zh-CN" sz="2000" dirty="0"/>
              <a:t>	</a:t>
            </a:r>
            <a:r>
              <a:rPr lang="en-US" altLang="zh-CN" sz="2000" dirty="0" err="1"/>
              <a:t>int</a:t>
            </a:r>
            <a:r>
              <a:rPr lang="en-US" altLang="zh-CN" sz="2000" dirty="0"/>
              <a:t> </a:t>
            </a:r>
            <a:r>
              <a:rPr lang="en-US" altLang="zh-CN" sz="2000" dirty="0" err="1"/>
              <a:t>x,y</a:t>
            </a:r>
            <a:r>
              <a:rPr lang="en-US" altLang="zh-CN" sz="2000" dirty="0"/>
              <a:t>; </a:t>
            </a:r>
            <a:endParaRPr lang="zh-CN" altLang="zh-CN" sz="2000" dirty="0"/>
          </a:p>
          <a:p>
            <a:r>
              <a:rPr lang="en-US" altLang="zh-CN" sz="2000" dirty="0"/>
              <a:t>};</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95536" y="650875"/>
            <a:ext cx="6048672" cy="4401205"/>
          </a:xfrm>
          <a:prstGeom prst="rect">
            <a:avLst/>
          </a:prstGeom>
          <a:noFill/>
        </p:spPr>
        <p:txBody>
          <a:bodyPr wrap="square" rtlCol="0">
            <a:spAutoFit/>
          </a:bodyPr>
          <a:lstStyle/>
          <a:p>
            <a:r>
              <a:rPr lang="en-US" altLang="zh-CN" sz="2000" dirty="0"/>
              <a:t>Point::Point(</a:t>
            </a:r>
            <a:r>
              <a:rPr lang="en-US" altLang="zh-CN" sz="2000" dirty="0" err="1"/>
              <a:t>int</a:t>
            </a:r>
            <a:r>
              <a:rPr lang="en-US" altLang="zh-CN" sz="2000" dirty="0"/>
              <a:t> x1,int y1):x(x1),y(y1){  }</a:t>
            </a:r>
            <a:endParaRPr lang="zh-CN" altLang="zh-CN" sz="2000" dirty="0"/>
          </a:p>
          <a:p>
            <a:r>
              <a:rPr lang="en-US" altLang="zh-CN" sz="2000" dirty="0"/>
              <a:t>void Point::Show() </a:t>
            </a:r>
            <a:endParaRPr lang="zh-CN" altLang="zh-CN" sz="2000" dirty="0"/>
          </a:p>
          <a:p>
            <a:r>
              <a:rPr lang="en-US" altLang="zh-CN" sz="2000" dirty="0"/>
              <a:t>{    </a:t>
            </a:r>
            <a:r>
              <a:rPr lang="en-US" altLang="zh-CN" sz="2000" dirty="0" err="1"/>
              <a:t>cout</a:t>
            </a:r>
            <a:r>
              <a:rPr lang="en-US" altLang="zh-CN" sz="2000" dirty="0"/>
              <a:t>&lt;&lt;"( "&lt;&lt;x&lt;&lt;" , "&lt;&lt;y&lt;&lt;" )"&lt;&lt;</a:t>
            </a:r>
            <a:r>
              <a:rPr lang="en-US" altLang="zh-CN" sz="2000" dirty="0" err="1"/>
              <a:t>endl</a:t>
            </a:r>
            <a:r>
              <a:rPr lang="en-US" altLang="zh-CN" sz="2000" dirty="0"/>
              <a:t>;   }</a:t>
            </a:r>
            <a:endParaRPr lang="zh-CN" altLang="zh-CN" sz="2000" dirty="0"/>
          </a:p>
          <a:p>
            <a:r>
              <a:rPr lang="en-US" altLang="zh-CN" sz="2000" dirty="0"/>
              <a:t>double Distance(Point p1,Point p2)  //</a:t>
            </a:r>
            <a:r>
              <a:rPr lang="zh-CN" altLang="zh-CN" sz="2000" dirty="0"/>
              <a:t>求距离</a:t>
            </a:r>
            <a:endParaRPr lang="en-US" altLang="zh-CN" sz="2000" dirty="0"/>
          </a:p>
          <a:p>
            <a:r>
              <a:rPr lang="zh-CN" altLang="zh-CN" sz="2000" dirty="0"/>
              <a:t> </a:t>
            </a:r>
            <a:r>
              <a:rPr lang="en-US" altLang="zh-CN" sz="2000" dirty="0"/>
              <a:t>{</a:t>
            </a:r>
            <a:endParaRPr lang="zh-CN" altLang="zh-CN" sz="2000" dirty="0"/>
          </a:p>
          <a:p>
            <a:r>
              <a:rPr lang="en-US" altLang="zh-CN" sz="2000" dirty="0"/>
              <a:t>	return </a:t>
            </a:r>
            <a:r>
              <a:rPr lang="en-US" altLang="zh-CN" sz="2000" dirty="0" err="1"/>
              <a:t>sqrt</a:t>
            </a:r>
            <a:r>
              <a:rPr lang="en-US" altLang="zh-CN" sz="2000" dirty="0"/>
              <a:t>((</a:t>
            </a:r>
            <a:r>
              <a:rPr lang="en-US" altLang="zh-CN" sz="2000" dirty="0">
                <a:solidFill>
                  <a:srgbClr val="FF0000"/>
                </a:solidFill>
              </a:rPr>
              <a:t>p1.x-p2.x)*(p1.x-p2.x)+</a:t>
            </a:r>
            <a:endParaRPr lang="en-US" altLang="zh-CN" sz="2000" dirty="0">
              <a:solidFill>
                <a:srgbClr val="FF0000"/>
              </a:solidFill>
            </a:endParaRPr>
          </a:p>
          <a:p>
            <a:r>
              <a:rPr lang="en-US" altLang="zh-CN" sz="2000" dirty="0">
                <a:solidFill>
                  <a:srgbClr val="FF0000"/>
                </a:solidFill>
              </a:rPr>
              <a:t>                       (p1.y-p2.y)*(p1.y-p2.y</a:t>
            </a:r>
            <a:r>
              <a:rPr lang="en-US" altLang="zh-CN" sz="2000" dirty="0"/>
              <a:t>));</a:t>
            </a:r>
            <a:endParaRPr lang="zh-CN" altLang="zh-CN" sz="2000" dirty="0"/>
          </a:p>
          <a:p>
            <a:r>
              <a:rPr lang="en-US" altLang="zh-CN" sz="2000" dirty="0"/>
              <a:t>}</a:t>
            </a:r>
            <a:endParaRPr lang="zh-CN" altLang="zh-CN" sz="2000" dirty="0"/>
          </a:p>
          <a:p>
            <a:r>
              <a:rPr lang="en-US" altLang="zh-CN" sz="2000" dirty="0" err="1"/>
              <a:t>int</a:t>
            </a:r>
            <a:r>
              <a:rPr lang="en-US" altLang="zh-CN" sz="2000" dirty="0"/>
              <a:t> main()</a:t>
            </a:r>
            <a:endParaRPr lang="zh-CN" altLang="zh-CN" sz="2000" dirty="0"/>
          </a:p>
          <a:p>
            <a:r>
              <a:rPr lang="en-US" altLang="zh-CN" sz="2000" dirty="0"/>
              <a:t>{   Point p1(3,4),p2;</a:t>
            </a:r>
            <a:endParaRPr lang="zh-CN" altLang="zh-CN" sz="2000" dirty="0"/>
          </a:p>
          <a:p>
            <a:r>
              <a:rPr lang="en-US" altLang="zh-CN" sz="2000" dirty="0"/>
              <a:t>	p1.Show();      p2.Show();</a:t>
            </a:r>
            <a:endParaRPr lang="zh-CN" altLang="zh-CN" sz="2000" dirty="0"/>
          </a:p>
          <a:p>
            <a:r>
              <a:rPr lang="en-US" altLang="zh-CN" sz="2000" dirty="0"/>
              <a:t>	</a:t>
            </a:r>
            <a:r>
              <a:rPr lang="en-US" altLang="zh-CN" sz="2000" dirty="0" err="1"/>
              <a:t>cout</a:t>
            </a:r>
            <a:r>
              <a:rPr lang="en-US" altLang="zh-CN" sz="2000" dirty="0"/>
              <a:t>&lt;&lt;"Distance:"&lt;&lt;Distance(p1,p2)&lt;&lt;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6" name="Rectangle 2"/>
          <p:cNvSpPr txBox="1">
            <a:spLocks noChangeArrowheads="1"/>
          </p:cNvSpPr>
          <p:nvPr/>
        </p:nvSpPr>
        <p:spPr bwMode="auto">
          <a:xfrm>
            <a:off x="6948264" y="2499742"/>
            <a:ext cx="2057400" cy="1524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( 3 , 4 )</a:t>
            </a:r>
            <a:endParaRPr lang="zh-CN" altLang="zh-CN" sz="2000" dirty="0"/>
          </a:p>
          <a:p>
            <a:pPr>
              <a:defRPr/>
            </a:pPr>
            <a:r>
              <a:rPr lang="en-US" altLang="zh-CN" sz="2000" dirty="0"/>
              <a:t>( 0 , 0 )</a:t>
            </a:r>
            <a:endParaRPr lang="zh-CN" altLang="zh-CN" sz="2000" dirty="0"/>
          </a:p>
          <a:p>
            <a:pPr>
              <a:defRPr/>
            </a:pPr>
            <a:r>
              <a:rPr lang="en-US" altLang="zh-CN" sz="2000" dirty="0" smtClean="0"/>
              <a:t>Distance:5</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579755"/>
            <a:ext cx="8208912" cy="4379660"/>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2.</a:t>
            </a:r>
            <a:r>
              <a:rPr lang="zh-CN"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类的成员函数作为友元函数</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一个类的成员函数作为另一个类的友元函数的语句格式为：</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   </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friend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返回值类型 </a:t>
            </a:r>
            <a:r>
              <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rPr>
              <a:t>::</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函数名（参数表）</a:t>
            </a:r>
            <a:r>
              <a:rPr lang="zh-CN"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a:t>
            </a:r>
            <a:endPar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endParaRPr>
          </a:p>
          <a:p>
            <a:pPr>
              <a:lnSpc>
                <a:spcPts val="3000"/>
              </a:lnSpc>
              <a:buClr>
                <a:srgbClr val="0070C0"/>
              </a:buClr>
              <a:buFont typeface="Wingdings" panose="05000000000000000000" pitchFamily="2" charset="2"/>
              <a:buChar char="n"/>
              <a:defRPr/>
            </a:pPr>
            <a:r>
              <a:rPr lang="zh-CN" altLang="zh-CN" sz="2000" dirty="0"/>
              <a:t>如果友元函数是一个类的成员函数，则在定义友元函数时要加上其所在类的类名。</a:t>
            </a:r>
            <a:endParaRPr lang="en-US" altLang="zh-CN" sz="2000" dirty="0"/>
          </a:p>
          <a:p>
            <a:pPr>
              <a:lnSpc>
                <a:spcPts val="3000"/>
              </a:lnSpc>
              <a:buClr>
                <a:srgbClr val="0070C0"/>
              </a:buClr>
              <a:buFont typeface="Wingdings" panose="05000000000000000000" pitchFamily="2" charset="2"/>
              <a:buChar char="n"/>
              <a:defRPr/>
            </a:pPr>
            <a:r>
              <a:rPr lang="zh-CN" altLang="zh-CN" sz="2000" dirty="0"/>
              <a:t>访问</a:t>
            </a:r>
            <a:r>
              <a:rPr lang="zh-CN" altLang="en-US" sz="2000" dirty="0"/>
              <a:t>友元函数</a:t>
            </a:r>
            <a:r>
              <a:rPr lang="zh-CN" altLang="zh-CN" sz="2000" dirty="0"/>
              <a:t>时</a:t>
            </a:r>
            <a:r>
              <a:rPr lang="zh-CN" altLang="en-US" sz="2000" dirty="0"/>
              <a:t>，</a:t>
            </a:r>
            <a:r>
              <a:rPr lang="zh-CN" altLang="zh-CN" sz="2000" dirty="0"/>
              <a:t>在友元函数的前面加上自己的对象名即可。</a:t>
            </a:r>
            <a:endParaRPr lang="en-US" altLang="zh-CN" sz="2000" dirty="0"/>
          </a:p>
          <a:p>
            <a:pPr>
              <a:lnSpc>
                <a:spcPts val="3000"/>
              </a:lnSpc>
              <a:buClr>
                <a:srgbClr val="0070C0"/>
              </a:buClr>
              <a:buFont typeface="Wingdings" panose="05000000000000000000" pitchFamily="2" charset="2"/>
              <a:buChar char="n"/>
              <a:defRPr/>
            </a:pPr>
            <a:r>
              <a:rPr lang="zh-CN" altLang="zh-CN" sz="2000" dirty="0"/>
              <a:t>如果同一函数需要访问不同类的对象，那么最适用的方法是使它成为这些不同类的友元，关键字</a:t>
            </a:r>
            <a:r>
              <a:rPr lang="en-US" altLang="zh-CN" sz="2000" dirty="0"/>
              <a:t>friend</a:t>
            </a:r>
            <a:r>
              <a:rPr lang="zh-CN" altLang="zh-CN" sz="2000" dirty="0"/>
              <a:t>在函数定义中不能重复</a:t>
            </a:r>
            <a:r>
              <a:rPr lang="zh-CN" altLang="zh-CN" sz="2000" dirty="0" smtClean="0"/>
              <a:t>。</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696595"/>
            <a:ext cx="8352928" cy="4388894"/>
          </a:xfrm>
          <a:prstGeom prst="rect">
            <a:avLst/>
          </a:prstGeom>
          <a:noFill/>
        </p:spPr>
        <p:txBody>
          <a:bodyPr wrap="square" rtlCol="0">
            <a:spAutoFit/>
          </a:bodyPr>
          <a:lstStyle/>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4-8</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类的成员函数作为另一个类的友元函数应用举例。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              </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class Time;</a:t>
            </a:r>
            <a:r>
              <a:rPr lang="nb-NO" altLang="zh-CN" sz="2000" b="1" noProof="0" dirty="0">
                <a:ln>
                  <a:noFill/>
                </a:ln>
                <a:effectLst/>
                <a:uLnTx/>
                <a:uFillTx/>
                <a:latin typeface="+mn-ea"/>
                <a:sym typeface="+mn-ea"/>
              </a:rPr>
              <a:t>	</a:t>
            </a:r>
            <a:r>
              <a:rPr lang="en-US" altLang="zh-CN" sz="2000" b="1" noProof="0" dirty="0">
                <a:ln>
                  <a:noFill/>
                </a:ln>
                <a:effectLst/>
                <a:uLnTx/>
                <a:uFillTx/>
                <a:latin typeface="+mn-ea"/>
                <a:sym typeface="+mn-ea"/>
              </a:rPr>
              <a:t>//</a:t>
            </a:r>
            <a:r>
              <a:rPr lang="zh-CN" altLang="en-US" sz="2000" b="1" noProof="0" dirty="0">
                <a:ln>
                  <a:noFill/>
                </a:ln>
                <a:effectLst/>
                <a:uLnTx/>
                <a:uFillTx/>
                <a:latin typeface="+mn-ea"/>
                <a:sym typeface="+mn-ea"/>
              </a:rPr>
              <a:t>前向引用声明</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y,int m,int 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void Calcutetime(Time 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L="0"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hour;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minute;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second;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Time(int h,int m,int 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void Date::Calcutetime(Time t);   </a:t>
            </a:r>
            <a:r>
              <a:rPr lang="nb-NO" altLang="zh-CN" sz="2000" b="1" noProof="0" dirty="0">
                <a:ln>
                  <a:noFill/>
                </a:ln>
                <a:effectLst/>
                <a:uLnTx/>
                <a:uFillTx/>
                <a:latin typeface="+mn-ea"/>
                <a:sym typeface="+mn-ea"/>
              </a:rPr>
              <a:t>//</a:t>
            </a:r>
            <a:r>
              <a:rPr lang="zh-CN" altLang="zh-CN" sz="2000" b="1" noProof="0" dirty="0">
                <a:ln>
                  <a:noFill/>
                </a:ln>
                <a:effectLst/>
                <a:uLnTx/>
                <a:uFillTx/>
                <a:latin typeface="+mn-ea"/>
                <a:sym typeface="+mn-ea"/>
              </a:rPr>
              <a:t>友元函数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date(2012,12,21);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Time time(18,42,25);</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date.Calcutetime(time);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Date::Date(int y,int m,int d):year(y),month(m),day(d){}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Time::Time(int h,int m,ints):hour(h),minute(m),second(s){}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Date::Calcutetime (Time 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mon[12]={31,28,31,30,31,30,31,31,30,31,30,31};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i,days=0,totaltime;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for(i=1;i&lt;month;i++)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days=days+mon[i-1];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if((year%4==0 &amp;&amp; year %100!=0 ||year %400==0)&amp;&amp;month &gt;=3)</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days=days+1;    </a:t>
            </a:r>
            <a:endParaRPr lang="nb-NO" altLang="zh-CN" sz="2000" b="1" noProof="0" dirty="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rgbClr val="FF0000"/>
                </a:solidFill>
                <a:effectLst/>
                <a:uLnTx/>
                <a:uFillTx/>
                <a:latin typeface="+mn-ea"/>
                <a:sym typeface="+mn-ea"/>
              </a:rPr>
              <a:t>days+=day-1;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L="273050" marR="0" lvl="0" indent="-27305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totaltime=((days*24+t.hour)*60+t.minute)*60+t.second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cout&lt;&lt;year &lt;&lt;'-'&lt;&lt;month &lt;&lt;'-'&lt;&lt;day &lt;&lt;"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a:t>
            </a:r>
            <a:r>
              <a:rPr lang="nb-NO" altLang="zh-CN" sz="2000" b="1" noProof="0" dirty="0">
                <a:ln>
                  <a:noFill/>
                </a:ln>
                <a:solidFill>
                  <a:srgbClr val="FF0000"/>
                </a:solidFill>
                <a:effectLst/>
                <a:uLnTx/>
                <a:uFillTx/>
                <a:latin typeface="+mn-ea"/>
                <a:sym typeface="+mn-ea"/>
              </a:rPr>
              <a:t>t.hour</a:t>
            </a:r>
            <a:r>
              <a:rPr lang="nb-NO" altLang="zh-CN" sz="2000" b="1" noProof="0" dirty="0">
                <a:ln>
                  <a:noFill/>
                </a:ln>
                <a:effectLst/>
                <a:uLnTx/>
                <a:uFillTx/>
                <a:latin typeface="+mn-ea"/>
                <a:sym typeface="+mn-ea"/>
              </a:rPr>
              <a:t> &lt;&lt;':'&lt;&lt;</a:t>
            </a:r>
            <a:r>
              <a:rPr lang="nb-NO" altLang="zh-CN" sz="2000" b="1" noProof="0" dirty="0">
                <a:ln>
                  <a:noFill/>
                </a:ln>
                <a:solidFill>
                  <a:srgbClr val="FF0000"/>
                </a:solidFill>
                <a:effectLst/>
                <a:uLnTx/>
                <a:uFillTx/>
                <a:latin typeface="+mn-ea"/>
                <a:sym typeface="+mn-ea"/>
              </a:rPr>
              <a:t>t.minute</a:t>
            </a:r>
            <a:r>
              <a:rPr lang="nb-NO" altLang="zh-CN" sz="2000" b="1" noProof="0" dirty="0">
                <a:ln>
                  <a:noFill/>
                </a:ln>
                <a:effectLst/>
                <a:uLnTx/>
                <a:uFillTx/>
                <a:latin typeface="+mn-ea"/>
                <a:sym typeface="+mn-ea"/>
              </a:rPr>
              <a:t> &lt;&lt;':'&lt;&lt;</a:t>
            </a:r>
            <a:r>
              <a:rPr lang="nb-NO" altLang="zh-CN" sz="2000" b="1" noProof="0" dirty="0">
                <a:ln>
                  <a:noFill/>
                </a:ln>
                <a:solidFill>
                  <a:srgbClr val="FF0000"/>
                </a:solidFill>
                <a:effectLst/>
                <a:uLnTx/>
                <a:uFillTx/>
                <a:latin typeface="+mn-ea"/>
                <a:sym typeface="+mn-ea"/>
              </a:rPr>
              <a:t>t.second</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cout&lt;&lt;"total time:  "&lt;&lt;totaltime&lt;&lt;"  seconds"&lt;&lt;endl;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55300" name="Picture 4"/>
          <p:cNvPicPr>
            <a:picLocks noChangeAspect="1"/>
          </p:cNvPicPr>
          <p:nvPr/>
        </p:nvPicPr>
        <p:blipFill>
          <a:blip r:embed="rId1"/>
          <a:stretch>
            <a:fillRect/>
          </a:stretch>
        </p:blipFill>
        <p:spPr>
          <a:xfrm>
            <a:off x="379095" y="1497330"/>
            <a:ext cx="8569325" cy="137636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5300"/>
                                        </p:tgtEl>
                                        <p:attrNameLst>
                                          <p:attrName>style.visibility</p:attrName>
                                        </p:attrNameLst>
                                      </p:cBhvr>
                                      <p:to>
                                        <p:strVal val="visible"/>
                                      </p:to>
                                    </p:set>
                                    <p:animEffect transition="in" filter="wipe(down)">
                                      <p:cBhvr>
                                        <p:cTn id="16"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2246769"/>
          </a:xfrm>
          <a:prstGeom prst="rect">
            <a:avLst/>
          </a:prstGeom>
          <a:noFill/>
        </p:spPr>
        <p:txBody>
          <a:bodyPr wrap="square" rtlCol="0">
            <a:spAutoFit/>
          </a:bodyPr>
          <a:lstStyle/>
          <a:p>
            <a:r>
              <a:rPr lang="zh-CN" altLang="zh-CN" sz="2000" dirty="0"/>
              <a:t>【</a:t>
            </a:r>
            <a:r>
              <a:rPr lang="zh-CN" altLang="zh-CN" sz="2000" dirty="0" smtClean="0"/>
              <a:t>例</a:t>
            </a:r>
            <a:r>
              <a:rPr lang="en-US" altLang="zh-CN" sz="2000" dirty="0" smtClean="0"/>
              <a:t>4-9</a:t>
            </a:r>
            <a:r>
              <a:rPr lang="zh-CN" altLang="zh-CN" sz="2000" dirty="0" smtClean="0"/>
              <a:t>】</a:t>
            </a:r>
            <a:r>
              <a:rPr lang="zh-CN" altLang="zh-CN" sz="2000" dirty="0"/>
              <a:t>定义一个学生类</a:t>
            </a:r>
            <a:r>
              <a:rPr lang="en-US" altLang="zh-CN" sz="2000" dirty="0"/>
              <a:t>Student</a:t>
            </a:r>
            <a:r>
              <a:rPr lang="zh-CN" altLang="zh-CN" sz="2000" dirty="0"/>
              <a:t>和一个教师类</a:t>
            </a:r>
            <a:r>
              <a:rPr lang="en-US" altLang="zh-CN" sz="2000" dirty="0"/>
              <a:t>Teacher</a:t>
            </a:r>
            <a:r>
              <a:rPr lang="zh-CN" altLang="zh-CN" sz="2000" dirty="0"/>
              <a:t>。在教师类中定义一个能修改学生成绩的成员函数。</a:t>
            </a:r>
            <a:endParaRPr lang="en-US" altLang="zh-CN" sz="2000" dirty="0"/>
          </a:p>
          <a:p>
            <a:endParaRPr lang="zh-CN" altLang="zh-CN" sz="2000" dirty="0"/>
          </a:p>
          <a:p>
            <a:r>
              <a:rPr lang="zh-CN" altLang="zh-CN" sz="2000" dirty="0"/>
              <a:t>分析如下</a:t>
            </a:r>
            <a:r>
              <a:rPr lang="zh-CN" altLang="en-US" sz="2000" dirty="0"/>
              <a:t>：</a:t>
            </a:r>
            <a:endParaRPr lang="zh-CN" altLang="zh-CN" sz="2000" dirty="0"/>
          </a:p>
          <a:p>
            <a:r>
              <a:rPr lang="zh-CN" altLang="zh-CN" sz="2000" dirty="0"/>
              <a:t>（</a:t>
            </a:r>
            <a:r>
              <a:rPr lang="en-US" altLang="zh-CN" sz="2000" dirty="0"/>
              <a:t>1</a:t>
            </a:r>
            <a:r>
              <a:rPr lang="zh-CN" altLang="zh-CN" sz="2000" dirty="0"/>
              <a:t>）定义学生类</a:t>
            </a:r>
            <a:r>
              <a:rPr lang="en-US" altLang="zh-CN" sz="2000" dirty="0">
                <a:solidFill>
                  <a:srgbClr val="FF0000"/>
                </a:solidFill>
              </a:rPr>
              <a:t>Student</a:t>
            </a:r>
            <a:r>
              <a:rPr lang="zh-CN" altLang="zh-CN" sz="2000" dirty="0"/>
              <a:t>，并定义对象在主函数中进行测试。</a:t>
            </a:r>
            <a:endParaRPr lang="en-US" altLang="zh-CN" sz="2000" dirty="0"/>
          </a:p>
          <a:p>
            <a:r>
              <a:rPr lang="zh-CN" altLang="zh-CN" sz="2000" dirty="0"/>
              <a:t>（</a:t>
            </a:r>
            <a:r>
              <a:rPr lang="en-US" altLang="zh-CN" sz="2000" dirty="0"/>
              <a:t>2</a:t>
            </a:r>
            <a:r>
              <a:rPr lang="zh-CN" altLang="zh-CN" sz="2000" dirty="0"/>
              <a:t>）定义教师类</a:t>
            </a:r>
            <a:r>
              <a:rPr lang="en-US" altLang="zh-CN" sz="2000" dirty="0">
                <a:solidFill>
                  <a:srgbClr val="FF0000"/>
                </a:solidFill>
              </a:rPr>
              <a:t>Teacher</a:t>
            </a:r>
            <a:r>
              <a:rPr lang="zh-CN" altLang="en-US" sz="2000" dirty="0"/>
              <a:t>，</a:t>
            </a:r>
            <a:r>
              <a:rPr lang="zh-CN" altLang="zh-CN" sz="2000" dirty="0"/>
              <a:t>并在主函数中定义对象进行测试。</a:t>
            </a:r>
            <a:endParaRPr lang="zh-CN" altLang="zh-CN" sz="2000" dirty="0"/>
          </a:p>
          <a:p>
            <a:r>
              <a:rPr lang="zh-CN" altLang="zh-CN" sz="2000" dirty="0"/>
              <a:t>（</a:t>
            </a:r>
            <a:r>
              <a:rPr lang="en-US" altLang="zh-CN" sz="2000" dirty="0"/>
              <a:t>3</a:t>
            </a:r>
            <a:r>
              <a:rPr lang="zh-CN" altLang="zh-CN" sz="2000" dirty="0"/>
              <a:t>）在教师类中添加</a:t>
            </a:r>
            <a:r>
              <a:rPr lang="zh-CN" altLang="zh-CN" sz="2000" dirty="0">
                <a:solidFill>
                  <a:srgbClr val="FF0000"/>
                </a:solidFill>
              </a:rPr>
              <a:t>修改学生成绩的成员函数</a:t>
            </a:r>
            <a:r>
              <a:rPr lang="zh-CN" altLang="zh-CN" sz="2000" dirty="0"/>
              <a:t>，并进行测试。</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71376" y="1447800"/>
            <a:ext cx="2865120" cy="3018790"/>
            <a:chOff x="6029961" y="1447800"/>
            <a:chExt cx="2865120" cy="3018790"/>
          </a:xfrm>
        </p:grpSpPr>
        <p:sp>
          <p:nvSpPr>
            <p:cNvPr id="86" name="矩形标注 85"/>
            <p:cNvSpPr/>
            <p:nvPr/>
          </p:nvSpPr>
          <p:spPr>
            <a:xfrm>
              <a:off x="6029961" y="1447800"/>
              <a:ext cx="2865120" cy="3018790"/>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305578" y="1768414"/>
              <a:ext cx="2589503" cy="2377562"/>
            </a:xfrm>
            <a:prstGeom prst="rect">
              <a:avLst/>
            </a:prstGeom>
            <a:noFill/>
          </p:spPr>
          <p:txBody>
            <a:bodyPr wrap="square" lIns="68567" tIns="34284" rIns="68567" bIns="34284" rtlCol="0">
              <a:spAutoFit/>
            </a:bodyPr>
            <a:lstStyle/>
            <a:p>
              <a:pPr indent="0">
                <a:lnSpc>
                  <a:spcPct val="150000"/>
                </a:lnSpc>
                <a:spcBef>
                  <a:spcPct val="20000"/>
                </a:spcBef>
                <a:buClr>
                  <a:srgbClr val="FF5050"/>
                </a:buClr>
                <a:buNone/>
              </a:pPr>
              <a:r>
                <a:rPr lang="zh-CN" altLang="en-US" sz="2000" b="1" dirty="0">
                  <a:solidFill>
                    <a:srgbClr val="FF0000"/>
                  </a:solidFill>
                  <a:latin typeface="仿宋" panose="02010609060101010101" pitchFamily="49" charset="-122"/>
                  <a:ea typeface="仿宋" panose="02010609060101010101" pitchFamily="49" charset="-122"/>
                  <a:sym typeface="+mn-ea"/>
                </a:rPr>
                <a:t>将对象共有属性用普通数据成员表示，每个对象都保存共有数据的一个副本，容易出现不一致问题</a:t>
              </a:r>
              <a:endParaRPr lang="zh-CN" altLang="en-US" sz="2000" b="1" dirty="0">
                <a:solidFill>
                  <a:srgbClr val="FF0000"/>
                </a:solidFill>
                <a:latin typeface="仿宋" panose="02010609060101010101" pitchFamily="49" charset="-122"/>
                <a:ea typeface="仿宋" panose="02010609060101010101" pitchFamily="49" charset="-122"/>
                <a:sym typeface="+mn-ea"/>
              </a:endParaRPr>
            </a:p>
          </p:txBody>
        </p:sp>
      </p:grpSp>
      <p:sp>
        <p:nvSpPr>
          <p:cNvPr id="3" name="文本框 2"/>
          <p:cNvSpPr txBox="1"/>
          <p:nvPr/>
        </p:nvSpPr>
        <p:spPr>
          <a:xfrm>
            <a:off x="107505" y="699542"/>
            <a:ext cx="5922026" cy="435811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class </a:t>
            </a:r>
            <a:r>
              <a:rPr lang="en-US" altLang="zh-CN" b="1" noProof="0" dirty="0" smtClean="0">
                <a:ln>
                  <a:noFill/>
                </a:ln>
                <a:effectLst/>
                <a:uLnTx/>
                <a:uFillTx/>
                <a:latin typeface="+mn-ea"/>
                <a:sym typeface="+mn-ea"/>
              </a:rPr>
              <a:t>Student{  </a:t>
            </a:r>
            <a:endParaRPr lang="en-US" altLang="zh-CN" b="1" noProof="0" dirty="0" smtClean="0">
              <a:ln>
                <a:noFill/>
              </a:ln>
              <a:effectLst/>
              <a:uLnTx/>
              <a:uFillTx/>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private</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name;</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a:t>
            </a:r>
            <a:r>
              <a:rPr lang="en-US" altLang="zh-CN" b="1" noProof="0" dirty="0" err="1">
                <a:ln>
                  <a:noFill/>
                </a:ln>
                <a:effectLst/>
                <a:uLnTx/>
                <a:uFillTx/>
                <a:latin typeface="+mn-ea"/>
                <a:sym typeface="+mn-ea"/>
              </a:rPr>
              <a:t>class_id</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total_student_in-calss</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public</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Student(…){…}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main()</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	Student </a:t>
            </a:r>
            <a:r>
              <a:rPr lang="en-US" altLang="zh-CN" b="1" noProof="0" dirty="0">
                <a:ln>
                  <a:noFill/>
                </a:ln>
                <a:effectLst/>
                <a:uLnTx/>
                <a:uFillTx/>
                <a:latin typeface="+mn-ea"/>
                <a:sym typeface="+mn-ea"/>
              </a:rPr>
              <a:t>st1(“</a:t>
            </a:r>
            <a:r>
              <a:rPr lang="zh-CN" altLang="en-US" b="1" noProof="0" dirty="0">
                <a:ln>
                  <a:noFill/>
                </a:ln>
                <a:effectLst/>
                <a:uLnTx/>
                <a:uFillTx/>
                <a:latin typeface="+mn-ea"/>
                <a:sym typeface="+mn-ea"/>
              </a:rPr>
              <a:t>张三”，“软件</a:t>
            </a:r>
            <a:r>
              <a:rPr lang="en-US" altLang="zh-CN" b="1" noProof="0" dirty="0">
                <a:ln>
                  <a:noFill/>
                </a:ln>
                <a:effectLst/>
                <a:uLnTx/>
                <a:uFillTx/>
                <a:latin typeface="+mn-ea"/>
                <a:sym typeface="+mn-ea"/>
              </a:rPr>
              <a:t>2016</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31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Student </a:t>
            </a:r>
            <a:r>
              <a:rPr lang="en-US" altLang="zh-CN" b="1" noProof="0" dirty="0">
                <a:ln>
                  <a:noFill/>
                </a:ln>
                <a:effectLst/>
                <a:uLnTx/>
                <a:uFillTx/>
                <a:latin typeface="+mn-ea"/>
                <a:sym typeface="+mn-ea"/>
              </a:rPr>
              <a:t>st2(“</a:t>
            </a:r>
            <a:r>
              <a:rPr lang="zh-CN" altLang="en-US" b="1" noProof="0" dirty="0">
                <a:ln>
                  <a:noFill/>
                </a:ln>
                <a:effectLst/>
                <a:uLnTx/>
                <a:uFillTx/>
                <a:latin typeface="+mn-ea"/>
                <a:sym typeface="+mn-ea"/>
              </a:rPr>
              <a:t>李四”，“软件</a:t>
            </a:r>
            <a:r>
              <a:rPr lang="en-US" altLang="zh-CN" b="1" noProof="0" dirty="0">
                <a:ln>
                  <a:noFill/>
                </a:ln>
                <a:effectLst/>
                <a:uLnTx/>
                <a:uFillTx/>
                <a:latin typeface="+mn-ea"/>
                <a:sym typeface="+mn-ea"/>
              </a:rPr>
              <a:t>2016</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32</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4493538"/>
          </a:xfrm>
          <a:prstGeom prst="rect">
            <a:avLst/>
          </a:prstGeom>
          <a:noFill/>
        </p:spPr>
        <p:txBody>
          <a:bodyPr wrap="square" rtlCol="0">
            <a:spAutoFit/>
          </a:bodyPr>
          <a:lstStyle/>
          <a:p>
            <a:r>
              <a:rPr lang="zh-CN" altLang="zh-CN" sz="2000" dirty="0"/>
              <a:t>（</a:t>
            </a:r>
            <a:r>
              <a:rPr lang="en-US" altLang="zh-CN" sz="2000" dirty="0"/>
              <a:t>1</a:t>
            </a:r>
            <a:r>
              <a:rPr lang="zh-CN" altLang="zh-CN" sz="2000" dirty="0"/>
              <a:t>）定义学生类</a:t>
            </a:r>
            <a:r>
              <a:rPr lang="en-US" altLang="zh-CN" sz="2000" dirty="0">
                <a:solidFill>
                  <a:srgbClr val="FF0000"/>
                </a:solidFill>
              </a:rPr>
              <a:t>Student</a:t>
            </a:r>
            <a:r>
              <a:rPr lang="zh-CN" altLang="zh-CN" sz="2000" dirty="0"/>
              <a:t>，并定义对象在主函数中进行测试。</a:t>
            </a:r>
            <a:endParaRPr lang="en-US" altLang="zh-CN" sz="2000" dirty="0"/>
          </a:p>
          <a:p>
            <a:r>
              <a:rPr lang="en-US" altLang="zh-CN" sz="1400" dirty="0"/>
              <a:t>#include&lt;</a:t>
            </a:r>
            <a:r>
              <a:rPr lang="en-US" altLang="zh-CN" sz="1400" dirty="0" err="1"/>
              <a:t>iostream</a:t>
            </a:r>
            <a:r>
              <a:rPr lang="en-US" altLang="zh-CN" sz="1400" dirty="0"/>
              <a:t>&gt;</a:t>
            </a:r>
            <a:endParaRPr lang="zh-CN" altLang="zh-CN" sz="1400" dirty="0"/>
          </a:p>
          <a:p>
            <a:r>
              <a:rPr lang="en-US" altLang="zh-CN" sz="1400" dirty="0"/>
              <a:t>#include&lt;string&gt;</a:t>
            </a:r>
            <a:endParaRPr lang="zh-CN" altLang="zh-CN" sz="1400" dirty="0"/>
          </a:p>
          <a:p>
            <a:r>
              <a:rPr lang="en-US" altLang="zh-CN" sz="1400" dirty="0"/>
              <a:t>#include&lt;</a:t>
            </a:r>
            <a:r>
              <a:rPr lang="en-US" altLang="zh-CN" sz="1400" dirty="0" err="1"/>
              <a:t>iomanip</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t>
            </a:r>
            <a:r>
              <a:rPr lang="en-US" altLang="zh-CN" sz="1400" dirty="0" smtClean="0">
                <a:solidFill>
                  <a:srgbClr val="FF0000"/>
                </a:solidFill>
              </a:rPr>
              <a:t>Student</a:t>
            </a:r>
            <a:r>
              <a:rPr lang="en-US" altLang="zh-CN" sz="1400" dirty="0" smtClean="0"/>
              <a:t>{</a:t>
            </a:r>
            <a:endParaRPr lang="en-US" altLang="zh-CN" sz="1400" dirty="0" smtClean="0"/>
          </a:p>
          <a:p>
            <a:r>
              <a:rPr lang="en-US" altLang="zh-CN" sz="1400" dirty="0" smtClean="0"/>
              <a:t>public</a:t>
            </a:r>
            <a:r>
              <a:rPr lang="en-US" altLang="zh-CN" sz="1400" dirty="0"/>
              <a:t>:</a:t>
            </a:r>
            <a:endParaRPr lang="zh-CN" altLang="zh-CN" sz="1400" dirty="0"/>
          </a:p>
          <a:p>
            <a:r>
              <a:rPr lang="en-US" altLang="zh-CN" sz="1400" dirty="0" smtClean="0"/>
              <a:t>	Student(string </a:t>
            </a:r>
            <a:r>
              <a:rPr lang="en-US" altLang="zh-CN" sz="1400" dirty="0"/>
              <a:t>="",string ="",double =0);</a:t>
            </a:r>
            <a:endParaRPr lang="zh-CN" altLang="zh-CN" sz="1400" dirty="0"/>
          </a:p>
          <a:p>
            <a:r>
              <a:rPr lang="en-US" altLang="zh-CN" sz="1400" dirty="0"/>
              <a:t>	~Student(){}</a:t>
            </a:r>
            <a:endParaRPr lang="zh-CN" altLang="zh-CN" sz="1400" dirty="0"/>
          </a:p>
          <a:p>
            <a:r>
              <a:rPr lang="en-US" altLang="zh-CN" sz="1400" dirty="0"/>
              <a:t>	void Show();</a:t>
            </a:r>
            <a:endParaRPr lang="zh-CN" altLang="zh-CN" sz="1400" dirty="0"/>
          </a:p>
          <a:p>
            <a:r>
              <a:rPr lang="en-US" altLang="zh-CN" sz="1400" dirty="0"/>
              <a:t>private:</a:t>
            </a:r>
            <a:endParaRPr lang="zh-CN" altLang="zh-CN" sz="1400" dirty="0"/>
          </a:p>
          <a:p>
            <a:r>
              <a:rPr lang="en-US" altLang="zh-CN" sz="1400" dirty="0"/>
              <a:t>	string </a:t>
            </a:r>
            <a:r>
              <a:rPr lang="en-US" altLang="zh-CN" sz="1400" dirty="0" err="1"/>
              <a:t>num</a:t>
            </a:r>
            <a:r>
              <a:rPr lang="en-US" altLang="zh-CN" sz="1400" dirty="0"/>
              <a:t>;     string name;      double score;</a:t>
            </a:r>
            <a:endParaRPr lang="en-US" altLang="zh-CN" sz="1400" dirty="0"/>
          </a:p>
          <a:p>
            <a:r>
              <a:rPr lang="en-US" altLang="zh-CN" sz="1400" dirty="0"/>
              <a:t>};</a:t>
            </a:r>
            <a:endParaRPr lang="zh-CN" altLang="zh-CN" sz="1400" dirty="0"/>
          </a:p>
          <a:p>
            <a:r>
              <a:rPr lang="en-US" altLang="zh-CN" sz="1400" dirty="0"/>
              <a:t>Student::Student(string n1,string n2,double s):</a:t>
            </a:r>
            <a:r>
              <a:rPr lang="en-US" altLang="zh-CN" sz="1400" dirty="0" err="1"/>
              <a:t>num</a:t>
            </a:r>
            <a:r>
              <a:rPr lang="en-US" altLang="zh-CN" sz="1400" dirty="0"/>
              <a:t>(n1),name(n2),score(s) {  }</a:t>
            </a:r>
            <a:endParaRPr lang="zh-CN" altLang="zh-CN" sz="1400" dirty="0"/>
          </a:p>
          <a:p>
            <a:r>
              <a:rPr lang="en-US" altLang="zh-CN" sz="1400" dirty="0"/>
              <a:t>void Student::Show()</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setw</a:t>
            </a:r>
            <a:r>
              <a:rPr lang="en-US" altLang="zh-CN" sz="1400" dirty="0"/>
              <a:t>(8)&lt;&lt;"score"&lt;&lt;</a:t>
            </a:r>
            <a:r>
              <a:rPr lang="en-US" altLang="zh-CN" sz="1400" dirty="0" err="1"/>
              <a:t>endl</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setw</a:t>
            </a:r>
            <a:r>
              <a:rPr lang="en-US" altLang="zh-CN" sz="1400" dirty="0"/>
              <a:t>(8)&lt;&lt;score&lt;&lt;</a:t>
            </a:r>
            <a:r>
              <a:rPr lang="en-US" altLang="zh-CN" sz="1400" dirty="0" err="1"/>
              <a:t>endl</a:t>
            </a:r>
            <a:r>
              <a:rPr lang="en-US" altLang="zh-CN" sz="1400" dirty="0"/>
              <a:t>;</a:t>
            </a:r>
            <a:endParaRPr lang="zh-CN" altLang="zh-CN" sz="1400" dirty="0"/>
          </a:p>
          <a:p>
            <a:r>
              <a:rPr lang="en-US" altLang="zh-CN" sz="1400" dirty="0"/>
              <a:t>}</a:t>
            </a:r>
            <a:endParaRPr lang="zh-CN" altLang="zh-CN" sz="1400" dirty="0"/>
          </a:p>
          <a:p>
            <a:r>
              <a:rPr lang="en-US" altLang="zh-CN" sz="1400" dirty="0" err="1"/>
              <a:t>int</a:t>
            </a:r>
            <a:r>
              <a:rPr lang="en-US" altLang="zh-CN" sz="1400" dirty="0"/>
              <a:t> main()</a:t>
            </a:r>
            <a:endParaRPr lang="zh-CN" altLang="zh-CN" sz="1400" dirty="0"/>
          </a:p>
          <a:p>
            <a:r>
              <a:rPr lang="en-US" altLang="zh-CN" sz="1400" dirty="0"/>
              <a:t>{    Student </a:t>
            </a:r>
            <a:r>
              <a:rPr lang="en-US" altLang="zh-CN" sz="1400" dirty="0" err="1"/>
              <a:t>stu</a:t>
            </a:r>
            <a:r>
              <a:rPr lang="en-US" altLang="zh-CN" sz="1400" dirty="0"/>
              <a:t>("x001","</a:t>
            </a:r>
            <a:r>
              <a:rPr lang="zh-CN" altLang="zh-CN" sz="1400" dirty="0"/>
              <a:t>王强</a:t>
            </a:r>
            <a:r>
              <a:rPr lang="en-US" altLang="zh-CN" sz="1400" dirty="0"/>
              <a:t>",88);     </a:t>
            </a:r>
            <a:r>
              <a:rPr lang="en-US" altLang="zh-CN" sz="1400" dirty="0" err="1"/>
              <a:t>stu.Show</a:t>
            </a:r>
            <a:r>
              <a:rPr lang="en-US" altLang="zh-CN" sz="1400" dirty="0"/>
              <a:t>();    return 0;    </a:t>
            </a:r>
            <a:r>
              <a:rPr lang="en-US" altLang="zh-CN" sz="1400" dirty="0" smtClean="0"/>
              <a:t>}</a:t>
            </a:r>
            <a:endParaRPr lang="zh-CN" altLang="zh-CN" sz="1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4585871"/>
          </a:xfrm>
          <a:prstGeom prst="rect">
            <a:avLst/>
          </a:prstGeom>
          <a:noFill/>
        </p:spPr>
        <p:txBody>
          <a:bodyPr wrap="square" rtlCol="0">
            <a:spAutoFit/>
          </a:bodyPr>
          <a:lstStyle/>
          <a:p>
            <a:r>
              <a:rPr lang="zh-CN" altLang="zh-CN" sz="2000" dirty="0"/>
              <a:t>（</a:t>
            </a:r>
            <a:r>
              <a:rPr lang="en-US" altLang="zh-CN" sz="2000" dirty="0"/>
              <a:t>2</a:t>
            </a:r>
            <a:r>
              <a:rPr lang="zh-CN" altLang="zh-CN" sz="2000" dirty="0"/>
              <a:t>）定义教师类</a:t>
            </a:r>
            <a:r>
              <a:rPr lang="en-US" altLang="zh-CN" sz="2000" dirty="0"/>
              <a:t>Teacher</a:t>
            </a:r>
            <a:r>
              <a:rPr lang="zh-CN" altLang="zh-CN" sz="2000" dirty="0"/>
              <a:t>，并在主函数中定义对象进行测试。</a:t>
            </a:r>
            <a:endParaRPr lang="zh-CN" altLang="zh-CN" sz="2000" dirty="0"/>
          </a:p>
          <a:p>
            <a:r>
              <a:rPr lang="en-US" altLang="zh-CN" sz="2000" dirty="0"/>
              <a:t> </a:t>
            </a:r>
            <a:r>
              <a:rPr lang="en-US" altLang="zh-CN" sz="1400" dirty="0"/>
              <a:t>#include&lt;</a:t>
            </a:r>
            <a:r>
              <a:rPr lang="en-US" altLang="zh-CN" sz="1400" dirty="0" err="1"/>
              <a:t>iostream</a:t>
            </a:r>
            <a:r>
              <a:rPr lang="en-US" altLang="zh-CN" sz="1400" dirty="0"/>
              <a:t>&gt;</a:t>
            </a:r>
            <a:endParaRPr lang="zh-CN" altLang="zh-CN" sz="1400" dirty="0"/>
          </a:p>
          <a:p>
            <a:r>
              <a:rPr lang="en-US" altLang="zh-CN" sz="1400" dirty="0"/>
              <a:t>#include&lt;string&gt;</a:t>
            </a:r>
            <a:endParaRPr lang="zh-CN" altLang="zh-CN" sz="1400" dirty="0"/>
          </a:p>
          <a:p>
            <a:r>
              <a:rPr lang="en-US" altLang="zh-CN" sz="1400" dirty="0"/>
              <a:t>#include&lt;</a:t>
            </a:r>
            <a:r>
              <a:rPr lang="en-US" altLang="zh-CN" sz="1400" dirty="0" err="1"/>
              <a:t>iomanip</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t>
            </a:r>
            <a:r>
              <a:rPr lang="en-US" altLang="zh-CN" sz="1400" dirty="0" smtClean="0">
                <a:solidFill>
                  <a:srgbClr val="FF0000"/>
                </a:solidFill>
              </a:rPr>
              <a:t>Teacher</a:t>
            </a:r>
            <a:r>
              <a:rPr lang="en-US" altLang="zh-CN" sz="1400" dirty="0" smtClean="0"/>
              <a:t>{</a:t>
            </a:r>
            <a:endParaRPr lang="en-US" altLang="zh-CN" sz="1400" dirty="0" smtClean="0"/>
          </a:p>
          <a:p>
            <a:r>
              <a:rPr lang="en-US" altLang="zh-CN" sz="1400" dirty="0" smtClean="0"/>
              <a:t>public</a:t>
            </a:r>
            <a:r>
              <a:rPr lang="en-US" altLang="zh-CN" sz="1400" dirty="0"/>
              <a:t>:</a:t>
            </a:r>
            <a:endParaRPr lang="zh-CN" altLang="zh-CN" sz="1400" dirty="0"/>
          </a:p>
          <a:p>
            <a:r>
              <a:rPr lang="en-US" altLang="zh-CN" sz="1400" dirty="0"/>
              <a:t>	Teacher(string ="",string ="");</a:t>
            </a:r>
            <a:endParaRPr lang="zh-CN" altLang="zh-CN" sz="1400" dirty="0"/>
          </a:p>
          <a:p>
            <a:r>
              <a:rPr lang="en-US" altLang="zh-CN" sz="1400" dirty="0"/>
              <a:t>	~Teacher(){}</a:t>
            </a:r>
            <a:endParaRPr lang="zh-CN" altLang="zh-CN" sz="1400" dirty="0"/>
          </a:p>
          <a:p>
            <a:r>
              <a:rPr lang="en-US" altLang="zh-CN" sz="1400" dirty="0"/>
              <a:t>	void </a:t>
            </a:r>
            <a:r>
              <a:rPr lang="en-US" altLang="zh-CN" sz="1400" dirty="0" err="1"/>
              <a:t>Show_Teacher</a:t>
            </a:r>
            <a:r>
              <a:rPr lang="en-US" altLang="zh-CN" sz="1400" dirty="0"/>
              <a:t>();</a:t>
            </a:r>
            <a:endParaRPr lang="zh-CN" altLang="zh-CN" sz="1400" dirty="0"/>
          </a:p>
          <a:p>
            <a:r>
              <a:rPr lang="en-US" altLang="zh-CN" sz="1400" dirty="0"/>
              <a:t>private:</a:t>
            </a:r>
            <a:endParaRPr lang="zh-CN" altLang="zh-CN" sz="1400" dirty="0"/>
          </a:p>
          <a:p>
            <a:r>
              <a:rPr lang="en-US" altLang="zh-CN" sz="1400" dirty="0"/>
              <a:t>	string </a:t>
            </a:r>
            <a:r>
              <a:rPr lang="en-US" altLang="zh-CN" sz="1400" dirty="0" err="1"/>
              <a:t>num</a:t>
            </a:r>
            <a:r>
              <a:rPr lang="en-US" altLang="zh-CN" sz="1400" dirty="0"/>
              <a:t>;    string name;</a:t>
            </a:r>
            <a:endParaRPr lang="zh-CN" altLang="zh-CN" sz="1400" dirty="0"/>
          </a:p>
          <a:p>
            <a:r>
              <a:rPr lang="en-US" altLang="zh-CN" sz="1400" dirty="0"/>
              <a:t>};</a:t>
            </a:r>
            <a:endParaRPr lang="zh-CN" altLang="zh-CN" sz="1400" dirty="0"/>
          </a:p>
          <a:p>
            <a:r>
              <a:rPr lang="en-US" altLang="zh-CN" sz="1400" dirty="0"/>
              <a:t>Teacher::Teacher(string n1,string n2):</a:t>
            </a:r>
            <a:r>
              <a:rPr lang="en-US" altLang="zh-CN" sz="1400" dirty="0" err="1"/>
              <a:t>num</a:t>
            </a:r>
            <a:r>
              <a:rPr lang="en-US" altLang="zh-CN" sz="1400" dirty="0"/>
              <a:t>(n1),name(n2) {  }</a:t>
            </a:r>
            <a:endParaRPr lang="zh-CN" altLang="zh-CN" sz="1400" dirty="0"/>
          </a:p>
          <a:p>
            <a:r>
              <a:rPr lang="en-US" altLang="zh-CN" sz="1400" dirty="0"/>
              <a:t>void Teacher::</a:t>
            </a:r>
            <a:r>
              <a:rPr lang="en-US" altLang="zh-CN" sz="1400" dirty="0" err="1"/>
              <a:t>Show_Teacher</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endl</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endl</a:t>
            </a:r>
            <a:r>
              <a:rPr lang="en-US" altLang="zh-CN" sz="1400" dirty="0"/>
              <a:t>;</a:t>
            </a:r>
            <a:endParaRPr lang="zh-CN" altLang="zh-CN" sz="1400" dirty="0"/>
          </a:p>
          <a:p>
            <a:r>
              <a:rPr lang="en-US" altLang="zh-CN" sz="1400" dirty="0"/>
              <a:t>}</a:t>
            </a:r>
            <a:endParaRPr lang="zh-CN" altLang="zh-CN" sz="1400" dirty="0"/>
          </a:p>
          <a:p>
            <a:r>
              <a:rPr lang="en-US" altLang="zh-CN" sz="1400" dirty="0" err="1"/>
              <a:t>int</a:t>
            </a:r>
            <a:r>
              <a:rPr lang="en-US" altLang="zh-CN" sz="1400" dirty="0"/>
              <a:t> main()</a:t>
            </a:r>
            <a:endParaRPr lang="zh-CN" altLang="zh-CN" sz="1400" dirty="0"/>
          </a:p>
          <a:p>
            <a:r>
              <a:rPr lang="en-US" altLang="zh-CN" sz="1400" dirty="0"/>
              <a:t>{    Teacher t("t001","</a:t>
            </a:r>
            <a:r>
              <a:rPr lang="zh-CN" altLang="zh-CN" sz="1400" dirty="0"/>
              <a:t>杨桃</a:t>
            </a:r>
            <a:r>
              <a:rPr lang="en-US" altLang="zh-CN" sz="1400" dirty="0"/>
              <a:t>");     </a:t>
            </a:r>
            <a:r>
              <a:rPr lang="en-US" altLang="zh-CN" sz="1400" dirty="0" err="1"/>
              <a:t>t.Show_Teacher</a:t>
            </a:r>
            <a:r>
              <a:rPr lang="en-US" altLang="zh-CN" sz="1400" dirty="0"/>
              <a:t>();    return 0;     }</a:t>
            </a:r>
            <a:endParaRPr kumimoji="0" lang="zh-CN" altLang="zh-CN" sz="1400" b="1" i="0" u="none" strike="noStrike" kern="1200" cap="none" spc="0" normalizeH="0" baseline="0" noProof="0" dirty="0">
              <a:ln>
                <a:noFill/>
              </a:ln>
              <a:solidFill>
                <a:schemeClr val="tx1"/>
              </a:solidFill>
              <a:effectLst/>
              <a:uLnTx/>
              <a:uFillTx/>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4031873"/>
          </a:xfrm>
          <a:prstGeom prst="rect">
            <a:avLst/>
          </a:prstGeom>
          <a:noFill/>
        </p:spPr>
        <p:txBody>
          <a:bodyPr wrap="square" rtlCol="0">
            <a:spAutoFit/>
          </a:bodyPr>
          <a:lstStyle/>
          <a:p>
            <a:r>
              <a:rPr lang="zh-CN" altLang="zh-CN" sz="1600" dirty="0"/>
              <a:t>（</a:t>
            </a:r>
            <a:r>
              <a:rPr lang="en-US" altLang="zh-CN" sz="1600" dirty="0"/>
              <a:t>3</a:t>
            </a:r>
            <a:r>
              <a:rPr lang="zh-CN" altLang="zh-CN" sz="1600" dirty="0"/>
              <a:t>）在教师类中添加修改学生成绩的成员函数，并进行测试。</a:t>
            </a:r>
            <a:endParaRPr lang="zh-CN" altLang="zh-CN" sz="1600" dirty="0"/>
          </a:p>
          <a:p>
            <a:r>
              <a:rPr lang="en-US" altLang="zh-CN" sz="1600" dirty="0"/>
              <a:t> #include&lt;</a:t>
            </a:r>
            <a:r>
              <a:rPr lang="en-US" altLang="zh-CN" sz="1600" dirty="0" err="1"/>
              <a:t>iostream</a:t>
            </a:r>
            <a:r>
              <a:rPr lang="en-US" altLang="zh-CN" sz="1600" dirty="0"/>
              <a:t>&gt;</a:t>
            </a:r>
            <a:endParaRPr lang="zh-CN" altLang="zh-CN" sz="1600" dirty="0"/>
          </a:p>
          <a:p>
            <a:r>
              <a:rPr lang="en-US" altLang="zh-CN" sz="1600" dirty="0"/>
              <a:t>#include&lt;string&gt;</a:t>
            </a:r>
            <a:endParaRPr lang="zh-CN" altLang="zh-CN" sz="1600" dirty="0"/>
          </a:p>
          <a:p>
            <a:r>
              <a:rPr lang="en-US" altLang="zh-CN" sz="1600" dirty="0"/>
              <a:t>#include&lt;</a:t>
            </a:r>
            <a:r>
              <a:rPr lang="en-US" altLang="zh-CN" sz="1600" dirty="0" err="1"/>
              <a:t>iomanip</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solidFill>
                  <a:srgbClr val="FF0000"/>
                </a:solidFill>
              </a:rPr>
              <a:t>class Student;  //</a:t>
            </a:r>
            <a:r>
              <a:rPr lang="zh-CN" altLang="zh-CN" sz="1600" dirty="0">
                <a:solidFill>
                  <a:srgbClr val="FF0000"/>
                </a:solidFill>
              </a:rPr>
              <a:t>类的提前声明</a:t>
            </a:r>
            <a:endParaRPr lang="zh-CN" altLang="zh-CN" sz="1600" dirty="0">
              <a:solidFill>
                <a:srgbClr val="FF0000"/>
              </a:solidFill>
            </a:endParaRPr>
          </a:p>
          <a:p>
            <a:r>
              <a:rPr lang="en-US" altLang="zh-CN" sz="1600" dirty="0"/>
              <a:t>class </a:t>
            </a:r>
            <a:r>
              <a:rPr lang="en-US" altLang="zh-CN" sz="1600" dirty="0" smtClean="0"/>
              <a:t>Teacher{</a:t>
            </a:r>
            <a:endParaRPr lang="en-US" altLang="zh-CN" sz="1600" dirty="0" smtClean="0"/>
          </a:p>
          <a:p>
            <a:r>
              <a:rPr lang="en-US" altLang="zh-CN" sz="1600" dirty="0" smtClean="0"/>
              <a:t>public</a:t>
            </a:r>
            <a:r>
              <a:rPr lang="en-US" altLang="zh-CN" sz="1600" dirty="0"/>
              <a:t>:</a:t>
            </a:r>
            <a:endParaRPr lang="zh-CN" altLang="zh-CN" sz="1600" dirty="0"/>
          </a:p>
          <a:p>
            <a:r>
              <a:rPr lang="en-US" altLang="zh-CN" sz="1600" dirty="0"/>
              <a:t>	</a:t>
            </a:r>
            <a:r>
              <a:rPr lang="en-US" altLang="zh-CN" sz="1600" dirty="0">
                <a:solidFill>
                  <a:srgbClr val="FF0000"/>
                </a:solidFill>
              </a:rPr>
              <a:t>void </a:t>
            </a:r>
            <a:r>
              <a:rPr lang="en-US" altLang="zh-CN" sz="1600" dirty="0" err="1">
                <a:solidFill>
                  <a:srgbClr val="FF0000"/>
                </a:solidFill>
              </a:rPr>
              <a:t>SetScore</a:t>
            </a:r>
            <a:r>
              <a:rPr lang="en-US" altLang="zh-CN" sz="1600" dirty="0">
                <a:solidFill>
                  <a:srgbClr val="FF0000"/>
                </a:solidFill>
              </a:rPr>
              <a:t>(</a:t>
            </a:r>
            <a:r>
              <a:rPr lang="en-US" altLang="zh-CN" sz="1600" dirty="0" err="1">
                <a:solidFill>
                  <a:srgbClr val="FF0000"/>
                </a:solidFill>
              </a:rPr>
              <a:t>Student&amp;,double</a:t>
            </a:r>
            <a:r>
              <a:rPr lang="en-US" altLang="zh-CN" sz="1600" dirty="0">
                <a:solidFill>
                  <a:srgbClr val="FF0000"/>
                </a:solidFill>
              </a:rPr>
              <a:t>);    //</a:t>
            </a:r>
            <a:r>
              <a:rPr lang="zh-CN" altLang="zh-CN" sz="1600" dirty="0">
                <a:solidFill>
                  <a:srgbClr val="FF0000"/>
                </a:solidFill>
              </a:rPr>
              <a:t>修改指定学生成绩</a:t>
            </a:r>
            <a:endParaRPr lang="en-US" altLang="zh-CN" sz="1600" dirty="0">
              <a:solidFill>
                <a:srgbClr val="FF0000"/>
              </a:solidFill>
            </a:endParaRPr>
          </a:p>
          <a:p>
            <a:r>
              <a:rPr lang="en-US" altLang="zh-CN" sz="1600" dirty="0">
                <a:solidFill>
                  <a:srgbClr val="FF0000"/>
                </a:solidFill>
              </a:rPr>
              <a:t>     </a:t>
            </a:r>
            <a:r>
              <a:rPr lang="en-US" altLang="zh-CN" sz="1600" dirty="0"/>
              <a:t>……</a:t>
            </a:r>
            <a:endParaRPr lang="zh-CN" altLang="zh-CN" sz="1600" dirty="0"/>
          </a:p>
          <a:p>
            <a:r>
              <a:rPr lang="en-US" altLang="zh-CN" sz="1600" dirty="0"/>
              <a:t>};</a:t>
            </a:r>
            <a:endParaRPr lang="zh-CN" altLang="zh-CN" sz="1600" dirty="0"/>
          </a:p>
          <a:p>
            <a:r>
              <a:rPr lang="en-US" altLang="zh-CN" sz="1600" dirty="0"/>
              <a:t>class </a:t>
            </a:r>
            <a:r>
              <a:rPr lang="en-US" altLang="zh-CN" sz="1600" dirty="0" smtClean="0"/>
              <a:t>Student    </a:t>
            </a:r>
            <a:r>
              <a:rPr lang="en-US" altLang="zh-CN" sz="1600" dirty="0"/>
              <a:t>……</a:t>
            </a:r>
            <a:endParaRPr lang="en-US" altLang="zh-CN" sz="1600" dirty="0">
              <a:sym typeface="Wingdings" panose="05000000000000000000" pitchFamily="2" charset="2"/>
            </a:endParaRPr>
          </a:p>
          <a:p>
            <a:r>
              <a:rPr lang="en-US" altLang="zh-CN" sz="1600" dirty="0"/>
              <a:t>     </a:t>
            </a:r>
            <a:r>
              <a:rPr lang="en-US" altLang="zh-CN" sz="1600" dirty="0">
                <a:solidFill>
                  <a:srgbClr val="FF0000"/>
                </a:solidFill>
              </a:rPr>
              <a:t>friend void Teacher::</a:t>
            </a:r>
            <a:r>
              <a:rPr lang="en-US" altLang="zh-CN" sz="1600" dirty="0" err="1">
                <a:solidFill>
                  <a:srgbClr val="FF0000"/>
                </a:solidFill>
              </a:rPr>
              <a:t>SetScore</a:t>
            </a:r>
            <a:r>
              <a:rPr lang="en-US" altLang="zh-CN" sz="1600" dirty="0">
                <a:solidFill>
                  <a:srgbClr val="FF0000"/>
                </a:solidFill>
              </a:rPr>
              <a:t>(Student &amp;</a:t>
            </a:r>
            <a:r>
              <a:rPr lang="en-US" altLang="zh-CN" sz="1600" dirty="0" err="1">
                <a:solidFill>
                  <a:srgbClr val="FF0000"/>
                </a:solidFill>
              </a:rPr>
              <a:t>stu,double</a:t>
            </a:r>
            <a:r>
              <a:rPr lang="en-US" altLang="zh-CN" sz="1600" dirty="0">
                <a:solidFill>
                  <a:srgbClr val="FF0000"/>
                </a:solidFill>
              </a:rPr>
              <a:t> s);  //</a:t>
            </a:r>
            <a:r>
              <a:rPr lang="zh-CN" altLang="zh-CN" sz="1600" dirty="0">
                <a:solidFill>
                  <a:srgbClr val="FF0000"/>
                </a:solidFill>
              </a:rPr>
              <a:t>声明为友元函数</a:t>
            </a:r>
            <a:endParaRPr lang="zh-CN" altLang="zh-CN" sz="1600" dirty="0">
              <a:solidFill>
                <a:srgbClr val="FF0000"/>
              </a:solidFill>
            </a:endParaRPr>
          </a:p>
          <a:p>
            <a:r>
              <a:rPr lang="en-US" altLang="zh-CN" sz="1600" dirty="0"/>
              <a:t>};</a:t>
            </a:r>
            <a:endParaRPr lang="zh-CN" altLang="zh-CN" sz="1600" dirty="0"/>
          </a:p>
          <a:p>
            <a:r>
              <a:rPr lang="en-US" altLang="zh-CN" sz="1600" dirty="0"/>
              <a:t>//Teacher</a:t>
            </a:r>
            <a:r>
              <a:rPr lang="zh-CN" altLang="zh-CN" sz="1600" dirty="0"/>
              <a:t>类和</a:t>
            </a:r>
            <a:r>
              <a:rPr lang="en-US" altLang="zh-CN" sz="1600" dirty="0"/>
              <a:t>Student</a:t>
            </a:r>
            <a:r>
              <a:rPr lang="zh-CN" altLang="zh-CN" sz="1600" dirty="0"/>
              <a:t>类的成员函数的定义</a:t>
            </a:r>
            <a:endParaRPr lang="zh-CN" altLang="zh-CN" sz="1600" dirty="0"/>
          </a:p>
          <a:p>
            <a:r>
              <a:rPr lang="zh-CN" altLang="zh-CN" sz="1600" dirty="0"/>
              <a:t>……</a:t>
            </a:r>
            <a:r>
              <a:rPr lang="en-US" altLang="zh-CN" sz="1600" dirty="0"/>
              <a:t>   //</a:t>
            </a:r>
            <a:r>
              <a:rPr lang="zh-CN" altLang="zh-CN" sz="1600" dirty="0"/>
              <a:t>相同部分省略</a:t>
            </a:r>
            <a:endParaRPr lang="zh-CN" altLang="zh-CN"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200800" cy="4555093"/>
          </a:xfrm>
          <a:prstGeom prst="rect">
            <a:avLst/>
          </a:prstGeom>
          <a:noFill/>
        </p:spPr>
        <p:txBody>
          <a:bodyPr wrap="square" rtlCol="0">
            <a:spAutoFit/>
          </a:bodyPr>
          <a:lstStyle/>
          <a:p>
            <a:r>
              <a:rPr lang="zh-CN" altLang="zh-CN" sz="2000" dirty="0"/>
              <a:t>（</a:t>
            </a:r>
            <a:r>
              <a:rPr lang="en-US" altLang="zh-CN" sz="2000" dirty="0"/>
              <a:t>3</a:t>
            </a:r>
            <a:r>
              <a:rPr lang="zh-CN" altLang="zh-CN" sz="2000" dirty="0"/>
              <a:t>）在教师类中添加修改学生成绩的成员函数，并进行测试。</a:t>
            </a:r>
            <a:endParaRPr lang="zh-CN" altLang="zh-CN" sz="2000" dirty="0"/>
          </a:p>
          <a:p>
            <a:r>
              <a:rPr lang="en-US" altLang="zh-CN" dirty="0"/>
              <a:t>void Teacher::</a:t>
            </a:r>
            <a:r>
              <a:rPr lang="en-US" altLang="zh-CN" dirty="0" err="1"/>
              <a:t>SetScore</a:t>
            </a:r>
            <a:r>
              <a:rPr lang="en-US" altLang="zh-CN" dirty="0"/>
              <a:t>(Student &amp;</a:t>
            </a:r>
            <a:r>
              <a:rPr lang="en-US" altLang="zh-CN" dirty="0" err="1"/>
              <a:t>stu,double</a:t>
            </a:r>
            <a:r>
              <a:rPr lang="en-US" altLang="zh-CN" dirty="0"/>
              <a:t> s)//</a:t>
            </a:r>
            <a:r>
              <a:rPr lang="zh-CN" altLang="zh-CN" dirty="0"/>
              <a:t>修改指定学生成绩</a:t>
            </a:r>
            <a:endParaRPr lang="zh-CN" altLang="zh-CN" dirty="0"/>
          </a:p>
          <a:p>
            <a:r>
              <a:rPr lang="en-US" altLang="zh-CN" dirty="0"/>
              <a:t>{</a:t>
            </a:r>
            <a:endParaRPr lang="zh-CN" altLang="zh-CN" dirty="0"/>
          </a:p>
          <a:p>
            <a:r>
              <a:rPr lang="en-US" altLang="zh-CN" dirty="0">
                <a:sym typeface="Wingdings" panose="05000000000000000000" pitchFamily="2" charset="2"/>
              </a:rPr>
              <a:t>    </a:t>
            </a:r>
            <a:r>
              <a:rPr lang="en-US" altLang="zh-CN" dirty="0"/>
              <a:t>  </a:t>
            </a:r>
            <a:r>
              <a:rPr lang="en-US" altLang="zh-CN" dirty="0" smtClean="0"/>
              <a:t>   </a:t>
            </a:r>
            <a:r>
              <a:rPr lang="en-US" altLang="zh-CN" dirty="0" err="1" smtClean="0">
                <a:solidFill>
                  <a:srgbClr val="FF0000"/>
                </a:solidFill>
              </a:rPr>
              <a:t>stu.score</a:t>
            </a:r>
            <a:r>
              <a:rPr lang="en-US" altLang="zh-CN" dirty="0" smtClean="0">
                <a:solidFill>
                  <a:srgbClr val="FF0000"/>
                </a:solidFill>
              </a:rPr>
              <a:t>=s</a:t>
            </a:r>
            <a:r>
              <a:rPr lang="en-US" altLang="zh-CN" dirty="0">
                <a:solidFill>
                  <a:srgbClr val="FF0000"/>
                </a:solidFill>
              </a:rPr>
              <a:t>;</a:t>
            </a:r>
            <a:endParaRPr lang="zh-CN" altLang="zh-CN" dirty="0">
              <a:solidFill>
                <a:srgbClr val="FF0000"/>
              </a:solidFill>
            </a:endParaRPr>
          </a:p>
          <a:p>
            <a:r>
              <a:rPr lang="en-US" altLang="zh-CN" dirty="0"/>
              <a:t>}</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Teacher t("t001","</a:t>
            </a:r>
            <a:r>
              <a:rPr lang="zh-CN" altLang="zh-CN" dirty="0"/>
              <a:t>杨桃</a:t>
            </a:r>
            <a:r>
              <a:rPr lang="en-US" altLang="zh-CN" dirty="0"/>
              <a:t>");</a:t>
            </a:r>
            <a:endParaRPr lang="zh-CN" altLang="zh-CN" dirty="0"/>
          </a:p>
          <a:p>
            <a:r>
              <a:rPr lang="en-US" altLang="zh-CN" dirty="0"/>
              <a:t>	Student </a:t>
            </a:r>
            <a:r>
              <a:rPr lang="en-US" altLang="zh-CN" dirty="0" err="1"/>
              <a:t>stu</a:t>
            </a:r>
            <a:r>
              <a:rPr lang="en-US" altLang="zh-CN" dirty="0"/>
              <a:t>("x001","</a:t>
            </a:r>
            <a:r>
              <a:rPr lang="zh-CN" altLang="zh-CN" dirty="0"/>
              <a:t>王强</a:t>
            </a:r>
            <a:r>
              <a:rPr lang="en-US" altLang="zh-CN" dirty="0"/>
              <a:t>",88);</a:t>
            </a:r>
            <a:endParaRPr lang="zh-CN" altLang="zh-CN" dirty="0"/>
          </a:p>
          <a:p>
            <a:r>
              <a:rPr lang="en-US" altLang="zh-CN" dirty="0"/>
              <a:t>	</a:t>
            </a:r>
            <a:r>
              <a:rPr lang="en-US" altLang="zh-CN" dirty="0" err="1"/>
              <a:t>cout</a:t>
            </a:r>
            <a:r>
              <a:rPr lang="en-US" altLang="zh-CN" dirty="0"/>
              <a:t>&lt;&lt;"</a:t>
            </a:r>
            <a:r>
              <a:rPr lang="zh-CN" altLang="zh-CN" dirty="0"/>
              <a:t>修改之前：</a:t>
            </a:r>
            <a:r>
              <a:rPr lang="en-US" altLang="zh-CN" dirty="0"/>
              <a:t>"&lt;&lt;</a:t>
            </a:r>
            <a:r>
              <a:rPr lang="en-US" altLang="zh-CN" dirty="0" err="1"/>
              <a:t>endl</a:t>
            </a:r>
            <a:r>
              <a:rPr lang="en-US" altLang="zh-CN" dirty="0"/>
              <a:t>;</a:t>
            </a:r>
            <a:endParaRPr lang="zh-CN" altLang="zh-CN" dirty="0"/>
          </a:p>
          <a:p>
            <a:r>
              <a:rPr lang="en-US" altLang="zh-CN" dirty="0"/>
              <a:t>	</a:t>
            </a:r>
            <a:r>
              <a:rPr lang="en-US" altLang="zh-CN" dirty="0" err="1"/>
              <a:t>stu.Show_Student</a:t>
            </a:r>
            <a:r>
              <a:rPr lang="en-US" altLang="zh-CN" dirty="0"/>
              <a:t>();</a:t>
            </a:r>
            <a:endParaRPr lang="zh-CN" altLang="zh-CN" dirty="0"/>
          </a:p>
          <a:p>
            <a:r>
              <a:rPr lang="en-US" altLang="zh-CN" dirty="0"/>
              <a:t>	</a:t>
            </a:r>
            <a:r>
              <a:rPr lang="en-US" altLang="zh-CN" dirty="0" err="1">
                <a:solidFill>
                  <a:srgbClr val="FF0000"/>
                </a:solidFill>
              </a:rPr>
              <a:t>t.SetScore</a:t>
            </a:r>
            <a:r>
              <a:rPr lang="en-US" altLang="zh-CN" dirty="0">
                <a:solidFill>
                  <a:srgbClr val="FF0000"/>
                </a:solidFill>
              </a:rPr>
              <a:t>(stu,99);</a:t>
            </a:r>
            <a:endParaRPr lang="zh-CN" altLang="zh-CN" dirty="0">
              <a:solidFill>
                <a:srgbClr val="FF0000"/>
              </a:solidFill>
            </a:endParaRPr>
          </a:p>
          <a:p>
            <a:r>
              <a:rPr lang="en-US" altLang="zh-CN" dirty="0"/>
              <a:t>	</a:t>
            </a:r>
            <a:r>
              <a:rPr lang="en-US" altLang="zh-CN" dirty="0" err="1"/>
              <a:t>cout</a:t>
            </a:r>
            <a:r>
              <a:rPr lang="en-US" altLang="zh-CN" dirty="0"/>
              <a:t>&lt;&lt;"</a:t>
            </a:r>
            <a:r>
              <a:rPr lang="zh-CN" altLang="zh-CN" dirty="0"/>
              <a:t>修改之后：</a:t>
            </a:r>
            <a:r>
              <a:rPr lang="en-US" altLang="zh-CN" dirty="0"/>
              <a:t>"&lt;&lt;</a:t>
            </a:r>
            <a:r>
              <a:rPr lang="en-US" altLang="zh-CN" dirty="0" err="1"/>
              <a:t>endl</a:t>
            </a:r>
            <a:r>
              <a:rPr lang="en-US" altLang="zh-CN" dirty="0"/>
              <a:t>;</a:t>
            </a:r>
            <a:endParaRPr lang="zh-CN" altLang="zh-CN" dirty="0"/>
          </a:p>
          <a:p>
            <a:r>
              <a:rPr lang="en-US" altLang="zh-CN" dirty="0"/>
              <a:t>	</a:t>
            </a:r>
            <a:r>
              <a:rPr lang="en-US" altLang="zh-CN" dirty="0" err="1"/>
              <a:t>stu.Show_Student</a:t>
            </a:r>
            <a:r>
              <a:rPr lang="en-US" altLang="zh-CN" dirty="0"/>
              <a:t>();</a:t>
            </a:r>
            <a:endParaRPr lang="zh-CN" altLang="zh-CN" dirty="0"/>
          </a:p>
          <a:p>
            <a:r>
              <a:rPr lang="en-US" altLang="zh-CN" dirty="0"/>
              <a:t>	return 0;</a:t>
            </a:r>
            <a:endParaRPr lang="zh-CN" altLang="zh-CN" dirty="0"/>
          </a:p>
          <a:p>
            <a:r>
              <a:rPr lang="en-US" altLang="zh-CN" dirty="0"/>
              <a:t>}</a:t>
            </a:r>
            <a:endParaRPr lang="zh-CN" altLang="zh-CN" dirty="0"/>
          </a:p>
        </p:txBody>
      </p:sp>
      <p:sp>
        <p:nvSpPr>
          <p:cNvPr id="4" name="Rectangle 2"/>
          <p:cNvSpPr txBox="1">
            <a:spLocks noChangeArrowheads="1"/>
          </p:cNvSpPr>
          <p:nvPr/>
        </p:nvSpPr>
        <p:spPr bwMode="auto">
          <a:xfrm>
            <a:off x="5791200" y="2283718"/>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a:t>
            </a:r>
            <a:r>
              <a:rPr lang="zh-CN" altLang="zh-CN" sz="2000" dirty="0" smtClean="0"/>
              <a:t>修改</a:t>
            </a:r>
            <a:r>
              <a:rPr lang="zh-CN" altLang="zh-CN" sz="2000" dirty="0"/>
              <a:t>之前：</a:t>
            </a:r>
            <a:endParaRPr lang="zh-CN" altLang="zh-CN" sz="2000" dirty="0"/>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endParaRPr lang="zh-CN" altLang="zh-CN" sz="2000" dirty="0"/>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1059582"/>
            <a:ext cx="7668260" cy="3322955"/>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关于友元函数的几点说明：</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）由于友元函数不是类的成员函数，所以对友元函数指定访问权限无效，因此可以把友元函数的说明放在</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protected</a:t>
            </a:r>
            <a:r>
              <a:rPr lang="zh-CN" altLang="zh-CN" sz="2000" b="1" dirty="0">
                <a:latin typeface="仿宋" panose="02010609060101010101" pitchFamily="49" charset="-122"/>
                <a:ea typeface="仿宋" panose="02010609060101010101" pitchFamily="49" charset="-122"/>
                <a:sym typeface="+mn-ea"/>
              </a:rPr>
              <a:t>的任意段中。</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）使用友元函数可以提高程序的执行效率。</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）友元函数要慎用，因为它可以在类外通过对象直接访问类的私有或保护成员，破坏了类的信息隐蔽性。</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15566"/>
            <a:ext cx="8856984" cy="4031873"/>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如果希望</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类中的所有成员函数都能够访问</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类中所有私有和保护成员，可以将</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类中的每个成员函数声明为</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类的友元函数，但这样做显得比较繁琐。为此，</a:t>
            </a:r>
            <a:r>
              <a:rPr lang="en-US" altLang="zh-CN" sz="2000" b="1" noProof="0" dirty="0">
                <a:ln>
                  <a:noFill/>
                </a:ln>
                <a:effectLst/>
                <a:uLnTx/>
                <a:uFillTx/>
                <a:latin typeface="仿宋" panose="02010609060101010101" pitchFamily="49" charset="-122"/>
                <a:ea typeface="仿宋" panose="02010609060101010101" pitchFamily="49" charset="-122"/>
                <a:sym typeface="+mn-ea"/>
              </a:rPr>
              <a:t>C++</a:t>
            </a:r>
            <a:r>
              <a:rPr lang="zh-CN" altLang="zh-CN" sz="2000" b="1" noProof="0" dirty="0">
                <a:ln>
                  <a:noFill/>
                </a:ln>
                <a:effectLst/>
                <a:uLnTx/>
                <a:uFillTx/>
                <a:latin typeface="仿宋" panose="02010609060101010101" pitchFamily="49" charset="-122"/>
                <a:ea typeface="仿宋" panose="02010609060101010101" pitchFamily="49" charset="-122"/>
                <a:sym typeface="+mn-ea"/>
              </a:rPr>
              <a:t>提供了友元类，也就是一个类可以声明为另一个类的友元类。</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若</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类声明为</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类的友元类，那么，</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类中的每一个成员函数都可以访问</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类中的任何类型的成员。</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声明友元类的语句格式为：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friend class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15566"/>
            <a:ext cx="8856984" cy="1697581"/>
          </a:xfrm>
          <a:prstGeom prst="rect">
            <a:avLst/>
          </a:prstGeom>
          <a:noFill/>
        </p:spPr>
        <p:txBody>
          <a:bodyPr wrap="square" rtlCol="0">
            <a:spAutoFit/>
          </a:bodyPr>
          <a:lstStyle/>
          <a:p>
            <a:pPr>
              <a:lnSpc>
                <a:spcPts val="3000"/>
              </a:lnSpc>
              <a:buClr>
                <a:srgbClr val="0070C0"/>
              </a:buClr>
              <a:buFont typeface="Wingdings" panose="05000000000000000000" pitchFamily="2" charset="2"/>
              <a:buChar char="n"/>
              <a:defRPr/>
            </a:pPr>
            <a:r>
              <a:rPr lang="zh-CN" altLang="zh-CN" sz="2000" dirty="0"/>
              <a:t>说明：</a:t>
            </a:r>
            <a:endParaRPr lang="zh-CN" altLang="zh-CN" sz="2000" dirty="0"/>
          </a:p>
          <a:p>
            <a:pPr>
              <a:lnSpc>
                <a:spcPts val="3000"/>
              </a:lnSpc>
              <a:buClr>
                <a:srgbClr val="0070C0"/>
              </a:buClr>
              <a:defRPr/>
            </a:pPr>
            <a:r>
              <a:rPr lang="zh-CN" altLang="zh-CN" sz="2000" dirty="0"/>
              <a:t>（</a:t>
            </a:r>
            <a:r>
              <a:rPr lang="en-US" altLang="zh-CN" sz="2000" dirty="0"/>
              <a:t>1</a:t>
            </a:r>
            <a:r>
              <a:rPr lang="zh-CN" altLang="zh-CN" sz="2000" dirty="0"/>
              <a:t>）友元类的声明同样可以在类声明中的任何位置；</a:t>
            </a:r>
            <a:endParaRPr lang="zh-CN" altLang="zh-CN" sz="2000" dirty="0"/>
          </a:p>
          <a:p>
            <a:pPr>
              <a:lnSpc>
                <a:spcPts val="3000"/>
              </a:lnSpc>
              <a:buClr>
                <a:srgbClr val="0070C0"/>
              </a:buClr>
              <a:defRPr/>
            </a:pPr>
            <a:r>
              <a:rPr lang="zh-CN" altLang="zh-CN" sz="2000" dirty="0"/>
              <a:t>（</a:t>
            </a:r>
            <a:r>
              <a:rPr lang="en-US" altLang="zh-CN" sz="2000" dirty="0"/>
              <a:t>2</a:t>
            </a:r>
            <a:r>
              <a:rPr lang="zh-CN" altLang="zh-CN" sz="2000" dirty="0"/>
              <a:t>）友元类的所有成员函数将都成为友元函数。</a:t>
            </a:r>
            <a:endParaRPr lang="en-US" altLang="zh-CN" sz="2000" dirty="0"/>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4-10</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友元类应用举例。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class DateFriend; </a:t>
            </a:r>
            <a:r>
              <a:rPr lang="nb-NO" altLang="zh-CN" sz="2000" b="1" noProof="0" dirty="0">
                <a:ln>
                  <a:noFill/>
                </a:ln>
                <a:effectLst/>
                <a:uLnTx/>
                <a:uFillTx/>
                <a:latin typeface="+mn-ea"/>
                <a:sym typeface="+mn-ea"/>
              </a:rPr>
              <a:t> 		 </a:t>
            </a:r>
            <a:r>
              <a:rPr lang="en-US" altLang="zh-CN" sz="2000" b="1" noProof="0" dirty="0">
                <a:ln>
                  <a:noFill/>
                </a:ln>
                <a:effectLst/>
                <a:uLnTx/>
                <a:uFillTx/>
                <a:latin typeface="+mn-ea"/>
                <a:sym typeface="+mn-ea"/>
              </a:rPr>
              <a:t>//</a:t>
            </a:r>
            <a:r>
              <a:rPr lang="zh-CN" altLang="en-US" sz="2000" b="1" noProof="0" dirty="0">
                <a:ln>
                  <a:noFill/>
                </a:ln>
                <a:effectLst/>
                <a:uLnTx/>
                <a:uFillTx/>
                <a:latin typeface="+mn-ea"/>
                <a:sym typeface="+mn-ea"/>
              </a:rPr>
              <a:t>前向引用声明</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m,int d,int 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class DateFriend; </a:t>
            </a:r>
            <a:r>
              <a:rPr lang="nb-NO" altLang="zh-CN" sz="2000" b="1" noProof="0" dirty="0">
                <a:ln>
                  <a:noFill/>
                </a:ln>
                <a:effectLst/>
                <a:uLnTx/>
                <a:uFillTx/>
                <a:latin typeface="+mn-ea"/>
                <a:sym typeface="+mn-ea"/>
              </a:rPr>
              <a:t>		//</a:t>
            </a:r>
            <a:r>
              <a:rPr lang="zh-CN" altLang="zh-CN" sz="2000" b="1" noProof="0" dirty="0">
                <a:ln>
                  <a:noFill/>
                </a:ln>
                <a:effectLst/>
                <a:uLnTx/>
                <a:uFillTx/>
                <a:latin typeface="+mn-ea"/>
                <a:sym typeface="+mn-ea"/>
              </a:rPr>
              <a:t>定义友元类</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851775" cy="4369435"/>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Date::Date(int m,int d,int 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month=m</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day=d</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year=y</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void DateFriend::modifyDate(Date&amp; date,int month,int day,int year)</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date.month=month</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date.day=day</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date.year=year</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591474"/>
            <a:ext cx="8244324" cy="4739759"/>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t>
            </a:r>
            <a:r>
              <a:rPr lang="nb-NO" altLang="zh-CN" sz="2000" b="1" noProof="0" dirty="0" smtClean="0">
                <a:ln>
                  <a:noFill/>
                </a:ln>
                <a:effectLst/>
                <a:uLnTx/>
                <a:uFillTx/>
                <a:latin typeface="+mn-ea"/>
                <a:sym typeface="+mn-ea"/>
              </a:rPr>
              <a:t>DateFriend{ </a:t>
            </a:r>
            <a:endParaRPr lang="nb-NO" altLang="zh-CN" sz="2000" b="1" noProof="0" dirty="0" smtClean="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void </a:t>
            </a:r>
            <a:r>
              <a:rPr lang="nb-NO" altLang="zh-CN" sz="2000" b="1" noProof="0" dirty="0">
                <a:ln>
                  <a:noFill/>
                </a:ln>
                <a:effectLst/>
                <a:uLnTx/>
                <a:uFillTx/>
                <a:latin typeface="+mn-ea"/>
                <a:sym typeface="+mn-ea"/>
              </a:rPr>
              <a:t>modifyDate(Date&amp; date,int month,int day,int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display(const Date&amp; date</a:t>
            </a:r>
            <a:r>
              <a:rPr lang="nb-NO" altLang="zh-CN" sz="2000" b="1" noProof="0" dirty="0" smtClean="0">
                <a:ln>
                  <a:noFill/>
                </a:ln>
                <a:effectLst/>
                <a:uLnTx/>
                <a:uFillTx/>
                <a:latin typeface="+mn-ea"/>
                <a:sym typeface="+mn-ea"/>
              </a:rPr>
              <a:t>);</a:t>
            </a:r>
            <a:endParaRPr lang="nb-NO" altLang="zh-CN" sz="2000" b="1" noProof="0" dirty="0" smtClean="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 </a:t>
            </a:r>
            <a:r>
              <a:rPr lang="nb-NO" altLang="zh-CN" sz="2000" b="1" noProof="0" dirty="0" smtClean="0">
                <a:ln>
                  <a:noFill/>
                </a:ln>
                <a:effectLst/>
                <a:uLnTx/>
                <a:uFillTx/>
                <a:latin typeface="+mn-ea"/>
                <a:sym typeface="+mn-ea"/>
              </a:rPr>
              <a:t>){</a:t>
            </a:r>
            <a:endParaRPr lang="nb-NO" altLang="zh-CN" sz="2000" b="1" noProof="0" dirty="0" smtClean="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dirty="0">
                <a:latin typeface="+mn-ea"/>
                <a:sym typeface="+mn-ea"/>
              </a:rPr>
              <a:t> </a:t>
            </a:r>
            <a:r>
              <a:rPr lang="nb-NO" altLang="zh-CN" sz="2000" b="1" noProof="0" dirty="0" smtClean="0">
                <a:ln>
                  <a:noFill/>
                </a:ln>
                <a:effectLst/>
                <a:uLnTx/>
                <a:uFillTx/>
                <a:latin typeface="+mn-ea"/>
                <a:sym typeface="+mn-ea"/>
              </a:rPr>
              <a:t>    Date </a:t>
            </a:r>
            <a:r>
              <a:rPr lang="nb-NO" altLang="zh-CN" sz="2000" b="1" noProof="0" dirty="0">
                <a:ln>
                  <a:noFill/>
                </a:ln>
                <a:effectLst/>
                <a:uLnTx/>
                <a:uFillTx/>
                <a:latin typeface="+mn-ea"/>
                <a:sym typeface="+mn-ea"/>
              </a:rPr>
              <a:t>date1(12,20,2012);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Date </a:t>
            </a:r>
            <a:r>
              <a:rPr lang="nb-NO" altLang="zh-CN" sz="2000" b="1" noProof="0" dirty="0">
                <a:ln>
                  <a:noFill/>
                </a:ln>
                <a:effectLst/>
                <a:uLnTx/>
                <a:uFillTx/>
                <a:latin typeface="+mn-ea"/>
                <a:sym typeface="+mn-ea"/>
              </a:rPr>
              <a:t>date2(12,21,2012);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DateFriend </a:t>
            </a:r>
            <a:r>
              <a:rPr lang="nb-NO" altLang="zh-CN" sz="2000" b="1" noProof="0" dirty="0">
                <a:ln>
                  <a:noFill/>
                </a:ln>
                <a:effectLst/>
                <a:uLnTx/>
                <a:uFillTx/>
                <a:latin typeface="+mn-ea"/>
                <a:sym typeface="+mn-ea"/>
              </a:rPr>
              <a:t>dateFriend;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dateFriend.modifyDate(date1,12,12,2012);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dateFriend.modifyDate(date2,12,12,2012);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28185" y="1447800"/>
            <a:ext cx="2666896" cy="3018790"/>
            <a:chOff x="6228185" y="1447800"/>
            <a:chExt cx="2666896" cy="3018790"/>
          </a:xfrm>
        </p:grpSpPr>
        <p:sp>
          <p:nvSpPr>
            <p:cNvPr id="86" name="矩形标注 85"/>
            <p:cNvSpPr/>
            <p:nvPr/>
          </p:nvSpPr>
          <p:spPr>
            <a:xfrm>
              <a:off x="6228185" y="1447800"/>
              <a:ext cx="2666896" cy="3018790"/>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302793" y="1699446"/>
              <a:ext cx="2592288" cy="2654561"/>
            </a:xfrm>
            <a:prstGeom prst="rect">
              <a:avLst/>
            </a:prstGeom>
            <a:noFill/>
          </p:spPr>
          <p:txBody>
            <a:bodyPr wrap="square" lIns="68567" tIns="34284" rIns="68567" bIns="34284" rtlCol="0">
              <a:spAutoFit/>
            </a:bodyPr>
            <a:lstStyle/>
            <a:p>
              <a:pPr marR="0">
                <a:lnSpc>
                  <a:spcPct val="150000"/>
                </a:lnSpc>
                <a:spcBef>
                  <a:spcPct val="20000"/>
                </a:spcBef>
                <a:buClr>
                  <a:srgbClr val="FF5050"/>
                </a:buClr>
                <a:buSzTx/>
                <a:defRPr/>
              </a:pPr>
              <a:r>
                <a:rPr lang="zh-CN" altLang="en-US" sz="2000" b="1" dirty="0">
                  <a:solidFill>
                    <a:srgbClr val="FF0000"/>
                  </a:solidFill>
                  <a:latin typeface="仿宋" panose="02010609060101010101" pitchFamily="49" charset="-122"/>
                  <a:ea typeface="仿宋" panose="02010609060101010101" pitchFamily="49" charset="-122"/>
                  <a:sym typeface="+mn-ea"/>
                </a:rPr>
                <a:t>类属性用全局变量描述，也会带来增加耦合度，降低信息隐藏和数据封装性，命名冲突等问题</a:t>
              </a:r>
              <a:endParaRPr lang="zh-CN" altLang="en-US" sz="2000" b="1" dirty="0">
                <a:solidFill>
                  <a:srgbClr val="FF0000"/>
                </a:solidFill>
                <a:latin typeface="仿宋" panose="02010609060101010101" pitchFamily="49" charset="-122"/>
                <a:ea typeface="仿宋" panose="02010609060101010101" pitchFamily="49" charset="-122"/>
                <a:sym typeface="+mn-ea"/>
              </a:endParaRPr>
            </a:p>
            <a:p>
              <a:pPr marR="0" defTabSz="914400">
                <a:buClrTx/>
                <a:buSzTx/>
                <a:buFontTx/>
                <a:buNone/>
                <a:defRPr/>
              </a:pPr>
              <a:endParaRPr kumimoji="0" lang="zh-CN" altLang="en-US"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sym typeface="+mn-ea"/>
              </a:endParaRPr>
            </a:p>
          </p:txBody>
        </p:sp>
      </p:grpSp>
      <p:sp>
        <p:nvSpPr>
          <p:cNvPr id="3" name="文本框 2"/>
          <p:cNvSpPr txBox="1"/>
          <p:nvPr/>
        </p:nvSpPr>
        <p:spPr>
          <a:xfrm>
            <a:off x="323528" y="699542"/>
            <a:ext cx="5676265" cy="435811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total_student_in-calss</a:t>
            </a:r>
            <a:r>
              <a:rPr lang="en-US" altLang="zh-CN" b="1" noProof="0" dirty="0">
                <a:ln>
                  <a:noFill/>
                </a:ln>
                <a:effectLst/>
                <a:uLnTx/>
                <a:uFillTx/>
                <a:latin typeface="+mn-ea"/>
                <a:sym typeface="+mn-ea"/>
              </a:rPr>
              <a:t>=0;</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class </a:t>
            </a:r>
            <a:r>
              <a:rPr lang="en-US" altLang="zh-CN" b="1" noProof="0" dirty="0" smtClean="0">
                <a:ln>
                  <a:noFill/>
                </a:ln>
                <a:effectLst/>
                <a:uLnTx/>
                <a:uFillTx/>
                <a:latin typeface="+mn-ea"/>
                <a:sym typeface="+mn-ea"/>
              </a:rPr>
              <a:t>Student{  </a:t>
            </a:r>
            <a:endParaRPr lang="en-US" altLang="zh-CN" b="1" noProof="0" dirty="0" smtClean="0">
              <a:ln>
                <a:noFill/>
              </a:ln>
              <a:effectLst/>
              <a:uLnTx/>
              <a:uFillTx/>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private</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name;</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a:t>
            </a:r>
            <a:r>
              <a:rPr lang="en-US" altLang="zh-CN" b="1" noProof="0" dirty="0" err="1">
                <a:ln>
                  <a:noFill/>
                </a:ln>
                <a:effectLst/>
                <a:uLnTx/>
                <a:uFillTx/>
                <a:latin typeface="+mn-ea"/>
                <a:sym typeface="+mn-ea"/>
              </a:rPr>
              <a:t>class_id</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public</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Student(string name1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 string class_id1)</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name</a:t>
            </a:r>
            <a:r>
              <a:rPr lang="en-US" altLang="zh-CN" b="1" noProof="0" dirty="0">
                <a:ln>
                  <a:noFill/>
                </a:ln>
                <a:effectLst/>
                <a:uLnTx/>
                <a:uFillTx/>
                <a:latin typeface="+mn-ea"/>
                <a:sym typeface="+mn-ea"/>
              </a:rPr>
              <a:t>= name1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class_id</a:t>
            </a:r>
            <a:r>
              <a:rPr lang="en-US" altLang="zh-CN" b="1" noProof="0" dirty="0">
                <a:ln>
                  <a:noFill/>
                </a:ln>
                <a:effectLst/>
                <a:uLnTx/>
                <a:uFillTx/>
                <a:latin typeface="+mn-ea"/>
                <a:sym typeface="+mn-ea"/>
              </a:rPr>
              <a:t>= class_id1</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total_student_in-calss</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150685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DateFriend::display(const Date&amp; date)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cout&lt;&lt;date.year&lt;&lt;"-"&lt;&lt;date.month&lt;&lt;"-"&lt;&lt;date.day&lt;&lt;endl;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pic>
        <p:nvPicPr>
          <p:cNvPr id="61443" name="Picture 2"/>
          <p:cNvPicPr>
            <a:picLocks noChangeAspect="1"/>
          </p:cNvPicPr>
          <p:nvPr/>
        </p:nvPicPr>
        <p:blipFill>
          <a:blip r:embed="rId1"/>
          <a:stretch>
            <a:fillRect/>
          </a:stretch>
        </p:blipFill>
        <p:spPr>
          <a:xfrm>
            <a:off x="332105" y="2553970"/>
            <a:ext cx="8680450" cy="179863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1443"/>
                                        </p:tgtEl>
                                        <p:attrNameLst>
                                          <p:attrName>style.visibility</p:attrName>
                                        </p:attrNameLst>
                                      </p:cBhvr>
                                      <p:to>
                                        <p:strVal val="visible"/>
                                      </p:to>
                                    </p:set>
                                    <p:animEffect transition="in" filter="fade">
                                      <p:cBhvr>
                                        <p:cTn id="23" dur="1000"/>
                                        <p:tgtEl>
                                          <p:spTgt spid="61443"/>
                                        </p:tgtEl>
                                      </p:cBhvr>
                                    </p:animEffect>
                                    <p:anim calcmode="lin" valueType="num">
                                      <p:cBhvr>
                                        <p:cTn id="24" dur="1000" fill="hold"/>
                                        <p:tgtEl>
                                          <p:spTgt spid="61443"/>
                                        </p:tgtEl>
                                        <p:attrNameLst>
                                          <p:attrName>ppt_x</p:attrName>
                                        </p:attrNameLst>
                                      </p:cBhvr>
                                      <p:tavLst>
                                        <p:tav tm="0">
                                          <p:val>
                                            <p:strVal val="#ppt_x"/>
                                          </p:val>
                                        </p:tav>
                                        <p:tav tm="100000">
                                          <p:val>
                                            <p:strVal val="#ppt_x"/>
                                          </p:val>
                                        </p:tav>
                                      </p:tavLst>
                                    </p:anim>
                                    <p:anim calcmode="lin" valueType="num">
                                      <p:cBhvr>
                                        <p:cTn id="25" dur="1000" fill="hold"/>
                                        <p:tgtEl>
                                          <p:spTgt spid="614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579755"/>
            <a:ext cx="7668260" cy="4524315"/>
          </a:xfrm>
          <a:prstGeom prst="rect">
            <a:avLst/>
          </a:prstGeom>
          <a:noFill/>
        </p:spPr>
        <p:txBody>
          <a:bodyPr wrap="square" rtlCol="0">
            <a:spAutoFit/>
          </a:bodyPr>
          <a:lstStyle/>
          <a:p>
            <a:r>
              <a:rPr lang="zh-CN" altLang="zh-CN" dirty="0"/>
              <a:t>【</a:t>
            </a:r>
            <a:r>
              <a:rPr lang="zh-CN" altLang="zh-CN" dirty="0" smtClean="0"/>
              <a:t>例</a:t>
            </a:r>
            <a:r>
              <a:rPr lang="en-US" altLang="zh-CN" dirty="0" smtClean="0"/>
              <a:t>4-11</a:t>
            </a:r>
            <a:r>
              <a:rPr lang="zh-CN" altLang="zh-CN" dirty="0" smtClean="0"/>
              <a:t>】</a:t>
            </a:r>
            <a:r>
              <a:rPr lang="zh-CN" altLang="zh-CN" dirty="0"/>
              <a:t>将</a:t>
            </a:r>
            <a:r>
              <a:rPr lang="zh-CN" altLang="zh-CN" dirty="0" smtClean="0"/>
              <a:t>例</a:t>
            </a:r>
            <a:r>
              <a:rPr lang="en-US" altLang="zh-CN" dirty="0" smtClean="0"/>
              <a:t>4-10</a:t>
            </a:r>
            <a:r>
              <a:rPr lang="zh-CN" altLang="zh-CN" dirty="0" smtClean="0"/>
              <a:t>通过</a:t>
            </a:r>
            <a:r>
              <a:rPr lang="zh-CN" altLang="zh-CN" dirty="0"/>
              <a:t>友元类实现。</a:t>
            </a:r>
            <a:endParaRPr lang="zh-CN" altLang="zh-CN" dirty="0"/>
          </a:p>
          <a:p>
            <a:r>
              <a:rPr lang="en-US" altLang="zh-CN" dirty="0"/>
              <a:t>#include&lt;</a:t>
            </a:r>
            <a:r>
              <a:rPr lang="en-US" altLang="zh-CN" dirty="0" err="1"/>
              <a:t>iostream</a:t>
            </a:r>
            <a:r>
              <a:rPr lang="en-US" altLang="zh-CN" dirty="0"/>
              <a:t>&gt;</a:t>
            </a:r>
            <a:endParaRPr lang="zh-CN" altLang="zh-CN" dirty="0"/>
          </a:p>
          <a:p>
            <a:r>
              <a:rPr lang="en-US" altLang="zh-CN" dirty="0"/>
              <a:t>#include&lt;string&gt;</a:t>
            </a:r>
            <a:endParaRPr lang="zh-CN" altLang="zh-CN" dirty="0"/>
          </a:p>
          <a:p>
            <a:r>
              <a:rPr lang="en-US" altLang="zh-CN" dirty="0"/>
              <a:t>#include&lt;</a:t>
            </a:r>
            <a:r>
              <a:rPr lang="en-US" altLang="zh-CN" dirty="0" err="1"/>
              <a:t>iomanip</a:t>
            </a:r>
            <a:r>
              <a:rPr lang="en-US" altLang="zh-CN" dirty="0"/>
              <a:t>&gt;</a:t>
            </a:r>
            <a:endParaRPr lang="zh-CN" altLang="zh-CN" dirty="0"/>
          </a:p>
          <a:p>
            <a:r>
              <a:rPr lang="en-US" altLang="zh-CN" dirty="0"/>
              <a:t>using namespace </a:t>
            </a:r>
            <a:r>
              <a:rPr lang="en-US" altLang="zh-CN" dirty="0" err="1"/>
              <a:t>std</a:t>
            </a:r>
            <a:r>
              <a:rPr lang="en-US" altLang="zh-CN" dirty="0"/>
              <a:t>;</a:t>
            </a:r>
            <a:endParaRPr lang="zh-CN" altLang="zh-CN" dirty="0"/>
          </a:p>
          <a:p>
            <a:r>
              <a:rPr lang="en-US" altLang="zh-CN" dirty="0">
                <a:solidFill>
                  <a:srgbClr val="FF0000"/>
                </a:solidFill>
              </a:rPr>
              <a:t>class Student;                       </a:t>
            </a:r>
            <a:r>
              <a:rPr lang="en-US" altLang="zh-CN" dirty="0"/>
              <a:t>		//</a:t>
            </a:r>
            <a:r>
              <a:rPr lang="zh-CN" altLang="zh-CN" dirty="0"/>
              <a:t>类的提前声明</a:t>
            </a:r>
            <a:endParaRPr lang="zh-CN" altLang="zh-CN" dirty="0"/>
          </a:p>
          <a:p>
            <a:r>
              <a:rPr lang="en-US" altLang="zh-CN" dirty="0"/>
              <a:t>class </a:t>
            </a:r>
            <a:r>
              <a:rPr lang="en-US" altLang="zh-CN" dirty="0" smtClean="0">
                <a:solidFill>
                  <a:srgbClr val="FF0000"/>
                </a:solidFill>
              </a:rPr>
              <a:t>Teacher</a:t>
            </a:r>
            <a:r>
              <a:rPr lang="en-US" altLang="zh-CN" dirty="0" smtClean="0"/>
              <a:t>{</a:t>
            </a:r>
            <a:endParaRPr lang="zh-CN" altLang="zh-CN" dirty="0"/>
          </a:p>
          <a:p>
            <a:r>
              <a:rPr lang="en-US" altLang="zh-CN" dirty="0"/>
              <a:t>public:</a:t>
            </a:r>
            <a:endParaRPr lang="zh-CN" altLang="zh-CN" dirty="0"/>
          </a:p>
          <a:p>
            <a:r>
              <a:rPr lang="en-US" altLang="zh-CN" dirty="0"/>
              <a:t>	Teacher(string ="",string ="");</a:t>
            </a:r>
            <a:endParaRPr lang="zh-CN" altLang="zh-CN" dirty="0"/>
          </a:p>
          <a:p>
            <a:r>
              <a:rPr lang="en-US" altLang="zh-CN" dirty="0"/>
              <a:t>	~Teacher(){}</a:t>
            </a:r>
            <a:endParaRPr lang="zh-CN" altLang="zh-CN" dirty="0"/>
          </a:p>
          <a:p>
            <a:r>
              <a:rPr lang="en-US" altLang="zh-CN" dirty="0"/>
              <a:t>	void </a:t>
            </a:r>
            <a:r>
              <a:rPr lang="en-US" altLang="zh-CN" dirty="0" err="1"/>
              <a:t>Show_Teacher</a:t>
            </a:r>
            <a:r>
              <a:rPr lang="en-US" altLang="zh-CN" dirty="0"/>
              <a:t>();</a:t>
            </a:r>
            <a:endParaRPr lang="zh-CN" altLang="zh-CN" dirty="0"/>
          </a:p>
          <a:p>
            <a:r>
              <a:rPr lang="en-US" altLang="zh-CN" dirty="0"/>
              <a:t>	void </a:t>
            </a:r>
            <a:r>
              <a:rPr lang="en-US" altLang="zh-CN" dirty="0" err="1"/>
              <a:t>SetScore</a:t>
            </a:r>
            <a:r>
              <a:rPr lang="en-US" altLang="zh-CN" dirty="0"/>
              <a:t>(Student &amp;,double);  //</a:t>
            </a:r>
            <a:r>
              <a:rPr lang="zh-CN" altLang="zh-CN" dirty="0"/>
              <a:t>修改指定学生成绩</a:t>
            </a:r>
            <a:endParaRPr lang="zh-CN" altLang="zh-CN" dirty="0"/>
          </a:p>
          <a:p>
            <a:r>
              <a:rPr lang="en-US" altLang="zh-CN" dirty="0"/>
              <a:t>private:</a:t>
            </a:r>
            <a:endParaRPr lang="zh-CN" altLang="zh-CN" dirty="0"/>
          </a:p>
          <a:p>
            <a:r>
              <a:rPr lang="en-US" altLang="zh-CN" dirty="0"/>
              <a:t>	string </a:t>
            </a:r>
            <a:r>
              <a:rPr lang="en-US" altLang="zh-CN" dirty="0" err="1"/>
              <a:t>num</a:t>
            </a:r>
            <a:r>
              <a:rPr lang="en-US" altLang="zh-CN" dirty="0"/>
              <a:t>;</a:t>
            </a:r>
            <a:endParaRPr lang="zh-CN" altLang="zh-CN" dirty="0"/>
          </a:p>
          <a:p>
            <a:r>
              <a:rPr lang="en-US" altLang="zh-CN" dirty="0"/>
              <a:t>	string name;</a:t>
            </a:r>
            <a:endParaRPr lang="zh-CN" altLang="zh-CN" dirty="0"/>
          </a:p>
          <a:p>
            <a:r>
              <a:rPr lang="en-US" altLang="zh-CN" dirty="0"/>
              <a:t>};</a:t>
            </a:r>
            <a:endParaRPr lang="zh-CN" altLang="zh-CN"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827879" y="564606"/>
            <a:ext cx="7668260" cy="4401205"/>
          </a:xfrm>
          <a:prstGeom prst="rect">
            <a:avLst/>
          </a:prstGeom>
          <a:noFill/>
        </p:spPr>
        <p:txBody>
          <a:bodyPr wrap="square" rtlCol="0">
            <a:spAutoFit/>
          </a:bodyPr>
          <a:lstStyle/>
          <a:p>
            <a:r>
              <a:rPr lang="en-US" altLang="zh-CN" sz="2000" dirty="0"/>
              <a:t>class </a:t>
            </a:r>
            <a:r>
              <a:rPr lang="en-US" altLang="zh-CN" sz="2000" dirty="0" smtClean="0">
                <a:solidFill>
                  <a:srgbClr val="FF0000"/>
                </a:solidFill>
              </a:rPr>
              <a:t>Student</a:t>
            </a:r>
            <a:r>
              <a:rPr lang="en-US" altLang="zh-CN" sz="2000" dirty="0" smtClean="0"/>
              <a:t>{</a:t>
            </a:r>
            <a:endParaRPr lang="zh-CN" altLang="zh-CN" sz="2000" dirty="0"/>
          </a:p>
          <a:p>
            <a:r>
              <a:rPr lang="en-US" altLang="zh-CN" sz="2000" dirty="0"/>
              <a:t>public:</a:t>
            </a:r>
            <a:endParaRPr lang="zh-CN" altLang="zh-CN" sz="2000" dirty="0"/>
          </a:p>
          <a:p>
            <a:r>
              <a:rPr lang="en-US" altLang="zh-CN" sz="2000" dirty="0"/>
              <a:t>	Student(string ="",string ="",double =0);</a:t>
            </a:r>
            <a:endParaRPr lang="zh-CN" altLang="zh-CN" sz="2000" dirty="0"/>
          </a:p>
          <a:p>
            <a:r>
              <a:rPr lang="en-US" altLang="zh-CN" sz="2000" dirty="0"/>
              <a:t>	~Student(){}</a:t>
            </a:r>
            <a:endParaRPr lang="zh-CN" altLang="zh-CN" sz="2000" dirty="0"/>
          </a:p>
          <a:p>
            <a:r>
              <a:rPr lang="en-US" altLang="zh-CN" sz="2000" dirty="0"/>
              <a:t>	void </a:t>
            </a:r>
            <a:r>
              <a:rPr lang="en-US" altLang="zh-CN" sz="2000" dirty="0" err="1"/>
              <a:t>Show_Student</a:t>
            </a:r>
            <a:r>
              <a:rPr lang="en-US" altLang="zh-CN" sz="2000" dirty="0"/>
              <a:t>();</a:t>
            </a:r>
            <a:endParaRPr lang="zh-CN" altLang="zh-CN" sz="2000" dirty="0"/>
          </a:p>
          <a:p>
            <a:r>
              <a:rPr lang="en-US" altLang="zh-CN" sz="2000" dirty="0"/>
              <a:t>	</a:t>
            </a:r>
            <a:r>
              <a:rPr lang="en-US" altLang="zh-CN" sz="2000" dirty="0">
                <a:solidFill>
                  <a:srgbClr val="FF0000"/>
                </a:solidFill>
              </a:rPr>
              <a:t>friend class Teacher;            </a:t>
            </a:r>
            <a:r>
              <a:rPr lang="en-US" altLang="zh-CN" sz="2000" dirty="0"/>
              <a:t>//</a:t>
            </a:r>
            <a:r>
              <a:rPr lang="zh-CN" altLang="zh-CN" sz="2000" dirty="0"/>
              <a:t>声明类</a:t>
            </a:r>
            <a:r>
              <a:rPr lang="en-US" altLang="zh-CN" sz="2000" dirty="0"/>
              <a:t>Teacher</a:t>
            </a:r>
            <a:r>
              <a:rPr lang="zh-CN" altLang="zh-CN" sz="2000" dirty="0"/>
              <a:t>为友元类</a:t>
            </a:r>
            <a:endParaRPr lang="zh-CN" altLang="zh-CN" sz="2000" dirty="0"/>
          </a:p>
          <a:p>
            <a:r>
              <a:rPr lang="en-US" altLang="zh-CN" sz="2000" dirty="0"/>
              <a:t>private:</a:t>
            </a:r>
            <a:endParaRPr lang="zh-CN" altLang="zh-CN" sz="2000" dirty="0"/>
          </a:p>
          <a:p>
            <a:r>
              <a:rPr lang="en-US" altLang="zh-CN" sz="2000" dirty="0"/>
              <a:t>	string </a:t>
            </a:r>
            <a:r>
              <a:rPr lang="en-US" altLang="zh-CN" sz="2000" dirty="0" err="1"/>
              <a:t>num</a:t>
            </a:r>
            <a:r>
              <a:rPr lang="en-US" altLang="zh-CN" sz="2000" dirty="0"/>
              <a:t>;</a:t>
            </a:r>
            <a:endParaRPr lang="zh-CN" altLang="zh-CN" sz="2000" dirty="0"/>
          </a:p>
          <a:p>
            <a:r>
              <a:rPr lang="en-US" altLang="zh-CN" sz="2000" dirty="0"/>
              <a:t>	string name;</a:t>
            </a:r>
            <a:endParaRPr lang="zh-CN" altLang="zh-CN" sz="2000" dirty="0"/>
          </a:p>
          <a:p>
            <a:r>
              <a:rPr lang="en-US" altLang="zh-CN" sz="2000" dirty="0"/>
              <a:t>	double score; </a:t>
            </a:r>
            <a:endParaRPr lang="zh-CN" altLang="zh-CN" sz="2000" dirty="0"/>
          </a:p>
          <a:p>
            <a:r>
              <a:rPr lang="en-US" altLang="zh-CN" sz="2000" dirty="0"/>
              <a:t>};</a:t>
            </a:r>
            <a:endParaRPr lang="en-US" altLang="zh-CN" sz="2000" dirty="0"/>
          </a:p>
          <a:p>
            <a:r>
              <a:rPr lang="en-US" altLang="zh-CN" sz="2000" dirty="0" smtClean="0"/>
              <a:t>//</a:t>
            </a:r>
            <a:r>
              <a:rPr lang="en-US" altLang="zh-CN" sz="2000" dirty="0"/>
              <a:t>Teacher</a:t>
            </a:r>
            <a:r>
              <a:rPr lang="zh-CN" altLang="zh-CN" sz="2000" dirty="0"/>
              <a:t>类和</a:t>
            </a:r>
            <a:r>
              <a:rPr lang="en-US" altLang="zh-CN" sz="2000" dirty="0"/>
              <a:t>Student</a:t>
            </a:r>
            <a:r>
              <a:rPr lang="zh-CN" altLang="zh-CN" sz="2000" dirty="0"/>
              <a:t>类的成员函数的定义</a:t>
            </a:r>
            <a:endParaRPr lang="zh-CN" altLang="zh-CN" sz="2000" dirty="0"/>
          </a:p>
          <a:p>
            <a:r>
              <a:rPr lang="zh-CN" altLang="zh-CN" sz="2000" dirty="0"/>
              <a:t>……</a:t>
            </a:r>
            <a:r>
              <a:rPr lang="en-US" altLang="zh-CN" sz="2000" dirty="0"/>
              <a:t>   //</a:t>
            </a:r>
            <a:r>
              <a:rPr lang="zh-CN" altLang="zh-CN" sz="2000" dirty="0"/>
              <a:t>相同部分省略</a:t>
            </a:r>
            <a:endParaRPr lang="zh-CN" altLang="zh-CN" sz="2000" dirty="0"/>
          </a:p>
          <a:p>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591474"/>
            <a:ext cx="7668260" cy="4401205"/>
          </a:xfrm>
          <a:prstGeom prst="rect">
            <a:avLst/>
          </a:prstGeom>
          <a:noFill/>
        </p:spPr>
        <p:txBody>
          <a:bodyPr wrap="square" rtlCol="0">
            <a:spAutoFit/>
          </a:bodyPr>
          <a:lstStyle/>
          <a:p>
            <a:r>
              <a:rPr lang="en-US" altLang="zh-CN" sz="2000" dirty="0"/>
              <a:t>void Teacher::</a:t>
            </a:r>
            <a:r>
              <a:rPr lang="en-US" altLang="zh-CN" sz="2000" dirty="0" err="1"/>
              <a:t>SetScore</a:t>
            </a:r>
            <a:r>
              <a:rPr lang="en-US" altLang="zh-CN" sz="2000" dirty="0"/>
              <a:t>(Student &amp;</a:t>
            </a:r>
            <a:r>
              <a:rPr lang="en-US" altLang="zh-CN" sz="2000" dirty="0" err="1"/>
              <a:t>stu,double</a:t>
            </a:r>
            <a:r>
              <a:rPr lang="en-US" altLang="zh-CN" sz="2000" dirty="0"/>
              <a:t> s)  //</a:t>
            </a:r>
            <a:r>
              <a:rPr lang="zh-CN" altLang="zh-CN" sz="2000" dirty="0"/>
              <a:t>修改指定学生成绩</a:t>
            </a:r>
            <a:endParaRPr lang="zh-CN" altLang="zh-CN" sz="2000" dirty="0"/>
          </a:p>
          <a:p>
            <a:r>
              <a:rPr lang="en-US" altLang="zh-CN" sz="2000" dirty="0"/>
              <a:t>{</a:t>
            </a:r>
            <a:endParaRPr lang="zh-CN" altLang="zh-CN" sz="2000" dirty="0"/>
          </a:p>
          <a:p>
            <a:r>
              <a:rPr lang="en-US" altLang="zh-CN" sz="2000" dirty="0"/>
              <a:t>	</a:t>
            </a:r>
            <a:r>
              <a:rPr lang="en-US" altLang="zh-CN" sz="2000" dirty="0" err="1">
                <a:solidFill>
                  <a:srgbClr val="FF0000"/>
                </a:solidFill>
              </a:rPr>
              <a:t>stu.score</a:t>
            </a:r>
            <a:r>
              <a:rPr lang="en-US" altLang="zh-CN" sz="2000" dirty="0">
                <a:solidFill>
                  <a:srgbClr val="FF0000"/>
                </a:solidFill>
              </a:rPr>
              <a:t>=s;</a:t>
            </a:r>
            <a:endParaRPr lang="zh-CN" altLang="zh-CN" sz="2000" dirty="0">
              <a:solidFill>
                <a:srgbClr val="FF0000"/>
              </a:solidFill>
            </a:endParaRPr>
          </a:p>
          <a:p>
            <a:r>
              <a:rPr lang="en-US" altLang="zh-CN" sz="2000" dirty="0"/>
              <a:t>}</a:t>
            </a:r>
            <a:endParaRPr lang="zh-CN" altLang="zh-CN" sz="2000" dirty="0"/>
          </a:p>
          <a:p>
            <a:r>
              <a:rPr lang="en-US" altLang="zh-CN" sz="2000" dirty="0" err="1"/>
              <a:t>int</a:t>
            </a:r>
            <a:r>
              <a:rPr lang="en-US" altLang="zh-CN" sz="2000" dirty="0"/>
              <a:t> main</a:t>
            </a:r>
            <a:r>
              <a:rPr lang="en-US" altLang="zh-CN" sz="2000" dirty="0" smtClean="0"/>
              <a:t>(){</a:t>
            </a:r>
            <a:endParaRPr lang="zh-CN" altLang="zh-CN" sz="2000" dirty="0"/>
          </a:p>
          <a:p>
            <a:r>
              <a:rPr lang="en-US" altLang="zh-CN" sz="2000" dirty="0"/>
              <a:t>	Teacher t("t001","</a:t>
            </a:r>
            <a:r>
              <a:rPr lang="zh-CN" altLang="zh-CN" sz="2000" dirty="0"/>
              <a:t>杨桃</a:t>
            </a:r>
            <a:r>
              <a:rPr lang="en-US" altLang="zh-CN" sz="2000" dirty="0"/>
              <a:t>");</a:t>
            </a:r>
            <a:endParaRPr lang="zh-CN" altLang="zh-CN" sz="2000" dirty="0"/>
          </a:p>
          <a:p>
            <a:r>
              <a:rPr lang="en-US" altLang="zh-CN" sz="2000" dirty="0"/>
              <a:t>	Student </a:t>
            </a:r>
            <a:r>
              <a:rPr lang="en-US" altLang="zh-CN" sz="2000" dirty="0" err="1"/>
              <a:t>stu</a:t>
            </a:r>
            <a:r>
              <a:rPr lang="en-US" altLang="zh-CN" sz="2000" dirty="0"/>
              <a:t>("x001","</a:t>
            </a:r>
            <a:r>
              <a:rPr lang="zh-CN" altLang="zh-CN" sz="2000" dirty="0"/>
              <a:t>王强</a:t>
            </a:r>
            <a:r>
              <a:rPr lang="en-US" altLang="zh-CN" sz="2000" dirty="0"/>
              <a:t>",88);</a:t>
            </a:r>
            <a:endParaRPr lang="zh-CN" altLang="zh-CN" sz="2000" dirty="0"/>
          </a:p>
          <a:p>
            <a:r>
              <a:rPr lang="en-US" altLang="zh-CN" sz="2000" dirty="0"/>
              <a:t>	</a:t>
            </a:r>
            <a:r>
              <a:rPr lang="en-US" altLang="zh-CN" sz="2000" dirty="0" err="1"/>
              <a:t>cout</a:t>
            </a:r>
            <a:r>
              <a:rPr lang="en-US" altLang="zh-CN" sz="2000" dirty="0"/>
              <a:t>&lt;&lt;"</a:t>
            </a:r>
            <a:r>
              <a:rPr lang="zh-CN" altLang="zh-CN" sz="2000" dirty="0"/>
              <a:t>修改之前：</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a:t>
            </a:r>
            <a:r>
              <a:rPr lang="en-US" altLang="zh-CN" sz="2000" dirty="0" err="1">
                <a:solidFill>
                  <a:srgbClr val="FF0000"/>
                </a:solidFill>
              </a:rPr>
              <a:t>t.SetScore</a:t>
            </a:r>
            <a:r>
              <a:rPr lang="en-US" altLang="zh-CN" sz="2000" dirty="0">
                <a:solidFill>
                  <a:srgbClr val="FF0000"/>
                </a:solidFill>
              </a:rPr>
              <a:t>(stu,99);</a:t>
            </a:r>
            <a:endParaRPr lang="zh-CN" altLang="zh-CN" sz="2000" dirty="0">
              <a:solidFill>
                <a:srgbClr val="FF0000"/>
              </a:solidFill>
            </a:endParaRPr>
          </a:p>
          <a:p>
            <a:r>
              <a:rPr lang="en-US" altLang="zh-CN" sz="2000" dirty="0"/>
              <a:t>	</a:t>
            </a:r>
            <a:r>
              <a:rPr lang="en-US" altLang="zh-CN" sz="2000" dirty="0" err="1"/>
              <a:t>cout</a:t>
            </a:r>
            <a:r>
              <a:rPr lang="en-US" altLang="zh-CN" sz="2000" dirty="0"/>
              <a:t>&lt;&lt;"</a:t>
            </a:r>
            <a:r>
              <a:rPr lang="zh-CN" altLang="zh-CN" sz="2000" dirty="0"/>
              <a:t>修改之后：</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4" name="Rectangle 2"/>
          <p:cNvSpPr txBox="1">
            <a:spLocks noChangeArrowheads="1"/>
          </p:cNvSpPr>
          <p:nvPr/>
        </p:nvSpPr>
        <p:spPr bwMode="auto">
          <a:xfrm>
            <a:off x="5508104" y="2067694"/>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a:t>
            </a:r>
            <a:r>
              <a:rPr lang="zh-CN" altLang="zh-CN" sz="2000" dirty="0" smtClean="0"/>
              <a:t>修改</a:t>
            </a:r>
            <a:r>
              <a:rPr lang="zh-CN" altLang="zh-CN" sz="2000" dirty="0"/>
              <a:t>之前：</a:t>
            </a:r>
            <a:endParaRPr lang="zh-CN" altLang="zh-CN" sz="2000" dirty="0"/>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endParaRPr lang="zh-CN" altLang="zh-CN" sz="2000" dirty="0"/>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Rectangle 2"/>
          <p:cNvSpPr txBox="1">
            <a:spLocks noChangeArrowheads="1"/>
          </p:cNvSpPr>
          <p:nvPr/>
        </p:nvSpPr>
        <p:spPr>
          <a:xfrm>
            <a:off x="395536" y="843558"/>
            <a:ext cx="8458200" cy="41764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000"/>
              </a:lnSpc>
              <a:buClr>
                <a:srgbClr val="0070C0"/>
              </a:buClr>
              <a:buFont typeface="Wingdings" panose="05000000000000000000" pitchFamily="2" charset="2"/>
              <a:buChar char="n"/>
              <a:defRPr/>
            </a:pPr>
            <a:r>
              <a:rPr lang="zh-CN" altLang="zh-CN" sz="2400" dirty="0" smtClean="0"/>
              <a:t>需要注意</a:t>
            </a:r>
            <a:r>
              <a:rPr lang="zh-CN" altLang="en-US" sz="2400" dirty="0" smtClean="0"/>
              <a:t>：</a:t>
            </a:r>
            <a:endParaRPr lang="zh-CN" altLang="zh-CN" sz="2400" dirty="0" smtClean="0"/>
          </a:p>
          <a:p>
            <a:pPr marL="0" indent="0">
              <a:lnSpc>
                <a:spcPts val="3000"/>
              </a:lnSpc>
              <a:buClr>
                <a:srgbClr val="0070C0"/>
              </a:buClr>
              <a:buNone/>
              <a:defRPr/>
            </a:pPr>
            <a:r>
              <a:rPr lang="zh-CN" altLang="zh-CN" sz="2400" dirty="0" smtClean="0"/>
              <a:t>（</a:t>
            </a:r>
            <a:r>
              <a:rPr lang="en-US" altLang="zh-CN" sz="2400" dirty="0" smtClean="0"/>
              <a:t>1</a:t>
            </a:r>
            <a:r>
              <a:rPr lang="zh-CN" altLang="zh-CN" sz="2400" dirty="0" smtClean="0"/>
              <a:t>）友元关系具有单向性。如果声明类</a:t>
            </a:r>
            <a:r>
              <a:rPr lang="en-US" altLang="zh-CN" sz="2400" dirty="0" smtClean="0"/>
              <a:t>A</a:t>
            </a:r>
            <a:r>
              <a:rPr lang="zh-CN" altLang="zh-CN" sz="2400" dirty="0" smtClean="0"/>
              <a:t>是类</a:t>
            </a:r>
            <a:r>
              <a:rPr lang="en-US" altLang="zh-CN" sz="2400" dirty="0" smtClean="0"/>
              <a:t>B</a:t>
            </a:r>
            <a:r>
              <a:rPr lang="zh-CN" altLang="zh-CN" sz="2400" dirty="0" smtClean="0"/>
              <a:t>的友元，则类</a:t>
            </a:r>
            <a:r>
              <a:rPr lang="en-US" altLang="zh-CN" sz="2400" dirty="0" smtClean="0"/>
              <a:t>A</a:t>
            </a:r>
            <a:r>
              <a:rPr lang="zh-CN" altLang="zh-CN" sz="2400" dirty="0" smtClean="0"/>
              <a:t>的所有成员函数都将变成友元函数，都可以访问类</a:t>
            </a:r>
            <a:r>
              <a:rPr lang="en-US" altLang="zh-CN" sz="2400" dirty="0" smtClean="0"/>
              <a:t>B</a:t>
            </a:r>
            <a:r>
              <a:rPr lang="zh-CN" altLang="zh-CN" sz="2400" dirty="0" smtClean="0"/>
              <a:t>的所有成员，但类</a:t>
            </a:r>
            <a:r>
              <a:rPr lang="en-US" altLang="zh-CN" sz="2400" dirty="0" smtClean="0"/>
              <a:t>B</a:t>
            </a:r>
            <a:r>
              <a:rPr lang="zh-CN" altLang="zh-CN" sz="2400" dirty="0" smtClean="0"/>
              <a:t>的成员函数却不能访问类</a:t>
            </a:r>
            <a:r>
              <a:rPr lang="en-US" altLang="zh-CN" sz="2400" dirty="0" smtClean="0"/>
              <a:t>A</a:t>
            </a:r>
            <a:r>
              <a:rPr lang="zh-CN" altLang="zh-CN" sz="2400" dirty="0" smtClean="0"/>
              <a:t>的私有和保护成员。</a:t>
            </a:r>
            <a:endParaRPr lang="zh-CN" altLang="zh-CN" sz="2400" dirty="0" smtClean="0"/>
          </a:p>
          <a:p>
            <a:pPr marL="0" indent="0">
              <a:lnSpc>
                <a:spcPts val="3000"/>
              </a:lnSpc>
              <a:buClr>
                <a:srgbClr val="0070C0"/>
              </a:buClr>
              <a:buNone/>
              <a:defRPr/>
            </a:pPr>
            <a:r>
              <a:rPr lang="zh-CN" altLang="zh-CN" sz="2400" dirty="0" smtClean="0"/>
              <a:t>（</a:t>
            </a:r>
            <a:r>
              <a:rPr lang="en-US" altLang="zh-CN" sz="2400" dirty="0" smtClean="0"/>
              <a:t>2</a:t>
            </a:r>
            <a:r>
              <a:rPr lang="zh-CN" altLang="zh-CN" sz="2400" dirty="0" smtClean="0"/>
              <a:t>）友元关系不具有传递性。如果类</a:t>
            </a:r>
            <a:r>
              <a:rPr lang="en-US" altLang="zh-CN" sz="2400" dirty="0" smtClean="0"/>
              <a:t>A</a:t>
            </a:r>
            <a:r>
              <a:rPr lang="zh-CN" altLang="zh-CN" sz="2400" dirty="0" smtClean="0"/>
              <a:t>是类</a:t>
            </a:r>
            <a:r>
              <a:rPr lang="en-US" altLang="zh-CN" sz="2400" dirty="0" smtClean="0"/>
              <a:t>B</a:t>
            </a:r>
            <a:r>
              <a:rPr lang="zh-CN" altLang="zh-CN" sz="2400" dirty="0" smtClean="0"/>
              <a:t>的友元，类</a:t>
            </a:r>
            <a:r>
              <a:rPr lang="en-US" altLang="zh-CN" sz="2400" dirty="0" smtClean="0"/>
              <a:t>B</a:t>
            </a:r>
            <a:r>
              <a:rPr lang="zh-CN" altLang="zh-CN" sz="2400" dirty="0" smtClean="0"/>
              <a:t>是类</a:t>
            </a:r>
            <a:r>
              <a:rPr lang="en-US" altLang="zh-CN" sz="2400" dirty="0" smtClean="0"/>
              <a:t>C</a:t>
            </a:r>
            <a:r>
              <a:rPr lang="zh-CN" altLang="zh-CN" sz="2400" dirty="0" smtClean="0"/>
              <a:t>的友元，类</a:t>
            </a:r>
            <a:r>
              <a:rPr lang="en-US" altLang="zh-CN" sz="2400" dirty="0" smtClean="0"/>
              <a:t>C</a:t>
            </a:r>
            <a:r>
              <a:rPr lang="zh-CN" altLang="zh-CN" sz="2400" dirty="0" smtClean="0"/>
              <a:t>和类</a:t>
            </a:r>
            <a:r>
              <a:rPr lang="en-US" altLang="zh-CN" sz="2400" dirty="0" smtClean="0"/>
              <a:t>A</a:t>
            </a:r>
            <a:r>
              <a:rPr lang="zh-CN" altLang="zh-CN" sz="2400" dirty="0" smtClean="0"/>
              <a:t>之间如果没有声明，就没有任何友元关系，不能进行数据共享。</a:t>
            </a:r>
            <a:endParaRPr lang="zh-CN" altLang="zh-CN" sz="2400" dirty="0" smtClean="0"/>
          </a:p>
          <a:p>
            <a:pPr marL="0" indent="0">
              <a:lnSpc>
                <a:spcPts val="3000"/>
              </a:lnSpc>
              <a:buClr>
                <a:srgbClr val="0070C0"/>
              </a:buClr>
              <a:buNone/>
              <a:defRPr/>
            </a:pPr>
            <a:r>
              <a:rPr lang="zh-CN" altLang="zh-CN" sz="2400" dirty="0" smtClean="0"/>
              <a:t>（</a:t>
            </a:r>
            <a:r>
              <a:rPr lang="en-US" altLang="zh-CN" sz="2400" dirty="0" smtClean="0"/>
              <a:t>3</a:t>
            </a:r>
            <a:r>
              <a:rPr lang="zh-CN" altLang="zh-CN" sz="2400" dirty="0" smtClean="0"/>
              <a:t>）友元的提出方便了程序的编写，但是却破坏了数据的封装和隐蔽，应该尽量减少友元的使用。</a:t>
            </a:r>
            <a:endParaRPr lang="zh-CN" altLang="zh-CN"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18337" y="2231018"/>
            <a:ext cx="5818505" cy="117602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类的作用域和对象的生存期</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1059582"/>
            <a:ext cx="7668260" cy="1828193"/>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作用域是指一个标识符的有效范围。</a:t>
            </a:r>
            <a:endParaRPr kumimoji="0" lang="en-US"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C++</a:t>
            </a:r>
            <a:r>
              <a:rPr lang="zh-CN" altLang="zh-CN" sz="2400" b="1" noProof="0" dirty="0">
                <a:ln>
                  <a:noFill/>
                </a:ln>
                <a:effectLst/>
                <a:uLnTx/>
                <a:uFillTx/>
                <a:latin typeface="仿宋" panose="02010609060101010101" pitchFamily="49" charset="-122"/>
                <a:ea typeface="仿宋" panose="02010609060101010101" pitchFamily="49" charset="-122"/>
                <a:sym typeface="+mn-ea"/>
              </a:rPr>
              <a:t>中标识符的作用域有函数作用域、块作用域、类作用域和文件作用域。</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1059582"/>
            <a:ext cx="7668260" cy="341632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类的作用域是指在类的定义中由一对花括号所括起来的部分，包括数据成员和成员函数。</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在类的作用域中，类中的成员函数可以不受限制的访问本类的成员（数据成员和成员函数）。</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在类的作用域之外，类的成员通过对象的句柄引用，句柄可以是对象名、对象引用或对象指针。</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11560" y="1059582"/>
            <a:ext cx="7992888" cy="3785652"/>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在类的成员函数中定义的标识符有函数作用域。如果类的成员函数中定义了与类作用域内变量同名的另一个变量，那么在函数作用域内，函数作用域内的变量将隐藏类作用域内的变量。要在函数中访问这种被隐藏的类作用域变量，就需要在其前面添加类名和作用域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圆点成员选择运算符（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）与对象名或对象引用结合使用，即可访问对象成员。箭头成员选择运算符（</a:t>
            </a:r>
            <a:r>
              <a:rPr lang="en-US" altLang="zh-CN" sz="2000" b="1" dirty="0">
                <a:latin typeface="仿宋" panose="02010609060101010101" pitchFamily="49" charset="-122"/>
                <a:ea typeface="仿宋" panose="02010609060101010101" pitchFamily="49" charset="-122"/>
                <a:sym typeface="+mn-ea"/>
              </a:rPr>
              <a:t>-&gt;</a:t>
            </a:r>
            <a:r>
              <a:rPr lang="zh-CN" altLang="zh-CN" sz="2000" b="1" dirty="0">
                <a:latin typeface="仿宋" panose="02010609060101010101" pitchFamily="49" charset="-122"/>
                <a:ea typeface="仿宋" panose="02010609060101010101" pitchFamily="49" charset="-122"/>
                <a:sym typeface="+mn-ea"/>
              </a:rPr>
              <a:t>）与对象指针结合使用，也可访问对象成员。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711517"/>
            <a:ext cx="8281035" cy="3711785"/>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000" noProof="0" dirty="0">
                <a:ln>
                  <a:noFill/>
                </a:ln>
                <a:effectLst/>
                <a:uLnTx/>
                <a:uFillTx/>
                <a:sym typeface="+mn-ea"/>
              </a:rPr>
              <a:t>【</a:t>
            </a: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smtClean="0">
                <a:ln>
                  <a:noFill/>
                </a:ln>
                <a:effectLst/>
                <a:uLnTx/>
                <a:uFillTx/>
                <a:latin typeface="仿宋" panose="02010609060101010101" pitchFamily="49" charset="-122"/>
                <a:ea typeface="仿宋" panose="02010609060101010101" pitchFamily="49" charset="-122"/>
                <a:sym typeface="+mn-ea"/>
              </a:rPr>
              <a:t>4-12</a:t>
            </a:r>
            <a:r>
              <a:rPr lang="zh-CN" altLang="zh-CN" sz="2400" b="1" noProof="0" dirty="0" smtClean="0">
                <a:ln>
                  <a:noFill/>
                </a:ln>
                <a:effectLst/>
                <a:uLnTx/>
                <a:uFillTx/>
                <a:latin typeface="仿宋" panose="02010609060101010101" pitchFamily="49" charset="-122"/>
                <a:ea typeface="仿宋" panose="02010609060101010101" pitchFamily="49" charset="-122"/>
                <a:sym typeface="+mn-ea"/>
              </a:rPr>
              <a:t>】</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类的作用域应用举例。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class </a:t>
            </a:r>
            <a:r>
              <a:rPr lang="nb-NO" altLang="zh-CN" b="1" noProof="0" dirty="0" smtClean="0">
                <a:ln>
                  <a:noFill/>
                </a:ln>
                <a:effectLst/>
                <a:uLnTx/>
                <a:uFillTx/>
                <a:latin typeface="+mn-ea"/>
                <a:sym typeface="+mn-ea"/>
              </a:rPr>
              <a:t>Count{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public:</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int x;</a:t>
            </a:r>
            <a:endParaRPr lang="nb-NO" altLang="zh-CN" b="1" noProof="0" dirty="0">
              <a:ln>
                <a:noFill/>
              </a:ln>
              <a:effectLst/>
              <a:uLnTx/>
              <a:uFillTx/>
              <a:latin typeface="+mn-ea"/>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void Calcute(int 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int y;</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y=x+2;   </a:t>
            </a:r>
            <a:r>
              <a:rPr lang="nb-NO" altLang="zh-CN" b="1" i="1" noProof="0" dirty="0">
                <a:ln>
                  <a:noFill/>
                </a:ln>
                <a:effectLst/>
                <a:uLnTx/>
                <a:uFillTx/>
                <a:latin typeface="+mn-ea"/>
                <a:sym typeface="+mn-ea"/>
              </a:rPr>
              <a:t>//</a:t>
            </a:r>
            <a:r>
              <a:rPr lang="zh-CN" altLang="zh-CN" sz="1400" b="1" i="1" noProof="0" dirty="0">
                <a:ln>
                  <a:noFill/>
                </a:ln>
                <a:effectLst/>
                <a:uLnTx/>
                <a:uFillTx/>
                <a:latin typeface="+mn-ea"/>
                <a:sym typeface="+mn-ea"/>
              </a:rPr>
              <a:t>形参</a:t>
            </a:r>
            <a:r>
              <a:rPr lang="nb-NO" altLang="zh-CN" sz="1400" b="1" i="1" noProof="0" dirty="0">
                <a:ln>
                  <a:noFill/>
                </a:ln>
                <a:effectLst/>
                <a:uLnTx/>
                <a:uFillTx/>
                <a:latin typeface="+mn-ea"/>
                <a:sym typeface="+mn-ea"/>
              </a:rPr>
              <a:t>x</a:t>
            </a:r>
            <a:r>
              <a:rPr lang="zh-CN" altLang="zh-CN" sz="1400" b="1" i="1" noProof="0" dirty="0">
                <a:ln>
                  <a:noFill/>
                </a:ln>
                <a:effectLst/>
                <a:uLnTx/>
                <a:uFillTx/>
                <a:latin typeface="+mn-ea"/>
                <a:sym typeface="+mn-ea"/>
              </a:rPr>
              <a:t>与类的数据成员</a:t>
            </a:r>
            <a:r>
              <a:rPr lang="nb-NO" altLang="zh-CN" sz="1400" b="1" i="1" noProof="0" dirty="0">
                <a:ln>
                  <a:noFill/>
                </a:ln>
                <a:effectLst/>
                <a:uLnTx/>
                <a:uFillTx/>
                <a:latin typeface="+mn-ea"/>
                <a:sym typeface="+mn-ea"/>
              </a:rPr>
              <a:t>x</a:t>
            </a:r>
            <a:r>
              <a:rPr lang="zh-CN" altLang="zh-CN" sz="1400" b="1" i="1" noProof="0" dirty="0">
                <a:ln>
                  <a:noFill/>
                </a:ln>
                <a:effectLst/>
                <a:uLnTx/>
                <a:uFillTx/>
                <a:latin typeface="+mn-ea"/>
                <a:sym typeface="+mn-ea"/>
              </a:rPr>
              <a:t>同名，因此在函数中，类的数据成员被隐藏</a:t>
            </a:r>
            <a:endParaRPr kumimoji="0" lang="zh-CN" altLang="zh-CN" sz="1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Count</a:t>
            </a:r>
            <a:r>
              <a:rPr lang="nb-NO" altLang="zh-CN" b="1" noProof="0" dirty="0">
                <a:ln>
                  <a:noFill/>
                </a:ln>
                <a:effectLst/>
                <a:uLnTx/>
                <a:uFillTx/>
                <a:latin typeface="+mn-ea"/>
                <a:sym typeface="+mn-ea"/>
              </a:rPr>
              <a:t>::x =y*2;    </a:t>
            </a:r>
            <a:r>
              <a:rPr lang="nb-NO" altLang="zh-CN" b="1" i="1" noProof="0" dirty="0">
                <a:ln>
                  <a:noFill/>
                </a:ln>
                <a:effectLst/>
                <a:uLnTx/>
                <a:uFillTx/>
                <a:latin typeface="+mn-ea"/>
                <a:sym typeface="+mn-ea"/>
              </a:rPr>
              <a:t>//</a:t>
            </a:r>
            <a:r>
              <a:rPr lang="zh-CN" altLang="zh-CN" sz="1600" b="1" i="1" noProof="0" dirty="0">
                <a:ln>
                  <a:noFill/>
                </a:ln>
                <a:effectLst/>
                <a:uLnTx/>
                <a:uFillTx/>
                <a:latin typeface="+mn-ea"/>
                <a:sym typeface="+mn-ea"/>
              </a:rPr>
              <a:t>由于类的数据成员</a:t>
            </a:r>
            <a:r>
              <a:rPr lang="nb-NO" altLang="zh-CN" sz="1600" b="1" i="1" noProof="0" dirty="0">
                <a:ln>
                  <a:noFill/>
                </a:ln>
                <a:effectLst/>
                <a:uLnTx/>
                <a:uFillTx/>
                <a:latin typeface="+mn-ea"/>
                <a:sym typeface="+mn-ea"/>
              </a:rPr>
              <a:t>x</a:t>
            </a:r>
            <a:r>
              <a:rPr lang="zh-CN" altLang="zh-CN" sz="1600" b="1" i="1" noProof="0" dirty="0">
                <a:ln>
                  <a:noFill/>
                </a:ln>
                <a:effectLst/>
                <a:uLnTx/>
                <a:uFillTx/>
                <a:latin typeface="+mn-ea"/>
                <a:sym typeface="+mn-ea"/>
              </a:rPr>
              <a:t>被隐藏，要访问它需类作用符</a:t>
            </a:r>
            <a:endParaRPr kumimoji="0" lang="zh-CN" altLang="zh-CN" sz="16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void print()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cout&lt;&lt;x&lt;&lt;endl;</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12290" name="Group 24"/>
          <p:cNvGrpSpPr/>
          <p:nvPr/>
        </p:nvGrpSpPr>
        <p:grpSpPr>
          <a:xfrm>
            <a:off x="1567815" y="1098550"/>
            <a:ext cx="5880100" cy="3790950"/>
            <a:chOff x="3705" y="3122"/>
            <a:chExt cx="2041" cy="1154"/>
          </a:xfrm>
        </p:grpSpPr>
        <p:sp>
          <p:nvSpPr>
            <p:cNvPr id="12294" name="Oval 6"/>
            <p:cNvSpPr/>
            <p:nvPr/>
          </p:nvSpPr>
          <p:spPr>
            <a:xfrm>
              <a:off x="3747" y="3456"/>
              <a:ext cx="588" cy="211"/>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295" name="Text Box 7"/>
            <p:cNvSpPr txBox="1"/>
            <p:nvPr/>
          </p:nvSpPr>
          <p:spPr>
            <a:xfrm>
              <a:off x="3756" y="3246"/>
              <a:ext cx="327" cy="161"/>
            </a:xfrm>
            <a:prstGeom prst="rect">
              <a:avLst/>
            </a:prstGeom>
            <a:noFill/>
            <a:ln w="9525">
              <a:noFill/>
            </a:ln>
          </p:spPr>
          <p:txBody>
            <a:bodyPr lIns="74066" tIns="37033" rIns="74066" bIns="37033"/>
            <a:lstStyle/>
            <a:p>
              <a:pPr algn="just"/>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1</a:t>
              </a:r>
              <a:endParaRPr lang="en-US" altLang="zh-CN" sz="2000" b="1" dirty="0">
                <a:latin typeface="仿宋" panose="02010609060101010101" pitchFamily="49" charset="-122"/>
                <a:ea typeface="仿宋" panose="02010609060101010101" pitchFamily="49" charset="-122"/>
              </a:endParaRPr>
            </a:p>
          </p:txBody>
        </p:sp>
        <p:sp>
          <p:nvSpPr>
            <p:cNvPr id="12296" name="Oval 8"/>
            <p:cNvSpPr/>
            <p:nvPr/>
          </p:nvSpPr>
          <p:spPr>
            <a:xfrm>
              <a:off x="3781" y="3481"/>
              <a:ext cx="521" cy="183"/>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endParaRPr lang="zh-CN" altLang="en-US" b="1" dirty="0">
                <a:latin typeface="仿宋" panose="02010609060101010101" pitchFamily="49" charset="-122"/>
                <a:ea typeface="仿宋" panose="02010609060101010101" pitchFamily="49" charset="-122"/>
              </a:endParaRPr>
            </a:p>
          </p:txBody>
        </p:sp>
        <p:grpSp>
          <p:nvGrpSpPr>
            <p:cNvPr id="12297" name="Group 9"/>
            <p:cNvGrpSpPr/>
            <p:nvPr/>
          </p:nvGrpSpPr>
          <p:grpSpPr>
            <a:xfrm>
              <a:off x="4377" y="3754"/>
              <a:ext cx="613" cy="359"/>
              <a:chOff x="4683" y="5979"/>
              <a:chExt cx="1575" cy="1147"/>
            </a:xfrm>
          </p:grpSpPr>
          <p:grpSp>
            <p:nvGrpSpPr>
              <p:cNvPr id="12306" name="Group 10"/>
              <p:cNvGrpSpPr/>
              <p:nvPr/>
            </p:nvGrpSpPr>
            <p:grpSpPr>
              <a:xfrm>
                <a:off x="4683" y="6041"/>
                <a:ext cx="1575" cy="1085"/>
                <a:chOff x="4683" y="6041"/>
                <a:chExt cx="1575" cy="1085"/>
              </a:xfrm>
            </p:grpSpPr>
            <p:sp>
              <p:nvSpPr>
                <p:cNvPr id="12308" name="Rectangle 11"/>
                <p:cNvSpPr/>
                <p:nvPr/>
              </p:nvSpPr>
              <p:spPr>
                <a:xfrm>
                  <a:off x="4683" y="6041"/>
                  <a:ext cx="1575" cy="1085"/>
                </a:xfrm>
                <a:prstGeom prst="rect">
                  <a:avLst/>
                </a:prstGeom>
                <a:gradFill rotWithShape="1">
                  <a:gsLst>
                    <a:gs pos="0">
                      <a:srgbClr val="454545"/>
                    </a:gs>
                    <a:gs pos="50000">
                      <a:srgbClr val="969696"/>
                    </a:gs>
                    <a:gs pos="100000">
                      <a:srgbClr val="454545"/>
                    </a:gs>
                  </a:gsLst>
                  <a:lin ang="0" scaled="1"/>
                  <a:tileRect/>
                </a:gradFill>
                <a:ln w="12700">
                  <a:noFill/>
                </a:ln>
              </p:spPr>
              <p:txBody>
                <a:bodyPr anchor="ctr"/>
                <a:lstStyle/>
                <a:p>
                  <a:endParaRPr lang="zh-CN" altLang="en-US" dirty="0">
                    <a:latin typeface="Arial" panose="020B0604020202020204" pitchFamily="34" charset="0"/>
                  </a:endParaRPr>
                </a:p>
              </p:txBody>
            </p:sp>
            <p:sp>
              <p:nvSpPr>
                <p:cNvPr id="12309" name="Oval 12"/>
                <p:cNvSpPr/>
                <p:nvPr/>
              </p:nvSpPr>
              <p:spPr>
                <a:xfrm>
                  <a:off x="4785" y="6351"/>
                  <a:ext cx="1304" cy="583"/>
                </a:xfrm>
                <a:prstGeom prst="ellipse">
                  <a:avLst/>
                </a:prstGeom>
                <a:solidFill>
                  <a:srgbClr val="C0C0C0"/>
                </a:solidFill>
                <a:ln w="9525">
                  <a:noFill/>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静态</a:t>
                  </a:r>
                  <a:endParaRPr lang="en-US" altLang="zh-CN" b="1" dirty="0">
                    <a:latin typeface="仿宋" panose="02010609060101010101" pitchFamily="49" charset="-122"/>
                    <a:ea typeface="仿宋" panose="02010609060101010101" pitchFamily="49" charset="-122"/>
                  </a:endParaRPr>
                </a:p>
                <a:p>
                  <a:pPr algn="ctr"/>
                  <a:r>
                    <a:rPr lang="zh-CN" altLang="en-US" b="1" dirty="0">
                      <a:latin typeface="仿宋" panose="02010609060101010101" pitchFamily="49" charset="-122"/>
                      <a:ea typeface="仿宋" panose="02010609060101010101" pitchFamily="49" charset="-122"/>
                    </a:rPr>
                    <a:t>数据</a:t>
                  </a:r>
                  <a:endParaRPr lang="zh-CN" altLang="en-US" b="1" dirty="0">
                    <a:latin typeface="仿宋" panose="02010609060101010101" pitchFamily="49" charset="-122"/>
                    <a:ea typeface="仿宋" panose="02010609060101010101" pitchFamily="49" charset="-122"/>
                  </a:endParaRPr>
                </a:p>
              </p:txBody>
            </p:sp>
          </p:grpSp>
          <p:sp>
            <p:nvSpPr>
              <p:cNvPr id="12307" name="Oval 13"/>
              <p:cNvSpPr/>
              <p:nvPr/>
            </p:nvSpPr>
            <p:spPr>
              <a:xfrm>
                <a:off x="4697" y="5979"/>
                <a:ext cx="1540" cy="186"/>
              </a:xfrm>
              <a:prstGeom prst="ellipse">
                <a:avLst/>
              </a:prstGeom>
              <a:gradFill rotWithShape="1">
                <a:gsLst>
                  <a:gs pos="0">
                    <a:srgbClr val="454545"/>
                  </a:gs>
                  <a:gs pos="50000">
                    <a:srgbClr val="969696"/>
                  </a:gs>
                  <a:gs pos="100000">
                    <a:srgbClr val="454545"/>
                  </a:gs>
                </a:gsLst>
                <a:lin ang="0" scaled="1"/>
                <a:tileRect/>
              </a:gradFill>
              <a:ln w="12700">
                <a:noFill/>
              </a:ln>
            </p:spPr>
            <p:txBody>
              <a:bodyPr anchor="ctr"/>
              <a:lstStyle/>
              <a:p>
                <a:endParaRPr lang="zh-CN" altLang="en-US" dirty="0">
                  <a:latin typeface="Arial" panose="020B0604020202020204" pitchFamily="34" charset="0"/>
                </a:endParaRPr>
              </a:p>
            </p:txBody>
          </p:sp>
        </p:grpSp>
        <p:sp>
          <p:nvSpPr>
            <p:cNvPr id="12298" name="Freeform 14"/>
            <p:cNvSpPr/>
            <p:nvPr/>
          </p:nvSpPr>
          <p:spPr>
            <a:xfrm>
              <a:off x="3705" y="3419"/>
              <a:ext cx="1403" cy="781"/>
            </a:xfrm>
            <a:custGeom>
              <a:avLst/>
              <a:gdLst>
                <a:gd name="txL" fmla="*/ 0 w 3675"/>
                <a:gd name="txT" fmla="*/ 0 h 2113"/>
                <a:gd name="txR" fmla="*/ 3675 w 3675"/>
                <a:gd name="txB" fmla="*/ 2113 h 2113"/>
              </a:gdLst>
              <a:ahLst/>
              <a:cxnLst>
                <a:cxn ang="0">
                  <a:pos x="39" y="1"/>
                </a:cxn>
                <a:cxn ang="0">
                  <a:pos x="17" y="4"/>
                </a:cxn>
                <a:cxn ang="0">
                  <a:pos x="4" y="17"/>
                </a:cxn>
                <a:cxn ang="0">
                  <a:pos x="3" y="40"/>
                </a:cxn>
                <a:cxn ang="0">
                  <a:pos x="23" y="54"/>
                </a:cxn>
                <a:cxn ang="0">
                  <a:pos x="58" y="78"/>
                </a:cxn>
                <a:cxn ang="0">
                  <a:pos x="102" y="101"/>
                </a:cxn>
                <a:cxn ang="0">
                  <a:pos x="143" y="106"/>
                </a:cxn>
                <a:cxn ang="0">
                  <a:pos x="178" y="104"/>
                </a:cxn>
                <a:cxn ang="0">
                  <a:pos x="200" y="92"/>
                </a:cxn>
                <a:cxn ang="0">
                  <a:pos x="202" y="61"/>
                </a:cxn>
                <a:cxn ang="0">
                  <a:pos x="192" y="47"/>
                </a:cxn>
                <a:cxn ang="0">
                  <a:pos x="163" y="35"/>
                </a:cxn>
                <a:cxn ang="0">
                  <a:pos x="89" y="6"/>
                </a:cxn>
                <a:cxn ang="0">
                  <a:pos x="39" y="1"/>
                </a:cxn>
              </a:cxnLst>
              <a:rect l="txL" t="txT" r="txR" b="txB"/>
              <a:pathLst>
                <a:path w="3675" h="2113">
                  <a:moveTo>
                    <a:pt x="707" y="21"/>
                  </a:moveTo>
                  <a:cubicBezTo>
                    <a:pt x="494" y="16"/>
                    <a:pt x="413" y="31"/>
                    <a:pt x="308" y="83"/>
                  </a:cubicBezTo>
                  <a:cubicBezTo>
                    <a:pt x="203" y="135"/>
                    <a:pt x="119" y="212"/>
                    <a:pt x="77" y="331"/>
                  </a:cubicBezTo>
                  <a:cubicBezTo>
                    <a:pt x="35" y="450"/>
                    <a:pt x="0" y="672"/>
                    <a:pt x="56" y="796"/>
                  </a:cubicBezTo>
                  <a:cubicBezTo>
                    <a:pt x="112" y="920"/>
                    <a:pt x="249" y="951"/>
                    <a:pt x="413" y="1075"/>
                  </a:cubicBezTo>
                  <a:cubicBezTo>
                    <a:pt x="577" y="1199"/>
                    <a:pt x="805" y="1385"/>
                    <a:pt x="1043" y="1540"/>
                  </a:cubicBezTo>
                  <a:cubicBezTo>
                    <a:pt x="1281" y="1695"/>
                    <a:pt x="1586" y="1912"/>
                    <a:pt x="1841" y="2005"/>
                  </a:cubicBezTo>
                  <a:cubicBezTo>
                    <a:pt x="2096" y="2098"/>
                    <a:pt x="2349" y="2088"/>
                    <a:pt x="2576" y="2098"/>
                  </a:cubicBezTo>
                  <a:cubicBezTo>
                    <a:pt x="2803" y="2108"/>
                    <a:pt x="3035" y="2113"/>
                    <a:pt x="3206" y="2067"/>
                  </a:cubicBezTo>
                  <a:cubicBezTo>
                    <a:pt x="3377" y="2021"/>
                    <a:pt x="3535" y="1964"/>
                    <a:pt x="3605" y="1819"/>
                  </a:cubicBezTo>
                  <a:cubicBezTo>
                    <a:pt x="3675" y="1674"/>
                    <a:pt x="3650" y="1349"/>
                    <a:pt x="3626" y="1199"/>
                  </a:cubicBezTo>
                  <a:cubicBezTo>
                    <a:pt x="3602" y="1049"/>
                    <a:pt x="3573" y="1003"/>
                    <a:pt x="3458" y="920"/>
                  </a:cubicBezTo>
                  <a:cubicBezTo>
                    <a:pt x="3343" y="837"/>
                    <a:pt x="3245" y="837"/>
                    <a:pt x="2933" y="703"/>
                  </a:cubicBezTo>
                  <a:cubicBezTo>
                    <a:pt x="2621" y="569"/>
                    <a:pt x="1970" y="228"/>
                    <a:pt x="1589" y="114"/>
                  </a:cubicBezTo>
                  <a:cubicBezTo>
                    <a:pt x="1208" y="0"/>
                    <a:pt x="920" y="26"/>
                    <a:pt x="707" y="21"/>
                  </a:cubicBezTo>
                  <a:close/>
                </a:path>
              </a:pathLst>
            </a:custGeom>
            <a:noFill/>
            <a:ln w="9525" cap="flat" cmpd="sng">
              <a:solidFill>
                <a:srgbClr val="333333">
                  <a:alpha val="100000"/>
                </a:srgbClr>
              </a:solidFill>
              <a:prstDash val="solid"/>
              <a:round/>
              <a:headEnd type="none" w="med" len="med"/>
              <a:tailEnd type="none" w="med" len="med"/>
            </a:ln>
          </p:spPr>
          <p:txBody>
            <a:bodyPr/>
            <a:lstStyle/>
            <a:p>
              <a:endParaRPr lang="zh-CN" altLang="en-US"/>
            </a:p>
          </p:txBody>
        </p:sp>
        <p:sp>
          <p:nvSpPr>
            <p:cNvPr id="12299" name="Oval 15"/>
            <p:cNvSpPr/>
            <p:nvPr/>
          </p:nvSpPr>
          <p:spPr>
            <a:xfrm>
              <a:off x="4394" y="3184"/>
              <a:ext cx="588" cy="210"/>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300" name="Oval 16"/>
            <p:cNvSpPr/>
            <p:nvPr/>
          </p:nvSpPr>
          <p:spPr>
            <a:xfrm>
              <a:off x="4428" y="3209"/>
              <a:ext cx="520" cy="183"/>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endParaRPr lang="zh-CN" altLang="en-US" b="1" dirty="0">
                <a:latin typeface="仿宋" panose="02010609060101010101" pitchFamily="49" charset="-122"/>
                <a:ea typeface="仿宋" panose="02010609060101010101" pitchFamily="49" charset="-122"/>
              </a:endParaRPr>
            </a:p>
          </p:txBody>
        </p:sp>
        <p:sp>
          <p:nvSpPr>
            <p:cNvPr id="12301" name="Oval 17"/>
            <p:cNvSpPr/>
            <p:nvPr/>
          </p:nvSpPr>
          <p:spPr>
            <a:xfrm>
              <a:off x="5158" y="3432"/>
              <a:ext cx="588" cy="210"/>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302" name="Oval 18"/>
            <p:cNvSpPr/>
            <p:nvPr/>
          </p:nvSpPr>
          <p:spPr>
            <a:xfrm>
              <a:off x="5192" y="3456"/>
              <a:ext cx="521" cy="184"/>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endParaRPr lang="zh-CN" altLang="en-US" b="1" dirty="0">
                <a:latin typeface="仿宋" panose="02010609060101010101" pitchFamily="49" charset="-122"/>
                <a:ea typeface="仿宋" panose="02010609060101010101" pitchFamily="49" charset="-122"/>
              </a:endParaRPr>
            </a:p>
          </p:txBody>
        </p:sp>
        <p:sp>
          <p:nvSpPr>
            <p:cNvPr id="12303" name="Freeform 19"/>
            <p:cNvSpPr/>
            <p:nvPr/>
          </p:nvSpPr>
          <p:spPr>
            <a:xfrm>
              <a:off x="4326" y="3122"/>
              <a:ext cx="734" cy="1154"/>
            </a:xfrm>
            <a:custGeom>
              <a:avLst/>
              <a:gdLst>
                <a:gd name="txL" fmla="*/ 0 w 1837"/>
                <a:gd name="txT" fmla="*/ 0 h 2888"/>
                <a:gd name="txR" fmla="*/ 1837 w 1837"/>
                <a:gd name="txB" fmla="*/ 2888 h 2888"/>
              </a:gdLst>
              <a:ahLst/>
              <a:cxnLst>
                <a:cxn ang="0">
                  <a:pos x="55" y="2"/>
                </a:cxn>
                <a:cxn ang="0">
                  <a:pos x="32" y="2"/>
                </a:cxn>
                <a:cxn ang="0">
                  <a:pos x="10" y="14"/>
                </a:cxn>
                <a:cxn ang="0">
                  <a:pos x="4" y="34"/>
                </a:cxn>
                <a:cxn ang="0">
                  <a:pos x="7" y="60"/>
                </a:cxn>
                <a:cxn ang="0">
                  <a:pos x="12" y="79"/>
                </a:cxn>
                <a:cxn ang="0">
                  <a:pos x="6" y="101"/>
                </a:cxn>
                <a:cxn ang="0">
                  <a:pos x="3" y="121"/>
                </a:cxn>
                <a:cxn ang="0">
                  <a:pos x="3" y="166"/>
                </a:cxn>
                <a:cxn ang="0">
                  <a:pos x="20" y="178"/>
                </a:cxn>
                <a:cxn ang="0">
                  <a:pos x="62" y="184"/>
                </a:cxn>
                <a:cxn ang="0">
                  <a:pos x="102" y="180"/>
                </a:cxn>
                <a:cxn ang="0">
                  <a:pos x="115" y="160"/>
                </a:cxn>
                <a:cxn ang="0">
                  <a:pos x="113" y="50"/>
                </a:cxn>
                <a:cxn ang="0">
                  <a:pos x="109" y="18"/>
                </a:cxn>
                <a:cxn ang="0">
                  <a:pos x="82" y="4"/>
                </a:cxn>
                <a:cxn ang="0">
                  <a:pos x="55" y="2"/>
                </a:cxn>
              </a:cxnLst>
              <a:rect l="txL" t="txT" r="txR" b="txB"/>
              <a:pathLst>
                <a:path w="1837" h="2888">
                  <a:moveTo>
                    <a:pt x="864" y="31"/>
                  </a:moveTo>
                  <a:cubicBezTo>
                    <a:pt x="735" y="26"/>
                    <a:pt x="626" y="0"/>
                    <a:pt x="507" y="31"/>
                  </a:cubicBezTo>
                  <a:cubicBezTo>
                    <a:pt x="388" y="62"/>
                    <a:pt x="223" y="134"/>
                    <a:pt x="150" y="217"/>
                  </a:cubicBezTo>
                  <a:cubicBezTo>
                    <a:pt x="77" y="300"/>
                    <a:pt x="73" y="408"/>
                    <a:pt x="66" y="527"/>
                  </a:cubicBezTo>
                  <a:cubicBezTo>
                    <a:pt x="59" y="646"/>
                    <a:pt x="87" y="811"/>
                    <a:pt x="108" y="930"/>
                  </a:cubicBezTo>
                  <a:cubicBezTo>
                    <a:pt x="129" y="1049"/>
                    <a:pt x="195" y="1132"/>
                    <a:pt x="192" y="1240"/>
                  </a:cubicBezTo>
                  <a:cubicBezTo>
                    <a:pt x="189" y="1348"/>
                    <a:pt x="111" y="1473"/>
                    <a:pt x="87" y="1581"/>
                  </a:cubicBezTo>
                  <a:cubicBezTo>
                    <a:pt x="63" y="1689"/>
                    <a:pt x="52" y="1720"/>
                    <a:pt x="45" y="1891"/>
                  </a:cubicBezTo>
                  <a:cubicBezTo>
                    <a:pt x="38" y="2062"/>
                    <a:pt x="0" y="2454"/>
                    <a:pt x="45" y="2604"/>
                  </a:cubicBezTo>
                  <a:cubicBezTo>
                    <a:pt x="90" y="2754"/>
                    <a:pt x="164" y="2744"/>
                    <a:pt x="318" y="2790"/>
                  </a:cubicBezTo>
                  <a:cubicBezTo>
                    <a:pt x="472" y="2836"/>
                    <a:pt x="756" y="2878"/>
                    <a:pt x="969" y="2883"/>
                  </a:cubicBezTo>
                  <a:cubicBezTo>
                    <a:pt x="1182" y="2888"/>
                    <a:pt x="1459" y="2883"/>
                    <a:pt x="1599" y="2821"/>
                  </a:cubicBezTo>
                  <a:cubicBezTo>
                    <a:pt x="1739" y="2759"/>
                    <a:pt x="1781" y="2852"/>
                    <a:pt x="1809" y="2511"/>
                  </a:cubicBezTo>
                  <a:cubicBezTo>
                    <a:pt x="1837" y="2170"/>
                    <a:pt x="1785" y="1147"/>
                    <a:pt x="1767" y="775"/>
                  </a:cubicBezTo>
                  <a:cubicBezTo>
                    <a:pt x="1749" y="403"/>
                    <a:pt x="1784" y="398"/>
                    <a:pt x="1704" y="279"/>
                  </a:cubicBezTo>
                  <a:cubicBezTo>
                    <a:pt x="1624" y="160"/>
                    <a:pt x="1424" y="108"/>
                    <a:pt x="1284" y="62"/>
                  </a:cubicBezTo>
                  <a:cubicBezTo>
                    <a:pt x="1144" y="16"/>
                    <a:pt x="993" y="36"/>
                    <a:pt x="864" y="31"/>
                  </a:cubicBezTo>
                  <a:close/>
                </a:path>
              </a:pathLst>
            </a:custGeom>
            <a:noFill/>
            <a:ln w="9525" cap="flat" cmpd="sng">
              <a:solidFill>
                <a:srgbClr val="808080">
                  <a:alpha val="100000"/>
                </a:srgbClr>
              </a:solidFill>
              <a:prstDash val="dash"/>
              <a:round/>
              <a:headEnd type="none" w="med" len="med"/>
              <a:tailEnd type="none" w="med" len="med"/>
            </a:ln>
          </p:spPr>
          <p:txBody>
            <a:bodyPr/>
            <a:lstStyle/>
            <a:p>
              <a:endParaRPr lang="zh-CN" altLang="en-US"/>
            </a:p>
          </p:txBody>
        </p:sp>
        <p:sp>
          <p:nvSpPr>
            <p:cNvPr id="12304" name="Text Box 21"/>
            <p:cNvSpPr txBox="1"/>
            <p:nvPr/>
          </p:nvSpPr>
          <p:spPr>
            <a:xfrm>
              <a:off x="4974" y="3122"/>
              <a:ext cx="325" cy="161"/>
            </a:xfrm>
            <a:prstGeom prst="rect">
              <a:avLst/>
            </a:prstGeom>
            <a:noFill/>
            <a:ln w="9525">
              <a:noFill/>
            </a:ln>
          </p:spPr>
          <p:txBody>
            <a:bodyPr lIns="74066" tIns="37033" rIns="74066" bIns="37033"/>
            <a:lstStyle/>
            <a:p>
              <a:pPr algn="just"/>
              <a:r>
                <a:rPr lang="zh-CN" altLang="en-US" sz="1400" dirty="0">
                  <a:solidFill>
                    <a:schemeClr val="bg2"/>
                  </a:solidFill>
                  <a:latin typeface="宋体" panose="02010600030101010101" pitchFamily="2" charset="-122"/>
                </a:rPr>
                <a:t>对象</a:t>
              </a:r>
              <a:r>
                <a:rPr lang="en-US" altLang="zh-CN" sz="1400" dirty="0">
                  <a:solidFill>
                    <a:schemeClr val="bg2"/>
                  </a:solidFill>
                  <a:latin typeface="宋体" panose="02010600030101010101" pitchFamily="2" charset="-122"/>
                </a:rPr>
                <a:t>2</a:t>
              </a:r>
              <a:endParaRPr lang="en-US" altLang="zh-CN" sz="1400" dirty="0">
                <a:solidFill>
                  <a:schemeClr val="bg2"/>
                </a:solidFill>
                <a:latin typeface="Arial" panose="020B0604020202020204" pitchFamily="34" charset="0"/>
              </a:endParaRPr>
            </a:p>
          </p:txBody>
        </p:sp>
        <p:sp>
          <p:nvSpPr>
            <p:cNvPr id="12305" name="Text Box 23"/>
            <p:cNvSpPr txBox="1"/>
            <p:nvPr/>
          </p:nvSpPr>
          <p:spPr>
            <a:xfrm>
              <a:off x="5379" y="3269"/>
              <a:ext cx="326" cy="173"/>
            </a:xfrm>
            <a:prstGeom prst="rect">
              <a:avLst/>
            </a:prstGeom>
            <a:noFill/>
            <a:ln w="9525">
              <a:noFill/>
            </a:ln>
          </p:spPr>
          <p:txBody>
            <a:bodyPr lIns="74066" tIns="37033" rIns="74066" bIns="37033"/>
            <a:lstStyle/>
            <a:p>
              <a:pPr algn="just"/>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3</a:t>
              </a:r>
              <a:endParaRPr lang="en-US" altLang="zh-CN" sz="2000" b="1" dirty="0">
                <a:latin typeface="仿宋" panose="02010609060101010101" pitchFamily="49" charset="-122"/>
                <a:ea typeface="仿宋" panose="02010609060101010101" pitchFamily="49" charset="-122"/>
              </a:endParaRPr>
            </a:p>
          </p:txBody>
        </p:sp>
      </p:grpSp>
      <p:sp>
        <p:nvSpPr>
          <p:cNvPr id="4" name="文本框 3"/>
          <p:cNvSpPr txBox="1"/>
          <p:nvPr/>
        </p:nvSpPr>
        <p:spPr>
          <a:xfrm>
            <a:off x="4067944" y="698440"/>
            <a:ext cx="917882"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2</a:t>
            </a:r>
            <a:endParaRPr lang="en-US" altLang="zh-CN" sz="2000" b="1" dirty="0">
              <a:latin typeface="仿宋" panose="02010609060101010101" pitchFamily="49" charset="-122"/>
              <a:ea typeface="仿宋" panose="02010609060101010101" pitchFamily="49" charset="-122"/>
            </a:endParaRPr>
          </a:p>
        </p:txBody>
      </p:sp>
      <p:sp>
        <p:nvSpPr>
          <p:cNvPr id="40" name="Freeform 20"/>
          <p:cNvSpPr/>
          <p:nvPr/>
        </p:nvSpPr>
        <p:spPr bwMode="auto">
          <a:xfrm>
            <a:off x="2916238" y="1916113"/>
            <a:ext cx="4824412" cy="2952750"/>
          </a:xfrm>
          <a:custGeom>
            <a:avLst/>
            <a:gdLst>
              <a:gd name="T0" fmla="*/ 2147483647 w 4081"/>
              <a:gd name="T1" fmla="*/ 2147483647 h 2418"/>
              <a:gd name="T2" fmla="*/ 2147483647 w 4081"/>
              <a:gd name="T3" fmla="*/ 2147483647 h 2418"/>
              <a:gd name="T4" fmla="*/ 2147483647 w 4081"/>
              <a:gd name="T5" fmla="*/ 2147483647 h 2418"/>
              <a:gd name="T6" fmla="*/ 2147483647 w 4081"/>
              <a:gd name="T7" fmla="*/ 2147483647 h 2418"/>
              <a:gd name="T8" fmla="*/ 2147483647 w 4081"/>
              <a:gd name="T9" fmla="*/ 2147483647 h 2418"/>
              <a:gd name="T10" fmla="*/ 2147483647 w 4081"/>
              <a:gd name="T11" fmla="*/ 2147483647 h 2418"/>
              <a:gd name="T12" fmla="*/ 2147483647 w 4081"/>
              <a:gd name="T13" fmla="*/ 2147483647 h 2418"/>
              <a:gd name="T14" fmla="*/ 2147483647 w 4081"/>
              <a:gd name="T15" fmla="*/ 2147483647 h 2418"/>
              <a:gd name="T16" fmla="*/ 2147483647 w 4081"/>
              <a:gd name="T17" fmla="*/ 2147483647 h 2418"/>
              <a:gd name="T18" fmla="*/ 2147483647 w 4081"/>
              <a:gd name="T19" fmla="*/ 2147483647 h 2418"/>
              <a:gd name="T20" fmla="*/ 2147483647 w 4081"/>
              <a:gd name="T21" fmla="*/ 2147483647 h 2418"/>
              <a:gd name="T22" fmla="*/ 2147483647 w 4081"/>
              <a:gd name="T23" fmla="*/ 2147483647 h 2418"/>
              <a:gd name="T24" fmla="*/ 2147483647 w 4081"/>
              <a:gd name="T25" fmla="*/ 2147483647 h 2418"/>
              <a:gd name="T26" fmla="*/ 2147483647 w 4081"/>
              <a:gd name="T27" fmla="*/ 2147483647 h 24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81"/>
              <a:gd name="T43" fmla="*/ 0 h 2418"/>
              <a:gd name="T44" fmla="*/ 4081 w 4081"/>
              <a:gd name="T45" fmla="*/ 2418 h 24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81" h="2418">
                <a:moveTo>
                  <a:pt x="2968" y="72"/>
                </a:moveTo>
                <a:cubicBezTo>
                  <a:pt x="2776" y="41"/>
                  <a:pt x="2856" y="0"/>
                  <a:pt x="2569" y="103"/>
                </a:cubicBezTo>
                <a:cubicBezTo>
                  <a:pt x="2282" y="206"/>
                  <a:pt x="1568" y="568"/>
                  <a:pt x="1246" y="692"/>
                </a:cubicBezTo>
                <a:cubicBezTo>
                  <a:pt x="924" y="816"/>
                  <a:pt x="777" y="821"/>
                  <a:pt x="637" y="847"/>
                </a:cubicBezTo>
                <a:cubicBezTo>
                  <a:pt x="497" y="873"/>
                  <a:pt x="469" y="837"/>
                  <a:pt x="406" y="847"/>
                </a:cubicBezTo>
                <a:cubicBezTo>
                  <a:pt x="343" y="857"/>
                  <a:pt x="304" y="847"/>
                  <a:pt x="259" y="909"/>
                </a:cubicBezTo>
                <a:cubicBezTo>
                  <a:pt x="214" y="971"/>
                  <a:pt x="168" y="1059"/>
                  <a:pt x="133" y="1219"/>
                </a:cubicBezTo>
                <a:cubicBezTo>
                  <a:pt x="98" y="1379"/>
                  <a:pt x="46" y="1700"/>
                  <a:pt x="49" y="1870"/>
                </a:cubicBezTo>
                <a:cubicBezTo>
                  <a:pt x="52" y="2040"/>
                  <a:pt x="0" y="2154"/>
                  <a:pt x="154" y="2242"/>
                </a:cubicBezTo>
                <a:cubicBezTo>
                  <a:pt x="308" y="2330"/>
                  <a:pt x="693" y="2418"/>
                  <a:pt x="973" y="2397"/>
                </a:cubicBezTo>
                <a:cubicBezTo>
                  <a:pt x="1253" y="2376"/>
                  <a:pt x="1369" y="2392"/>
                  <a:pt x="1834" y="2118"/>
                </a:cubicBezTo>
                <a:cubicBezTo>
                  <a:pt x="2299" y="1844"/>
                  <a:pt x="3451" y="1059"/>
                  <a:pt x="3766" y="754"/>
                </a:cubicBezTo>
                <a:cubicBezTo>
                  <a:pt x="4081" y="449"/>
                  <a:pt x="3860" y="408"/>
                  <a:pt x="3724" y="289"/>
                </a:cubicBezTo>
                <a:cubicBezTo>
                  <a:pt x="3588" y="170"/>
                  <a:pt x="3160" y="103"/>
                  <a:pt x="2968" y="72"/>
                </a:cubicBezTo>
                <a:close/>
              </a:path>
            </a:pathLst>
          </a:custGeom>
          <a:noFill/>
          <a:ln w="9525" cap="flat" cmpd="sng">
            <a:solidFill>
              <a:srgbClr val="969696"/>
            </a:solidFill>
            <a:prstDash val="lg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290"/>
                                        </p:tgtEl>
                                        <p:attrNameLst>
                                          <p:attrName>style.visibility</p:attrName>
                                        </p:attrNameLst>
                                      </p:cBhvr>
                                      <p:to>
                                        <p:strVal val="visible"/>
                                      </p:to>
                                    </p:set>
                                    <p:animEffect transition="in" filter="wipe(down)">
                                      <p:cBhvr>
                                        <p:cTn id="16" dur="500"/>
                                        <p:tgtEl>
                                          <p:spTgt spid="1229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p:bldP spid="4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915566"/>
            <a:ext cx="7668260" cy="4025717"/>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int main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count;          </a:t>
            </a:r>
            <a:r>
              <a:rPr lang="nb-NO" altLang="zh-CN" b="1" i="1" noProof="0" dirty="0">
                <a:ln>
                  <a:noFill/>
                </a:ln>
                <a:effectLst/>
                <a:uLnTx/>
                <a:uFillTx/>
                <a:latin typeface="+mn-ea"/>
                <a:sym typeface="+mn-ea"/>
              </a:rPr>
              <a:t>  //</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类的对象</a:t>
            </a:r>
            <a:r>
              <a:rPr lang="nb-NO" altLang="zh-CN" b="1" i="1" noProof="0" dirty="0">
                <a:ln>
                  <a:noFill/>
                </a:ln>
                <a:effectLst/>
                <a:uLnTx/>
                <a:uFillTx/>
                <a:latin typeface="+mn-ea"/>
                <a:sym typeface="+mn-ea"/>
              </a:rPr>
              <a:t>count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*count_Ptr = &amp;count;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i="1" noProof="0" dirty="0">
                <a:ln>
                  <a:noFill/>
                </a:ln>
                <a:effectLst/>
                <a:uLnTx/>
                <a:uFillTx/>
                <a:latin typeface="+mn-ea"/>
                <a:sym typeface="+mn-ea"/>
              </a:rPr>
              <a:t>    //</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类的指针</a:t>
            </a:r>
            <a:r>
              <a:rPr lang="nb-NO" altLang="zh-CN" b="1" i="1" noProof="0" dirty="0">
                <a:ln>
                  <a:noFill/>
                </a:ln>
                <a:effectLst/>
                <a:uLnTx/>
                <a:uFillTx/>
                <a:latin typeface="+mn-ea"/>
                <a:sym typeface="+mn-ea"/>
              </a:rPr>
              <a:t>coun_Ptr,</a:t>
            </a:r>
            <a:r>
              <a:rPr lang="zh-CN" altLang="zh-CN" b="1" i="1" noProof="0" dirty="0">
                <a:ln>
                  <a:noFill/>
                </a:ln>
                <a:effectLst/>
                <a:uLnTx/>
                <a:uFillTx/>
                <a:latin typeface="+mn-ea"/>
                <a:sym typeface="+mn-ea"/>
              </a:rPr>
              <a:t>并指向</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对象</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&amp;count_Ref = count;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i="1" noProof="0" dirty="0">
                <a:ln>
                  <a:noFill/>
                </a:ln>
                <a:effectLst/>
                <a:uLnTx/>
                <a:uFillTx/>
                <a:latin typeface="+mn-ea"/>
                <a:sym typeface="+mn-ea"/>
              </a:rPr>
              <a:t>//</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类的引用</a:t>
            </a:r>
            <a:r>
              <a:rPr lang="nb-NO" altLang="zh-CN" b="1" i="1" noProof="0" dirty="0">
                <a:ln>
                  <a:noFill/>
                </a:ln>
                <a:effectLst/>
                <a:uLnTx/>
                <a:uFillTx/>
                <a:latin typeface="+mn-ea"/>
                <a:sym typeface="+mn-ea"/>
              </a:rPr>
              <a:t>coun_Ref,</a:t>
            </a:r>
            <a:r>
              <a:rPr lang="zh-CN" altLang="zh-CN" b="1" i="1" noProof="0" dirty="0">
                <a:ln>
                  <a:noFill/>
                </a:ln>
                <a:effectLst/>
                <a:uLnTx/>
                <a:uFillTx/>
                <a:latin typeface="+mn-ea"/>
                <a:sym typeface="+mn-ea"/>
              </a:rPr>
              <a:t>它是</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对象的别名</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使用对象名</a:t>
            </a:r>
            <a:r>
              <a:rPr lang="nb-NO" altLang="zh-CN" b="1" noProof="0" dirty="0">
                <a:ln>
                  <a:noFill/>
                </a:ln>
                <a:effectLst/>
                <a:uLnTx/>
                <a:uFillTx/>
                <a:latin typeface="+mn-ea"/>
                <a:sym typeface="+mn-ea"/>
              </a:rPr>
              <a:t>"&lt;&lt;endl;</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count.x = 1;</a:t>
            </a:r>
            <a:endParaRPr lang="nb-NO" altLang="zh-CN" b="1" noProof="0" dirty="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使用引用</a:t>
            </a: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count_Ref.x = 2;</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6925" y="915566"/>
            <a:ext cx="7668260" cy="393954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zh-CN" altLang="zh-CN" sz="2000" noProof="0" dirty="0">
                <a:ln>
                  <a:noFill/>
                </a:ln>
                <a:effectLst/>
                <a:uLnTx/>
                <a:uFillTx/>
                <a:sym typeface="+mn-ea"/>
              </a:rPr>
              <a:t> </a:t>
            </a:r>
            <a:r>
              <a:rPr lang="nb-NO" altLang="zh-CN" b="1" noProof="0" dirty="0">
                <a:ln>
                  <a:noFill/>
                </a:ln>
                <a:effectLst/>
                <a:uLnTx/>
                <a:uFillTx/>
                <a:latin typeface="+mn-ea"/>
                <a:sym typeface="+mn-ea"/>
              </a:rPr>
              <a:t>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count_Ref.print();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(count_Ref.x);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使用指针</a:t>
            </a: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count_Ptr-&gt;x = 3;</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count_Ptr-&gt; 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(count_Ptr-&gt;x);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return 0;</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68611" name="Picture 4"/>
          <p:cNvPicPr>
            <a:picLocks noChangeAspect="1"/>
          </p:cNvPicPr>
          <p:nvPr/>
        </p:nvPicPr>
        <p:blipFill>
          <a:blip r:embed="rId1"/>
          <a:stretch>
            <a:fillRect/>
          </a:stretch>
        </p:blipFill>
        <p:spPr>
          <a:xfrm>
            <a:off x="395536" y="1131590"/>
            <a:ext cx="8482012" cy="23463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8611"/>
                                        </p:tgtEl>
                                        <p:attrNameLst>
                                          <p:attrName>style.visibility</p:attrName>
                                        </p:attrNameLst>
                                      </p:cBhvr>
                                      <p:to>
                                        <p:strVal val="visible"/>
                                      </p:to>
                                    </p:set>
                                    <p:animEffect transition="in" filter="wipe(down)">
                                      <p:cBhvr>
                                        <p:cTn id="16"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467544" y="1131590"/>
            <a:ext cx="8136904" cy="2382191"/>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对象的生存期是指对象从被创建开始到被释放为止的时间。</a:t>
            </a:r>
            <a:endParaRPr kumimoji="0" lang="en-US"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按生存期的不同，对象可分为局部对象、静态对象、全局对象和动态对象四种。</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37870" y="690245"/>
            <a:ext cx="7866578" cy="4253472"/>
          </a:xfrm>
          <a:prstGeom prst="rect">
            <a:avLst/>
          </a:prstGeom>
          <a:noFill/>
        </p:spPr>
        <p:txBody>
          <a:bodyPr wrap="square" rtlCol="0">
            <a:spAutoFit/>
          </a:bodyPr>
          <a:lstStyle/>
          <a:p>
            <a:pPr>
              <a:lnSpc>
                <a:spcPct val="130000"/>
              </a:lnSpc>
            </a:pPr>
            <a:r>
              <a:rPr lang="en-US" altLang="zh-CN" sz="2400" b="1" dirty="0">
                <a:latin typeface="仿宋" panose="02010609060101010101" pitchFamily="49" charset="-122"/>
                <a:ea typeface="仿宋" panose="02010609060101010101" pitchFamily="49" charset="-122"/>
                <a:sym typeface="+mn-ea"/>
              </a:rPr>
              <a:t>   1</a:t>
            </a:r>
            <a:r>
              <a:rPr lang="zh-CN" altLang="zh-CN" sz="2400" b="1" dirty="0">
                <a:latin typeface="仿宋" panose="02010609060101010101" pitchFamily="49" charset="-122"/>
                <a:ea typeface="仿宋" panose="02010609060101010101" pitchFamily="49" charset="-122"/>
                <a:sym typeface="+mn-ea"/>
              </a:rPr>
              <a:t>、局部对象</a:t>
            </a:r>
            <a:endParaRPr lang="zh-CN" altLang="zh-CN" sz="24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局部对象是指定义在一个程序块或函数体内的对象。当定义对象时，系统自动调用构造函数，该对象被创建，对象的生存期开始。当退出该对象所在的函数体或程序块时，调用析构函数，释放该对象，对象的生存期结束。</a:t>
            </a:r>
            <a:endParaRPr lang="en-US" altLang="zh-CN" sz="20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en-US" altLang="zh-CN" sz="2400" b="1" dirty="0">
                <a:latin typeface="仿宋" panose="02010609060101010101" pitchFamily="49" charset="-122"/>
                <a:ea typeface="仿宋" panose="02010609060101010101" pitchFamily="49" charset="-122"/>
                <a:sym typeface="+mn-ea"/>
              </a:rPr>
              <a:t>2</a:t>
            </a:r>
            <a:r>
              <a:rPr lang="zh-CN" altLang="zh-CN" sz="2400" b="1" dirty="0">
                <a:latin typeface="仿宋" panose="02010609060101010101" pitchFamily="49" charset="-122"/>
                <a:ea typeface="仿宋" panose="02010609060101010101" pitchFamily="49" charset="-122"/>
                <a:sym typeface="+mn-ea"/>
              </a:rPr>
              <a:t>、静态对象</a:t>
            </a:r>
            <a:endParaRPr lang="zh-CN" altLang="zh-CN" sz="24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静态对象是指以关键字</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标识的对象。当定义对象时，系统自动调用构造函数，该对象被创建，对象的生存期开始。当程序结束时调用析构函数，该对象被释放，对象的生存期结束。因此，静态对象的生存期从定义该对象时开始，到整个程序结束时终止。</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37870" y="690245"/>
            <a:ext cx="7668260" cy="4431983"/>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sym typeface="+mn-ea"/>
              </a:rPr>
              <a:t>   3</a:t>
            </a:r>
            <a:r>
              <a:rPr lang="zh-CN" altLang="zh-CN" sz="2400" b="1" dirty="0">
                <a:latin typeface="仿宋" panose="02010609060101010101" pitchFamily="49" charset="-122"/>
                <a:ea typeface="仿宋" panose="02010609060101010101" pitchFamily="49" charset="-122"/>
                <a:sym typeface="+mn-ea"/>
              </a:rPr>
              <a:t>、全局对象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全局对象是指定义在函数体外的对象。它的作用域从定义时开始到程序结束时终止。当程序开始时，该对象被创建。当程序结束时调用析构函数，该对象被释放。全局对象的生存期从程序开始运行时开始，到整个程序结束时终止。</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4</a:t>
            </a:r>
            <a:r>
              <a:rPr lang="zh-CN" altLang="zh-CN" sz="2400" b="1" dirty="0">
                <a:latin typeface="仿宋" panose="02010609060101010101" pitchFamily="49" charset="-122"/>
                <a:ea typeface="仿宋" panose="02010609060101010101" pitchFamily="49" charset="-122"/>
                <a:sym typeface="+mn-ea"/>
              </a:rPr>
              <a:t>、动态对象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动态对象是指以运算符</a:t>
            </a:r>
            <a:r>
              <a:rPr lang="en-US" altLang="zh-CN" sz="2000" b="1" dirty="0">
                <a:latin typeface="仿宋" panose="02010609060101010101" pitchFamily="49" charset="-122"/>
                <a:ea typeface="仿宋" panose="02010609060101010101" pitchFamily="49" charset="-122"/>
                <a:sym typeface="+mn-ea"/>
              </a:rPr>
              <a:t>new</a:t>
            </a:r>
            <a:r>
              <a:rPr lang="zh-CN" altLang="zh-CN" sz="2000" b="1" dirty="0">
                <a:latin typeface="仿宋" panose="02010609060101010101" pitchFamily="49" charset="-122"/>
                <a:ea typeface="仿宋" panose="02010609060101010101" pitchFamily="49" charset="-122"/>
                <a:sym typeface="+mn-ea"/>
              </a:rPr>
              <a:t>创建，以运算符</a:t>
            </a:r>
            <a:r>
              <a:rPr lang="en-US" altLang="zh-CN" sz="2000" b="1" dirty="0">
                <a:latin typeface="仿宋" panose="02010609060101010101" pitchFamily="49" charset="-122"/>
                <a:ea typeface="仿宋" panose="02010609060101010101" pitchFamily="49" charset="-122"/>
                <a:sym typeface="+mn-ea"/>
              </a:rPr>
              <a:t>delete</a:t>
            </a:r>
            <a:r>
              <a:rPr lang="zh-CN" altLang="zh-CN" sz="2000" b="1" dirty="0">
                <a:latin typeface="仿宋" panose="02010609060101010101" pitchFamily="49" charset="-122"/>
                <a:ea typeface="仿宋" panose="02010609060101010101" pitchFamily="49" charset="-122"/>
                <a:sym typeface="+mn-ea"/>
              </a:rPr>
              <a:t>释放的对象。当程序执行运算符</a:t>
            </a:r>
            <a:r>
              <a:rPr lang="en-US" altLang="zh-CN" sz="2000" b="1" dirty="0">
                <a:latin typeface="仿宋" panose="02010609060101010101" pitchFamily="49" charset="-122"/>
                <a:ea typeface="仿宋" panose="02010609060101010101" pitchFamily="49" charset="-122"/>
                <a:sym typeface="+mn-ea"/>
              </a:rPr>
              <a:t>new</a:t>
            </a:r>
            <a:r>
              <a:rPr lang="zh-CN" altLang="zh-CN" sz="2000" b="1" dirty="0">
                <a:latin typeface="仿宋" panose="02010609060101010101" pitchFamily="49" charset="-122"/>
                <a:ea typeface="仿宋" panose="02010609060101010101" pitchFamily="49" charset="-122"/>
                <a:sym typeface="+mn-ea"/>
              </a:rPr>
              <a:t>时创建该动态对象，对象的生存期开始。当执行运算符</a:t>
            </a:r>
            <a:r>
              <a:rPr lang="en-US" altLang="zh-CN" sz="2000" b="1" dirty="0">
                <a:latin typeface="仿宋" panose="02010609060101010101" pitchFamily="49" charset="-122"/>
                <a:ea typeface="仿宋" panose="02010609060101010101" pitchFamily="49" charset="-122"/>
                <a:sym typeface="+mn-ea"/>
              </a:rPr>
              <a:t>delete</a:t>
            </a:r>
            <a:r>
              <a:rPr lang="zh-CN" altLang="zh-CN" sz="2000" b="1" dirty="0">
                <a:latin typeface="仿宋" panose="02010609060101010101" pitchFamily="49" charset="-122"/>
                <a:ea typeface="仿宋" panose="02010609060101010101" pitchFamily="49" charset="-122"/>
                <a:sym typeface="+mn-ea"/>
              </a:rPr>
              <a:t>时释放该动态对象，对象的生存期结束。</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1000"/>
                                        <p:tgtEl>
                                          <p:spTgt spid="2">
                                            <p:txEl>
                                              <p:pRg st="3" end="3"/>
                                            </p:txEl>
                                          </p:spTgt>
                                        </p:tgtEl>
                                      </p:cBhvr>
                                    </p:animEffect>
                                    <p:anim calcmode="lin" valueType="num">
                                      <p:cBhvr>
                                        <p:cTn id="3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55576" y="699542"/>
            <a:ext cx="7668260" cy="4265783"/>
          </a:xfrm>
          <a:prstGeom prst="rect">
            <a:avLst/>
          </a:prstGeom>
          <a:noFill/>
        </p:spPr>
        <p:txBody>
          <a:bodyPr wrap="square" rtlCol="0">
            <a:sp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zh-CN" altLang="zh-CN" sz="2400" b="1" dirty="0">
                <a:latin typeface="仿宋" panose="02010609060101010101" pitchFamily="49" charset="-122"/>
                <a:ea typeface="仿宋" panose="02010609060101010101" pitchFamily="49" charset="-122"/>
                <a:sym typeface="+mn-ea"/>
              </a:rPr>
              <a:t>【例</a:t>
            </a:r>
            <a:r>
              <a:rPr lang="en-US" altLang="zh-CN" sz="2400" b="1" dirty="0" smtClean="0">
                <a:latin typeface="仿宋" panose="02010609060101010101" pitchFamily="49" charset="-122"/>
                <a:ea typeface="仿宋" panose="02010609060101010101" pitchFamily="49" charset="-122"/>
                <a:sym typeface="+mn-ea"/>
              </a:rPr>
              <a:t>4-13</a:t>
            </a:r>
            <a:r>
              <a:rPr lang="zh-CN" altLang="zh-CN" sz="2400" b="1" dirty="0" smtClean="0">
                <a:latin typeface="仿宋" panose="02010609060101010101" pitchFamily="49" charset="-122"/>
                <a:ea typeface="仿宋" panose="02010609060101010101" pitchFamily="49" charset="-122"/>
                <a:sym typeface="+mn-ea"/>
              </a:rPr>
              <a:t>】</a:t>
            </a:r>
            <a:r>
              <a:rPr lang="zh-CN" altLang="zh-CN" sz="2400" b="1" dirty="0">
                <a:latin typeface="仿宋" panose="02010609060101010101" pitchFamily="49" charset="-122"/>
                <a:ea typeface="仿宋" panose="02010609060101010101" pitchFamily="49" charset="-122"/>
                <a:sym typeface="+mn-ea"/>
              </a:rPr>
              <a:t>对象生存期应用举例。</a:t>
            </a:r>
            <a:endParaRPr lang="zh-CN" altLang="zh-CN" sz="2400"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class ObjectLife</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char cha;</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public: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ObjectLife(char 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cha=c;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cout&lt;&lt;"construct    "&lt;&lt;cha&lt;&lt;endl;</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cout&lt;&lt;"destruct     "&lt;&lt;cha&lt;&lt;endl;</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55576" y="843558"/>
            <a:ext cx="7668260" cy="3776418"/>
          </a:xfrm>
          <a:prstGeom prst="rect">
            <a:avLst/>
          </a:prstGeom>
          <a:noFill/>
        </p:spPr>
        <p:txBody>
          <a:bodyPr wrap="square" rtlCol="0">
            <a:spAutoFit/>
          </a:bodyPr>
          <a:lstStyle/>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void fun()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cout&lt;&lt;"inside fun"&lt;&lt;endl;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static ObjectLife B('B');   </a:t>
            </a:r>
            <a:r>
              <a:rPr lang="nb-NO" altLang="zh-CN" b="1" i="1" dirty="0">
                <a:latin typeface="+mn-ea"/>
                <a:sym typeface="+mn-ea"/>
              </a:rPr>
              <a:t>//</a:t>
            </a:r>
            <a:r>
              <a:rPr lang="zh-CN" altLang="zh-CN" b="1" i="1" dirty="0">
                <a:latin typeface="+mn-ea"/>
                <a:sym typeface="+mn-ea"/>
              </a:rPr>
              <a:t>定义静态对象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 C('C');           </a:t>
            </a:r>
            <a:r>
              <a:rPr lang="nb-NO" altLang="zh-CN" b="1" i="1" dirty="0">
                <a:latin typeface="+mn-ea"/>
                <a:sym typeface="+mn-ea"/>
              </a:rPr>
              <a:t>//</a:t>
            </a:r>
            <a:r>
              <a:rPr lang="zh-CN" altLang="zh-CN" b="1" i="1" dirty="0">
                <a:latin typeface="+mn-ea"/>
                <a:sym typeface="+mn-ea"/>
              </a:rPr>
              <a:t>定义局部对象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a:t>
            </a:r>
            <a:r>
              <a:rPr lang="en-US" altLang="zh-CN" b="1" dirty="0">
                <a:latin typeface="+mn-ea"/>
                <a:sym typeface="+mn-ea"/>
              </a:rPr>
              <a:t>out</a:t>
            </a:r>
            <a:r>
              <a:rPr lang="nb-NO" altLang="zh-CN" b="1" dirty="0">
                <a:latin typeface="+mn-ea"/>
                <a:sym typeface="+mn-ea"/>
              </a:rPr>
              <a:t>side fun"&lt;&lt;endl;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void main()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r>
              <a:rPr lang="en-US" altLang="nb-NO" b="1" dirty="0">
                <a:latin typeface="+mn-ea"/>
                <a:sym typeface="+mn-ea"/>
              </a:rPr>
              <a:t>	  </a:t>
            </a:r>
            <a:r>
              <a:rPr lang="nb-NO" altLang="zh-CN" b="1" dirty="0">
                <a:latin typeface="+mn-ea"/>
                <a:sym typeface="+mn-ea"/>
              </a:rPr>
              <a:t>cout&lt;&lt;"inside main"&lt;&lt;endl;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 *D= new ObjectLife('D');   </a:t>
            </a:r>
            <a:r>
              <a:rPr lang="nb-NO" altLang="zh-CN" b="1" i="1" dirty="0">
                <a:latin typeface="+mn-ea"/>
                <a:sym typeface="+mn-ea"/>
              </a:rPr>
              <a:t>//</a:t>
            </a:r>
            <a:r>
              <a:rPr lang="zh-CN" altLang="zh-CN" b="1" i="1" dirty="0">
                <a:latin typeface="+mn-ea"/>
                <a:sym typeface="+mn-ea"/>
              </a:rPr>
              <a:t>定义动态对象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fun();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delete D;                           </a:t>
            </a:r>
            <a:r>
              <a:rPr lang="nb-NO" altLang="zh-CN" b="1" i="1" dirty="0">
                <a:latin typeface="+mn-ea"/>
                <a:sym typeface="+mn-ea"/>
              </a:rPr>
              <a:t>//</a:t>
            </a:r>
            <a:r>
              <a:rPr lang="zh-CN" altLang="zh-CN" b="1" i="1" dirty="0">
                <a:latin typeface="+mn-ea"/>
                <a:sym typeface="+mn-ea"/>
              </a:rPr>
              <a:t>释放动态对象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cout&lt;&lt;"outside main"&lt;&lt;endl;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74756" name="Picture 4"/>
          <p:cNvPicPr>
            <a:picLocks noChangeAspect="1"/>
          </p:cNvPicPr>
          <p:nvPr/>
        </p:nvPicPr>
        <p:blipFill>
          <a:blip r:embed="rId1"/>
          <a:stretch>
            <a:fillRect/>
          </a:stretch>
        </p:blipFill>
        <p:spPr>
          <a:xfrm>
            <a:off x="323215" y="998855"/>
            <a:ext cx="8497888" cy="33750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4756"/>
                                        </p:tgtEl>
                                        <p:attrNameLst>
                                          <p:attrName>style.visibility</p:attrName>
                                        </p:attrNameLst>
                                      </p:cBhvr>
                                      <p:to>
                                        <p:strVal val="visible"/>
                                      </p:to>
                                    </p:set>
                                    <p:animEffect transition="in" filter="wipe(down)">
                                      <p:cBhvr>
                                        <p:cTn id="16"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37702" y="2168922"/>
            <a:ext cx="5818505" cy="62230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常量类型</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aphicFrame>
        <p:nvGraphicFramePr>
          <p:cNvPr id="1026" name="Object 1"/>
          <p:cNvGraphicFramePr/>
          <p:nvPr/>
        </p:nvGraphicFramePr>
        <p:xfrm>
          <a:off x="1059180" y="775335"/>
          <a:ext cx="7025640" cy="4052570"/>
        </p:xfrm>
        <a:graphic>
          <a:graphicData uri="http://schemas.openxmlformats.org/presentationml/2006/ole">
            <mc:AlternateContent xmlns:mc="http://schemas.openxmlformats.org/markup-compatibility/2006">
              <mc:Choice xmlns:v="urn:schemas-microsoft-com:vml" Requires="v">
                <p:oleObj spid="_x0000_s3179" name="" r:id="rId1" imgW="3276600" imgH="2159000" progId="Visio.Drawing.11">
                  <p:embed/>
                </p:oleObj>
              </mc:Choice>
              <mc:Fallback>
                <p:oleObj name="" r:id="rId1" imgW="3276600" imgH="2159000" progId="Visio.Drawing.11">
                  <p:embed/>
                  <p:pic>
                    <p:nvPicPr>
                      <p:cNvPr id="0" name="图片 3075"/>
                      <p:cNvPicPr/>
                      <p:nvPr/>
                    </p:nvPicPr>
                    <p:blipFill>
                      <a:blip r:embed="rId2"/>
                      <a:stretch>
                        <a:fillRect/>
                      </a:stretch>
                    </p:blipFill>
                    <p:spPr>
                      <a:xfrm>
                        <a:off x="1059180" y="775335"/>
                        <a:ext cx="7025640" cy="4052570"/>
                      </a:xfrm>
                      <a:prstGeom prst="rect">
                        <a:avLst/>
                      </a:prstGeom>
                      <a:noFill/>
                      <a:ln w="38100">
                        <a:noFill/>
                        <a:miter/>
                      </a:ln>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ipe(down)">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常量类型</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843558"/>
            <a:ext cx="8856984" cy="3600986"/>
          </a:xfrm>
          <a:prstGeom prst="rect">
            <a:avLst/>
          </a:prstGeom>
          <a:noFill/>
        </p:spPr>
        <p:txBody>
          <a:bodyPr wrap="square" rtlCol="0">
            <a:spAutoFit/>
          </a:bodyPr>
          <a:lstStyle/>
          <a:p>
            <a:pPr marL="274320" marR="0" lvl="0" indent="-274320" algn="l" defTabSz="914400" rtl="0" eaLnBrk="1" fontAlgn="auto" latinLnBrk="0" hangingPunct="1">
              <a:lnSpc>
                <a:spcPct val="12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对于既需要共享，又需要防止值被改变的数据，应该声明其</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为常量</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。常量在程序运行过程中其值是不可改变的，因而可以有效</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保护数据</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lvl="0" indent="-342900" eaLnBrk="0" fontAlgn="base"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常量的定义使用。定义或说明常量时必须对</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其进行</a:t>
            </a:r>
            <a:r>
              <a:rPr lang="zh-CN" altLang="zh-CN" sz="2000" b="1" noProof="0" dirty="0">
                <a:ln>
                  <a:noFill/>
                </a:ln>
                <a:effectLst/>
                <a:uLnTx/>
                <a:uFillTx/>
                <a:latin typeface="仿宋" panose="02010609060101010101" pitchFamily="49" charset="-122"/>
                <a:ea typeface="仿宋" panose="02010609060101010101" pitchFamily="49" charset="-122"/>
                <a:sym typeface="+mn-ea"/>
              </a:rPr>
              <a:t>初始化</a:t>
            </a:r>
            <a:r>
              <a:rPr lang="zh-CN" altLang="zh-CN" sz="2000" b="1" dirty="0">
                <a:latin typeface="仿宋" panose="02010609060101010101" pitchFamily="49" charset="-122"/>
                <a:ea typeface="仿宋" panose="02010609060101010101" pitchFamily="49" charset="-122"/>
                <a:sym typeface="+mn-ea"/>
              </a:rPr>
              <a:t>。类型修饰符</a:t>
            </a:r>
            <a:r>
              <a:rPr lang="en-US" altLang="zh-CN" sz="2000" b="1" dirty="0" smtClean="0">
                <a:latin typeface="仿宋" panose="02010609060101010101" pitchFamily="49" charset="-122"/>
                <a:ea typeface="仿宋" panose="02010609060101010101" pitchFamily="49" charset="-122"/>
                <a:sym typeface="+mn-ea"/>
              </a:rPr>
              <a:t>const.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marR="0" lvl="0" indent="-342900" algn="l" defTabSz="914400" rtl="0" eaLnBrk="0" fontAlgn="base" latinLnBrk="0"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常量包含简单数据类型常量、对象类型常量（常量对象）、引用类型常量（常量引用）、常量对象成员（包括常量成员函数和常量数据成员）、数组常量（常量数组）和指针常量（常量指针）</a:t>
            </a:r>
            <a:r>
              <a:rPr lang="zh-CN" altLang="en-US" sz="2000" b="1" noProof="0" dirty="0">
                <a:ln>
                  <a:noFill/>
                </a:ln>
                <a:effectLst/>
                <a:uLnTx/>
                <a:uFillTx/>
                <a:latin typeface="仿宋" panose="02010609060101010101" pitchFamily="49" charset="-122"/>
                <a:ea typeface="仿宋" panose="02010609060101010101" pitchFamily="49" charset="-122"/>
                <a:sym typeface="+mn-ea"/>
              </a:rPr>
              <a:t>等</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marR="0" lvl="0" indent="-342900" algn="l" defTabSz="914400" rtl="0" eaLnBrk="0" fontAlgn="base" latinLnBrk="0"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本节介绍量常量对象、常量引用、常量对象成员、指向常量的指针和常量指针</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4.4.1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常量对象</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25827"/>
          </a:xfrm>
          <a:prstGeom prst="rect">
            <a:avLst/>
          </a:prstGeom>
          <a:noFill/>
        </p:spPr>
        <p:txBody>
          <a:bodyPr wrap="square" rtlCol="0">
            <a:spAutoFit/>
          </a:bodyPr>
          <a:lstStyle/>
          <a:p>
            <a:pPr eaLnBrk="0" fontAlgn="base" hangingPunct="0">
              <a:lnSpc>
                <a:spcPct val="150000"/>
              </a:lnSpc>
              <a:spcBef>
                <a:spcPct val="20000"/>
              </a:spcBef>
              <a:spcAft>
                <a:spcPct val="0"/>
              </a:spcAft>
              <a:buClr>
                <a:srgbClr val="0BD0D9"/>
              </a:buClr>
              <a:buSzPct val="95000"/>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常量对象的特点是它的数据成员的值在对象的整个生存期内都不能被修改</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a:t>
            </a:r>
            <a:r>
              <a:rPr lang="zh-CN" altLang="en-US" sz="2000" dirty="0" smtClean="0"/>
              <a:t>在</a:t>
            </a:r>
            <a:r>
              <a:rPr lang="zh-CN" altLang="en-US" sz="2000" dirty="0"/>
              <a:t>定义常对象时必须进行初始化。</a:t>
            </a:r>
            <a:endParaRPr lang="zh-CN" altLang="en-US" sz="2000" dirty="0"/>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effectLst/>
                <a:uLnTx/>
                <a:uFillTx/>
                <a:latin typeface="仿宋" panose="02010609060101010101" pitchFamily="49" charset="-122"/>
                <a:ea typeface="仿宋" panose="02010609060101010101" pitchFamily="49" charset="-122"/>
                <a:sym typeface="+mn-ea"/>
              </a:rPr>
              <a:t>&gt;  </a:t>
            </a:r>
            <a:r>
              <a:rPr lang="en-US" altLang="zh-CN" sz="24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&gt;;</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或者</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effectLst/>
                <a:uLnTx/>
                <a:uFillTx/>
                <a:latin typeface="仿宋" panose="02010609060101010101" pitchFamily="49" charset="-122"/>
                <a:ea typeface="仿宋" panose="02010609060101010101" pitchFamily="49" charset="-122"/>
                <a:sym typeface="+mn-ea"/>
              </a:rPr>
              <a:t>&gt;  &lt;</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&gt;;</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95536" y="1131590"/>
            <a:ext cx="7842250" cy="572786"/>
          </a:xfrm>
          <a:prstGeom prst="rect">
            <a:avLst/>
          </a:prstGeom>
          <a:noFill/>
        </p:spPr>
        <p:txBody>
          <a:bodyPr wrap="square" rtlCol="0">
            <a:spAutoFit/>
          </a:bodyPr>
          <a:lstStyle/>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zh-CN" altLang="zh-CN" sz="2400" b="1" dirty="0">
                <a:latin typeface="仿宋" panose="02010609060101010101" pitchFamily="49" charset="-122"/>
                <a:ea typeface="仿宋" panose="02010609060101010101" pitchFamily="49" charset="-122"/>
                <a:sym typeface="+mn-ea"/>
              </a:rPr>
              <a:t>类的常量成员包括常量成员函数和常量数据成员。</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771550"/>
            <a:ext cx="7978775" cy="4154984"/>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  1.</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常量成员函数的定义要使用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关键字，其定义格式为：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&lt;</a:t>
            </a:r>
            <a:r>
              <a:rPr lang="zh-CN" altLang="zh-CN" sz="2000" b="1" noProof="0" dirty="0">
                <a:ln>
                  <a:noFill/>
                </a:ln>
                <a:effectLst/>
                <a:uLnTx/>
                <a:uFillTx/>
                <a:latin typeface="仿宋" panose="02010609060101010101" pitchFamily="49" charset="-122"/>
                <a:ea typeface="仿宋" panose="02010609060101010101" pitchFamily="49" charset="-122"/>
                <a:sym typeface="+mn-ea"/>
              </a:rPr>
              <a:t>返回值类型</a:t>
            </a:r>
            <a:r>
              <a:rPr lang="en-US" altLang="zh-CN" sz="2000" b="1" noProof="0" dirty="0">
                <a:ln>
                  <a:noFill/>
                </a:ln>
                <a:effectLst/>
                <a:uLnTx/>
                <a:uFillTx/>
                <a:latin typeface="仿宋" panose="02010609060101010101" pitchFamily="49" charset="-122"/>
                <a:ea typeface="仿宋" panose="02010609060101010101" pitchFamily="49" charset="-122"/>
                <a:sym typeface="+mn-ea"/>
              </a:rPr>
              <a:t>&gt; </a:t>
            </a:r>
            <a:r>
              <a:rPr lang="zh-CN" altLang="zh-CN" sz="2000" b="1" noProof="0" dirty="0">
                <a:ln>
                  <a:noFill/>
                </a:ln>
                <a:effectLst/>
                <a:uLnTx/>
                <a:uFillTx/>
                <a:latin typeface="仿宋" panose="02010609060101010101" pitchFamily="49" charset="-122"/>
                <a:ea typeface="仿宋" panose="02010609060101010101" pitchFamily="49" charset="-122"/>
                <a:sym typeface="+mn-ea"/>
              </a:rPr>
              <a:t>函数名（参数表）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说明：</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1</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是函数类型的一部分，在实现部分也要带该关键字。</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2</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关键字可用于对重载函数的区分。</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3</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）常量成员函数不能更新类的数据成员的值，也不能调用该类中没有用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修饰的成员函数，只能调用常量成员函数。</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682560"/>
            <a:ext cx="8082602"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4-14</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常量成员函数、常量对象应用相应情况举例。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int getValue1() const;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setValue(int a,int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void setValue(int x,int y) const;  </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i="1" noProof="0" dirty="0">
                <a:ln>
                  <a:noFill/>
                </a:ln>
                <a:effectLst/>
                <a:uLnTx/>
                <a:uFillTx/>
                <a:latin typeface="+mn-ea"/>
                <a:sym typeface="+mn-ea"/>
              </a:rPr>
              <a:t>             //const</a:t>
            </a:r>
            <a:r>
              <a:rPr lang="zh-CN" altLang="zh-CN" sz="2000" b="1" i="1" noProof="0" dirty="0">
                <a:ln>
                  <a:noFill/>
                </a:ln>
                <a:effectLst/>
                <a:uLnTx/>
                <a:uFillTx/>
                <a:latin typeface="+mn-ea"/>
                <a:sym typeface="+mn-ea"/>
              </a:rPr>
              <a:t>关键字可以用于对重载函数的区分</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690245"/>
            <a:ext cx="8928992" cy="4093428"/>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const  a(3,4);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定义常量对象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a.setValue(10,20);  </a:t>
            </a:r>
            <a:r>
              <a:rPr lang="nb-NO" altLang="zh-CN" sz="2000" b="1" noProof="0" dirty="0" smtClean="0">
                <a:ln>
                  <a:noFill/>
                </a:ln>
                <a:solidFill>
                  <a:srgbClr val="FF0000"/>
                </a:solidFill>
                <a:effectLst/>
                <a:uLnTx/>
                <a:uFillTx/>
                <a:latin typeface="+mn-ea"/>
                <a:sym typeface="+mn-ea"/>
              </a:rPr>
              <a:t>         </a:t>
            </a:r>
            <a:r>
              <a:rPr lang="nb-NO" altLang="zh-CN" sz="2000" b="1" i="1" noProof="0" dirty="0" smtClean="0">
                <a:ln>
                  <a:noFill/>
                </a:ln>
                <a:effectLst/>
                <a:uLnTx/>
                <a:uFillTx/>
                <a:latin typeface="+mn-ea"/>
                <a:sym typeface="+mn-ea"/>
              </a:rPr>
              <a:t>//</a:t>
            </a:r>
            <a:r>
              <a:rPr lang="zh-CN" altLang="zh-CN" sz="2000" b="1" i="1" noProof="0" dirty="0">
                <a:ln>
                  <a:noFill/>
                </a:ln>
                <a:effectLst/>
                <a:uLnTx/>
                <a:uFillTx/>
                <a:latin typeface="+mn-ea"/>
                <a:sym typeface="+mn-ea"/>
              </a:rPr>
              <a:t>常量对象可以调用常量成员函数</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c(2,6);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定义普通对象</a:t>
            </a:r>
            <a:r>
              <a:rPr lang="en-US" altLang="zh-CN" sz="2000" b="1" i="1" noProof="0" dirty="0">
                <a:ln>
                  <a:noFill/>
                </a:ln>
                <a:effectLst/>
                <a:uLnTx/>
                <a:uFillTx/>
                <a:latin typeface="+mn-ea"/>
                <a:sym typeface="+mn-ea"/>
              </a:rPr>
              <a:t>		 </a:t>
            </a:r>
            <a:r>
              <a:rPr lang="nb-NO" altLang="zh-CN" sz="2000" b="1" noProof="0" dirty="0">
                <a:ln>
                  <a:noFill/>
                </a:ln>
                <a:effectLst/>
                <a:uLnTx/>
                <a:uFillTx/>
                <a:latin typeface="+mn-ea"/>
                <a:sym typeface="+mn-ea"/>
              </a:rPr>
              <a:t>            </a:t>
            </a:r>
            <a:endParaRPr lang="nb-NO" altLang="zh-CN" sz="2000" b="1" noProof="0" dirty="0">
              <a:ln>
                <a:noFill/>
              </a:ln>
              <a:effectLst/>
              <a:uLnTx/>
              <a:uFillTx/>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altLang="nb-NO" sz="2000" b="1" i="0" u="none" strike="noStrike" kern="1200" cap="none" spc="0" normalizeH="0" baseline="0" noProof="0" dirty="0">
                <a:ln>
                  <a:noFill/>
                </a:ln>
                <a:solidFill>
                  <a:schemeClr val="tx1"/>
                </a:solidFill>
                <a:effectLst/>
                <a:uLnTx/>
                <a:uFillTx/>
                <a:latin typeface="+mn-ea"/>
                <a:ea typeface="+mn-ea"/>
                <a:cs typeface="+mn-cs"/>
                <a:sym typeface="+mn-ea"/>
              </a:rPr>
              <a:t>       </a:t>
            </a:r>
            <a:r>
              <a:rPr lang="nb-NO" altLang="zh-CN" sz="2000" b="1" noProof="0" dirty="0">
                <a:ln>
                  <a:noFill/>
                </a:ln>
                <a:effectLst/>
                <a:uLnTx/>
                <a:uFillTx/>
                <a:latin typeface="+mn-ea"/>
                <a:sym typeface="+mn-ea"/>
              </a:rPr>
              <a:t>c.setValue (10,20);</a:t>
            </a:r>
            <a:endParaRPr kumimoji="0" lang="en-US" altLang="nb-NO"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cout&lt;&lt;a.getValue()&lt;&lt;endl</a:t>
            </a:r>
            <a:r>
              <a:rPr lang="nb-NO" altLang="zh-CN" sz="2000" b="1" noProof="0" dirty="0" smtClean="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错误，常量对象不能调用非常量成员函数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cout&lt;&lt;a.getValue1 ()&lt;&lt;endl;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cout&lt;&lt;c.getValue1()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8280920" cy="403098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Rectangle::getValue1()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return </a:t>
            </a:r>
            <a:r>
              <a:rPr lang="nb-NO" altLang="zh-CN" sz="2000" b="1" noProof="0" dirty="0">
                <a:ln>
                  <a:noFill/>
                </a:ln>
                <a:effectLst/>
                <a:uLnTx/>
                <a:uFillTx/>
                <a:latin typeface="+mn-ea"/>
                <a:sym typeface="+mn-ea"/>
              </a:rPr>
              <a:t>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Rectangle::setValue(int a,int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w=a;h=b;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可以更新数据成员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getValue1();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正确，非常量成员函数可以调用常量成员函数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843558"/>
            <a:ext cx="8485723"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void Rectangle::setValue(int a,int b)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w=a;h=b</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错误，常量成员函数不能更新任何数据成员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getValue</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错误，常量成员函数不能调用非常量成员函数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getValue1</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正确，常量成员函数可以调用常量成员函数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Rectangle::Rectangle(int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h=y;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83971" name="Picture 4"/>
          <p:cNvPicPr>
            <a:picLocks noChangeAspect="1"/>
          </p:cNvPicPr>
          <p:nvPr/>
        </p:nvPicPr>
        <p:blipFill>
          <a:blip r:embed="rId1"/>
          <a:stretch>
            <a:fillRect/>
          </a:stretch>
        </p:blipFill>
        <p:spPr>
          <a:xfrm>
            <a:off x="331153" y="1519238"/>
            <a:ext cx="8482012" cy="193357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3971"/>
                                        </p:tgtEl>
                                        <p:attrNameLst>
                                          <p:attrName>style.visibility</p:attrName>
                                        </p:attrNameLst>
                                      </p:cBhvr>
                                      <p:to>
                                        <p:strVal val="visible"/>
                                      </p:to>
                                    </p:set>
                                    <p:animEffect transition="in" filter="wipe(down)">
                                      <p:cBhvr>
                                        <p:cTn id="16"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07504" y="690245"/>
            <a:ext cx="8928992" cy="4154984"/>
          </a:xfrm>
          <a:prstGeom prst="rect">
            <a:avLst/>
          </a:prstGeom>
          <a:noFill/>
        </p:spPr>
        <p:txBody>
          <a:bodyPr wrap="square" rtlCol="0">
            <a:spAutoFit/>
          </a:bodyPr>
          <a:lstStyle/>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看出：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1</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）常量对象只能调用类的常量成员函数，不能调用类的非常量成员函数。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2</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）常量成员函数内，不能修改类的数据成员。</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3</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）常量成员函数只能调用类的其它常量成员函数，不能调用类的非常量成员函数。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4</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关键字可以用于对重载函数的区分。</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5</a:t>
            </a:r>
            <a:r>
              <a:rPr lang="zh-CN" altLang="zh-CN" sz="2000" b="1" noProof="0" dirty="0">
                <a:ln>
                  <a:noFill/>
                </a:ln>
                <a:effectLst/>
                <a:uLnTx/>
                <a:uFillTx/>
                <a:latin typeface="仿宋" panose="02010609060101010101" pitchFamily="49" charset="-122"/>
                <a:ea typeface="仿宋" panose="02010609060101010101" pitchFamily="49" charset="-122"/>
                <a:sym typeface="+mn-ea"/>
              </a:rPr>
              <a:t>）非常量成员函数不但可以调用非常量成员函数，也可以调用常量成员函数。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6</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是函数类型的一个组成部分，因此在函数的定义部分也要带</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tags/tag1.xml><?xml version="1.0" encoding="utf-8"?>
<p:tagLst xmlns:p="http://schemas.openxmlformats.org/presentationml/2006/main">
  <p:tag name="KSO_WPP_MARK_KEY" val="4f6c66ef-a546-46c4-a7c1-90f17f8fc826"/>
  <p:tag name="COMMONDATA" val="eyJoZGlkIjoiODViY2JkMjU3NGYzZTEwMzZmMGFkZWViYmNkYWU3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25828</Words>
  <Application>WPS 演示</Application>
  <PresentationFormat>全屏显示(16:9)</PresentationFormat>
  <Paragraphs>1666</Paragraphs>
  <Slides>141</Slides>
  <Notes>141</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141</vt:i4>
      </vt:variant>
    </vt:vector>
  </HeadingPairs>
  <TitlesOfParts>
    <vt:vector size="166" baseType="lpstr">
      <vt:lpstr>Arial</vt:lpstr>
      <vt:lpstr>宋体</vt:lpstr>
      <vt:lpstr>Wingdings</vt:lpstr>
      <vt:lpstr>微软雅黑</vt:lpstr>
      <vt:lpstr>微软雅黑 Light</vt:lpstr>
      <vt:lpstr>华文楷体</vt:lpstr>
      <vt:lpstr>Agency FB</vt:lpstr>
      <vt:lpstr>Trebuchet MS</vt:lpstr>
      <vt:lpstr>楷体</vt:lpstr>
      <vt:lpstr>Calibri</vt:lpstr>
      <vt:lpstr>Wingdings 2</vt:lpstr>
      <vt:lpstr>仿宋</vt:lpstr>
      <vt:lpstr>Roboto Light</vt:lpstr>
      <vt:lpstr>Impact</vt:lpstr>
      <vt:lpstr>U.S. 101</vt:lpstr>
      <vt:lpstr>Segoe Print</vt:lpstr>
      <vt:lpstr>Roboto</vt:lpstr>
      <vt:lpstr>Times New Roman</vt:lpstr>
      <vt:lpstr>Open Sans Light</vt:lpstr>
      <vt:lpstr>Wingdings 2</vt:lpstr>
      <vt:lpstr>Arial Unicode MS</vt:lpstr>
      <vt:lpstr>黑体</vt:lpstr>
      <vt:lpstr>Tahoma</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微信用户</cp:lastModifiedBy>
  <cp:revision>166</cp:revision>
  <dcterms:created xsi:type="dcterms:W3CDTF">2015-12-11T17:46:00Z</dcterms:created>
  <dcterms:modified xsi:type="dcterms:W3CDTF">2022-10-31T01:30:27Z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DDE7ED272D35439CB65CE6BA50F55D68</vt:lpwstr>
  </property>
</Properties>
</file>