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6"/>
  </p:handoutMasterIdLst>
  <p:sldIdLst>
    <p:sldId id="625" r:id="rId3"/>
    <p:sldId id="293" r:id="rId5"/>
    <p:sldId id="404" r:id="rId6"/>
    <p:sldId id="264" r:id="rId7"/>
    <p:sldId id="309" r:id="rId8"/>
    <p:sldId id="319" r:id="rId9"/>
    <p:sldId id="328" r:id="rId10"/>
    <p:sldId id="475" r:id="rId11"/>
    <p:sldId id="513" r:id="rId12"/>
    <p:sldId id="477" r:id="rId13"/>
    <p:sldId id="478" r:id="rId14"/>
    <p:sldId id="479" r:id="rId15"/>
    <p:sldId id="481" r:id="rId16"/>
    <p:sldId id="511" r:id="rId17"/>
    <p:sldId id="512" r:id="rId18"/>
    <p:sldId id="601" r:id="rId19"/>
    <p:sldId id="602" r:id="rId20"/>
    <p:sldId id="603" r:id="rId21"/>
    <p:sldId id="600" r:id="rId22"/>
    <p:sldId id="484" r:id="rId23"/>
    <p:sldId id="485" r:id="rId24"/>
    <p:sldId id="604" r:id="rId25"/>
    <p:sldId id="486" r:id="rId26"/>
    <p:sldId id="487" r:id="rId27"/>
    <p:sldId id="331" r:id="rId28"/>
    <p:sldId id="605" r:id="rId29"/>
    <p:sldId id="606" r:id="rId30"/>
    <p:sldId id="607" r:id="rId31"/>
    <p:sldId id="514" r:id="rId32"/>
    <p:sldId id="492" r:id="rId33"/>
    <p:sldId id="339" r:id="rId34"/>
    <p:sldId id="494" r:id="rId35"/>
    <p:sldId id="495" r:id="rId36"/>
    <p:sldId id="496" r:id="rId37"/>
    <p:sldId id="497" r:id="rId38"/>
    <p:sldId id="498" r:id="rId39"/>
    <p:sldId id="499" r:id="rId40"/>
    <p:sldId id="501" r:id="rId41"/>
    <p:sldId id="502" r:id="rId42"/>
    <p:sldId id="503" r:id="rId43"/>
    <p:sldId id="504" r:id="rId44"/>
    <p:sldId id="506" r:id="rId45"/>
    <p:sldId id="507" r:id="rId46"/>
    <p:sldId id="584" r:id="rId47"/>
    <p:sldId id="585" r:id="rId48"/>
    <p:sldId id="594" r:id="rId49"/>
    <p:sldId id="595" r:id="rId50"/>
    <p:sldId id="586" r:id="rId51"/>
    <p:sldId id="587" r:id="rId52"/>
    <p:sldId id="588" r:id="rId53"/>
    <p:sldId id="589" r:id="rId54"/>
    <p:sldId id="590" r:id="rId55"/>
    <p:sldId id="591" r:id="rId56"/>
    <p:sldId id="592" r:id="rId57"/>
    <p:sldId id="596" r:id="rId58"/>
    <p:sldId id="597" r:id="rId59"/>
    <p:sldId id="598" r:id="rId60"/>
    <p:sldId id="599" r:id="rId61"/>
    <p:sldId id="608" r:id="rId62"/>
    <p:sldId id="609" r:id="rId63"/>
    <p:sldId id="610" r:id="rId64"/>
    <p:sldId id="611" r:id="rId65"/>
    <p:sldId id="612" r:id="rId66"/>
    <p:sldId id="613" r:id="rId67"/>
    <p:sldId id="614" r:id="rId68"/>
    <p:sldId id="615" r:id="rId69"/>
    <p:sldId id="616" r:id="rId70"/>
    <p:sldId id="617" r:id="rId71"/>
    <p:sldId id="618" r:id="rId72"/>
    <p:sldId id="619" r:id="rId73"/>
    <p:sldId id="620" r:id="rId74"/>
    <p:sldId id="621" r:id="rId75"/>
    <p:sldId id="622" r:id="rId76"/>
    <p:sldId id="623" r:id="rId77"/>
    <p:sldId id="624" r:id="rId78"/>
    <p:sldId id="515" r:id="rId79"/>
    <p:sldId id="519" r:id="rId80"/>
    <p:sldId id="529" r:id="rId81"/>
    <p:sldId id="520" r:id="rId82"/>
    <p:sldId id="530" r:id="rId83"/>
    <p:sldId id="531" r:id="rId84"/>
    <p:sldId id="521" r:id="rId85"/>
    <p:sldId id="522" r:id="rId86"/>
    <p:sldId id="523" r:id="rId87"/>
    <p:sldId id="524" r:id="rId88"/>
    <p:sldId id="525" r:id="rId89"/>
    <p:sldId id="526" r:id="rId90"/>
    <p:sldId id="527" r:id="rId91"/>
    <p:sldId id="528" r:id="rId92"/>
    <p:sldId id="516" r:id="rId93"/>
    <p:sldId id="532" r:id="rId94"/>
    <p:sldId id="533" r:id="rId95"/>
    <p:sldId id="534" r:id="rId96"/>
    <p:sldId id="535" r:id="rId97"/>
    <p:sldId id="536" r:id="rId98"/>
    <p:sldId id="537" r:id="rId99"/>
    <p:sldId id="538" r:id="rId100"/>
    <p:sldId id="539" r:id="rId101"/>
    <p:sldId id="540" r:id="rId102"/>
    <p:sldId id="541" r:id="rId103"/>
    <p:sldId id="542" r:id="rId104"/>
    <p:sldId id="543" r:id="rId105"/>
    <p:sldId id="544" r:id="rId106"/>
    <p:sldId id="545" r:id="rId107"/>
    <p:sldId id="546" r:id="rId108"/>
    <p:sldId id="547" r:id="rId109"/>
    <p:sldId id="548" r:id="rId110"/>
    <p:sldId id="549" r:id="rId111"/>
    <p:sldId id="550" r:id="rId112"/>
    <p:sldId id="551" r:id="rId113"/>
    <p:sldId id="552" r:id="rId114"/>
    <p:sldId id="553" r:id="rId115"/>
    <p:sldId id="554" r:id="rId116"/>
    <p:sldId id="555" r:id="rId117"/>
    <p:sldId id="556" r:id="rId118"/>
    <p:sldId id="557" r:id="rId119"/>
    <p:sldId id="558" r:id="rId120"/>
    <p:sldId id="559" r:id="rId121"/>
    <p:sldId id="560" r:id="rId122"/>
    <p:sldId id="561" r:id="rId123"/>
    <p:sldId id="562" r:id="rId124"/>
    <p:sldId id="563" r:id="rId125"/>
    <p:sldId id="564" r:id="rId126"/>
    <p:sldId id="565" r:id="rId127"/>
    <p:sldId id="566" r:id="rId128"/>
    <p:sldId id="567" r:id="rId129"/>
    <p:sldId id="568" r:id="rId130"/>
    <p:sldId id="569" r:id="rId131"/>
    <p:sldId id="570" r:id="rId132"/>
    <p:sldId id="571" r:id="rId133"/>
    <p:sldId id="572" r:id="rId134"/>
    <p:sldId id="573" r:id="rId135"/>
    <p:sldId id="574" r:id="rId136"/>
    <p:sldId id="575" r:id="rId137"/>
    <p:sldId id="576" r:id="rId138"/>
    <p:sldId id="577" r:id="rId139"/>
    <p:sldId id="578" r:id="rId140"/>
    <p:sldId id="579" r:id="rId141"/>
    <p:sldId id="580" r:id="rId142"/>
    <p:sldId id="581" r:id="rId143"/>
    <p:sldId id="582" r:id="rId144"/>
    <p:sldId id="583" r:id="rId145"/>
  </p:sldIdLst>
  <p:sldSz cx="9144000" cy="5143500" type="screen16x9"/>
  <p:notesSz cx="6858000" cy="9144000"/>
  <p:custDataLst>
    <p:tags r:id="rId1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1" userDrawn="1">
          <p15:clr>
            <a:srgbClr val="A4A3A4"/>
          </p15:clr>
        </p15:guide>
        <p15:guide id="2" pos="2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73D4B9"/>
    <a:srgbClr val="8EB4E3"/>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9" d="100"/>
          <a:sy n="109" d="100"/>
        </p:scale>
        <p:origin x="65" y="634"/>
      </p:cViewPr>
      <p:guideLst>
        <p:guide orient="horz" pos="1661"/>
        <p:guide pos="29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52"/>
        <p:guide pos="2231"/>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0" Type="http://schemas.openxmlformats.org/officeDocument/2006/relationships/tags" Target="tags/tag1.xml"/><Relationship Id="rId15" Type="http://schemas.openxmlformats.org/officeDocument/2006/relationships/slide" Target="slides/slide12.xml"/><Relationship Id="rId149" Type="http://schemas.openxmlformats.org/officeDocument/2006/relationships/tableStyles" Target="tableStyles.xml"/><Relationship Id="rId148" Type="http://schemas.openxmlformats.org/officeDocument/2006/relationships/viewProps" Target="viewProps.xml"/><Relationship Id="rId147" Type="http://schemas.openxmlformats.org/officeDocument/2006/relationships/presProps" Target="presProps.xml"/><Relationship Id="rId146" Type="http://schemas.openxmlformats.org/officeDocument/2006/relationships/handoutMaster" Target="handoutMasters/handoutMaster1.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eaLnBrk="0" hangingPunct="0">
              <a:defRPr sz="2400" b="1">
                <a:solidFill>
                  <a:schemeClr val="bg2"/>
                </a:solidFill>
                <a:latin typeface="Times New Roman" panose="02020603050405020304" charset="0"/>
                <a:ea typeface="宋体" panose="02010600030101010101" pitchFamily="2" charset="-122"/>
              </a:defRPr>
            </a:lvl1pPr>
            <a:lvl2pPr marL="742950" indent="-285750" defTabSz="967105" eaLnBrk="0" hangingPunct="0">
              <a:defRPr sz="2400" b="1">
                <a:solidFill>
                  <a:schemeClr val="bg2"/>
                </a:solidFill>
                <a:latin typeface="Times New Roman" panose="02020603050405020304" charset="0"/>
                <a:ea typeface="宋体" panose="02010600030101010101" pitchFamily="2" charset="-122"/>
              </a:defRPr>
            </a:lvl2pPr>
            <a:lvl3pPr marL="1143000" indent="-228600" defTabSz="967105" eaLnBrk="0" hangingPunct="0">
              <a:defRPr sz="2400" b="1">
                <a:solidFill>
                  <a:schemeClr val="bg2"/>
                </a:solidFill>
                <a:latin typeface="Times New Roman" panose="02020603050405020304" charset="0"/>
                <a:ea typeface="宋体" panose="02010600030101010101" pitchFamily="2" charset="-122"/>
              </a:defRPr>
            </a:lvl3pPr>
            <a:lvl4pPr marL="1600200" indent="-228600" defTabSz="967105" eaLnBrk="0" hangingPunct="0">
              <a:defRPr sz="2400" b="1">
                <a:solidFill>
                  <a:schemeClr val="bg2"/>
                </a:solidFill>
                <a:latin typeface="Times New Roman" panose="02020603050405020304" charset="0"/>
                <a:ea typeface="宋体" panose="02010600030101010101" pitchFamily="2" charset="-122"/>
              </a:defRPr>
            </a:lvl4pPr>
            <a:lvl5pPr marL="2057400" indent="-228600" defTabSz="967105" eaLnBrk="0" hangingPunct="0">
              <a:defRPr sz="2400" b="1">
                <a:solidFill>
                  <a:schemeClr val="bg2"/>
                </a:solidFill>
                <a:latin typeface="Times New Roman" panose="02020603050405020304" charset="0"/>
                <a:ea typeface="宋体" panose="02010600030101010101" pitchFamily="2" charset="-122"/>
              </a:defRPr>
            </a:lvl5pPr>
            <a:lvl6pPr marL="25146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eaLnBrk="1" hangingPunct="1"/>
            <a:fld id="{DECF237F-4AD2-4124-B8C0-66700C182821}" type="slidenum">
              <a:rPr lang="en-US" altLang="zh-CN" sz="1300" b="0">
                <a:solidFill>
                  <a:schemeClr val="tx1"/>
                </a:solidFill>
                <a:ea typeface="隶书" panose="02010509060101010101" pitchFamily="49" charset="-122"/>
              </a:rPr>
            </a:fld>
            <a:endParaRPr lang="en-US" altLang="zh-CN" sz="1300" b="0">
              <a:solidFill>
                <a:schemeClr val="tx1"/>
              </a:solidFill>
              <a:ea typeface="隶书" panose="02010509060101010101" pitchFamily="49" charset="-122"/>
            </a:endParaRPr>
          </a:p>
        </p:txBody>
      </p:sp>
      <p:sp>
        <p:nvSpPr>
          <p:cNvPr id="115715" name="Rectangle 2"/>
          <p:cNvSpPr>
            <a:spLocks noGrp="1" noRot="1" noChangeAspect="1" noChangeArrowheads="1" noTextEdit="1"/>
          </p:cNvSpPr>
          <p:nvPr>
            <p:ph type="sldImg"/>
          </p:nvPr>
        </p:nvSpPr>
        <p:spPr/>
      </p:sp>
      <p:sp>
        <p:nvSpPr>
          <p:cNvPr id="11571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eaLnBrk="0" hangingPunct="0">
              <a:defRPr sz="2400" b="1">
                <a:solidFill>
                  <a:schemeClr val="bg2"/>
                </a:solidFill>
                <a:latin typeface="Times New Roman" panose="02020603050405020304" charset="0"/>
                <a:ea typeface="宋体" panose="02010600030101010101" pitchFamily="2" charset="-122"/>
              </a:defRPr>
            </a:lvl1pPr>
            <a:lvl2pPr marL="742950" indent="-285750" defTabSz="967105" eaLnBrk="0" hangingPunct="0">
              <a:defRPr sz="2400" b="1">
                <a:solidFill>
                  <a:schemeClr val="bg2"/>
                </a:solidFill>
                <a:latin typeface="Times New Roman" panose="02020603050405020304" charset="0"/>
                <a:ea typeface="宋体" panose="02010600030101010101" pitchFamily="2" charset="-122"/>
              </a:defRPr>
            </a:lvl2pPr>
            <a:lvl3pPr marL="1143000" indent="-228600" defTabSz="967105" eaLnBrk="0" hangingPunct="0">
              <a:defRPr sz="2400" b="1">
                <a:solidFill>
                  <a:schemeClr val="bg2"/>
                </a:solidFill>
                <a:latin typeface="Times New Roman" panose="02020603050405020304" charset="0"/>
                <a:ea typeface="宋体" panose="02010600030101010101" pitchFamily="2" charset="-122"/>
              </a:defRPr>
            </a:lvl3pPr>
            <a:lvl4pPr marL="1600200" indent="-228600" defTabSz="967105" eaLnBrk="0" hangingPunct="0">
              <a:defRPr sz="2400" b="1">
                <a:solidFill>
                  <a:schemeClr val="bg2"/>
                </a:solidFill>
                <a:latin typeface="Times New Roman" panose="02020603050405020304" charset="0"/>
                <a:ea typeface="宋体" panose="02010600030101010101" pitchFamily="2" charset="-122"/>
              </a:defRPr>
            </a:lvl4pPr>
            <a:lvl5pPr marL="2057400" indent="-228600" defTabSz="967105" eaLnBrk="0" hangingPunct="0">
              <a:defRPr sz="2400" b="1">
                <a:solidFill>
                  <a:schemeClr val="bg2"/>
                </a:solidFill>
                <a:latin typeface="Times New Roman" panose="02020603050405020304" charset="0"/>
                <a:ea typeface="宋体" panose="02010600030101010101" pitchFamily="2" charset="-122"/>
              </a:defRPr>
            </a:lvl5pPr>
            <a:lvl6pPr marL="25146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eaLnBrk="1" hangingPunct="1"/>
            <a:fld id="{A3B86D50-638F-4498-ABDB-AB43FDDACCBE}" type="slidenum">
              <a:rPr lang="en-US" altLang="zh-CN" sz="1300" b="0">
                <a:solidFill>
                  <a:schemeClr val="tx1"/>
                </a:solidFill>
                <a:ea typeface="隶书" panose="02010509060101010101" pitchFamily="49" charset="-122"/>
              </a:rPr>
            </a:fld>
            <a:endParaRPr lang="en-US" altLang="zh-CN" sz="1300" b="0">
              <a:solidFill>
                <a:schemeClr val="tx1"/>
              </a:solidFill>
              <a:ea typeface="隶书" panose="02010509060101010101" pitchFamily="49" charset="-122"/>
            </a:endParaRPr>
          </a:p>
        </p:txBody>
      </p:sp>
      <p:sp>
        <p:nvSpPr>
          <p:cNvPr id="116739" name="Rectangle 1026"/>
          <p:cNvSpPr>
            <a:spLocks noGrp="1" noRot="1" noChangeAspect="1" noChangeArrowheads="1" noTextEdit="1"/>
          </p:cNvSpPr>
          <p:nvPr>
            <p:ph type="sldImg"/>
          </p:nvPr>
        </p:nvSpPr>
        <p:spPr/>
      </p:sp>
      <p:sp>
        <p:nvSpPr>
          <p:cNvPr id="116740" name="Rectangle 1028"/>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幻灯片图像占位符 1"/>
          <p:cNvSpPr>
            <a:spLocks noGrp="1" noRot="1" noChangeAspect="1" noTextEdit="1"/>
          </p:cNvSpPr>
          <p:nvPr>
            <p:ph type="sldImg"/>
          </p:nvPr>
        </p:nvSpPr>
        <p:spPr/>
      </p:sp>
      <p:sp>
        <p:nvSpPr>
          <p:cNvPr id="971779" name="备注占位符 2"/>
          <p:cNvSpPr>
            <a:spLocks noGrp="1"/>
          </p:cNvSpPr>
          <p:nvPr>
            <p:ph type="body" idx="1"/>
          </p:nvPr>
        </p:nvSpPr>
        <p:spPr/>
        <p:txBody>
          <a:bodyPr/>
          <a:lstStyle/>
          <a:p>
            <a:pPr defTabSz="1217930">
              <a:spcBef>
                <a:spcPct val="0"/>
              </a:spcBef>
            </a:pPr>
            <a:endParaRPr lang="zh-CN" altLang="en-US"/>
          </a:p>
        </p:txBody>
      </p:sp>
      <p:sp>
        <p:nvSpPr>
          <p:cNvPr id="97178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97C36C5-D478-4F18-98A1-CBB1FFEB0FB0}"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幻灯片图像占位符 1"/>
          <p:cNvSpPr>
            <a:spLocks noGrp="1" noRot="1" noChangeAspect="1" noTextEdit="1"/>
          </p:cNvSpPr>
          <p:nvPr>
            <p:ph type="sldImg"/>
          </p:nvPr>
        </p:nvSpPr>
        <p:spPr/>
      </p:sp>
      <p:sp>
        <p:nvSpPr>
          <p:cNvPr id="936963" name="备注占位符 2"/>
          <p:cNvSpPr>
            <a:spLocks noGrp="1"/>
          </p:cNvSpPr>
          <p:nvPr>
            <p:ph type="body" idx="1"/>
          </p:nvPr>
        </p:nvSpPr>
        <p:spPr/>
        <p:txBody>
          <a:bodyPr/>
          <a:lstStyle/>
          <a:p>
            <a:pPr defTabSz="1217930">
              <a:spcBef>
                <a:spcPct val="0"/>
              </a:spcBef>
            </a:pPr>
            <a:endParaRPr lang="zh-CN" altLang="en-US"/>
          </a:p>
        </p:txBody>
      </p:sp>
      <p:sp>
        <p:nvSpPr>
          <p:cNvPr id="9369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9A6334E2-B10E-4232-878C-7B1245C3C47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c/80/"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7.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www.cplusplus.com/reference/stl/stack" TargetMode="External"/></Relationships>
</file>

<file path=ppt/slides/_rels/slide1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7.png"/></Relationships>
</file>

<file path=ppt/slides/_rels/slide13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hyperlink" Target="http://c.biancheng.net/cplus/" TargetMode="External"/><Relationship Id="rId2" Type="http://schemas.openxmlformats.org/officeDocument/2006/relationships/image" Target="../media/image11.png"/><Relationship Id="rId1" Type="http://schemas.openxmlformats.org/officeDocument/2006/relationships/image" Target="../media/image17.png"/></Relationships>
</file>

<file path=ppt/slides/_rels/slide1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7.png"/></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c.biancheng.net/ref/tan.html" TargetMode="External"/><Relationship Id="rId2" Type="http://schemas.openxmlformats.org/officeDocument/2006/relationships/image" Target="../media/image11.png"/><Relationship Id="rId1" Type="http://schemas.openxmlformats.org/officeDocument/2006/relationships/image" Target="../media/image17.png"/></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42.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9.xml"/><Relationship Id="rId4" Type="http://schemas.openxmlformats.org/officeDocument/2006/relationships/image" Target="../media/image27.png"/><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53.xml"/><Relationship Id="rId8" Type="http://schemas.openxmlformats.org/officeDocument/2006/relationships/slideLayout" Target="../slideLayouts/slideLayout9.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7.pn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cplusplus.com/reference/stl/map" TargetMode="External"/><Relationship Id="rId1" Type="http://schemas.openxmlformats.org/officeDocument/2006/relationships/hyperlink" Target="http://www.cplusplus.com/reference/stl/stack"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7.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p:cNvSpPr txBox="1"/>
          <p:nvPr/>
        </p:nvSpPr>
        <p:spPr>
          <a:xfrm>
            <a:off x="443383" y="1077253"/>
            <a:ext cx="4992617" cy="1961114"/>
          </a:xfrm>
          <a:prstGeom prst="rect">
            <a:avLst/>
          </a:prstGeom>
          <a:noFill/>
        </p:spPr>
        <p:txBody>
          <a:bodyPr wrap="square" rtlCol="0">
            <a:spAutoFit/>
          </a:bodyPr>
          <a:lstStyle/>
          <a:p>
            <a:r>
              <a:rPr lang="zh-CN" altLang="en-US" sz="405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50" b="1" dirty="0">
              <a:solidFill>
                <a:schemeClr val="bg1"/>
              </a:solidFill>
              <a:latin typeface="华文楷体" panose="02010600040101010101" pitchFamily="2" charset="-122"/>
              <a:ea typeface="华文楷体" panose="02010600040101010101" pitchFamily="2" charset="-122"/>
            </a:endParaRPr>
          </a:p>
          <a:p>
            <a:endParaRPr lang="en-US" altLang="zh-CN" sz="4050" b="1" dirty="0">
              <a:solidFill>
                <a:schemeClr val="bg1"/>
              </a:solidFill>
              <a:latin typeface="华文楷体" panose="02010600040101010101" pitchFamily="2" charset="-122"/>
              <a:ea typeface="华文楷体" panose="02010600040101010101" pitchFamily="2" charset="-122"/>
            </a:endParaRPr>
          </a:p>
          <a:p>
            <a:r>
              <a:rPr lang="zh-CN" altLang="en-US" sz="4050" b="1" dirty="0" smtClean="0">
                <a:solidFill>
                  <a:schemeClr val="bg1"/>
                </a:solidFill>
                <a:latin typeface="华文楷体" panose="02010600040101010101" pitchFamily="2" charset="-122"/>
                <a:ea typeface="华文楷体" panose="02010600040101010101" pitchFamily="2" charset="-122"/>
              </a:rPr>
              <a:t>第七讲：模板</a:t>
            </a:r>
            <a:endParaRPr lang="zh-CN" altLang="en-US" sz="4050" b="1" dirty="0">
              <a:solidFill>
                <a:schemeClr val="bg1"/>
              </a:solidFill>
              <a:latin typeface="华文楷体" panose="02010600040101010101" pitchFamily="2" charset="-122"/>
              <a:ea typeface="华文楷体" panose="02010600040101010101" pitchFamily="2" charset="-122"/>
            </a:endParaRPr>
          </a:p>
        </p:txBody>
      </p:sp>
      <p:sp>
        <p:nvSpPr>
          <p:cNvPr id="117" name="TextBox 12"/>
          <p:cNvSpPr txBox="1"/>
          <p:nvPr/>
        </p:nvSpPr>
        <p:spPr>
          <a:xfrm>
            <a:off x="253769" y="177475"/>
            <a:ext cx="2083241" cy="922881"/>
          </a:xfrm>
          <a:prstGeom prst="rect">
            <a:avLst/>
          </a:prstGeom>
          <a:noFill/>
        </p:spPr>
        <p:txBody>
          <a:bodyPr wrap="square" rtlCol="0">
            <a:spAutoFit/>
          </a:bodyPr>
          <a:lstStyle/>
          <a:p>
            <a:r>
              <a:rPr lang="en-US" altLang="zh-CN" sz="5395" spc="-225" dirty="0" smtClean="0">
                <a:solidFill>
                  <a:schemeClr val="bg1"/>
                </a:solidFill>
                <a:latin typeface="华文楷体" panose="02010600040101010101" pitchFamily="2" charset="-122"/>
                <a:ea typeface="华文楷体" panose="02010600040101010101" pitchFamily="2" charset="-122"/>
              </a:rPr>
              <a:t>2022</a:t>
            </a:r>
            <a:endParaRPr lang="zh-CN" altLang="en-US" sz="5395" spc="-225" dirty="0">
              <a:solidFill>
                <a:schemeClr val="bg1"/>
              </a:solidFill>
              <a:latin typeface="华文楷体" panose="02010600040101010101" pitchFamily="2" charset="-122"/>
              <a:ea typeface="华文楷体" panose="02010600040101010101" pitchFamily="2" charset="-122"/>
            </a:endParaRPr>
          </a:p>
        </p:txBody>
      </p:sp>
      <p:sp>
        <p:nvSpPr>
          <p:cNvPr id="121" name="TextBox 33"/>
          <p:cNvSpPr txBox="1"/>
          <p:nvPr/>
        </p:nvSpPr>
        <p:spPr>
          <a:xfrm>
            <a:off x="631614" y="3380891"/>
            <a:ext cx="4652602" cy="461537"/>
          </a:xfrm>
          <a:prstGeom prst="rect">
            <a:avLst/>
          </a:prstGeom>
          <a:noFill/>
        </p:spPr>
        <p:txBody>
          <a:bodyPr wrap="square" rtlCol="0">
            <a:spAutoFit/>
          </a:bodyPr>
          <a:lstStyle/>
          <a:p>
            <a:r>
              <a:rPr lang="zh-CN" altLang="en-US" sz="2400" dirty="0">
                <a:solidFill>
                  <a:schemeClr val="bg1"/>
                </a:solidFill>
                <a:latin typeface="华文隶书" panose="02010800040101010101" pitchFamily="2" charset="-122"/>
                <a:ea typeface="华文隶书" panose="02010800040101010101" pitchFamily="2" charset="-122"/>
              </a:rPr>
              <a:t>李际军  </a:t>
            </a:r>
            <a:r>
              <a:rPr lang="en-US" altLang="zh-CN" sz="2400" dirty="0">
                <a:solidFill>
                  <a:schemeClr val="bg1"/>
                </a:solidFill>
                <a:latin typeface="华文隶书" panose="02010800040101010101" pitchFamily="2" charset="-122"/>
                <a:ea typeface="华文隶书" panose="02010800040101010101" pitchFamily="2" charset="-122"/>
              </a:rPr>
              <a:t>lijijun@cs.zju.edu.cn</a:t>
            </a:r>
            <a:endParaRPr lang="zh-CN" altLang="en-US" sz="2400" dirty="0">
              <a:solidFill>
                <a:schemeClr val="bg1"/>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599"/>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2400" b="1" dirty="0">
                <a:solidFill>
                  <a:schemeClr val="tx1">
                    <a:lumMod val="75000"/>
                    <a:lumOff val="25000"/>
                  </a:schemeClr>
                </a:solidFill>
                <a:latin typeface="微软雅黑" panose="020B0503020204020204" pitchFamily="34" charset="-122"/>
                <a:ea typeface="微软雅黑" panose="020B0503020204020204" pitchFamily="34" charset="-122"/>
              </a:rPr>
              <a:t>7.2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4000" y="771750"/>
            <a:ext cx="8496000" cy="341632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函数模板</a:t>
            </a:r>
            <a:endParaRPr lang="zh-CN" altLang="en-US" dirty="0">
              <a:solidFill>
                <a:srgbClr val="FF0000"/>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所谓函数模板，实际上是建立一个通用函数，其函数类型和形参类型不具体指定，用一个虚拟的类型（如：T）来代替，这个通用函数就称为</a:t>
            </a:r>
            <a:r>
              <a:rPr lang="zh-CN" altLang="en-US" dirty="0">
                <a:solidFill>
                  <a:srgbClr val="FF0000"/>
                </a:solidFill>
                <a:latin typeface="微软雅黑" panose="020B0503020204020204" pitchFamily="34" charset="-122"/>
                <a:ea typeface="微软雅黑" panose="020B0503020204020204" pitchFamily="34" charset="-122"/>
              </a:rPr>
              <a:t>函数模板</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模板函数</a:t>
            </a:r>
            <a:endParaRPr lang="zh-CN" altLang="en-US" dirty="0">
              <a:solidFill>
                <a:srgbClr val="FF0000"/>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在定义了一个函数模板后，当编译系统发现有一个对应的函数调用时，将根据实参中的类型来确认是否匹配函数模板中对应的形参，然后生成一个重载函数，该函数的定义与函数模板的函数定义体相同，称之为</a:t>
            </a:r>
            <a:r>
              <a:rPr lang="zh-CN" altLang="en-US" dirty="0">
                <a:solidFill>
                  <a:srgbClr val="FF0000"/>
                </a:solidFill>
                <a:latin typeface="微软雅黑" panose="020B0503020204020204" pitchFamily="34" charset="-122"/>
                <a:ea typeface="微软雅黑" panose="020B0503020204020204" pitchFamily="34" charset="-122"/>
              </a:rPr>
              <a:t>模板函数</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55482" y="736502"/>
            <a:ext cx="5827614" cy="37784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    </a:t>
            </a:r>
            <a:r>
              <a:rPr lang="en-US" altLang="zh-CN" sz="2100" kern="0" dirty="0" err="1"/>
              <a:t>cout</a:t>
            </a:r>
            <a:r>
              <a:rPr lang="en-US" altLang="zh-CN" sz="2100" kern="0" dirty="0"/>
              <a:t> &lt;&lt; "Sorted contents: ";</a:t>
            </a:r>
            <a:endParaRPr lang="en-US" altLang="zh-CN" sz="2100" kern="0" dirty="0"/>
          </a:p>
          <a:p>
            <a:pPr>
              <a:buFontTx/>
              <a:buNone/>
              <a:defRPr/>
            </a:pPr>
            <a:r>
              <a:rPr lang="en-US" altLang="zh-CN" sz="2100" kern="0" dirty="0"/>
              <a:t>    p = </a:t>
            </a:r>
            <a:r>
              <a:rPr lang="en-US" altLang="zh-CN" sz="2100" kern="0" dirty="0" err="1"/>
              <a:t>lst.begin</a:t>
            </a:r>
            <a:r>
              <a:rPr lang="en-US" altLang="zh-CN" sz="2100" kern="0" dirty="0"/>
              <a:t>();</a:t>
            </a:r>
            <a:endParaRPr lang="en-US" altLang="zh-CN" sz="2100" kern="0" dirty="0"/>
          </a:p>
          <a:p>
            <a:pPr>
              <a:buFontTx/>
              <a:buNone/>
              <a:defRPr/>
            </a:pPr>
            <a:r>
              <a:rPr lang="en-US" altLang="zh-CN" sz="2100" kern="0" dirty="0"/>
              <a:t>    while(p != </a:t>
            </a:r>
            <a:r>
              <a:rPr lang="en-US" altLang="zh-CN" sz="2100" kern="0" dirty="0" err="1"/>
              <a:t>lst.end</a:t>
            </a:r>
            <a:r>
              <a:rPr lang="en-US" altLang="zh-CN" sz="2100" kern="0" dirty="0"/>
              <a:t>()) </a:t>
            </a:r>
            <a:endParaRPr lang="en-US" altLang="zh-CN" sz="2100" kern="0" dirty="0"/>
          </a:p>
          <a:p>
            <a:pPr>
              <a:buFontTx/>
              <a:buNone/>
              <a:defRPr/>
            </a:pPr>
            <a:r>
              <a:rPr lang="en-US" altLang="zh-CN" sz="2100" kern="0" dirty="0"/>
              <a:t>   {</a:t>
            </a:r>
            <a:endParaRPr lang="en-US" altLang="zh-CN" sz="2100" kern="0" dirty="0"/>
          </a:p>
          <a:p>
            <a:pPr>
              <a:buFontTx/>
              <a:buNone/>
              <a:defRPr/>
            </a:pPr>
            <a:r>
              <a:rPr lang="en-US" altLang="zh-CN" sz="2100" kern="0" dirty="0"/>
              <a:t>        </a:t>
            </a:r>
            <a:r>
              <a:rPr lang="en-US" altLang="zh-CN" sz="2100" kern="0" dirty="0" err="1"/>
              <a:t>cout</a:t>
            </a:r>
            <a:r>
              <a:rPr lang="en-US" altLang="zh-CN" sz="2100" kern="0" dirty="0"/>
              <a:t> &lt;&lt; *p;</a:t>
            </a:r>
            <a:endParaRPr lang="en-US" altLang="zh-CN" sz="2100" kern="0" dirty="0"/>
          </a:p>
          <a:p>
            <a:pPr>
              <a:buFontTx/>
              <a:buNone/>
              <a:defRPr/>
            </a:pPr>
            <a:r>
              <a:rPr lang="en-US" altLang="zh-CN" sz="2100" kern="0" dirty="0"/>
              <a:t>        p++;</a:t>
            </a:r>
            <a:endParaRPr lang="en-US" altLang="zh-CN" sz="2100" kern="0" dirty="0"/>
          </a:p>
          <a:p>
            <a:pPr>
              <a:buFontTx/>
              <a:buNone/>
              <a:defRPr/>
            </a:pPr>
            <a:r>
              <a:rPr lang="en-US" altLang="zh-CN" sz="2100" kern="0" dirty="0"/>
              <a:t>    }  </a:t>
            </a:r>
            <a:endParaRPr lang="en-US" altLang="zh-CN" sz="2100" kern="0" dirty="0"/>
          </a:p>
          <a:p>
            <a:pPr>
              <a:buFontTx/>
              <a:buNone/>
              <a:defRPr/>
            </a:pPr>
            <a:r>
              <a:rPr lang="en-US" altLang="zh-CN" sz="2100" kern="0" dirty="0"/>
              <a:t>    return 0;</a:t>
            </a:r>
            <a:endParaRPr lang="en-US" altLang="zh-CN" sz="2100" kern="0" dirty="0"/>
          </a:p>
          <a:p>
            <a:pPr>
              <a:buFontTx/>
              <a:buNone/>
              <a:defRPr/>
            </a:pPr>
            <a:r>
              <a:rPr lang="en-US" altLang="zh-CN" sz="2100" kern="0" dirty="0"/>
              <a:t>}</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3.</a:t>
            </a:r>
            <a:r>
              <a:rPr lang="zh-CN" altLang="en-US" sz="2400" dirty="0">
                <a:latin typeface="Rockwell" pitchFamily="18" charset="0"/>
                <a:ea typeface="微软雅黑" panose="020B0503020204020204" pitchFamily="34" charset="-122"/>
              </a:rPr>
              <a:t>线性表</a:t>
            </a:r>
            <a:r>
              <a:rPr lang="en-US" altLang="zh-CN" sz="2400" dirty="0">
                <a:latin typeface="Rockwell" pitchFamily="18" charset="0"/>
                <a:ea typeface="微软雅黑" panose="020B0503020204020204" pitchFamily="34" charset="-122"/>
              </a:rPr>
              <a:t>list</a:t>
            </a:r>
            <a:r>
              <a:rPr lang="zh-CN" altLang="en-US" sz="2400" dirty="0">
                <a:latin typeface="Rockwell" pitchFamily="18" charset="0"/>
                <a:ea typeface="微软雅黑" panose="020B0503020204020204" pitchFamily="34" charset="-122"/>
              </a:rPr>
              <a:t>应用实例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117416" y="952414"/>
            <a:ext cx="5827614" cy="399458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2100" kern="0"/>
              <a:t>#include &lt;list&gt;</a:t>
            </a:r>
            <a:endParaRPr lang="en-US" altLang="zh-CN" sz="2100" kern="0"/>
          </a:p>
          <a:p>
            <a:pPr>
              <a:lnSpc>
                <a:spcPct val="80000"/>
              </a:lnSpc>
              <a:buFontTx/>
              <a:buNone/>
              <a:defRPr/>
            </a:pPr>
            <a:r>
              <a:rPr lang="en-US" altLang="zh-CN" sz="2100" kern="0"/>
              <a:t>#include &lt;iostream&gt;</a:t>
            </a:r>
            <a:endParaRPr lang="en-US" altLang="zh-CN" sz="2100" kern="0"/>
          </a:p>
          <a:p>
            <a:pPr>
              <a:lnSpc>
                <a:spcPct val="80000"/>
              </a:lnSpc>
              <a:buFontTx/>
              <a:buNone/>
              <a:defRPr/>
            </a:pPr>
            <a:r>
              <a:rPr lang="en-US" altLang="zh-CN" sz="2100" kern="0"/>
              <a:t>int main( ) </a:t>
            </a:r>
            <a:endParaRPr lang="en-US" altLang="zh-CN" sz="2100" kern="0"/>
          </a:p>
          <a:p>
            <a:pPr>
              <a:lnSpc>
                <a:spcPct val="80000"/>
              </a:lnSpc>
              <a:buFontTx/>
              <a:buNone/>
              <a:defRPr/>
            </a:pPr>
            <a:r>
              <a:rPr lang="en-US" altLang="zh-CN" sz="2100" kern="0"/>
              <a:t>{</a:t>
            </a:r>
            <a:endParaRPr lang="en-US" altLang="zh-CN" sz="2100" kern="0"/>
          </a:p>
          <a:p>
            <a:pPr>
              <a:lnSpc>
                <a:spcPct val="80000"/>
              </a:lnSpc>
              <a:buFontTx/>
              <a:buNone/>
              <a:defRPr/>
            </a:pPr>
            <a:r>
              <a:rPr lang="en-US" altLang="zh-CN" sz="2100" kern="0"/>
              <a:t>   using namespace std;</a:t>
            </a:r>
            <a:endParaRPr lang="en-US" altLang="zh-CN" sz="2100" kern="0"/>
          </a:p>
          <a:p>
            <a:pPr>
              <a:lnSpc>
                <a:spcPct val="80000"/>
              </a:lnSpc>
              <a:buFontTx/>
              <a:buNone/>
              <a:defRPr/>
            </a:pPr>
            <a:r>
              <a:rPr lang="en-US" altLang="zh-CN" sz="2100" kern="0"/>
              <a:t>   list &lt;int&gt; c1;</a:t>
            </a:r>
            <a:endParaRPr lang="en-US" altLang="zh-CN" sz="2100" kern="0"/>
          </a:p>
          <a:p>
            <a:pPr>
              <a:lnSpc>
                <a:spcPct val="80000"/>
              </a:lnSpc>
              <a:buFontTx/>
              <a:buNone/>
              <a:defRPr/>
            </a:pPr>
            <a:r>
              <a:rPr lang="en-US" altLang="zh-CN" sz="2100" kern="0"/>
              <a:t>   list &lt;int&gt;::iterator c1_Iter;</a:t>
            </a:r>
            <a:endParaRPr lang="en-US" altLang="zh-CN" sz="2100" kern="0"/>
          </a:p>
          <a:p>
            <a:pPr>
              <a:lnSpc>
                <a:spcPct val="80000"/>
              </a:lnSpc>
              <a:buFontTx/>
              <a:buNone/>
              <a:defRPr/>
            </a:pPr>
            <a:r>
              <a:rPr lang="en-US" altLang="zh-CN" sz="2100" kern="0"/>
              <a:t>   list &lt;int&gt;::reverse_iterator c1_rIter;</a:t>
            </a:r>
            <a:endParaRPr lang="en-US" altLang="zh-CN" sz="2100" kern="0"/>
          </a:p>
          <a:p>
            <a:pPr>
              <a:lnSpc>
                <a:spcPct val="80000"/>
              </a:lnSpc>
              <a:buFontTx/>
              <a:buNone/>
              <a:defRPr/>
            </a:pPr>
            <a:r>
              <a:rPr lang="en-US" altLang="zh-CN" sz="2100" kern="0"/>
              <a:t> </a:t>
            </a:r>
            <a:endParaRPr lang="en-US" altLang="zh-CN" sz="2100" kern="0"/>
          </a:p>
          <a:p>
            <a:pPr>
              <a:lnSpc>
                <a:spcPct val="80000"/>
              </a:lnSpc>
              <a:buFontTx/>
              <a:buNone/>
              <a:defRPr/>
            </a:pPr>
            <a:r>
              <a:rPr lang="en-US" altLang="zh-CN" sz="2100" kern="0"/>
              <a:t>   c1.push_back( 10 );</a:t>
            </a:r>
            <a:endParaRPr lang="en-US" altLang="zh-CN" sz="2100" kern="0"/>
          </a:p>
          <a:p>
            <a:pPr>
              <a:lnSpc>
                <a:spcPct val="80000"/>
              </a:lnSpc>
              <a:buFontTx/>
              <a:buNone/>
              <a:defRPr/>
            </a:pPr>
            <a:r>
              <a:rPr lang="en-US" altLang="zh-CN" sz="2100" kern="0"/>
              <a:t>   c1.push_back( 20 );</a:t>
            </a:r>
            <a:endParaRPr lang="en-US" altLang="zh-CN" sz="2100" kern="0"/>
          </a:p>
          <a:p>
            <a:pPr>
              <a:lnSpc>
                <a:spcPct val="80000"/>
              </a:lnSpc>
              <a:buFontTx/>
              <a:buNone/>
              <a:defRPr/>
            </a:pPr>
            <a:r>
              <a:rPr lang="en-US" altLang="zh-CN" sz="2100" kern="0"/>
              <a:t>   c1.push_back( 30 );</a:t>
            </a:r>
            <a:endParaRPr lang="en-US" altLang="zh-CN" sz="2100" kern="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4.</a:t>
            </a:r>
            <a:r>
              <a:rPr lang="zh-CN" altLang="en-US" sz="2400" kern="0" dirty="0"/>
              <a:t>反向迭代器 </a:t>
            </a:r>
            <a:r>
              <a:rPr lang="en-US" altLang="zh-CN" sz="2400" kern="0" dirty="0"/>
              <a:t>reverse iterator</a:t>
            </a:r>
            <a:r>
              <a:rPr lang="zh-CN" altLang="en-US" sz="2400" kern="0" dirty="0"/>
              <a:t>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952414"/>
            <a:ext cx="8855065"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2100" kern="0" dirty="0"/>
              <a:t>   c1_rIter = c1.rbegin( );</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last element in the list is " &lt;&lt; *c1_rIter &lt;&lt; "." &lt;&lt; </a:t>
            </a:r>
            <a:r>
              <a:rPr lang="en-US" altLang="zh-CN" sz="2100" kern="0" dirty="0" err="1"/>
              <a:t>endl</a:t>
            </a:r>
            <a:r>
              <a:rPr lang="en-US" altLang="zh-CN" sz="2100" kern="0" dirty="0"/>
              <a:t>;</a:t>
            </a:r>
            <a:endParaRPr lang="en-US" altLang="zh-CN" sz="2100" kern="0" dirty="0"/>
          </a:p>
          <a:p>
            <a:pPr>
              <a:lnSpc>
                <a:spcPct val="90000"/>
              </a:lnSpc>
              <a:buFontTx/>
              <a:buNone/>
              <a:defRPr/>
            </a:pP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list is:";</a:t>
            </a:r>
            <a:endParaRPr lang="en-US" altLang="zh-CN" sz="2100" kern="0" dirty="0"/>
          </a:p>
          <a:p>
            <a:pPr>
              <a:lnSpc>
                <a:spcPct val="90000"/>
              </a:lnSpc>
              <a:buFontTx/>
              <a:buNone/>
              <a:defRPr/>
            </a:pPr>
            <a:r>
              <a:rPr lang="en-US" altLang="zh-CN" sz="2100" kern="0" dirty="0"/>
              <a:t>   for ( c1_Iter = c1.begin( ); c1_Iter != c1.end( ); c1_Iter++ )</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 " &lt;&lt; *c1_Iter;</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a:t>
            </a:r>
            <a:r>
              <a:rPr lang="en-US" altLang="zh-CN" sz="2100" kern="0" dirty="0" err="1"/>
              <a:t>endl</a:t>
            </a:r>
            <a:r>
              <a:rPr lang="en-US" altLang="zh-CN" sz="2100" kern="0" dirty="0"/>
              <a:t>;</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4.</a:t>
            </a:r>
            <a:r>
              <a:rPr lang="zh-CN" altLang="en-US" sz="2400" kern="0" dirty="0"/>
              <a:t>反向迭代器 </a:t>
            </a:r>
            <a:r>
              <a:rPr lang="en-US" altLang="zh-CN" sz="2400" kern="0" dirty="0"/>
              <a:t>reverse iterator</a:t>
            </a:r>
            <a:r>
              <a:rPr lang="zh-CN" altLang="en-US" sz="2400" kern="0" dirty="0"/>
              <a:t>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789900"/>
            <a:ext cx="8582483" cy="42108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2100" kern="0" dirty="0"/>
              <a:t>// </a:t>
            </a:r>
            <a:r>
              <a:rPr lang="en-US" altLang="zh-CN" sz="2100" kern="0" dirty="0" err="1"/>
              <a:t>rbegin</a:t>
            </a:r>
            <a:r>
              <a:rPr lang="en-US" altLang="zh-CN" sz="2100" kern="0" dirty="0"/>
              <a:t> can be used to start an iteration through a list </a:t>
            </a:r>
            <a:endParaRPr lang="en-US" altLang="zh-CN" sz="2100" kern="0" dirty="0"/>
          </a:p>
          <a:p>
            <a:pPr>
              <a:lnSpc>
                <a:spcPct val="90000"/>
              </a:lnSpc>
              <a:buFontTx/>
              <a:buNone/>
              <a:defRPr/>
            </a:pPr>
            <a:r>
              <a:rPr lang="en-US" altLang="zh-CN" sz="2100" kern="0" dirty="0"/>
              <a:t>// in reverse order</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reversed list is:";</a:t>
            </a:r>
            <a:endParaRPr lang="en-US" altLang="zh-CN" sz="2100" kern="0" dirty="0"/>
          </a:p>
          <a:p>
            <a:pPr>
              <a:lnSpc>
                <a:spcPct val="90000"/>
              </a:lnSpc>
              <a:buFontTx/>
              <a:buNone/>
              <a:defRPr/>
            </a:pPr>
            <a:r>
              <a:rPr lang="en-US" altLang="zh-CN" sz="2100" kern="0" dirty="0"/>
              <a:t>      for ( c1_rIter = c1.rbegin( ); c1_rIter != c1.rend( ); c1_rIter++ )</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 " &lt;&lt; *c1_rIter;</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a:t>
            </a:r>
            <a:r>
              <a:rPr lang="en-US" altLang="zh-CN" sz="2100" kern="0" dirty="0" err="1"/>
              <a:t>endl</a:t>
            </a:r>
            <a:r>
              <a:rPr lang="en-US" altLang="zh-CN" sz="2100" kern="0" dirty="0"/>
              <a:t>;</a:t>
            </a:r>
            <a:endParaRPr lang="en-US" altLang="zh-CN" sz="2100" kern="0" dirty="0"/>
          </a:p>
          <a:p>
            <a:pPr>
              <a:lnSpc>
                <a:spcPct val="90000"/>
              </a:lnSpc>
              <a:buFontTx/>
              <a:buNone/>
              <a:defRPr/>
            </a:pPr>
            <a:r>
              <a:rPr lang="en-US" altLang="zh-CN" sz="2100" kern="0" dirty="0"/>
              <a:t>      c1_rIter = c1.rbegin( );</a:t>
            </a:r>
            <a:endParaRPr lang="en-US" altLang="zh-CN" sz="2100" kern="0" dirty="0"/>
          </a:p>
          <a:p>
            <a:pPr>
              <a:lnSpc>
                <a:spcPct val="90000"/>
              </a:lnSpc>
              <a:buFontTx/>
              <a:buNone/>
              <a:defRPr/>
            </a:pPr>
            <a:r>
              <a:rPr lang="en-US" altLang="zh-CN" sz="2100" kern="0" dirty="0"/>
              <a:t>      *c1_rIter = 40;</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last element in the list is now " &lt;&lt; *c1_rIter &lt;&lt; "." &lt;&lt; </a:t>
            </a:r>
            <a:r>
              <a:rPr lang="en-US" altLang="zh-CN" sz="2100" kern="0" dirty="0" err="1"/>
              <a:t>endl</a:t>
            </a:r>
            <a:r>
              <a:rPr lang="en-US" altLang="zh-CN" sz="2100" kern="0" dirty="0"/>
              <a:t>;</a:t>
            </a:r>
            <a:endParaRPr lang="en-US" altLang="zh-CN" sz="2100" kern="0" dirty="0"/>
          </a:p>
          <a:p>
            <a:pPr>
              <a:lnSpc>
                <a:spcPct val="90000"/>
              </a:lnSpc>
              <a:buFontTx/>
              <a:buNone/>
              <a:defRPr/>
            </a:pPr>
            <a:r>
              <a:rPr lang="en-US" altLang="zh-CN" sz="2100" kern="0" dirty="0"/>
              <a:t>}</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4.</a:t>
            </a:r>
            <a:r>
              <a:rPr lang="zh-CN" altLang="en-US" sz="2400" kern="0" dirty="0"/>
              <a:t>反向迭代器 </a:t>
            </a:r>
            <a:r>
              <a:rPr lang="en-US" altLang="zh-CN" sz="2400" kern="0" dirty="0"/>
              <a:t>reverse iterator</a:t>
            </a:r>
            <a:r>
              <a:rPr lang="zh-CN" altLang="en-US" sz="2400" kern="0" dirty="0"/>
              <a:t>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8194" y="457812"/>
            <a:ext cx="2481984" cy="8570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2pPr>
            <a:lvl3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3pPr>
            <a:lvl4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4pPr>
            <a:lvl5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5pPr>
            <a:lvl6pPr marL="4572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6pPr>
            <a:lvl7pPr marL="9144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7pPr>
            <a:lvl8pPr marL="13716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8pPr>
            <a:lvl9pPr marL="18288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9pPr>
          </a:lstStyle>
          <a:p>
            <a:pPr>
              <a:defRPr/>
            </a:pPr>
            <a:r>
              <a:rPr lang="zh-CN" altLang="en-US" sz="2400" kern="0" dirty="0"/>
              <a:t>运行输出结果</a:t>
            </a:r>
            <a:endParaRPr lang="zh-CN" altLang="en-US" sz="2400" kern="0" dirty="0"/>
          </a:p>
        </p:txBody>
      </p:sp>
      <p:sp>
        <p:nvSpPr>
          <p:cNvPr id="3" name="Rectangle 3"/>
          <p:cNvSpPr txBox="1">
            <a:spLocks noChangeArrowheads="1"/>
          </p:cNvSpPr>
          <p:nvPr/>
        </p:nvSpPr>
        <p:spPr bwMode="auto">
          <a:xfrm>
            <a:off x="847526" y="1654044"/>
            <a:ext cx="6638282" cy="18893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The last element in the list is 30.</a:t>
            </a:r>
            <a:endParaRPr lang="en-US" altLang="zh-CN" sz="2100" kern="0" dirty="0"/>
          </a:p>
          <a:p>
            <a:pPr>
              <a:buFontTx/>
              <a:buNone/>
              <a:defRPr/>
            </a:pPr>
            <a:r>
              <a:rPr lang="en-US" altLang="zh-CN" sz="2100" kern="0" dirty="0"/>
              <a:t>The list is: 10 20 30</a:t>
            </a:r>
            <a:endParaRPr lang="en-US" altLang="zh-CN" sz="2100" kern="0" dirty="0"/>
          </a:p>
          <a:p>
            <a:pPr>
              <a:buFontTx/>
              <a:buNone/>
              <a:defRPr/>
            </a:pPr>
            <a:r>
              <a:rPr lang="en-US" altLang="zh-CN" sz="2100" kern="0" dirty="0"/>
              <a:t>The reversed list is: 30 20 10</a:t>
            </a:r>
            <a:endParaRPr lang="en-US" altLang="zh-CN" sz="2100" kern="0" dirty="0"/>
          </a:p>
          <a:p>
            <a:pPr>
              <a:buFontTx/>
              <a:buNone/>
              <a:defRPr/>
            </a:pPr>
            <a:r>
              <a:rPr lang="en-US" altLang="zh-CN" sz="2100" kern="0" dirty="0"/>
              <a:t>The last element in the list is now 40.</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4.</a:t>
            </a:r>
            <a:r>
              <a:rPr lang="zh-CN" altLang="en-US" sz="2400" kern="0" dirty="0"/>
              <a:t>反向迭代器 </a:t>
            </a:r>
            <a:r>
              <a:rPr lang="en-US" altLang="zh-CN" sz="2400" kern="0" dirty="0"/>
              <a:t>reverse iterator</a:t>
            </a:r>
            <a:r>
              <a:rPr lang="zh-CN" altLang="en-US" sz="2400" kern="0" dirty="0"/>
              <a:t>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790480"/>
            <a:ext cx="8744417"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 typeface="Wingdings" panose="05000000000000000000" pitchFamily="2" charset="2"/>
              <a:buChar char="l"/>
              <a:defRPr/>
            </a:pPr>
            <a:r>
              <a:rPr lang="en-US" altLang="zh-CN" sz="1500" b="0" dirty="0"/>
              <a:t>set </a:t>
            </a:r>
            <a:r>
              <a:rPr lang="zh-CN" altLang="en-US" sz="1500" b="0" dirty="0"/>
              <a:t>是关联容器的一种，是排序好的集合（元素已经进行了排序）。</a:t>
            </a:r>
            <a:r>
              <a:rPr lang="en-US" altLang="zh-CN" sz="1500" b="0" dirty="0"/>
              <a:t>set </a:t>
            </a:r>
            <a:r>
              <a:rPr lang="zh-CN" altLang="en-US" sz="1500" b="0" dirty="0"/>
              <a:t>和 </a:t>
            </a:r>
            <a:r>
              <a:rPr lang="en-US" altLang="zh-CN" sz="1500" b="0" dirty="0"/>
              <a:t>multiset </a:t>
            </a:r>
            <a:r>
              <a:rPr lang="zh-CN" altLang="en-US" sz="1500" b="0" dirty="0"/>
              <a:t>类似，它和 </a:t>
            </a:r>
            <a:r>
              <a:rPr lang="en-US" altLang="zh-CN" sz="1500" b="0" dirty="0"/>
              <a:t>multiset </a:t>
            </a:r>
            <a:r>
              <a:rPr lang="zh-CN" altLang="en-US" sz="1500" b="0" dirty="0"/>
              <a:t>的差别在于 </a:t>
            </a:r>
            <a:r>
              <a:rPr lang="en-US" altLang="zh-CN" sz="1500" b="0" dirty="0"/>
              <a:t>set </a:t>
            </a:r>
            <a:r>
              <a:rPr lang="zh-CN" altLang="en-US" sz="1500" b="0" dirty="0"/>
              <a:t>中不能有重复的元素。</a:t>
            </a:r>
            <a:r>
              <a:rPr lang="en-US" altLang="zh-CN" sz="1500" b="0" dirty="0"/>
              <a:t>multiset </a:t>
            </a:r>
            <a:r>
              <a:rPr lang="zh-CN" altLang="en-US" sz="1500" b="0" dirty="0"/>
              <a:t>的成员函数 </a:t>
            </a:r>
            <a:r>
              <a:rPr lang="en-US" altLang="zh-CN" sz="1500" b="0" dirty="0"/>
              <a:t>set </a:t>
            </a:r>
            <a:r>
              <a:rPr lang="zh-CN" altLang="en-US" sz="1500" b="0" dirty="0"/>
              <a:t>中也都有。</a:t>
            </a:r>
            <a:endParaRPr lang="en-US" altLang="zh-CN" sz="1500" b="0" dirty="0"/>
          </a:p>
          <a:p>
            <a:pPr>
              <a:lnSpc>
                <a:spcPct val="80000"/>
              </a:lnSpc>
              <a:buFont typeface="Wingdings" panose="05000000000000000000" pitchFamily="2" charset="2"/>
              <a:buChar char="l"/>
              <a:defRPr/>
            </a:pPr>
            <a:r>
              <a:rPr lang="zh-CN" altLang="en-US" sz="1500" b="0" dirty="0"/>
              <a:t>不能直接修改 </a:t>
            </a:r>
            <a:r>
              <a:rPr lang="en-US" altLang="zh-CN" sz="1500" b="0" dirty="0"/>
              <a:t>set </a:t>
            </a:r>
            <a:r>
              <a:rPr lang="zh-CN" altLang="en-US" sz="1500" b="0" dirty="0"/>
              <a:t>容器中元素的值。因为元素被修改后，容器并不会自动重新调整顺序，于是容器的有序性就会被破坏，再在其上进行查找等操作就会得到错误的结果。因此，如果要修改 </a:t>
            </a:r>
            <a:r>
              <a:rPr lang="en-US" altLang="zh-CN" sz="1500" b="0" dirty="0"/>
              <a:t>set </a:t>
            </a:r>
            <a:r>
              <a:rPr lang="zh-CN" altLang="en-US" sz="1500" b="0" dirty="0"/>
              <a:t>容器中某个元素的值，正确的做法是先删除该元素，再插入新元素。</a:t>
            </a:r>
            <a:endParaRPr lang="en-US" altLang="zh-CN" sz="1500" b="0" dirty="0"/>
          </a:p>
          <a:p>
            <a:pPr>
              <a:lnSpc>
                <a:spcPct val="80000"/>
              </a:lnSpc>
              <a:buFont typeface="Wingdings" panose="05000000000000000000" pitchFamily="2" charset="2"/>
              <a:buChar char="l"/>
              <a:defRPr/>
            </a:pPr>
            <a:r>
              <a:rPr lang="zh-CN" altLang="en-US" sz="1500" b="0" dirty="0"/>
              <a:t>使用 </a:t>
            </a:r>
            <a:r>
              <a:rPr lang="en-US" altLang="zh-CN" sz="1500" b="0" dirty="0"/>
              <a:t>set </a:t>
            </a:r>
            <a:r>
              <a:rPr lang="zh-CN" altLang="en-US" sz="1500" b="0" dirty="0"/>
              <a:t>必须包含头文件 </a:t>
            </a:r>
            <a:r>
              <a:rPr lang="en-US" altLang="zh-CN" sz="1500" b="0" dirty="0"/>
              <a:t>&lt;set&gt;</a:t>
            </a:r>
            <a:r>
              <a:rPr lang="zh-CN" altLang="en-US" sz="1500" b="0" dirty="0"/>
              <a:t>。</a:t>
            </a:r>
            <a:r>
              <a:rPr lang="en-US" altLang="zh-CN" sz="1500" b="0" dirty="0"/>
              <a:t>set </a:t>
            </a:r>
            <a:r>
              <a:rPr lang="zh-CN" altLang="en-US" sz="1500" b="0" dirty="0"/>
              <a:t>的定义如下：</a:t>
            </a:r>
            <a:br>
              <a:rPr lang="zh-CN" altLang="en-US" sz="1500" dirty="0"/>
            </a:br>
            <a:r>
              <a:rPr lang="zh-CN" altLang="en-US" sz="1500" dirty="0"/>
              <a:t>     </a:t>
            </a:r>
            <a:r>
              <a:rPr lang="en-US" altLang="zh-CN" sz="1500" b="0" dirty="0">
                <a:solidFill>
                  <a:srgbClr val="FF0000"/>
                </a:solidFill>
              </a:rPr>
              <a:t>template &lt; class Key, class </a:t>
            </a:r>
            <a:r>
              <a:rPr lang="en-US" altLang="zh-CN" sz="1500" b="0" dirty="0" err="1">
                <a:solidFill>
                  <a:srgbClr val="FF0000"/>
                </a:solidFill>
              </a:rPr>
              <a:t>Pred</a:t>
            </a:r>
            <a:r>
              <a:rPr lang="en-US" altLang="zh-CN" sz="1500" b="0" dirty="0">
                <a:solidFill>
                  <a:srgbClr val="FF0000"/>
                </a:solidFill>
              </a:rPr>
              <a:t> = less&lt;Key&gt;, class A = allocator&lt;Key&gt; &gt; </a:t>
            </a:r>
            <a:endParaRPr lang="en-US" altLang="zh-CN" sz="1500" b="0" dirty="0">
              <a:solidFill>
                <a:srgbClr val="FF0000"/>
              </a:solidFill>
            </a:endParaRPr>
          </a:p>
          <a:p>
            <a:pPr>
              <a:lnSpc>
                <a:spcPct val="80000"/>
              </a:lnSpc>
              <a:buFontTx/>
              <a:buNone/>
              <a:defRPr/>
            </a:pPr>
            <a:r>
              <a:rPr lang="en-US" altLang="zh-CN" sz="1500" b="0" dirty="0">
                <a:solidFill>
                  <a:srgbClr val="FF0000"/>
                </a:solidFill>
              </a:rPr>
              <a:t>           class set {...}</a:t>
            </a:r>
            <a:endParaRPr lang="en-US" altLang="zh-CN" sz="1500" b="0" dirty="0">
              <a:solidFill>
                <a:srgbClr val="FF0000"/>
              </a:solidFill>
            </a:endParaRPr>
          </a:p>
          <a:p>
            <a:pPr>
              <a:lnSpc>
                <a:spcPct val="80000"/>
              </a:lnSpc>
              <a:buFont typeface="Wingdings" panose="05000000000000000000" pitchFamily="2" charset="2"/>
              <a:buChar char="l"/>
              <a:defRPr/>
            </a:pPr>
            <a:r>
              <a:rPr lang="en-US" altLang="zh-CN" sz="1500" b="0" dirty="0"/>
              <a:t>set </a:t>
            </a:r>
            <a:r>
              <a:rPr lang="zh-CN" altLang="en-US" sz="1500" b="0" dirty="0"/>
              <a:t>中插入单个元素的 </a:t>
            </a:r>
            <a:r>
              <a:rPr lang="en-US" altLang="zh-CN" sz="1500" b="0" dirty="0"/>
              <a:t>insert </a:t>
            </a:r>
            <a:r>
              <a:rPr lang="zh-CN" altLang="en-US" sz="1500" b="0" dirty="0"/>
              <a:t>成员函数与 </a:t>
            </a:r>
            <a:r>
              <a:rPr lang="en-US" altLang="zh-CN" sz="1500" b="0" dirty="0"/>
              <a:t>multiset </a:t>
            </a:r>
            <a:r>
              <a:rPr lang="zh-CN" altLang="en-US" sz="1500" b="0" dirty="0"/>
              <a:t>中的有所不同，其原型如下：</a:t>
            </a:r>
            <a:endParaRPr lang="en-US" altLang="zh-CN" sz="1500" b="0" dirty="0"/>
          </a:p>
          <a:p>
            <a:pPr marL="0" indent="0">
              <a:lnSpc>
                <a:spcPct val="80000"/>
              </a:lnSpc>
              <a:buNone/>
              <a:defRPr/>
            </a:pPr>
            <a:r>
              <a:rPr lang="en-US" altLang="zh-CN" sz="2100" b="0" dirty="0"/>
              <a:t>      </a:t>
            </a:r>
            <a:r>
              <a:rPr lang="en-US" altLang="zh-CN" sz="1500" b="0" dirty="0">
                <a:solidFill>
                  <a:srgbClr val="FF0000"/>
                </a:solidFill>
              </a:rPr>
              <a:t>pair&lt;iterator, bool&gt; insert(</a:t>
            </a:r>
            <a:r>
              <a:rPr lang="en-US" altLang="zh-CN" sz="1500" b="0" dirty="0" err="1">
                <a:solidFill>
                  <a:srgbClr val="FF0000"/>
                </a:solidFill>
              </a:rPr>
              <a:t>const</a:t>
            </a:r>
            <a:r>
              <a:rPr lang="en-US" altLang="zh-CN" sz="1500" b="0" dirty="0">
                <a:solidFill>
                  <a:srgbClr val="FF0000"/>
                </a:solidFill>
              </a:rPr>
              <a:t> T &amp; </a:t>
            </a:r>
            <a:r>
              <a:rPr lang="en-US" altLang="zh-CN" sz="1500" b="0" dirty="0" err="1">
                <a:solidFill>
                  <a:srgbClr val="FF0000"/>
                </a:solidFill>
              </a:rPr>
              <a:t>val</a:t>
            </a:r>
            <a:r>
              <a:rPr lang="en-US" altLang="zh-CN" sz="1500" b="0" dirty="0">
                <a:solidFill>
                  <a:srgbClr val="FF0000"/>
                </a:solidFill>
              </a:rPr>
              <a:t>);</a:t>
            </a:r>
            <a:endParaRPr lang="en-US" altLang="zh-CN" sz="1500" b="0" dirty="0">
              <a:solidFill>
                <a:srgbClr val="FF0000"/>
              </a:solidFill>
            </a:endParaRPr>
          </a:p>
          <a:p>
            <a:pPr>
              <a:lnSpc>
                <a:spcPct val="80000"/>
              </a:lnSpc>
              <a:buFont typeface="Wingdings" panose="05000000000000000000" pitchFamily="2" charset="2"/>
              <a:buChar char="l"/>
              <a:defRPr/>
            </a:pPr>
            <a:r>
              <a:rPr lang="zh-CN" altLang="en-US" sz="1500" b="0" dirty="0"/>
              <a:t>关联容器的 </a:t>
            </a:r>
            <a:r>
              <a:rPr lang="en-US" altLang="zh-CN" sz="1500" b="0" dirty="0" err="1"/>
              <a:t>equal_range</a:t>
            </a:r>
            <a:r>
              <a:rPr lang="en-US" altLang="zh-CN" sz="1500" b="0" dirty="0"/>
              <a:t> </a:t>
            </a:r>
            <a:r>
              <a:rPr lang="zh-CN" altLang="en-US" sz="1500" b="0" dirty="0"/>
              <a:t>成员函数的返回值也是 </a:t>
            </a:r>
            <a:r>
              <a:rPr lang="en-US" altLang="zh-CN" sz="1500" b="0" dirty="0"/>
              <a:t>pair </a:t>
            </a:r>
            <a:r>
              <a:rPr lang="zh-CN" altLang="en-US" sz="1500" b="0" dirty="0"/>
              <a:t>模板类对象，其原型如下：</a:t>
            </a:r>
            <a:endParaRPr lang="en-US" altLang="zh-CN" sz="1500" b="0" dirty="0"/>
          </a:p>
          <a:p>
            <a:pPr marL="0" indent="0">
              <a:lnSpc>
                <a:spcPct val="80000"/>
              </a:lnSpc>
              <a:buNone/>
              <a:defRPr/>
            </a:pPr>
            <a:r>
              <a:rPr lang="en-US" altLang="zh-CN" sz="2100" b="0" dirty="0"/>
              <a:t>   </a:t>
            </a:r>
            <a:r>
              <a:rPr lang="en-US" altLang="zh-CN" sz="1500" b="0" dirty="0">
                <a:solidFill>
                  <a:srgbClr val="FF0000"/>
                </a:solidFill>
              </a:rPr>
              <a:t>pair&lt;iterator, iterator&gt; </a:t>
            </a:r>
            <a:r>
              <a:rPr lang="en-US" altLang="zh-CN" sz="1500" b="0" dirty="0" err="1">
                <a:solidFill>
                  <a:srgbClr val="FF0000"/>
                </a:solidFill>
              </a:rPr>
              <a:t>equal_range</a:t>
            </a:r>
            <a:r>
              <a:rPr lang="en-US" altLang="zh-CN" sz="1500" b="0" dirty="0">
                <a:solidFill>
                  <a:srgbClr val="FF0000"/>
                </a:solidFill>
              </a:rPr>
              <a:t>(</a:t>
            </a:r>
            <a:r>
              <a:rPr lang="en-US" altLang="zh-CN" sz="1500" b="0" dirty="0" err="1">
                <a:solidFill>
                  <a:srgbClr val="FF0000"/>
                </a:solidFill>
              </a:rPr>
              <a:t>const</a:t>
            </a:r>
            <a:r>
              <a:rPr lang="en-US" altLang="zh-CN" sz="1500" b="0" dirty="0">
                <a:solidFill>
                  <a:srgbClr val="FF0000"/>
                </a:solidFill>
              </a:rPr>
              <a:t> T &amp; </a:t>
            </a:r>
            <a:r>
              <a:rPr lang="en-US" altLang="zh-CN" sz="1500" b="0" dirty="0" err="1">
                <a:solidFill>
                  <a:srgbClr val="FF0000"/>
                </a:solidFill>
              </a:rPr>
              <a:t>val</a:t>
            </a:r>
            <a:r>
              <a:rPr lang="en-US" altLang="zh-CN" sz="1500" b="0" dirty="0">
                <a:solidFill>
                  <a:srgbClr val="FF0000"/>
                </a:solidFill>
              </a:rPr>
              <a:t>);</a:t>
            </a:r>
            <a:endParaRPr lang="en-US" altLang="zh-CN" sz="1500" b="0" dirty="0">
              <a:solidFill>
                <a:srgbClr val="FF0000"/>
              </a:solidFill>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itchFamily="18" charset="0"/>
                <a:ea typeface="微软雅黑" panose="020B0503020204020204" pitchFamily="34" charset="-122"/>
              </a:rPr>
              <a:t>3.</a:t>
            </a:r>
            <a:r>
              <a:rPr lang="zh-CN" altLang="en-US" sz="2400" kern="0" dirty="0"/>
              <a:t>集合</a:t>
            </a:r>
            <a:r>
              <a:rPr lang="en-US" altLang="zh-CN" sz="2400" kern="0" dirty="0"/>
              <a:t>set</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6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789901"/>
            <a:ext cx="4911988"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050" b="0" dirty="0"/>
              <a:t>#include &lt;</a:t>
            </a:r>
            <a:r>
              <a:rPr lang="en-US" altLang="zh-CN" sz="1050" b="0" dirty="0" err="1"/>
              <a:t>iostream</a:t>
            </a:r>
            <a:r>
              <a:rPr lang="en-US" altLang="zh-CN" sz="1050" b="0" dirty="0"/>
              <a:t>&gt;</a:t>
            </a:r>
            <a:endParaRPr lang="en-US" altLang="zh-CN" sz="1050" b="0" dirty="0"/>
          </a:p>
          <a:p>
            <a:pPr marL="0" indent="0">
              <a:buNone/>
            </a:pPr>
            <a:r>
              <a:rPr lang="en-US" altLang="zh-CN" sz="1050" b="0" dirty="0"/>
              <a:t>#include &lt;set&gt; //</a:t>
            </a:r>
            <a:r>
              <a:rPr lang="zh-CN" altLang="en-US" sz="1050" b="0" dirty="0"/>
              <a:t>使用</a:t>
            </a:r>
            <a:r>
              <a:rPr lang="en-US" altLang="zh-CN" sz="1050" b="0" dirty="0"/>
              <a:t>set</a:t>
            </a:r>
            <a:r>
              <a:rPr lang="zh-CN" altLang="en-US" sz="1050" b="0" dirty="0"/>
              <a:t>须包含此文件</a:t>
            </a:r>
            <a:endParaRPr lang="zh-CN" altLang="en-US" sz="1050" b="0" dirty="0"/>
          </a:p>
          <a:p>
            <a:pPr marL="0" indent="0">
              <a:buNone/>
            </a:pPr>
            <a:r>
              <a:rPr lang="en-US" altLang="zh-CN" sz="1050" dirty="0"/>
              <a:t>u</a:t>
            </a:r>
            <a:r>
              <a:rPr lang="en-US" altLang="zh-CN" sz="1050" dirty="0">
                <a:hlinkClick r:id="rId1"/>
              </a:rPr>
              <a:t>sin</a:t>
            </a:r>
            <a:r>
              <a:rPr lang="en-US" altLang="zh-CN" sz="1050" dirty="0"/>
              <a:t>g</a:t>
            </a:r>
            <a:r>
              <a:rPr lang="en-US" altLang="zh-CN" sz="1050" b="0" dirty="0"/>
              <a:t> </a:t>
            </a:r>
            <a:r>
              <a:rPr lang="en-US" altLang="zh-CN" sz="1050" dirty="0"/>
              <a:t>namespace</a:t>
            </a:r>
            <a:r>
              <a:rPr lang="en-US" altLang="zh-CN" sz="1050" b="0" dirty="0"/>
              <a:t> </a:t>
            </a:r>
            <a:r>
              <a:rPr lang="en-US" altLang="zh-CN" sz="1050" b="0" dirty="0" err="1"/>
              <a:t>std</a:t>
            </a:r>
            <a:r>
              <a:rPr lang="en-US" altLang="zh-CN" sz="1050" b="0" dirty="0"/>
              <a:t>;</a:t>
            </a:r>
            <a:endParaRPr lang="en-US" altLang="zh-CN" sz="1050" b="0" dirty="0"/>
          </a:p>
          <a:p>
            <a:pPr marL="0" indent="0">
              <a:buNone/>
            </a:pPr>
            <a:r>
              <a:rPr lang="en-US" altLang="zh-CN" sz="1050" b="0" dirty="0" err="1"/>
              <a:t>int</a:t>
            </a:r>
            <a:r>
              <a:rPr lang="en-US" altLang="zh-CN" sz="1050" b="0" dirty="0"/>
              <a:t> main()</a:t>
            </a:r>
            <a:endParaRPr lang="en-US" altLang="zh-CN" sz="1050" b="0" dirty="0"/>
          </a:p>
          <a:p>
            <a:pPr marL="0" indent="0">
              <a:buNone/>
            </a:pPr>
            <a:r>
              <a:rPr lang="en-US" altLang="zh-CN" sz="1050" b="0" dirty="0"/>
              <a:t>{</a:t>
            </a:r>
            <a:endParaRPr lang="en-US" altLang="zh-CN" sz="1050" b="0" dirty="0"/>
          </a:p>
          <a:p>
            <a:pPr marL="0" indent="0">
              <a:buNone/>
            </a:pPr>
            <a:r>
              <a:rPr lang="en-US" altLang="zh-CN" sz="1050" dirty="0" err="1"/>
              <a:t>typedef</a:t>
            </a:r>
            <a:r>
              <a:rPr lang="en-US" altLang="zh-CN" sz="1050" b="0" dirty="0"/>
              <a:t> set&lt;</a:t>
            </a:r>
            <a:r>
              <a:rPr lang="en-US" altLang="zh-CN" sz="1050" b="0" dirty="0" err="1"/>
              <a:t>int</a:t>
            </a:r>
            <a:r>
              <a:rPr lang="en-US" altLang="zh-CN" sz="1050" b="0" dirty="0"/>
              <a:t>&gt;::iterator IT;</a:t>
            </a:r>
            <a:endParaRPr lang="en-US" altLang="zh-CN" sz="1050" b="0" dirty="0"/>
          </a:p>
          <a:p>
            <a:pPr marL="0" indent="0">
              <a:buNone/>
            </a:pPr>
            <a:r>
              <a:rPr lang="en-US" altLang="zh-CN" sz="1050" b="0" dirty="0" err="1"/>
              <a:t>int</a:t>
            </a:r>
            <a:r>
              <a:rPr lang="en-US" altLang="zh-CN" sz="1050" b="0" dirty="0"/>
              <a:t> a[5] = { 3,4,6,1,2 };</a:t>
            </a:r>
            <a:endParaRPr lang="en-US" altLang="zh-CN" sz="1050" b="0" dirty="0"/>
          </a:p>
          <a:p>
            <a:pPr marL="0" indent="0">
              <a:buNone/>
            </a:pPr>
            <a:r>
              <a:rPr lang="en-US" altLang="zh-CN" sz="1050" b="0" dirty="0"/>
              <a:t>set&lt;</a:t>
            </a:r>
            <a:r>
              <a:rPr lang="en-US" altLang="zh-CN" sz="1050" b="0" dirty="0" err="1"/>
              <a:t>int</a:t>
            </a:r>
            <a:r>
              <a:rPr lang="en-US" altLang="zh-CN" sz="1050" b="0" dirty="0"/>
              <a:t>&gt; </a:t>
            </a:r>
            <a:r>
              <a:rPr lang="en-US" altLang="zh-CN" sz="1050" b="0" dirty="0" err="1"/>
              <a:t>st</a:t>
            </a:r>
            <a:r>
              <a:rPr lang="en-US" altLang="zh-CN" sz="1050" b="0" dirty="0"/>
              <a:t>(a,a+5); // </a:t>
            </a:r>
            <a:r>
              <a:rPr lang="en-US" altLang="zh-CN" sz="1050" b="0" dirty="0" err="1"/>
              <a:t>st</a:t>
            </a:r>
            <a:r>
              <a:rPr lang="zh-CN" altLang="en-US" sz="1050" b="0" dirty="0"/>
              <a:t>里是 </a:t>
            </a:r>
            <a:r>
              <a:rPr lang="en-US" altLang="zh-CN" sz="1050" b="0" dirty="0"/>
              <a:t>1 2 3 4 6</a:t>
            </a:r>
            <a:endParaRPr lang="zh-CN" altLang="en-US" sz="1050" b="0" dirty="0"/>
          </a:p>
          <a:p>
            <a:pPr marL="0" indent="0">
              <a:buNone/>
            </a:pPr>
            <a:r>
              <a:rPr lang="en-US" altLang="zh-CN" sz="1050" b="0" dirty="0"/>
              <a:t>pair&lt; </a:t>
            </a:r>
            <a:r>
              <a:rPr lang="en-US" altLang="zh-CN" sz="1050" b="0" dirty="0" err="1"/>
              <a:t>IT,bool</a:t>
            </a:r>
            <a:r>
              <a:rPr lang="en-US" altLang="zh-CN" sz="1050" b="0" dirty="0"/>
              <a:t>&gt; result;</a:t>
            </a:r>
            <a:endParaRPr lang="en-US" altLang="zh-CN" sz="1050" b="0" dirty="0"/>
          </a:p>
          <a:p>
            <a:pPr marL="0" indent="0">
              <a:buNone/>
            </a:pPr>
            <a:r>
              <a:rPr lang="en-US" altLang="zh-CN" sz="1050" b="0" dirty="0"/>
              <a:t>result = </a:t>
            </a:r>
            <a:r>
              <a:rPr lang="en-US" altLang="zh-CN" sz="1050" b="0" dirty="0" err="1"/>
              <a:t>st.insert</a:t>
            </a:r>
            <a:r>
              <a:rPr lang="en-US" altLang="zh-CN" sz="1050" b="0" dirty="0"/>
              <a:t>(5); // </a:t>
            </a:r>
            <a:r>
              <a:rPr lang="en-US" altLang="zh-CN" sz="1050" b="0" dirty="0" err="1"/>
              <a:t>st</a:t>
            </a:r>
            <a:r>
              <a:rPr lang="zh-CN" altLang="en-US" sz="1050" b="0" dirty="0"/>
              <a:t>变成 </a:t>
            </a:r>
            <a:r>
              <a:rPr lang="en-US" altLang="zh-CN" sz="1050" b="0" dirty="0"/>
              <a:t>1 2 3 4 5 6</a:t>
            </a:r>
            <a:endParaRPr lang="zh-CN" altLang="en-US" sz="1050" b="0" dirty="0"/>
          </a:p>
          <a:p>
            <a:pPr marL="0" indent="0">
              <a:buNone/>
            </a:pPr>
            <a:r>
              <a:rPr lang="en-US" altLang="zh-CN" sz="1050" dirty="0"/>
              <a:t>if</a:t>
            </a:r>
            <a:r>
              <a:rPr lang="en-US" altLang="zh-CN" sz="1050" b="0" dirty="0"/>
              <a:t>(</a:t>
            </a:r>
            <a:r>
              <a:rPr lang="en-US" altLang="zh-CN" sz="1050" b="0" dirty="0" err="1"/>
              <a:t>result.second</a:t>
            </a:r>
            <a:r>
              <a:rPr lang="en-US" altLang="zh-CN" sz="1050" b="0" dirty="0"/>
              <a:t>) //</a:t>
            </a:r>
            <a:r>
              <a:rPr lang="zh-CN" altLang="en-US" sz="1050" b="0" dirty="0"/>
              <a:t>插入成功则输出被插入元素</a:t>
            </a:r>
            <a:endParaRPr lang="zh-CN" altLang="en-US" sz="1050" b="0" dirty="0"/>
          </a:p>
          <a:p>
            <a:pPr marL="0" indent="0">
              <a:buNone/>
            </a:pPr>
            <a:r>
              <a:rPr lang="en-US" altLang="zh-CN" sz="1050" b="0" dirty="0" err="1"/>
              <a:t>cout</a:t>
            </a:r>
            <a:r>
              <a:rPr lang="en-US" altLang="zh-CN" sz="1050" b="0" dirty="0"/>
              <a:t> &lt;&lt; * </a:t>
            </a:r>
            <a:r>
              <a:rPr lang="en-US" altLang="zh-CN" sz="1050" b="0" dirty="0" err="1"/>
              <a:t>result.first</a:t>
            </a:r>
            <a:r>
              <a:rPr lang="en-US" altLang="zh-CN" sz="1050" b="0" dirty="0"/>
              <a:t> &lt;&lt; " inserted" &lt;&lt; </a:t>
            </a:r>
            <a:r>
              <a:rPr lang="en-US" altLang="zh-CN" sz="1050" b="0" dirty="0" err="1"/>
              <a:t>endl</a:t>
            </a:r>
            <a:r>
              <a:rPr lang="en-US" altLang="zh-CN" sz="1050" b="0" dirty="0"/>
              <a:t>; //</a:t>
            </a:r>
            <a:r>
              <a:rPr lang="zh-CN" altLang="en-US" sz="1050" b="0" dirty="0"/>
              <a:t>输出</a:t>
            </a:r>
            <a:r>
              <a:rPr lang="en-US" altLang="zh-CN" sz="1050" b="0" dirty="0"/>
              <a:t>: 5 inserted</a:t>
            </a:r>
            <a:endParaRPr lang="en-US" altLang="zh-CN" sz="1050" b="0" dirty="0"/>
          </a:p>
          <a:p>
            <a:pPr marL="0" indent="0">
              <a:buNone/>
            </a:pPr>
            <a:r>
              <a:rPr lang="en-US" altLang="zh-CN" sz="1050" dirty="0"/>
              <a:t>if</a:t>
            </a:r>
            <a:r>
              <a:rPr lang="en-US" altLang="zh-CN" sz="1050" b="0" dirty="0"/>
              <a:t>(</a:t>
            </a:r>
            <a:r>
              <a:rPr lang="en-US" altLang="zh-CN" sz="1050" b="0" dirty="0" err="1"/>
              <a:t>st.insert</a:t>
            </a:r>
            <a:r>
              <a:rPr lang="en-US" altLang="zh-CN" sz="1050" b="0" dirty="0"/>
              <a:t>(5).second)</a:t>
            </a:r>
            <a:endParaRPr lang="en-US" altLang="zh-CN" sz="1050" b="0" dirty="0"/>
          </a:p>
          <a:p>
            <a:pPr marL="0" indent="0">
              <a:buNone/>
            </a:pPr>
            <a:r>
              <a:rPr lang="en-US" altLang="zh-CN" sz="1050" b="0" dirty="0" err="1"/>
              <a:t>cout</a:t>
            </a:r>
            <a:r>
              <a:rPr lang="en-US" altLang="zh-CN" sz="1050" b="0" dirty="0"/>
              <a:t> &lt;&lt; * </a:t>
            </a:r>
            <a:r>
              <a:rPr lang="en-US" altLang="zh-CN" sz="1050" b="0" dirty="0" err="1"/>
              <a:t>result.first</a:t>
            </a:r>
            <a:r>
              <a:rPr lang="en-US" altLang="zh-CN" sz="1050" b="0" dirty="0"/>
              <a:t> &lt;&lt; </a:t>
            </a:r>
            <a:r>
              <a:rPr lang="en-US" altLang="zh-CN" sz="1050" b="0" dirty="0" err="1"/>
              <a:t>endl</a:t>
            </a:r>
            <a:r>
              <a:rPr lang="en-US" altLang="zh-CN" sz="1050" b="0" dirty="0"/>
              <a:t>;</a:t>
            </a:r>
            <a:endParaRPr lang="en-US" altLang="zh-CN" sz="1050" b="0" dirty="0"/>
          </a:p>
          <a:p>
            <a:pPr marL="0" indent="0">
              <a:buNone/>
            </a:pPr>
            <a:r>
              <a:rPr lang="en-US" altLang="zh-CN" sz="1050" dirty="0"/>
              <a:t>else</a:t>
            </a:r>
            <a:endParaRPr lang="en-US" altLang="zh-CN" sz="1050" b="0" dirty="0"/>
          </a:p>
          <a:p>
            <a:pPr marL="0" indent="0">
              <a:buNone/>
            </a:pPr>
            <a:r>
              <a:rPr lang="en-US" altLang="zh-CN" sz="1050" b="0" dirty="0" err="1"/>
              <a:t>cout</a:t>
            </a:r>
            <a:r>
              <a:rPr lang="en-US" altLang="zh-CN" sz="1050" b="0" dirty="0"/>
              <a:t> &lt;&lt; * </a:t>
            </a:r>
            <a:r>
              <a:rPr lang="en-US" altLang="zh-CN" sz="1050" b="0" dirty="0" err="1"/>
              <a:t>result.first</a:t>
            </a:r>
            <a:r>
              <a:rPr lang="en-US" altLang="zh-CN" sz="1050" b="0" dirty="0"/>
              <a:t> &lt;&lt; " already exists" &lt;&lt; </a:t>
            </a:r>
            <a:r>
              <a:rPr lang="en-US" altLang="zh-CN" sz="1050" b="0" dirty="0" err="1"/>
              <a:t>endl</a:t>
            </a:r>
            <a:r>
              <a:rPr lang="en-US" altLang="zh-CN" sz="1050" b="0" dirty="0"/>
              <a:t>;</a:t>
            </a:r>
            <a:endParaRPr lang="en-US" altLang="zh-CN" sz="1050" b="0" dirty="0"/>
          </a:p>
          <a:p>
            <a:pPr marL="0" indent="0">
              <a:buNone/>
            </a:pPr>
            <a:r>
              <a:rPr lang="en-US" altLang="zh-CN" sz="1050" b="0" dirty="0"/>
              <a:t>//</a:t>
            </a:r>
            <a:r>
              <a:rPr lang="zh-CN" altLang="en-US" sz="1050" b="0" dirty="0"/>
              <a:t>输出 </a:t>
            </a:r>
            <a:r>
              <a:rPr lang="en-US" altLang="zh-CN" sz="1050" b="0" dirty="0"/>
              <a:t>5 already exists</a:t>
            </a:r>
            <a:endParaRPr lang="en-US" altLang="zh-CN" sz="1050" b="0" dirty="0"/>
          </a:p>
          <a:p>
            <a:pPr marL="0" indent="0">
              <a:buNone/>
            </a:pPr>
            <a:r>
              <a:rPr lang="en-US" altLang="zh-CN" sz="1050" b="0" dirty="0"/>
              <a:t>pair&lt;IT,IT&gt; bounds = </a:t>
            </a:r>
            <a:r>
              <a:rPr lang="en-US" altLang="zh-CN" sz="1050" b="0" dirty="0" err="1"/>
              <a:t>st.equal_range</a:t>
            </a:r>
            <a:r>
              <a:rPr lang="en-US" altLang="zh-CN" sz="1050" b="0" dirty="0"/>
              <a:t>(4);</a:t>
            </a:r>
            <a:endParaRPr lang="en-US" altLang="zh-CN" sz="1050" b="0" dirty="0"/>
          </a:p>
          <a:p>
            <a:pPr marL="0" indent="0">
              <a:buNone/>
            </a:pPr>
            <a:r>
              <a:rPr lang="en-US" altLang="zh-CN" sz="1050" b="0" dirty="0" err="1"/>
              <a:t>cout</a:t>
            </a:r>
            <a:r>
              <a:rPr lang="en-US" altLang="zh-CN" sz="1050" b="0" dirty="0"/>
              <a:t> &lt;&lt; * </a:t>
            </a:r>
            <a:r>
              <a:rPr lang="en-US" altLang="zh-CN" sz="1050" b="0" dirty="0" err="1"/>
              <a:t>bounds.first</a:t>
            </a:r>
            <a:r>
              <a:rPr lang="en-US" altLang="zh-CN" sz="1050" b="0" dirty="0"/>
              <a:t> &lt;&lt; "," &lt;&lt; * </a:t>
            </a:r>
            <a:r>
              <a:rPr lang="en-US" altLang="zh-CN" sz="1050" b="0" dirty="0" err="1"/>
              <a:t>bounds.second</a:t>
            </a:r>
            <a:r>
              <a:rPr lang="en-US" altLang="zh-CN" sz="1050" b="0" dirty="0"/>
              <a:t> ; //</a:t>
            </a:r>
            <a:r>
              <a:rPr lang="zh-CN" altLang="en-US" sz="1050" b="0" dirty="0"/>
              <a:t>输出：</a:t>
            </a:r>
            <a:r>
              <a:rPr lang="en-US" altLang="zh-CN" sz="1050" b="0" dirty="0"/>
              <a:t>4,5</a:t>
            </a:r>
            <a:endParaRPr lang="zh-CN" altLang="en-US" sz="1050" b="0" dirty="0"/>
          </a:p>
          <a:p>
            <a:pPr marL="0" indent="0">
              <a:buNone/>
            </a:pPr>
            <a:r>
              <a:rPr lang="en-US" altLang="zh-CN" sz="1050" dirty="0"/>
              <a:t>return</a:t>
            </a:r>
            <a:r>
              <a:rPr lang="en-US" altLang="zh-CN" sz="1050" b="0" dirty="0"/>
              <a:t> 0;</a:t>
            </a:r>
            <a:endParaRPr lang="en-US" altLang="zh-CN" sz="1050" b="0" dirty="0"/>
          </a:p>
          <a:p>
            <a:pPr marL="0" indent="0">
              <a:buNone/>
            </a:pPr>
            <a:r>
              <a:rPr lang="en-US" altLang="zh-CN" sz="1050" b="0" dirty="0"/>
              <a:t>}</a:t>
            </a:r>
            <a:endParaRPr lang="en-US" altLang="zh-CN" sz="1050"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5.</a:t>
            </a:r>
            <a:r>
              <a:rPr lang="zh-CN" altLang="en-US" sz="2400" kern="0" dirty="0"/>
              <a:t>集合</a:t>
            </a:r>
            <a:r>
              <a:rPr lang="en-US" altLang="zh-CN" sz="2400" kern="0" dirty="0"/>
              <a:t>set</a:t>
            </a:r>
            <a:r>
              <a:rPr lang="zh-CN" altLang="en-US" sz="2400" kern="0" dirty="0"/>
              <a:t>用法</a:t>
            </a:r>
            <a:endParaRPr lang="zh-CN" altLang="en-US" sz="2400" dirty="0">
              <a:latin typeface="Rockwell" pitchFamily="18" charset="0"/>
              <a:ea typeface="微软雅黑" panose="020B0503020204020204" pitchFamily="34" charset="-122"/>
            </a:endParaRPr>
          </a:p>
        </p:txBody>
      </p:sp>
      <p:sp>
        <p:nvSpPr>
          <p:cNvPr id="2" name="文本框 1"/>
          <p:cNvSpPr txBox="1"/>
          <p:nvPr/>
        </p:nvSpPr>
        <p:spPr>
          <a:xfrm>
            <a:off x="6623160" y="1762082"/>
            <a:ext cx="1997182" cy="922817"/>
          </a:xfrm>
          <a:prstGeom prst="rect">
            <a:avLst/>
          </a:prstGeom>
          <a:noFill/>
        </p:spPr>
        <p:txBody>
          <a:bodyPr wrap="square" rtlCol="0">
            <a:spAutoFit/>
          </a:bodyPr>
          <a:lstStyle/>
          <a:p>
            <a:r>
              <a:rPr lang="zh-CN" altLang="en-US" sz="1350" dirty="0"/>
              <a:t>程序的输出结果是：</a:t>
            </a:r>
            <a:br>
              <a:rPr lang="zh-CN" altLang="en-US" sz="1350" dirty="0"/>
            </a:br>
            <a:r>
              <a:rPr lang="en-US" altLang="zh-CN" sz="1350" dirty="0"/>
              <a:t>5 inserted</a:t>
            </a:r>
            <a:br>
              <a:rPr lang="en-US" altLang="zh-CN" sz="1350" dirty="0"/>
            </a:br>
            <a:r>
              <a:rPr lang="en-US" altLang="zh-CN" sz="1350" dirty="0"/>
              <a:t>5 already exists</a:t>
            </a:r>
            <a:br>
              <a:rPr lang="en-US" altLang="zh-CN" sz="1350" dirty="0"/>
            </a:br>
            <a:r>
              <a:rPr lang="en-US" altLang="zh-CN" sz="1350" dirty="0"/>
              <a:t>4,5</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657003" y="789901"/>
            <a:ext cx="5827614"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500" b="0" kern="0" dirty="0"/>
              <a:t>#include &lt;set&gt;</a:t>
            </a:r>
            <a:endParaRPr lang="en-US" altLang="zh-CN" sz="1500" b="0" kern="0" dirty="0"/>
          </a:p>
          <a:p>
            <a:pPr>
              <a:lnSpc>
                <a:spcPct val="80000"/>
              </a:lnSpc>
              <a:buFontTx/>
              <a:buNone/>
              <a:defRPr/>
            </a:pPr>
            <a:r>
              <a:rPr lang="en-US" altLang="zh-CN" sz="1500" b="0" kern="0" dirty="0"/>
              <a:t>#include &lt;</a:t>
            </a:r>
            <a:r>
              <a:rPr lang="en-US" altLang="zh-CN" sz="1500" b="0" kern="0" dirty="0" err="1"/>
              <a:t>iostream</a:t>
            </a:r>
            <a:r>
              <a:rPr lang="en-US" altLang="zh-CN" sz="1500" b="0" kern="0" dirty="0"/>
              <a:t>&gt;</a:t>
            </a:r>
            <a:endParaRPr lang="en-US" altLang="zh-CN" sz="1500" b="0" kern="0" dirty="0"/>
          </a:p>
          <a:p>
            <a:pPr>
              <a:lnSpc>
                <a:spcPct val="80000"/>
              </a:lnSpc>
              <a:buFontTx/>
              <a:buNone/>
              <a:defRPr/>
            </a:pPr>
            <a:r>
              <a:rPr lang="en-US" altLang="zh-CN" sz="1500" b="0" kern="0" dirty="0"/>
              <a:t>#include &lt;string&gt;</a:t>
            </a:r>
            <a:endParaRPr lang="en-US" altLang="zh-CN" sz="1500" b="0" kern="0" dirty="0"/>
          </a:p>
          <a:p>
            <a:pPr>
              <a:lnSpc>
                <a:spcPct val="80000"/>
              </a:lnSpc>
              <a:buFontTx/>
              <a:buNone/>
              <a:defRPr/>
            </a:pPr>
            <a:r>
              <a:rPr lang="en-US" altLang="zh-CN" sz="1500" b="0" kern="0" dirty="0" err="1"/>
              <a:t>int</a:t>
            </a:r>
            <a:r>
              <a:rPr lang="en-US" altLang="zh-CN" sz="1500" b="0" kern="0" dirty="0"/>
              <a:t> main()</a:t>
            </a:r>
            <a:endParaRPr lang="en-US" altLang="zh-CN" sz="1500" b="0" kern="0" dirty="0"/>
          </a:p>
          <a:p>
            <a:pPr>
              <a:lnSpc>
                <a:spcPct val="80000"/>
              </a:lnSpc>
              <a:buFontTx/>
              <a:buNone/>
              <a:defRPr/>
            </a:pPr>
            <a:r>
              <a:rPr lang="en-US" altLang="zh-CN" sz="1500" b="0" kern="0" dirty="0"/>
              <a:t>{</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::set&lt;</a:t>
            </a:r>
            <a:r>
              <a:rPr lang="en-US" altLang="zh-CN" sz="1500" b="0" kern="0" dirty="0" err="1"/>
              <a:t>std</a:t>
            </a:r>
            <a:r>
              <a:rPr lang="en-US" altLang="zh-CN" sz="1500" b="0" kern="0" dirty="0"/>
              <a:t>::string&gt; source;</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::string input;</a:t>
            </a:r>
            <a:endParaRPr lang="en-US" altLang="zh-CN" sz="1500" b="0" kern="0" dirty="0"/>
          </a:p>
          <a:p>
            <a:pPr>
              <a:lnSpc>
                <a:spcPct val="80000"/>
              </a:lnSpc>
              <a:buFontTx/>
              <a:buNone/>
              <a:defRPr/>
            </a:pPr>
            <a:r>
              <a:rPr lang="en-US" altLang="zh-CN" sz="1500" b="0" kern="0" dirty="0"/>
              <a:t>	for (</a:t>
            </a:r>
            <a:r>
              <a:rPr lang="en-US" altLang="zh-CN" sz="1500" b="0" kern="0" dirty="0" err="1"/>
              <a:t>int</a:t>
            </a:r>
            <a:r>
              <a:rPr lang="en-US" altLang="zh-CN" sz="1500" b="0" kern="0" dirty="0"/>
              <a:t> </a:t>
            </a:r>
            <a:r>
              <a:rPr lang="en-US" altLang="zh-CN" sz="1500" b="0" kern="0" dirty="0" err="1"/>
              <a:t>i</a:t>
            </a:r>
            <a:r>
              <a:rPr lang="en-US" altLang="zh-CN" sz="1500" b="0" kern="0" dirty="0"/>
              <a:t>=0;i&lt;6;i++)</a:t>
            </a:r>
            <a:endParaRPr lang="en-US" altLang="zh-CN" sz="1500" b="0" kern="0" dirty="0"/>
          </a:p>
          <a:p>
            <a:pPr>
              <a:lnSpc>
                <a:spcPct val="80000"/>
              </a:lnSpc>
              <a:buFontTx/>
              <a:buNone/>
              <a:defRPr/>
            </a:pPr>
            <a:r>
              <a:rPr lang="en-US" altLang="zh-CN" sz="1500" b="0" kern="0" dirty="0"/>
              <a:t>	{</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a:t>
            </a:r>
            <a:r>
              <a:rPr lang="en-US" altLang="zh-CN" sz="1500" b="0" kern="0" dirty="0" err="1"/>
              <a:t>cin</a:t>
            </a:r>
            <a:r>
              <a:rPr lang="en-US" altLang="zh-CN" sz="1500" b="0" kern="0" dirty="0"/>
              <a:t> &gt;&gt; input;</a:t>
            </a:r>
            <a:endParaRPr lang="en-US" altLang="zh-CN" sz="1500" b="0" kern="0" dirty="0"/>
          </a:p>
          <a:p>
            <a:pPr>
              <a:lnSpc>
                <a:spcPct val="80000"/>
              </a:lnSpc>
              <a:buFontTx/>
              <a:buNone/>
              <a:defRPr/>
            </a:pPr>
            <a:r>
              <a:rPr lang="en-US" altLang="zh-CN" sz="1500" b="0" kern="0" dirty="0"/>
              <a:t>		</a:t>
            </a:r>
            <a:r>
              <a:rPr lang="en-US" altLang="zh-CN" sz="1500" b="0" kern="0" dirty="0" err="1"/>
              <a:t>source.insert</a:t>
            </a:r>
            <a:r>
              <a:rPr lang="en-US" altLang="zh-CN" sz="1500" b="0" kern="0" dirty="0"/>
              <a:t>(input);</a:t>
            </a:r>
            <a:endParaRPr lang="en-US" altLang="zh-CN" sz="1500" b="0" kern="0" dirty="0"/>
          </a:p>
          <a:p>
            <a:pPr>
              <a:lnSpc>
                <a:spcPct val="80000"/>
              </a:lnSpc>
              <a:buFontTx/>
              <a:buNone/>
              <a:defRPr/>
            </a:pPr>
            <a:r>
              <a:rPr lang="en-US" altLang="zh-CN" sz="1500" b="0" kern="0" dirty="0"/>
              <a:t>	}	</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::set&lt;</a:t>
            </a:r>
            <a:r>
              <a:rPr lang="en-US" altLang="zh-CN" sz="1500" b="0" kern="0" dirty="0" err="1"/>
              <a:t>std</a:t>
            </a:r>
            <a:r>
              <a:rPr lang="en-US" altLang="zh-CN" sz="1500" b="0" kern="0" dirty="0"/>
              <a:t>::string&gt;::iterator at = </a:t>
            </a:r>
            <a:r>
              <a:rPr lang="en-US" altLang="zh-CN" sz="1500" b="0" kern="0" dirty="0" err="1"/>
              <a:t>source.begin</a:t>
            </a:r>
            <a:r>
              <a:rPr lang="en-US" altLang="zh-CN" sz="1500" b="0" kern="0" dirty="0"/>
              <a:t>();</a:t>
            </a:r>
            <a:endParaRPr lang="en-US" altLang="zh-CN" sz="1500" b="0" kern="0" dirty="0"/>
          </a:p>
          <a:p>
            <a:pPr>
              <a:lnSpc>
                <a:spcPct val="80000"/>
              </a:lnSpc>
              <a:buFontTx/>
              <a:buNone/>
              <a:defRPr/>
            </a:pPr>
            <a:r>
              <a:rPr lang="en-US" altLang="zh-CN" sz="1500" b="0" kern="0" dirty="0"/>
              <a:t>	while(at != </a:t>
            </a:r>
            <a:r>
              <a:rPr lang="en-US" altLang="zh-CN" sz="1500" b="0" kern="0" dirty="0" err="1"/>
              <a:t>source.end</a:t>
            </a:r>
            <a:r>
              <a:rPr lang="en-US" altLang="zh-CN" sz="1500" b="0" kern="0" dirty="0"/>
              <a:t>())</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a:t>
            </a:r>
            <a:r>
              <a:rPr lang="en-US" altLang="zh-CN" sz="1500" b="0" kern="0" dirty="0" err="1"/>
              <a:t>cout</a:t>
            </a:r>
            <a:r>
              <a:rPr lang="en-US" altLang="zh-CN" sz="1500" b="0" kern="0" dirty="0"/>
              <a:t> &lt;&lt; *at++ &lt;&lt; </a:t>
            </a:r>
            <a:r>
              <a:rPr lang="en-US" altLang="zh-CN" sz="1500" b="0" kern="0" dirty="0" err="1"/>
              <a:t>std</a:t>
            </a:r>
            <a:r>
              <a:rPr lang="en-US" altLang="zh-CN" sz="1500" b="0" kern="0" dirty="0"/>
              <a:t>::</a:t>
            </a:r>
            <a:r>
              <a:rPr lang="en-US" altLang="zh-CN" sz="1500" b="0" kern="0" dirty="0" err="1"/>
              <a:t>endl</a:t>
            </a:r>
            <a:r>
              <a:rPr lang="en-US" altLang="zh-CN" sz="1500" b="0" kern="0" dirty="0"/>
              <a:t>;	</a:t>
            </a:r>
            <a:endParaRPr lang="en-US" altLang="zh-CN" sz="1500" b="0" kern="0" dirty="0"/>
          </a:p>
          <a:p>
            <a:pPr>
              <a:lnSpc>
                <a:spcPct val="80000"/>
              </a:lnSpc>
              <a:buFontTx/>
              <a:buNone/>
              <a:defRPr/>
            </a:pPr>
            <a:r>
              <a:rPr lang="en-US" altLang="zh-CN" sz="1500" b="0" kern="0" dirty="0"/>
              <a:t>}</a:t>
            </a:r>
            <a:endParaRPr lang="en-US" altLang="zh-CN" sz="15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6.</a:t>
            </a:r>
            <a:r>
              <a:rPr lang="zh-CN" altLang="en-US" sz="2400" kern="0" dirty="0"/>
              <a:t>集合</a:t>
            </a:r>
            <a:r>
              <a:rPr lang="en-US" altLang="zh-CN" sz="2400" kern="0" dirty="0"/>
              <a:t>set</a:t>
            </a:r>
            <a:r>
              <a:rPr lang="zh-CN" altLang="en-US" sz="2400" kern="0" dirty="0"/>
              <a:t>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63438" y="465632"/>
            <a:ext cx="5827614"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50" b="0" dirty="0"/>
              <a:t>#include &lt;</a:t>
            </a:r>
            <a:r>
              <a:rPr lang="en-US" altLang="zh-CN" sz="1350" b="0" dirty="0" err="1"/>
              <a:t>cassert</a:t>
            </a:r>
            <a:r>
              <a:rPr lang="en-US" altLang="zh-CN" sz="1350" b="0" dirty="0"/>
              <a:t>&gt;</a:t>
            </a:r>
            <a:endParaRPr lang="en-US" altLang="zh-CN" sz="1350" b="0" dirty="0"/>
          </a:p>
          <a:p>
            <a:pPr>
              <a:lnSpc>
                <a:spcPct val="80000"/>
              </a:lnSpc>
              <a:buFontTx/>
              <a:buNone/>
              <a:defRPr/>
            </a:pPr>
            <a:r>
              <a:rPr lang="en-US" altLang="zh-CN" sz="1350" b="0" dirty="0"/>
              <a:t>#include &lt;</a:t>
            </a:r>
            <a:r>
              <a:rPr lang="en-US" altLang="zh-CN" sz="1350" b="0" dirty="0" err="1"/>
              <a:t>iostream</a:t>
            </a:r>
            <a:r>
              <a:rPr lang="en-US" altLang="zh-CN" sz="1350" b="0" dirty="0"/>
              <a:t>&gt; </a:t>
            </a:r>
            <a:endParaRPr lang="en-US" altLang="zh-CN" sz="1350" b="0" dirty="0"/>
          </a:p>
          <a:p>
            <a:pPr>
              <a:lnSpc>
                <a:spcPct val="80000"/>
              </a:lnSpc>
              <a:buFontTx/>
              <a:buNone/>
              <a:defRPr/>
            </a:pPr>
            <a:r>
              <a:rPr lang="en-US" altLang="zh-CN" sz="1350" b="0" dirty="0"/>
              <a:t>#include &lt;set&gt; </a:t>
            </a:r>
            <a:endParaRPr lang="en-US" altLang="zh-CN" sz="1350" b="0" dirty="0"/>
          </a:p>
          <a:p>
            <a:pPr>
              <a:lnSpc>
                <a:spcPct val="80000"/>
              </a:lnSpc>
              <a:buFontTx/>
              <a:buNone/>
              <a:defRPr/>
            </a:pPr>
            <a:r>
              <a:rPr lang="en-US" altLang="zh-CN" sz="1350" b="0" dirty="0"/>
              <a:t>using namespace </a:t>
            </a:r>
            <a:r>
              <a:rPr lang="en-US" altLang="zh-CN" sz="1350" b="0" dirty="0" err="1"/>
              <a:t>std</a:t>
            </a:r>
            <a:r>
              <a:rPr lang="en-US" altLang="zh-CN" sz="1350" b="0" dirty="0"/>
              <a:t>; </a:t>
            </a:r>
            <a:endParaRPr lang="en-US" altLang="zh-CN" sz="1350" b="0" dirty="0"/>
          </a:p>
          <a:p>
            <a:pPr>
              <a:lnSpc>
                <a:spcPct val="80000"/>
              </a:lnSpc>
              <a:buFontTx/>
              <a:buNone/>
              <a:defRPr/>
            </a:pPr>
            <a:r>
              <a:rPr lang="en-US" altLang="zh-CN" sz="1350" b="0" dirty="0" err="1"/>
              <a:t>int</a:t>
            </a:r>
            <a:r>
              <a:rPr lang="en-US" altLang="zh-CN" sz="1350" b="0" dirty="0"/>
              <a:t> main (</a:t>
            </a:r>
            <a:r>
              <a:rPr lang="en-US" altLang="zh-CN" sz="1350" b="0" dirty="0" err="1"/>
              <a:t>int</a:t>
            </a:r>
            <a:r>
              <a:rPr lang="en-US" altLang="zh-CN" sz="1350" b="0" dirty="0"/>
              <a:t> </a:t>
            </a:r>
            <a:r>
              <a:rPr lang="en-US" altLang="zh-CN" sz="1350" b="0" dirty="0" err="1"/>
              <a:t>argc</a:t>
            </a:r>
            <a:r>
              <a:rPr lang="en-US" altLang="zh-CN" sz="1350" b="0" dirty="0"/>
              <a:t>, char* </a:t>
            </a:r>
            <a:r>
              <a:rPr lang="en-US" altLang="zh-CN" sz="1350" b="0" dirty="0" err="1"/>
              <a:t>argv</a:t>
            </a:r>
            <a:r>
              <a:rPr lang="en-US" altLang="zh-CN" sz="1350" b="0" dirty="0"/>
              <a:t>[]) </a:t>
            </a:r>
            <a:endParaRPr lang="en-US" altLang="zh-CN" sz="1350" b="0" dirty="0"/>
          </a:p>
          <a:p>
            <a:pPr>
              <a:lnSpc>
                <a:spcPct val="80000"/>
              </a:lnSpc>
              <a:buFontTx/>
              <a:buNone/>
              <a:defRPr/>
            </a:pPr>
            <a:r>
              <a:rPr lang="en-US" altLang="zh-CN" sz="1350" b="0" dirty="0"/>
              <a:t>{ </a:t>
            </a:r>
            <a:endParaRPr lang="en-US" altLang="zh-CN" sz="1350" b="0" dirty="0"/>
          </a:p>
          <a:p>
            <a:pPr>
              <a:lnSpc>
                <a:spcPct val="80000"/>
              </a:lnSpc>
              <a:buFontTx/>
              <a:buNone/>
              <a:defRPr/>
            </a:pPr>
            <a:r>
              <a:rPr lang="en-US" altLang="zh-CN" sz="1350" b="0" dirty="0"/>
              <a:t>     set&lt; </a:t>
            </a:r>
            <a:r>
              <a:rPr lang="en-US" altLang="zh-CN" sz="1350" b="0" dirty="0" err="1"/>
              <a:t>int</a:t>
            </a:r>
            <a:r>
              <a:rPr lang="en-US" altLang="zh-CN" sz="1350" b="0" dirty="0"/>
              <a:t> &gt; </a:t>
            </a:r>
            <a:r>
              <a:rPr lang="en-US" altLang="zh-CN" sz="1350" b="0" dirty="0" err="1"/>
              <a:t>iset</a:t>
            </a:r>
            <a:r>
              <a:rPr lang="en-US" altLang="zh-CN" sz="1350" b="0" dirty="0"/>
              <a:t>; // set of unique integer numbers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( 11 ); // populate set with some values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-11 );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( 55 );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( 22 );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( 22 ); </a:t>
            </a:r>
            <a:endParaRPr lang="en-US" altLang="zh-CN" sz="1350" b="0" dirty="0"/>
          </a:p>
          <a:p>
            <a:pPr>
              <a:lnSpc>
                <a:spcPct val="80000"/>
              </a:lnSpc>
              <a:buFontTx/>
              <a:buNone/>
              <a:defRPr/>
            </a:pPr>
            <a:r>
              <a:rPr lang="en-US" altLang="zh-CN" sz="1350" b="0" dirty="0"/>
              <a:t>    if ( </a:t>
            </a:r>
            <a:r>
              <a:rPr lang="en-US" altLang="zh-CN" sz="1350" b="0" dirty="0" err="1"/>
              <a:t>iset.find</a:t>
            </a:r>
            <a:r>
              <a:rPr lang="en-US" altLang="zh-CN" sz="1350" b="0" dirty="0"/>
              <a:t>( 55 ) != </a:t>
            </a:r>
            <a:r>
              <a:rPr lang="en-US" altLang="zh-CN" sz="1350" b="0" dirty="0" err="1"/>
              <a:t>iset.end</a:t>
            </a:r>
            <a:r>
              <a:rPr lang="en-US" altLang="zh-CN" sz="1350" b="0" dirty="0"/>
              <a:t>() ) </a:t>
            </a:r>
            <a:endParaRPr lang="en-US" altLang="zh-CN" sz="1350" b="0" dirty="0"/>
          </a:p>
          <a:p>
            <a:pPr>
              <a:lnSpc>
                <a:spcPct val="80000"/>
              </a:lnSpc>
              <a:buFontTx/>
              <a:buNone/>
              <a:defRPr/>
            </a:pPr>
            <a:r>
              <a:rPr lang="en-US" altLang="zh-CN" sz="1350" b="0" dirty="0"/>
              <a:t>     { // is value already stored?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( 55 ); </a:t>
            </a:r>
            <a:endParaRPr lang="en-US" altLang="zh-CN" sz="1350" b="0" dirty="0"/>
          </a:p>
          <a:p>
            <a:pPr>
              <a:lnSpc>
                <a:spcPct val="80000"/>
              </a:lnSpc>
              <a:buFontTx/>
              <a:buNone/>
              <a:defRPr/>
            </a:pPr>
            <a:r>
              <a:rPr lang="en-US" altLang="zh-CN" sz="1350" b="0" dirty="0"/>
              <a:t>      } </a:t>
            </a:r>
            <a:endParaRPr lang="en-US" altLang="zh-CN" sz="1350" b="0" dirty="0"/>
          </a:p>
          <a:p>
            <a:pPr>
              <a:lnSpc>
                <a:spcPct val="80000"/>
              </a:lnSpc>
              <a:buFontTx/>
              <a:buNone/>
              <a:defRPr/>
            </a:pPr>
            <a:r>
              <a:rPr lang="en-US" altLang="zh-CN" sz="1350" b="0" dirty="0"/>
              <a:t>       assert( </a:t>
            </a:r>
            <a:r>
              <a:rPr lang="en-US" altLang="zh-CN" sz="1350" b="0" dirty="0" err="1"/>
              <a:t>iset.size</a:t>
            </a:r>
            <a:r>
              <a:rPr lang="en-US" altLang="zh-CN" sz="1350" b="0" dirty="0"/>
              <a:t>() == 4 ); // sanity check :-) </a:t>
            </a:r>
            <a:endParaRPr lang="en-US" altLang="zh-CN" sz="1350" b="0" dirty="0"/>
          </a:p>
          <a:p>
            <a:pPr>
              <a:lnSpc>
                <a:spcPct val="80000"/>
              </a:lnSpc>
              <a:buFontTx/>
              <a:buNone/>
              <a:defRPr/>
            </a:pPr>
            <a:r>
              <a:rPr lang="en-US" altLang="zh-CN" sz="1350" b="0" dirty="0"/>
              <a:t>        set&lt; </a:t>
            </a:r>
            <a:r>
              <a:rPr lang="en-US" altLang="zh-CN" sz="1350" b="0" dirty="0" err="1"/>
              <a:t>int</a:t>
            </a:r>
            <a:r>
              <a:rPr lang="en-US" altLang="zh-CN" sz="1350" b="0" dirty="0"/>
              <a:t> &gt;::iterator it; </a:t>
            </a:r>
            <a:endParaRPr lang="en-US" altLang="zh-CN" sz="1350" b="0" dirty="0"/>
          </a:p>
          <a:p>
            <a:pPr>
              <a:lnSpc>
                <a:spcPct val="80000"/>
              </a:lnSpc>
              <a:buFontTx/>
              <a:buNone/>
              <a:defRPr/>
            </a:pPr>
            <a:r>
              <a:rPr lang="en-US" altLang="zh-CN" sz="1350" b="0" dirty="0"/>
              <a:t>         for ( it = </a:t>
            </a:r>
            <a:r>
              <a:rPr lang="en-US" altLang="zh-CN" sz="1350" b="0" dirty="0" err="1"/>
              <a:t>iset.begin</a:t>
            </a:r>
            <a:r>
              <a:rPr lang="en-US" altLang="zh-CN" sz="1350" b="0" dirty="0"/>
              <a:t>(); it != </a:t>
            </a:r>
            <a:r>
              <a:rPr lang="en-US" altLang="zh-CN" sz="1350" b="0" dirty="0" err="1"/>
              <a:t>iset.end</a:t>
            </a:r>
            <a:r>
              <a:rPr lang="en-US" altLang="zh-CN" sz="1350" b="0" dirty="0"/>
              <a:t>(); it++ ) </a:t>
            </a:r>
            <a:endParaRPr lang="en-US" altLang="zh-CN" sz="1350" b="0" dirty="0"/>
          </a:p>
          <a:p>
            <a:pPr>
              <a:lnSpc>
                <a:spcPct val="80000"/>
              </a:lnSpc>
              <a:buFontTx/>
              <a:buNone/>
              <a:defRPr/>
            </a:pPr>
            <a:r>
              <a:rPr lang="en-US" altLang="zh-CN" sz="1350" b="0" dirty="0"/>
              <a:t>                </a:t>
            </a:r>
            <a:r>
              <a:rPr lang="en-US" altLang="zh-CN" sz="1350" b="0" dirty="0" err="1"/>
              <a:t>cout</a:t>
            </a:r>
            <a:r>
              <a:rPr lang="en-US" altLang="zh-CN" sz="1350" b="0" dirty="0"/>
              <a:t> &lt;&lt; " " &lt;&lt; *it; </a:t>
            </a:r>
            <a:endParaRPr lang="en-US" altLang="zh-CN" sz="1350" b="0" dirty="0"/>
          </a:p>
          <a:p>
            <a:pPr>
              <a:lnSpc>
                <a:spcPct val="80000"/>
              </a:lnSpc>
              <a:buFontTx/>
              <a:buNone/>
              <a:defRPr/>
            </a:pPr>
            <a:r>
              <a:rPr lang="en-US" altLang="zh-CN" sz="1350" b="0" dirty="0"/>
              <a:t>           return 0; </a:t>
            </a:r>
            <a:endParaRPr lang="en-US" altLang="zh-CN" sz="1350" b="0" dirty="0"/>
          </a:p>
          <a:p>
            <a:pPr>
              <a:lnSpc>
                <a:spcPct val="80000"/>
              </a:lnSpc>
              <a:buFontTx/>
              <a:buNone/>
              <a:defRPr/>
            </a:pPr>
            <a:r>
              <a:rPr lang="en-US" altLang="zh-CN" sz="1350" b="0" dirty="0"/>
              <a:t>}                                     </a:t>
            </a:r>
            <a:r>
              <a:rPr lang="en-US" altLang="zh-CN" sz="1350" dirty="0">
                <a:solidFill>
                  <a:schemeClr val="bg2"/>
                </a:solidFill>
              </a:rPr>
              <a:t>// Output: -11 11 22 55 </a:t>
            </a:r>
            <a:br>
              <a:rPr lang="en-US" altLang="zh-CN" sz="1350" dirty="0">
                <a:solidFill>
                  <a:schemeClr val="bg2"/>
                </a:solidFill>
              </a:rPr>
            </a:br>
            <a:endParaRPr lang="en-US" altLang="zh-CN" sz="1350" kern="0" dirty="0">
              <a:solidFill>
                <a:schemeClr val="bg2"/>
              </a:solidFill>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7.</a:t>
            </a:r>
            <a:r>
              <a:rPr lang="zh-CN" altLang="en-US" sz="2400" kern="0" dirty="0"/>
              <a:t>集合</a:t>
            </a:r>
            <a:r>
              <a:rPr lang="en-US" altLang="zh-CN" sz="2700" kern="0" dirty="0"/>
              <a:t>set</a:t>
            </a:r>
            <a:r>
              <a:rPr lang="zh-CN" altLang="en-US" sz="2400" kern="0" dirty="0"/>
              <a:t>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898436"/>
            <a:ext cx="8474527"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50000"/>
              </a:lnSpc>
              <a:spcBef>
                <a:spcPts val="0"/>
              </a:spcBef>
              <a:buFont typeface="Wingdings" panose="05000000000000000000" pitchFamily="2" charset="2"/>
              <a:buChar char="l"/>
              <a:defRPr/>
            </a:pPr>
            <a:r>
              <a:rPr lang="en-US" altLang="zh-CN" sz="1500" b="0" dirty="0"/>
              <a:t>multiset </a:t>
            </a:r>
            <a:r>
              <a:rPr lang="zh-CN" altLang="en-US" sz="1500" b="0" dirty="0"/>
              <a:t>是关联容器的一种，是排序好的集合（元素已经进行了排序），并且允许有相同的元素。</a:t>
            </a:r>
            <a:endParaRPr lang="en-US" altLang="zh-CN" sz="1500" b="0" dirty="0"/>
          </a:p>
          <a:p>
            <a:pPr>
              <a:lnSpc>
                <a:spcPct val="150000"/>
              </a:lnSpc>
              <a:spcBef>
                <a:spcPts val="0"/>
              </a:spcBef>
              <a:buFont typeface="Wingdings" panose="05000000000000000000" pitchFamily="2" charset="2"/>
              <a:buChar char="l"/>
              <a:defRPr/>
            </a:pPr>
            <a:r>
              <a:rPr lang="zh-CN" altLang="en-US" sz="1500" b="0" dirty="0"/>
              <a:t>不能直接修改 </a:t>
            </a:r>
            <a:r>
              <a:rPr lang="en-US" altLang="zh-CN" sz="1500" b="0" dirty="0"/>
              <a:t>multiset </a:t>
            </a:r>
            <a:r>
              <a:rPr lang="zh-CN" altLang="en-US" sz="1500" b="0" dirty="0"/>
              <a:t>容器中元素的值。因为元素被修改后，容器并不会自动重新调整顺序，于是容器的有序性就会被破坏，再在其上进行查找等操作就会得到错误的结果。因此，如果要修改 </a:t>
            </a:r>
            <a:r>
              <a:rPr lang="en-US" altLang="zh-CN" sz="1500" b="0" dirty="0"/>
              <a:t>multiset </a:t>
            </a:r>
            <a:r>
              <a:rPr lang="zh-CN" altLang="en-US" sz="1500" b="0" dirty="0"/>
              <a:t>容器中某个元素的值，正确的做法是先删除该元素，再插入新元素。</a:t>
            </a:r>
            <a:endParaRPr lang="en-US" altLang="zh-CN" sz="1500" b="0" dirty="0"/>
          </a:p>
          <a:p>
            <a:pPr>
              <a:lnSpc>
                <a:spcPct val="150000"/>
              </a:lnSpc>
              <a:spcBef>
                <a:spcPts val="0"/>
              </a:spcBef>
              <a:buFont typeface="Wingdings" panose="05000000000000000000" pitchFamily="2" charset="2"/>
              <a:buChar char="l"/>
              <a:defRPr/>
            </a:pPr>
            <a:r>
              <a:rPr lang="zh-CN" altLang="en-US" sz="1500" b="0" dirty="0"/>
              <a:t>使用 </a:t>
            </a:r>
            <a:r>
              <a:rPr lang="en-US" altLang="zh-CN" sz="1500" b="0" dirty="0"/>
              <a:t>multiset </a:t>
            </a:r>
            <a:r>
              <a:rPr lang="zh-CN" altLang="en-US" sz="1500" b="0" dirty="0"/>
              <a:t>必须包含头文件 </a:t>
            </a:r>
            <a:r>
              <a:rPr lang="en-US" altLang="zh-CN" sz="1500" b="0" dirty="0"/>
              <a:t>&lt;set&gt;</a:t>
            </a:r>
            <a:r>
              <a:rPr lang="zh-CN" altLang="en-US" sz="1500" b="0" dirty="0"/>
              <a:t>。</a:t>
            </a:r>
            <a:r>
              <a:rPr lang="en-US" altLang="zh-CN" sz="1500" b="0" dirty="0"/>
              <a:t>multiset </a:t>
            </a:r>
            <a:r>
              <a:rPr lang="zh-CN" altLang="en-US" sz="1500" b="0" dirty="0"/>
              <a:t>类模板的定义如下：</a:t>
            </a:r>
            <a:endParaRPr lang="en-US" altLang="zh-CN" sz="1500" b="0" dirty="0"/>
          </a:p>
          <a:p>
            <a:pPr marL="0" indent="0">
              <a:lnSpc>
                <a:spcPct val="150000"/>
              </a:lnSpc>
              <a:spcBef>
                <a:spcPts val="0"/>
              </a:spcBef>
              <a:buNone/>
              <a:defRPr/>
            </a:pPr>
            <a:r>
              <a:rPr lang="en-US" altLang="zh-CN" sz="1500" b="0" dirty="0">
                <a:solidFill>
                  <a:srgbClr val="FF0000"/>
                </a:solidFill>
              </a:rPr>
              <a:t>template &lt;class Key, class </a:t>
            </a:r>
            <a:r>
              <a:rPr lang="en-US" altLang="zh-CN" sz="1500" b="0" dirty="0" err="1">
                <a:solidFill>
                  <a:srgbClr val="FF0000"/>
                </a:solidFill>
              </a:rPr>
              <a:t>Pred</a:t>
            </a:r>
            <a:r>
              <a:rPr lang="en-US" altLang="zh-CN" sz="1500" b="0" dirty="0">
                <a:solidFill>
                  <a:srgbClr val="FF0000"/>
                </a:solidFill>
              </a:rPr>
              <a:t> = less&lt;Key&gt;, class B = allocator&lt;Key&gt; &gt; </a:t>
            </a:r>
            <a:endParaRPr lang="en-US" altLang="zh-CN" sz="1500" b="0" dirty="0">
              <a:solidFill>
                <a:srgbClr val="FF0000"/>
              </a:solidFill>
            </a:endParaRPr>
          </a:p>
          <a:p>
            <a:pPr marL="0" indent="0">
              <a:lnSpc>
                <a:spcPct val="150000"/>
              </a:lnSpc>
              <a:spcBef>
                <a:spcPts val="0"/>
              </a:spcBef>
              <a:buNone/>
              <a:defRPr/>
            </a:pPr>
            <a:r>
              <a:rPr lang="en-US" altLang="zh-CN" sz="1500" b="0" dirty="0">
                <a:solidFill>
                  <a:srgbClr val="FF0000"/>
                </a:solidFill>
              </a:rPr>
              <a:t>     class multiset {</a:t>
            </a:r>
            <a:br>
              <a:rPr lang="en-US" altLang="zh-CN" sz="1500" dirty="0">
                <a:solidFill>
                  <a:srgbClr val="FF0000"/>
                </a:solidFill>
              </a:rPr>
            </a:br>
            <a:r>
              <a:rPr lang="en-US" altLang="zh-CN" sz="1500" b="0" dirty="0">
                <a:solidFill>
                  <a:srgbClr val="FF0000"/>
                </a:solidFill>
              </a:rPr>
              <a:t>          ...</a:t>
            </a:r>
            <a:br>
              <a:rPr lang="en-US" altLang="zh-CN" sz="1500" dirty="0">
                <a:solidFill>
                  <a:srgbClr val="FF0000"/>
                </a:solidFill>
              </a:rPr>
            </a:br>
            <a:r>
              <a:rPr lang="en-US" altLang="zh-CN" sz="1500" dirty="0">
                <a:solidFill>
                  <a:srgbClr val="FF0000"/>
                </a:solidFill>
              </a:rPr>
              <a:t>     </a:t>
            </a:r>
            <a:r>
              <a:rPr lang="en-US" altLang="zh-CN" sz="1500" b="0" dirty="0">
                <a:solidFill>
                  <a:srgbClr val="FF0000"/>
                </a:solidFill>
              </a:rPr>
              <a:t>};</a:t>
            </a:r>
            <a:endParaRPr lang="en-US" altLang="zh-CN" sz="1500" b="0" dirty="0">
              <a:solidFill>
                <a:srgbClr val="FF0000"/>
              </a:solidFill>
            </a:endParaRPr>
          </a:p>
          <a:p>
            <a:pPr>
              <a:lnSpc>
                <a:spcPct val="150000"/>
              </a:lnSpc>
              <a:spcBef>
                <a:spcPts val="0"/>
              </a:spcBef>
              <a:buFont typeface="Wingdings" panose="05000000000000000000" pitchFamily="2" charset="2"/>
              <a:buChar char="l"/>
              <a:defRPr/>
            </a:pPr>
            <a:r>
              <a:rPr lang="zh-CN" altLang="en-US" sz="1500" b="0" dirty="0"/>
              <a:t>第一个类型参数说明 </a:t>
            </a:r>
            <a:r>
              <a:rPr lang="en-US" altLang="zh-CN" sz="1500" b="0" dirty="0"/>
              <a:t>multiset </a:t>
            </a:r>
            <a:r>
              <a:rPr lang="zh-CN" altLang="en-US" sz="1500" b="0" dirty="0"/>
              <a:t>容器中的每个元素都是 </a:t>
            </a:r>
            <a:r>
              <a:rPr lang="en-US" altLang="zh-CN" sz="1500" b="0" dirty="0"/>
              <a:t>Key </a:t>
            </a:r>
            <a:r>
              <a:rPr lang="zh-CN" altLang="en-US" sz="1500" b="0" dirty="0"/>
              <a:t>类型的。第二个类型参数 </a:t>
            </a:r>
            <a:r>
              <a:rPr lang="en-US" altLang="zh-CN" sz="1500" b="0" dirty="0" err="1"/>
              <a:t>Pred</a:t>
            </a:r>
            <a:r>
              <a:rPr lang="en-US" altLang="zh-CN" sz="1500" b="0" dirty="0"/>
              <a:t> </a:t>
            </a:r>
            <a:r>
              <a:rPr lang="zh-CN" altLang="en-US" sz="1500" b="0" dirty="0"/>
              <a:t>用于指明容器中元素的排序规则，在被实例化后，</a:t>
            </a:r>
            <a:r>
              <a:rPr lang="en-US" altLang="zh-CN" sz="1500" b="0" dirty="0" err="1"/>
              <a:t>Pred</a:t>
            </a:r>
            <a:r>
              <a:rPr lang="en-US" altLang="zh-CN" sz="1500" b="0" dirty="0"/>
              <a:t> </a:t>
            </a:r>
            <a:r>
              <a:rPr lang="zh-CN" altLang="en-US" sz="1500" b="0" dirty="0"/>
              <a:t>可以是函数对象类，也可以是函数</a:t>
            </a:r>
            <a:r>
              <a:rPr lang="zh-CN" altLang="en-US" sz="1500" b="0" dirty="0">
                <a:hlinkClick r:id="rId1"/>
              </a:rPr>
              <a:t>指针</a:t>
            </a:r>
            <a:r>
              <a:rPr lang="zh-CN" altLang="en-US" sz="1500" b="0" dirty="0"/>
              <a:t>类型。</a:t>
            </a:r>
            <a:br>
              <a:rPr lang="zh-CN" altLang="en-US" sz="1350" dirty="0"/>
            </a:br>
            <a:endParaRPr lang="en-US" altLang="zh-CN" sz="135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itchFamily="18" charset="0"/>
                <a:ea typeface="微软雅黑" panose="020B0503020204020204" pitchFamily="34" charset="-122"/>
              </a:rPr>
              <a:t>4.</a:t>
            </a:r>
            <a:r>
              <a:rPr lang="zh-CN" altLang="en-US" sz="2400" kern="0" dirty="0"/>
              <a:t>集合</a:t>
            </a:r>
            <a:r>
              <a:rPr lang="en-US" altLang="zh-CN" sz="2700" kern="0" dirty="0"/>
              <a:t>multiset</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733044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a:solidFill>
                  <a:srgbClr val="FFC000"/>
                </a:solidFill>
                <a:latin typeface="微软雅黑" panose="020B0503020204020204" pitchFamily="34" charset="-122"/>
                <a:ea typeface="微软雅黑" panose="020B0503020204020204" pitchFamily="34" charset="-122"/>
              </a:rPr>
              <a:t>比较</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  函数模板和模板函数的区别</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30724" y="915750"/>
            <a:ext cx="7757276" cy="1615827"/>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函数模板</a:t>
            </a:r>
            <a:r>
              <a:rPr lang="zh-CN" altLang="en-US" dirty="0">
                <a:latin typeface="微软雅黑" panose="020B0503020204020204" pitchFamily="34" charset="-122"/>
                <a:ea typeface="微软雅黑" panose="020B0503020204020204" pitchFamily="34" charset="-122"/>
              </a:rPr>
              <a:t>是模板的定义，定义中用到通用类型参数。</a:t>
            </a: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模板函数</a:t>
            </a:r>
            <a:r>
              <a:rPr lang="zh-CN" altLang="en-US" dirty="0">
                <a:latin typeface="微软雅黑" panose="020B0503020204020204" pitchFamily="34" charset="-122"/>
                <a:ea typeface="微软雅黑" panose="020B0503020204020204" pitchFamily="34" charset="-122"/>
              </a:rPr>
              <a:t>是实实在在的函数定义，它由编译系统在遇到具体函数调用时所生成，具有程序代码。</a:t>
            </a:r>
            <a:endParaRPr lang="zh-CN" altLang="en-US" dirty="0">
              <a:latin typeface="微软雅黑" panose="020B0503020204020204" pitchFamily="34" charset="-122"/>
              <a:ea typeface="微软雅黑" panose="020B0503020204020204" pitchFamily="34" charset="-122"/>
            </a:endParaRPr>
          </a:p>
          <a:p>
            <a:pPr indent="0">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6000" y="2643751"/>
            <a:ext cx="7641627" cy="1368000"/>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645921" y="844458"/>
            <a:ext cx="5827614"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50" b="0" kern="0" dirty="0"/>
              <a:t>#include &lt;set&gt;</a:t>
            </a:r>
            <a:endParaRPr lang="en-US" altLang="zh-CN" sz="1350" b="0" kern="0" dirty="0"/>
          </a:p>
          <a:p>
            <a:pPr>
              <a:lnSpc>
                <a:spcPct val="80000"/>
              </a:lnSpc>
              <a:buFontTx/>
              <a:buNone/>
              <a:defRPr/>
            </a:pPr>
            <a:r>
              <a:rPr lang="en-US" altLang="zh-CN" sz="1350" b="0" kern="0" dirty="0"/>
              <a:t>#include &lt;</a:t>
            </a:r>
            <a:r>
              <a:rPr lang="en-US" altLang="zh-CN" sz="1350" b="0" kern="0" dirty="0" err="1"/>
              <a:t>iostream</a:t>
            </a:r>
            <a:r>
              <a:rPr lang="en-US" altLang="zh-CN" sz="1350" b="0" kern="0" dirty="0"/>
              <a:t>&gt;</a:t>
            </a:r>
            <a:endParaRPr lang="en-US" altLang="zh-CN" sz="1350" b="0" kern="0" dirty="0"/>
          </a:p>
          <a:p>
            <a:pPr>
              <a:lnSpc>
                <a:spcPct val="80000"/>
              </a:lnSpc>
              <a:buFontTx/>
              <a:buNone/>
              <a:defRPr/>
            </a:pPr>
            <a:r>
              <a:rPr lang="en-US" altLang="zh-CN" sz="1350" b="0" kern="0" dirty="0"/>
              <a:t>#include &lt;string&gt;</a:t>
            </a:r>
            <a:endParaRPr lang="en-US" altLang="zh-CN" sz="1350" b="0" kern="0" dirty="0"/>
          </a:p>
          <a:p>
            <a:pPr>
              <a:lnSpc>
                <a:spcPct val="80000"/>
              </a:lnSpc>
              <a:buFontTx/>
              <a:buNone/>
              <a:defRPr/>
            </a:pPr>
            <a:r>
              <a:rPr lang="en-US" altLang="zh-CN" sz="1350" b="0" kern="0" dirty="0" err="1"/>
              <a:t>int</a:t>
            </a:r>
            <a:r>
              <a:rPr lang="en-US" altLang="zh-CN" sz="1350" b="0" kern="0" dirty="0"/>
              <a:t> main()</a:t>
            </a:r>
            <a:endParaRPr lang="en-US" altLang="zh-CN" sz="1350" b="0" kern="0" dirty="0"/>
          </a:p>
          <a:p>
            <a:pPr>
              <a:lnSpc>
                <a:spcPct val="80000"/>
              </a:lnSpc>
              <a:buFontTx/>
              <a:buNone/>
              <a:defRPr/>
            </a:pPr>
            <a:r>
              <a:rPr lang="en-US" altLang="zh-CN" sz="1350" b="0" kern="0" dirty="0"/>
              <a:t>{</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::multiset&lt;</a:t>
            </a:r>
            <a:r>
              <a:rPr lang="en-US" altLang="zh-CN" sz="1350" b="0" kern="0" dirty="0" err="1"/>
              <a:t>std</a:t>
            </a:r>
            <a:r>
              <a:rPr lang="en-US" altLang="zh-CN" sz="1350" b="0" kern="0" dirty="0"/>
              <a:t>::string&gt; source;</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::string input;</a:t>
            </a:r>
            <a:endParaRPr lang="en-US" altLang="zh-CN" sz="1350" b="0" kern="0" dirty="0"/>
          </a:p>
          <a:p>
            <a:pPr>
              <a:lnSpc>
                <a:spcPct val="80000"/>
              </a:lnSpc>
              <a:buFontTx/>
              <a:buNone/>
              <a:defRPr/>
            </a:pPr>
            <a:r>
              <a:rPr lang="en-US" altLang="zh-CN" sz="1350" b="0" kern="0" dirty="0"/>
              <a:t>	for (</a:t>
            </a:r>
            <a:r>
              <a:rPr lang="en-US" altLang="zh-CN" sz="1350" b="0" kern="0" dirty="0" err="1"/>
              <a:t>int</a:t>
            </a:r>
            <a:r>
              <a:rPr lang="en-US" altLang="zh-CN" sz="1350" b="0" kern="0" dirty="0"/>
              <a:t> </a:t>
            </a:r>
            <a:r>
              <a:rPr lang="en-US" altLang="zh-CN" sz="1350" b="0" kern="0" dirty="0" err="1"/>
              <a:t>i</a:t>
            </a:r>
            <a:r>
              <a:rPr lang="en-US" altLang="zh-CN" sz="1350" b="0" kern="0" dirty="0"/>
              <a:t>=0;i&lt;6;i++)</a:t>
            </a:r>
            <a:endParaRPr lang="en-US" altLang="zh-CN" sz="1350" b="0" kern="0" dirty="0"/>
          </a:p>
          <a:p>
            <a:pPr>
              <a:lnSpc>
                <a:spcPct val="80000"/>
              </a:lnSpc>
              <a:buFontTx/>
              <a:buNone/>
              <a:defRPr/>
            </a:pPr>
            <a:r>
              <a:rPr lang="en-US" altLang="zh-CN" sz="1350" b="0" kern="0" dirty="0"/>
              <a:t>	{</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a:t>
            </a:r>
            <a:r>
              <a:rPr lang="en-US" altLang="zh-CN" sz="1350" b="0" kern="0" dirty="0" err="1"/>
              <a:t>cin</a:t>
            </a:r>
            <a:r>
              <a:rPr lang="en-US" altLang="zh-CN" sz="1350" b="0" kern="0" dirty="0"/>
              <a:t> &gt;&gt; input;</a:t>
            </a:r>
            <a:endParaRPr lang="en-US" altLang="zh-CN" sz="1350" b="0" kern="0" dirty="0"/>
          </a:p>
          <a:p>
            <a:pPr>
              <a:lnSpc>
                <a:spcPct val="80000"/>
              </a:lnSpc>
              <a:buFontTx/>
              <a:buNone/>
              <a:defRPr/>
            </a:pPr>
            <a:r>
              <a:rPr lang="en-US" altLang="zh-CN" sz="1350" b="0" kern="0" dirty="0"/>
              <a:t>		</a:t>
            </a:r>
            <a:r>
              <a:rPr lang="en-US" altLang="zh-CN" sz="1350" b="0" kern="0" dirty="0" err="1"/>
              <a:t>source.insert</a:t>
            </a:r>
            <a:r>
              <a:rPr lang="en-US" altLang="zh-CN" sz="1350" b="0" kern="0" dirty="0"/>
              <a:t>(input);</a:t>
            </a:r>
            <a:endParaRPr lang="en-US" altLang="zh-CN" sz="1350" b="0" kern="0" dirty="0"/>
          </a:p>
          <a:p>
            <a:pPr>
              <a:lnSpc>
                <a:spcPct val="80000"/>
              </a:lnSpc>
              <a:buFontTx/>
              <a:buNone/>
              <a:defRPr/>
            </a:pPr>
            <a:r>
              <a:rPr lang="en-US" altLang="zh-CN" sz="1350" b="0" kern="0" dirty="0"/>
              <a:t>	}	</a:t>
            </a:r>
            <a:endParaRPr lang="en-US" altLang="zh-CN" sz="1350" b="0" kern="0" dirty="0"/>
          </a:p>
          <a:p>
            <a:pPr>
              <a:lnSpc>
                <a:spcPct val="80000"/>
              </a:lnSpc>
              <a:buFontTx/>
              <a:buNone/>
              <a:defRPr/>
            </a:pPr>
            <a:r>
              <a:rPr lang="en-US" altLang="zh-CN" sz="1350" b="0" kern="0" dirty="0"/>
              <a:t>	</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::multiset&lt;</a:t>
            </a:r>
            <a:r>
              <a:rPr lang="en-US" altLang="zh-CN" sz="1350" b="0" kern="0" dirty="0" err="1"/>
              <a:t>std</a:t>
            </a:r>
            <a:r>
              <a:rPr lang="en-US" altLang="zh-CN" sz="1350" b="0" kern="0" dirty="0"/>
              <a:t>::string&gt;::iterator at = </a:t>
            </a:r>
            <a:r>
              <a:rPr lang="en-US" altLang="zh-CN" sz="1350" b="0" kern="0" dirty="0" err="1"/>
              <a:t>source.begin</a:t>
            </a:r>
            <a:r>
              <a:rPr lang="en-US" altLang="zh-CN" sz="1350" b="0" kern="0" dirty="0"/>
              <a:t>( );</a:t>
            </a:r>
            <a:endParaRPr lang="en-US" altLang="zh-CN" sz="1350" b="0" kern="0" dirty="0"/>
          </a:p>
          <a:p>
            <a:pPr>
              <a:lnSpc>
                <a:spcPct val="80000"/>
              </a:lnSpc>
              <a:buFontTx/>
              <a:buNone/>
              <a:defRPr/>
            </a:pPr>
            <a:r>
              <a:rPr lang="en-US" altLang="zh-CN" sz="1350" b="0" kern="0" dirty="0"/>
              <a:t>	while(at != </a:t>
            </a:r>
            <a:r>
              <a:rPr lang="en-US" altLang="zh-CN" sz="1350" b="0" kern="0" dirty="0" err="1"/>
              <a:t>source.end</a:t>
            </a:r>
            <a:r>
              <a:rPr lang="en-US" altLang="zh-CN" sz="1350" b="0" kern="0" dirty="0"/>
              <a:t>())</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a:t>
            </a:r>
            <a:r>
              <a:rPr lang="en-US" altLang="zh-CN" sz="1350" b="0" kern="0" dirty="0" err="1"/>
              <a:t>cout</a:t>
            </a:r>
            <a:r>
              <a:rPr lang="en-US" altLang="zh-CN" sz="1350" b="0" kern="0" dirty="0"/>
              <a:t> &lt;&lt; *at++ &lt;&lt; </a:t>
            </a:r>
            <a:r>
              <a:rPr lang="en-US" altLang="zh-CN" sz="1350" b="0" kern="0" dirty="0" err="1"/>
              <a:t>std</a:t>
            </a:r>
            <a:r>
              <a:rPr lang="en-US" altLang="zh-CN" sz="1350" b="0" kern="0" dirty="0"/>
              <a:t>::</a:t>
            </a:r>
            <a:r>
              <a:rPr lang="en-US" altLang="zh-CN" sz="1350" b="0" kern="0" dirty="0" err="1"/>
              <a:t>endl</a:t>
            </a:r>
            <a:r>
              <a:rPr lang="en-US" altLang="zh-CN" sz="1350" b="0" kern="0" dirty="0"/>
              <a:t>;	</a:t>
            </a:r>
            <a:endParaRPr lang="en-US" altLang="zh-CN" sz="1350" b="0" kern="0" dirty="0"/>
          </a:p>
          <a:p>
            <a:pPr>
              <a:lnSpc>
                <a:spcPct val="80000"/>
              </a:lnSpc>
              <a:buFontTx/>
              <a:buNone/>
              <a:defRPr/>
            </a:pPr>
            <a:r>
              <a:rPr lang="en-US" altLang="zh-CN" sz="1350" b="0" kern="0" dirty="0"/>
              <a:t>}</a:t>
            </a:r>
            <a:endParaRPr lang="en-US" altLang="zh-CN" sz="135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8.</a:t>
            </a:r>
            <a:r>
              <a:rPr lang="zh-CN" altLang="en-US" sz="2400" kern="0" dirty="0"/>
              <a:t>集合</a:t>
            </a:r>
            <a:r>
              <a:rPr lang="en-US" altLang="zh-CN" sz="2700" kern="0" dirty="0"/>
              <a:t>multiset</a:t>
            </a:r>
            <a:r>
              <a:rPr lang="zh-CN" altLang="en-US" sz="2400" kern="0" dirty="0"/>
              <a:t>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63438" y="465632"/>
            <a:ext cx="5827614"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50" b="0" dirty="0"/>
              <a:t>#include &lt;</a:t>
            </a:r>
            <a:r>
              <a:rPr lang="en-US" altLang="zh-CN" sz="1350" b="0" dirty="0" err="1"/>
              <a:t>cassert</a:t>
            </a:r>
            <a:r>
              <a:rPr lang="en-US" altLang="zh-CN" sz="1350" b="0" dirty="0"/>
              <a:t>&gt;</a:t>
            </a:r>
            <a:endParaRPr lang="en-US" altLang="zh-CN" sz="1350" b="0" dirty="0"/>
          </a:p>
          <a:p>
            <a:pPr>
              <a:lnSpc>
                <a:spcPct val="80000"/>
              </a:lnSpc>
              <a:buFontTx/>
              <a:buNone/>
              <a:defRPr/>
            </a:pPr>
            <a:r>
              <a:rPr lang="en-US" altLang="zh-CN" sz="1350" b="0" dirty="0"/>
              <a:t>#include &lt;</a:t>
            </a:r>
            <a:r>
              <a:rPr lang="en-US" altLang="zh-CN" sz="1350" b="0" dirty="0" err="1"/>
              <a:t>iostream</a:t>
            </a:r>
            <a:r>
              <a:rPr lang="en-US" altLang="zh-CN" sz="1350" b="0" dirty="0"/>
              <a:t>&gt; </a:t>
            </a:r>
            <a:endParaRPr lang="en-US" altLang="zh-CN" sz="1350" b="0" dirty="0"/>
          </a:p>
          <a:p>
            <a:pPr>
              <a:lnSpc>
                <a:spcPct val="80000"/>
              </a:lnSpc>
              <a:buFontTx/>
              <a:buNone/>
              <a:defRPr/>
            </a:pPr>
            <a:r>
              <a:rPr lang="en-US" altLang="zh-CN" sz="1350" b="0" dirty="0"/>
              <a:t>#include &lt;set&gt; </a:t>
            </a:r>
            <a:endParaRPr lang="en-US" altLang="zh-CN" sz="1350" b="0" dirty="0"/>
          </a:p>
          <a:p>
            <a:pPr>
              <a:lnSpc>
                <a:spcPct val="80000"/>
              </a:lnSpc>
              <a:buFontTx/>
              <a:buNone/>
              <a:defRPr/>
            </a:pPr>
            <a:r>
              <a:rPr lang="en-US" altLang="zh-CN" sz="1350" b="0" dirty="0"/>
              <a:t>using namespace </a:t>
            </a:r>
            <a:r>
              <a:rPr lang="en-US" altLang="zh-CN" sz="1350" b="0" dirty="0" err="1"/>
              <a:t>std</a:t>
            </a:r>
            <a:r>
              <a:rPr lang="en-US" altLang="zh-CN" sz="1350" b="0" dirty="0"/>
              <a:t>; </a:t>
            </a:r>
            <a:endParaRPr lang="en-US" altLang="zh-CN" sz="1350" b="0" dirty="0"/>
          </a:p>
          <a:p>
            <a:pPr>
              <a:lnSpc>
                <a:spcPct val="80000"/>
              </a:lnSpc>
              <a:buFontTx/>
              <a:buNone/>
              <a:defRPr/>
            </a:pPr>
            <a:r>
              <a:rPr lang="en-US" altLang="zh-CN" sz="1350" b="0" dirty="0" err="1"/>
              <a:t>int</a:t>
            </a:r>
            <a:r>
              <a:rPr lang="en-US" altLang="zh-CN" sz="1350" b="0" dirty="0"/>
              <a:t> main (</a:t>
            </a:r>
            <a:r>
              <a:rPr lang="en-US" altLang="zh-CN" sz="1350" b="0" dirty="0" err="1"/>
              <a:t>int</a:t>
            </a:r>
            <a:r>
              <a:rPr lang="en-US" altLang="zh-CN" sz="1350" b="0" dirty="0"/>
              <a:t> </a:t>
            </a:r>
            <a:r>
              <a:rPr lang="en-US" altLang="zh-CN" sz="1350" b="0" dirty="0" err="1"/>
              <a:t>argc</a:t>
            </a:r>
            <a:r>
              <a:rPr lang="en-US" altLang="zh-CN" sz="1350" b="0" dirty="0"/>
              <a:t>, char* </a:t>
            </a:r>
            <a:r>
              <a:rPr lang="en-US" altLang="zh-CN" sz="1350" b="0" dirty="0" err="1"/>
              <a:t>argv</a:t>
            </a:r>
            <a:r>
              <a:rPr lang="en-US" altLang="zh-CN" sz="1350" b="0" dirty="0"/>
              <a:t>[]) </a:t>
            </a:r>
            <a:endParaRPr lang="en-US" altLang="zh-CN" sz="1350" b="0" dirty="0"/>
          </a:p>
          <a:p>
            <a:pPr>
              <a:lnSpc>
                <a:spcPct val="80000"/>
              </a:lnSpc>
              <a:buFontTx/>
              <a:buNone/>
              <a:defRPr/>
            </a:pPr>
            <a:r>
              <a:rPr lang="en-US" altLang="zh-CN" sz="1350" b="0" dirty="0"/>
              <a:t>{ </a:t>
            </a:r>
            <a:endParaRPr lang="en-US" altLang="zh-CN" sz="1350" b="0" dirty="0"/>
          </a:p>
          <a:p>
            <a:pPr>
              <a:lnSpc>
                <a:spcPct val="80000"/>
              </a:lnSpc>
              <a:buFontTx/>
              <a:buNone/>
              <a:defRPr/>
            </a:pPr>
            <a:r>
              <a:rPr lang="en-US" altLang="zh-CN" sz="1350" b="0" dirty="0"/>
              <a:t>     set&lt; </a:t>
            </a:r>
            <a:r>
              <a:rPr lang="en-US" altLang="zh-CN" sz="1350" b="0" dirty="0" err="1"/>
              <a:t>int</a:t>
            </a:r>
            <a:r>
              <a:rPr lang="en-US" altLang="zh-CN" sz="1350" b="0" dirty="0"/>
              <a:t> &gt; </a:t>
            </a:r>
            <a:r>
              <a:rPr lang="en-US" altLang="zh-CN" sz="1350" b="0" dirty="0" err="1"/>
              <a:t>iset</a:t>
            </a:r>
            <a:r>
              <a:rPr lang="en-US" altLang="zh-CN" sz="1350" b="0" dirty="0"/>
              <a:t>; // set of unique integer numbers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( 11 ); // populate set with some values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-11 );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( 55 );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( 22 );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( 22 ); </a:t>
            </a:r>
            <a:endParaRPr lang="en-US" altLang="zh-CN" sz="1350" b="0" dirty="0"/>
          </a:p>
          <a:p>
            <a:pPr>
              <a:lnSpc>
                <a:spcPct val="80000"/>
              </a:lnSpc>
              <a:buFontTx/>
              <a:buNone/>
              <a:defRPr/>
            </a:pPr>
            <a:r>
              <a:rPr lang="en-US" altLang="zh-CN" sz="1350" b="0" dirty="0"/>
              <a:t>    if ( </a:t>
            </a:r>
            <a:r>
              <a:rPr lang="en-US" altLang="zh-CN" sz="1350" b="0" dirty="0" err="1"/>
              <a:t>iset.find</a:t>
            </a:r>
            <a:r>
              <a:rPr lang="en-US" altLang="zh-CN" sz="1350" b="0" dirty="0"/>
              <a:t>( 55 ) != </a:t>
            </a:r>
            <a:r>
              <a:rPr lang="en-US" altLang="zh-CN" sz="1350" b="0" dirty="0" err="1"/>
              <a:t>iset.end</a:t>
            </a:r>
            <a:r>
              <a:rPr lang="en-US" altLang="zh-CN" sz="1350" b="0" dirty="0"/>
              <a:t>() ) </a:t>
            </a:r>
            <a:endParaRPr lang="en-US" altLang="zh-CN" sz="1350" b="0" dirty="0"/>
          </a:p>
          <a:p>
            <a:pPr>
              <a:lnSpc>
                <a:spcPct val="80000"/>
              </a:lnSpc>
              <a:buFontTx/>
              <a:buNone/>
              <a:defRPr/>
            </a:pPr>
            <a:r>
              <a:rPr lang="en-US" altLang="zh-CN" sz="1350" b="0" dirty="0"/>
              <a:t>     { // is value already stored?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( 55 ); </a:t>
            </a:r>
            <a:endParaRPr lang="en-US" altLang="zh-CN" sz="1350" b="0" dirty="0"/>
          </a:p>
          <a:p>
            <a:pPr>
              <a:lnSpc>
                <a:spcPct val="80000"/>
              </a:lnSpc>
              <a:buFontTx/>
              <a:buNone/>
              <a:defRPr/>
            </a:pPr>
            <a:r>
              <a:rPr lang="en-US" altLang="zh-CN" sz="1350" b="0" dirty="0"/>
              <a:t>      } </a:t>
            </a:r>
            <a:endParaRPr lang="en-US" altLang="zh-CN" sz="1350" b="0" dirty="0"/>
          </a:p>
          <a:p>
            <a:pPr>
              <a:lnSpc>
                <a:spcPct val="80000"/>
              </a:lnSpc>
              <a:buFontTx/>
              <a:buNone/>
              <a:defRPr/>
            </a:pPr>
            <a:r>
              <a:rPr lang="en-US" altLang="zh-CN" sz="1350" b="0" dirty="0"/>
              <a:t>       assert( </a:t>
            </a:r>
            <a:r>
              <a:rPr lang="en-US" altLang="zh-CN" sz="1350" b="0" dirty="0" err="1"/>
              <a:t>iset.size</a:t>
            </a:r>
            <a:r>
              <a:rPr lang="en-US" altLang="zh-CN" sz="1350" b="0" dirty="0"/>
              <a:t>() == 4 ); // sanity check :-) </a:t>
            </a:r>
            <a:endParaRPr lang="en-US" altLang="zh-CN" sz="1350" b="0" dirty="0"/>
          </a:p>
          <a:p>
            <a:pPr>
              <a:lnSpc>
                <a:spcPct val="80000"/>
              </a:lnSpc>
              <a:buFontTx/>
              <a:buNone/>
              <a:defRPr/>
            </a:pPr>
            <a:r>
              <a:rPr lang="en-US" altLang="zh-CN" sz="1350" b="0" dirty="0"/>
              <a:t>        set&lt; </a:t>
            </a:r>
            <a:r>
              <a:rPr lang="en-US" altLang="zh-CN" sz="1350" b="0" dirty="0" err="1"/>
              <a:t>int</a:t>
            </a:r>
            <a:r>
              <a:rPr lang="en-US" altLang="zh-CN" sz="1350" b="0" dirty="0"/>
              <a:t> &gt;::iterator it; </a:t>
            </a:r>
            <a:endParaRPr lang="en-US" altLang="zh-CN" sz="1350" b="0" dirty="0"/>
          </a:p>
          <a:p>
            <a:pPr>
              <a:lnSpc>
                <a:spcPct val="80000"/>
              </a:lnSpc>
              <a:buFontTx/>
              <a:buNone/>
              <a:defRPr/>
            </a:pPr>
            <a:r>
              <a:rPr lang="en-US" altLang="zh-CN" sz="1350" b="0" dirty="0"/>
              <a:t>         for ( it = </a:t>
            </a:r>
            <a:r>
              <a:rPr lang="en-US" altLang="zh-CN" sz="1350" b="0" dirty="0" err="1"/>
              <a:t>iset.begin</a:t>
            </a:r>
            <a:r>
              <a:rPr lang="en-US" altLang="zh-CN" sz="1350" b="0" dirty="0"/>
              <a:t>(); it != </a:t>
            </a:r>
            <a:r>
              <a:rPr lang="en-US" altLang="zh-CN" sz="1350" b="0" dirty="0" err="1"/>
              <a:t>iset.end</a:t>
            </a:r>
            <a:r>
              <a:rPr lang="en-US" altLang="zh-CN" sz="1350" b="0" dirty="0"/>
              <a:t>(); it++ ) </a:t>
            </a:r>
            <a:endParaRPr lang="en-US" altLang="zh-CN" sz="1350" b="0" dirty="0"/>
          </a:p>
          <a:p>
            <a:pPr>
              <a:lnSpc>
                <a:spcPct val="80000"/>
              </a:lnSpc>
              <a:buFontTx/>
              <a:buNone/>
              <a:defRPr/>
            </a:pPr>
            <a:r>
              <a:rPr lang="en-US" altLang="zh-CN" sz="1350" b="0" dirty="0"/>
              <a:t>                </a:t>
            </a:r>
            <a:r>
              <a:rPr lang="en-US" altLang="zh-CN" sz="1350" b="0" dirty="0" err="1"/>
              <a:t>cout</a:t>
            </a:r>
            <a:r>
              <a:rPr lang="en-US" altLang="zh-CN" sz="1350" b="0" dirty="0"/>
              <a:t> &lt;&lt; " " &lt;&lt; *it; </a:t>
            </a:r>
            <a:endParaRPr lang="en-US" altLang="zh-CN" sz="1350" b="0" dirty="0"/>
          </a:p>
          <a:p>
            <a:pPr>
              <a:lnSpc>
                <a:spcPct val="80000"/>
              </a:lnSpc>
              <a:buFontTx/>
              <a:buNone/>
              <a:defRPr/>
            </a:pPr>
            <a:r>
              <a:rPr lang="en-US" altLang="zh-CN" sz="1350" b="0" dirty="0"/>
              <a:t>           return 0; </a:t>
            </a:r>
            <a:endParaRPr lang="en-US" altLang="zh-CN" sz="1350" b="0" dirty="0"/>
          </a:p>
          <a:p>
            <a:pPr>
              <a:lnSpc>
                <a:spcPct val="80000"/>
              </a:lnSpc>
              <a:buFontTx/>
              <a:buNone/>
              <a:defRPr/>
            </a:pPr>
            <a:r>
              <a:rPr lang="en-US" altLang="zh-CN" sz="1350" b="0" dirty="0"/>
              <a:t>}                                     </a:t>
            </a:r>
            <a:r>
              <a:rPr lang="en-US" altLang="zh-CN" sz="1350" dirty="0">
                <a:solidFill>
                  <a:schemeClr val="bg2"/>
                </a:solidFill>
              </a:rPr>
              <a:t>// Output: -11 11 22 55 </a:t>
            </a:r>
            <a:br>
              <a:rPr lang="en-US" altLang="zh-CN" sz="1350" dirty="0">
                <a:solidFill>
                  <a:schemeClr val="bg2"/>
                </a:solidFill>
              </a:rPr>
            </a:br>
            <a:endParaRPr lang="en-US" altLang="zh-CN" sz="1350" kern="0" dirty="0">
              <a:solidFill>
                <a:schemeClr val="bg2"/>
              </a:solidFill>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9.</a:t>
            </a:r>
            <a:r>
              <a:rPr lang="zh-CN" altLang="en-US" sz="2400" kern="0" dirty="0"/>
              <a:t>集合</a:t>
            </a:r>
            <a:r>
              <a:rPr lang="en-US" altLang="zh-CN" sz="2700" kern="0" dirty="0"/>
              <a:t>multiset</a:t>
            </a:r>
            <a:r>
              <a:rPr lang="zh-CN" altLang="en-US" sz="2400" kern="0" dirty="0"/>
              <a:t>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83880" y="465632"/>
            <a:ext cx="3996479"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800" b="0" dirty="0"/>
              <a:t>#include &lt;</a:t>
            </a:r>
            <a:r>
              <a:rPr lang="en-US" altLang="zh-CN" sz="800" b="0" dirty="0" err="1"/>
              <a:t>iostream</a:t>
            </a:r>
            <a:r>
              <a:rPr lang="en-US" altLang="zh-CN" sz="800" b="0" dirty="0"/>
              <a:t>&gt;</a:t>
            </a:r>
            <a:endParaRPr lang="en-US" altLang="zh-CN" sz="800" b="0" dirty="0"/>
          </a:p>
          <a:p>
            <a:pPr marL="0" indent="0">
              <a:buNone/>
            </a:pPr>
            <a:r>
              <a:rPr lang="en-US" altLang="zh-CN" sz="800" b="0" dirty="0"/>
              <a:t>#include &lt;set&gt; //</a:t>
            </a:r>
            <a:r>
              <a:rPr lang="zh-CN" altLang="en-US" sz="800" b="0" dirty="0"/>
              <a:t>使用</a:t>
            </a:r>
            <a:r>
              <a:rPr lang="en-US" altLang="zh-CN" sz="800" b="0" dirty="0"/>
              <a:t>multiset</a:t>
            </a:r>
            <a:r>
              <a:rPr lang="zh-CN" altLang="en-US" sz="800" b="0" dirty="0"/>
              <a:t>须包含此头文件</a:t>
            </a:r>
            <a:endParaRPr lang="zh-CN" altLang="en-US" sz="800" b="0" dirty="0"/>
          </a:p>
          <a:p>
            <a:pPr marL="0" indent="0">
              <a:buNone/>
            </a:pPr>
            <a:r>
              <a:rPr lang="en-US" altLang="zh-CN" sz="800" dirty="0"/>
              <a:t>using</a:t>
            </a:r>
            <a:r>
              <a:rPr lang="en-US" altLang="zh-CN" sz="800" b="0" dirty="0"/>
              <a:t> </a:t>
            </a:r>
            <a:r>
              <a:rPr lang="en-US" altLang="zh-CN" sz="800" dirty="0"/>
              <a:t>namespace</a:t>
            </a:r>
            <a:r>
              <a:rPr lang="en-US" altLang="zh-CN" sz="800" b="0" dirty="0"/>
              <a:t> </a:t>
            </a:r>
            <a:r>
              <a:rPr lang="en-US" altLang="zh-CN" sz="800" b="0" dirty="0" err="1"/>
              <a:t>std</a:t>
            </a:r>
            <a:r>
              <a:rPr lang="en-US" altLang="zh-CN" sz="800" b="0" dirty="0"/>
              <a:t>;</a:t>
            </a:r>
            <a:endParaRPr lang="en-US" altLang="zh-CN" sz="800" b="0" dirty="0"/>
          </a:p>
          <a:p>
            <a:pPr marL="0" indent="0">
              <a:buNone/>
            </a:pPr>
            <a:r>
              <a:rPr lang="en-US" altLang="zh-CN" sz="800" dirty="0"/>
              <a:t>template</a:t>
            </a:r>
            <a:r>
              <a:rPr lang="en-US" altLang="zh-CN" sz="800" b="0" dirty="0"/>
              <a:t> &lt;</a:t>
            </a:r>
            <a:r>
              <a:rPr lang="en-US" altLang="zh-CN" sz="800" dirty="0"/>
              <a:t>class</a:t>
            </a:r>
            <a:r>
              <a:rPr lang="en-US" altLang="zh-CN" sz="800" b="0" dirty="0"/>
              <a:t> T&gt;</a:t>
            </a:r>
            <a:endParaRPr lang="en-US" altLang="zh-CN" sz="800" b="0" dirty="0"/>
          </a:p>
          <a:p>
            <a:pPr marL="0" indent="0">
              <a:buNone/>
            </a:pPr>
            <a:r>
              <a:rPr lang="en-US" altLang="zh-CN" sz="800" b="0" dirty="0"/>
              <a:t>void Print(T first, T last)</a:t>
            </a:r>
            <a:endParaRPr lang="en-US" altLang="zh-CN" sz="800" b="0" dirty="0"/>
          </a:p>
          <a:p>
            <a:pPr marL="0" indent="0">
              <a:buNone/>
            </a:pPr>
            <a:r>
              <a:rPr lang="en-US" altLang="zh-CN" sz="800" b="0" dirty="0"/>
              <a:t>{</a:t>
            </a:r>
            <a:endParaRPr lang="en-US" altLang="zh-CN" sz="800" b="0" dirty="0"/>
          </a:p>
          <a:p>
            <a:pPr marL="0" indent="0">
              <a:buNone/>
            </a:pPr>
            <a:r>
              <a:rPr lang="en-US" altLang="zh-CN" sz="800" dirty="0"/>
              <a:t>for</a:t>
            </a:r>
            <a:r>
              <a:rPr lang="en-US" altLang="zh-CN" sz="800" b="0" dirty="0"/>
              <a:t> (; first != last; ++first)</a:t>
            </a:r>
            <a:endParaRPr lang="en-US" altLang="zh-CN" sz="800" b="0" dirty="0"/>
          </a:p>
          <a:p>
            <a:pPr marL="0" indent="0">
              <a:buNone/>
            </a:pPr>
            <a:r>
              <a:rPr lang="en-US" altLang="zh-CN" sz="800" b="0" dirty="0" err="1"/>
              <a:t>cout</a:t>
            </a:r>
            <a:r>
              <a:rPr lang="en-US" altLang="zh-CN" sz="800" b="0" dirty="0"/>
              <a:t> &lt;&lt; *first &lt;&lt; " ";</a:t>
            </a:r>
            <a:endParaRPr lang="en-US" altLang="zh-CN" sz="800" b="0" dirty="0"/>
          </a:p>
          <a:p>
            <a:pPr marL="0" indent="0">
              <a:buNone/>
            </a:pPr>
            <a:r>
              <a:rPr lang="en-US" altLang="zh-CN" sz="800" b="0" dirty="0" err="1"/>
              <a:t>cout</a:t>
            </a:r>
            <a:r>
              <a:rPr lang="en-US" altLang="zh-CN" sz="800" b="0" dirty="0"/>
              <a:t> &lt;&lt; </a:t>
            </a:r>
            <a:r>
              <a:rPr lang="en-US" altLang="zh-CN" sz="800" b="0" dirty="0" err="1"/>
              <a:t>endl</a:t>
            </a:r>
            <a:r>
              <a:rPr lang="en-US" altLang="zh-CN" sz="800" b="0" dirty="0"/>
              <a:t>;</a:t>
            </a:r>
            <a:endParaRPr lang="en-US" altLang="zh-CN" sz="800" b="0" dirty="0"/>
          </a:p>
          <a:p>
            <a:pPr marL="0" indent="0">
              <a:buNone/>
            </a:pPr>
            <a:r>
              <a:rPr lang="en-US" altLang="zh-CN" sz="800" b="0" dirty="0"/>
              <a:t>}</a:t>
            </a:r>
            <a:endParaRPr lang="en-US" altLang="zh-CN" sz="800" b="0" dirty="0"/>
          </a:p>
          <a:p>
            <a:pPr marL="0" indent="0">
              <a:buNone/>
            </a:pPr>
            <a:r>
              <a:rPr lang="en-US" altLang="zh-CN" sz="800" dirty="0"/>
              <a:t>class</a:t>
            </a:r>
            <a:r>
              <a:rPr lang="en-US" altLang="zh-CN" sz="800" b="0" dirty="0"/>
              <a:t> A</a:t>
            </a:r>
            <a:endParaRPr lang="en-US" altLang="zh-CN" sz="800" b="0" dirty="0"/>
          </a:p>
          <a:p>
            <a:pPr marL="0" indent="0">
              <a:buNone/>
            </a:pPr>
            <a:r>
              <a:rPr lang="en-US" altLang="zh-CN" sz="800" b="0" dirty="0"/>
              <a:t>{</a:t>
            </a:r>
            <a:endParaRPr lang="en-US" altLang="zh-CN" sz="800" b="0" dirty="0"/>
          </a:p>
          <a:p>
            <a:pPr marL="0" indent="0">
              <a:buNone/>
            </a:pPr>
            <a:r>
              <a:rPr lang="en-US" altLang="zh-CN" sz="800" dirty="0"/>
              <a:t>private</a:t>
            </a:r>
            <a:r>
              <a:rPr lang="en-US" altLang="zh-CN" sz="800" b="0" dirty="0"/>
              <a:t>:</a:t>
            </a:r>
            <a:endParaRPr lang="en-US" altLang="zh-CN" sz="800" b="0" dirty="0"/>
          </a:p>
          <a:p>
            <a:pPr marL="0" indent="0">
              <a:buNone/>
            </a:pPr>
            <a:r>
              <a:rPr lang="en-US" altLang="zh-CN" sz="800" b="0" dirty="0" err="1"/>
              <a:t>int</a:t>
            </a:r>
            <a:r>
              <a:rPr lang="en-US" altLang="zh-CN" sz="800" b="0" dirty="0"/>
              <a:t> n;</a:t>
            </a:r>
            <a:endParaRPr lang="en-US" altLang="zh-CN" sz="800" b="0" dirty="0"/>
          </a:p>
          <a:p>
            <a:pPr marL="0" indent="0">
              <a:buNone/>
            </a:pPr>
            <a:r>
              <a:rPr lang="en-US" altLang="zh-CN" sz="800" dirty="0"/>
              <a:t>public</a:t>
            </a:r>
            <a:r>
              <a:rPr lang="en-US" altLang="zh-CN" sz="800" b="0" dirty="0"/>
              <a:t>:</a:t>
            </a:r>
            <a:endParaRPr lang="en-US" altLang="zh-CN" sz="800" b="0" dirty="0"/>
          </a:p>
          <a:p>
            <a:pPr marL="0" indent="0">
              <a:buNone/>
            </a:pPr>
            <a:r>
              <a:rPr lang="en-US" altLang="zh-CN" sz="800" b="0" dirty="0"/>
              <a:t>A(</a:t>
            </a:r>
            <a:r>
              <a:rPr lang="en-US" altLang="zh-CN" sz="800" b="0" dirty="0" err="1"/>
              <a:t>int</a:t>
            </a:r>
            <a:r>
              <a:rPr lang="en-US" altLang="zh-CN" sz="800" b="0" dirty="0"/>
              <a:t> n_) { n = n_; }</a:t>
            </a:r>
            <a:endParaRPr lang="en-US" altLang="zh-CN" sz="800" b="0" dirty="0"/>
          </a:p>
          <a:p>
            <a:pPr marL="0" indent="0">
              <a:buNone/>
            </a:pPr>
            <a:r>
              <a:rPr lang="en-US" altLang="zh-CN" sz="800" dirty="0"/>
              <a:t>friend</a:t>
            </a:r>
            <a:r>
              <a:rPr lang="en-US" altLang="zh-CN" sz="800" b="0" dirty="0"/>
              <a:t> bool </a:t>
            </a:r>
            <a:r>
              <a:rPr lang="en-US" altLang="zh-CN" sz="800" dirty="0"/>
              <a:t>operator</a:t>
            </a:r>
            <a:r>
              <a:rPr lang="en-US" altLang="zh-CN" sz="800" b="0" dirty="0"/>
              <a:t> &lt; (</a:t>
            </a:r>
            <a:r>
              <a:rPr lang="en-US" altLang="zh-CN" sz="800" dirty="0" err="1"/>
              <a:t>const</a:t>
            </a:r>
            <a:r>
              <a:rPr lang="en-US" altLang="zh-CN" sz="800" b="0" dirty="0"/>
              <a:t> A &amp; a1, </a:t>
            </a:r>
            <a:r>
              <a:rPr lang="en-US" altLang="zh-CN" sz="800" dirty="0" err="1"/>
              <a:t>const</a:t>
            </a:r>
            <a:r>
              <a:rPr lang="en-US" altLang="zh-CN" sz="800" b="0" dirty="0"/>
              <a:t> A &amp; a2)</a:t>
            </a:r>
            <a:endParaRPr lang="en-US" altLang="zh-CN" sz="800" b="0" dirty="0"/>
          </a:p>
          <a:p>
            <a:pPr marL="0" indent="0">
              <a:buNone/>
            </a:pPr>
            <a:r>
              <a:rPr lang="en-US" altLang="zh-CN" sz="800" b="0" dirty="0"/>
              <a:t>{ </a:t>
            </a:r>
            <a:r>
              <a:rPr lang="en-US" altLang="zh-CN" sz="800" dirty="0"/>
              <a:t>return</a:t>
            </a:r>
            <a:r>
              <a:rPr lang="en-US" altLang="zh-CN" sz="800" b="0" dirty="0"/>
              <a:t> a1.n &lt; a2.n; }</a:t>
            </a:r>
            <a:endParaRPr lang="en-US" altLang="zh-CN" sz="800" b="0" dirty="0"/>
          </a:p>
          <a:p>
            <a:pPr marL="0" indent="0">
              <a:buNone/>
            </a:pPr>
            <a:r>
              <a:rPr lang="en-US" altLang="zh-CN" sz="800" dirty="0"/>
              <a:t>friend</a:t>
            </a:r>
            <a:r>
              <a:rPr lang="en-US" altLang="zh-CN" sz="800" b="0" dirty="0"/>
              <a:t> </a:t>
            </a:r>
            <a:r>
              <a:rPr lang="en-US" altLang="zh-CN" sz="800" b="0" dirty="0" err="1"/>
              <a:t>ostream</a:t>
            </a:r>
            <a:r>
              <a:rPr lang="en-US" altLang="zh-CN" sz="800" b="0" dirty="0"/>
              <a:t> &amp; </a:t>
            </a:r>
            <a:r>
              <a:rPr lang="en-US" altLang="zh-CN" sz="800" dirty="0"/>
              <a:t>operator</a:t>
            </a:r>
            <a:r>
              <a:rPr lang="en-US" altLang="zh-CN" sz="800" b="0" dirty="0"/>
              <a:t> &lt;&lt; (</a:t>
            </a:r>
            <a:r>
              <a:rPr lang="en-US" altLang="zh-CN" sz="800" b="0" dirty="0" err="1"/>
              <a:t>ostream</a:t>
            </a:r>
            <a:r>
              <a:rPr lang="en-US" altLang="zh-CN" sz="800" b="0" dirty="0"/>
              <a:t> &amp; o, </a:t>
            </a:r>
            <a:r>
              <a:rPr lang="en-US" altLang="zh-CN" sz="800" dirty="0" err="1"/>
              <a:t>const</a:t>
            </a:r>
            <a:r>
              <a:rPr lang="en-US" altLang="zh-CN" sz="800" b="0" dirty="0"/>
              <a:t> A &amp; a2)</a:t>
            </a:r>
            <a:endParaRPr lang="en-US" altLang="zh-CN" sz="800" b="0" dirty="0"/>
          </a:p>
          <a:p>
            <a:pPr marL="0" indent="0">
              <a:buNone/>
            </a:pPr>
            <a:r>
              <a:rPr lang="en-US" altLang="zh-CN" sz="800" b="0" dirty="0"/>
              <a:t>{ o &lt;&lt; a2.n; </a:t>
            </a:r>
            <a:r>
              <a:rPr lang="en-US" altLang="zh-CN" sz="800" dirty="0"/>
              <a:t>return</a:t>
            </a:r>
            <a:r>
              <a:rPr lang="en-US" altLang="zh-CN" sz="800" b="0" dirty="0"/>
              <a:t> o; }</a:t>
            </a:r>
            <a:endParaRPr lang="en-US" altLang="zh-CN" sz="800" b="0" dirty="0"/>
          </a:p>
          <a:p>
            <a:pPr marL="0" indent="0">
              <a:buNone/>
            </a:pPr>
            <a:r>
              <a:rPr lang="en-US" altLang="zh-CN" sz="800" dirty="0"/>
              <a:t>friend</a:t>
            </a:r>
            <a:r>
              <a:rPr lang="en-US" altLang="zh-CN" sz="800" b="0" dirty="0"/>
              <a:t> </a:t>
            </a:r>
            <a:r>
              <a:rPr lang="en-US" altLang="zh-CN" sz="800" dirty="0"/>
              <a:t>class</a:t>
            </a:r>
            <a:r>
              <a:rPr lang="en-US" altLang="zh-CN" sz="800" b="0" dirty="0"/>
              <a:t> </a:t>
            </a:r>
            <a:r>
              <a:rPr lang="en-US" altLang="zh-CN" sz="800" b="0" dirty="0" err="1"/>
              <a:t>MyLess</a:t>
            </a:r>
            <a:r>
              <a:rPr lang="en-US" altLang="zh-CN" sz="800" b="0" dirty="0"/>
              <a:t>;</a:t>
            </a:r>
            <a:endParaRPr lang="en-US" altLang="zh-CN" sz="800" b="0" dirty="0"/>
          </a:p>
          <a:p>
            <a:pPr marL="0" indent="0">
              <a:buNone/>
            </a:pPr>
            <a:r>
              <a:rPr lang="en-US" altLang="zh-CN" sz="800" b="0" dirty="0"/>
              <a:t>};</a:t>
            </a:r>
            <a:endParaRPr lang="en-US" altLang="zh-CN" sz="800" b="0" dirty="0"/>
          </a:p>
          <a:p>
            <a:pPr marL="0" indent="0">
              <a:buNone/>
            </a:pPr>
            <a:r>
              <a:rPr lang="en-US" altLang="zh-CN" sz="800" dirty="0"/>
              <a:t>class</a:t>
            </a:r>
            <a:r>
              <a:rPr lang="en-US" altLang="zh-CN" sz="800" b="0" dirty="0"/>
              <a:t> </a:t>
            </a:r>
            <a:r>
              <a:rPr lang="en-US" altLang="zh-CN" sz="800" b="0" dirty="0" err="1"/>
              <a:t>MyLess</a:t>
            </a:r>
            <a:endParaRPr lang="en-US" altLang="zh-CN" sz="800" b="0" dirty="0"/>
          </a:p>
          <a:p>
            <a:pPr marL="0" indent="0">
              <a:buNone/>
            </a:pPr>
            <a:r>
              <a:rPr lang="en-US" altLang="zh-CN" sz="800" b="0" dirty="0"/>
              <a:t>{</a:t>
            </a:r>
            <a:endParaRPr lang="en-US" altLang="zh-CN" sz="800" b="0" dirty="0"/>
          </a:p>
          <a:p>
            <a:pPr marL="0" indent="0">
              <a:buNone/>
            </a:pPr>
            <a:r>
              <a:rPr lang="en-US" altLang="zh-CN" sz="800" dirty="0"/>
              <a:t>public</a:t>
            </a:r>
            <a:r>
              <a:rPr lang="en-US" altLang="zh-CN" sz="800" b="0" dirty="0"/>
              <a:t>:</a:t>
            </a:r>
            <a:endParaRPr lang="en-US" altLang="zh-CN" sz="800" b="0" dirty="0"/>
          </a:p>
          <a:p>
            <a:pPr marL="0" indent="0">
              <a:buNone/>
            </a:pPr>
            <a:r>
              <a:rPr lang="en-US" altLang="zh-CN" sz="800" b="0" dirty="0"/>
              <a:t>bool </a:t>
            </a:r>
            <a:r>
              <a:rPr lang="en-US" altLang="zh-CN" sz="800" dirty="0"/>
              <a:t>operator</a:t>
            </a:r>
            <a:r>
              <a:rPr lang="en-US" altLang="zh-CN" sz="800" b="0" dirty="0"/>
              <a:t>() (</a:t>
            </a:r>
            <a:r>
              <a:rPr lang="en-US" altLang="zh-CN" sz="800" dirty="0" err="1"/>
              <a:t>const</a:t>
            </a:r>
            <a:r>
              <a:rPr lang="en-US" altLang="zh-CN" sz="800" b="0" dirty="0"/>
              <a:t> A &amp; a1, </a:t>
            </a:r>
            <a:r>
              <a:rPr lang="en-US" altLang="zh-CN" sz="800" dirty="0" err="1"/>
              <a:t>const</a:t>
            </a:r>
            <a:r>
              <a:rPr lang="en-US" altLang="zh-CN" sz="800" b="0" dirty="0"/>
              <a:t> A &amp; a2) //</a:t>
            </a:r>
            <a:r>
              <a:rPr lang="zh-CN" altLang="en-US" sz="800" b="0" dirty="0"/>
              <a:t>按个位数比较大小</a:t>
            </a:r>
            <a:endParaRPr lang="zh-CN" altLang="en-US" sz="800" b="0" dirty="0"/>
          </a:p>
          <a:p>
            <a:pPr marL="0" indent="0">
              <a:buNone/>
            </a:pPr>
            <a:r>
              <a:rPr lang="en-US" altLang="zh-CN" sz="800" b="0" dirty="0"/>
              <a:t>{</a:t>
            </a:r>
            <a:r>
              <a:rPr lang="zh-CN" altLang="en-US" sz="800" b="0" dirty="0"/>
              <a:t> </a:t>
            </a:r>
            <a:r>
              <a:rPr lang="en-US" altLang="zh-CN" sz="800" dirty="0"/>
              <a:t>return</a:t>
            </a:r>
            <a:r>
              <a:rPr lang="en-US" altLang="zh-CN" sz="800" b="0" dirty="0"/>
              <a:t> (a1.n % 10) &lt; (a2.n % 10); }</a:t>
            </a:r>
            <a:endParaRPr lang="en-US" altLang="zh-CN" sz="800" b="0" dirty="0"/>
          </a:p>
          <a:p>
            <a:pPr marL="0" indent="0">
              <a:buNone/>
            </a:pPr>
            <a:r>
              <a:rPr lang="en-US" altLang="zh-CN" sz="800" b="0" dirty="0"/>
              <a:t>};</a:t>
            </a:r>
            <a:endParaRPr lang="en-US" altLang="zh-CN" sz="800" b="0" dirty="0"/>
          </a:p>
          <a:p>
            <a:pPr marL="0" indent="0">
              <a:buNone/>
            </a:pPr>
            <a:r>
              <a:rPr lang="en-US" altLang="zh-CN" sz="800" dirty="0" err="1"/>
              <a:t>typedef</a:t>
            </a:r>
            <a:r>
              <a:rPr lang="en-US" altLang="zh-CN" sz="800" b="0" dirty="0"/>
              <a:t> multiset &lt;A&gt; MSET1; //MSET1 </a:t>
            </a:r>
            <a:r>
              <a:rPr lang="zh-CN" altLang="en-US" sz="800" b="0" dirty="0"/>
              <a:t>用“</a:t>
            </a:r>
            <a:r>
              <a:rPr lang="en-US" altLang="zh-CN" sz="800" b="0" dirty="0"/>
              <a:t>&lt;”</a:t>
            </a:r>
            <a:r>
              <a:rPr lang="zh-CN" altLang="en-US" sz="800" b="0" dirty="0"/>
              <a:t>运算符比较大小</a:t>
            </a:r>
            <a:endParaRPr lang="zh-CN" altLang="en-US" sz="800" b="0" dirty="0"/>
          </a:p>
          <a:p>
            <a:pPr marL="0" indent="0">
              <a:buNone/>
            </a:pPr>
            <a:r>
              <a:rPr lang="en-US" altLang="zh-CN" sz="800" dirty="0" err="1"/>
              <a:t>typedef</a:t>
            </a:r>
            <a:r>
              <a:rPr lang="en-US" altLang="zh-CN" sz="800" b="0" dirty="0"/>
              <a:t> multiset &lt;A, </a:t>
            </a:r>
            <a:r>
              <a:rPr lang="en-US" altLang="zh-CN" sz="800" b="0" dirty="0" err="1"/>
              <a:t>MyLess</a:t>
            </a:r>
            <a:r>
              <a:rPr lang="en-US" altLang="zh-CN" sz="800" b="0" dirty="0"/>
              <a:t>&gt; MSET2; //MSET2 </a:t>
            </a:r>
            <a:r>
              <a:rPr lang="zh-CN" altLang="en-US" sz="800" b="0" dirty="0"/>
              <a:t>用 </a:t>
            </a:r>
            <a:r>
              <a:rPr lang="en-US" altLang="zh-CN" sz="800" b="0" dirty="0" err="1"/>
              <a:t>MyLess</a:t>
            </a:r>
            <a:r>
              <a:rPr lang="en-US" altLang="zh-CN" sz="800" b="0" dirty="0"/>
              <a:t>::operator() </a:t>
            </a:r>
            <a:r>
              <a:rPr lang="zh-CN" altLang="en-US" sz="800" b="0" dirty="0"/>
              <a:t>比较大小</a:t>
            </a:r>
            <a:endParaRPr lang="zh-CN" altLang="en-US" sz="800" b="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10.</a:t>
            </a:r>
            <a:r>
              <a:rPr lang="zh-CN" altLang="en-US" sz="2400" kern="0" dirty="0"/>
              <a:t>集合</a:t>
            </a:r>
            <a:r>
              <a:rPr lang="en-US" altLang="zh-CN" sz="2700" kern="0" dirty="0"/>
              <a:t>multiset</a:t>
            </a:r>
            <a:r>
              <a:rPr lang="zh-CN" altLang="en-US" sz="2400" kern="0" dirty="0"/>
              <a:t>实例</a:t>
            </a:r>
            <a:endParaRPr lang="zh-CN" altLang="en-US" sz="2400" dirty="0">
              <a:latin typeface="Rockwell" pitchFamily="18" charset="0"/>
              <a:ea typeface="微软雅黑" panose="020B0503020204020204" pitchFamily="34" charset="-122"/>
            </a:endParaRPr>
          </a:p>
        </p:txBody>
      </p:sp>
      <p:sp>
        <p:nvSpPr>
          <p:cNvPr id="13" name="Rectangle 3"/>
          <p:cNvSpPr txBox="1">
            <a:spLocks noChangeArrowheads="1"/>
          </p:cNvSpPr>
          <p:nvPr/>
        </p:nvSpPr>
        <p:spPr bwMode="auto">
          <a:xfrm>
            <a:off x="4677840" y="579873"/>
            <a:ext cx="3996479"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000" b="0" dirty="0" err="1"/>
              <a:t>int</a:t>
            </a:r>
            <a:r>
              <a:rPr lang="en-US" altLang="zh-CN" sz="1000" b="0" dirty="0"/>
              <a:t> main()</a:t>
            </a:r>
            <a:endParaRPr lang="en-US" altLang="zh-CN" sz="1000" b="0" dirty="0"/>
          </a:p>
          <a:p>
            <a:pPr marL="0" indent="0">
              <a:buNone/>
            </a:pPr>
            <a:r>
              <a:rPr lang="en-US" altLang="zh-CN" sz="1000" b="0" dirty="0"/>
              <a:t>{</a:t>
            </a:r>
            <a:endParaRPr lang="en-US" altLang="zh-CN" sz="1000" b="0" dirty="0"/>
          </a:p>
          <a:p>
            <a:pPr marL="0" indent="0">
              <a:buNone/>
            </a:pPr>
            <a:r>
              <a:rPr lang="en-US" altLang="zh-CN" sz="1000" dirty="0" err="1"/>
              <a:t>const</a:t>
            </a:r>
            <a:r>
              <a:rPr lang="en-US" altLang="zh-CN" sz="1000" b="0" dirty="0"/>
              <a:t> </a:t>
            </a:r>
            <a:r>
              <a:rPr lang="en-US" altLang="zh-CN" sz="1000" b="0" dirty="0" err="1"/>
              <a:t>int</a:t>
            </a:r>
            <a:r>
              <a:rPr lang="en-US" altLang="zh-CN" sz="1000" b="0" dirty="0"/>
              <a:t> SIZE = 6;</a:t>
            </a:r>
            <a:endParaRPr lang="en-US" altLang="zh-CN" sz="1000" b="0" dirty="0"/>
          </a:p>
          <a:p>
            <a:pPr marL="0" indent="0">
              <a:buNone/>
            </a:pPr>
            <a:r>
              <a:rPr lang="en-US" altLang="zh-CN" sz="1000" b="0" dirty="0"/>
              <a:t>A a[SIZE] = { 4, 22, 19, 8, 33, 40 };</a:t>
            </a:r>
            <a:endParaRPr lang="en-US" altLang="zh-CN" sz="1000" b="0" dirty="0"/>
          </a:p>
          <a:p>
            <a:pPr marL="0" indent="0">
              <a:buNone/>
            </a:pPr>
            <a:r>
              <a:rPr lang="en-US" altLang="zh-CN" sz="1000" b="0" dirty="0"/>
              <a:t>MSET1 m1;</a:t>
            </a:r>
            <a:endParaRPr lang="en-US" altLang="zh-CN" sz="1000" b="0" dirty="0"/>
          </a:p>
          <a:p>
            <a:pPr marL="0" indent="0">
              <a:buNone/>
            </a:pPr>
            <a:r>
              <a:rPr lang="en-US" altLang="zh-CN" sz="1000" b="0" dirty="0"/>
              <a:t>m1.insert(a, a + SIZE);</a:t>
            </a:r>
            <a:endParaRPr lang="en-US" altLang="zh-CN" sz="1000" b="0" dirty="0"/>
          </a:p>
          <a:p>
            <a:pPr marL="0" indent="0">
              <a:buNone/>
            </a:pPr>
            <a:r>
              <a:rPr lang="en-US" altLang="zh-CN" sz="1000" b="0" dirty="0"/>
              <a:t>m1.insert(22);</a:t>
            </a:r>
            <a:endParaRPr lang="en-US" altLang="zh-CN" sz="1000" b="0" dirty="0"/>
          </a:p>
          <a:p>
            <a:pPr marL="0" indent="0">
              <a:buNone/>
            </a:pPr>
            <a:r>
              <a:rPr lang="en-US" altLang="zh-CN" sz="1000" b="0" dirty="0" err="1"/>
              <a:t>cout</a:t>
            </a:r>
            <a:r>
              <a:rPr lang="en-US" altLang="zh-CN" sz="1000" b="0" dirty="0"/>
              <a:t> &lt;&lt; "1)" &lt;&lt; m1.count(22) &lt;&lt; </a:t>
            </a:r>
            <a:r>
              <a:rPr lang="en-US" altLang="zh-CN" sz="1000" b="0" dirty="0" err="1"/>
              <a:t>endl</a:t>
            </a:r>
            <a:r>
              <a:rPr lang="en-US" altLang="zh-CN" sz="1000" b="0" dirty="0"/>
              <a:t>; //</a:t>
            </a:r>
            <a:r>
              <a:rPr lang="zh-CN" altLang="en-US" sz="1000" b="0" dirty="0"/>
              <a:t>输出 </a:t>
            </a:r>
            <a:r>
              <a:rPr lang="en-US" altLang="zh-CN" sz="1000" b="0" dirty="0"/>
              <a:t>1)2</a:t>
            </a:r>
            <a:endParaRPr lang="zh-CN" altLang="en-US" sz="1000" b="0" dirty="0"/>
          </a:p>
          <a:p>
            <a:pPr marL="0" indent="0">
              <a:buNone/>
            </a:pPr>
            <a:r>
              <a:rPr lang="en-US" altLang="zh-CN" sz="1000" b="0" dirty="0" err="1"/>
              <a:t>cout</a:t>
            </a:r>
            <a:r>
              <a:rPr lang="en-US" altLang="zh-CN" sz="1000" b="0" dirty="0"/>
              <a:t> &lt;&lt; "2)"; Print(m1.begin(), m1.end()); //</a:t>
            </a:r>
            <a:r>
              <a:rPr lang="zh-CN" altLang="en-US" sz="1000" b="0" dirty="0"/>
              <a:t>输出 </a:t>
            </a:r>
            <a:r>
              <a:rPr lang="en-US" altLang="zh-CN" sz="1000" b="0" dirty="0"/>
              <a:t>2)4 8 19 22 22 33 40</a:t>
            </a:r>
            <a:endParaRPr lang="zh-CN" altLang="en-US" sz="1000" b="0" dirty="0"/>
          </a:p>
          <a:p>
            <a:pPr marL="0" indent="0">
              <a:buNone/>
            </a:pPr>
            <a:r>
              <a:rPr lang="en-US" altLang="zh-CN" sz="1000" b="0" dirty="0"/>
              <a:t>MSET1::iterator pp = m1.find(19);</a:t>
            </a:r>
            <a:endParaRPr lang="en-US" altLang="zh-CN" sz="1000" b="0" dirty="0"/>
          </a:p>
          <a:p>
            <a:pPr marL="0" indent="0">
              <a:buNone/>
            </a:pPr>
            <a:r>
              <a:rPr lang="en-US" altLang="zh-CN" sz="1000" dirty="0"/>
              <a:t>if</a:t>
            </a:r>
            <a:r>
              <a:rPr lang="en-US" altLang="zh-CN" sz="1000" b="0" dirty="0"/>
              <a:t> (pp != m1.end()) //</a:t>
            </a:r>
            <a:r>
              <a:rPr lang="zh-CN" altLang="en-US" sz="1000" b="0" dirty="0"/>
              <a:t>条件为真说明找到</a:t>
            </a:r>
            <a:endParaRPr lang="zh-CN" altLang="en-US" sz="1000" b="0" dirty="0"/>
          </a:p>
          <a:p>
            <a:pPr marL="0" indent="0">
              <a:buNone/>
            </a:pPr>
            <a:r>
              <a:rPr lang="en-US" altLang="zh-CN" sz="1000" b="0" dirty="0" err="1"/>
              <a:t>cout</a:t>
            </a:r>
            <a:r>
              <a:rPr lang="en-US" altLang="zh-CN" sz="1000" b="0" dirty="0"/>
              <a:t> &lt;&lt; "found" &lt;&lt; </a:t>
            </a:r>
            <a:r>
              <a:rPr lang="en-US" altLang="zh-CN" sz="1000" b="0" dirty="0" err="1"/>
              <a:t>endl</a:t>
            </a:r>
            <a:r>
              <a:rPr lang="en-US" altLang="zh-CN" sz="1000" b="0" dirty="0"/>
              <a:t>; //</a:t>
            </a:r>
            <a:r>
              <a:rPr lang="zh-CN" altLang="en-US" sz="1000" b="0" dirty="0"/>
              <a:t>本行会被执行，输出 </a:t>
            </a:r>
            <a:r>
              <a:rPr lang="en-US" altLang="zh-CN" sz="1000" b="0" dirty="0"/>
              <a:t>found</a:t>
            </a:r>
            <a:endParaRPr lang="en-US" altLang="zh-CN" sz="1000" b="0" dirty="0"/>
          </a:p>
          <a:p>
            <a:pPr marL="0" indent="0">
              <a:buNone/>
            </a:pPr>
            <a:r>
              <a:rPr lang="en-US" altLang="zh-CN" sz="1000" b="0" dirty="0" err="1"/>
              <a:t>cout</a:t>
            </a:r>
            <a:r>
              <a:rPr lang="en-US" altLang="zh-CN" sz="1000" b="0" dirty="0"/>
              <a:t> &lt;&lt; "3)"; </a:t>
            </a:r>
            <a:r>
              <a:rPr lang="en-US" altLang="zh-CN" sz="1000" b="0" dirty="0" err="1"/>
              <a:t>cout</a:t>
            </a:r>
            <a:r>
              <a:rPr lang="en-US" altLang="zh-CN" sz="1000" b="0" dirty="0"/>
              <a:t> &lt;&lt; *m1.lower_bound(22)</a:t>
            </a:r>
            <a:endParaRPr lang="en-US" altLang="zh-CN" sz="1000" b="0" dirty="0"/>
          </a:p>
          <a:p>
            <a:pPr marL="0" indent="0">
              <a:buNone/>
            </a:pPr>
            <a:r>
              <a:rPr lang="en-US" altLang="zh-CN" sz="1000" b="0" dirty="0"/>
              <a:t>&lt;&lt; "," &lt;&lt; *m1.upper_bound(22) &lt;&lt; </a:t>
            </a:r>
            <a:r>
              <a:rPr lang="en-US" altLang="zh-CN" sz="1000" b="0" dirty="0" err="1"/>
              <a:t>endl</a:t>
            </a:r>
            <a:r>
              <a:rPr lang="en-US" altLang="zh-CN" sz="1000" b="0" dirty="0"/>
              <a:t>; //</a:t>
            </a:r>
            <a:r>
              <a:rPr lang="zh-CN" altLang="en-US" sz="1000" b="0" dirty="0"/>
              <a:t>输出 </a:t>
            </a:r>
            <a:r>
              <a:rPr lang="en-US" altLang="zh-CN" sz="1000" b="0" dirty="0"/>
              <a:t>3)22,33</a:t>
            </a:r>
            <a:endParaRPr lang="zh-CN" altLang="en-US" sz="1000" b="0" dirty="0"/>
          </a:p>
          <a:p>
            <a:pPr marL="0" indent="0">
              <a:buNone/>
            </a:pPr>
            <a:r>
              <a:rPr lang="en-US" altLang="zh-CN" sz="1000" b="0" dirty="0"/>
              <a:t>pp = m1.erase(m1.lower_bound(22), m1.upper_bound(22));</a:t>
            </a:r>
            <a:endParaRPr lang="en-US" altLang="zh-CN" sz="1000" b="0" dirty="0"/>
          </a:p>
          <a:p>
            <a:pPr marL="0" indent="0">
              <a:buNone/>
            </a:pPr>
            <a:r>
              <a:rPr lang="en-US" altLang="zh-CN" sz="1000" b="0" dirty="0"/>
              <a:t>//pp</a:t>
            </a:r>
            <a:r>
              <a:rPr lang="zh-CN" altLang="en-US" sz="1000" b="0" dirty="0"/>
              <a:t>指向被删元素的下一个元素</a:t>
            </a:r>
            <a:endParaRPr lang="zh-CN" altLang="en-US" sz="1000" b="0" dirty="0"/>
          </a:p>
          <a:p>
            <a:pPr marL="0" indent="0">
              <a:buNone/>
            </a:pPr>
            <a:r>
              <a:rPr lang="en-US" altLang="zh-CN" sz="1000" b="0" dirty="0" err="1"/>
              <a:t>cout</a:t>
            </a:r>
            <a:r>
              <a:rPr lang="en-US" altLang="zh-CN" sz="1000" b="0" dirty="0"/>
              <a:t> &lt;&lt; "4)"; Print(m1.begin(), m1.end()); //</a:t>
            </a:r>
            <a:r>
              <a:rPr lang="zh-CN" altLang="en-US" sz="1000" b="0" dirty="0"/>
              <a:t>输出 </a:t>
            </a:r>
            <a:r>
              <a:rPr lang="en-US" altLang="zh-CN" sz="1000" b="0" dirty="0"/>
              <a:t>4)4 8 19 33 40</a:t>
            </a:r>
            <a:endParaRPr lang="zh-CN" altLang="en-US" sz="1000" b="0" dirty="0"/>
          </a:p>
          <a:p>
            <a:pPr marL="0" indent="0">
              <a:buNone/>
            </a:pPr>
            <a:r>
              <a:rPr lang="en-US" altLang="zh-CN" sz="1000" b="0" dirty="0" err="1"/>
              <a:t>cout</a:t>
            </a:r>
            <a:r>
              <a:rPr lang="en-US" altLang="zh-CN" sz="1000" b="0" dirty="0"/>
              <a:t> &lt;&lt; "5)"; </a:t>
            </a:r>
            <a:r>
              <a:rPr lang="en-US" altLang="zh-CN" sz="1000" b="0" dirty="0" err="1"/>
              <a:t>cout</a:t>
            </a:r>
            <a:r>
              <a:rPr lang="en-US" altLang="zh-CN" sz="1000" b="0" dirty="0"/>
              <a:t> &lt;&lt; *pp &lt;&lt; </a:t>
            </a:r>
            <a:r>
              <a:rPr lang="en-US" altLang="zh-CN" sz="1000" b="0" dirty="0" err="1"/>
              <a:t>endl</a:t>
            </a:r>
            <a:r>
              <a:rPr lang="en-US" altLang="zh-CN" sz="1000" b="0" dirty="0"/>
              <a:t>; //</a:t>
            </a:r>
            <a:r>
              <a:rPr lang="zh-CN" altLang="en-US" sz="1000" b="0" dirty="0"/>
              <a:t>输出 </a:t>
            </a:r>
            <a:r>
              <a:rPr lang="en-US" altLang="zh-CN" sz="1000" b="0" dirty="0"/>
              <a:t>5)33</a:t>
            </a:r>
            <a:endParaRPr lang="zh-CN" altLang="en-US" sz="1000" b="0" dirty="0"/>
          </a:p>
          <a:p>
            <a:pPr marL="0" indent="0">
              <a:buNone/>
            </a:pPr>
            <a:r>
              <a:rPr lang="en-US" altLang="zh-CN" sz="1000" b="0" dirty="0"/>
              <a:t>MSET2 m2; //m2</a:t>
            </a:r>
            <a:r>
              <a:rPr lang="zh-CN" altLang="en-US" sz="1000" b="0" dirty="0"/>
              <a:t>中的元素按</a:t>
            </a:r>
            <a:r>
              <a:rPr lang="en-US" altLang="zh-CN" sz="1000" b="0" dirty="0"/>
              <a:t>n</a:t>
            </a:r>
            <a:r>
              <a:rPr lang="zh-CN" altLang="en-US" sz="1000" b="0" dirty="0"/>
              <a:t>的个位数从小到大排序</a:t>
            </a:r>
            <a:endParaRPr lang="zh-CN" altLang="en-US" sz="1000" b="0" dirty="0"/>
          </a:p>
          <a:p>
            <a:pPr marL="0" indent="0">
              <a:buNone/>
            </a:pPr>
            <a:r>
              <a:rPr lang="en-US" altLang="zh-CN" sz="1000" b="0" dirty="0"/>
              <a:t>m2.insert(a, a + SIZE);</a:t>
            </a:r>
            <a:endParaRPr lang="en-US" altLang="zh-CN" sz="1000" b="0" dirty="0"/>
          </a:p>
          <a:p>
            <a:pPr marL="0" indent="0">
              <a:buNone/>
            </a:pPr>
            <a:r>
              <a:rPr lang="en-US" altLang="zh-CN" sz="1000" b="0" dirty="0" err="1"/>
              <a:t>cout</a:t>
            </a:r>
            <a:r>
              <a:rPr lang="en-US" altLang="zh-CN" sz="1000" b="0" dirty="0"/>
              <a:t> &lt;&lt; "6)"; Print(m2.begin(), m2.end()); //</a:t>
            </a:r>
            <a:r>
              <a:rPr lang="zh-CN" altLang="en-US" sz="1000" b="0" dirty="0"/>
              <a:t>输出 </a:t>
            </a:r>
            <a:r>
              <a:rPr lang="en-US" altLang="zh-CN" sz="1000" b="0" dirty="0"/>
              <a:t>6)40 22 33 4 8 19</a:t>
            </a:r>
            <a:endParaRPr lang="zh-CN" altLang="en-US" sz="1000" b="0" dirty="0"/>
          </a:p>
          <a:p>
            <a:pPr marL="0" indent="0">
              <a:buNone/>
            </a:pPr>
            <a:r>
              <a:rPr lang="en-US" altLang="zh-CN" sz="1000" dirty="0"/>
              <a:t>return</a:t>
            </a:r>
            <a:r>
              <a:rPr lang="en-US" altLang="zh-CN" sz="1000" b="0" dirty="0"/>
              <a:t> 0;</a:t>
            </a:r>
            <a:endParaRPr lang="en-US" altLang="zh-CN" sz="1000" b="0" dirty="0"/>
          </a:p>
          <a:p>
            <a:pPr marL="0" indent="0">
              <a:buNone/>
            </a:pPr>
            <a:r>
              <a:rPr lang="en-US" altLang="zh-CN" sz="1000" b="0" dirty="0"/>
              <a:t>}</a:t>
            </a:r>
            <a:endParaRPr lang="en-US" altLang="zh-CN" sz="1000" b="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7297" y="682524"/>
            <a:ext cx="8906351" cy="35994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1800" b="0" kern="0" dirty="0"/>
              <a:t>映射</a:t>
            </a:r>
            <a:r>
              <a:rPr lang="en-US" altLang="zh-CN" sz="1800" b="0" kern="0" dirty="0">
                <a:solidFill>
                  <a:srgbClr val="FF0000"/>
                </a:solidFill>
              </a:rPr>
              <a:t>map</a:t>
            </a:r>
            <a:r>
              <a:rPr lang="zh-CN" altLang="en-US" sz="1800" b="0" kern="0" dirty="0"/>
              <a:t>类定义了一个</a:t>
            </a:r>
            <a:r>
              <a:rPr lang="zh-CN" altLang="en-US" sz="1800" b="0" kern="0" dirty="0">
                <a:solidFill>
                  <a:srgbClr val="FF0000"/>
                </a:solidFill>
              </a:rPr>
              <a:t>关联容器</a:t>
            </a:r>
            <a:r>
              <a:rPr lang="zh-CN" altLang="en-US" sz="1800" b="0" kern="0" dirty="0"/>
              <a:t>，并且在容器中使用唯一的</a:t>
            </a:r>
            <a:r>
              <a:rPr lang="zh-CN" altLang="en-US" sz="1800" b="0" kern="0" dirty="0">
                <a:solidFill>
                  <a:srgbClr val="FF0000"/>
                </a:solidFill>
              </a:rPr>
              <a:t>关键字来映射相应的值</a:t>
            </a:r>
            <a:r>
              <a:rPr lang="zh-CN" altLang="en-US" sz="1800" b="0" kern="0" dirty="0"/>
              <a:t>。</a:t>
            </a:r>
            <a:endParaRPr lang="zh-CN" altLang="en-US" sz="1800" b="0" kern="0" dirty="0"/>
          </a:p>
          <a:p>
            <a:pPr>
              <a:defRPr/>
            </a:pPr>
            <a:r>
              <a:rPr lang="en-US" altLang="zh-CN" sz="1800" b="0" kern="0" dirty="0"/>
              <a:t>map</a:t>
            </a:r>
            <a:r>
              <a:rPr lang="zh-CN" altLang="en-US" sz="1800" b="0" kern="0" dirty="0"/>
              <a:t>类对象是一系列</a:t>
            </a:r>
            <a:r>
              <a:rPr lang="zh-CN" altLang="en-US" sz="1800" b="0" kern="0" dirty="0">
                <a:solidFill>
                  <a:srgbClr val="FF0000"/>
                </a:solidFill>
              </a:rPr>
              <a:t>关键字／值</a:t>
            </a:r>
            <a:r>
              <a:rPr lang="zh-CN" altLang="en-US" sz="1800" b="0" kern="0" dirty="0"/>
              <a:t>的</a:t>
            </a:r>
            <a:r>
              <a:rPr lang="zh-CN" altLang="en-US" sz="1800" b="0" kern="0" dirty="0">
                <a:solidFill>
                  <a:srgbClr val="FF0000"/>
                </a:solidFill>
              </a:rPr>
              <a:t>匹配对</a:t>
            </a:r>
            <a:r>
              <a:rPr lang="zh-CN" altLang="en-US" sz="1800" b="0" kern="0" dirty="0"/>
              <a:t>。</a:t>
            </a:r>
            <a:endParaRPr lang="zh-CN" altLang="en-US" sz="1800" b="0" kern="0" dirty="0"/>
          </a:p>
          <a:p>
            <a:pPr>
              <a:defRPr/>
            </a:pPr>
            <a:r>
              <a:rPr lang="en-US" altLang="zh-CN" sz="1800" b="0" kern="0" dirty="0"/>
              <a:t>map</a:t>
            </a:r>
            <a:r>
              <a:rPr lang="zh-CN" altLang="en-US" sz="1800" b="0" kern="0" dirty="0"/>
              <a:t>的功能在于：只要知道了一个值的</a:t>
            </a:r>
            <a:r>
              <a:rPr lang="zh-CN" altLang="en-US" sz="1800" b="0" kern="0" dirty="0">
                <a:solidFill>
                  <a:srgbClr val="FF0000"/>
                </a:solidFill>
              </a:rPr>
              <a:t>关键字</a:t>
            </a:r>
            <a:r>
              <a:rPr lang="zh-CN" altLang="en-US" sz="1800" b="0" kern="0" dirty="0"/>
              <a:t>，就可以找到这个</a:t>
            </a:r>
            <a:r>
              <a:rPr lang="zh-CN" altLang="en-US" sz="1800" b="0" kern="0" dirty="0">
                <a:solidFill>
                  <a:srgbClr val="FF0000"/>
                </a:solidFill>
              </a:rPr>
              <a:t>值</a:t>
            </a:r>
            <a:r>
              <a:rPr lang="zh-CN" altLang="en-US" sz="1800" b="0" kern="0" dirty="0"/>
              <a:t>。容器中的元素是按关键字排序的，并且不允许有多个元素的关键字相同。</a:t>
            </a:r>
            <a:endParaRPr lang="en-US" altLang="zh-CN" sz="1800" b="0" kern="0" dirty="0"/>
          </a:p>
          <a:p>
            <a:pPr>
              <a:defRPr/>
            </a:pPr>
            <a:r>
              <a:rPr lang="zh-CN" altLang="en-US" sz="2100" b="0" dirty="0"/>
              <a:t>要使用 </a:t>
            </a:r>
            <a:r>
              <a:rPr lang="en-US" altLang="zh-CN" sz="2100" b="0" dirty="0"/>
              <a:t>map</a:t>
            </a:r>
            <a:r>
              <a:rPr lang="zh-CN" altLang="en-US" sz="2100" b="0" dirty="0"/>
              <a:t>，必须包含头文件 </a:t>
            </a:r>
            <a:r>
              <a:rPr lang="en-US" altLang="zh-CN" sz="2100" b="0" dirty="0"/>
              <a:t>&lt;map&gt;</a:t>
            </a:r>
            <a:r>
              <a:rPr lang="zh-CN" altLang="en-US" sz="2100" b="0" dirty="0"/>
              <a:t>。</a:t>
            </a:r>
            <a:r>
              <a:rPr lang="en-US" altLang="zh-CN" sz="2100" b="0" dirty="0"/>
              <a:t>map </a:t>
            </a:r>
            <a:r>
              <a:rPr lang="zh-CN" altLang="en-US" sz="2100" b="0" dirty="0"/>
              <a:t>的定义如下：</a:t>
            </a:r>
            <a:endParaRPr lang="en-US" altLang="zh-CN" sz="2100" b="0" dirty="0"/>
          </a:p>
          <a:p>
            <a:pPr marL="0" indent="0">
              <a:buNone/>
              <a:defRPr/>
            </a:pPr>
            <a:r>
              <a:rPr lang="en-US" altLang="zh-CN" sz="1200" b="0" dirty="0">
                <a:solidFill>
                  <a:srgbClr val="FF0000"/>
                </a:solidFill>
              </a:rPr>
              <a:t>template &lt; class Key, class T, class </a:t>
            </a:r>
            <a:r>
              <a:rPr lang="en-US" altLang="zh-CN" sz="1200" b="0" dirty="0" err="1">
                <a:solidFill>
                  <a:srgbClr val="FF0000"/>
                </a:solidFill>
              </a:rPr>
              <a:t>Pred</a:t>
            </a:r>
            <a:r>
              <a:rPr lang="en-US" altLang="zh-CN" sz="1200" b="0" dirty="0">
                <a:solidFill>
                  <a:srgbClr val="FF0000"/>
                </a:solidFill>
              </a:rPr>
              <a:t> = less&lt;Key&gt;, class A = allocator&lt;T&gt; &gt;</a:t>
            </a:r>
            <a:br>
              <a:rPr lang="en-US" altLang="zh-CN" sz="1200" dirty="0">
                <a:solidFill>
                  <a:srgbClr val="FF0000"/>
                </a:solidFill>
              </a:rPr>
            </a:br>
            <a:r>
              <a:rPr lang="en-US" altLang="zh-CN" sz="1200" b="0" dirty="0">
                <a:solidFill>
                  <a:srgbClr val="FF0000"/>
                </a:solidFill>
              </a:rPr>
              <a:t>class map{</a:t>
            </a:r>
            <a:br>
              <a:rPr lang="en-US" altLang="zh-CN" sz="1200" dirty="0">
                <a:solidFill>
                  <a:srgbClr val="FF0000"/>
                </a:solidFill>
              </a:rPr>
            </a:br>
            <a:r>
              <a:rPr lang="en-US" altLang="zh-CN" sz="1200" b="0" dirty="0">
                <a:solidFill>
                  <a:srgbClr val="FF0000"/>
                </a:solidFill>
              </a:rPr>
              <a:t>    ...</a:t>
            </a:r>
            <a:br>
              <a:rPr lang="en-US" altLang="zh-CN" sz="1200" dirty="0">
                <a:solidFill>
                  <a:srgbClr val="FF0000"/>
                </a:solidFill>
              </a:rPr>
            </a:br>
            <a:r>
              <a:rPr lang="en-US" altLang="zh-CN" sz="1200" b="0" dirty="0">
                <a:solidFill>
                  <a:srgbClr val="FF0000"/>
                </a:solidFill>
              </a:rPr>
              <a:t>    </a:t>
            </a:r>
            <a:r>
              <a:rPr lang="en-US" altLang="zh-CN" sz="1200" b="0" dirty="0" err="1">
                <a:solidFill>
                  <a:srgbClr val="FF0000"/>
                </a:solidFill>
              </a:rPr>
              <a:t>typedef</a:t>
            </a:r>
            <a:r>
              <a:rPr lang="en-US" altLang="zh-CN" sz="1200" b="0" dirty="0">
                <a:solidFill>
                  <a:srgbClr val="FF0000"/>
                </a:solidFill>
              </a:rPr>
              <a:t> pair&lt; </a:t>
            </a:r>
            <a:r>
              <a:rPr lang="en-US" altLang="zh-CN" sz="1200" b="0" dirty="0" err="1">
                <a:solidFill>
                  <a:srgbClr val="FF0000"/>
                </a:solidFill>
              </a:rPr>
              <a:t>const</a:t>
            </a:r>
            <a:r>
              <a:rPr lang="en-US" altLang="zh-CN" sz="1200" b="0" dirty="0">
                <a:solidFill>
                  <a:srgbClr val="FF0000"/>
                </a:solidFill>
              </a:rPr>
              <a:t> Key, T &gt; </a:t>
            </a:r>
            <a:r>
              <a:rPr lang="en-US" altLang="zh-CN" sz="1200" b="0" dirty="0" err="1">
                <a:solidFill>
                  <a:srgbClr val="FF0000"/>
                </a:solidFill>
              </a:rPr>
              <a:t>value_type</a:t>
            </a:r>
            <a:r>
              <a:rPr lang="en-US" altLang="zh-CN" sz="1200" b="0" dirty="0">
                <a:solidFill>
                  <a:srgbClr val="FF0000"/>
                </a:solidFill>
              </a:rPr>
              <a:t>;</a:t>
            </a:r>
            <a:br>
              <a:rPr lang="en-US" altLang="zh-CN" sz="1200" dirty="0">
                <a:solidFill>
                  <a:srgbClr val="FF0000"/>
                </a:solidFill>
              </a:rPr>
            </a:br>
            <a:r>
              <a:rPr lang="en-US" altLang="zh-CN" sz="1200" b="0" dirty="0">
                <a:solidFill>
                  <a:srgbClr val="FF0000"/>
                </a:solidFill>
              </a:rPr>
              <a:t>    ...</a:t>
            </a:r>
            <a:br>
              <a:rPr lang="en-US" altLang="zh-CN" sz="1200" dirty="0">
                <a:solidFill>
                  <a:srgbClr val="FF0000"/>
                </a:solidFill>
              </a:rPr>
            </a:br>
            <a:r>
              <a:rPr lang="en-US" altLang="zh-CN" sz="1200" b="0" dirty="0">
                <a:solidFill>
                  <a:srgbClr val="FF0000"/>
                </a:solidFill>
              </a:rPr>
              <a:t>};</a:t>
            </a:r>
            <a:endParaRPr lang="zh-CN" altLang="en-US" sz="1800" b="0" kern="0" dirty="0">
              <a:solidFill>
                <a:srgbClr val="FF0000"/>
              </a:solidFill>
            </a:endParaRPr>
          </a:p>
          <a:p>
            <a:pPr>
              <a:defRPr/>
            </a:pPr>
            <a:r>
              <a:rPr lang="zh-CN" altLang="en-US" sz="1800" b="0" kern="0" dirty="0"/>
              <a:t>下面的实例程序通过实例化标准库中的</a:t>
            </a:r>
            <a:r>
              <a:rPr lang="en-US" altLang="zh-CN" sz="1800" b="0" kern="0" dirty="0"/>
              <a:t>map</a:t>
            </a:r>
            <a:r>
              <a:rPr lang="zh-CN" altLang="en-US" sz="1800" b="0" kern="0" dirty="0"/>
              <a:t>类模板映射建立了一些英文单词与其反义词的对应关系，利用这种对应系可以迅速查找到一个词的反义词。</a:t>
            </a:r>
            <a:endParaRPr lang="zh-CN" altLang="en-US"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2835540"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itchFamily="18" charset="0"/>
                <a:ea typeface="微软雅黑" panose="020B0503020204020204" pitchFamily="34" charset="-122"/>
              </a:rPr>
              <a:t>5.</a:t>
            </a:r>
            <a:r>
              <a:rPr lang="zh-CN" altLang="en-US" sz="2400" kern="0" dirty="0"/>
              <a:t>映射 </a:t>
            </a:r>
            <a:r>
              <a:rPr lang="en-US" altLang="zh-CN" sz="2400" kern="0" dirty="0"/>
              <a:t>map,</a:t>
            </a:r>
            <a:r>
              <a:rPr lang="en-US" altLang="zh-CN" sz="1350" dirty="0"/>
              <a:t> </a:t>
            </a:r>
            <a:r>
              <a:rPr lang="en-US" altLang="zh-CN" sz="1350" dirty="0" err="1"/>
              <a:t>multimap</a:t>
            </a:r>
            <a:endParaRPr lang="en-US" altLang="zh-CN" sz="135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par>
                          <p:cTn id="39" fill="hold">
                            <p:stCondLst>
                              <p:cond delay="500"/>
                            </p:stCondLst>
                            <p:childTnLst>
                              <p:par>
                                <p:cTn id="40" presetID="45" presetClass="entr" presetSubtype="0" fill="hold" grpId="0" nodeType="afterEffect">
                                  <p:stCondLst>
                                    <p:cond delay="0"/>
                                  </p:stCondLst>
                                  <p:iterate type="lt">
                                    <p:tmPct val="10000"/>
                                  </p:iterate>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ppt_w</p:attrName>
                                        </p:attrNameLst>
                                      </p:cBhvr>
                                      <p:tavLst>
                                        <p:tav tm="0" fmla="#ppt_w*sin(2.5*pi*$)">
                                          <p:val>
                                            <p:fltVal val="0"/>
                                          </p:val>
                                        </p:tav>
                                        <p:tav tm="100000">
                                          <p:val>
                                            <p:fltVal val="1"/>
                                          </p:val>
                                        </p:tav>
                                      </p:tavLst>
                                    </p:anim>
                                    <p:anim calcmode="lin" valueType="num">
                                      <p:cBhvr>
                                        <p:cTn id="44" dur="1000" fill="hold"/>
                                        <p:tgtEl>
                                          <p:spTgt spid="12"/>
                                        </p:tgtEl>
                                        <p:attrNameLst>
                                          <p:attrName>ppt_h</p:attrName>
                                        </p:attrNameLst>
                                      </p:cBhvr>
                                      <p:tavLst>
                                        <p:tav tm="0">
                                          <p:val>
                                            <p:strVal val="#ppt_h"/>
                                          </p:val>
                                        </p:tav>
                                        <p:tav tm="100000">
                                          <p:val>
                                            <p:strVal val="#ppt_h"/>
                                          </p:val>
                                        </p:tav>
                                      </p:tavLst>
                                    </p:anim>
                                  </p:childTnLst>
                                </p:cTn>
                              </p:par>
                            </p:childTnLst>
                          </p:cTn>
                        </p:par>
                        <p:par>
                          <p:cTn id="45" fill="hold">
                            <p:stCondLst>
                              <p:cond delay="3200"/>
                            </p:stCondLst>
                            <p:childTnLst>
                              <p:par>
                                <p:cTn id="46" presetID="26" presetClass="emph" presetSubtype="0" fill="hold" grpId="1" nodeType="afterEffect">
                                  <p:stCondLst>
                                    <p:cond delay="0"/>
                                  </p:stCondLst>
                                  <p:iterate type="lt">
                                    <p:tmPct val="0"/>
                                  </p:iterate>
                                  <p:childTnLst>
                                    <p:animEffect transition="out" filter="fade">
                                      <p:cBhvr>
                                        <p:cTn id="47" dur="500" tmFilter="0, 0; .2, .5; .8, .5; 1, 0"/>
                                        <p:tgtEl>
                                          <p:spTgt spid="12"/>
                                        </p:tgtEl>
                                      </p:cBhvr>
                                    </p:animEffect>
                                    <p:animScale>
                                      <p:cBhvr>
                                        <p:cTn id="4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82797" y="506843"/>
            <a:ext cx="4091230" cy="46245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350" b="0" kern="0" dirty="0"/>
              <a:t>// A map of word opposites, using strings.</a:t>
            </a:r>
            <a:endParaRPr lang="en-US" altLang="zh-CN" sz="1350" b="0" kern="0" dirty="0"/>
          </a:p>
          <a:p>
            <a:pPr>
              <a:lnSpc>
                <a:spcPct val="90000"/>
              </a:lnSpc>
              <a:buFontTx/>
              <a:buNone/>
              <a:defRPr/>
            </a:pPr>
            <a:r>
              <a:rPr lang="en-US" altLang="zh-CN" sz="1350" b="0" kern="0" dirty="0"/>
              <a:t>#include &lt;</a:t>
            </a:r>
            <a:r>
              <a:rPr lang="en-US" altLang="zh-CN" sz="1350" b="0" kern="0" dirty="0" err="1"/>
              <a:t>iostream</a:t>
            </a:r>
            <a:r>
              <a:rPr lang="en-US" altLang="zh-CN" sz="1350" b="0" kern="0" dirty="0"/>
              <a:t>&gt;</a:t>
            </a:r>
            <a:endParaRPr lang="en-US" altLang="zh-CN" sz="1350" b="0" kern="0" dirty="0"/>
          </a:p>
          <a:p>
            <a:pPr>
              <a:lnSpc>
                <a:spcPct val="90000"/>
              </a:lnSpc>
              <a:buFontTx/>
              <a:buNone/>
              <a:defRPr/>
            </a:pPr>
            <a:r>
              <a:rPr lang="en-US" altLang="zh-CN" sz="1350" b="0" kern="0" dirty="0"/>
              <a:t>#include &lt;map&gt;</a:t>
            </a:r>
            <a:endParaRPr lang="en-US" altLang="zh-CN" sz="1350" b="0" kern="0" dirty="0"/>
          </a:p>
          <a:p>
            <a:pPr>
              <a:lnSpc>
                <a:spcPct val="90000"/>
              </a:lnSpc>
              <a:buFontTx/>
              <a:buNone/>
              <a:defRPr/>
            </a:pPr>
            <a:r>
              <a:rPr lang="en-US" altLang="zh-CN" sz="1350" b="0" kern="0" dirty="0"/>
              <a:t>#include &lt;string&gt;</a:t>
            </a:r>
            <a:endParaRPr lang="en-US" altLang="zh-CN" sz="1350" b="0" kern="0" dirty="0"/>
          </a:p>
          <a:p>
            <a:pPr>
              <a:lnSpc>
                <a:spcPct val="90000"/>
              </a:lnSpc>
              <a:buFontTx/>
              <a:buNone/>
              <a:defRPr/>
            </a:pPr>
            <a:r>
              <a:rPr lang="en-US" altLang="zh-CN" sz="1350" b="0" kern="0" dirty="0"/>
              <a:t>using namespace </a:t>
            </a:r>
            <a:r>
              <a:rPr lang="en-US" altLang="zh-CN" sz="1350" b="0" kern="0" dirty="0" err="1"/>
              <a:t>std</a:t>
            </a:r>
            <a:r>
              <a:rPr lang="en-US" altLang="zh-CN" sz="1350" b="0" kern="0" dirty="0"/>
              <a:t>;</a:t>
            </a:r>
            <a:endParaRPr lang="en-US" altLang="zh-CN" sz="1350" b="0" kern="0" dirty="0"/>
          </a:p>
          <a:p>
            <a:pPr>
              <a:lnSpc>
                <a:spcPct val="90000"/>
              </a:lnSpc>
              <a:buFontTx/>
              <a:buNone/>
              <a:defRPr/>
            </a:pPr>
            <a:endParaRPr lang="en-US" altLang="zh-CN" sz="1350" b="0" kern="0" dirty="0"/>
          </a:p>
          <a:p>
            <a:pPr>
              <a:lnSpc>
                <a:spcPct val="90000"/>
              </a:lnSpc>
              <a:buFontTx/>
              <a:buNone/>
              <a:defRPr/>
            </a:pPr>
            <a:r>
              <a:rPr lang="en-US" altLang="zh-CN" sz="1350" b="0" kern="0" dirty="0" err="1"/>
              <a:t>int</a:t>
            </a:r>
            <a:r>
              <a:rPr lang="en-US" altLang="zh-CN" sz="1350" b="0" kern="0" dirty="0"/>
              <a:t> main( )</a:t>
            </a:r>
            <a:endParaRPr lang="en-US" altLang="zh-CN" sz="1350" b="0" kern="0" dirty="0"/>
          </a:p>
          <a:p>
            <a:pPr>
              <a:lnSpc>
                <a:spcPct val="90000"/>
              </a:lnSpc>
              <a:buFontTx/>
              <a:buNone/>
              <a:defRPr/>
            </a:pPr>
            <a:r>
              <a:rPr lang="en-US" altLang="zh-CN" sz="1350" b="0" kern="0" dirty="0"/>
              <a:t>{ </a:t>
            </a:r>
            <a:endParaRPr lang="en-US" altLang="zh-CN" sz="1350" b="0" kern="0" dirty="0"/>
          </a:p>
          <a:p>
            <a:pPr>
              <a:lnSpc>
                <a:spcPct val="90000"/>
              </a:lnSpc>
              <a:buFontTx/>
              <a:buNone/>
              <a:defRPr/>
            </a:pPr>
            <a:r>
              <a:rPr lang="en-US" altLang="zh-CN" sz="1350" b="0" kern="0" dirty="0"/>
              <a:t>    </a:t>
            </a:r>
            <a:r>
              <a:rPr lang="en-US" altLang="zh-CN" sz="1350" b="0" kern="0" dirty="0" err="1"/>
              <a:t>int</a:t>
            </a:r>
            <a:r>
              <a:rPr lang="en-US" altLang="zh-CN" sz="1350" b="0" kern="0" dirty="0"/>
              <a:t> </a:t>
            </a:r>
            <a:r>
              <a:rPr lang="en-US" altLang="zh-CN" sz="1350" b="0" kern="0" dirty="0" err="1"/>
              <a:t>i</a:t>
            </a:r>
            <a:r>
              <a:rPr lang="en-US" altLang="zh-CN" sz="1350" b="0" kern="0" dirty="0"/>
              <a:t>;</a:t>
            </a:r>
            <a:endParaRPr lang="en-US" altLang="zh-CN" sz="1350" b="0" kern="0" dirty="0"/>
          </a:p>
          <a:p>
            <a:pPr>
              <a:lnSpc>
                <a:spcPct val="90000"/>
              </a:lnSpc>
              <a:buFontTx/>
              <a:buNone/>
              <a:defRPr/>
            </a:pPr>
            <a:r>
              <a:rPr lang="en-US" altLang="zh-CN" sz="1350" b="0" kern="0" dirty="0"/>
              <a:t>    map&lt;string, string&gt; m;</a:t>
            </a:r>
            <a:endParaRPr lang="en-US" altLang="zh-CN" sz="1350" b="0" kern="0" dirty="0"/>
          </a:p>
          <a:p>
            <a:pPr>
              <a:lnSpc>
                <a:spcPct val="90000"/>
              </a:lnSpc>
              <a:buFontTx/>
              <a:buNone/>
              <a:defRPr/>
            </a:pPr>
            <a:endParaRPr lang="en-US" altLang="zh-CN" sz="1350" b="0" kern="0" dirty="0"/>
          </a:p>
          <a:p>
            <a:pPr>
              <a:lnSpc>
                <a:spcPct val="90000"/>
              </a:lnSpc>
              <a:buFontTx/>
              <a:buNone/>
              <a:defRPr/>
            </a:pPr>
            <a:r>
              <a:rPr lang="en-US" altLang="zh-CN" sz="1350" b="0" kern="0" dirty="0"/>
              <a:t>    </a:t>
            </a:r>
            <a:r>
              <a:rPr lang="en-US" altLang="zh-CN" sz="1350" b="0" kern="0" dirty="0" err="1"/>
              <a:t>m.insert</a:t>
            </a:r>
            <a:r>
              <a:rPr lang="en-US" altLang="zh-CN" sz="1350" b="0" kern="0" dirty="0"/>
              <a:t>(pair&lt;string, string&gt;("yes", "no"));</a:t>
            </a:r>
            <a:endParaRPr lang="en-US" altLang="zh-CN" sz="1350" b="0" kern="0" dirty="0"/>
          </a:p>
          <a:p>
            <a:pPr>
              <a:lnSpc>
                <a:spcPct val="90000"/>
              </a:lnSpc>
              <a:buFontTx/>
              <a:buNone/>
              <a:defRPr/>
            </a:pPr>
            <a:r>
              <a:rPr lang="en-US" altLang="zh-CN" sz="1350" b="0" kern="0" dirty="0"/>
              <a:t>    </a:t>
            </a:r>
            <a:r>
              <a:rPr lang="en-US" altLang="zh-CN" sz="1350" b="0" kern="0" dirty="0" err="1"/>
              <a:t>m.insert</a:t>
            </a:r>
            <a:r>
              <a:rPr lang="en-US" altLang="zh-CN" sz="1350" b="0" kern="0" dirty="0"/>
              <a:t>(pair&lt;string, string&gt;("up", "down"));</a:t>
            </a:r>
            <a:endParaRPr lang="en-US" altLang="zh-CN" sz="1350" b="0" kern="0" dirty="0"/>
          </a:p>
          <a:p>
            <a:pPr>
              <a:lnSpc>
                <a:spcPct val="90000"/>
              </a:lnSpc>
              <a:buFontTx/>
              <a:buNone/>
              <a:defRPr/>
            </a:pPr>
            <a:r>
              <a:rPr lang="en-US" altLang="zh-CN" sz="1350" b="0" kern="0" dirty="0"/>
              <a:t>    </a:t>
            </a:r>
            <a:r>
              <a:rPr lang="en-US" altLang="zh-CN" sz="1350" b="0" kern="0" dirty="0" err="1"/>
              <a:t>m.insert</a:t>
            </a:r>
            <a:r>
              <a:rPr lang="en-US" altLang="zh-CN" sz="1350" b="0" kern="0" dirty="0"/>
              <a:t>(pair&lt;string, string&gt;("left", "right"));</a:t>
            </a:r>
            <a:endParaRPr lang="en-US" altLang="zh-CN" sz="1350" b="0" kern="0" dirty="0"/>
          </a:p>
          <a:p>
            <a:pPr>
              <a:lnSpc>
                <a:spcPct val="90000"/>
              </a:lnSpc>
              <a:buFontTx/>
              <a:buNone/>
              <a:defRPr/>
            </a:pPr>
            <a:r>
              <a:rPr lang="en-US" altLang="zh-CN" sz="1350" b="0" kern="0" dirty="0"/>
              <a:t>    </a:t>
            </a:r>
            <a:r>
              <a:rPr lang="en-US" altLang="zh-CN" sz="1350" b="0" kern="0" dirty="0" err="1"/>
              <a:t>m.insert</a:t>
            </a:r>
            <a:r>
              <a:rPr lang="en-US" altLang="zh-CN" sz="1350" b="0" kern="0" dirty="0"/>
              <a:t>(pair&lt;string, string&gt;("good", "bad"));  </a:t>
            </a:r>
            <a:endParaRPr lang="en-US" altLang="zh-CN" sz="135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11.</a:t>
            </a:r>
            <a:r>
              <a:rPr lang="zh-CN" altLang="en-US" sz="2400" kern="0" dirty="0"/>
              <a:t>映射</a:t>
            </a:r>
            <a:r>
              <a:rPr lang="en-US" altLang="zh-CN" sz="2400" kern="0" dirty="0"/>
              <a:t>map</a:t>
            </a:r>
            <a:r>
              <a:rPr lang="zh-CN" altLang="en-US" sz="2400" kern="0" dirty="0"/>
              <a:t>类实例</a:t>
            </a:r>
            <a:endParaRPr lang="zh-CN" altLang="en-US" sz="2400" dirty="0">
              <a:latin typeface="Rockwell" pitchFamily="18" charset="0"/>
              <a:ea typeface="微软雅黑" panose="020B0503020204020204" pitchFamily="34" charset="-122"/>
            </a:endParaRPr>
          </a:p>
        </p:txBody>
      </p:sp>
      <p:sp>
        <p:nvSpPr>
          <p:cNvPr id="13" name="Rectangle 3"/>
          <p:cNvSpPr txBox="1">
            <a:spLocks noChangeArrowheads="1"/>
          </p:cNvSpPr>
          <p:nvPr/>
        </p:nvSpPr>
        <p:spPr bwMode="auto">
          <a:xfrm>
            <a:off x="5165757" y="716566"/>
            <a:ext cx="3615519"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350" b="0" kern="0" dirty="0"/>
              <a:t>    string s;</a:t>
            </a:r>
            <a:endParaRPr lang="en-US" altLang="zh-CN" sz="1350" b="0" kern="0" dirty="0"/>
          </a:p>
          <a:p>
            <a:pPr>
              <a:lnSpc>
                <a:spcPct val="90000"/>
              </a:lnSpc>
              <a:buFontTx/>
              <a:buNone/>
              <a:defRPr/>
            </a:pPr>
            <a:r>
              <a:rPr lang="en-US" altLang="zh-CN" sz="1350" b="0" kern="0" dirty="0"/>
              <a:t>    </a:t>
            </a:r>
            <a:r>
              <a:rPr lang="en-US" altLang="zh-CN" sz="1350" b="0" kern="0" dirty="0" err="1"/>
              <a:t>cout</a:t>
            </a:r>
            <a:r>
              <a:rPr lang="en-US" altLang="zh-CN" sz="1350" b="0" kern="0" dirty="0"/>
              <a:t> &lt;&lt; "Enter word: ";</a:t>
            </a:r>
            <a:endParaRPr lang="en-US" altLang="zh-CN" sz="1350" b="0" kern="0" dirty="0"/>
          </a:p>
          <a:p>
            <a:pPr>
              <a:lnSpc>
                <a:spcPct val="90000"/>
              </a:lnSpc>
              <a:buFontTx/>
              <a:buNone/>
              <a:defRPr/>
            </a:pPr>
            <a:r>
              <a:rPr lang="en-US" altLang="zh-CN" sz="1350" b="0" kern="0" dirty="0"/>
              <a:t>    </a:t>
            </a:r>
            <a:r>
              <a:rPr lang="en-US" altLang="zh-CN" sz="1350" b="0" kern="0" dirty="0" err="1"/>
              <a:t>cin</a:t>
            </a:r>
            <a:r>
              <a:rPr lang="en-US" altLang="zh-CN" sz="1350" b="0" kern="0" dirty="0"/>
              <a:t> &gt;&gt; s;</a:t>
            </a:r>
            <a:endParaRPr lang="en-US" altLang="zh-CN" sz="1350" b="0" kern="0" dirty="0"/>
          </a:p>
          <a:p>
            <a:pPr>
              <a:lnSpc>
                <a:spcPct val="90000"/>
              </a:lnSpc>
              <a:buFontTx/>
              <a:buNone/>
              <a:defRPr/>
            </a:pPr>
            <a:endParaRPr lang="en-US" altLang="zh-CN" sz="1350" b="0" kern="0" dirty="0"/>
          </a:p>
          <a:p>
            <a:pPr>
              <a:lnSpc>
                <a:spcPct val="90000"/>
              </a:lnSpc>
              <a:buFontTx/>
              <a:buNone/>
              <a:defRPr/>
            </a:pPr>
            <a:r>
              <a:rPr lang="en-US" altLang="zh-CN" sz="1350" b="0" kern="0" dirty="0"/>
              <a:t>    map&lt;string, string&gt;::iterator p;</a:t>
            </a:r>
            <a:endParaRPr lang="en-US" altLang="zh-CN" sz="1350" b="0" kern="0" dirty="0"/>
          </a:p>
          <a:p>
            <a:pPr>
              <a:lnSpc>
                <a:spcPct val="90000"/>
              </a:lnSpc>
              <a:buFontTx/>
              <a:buNone/>
              <a:defRPr/>
            </a:pPr>
            <a:r>
              <a:rPr lang="en-US" altLang="zh-CN" sz="1350" b="0" kern="0" dirty="0"/>
              <a:t>  </a:t>
            </a:r>
            <a:endParaRPr lang="en-US" altLang="zh-CN" sz="1350" b="0" kern="0" dirty="0"/>
          </a:p>
          <a:p>
            <a:pPr>
              <a:lnSpc>
                <a:spcPct val="90000"/>
              </a:lnSpc>
              <a:buFontTx/>
              <a:buNone/>
              <a:defRPr/>
            </a:pPr>
            <a:r>
              <a:rPr lang="en-US" altLang="zh-CN" sz="1350" b="0" kern="0" dirty="0"/>
              <a:t>    p = </a:t>
            </a:r>
            <a:r>
              <a:rPr lang="en-US" altLang="zh-CN" sz="1350" b="0" kern="0" dirty="0" err="1"/>
              <a:t>m.find</a:t>
            </a:r>
            <a:r>
              <a:rPr lang="en-US" altLang="zh-CN" sz="1350" b="0" kern="0" dirty="0"/>
              <a:t>(s);</a:t>
            </a:r>
            <a:endParaRPr lang="en-US" altLang="zh-CN" sz="1350" b="0" kern="0" dirty="0"/>
          </a:p>
          <a:p>
            <a:pPr>
              <a:lnSpc>
                <a:spcPct val="90000"/>
              </a:lnSpc>
              <a:buFontTx/>
              <a:buNone/>
              <a:defRPr/>
            </a:pPr>
            <a:r>
              <a:rPr lang="en-US" altLang="zh-CN" sz="1350" b="0" kern="0" dirty="0"/>
              <a:t>    if(p != </a:t>
            </a:r>
            <a:r>
              <a:rPr lang="en-US" altLang="zh-CN" sz="1350" b="0" kern="0" dirty="0" err="1"/>
              <a:t>m.end</a:t>
            </a:r>
            <a:r>
              <a:rPr lang="en-US" altLang="zh-CN" sz="1350" b="0" kern="0" dirty="0"/>
              <a:t>()) </a:t>
            </a:r>
            <a:endParaRPr lang="en-US" altLang="zh-CN" sz="1350" b="0" kern="0" dirty="0"/>
          </a:p>
          <a:p>
            <a:pPr>
              <a:lnSpc>
                <a:spcPct val="90000"/>
              </a:lnSpc>
              <a:buFontTx/>
              <a:buNone/>
              <a:defRPr/>
            </a:pPr>
            <a:r>
              <a:rPr lang="en-US" altLang="zh-CN" sz="1350" b="0" kern="0" dirty="0"/>
              <a:t>           </a:t>
            </a:r>
            <a:r>
              <a:rPr lang="en-US" altLang="zh-CN" sz="1350" b="0" kern="0" dirty="0" err="1"/>
              <a:t>cout</a:t>
            </a:r>
            <a:r>
              <a:rPr lang="en-US" altLang="zh-CN" sz="1350" b="0" kern="0" dirty="0"/>
              <a:t> &lt;&lt; "Opposite: " &lt;&lt; p-&gt;second;</a:t>
            </a:r>
            <a:endParaRPr lang="en-US" altLang="zh-CN" sz="1350" b="0" kern="0" dirty="0"/>
          </a:p>
          <a:p>
            <a:pPr>
              <a:lnSpc>
                <a:spcPct val="90000"/>
              </a:lnSpc>
              <a:buFontTx/>
              <a:buNone/>
              <a:defRPr/>
            </a:pPr>
            <a:r>
              <a:rPr lang="en-US" altLang="zh-CN" sz="1350" b="0" kern="0" dirty="0"/>
              <a:t>    else</a:t>
            </a:r>
            <a:endParaRPr lang="en-US" altLang="zh-CN" sz="1350" b="0" kern="0" dirty="0"/>
          </a:p>
          <a:p>
            <a:pPr>
              <a:lnSpc>
                <a:spcPct val="90000"/>
              </a:lnSpc>
              <a:buFontTx/>
              <a:buNone/>
              <a:defRPr/>
            </a:pPr>
            <a:r>
              <a:rPr lang="en-US" altLang="zh-CN" sz="1350" b="0" kern="0" dirty="0"/>
              <a:t>           </a:t>
            </a:r>
            <a:r>
              <a:rPr lang="en-US" altLang="zh-CN" sz="1350" b="0" kern="0" dirty="0" err="1"/>
              <a:t>cout</a:t>
            </a:r>
            <a:r>
              <a:rPr lang="en-US" altLang="zh-CN" sz="1350" b="0" kern="0" dirty="0"/>
              <a:t> &lt;&lt; "Word not in map.\n";</a:t>
            </a:r>
            <a:endParaRPr lang="en-US" altLang="zh-CN" sz="1350" b="0" kern="0" dirty="0"/>
          </a:p>
          <a:p>
            <a:pPr>
              <a:lnSpc>
                <a:spcPct val="90000"/>
              </a:lnSpc>
              <a:buFontTx/>
              <a:buNone/>
              <a:defRPr/>
            </a:pPr>
            <a:endParaRPr lang="en-US" altLang="zh-CN" sz="1350" b="0" kern="0" dirty="0"/>
          </a:p>
          <a:p>
            <a:pPr>
              <a:lnSpc>
                <a:spcPct val="90000"/>
              </a:lnSpc>
              <a:buFontTx/>
              <a:buNone/>
              <a:defRPr/>
            </a:pPr>
            <a:r>
              <a:rPr lang="en-US" altLang="zh-CN" sz="1350" b="0" kern="0" dirty="0"/>
              <a:t>    return 0;</a:t>
            </a:r>
            <a:endParaRPr lang="en-US" altLang="zh-CN" sz="1350" b="0" kern="0" dirty="0"/>
          </a:p>
          <a:p>
            <a:pPr>
              <a:lnSpc>
                <a:spcPct val="90000"/>
              </a:lnSpc>
              <a:buFontTx/>
              <a:buNone/>
              <a:defRPr/>
            </a:pPr>
            <a:r>
              <a:rPr lang="en-US" altLang="zh-CN" sz="1350" b="0" kern="0" dirty="0"/>
              <a:t>}</a:t>
            </a:r>
            <a:endParaRPr lang="en-US" altLang="zh-CN" sz="1350" b="0" kern="0" dirty="0"/>
          </a:p>
          <a:p>
            <a:pPr>
              <a:lnSpc>
                <a:spcPct val="90000"/>
              </a:lnSpc>
              <a:defRPr/>
            </a:pPr>
            <a:endParaRPr lang="en-US" altLang="zh-CN" sz="210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686346"/>
            <a:ext cx="3670496"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a:t>#include &lt;</a:t>
            </a:r>
            <a:r>
              <a:rPr lang="en-US" altLang="zh-CN" sz="900" b="0" dirty="0" err="1"/>
              <a:t>iostream</a:t>
            </a:r>
            <a:r>
              <a:rPr lang="en-US" altLang="zh-CN" sz="900" b="0" dirty="0"/>
              <a:t>&gt;</a:t>
            </a:r>
            <a:endParaRPr lang="en-US" altLang="zh-CN" sz="900" b="0" dirty="0"/>
          </a:p>
          <a:p>
            <a:pPr marL="0" indent="0">
              <a:buNone/>
            </a:pPr>
            <a:r>
              <a:rPr lang="en-US" altLang="zh-CN" sz="900" b="0" dirty="0"/>
              <a:t>#include &lt;map&gt; //</a:t>
            </a:r>
            <a:r>
              <a:rPr lang="zh-CN" altLang="en-US" sz="900" b="0" dirty="0"/>
              <a:t>使用</a:t>
            </a:r>
            <a:r>
              <a:rPr lang="en-US" altLang="zh-CN" sz="900" b="0" dirty="0"/>
              <a:t>map</a:t>
            </a:r>
            <a:r>
              <a:rPr lang="zh-CN" altLang="en-US" sz="900" b="0" dirty="0"/>
              <a:t>需要包含此头文件</a:t>
            </a:r>
            <a:endParaRPr lang="zh-CN" altLang="en-US" sz="900" b="0" dirty="0"/>
          </a:p>
          <a:p>
            <a:pPr marL="0" indent="0">
              <a:buNone/>
            </a:pPr>
            <a:r>
              <a:rPr lang="en-US" altLang="zh-CN" sz="900" dirty="0"/>
              <a:t>u</a:t>
            </a:r>
            <a:r>
              <a:rPr lang="en-US" altLang="zh-CN" sz="900" dirty="0">
                <a:hlinkClick r:id="rId1"/>
              </a:rPr>
              <a:t>sin</a:t>
            </a:r>
            <a:r>
              <a:rPr lang="en-US" altLang="zh-CN" sz="900" dirty="0"/>
              <a:t>g</a:t>
            </a:r>
            <a:r>
              <a:rPr lang="en-US" altLang="zh-CN" sz="900" b="0" dirty="0"/>
              <a:t> </a:t>
            </a:r>
            <a:r>
              <a:rPr lang="en-US" altLang="zh-CN" sz="900" dirty="0"/>
              <a:t>namespace</a:t>
            </a:r>
            <a:r>
              <a:rPr lang="en-US" altLang="zh-CN" sz="900" b="0" dirty="0"/>
              <a:t> </a:t>
            </a:r>
            <a:r>
              <a:rPr lang="en-US" altLang="zh-CN" sz="900" b="0" dirty="0" err="1"/>
              <a:t>std</a:t>
            </a:r>
            <a:r>
              <a:rPr lang="en-US" altLang="zh-CN" sz="900" b="0" dirty="0"/>
              <a:t>;</a:t>
            </a:r>
            <a:endParaRPr lang="en-US" altLang="zh-CN" sz="900" b="0" dirty="0"/>
          </a:p>
          <a:p>
            <a:pPr marL="0" indent="0">
              <a:buNone/>
            </a:pPr>
            <a:r>
              <a:rPr lang="en-US" altLang="zh-CN" sz="900" dirty="0"/>
              <a:t>template</a:t>
            </a:r>
            <a:r>
              <a:rPr lang="en-US" altLang="zh-CN" sz="900" b="0" dirty="0"/>
              <a:t> &lt;</a:t>
            </a:r>
            <a:r>
              <a:rPr lang="en-US" altLang="zh-CN" sz="900" dirty="0"/>
              <a:t>class</a:t>
            </a:r>
            <a:r>
              <a:rPr lang="en-US" altLang="zh-CN" sz="900" b="0" dirty="0"/>
              <a:t> T1,</a:t>
            </a:r>
            <a:r>
              <a:rPr lang="en-US" altLang="zh-CN" sz="900" dirty="0"/>
              <a:t>class</a:t>
            </a:r>
            <a:r>
              <a:rPr lang="en-US" altLang="zh-CN" sz="900" b="0" dirty="0"/>
              <a:t> T2&gt;</a:t>
            </a:r>
            <a:endParaRPr lang="en-US" altLang="zh-CN" sz="900" b="0" dirty="0"/>
          </a:p>
          <a:p>
            <a:pPr marL="0" indent="0">
              <a:buNone/>
            </a:pPr>
            <a:r>
              <a:rPr lang="en-US" altLang="zh-CN" sz="900" b="0" dirty="0" err="1"/>
              <a:t>ostream</a:t>
            </a:r>
            <a:r>
              <a:rPr lang="en-US" altLang="zh-CN" sz="900" b="0" dirty="0"/>
              <a:t> &amp; </a:t>
            </a:r>
            <a:r>
              <a:rPr lang="en-US" altLang="zh-CN" sz="900" dirty="0"/>
              <a:t>operator</a:t>
            </a:r>
            <a:r>
              <a:rPr lang="en-US" altLang="zh-CN" sz="900" b="0" dirty="0"/>
              <a:t> &lt;&lt;(</a:t>
            </a:r>
            <a:r>
              <a:rPr lang="en-US" altLang="zh-CN" sz="900" b="0" dirty="0" err="1"/>
              <a:t>ostream</a:t>
            </a:r>
            <a:r>
              <a:rPr lang="en-US" altLang="zh-CN" sz="900" b="0" dirty="0"/>
              <a:t> &amp; </a:t>
            </a:r>
            <a:r>
              <a:rPr lang="en-US" altLang="zh-CN" sz="900" b="0" dirty="0" err="1"/>
              <a:t>o,</a:t>
            </a:r>
            <a:r>
              <a:rPr lang="en-US" altLang="zh-CN" sz="900" dirty="0" err="1"/>
              <a:t>const</a:t>
            </a:r>
            <a:r>
              <a:rPr lang="en-US" altLang="zh-CN" sz="900" b="0" dirty="0"/>
              <a:t> pair&lt;T1,T2&gt; &amp; p)</a:t>
            </a:r>
            <a:endParaRPr lang="en-US" altLang="zh-CN" sz="900" b="0" dirty="0"/>
          </a:p>
          <a:p>
            <a:pPr marL="0" indent="0">
              <a:buNone/>
            </a:pPr>
            <a:r>
              <a:rPr lang="en-US" altLang="zh-CN" sz="900" b="0" dirty="0"/>
              <a:t>{ //</a:t>
            </a:r>
            <a:r>
              <a:rPr lang="zh-CN" altLang="en-US" sz="900" b="0" dirty="0"/>
              <a:t>将</a:t>
            </a:r>
            <a:r>
              <a:rPr lang="en-US" altLang="zh-CN" sz="900" b="0" dirty="0"/>
              <a:t>pair</a:t>
            </a:r>
            <a:r>
              <a:rPr lang="zh-CN" altLang="en-US" sz="900" b="0" dirty="0"/>
              <a:t>对象输出为 </a:t>
            </a:r>
            <a:r>
              <a:rPr lang="en-US" altLang="zh-CN" sz="900" b="0" dirty="0"/>
              <a:t>(</a:t>
            </a:r>
            <a:r>
              <a:rPr lang="en-US" altLang="zh-CN" sz="900" b="0" dirty="0" err="1"/>
              <a:t>first,second</a:t>
            </a:r>
            <a:r>
              <a:rPr lang="en-US" altLang="zh-CN" sz="900" b="0" dirty="0"/>
              <a:t>)</a:t>
            </a:r>
            <a:r>
              <a:rPr lang="zh-CN" altLang="en-US" sz="900" b="0" dirty="0"/>
              <a:t>形式</a:t>
            </a:r>
            <a:endParaRPr lang="zh-CN" altLang="en-US" sz="900" b="0" dirty="0"/>
          </a:p>
          <a:p>
            <a:pPr marL="0" indent="0">
              <a:buNone/>
            </a:pPr>
            <a:r>
              <a:rPr lang="en-US" altLang="zh-CN" sz="900" b="0" dirty="0"/>
              <a:t>o &lt;&lt; "(" &lt;&lt; </a:t>
            </a:r>
            <a:r>
              <a:rPr lang="en-US" altLang="zh-CN" sz="900" b="0" dirty="0" err="1"/>
              <a:t>p.first</a:t>
            </a:r>
            <a:r>
              <a:rPr lang="en-US" altLang="zh-CN" sz="900" b="0" dirty="0"/>
              <a:t> &lt;&lt; "," &lt;&lt; </a:t>
            </a:r>
            <a:r>
              <a:rPr lang="en-US" altLang="zh-CN" sz="900" b="0" dirty="0" err="1"/>
              <a:t>p.second</a:t>
            </a:r>
            <a:r>
              <a:rPr lang="en-US" altLang="zh-CN" sz="900" b="0" dirty="0"/>
              <a:t> &lt;&lt; ")";</a:t>
            </a:r>
            <a:endParaRPr lang="en-US" altLang="zh-CN" sz="900" b="0" dirty="0"/>
          </a:p>
          <a:p>
            <a:pPr marL="0" indent="0">
              <a:buNone/>
            </a:pPr>
            <a:r>
              <a:rPr lang="en-US" altLang="zh-CN" sz="900" dirty="0"/>
              <a:t>return</a:t>
            </a:r>
            <a:r>
              <a:rPr lang="en-US" altLang="zh-CN" sz="900" b="0" dirty="0"/>
              <a:t> o;</a:t>
            </a:r>
            <a:endParaRPr lang="en-US" altLang="zh-CN" sz="900" b="0" dirty="0"/>
          </a:p>
          <a:p>
            <a:pPr marL="0" indent="0">
              <a:buNone/>
            </a:pPr>
            <a:r>
              <a:rPr lang="en-US" altLang="zh-CN" sz="900" b="0" dirty="0"/>
              <a:t>}</a:t>
            </a:r>
            <a:endParaRPr lang="en-US" altLang="zh-CN" sz="900" b="0" dirty="0"/>
          </a:p>
          <a:p>
            <a:pPr marL="0" indent="0">
              <a:buNone/>
            </a:pPr>
            <a:r>
              <a:rPr lang="en-US" altLang="zh-CN" sz="900" dirty="0"/>
              <a:t>template</a:t>
            </a:r>
            <a:r>
              <a:rPr lang="en-US" altLang="zh-CN" sz="900" b="0" dirty="0"/>
              <a:t>&lt;</a:t>
            </a:r>
            <a:r>
              <a:rPr lang="en-US" altLang="zh-CN" sz="900" dirty="0"/>
              <a:t>class</a:t>
            </a:r>
            <a:r>
              <a:rPr lang="en-US" altLang="zh-CN" sz="900" b="0" dirty="0"/>
              <a:t> T&gt;</a:t>
            </a:r>
            <a:endParaRPr lang="en-US" altLang="zh-CN" sz="900" b="0" dirty="0"/>
          </a:p>
          <a:p>
            <a:pPr marL="0" indent="0">
              <a:buNone/>
            </a:pPr>
            <a:r>
              <a:rPr lang="en-US" altLang="zh-CN" sz="900" b="0" dirty="0"/>
              <a:t>void Print(T </a:t>
            </a:r>
            <a:r>
              <a:rPr lang="en-US" altLang="zh-CN" sz="900" b="0" dirty="0" err="1"/>
              <a:t>first,T</a:t>
            </a:r>
            <a:r>
              <a:rPr lang="en-US" altLang="zh-CN" sz="900" b="0" dirty="0"/>
              <a:t> last)</a:t>
            </a:r>
            <a:endParaRPr lang="en-US" altLang="zh-CN" sz="900" b="0" dirty="0"/>
          </a:p>
          <a:p>
            <a:pPr marL="0" indent="0">
              <a:buNone/>
            </a:pPr>
            <a:r>
              <a:rPr lang="en-US" altLang="zh-CN" sz="900" b="0" dirty="0"/>
              <a:t>{//</a:t>
            </a:r>
            <a:r>
              <a:rPr lang="zh-CN" altLang="en-US" sz="900" b="0" dirty="0"/>
              <a:t>打印区间</a:t>
            </a:r>
            <a:r>
              <a:rPr lang="en-US" altLang="zh-CN" sz="900" b="0" dirty="0"/>
              <a:t>[</a:t>
            </a:r>
            <a:r>
              <a:rPr lang="en-US" altLang="zh-CN" sz="900" b="0" dirty="0" err="1"/>
              <a:t>first,last</a:t>
            </a:r>
            <a:r>
              <a:rPr lang="en-US" altLang="zh-CN" sz="900" b="0" dirty="0"/>
              <a:t>)</a:t>
            </a:r>
            <a:endParaRPr lang="en-US" altLang="zh-CN" sz="900" b="0" dirty="0"/>
          </a:p>
          <a:p>
            <a:pPr marL="0" indent="0">
              <a:buNone/>
            </a:pPr>
            <a:r>
              <a:rPr lang="en-US" altLang="zh-CN" sz="900" dirty="0"/>
              <a:t>for</a:t>
            </a:r>
            <a:r>
              <a:rPr lang="en-US" altLang="zh-CN" sz="900" b="0" dirty="0"/>
              <a:t>( ; first != last; ++ first)</a:t>
            </a:r>
            <a:endParaRPr lang="en-US" altLang="zh-CN" sz="900" b="0" dirty="0"/>
          </a:p>
          <a:p>
            <a:pPr marL="0" indent="0">
              <a:buNone/>
            </a:pPr>
            <a:r>
              <a:rPr lang="en-US" altLang="zh-CN" sz="900" b="0" dirty="0" err="1"/>
              <a:t>cout</a:t>
            </a:r>
            <a:r>
              <a:rPr lang="en-US" altLang="zh-CN" sz="900" b="0" dirty="0"/>
              <a:t> &lt;&lt; * first &lt;&lt; " ";</a:t>
            </a:r>
            <a:endParaRPr lang="en-US" altLang="zh-CN" sz="900" b="0" dirty="0"/>
          </a:p>
          <a:p>
            <a:pPr marL="0" indent="0">
              <a:buNone/>
            </a:pPr>
            <a:r>
              <a:rPr lang="en-US" altLang="zh-CN" sz="900" b="0" dirty="0" err="1"/>
              <a:t>cout</a:t>
            </a:r>
            <a:r>
              <a:rPr lang="en-US" altLang="zh-CN" sz="900" b="0" dirty="0"/>
              <a:t> &lt;&lt; </a:t>
            </a:r>
            <a:r>
              <a:rPr lang="en-US" altLang="zh-CN" sz="900" b="0" dirty="0" err="1"/>
              <a:t>endl</a:t>
            </a:r>
            <a:r>
              <a:rPr lang="en-US" altLang="zh-CN" sz="900" b="0" dirty="0"/>
              <a:t>;</a:t>
            </a:r>
            <a:endParaRPr lang="en-US" altLang="zh-CN" sz="900" b="0" dirty="0"/>
          </a:p>
          <a:p>
            <a:pPr marL="0" indent="0">
              <a:buNone/>
            </a:pPr>
            <a:r>
              <a:rPr lang="en-US" altLang="zh-CN" sz="900" b="0" dirty="0"/>
              <a:t>}</a:t>
            </a:r>
            <a:endParaRPr lang="en-US" altLang="zh-CN" sz="900" b="0" dirty="0"/>
          </a:p>
          <a:p>
            <a:pPr marL="0" indent="0">
              <a:buNone/>
            </a:pPr>
            <a:r>
              <a:rPr lang="en-US" altLang="zh-CN" sz="900" dirty="0" err="1"/>
              <a:t>typedef</a:t>
            </a:r>
            <a:r>
              <a:rPr lang="en-US" altLang="zh-CN" sz="900" b="0" dirty="0"/>
              <a:t> map&lt;</a:t>
            </a:r>
            <a:r>
              <a:rPr lang="en-US" altLang="zh-CN" sz="900" b="0" dirty="0" err="1"/>
              <a:t>int,double,greater</a:t>
            </a:r>
            <a:r>
              <a:rPr lang="en-US" altLang="zh-CN" sz="900" b="0" dirty="0"/>
              <a:t>&lt;</a:t>
            </a:r>
            <a:r>
              <a:rPr lang="en-US" altLang="zh-CN" sz="900" b="0" dirty="0" err="1"/>
              <a:t>int</a:t>
            </a:r>
            <a:r>
              <a:rPr lang="en-US" altLang="zh-CN" sz="900" b="0" dirty="0"/>
              <a:t>&gt; &gt; MYMAP; </a:t>
            </a:r>
            <a:endParaRPr lang="en-US" altLang="zh-CN" sz="900" b="0" dirty="0"/>
          </a:p>
          <a:p>
            <a:pPr marL="0" indent="0">
              <a:buNone/>
            </a:pPr>
            <a:r>
              <a:rPr lang="en-US" altLang="zh-CN" sz="900" b="0" dirty="0"/>
              <a:t>//</a:t>
            </a:r>
            <a:r>
              <a:rPr lang="zh-CN" altLang="en-US" sz="900" b="0" dirty="0"/>
              <a:t>此容器关键字是整型，元素按关键字从大到小排序</a:t>
            </a:r>
            <a:endParaRPr lang="zh-CN" altLang="en-US" sz="900"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12.</a:t>
            </a:r>
            <a:r>
              <a:rPr lang="zh-CN" altLang="en-US" sz="2400" kern="0" dirty="0"/>
              <a:t>映射</a:t>
            </a:r>
            <a:r>
              <a:rPr lang="en-US" altLang="zh-CN" sz="2400" kern="0" dirty="0"/>
              <a:t>map</a:t>
            </a:r>
            <a:r>
              <a:rPr lang="zh-CN" altLang="en-US" sz="2400" kern="0" dirty="0"/>
              <a:t>类实例</a:t>
            </a:r>
            <a:endParaRPr lang="zh-CN" altLang="en-US" sz="2400" dirty="0">
              <a:latin typeface="Rockwell" pitchFamily="18" charset="0"/>
              <a:ea typeface="微软雅黑" panose="020B0503020204020204" pitchFamily="34" charset="-122"/>
            </a:endParaRPr>
          </a:p>
        </p:txBody>
      </p:sp>
      <p:sp>
        <p:nvSpPr>
          <p:cNvPr id="13" name="Rectangle 3"/>
          <p:cNvSpPr txBox="1">
            <a:spLocks noChangeArrowheads="1"/>
          </p:cNvSpPr>
          <p:nvPr/>
        </p:nvSpPr>
        <p:spPr bwMode="auto">
          <a:xfrm>
            <a:off x="4476833" y="686346"/>
            <a:ext cx="5019943"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err="1"/>
              <a:t>int</a:t>
            </a:r>
            <a:r>
              <a:rPr lang="en-US" altLang="zh-CN" sz="900" b="0" dirty="0"/>
              <a:t> main()</a:t>
            </a:r>
            <a:endParaRPr lang="en-US" altLang="zh-CN" sz="900" b="0" dirty="0"/>
          </a:p>
          <a:p>
            <a:pPr marL="0" indent="0">
              <a:buNone/>
            </a:pPr>
            <a:r>
              <a:rPr lang="en-US" altLang="zh-CN" sz="900" b="0" dirty="0"/>
              <a:t>{</a:t>
            </a:r>
            <a:endParaRPr lang="en-US" altLang="zh-CN" sz="900" b="0" dirty="0"/>
          </a:p>
          <a:p>
            <a:pPr marL="0" indent="0">
              <a:buNone/>
            </a:pPr>
            <a:r>
              <a:rPr lang="en-US" altLang="zh-CN" sz="900" b="0" dirty="0"/>
              <a:t>MYMAP </a:t>
            </a:r>
            <a:r>
              <a:rPr lang="en-US" altLang="zh-CN" sz="900" b="0" dirty="0" err="1"/>
              <a:t>mp</a:t>
            </a:r>
            <a:r>
              <a:rPr lang="en-US" altLang="zh-CN" sz="900" b="0" dirty="0"/>
              <a:t>;</a:t>
            </a:r>
            <a:endParaRPr lang="en-US" altLang="zh-CN" sz="900" b="0" dirty="0"/>
          </a:p>
          <a:p>
            <a:pPr marL="0" indent="0">
              <a:buNone/>
            </a:pPr>
            <a:r>
              <a:rPr lang="en-US" altLang="zh-CN" sz="900" b="0" dirty="0" err="1"/>
              <a:t>mp.insert</a:t>
            </a:r>
            <a:r>
              <a:rPr lang="en-US" altLang="zh-CN" sz="900" b="0" dirty="0"/>
              <a:t>(MYMAP::</a:t>
            </a:r>
            <a:r>
              <a:rPr lang="en-US" altLang="zh-CN" sz="900" b="0" dirty="0" err="1"/>
              <a:t>value_type</a:t>
            </a:r>
            <a:r>
              <a:rPr lang="en-US" altLang="zh-CN" sz="900" b="0" dirty="0"/>
              <a:t>(15,2.7));</a:t>
            </a:r>
            <a:endParaRPr lang="en-US" altLang="zh-CN" sz="900" b="0" dirty="0"/>
          </a:p>
          <a:p>
            <a:pPr marL="0" indent="0">
              <a:buNone/>
            </a:pPr>
            <a:r>
              <a:rPr lang="en-US" altLang="zh-CN" sz="900" b="0" dirty="0"/>
              <a:t>pair&lt;MYMAP::</a:t>
            </a:r>
            <a:r>
              <a:rPr lang="en-US" altLang="zh-CN" sz="900" b="0" dirty="0" err="1"/>
              <a:t>iterator,bool</a:t>
            </a:r>
            <a:r>
              <a:rPr lang="en-US" altLang="zh-CN" sz="900" b="0" dirty="0"/>
              <a:t>&gt; p = </a:t>
            </a:r>
            <a:r>
              <a:rPr lang="en-US" altLang="zh-CN" sz="900" b="0" dirty="0" err="1"/>
              <a:t>mp.insert</a:t>
            </a:r>
            <a:r>
              <a:rPr lang="en-US" altLang="zh-CN" sz="900" b="0" dirty="0"/>
              <a:t>(</a:t>
            </a:r>
            <a:r>
              <a:rPr lang="en-US" altLang="zh-CN" sz="900" b="0" dirty="0" err="1"/>
              <a:t>make_pair</a:t>
            </a:r>
            <a:r>
              <a:rPr lang="en-US" altLang="zh-CN" sz="900" b="0" dirty="0"/>
              <a:t>(15,99.3));</a:t>
            </a:r>
            <a:endParaRPr lang="en-US" altLang="zh-CN" sz="900" b="0" dirty="0"/>
          </a:p>
          <a:p>
            <a:pPr marL="0" indent="0">
              <a:buNone/>
            </a:pPr>
            <a:r>
              <a:rPr lang="en-US" altLang="zh-CN" sz="900" dirty="0"/>
              <a:t>if</a:t>
            </a:r>
            <a:r>
              <a:rPr lang="en-US" altLang="zh-CN" sz="900" b="0" dirty="0"/>
              <a:t>(!</a:t>
            </a:r>
            <a:r>
              <a:rPr lang="en-US" altLang="zh-CN" sz="900" b="0" dirty="0" err="1"/>
              <a:t>p.second</a:t>
            </a:r>
            <a:r>
              <a:rPr lang="en-US" altLang="zh-CN" sz="900" b="0" dirty="0"/>
              <a:t>)</a:t>
            </a:r>
            <a:endParaRPr lang="en-US" altLang="zh-CN" sz="900" b="0" dirty="0"/>
          </a:p>
          <a:p>
            <a:pPr marL="0" indent="0">
              <a:buNone/>
            </a:pPr>
            <a:r>
              <a:rPr lang="en-US" altLang="zh-CN" sz="900" b="0" dirty="0" err="1"/>
              <a:t>cout</a:t>
            </a:r>
            <a:r>
              <a:rPr lang="en-US" altLang="zh-CN" sz="900" b="0" dirty="0"/>
              <a:t> &lt;&lt; * (</a:t>
            </a:r>
            <a:r>
              <a:rPr lang="en-US" altLang="zh-CN" sz="900" b="0" dirty="0" err="1"/>
              <a:t>p.first</a:t>
            </a:r>
            <a:r>
              <a:rPr lang="en-US" altLang="zh-CN" sz="900" b="0" dirty="0"/>
              <a:t>) &lt;&lt; " already exists" &lt;&lt; </a:t>
            </a:r>
            <a:r>
              <a:rPr lang="en-US" altLang="zh-CN" sz="900" b="0" dirty="0" err="1"/>
              <a:t>endl</a:t>
            </a:r>
            <a:r>
              <a:rPr lang="en-US" altLang="zh-CN" sz="900" b="0" dirty="0"/>
              <a:t>; //</a:t>
            </a:r>
            <a:r>
              <a:rPr lang="zh-CN" altLang="en-US" sz="900" b="0" dirty="0"/>
              <a:t>会输出</a:t>
            </a:r>
            <a:endParaRPr lang="zh-CN" altLang="en-US" sz="900" b="0" dirty="0"/>
          </a:p>
          <a:p>
            <a:pPr marL="0" indent="0">
              <a:buNone/>
            </a:pPr>
            <a:r>
              <a:rPr lang="en-US" altLang="zh-CN" sz="900" b="0" dirty="0" err="1"/>
              <a:t>cout</a:t>
            </a:r>
            <a:r>
              <a:rPr lang="en-US" altLang="zh-CN" sz="900" b="0" dirty="0"/>
              <a:t> &lt;&lt; "1) " &lt;&lt; </a:t>
            </a:r>
            <a:r>
              <a:rPr lang="en-US" altLang="zh-CN" sz="900" b="0" dirty="0" err="1"/>
              <a:t>mp.count</a:t>
            </a:r>
            <a:r>
              <a:rPr lang="en-US" altLang="zh-CN" sz="900" b="0" dirty="0"/>
              <a:t>(15) &lt;&lt; </a:t>
            </a:r>
            <a:r>
              <a:rPr lang="en-US" altLang="zh-CN" sz="900" b="0" dirty="0" err="1"/>
              <a:t>endl</a:t>
            </a:r>
            <a:r>
              <a:rPr lang="en-US" altLang="zh-CN" sz="900" b="0" dirty="0"/>
              <a:t>; //</a:t>
            </a:r>
            <a:r>
              <a:rPr lang="zh-CN" altLang="en-US" sz="900" b="0" dirty="0"/>
              <a:t>输出 </a:t>
            </a:r>
            <a:r>
              <a:rPr lang="en-US" altLang="zh-CN" sz="900" b="0" dirty="0"/>
              <a:t>1) 1</a:t>
            </a:r>
            <a:endParaRPr lang="zh-CN" altLang="en-US" sz="900" b="0" dirty="0"/>
          </a:p>
          <a:p>
            <a:pPr marL="0" indent="0">
              <a:buNone/>
            </a:pPr>
            <a:r>
              <a:rPr lang="en-US" altLang="zh-CN" sz="900" b="0" dirty="0" err="1"/>
              <a:t>mp.insert</a:t>
            </a:r>
            <a:r>
              <a:rPr lang="en-US" altLang="zh-CN" sz="900" b="0" dirty="0"/>
              <a:t>(</a:t>
            </a:r>
            <a:r>
              <a:rPr lang="en-US" altLang="zh-CN" sz="900" b="0" dirty="0" err="1"/>
              <a:t>make_pair</a:t>
            </a:r>
            <a:r>
              <a:rPr lang="en-US" altLang="zh-CN" sz="900" b="0" dirty="0"/>
              <a:t>(20,9.3));</a:t>
            </a:r>
            <a:endParaRPr lang="en-US" altLang="zh-CN" sz="900" b="0" dirty="0"/>
          </a:p>
          <a:p>
            <a:pPr marL="0" indent="0">
              <a:buNone/>
            </a:pPr>
            <a:r>
              <a:rPr lang="en-US" altLang="zh-CN" sz="900" b="0" dirty="0" err="1"/>
              <a:t>cout</a:t>
            </a:r>
            <a:r>
              <a:rPr lang="en-US" altLang="zh-CN" sz="900" b="0" dirty="0"/>
              <a:t> &lt;&lt; "2) " &lt;&lt; </a:t>
            </a:r>
            <a:r>
              <a:rPr lang="en-US" altLang="zh-CN" sz="900" b="0" dirty="0" err="1"/>
              <a:t>mp</a:t>
            </a:r>
            <a:r>
              <a:rPr lang="en-US" altLang="zh-CN" sz="900" b="0" dirty="0"/>
              <a:t>[40] &lt;&lt; </a:t>
            </a:r>
            <a:r>
              <a:rPr lang="en-US" altLang="zh-CN" sz="900" b="0" dirty="0" err="1"/>
              <a:t>endl</a:t>
            </a:r>
            <a:r>
              <a:rPr lang="en-US" altLang="zh-CN" sz="900" b="0" dirty="0"/>
              <a:t>;//</a:t>
            </a:r>
            <a:r>
              <a:rPr lang="zh-CN" altLang="en-US" sz="900" b="0" dirty="0"/>
              <a:t>如果没有关键字为</a:t>
            </a:r>
            <a:r>
              <a:rPr lang="en-US" altLang="zh-CN" sz="900" b="0" dirty="0"/>
              <a:t>40</a:t>
            </a:r>
            <a:r>
              <a:rPr lang="zh-CN" altLang="en-US" sz="900" b="0" dirty="0"/>
              <a:t>的元素，则插入一个</a:t>
            </a:r>
            <a:endParaRPr lang="zh-CN" altLang="en-US" sz="900" b="0" dirty="0"/>
          </a:p>
          <a:p>
            <a:pPr marL="0" indent="0">
              <a:buNone/>
            </a:pPr>
            <a:r>
              <a:rPr lang="en-US" altLang="zh-CN" sz="900" b="0" dirty="0" err="1"/>
              <a:t>cout</a:t>
            </a:r>
            <a:r>
              <a:rPr lang="en-US" altLang="zh-CN" sz="900" b="0" dirty="0"/>
              <a:t> &lt;&lt; "3) ";Print(</a:t>
            </a:r>
            <a:r>
              <a:rPr lang="en-US" altLang="zh-CN" sz="900" b="0" dirty="0" err="1"/>
              <a:t>mp.begin</a:t>
            </a:r>
            <a:r>
              <a:rPr lang="en-US" altLang="zh-CN" sz="900" b="0" dirty="0"/>
              <a:t>(),</a:t>
            </a:r>
            <a:r>
              <a:rPr lang="en-US" altLang="zh-CN" sz="900" b="0" dirty="0" err="1"/>
              <a:t>mp.end</a:t>
            </a:r>
            <a:r>
              <a:rPr lang="en-US" altLang="zh-CN" sz="900" b="0" dirty="0"/>
              <a:t>());//</a:t>
            </a:r>
            <a:r>
              <a:rPr lang="zh-CN" altLang="en-US" sz="900" b="0" dirty="0"/>
              <a:t>输出：</a:t>
            </a:r>
            <a:r>
              <a:rPr lang="en-US" altLang="zh-CN" sz="900" b="0" dirty="0"/>
              <a:t>3) (40,0)(20,9.3)(15,2.7)</a:t>
            </a:r>
            <a:endParaRPr lang="zh-CN" altLang="en-US" sz="900" b="0" dirty="0"/>
          </a:p>
          <a:p>
            <a:pPr marL="0" indent="0">
              <a:buNone/>
            </a:pPr>
            <a:r>
              <a:rPr lang="en-US" altLang="zh-CN" sz="900" b="0" dirty="0" err="1"/>
              <a:t>mp</a:t>
            </a:r>
            <a:r>
              <a:rPr lang="en-US" altLang="zh-CN" sz="900" b="0" dirty="0"/>
              <a:t>[15] = 6.28; //</a:t>
            </a:r>
            <a:r>
              <a:rPr lang="zh-CN" altLang="en-US" sz="900" b="0" dirty="0"/>
              <a:t>把关键字为</a:t>
            </a:r>
            <a:r>
              <a:rPr lang="en-US" altLang="zh-CN" sz="900" b="0" dirty="0"/>
              <a:t>15</a:t>
            </a:r>
            <a:r>
              <a:rPr lang="zh-CN" altLang="en-US" sz="900" b="0" dirty="0"/>
              <a:t>的元素值改成</a:t>
            </a:r>
            <a:r>
              <a:rPr lang="en-US" altLang="zh-CN" sz="900" b="0" dirty="0"/>
              <a:t>6.28</a:t>
            </a:r>
            <a:endParaRPr lang="zh-CN" altLang="en-US" sz="900" b="0" dirty="0"/>
          </a:p>
          <a:p>
            <a:pPr marL="0" indent="0">
              <a:buNone/>
            </a:pPr>
            <a:r>
              <a:rPr lang="en-US" altLang="zh-CN" sz="900" b="0" dirty="0" err="1"/>
              <a:t>mp</a:t>
            </a:r>
            <a:r>
              <a:rPr lang="en-US" altLang="zh-CN" sz="900" b="0" dirty="0"/>
              <a:t>[17] = 3.14; //</a:t>
            </a:r>
            <a:r>
              <a:rPr lang="zh-CN" altLang="en-US" sz="900" b="0" dirty="0"/>
              <a:t>插入关键字为</a:t>
            </a:r>
            <a:r>
              <a:rPr lang="en-US" altLang="zh-CN" sz="900" b="0" dirty="0"/>
              <a:t>17</a:t>
            </a:r>
            <a:r>
              <a:rPr lang="zh-CN" altLang="en-US" sz="900" b="0" dirty="0"/>
              <a:t>的元素，并将其值设为</a:t>
            </a:r>
            <a:r>
              <a:rPr lang="en-US" altLang="zh-CN" sz="900" b="0" dirty="0"/>
              <a:t>3.14</a:t>
            </a:r>
            <a:endParaRPr lang="zh-CN" altLang="en-US" sz="900" b="0" dirty="0"/>
          </a:p>
          <a:p>
            <a:pPr marL="0" indent="0">
              <a:buNone/>
            </a:pPr>
            <a:r>
              <a:rPr lang="en-US" altLang="zh-CN" sz="900" b="0" dirty="0" err="1"/>
              <a:t>cout</a:t>
            </a:r>
            <a:r>
              <a:rPr lang="en-US" altLang="zh-CN" sz="900" b="0" dirty="0"/>
              <a:t> &lt;&lt; "4) ";Print(</a:t>
            </a:r>
            <a:r>
              <a:rPr lang="en-US" altLang="zh-CN" sz="900" b="0" dirty="0" err="1"/>
              <a:t>mp.begin</a:t>
            </a:r>
            <a:r>
              <a:rPr lang="en-US" altLang="zh-CN" sz="900" b="0" dirty="0"/>
              <a:t>(),</a:t>
            </a:r>
            <a:r>
              <a:rPr lang="en-US" altLang="zh-CN" sz="900" b="0" dirty="0" err="1"/>
              <a:t>mp.end</a:t>
            </a:r>
            <a:r>
              <a:rPr lang="en-US" altLang="zh-CN" sz="900" b="0" dirty="0"/>
              <a:t>());</a:t>
            </a:r>
            <a:endParaRPr lang="en-US" altLang="zh-CN" sz="900" b="0" dirty="0"/>
          </a:p>
          <a:p>
            <a:pPr marL="0" indent="0">
              <a:buNone/>
            </a:pPr>
            <a:r>
              <a:rPr lang="en-US" altLang="zh-CN" sz="900" dirty="0"/>
              <a:t>return</a:t>
            </a:r>
            <a:r>
              <a:rPr lang="en-US" altLang="zh-CN" sz="900" b="0" dirty="0"/>
              <a:t> 0;</a:t>
            </a:r>
            <a:endParaRPr lang="en-US" altLang="zh-CN" sz="900" b="0" dirty="0"/>
          </a:p>
          <a:p>
            <a:pPr marL="0" indent="0">
              <a:buNone/>
            </a:pPr>
            <a:r>
              <a:rPr lang="en-US" altLang="zh-CN" sz="900" b="0" dirty="0"/>
              <a:t>}</a:t>
            </a:r>
            <a:endParaRPr lang="en-US" altLang="zh-CN" sz="900" b="0" dirty="0"/>
          </a:p>
          <a:p>
            <a:pPr marL="0" indent="0">
              <a:buNone/>
            </a:pPr>
            <a:endParaRPr lang="en-US" altLang="zh-CN" sz="900" b="0" dirty="0"/>
          </a:p>
          <a:p>
            <a:pPr marL="0" indent="0">
              <a:buNone/>
            </a:pPr>
            <a:r>
              <a:rPr lang="zh-CN" altLang="en-US" sz="1350" b="0" dirty="0"/>
              <a:t>程序的输出结果如下：</a:t>
            </a:r>
            <a:br>
              <a:rPr lang="zh-CN" altLang="en-US" sz="1350" dirty="0"/>
            </a:br>
            <a:r>
              <a:rPr lang="en-US" altLang="zh-CN" sz="1350" b="0" dirty="0"/>
              <a:t>(15,2.7) already exists</a:t>
            </a:r>
            <a:br>
              <a:rPr lang="en-US" altLang="zh-CN" sz="1350" dirty="0"/>
            </a:br>
            <a:r>
              <a:rPr lang="en-US" altLang="zh-CN" sz="1350" b="0" dirty="0"/>
              <a:t>1) 1</a:t>
            </a:r>
            <a:br>
              <a:rPr lang="en-US" altLang="zh-CN" sz="1350" dirty="0"/>
            </a:br>
            <a:r>
              <a:rPr lang="en-US" altLang="zh-CN" sz="1350" b="0" dirty="0"/>
              <a:t>2) 0</a:t>
            </a:r>
            <a:br>
              <a:rPr lang="en-US" altLang="zh-CN" sz="1350" dirty="0"/>
            </a:br>
            <a:r>
              <a:rPr lang="en-US" altLang="zh-CN" sz="1350" b="0" dirty="0"/>
              <a:t>3) (40,0) (20,9.3) (15,2.7)</a:t>
            </a:r>
            <a:br>
              <a:rPr lang="en-US" altLang="zh-CN" sz="1350" dirty="0"/>
            </a:br>
            <a:r>
              <a:rPr lang="en-US" altLang="zh-CN" sz="1350" b="0" dirty="0"/>
              <a:t>4) (40,0) (20,9.3) (17,3.14) (15,6.28)</a:t>
            </a:r>
            <a:endParaRPr lang="en-US" altLang="zh-CN" sz="1350" b="0" dirty="0"/>
          </a:p>
          <a:p>
            <a:pPr>
              <a:lnSpc>
                <a:spcPct val="90000"/>
              </a:lnSpc>
              <a:defRPr/>
            </a:pPr>
            <a:endParaRPr lang="en-US" altLang="zh-CN" sz="135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686346"/>
            <a:ext cx="8582483"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 typeface="Wingdings" panose="05000000000000000000" pitchFamily="2" charset="2"/>
              <a:buChar char="l"/>
            </a:pPr>
            <a:r>
              <a:rPr lang="en-US" altLang="zh-CN" sz="1500" b="0" dirty="0" err="1"/>
              <a:t>multimap</a:t>
            </a:r>
            <a:r>
              <a:rPr lang="en-US" altLang="zh-CN" sz="1500" b="0" dirty="0"/>
              <a:t> </a:t>
            </a:r>
            <a:r>
              <a:rPr lang="zh-CN" altLang="en-US" sz="1500" b="0" dirty="0"/>
              <a:t>是关联容器的一种，</a:t>
            </a:r>
            <a:r>
              <a:rPr lang="en-US" altLang="zh-CN" sz="1500" b="0" dirty="0" err="1"/>
              <a:t>multimap</a:t>
            </a:r>
            <a:r>
              <a:rPr lang="en-US" altLang="zh-CN" sz="1500" b="0" dirty="0"/>
              <a:t> </a:t>
            </a:r>
            <a:r>
              <a:rPr lang="zh-CN" altLang="en-US" sz="1500" b="0" dirty="0"/>
              <a:t>的每个元素都分为关键字和值两部分，容器中的元素是按关键字排序的，并且允许有多个元素的关键字相同。</a:t>
            </a:r>
            <a:endParaRPr lang="en-US" altLang="zh-CN" sz="1500" b="0" dirty="0"/>
          </a:p>
          <a:p>
            <a:pPr>
              <a:buFont typeface="Wingdings" panose="05000000000000000000" pitchFamily="2" charset="2"/>
              <a:buChar char="l"/>
            </a:pPr>
            <a:r>
              <a:rPr lang="zh-CN" altLang="en-US" sz="1500" b="0" dirty="0"/>
              <a:t>注意，不能直接修改 </a:t>
            </a:r>
            <a:r>
              <a:rPr lang="en-US" altLang="zh-CN" sz="1500" b="0" dirty="0" err="1"/>
              <a:t>multimap</a:t>
            </a:r>
            <a:r>
              <a:rPr lang="en-US" altLang="zh-CN" sz="1500" b="0" dirty="0"/>
              <a:t> </a:t>
            </a:r>
            <a:r>
              <a:rPr lang="zh-CN" altLang="en-US" sz="1500" b="0" dirty="0"/>
              <a:t>容器中的关键字。因为 </a:t>
            </a:r>
            <a:r>
              <a:rPr lang="en-US" altLang="zh-CN" sz="1500" b="0" dirty="0" err="1"/>
              <a:t>multimap</a:t>
            </a:r>
            <a:r>
              <a:rPr lang="en-US" altLang="zh-CN" sz="1500" b="0" dirty="0"/>
              <a:t> </a:t>
            </a:r>
            <a:r>
              <a:rPr lang="zh-CN" altLang="en-US" sz="1500" b="0" dirty="0"/>
              <a:t>中的元素是按照关键字排序的，当关键字被修改后，容器并不会自动重新调整顺序，于是容器的有序性就会被破坏，再在其上进行查找等操作就会得到错误的结果。</a:t>
            </a:r>
            <a:endParaRPr lang="en-US" altLang="zh-CN" sz="1500" b="0" dirty="0"/>
          </a:p>
          <a:p>
            <a:pPr>
              <a:buFont typeface="Wingdings" panose="05000000000000000000" pitchFamily="2" charset="2"/>
              <a:buChar char="l"/>
            </a:pPr>
            <a:r>
              <a:rPr lang="zh-CN" altLang="en-US" sz="1500" b="0" dirty="0"/>
              <a:t>使用 </a:t>
            </a:r>
            <a:r>
              <a:rPr lang="en-US" altLang="zh-CN" sz="1500" b="0" dirty="0" err="1"/>
              <a:t>multimap</a:t>
            </a:r>
            <a:r>
              <a:rPr lang="en-US" altLang="zh-CN" sz="1500" b="0" dirty="0"/>
              <a:t> </a:t>
            </a:r>
            <a:r>
              <a:rPr lang="zh-CN" altLang="en-US" sz="1500" b="0" dirty="0"/>
              <a:t>必须包含头文件 </a:t>
            </a:r>
            <a:r>
              <a:rPr lang="en-US" altLang="zh-CN" sz="1500" b="0" dirty="0"/>
              <a:t>map</a:t>
            </a:r>
            <a:r>
              <a:rPr lang="zh-CN" altLang="en-US" sz="1500" b="0" dirty="0"/>
              <a:t>。</a:t>
            </a:r>
            <a:r>
              <a:rPr lang="en-US" altLang="zh-CN" sz="1500" b="0" dirty="0" err="1"/>
              <a:t>multimap</a:t>
            </a:r>
            <a:r>
              <a:rPr lang="en-US" altLang="zh-CN" sz="1500" b="0" dirty="0"/>
              <a:t> </a:t>
            </a:r>
            <a:r>
              <a:rPr lang="zh-CN" altLang="en-US" sz="1500" b="0" dirty="0"/>
              <a:t>的定义如下：</a:t>
            </a:r>
            <a:br>
              <a:rPr lang="zh-CN" altLang="en-US" sz="1500" dirty="0"/>
            </a:br>
            <a:r>
              <a:rPr lang="en-US" altLang="zh-CN" sz="1350" b="0" i="1" dirty="0">
                <a:solidFill>
                  <a:srgbClr val="FF0000"/>
                </a:solidFill>
              </a:rPr>
              <a:t>template &lt; class Key, class T, class </a:t>
            </a:r>
            <a:r>
              <a:rPr lang="en-US" altLang="zh-CN" sz="1350" b="0" i="1" dirty="0" err="1">
                <a:solidFill>
                  <a:srgbClr val="FF0000"/>
                </a:solidFill>
              </a:rPr>
              <a:t>Pred</a:t>
            </a:r>
            <a:r>
              <a:rPr lang="en-US" altLang="zh-CN" sz="1350" b="0" i="1" dirty="0">
                <a:solidFill>
                  <a:srgbClr val="FF0000"/>
                </a:solidFill>
              </a:rPr>
              <a:t> = less&lt;Key&gt;, class A = allocator&lt;T&gt; &gt;</a:t>
            </a:r>
            <a:br>
              <a:rPr lang="en-US" altLang="zh-CN" sz="1350" i="1" dirty="0">
                <a:solidFill>
                  <a:srgbClr val="FF0000"/>
                </a:solidFill>
              </a:rPr>
            </a:br>
            <a:r>
              <a:rPr lang="en-US" altLang="zh-CN" sz="1350" b="0" i="1" dirty="0">
                <a:solidFill>
                  <a:srgbClr val="FF0000"/>
                </a:solidFill>
              </a:rPr>
              <a:t>class </a:t>
            </a:r>
            <a:r>
              <a:rPr lang="en-US" altLang="zh-CN" sz="1350" b="0" i="1" dirty="0" err="1">
                <a:solidFill>
                  <a:srgbClr val="FF0000"/>
                </a:solidFill>
              </a:rPr>
              <a:t>multimap</a:t>
            </a:r>
            <a:br>
              <a:rPr lang="en-US" altLang="zh-CN" sz="1350" i="1" dirty="0">
                <a:solidFill>
                  <a:srgbClr val="FF0000"/>
                </a:solidFill>
              </a:rPr>
            </a:br>
            <a:r>
              <a:rPr lang="en-US" altLang="zh-CN" sz="1350" b="0" i="1" dirty="0">
                <a:solidFill>
                  <a:srgbClr val="FF0000"/>
                </a:solidFill>
              </a:rPr>
              <a:t>{</a:t>
            </a:r>
            <a:br>
              <a:rPr lang="en-US" altLang="zh-CN" sz="1350" i="1" dirty="0">
                <a:solidFill>
                  <a:srgbClr val="FF0000"/>
                </a:solidFill>
              </a:rPr>
            </a:br>
            <a:r>
              <a:rPr lang="en-US" altLang="zh-CN" sz="1350" b="0" i="1" dirty="0">
                <a:solidFill>
                  <a:srgbClr val="FF0000"/>
                </a:solidFill>
              </a:rPr>
              <a:t>    ...</a:t>
            </a:r>
            <a:br>
              <a:rPr lang="en-US" altLang="zh-CN" sz="1350" i="1" dirty="0">
                <a:solidFill>
                  <a:srgbClr val="FF0000"/>
                </a:solidFill>
              </a:rPr>
            </a:br>
            <a:r>
              <a:rPr lang="en-US" altLang="zh-CN" sz="1350" b="0" i="1" dirty="0">
                <a:solidFill>
                  <a:srgbClr val="FF0000"/>
                </a:solidFill>
              </a:rPr>
              <a:t>    </a:t>
            </a:r>
            <a:r>
              <a:rPr lang="en-US" altLang="zh-CN" sz="1350" b="0" i="1" dirty="0" err="1">
                <a:solidFill>
                  <a:srgbClr val="FF0000"/>
                </a:solidFill>
              </a:rPr>
              <a:t>typedef</a:t>
            </a:r>
            <a:r>
              <a:rPr lang="en-US" altLang="zh-CN" sz="1350" b="0" i="1" dirty="0">
                <a:solidFill>
                  <a:srgbClr val="FF0000"/>
                </a:solidFill>
              </a:rPr>
              <a:t> pair &lt;</a:t>
            </a:r>
            <a:r>
              <a:rPr lang="en-US" altLang="zh-CN" sz="1350" b="0" i="1" dirty="0" err="1">
                <a:solidFill>
                  <a:srgbClr val="FF0000"/>
                </a:solidFill>
              </a:rPr>
              <a:t>const</a:t>
            </a:r>
            <a:r>
              <a:rPr lang="en-US" altLang="zh-CN" sz="1350" b="0" i="1" dirty="0">
                <a:solidFill>
                  <a:srgbClr val="FF0000"/>
                </a:solidFill>
              </a:rPr>
              <a:t> Key, T&gt; </a:t>
            </a:r>
            <a:r>
              <a:rPr lang="en-US" altLang="zh-CN" sz="1350" b="0" i="1" dirty="0" err="1">
                <a:solidFill>
                  <a:srgbClr val="FF0000"/>
                </a:solidFill>
              </a:rPr>
              <a:t>value_type</a:t>
            </a:r>
            <a:r>
              <a:rPr lang="en-US" altLang="zh-CN" sz="1350" b="0" i="1" dirty="0">
                <a:solidFill>
                  <a:srgbClr val="FF0000"/>
                </a:solidFill>
              </a:rPr>
              <a:t>;</a:t>
            </a:r>
            <a:br>
              <a:rPr lang="en-US" altLang="zh-CN" sz="1350" i="1" dirty="0">
                <a:solidFill>
                  <a:srgbClr val="FF0000"/>
                </a:solidFill>
              </a:rPr>
            </a:br>
            <a:r>
              <a:rPr lang="en-US" altLang="zh-CN" sz="1350" b="0" i="1" dirty="0">
                <a:solidFill>
                  <a:srgbClr val="FF0000"/>
                </a:solidFill>
              </a:rPr>
              <a:t>    ...</a:t>
            </a:r>
            <a:br>
              <a:rPr lang="en-US" altLang="zh-CN" sz="1350" i="1" dirty="0">
                <a:solidFill>
                  <a:srgbClr val="FF0000"/>
                </a:solidFill>
              </a:rPr>
            </a:br>
            <a:r>
              <a:rPr lang="en-US" altLang="zh-CN" sz="1350" b="0" i="1" dirty="0">
                <a:solidFill>
                  <a:srgbClr val="FF0000"/>
                </a:solidFill>
              </a:rPr>
              <a:t>};</a:t>
            </a:r>
            <a:br>
              <a:rPr lang="zh-CN" altLang="en-US" sz="1500" dirty="0"/>
            </a:br>
            <a:r>
              <a:rPr lang="en-US" altLang="zh-CN" sz="2100" b="0" dirty="0" err="1"/>
              <a:t>multimap</a:t>
            </a:r>
            <a:r>
              <a:rPr lang="en-US" altLang="zh-CN" sz="2100" b="0" dirty="0"/>
              <a:t> </a:t>
            </a:r>
            <a:r>
              <a:rPr lang="zh-CN" altLang="en-US" sz="2100" b="0" dirty="0"/>
              <a:t>中的元素都是 </a:t>
            </a:r>
            <a:r>
              <a:rPr lang="en-US" altLang="zh-CN" sz="2100" b="0" dirty="0"/>
              <a:t>pair </a:t>
            </a:r>
            <a:r>
              <a:rPr lang="zh-CN" altLang="en-US" sz="2100" b="0" dirty="0"/>
              <a:t>模板类的对象。元素的 </a:t>
            </a:r>
            <a:r>
              <a:rPr lang="en-US" altLang="zh-CN" sz="2100" b="0" dirty="0"/>
              <a:t>first </a:t>
            </a:r>
            <a:r>
              <a:rPr lang="zh-CN" altLang="en-US" sz="2100" b="0" dirty="0"/>
              <a:t>成员变量也叫“关键字”，</a:t>
            </a:r>
            <a:r>
              <a:rPr lang="en-US" altLang="zh-CN" sz="2100" b="0" dirty="0"/>
              <a:t>second </a:t>
            </a:r>
            <a:r>
              <a:rPr lang="zh-CN" altLang="en-US" sz="2100" b="0" dirty="0"/>
              <a:t>成员变量也叫“值”。</a:t>
            </a:r>
            <a:r>
              <a:rPr lang="en-US" altLang="zh-CN" sz="2100" b="0" dirty="0" err="1"/>
              <a:t>multimap</a:t>
            </a:r>
            <a:r>
              <a:rPr lang="en-US" altLang="zh-CN" sz="2100" b="0" dirty="0"/>
              <a:t> </a:t>
            </a:r>
            <a:r>
              <a:rPr lang="zh-CN" altLang="en-US" sz="2100" b="0" dirty="0"/>
              <a:t>容器中的元素是按关键字从小到大排序的。默认情况下，元素的关键之间用 </a:t>
            </a:r>
            <a:r>
              <a:rPr lang="en-US" altLang="zh-CN" sz="2100" b="0" dirty="0"/>
              <a:t>less &lt;Key&gt; </a:t>
            </a:r>
            <a:r>
              <a:rPr lang="zh-CN" altLang="en-US" sz="2100" b="0" dirty="0"/>
              <a:t>比较大小</a:t>
            </a:r>
            <a:r>
              <a:rPr lang="en-US" altLang="zh-CN" sz="2100" b="0" dirty="0"/>
              <a:t>.</a:t>
            </a:r>
            <a:r>
              <a:rPr lang="zh-CN" altLang="en-US" sz="2100" b="0" dirty="0"/>
              <a:t> </a:t>
            </a:r>
            <a:r>
              <a:rPr lang="en-US" altLang="zh-CN" sz="2100" b="0" dirty="0" err="1"/>
              <a:t>multimap</a:t>
            </a:r>
            <a:r>
              <a:rPr lang="en-US" altLang="zh-CN" sz="2100" b="0" dirty="0"/>
              <a:t> </a:t>
            </a:r>
            <a:r>
              <a:rPr lang="zh-CN" altLang="en-US" sz="2100" b="0" dirty="0"/>
              <a:t>允许多个元素的关键字相同。</a:t>
            </a:r>
            <a:endParaRPr lang="en-US" altLang="zh-CN" sz="900" b="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5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a:latin typeface="Rockwell" pitchFamily="18" charset="0"/>
                <a:ea typeface="微软雅黑" panose="020B0503020204020204" pitchFamily="34" charset="-122"/>
              </a:rPr>
              <a:t>5.</a:t>
            </a:r>
            <a:r>
              <a:rPr lang="zh-CN" altLang="en-US" sz="3000" kern="0" dirty="0"/>
              <a:t>映射 </a:t>
            </a:r>
            <a:r>
              <a:rPr lang="en-US" altLang="zh-CN" sz="3000" kern="0" dirty="0"/>
              <a:t>map,</a:t>
            </a:r>
            <a:r>
              <a:rPr lang="en-US" altLang="zh-CN" sz="2400" dirty="0"/>
              <a:t> </a:t>
            </a:r>
            <a:r>
              <a:rPr lang="en-US" altLang="zh-CN" sz="2400" dirty="0" err="1"/>
              <a:t>multimap</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7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538889"/>
            <a:ext cx="3022761"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#include &lt;</a:t>
            </a:r>
            <a:r>
              <a:rPr lang="en-US" altLang="zh-CN" sz="750" b="0" dirty="0" err="1"/>
              <a:t>iostream</a:t>
            </a:r>
            <a:r>
              <a:rPr lang="en-US" altLang="zh-CN" sz="750" b="0" dirty="0"/>
              <a:t>&gt;</a:t>
            </a:r>
            <a:endParaRPr lang="en-US" altLang="zh-CN" sz="750" b="0" dirty="0"/>
          </a:p>
          <a:p>
            <a:pPr marL="0" indent="0">
              <a:buNone/>
            </a:pPr>
            <a:r>
              <a:rPr lang="en-US" altLang="zh-CN" sz="750" b="0" dirty="0"/>
              <a:t>#include &lt;map&gt; //</a:t>
            </a:r>
            <a:r>
              <a:rPr lang="zh-CN" altLang="en-US" sz="750" b="0" dirty="0"/>
              <a:t>使用</a:t>
            </a:r>
            <a:r>
              <a:rPr lang="en-US" altLang="zh-CN" sz="750" b="0" dirty="0" err="1"/>
              <a:t>multimap</a:t>
            </a:r>
            <a:r>
              <a:rPr lang="zh-CN" altLang="en-US" sz="750" b="0" dirty="0"/>
              <a:t>需要包含此头文件</a:t>
            </a:r>
            <a:endParaRPr lang="zh-CN" altLang="en-US" sz="750" b="0" dirty="0"/>
          </a:p>
          <a:p>
            <a:pPr marL="0" indent="0">
              <a:buNone/>
            </a:pPr>
            <a:r>
              <a:rPr lang="en-US" altLang="zh-CN" sz="750" b="0" dirty="0"/>
              <a:t>#include &lt;string&gt;</a:t>
            </a:r>
            <a:endParaRPr lang="en-US" altLang="zh-CN" sz="750" b="0" dirty="0"/>
          </a:p>
          <a:p>
            <a:pPr marL="0" indent="0">
              <a:buNone/>
            </a:pPr>
            <a:r>
              <a:rPr lang="en-US" altLang="zh-CN" sz="750" dirty="0"/>
              <a:t>u</a:t>
            </a:r>
            <a:r>
              <a:rPr lang="en-US" altLang="zh-CN" sz="750" dirty="0">
                <a:hlinkClick r:id="rId1"/>
              </a:rPr>
              <a:t>sin</a:t>
            </a:r>
            <a:r>
              <a:rPr lang="en-US" altLang="zh-CN" sz="750" dirty="0"/>
              <a:t>g</a:t>
            </a:r>
            <a:r>
              <a:rPr lang="en-US" altLang="zh-CN" sz="750" b="0" dirty="0"/>
              <a:t> </a:t>
            </a:r>
            <a:r>
              <a:rPr lang="en-US" altLang="zh-CN" sz="750" dirty="0"/>
              <a:t>namespace</a:t>
            </a:r>
            <a:r>
              <a:rPr lang="en-US" altLang="zh-CN" sz="750" b="0" dirty="0"/>
              <a:t> </a:t>
            </a:r>
            <a:r>
              <a:rPr lang="en-US" altLang="zh-CN" sz="750" b="0" dirty="0" err="1"/>
              <a:t>std</a:t>
            </a:r>
            <a:r>
              <a:rPr lang="en-US" altLang="zh-CN" sz="750" b="0" dirty="0"/>
              <a:t>;</a:t>
            </a:r>
            <a:endParaRPr lang="en-US" altLang="zh-CN" sz="750" b="0" dirty="0"/>
          </a:p>
          <a:p>
            <a:pPr marL="0" indent="0">
              <a:buNone/>
            </a:pPr>
            <a:r>
              <a:rPr lang="en-US" altLang="zh-CN" sz="750" dirty="0"/>
              <a:t>class</a:t>
            </a:r>
            <a:r>
              <a:rPr lang="en-US" altLang="zh-CN" sz="750" b="0" dirty="0"/>
              <a:t> </a:t>
            </a:r>
            <a:r>
              <a:rPr lang="en-US" altLang="zh-CN" sz="750" b="0" dirty="0" err="1"/>
              <a:t>CStudent</a:t>
            </a:r>
            <a:endParaRPr lang="en-US" altLang="zh-CN" sz="750" b="0" dirty="0"/>
          </a:p>
          <a:p>
            <a:pPr marL="0" indent="0">
              <a:buNone/>
            </a:pPr>
            <a:r>
              <a:rPr lang="en-US" altLang="zh-CN" sz="750" b="0" dirty="0"/>
              <a:t>{</a:t>
            </a:r>
            <a:endParaRPr lang="en-US" altLang="zh-CN" sz="750" b="0" dirty="0"/>
          </a:p>
          <a:p>
            <a:pPr marL="0" indent="0">
              <a:buNone/>
            </a:pPr>
            <a:r>
              <a:rPr lang="en-US" altLang="zh-CN" sz="750" dirty="0"/>
              <a:t>public</a:t>
            </a:r>
            <a:r>
              <a:rPr lang="en-US" altLang="zh-CN" sz="750" b="0" dirty="0"/>
              <a:t>:</a:t>
            </a:r>
            <a:endParaRPr lang="en-US" altLang="zh-CN" sz="750" b="0" dirty="0"/>
          </a:p>
          <a:p>
            <a:pPr marL="0" indent="0">
              <a:buNone/>
            </a:pPr>
            <a:r>
              <a:rPr lang="en-US" altLang="zh-CN" sz="750" dirty="0" err="1"/>
              <a:t>struct</a:t>
            </a:r>
            <a:r>
              <a:rPr lang="en-US" altLang="zh-CN" sz="750" b="0" dirty="0"/>
              <a:t> </a:t>
            </a:r>
            <a:r>
              <a:rPr lang="en-US" altLang="zh-CN" sz="750" b="0" dirty="0" err="1"/>
              <a:t>CInfo</a:t>
            </a:r>
            <a:r>
              <a:rPr lang="en-US" altLang="zh-CN" sz="750" b="0" dirty="0"/>
              <a:t> //</a:t>
            </a:r>
            <a:r>
              <a:rPr lang="zh-CN" altLang="en-US" sz="750" b="0" dirty="0"/>
              <a:t>类的内部还可以定义类</a:t>
            </a:r>
            <a:endParaRPr lang="zh-CN" altLang="en-US" sz="750" b="0" dirty="0"/>
          </a:p>
          <a:p>
            <a:pPr marL="0" indent="0">
              <a:buNone/>
            </a:pPr>
            <a:r>
              <a:rPr lang="en-US" altLang="zh-CN" sz="750" b="0" dirty="0"/>
              <a:t>{</a:t>
            </a:r>
            <a:endParaRPr lang="zh-CN" altLang="en-US" sz="750" b="0" dirty="0"/>
          </a:p>
          <a:p>
            <a:pPr marL="0" indent="0">
              <a:buNone/>
            </a:pPr>
            <a:r>
              <a:rPr lang="en-US" altLang="zh-CN" sz="750" b="0" dirty="0" err="1"/>
              <a:t>int</a:t>
            </a:r>
            <a:r>
              <a:rPr lang="en-US" altLang="zh-CN" sz="750" b="0" dirty="0"/>
              <a:t> id;</a:t>
            </a:r>
            <a:endParaRPr lang="en-US" altLang="zh-CN" sz="750" b="0" dirty="0"/>
          </a:p>
          <a:p>
            <a:pPr marL="0" indent="0">
              <a:buNone/>
            </a:pPr>
            <a:r>
              <a:rPr lang="en-US" altLang="zh-CN" sz="750" b="0" dirty="0"/>
              <a:t>string name;</a:t>
            </a:r>
            <a:endParaRPr lang="en-US" altLang="zh-CN" sz="750" b="0" dirty="0"/>
          </a:p>
          <a:p>
            <a:pPr marL="0" indent="0">
              <a:buNone/>
            </a:pPr>
            <a:r>
              <a:rPr lang="en-US" altLang="zh-CN" sz="750" b="0" dirty="0"/>
              <a:t>};</a:t>
            </a:r>
            <a:endParaRPr lang="en-US" altLang="zh-CN" sz="750" b="0" dirty="0"/>
          </a:p>
          <a:p>
            <a:pPr marL="0" indent="0">
              <a:buNone/>
            </a:pPr>
            <a:r>
              <a:rPr lang="en-US" altLang="zh-CN" sz="750" b="0" dirty="0" err="1"/>
              <a:t>int</a:t>
            </a:r>
            <a:r>
              <a:rPr lang="en-US" altLang="zh-CN" sz="750" b="0" dirty="0"/>
              <a:t> score;</a:t>
            </a:r>
            <a:endParaRPr lang="en-US" altLang="zh-CN" sz="750" b="0" dirty="0"/>
          </a:p>
          <a:p>
            <a:pPr marL="0" indent="0">
              <a:buNone/>
            </a:pPr>
            <a:r>
              <a:rPr lang="en-US" altLang="zh-CN" sz="750" b="0" dirty="0" err="1"/>
              <a:t>CInfo</a:t>
            </a:r>
            <a:r>
              <a:rPr lang="en-US" altLang="zh-CN" sz="750" b="0" dirty="0"/>
              <a:t> info; //</a:t>
            </a:r>
            <a:r>
              <a:rPr lang="zh-CN" altLang="en-US" sz="750" b="0" dirty="0"/>
              <a:t>学生的其他信息</a:t>
            </a:r>
            <a:endParaRPr lang="zh-CN" altLang="en-US" sz="750" b="0" dirty="0"/>
          </a:p>
          <a:p>
            <a:pPr marL="0" indent="0">
              <a:buNone/>
            </a:pPr>
            <a:r>
              <a:rPr lang="en-US" altLang="zh-CN" sz="750" b="0" dirty="0"/>
              <a:t>};</a:t>
            </a:r>
            <a:endParaRPr lang="zh-CN" altLang="en-US" sz="750" b="0" dirty="0"/>
          </a:p>
          <a:p>
            <a:pPr marL="0" indent="0">
              <a:buNone/>
            </a:pPr>
            <a:r>
              <a:rPr lang="en-US" altLang="zh-CN" sz="750" dirty="0" err="1"/>
              <a:t>typedef</a:t>
            </a:r>
            <a:r>
              <a:rPr lang="en-US" altLang="zh-CN" sz="750" b="0" dirty="0"/>
              <a:t> </a:t>
            </a:r>
            <a:r>
              <a:rPr lang="en-US" altLang="zh-CN" sz="750" b="0" dirty="0" err="1"/>
              <a:t>multimap</a:t>
            </a:r>
            <a:r>
              <a:rPr lang="en-US" altLang="zh-CN" sz="750" b="0" dirty="0"/>
              <a:t> &lt;</a:t>
            </a:r>
            <a:r>
              <a:rPr lang="en-US" altLang="zh-CN" sz="750" b="0" dirty="0" err="1"/>
              <a:t>int</a:t>
            </a:r>
            <a:r>
              <a:rPr lang="en-US" altLang="zh-CN" sz="750" b="0" dirty="0"/>
              <a:t>, </a:t>
            </a:r>
            <a:r>
              <a:rPr lang="en-US" altLang="zh-CN" sz="750" b="0" dirty="0" err="1"/>
              <a:t>CStudent</a:t>
            </a:r>
            <a:r>
              <a:rPr lang="en-US" altLang="zh-CN" sz="750" b="0" dirty="0"/>
              <a:t>::</a:t>
            </a:r>
            <a:r>
              <a:rPr lang="en-US" altLang="zh-CN" sz="750" b="0" dirty="0" err="1"/>
              <a:t>CInfo</a:t>
            </a:r>
            <a:r>
              <a:rPr lang="en-US" altLang="zh-CN" sz="750" b="0" dirty="0"/>
              <a:t>&gt; MAP_STD;</a:t>
            </a:r>
            <a:endParaRPr lang="en-US" altLang="zh-CN" sz="750" b="0" dirty="0"/>
          </a:p>
          <a:p>
            <a:pPr marL="0" indent="0">
              <a:buNone/>
            </a:pPr>
            <a:r>
              <a:rPr lang="en-US" altLang="zh-CN" sz="750" b="0" dirty="0" err="1"/>
              <a:t>int</a:t>
            </a:r>
            <a:r>
              <a:rPr lang="en-US" altLang="zh-CN" sz="750" b="0" dirty="0"/>
              <a:t> main()</a:t>
            </a:r>
            <a:endParaRPr lang="en-US" altLang="zh-CN" sz="750" b="0" dirty="0"/>
          </a:p>
          <a:p>
            <a:pPr marL="0" indent="0">
              <a:buNone/>
            </a:pPr>
            <a:r>
              <a:rPr lang="en-US" altLang="zh-CN" sz="750" b="0" dirty="0"/>
              <a:t>{</a:t>
            </a:r>
            <a:endParaRPr lang="en-US" altLang="zh-CN" sz="750" b="0" dirty="0"/>
          </a:p>
          <a:p>
            <a:pPr marL="0" indent="0">
              <a:buNone/>
            </a:pPr>
            <a:r>
              <a:rPr lang="en-US" altLang="zh-CN" sz="750" b="0" dirty="0"/>
              <a:t>MAP_STD </a:t>
            </a:r>
            <a:r>
              <a:rPr lang="en-US" altLang="zh-CN" sz="750" b="0" dirty="0" err="1"/>
              <a:t>mp</a:t>
            </a:r>
            <a:r>
              <a:rPr lang="en-US" altLang="zh-CN" sz="750" b="0" dirty="0"/>
              <a:t>;</a:t>
            </a:r>
            <a:endParaRPr lang="en-US" altLang="zh-CN" sz="750" b="0" dirty="0"/>
          </a:p>
          <a:p>
            <a:pPr marL="0" indent="0">
              <a:buNone/>
            </a:pPr>
            <a:r>
              <a:rPr lang="en-US" altLang="zh-CN" sz="750" b="0" dirty="0" err="1"/>
              <a:t>CStudent</a:t>
            </a:r>
            <a:r>
              <a:rPr lang="en-US" altLang="zh-CN" sz="750" b="0" dirty="0"/>
              <a:t> </a:t>
            </a:r>
            <a:r>
              <a:rPr lang="en-US" altLang="zh-CN" sz="750" b="0" dirty="0" err="1"/>
              <a:t>st</a:t>
            </a:r>
            <a:r>
              <a:rPr lang="en-US" altLang="zh-CN" sz="750" b="0" dirty="0"/>
              <a:t>;</a:t>
            </a:r>
            <a:endParaRPr lang="en-US" altLang="zh-CN" sz="750" b="0" dirty="0"/>
          </a:p>
          <a:p>
            <a:pPr marL="0" indent="0">
              <a:buNone/>
            </a:pPr>
            <a:r>
              <a:rPr lang="en-US" altLang="zh-CN" sz="750" b="0" dirty="0"/>
              <a:t>string </a:t>
            </a:r>
            <a:r>
              <a:rPr lang="en-US" altLang="zh-CN" sz="750" b="0" dirty="0" err="1"/>
              <a:t>cmd</a:t>
            </a:r>
            <a:r>
              <a:rPr lang="en-US" altLang="zh-CN" sz="750" b="0" dirty="0"/>
              <a:t>;</a:t>
            </a:r>
            <a:endParaRPr lang="en-US" altLang="zh-CN" sz="750" b="0" dirty="0"/>
          </a:p>
          <a:p>
            <a:pPr marL="0" indent="0">
              <a:buNone/>
            </a:pPr>
            <a:r>
              <a:rPr lang="en-US" altLang="zh-CN" sz="750" dirty="0"/>
              <a:t>while</a:t>
            </a:r>
            <a:r>
              <a:rPr lang="en-US" altLang="zh-CN" sz="750" b="0" dirty="0"/>
              <a:t> (</a:t>
            </a:r>
            <a:r>
              <a:rPr lang="en-US" altLang="zh-CN" sz="750" b="0" dirty="0" err="1"/>
              <a:t>cin</a:t>
            </a:r>
            <a:r>
              <a:rPr lang="en-US" altLang="zh-CN" sz="750" b="0" dirty="0"/>
              <a:t> &gt;&gt; </a:t>
            </a:r>
            <a:r>
              <a:rPr lang="en-US" altLang="zh-CN" sz="750" b="0" dirty="0" err="1"/>
              <a:t>cmd</a:t>
            </a:r>
            <a:r>
              <a:rPr lang="en-US" altLang="zh-CN" sz="750" b="0" dirty="0"/>
              <a:t>) {</a:t>
            </a:r>
            <a:endParaRPr lang="en-US" altLang="zh-CN" sz="750" b="0" dirty="0"/>
          </a:p>
          <a:p>
            <a:pPr marL="0" indent="0">
              <a:buNone/>
            </a:pPr>
            <a:r>
              <a:rPr lang="en-US" altLang="zh-CN" sz="750" dirty="0"/>
              <a:t>if</a:t>
            </a:r>
            <a:r>
              <a:rPr lang="en-US" altLang="zh-CN" sz="750" b="0" dirty="0"/>
              <a:t> (</a:t>
            </a:r>
            <a:r>
              <a:rPr lang="en-US" altLang="zh-CN" sz="750" b="0" dirty="0" err="1"/>
              <a:t>cmd</a:t>
            </a:r>
            <a:r>
              <a:rPr lang="en-US" altLang="zh-CN" sz="750" b="0" dirty="0"/>
              <a:t> == "Add") {</a:t>
            </a:r>
            <a:endParaRPr lang="en-US" altLang="zh-CN" sz="750" b="0" dirty="0"/>
          </a:p>
          <a:p>
            <a:pPr marL="0" indent="0">
              <a:buNone/>
            </a:pPr>
            <a:r>
              <a:rPr lang="en-US" altLang="zh-CN" sz="750" b="0" dirty="0" err="1"/>
              <a:t>cin</a:t>
            </a:r>
            <a:r>
              <a:rPr lang="en-US" altLang="zh-CN" sz="750" b="0" dirty="0"/>
              <a:t> &gt;&gt; st.info.name &gt;&gt; st.info.id &gt;&gt; </a:t>
            </a:r>
            <a:r>
              <a:rPr lang="en-US" altLang="zh-CN" sz="750" b="0" dirty="0" err="1"/>
              <a:t>st.score</a:t>
            </a:r>
            <a:r>
              <a:rPr lang="en-US" altLang="zh-CN" sz="750" b="0" dirty="0"/>
              <a:t>;</a:t>
            </a:r>
            <a:endParaRPr lang="en-US" altLang="zh-CN" sz="750" b="0" dirty="0"/>
          </a:p>
          <a:p>
            <a:pPr marL="0" indent="0">
              <a:buNone/>
            </a:pPr>
            <a:r>
              <a:rPr lang="en-US" altLang="zh-CN" sz="750" b="0" dirty="0" err="1"/>
              <a:t>mp.insert</a:t>
            </a:r>
            <a:r>
              <a:rPr lang="en-US" altLang="zh-CN" sz="750" b="0" dirty="0"/>
              <a:t>(MAP_STD::</a:t>
            </a:r>
            <a:r>
              <a:rPr lang="en-US" altLang="zh-CN" sz="750" b="0" dirty="0" err="1"/>
              <a:t>value_type</a:t>
            </a:r>
            <a:r>
              <a:rPr lang="en-US" altLang="zh-CN" sz="750" b="0" dirty="0"/>
              <a:t>(</a:t>
            </a:r>
            <a:r>
              <a:rPr lang="en-US" altLang="zh-CN" sz="750" b="0" dirty="0" err="1"/>
              <a:t>st.score</a:t>
            </a:r>
            <a:r>
              <a:rPr lang="en-US" altLang="zh-CN" sz="750" b="0" dirty="0"/>
              <a:t>, st.info));</a:t>
            </a:r>
            <a:endParaRPr lang="en-US" altLang="zh-CN" sz="750" b="0" dirty="0"/>
          </a:p>
          <a:p>
            <a:pPr marL="0" indent="0">
              <a:buNone/>
            </a:pPr>
            <a:r>
              <a:rPr lang="en-US" altLang="zh-CN" sz="750" b="0" dirty="0"/>
              <a:t>}</a:t>
            </a:r>
            <a:endParaRPr lang="en-US" altLang="zh-CN" sz="750" b="0" dirty="0"/>
          </a:p>
          <a:p>
            <a:pPr marL="0" indent="0">
              <a:buNone/>
            </a:pPr>
            <a:r>
              <a:rPr lang="en-US" altLang="zh-CN" sz="750" dirty="0"/>
              <a:t>else</a:t>
            </a:r>
            <a:r>
              <a:rPr lang="en-US" altLang="zh-CN" sz="750" b="0" dirty="0"/>
              <a:t> </a:t>
            </a:r>
            <a:r>
              <a:rPr lang="en-US" altLang="zh-CN" sz="750" dirty="0"/>
              <a:t>if</a:t>
            </a:r>
            <a:r>
              <a:rPr lang="en-US" altLang="zh-CN" sz="750" b="0" dirty="0"/>
              <a:t> (</a:t>
            </a:r>
            <a:r>
              <a:rPr lang="en-US" altLang="zh-CN" sz="750" b="0" dirty="0" err="1"/>
              <a:t>cmd</a:t>
            </a:r>
            <a:r>
              <a:rPr lang="en-US" altLang="zh-CN" sz="750" b="0" dirty="0"/>
              <a:t> == "Query") {</a:t>
            </a:r>
            <a:endParaRPr lang="en-US" altLang="zh-CN" sz="750" b="0" dirty="0"/>
          </a:p>
          <a:p>
            <a:pPr marL="0" indent="0">
              <a:buNone/>
            </a:pPr>
            <a:r>
              <a:rPr lang="en-US" altLang="zh-CN" sz="750" b="0" dirty="0" err="1"/>
              <a:t>int</a:t>
            </a:r>
            <a:r>
              <a:rPr lang="en-US" altLang="zh-CN" sz="750" b="0" dirty="0"/>
              <a:t> score;</a:t>
            </a:r>
            <a:endParaRPr lang="en-US" altLang="zh-CN" sz="750" b="0" dirty="0"/>
          </a:p>
          <a:p>
            <a:pPr marL="0" indent="0">
              <a:buNone/>
            </a:pPr>
            <a:r>
              <a:rPr lang="en-US" altLang="zh-CN" sz="750" b="0" dirty="0" err="1"/>
              <a:t>cin</a:t>
            </a:r>
            <a:r>
              <a:rPr lang="en-US" altLang="zh-CN" sz="750" b="0" dirty="0"/>
              <a:t> &gt;&gt; score;</a:t>
            </a:r>
            <a:endParaRPr lang="en-US" altLang="zh-CN" sz="750" b="0" dirty="0"/>
          </a:p>
          <a:p>
            <a:pPr marL="0" indent="0">
              <a:buNone/>
            </a:pPr>
            <a:r>
              <a:rPr lang="en-US" altLang="zh-CN" sz="750" b="0" dirty="0"/>
              <a:t>MAP_STD::iterator p = </a:t>
            </a:r>
            <a:r>
              <a:rPr lang="en-US" altLang="zh-CN" sz="750" b="0" dirty="0" err="1"/>
              <a:t>mp.lower_bound</a:t>
            </a:r>
            <a:r>
              <a:rPr lang="en-US" altLang="zh-CN" sz="750" b="0" dirty="0"/>
              <a:t>(score);</a:t>
            </a:r>
            <a:endParaRPr lang="en-US" altLang="zh-CN" sz="750" b="0" dirty="0"/>
          </a:p>
          <a:p>
            <a:pPr marL="0" indent="0">
              <a:buNone/>
            </a:pPr>
            <a:r>
              <a:rPr lang="en-US" altLang="zh-CN" sz="750" dirty="0"/>
              <a:t>if</a:t>
            </a:r>
            <a:r>
              <a:rPr lang="en-US" altLang="zh-CN" sz="750" b="0" dirty="0"/>
              <a:t> (p != </a:t>
            </a:r>
            <a:r>
              <a:rPr lang="en-US" altLang="zh-CN" sz="750" b="0" dirty="0" err="1"/>
              <a:t>mp.begin</a:t>
            </a:r>
            <a:r>
              <a:rPr lang="en-US" altLang="zh-CN" sz="750" b="0" dirty="0"/>
              <a:t>()) {</a:t>
            </a:r>
            <a:endParaRPr lang="en-US" altLang="zh-CN" sz="750" b="0" dirty="0"/>
          </a:p>
          <a:p>
            <a:pPr marL="0" indent="0">
              <a:buNone/>
            </a:pPr>
            <a:r>
              <a:rPr lang="en-US" altLang="zh-CN" sz="750" b="0" dirty="0"/>
              <a:t>--p;</a:t>
            </a:r>
            <a:endParaRPr lang="en-US" altLang="zh-CN" sz="750"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5113701" cy="57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kern="0" dirty="0"/>
              <a:t>例</a:t>
            </a:r>
            <a:r>
              <a:rPr lang="en-US" altLang="zh-CN" sz="3300" kern="0" dirty="0"/>
              <a:t>13.multimap</a:t>
            </a:r>
            <a:r>
              <a:rPr lang="zh-CN" altLang="en-US" sz="3300" kern="0" dirty="0"/>
              <a:t>类实例</a:t>
            </a:r>
            <a:endParaRPr lang="zh-CN" altLang="en-US" sz="3000" dirty="0">
              <a:latin typeface="Rockwell" pitchFamily="18" charset="0"/>
              <a:ea typeface="微软雅黑" panose="020B0503020204020204" pitchFamily="34" charset="-122"/>
            </a:endParaRPr>
          </a:p>
        </p:txBody>
      </p:sp>
      <p:sp>
        <p:nvSpPr>
          <p:cNvPr id="13" name="Rectangle 3"/>
          <p:cNvSpPr txBox="1">
            <a:spLocks noChangeArrowheads="1"/>
          </p:cNvSpPr>
          <p:nvPr/>
        </p:nvSpPr>
        <p:spPr bwMode="auto">
          <a:xfrm>
            <a:off x="4841891" y="520591"/>
            <a:ext cx="3022761"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score = p-&gt;first; //</a:t>
            </a:r>
            <a:r>
              <a:rPr lang="zh-CN" altLang="en-US" sz="750" b="0" dirty="0"/>
              <a:t>比要查询分数低的最高分</a:t>
            </a:r>
            <a:endParaRPr lang="zh-CN" altLang="en-US" sz="750" b="0" dirty="0"/>
          </a:p>
          <a:p>
            <a:pPr marL="0" indent="0">
              <a:buNone/>
            </a:pPr>
            <a:r>
              <a:rPr lang="en-US" altLang="zh-CN" sz="750" b="0" dirty="0"/>
              <a:t>MAP_STD::iterator </a:t>
            </a:r>
            <a:r>
              <a:rPr lang="en-US" altLang="zh-CN" sz="750" b="0" dirty="0" err="1"/>
              <a:t>maxp</a:t>
            </a:r>
            <a:r>
              <a:rPr lang="en-US" altLang="zh-CN" sz="750" b="0" dirty="0"/>
              <a:t> = p;</a:t>
            </a:r>
            <a:endParaRPr lang="en-US" altLang="zh-CN" sz="750" b="0" dirty="0"/>
          </a:p>
          <a:p>
            <a:pPr marL="0" indent="0">
              <a:buNone/>
            </a:pPr>
            <a:r>
              <a:rPr lang="en-US" altLang="zh-CN" sz="750" b="0" dirty="0" err="1"/>
              <a:t>int</a:t>
            </a:r>
            <a:r>
              <a:rPr lang="en-US" altLang="zh-CN" sz="750" b="0" dirty="0"/>
              <a:t> </a:t>
            </a:r>
            <a:r>
              <a:rPr lang="en-US" altLang="zh-CN" sz="750" b="0" dirty="0" err="1"/>
              <a:t>maxId</a:t>
            </a:r>
            <a:r>
              <a:rPr lang="en-US" altLang="zh-CN" sz="750" b="0" dirty="0"/>
              <a:t> = p-&gt;second.id;</a:t>
            </a:r>
            <a:endParaRPr lang="en-US" altLang="zh-CN" sz="750" b="0" dirty="0"/>
          </a:p>
          <a:p>
            <a:pPr marL="0" indent="0">
              <a:buNone/>
            </a:pPr>
            <a:r>
              <a:rPr lang="en-US" altLang="zh-CN" sz="750" dirty="0"/>
              <a:t>for</a:t>
            </a:r>
            <a:r>
              <a:rPr lang="en-US" altLang="zh-CN" sz="750" b="0" dirty="0"/>
              <a:t> (; p != </a:t>
            </a:r>
            <a:r>
              <a:rPr lang="en-US" altLang="zh-CN" sz="750" b="0" dirty="0" err="1"/>
              <a:t>mp.begin</a:t>
            </a:r>
            <a:r>
              <a:rPr lang="en-US" altLang="zh-CN" sz="750" b="0" dirty="0"/>
              <a:t>() &amp;&amp; p-&gt;first == score; --p) {</a:t>
            </a:r>
            <a:endParaRPr lang="en-US" altLang="zh-CN" sz="750" b="0" dirty="0"/>
          </a:p>
          <a:p>
            <a:pPr marL="0" indent="0">
              <a:buNone/>
            </a:pPr>
            <a:r>
              <a:rPr lang="en-US" altLang="zh-CN" sz="750" b="0" dirty="0"/>
              <a:t>//</a:t>
            </a:r>
            <a:r>
              <a:rPr lang="zh-CN" altLang="en-US" sz="750" b="0" dirty="0"/>
              <a:t>遍历所有成绩和</a:t>
            </a:r>
            <a:r>
              <a:rPr lang="en-US" altLang="zh-CN" sz="750" b="0" dirty="0"/>
              <a:t>score</a:t>
            </a:r>
            <a:r>
              <a:rPr lang="zh-CN" altLang="en-US" sz="750" b="0" dirty="0"/>
              <a:t>相等的学生</a:t>
            </a:r>
            <a:endParaRPr lang="zh-CN" altLang="en-US" sz="750" b="0" dirty="0"/>
          </a:p>
          <a:p>
            <a:pPr marL="0" indent="0">
              <a:buNone/>
            </a:pPr>
            <a:r>
              <a:rPr lang="en-US" altLang="zh-CN" sz="750" dirty="0"/>
              <a:t>if</a:t>
            </a:r>
            <a:r>
              <a:rPr lang="en-US" altLang="zh-CN" sz="750" b="0" dirty="0"/>
              <a:t> (p-&gt;second.id &gt; </a:t>
            </a:r>
            <a:r>
              <a:rPr lang="en-US" altLang="zh-CN" sz="750" b="0" dirty="0" err="1"/>
              <a:t>maxId</a:t>
            </a:r>
            <a:r>
              <a:rPr lang="en-US" altLang="zh-CN" sz="750" b="0" dirty="0"/>
              <a:t>) {</a:t>
            </a:r>
            <a:endParaRPr lang="en-US" altLang="zh-CN" sz="750" b="0" dirty="0"/>
          </a:p>
          <a:p>
            <a:pPr marL="0" indent="0">
              <a:buNone/>
            </a:pPr>
            <a:r>
              <a:rPr lang="en-US" altLang="zh-CN" sz="750" b="0" dirty="0" err="1"/>
              <a:t>maxp</a:t>
            </a:r>
            <a:r>
              <a:rPr lang="en-US" altLang="zh-CN" sz="750" b="0" dirty="0"/>
              <a:t> = p;</a:t>
            </a:r>
            <a:endParaRPr lang="en-US" altLang="zh-CN" sz="750" b="0" dirty="0"/>
          </a:p>
          <a:p>
            <a:pPr marL="0" indent="0">
              <a:buNone/>
            </a:pPr>
            <a:r>
              <a:rPr lang="en-US" altLang="zh-CN" sz="750" b="0" dirty="0" err="1"/>
              <a:t>maxId</a:t>
            </a:r>
            <a:r>
              <a:rPr lang="en-US" altLang="zh-CN" sz="750" b="0" dirty="0"/>
              <a:t> = p-&gt;second.id;</a:t>
            </a:r>
            <a:endParaRPr lang="en-US" altLang="zh-CN" sz="750" b="0" dirty="0"/>
          </a:p>
          <a:p>
            <a:pPr marL="0" indent="0">
              <a:buNone/>
            </a:pP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dirty="0"/>
              <a:t>if</a:t>
            </a:r>
            <a:r>
              <a:rPr lang="en-US" altLang="zh-CN" sz="750" b="0" dirty="0"/>
              <a:t> (p-&gt;first == score) { //</a:t>
            </a:r>
            <a:r>
              <a:rPr lang="zh-CN" altLang="en-US" sz="750" b="0" dirty="0"/>
              <a:t>如果上面的循环因为 </a:t>
            </a:r>
            <a:r>
              <a:rPr lang="en-US" altLang="zh-CN" sz="750" b="0" dirty="0"/>
              <a:t>p == </a:t>
            </a:r>
            <a:r>
              <a:rPr lang="en-US" altLang="zh-CN" sz="750" b="0" dirty="0" err="1"/>
              <a:t>mp.begin</a:t>
            </a:r>
            <a:r>
              <a:rPr lang="en-US" altLang="zh-CN" sz="750" b="0" dirty="0"/>
              <a:t>()</a:t>
            </a:r>
            <a:endParaRPr lang="en-US" altLang="zh-CN" sz="750" b="0" dirty="0"/>
          </a:p>
          <a:p>
            <a:pPr marL="0" indent="0">
              <a:buNone/>
            </a:pPr>
            <a:r>
              <a:rPr lang="en-US" altLang="zh-CN" sz="750" b="0" dirty="0"/>
              <a:t>//</a:t>
            </a:r>
            <a:r>
              <a:rPr lang="zh-CN" altLang="en-US" sz="750" b="0" dirty="0"/>
              <a:t>而终止，则</a:t>
            </a:r>
            <a:r>
              <a:rPr lang="en-US" altLang="zh-CN" sz="750" b="0" dirty="0"/>
              <a:t>p</a:t>
            </a:r>
            <a:r>
              <a:rPr lang="zh-CN" altLang="en-US" sz="750" b="0" dirty="0"/>
              <a:t>指向的元素还要处理</a:t>
            </a:r>
            <a:endParaRPr lang="zh-CN" altLang="en-US" sz="750" b="0" dirty="0"/>
          </a:p>
          <a:p>
            <a:pPr marL="0" indent="0">
              <a:buNone/>
            </a:pPr>
            <a:r>
              <a:rPr lang="en-US" altLang="zh-CN" sz="750" dirty="0"/>
              <a:t>if</a:t>
            </a:r>
            <a:r>
              <a:rPr lang="en-US" altLang="zh-CN" sz="750" b="0" dirty="0"/>
              <a:t> (p-&gt;second.id &gt; </a:t>
            </a:r>
            <a:r>
              <a:rPr lang="en-US" altLang="zh-CN" sz="750" b="0" dirty="0" err="1"/>
              <a:t>maxId</a:t>
            </a:r>
            <a:r>
              <a:rPr lang="en-US" altLang="zh-CN" sz="750" b="0" dirty="0"/>
              <a:t>) {</a:t>
            </a:r>
            <a:endParaRPr lang="en-US" altLang="zh-CN" sz="750" b="0" dirty="0"/>
          </a:p>
          <a:p>
            <a:pPr marL="0" indent="0">
              <a:buNone/>
            </a:pPr>
            <a:r>
              <a:rPr lang="en-US" altLang="zh-CN" sz="750" b="0" dirty="0" err="1"/>
              <a:t>maxp</a:t>
            </a:r>
            <a:r>
              <a:rPr lang="en-US" altLang="zh-CN" sz="750" b="0" dirty="0"/>
              <a:t> = p;</a:t>
            </a:r>
            <a:endParaRPr lang="en-US" altLang="zh-CN" sz="750" b="0" dirty="0"/>
          </a:p>
          <a:p>
            <a:pPr marL="0" indent="0">
              <a:buNone/>
            </a:pPr>
            <a:r>
              <a:rPr lang="en-US" altLang="zh-CN" sz="750" b="0" dirty="0" err="1"/>
              <a:t>maxId</a:t>
            </a:r>
            <a:r>
              <a:rPr lang="en-US" altLang="zh-CN" sz="750" b="0" dirty="0"/>
              <a:t> = p-&gt;second.id;</a:t>
            </a:r>
            <a:endParaRPr lang="en-US" altLang="zh-CN" sz="750" b="0" dirty="0"/>
          </a:p>
          <a:p>
            <a:pPr marL="0" indent="0">
              <a:buNone/>
            </a:pP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b="0" dirty="0" err="1"/>
              <a:t>cout</a:t>
            </a:r>
            <a:r>
              <a:rPr lang="en-US" altLang="zh-CN" sz="750" b="0" dirty="0"/>
              <a:t> &lt;&lt; </a:t>
            </a:r>
            <a:r>
              <a:rPr lang="en-US" altLang="zh-CN" sz="750" b="0" dirty="0" err="1"/>
              <a:t>maxp</a:t>
            </a:r>
            <a:r>
              <a:rPr lang="en-US" altLang="zh-CN" sz="750" b="0" dirty="0"/>
              <a:t>-&gt;second.name &lt;&lt; " " &lt;&lt; </a:t>
            </a:r>
            <a:r>
              <a:rPr lang="en-US" altLang="zh-CN" sz="750" b="0" dirty="0" err="1"/>
              <a:t>maxp</a:t>
            </a:r>
            <a:r>
              <a:rPr lang="en-US" altLang="zh-CN" sz="750" b="0" dirty="0"/>
              <a:t>-&gt;second.id &lt;&lt; " "</a:t>
            </a:r>
            <a:endParaRPr lang="en-US" altLang="zh-CN" sz="750" b="0" dirty="0"/>
          </a:p>
          <a:p>
            <a:pPr marL="0" indent="0">
              <a:buNone/>
            </a:pPr>
            <a:r>
              <a:rPr lang="en-US" altLang="zh-CN" sz="750" b="0" dirty="0"/>
              <a:t>&lt;&lt; </a:t>
            </a:r>
            <a:r>
              <a:rPr lang="en-US" altLang="zh-CN" sz="750" b="0" dirty="0" err="1"/>
              <a:t>maxp</a:t>
            </a:r>
            <a:r>
              <a:rPr lang="en-US" altLang="zh-CN" sz="750" b="0" dirty="0"/>
              <a:t>-&gt;first &lt;&lt; </a:t>
            </a:r>
            <a:r>
              <a:rPr lang="en-US" altLang="zh-CN" sz="750" b="0" dirty="0" err="1"/>
              <a:t>endl</a:t>
            </a: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dirty="0"/>
              <a:t>else</a:t>
            </a:r>
            <a:r>
              <a:rPr lang="en-US" altLang="zh-CN" sz="750" b="0" dirty="0"/>
              <a:t> //</a:t>
            </a:r>
            <a:r>
              <a:rPr lang="en-US" altLang="zh-CN" sz="750" b="0" dirty="0" err="1"/>
              <a:t>lower_bound</a:t>
            </a:r>
            <a:r>
              <a:rPr lang="en-US" altLang="zh-CN" sz="750" b="0" dirty="0"/>
              <a:t> </a:t>
            </a:r>
            <a:r>
              <a:rPr lang="zh-CN" altLang="en-US" sz="750" b="0" dirty="0"/>
              <a:t>的结果就是 </a:t>
            </a:r>
            <a:r>
              <a:rPr lang="en-US" altLang="zh-CN" sz="750" b="0" dirty="0"/>
              <a:t>begin</a:t>
            </a:r>
            <a:r>
              <a:rPr lang="zh-CN" altLang="en-US" sz="750" b="0" dirty="0"/>
              <a:t>，说明没有分数比查询分数低</a:t>
            </a:r>
            <a:endParaRPr lang="zh-CN" altLang="en-US" sz="750" b="0" dirty="0"/>
          </a:p>
          <a:p>
            <a:pPr marL="0" indent="0">
              <a:buNone/>
            </a:pPr>
            <a:r>
              <a:rPr lang="en-US" altLang="zh-CN" sz="750" b="0" dirty="0" err="1"/>
              <a:t>cout</a:t>
            </a:r>
            <a:r>
              <a:rPr lang="en-US" altLang="zh-CN" sz="750" b="0" dirty="0"/>
              <a:t> &lt;&lt; "Nobody" &lt;&lt; </a:t>
            </a:r>
            <a:r>
              <a:rPr lang="en-US" altLang="zh-CN" sz="750" b="0" dirty="0" err="1"/>
              <a:t>endl</a:t>
            </a: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dirty="0"/>
              <a:t>return</a:t>
            </a:r>
            <a:r>
              <a:rPr lang="en-US" altLang="zh-CN" sz="750" b="0" dirty="0"/>
              <a:t> 0;</a:t>
            </a:r>
            <a:endParaRPr lang="en-US" altLang="zh-CN" sz="750" b="0" dirty="0"/>
          </a:p>
          <a:p>
            <a:pPr marL="0" indent="0">
              <a:buNone/>
            </a:pPr>
            <a:r>
              <a:rPr lang="en-US" altLang="zh-CN" sz="750" b="0" dirty="0"/>
              <a:t>}</a:t>
            </a:r>
            <a:endParaRPr lang="en-US" altLang="zh-CN" sz="750" b="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4284" y="952414"/>
            <a:ext cx="8903902"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1800" kern="0" dirty="0"/>
              <a:t>队列</a:t>
            </a:r>
            <a:r>
              <a:rPr lang="en-US" altLang="zh-CN" sz="1800" kern="0" dirty="0"/>
              <a:t>(queue)</a:t>
            </a:r>
            <a:r>
              <a:rPr lang="zh-CN" altLang="en-US" sz="1800" kern="0" dirty="0"/>
              <a:t>是一个先进先出</a:t>
            </a:r>
            <a:r>
              <a:rPr lang="en-US" altLang="zh-CN" sz="1800" kern="0" dirty="0"/>
              <a:t>(FIFO: First In First Out)</a:t>
            </a:r>
            <a:r>
              <a:rPr lang="zh-CN" altLang="en-US" sz="1800" kern="0" dirty="0"/>
              <a:t>的数据结构，在程序设计中经常使用。</a:t>
            </a:r>
            <a:r>
              <a:rPr lang="en-US" altLang="zh-CN" sz="1800" b="0" dirty="0"/>
              <a:t>queue </a:t>
            </a:r>
            <a:r>
              <a:rPr lang="zh-CN" altLang="en-US" sz="1800" b="0" dirty="0"/>
              <a:t>可以用 </a:t>
            </a:r>
            <a:r>
              <a:rPr lang="en-US" altLang="zh-CN" sz="1800" b="0" dirty="0"/>
              <a:t>list </a:t>
            </a:r>
            <a:r>
              <a:rPr lang="zh-CN" altLang="en-US" sz="1800" b="0" dirty="0"/>
              <a:t>和 </a:t>
            </a:r>
            <a:r>
              <a:rPr lang="en-US" altLang="zh-CN" sz="1800" b="0" dirty="0" err="1"/>
              <a:t>deque</a:t>
            </a:r>
            <a:r>
              <a:rPr lang="en-US" altLang="zh-CN" sz="1800" b="0" dirty="0"/>
              <a:t> </a:t>
            </a:r>
            <a:r>
              <a:rPr lang="zh-CN" altLang="en-US" sz="1800" b="0" dirty="0"/>
              <a:t>实现，默认情况下用 </a:t>
            </a:r>
            <a:r>
              <a:rPr lang="en-US" altLang="zh-CN" sz="1800" b="0" dirty="0" err="1"/>
              <a:t>deque</a:t>
            </a:r>
            <a:r>
              <a:rPr lang="en-US" altLang="zh-CN" sz="1800" b="0" dirty="0"/>
              <a:t> </a:t>
            </a:r>
            <a:r>
              <a:rPr lang="zh-CN" altLang="en-US" sz="1800" b="0" dirty="0"/>
              <a:t>实现。</a:t>
            </a:r>
            <a:endParaRPr lang="zh-CN" altLang="en-US" sz="1800" kern="0" dirty="0"/>
          </a:p>
          <a:p>
            <a:pPr>
              <a:defRPr/>
            </a:pPr>
            <a:r>
              <a:rPr lang="en-US" altLang="zh-CN" sz="2100" b="0" dirty="0"/>
              <a:t>queue </a:t>
            </a:r>
            <a:r>
              <a:rPr lang="zh-CN" altLang="en-US" sz="2100" b="0" dirty="0"/>
              <a:t>的定义如下：</a:t>
            </a:r>
            <a:endParaRPr lang="en-US" altLang="zh-CN" sz="2100" b="0" dirty="0"/>
          </a:p>
          <a:p>
            <a:pPr marL="0" indent="0">
              <a:buNone/>
              <a:defRPr/>
            </a:pPr>
            <a:r>
              <a:rPr lang="en-US" altLang="zh-CN" sz="2100" b="0" dirty="0">
                <a:solidFill>
                  <a:srgbClr val="FF0000"/>
                </a:solidFill>
              </a:rPr>
              <a:t>template &lt; class T, class </a:t>
            </a:r>
            <a:r>
              <a:rPr lang="en-US" altLang="zh-CN" sz="2100" b="0" dirty="0" err="1">
                <a:solidFill>
                  <a:srgbClr val="FF0000"/>
                </a:solidFill>
              </a:rPr>
              <a:t>Cont</a:t>
            </a:r>
            <a:r>
              <a:rPr lang="en-US" altLang="zh-CN" sz="2100" b="0" dirty="0">
                <a:solidFill>
                  <a:srgbClr val="FF0000"/>
                </a:solidFill>
              </a:rPr>
              <a:t> = </a:t>
            </a:r>
            <a:r>
              <a:rPr lang="en-US" altLang="zh-CN" sz="2100" b="0" dirty="0" err="1">
                <a:solidFill>
                  <a:srgbClr val="FF0000"/>
                </a:solidFill>
              </a:rPr>
              <a:t>deque</a:t>
            </a:r>
            <a:r>
              <a:rPr lang="en-US" altLang="zh-CN" sz="2100" b="0" dirty="0">
                <a:solidFill>
                  <a:srgbClr val="FF0000"/>
                </a:solidFill>
              </a:rPr>
              <a:t>&lt;T&gt; &gt;</a:t>
            </a:r>
            <a:br>
              <a:rPr lang="en-US" altLang="zh-CN" sz="2100" dirty="0">
                <a:solidFill>
                  <a:srgbClr val="FF0000"/>
                </a:solidFill>
              </a:rPr>
            </a:br>
            <a:r>
              <a:rPr lang="en-US" altLang="zh-CN" sz="2100" b="0" dirty="0">
                <a:solidFill>
                  <a:srgbClr val="FF0000"/>
                </a:solidFill>
              </a:rPr>
              <a:t>class queue{</a:t>
            </a:r>
            <a:br>
              <a:rPr lang="en-US" altLang="zh-CN" sz="2100" dirty="0">
                <a:solidFill>
                  <a:srgbClr val="FF0000"/>
                </a:solidFill>
              </a:rPr>
            </a:br>
            <a:r>
              <a:rPr lang="en-US" altLang="zh-CN" sz="2100" b="0" dirty="0">
                <a:solidFill>
                  <a:srgbClr val="FF0000"/>
                </a:solidFill>
              </a:rPr>
              <a:t>    ...</a:t>
            </a:r>
            <a:br>
              <a:rPr lang="en-US" altLang="zh-CN" sz="2100" dirty="0">
                <a:solidFill>
                  <a:srgbClr val="FF0000"/>
                </a:solidFill>
              </a:rPr>
            </a:br>
            <a:r>
              <a:rPr lang="en-US" altLang="zh-CN" sz="2100" b="0" dirty="0">
                <a:solidFill>
                  <a:srgbClr val="FF0000"/>
                </a:solidFill>
              </a:rPr>
              <a:t>};</a:t>
            </a:r>
            <a:endParaRPr lang="en-US" altLang="zh-CN" sz="2100" b="0" dirty="0">
              <a:solidFill>
                <a:srgbClr val="FF0000"/>
              </a:solidFill>
            </a:endParaRPr>
          </a:p>
          <a:p>
            <a:pPr marL="0" indent="0">
              <a:buNone/>
              <a:defRPr/>
            </a:pPr>
            <a:r>
              <a:rPr lang="en-US" altLang="zh-CN" sz="2100" b="0" dirty="0"/>
              <a:t>queue </a:t>
            </a:r>
            <a:r>
              <a:rPr lang="zh-CN" altLang="en-US" sz="2100" b="0" dirty="0"/>
              <a:t>同样也有和 </a:t>
            </a:r>
            <a:r>
              <a:rPr lang="en-US" altLang="zh-CN" sz="2100" b="0" dirty="0"/>
              <a:t>stack </a:t>
            </a:r>
            <a:r>
              <a:rPr lang="zh-CN" altLang="en-US" sz="2100" b="0" dirty="0"/>
              <a:t>类似的 </a:t>
            </a:r>
            <a:r>
              <a:rPr lang="en-US" altLang="zh-CN" sz="2100" b="0" dirty="0"/>
              <a:t>push</a:t>
            </a:r>
            <a:r>
              <a:rPr lang="zh-CN" altLang="en-US" sz="2100" b="0" dirty="0"/>
              <a:t>、</a:t>
            </a:r>
            <a:r>
              <a:rPr lang="en-US" altLang="zh-CN" sz="2100" b="0" dirty="0"/>
              <a:t>pop</a:t>
            </a:r>
            <a:r>
              <a:rPr lang="zh-CN" altLang="en-US" sz="2100" b="0" dirty="0"/>
              <a:t>、</a:t>
            </a:r>
            <a:r>
              <a:rPr lang="en-US" altLang="zh-CN" sz="2100" b="0" dirty="0"/>
              <a:t>top </a:t>
            </a:r>
            <a:r>
              <a:rPr lang="zh-CN" altLang="en-US" sz="2100" b="0" dirty="0"/>
              <a:t>函数。区别在于，</a:t>
            </a:r>
            <a:r>
              <a:rPr lang="en-US" altLang="zh-CN" sz="2100" b="0" dirty="0"/>
              <a:t>queue </a:t>
            </a:r>
            <a:r>
              <a:rPr lang="zh-CN" altLang="en-US" sz="2100" b="0" dirty="0"/>
              <a:t>的 </a:t>
            </a:r>
            <a:r>
              <a:rPr lang="en-US" altLang="zh-CN" sz="2100" b="0" dirty="0"/>
              <a:t>push </a:t>
            </a:r>
            <a:r>
              <a:rPr lang="zh-CN" altLang="en-US" sz="2100" b="0" dirty="0"/>
              <a:t>发生在队尾，</a:t>
            </a:r>
            <a:r>
              <a:rPr lang="en-US" altLang="zh-CN" sz="2100" b="0" dirty="0"/>
              <a:t>pop </a:t>
            </a:r>
            <a:r>
              <a:rPr lang="zh-CN" altLang="en-US" sz="2100" b="0" dirty="0"/>
              <a:t>和 </a:t>
            </a:r>
            <a:r>
              <a:rPr lang="en-US" altLang="zh-CN" sz="2100" b="0" dirty="0"/>
              <a:t>top </a:t>
            </a:r>
            <a:r>
              <a:rPr lang="zh-CN" altLang="en-US" sz="2100" b="0" dirty="0"/>
              <a:t>发生在队头。</a:t>
            </a:r>
            <a:endParaRPr lang="zh-CN" altLang="en-US" sz="2100" kern="0" dirty="0">
              <a:solidFill>
                <a:srgbClr val="FF0000"/>
              </a:solidFill>
            </a:endParaRPr>
          </a:p>
          <a:p>
            <a:pPr>
              <a:defRPr/>
            </a:pPr>
            <a:r>
              <a:rPr lang="zh-CN" altLang="en-US" sz="1800" b="0" kern="0" dirty="0"/>
              <a:t>对一个队列常用的操作有，在队列尾增加一个元素、在队列头取一个元素以及测试队列是否为空、是否为满等操作。</a:t>
            </a:r>
            <a:endParaRPr lang="zh-CN" altLang="en-US"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6868396"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477874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itchFamily="18" charset="0"/>
                <a:ea typeface="微软雅黑" panose="020B0503020204020204" pitchFamily="34" charset="-122"/>
              </a:rPr>
              <a:t>6.</a:t>
            </a:r>
            <a:r>
              <a:rPr lang="zh-CN" altLang="en-US" sz="2400" dirty="0">
                <a:latin typeface="Rockwell" pitchFamily="18" charset="0"/>
                <a:ea typeface="微软雅黑" panose="020B0503020204020204" pitchFamily="34" charset="-122"/>
              </a:rPr>
              <a:t>队列 </a:t>
            </a:r>
            <a:r>
              <a:rPr lang="en-US" altLang="zh-CN" sz="2400" dirty="0">
                <a:latin typeface="Rockwell" pitchFamily="18" charset="0"/>
                <a:ea typeface="微软雅黑" panose="020B0503020204020204" pitchFamily="34" charset="-122"/>
              </a:rPr>
              <a:t>queue</a:t>
            </a:r>
            <a:r>
              <a:rPr lang="zh-CN" altLang="en-US" sz="2400" dirty="0">
                <a:latin typeface="Rockwell" pitchFamily="18" charset="0"/>
                <a:ea typeface="微软雅黑" panose="020B0503020204020204" pitchFamily="34" charset="-122"/>
              </a:rPr>
              <a:t>和</a:t>
            </a:r>
            <a:r>
              <a:rPr lang="en-US" altLang="zh-CN" sz="2400" dirty="0" err="1">
                <a:latin typeface="Rockwell" pitchFamily="18" charset="0"/>
                <a:ea typeface="微软雅黑" panose="020B0503020204020204" pitchFamily="34" charset="-122"/>
              </a:rPr>
              <a:t>priority_queue</a:t>
            </a:r>
            <a:endParaRPr lang="en-US" altLang="zh-CN"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40098" y="898436"/>
            <a:ext cx="8903902" cy="41023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1500" b="0" dirty="0" err="1"/>
              <a:t>priority_queue</a:t>
            </a:r>
            <a:r>
              <a:rPr lang="zh-CN" altLang="en-US" sz="1500" b="0" dirty="0"/>
              <a:t>是“优先队列”。它和普通队列的区别在于，优先队列的队头元素总是最大的</a:t>
            </a:r>
            <a:r>
              <a:rPr lang="en-US" altLang="zh-CN" sz="1500" b="0" dirty="0"/>
              <a:t>——</a:t>
            </a:r>
            <a:r>
              <a:rPr lang="zh-CN" altLang="en-US" sz="1500" b="0" dirty="0"/>
              <a:t>即执行 </a:t>
            </a:r>
            <a:r>
              <a:rPr lang="en-US" altLang="zh-CN" sz="1500" b="0" dirty="0"/>
              <a:t>pop </a:t>
            </a:r>
            <a:r>
              <a:rPr lang="zh-CN" altLang="en-US" sz="1500" b="0" dirty="0"/>
              <a:t>操作时，删除的总是最大的元素；执行 </a:t>
            </a:r>
            <a:r>
              <a:rPr lang="en-US" altLang="zh-CN" sz="1500" b="0" dirty="0"/>
              <a:t>top </a:t>
            </a:r>
            <a:r>
              <a:rPr lang="zh-CN" altLang="en-US" sz="1500" b="0" dirty="0"/>
              <a:t>操作时，返回的是最大元素的引用。</a:t>
            </a:r>
            <a:endParaRPr lang="zh-CN" altLang="en-US" sz="1500" b="0" dirty="0"/>
          </a:p>
          <a:p>
            <a:pPr>
              <a:defRPr/>
            </a:pPr>
            <a:r>
              <a:rPr lang="en-US" altLang="zh-CN" sz="1500" b="0" dirty="0" err="1"/>
              <a:t>priority_queue</a:t>
            </a:r>
            <a:r>
              <a:rPr lang="en-US" altLang="zh-CN" sz="1500" b="0" dirty="0"/>
              <a:t>  </a:t>
            </a:r>
            <a:r>
              <a:rPr lang="zh-CN" altLang="en-US" sz="1500" b="0" dirty="0"/>
              <a:t>的定义如下：</a:t>
            </a:r>
            <a:endParaRPr lang="en-US" altLang="zh-CN" sz="1500" b="0" dirty="0"/>
          </a:p>
          <a:p>
            <a:pPr marL="0" indent="0">
              <a:buNone/>
              <a:defRPr/>
            </a:pPr>
            <a:r>
              <a:rPr lang="en-US" altLang="zh-CN" sz="1500" b="0" dirty="0">
                <a:solidFill>
                  <a:srgbClr val="FF0000"/>
                </a:solidFill>
              </a:rPr>
              <a:t>template &lt; class T, class Container = vector &lt;T&gt;, class Compare = less&lt;T&gt; &gt;</a:t>
            </a:r>
            <a:br>
              <a:rPr lang="en-US" altLang="zh-CN" sz="1500" dirty="0">
                <a:solidFill>
                  <a:srgbClr val="FF0000"/>
                </a:solidFill>
              </a:rPr>
            </a:br>
            <a:r>
              <a:rPr lang="en-US" altLang="zh-CN" sz="1500" b="0" dirty="0">
                <a:solidFill>
                  <a:srgbClr val="FF0000"/>
                </a:solidFill>
              </a:rPr>
              <a:t>class </a:t>
            </a:r>
            <a:r>
              <a:rPr lang="en-US" altLang="zh-CN" sz="1500" b="0" dirty="0" err="1">
                <a:solidFill>
                  <a:srgbClr val="FF0000"/>
                </a:solidFill>
              </a:rPr>
              <a:t>priority_queue</a:t>
            </a:r>
            <a:r>
              <a:rPr lang="en-US" altLang="zh-CN" sz="1500" b="0" dirty="0">
                <a:solidFill>
                  <a:srgbClr val="FF0000"/>
                </a:solidFill>
              </a:rPr>
              <a:t>{</a:t>
            </a:r>
            <a:br>
              <a:rPr lang="en-US" altLang="zh-CN" sz="1500" dirty="0">
                <a:solidFill>
                  <a:srgbClr val="FF0000"/>
                </a:solidFill>
              </a:rPr>
            </a:br>
            <a:r>
              <a:rPr lang="en-US" altLang="zh-CN" sz="1500" b="0" dirty="0">
                <a:solidFill>
                  <a:srgbClr val="FF0000"/>
                </a:solidFill>
              </a:rPr>
              <a:t>    ...</a:t>
            </a:r>
            <a:br>
              <a:rPr lang="en-US" altLang="zh-CN" sz="1500" dirty="0">
                <a:solidFill>
                  <a:srgbClr val="FF0000"/>
                </a:solidFill>
              </a:rPr>
            </a:br>
            <a:r>
              <a:rPr lang="en-US" altLang="zh-CN" sz="1500" b="0" dirty="0">
                <a:solidFill>
                  <a:srgbClr val="FF0000"/>
                </a:solidFill>
              </a:rPr>
              <a:t>};</a:t>
            </a:r>
            <a:endParaRPr lang="en-US" altLang="zh-CN" sz="1500" b="0" dirty="0">
              <a:solidFill>
                <a:srgbClr val="FF0000"/>
              </a:solidFill>
            </a:endParaRPr>
          </a:p>
          <a:p>
            <a:pPr marL="0" indent="0">
              <a:buNone/>
              <a:defRPr/>
            </a:pPr>
            <a:r>
              <a:rPr lang="en-US" altLang="zh-CN" sz="1500" b="0" dirty="0" err="1"/>
              <a:t>priority_queue</a:t>
            </a:r>
            <a:r>
              <a:rPr lang="en-US" altLang="zh-CN" sz="1500" b="0" dirty="0"/>
              <a:t> </a:t>
            </a:r>
            <a:r>
              <a:rPr lang="zh-CN" altLang="en-US" sz="1500" b="0" dirty="0"/>
              <a:t>的第三个类型参数可以用来指定排序规则。</a:t>
            </a:r>
            <a:endParaRPr lang="en-US" altLang="zh-CN" sz="1500" b="0" dirty="0">
              <a:solidFill>
                <a:srgbClr val="FF0000"/>
              </a:solidFill>
            </a:endParaRPr>
          </a:p>
          <a:p>
            <a:pPr>
              <a:defRPr/>
            </a:pPr>
            <a:r>
              <a:rPr lang="en-US" altLang="zh-CN" sz="1500" b="0" dirty="0" err="1"/>
              <a:t>priority_queue</a:t>
            </a:r>
            <a:r>
              <a:rPr lang="en-US" altLang="zh-CN" sz="1500" b="0" dirty="0"/>
              <a:t> </a:t>
            </a:r>
            <a:r>
              <a:rPr lang="zh-CN" altLang="en-US" sz="1500" b="0" dirty="0"/>
              <a:t>是使用“堆排序”技术实现的，其内部并非完全有序，但却能确保最大元素总在队头。因此，</a:t>
            </a:r>
            <a:r>
              <a:rPr lang="en-US" altLang="zh-CN" sz="1500" b="0" dirty="0" err="1"/>
              <a:t>priority_queue</a:t>
            </a:r>
            <a:r>
              <a:rPr lang="en-US" altLang="zh-CN" sz="1500" b="0" dirty="0"/>
              <a:t> </a:t>
            </a:r>
            <a:r>
              <a:rPr lang="zh-CN" altLang="en-US" sz="1500" b="0" dirty="0"/>
              <a:t>特别适用于“不停地在一堆元素中取走最大的元素”这种情况。</a:t>
            </a:r>
            <a:r>
              <a:rPr lang="en-US" altLang="zh-CN" sz="1500" b="0" dirty="0" err="1"/>
              <a:t>priority_queue</a:t>
            </a:r>
            <a:r>
              <a:rPr lang="en-US" altLang="zh-CN" sz="1500" b="0" dirty="0"/>
              <a:t> </a:t>
            </a:r>
            <a:r>
              <a:rPr lang="zh-CN" altLang="en-US" sz="1500" b="0" dirty="0"/>
              <a:t>插入和删除元素的复杂度都是 </a:t>
            </a:r>
            <a:r>
              <a:rPr lang="en-US" altLang="zh-CN" sz="1500" b="0" dirty="0"/>
              <a:t>O(log(n))</a:t>
            </a:r>
            <a:r>
              <a:rPr lang="zh-CN" altLang="en-US" sz="1500" b="0" dirty="0"/>
              <a:t>。虽然用 </a:t>
            </a:r>
            <a:r>
              <a:rPr lang="en-US" altLang="zh-CN" sz="1500" b="0" dirty="0"/>
              <a:t>set/multiset </a:t>
            </a:r>
            <a:r>
              <a:rPr lang="zh-CN" altLang="en-US" sz="1500" b="0" dirty="0"/>
              <a:t>也能完成此项工作，但是 </a:t>
            </a:r>
            <a:r>
              <a:rPr lang="en-US" altLang="zh-CN" sz="1500" b="0" dirty="0" err="1"/>
              <a:t>priority_queue</a:t>
            </a:r>
            <a:r>
              <a:rPr lang="en-US" altLang="zh-CN" sz="1500" b="0" dirty="0"/>
              <a:t> </a:t>
            </a:r>
            <a:r>
              <a:rPr lang="zh-CN" altLang="en-US" sz="1500" b="0" dirty="0"/>
              <a:t>比它们略快一些。</a:t>
            </a:r>
            <a:endParaRPr lang="zh-CN" altLang="en-US" sz="15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6868396"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477874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itchFamily="18" charset="0"/>
                <a:ea typeface="微软雅黑" panose="020B0503020204020204" pitchFamily="34" charset="-122"/>
              </a:rPr>
              <a:t>6.</a:t>
            </a:r>
            <a:r>
              <a:rPr lang="zh-CN" altLang="en-US" sz="2400" dirty="0">
                <a:latin typeface="Rockwell" pitchFamily="18" charset="0"/>
                <a:ea typeface="微软雅黑" panose="020B0503020204020204" pitchFamily="34" charset="-122"/>
              </a:rPr>
              <a:t>队列 </a:t>
            </a:r>
            <a:r>
              <a:rPr lang="en-US" altLang="zh-CN" sz="2400" dirty="0">
                <a:latin typeface="Rockwell" pitchFamily="18" charset="0"/>
                <a:ea typeface="微软雅黑" panose="020B0503020204020204" pitchFamily="34" charset="-122"/>
              </a:rPr>
              <a:t>queue</a:t>
            </a:r>
            <a:r>
              <a:rPr lang="zh-CN" altLang="en-US" sz="2400" dirty="0">
                <a:latin typeface="Rockwell" pitchFamily="18" charset="0"/>
                <a:ea typeface="微软雅黑" panose="020B0503020204020204" pitchFamily="34" charset="-122"/>
              </a:rPr>
              <a:t>和</a:t>
            </a:r>
            <a:r>
              <a:rPr lang="en-US" altLang="zh-CN" sz="2400" dirty="0" err="1">
                <a:latin typeface="Rockwell" pitchFamily="18" charset="0"/>
                <a:ea typeface="微软雅黑" panose="020B0503020204020204" pitchFamily="34" charset="-122"/>
              </a:rPr>
              <a:t>priority_queue</a:t>
            </a:r>
            <a:endParaRPr lang="en-US" altLang="zh-CN"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7.2.1 函数模板的定义和模板函数的生成</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57860" y="992370"/>
            <a:ext cx="5946140" cy="2030095"/>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定义函数模板的一般形式：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类型参数名1, class 类型参数名 2, …&gt;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函数返回值类型 函数名(形参表)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//函数体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001395" y="1841500"/>
            <a:ext cx="3409315" cy="2894965"/>
          </a:xfrm>
          <a:prstGeom prst="rect">
            <a:avLst/>
          </a:prstGeom>
        </p:spPr>
      </p:pic>
      <p:pic>
        <p:nvPicPr>
          <p:cNvPr id="9" name="图片 8"/>
          <p:cNvPicPr>
            <a:picLocks noChangeAspect="1"/>
          </p:cNvPicPr>
          <p:nvPr/>
        </p:nvPicPr>
        <p:blipFill>
          <a:blip r:embed="rId2"/>
          <a:stretch>
            <a:fillRect/>
          </a:stretch>
        </p:blipFill>
        <p:spPr>
          <a:xfrm>
            <a:off x="4558030" y="1904365"/>
            <a:ext cx="2466975" cy="3056890"/>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266766" y="898436"/>
            <a:ext cx="8636462" cy="313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1800" dirty="0"/>
              <a:t>Using queue class in the Standard C++ Library, Instantiate a queue for strings and demonstrate the following functions in main( ) to show that you know how to use this class:</a:t>
            </a:r>
            <a:endParaRPr lang="en-US" altLang="zh-CN" sz="1800" dirty="0"/>
          </a:p>
          <a:p>
            <a:pPr eaLnBrk="1" hangingPunct="1">
              <a:spcBef>
                <a:spcPct val="50000"/>
              </a:spcBef>
            </a:pPr>
            <a:r>
              <a:rPr lang="en-US" altLang="zh-CN" sz="1800" dirty="0"/>
              <a:t>	queue::push( )</a:t>
            </a:r>
            <a:endParaRPr lang="en-US" altLang="zh-CN" sz="1800" dirty="0"/>
          </a:p>
          <a:p>
            <a:pPr eaLnBrk="1" hangingPunct="1">
              <a:spcBef>
                <a:spcPct val="50000"/>
              </a:spcBef>
            </a:pPr>
            <a:r>
              <a:rPr lang="en-US" altLang="zh-CN" sz="1800" dirty="0"/>
              <a:t>	queue::pop( )</a:t>
            </a:r>
            <a:endParaRPr lang="en-US" altLang="zh-CN" sz="1800" dirty="0"/>
          </a:p>
          <a:p>
            <a:pPr eaLnBrk="1" hangingPunct="1">
              <a:spcBef>
                <a:spcPct val="50000"/>
              </a:spcBef>
            </a:pPr>
            <a:r>
              <a:rPr lang="en-US" altLang="zh-CN" sz="1800" dirty="0"/>
              <a:t>	queue::empty( )</a:t>
            </a:r>
            <a:endParaRPr lang="en-US" altLang="zh-CN" sz="1800" dirty="0"/>
          </a:p>
          <a:p>
            <a:pPr eaLnBrk="1" hangingPunct="1">
              <a:spcBef>
                <a:spcPct val="50000"/>
              </a:spcBef>
            </a:pPr>
            <a:r>
              <a:rPr lang="en-US" altLang="zh-CN" sz="1800" dirty="0"/>
              <a:t>	queue::front( ) </a:t>
            </a:r>
            <a:endParaRPr lang="en-US" altLang="zh-CN" sz="1800" dirty="0"/>
          </a:p>
          <a:p>
            <a:pPr eaLnBrk="1" hangingPunct="1">
              <a:spcBef>
                <a:spcPct val="50000"/>
              </a:spcBef>
            </a:pPr>
            <a:r>
              <a:rPr lang="en-US" altLang="zh-CN" sz="1800" dirty="0"/>
              <a:t>	queue::back( )</a:t>
            </a:r>
            <a:endParaRPr lang="en-US" altLang="zh-CN" sz="1800" dirty="0"/>
          </a:p>
          <a:p>
            <a:pPr eaLnBrk="1" hangingPunct="1">
              <a:spcBef>
                <a:spcPct val="50000"/>
              </a:spcBef>
            </a:pPr>
            <a:r>
              <a:rPr lang="en-US" altLang="zh-CN" sz="1800" dirty="0"/>
              <a:t>	queue::size( )</a:t>
            </a:r>
            <a:endParaRPr lang="en-US" altLang="zh-CN" sz="1800" dirty="0"/>
          </a:p>
        </p:txBody>
      </p:sp>
      <p:pic>
        <p:nvPicPr>
          <p:cNvPr id="1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616668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bwMode="auto">
          <a:xfrm>
            <a:off x="91836" y="53402"/>
            <a:ext cx="349862" cy="351052"/>
            <a:chOff x="1192404" y="608225"/>
            <a:chExt cx="1755828" cy="1759616"/>
          </a:xfrm>
        </p:grpSpPr>
        <p:grpSp>
          <p:nvGrpSpPr>
            <p:cNvPr id="16" name="组合 79"/>
            <p:cNvGrpSpPr/>
            <p:nvPr/>
          </p:nvGrpSpPr>
          <p:grpSpPr bwMode="auto">
            <a:xfrm>
              <a:off x="1192404" y="608225"/>
              <a:ext cx="1755828" cy="1759616"/>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9" name="任意多边形 83"/>
              <p:cNvGrpSpPr/>
              <p:nvPr/>
            </p:nvGrpSpPr>
            <p:grpSpPr bwMode="auto">
              <a:xfrm>
                <a:off x="6397313" y="2490687"/>
                <a:ext cx="2505748" cy="2500354"/>
                <a:chOff x="1883664" y="1987296"/>
                <a:chExt cx="1322832" cy="1322832"/>
              </a:xfrm>
            </p:grpSpPr>
            <p:pic>
              <p:nvPicPr>
                <p:cNvPr id="2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22" name="TextBox 64"/>
          <p:cNvSpPr txBox="1">
            <a:spLocks noChangeArrowheads="1"/>
          </p:cNvSpPr>
          <p:nvPr/>
        </p:nvSpPr>
        <p:spPr bwMode="auto">
          <a:xfrm>
            <a:off x="494969" y="20081"/>
            <a:ext cx="5696368" cy="39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dirty="0">
                <a:latin typeface="Rockwell" pitchFamily="18" charset="0"/>
                <a:ea typeface="微软雅黑" panose="020B0503020204020204" pitchFamily="34" charset="-122"/>
              </a:rPr>
              <a:t>6.</a:t>
            </a:r>
            <a:r>
              <a:rPr lang="zh-CN" altLang="en-US" sz="2100" dirty="0">
                <a:latin typeface="Rockwell" pitchFamily="18" charset="0"/>
                <a:ea typeface="微软雅黑" panose="020B0503020204020204" pitchFamily="34" charset="-122"/>
              </a:rPr>
              <a:t>队列 </a:t>
            </a:r>
            <a:r>
              <a:rPr lang="en-US" altLang="zh-CN" sz="2100" dirty="0">
                <a:latin typeface="Rockwell" pitchFamily="18" charset="0"/>
                <a:ea typeface="微软雅黑" panose="020B0503020204020204" pitchFamily="34" charset="-122"/>
              </a:rPr>
              <a:t>queue</a:t>
            </a:r>
            <a:r>
              <a:rPr lang="zh-CN" altLang="en-US" sz="2100" dirty="0">
                <a:latin typeface="Rockwell" pitchFamily="18" charset="0"/>
                <a:ea typeface="微软雅黑" panose="020B0503020204020204" pitchFamily="34" charset="-122"/>
              </a:rPr>
              <a:t>和</a:t>
            </a:r>
            <a:r>
              <a:rPr lang="en-US" altLang="zh-CN" sz="2100" dirty="0" err="1">
                <a:latin typeface="Rockwell" pitchFamily="18" charset="0"/>
                <a:ea typeface="微软雅黑" panose="020B0503020204020204" pitchFamily="34" charset="-122"/>
              </a:rPr>
              <a:t>priority_queue</a:t>
            </a:r>
            <a:endParaRPr lang="en-US" altLang="zh-CN" sz="21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ppt_w</p:attrName>
                                        </p:attrNameLst>
                                      </p:cBhvr>
                                      <p:tavLst>
                                        <p:tav tm="0" fmla="#ppt_w*sin(2.5*pi*$)">
                                          <p:val>
                                            <p:fltVal val="0"/>
                                          </p:val>
                                        </p:tav>
                                        <p:tav tm="100000">
                                          <p:val>
                                            <p:fltVal val="1"/>
                                          </p:val>
                                        </p:tav>
                                      </p:tavLst>
                                    </p:anim>
                                    <p:anim calcmode="lin" valueType="num">
                                      <p:cBhvr>
                                        <p:cTn id="9" dur="1000" fill="hold"/>
                                        <p:tgtEl>
                                          <p:spTgt spid="2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2"/>
                                        </p:tgtEl>
                                      </p:cBhvr>
                                    </p:animEffect>
                                    <p:animScale>
                                      <p:cBhvr>
                                        <p:cTn id="13"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685800" y="711835"/>
            <a:ext cx="4150995" cy="447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en-US" altLang="zh-CN" sz="1200" dirty="0">
                <a:latin typeface="+mn-lt"/>
                <a:ea typeface="+mn-ea"/>
              </a:rPr>
              <a:t>#include &lt;</a:t>
            </a:r>
            <a:r>
              <a:rPr lang="en-US" altLang="zh-CN" sz="1200" dirty="0" err="1">
                <a:latin typeface="+mn-lt"/>
                <a:ea typeface="+mn-ea"/>
              </a:rPr>
              <a:t>iostream</a:t>
            </a:r>
            <a:r>
              <a:rPr lang="en-US" altLang="zh-CN" sz="1200" dirty="0">
                <a:latin typeface="+mn-lt"/>
                <a:ea typeface="+mn-ea"/>
              </a:rPr>
              <a:t>&gt;</a:t>
            </a:r>
            <a:endParaRPr lang="en-US" altLang="zh-CN" sz="1200" dirty="0">
              <a:latin typeface="+mn-lt"/>
              <a:ea typeface="+mn-ea"/>
            </a:endParaRPr>
          </a:p>
          <a:p>
            <a:pPr eaLnBrk="1" hangingPunct="1">
              <a:spcBef>
                <a:spcPct val="20000"/>
              </a:spcBef>
            </a:pPr>
            <a:r>
              <a:rPr lang="en-US" altLang="zh-CN" sz="1200" dirty="0">
                <a:latin typeface="+mn-lt"/>
                <a:ea typeface="+mn-ea"/>
              </a:rPr>
              <a:t>#include &lt;queue&gt;</a:t>
            </a:r>
            <a:endParaRPr lang="en-US" altLang="zh-CN" sz="1200" dirty="0">
              <a:latin typeface="+mn-lt"/>
              <a:ea typeface="+mn-ea"/>
            </a:endParaRPr>
          </a:p>
          <a:p>
            <a:pPr eaLnBrk="1" hangingPunct="1">
              <a:spcBef>
                <a:spcPct val="20000"/>
              </a:spcBef>
            </a:pPr>
            <a:r>
              <a:rPr lang="en-US" altLang="zh-CN" sz="1200" dirty="0">
                <a:latin typeface="+mn-lt"/>
                <a:ea typeface="+mn-ea"/>
              </a:rPr>
              <a:t>#include &lt;string&gt;</a:t>
            </a:r>
            <a:endParaRPr lang="en-US" altLang="zh-CN" sz="1200" dirty="0">
              <a:latin typeface="+mn-lt"/>
              <a:ea typeface="+mn-ea"/>
            </a:endParaRPr>
          </a:p>
          <a:p>
            <a:pPr eaLnBrk="1" hangingPunct="1">
              <a:spcBef>
                <a:spcPct val="20000"/>
              </a:spcBef>
            </a:pPr>
            <a:r>
              <a:rPr lang="en-US" altLang="zh-CN" sz="1200" dirty="0">
                <a:latin typeface="+mn-lt"/>
                <a:ea typeface="+mn-ea"/>
              </a:rPr>
              <a:t>using namespace </a:t>
            </a:r>
            <a:r>
              <a:rPr lang="en-US" altLang="zh-CN" sz="1200" dirty="0" err="1">
                <a:latin typeface="+mn-lt"/>
                <a:ea typeface="+mn-ea"/>
              </a:rPr>
              <a:t>std</a:t>
            </a:r>
            <a:r>
              <a:rPr lang="en-US" altLang="zh-CN" sz="1200" dirty="0">
                <a:latin typeface="+mn-lt"/>
                <a:ea typeface="+mn-ea"/>
              </a:rPr>
              <a:t>;</a:t>
            </a:r>
            <a:endParaRPr lang="en-US" altLang="zh-CN" sz="1200" dirty="0">
              <a:latin typeface="+mn-lt"/>
              <a:ea typeface="+mn-ea"/>
            </a:endParaRPr>
          </a:p>
          <a:p>
            <a:pPr eaLnBrk="1" hangingPunct="1">
              <a:spcBef>
                <a:spcPct val="20000"/>
              </a:spcBef>
            </a:pPr>
            <a:r>
              <a:rPr lang="en-US" altLang="zh-CN" sz="1200" dirty="0">
                <a:latin typeface="+mn-lt"/>
                <a:ea typeface="+mn-ea"/>
              </a:rPr>
              <a:t>void main( )</a:t>
            </a:r>
            <a:endParaRPr lang="en-US" altLang="zh-CN" sz="1200" dirty="0">
              <a:latin typeface="+mn-lt"/>
              <a:ea typeface="+mn-ea"/>
            </a:endParaRPr>
          </a:p>
          <a:p>
            <a:pPr eaLnBrk="1" hangingPunct="1">
              <a:spcBef>
                <a:spcPct val="20000"/>
              </a:spcBef>
            </a:pPr>
            <a:r>
              <a:rPr lang="en-US" altLang="zh-CN" sz="1200" dirty="0">
                <a:latin typeface="+mn-lt"/>
                <a:ea typeface="+mn-ea"/>
              </a:rPr>
              <a:t>{	</a:t>
            </a:r>
            <a:endParaRPr lang="en-US" altLang="zh-CN" sz="1200" dirty="0">
              <a:latin typeface="+mn-lt"/>
              <a:ea typeface="+mn-ea"/>
            </a:endParaRPr>
          </a:p>
          <a:p>
            <a:pPr eaLnBrk="1" hangingPunct="1">
              <a:spcBef>
                <a:spcPct val="20000"/>
              </a:spcBef>
            </a:pPr>
            <a:r>
              <a:rPr lang="en-US" altLang="zh-CN" sz="1200" dirty="0">
                <a:latin typeface="+mn-lt"/>
                <a:ea typeface="+mn-ea"/>
              </a:rPr>
              <a:t>     queue&lt;string&gt; </a:t>
            </a:r>
            <a:r>
              <a:rPr lang="en-US" altLang="zh-CN" sz="1200" dirty="0" err="1">
                <a:latin typeface="+mn-lt"/>
                <a:ea typeface="+mn-ea"/>
              </a:rPr>
              <a:t>str_queue</a:t>
            </a:r>
            <a:r>
              <a:rPr lang="en-US" altLang="zh-CN" sz="1200" dirty="0">
                <a:latin typeface="+mn-lt"/>
                <a:ea typeface="+mn-ea"/>
              </a:rPr>
              <a:t>;</a:t>
            </a:r>
            <a:endParaRPr lang="en-US" altLang="zh-CN" sz="1200" dirty="0">
              <a:latin typeface="+mn-lt"/>
              <a:ea typeface="+mn-ea"/>
            </a:endParaRPr>
          </a:p>
          <a:p>
            <a:pPr eaLnBrk="1" hangingPunct="1">
              <a:spcBef>
                <a:spcPct val="20000"/>
              </a:spcBef>
            </a:pPr>
            <a:r>
              <a:rPr lang="en-US" altLang="zh-CN" sz="1200" dirty="0">
                <a:latin typeface="+mn-lt"/>
                <a:ea typeface="+mn-ea"/>
              </a:rPr>
              <a:t>     </a:t>
            </a:r>
            <a:r>
              <a:rPr lang="en-US" altLang="zh-CN" sz="1200" dirty="0" err="1">
                <a:latin typeface="+mn-lt"/>
                <a:ea typeface="+mn-ea"/>
              </a:rPr>
              <a:t>str_queue.push</a:t>
            </a:r>
            <a:r>
              <a:rPr lang="en-US" altLang="zh-CN" sz="1200" dirty="0">
                <a:latin typeface="+mn-lt"/>
                <a:ea typeface="+mn-ea"/>
              </a:rPr>
              <a:t>("string1");</a:t>
            </a:r>
            <a:endParaRPr lang="en-US" altLang="zh-CN" sz="1200" dirty="0">
              <a:latin typeface="+mn-lt"/>
              <a:ea typeface="+mn-ea"/>
            </a:endParaRPr>
          </a:p>
          <a:p>
            <a:pPr eaLnBrk="1" hangingPunct="1">
              <a:spcBef>
                <a:spcPct val="20000"/>
              </a:spcBef>
            </a:pPr>
            <a:r>
              <a:rPr lang="en-US" altLang="zh-CN" sz="1200" dirty="0">
                <a:latin typeface="+mn-lt"/>
                <a:ea typeface="+mn-ea"/>
              </a:rPr>
              <a:t>     </a:t>
            </a:r>
            <a:r>
              <a:rPr lang="en-US" altLang="zh-CN" sz="1200" dirty="0" err="1">
                <a:latin typeface="+mn-lt"/>
                <a:ea typeface="+mn-ea"/>
              </a:rPr>
              <a:t>str_queue.push</a:t>
            </a:r>
            <a:r>
              <a:rPr lang="en-US" altLang="zh-CN" sz="1200" dirty="0">
                <a:latin typeface="+mn-lt"/>
                <a:ea typeface="+mn-ea"/>
              </a:rPr>
              <a:t>("string2");</a:t>
            </a:r>
            <a:endParaRPr lang="en-US" altLang="zh-CN" sz="1200" dirty="0">
              <a:latin typeface="+mn-lt"/>
              <a:ea typeface="+mn-ea"/>
            </a:endParaRPr>
          </a:p>
          <a:p>
            <a:pPr eaLnBrk="1" hangingPunct="1">
              <a:spcBef>
                <a:spcPct val="20000"/>
              </a:spcBef>
            </a:pPr>
            <a:r>
              <a:rPr lang="en-US" altLang="zh-CN" sz="1200" dirty="0">
                <a:latin typeface="+mn-lt"/>
                <a:ea typeface="+mn-ea"/>
              </a:rPr>
              <a:t>     </a:t>
            </a:r>
            <a:r>
              <a:rPr lang="en-US" altLang="zh-CN" sz="1200" dirty="0" err="1">
                <a:latin typeface="+mn-lt"/>
                <a:ea typeface="+mn-ea"/>
              </a:rPr>
              <a:t>str_queue.push</a:t>
            </a:r>
            <a:r>
              <a:rPr lang="en-US" altLang="zh-CN" sz="1200" dirty="0">
                <a:latin typeface="+mn-lt"/>
                <a:ea typeface="+mn-ea"/>
              </a:rPr>
              <a:t>("string3");	</a:t>
            </a:r>
            <a:endParaRPr lang="en-US" altLang="zh-CN" sz="1200" dirty="0">
              <a:latin typeface="+mn-lt"/>
              <a:ea typeface="+mn-ea"/>
            </a:endParaRPr>
          </a:p>
          <a:p>
            <a:pPr eaLnBrk="1" hangingPunct="1">
              <a:spcBef>
                <a:spcPct val="20000"/>
              </a:spcBef>
            </a:pPr>
            <a:r>
              <a:rPr lang="en-US" altLang="zh-CN" sz="1200" dirty="0"/>
              <a:t>      </a:t>
            </a:r>
            <a:r>
              <a:rPr lang="en-US" altLang="zh-CN" sz="1200" dirty="0" err="1"/>
              <a:t>cout</a:t>
            </a:r>
            <a:r>
              <a:rPr lang="en-US" altLang="zh-CN" sz="1200" dirty="0"/>
              <a:t>&lt;&lt;"the size of the queue is "&lt;&lt;</a:t>
            </a:r>
            <a:r>
              <a:rPr lang="en-US" altLang="zh-CN" sz="1200" dirty="0" err="1"/>
              <a:t>str_queue.size</a:t>
            </a:r>
            <a:r>
              <a:rPr lang="en-US" altLang="zh-CN" sz="1200" dirty="0"/>
              <a:t>()&lt;&lt;</a:t>
            </a:r>
            <a:r>
              <a:rPr lang="en-US" altLang="zh-CN" sz="1200" dirty="0" err="1"/>
              <a:t>endl</a:t>
            </a:r>
            <a:r>
              <a:rPr lang="en-US" altLang="zh-CN" sz="1200" dirty="0"/>
              <a:t>;</a:t>
            </a:r>
            <a:endParaRPr lang="en-US" altLang="zh-CN" sz="1200" dirty="0"/>
          </a:p>
          <a:p>
            <a:pPr eaLnBrk="1" hangingPunct="1">
              <a:spcBef>
                <a:spcPct val="20000"/>
              </a:spcBef>
            </a:pPr>
            <a:r>
              <a:rPr lang="en-US" altLang="zh-CN" sz="1200" dirty="0"/>
              <a:t>      </a:t>
            </a:r>
            <a:r>
              <a:rPr lang="en-US" altLang="zh-CN" sz="1200" dirty="0" err="1"/>
              <a:t>cout</a:t>
            </a:r>
            <a:r>
              <a:rPr lang="en-US" altLang="zh-CN" sz="1200" dirty="0"/>
              <a:t>&lt;&lt;"the front one "&lt;&lt;</a:t>
            </a:r>
            <a:r>
              <a:rPr lang="en-US" altLang="zh-CN" sz="1200" dirty="0" err="1"/>
              <a:t>str_queue.front</a:t>
            </a:r>
            <a:r>
              <a:rPr lang="en-US" altLang="zh-CN" sz="1200" dirty="0"/>
              <a:t>()&lt;&lt;</a:t>
            </a:r>
            <a:r>
              <a:rPr lang="en-US" altLang="zh-CN" sz="1200" dirty="0" err="1"/>
              <a:t>endl</a:t>
            </a:r>
            <a:r>
              <a:rPr lang="en-US" altLang="zh-CN" sz="1200" dirty="0"/>
              <a:t>;</a:t>
            </a:r>
            <a:endParaRPr lang="en-US" altLang="zh-CN" sz="1200" dirty="0"/>
          </a:p>
          <a:p>
            <a:pPr eaLnBrk="1" hangingPunct="1">
              <a:spcBef>
                <a:spcPct val="20000"/>
              </a:spcBef>
            </a:pPr>
            <a:r>
              <a:rPr lang="en-US" altLang="zh-CN" sz="1200" dirty="0"/>
              <a:t>      </a:t>
            </a:r>
            <a:r>
              <a:rPr lang="en-US" altLang="zh-CN" sz="1200" dirty="0" err="1"/>
              <a:t>cout</a:t>
            </a:r>
            <a:r>
              <a:rPr lang="en-US" altLang="zh-CN" sz="1200" dirty="0"/>
              <a:t>&lt;&lt;"the back one "&lt;&lt;</a:t>
            </a:r>
            <a:r>
              <a:rPr lang="en-US" altLang="zh-CN" sz="1200" dirty="0" err="1"/>
              <a:t>str_queue.back</a:t>
            </a:r>
            <a:r>
              <a:rPr lang="en-US" altLang="zh-CN" sz="1200" dirty="0"/>
              <a:t>()&lt;&lt;</a:t>
            </a:r>
            <a:r>
              <a:rPr lang="en-US" altLang="zh-CN" sz="1200" dirty="0" err="1"/>
              <a:t>endl</a:t>
            </a:r>
            <a:r>
              <a:rPr lang="en-US" altLang="zh-CN" sz="1200" dirty="0"/>
              <a:t>;</a:t>
            </a:r>
            <a:endParaRPr lang="en-US" altLang="zh-CN" sz="1200" dirty="0"/>
          </a:p>
          <a:p>
            <a:pPr eaLnBrk="1" hangingPunct="1">
              <a:spcBef>
                <a:spcPct val="20000"/>
              </a:spcBef>
            </a:pPr>
            <a:r>
              <a:rPr lang="en-US" altLang="zh-CN" sz="1200" dirty="0"/>
              <a:t>      </a:t>
            </a:r>
            <a:r>
              <a:rPr lang="en-US" altLang="zh-CN" sz="1200" dirty="0" err="1"/>
              <a:t>str_queue.pop</a:t>
            </a:r>
            <a:r>
              <a:rPr lang="en-US" altLang="zh-CN" sz="1200" dirty="0"/>
              <a:t>( );</a:t>
            </a:r>
            <a:endParaRPr lang="en-US" altLang="zh-CN" sz="1200" dirty="0"/>
          </a:p>
          <a:p>
            <a:pPr eaLnBrk="1" hangingPunct="1">
              <a:spcBef>
                <a:spcPct val="20000"/>
              </a:spcBef>
            </a:pPr>
            <a:r>
              <a:rPr lang="en-US" altLang="zh-CN" sz="1200" dirty="0"/>
              <a:t>      </a:t>
            </a:r>
            <a:r>
              <a:rPr lang="en-US" altLang="zh-CN" sz="1200" dirty="0" err="1"/>
              <a:t>str_queue.pop</a:t>
            </a:r>
            <a:r>
              <a:rPr lang="en-US" altLang="zh-CN" sz="1200" dirty="0"/>
              <a:t>( );</a:t>
            </a:r>
            <a:endParaRPr lang="en-US" altLang="zh-CN" sz="1200" dirty="0"/>
          </a:p>
          <a:p>
            <a:pPr eaLnBrk="1" hangingPunct="1">
              <a:spcBef>
                <a:spcPct val="20000"/>
              </a:spcBef>
            </a:pPr>
            <a:r>
              <a:rPr lang="en-US" altLang="zh-CN" sz="1200" dirty="0"/>
              <a:t>      </a:t>
            </a:r>
            <a:r>
              <a:rPr lang="en-US" altLang="zh-CN" sz="1200" dirty="0" err="1"/>
              <a:t>str_queue.pop</a:t>
            </a:r>
            <a:r>
              <a:rPr lang="en-US" altLang="zh-CN" sz="1200" dirty="0"/>
              <a:t>( );</a:t>
            </a:r>
            <a:endParaRPr lang="en-US" altLang="zh-CN" sz="1200" dirty="0"/>
          </a:p>
          <a:p>
            <a:pPr eaLnBrk="1" hangingPunct="1">
              <a:spcBef>
                <a:spcPct val="20000"/>
              </a:spcBef>
            </a:pPr>
            <a:r>
              <a:rPr lang="en-US" altLang="zh-CN" sz="1200" dirty="0"/>
              <a:t>      if (</a:t>
            </a:r>
            <a:r>
              <a:rPr lang="en-US" altLang="zh-CN" sz="1200" dirty="0" err="1"/>
              <a:t>str_queue.empty</a:t>
            </a:r>
            <a:r>
              <a:rPr lang="en-US" altLang="zh-CN" sz="1200" dirty="0"/>
              <a:t>( ))</a:t>
            </a:r>
            <a:endParaRPr lang="en-US" altLang="zh-CN" sz="1200" dirty="0"/>
          </a:p>
          <a:p>
            <a:pPr eaLnBrk="1" hangingPunct="1">
              <a:spcBef>
                <a:spcPct val="20000"/>
              </a:spcBef>
            </a:pPr>
            <a:r>
              <a:rPr lang="en-US" altLang="zh-CN" sz="1200" dirty="0"/>
              <a:t>           </a:t>
            </a:r>
            <a:r>
              <a:rPr lang="en-US" altLang="zh-CN" sz="1200" dirty="0" err="1"/>
              <a:t>cout</a:t>
            </a:r>
            <a:r>
              <a:rPr lang="en-US" altLang="zh-CN" sz="1200" dirty="0"/>
              <a:t>&lt;&lt;" the queue is empty!"&lt;&lt;</a:t>
            </a:r>
            <a:r>
              <a:rPr lang="en-US" altLang="zh-CN" sz="1200" dirty="0" err="1"/>
              <a:t>endl</a:t>
            </a:r>
            <a:r>
              <a:rPr lang="en-US" altLang="zh-CN" sz="1200" dirty="0"/>
              <a:t>;</a:t>
            </a:r>
            <a:endParaRPr lang="en-US" altLang="zh-CN" sz="1200" dirty="0"/>
          </a:p>
          <a:p>
            <a:pPr eaLnBrk="1" hangingPunct="1">
              <a:spcBef>
                <a:spcPct val="20000"/>
              </a:spcBef>
            </a:pPr>
            <a:r>
              <a:rPr lang="en-US" altLang="zh-CN" sz="1200" dirty="0"/>
              <a:t>}</a:t>
            </a:r>
            <a:endParaRPr lang="en-US" altLang="zh-CN" sz="1200" dirty="0"/>
          </a:p>
          <a:p>
            <a:pPr eaLnBrk="1" hangingPunct="1">
              <a:spcBef>
                <a:spcPct val="20000"/>
              </a:spcBef>
            </a:pPr>
            <a:endParaRPr lang="en-US" altLang="zh-CN" sz="1200" dirty="0">
              <a:latin typeface="+mn-lt"/>
              <a:ea typeface="+mn-ea"/>
            </a:endParaRPr>
          </a:p>
        </p:txBody>
      </p:sp>
      <p:pic>
        <p:nvPicPr>
          <p:cNvPr id="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05041" y="9880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7084" y="61478"/>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14.</a:t>
            </a:r>
            <a:r>
              <a:rPr lang="zh-CN" altLang="en-US" sz="2400" kern="0" dirty="0"/>
              <a:t>队列</a:t>
            </a:r>
            <a:r>
              <a:rPr lang="en-US" altLang="zh-CN" sz="2400" kern="0" dirty="0"/>
              <a:t>queue</a:t>
            </a:r>
            <a:r>
              <a:rPr lang="zh-CN" altLang="en-US" sz="2400" kern="0" dirty="0"/>
              <a:t>的应用实例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8295" y="509509"/>
            <a:ext cx="4409728" cy="445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050" dirty="0"/>
              <a:t>#include &lt;queue&gt;</a:t>
            </a:r>
            <a:endParaRPr lang="en-US" altLang="zh-CN" sz="1050" dirty="0"/>
          </a:p>
          <a:p>
            <a:r>
              <a:rPr lang="en-US" altLang="zh-CN" sz="1050" dirty="0"/>
              <a:t>#include &lt;</a:t>
            </a:r>
            <a:r>
              <a:rPr lang="en-US" altLang="zh-CN" sz="1050" dirty="0" err="1"/>
              <a:t>iostream</a:t>
            </a:r>
            <a:r>
              <a:rPr lang="en-US" altLang="zh-CN" sz="1050" dirty="0"/>
              <a:t>&gt;</a:t>
            </a:r>
            <a:endParaRPr lang="en-US" altLang="zh-CN" sz="1050" dirty="0"/>
          </a:p>
          <a:p>
            <a:r>
              <a:rPr lang="en-US" altLang="zh-CN" sz="1050" b="1" dirty="0"/>
              <a:t>u</a:t>
            </a:r>
            <a:r>
              <a:rPr lang="en-US" altLang="zh-CN" sz="1050" b="1" dirty="0">
                <a:hlinkClick r:id="rId1"/>
              </a:rPr>
              <a:t>sin</a:t>
            </a:r>
            <a:r>
              <a:rPr lang="en-US" altLang="zh-CN" sz="1050" b="1" dirty="0"/>
              <a:t>g</a:t>
            </a:r>
            <a:r>
              <a:rPr lang="en-US" altLang="zh-CN" sz="1050" dirty="0"/>
              <a:t> </a:t>
            </a:r>
            <a:r>
              <a:rPr lang="en-US" altLang="zh-CN" sz="1050" b="1" dirty="0"/>
              <a:t>namespace</a:t>
            </a:r>
            <a:r>
              <a:rPr lang="en-US" altLang="zh-CN" sz="1050" dirty="0"/>
              <a:t> </a:t>
            </a:r>
            <a:r>
              <a:rPr lang="en-US" altLang="zh-CN" sz="1050" dirty="0" err="1"/>
              <a:t>std</a:t>
            </a:r>
            <a:r>
              <a:rPr lang="en-US" altLang="zh-CN" sz="1050" dirty="0"/>
              <a:t>;</a:t>
            </a:r>
            <a:endParaRPr lang="en-US" altLang="zh-CN" sz="1050" dirty="0"/>
          </a:p>
          <a:p>
            <a:r>
              <a:rPr lang="en-US" altLang="zh-CN" sz="1050" dirty="0" err="1"/>
              <a:t>int</a:t>
            </a:r>
            <a:r>
              <a:rPr lang="en-US" altLang="zh-CN" sz="1050" dirty="0"/>
              <a:t> main()</a:t>
            </a:r>
            <a:endParaRPr lang="en-US" altLang="zh-CN" sz="1050" dirty="0"/>
          </a:p>
          <a:p>
            <a:r>
              <a:rPr lang="en-US" altLang="zh-CN" sz="1050" dirty="0"/>
              <a:t>{</a:t>
            </a:r>
            <a:endParaRPr lang="en-US" altLang="zh-CN" sz="1050" dirty="0"/>
          </a:p>
          <a:p>
            <a:r>
              <a:rPr lang="en-US" altLang="zh-CN" sz="1050" dirty="0"/>
              <a:t>      </a:t>
            </a:r>
            <a:r>
              <a:rPr lang="en-US" altLang="zh-CN" sz="1050" dirty="0" err="1"/>
              <a:t>priority_queue</a:t>
            </a:r>
            <a:r>
              <a:rPr lang="en-US" altLang="zh-CN" sz="1050" dirty="0"/>
              <a:t>&lt;double&gt; pq1;</a:t>
            </a:r>
            <a:endParaRPr lang="en-US" altLang="zh-CN" sz="1050" dirty="0"/>
          </a:p>
          <a:p>
            <a:r>
              <a:rPr lang="en-US" altLang="zh-CN" sz="1050" dirty="0"/>
              <a:t>      pq1.push(3.2); </a:t>
            </a:r>
            <a:endParaRPr lang="en-US" altLang="zh-CN" sz="1050" dirty="0"/>
          </a:p>
          <a:p>
            <a:r>
              <a:rPr lang="en-US" altLang="zh-CN" sz="1050" dirty="0"/>
              <a:t>      pq1.push(9.8); </a:t>
            </a:r>
            <a:endParaRPr lang="en-US" altLang="zh-CN" sz="1050" dirty="0"/>
          </a:p>
          <a:p>
            <a:r>
              <a:rPr lang="en-US" altLang="zh-CN" sz="1050" dirty="0"/>
              <a:t>      pq1.push(9.8); </a:t>
            </a:r>
            <a:endParaRPr lang="en-US" altLang="zh-CN" sz="1050" dirty="0"/>
          </a:p>
          <a:p>
            <a:r>
              <a:rPr lang="en-US" altLang="zh-CN" sz="1050" dirty="0"/>
              <a:t>      pq1.push(5.4);</a:t>
            </a:r>
            <a:endParaRPr lang="en-US" altLang="zh-CN" sz="1050" dirty="0"/>
          </a:p>
          <a:p>
            <a:r>
              <a:rPr lang="en-US" altLang="zh-CN" sz="1050" b="1" dirty="0"/>
              <a:t>      while</a:t>
            </a:r>
            <a:r>
              <a:rPr lang="en-US" altLang="zh-CN" sz="1050" dirty="0"/>
              <a:t>(!pq1.empty()) {</a:t>
            </a:r>
            <a:endParaRPr lang="en-US" altLang="zh-CN" sz="1050" dirty="0"/>
          </a:p>
          <a:p>
            <a:r>
              <a:rPr lang="en-US" altLang="zh-CN" sz="1050" dirty="0"/>
              <a:t>            </a:t>
            </a:r>
            <a:r>
              <a:rPr lang="en-US" altLang="zh-CN" sz="1050" dirty="0" err="1"/>
              <a:t>cout</a:t>
            </a:r>
            <a:r>
              <a:rPr lang="en-US" altLang="zh-CN" sz="1050" dirty="0"/>
              <a:t> &lt;&lt; pq1.top() &lt;&lt; " ";</a:t>
            </a:r>
            <a:endParaRPr lang="en-US" altLang="zh-CN" sz="1050" dirty="0"/>
          </a:p>
          <a:p>
            <a:r>
              <a:rPr lang="en-US" altLang="zh-CN" sz="1050" dirty="0"/>
              <a:t>            pq1.pop();</a:t>
            </a:r>
            <a:endParaRPr lang="en-US" altLang="zh-CN" sz="1050" dirty="0"/>
          </a:p>
          <a:p>
            <a:r>
              <a:rPr lang="en-US" altLang="zh-CN" sz="1050" dirty="0"/>
              <a:t>      } //</a:t>
            </a:r>
            <a:r>
              <a:rPr lang="zh-CN" altLang="en-US" sz="1050" dirty="0"/>
              <a:t>上面输出 </a:t>
            </a:r>
            <a:r>
              <a:rPr lang="en-US" altLang="zh-CN" sz="1050" dirty="0"/>
              <a:t>9.8 9.8 5.4 3.2</a:t>
            </a:r>
            <a:endParaRPr lang="zh-CN" altLang="en-US" sz="1050" dirty="0"/>
          </a:p>
          <a:p>
            <a:r>
              <a:rPr lang="en-US" altLang="zh-CN" sz="1050" dirty="0"/>
              <a:t>      </a:t>
            </a:r>
            <a:r>
              <a:rPr lang="en-US" altLang="zh-CN" sz="1050" dirty="0" err="1"/>
              <a:t>cout</a:t>
            </a:r>
            <a:r>
              <a:rPr lang="en-US" altLang="zh-CN" sz="1050" dirty="0"/>
              <a:t> &lt;&lt; </a:t>
            </a:r>
            <a:r>
              <a:rPr lang="en-US" altLang="zh-CN" sz="1050" dirty="0" err="1"/>
              <a:t>endl</a:t>
            </a:r>
            <a:r>
              <a:rPr lang="en-US" altLang="zh-CN" sz="1050" dirty="0"/>
              <a:t>;</a:t>
            </a:r>
            <a:endParaRPr lang="en-US" altLang="zh-CN" sz="1050" dirty="0"/>
          </a:p>
          <a:p>
            <a:r>
              <a:rPr lang="en-US" altLang="zh-CN" sz="1050" dirty="0"/>
              <a:t>       </a:t>
            </a:r>
            <a:r>
              <a:rPr lang="en-US" altLang="zh-CN" sz="1050" dirty="0" err="1"/>
              <a:t>priority_queue</a:t>
            </a:r>
            <a:r>
              <a:rPr lang="en-US" altLang="zh-CN" sz="1050" dirty="0"/>
              <a:t>&lt;</a:t>
            </a:r>
            <a:r>
              <a:rPr lang="en-US" altLang="zh-CN" sz="1050" dirty="0" err="1"/>
              <a:t>double,vector</a:t>
            </a:r>
            <a:r>
              <a:rPr lang="en-US" altLang="zh-CN" sz="1050" dirty="0"/>
              <a:t>&lt;double&gt;,greater&lt;double&gt; &gt; pq2;</a:t>
            </a:r>
            <a:endParaRPr lang="en-US" altLang="zh-CN" sz="1050" dirty="0"/>
          </a:p>
          <a:p>
            <a:r>
              <a:rPr lang="en-US" altLang="zh-CN" sz="1050" dirty="0"/>
              <a:t>       pq2.push(3.2); </a:t>
            </a:r>
            <a:endParaRPr lang="en-US" altLang="zh-CN" sz="1050" dirty="0"/>
          </a:p>
          <a:p>
            <a:r>
              <a:rPr lang="en-US" altLang="zh-CN" sz="1050" dirty="0"/>
              <a:t>       pq2.push(9.8); </a:t>
            </a:r>
            <a:endParaRPr lang="en-US" altLang="zh-CN" sz="1050" dirty="0"/>
          </a:p>
          <a:p>
            <a:r>
              <a:rPr lang="en-US" altLang="zh-CN" sz="1050" dirty="0"/>
              <a:t>       pq2.push(9.8); </a:t>
            </a:r>
            <a:endParaRPr lang="en-US" altLang="zh-CN" sz="1050" dirty="0"/>
          </a:p>
          <a:p>
            <a:r>
              <a:rPr lang="en-US" altLang="zh-CN" sz="1050" dirty="0"/>
              <a:t>       pq2.push(5.4);</a:t>
            </a:r>
            <a:endParaRPr lang="en-US" altLang="zh-CN" sz="1050" dirty="0"/>
          </a:p>
          <a:p>
            <a:r>
              <a:rPr lang="en-US" altLang="zh-CN" sz="1050" b="1" dirty="0"/>
              <a:t>       while</a:t>
            </a:r>
            <a:r>
              <a:rPr lang="en-US" altLang="zh-CN" sz="1050" dirty="0"/>
              <a:t>(!pq2.empty()) {</a:t>
            </a:r>
            <a:endParaRPr lang="en-US" altLang="zh-CN" sz="1050" dirty="0"/>
          </a:p>
          <a:p>
            <a:r>
              <a:rPr lang="en-US" altLang="zh-CN" sz="1050" dirty="0"/>
              <a:t>              </a:t>
            </a:r>
            <a:r>
              <a:rPr lang="en-US" altLang="zh-CN" sz="1050" dirty="0" err="1"/>
              <a:t>cout</a:t>
            </a:r>
            <a:r>
              <a:rPr lang="en-US" altLang="zh-CN" sz="1050" dirty="0"/>
              <a:t> &lt;&lt; pq2.top() &lt;&lt; " ";</a:t>
            </a:r>
            <a:endParaRPr lang="en-US" altLang="zh-CN" sz="1050" dirty="0"/>
          </a:p>
          <a:p>
            <a:r>
              <a:rPr lang="en-US" altLang="zh-CN" sz="1050" dirty="0"/>
              <a:t>              pq2.pop();</a:t>
            </a:r>
            <a:endParaRPr lang="en-US" altLang="zh-CN" sz="1050" dirty="0"/>
          </a:p>
          <a:p>
            <a:r>
              <a:rPr lang="en-US" altLang="zh-CN" sz="1050" dirty="0"/>
              <a:t>       }</a:t>
            </a:r>
            <a:endParaRPr lang="en-US" altLang="zh-CN" sz="1050" dirty="0"/>
          </a:p>
          <a:p>
            <a:r>
              <a:rPr lang="en-US" altLang="zh-CN" sz="1050" dirty="0"/>
              <a:t> //</a:t>
            </a:r>
            <a:r>
              <a:rPr lang="zh-CN" altLang="en-US" sz="1050" dirty="0"/>
              <a:t>上面输出 </a:t>
            </a:r>
            <a:r>
              <a:rPr lang="en-US" altLang="zh-CN" sz="1050" dirty="0"/>
              <a:t>3.2 5.4 9.8 9.8</a:t>
            </a:r>
            <a:endParaRPr lang="zh-CN" altLang="en-US" sz="1050" dirty="0"/>
          </a:p>
          <a:p>
            <a:r>
              <a:rPr lang="en-US" altLang="zh-CN" sz="1050" b="1" dirty="0"/>
              <a:t>       return</a:t>
            </a:r>
            <a:r>
              <a:rPr lang="en-US" altLang="zh-CN" sz="1050" dirty="0"/>
              <a:t> 0;</a:t>
            </a:r>
            <a:endParaRPr lang="en-US" altLang="zh-CN" sz="1050" dirty="0"/>
          </a:p>
          <a:p>
            <a:r>
              <a:rPr lang="en-US" altLang="zh-CN" sz="1050" dirty="0"/>
              <a:t>}</a:t>
            </a:r>
            <a:endParaRPr lang="en-US" altLang="zh-CN" sz="1050" dirty="0"/>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05041" y="9880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7084" y="61478"/>
            <a:ext cx="477662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15.</a:t>
            </a:r>
            <a:r>
              <a:rPr lang="zh-CN" altLang="en-US" sz="2400" kern="0" dirty="0"/>
              <a:t>队列</a:t>
            </a:r>
            <a:r>
              <a:rPr lang="en-US" altLang="zh-CN" sz="1350" dirty="0" err="1"/>
              <a:t>priority_queue</a:t>
            </a:r>
            <a:r>
              <a:rPr lang="zh-CN" altLang="en-US" sz="2400" kern="0" dirty="0"/>
              <a:t>的应用实例</a:t>
            </a:r>
            <a:endParaRPr lang="zh-CN" altLang="en-US" sz="2400" dirty="0">
              <a:latin typeface="Rockwell" pitchFamily="18" charset="0"/>
              <a:ea typeface="微软雅黑" panose="020B0503020204020204" pitchFamily="34" charset="-122"/>
            </a:endParaRPr>
          </a:p>
        </p:txBody>
      </p:sp>
      <p:sp>
        <p:nvSpPr>
          <p:cNvPr id="2" name="文本框 1"/>
          <p:cNvSpPr txBox="1"/>
          <p:nvPr/>
        </p:nvSpPr>
        <p:spPr>
          <a:xfrm>
            <a:off x="5219735" y="2679706"/>
            <a:ext cx="2698894" cy="715196"/>
          </a:xfrm>
          <a:prstGeom prst="rect">
            <a:avLst/>
          </a:prstGeom>
          <a:noFill/>
        </p:spPr>
        <p:txBody>
          <a:bodyPr wrap="square" rtlCol="0">
            <a:spAutoFit/>
          </a:bodyPr>
          <a:lstStyle/>
          <a:p>
            <a:r>
              <a:rPr lang="zh-CN" altLang="en-US" sz="1350" dirty="0"/>
              <a:t>程序的输出结果是：</a:t>
            </a:r>
            <a:br>
              <a:rPr lang="zh-CN" altLang="en-US" sz="1350" dirty="0"/>
            </a:br>
            <a:r>
              <a:rPr lang="en-US" altLang="zh-CN" sz="1350" dirty="0"/>
              <a:t>9.8 9.8 5.4 3.2</a:t>
            </a:r>
            <a:br>
              <a:rPr lang="zh-CN" altLang="en-US" sz="1350" dirty="0"/>
            </a:br>
            <a:r>
              <a:rPr lang="en-US" altLang="zh-CN" sz="1350" dirty="0"/>
              <a:t>3.2 5.4 9.8 9.8</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5200" y="682524"/>
            <a:ext cx="9100483" cy="318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marL="257175" indent="-257175">
              <a:buFont typeface="Wingdings" panose="05000000000000000000" pitchFamily="2" charset="2"/>
              <a:buChar char="l"/>
            </a:pPr>
            <a:r>
              <a:rPr lang="en-US" altLang="zh-CN" sz="1500" dirty="0"/>
              <a:t>stack </a:t>
            </a:r>
            <a:r>
              <a:rPr lang="zh-CN" altLang="en-US" sz="1500" dirty="0"/>
              <a:t>是容器适配器的一种。要使用 </a:t>
            </a:r>
            <a:r>
              <a:rPr lang="en-US" altLang="zh-CN" sz="1500" dirty="0"/>
              <a:t>stack</a:t>
            </a:r>
            <a:r>
              <a:rPr lang="zh-CN" altLang="en-US" sz="1500" dirty="0"/>
              <a:t>，必须包含头文件 </a:t>
            </a:r>
            <a:r>
              <a:rPr lang="en-US" altLang="zh-CN" sz="1500" dirty="0"/>
              <a:t>&lt;stack&gt;</a:t>
            </a:r>
            <a:r>
              <a:rPr lang="zh-CN" altLang="en-US" sz="1500" dirty="0"/>
              <a:t>。</a:t>
            </a:r>
            <a:endParaRPr lang="en-US" altLang="zh-CN" sz="1500" dirty="0"/>
          </a:p>
          <a:p>
            <a:pPr marL="257175" indent="-257175">
              <a:buFont typeface="Wingdings" panose="05000000000000000000" pitchFamily="2" charset="2"/>
              <a:buChar char="l"/>
            </a:pPr>
            <a:r>
              <a:rPr lang="en-US" altLang="zh-CN" sz="1500" dirty="0"/>
              <a:t>stack</a:t>
            </a:r>
            <a:r>
              <a:rPr lang="zh-CN" altLang="en-US" sz="1500" dirty="0"/>
              <a:t>就是“栈”。栈是一种后进先出的元素序列，访问和删除都只能对栈顶的元素（即最后一个被加入栈的元素）进行，并且元素也只能被添加到栈顶。栈内的元素不能访问。如果一定要访问栈内的元素，只能将其上方的元素全部从栈中删除，使之变成栈顶元素才可以。</a:t>
            </a:r>
            <a:endParaRPr lang="en-US" altLang="zh-CN" sz="1500" dirty="0"/>
          </a:p>
          <a:p>
            <a:pPr marL="257175" indent="-257175">
              <a:buFont typeface="Wingdings" panose="05000000000000000000" pitchFamily="2" charset="2"/>
              <a:buChar char="l"/>
            </a:pPr>
            <a:r>
              <a:rPr lang="en-US" altLang="zh-CN" sz="1800" dirty="0"/>
              <a:t>stack</a:t>
            </a:r>
            <a:r>
              <a:rPr lang="zh-CN" altLang="en-US" sz="1800" dirty="0"/>
              <a:t>的定义如下：</a:t>
            </a:r>
            <a:endParaRPr lang="en-US" altLang="zh-CN" sz="1800" dirty="0"/>
          </a:p>
          <a:p>
            <a:r>
              <a:rPr lang="en-US" altLang="zh-CN" sz="1800" i="1" dirty="0">
                <a:solidFill>
                  <a:srgbClr val="FF0000"/>
                </a:solidFill>
              </a:rPr>
              <a:t>template &lt; class T, class </a:t>
            </a:r>
            <a:r>
              <a:rPr lang="en-US" altLang="zh-CN" sz="1800" i="1" dirty="0" err="1">
                <a:solidFill>
                  <a:srgbClr val="FF0000"/>
                </a:solidFill>
              </a:rPr>
              <a:t>Cont</a:t>
            </a:r>
            <a:r>
              <a:rPr lang="en-US" altLang="zh-CN" sz="1800" i="1" dirty="0">
                <a:solidFill>
                  <a:srgbClr val="FF0000"/>
                </a:solidFill>
              </a:rPr>
              <a:t> == </a:t>
            </a:r>
            <a:r>
              <a:rPr lang="en-US" altLang="zh-CN" sz="1800" i="1" dirty="0" err="1">
                <a:solidFill>
                  <a:srgbClr val="FF0000"/>
                </a:solidFill>
              </a:rPr>
              <a:t>deque</a:t>
            </a:r>
            <a:r>
              <a:rPr lang="en-US" altLang="zh-CN" sz="1800" i="1" dirty="0">
                <a:solidFill>
                  <a:srgbClr val="FF0000"/>
                </a:solidFill>
              </a:rPr>
              <a:t> &lt;T&gt; &gt;</a:t>
            </a:r>
            <a:br>
              <a:rPr lang="en-US" altLang="zh-CN" sz="1500" i="1" dirty="0">
                <a:solidFill>
                  <a:srgbClr val="FF0000"/>
                </a:solidFill>
              </a:rPr>
            </a:br>
            <a:r>
              <a:rPr lang="en-US" altLang="zh-CN" sz="1800" i="1" dirty="0">
                <a:solidFill>
                  <a:srgbClr val="FF0000"/>
                </a:solidFill>
              </a:rPr>
              <a:t>class stack{</a:t>
            </a:r>
            <a:br>
              <a:rPr lang="en-US" altLang="zh-CN" sz="1500" i="1" dirty="0">
                <a:solidFill>
                  <a:srgbClr val="FF0000"/>
                </a:solidFill>
              </a:rPr>
            </a:br>
            <a:r>
              <a:rPr lang="en-US" altLang="zh-CN" sz="1800" i="1" dirty="0">
                <a:solidFill>
                  <a:srgbClr val="FF0000"/>
                </a:solidFill>
              </a:rPr>
              <a:t>    ...</a:t>
            </a:r>
            <a:br>
              <a:rPr lang="en-US" altLang="zh-CN" sz="1500" i="1" dirty="0">
                <a:solidFill>
                  <a:srgbClr val="FF0000"/>
                </a:solidFill>
              </a:rPr>
            </a:br>
            <a:r>
              <a:rPr lang="en-US" altLang="zh-CN" sz="1800" i="1" dirty="0">
                <a:solidFill>
                  <a:srgbClr val="FF0000"/>
                </a:solidFill>
              </a:rPr>
              <a:t>};</a:t>
            </a:r>
            <a:endParaRPr lang="en-US" altLang="zh-CN" sz="1800" i="1" dirty="0">
              <a:solidFill>
                <a:srgbClr val="FF0000"/>
              </a:solidFill>
            </a:endParaRPr>
          </a:p>
          <a:p>
            <a:pPr marL="257175" indent="-257175">
              <a:buFont typeface="Wingdings" panose="05000000000000000000" pitchFamily="2" charset="2"/>
              <a:buChar char="l"/>
            </a:pPr>
            <a:r>
              <a:rPr lang="zh-CN" altLang="en-US" sz="1800" dirty="0"/>
              <a:t>虽然 </a:t>
            </a:r>
            <a:r>
              <a:rPr lang="en-US" altLang="zh-CN" sz="1800" dirty="0"/>
              <a:t>stack </a:t>
            </a:r>
            <a:r>
              <a:rPr lang="zh-CN" altLang="en-US" sz="1800" dirty="0"/>
              <a:t>使用顺序容器实现，但它不提供顺序容器具有的成员函数。除了 </a:t>
            </a:r>
            <a:r>
              <a:rPr lang="en-US" altLang="zh-CN" sz="1800" dirty="0"/>
              <a:t>size</a:t>
            </a:r>
            <a:r>
              <a:rPr lang="zh-CN" altLang="en-US" sz="1800" dirty="0"/>
              <a:t>、 </a:t>
            </a:r>
            <a:r>
              <a:rPr lang="en-US" altLang="zh-CN" sz="1800" dirty="0"/>
              <a:t>empty </a:t>
            </a:r>
            <a:r>
              <a:rPr lang="zh-CN" altLang="en-US" sz="1800" dirty="0"/>
              <a:t>这两个所有容器都有的成员函数外，</a:t>
            </a:r>
            <a:r>
              <a:rPr lang="en-US" altLang="zh-CN" sz="1800" dirty="0"/>
              <a:t>stack </a:t>
            </a:r>
            <a:r>
              <a:rPr lang="zh-CN" altLang="en-US" sz="1800" dirty="0"/>
              <a:t>还有以下三个成员函数</a:t>
            </a:r>
            <a:endParaRPr lang="en-US" altLang="zh-CN" sz="1800" dirty="0"/>
          </a:p>
          <a:p>
            <a:pPr marL="257175" indent="-257175">
              <a:buFont typeface="Wingdings" panose="05000000000000000000" pitchFamily="2" charset="2"/>
              <a:buChar char="l"/>
            </a:pPr>
            <a:endParaRPr lang="en-US" altLang="zh-CN" sz="1500" i="1" dirty="0">
              <a:solidFill>
                <a:srgbClr val="FF0000"/>
              </a:solidFill>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kern="0" dirty="0"/>
              <a:t>7.</a:t>
            </a:r>
            <a:r>
              <a:rPr lang="en-US" altLang="zh-CN" sz="2700" b="1" dirty="0">
                <a:solidFill>
                  <a:srgbClr val="FF0000"/>
                </a:solidFill>
              </a:rPr>
              <a:t> stack</a:t>
            </a:r>
            <a:endParaRPr lang="zh-CN" altLang="en-US" sz="2400" dirty="0">
              <a:latin typeface="Rockwell" pitchFamily="18" charset="0"/>
              <a:ea typeface="微软雅黑" panose="020B0503020204020204" pitchFamily="34" charset="-122"/>
            </a:endParaRPr>
          </a:p>
        </p:txBody>
      </p:sp>
      <p:graphicFrame>
        <p:nvGraphicFramePr>
          <p:cNvPr id="2" name="表格 1"/>
          <p:cNvGraphicFramePr>
            <a:graphicFrameLocks noGrp="1"/>
          </p:cNvGraphicFramePr>
          <p:nvPr/>
        </p:nvGraphicFramePr>
        <p:xfrm>
          <a:off x="361725" y="3759264"/>
          <a:ext cx="7887354" cy="965332"/>
        </p:xfrm>
        <a:graphic>
          <a:graphicData uri="http://schemas.openxmlformats.org/drawingml/2006/table">
            <a:tbl>
              <a:tblPr/>
              <a:tblGrid>
                <a:gridCol w="3943677"/>
                <a:gridCol w="3943677"/>
              </a:tblGrid>
              <a:tr h="253233">
                <a:tc>
                  <a:txBody>
                    <a:bodyPr/>
                    <a:lstStyle/>
                    <a:p>
                      <a:r>
                        <a:rPr lang="en-US" sz="1300" dirty="0">
                          <a:effectLst/>
                        </a:rPr>
                        <a:t>void pop();</a:t>
                      </a:r>
                      <a:endParaRPr lang="en-US" sz="1300" dirty="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a:effectLst/>
                        </a:rPr>
                        <a:t>弹出（即删除）栈顶元素</a:t>
                      </a:r>
                      <a:endParaRPr lang="zh-CN" altLang="en-US" sz="130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458866">
                <a:tc>
                  <a:txBody>
                    <a:bodyPr/>
                    <a:lstStyle/>
                    <a:p>
                      <a:r>
                        <a:rPr lang="en-US" sz="1300">
                          <a:effectLst/>
                        </a:rPr>
                        <a:t>T &amp; top();</a:t>
                      </a:r>
                      <a:endParaRPr lang="en-US" sz="130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a:effectLst/>
                        </a:rPr>
                        <a:t>返回栈顶元素的引用。通过此函数可以读取栈顶元素的值，也可以修改栈顶元素</a:t>
                      </a:r>
                      <a:endParaRPr lang="zh-CN" altLang="en-US" sz="130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253233">
                <a:tc>
                  <a:txBody>
                    <a:bodyPr/>
                    <a:lstStyle/>
                    <a:p>
                      <a:r>
                        <a:rPr lang="en-US" sz="1300">
                          <a:effectLst/>
                        </a:rPr>
                        <a:t>void push (const T &amp; x);</a:t>
                      </a:r>
                      <a:endParaRPr lang="en-US" sz="130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dirty="0">
                          <a:effectLst/>
                        </a:rPr>
                        <a:t>将 </a:t>
                      </a:r>
                      <a:r>
                        <a:rPr lang="en-US" sz="1300" dirty="0">
                          <a:effectLst/>
                        </a:rPr>
                        <a:t>x </a:t>
                      </a:r>
                      <a:r>
                        <a:rPr lang="zh-CN" altLang="en-US" sz="1300" dirty="0">
                          <a:effectLst/>
                        </a:rPr>
                        <a:t>压入栈顶</a:t>
                      </a:r>
                      <a:endParaRPr lang="zh-CN" altLang="en-US" sz="1300" dirty="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7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3517" y="663731"/>
            <a:ext cx="9100483" cy="378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500" dirty="0"/>
              <a:t>//</a:t>
            </a:r>
            <a:r>
              <a:rPr lang="en-US" altLang="zh-CN" sz="1500" dirty="0">
                <a:solidFill>
                  <a:schemeClr val="bg2"/>
                </a:solidFill>
              </a:rPr>
              <a:t>A </a:t>
            </a:r>
            <a:r>
              <a:rPr lang="en-US" altLang="zh-CN" sz="1500" dirty="0">
                <a:solidFill>
                  <a:schemeClr val="bg2"/>
                </a:solidFill>
                <a:hlinkClick r:id="rId1"/>
              </a:rPr>
              <a:t>stack</a:t>
            </a:r>
            <a:r>
              <a:rPr lang="en-US" altLang="zh-CN" sz="1500" dirty="0"/>
              <a:t> is a container that permits to insert and extract its elements only from the top of the container:</a:t>
            </a:r>
            <a:endParaRPr lang="en-US" altLang="zh-CN" sz="1500" dirty="0"/>
          </a:p>
          <a:p>
            <a:r>
              <a:rPr lang="en-US" altLang="zh-CN" sz="1500" dirty="0"/>
              <a:t>#include &lt;</a:t>
            </a:r>
            <a:r>
              <a:rPr lang="en-US" altLang="zh-CN" sz="1500" dirty="0" err="1"/>
              <a:t>cassert</a:t>
            </a:r>
            <a:r>
              <a:rPr lang="en-US" altLang="zh-CN" sz="1500" dirty="0"/>
              <a:t>&gt;</a:t>
            </a:r>
            <a:endParaRPr lang="en-US" altLang="zh-CN" sz="1500" dirty="0"/>
          </a:p>
          <a:p>
            <a:r>
              <a:rPr lang="en-US" altLang="zh-CN" sz="1500" dirty="0"/>
              <a:t> #include &lt;stack&gt; </a:t>
            </a:r>
            <a:endParaRPr lang="en-US" altLang="zh-CN" sz="1500" dirty="0"/>
          </a:p>
          <a:p>
            <a:r>
              <a:rPr lang="en-US" altLang="zh-CN" sz="1500" dirty="0"/>
              <a:t>using namespace </a:t>
            </a:r>
            <a:r>
              <a:rPr lang="en-US" altLang="zh-CN" sz="1500" dirty="0" err="1"/>
              <a:t>std</a:t>
            </a:r>
            <a:r>
              <a:rPr lang="en-US" altLang="zh-CN" sz="1500" dirty="0"/>
              <a:t>;</a:t>
            </a:r>
            <a:endParaRPr lang="en-US" altLang="zh-CN" sz="1500" dirty="0"/>
          </a:p>
          <a:p>
            <a:r>
              <a:rPr lang="en-US" altLang="zh-CN" sz="1500" dirty="0"/>
              <a:t> </a:t>
            </a:r>
            <a:r>
              <a:rPr lang="en-US" altLang="zh-CN" sz="1500" dirty="0" err="1"/>
              <a:t>int</a:t>
            </a:r>
            <a:r>
              <a:rPr lang="en-US" altLang="zh-CN" sz="1500" dirty="0"/>
              <a:t> main (</a:t>
            </a:r>
            <a:r>
              <a:rPr lang="en-US" altLang="zh-CN" sz="1500" dirty="0" err="1"/>
              <a:t>int</a:t>
            </a:r>
            <a:r>
              <a:rPr lang="en-US" altLang="zh-CN" sz="1500" dirty="0"/>
              <a:t> </a:t>
            </a:r>
            <a:r>
              <a:rPr lang="en-US" altLang="zh-CN" sz="1500" dirty="0" err="1"/>
              <a:t>argc</a:t>
            </a:r>
            <a:r>
              <a:rPr lang="en-US" altLang="zh-CN" sz="1500" dirty="0"/>
              <a:t>, char* </a:t>
            </a:r>
            <a:r>
              <a:rPr lang="en-US" altLang="zh-CN" sz="1500" dirty="0" err="1"/>
              <a:t>argv</a:t>
            </a:r>
            <a:r>
              <a:rPr lang="en-US" altLang="zh-CN" sz="1500" dirty="0"/>
              <a:t>[]) </a:t>
            </a:r>
            <a:endParaRPr lang="en-US" altLang="zh-CN" sz="1500" dirty="0"/>
          </a:p>
          <a:p>
            <a:r>
              <a:rPr lang="en-US" altLang="zh-CN" sz="1500" dirty="0"/>
              <a:t>{ </a:t>
            </a:r>
            <a:endParaRPr lang="en-US" altLang="zh-CN" sz="1500" dirty="0"/>
          </a:p>
          <a:p>
            <a:r>
              <a:rPr lang="en-US" altLang="zh-CN" sz="1500" dirty="0"/>
              <a:t>       stack&lt; </a:t>
            </a:r>
            <a:r>
              <a:rPr lang="en-US" altLang="zh-CN" sz="1500" dirty="0" err="1"/>
              <a:t>int</a:t>
            </a:r>
            <a:r>
              <a:rPr lang="en-US" altLang="zh-CN" sz="1500" dirty="0"/>
              <a:t> &gt; </a:t>
            </a:r>
            <a:r>
              <a:rPr lang="en-US" altLang="zh-CN" sz="1500" dirty="0" err="1"/>
              <a:t>st</a:t>
            </a:r>
            <a:r>
              <a:rPr lang="en-US" altLang="zh-CN" sz="1500" dirty="0"/>
              <a:t>; </a:t>
            </a:r>
            <a:endParaRPr lang="en-US" altLang="zh-CN" sz="1500" dirty="0"/>
          </a:p>
          <a:p>
            <a:r>
              <a:rPr lang="en-US" altLang="zh-CN" sz="1500" dirty="0"/>
              <a:t>       </a:t>
            </a:r>
            <a:r>
              <a:rPr lang="en-US" altLang="zh-CN" sz="1500" dirty="0" err="1"/>
              <a:t>st.push</a:t>
            </a:r>
            <a:r>
              <a:rPr lang="en-US" altLang="zh-CN" sz="1500" dirty="0"/>
              <a:t>( 100 ); 		// push number on the stack </a:t>
            </a:r>
            <a:endParaRPr lang="en-US" altLang="zh-CN" sz="1500" dirty="0"/>
          </a:p>
          <a:p>
            <a:r>
              <a:rPr lang="en-US" altLang="zh-CN" sz="1500" dirty="0"/>
              <a:t>       assert(   </a:t>
            </a:r>
            <a:r>
              <a:rPr lang="en-US" altLang="zh-CN" sz="1500" dirty="0" err="1"/>
              <a:t>st.size</a:t>
            </a:r>
            <a:r>
              <a:rPr lang="en-US" altLang="zh-CN" sz="1500" dirty="0"/>
              <a:t>() == 1 ); 	// verify one element is on the stack </a:t>
            </a:r>
            <a:endParaRPr lang="en-US" altLang="zh-CN" sz="1500" dirty="0"/>
          </a:p>
          <a:p>
            <a:r>
              <a:rPr lang="en-US" altLang="zh-CN" sz="1500" dirty="0"/>
              <a:t>       assert( </a:t>
            </a:r>
            <a:r>
              <a:rPr lang="en-US" altLang="zh-CN" sz="1500" dirty="0" err="1"/>
              <a:t>st.top</a:t>
            </a:r>
            <a:r>
              <a:rPr lang="en-US" altLang="zh-CN" sz="1500" dirty="0"/>
              <a:t>() == 100 );	// verify element value </a:t>
            </a:r>
            <a:endParaRPr lang="en-US" altLang="zh-CN" sz="1500" dirty="0"/>
          </a:p>
          <a:p>
            <a:r>
              <a:rPr lang="en-US" altLang="zh-CN" sz="1500" dirty="0"/>
              <a:t>       </a:t>
            </a:r>
            <a:r>
              <a:rPr lang="en-US" altLang="zh-CN" sz="1500" dirty="0" err="1"/>
              <a:t>st.top</a:t>
            </a:r>
            <a:r>
              <a:rPr lang="en-US" altLang="zh-CN" sz="1500" dirty="0"/>
              <a:t>() = 456; 		// assign new value </a:t>
            </a:r>
            <a:endParaRPr lang="en-US" altLang="zh-CN" sz="1500" dirty="0"/>
          </a:p>
          <a:p>
            <a:r>
              <a:rPr lang="en-US" altLang="zh-CN" sz="1500" dirty="0"/>
              <a:t>       assert( </a:t>
            </a:r>
            <a:r>
              <a:rPr lang="en-US" altLang="zh-CN" sz="1500" dirty="0" err="1"/>
              <a:t>st.top</a:t>
            </a:r>
            <a:r>
              <a:rPr lang="en-US" altLang="zh-CN" sz="1500" dirty="0"/>
              <a:t>() == 456 ); </a:t>
            </a:r>
            <a:endParaRPr lang="en-US" altLang="zh-CN" sz="1500" dirty="0"/>
          </a:p>
          <a:p>
            <a:r>
              <a:rPr lang="en-US" altLang="zh-CN" sz="1500" dirty="0"/>
              <a:t>       </a:t>
            </a:r>
            <a:r>
              <a:rPr lang="en-US" altLang="zh-CN" sz="1500" dirty="0" err="1"/>
              <a:t>st.pop</a:t>
            </a:r>
            <a:r>
              <a:rPr lang="en-US" altLang="zh-CN" sz="1500" dirty="0"/>
              <a:t>(); 			//  remove element </a:t>
            </a:r>
            <a:endParaRPr lang="en-US" altLang="zh-CN" sz="1500" dirty="0"/>
          </a:p>
          <a:p>
            <a:r>
              <a:rPr lang="en-US" altLang="zh-CN" sz="1500" dirty="0"/>
              <a:t>       assert( </a:t>
            </a:r>
            <a:r>
              <a:rPr lang="en-US" altLang="zh-CN" sz="1500" dirty="0" err="1"/>
              <a:t>st.empty</a:t>
            </a:r>
            <a:r>
              <a:rPr lang="en-US" altLang="zh-CN" sz="1500" dirty="0"/>
              <a:t>() == true ); </a:t>
            </a:r>
            <a:endParaRPr lang="en-US" altLang="zh-CN" sz="1500" dirty="0"/>
          </a:p>
          <a:p>
            <a:r>
              <a:rPr lang="en-US" altLang="zh-CN" sz="1500" dirty="0"/>
              <a:t>       return 0; </a:t>
            </a:r>
            <a:endParaRPr lang="en-US" altLang="zh-CN" sz="1500" dirty="0"/>
          </a:p>
          <a:p>
            <a:r>
              <a:rPr lang="en-US" altLang="zh-CN" sz="1500" dirty="0"/>
              <a:t>}</a:t>
            </a:r>
            <a:endParaRPr lang="en-US" altLang="zh-CN" sz="150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16.</a:t>
            </a:r>
            <a:r>
              <a:rPr lang="en-US" altLang="zh-CN" sz="2700" b="1" dirty="0">
                <a:solidFill>
                  <a:srgbClr val="FF0000"/>
                </a:solidFill>
              </a:rPr>
              <a:t> stack</a:t>
            </a:r>
            <a:r>
              <a:rPr lang="zh-CN" altLang="en-US" sz="2400" kern="0" dirty="0"/>
              <a:t>的应用实例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3518" y="663731"/>
            <a:ext cx="4422643" cy="415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200" dirty="0"/>
              <a:t>#include &lt;</a:t>
            </a:r>
            <a:r>
              <a:rPr lang="en-US" altLang="zh-CN" sz="1200" dirty="0" err="1"/>
              <a:t>iostream</a:t>
            </a:r>
            <a:r>
              <a:rPr lang="en-US" altLang="zh-CN" sz="1200" dirty="0"/>
              <a:t>&gt;</a:t>
            </a:r>
            <a:endParaRPr lang="en-US" altLang="zh-CN" sz="1200" dirty="0"/>
          </a:p>
          <a:p>
            <a:r>
              <a:rPr lang="en-US" altLang="zh-CN" sz="1200" dirty="0"/>
              <a:t>#include &lt;stack&gt; //</a:t>
            </a:r>
            <a:r>
              <a:rPr lang="zh-CN" altLang="en-US" sz="1200" dirty="0"/>
              <a:t>使用</a:t>
            </a:r>
            <a:r>
              <a:rPr lang="en-US" altLang="zh-CN" sz="1200" dirty="0"/>
              <a:t>stack</a:t>
            </a:r>
            <a:r>
              <a:rPr lang="zh-CN" altLang="en-US" sz="1200" dirty="0"/>
              <a:t>需要包含此头文件</a:t>
            </a:r>
            <a:endParaRPr lang="zh-CN" altLang="en-US" sz="1200" dirty="0"/>
          </a:p>
          <a:p>
            <a:r>
              <a:rPr lang="en-US" altLang="zh-CN" sz="1200" b="1" dirty="0"/>
              <a:t>u</a:t>
            </a:r>
            <a:r>
              <a:rPr lang="en-US" altLang="zh-CN" sz="1200" b="1" dirty="0">
                <a:hlinkClick r:id="rId1"/>
              </a:rPr>
              <a:t>sin</a:t>
            </a:r>
            <a:r>
              <a:rPr lang="en-US" altLang="zh-CN" sz="1200" b="1" dirty="0"/>
              <a:t>g</a:t>
            </a:r>
            <a:r>
              <a:rPr lang="en-US" altLang="zh-CN" sz="1200" dirty="0"/>
              <a:t> </a:t>
            </a:r>
            <a:r>
              <a:rPr lang="en-US" altLang="zh-CN" sz="1200" b="1" dirty="0"/>
              <a:t>namespace</a:t>
            </a:r>
            <a:r>
              <a:rPr lang="en-US" altLang="zh-CN" sz="1200" dirty="0"/>
              <a:t> </a:t>
            </a:r>
            <a:r>
              <a:rPr lang="en-US" altLang="zh-CN" sz="1200" dirty="0" err="1"/>
              <a:t>std</a:t>
            </a:r>
            <a:r>
              <a:rPr lang="en-US" altLang="zh-CN" sz="1200" dirty="0"/>
              <a:t>;</a:t>
            </a:r>
            <a:endParaRPr lang="en-US" altLang="zh-CN" sz="1200" dirty="0"/>
          </a:p>
          <a:p>
            <a:r>
              <a:rPr lang="en-US" altLang="zh-CN" sz="1200" dirty="0" err="1"/>
              <a:t>int</a:t>
            </a:r>
            <a:r>
              <a:rPr lang="en-US" altLang="zh-CN" sz="1200" dirty="0"/>
              <a:t> main()</a:t>
            </a:r>
            <a:endParaRPr lang="en-US" altLang="zh-CN" sz="1200" dirty="0"/>
          </a:p>
          <a:p>
            <a:r>
              <a:rPr lang="en-US" altLang="zh-CN" sz="1200" dirty="0"/>
              <a:t>{</a:t>
            </a:r>
            <a:endParaRPr lang="en-US" altLang="zh-CN" sz="1200" dirty="0"/>
          </a:p>
          <a:p>
            <a:r>
              <a:rPr lang="en-US" altLang="zh-CN" sz="1200" dirty="0"/>
              <a:t>        </a:t>
            </a:r>
            <a:r>
              <a:rPr lang="en-US" altLang="zh-CN" sz="1200" dirty="0" err="1"/>
              <a:t>int</a:t>
            </a:r>
            <a:r>
              <a:rPr lang="en-US" altLang="zh-CN" sz="1200" dirty="0"/>
              <a:t> n, k;</a:t>
            </a:r>
            <a:endParaRPr lang="en-US" altLang="zh-CN" sz="1200" dirty="0"/>
          </a:p>
          <a:p>
            <a:r>
              <a:rPr lang="en-US" altLang="zh-CN" sz="1200" dirty="0"/>
              <a:t>        stack &lt;</a:t>
            </a:r>
            <a:r>
              <a:rPr lang="en-US" altLang="zh-CN" sz="1200" dirty="0" err="1"/>
              <a:t>int</a:t>
            </a:r>
            <a:r>
              <a:rPr lang="en-US" altLang="zh-CN" sz="1200" dirty="0"/>
              <a:t>&gt; </a:t>
            </a:r>
            <a:r>
              <a:rPr lang="en-US" altLang="zh-CN" sz="1200" dirty="0" err="1"/>
              <a:t>stk</a:t>
            </a:r>
            <a:r>
              <a:rPr lang="en-US" altLang="zh-CN" sz="1200" dirty="0"/>
              <a:t>;</a:t>
            </a:r>
            <a:endParaRPr lang="en-US" altLang="zh-CN" sz="1200" dirty="0"/>
          </a:p>
          <a:p>
            <a:r>
              <a:rPr lang="en-US" altLang="zh-CN" sz="1200" dirty="0"/>
              <a:t>        </a:t>
            </a:r>
            <a:r>
              <a:rPr lang="en-US" altLang="zh-CN" sz="1200" dirty="0" err="1"/>
              <a:t>cin</a:t>
            </a:r>
            <a:r>
              <a:rPr lang="en-US" altLang="zh-CN" sz="1200" dirty="0"/>
              <a:t> &gt;&gt; n &gt;&gt; k; //</a:t>
            </a:r>
            <a:r>
              <a:rPr lang="zh-CN" altLang="en-US" sz="1200" dirty="0"/>
              <a:t>将</a:t>
            </a:r>
            <a:r>
              <a:rPr lang="en-US" altLang="zh-CN" sz="1200" dirty="0"/>
              <a:t>n</a:t>
            </a:r>
            <a:r>
              <a:rPr lang="zh-CN" altLang="en-US" sz="1200" dirty="0"/>
              <a:t>转换为</a:t>
            </a:r>
            <a:r>
              <a:rPr lang="en-US" altLang="zh-CN" sz="1200" dirty="0"/>
              <a:t>k</a:t>
            </a:r>
            <a:r>
              <a:rPr lang="zh-CN" altLang="en-US" sz="1200" dirty="0"/>
              <a:t>进制数</a:t>
            </a:r>
            <a:endParaRPr lang="zh-CN" altLang="en-US" sz="1200" dirty="0"/>
          </a:p>
          <a:p>
            <a:r>
              <a:rPr lang="en-US" altLang="zh-CN" sz="1200" b="1" dirty="0"/>
              <a:t>        if</a:t>
            </a:r>
            <a:r>
              <a:rPr lang="en-US" altLang="zh-CN" sz="1200" dirty="0"/>
              <a:t> (n == 0) {</a:t>
            </a:r>
            <a:endParaRPr lang="en-US" altLang="zh-CN" sz="1200" dirty="0"/>
          </a:p>
          <a:p>
            <a:r>
              <a:rPr lang="en-US" altLang="zh-CN" sz="1200" dirty="0"/>
              <a:t>                 </a:t>
            </a:r>
            <a:r>
              <a:rPr lang="en-US" altLang="zh-CN" sz="1200" dirty="0" err="1"/>
              <a:t>cout</a:t>
            </a:r>
            <a:r>
              <a:rPr lang="en-US" altLang="zh-CN" sz="1200" dirty="0"/>
              <a:t> &lt;&lt; 0;</a:t>
            </a:r>
            <a:endParaRPr lang="en-US" altLang="zh-CN" sz="1200" dirty="0"/>
          </a:p>
          <a:p>
            <a:r>
              <a:rPr lang="en-US" altLang="zh-CN" sz="1200" b="1" dirty="0"/>
              <a:t>                 return</a:t>
            </a:r>
            <a:r>
              <a:rPr lang="en-US" altLang="zh-CN" sz="1200" dirty="0"/>
              <a:t> 0;</a:t>
            </a:r>
            <a:endParaRPr lang="en-US" altLang="zh-CN" sz="1200" dirty="0"/>
          </a:p>
          <a:p>
            <a:r>
              <a:rPr lang="en-US" altLang="zh-CN" sz="1200" dirty="0"/>
              <a:t>        }</a:t>
            </a:r>
            <a:endParaRPr lang="en-US" altLang="zh-CN" sz="1200" dirty="0"/>
          </a:p>
          <a:p>
            <a:r>
              <a:rPr lang="en-US" altLang="zh-CN" sz="1200" b="1" dirty="0"/>
              <a:t>        while</a:t>
            </a:r>
            <a:r>
              <a:rPr lang="en-US" altLang="zh-CN" sz="1200" dirty="0"/>
              <a:t> (n) {</a:t>
            </a:r>
            <a:endParaRPr lang="en-US" altLang="zh-CN" sz="1200" dirty="0"/>
          </a:p>
          <a:p>
            <a:r>
              <a:rPr lang="en-US" altLang="zh-CN" sz="1200" dirty="0"/>
              <a:t>                </a:t>
            </a:r>
            <a:r>
              <a:rPr lang="en-US" altLang="zh-CN" sz="1200" dirty="0" err="1"/>
              <a:t>stk.push</a:t>
            </a:r>
            <a:r>
              <a:rPr lang="en-US" altLang="zh-CN" sz="1200" dirty="0"/>
              <a:t>(</a:t>
            </a:r>
            <a:r>
              <a:rPr lang="en-US" altLang="zh-CN" sz="1200" dirty="0" err="1"/>
              <a:t>n%k</a:t>
            </a:r>
            <a:r>
              <a:rPr lang="en-US" altLang="zh-CN" sz="1200" dirty="0"/>
              <a:t>);</a:t>
            </a:r>
            <a:endParaRPr lang="en-US" altLang="zh-CN" sz="1200" dirty="0"/>
          </a:p>
          <a:p>
            <a:r>
              <a:rPr lang="en-US" altLang="zh-CN" sz="1200" dirty="0"/>
              <a:t>                n /= k;</a:t>
            </a:r>
            <a:endParaRPr lang="en-US" altLang="zh-CN" sz="1200" dirty="0"/>
          </a:p>
          <a:p>
            <a:r>
              <a:rPr lang="en-US" altLang="zh-CN" sz="1200" dirty="0"/>
              <a:t>         }</a:t>
            </a:r>
            <a:endParaRPr lang="en-US" altLang="zh-CN" sz="1200" dirty="0"/>
          </a:p>
          <a:p>
            <a:r>
              <a:rPr lang="en-US" altLang="zh-CN" sz="1200" b="1" dirty="0"/>
              <a:t>         while</a:t>
            </a:r>
            <a:r>
              <a:rPr lang="en-US" altLang="zh-CN" sz="1200" dirty="0"/>
              <a:t> (!</a:t>
            </a:r>
            <a:r>
              <a:rPr lang="en-US" altLang="zh-CN" sz="1200" dirty="0" err="1"/>
              <a:t>stk.empty</a:t>
            </a:r>
            <a:r>
              <a:rPr lang="en-US" altLang="zh-CN" sz="1200" dirty="0"/>
              <a:t>()) {</a:t>
            </a:r>
            <a:endParaRPr lang="en-US" altLang="zh-CN" sz="1200" dirty="0"/>
          </a:p>
          <a:p>
            <a:r>
              <a:rPr lang="en-US" altLang="zh-CN" sz="1200" dirty="0"/>
              <a:t>                 </a:t>
            </a:r>
            <a:r>
              <a:rPr lang="en-US" altLang="zh-CN" sz="1200" dirty="0" err="1"/>
              <a:t>cout</a:t>
            </a:r>
            <a:r>
              <a:rPr lang="en-US" altLang="zh-CN" sz="1200" dirty="0"/>
              <a:t> &lt;&lt; </a:t>
            </a:r>
            <a:r>
              <a:rPr lang="en-US" altLang="zh-CN" sz="1200" dirty="0" err="1"/>
              <a:t>stk.top</a:t>
            </a:r>
            <a:r>
              <a:rPr lang="en-US" altLang="zh-CN" sz="1200" dirty="0"/>
              <a:t>();</a:t>
            </a:r>
            <a:endParaRPr lang="en-US" altLang="zh-CN" sz="1200" dirty="0"/>
          </a:p>
          <a:p>
            <a:r>
              <a:rPr lang="en-US" altLang="zh-CN" sz="1200" dirty="0"/>
              <a:t>                 </a:t>
            </a:r>
            <a:r>
              <a:rPr lang="en-US" altLang="zh-CN" sz="1200" dirty="0" err="1"/>
              <a:t>stk.pop</a:t>
            </a:r>
            <a:r>
              <a:rPr lang="en-US" altLang="zh-CN" sz="1200" dirty="0"/>
              <a:t>();</a:t>
            </a:r>
            <a:endParaRPr lang="en-US" altLang="zh-CN" sz="1200" dirty="0"/>
          </a:p>
          <a:p>
            <a:r>
              <a:rPr lang="en-US" altLang="zh-CN" sz="1200" dirty="0"/>
              <a:t>         }</a:t>
            </a:r>
            <a:endParaRPr lang="en-US" altLang="zh-CN" sz="1200" dirty="0"/>
          </a:p>
          <a:p>
            <a:r>
              <a:rPr lang="en-US" altLang="zh-CN" sz="1200" b="1" dirty="0"/>
              <a:t>         return</a:t>
            </a:r>
            <a:r>
              <a:rPr lang="en-US" altLang="zh-CN" sz="1200" dirty="0"/>
              <a:t> 0;</a:t>
            </a:r>
            <a:endParaRPr lang="en-US" altLang="zh-CN" sz="1200" dirty="0"/>
          </a:p>
          <a:p>
            <a:r>
              <a:rPr lang="en-US" altLang="zh-CN" sz="1200" dirty="0"/>
              <a:t>}</a:t>
            </a:r>
            <a:endParaRPr lang="en-US" altLang="zh-CN" sz="120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17.</a:t>
            </a:r>
            <a:r>
              <a:rPr lang="en-US" altLang="zh-CN" sz="2700" b="1" dirty="0">
                <a:solidFill>
                  <a:srgbClr val="FF0000"/>
                </a:solidFill>
              </a:rPr>
              <a:t> stack</a:t>
            </a:r>
            <a:r>
              <a:rPr lang="zh-CN" altLang="en-US" sz="2400" kern="0" dirty="0"/>
              <a:t>的应用实例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143122" y="952413"/>
            <a:ext cx="8693132" cy="369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zh-CN" altLang="en-US" sz="1800" dirty="0"/>
              <a:t>因为关联容器的一些成员函数的返回值是 </a:t>
            </a:r>
            <a:r>
              <a:rPr lang="en-US" altLang="zh-CN" sz="1800" dirty="0"/>
              <a:t>pair </a:t>
            </a:r>
            <a:r>
              <a:rPr lang="zh-CN" altLang="en-US" sz="1800" dirty="0"/>
              <a:t>对象，而且 </a:t>
            </a:r>
            <a:r>
              <a:rPr lang="en-US" altLang="zh-CN" sz="1800" dirty="0"/>
              <a:t>map </a:t>
            </a:r>
            <a:r>
              <a:rPr lang="zh-CN" altLang="en-US" sz="1800" dirty="0"/>
              <a:t>和 </a:t>
            </a:r>
            <a:r>
              <a:rPr lang="en-US" altLang="zh-CN" sz="1800" dirty="0" err="1"/>
              <a:t>multimap</a:t>
            </a:r>
            <a:r>
              <a:rPr lang="en-US" altLang="zh-CN" sz="1800" dirty="0"/>
              <a:t> </a:t>
            </a:r>
            <a:r>
              <a:rPr lang="zh-CN" altLang="en-US" sz="1800" dirty="0"/>
              <a:t>容器中的元素都是 </a:t>
            </a:r>
            <a:r>
              <a:rPr lang="en-US" altLang="zh-CN" sz="1800" dirty="0"/>
              <a:t>pair </a:t>
            </a:r>
            <a:r>
              <a:rPr lang="zh-CN" altLang="en-US" sz="1800" dirty="0"/>
              <a:t>对象。</a:t>
            </a:r>
            <a:r>
              <a:rPr lang="en-US" altLang="zh-CN" sz="1800" dirty="0"/>
              <a:t>pair </a:t>
            </a:r>
            <a:r>
              <a:rPr lang="zh-CN" altLang="en-US" sz="1800" dirty="0"/>
              <a:t>的定义如下：</a:t>
            </a:r>
            <a:endParaRPr lang="en-US" altLang="zh-CN" sz="1800" dirty="0"/>
          </a:p>
          <a:p>
            <a:r>
              <a:rPr lang="en-US" altLang="zh-CN" sz="1800" b="1" dirty="0">
                <a:solidFill>
                  <a:srgbClr val="FF0000"/>
                </a:solidFill>
              </a:rPr>
              <a:t>template</a:t>
            </a:r>
            <a:r>
              <a:rPr lang="en-US" altLang="zh-CN" sz="1800" dirty="0">
                <a:solidFill>
                  <a:srgbClr val="FF0000"/>
                </a:solidFill>
              </a:rPr>
              <a:t> &lt;</a:t>
            </a:r>
            <a:r>
              <a:rPr lang="en-US" altLang="zh-CN" sz="1800" dirty="0" err="1">
                <a:solidFill>
                  <a:srgbClr val="FF0000"/>
                </a:solidFill>
              </a:rPr>
              <a:t>class_Tl</a:t>
            </a:r>
            <a:r>
              <a:rPr lang="en-US" altLang="zh-CN" sz="1800" dirty="0">
                <a:solidFill>
                  <a:srgbClr val="FF0000"/>
                </a:solidFill>
              </a:rPr>
              <a:t>, class_T2&gt;</a:t>
            </a:r>
            <a:endParaRPr lang="en-US" altLang="zh-CN" sz="1800" dirty="0">
              <a:solidFill>
                <a:srgbClr val="FF0000"/>
              </a:solidFill>
            </a:endParaRPr>
          </a:p>
          <a:p>
            <a:r>
              <a:rPr lang="en-US" altLang="zh-CN" sz="1800" b="1" dirty="0" err="1">
                <a:solidFill>
                  <a:srgbClr val="FF0000"/>
                </a:solidFill>
              </a:rPr>
              <a:t>struct</a:t>
            </a:r>
            <a:r>
              <a:rPr lang="en-US" altLang="zh-CN" sz="1800" dirty="0">
                <a:solidFill>
                  <a:srgbClr val="FF0000"/>
                </a:solidFill>
              </a:rPr>
              <a:t> pair</a:t>
            </a:r>
            <a:endParaRPr lang="en-US" altLang="zh-CN" sz="1800" dirty="0">
              <a:solidFill>
                <a:srgbClr val="FF0000"/>
              </a:solidFill>
            </a:endParaRPr>
          </a:p>
          <a:p>
            <a:r>
              <a:rPr lang="en-US" altLang="zh-CN" sz="1800" dirty="0">
                <a:solidFill>
                  <a:srgbClr val="FF0000"/>
                </a:solidFill>
              </a:rPr>
              <a:t>{</a:t>
            </a:r>
            <a:endParaRPr lang="en-US" altLang="zh-CN" sz="1800" dirty="0">
              <a:solidFill>
                <a:srgbClr val="FF0000"/>
              </a:solidFill>
            </a:endParaRPr>
          </a:p>
          <a:p>
            <a:r>
              <a:rPr lang="en-US" altLang="zh-CN" sz="1800" dirty="0">
                <a:solidFill>
                  <a:srgbClr val="FF0000"/>
                </a:solidFill>
              </a:rPr>
              <a:t>      	_T1 first;	</a:t>
            </a:r>
            <a:endParaRPr lang="en-US" altLang="zh-CN" sz="1800" dirty="0">
              <a:solidFill>
                <a:srgbClr val="FF0000"/>
              </a:solidFill>
            </a:endParaRPr>
          </a:p>
          <a:p>
            <a:r>
              <a:rPr lang="en-US" altLang="zh-CN" sz="1800" dirty="0">
                <a:solidFill>
                  <a:srgbClr val="FF0000"/>
                </a:solidFill>
              </a:rPr>
              <a:t>	_T2 second;</a:t>
            </a:r>
            <a:endParaRPr lang="en-US" altLang="zh-CN" sz="1800" dirty="0">
              <a:solidFill>
                <a:srgbClr val="FF0000"/>
              </a:solidFill>
            </a:endParaRPr>
          </a:p>
          <a:p>
            <a:r>
              <a:rPr lang="en-US" altLang="zh-CN" sz="1800" dirty="0">
                <a:solidFill>
                  <a:srgbClr val="FF0000"/>
                </a:solidFill>
              </a:rPr>
              <a:t>	pair(): first(), second() {} //</a:t>
            </a:r>
            <a:r>
              <a:rPr lang="zh-CN" altLang="en-US" sz="1800" dirty="0">
                <a:solidFill>
                  <a:srgbClr val="FF0000"/>
                </a:solidFill>
              </a:rPr>
              <a:t>用无参构造函数初始化 </a:t>
            </a:r>
            <a:r>
              <a:rPr lang="en-US" altLang="zh-CN" sz="1800" dirty="0">
                <a:solidFill>
                  <a:srgbClr val="FF0000"/>
                </a:solidFill>
              </a:rPr>
              <a:t>first </a:t>
            </a:r>
            <a:r>
              <a:rPr lang="zh-CN" altLang="en-US" sz="1800" dirty="0">
                <a:solidFill>
                  <a:srgbClr val="FF0000"/>
                </a:solidFill>
              </a:rPr>
              <a:t>和 </a:t>
            </a:r>
            <a:r>
              <a:rPr lang="en-US" altLang="zh-CN" sz="1800" dirty="0">
                <a:solidFill>
                  <a:srgbClr val="FF0000"/>
                </a:solidFill>
              </a:rPr>
              <a:t>second</a:t>
            </a:r>
            <a:endParaRPr lang="en-US" altLang="zh-CN" sz="1800" dirty="0">
              <a:solidFill>
                <a:srgbClr val="FF0000"/>
              </a:solidFill>
            </a:endParaRPr>
          </a:p>
          <a:p>
            <a:r>
              <a:rPr lang="en-US" altLang="zh-CN" sz="1800" dirty="0">
                <a:solidFill>
                  <a:srgbClr val="FF0000"/>
                </a:solidFill>
              </a:rPr>
              <a:t>	pair(</a:t>
            </a:r>
            <a:r>
              <a:rPr lang="en-US" altLang="zh-CN" sz="1800" b="1" dirty="0" err="1">
                <a:solidFill>
                  <a:srgbClr val="FF0000"/>
                </a:solidFill>
              </a:rPr>
              <a:t>const</a:t>
            </a:r>
            <a:r>
              <a:rPr lang="en-US" altLang="zh-CN" sz="1800" dirty="0">
                <a:solidFill>
                  <a:srgbClr val="FF0000"/>
                </a:solidFill>
              </a:rPr>
              <a:t> _T1 &amp;__a, </a:t>
            </a:r>
            <a:r>
              <a:rPr lang="en-US" altLang="zh-CN" sz="1800" b="1" dirty="0" err="1">
                <a:solidFill>
                  <a:srgbClr val="FF0000"/>
                </a:solidFill>
              </a:rPr>
              <a:t>const</a:t>
            </a:r>
            <a:r>
              <a:rPr lang="en-US" altLang="zh-CN" sz="1800" dirty="0">
                <a:solidFill>
                  <a:srgbClr val="FF0000"/>
                </a:solidFill>
              </a:rPr>
              <a:t> _T2 &amp;__b): first(__a), second(__b) {}</a:t>
            </a:r>
            <a:endParaRPr lang="en-US" altLang="zh-CN" sz="1800" dirty="0">
              <a:solidFill>
                <a:srgbClr val="FF0000"/>
              </a:solidFill>
            </a:endParaRPr>
          </a:p>
          <a:p>
            <a:r>
              <a:rPr lang="en-US" altLang="zh-CN" sz="1800" b="1" dirty="0">
                <a:solidFill>
                  <a:srgbClr val="FF0000"/>
                </a:solidFill>
              </a:rPr>
              <a:t>	template</a:t>
            </a:r>
            <a:r>
              <a:rPr lang="en-US" altLang="zh-CN" sz="1800" dirty="0">
                <a:solidFill>
                  <a:srgbClr val="FF0000"/>
                </a:solidFill>
              </a:rPr>
              <a:t> &lt;class_U1, class_U2&gt;</a:t>
            </a:r>
            <a:endParaRPr lang="en-US" altLang="zh-CN" sz="1800" dirty="0">
              <a:solidFill>
                <a:srgbClr val="FF0000"/>
              </a:solidFill>
            </a:endParaRPr>
          </a:p>
          <a:p>
            <a:r>
              <a:rPr lang="en-US" altLang="zh-CN" sz="1800" dirty="0">
                <a:solidFill>
                  <a:srgbClr val="FF0000"/>
                </a:solidFill>
              </a:rPr>
              <a:t>	pair(</a:t>
            </a:r>
            <a:r>
              <a:rPr lang="en-US" altLang="zh-CN" sz="1800" b="1" dirty="0" err="1">
                <a:solidFill>
                  <a:srgbClr val="FF0000"/>
                </a:solidFill>
              </a:rPr>
              <a:t>const</a:t>
            </a:r>
            <a:r>
              <a:rPr lang="en-US" altLang="zh-CN" sz="1800" dirty="0">
                <a:solidFill>
                  <a:srgbClr val="FF0000"/>
                </a:solidFill>
              </a:rPr>
              <a:t> pair &lt;_U1, _U2&gt; &amp;__p): first(__</a:t>
            </a:r>
            <a:r>
              <a:rPr lang="en-US" altLang="zh-CN" sz="1800" dirty="0" err="1">
                <a:solidFill>
                  <a:srgbClr val="FF0000"/>
                </a:solidFill>
              </a:rPr>
              <a:t>p.first</a:t>
            </a:r>
            <a:r>
              <a:rPr lang="en-US" altLang="zh-CN" sz="1800" dirty="0">
                <a:solidFill>
                  <a:srgbClr val="FF0000"/>
                </a:solidFill>
              </a:rPr>
              <a:t>), second(__</a:t>
            </a:r>
            <a:r>
              <a:rPr lang="en-US" altLang="zh-CN" sz="1800" dirty="0" err="1">
                <a:solidFill>
                  <a:srgbClr val="FF0000"/>
                </a:solidFill>
              </a:rPr>
              <a:t>p.second</a:t>
            </a:r>
            <a:r>
              <a:rPr lang="en-US" altLang="zh-CN" sz="1800" dirty="0">
                <a:solidFill>
                  <a:srgbClr val="FF0000"/>
                </a:solidFill>
              </a:rPr>
              <a:t>) {}</a:t>
            </a:r>
            <a:endParaRPr lang="en-US" altLang="zh-CN" sz="1800" dirty="0">
              <a:solidFill>
                <a:srgbClr val="FF0000"/>
              </a:solidFill>
            </a:endParaRPr>
          </a:p>
          <a:p>
            <a:r>
              <a:rPr lang="en-US" altLang="zh-CN" sz="1800" dirty="0">
                <a:solidFill>
                  <a:srgbClr val="FF0000"/>
                </a:solidFill>
              </a:rPr>
              <a:t>};</a:t>
            </a:r>
            <a:endParaRPr lang="en-US" altLang="zh-CN" sz="1800" dirty="0">
              <a:solidFill>
                <a:srgbClr val="FF0000"/>
              </a:solidFill>
            </a:endParaRPr>
          </a:p>
          <a:p>
            <a:r>
              <a:rPr lang="en-US" altLang="zh-CN" sz="1800" dirty="0"/>
              <a:t>pair</a:t>
            </a:r>
            <a:r>
              <a:rPr lang="zh-CN" altLang="en-US" sz="1800" dirty="0"/>
              <a:t>实例化出来的类都有两个成员变量，一个是 </a:t>
            </a:r>
            <a:r>
              <a:rPr lang="en-US" altLang="zh-CN" sz="1800" dirty="0"/>
              <a:t>first, </a:t>
            </a:r>
            <a:r>
              <a:rPr lang="zh-CN" altLang="en-US" sz="1800" dirty="0"/>
              <a:t>一个是 </a:t>
            </a:r>
            <a:r>
              <a:rPr lang="en-US" altLang="zh-CN" sz="1800" dirty="0"/>
              <a:t>second</a:t>
            </a:r>
            <a:r>
              <a:rPr lang="zh-CN" altLang="en-US" sz="1800" dirty="0"/>
              <a:t>。</a:t>
            </a:r>
            <a:endParaRPr lang="en-US" altLang="zh-CN" sz="180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49336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0714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700" dirty="0">
                <a:latin typeface="+mn-ea"/>
                <a:ea typeface="+mn-ea"/>
              </a:rPr>
              <a:t>8.</a:t>
            </a:r>
            <a:r>
              <a:rPr lang="en-US" altLang="zh-CN" sz="2700" dirty="0">
                <a:solidFill>
                  <a:srgbClr val="FF0000"/>
                </a:solidFill>
                <a:latin typeface="+mn-ea"/>
                <a:ea typeface="+mn-ea"/>
              </a:rPr>
              <a:t> </a:t>
            </a:r>
            <a:r>
              <a:rPr lang="en-US" altLang="zh-CN" sz="2700" dirty="0" err="1">
                <a:latin typeface="+mn-ea"/>
                <a:ea typeface="+mn-ea"/>
              </a:rPr>
              <a:t>std</a:t>
            </a:r>
            <a:r>
              <a:rPr lang="en-US" altLang="zh-CN" sz="2700" dirty="0">
                <a:latin typeface="+mn-ea"/>
                <a:ea typeface="+mn-ea"/>
              </a:rPr>
              <a:t>::pair</a:t>
            </a:r>
            <a:r>
              <a:rPr lang="zh-CN" altLang="en-US" sz="2700" dirty="0">
                <a:latin typeface="+mn-ea"/>
                <a:ea typeface="+mn-ea"/>
              </a:rPr>
              <a:t>类</a:t>
            </a:r>
            <a:endParaRPr lang="en-US" altLang="zh-CN" sz="27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143122" y="952414"/>
            <a:ext cx="8693132" cy="230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800" dirty="0"/>
              <a:t>STL </a:t>
            </a:r>
            <a:r>
              <a:rPr lang="zh-CN" altLang="en-US" sz="1800" dirty="0"/>
              <a:t>中还有一个函数模板 </a:t>
            </a:r>
            <a:r>
              <a:rPr lang="en-US" altLang="zh-CN" sz="1800" dirty="0" err="1"/>
              <a:t>make_pair</a:t>
            </a:r>
            <a:r>
              <a:rPr lang="zh-CN" altLang="en-US" sz="1800" dirty="0"/>
              <a:t>，其功能是生成一个 </a:t>
            </a:r>
            <a:r>
              <a:rPr lang="en-US" altLang="zh-CN" sz="1800" dirty="0"/>
              <a:t>pair </a:t>
            </a:r>
            <a:r>
              <a:rPr lang="zh-CN" altLang="en-US" sz="1800" dirty="0"/>
              <a:t>模板类对象。</a:t>
            </a:r>
            <a:r>
              <a:rPr lang="en-US" altLang="zh-CN" sz="1800" dirty="0" err="1"/>
              <a:t>make_pair</a:t>
            </a:r>
            <a:r>
              <a:rPr lang="en-US" altLang="zh-CN" sz="1800" dirty="0"/>
              <a:t> </a:t>
            </a:r>
            <a:r>
              <a:rPr lang="zh-CN" altLang="en-US" sz="1800" dirty="0"/>
              <a:t>的源代码如下：</a:t>
            </a:r>
            <a:endParaRPr lang="en-US" altLang="zh-CN" sz="1800" dirty="0"/>
          </a:p>
          <a:p>
            <a:r>
              <a:rPr lang="fr-FR" altLang="zh-CN" sz="1800" b="1" dirty="0">
                <a:solidFill>
                  <a:srgbClr val="FF0000"/>
                </a:solidFill>
              </a:rPr>
              <a:t>template</a:t>
            </a:r>
            <a:r>
              <a:rPr lang="fr-FR" altLang="zh-CN" sz="1800" dirty="0">
                <a:solidFill>
                  <a:srgbClr val="FF0000"/>
                </a:solidFill>
              </a:rPr>
              <a:t> &lt;</a:t>
            </a:r>
            <a:r>
              <a:rPr lang="fr-FR" altLang="zh-CN" sz="1800" b="1" dirty="0">
                <a:solidFill>
                  <a:srgbClr val="FF0000"/>
                </a:solidFill>
              </a:rPr>
              <a:t>class</a:t>
            </a:r>
            <a:r>
              <a:rPr lang="fr-FR" altLang="zh-CN" sz="1800" dirty="0">
                <a:solidFill>
                  <a:srgbClr val="FF0000"/>
                </a:solidFill>
              </a:rPr>
              <a:t> T1, </a:t>
            </a:r>
            <a:r>
              <a:rPr lang="fr-FR" altLang="zh-CN" sz="1800" b="1" dirty="0">
                <a:solidFill>
                  <a:srgbClr val="FF0000"/>
                </a:solidFill>
              </a:rPr>
              <a:t>class</a:t>
            </a:r>
            <a:r>
              <a:rPr lang="fr-FR" altLang="zh-CN" sz="1800" dirty="0">
                <a:solidFill>
                  <a:srgbClr val="FF0000"/>
                </a:solidFill>
              </a:rPr>
              <a:t> T2&gt;</a:t>
            </a:r>
            <a:endParaRPr lang="fr-FR" altLang="zh-CN" sz="1800" dirty="0">
              <a:solidFill>
                <a:srgbClr val="FF0000"/>
              </a:solidFill>
            </a:endParaRPr>
          </a:p>
          <a:p>
            <a:r>
              <a:rPr lang="fr-FR" altLang="zh-CN" sz="1800" dirty="0">
                <a:solidFill>
                  <a:srgbClr val="FF0000"/>
                </a:solidFill>
              </a:rPr>
              <a:t>pair&lt;T1, T2 &gt; make_pair(T1 x, T2 y)</a:t>
            </a:r>
            <a:endParaRPr lang="fr-FR" altLang="zh-CN" sz="1800" dirty="0">
              <a:solidFill>
                <a:srgbClr val="FF0000"/>
              </a:solidFill>
            </a:endParaRPr>
          </a:p>
          <a:p>
            <a:r>
              <a:rPr lang="fr-FR" altLang="zh-CN" sz="1800" dirty="0">
                <a:solidFill>
                  <a:srgbClr val="FF0000"/>
                </a:solidFill>
              </a:rPr>
              <a:t>{</a:t>
            </a:r>
            <a:endParaRPr lang="fr-FR" altLang="zh-CN" sz="1800" dirty="0">
              <a:solidFill>
                <a:srgbClr val="FF0000"/>
              </a:solidFill>
            </a:endParaRPr>
          </a:p>
          <a:p>
            <a:r>
              <a:rPr lang="fr-FR" altLang="zh-CN" sz="1800" b="1" dirty="0">
                <a:solidFill>
                  <a:srgbClr val="FF0000"/>
                </a:solidFill>
              </a:rPr>
              <a:t>return</a:t>
            </a:r>
            <a:r>
              <a:rPr lang="fr-FR" altLang="zh-CN" sz="1800" dirty="0">
                <a:solidFill>
                  <a:srgbClr val="FF0000"/>
                </a:solidFill>
              </a:rPr>
              <a:t> ( pair&lt;T1, T2&gt; (x, y) );</a:t>
            </a:r>
            <a:endParaRPr lang="fr-FR" altLang="zh-CN" sz="1800" dirty="0">
              <a:solidFill>
                <a:srgbClr val="FF0000"/>
              </a:solidFill>
            </a:endParaRPr>
          </a:p>
          <a:p>
            <a:r>
              <a:rPr lang="fr-FR" altLang="zh-CN" sz="1800" dirty="0">
                <a:solidFill>
                  <a:srgbClr val="FF0000"/>
                </a:solidFill>
              </a:rPr>
              <a:t>}</a:t>
            </a:r>
            <a:endParaRPr lang="fr-FR" altLang="zh-CN" sz="1800" dirty="0">
              <a:solidFill>
                <a:srgbClr val="FF0000"/>
              </a:solidFill>
            </a:endParaRPr>
          </a:p>
          <a:p>
            <a:endParaRPr lang="en-US" altLang="zh-CN" sz="180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49336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0714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700" dirty="0">
                <a:latin typeface="+mn-ea"/>
                <a:ea typeface="+mn-ea"/>
              </a:rPr>
              <a:t>8.</a:t>
            </a:r>
            <a:r>
              <a:rPr lang="en-US" altLang="zh-CN" sz="2700" dirty="0">
                <a:solidFill>
                  <a:srgbClr val="FF0000"/>
                </a:solidFill>
                <a:latin typeface="+mn-ea"/>
                <a:ea typeface="+mn-ea"/>
              </a:rPr>
              <a:t> </a:t>
            </a:r>
            <a:r>
              <a:rPr lang="en-US" altLang="zh-CN" sz="2700" dirty="0" err="1">
                <a:latin typeface="+mn-ea"/>
                <a:ea typeface="+mn-ea"/>
              </a:rPr>
              <a:t>std</a:t>
            </a:r>
            <a:r>
              <a:rPr lang="en-US" altLang="zh-CN" sz="2700" dirty="0">
                <a:latin typeface="+mn-ea"/>
                <a:ea typeface="+mn-ea"/>
              </a:rPr>
              <a:t>::pair</a:t>
            </a:r>
            <a:r>
              <a:rPr lang="zh-CN" altLang="en-US" sz="2700" dirty="0">
                <a:latin typeface="+mn-ea"/>
                <a:ea typeface="+mn-ea"/>
              </a:rPr>
              <a:t>类</a:t>
            </a:r>
            <a:endParaRPr lang="en-US" altLang="zh-CN" sz="27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99792" y="466612"/>
            <a:ext cx="7586657" cy="479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800" b="1" dirty="0"/>
              <a:t>#include</a:t>
            </a:r>
            <a:r>
              <a:rPr lang="en-US" altLang="zh-CN" sz="1800" dirty="0"/>
              <a:t> &lt;</a:t>
            </a:r>
            <a:r>
              <a:rPr lang="en-US" altLang="zh-CN" sz="1800" dirty="0" err="1"/>
              <a:t>cassert</a:t>
            </a:r>
            <a:r>
              <a:rPr lang="en-US" altLang="zh-CN" sz="1800" dirty="0"/>
              <a:t>&gt; </a:t>
            </a:r>
            <a:endParaRPr lang="en-US" altLang="zh-CN" sz="1800" dirty="0"/>
          </a:p>
          <a:p>
            <a:r>
              <a:rPr lang="en-US" altLang="zh-CN" sz="1800" b="1" dirty="0"/>
              <a:t>#include</a:t>
            </a:r>
            <a:r>
              <a:rPr lang="en-US" altLang="zh-CN" sz="1800" dirty="0"/>
              <a:t> &lt;string&gt; </a:t>
            </a:r>
            <a:endParaRPr lang="en-US" altLang="zh-CN" sz="1800" dirty="0"/>
          </a:p>
          <a:p>
            <a:r>
              <a:rPr lang="en-US" altLang="zh-CN" sz="1800" b="1" dirty="0"/>
              <a:t>#include</a:t>
            </a:r>
            <a:r>
              <a:rPr lang="en-US" altLang="zh-CN" sz="1800" dirty="0"/>
              <a:t> &lt;utility&gt; </a:t>
            </a:r>
            <a:endParaRPr lang="en-US" altLang="zh-CN" sz="1800" dirty="0"/>
          </a:p>
          <a:p>
            <a:r>
              <a:rPr lang="en-US" altLang="zh-CN" sz="1800" b="1" dirty="0"/>
              <a:t>using</a:t>
            </a:r>
            <a:r>
              <a:rPr lang="en-US" altLang="zh-CN" sz="1800" dirty="0"/>
              <a:t> </a:t>
            </a:r>
            <a:r>
              <a:rPr lang="en-US" altLang="zh-CN" sz="1800" b="1" dirty="0"/>
              <a:t>namespace</a:t>
            </a:r>
            <a:r>
              <a:rPr lang="en-US" altLang="zh-CN" sz="1800" dirty="0"/>
              <a:t> </a:t>
            </a:r>
            <a:r>
              <a:rPr lang="en-US" altLang="zh-CN" sz="1800" dirty="0" err="1"/>
              <a:t>std</a:t>
            </a:r>
            <a:r>
              <a:rPr lang="en-US" altLang="zh-CN" sz="1800" dirty="0"/>
              <a:t>; </a:t>
            </a:r>
            <a:endParaRPr lang="en-US" altLang="zh-CN" sz="1800" dirty="0"/>
          </a:p>
          <a:p>
            <a:r>
              <a:rPr lang="en-US" altLang="zh-CN" sz="1800" b="1" dirty="0" err="1"/>
              <a:t>int</a:t>
            </a:r>
            <a:r>
              <a:rPr lang="en-US" altLang="zh-CN" sz="1800" dirty="0"/>
              <a:t> main (</a:t>
            </a:r>
            <a:r>
              <a:rPr lang="en-US" altLang="zh-CN" sz="1800" b="1" dirty="0" err="1"/>
              <a:t>int</a:t>
            </a:r>
            <a:r>
              <a:rPr lang="en-US" altLang="zh-CN" sz="1800" dirty="0"/>
              <a:t> </a:t>
            </a:r>
            <a:r>
              <a:rPr lang="en-US" altLang="zh-CN" sz="1800" dirty="0" err="1"/>
              <a:t>argc</a:t>
            </a:r>
            <a:r>
              <a:rPr lang="en-US" altLang="zh-CN" sz="1800" dirty="0"/>
              <a:t>, </a:t>
            </a:r>
            <a:r>
              <a:rPr lang="en-US" altLang="zh-CN" sz="1800" b="1" dirty="0"/>
              <a:t>char</a:t>
            </a:r>
            <a:r>
              <a:rPr lang="en-US" altLang="zh-CN" sz="1800" dirty="0"/>
              <a:t>* </a:t>
            </a:r>
            <a:r>
              <a:rPr lang="en-US" altLang="zh-CN" sz="1800" dirty="0" err="1"/>
              <a:t>argv</a:t>
            </a:r>
            <a:r>
              <a:rPr lang="en-US" altLang="zh-CN" sz="1800" dirty="0"/>
              <a:t>[]) </a:t>
            </a:r>
            <a:endParaRPr lang="en-US" altLang="zh-CN" sz="1800" dirty="0"/>
          </a:p>
          <a:p>
            <a:r>
              <a:rPr lang="en-US" altLang="zh-CN" sz="1800" dirty="0"/>
              <a:t>{ </a:t>
            </a:r>
            <a:endParaRPr lang="en-US" altLang="zh-CN" sz="1800" dirty="0"/>
          </a:p>
          <a:p>
            <a:r>
              <a:rPr lang="en-US" altLang="zh-CN" sz="1800" dirty="0"/>
              <a:t>	pair&lt; string, string &gt; </a:t>
            </a:r>
            <a:r>
              <a:rPr lang="en-US" altLang="zh-CN" sz="1800" dirty="0" err="1"/>
              <a:t>strstr</a:t>
            </a:r>
            <a:r>
              <a:rPr lang="en-US" altLang="zh-CN" sz="1800" dirty="0"/>
              <a:t>; </a:t>
            </a:r>
            <a:endParaRPr lang="en-US" altLang="zh-CN" sz="1800" dirty="0"/>
          </a:p>
          <a:p>
            <a:r>
              <a:rPr lang="en-US" altLang="zh-CN" sz="1800" dirty="0"/>
              <a:t>	</a:t>
            </a:r>
            <a:r>
              <a:rPr lang="en-US" altLang="zh-CN" sz="1800" dirty="0" err="1"/>
              <a:t>strstr.first</a:t>
            </a:r>
            <a:r>
              <a:rPr lang="en-US" altLang="zh-CN" sz="1800" dirty="0"/>
              <a:t> = "Hello"; </a:t>
            </a:r>
            <a:endParaRPr lang="en-US" altLang="zh-CN" sz="1800" dirty="0"/>
          </a:p>
          <a:p>
            <a:r>
              <a:rPr lang="en-US" altLang="zh-CN" sz="1800" dirty="0"/>
              <a:t>	</a:t>
            </a:r>
            <a:r>
              <a:rPr lang="en-US" altLang="zh-CN" sz="1800" dirty="0" err="1"/>
              <a:t>strstr.second</a:t>
            </a:r>
            <a:r>
              <a:rPr lang="en-US" altLang="zh-CN" sz="1800" dirty="0"/>
              <a:t> = "World"; </a:t>
            </a:r>
            <a:endParaRPr lang="en-US" altLang="zh-CN" sz="1800" dirty="0"/>
          </a:p>
          <a:p>
            <a:r>
              <a:rPr lang="en-US" altLang="zh-CN" sz="1800" dirty="0"/>
              <a:t>	pair&lt; </a:t>
            </a:r>
            <a:r>
              <a:rPr lang="en-US" altLang="zh-CN" sz="1800" b="1" dirty="0" err="1"/>
              <a:t>int</a:t>
            </a:r>
            <a:r>
              <a:rPr lang="en-US" altLang="zh-CN" sz="1800" dirty="0"/>
              <a:t>, string &gt; </a:t>
            </a:r>
            <a:r>
              <a:rPr lang="en-US" altLang="zh-CN" sz="1800" dirty="0" err="1"/>
              <a:t>intstr</a:t>
            </a:r>
            <a:r>
              <a:rPr lang="en-US" altLang="zh-CN" sz="1800" dirty="0"/>
              <a:t>; </a:t>
            </a:r>
            <a:endParaRPr lang="en-US" altLang="zh-CN" sz="1800" dirty="0"/>
          </a:p>
          <a:p>
            <a:r>
              <a:rPr lang="en-US" altLang="zh-CN" sz="1800" dirty="0"/>
              <a:t>	</a:t>
            </a:r>
            <a:r>
              <a:rPr lang="en-US" altLang="zh-CN" sz="1800" dirty="0" err="1"/>
              <a:t>intstr.first</a:t>
            </a:r>
            <a:r>
              <a:rPr lang="en-US" altLang="zh-CN" sz="1800" dirty="0"/>
              <a:t> = 1; </a:t>
            </a:r>
            <a:endParaRPr lang="en-US" altLang="zh-CN" sz="1800" dirty="0"/>
          </a:p>
          <a:p>
            <a:r>
              <a:rPr lang="en-US" altLang="zh-CN" sz="1800" dirty="0"/>
              <a:t>	</a:t>
            </a:r>
            <a:r>
              <a:rPr lang="en-US" altLang="zh-CN" sz="1800" dirty="0" err="1"/>
              <a:t>intstr.second</a:t>
            </a:r>
            <a:r>
              <a:rPr lang="en-US" altLang="zh-CN" sz="1800" dirty="0"/>
              <a:t> = "one"; </a:t>
            </a:r>
            <a:endParaRPr lang="en-US" altLang="zh-CN" sz="1800" dirty="0"/>
          </a:p>
          <a:p>
            <a:r>
              <a:rPr lang="en-US" altLang="zh-CN" sz="1800" dirty="0"/>
              <a:t>	pair&lt; string, </a:t>
            </a:r>
            <a:r>
              <a:rPr lang="en-US" altLang="zh-CN" sz="1800" b="1" dirty="0" err="1"/>
              <a:t>int</a:t>
            </a:r>
            <a:r>
              <a:rPr lang="en-US" altLang="zh-CN" sz="1800" dirty="0"/>
              <a:t> &gt; </a:t>
            </a:r>
            <a:r>
              <a:rPr lang="en-US" altLang="zh-CN" sz="1800" dirty="0" err="1"/>
              <a:t>strint</a:t>
            </a:r>
            <a:r>
              <a:rPr lang="en-US" altLang="zh-CN" sz="1800" dirty="0"/>
              <a:t>( "two", 2 ); </a:t>
            </a:r>
            <a:endParaRPr lang="en-US" altLang="zh-CN" sz="1800" dirty="0"/>
          </a:p>
          <a:p>
            <a:r>
              <a:rPr lang="en-US" altLang="zh-CN" sz="1800" dirty="0"/>
              <a:t>	assert( </a:t>
            </a:r>
            <a:r>
              <a:rPr lang="en-US" altLang="zh-CN" sz="1800" dirty="0" err="1"/>
              <a:t>strint.first</a:t>
            </a:r>
            <a:r>
              <a:rPr lang="en-US" altLang="zh-CN" sz="1800" dirty="0"/>
              <a:t> == "two" ); </a:t>
            </a:r>
            <a:endParaRPr lang="en-US" altLang="zh-CN" sz="1800" dirty="0"/>
          </a:p>
          <a:p>
            <a:r>
              <a:rPr lang="en-US" altLang="zh-CN" sz="1800" dirty="0"/>
              <a:t>	assert( </a:t>
            </a:r>
            <a:r>
              <a:rPr lang="en-US" altLang="zh-CN" sz="1800" dirty="0" err="1"/>
              <a:t>strint.second</a:t>
            </a:r>
            <a:r>
              <a:rPr lang="en-US" altLang="zh-CN" sz="1800" dirty="0"/>
              <a:t> == 2 ); </a:t>
            </a:r>
            <a:endParaRPr lang="en-US" altLang="zh-CN" sz="1800" dirty="0"/>
          </a:p>
          <a:p>
            <a:r>
              <a:rPr lang="en-US" altLang="zh-CN" sz="1800" b="1" dirty="0"/>
              <a:t>	return</a:t>
            </a:r>
            <a:r>
              <a:rPr lang="en-US" altLang="zh-CN" sz="1800" dirty="0"/>
              <a:t> 0; </a:t>
            </a:r>
            <a:endParaRPr lang="en-US" altLang="zh-CN" sz="1800" dirty="0"/>
          </a:p>
          <a:p>
            <a:r>
              <a:rPr lang="en-US" altLang="zh-CN" sz="1800" dirty="0"/>
              <a:t>}</a:t>
            </a:r>
            <a:endParaRPr lang="en-US" altLang="zh-CN" sz="180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18.</a:t>
            </a:r>
            <a:r>
              <a:rPr lang="en-US" altLang="zh-CN" sz="2700" b="1" dirty="0">
                <a:solidFill>
                  <a:srgbClr val="FF0000"/>
                </a:solidFill>
              </a:rPr>
              <a:t> </a:t>
            </a:r>
            <a:r>
              <a:rPr lang="en-US" altLang="zh-CN" sz="2400" kern="0" dirty="0"/>
              <a:t>pair</a:t>
            </a:r>
            <a:r>
              <a:rPr lang="zh-CN" altLang="en-US" sz="2400" kern="0" dirty="0"/>
              <a:t>的应用实例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99792" y="466612"/>
            <a:ext cx="7586657" cy="396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800" dirty="0"/>
              <a:t>#include &lt;</a:t>
            </a:r>
            <a:r>
              <a:rPr lang="en-US" altLang="zh-CN" sz="1800" dirty="0" err="1"/>
              <a:t>iostream</a:t>
            </a:r>
            <a:r>
              <a:rPr lang="en-US" altLang="zh-CN" sz="1800" dirty="0"/>
              <a:t>&gt;</a:t>
            </a:r>
            <a:endParaRPr lang="en-US" altLang="zh-CN" sz="1800" dirty="0"/>
          </a:p>
          <a:p>
            <a:r>
              <a:rPr lang="en-US" altLang="zh-CN" sz="1800" b="1" dirty="0"/>
              <a:t>u</a:t>
            </a:r>
            <a:r>
              <a:rPr lang="en-US" altLang="zh-CN" sz="1800" b="1" dirty="0">
                <a:hlinkClick r:id="rId1"/>
              </a:rPr>
              <a:t>sin</a:t>
            </a:r>
            <a:r>
              <a:rPr lang="en-US" altLang="zh-CN" sz="1800" b="1" dirty="0"/>
              <a:t>g</a:t>
            </a:r>
            <a:r>
              <a:rPr lang="en-US" altLang="zh-CN" sz="1800" dirty="0"/>
              <a:t> </a:t>
            </a:r>
            <a:r>
              <a:rPr lang="en-US" altLang="zh-CN" sz="1800" b="1" dirty="0"/>
              <a:t>namespace</a:t>
            </a:r>
            <a:r>
              <a:rPr lang="en-US" altLang="zh-CN" sz="1800" dirty="0"/>
              <a:t> </a:t>
            </a:r>
            <a:r>
              <a:rPr lang="en-US" altLang="zh-CN" sz="1800" dirty="0" err="1"/>
              <a:t>std</a:t>
            </a:r>
            <a:r>
              <a:rPr lang="en-US" altLang="zh-CN" sz="1800" dirty="0"/>
              <a:t>;</a:t>
            </a:r>
            <a:endParaRPr lang="en-US" altLang="zh-CN" sz="1800" dirty="0"/>
          </a:p>
          <a:p>
            <a:r>
              <a:rPr lang="en-US" altLang="zh-CN" sz="1800" dirty="0" err="1"/>
              <a:t>int</a:t>
            </a:r>
            <a:r>
              <a:rPr lang="en-US" altLang="zh-CN" sz="1800" dirty="0"/>
              <a:t> main()</a:t>
            </a:r>
            <a:endParaRPr lang="en-US" altLang="zh-CN" sz="1800" dirty="0"/>
          </a:p>
          <a:p>
            <a:r>
              <a:rPr lang="en-US" altLang="zh-CN" sz="1800" dirty="0"/>
              <a:t>{</a:t>
            </a:r>
            <a:endParaRPr lang="en-US" altLang="zh-CN" sz="1800" dirty="0"/>
          </a:p>
          <a:p>
            <a:r>
              <a:rPr lang="en-US" altLang="zh-CN" sz="1800" dirty="0"/>
              <a:t>	pair&lt;</a:t>
            </a:r>
            <a:r>
              <a:rPr lang="en-US" altLang="zh-CN" sz="1800" dirty="0" err="1"/>
              <a:t>int,double</a:t>
            </a:r>
            <a:r>
              <a:rPr lang="en-US" altLang="zh-CN" sz="1800" dirty="0"/>
              <a:t>&gt; p1;</a:t>
            </a:r>
            <a:endParaRPr lang="en-US" altLang="zh-CN" sz="1800" dirty="0"/>
          </a:p>
          <a:p>
            <a:r>
              <a:rPr lang="en-US" altLang="zh-CN" sz="1800" dirty="0"/>
              <a:t>	</a:t>
            </a:r>
            <a:r>
              <a:rPr lang="en-US" altLang="zh-CN" sz="1800" dirty="0" err="1"/>
              <a:t>cout</a:t>
            </a:r>
            <a:r>
              <a:rPr lang="en-US" altLang="zh-CN" sz="1800" dirty="0"/>
              <a:t> &lt;&lt; p1.first &lt;&lt; "," &lt;&lt; p1.second &lt;&lt; </a:t>
            </a:r>
            <a:r>
              <a:rPr lang="en-US" altLang="zh-CN" sz="1800" dirty="0" err="1"/>
              <a:t>endl</a:t>
            </a:r>
            <a:r>
              <a:rPr lang="en-US" altLang="zh-CN" sz="1800" dirty="0"/>
              <a:t>; //</a:t>
            </a:r>
            <a:r>
              <a:rPr lang="zh-CN" altLang="en-US" sz="1800" dirty="0"/>
              <a:t>输出 </a:t>
            </a:r>
            <a:r>
              <a:rPr lang="en-US" altLang="zh-CN" sz="1800" dirty="0"/>
              <a:t>0,0 </a:t>
            </a:r>
            <a:endParaRPr lang="zh-CN" altLang="en-US" sz="1800" dirty="0"/>
          </a:p>
          <a:p>
            <a:r>
              <a:rPr lang="en-US" altLang="zh-CN" sz="1800" dirty="0"/>
              <a:t>	pair&lt;</a:t>
            </a:r>
            <a:r>
              <a:rPr lang="en-US" altLang="zh-CN" sz="1800" dirty="0" err="1"/>
              <a:t>string,int</a:t>
            </a:r>
            <a:r>
              <a:rPr lang="en-US" altLang="zh-CN" sz="1800" dirty="0"/>
              <a:t>&gt; p2("this",20);</a:t>
            </a:r>
            <a:endParaRPr lang="en-US" altLang="zh-CN" sz="1800" dirty="0"/>
          </a:p>
          <a:p>
            <a:r>
              <a:rPr lang="en-US" altLang="zh-CN" sz="1800" dirty="0"/>
              <a:t>	</a:t>
            </a:r>
            <a:r>
              <a:rPr lang="en-US" altLang="zh-CN" sz="1800" dirty="0" err="1"/>
              <a:t>cout</a:t>
            </a:r>
            <a:r>
              <a:rPr lang="en-US" altLang="zh-CN" sz="1800" dirty="0"/>
              <a:t> &lt;&lt; p2.first &lt;&lt; "," &lt;&lt; p2.second &lt;&lt; </a:t>
            </a:r>
            <a:r>
              <a:rPr lang="en-US" altLang="zh-CN" sz="1800" dirty="0" err="1"/>
              <a:t>endl</a:t>
            </a:r>
            <a:r>
              <a:rPr lang="en-US" altLang="zh-CN" sz="1800" dirty="0"/>
              <a:t>; //</a:t>
            </a:r>
            <a:r>
              <a:rPr lang="zh-CN" altLang="en-US" sz="1800" dirty="0"/>
              <a:t>输出 </a:t>
            </a:r>
            <a:r>
              <a:rPr lang="en-US" altLang="zh-CN" sz="1800" dirty="0"/>
              <a:t>this,20</a:t>
            </a:r>
            <a:endParaRPr lang="en-US" altLang="zh-CN" sz="1800" dirty="0"/>
          </a:p>
          <a:p>
            <a:r>
              <a:rPr lang="en-US" altLang="zh-CN" sz="1800" dirty="0"/>
              <a:t>	pair&lt;</a:t>
            </a:r>
            <a:r>
              <a:rPr lang="en-US" altLang="zh-CN" sz="1800" dirty="0" err="1"/>
              <a:t>int,int</a:t>
            </a:r>
            <a:r>
              <a:rPr lang="en-US" altLang="zh-CN" sz="1800" dirty="0"/>
              <a:t>&gt; p3(pair&lt;</a:t>
            </a:r>
            <a:r>
              <a:rPr lang="en-US" altLang="zh-CN" sz="1800" dirty="0" err="1"/>
              <a:t>char,char</a:t>
            </a:r>
            <a:r>
              <a:rPr lang="en-US" altLang="zh-CN" sz="1800" dirty="0"/>
              <a:t>&gt;('</a:t>
            </a:r>
            <a:r>
              <a:rPr lang="en-US" altLang="zh-CN" sz="1800" dirty="0" err="1"/>
              <a:t>a','b</a:t>
            </a:r>
            <a:r>
              <a:rPr lang="en-US" altLang="zh-CN" sz="1800" dirty="0"/>
              <a:t>'));</a:t>
            </a:r>
            <a:endParaRPr lang="en-US" altLang="zh-CN" sz="1800" dirty="0"/>
          </a:p>
          <a:p>
            <a:r>
              <a:rPr lang="en-US" altLang="zh-CN" sz="1800" dirty="0"/>
              <a:t>	</a:t>
            </a:r>
            <a:r>
              <a:rPr lang="en-US" altLang="zh-CN" sz="1800" dirty="0" err="1"/>
              <a:t>cout</a:t>
            </a:r>
            <a:r>
              <a:rPr lang="en-US" altLang="zh-CN" sz="1800" dirty="0"/>
              <a:t> &lt;&lt; p3.first &lt;&lt; "," &lt;&lt; p3.second &lt;&lt; </a:t>
            </a:r>
            <a:r>
              <a:rPr lang="en-US" altLang="zh-CN" sz="1800" dirty="0" err="1"/>
              <a:t>endl</a:t>
            </a:r>
            <a:r>
              <a:rPr lang="en-US" altLang="zh-CN" sz="1800" dirty="0"/>
              <a:t>; //</a:t>
            </a:r>
            <a:r>
              <a:rPr lang="zh-CN" altLang="en-US" sz="1800" dirty="0"/>
              <a:t>输出 </a:t>
            </a:r>
            <a:r>
              <a:rPr lang="en-US" altLang="zh-CN" sz="1800" dirty="0"/>
              <a:t>97,98</a:t>
            </a:r>
            <a:endParaRPr lang="zh-CN" altLang="en-US" sz="1800" dirty="0"/>
          </a:p>
          <a:p>
            <a:r>
              <a:rPr lang="en-US" altLang="zh-CN" sz="1800" dirty="0"/>
              <a:t>	pair&lt;</a:t>
            </a:r>
            <a:r>
              <a:rPr lang="en-US" altLang="zh-CN" sz="1800" dirty="0" err="1"/>
              <a:t>int,string</a:t>
            </a:r>
            <a:r>
              <a:rPr lang="en-US" altLang="zh-CN" sz="1800" dirty="0"/>
              <a:t>&gt; p4 = </a:t>
            </a:r>
            <a:r>
              <a:rPr lang="en-US" altLang="zh-CN" sz="1800" dirty="0" err="1"/>
              <a:t>make_pair</a:t>
            </a:r>
            <a:r>
              <a:rPr lang="en-US" altLang="zh-CN" sz="1800" dirty="0"/>
              <a:t>(200,"hello");</a:t>
            </a:r>
            <a:endParaRPr lang="en-US" altLang="zh-CN" sz="1800" dirty="0"/>
          </a:p>
          <a:p>
            <a:r>
              <a:rPr lang="en-US" altLang="zh-CN" sz="1800" dirty="0"/>
              <a:t>	</a:t>
            </a:r>
            <a:r>
              <a:rPr lang="en-US" altLang="zh-CN" sz="1800" dirty="0" err="1"/>
              <a:t>cout</a:t>
            </a:r>
            <a:r>
              <a:rPr lang="en-US" altLang="zh-CN" sz="1800" dirty="0"/>
              <a:t> &lt;&lt; p4.first &lt;&lt; "," &lt;&lt; p4.second &lt;&lt; </a:t>
            </a:r>
            <a:r>
              <a:rPr lang="en-US" altLang="zh-CN" sz="1800" dirty="0" err="1"/>
              <a:t>endl</a:t>
            </a:r>
            <a:r>
              <a:rPr lang="en-US" altLang="zh-CN" sz="1800" dirty="0"/>
              <a:t>; //</a:t>
            </a:r>
            <a:r>
              <a:rPr lang="zh-CN" altLang="en-US" sz="1800" dirty="0"/>
              <a:t>输出 </a:t>
            </a:r>
            <a:r>
              <a:rPr lang="en-US" altLang="zh-CN" sz="1800" dirty="0"/>
              <a:t>200,hello</a:t>
            </a:r>
            <a:endParaRPr lang="en-US" altLang="zh-CN" sz="1800" dirty="0"/>
          </a:p>
          <a:p>
            <a:r>
              <a:rPr lang="en-US" altLang="zh-CN" sz="1800" b="1" dirty="0"/>
              <a:t>return</a:t>
            </a:r>
            <a:r>
              <a:rPr lang="en-US" altLang="zh-CN" sz="1800" dirty="0"/>
              <a:t> 0;</a:t>
            </a:r>
            <a:endParaRPr lang="en-US" altLang="zh-CN" sz="1800" dirty="0"/>
          </a:p>
          <a:p>
            <a:r>
              <a:rPr lang="en-US" altLang="zh-CN" sz="1800" dirty="0"/>
              <a:t>}</a:t>
            </a:r>
            <a:endParaRPr lang="en-US" altLang="zh-CN" sz="180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19.</a:t>
            </a:r>
            <a:r>
              <a:rPr lang="en-US" altLang="zh-CN" sz="2700" b="1" dirty="0">
                <a:solidFill>
                  <a:srgbClr val="FF0000"/>
                </a:solidFill>
              </a:rPr>
              <a:t> </a:t>
            </a:r>
            <a:r>
              <a:rPr lang="en-US" altLang="zh-CN" sz="1350" dirty="0"/>
              <a:t>pair </a:t>
            </a:r>
            <a:r>
              <a:rPr lang="zh-CN" altLang="en-US" sz="1350" dirty="0"/>
              <a:t>和 </a:t>
            </a:r>
            <a:r>
              <a:rPr lang="en-US" altLang="zh-CN" sz="1350" dirty="0" err="1"/>
              <a:t>make_pair</a:t>
            </a:r>
            <a:r>
              <a:rPr lang="en-US" altLang="zh-CN" sz="1350" dirty="0"/>
              <a:t> </a:t>
            </a:r>
            <a:r>
              <a:rPr lang="zh-CN" altLang="en-US" sz="1350" dirty="0"/>
              <a:t>的用法</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98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57884" y="843750"/>
            <a:ext cx="7962115" cy="2031325"/>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  //模板声明</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 max(T x, T y)         //模板定义体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return (x&gt;y) ? x:y;</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其中，T是模板形参，它既可以取系统预定义的数据类型，也可以取用户自定义的类型。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100" b="0" dirty="0" err="1"/>
              <a:t>bitset</a:t>
            </a:r>
            <a:r>
              <a:rPr lang="en-US" altLang="zh-CN" sz="2100" b="0" dirty="0"/>
              <a:t> </a:t>
            </a:r>
            <a:r>
              <a:rPr lang="zh-CN" altLang="en-US" sz="2100" b="0" dirty="0"/>
              <a:t>模板类由若干个位（</a:t>
            </a:r>
            <a:r>
              <a:rPr lang="en-US" altLang="zh-CN" sz="2100" b="0" dirty="0"/>
              <a:t>bit</a:t>
            </a:r>
            <a:r>
              <a:rPr lang="zh-CN" altLang="en-US" sz="2100" b="0" dirty="0"/>
              <a:t>）组成，它提供一些成员函数，使程序员不必通过位运算就能很方便地访问、修改其中的任意一位。</a:t>
            </a:r>
            <a:r>
              <a:rPr lang="en-US" altLang="zh-CN" sz="2100" b="0" dirty="0" err="1"/>
              <a:t>bitset</a:t>
            </a:r>
            <a:r>
              <a:rPr lang="en-US" altLang="zh-CN" sz="2100" b="0" dirty="0"/>
              <a:t> </a:t>
            </a:r>
            <a:r>
              <a:rPr lang="zh-CN" altLang="en-US" sz="2100" b="0" dirty="0"/>
              <a:t>模板类在头文件 </a:t>
            </a:r>
            <a:r>
              <a:rPr lang="en-US" altLang="zh-CN" sz="2100" b="0" dirty="0"/>
              <a:t>&lt;</a:t>
            </a:r>
            <a:r>
              <a:rPr lang="en-US" altLang="zh-CN" sz="2100" b="0" dirty="0" err="1"/>
              <a:t>bitset</a:t>
            </a:r>
            <a:r>
              <a:rPr lang="en-US" altLang="zh-CN" sz="2100" b="0" dirty="0"/>
              <a:t>&gt; </a:t>
            </a:r>
            <a:r>
              <a:rPr lang="zh-CN" altLang="en-US" sz="2100" b="0" dirty="0"/>
              <a:t>中定义如下：</a:t>
            </a:r>
            <a:endParaRPr lang="en-US" altLang="zh-CN" sz="2100" b="0" dirty="0"/>
          </a:p>
          <a:p>
            <a:pPr marL="0" indent="0">
              <a:buNone/>
              <a:defRPr/>
            </a:pPr>
            <a:r>
              <a:rPr lang="en-US" altLang="zh-CN" sz="2100" b="0" i="1" dirty="0">
                <a:solidFill>
                  <a:srgbClr val="FF0000"/>
                </a:solidFill>
              </a:rPr>
              <a:t>template &lt;</a:t>
            </a:r>
            <a:r>
              <a:rPr lang="en-US" altLang="zh-CN" sz="2100" b="0" i="1" dirty="0" err="1">
                <a:solidFill>
                  <a:srgbClr val="FF0000"/>
                </a:solidFill>
              </a:rPr>
              <a:t>size_t</a:t>
            </a:r>
            <a:r>
              <a:rPr lang="en-US" altLang="zh-CN" sz="2100" b="0" i="1" dirty="0">
                <a:solidFill>
                  <a:srgbClr val="FF0000"/>
                </a:solidFill>
              </a:rPr>
              <a:t> N&gt;</a:t>
            </a:r>
            <a:br>
              <a:rPr lang="en-US" altLang="zh-CN" sz="2100" i="1" dirty="0">
                <a:solidFill>
                  <a:srgbClr val="FF0000"/>
                </a:solidFill>
              </a:rPr>
            </a:br>
            <a:r>
              <a:rPr lang="en-US" altLang="zh-CN" sz="2100" b="0" i="1" dirty="0">
                <a:solidFill>
                  <a:srgbClr val="FF0000"/>
                </a:solidFill>
              </a:rPr>
              <a:t>class </a:t>
            </a:r>
            <a:r>
              <a:rPr lang="en-US" altLang="zh-CN" sz="2100" b="0" i="1" dirty="0" err="1">
                <a:solidFill>
                  <a:srgbClr val="FF0000"/>
                </a:solidFill>
              </a:rPr>
              <a:t>bitset</a:t>
            </a:r>
            <a:br>
              <a:rPr lang="en-US" altLang="zh-CN" sz="2100" i="1" dirty="0">
                <a:solidFill>
                  <a:srgbClr val="FF0000"/>
                </a:solidFill>
              </a:rPr>
            </a:br>
            <a:r>
              <a:rPr lang="en-US" altLang="zh-CN" sz="2100" b="0" i="1" dirty="0">
                <a:solidFill>
                  <a:srgbClr val="FF0000"/>
                </a:solidFill>
              </a:rPr>
              <a:t>{</a:t>
            </a:r>
            <a:br>
              <a:rPr lang="en-US" altLang="zh-CN" sz="2100" i="1" dirty="0">
                <a:solidFill>
                  <a:srgbClr val="FF0000"/>
                </a:solidFill>
              </a:rPr>
            </a:br>
            <a:r>
              <a:rPr lang="en-US" altLang="zh-CN" sz="2100" b="0" i="1" dirty="0">
                <a:solidFill>
                  <a:srgbClr val="FF0000"/>
                </a:solidFill>
              </a:rPr>
              <a:t>    ...</a:t>
            </a:r>
            <a:br>
              <a:rPr lang="en-US" altLang="zh-CN" sz="2100" i="1" dirty="0">
                <a:solidFill>
                  <a:srgbClr val="FF0000"/>
                </a:solidFill>
              </a:rPr>
            </a:br>
            <a:r>
              <a:rPr lang="en-US" altLang="zh-CN" sz="2100" b="0" i="1" dirty="0">
                <a:solidFill>
                  <a:srgbClr val="FF0000"/>
                </a:solidFill>
              </a:rPr>
              <a:t>};</a:t>
            </a:r>
            <a:endParaRPr lang="en-US" altLang="zh-CN" sz="2100" b="0" i="1" dirty="0">
              <a:solidFill>
                <a:srgbClr val="FF0000"/>
              </a:solidFill>
            </a:endParaRPr>
          </a:p>
          <a:p>
            <a:pPr>
              <a:defRPr/>
            </a:pPr>
            <a:r>
              <a:rPr lang="en-US" altLang="zh-CN" sz="2100" b="0" dirty="0" err="1"/>
              <a:t>size_t</a:t>
            </a:r>
            <a:r>
              <a:rPr lang="en-US" altLang="zh-CN" sz="2100" b="0" dirty="0"/>
              <a:t> </a:t>
            </a:r>
            <a:r>
              <a:rPr lang="zh-CN" altLang="en-US" sz="2100" b="0" dirty="0"/>
              <a:t>可看作 </a:t>
            </a:r>
            <a:r>
              <a:rPr lang="en-US" altLang="zh-CN" sz="2100" b="0" dirty="0"/>
              <a:t>unsigned </a:t>
            </a:r>
            <a:r>
              <a:rPr lang="en-US" altLang="zh-CN" sz="2100" b="0" dirty="0" err="1"/>
              <a:t>int</a:t>
            </a:r>
            <a:r>
              <a:rPr lang="zh-CN" altLang="en-US" sz="2100" b="0" dirty="0"/>
              <a:t>。将 </a:t>
            </a:r>
            <a:r>
              <a:rPr lang="en-US" altLang="zh-CN" sz="2100" b="0" dirty="0" err="1"/>
              <a:t>bitset</a:t>
            </a:r>
            <a:r>
              <a:rPr lang="en-US" altLang="zh-CN" sz="2100" b="0" dirty="0"/>
              <a:t> </a:t>
            </a:r>
            <a:r>
              <a:rPr lang="zh-CN" altLang="en-US" sz="2100" b="0" dirty="0"/>
              <a:t>实例化时，</a:t>
            </a:r>
            <a:r>
              <a:rPr lang="en-US" altLang="zh-CN" sz="2100" b="0" dirty="0"/>
              <a:t>N </a:t>
            </a:r>
            <a:r>
              <a:rPr lang="zh-CN" altLang="en-US" sz="2100" b="0" dirty="0"/>
              <a:t>必须是一个整型常数。</a:t>
            </a:r>
            <a:endParaRPr lang="zh-CN" altLang="en-US"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Rockwell" pitchFamily="18" charset="0"/>
                <a:ea typeface="微软雅黑" panose="020B0503020204020204" pitchFamily="34" charset="-122"/>
              </a:rPr>
              <a:t>9.</a:t>
            </a:r>
            <a:r>
              <a:rPr lang="en-US" altLang="zh-CN" sz="2400" dirty="0"/>
              <a:t> </a:t>
            </a:r>
            <a:r>
              <a:rPr lang="en-US" altLang="zh-CN" sz="2400" dirty="0" err="1"/>
              <a:t>bitset</a:t>
            </a:r>
            <a:r>
              <a:rPr lang="zh-CN" altLang="en-US" sz="2400" dirty="0"/>
              <a:t>类</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ppt_w</p:attrName>
                                        </p:attrNameLst>
                                      </p:cBhvr>
                                      <p:tavLst>
                                        <p:tav tm="0" fmla="#ppt_w*sin(2.5*pi*$)">
                                          <p:val>
                                            <p:fltVal val="0"/>
                                          </p:val>
                                        </p:tav>
                                        <p:tav tm="100000">
                                          <p:val>
                                            <p:fltVal val="1"/>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childTnLst>
                                </p:cTn>
                              </p:par>
                            </p:childTnLst>
                          </p:cTn>
                        </p:par>
                        <p:par>
                          <p:cTn id="27" fill="hold">
                            <p:stCondLst>
                              <p:cond delay="24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2"/>
                                        </p:tgtEl>
                                      </p:cBhvr>
                                    </p:animEffect>
                                    <p:animScale>
                                      <p:cBhvr>
                                        <p:cTn id="3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603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1500" b="0" dirty="0" err="1"/>
              <a:t>bitset</a:t>
            </a:r>
            <a:r>
              <a:rPr lang="en-US" altLang="zh-CN" sz="1500" b="0" dirty="0"/>
              <a:t> </a:t>
            </a:r>
            <a:r>
              <a:rPr lang="zh-CN" altLang="en-US" sz="1500" b="0" dirty="0"/>
              <a:t>有许多成员函数，有些成员函数执行的就是类似于位运算的操作。</a:t>
            </a:r>
            <a:r>
              <a:rPr lang="en-US" altLang="zh-CN" sz="1500" b="0" dirty="0" err="1"/>
              <a:t>bitset</a:t>
            </a:r>
            <a:r>
              <a:rPr lang="en-US" altLang="zh-CN" sz="1500" b="0" dirty="0"/>
              <a:t> </a:t>
            </a:r>
            <a:r>
              <a:rPr lang="zh-CN" altLang="en-US" sz="1500" b="0" dirty="0"/>
              <a:t>成员函数列表如下：</a:t>
            </a:r>
            <a:endParaRPr lang="zh-CN" altLang="en-US" sz="15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Rockwell" pitchFamily="18" charset="0"/>
                <a:ea typeface="微软雅黑" panose="020B0503020204020204" pitchFamily="34" charset="-122"/>
              </a:rPr>
              <a:t>9.</a:t>
            </a:r>
            <a:r>
              <a:rPr lang="en-US" altLang="zh-CN" sz="2400" dirty="0"/>
              <a:t> </a:t>
            </a:r>
            <a:r>
              <a:rPr lang="en-US" altLang="zh-CN" sz="2400" dirty="0" err="1"/>
              <a:t>bitset</a:t>
            </a:r>
            <a:r>
              <a:rPr lang="zh-CN" altLang="en-US" sz="2400" dirty="0"/>
              <a:t>类</a:t>
            </a:r>
            <a:endParaRPr lang="zh-CN" altLang="en-US" sz="2400" dirty="0"/>
          </a:p>
        </p:txBody>
      </p:sp>
      <p:sp>
        <p:nvSpPr>
          <p:cNvPr id="2" name="文本框 1"/>
          <p:cNvSpPr txBox="1"/>
          <p:nvPr/>
        </p:nvSpPr>
        <p:spPr>
          <a:xfrm>
            <a:off x="94284" y="1168325"/>
            <a:ext cx="4693628" cy="2931444"/>
          </a:xfrm>
          <a:prstGeom prst="rect">
            <a:avLst/>
          </a:prstGeom>
          <a:noFill/>
        </p:spPr>
        <p:txBody>
          <a:bodyPr wrap="square" rtlCol="0">
            <a:spAutoFit/>
          </a:bodyPr>
          <a:lstStyle/>
          <a:p>
            <a:pPr marL="128270" indent="-128270">
              <a:buFont typeface="Wingdings" panose="05000000000000000000" pitchFamily="2" charset="2"/>
              <a:buChar char="l"/>
            </a:pPr>
            <a:r>
              <a:rPr lang="en-US" altLang="zh-CN" sz="900" dirty="0" err="1"/>
              <a:t>bitset</a:t>
            </a:r>
            <a:r>
              <a:rPr lang="en-US" altLang="zh-CN" sz="900" dirty="0"/>
              <a:t> &lt;N&gt; &amp; operator &amp;=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对象进行与操作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对象进行或操作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对象进行异或操作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operator &lt;&lt;= (</a:t>
            </a:r>
            <a:r>
              <a:rPr lang="en-US" altLang="zh-CN" sz="900" dirty="0" err="1"/>
              <a:t>size_t</a:t>
            </a:r>
            <a:r>
              <a:rPr lang="en-US" altLang="zh-CN" sz="900" dirty="0"/>
              <a:t> </a:t>
            </a:r>
            <a:r>
              <a:rPr lang="en-US" altLang="zh-CN" sz="900" dirty="0" err="1"/>
              <a:t>num</a:t>
            </a:r>
            <a:r>
              <a:rPr lang="en-US" altLang="zh-CN" sz="900" dirty="0"/>
              <a:t>);  //</a:t>
            </a:r>
            <a:r>
              <a:rPr lang="zh-CN" altLang="en-US" sz="900" dirty="0"/>
              <a:t>左移 </a:t>
            </a:r>
            <a:r>
              <a:rPr lang="en-US" altLang="zh-CN" sz="900" dirty="0" err="1"/>
              <a:t>num</a:t>
            </a:r>
            <a:r>
              <a:rPr lang="en-US" altLang="zh-CN" sz="900" dirty="0"/>
              <a:t> </a:t>
            </a:r>
            <a:r>
              <a:rPr lang="zh-CN" altLang="en-US" sz="900" dirty="0"/>
              <a:t>位</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operator &gt;&gt;= (</a:t>
            </a:r>
            <a:r>
              <a:rPr lang="en-US" altLang="zh-CN" sz="900" dirty="0" err="1"/>
              <a:t>size_t</a:t>
            </a:r>
            <a:r>
              <a:rPr lang="en-US" altLang="zh-CN" sz="900" dirty="0"/>
              <a:t> </a:t>
            </a:r>
            <a:r>
              <a:rPr lang="en-US" altLang="zh-CN" sz="900" dirty="0" err="1"/>
              <a:t>num</a:t>
            </a:r>
            <a:r>
              <a:rPr lang="en-US" altLang="zh-CN" sz="900" dirty="0"/>
              <a:t>);  //</a:t>
            </a:r>
            <a:r>
              <a:rPr lang="zh-CN" altLang="en-US" sz="900" dirty="0"/>
              <a:t>右移 </a:t>
            </a:r>
            <a:r>
              <a:rPr lang="en-US" altLang="zh-CN" sz="900" dirty="0" err="1"/>
              <a:t>num</a:t>
            </a:r>
            <a:r>
              <a:rPr lang="en-US" altLang="zh-CN" sz="900" dirty="0"/>
              <a:t> </a:t>
            </a:r>
            <a:r>
              <a:rPr lang="zh-CN" altLang="en-US" sz="900" dirty="0"/>
              <a:t>位</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set();  //</a:t>
            </a:r>
            <a:r>
              <a:rPr lang="zh-CN" altLang="en-US" sz="900" dirty="0"/>
              <a:t>将所有位全部设成 </a:t>
            </a:r>
            <a:r>
              <a:rPr lang="en-US" altLang="zh-CN" sz="900" dirty="0"/>
              <a:t>1</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&amp; set(</a:t>
            </a:r>
            <a:r>
              <a:rPr lang="en-US" altLang="zh-CN" sz="900" dirty="0" err="1"/>
              <a:t>size_t</a:t>
            </a:r>
            <a:r>
              <a:rPr lang="en-US" altLang="zh-CN" sz="900" dirty="0"/>
              <a:t> </a:t>
            </a:r>
            <a:r>
              <a:rPr lang="en-US" altLang="zh-CN" sz="900" dirty="0" err="1"/>
              <a:t>pos</a:t>
            </a:r>
            <a:r>
              <a:rPr lang="en-US" altLang="zh-CN" sz="900" dirty="0"/>
              <a:t>, bool </a:t>
            </a:r>
            <a:r>
              <a:rPr lang="en-US" altLang="zh-CN" sz="900" dirty="0" err="1"/>
              <a:t>val</a:t>
            </a:r>
            <a:r>
              <a:rPr lang="en-US" altLang="zh-CN" sz="900" dirty="0"/>
              <a:t> = true);  //</a:t>
            </a:r>
            <a:r>
              <a:rPr lang="zh-CN" altLang="en-US" sz="900" dirty="0"/>
              <a:t>将第 </a:t>
            </a:r>
            <a:r>
              <a:rPr lang="en-US" altLang="zh-CN" sz="900" dirty="0" err="1"/>
              <a:t>pos</a:t>
            </a:r>
            <a:r>
              <a:rPr lang="en-US" altLang="zh-CN" sz="900" dirty="0"/>
              <a:t> </a:t>
            </a:r>
            <a:r>
              <a:rPr lang="zh-CN" altLang="en-US" sz="900" dirty="0"/>
              <a:t>位设为 </a:t>
            </a:r>
            <a:r>
              <a:rPr lang="en-US" altLang="zh-CN" sz="900" dirty="0" err="1"/>
              <a:t>val</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&amp; reset();  //</a:t>
            </a:r>
            <a:r>
              <a:rPr lang="zh-CN" altLang="en-US" sz="900" dirty="0"/>
              <a:t>将所有位全部设成</a:t>
            </a:r>
            <a:r>
              <a:rPr lang="en-US" altLang="zh-CN" sz="900" dirty="0"/>
              <a:t>0</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&amp; reset (</a:t>
            </a:r>
            <a:r>
              <a:rPr lang="en-US" altLang="zh-CN" sz="900" dirty="0" err="1"/>
              <a:t>size_t</a:t>
            </a:r>
            <a:r>
              <a:rPr lang="en-US" altLang="zh-CN" sz="900" dirty="0"/>
              <a:t> </a:t>
            </a:r>
            <a:r>
              <a:rPr lang="en-US" altLang="zh-CN" sz="900" dirty="0" err="1"/>
              <a:t>pos</a:t>
            </a:r>
            <a:r>
              <a:rPr lang="en-US" altLang="zh-CN" sz="900" dirty="0"/>
              <a:t>);  //</a:t>
            </a:r>
            <a:r>
              <a:rPr lang="zh-CN" altLang="en-US" sz="900" dirty="0"/>
              <a:t>将第 </a:t>
            </a:r>
            <a:r>
              <a:rPr lang="en-US" altLang="zh-CN" sz="900" dirty="0" err="1"/>
              <a:t>pos</a:t>
            </a:r>
            <a:r>
              <a:rPr lang="en-US" altLang="zh-CN" sz="900" dirty="0"/>
              <a:t> </a:t>
            </a:r>
            <a:r>
              <a:rPr lang="zh-CN" altLang="en-US" sz="900" dirty="0"/>
              <a:t>位设成 </a:t>
            </a:r>
            <a:r>
              <a:rPr lang="en-US" altLang="zh-CN" sz="900" dirty="0"/>
              <a:t>0</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&amp; flip();  //</a:t>
            </a:r>
            <a:r>
              <a:rPr lang="zh-CN" altLang="en-US" sz="900" dirty="0"/>
              <a:t>将所有位翻转（</a:t>
            </a:r>
            <a:r>
              <a:rPr lang="en-US" altLang="zh-CN" sz="900" dirty="0"/>
              <a:t>0</a:t>
            </a:r>
            <a:r>
              <a:rPr lang="zh-CN" altLang="en-US" sz="900" dirty="0"/>
              <a:t>变成</a:t>
            </a:r>
            <a:r>
              <a:rPr lang="en-US" altLang="zh-CN" sz="900" dirty="0"/>
              <a:t>1</a:t>
            </a:r>
            <a:r>
              <a:rPr lang="zh-CN" altLang="en-US" sz="900" dirty="0"/>
              <a:t>，</a:t>
            </a:r>
            <a:r>
              <a:rPr lang="en-US" altLang="zh-CN" sz="900" dirty="0"/>
              <a:t>1</a:t>
            </a:r>
            <a:r>
              <a:rPr lang="zh-CN" altLang="en-US" sz="900" dirty="0"/>
              <a:t>变成</a:t>
            </a:r>
            <a:r>
              <a:rPr lang="en-US" altLang="zh-CN" sz="900" dirty="0"/>
              <a:t>0</a:t>
            </a:r>
            <a:r>
              <a:rPr lang="zh-CN" altLang="en-US" sz="900" dirty="0"/>
              <a:t>）</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flip(</a:t>
            </a:r>
            <a:r>
              <a:rPr lang="en-US" altLang="zh-CN" sz="900" dirty="0" err="1"/>
              <a:t>size_t</a:t>
            </a:r>
            <a:r>
              <a:rPr lang="en-US" altLang="zh-CN" sz="900" dirty="0"/>
              <a:t> </a:t>
            </a:r>
            <a:r>
              <a:rPr lang="en-US" altLang="zh-CN" sz="900" dirty="0" err="1"/>
              <a:t>pos</a:t>
            </a:r>
            <a:r>
              <a:rPr lang="en-US" altLang="zh-CN" sz="900" dirty="0"/>
              <a:t>);  //</a:t>
            </a:r>
            <a:r>
              <a:rPr lang="zh-CN" altLang="en-US" sz="900" dirty="0"/>
              <a:t>翻转第 </a:t>
            </a:r>
            <a:r>
              <a:rPr lang="en-US" altLang="zh-CN" sz="900" dirty="0" err="1"/>
              <a:t>pos</a:t>
            </a:r>
            <a:r>
              <a:rPr lang="en-US" altLang="zh-CN" sz="900" dirty="0"/>
              <a:t> </a:t>
            </a:r>
            <a:r>
              <a:rPr lang="zh-CN" altLang="en-US" sz="900" dirty="0"/>
              <a:t>位</a:t>
            </a:r>
            <a:endParaRPr lang="zh-CN" altLang="en-US" sz="900" dirty="0"/>
          </a:p>
          <a:p>
            <a:pPr marL="128270" indent="-128270">
              <a:buFont typeface="Wingdings" panose="05000000000000000000" pitchFamily="2" charset="2"/>
              <a:buChar char="l"/>
            </a:pPr>
            <a:r>
              <a:rPr lang="en-US" altLang="zh-CN" sz="900" dirty="0"/>
              <a:t>reference operator[] (</a:t>
            </a:r>
            <a:r>
              <a:rPr lang="en-US" altLang="zh-CN" sz="900" dirty="0" err="1"/>
              <a:t>size_t</a:t>
            </a:r>
            <a:r>
              <a:rPr lang="en-US" altLang="zh-CN" sz="900" dirty="0"/>
              <a:t> </a:t>
            </a:r>
            <a:r>
              <a:rPr lang="en-US" altLang="zh-CN" sz="900" dirty="0" err="1"/>
              <a:t>pos</a:t>
            </a:r>
            <a:r>
              <a:rPr lang="en-US" altLang="zh-CN" sz="900" dirty="0"/>
              <a:t>);  //</a:t>
            </a:r>
            <a:r>
              <a:rPr lang="zh-CN" altLang="en-US" sz="900" dirty="0"/>
              <a:t>返回对第 </a:t>
            </a:r>
            <a:r>
              <a:rPr lang="en-US" altLang="zh-CN" sz="900" dirty="0" err="1"/>
              <a:t>pos</a:t>
            </a:r>
            <a:r>
              <a:rPr lang="en-US" altLang="zh-CN" sz="900" dirty="0"/>
              <a:t> </a:t>
            </a:r>
            <a:r>
              <a:rPr lang="zh-CN" altLang="en-US" sz="900" dirty="0"/>
              <a:t>位的引用</a:t>
            </a:r>
            <a:endParaRPr lang="zh-CN" altLang="en-US" sz="900" dirty="0"/>
          </a:p>
          <a:p>
            <a:pPr marL="128270" indent="-128270">
              <a:buFont typeface="Wingdings" panose="05000000000000000000" pitchFamily="2" charset="2"/>
              <a:buChar char="l"/>
            </a:pPr>
            <a:r>
              <a:rPr lang="en-US" altLang="zh-CN" sz="900" dirty="0"/>
              <a:t>bool operator[]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返回第 </a:t>
            </a:r>
            <a:r>
              <a:rPr lang="en-US" altLang="zh-CN" sz="900" dirty="0" err="1"/>
              <a:t>pos</a:t>
            </a:r>
            <a:r>
              <a:rPr lang="en-US" altLang="zh-CN" sz="900" dirty="0"/>
              <a:t> </a:t>
            </a:r>
            <a:r>
              <a:rPr lang="zh-CN" altLang="en-US" sz="900" dirty="0"/>
              <a:t>位的值</a:t>
            </a:r>
            <a:endParaRPr lang="zh-CN" altLang="en-US" sz="900" dirty="0"/>
          </a:p>
          <a:p>
            <a:pPr marL="128270" indent="-128270">
              <a:buFont typeface="Wingdings" panose="05000000000000000000" pitchFamily="2" charset="2"/>
              <a:buChar char="l"/>
            </a:pPr>
            <a:r>
              <a:rPr lang="en-US" altLang="zh-CN" sz="900" dirty="0"/>
              <a:t>reference at(</a:t>
            </a:r>
            <a:r>
              <a:rPr lang="en-US" altLang="zh-CN" sz="900" dirty="0" err="1"/>
              <a:t>size_t</a:t>
            </a:r>
            <a:r>
              <a:rPr lang="en-US" altLang="zh-CN" sz="900" dirty="0"/>
              <a:t> </a:t>
            </a:r>
            <a:r>
              <a:rPr lang="en-US" altLang="zh-CN" sz="900" dirty="0" err="1"/>
              <a:t>pos</a:t>
            </a:r>
            <a:r>
              <a:rPr lang="en-US" altLang="zh-CN" sz="900" dirty="0"/>
              <a:t>);  //</a:t>
            </a:r>
            <a:r>
              <a:rPr lang="zh-CN" altLang="en-US" sz="900" dirty="0"/>
              <a:t>返回对第 </a:t>
            </a:r>
            <a:r>
              <a:rPr lang="en-US" altLang="zh-CN" sz="900" dirty="0" err="1"/>
              <a:t>pos</a:t>
            </a:r>
            <a:r>
              <a:rPr lang="en-US" altLang="zh-CN" sz="900" dirty="0"/>
              <a:t> </a:t>
            </a:r>
            <a:r>
              <a:rPr lang="zh-CN" altLang="en-US" sz="900" dirty="0"/>
              <a:t>位的引用</a:t>
            </a:r>
            <a:endParaRPr lang="zh-CN" altLang="en-US" sz="900" dirty="0"/>
          </a:p>
          <a:p>
            <a:pPr marL="128270" indent="-128270">
              <a:buFont typeface="Wingdings" panose="05000000000000000000" pitchFamily="2" charset="2"/>
              <a:buChar char="l"/>
            </a:pPr>
            <a:r>
              <a:rPr lang="en-US" altLang="zh-CN" sz="900" dirty="0"/>
              <a:t>bool at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返回第 </a:t>
            </a:r>
            <a:r>
              <a:rPr lang="en-US" altLang="zh-CN" sz="900" dirty="0" err="1"/>
              <a:t>pos</a:t>
            </a:r>
            <a:r>
              <a:rPr lang="en-US" altLang="zh-CN" sz="900" dirty="0"/>
              <a:t> </a:t>
            </a:r>
            <a:r>
              <a:rPr lang="zh-CN" altLang="en-US" sz="900" dirty="0"/>
              <a:t>位的值</a:t>
            </a:r>
            <a:endParaRPr lang="zh-CN" altLang="en-US" sz="900" dirty="0"/>
          </a:p>
          <a:p>
            <a:pPr marL="128270" indent="-128270">
              <a:buFont typeface="Wingdings" panose="05000000000000000000" pitchFamily="2" charset="2"/>
              <a:buChar char="l"/>
            </a:pPr>
            <a:r>
              <a:rPr lang="en-US" altLang="zh-CN" sz="900" dirty="0"/>
              <a:t>unsigned long </a:t>
            </a:r>
            <a:r>
              <a:rPr lang="en-US" altLang="zh-CN" sz="900" dirty="0" err="1"/>
              <a:t>to_ulong</a:t>
            </a:r>
            <a:r>
              <a:rPr lang="en-US" altLang="zh-CN" sz="900" dirty="0"/>
              <a:t>() </a:t>
            </a:r>
            <a:r>
              <a:rPr lang="en-US" altLang="zh-CN" sz="900" dirty="0" err="1"/>
              <a:t>const</a:t>
            </a:r>
            <a:r>
              <a:rPr lang="en-US" altLang="zh-CN" sz="900" dirty="0"/>
              <a:t>;  //</a:t>
            </a:r>
            <a:r>
              <a:rPr lang="zh-CN" altLang="en-US" sz="900" dirty="0"/>
              <a:t>将对象中的</a:t>
            </a:r>
            <a:r>
              <a:rPr lang="en-US" altLang="zh-CN" sz="900" dirty="0"/>
              <a:t>0</a:t>
            </a:r>
            <a:r>
              <a:rPr lang="zh-CN" altLang="en-US" sz="900" dirty="0"/>
              <a:t>、</a:t>
            </a:r>
            <a:r>
              <a:rPr lang="en-US" altLang="zh-CN" sz="900" dirty="0"/>
              <a:t>1</a:t>
            </a:r>
            <a:r>
              <a:rPr lang="zh-CN" altLang="en-US" sz="900" dirty="0"/>
              <a:t>串转换成整数</a:t>
            </a:r>
            <a:endParaRPr lang="zh-CN" altLang="en-US" sz="900" dirty="0"/>
          </a:p>
          <a:p>
            <a:pPr marL="128270" indent="-128270">
              <a:buFont typeface="Wingdings" panose="05000000000000000000" pitchFamily="2" charset="2"/>
              <a:buChar char="l"/>
            </a:pPr>
            <a:r>
              <a:rPr lang="en-US" altLang="zh-CN" sz="900" dirty="0"/>
              <a:t>string </a:t>
            </a:r>
            <a:r>
              <a:rPr lang="en-US" altLang="zh-CN" sz="900" dirty="0" err="1"/>
              <a:t>to_string</a:t>
            </a:r>
            <a:r>
              <a:rPr lang="en-US" altLang="zh-CN" sz="900" dirty="0"/>
              <a:t> () </a:t>
            </a:r>
            <a:r>
              <a:rPr lang="en-US" altLang="zh-CN" sz="900" dirty="0" err="1"/>
              <a:t>const</a:t>
            </a:r>
            <a:r>
              <a:rPr lang="en-US" altLang="zh-CN" sz="900" dirty="0"/>
              <a:t>;  //</a:t>
            </a:r>
            <a:r>
              <a:rPr lang="zh-CN" altLang="en-US" sz="900" dirty="0"/>
              <a:t>将对象中的</a:t>
            </a:r>
            <a:r>
              <a:rPr lang="en-US" altLang="zh-CN" sz="900" dirty="0"/>
              <a:t>0</a:t>
            </a:r>
            <a:r>
              <a:rPr lang="zh-CN" altLang="en-US" sz="900" dirty="0"/>
              <a:t>、</a:t>
            </a:r>
            <a:r>
              <a:rPr lang="en-US" altLang="zh-CN" sz="900" dirty="0"/>
              <a:t>1</a:t>
            </a:r>
            <a:r>
              <a:rPr lang="zh-CN" altLang="en-US" sz="900" dirty="0"/>
              <a:t>串转换成字符串（</a:t>
            </a:r>
            <a:r>
              <a:rPr lang="en-US" altLang="zh-CN" sz="900" dirty="0"/>
              <a:t>Visual Studio </a:t>
            </a:r>
            <a:r>
              <a:rPr lang="zh-CN" altLang="en-US" sz="900" dirty="0"/>
              <a:t>支持，</a:t>
            </a:r>
            <a:r>
              <a:rPr lang="en-US" altLang="zh-CN" sz="900" dirty="0"/>
              <a:t>Dev </a:t>
            </a:r>
            <a:r>
              <a:rPr lang="en-US" altLang="zh-CN" sz="900" dirty="0">
                <a:hlinkClick r:id="rId3"/>
              </a:rPr>
              <a:t>C++</a:t>
            </a:r>
            <a:r>
              <a:rPr lang="en-US" altLang="zh-CN" sz="900" dirty="0"/>
              <a:t> </a:t>
            </a:r>
            <a:r>
              <a:rPr lang="zh-CN" altLang="en-US" sz="900" dirty="0"/>
              <a:t>不支持）</a:t>
            </a:r>
            <a:endParaRPr lang="zh-CN" altLang="en-US" sz="900" dirty="0"/>
          </a:p>
          <a:p>
            <a:pPr marL="128270" indent="-128270">
              <a:buFont typeface="Wingdings" panose="05000000000000000000" pitchFamily="2" charset="2"/>
              <a:buChar char="l"/>
            </a:pPr>
            <a:r>
              <a:rPr lang="en-US" altLang="zh-CN" sz="900" dirty="0" err="1"/>
              <a:t>size_t</a:t>
            </a:r>
            <a:r>
              <a:rPr lang="en-US" altLang="zh-CN" sz="900" dirty="0"/>
              <a:t> count() </a:t>
            </a:r>
            <a:r>
              <a:rPr lang="en-US" altLang="zh-CN" sz="900" dirty="0" err="1"/>
              <a:t>const</a:t>
            </a:r>
            <a:r>
              <a:rPr lang="en-US" altLang="zh-CN" sz="900" dirty="0"/>
              <a:t>;  //</a:t>
            </a:r>
            <a:r>
              <a:rPr lang="zh-CN" altLang="en-US" sz="900" dirty="0"/>
              <a:t>计算 </a:t>
            </a:r>
            <a:r>
              <a:rPr lang="en-US" altLang="zh-CN" sz="900" dirty="0"/>
              <a:t>1 </a:t>
            </a:r>
            <a:r>
              <a:rPr lang="zh-CN" altLang="en-US" sz="900" dirty="0"/>
              <a:t>的个数</a:t>
            </a:r>
            <a:endParaRPr lang="zh-CN" altLang="en-US" sz="900" dirty="0"/>
          </a:p>
          <a:p>
            <a:endParaRPr lang="zh-CN" altLang="en-US" sz="1350" dirty="0"/>
          </a:p>
        </p:txBody>
      </p:sp>
      <p:sp>
        <p:nvSpPr>
          <p:cNvPr id="13" name="文本框 12"/>
          <p:cNvSpPr txBox="1"/>
          <p:nvPr/>
        </p:nvSpPr>
        <p:spPr>
          <a:xfrm>
            <a:off x="4787912" y="1330259"/>
            <a:ext cx="4210275" cy="2446824"/>
          </a:xfrm>
          <a:prstGeom prst="rect">
            <a:avLst/>
          </a:prstGeom>
          <a:noFill/>
        </p:spPr>
        <p:txBody>
          <a:bodyPr wrap="square" rtlCol="0">
            <a:spAutoFit/>
          </a:bodyPr>
          <a:lstStyle/>
          <a:p>
            <a:pPr marL="128270" indent="-128270">
              <a:buFont typeface="Wingdings" panose="05000000000000000000" pitchFamily="2" charset="2"/>
              <a:buChar char="l"/>
            </a:pPr>
            <a:r>
              <a:rPr lang="en-US" altLang="zh-CN" sz="900" dirty="0" err="1"/>
              <a:t>size_t</a:t>
            </a:r>
            <a:r>
              <a:rPr lang="en-US" altLang="zh-CN" sz="900" dirty="0"/>
              <a:t> size () </a:t>
            </a:r>
            <a:r>
              <a:rPr lang="en-US" altLang="zh-CN" sz="900" dirty="0" err="1"/>
              <a:t>const</a:t>
            </a:r>
            <a:r>
              <a:rPr lang="en-US" altLang="zh-CN" sz="900" dirty="0"/>
              <a:t>;  //</a:t>
            </a:r>
            <a:r>
              <a:rPr lang="zh-CN" altLang="en-US" sz="900" dirty="0"/>
              <a:t>返回总位数</a:t>
            </a:r>
            <a:endParaRPr lang="zh-CN" altLang="en-US" sz="900" dirty="0"/>
          </a:p>
          <a:p>
            <a:pPr marL="128270" indent="-128270">
              <a:buFont typeface="Wingdings" panose="05000000000000000000" pitchFamily="2" charset="2"/>
              <a:buChar char="l"/>
            </a:pPr>
            <a:r>
              <a:rPr lang="en-US" altLang="zh-CN" sz="900" dirty="0"/>
              <a:t>bool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a:t>
            </a:r>
            <a:endParaRPr lang="en-US" altLang="zh-CN" sz="900" dirty="0"/>
          </a:p>
          <a:p>
            <a:pPr marL="128270" indent="-128270">
              <a:buFont typeface="Wingdings" panose="05000000000000000000" pitchFamily="2" charset="2"/>
              <a:buChar char="l"/>
            </a:pPr>
            <a:r>
              <a:rPr lang="en-US" altLang="zh-CN" sz="900" dirty="0"/>
              <a:t>bool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a:t>
            </a:r>
            <a:endParaRPr lang="en-US" altLang="zh-CN" sz="900" dirty="0"/>
          </a:p>
          <a:p>
            <a:pPr marL="128270" indent="-128270">
              <a:buFont typeface="Wingdings" panose="05000000000000000000" pitchFamily="2" charset="2"/>
              <a:buChar char="l"/>
            </a:pPr>
            <a:r>
              <a:rPr lang="en-US" altLang="zh-CN" sz="900" dirty="0"/>
              <a:t>bool test(</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测试第 </a:t>
            </a:r>
            <a:r>
              <a:rPr lang="en-US" altLang="zh-CN" sz="900" dirty="0" err="1"/>
              <a:t>pos</a:t>
            </a:r>
            <a:r>
              <a:rPr lang="en-US" altLang="zh-CN" sz="900" dirty="0"/>
              <a:t> </a:t>
            </a:r>
            <a:r>
              <a:rPr lang="zh-CN" altLang="en-US" sz="900" dirty="0"/>
              <a:t>位是否为 </a:t>
            </a:r>
            <a:r>
              <a:rPr lang="en-US" altLang="zh-CN" sz="900" dirty="0"/>
              <a:t>1</a:t>
            </a:r>
            <a:endParaRPr lang="en-US" altLang="zh-CN" sz="900" dirty="0"/>
          </a:p>
          <a:p>
            <a:pPr marL="128270" indent="-128270">
              <a:buFont typeface="Wingdings" panose="05000000000000000000" pitchFamily="2" charset="2"/>
              <a:buChar char="l"/>
            </a:pPr>
            <a:r>
              <a:rPr lang="en-US" altLang="zh-CN" sz="900" dirty="0"/>
              <a:t>bool any() </a:t>
            </a:r>
            <a:r>
              <a:rPr lang="en-US" altLang="zh-CN" sz="900" dirty="0" err="1"/>
              <a:t>const</a:t>
            </a:r>
            <a:r>
              <a:rPr lang="en-US" altLang="zh-CN" sz="900" dirty="0"/>
              <a:t>;  //</a:t>
            </a:r>
            <a:r>
              <a:rPr lang="zh-CN" altLang="en-US" sz="900" dirty="0"/>
              <a:t>判断是否有某位为</a:t>
            </a:r>
            <a:r>
              <a:rPr lang="en-US" altLang="zh-CN" sz="900" dirty="0"/>
              <a:t>1</a:t>
            </a:r>
            <a:endParaRPr lang="en-US" altLang="zh-CN" sz="900" dirty="0"/>
          </a:p>
          <a:p>
            <a:pPr marL="128270" indent="-128270">
              <a:buFont typeface="Wingdings" panose="05000000000000000000" pitchFamily="2" charset="2"/>
              <a:buChar char="l"/>
            </a:pPr>
            <a:r>
              <a:rPr lang="en-US" altLang="zh-CN" sz="900" dirty="0"/>
              <a:t>bool none() </a:t>
            </a:r>
            <a:r>
              <a:rPr lang="en-US" altLang="zh-CN" sz="900" dirty="0" err="1"/>
              <a:t>const</a:t>
            </a:r>
            <a:r>
              <a:rPr lang="en-US" altLang="zh-CN" sz="900" dirty="0"/>
              <a:t>;  //</a:t>
            </a:r>
            <a:r>
              <a:rPr lang="zh-CN" altLang="en-US" sz="900" dirty="0"/>
              <a:t>判断是否全部为</a:t>
            </a:r>
            <a:r>
              <a:rPr lang="en-US" altLang="zh-CN" sz="900" dirty="0"/>
              <a:t>0</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operator &lt;&lt;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返回左移 </a:t>
            </a:r>
            <a:r>
              <a:rPr lang="en-US" altLang="zh-CN" sz="900" dirty="0" err="1"/>
              <a:t>pos</a:t>
            </a:r>
            <a:r>
              <a:rPr lang="en-US" altLang="zh-CN" sz="900" dirty="0"/>
              <a:t> </a:t>
            </a:r>
            <a:r>
              <a:rPr lang="zh-CN" altLang="en-US" sz="900" dirty="0"/>
              <a:t>位后的结果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&gt;&gt;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返回右移 </a:t>
            </a:r>
            <a:r>
              <a:rPr lang="en-US" altLang="zh-CN" sz="900" dirty="0" err="1"/>
              <a:t>pos</a:t>
            </a:r>
            <a:r>
              <a:rPr lang="en-US" altLang="zh-CN" sz="900" dirty="0"/>
              <a:t> </a:t>
            </a:r>
            <a:r>
              <a:rPr lang="zh-CN" altLang="en-US" sz="900" dirty="0"/>
              <a:t>位后的结果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 ();  //</a:t>
            </a:r>
            <a:r>
              <a:rPr lang="zh-CN" altLang="en-US" sz="900" dirty="0"/>
              <a:t>返回取反后的结果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&amp;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进行与运算的结果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进行或运算的结果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进行异或运算的结果</a:t>
            </a:r>
            <a:endParaRPr lang="zh-CN" altLang="en-US" sz="900" dirty="0"/>
          </a:p>
          <a:p>
            <a:br>
              <a:rPr lang="zh-CN" altLang="en-US" sz="900" dirty="0"/>
            </a:br>
            <a:endParaRPr lang="zh-CN" altLang="en-US" sz="9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par>
                          <p:cTn id="9" fill="hold">
                            <p:stCondLst>
                              <p:cond delay="500"/>
                            </p:stCondLst>
                            <p:childTnLst>
                              <p:par>
                                <p:cTn id="10" presetID="45" presetClass="entr" presetSubtype="0" fill="hold" grpId="0" nodeType="after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ppt_w</p:attrName>
                                        </p:attrNameLst>
                                      </p:cBhvr>
                                      <p:tavLst>
                                        <p:tav tm="0" fmla="#ppt_w*sin(2.5*pi*$)">
                                          <p:val>
                                            <p:fltVal val="0"/>
                                          </p:val>
                                        </p:tav>
                                        <p:tav tm="100000">
                                          <p:val>
                                            <p:fltVal val="1"/>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childTnLst>
                                </p:cTn>
                              </p:par>
                            </p:childTnLst>
                          </p:cTn>
                        </p:par>
                        <p:par>
                          <p:cTn id="15" fill="hold">
                            <p:stCondLst>
                              <p:cond delay="2400"/>
                            </p:stCondLst>
                            <p:childTnLst>
                              <p:par>
                                <p:cTn id="16" presetID="26" presetClass="emph" presetSubtype="0" fill="hold" grpId="1" nodeType="afterEffect">
                                  <p:stCondLst>
                                    <p:cond delay="0"/>
                                  </p:stCondLst>
                                  <p:iterate type="lt">
                                    <p:tmPct val="0"/>
                                  </p:iterate>
                                  <p:childTnLst>
                                    <p:animEffect transition="out" filter="fade">
                                      <p:cBhvr>
                                        <p:cTn id="17" dur="500" tmFilter="0, 0; .2, .5; .8, .5; 1, 0"/>
                                        <p:tgtEl>
                                          <p:spTgt spid="12"/>
                                        </p:tgtEl>
                                      </p:cBhvr>
                                    </p:animEffect>
                                    <p:animScale>
                                      <p:cBhvr>
                                        <p:cTn id="1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a:t>#include &lt;</a:t>
            </a:r>
            <a:r>
              <a:rPr lang="en-US" altLang="zh-CN" sz="900" b="0" dirty="0" err="1"/>
              <a:t>iostream</a:t>
            </a:r>
            <a:r>
              <a:rPr lang="en-US" altLang="zh-CN" sz="900" b="0" dirty="0"/>
              <a:t>&gt;</a:t>
            </a:r>
            <a:endParaRPr lang="en-US" altLang="zh-CN" sz="900" b="0" dirty="0"/>
          </a:p>
          <a:p>
            <a:pPr marL="0" indent="0">
              <a:buNone/>
            </a:pPr>
            <a:r>
              <a:rPr lang="en-US" altLang="zh-CN" sz="900" b="0" dirty="0"/>
              <a:t>#include &lt;</a:t>
            </a:r>
            <a:r>
              <a:rPr lang="en-US" altLang="zh-CN" sz="900" b="0" dirty="0" err="1"/>
              <a:t>bitset</a:t>
            </a:r>
            <a:r>
              <a:rPr lang="en-US" altLang="zh-CN" sz="900" b="0" dirty="0"/>
              <a:t>&gt;</a:t>
            </a:r>
            <a:endParaRPr lang="en-US" altLang="zh-CN" sz="900" b="0" dirty="0"/>
          </a:p>
          <a:p>
            <a:pPr marL="0" indent="0">
              <a:buNone/>
            </a:pPr>
            <a:r>
              <a:rPr lang="en-US" altLang="zh-CN" sz="900" b="0" dirty="0"/>
              <a:t>#include &lt;string&gt;</a:t>
            </a:r>
            <a:endParaRPr lang="en-US" altLang="zh-CN" sz="900" b="0" dirty="0"/>
          </a:p>
          <a:p>
            <a:pPr marL="0" indent="0">
              <a:buNone/>
            </a:pPr>
            <a:r>
              <a:rPr lang="en-US" altLang="zh-CN" sz="900" dirty="0"/>
              <a:t>u</a:t>
            </a:r>
            <a:r>
              <a:rPr lang="en-US" altLang="zh-CN" sz="900" dirty="0">
                <a:hlinkClick r:id="rId1"/>
              </a:rPr>
              <a:t>sin</a:t>
            </a:r>
            <a:r>
              <a:rPr lang="en-US" altLang="zh-CN" sz="900" dirty="0"/>
              <a:t>g</a:t>
            </a:r>
            <a:r>
              <a:rPr lang="en-US" altLang="zh-CN" sz="900" b="0" dirty="0"/>
              <a:t> </a:t>
            </a:r>
            <a:r>
              <a:rPr lang="en-US" altLang="zh-CN" sz="900" dirty="0"/>
              <a:t>namespace</a:t>
            </a:r>
            <a:r>
              <a:rPr lang="en-US" altLang="zh-CN" sz="900" b="0" dirty="0"/>
              <a:t> </a:t>
            </a:r>
            <a:r>
              <a:rPr lang="en-US" altLang="zh-CN" sz="900" b="0" dirty="0" err="1"/>
              <a:t>std</a:t>
            </a:r>
            <a:r>
              <a:rPr lang="en-US" altLang="zh-CN" sz="900" b="0" dirty="0"/>
              <a:t>;</a:t>
            </a:r>
            <a:endParaRPr lang="en-US" altLang="zh-CN" sz="900" b="0" dirty="0"/>
          </a:p>
          <a:p>
            <a:pPr marL="0" indent="0">
              <a:buNone/>
            </a:pPr>
            <a:r>
              <a:rPr lang="en-US" altLang="zh-CN" sz="900" b="0" dirty="0" err="1"/>
              <a:t>int</a:t>
            </a:r>
            <a:r>
              <a:rPr lang="en-US" altLang="zh-CN" sz="900" b="0" dirty="0"/>
              <a:t> main()</a:t>
            </a:r>
            <a:endParaRPr lang="en-US" altLang="zh-CN" sz="900" b="0" dirty="0"/>
          </a:p>
          <a:p>
            <a:pPr marL="0" indent="0">
              <a:buNone/>
            </a:pPr>
            <a:r>
              <a:rPr lang="en-US" altLang="zh-CN" sz="900" b="0" dirty="0"/>
              <a:t>{</a:t>
            </a:r>
            <a:endParaRPr lang="en-US" altLang="zh-CN" sz="900" b="0" dirty="0"/>
          </a:p>
          <a:p>
            <a:pPr marL="0" indent="0">
              <a:buNone/>
            </a:pPr>
            <a:r>
              <a:rPr lang="en-US" altLang="zh-CN" sz="900" b="0" dirty="0" err="1"/>
              <a:t>bitset</a:t>
            </a:r>
            <a:r>
              <a:rPr lang="en-US" altLang="zh-CN" sz="900" b="0" dirty="0"/>
              <a:t>&lt;7&gt; bst1;</a:t>
            </a:r>
            <a:endParaRPr lang="en-US" altLang="zh-CN" sz="900" b="0" dirty="0"/>
          </a:p>
          <a:p>
            <a:pPr marL="0" indent="0">
              <a:buNone/>
            </a:pPr>
            <a:r>
              <a:rPr lang="en-US" altLang="zh-CN" sz="900" b="0" dirty="0" err="1"/>
              <a:t>bitset</a:t>
            </a:r>
            <a:r>
              <a:rPr lang="en-US" altLang="zh-CN" sz="900" b="0" dirty="0"/>
              <a:t>&lt;7&gt; bst2;</a:t>
            </a:r>
            <a:endParaRPr lang="en-US" altLang="zh-CN" sz="900" b="0" dirty="0"/>
          </a:p>
          <a:p>
            <a:pPr marL="0" indent="0">
              <a:buNone/>
            </a:pPr>
            <a:r>
              <a:rPr lang="en-US" altLang="zh-CN" sz="900" b="0" dirty="0" err="1"/>
              <a:t>cout</a:t>
            </a:r>
            <a:r>
              <a:rPr lang="en-US" altLang="zh-CN" sz="900" b="0" dirty="0"/>
              <a:t> &lt;&lt; "1) " &lt;&lt; bst1 &lt;&lt; </a:t>
            </a:r>
            <a:r>
              <a:rPr lang="en-US" altLang="zh-CN" sz="900" b="0" dirty="0" err="1"/>
              <a:t>endl</a:t>
            </a:r>
            <a:r>
              <a:rPr lang="en-US" altLang="zh-CN" sz="900" b="0" dirty="0"/>
              <a:t>; //</a:t>
            </a:r>
            <a:r>
              <a:rPr lang="zh-CN" altLang="en-US" sz="900" b="0" dirty="0"/>
              <a:t>输出 </a:t>
            </a:r>
            <a:r>
              <a:rPr lang="en-US" altLang="zh-CN" sz="900" b="0" dirty="0"/>
              <a:t>1) 0000000</a:t>
            </a:r>
            <a:endParaRPr lang="zh-CN" altLang="en-US" sz="900" b="0" dirty="0"/>
          </a:p>
          <a:p>
            <a:pPr marL="0" indent="0">
              <a:buNone/>
            </a:pPr>
            <a:r>
              <a:rPr lang="en-US" altLang="zh-CN" sz="900" b="0" dirty="0"/>
              <a:t>bst1.set(0,1);//</a:t>
            </a:r>
            <a:r>
              <a:rPr lang="zh-CN" altLang="en-US" sz="900" b="0" dirty="0"/>
              <a:t>将第</a:t>
            </a:r>
            <a:r>
              <a:rPr lang="en-US" altLang="zh-CN" sz="900" b="0" dirty="0"/>
              <a:t>0</a:t>
            </a:r>
            <a:r>
              <a:rPr lang="zh-CN" altLang="en-US" sz="900" b="0" dirty="0"/>
              <a:t>位变成</a:t>
            </a:r>
            <a:r>
              <a:rPr lang="en-US" altLang="zh-CN" sz="900" b="0" dirty="0"/>
              <a:t>1</a:t>
            </a:r>
            <a:r>
              <a:rPr lang="zh-CN" altLang="en-US" sz="900" b="0" dirty="0"/>
              <a:t>，</a:t>
            </a:r>
            <a:r>
              <a:rPr lang="en-US" altLang="zh-CN" sz="900" b="0" dirty="0"/>
              <a:t>bst1</a:t>
            </a:r>
            <a:r>
              <a:rPr lang="zh-CN" altLang="en-US" sz="900" b="0" dirty="0"/>
              <a:t>变为 </a:t>
            </a:r>
            <a:r>
              <a:rPr lang="en-US" altLang="zh-CN" sz="900" b="0" dirty="0"/>
              <a:t>0000001</a:t>
            </a:r>
            <a:endParaRPr lang="zh-CN" altLang="en-US" sz="900" b="0" dirty="0"/>
          </a:p>
          <a:p>
            <a:pPr marL="0" indent="0">
              <a:buNone/>
            </a:pPr>
            <a:r>
              <a:rPr lang="en-US" altLang="zh-CN" sz="900" b="0" dirty="0" err="1"/>
              <a:t>cout</a:t>
            </a:r>
            <a:r>
              <a:rPr lang="en-US" altLang="zh-CN" sz="900" b="0" dirty="0"/>
              <a:t> &lt;&lt; "2) " &lt;&lt; bst1 &lt;&lt; </a:t>
            </a:r>
            <a:r>
              <a:rPr lang="en-US" altLang="zh-CN" sz="900" b="0" dirty="0" err="1"/>
              <a:t>endl</a:t>
            </a:r>
            <a:r>
              <a:rPr lang="en-US" altLang="zh-CN" sz="900" b="0" dirty="0"/>
              <a:t>; //</a:t>
            </a:r>
            <a:r>
              <a:rPr lang="zh-CN" altLang="en-US" sz="900" b="0" dirty="0"/>
              <a:t>输出 </a:t>
            </a:r>
            <a:r>
              <a:rPr lang="en-US" altLang="zh-CN" sz="900" b="0" dirty="0"/>
              <a:t>2) 0000001</a:t>
            </a:r>
            <a:endParaRPr lang="zh-CN" altLang="en-US" sz="900" b="0" dirty="0"/>
          </a:p>
          <a:p>
            <a:pPr marL="0" indent="0">
              <a:buNone/>
            </a:pPr>
            <a:r>
              <a:rPr lang="en-US" altLang="zh-CN" sz="900" b="0" dirty="0"/>
              <a:t>bst1 &lt;&lt;= 4; //</a:t>
            </a:r>
            <a:r>
              <a:rPr lang="zh-CN" altLang="en-US" sz="900" b="0" dirty="0"/>
              <a:t>左移</a:t>
            </a:r>
            <a:r>
              <a:rPr lang="en-US" altLang="zh-CN" sz="900" b="0" dirty="0"/>
              <a:t>4</a:t>
            </a:r>
            <a:r>
              <a:rPr lang="zh-CN" altLang="en-US" sz="900" b="0" dirty="0"/>
              <a:t>位，变为 </a:t>
            </a:r>
            <a:r>
              <a:rPr lang="en-US" altLang="zh-CN" sz="900" b="0" dirty="0"/>
              <a:t>0010000</a:t>
            </a:r>
            <a:endParaRPr lang="zh-CN" altLang="en-US" sz="900" b="0" dirty="0"/>
          </a:p>
          <a:p>
            <a:pPr marL="0" indent="0">
              <a:buNone/>
            </a:pPr>
            <a:r>
              <a:rPr lang="en-US" altLang="zh-CN" sz="900" b="0" dirty="0" err="1"/>
              <a:t>cout</a:t>
            </a:r>
            <a:r>
              <a:rPr lang="en-US" altLang="zh-CN" sz="900" b="0" dirty="0"/>
              <a:t> &lt;&lt; "3) " &lt;&lt; bst1 &lt;&lt; </a:t>
            </a:r>
            <a:r>
              <a:rPr lang="en-US" altLang="zh-CN" sz="900" b="0" dirty="0" err="1"/>
              <a:t>endl</a:t>
            </a:r>
            <a:r>
              <a:rPr lang="en-US" altLang="zh-CN" sz="900" b="0" dirty="0"/>
              <a:t>; //</a:t>
            </a:r>
            <a:r>
              <a:rPr lang="zh-CN" altLang="en-US" sz="900" b="0" dirty="0"/>
              <a:t>输出 </a:t>
            </a:r>
            <a:r>
              <a:rPr lang="en-US" altLang="zh-CN" sz="900" b="0" dirty="0"/>
              <a:t>3) 0010000</a:t>
            </a:r>
            <a:endParaRPr lang="zh-CN" altLang="en-US" sz="900" b="0" dirty="0"/>
          </a:p>
          <a:p>
            <a:pPr marL="0" indent="0">
              <a:buNone/>
            </a:pPr>
            <a:r>
              <a:rPr lang="en-US" altLang="zh-CN" sz="900" b="0" dirty="0"/>
              <a:t>bst2.set(2);//</a:t>
            </a:r>
            <a:r>
              <a:rPr lang="zh-CN" altLang="en-US" sz="900" b="0" dirty="0"/>
              <a:t>第二位设置为</a:t>
            </a:r>
            <a:r>
              <a:rPr lang="en-US" altLang="zh-CN" sz="900" b="0" dirty="0"/>
              <a:t>1</a:t>
            </a:r>
            <a:r>
              <a:rPr lang="zh-CN" altLang="en-US" sz="900" b="0" dirty="0"/>
              <a:t>，</a:t>
            </a:r>
            <a:r>
              <a:rPr lang="en-US" altLang="zh-CN" sz="900" b="0" dirty="0"/>
              <a:t>bst2</a:t>
            </a:r>
            <a:r>
              <a:rPr lang="zh-CN" altLang="en-US" sz="900" b="0" dirty="0"/>
              <a:t>变成 </a:t>
            </a:r>
            <a:r>
              <a:rPr lang="en-US" altLang="zh-CN" sz="900" b="0" dirty="0"/>
              <a:t>0000100</a:t>
            </a:r>
            <a:endParaRPr lang="zh-CN" altLang="en-US" sz="900" b="0" dirty="0"/>
          </a:p>
          <a:p>
            <a:pPr marL="0" indent="0">
              <a:buNone/>
            </a:pPr>
            <a:r>
              <a:rPr lang="en-US" altLang="zh-CN" sz="900" b="0" dirty="0"/>
              <a:t>bst2 |=bst1; // bst2</a:t>
            </a:r>
            <a:r>
              <a:rPr lang="zh-CN" altLang="en-US" sz="900" b="0" dirty="0"/>
              <a:t>变成 </a:t>
            </a:r>
            <a:r>
              <a:rPr lang="en-US" altLang="zh-CN" sz="900" b="0" dirty="0"/>
              <a:t>0010100</a:t>
            </a:r>
            <a:endParaRPr lang="zh-CN" altLang="en-US" sz="900" b="0" dirty="0"/>
          </a:p>
          <a:p>
            <a:pPr marL="0" indent="0">
              <a:buNone/>
            </a:pPr>
            <a:r>
              <a:rPr lang="en-US" altLang="zh-CN" sz="900" b="0" dirty="0" err="1"/>
              <a:t>cout</a:t>
            </a:r>
            <a:r>
              <a:rPr lang="en-US" altLang="zh-CN" sz="900" b="0" dirty="0"/>
              <a:t> &lt;&lt; "4) " &lt;&lt; bst2 &lt;&lt; </a:t>
            </a:r>
            <a:r>
              <a:rPr lang="en-US" altLang="zh-CN" sz="900" b="0" dirty="0" err="1"/>
              <a:t>endl</a:t>
            </a:r>
            <a:r>
              <a:rPr lang="en-US" altLang="zh-CN" sz="900" b="0" dirty="0"/>
              <a:t>; //</a:t>
            </a:r>
            <a:r>
              <a:rPr lang="zh-CN" altLang="en-US" sz="900" b="0" dirty="0"/>
              <a:t>输出 </a:t>
            </a:r>
            <a:r>
              <a:rPr lang="en-US" altLang="zh-CN" sz="900" b="0" dirty="0"/>
              <a:t>4) 0010100</a:t>
            </a:r>
            <a:endParaRPr lang="zh-CN" altLang="en-US" sz="900" b="0" dirty="0"/>
          </a:p>
          <a:p>
            <a:pPr marL="0" indent="0">
              <a:buNone/>
            </a:pPr>
            <a:r>
              <a:rPr lang="en-US" altLang="zh-CN" sz="900" b="0" dirty="0" err="1"/>
              <a:t>cout</a:t>
            </a:r>
            <a:r>
              <a:rPr lang="en-US" altLang="zh-CN" sz="900" b="0" dirty="0"/>
              <a:t> &lt;&lt; "5) " &lt;&lt; bst2.to_ulong () &lt;&lt; </a:t>
            </a:r>
            <a:r>
              <a:rPr lang="en-US" altLang="zh-CN" sz="900" b="0" dirty="0" err="1"/>
              <a:t>endl</a:t>
            </a:r>
            <a:r>
              <a:rPr lang="en-US" altLang="zh-CN" sz="900" b="0" dirty="0"/>
              <a:t>; //</a:t>
            </a:r>
            <a:r>
              <a:rPr lang="zh-CN" altLang="en-US" sz="900" b="0" dirty="0"/>
              <a:t>输出 </a:t>
            </a:r>
            <a:r>
              <a:rPr lang="en-US" altLang="zh-CN" sz="900" b="0" dirty="0"/>
              <a:t>5) 20</a:t>
            </a:r>
            <a:endParaRPr lang="zh-CN" altLang="en-US" sz="900" b="0" dirty="0"/>
          </a:p>
          <a:p>
            <a:pPr marL="0" indent="0">
              <a:buNone/>
            </a:pPr>
            <a:r>
              <a:rPr lang="en-US" altLang="zh-CN" sz="900" b="0" dirty="0"/>
              <a:t>bst2.flip(); //</a:t>
            </a:r>
            <a:r>
              <a:rPr lang="zh-CN" altLang="en-US" sz="900" b="0" dirty="0"/>
              <a:t>每一位都取反，</a:t>
            </a:r>
            <a:r>
              <a:rPr lang="en-US" altLang="zh-CN" sz="900" b="0" dirty="0"/>
              <a:t>bst2</a:t>
            </a:r>
            <a:r>
              <a:rPr lang="zh-CN" altLang="en-US" sz="900" b="0" dirty="0"/>
              <a:t>变成 </a:t>
            </a:r>
            <a:r>
              <a:rPr lang="en-US" altLang="zh-CN" sz="900" b="0" dirty="0"/>
              <a:t>1101011</a:t>
            </a:r>
            <a:endParaRPr lang="zh-CN" altLang="en-US" sz="900" b="0" dirty="0"/>
          </a:p>
          <a:p>
            <a:pPr marL="0" indent="0">
              <a:buNone/>
            </a:pPr>
            <a:r>
              <a:rPr lang="en-US" altLang="zh-CN" sz="900" b="0" dirty="0"/>
              <a:t>bst1.set(3); //bst1</a:t>
            </a:r>
            <a:r>
              <a:rPr lang="zh-CN" altLang="en-US" sz="900" b="0" dirty="0"/>
              <a:t>变成 </a:t>
            </a:r>
            <a:r>
              <a:rPr lang="en-US" altLang="zh-CN" sz="900" b="0" dirty="0"/>
              <a:t>0011000</a:t>
            </a:r>
            <a:endParaRPr lang="zh-CN" altLang="en-US" sz="900" b="0" dirty="0"/>
          </a:p>
          <a:p>
            <a:pPr marL="0" indent="0">
              <a:buNone/>
            </a:pPr>
            <a:r>
              <a:rPr lang="en-US" altLang="zh-CN" sz="900" b="0" dirty="0"/>
              <a:t>bst2.flip(6); //bst2</a:t>
            </a:r>
            <a:r>
              <a:rPr lang="zh-CN" altLang="en-US" sz="900" b="0" dirty="0"/>
              <a:t>变成 </a:t>
            </a:r>
            <a:r>
              <a:rPr lang="en-US" altLang="zh-CN" sz="900" b="0" dirty="0"/>
              <a:t>0101011</a:t>
            </a:r>
            <a:endParaRPr lang="zh-CN" altLang="en-US" sz="900" b="0" dirty="0"/>
          </a:p>
          <a:p>
            <a:pPr marL="0" indent="0">
              <a:buNone/>
            </a:pPr>
            <a:r>
              <a:rPr lang="en-US" altLang="zh-CN" sz="900" b="0" dirty="0" err="1"/>
              <a:t>bitset</a:t>
            </a:r>
            <a:r>
              <a:rPr lang="en-US" altLang="zh-CN" sz="900" b="0" dirty="0"/>
              <a:t>&lt;7&gt; bst3 = bst2^ bst1;//bst3 </a:t>
            </a:r>
            <a:r>
              <a:rPr lang="zh-CN" altLang="en-US" sz="900" b="0" dirty="0"/>
              <a:t>变成 </a:t>
            </a:r>
            <a:r>
              <a:rPr lang="en-US" altLang="zh-CN" sz="900" b="0" dirty="0"/>
              <a:t>0110011</a:t>
            </a:r>
            <a:endParaRPr lang="zh-CN" altLang="en-US" sz="900" b="0" dirty="0"/>
          </a:p>
          <a:p>
            <a:pPr marL="0" indent="0">
              <a:buNone/>
            </a:pPr>
            <a:r>
              <a:rPr lang="en-US" altLang="zh-CN" sz="900" b="0" dirty="0" err="1"/>
              <a:t>cout</a:t>
            </a:r>
            <a:r>
              <a:rPr lang="en-US" altLang="zh-CN" sz="900" b="0" dirty="0"/>
              <a:t> &lt;&lt; "6) " &lt;&lt; bst3 &lt;&lt; </a:t>
            </a:r>
            <a:r>
              <a:rPr lang="en-US" altLang="zh-CN" sz="900" b="0" dirty="0" err="1"/>
              <a:t>endl</a:t>
            </a:r>
            <a:r>
              <a:rPr lang="en-US" altLang="zh-CN" sz="900" b="0" dirty="0"/>
              <a:t>; //</a:t>
            </a:r>
            <a:r>
              <a:rPr lang="zh-CN" altLang="en-US" sz="900" b="0" dirty="0"/>
              <a:t>输出 </a:t>
            </a:r>
            <a:r>
              <a:rPr lang="en-US" altLang="zh-CN" sz="900" b="0" dirty="0"/>
              <a:t>6) 0110011</a:t>
            </a:r>
            <a:endParaRPr lang="zh-CN" altLang="en-US" sz="900" b="0" dirty="0"/>
          </a:p>
          <a:p>
            <a:pPr marL="0" indent="0">
              <a:buNone/>
            </a:pPr>
            <a:r>
              <a:rPr lang="en-US" altLang="zh-CN" sz="900" b="0" dirty="0" err="1"/>
              <a:t>cout</a:t>
            </a:r>
            <a:r>
              <a:rPr lang="en-US" altLang="zh-CN" sz="900" b="0" dirty="0"/>
              <a:t> &lt;&lt; "7) " &lt;&lt; bst3[3] &lt;&lt; "," &lt;&lt; bst3[4] &lt;&lt; </a:t>
            </a:r>
            <a:r>
              <a:rPr lang="en-US" altLang="zh-CN" sz="900" b="0" dirty="0" err="1"/>
              <a:t>endl</a:t>
            </a:r>
            <a:r>
              <a:rPr lang="en-US" altLang="zh-CN" sz="900" b="0" dirty="0"/>
              <a:t>; //</a:t>
            </a:r>
            <a:r>
              <a:rPr lang="zh-CN" altLang="en-US" sz="900" b="0" dirty="0"/>
              <a:t>输出 </a:t>
            </a:r>
            <a:r>
              <a:rPr lang="en-US" altLang="zh-CN" sz="900" b="0" dirty="0"/>
              <a:t>7) 0,1</a:t>
            </a:r>
            <a:endParaRPr lang="zh-CN" altLang="en-US" sz="900" b="0" dirty="0"/>
          </a:p>
          <a:p>
            <a:pPr marL="0" indent="0">
              <a:buNone/>
            </a:pPr>
            <a:r>
              <a:rPr lang="en-US" altLang="zh-CN" sz="900" dirty="0"/>
              <a:t>return</a:t>
            </a:r>
            <a:r>
              <a:rPr lang="en-US" altLang="zh-CN" sz="900" b="0" dirty="0"/>
              <a:t> 0;</a:t>
            </a:r>
            <a:endParaRPr lang="en-US" altLang="zh-CN" sz="900" b="0" dirty="0"/>
          </a:p>
          <a:p>
            <a:pPr marL="0" indent="0">
              <a:buNone/>
            </a:pPr>
            <a:r>
              <a:rPr lang="en-US" altLang="zh-CN" sz="900" b="0" dirty="0"/>
              <a:t>}</a:t>
            </a:r>
            <a:endParaRPr lang="en-US" altLang="zh-CN" sz="900" b="0" dirty="0"/>
          </a:p>
          <a:p>
            <a:pPr marL="0" indent="0">
              <a:buNone/>
              <a:defRPr/>
            </a:pPr>
            <a:endParaRPr lang="zh-CN" altLang="en-US" sz="210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kern="0" dirty="0"/>
              <a:t>例</a:t>
            </a:r>
            <a:r>
              <a:rPr lang="en-US" altLang="zh-CN" sz="2400" kern="0" dirty="0"/>
              <a:t>20 </a:t>
            </a:r>
            <a:r>
              <a:rPr lang="en-US" altLang="zh-CN" sz="1350" dirty="0"/>
              <a:t> </a:t>
            </a:r>
            <a:r>
              <a:rPr lang="en-US" altLang="zh-CN" sz="1350" dirty="0" err="1"/>
              <a:t>bitset</a:t>
            </a:r>
            <a:r>
              <a:rPr lang="en-US" altLang="zh-CN" sz="1350" dirty="0"/>
              <a:t> </a:t>
            </a:r>
            <a:r>
              <a:rPr lang="zh-CN" altLang="en-US" sz="1350" dirty="0"/>
              <a:t>的用法</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4"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4" name="whoosh.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4" name="whoosh.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4" name="whoosh.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4" name="whoosh.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4" name="whoosh.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4" name="whoosh.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4" name="whoosh.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4" name="whoosh.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4" name="whoosh.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4" name="whoosh.wav"/>
                                        </p:tgtEl>
                                      </p:cMediaNode>
                                    </p:audio>
                                  </p:sub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9"/>
                                            </p:cond>
                                          </p:stCondLst>
                                          <p:endCondLst>
                                            <p:cond evt="onStopAudio" delay="0">
                                              <p:tgtEl>
                                                <p:sldTgt/>
                                              </p:tgtEl>
                                            </p:cond>
                                          </p:endCondLst>
                                        </p:cTn>
                                        <p:tgtEl>
                                          <p:sndTgt r:embed="rId4" name="whoosh.wav"/>
                                        </p:tgtEl>
                                      </p:cMediaNode>
                                    </p:audio>
                                  </p:sub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
                                            <p:txEl>
                                              <p:pRg st="20" end="20"/>
                                            </p:txEl>
                                          </p:spTgt>
                                        </p:tgtEl>
                                        <p:attrNameLst>
                                          <p:attrName>style.visibility</p:attrName>
                                        </p:attrNameLst>
                                      </p:cBhvr>
                                      <p:to>
                                        <p:strVal val="visible"/>
                                      </p:to>
                                    </p:set>
                                    <p:anim calcmode="lin" valueType="num">
                                      <p:cBhvr additive="base">
                                        <p:cTn id="127" dur="500" fill="hold"/>
                                        <p:tgtEl>
                                          <p:spTgt spid="3">
                                            <p:txEl>
                                              <p:pRg st="20" end="2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pRg st="20" end="2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5"/>
                                            </p:cond>
                                          </p:stCondLst>
                                          <p:endCondLst>
                                            <p:cond evt="onStopAudio" delay="0">
                                              <p:tgtEl>
                                                <p:sldTgt/>
                                              </p:tgtEl>
                                            </p:cond>
                                          </p:endCondLst>
                                        </p:cTn>
                                        <p:tgtEl>
                                          <p:sndTgt r:embed="rId4" name="whoosh.wav"/>
                                        </p:tgtEl>
                                      </p:cMediaNode>
                                    </p:audio>
                                  </p:sub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3">
                                            <p:txEl>
                                              <p:pRg st="21" end="21"/>
                                            </p:txEl>
                                          </p:spTgt>
                                        </p:tgtEl>
                                        <p:attrNameLst>
                                          <p:attrName>style.visibility</p:attrName>
                                        </p:attrNameLst>
                                      </p:cBhvr>
                                      <p:to>
                                        <p:strVal val="visible"/>
                                      </p:to>
                                    </p:set>
                                    <p:anim calcmode="lin" valueType="num">
                                      <p:cBhvr additive="base">
                                        <p:cTn id="133" dur="500" fill="hold"/>
                                        <p:tgtEl>
                                          <p:spTgt spid="3">
                                            <p:txEl>
                                              <p:pRg st="21" end="21"/>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pRg st="21" end="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4" name="whoosh.wav"/>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3">
                                            <p:txEl>
                                              <p:pRg st="22" end="22"/>
                                            </p:txEl>
                                          </p:spTgt>
                                        </p:tgtEl>
                                        <p:attrNameLst>
                                          <p:attrName>style.visibility</p:attrName>
                                        </p:attrNameLst>
                                      </p:cBhvr>
                                      <p:to>
                                        <p:strVal val="visible"/>
                                      </p:to>
                                    </p:set>
                                    <p:anim calcmode="lin" valueType="num">
                                      <p:cBhvr additive="base">
                                        <p:cTn id="139" dur="500" fill="hold"/>
                                        <p:tgtEl>
                                          <p:spTgt spid="3">
                                            <p:txEl>
                                              <p:pRg st="22" end="22"/>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pRg st="22" end="2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4" name="whoosh.wav"/>
                                        </p:tgtEl>
                                      </p:cMediaNode>
                                    </p:audio>
                                  </p:sub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3">
                                            <p:txEl>
                                              <p:pRg st="23" end="23"/>
                                            </p:txEl>
                                          </p:spTgt>
                                        </p:tgtEl>
                                        <p:attrNameLst>
                                          <p:attrName>style.visibility</p:attrName>
                                        </p:attrNameLst>
                                      </p:cBhvr>
                                      <p:to>
                                        <p:strVal val="visible"/>
                                      </p:to>
                                    </p:set>
                                    <p:anim calcmode="lin" valueType="num">
                                      <p:cBhvr additive="base">
                                        <p:cTn id="145" dur="500" fill="hold"/>
                                        <p:tgtEl>
                                          <p:spTgt spid="3">
                                            <p:txEl>
                                              <p:pRg st="23" end="23"/>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pRg st="23" end="2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3"/>
                                            </p:cond>
                                          </p:stCondLst>
                                          <p:endCondLst>
                                            <p:cond evt="onStopAudio" delay="0">
                                              <p:tgtEl>
                                                <p:sldTgt/>
                                              </p:tgtEl>
                                            </p:cond>
                                          </p:endCondLst>
                                        </p:cTn>
                                        <p:tgtEl>
                                          <p:sndTgt r:embed="rId4" name="whoosh.wav"/>
                                        </p:tgtEl>
                                      </p:cMediaNode>
                                    </p:audio>
                                  </p:sub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3">
                                            <p:txEl>
                                              <p:pRg st="24" end="24"/>
                                            </p:txEl>
                                          </p:spTgt>
                                        </p:tgtEl>
                                        <p:attrNameLst>
                                          <p:attrName>style.visibility</p:attrName>
                                        </p:attrNameLst>
                                      </p:cBhvr>
                                      <p:to>
                                        <p:strVal val="visible"/>
                                      </p:to>
                                    </p:set>
                                    <p:anim calcmode="lin" valueType="num">
                                      <p:cBhvr additive="base">
                                        <p:cTn id="151" dur="500" fill="hold"/>
                                        <p:tgtEl>
                                          <p:spTgt spid="3">
                                            <p:txEl>
                                              <p:pRg st="24" end="24"/>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pRg st="24" end="2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9"/>
                                            </p:cond>
                                          </p:stCondLst>
                                          <p:endCondLst>
                                            <p:cond evt="onStopAudio" delay="0">
                                              <p:tgtEl>
                                                <p:sldTgt/>
                                              </p:tgtEl>
                                            </p:cond>
                                          </p:endCondLst>
                                        </p:cTn>
                                        <p:tgtEl>
                                          <p:sndTgt r:embed="rId4" name="whoosh.wav"/>
                                        </p:tgtEl>
                                      </p:cMediaNode>
                                    </p:audio>
                                  </p:subTnLst>
                                </p:cTn>
                              </p:par>
                            </p:childTnLst>
                          </p:cTn>
                        </p:par>
                        <p:par>
                          <p:cTn id="153" fill="hold">
                            <p:stCondLst>
                              <p:cond delay="500"/>
                            </p:stCondLst>
                            <p:childTnLst>
                              <p:par>
                                <p:cTn id="154" presetID="45" presetClass="entr" presetSubtype="0" fill="hold" grpId="0" nodeType="afterEffect">
                                  <p:stCondLst>
                                    <p:cond delay="0"/>
                                  </p:stCondLst>
                                  <p:iterate type="lt">
                                    <p:tmPct val="10000"/>
                                  </p:iterate>
                                  <p:childTnLst>
                                    <p:set>
                                      <p:cBhvr>
                                        <p:cTn id="155" dur="1" fill="hold">
                                          <p:stCondLst>
                                            <p:cond delay="0"/>
                                          </p:stCondLst>
                                        </p:cTn>
                                        <p:tgtEl>
                                          <p:spTgt spid="12"/>
                                        </p:tgtEl>
                                        <p:attrNameLst>
                                          <p:attrName>style.visibility</p:attrName>
                                        </p:attrNameLst>
                                      </p:cBhvr>
                                      <p:to>
                                        <p:strVal val="visible"/>
                                      </p:to>
                                    </p:set>
                                    <p:animEffect transition="in" filter="fade">
                                      <p:cBhvr>
                                        <p:cTn id="156" dur="1000"/>
                                        <p:tgtEl>
                                          <p:spTgt spid="12"/>
                                        </p:tgtEl>
                                      </p:cBhvr>
                                    </p:animEffect>
                                    <p:anim calcmode="lin" valueType="num">
                                      <p:cBhvr>
                                        <p:cTn id="157" dur="1000" fill="hold"/>
                                        <p:tgtEl>
                                          <p:spTgt spid="12"/>
                                        </p:tgtEl>
                                        <p:attrNameLst>
                                          <p:attrName>ppt_w</p:attrName>
                                        </p:attrNameLst>
                                      </p:cBhvr>
                                      <p:tavLst>
                                        <p:tav tm="0" fmla="#ppt_w*sin(2.5*pi*$)">
                                          <p:val>
                                            <p:fltVal val="0"/>
                                          </p:val>
                                        </p:tav>
                                        <p:tav tm="100000">
                                          <p:val>
                                            <p:fltVal val="1"/>
                                          </p:val>
                                        </p:tav>
                                      </p:tavLst>
                                    </p:anim>
                                    <p:anim calcmode="lin" valueType="num">
                                      <p:cBhvr>
                                        <p:cTn id="158" dur="1000" fill="hold"/>
                                        <p:tgtEl>
                                          <p:spTgt spid="12"/>
                                        </p:tgtEl>
                                        <p:attrNameLst>
                                          <p:attrName>ppt_h</p:attrName>
                                        </p:attrNameLst>
                                      </p:cBhvr>
                                      <p:tavLst>
                                        <p:tav tm="0">
                                          <p:val>
                                            <p:strVal val="#ppt_h"/>
                                          </p:val>
                                        </p:tav>
                                        <p:tav tm="100000">
                                          <p:val>
                                            <p:strVal val="#ppt_h"/>
                                          </p:val>
                                        </p:tav>
                                      </p:tavLst>
                                    </p:anim>
                                  </p:childTnLst>
                                </p:cTn>
                              </p:par>
                            </p:childTnLst>
                          </p:cTn>
                        </p:par>
                        <p:par>
                          <p:cTn id="159" fill="hold">
                            <p:stCondLst>
                              <p:cond delay="2900"/>
                            </p:stCondLst>
                            <p:childTnLst>
                              <p:par>
                                <p:cTn id="160" presetID="26" presetClass="emph" presetSubtype="0" fill="hold" grpId="1" nodeType="afterEffect">
                                  <p:stCondLst>
                                    <p:cond delay="0"/>
                                  </p:stCondLst>
                                  <p:iterate type="lt">
                                    <p:tmPct val="0"/>
                                  </p:iterate>
                                  <p:childTnLst>
                                    <p:animEffect transition="out" filter="fade">
                                      <p:cBhvr>
                                        <p:cTn id="161" dur="500" tmFilter="0, 0; .2, .5; .8, .5; 1, 0"/>
                                        <p:tgtEl>
                                          <p:spTgt spid="12"/>
                                        </p:tgtEl>
                                      </p:cBhvr>
                                    </p:animEffect>
                                    <p:animScale>
                                      <p:cBhvr>
                                        <p:cTn id="16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6476" y="1143413"/>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100" kern="0" dirty="0"/>
              <a:t>C++</a:t>
            </a:r>
            <a:r>
              <a:rPr lang="zh-CN" altLang="en-US" sz="2100" kern="0" dirty="0"/>
              <a:t>提供了两种处理字符串的方法：</a:t>
            </a:r>
            <a:endParaRPr lang="zh-CN" altLang="en-US" sz="2100" kern="0" dirty="0"/>
          </a:p>
          <a:p>
            <a:pPr lvl="1">
              <a:defRPr/>
            </a:pPr>
            <a:r>
              <a:rPr lang="zh-CN" altLang="en-US" sz="2100" kern="0" dirty="0"/>
              <a:t>以空字符‘</a:t>
            </a:r>
            <a:r>
              <a:rPr lang="en-US" altLang="zh-CN" sz="2100" kern="0" dirty="0"/>
              <a:t>\0’</a:t>
            </a:r>
            <a:r>
              <a:rPr lang="zh-CN" altLang="en-US" sz="2100" kern="0" dirty="0"/>
              <a:t>结尾的字符数组</a:t>
            </a:r>
            <a:endParaRPr lang="zh-CN" altLang="en-US" sz="2100" kern="0" dirty="0"/>
          </a:p>
          <a:p>
            <a:pPr lvl="1">
              <a:defRPr/>
            </a:pPr>
            <a:r>
              <a:rPr lang="zh-CN" altLang="en-US" sz="2100" kern="0" dirty="0"/>
              <a:t>容器类</a:t>
            </a:r>
            <a:r>
              <a:rPr lang="en-US" altLang="zh-CN" sz="2100" kern="0" dirty="0"/>
              <a:t>string</a:t>
            </a:r>
            <a:r>
              <a:rPr lang="zh-CN" altLang="en-US" sz="2100" kern="0" dirty="0"/>
              <a:t>类的对象（标准库中的</a:t>
            </a:r>
            <a:r>
              <a:rPr lang="en-US" altLang="zh-CN" sz="2100" kern="0" dirty="0"/>
              <a:t>string</a:t>
            </a:r>
            <a:r>
              <a:rPr lang="zh-CN" altLang="en-US" sz="2100" kern="0" dirty="0"/>
              <a:t>类）</a:t>
            </a:r>
            <a:endParaRPr lang="zh-CN" altLang="en-US" sz="2100" kern="0" dirty="0"/>
          </a:p>
          <a:p>
            <a:pPr lvl="1">
              <a:defRPr/>
            </a:pPr>
            <a:endParaRPr lang="zh-CN" altLang="en-US" sz="2100" kern="0" dirty="0"/>
          </a:p>
          <a:p>
            <a:pPr>
              <a:defRPr/>
            </a:pPr>
            <a:r>
              <a:rPr lang="zh-CN" altLang="en-US" sz="2100" kern="0" dirty="0"/>
              <a:t>使用标准库中的</a:t>
            </a:r>
            <a:r>
              <a:rPr lang="en-US" altLang="zh-CN" sz="2100" kern="0" dirty="0"/>
              <a:t>string</a:t>
            </a:r>
            <a:r>
              <a:rPr lang="zh-CN" altLang="en-US" sz="2100" kern="0" dirty="0"/>
              <a:t>类的三个理由：</a:t>
            </a:r>
            <a:endParaRPr lang="zh-CN" altLang="en-US" sz="2100" kern="0" dirty="0"/>
          </a:p>
          <a:p>
            <a:pPr lvl="1">
              <a:defRPr/>
            </a:pPr>
            <a:r>
              <a:rPr lang="zh-CN" altLang="en-US" sz="2100" kern="0" dirty="0">
                <a:solidFill>
                  <a:schemeClr val="bg2"/>
                </a:solidFill>
              </a:rPr>
              <a:t>一致性</a:t>
            </a:r>
            <a:r>
              <a:rPr lang="zh-CN" altLang="en-US" sz="2100" kern="0" dirty="0"/>
              <a:t>（字符串定义为一种数据类型）</a:t>
            </a:r>
            <a:endParaRPr lang="zh-CN" altLang="en-US" sz="2100" kern="0" dirty="0"/>
          </a:p>
          <a:p>
            <a:pPr lvl="1">
              <a:defRPr/>
            </a:pPr>
            <a:r>
              <a:rPr lang="zh-CN" altLang="en-US" sz="2100" kern="0" dirty="0">
                <a:solidFill>
                  <a:schemeClr val="bg2"/>
                </a:solidFill>
              </a:rPr>
              <a:t>方便性</a:t>
            </a:r>
            <a:r>
              <a:rPr lang="zh-CN" altLang="en-US" sz="2100" kern="0" dirty="0"/>
              <a:t>（可以使用标准的运算符）</a:t>
            </a:r>
            <a:endParaRPr lang="zh-CN" altLang="en-US" sz="2100" kern="0" dirty="0"/>
          </a:p>
          <a:p>
            <a:pPr lvl="1">
              <a:defRPr/>
            </a:pPr>
            <a:r>
              <a:rPr lang="zh-CN" altLang="en-US" sz="2100" kern="0" dirty="0">
                <a:solidFill>
                  <a:schemeClr val="bg2"/>
                </a:solidFill>
              </a:rPr>
              <a:t>安全性</a:t>
            </a:r>
            <a:r>
              <a:rPr lang="zh-CN" altLang="en-US" sz="2100" kern="0" dirty="0"/>
              <a:t>（不会出现数组越界错误）</a:t>
            </a:r>
            <a:endParaRPr lang="zh-CN" altLang="en-US"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48327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700" dirty="0">
                <a:latin typeface="Rockwell" pitchFamily="18" charset="0"/>
                <a:ea typeface="微软雅黑" panose="020B0503020204020204" pitchFamily="34" charset="-122"/>
              </a:rPr>
              <a:t>10.</a:t>
            </a:r>
            <a:r>
              <a:rPr lang="zh-CN" altLang="en-US" sz="2700" kern="0" dirty="0"/>
              <a:t>字符串类 </a:t>
            </a:r>
            <a:r>
              <a:rPr lang="en-US" altLang="zh-CN" sz="2700" kern="0" dirty="0"/>
              <a:t>string</a:t>
            </a:r>
            <a:endParaRPr lang="en-US" altLang="zh-CN"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par>
                          <p:cTn id="35" fill="hold">
                            <p:stCondLst>
                              <p:cond delay="500"/>
                            </p:stCondLst>
                            <p:childTnLst>
                              <p:par>
                                <p:cTn id="36" presetID="45" presetClass="entr" presetSubtype="0" fill="hold" grpId="0" nodeType="afterEffect">
                                  <p:stCondLst>
                                    <p:cond delay="0"/>
                                  </p:stCondLst>
                                  <p:iterate type="lt">
                                    <p:tmPct val="10000"/>
                                  </p:iterate>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ppt_w</p:attrName>
                                        </p:attrNameLst>
                                      </p:cBhvr>
                                      <p:tavLst>
                                        <p:tav tm="0" fmla="#ppt_w*sin(2.5*pi*$)">
                                          <p:val>
                                            <p:fltVal val="0"/>
                                          </p:val>
                                        </p:tav>
                                        <p:tav tm="100000">
                                          <p:val>
                                            <p:fltVal val="1"/>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childTnLst>
                                </p:cTn>
                              </p:par>
                            </p:childTnLst>
                          </p:cTn>
                        </p:par>
                        <p:par>
                          <p:cTn id="41" fill="hold">
                            <p:stCondLst>
                              <p:cond delay="2799"/>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631615" y="736502"/>
            <a:ext cx="5827614" cy="399934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  Demonstrate insert(), erase(), and replace().</a:t>
            </a:r>
            <a:endParaRPr lang="en-US" altLang="zh-CN" sz="1800" kern="0" dirty="0"/>
          </a:p>
          <a:p>
            <a:pPr>
              <a:lnSpc>
                <a:spcPct val="90000"/>
              </a:lnSpc>
              <a:buFontTx/>
              <a:buNone/>
              <a:defRPr/>
            </a:pPr>
            <a:r>
              <a:rPr lang="en-US" altLang="zh-CN" sz="1800" kern="0" dirty="0"/>
              <a:t>#include &lt;</a:t>
            </a:r>
            <a:r>
              <a:rPr lang="en-US" altLang="zh-CN" sz="1800" kern="0" dirty="0" err="1"/>
              <a:t>iostream</a:t>
            </a:r>
            <a:r>
              <a:rPr lang="en-US" altLang="zh-CN" sz="1800" kern="0" dirty="0"/>
              <a:t>&gt;</a:t>
            </a:r>
            <a:endParaRPr lang="en-US" altLang="zh-CN" sz="1800" kern="0" dirty="0"/>
          </a:p>
          <a:p>
            <a:pPr>
              <a:lnSpc>
                <a:spcPct val="90000"/>
              </a:lnSpc>
              <a:buFontTx/>
              <a:buNone/>
              <a:defRPr/>
            </a:pPr>
            <a:r>
              <a:rPr lang="en-US" altLang="zh-CN" sz="1800" kern="0" dirty="0"/>
              <a:t>#include &lt;string&gt;</a:t>
            </a:r>
            <a:endParaRPr lang="en-US" altLang="zh-CN" sz="1800" kern="0" dirty="0"/>
          </a:p>
          <a:p>
            <a:pPr>
              <a:lnSpc>
                <a:spcPct val="90000"/>
              </a:lnSpc>
              <a:buFontTx/>
              <a:buNone/>
              <a:defRPr/>
            </a:pPr>
            <a:r>
              <a:rPr lang="en-US" altLang="zh-CN" sz="1800" kern="0" dirty="0"/>
              <a:t>using namespace </a:t>
            </a:r>
            <a:r>
              <a:rPr lang="en-US" altLang="zh-CN" sz="1800" kern="0" dirty="0" err="1"/>
              <a:t>std</a:t>
            </a:r>
            <a:r>
              <a:rPr lang="en-US" altLang="zh-CN" sz="1800" kern="0" dirty="0"/>
              <a: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err="1"/>
              <a:t>int</a:t>
            </a:r>
            <a:r>
              <a:rPr lang="en-US" altLang="zh-CN" sz="1800" kern="0" dirty="0"/>
              <a:t> main()</a:t>
            </a:r>
            <a:endParaRPr lang="en-US" altLang="zh-CN" sz="1800" kern="0" dirty="0"/>
          </a:p>
          <a:p>
            <a:pPr>
              <a:lnSpc>
                <a:spcPct val="90000"/>
              </a:lnSpc>
              <a:buFontTx/>
              <a:buNone/>
              <a:defRPr/>
            </a:pPr>
            <a:r>
              <a:rPr lang="en-US" altLang="zh-CN" sz="1800" kern="0" dirty="0"/>
              <a:t>{</a:t>
            </a:r>
            <a:endParaRPr lang="en-US" altLang="zh-CN" sz="1800" kern="0" dirty="0"/>
          </a:p>
          <a:p>
            <a:pPr>
              <a:lnSpc>
                <a:spcPct val="90000"/>
              </a:lnSpc>
              <a:buFontTx/>
              <a:buNone/>
              <a:defRPr/>
            </a:pPr>
            <a:r>
              <a:rPr lang="en-US" altLang="zh-CN" sz="1800" kern="0" dirty="0"/>
              <a:t>  string str1("This is a test");</a:t>
            </a:r>
            <a:endParaRPr lang="en-US" altLang="zh-CN" sz="1800" kern="0" dirty="0"/>
          </a:p>
          <a:p>
            <a:pPr>
              <a:lnSpc>
                <a:spcPct val="90000"/>
              </a:lnSpc>
              <a:buFontTx/>
              <a:buNone/>
              <a:defRPr/>
            </a:pPr>
            <a:r>
              <a:rPr lang="en-US" altLang="zh-CN" sz="1800" kern="0" dirty="0"/>
              <a:t>  string str2("ABCDEFG");</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"Initial strings:\n";</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"str1: " &lt;&lt; str1 &lt;&lt; </a:t>
            </a:r>
            <a:r>
              <a:rPr lang="en-US" altLang="zh-CN" sz="1800" kern="0" dirty="0" err="1"/>
              <a:t>endl</a:t>
            </a:r>
            <a:r>
              <a:rPr lang="en-US" altLang="zh-CN" sz="1800" kern="0" dirty="0"/>
              <a:t>;</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"str2: " &lt;&lt; str2 &lt;&lt; "\n\n";  </a:t>
            </a:r>
            <a:endParaRPr lang="en-US" altLang="zh-CN" sz="18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21</a:t>
            </a:r>
            <a:r>
              <a:rPr lang="en-US" altLang="zh-CN" sz="2700" dirty="0">
                <a:latin typeface="Rockwell" pitchFamily="18" charset="0"/>
                <a:ea typeface="微软雅黑" panose="020B0503020204020204" pitchFamily="34" charset="-122"/>
              </a:rPr>
              <a:t>.</a:t>
            </a:r>
            <a:r>
              <a:rPr lang="zh-CN" altLang="en-US" sz="2700" kern="0" dirty="0"/>
              <a:t>字符串类应用实例</a:t>
            </a:r>
            <a:endParaRPr lang="en-US" altLang="zh-CN"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55482" y="790480"/>
            <a:ext cx="5827614"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 demonstrate insert()</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"Insert str2 into str1:\n";</a:t>
            </a:r>
            <a:endParaRPr lang="en-US" altLang="zh-CN" sz="1800" kern="0" dirty="0"/>
          </a:p>
          <a:p>
            <a:pPr>
              <a:lnSpc>
                <a:spcPct val="90000"/>
              </a:lnSpc>
              <a:buFontTx/>
              <a:buNone/>
              <a:defRPr/>
            </a:pPr>
            <a:r>
              <a:rPr lang="en-US" altLang="zh-CN" sz="1800" kern="0" dirty="0"/>
              <a:t>  str1.insert(5, str2);</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str1 &lt;&lt; "\n\n";</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  // demonstrate erase()</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"Remove 7 characters from str1:\n";</a:t>
            </a:r>
            <a:endParaRPr lang="en-US" altLang="zh-CN" sz="1800" kern="0" dirty="0"/>
          </a:p>
          <a:p>
            <a:pPr>
              <a:lnSpc>
                <a:spcPct val="90000"/>
              </a:lnSpc>
              <a:buFontTx/>
              <a:buNone/>
              <a:defRPr/>
            </a:pPr>
            <a:r>
              <a:rPr lang="en-US" altLang="zh-CN" sz="1800" kern="0" dirty="0"/>
              <a:t>  str1.erase(5, 7);</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str1 &lt;&lt;"\n\n";</a:t>
            </a:r>
            <a:endParaRPr lang="en-US" altLang="zh-CN" sz="1800" kern="0" dirty="0"/>
          </a:p>
          <a:p>
            <a:pPr>
              <a:lnSpc>
                <a:spcPct val="90000"/>
              </a:lnSpc>
              <a:buFontTx/>
              <a:buNone/>
              <a:defRPr/>
            </a:pPr>
            <a:r>
              <a:rPr lang="en-US" altLang="zh-CN" sz="1800" kern="0" dirty="0"/>
              <a:t>  </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21</a:t>
            </a:r>
            <a:r>
              <a:rPr lang="en-US" altLang="zh-CN" sz="2700" dirty="0">
                <a:latin typeface="Rockwell" pitchFamily="18" charset="0"/>
                <a:ea typeface="微软雅黑" panose="020B0503020204020204" pitchFamily="34" charset="-122"/>
              </a:rPr>
              <a:t>.</a:t>
            </a:r>
            <a:r>
              <a:rPr lang="zh-CN" altLang="en-US" sz="2700" kern="0" dirty="0"/>
              <a:t>字符串类应用实例</a:t>
            </a:r>
            <a:endParaRPr lang="en-US" altLang="zh-CN"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5949" y="952414"/>
            <a:ext cx="7738591"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 demonstrate replace </a:t>
            </a:r>
            <a:endParaRPr lang="en-US" altLang="zh-CN" sz="2100" kern="0" dirty="0"/>
          </a:p>
          <a:p>
            <a:pPr>
              <a:buFontTx/>
              <a:buNone/>
              <a:defRPr/>
            </a:pPr>
            <a:r>
              <a:rPr lang="en-US" altLang="zh-CN" sz="2100" kern="0" dirty="0"/>
              <a:t>      </a:t>
            </a:r>
            <a:r>
              <a:rPr lang="en-US" altLang="zh-CN" sz="2100" kern="0" dirty="0" err="1"/>
              <a:t>cout</a:t>
            </a:r>
            <a:r>
              <a:rPr lang="en-US" altLang="zh-CN" sz="2100" kern="0" dirty="0"/>
              <a:t> &lt;&lt; "Replace 2 characters in str1 with str2:\n";</a:t>
            </a:r>
            <a:endParaRPr lang="en-US" altLang="zh-CN" sz="2100" kern="0" dirty="0"/>
          </a:p>
          <a:p>
            <a:pPr>
              <a:buFontTx/>
              <a:buNone/>
              <a:defRPr/>
            </a:pPr>
            <a:r>
              <a:rPr lang="en-US" altLang="zh-CN" sz="2100" kern="0" dirty="0"/>
              <a:t>      str1.replace(5, 2, str2);</a:t>
            </a:r>
            <a:endParaRPr lang="en-US" altLang="zh-CN" sz="2100" kern="0" dirty="0"/>
          </a:p>
          <a:p>
            <a:pPr>
              <a:buFontTx/>
              <a:buNone/>
              <a:defRPr/>
            </a:pPr>
            <a:r>
              <a:rPr lang="en-US" altLang="zh-CN" sz="2100" kern="0" dirty="0"/>
              <a:t>      </a:t>
            </a:r>
            <a:r>
              <a:rPr lang="en-US" altLang="zh-CN" sz="2100" kern="0" dirty="0" err="1"/>
              <a:t>cout</a:t>
            </a:r>
            <a:r>
              <a:rPr lang="en-US" altLang="zh-CN" sz="2100" kern="0" dirty="0"/>
              <a:t> &lt;&lt; str1 &lt;&lt; </a:t>
            </a:r>
            <a:r>
              <a:rPr lang="en-US" altLang="zh-CN" sz="2100" kern="0" dirty="0" err="1"/>
              <a:t>endl</a:t>
            </a:r>
            <a:r>
              <a:rPr lang="en-US" altLang="zh-CN" sz="2100" kern="0" dirty="0"/>
              <a:t>;</a:t>
            </a:r>
            <a:endParaRPr lang="en-US" altLang="zh-CN" sz="2100" kern="0" dirty="0"/>
          </a:p>
          <a:p>
            <a:pPr>
              <a:buFontTx/>
              <a:buNone/>
              <a:defRPr/>
            </a:pPr>
            <a:r>
              <a:rPr lang="en-US" altLang="zh-CN" sz="2100" kern="0" dirty="0"/>
              <a:t>  </a:t>
            </a:r>
            <a:endParaRPr lang="en-US" altLang="zh-CN" sz="2100" kern="0" dirty="0"/>
          </a:p>
          <a:p>
            <a:pPr>
              <a:buFontTx/>
              <a:buNone/>
              <a:defRPr/>
            </a:pPr>
            <a:r>
              <a:rPr lang="en-US" altLang="zh-CN" sz="2100" kern="0" dirty="0"/>
              <a:t>      return 0;</a:t>
            </a:r>
            <a:endParaRPr lang="en-US" altLang="zh-CN" sz="2100" kern="0" dirty="0"/>
          </a:p>
          <a:p>
            <a:pPr>
              <a:buFontTx/>
              <a:buNone/>
              <a:defRPr/>
            </a:pPr>
            <a:r>
              <a:rPr lang="en-US" altLang="zh-CN" sz="2100" kern="0" dirty="0"/>
              <a:t>}</a:t>
            </a:r>
            <a:endParaRPr lang="en-US" altLang="zh-CN" sz="2100" kern="0" dirty="0"/>
          </a:p>
          <a:p>
            <a:pPr>
              <a:defRPr/>
            </a:pP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21</a:t>
            </a:r>
            <a:r>
              <a:rPr lang="en-US" altLang="zh-CN" sz="2700" dirty="0">
                <a:latin typeface="Rockwell" pitchFamily="18" charset="0"/>
                <a:ea typeface="微软雅黑" panose="020B0503020204020204" pitchFamily="34" charset="-122"/>
              </a:rPr>
              <a:t>.</a:t>
            </a:r>
            <a:r>
              <a:rPr lang="zh-CN" altLang="en-US" sz="2700" kern="0" dirty="0"/>
              <a:t>字符串类应用实例</a:t>
            </a:r>
            <a:endParaRPr lang="en-US" altLang="zh-CN"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11743" y="668513"/>
            <a:ext cx="3886408" cy="62846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2pPr>
            <a:lvl3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3pPr>
            <a:lvl4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4pPr>
            <a:lvl5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5pPr>
            <a:lvl6pPr marL="4572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6pPr>
            <a:lvl7pPr marL="9144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7pPr>
            <a:lvl8pPr marL="13716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8pPr>
            <a:lvl9pPr marL="18288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9pPr>
          </a:lstStyle>
          <a:p>
            <a:pPr>
              <a:defRPr/>
            </a:pPr>
            <a:r>
              <a:rPr lang="zh-CN" altLang="en-US" sz="2700" kern="0" dirty="0"/>
              <a:t>程序运行后的输出信息</a:t>
            </a:r>
            <a:endParaRPr lang="zh-CN" altLang="en-US" sz="2700" kern="0" dirty="0"/>
          </a:p>
        </p:txBody>
      </p:sp>
      <p:sp>
        <p:nvSpPr>
          <p:cNvPr id="3" name="Rectangle 3"/>
          <p:cNvSpPr txBox="1">
            <a:spLocks noChangeArrowheads="1"/>
          </p:cNvSpPr>
          <p:nvPr/>
        </p:nvSpPr>
        <p:spPr bwMode="auto">
          <a:xfrm>
            <a:off x="1117416" y="1343736"/>
            <a:ext cx="5827614" cy="371367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Initial strings:</a:t>
            </a:r>
            <a:endParaRPr lang="en-US" altLang="zh-CN" sz="1800" kern="0" dirty="0"/>
          </a:p>
          <a:p>
            <a:pPr>
              <a:lnSpc>
                <a:spcPct val="90000"/>
              </a:lnSpc>
              <a:buFontTx/>
              <a:buNone/>
              <a:defRPr/>
            </a:pPr>
            <a:r>
              <a:rPr lang="en-US" altLang="zh-CN" sz="1800" kern="0" dirty="0"/>
              <a:t>str1: This is a test</a:t>
            </a:r>
            <a:endParaRPr lang="en-US" altLang="zh-CN" sz="1800" kern="0" dirty="0"/>
          </a:p>
          <a:p>
            <a:pPr>
              <a:lnSpc>
                <a:spcPct val="90000"/>
              </a:lnSpc>
              <a:buFontTx/>
              <a:buNone/>
              <a:defRPr/>
            </a:pPr>
            <a:r>
              <a:rPr lang="en-US" altLang="zh-CN" sz="1800" kern="0" dirty="0"/>
              <a:t>str2: ABCDEFG</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Insert str2 into str1:</a:t>
            </a:r>
            <a:endParaRPr lang="en-US" altLang="zh-CN" sz="1800" kern="0" dirty="0"/>
          </a:p>
          <a:p>
            <a:pPr>
              <a:lnSpc>
                <a:spcPct val="90000"/>
              </a:lnSpc>
              <a:buFontTx/>
              <a:buNone/>
              <a:defRPr/>
            </a:pPr>
            <a:r>
              <a:rPr lang="en-US" altLang="zh-CN" sz="1800" kern="0" dirty="0"/>
              <a:t>This </a:t>
            </a:r>
            <a:r>
              <a:rPr lang="en-US" altLang="zh-CN" sz="1800" kern="0" dirty="0" err="1"/>
              <a:t>ABCDEFGis</a:t>
            </a:r>
            <a:r>
              <a:rPr lang="en-US" altLang="zh-CN" sz="1800" kern="0" dirty="0"/>
              <a:t> a test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Remove 7 characters from str1:</a:t>
            </a:r>
            <a:endParaRPr lang="en-US" altLang="zh-CN" sz="1800" kern="0" dirty="0"/>
          </a:p>
          <a:p>
            <a:pPr>
              <a:lnSpc>
                <a:spcPct val="90000"/>
              </a:lnSpc>
              <a:buFontTx/>
              <a:buNone/>
              <a:defRPr/>
            </a:pPr>
            <a:r>
              <a:rPr lang="en-US" altLang="zh-CN" sz="1800" kern="0" dirty="0"/>
              <a:t>This is a test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Replace 2 characters in str1 with str2:</a:t>
            </a:r>
            <a:endParaRPr lang="en-US" altLang="zh-CN" sz="1800" kern="0" dirty="0"/>
          </a:p>
          <a:p>
            <a:pPr>
              <a:lnSpc>
                <a:spcPct val="90000"/>
              </a:lnSpc>
              <a:buFontTx/>
              <a:buNone/>
              <a:defRPr/>
            </a:pPr>
            <a:r>
              <a:rPr lang="en-US" altLang="zh-CN" sz="1800" kern="0" dirty="0"/>
              <a:t>This ABCDEFG a test</a:t>
            </a:r>
            <a:endParaRPr lang="en-US" altLang="zh-CN" sz="1800" kern="0" dirty="0"/>
          </a:p>
          <a:p>
            <a:pPr>
              <a:lnSpc>
                <a:spcPct val="90000"/>
              </a:lnSpc>
              <a:buFontTx/>
              <a:buNone/>
              <a:defRPr/>
            </a:pPr>
            <a:endParaRPr lang="en-US" altLang="zh-CN" sz="18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21</a:t>
            </a:r>
            <a:r>
              <a:rPr lang="en-US" altLang="zh-CN" sz="2700" dirty="0">
                <a:latin typeface="Rockwell" pitchFamily="18" charset="0"/>
                <a:ea typeface="微软雅黑" panose="020B0503020204020204" pitchFamily="34" charset="-122"/>
              </a:rPr>
              <a:t>.</a:t>
            </a:r>
            <a:r>
              <a:rPr lang="zh-CN" altLang="en-US" sz="2700" kern="0" dirty="0"/>
              <a:t>字符串类应用实例</a:t>
            </a:r>
            <a:endParaRPr lang="en-US" altLang="zh-CN"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9680" y="898216"/>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500" kern="0" dirty="0"/>
              <a:t>#include &lt;</a:t>
            </a:r>
            <a:r>
              <a:rPr lang="en-US" altLang="zh-CN" sz="1500" kern="0" dirty="0" err="1"/>
              <a:t>iostream</a:t>
            </a:r>
            <a:r>
              <a:rPr lang="en-US" altLang="zh-CN" sz="1500" kern="0" dirty="0"/>
              <a:t>&gt;</a:t>
            </a:r>
            <a:endParaRPr lang="en-US" altLang="zh-CN" sz="1500" kern="0" dirty="0"/>
          </a:p>
          <a:p>
            <a:pPr>
              <a:lnSpc>
                <a:spcPct val="80000"/>
              </a:lnSpc>
              <a:buFontTx/>
              <a:buNone/>
              <a:defRPr/>
            </a:pPr>
            <a:r>
              <a:rPr lang="en-US" altLang="zh-CN" sz="1500" kern="0" dirty="0"/>
              <a:t>#include &lt;string&gt;</a:t>
            </a:r>
            <a:endParaRPr lang="en-US" altLang="zh-CN" sz="1500" kern="0" dirty="0"/>
          </a:p>
          <a:p>
            <a:pPr>
              <a:lnSpc>
                <a:spcPct val="80000"/>
              </a:lnSpc>
              <a:buFontTx/>
              <a:buNone/>
              <a:defRPr/>
            </a:pPr>
            <a:r>
              <a:rPr lang="en-US" altLang="zh-CN" sz="1500" kern="0" dirty="0"/>
              <a:t>using namespace </a:t>
            </a:r>
            <a:r>
              <a:rPr lang="en-US" altLang="zh-CN" sz="1500" kern="0" dirty="0" err="1"/>
              <a:t>std</a:t>
            </a:r>
            <a:r>
              <a:rPr lang="en-US" altLang="zh-CN" sz="1500" kern="0" dirty="0"/>
              <a:t>;</a:t>
            </a:r>
            <a:endParaRPr lang="en-US" altLang="zh-CN" sz="1500" kern="0" dirty="0"/>
          </a:p>
          <a:p>
            <a:pPr>
              <a:lnSpc>
                <a:spcPct val="80000"/>
              </a:lnSpc>
              <a:buFontTx/>
              <a:buNone/>
              <a:defRPr/>
            </a:pPr>
            <a:r>
              <a:rPr lang="en-US" altLang="zh-CN" sz="1500" kern="0" dirty="0" err="1"/>
              <a:t>int</a:t>
            </a:r>
            <a:r>
              <a:rPr lang="en-US" altLang="zh-CN" sz="1500" kern="0" dirty="0"/>
              <a:t> main()</a:t>
            </a:r>
            <a:endParaRPr lang="en-US" altLang="zh-CN" sz="1500" kern="0" dirty="0"/>
          </a:p>
          <a:p>
            <a:pPr>
              <a:lnSpc>
                <a:spcPct val="80000"/>
              </a:lnSpc>
              <a:buFontTx/>
              <a:buNone/>
              <a:defRPr/>
            </a:pPr>
            <a:r>
              <a:rPr lang="en-US" altLang="zh-CN" sz="1500" kern="0" dirty="0"/>
              <a:t>{</a:t>
            </a:r>
            <a:endParaRPr lang="en-US" altLang="zh-CN" sz="1500" kern="0" dirty="0"/>
          </a:p>
          <a:p>
            <a:pPr>
              <a:lnSpc>
                <a:spcPct val="80000"/>
              </a:lnSpc>
              <a:buFontTx/>
              <a:buNone/>
              <a:defRPr/>
            </a:pPr>
            <a:r>
              <a:rPr lang="en-US" altLang="zh-CN" sz="1500" kern="0" dirty="0"/>
              <a:t>        </a:t>
            </a:r>
            <a:r>
              <a:rPr lang="en-US" altLang="zh-CN" sz="1500" kern="0" dirty="0" err="1"/>
              <a:t>cout</a:t>
            </a:r>
            <a:r>
              <a:rPr lang="en-US" altLang="zh-CN" sz="1500" kern="0" dirty="0"/>
              <a:t> &lt;&lt; "Please input the string : ";</a:t>
            </a:r>
            <a:endParaRPr lang="en-US" altLang="zh-CN" sz="1500" kern="0" dirty="0"/>
          </a:p>
          <a:p>
            <a:pPr>
              <a:lnSpc>
                <a:spcPct val="80000"/>
              </a:lnSpc>
              <a:buFontTx/>
              <a:buNone/>
              <a:defRPr/>
            </a:pPr>
            <a:r>
              <a:rPr lang="en-US" altLang="zh-CN" sz="1500" kern="0" dirty="0"/>
              <a:t>        string </a:t>
            </a:r>
            <a:r>
              <a:rPr lang="en-US" altLang="zh-CN" sz="1500" kern="0" dirty="0" err="1"/>
              <a:t>str</a:t>
            </a:r>
            <a:r>
              <a:rPr lang="en-US" altLang="zh-CN" sz="1500" kern="0" dirty="0"/>
              <a:t>;</a:t>
            </a:r>
            <a:endParaRPr lang="en-US" altLang="zh-CN" sz="1500" kern="0" dirty="0"/>
          </a:p>
          <a:p>
            <a:pPr>
              <a:lnSpc>
                <a:spcPct val="80000"/>
              </a:lnSpc>
              <a:buFontTx/>
              <a:buNone/>
              <a:defRPr/>
            </a:pPr>
            <a:r>
              <a:rPr lang="en-US" altLang="zh-CN" sz="1500" kern="0" dirty="0"/>
              <a:t>        </a:t>
            </a:r>
            <a:r>
              <a:rPr lang="en-US" altLang="zh-CN" sz="1500" kern="0" dirty="0" err="1"/>
              <a:t>cin</a:t>
            </a:r>
            <a:r>
              <a:rPr lang="en-US" altLang="zh-CN" sz="1500" kern="0" dirty="0"/>
              <a:t>&gt;&gt;</a:t>
            </a:r>
            <a:r>
              <a:rPr lang="en-US" altLang="zh-CN" sz="1500" kern="0" dirty="0" err="1"/>
              <a:t>str</a:t>
            </a:r>
            <a:r>
              <a:rPr lang="en-US" altLang="zh-CN" sz="1500" kern="0" dirty="0"/>
              <a:t>;</a:t>
            </a:r>
            <a:endParaRPr lang="en-US" altLang="zh-CN" sz="1500" kern="0" dirty="0"/>
          </a:p>
          <a:p>
            <a:pPr>
              <a:lnSpc>
                <a:spcPct val="80000"/>
              </a:lnSpc>
              <a:buFontTx/>
              <a:buNone/>
              <a:defRPr/>
            </a:pPr>
            <a:r>
              <a:rPr lang="en-US" altLang="zh-CN" sz="1500" kern="0" dirty="0"/>
              <a:t>        </a:t>
            </a:r>
            <a:r>
              <a:rPr lang="en-US" altLang="zh-CN" sz="1500" kern="0" dirty="0" err="1"/>
              <a:t>cout</a:t>
            </a:r>
            <a:r>
              <a:rPr lang="en-US" altLang="zh-CN" sz="1500" kern="0" dirty="0"/>
              <a:t> &lt;&lt; "Reverse browse : ";</a:t>
            </a:r>
            <a:endParaRPr lang="en-US" altLang="zh-CN" sz="1500" kern="0" dirty="0"/>
          </a:p>
          <a:p>
            <a:pPr>
              <a:lnSpc>
                <a:spcPct val="80000"/>
              </a:lnSpc>
              <a:buFontTx/>
              <a:buNone/>
              <a:defRPr/>
            </a:pPr>
            <a:r>
              <a:rPr lang="en-US" altLang="zh-CN" sz="1500" kern="0" dirty="0"/>
              <a:t>        for (string::</a:t>
            </a:r>
            <a:r>
              <a:rPr lang="en-US" altLang="zh-CN" sz="1500" kern="0" dirty="0" err="1"/>
              <a:t>reverse_iterator</a:t>
            </a:r>
            <a:r>
              <a:rPr lang="en-US" altLang="zh-CN" sz="1500" kern="0" dirty="0"/>
              <a:t> </a:t>
            </a:r>
            <a:r>
              <a:rPr lang="en-US" altLang="zh-CN" sz="1500" kern="0" dirty="0" err="1"/>
              <a:t>rit</a:t>
            </a:r>
            <a:r>
              <a:rPr lang="en-US" altLang="zh-CN" sz="1500" kern="0" dirty="0"/>
              <a:t> = </a:t>
            </a:r>
            <a:r>
              <a:rPr lang="en-US" altLang="zh-CN" sz="1500" kern="0" dirty="0" err="1"/>
              <a:t>str.rbegin</a:t>
            </a:r>
            <a:r>
              <a:rPr lang="en-US" altLang="zh-CN" sz="1500" kern="0" dirty="0"/>
              <a:t>(); </a:t>
            </a:r>
            <a:r>
              <a:rPr lang="en-US" altLang="zh-CN" sz="1500" kern="0" dirty="0" err="1"/>
              <a:t>rit</a:t>
            </a:r>
            <a:r>
              <a:rPr lang="en-US" altLang="zh-CN" sz="1500" kern="0" dirty="0"/>
              <a:t> != </a:t>
            </a:r>
            <a:r>
              <a:rPr lang="en-US" altLang="zh-CN" sz="1500" kern="0" dirty="0" err="1"/>
              <a:t>str.rend</a:t>
            </a:r>
            <a:r>
              <a:rPr lang="en-US" altLang="zh-CN" sz="1500" kern="0" dirty="0"/>
              <a:t>(); ++ </a:t>
            </a:r>
            <a:r>
              <a:rPr lang="en-US" altLang="zh-CN" sz="1500" kern="0" dirty="0" err="1"/>
              <a:t>rit</a:t>
            </a:r>
            <a:r>
              <a:rPr lang="en-US" altLang="zh-CN" sz="1500" kern="0" dirty="0"/>
              <a:t>)</a:t>
            </a:r>
            <a:endParaRPr lang="en-US" altLang="zh-CN" sz="1500" kern="0" dirty="0"/>
          </a:p>
          <a:p>
            <a:pPr>
              <a:lnSpc>
                <a:spcPct val="80000"/>
              </a:lnSpc>
              <a:buFontTx/>
              <a:buNone/>
              <a:defRPr/>
            </a:pPr>
            <a:r>
              <a:rPr lang="en-US" altLang="zh-CN" sz="1500" kern="0" dirty="0"/>
              <a:t>        {</a:t>
            </a:r>
            <a:endParaRPr lang="en-US" altLang="zh-CN" sz="1500" kern="0" dirty="0"/>
          </a:p>
          <a:p>
            <a:pPr>
              <a:lnSpc>
                <a:spcPct val="80000"/>
              </a:lnSpc>
              <a:buFontTx/>
              <a:buNone/>
              <a:defRPr/>
            </a:pPr>
            <a:r>
              <a:rPr lang="en-US" altLang="zh-CN" sz="1500" kern="0" dirty="0"/>
              <a:t>                </a:t>
            </a:r>
            <a:r>
              <a:rPr lang="en-US" altLang="zh-CN" sz="1500" kern="0" dirty="0" err="1"/>
              <a:t>cout</a:t>
            </a:r>
            <a:r>
              <a:rPr lang="en-US" altLang="zh-CN" sz="1500" kern="0" dirty="0"/>
              <a:t> &lt;&lt; *</a:t>
            </a:r>
            <a:r>
              <a:rPr lang="en-US" altLang="zh-CN" sz="1500" kern="0" dirty="0" err="1"/>
              <a:t>rit</a:t>
            </a:r>
            <a:r>
              <a:rPr lang="en-US" altLang="zh-CN" sz="1500" kern="0" dirty="0"/>
              <a:t>;</a:t>
            </a:r>
            <a:endParaRPr lang="en-US" altLang="zh-CN" sz="1500" kern="0" dirty="0"/>
          </a:p>
          <a:p>
            <a:pPr>
              <a:lnSpc>
                <a:spcPct val="80000"/>
              </a:lnSpc>
              <a:buFontTx/>
              <a:buNone/>
              <a:defRPr/>
            </a:pPr>
            <a:r>
              <a:rPr lang="en-US" altLang="zh-CN" sz="1500" kern="0" dirty="0"/>
              <a:t>        }</a:t>
            </a:r>
            <a:endParaRPr lang="en-US" altLang="zh-CN" sz="1500" kern="0" dirty="0"/>
          </a:p>
          <a:p>
            <a:pPr>
              <a:lnSpc>
                <a:spcPct val="80000"/>
              </a:lnSpc>
              <a:buFontTx/>
              <a:buNone/>
              <a:defRPr/>
            </a:pPr>
            <a:r>
              <a:rPr lang="en-US" altLang="zh-CN" sz="1500" kern="0" dirty="0"/>
              <a:t>        </a:t>
            </a:r>
            <a:r>
              <a:rPr lang="en-US" altLang="zh-CN" sz="1500" kern="0" dirty="0" err="1"/>
              <a:t>cout</a:t>
            </a:r>
            <a:r>
              <a:rPr lang="en-US" altLang="zh-CN" sz="1500" kern="0" dirty="0"/>
              <a:t> &lt;&lt; </a:t>
            </a:r>
            <a:r>
              <a:rPr lang="en-US" altLang="zh-CN" sz="1500" kern="0" dirty="0" err="1"/>
              <a:t>endl</a:t>
            </a:r>
            <a:r>
              <a:rPr lang="en-US" altLang="zh-CN" sz="1500" kern="0" dirty="0"/>
              <a:t>;</a:t>
            </a:r>
            <a:endParaRPr lang="en-US" altLang="zh-CN" sz="1500" kern="0" dirty="0"/>
          </a:p>
          <a:p>
            <a:pPr>
              <a:lnSpc>
                <a:spcPct val="80000"/>
              </a:lnSpc>
              <a:buFontTx/>
              <a:buNone/>
              <a:defRPr/>
            </a:pPr>
            <a:r>
              <a:rPr lang="en-US" altLang="zh-CN" sz="1500" kern="0" dirty="0"/>
              <a:t>        return 0;</a:t>
            </a:r>
            <a:endParaRPr lang="en-US" altLang="zh-CN" sz="1500" kern="0" dirty="0"/>
          </a:p>
          <a:p>
            <a:pPr>
              <a:lnSpc>
                <a:spcPct val="80000"/>
              </a:lnSpc>
              <a:buFontTx/>
              <a:buNone/>
              <a:defRPr/>
            </a:pPr>
            <a:r>
              <a:rPr lang="en-US" altLang="zh-CN" sz="1500" kern="0" dirty="0"/>
              <a:t>} </a:t>
            </a:r>
            <a:endParaRPr lang="en-US" altLang="zh-CN" sz="1500" kern="0" dirty="0"/>
          </a:p>
          <a:p>
            <a:pPr>
              <a:lnSpc>
                <a:spcPct val="80000"/>
              </a:lnSpc>
              <a:defRPr/>
            </a:pPr>
            <a:endParaRPr lang="en-US" altLang="zh-CN" sz="15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22</a:t>
            </a:r>
            <a:r>
              <a:rPr lang="en-US" altLang="zh-CN" sz="2700" dirty="0">
                <a:latin typeface="Rockwell" pitchFamily="18" charset="0"/>
                <a:ea typeface="微软雅黑" panose="020B0503020204020204" pitchFamily="34" charset="-122"/>
              </a:rPr>
              <a:t>.</a:t>
            </a:r>
            <a:r>
              <a:rPr lang="en-US" altLang="zh-CN" sz="2700" kern="0" dirty="0"/>
              <a:t> String</a:t>
            </a:r>
            <a:r>
              <a:rPr lang="zh-CN" altLang="en-US" sz="2700" kern="0" dirty="0"/>
              <a:t>的反向迭代器应用实例</a:t>
            </a:r>
            <a:endParaRPr lang="en-US" altLang="zh-CN"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2208" y="532311"/>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825" b="0" dirty="0"/>
              <a:t>#include &lt;</a:t>
            </a:r>
            <a:r>
              <a:rPr lang="en-US" altLang="zh-CN" sz="825" b="0" dirty="0" err="1"/>
              <a:t>iostream</a:t>
            </a:r>
            <a:r>
              <a:rPr lang="en-US" altLang="zh-CN" sz="825" b="0" dirty="0"/>
              <a:t>&gt;</a:t>
            </a:r>
            <a:endParaRPr lang="en-US" altLang="zh-CN" sz="825" b="0" dirty="0"/>
          </a:p>
          <a:p>
            <a:pPr marL="0" indent="0">
              <a:buNone/>
            </a:pPr>
            <a:r>
              <a:rPr lang="en-US" altLang="zh-CN" sz="825" b="0" dirty="0"/>
              <a:t>#include &lt;string&gt;</a:t>
            </a:r>
            <a:endParaRPr lang="en-US" altLang="zh-CN" sz="825" b="0" dirty="0"/>
          </a:p>
          <a:p>
            <a:pPr marL="0" indent="0">
              <a:buNone/>
            </a:pPr>
            <a:r>
              <a:rPr lang="en-US" altLang="zh-CN" sz="825" dirty="0"/>
              <a:t>u</a:t>
            </a:r>
            <a:r>
              <a:rPr lang="en-US" altLang="zh-CN" sz="825" dirty="0">
                <a:hlinkClick r:id="rId1"/>
              </a:rPr>
              <a:t>sin</a:t>
            </a:r>
            <a:r>
              <a:rPr lang="en-US" altLang="zh-CN" sz="825" dirty="0"/>
              <a:t>g</a:t>
            </a:r>
            <a:r>
              <a:rPr lang="en-US" altLang="zh-CN" sz="825" b="0" dirty="0"/>
              <a:t> </a:t>
            </a:r>
            <a:r>
              <a:rPr lang="en-US" altLang="zh-CN" sz="825" dirty="0"/>
              <a:t>namespace</a:t>
            </a:r>
            <a:r>
              <a:rPr lang="en-US" altLang="zh-CN" sz="825" b="0" dirty="0"/>
              <a:t> </a:t>
            </a:r>
            <a:r>
              <a:rPr lang="en-US" altLang="zh-CN" sz="825" b="0" dirty="0" err="1"/>
              <a:t>std</a:t>
            </a:r>
            <a:r>
              <a:rPr lang="en-US" altLang="zh-CN" sz="825" b="0" dirty="0"/>
              <a:t>;</a:t>
            </a:r>
            <a:endParaRPr lang="en-US" altLang="zh-CN" sz="825" b="0" dirty="0"/>
          </a:p>
          <a:p>
            <a:pPr marL="0" indent="0">
              <a:buNone/>
            </a:pPr>
            <a:r>
              <a:rPr lang="en-US" altLang="zh-CN" sz="825" b="0" dirty="0" err="1"/>
              <a:t>int</a:t>
            </a:r>
            <a:r>
              <a:rPr lang="en-US" altLang="zh-CN" sz="825" b="0" dirty="0"/>
              <a:t> main()</a:t>
            </a:r>
            <a:endParaRPr lang="en-US" altLang="zh-CN" sz="825" b="0" dirty="0"/>
          </a:p>
          <a:p>
            <a:pPr marL="0" indent="0">
              <a:buNone/>
            </a:pPr>
            <a:r>
              <a:rPr lang="en-US" altLang="zh-CN" sz="825" b="0" dirty="0"/>
              <a:t>{</a:t>
            </a:r>
            <a:endParaRPr lang="en-US" altLang="zh-CN" sz="825" b="0" dirty="0"/>
          </a:p>
          <a:p>
            <a:pPr marL="0" indent="0">
              <a:buNone/>
            </a:pPr>
            <a:r>
              <a:rPr lang="en-US" altLang="zh-CN" sz="825" b="0" dirty="0"/>
              <a:t>string s1("Source Code");</a:t>
            </a:r>
            <a:endParaRPr lang="en-US" altLang="zh-CN" sz="825" b="0" dirty="0"/>
          </a:p>
          <a:p>
            <a:pPr marL="0" indent="0">
              <a:buNone/>
            </a:pPr>
            <a:r>
              <a:rPr lang="en-US" altLang="zh-CN" sz="825" b="0" dirty="0" err="1"/>
              <a:t>int</a:t>
            </a:r>
            <a:r>
              <a:rPr lang="en-US" altLang="zh-CN" sz="825" b="0" dirty="0"/>
              <a:t> n;</a:t>
            </a:r>
            <a:endParaRPr lang="en-US" altLang="zh-CN" sz="825" b="0" dirty="0"/>
          </a:p>
          <a:p>
            <a:pPr marL="0" indent="0">
              <a:buNone/>
            </a:pPr>
            <a:r>
              <a:rPr lang="en-US" altLang="zh-CN" sz="825" dirty="0"/>
              <a:t>if</a:t>
            </a:r>
            <a:r>
              <a:rPr lang="en-US" altLang="zh-CN" sz="825" b="0" dirty="0"/>
              <a:t> ((n = s1.find('u')) != string::</a:t>
            </a:r>
            <a:r>
              <a:rPr lang="en-US" altLang="zh-CN" sz="825" b="0" dirty="0" err="1"/>
              <a:t>npos</a:t>
            </a:r>
            <a:r>
              <a:rPr lang="en-US" altLang="zh-CN" sz="825" b="0" dirty="0"/>
              <a:t>) //</a:t>
            </a:r>
            <a:r>
              <a:rPr lang="zh-CN" altLang="en-US" sz="825" b="0" dirty="0"/>
              <a:t>查找 </a:t>
            </a:r>
            <a:r>
              <a:rPr lang="en-US" altLang="zh-CN" sz="825" b="0" dirty="0"/>
              <a:t>u </a:t>
            </a:r>
            <a:r>
              <a:rPr lang="zh-CN" altLang="en-US" sz="825" b="0" dirty="0"/>
              <a:t>出现的位置</a:t>
            </a:r>
            <a:endParaRPr lang="zh-CN" altLang="en-US" sz="825" b="0" dirty="0"/>
          </a:p>
          <a:p>
            <a:pPr marL="0" indent="0">
              <a:buNone/>
            </a:pPr>
            <a:r>
              <a:rPr lang="en-US" altLang="zh-CN" sz="825" b="0" dirty="0" err="1"/>
              <a:t>cout</a:t>
            </a:r>
            <a:r>
              <a:rPr lang="en-US" altLang="zh-CN" sz="825" b="0" dirty="0"/>
              <a:t> &lt;&lt; "1) " &lt;&lt; n &lt;&lt; "," &lt;&lt; s1.substr(n) &lt;&lt; </a:t>
            </a:r>
            <a:r>
              <a:rPr lang="en-US" altLang="zh-CN" sz="825" b="0" dirty="0" err="1"/>
              <a:t>endl</a:t>
            </a:r>
            <a:r>
              <a:rPr lang="en-US" altLang="zh-CN" sz="825" b="0" dirty="0"/>
              <a:t>;</a:t>
            </a:r>
            <a:endParaRPr lang="en-US" altLang="zh-CN" sz="825" b="0" dirty="0"/>
          </a:p>
          <a:p>
            <a:pPr marL="0" indent="0">
              <a:buNone/>
            </a:pPr>
            <a:r>
              <a:rPr lang="en-US" altLang="zh-CN" sz="825" b="0" dirty="0"/>
              <a:t>//</a:t>
            </a:r>
            <a:r>
              <a:rPr lang="zh-CN" altLang="en-US" sz="825" b="0" dirty="0"/>
              <a:t>输出 </a:t>
            </a:r>
            <a:r>
              <a:rPr lang="en-US" altLang="zh-CN" sz="825" b="0" dirty="0"/>
              <a:t>l)2,urce Code</a:t>
            </a:r>
            <a:endParaRPr lang="en-US" altLang="zh-CN" sz="825" b="0" dirty="0"/>
          </a:p>
          <a:p>
            <a:pPr marL="0" indent="0">
              <a:buNone/>
            </a:pPr>
            <a:r>
              <a:rPr lang="en-US" altLang="zh-CN" sz="825" dirty="0"/>
              <a:t>if</a:t>
            </a:r>
            <a:r>
              <a:rPr lang="en-US" altLang="zh-CN" sz="825" b="0" dirty="0"/>
              <a:t> ((n = s1.find("Source", 3))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从下标</a:t>
            </a:r>
            <a:r>
              <a:rPr lang="en-US" altLang="zh-CN" sz="825" b="0" dirty="0"/>
              <a:t>3</a:t>
            </a:r>
            <a:r>
              <a:rPr lang="zh-CN" altLang="en-US" sz="825" b="0" dirty="0"/>
              <a:t>开始查找</a:t>
            </a:r>
            <a:r>
              <a:rPr lang="en-US" altLang="zh-CN" sz="825" b="0" dirty="0"/>
              <a:t>"Source"</a:t>
            </a:r>
            <a:r>
              <a:rPr lang="zh-CN" altLang="en-US" sz="825" b="0" dirty="0"/>
              <a:t>，找不到</a:t>
            </a:r>
            <a:endParaRPr lang="zh-CN" altLang="en-US" sz="825" b="0" dirty="0"/>
          </a:p>
          <a:p>
            <a:pPr marL="0" indent="0">
              <a:buNone/>
            </a:pPr>
            <a:r>
              <a:rPr lang="en-US" altLang="zh-CN" sz="825" b="0" dirty="0" err="1"/>
              <a:t>cout</a:t>
            </a:r>
            <a:r>
              <a:rPr lang="en-US" altLang="zh-CN" sz="825" b="0" dirty="0"/>
              <a:t> &lt;&lt; "2) " &lt;&lt; "Not Found" &lt;&lt; </a:t>
            </a:r>
            <a:r>
              <a:rPr lang="en-US" altLang="zh-CN" sz="825" b="0" dirty="0" err="1"/>
              <a:t>endl</a:t>
            </a:r>
            <a:r>
              <a:rPr lang="en-US" altLang="zh-CN" sz="825" b="0" dirty="0"/>
              <a:t>; //</a:t>
            </a:r>
            <a:r>
              <a:rPr lang="zh-CN" altLang="en-US" sz="825" b="0" dirty="0"/>
              <a:t>输出 </a:t>
            </a:r>
            <a:r>
              <a:rPr lang="en-US" altLang="zh-CN" sz="825" b="0" dirty="0"/>
              <a:t>2) Not Found</a:t>
            </a:r>
            <a:endParaRPr lang="en-US" altLang="zh-CN" sz="825" b="0" dirty="0"/>
          </a:p>
          <a:p>
            <a:pPr marL="0" indent="0">
              <a:buNone/>
            </a:pPr>
            <a:r>
              <a:rPr lang="en-US" altLang="zh-CN" sz="825" dirty="0"/>
              <a:t>if</a:t>
            </a:r>
            <a:r>
              <a:rPr lang="en-US" altLang="zh-CN" sz="825" b="0" dirty="0"/>
              <a:t> ((n = s1.find("Co"))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查找子串</a:t>
            </a:r>
            <a:r>
              <a:rPr lang="en-US" altLang="zh-CN" sz="825" b="0" dirty="0"/>
              <a:t>"Co"</a:t>
            </a:r>
            <a:r>
              <a:rPr lang="zh-CN" altLang="en-US" sz="825" b="0" dirty="0"/>
              <a:t>。能找到，返回</a:t>
            </a:r>
            <a:r>
              <a:rPr lang="en-US" altLang="zh-CN" sz="825" b="0" dirty="0"/>
              <a:t>"Co"</a:t>
            </a:r>
            <a:r>
              <a:rPr lang="zh-CN" altLang="en-US" sz="825" b="0" dirty="0"/>
              <a:t>的位置</a:t>
            </a:r>
            <a:endParaRPr lang="zh-CN" altLang="en-US" sz="825" b="0" dirty="0"/>
          </a:p>
          <a:p>
            <a:pPr marL="0" indent="0">
              <a:buNone/>
            </a:pPr>
            <a:r>
              <a:rPr lang="en-US" altLang="zh-CN" sz="825" b="0" dirty="0" err="1"/>
              <a:t>cout</a:t>
            </a:r>
            <a:r>
              <a:rPr lang="en-US" altLang="zh-CN" sz="825" b="0" dirty="0"/>
              <a:t> &lt;&lt; "3) " &lt;&lt; n &lt;&lt; ", " &lt;&lt; s1.substr(n) &lt;&lt; </a:t>
            </a:r>
            <a:r>
              <a:rPr lang="en-US" altLang="zh-CN" sz="825" b="0" dirty="0" err="1"/>
              <a:t>endl</a:t>
            </a:r>
            <a:r>
              <a:rPr lang="en-US" altLang="zh-CN" sz="825" b="0" dirty="0"/>
              <a:t>;</a:t>
            </a:r>
            <a:endParaRPr lang="en-US" altLang="zh-CN" sz="825" b="0" dirty="0"/>
          </a:p>
          <a:p>
            <a:pPr marL="0" indent="0">
              <a:buNone/>
            </a:pPr>
            <a:r>
              <a:rPr lang="en-US" altLang="zh-CN" sz="825" b="0" dirty="0"/>
              <a:t>//</a:t>
            </a:r>
            <a:r>
              <a:rPr lang="zh-CN" altLang="en-US" sz="825" b="0" dirty="0"/>
              <a:t>输出 </a:t>
            </a:r>
            <a:r>
              <a:rPr lang="en-US" altLang="zh-CN" sz="825" b="0" dirty="0"/>
              <a:t>3) 7, Code</a:t>
            </a:r>
            <a:endParaRPr lang="en-US" altLang="zh-CN" sz="825" b="0" dirty="0"/>
          </a:p>
          <a:p>
            <a:pPr marL="0" indent="0">
              <a:buNone/>
            </a:pPr>
            <a:r>
              <a:rPr lang="en-US" altLang="zh-CN" sz="825" dirty="0"/>
              <a:t>if</a:t>
            </a:r>
            <a:r>
              <a:rPr lang="en-US" altLang="zh-CN" sz="825" b="0" dirty="0"/>
              <a:t> ((n = s1.find_first_of("</a:t>
            </a:r>
            <a:r>
              <a:rPr lang="en-US" altLang="zh-CN" sz="825" b="0" dirty="0" err="1"/>
              <a:t>ceo</a:t>
            </a:r>
            <a:r>
              <a:rPr lang="en-US" altLang="zh-CN" sz="825" b="0" dirty="0"/>
              <a:t>"))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查找第一次出现或 </a:t>
            </a:r>
            <a:r>
              <a:rPr lang="en-US" altLang="zh-CN" sz="825" b="0" dirty="0"/>
              <a:t>'c'</a:t>
            </a:r>
            <a:r>
              <a:rPr lang="zh-CN" altLang="en-US" sz="825" b="0" dirty="0"/>
              <a:t>、</a:t>
            </a:r>
            <a:r>
              <a:rPr lang="en-US" altLang="zh-CN" sz="825" b="0" dirty="0"/>
              <a:t>'e'</a:t>
            </a:r>
            <a:r>
              <a:rPr lang="zh-CN" altLang="en-US" sz="825" b="0" dirty="0"/>
              <a:t>或</a:t>
            </a:r>
            <a:r>
              <a:rPr lang="en-US" altLang="zh-CN" sz="825" b="0" dirty="0"/>
              <a:t>'o'</a:t>
            </a:r>
            <a:r>
              <a:rPr lang="zh-CN" altLang="en-US" sz="825" b="0" dirty="0"/>
              <a:t>的位置</a:t>
            </a:r>
            <a:endParaRPr lang="zh-CN" altLang="en-US" sz="825" b="0" dirty="0"/>
          </a:p>
          <a:p>
            <a:pPr marL="0" indent="0">
              <a:buNone/>
            </a:pPr>
            <a:r>
              <a:rPr lang="en-US" altLang="zh-CN" sz="825" b="0" dirty="0" err="1"/>
              <a:t>cout</a:t>
            </a:r>
            <a:r>
              <a:rPr lang="en-US" altLang="zh-CN" sz="825" b="0" dirty="0"/>
              <a:t> &lt;&lt; "4) " &lt;&lt; n &lt;&lt; ", " &lt;&lt; s1.substr(n) &lt;&lt; </a:t>
            </a:r>
            <a:r>
              <a:rPr lang="en-US" altLang="zh-CN" sz="825" b="0" dirty="0" err="1"/>
              <a:t>endl</a:t>
            </a:r>
            <a:r>
              <a:rPr lang="en-US" altLang="zh-CN" sz="825" b="0" dirty="0"/>
              <a:t>;</a:t>
            </a:r>
            <a:endParaRPr lang="en-US" altLang="zh-CN" sz="825" b="0" dirty="0"/>
          </a:p>
          <a:p>
            <a:pPr marL="0" indent="0">
              <a:buNone/>
            </a:pPr>
            <a:r>
              <a:rPr lang="en-US" altLang="zh-CN" sz="825" b="0" dirty="0"/>
              <a:t>//</a:t>
            </a:r>
            <a:r>
              <a:rPr lang="zh-CN" altLang="en-US" sz="825" b="0" dirty="0"/>
              <a:t>输出 </a:t>
            </a:r>
            <a:r>
              <a:rPr lang="en-US" altLang="zh-CN" sz="825" b="0" dirty="0"/>
              <a:t>4) l, </a:t>
            </a:r>
            <a:r>
              <a:rPr lang="en-US" altLang="zh-CN" sz="825" b="0" dirty="0" err="1"/>
              <a:t>ource</a:t>
            </a:r>
            <a:r>
              <a:rPr lang="en-US" altLang="zh-CN" sz="825" b="0" dirty="0"/>
              <a:t> Code</a:t>
            </a:r>
            <a:endParaRPr lang="en-US" altLang="zh-CN" sz="825" b="0" dirty="0"/>
          </a:p>
          <a:p>
            <a:pPr marL="0" indent="0">
              <a:buNone/>
            </a:pPr>
            <a:r>
              <a:rPr lang="en-US" altLang="zh-CN" sz="825" dirty="0"/>
              <a:t>if</a:t>
            </a:r>
            <a:r>
              <a:rPr lang="en-US" altLang="zh-CN" sz="825" b="0" dirty="0"/>
              <a:t> ((n = s1.find_last_of('e'))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查找最后一个 </a:t>
            </a:r>
            <a:r>
              <a:rPr lang="en-US" altLang="zh-CN" sz="825" b="0" dirty="0"/>
              <a:t>'e' </a:t>
            </a:r>
            <a:r>
              <a:rPr lang="zh-CN" altLang="en-US" sz="825" b="0" dirty="0"/>
              <a:t>的位置</a:t>
            </a:r>
            <a:endParaRPr lang="zh-CN" altLang="en-US" sz="825" b="0" dirty="0"/>
          </a:p>
          <a:p>
            <a:pPr marL="0" indent="0">
              <a:buNone/>
            </a:pPr>
            <a:r>
              <a:rPr lang="en-US" altLang="zh-CN" sz="825" b="0" dirty="0" err="1"/>
              <a:t>cout</a:t>
            </a:r>
            <a:r>
              <a:rPr lang="en-US" altLang="zh-CN" sz="825" b="0" dirty="0"/>
              <a:t> &lt;&lt; "5) " &lt;&lt; n &lt;&lt; ", " &lt;&lt; s1.substr(n) &lt;&lt; </a:t>
            </a:r>
            <a:r>
              <a:rPr lang="en-US" altLang="zh-CN" sz="825" b="0" dirty="0" err="1"/>
              <a:t>endl</a:t>
            </a:r>
            <a:r>
              <a:rPr lang="en-US" altLang="zh-CN" sz="825" b="0" dirty="0"/>
              <a:t>; //</a:t>
            </a:r>
            <a:r>
              <a:rPr lang="zh-CN" altLang="en-US" sz="825" b="0" dirty="0"/>
              <a:t>输出 </a:t>
            </a:r>
            <a:r>
              <a:rPr lang="en-US" altLang="zh-CN" sz="825" b="0" dirty="0"/>
              <a:t>5) 10, e</a:t>
            </a:r>
            <a:endParaRPr lang="en-US" altLang="zh-CN" sz="825" b="0" dirty="0"/>
          </a:p>
          <a:p>
            <a:pPr marL="0" indent="0">
              <a:buNone/>
            </a:pPr>
            <a:r>
              <a:rPr lang="en-US" altLang="zh-CN" sz="825" dirty="0"/>
              <a:t>if</a:t>
            </a:r>
            <a:r>
              <a:rPr lang="en-US" altLang="zh-CN" sz="825" b="0" dirty="0"/>
              <a:t> ((n = s1.find_first_not_of("</a:t>
            </a:r>
            <a:r>
              <a:rPr lang="en-US" altLang="zh-CN" sz="825" b="0" dirty="0" err="1"/>
              <a:t>eou</a:t>
            </a:r>
            <a:r>
              <a:rPr lang="en-US" altLang="zh-CN" sz="825" b="0" dirty="0"/>
              <a:t>", 1))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从下标</a:t>
            </a:r>
            <a:r>
              <a:rPr lang="en-US" altLang="zh-CN" sz="825" b="0" dirty="0"/>
              <a:t>1</a:t>
            </a:r>
            <a:r>
              <a:rPr lang="zh-CN" altLang="en-US" sz="825" b="0" dirty="0"/>
              <a:t>开始查找第一次出现非 </a:t>
            </a:r>
            <a:r>
              <a:rPr lang="en-US" altLang="zh-CN" sz="825" b="0" dirty="0"/>
              <a:t>'e'</a:t>
            </a:r>
            <a:r>
              <a:rPr lang="zh-CN" altLang="en-US" sz="825" b="0" dirty="0"/>
              <a:t>、</a:t>
            </a:r>
            <a:r>
              <a:rPr lang="en-US" altLang="zh-CN" sz="825" b="0" dirty="0"/>
              <a:t>'o' </a:t>
            </a:r>
            <a:r>
              <a:rPr lang="zh-CN" altLang="en-US" sz="825" b="0" dirty="0"/>
              <a:t>或 </a:t>
            </a:r>
            <a:r>
              <a:rPr lang="en-US" altLang="zh-CN" sz="825" b="0" dirty="0"/>
              <a:t>'u' </a:t>
            </a:r>
            <a:r>
              <a:rPr lang="zh-CN" altLang="en-US" sz="825" b="0" dirty="0"/>
              <a:t>字符的位置</a:t>
            </a:r>
            <a:endParaRPr lang="zh-CN" altLang="en-US" sz="825" b="0" dirty="0"/>
          </a:p>
          <a:p>
            <a:pPr marL="0" indent="0">
              <a:buNone/>
            </a:pPr>
            <a:r>
              <a:rPr lang="en-US" altLang="zh-CN" sz="825" b="0" dirty="0" err="1"/>
              <a:t>cout</a:t>
            </a:r>
            <a:r>
              <a:rPr lang="en-US" altLang="zh-CN" sz="825" b="0" dirty="0"/>
              <a:t> &lt;&lt; "6) " &lt;&lt; n &lt;&lt; ", " &lt;&lt; s1.substr(n) &lt;&lt; </a:t>
            </a:r>
            <a:r>
              <a:rPr lang="en-US" altLang="zh-CN" sz="825" b="0" dirty="0" err="1"/>
              <a:t>endl</a:t>
            </a:r>
            <a:r>
              <a:rPr lang="en-US" altLang="zh-CN" sz="825" b="0" dirty="0"/>
              <a:t>;</a:t>
            </a:r>
            <a:endParaRPr lang="en-US" altLang="zh-CN" sz="825" b="0" dirty="0"/>
          </a:p>
          <a:p>
            <a:pPr marL="0" indent="0">
              <a:buNone/>
            </a:pPr>
            <a:r>
              <a:rPr lang="en-US" altLang="zh-CN" sz="825" b="0" dirty="0"/>
              <a:t>//</a:t>
            </a:r>
            <a:r>
              <a:rPr lang="zh-CN" altLang="en-US" sz="825" b="0" dirty="0"/>
              <a:t>输出 </a:t>
            </a:r>
            <a:r>
              <a:rPr lang="en-US" altLang="zh-CN" sz="825" b="0" dirty="0"/>
              <a:t>6) 3, </a:t>
            </a:r>
            <a:r>
              <a:rPr lang="en-US" altLang="zh-CN" sz="825" b="0" dirty="0" err="1"/>
              <a:t>rce</a:t>
            </a:r>
            <a:r>
              <a:rPr lang="en-US" altLang="zh-CN" sz="825" b="0" dirty="0"/>
              <a:t> Code</a:t>
            </a:r>
            <a:endParaRPr lang="en-US" altLang="zh-CN" sz="825" b="0" dirty="0"/>
          </a:p>
          <a:p>
            <a:pPr marL="0" indent="0">
              <a:buNone/>
            </a:pPr>
            <a:r>
              <a:rPr lang="en-US" altLang="zh-CN" sz="825" dirty="0"/>
              <a:t>return</a:t>
            </a:r>
            <a:r>
              <a:rPr lang="en-US" altLang="zh-CN" sz="825" b="0" dirty="0"/>
              <a:t> 0;</a:t>
            </a:r>
            <a:endParaRPr lang="en-US" altLang="zh-CN" sz="825" b="0" dirty="0"/>
          </a:p>
          <a:p>
            <a:pPr marL="0" indent="0">
              <a:buNone/>
            </a:pPr>
            <a:r>
              <a:rPr lang="en-US" altLang="zh-CN" sz="825" b="0" dirty="0"/>
              <a:t>}</a:t>
            </a:r>
            <a:endParaRPr lang="en-US" altLang="zh-CN" sz="825"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23</a:t>
            </a:r>
            <a:r>
              <a:rPr lang="en-US" altLang="zh-CN" sz="2700" dirty="0">
                <a:latin typeface="Rockwell" pitchFamily="18" charset="0"/>
                <a:ea typeface="微软雅黑" panose="020B0503020204020204" pitchFamily="34" charset="-122"/>
              </a:rPr>
              <a:t>.</a:t>
            </a:r>
            <a:r>
              <a:rPr lang="zh-CN" altLang="en-US" sz="1350" dirty="0"/>
              <a:t>查找成员函数的示例程序</a:t>
            </a:r>
            <a:endParaRPr lang="en-US" altLang="zh-CN"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26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827088" y="699750"/>
            <a:ext cx="5545137" cy="4394200"/>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2400">
                <a:solidFill>
                  <a:schemeClr val="folHlink"/>
                </a:solidFill>
                <a:ea typeface="宋体" panose="02010600030101010101" pitchFamily="2" charset="-122"/>
              </a:rPr>
              <a:t>template</a:t>
            </a:r>
            <a:r>
              <a:rPr kumimoji="1" lang="en-US" altLang="zh-CN" sz="2400">
                <a:solidFill>
                  <a:schemeClr val="tx1"/>
                </a:solidFill>
                <a:ea typeface="宋体" panose="02010600030101010101" pitchFamily="2" charset="-122"/>
              </a:rPr>
              <a:t>&lt;</a:t>
            </a:r>
            <a:r>
              <a:rPr kumimoji="1" lang="en-US" altLang="zh-CN" sz="2400">
                <a:solidFill>
                  <a:schemeClr val="folHlink"/>
                </a:solidFill>
                <a:ea typeface="宋体" panose="02010600030101010101" pitchFamily="2" charset="-122"/>
              </a:rPr>
              <a:t>class</a:t>
            </a:r>
            <a:r>
              <a:rPr kumimoji="1" lang="en-US" altLang="zh-CN" sz="2400">
                <a:solidFill>
                  <a:schemeClr val="tx1"/>
                </a:solidFill>
                <a:ea typeface="宋体" panose="02010600030101010101" pitchFamily="2" charset="-122"/>
              </a:rPr>
              <a:t> T&gt;</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T max(T x, T y)</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a:t>
            </a:r>
            <a:r>
              <a:rPr kumimoji="1" lang="en-US" altLang="zh-CN" sz="2400">
                <a:solidFill>
                  <a:schemeClr val="folHlink"/>
                </a:solidFill>
                <a:ea typeface="宋体" panose="02010600030101010101" pitchFamily="2" charset="-122"/>
              </a:rPr>
              <a:t>return</a:t>
            </a:r>
            <a:r>
              <a:rPr kumimoji="1" lang="en-US" altLang="zh-CN" sz="2400">
                <a:solidFill>
                  <a:schemeClr val="tx1"/>
                </a:solidFill>
                <a:ea typeface="宋体" panose="02010600030101010101" pitchFamily="2" charset="-122"/>
              </a:rPr>
              <a:t> (x&gt;y)? x : y; </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folHlink"/>
                </a:solidFill>
                <a:ea typeface="宋体" panose="02010600030101010101" pitchFamily="2" charset="-122"/>
              </a:rPr>
              <a:t>void</a:t>
            </a:r>
            <a:r>
              <a:rPr kumimoji="1" lang="en-US" altLang="zh-CN" sz="2400">
                <a:solidFill>
                  <a:schemeClr val="tx1"/>
                </a:solidFill>
                <a:ea typeface="宋体" panose="02010600030101010101" pitchFamily="2" charset="-122"/>
              </a:rPr>
              <a:t> main()</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cout&lt;&lt;max(5,6)&lt;&lt;endl;</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endParaRPr kumimoji="1" lang="en-US" altLang="zh-CN" sz="2400">
              <a:solidFill>
                <a:schemeClr val="tx1"/>
              </a:solidFill>
              <a:ea typeface="宋体" panose="02010600030101010101" pitchFamily="2" charset="-122"/>
            </a:endParaRPr>
          </a:p>
        </p:txBody>
      </p:sp>
      <p:sp>
        <p:nvSpPr>
          <p:cNvPr id="8" name="Rectangle 5"/>
          <p:cNvSpPr>
            <a:spLocks noChangeArrowheads="1"/>
          </p:cNvSpPr>
          <p:nvPr/>
        </p:nvSpPr>
        <p:spPr bwMode="auto">
          <a:xfrm>
            <a:off x="468313" y="771188"/>
            <a:ext cx="7559687" cy="1800562"/>
          </a:xfrm>
          <a:prstGeom prst="rect">
            <a:avLst/>
          </a:prstGeom>
          <a:noFill/>
          <a:ln w="25400" algn="ctr">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 name="Rectangle 6"/>
          <p:cNvSpPr>
            <a:spLocks noChangeArrowheads="1"/>
          </p:cNvSpPr>
          <p:nvPr/>
        </p:nvSpPr>
        <p:spPr bwMode="auto">
          <a:xfrm>
            <a:off x="900000" y="3635812"/>
            <a:ext cx="7488137" cy="519938"/>
          </a:xfrm>
          <a:prstGeom prst="rect">
            <a:avLst/>
          </a:prstGeom>
          <a:noFill/>
          <a:ln w="25400" algn="ctr">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0" name="Text Box 7"/>
          <p:cNvSpPr txBox="1">
            <a:spLocks noChangeArrowheads="1"/>
          </p:cNvSpPr>
          <p:nvPr/>
        </p:nvSpPr>
        <p:spPr bwMode="auto">
          <a:xfrm>
            <a:off x="6732588" y="1636375"/>
            <a:ext cx="1008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a:t>定义</a:t>
            </a:r>
            <a:endParaRPr lang="zh-CN" altLang="en-US"/>
          </a:p>
        </p:txBody>
      </p:sp>
      <p:sp>
        <p:nvSpPr>
          <p:cNvPr id="13" name="Text Box 8"/>
          <p:cNvSpPr txBox="1">
            <a:spLocks noChangeArrowheads="1"/>
          </p:cNvSpPr>
          <p:nvPr/>
        </p:nvSpPr>
        <p:spPr bwMode="auto">
          <a:xfrm>
            <a:off x="6659909" y="3602487"/>
            <a:ext cx="1008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dirty="0"/>
              <a:t>使用</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p:bldP spid="1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24</a:t>
            </a:r>
            <a:r>
              <a:rPr lang="en-US" altLang="zh-CN" sz="2700" dirty="0">
                <a:latin typeface="Rockwell" pitchFamily="18" charset="0"/>
                <a:ea typeface="微软雅黑" panose="020B0503020204020204" pitchFamily="34" charset="-122"/>
              </a:rPr>
              <a:t>.</a:t>
            </a:r>
            <a:r>
              <a:rPr lang="en-US" altLang="zh-CN" sz="1350" b="1" dirty="0"/>
              <a:t> string </a:t>
            </a:r>
            <a:r>
              <a:rPr lang="zh-CN" altLang="en-US" sz="1350" b="1" dirty="0"/>
              <a:t>对象作为流处理</a:t>
            </a:r>
            <a:endParaRPr lang="zh-CN" altLang="en-US" sz="1350" b="1" dirty="0"/>
          </a:p>
        </p:txBody>
      </p:sp>
      <p:sp>
        <p:nvSpPr>
          <p:cNvPr id="13" name="Rectangle 3"/>
          <p:cNvSpPr>
            <a:spLocks noChangeArrowheads="1"/>
          </p:cNvSpPr>
          <p:nvPr/>
        </p:nvSpPr>
        <p:spPr bwMode="auto">
          <a:xfrm>
            <a:off x="7020000" y="736585"/>
            <a:ext cx="1944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lvl="0" eaLnBrk="0" hangingPunct="0"/>
            <a:r>
              <a:rPr lang="zh-CN" altLang="en-US" sz="1600" dirty="0" smtClean="0"/>
              <a:t>程序</a:t>
            </a:r>
            <a:r>
              <a:rPr lang="zh-CN" altLang="en-US" sz="1600" dirty="0"/>
              <a:t>的输出结果是：</a:t>
            </a:r>
            <a:br>
              <a:rPr lang="zh-CN" altLang="en-US" sz="1600" dirty="0"/>
            </a:br>
            <a:r>
              <a:rPr lang="en-US" altLang="zh-CN" sz="1600" dirty="0"/>
              <a:t>Avatar</a:t>
            </a:r>
            <a:br>
              <a:rPr lang="en-US" altLang="zh-CN" sz="1600" dirty="0"/>
            </a:br>
            <a:r>
              <a:rPr lang="en-US" altLang="zh-CN" sz="1600" dirty="0"/>
              <a:t>Titanic</a:t>
            </a:r>
            <a:br>
              <a:rPr lang="en-US" altLang="zh-CN" sz="1600" dirty="0"/>
            </a:br>
            <a:r>
              <a:rPr lang="en-US" altLang="zh-CN" sz="1600" dirty="0"/>
              <a:t>123</a:t>
            </a:r>
            <a:br>
              <a:rPr lang="en-US" altLang="zh-CN" sz="1600" dirty="0"/>
            </a:br>
            <a:r>
              <a:rPr lang="en-US" altLang="zh-CN" sz="1600" dirty="0"/>
              <a:t>5.2</a:t>
            </a:r>
            <a:br>
              <a:rPr lang="en-US" altLang="zh-CN" sz="1600" dirty="0"/>
            </a:br>
            <a:r>
              <a:rPr lang="en-US" altLang="zh-CN" sz="1600" dirty="0"/>
              <a:t>K</a:t>
            </a:r>
            <a:endParaRPr lang="zh-CN" altLang="zh-CN" sz="1600" dirty="0"/>
          </a:p>
        </p:txBody>
      </p:sp>
      <p:sp>
        <p:nvSpPr>
          <p:cNvPr id="14" name="Rectangle 3"/>
          <p:cNvSpPr>
            <a:spLocks noChangeArrowheads="1"/>
          </p:cNvSpPr>
          <p:nvPr/>
        </p:nvSpPr>
        <p:spPr bwMode="auto">
          <a:xfrm>
            <a:off x="266767" y="834345"/>
            <a:ext cx="669349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defTabSz="685165" eaLnBrk="0" fontAlgn="base" hangingPunct="0">
              <a:spcBef>
                <a:spcPct val="0"/>
              </a:spcBef>
              <a:spcAft>
                <a:spcPct val="0"/>
              </a:spcAft>
            </a:pPr>
            <a:r>
              <a:rPr lang="zh-CN" altLang="zh-CN" sz="1200" dirty="0">
                <a:solidFill>
                  <a:srgbClr val="666666"/>
                </a:solidFill>
                <a:latin typeface="Arial Unicode MS"/>
              </a:rPr>
              <a:t>#include &lt;iostream&gt;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#include &lt;sstream&gt;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#include &lt;string&gt;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using namespace std;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int main()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smtClean="0">
                <a:solidFill>
                  <a:srgbClr val="666666"/>
                </a:solidFill>
                <a:latin typeface="Arial Unicode MS"/>
              </a:rPr>
              <a:t>	</a:t>
            </a:r>
            <a:r>
              <a:rPr lang="zh-CN" altLang="zh-CN" sz="1200" dirty="0" smtClean="0">
                <a:solidFill>
                  <a:srgbClr val="666666"/>
                </a:solidFill>
                <a:latin typeface="Arial Unicode MS"/>
              </a:rPr>
              <a:t>string </a:t>
            </a:r>
            <a:r>
              <a:rPr lang="zh-CN" altLang="zh-CN" sz="1200" dirty="0">
                <a:solidFill>
                  <a:srgbClr val="666666"/>
                </a:solidFill>
                <a:latin typeface="Arial Unicode MS"/>
              </a:rPr>
              <a:t>src("Avatar 123 5.2 Ti</a:t>
            </a:r>
            <a:r>
              <a:rPr lang="zh-CN" altLang="zh-CN" sz="1200" dirty="0">
                <a:solidFill>
                  <a:srgbClr val="007DBB"/>
                </a:solidFill>
                <a:latin typeface="Arial Unicode MS"/>
                <a:hlinkClick r:id="rId3"/>
              </a:rPr>
              <a:t>tan</a:t>
            </a:r>
            <a:r>
              <a:rPr lang="zh-CN" altLang="zh-CN" sz="1200" dirty="0">
                <a:solidFill>
                  <a:srgbClr val="666666"/>
                </a:solidFill>
                <a:latin typeface="Arial Unicode MS"/>
              </a:rPr>
              <a:t>ic K");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istringstream istrStream(src); //建立src到istrStream的联系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string s1, s2;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int n;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double d;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char c;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istrStream &gt;&gt; s1 &gt;&gt; n &gt;&gt; d &gt;&gt; s2 &gt;&gt; c; //把src的内容当做输入流进行读取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ostringstream ostrStream;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ostrStream &lt;&lt; s1 &lt;&lt; endl &lt;&lt; s2 &lt;&lt; endl &lt;&lt; n &lt;&lt; endl &lt;&lt; d &lt;&lt; endl &lt;&lt; c &lt;&lt;endl;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cout &lt;&lt; ostrStream.str();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return 0;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a:t>
            </a:r>
            <a:r>
              <a:rPr lang="zh-CN" altLang="zh-CN" sz="1200" dirty="0"/>
              <a:t> </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7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9680" y="898216"/>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200" b="0" dirty="0"/>
              <a:t>#include &lt;</a:t>
            </a:r>
            <a:r>
              <a:rPr lang="en-US" altLang="zh-CN" sz="1200" b="0" dirty="0" err="1"/>
              <a:t>iostream</a:t>
            </a:r>
            <a:r>
              <a:rPr lang="en-US" altLang="zh-CN" sz="1200" b="0" dirty="0"/>
              <a:t>&gt;</a:t>
            </a:r>
            <a:endParaRPr lang="en-US" altLang="zh-CN" sz="1200" b="0" dirty="0"/>
          </a:p>
          <a:p>
            <a:pPr marL="0" indent="0">
              <a:buNone/>
            </a:pPr>
            <a:r>
              <a:rPr lang="en-US" altLang="zh-CN" sz="1200" b="0" dirty="0"/>
              <a:t>#include &lt;algorithm&gt;</a:t>
            </a:r>
            <a:endParaRPr lang="en-US" altLang="zh-CN" sz="1200" b="0" dirty="0"/>
          </a:p>
          <a:p>
            <a:pPr marL="0" indent="0">
              <a:buNone/>
            </a:pPr>
            <a:r>
              <a:rPr lang="en-US" altLang="zh-CN" sz="1200" b="0" dirty="0"/>
              <a:t>#include &lt;string&gt;</a:t>
            </a:r>
            <a:endParaRPr lang="en-US" altLang="zh-CN" sz="1200" b="0" dirty="0"/>
          </a:p>
          <a:p>
            <a:pPr marL="0" indent="0">
              <a:buNone/>
            </a:pPr>
            <a:r>
              <a:rPr lang="en-US" altLang="zh-CN" sz="1200" dirty="0"/>
              <a:t>using</a:t>
            </a:r>
            <a:r>
              <a:rPr lang="en-US" altLang="zh-CN" sz="1200" b="0" dirty="0"/>
              <a:t> </a:t>
            </a:r>
            <a:r>
              <a:rPr lang="en-US" altLang="zh-CN" sz="1200" dirty="0"/>
              <a:t>namespace</a:t>
            </a:r>
            <a:r>
              <a:rPr lang="en-US" altLang="zh-CN" sz="1200" b="0" dirty="0"/>
              <a:t> </a:t>
            </a:r>
            <a:r>
              <a:rPr lang="en-US" altLang="zh-CN" sz="1200" b="0" dirty="0" err="1"/>
              <a:t>std</a:t>
            </a:r>
            <a:r>
              <a:rPr lang="en-US" altLang="zh-CN" sz="1200" b="0" dirty="0"/>
              <a:t>;</a:t>
            </a:r>
            <a:endParaRPr lang="en-US" altLang="zh-CN" sz="1200" b="0" dirty="0"/>
          </a:p>
          <a:p>
            <a:pPr marL="0" indent="0">
              <a:buNone/>
            </a:pPr>
            <a:r>
              <a:rPr lang="en-US" altLang="zh-CN" sz="1200" b="0" dirty="0" err="1"/>
              <a:t>int</a:t>
            </a:r>
            <a:r>
              <a:rPr lang="en-US" altLang="zh-CN" sz="1200" b="0" dirty="0"/>
              <a:t> main()</a:t>
            </a:r>
            <a:endParaRPr lang="en-US" altLang="zh-CN" sz="1200" b="0" dirty="0"/>
          </a:p>
          <a:p>
            <a:pPr marL="0" indent="0">
              <a:buNone/>
            </a:pPr>
            <a:r>
              <a:rPr lang="en-US" altLang="zh-CN" sz="1200" b="0" dirty="0"/>
              <a:t>{</a:t>
            </a:r>
            <a:endParaRPr lang="en-US" altLang="zh-CN" sz="1200" b="0" dirty="0"/>
          </a:p>
          <a:p>
            <a:pPr marL="0" indent="0">
              <a:buNone/>
            </a:pPr>
            <a:r>
              <a:rPr lang="en-US" altLang="zh-CN" sz="1200" b="0" dirty="0"/>
              <a:t>string s("</a:t>
            </a:r>
            <a:r>
              <a:rPr lang="en-US" altLang="zh-CN" sz="1200" b="0" dirty="0" err="1"/>
              <a:t>afgcbed</a:t>
            </a:r>
            <a:r>
              <a:rPr lang="en-US" altLang="zh-CN" sz="1200" b="0" dirty="0"/>
              <a:t>");</a:t>
            </a:r>
            <a:endParaRPr lang="en-US" altLang="zh-CN" sz="1200" b="0" dirty="0"/>
          </a:p>
          <a:p>
            <a:pPr marL="0" indent="0">
              <a:buNone/>
            </a:pPr>
            <a:r>
              <a:rPr lang="en-US" altLang="zh-CN" sz="1200" b="0" dirty="0"/>
              <a:t>string::iterator p = find(</a:t>
            </a:r>
            <a:r>
              <a:rPr lang="en-US" altLang="zh-CN" sz="1200" b="0" dirty="0" err="1"/>
              <a:t>s.begin</a:t>
            </a:r>
            <a:r>
              <a:rPr lang="en-US" altLang="zh-CN" sz="1200" b="0" dirty="0"/>
              <a:t>(), </a:t>
            </a:r>
            <a:r>
              <a:rPr lang="en-US" altLang="zh-CN" sz="1200" b="0" dirty="0" err="1"/>
              <a:t>s.end</a:t>
            </a:r>
            <a:r>
              <a:rPr lang="en-US" altLang="zh-CN" sz="1200" b="0" dirty="0"/>
              <a:t>(), 'c');</a:t>
            </a:r>
            <a:endParaRPr lang="en-US" altLang="zh-CN" sz="1200" b="0" dirty="0"/>
          </a:p>
          <a:p>
            <a:pPr marL="0" indent="0">
              <a:buNone/>
            </a:pPr>
            <a:r>
              <a:rPr lang="en-US" altLang="zh-CN" sz="1200" dirty="0"/>
              <a:t>if</a:t>
            </a:r>
            <a:r>
              <a:rPr lang="en-US" altLang="zh-CN" sz="1200" b="0" dirty="0"/>
              <a:t> (p!= </a:t>
            </a:r>
            <a:r>
              <a:rPr lang="en-US" altLang="zh-CN" sz="1200" b="0" dirty="0" err="1"/>
              <a:t>s.end</a:t>
            </a:r>
            <a:r>
              <a:rPr lang="en-US" altLang="zh-CN" sz="1200" b="0" dirty="0"/>
              <a:t>())</a:t>
            </a:r>
            <a:endParaRPr lang="en-US" altLang="zh-CN" sz="1200" b="0" dirty="0"/>
          </a:p>
          <a:p>
            <a:pPr marL="0" indent="0">
              <a:buNone/>
            </a:pPr>
            <a:r>
              <a:rPr lang="en-US" altLang="zh-CN" sz="1200" b="0" dirty="0" err="1"/>
              <a:t>cout</a:t>
            </a:r>
            <a:r>
              <a:rPr lang="en-US" altLang="zh-CN" sz="1200" b="0" dirty="0"/>
              <a:t> &lt;&lt; p - </a:t>
            </a:r>
            <a:r>
              <a:rPr lang="en-US" altLang="zh-CN" sz="1200" b="0" dirty="0" err="1"/>
              <a:t>s.begin</a:t>
            </a:r>
            <a:r>
              <a:rPr lang="en-US" altLang="zh-CN" sz="1200" b="0" dirty="0"/>
              <a:t>() &lt;&lt; </a:t>
            </a:r>
            <a:r>
              <a:rPr lang="en-US" altLang="zh-CN" sz="1200" b="0" dirty="0" err="1"/>
              <a:t>endl</a:t>
            </a:r>
            <a:r>
              <a:rPr lang="en-US" altLang="zh-CN" sz="1200" b="0" dirty="0"/>
              <a:t>; //</a:t>
            </a:r>
            <a:r>
              <a:rPr lang="zh-CN" altLang="en-US" sz="1200" b="0" dirty="0"/>
              <a:t>输出 </a:t>
            </a:r>
            <a:r>
              <a:rPr lang="en-US" altLang="zh-CN" sz="1200" b="0" dirty="0"/>
              <a:t>3</a:t>
            </a:r>
            <a:endParaRPr lang="zh-CN" altLang="en-US" sz="1200" b="0" dirty="0"/>
          </a:p>
          <a:p>
            <a:pPr marL="0" indent="0">
              <a:buNone/>
            </a:pPr>
            <a:r>
              <a:rPr lang="en-US" altLang="zh-CN" sz="1200" b="0" dirty="0"/>
              <a:t>sort(</a:t>
            </a:r>
            <a:r>
              <a:rPr lang="en-US" altLang="zh-CN" sz="1200" b="0" dirty="0" err="1"/>
              <a:t>s.begin</a:t>
            </a:r>
            <a:r>
              <a:rPr lang="en-US" altLang="zh-CN" sz="1200" b="0" dirty="0"/>
              <a:t>(), </a:t>
            </a:r>
            <a:r>
              <a:rPr lang="en-US" altLang="zh-CN" sz="1200" b="0" dirty="0" err="1"/>
              <a:t>s.end</a:t>
            </a:r>
            <a:r>
              <a:rPr lang="en-US" altLang="zh-CN" sz="1200" b="0" dirty="0"/>
              <a:t>());</a:t>
            </a:r>
            <a:endParaRPr lang="en-US" altLang="zh-CN" sz="1200" b="0" dirty="0"/>
          </a:p>
          <a:p>
            <a:pPr marL="0" indent="0">
              <a:buNone/>
            </a:pPr>
            <a:r>
              <a:rPr lang="en-US" altLang="zh-CN" sz="1200" b="0" dirty="0" err="1"/>
              <a:t>cout</a:t>
            </a:r>
            <a:r>
              <a:rPr lang="en-US" altLang="zh-CN" sz="1200" b="0" dirty="0"/>
              <a:t> &lt;&lt; s &lt;&lt; </a:t>
            </a:r>
            <a:r>
              <a:rPr lang="en-US" altLang="zh-CN" sz="1200" b="0" dirty="0" err="1"/>
              <a:t>endl</a:t>
            </a:r>
            <a:r>
              <a:rPr lang="en-US" altLang="zh-CN" sz="1200" b="0" dirty="0"/>
              <a:t>; //</a:t>
            </a:r>
            <a:r>
              <a:rPr lang="zh-CN" altLang="en-US" sz="1200" b="0" dirty="0"/>
              <a:t>输出 </a:t>
            </a:r>
            <a:r>
              <a:rPr lang="en-US" altLang="zh-CN" sz="1200" b="0" dirty="0" err="1"/>
              <a:t>abcdefg</a:t>
            </a:r>
            <a:endParaRPr lang="en-US" altLang="zh-CN" sz="1200" b="0" dirty="0"/>
          </a:p>
          <a:p>
            <a:pPr marL="0" indent="0">
              <a:buNone/>
            </a:pPr>
            <a:r>
              <a:rPr lang="en-US" altLang="zh-CN" sz="1200" b="0" dirty="0" err="1"/>
              <a:t>next_permutation</a:t>
            </a:r>
            <a:r>
              <a:rPr lang="en-US" altLang="zh-CN" sz="1200" b="0" dirty="0"/>
              <a:t>(</a:t>
            </a:r>
            <a:r>
              <a:rPr lang="en-US" altLang="zh-CN" sz="1200" b="0" dirty="0" err="1"/>
              <a:t>s.begin</a:t>
            </a:r>
            <a:r>
              <a:rPr lang="en-US" altLang="zh-CN" sz="1200" b="0" dirty="0"/>
              <a:t>(), </a:t>
            </a:r>
            <a:r>
              <a:rPr lang="en-US" altLang="zh-CN" sz="1200" b="0" dirty="0" err="1"/>
              <a:t>s.end</a:t>
            </a:r>
            <a:r>
              <a:rPr lang="en-US" altLang="zh-CN" sz="1200" b="0" dirty="0"/>
              <a:t>());</a:t>
            </a:r>
            <a:endParaRPr lang="en-US" altLang="zh-CN" sz="1200" b="0" dirty="0"/>
          </a:p>
          <a:p>
            <a:pPr marL="0" indent="0">
              <a:buNone/>
            </a:pPr>
            <a:r>
              <a:rPr lang="en-US" altLang="zh-CN" sz="1200" b="0" dirty="0" err="1"/>
              <a:t>cout</a:t>
            </a:r>
            <a:r>
              <a:rPr lang="en-US" altLang="zh-CN" sz="1200" b="0" dirty="0"/>
              <a:t> &lt;&lt; s &lt;&lt; </a:t>
            </a:r>
            <a:r>
              <a:rPr lang="en-US" altLang="zh-CN" sz="1200" b="0" dirty="0" err="1"/>
              <a:t>endl</a:t>
            </a:r>
            <a:r>
              <a:rPr lang="en-US" altLang="zh-CN" sz="1200" b="0" dirty="0"/>
              <a:t>; //</a:t>
            </a:r>
            <a:r>
              <a:rPr lang="zh-CN" altLang="en-US" sz="1200" b="0" dirty="0"/>
              <a:t>输出 </a:t>
            </a:r>
            <a:r>
              <a:rPr lang="en-US" altLang="zh-CN" sz="1200" b="0" dirty="0" err="1"/>
              <a:t>abcdegf</a:t>
            </a:r>
            <a:endParaRPr lang="en-US" altLang="zh-CN" sz="1200" b="0" dirty="0"/>
          </a:p>
          <a:p>
            <a:pPr marL="0" indent="0">
              <a:buNone/>
            </a:pPr>
            <a:r>
              <a:rPr lang="en-US" altLang="zh-CN" sz="1200" dirty="0"/>
              <a:t>return</a:t>
            </a:r>
            <a:r>
              <a:rPr lang="en-US" altLang="zh-CN" sz="1200" b="0" dirty="0"/>
              <a:t> 0;</a:t>
            </a:r>
            <a:endParaRPr lang="en-US" altLang="zh-CN" sz="1200" b="0" dirty="0"/>
          </a:p>
          <a:p>
            <a:pPr marL="0" indent="0">
              <a:buNone/>
            </a:pPr>
            <a:r>
              <a:rPr lang="en-US" altLang="zh-CN" sz="1200" b="0" dirty="0"/>
              <a:t>}</a:t>
            </a:r>
            <a:endParaRPr lang="en-US" altLang="zh-CN" sz="1200" b="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5588412" cy="39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kern="0" dirty="0"/>
              <a:t>例</a:t>
            </a:r>
            <a:r>
              <a:rPr lang="en-US" altLang="zh-CN" sz="2100" kern="0" dirty="0"/>
              <a:t>25</a:t>
            </a:r>
            <a:r>
              <a:rPr lang="en-US" altLang="zh-CN" sz="2100" dirty="0">
                <a:latin typeface="Rockwell" pitchFamily="18" charset="0"/>
                <a:ea typeface="微软雅黑" panose="020B0503020204020204" pitchFamily="34" charset="-122"/>
              </a:rPr>
              <a:t>.</a:t>
            </a:r>
            <a:r>
              <a:rPr lang="zh-CN" altLang="en-US" sz="2100" b="1" dirty="0"/>
              <a:t>用 </a:t>
            </a:r>
            <a:r>
              <a:rPr lang="en-US" altLang="zh-CN" sz="2100" b="1" dirty="0"/>
              <a:t>STL </a:t>
            </a:r>
            <a:r>
              <a:rPr lang="zh-CN" altLang="en-US" sz="2100" b="1" dirty="0"/>
              <a:t>算法操作 </a:t>
            </a:r>
            <a:r>
              <a:rPr lang="en-US" altLang="zh-CN" sz="2100" b="1" dirty="0"/>
              <a:t>string </a:t>
            </a:r>
            <a:r>
              <a:rPr lang="zh-CN" altLang="en-US" sz="2100" b="1" dirty="0"/>
              <a:t>对象</a:t>
            </a:r>
            <a:endParaRPr lang="zh-CN" altLang="en-US" sz="21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5959" name="Picture 23" descr="未标题-8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8244" y="1168139"/>
            <a:ext cx="2421661" cy="2088459"/>
          </a:xfrm>
          <a:prstGeom prst="rect">
            <a:avLst/>
          </a:prstGeom>
          <a:noFill/>
          <a:extLst>
            <a:ext uri="{909E8E84-426E-40DD-AFC4-6F175D3DCCD1}">
              <a14:hiddenFill xmlns:a14="http://schemas.microsoft.com/office/drawing/2010/main">
                <a:solidFill>
                  <a:srgbClr val="FFFFFF"/>
                </a:solidFill>
              </a14:hiddenFill>
            </a:ext>
          </a:extLst>
        </p:spPr>
      </p:pic>
      <p:pic>
        <p:nvPicPr>
          <p:cNvPr id="935960" name="Picture 24" descr="未标题-8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7131" y="1202649"/>
            <a:ext cx="2421661" cy="2088460"/>
          </a:xfrm>
          <a:prstGeom prst="rect">
            <a:avLst/>
          </a:prstGeom>
          <a:noFill/>
          <a:extLst>
            <a:ext uri="{909E8E84-426E-40DD-AFC4-6F175D3DCCD1}">
              <a14:hiddenFill xmlns:a14="http://schemas.microsoft.com/office/drawing/2010/main">
                <a:solidFill>
                  <a:srgbClr val="FFFFFF"/>
                </a:solidFill>
              </a14:hiddenFill>
            </a:ext>
          </a:extLst>
        </p:spPr>
      </p:pic>
      <p:pic>
        <p:nvPicPr>
          <p:cNvPr id="935961" name="Picture 25" descr="未标题-8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5939" y="1174089"/>
            <a:ext cx="2421661" cy="2088460"/>
          </a:xfrm>
          <a:prstGeom prst="rect">
            <a:avLst/>
          </a:prstGeom>
          <a:noFill/>
          <a:extLst>
            <a:ext uri="{909E8E84-426E-40DD-AFC4-6F175D3DCCD1}">
              <a14:hiddenFill xmlns:a14="http://schemas.microsoft.com/office/drawing/2010/main">
                <a:solidFill>
                  <a:srgbClr val="FFFFFF"/>
                </a:solidFill>
              </a14:hiddenFill>
            </a:ext>
          </a:extLst>
        </p:spPr>
      </p:pic>
      <p:pic>
        <p:nvPicPr>
          <p:cNvPr id="935962" name="Picture 26" descr="未标题-8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5786" y="1225259"/>
            <a:ext cx="2421661" cy="2088459"/>
          </a:xfrm>
          <a:prstGeom prst="rect">
            <a:avLst/>
          </a:prstGeom>
          <a:noFill/>
          <a:extLst>
            <a:ext uri="{909E8E84-426E-40DD-AFC4-6F175D3DCCD1}">
              <a14:hiddenFill xmlns:a14="http://schemas.microsoft.com/office/drawing/2010/main">
                <a:solidFill>
                  <a:srgbClr val="FFFFFF"/>
                </a:solidFill>
              </a14:hiddenFill>
            </a:ext>
          </a:extLst>
        </p:spPr>
      </p:pic>
      <p:sp>
        <p:nvSpPr>
          <p:cNvPr id="935963" name="文本框 33"/>
          <p:cNvSpPr txBox="1">
            <a:spLocks noChangeArrowheads="1"/>
          </p:cNvSpPr>
          <p:nvPr/>
        </p:nvSpPr>
        <p:spPr bwMode="auto">
          <a:xfrm>
            <a:off x="771124" y="161491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9305" indent="-230505" eaLnBrk="0" hangingPunct="0">
              <a:defRPr>
                <a:solidFill>
                  <a:schemeClr val="tx1"/>
                </a:solidFill>
                <a:latin typeface="Arial" panose="020B0604020202020204" pitchFamily="34" charset="0"/>
                <a:ea typeface="宋体" panose="02010600030101010101" pitchFamily="2" charset="-122"/>
              </a:defRPr>
            </a:lvl5pPr>
            <a:lvl6pPr marL="25165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37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09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81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rPr>
              <a:t>谢</a:t>
            </a:r>
            <a:endPar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endParaRPr>
          </a:p>
        </p:txBody>
      </p:sp>
      <p:sp>
        <p:nvSpPr>
          <p:cNvPr id="935964" name="文本框 33"/>
          <p:cNvSpPr txBox="1">
            <a:spLocks noChangeArrowheads="1"/>
          </p:cNvSpPr>
          <p:nvPr/>
        </p:nvSpPr>
        <p:spPr bwMode="auto">
          <a:xfrm>
            <a:off x="2408571" y="164347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9305" indent="-230505" eaLnBrk="0" hangingPunct="0">
              <a:defRPr>
                <a:solidFill>
                  <a:schemeClr val="tx1"/>
                </a:solidFill>
                <a:latin typeface="Arial" panose="020B0604020202020204" pitchFamily="34" charset="0"/>
                <a:ea typeface="宋体" panose="02010600030101010101" pitchFamily="2" charset="-122"/>
              </a:defRPr>
            </a:lvl5pPr>
            <a:lvl6pPr marL="25165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37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09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81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rPr>
              <a:t>谢</a:t>
            </a:r>
            <a:endPar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endParaRPr>
          </a:p>
        </p:txBody>
      </p:sp>
      <p:sp>
        <p:nvSpPr>
          <p:cNvPr id="935965" name="文本框 33"/>
          <p:cNvSpPr txBox="1">
            <a:spLocks noChangeArrowheads="1"/>
          </p:cNvSpPr>
          <p:nvPr/>
        </p:nvSpPr>
        <p:spPr bwMode="auto">
          <a:xfrm>
            <a:off x="4160258" y="160539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9305" indent="-230505" eaLnBrk="0" hangingPunct="0">
              <a:defRPr>
                <a:solidFill>
                  <a:schemeClr val="tx1"/>
                </a:solidFill>
                <a:latin typeface="Arial" panose="020B0604020202020204" pitchFamily="34" charset="0"/>
                <a:ea typeface="宋体" panose="02010600030101010101" pitchFamily="2" charset="-122"/>
              </a:defRPr>
            </a:lvl5pPr>
            <a:lvl6pPr marL="25165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37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09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81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rPr>
              <a:t>聆</a:t>
            </a:r>
            <a:endPar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endParaRPr>
          </a:p>
        </p:txBody>
      </p:sp>
      <p:sp>
        <p:nvSpPr>
          <p:cNvPr id="935966" name="文本框 33"/>
          <p:cNvSpPr txBox="1">
            <a:spLocks noChangeArrowheads="1"/>
          </p:cNvSpPr>
          <p:nvPr/>
        </p:nvSpPr>
        <p:spPr bwMode="auto">
          <a:xfrm>
            <a:off x="5769145" y="165299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9305" indent="-230505" eaLnBrk="0" hangingPunct="0">
              <a:defRPr>
                <a:solidFill>
                  <a:schemeClr val="tx1"/>
                </a:solidFill>
                <a:latin typeface="Arial" panose="020B0604020202020204" pitchFamily="34" charset="0"/>
                <a:ea typeface="宋体" panose="02010600030101010101" pitchFamily="2" charset="-122"/>
              </a:defRPr>
            </a:lvl5pPr>
            <a:lvl6pPr marL="25165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37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09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81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rPr>
              <a:t>听</a:t>
            </a:r>
            <a:endPar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endParaRPr>
          </a:p>
        </p:txBody>
      </p:sp>
      <p:sp>
        <p:nvSpPr>
          <p:cNvPr id="935967" name="TextBox 7"/>
          <p:cNvSpPr>
            <a:spLocks noChangeArrowheads="1"/>
          </p:cNvSpPr>
          <p:nvPr/>
        </p:nvSpPr>
        <p:spPr bwMode="auto">
          <a:xfrm>
            <a:off x="3168984" y="2966237"/>
            <a:ext cx="2863153" cy="6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4500">
                <a:latin typeface="微软雅黑" panose="020B0503020204020204" pitchFamily="34" charset="-122"/>
                <a:ea typeface="微软雅黑" panose="020B0503020204020204" pitchFamily="34" charset="-122"/>
                <a:sym typeface="微软雅黑" panose="020B0503020204020204" pitchFamily="34" charset="-122"/>
              </a:rPr>
              <a:t>THANKS!</a:t>
            </a:r>
            <a:endParaRPr lang="en-US" altLang="zh-CN" sz="45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35959"/>
                                        </p:tgtEl>
                                        <p:attrNameLst>
                                          <p:attrName>style.visibility</p:attrName>
                                        </p:attrNameLst>
                                      </p:cBhvr>
                                      <p:to>
                                        <p:strVal val="visible"/>
                                      </p:to>
                                    </p:set>
                                    <p:animEffect transition="in" filter="fade">
                                      <p:cBhvr>
                                        <p:cTn id="7" dur="500"/>
                                        <p:tgtEl>
                                          <p:spTgt spid="935959"/>
                                        </p:tgtEl>
                                      </p:cBhvr>
                                    </p:animEffect>
                                    <p:anim calcmode="lin" valueType="num">
                                      <p:cBhvr>
                                        <p:cTn id="8" dur="500" fill="hold"/>
                                        <p:tgtEl>
                                          <p:spTgt spid="935959"/>
                                        </p:tgtEl>
                                        <p:attrNameLst>
                                          <p:attrName>ppt_x</p:attrName>
                                        </p:attrNameLst>
                                      </p:cBhvr>
                                      <p:tavLst>
                                        <p:tav tm="0">
                                          <p:val>
                                            <p:strVal val="#ppt_x"/>
                                          </p:val>
                                        </p:tav>
                                        <p:tav tm="100000">
                                          <p:val>
                                            <p:strVal val="#ppt_x"/>
                                          </p:val>
                                        </p:tav>
                                      </p:tavLst>
                                    </p:anim>
                                    <p:anim calcmode="lin" valueType="num">
                                      <p:cBhvr>
                                        <p:cTn id="9" dur="500" fill="hold"/>
                                        <p:tgtEl>
                                          <p:spTgt spid="93595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935960"/>
                                        </p:tgtEl>
                                        <p:attrNameLst>
                                          <p:attrName>style.visibility</p:attrName>
                                        </p:attrNameLst>
                                      </p:cBhvr>
                                      <p:to>
                                        <p:strVal val="visible"/>
                                      </p:to>
                                    </p:set>
                                    <p:animEffect transition="in" filter="fade">
                                      <p:cBhvr>
                                        <p:cTn id="13" dur="500"/>
                                        <p:tgtEl>
                                          <p:spTgt spid="935960"/>
                                        </p:tgtEl>
                                      </p:cBhvr>
                                    </p:animEffect>
                                    <p:anim calcmode="lin" valueType="num">
                                      <p:cBhvr>
                                        <p:cTn id="14" dur="500" fill="hold"/>
                                        <p:tgtEl>
                                          <p:spTgt spid="935960"/>
                                        </p:tgtEl>
                                        <p:attrNameLst>
                                          <p:attrName>ppt_x</p:attrName>
                                        </p:attrNameLst>
                                      </p:cBhvr>
                                      <p:tavLst>
                                        <p:tav tm="0">
                                          <p:val>
                                            <p:strVal val="#ppt_x"/>
                                          </p:val>
                                        </p:tav>
                                        <p:tav tm="100000">
                                          <p:val>
                                            <p:strVal val="#ppt_x"/>
                                          </p:val>
                                        </p:tav>
                                      </p:tavLst>
                                    </p:anim>
                                    <p:anim calcmode="lin" valueType="num">
                                      <p:cBhvr>
                                        <p:cTn id="15" dur="500" fill="hold"/>
                                        <p:tgtEl>
                                          <p:spTgt spid="93596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935961"/>
                                        </p:tgtEl>
                                        <p:attrNameLst>
                                          <p:attrName>style.visibility</p:attrName>
                                        </p:attrNameLst>
                                      </p:cBhvr>
                                      <p:to>
                                        <p:strVal val="visible"/>
                                      </p:to>
                                    </p:set>
                                    <p:animEffect transition="in" filter="fade">
                                      <p:cBhvr>
                                        <p:cTn id="19" dur="500"/>
                                        <p:tgtEl>
                                          <p:spTgt spid="935961"/>
                                        </p:tgtEl>
                                      </p:cBhvr>
                                    </p:animEffect>
                                    <p:anim calcmode="lin" valueType="num">
                                      <p:cBhvr>
                                        <p:cTn id="20" dur="500" fill="hold"/>
                                        <p:tgtEl>
                                          <p:spTgt spid="935961"/>
                                        </p:tgtEl>
                                        <p:attrNameLst>
                                          <p:attrName>ppt_x</p:attrName>
                                        </p:attrNameLst>
                                      </p:cBhvr>
                                      <p:tavLst>
                                        <p:tav tm="0">
                                          <p:val>
                                            <p:strVal val="#ppt_x"/>
                                          </p:val>
                                        </p:tav>
                                        <p:tav tm="100000">
                                          <p:val>
                                            <p:strVal val="#ppt_x"/>
                                          </p:val>
                                        </p:tav>
                                      </p:tavLst>
                                    </p:anim>
                                    <p:anim calcmode="lin" valueType="num">
                                      <p:cBhvr>
                                        <p:cTn id="21" dur="500" fill="hold"/>
                                        <p:tgtEl>
                                          <p:spTgt spid="93596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935962"/>
                                        </p:tgtEl>
                                        <p:attrNameLst>
                                          <p:attrName>style.visibility</p:attrName>
                                        </p:attrNameLst>
                                      </p:cBhvr>
                                      <p:to>
                                        <p:strVal val="visible"/>
                                      </p:to>
                                    </p:set>
                                    <p:animEffect transition="in" filter="fade">
                                      <p:cBhvr>
                                        <p:cTn id="25" dur="500"/>
                                        <p:tgtEl>
                                          <p:spTgt spid="935962"/>
                                        </p:tgtEl>
                                      </p:cBhvr>
                                    </p:animEffect>
                                    <p:anim calcmode="lin" valueType="num">
                                      <p:cBhvr>
                                        <p:cTn id="26" dur="500" fill="hold"/>
                                        <p:tgtEl>
                                          <p:spTgt spid="935962"/>
                                        </p:tgtEl>
                                        <p:attrNameLst>
                                          <p:attrName>ppt_x</p:attrName>
                                        </p:attrNameLst>
                                      </p:cBhvr>
                                      <p:tavLst>
                                        <p:tav tm="0">
                                          <p:val>
                                            <p:strVal val="#ppt_x"/>
                                          </p:val>
                                        </p:tav>
                                        <p:tav tm="100000">
                                          <p:val>
                                            <p:strVal val="#ppt_x"/>
                                          </p:val>
                                        </p:tav>
                                      </p:tavLst>
                                    </p:anim>
                                    <p:anim calcmode="lin" valueType="num">
                                      <p:cBhvr>
                                        <p:cTn id="27" dur="500" fill="hold"/>
                                        <p:tgtEl>
                                          <p:spTgt spid="93596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5" presetClass="entr" presetSubtype="0" fill="hold" grpId="0" nodeType="afterEffect">
                                  <p:stCondLst>
                                    <p:cond delay="0"/>
                                  </p:stCondLst>
                                  <p:iterate type="lt">
                                    <p:tmPct val="18000"/>
                                  </p:iterate>
                                  <p:childTnLst>
                                    <p:set>
                                      <p:cBhvr>
                                        <p:cTn id="30" dur="1" fill="hold">
                                          <p:stCondLst>
                                            <p:cond delay="0"/>
                                          </p:stCondLst>
                                        </p:cTn>
                                        <p:tgtEl>
                                          <p:spTgt spid="935963"/>
                                        </p:tgtEl>
                                        <p:attrNameLst>
                                          <p:attrName>style.visibility</p:attrName>
                                        </p:attrNameLst>
                                      </p:cBhvr>
                                      <p:to>
                                        <p:strVal val="visible"/>
                                      </p:to>
                                    </p:set>
                                    <p:animEffect transition="in" filter="fade">
                                      <p:cBhvr>
                                        <p:cTn id="31" dur="750"/>
                                        <p:tgtEl>
                                          <p:spTgt spid="935963"/>
                                        </p:tgtEl>
                                      </p:cBhvr>
                                    </p:animEffect>
                                    <p:anim calcmode="lin" valueType="num">
                                      <p:cBhvr>
                                        <p:cTn id="32" dur="750" fill="hold"/>
                                        <p:tgtEl>
                                          <p:spTgt spid="935963"/>
                                        </p:tgtEl>
                                        <p:attrNameLst>
                                          <p:attrName>ppt_w</p:attrName>
                                        </p:attrNameLst>
                                      </p:cBhvr>
                                      <p:tavLst>
                                        <p:tav tm="0" fmla="#ppt_w*sin(2.5*pi*$)">
                                          <p:val>
                                            <p:fltVal val="0"/>
                                          </p:val>
                                        </p:tav>
                                        <p:tav tm="100000">
                                          <p:val>
                                            <p:fltVal val="1"/>
                                          </p:val>
                                        </p:tav>
                                      </p:tavLst>
                                    </p:anim>
                                    <p:anim calcmode="lin" valueType="num">
                                      <p:cBhvr>
                                        <p:cTn id="33" dur="750" fill="hold"/>
                                        <p:tgtEl>
                                          <p:spTgt spid="935963"/>
                                        </p:tgtEl>
                                        <p:attrNameLst>
                                          <p:attrName>ppt_h</p:attrName>
                                        </p:attrNameLst>
                                      </p:cBhvr>
                                      <p:tavLst>
                                        <p:tav tm="0">
                                          <p:val>
                                            <p:strVal val="#ppt_h"/>
                                          </p:val>
                                        </p:tav>
                                        <p:tav tm="100000">
                                          <p:val>
                                            <p:strVal val="#ppt_h"/>
                                          </p:val>
                                        </p:tav>
                                      </p:tavLst>
                                    </p:anim>
                                  </p:childTnLst>
                                </p:cTn>
                              </p:par>
                            </p:childTnLst>
                          </p:cTn>
                        </p:par>
                        <p:par>
                          <p:cTn id="34" fill="hold">
                            <p:stCondLst>
                              <p:cond delay="2750"/>
                            </p:stCondLst>
                            <p:childTnLst>
                              <p:par>
                                <p:cTn id="35" presetID="45" presetClass="entr" presetSubtype="0" fill="hold" grpId="0" nodeType="afterEffect">
                                  <p:stCondLst>
                                    <p:cond delay="0"/>
                                  </p:stCondLst>
                                  <p:iterate type="lt">
                                    <p:tmPct val="18000"/>
                                  </p:iterate>
                                  <p:childTnLst>
                                    <p:set>
                                      <p:cBhvr>
                                        <p:cTn id="36" dur="1" fill="hold">
                                          <p:stCondLst>
                                            <p:cond delay="0"/>
                                          </p:stCondLst>
                                        </p:cTn>
                                        <p:tgtEl>
                                          <p:spTgt spid="935964"/>
                                        </p:tgtEl>
                                        <p:attrNameLst>
                                          <p:attrName>style.visibility</p:attrName>
                                        </p:attrNameLst>
                                      </p:cBhvr>
                                      <p:to>
                                        <p:strVal val="visible"/>
                                      </p:to>
                                    </p:set>
                                    <p:animEffect transition="in" filter="fade">
                                      <p:cBhvr>
                                        <p:cTn id="37" dur="750"/>
                                        <p:tgtEl>
                                          <p:spTgt spid="935964"/>
                                        </p:tgtEl>
                                      </p:cBhvr>
                                    </p:animEffect>
                                    <p:anim calcmode="lin" valueType="num">
                                      <p:cBhvr>
                                        <p:cTn id="38" dur="750" fill="hold"/>
                                        <p:tgtEl>
                                          <p:spTgt spid="935964"/>
                                        </p:tgtEl>
                                        <p:attrNameLst>
                                          <p:attrName>ppt_w</p:attrName>
                                        </p:attrNameLst>
                                      </p:cBhvr>
                                      <p:tavLst>
                                        <p:tav tm="0" fmla="#ppt_w*sin(2.5*pi*$)">
                                          <p:val>
                                            <p:fltVal val="0"/>
                                          </p:val>
                                        </p:tav>
                                        <p:tav tm="100000">
                                          <p:val>
                                            <p:fltVal val="1"/>
                                          </p:val>
                                        </p:tav>
                                      </p:tavLst>
                                    </p:anim>
                                    <p:anim calcmode="lin" valueType="num">
                                      <p:cBhvr>
                                        <p:cTn id="39" dur="750" fill="hold"/>
                                        <p:tgtEl>
                                          <p:spTgt spid="935964"/>
                                        </p:tgtEl>
                                        <p:attrNameLst>
                                          <p:attrName>ppt_h</p:attrName>
                                        </p:attrNameLst>
                                      </p:cBhvr>
                                      <p:tavLst>
                                        <p:tav tm="0">
                                          <p:val>
                                            <p:strVal val="#ppt_h"/>
                                          </p:val>
                                        </p:tav>
                                        <p:tav tm="100000">
                                          <p:val>
                                            <p:strVal val="#ppt_h"/>
                                          </p:val>
                                        </p:tav>
                                      </p:tavLst>
                                    </p:anim>
                                  </p:childTnLst>
                                </p:cTn>
                              </p:par>
                            </p:childTnLst>
                          </p:cTn>
                        </p:par>
                        <p:par>
                          <p:cTn id="40" fill="hold">
                            <p:stCondLst>
                              <p:cond delay="3500"/>
                            </p:stCondLst>
                            <p:childTnLst>
                              <p:par>
                                <p:cTn id="41" presetID="45" presetClass="entr" presetSubtype="0" fill="hold" grpId="0" nodeType="afterEffect">
                                  <p:stCondLst>
                                    <p:cond delay="0"/>
                                  </p:stCondLst>
                                  <p:iterate type="lt">
                                    <p:tmPct val="18000"/>
                                  </p:iterate>
                                  <p:childTnLst>
                                    <p:set>
                                      <p:cBhvr>
                                        <p:cTn id="42" dur="1" fill="hold">
                                          <p:stCondLst>
                                            <p:cond delay="0"/>
                                          </p:stCondLst>
                                        </p:cTn>
                                        <p:tgtEl>
                                          <p:spTgt spid="935965"/>
                                        </p:tgtEl>
                                        <p:attrNameLst>
                                          <p:attrName>style.visibility</p:attrName>
                                        </p:attrNameLst>
                                      </p:cBhvr>
                                      <p:to>
                                        <p:strVal val="visible"/>
                                      </p:to>
                                    </p:set>
                                    <p:animEffect transition="in" filter="fade">
                                      <p:cBhvr>
                                        <p:cTn id="43" dur="750"/>
                                        <p:tgtEl>
                                          <p:spTgt spid="935965"/>
                                        </p:tgtEl>
                                      </p:cBhvr>
                                    </p:animEffect>
                                    <p:anim calcmode="lin" valueType="num">
                                      <p:cBhvr>
                                        <p:cTn id="44" dur="750" fill="hold"/>
                                        <p:tgtEl>
                                          <p:spTgt spid="935965"/>
                                        </p:tgtEl>
                                        <p:attrNameLst>
                                          <p:attrName>ppt_w</p:attrName>
                                        </p:attrNameLst>
                                      </p:cBhvr>
                                      <p:tavLst>
                                        <p:tav tm="0" fmla="#ppt_w*sin(2.5*pi*$)">
                                          <p:val>
                                            <p:fltVal val="0"/>
                                          </p:val>
                                        </p:tav>
                                        <p:tav tm="100000">
                                          <p:val>
                                            <p:fltVal val="1"/>
                                          </p:val>
                                        </p:tav>
                                      </p:tavLst>
                                    </p:anim>
                                    <p:anim calcmode="lin" valueType="num">
                                      <p:cBhvr>
                                        <p:cTn id="45" dur="750" fill="hold"/>
                                        <p:tgtEl>
                                          <p:spTgt spid="935965"/>
                                        </p:tgtEl>
                                        <p:attrNameLst>
                                          <p:attrName>ppt_h</p:attrName>
                                        </p:attrNameLst>
                                      </p:cBhvr>
                                      <p:tavLst>
                                        <p:tav tm="0">
                                          <p:val>
                                            <p:strVal val="#ppt_h"/>
                                          </p:val>
                                        </p:tav>
                                        <p:tav tm="100000">
                                          <p:val>
                                            <p:strVal val="#ppt_h"/>
                                          </p:val>
                                        </p:tav>
                                      </p:tavLst>
                                    </p:anim>
                                  </p:childTnLst>
                                </p:cTn>
                              </p:par>
                            </p:childTnLst>
                          </p:cTn>
                        </p:par>
                        <p:par>
                          <p:cTn id="46" fill="hold">
                            <p:stCondLst>
                              <p:cond delay="4250"/>
                            </p:stCondLst>
                            <p:childTnLst>
                              <p:par>
                                <p:cTn id="47" presetID="45" presetClass="entr" presetSubtype="0" fill="hold" grpId="0" nodeType="afterEffect">
                                  <p:stCondLst>
                                    <p:cond delay="0"/>
                                  </p:stCondLst>
                                  <p:iterate type="lt">
                                    <p:tmPct val="18000"/>
                                  </p:iterate>
                                  <p:childTnLst>
                                    <p:set>
                                      <p:cBhvr>
                                        <p:cTn id="48" dur="1" fill="hold">
                                          <p:stCondLst>
                                            <p:cond delay="0"/>
                                          </p:stCondLst>
                                        </p:cTn>
                                        <p:tgtEl>
                                          <p:spTgt spid="935966"/>
                                        </p:tgtEl>
                                        <p:attrNameLst>
                                          <p:attrName>style.visibility</p:attrName>
                                        </p:attrNameLst>
                                      </p:cBhvr>
                                      <p:to>
                                        <p:strVal val="visible"/>
                                      </p:to>
                                    </p:set>
                                    <p:animEffect transition="in" filter="fade">
                                      <p:cBhvr>
                                        <p:cTn id="49" dur="750"/>
                                        <p:tgtEl>
                                          <p:spTgt spid="935966"/>
                                        </p:tgtEl>
                                      </p:cBhvr>
                                    </p:animEffect>
                                    <p:anim calcmode="lin" valueType="num">
                                      <p:cBhvr>
                                        <p:cTn id="50" dur="750" fill="hold"/>
                                        <p:tgtEl>
                                          <p:spTgt spid="935966"/>
                                        </p:tgtEl>
                                        <p:attrNameLst>
                                          <p:attrName>ppt_w</p:attrName>
                                        </p:attrNameLst>
                                      </p:cBhvr>
                                      <p:tavLst>
                                        <p:tav tm="0" fmla="#ppt_w*sin(2.5*pi*$)">
                                          <p:val>
                                            <p:fltVal val="0"/>
                                          </p:val>
                                        </p:tav>
                                        <p:tav tm="100000">
                                          <p:val>
                                            <p:fltVal val="1"/>
                                          </p:val>
                                        </p:tav>
                                      </p:tavLst>
                                    </p:anim>
                                    <p:anim calcmode="lin" valueType="num">
                                      <p:cBhvr>
                                        <p:cTn id="51" dur="750" fill="hold"/>
                                        <p:tgtEl>
                                          <p:spTgt spid="935966"/>
                                        </p:tgtEl>
                                        <p:attrNameLst>
                                          <p:attrName>ppt_h</p:attrName>
                                        </p:attrNameLst>
                                      </p:cBhvr>
                                      <p:tavLst>
                                        <p:tav tm="0">
                                          <p:val>
                                            <p:strVal val="#ppt_h"/>
                                          </p:val>
                                        </p:tav>
                                        <p:tav tm="100000">
                                          <p:val>
                                            <p:strVal val="#ppt_h"/>
                                          </p:val>
                                        </p:tav>
                                      </p:tavLst>
                                    </p:anim>
                                  </p:childTnLst>
                                </p:cTn>
                              </p:par>
                            </p:childTnLst>
                          </p:cTn>
                        </p:par>
                        <p:par>
                          <p:cTn id="52" fill="hold">
                            <p:stCondLst>
                              <p:cond delay="50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935967"/>
                                        </p:tgtEl>
                                        <p:attrNameLst>
                                          <p:attrName>style.visibility</p:attrName>
                                        </p:attrNameLst>
                                      </p:cBhvr>
                                      <p:to>
                                        <p:strVal val="visible"/>
                                      </p:to>
                                    </p:set>
                                    <p:animEffect transition="in" filter="fade">
                                      <p:cBhvr>
                                        <p:cTn id="55" dur="2000"/>
                                        <p:tgtEl>
                                          <p:spTgt spid="935967"/>
                                        </p:tgtEl>
                                      </p:cBhvr>
                                    </p:animEffect>
                                    <p:anim calcmode="lin" valueType="num">
                                      <p:cBhvr>
                                        <p:cTn id="56" dur="2000" fill="hold"/>
                                        <p:tgtEl>
                                          <p:spTgt spid="935967"/>
                                        </p:tgtEl>
                                        <p:attrNameLst>
                                          <p:attrName>ppt_w</p:attrName>
                                        </p:attrNameLst>
                                      </p:cBhvr>
                                      <p:tavLst>
                                        <p:tav tm="0" fmla="#ppt_w*sin(2.5*pi*$)">
                                          <p:val>
                                            <p:fltVal val="0"/>
                                          </p:val>
                                        </p:tav>
                                        <p:tav tm="100000">
                                          <p:val>
                                            <p:fltVal val="1"/>
                                          </p:val>
                                        </p:tav>
                                      </p:tavLst>
                                    </p:anim>
                                    <p:anim calcmode="lin" valueType="num">
                                      <p:cBhvr>
                                        <p:cTn id="57" dur="2000" fill="hold"/>
                                        <p:tgtEl>
                                          <p:spTgt spid="9359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63" grpId="0"/>
      <p:bldP spid="935964" grpId="0"/>
      <p:bldP spid="935965" grpId="0"/>
      <p:bldP spid="935966" grpId="0"/>
      <p:bldP spid="9359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98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827088" y="555750"/>
            <a:ext cx="5113337" cy="4032000"/>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1800" dirty="0">
                <a:solidFill>
                  <a:schemeClr val="folHlink"/>
                </a:solidFill>
                <a:ea typeface="宋体" panose="02010600030101010101" pitchFamily="2" charset="-122"/>
              </a:rPr>
              <a:t>template</a:t>
            </a:r>
            <a:r>
              <a:rPr kumimoji="1" lang="en-US" altLang="zh-CN" sz="1800" dirty="0">
                <a:solidFill>
                  <a:schemeClr val="tx1"/>
                </a:solidFill>
                <a:ea typeface="宋体" panose="02010600030101010101" pitchFamily="2" charset="-122"/>
              </a:rPr>
              <a:t>&lt;</a:t>
            </a:r>
            <a:r>
              <a:rPr kumimoji="1" lang="en-US" altLang="zh-CN" sz="1800" dirty="0">
                <a:solidFill>
                  <a:schemeClr val="folHlink"/>
                </a:solidFill>
                <a:ea typeface="宋体" panose="02010600030101010101" pitchFamily="2" charset="-122"/>
              </a:rPr>
              <a:t>class</a:t>
            </a:r>
            <a:r>
              <a:rPr kumimoji="1" lang="en-US" altLang="zh-CN" sz="1800" dirty="0">
                <a:solidFill>
                  <a:schemeClr val="tx1"/>
                </a:solidFill>
                <a:ea typeface="宋体" panose="02010600030101010101" pitchFamily="2" charset="-122"/>
              </a:rPr>
              <a:t> T&gt;</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T max(T x, T y)</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 </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  </a:t>
            </a:r>
            <a:r>
              <a:rPr kumimoji="1" lang="en-US" altLang="zh-CN" sz="1800" dirty="0">
                <a:solidFill>
                  <a:schemeClr val="folHlink"/>
                </a:solidFill>
                <a:ea typeface="宋体" panose="02010600030101010101" pitchFamily="2" charset="-122"/>
              </a:rPr>
              <a:t>return</a:t>
            </a:r>
            <a:r>
              <a:rPr kumimoji="1" lang="en-US" altLang="zh-CN" sz="1800" dirty="0">
                <a:solidFill>
                  <a:schemeClr val="tx1"/>
                </a:solidFill>
                <a:ea typeface="宋体" panose="02010600030101010101" pitchFamily="2" charset="-122"/>
              </a:rPr>
              <a:t> (x&gt;y)? x : y; </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tx1"/>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folHlink"/>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folHlink"/>
              </a:solidFill>
              <a:ea typeface="宋体" panose="02010600030101010101" pitchFamily="2" charset="-122"/>
            </a:endParaRPr>
          </a:p>
          <a:p>
            <a:pPr>
              <a:buClr>
                <a:schemeClr val="tx2"/>
              </a:buClr>
              <a:buSzPct val="75000"/>
              <a:buFont typeface="Monotype Sorts" pitchFamily="2" charset="2"/>
              <a:buNone/>
            </a:pPr>
            <a:endParaRPr kumimoji="1" lang="en-US" altLang="zh-CN" sz="2400" dirty="0" smtClean="0">
              <a:solidFill>
                <a:schemeClr val="folHlink"/>
              </a:solidFill>
              <a:ea typeface="宋体" panose="02010600030101010101" pitchFamily="2" charset="-122"/>
            </a:endParaRPr>
          </a:p>
          <a:p>
            <a:pPr>
              <a:buClr>
                <a:schemeClr val="tx2"/>
              </a:buClr>
              <a:buSzPct val="75000"/>
              <a:buFont typeface="Monotype Sorts" pitchFamily="2" charset="2"/>
              <a:buNone/>
            </a:pPr>
            <a:r>
              <a:rPr kumimoji="1" lang="en-US" altLang="zh-CN" sz="2400" dirty="0" smtClean="0">
                <a:solidFill>
                  <a:schemeClr val="folHlink"/>
                </a:solidFill>
                <a:ea typeface="宋体" panose="02010600030101010101" pitchFamily="2" charset="-122"/>
              </a:rPr>
              <a:t>void</a:t>
            </a:r>
            <a:r>
              <a:rPr kumimoji="1" lang="en-US" altLang="zh-CN" sz="2400" dirty="0" smtClean="0">
                <a:solidFill>
                  <a:schemeClr val="tx1"/>
                </a:solidFill>
                <a:ea typeface="宋体" panose="02010600030101010101" pitchFamily="2" charset="-122"/>
              </a:rPr>
              <a:t> </a:t>
            </a:r>
            <a:r>
              <a:rPr kumimoji="1" lang="en-US" altLang="zh-CN" sz="2400" dirty="0">
                <a:solidFill>
                  <a:schemeClr val="tx1"/>
                </a:solidFill>
                <a:ea typeface="宋体" panose="02010600030101010101" pitchFamily="2" charset="-122"/>
              </a:rPr>
              <a:t>main()</a:t>
            </a:r>
            <a:endParaRPr kumimoji="1" lang="en-US" altLang="zh-CN" sz="24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dirty="0">
                <a:solidFill>
                  <a:schemeClr val="tx1"/>
                </a:solidFill>
                <a:ea typeface="宋体" panose="02010600030101010101" pitchFamily="2" charset="-122"/>
              </a:rPr>
              <a:t>{	 </a:t>
            </a:r>
            <a:r>
              <a:rPr kumimoji="1" lang="en-US" altLang="zh-CN" sz="2400" dirty="0" err="1">
                <a:solidFill>
                  <a:schemeClr val="tx1"/>
                </a:solidFill>
                <a:ea typeface="宋体" panose="02010600030101010101" pitchFamily="2" charset="-122"/>
              </a:rPr>
              <a:t>cout</a:t>
            </a:r>
            <a:r>
              <a:rPr kumimoji="1" lang="en-US" altLang="zh-CN" sz="2400" dirty="0">
                <a:solidFill>
                  <a:schemeClr val="tx1"/>
                </a:solidFill>
                <a:ea typeface="宋体" panose="02010600030101010101" pitchFamily="2" charset="-122"/>
              </a:rPr>
              <a:t>&lt;&lt;max(5,6)&lt;&lt;</a:t>
            </a:r>
            <a:r>
              <a:rPr kumimoji="1" lang="en-US" altLang="zh-CN" sz="2400" dirty="0" err="1">
                <a:solidFill>
                  <a:schemeClr val="tx1"/>
                </a:solidFill>
                <a:ea typeface="宋体" panose="02010600030101010101" pitchFamily="2" charset="-122"/>
              </a:rPr>
              <a:t>endl</a:t>
            </a:r>
            <a:r>
              <a:rPr kumimoji="1" lang="en-US" altLang="zh-CN" sz="2400" dirty="0">
                <a:solidFill>
                  <a:schemeClr val="tx1"/>
                </a:solidFill>
                <a:ea typeface="宋体" panose="02010600030101010101" pitchFamily="2" charset="-122"/>
              </a:rPr>
              <a:t>;  }</a:t>
            </a:r>
            <a:endParaRPr kumimoji="1" lang="en-US" altLang="zh-CN" sz="2400" dirty="0">
              <a:solidFill>
                <a:schemeClr val="tx1"/>
              </a:solidFill>
              <a:ea typeface="宋体" panose="02010600030101010101" pitchFamily="2" charset="-122"/>
            </a:endParaRPr>
          </a:p>
        </p:txBody>
      </p:sp>
      <p:sp>
        <p:nvSpPr>
          <p:cNvPr id="19" name="Rectangle 5"/>
          <p:cNvSpPr>
            <a:spLocks noChangeArrowheads="1"/>
          </p:cNvSpPr>
          <p:nvPr/>
        </p:nvSpPr>
        <p:spPr bwMode="auto">
          <a:xfrm>
            <a:off x="468313" y="1995750"/>
            <a:ext cx="8351837" cy="1223963"/>
          </a:xfrm>
          <a:prstGeom prst="rect">
            <a:avLst/>
          </a:prstGeom>
          <a:noFill/>
          <a:ln w="25400" algn="ctr">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0" name="Text Box 6"/>
          <p:cNvSpPr txBox="1">
            <a:spLocks noChangeArrowheads="1"/>
          </p:cNvSpPr>
          <p:nvPr/>
        </p:nvSpPr>
        <p:spPr bwMode="auto">
          <a:xfrm>
            <a:off x="1116013" y="2068775"/>
            <a:ext cx="79200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2400" dirty="0" err="1">
                <a:solidFill>
                  <a:schemeClr val="folHlink"/>
                </a:solidFill>
              </a:rPr>
              <a:t>int</a:t>
            </a:r>
            <a:r>
              <a:rPr lang="en-US" altLang="zh-CN" sz="2400" dirty="0">
                <a:solidFill>
                  <a:schemeClr val="tx1"/>
                </a:solidFill>
              </a:rPr>
              <a:t> max(</a:t>
            </a:r>
            <a:r>
              <a:rPr kumimoji="1" lang="en-US" altLang="zh-CN" sz="2400" dirty="0" err="1">
                <a:solidFill>
                  <a:schemeClr val="folHlink"/>
                </a:solidFill>
              </a:rPr>
              <a:t>int</a:t>
            </a:r>
            <a:r>
              <a:rPr lang="en-US" altLang="zh-CN" sz="2400" dirty="0">
                <a:solidFill>
                  <a:schemeClr val="tx1"/>
                </a:solidFill>
              </a:rPr>
              <a:t> x, </a:t>
            </a:r>
            <a:r>
              <a:rPr kumimoji="1" lang="en-US" altLang="zh-CN" sz="2400" dirty="0" err="1">
                <a:solidFill>
                  <a:schemeClr val="folHlink"/>
                </a:solidFill>
              </a:rPr>
              <a:t>int</a:t>
            </a:r>
            <a:r>
              <a:rPr lang="en-US" altLang="zh-CN" sz="2400" dirty="0">
                <a:solidFill>
                  <a:schemeClr val="tx1"/>
                </a:solidFill>
              </a:rPr>
              <a:t> y)                    </a:t>
            </a:r>
            <a:r>
              <a:rPr lang="zh-CN" altLang="en-US" sz="2800" dirty="0"/>
              <a:t>编译器自动生成！</a:t>
            </a:r>
            <a:endParaRPr lang="zh-CN" altLang="en-US" sz="2800" dirty="0"/>
          </a:p>
          <a:p>
            <a:pPr>
              <a:buClr>
                <a:schemeClr val="tx2"/>
              </a:buClr>
              <a:buSzPct val="75000"/>
              <a:buFont typeface="Monotype Sorts" pitchFamily="2" charset="2"/>
              <a:buNone/>
            </a:pPr>
            <a:r>
              <a:rPr lang="en-US" altLang="zh-CN" sz="2400" dirty="0">
                <a:solidFill>
                  <a:schemeClr val="tx1"/>
                </a:solidFill>
              </a:rPr>
              <a:t>{ </a:t>
            </a:r>
            <a:r>
              <a:rPr kumimoji="1" lang="en-US" altLang="zh-CN" sz="2400" dirty="0">
                <a:solidFill>
                  <a:schemeClr val="folHlink"/>
                </a:solidFill>
              </a:rPr>
              <a:t>return</a:t>
            </a:r>
            <a:r>
              <a:rPr lang="en-US" altLang="zh-CN" sz="2400" dirty="0">
                <a:solidFill>
                  <a:schemeClr val="tx1"/>
                </a:solidFill>
              </a:rPr>
              <a:t> (x&gt;y)? x : y; }              </a:t>
            </a:r>
            <a:r>
              <a:rPr lang="zh-CN" altLang="en-US" sz="2800" dirty="0"/>
              <a:t>隐式的！</a:t>
            </a:r>
            <a:endParaRPr lang="zh-CN" altLang="en-US" sz="2800" dirty="0"/>
          </a:p>
        </p:txBody>
      </p:sp>
      <p:sp>
        <p:nvSpPr>
          <p:cNvPr id="21" name="AutoShape 7"/>
          <p:cNvSpPr>
            <a:spLocks noChangeArrowheads="1"/>
          </p:cNvSpPr>
          <p:nvPr/>
        </p:nvSpPr>
        <p:spPr bwMode="auto">
          <a:xfrm>
            <a:off x="2844000" y="3219750"/>
            <a:ext cx="360363" cy="431800"/>
          </a:xfrm>
          <a:prstGeom prst="upArrow">
            <a:avLst>
              <a:gd name="adj1" fmla="val 50000"/>
              <a:gd name="adj2" fmla="val 29956"/>
            </a:avLst>
          </a:prstGeom>
          <a:solidFill>
            <a:schemeClr val="hlink"/>
          </a:solidFill>
          <a:ln w="25400" algn="ctr">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anose="020B0503020204020204"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867337" y="771750"/>
            <a:ext cx="6783806"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457200" indent="-457200" eaLnBrk="0" hangingPunct="0">
              <a:defRPr sz="2400">
                <a:solidFill>
                  <a:schemeClr val="tx1"/>
                </a:solidFill>
                <a:latin typeface="Times New Roman" panose="02020603050405020304" charset="0"/>
                <a:ea typeface="宋体" panose="02010600030101010101" pitchFamily="2" charset="-122"/>
              </a:defRPr>
            </a:lvl1pPr>
            <a:lvl2pPr marL="914400" indent="-457200" eaLnBrk="0" hangingPunct="0">
              <a:defRPr sz="2400">
                <a:solidFill>
                  <a:schemeClr val="tx1"/>
                </a:solidFill>
                <a:latin typeface="Times New Roman" panose="02020603050405020304" charset="0"/>
                <a:ea typeface="宋体" panose="02010600030101010101" pitchFamily="2" charset="-122"/>
              </a:defRPr>
            </a:lvl2pPr>
            <a:lvl3pPr marL="1371600" indent="-457200" eaLnBrk="0" hangingPunct="0">
              <a:defRPr sz="2400">
                <a:solidFill>
                  <a:schemeClr val="tx1"/>
                </a:solidFill>
                <a:latin typeface="Times New Roman" panose="02020603050405020304" charset="0"/>
                <a:ea typeface="宋体" panose="02010600030101010101" pitchFamily="2" charset="-122"/>
              </a:defRPr>
            </a:lvl3pPr>
            <a:lvl4pPr marL="1828800" indent="-457200" eaLnBrk="0" hangingPunct="0">
              <a:defRPr sz="2400">
                <a:solidFill>
                  <a:schemeClr val="tx1"/>
                </a:solidFill>
                <a:latin typeface="Times New Roman" panose="02020603050405020304" charset="0"/>
                <a:ea typeface="宋体" panose="02010600030101010101" pitchFamily="2" charset="-122"/>
              </a:defRPr>
            </a:lvl4pPr>
            <a:lvl5pPr marL="2286000" indent="-457200" eaLnBrk="0" hangingPunct="0">
              <a:defRPr sz="2400">
                <a:solidFill>
                  <a:schemeClr val="tx1"/>
                </a:solidFill>
                <a:latin typeface="Times New Roman" panose="02020603050405020304"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defRPr/>
            </a:pPr>
            <a:r>
              <a:rPr kumimoji="1" lang="zh-CN" altLang="en-US" sz="1600" dirty="0">
                <a:latin typeface="方正姚体" panose="02010601030101010101" pitchFamily="2" charset="-122"/>
                <a:ea typeface="方正姚体" panose="02010601030101010101" pitchFamily="2" charset="-122"/>
              </a:rPr>
              <a:t>看一段主程序的代码</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main()     //</a:t>
            </a:r>
            <a:r>
              <a:rPr kumimoji="1" lang="zh-CN" altLang="en-US" sz="1600" dirty="0">
                <a:latin typeface="方正姚体" panose="02010601030101010101" pitchFamily="2" charset="-122"/>
                <a:ea typeface="方正姚体" panose="02010601030101010101" pitchFamily="2" charset="-122"/>
              </a:rPr>
              <a:t>主程序</a:t>
            </a:r>
            <a:endParaRPr kumimoji="1" lang="zh-CN" altLang="en-US"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i1=10, i2=56;</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float f1=12.5, f2=24.5;</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double d1=50.344, d2=4656.346;</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char c1=</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k</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 c2=</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n</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cout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the max of i1,i2 is:</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solidFill>
                  <a:srgbClr val="FF0000"/>
                </a:solidFill>
                <a:latin typeface="方正姚体" panose="02010601030101010101" pitchFamily="2" charset="-122"/>
                <a:ea typeface="方正姚体" panose="02010601030101010101" pitchFamily="2" charset="-122"/>
              </a:rPr>
              <a:t>max(i1,i2)</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err="1">
                <a:latin typeface="方正姚体" panose="02010601030101010101" pitchFamily="2" charset="-122"/>
                <a:ea typeface="方正姚体" panose="02010601030101010101" pitchFamily="2" charset="-122"/>
              </a:rPr>
              <a:t>endl</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根据传入的参数类型生成模板函数</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cout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the max of f1,f2 is:</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solidFill>
                  <a:srgbClr val="FF0000"/>
                </a:solidFill>
                <a:latin typeface="方正姚体" panose="02010601030101010101" pitchFamily="2" charset="-122"/>
                <a:ea typeface="方正姚体" panose="02010601030101010101" pitchFamily="2" charset="-122"/>
              </a:rPr>
              <a:t>max(f1,f2)</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err="1">
                <a:latin typeface="方正姚体" panose="02010601030101010101" pitchFamily="2" charset="-122"/>
                <a:ea typeface="方正姚体" panose="02010601030101010101" pitchFamily="2" charset="-122"/>
              </a:rPr>
              <a:t>endl</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根据传入的参数类型生成模板函数</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float,float</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cout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the max of d1,d2 is:</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solidFill>
                  <a:srgbClr val="FF0000"/>
                </a:solidFill>
                <a:latin typeface="方正姚体" panose="02010601030101010101" pitchFamily="2" charset="-122"/>
                <a:ea typeface="方正姚体" panose="02010601030101010101" pitchFamily="2" charset="-122"/>
              </a:rPr>
              <a:t>max(d1,d2)</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err="1">
                <a:latin typeface="方正姚体" panose="02010601030101010101" pitchFamily="2" charset="-122"/>
                <a:ea typeface="方正姚体" panose="02010601030101010101" pitchFamily="2" charset="-122"/>
              </a:rPr>
              <a:t>endl</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根据传入的参数类型生成模板函数</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double,double</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cout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the max of c1,c2 is:</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solidFill>
                  <a:srgbClr val="FF0000"/>
                </a:solidFill>
                <a:latin typeface="方正姚体" panose="02010601030101010101" pitchFamily="2" charset="-122"/>
                <a:ea typeface="方正姚体" panose="02010601030101010101" pitchFamily="2" charset="-122"/>
              </a:rPr>
              <a:t>max(c1,c2)</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err="1">
                <a:latin typeface="方正姚体" panose="02010601030101010101" pitchFamily="2" charset="-122"/>
                <a:ea typeface="方正姚体" panose="02010601030101010101" pitchFamily="2" charset="-122"/>
              </a:rPr>
              <a:t>endl</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根据传入的参数类型生成模板函数</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char,char</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return 0;</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anose="020B0503020204020204"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Object 4"/>
          <p:cNvGraphicFramePr>
            <a:graphicFrameLocks noChangeAspect="1"/>
          </p:cNvGraphicFramePr>
          <p:nvPr/>
        </p:nvGraphicFramePr>
        <p:xfrm>
          <a:off x="324000" y="1131750"/>
          <a:ext cx="7561425" cy="3385333"/>
        </p:xfrm>
        <a:graphic>
          <a:graphicData uri="http://schemas.openxmlformats.org/presentationml/2006/ole">
            <mc:AlternateContent xmlns:mc="http://schemas.openxmlformats.org/markup-compatibility/2006">
              <mc:Choice xmlns:v="urn:schemas-microsoft-com:vml" Requires="v">
                <p:oleObj spid="_x0000_s1034" name="Visio" r:id="rId1" imgW="4290060" imgH="1332230" progId="Visio.Drawing.6">
                  <p:embed/>
                </p:oleObj>
              </mc:Choice>
              <mc:Fallback>
                <p:oleObj name="Visio" r:id="rId1" imgW="4290060" imgH="133223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131750"/>
                        <a:ext cx="7561425" cy="338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5"/>
          <p:cNvSpPr txBox="1">
            <a:spLocks noChangeArrowheads="1"/>
          </p:cNvSpPr>
          <p:nvPr/>
        </p:nvSpPr>
        <p:spPr bwMode="auto">
          <a:xfrm>
            <a:off x="396000" y="750164"/>
            <a:ext cx="7560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kumimoji="1" lang="zh-CN" altLang="en-US" sz="1600" dirty="0">
                <a:latin typeface="方正姚体" panose="02010601030101010101" pitchFamily="2" charset="-122"/>
                <a:ea typeface="方正姚体" panose="02010601030101010101" pitchFamily="2" charset="-122"/>
              </a:rPr>
              <a:t>上面例子中，函数模板</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x,y</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根据传入的参数类型不同，生成了四个模板函数：</a:t>
            </a:r>
            <a:endParaRPr kumimoji="1" lang="zh-CN" altLang="en-US" sz="1600" dirty="0">
              <a:latin typeface="方正姚体" panose="02010601030101010101" pitchFamily="2" charset="-122"/>
              <a:ea typeface="方正姚体" panose="0201060103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anose="020B0503020204020204"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396000" y="843750"/>
            <a:ext cx="8352000" cy="4016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indent="274955"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lnSpc>
                <a:spcPct val="150000"/>
              </a:lnSpc>
              <a:defRPr/>
            </a:pPr>
            <a:r>
              <a:rPr kumimoji="1" lang="zh-CN" altLang="en-US" sz="1800" dirty="0">
                <a:latin typeface="+mn-ea"/>
                <a:ea typeface="+mn-ea"/>
              </a:rPr>
              <a:t>函数模板和模板函数的区别：</a:t>
            </a:r>
            <a:endParaRPr kumimoji="1" lang="en-US" altLang="zh-CN" sz="1800" dirty="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smtClean="0">
                <a:solidFill>
                  <a:schemeClr val="tx2"/>
                </a:solidFill>
                <a:latin typeface="+mn-ea"/>
                <a:ea typeface="+mn-ea"/>
              </a:rPr>
              <a:t>函数</a:t>
            </a:r>
            <a:r>
              <a:rPr kumimoji="1" lang="zh-CN" altLang="en-US" sz="1800" dirty="0">
                <a:solidFill>
                  <a:schemeClr val="tx2"/>
                </a:solidFill>
                <a:latin typeface="+mn-ea"/>
                <a:ea typeface="+mn-ea"/>
              </a:rPr>
              <a:t>模板</a:t>
            </a:r>
            <a:r>
              <a:rPr kumimoji="1" lang="zh-CN" altLang="en-US" sz="1800" dirty="0">
                <a:latin typeface="+mn-ea"/>
                <a:ea typeface="+mn-ea"/>
              </a:rPr>
              <a:t>是模板的定义，定义中用到的是通用的参数类型，它可以是任意类型</a:t>
            </a:r>
            <a:r>
              <a:rPr kumimoji="1" lang="en-US" altLang="zh-CN" sz="1800" dirty="0">
                <a:latin typeface="+mn-ea"/>
                <a:ea typeface="+mn-ea"/>
              </a:rPr>
              <a:t>T</a:t>
            </a:r>
            <a:r>
              <a:rPr kumimoji="1" lang="zh-CN" altLang="en-US" sz="1800" dirty="0">
                <a:latin typeface="+mn-ea"/>
                <a:ea typeface="+mn-ea"/>
              </a:rPr>
              <a:t>为参数和返回值。</a:t>
            </a:r>
            <a:endParaRPr kumimoji="1" lang="en-US" altLang="zh-CN" sz="1800" dirty="0">
              <a:latin typeface="+mn-ea"/>
              <a:ea typeface="+mn-ea"/>
            </a:endParaRPr>
          </a:p>
          <a:p>
            <a:pPr eaLnBrk="1" hangingPunct="1">
              <a:lnSpc>
                <a:spcPct val="150000"/>
              </a:lnSpc>
              <a:defRPr/>
            </a:pPr>
            <a:endParaRPr kumimoji="1" lang="zh-CN" altLang="en-US" sz="1800" dirty="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a:solidFill>
                  <a:schemeClr val="tx2"/>
                </a:solidFill>
                <a:latin typeface="+mn-ea"/>
                <a:ea typeface="+mn-ea"/>
              </a:rPr>
              <a:t>模板函数</a:t>
            </a:r>
            <a:r>
              <a:rPr kumimoji="1" lang="zh-CN" altLang="en-US" sz="1800" dirty="0">
                <a:latin typeface="+mn-ea"/>
                <a:ea typeface="+mn-ea"/>
              </a:rPr>
              <a:t>是实实在在的函数定义，它是由编译系统碰见具体函数调用时生成的，具有函数代码</a:t>
            </a:r>
            <a:r>
              <a:rPr kumimoji="1" lang="zh-CN" altLang="en-US" sz="1800" dirty="0" smtClean="0">
                <a:latin typeface="+mn-ea"/>
                <a:ea typeface="+mn-ea"/>
              </a:rPr>
              <a:t>。</a:t>
            </a:r>
            <a:endParaRPr kumimoji="1" lang="en-US" altLang="zh-CN" sz="1800" dirty="0" smtClean="0">
              <a:latin typeface="+mn-ea"/>
              <a:ea typeface="+mn-ea"/>
            </a:endParaRPr>
          </a:p>
          <a:p>
            <a:pPr eaLnBrk="1" hangingPunct="1">
              <a:lnSpc>
                <a:spcPct val="150000"/>
              </a:lnSpc>
              <a:defRPr/>
            </a:pPr>
            <a:endParaRPr kumimoji="1" lang="en-US" altLang="zh-CN" sz="1800" dirty="0" smtClean="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smtClean="0">
                <a:solidFill>
                  <a:srgbClr val="FF0000"/>
                </a:solidFill>
                <a:latin typeface="+mn-ea"/>
                <a:ea typeface="+mn-ea"/>
              </a:rPr>
              <a:t>函数</a:t>
            </a:r>
            <a:r>
              <a:rPr kumimoji="1" lang="zh-CN" altLang="en-US" sz="1800" dirty="0">
                <a:solidFill>
                  <a:srgbClr val="FF0000"/>
                </a:solidFill>
                <a:latin typeface="+mn-ea"/>
                <a:ea typeface="+mn-ea"/>
              </a:rPr>
              <a:t>模板</a:t>
            </a:r>
            <a:r>
              <a:rPr kumimoji="1" lang="zh-CN" altLang="en-US" sz="1800" dirty="0">
                <a:latin typeface="+mn-ea"/>
                <a:ea typeface="+mn-ea"/>
              </a:rPr>
              <a:t>实现了函数参数的通用性，作为代码的重用机制，可以大幅度的提高程序设计的效率。</a:t>
            </a:r>
            <a:endParaRPr kumimoji="1" lang="zh-CN" altLang="en-US" sz="1800" dirty="0">
              <a:latin typeface="+mn-ea"/>
              <a:ea typeface="+mn-ea"/>
            </a:endParaRPr>
          </a:p>
          <a:p>
            <a:pPr eaLnBrk="1" hangingPunct="1">
              <a:defRPr/>
            </a:pPr>
            <a:endParaRPr kumimoji="1" lang="zh-CN" altLang="en-US" sz="1800" dirty="0">
              <a:latin typeface="+mn-ea"/>
              <a:ea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0.70"/>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2000" y="770263"/>
            <a:ext cx="8136000" cy="2696123"/>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charset="0"/>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template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语句和函数模板定义语句之间不允许有其他的语句，例如：</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template</a:t>
            </a:r>
            <a:r>
              <a:rPr lang="x-none" noProof="0" dirty="0" smtClean="0">
                <a:ln>
                  <a:noFill/>
                </a:ln>
                <a:effectLst/>
                <a:uLnTx/>
                <a:uFillTx/>
                <a:latin typeface="微软雅黑" panose="020B0503020204020204" pitchFamily="34" charset="-122"/>
                <a:ea typeface="微软雅黑" panose="020B0503020204020204" pitchFamily="34" charset="-122"/>
                <a:sym typeface="+mn-ea"/>
              </a:rPr>
              <a:t>&lt;</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class </a:t>
            </a:r>
            <a:r>
              <a:rPr lang="x-none" noProof="0" dirty="0" smtClean="0">
                <a:ln>
                  <a:noFill/>
                </a:ln>
                <a:effectLst/>
                <a:uLnTx/>
                <a:uFillTx/>
                <a:latin typeface="微软雅黑" panose="020B0503020204020204" pitchFamily="34" charset="-122"/>
                <a:ea typeface="微软雅黑" panose="020B0503020204020204" pitchFamily="34" charset="-122"/>
                <a:sym typeface="+mn-ea"/>
              </a:rPr>
              <a:t>T1,</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class </a:t>
            </a:r>
            <a:r>
              <a:rPr lang="x-none" noProof="0" dirty="0" smtClean="0">
                <a:ln>
                  <a:noFill/>
                </a:ln>
                <a:effectLst/>
                <a:uLnTx/>
                <a:uFillTx/>
                <a:latin typeface="微软雅黑" panose="020B0503020204020204" pitchFamily="34" charset="-122"/>
                <a:ea typeface="微软雅黑" panose="020B0503020204020204" pitchFamily="34" charset="-122"/>
                <a:sym typeface="+mn-ea"/>
              </a:rPr>
              <a:t>T2&gt;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int</a:t>
            </a:r>
            <a:r>
              <a:rPr lang="x-none" noProof="0" dirty="0" smtClean="0">
                <a:ln>
                  <a:noFill/>
                </a:ln>
                <a:effectLst/>
                <a:uLnTx/>
                <a:uFillTx/>
                <a:latin typeface="微软雅黑" panose="020B0503020204020204" pitchFamily="34" charset="-122"/>
                <a:ea typeface="微软雅黑" panose="020B0503020204020204" pitchFamily="34" charset="-122"/>
                <a:sym typeface="+mn-ea"/>
              </a:rPr>
              <a:t> t;                      //</a:t>
            </a:r>
            <a:r>
              <a:rPr lang="x-none"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错误，不允许有其他的语句</a:t>
            </a:r>
            <a:endParaRPr kumimoji="0" lang="zh-CN" altLang="en-US"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T1 max(T1 x,T2 y)</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 	</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return </a:t>
            </a:r>
            <a:r>
              <a:rPr lang="x-none" noProof="0" dirty="0" smtClean="0">
                <a:ln>
                  <a:noFill/>
                </a:ln>
                <a:effectLst/>
                <a:uLnTx/>
                <a:uFillTx/>
                <a:latin typeface="微软雅黑" panose="020B0503020204020204" pitchFamily="34" charset="-122"/>
                <a:ea typeface="微软雅黑" panose="020B0503020204020204" pitchFamily="34" charset="-122"/>
                <a:sym typeface="+mn-ea"/>
              </a:rPr>
              <a:t>(x&gt;y)?x:y;</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91208" y="1051523"/>
            <a:ext cx="8228791" cy="2562242"/>
          </a:xfrm>
          <a:prstGeom prst="rect">
            <a:avLst/>
          </a:prstGeom>
          <a:noFill/>
        </p:spPr>
        <p:txBody>
          <a:bodyPr wrap="square" lIns="68584" tIns="34291" rIns="68584" bIns="34291" rtlCol="0">
            <a:spAutoFit/>
          </a:bodyPr>
          <a:lstStyle/>
          <a:p>
            <a:pPr marL="457200" indent="-457200">
              <a:lnSpc>
                <a:spcPct val="150000"/>
              </a:lnSpc>
              <a:buFont typeface="Wingdings" panose="05000000000000000000" pitchFamily="2" charset="2"/>
              <a:buChar char="u"/>
              <a:defRPr/>
            </a:pPr>
            <a:r>
              <a:rPr lang="zh-CN" altLang="en-US"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了解模板的概念；</a:t>
            </a:r>
            <a:endParaRPr lang="zh-CN" altLang="en-US"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a:p>
            <a:pPr marL="457200" indent="-457200">
              <a:lnSpc>
                <a:spcPct val="150000"/>
              </a:lnSpc>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掌握函数模板的定义和使用，理解函数模板与模板函数的关系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掌握模板函数显式具体化</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掌握类模板的定义和使用，理解类模板与模板类的关系；</a:t>
            </a: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掌握类模板的派生</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dirty="0">
                <a:latin typeface="微软雅黑" panose="020B0503020204020204" pitchFamily="34" charset="-122"/>
                <a:ea typeface="微软雅黑" panose="020B0503020204020204" pitchFamily="34" charset="-122"/>
              </a:rPr>
              <a:t>掌握类模板的显式具体化</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28301" y="843750"/>
            <a:ext cx="7919699" cy="3302635"/>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（2） 模板函数中的动作必须相同。例如，下面的函数只能用函数重载，而不能用模板函数。</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void print(char *name)</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cout&lt;&lt;name&lt;&lt;endl;</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void print(char *name,int no)</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cout&lt;&lt;name&lt;&lt;no&lt;&lt;endl;</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771750"/>
            <a:ext cx="7978197" cy="3444020"/>
          </a:xfrm>
          <a:prstGeom prst="rect">
            <a:avLst/>
          </a:prstGeom>
          <a:noFill/>
        </p:spPr>
        <p:txBody>
          <a:bodyPr wrap="square" rtlCol="0" anchor="t">
            <a:spAutoFit/>
          </a:bodyPr>
          <a:lstStyle/>
          <a:p>
            <a:r>
              <a:rPr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dirty="0">
                <a:latin typeface="方正姚体" panose="02010601030101010101" pitchFamily="2" charset="-122"/>
                <a:ea typeface="方正姚体" panose="02010601030101010101" pitchFamily="2" charset="-122"/>
              </a:rPr>
              <a:t>函数可以带有模板参数表中未给出的、已存在的数据类型的参数</a:t>
            </a:r>
            <a:r>
              <a:rPr lang="zh-CN" altLang="en-US" dirty="0" smtClean="0">
                <a:latin typeface="方正姚体" panose="02010601030101010101" pitchFamily="2" charset="-122"/>
                <a:ea typeface="方正姚体" panose="02010601030101010101" pitchFamily="2" charset="-122"/>
              </a:rPr>
              <a:t>。</a:t>
            </a:r>
            <a:endParaRPr lang="en-US" altLang="zh-CN" dirty="0" smtClean="0">
              <a:latin typeface="方正姚体" panose="02010601030101010101" pitchFamily="2" charset="-122"/>
              <a:ea typeface="方正姚体" panose="02010601030101010101" pitchFamily="2" charset="-122"/>
            </a:endParaRPr>
          </a:p>
          <a:p>
            <a:endParaRPr lang="en-US" altLang="zh-CN" dirty="0">
              <a:latin typeface="方正姚体" panose="02010601030101010101" pitchFamily="2" charset="-122"/>
              <a:ea typeface="方正姚体" panose="02010601030101010101" pitchFamily="2" charset="-122"/>
            </a:endParaRPr>
          </a:p>
          <a:p>
            <a:r>
              <a:rPr lang="zh-CN" altLang="en-US" dirty="0" smtClean="0">
                <a:latin typeface="方正姚体" panose="02010601030101010101" pitchFamily="2" charset="-122"/>
                <a:ea typeface="方正姚体" panose="02010601030101010101" pitchFamily="2" charset="-122"/>
              </a:rPr>
              <a:t>例如</a:t>
            </a:r>
            <a:r>
              <a:rPr lang="zh-CN" altLang="en-US" dirty="0">
                <a:latin typeface="方正姚体" panose="02010601030101010101" pitchFamily="2" charset="-122"/>
                <a:ea typeface="方正姚体" panose="02010601030101010101" pitchFamily="2" charset="-122"/>
              </a:rPr>
              <a:t>： </a:t>
            </a:r>
            <a:endParaRPr lang="zh-CN" altLang="en-US" dirty="0">
              <a:latin typeface="方正姚体" panose="02010601030101010101" pitchFamily="2" charset="-122"/>
              <a:ea typeface="方正姚体" panose="02010601030101010101" pitchFamily="2" charset="-122"/>
            </a:endParaRPr>
          </a:p>
          <a:p>
            <a:r>
              <a:rPr lang="zh-CN" altLang="en-US" dirty="0">
                <a:latin typeface="方正姚体" panose="02010601030101010101" pitchFamily="2" charset="-122"/>
                <a:ea typeface="方正姚体" panose="02010601030101010101" pitchFamily="2" charset="-122"/>
              </a:rPr>
              <a:t>	</a:t>
            </a:r>
            <a:r>
              <a:rPr lang="en-US" altLang="zh-CN" dirty="0">
                <a:latin typeface="方正姚体" panose="02010601030101010101" pitchFamily="2" charset="-122"/>
                <a:ea typeface="方正姚体" panose="02010601030101010101" pitchFamily="2" charset="-122"/>
              </a:rPr>
              <a:t>template &lt;class T&gt; 	</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T func2(T arg1</a:t>
            </a:r>
            <a:r>
              <a:rPr lang="zh-CN" altLang="en-US" dirty="0">
                <a:latin typeface="方正姚体" panose="02010601030101010101" pitchFamily="2" charset="-122"/>
                <a:ea typeface="方正姚体" panose="02010601030101010101" pitchFamily="2" charset="-122"/>
              </a:rPr>
              <a:t>，</a:t>
            </a:r>
            <a:r>
              <a:rPr lang="en-US" altLang="zh-CN" dirty="0" err="1">
                <a:latin typeface="方正姚体" panose="02010601030101010101" pitchFamily="2" charset="-122"/>
                <a:ea typeface="方正姚体" panose="02010601030101010101" pitchFamily="2" charset="-122"/>
              </a:rPr>
              <a:t>int</a:t>
            </a:r>
            <a:r>
              <a:rPr lang="en-US" altLang="zh-CN" dirty="0">
                <a:latin typeface="方正姚体" panose="02010601030101010101" pitchFamily="2" charset="-122"/>
                <a:ea typeface="方正姚体" panose="02010601030101010101" pitchFamily="2" charset="-122"/>
              </a:rPr>
              <a:t> arg2) </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a:t>
            </a:r>
            <a:r>
              <a:rPr lang="en-US" altLang="zh-CN" dirty="0">
                <a:latin typeface="Helvetica 65 Medium" pitchFamily="34" charset="0"/>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a:t>
            </a:r>
            <a:endParaRPr lang="en-US" altLang="zh-CN" dirty="0">
              <a:latin typeface="方正姚体" panose="02010601030101010101" pitchFamily="2" charset="-122"/>
              <a:ea typeface="方正姚体" panose="02010601030101010101" pitchFamily="2" charset="-122"/>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0000" y="771750"/>
            <a:ext cx="8784000" cy="4081117"/>
          </a:xfrm>
          <a:prstGeom prst="rect">
            <a:avLst/>
          </a:prstGeom>
          <a:noFill/>
        </p:spPr>
        <p:txBody>
          <a:bodyPr wrap="square" rtlCol="0" anchor="t">
            <a:spAutoFit/>
          </a:bodyPr>
          <a:lstStyle/>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4</a:t>
            </a:r>
            <a:r>
              <a:rPr noProof="0" dirty="0" smtClean="0">
                <a:ln>
                  <a:noFill/>
                </a:ln>
                <a:effectLst/>
                <a:uLnTx/>
                <a:uFillTx/>
                <a:latin typeface="微软雅黑" panose="020B0503020204020204" pitchFamily="34" charset="-122"/>
                <a:ea typeface="微软雅黑" panose="020B0503020204020204" pitchFamily="34" charset="-122"/>
                <a:sym typeface="+mn-ea"/>
              </a:rPr>
              <a:t>）虽然函数模板中的模板形参T可以实例化为各种类型，但实例化T的各模板实参之间必须保持完全一致的类型。模板类型并不具有</a:t>
            </a:r>
            <a:r>
              <a:rPr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隐式的类型转换</a:t>
            </a:r>
            <a:r>
              <a:rPr noProof="0" dirty="0" smtClean="0">
                <a:ln>
                  <a:noFill/>
                </a:ln>
                <a:effectLst/>
                <a:uLnTx/>
                <a:uFillTx/>
                <a:latin typeface="微软雅黑" panose="020B0503020204020204" pitchFamily="34" charset="-122"/>
                <a:ea typeface="微软雅黑" panose="020B0503020204020204" pitchFamily="34" charset="-122"/>
                <a:sym typeface="+mn-ea"/>
              </a:rPr>
              <a:t>，例如:在int与char之间、float与int之间、float与double之间等的隐式类型转换。</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lang="zh-CN" altLang="en-US" noProof="0" dirty="0" smtClean="0">
                <a:latin typeface="微软雅黑" panose="020B0503020204020204" pitchFamily="34" charset="-122"/>
                <a:ea typeface="微软雅黑" panose="020B0503020204020204" pitchFamily="34" charset="-122"/>
                <a:sym typeface="+mn-ea"/>
              </a:rPr>
              <a:t>例如：</a:t>
            </a:r>
            <a:endParaRPr lang="en-US" altLang="zh-CN" noProof="0" dirty="0" smtClean="0">
              <a:latin typeface="微软雅黑" panose="020B0503020204020204" pitchFamily="34" charset="-122"/>
              <a:ea typeface="微软雅黑" panose="020B0503020204020204" pitchFamily="34" charset="-122"/>
              <a:sym typeface="+mn-ea"/>
            </a:endParaRPr>
          </a:p>
          <a:p>
            <a:r>
              <a:rPr kumimoji="1" lang="en-US" altLang="zh-CN" dirty="0">
                <a:latin typeface="方正姚体" panose="02010601030101010101" pitchFamily="2" charset="-122"/>
                <a:ea typeface="方正姚体" panose="02010601030101010101" pitchFamily="2" charset="-122"/>
              </a:rPr>
              <a:t>void </a:t>
            </a:r>
            <a:r>
              <a:rPr kumimoji="1" lang="en-US" altLang="zh-CN" dirty="0" err="1">
                <a:latin typeface="方正姚体" panose="02010601030101010101" pitchFamily="2" charset="-122"/>
                <a:ea typeface="方正姚体" panose="02010601030101010101" pitchFamily="2" charset="-122"/>
              </a:rPr>
              <a:t>func</a:t>
            </a:r>
            <a:r>
              <a:rPr kumimoji="1" lang="en-US" altLang="zh-CN" dirty="0">
                <a:latin typeface="方正姚体" panose="02010601030101010101" pitchFamily="2" charset="-122"/>
                <a:ea typeface="方正姚体" panose="02010601030101010101" pitchFamily="2" charset="-122"/>
              </a:rPr>
              <a:t>(</a:t>
            </a:r>
            <a:r>
              <a:rPr kumimoji="1" lang="en-US" altLang="zh-CN" dirty="0" err="1">
                <a:latin typeface="方正姚体" panose="02010601030101010101" pitchFamily="2" charset="-122"/>
                <a:ea typeface="方正姚体" panose="02010601030101010101" pitchFamily="2" charset="-122"/>
              </a:rPr>
              <a:t>int</a:t>
            </a:r>
            <a:r>
              <a:rPr kumimoji="1" lang="en-US" altLang="zh-CN" dirty="0">
                <a:latin typeface="方正姚体" panose="02010601030101010101" pitchFamily="2" charset="-122"/>
                <a:ea typeface="方正姚体" panose="02010601030101010101" pitchFamily="2" charset="-122"/>
              </a:rPr>
              <a:t> </a:t>
            </a:r>
            <a:r>
              <a:rPr kumimoji="1" lang="en-US" altLang="zh-CN" dirty="0" err="1">
                <a:latin typeface="方正姚体" panose="02010601030101010101" pitchFamily="2" charset="-122"/>
                <a:ea typeface="方正姚体" panose="02010601030101010101" pitchFamily="2" charset="-122"/>
              </a:rPr>
              <a:t>i,char</a:t>
            </a:r>
            <a:r>
              <a:rPr kumimoji="1" lang="en-US" altLang="zh-CN" dirty="0">
                <a:latin typeface="方正姚体" panose="02010601030101010101" pitchFamily="2" charset="-122"/>
                <a:ea typeface="方正姚体" panose="02010601030101010101" pitchFamily="2" charset="-122"/>
              </a:rPr>
              <a:t> c)</a:t>
            </a:r>
            <a:endParaRPr kumimoji="1" lang="en-US" altLang="zh-CN" dirty="0">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a:t>
            </a:r>
            <a:endParaRPr kumimoji="1" lang="en-US" altLang="zh-CN" dirty="0">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      max(</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zh-CN" altLang="en-US" dirty="0">
                <a:latin typeface="方正姚体" panose="02010601030101010101" pitchFamily="2" charset="-122"/>
                <a:ea typeface="方正姚体" panose="02010601030101010101" pitchFamily="2" charset="-122"/>
              </a:rPr>
              <a:t>正确 </a:t>
            </a:r>
            <a:r>
              <a:rPr kumimoji="1" lang="en-US" altLang="zh-CN" dirty="0">
                <a:latin typeface="方正姚体" panose="02010601030101010101" pitchFamily="2" charset="-122"/>
                <a:ea typeface="方正姚体" panose="02010601030101010101" pitchFamily="2" charset="-122"/>
              </a:rPr>
              <a:t>,</a:t>
            </a:r>
            <a:r>
              <a:rPr kumimoji="1" lang="zh-CN" altLang="en-US" dirty="0">
                <a:latin typeface="方正姚体" panose="02010601030101010101" pitchFamily="2" charset="-122"/>
                <a:ea typeface="方正姚体" panose="02010601030101010101" pitchFamily="2" charset="-122"/>
              </a:rPr>
              <a:t>调用</a:t>
            </a:r>
            <a:r>
              <a:rPr kumimoji="1" lang="en-US" altLang="zh-CN" dirty="0">
                <a:latin typeface="方正姚体" panose="02010601030101010101" pitchFamily="2" charset="-122"/>
                <a:ea typeface="方正姚体" panose="02010601030101010101" pitchFamily="2" charset="-122"/>
              </a:rPr>
              <a:t>max(</a:t>
            </a:r>
            <a:r>
              <a:rPr kumimoji="1" lang="en-US" altLang="zh-CN" dirty="0" err="1">
                <a:latin typeface="方正姚体" panose="02010601030101010101" pitchFamily="2" charset="-122"/>
                <a:ea typeface="方正姚体" panose="02010601030101010101" pitchFamily="2" charset="-122"/>
              </a:rPr>
              <a:t>int,int</a:t>
            </a:r>
            <a:r>
              <a:rPr kumimoji="1" lang="en-US" altLang="zh-CN" dirty="0">
                <a:latin typeface="方正姚体" panose="02010601030101010101" pitchFamily="2" charset="-122"/>
                <a:ea typeface="方正姚体" panose="02010601030101010101" pitchFamily="2" charset="-122"/>
              </a:rPr>
              <a:t>)</a:t>
            </a:r>
            <a:endParaRPr kumimoji="1" lang="en-US" altLang="zh-CN" dirty="0">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      max(c, c);  //</a:t>
            </a:r>
            <a:r>
              <a:rPr kumimoji="1" lang="zh-CN" altLang="en-US" dirty="0">
                <a:latin typeface="方正姚体" panose="02010601030101010101" pitchFamily="2" charset="-122"/>
                <a:ea typeface="方正姚体" panose="02010601030101010101" pitchFamily="2" charset="-122"/>
              </a:rPr>
              <a:t>正确 </a:t>
            </a:r>
            <a:r>
              <a:rPr kumimoji="1" lang="en-US" altLang="zh-CN" dirty="0">
                <a:latin typeface="方正姚体" panose="02010601030101010101" pitchFamily="2" charset="-122"/>
                <a:ea typeface="方正姚体" panose="02010601030101010101" pitchFamily="2" charset="-122"/>
              </a:rPr>
              <a:t>,</a:t>
            </a:r>
            <a:r>
              <a:rPr kumimoji="1" lang="zh-CN" altLang="en-US" dirty="0">
                <a:latin typeface="方正姚体" panose="02010601030101010101" pitchFamily="2" charset="-122"/>
                <a:ea typeface="方正姚体" panose="02010601030101010101" pitchFamily="2" charset="-122"/>
              </a:rPr>
              <a:t>调用</a:t>
            </a:r>
            <a:r>
              <a:rPr kumimoji="1" lang="en-US" altLang="zh-CN" dirty="0">
                <a:latin typeface="方正姚体" panose="02010601030101010101" pitchFamily="2" charset="-122"/>
                <a:ea typeface="方正姚体" panose="02010601030101010101" pitchFamily="2" charset="-122"/>
              </a:rPr>
              <a:t>max(</a:t>
            </a:r>
            <a:r>
              <a:rPr kumimoji="1" lang="en-US" altLang="zh-CN" dirty="0" err="1">
                <a:latin typeface="方正姚体" panose="02010601030101010101" pitchFamily="2" charset="-122"/>
                <a:ea typeface="方正姚体" panose="02010601030101010101" pitchFamily="2" charset="-122"/>
              </a:rPr>
              <a:t>char,char</a:t>
            </a:r>
            <a:r>
              <a:rPr kumimoji="1" lang="en-US" altLang="zh-CN" dirty="0">
                <a:latin typeface="方正姚体" panose="02010601030101010101" pitchFamily="2" charset="-122"/>
                <a:ea typeface="方正姚体" panose="02010601030101010101" pitchFamily="2" charset="-122"/>
              </a:rPr>
              <a:t>)</a:t>
            </a:r>
            <a:endParaRPr kumimoji="1" lang="en-US" altLang="zh-CN" dirty="0">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      max(</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c);   //</a:t>
            </a:r>
            <a:r>
              <a:rPr kumimoji="1" lang="zh-CN" altLang="en-US" dirty="0">
                <a:solidFill>
                  <a:srgbClr val="FF0000"/>
                </a:solidFill>
                <a:latin typeface="方正姚体" panose="02010601030101010101" pitchFamily="2" charset="-122"/>
                <a:ea typeface="方正姚体" panose="02010601030101010101" pitchFamily="2" charset="-122"/>
              </a:rPr>
              <a:t>错误 </a:t>
            </a:r>
            <a:r>
              <a:rPr kumimoji="1" lang="en-US" altLang="zh-CN" dirty="0">
                <a:solidFill>
                  <a:srgbClr val="FF0000"/>
                </a:solidFill>
                <a:latin typeface="方正姚体" panose="02010601030101010101" pitchFamily="2" charset="-122"/>
                <a:ea typeface="方正姚体" panose="02010601030101010101" pitchFamily="2" charset="-122"/>
              </a:rPr>
              <a:t>,</a:t>
            </a:r>
            <a:r>
              <a:rPr kumimoji="1" lang="zh-CN" altLang="en-US" dirty="0">
                <a:solidFill>
                  <a:srgbClr val="FF0000"/>
                </a:solidFill>
                <a:latin typeface="方正姚体" panose="02010601030101010101" pitchFamily="2" charset="-122"/>
                <a:ea typeface="方正姚体" panose="02010601030101010101" pitchFamily="2" charset="-122"/>
              </a:rPr>
              <a:t>类型不匹配</a:t>
            </a:r>
            <a:endParaRPr kumimoji="1" lang="zh-CN" altLang="en-US" dirty="0">
              <a:solidFill>
                <a:srgbClr val="FF0000"/>
              </a:solidFill>
              <a:latin typeface="方正姚体" panose="02010601030101010101" pitchFamily="2" charset="-122"/>
              <a:ea typeface="方正姚体" panose="02010601030101010101" pitchFamily="2" charset="-122"/>
            </a:endParaRPr>
          </a:p>
          <a:p>
            <a:r>
              <a:rPr kumimoji="1" lang="zh-CN" altLang="en-US" dirty="0">
                <a:latin typeface="方正姚体" panose="02010601030101010101" pitchFamily="2" charset="-122"/>
                <a:ea typeface="方正姚体" panose="02010601030101010101" pitchFamily="2" charset="-122"/>
              </a:rPr>
              <a:t>      </a:t>
            </a:r>
            <a:r>
              <a:rPr kumimoji="1" lang="en-US" altLang="zh-CN" dirty="0">
                <a:latin typeface="方正姚体" panose="02010601030101010101" pitchFamily="2" charset="-122"/>
                <a:ea typeface="方正姚体" panose="02010601030101010101" pitchFamily="2" charset="-122"/>
              </a:rPr>
              <a:t>max(c, </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zh-CN" altLang="en-US" dirty="0">
                <a:solidFill>
                  <a:srgbClr val="FF0000"/>
                </a:solidFill>
                <a:latin typeface="方正姚体" panose="02010601030101010101" pitchFamily="2" charset="-122"/>
                <a:ea typeface="方正姚体" panose="02010601030101010101" pitchFamily="2" charset="-122"/>
              </a:rPr>
              <a:t>错误 </a:t>
            </a:r>
            <a:r>
              <a:rPr kumimoji="1" lang="en-US" altLang="zh-CN" dirty="0">
                <a:solidFill>
                  <a:srgbClr val="FF0000"/>
                </a:solidFill>
                <a:latin typeface="方正姚体" panose="02010601030101010101" pitchFamily="2" charset="-122"/>
                <a:ea typeface="方正姚体" panose="02010601030101010101" pitchFamily="2" charset="-122"/>
              </a:rPr>
              <a:t>,</a:t>
            </a:r>
            <a:r>
              <a:rPr kumimoji="1" lang="zh-CN" altLang="en-US" dirty="0">
                <a:solidFill>
                  <a:srgbClr val="FF0000"/>
                </a:solidFill>
                <a:latin typeface="方正姚体" panose="02010601030101010101" pitchFamily="2" charset="-122"/>
                <a:ea typeface="方正姚体" panose="02010601030101010101" pitchFamily="2" charset="-122"/>
              </a:rPr>
              <a:t>类型不匹配</a:t>
            </a:r>
            <a:endParaRPr kumimoji="1" lang="zh-CN" altLang="en-US" dirty="0">
              <a:solidFill>
                <a:srgbClr val="FF0000"/>
              </a:solidFill>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a:t>
            </a:r>
            <a:endParaRPr kumimoji="1" lang="en-US" altLang="zh-CN" dirty="0">
              <a:latin typeface="方正姚体" panose="02010601030101010101" pitchFamily="2" charset="-122"/>
              <a:ea typeface="方正姚体" panose="02010601030101010101" pitchFamily="2" charset="-122"/>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5" y="200025"/>
            <a:ext cx="7411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2] 函数模板参数的问题，分析下面程序中的错误 </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668020" y="791210"/>
            <a:ext cx="7938135" cy="45700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#include </a:t>
            </a:r>
            <a:r>
              <a:rPr lang="en-US" sz="1200" dirty="0">
                <a:solidFill>
                  <a:sysClr val="windowText" lastClr="000000"/>
                </a:solidFill>
                <a:latin typeface="微软雅黑" panose="020B0503020204020204" pitchFamily="34" charset="-122"/>
                <a:ea typeface="微软雅黑" panose="020B0503020204020204" pitchFamily="34" charset="-122"/>
                <a:cs typeface="+mn-ea"/>
                <a:sym typeface="+mn-ea"/>
              </a:rPr>
              <a: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stdafx.h</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&gt;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#include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iostream</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&gt;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using namespace std;</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template&lt;class T &gt;  //模板声明</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x,T y)    //定义模板</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return(x&gt;y)?x:y;</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alt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main()</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int i=4,j=8;</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char c='a',d='b';</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float f=23.5;</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double g=12222.222;</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i,j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max(i,j</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//正确</a:t>
            </a:r>
            <a:r>
              <a:rPr lang="zh-CN" alt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endParaRPr kumimoji="0" 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i,f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max(f,i</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i,c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max(i,c</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g,d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max(g,d</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a:t>
            </a: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en-US" alt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return 0;</a:t>
            </a:r>
            <a:endParaRPr kumimoji="0" lang="en-US" alt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lang="x-none" altLang="en-US" sz="1200" b="1"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56000" y="627750"/>
            <a:ext cx="8136000" cy="2653034"/>
          </a:xfrm>
          <a:prstGeom prst="rect">
            <a:avLst/>
          </a:prstGeom>
        </p:spPr>
        <p:txBody>
          <a:bodyPr wrap="square">
            <a:spAutoFit/>
          </a:bodyPr>
          <a:lstStyle/>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1）采用强制类型转换。</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[例]  将调用语句</a:t>
            </a:r>
            <a:r>
              <a:rPr lang="zh-CN" altLang="en-US" sz="1600" dirty="0" smtClean="0">
                <a:latin typeface="微软雅黑" panose="020B0503020204020204" pitchFamily="34" charset="-122"/>
                <a:ea typeface="微软雅黑" panose="020B0503020204020204" pitchFamily="34" charset="-122"/>
              </a:rPr>
              <a:t>max </a:t>
            </a:r>
            <a:r>
              <a:rPr lang="zh-CN" altLang="en-US" sz="1600" dirty="0">
                <a:latin typeface="微软雅黑" panose="020B0503020204020204" pitchFamily="34" charset="-122"/>
                <a:ea typeface="微软雅黑" panose="020B0503020204020204" pitchFamily="34" charset="-122"/>
              </a:rPr>
              <a:t>(f ,i) 改写为</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maximum(f, float(i)) </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2）显式给出模板实参，强制生成对特定实例的调用。具体地说，就是在调用格式中要插入一个模板实参表。</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[例]  将调用语句</a:t>
            </a:r>
            <a:r>
              <a:rPr lang="zh-CN" altLang="en-US" sz="1600" dirty="0" smtClean="0">
                <a:latin typeface="微软雅黑" panose="020B0503020204020204" pitchFamily="34" charset="-122"/>
                <a:ea typeface="微软雅黑" panose="020B0503020204020204" pitchFamily="34" charset="-122"/>
              </a:rPr>
              <a:t>max </a:t>
            </a:r>
            <a:r>
              <a:rPr lang="zh-CN" altLang="en-US" sz="1600" dirty="0">
                <a:latin typeface="微软雅黑" panose="020B0503020204020204" pitchFamily="34" charset="-122"/>
                <a:ea typeface="微软雅黑" panose="020B0503020204020204" pitchFamily="34" charset="-122"/>
              </a:rPr>
              <a:t>(i,c) 和</a:t>
            </a:r>
            <a:r>
              <a:rPr lang="zh-CN" altLang="en-US" sz="1600" dirty="0" smtClean="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g,d)分别改写为</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max&lt;</a:t>
            </a:r>
            <a:r>
              <a:rPr lang="zh-CN" altLang="en-US" sz="1600" dirty="0">
                <a:latin typeface="微软雅黑" panose="020B0503020204020204" pitchFamily="34" charset="-122"/>
                <a:ea typeface="微软雅黑" panose="020B0503020204020204" pitchFamily="34" charset="-122"/>
              </a:rPr>
              <a:t>int&gt;(i,c)  </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max&lt;</a:t>
            </a:r>
            <a:r>
              <a:rPr lang="zh-CN" altLang="en-US" sz="1600" dirty="0">
                <a:latin typeface="微软雅黑" panose="020B0503020204020204" pitchFamily="34" charset="-122"/>
                <a:ea typeface="微软雅黑" panose="020B0503020204020204" pitchFamily="34" charset="-122"/>
              </a:rPr>
              <a:t>double&gt; (g,d)</a:t>
            </a: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p:nvSpPr>
        <p:spPr>
          <a:xfrm>
            <a:off x="540000" y="3435750"/>
            <a:ext cx="7955520" cy="1021433"/>
          </a:xfrm>
          <a:prstGeom prst="rect">
            <a:avLst/>
          </a:prstGeom>
        </p:spPr>
        <p:txBody>
          <a:bodyPr wrap="square">
            <a:spAutoFit/>
          </a:bodyPr>
          <a:lstStyle/>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（3）将函数模板中&lt;  &gt;的类型参数定义为两个类型参数分别为T1和T2，分别接受不同的数据类型。函数模板的返回类型参数为T1或T2</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）显式具体化模板函数。例如，我们通过重载模板函数实现比较字符串的大小</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endParaRPr lang="zh-CN" altLang="en-US" sz="2000" dirty="0">
              <a:solidFill>
                <a:schemeClr val="bg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 Box 4"/>
          <p:cNvSpPr txBox="1">
            <a:spLocks noChangeArrowheads="1"/>
          </p:cNvSpPr>
          <p:nvPr/>
        </p:nvSpPr>
        <p:spPr bwMode="auto">
          <a:xfrm>
            <a:off x="900000" y="1137550"/>
            <a:ext cx="299750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kumimoji="1" lang="en-US" altLang="zh-CN" sz="1600" dirty="0">
                <a:solidFill>
                  <a:srgbClr val="FF0000"/>
                </a:solidFill>
                <a:latin typeface="方正姚体" panose="02010601030101010101" pitchFamily="2" charset="-122"/>
                <a:ea typeface="方正姚体" panose="02010601030101010101" pitchFamily="2" charset="-122"/>
              </a:rPr>
              <a:t>①</a:t>
            </a:r>
            <a:r>
              <a:rPr kumimoji="1" lang="zh-CN" altLang="en-US" sz="1600" dirty="0">
                <a:solidFill>
                  <a:srgbClr val="FF0000"/>
                </a:solidFill>
                <a:latin typeface="方正姚体" panose="02010601030101010101" pitchFamily="2" charset="-122"/>
                <a:ea typeface="方正姚体" panose="02010601030101010101" pitchFamily="2" charset="-122"/>
              </a:rPr>
              <a:t>声明一个非模板函数的原型</a:t>
            </a:r>
            <a:r>
              <a:rPr kumimoji="1" lang="zh-CN" altLang="en-US" sz="1600" dirty="0">
                <a:latin typeface="方正姚体" panose="02010601030101010101" pitchFamily="2" charset="-122"/>
                <a:ea typeface="方正姚体" panose="02010601030101010101" pitchFamily="2" charset="-122"/>
              </a:rPr>
              <a:t>：</a:t>
            </a:r>
            <a:endParaRPr kumimoji="1" lang="zh-CN" altLang="en-US" sz="1600" dirty="0">
              <a:latin typeface="方正姚体" panose="02010601030101010101" pitchFamily="2" charset="-122"/>
              <a:ea typeface="方正姚体" panose="02010601030101010101" pitchFamily="2" charset="-122"/>
            </a:endParaRPr>
          </a:p>
        </p:txBody>
      </p:sp>
      <p:sp>
        <p:nvSpPr>
          <p:cNvPr id="10" name="Text Box 7"/>
          <p:cNvSpPr txBox="1">
            <a:spLocks noChangeArrowheads="1"/>
          </p:cNvSpPr>
          <p:nvPr/>
        </p:nvSpPr>
        <p:spPr bwMode="auto">
          <a:xfrm>
            <a:off x="1044000" y="1439276"/>
            <a:ext cx="5976000" cy="3200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457200" indent="-457200" eaLnBrk="0" hangingPunct="0">
              <a:defRPr sz="2400">
                <a:solidFill>
                  <a:schemeClr val="tx1"/>
                </a:solidFill>
                <a:latin typeface="Times New Roman" panose="02020603050405020304" charset="0"/>
                <a:ea typeface="宋体" panose="02010600030101010101" pitchFamily="2" charset="-122"/>
              </a:defRPr>
            </a:lvl1pPr>
            <a:lvl2pPr marL="914400" indent="-457200" eaLnBrk="0" hangingPunct="0">
              <a:defRPr sz="2400">
                <a:solidFill>
                  <a:schemeClr val="tx1"/>
                </a:solidFill>
                <a:latin typeface="Times New Roman" panose="02020603050405020304" charset="0"/>
                <a:ea typeface="宋体" panose="02010600030101010101" pitchFamily="2" charset="-122"/>
              </a:defRPr>
            </a:lvl2pPr>
            <a:lvl3pPr marL="1371600" indent="-457200" eaLnBrk="0" hangingPunct="0">
              <a:defRPr sz="2400">
                <a:solidFill>
                  <a:schemeClr val="tx1"/>
                </a:solidFill>
                <a:latin typeface="Times New Roman" panose="02020603050405020304" charset="0"/>
                <a:ea typeface="宋体" panose="02010600030101010101" pitchFamily="2" charset="-122"/>
              </a:defRPr>
            </a:lvl3pPr>
            <a:lvl4pPr marL="1828800" indent="-457200" eaLnBrk="0" hangingPunct="0">
              <a:defRPr sz="2400">
                <a:solidFill>
                  <a:schemeClr val="tx1"/>
                </a:solidFill>
                <a:latin typeface="Times New Roman" panose="02020603050405020304" charset="0"/>
                <a:ea typeface="宋体" panose="02010600030101010101" pitchFamily="2" charset="-122"/>
              </a:defRPr>
            </a:lvl4pPr>
            <a:lvl5pPr marL="2286000" indent="-457200" eaLnBrk="0" hangingPunct="0">
              <a:defRPr sz="2400">
                <a:solidFill>
                  <a:schemeClr val="tx1"/>
                </a:solidFill>
                <a:latin typeface="Times New Roman" panose="02020603050405020304"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marL="0" indent="0" eaLnBrk="1" hangingPunct="1"/>
            <a:r>
              <a:rPr kumimoji="1" lang="en-US" altLang="zh-CN" sz="1600" dirty="0" smtClean="0">
                <a:latin typeface="方正姚体" panose="02010601030101010101" pitchFamily="2" charset="-122"/>
                <a:ea typeface="方正姚体" panose="02010601030101010101" pitchFamily="2" charset="-122"/>
              </a:rPr>
              <a:t>template&lt;class </a:t>
            </a:r>
            <a:r>
              <a:rPr kumimoji="1" lang="en-US" altLang="zh-CN" sz="1600" dirty="0">
                <a:latin typeface="方正姚体" panose="02010601030101010101" pitchFamily="2" charset="-122"/>
                <a:ea typeface="方正姚体" panose="02010601030101010101" pitchFamily="2" charset="-122"/>
              </a:rPr>
              <a:t>T&gt;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T max(T x, T y)</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	return (x&gt;y)?</a:t>
            </a:r>
            <a:r>
              <a:rPr kumimoji="1" lang="en-US" altLang="zh-CN" sz="1600" dirty="0" err="1">
                <a:latin typeface="方正姚体" panose="02010601030101010101" pitchFamily="2" charset="-122"/>
                <a:ea typeface="方正姚体" panose="02010601030101010101" pitchFamily="2" charset="-122"/>
              </a:rPr>
              <a:t>x:y</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只声明一个非模板函数的原型</a:t>
            </a:r>
            <a:endParaRPr kumimoji="1" lang="zh-CN" altLang="en-US"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void </a:t>
            </a:r>
            <a:r>
              <a:rPr kumimoji="1" lang="en-US" altLang="zh-CN" sz="1600" dirty="0" err="1">
                <a:latin typeface="方正姚体" panose="02010601030101010101" pitchFamily="2" charset="-122"/>
                <a:ea typeface="方正姚体" panose="02010601030101010101" pitchFamily="2" charset="-122"/>
              </a:rPr>
              <a:t>func</a:t>
            </a:r>
            <a:r>
              <a:rPr kumimoji="1" lang="en-US" altLang="zh-CN" sz="1600" dirty="0">
                <a:latin typeface="方正姚体" panose="02010601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i,char</a:t>
            </a:r>
            <a:r>
              <a:rPr kumimoji="1" lang="en-US" altLang="zh-CN" sz="1600" dirty="0">
                <a:latin typeface="方正姚体" panose="02010601030101010101" pitchFamily="2" charset="-122"/>
                <a:ea typeface="方正姚体" panose="02010601030101010101" pitchFamily="2" charset="-122"/>
              </a:rPr>
              <a:t> c)</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    max(c, c);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char,char</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c);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 </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使用隐式类型转换</a:t>
            </a:r>
            <a:endParaRPr kumimoji="1" lang="zh-CN" altLang="en-US" sz="1600" dirty="0">
              <a:latin typeface="方正姚体" panose="02010601030101010101" pitchFamily="2" charset="-122"/>
              <a:ea typeface="方正姚体" panose="02010601030101010101" pitchFamily="2" charset="-122"/>
            </a:endParaRPr>
          </a:p>
          <a:p>
            <a:pPr marL="0" indent="0" eaLnBrk="1" hangingPunct="1"/>
            <a:r>
              <a:rPr kumimoji="1" lang="zh-CN" altLang="en-US" sz="1600" dirty="0">
                <a:latin typeface="方正姚体" panose="02010601030101010101" pitchFamily="2" charset="-122"/>
                <a:ea typeface="方正姚体" panose="02010601030101010101" pitchFamily="2" charset="-122"/>
              </a:rPr>
              <a:t>    </a:t>
            </a:r>
            <a:r>
              <a:rPr kumimoji="1" lang="en-US" altLang="zh-CN" sz="1600" dirty="0">
                <a:latin typeface="方正姚体" panose="02010601030101010101" pitchFamily="2" charset="-122"/>
                <a:ea typeface="方正姚体" panose="02010601030101010101" pitchFamily="2" charset="-122"/>
              </a:rPr>
              <a:t>max(c, </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使用隐式类型转换</a:t>
            </a:r>
            <a:endParaRPr kumimoji="1" lang="zh-CN" altLang="en-US"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endParaRPr lang="zh-CN" altLang="en-US" sz="2000" dirty="0">
              <a:solidFill>
                <a:schemeClr val="bg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828000" y="1199260"/>
            <a:ext cx="412560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kumimoji="1" lang="en-US" altLang="zh-CN" sz="1600" dirty="0">
                <a:solidFill>
                  <a:srgbClr val="FF0000"/>
                </a:solidFill>
                <a:latin typeface="方正姚体" panose="02010601030101010101" pitchFamily="2" charset="-122"/>
                <a:ea typeface="方正姚体" panose="02010601030101010101" pitchFamily="2" charset="-122"/>
              </a:rPr>
              <a:t>②</a:t>
            </a:r>
            <a:r>
              <a:rPr kumimoji="1" lang="zh-CN" altLang="en-US" sz="1600" dirty="0">
                <a:solidFill>
                  <a:srgbClr val="FF0000"/>
                </a:solidFill>
                <a:latin typeface="方正姚体" panose="02010601030101010101" pitchFamily="2" charset="-122"/>
                <a:ea typeface="方正姚体" panose="02010601030101010101" pitchFamily="2" charset="-122"/>
              </a:rPr>
              <a:t>定义一个完整的非模板函数重载模板函数</a:t>
            </a:r>
            <a:endParaRPr kumimoji="1" lang="zh-CN" altLang="en-US" sz="1600" dirty="0">
              <a:solidFill>
                <a:srgbClr val="FF0000"/>
              </a:solidFill>
              <a:latin typeface="方正姚体" panose="02010601030101010101" pitchFamily="2" charset="-122"/>
              <a:ea typeface="方正姚体" panose="02010601030101010101" pitchFamily="2" charset="-122"/>
            </a:endParaRPr>
          </a:p>
        </p:txBody>
      </p:sp>
      <p:sp>
        <p:nvSpPr>
          <p:cNvPr id="9" name="Text Box 8"/>
          <p:cNvSpPr txBox="1">
            <a:spLocks noChangeArrowheads="1"/>
          </p:cNvSpPr>
          <p:nvPr/>
        </p:nvSpPr>
        <p:spPr bwMode="auto">
          <a:xfrm>
            <a:off x="789753" y="1621904"/>
            <a:ext cx="7776000" cy="1969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kumimoji="1" lang="zh-CN" altLang="en-US" sz="1600" dirty="0">
                <a:latin typeface="方正姚体" panose="02010601030101010101" pitchFamily="2" charset="-122"/>
                <a:ea typeface="方正姚体" panose="02010601030101010101" pitchFamily="2" charset="-122"/>
              </a:rPr>
              <a:t>按照这种方式定义重载函数，所带的参数类型可以随意，就像一般的重载函数一样定义。</a:t>
            </a:r>
            <a:endParaRPr kumimoji="1" lang="zh-CN" altLang="en-US" sz="1600" dirty="0">
              <a:latin typeface="方正姚体" panose="02010601030101010101" pitchFamily="2" charset="-122"/>
              <a:ea typeface="方正姚体" panose="02010601030101010101" pitchFamily="2" charset="-122"/>
            </a:endParaRPr>
          </a:p>
          <a:p>
            <a:pPr eaLnBrk="1" hangingPunct="1"/>
            <a:r>
              <a:rPr kumimoji="1" lang="zh-CN" altLang="en-US" sz="1600" dirty="0">
                <a:latin typeface="方正姚体" panose="02010601030101010101" pitchFamily="2" charset="-122"/>
                <a:ea typeface="方正姚体" panose="02010601030101010101" pitchFamily="2" charset="-122"/>
              </a:rPr>
              <a:t>比如：在上面程序的模板定义下面定义如下函数：</a:t>
            </a:r>
            <a:endParaRPr kumimoji="1" lang="zh-CN" altLang="en-US" sz="1600" dirty="0">
              <a:latin typeface="方正姚体" panose="02010601030101010101" pitchFamily="2" charset="-122"/>
              <a:ea typeface="方正姚体" panose="02010601030101010101" pitchFamily="2" charset="-122"/>
            </a:endParaRP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char *max(char *x, char *y)</a:t>
            </a:r>
            <a:endParaRPr kumimoji="1" lang="en-US" altLang="zh-CN" sz="1600" dirty="0">
              <a:solidFill>
                <a:schemeClr val="tx2"/>
              </a:solidFill>
              <a:latin typeface="方正姚体" panose="02010601030101010101" pitchFamily="2" charset="-122"/>
              <a:ea typeface="方正姚体" panose="02010601030101010101" pitchFamily="2" charset="-122"/>
            </a:endParaRP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a:t>
            </a:r>
            <a:endParaRPr kumimoji="1" lang="en-US" altLang="zh-CN" sz="1600" dirty="0">
              <a:solidFill>
                <a:schemeClr val="tx2"/>
              </a:solidFill>
              <a:latin typeface="方正姚体" panose="02010601030101010101" pitchFamily="2" charset="-122"/>
              <a:ea typeface="方正姚体" panose="02010601030101010101" pitchFamily="2" charset="-122"/>
            </a:endParaRP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      return (</a:t>
            </a:r>
            <a:r>
              <a:rPr kumimoji="1" lang="en-US" altLang="zh-CN" sz="1600" dirty="0" err="1">
                <a:solidFill>
                  <a:schemeClr val="tx2"/>
                </a:solidFill>
                <a:latin typeface="方正姚体" panose="02010601030101010101" pitchFamily="2" charset="-122"/>
                <a:ea typeface="方正姚体" panose="02010601030101010101" pitchFamily="2" charset="-122"/>
              </a:rPr>
              <a:t>strcmp</a:t>
            </a:r>
            <a:r>
              <a:rPr kumimoji="1" lang="en-US" altLang="zh-CN" sz="1600" dirty="0">
                <a:solidFill>
                  <a:schemeClr val="tx2"/>
                </a:solidFill>
                <a:latin typeface="方正姚体" panose="02010601030101010101" pitchFamily="2" charset="-122"/>
                <a:ea typeface="方正姚体" panose="02010601030101010101" pitchFamily="2" charset="-122"/>
              </a:rPr>
              <a:t>(</a:t>
            </a:r>
            <a:r>
              <a:rPr kumimoji="1" lang="en-US" altLang="zh-CN" sz="1600" dirty="0" err="1">
                <a:solidFill>
                  <a:schemeClr val="tx2"/>
                </a:solidFill>
                <a:latin typeface="方正姚体" panose="02010601030101010101" pitchFamily="2" charset="-122"/>
                <a:ea typeface="方正姚体" panose="02010601030101010101" pitchFamily="2" charset="-122"/>
              </a:rPr>
              <a:t>x,y</a:t>
            </a:r>
            <a:r>
              <a:rPr kumimoji="1" lang="en-US" altLang="zh-CN" sz="1600" dirty="0">
                <a:solidFill>
                  <a:schemeClr val="tx2"/>
                </a:solidFill>
                <a:latin typeface="方正姚体" panose="02010601030101010101" pitchFamily="2" charset="-122"/>
                <a:ea typeface="方正姚体" panose="02010601030101010101" pitchFamily="2" charset="-122"/>
              </a:rPr>
              <a:t>)&gt;0)?</a:t>
            </a:r>
            <a:r>
              <a:rPr kumimoji="1" lang="en-US" altLang="zh-CN" sz="1600" dirty="0" err="1">
                <a:solidFill>
                  <a:schemeClr val="tx2"/>
                </a:solidFill>
                <a:latin typeface="方正姚体" panose="02010601030101010101" pitchFamily="2" charset="-122"/>
                <a:ea typeface="方正姚体" panose="02010601030101010101" pitchFamily="2" charset="-122"/>
              </a:rPr>
              <a:t>x:y</a:t>
            </a:r>
            <a:r>
              <a:rPr kumimoji="1" lang="en-US" altLang="zh-CN" sz="1600" dirty="0">
                <a:solidFill>
                  <a:schemeClr val="tx2"/>
                </a:solidFill>
                <a:latin typeface="方正姚体" panose="02010601030101010101" pitchFamily="2" charset="-122"/>
                <a:ea typeface="方正姚体" panose="02010601030101010101" pitchFamily="2" charset="-122"/>
              </a:rPr>
              <a:t>;</a:t>
            </a:r>
            <a:endParaRPr kumimoji="1" lang="en-US" altLang="zh-CN" sz="1600" dirty="0">
              <a:solidFill>
                <a:schemeClr val="tx2"/>
              </a:solidFill>
              <a:latin typeface="方正姚体" panose="02010601030101010101" pitchFamily="2" charset="-122"/>
              <a:ea typeface="方正姚体" panose="02010601030101010101" pitchFamily="2" charset="-122"/>
            </a:endParaRP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a:t>
            </a:r>
            <a:endParaRPr kumimoji="1" lang="en-US" altLang="zh-CN" sz="1600" dirty="0">
              <a:solidFill>
                <a:schemeClr val="tx2"/>
              </a:solidFill>
              <a:latin typeface="方正姚体" panose="02010601030101010101" pitchFamily="2" charset="-122"/>
              <a:ea typeface="方正姚体" panose="02010601030101010101" pitchFamily="2" charset="-122"/>
            </a:endParaRPr>
          </a:p>
          <a:p>
            <a:pPr eaLnBrk="1" hangingPunct="1"/>
            <a:r>
              <a:rPr kumimoji="1" lang="zh-CN" altLang="en-US" sz="1600" dirty="0">
                <a:latin typeface="方正姚体" panose="02010601030101010101" pitchFamily="2" charset="-122"/>
                <a:ea typeface="方正姚体" panose="02010601030101010101" pitchFamily="2" charset="-122"/>
              </a:rPr>
              <a:t>此函数重载了上述函数模板，当出现调用语句</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a:latin typeface="宋体" panose="02010600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abcd</a:t>
            </a:r>
            <a:r>
              <a:rPr kumimoji="1" lang="en-US" altLang="zh-CN" sz="1600" dirty="0">
                <a:latin typeface="宋体" panose="02010600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en-US" altLang="zh-CN" sz="1600" dirty="0">
                <a:latin typeface="宋体" panose="02010600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efgh</a:t>
            </a:r>
            <a:r>
              <a:rPr kumimoji="1" lang="en-US" altLang="zh-CN" sz="1600" dirty="0">
                <a:latin typeface="宋体" panose="02010600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；时，执行的是这个重载的非模板函数。</a:t>
            </a:r>
            <a:endParaRPr kumimoji="1" lang="zh-CN" altLang="en-US" sz="1600" dirty="0">
              <a:latin typeface="方正姚体" panose="02010601030101010101" pitchFamily="2" charset="-122"/>
              <a:ea typeface="方正姚体" panose="0201060103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endParaRPr lang="zh-CN" altLang="en-US" sz="2000" dirty="0">
              <a:solidFill>
                <a:schemeClr val="bg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bwMode="auto">
          <a:xfrm>
            <a:off x="792937" y="1186138"/>
            <a:ext cx="7774199" cy="36176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kumimoji="1" lang="en-US" altLang="zh-CN" sz="1600" b="0" kern="0" dirty="0">
                <a:latin typeface="方正姚体" panose="02010601030101010101" pitchFamily="2" charset="-122"/>
              </a:rPr>
              <a:t>#include &lt;</a:t>
            </a:r>
            <a:r>
              <a:rPr kumimoji="1" lang="en-US" altLang="zh-CN" sz="1600" b="0" kern="0" dirty="0" err="1">
                <a:latin typeface="方正姚体" panose="02010601030101010101" pitchFamily="2" charset="-122"/>
              </a:rPr>
              <a:t>iostream.h</a:t>
            </a:r>
            <a:r>
              <a:rPr kumimoji="1" lang="en-US" altLang="zh-CN" sz="1600" b="0" kern="0" dirty="0">
                <a:latin typeface="方正姚体" panose="02010601030101010101" pitchFamily="2" charset="-122"/>
              </a:rPr>
              <a:t>&gt;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template &lt;class T&gt;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T Power(T a, </a:t>
            </a:r>
            <a:r>
              <a:rPr kumimoji="1" lang="en-US" altLang="zh-CN" sz="1600" b="0" kern="0" dirty="0" err="1">
                <a:latin typeface="方正姚体" panose="02010601030101010101" pitchFamily="2" charset="-122"/>
              </a:rPr>
              <a:t>int</a:t>
            </a:r>
            <a:r>
              <a:rPr kumimoji="1" lang="en-US" altLang="zh-CN" sz="1600" b="0" kern="0" dirty="0">
                <a:latin typeface="方正姚体" panose="02010601030101010101" pitchFamily="2" charset="-122"/>
              </a:rPr>
              <a:t> </a:t>
            </a:r>
            <a:r>
              <a:rPr kumimoji="1" lang="en-US" altLang="zh-CN" sz="1600" b="0" kern="0" dirty="0" err="1">
                <a:latin typeface="方正姚体" panose="02010601030101010101" pitchFamily="2" charset="-122"/>
              </a:rPr>
              <a:t>exp</a:t>
            </a: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T </a:t>
            </a:r>
            <a:r>
              <a:rPr kumimoji="1" lang="en-US" altLang="zh-CN" sz="1600" b="0" kern="0" dirty="0" err="1">
                <a:latin typeface="方正姚体" panose="02010601030101010101" pitchFamily="2" charset="-122"/>
              </a:rPr>
              <a:t>ans</a:t>
            </a:r>
            <a:r>
              <a:rPr kumimoji="1" lang="en-US" altLang="zh-CN" sz="1600" b="0" kern="0" dirty="0">
                <a:latin typeface="方正姚体" panose="02010601030101010101" pitchFamily="2" charset="-122"/>
              </a:rPr>
              <a:t> = a;</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while(--</a:t>
            </a:r>
            <a:r>
              <a:rPr kumimoji="1" lang="en-US" altLang="zh-CN" sz="1600" b="0" kern="0" dirty="0" err="1">
                <a:latin typeface="方正姚体" panose="02010601030101010101" pitchFamily="2" charset="-122"/>
              </a:rPr>
              <a:t>exp</a:t>
            </a:r>
            <a:r>
              <a:rPr kumimoji="1" lang="en-US" altLang="zh-CN" sz="1600" b="0" kern="0" dirty="0">
                <a:latin typeface="方正姚体" panose="02010601030101010101" pitchFamily="2" charset="-122"/>
              </a:rPr>
              <a:t>&gt;0) </a:t>
            </a:r>
            <a:r>
              <a:rPr kumimoji="1" lang="en-US" altLang="zh-CN" sz="1600" b="0" kern="0" dirty="0" err="1">
                <a:latin typeface="方正姚体" panose="02010601030101010101" pitchFamily="2" charset="-122"/>
              </a:rPr>
              <a:t>ans</a:t>
            </a:r>
            <a:r>
              <a:rPr kumimoji="1" lang="en-US" altLang="zh-CN" sz="1600" b="0" kern="0" dirty="0">
                <a:latin typeface="方正姚体" panose="02010601030101010101" pitchFamily="2" charset="-122"/>
              </a:rPr>
              <a:t>*=a;</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return </a:t>
            </a:r>
            <a:r>
              <a:rPr kumimoji="1" lang="en-US" altLang="zh-CN" sz="1600" b="0" kern="0" dirty="0" err="1">
                <a:latin typeface="方正姚体" panose="02010601030101010101" pitchFamily="2" charset="-122"/>
              </a:rPr>
              <a:t>ans</a:t>
            </a: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a:t>
            </a:r>
            <a:r>
              <a:rPr kumimoji="1" lang="zh-CN" altLang="en-US" sz="1600" b="0" kern="0" dirty="0">
                <a:latin typeface="方正姚体" panose="02010601030101010101" pitchFamily="2" charset="-122"/>
              </a:rPr>
              <a:t>测试用主函数</a:t>
            </a:r>
            <a:endParaRPr kumimoji="1" lang="zh-CN" altLang="en-US"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err="1">
                <a:latin typeface="方正姚体" panose="02010601030101010101" pitchFamily="2" charset="-122"/>
              </a:rPr>
              <a:t>int</a:t>
            </a:r>
            <a:r>
              <a:rPr kumimoji="1" lang="en-US" altLang="zh-CN" sz="1600" b="0" kern="0" dirty="0">
                <a:latin typeface="方正姚体" panose="02010601030101010101" pitchFamily="2" charset="-122"/>
              </a:rPr>
              <a:t> main()</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a:t>
            </a:r>
            <a:r>
              <a:rPr kumimoji="1" lang="en-US" altLang="zh-CN" sz="1600" b="0" kern="0" dirty="0" err="1">
                <a:latin typeface="方正姚体" panose="02010601030101010101" pitchFamily="2" charset="-122"/>
              </a:rPr>
              <a:t>cout</a:t>
            </a:r>
            <a:r>
              <a:rPr kumimoji="1" lang="en-US" altLang="zh-CN" sz="1600" b="0" kern="0" dirty="0">
                <a:latin typeface="方正姚体" panose="02010601030101010101" pitchFamily="2" charset="-122"/>
              </a:rPr>
              <a:t> &lt;&lt; "3^5= " &lt;&lt;Power(3, 5) &lt;&lt; </a:t>
            </a:r>
            <a:r>
              <a:rPr kumimoji="1" lang="en-US" altLang="zh-CN" sz="1600" b="0" kern="0" dirty="0" err="1">
                <a:latin typeface="方正姚体" panose="02010601030101010101" pitchFamily="2" charset="-122"/>
              </a:rPr>
              <a:t>endl</a:t>
            </a: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a:t>
            </a:r>
            <a:r>
              <a:rPr kumimoji="1" lang="en-US" altLang="zh-CN" sz="1600" b="0" kern="0" dirty="0" err="1">
                <a:latin typeface="方正姚体" panose="02010601030101010101" pitchFamily="2" charset="-122"/>
              </a:rPr>
              <a:t>cout</a:t>
            </a:r>
            <a:r>
              <a:rPr kumimoji="1" lang="en-US" altLang="zh-CN" sz="1600" b="0" kern="0" dirty="0">
                <a:latin typeface="方正姚体" panose="02010601030101010101" pitchFamily="2" charset="-122"/>
              </a:rPr>
              <a:t> &lt;&lt; "1.1^2= " &lt;&lt; Power(1.1, 2) &lt;&lt; </a:t>
            </a:r>
            <a:r>
              <a:rPr kumimoji="1" lang="en-US" altLang="zh-CN" sz="1600" b="0" kern="0" dirty="0" err="1">
                <a:latin typeface="方正姚体" panose="02010601030101010101" pitchFamily="2" charset="-122"/>
              </a:rPr>
              <a:t>endl</a:t>
            </a: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return 0;</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a:t>
            </a:r>
            <a:endParaRPr lang="en-US" altLang="zh-CN" sz="1600" b="0" kern="0" dirty="0">
              <a:latin typeface="方正姚体" panose="02010601030101010101" pitchFamily="2" charset="-122"/>
            </a:endParaRPr>
          </a:p>
        </p:txBody>
      </p:sp>
      <p:sp>
        <p:nvSpPr>
          <p:cNvPr id="11" name="AutoShape 4"/>
          <p:cNvSpPr>
            <a:spLocks noChangeArrowheads="1"/>
          </p:cNvSpPr>
          <p:nvPr/>
        </p:nvSpPr>
        <p:spPr bwMode="auto">
          <a:xfrm>
            <a:off x="5652000" y="2127437"/>
            <a:ext cx="2727415" cy="1368742"/>
          </a:xfrm>
          <a:prstGeom prst="wedgeRectCallout">
            <a:avLst>
              <a:gd name="adj1" fmla="val -36310"/>
              <a:gd name="adj2" fmla="val 2772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lang="zh-CN" altLang="en-US" dirty="0"/>
              <a:t>运算结果</a:t>
            </a:r>
            <a:r>
              <a:rPr lang="en-US" altLang="zh-CN" dirty="0"/>
              <a:t>:</a:t>
            </a:r>
            <a:endParaRPr lang="en-US" altLang="zh-CN" dirty="0"/>
          </a:p>
          <a:p>
            <a:pPr eaLnBrk="1" hangingPunct="1"/>
            <a:r>
              <a:rPr kumimoji="1" lang="en-US" altLang="zh-CN" dirty="0"/>
              <a:t>3^5=243</a:t>
            </a:r>
            <a:endParaRPr kumimoji="1" lang="en-US" altLang="zh-CN" dirty="0"/>
          </a:p>
          <a:p>
            <a:pPr eaLnBrk="1" hangingPunct="1"/>
            <a:r>
              <a:rPr kumimoji="1" lang="en-US" altLang="zh-CN" dirty="0"/>
              <a:t>1.1^2=1.21</a:t>
            </a:r>
            <a:endParaRPr kumimoji="1" lang="en-US" altLang="zh-CN"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anose="020B0503020204020204" pitchFamily="34" charset="-122"/>
              </a:rPr>
              <a:t>模板函数重载的调用顺序</a:t>
            </a:r>
            <a:endParaRPr lang="en-GB" altLang="zh-CN" sz="2400" b="1" dirty="0">
              <a:solidFill>
                <a:schemeClr val="tx1"/>
              </a:solidFill>
              <a:latin typeface="微软雅黑" panose="020B0503020204020204" pitchFamily="34" charset="-122"/>
              <a:ea typeface="微软雅黑" panose="020B0503020204020204" pitchFamily="34" charset="-122"/>
            </a:endParaRPr>
          </a:p>
        </p:txBody>
      </p:sp>
      <p:sp>
        <p:nvSpPr>
          <p:cNvPr id="7" name="Text Box 6"/>
          <p:cNvSpPr txBox="1">
            <a:spLocks noChangeArrowheads="1"/>
          </p:cNvSpPr>
          <p:nvPr/>
        </p:nvSpPr>
        <p:spPr bwMode="auto">
          <a:xfrm>
            <a:off x="857880" y="1203750"/>
            <a:ext cx="7674120"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lnSpc>
                <a:spcPct val="150000"/>
              </a:lnSpc>
              <a:defRPr/>
            </a:pPr>
            <a:r>
              <a:rPr kumimoji="1" lang="zh-CN" altLang="en-US" sz="1600" dirty="0">
                <a:latin typeface="+mn-ea"/>
                <a:ea typeface="+mn-ea"/>
              </a:rPr>
              <a:t>在</a:t>
            </a:r>
            <a:r>
              <a:rPr kumimoji="1" lang="en-US" altLang="zh-CN" sz="1600" dirty="0">
                <a:latin typeface="+mn-ea"/>
                <a:ea typeface="+mn-ea"/>
              </a:rPr>
              <a:t>C</a:t>
            </a:r>
            <a:r>
              <a:rPr kumimoji="1" lang="zh-CN" altLang="en-US" sz="1600" dirty="0">
                <a:latin typeface="+mn-ea"/>
                <a:ea typeface="+mn-ea"/>
              </a:rPr>
              <a:t>＋＋</a:t>
            </a:r>
            <a:r>
              <a:rPr kumimoji="1" lang="zh-CN" altLang="en-US" sz="1600" dirty="0" smtClean="0">
                <a:latin typeface="+mn-ea"/>
                <a:ea typeface="+mn-ea"/>
              </a:rPr>
              <a:t>中函数</a:t>
            </a:r>
            <a:r>
              <a:rPr kumimoji="1" lang="zh-CN" altLang="en-US" sz="1600" dirty="0">
                <a:latin typeface="+mn-ea"/>
                <a:ea typeface="+mn-ea"/>
              </a:rPr>
              <a:t>模板与同名的非模板函数重载时，调用的顺序遵循下述约定</a:t>
            </a:r>
            <a:r>
              <a:rPr kumimoji="1" lang="zh-CN" altLang="en-US" sz="1600" dirty="0" smtClean="0">
                <a:latin typeface="+mn-ea"/>
                <a:ea typeface="+mn-ea"/>
              </a:rPr>
              <a:t>：</a:t>
            </a:r>
            <a:endParaRPr kumimoji="1" lang="en-US" altLang="zh-CN" sz="1600" dirty="0" smtClean="0">
              <a:latin typeface="+mn-ea"/>
              <a:ea typeface="+mn-ea"/>
            </a:endParaRPr>
          </a:p>
          <a:p>
            <a:pPr eaLnBrk="1" hangingPunct="1">
              <a:lnSpc>
                <a:spcPct val="150000"/>
              </a:lnSpc>
              <a:buClr>
                <a:schemeClr val="hlink"/>
              </a:buClr>
              <a:buFont typeface="+mj-lt"/>
              <a:buAutoNum type="arabicPeriod"/>
              <a:defRPr/>
            </a:pPr>
            <a:r>
              <a:rPr kumimoji="1" lang="zh-CN" altLang="en-US" sz="1600" dirty="0">
                <a:latin typeface="+mn-ea"/>
              </a:rPr>
              <a:t>寻找一个参数</a:t>
            </a:r>
            <a:r>
              <a:rPr kumimoji="1" lang="zh-CN" altLang="en-US" sz="1600" dirty="0">
                <a:solidFill>
                  <a:srgbClr val="FF0000"/>
                </a:solidFill>
                <a:latin typeface="+mn-ea"/>
              </a:rPr>
              <a:t>完全匹配</a:t>
            </a:r>
            <a:r>
              <a:rPr kumimoji="1" lang="zh-CN" altLang="en-US" sz="1600" dirty="0">
                <a:latin typeface="+mn-ea"/>
              </a:rPr>
              <a:t>的函数，如果找到就调用它。</a:t>
            </a:r>
            <a:endParaRPr kumimoji="1" lang="zh-CN" altLang="en-US" sz="1600" dirty="0">
              <a:latin typeface="+mn-ea"/>
            </a:endParaRPr>
          </a:p>
          <a:p>
            <a:pPr eaLnBrk="1" hangingPunct="1">
              <a:lnSpc>
                <a:spcPct val="150000"/>
              </a:lnSpc>
              <a:buClr>
                <a:schemeClr val="hlink"/>
              </a:buClr>
              <a:buFont typeface="+mj-lt"/>
              <a:buAutoNum type="arabicPeriod"/>
              <a:defRPr/>
            </a:pPr>
            <a:r>
              <a:rPr kumimoji="1" lang="zh-CN" altLang="en-US" sz="1600" dirty="0">
                <a:latin typeface="+mn-ea"/>
              </a:rPr>
              <a:t>寻找一个函数模板，将其</a:t>
            </a:r>
            <a:r>
              <a:rPr kumimoji="1" lang="zh-CN" altLang="en-US" sz="1600" dirty="0">
                <a:solidFill>
                  <a:srgbClr val="FF0000"/>
                </a:solidFill>
                <a:latin typeface="+mn-ea"/>
              </a:rPr>
              <a:t>实例化</a:t>
            </a:r>
            <a:r>
              <a:rPr kumimoji="1" lang="zh-CN" altLang="en-US" sz="1600" dirty="0">
                <a:latin typeface="+mn-ea"/>
              </a:rPr>
              <a:t>，产生一个</a:t>
            </a:r>
            <a:r>
              <a:rPr kumimoji="1" lang="zh-CN" altLang="en-US" sz="1600" dirty="0">
                <a:solidFill>
                  <a:srgbClr val="FF0000"/>
                </a:solidFill>
                <a:latin typeface="+mn-ea"/>
              </a:rPr>
              <a:t>匹配的模板函数</a:t>
            </a:r>
            <a:r>
              <a:rPr kumimoji="1" lang="zh-CN" altLang="en-US" sz="1600" dirty="0">
                <a:latin typeface="+mn-ea"/>
              </a:rPr>
              <a:t>。若找到了，就调用它。</a:t>
            </a:r>
            <a:endParaRPr kumimoji="1" lang="zh-CN" altLang="en-US" sz="1600" dirty="0">
              <a:latin typeface="+mn-ea"/>
            </a:endParaRPr>
          </a:p>
          <a:p>
            <a:pPr eaLnBrk="1" hangingPunct="1">
              <a:lnSpc>
                <a:spcPct val="150000"/>
              </a:lnSpc>
              <a:buClr>
                <a:schemeClr val="hlink"/>
              </a:buClr>
              <a:buFont typeface="+mj-lt"/>
              <a:buAutoNum type="arabicPeriod"/>
              <a:defRPr/>
            </a:pPr>
            <a:r>
              <a:rPr kumimoji="1" lang="zh-CN" altLang="en-US" sz="1600" dirty="0">
                <a:latin typeface="+mn-ea"/>
              </a:rPr>
              <a:t>若（</a:t>
            </a:r>
            <a:r>
              <a:rPr kumimoji="1" lang="en-US" altLang="zh-CN" sz="1600" dirty="0">
                <a:latin typeface="+mn-ea"/>
              </a:rPr>
              <a:t>1</a:t>
            </a:r>
            <a:r>
              <a:rPr kumimoji="1" lang="zh-CN" altLang="en-US" sz="1600" dirty="0">
                <a:latin typeface="+mn-ea"/>
              </a:rPr>
              <a:t>）和（</a:t>
            </a:r>
            <a:r>
              <a:rPr kumimoji="1" lang="en-US" altLang="zh-CN" sz="1600" dirty="0">
                <a:latin typeface="+mn-ea"/>
              </a:rPr>
              <a:t>2</a:t>
            </a:r>
            <a:r>
              <a:rPr kumimoji="1" lang="zh-CN" altLang="en-US" sz="1600" dirty="0">
                <a:latin typeface="+mn-ea"/>
              </a:rPr>
              <a:t>）都失败，再试一试低一级的对函数的</a:t>
            </a:r>
            <a:r>
              <a:rPr kumimoji="1" lang="zh-CN" altLang="en-US" sz="1600" dirty="0">
                <a:solidFill>
                  <a:srgbClr val="FF0000"/>
                </a:solidFill>
                <a:latin typeface="+mn-ea"/>
              </a:rPr>
              <a:t>重载方法</a:t>
            </a:r>
            <a:r>
              <a:rPr kumimoji="1" lang="zh-CN" altLang="en-US" sz="1600" dirty="0">
                <a:latin typeface="+mn-ea"/>
              </a:rPr>
              <a:t>。例如通过类型转换可产生参数匹配等，若找到了，就调用它。若（</a:t>
            </a:r>
            <a:r>
              <a:rPr kumimoji="1" lang="en-US" altLang="zh-CN" sz="1600" dirty="0">
                <a:latin typeface="+mn-ea"/>
              </a:rPr>
              <a:t>1</a:t>
            </a:r>
            <a:r>
              <a:rPr kumimoji="1" lang="zh-CN" altLang="en-US" sz="1600" dirty="0">
                <a:latin typeface="+mn-ea"/>
              </a:rPr>
              <a:t>），（</a:t>
            </a:r>
            <a:r>
              <a:rPr kumimoji="1" lang="en-US" altLang="zh-CN" sz="1600" dirty="0">
                <a:latin typeface="+mn-ea"/>
              </a:rPr>
              <a:t>2</a:t>
            </a:r>
            <a:r>
              <a:rPr kumimoji="1" lang="zh-CN" altLang="en-US" sz="1600" dirty="0">
                <a:latin typeface="+mn-ea"/>
              </a:rPr>
              <a:t>），（</a:t>
            </a:r>
            <a:r>
              <a:rPr kumimoji="1" lang="en-US" altLang="zh-CN" sz="1600" dirty="0">
                <a:latin typeface="+mn-ea"/>
              </a:rPr>
              <a:t>3</a:t>
            </a:r>
            <a:r>
              <a:rPr kumimoji="1" lang="zh-CN" altLang="en-US" sz="1600" dirty="0">
                <a:latin typeface="+mn-ea"/>
              </a:rPr>
              <a:t>）均未找到匹配的函数，则是一个错误的调用。如果在第（</a:t>
            </a:r>
            <a:r>
              <a:rPr kumimoji="1" lang="en-US" altLang="zh-CN" sz="1600" dirty="0">
                <a:latin typeface="+mn-ea"/>
              </a:rPr>
              <a:t>1</a:t>
            </a:r>
            <a:r>
              <a:rPr kumimoji="1" lang="zh-CN" altLang="en-US" sz="1600" dirty="0">
                <a:latin typeface="+mn-ea"/>
              </a:rPr>
              <a:t>）步有多于一个的选择，那么这个调用是意义不明确的，是一个错误调用</a:t>
            </a:r>
            <a:r>
              <a:rPr kumimoji="1" lang="zh-CN" altLang="en-US" sz="1600" dirty="0" smtClean="0">
                <a:latin typeface="+mn-ea"/>
              </a:rPr>
              <a:t>。</a:t>
            </a:r>
            <a:endParaRPr kumimoji="1" lang="zh-CN" altLang="en-US" sz="1600" dirty="0">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类模板与模板类</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9797" y="1034606"/>
            <a:ext cx="8178111" cy="2857707"/>
          </a:xfrm>
          <a:prstGeom prst="rect">
            <a:avLst/>
          </a:prstGeom>
          <a:noFill/>
        </p:spPr>
        <p:txBody>
          <a:bodyPr wrap="square" lIns="68584" tIns="34291" rIns="68584" bIns="34291" rtlCol="0">
            <a:spAutoFit/>
          </a:bodyPr>
          <a:lstStyle/>
          <a:p>
            <a:pPr marL="342900" indent="-342900">
              <a:lnSpc>
                <a:spcPct val="150000"/>
              </a:lnSpc>
              <a:buClr>
                <a:schemeClr val="accent1">
                  <a:lumMod val="75000"/>
                </a:schemeClr>
              </a:buClr>
              <a:buFont typeface="Arial" panose="020B0604020202020204" pitchFamily="34" charset="0"/>
              <a:buChar char="•"/>
            </a:pPr>
            <a:r>
              <a:rPr lang="zh-CN" altLang="en-US" dirty="0">
                <a:latin typeface="+mn-ea"/>
                <a:sym typeface="+mn-ea"/>
              </a:rPr>
              <a:t>模板是</a:t>
            </a:r>
            <a:r>
              <a:rPr lang="en-US" altLang="zh-CN" dirty="0">
                <a:latin typeface="+mn-ea"/>
                <a:sym typeface="+mn-ea"/>
              </a:rPr>
              <a:t>C++</a:t>
            </a:r>
            <a:r>
              <a:rPr lang="zh-CN" altLang="en-US" dirty="0">
                <a:latin typeface="+mn-ea"/>
                <a:sym typeface="+mn-ea"/>
              </a:rPr>
              <a:t>支持参数化多态性的工具之一。</a:t>
            </a:r>
            <a:endParaRPr lang="en-US" altLang="zh-CN" dirty="0">
              <a:latin typeface="+mn-ea"/>
            </a:endParaRPr>
          </a:p>
          <a:p>
            <a:pPr marL="342900" indent="-342900">
              <a:lnSpc>
                <a:spcPct val="150000"/>
              </a:lnSpc>
              <a:buClr>
                <a:schemeClr val="accent1">
                  <a:lumMod val="75000"/>
                </a:schemeClr>
              </a:buClr>
              <a:buFont typeface="Arial" panose="020B0604020202020204" pitchFamily="34" charset="0"/>
              <a:buChar char="•"/>
            </a:pPr>
            <a:r>
              <a:rPr lang="en-US" altLang="zh-CN" dirty="0">
                <a:solidFill>
                  <a:srgbClr val="FF0000"/>
                </a:solidFill>
                <a:latin typeface="+mn-ea"/>
                <a:sym typeface="+mn-ea"/>
              </a:rPr>
              <a:t>C++</a:t>
            </a:r>
            <a:r>
              <a:rPr lang="zh-CN" altLang="en-US" dirty="0">
                <a:solidFill>
                  <a:srgbClr val="FF0000"/>
                </a:solidFill>
                <a:latin typeface="+mn-ea"/>
                <a:sym typeface="+mn-ea"/>
              </a:rPr>
              <a:t>的模板机制</a:t>
            </a:r>
            <a:r>
              <a:rPr lang="zh-CN" altLang="en-US" dirty="0">
                <a:solidFill>
                  <a:schemeClr val="tx1"/>
                </a:solidFill>
                <a:latin typeface="+mn-ea"/>
                <a:sym typeface="+mn-ea"/>
              </a:rPr>
              <a:t>为泛化型程序设计提供了良好的支持。使用模板可以方便地建立起通用类型的函数库和类库，减少程序开发的重复及代码冗余</a:t>
            </a:r>
            <a:r>
              <a:rPr lang="zh-CN" altLang="en-US" dirty="0" smtClean="0">
                <a:solidFill>
                  <a:schemeClr val="tx1"/>
                </a:solidFill>
                <a:latin typeface="+mn-ea"/>
                <a:sym typeface="+mn-ea"/>
              </a:rPr>
              <a:t>。</a:t>
            </a:r>
            <a:endParaRPr lang="en-US" altLang="zh-CN" dirty="0" smtClean="0">
              <a:solidFill>
                <a:schemeClr val="tx1"/>
              </a:solidFill>
              <a:latin typeface="+mn-ea"/>
              <a:sym typeface="+mn-ea"/>
            </a:endParaRPr>
          </a:p>
          <a:p>
            <a:pPr marL="342900" indent="-342900">
              <a:lnSpc>
                <a:spcPct val="150000"/>
              </a:lnSpc>
              <a:buClr>
                <a:schemeClr val="accent1">
                  <a:lumMod val="75000"/>
                </a:schemeClr>
              </a:buClr>
              <a:buFont typeface="Arial" panose="020B0604020202020204" pitchFamily="34" charset="0"/>
              <a:buChar char="•"/>
            </a:pPr>
            <a:r>
              <a:rPr lang="en-US" altLang="zh-CN" i="1" dirty="0" err="1">
                <a:solidFill>
                  <a:srgbClr val="FF0000"/>
                </a:solidFill>
                <a:effectLst>
                  <a:outerShdw blurRad="38100" dist="38100" dir="2700000" algn="tl">
                    <a:srgbClr val="000000">
                      <a:alpha val="43137"/>
                    </a:srgbClr>
                  </a:outerShdw>
                </a:effectLst>
                <a:latin typeface="+mn-ea"/>
              </a:rPr>
              <a:t>模板</a:t>
            </a:r>
            <a:r>
              <a:rPr lang="en-US" altLang="zh-CN" i="1" dirty="0">
                <a:solidFill>
                  <a:srgbClr val="FF0000"/>
                </a:solidFill>
                <a:effectLst>
                  <a:outerShdw blurRad="38100" dist="38100" dir="2700000" algn="tl">
                    <a:srgbClr val="000000">
                      <a:alpha val="43137"/>
                    </a:srgbClr>
                  </a:outerShdw>
                </a:effectLst>
                <a:latin typeface="+mn-ea"/>
              </a:rPr>
              <a:t> </a:t>
            </a:r>
            <a:r>
              <a:rPr lang="en-US" altLang="zh-CN" dirty="0" err="1">
                <a:latin typeface="+mn-ea"/>
              </a:rPr>
              <a:t>是生成类或函数的框架</a:t>
            </a:r>
            <a:r>
              <a:rPr lang="en-US" altLang="zh-CN" dirty="0" smtClean="0">
                <a:latin typeface="+mn-ea"/>
              </a:rPr>
              <a:t>。</a:t>
            </a:r>
            <a:endParaRPr lang="en-US" altLang="zh-CN" dirty="0">
              <a:latin typeface="+mn-ea"/>
            </a:endParaRPr>
          </a:p>
          <a:p>
            <a:pPr>
              <a:lnSpc>
                <a:spcPct val="150000"/>
              </a:lnSpc>
              <a:buClr>
                <a:schemeClr val="accent1">
                  <a:lumMod val="75000"/>
                </a:schemeClr>
              </a:buClr>
            </a:pPr>
            <a:r>
              <a:rPr lang="en-US" altLang="zh-CN" dirty="0">
                <a:latin typeface="+mn-ea"/>
              </a:rPr>
              <a:t> </a:t>
            </a:r>
            <a:r>
              <a:rPr lang="en-US" altLang="zh-CN" dirty="0" smtClean="0">
                <a:latin typeface="+mn-ea"/>
              </a:rPr>
              <a:t>    </a:t>
            </a:r>
            <a:r>
              <a:rPr lang="en-US" altLang="zh-CN" dirty="0" err="1" smtClean="0">
                <a:latin typeface="+mn-ea"/>
              </a:rPr>
              <a:t>与类或函数显式指定数据类型不同</a:t>
            </a:r>
            <a:r>
              <a:rPr lang="en-US" altLang="zh-CN" dirty="0" err="1">
                <a:latin typeface="+mn-ea"/>
              </a:rPr>
              <a:t>，模板使用形参</a:t>
            </a:r>
            <a:r>
              <a:rPr lang="en-US" altLang="zh-CN" dirty="0" smtClean="0">
                <a:latin typeface="+mn-ea"/>
              </a:rPr>
              <a:t>。</a:t>
            </a:r>
            <a:endParaRPr lang="en-US" altLang="zh-CN" dirty="0" smtClean="0">
              <a:latin typeface="+mn-ea"/>
            </a:endParaRPr>
          </a:p>
          <a:p>
            <a:pPr>
              <a:lnSpc>
                <a:spcPct val="150000"/>
              </a:lnSpc>
              <a:buClr>
                <a:schemeClr val="accent1">
                  <a:lumMod val="75000"/>
                </a:schemeClr>
              </a:buClr>
            </a:pPr>
            <a:r>
              <a:rPr lang="en-US" altLang="zh-CN" dirty="0">
                <a:latin typeface="+mn-ea"/>
              </a:rPr>
              <a:t> </a:t>
            </a:r>
            <a:r>
              <a:rPr lang="en-US" altLang="zh-CN" dirty="0" smtClean="0">
                <a:latin typeface="+mn-ea"/>
              </a:rPr>
              <a:t>    </a:t>
            </a:r>
            <a:r>
              <a:rPr lang="en-US" altLang="zh-CN" dirty="0" err="1" smtClean="0">
                <a:latin typeface="+mn-ea"/>
              </a:rPr>
              <a:t>当实际数据类型赋值给形参的时候</a:t>
            </a:r>
            <a:r>
              <a:rPr lang="en-US" altLang="zh-CN" dirty="0" err="1">
                <a:latin typeface="+mn-ea"/>
              </a:rPr>
              <a:t>，才由编译器生成类或函数</a:t>
            </a:r>
            <a:r>
              <a:rPr lang="en-US" altLang="zh-CN" dirty="0">
                <a:latin typeface="+mn-ea"/>
              </a:rPr>
              <a:t>。</a:t>
            </a:r>
            <a:endParaRPr lang="en-US" altLang="zh-CN" dirty="0">
              <a:latin typeface="+mn-ea"/>
            </a:endParaRPr>
          </a:p>
          <a:p>
            <a:pPr marL="342900" indent="-342900">
              <a:lnSpc>
                <a:spcPct val="120000"/>
              </a:lnSpc>
              <a:buClr>
                <a:schemeClr val="accent1">
                  <a:lumMod val="75000"/>
                </a:schemeClr>
              </a:buClr>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3"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/PREFACE</a:t>
            </a:r>
            <a:endParaRPr lang="en-GB" altLang="zh-CN"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 类模板与模板类</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0000" y="637024"/>
            <a:ext cx="8496000" cy="1526187"/>
          </a:xfrm>
          <a:prstGeom prst="rect">
            <a:avLst/>
          </a:prstGeom>
          <a:noFill/>
        </p:spPr>
        <p:txBody>
          <a:bodyPr wrap="square" rtlCol="0" anchor="t">
            <a:spAutoFit/>
          </a:bodyPr>
          <a:lstStyle/>
          <a:p>
            <a:pPr marL="0" marR="0" lvl="1" indent="-640080" algn="l" defTabSz="914400" rtl="0" eaLnBrk="1" fontAlgn="base" latinLnBrk="0" hangingPunct="1">
              <a:lnSpc>
                <a:spcPct val="150000"/>
              </a:lnSpc>
              <a:spcAft>
                <a:spcPct val="0"/>
              </a:spcAft>
              <a:buClr>
                <a:schemeClr val="accent1"/>
              </a:buClr>
              <a:buSzPct val="85000"/>
              <a:buFont typeface="Wingdings 2" panose="05020102010507070707" pitchFamily="18" charset="2"/>
              <a:buNone/>
              <a:defRPr/>
            </a:pPr>
            <a:r>
              <a:rPr sz="1600" noProof="0" dirty="0" smtClean="0">
                <a:ln>
                  <a:noFill/>
                </a:ln>
                <a:effectLst/>
                <a:uLnTx/>
                <a:uFillTx/>
                <a:latin typeface="微软雅黑" panose="020B0503020204020204" pitchFamily="34" charset="-122"/>
                <a:ea typeface="微软雅黑" panose="020B0503020204020204" pitchFamily="34" charset="-122"/>
                <a:sym typeface="+mn-ea"/>
              </a:rPr>
              <a:t>类是对一组对象的公共性质的抽象，而</a:t>
            </a:r>
            <a:r>
              <a:rPr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类模板</a:t>
            </a:r>
            <a:r>
              <a:rPr sz="1600" noProof="0" dirty="0" smtClean="0">
                <a:ln>
                  <a:noFill/>
                </a:ln>
                <a:effectLst/>
                <a:uLnTx/>
                <a:uFillTx/>
                <a:latin typeface="微软雅黑" panose="020B0503020204020204" pitchFamily="34" charset="-122"/>
                <a:ea typeface="微软雅黑" panose="020B0503020204020204" pitchFamily="34" charset="-122"/>
                <a:sym typeface="+mn-ea"/>
              </a:rPr>
              <a:t>则是对一组类的公共性质的抽象。类模板是一系列相关类的模板，这些相关类的成员组成相同，成员函数的源代码形式也相同，不同的只是所针对的类型。类模板为类声明了一种模式，使得类中的某些数据成员、成员函数的参数和成员函数的返回值能取任意类型（包括系统预定的和用户自定义的）。</a:t>
            </a:r>
            <a:endParaRPr sz="1600"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0119" y="102683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class Compare_float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public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Compare(float a,float b)</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 x=a;y=b;</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max(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return (x&gt;y)?x:y;</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min(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return (x&lt;y)?x:y;</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private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x,y;</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endParaRPr lang="zh-CN" altLang="en-US" dirty="0"/>
          </a:p>
        </p:txBody>
      </p:sp>
      <p:sp>
        <p:nvSpPr>
          <p:cNvPr id="18" name="Title 1"/>
          <p:cNvSpPr txBox="1"/>
          <p:nvPr/>
        </p:nvSpPr>
        <p:spPr>
          <a:xfrm>
            <a:off x="857885" y="200025"/>
            <a:ext cx="694753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假如有两个或多个类的功能相同，只是数据类型不同。</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720090" y="1059815"/>
            <a:ext cx="3413125" cy="371094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class Compare_int</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public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Compare(int a,int b)</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x=a;y=b;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max(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return (x&gt;y)?x:y;}</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min(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return (x&lt;y)?x:y;}</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private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x,y;</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a:t>
            </a:r>
            <a:endParaRPr sz="1200" dirty="0">
              <a:latin typeface="微软雅黑" panose="020B0503020204020204" pitchFamily="34" charset="-122"/>
              <a:ea typeface="微软雅黑" panose="020B0503020204020204" pitchFamily="34" charset="-122"/>
            </a:endParaRPr>
          </a:p>
        </p:txBody>
      </p:sp>
      <p:sp>
        <p:nvSpPr>
          <p:cNvPr id="9" name="流程图: 数据 8"/>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4283710" y="1059815"/>
            <a:ext cx="0" cy="381635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7.3.1 类模板的定义和使用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6000" y="771660"/>
            <a:ext cx="6345555" cy="2360930"/>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类模板的定义格式如下：</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template</a:t>
            </a:r>
            <a:r>
              <a:rPr noProof="0" dirty="0" smtClean="0">
                <a:ln>
                  <a:noFill/>
                </a:ln>
                <a:effectLst/>
                <a:uLnTx/>
                <a:uFillTx/>
                <a:latin typeface="微软雅黑" panose="020B0503020204020204" pitchFamily="34" charset="-122"/>
                <a:ea typeface="微软雅黑" panose="020B0503020204020204" pitchFamily="34" charset="-122"/>
                <a:sym typeface="+mn-ea"/>
              </a:rPr>
              <a:t> &lt;</a:t>
            </a: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class</a:t>
            </a:r>
            <a:r>
              <a:rPr noProof="0" dirty="0" smtClean="0">
                <a:ln>
                  <a:noFill/>
                </a:ln>
                <a:effectLst/>
                <a:uLnTx/>
                <a:uFillTx/>
                <a:latin typeface="微软雅黑" panose="020B0503020204020204" pitchFamily="34" charset="-122"/>
                <a:ea typeface="微软雅黑" panose="020B0503020204020204" pitchFamily="34" charset="-122"/>
                <a:sym typeface="+mn-ea"/>
              </a:rPr>
              <a:t>类型参数名1，</a:t>
            </a: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class</a:t>
            </a:r>
            <a:r>
              <a:rPr noProof="0" dirty="0" smtClean="0">
                <a:ln>
                  <a:noFill/>
                </a:ln>
                <a:effectLst/>
                <a:uLnTx/>
                <a:uFillTx/>
                <a:latin typeface="微软雅黑" panose="020B0503020204020204" pitchFamily="34" charset="-122"/>
                <a:ea typeface="微软雅黑" panose="020B0503020204020204" pitchFamily="34" charset="-122"/>
                <a:sym typeface="+mn-ea"/>
              </a:rPr>
              <a:t>类型参数名2，…&gt;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class 类名</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类声明体</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160" y="295910"/>
            <a:ext cx="3840480" cy="337185"/>
          </a:xfrm>
          <a:prstGeom prst="rect">
            <a:avLst/>
          </a:prstGeom>
          <a:noFill/>
        </p:spPr>
        <p:txBody>
          <a:bodyPr wrap="none" rtlCol="0" anchor="t">
            <a:spAutoFit/>
          </a:bodyPr>
          <a:lstStyle/>
          <a:p>
            <a:r>
              <a:rPr lang="zh-CN" altLang="en-US" sz="1600" dirty="0">
                <a:latin typeface="微软雅黑" panose="020B0503020204020204" pitchFamily="34" charset="-122"/>
                <a:ea typeface="微软雅黑" panose="020B0503020204020204" pitchFamily="34" charset="-122"/>
                <a:sym typeface="+mn-ea"/>
              </a:rPr>
              <a:t>例如，将上面两个类写成以下的类模板：</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98525" y="812165"/>
            <a:ext cx="7274560" cy="4184650"/>
          </a:xfrm>
          <a:prstGeom prst="rect">
            <a:avLst/>
          </a:prstGeom>
          <a:noFill/>
        </p:spPr>
        <p:txBody>
          <a:bodyPr wrap="square" rtlCol="0" anchor="t">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    //声明一个模板，虚拟类型名为T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class Compare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//类模板名为Compare</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public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Compare(T a, T b)</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x=a;y=b;</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max(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return (x&gt;y)?x:y;</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min(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return (x&lt;y)?x:y;</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private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x,y;</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516555" y="146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83067" y="52312"/>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82455" y="143444"/>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类模板的使用</a:t>
            </a:r>
            <a:r>
              <a:rPr lang="en-US" altLang="zh-CN" sz="2000" dirty="0">
                <a:solidFill>
                  <a:schemeClr val="bg1"/>
                </a:solidFill>
              </a:rPr>
              <a:t>:</a:t>
            </a:r>
            <a:endParaRPr lang="en-US" altLang="zh-CN" sz="2000" dirty="0">
              <a:solidFill>
                <a:schemeClr val="bg1"/>
              </a:solidFill>
            </a:endParaRPr>
          </a:p>
        </p:txBody>
      </p:sp>
      <p:sp>
        <p:nvSpPr>
          <p:cNvPr id="19" name="内容占位符 2"/>
          <p:cNvSpPr txBox="1"/>
          <p:nvPr/>
        </p:nvSpPr>
        <p:spPr>
          <a:xfrm>
            <a:off x="836893" y="1203750"/>
            <a:ext cx="7681720"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50000"/>
              </a:lnSpc>
              <a:spcBef>
                <a:spcPts val="0"/>
              </a:spcBef>
              <a:buClr>
                <a:schemeClr val="accent3"/>
              </a:buClr>
              <a:buFont typeface="Wingdings 2" panose="05020102010507070707"/>
              <a:buNone/>
              <a:defRPr/>
            </a:pPr>
            <a:r>
              <a:rPr sz="1600" dirty="0">
                <a:solidFill>
                  <a:srgbClr val="FF0000"/>
                </a:solidFill>
                <a:latin typeface="微软雅黑" panose="020B0503020204020204" pitchFamily="34" charset="-122"/>
                <a:ea typeface="微软雅黑" panose="020B0503020204020204" pitchFamily="34" charset="-122"/>
              </a:rPr>
              <a:t>类模板</a:t>
            </a:r>
            <a:r>
              <a:rPr sz="1600" dirty="0">
                <a:latin typeface="微软雅黑" panose="020B0503020204020204" pitchFamily="34" charset="-122"/>
                <a:ea typeface="微软雅黑" panose="020B0503020204020204" pitchFamily="34" charset="-122"/>
              </a:rPr>
              <a:t>不是一个具体的、实际的类，而是代表一种类型的类，编译程序不会为类模板创建程序代码，但是通过对类模板的实例化生成一个具体的类（即</a:t>
            </a:r>
            <a:r>
              <a:rPr sz="1600" dirty="0">
                <a:solidFill>
                  <a:srgbClr val="FF0000"/>
                </a:solidFill>
                <a:latin typeface="微软雅黑" panose="020B0503020204020204" pitchFamily="34" charset="-122"/>
                <a:ea typeface="微软雅黑" panose="020B0503020204020204" pitchFamily="34" charset="-122"/>
              </a:rPr>
              <a:t>模板类</a:t>
            </a:r>
            <a:r>
              <a:rPr sz="1600" dirty="0">
                <a:latin typeface="微软雅黑" panose="020B0503020204020204" pitchFamily="34" charset="-122"/>
                <a:ea typeface="微软雅黑" panose="020B0503020204020204" pitchFamily="34" charset="-122"/>
              </a:rPr>
              <a:t>）和该</a:t>
            </a:r>
            <a:r>
              <a:rPr sz="1600" dirty="0">
                <a:solidFill>
                  <a:srgbClr val="FF0000"/>
                </a:solidFill>
                <a:latin typeface="微软雅黑" panose="020B0503020204020204" pitchFamily="34" charset="-122"/>
                <a:ea typeface="微软雅黑" panose="020B0503020204020204" pitchFamily="34" charset="-122"/>
              </a:rPr>
              <a:t>具体类</a:t>
            </a:r>
            <a:r>
              <a:rPr sz="1600" dirty="0">
                <a:latin typeface="微软雅黑" panose="020B0503020204020204" pitchFamily="34" charset="-122"/>
                <a:ea typeface="微软雅黑" panose="020B0503020204020204" pitchFamily="34" charset="-122"/>
              </a:rPr>
              <a:t>的对象。</a:t>
            </a: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sz="1600" dirty="0">
                <a:latin typeface="微软雅黑" panose="020B0503020204020204" pitchFamily="34" charset="-122"/>
                <a:ea typeface="微软雅黑" panose="020B0503020204020204" pitchFamily="34" charset="-122"/>
              </a:rPr>
              <a:t>其实例化的一般形式是：</a:t>
            </a: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sz="1600" dirty="0">
                <a:latin typeface="微软雅黑" panose="020B0503020204020204" pitchFamily="34" charset="-122"/>
                <a:ea typeface="微软雅黑" panose="020B0503020204020204" pitchFamily="34" charset="-122"/>
              </a:rPr>
              <a:t>类名&lt;实际的数据类型1,实际的数据类型2 , …&gt;</a:t>
            </a:r>
            <a:r>
              <a:rPr sz="1600" dirty="0" err="1" smtClean="0">
                <a:latin typeface="微软雅黑" panose="020B0503020204020204" pitchFamily="34" charset="-122"/>
                <a:ea typeface="微软雅黑" panose="020B0503020204020204" pitchFamily="34" charset="-122"/>
              </a:rPr>
              <a:t>对象名</a:t>
            </a:r>
            <a:endParaRPr lang="en-US" sz="16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endParaRPr 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9340" y="1192530"/>
            <a:ext cx="7008495" cy="2862322"/>
          </a:xfrm>
          <a:prstGeom prst="rect">
            <a:avLst/>
          </a:prstGeom>
          <a:noFill/>
        </p:spPr>
        <p:txBody>
          <a:bodyPr wrap="square" rtlCol="0" anchor="t">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例如：</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Compare &lt;int&gt; cmp(4,7);</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在类模板名之后的尖括号中指定实际的类型为int，编译系统就用int取代类模板中的类型参数T，这样就把类模板实例化了，并生成了该整型类的一个对象cmp。</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[比较] 类模板与模板类的区别</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771750"/>
            <a:ext cx="8711999" cy="3942618"/>
          </a:xfrm>
          <a:prstGeom prst="rect">
            <a:avLst/>
          </a:prstGeom>
          <a:noFill/>
        </p:spPr>
        <p:txBody>
          <a:bodyPr wrap="square" rtlCol="0" anchor="t">
            <a:spAutoFit/>
          </a:bodyPr>
          <a:lstStyle/>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Arial" panose="020B0604020202020204" pitchFamily="34" charset="0"/>
                <a:ea typeface="微软雅黑" panose="020B0503020204020204" pitchFamily="34" charset="-122"/>
                <a:sym typeface="+mn-ea"/>
              </a:rPr>
              <a:t>►</a:t>
            </a:r>
            <a:r>
              <a:rPr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类模板</a:t>
            </a:r>
            <a:r>
              <a:rPr noProof="0" dirty="0" err="1" smtClean="0">
                <a:ln>
                  <a:noFill/>
                </a:ln>
                <a:effectLst/>
                <a:uLnTx/>
                <a:uFillTx/>
                <a:latin typeface="微软雅黑" panose="020B0503020204020204" pitchFamily="34" charset="-122"/>
                <a:ea typeface="微软雅黑" panose="020B0503020204020204" pitchFamily="34" charset="-122"/>
                <a:sym typeface="+mn-ea"/>
              </a:rPr>
              <a:t>是模板的定义，不是一个实实在在的类，定义中用到通用类型参数</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Arial" panose="020B0604020202020204" pitchFamily="34" charset="0"/>
                <a:ea typeface="微软雅黑" panose="020B0503020204020204" pitchFamily="34" charset="-122"/>
                <a:sym typeface="+mn-ea"/>
              </a:rPr>
              <a:t>►</a:t>
            </a:r>
            <a:r>
              <a:rPr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模板类</a:t>
            </a:r>
            <a:r>
              <a:rPr noProof="0" dirty="0" err="1" smtClean="0">
                <a:ln>
                  <a:noFill/>
                </a:ln>
                <a:effectLst/>
                <a:uLnTx/>
                <a:uFillTx/>
                <a:latin typeface="微软雅黑" panose="020B0503020204020204" pitchFamily="34" charset="-122"/>
                <a:ea typeface="微软雅黑" panose="020B0503020204020204" pitchFamily="34" charset="-122"/>
                <a:sym typeface="+mn-ea"/>
              </a:rPr>
              <a:t>是实实在在的类定义，是类模板的实例化。类定义中参数被实际类型所代替</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例</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sym typeface="+mn-ea"/>
            </a:endParaRPr>
          </a:p>
          <a:p>
            <a:pPr>
              <a:spcBef>
                <a:spcPct val="20000"/>
              </a:spcBef>
              <a:buClr>
                <a:schemeClr val="tx2"/>
              </a:buClr>
              <a:buSzPct val="75000"/>
              <a:buFont typeface="Monotype Sorts" pitchFamily="2" charset="2"/>
              <a:buNone/>
            </a:pPr>
            <a:r>
              <a:rPr kumimoji="1" lang="en-US" altLang="zh-CN" dirty="0">
                <a:solidFill>
                  <a:schemeClr val="folHlink"/>
                </a:solidFill>
                <a:latin typeface="Arial Black" panose="020B0A04020102020204" pitchFamily="34" charset="0"/>
              </a:rPr>
              <a:t>template</a:t>
            </a:r>
            <a:r>
              <a:rPr kumimoji="1" lang="en-US" altLang="zh-CN" dirty="0">
                <a:latin typeface="Arial Black" panose="020B0A04020102020204" pitchFamily="34" charset="0"/>
              </a:rPr>
              <a:t>&lt;</a:t>
            </a: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T&gt;</a:t>
            </a:r>
            <a:endParaRPr kumimoji="1" lang="en-US" altLang="zh-CN" dirty="0">
              <a:latin typeface="Arial Black" panose="020B0A04020102020204" pitchFamily="34" charset="0"/>
            </a:endParaRPr>
          </a:p>
          <a:p>
            <a:pPr>
              <a:spcBef>
                <a:spcPct val="20000"/>
              </a:spcBef>
              <a:buClr>
                <a:schemeClr val="tx2"/>
              </a:buClr>
              <a:buSzPct val="75000"/>
              <a:buFont typeface="Monotype Sorts" pitchFamily="2" charset="2"/>
              <a:buNone/>
            </a:pP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Stack</a:t>
            </a:r>
            <a:endParaRPr kumimoji="1" lang="en-US" altLang="zh-CN" dirty="0">
              <a:latin typeface="Arial Black" panose="020B0A04020102020204" pitchFamily="34" charset="0"/>
            </a:endParaRPr>
          </a:p>
          <a:p>
            <a:pPr>
              <a:spcBef>
                <a:spcPct val="20000"/>
              </a:spcBef>
              <a:buClr>
                <a:schemeClr val="tx2"/>
              </a:buClr>
              <a:buSzPct val="75000"/>
              <a:buFont typeface="Monotype Sorts" pitchFamily="2" charset="2"/>
              <a:buNone/>
            </a:pPr>
            <a:r>
              <a:rPr kumimoji="1" lang="en-US" altLang="zh-CN" dirty="0">
                <a:latin typeface="Arial Black" panose="020B0A04020102020204" pitchFamily="34" charset="0"/>
              </a:rPr>
              <a:t> { </a:t>
            </a:r>
            <a:endParaRPr kumimoji="1" lang="en-US" altLang="zh-CN" dirty="0">
              <a:latin typeface="Arial Black" panose="020B0A04020102020204" pitchFamily="34" charset="0"/>
            </a:endParaRPr>
          </a:p>
          <a:p>
            <a:pPr>
              <a:spcBef>
                <a:spcPct val="20000"/>
              </a:spcBef>
              <a:buClr>
                <a:schemeClr val="tx2"/>
              </a:buClr>
              <a:buSzPct val="75000"/>
              <a:buFont typeface="Monotype Sorts" pitchFamily="2" charset="2"/>
              <a:buNone/>
            </a:pPr>
            <a:r>
              <a:rPr kumimoji="1" lang="en-US" altLang="zh-CN" dirty="0">
                <a:latin typeface="Arial Black" panose="020B0A04020102020204" pitchFamily="34" charset="0"/>
              </a:rPr>
              <a:t>	 </a:t>
            </a:r>
            <a:r>
              <a:rPr kumimoji="1" lang="zh-CN" altLang="en-US" dirty="0">
                <a:latin typeface="Arial Black" panose="020B0A04020102020204" pitchFamily="34" charset="0"/>
                <a:ea typeface="黑体" panose="02010609060101010101" pitchFamily="49" charset="-122"/>
              </a:rPr>
              <a:t>数据成员；</a:t>
            </a:r>
            <a:endParaRPr kumimoji="1" lang="zh-CN" altLang="en-US" dirty="0">
              <a:latin typeface="Arial Black" panose="020B0A04020102020204" pitchFamily="34" charset="0"/>
              <a:ea typeface="黑体" panose="02010609060101010101" pitchFamily="49" charset="-122"/>
            </a:endParaRPr>
          </a:p>
          <a:p>
            <a:pPr>
              <a:spcBef>
                <a:spcPct val="20000"/>
              </a:spcBef>
              <a:buClr>
                <a:schemeClr val="tx2"/>
              </a:buClr>
              <a:buSzPct val="75000"/>
              <a:buFont typeface="Monotype Sorts" pitchFamily="2" charset="2"/>
              <a:buNone/>
            </a:pPr>
            <a:r>
              <a:rPr kumimoji="1" lang="zh-CN" altLang="en-US" dirty="0">
                <a:latin typeface="Arial Black" panose="020B0A04020102020204" pitchFamily="34" charset="0"/>
                <a:ea typeface="黑体" panose="02010609060101010101" pitchFamily="49" charset="-122"/>
              </a:rPr>
              <a:t>	 成员函数；</a:t>
            </a:r>
            <a:r>
              <a:rPr kumimoji="1" lang="zh-CN" altLang="en-US" dirty="0">
                <a:latin typeface="Arial Black" panose="020B0A04020102020204" pitchFamily="34" charset="0"/>
              </a:rPr>
              <a:t> </a:t>
            </a:r>
            <a:endParaRPr kumimoji="1" lang="zh-CN" altLang="en-US" dirty="0">
              <a:latin typeface="Arial Black" panose="020B0A04020102020204" pitchFamily="34" charset="0"/>
            </a:endParaRPr>
          </a:p>
          <a:p>
            <a:pPr>
              <a:spcBef>
                <a:spcPct val="20000"/>
              </a:spcBef>
              <a:buClr>
                <a:schemeClr val="tx2"/>
              </a:buClr>
              <a:buSzPct val="75000"/>
              <a:buFont typeface="Monotype Sorts" pitchFamily="2" charset="2"/>
              <a:buNone/>
            </a:pPr>
            <a:r>
              <a:rPr kumimoji="1" lang="zh-CN" altLang="en-US" dirty="0">
                <a:latin typeface="Arial Black" panose="020B0A04020102020204" pitchFamily="34" charset="0"/>
              </a:rPr>
              <a:t> </a:t>
            </a:r>
            <a:r>
              <a:rPr kumimoji="1" lang="en-US" altLang="zh-CN" dirty="0">
                <a:latin typeface="Arial Black" panose="020B0A04020102020204" pitchFamily="34" charset="0"/>
              </a:rPr>
              <a:t>};</a:t>
            </a:r>
            <a:endParaRPr kumimoji="1" lang="en-US" altLang="zh-CN" dirty="0">
              <a:latin typeface="Arial Black" panose="020B0A04020102020204" pitchFamily="34" charset="0"/>
            </a:endParaRPr>
          </a:p>
          <a:p>
            <a:pPr>
              <a:lnSpc>
                <a:spcPct val="90000"/>
              </a:lnSpc>
            </a:pPr>
            <a:r>
              <a:rPr lang="zh-CN" altLang="en-US" dirty="0">
                <a:latin typeface="Arial" panose="020B0604020202020204" pitchFamily="34" charset="0"/>
              </a:rPr>
              <a:t>直接使用： 声明对象</a:t>
            </a:r>
            <a:endParaRPr lang="zh-CN" altLang="en-US" dirty="0">
              <a:latin typeface="Arial" panose="020B0604020202020204" pitchFamily="34" charset="0"/>
            </a:endParaRPr>
          </a:p>
          <a:p>
            <a:pPr>
              <a:lnSpc>
                <a:spcPct val="90000"/>
              </a:lnSpc>
            </a:pPr>
            <a:r>
              <a:rPr lang="zh-CN" altLang="en-US" dirty="0">
                <a:latin typeface="Arial" panose="020B0604020202020204" pitchFamily="34" charset="0"/>
              </a:rPr>
              <a:t>  </a:t>
            </a:r>
            <a:r>
              <a:rPr lang="en-US" altLang="zh-CN" dirty="0">
                <a:solidFill>
                  <a:schemeClr val="folHlink"/>
                </a:solidFill>
                <a:latin typeface="Arial" panose="020B0604020202020204" pitchFamily="34" charset="0"/>
              </a:rPr>
              <a:t>Stack&lt;char&gt;  </a:t>
            </a:r>
            <a:r>
              <a:rPr lang="en-US" altLang="zh-CN" dirty="0" err="1">
                <a:solidFill>
                  <a:schemeClr val="folHlink"/>
                </a:solidFill>
                <a:latin typeface="Arial" panose="020B0604020202020204" pitchFamily="34" charset="0"/>
              </a:rPr>
              <a:t>st</a:t>
            </a:r>
            <a:r>
              <a:rPr lang="en-US" altLang="zh-CN" dirty="0" smtClean="0">
                <a:solidFill>
                  <a:schemeClr val="folHlink"/>
                </a:solidFill>
                <a:latin typeface="Arial" panose="020B0604020202020204" pitchFamily="34" charset="0"/>
              </a:rPr>
              <a:t>;</a:t>
            </a:r>
            <a:endParaRPr lang="en-US" altLang="zh-CN" dirty="0">
              <a:solidFill>
                <a:schemeClr val="folHlink"/>
              </a:solidFill>
              <a:latin typeface="Arial" panose="020B0604020202020204" pitchFamily="34" charset="0"/>
            </a:endParaRPr>
          </a:p>
        </p:txBody>
      </p:sp>
      <p:graphicFrame>
        <p:nvGraphicFramePr>
          <p:cNvPr id="7" name="对象 6"/>
          <p:cNvGraphicFramePr>
            <a:graphicFrameLocks noChangeAspect="1"/>
          </p:cNvGraphicFramePr>
          <p:nvPr/>
        </p:nvGraphicFramePr>
        <p:xfrm>
          <a:off x="3132000" y="1851750"/>
          <a:ext cx="5489105" cy="3153918"/>
        </p:xfrm>
        <a:graphic>
          <a:graphicData uri="http://schemas.openxmlformats.org/presentationml/2006/ole">
            <mc:AlternateContent xmlns:mc="http://schemas.openxmlformats.org/markup-compatibility/2006">
              <mc:Choice xmlns:v="urn:schemas-microsoft-com:vml" Requires="v">
                <p:oleObj spid="_x0000_s2056" name="Visio" r:id="rId1" imgW="4989830" imgH="2133600" progId="Visio.Drawing.6">
                  <p:embed/>
                </p:oleObj>
              </mc:Choice>
              <mc:Fallback>
                <p:oleObj name="Visio" r:id="rId1" imgW="4989830" imgH="2133600" progId="Visio.Drawing.6">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000" y="1851750"/>
                        <a:ext cx="5489105" cy="3153918"/>
                      </a:xfrm>
                      <a:prstGeom prst="rect">
                        <a:avLst/>
                      </a:prstGeom>
                      <a:noFill/>
                      <a:ln>
                        <a:noFill/>
                      </a:ln>
                      <a:effectLst/>
                    </p:spPr>
                  </p:pic>
                </p:oleObj>
              </mc:Fallback>
            </mc:AlternateContent>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627750"/>
            <a:ext cx="7591425" cy="4247317"/>
          </a:xfrm>
          <a:prstGeom prst="rect">
            <a:avLst/>
          </a:prstGeom>
          <a:noFill/>
        </p:spPr>
        <p:txBody>
          <a:bodyPr wrap="square" rtlCol="0" anchor="t">
            <a:spAutoFit/>
          </a:bodyPr>
          <a:lstStyle/>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还可以在类定义体外定义成员函数：</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其一般格式为：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&lt;class类型参数名1，class类型参数名2，…&gt;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函数返回类型 类名&lt;类型参数名1,类型参数名 2,…&gt;∷成员函数名(参数表)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函数体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模板参数可以是一个，也可以是多个，可以是类型参数，也可以是非类型参数。参数类型由关键字class或typename及其后面的标识符构成。非类型参数由一个普通参数构成，代表模板定义中的一个常量</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7.3.2 类模板的派生</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92480" y="1033145"/>
            <a:ext cx="6136640" cy="1050925"/>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类模板的派生有2种方式：</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1. 从类模板派生类模板，</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2. 从类模板派生非模板类（普通类）。</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619185"/>
            <a:ext cx="5256000" cy="4154984"/>
          </a:xfrm>
          <a:prstGeom prst="rect">
            <a:avLst/>
          </a:prstGeom>
          <a:noFill/>
        </p:spPr>
        <p:txBody>
          <a:bodyPr wrap="square" rtlCol="0" anchor="t">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从一个已有的类模板派生出新的类模板，格式如下：</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class Base</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class Derived:public Base&lt;T&gt;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1. 从类模板派生类模板：</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类模板与模板类</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标准模板库</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7" name="组合 56"/>
          <p:cNvGrpSpPr/>
          <p:nvPr/>
        </p:nvGrpSpPr>
        <p:grpSpPr>
          <a:xfrm>
            <a:off x="1451190" y="3920530"/>
            <a:ext cx="894259" cy="523220"/>
            <a:chOff x="2215144" y="4047039"/>
            <a:chExt cx="1244730" cy="959256"/>
          </a:xfrm>
        </p:grpSpPr>
        <p:sp>
          <p:nvSpPr>
            <p:cNvPr id="58" name="平行四边形 57"/>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2"/>
            <p:cNvSpPr txBox="1"/>
            <p:nvPr/>
          </p:nvSpPr>
          <p:spPr>
            <a:xfrm>
              <a:off x="2393075" y="4047039"/>
              <a:ext cx="1066799" cy="95925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72" name="组合 71"/>
          <p:cNvGrpSpPr/>
          <p:nvPr/>
        </p:nvGrpSpPr>
        <p:grpSpPr>
          <a:xfrm>
            <a:off x="2130442" y="3968973"/>
            <a:ext cx="5537558" cy="459690"/>
            <a:chOff x="4315150" y="3035884"/>
            <a:chExt cx="3857250" cy="540057"/>
          </a:xfrm>
        </p:grpSpPr>
        <p:sp>
          <p:nvSpPr>
            <p:cNvPr id="73" name="矩形 72"/>
            <p:cNvSpPr/>
            <p:nvPr/>
          </p:nvSpPr>
          <p:spPr>
            <a:xfrm>
              <a:off x="4540343" y="3118548"/>
              <a:ext cx="3128000"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8000" y="699750"/>
            <a:ext cx="6984000" cy="2862322"/>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从一个已有的类模板派生出非模板类，格式如下：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class Base</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class Derived:public Base&lt;int&gt;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2. 从类模板派生非模板类（普通类）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1145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7.3.3 类模板显式具体化</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771750"/>
            <a:ext cx="7704000" cy="1710084"/>
          </a:xfrm>
          <a:prstGeom prst="rect">
            <a:avLst/>
          </a:prstGeom>
          <a:noFill/>
        </p:spPr>
        <p:txBody>
          <a:bodyPr wrap="square" rtlCol="0" anchor="t">
            <a:spAutoFit/>
          </a:bodyPr>
          <a:lstStyle/>
          <a:p>
            <a:pPr marL="0" marR="0" lvl="1" indent="-640080" algn="l" defTabSz="914400" rtl="0" eaLnBrk="1" fontAlgn="base" latinLnBrk="0" hangingPunct="1">
              <a:lnSpc>
                <a:spcPct val="150000"/>
              </a:lnSpc>
              <a:spcAft>
                <a:spcPct val="0"/>
              </a:spcAft>
              <a:buClr>
                <a:schemeClr val="accent1"/>
              </a:buClr>
              <a:buSzPct val="85000"/>
              <a:buFont typeface="Wingdings 2" panose="05020102010507070707" pitchFamily="18" charset="2"/>
              <a:buNone/>
              <a:defRPr/>
            </a:pPr>
            <a:r>
              <a:rPr noProof="0" dirty="0" smtClean="0">
                <a:ln>
                  <a:noFill/>
                </a:ln>
                <a:effectLst/>
                <a:uLnTx/>
                <a:uFillTx/>
                <a:ea typeface="微软雅黑" panose="020B0503020204020204" pitchFamily="34" charset="-122"/>
                <a:sym typeface="+mn-ea"/>
              </a:rPr>
              <a:t>类模板显式具体化与模板函数显式具体化类似，也是特定类型用于替换模板中类型参数的定义。通过显式具体化类模板，可以优化类模板基于某种特殊数据类型的实现，可以克服某种特定数据类型在实例化类模板所出现的不足。</a:t>
            </a:r>
            <a:endParaRPr noProof="0" dirty="0" smtClean="0">
              <a:ln>
                <a:noFill/>
              </a:ln>
              <a:effectLst/>
              <a:uLnTx/>
              <a:uFillTx/>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602615"/>
            <a:ext cx="6136640" cy="3290570"/>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模板有两种特化：全特化和偏特化（也称为局部特化）。</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全特化就是模板中模板参数全被指定为确定的类型。</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偏特化就是模板中的模板参数没有被全部指定为确定的类型，需要编译器在编译时进行确定。</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模板函数只能全特化，没有偏特化。而模板类是可以全特化和偏特化的。</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602615"/>
            <a:ext cx="6136640" cy="2973122"/>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r>
              <a:rPr lang="zh-CN" altLang="en-US" sz="1600" dirty="0" smtClean="0">
                <a:latin typeface="微软雅黑" panose="020B0503020204020204" pitchFamily="34" charset="-122"/>
                <a:ea typeface="微软雅黑" panose="020B0503020204020204" pitchFamily="34" charset="-122"/>
              </a:rPr>
              <a:t>例如</a:t>
            </a:r>
            <a:r>
              <a:rPr lang="zh-CN" altLang="en-US" sz="1600" dirty="0">
                <a:latin typeface="微软雅黑" panose="020B0503020204020204" pitchFamily="34" charset="-122"/>
                <a:ea typeface="微软雅黑" panose="020B0503020204020204" pitchFamily="34" charset="-122"/>
              </a:rPr>
              <a:t>，类模板MyClass：</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template&lt;class T1,class T2&gt;</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 {…};</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全特化：</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template&lt;&gt;</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MyClass&lt;int,int&gt;{…};      //全特化</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偏特化</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template&lt;class T1&gt;</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MyClass&lt;T1,int&gt;{…};       //偏</a:t>
            </a:r>
            <a:r>
              <a:rPr lang="zh-CN" altLang="en-US" sz="1600" dirty="0" smtClean="0">
                <a:latin typeface="微软雅黑" panose="020B0503020204020204" pitchFamily="34" charset="-122"/>
                <a:ea typeface="微软雅黑" panose="020B0503020204020204" pitchFamily="34" charset="-122"/>
              </a:rPr>
              <a:t>特化</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a:xfrm>
            <a:off x="756000" y="627750"/>
            <a:ext cx="8065175" cy="4184987"/>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a:t>
            </a:r>
            <a:r>
              <a:rPr lang="en-US" altLang="zh-CN" sz="1400" b="1" dirty="0" err="1" smtClean="0">
                <a:latin typeface="Times New Roman" panose="02020603050405020304" charset="0"/>
                <a:ea typeface="楷体_GB2312" pitchFamily="49" charset="-122"/>
              </a:rPr>
              <a:t>ifndef</a:t>
            </a:r>
            <a:r>
              <a:rPr lang="en-US" altLang="zh-CN" sz="1400" b="1" dirty="0" smtClean="0">
                <a:latin typeface="Times New Roman" panose="02020603050405020304" charset="0"/>
                <a:ea typeface="楷体_GB2312" pitchFamily="49" charset="-122"/>
              </a:rPr>
              <a:t> ARRAY_H</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#define ARRAY_H</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#include &lt;</a:t>
            </a:r>
            <a:r>
              <a:rPr lang="en-US" altLang="zh-CN" sz="1400" b="1" dirty="0" err="1" smtClean="0">
                <a:latin typeface="Times New Roman" panose="02020603050405020304" charset="0"/>
                <a:ea typeface="楷体_GB2312" pitchFamily="49" charset="-122"/>
              </a:rPr>
              <a:t>cassert</a:t>
            </a:r>
            <a:r>
              <a:rPr lang="en-US" altLang="zh-CN" sz="1400" b="1" dirty="0" smtClean="0">
                <a:latin typeface="Times New Roman" panose="02020603050405020304" charset="0"/>
                <a:ea typeface="楷体_GB2312" pitchFamily="49" charset="-122"/>
              </a:rPr>
              <a:t>&gt;</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template &lt;class T&gt; //</a:t>
            </a:r>
            <a:r>
              <a:rPr lang="zh-CN" altLang="en-US" sz="1400" b="1" dirty="0" smtClean="0">
                <a:latin typeface="Times New Roman" panose="02020603050405020304" charset="0"/>
                <a:ea typeface="楷体_GB2312" pitchFamily="49" charset="-122"/>
              </a:rPr>
              <a:t>数组类模板定义</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class Array {</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private:</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	T* list;	//</a:t>
            </a:r>
            <a:r>
              <a:rPr lang="zh-CN" altLang="en-US" sz="1400" b="1" dirty="0" smtClean="0">
                <a:latin typeface="Times New Roman" panose="02020603050405020304" charset="0"/>
                <a:ea typeface="楷体_GB2312" pitchFamily="49" charset="-122"/>
              </a:rPr>
              <a:t>用于存放动态分配的数组内存首地址</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size;	//</a:t>
            </a:r>
            <a:r>
              <a:rPr lang="zh-CN" altLang="en-US" sz="1400" b="1" dirty="0" smtClean="0">
                <a:latin typeface="Times New Roman" panose="02020603050405020304" charset="0"/>
                <a:ea typeface="楷体_GB2312" pitchFamily="49" charset="-122"/>
              </a:rPr>
              <a:t>数组大小（元素个数）</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public:</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	Array(</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sz</a:t>
            </a:r>
            <a:r>
              <a:rPr lang="en-US" altLang="zh-CN" sz="1400" b="1" dirty="0" smtClean="0">
                <a:latin typeface="Times New Roman" panose="02020603050405020304" charset="0"/>
                <a:ea typeface="楷体_GB2312" pitchFamily="49" charset="-122"/>
              </a:rPr>
              <a:t> = 50);		//</a:t>
            </a:r>
            <a:r>
              <a:rPr lang="zh-CN" altLang="en-US" sz="1400" b="1" dirty="0" smtClean="0">
                <a:latin typeface="Times New Roman" panose="02020603050405020304" charset="0"/>
                <a:ea typeface="楷体_GB2312" pitchFamily="49" charset="-122"/>
              </a:rPr>
              <a:t>构造函数</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Array(</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Array&lt;T&gt; &amp;a);	//</a:t>
            </a:r>
            <a:r>
              <a:rPr lang="zh-CN" altLang="en-US" sz="1400" b="1" dirty="0" smtClean="0">
                <a:latin typeface="Times New Roman" panose="02020603050405020304" charset="0"/>
                <a:ea typeface="楷体_GB2312" pitchFamily="49" charset="-122"/>
              </a:rPr>
              <a:t>拷贝构造函数</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~Array();			//</a:t>
            </a:r>
            <a:r>
              <a:rPr lang="zh-CN" altLang="en-US" sz="1400" b="1" dirty="0" smtClean="0">
                <a:latin typeface="Times New Roman" panose="02020603050405020304" charset="0"/>
                <a:ea typeface="楷体_GB2312" pitchFamily="49" charset="-122"/>
              </a:rPr>
              <a:t>析构函数</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Array&lt;T&gt; &amp; operator =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Array&lt;T&gt; &amp;</a:t>
            </a:r>
            <a:r>
              <a:rPr lang="en-US" altLang="zh-CN" sz="1400" b="1" dirty="0" err="1" smtClean="0">
                <a:latin typeface="Times New Roman" panose="02020603050405020304" charset="0"/>
                <a:ea typeface="楷体_GB2312" pitchFamily="49" charset="-122"/>
              </a:rPr>
              <a:t>rhs</a:t>
            </a:r>
            <a:r>
              <a:rPr lang="en-US" altLang="zh-CN" sz="1400" b="1" dirty="0" smtClean="0">
                <a:latin typeface="Times New Roman" panose="02020603050405020304" charset="0"/>
                <a:ea typeface="楷体_GB2312" pitchFamily="49" charset="-122"/>
              </a:rPr>
              <a:t>); 	//</a:t>
            </a:r>
            <a:r>
              <a:rPr lang="zh-CN" altLang="en-US" sz="1400" b="1" dirty="0" smtClean="0">
                <a:latin typeface="Times New Roman" panose="02020603050405020304" charset="0"/>
                <a:ea typeface="楷体_GB2312" pitchFamily="49" charset="-122"/>
              </a:rPr>
              <a:t>重载</a:t>
            </a:r>
            <a:r>
              <a:rPr lang="en-US" altLang="zh-CN" sz="1400" b="1" dirty="0" smtClean="0">
                <a:latin typeface="Times New Roman" panose="02020603050405020304" charset="0"/>
                <a:ea typeface="楷体_GB2312" pitchFamily="49" charset="-122"/>
              </a:rPr>
              <a:t>"=“</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T &amp; operator [] (</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i</a:t>
            </a:r>
            <a:r>
              <a:rPr lang="en-US" altLang="zh-CN" sz="1400" b="1" dirty="0" smtClean="0">
                <a:latin typeface="Times New Roman" panose="02020603050405020304" charset="0"/>
                <a:ea typeface="楷体_GB2312" pitchFamily="49" charset="-122"/>
              </a:rPr>
              <a:t>); 	//</a:t>
            </a:r>
            <a:r>
              <a:rPr lang="zh-CN" altLang="en-US" sz="1400" b="1" dirty="0" smtClean="0">
                <a:latin typeface="Times New Roman" panose="02020603050405020304" charset="0"/>
                <a:ea typeface="楷体_GB2312" pitchFamily="49" charset="-122"/>
              </a:rPr>
              <a:t>重载</a:t>
            </a:r>
            <a:r>
              <a:rPr lang="en-US" altLang="zh-CN" sz="1400" b="1" dirty="0" smtClean="0">
                <a:latin typeface="Times New Roman" panose="02020603050405020304" charset="0"/>
                <a:ea typeface="楷体_GB2312" pitchFamily="49" charset="-122"/>
              </a:rPr>
              <a:t>"[]”</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T &amp; operator [] (</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i</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operator T * ();		//</a:t>
            </a:r>
            <a:r>
              <a:rPr lang="zh-CN" altLang="en-US" sz="1400" b="1" dirty="0" smtClean="0">
                <a:latin typeface="Times New Roman" panose="02020603050405020304" charset="0"/>
                <a:ea typeface="楷体_GB2312" pitchFamily="49" charset="-122"/>
              </a:rPr>
              <a:t>重载到</a:t>
            </a:r>
            <a:r>
              <a:rPr lang="en-US" altLang="zh-CN" sz="1400" b="1" dirty="0" smtClean="0">
                <a:latin typeface="Times New Roman" panose="02020603050405020304" charset="0"/>
                <a:ea typeface="楷体_GB2312" pitchFamily="49" charset="-122"/>
              </a:rPr>
              <a:t>T*</a:t>
            </a:r>
            <a:r>
              <a:rPr lang="zh-CN" altLang="en-US" sz="1400" b="1" dirty="0" smtClean="0">
                <a:latin typeface="Times New Roman" panose="02020603050405020304" charset="0"/>
                <a:ea typeface="楷体_GB2312" pitchFamily="49" charset="-122"/>
              </a:rPr>
              <a:t>类型的转换</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operator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T * ()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getSize</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a:t>
            </a:r>
            <a:r>
              <a:rPr lang="zh-CN" altLang="en-US" sz="1400" b="1" dirty="0" smtClean="0">
                <a:latin typeface="Times New Roman" panose="02020603050405020304" charset="0"/>
                <a:ea typeface="楷体_GB2312" pitchFamily="49" charset="-122"/>
              </a:rPr>
              <a:t>取数组的大小</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void resize(</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sz</a:t>
            </a:r>
            <a:r>
              <a:rPr lang="en-US" altLang="zh-CN" sz="1400" b="1" dirty="0" smtClean="0">
                <a:latin typeface="Times New Roman" panose="02020603050405020304" charset="0"/>
                <a:ea typeface="楷体_GB2312" pitchFamily="49" charset="-122"/>
              </a:rPr>
              <a:t>);	//</a:t>
            </a:r>
            <a:r>
              <a:rPr lang="zh-CN" altLang="en-US" sz="1400" b="1" dirty="0" smtClean="0">
                <a:latin typeface="Times New Roman" panose="02020603050405020304" charset="0"/>
                <a:ea typeface="楷体_GB2312" pitchFamily="49" charset="-122"/>
              </a:rPr>
              <a:t>修改数组的大小</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a:t>
            </a:r>
            <a:endParaRPr lang="en-US" altLang="zh-CN" sz="1400" b="1"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108000" y="1203750"/>
            <a:ext cx="3960000" cy="2088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a:t>
            </a:r>
            <a:r>
              <a:rPr lang="zh-CN" altLang="en-US" sz="1400" dirty="0" smtClean="0">
                <a:latin typeface="Times New Roman" panose="02020603050405020304" charset="0"/>
                <a:ea typeface="楷体_GB2312" pitchFamily="49" charset="-122"/>
              </a:rPr>
              <a:t>构造函数</a:t>
            </a:r>
            <a:endParaRPr lang="zh-CN" altLang="en-US"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template &lt;class T&gt;</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Array&lt;T&gt;::Array(</a:t>
            </a:r>
            <a:r>
              <a:rPr lang="en-US" altLang="zh-CN" sz="1400" dirty="0" err="1" smtClean="0">
                <a:latin typeface="Times New Roman" panose="02020603050405020304" charset="0"/>
                <a:ea typeface="楷体_GB2312" pitchFamily="49" charset="-122"/>
              </a:rPr>
              <a:t>int</a:t>
            </a:r>
            <a:r>
              <a:rPr lang="en-US" altLang="zh-CN" sz="1400" dirty="0" smtClean="0">
                <a:latin typeface="Times New Roman" panose="02020603050405020304" charset="0"/>
                <a:ea typeface="楷体_GB2312" pitchFamily="49" charset="-122"/>
              </a:rPr>
              <a:t> </a:t>
            </a:r>
            <a:r>
              <a:rPr lang="en-US" altLang="zh-CN" sz="1400" dirty="0" err="1" smtClean="0">
                <a:latin typeface="Times New Roman" panose="02020603050405020304" charset="0"/>
                <a:ea typeface="楷体_GB2312" pitchFamily="49" charset="-122"/>
              </a:rPr>
              <a:t>sz</a:t>
            </a:r>
            <a:r>
              <a:rPr lang="en-US" altLang="zh-CN" sz="1400" dirty="0" smtClean="0">
                <a:latin typeface="Times New Roman" panose="02020603050405020304" charset="0"/>
                <a:ea typeface="楷体_GB2312" pitchFamily="49" charset="-122"/>
              </a:rPr>
              <a:t>) {</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a:t>
            </a:r>
            <a:r>
              <a:rPr lang="en-US" altLang="zh-CN" sz="1400" dirty="0" err="1" smtClean="0">
                <a:latin typeface="Times New Roman" panose="02020603050405020304" charset="0"/>
                <a:ea typeface="楷体_GB2312" pitchFamily="49" charset="-122"/>
              </a:rPr>
              <a:t>sz</a:t>
            </a:r>
            <a:r>
              <a:rPr lang="zh-CN" altLang="en-US" sz="1400" dirty="0" smtClean="0">
                <a:latin typeface="Times New Roman" panose="02020603050405020304" charset="0"/>
                <a:ea typeface="楷体_GB2312" pitchFamily="49" charset="-122"/>
              </a:rPr>
              <a:t>为数组大小（元素个数），应当非负</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assert(</a:t>
            </a:r>
            <a:r>
              <a:rPr lang="en-US" altLang="zh-CN" sz="1400" dirty="0" err="1" smtClean="0">
                <a:latin typeface="Times New Roman" panose="02020603050405020304" charset="0"/>
                <a:ea typeface="楷体_GB2312" pitchFamily="49" charset="-122"/>
              </a:rPr>
              <a:t>sz</a:t>
            </a:r>
            <a:r>
              <a:rPr lang="en-US" altLang="zh-CN" sz="1400" dirty="0" smtClean="0">
                <a:latin typeface="Times New Roman" panose="02020603050405020304" charset="0"/>
                <a:ea typeface="楷体_GB2312" pitchFamily="49" charset="-122"/>
              </a:rPr>
              <a:t> &gt;= 0);	</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 </a:t>
            </a:r>
            <a:r>
              <a:rPr lang="zh-CN" altLang="en-US" sz="1400" dirty="0" smtClean="0">
                <a:latin typeface="Times New Roman" panose="02020603050405020304" charset="0"/>
                <a:ea typeface="楷体_GB2312" pitchFamily="49" charset="-122"/>
              </a:rPr>
              <a:t>将元素个数赋值给变量</a:t>
            </a:r>
            <a:r>
              <a:rPr lang="en-US" altLang="zh-CN" sz="1400" dirty="0" smtClean="0">
                <a:latin typeface="Times New Roman" panose="02020603050405020304" charset="0"/>
                <a:ea typeface="楷体_GB2312" pitchFamily="49" charset="-122"/>
              </a:rPr>
              <a:t>size</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size = </a:t>
            </a:r>
            <a:r>
              <a:rPr lang="en-US" altLang="zh-CN" sz="1400" dirty="0" err="1" smtClean="0">
                <a:latin typeface="Times New Roman" panose="02020603050405020304" charset="0"/>
                <a:ea typeface="楷体_GB2312" pitchFamily="49" charset="-122"/>
              </a:rPr>
              <a:t>sz</a:t>
            </a:r>
            <a:r>
              <a:rPr lang="en-US" altLang="zh-CN" sz="1400" dirty="0" smtClean="0">
                <a:latin typeface="Times New Roman" panose="02020603050405020304" charset="0"/>
                <a:ea typeface="楷体_GB2312" pitchFamily="49" charset="-122"/>
              </a:rPr>
              <a:t>;</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a:t>
            </a:r>
            <a:r>
              <a:rPr lang="zh-CN" altLang="en-US" sz="1400" dirty="0" smtClean="0">
                <a:latin typeface="Times New Roman" panose="02020603050405020304" charset="0"/>
                <a:ea typeface="楷体_GB2312" pitchFamily="49" charset="-122"/>
              </a:rPr>
              <a:t>动态分配</a:t>
            </a:r>
            <a:r>
              <a:rPr lang="en-US" altLang="zh-CN" sz="1400" dirty="0" smtClean="0">
                <a:latin typeface="Times New Roman" panose="02020603050405020304" charset="0"/>
                <a:ea typeface="楷体_GB2312" pitchFamily="49" charset="-122"/>
              </a:rPr>
              <a:t>size</a:t>
            </a:r>
            <a:r>
              <a:rPr lang="zh-CN" altLang="en-US" sz="1400" dirty="0" smtClean="0">
                <a:latin typeface="Times New Roman" panose="02020603050405020304" charset="0"/>
                <a:ea typeface="楷体_GB2312" pitchFamily="49" charset="-122"/>
              </a:rPr>
              <a:t>个</a:t>
            </a:r>
            <a:r>
              <a:rPr lang="en-US" altLang="zh-CN" sz="1400" dirty="0" smtClean="0">
                <a:latin typeface="Times New Roman" panose="02020603050405020304" charset="0"/>
                <a:ea typeface="楷体_GB2312" pitchFamily="49" charset="-122"/>
              </a:rPr>
              <a:t>T</a:t>
            </a:r>
            <a:r>
              <a:rPr lang="zh-CN" altLang="en-US" sz="1400" dirty="0" smtClean="0">
                <a:latin typeface="Times New Roman" panose="02020603050405020304" charset="0"/>
                <a:ea typeface="楷体_GB2312" pitchFamily="49" charset="-122"/>
              </a:rPr>
              <a:t>类型的元素空间</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list = new T [size];	</a:t>
            </a:r>
            <a:endParaRPr lang="zh-CN" altLang="en-US"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a:t>
            </a:r>
            <a:endParaRPr lang="en-US" altLang="zh-CN" sz="1400" dirty="0">
              <a:latin typeface="Times New Roman" panose="02020603050405020304" charset="0"/>
              <a:ea typeface="楷体_GB2312" pitchFamily="49" charset="-122"/>
            </a:endParaRPr>
          </a:p>
        </p:txBody>
      </p:sp>
      <p:sp>
        <p:nvSpPr>
          <p:cNvPr id="3" name="Rectangle 1027"/>
          <p:cNvSpPr txBox="1">
            <a:spLocks noChangeArrowheads="1"/>
          </p:cNvSpPr>
          <p:nvPr/>
        </p:nvSpPr>
        <p:spPr>
          <a:xfrm>
            <a:off x="4284000" y="1212240"/>
            <a:ext cx="4731912" cy="2743537"/>
          </a:xfrm>
          <a:prstGeom prst="rect">
            <a:avLst/>
          </a:prstGeom>
        </p:spPr>
        <p:txBody>
          <a:bodyPr vert="horz" lIns="92075" tIns="46038" rIns="92075" bIns="46038"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a:t>
            </a:r>
            <a:r>
              <a:rPr lang="zh-CN" altLang="en-US" sz="1400" dirty="0" smtClean="0">
                <a:latin typeface="Times New Roman" panose="02020603050405020304" charset="0"/>
                <a:ea typeface="楷体_GB2312" pitchFamily="49" charset="-122"/>
              </a:rPr>
              <a:t>拷贝构造函数</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template &lt;class T&gt;</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Array&lt;T&gt;::Array(</a:t>
            </a:r>
            <a:r>
              <a:rPr lang="en-US" altLang="zh-CN" sz="1400" dirty="0" err="1" smtClean="0">
                <a:latin typeface="Times New Roman" panose="02020603050405020304" charset="0"/>
                <a:ea typeface="楷体_GB2312" pitchFamily="49" charset="-122"/>
              </a:rPr>
              <a:t>const</a:t>
            </a:r>
            <a:r>
              <a:rPr lang="en-US" altLang="zh-CN" sz="1400" dirty="0" smtClean="0">
                <a:latin typeface="Times New Roman" panose="02020603050405020304" charset="0"/>
                <a:ea typeface="楷体_GB2312" pitchFamily="49" charset="-122"/>
              </a:rPr>
              <a:t> Array&lt;T&gt; &amp;a) {</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	//</a:t>
            </a:r>
            <a:r>
              <a:rPr lang="zh-CN" altLang="en-US" sz="1400" dirty="0" smtClean="0">
                <a:latin typeface="Times New Roman" panose="02020603050405020304" charset="0"/>
                <a:ea typeface="楷体_GB2312" pitchFamily="49" charset="-122"/>
              </a:rPr>
              <a:t>从对象</a:t>
            </a:r>
            <a:r>
              <a:rPr lang="en-US" altLang="zh-CN" sz="1400" dirty="0" smtClean="0">
                <a:latin typeface="Times New Roman" panose="02020603050405020304" charset="0"/>
                <a:ea typeface="楷体_GB2312" pitchFamily="49" charset="-122"/>
              </a:rPr>
              <a:t>x</a:t>
            </a:r>
            <a:r>
              <a:rPr lang="zh-CN" altLang="en-US" sz="1400" dirty="0" smtClean="0">
                <a:latin typeface="Times New Roman" panose="02020603050405020304" charset="0"/>
                <a:ea typeface="楷体_GB2312" pitchFamily="49" charset="-122"/>
              </a:rPr>
              <a:t>取得数组大小，并赋值给当前对象的成员</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size = </a:t>
            </a:r>
            <a:r>
              <a:rPr lang="en-US" altLang="zh-CN" sz="1400" dirty="0" err="1" smtClean="0">
                <a:latin typeface="Times New Roman" panose="02020603050405020304" charset="0"/>
                <a:ea typeface="楷体_GB2312" pitchFamily="49" charset="-122"/>
              </a:rPr>
              <a:t>a.size</a:t>
            </a:r>
            <a:r>
              <a:rPr lang="en-US" altLang="zh-CN" sz="1400" dirty="0" smtClean="0">
                <a:latin typeface="Times New Roman" panose="02020603050405020304" charset="0"/>
                <a:ea typeface="楷体_GB2312" pitchFamily="49" charset="-122"/>
              </a:rPr>
              <a:t>;</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	//</a:t>
            </a:r>
            <a:r>
              <a:rPr lang="zh-CN" altLang="en-US" sz="1400" dirty="0" smtClean="0">
                <a:latin typeface="Times New Roman" panose="02020603050405020304" charset="0"/>
                <a:ea typeface="楷体_GB2312" pitchFamily="49" charset="-122"/>
              </a:rPr>
              <a:t>为对象申请内存并进行出错检查</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list = new T[size];// </a:t>
            </a:r>
            <a:r>
              <a:rPr lang="zh-CN" altLang="en-US" sz="1400" dirty="0" smtClean="0">
                <a:latin typeface="Times New Roman" panose="02020603050405020304" charset="0"/>
                <a:ea typeface="楷体_GB2312" pitchFamily="49" charset="-122"/>
              </a:rPr>
              <a:t>动态分配</a:t>
            </a:r>
            <a:r>
              <a:rPr lang="en-US" altLang="zh-CN" sz="1400" dirty="0" smtClean="0">
                <a:latin typeface="Times New Roman" panose="02020603050405020304" charset="0"/>
                <a:ea typeface="楷体_GB2312" pitchFamily="49" charset="-122"/>
              </a:rPr>
              <a:t>n</a:t>
            </a:r>
            <a:r>
              <a:rPr lang="zh-CN" altLang="en-US" sz="1400" dirty="0" smtClean="0">
                <a:latin typeface="Times New Roman" panose="02020603050405020304" charset="0"/>
                <a:ea typeface="楷体_GB2312" pitchFamily="49" charset="-122"/>
              </a:rPr>
              <a:t>个</a:t>
            </a:r>
            <a:r>
              <a:rPr lang="en-US" altLang="zh-CN" sz="1400" dirty="0" smtClean="0">
                <a:latin typeface="Times New Roman" panose="02020603050405020304" charset="0"/>
                <a:ea typeface="楷体_GB2312" pitchFamily="49" charset="-122"/>
              </a:rPr>
              <a:t>T</a:t>
            </a:r>
            <a:r>
              <a:rPr lang="zh-CN" altLang="en-US" sz="1400" dirty="0" smtClean="0">
                <a:latin typeface="Times New Roman" panose="02020603050405020304" charset="0"/>
                <a:ea typeface="楷体_GB2312" pitchFamily="49" charset="-122"/>
              </a:rPr>
              <a:t>类型的元素空间</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a:t>
            </a:r>
            <a:r>
              <a:rPr lang="zh-CN" altLang="en-US" sz="1400" dirty="0" smtClean="0">
                <a:latin typeface="Times New Roman" panose="02020603050405020304" charset="0"/>
                <a:ea typeface="楷体_GB2312" pitchFamily="49" charset="-122"/>
              </a:rPr>
              <a:t>从对象</a:t>
            </a:r>
            <a:r>
              <a:rPr lang="en-US" altLang="zh-CN" sz="1400" dirty="0" smtClean="0">
                <a:latin typeface="Times New Roman" panose="02020603050405020304" charset="0"/>
                <a:ea typeface="楷体_GB2312" pitchFamily="49" charset="-122"/>
              </a:rPr>
              <a:t>X</a:t>
            </a:r>
            <a:r>
              <a:rPr lang="zh-CN" altLang="en-US" sz="1400" dirty="0" smtClean="0">
                <a:latin typeface="Times New Roman" panose="02020603050405020304" charset="0"/>
                <a:ea typeface="楷体_GB2312" pitchFamily="49" charset="-122"/>
              </a:rPr>
              <a:t>复制数组元素到本对象  </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for (</a:t>
            </a:r>
            <a:r>
              <a:rPr lang="en-US" altLang="zh-CN" sz="1400" dirty="0" err="1" smtClean="0">
                <a:latin typeface="Times New Roman" panose="02020603050405020304" charset="0"/>
                <a:ea typeface="楷体_GB2312" pitchFamily="49" charset="-122"/>
              </a:rPr>
              <a:t>int</a:t>
            </a:r>
            <a:r>
              <a:rPr lang="en-US" altLang="zh-CN" sz="1400" dirty="0" smtClean="0">
                <a:latin typeface="Times New Roman" panose="02020603050405020304" charset="0"/>
                <a:ea typeface="楷体_GB2312" pitchFamily="49" charset="-122"/>
              </a:rPr>
              <a:t> </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 = 0; </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 &lt; size; </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		list[</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 = </a:t>
            </a:r>
            <a:r>
              <a:rPr lang="en-US" altLang="zh-CN" sz="1400" dirty="0" err="1" smtClean="0">
                <a:latin typeface="Times New Roman" panose="02020603050405020304" charset="0"/>
                <a:ea typeface="楷体_GB2312" pitchFamily="49" charset="-122"/>
              </a:rPr>
              <a:t>a.list</a:t>
            </a:r>
            <a:r>
              <a:rPr lang="en-US" altLang="zh-CN" sz="1400" dirty="0" smtClean="0">
                <a:latin typeface="Times New Roman" panose="02020603050405020304" charset="0"/>
                <a:ea typeface="楷体_GB2312" pitchFamily="49" charset="-122"/>
              </a:rPr>
              <a:t>[</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a:t>
            </a:r>
            <a:endParaRPr lang="en-US" altLang="zh-CN" sz="1400"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idx="4294967295"/>
          </p:nvPr>
        </p:nvSpPr>
        <p:spPr/>
        <p:txBody>
          <a:bodyPr vert="horz" lIns="69056" tIns="34529" rIns="69056" bIns="34529" rtlCol="0" anchor="ctr">
            <a:normAutofit/>
          </a:bodyPr>
          <a:lstStyle/>
          <a:p>
            <a:r>
              <a:rPr lang="zh-CN" altLang="en-US">
                <a:ea typeface="楷体_GB2312" pitchFamily="49" charset="-122"/>
              </a:rPr>
              <a:t>浅拷贝</a:t>
            </a:r>
            <a:endParaRPr lang="zh-CN" altLang="en-US">
              <a:ea typeface="楷体_GB2312" pitchFamily="49" charset="-122"/>
            </a:endParaRPr>
          </a:p>
        </p:txBody>
      </p:sp>
      <p:grpSp>
        <p:nvGrpSpPr>
          <p:cNvPr id="22532" name="Group 1068"/>
          <p:cNvGrpSpPr/>
          <p:nvPr/>
        </p:nvGrpSpPr>
        <p:grpSpPr bwMode="auto">
          <a:xfrm>
            <a:off x="2343150" y="1295401"/>
            <a:ext cx="5372100" cy="2907506"/>
            <a:chOff x="816" y="1200"/>
            <a:chExt cx="4512" cy="2442"/>
          </a:xfrm>
        </p:grpSpPr>
        <p:sp>
          <p:nvSpPr>
            <p:cNvPr id="22536" name="Text Box 1030"/>
            <p:cNvSpPr txBox="1">
              <a:spLocks noChangeArrowheads="1"/>
            </p:cNvSpPr>
            <p:nvPr/>
          </p:nvSpPr>
          <p:spPr bwMode="auto">
            <a:xfrm>
              <a:off x="1034" y="1438"/>
              <a:ext cx="425"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 list</a:t>
              </a:r>
              <a:endParaRPr lang="en-US" altLang="zh-CN" sz="1350" b="0">
                <a:solidFill>
                  <a:schemeClr val="tx1"/>
                </a:solidFill>
                <a:ea typeface="楷体_GB2312" pitchFamily="49" charset="-122"/>
              </a:endParaRPr>
            </a:p>
            <a:p>
              <a:pPr algn="just"/>
              <a:r>
                <a:rPr lang="en-US" altLang="zh-CN" sz="1350" b="0">
                  <a:solidFill>
                    <a:schemeClr val="tx1"/>
                  </a:solidFill>
                  <a:ea typeface="楷体_GB2312" pitchFamily="49" charset="-122"/>
                </a:rPr>
                <a:t> size</a:t>
              </a:r>
              <a:endParaRPr lang="en-US" altLang="zh-CN" sz="1350" b="0">
                <a:solidFill>
                  <a:schemeClr val="tx1"/>
                </a:solidFill>
                <a:ea typeface="楷体_GB2312" pitchFamily="49" charset="-122"/>
              </a:endParaRPr>
            </a:p>
          </p:txBody>
        </p:sp>
        <p:sp>
          <p:nvSpPr>
            <p:cNvPr id="22537" name="Text Box 1031"/>
            <p:cNvSpPr txBox="1">
              <a:spLocks noChangeArrowheads="1"/>
            </p:cNvSpPr>
            <p:nvPr/>
          </p:nvSpPr>
          <p:spPr bwMode="auto">
            <a:xfrm>
              <a:off x="816" y="1398"/>
              <a:ext cx="158" cy="1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a</a:t>
              </a:r>
              <a:endParaRPr lang="en-US" altLang="zh-CN" sz="1350" b="0">
                <a:solidFill>
                  <a:schemeClr val="tx1"/>
                </a:solidFill>
                <a:ea typeface="楷体_GB2312" pitchFamily="49" charset="-122"/>
              </a:endParaRPr>
            </a:p>
          </p:txBody>
        </p:sp>
        <p:grpSp>
          <p:nvGrpSpPr>
            <p:cNvPr id="22538" name="Group 1032"/>
            <p:cNvGrpSpPr/>
            <p:nvPr/>
          </p:nvGrpSpPr>
          <p:grpSpPr bwMode="auto">
            <a:xfrm>
              <a:off x="1895" y="1615"/>
              <a:ext cx="692" cy="1573"/>
              <a:chOff x="3915" y="8565"/>
              <a:chExt cx="420" cy="2385"/>
            </a:xfrm>
          </p:grpSpPr>
          <p:sp>
            <p:nvSpPr>
              <p:cNvPr id="22562" name="Rectangle 1033"/>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2563" name="Line 1034"/>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4" name="Line 1035"/>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5" name="Line 1036"/>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6" name="Line 1037"/>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7" name="Line 1038"/>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8" name="Line 1039"/>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9" name="Line 1040"/>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70" name="Line 1041"/>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71" name="Line 1042"/>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2539" name="Text Box 1043"/>
            <p:cNvSpPr txBox="1">
              <a:spLocks noChangeArrowheads="1"/>
            </p:cNvSpPr>
            <p:nvPr/>
          </p:nvSpPr>
          <p:spPr bwMode="auto">
            <a:xfrm>
              <a:off x="1895" y="1200"/>
              <a:ext cx="742" cy="39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a</a:t>
              </a:r>
              <a:r>
                <a:rPr lang="zh-CN" altLang="en-US" sz="1200" b="0">
                  <a:solidFill>
                    <a:schemeClr val="tx1"/>
                  </a:solidFill>
                  <a:ea typeface="楷体_GB2312" pitchFamily="49" charset="-122"/>
                </a:rPr>
                <a:t>的数组元素</a:t>
              </a:r>
              <a:endParaRPr lang="zh-CN" altLang="en-US" sz="1200" b="0">
                <a:solidFill>
                  <a:schemeClr val="tx1"/>
                </a:solidFill>
                <a:ea typeface="楷体_GB2312" pitchFamily="49" charset="-122"/>
              </a:endParaRPr>
            </a:p>
            <a:p>
              <a:pPr algn="just"/>
              <a:r>
                <a:rPr lang="zh-CN" altLang="en-US" sz="1200" b="0">
                  <a:solidFill>
                    <a:schemeClr val="tx1"/>
                  </a:solidFill>
                  <a:ea typeface="楷体_GB2312" pitchFamily="49" charset="-122"/>
                </a:rPr>
                <a:t>占用的内存</a:t>
              </a:r>
              <a:endParaRPr lang="zh-CN" altLang="en-US" sz="1200" b="0">
                <a:solidFill>
                  <a:schemeClr val="tx1"/>
                </a:solidFill>
                <a:ea typeface="楷体_GB2312" pitchFamily="49" charset="-122"/>
              </a:endParaRPr>
            </a:p>
          </p:txBody>
        </p:sp>
        <p:sp>
          <p:nvSpPr>
            <p:cNvPr id="22540" name="Line 1044"/>
            <p:cNvSpPr>
              <a:spLocks noChangeShapeType="1"/>
            </p:cNvSpPr>
            <p:nvPr/>
          </p:nvSpPr>
          <p:spPr bwMode="auto">
            <a:xfrm>
              <a:off x="1400" y="1625"/>
              <a:ext cx="495"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41" name="Text Box 1045"/>
            <p:cNvSpPr txBox="1">
              <a:spLocks noChangeArrowheads="1"/>
            </p:cNvSpPr>
            <p:nvPr/>
          </p:nvSpPr>
          <p:spPr bwMode="auto">
            <a:xfrm>
              <a:off x="1133" y="3425"/>
              <a:ext cx="1068" cy="21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a:r>
                <a:rPr lang="zh-CN" altLang="en-US" sz="1350" b="0">
                  <a:solidFill>
                    <a:schemeClr val="tx1"/>
                  </a:solidFill>
                  <a:ea typeface="楷体_GB2312" pitchFamily="49" charset="-122"/>
                </a:rPr>
                <a:t>拷贝前</a:t>
              </a:r>
              <a:endParaRPr lang="zh-CN" altLang="en-US" sz="1350" b="0">
                <a:solidFill>
                  <a:schemeClr val="tx1"/>
                </a:solidFill>
                <a:ea typeface="楷体_GB2312" pitchFamily="49" charset="-122"/>
              </a:endParaRPr>
            </a:p>
          </p:txBody>
        </p:sp>
        <p:sp>
          <p:nvSpPr>
            <p:cNvPr id="22542" name="Text Box 1047"/>
            <p:cNvSpPr txBox="1">
              <a:spLocks noChangeArrowheads="1"/>
            </p:cNvSpPr>
            <p:nvPr/>
          </p:nvSpPr>
          <p:spPr bwMode="auto">
            <a:xfrm>
              <a:off x="3725" y="1438"/>
              <a:ext cx="426"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 list</a:t>
              </a:r>
              <a:endParaRPr lang="en-US" altLang="zh-CN" sz="1350" b="0">
                <a:solidFill>
                  <a:schemeClr val="tx1"/>
                </a:solidFill>
                <a:ea typeface="楷体_GB2312" pitchFamily="49" charset="-122"/>
              </a:endParaRPr>
            </a:p>
            <a:p>
              <a:pPr algn="just"/>
              <a:r>
                <a:rPr lang="en-US" altLang="zh-CN" sz="1350" b="0">
                  <a:solidFill>
                    <a:schemeClr val="tx1"/>
                  </a:solidFill>
                  <a:ea typeface="楷体_GB2312" pitchFamily="49" charset="-122"/>
                </a:rPr>
                <a:t> size</a:t>
              </a:r>
              <a:endParaRPr lang="en-US" altLang="zh-CN" sz="1350" b="0">
                <a:solidFill>
                  <a:schemeClr val="tx1"/>
                </a:solidFill>
                <a:ea typeface="楷体_GB2312" pitchFamily="49" charset="-122"/>
              </a:endParaRPr>
            </a:p>
          </p:txBody>
        </p:sp>
        <p:sp>
          <p:nvSpPr>
            <p:cNvPr id="22543" name="Text Box 1048"/>
            <p:cNvSpPr txBox="1">
              <a:spLocks noChangeArrowheads="1"/>
            </p:cNvSpPr>
            <p:nvPr/>
          </p:nvSpPr>
          <p:spPr bwMode="auto">
            <a:xfrm>
              <a:off x="3507" y="1398"/>
              <a:ext cx="159" cy="1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a</a:t>
              </a:r>
              <a:endParaRPr lang="en-US" altLang="zh-CN" sz="1350" b="0">
                <a:solidFill>
                  <a:schemeClr val="tx1"/>
                </a:solidFill>
                <a:ea typeface="楷体_GB2312" pitchFamily="49" charset="-122"/>
              </a:endParaRPr>
            </a:p>
          </p:txBody>
        </p:sp>
        <p:grpSp>
          <p:nvGrpSpPr>
            <p:cNvPr id="22544" name="Group 1049"/>
            <p:cNvGrpSpPr/>
            <p:nvPr/>
          </p:nvGrpSpPr>
          <p:grpSpPr bwMode="auto">
            <a:xfrm>
              <a:off x="4586" y="1615"/>
              <a:ext cx="693" cy="1573"/>
              <a:chOff x="3915" y="8565"/>
              <a:chExt cx="420" cy="2385"/>
            </a:xfrm>
          </p:grpSpPr>
          <p:sp>
            <p:nvSpPr>
              <p:cNvPr id="22552" name="Rectangle 1050"/>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2553" name="Line 1051"/>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4" name="Line 1052"/>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5" name="Line 1053"/>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6" name="Line 1054"/>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7" name="Line 1055"/>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8" name="Line 1056"/>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9" name="Line 1057"/>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0" name="Line 1058"/>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1" name="Line 1059"/>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2545" name="Text Box 1060"/>
            <p:cNvSpPr txBox="1">
              <a:spLocks noChangeArrowheads="1"/>
            </p:cNvSpPr>
            <p:nvPr/>
          </p:nvSpPr>
          <p:spPr bwMode="auto">
            <a:xfrm>
              <a:off x="4586" y="1200"/>
              <a:ext cx="742" cy="39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a</a:t>
              </a:r>
              <a:r>
                <a:rPr lang="zh-CN" altLang="en-US" sz="1200" b="0">
                  <a:solidFill>
                    <a:schemeClr val="tx1"/>
                  </a:solidFill>
                  <a:ea typeface="楷体_GB2312" pitchFamily="49" charset="-122"/>
                </a:rPr>
                <a:t>的数组元素</a:t>
              </a:r>
              <a:endParaRPr lang="zh-CN" altLang="en-US" sz="1200" b="0">
                <a:solidFill>
                  <a:schemeClr val="tx1"/>
                </a:solidFill>
                <a:ea typeface="楷体_GB2312" pitchFamily="49" charset="-122"/>
              </a:endParaRPr>
            </a:p>
            <a:p>
              <a:pPr algn="just"/>
              <a:r>
                <a:rPr lang="zh-CN" altLang="en-US" sz="1200" b="0">
                  <a:solidFill>
                    <a:schemeClr val="tx1"/>
                  </a:solidFill>
                  <a:ea typeface="楷体_GB2312" pitchFamily="49" charset="-122"/>
                </a:rPr>
                <a:t>占用的内存</a:t>
              </a:r>
              <a:endParaRPr lang="zh-CN" altLang="en-US" sz="1200" b="0">
                <a:solidFill>
                  <a:schemeClr val="tx1"/>
                </a:solidFill>
                <a:ea typeface="楷体_GB2312" pitchFamily="49" charset="-122"/>
              </a:endParaRPr>
            </a:p>
          </p:txBody>
        </p:sp>
        <p:sp>
          <p:nvSpPr>
            <p:cNvPr id="22546" name="Line 1061"/>
            <p:cNvSpPr>
              <a:spLocks noChangeShapeType="1"/>
            </p:cNvSpPr>
            <p:nvPr/>
          </p:nvSpPr>
          <p:spPr bwMode="auto">
            <a:xfrm>
              <a:off x="4091" y="1625"/>
              <a:ext cx="495"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47" name="Text Box 1062"/>
            <p:cNvSpPr txBox="1">
              <a:spLocks noChangeArrowheads="1"/>
            </p:cNvSpPr>
            <p:nvPr/>
          </p:nvSpPr>
          <p:spPr bwMode="auto">
            <a:xfrm>
              <a:off x="3824" y="3425"/>
              <a:ext cx="1069" cy="21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a:r>
                <a:rPr lang="zh-CN" altLang="en-US" sz="1350" b="0">
                  <a:solidFill>
                    <a:schemeClr val="tx1"/>
                  </a:solidFill>
                  <a:ea typeface="楷体_GB2312" pitchFamily="49" charset="-122"/>
                </a:rPr>
                <a:t>拷贝后</a:t>
              </a:r>
              <a:endParaRPr lang="zh-CN" altLang="en-US" sz="1350" b="0">
                <a:solidFill>
                  <a:schemeClr val="tx1"/>
                </a:solidFill>
                <a:ea typeface="楷体_GB2312" pitchFamily="49" charset="-122"/>
              </a:endParaRPr>
            </a:p>
          </p:txBody>
        </p:sp>
        <p:sp>
          <p:nvSpPr>
            <p:cNvPr id="22548" name="Text Box 1064"/>
            <p:cNvSpPr txBox="1">
              <a:spLocks noChangeArrowheads="1"/>
            </p:cNvSpPr>
            <p:nvPr/>
          </p:nvSpPr>
          <p:spPr bwMode="auto">
            <a:xfrm>
              <a:off x="3725" y="2506"/>
              <a:ext cx="426"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 list</a:t>
              </a:r>
              <a:endParaRPr lang="en-US" altLang="zh-CN" sz="1350" b="0">
                <a:solidFill>
                  <a:schemeClr val="tx1"/>
                </a:solidFill>
                <a:ea typeface="楷体_GB2312" pitchFamily="49" charset="-122"/>
              </a:endParaRPr>
            </a:p>
            <a:p>
              <a:pPr algn="just"/>
              <a:r>
                <a:rPr lang="en-US" altLang="zh-CN" sz="1350" b="0">
                  <a:solidFill>
                    <a:schemeClr val="tx1"/>
                  </a:solidFill>
                  <a:ea typeface="楷体_GB2312" pitchFamily="49" charset="-122"/>
                </a:rPr>
                <a:t> size</a:t>
              </a:r>
              <a:endParaRPr lang="en-US" altLang="zh-CN" sz="1350" b="0">
                <a:solidFill>
                  <a:schemeClr val="tx1"/>
                </a:solidFill>
                <a:ea typeface="楷体_GB2312" pitchFamily="49" charset="-122"/>
              </a:endParaRPr>
            </a:p>
          </p:txBody>
        </p:sp>
        <p:sp>
          <p:nvSpPr>
            <p:cNvPr id="22549" name="Text Box 1065"/>
            <p:cNvSpPr txBox="1">
              <a:spLocks noChangeArrowheads="1"/>
            </p:cNvSpPr>
            <p:nvPr/>
          </p:nvSpPr>
          <p:spPr bwMode="auto">
            <a:xfrm>
              <a:off x="3507" y="2466"/>
              <a:ext cx="159" cy="1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b</a:t>
              </a:r>
              <a:endParaRPr lang="en-US" altLang="zh-CN" sz="1350" b="0">
                <a:solidFill>
                  <a:schemeClr val="tx1"/>
                </a:solidFill>
                <a:ea typeface="楷体_GB2312" pitchFamily="49" charset="-122"/>
              </a:endParaRPr>
            </a:p>
          </p:txBody>
        </p:sp>
        <p:sp>
          <p:nvSpPr>
            <p:cNvPr id="22550" name="Line 1066"/>
            <p:cNvSpPr>
              <a:spLocks noChangeShapeType="1"/>
            </p:cNvSpPr>
            <p:nvPr/>
          </p:nvSpPr>
          <p:spPr bwMode="auto">
            <a:xfrm flipV="1">
              <a:off x="4071" y="1615"/>
              <a:ext cx="515" cy="1098"/>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51" name="AutoShape 1067"/>
            <p:cNvSpPr>
              <a:spLocks noChangeArrowheads="1"/>
            </p:cNvSpPr>
            <p:nvPr/>
          </p:nvSpPr>
          <p:spPr bwMode="auto">
            <a:xfrm>
              <a:off x="3873" y="2080"/>
              <a:ext cx="139" cy="425"/>
            </a:xfrm>
            <a:prstGeom prst="downArrow">
              <a:avLst>
                <a:gd name="adj1" fmla="val 50000"/>
                <a:gd name="adj2" fmla="val 76439"/>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grpSp>
      <p:sp>
        <p:nvSpPr>
          <p:cNvPr id="22533" name="Text Box 1069"/>
          <p:cNvSpPr txBox="1">
            <a:spLocks noChangeArrowheads="1"/>
          </p:cNvSpPr>
          <p:nvPr/>
        </p:nvSpPr>
        <p:spPr bwMode="auto">
          <a:xfrm>
            <a:off x="4286250" y="3886200"/>
            <a:ext cx="154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spcBef>
                <a:spcPct val="50000"/>
              </a:spcBef>
            </a:pPr>
            <a:endParaRPr lang="zh-CN" altLang="zh-CN" sz="1800" b="0">
              <a:latin typeface="楷体_GB2312" pitchFamily="49" charset="-122"/>
              <a:ea typeface="楷体_GB2312" pitchFamily="49" charset="-122"/>
            </a:endParaRPr>
          </a:p>
        </p:txBody>
      </p:sp>
      <p:sp>
        <p:nvSpPr>
          <p:cNvPr id="22534" name="Text Box 1070"/>
          <p:cNvSpPr txBox="1">
            <a:spLocks noChangeArrowheads="1"/>
          </p:cNvSpPr>
          <p:nvPr/>
        </p:nvSpPr>
        <p:spPr bwMode="auto">
          <a:xfrm>
            <a:off x="4114800" y="3662363"/>
            <a:ext cx="21717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nSpc>
                <a:spcPct val="90000"/>
              </a:lnSpc>
            </a:pPr>
            <a:r>
              <a:rPr lang="en-US" altLang="zh-CN" sz="1500">
                <a:solidFill>
                  <a:schemeClr val="tx1"/>
                </a:solidFill>
              </a:rPr>
              <a:t>int main() {</a:t>
            </a:r>
            <a:endParaRPr lang="en-US" altLang="zh-CN" sz="1500">
              <a:solidFill>
                <a:schemeClr val="tx1"/>
              </a:solidFill>
            </a:endParaRPr>
          </a:p>
          <a:p>
            <a:pPr>
              <a:lnSpc>
                <a:spcPct val="90000"/>
              </a:lnSpc>
            </a:pPr>
            <a:r>
              <a:rPr lang="en-US" altLang="zh-CN" sz="1500">
                <a:solidFill>
                  <a:schemeClr val="tx1"/>
                </a:solidFill>
              </a:rPr>
              <a:t>  Array&lt;int&gt; a(10);</a:t>
            </a:r>
            <a:endParaRPr lang="en-US" altLang="zh-CN" sz="1500">
              <a:solidFill>
                <a:schemeClr val="tx1"/>
              </a:solidFill>
            </a:endParaRPr>
          </a:p>
          <a:p>
            <a:pPr>
              <a:lnSpc>
                <a:spcPct val="90000"/>
              </a:lnSpc>
            </a:pPr>
            <a:r>
              <a:rPr lang="en-US" altLang="zh-CN" sz="1500">
                <a:solidFill>
                  <a:schemeClr val="tx1"/>
                </a:solidFill>
              </a:rPr>
              <a:t>  ......</a:t>
            </a:r>
            <a:endParaRPr lang="en-US" altLang="zh-CN" sz="1500">
              <a:solidFill>
                <a:schemeClr val="tx1"/>
              </a:solidFill>
            </a:endParaRPr>
          </a:p>
          <a:p>
            <a:pPr>
              <a:lnSpc>
                <a:spcPct val="90000"/>
              </a:lnSpc>
            </a:pPr>
            <a:r>
              <a:rPr lang="en-US" altLang="zh-CN" sz="1500">
                <a:solidFill>
                  <a:schemeClr val="tx1"/>
                </a:solidFill>
              </a:rPr>
              <a:t>  Array&lt;int&gt; b(a);</a:t>
            </a:r>
            <a:endParaRPr lang="en-US" altLang="zh-CN" sz="1500">
              <a:solidFill>
                <a:schemeClr val="tx1"/>
              </a:solidFill>
            </a:endParaRPr>
          </a:p>
          <a:p>
            <a:pPr>
              <a:lnSpc>
                <a:spcPct val="90000"/>
              </a:lnSpc>
            </a:pPr>
            <a:r>
              <a:rPr lang="en-US" altLang="zh-CN" sz="1500">
                <a:solidFill>
                  <a:schemeClr val="tx1"/>
                </a:solidFill>
              </a:rPr>
              <a:t>  ......</a:t>
            </a:r>
            <a:endParaRPr lang="en-US" altLang="zh-CN" sz="1500">
              <a:solidFill>
                <a:schemeClr val="tx1"/>
              </a:solidFill>
            </a:endParaRPr>
          </a:p>
          <a:p>
            <a:pPr>
              <a:lnSpc>
                <a:spcPct val="90000"/>
              </a:lnSpc>
            </a:pPr>
            <a:r>
              <a:rPr lang="en-US" altLang="zh-CN" sz="1500">
                <a:solidFill>
                  <a:schemeClr val="tx1"/>
                </a:solidFill>
              </a:rPr>
              <a:t>}</a:t>
            </a:r>
            <a:endParaRPr lang="en-US" altLang="zh-CN" sz="1500">
              <a:solidFill>
                <a:schemeClr val="tx1"/>
              </a:solidFill>
            </a:endParaRPr>
          </a:p>
        </p:txBody>
      </p:sp>
      <p:sp>
        <p:nvSpPr>
          <p:cNvPr id="22535" name="Text Box 1071"/>
          <p:cNvSpPr txBox="1">
            <a:spLocks noChangeArrowheads="1"/>
          </p:cNvSpPr>
          <p:nvPr/>
        </p:nvSpPr>
        <p:spPr bwMode="auto">
          <a:xfrm>
            <a:off x="1257301" y="2343150"/>
            <a:ext cx="213598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r>
              <a:rPr lang="en-US" altLang="zh-CN" sz="1500">
                <a:solidFill>
                  <a:schemeClr val="tx1"/>
                </a:solidFill>
                <a:ea typeface="楷体_GB2312" pitchFamily="49" charset="-122"/>
              </a:rPr>
              <a:t>template &lt;class T&gt;</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Array&lt;T&gt;::Array(</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const Array&lt;T&gt;&amp; x) {</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  size = x.size;</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  list = x.list;</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a:t>
            </a:r>
            <a:endParaRPr lang="en-US" altLang="zh-CN" sz="1500">
              <a:solidFill>
                <a:schemeClr val="tx1"/>
              </a:solidFill>
              <a:ea typeface="楷体_GB2312"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idx="4294967295"/>
          </p:nvPr>
        </p:nvSpPr>
        <p:spPr/>
        <p:txBody>
          <a:bodyPr vert="horz" lIns="69056" tIns="34529" rIns="69056" bIns="34529" rtlCol="0" anchor="ctr">
            <a:normAutofit/>
          </a:bodyPr>
          <a:lstStyle/>
          <a:p>
            <a:r>
              <a:rPr lang="zh-CN" altLang="en-US">
                <a:latin typeface="Times New Roman" panose="02020603050405020304" charset="0"/>
                <a:ea typeface="楷体_GB2312" pitchFamily="49" charset="-122"/>
              </a:rPr>
              <a:t>深拷贝</a:t>
            </a:r>
            <a:endParaRPr lang="zh-CN" altLang="en-US">
              <a:latin typeface="Times New Roman" panose="02020603050405020304" charset="0"/>
              <a:ea typeface="楷体_GB2312" pitchFamily="49" charset="-122"/>
            </a:endParaRPr>
          </a:p>
        </p:txBody>
      </p:sp>
      <p:grpSp>
        <p:nvGrpSpPr>
          <p:cNvPr id="23556" name="Group 1082"/>
          <p:cNvGrpSpPr/>
          <p:nvPr/>
        </p:nvGrpSpPr>
        <p:grpSpPr bwMode="auto">
          <a:xfrm>
            <a:off x="2057400" y="1183482"/>
            <a:ext cx="4800600" cy="3474244"/>
            <a:chOff x="768" y="1114"/>
            <a:chExt cx="4032" cy="2918"/>
          </a:xfrm>
        </p:grpSpPr>
        <p:sp>
          <p:nvSpPr>
            <p:cNvPr id="23557" name="Text Box 1030"/>
            <p:cNvSpPr txBox="1">
              <a:spLocks noChangeArrowheads="1"/>
            </p:cNvSpPr>
            <p:nvPr/>
          </p:nvSpPr>
          <p:spPr bwMode="auto">
            <a:xfrm>
              <a:off x="958" y="1960"/>
              <a:ext cx="371"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 list</a:t>
              </a:r>
              <a:endParaRPr lang="en-US" altLang="zh-CN" sz="1200" b="0">
                <a:solidFill>
                  <a:schemeClr val="tx1"/>
                </a:solidFill>
                <a:ea typeface="楷体_GB2312" pitchFamily="49" charset="-122"/>
              </a:endParaRPr>
            </a:p>
            <a:p>
              <a:pPr algn="just"/>
              <a:r>
                <a:rPr lang="en-US" altLang="zh-CN" sz="1200" b="0">
                  <a:solidFill>
                    <a:schemeClr val="tx1"/>
                  </a:solidFill>
                  <a:ea typeface="楷体_GB2312" pitchFamily="49" charset="-122"/>
                </a:rPr>
                <a:t> size</a:t>
              </a:r>
              <a:endParaRPr lang="en-US" altLang="zh-CN" sz="1200" b="0">
                <a:solidFill>
                  <a:schemeClr val="tx1"/>
                </a:solidFill>
                <a:ea typeface="楷体_GB2312" pitchFamily="49" charset="-122"/>
              </a:endParaRPr>
            </a:p>
          </p:txBody>
        </p:sp>
        <p:sp>
          <p:nvSpPr>
            <p:cNvPr id="23558" name="Text Box 1031"/>
            <p:cNvSpPr txBox="1">
              <a:spLocks noChangeArrowheads="1"/>
            </p:cNvSpPr>
            <p:nvPr/>
          </p:nvSpPr>
          <p:spPr bwMode="auto">
            <a:xfrm>
              <a:off x="768" y="1926"/>
              <a:ext cx="138" cy="1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a</a:t>
              </a:r>
              <a:endParaRPr lang="en-US" altLang="zh-CN" sz="1200" b="0">
                <a:solidFill>
                  <a:schemeClr val="tx1"/>
                </a:solidFill>
                <a:ea typeface="楷体_GB2312" pitchFamily="49" charset="-122"/>
              </a:endParaRPr>
            </a:p>
          </p:txBody>
        </p:sp>
        <p:grpSp>
          <p:nvGrpSpPr>
            <p:cNvPr id="23559" name="Group 1032"/>
            <p:cNvGrpSpPr/>
            <p:nvPr/>
          </p:nvGrpSpPr>
          <p:grpSpPr bwMode="auto">
            <a:xfrm>
              <a:off x="1709" y="2116"/>
              <a:ext cx="604" cy="829"/>
              <a:chOff x="3915" y="8565"/>
              <a:chExt cx="420" cy="2385"/>
            </a:xfrm>
          </p:grpSpPr>
          <p:sp>
            <p:nvSpPr>
              <p:cNvPr id="23595" name="Rectangle 1033"/>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3596" name="Line 1034"/>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7" name="Line 1035"/>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8" name="Line 1036"/>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9" name="Line 1037"/>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0" name="Line 1038"/>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1" name="Line 1039"/>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2" name="Line 1040"/>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3" name="Line 1041"/>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4" name="Line 1042"/>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3560" name="Text Box 1043"/>
            <p:cNvSpPr txBox="1">
              <a:spLocks noChangeArrowheads="1"/>
            </p:cNvSpPr>
            <p:nvPr/>
          </p:nvSpPr>
          <p:spPr bwMode="auto">
            <a:xfrm>
              <a:off x="1709" y="1753"/>
              <a:ext cx="648" cy="3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050" b="0">
                  <a:solidFill>
                    <a:schemeClr val="tx1"/>
                  </a:solidFill>
                  <a:ea typeface="楷体_GB2312" pitchFamily="49" charset="-122"/>
                </a:rPr>
                <a:t>a</a:t>
              </a:r>
              <a:r>
                <a:rPr lang="zh-CN" altLang="en-US" sz="1050" b="0">
                  <a:solidFill>
                    <a:schemeClr val="tx1"/>
                  </a:solidFill>
                  <a:ea typeface="楷体_GB2312" pitchFamily="49" charset="-122"/>
                </a:rPr>
                <a:t>的数组元素</a:t>
              </a:r>
              <a:endParaRPr lang="zh-CN" altLang="en-US" sz="1050" b="0">
                <a:solidFill>
                  <a:schemeClr val="tx1"/>
                </a:solidFill>
                <a:ea typeface="楷体_GB2312" pitchFamily="49" charset="-122"/>
              </a:endParaRPr>
            </a:p>
            <a:p>
              <a:pPr algn="just"/>
              <a:r>
                <a:rPr lang="zh-CN" altLang="en-US" sz="1050" b="0">
                  <a:solidFill>
                    <a:schemeClr val="tx1"/>
                  </a:solidFill>
                  <a:ea typeface="楷体_GB2312" pitchFamily="49" charset="-122"/>
                </a:rPr>
                <a:t>占用的内存</a:t>
              </a:r>
              <a:endParaRPr lang="zh-CN" altLang="en-US" sz="1050" b="0">
                <a:solidFill>
                  <a:schemeClr val="tx1"/>
                </a:solidFill>
                <a:ea typeface="楷体_GB2312" pitchFamily="49" charset="-122"/>
              </a:endParaRPr>
            </a:p>
          </p:txBody>
        </p:sp>
        <p:sp>
          <p:nvSpPr>
            <p:cNvPr id="23561" name="Line 1044"/>
            <p:cNvSpPr>
              <a:spLocks noChangeShapeType="1"/>
            </p:cNvSpPr>
            <p:nvPr/>
          </p:nvSpPr>
          <p:spPr bwMode="auto">
            <a:xfrm>
              <a:off x="1277" y="2124"/>
              <a:ext cx="432"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62" name="Text Box 1045"/>
            <p:cNvSpPr txBox="1">
              <a:spLocks noChangeArrowheads="1"/>
            </p:cNvSpPr>
            <p:nvPr/>
          </p:nvSpPr>
          <p:spPr bwMode="auto">
            <a:xfrm>
              <a:off x="1044" y="3843"/>
              <a:ext cx="933" cy="1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a:r>
                <a:rPr lang="zh-CN" altLang="en-US" sz="1200" b="0">
                  <a:solidFill>
                    <a:schemeClr val="tx1"/>
                  </a:solidFill>
                  <a:ea typeface="楷体_GB2312" pitchFamily="49" charset="-122"/>
                </a:rPr>
                <a:t>拷贝前</a:t>
              </a:r>
              <a:endParaRPr lang="zh-CN" altLang="en-US" sz="1200" b="0">
                <a:solidFill>
                  <a:schemeClr val="tx1"/>
                </a:solidFill>
                <a:ea typeface="楷体_GB2312" pitchFamily="49" charset="-122"/>
              </a:endParaRPr>
            </a:p>
          </p:txBody>
        </p:sp>
        <p:sp>
          <p:nvSpPr>
            <p:cNvPr id="23563" name="Text Box 1047"/>
            <p:cNvSpPr txBox="1">
              <a:spLocks noChangeArrowheads="1"/>
            </p:cNvSpPr>
            <p:nvPr/>
          </p:nvSpPr>
          <p:spPr bwMode="auto">
            <a:xfrm>
              <a:off x="3306" y="1322"/>
              <a:ext cx="372"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 list</a:t>
              </a:r>
              <a:endParaRPr lang="en-US" altLang="zh-CN" sz="1200" b="0">
                <a:solidFill>
                  <a:schemeClr val="tx1"/>
                </a:solidFill>
                <a:ea typeface="楷体_GB2312" pitchFamily="49" charset="-122"/>
              </a:endParaRPr>
            </a:p>
            <a:p>
              <a:pPr algn="just"/>
              <a:r>
                <a:rPr lang="en-US" altLang="zh-CN" sz="1200" b="0">
                  <a:solidFill>
                    <a:schemeClr val="tx1"/>
                  </a:solidFill>
                  <a:ea typeface="楷体_GB2312" pitchFamily="49" charset="-122"/>
                </a:rPr>
                <a:t> size</a:t>
              </a:r>
              <a:endParaRPr lang="en-US" altLang="zh-CN" sz="1200" b="0">
                <a:solidFill>
                  <a:schemeClr val="tx1"/>
                </a:solidFill>
                <a:ea typeface="楷体_GB2312" pitchFamily="49" charset="-122"/>
              </a:endParaRPr>
            </a:p>
          </p:txBody>
        </p:sp>
        <p:sp>
          <p:nvSpPr>
            <p:cNvPr id="23564" name="Text Box 1048"/>
            <p:cNvSpPr txBox="1">
              <a:spLocks noChangeArrowheads="1"/>
            </p:cNvSpPr>
            <p:nvPr/>
          </p:nvSpPr>
          <p:spPr bwMode="auto">
            <a:xfrm>
              <a:off x="3116" y="1287"/>
              <a:ext cx="138" cy="1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a</a:t>
              </a:r>
              <a:endParaRPr lang="en-US" altLang="zh-CN" sz="1200" b="0">
                <a:solidFill>
                  <a:schemeClr val="tx1"/>
                </a:solidFill>
                <a:ea typeface="楷体_GB2312" pitchFamily="49" charset="-122"/>
              </a:endParaRPr>
            </a:p>
          </p:txBody>
        </p:sp>
        <p:grpSp>
          <p:nvGrpSpPr>
            <p:cNvPr id="23565" name="Group 1049"/>
            <p:cNvGrpSpPr/>
            <p:nvPr/>
          </p:nvGrpSpPr>
          <p:grpSpPr bwMode="auto">
            <a:xfrm>
              <a:off x="4057" y="1477"/>
              <a:ext cx="605" cy="820"/>
              <a:chOff x="3915" y="8565"/>
              <a:chExt cx="420" cy="2385"/>
            </a:xfrm>
          </p:grpSpPr>
          <p:sp>
            <p:nvSpPr>
              <p:cNvPr id="23585" name="Rectangle 1050"/>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3586" name="Line 1051"/>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7" name="Line 1052"/>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8" name="Line 1053"/>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9" name="Line 1054"/>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0" name="Line 1055"/>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1" name="Line 1056"/>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2" name="Line 1057"/>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3" name="Line 1058"/>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4" name="Line 1059"/>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3566" name="Text Box 1060"/>
            <p:cNvSpPr txBox="1">
              <a:spLocks noChangeArrowheads="1"/>
            </p:cNvSpPr>
            <p:nvPr/>
          </p:nvSpPr>
          <p:spPr bwMode="auto">
            <a:xfrm>
              <a:off x="4057" y="1114"/>
              <a:ext cx="648" cy="3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050" b="0">
                  <a:solidFill>
                    <a:schemeClr val="tx1"/>
                  </a:solidFill>
                  <a:ea typeface="楷体_GB2312" pitchFamily="49" charset="-122"/>
                </a:rPr>
                <a:t>a</a:t>
              </a:r>
              <a:r>
                <a:rPr lang="zh-CN" altLang="en-US" sz="1050" b="0">
                  <a:solidFill>
                    <a:schemeClr val="tx1"/>
                  </a:solidFill>
                  <a:ea typeface="楷体_GB2312" pitchFamily="49" charset="-122"/>
                </a:rPr>
                <a:t>的数组元素</a:t>
              </a:r>
              <a:endParaRPr lang="zh-CN" altLang="en-US" sz="1050" b="0">
                <a:solidFill>
                  <a:schemeClr val="tx1"/>
                </a:solidFill>
                <a:ea typeface="楷体_GB2312" pitchFamily="49" charset="-122"/>
              </a:endParaRPr>
            </a:p>
            <a:p>
              <a:pPr algn="just"/>
              <a:r>
                <a:rPr lang="zh-CN" altLang="en-US" sz="1050" b="0">
                  <a:solidFill>
                    <a:schemeClr val="tx1"/>
                  </a:solidFill>
                  <a:ea typeface="楷体_GB2312" pitchFamily="49" charset="-122"/>
                </a:rPr>
                <a:t>占用的内存</a:t>
              </a:r>
              <a:endParaRPr lang="zh-CN" altLang="en-US" sz="1050" b="0">
                <a:solidFill>
                  <a:schemeClr val="tx1"/>
                </a:solidFill>
                <a:ea typeface="楷体_GB2312" pitchFamily="49" charset="-122"/>
              </a:endParaRPr>
            </a:p>
          </p:txBody>
        </p:sp>
        <p:sp>
          <p:nvSpPr>
            <p:cNvPr id="23567" name="Line 1061"/>
            <p:cNvSpPr>
              <a:spLocks noChangeShapeType="1"/>
            </p:cNvSpPr>
            <p:nvPr/>
          </p:nvSpPr>
          <p:spPr bwMode="auto">
            <a:xfrm>
              <a:off x="3626" y="1485"/>
              <a:ext cx="431"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68" name="Text Box 1062"/>
            <p:cNvSpPr txBox="1">
              <a:spLocks noChangeArrowheads="1"/>
            </p:cNvSpPr>
            <p:nvPr/>
          </p:nvSpPr>
          <p:spPr bwMode="auto">
            <a:xfrm>
              <a:off x="3462" y="3843"/>
              <a:ext cx="932" cy="1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a:r>
                <a:rPr lang="zh-CN" altLang="en-US" sz="1200" b="0">
                  <a:solidFill>
                    <a:schemeClr val="tx1"/>
                  </a:solidFill>
                  <a:ea typeface="楷体_GB2312" pitchFamily="49" charset="-122"/>
                </a:rPr>
                <a:t>拷贝后</a:t>
              </a:r>
              <a:endParaRPr lang="zh-CN" altLang="en-US" sz="1200" b="0">
                <a:solidFill>
                  <a:schemeClr val="tx1"/>
                </a:solidFill>
                <a:ea typeface="楷体_GB2312" pitchFamily="49" charset="-122"/>
              </a:endParaRPr>
            </a:p>
          </p:txBody>
        </p:sp>
        <p:sp>
          <p:nvSpPr>
            <p:cNvPr id="23569" name="Text Box 1064"/>
            <p:cNvSpPr txBox="1">
              <a:spLocks noChangeArrowheads="1"/>
            </p:cNvSpPr>
            <p:nvPr/>
          </p:nvSpPr>
          <p:spPr bwMode="auto">
            <a:xfrm>
              <a:off x="3306" y="2358"/>
              <a:ext cx="372"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 list</a:t>
              </a:r>
              <a:endParaRPr lang="en-US" altLang="zh-CN" sz="1200" b="0">
                <a:solidFill>
                  <a:schemeClr val="tx1"/>
                </a:solidFill>
                <a:ea typeface="楷体_GB2312" pitchFamily="49" charset="-122"/>
              </a:endParaRPr>
            </a:p>
            <a:p>
              <a:pPr algn="just"/>
              <a:r>
                <a:rPr lang="en-US" altLang="zh-CN" sz="1200" b="0">
                  <a:solidFill>
                    <a:schemeClr val="tx1"/>
                  </a:solidFill>
                  <a:ea typeface="楷体_GB2312" pitchFamily="49" charset="-122"/>
                </a:rPr>
                <a:t> size</a:t>
              </a:r>
              <a:endParaRPr lang="en-US" altLang="zh-CN" sz="1200" b="0">
                <a:solidFill>
                  <a:schemeClr val="tx1"/>
                </a:solidFill>
                <a:ea typeface="楷体_GB2312" pitchFamily="49" charset="-122"/>
              </a:endParaRPr>
            </a:p>
          </p:txBody>
        </p:sp>
        <p:sp>
          <p:nvSpPr>
            <p:cNvPr id="23570" name="Text Box 1065"/>
            <p:cNvSpPr txBox="1">
              <a:spLocks noChangeArrowheads="1"/>
            </p:cNvSpPr>
            <p:nvPr/>
          </p:nvSpPr>
          <p:spPr bwMode="auto">
            <a:xfrm>
              <a:off x="3116" y="2323"/>
              <a:ext cx="138" cy="1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b</a:t>
              </a:r>
              <a:endParaRPr lang="en-US" altLang="zh-CN" sz="1200" b="0">
                <a:solidFill>
                  <a:schemeClr val="tx1"/>
                </a:solidFill>
                <a:ea typeface="楷体_GB2312" pitchFamily="49" charset="-122"/>
              </a:endParaRPr>
            </a:p>
          </p:txBody>
        </p:sp>
        <p:grpSp>
          <p:nvGrpSpPr>
            <p:cNvPr id="23571" name="Group 1067"/>
            <p:cNvGrpSpPr/>
            <p:nvPr/>
          </p:nvGrpSpPr>
          <p:grpSpPr bwMode="auto">
            <a:xfrm>
              <a:off x="4057" y="2530"/>
              <a:ext cx="605" cy="820"/>
              <a:chOff x="3915" y="8565"/>
              <a:chExt cx="420" cy="2385"/>
            </a:xfrm>
          </p:grpSpPr>
          <p:sp>
            <p:nvSpPr>
              <p:cNvPr id="23575" name="Rectangle 1068"/>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3576" name="Line 1069"/>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77" name="Line 1070"/>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78" name="Line 1071"/>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79" name="Line 1072"/>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0" name="Line 1073"/>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1" name="Line 1074"/>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2" name="Line 1075"/>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3" name="Line 1076"/>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4" name="Line 1077"/>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3572" name="Text Box 1078"/>
            <p:cNvSpPr txBox="1">
              <a:spLocks noChangeArrowheads="1"/>
            </p:cNvSpPr>
            <p:nvPr/>
          </p:nvSpPr>
          <p:spPr bwMode="auto">
            <a:xfrm>
              <a:off x="4057" y="3402"/>
              <a:ext cx="648" cy="3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050" b="0">
                  <a:solidFill>
                    <a:schemeClr val="tx1"/>
                  </a:solidFill>
                  <a:ea typeface="楷体_GB2312" pitchFamily="49" charset="-122"/>
                </a:rPr>
                <a:t>b</a:t>
              </a:r>
              <a:r>
                <a:rPr lang="zh-CN" altLang="en-US" sz="1050" b="0">
                  <a:solidFill>
                    <a:schemeClr val="tx1"/>
                  </a:solidFill>
                  <a:ea typeface="楷体_GB2312" pitchFamily="49" charset="-122"/>
                </a:rPr>
                <a:t>的数组元素</a:t>
              </a:r>
              <a:endParaRPr lang="zh-CN" altLang="en-US" sz="1050" b="0">
                <a:solidFill>
                  <a:schemeClr val="tx1"/>
                </a:solidFill>
                <a:ea typeface="楷体_GB2312" pitchFamily="49" charset="-122"/>
              </a:endParaRPr>
            </a:p>
            <a:p>
              <a:pPr algn="just"/>
              <a:r>
                <a:rPr lang="zh-CN" altLang="en-US" sz="1050" b="0">
                  <a:solidFill>
                    <a:schemeClr val="tx1"/>
                  </a:solidFill>
                  <a:ea typeface="楷体_GB2312" pitchFamily="49" charset="-122"/>
                </a:rPr>
                <a:t>占用的内存</a:t>
              </a:r>
              <a:endParaRPr lang="zh-CN" altLang="en-US" sz="1050" b="0">
                <a:solidFill>
                  <a:schemeClr val="tx1"/>
                </a:solidFill>
                <a:ea typeface="楷体_GB2312" pitchFamily="49" charset="-122"/>
              </a:endParaRPr>
            </a:p>
          </p:txBody>
        </p:sp>
        <p:sp>
          <p:nvSpPr>
            <p:cNvPr id="23573" name="Line 1079"/>
            <p:cNvSpPr>
              <a:spLocks noChangeShapeType="1"/>
            </p:cNvSpPr>
            <p:nvPr/>
          </p:nvSpPr>
          <p:spPr bwMode="auto">
            <a:xfrm>
              <a:off x="3626" y="2530"/>
              <a:ext cx="431"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74" name="AutoShape 1080"/>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684000" y="698021"/>
            <a:ext cx="7848600" cy="3961729"/>
          </a:xfrm>
          <a:prstGeom prst="rect">
            <a:avLst/>
          </a:prstGeom>
        </p:spPr>
        <p:txBody>
          <a:bodyPr vert="horz" lIns="92075" tIns="46038" rIns="92075" bIns="46038"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a:t>
            </a:r>
            <a:r>
              <a:rPr lang="zh-CN" altLang="en-US" sz="1800" dirty="0" smtClean="0">
                <a:latin typeface="Times New Roman" panose="02020603050405020304" charset="0"/>
                <a:ea typeface="楷体_GB2312" pitchFamily="49" charset="-122"/>
              </a:rPr>
              <a:t>重载</a:t>
            </a:r>
            <a:r>
              <a:rPr lang="en-US" altLang="zh-CN" sz="1800" dirty="0" smtClean="0">
                <a:latin typeface="Times New Roman" panose="02020603050405020304" charset="0"/>
                <a:ea typeface="楷体_GB2312" pitchFamily="49" charset="-122"/>
              </a:rPr>
              <a:t>“=”</a:t>
            </a:r>
            <a:r>
              <a:rPr lang="zh-CN" altLang="en-US" sz="1800" dirty="0" smtClean="0">
                <a:latin typeface="Times New Roman" panose="02020603050405020304" charset="0"/>
                <a:ea typeface="楷体_GB2312" pitchFamily="49" charset="-122"/>
              </a:rPr>
              <a:t>运算符</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Array&lt;T&gt; &amp;Array&lt;T&gt;::operator = (</a:t>
            </a: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Array&lt;T&gt;&amp; </a:t>
            </a:r>
            <a:r>
              <a:rPr lang="en-US" altLang="zh-CN" sz="1800" dirty="0" err="1" smtClean="0">
                <a:latin typeface="Times New Roman" panose="02020603050405020304" charset="0"/>
                <a:ea typeface="楷体_GB2312" pitchFamily="49" charset="-122"/>
              </a:rPr>
              <a:t>rhs</a:t>
            </a: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if (&amp;</a:t>
            </a:r>
            <a:r>
              <a:rPr lang="en-US" altLang="zh-CN" sz="1800" dirty="0" err="1" smtClean="0">
                <a:latin typeface="Times New Roman" panose="02020603050405020304" charset="0"/>
                <a:ea typeface="楷体_GB2312" pitchFamily="49" charset="-122"/>
              </a:rPr>
              <a:t>rhs</a:t>
            </a:r>
            <a:r>
              <a:rPr lang="en-US" altLang="zh-CN" sz="1800" dirty="0" smtClean="0">
                <a:latin typeface="Times New Roman" panose="02020603050405020304" charset="0"/>
                <a:ea typeface="楷体_GB2312" pitchFamily="49" charset="-122"/>
              </a:rPr>
              <a:t> != this) {</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if (size != </a:t>
            </a:r>
            <a:r>
              <a:rPr lang="en-US" altLang="zh-CN" sz="1800" dirty="0" err="1" smtClean="0">
                <a:latin typeface="Times New Roman" panose="02020603050405020304" charset="0"/>
                <a:ea typeface="楷体_GB2312" pitchFamily="49" charset="-122"/>
              </a:rPr>
              <a:t>rhs.size</a:t>
            </a: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delete [] list;	//</a:t>
            </a:r>
            <a:r>
              <a:rPr lang="zh-CN" altLang="en-US" sz="1800" dirty="0" smtClean="0">
                <a:latin typeface="Times New Roman" panose="02020603050405020304" charset="0"/>
                <a:ea typeface="楷体_GB2312" pitchFamily="49" charset="-122"/>
              </a:rPr>
              <a:t>删除数组原有内存</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size = </a:t>
            </a:r>
            <a:r>
              <a:rPr lang="en-US" altLang="zh-CN" sz="1800" dirty="0" err="1" smtClean="0">
                <a:latin typeface="Times New Roman" panose="02020603050405020304" charset="0"/>
                <a:ea typeface="楷体_GB2312" pitchFamily="49" charset="-122"/>
              </a:rPr>
              <a:t>rhs.size</a:t>
            </a:r>
            <a:r>
              <a:rPr lang="en-US" altLang="zh-CN" sz="1800" dirty="0" smtClean="0">
                <a:latin typeface="Times New Roman" panose="02020603050405020304" charset="0"/>
                <a:ea typeface="楷体_GB2312" pitchFamily="49" charset="-122"/>
              </a:rPr>
              <a:t>;	//</a:t>
            </a:r>
            <a:r>
              <a:rPr lang="zh-CN" altLang="en-US" sz="1800" dirty="0" smtClean="0">
                <a:latin typeface="Times New Roman" panose="02020603050405020304" charset="0"/>
                <a:ea typeface="楷体_GB2312" pitchFamily="49" charset="-122"/>
              </a:rPr>
              <a:t>设置本对象的数组大小</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list = new T[size];	//</a:t>
            </a:r>
            <a:r>
              <a:rPr lang="zh-CN" altLang="en-US" sz="1800" dirty="0" smtClean="0">
                <a:latin typeface="Times New Roman" panose="02020603050405020304" charset="0"/>
                <a:ea typeface="楷体_GB2312" pitchFamily="49" charset="-122"/>
              </a:rPr>
              <a:t>重新分配</a:t>
            </a:r>
            <a:r>
              <a:rPr lang="en-US" altLang="zh-CN" sz="1800" dirty="0" smtClean="0">
                <a:latin typeface="Times New Roman" panose="02020603050405020304" charset="0"/>
                <a:ea typeface="楷体_GB2312" pitchFamily="49" charset="-122"/>
              </a:rPr>
              <a:t>n</a:t>
            </a:r>
            <a:r>
              <a:rPr lang="zh-CN" altLang="en-US" sz="1800" dirty="0" smtClean="0">
                <a:latin typeface="Times New Roman" panose="02020603050405020304" charset="0"/>
                <a:ea typeface="楷体_GB2312" pitchFamily="49" charset="-122"/>
              </a:rPr>
              <a:t>个元素的内存</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a:t>
            </a:r>
            <a:r>
              <a:rPr lang="zh-CN" altLang="en-US" sz="1800" dirty="0" smtClean="0">
                <a:latin typeface="Times New Roman" panose="02020603050405020304" charset="0"/>
                <a:ea typeface="楷体_GB2312" pitchFamily="49" charset="-122"/>
              </a:rPr>
              <a:t>从对象</a:t>
            </a:r>
            <a:r>
              <a:rPr lang="en-US" altLang="zh-CN" sz="1800" dirty="0" smtClean="0">
                <a:latin typeface="Times New Roman" panose="02020603050405020304" charset="0"/>
                <a:ea typeface="楷体_GB2312" pitchFamily="49" charset="-122"/>
              </a:rPr>
              <a:t>X</a:t>
            </a:r>
            <a:r>
              <a:rPr lang="zh-CN" altLang="en-US" sz="1800" dirty="0" smtClean="0">
                <a:latin typeface="Times New Roman" panose="02020603050405020304" charset="0"/>
                <a:ea typeface="楷体_GB2312" pitchFamily="49" charset="-122"/>
              </a:rPr>
              <a:t>复制数组元素到本对象  </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for (</a:t>
            </a:r>
            <a:r>
              <a:rPr lang="en-US" altLang="zh-CN" sz="1800" dirty="0" err="1" smtClean="0">
                <a:latin typeface="Times New Roman" panose="02020603050405020304" charset="0"/>
                <a:ea typeface="楷体_GB2312" pitchFamily="49" charset="-122"/>
              </a:rPr>
              <a:t>int</a:t>
            </a:r>
            <a:r>
              <a:rPr lang="en-US" altLang="zh-CN" sz="1800" dirty="0" smtClean="0">
                <a:latin typeface="Times New Roman" panose="02020603050405020304" charset="0"/>
                <a:ea typeface="楷体_GB2312" pitchFamily="49" charset="-122"/>
              </a:rPr>
              <a:t> </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 = 0; </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 &lt; size; </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list[</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 = </a:t>
            </a:r>
            <a:r>
              <a:rPr lang="en-US" altLang="zh-CN" sz="1800" dirty="0" err="1" smtClean="0">
                <a:latin typeface="Times New Roman" panose="02020603050405020304" charset="0"/>
                <a:ea typeface="楷体_GB2312" pitchFamily="49" charset="-122"/>
              </a:rPr>
              <a:t>rhs.list</a:t>
            </a:r>
            <a:r>
              <a:rPr lang="en-US" altLang="zh-CN" sz="1800" dirty="0" smtClean="0">
                <a:latin typeface="Times New Roman" panose="02020603050405020304" charset="0"/>
                <a:ea typeface="楷体_GB2312" pitchFamily="49" charset="-122"/>
              </a:rPr>
              <a:t>[</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return *this;	//</a:t>
            </a:r>
            <a:r>
              <a:rPr lang="zh-CN" altLang="en-US" sz="1800" dirty="0" smtClean="0">
                <a:latin typeface="Times New Roman" panose="02020603050405020304" charset="0"/>
                <a:ea typeface="楷体_GB2312" pitchFamily="49" charset="-122"/>
              </a:rPr>
              <a:t>返回当前对象的引用</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a:t>
            </a:r>
            <a:endParaRPr lang="en-US" altLang="zh-CN" sz="1800"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p:cNvSpPr txBox="1">
            <a:spLocks noChangeArrowheads="1"/>
          </p:cNvSpPr>
          <p:nvPr/>
        </p:nvSpPr>
        <p:spPr>
          <a:xfrm>
            <a:off x="684000" y="699750"/>
            <a:ext cx="7239000" cy="3911600"/>
          </a:xfrm>
          <a:prstGeom prst="rect">
            <a:avLst/>
          </a:prstGeom>
        </p:spPr>
        <p:txBody>
          <a:bodyPr vert="horz" lIns="92075" tIns="46038" rIns="92075" bIns="46038"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T &amp;Array&lt;T&gt;::operator[] (</a:t>
            </a:r>
            <a:r>
              <a:rPr lang="en-US" altLang="zh-CN" sz="1800" dirty="0" err="1" smtClean="0">
                <a:latin typeface="Times New Roman" panose="02020603050405020304" charset="0"/>
                <a:ea typeface="楷体_GB2312" pitchFamily="49" charset="-122"/>
              </a:rPr>
              <a:t>int</a:t>
            </a:r>
            <a:r>
              <a:rPr lang="en-US" altLang="zh-CN" sz="1800" dirty="0" smtClean="0">
                <a:latin typeface="Times New Roman" panose="02020603050405020304" charset="0"/>
                <a:ea typeface="楷体_GB2312" pitchFamily="49" charset="-122"/>
              </a:rPr>
              <a:t> n) {</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	assert(n &gt;= 0 &amp;&amp; n &lt; size);//</a:t>
            </a:r>
            <a:r>
              <a:rPr lang="zh-CN" altLang="en-US" sz="1800" dirty="0" smtClean="0">
                <a:latin typeface="Times New Roman" panose="02020603050405020304" charset="0"/>
                <a:ea typeface="楷体_GB2312" pitchFamily="49" charset="-122"/>
              </a:rPr>
              <a:t>越界检查</a:t>
            </a:r>
            <a:endParaRPr lang="zh-CN" altLang="en-US"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return list[n];	 //</a:t>
            </a:r>
            <a:r>
              <a:rPr lang="zh-CN" altLang="en-US" sz="1800" dirty="0" smtClean="0">
                <a:latin typeface="Times New Roman" panose="02020603050405020304" charset="0"/>
                <a:ea typeface="楷体_GB2312" pitchFamily="49" charset="-122"/>
              </a:rPr>
              <a:t>返回下标为</a:t>
            </a:r>
            <a:r>
              <a:rPr lang="en-US" altLang="zh-CN" sz="1800" dirty="0" smtClean="0">
                <a:latin typeface="Times New Roman" panose="02020603050405020304" charset="0"/>
                <a:ea typeface="楷体_GB2312" pitchFamily="49" charset="-122"/>
              </a:rPr>
              <a:t>n</a:t>
            </a:r>
            <a:r>
              <a:rPr lang="zh-CN" altLang="en-US" sz="1800" dirty="0" smtClean="0">
                <a:latin typeface="Times New Roman" panose="02020603050405020304" charset="0"/>
                <a:ea typeface="楷体_GB2312" pitchFamily="49" charset="-122"/>
              </a:rPr>
              <a:t>的数组元素</a:t>
            </a:r>
            <a:endParaRPr lang="zh-CN" altLang="en-US"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T &amp;Array&lt;T&gt;::operator[] (</a:t>
            </a:r>
            <a:r>
              <a:rPr lang="en-US" altLang="zh-CN" sz="1800" dirty="0" err="1" smtClean="0">
                <a:latin typeface="Times New Roman" panose="02020603050405020304" charset="0"/>
                <a:ea typeface="楷体_GB2312" pitchFamily="49" charset="-122"/>
              </a:rPr>
              <a:t>int</a:t>
            </a:r>
            <a:r>
              <a:rPr lang="en-US" altLang="zh-CN" sz="1800" dirty="0" smtClean="0">
                <a:latin typeface="Times New Roman" panose="02020603050405020304" charset="0"/>
                <a:ea typeface="楷体_GB2312" pitchFamily="49" charset="-122"/>
              </a:rPr>
              <a:t> n) </a:t>
            </a: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	assert(n &gt;= 0 &amp;&amp; n &lt; size); //</a:t>
            </a:r>
            <a:r>
              <a:rPr lang="zh-CN" altLang="en-US" sz="1800" dirty="0" smtClean="0">
                <a:latin typeface="Times New Roman" panose="02020603050405020304" charset="0"/>
                <a:ea typeface="楷体_GB2312" pitchFamily="49" charset="-122"/>
              </a:rPr>
              <a:t>越界检查</a:t>
            </a:r>
            <a:endParaRPr lang="zh-CN" altLang="en-US"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return list[n];	 //</a:t>
            </a:r>
            <a:r>
              <a:rPr lang="zh-CN" altLang="en-US" sz="1800" dirty="0" smtClean="0">
                <a:latin typeface="Times New Roman" panose="02020603050405020304" charset="0"/>
                <a:ea typeface="楷体_GB2312" pitchFamily="49" charset="-122"/>
              </a:rPr>
              <a:t>返回下标为</a:t>
            </a:r>
            <a:r>
              <a:rPr lang="en-US" altLang="zh-CN" sz="1800" dirty="0" smtClean="0">
                <a:latin typeface="Times New Roman" panose="02020603050405020304" charset="0"/>
                <a:ea typeface="楷体_GB2312" pitchFamily="49" charset="-122"/>
              </a:rPr>
              <a:t>n</a:t>
            </a:r>
            <a:r>
              <a:rPr lang="zh-CN" altLang="en-US" sz="1800" dirty="0" smtClean="0">
                <a:latin typeface="Times New Roman" panose="02020603050405020304" charset="0"/>
                <a:ea typeface="楷体_GB2312" pitchFamily="49" charset="-122"/>
              </a:rPr>
              <a:t>的数组元素</a:t>
            </a:r>
            <a:endParaRPr lang="zh-CN" altLang="en-US"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a:t>
            </a:r>
            <a:endParaRPr lang="en-US" altLang="zh-CN" sz="1800"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p:cNvSpPr txBox="1">
            <a:spLocks noChangeArrowheads="1"/>
          </p:cNvSpPr>
          <p:nvPr/>
        </p:nvSpPr>
        <p:spPr>
          <a:xfrm>
            <a:off x="756000" y="699750"/>
            <a:ext cx="8001000" cy="2592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Array&lt;T&gt;::operator T * () {</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	return list;	//</a:t>
            </a:r>
            <a:r>
              <a:rPr lang="zh-CN" altLang="en-US" sz="1800" dirty="0" smtClean="0">
                <a:latin typeface="Times New Roman" panose="02020603050405020304" charset="0"/>
                <a:ea typeface="楷体_GB2312" pitchFamily="49" charset="-122"/>
              </a:rPr>
              <a:t>返回私有数组的首地址</a:t>
            </a:r>
            <a:endParaRPr lang="zh-CN" altLang="en-US"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Array&lt;T&gt;::operator </a:t>
            </a: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T * () </a:t>
            </a: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	return list;	//</a:t>
            </a:r>
            <a:r>
              <a:rPr lang="zh-CN" altLang="en-US" sz="1800" dirty="0" smtClean="0">
                <a:latin typeface="Times New Roman" panose="02020603050405020304" charset="0"/>
                <a:ea typeface="楷体_GB2312" pitchFamily="49" charset="-122"/>
              </a:rPr>
              <a:t>返回私有数组的首地址</a:t>
            </a:r>
            <a:endParaRPr lang="zh-CN" altLang="en-US"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a:t>
            </a:r>
            <a:endParaRPr lang="en-US" altLang="zh-CN" sz="1800"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40000" y="627750"/>
            <a:ext cx="3776662" cy="4332287"/>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200" b="1" smtClean="0">
                <a:latin typeface="Times New Roman" panose="02020603050405020304" charset="0"/>
              </a:rPr>
              <a:t>#include &lt;iostream&gt;</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using namespace std;</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void read(int *p, int n) {</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for (int i = 0; i &lt; n; i++)</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cin &gt;&gt; p[i];</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int main() {</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int a[10];</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read(a, 10);</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return 0;</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a:t>
            </a:r>
            <a:endParaRPr lang="en-US" altLang="zh-CN" sz="2200" b="1" dirty="0">
              <a:latin typeface="Times New Roman" panose="02020603050405020304" charset="0"/>
            </a:endParaRPr>
          </a:p>
        </p:txBody>
      </p:sp>
      <p:sp>
        <p:nvSpPr>
          <p:cNvPr id="3" name="Rectangle 4"/>
          <p:cNvSpPr txBox="1">
            <a:spLocks noChangeArrowheads="1"/>
          </p:cNvSpPr>
          <p:nvPr/>
        </p:nvSpPr>
        <p:spPr>
          <a:xfrm>
            <a:off x="4811137" y="642037"/>
            <a:ext cx="3910013" cy="445135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200" b="1" dirty="0" smtClean="0">
                <a:latin typeface="Times New Roman" panose="02020603050405020304" charset="0"/>
              </a:rPr>
              <a:t>#include "</a:t>
            </a:r>
            <a:r>
              <a:rPr lang="en-US" altLang="zh-CN" sz="2200" b="1" dirty="0" err="1" smtClean="0">
                <a:latin typeface="Times New Roman" panose="02020603050405020304" charset="0"/>
              </a:rPr>
              <a:t>Array.h</a:t>
            </a: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#include &lt;</a:t>
            </a:r>
            <a:r>
              <a:rPr lang="en-US" altLang="zh-CN" sz="2200" b="1" dirty="0" err="1" smtClean="0">
                <a:latin typeface="Times New Roman" panose="02020603050405020304" charset="0"/>
              </a:rPr>
              <a:t>iostream</a:t>
            </a:r>
            <a:r>
              <a:rPr lang="en-US" altLang="zh-CN" sz="2200" b="1" dirty="0" smtClean="0">
                <a:latin typeface="Times New Roman" panose="02020603050405020304" charset="0"/>
              </a:rPr>
              <a:t>&gt;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using namespace </a:t>
            </a:r>
            <a:r>
              <a:rPr lang="en-US" altLang="zh-CN" sz="2200" b="1" dirty="0" err="1" smtClean="0">
                <a:latin typeface="Times New Roman" panose="02020603050405020304" charset="0"/>
              </a:rPr>
              <a:t>std</a:t>
            </a: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void read(</a:t>
            </a:r>
            <a:r>
              <a:rPr lang="en-US" altLang="zh-CN" sz="2200" b="1" dirty="0" err="1" smtClean="0">
                <a:latin typeface="Times New Roman" panose="02020603050405020304" charset="0"/>
              </a:rPr>
              <a:t>int</a:t>
            </a:r>
            <a:r>
              <a:rPr lang="en-US" altLang="zh-CN" sz="2200" b="1" dirty="0" smtClean="0">
                <a:latin typeface="Times New Roman" panose="02020603050405020304" charset="0"/>
              </a:rPr>
              <a:t> *p, </a:t>
            </a:r>
            <a:r>
              <a:rPr lang="en-US" altLang="zh-CN" sz="2200" b="1" dirty="0" err="1" smtClean="0">
                <a:latin typeface="Times New Roman" panose="02020603050405020304" charset="0"/>
              </a:rPr>
              <a:t>int</a:t>
            </a:r>
            <a:r>
              <a:rPr lang="en-US" altLang="zh-CN" sz="2200" b="1" dirty="0" smtClean="0">
                <a:latin typeface="Times New Roman" panose="02020603050405020304" charset="0"/>
              </a:rPr>
              <a:t> n) {</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for (</a:t>
            </a:r>
            <a:r>
              <a:rPr lang="en-US" altLang="zh-CN" sz="2200" b="1" dirty="0" err="1" smtClean="0">
                <a:latin typeface="Times New Roman" panose="02020603050405020304" charset="0"/>
              </a:rPr>
              <a:t>int</a:t>
            </a:r>
            <a:r>
              <a:rPr lang="en-US" altLang="zh-CN" sz="2200" b="1" dirty="0" smtClean="0">
                <a:latin typeface="Times New Roman" panose="02020603050405020304" charset="0"/>
              </a:rPr>
              <a:t> </a:t>
            </a:r>
            <a:r>
              <a:rPr lang="en-US" altLang="zh-CN" sz="2200" b="1" dirty="0" err="1" smtClean="0">
                <a:latin typeface="Times New Roman" panose="02020603050405020304" charset="0"/>
              </a:rPr>
              <a:t>i</a:t>
            </a:r>
            <a:r>
              <a:rPr lang="en-US" altLang="zh-CN" sz="2200" b="1" dirty="0" smtClean="0">
                <a:latin typeface="Times New Roman" panose="02020603050405020304" charset="0"/>
              </a:rPr>
              <a:t> = 0; </a:t>
            </a:r>
            <a:r>
              <a:rPr lang="en-US" altLang="zh-CN" sz="2200" b="1" dirty="0" err="1" smtClean="0">
                <a:latin typeface="Times New Roman" panose="02020603050405020304" charset="0"/>
              </a:rPr>
              <a:t>i</a:t>
            </a:r>
            <a:r>
              <a:rPr lang="en-US" altLang="zh-CN" sz="2200" b="1" dirty="0" smtClean="0">
                <a:latin typeface="Times New Roman" panose="02020603050405020304" charset="0"/>
              </a:rPr>
              <a:t> &lt; n; </a:t>
            </a:r>
            <a:r>
              <a:rPr lang="en-US" altLang="zh-CN" sz="2200" b="1" dirty="0" err="1" smtClean="0">
                <a:latin typeface="Times New Roman" panose="02020603050405020304" charset="0"/>
              </a:rPr>
              <a:t>i</a:t>
            </a: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a:t>
            </a:r>
            <a:r>
              <a:rPr lang="en-US" altLang="zh-CN" sz="2200" b="1" dirty="0" err="1" smtClean="0">
                <a:latin typeface="Times New Roman" panose="02020603050405020304" charset="0"/>
              </a:rPr>
              <a:t>cin</a:t>
            </a:r>
            <a:r>
              <a:rPr lang="en-US" altLang="zh-CN" sz="2200" b="1" dirty="0" smtClean="0">
                <a:latin typeface="Times New Roman" panose="02020603050405020304" charset="0"/>
              </a:rPr>
              <a:t> &gt;&gt; p[</a:t>
            </a:r>
            <a:r>
              <a:rPr lang="en-US" altLang="zh-CN" sz="2200" b="1" dirty="0" err="1" smtClean="0">
                <a:latin typeface="Times New Roman" panose="02020603050405020304" charset="0"/>
              </a:rPr>
              <a:t>i</a:t>
            </a: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err="1" smtClean="0">
                <a:latin typeface="Times New Roman" panose="02020603050405020304" charset="0"/>
              </a:rPr>
              <a:t>int</a:t>
            </a:r>
            <a:r>
              <a:rPr lang="en-US" altLang="zh-CN" sz="2200" b="1" dirty="0" smtClean="0">
                <a:latin typeface="Times New Roman" panose="02020603050405020304" charset="0"/>
              </a:rPr>
              <a:t> main() {</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Array&lt;</a:t>
            </a:r>
            <a:r>
              <a:rPr lang="en-US" altLang="zh-CN" sz="2200" b="1" dirty="0" err="1" smtClean="0">
                <a:latin typeface="Times New Roman" panose="02020603050405020304" charset="0"/>
              </a:rPr>
              <a:t>int</a:t>
            </a:r>
            <a:r>
              <a:rPr lang="en-US" altLang="zh-CN" sz="2200" b="1" dirty="0" smtClean="0">
                <a:latin typeface="Times New Roman" panose="02020603050405020304" charset="0"/>
              </a:rPr>
              <a:t>&gt; a(10);</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read(a, 10);</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return 0;</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a:t>
            </a:r>
            <a:endParaRPr lang="en-US" altLang="zh-CN" sz="2200" b="1" dirty="0">
              <a:latin typeface="Times New Roman" panose="02020603050405020304" charset="0"/>
            </a:endParaRPr>
          </a:p>
        </p:txBody>
      </p:sp>
    </p:spTree>
  </p:cSld>
  <p:clrMapOvr>
    <a:masterClrMapping/>
  </p:clrMapOvr>
  <p:transition spd="slow" advClick="0" advTm="0">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12000" y="51750"/>
            <a:ext cx="8001000" cy="612105"/>
          </a:xfrm>
          <a:prstGeom prst="rect">
            <a:avLst/>
          </a:prstGeom>
        </p:spPr>
        <p:txBody>
          <a:bodyPr vert="horz" lIns="92075" tIns="46038" rIns="92075" bIns="46038"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charset="0"/>
                <a:ea typeface="楷体_GB2312" pitchFamily="49" charset="-122"/>
              </a:rPr>
              <a:t>Array</a:t>
            </a:r>
            <a:r>
              <a:rPr lang="zh-CN" altLang="en-US" dirty="0" smtClean="0">
                <a:latin typeface="Times New Roman" panose="02020603050405020304" charset="0"/>
                <a:ea typeface="楷体_GB2312" pitchFamily="49" charset="-122"/>
              </a:rPr>
              <a:t>类的应用</a:t>
            </a:r>
            <a:endParaRPr lang="zh-CN" altLang="en-US" dirty="0">
              <a:latin typeface="Times New Roman" panose="02020603050405020304" charset="0"/>
              <a:ea typeface="楷体_GB2312" pitchFamily="49" charset="-122"/>
            </a:endParaRPr>
          </a:p>
        </p:txBody>
      </p:sp>
      <p:sp>
        <p:nvSpPr>
          <p:cNvPr id="3" name="Rectangle 3"/>
          <p:cNvSpPr txBox="1">
            <a:spLocks noChangeArrowheads="1"/>
          </p:cNvSpPr>
          <p:nvPr/>
        </p:nvSpPr>
        <p:spPr>
          <a:xfrm>
            <a:off x="684000" y="771750"/>
            <a:ext cx="7424738" cy="1224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Times New Roman" panose="02020603050405020304" charset="0"/>
                <a:ea typeface="楷体_GB2312" pitchFamily="49" charset="-122"/>
              </a:rPr>
              <a:t>例：</a:t>
            </a:r>
            <a:r>
              <a:rPr lang="en-US" altLang="zh-CN" dirty="0" smtClean="0">
                <a:latin typeface="Times New Roman" panose="02020603050405020304" charset="0"/>
                <a:ea typeface="楷体_GB2312" pitchFamily="49" charset="-122"/>
              </a:rPr>
              <a:t> </a:t>
            </a:r>
            <a:r>
              <a:rPr lang="zh-CN" altLang="en-US" dirty="0" smtClean="0">
                <a:latin typeface="Times New Roman" panose="02020603050405020304" charset="0"/>
                <a:ea typeface="楷体_GB2312" pitchFamily="49" charset="-122"/>
              </a:rPr>
              <a:t>求范围</a:t>
            </a:r>
            <a:r>
              <a:rPr lang="en-US" altLang="zh-CN" dirty="0" smtClean="0">
                <a:latin typeface="Times New Roman" panose="02020603050405020304" charset="0"/>
                <a:ea typeface="楷体_GB2312" pitchFamily="49" charset="-122"/>
              </a:rPr>
              <a:t>2~N</a:t>
            </a:r>
            <a:r>
              <a:rPr lang="zh-CN" altLang="en-US" dirty="0" smtClean="0">
                <a:latin typeface="Times New Roman" panose="02020603050405020304" charset="0"/>
                <a:ea typeface="楷体_GB2312" pitchFamily="49" charset="-122"/>
              </a:rPr>
              <a:t>中的质数，</a:t>
            </a:r>
            <a:r>
              <a:rPr lang="en-US" altLang="zh-CN" dirty="0" smtClean="0">
                <a:latin typeface="Times New Roman" panose="02020603050405020304" charset="0"/>
                <a:ea typeface="楷体_GB2312" pitchFamily="49" charset="-122"/>
              </a:rPr>
              <a:t>N</a:t>
            </a:r>
            <a:r>
              <a:rPr lang="zh-CN" altLang="en-US" dirty="0" smtClean="0">
                <a:latin typeface="Times New Roman" panose="02020603050405020304" charset="0"/>
                <a:ea typeface="楷体_GB2312" pitchFamily="49" charset="-122"/>
              </a:rPr>
              <a:t>在程序运行时由键盘输入。</a:t>
            </a:r>
            <a:endParaRPr lang="zh-CN" altLang="en-US"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323850" y="627750"/>
            <a:ext cx="8820150" cy="4079550"/>
          </a:xfrm>
          <a:prstGeom prst="rect">
            <a:avLst/>
          </a:prstGeom>
        </p:spPr>
        <p:txBody>
          <a:bodyPr vert="horz" lIns="92075" tIns="46038" rIns="92075" bIns="46038"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#include &lt;</a:t>
            </a:r>
            <a:r>
              <a:rPr lang="en-US" altLang="zh-CN" sz="1600" b="1" dirty="0" err="1" smtClean="0">
                <a:latin typeface="Times New Roman" panose="02020603050405020304" charset="0"/>
                <a:ea typeface="楷体_GB2312" pitchFamily="49" charset="-122"/>
              </a:rPr>
              <a:t>iostream</a:t>
            </a:r>
            <a:r>
              <a:rPr lang="en-US" altLang="zh-CN" sz="1600" b="1" dirty="0" smtClean="0">
                <a:latin typeface="Times New Roman" panose="02020603050405020304" charset="0"/>
                <a:ea typeface="楷体_GB2312" pitchFamily="49" charset="-122"/>
              </a:rPr>
              <a:t>&gt;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#include &lt;</a:t>
            </a:r>
            <a:r>
              <a:rPr lang="en-US" altLang="zh-CN" sz="1600" b="1" dirty="0" err="1" smtClean="0">
                <a:latin typeface="Times New Roman" panose="02020603050405020304" charset="0"/>
                <a:ea typeface="楷体_GB2312" pitchFamily="49" charset="-122"/>
              </a:rPr>
              <a:t>iomanip</a:t>
            </a:r>
            <a:r>
              <a:rPr lang="en-US" altLang="zh-CN" sz="1600" b="1" dirty="0" smtClean="0">
                <a:latin typeface="Times New Roman" panose="02020603050405020304" charset="0"/>
                <a:ea typeface="楷体_GB2312" pitchFamily="49" charset="-122"/>
              </a:rPr>
              <a:t>&gt;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#include "</a:t>
            </a:r>
            <a:r>
              <a:rPr lang="en-US" altLang="zh-CN" sz="1600" b="1" dirty="0" err="1" smtClean="0">
                <a:latin typeface="Times New Roman" panose="02020603050405020304" charset="0"/>
                <a:ea typeface="楷体_GB2312" pitchFamily="49" charset="-122"/>
              </a:rPr>
              <a:t>Array.h</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using namespace </a:t>
            </a:r>
            <a:r>
              <a:rPr lang="en-US" altLang="zh-CN" sz="1600" b="1" dirty="0" err="1" smtClean="0">
                <a:latin typeface="Times New Roman" panose="02020603050405020304" charset="0"/>
                <a:ea typeface="楷体_GB2312" pitchFamily="49" charset="-122"/>
              </a:rPr>
              <a:t>std</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main()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Array&lt;</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&gt; a(10);	// </a:t>
            </a:r>
            <a:r>
              <a:rPr lang="zh-CN" altLang="en-US" sz="1600" b="1" dirty="0" smtClean="0">
                <a:latin typeface="Times New Roman" panose="02020603050405020304" charset="0"/>
                <a:ea typeface="楷体_GB2312" pitchFamily="49" charset="-122"/>
              </a:rPr>
              <a:t>用来存放质数的数组，初始状态有</a:t>
            </a:r>
            <a:r>
              <a:rPr lang="en-US" altLang="zh-CN" sz="1600" b="1" dirty="0" smtClean="0">
                <a:latin typeface="Times New Roman" panose="02020603050405020304" charset="0"/>
                <a:ea typeface="楷体_GB2312" pitchFamily="49" charset="-122"/>
              </a:rPr>
              <a:t>10</a:t>
            </a:r>
            <a:r>
              <a:rPr lang="zh-CN" altLang="en-US" sz="1600" b="1" dirty="0" smtClean="0">
                <a:latin typeface="Times New Roman" panose="02020603050405020304" charset="0"/>
                <a:ea typeface="楷体_GB2312" pitchFamily="49" charset="-122"/>
              </a:rPr>
              <a:t>个元素。</a:t>
            </a:r>
            <a:endParaRPr lang="zh-CN" altLang="en-US"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n, count = 0;</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cout</a:t>
            </a:r>
            <a:r>
              <a:rPr lang="en-US" altLang="zh-CN" sz="1600" b="1" dirty="0" smtClean="0">
                <a:latin typeface="Times New Roman" panose="02020603050405020304" charset="0"/>
                <a:ea typeface="楷体_GB2312" pitchFamily="49" charset="-122"/>
              </a:rPr>
              <a:t> &lt;&lt; "Enter a value &gt;= 2 as upper limit for prime numbers: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cin</a:t>
            </a:r>
            <a:r>
              <a:rPr lang="en-US" altLang="zh-CN" sz="1600" b="1" dirty="0" smtClean="0">
                <a:latin typeface="Times New Roman" panose="02020603050405020304" charset="0"/>
                <a:ea typeface="楷体_GB2312" pitchFamily="49" charset="-122"/>
              </a:rPr>
              <a:t> &gt;&gt; n;</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for (</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 2;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&lt;= n;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smtClean="0">
                <a:latin typeface="Times New Roman" panose="02020603050405020304" charset="0"/>
                <a:ea typeface="楷体_GB2312" pitchFamily="49" charset="-122"/>
              </a:rPr>
              <a:t>bool </a:t>
            </a:r>
            <a:r>
              <a:rPr lang="en-US" altLang="zh-CN" sz="1600" b="1" dirty="0" err="1" smtClean="0">
                <a:latin typeface="Times New Roman" panose="02020603050405020304" charset="0"/>
                <a:ea typeface="楷体_GB2312" pitchFamily="49" charset="-122"/>
              </a:rPr>
              <a:t>isPrime</a:t>
            </a:r>
            <a:r>
              <a:rPr lang="en-US" altLang="zh-CN" sz="1600" b="1" dirty="0" smtClean="0">
                <a:latin typeface="Times New Roman" panose="02020603050405020304" charset="0"/>
                <a:ea typeface="楷体_GB2312" pitchFamily="49" charset="-122"/>
              </a:rPr>
              <a:t> = true;</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for (</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j = 0; j &lt; count; </a:t>
            </a:r>
            <a:r>
              <a:rPr lang="en-US" altLang="zh-CN" sz="1600" b="1" dirty="0" err="1" smtClean="0">
                <a:latin typeface="Times New Roman" panose="02020603050405020304" charset="0"/>
                <a:ea typeface="楷体_GB2312" pitchFamily="49" charset="-122"/>
              </a:rPr>
              <a:t>j++</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if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 a[j] == 0) {	//</a:t>
            </a:r>
            <a:r>
              <a:rPr lang="zh-CN" altLang="en-US" sz="1600" b="1" dirty="0" smtClean="0">
                <a:latin typeface="Times New Roman" panose="02020603050405020304" charset="0"/>
                <a:ea typeface="楷体_GB2312" pitchFamily="49" charset="-122"/>
              </a:rPr>
              <a:t>若</a:t>
            </a:r>
            <a:r>
              <a:rPr lang="en-US" altLang="zh-CN" sz="1600" b="1" dirty="0" err="1" smtClean="0">
                <a:latin typeface="Times New Roman" panose="02020603050405020304" charset="0"/>
                <a:ea typeface="楷体_GB2312" pitchFamily="49" charset="-122"/>
              </a:rPr>
              <a:t>i</a:t>
            </a:r>
            <a:r>
              <a:rPr lang="zh-CN" altLang="en-US" sz="1600" b="1" dirty="0" smtClean="0">
                <a:latin typeface="Times New Roman" panose="02020603050405020304" charset="0"/>
                <a:ea typeface="楷体_GB2312" pitchFamily="49" charset="-122"/>
              </a:rPr>
              <a:t>被</a:t>
            </a:r>
            <a:r>
              <a:rPr lang="en-US" altLang="zh-CN" sz="1600" b="1" dirty="0" smtClean="0">
                <a:latin typeface="Times New Roman" panose="02020603050405020304" charset="0"/>
                <a:ea typeface="楷体_GB2312" pitchFamily="49" charset="-122"/>
              </a:rPr>
              <a:t>a[j]</a:t>
            </a:r>
            <a:r>
              <a:rPr lang="zh-CN" altLang="en-US" sz="1600" b="1" dirty="0" smtClean="0">
                <a:latin typeface="Times New Roman" panose="02020603050405020304" charset="0"/>
                <a:ea typeface="楷体_GB2312" pitchFamily="49" charset="-122"/>
              </a:rPr>
              <a:t>整除，说明</a:t>
            </a:r>
            <a:r>
              <a:rPr lang="en-US" altLang="zh-CN" sz="1600" b="1" dirty="0" err="1" smtClean="0">
                <a:latin typeface="Times New Roman" panose="02020603050405020304" charset="0"/>
                <a:ea typeface="楷体_GB2312" pitchFamily="49" charset="-122"/>
              </a:rPr>
              <a:t>i</a:t>
            </a:r>
            <a:r>
              <a:rPr lang="zh-CN" altLang="en-US" sz="1600" b="1" dirty="0" smtClean="0">
                <a:latin typeface="Times New Roman" panose="02020603050405020304" charset="0"/>
                <a:ea typeface="楷体_GB2312" pitchFamily="49" charset="-122"/>
              </a:rPr>
              <a:t>不是质数</a:t>
            </a:r>
            <a:endParaRPr lang="zh-CN" altLang="en-US"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isPrime</a:t>
            </a:r>
            <a:r>
              <a:rPr lang="en-US" altLang="zh-CN" sz="1600" b="1" dirty="0" smtClean="0">
                <a:latin typeface="Times New Roman" panose="02020603050405020304" charset="0"/>
                <a:ea typeface="楷体_GB2312" pitchFamily="49" charset="-122"/>
              </a:rPr>
              <a:t> = false; break;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smtClean="0">
                <a:latin typeface="Times New Roman" panose="02020603050405020304" charset="0"/>
                <a:ea typeface="楷体_GB2312" pitchFamily="49" charset="-122"/>
              </a:rPr>
              <a:t>if (</a:t>
            </a:r>
            <a:r>
              <a:rPr lang="en-US" altLang="zh-CN" sz="1600" b="1" dirty="0" err="1" smtClean="0">
                <a:latin typeface="Times New Roman" panose="02020603050405020304" charset="0"/>
                <a:ea typeface="楷体_GB2312" pitchFamily="49" charset="-122"/>
              </a:rPr>
              <a:t>isPrime</a:t>
            </a:r>
            <a:r>
              <a:rPr lang="en-US" altLang="zh-CN" sz="1600" b="1" dirty="0" smtClean="0">
                <a:latin typeface="Times New Roman" panose="02020603050405020304" charset="0"/>
                <a:ea typeface="楷体_GB2312" pitchFamily="49" charset="-122"/>
              </a:rPr>
              <a:t>) {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smtClean="0">
                <a:latin typeface="Times New Roman" panose="02020603050405020304" charset="0"/>
                <a:ea typeface="楷体_GB2312" pitchFamily="49" charset="-122"/>
              </a:rPr>
              <a:t>if (count == </a:t>
            </a:r>
            <a:r>
              <a:rPr lang="en-US" altLang="zh-CN" sz="1600" b="1" dirty="0" err="1" smtClean="0">
                <a:latin typeface="Times New Roman" panose="02020603050405020304" charset="0"/>
                <a:ea typeface="楷体_GB2312" pitchFamily="49" charset="-122"/>
              </a:rPr>
              <a:t>a.getSize</a:t>
            </a: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a.resize</a:t>
            </a:r>
            <a:r>
              <a:rPr lang="en-US" altLang="zh-CN" sz="1600" b="1" dirty="0" smtClean="0">
                <a:latin typeface="Times New Roman" panose="02020603050405020304" charset="0"/>
                <a:ea typeface="楷体_GB2312" pitchFamily="49" charset="-122"/>
              </a:rPr>
              <a:t>(count * 2);</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a[count++] =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for (</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 0;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&lt; count;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cout</a:t>
            </a:r>
            <a:r>
              <a:rPr lang="en-US" altLang="zh-CN" sz="1600" b="1" dirty="0" smtClean="0">
                <a:latin typeface="Times New Roman" panose="02020603050405020304" charset="0"/>
                <a:ea typeface="楷体_GB2312" pitchFamily="49" charset="-122"/>
              </a:rPr>
              <a:t> &lt;&lt; </a:t>
            </a:r>
            <a:r>
              <a:rPr lang="en-US" altLang="zh-CN" sz="1600" b="1" dirty="0" err="1" smtClean="0">
                <a:latin typeface="Times New Roman" panose="02020603050405020304" charset="0"/>
                <a:ea typeface="楷体_GB2312" pitchFamily="49" charset="-122"/>
              </a:rPr>
              <a:t>setw</a:t>
            </a:r>
            <a:r>
              <a:rPr lang="en-US" altLang="zh-CN" sz="1600" b="1" dirty="0" smtClean="0">
                <a:latin typeface="Times New Roman" panose="02020603050405020304" charset="0"/>
                <a:ea typeface="楷体_GB2312" pitchFamily="49" charset="-122"/>
              </a:rPr>
              <a:t>(8) &lt;&lt; a[</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cout</a:t>
            </a:r>
            <a:r>
              <a:rPr lang="en-US" altLang="zh-CN" sz="1600" b="1" dirty="0" smtClean="0">
                <a:latin typeface="Times New Roman" panose="02020603050405020304" charset="0"/>
                <a:ea typeface="楷体_GB2312" pitchFamily="49" charset="-122"/>
              </a:rPr>
              <a:t> &lt;&lt; </a:t>
            </a:r>
            <a:r>
              <a:rPr lang="en-US" altLang="zh-CN" sz="1600" b="1" dirty="0" err="1" smtClean="0">
                <a:latin typeface="Times New Roman" panose="02020603050405020304" charset="0"/>
                <a:ea typeface="楷体_GB2312" pitchFamily="49" charset="-122"/>
              </a:rPr>
              <a:t>endl</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return 0;}</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endParaRPr lang="en-US" altLang="zh-CN" sz="2200" b="1"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1027"/>
          <p:cNvSpPr txBox="1">
            <a:spLocks noChangeArrowheads="1"/>
          </p:cNvSpPr>
          <p:nvPr/>
        </p:nvSpPr>
        <p:spPr>
          <a:xfrm>
            <a:off x="540000" y="699750"/>
            <a:ext cx="5760000" cy="42926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template &lt;class T&gt;</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class Node {</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private:</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Node&lt;T&gt; *next;</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public:</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T data; </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Node(</a:t>
            </a:r>
            <a:r>
              <a:rPr lang="en-US" altLang="zh-CN" sz="2300" dirty="0" err="1" smtClean="0">
                <a:latin typeface="Times New Roman" panose="02020603050405020304" charset="0"/>
                <a:ea typeface="楷体_GB2312" pitchFamily="49" charset="-122"/>
              </a:rPr>
              <a:t>const</a:t>
            </a:r>
            <a:r>
              <a:rPr lang="en-US" altLang="zh-CN" sz="2300" dirty="0" smtClean="0">
                <a:latin typeface="Times New Roman" panose="02020603050405020304" charset="0"/>
                <a:ea typeface="楷体_GB2312" pitchFamily="49" charset="-122"/>
              </a:rPr>
              <a:t> T&amp; </a:t>
            </a:r>
            <a:r>
              <a:rPr lang="en-US" altLang="zh-CN" sz="2300" dirty="0" err="1" smtClean="0">
                <a:latin typeface="Times New Roman" panose="02020603050405020304" charset="0"/>
                <a:ea typeface="楷体_GB2312" pitchFamily="49" charset="-122"/>
              </a:rPr>
              <a:t>item,Node</a:t>
            </a:r>
            <a:r>
              <a:rPr lang="en-US" altLang="zh-CN" sz="2300" dirty="0" smtClean="0">
                <a:latin typeface="Times New Roman" panose="02020603050405020304" charset="0"/>
                <a:ea typeface="楷体_GB2312" pitchFamily="49" charset="-122"/>
              </a:rPr>
              <a:t>&lt;T&gt;* next = 0);</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void </a:t>
            </a:r>
            <a:r>
              <a:rPr lang="en-US" altLang="zh-CN" sz="2300" dirty="0" err="1" smtClean="0">
                <a:latin typeface="Times New Roman" panose="02020603050405020304" charset="0"/>
                <a:ea typeface="楷体_GB2312" pitchFamily="49" charset="-122"/>
              </a:rPr>
              <a:t>insertAfter</a:t>
            </a:r>
            <a:r>
              <a:rPr lang="en-US" altLang="zh-CN" sz="2300" dirty="0" smtClean="0">
                <a:latin typeface="Times New Roman" panose="02020603050405020304" charset="0"/>
                <a:ea typeface="楷体_GB2312" pitchFamily="49" charset="-122"/>
              </a:rPr>
              <a:t>(Node&lt;T&gt; *p);</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Node&lt;T&gt; *</a:t>
            </a:r>
            <a:r>
              <a:rPr lang="en-US" altLang="zh-CN" sz="2300" dirty="0" err="1" smtClean="0">
                <a:latin typeface="Times New Roman" panose="02020603050405020304" charset="0"/>
                <a:ea typeface="楷体_GB2312" pitchFamily="49" charset="-122"/>
              </a:rPr>
              <a:t>deleteAfter</a:t>
            </a:r>
            <a:r>
              <a:rPr lang="en-US" altLang="zh-CN" sz="2300" dirty="0" smtClean="0">
                <a:latin typeface="Times New Roman" panose="02020603050405020304" charset="0"/>
                <a:ea typeface="楷体_GB2312" pitchFamily="49" charset="-122"/>
              </a:rPr>
              <a:t>();</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Node&lt;T&gt; *</a:t>
            </a:r>
            <a:r>
              <a:rPr lang="en-US" altLang="zh-CN" sz="2300" dirty="0" err="1" smtClean="0">
                <a:latin typeface="Times New Roman" panose="02020603050405020304" charset="0"/>
                <a:ea typeface="楷体_GB2312" pitchFamily="49" charset="-122"/>
              </a:rPr>
              <a:t>nextNode</a:t>
            </a:r>
            <a:r>
              <a:rPr lang="en-US" altLang="zh-CN" sz="2300" dirty="0" smtClean="0">
                <a:latin typeface="Times New Roman" panose="02020603050405020304" charset="0"/>
                <a:ea typeface="楷体_GB2312" pitchFamily="49" charset="-122"/>
              </a:rPr>
              <a:t>() </a:t>
            </a:r>
            <a:r>
              <a:rPr lang="en-US" altLang="zh-CN" sz="2300" dirty="0" err="1" smtClean="0">
                <a:latin typeface="Times New Roman" panose="02020603050405020304" charset="0"/>
                <a:ea typeface="楷体_GB2312" pitchFamily="49" charset="-122"/>
              </a:rPr>
              <a:t>const</a:t>
            </a:r>
            <a:r>
              <a:rPr lang="en-US" altLang="zh-CN" sz="2300" dirty="0" smtClean="0">
                <a:latin typeface="Times New Roman" panose="02020603050405020304" charset="0"/>
                <a:ea typeface="楷体_GB2312" pitchFamily="49" charset="-122"/>
              </a:rPr>
              <a:t>;</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a:t>
            </a:r>
            <a:endParaRPr lang="en-US" altLang="zh-CN" sz="2300" dirty="0">
              <a:latin typeface="Times New Roman" panose="02020603050405020304" charset="0"/>
              <a:ea typeface="楷体_GB2312" pitchFamily="49" charset="-122"/>
            </a:endParaRPr>
          </a:p>
        </p:txBody>
      </p:sp>
      <p:sp>
        <p:nvSpPr>
          <p:cNvPr id="4" name="Rectangle 3"/>
          <p:cNvSpPr txBox="1">
            <a:spLocks noChangeArrowheads="1"/>
          </p:cNvSpPr>
          <p:nvPr/>
        </p:nvSpPr>
        <p:spPr>
          <a:xfrm>
            <a:off x="6350478" y="915750"/>
            <a:ext cx="2397522" cy="3751537"/>
          </a:xfrm>
          <a:prstGeom prst="rect">
            <a:avLst/>
          </a:prstGeom>
        </p:spPr>
        <p:txBody>
          <a:bodyPr vert="horz" lIns="92075" tIns="46038" rIns="92075" bIns="46038"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dirty="0" smtClean="0">
                <a:ea typeface="楷体_GB2312" pitchFamily="49" charset="-122"/>
              </a:rPr>
              <a:t>生成结点</a:t>
            </a:r>
            <a:endParaRPr lang="zh-CN" altLang="en-US" dirty="0" smtClean="0">
              <a:ea typeface="楷体_GB2312" pitchFamily="49" charset="-122"/>
            </a:endParaRPr>
          </a:p>
          <a:p>
            <a:pPr>
              <a:lnSpc>
                <a:spcPct val="110000"/>
              </a:lnSpc>
            </a:pPr>
            <a:r>
              <a:rPr lang="zh-CN" altLang="en-US" dirty="0" smtClean="0">
                <a:ea typeface="楷体_GB2312" pitchFamily="49" charset="-122"/>
              </a:rPr>
              <a:t>插入结点</a:t>
            </a:r>
            <a:endParaRPr lang="zh-CN" altLang="en-US" dirty="0" smtClean="0">
              <a:ea typeface="楷体_GB2312" pitchFamily="49" charset="-122"/>
            </a:endParaRPr>
          </a:p>
          <a:p>
            <a:pPr>
              <a:lnSpc>
                <a:spcPct val="110000"/>
              </a:lnSpc>
            </a:pPr>
            <a:r>
              <a:rPr lang="zh-CN" altLang="en-US" dirty="0" smtClean="0">
                <a:ea typeface="楷体_GB2312" pitchFamily="49" charset="-122"/>
              </a:rPr>
              <a:t>查找结点</a:t>
            </a:r>
            <a:endParaRPr lang="zh-CN" altLang="en-US" dirty="0" smtClean="0">
              <a:ea typeface="楷体_GB2312" pitchFamily="49" charset="-122"/>
            </a:endParaRPr>
          </a:p>
          <a:p>
            <a:pPr>
              <a:lnSpc>
                <a:spcPct val="110000"/>
              </a:lnSpc>
            </a:pPr>
            <a:r>
              <a:rPr lang="zh-CN" altLang="en-US" dirty="0" smtClean="0">
                <a:ea typeface="楷体_GB2312" pitchFamily="49" charset="-122"/>
              </a:rPr>
              <a:t>删除结点</a:t>
            </a:r>
            <a:endParaRPr lang="zh-CN" altLang="en-US" dirty="0" smtClean="0">
              <a:ea typeface="楷体_GB2312" pitchFamily="49" charset="-122"/>
            </a:endParaRPr>
          </a:p>
          <a:p>
            <a:pPr>
              <a:lnSpc>
                <a:spcPct val="110000"/>
              </a:lnSpc>
            </a:pPr>
            <a:r>
              <a:rPr lang="zh-CN" altLang="en-US" dirty="0" smtClean="0">
                <a:ea typeface="楷体_GB2312" pitchFamily="49" charset="-122"/>
              </a:rPr>
              <a:t>遍历链表</a:t>
            </a:r>
            <a:endParaRPr lang="zh-CN" altLang="en-US" dirty="0" smtClean="0">
              <a:ea typeface="楷体_GB2312" pitchFamily="49" charset="-122"/>
            </a:endParaRPr>
          </a:p>
          <a:p>
            <a:pPr>
              <a:lnSpc>
                <a:spcPct val="110000"/>
              </a:lnSpc>
            </a:pPr>
            <a:r>
              <a:rPr lang="zh-CN" altLang="en-US" dirty="0" smtClean="0">
                <a:ea typeface="楷体_GB2312" pitchFamily="49" charset="-122"/>
              </a:rPr>
              <a:t>清空链表</a:t>
            </a:r>
            <a:endParaRPr lang="zh-CN" altLang="en-US" dirty="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2"/>
          <p:cNvSpPr txBox="1">
            <a:spLocks noChangeArrowheads="1"/>
          </p:cNvSpPr>
          <p:nvPr/>
        </p:nvSpPr>
        <p:spPr>
          <a:xfrm>
            <a:off x="396000" y="634547"/>
            <a:ext cx="2880000" cy="549002"/>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ea typeface="楷体_GB2312" pitchFamily="49" charset="-122"/>
              </a:rPr>
              <a:t>在结点之后插入一个结点</a:t>
            </a:r>
            <a:endParaRPr lang="zh-CN" altLang="en-US" sz="1800" dirty="0">
              <a:ea typeface="楷体_GB2312" pitchFamily="49" charset="-122"/>
            </a:endParaRPr>
          </a:p>
        </p:txBody>
      </p:sp>
      <p:sp>
        <p:nvSpPr>
          <p:cNvPr id="4" name="Text Box 7"/>
          <p:cNvSpPr txBox="1">
            <a:spLocks noChangeArrowheads="1"/>
          </p:cNvSpPr>
          <p:nvPr/>
        </p:nvSpPr>
        <p:spPr bwMode="auto">
          <a:xfrm>
            <a:off x="2392363" y="1029025"/>
            <a:ext cx="1598612" cy="5048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b="0">
                <a:solidFill>
                  <a:schemeClr val="tx1"/>
                </a:solidFill>
              </a:rPr>
              <a:t> data1</a:t>
            </a:r>
            <a:endParaRPr kumimoji="1" lang="en-US" altLang="zh-CN" b="0">
              <a:solidFill>
                <a:schemeClr val="tx1"/>
              </a:solidFill>
            </a:endParaRPr>
          </a:p>
        </p:txBody>
      </p:sp>
      <p:sp>
        <p:nvSpPr>
          <p:cNvPr id="5" name="Line 8"/>
          <p:cNvSpPr>
            <a:spLocks noChangeShapeType="1"/>
          </p:cNvSpPr>
          <p:nvPr/>
        </p:nvSpPr>
        <p:spPr bwMode="auto">
          <a:xfrm>
            <a:off x="3190875" y="1029025"/>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a:off x="3695700" y="1303663"/>
            <a:ext cx="2293938"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0"/>
          <p:cNvGrpSpPr/>
          <p:nvPr/>
        </p:nvGrpSpPr>
        <p:grpSpPr bwMode="auto">
          <a:xfrm>
            <a:off x="5967413" y="1029025"/>
            <a:ext cx="2125662" cy="504825"/>
            <a:chOff x="2505" y="2775"/>
            <a:chExt cx="1515" cy="360"/>
          </a:xfrm>
        </p:grpSpPr>
        <p:sp>
          <p:nvSpPr>
            <p:cNvPr id="8" name="Text Box 11"/>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b="0">
                  <a:solidFill>
                    <a:schemeClr val="tx1"/>
                  </a:solidFill>
                </a:rPr>
                <a:t> data2</a:t>
              </a:r>
              <a:endParaRPr kumimoji="1" lang="en-US" altLang="zh-CN" b="0">
                <a:solidFill>
                  <a:schemeClr val="tx1"/>
                </a:solidFill>
              </a:endParaRPr>
            </a:p>
          </p:txBody>
        </p:sp>
        <p:sp>
          <p:nvSpPr>
            <p:cNvPr id="9" name="Line 12"/>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3"/>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 name="Text Box 14"/>
          <p:cNvSpPr txBox="1">
            <a:spLocks noChangeArrowheads="1"/>
          </p:cNvSpPr>
          <p:nvPr/>
        </p:nvSpPr>
        <p:spPr bwMode="auto">
          <a:xfrm>
            <a:off x="7848600" y="987750"/>
            <a:ext cx="882650" cy="546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eaLnBrk="1" hangingPunct="1"/>
            <a:r>
              <a:rPr kumimoji="1" lang="en-US" altLang="zh-CN" b="0">
                <a:solidFill>
                  <a:schemeClr val="tx1"/>
                </a:solidFill>
              </a:rPr>
              <a:t>…</a:t>
            </a:r>
            <a:endParaRPr kumimoji="1" lang="en-US" altLang="zh-CN" b="0">
              <a:solidFill>
                <a:schemeClr val="tx1"/>
              </a:solidFill>
            </a:endParaRPr>
          </a:p>
        </p:txBody>
      </p:sp>
      <p:sp>
        <p:nvSpPr>
          <p:cNvPr id="12" name="Text Box 15"/>
          <p:cNvSpPr txBox="1">
            <a:spLocks noChangeArrowheads="1"/>
          </p:cNvSpPr>
          <p:nvPr/>
        </p:nvSpPr>
        <p:spPr bwMode="auto">
          <a:xfrm>
            <a:off x="2759075" y="2341888"/>
            <a:ext cx="1050925" cy="3984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b="0">
                <a:solidFill>
                  <a:schemeClr val="tx1"/>
                </a:solidFill>
              </a:rPr>
              <a:t>   p</a:t>
            </a:r>
            <a:endParaRPr kumimoji="1" lang="en-US" altLang="zh-CN" b="0">
              <a:solidFill>
                <a:schemeClr val="tx1"/>
              </a:solidFill>
            </a:endParaRPr>
          </a:p>
        </p:txBody>
      </p:sp>
      <p:sp>
        <p:nvSpPr>
          <p:cNvPr id="13" name="Text Box 19"/>
          <p:cNvSpPr txBox="1">
            <a:spLocks noChangeArrowheads="1"/>
          </p:cNvSpPr>
          <p:nvPr/>
        </p:nvSpPr>
        <p:spPr bwMode="auto">
          <a:xfrm>
            <a:off x="4159250" y="2227588"/>
            <a:ext cx="1598613" cy="5048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b="0">
                <a:solidFill>
                  <a:schemeClr val="tx1"/>
                </a:solidFill>
              </a:rPr>
              <a:t> data</a:t>
            </a:r>
            <a:endParaRPr kumimoji="1" lang="en-US" altLang="zh-CN" b="0">
              <a:solidFill>
                <a:schemeClr val="tx1"/>
              </a:solidFill>
            </a:endParaRPr>
          </a:p>
        </p:txBody>
      </p:sp>
      <p:sp>
        <p:nvSpPr>
          <p:cNvPr id="14" name="Line 20"/>
          <p:cNvSpPr>
            <a:spLocks noChangeShapeType="1"/>
          </p:cNvSpPr>
          <p:nvPr/>
        </p:nvSpPr>
        <p:spPr bwMode="auto">
          <a:xfrm>
            <a:off x="4957763" y="2227588"/>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Freeform 21"/>
          <p:cNvSpPr/>
          <p:nvPr/>
        </p:nvSpPr>
        <p:spPr bwMode="auto">
          <a:xfrm>
            <a:off x="5378450" y="1538613"/>
            <a:ext cx="757238" cy="966787"/>
          </a:xfrm>
          <a:custGeom>
            <a:avLst/>
            <a:gdLst>
              <a:gd name="T0" fmla="*/ 0 w 540"/>
              <a:gd name="T1" fmla="*/ 690 h 690"/>
              <a:gd name="T2" fmla="*/ 540 w 540"/>
              <a:gd name="T3" fmla="*/ 690 h 690"/>
              <a:gd name="T4" fmla="*/ 54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a:p>
        </p:txBody>
      </p:sp>
      <p:sp>
        <p:nvSpPr>
          <p:cNvPr id="16" name="Freeform 24"/>
          <p:cNvSpPr/>
          <p:nvPr/>
        </p:nvSpPr>
        <p:spPr bwMode="auto">
          <a:xfrm>
            <a:off x="3717925" y="1390975"/>
            <a:ext cx="441325" cy="1093788"/>
          </a:xfrm>
          <a:custGeom>
            <a:avLst/>
            <a:gdLst>
              <a:gd name="T0" fmla="*/ 0 w 315"/>
              <a:gd name="T1" fmla="*/ 0 h 780"/>
              <a:gd name="T2" fmla="*/ 0 w 315"/>
              <a:gd name="T3" fmla="*/ 780 h 780"/>
              <a:gd name="T4" fmla="*/ 315 w 315"/>
              <a:gd name="T5" fmla="*/ 780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a:p>
        </p:txBody>
      </p:sp>
      <p:sp>
        <p:nvSpPr>
          <p:cNvPr id="17" name="Line 27"/>
          <p:cNvSpPr>
            <a:spLocks noChangeShapeType="1"/>
          </p:cNvSpPr>
          <p:nvPr/>
        </p:nvSpPr>
        <p:spPr bwMode="auto">
          <a:xfrm>
            <a:off x="1739900" y="1319538"/>
            <a:ext cx="652463"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28"/>
          <p:cNvSpPr txBox="1">
            <a:spLocks noChangeArrowheads="1"/>
          </p:cNvSpPr>
          <p:nvPr/>
        </p:nvSpPr>
        <p:spPr bwMode="auto">
          <a:xfrm>
            <a:off x="1295400" y="1109988"/>
            <a:ext cx="609600" cy="3968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eaLnBrk="1" hangingPunct="1"/>
            <a:r>
              <a:rPr kumimoji="1" lang="en-US" altLang="zh-CN" b="0">
                <a:solidFill>
                  <a:schemeClr val="tx1"/>
                </a:solidFill>
              </a:rPr>
              <a:t>…</a:t>
            </a:r>
            <a:endParaRPr kumimoji="1" lang="en-US" altLang="zh-CN" b="0">
              <a:solidFill>
                <a:schemeClr val="tx1"/>
              </a:solidFill>
            </a:endParaRPr>
          </a:p>
        </p:txBody>
      </p:sp>
      <p:grpSp>
        <p:nvGrpSpPr>
          <p:cNvPr id="19" name="Group 31"/>
          <p:cNvGrpSpPr/>
          <p:nvPr/>
        </p:nvGrpSpPr>
        <p:grpSpPr bwMode="auto">
          <a:xfrm>
            <a:off x="4724400" y="1063950"/>
            <a:ext cx="381000" cy="457200"/>
            <a:chOff x="2976" y="1824"/>
            <a:chExt cx="240" cy="288"/>
          </a:xfrm>
        </p:grpSpPr>
        <p:sp>
          <p:nvSpPr>
            <p:cNvPr id="20" name="Line 29"/>
            <p:cNvSpPr>
              <a:spLocks noChangeShapeType="1"/>
            </p:cNvSpPr>
            <p:nvPr/>
          </p:nvSpPr>
          <p:spPr bwMode="auto">
            <a:xfrm flipH="1">
              <a:off x="2976" y="1824"/>
              <a:ext cx="240"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0"/>
            <p:cNvSpPr>
              <a:spLocks noChangeShapeType="1"/>
            </p:cNvSpPr>
            <p:nvPr/>
          </p:nvSpPr>
          <p:spPr bwMode="auto">
            <a:xfrm>
              <a:off x="2976" y="1824"/>
              <a:ext cx="240"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32"/>
          <p:cNvSpPr txBox="1">
            <a:spLocks noChangeArrowheads="1"/>
          </p:cNvSpPr>
          <p:nvPr/>
        </p:nvSpPr>
        <p:spPr bwMode="auto">
          <a:xfrm>
            <a:off x="828000" y="2857251"/>
            <a:ext cx="7467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template &lt;class T&gt;</a:t>
            </a:r>
            <a:endParaRPr kumimoji="1" lang="en-US" altLang="zh-CN"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void Node&lt;T&gt;::</a:t>
            </a:r>
            <a:r>
              <a:rPr kumimoji="1" lang="en-US" altLang="zh-CN" b="0" dirty="0" err="1">
                <a:solidFill>
                  <a:schemeClr val="tx1"/>
                </a:solidFill>
                <a:ea typeface="楷体_GB2312" pitchFamily="49" charset="-122"/>
              </a:rPr>
              <a:t>insertAfter</a:t>
            </a:r>
            <a:r>
              <a:rPr kumimoji="1" lang="en-US" altLang="zh-CN" b="0" dirty="0">
                <a:solidFill>
                  <a:schemeClr val="tx1"/>
                </a:solidFill>
                <a:ea typeface="楷体_GB2312" pitchFamily="49" charset="-122"/>
              </a:rPr>
              <a:t>(Node&lt;T&gt; *p) {</a:t>
            </a:r>
            <a:endParaRPr kumimoji="1" lang="en-US" altLang="zh-CN"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  //p</a:t>
            </a:r>
            <a:r>
              <a:rPr kumimoji="1" lang="zh-CN" altLang="en-US" b="0" dirty="0">
                <a:solidFill>
                  <a:schemeClr val="tx1"/>
                </a:solidFill>
                <a:ea typeface="楷体_GB2312" pitchFamily="49" charset="-122"/>
              </a:rPr>
              <a:t>节点指针域指向当前节点的后继节点</a:t>
            </a:r>
            <a:endParaRPr kumimoji="1" lang="zh-CN" altLang="en-US"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zh-CN" altLang="en-US" b="0" dirty="0">
                <a:solidFill>
                  <a:schemeClr val="tx1"/>
                </a:solidFill>
                <a:ea typeface="楷体_GB2312" pitchFamily="49" charset="-122"/>
              </a:rPr>
              <a:t>  </a:t>
            </a:r>
            <a:r>
              <a:rPr kumimoji="1" lang="en-US" altLang="zh-CN" b="0" dirty="0">
                <a:solidFill>
                  <a:schemeClr val="tx1"/>
                </a:solidFill>
                <a:ea typeface="楷体_GB2312" pitchFamily="49" charset="-122"/>
              </a:rPr>
              <a:t>p-&gt;next = next;     </a:t>
            </a:r>
            <a:endParaRPr kumimoji="1" lang="en-US" altLang="zh-CN"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  next = p; //</a:t>
            </a:r>
            <a:r>
              <a:rPr kumimoji="1" lang="zh-CN" altLang="en-US" b="0" dirty="0">
                <a:solidFill>
                  <a:schemeClr val="tx1"/>
                </a:solidFill>
                <a:ea typeface="楷体_GB2312" pitchFamily="49" charset="-122"/>
              </a:rPr>
              <a:t>当前节点的指针域指向</a:t>
            </a:r>
            <a:r>
              <a:rPr kumimoji="1" lang="en-US" altLang="zh-CN" b="0" dirty="0">
                <a:solidFill>
                  <a:schemeClr val="tx1"/>
                </a:solidFill>
                <a:ea typeface="楷体_GB2312" pitchFamily="49" charset="-122"/>
              </a:rPr>
              <a:t>p </a:t>
            </a:r>
            <a:endParaRPr kumimoji="1" lang="en-US" altLang="zh-CN"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a:t>
            </a:r>
            <a:endParaRPr lang="en-US" altLang="zh-CN" sz="2000" b="0" dirty="0">
              <a:solidFill>
                <a:schemeClr val="tx1"/>
              </a:solidFill>
              <a:ea typeface="楷体_GB2312" pitchFamily="49" charset="-122"/>
            </a:endParaRPr>
          </a:p>
        </p:txBody>
      </p:sp>
      <p:sp>
        <p:nvSpPr>
          <p:cNvPr id="23" name="Line 33"/>
          <p:cNvSpPr>
            <a:spLocks noChangeShapeType="1"/>
          </p:cNvSpPr>
          <p:nvPr/>
        </p:nvSpPr>
        <p:spPr bwMode="auto">
          <a:xfrm>
            <a:off x="3157538" y="2664150"/>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2"/>
          <p:cNvSpPr txBox="1">
            <a:spLocks noChangeArrowheads="1"/>
          </p:cNvSpPr>
          <p:nvPr/>
        </p:nvSpPr>
        <p:spPr>
          <a:xfrm>
            <a:off x="324000" y="688059"/>
            <a:ext cx="2888087" cy="335210"/>
          </a:xfrm>
          <a:prstGeom prst="rect">
            <a:avLst/>
          </a:prstGeom>
        </p:spPr>
        <p:txBody>
          <a:bodyPr vert="horz" lIns="92075" tIns="46038" rIns="92075" bIns="46038"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楷体_GB2312" pitchFamily="49" charset="-122"/>
                <a:ea typeface="楷体_GB2312" pitchFamily="49" charset="-122"/>
              </a:rPr>
              <a:t> </a:t>
            </a:r>
            <a:r>
              <a:rPr lang="zh-CN" altLang="en-US" sz="4500" dirty="0" smtClean="0">
                <a:latin typeface="楷体_GB2312" pitchFamily="49" charset="-122"/>
                <a:ea typeface="楷体_GB2312" pitchFamily="49" charset="-122"/>
              </a:rPr>
              <a:t>删除结点之后的结点</a:t>
            </a:r>
            <a:endParaRPr lang="zh-CN" altLang="en-US" sz="4500" dirty="0">
              <a:latin typeface="楷体_GB2312" pitchFamily="49" charset="-122"/>
              <a:ea typeface="楷体_GB2312" pitchFamily="49" charset="-122"/>
            </a:endParaRPr>
          </a:p>
        </p:txBody>
      </p:sp>
      <p:sp>
        <p:nvSpPr>
          <p:cNvPr id="4" name="Text Box 8"/>
          <p:cNvSpPr txBox="1">
            <a:spLocks noChangeArrowheads="1"/>
          </p:cNvSpPr>
          <p:nvPr/>
        </p:nvSpPr>
        <p:spPr bwMode="auto">
          <a:xfrm>
            <a:off x="2355850" y="1131750"/>
            <a:ext cx="1322388" cy="7143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sz="2000" b="0">
                <a:solidFill>
                  <a:schemeClr val="tx1"/>
                </a:solidFill>
              </a:rPr>
              <a:t> data1</a:t>
            </a:r>
            <a:endParaRPr kumimoji="1" lang="en-US" altLang="zh-CN" sz="2000" b="0">
              <a:solidFill>
                <a:schemeClr val="tx1"/>
              </a:solidFill>
            </a:endParaRPr>
          </a:p>
        </p:txBody>
      </p:sp>
      <p:sp>
        <p:nvSpPr>
          <p:cNvPr id="5" name="Line 9"/>
          <p:cNvSpPr>
            <a:spLocks noChangeShapeType="1"/>
          </p:cNvSpPr>
          <p:nvPr/>
        </p:nvSpPr>
        <p:spPr bwMode="auto">
          <a:xfrm>
            <a:off x="3017838" y="1131750"/>
            <a:ext cx="0" cy="714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10"/>
          <p:cNvSpPr>
            <a:spLocks noChangeShapeType="1"/>
          </p:cNvSpPr>
          <p:nvPr/>
        </p:nvSpPr>
        <p:spPr bwMode="auto">
          <a:xfrm>
            <a:off x="3435350" y="1519100"/>
            <a:ext cx="1008063"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1"/>
          <p:cNvGrpSpPr/>
          <p:nvPr/>
        </p:nvGrpSpPr>
        <p:grpSpPr bwMode="auto">
          <a:xfrm>
            <a:off x="4443413" y="1131750"/>
            <a:ext cx="1757362" cy="714375"/>
            <a:chOff x="2505" y="2775"/>
            <a:chExt cx="1515" cy="360"/>
          </a:xfrm>
        </p:grpSpPr>
        <p:sp>
          <p:nvSpPr>
            <p:cNvPr id="8" name="Text Box 12"/>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sz="2000" b="0">
                  <a:solidFill>
                    <a:schemeClr val="tx1"/>
                  </a:solidFill>
                </a:rPr>
                <a:t> data2</a:t>
              </a:r>
              <a:endParaRPr kumimoji="1" lang="en-US" altLang="zh-CN" sz="2000" b="0">
                <a:solidFill>
                  <a:schemeClr val="tx1"/>
                </a:solidFill>
              </a:endParaRPr>
            </a:p>
          </p:txBody>
        </p:sp>
        <p:sp>
          <p:nvSpPr>
            <p:cNvPr id="9" name="Line 13"/>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5"/>
          <p:cNvGrpSpPr/>
          <p:nvPr/>
        </p:nvGrpSpPr>
        <p:grpSpPr bwMode="auto">
          <a:xfrm>
            <a:off x="6200775" y="1131750"/>
            <a:ext cx="1757363" cy="714375"/>
            <a:chOff x="2505" y="2775"/>
            <a:chExt cx="1515" cy="360"/>
          </a:xfrm>
        </p:grpSpPr>
        <p:sp>
          <p:nvSpPr>
            <p:cNvPr id="12" name="Text Box 16"/>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sz="2000" b="0">
                  <a:solidFill>
                    <a:schemeClr val="tx1"/>
                  </a:solidFill>
                </a:rPr>
                <a:t> data3</a:t>
              </a:r>
              <a:endParaRPr kumimoji="1" lang="en-US" altLang="zh-CN" sz="2000" b="0">
                <a:solidFill>
                  <a:schemeClr val="tx1"/>
                </a:solidFill>
              </a:endParaRPr>
            </a:p>
          </p:txBody>
        </p:sp>
        <p:sp>
          <p:nvSpPr>
            <p:cNvPr id="13" name="Line 17"/>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8"/>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19"/>
          <p:cNvSpPr txBox="1">
            <a:spLocks noChangeArrowheads="1"/>
          </p:cNvSpPr>
          <p:nvPr/>
        </p:nvSpPr>
        <p:spPr bwMode="auto">
          <a:xfrm>
            <a:off x="7848600" y="1227000"/>
            <a:ext cx="7302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eaLnBrk="1" hangingPunct="1"/>
            <a:r>
              <a:rPr kumimoji="1" lang="en-US" altLang="zh-CN" sz="2000" b="0">
                <a:solidFill>
                  <a:schemeClr val="tx1"/>
                </a:solidFill>
              </a:rPr>
              <a:t>…</a:t>
            </a:r>
            <a:endParaRPr kumimoji="1" lang="en-US" altLang="zh-CN" sz="2000" b="0">
              <a:solidFill>
                <a:schemeClr val="tx1"/>
              </a:solidFill>
            </a:endParaRPr>
          </a:p>
        </p:txBody>
      </p:sp>
      <p:sp>
        <p:nvSpPr>
          <p:cNvPr id="16" name="Freeform 25"/>
          <p:cNvSpPr/>
          <p:nvPr/>
        </p:nvSpPr>
        <p:spPr bwMode="auto">
          <a:xfrm>
            <a:off x="3435350" y="1614350"/>
            <a:ext cx="2992438" cy="1039812"/>
          </a:xfrm>
          <a:custGeom>
            <a:avLst/>
            <a:gdLst>
              <a:gd name="T0" fmla="*/ 0 w 2580"/>
              <a:gd name="T1" fmla="*/ 0 h 525"/>
              <a:gd name="T2" fmla="*/ 0 w 2580"/>
              <a:gd name="T3" fmla="*/ 525 h 525"/>
              <a:gd name="T4" fmla="*/ 2580 w 2580"/>
              <a:gd name="T5" fmla="*/ 525 h 525"/>
              <a:gd name="T6" fmla="*/ 2580 w 2580"/>
              <a:gd name="T7" fmla="*/ 120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a:p>
        </p:txBody>
      </p:sp>
      <p:sp>
        <p:nvSpPr>
          <p:cNvPr id="17" name="Line 29"/>
          <p:cNvSpPr>
            <a:spLocks noChangeShapeType="1"/>
          </p:cNvSpPr>
          <p:nvPr/>
        </p:nvSpPr>
        <p:spPr bwMode="auto">
          <a:xfrm>
            <a:off x="1835150" y="1506400"/>
            <a:ext cx="538163"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30"/>
          <p:cNvSpPr txBox="1">
            <a:spLocks noChangeArrowheads="1"/>
          </p:cNvSpPr>
          <p:nvPr/>
        </p:nvSpPr>
        <p:spPr bwMode="auto">
          <a:xfrm>
            <a:off x="1371600" y="1284150"/>
            <a:ext cx="5048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eaLnBrk="1" hangingPunct="1"/>
            <a:r>
              <a:rPr kumimoji="1" lang="en-US" altLang="zh-CN" sz="2000" b="0">
                <a:solidFill>
                  <a:schemeClr val="tx1"/>
                </a:solidFill>
              </a:rPr>
              <a:t>…</a:t>
            </a:r>
            <a:endParaRPr kumimoji="1" lang="en-US" altLang="zh-CN" sz="2000" b="0">
              <a:solidFill>
                <a:schemeClr val="tx1"/>
              </a:solidFill>
            </a:endParaRPr>
          </a:p>
        </p:txBody>
      </p:sp>
      <p:grpSp>
        <p:nvGrpSpPr>
          <p:cNvPr id="19" name="Group 31"/>
          <p:cNvGrpSpPr/>
          <p:nvPr/>
        </p:nvGrpSpPr>
        <p:grpSpPr bwMode="auto">
          <a:xfrm>
            <a:off x="3886200" y="1314312"/>
            <a:ext cx="381000" cy="457200"/>
            <a:chOff x="2976" y="1824"/>
            <a:chExt cx="240" cy="288"/>
          </a:xfrm>
        </p:grpSpPr>
        <p:sp>
          <p:nvSpPr>
            <p:cNvPr id="20" name="Line 32"/>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3"/>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36"/>
          <p:cNvSpPr txBox="1">
            <a:spLocks noChangeArrowheads="1"/>
          </p:cNvSpPr>
          <p:nvPr/>
        </p:nvSpPr>
        <p:spPr bwMode="auto">
          <a:xfrm>
            <a:off x="1371600" y="3962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spcBef>
                <a:spcPct val="50000"/>
              </a:spcBef>
            </a:pPr>
            <a:endParaRPr lang="zh-CN" altLang="zh-CN" b="0"/>
          </a:p>
        </p:txBody>
      </p:sp>
      <p:sp>
        <p:nvSpPr>
          <p:cNvPr id="23" name="Text Box 37"/>
          <p:cNvSpPr txBox="1">
            <a:spLocks noChangeArrowheads="1"/>
          </p:cNvSpPr>
          <p:nvPr/>
        </p:nvSpPr>
        <p:spPr bwMode="auto">
          <a:xfrm>
            <a:off x="1257300" y="2749411"/>
            <a:ext cx="69342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1pPr>
            <a:lvl2pPr marL="742950" indent="-28575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2pPr>
            <a:lvl3pPr marL="11430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3pPr>
            <a:lvl4pPr marL="16002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4pPr>
            <a:lvl5pPr marL="20574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sz="2200">
                <a:solidFill>
                  <a:schemeClr val="tx1"/>
                </a:solidFill>
              </a:rPr>
              <a:t>Node&lt;T&gt; *Node&lt;T&gt;::deleteAfter(void)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Node&lt;T&gt; *tempPtr = next;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if (next == 0)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return 0;</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next = tempPtr-&gt;next;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return tempPtr;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a:t>
            </a:r>
            <a:endParaRPr kumimoji="1" lang="en-US" altLang="zh-CN" sz="2200">
              <a:solidFill>
                <a:schemeClr val="tx1"/>
              </a:solidFill>
            </a:endParaRPr>
          </a:p>
        </p:txBody>
      </p:sp>
      <p:sp>
        <p:nvSpPr>
          <p:cNvPr id="24" name="Text Box 39"/>
          <p:cNvSpPr txBox="1">
            <a:spLocks noChangeArrowheads="1"/>
          </p:cNvSpPr>
          <p:nvPr/>
        </p:nvSpPr>
        <p:spPr bwMode="auto">
          <a:xfrm>
            <a:off x="4343400" y="2228712"/>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spcBef>
                <a:spcPct val="50000"/>
              </a:spcBef>
            </a:pPr>
            <a:r>
              <a:rPr lang="en-US" altLang="zh-CN" sz="2000" b="0">
                <a:solidFill>
                  <a:schemeClr val="tx1"/>
                </a:solidFill>
              </a:rPr>
              <a:t>tempPtr</a:t>
            </a:r>
            <a:endParaRPr lang="en-US" altLang="zh-CN" sz="2000" b="0">
              <a:solidFill>
                <a:schemeClr val="tx1"/>
              </a:solidFill>
            </a:endParaRPr>
          </a:p>
        </p:txBody>
      </p:sp>
      <p:sp>
        <p:nvSpPr>
          <p:cNvPr id="25" name="Line 41"/>
          <p:cNvSpPr>
            <a:spLocks noChangeShapeType="1"/>
          </p:cNvSpPr>
          <p:nvPr/>
        </p:nvSpPr>
        <p:spPr bwMode="auto">
          <a:xfrm flipV="1">
            <a:off x="4876800" y="1847712"/>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anose="02020603050405020304" charset="0"/>
                <a:ea typeface="楷体_GB2312" pitchFamily="49" charset="-122"/>
              </a:rPr>
              <a:t>链表类模板</a:t>
            </a:r>
            <a:endParaRPr lang="zh-CN" altLang="en-US" sz="3400" dirty="0">
              <a:ea typeface="楷体_GB2312" pitchFamily="49" charset="-122"/>
            </a:endParaRPr>
          </a:p>
        </p:txBody>
      </p:sp>
      <p:sp>
        <p:nvSpPr>
          <p:cNvPr id="3" name="Rectangle 1027"/>
          <p:cNvSpPr txBox="1">
            <a:spLocks noChangeArrowheads="1"/>
          </p:cNvSpPr>
          <p:nvPr/>
        </p:nvSpPr>
        <p:spPr>
          <a:xfrm>
            <a:off x="684000" y="555237"/>
            <a:ext cx="3957638" cy="4608513"/>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#ifndef LINKEDLIST_H</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#define LINKEDLIST_H</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#include "Node.h"</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template &lt;class T&gt;</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class LinkedList {</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private:</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	//</a:t>
            </a:r>
            <a:r>
              <a:rPr lang="zh-CN" altLang="en-US" sz="1300" smtClean="0">
                <a:latin typeface="Times New Roman" panose="02020603050405020304" charset="0"/>
                <a:ea typeface="楷体_GB2312" pitchFamily="49" charset="-122"/>
              </a:rPr>
              <a:t>数据成员：</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Node&lt;T&gt; *front, *rear</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Node&lt;T&gt; *prevPtr, *currPtr;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int size;</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int position;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	Node&lt;T&gt; *newNode(const T &amp;item,Node&lt;T&gt; *ptrNext=NULL);</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void freeNode(Node&lt;T&gt; *p);</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void copy(const LinkedList&lt;T&gt;&amp; L);</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public:</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	LinkedList();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LinkedList(const LinkedList&lt;T&gt; &amp;L);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~LinkedList();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endParaRPr lang="en-US" altLang="zh-CN" sz="1300" dirty="0">
              <a:latin typeface="Times New Roman" panose="02020603050405020304" charset="0"/>
              <a:ea typeface="楷体_GB2312" pitchFamily="49" charset="-122"/>
            </a:endParaRPr>
          </a:p>
        </p:txBody>
      </p:sp>
      <p:sp>
        <p:nvSpPr>
          <p:cNvPr id="4" name="Rectangle 1028"/>
          <p:cNvSpPr>
            <a:spLocks noChangeArrowheads="1"/>
          </p:cNvSpPr>
          <p:nvPr/>
        </p:nvSpPr>
        <p:spPr bwMode="auto">
          <a:xfrm>
            <a:off x="4571788" y="555237"/>
            <a:ext cx="41052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	LinkedList&lt;T&gt; &amp; operator = (const LinkedList&lt;T&gt; &amp;L); </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int getSize()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bool isEmpty()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reset(int pos = 0</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next();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bool endOfList()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int currentPosition(void)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insertFront(const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insertRear(const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insertAt(const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insertAfter(const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T deleteFront();	</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deleteCurrent();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T&amp; data();</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const T&amp; data() const</a:t>
            </a: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clear();</a:t>
            </a: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a:t>
            </a: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#endif  //LINKEDLIST_H</a:t>
            </a: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endParaRPr kumimoji="1" lang="en-US" altLang="zh-CN" sz="1400" b="0">
              <a:solidFill>
                <a:schemeClr val="tx1"/>
              </a:solidFill>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anose="02020603050405020304" charset="0"/>
                <a:ea typeface="楷体_GB2312" pitchFamily="49" charset="-122"/>
              </a:rPr>
              <a:t>链表类模板</a:t>
            </a:r>
            <a:endParaRPr lang="zh-CN" altLang="en-US" sz="3400" dirty="0">
              <a:ea typeface="楷体_GB2312" pitchFamily="49" charset="-122"/>
            </a:endParaRPr>
          </a:p>
        </p:txBody>
      </p:sp>
      <p:sp>
        <p:nvSpPr>
          <p:cNvPr id="3" name="Rectangle 35"/>
          <p:cNvSpPr txBox="1">
            <a:spLocks noChangeArrowheads="1"/>
          </p:cNvSpPr>
          <p:nvPr/>
        </p:nvSpPr>
        <p:spPr>
          <a:xfrm>
            <a:off x="324000" y="624365"/>
            <a:ext cx="3240000" cy="4468125"/>
          </a:xfrm>
          <a:prstGeom prst="rect">
            <a:avLst/>
          </a:prstGeom>
        </p:spPr>
        <p:txBody>
          <a:bodyPr vert="horz" lIns="92075" tIns="46038" rIns="92075" bIns="46038"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//9_7.cpp</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#include &lt;</a:t>
            </a:r>
            <a:r>
              <a:rPr lang="en-US" altLang="zh-CN" sz="1400" dirty="0" err="1" smtClean="0">
                <a:latin typeface="Times New Roman" panose="02020603050405020304" charset="0"/>
              </a:rPr>
              <a:t>iostream</a:t>
            </a:r>
            <a:r>
              <a:rPr lang="en-US" altLang="zh-CN" sz="1400" dirty="0" smtClean="0">
                <a:latin typeface="Times New Roman" panose="02020603050405020304" charset="0"/>
              </a:rPr>
              <a:t>&gt;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#include "</a:t>
            </a:r>
            <a:r>
              <a:rPr lang="en-US" altLang="zh-CN" sz="1400" dirty="0" err="1" smtClean="0">
                <a:latin typeface="Times New Roman" panose="02020603050405020304" charset="0"/>
              </a:rPr>
              <a:t>LinkedList.h</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using namespace </a:t>
            </a:r>
            <a:r>
              <a:rPr lang="en-US" altLang="zh-CN" sz="1400" dirty="0" err="1" smtClean="0">
                <a:latin typeface="Times New Roman" panose="02020603050405020304" charset="0"/>
              </a:rPr>
              <a:t>std</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err="1" smtClean="0">
                <a:latin typeface="Times New Roman" panose="02020603050405020304" charset="0"/>
              </a:rPr>
              <a:t>int</a:t>
            </a:r>
            <a:r>
              <a:rPr lang="en-US" altLang="zh-CN" sz="1400" dirty="0" smtClean="0">
                <a:latin typeface="Times New Roman" panose="02020603050405020304" charset="0"/>
              </a:rPr>
              <a:t> main()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LinkedList</a:t>
            </a:r>
            <a:r>
              <a:rPr lang="en-US" altLang="zh-CN" sz="1400" dirty="0" smtClean="0">
                <a:latin typeface="Times New Roman" panose="02020603050405020304" charset="0"/>
              </a:rPr>
              <a:t>&lt;</a:t>
            </a:r>
            <a:r>
              <a:rPr lang="en-US" altLang="zh-CN" sz="1400" dirty="0" err="1" smtClean="0">
                <a:latin typeface="Times New Roman" panose="02020603050405020304" charset="0"/>
              </a:rPr>
              <a:t>int</a:t>
            </a:r>
            <a:r>
              <a:rPr lang="en-US" altLang="zh-CN" sz="1400" dirty="0" smtClean="0">
                <a:latin typeface="Times New Roman" panose="02020603050405020304" charset="0"/>
              </a:rPr>
              <a:t>&gt; list;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zh-CN" altLang="en-US" sz="1400" dirty="0" smtClean="0">
                <a:latin typeface="Times New Roman" panose="02020603050405020304" charset="0"/>
              </a:rPr>
              <a:t>	</a:t>
            </a:r>
            <a:r>
              <a:rPr lang="en-US" altLang="zh-CN" sz="1400" dirty="0" smtClean="0">
                <a:latin typeface="Times New Roman" panose="02020603050405020304" charset="0"/>
              </a:rPr>
              <a:t>for (</a:t>
            </a:r>
            <a:r>
              <a:rPr lang="en-US" altLang="zh-CN" sz="1400" dirty="0" err="1" smtClean="0">
                <a:latin typeface="Times New Roman" panose="02020603050405020304" charset="0"/>
              </a:rPr>
              <a:t>int</a:t>
            </a:r>
            <a:r>
              <a:rPr lang="en-US" altLang="zh-CN" sz="1400" dirty="0" smtClean="0">
                <a:latin typeface="Times New Roman" panose="02020603050405020304" charset="0"/>
              </a:rPr>
              <a:t> </a:t>
            </a:r>
            <a:r>
              <a:rPr lang="en-US" altLang="zh-CN" sz="1400" dirty="0" err="1" smtClean="0">
                <a:latin typeface="Times New Roman" panose="02020603050405020304" charset="0"/>
              </a:rPr>
              <a:t>i</a:t>
            </a:r>
            <a:r>
              <a:rPr lang="en-US" altLang="zh-CN" sz="1400" dirty="0" smtClean="0">
                <a:latin typeface="Times New Roman" panose="02020603050405020304" charset="0"/>
              </a:rPr>
              <a:t> = 0; </a:t>
            </a:r>
            <a:r>
              <a:rPr lang="en-US" altLang="zh-CN" sz="1400" dirty="0" err="1" smtClean="0">
                <a:latin typeface="Times New Roman" panose="02020603050405020304" charset="0"/>
              </a:rPr>
              <a:t>i</a:t>
            </a:r>
            <a:r>
              <a:rPr lang="en-US" altLang="zh-CN" sz="1400" dirty="0" smtClean="0">
                <a:latin typeface="Times New Roman" panose="02020603050405020304" charset="0"/>
              </a:rPr>
              <a:t> &lt; 10; </a:t>
            </a:r>
            <a:r>
              <a:rPr lang="en-US" altLang="zh-CN" sz="1400" dirty="0" err="1" smtClean="0">
                <a:latin typeface="Times New Roman" panose="02020603050405020304" charset="0"/>
              </a:rPr>
              <a:t>i</a:t>
            </a:r>
            <a:r>
              <a:rPr lang="en-US" altLang="zh-CN" sz="1400" dirty="0" smtClean="0">
                <a:latin typeface="Times New Roman" panose="02020603050405020304" charset="0"/>
              </a:rPr>
              <a:t>++)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int</a:t>
            </a:r>
            <a:r>
              <a:rPr lang="en-US" altLang="zh-CN" sz="1400" dirty="0" smtClean="0">
                <a:latin typeface="Times New Roman" panose="02020603050405020304" charset="0"/>
              </a:rPr>
              <a:t> item;</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cin</a:t>
            </a:r>
            <a:r>
              <a:rPr lang="en-US" altLang="zh-CN" sz="1400" dirty="0" smtClean="0">
                <a:latin typeface="Times New Roman" panose="02020603050405020304" charset="0"/>
              </a:rPr>
              <a:t> &gt;&gt; item;</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list.insertFront</a:t>
            </a:r>
            <a:r>
              <a:rPr lang="en-US" altLang="zh-CN" sz="1400" dirty="0" smtClean="0">
                <a:latin typeface="Times New Roman" panose="02020603050405020304" charset="0"/>
              </a:rPr>
              <a:t>(item);</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zh-CN" altLang="en-US" sz="1400" dirty="0" smtClean="0">
                <a:latin typeface="Times New Roman" panose="02020603050405020304" charset="0"/>
              </a:rPr>
              <a:t>	</a:t>
            </a:r>
            <a:r>
              <a:rPr lang="en-US" altLang="zh-CN" sz="1400" dirty="0" err="1" smtClean="0">
                <a:latin typeface="Times New Roman" panose="02020603050405020304" charset="0"/>
              </a:rPr>
              <a:t>cout</a:t>
            </a:r>
            <a:r>
              <a:rPr lang="en-US" altLang="zh-CN" sz="1400" dirty="0" smtClean="0">
                <a:latin typeface="Times New Roman" panose="02020603050405020304" charset="0"/>
              </a:rPr>
              <a:t> &lt;&lt; "List: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list.reset</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zh-CN" altLang="en-US" sz="1400" dirty="0" smtClean="0">
                <a:latin typeface="Times New Roman" panose="02020603050405020304" charset="0"/>
              </a:rPr>
              <a:t>	</a:t>
            </a:r>
            <a:r>
              <a:rPr lang="en-US" altLang="zh-CN" sz="1400" dirty="0" smtClean="0">
                <a:latin typeface="Times New Roman" panose="02020603050405020304" charset="0"/>
              </a:rPr>
              <a:t>while (!</a:t>
            </a:r>
            <a:r>
              <a:rPr lang="en-US" altLang="zh-CN" sz="1400" dirty="0" err="1" smtClean="0">
                <a:latin typeface="Times New Roman" panose="02020603050405020304" charset="0"/>
              </a:rPr>
              <a:t>list.endOfList</a:t>
            </a:r>
            <a:r>
              <a:rPr lang="en-US" altLang="zh-CN" sz="1400" dirty="0" smtClean="0">
                <a:latin typeface="Times New Roman" panose="02020603050405020304" charset="0"/>
              </a:rPr>
              <a:t>())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cout</a:t>
            </a:r>
            <a:r>
              <a:rPr lang="en-US" altLang="zh-CN" sz="1400" dirty="0" smtClean="0">
                <a:latin typeface="Times New Roman" panose="02020603050405020304" charset="0"/>
              </a:rPr>
              <a:t> &lt;&lt; </a:t>
            </a:r>
            <a:r>
              <a:rPr lang="en-US" altLang="zh-CN" sz="1400" dirty="0" err="1" smtClean="0">
                <a:latin typeface="Times New Roman" panose="02020603050405020304" charset="0"/>
              </a:rPr>
              <a:t>list.data</a:t>
            </a:r>
            <a:r>
              <a:rPr lang="en-US" altLang="zh-CN" sz="1400" dirty="0" smtClean="0">
                <a:latin typeface="Times New Roman" panose="02020603050405020304" charset="0"/>
              </a:rPr>
              <a:t>() &lt;&lt; "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list.next</a:t>
            </a:r>
            <a:r>
              <a:rPr lang="en-US" altLang="zh-CN" sz="1400" dirty="0" smtClean="0">
                <a:latin typeface="Times New Roman" panose="02020603050405020304" charset="0"/>
              </a:rPr>
              <a:t>();	</a:t>
            </a:r>
            <a:endParaRPr lang="zh-CN" altLang="en-US"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zh-CN" altLang="en-US" sz="1400" dirty="0" smtClean="0">
                <a:latin typeface="Times New Roman" panose="02020603050405020304" charset="0"/>
              </a:rPr>
              <a:t>	</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cout</a:t>
            </a:r>
            <a:r>
              <a:rPr lang="en-US" altLang="zh-CN" sz="1400" dirty="0" smtClean="0">
                <a:latin typeface="Times New Roman" panose="02020603050405020304" charset="0"/>
              </a:rPr>
              <a:t> &lt;&lt; </a:t>
            </a:r>
            <a:r>
              <a:rPr lang="en-US" altLang="zh-CN" sz="1400" dirty="0" err="1" smtClean="0">
                <a:latin typeface="Times New Roman" panose="02020603050405020304" charset="0"/>
              </a:rPr>
              <a:t>endl</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endParaRPr lang="en-US" altLang="zh-CN" sz="1400" dirty="0">
              <a:latin typeface="Times New Roman" panose="02020603050405020304" charset="0"/>
            </a:endParaRPr>
          </a:p>
        </p:txBody>
      </p:sp>
      <p:sp>
        <p:nvSpPr>
          <p:cNvPr id="4" name="Rectangle 36"/>
          <p:cNvSpPr>
            <a:spLocks noChangeArrowheads="1"/>
          </p:cNvSpPr>
          <p:nvPr/>
        </p:nvSpPr>
        <p:spPr bwMode="auto">
          <a:xfrm>
            <a:off x="4356000" y="627750"/>
            <a:ext cx="4681163" cy="44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1pPr>
            <a:lvl2pPr marL="742950" indent="-28575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2pPr>
            <a:lvl3pPr marL="11430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3pPr>
            <a:lvl4pPr marL="16002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4pPr>
            <a:lvl5pPr marL="20574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9pPr>
          </a:lstStyle>
          <a:p>
            <a:pPr eaLnBrk="1" hangingPunct="1">
              <a:spcBef>
                <a:spcPct val="15000"/>
              </a:spcBef>
              <a:buClr>
                <a:schemeClr val="accent2"/>
              </a:buClr>
              <a:buSzPct val="80000"/>
              <a:buFont typeface="Wingdings" panose="05000000000000000000" pitchFamily="2" charset="2"/>
              <a:buNone/>
            </a:pPr>
            <a:r>
              <a:rPr kumimoji="1" lang="zh-CN" altLang="en-US" sz="1600" b="0" dirty="0">
                <a:solidFill>
                  <a:schemeClr val="tx1"/>
                </a:solidFill>
              </a:rPr>
              <a:t>	</a:t>
            </a:r>
            <a:r>
              <a:rPr kumimoji="1" lang="en-US" altLang="zh-CN" sz="1400" b="0" dirty="0" err="1">
                <a:solidFill>
                  <a:schemeClr val="tx1"/>
                </a:solidFill>
              </a:rPr>
              <a:t>int</a:t>
            </a:r>
            <a:r>
              <a:rPr kumimoji="1" lang="en-US" altLang="zh-CN" sz="1400" b="0" dirty="0">
                <a:solidFill>
                  <a:schemeClr val="tx1"/>
                </a:solidFill>
              </a:rPr>
              <a:t> key;</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"Please enter some integer needed to be deleted: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cin</a:t>
            </a:r>
            <a:r>
              <a:rPr kumimoji="1" lang="en-US" altLang="zh-CN" sz="1400" b="0" dirty="0">
                <a:solidFill>
                  <a:schemeClr val="tx1"/>
                </a:solidFill>
              </a:rPr>
              <a:t> &gt;&gt; key;</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err="1">
                <a:solidFill>
                  <a:schemeClr val="tx1"/>
                </a:solidFill>
              </a:rPr>
              <a:t>list.reset</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while (!</a:t>
            </a:r>
            <a:r>
              <a:rPr kumimoji="1" lang="en-US" altLang="zh-CN" sz="1400" b="0" dirty="0" err="1">
                <a:solidFill>
                  <a:schemeClr val="tx1"/>
                </a:solidFill>
              </a:rPr>
              <a:t>list.endOfList</a:t>
            </a:r>
            <a:r>
              <a:rPr kumimoji="1" lang="en-US" altLang="zh-CN" sz="1400" b="0" dirty="0">
                <a:solidFill>
                  <a:schemeClr val="tx1"/>
                </a:solidFill>
              </a:rPr>
              <a:t>())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if (</a:t>
            </a:r>
            <a:r>
              <a:rPr kumimoji="1" lang="en-US" altLang="zh-CN" sz="1400" b="0" dirty="0" err="1">
                <a:solidFill>
                  <a:schemeClr val="tx1"/>
                </a:solidFill>
              </a:rPr>
              <a:t>list.data</a:t>
            </a:r>
            <a:r>
              <a:rPr kumimoji="1" lang="en-US" altLang="zh-CN" sz="1400" b="0" dirty="0">
                <a:solidFill>
                  <a:schemeClr val="tx1"/>
                </a:solidFill>
              </a:rPr>
              <a:t>() == key)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list.deleteCurrent</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list.next</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"List: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list.reset</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a:solidFill>
                  <a:schemeClr val="tx1"/>
                </a:solidFill>
              </a:rPr>
              <a:t>while (!</a:t>
            </a:r>
            <a:r>
              <a:rPr kumimoji="1" lang="en-US" altLang="zh-CN" sz="1400" b="0" dirty="0" err="1">
                <a:solidFill>
                  <a:schemeClr val="tx1"/>
                </a:solidFill>
              </a:rPr>
              <a:t>list.endOfList</a:t>
            </a:r>
            <a:r>
              <a:rPr kumimoji="1" lang="en-US" altLang="zh-CN" sz="1400" b="0" dirty="0">
                <a:solidFill>
                  <a:schemeClr val="tx1"/>
                </a:solidFill>
              </a:rPr>
              <a:t>())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a:t>
            </a:r>
            <a:r>
              <a:rPr kumimoji="1" lang="en-US" altLang="zh-CN" sz="1400" b="0" dirty="0" err="1">
                <a:solidFill>
                  <a:schemeClr val="tx1"/>
                </a:solidFill>
              </a:rPr>
              <a:t>list.data</a:t>
            </a:r>
            <a:r>
              <a:rPr kumimoji="1" lang="en-US" altLang="zh-CN" sz="1400" b="0" dirty="0">
                <a:solidFill>
                  <a:schemeClr val="tx1"/>
                </a:solidFill>
              </a:rPr>
              <a:t>() &lt;&lt; "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list.next</a:t>
            </a:r>
            <a:endParaRPr kumimoji="1" lang="zh-CN" altLang="en-US"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a:t>
            </a:r>
            <a:r>
              <a:rPr kumimoji="1" lang="en-US" altLang="zh-CN" sz="1400" b="0" dirty="0" err="1">
                <a:solidFill>
                  <a:schemeClr val="tx1"/>
                </a:solidFill>
              </a:rPr>
              <a:t>endl</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return 0;</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a:t>
            </a:r>
            <a:endParaRPr kumimoji="1" lang="en-US" altLang="zh-CN" sz="1400" b="0" dirty="0">
              <a:solidFill>
                <a:schemeClr val="tx1"/>
              </a:solidFill>
            </a:endParaRPr>
          </a:p>
        </p:txBody>
      </p:sp>
    </p:spTree>
  </p:cSld>
  <p:clrMapOvr>
    <a:masterClrMapping/>
  </p:clrMapOvr>
  <p:transition spd="slow" advClick="0" advTm="0">
    <p:cov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0824" name="Picture 72" descr="未标题-8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8853" y="514826"/>
            <a:ext cx="3076164" cy="2650142"/>
          </a:xfrm>
          <a:prstGeom prst="rect">
            <a:avLst/>
          </a:prstGeom>
          <a:noFill/>
          <a:extLst>
            <a:ext uri="{909E8E84-426E-40DD-AFC4-6F175D3DCCD1}">
              <a14:hiddenFill xmlns:a14="http://schemas.microsoft.com/office/drawing/2010/main">
                <a:solidFill>
                  <a:srgbClr val="FFFFFF"/>
                </a:solidFill>
              </a14:hiddenFill>
            </a:ext>
          </a:extLst>
        </p:spPr>
      </p:pic>
      <p:sp>
        <p:nvSpPr>
          <p:cNvPr id="970756" name="文本框 45"/>
          <p:cNvSpPr txBox="1">
            <a:spLocks noChangeArrowheads="1"/>
          </p:cNvSpPr>
          <p:nvPr/>
        </p:nvSpPr>
        <p:spPr bwMode="auto">
          <a:xfrm>
            <a:off x="2270530" y="3740931"/>
            <a:ext cx="139517" cy="27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2" tIns="34526" rIns="69052" bIns="34526">
            <a:spAutoFit/>
          </a:bodyPr>
          <a:lstStyle>
            <a:lvl1pPr defTabSz="1228725" eaLnBrk="0" hangingPunct="0">
              <a:defRPr>
                <a:solidFill>
                  <a:schemeClr val="tx1"/>
                </a:solidFill>
                <a:latin typeface="Arial" panose="020B0604020202020204" pitchFamily="34" charset="0"/>
                <a:ea typeface="宋体" panose="02010600030101010101" pitchFamily="2" charset="-122"/>
              </a:defRPr>
            </a:lvl1pPr>
            <a:lvl2pPr marL="998855" indent="-384175" defTabSz="1228725" eaLnBrk="0" hangingPunct="0">
              <a:defRPr>
                <a:solidFill>
                  <a:schemeClr val="tx1"/>
                </a:solidFill>
                <a:latin typeface="Arial" panose="020B0604020202020204" pitchFamily="34" charset="0"/>
                <a:ea typeface="宋体" panose="02010600030101010101" pitchFamily="2" charset="-122"/>
              </a:defRPr>
            </a:lvl2pPr>
            <a:lvl3pPr marL="1535430" indent="-306705" defTabSz="1228725" eaLnBrk="0" hangingPunct="0">
              <a:defRPr>
                <a:solidFill>
                  <a:schemeClr val="tx1"/>
                </a:solidFill>
                <a:latin typeface="Arial" panose="020B0604020202020204" pitchFamily="34" charset="0"/>
                <a:ea typeface="宋体" panose="02010600030101010101" pitchFamily="2" charset="-122"/>
              </a:defRPr>
            </a:lvl3pPr>
            <a:lvl4pPr marL="2149475" indent="-306705" defTabSz="1228725" eaLnBrk="0" hangingPunct="0">
              <a:defRPr>
                <a:solidFill>
                  <a:schemeClr val="tx1"/>
                </a:solidFill>
                <a:latin typeface="Arial" panose="020B0604020202020204" pitchFamily="34" charset="0"/>
                <a:ea typeface="宋体" panose="02010600030101010101" pitchFamily="2" charset="-122"/>
              </a:defRPr>
            </a:lvl4pPr>
            <a:lvl5pPr marL="2764155" indent="-307975" defTabSz="1228725" eaLnBrk="0" hangingPunct="0">
              <a:defRPr>
                <a:solidFill>
                  <a:schemeClr val="tx1"/>
                </a:solidFill>
                <a:latin typeface="Arial" panose="020B0604020202020204" pitchFamily="34" charset="0"/>
                <a:ea typeface="宋体" panose="02010600030101010101" pitchFamily="2" charset="-122"/>
              </a:defRPr>
            </a:lvl5pPr>
            <a:lvl6pPr marL="32213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6785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41357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5929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FEB54F"/>
              </a:solidFill>
              <a:latin typeface="微软雅黑" panose="020B0503020204020204" pitchFamily="34" charset="-122"/>
              <a:ea typeface="微软雅黑" panose="020B0503020204020204" pitchFamily="34" charset="-122"/>
            </a:endParaRPr>
          </a:p>
        </p:txBody>
      </p:sp>
      <p:sp>
        <p:nvSpPr>
          <p:cNvPr id="970757" name="矩形 134"/>
          <p:cNvSpPr>
            <a:spLocks noChangeArrowheads="1"/>
          </p:cNvSpPr>
          <p:nvPr/>
        </p:nvSpPr>
        <p:spPr bwMode="auto">
          <a:xfrm>
            <a:off x="3708056" y="871828"/>
            <a:ext cx="1433957" cy="1551559"/>
          </a:xfrm>
          <a:prstGeom prst="rect">
            <a:avLst/>
          </a:prstGeom>
          <a:noFill/>
          <a:ln>
            <a:noFill/>
          </a:ln>
          <a:effectLst>
            <a:outerShdw dist="508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7" tIns="25708" rIns="51417" bIns="25708">
            <a:spAutoFit/>
          </a:bodyPr>
          <a:lstStyle/>
          <a:p>
            <a:pPr algn="ctr" defTabSz="514350"/>
            <a:r>
              <a:rPr lang="en-US" altLang="zh-CN" sz="9745" b="1">
                <a:solidFill>
                  <a:schemeClr val="bg1"/>
                </a:solidFill>
                <a:latin typeface="微软雅黑" panose="020B0503020204020204" pitchFamily="34" charset="-122"/>
                <a:ea typeface="微软雅黑" panose="020B0503020204020204" pitchFamily="34" charset="-122"/>
                <a:cs typeface="方正兰亭细黑_GBK"/>
                <a:sym typeface="微软雅黑" panose="020B0503020204020204" pitchFamily="34" charset="-122"/>
              </a:rPr>
              <a:t>4</a:t>
            </a:r>
            <a:endParaRPr lang="en-US" altLang="zh-CN" sz="9745" b="1">
              <a:solidFill>
                <a:schemeClr val="bg1"/>
              </a:solidFill>
              <a:latin typeface="微软雅黑" panose="020B0503020204020204" pitchFamily="34" charset="-122"/>
              <a:ea typeface="微软雅黑" panose="020B0503020204020204" pitchFamily="34" charset="-122"/>
              <a:cs typeface="方正兰亭细黑_GBK"/>
              <a:sym typeface="微软雅黑" panose="020B0503020204020204" pitchFamily="34" charset="-122"/>
            </a:endParaRPr>
          </a:p>
        </p:txBody>
      </p:sp>
      <p:grpSp>
        <p:nvGrpSpPr>
          <p:cNvPr id="91" name="组合 90"/>
          <p:cNvGrpSpPr/>
          <p:nvPr/>
        </p:nvGrpSpPr>
        <p:grpSpPr bwMode="auto">
          <a:xfrm>
            <a:off x="3160654" y="708797"/>
            <a:ext cx="349862" cy="351051"/>
            <a:chOff x="1192404" y="608225"/>
            <a:chExt cx="1755828" cy="1759616"/>
          </a:xfrm>
        </p:grpSpPr>
        <p:grpSp>
          <p:nvGrpSpPr>
            <p:cNvPr id="970759" name="组合 79"/>
            <p:cNvGrpSpPr/>
            <p:nvPr/>
          </p:nvGrpSpPr>
          <p:grpSpPr bwMode="auto">
            <a:xfrm>
              <a:off x="1192404" y="608225"/>
              <a:ext cx="1755828" cy="1759616"/>
              <a:chOff x="6379729" y="2488774"/>
              <a:chExt cx="2513016" cy="2513016"/>
            </a:xfrm>
          </p:grpSpPr>
          <p:sp>
            <p:nvSpPr>
              <p:cNvPr id="94"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5" name="任意多边形 83"/>
              <p:cNvGrpSpPr/>
              <p:nvPr/>
            </p:nvGrpSpPr>
            <p:grpSpPr bwMode="auto">
              <a:xfrm>
                <a:off x="6397313" y="2490687"/>
                <a:ext cx="2505748" cy="2500354"/>
                <a:chOff x="1883664" y="1987296"/>
                <a:chExt cx="1322832" cy="1322832"/>
              </a:xfrm>
            </p:grpSpPr>
            <p:pic>
              <p:nvPicPr>
                <p:cNvPr id="970762"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63" name="Text Box 11"/>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96" name="组合 95"/>
          <p:cNvGrpSpPr/>
          <p:nvPr/>
        </p:nvGrpSpPr>
        <p:grpSpPr bwMode="auto">
          <a:xfrm>
            <a:off x="3070213" y="1708402"/>
            <a:ext cx="414122" cy="415311"/>
            <a:chOff x="1192404" y="608225"/>
            <a:chExt cx="1755828" cy="1759616"/>
          </a:xfrm>
        </p:grpSpPr>
        <p:grpSp>
          <p:nvGrpSpPr>
            <p:cNvPr id="970768" name="组合 79"/>
            <p:cNvGrpSpPr/>
            <p:nvPr/>
          </p:nvGrpSpPr>
          <p:grpSpPr bwMode="auto">
            <a:xfrm>
              <a:off x="1192404" y="608225"/>
              <a:ext cx="1755828" cy="1759616"/>
              <a:chOff x="6379729" y="2488774"/>
              <a:chExt cx="2513016" cy="2513016"/>
            </a:xfrm>
          </p:grpSpPr>
          <p:sp>
            <p:nvSpPr>
              <p:cNvPr id="99"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00" name="任意多边形 83"/>
              <p:cNvGrpSpPr/>
              <p:nvPr/>
            </p:nvGrpSpPr>
            <p:grpSpPr bwMode="auto">
              <a:xfrm>
                <a:off x="6393826" y="2490687"/>
                <a:ext cx="2505748" cy="2500354"/>
                <a:chOff x="2950464" y="1987296"/>
                <a:chExt cx="1322832" cy="1322832"/>
              </a:xfrm>
            </p:grpSpPr>
            <p:pic>
              <p:nvPicPr>
                <p:cNvPr id="970771"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04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72" name="Text Box 20"/>
                <p:cNvSpPr txBox="1">
                  <a:spLocks noChangeArrowheads="1"/>
                </p:cNvSpPr>
                <p:nvPr/>
              </p:nvSpPr>
              <p:spPr bwMode="auto">
                <a:xfrm rot="16377237">
                  <a:off x="2957338"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98" name="椭圆 80"/>
            <p:cNvSpPr/>
            <p:nvPr/>
          </p:nvSpPr>
          <p:spPr bwMode="auto">
            <a:xfrm>
              <a:off x="1449791" y="856764"/>
              <a:ext cx="1268851" cy="1271594"/>
            </a:xfrm>
            <a:prstGeom prst="ellipse">
              <a:avLst/>
            </a:prstGeom>
            <a:solidFill>
              <a:srgbClr val="FFC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01" name="组合 100"/>
          <p:cNvGrpSpPr/>
          <p:nvPr/>
        </p:nvGrpSpPr>
        <p:grpSpPr bwMode="auto">
          <a:xfrm>
            <a:off x="5534714" y="1870243"/>
            <a:ext cx="395082" cy="396271"/>
            <a:chOff x="1192404" y="608225"/>
            <a:chExt cx="1755828" cy="1759616"/>
          </a:xfrm>
        </p:grpSpPr>
        <p:grpSp>
          <p:nvGrpSpPr>
            <p:cNvPr id="970777" name="组合 79"/>
            <p:cNvGrpSpPr/>
            <p:nvPr/>
          </p:nvGrpSpPr>
          <p:grpSpPr bwMode="auto">
            <a:xfrm>
              <a:off x="1192404" y="608225"/>
              <a:ext cx="1755828" cy="1759616"/>
              <a:chOff x="6379729" y="2488774"/>
              <a:chExt cx="2513016" cy="2513016"/>
            </a:xfrm>
          </p:grpSpPr>
          <p:sp>
            <p:nvSpPr>
              <p:cNvPr id="104"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05" name="任意多边形 83"/>
              <p:cNvGrpSpPr/>
              <p:nvPr/>
            </p:nvGrpSpPr>
            <p:grpSpPr bwMode="auto">
              <a:xfrm>
                <a:off x="6401157" y="2490687"/>
                <a:ext cx="2494201" cy="2500354"/>
                <a:chOff x="4005072" y="1987296"/>
                <a:chExt cx="1316736" cy="1322832"/>
              </a:xfrm>
            </p:grpSpPr>
            <p:pic>
              <p:nvPicPr>
                <p:cNvPr id="97078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5072"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81" name="Text Box 29"/>
                <p:cNvSpPr txBox="1">
                  <a:spLocks noChangeArrowheads="1"/>
                </p:cNvSpPr>
                <p:nvPr/>
              </p:nvSpPr>
              <p:spPr bwMode="auto">
                <a:xfrm rot="16377237">
                  <a:off x="4008076"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03" name="椭圆 80"/>
            <p:cNvSpPr/>
            <p:nvPr/>
          </p:nvSpPr>
          <p:spPr bwMode="auto">
            <a:xfrm>
              <a:off x="1449791" y="856764"/>
              <a:ext cx="1268851" cy="1271594"/>
            </a:xfrm>
            <a:prstGeom prst="ellipse">
              <a:avLst/>
            </a:prstGeom>
            <a:solidFill>
              <a:srgbClr val="FD7104"/>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16" name="组合 115"/>
          <p:cNvGrpSpPr/>
          <p:nvPr/>
        </p:nvGrpSpPr>
        <p:grpSpPr bwMode="auto">
          <a:xfrm>
            <a:off x="5481164" y="1168139"/>
            <a:ext cx="349862" cy="351051"/>
            <a:chOff x="1192404" y="608225"/>
            <a:chExt cx="1755828" cy="1759616"/>
          </a:xfrm>
        </p:grpSpPr>
        <p:grpSp>
          <p:nvGrpSpPr>
            <p:cNvPr id="970786" name="组合 79"/>
            <p:cNvGrpSpPr/>
            <p:nvPr/>
          </p:nvGrpSpPr>
          <p:grpSpPr bwMode="auto">
            <a:xfrm>
              <a:off x="1192404" y="608225"/>
              <a:ext cx="1755828" cy="1759616"/>
              <a:chOff x="6379729" y="2488774"/>
              <a:chExt cx="2513016" cy="2513016"/>
            </a:xfrm>
          </p:grpSpPr>
          <p:sp>
            <p:nvSpPr>
              <p:cNvPr id="119"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0" name="任意多边形 83"/>
              <p:cNvGrpSpPr/>
              <p:nvPr/>
            </p:nvGrpSpPr>
            <p:grpSpPr bwMode="auto">
              <a:xfrm>
                <a:off x="6393371" y="2490687"/>
                <a:ext cx="2505748" cy="2500354"/>
                <a:chOff x="7150608" y="1987296"/>
                <a:chExt cx="1322832" cy="1322832"/>
              </a:xfrm>
            </p:grpSpPr>
            <p:pic>
              <p:nvPicPr>
                <p:cNvPr id="970789"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0608"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90" name="Text Box 38"/>
                <p:cNvSpPr txBox="1">
                  <a:spLocks noChangeArrowheads="1"/>
                </p:cNvSpPr>
                <p:nvPr/>
              </p:nvSpPr>
              <p:spPr bwMode="auto">
                <a:xfrm rot="16377237">
                  <a:off x="7157722"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18" name="椭圆 80"/>
            <p:cNvSpPr/>
            <p:nvPr/>
          </p:nvSpPr>
          <p:spPr bwMode="auto">
            <a:xfrm>
              <a:off x="1449791" y="856764"/>
              <a:ext cx="1268851" cy="1271594"/>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06" name="组合 105"/>
          <p:cNvGrpSpPr/>
          <p:nvPr/>
        </p:nvGrpSpPr>
        <p:grpSpPr bwMode="auto">
          <a:xfrm>
            <a:off x="2944073" y="2247474"/>
            <a:ext cx="349862" cy="351052"/>
            <a:chOff x="1192404" y="608225"/>
            <a:chExt cx="1755828" cy="1759616"/>
          </a:xfrm>
        </p:grpSpPr>
        <p:grpSp>
          <p:nvGrpSpPr>
            <p:cNvPr id="970795" name="组合 79"/>
            <p:cNvGrpSpPr/>
            <p:nvPr/>
          </p:nvGrpSpPr>
          <p:grpSpPr bwMode="auto">
            <a:xfrm>
              <a:off x="1192404" y="608225"/>
              <a:ext cx="1755828" cy="1759616"/>
              <a:chOff x="6379729" y="2488774"/>
              <a:chExt cx="2513016" cy="2513016"/>
            </a:xfrm>
          </p:grpSpPr>
          <p:sp>
            <p:nvSpPr>
              <p:cNvPr id="10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10" name="任意多边形 83"/>
              <p:cNvGrpSpPr/>
              <p:nvPr/>
            </p:nvGrpSpPr>
            <p:grpSpPr bwMode="auto">
              <a:xfrm>
                <a:off x="6393188" y="2490687"/>
                <a:ext cx="2505748" cy="2500354"/>
                <a:chOff x="5096256" y="1987296"/>
                <a:chExt cx="1322832" cy="1322832"/>
              </a:xfrm>
            </p:grpSpPr>
            <p:pic>
              <p:nvPicPr>
                <p:cNvPr id="970798"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6256"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99" name="Text Box 47"/>
                <p:cNvSpPr txBox="1">
                  <a:spLocks noChangeArrowheads="1"/>
                </p:cNvSpPr>
                <p:nvPr/>
              </p:nvSpPr>
              <p:spPr bwMode="auto">
                <a:xfrm rot="16377237">
                  <a:off x="510346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08" name="椭圆 80"/>
            <p:cNvSpPr/>
            <p:nvPr/>
          </p:nvSpPr>
          <p:spPr bwMode="auto">
            <a:xfrm>
              <a:off x="1449791" y="856764"/>
              <a:ext cx="1268851" cy="1271594"/>
            </a:xfrm>
            <a:prstGeom prst="ellipse">
              <a:avLst/>
            </a:prstGeom>
            <a:solidFill>
              <a:srgbClr val="595859"/>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51" name="组合 50"/>
          <p:cNvGrpSpPr/>
          <p:nvPr/>
        </p:nvGrpSpPr>
        <p:grpSpPr>
          <a:xfrm>
            <a:off x="5892396" y="1391396"/>
            <a:ext cx="345756" cy="345756"/>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2" name="组合 50"/>
          <p:cNvGrpSpPr/>
          <p:nvPr/>
        </p:nvGrpSpPr>
        <p:grpSpPr>
          <a:xfrm>
            <a:off x="2815043" y="1221225"/>
            <a:ext cx="345756" cy="345757"/>
            <a:chOff x="304800" y="673100"/>
            <a:chExt cx="4000500" cy="4000500"/>
          </a:xfrm>
          <a:effectLst>
            <a:outerShdw blurRad="444500" dist="254000" dir="8100000" algn="tr" rotWithShape="0">
              <a:prstClr val="black">
                <a:alpha val="50000"/>
              </a:prstClr>
            </a:outerShdw>
          </a:effectLst>
        </p:grpSpPr>
        <p:sp>
          <p:nvSpPr>
            <p:cNvPr id="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6" name="组合 50"/>
          <p:cNvGrpSpPr/>
          <p:nvPr/>
        </p:nvGrpSpPr>
        <p:grpSpPr>
          <a:xfrm>
            <a:off x="5646432" y="2457942"/>
            <a:ext cx="273754" cy="273755"/>
            <a:chOff x="304800" y="673100"/>
            <a:chExt cx="4000500" cy="4000500"/>
          </a:xfrm>
          <a:effectLst>
            <a:outerShdw blurRad="444500" dist="254000" dir="8100000" algn="tr" rotWithShape="0">
              <a:prstClr val="black">
                <a:alpha val="50000"/>
              </a:prstClr>
            </a:outerShdw>
          </a:effectLst>
        </p:grpSpPr>
        <p:sp>
          <p:nvSpPr>
            <p:cNvPr id="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9" name="组合 50"/>
          <p:cNvGrpSpPr/>
          <p:nvPr/>
        </p:nvGrpSpPr>
        <p:grpSpPr>
          <a:xfrm>
            <a:off x="2474221" y="1604087"/>
            <a:ext cx="303755" cy="303755"/>
            <a:chOff x="304800" y="673100"/>
            <a:chExt cx="4000500" cy="4000500"/>
          </a:xfrm>
          <a:effectLst>
            <a:outerShdw blurRad="444500" dist="254000" dir="8100000" algn="tr" rotWithShape="0">
              <a:prstClr val="black">
                <a:alpha val="50000"/>
              </a:prstClr>
            </a:outerShdw>
          </a:effectLst>
        </p:grpSpPr>
        <p:sp>
          <p:nvSpPr>
            <p:cNvPr id="11"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2"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3" name="组合 50"/>
          <p:cNvGrpSpPr/>
          <p:nvPr/>
        </p:nvGrpSpPr>
        <p:grpSpPr>
          <a:xfrm>
            <a:off x="3500005" y="2518011"/>
            <a:ext cx="303755" cy="303755"/>
            <a:chOff x="304800" y="673100"/>
            <a:chExt cx="4000500" cy="4000500"/>
          </a:xfrm>
          <a:effectLst>
            <a:outerShdw blurRad="444500" dist="254000" dir="8100000" algn="tr" rotWithShape="0">
              <a:prstClr val="black">
                <a:alpha val="50000"/>
              </a:prstClr>
            </a:outerShdw>
          </a:effectLst>
        </p:grpSpPr>
        <p:sp>
          <p:nvSpPr>
            <p:cNvPr id="14"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5"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6" name="组合 50"/>
          <p:cNvGrpSpPr/>
          <p:nvPr/>
        </p:nvGrpSpPr>
        <p:grpSpPr>
          <a:xfrm>
            <a:off x="5252540" y="784794"/>
            <a:ext cx="273755" cy="273755"/>
            <a:chOff x="304800" y="673100"/>
            <a:chExt cx="4000500" cy="4000500"/>
          </a:xfrm>
          <a:effectLst>
            <a:outerShdw blurRad="444500" dist="254000" dir="8100000" algn="tr" rotWithShape="0">
              <a:prstClr val="black">
                <a:alpha val="50000"/>
              </a:prstClr>
            </a:outerShdw>
          </a:effectLst>
        </p:grpSpPr>
        <p:sp>
          <p:nvSpPr>
            <p:cNvPr id="1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11" name="组合 110"/>
          <p:cNvGrpSpPr/>
          <p:nvPr/>
        </p:nvGrpSpPr>
        <p:grpSpPr bwMode="auto">
          <a:xfrm>
            <a:off x="5103933" y="2247474"/>
            <a:ext cx="349862" cy="351052"/>
            <a:chOff x="1192404" y="608225"/>
            <a:chExt cx="1755828" cy="1759616"/>
          </a:xfrm>
        </p:grpSpPr>
        <p:grpSp>
          <p:nvGrpSpPr>
            <p:cNvPr id="970810" name="组合 79"/>
            <p:cNvGrpSpPr/>
            <p:nvPr/>
          </p:nvGrpSpPr>
          <p:grpSpPr bwMode="auto">
            <a:xfrm>
              <a:off x="1192404" y="608225"/>
              <a:ext cx="1755828" cy="1759616"/>
              <a:chOff x="6379729" y="2488774"/>
              <a:chExt cx="2513016" cy="2513016"/>
            </a:xfrm>
          </p:grpSpPr>
          <p:sp>
            <p:nvSpPr>
              <p:cNvPr id="11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15" name="任意多边形 83"/>
              <p:cNvGrpSpPr/>
              <p:nvPr/>
            </p:nvGrpSpPr>
            <p:grpSpPr bwMode="auto">
              <a:xfrm>
                <a:off x="6400992" y="2490687"/>
                <a:ext cx="2494201" cy="2500354"/>
                <a:chOff x="6114288" y="1987296"/>
                <a:chExt cx="1316736" cy="1322832"/>
              </a:xfrm>
            </p:grpSpPr>
            <p:pic>
              <p:nvPicPr>
                <p:cNvPr id="970813"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4288"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814" name="Text Box 62"/>
                <p:cNvSpPr txBox="1">
                  <a:spLocks noChangeArrowheads="1"/>
                </p:cNvSpPr>
                <p:nvPr/>
              </p:nvSpPr>
              <p:spPr bwMode="auto">
                <a:xfrm rot="16377237">
                  <a:off x="6117379"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13" name="椭圆 80"/>
            <p:cNvSpPr/>
            <p:nvPr/>
          </p:nvSpPr>
          <p:spPr bwMode="auto">
            <a:xfrm>
              <a:off x="1449791" y="856764"/>
              <a:ext cx="1268851" cy="1271594"/>
            </a:xfrm>
            <a:prstGeom prst="ellipse">
              <a:avLst/>
            </a:prstGeom>
            <a:solidFill>
              <a:schemeClr val="accent2">
                <a:lumMod val="50000"/>
              </a:schemeClr>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970818" name="文本框 33"/>
          <p:cNvSpPr txBox="1">
            <a:spLocks noChangeArrowheads="1"/>
          </p:cNvSpPr>
          <p:nvPr/>
        </p:nvSpPr>
        <p:spPr bwMode="auto">
          <a:xfrm>
            <a:off x="3133285" y="2837942"/>
            <a:ext cx="2681081" cy="69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8" tIns="34268" rIns="68538" bIns="3426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50">
                <a:latin typeface="Impact" panose="020B0806030902050204" pitchFamily="34" charset="0"/>
                <a:ea typeface="方正大黑简体" pitchFamily="65" charset="-122"/>
              </a:rPr>
              <a:t>第四部分</a:t>
            </a:r>
            <a:endParaRPr lang="zh-CN" altLang="en-US" sz="4050">
              <a:latin typeface="Impact" panose="020B0806030902050204" pitchFamily="34" charset="0"/>
              <a:ea typeface="方正大黑简体" pitchFamily="65" charset="-122"/>
            </a:endParaRPr>
          </a:p>
        </p:txBody>
      </p:sp>
      <p:grpSp>
        <p:nvGrpSpPr>
          <p:cNvPr id="970819" name="Group 67"/>
          <p:cNvGrpSpPr/>
          <p:nvPr/>
        </p:nvGrpSpPr>
        <p:grpSpPr bwMode="auto">
          <a:xfrm>
            <a:off x="2753672" y="3542200"/>
            <a:ext cx="3437925" cy="431972"/>
            <a:chOff x="4522" y="2750"/>
            <a:chExt cx="4861" cy="552"/>
          </a:xfrm>
        </p:grpSpPr>
        <p:sp>
          <p:nvSpPr>
            <p:cNvPr id="5" name="圆角矩形 4"/>
            <p:cNvSpPr>
              <a:spLocks noChangeArrowheads="1"/>
            </p:cNvSpPr>
            <p:nvPr/>
          </p:nvSpPr>
          <p:spPr bwMode="auto">
            <a:xfrm>
              <a:off x="4522" y="2750"/>
              <a:ext cx="4861" cy="552"/>
            </a:xfrm>
            <a:prstGeom prst="roundRect">
              <a:avLst>
                <a:gd name="adj" fmla="val 50000"/>
              </a:avLst>
            </a:prstGeom>
            <a:gradFill rotWithShape="1">
              <a:gsLst>
                <a:gs pos="0">
                  <a:srgbClr val="FAFAFA"/>
                </a:gs>
                <a:gs pos="74001">
                  <a:srgbClr val="D7D7D7"/>
                </a:gs>
                <a:gs pos="83000">
                  <a:srgbClr val="D7D7D7"/>
                </a:gs>
                <a:gs pos="100000">
                  <a:srgbClr val="E4E4E4"/>
                </a:gs>
              </a:gsLst>
              <a:lin ang="5400000" scaled="1"/>
            </a:gradFill>
            <a:ln w="12700" algn="ctr">
              <a:solidFill>
                <a:srgbClr val="7F7F7F"/>
              </a:solidFill>
              <a:miter lim="800000"/>
            </a:ln>
          </p:spPr>
          <p:txBody>
            <a:bodyPr lIns="68572" tIns="34286" rIns="68572" bIns="34286" anchor="ctr"/>
            <a:lstStyle/>
            <a:p>
              <a:pPr algn="ctr">
                <a:defRPr/>
              </a:pPr>
              <a:endParaRPr lang="zh-CN" altLang="en-US" sz="1350">
                <a:solidFill>
                  <a:schemeClr val="lt1"/>
                </a:solidFill>
              </a:endParaRPr>
            </a:p>
          </p:txBody>
        </p:sp>
        <p:sp>
          <p:nvSpPr>
            <p:cNvPr id="10" name="任意多边形 9"/>
            <p:cNvSpPr/>
            <p:nvPr/>
          </p:nvSpPr>
          <p:spPr>
            <a:xfrm>
              <a:off x="4522" y="2750"/>
              <a:ext cx="4849" cy="297"/>
            </a:xfrm>
            <a:custGeom>
              <a:avLst/>
              <a:gdLst>
                <a:gd name="connsiteX0" fmla="*/ 368300 w 6483350"/>
                <a:gd name="connsiteY0" fmla="*/ 0 h 396875"/>
                <a:gd name="connsiteX1" fmla="*/ 6115050 w 6483350"/>
                <a:gd name="connsiteY1" fmla="*/ 0 h 396875"/>
                <a:gd name="connsiteX2" fmla="*/ 6483350 w 6483350"/>
                <a:gd name="connsiteY2" fmla="*/ 368300 h 396875"/>
                <a:gd name="connsiteX3" fmla="*/ 6477581 w 6483350"/>
                <a:gd name="connsiteY3" fmla="*/ 396875 h 396875"/>
                <a:gd name="connsiteX4" fmla="*/ 5769 w 6483350"/>
                <a:gd name="connsiteY4" fmla="*/ 396875 h 396875"/>
                <a:gd name="connsiteX5" fmla="*/ 0 w 6483350"/>
                <a:gd name="connsiteY5" fmla="*/ 368300 h 396875"/>
                <a:gd name="connsiteX6" fmla="*/ 368300 w 6483350"/>
                <a:gd name="connsiteY6" fmla="*/ 0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3350" h="396875">
                  <a:moveTo>
                    <a:pt x="368300" y="0"/>
                  </a:moveTo>
                  <a:lnTo>
                    <a:pt x="6115050" y="0"/>
                  </a:lnTo>
                  <a:cubicBezTo>
                    <a:pt x="6318456" y="0"/>
                    <a:pt x="6483350" y="164894"/>
                    <a:pt x="6483350" y="368300"/>
                  </a:cubicBezTo>
                  <a:lnTo>
                    <a:pt x="6477581" y="396875"/>
                  </a:lnTo>
                  <a:lnTo>
                    <a:pt x="5769" y="396875"/>
                  </a:lnTo>
                  <a:lnTo>
                    <a:pt x="0" y="368300"/>
                  </a:lnTo>
                  <a:cubicBezTo>
                    <a:pt x="0" y="164894"/>
                    <a:pt x="164894" y="0"/>
                    <a:pt x="368300" y="0"/>
                  </a:cubicBezTo>
                  <a:close/>
                </a:path>
              </a:pathLst>
            </a:cu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
        <p:nvSpPr>
          <p:cNvPr id="970822" name="圆角矩形 606"/>
          <p:cNvSpPr>
            <a:spLocks noChangeArrowheads="1"/>
          </p:cNvSpPr>
          <p:nvPr/>
        </p:nvSpPr>
        <p:spPr bwMode="auto">
          <a:xfrm>
            <a:off x="2682272" y="3495789"/>
            <a:ext cx="3401035" cy="533122"/>
          </a:xfrm>
          <a:prstGeom prst="roundRect">
            <a:avLst>
              <a:gd name="adj" fmla="val 16667"/>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rgbClr val="000000"/>
                </a:solidFill>
                <a:round/>
              </a14:hiddenLine>
            </a:ext>
          </a:extLst>
        </p:spPr>
        <p:txBody>
          <a:bodyPr lIns="68572" tIns="34286" rIns="68572" bIns="34286" anchor="ctr"/>
          <a:lstStyle/>
          <a:p>
            <a:pPr algn="ctr"/>
            <a:r>
              <a:rPr lang="zh-CN" altLang="en-US" sz="2700" kern="0" dirty="0"/>
              <a:t>综合训练</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970824"/>
                                        </p:tgtEl>
                                        <p:attrNameLst>
                                          <p:attrName>style.visibility</p:attrName>
                                        </p:attrNameLst>
                                      </p:cBhvr>
                                      <p:to>
                                        <p:strVal val="visible"/>
                                      </p:to>
                                    </p:set>
                                    <p:anim calcmode="lin" valueType="num">
                                      <p:cBhvr>
                                        <p:cTn id="7" dur="1000" fill="hold"/>
                                        <p:tgtEl>
                                          <p:spTgt spid="970824"/>
                                        </p:tgtEl>
                                        <p:attrNameLst>
                                          <p:attrName>ppt_w</p:attrName>
                                        </p:attrNameLst>
                                      </p:cBhvr>
                                      <p:tavLst>
                                        <p:tav tm="0">
                                          <p:val>
                                            <p:fltVal val="0"/>
                                          </p:val>
                                        </p:tav>
                                        <p:tav tm="100000">
                                          <p:val>
                                            <p:strVal val="#ppt_w"/>
                                          </p:val>
                                        </p:tav>
                                      </p:tavLst>
                                    </p:anim>
                                    <p:anim calcmode="lin" valueType="num">
                                      <p:cBhvr>
                                        <p:cTn id="8" dur="1000" fill="hold"/>
                                        <p:tgtEl>
                                          <p:spTgt spid="970824"/>
                                        </p:tgtEl>
                                        <p:attrNameLst>
                                          <p:attrName>ppt_h</p:attrName>
                                        </p:attrNameLst>
                                      </p:cBhvr>
                                      <p:tavLst>
                                        <p:tav tm="0">
                                          <p:val>
                                            <p:fltVal val="0"/>
                                          </p:val>
                                        </p:tav>
                                        <p:tav tm="100000">
                                          <p:val>
                                            <p:strVal val="#ppt_h"/>
                                          </p:val>
                                        </p:tav>
                                      </p:tavLst>
                                    </p:anim>
                                    <p:anim calcmode="lin" valueType="num">
                                      <p:cBhvr>
                                        <p:cTn id="9" dur="1000" fill="hold"/>
                                        <p:tgtEl>
                                          <p:spTgt spid="97082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7082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970757"/>
                                        </p:tgtEl>
                                        <p:attrNameLst>
                                          <p:attrName>style.visibility</p:attrName>
                                        </p:attrNameLst>
                                      </p:cBhvr>
                                      <p:to>
                                        <p:strVal val="visible"/>
                                      </p:to>
                                    </p:set>
                                    <p:animEffect transition="in" filter="fade">
                                      <p:cBhvr>
                                        <p:cTn id="14" dur="1000"/>
                                        <p:tgtEl>
                                          <p:spTgt spid="970757"/>
                                        </p:tgtEl>
                                      </p:cBhvr>
                                    </p:animEffect>
                                    <p:anim calcmode="lin" valueType="num">
                                      <p:cBhvr>
                                        <p:cTn id="15" dur="1000" fill="hold"/>
                                        <p:tgtEl>
                                          <p:spTgt spid="970757"/>
                                        </p:tgtEl>
                                        <p:attrNameLst>
                                          <p:attrName>ppt_x</p:attrName>
                                        </p:attrNameLst>
                                      </p:cBhvr>
                                      <p:tavLst>
                                        <p:tav tm="0">
                                          <p:val>
                                            <p:strVal val="#ppt_x"/>
                                          </p:val>
                                        </p:tav>
                                        <p:tav tm="100000">
                                          <p:val>
                                            <p:strVal val="#ppt_x"/>
                                          </p:val>
                                        </p:tav>
                                      </p:tavLst>
                                    </p:anim>
                                    <p:anim calcmode="lin" valueType="num">
                                      <p:cBhvr>
                                        <p:cTn id="16" dur="1000" fill="hold"/>
                                        <p:tgtEl>
                                          <p:spTgt spid="970757"/>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31" presetClass="entr" presetSubtype="0" fill="hold" nodeType="afterEffect">
                                  <p:stCondLst>
                                    <p:cond delay="0"/>
                                  </p:stCondLst>
                                  <p:iterate type="lt">
                                    <p:tmPct val="5000"/>
                                  </p:iterate>
                                  <p:childTnLst>
                                    <p:set>
                                      <p:cBhvr>
                                        <p:cTn id="19" dur="1" fill="hold">
                                          <p:stCondLst>
                                            <p:cond delay="0"/>
                                          </p:stCondLst>
                                        </p:cTn>
                                        <p:tgtEl>
                                          <p:spTgt spid="91"/>
                                        </p:tgtEl>
                                        <p:attrNameLst>
                                          <p:attrName>style.visibility</p:attrName>
                                        </p:attrNameLst>
                                      </p:cBhvr>
                                      <p:to>
                                        <p:strVal val="visible"/>
                                      </p:to>
                                    </p:set>
                                    <p:anim calcmode="lin" valueType="num">
                                      <p:cBhvr>
                                        <p:cTn id="20" dur="2000" fill="hold"/>
                                        <p:tgtEl>
                                          <p:spTgt spid="91"/>
                                        </p:tgtEl>
                                        <p:attrNameLst>
                                          <p:attrName>ppt_w</p:attrName>
                                        </p:attrNameLst>
                                      </p:cBhvr>
                                      <p:tavLst>
                                        <p:tav tm="0">
                                          <p:val>
                                            <p:fltVal val="0"/>
                                          </p:val>
                                        </p:tav>
                                        <p:tav tm="100000">
                                          <p:val>
                                            <p:strVal val="#ppt_w"/>
                                          </p:val>
                                        </p:tav>
                                      </p:tavLst>
                                    </p:anim>
                                    <p:anim calcmode="lin" valueType="num">
                                      <p:cBhvr>
                                        <p:cTn id="21" dur="2000" fill="hold"/>
                                        <p:tgtEl>
                                          <p:spTgt spid="91"/>
                                        </p:tgtEl>
                                        <p:attrNameLst>
                                          <p:attrName>ppt_h</p:attrName>
                                        </p:attrNameLst>
                                      </p:cBhvr>
                                      <p:tavLst>
                                        <p:tav tm="0">
                                          <p:val>
                                            <p:fltVal val="0"/>
                                          </p:val>
                                        </p:tav>
                                        <p:tav tm="100000">
                                          <p:val>
                                            <p:strVal val="#ppt_h"/>
                                          </p:val>
                                        </p:tav>
                                      </p:tavLst>
                                    </p:anim>
                                    <p:anim calcmode="lin" valueType="num">
                                      <p:cBhvr>
                                        <p:cTn id="22" dur="2000" fill="hold"/>
                                        <p:tgtEl>
                                          <p:spTgt spid="91"/>
                                        </p:tgtEl>
                                        <p:attrNameLst>
                                          <p:attrName>style.rotation</p:attrName>
                                        </p:attrNameLst>
                                      </p:cBhvr>
                                      <p:tavLst>
                                        <p:tav tm="0">
                                          <p:val>
                                            <p:fltVal val="90"/>
                                          </p:val>
                                        </p:tav>
                                        <p:tav tm="100000">
                                          <p:val>
                                            <p:fltVal val="0"/>
                                          </p:val>
                                        </p:tav>
                                      </p:tavLst>
                                    </p:anim>
                                    <p:animEffect transition="in" filter="fade">
                                      <p:cBhvr>
                                        <p:cTn id="23" dur="2000"/>
                                        <p:tgtEl>
                                          <p:spTgt spid="91"/>
                                        </p:tgtEl>
                                      </p:cBhvr>
                                    </p:animEffect>
                                  </p:childTnLst>
                                </p:cTn>
                              </p:par>
                              <p:par>
                                <p:cTn id="24" presetID="31" presetClass="entr" presetSubtype="0" fill="hold" nodeType="withEffect">
                                  <p:stCondLst>
                                    <p:cond delay="0"/>
                                  </p:stCondLst>
                                  <p:iterate type="lt">
                                    <p:tmPct val="5000"/>
                                  </p:iterate>
                                  <p:childTnLst>
                                    <p:set>
                                      <p:cBhvr>
                                        <p:cTn id="25" dur="1" fill="hold">
                                          <p:stCondLst>
                                            <p:cond delay="0"/>
                                          </p:stCondLst>
                                        </p:cTn>
                                        <p:tgtEl>
                                          <p:spTgt spid="106"/>
                                        </p:tgtEl>
                                        <p:attrNameLst>
                                          <p:attrName>style.visibility</p:attrName>
                                        </p:attrNameLst>
                                      </p:cBhvr>
                                      <p:to>
                                        <p:strVal val="visible"/>
                                      </p:to>
                                    </p:set>
                                    <p:anim calcmode="lin" valueType="num">
                                      <p:cBhvr>
                                        <p:cTn id="26" dur="2000" fill="hold"/>
                                        <p:tgtEl>
                                          <p:spTgt spid="106"/>
                                        </p:tgtEl>
                                        <p:attrNameLst>
                                          <p:attrName>ppt_w</p:attrName>
                                        </p:attrNameLst>
                                      </p:cBhvr>
                                      <p:tavLst>
                                        <p:tav tm="0">
                                          <p:val>
                                            <p:fltVal val="0"/>
                                          </p:val>
                                        </p:tav>
                                        <p:tav tm="100000">
                                          <p:val>
                                            <p:strVal val="#ppt_w"/>
                                          </p:val>
                                        </p:tav>
                                      </p:tavLst>
                                    </p:anim>
                                    <p:anim calcmode="lin" valueType="num">
                                      <p:cBhvr>
                                        <p:cTn id="27" dur="2000" fill="hold"/>
                                        <p:tgtEl>
                                          <p:spTgt spid="106"/>
                                        </p:tgtEl>
                                        <p:attrNameLst>
                                          <p:attrName>ppt_h</p:attrName>
                                        </p:attrNameLst>
                                      </p:cBhvr>
                                      <p:tavLst>
                                        <p:tav tm="0">
                                          <p:val>
                                            <p:fltVal val="0"/>
                                          </p:val>
                                        </p:tav>
                                        <p:tav tm="100000">
                                          <p:val>
                                            <p:strVal val="#ppt_h"/>
                                          </p:val>
                                        </p:tav>
                                      </p:tavLst>
                                    </p:anim>
                                    <p:anim calcmode="lin" valueType="num">
                                      <p:cBhvr>
                                        <p:cTn id="28" dur="2000" fill="hold"/>
                                        <p:tgtEl>
                                          <p:spTgt spid="106"/>
                                        </p:tgtEl>
                                        <p:attrNameLst>
                                          <p:attrName>style.rotation</p:attrName>
                                        </p:attrNameLst>
                                      </p:cBhvr>
                                      <p:tavLst>
                                        <p:tav tm="0">
                                          <p:val>
                                            <p:fltVal val="90"/>
                                          </p:val>
                                        </p:tav>
                                        <p:tav tm="100000">
                                          <p:val>
                                            <p:fltVal val="0"/>
                                          </p:val>
                                        </p:tav>
                                      </p:tavLst>
                                    </p:anim>
                                    <p:animEffect transition="in" filter="fade">
                                      <p:cBhvr>
                                        <p:cTn id="29" dur="2000"/>
                                        <p:tgtEl>
                                          <p:spTgt spid="106"/>
                                        </p:tgtEl>
                                      </p:cBhvr>
                                    </p:animEffect>
                                  </p:childTnLst>
                                </p:cTn>
                              </p:par>
                              <p:par>
                                <p:cTn id="30" presetID="31" presetClass="entr" presetSubtype="0" fill="hold" nodeType="withEffect">
                                  <p:stCondLst>
                                    <p:cond delay="0"/>
                                  </p:stCondLst>
                                  <p:iterate type="lt">
                                    <p:tmPct val="5000"/>
                                  </p:iterate>
                                  <p:childTnLst>
                                    <p:set>
                                      <p:cBhvr>
                                        <p:cTn id="31" dur="1" fill="hold">
                                          <p:stCondLst>
                                            <p:cond delay="0"/>
                                          </p:stCondLst>
                                        </p:cTn>
                                        <p:tgtEl>
                                          <p:spTgt spid="51"/>
                                        </p:tgtEl>
                                        <p:attrNameLst>
                                          <p:attrName>style.visibility</p:attrName>
                                        </p:attrNameLst>
                                      </p:cBhvr>
                                      <p:to>
                                        <p:strVal val="visible"/>
                                      </p:to>
                                    </p:set>
                                    <p:anim calcmode="lin" valueType="num">
                                      <p:cBhvr>
                                        <p:cTn id="32" dur="2000" fill="hold"/>
                                        <p:tgtEl>
                                          <p:spTgt spid="51"/>
                                        </p:tgtEl>
                                        <p:attrNameLst>
                                          <p:attrName>ppt_w</p:attrName>
                                        </p:attrNameLst>
                                      </p:cBhvr>
                                      <p:tavLst>
                                        <p:tav tm="0">
                                          <p:val>
                                            <p:fltVal val="0"/>
                                          </p:val>
                                        </p:tav>
                                        <p:tav tm="100000">
                                          <p:val>
                                            <p:strVal val="#ppt_w"/>
                                          </p:val>
                                        </p:tav>
                                      </p:tavLst>
                                    </p:anim>
                                    <p:anim calcmode="lin" valueType="num">
                                      <p:cBhvr>
                                        <p:cTn id="33" dur="2000" fill="hold"/>
                                        <p:tgtEl>
                                          <p:spTgt spid="51"/>
                                        </p:tgtEl>
                                        <p:attrNameLst>
                                          <p:attrName>ppt_h</p:attrName>
                                        </p:attrNameLst>
                                      </p:cBhvr>
                                      <p:tavLst>
                                        <p:tav tm="0">
                                          <p:val>
                                            <p:fltVal val="0"/>
                                          </p:val>
                                        </p:tav>
                                        <p:tav tm="100000">
                                          <p:val>
                                            <p:strVal val="#ppt_h"/>
                                          </p:val>
                                        </p:tav>
                                      </p:tavLst>
                                    </p:anim>
                                    <p:anim calcmode="lin" valueType="num">
                                      <p:cBhvr>
                                        <p:cTn id="34" dur="2000" fill="hold"/>
                                        <p:tgtEl>
                                          <p:spTgt spid="51"/>
                                        </p:tgtEl>
                                        <p:attrNameLst>
                                          <p:attrName>style.rotation</p:attrName>
                                        </p:attrNameLst>
                                      </p:cBhvr>
                                      <p:tavLst>
                                        <p:tav tm="0">
                                          <p:val>
                                            <p:fltVal val="90"/>
                                          </p:val>
                                        </p:tav>
                                        <p:tav tm="100000">
                                          <p:val>
                                            <p:fltVal val="0"/>
                                          </p:val>
                                        </p:tav>
                                      </p:tavLst>
                                    </p:anim>
                                    <p:animEffect transition="in" filter="fade">
                                      <p:cBhvr>
                                        <p:cTn id="35" dur="2000"/>
                                        <p:tgtEl>
                                          <p:spTgt spid="51"/>
                                        </p:tgtEl>
                                      </p:cBhvr>
                                    </p:animEffect>
                                  </p:childTnLst>
                                </p:cTn>
                              </p:par>
                              <p:par>
                                <p:cTn id="36" presetID="31" presetClass="entr" presetSubtype="0" fill="hold" nodeType="withEffect">
                                  <p:stCondLst>
                                    <p:cond delay="0"/>
                                  </p:stCondLst>
                                  <p:iterate type="lt">
                                    <p:tmPct val="5000"/>
                                  </p:iterate>
                                  <p:childTnLst>
                                    <p:set>
                                      <p:cBhvr>
                                        <p:cTn id="37" dur="1" fill="hold">
                                          <p:stCondLst>
                                            <p:cond delay="0"/>
                                          </p:stCondLst>
                                        </p:cTn>
                                        <p:tgtEl>
                                          <p:spTgt spid="116"/>
                                        </p:tgtEl>
                                        <p:attrNameLst>
                                          <p:attrName>style.visibility</p:attrName>
                                        </p:attrNameLst>
                                      </p:cBhvr>
                                      <p:to>
                                        <p:strVal val="visible"/>
                                      </p:to>
                                    </p:set>
                                    <p:anim calcmode="lin" valueType="num">
                                      <p:cBhvr>
                                        <p:cTn id="38" dur="2000" fill="hold"/>
                                        <p:tgtEl>
                                          <p:spTgt spid="116"/>
                                        </p:tgtEl>
                                        <p:attrNameLst>
                                          <p:attrName>ppt_w</p:attrName>
                                        </p:attrNameLst>
                                      </p:cBhvr>
                                      <p:tavLst>
                                        <p:tav tm="0">
                                          <p:val>
                                            <p:fltVal val="0"/>
                                          </p:val>
                                        </p:tav>
                                        <p:tav tm="100000">
                                          <p:val>
                                            <p:strVal val="#ppt_w"/>
                                          </p:val>
                                        </p:tav>
                                      </p:tavLst>
                                    </p:anim>
                                    <p:anim calcmode="lin" valueType="num">
                                      <p:cBhvr>
                                        <p:cTn id="39" dur="2000" fill="hold"/>
                                        <p:tgtEl>
                                          <p:spTgt spid="116"/>
                                        </p:tgtEl>
                                        <p:attrNameLst>
                                          <p:attrName>ppt_h</p:attrName>
                                        </p:attrNameLst>
                                      </p:cBhvr>
                                      <p:tavLst>
                                        <p:tav tm="0">
                                          <p:val>
                                            <p:fltVal val="0"/>
                                          </p:val>
                                        </p:tav>
                                        <p:tav tm="100000">
                                          <p:val>
                                            <p:strVal val="#ppt_h"/>
                                          </p:val>
                                        </p:tav>
                                      </p:tavLst>
                                    </p:anim>
                                    <p:anim calcmode="lin" valueType="num">
                                      <p:cBhvr>
                                        <p:cTn id="40" dur="2000" fill="hold"/>
                                        <p:tgtEl>
                                          <p:spTgt spid="116"/>
                                        </p:tgtEl>
                                        <p:attrNameLst>
                                          <p:attrName>style.rotation</p:attrName>
                                        </p:attrNameLst>
                                      </p:cBhvr>
                                      <p:tavLst>
                                        <p:tav tm="0">
                                          <p:val>
                                            <p:fltVal val="90"/>
                                          </p:val>
                                        </p:tav>
                                        <p:tav tm="100000">
                                          <p:val>
                                            <p:fltVal val="0"/>
                                          </p:val>
                                        </p:tav>
                                      </p:tavLst>
                                    </p:anim>
                                    <p:animEffect transition="in" filter="fade">
                                      <p:cBhvr>
                                        <p:cTn id="41" dur="2000"/>
                                        <p:tgtEl>
                                          <p:spTgt spid="116"/>
                                        </p:tgtEl>
                                      </p:cBhvr>
                                    </p:animEffect>
                                  </p:childTnLst>
                                </p:cTn>
                              </p:par>
                              <p:par>
                                <p:cTn id="42" presetID="31" presetClass="entr" presetSubtype="0" fill="hold" nodeType="withEffect">
                                  <p:stCondLst>
                                    <p:cond delay="0"/>
                                  </p:stCondLst>
                                  <p:iterate type="lt">
                                    <p:tmPct val="5000"/>
                                  </p:iterate>
                                  <p:childTnLst>
                                    <p:set>
                                      <p:cBhvr>
                                        <p:cTn id="43" dur="1" fill="hold">
                                          <p:stCondLst>
                                            <p:cond delay="0"/>
                                          </p:stCondLst>
                                        </p:cTn>
                                        <p:tgtEl>
                                          <p:spTgt spid="9"/>
                                        </p:tgtEl>
                                        <p:attrNameLst>
                                          <p:attrName>style.visibility</p:attrName>
                                        </p:attrNameLst>
                                      </p:cBhvr>
                                      <p:to>
                                        <p:strVal val="visible"/>
                                      </p:to>
                                    </p:set>
                                    <p:anim calcmode="lin" valueType="num">
                                      <p:cBhvr>
                                        <p:cTn id="44" dur="2000" fill="hold"/>
                                        <p:tgtEl>
                                          <p:spTgt spid="9"/>
                                        </p:tgtEl>
                                        <p:attrNameLst>
                                          <p:attrName>ppt_w</p:attrName>
                                        </p:attrNameLst>
                                      </p:cBhvr>
                                      <p:tavLst>
                                        <p:tav tm="0">
                                          <p:val>
                                            <p:fltVal val="0"/>
                                          </p:val>
                                        </p:tav>
                                        <p:tav tm="100000">
                                          <p:val>
                                            <p:strVal val="#ppt_w"/>
                                          </p:val>
                                        </p:tav>
                                      </p:tavLst>
                                    </p:anim>
                                    <p:anim calcmode="lin" valueType="num">
                                      <p:cBhvr>
                                        <p:cTn id="45" dur="2000" fill="hold"/>
                                        <p:tgtEl>
                                          <p:spTgt spid="9"/>
                                        </p:tgtEl>
                                        <p:attrNameLst>
                                          <p:attrName>ppt_h</p:attrName>
                                        </p:attrNameLst>
                                      </p:cBhvr>
                                      <p:tavLst>
                                        <p:tav tm="0">
                                          <p:val>
                                            <p:fltVal val="0"/>
                                          </p:val>
                                        </p:tav>
                                        <p:tav tm="100000">
                                          <p:val>
                                            <p:strVal val="#ppt_h"/>
                                          </p:val>
                                        </p:tav>
                                      </p:tavLst>
                                    </p:anim>
                                    <p:anim calcmode="lin" valueType="num">
                                      <p:cBhvr>
                                        <p:cTn id="46" dur="2000" fill="hold"/>
                                        <p:tgtEl>
                                          <p:spTgt spid="9"/>
                                        </p:tgtEl>
                                        <p:attrNameLst>
                                          <p:attrName>style.rotation</p:attrName>
                                        </p:attrNameLst>
                                      </p:cBhvr>
                                      <p:tavLst>
                                        <p:tav tm="0">
                                          <p:val>
                                            <p:fltVal val="90"/>
                                          </p:val>
                                        </p:tav>
                                        <p:tav tm="100000">
                                          <p:val>
                                            <p:fltVal val="0"/>
                                          </p:val>
                                        </p:tav>
                                      </p:tavLst>
                                    </p:anim>
                                    <p:animEffect transition="in" filter="fade">
                                      <p:cBhvr>
                                        <p:cTn id="47" dur="2000"/>
                                        <p:tgtEl>
                                          <p:spTgt spid="9"/>
                                        </p:tgtEl>
                                      </p:cBhvr>
                                    </p:animEffect>
                                  </p:childTnLst>
                                </p:cTn>
                              </p:par>
                              <p:par>
                                <p:cTn id="48" presetID="31" presetClass="entr" presetSubtype="0" fill="hold" nodeType="withEffect">
                                  <p:stCondLst>
                                    <p:cond delay="0"/>
                                  </p:stCondLst>
                                  <p:iterate type="lt">
                                    <p:tmPct val="5000"/>
                                  </p:iterate>
                                  <p:childTnLst>
                                    <p:set>
                                      <p:cBhvr>
                                        <p:cTn id="49" dur="1" fill="hold">
                                          <p:stCondLst>
                                            <p:cond delay="0"/>
                                          </p:stCondLst>
                                        </p:cTn>
                                        <p:tgtEl>
                                          <p:spTgt spid="96"/>
                                        </p:tgtEl>
                                        <p:attrNameLst>
                                          <p:attrName>style.visibility</p:attrName>
                                        </p:attrNameLst>
                                      </p:cBhvr>
                                      <p:to>
                                        <p:strVal val="visible"/>
                                      </p:to>
                                    </p:set>
                                    <p:anim calcmode="lin" valueType="num">
                                      <p:cBhvr>
                                        <p:cTn id="50" dur="2000" fill="hold"/>
                                        <p:tgtEl>
                                          <p:spTgt spid="96"/>
                                        </p:tgtEl>
                                        <p:attrNameLst>
                                          <p:attrName>ppt_w</p:attrName>
                                        </p:attrNameLst>
                                      </p:cBhvr>
                                      <p:tavLst>
                                        <p:tav tm="0">
                                          <p:val>
                                            <p:fltVal val="0"/>
                                          </p:val>
                                        </p:tav>
                                        <p:tav tm="100000">
                                          <p:val>
                                            <p:strVal val="#ppt_w"/>
                                          </p:val>
                                        </p:tav>
                                      </p:tavLst>
                                    </p:anim>
                                    <p:anim calcmode="lin" valueType="num">
                                      <p:cBhvr>
                                        <p:cTn id="51" dur="2000" fill="hold"/>
                                        <p:tgtEl>
                                          <p:spTgt spid="96"/>
                                        </p:tgtEl>
                                        <p:attrNameLst>
                                          <p:attrName>ppt_h</p:attrName>
                                        </p:attrNameLst>
                                      </p:cBhvr>
                                      <p:tavLst>
                                        <p:tav tm="0">
                                          <p:val>
                                            <p:fltVal val="0"/>
                                          </p:val>
                                        </p:tav>
                                        <p:tav tm="100000">
                                          <p:val>
                                            <p:strVal val="#ppt_h"/>
                                          </p:val>
                                        </p:tav>
                                      </p:tavLst>
                                    </p:anim>
                                    <p:anim calcmode="lin" valueType="num">
                                      <p:cBhvr>
                                        <p:cTn id="52" dur="2000" fill="hold"/>
                                        <p:tgtEl>
                                          <p:spTgt spid="96"/>
                                        </p:tgtEl>
                                        <p:attrNameLst>
                                          <p:attrName>style.rotation</p:attrName>
                                        </p:attrNameLst>
                                      </p:cBhvr>
                                      <p:tavLst>
                                        <p:tav tm="0">
                                          <p:val>
                                            <p:fltVal val="90"/>
                                          </p:val>
                                        </p:tav>
                                        <p:tav tm="100000">
                                          <p:val>
                                            <p:fltVal val="0"/>
                                          </p:val>
                                        </p:tav>
                                      </p:tavLst>
                                    </p:anim>
                                    <p:animEffect transition="in" filter="fade">
                                      <p:cBhvr>
                                        <p:cTn id="53" dur="2000"/>
                                        <p:tgtEl>
                                          <p:spTgt spid="96"/>
                                        </p:tgtEl>
                                      </p:cBhvr>
                                    </p:animEffect>
                                  </p:childTnLst>
                                </p:cTn>
                              </p:par>
                              <p:par>
                                <p:cTn id="54" presetID="31" presetClass="entr" presetSubtype="0" fill="hold" nodeType="withEffect">
                                  <p:stCondLst>
                                    <p:cond delay="0"/>
                                  </p:stCondLst>
                                  <p:iterate type="lt">
                                    <p:tmPct val="5000"/>
                                  </p:iterate>
                                  <p:childTnLst>
                                    <p:set>
                                      <p:cBhvr>
                                        <p:cTn id="55" dur="1" fill="hold">
                                          <p:stCondLst>
                                            <p:cond delay="0"/>
                                          </p:stCondLst>
                                        </p:cTn>
                                        <p:tgtEl>
                                          <p:spTgt spid="6"/>
                                        </p:tgtEl>
                                        <p:attrNameLst>
                                          <p:attrName>style.visibility</p:attrName>
                                        </p:attrNameLst>
                                      </p:cBhvr>
                                      <p:to>
                                        <p:strVal val="visible"/>
                                      </p:to>
                                    </p:set>
                                    <p:anim calcmode="lin" valueType="num">
                                      <p:cBhvr>
                                        <p:cTn id="56" dur="2000" fill="hold"/>
                                        <p:tgtEl>
                                          <p:spTgt spid="6"/>
                                        </p:tgtEl>
                                        <p:attrNameLst>
                                          <p:attrName>ppt_w</p:attrName>
                                        </p:attrNameLst>
                                      </p:cBhvr>
                                      <p:tavLst>
                                        <p:tav tm="0">
                                          <p:val>
                                            <p:fltVal val="0"/>
                                          </p:val>
                                        </p:tav>
                                        <p:tav tm="100000">
                                          <p:val>
                                            <p:strVal val="#ppt_w"/>
                                          </p:val>
                                        </p:tav>
                                      </p:tavLst>
                                    </p:anim>
                                    <p:anim calcmode="lin" valueType="num">
                                      <p:cBhvr>
                                        <p:cTn id="57" dur="2000" fill="hold"/>
                                        <p:tgtEl>
                                          <p:spTgt spid="6"/>
                                        </p:tgtEl>
                                        <p:attrNameLst>
                                          <p:attrName>ppt_h</p:attrName>
                                        </p:attrNameLst>
                                      </p:cBhvr>
                                      <p:tavLst>
                                        <p:tav tm="0">
                                          <p:val>
                                            <p:fltVal val="0"/>
                                          </p:val>
                                        </p:tav>
                                        <p:tav tm="100000">
                                          <p:val>
                                            <p:strVal val="#ppt_h"/>
                                          </p:val>
                                        </p:tav>
                                      </p:tavLst>
                                    </p:anim>
                                    <p:anim calcmode="lin" valueType="num">
                                      <p:cBhvr>
                                        <p:cTn id="58" dur="2000" fill="hold"/>
                                        <p:tgtEl>
                                          <p:spTgt spid="6"/>
                                        </p:tgtEl>
                                        <p:attrNameLst>
                                          <p:attrName>style.rotation</p:attrName>
                                        </p:attrNameLst>
                                      </p:cBhvr>
                                      <p:tavLst>
                                        <p:tav tm="0">
                                          <p:val>
                                            <p:fltVal val="90"/>
                                          </p:val>
                                        </p:tav>
                                        <p:tav tm="100000">
                                          <p:val>
                                            <p:fltVal val="0"/>
                                          </p:val>
                                        </p:tav>
                                      </p:tavLst>
                                    </p:anim>
                                    <p:animEffect transition="in" filter="fade">
                                      <p:cBhvr>
                                        <p:cTn id="59" dur="2000"/>
                                        <p:tgtEl>
                                          <p:spTgt spid="6"/>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101"/>
                                        </p:tgtEl>
                                        <p:attrNameLst>
                                          <p:attrName>style.visibility</p:attrName>
                                        </p:attrNameLst>
                                      </p:cBhvr>
                                      <p:to>
                                        <p:strVal val="visible"/>
                                      </p:to>
                                    </p:set>
                                    <p:anim calcmode="lin" valueType="num">
                                      <p:cBhvr>
                                        <p:cTn id="62" dur="2000" fill="hold"/>
                                        <p:tgtEl>
                                          <p:spTgt spid="101"/>
                                        </p:tgtEl>
                                        <p:attrNameLst>
                                          <p:attrName>ppt_w</p:attrName>
                                        </p:attrNameLst>
                                      </p:cBhvr>
                                      <p:tavLst>
                                        <p:tav tm="0">
                                          <p:val>
                                            <p:fltVal val="0"/>
                                          </p:val>
                                        </p:tav>
                                        <p:tav tm="100000">
                                          <p:val>
                                            <p:strVal val="#ppt_w"/>
                                          </p:val>
                                        </p:tav>
                                      </p:tavLst>
                                    </p:anim>
                                    <p:anim calcmode="lin" valueType="num">
                                      <p:cBhvr>
                                        <p:cTn id="63" dur="2000" fill="hold"/>
                                        <p:tgtEl>
                                          <p:spTgt spid="101"/>
                                        </p:tgtEl>
                                        <p:attrNameLst>
                                          <p:attrName>ppt_h</p:attrName>
                                        </p:attrNameLst>
                                      </p:cBhvr>
                                      <p:tavLst>
                                        <p:tav tm="0">
                                          <p:val>
                                            <p:fltVal val="0"/>
                                          </p:val>
                                        </p:tav>
                                        <p:tav tm="100000">
                                          <p:val>
                                            <p:strVal val="#ppt_h"/>
                                          </p:val>
                                        </p:tav>
                                      </p:tavLst>
                                    </p:anim>
                                    <p:anim calcmode="lin" valueType="num">
                                      <p:cBhvr>
                                        <p:cTn id="64" dur="2000" fill="hold"/>
                                        <p:tgtEl>
                                          <p:spTgt spid="101"/>
                                        </p:tgtEl>
                                        <p:attrNameLst>
                                          <p:attrName>style.rotation</p:attrName>
                                        </p:attrNameLst>
                                      </p:cBhvr>
                                      <p:tavLst>
                                        <p:tav tm="0">
                                          <p:val>
                                            <p:fltVal val="90"/>
                                          </p:val>
                                        </p:tav>
                                        <p:tav tm="100000">
                                          <p:val>
                                            <p:fltVal val="0"/>
                                          </p:val>
                                        </p:tav>
                                      </p:tavLst>
                                    </p:anim>
                                    <p:animEffect transition="in" filter="fade">
                                      <p:cBhvr>
                                        <p:cTn id="65" dur="2000"/>
                                        <p:tgtEl>
                                          <p:spTgt spid="101"/>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2"/>
                                        </p:tgtEl>
                                        <p:attrNameLst>
                                          <p:attrName>style.visibility</p:attrName>
                                        </p:attrNameLst>
                                      </p:cBhvr>
                                      <p:to>
                                        <p:strVal val="visible"/>
                                      </p:to>
                                    </p:set>
                                    <p:anim calcmode="lin" valueType="num">
                                      <p:cBhvr>
                                        <p:cTn id="68" dur="2000" fill="hold"/>
                                        <p:tgtEl>
                                          <p:spTgt spid="2"/>
                                        </p:tgtEl>
                                        <p:attrNameLst>
                                          <p:attrName>ppt_w</p:attrName>
                                        </p:attrNameLst>
                                      </p:cBhvr>
                                      <p:tavLst>
                                        <p:tav tm="0">
                                          <p:val>
                                            <p:fltVal val="0"/>
                                          </p:val>
                                        </p:tav>
                                        <p:tav tm="100000">
                                          <p:val>
                                            <p:strVal val="#ppt_w"/>
                                          </p:val>
                                        </p:tav>
                                      </p:tavLst>
                                    </p:anim>
                                    <p:anim calcmode="lin" valueType="num">
                                      <p:cBhvr>
                                        <p:cTn id="69" dur="2000" fill="hold"/>
                                        <p:tgtEl>
                                          <p:spTgt spid="2"/>
                                        </p:tgtEl>
                                        <p:attrNameLst>
                                          <p:attrName>ppt_h</p:attrName>
                                        </p:attrNameLst>
                                      </p:cBhvr>
                                      <p:tavLst>
                                        <p:tav tm="0">
                                          <p:val>
                                            <p:fltVal val="0"/>
                                          </p:val>
                                        </p:tav>
                                        <p:tav tm="100000">
                                          <p:val>
                                            <p:strVal val="#ppt_h"/>
                                          </p:val>
                                        </p:tav>
                                      </p:tavLst>
                                    </p:anim>
                                    <p:anim calcmode="lin" valueType="num">
                                      <p:cBhvr>
                                        <p:cTn id="70" dur="2000" fill="hold"/>
                                        <p:tgtEl>
                                          <p:spTgt spid="2"/>
                                        </p:tgtEl>
                                        <p:attrNameLst>
                                          <p:attrName>style.rotation</p:attrName>
                                        </p:attrNameLst>
                                      </p:cBhvr>
                                      <p:tavLst>
                                        <p:tav tm="0">
                                          <p:val>
                                            <p:fltVal val="90"/>
                                          </p:val>
                                        </p:tav>
                                        <p:tav tm="100000">
                                          <p:val>
                                            <p:fltVal val="0"/>
                                          </p:val>
                                        </p:tav>
                                      </p:tavLst>
                                    </p:anim>
                                    <p:animEffect transition="in" filter="fade">
                                      <p:cBhvr>
                                        <p:cTn id="71" dur="2000"/>
                                        <p:tgtEl>
                                          <p:spTgt spid="2"/>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3"/>
                                        </p:tgtEl>
                                        <p:attrNameLst>
                                          <p:attrName>style.visibility</p:attrName>
                                        </p:attrNameLst>
                                      </p:cBhvr>
                                      <p:to>
                                        <p:strVal val="visible"/>
                                      </p:to>
                                    </p:set>
                                    <p:anim calcmode="lin" valueType="num">
                                      <p:cBhvr>
                                        <p:cTn id="74" dur="2000" fill="hold"/>
                                        <p:tgtEl>
                                          <p:spTgt spid="13"/>
                                        </p:tgtEl>
                                        <p:attrNameLst>
                                          <p:attrName>ppt_w</p:attrName>
                                        </p:attrNameLst>
                                      </p:cBhvr>
                                      <p:tavLst>
                                        <p:tav tm="0">
                                          <p:val>
                                            <p:fltVal val="0"/>
                                          </p:val>
                                        </p:tav>
                                        <p:tav tm="100000">
                                          <p:val>
                                            <p:strVal val="#ppt_w"/>
                                          </p:val>
                                        </p:tav>
                                      </p:tavLst>
                                    </p:anim>
                                    <p:anim calcmode="lin" valueType="num">
                                      <p:cBhvr>
                                        <p:cTn id="75" dur="2000" fill="hold"/>
                                        <p:tgtEl>
                                          <p:spTgt spid="13"/>
                                        </p:tgtEl>
                                        <p:attrNameLst>
                                          <p:attrName>ppt_h</p:attrName>
                                        </p:attrNameLst>
                                      </p:cBhvr>
                                      <p:tavLst>
                                        <p:tav tm="0">
                                          <p:val>
                                            <p:fltVal val="0"/>
                                          </p:val>
                                        </p:tav>
                                        <p:tav tm="100000">
                                          <p:val>
                                            <p:strVal val="#ppt_h"/>
                                          </p:val>
                                        </p:tav>
                                      </p:tavLst>
                                    </p:anim>
                                    <p:anim calcmode="lin" valueType="num">
                                      <p:cBhvr>
                                        <p:cTn id="76" dur="2000" fill="hold"/>
                                        <p:tgtEl>
                                          <p:spTgt spid="13"/>
                                        </p:tgtEl>
                                        <p:attrNameLst>
                                          <p:attrName>style.rotation</p:attrName>
                                        </p:attrNameLst>
                                      </p:cBhvr>
                                      <p:tavLst>
                                        <p:tav tm="0">
                                          <p:val>
                                            <p:fltVal val="90"/>
                                          </p:val>
                                        </p:tav>
                                        <p:tav tm="100000">
                                          <p:val>
                                            <p:fltVal val="0"/>
                                          </p:val>
                                        </p:tav>
                                      </p:tavLst>
                                    </p:anim>
                                    <p:animEffect transition="in" filter="fade">
                                      <p:cBhvr>
                                        <p:cTn id="77" dur="2000"/>
                                        <p:tgtEl>
                                          <p:spTgt spid="13"/>
                                        </p:tgtEl>
                                      </p:cBhvr>
                                    </p:animEffect>
                                  </p:childTnLst>
                                </p:cTn>
                              </p:par>
                              <p:par>
                                <p:cTn id="78" presetID="31" presetClass="entr" presetSubtype="0" fill="hold" nodeType="withEffect">
                                  <p:stCondLst>
                                    <p:cond delay="0"/>
                                  </p:stCondLst>
                                  <p:iterate type="lt">
                                    <p:tmPct val="5000"/>
                                  </p:iterate>
                                  <p:childTnLst>
                                    <p:set>
                                      <p:cBhvr>
                                        <p:cTn id="79" dur="1" fill="hold">
                                          <p:stCondLst>
                                            <p:cond delay="0"/>
                                          </p:stCondLst>
                                        </p:cTn>
                                        <p:tgtEl>
                                          <p:spTgt spid="16"/>
                                        </p:tgtEl>
                                        <p:attrNameLst>
                                          <p:attrName>style.visibility</p:attrName>
                                        </p:attrNameLst>
                                      </p:cBhvr>
                                      <p:to>
                                        <p:strVal val="visible"/>
                                      </p:to>
                                    </p:set>
                                    <p:anim calcmode="lin" valueType="num">
                                      <p:cBhvr>
                                        <p:cTn id="80" dur="2000" fill="hold"/>
                                        <p:tgtEl>
                                          <p:spTgt spid="16"/>
                                        </p:tgtEl>
                                        <p:attrNameLst>
                                          <p:attrName>ppt_w</p:attrName>
                                        </p:attrNameLst>
                                      </p:cBhvr>
                                      <p:tavLst>
                                        <p:tav tm="0">
                                          <p:val>
                                            <p:fltVal val="0"/>
                                          </p:val>
                                        </p:tav>
                                        <p:tav tm="100000">
                                          <p:val>
                                            <p:strVal val="#ppt_w"/>
                                          </p:val>
                                        </p:tav>
                                      </p:tavLst>
                                    </p:anim>
                                    <p:anim calcmode="lin" valueType="num">
                                      <p:cBhvr>
                                        <p:cTn id="81" dur="2000" fill="hold"/>
                                        <p:tgtEl>
                                          <p:spTgt spid="16"/>
                                        </p:tgtEl>
                                        <p:attrNameLst>
                                          <p:attrName>ppt_h</p:attrName>
                                        </p:attrNameLst>
                                      </p:cBhvr>
                                      <p:tavLst>
                                        <p:tav tm="0">
                                          <p:val>
                                            <p:fltVal val="0"/>
                                          </p:val>
                                        </p:tav>
                                        <p:tav tm="100000">
                                          <p:val>
                                            <p:strVal val="#ppt_h"/>
                                          </p:val>
                                        </p:tav>
                                      </p:tavLst>
                                    </p:anim>
                                    <p:anim calcmode="lin" valueType="num">
                                      <p:cBhvr>
                                        <p:cTn id="82" dur="2000" fill="hold"/>
                                        <p:tgtEl>
                                          <p:spTgt spid="16"/>
                                        </p:tgtEl>
                                        <p:attrNameLst>
                                          <p:attrName>style.rotation</p:attrName>
                                        </p:attrNameLst>
                                      </p:cBhvr>
                                      <p:tavLst>
                                        <p:tav tm="0">
                                          <p:val>
                                            <p:fltVal val="90"/>
                                          </p:val>
                                        </p:tav>
                                        <p:tav tm="100000">
                                          <p:val>
                                            <p:fltVal val="0"/>
                                          </p:val>
                                        </p:tav>
                                      </p:tavLst>
                                    </p:anim>
                                    <p:animEffect transition="in" filter="fade">
                                      <p:cBhvr>
                                        <p:cTn id="83" dur="2000"/>
                                        <p:tgtEl>
                                          <p:spTgt spid="16"/>
                                        </p:tgtEl>
                                      </p:cBhvr>
                                    </p:animEffect>
                                  </p:childTnLst>
                                </p:cTn>
                              </p:par>
                              <p:par>
                                <p:cTn id="84" presetID="31" presetClass="entr" presetSubtype="0" fill="hold" nodeType="withEffect">
                                  <p:stCondLst>
                                    <p:cond delay="0"/>
                                  </p:stCondLst>
                                  <p:iterate type="lt">
                                    <p:tmPct val="5000"/>
                                  </p:iterate>
                                  <p:childTnLst>
                                    <p:set>
                                      <p:cBhvr>
                                        <p:cTn id="85" dur="1" fill="hold">
                                          <p:stCondLst>
                                            <p:cond delay="0"/>
                                          </p:stCondLst>
                                        </p:cTn>
                                        <p:tgtEl>
                                          <p:spTgt spid="111"/>
                                        </p:tgtEl>
                                        <p:attrNameLst>
                                          <p:attrName>style.visibility</p:attrName>
                                        </p:attrNameLst>
                                      </p:cBhvr>
                                      <p:to>
                                        <p:strVal val="visible"/>
                                      </p:to>
                                    </p:set>
                                    <p:anim calcmode="lin" valueType="num">
                                      <p:cBhvr>
                                        <p:cTn id="86" dur="2000" fill="hold"/>
                                        <p:tgtEl>
                                          <p:spTgt spid="111"/>
                                        </p:tgtEl>
                                        <p:attrNameLst>
                                          <p:attrName>ppt_w</p:attrName>
                                        </p:attrNameLst>
                                      </p:cBhvr>
                                      <p:tavLst>
                                        <p:tav tm="0">
                                          <p:val>
                                            <p:fltVal val="0"/>
                                          </p:val>
                                        </p:tav>
                                        <p:tav tm="100000">
                                          <p:val>
                                            <p:strVal val="#ppt_w"/>
                                          </p:val>
                                        </p:tav>
                                      </p:tavLst>
                                    </p:anim>
                                    <p:anim calcmode="lin" valueType="num">
                                      <p:cBhvr>
                                        <p:cTn id="87" dur="2000" fill="hold"/>
                                        <p:tgtEl>
                                          <p:spTgt spid="111"/>
                                        </p:tgtEl>
                                        <p:attrNameLst>
                                          <p:attrName>ppt_h</p:attrName>
                                        </p:attrNameLst>
                                      </p:cBhvr>
                                      <p:tavLst>
                                        <p:tav tm="0">
                                          <p:val>
                                            <p:fltVal val="0"/>
                                          </p:val>
                                        </p:tav>
                                        <p:tav tm="100000">
                                          <p:val>
                                            <p:strVal val="#ppt_h"/>
                                          </p:val>
                                        </p:tav>
                                      </p:tavLst>
                                    </p:anim>
                                    <p:anim calcmode="lin" valueType="num">
                                      <p:cBhvr>
                                        <p:cTn id="88" dur="2000" fill="hold"/>
                                        <p:tgtEl>
                                          <p:spTgt spid="111"/>
                                        </p:tgtEl>
                                        <p:attrNameLst>
                                          <p:attrName>style.rotation</p:attrName>
                                        </p:attrNameLst>
                                      </p:cBhvr>
                                      <p:tavLst>
                                        <p:tav tm="0">
                                          <p:val>
                                            <p:fltVal val="90"/>
                                          </p:val>
                                        </p:tav>
                                        <p:tav tm="100000">
                                          <p:val>
                                            <p:fltVal val="0"/>
                                          </p:val>
                                        </p:tav>
                                      </p:tavLst>
                                    </p:anim>
                                    <p:animEffect transition="in" filter="fade">
                                      <p:cBhvr>
                                        <p:cTn id="89" dur="2000"/>
                                        <p:tgtEl>
                                          <p:spTgt spid="111"/>
                                        </p:tgtEl>
                                      </p:cBhvr>
                                    </p:animEffect>
                                  </p:childTnLst>
                                </p:cTn>
                              </p:par>
                            </p:childTnLst>
                          </p:cTn>
                        </p:par>
                        <p:par>
                          <p:cTn id="90" fill="hold">
                            <p:stCondLst>
                              <p:cond delay="4000"/>
                            </p:stCondLst>
                            <p:childTnLst>
                              <p:par>
                                <p:cTn id="91" presetID="45" presetClass="entr" presetSubtype="0" fill="hold" grpId="0" nodeType="afterEffect">
                                  <p:stCondLst>
                                    <p:cond delay="0"/>
                                  </p:stCondLst>
                                  <p:iterate type="lt">
                                    <p:tmPct val="18000"/>
                                  </p:iterate>
                                  <p:childTnLst>
                                    <p:set>
                                      <p:cBhvr>
                                        <p:cTn id="92" dur="1" fill="hold">
                                          <p:stCondLst>
                                            <p:cond delay="0"/>
                                          </p:stCondLst>
                                        </p:cTn>
                                        <p:tgtEl>
                                          <p:spTgt spid="970818"/>
                                        </p:tgtEl>
                                        <p:attrNameLst>
                                          <p:attrName>style.visibility</p:attrName>
                                        </p:attrNameLst>
                                      </p:cBhvr>
                                      <p:to>
                                        <p:strVal val="visible"/>
                                      </p:to>
                                    </p:set>
                                    <p:animEffect transition="in" filter="fade">
                                      <p:cBhvr>
                                        <p:cTn id="93" dur="750"/>
                                        <p:tgtEl>
                                          <p:spTgt spid="970818"/>
                                        </p:tgtEl>
                                      </p:cBhvr>
                                    </p:animEffect>
                                    <p:anim calcmode="lin" valueType="num">
                                      <p:cBhvr>
                                        <p:cTn id="94" dur="750" fill="hold"/>
                                        <p:tgtEl>
                                          <p:spTgt spid="970818"/>
                                        </p:tgtEl>
                                        <p:attrNameLst>
                                          <p:attrName>ppt_w</p:attrName>
                                        </p:attrNameLst>
                                      </p:cBhvr>
                                      <p:tavLst>
                                        <p:tav tm="0" fmla="#ppt_w*sin(2.5*pi*$)">
                                          <p:val>
                                            <p:fltVal val="0"/>
                                          </p:val>
                                        </p:tav>
                                        <p:tav tm="100000">
                                          <p:val>
                                            <p:fltVal val="1"/>
                                          </p:val>
                                        </p:tav>
                                      </p:tavLst>
                                    </p:anim>
                                    <p:anim calcmode="lin" valueType="num">
                                      <p:cBhvr>
                                        <p:cTn id="95" dur="750" fill="hold"/>
                                        <p:tgtEl>
                                          <p:spTgt spid="970818"/>
                                        </p:tgtEl>
                                        <p:attrNameLst>
                                          <p:attrName>ppt_h</p:attrName>
                                        </p:attrNameLst>
                                      </p:cBhvr>
                                      <p:tavLst>
                                        <p:tav tm="0">
                                          <p:val>
                                            <p:strVal val="#ppt_h"/>
                                          </p:val>
                                        </p:tav>
                                        <p:tav tm="100000">
                                          <p:val>
                                            <p:strVal val="#ppt_h"/>
                                          </p:val>
                                        </p:tav>
                                      </p:tavLst>
                                    </p:anim>
                                  </p:childTnLst>
                                </p:cTn>
                              </p:par>
                            </p:childTnLst>
                          </p:cTn>
                        </p:par>
                        <p:par>
                          <p:cTn id="96" fill="hold">
                            <p:stCondLst>
                              <p:cond delay="5154"/>
                            </p:stCondLst>
                            <p:childTnLst>
                              <p:par>
                                <p:cTn id="97" presetID="15" presetClass="entr" presetSubtype="0" fill="hold" nodeType="afterEffect">
                                  <p:stCondLst>
                                    <p:cond delay="0"/>
                                  </p:stCondLst>
                                  <p:childTnLst>
                                    <p:set>
                                      <p:cBhvr>
                                        <p:cTn id="98" dur="1" fill="hold">
                                          <p:stCondLst>
                                            <p:cond delay="0"/>
                                          </p:stCondLst>
                                        </p:cTn>
                                        <p:tgtEl>
                                          <p:spTgt spid="970819"/>
                                        </p:tgtEl>
                                        <p:attrNameLst>
                                          <p:attrName>style.visibility</p:attrName>
                                        </p:attrNameLst>
                                      </p:cBhvr>
                                      <p:to>
                                        <p:strVal val="visible"/>
                                      </p:to>
                                    </p:set>
                                    <p:anim calcmode="lin" valueType="num">
                                      <p:cBhvr>
                                        <p:cTn id="99" dur="2000" fill="hold"/>
                                        <p:tgtEl>
                                          <p:spTgt spid="970819"/>
                                        </p:tgtEl>
                                        <p:attrNameLst>
                                          <p:attrName>ppt_w</p:attrName>
                                        </p:attrNameLst>
                                      </p:cBhvr>
                                      <p:tavLst>
                                        <p:tav tm="0">
                                          <p:val>
                                            <p:fltVal val="0"/>
                                          </p:val>
                                        </p:tav>
                                        <p:tav tm="100000">
                                          <p:val>
                                            <p:strVal val="#ppt_w"/>
                                          </p:val>
                                        </p:tav>
                                      </p:tavLst>
                                    </p:anim>
                                    <p:anim calcmode="lin" valueType="num">
                                      <p:cBhvr>
                                        <p:cTn id="100" dur="2000" fill="hold"/>
                                        <p:tgtEl>
                                          <p:spTgt spid="970819"/>
                                        </p:tgtEl>
                                        <p:attrNameLst>
                                          <p:attrName>ppt_h</p:attrName>
                                        </p:attrNameLst>
                                      </p:cBhvr>
                                      <p:tavLst>
                                        <p:tav tm="0">
                                          <p:val>
                                            <p:fltVal val="0"/>
                                          </p:val>
                                        </p:tav>
                                        <p:tav tm="100000">
                                          <p:val>
                                            <p:strVal val="#ppt_h"/>
                                          </p:val>
                                        </p:tav>
                                      </p:tavLst>
                                    </p:anim>
                                    <p:anim calcmode="lin" valueType="num">
                                      <p:cBhvr>
                                        <p:cTn id="101" dur="2000" fill="hold"/>
                                        <p:tgtEl>
                                          <p:spTgt spid="970819"/>
                                        </p:tgtEl>
                                        <p:attrNameLst>
                                          <p:attrName>ppt_x</p:attrName>
                                        </p:attrNameLst>
                                      </p:cBhvr>
                                      <p:tavLst>
                                        <p:tav tm="0" fmla="#ppt_x+(cos(-2*pi*(1-$))*-#ppt_x-sin(-2*pi*(1-$))*(1-#ppt_y))*(1-$)">
                                          <p:val>
                                            <p:fltVal val="0"/>
                                          </p:val>
                                        </p:tav>
                                        <p:tav tm="100000">
                                          <p:val>
                                            <p:fltVal val="1"/>
                                          </p:val>
                                        </p:tav>
                                      </p:tavLst>
                                    </p:anim>
                                    <p:anim calcmode="lin" valueType="num">
                                      <p:cBhvr>
                                        <p:cTn id="102" dur="2000" fill="hold"/>
                                        <p:tgtEl>
                                          <p:spTgt spid="970819"/>
                                        </p:tgtEl>
                                        <p:attrNameLst>
                                          <p:attrName>ppt_y</p:attrName>
                                        </p:attrNameLst>
                                      </p:cBhvr>
                                      <p:tavLst>
                                        <p:tav tm="0" fmla="#ppt_y+(sin(-2*pi*(1-$))*-#ppt_x+cos(-2*pi*(1-$))*(1-#ppt_y))*(1-$)">
                                          <p:val>
                                            <p:fltVal val="0"/>
                                          </p:val>
                                        </p:tav>
                                        <p:tav tm="100000">
                                          <p:val>
                                            <p:fltVal val="1"/>
                                          </p:val>
                                        </p:tav>
                                      </p:tavLst>
                                    </p:anim>
                                  </p:childTnLst>
                                </p:cTn>
                              </p:par>
                            </p:childTnLst>
                          </p:cTn>
                        </p:par>
                        <p:par>
                          <p:cTn id="103" fill="hold">
                            <p:stCondLst>
                              <p:cond delay="7154"/>
                            </p:stCondLst>
                            <p:childTnLst>
                              <p:par>
                                <p:cTn id="104" presetID="22" presetClass="entr" presetSubtype="8" fill="hold" grpId="0" nodeType="afterEffect">
                                  <p:stCondLst>
                                    <p:cond delay="0"/>
                                  </p:stCondLst>
                                  <p:childTnLst>
                                    <p:set>
                                      <p:cBhvr>
                                        <p:cTn id="105" dur="1" fill="hold">
                                          <p:stCondLst>
                                            <p:cond delay="0"/>
                                          </p:stCondLst>
                                        </p:cTn>
                                        <p:tgtEl>
                                          <p:spTgt spid="970822"/>
                                        </p:tgtEl>
                                        <p:attrNameLst>
                                          <p:attrName>style.visibility</p:attrName>
                                        </p:attrNameLst>
                                      </p:cBhvr>
                                      <p:to>
                                        <p:strVal val="visible"/>
                                      </p:to>
                                    </p:set>
                                    <p:animEffect transition="in" filter="wipe(left)">
                                      <p:cBhvr>
                                        <p:cTn id="106" dur="3000"/>
                                        <p:tgtEl>
                                          <p:spTgt spid="97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7" grpId="0"/>
      <p:bldP spid="970818" grpId="0"/>
      <p:bldP spid="9708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7.1</a:t>
            </a:r>
            <a:r>
              <a:rPr lang="zh-CN" altLang="en-GB" sz="24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endParaRPr lang="zh-CN" altLang="en-GB"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87400" y="1278255"/>
            <a:ext cx="5054600" cy="3549305"/>
          </a:xfrm>
          <a:prstGeom prst="rect">
            <a:avLst/>
          </a:prstGeom>
          <a:noFill/>
        </p:spPr>
        <p:txBody>
          <a:bodyPr wrap="square" rtlCol="0" anchor="t">
            <a:spAutoFit/>
          </a:bodyPr>
          <a:lstStyle/>
          <a:p>
            <a:pPr eaLnBrk="1" hangingPunct="1">
              <a:lnSpc>
                <a:spcPct val="80000"/>
              </a:lnSpc>
              <a:buClr>
                <a:srgbClr val="0BD0D9"/>
              </a:buClr>
              <a:buSzPct val="9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r>
              <a:rPr lang="zh-CN" altLang="en-US" sz="2000" dirty="0">
                <a:solidFill>
                  <a:srgbClr val="FF0000"/>
                </a:solidFill>
                <a:latin typeface="华文楷体" panose="02010600040101010101" pitchFamily="2" charset="-122"/>
                <a:ea typeface="华文楷体" panose="02010600040101010101" pitchFamily="2" charset="-122"/>
                <a:sym typeface="+mn-ea"/>
              </a:rPr>
              <a:t>引例</a:t>
            </a: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dirty="0">
              <a:solidFill>
                <a:srgbClr val="FF0000"/>
              </a:solidFill>
              <a:latin typeface="华文楷体" panose="02010600040101010101" pitchFamily="2" charset="-122"/>
              <a:ea typeface="华文楷体" panose="02010600040101010101" pitchFamily="2" charset="-122"/>
              <a:sym typeface="+mn-ea"/>
            </a:endParaRPr>
          </a:p>
          <a:p>
            <a:pPr eaLnBrk="1" hangingPunct="1">
              <a:lnSpc>
                <a:spcPct val="80000"/>
              </a:lnSpc>
              <a:buClr>
                <a:srgbClr val="0BD0D9"/>
              </a:buClr>
              <a:buSzPct val="95000"/>
              <a:buFont typeface="Wingdings 2" panose="05020102010507070707" pitchFamily="18" charset="2"/>
              <a:buNone/>
            </a:pPr>
            <a:endParaRPr lang="en-US" altLang="zh-CN" sz="2000" kern="1200" dirty="0">
              <a:solidFill>
                <a:srgbClr val="FF0000"/>
              </a:solidFill>
              <a:latin typeface="华文楷体" panose="02010600040101010101" pitchFamily="2" charset="-122"/>
              <a:ea typeface="华文楷体" panose="02010600040101010101" pitchFamily="2" charset="-122"/>
            </a:endParaRPr>
          </a:p>
          <a:p>
            <a:pPr eaLnBrk="1" hangingPunct="1">
              <a:lnSpc>
                <a:spcPct val="80000"/>
              </a:lnSpc>
              <a:buClr>
                <a:srgbClr val="0BD0D9"/>
              </a:buClr>
              <a:buSzPct val="9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int  max( int x, int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double  max( double x, double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char  max( char x, char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zh-CN" altLang="en-US" sz="2000" dirty="0" smtClean="0">
              <a:solidFill>
                <a:srgbClr val="FF0000"/>
              </a:solidFill>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4716000" y="608142"/>
            <a:ext cx="3463290" cy="2715260"/>
          </a:xfrm>
          <a:prstGeom prst="rect">
            <a:avLst/>
          </a:prstGeom>
        </p:spPr>
      </p:pic>
      <p:pic>
        <p:nvPicPr>
          <p:cNvPr id="7" name="图片 6"/>
          <p:cNvPicPr>
            <a:picLocks noChangeAspect="1"/>
          </p:cNvPicPr>
          <p:nvPr/>
        </p:nvPicPr>
        <p:blipFill>
          <a:blip r:embed="rId2"/>
          <a:stretch>
            <a:fillRect/>
          </a:stretch>
        </p:blipFill>
        <p:spPr>
          <a:xfrm>
            <a:off x="3841115" y="3775075"/>
            <a:ext cx="4618990" cy="1323975"/>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117416" y="527057"/>
            <a:ext cx="6024010" cy="42397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b="0" kern="0" dirty="0">
                <a:latin typeface="方正姚体" panose="02010601030101010101" pitchFamily="2" charset="-122"/>
              </a:rPr>
              <a:t>#include&lt;</a:t>
            </a:r>
            <a:r>
              <a:rPr lang="en-US" altLang="zh-CN" sz="1350" b="0" kern="0" dirty="0" err="1">
                <a:latin typeface="方正姚体" panose="02010601030101010101" pitchFamily="2" charset="-122"/>
              </a:rPr>
              <a:t>iostream.h</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#include&lt;</a:t>
            </a:r>
            <a:r>
              <a:rPr lang="en-US" altLang="zh-CN" sz="1350" b="0" kern="0" dirty="0" err="1">
                <a:latin typeface="方正姚体" panose="02010601030101010101" pitchFamily="2" charset="-122"/>
              </a:rPr>
              <a:t>stdlib.h</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template&lt;class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class Stack</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public:</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Stack(</a:t>
            </a:r>
            <a:r>
              <a:rPr lang="en-US" altLang="zh-CN" sz="1350" b="0" kern="0" dirty="0" err="1">
                <a:latin typeface="方正姚体" panose="02010601030101010101" pitchFamily="2" charset="-122"/>
              </a:rPr>
              <a:t>int</a:t>
            </a:r>
            <a:r>
              <a:rPr lang="en-US" altLang="zh-CN" sz="1350" b="0" kern="0" dirty="0">
                <a:latin typeface="方正姚体" panose="02010601030101010101" pitchFamily="2" charset="-122"/>
              </a:rPr>
              <a:t> size);     //</a:t>
            </a:r>
            <a:r>
              <a:rPr lang="zh-CN" altLang="en-US" sz="1350" b="0" kern="0" dirty="0">
                <a:latin typeface="方正姚体" panose="02010601030101010101" pitchFamily="2" charset="-122"/>
              </a:rPr>
              <a:t>构造函数</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a:latin typeface="方正姚体" panose="02010601030101010101" pitchFamily="2" charset="-122"/>
              </a:rPr>
              <a:t>~Stack()               //</a:t>
            </a:r>
            <a:r>
              <a:rPr lang="zh-CN" altLang="en-US" sz="1350" b="0" kern="0" dirty="0">
                <a:latin typeface="方正姚体" panose="02010601030101010101" pitchFamily="2" charset="-122"/>
              </a:rPr>
              <a:t>析构函数  </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a:latin typeface="方正姚体" panose="02010601030101010101" pitchFamily="2" charset="-122"/>
              </a:rPr>
              <a:t>{delete [] s;}</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void push(</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        //</a:t>
            </a:r>
            <a:r>
              <a:rPr lang="zh-CN" altLang="en-US" sz="1350" b="0" kern="0" dirty="0">
                <a:latin typeface="方正姚体" panose="02010601030101010101" pitchFamily="2" charset="-122"/>
              </a:rPr>
              <a:t>入栈操作</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pop();                  //</a:t>
            </a:r>
            <a:r>
              <a:rPr lang="zh-CN" altLang="en-US" sz="1350" b="0" kern="0" dirty="0">
                <a:latin typeface="方正姚体" panose="02010601030101010101" pitchFamily="2" charset="-122"/>
              </a:rPr>
              <a:t>出栈操作</a:t>
            </a:r>
            <a:endParaRPr lang="zh-CN" altLang="en-US"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private:</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int</a:t>
            </a: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tos,length</a:t>
            </a:r>
            <a:r>
              <a:rPr lang="en-US" altLang="zh-CN" sz="1350" b="0" kern="0" dirty="0">
                <a:latin typeface="方正姚体" panose="02010601030101010101" pitchFamily="2" charset="-122"/>
              </a:rPr>
              <a:t>;                 //length</a:t>
            </a:r>
            <a:r>
              <a:rPr lang="zh-CN" altLang="en-US" sz="1350" b="0" kern="0" dirty="0">
                <a:latin typeface="方正姚体" panose="02010601030101010101" pitchFamily="2" charset="-122"/>
              </a:rPr>
              <a:t>为栈的空间长度</a:t>
            </a:r>
            <a:r>
              <a:rPr lang="en-US" altLang="zh-CN" sz="1350" b="0" kern="0" dirty="0">
                <a:latin typeface="方正姚体" panose="02010601030101010101" pitchFamily="2" charset="-122"/>
              </a:rPr>
              <a:t>,</a:t>
            </a:r>
            <a:r>
              <a:rPr lang="en-US" altLang="zh-CN" sz="1350" b="0" kern="0" dirty="0" err="1">
                <a:latin typeface="方正姚体" panose="02010601030101010101" pitchFamily="2" charset="-122"/>
              </a:rPr>
              <a:t>tos</a:t>
            </a:r>
            <a:r>
              <a:rPr lang="zh-CN" altLang="en-US" sz="1350" b="0" kern="0" dirty="0">
                <a:latin typeface="方正姚体" panose="02010601030101010101" pitchFamily="2" charset="-122"/>
              </a:rPr>
              <a:t>为栈内已占空间的长度</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*s;</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template &lt;class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Stack&lt;</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&gt;::Stack(</a:t>
            </a:r>
            <a:r>
              <a:rPr lang="en-US" altLang="zh-CN" sz="1350" b="0" kern="0" dirty="0" err="1">
                <a:latin typeface="方正姚体" panose="02010601030101010101" pitchFamily="2" charset="-122"/>
              </a:rPr>
              <a:t>int</a:t>
            </a:r>
            <a:r>
              <a:rPr lang="en-US" altLang="zh-CN" sz="1350" b="0" kern="0" dirty="0">
                <a:latin typeface="方正姚体" panose="02010601030101010101" pitchFamily="2" charset="-122"/>
              </a:rPr>
              <a:t> size)</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s=new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[size];</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if(!s)                                   //</a:t>
            </a:r>
            <a:r>
              <a:rPr lang="zh-CN" altLang="en-US" sz="1350" b="0" kern="0" dirty="0">
                <a:latin typeface="方正姚体" panose="02010601030101010101" pitchFamily="2" charset="-122"/>
              </a:rPr>
              <a:t>如果内存分配不成功</a:t>
            </a:r>
            <a:endParaRPr lang="zh-CN" altLang="en-US" sz="1350" b="0" kern="0" dirty="0">
              <a:latin typeface="方正姚体" panose="02010601030101010101" pitchFamily="2" charset="-122"/>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1  </a:t>
            </a:r>
            <a:endParaRPr lang="zh-CN" altLang="en-US" sz="225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3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847526" y="518562"/>
            <a:ext cx="6035913" cy="464328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cout</a:t>
            </a:r>
            <a:r>
              <a:rPr lang="en-US" altLang="zh-CN" sz="1350" b="0" kern="0" dirty="0">
                <a:latin typeface="方正姚体" panose="02010601030101010101" pitchFamily="2" charset="-122"/>
              </a:rPr>
              <a:t>&lt;&lt;"Can't Allocate stack."&lt;&lt;</a:t>
            </a:r>
            <a:r>
              <a:rPr lang="en-US" altLang="zh-CN" sz="1350" b="0" kern="0" dirty="0" err="1">
                <a:latin typeface="方正姚体" panose="02010601030101010101" pitchFamily="2" charset="-122"/>
              </a:rPr>
              <a:t>endl</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exit(1);</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length=size;</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=0;</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template&lt;class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void Stack&lt;</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&gt;::push(</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if(</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==length)             //</a:t>
            </a:r>
            <a:r>
              <a:rPr lang="zh-CN" altLang="en-US" sz="1350" b="0" kern="0" dirty="0">
                <a:latin typeface="方正姚体" panose="02010601030101010101" pitchFamily="2" charset="-122"/>
              </a:rPr>
              <a:t>如果栈满</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cout</a:t>
            </a:r>
            <a:r>
              <a:rPr lang="en-US" altLang="zh-CN" sz="1350" b="0" kern="0" dirty="0">
                <a:latin typeface="方正姚体" panose="02010601030101010101" pitchFamily="2" charset="-122"/>
              </a:rPr>
              <a:t>&lt;&lt;"Stack is full"&lt;&lt;</a:t>
            </a:r>
            <a:r>
              <a:rPr lang="en-US" altLang="zh-CN" sz="1350" b="0" kern="0" dirty="0" err="1">
                <a:latin typeface="方正姚体" panose="02010601030101010101" pitchFamily="2" charset="-122"/>
              </a:rPr>
              <a:t>endl</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s[</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template &lt;class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Stack&lt;</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&gt;::pop()</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if(</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==0)                     //</a:t>
            </a:r>
            <a:r>
              <a:rPr lang="zh-CN" altLang="en-US" sz="1350" b="0" kern="0" dirty="0">
                <a:latin typeface="方正姚体" panose="02010601030101010101" pitchFamily="2" charset="-122"/>
              </a:rPr>
              <a:t>如果栈空</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p:txBody>
      </p:sp>
      <p:pic>
        <p:nvPicPr>
          <p:cNvPr id="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5340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1  </a:t>
            </a:r>
            <a:endParaRPr lang="zh-CN" altLang="en-US" sz="225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3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93549" y="844458"/>
            <a:ext cx="3706451" cy="3852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&lt;&lt;"Stack overflow."&lt;&lt;</a:t>
            </a:r>
            <a:r>
              <a:rPr lang="en-US" altLang="zh-CN" sz="1500" b="0" kern="0" dirty="0" err="1">
                <a:latin typeface="方正姚体" panose="02010601030101010101" pitchFamily="2" charset="-122"/>
              </a:rPr>
              <a:t>endl</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return 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tos</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return s[</a:t>
            </a:r>
            <a:r>
              <a:rPr lang="en-US" altLang="zh-CN" sz="1500" b="0" kern="0" dirty="0" err="1">
                <a:latin typeface="方正姚体" panose="02010601030101010101" pitchFamily="2" charset="-122"/>
              </a:rPr>
              <a:t>tos</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void main()</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Stack&lt;</a:t>
            </a:r>
            <a:r>
              <a:rPr lang="en-US" altLang="zh-CN" sz="1500" b="0" kern="0" dirty="0" err="1">
                <a:latin typeface="方正姚体" panose="02010601030101010101" pitchFamily="2" charset="-122"/>
              </a:rPr>
              <a:t>int</a:t>
            </a:r>
            <a:r>
              <a:rPr lang="en-US" altLang="zh-CN" sz="1500" b="0" kern="0" dirty="0">
                <a:latin typeface="方正姚体" panose="02010601030101010101" pitchFamily="2" charset="-122"/>
              </a:rPr>
              <a:t>&gt;a(10);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Stack&lt;double&gt;b(10);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Stack&lt;char&gt;c(10);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a.push</a:t>
            </a:r>
            <a:r>
              <a:rPr lang="en-US" altLang="zh-CN" sz="1500" b="0" kern="0" dirty="0">
                <a:latin typeface="方正姚体" panose="02010601030101010101" pitchFamily="2" charset="-122"/>
              </a:rPr>
              <a:t>(45);</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b.push</a:t>
            </a:r>
            <a:r>
              <a:rPr lang="en-US" altLang="zh-CN" sz="1500" b="0" kern="0" dirty="0">
                <a:latin typeface="方正姚体" panose="02010601030101010101" pitchFamily="2" charset="-122"/>
              </a:rPr>
              <a:t>(100-0.7);</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a.push</a:t>
            </a:r>
            <a:r>
              <a:rPr lang="en-US" altLang="zh-CN" sz="1500" b="0" kern="0" dirty="0">
                <a:latin typeface="方正姚体" panose="02010601030101010101" pitchFamily="2" charset="-122"/>
              </a:rPr>
              <a:t>(10);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a.push</a:t>
            </a:r>
            <a:r>
              <a:rPr lang="en-US" altLang="zh-CN" sz="1500" b="0" kern="0" dirty="0">
                <a:latin typeface="方正姚体" panose="02010601030101010101" pitchFamily="2" charset="-122"/>
              </a:rPr>
              <a:t>(8+6);</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b.push</a:t>
            </a:r>
            <a:r>
              <a:rPr lang="en-US" altLang="zh-CN" sz="1500" b="0" kern="0" dirty="0">
                <a:latin typeface="方正姚体" panose="02010601030101010101" pitchFamily="2" charset="-122"/>
              </a:rPr>
              <a:t>(2*1.5);</a:t>
            </a:r>
            <a:endParaRPr lang="en-US" altLang="zh-CN" sz="1500" b="0" kern="0" dirty="0">
              <a:latin typeface="方正姚体" panose="02010601030101010101" pitchFamily="2" charset="-122"/>
            </a:endParaRPr>
          </a:p>
        </p:txBody>
      </p:sp>
      <p:pic>
        <p:nvPicPr>
          <p:cNvPr id="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5340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1  </a:t>
            </a:r>
            <a:endParaRPr lang="zh-CN" altLang="en-US" sz="2250" dirty="0">
              <a:latin typeface="Rockwell" pitchFamily="18" charset="0"/>
              <a:ea typeface="微软雅黑" panose="020B0503020204020204" pitchFamily="34" charset="-122"/>
            </a:endParaRPr>
          </a:p>
        </p:txBody>
      </p:sp>
      <p:sp>
        <p:nvSpPr>
          <p:cNvPr id="12" name="Rectangle 2"/>
          <p:cNvSpPr txBox="1">
            <a:spLocks noChangeArrowheads="1"/>
          </p:cNvSpPr>
          <p:nvPr/>
        </p:nvSpPr>
        <p:spPr bwMode="auto">
          <a:xfrm>
            <a:off x="5580000" y="1203750"/>
            <a:ext cx="2549075" cy="26067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a.pop</a:t>
            </a:r>
            <a:r>
              <a:rPr lang="en-US" altLang="zh-CN" sz="1500" b="0" kern="0" dirty="0">
                <a:latin typeface="方正姚体" panose="02010601030101010101" pitchFamily="2" charset="-122"/>
              </a:rPr>
              <a:t>()&lt;&lt;",";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a.pop</a:t>
            </a:r>
            <a:r>
              <a:rPr lang="en-US" altLang="zh-CN" sz="1500" b="0" kern="0" dirty="0">
                <a:latin typeface="方正姚体" panose="02010601030101010101" pitchFamily="2" charset="-122"/>
              </a:rPr>
              <a:t>()&lt;&lt;",";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a.pop</a:t>
            </a:r>
            <a:r>
              <a:rPr lang="en-US" altLang="zh-CN" sz="1500" b="0" kern="0" dirty="0">
                <a:latin typeface="方正姚体" panose="02010601030101010101" pitchFamily="2" charset="-122"/>
              </a:rPr>
              <a:t>()&lt;&lt;";";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b.pop</a:t>
            </a:r>
            <a:r>
              <a:rPr lang="en-US" altLang="zh-CN" sz="1500" b="0" kern="0" dirty="0">
                <a:latin typeface="方正姚体" panose="02010601030101010101" pitchFamily="2" charset="-122"/>
              </a:rPr>
              <a:t>()&lt;&lt;",";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b.pop</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endl</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for(</a:t>
            </a:r>
            <a:r>
              <a:rPr lang="en-US" altLang="zh-CN" sz="1500" b="0" kern="0" dirty="0" err="1">
                <a:latin typeface="方正姚体" panose="02010601030101010101" pitchFamily="2" charset="-122"/>
              </a:rPr>
              <a:t>int</a:t>
            </a: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i</a:t>
            </a:r>
            <a:r>
              <a:rPr lang="en-US" altLang="zh-CN" sz="1500" b="0" kern="0" dirty="0">
                <a:latin typeface="方正姚体" panose="02010601030101010101" pitchFamily="2" charset="-122"/>
              </a:rPr>
              <a:t>=0;i&lt;10;i++)</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c.push</a:t>
            </a:r>
            <a:r>
              <a:rPr lang="en-US" altLang="zh-CN" sz="1500" b="0" kern="0" dirty="0">
                <a:latin typeface="方正姚体" panose="02010601030101010101" pitchFamily="2" charset="-122"/>
              </a:rPr>
              <a:t>((char)'j'-</a:t>
            </a:r>
            <a:r>
              <a:rPr lang="en-US" altLang="zh-CN" sz="1500" b="0" kern="0" dirty="0" err="1">
                <a:latin typeface="方正姚体" panose="02010601030101010101" pitchFamily="2" charset="-122"/>
              </a:rPr>
              <a:t>i</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for(</a:t>
            </a:r>
            <a:r>
              <a:rPr lang="en-US" altLang="zh-CN" sz="1500" b="0" kern="0" dirty="0" err="1">
                <a:latin typeface="方正姚体" panose="02010601030101010101" pitchFamily="2" charset="-122"/>
              </a:rPr>
              <a:t>i</a:t>
            </a:r>
            <a:r>
              <a:rPr lang="en-US" altLang="zh-CN" sz="1500" b="0" kern="0" dirty="0">
                <a:latin typeface="方正姚体" panose="02010601030101010101" pitchFamily="2" charset="-122"/>
              </a:rPr>
              <a:t>=0;i&lt;10;i++)</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c.pop</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endl</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a:t>
            </a:r>
            <a:endParaRPr lang="en-US" altLang="zh-CN" sz="1500" b="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3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88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9238" y="661409"/>
            <a:ext cx="5183672"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88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800" y="1378879"/>
            <a:ext cx="5183672" cy="237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88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9944" y="1934470"/>
            <a:ext cx="5128919"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88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430" y="2544140"/>
            <a:ext cx="5183672" cy="242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1  </a:t>
            </a:r>
            <a:endParaRPr lang="zh-CN" altLang="en-US" sz="225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5" presetClass="entr" presetSubtype="0" fill="hold" grpId="0" nodeType="afterEffect">
                                  <p:stCondLst>
                                    <p:cond delay="0"/>
                                  </p:stCondLst>
                                  <p:iterate type="lt">
                                    <p:tmPct val="10000"/>
                                  </p:iterate>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ppt_w</p:attrName>
                                        </p:attrNameLst>
                                      </p:cBhvr>
                                      <p:tavLst>
                                        <p:tav tm="0" fmla="#ppt_w*sin(2.5*pi*$)">
                                          <p:val>
                                            <p:fltVal val="0"/>
                                          </p:val>
                                        </p:tav>
                                        <p:tav tm="100000">
                                          <p:val>
                                            <p:fltVal val="1"/>
                                          </p:val>
                                        </p:tav>
                                      </p:tavLst>
                                    </p:anim>
                                    <p:anim calcmode="lin" valueType="num">
                                      <p:cBhvr>
                                        <p:cTn id="32" dur="1000" fill="hold"/>
                                        <p:tgtEl>
                                          <p:spTgt spid="15"/>
                                        </p:tgtEl>
                                        <p:attrNameLst>
                                          <p:attrName>ppt_h</p:attrName>
                                        </p:attrNameLst>
                                      </p:cBhvr>
                                      <p:tavLst>
                                        <p:tav tm="0">
                                          <p:val>
                                            <p:strVal val="#ppt_h"/>
                                          </p:val>
                                        </p:tav>
                                        <p:tav tm="100000">
                                          <p:val>
                                            <p:strVal val="#ppt_h"/>
                                          </p:val>
                                        </p:tav>
                                      </p:tavLst>
                                    </p:anim>
                                  </p:childTnLst>
                                </p:cTn>
                              </p:par>
                            </p:childTnLst>
                          </p:cTn>
                        </p:par>
                        <p:par>
                          <p:cTn id="33" fill="hold">
                            <p:stCondLst>
                              <p:cond delay="1899"/>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03412" y="790480"/>
            <a:ext cx="8474527" cy="30245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zh-CN" altLang="en-US" sz="2100" b="0" kern="0" dirty="0">
                <a:latin typeface="方正姚体" panose="02010601030101010101" pitchFamily="2" charset="-122"/>
              </a:rPr>
              <a:t>要求：</a:t>
            </a:r>
            <a:endParaRPr lang="zh-CN" altLang="en-US" sz="2100" b="0" kern="0" dirty="0">
              <a:latin typeface="方正姚体" panose="02010601030101010101" pitchFamily="2" charset="-122"/>
            </a:endParaRPr>
          </a:p>
          <a:p>
            <a:pPr>
              <a:buFontTx/>
              <a:buNone/>
              <a:defRPr/>
            </a:pPr>
            <a:r>
              <a:rPr lang="zh-CN" altLang="en-US" sz="2100" b="0" kern="0" dirty="0">
                <a:latin typeface="方正姚体" panose="02010601030101010101" pitchFamily="2" charset="-122"/>
              </a:rPr>
              <a:t>设计一个单向链表的类模板，输出</a:t>
            </a:r>
            <a:r>
              <a:rPr lang="en-US" altLang="zh-CN" sz="2100" b="0" kern="0" dirty="0">
                <a:latin typeface="方正姚体" panose="02010601030101010101" pitchFamily="2" charset="-122"/>
              </a:rPr>
              <a:t>26</a:t>
            </a:r>
            <a:r>
              <a:rPr lang="zh-CN" altLang="en-US" sz="2100" b="0" kern="0" dirty="0">
                <a:latin typeface="方正姚体" panose="02010601030101010101" pitchFamily="2" charset="-122"/>
              </a:rPr>
              <a:t>个英文字母。 </a:t>
            </a:r>
            <a:endParaRPr lang="zh-CN" altLang="en-US" sz="2100" b="0" kern="0" dirty="0">
              <a:latin typeface="方正姚体" panose="02010601030101010101" pitchFamily="2" charset="-122"/>
            </a:endParaRPr>
          </a:p>
          <a:p>
            <a:pPr>
              <a:buFontTx/>
              <a:buNone/>
              <a:defRPr/>
            </a:pPr>
            <a:r>
              <a:rPr lang="zh-CN" altLang="en-US" sz="2100" b="0" kern="0" dirty="0">
                <a:latin typeface="方正姚体" panose="02010601030101010101" pitchFamily="2" charset="-122"/>
              </a:rPr>
              <a:t>分析</a:t>
            </a:r>
            <a:r>
              <a:rPr lang="en-US" altLang="zh-CN" sz="2100" b="0" kern="0" dirty="0">
                <a:latin typeface="方正姚体" panose="02010601030101010101" pitchFamily="2" charset="-122"/>
              </a:rPr>
              <a:t>: </a:t>
            </a:r>
            <a:br>
              <a:rPr lang="en-US" altLang="zh-CN" sz="2100" b="0" kern="0" dirty="0">
                <a:latin typeface="方正姚体" panose="02010601030101010101" pitchFamily="2" charset="-122"/>
              </a:rPr>
            </a:br>
            <a:r>
              <a:rPr lang="zh-CN" altLang="en-US" sz="2100" b="0" kern="0" dirty="0">
                <a:latin typeface="方正姚体" panose="02010601030101010101" pitchFamily="2" charset="-122"/>
              </a:rPr>
              <a:t>类模板不是一个具体的实际的类，使用时必须首先将其实例化为具体的模板类，然后再通过模板类定义对象。</a:t>
            </a:r>
            <a:endParaRPr lang="zh-CN" altLang="en-US" sz="2100" b="0" kern="0" dirty="0">
              <a:latin typeface="方正姚体" panose="02010601030101010101" pitchFamily="2" charset="-122"/>
            </a:endParaRPr>
          </a:p>
          <a:p>
            <a:pPr>
              <a:buFontTx/>
              <a:buNone/>
              <a:defRPr/>
            </a:pPr>
            <a:r>
              <a:rPr lang="zh-CN" altLang="en-US" sz="2100" b="0" kern="0" dirty="0">
                <a:latin typeface="方正姚体" panose="02010601030101010101" pitchFamily="2" charset="-122"/>
              </a:rPr>
              <a:t>一个完整的参考程序如下：</a:t>
            </a:r>
            <a:endParaRPr lang="zh-CN" altLang="en-US" sz="2100" b="0" kern="0" dirty="0">
              <a:latin typeface="方正姚体" panose="02010601030101010101" pitchFamily="2" charset="-122"/>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2</a:t>
            </a:r>
            <a:r>
              <a:rPr lang="zh-CN" altLang="en-US" sz="2250" dirty="0">
                <a:latin typeface="Rockwell" pitchFamily="18" charset="0"/>
                <a:ea typeface="微软雅黑" panose="020B0503020204020204" pitchFamily="34" charset="-122"/>
              </a:rPr>
              <a:t>：单向链表的类模板</a:t>
            </a:r>
            <a:endParaRPr lang="zh-CN" altLang="en-US" sz="225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7747" y="790480"/>
            <a:ext cx="5827614" cy="41576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500" b="0" kern="0" dirty="0">
                <a:latin typeface="+mn-ea"/>
              </a:rPr>
              <a:t>#include&lt;</a:t>
            </a:r>
            <a:r>
              <a:rPr lang="en-US" altLang="zh-CN" sz="1500" b="0" kern="0" dirty="0" err="1">
                <a:latin typeface="+mn-ea"/>
              </a:rPr>
              <a:t>iostream.h</a:t>
            </a:r>
            <a:r>
              <a:rPr lang="en-US" altLang="zh-CN" sz="1500" b="0" kern="0" dirty="0">
                <a:latin typeface="+mn-ea"/>
              </a:rPr>
              <a:t>&gt;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template&lt;class </a:t>
            </a:r>
            <a:r>
              <a:rPr lang="en-US" altLang="zh-CN" sz="1500" b="0" kern="0" dirty="0" err="1">
                <a:latin typeface="+mn-ea"/>
              </a:rPr>
              <a:t>DType</a:t>
            </a:r>
            <a:r>
              <a:rPr lang="en-US" altLang="zh-CN" sz="1500" b="0" kern="0" dirty="0">
                <a:latin typeface="+mn-ea"/>
              </a:rPr>
              <a:t>&gt;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class List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public:</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a:t>
            </a:r>
            <a:r>
              <a:rPr lang="en-US" altLang="zh-CN" sz="1500" b="0" kern="0" dirty="0" err="1">
                <a:latin typeface="+mn-ea"/>
              </a:rPr>
              <a:t>DType</a:t>
            </a:r>
            <a:r>
              <a:rPr lang="en-US" altLang="zh-CN" sz="1500" b="0" kern="0" dirty="0">
                <a:latin typeface="+mn-ea"/>
              </a:rPr>
              <a:t> d){data=</a:t>
            </a:r>
            <a:r>
              <a:rPr lang="en-US" altLang="zh-CN" sz="1500" b="0" kern="0" dirty="0" err="1">
                <a:latin typeface="+mn-ea"/>
              </a:rPr>
              <a:t>d;next</a:t>
            </a:r>
            <a:r>
              <a:rPr lang="en-US" altLang="zh-CN" sz="1500" b="0" kern="0" dirty="0">
                <a:latin typeface="+mn-ea"/>
              </a:rPr>
              <a:t>=0;}       //</a:t>
            </a:r>
            <a:r>
              <a:rPr lang="zh-CN" altLang="en-US" sz="1500" b="0" kern="0" dirty="0">
                <a:latin typeface="+mn-ea"/>
              </a:rPr>
              <a:t>构造函数</a:t>
            </a:r>
            <a:endParaRPr lang="zh-CN" altLang="en-US" sz="1500" b="0" kern="0" dirty="0">
              <a:latin typeface="+mn-ea"/>
            </a:endParaRPr>
          </a:p>
          <a:p>
            <a:pPr marL="0" indent="0">
              <a:lnSpc>
                <a:spcPct val="80000"/>
              </a:lnSpc>
              <a:buClr>
                <a:schemeClr val="tx1"/>
              </a:buClr>
              <a:buNone/>
              <a:defRPr/>
            </a:pPr>
            <a:r>
              <a:rPr lang="zh-CN" altLang="en-US" sz="1500" b="0" kern="0" dirty="0">
                <a:latin typeface="+mn-ea"/>
              </a:rPr>
              <a:t>        </a:t>
            </a:r>
            <a:r>
              <a:rPr lang="en-US" altLang="zh-CN" sz="1500" b="0" kern="0" dirty="0">
                <a:latin typeface="+mn-ea"/>
              </a:rPr>
              <a:t>void Add(List *node){node-&gt;next=</a:t>
            </a:r>
            <a:r>
              <a:rPr lang="en-US" altLang="zh-CN" sz="1500" b="0" kern="0" dirty="0" err="1">
                <a:latin typeface="+mn-ea"/>
              </a:rPr>
              <a:t>this;next</a:t>
            </a:r>
            <a:r>
              <a:rPr lang="en-US" altLang="zh-CN" sz="1500" b="0" kern="0" dirty="0">
                <a:latin typeface="+mn-ea"/>
              </a:rPr>
              <a:t>=0;}</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a:t>
            </a:r>
            <a:r>
              <a:rPr lang="en-US" altLang="zh-CN" sz="1500" b="0" kern="0" dirty="0" err="1">
                <a:latin typeface="+mn-ea"/>
              </a:rPr>
              <a:t>GetNext</a:t>
            </a:r>
            <a:r>
              <a:rPr lang="en-US" altLang="zh-CN" sz="1500" b="0" kern="0" dirty="0">
                <a:latin typeface="+mn-ea"/>
              </a:rPr>
              <a:t>(){return next;}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a:t>
            </a:r>
            <a:r>
              <a:rPr lang="en-US" altLang="zh-CN" sz="1500" b="0" kern="0" dirty="0" err="1">
                <a:latin typeface="+mn-ea"/>
              </a:rPr>
              <a:t>DType</a:t>
            </a:r>
            <a:r>
              <a:rPr lang="en-US" altLang="zh-CN" sz="1500" b="0" kern="0" dirty="0">
                <a:latin typeface="+mn-ea"/>
              </a:rPr>
              <a:t> </a:t>
            </a:r>
            <a:r>
              <a:rPr lang="en-US" altLang="zh-CN" sz="1500" b="0" kern="0" dirty="0" err="1">
                <a:latin typeface="+mn-ea"/>
              </a:rPr>
              <a:t>GetData</a:t>
            </a:r>
            <a:r>
              <a:rPr lang="en-US" altLang="zh-CN" sz="1500" b="0" kern="0" dirty="0">
                <a:latin typeface="+mn-ea"/>
              </a:rPr>
              <a:t>(){return data;}</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private:</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a:t>
            </a:r>
            <a:r>
              <a:rPr lang="en-US" altLang="zh-CN" sz="1500" b="0" kern="0" dirty="0" err="1">
                <a:latin typeface="+mn-ea"/>
              </a:rPr>
              <a:t>DType</a:t>
            </a:r>
            <a:r>
              <a:rPr lang="en-US" altLang="zh-CN" sz="1500" b="0" kern="0" dirty="0">
                <a:latin typeface="+mn-ea"/>
              </a:rPr>
              <a:t> data;</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 *next;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void main()</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List&lt;char&gt;start(‘a’);      //</a:t>
            </a:r>
            <a:r>
              <a:rPr lang="zh-CN" altLang="en-US" sz="1500" b="0" kern="0" dirty="0">
                <a:latin typeface="+mn-ea"/>
              </a:rPr>
              <a:t>定义模板类对象</a:t>
            </a:r>
            <a:r>
              <a:rPr lang="en-US" altLang="zh-CN" sz="1500" b="0" kern="0" dirty="0">
                <a:latin typeface="+mn-ea"/>
              </a:rPr>
              <a:t>start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List&lt;char&gt;*p,*last;      //</a:t>
            </a:r>
            <a:r>
              <a:rPr lang="zh-CN" altLang="en-US" sz="1500" b="0" kern="0" dirty="0">
                <a:latin typeface="+mn-ea"/>
              </a:rPr>
              <a:t>定义模板类对象指针*</a:t>
            </a:r>
            <a:r>
              <a:rPr lang="en-US" altLang="zh-CN" sz="1500" b="0" kern="0" dirty="0">
                <a:latin typeface="+mn-ea"/>
              </a:rPr>
              <a:t>p,*last</a:t>
            </a:r>
            <a:endParaRPr lang="en-US" altLang="zh-CN" sz="1500" b="0" kern="0" dirty="0">
              <a:latin typeface="+mn-ea"/>
            </a:endParaRPr>
          </a:p>
        </p:txBody>
      </p:sp>
      <p:pic>
        <p:nvPicPr>
          <p:cNvPr id="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5340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2</a:t>
            </a:r>
            <a:r>
              <a:rPr lang="zh-CN" altLang="en-US" sz="2250" dirty="0">
                <a:latin typeface="Rockwell" pitchFamily="18" charset="0"/>
                <a:ea typeface="微软雅黑" panose="020B0503020204020204" pitchFamily="34" charset="-122"/>
              </a:rPr>
              <a:t>：单向链表的类模板</a:t>
            </a:r>
            <a:endParaRPr lang="zh-CN" altLang="en-US" sz="225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58194" y="736446"/>
            <a:ext cx="582761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kern="0" dirty="0">
                <a:latin typeface="方正姚体" panose="02010601030101010101" pitchFamily="2" charset="-122"/>
              </a:rPr>
              <a:t>   </a:t>
            </a:r>
            <a:r>
              <a:rPr lang="en-US" altLang="zh-CN" sz="1350" b="0" kern="0" dirty="0">
                <a:latin typeface="方正姚体" panose="02010601030101010101" pitchFamily="2" charset="-122"/>
              </a:rPr>
              <a:t>   last=&amp;start;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for(</a:t>
            </a:r>
            <a:r>
              <a:rPr lang="en-US" altLang="zh-CN" sz="1350" b="0" kern="0" dirty="0" err="1">
                <a:latin typeface="方正姚体" panose="02010601030101010101" pitchFamily="2" charset="-122"/>
              </a:rPr>
              <a:t>int</a:t>
            </a: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=1;i&lt;26;i++)</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p=new List&lt;char&gt;('a'+</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p-&gt;Add(last);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last=p;</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cout</a:t>
            </a:r>
            <a:r>
              <a:rPr lang="en-US" altLang="zh-CN" sz="1350" b="0" kern="0" dirty="0">
                <a:latin typeface="方正姚体" panose="02010601030101010101" pitchFamily="2" charset="-122"/>
              </a:rPr>
              <a:t>&lt;&lt;</a:t>
            </a:r>
            <a:r>
              <a:rPr lang="en-US" altLang="zh-CN" sz="1350" b="0" kern="0" dirty="0" err="1">
                <a:latin typeface="方正姚体" panose="02010601030101010101" pitchFamily="2" charset="-122"/>
              </a:rPr>
              <a:t>endl</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p=&amp;start;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while(p)</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cout</a:t>
            </a:r>
            <a:r>
              <a:rPr lang="en-US" altLang="zh-CN" sz="1350" b="0" kern="0" dirty="0">
                <a:latin typeface="方正姚体" panose="02010601030101010101" pitchFamily="2" charset="-122"/>
              </a:rPr>
              <a:t>&lt;&lt;p-&gt;</a:t>
            </a:r>
            <a:r>
              <a:rPr lang="en-US" altLang="zh-CN" sz="1350" b="0" kern="0" dirty="0" err="1">
                <a:latin typeface="方正姚体" panose="02010601030101010101" pitchFamily="2" charset="-122"/>
              </a:rPr>
              <a:t>GetData</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p=p-&gt;</a:t>
            </a:r>
            <a:r>
              <a:rPr lang="en-US" altLang="zh-CN" sz="1350" b="0" kern="0" dirty="0" err="1">
                <a:latin typeface="方正姚体" panose="02010601030101010101" pitchFamily="2" charset="-122"/>
              </a:rPr>
              <a:t>GetNext</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2</a:t>
            </a:r>
            <a:r>
              <a:rPr lang="zh-CN" altLang="en-US" sz="2250" dirty="0">
                <a:latin typeface="Rockwell" pitchFamily="18" charset="0"/>
                <a:ea typeface="微软雅黑" panose="020B0503020204020204" pitchFamily="34" charset="-122"/>
              </a:rPr>
              <a:t>：单向链表的类模板</a:t>
            </a:r>
            <a:endParaRPr lang="zh-CN" altLang="en-US" sz="225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8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7084" y="1490977"/>
            <a:ext cx="5506238" cy="264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88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084" y="1923049"/>
            <a:ext cx="5506238" cy="264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88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084" y="2355121"/>
            <a:ext cx="5506238"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2</a:t>
            </a:r>
            <a:r>
              <a:rPr lang="zh-CN" altLang="en-US" sz="2250" dirty="0">
                <a:latin typeface="Rockwell" pitchFamily="18" charset="0"/>
                <a:ea typeface="微软雅黑" panose="020B0503020204020204" pitchFamily="34" charset="-122"/>
              </a:rPr>
              <a:t>：单向链表的类模板</a:t>
            </a:r>
            <a:endParaRPr lang="zh-CN" altLang="en-US" sz="225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ppt_w</p:attrName>
                                        </p:attrNameLst>
                                      </p:cBhvr>
                                      <p:tavLst>
                                        <p:tav tm="0" fmla="#ppt_w*sin(2.5*pi*$)">
                                          <p:val>
                                            <p:fltVal val="0"/>
                                          </p:val>
                                        </p:tav>
                                        <p:tav tm="100000">
                                          <p:val>
                                            <p:fltVal val="1"/>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childTnLst>
                                </p:cTn>
                              </p:par>
                            </p:childTnLst>
                          </p:cTn>
                        </p:par>
                        <p:par>
                          <p:cTn id="27" fill="hold">
                            <p:stCondLst>
                              <p:cond delay="2599"/>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5"/>
                                        </p:tgtEl>
                                      </p:cBhvr>
                                    </p:animEffect>
                                    <p:animScale>
                                      <p:cBhvr>
                                        <p:cTn id="30"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6958" y="736446"/>
            <a:ext cx="8777251"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800" kern="0" dirty="0">
                <a:latin typeface="方正姚体" panose="02010601030101010101" pitchFamily="2" charset="-122"/>
              </a:rPr>
              <a:t>   </a:t>
            </a:r>
            <a:r>
              <a:rPr lang="en-US" altLang="zh-CN" sz="1800" b="0" kern="0" dirty="0">
                <a:latin typeface="方正姚体" panose="02010601030101010101" pitchFamily="2" charset="-122"/>
              </a:rPr>
              <a:t>   </a:t>
            </a:r>
            <a:r>
              <a:rPr lang="zh-CN" altLang="en-US" sz="1800" b="0" kern="0" dirty="0">
                <a:latin typeface="方正姚体" panose="02010601030101010101" pitchFamily="2" charset="-122"/>
              </a:rPr>
              <a:t>要求：</a:t>
            </a:r>
            <a:endParaRPr lang="en-US" altLang="zh-CN" sz="1800" b="0" kern="0" dirty="0">
              <a:latin typeface="方正姚体" panose="02010601030101010101" pitchFamily="2" charset="-122"/>
            </a:endParaRPr>
          </a:p>
          <a:p>
            <a:pPr marL="0" indent="0">
              <a:spcBef>
                <a:spcPts val="0"/>
              </a:spcBef>
              <a:buClr>
                <a:schemeClr val="tx1"/>
              </a:buClr>
              <a:buNone/>
              <a:defRPr/>
            </a:pPr>
            <a:r>
              <a:rPr lang="zh-CN" altLang="en-US" sz="1800" b="0" dirty="0"/>
              <a:t>构造带头结点的双向循环链表，用插入函数以及输出函数，初始化</a:t>
            </a:r>
            <a:r>
              <a:rPr lang="en-US" altLang="zh-CN" sz="1800" b="0" dirty="0"/>
              <a:t>26</a:t>
            </a:r>
            <a:r>
              <a:rPr lang="zh-CN" altLang="en-US" sz="1800" b="0" dirty="0"/>
              <a:t>个英文字母。</a:t>
            </a:r>
            <a:endParaRPr lang="en-US" altLang="zh-CN" sz="1800" b="0" dirty="0"/>
          </a:p>
          <a:p>
            <a:pPr marL="0" indent="0">
              <a:spcBef>
                <a:spcPts val="0"/>
              </a:spcBef>
              <a:buClr>
                <a:schemeClr val="tx1"/>
              </a:buClr>
              <a:buNone/>
              <a:defRPr/>
            </a:pPr>
            <a:r>
              <a:rPr lang="zh-CN" altLang="en-US" sz="1800" b="0" dirty="0"/>
              <a:t>插入算法的思路：（</a:t>
            </a:r>
            <a:r>
              <a:rPr lang="en-US" altLang="zh-CN" sz="1800" b="0" dirty="0"/>
              <a:t>insert</a:t>
            </a:r>
            <a:r>
              <a:rPr lang="zh-CN" altLang="en-US" sz="1800" b="0" dirty="0"/>
              <a:t>）本算法为结点后插入</a:t>
            </a:r>
            <a:br>
              <a:rPr lang="zh-CN" altLang="en-US" sz="1800" dirty="0"/>
            </a:br>
            <a:r>
              <a:rPr lang="en-US" altLang="zh-CN" sz="1800" b="0" dirty="0"/>
              <a:t>1</a:t>
            </a:r>
            <a:r>
              <a:rPr lang="zh-CN" altLang="en-US" sz="1800" b="0" dirty="0"/>
              <a:t>、声明一结点</a:t>
            </a:r>
            <a:r>
              <a:rPr lang="en-US" altLang="zh-CN" sz="1800" b="0" dirty="0"/>
              <a:t>p</a:t>
            </a:r>
            <a:r>
              <a:rPr lang="zh-CN" altLang="en-US" sz="1800" b="0" dirty="0"/>
              <a:t>指向头结点，初始化</a:t>
            </a:r>
            <a:r>
              <a:rPr lang="en-US" altLang="zh-CN" sz="1800" b="0" dirty="0" err="1"/>
              <a:t>i</a:t>
            </a:r>
            <a:r>
              <a:rPr lang="zh-CN" altLang="en-US" sz="1800" b="0" dirty="0"/>
              <a:t>从</a:t>
            </a:r>
            <a:r>
              <a:rPr lang="en-US" altLang="zh-CN" sz="1800" b="0" dirty="0"/>
              <a:t>0</a:t>
            </a:r>
            <a:r>
              <a:rPr lang="zh-CN" altLang="en-US" sz="1800" b="0" dirty="0"/>
              <a:t>开始。</a:t>
            </a:r>
            <a:br>
              <a:rPr lang="zh-CN" altLang="en-US" sz="1800" dirty="0"/>
            </a:br>
            <a:r>
              <a:rPr lang="en-US" altLang="zh-CN" sz="1800" b="0" dirty="0"/>
              <a:t>2</a:t>
            </a:r>
            <a:r>
              <a:rPr lang="zh-CN" altLang="en-US" sz="1800" b="0" dirty="0"/>
              <a:t>、遍历链表，让指针</a:t>
            </a:r>
            <a:r>
              <a:rPr lang="en-US" altLang="zh-CN" sz="1800" b="0" dirty="0"/>
              <a:t>p</a:t>
            </a:r>
            <a:r>
              <a:rPr lang="zh-CN" altLang="en-US" sz="1800" b="0" dirty="0"/>
              <a:t>向后移动，直至移动到要插入元素的结点，即向后移动</a:t>
            </a:r>
            <a:r>
              <a:rPr lang="en-US" altLang="zh-CN" sz="1800" b="0" dirty="0"/>
              <a:t>k</a:t>
            </a:r>
            <a:r>
              <a:rPr lang="zh-CN" altLang="en-US" sz="1800" b="0" dirty="0"/>
              <a:t>次。</a:t>
            </a:r>
            <a:br>
              <a:rPr lang="zh-CN" altLang="en-US" sz="1800" dirty="0"/>
            </a:br>
            <a:r>
              <a:rPr lang="en-US" altLang="zh-CN" sz="1800" b="0" dirty="0"/>
              <a:t>3</a:t>
            </a:r>
            <a:r>
              <a:rPr lang="zh-CN" altLang="en-US" sz="1800" b="0" dirty="0"/>
              <a:t>、让指针</a:t>
            </a:r>
            <a:r>
              <a:rPr lang="en-US" altLang="zh-CN" sz="1800" b="0" dirty="0"/>
              <a:t>q</a:t>
            </a:r>
            <a:r>
              <a:rPr lang="zh-CN" altLang="en-US" sz="1800" b="0" dirty="0"/>
              <a:t>指向</a:t>
            </a:r>
            <a:r>
              <a:rPr lang="en-US" altLang="zh-CN" sz="1800" b="0" dirty="0"/>
              <a:t>p</a:t>
            </a:r>
            <a:r>
              <a:rPr lang="zh-CN" altLang="en-US" sz="1800" b="0" dirty="0"/>
              <a:t>的右边一个结点。</a:t>
            </a:r>
            <a:br>
              <a:rPr lang="zh-CN" altLang="en-US" sz="1800" dirty="0"/>
            </a:br>
            <a:r>
              <a:rPr lang="en-US" altLang="zh-CN" sz="1800" b="0" dirty="0"/>
              <a:t>4</a:t>
            </a:r>
            <a:r>
              <a:rPr lang="zh-CN" altLang="en-US" sz="1800" b="0" dirty="0"/>
              <a:t>、在系统中新建一个结点</a:t>
            </a:r>
            <a:r>
              <a:rPr lang="en-US" altLang="zh-CN" sz="1800" b="0" dirty="0"/>
              <a:t>s</a:t>
            </a:r>
            <a:r>
              <a:rPr lang="zh-CN" altLang="en-US" sz="1800" b="0" dirty="0"/>
              <a:t>。</a:t>
            </a:r>
            <a:endParaRPr lang="en-US" altLang="zh-CN" sz="1800" b="0" dirty="0"/>
          </a:p>
          <a:p>
            <a:pPr marL="0" indent="0">
              <a:spcBef>
                <a:spcPts val="0"/>
              </a:spcBef>
              <a:buClr>
                <a:schemeClr val="tx1"/>
              </a:buClr>
              <a:buNone/>
              <a:defRPr/>
            </a:pPr>
            <a:r>
              <a:rPr lang="zh-CN" altLang="en-US" sz="1800" b="0" dirty="0"/>
              <a:t>删除算法的思路：（</a:t>
            </a:r>
            <a:r>
              <a:rPr lang="en-US" altLang="zh-CN" sz="1800" b="0" dirty="0"/>
              <a:t>erase</a:t>
            </a:r>
            <a:r>
              <a:rPr lang="zh-CN" altLang="en-US" sz="1800" b="0" dirty="0"/>
              <a:t>）本算法为删除第</a:t>
            </a:r>
            <a:r>
              <a:rPr lang="en-US" altLang="zh-CN" sz="1800" b="0" dirty="0"/>
              <a:t>k</a:t>
            </a:r>
            <a:r>
              <a:rPr lang="zh-CN" altLang="en-US" sz="1800" b="0" dirty="0"/>
              <a:t>个结点</a:t>
            </a:r>
            <a:br>
              <a:rPr lang="zh-CN" altLang="en-US" sz="1800" b="0" dirty="0"/>
            </a:br>
            <a:r>
              <a:rPr lang="en-US" altLang="zh-CN" sz="1800" b="0" dirty="0"/>
              <a:t>1</a:t>
            </a:r>
            <a:r>
              <a:rPr lang="zh-CN" altLang="en-US" sz="1800" b="0" dirty="0"/>
              <a:t>、声明一结点</a:t>
            </a:r>
            <a:r>
              <a:rPr lang="en-US" altLang="zh-CN" sz="1800" b="0" dirty="0"/>
              <a:t>p</a:t>
            </a:r>
            <a:r>
              <a:rPr lang="zh-CN" altLang="en-US" sz="1800" b="0" dirty="0"/>
              <a:t>指向链表第一个结点，初始化</a:t>
            </a:r>
            <a:r>
              <a:rPr lang="en-US" altLang="zh-CN" sz="1800" b="0" dirty="0" err="1"/>
              <a:t>i</a:t>
            </a:r>
            <a:r>
              <a:rPr lang="zh-CN" altLang="en-US" sz="1800" b="0" dirty="0"/>
              <a:t>从</a:t>
            </a:r>
            <a:r>
              <a:rPr lang="en-US" altLang="zh-CN" sz="1800" b="0" dirty="0"/>
              <a:t>0</a:t>
            </a:r>
            <a:r>
              <a:rPr lang="zh-CN" altLang="en-US" sz="1800" b="0" dirty="0"/>
              <a:t>开始。</a:t>
            </a:r>
            <a:br>
              <a:rPr lang="zh-CN" altLang="en-US" sz="1800" b="0" dirty="0"/>
            </a:br>
            <a:r>
              <a:rPr lang="en-US" altLang="zh-CN" sz="1800" b="0" dirty="0"/>
              <a:t>2</a:t>
            </a:r>
            <a:r>
              <a:rPr lang="zh-CN" altLang="en-US" sz="1800" b="0" dirty="0"/>
              <a:t>、遍历链表，让指针</a:t>
            </a:r>
            <a:r>
              <a:rPr lang="en-US" altLang="zh-CN" sz="1800" b="0" dirty="0"/>
              <a:t>p</a:t>
            </a:r>
            <a:r>
              <a:rPr lang="zh-CN" altLang="en-US" sz="1800" b="0" dirty="0"/>
              <a:t>向后移动，一直移动到要删除结点的前一个结点，即向后移动</a:t>
            </a:r>
            <a:r>
              <a:rPr lang="en-US" altLang="zh-CN" sz="1800" b="0" dirty="0"/>
              <a:t>k-1</a:t>
            </a:r>
            <a:r>
              <a:rPr lang="zh-CN" altLang="en-US" sz="1800" b="0" dirty="0"/>
              <a:t>次。</a:t>
            </a:r>
            <a:br>
              <a:rPr lang="zh-CN" altLang="en-US" sz="1800" b="0" dirty="0"/>
            </a:br>
            <a:r>
              <a:rPr lang="en-US" altLang="zh-CN" sz="1800" b="0" dirty="0"/>
              <a:t>3</a:t>
            </a:r>
            <a:r>
              <a:rPr lang="zh-CN" altLang="en-US" sz="1800" b="0" dirty="0"/>
              <a:t>、让指针</a:t>
            </a:r>
            <a:r>
              <a:rPr lang="en-US" altLang="zh-CN" sz="1800" b="0" dirty="0"/>
              <a:t>q</a:t>
            </a:r>
            <a:r>
              <a:rPr lang="zh-CN" altLang="en-US" sz="1800" b="0" dirty="0"/>
              <a:t>指向</a:t>
            </a:r>
            <a:r>
              <a:rPr lang="en-US" altLang="zh-CN" sz="1800" b="0" dirty="0"/>
              <a:t>p</a:t>
            </a:r>
            <a:r>
              <a:rPr lang="zh-CN" altLang="en-US" sz="1800" b="0" dirty="0"/>
              <a:t>的右边一个结点。</a:t>
            </a:r>
            <a:br>
              <a:rPr lang="zh-CN" altLang="en-US" sz="1800" b="0" dirty="0"/>
            </a:br>
            <a:r>
              <a:rPr lang="en-US" altLang="zh-CN" sz="1800" b="0" dirty="0"/>
              <a:t>4</a:t>
            </a:r>
            <a:r>
              <a:rPr lang="zh-CN" altLang="en-US" sz="1800" b="0" dirty="0"/>
              <a:t>、执行</a:t>
            </a:r>
            <a:r>
              <a:rPr lang="en-US" altLang="zh-CN" sz="1800" b="0" dirty="0"/>
              <a:t>q=p-&gt;right; p-&gt;right=q-&gt;right; q-&gt;right-&gt;left=q;</a:t>
            </a:r>
            <a:r>
              <a:rPr lang="zh-CN" altLang="en-US" sz="1800" b="0" dirty="0"/>
              <a:t>删除结点。</a:t>
            </a:r>
            <a:endParaRPr lang="en-US" altLang="zh-CN" sz="1800" b="0" dirty="0"/>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342202"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3</a:t>
            </a:r>
            <a:r>
              <a:rPr lang="zh-CN" altLang="en-US" sz="2250" dirty="0">
                <a:latin typeface="Rockwell" pitchFamily="18" charset="0"/>
                <a:ea typeface="微软雅黑" panose="020B0503020204020204" pitchFamily="34" charset="-122"/>
              </a:rPr>
              <a:t>：带头结点的双向循环链表</a:t>
            </a:r>
            <a:endParaRPr lang="zh-CN" altLang="en-US" sz="225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200" b="0" dirty="0"/>
              <a:t>#include &lt;</a:t>
            </a:r>
            <a:r>
              <a:rPr lang="en-US" altLang="zh-CN" sz="1200" b="0" dirty="0" err="1"/>
              <a:t>iostream</a:t>
            </a:r>
            <a:r>
              <a:rPr lang="en-US" altLang="zh-CN" sz="1200" b="0" dirty="0"/>
              <a:t>&gt;  </a:t>
            </a:r>
            <a:endParaRPr lang="en-US" altLang="zh-CN" sz="1200" b="0" dirty="0"/>
          </a:p>
          <a:p>
            <a:pPr marL="0" indent="0">
              <a:buNone/>
            </a:pPr>
            <a:r>
              <a:rPr lang="en-US" altLang="zh-CN" sz="1200" b="0" dirty="0"/>
              <a:t>using namespace </a:t>
            </a:r>
            <a:r>
              <a:rPr lang="en-US" altLang="zh-CN" sz="1200" b="0" dirty="0" err="1"/>
              <a:t>std</a:t>
            </a:r>
            <a:r>
              <a:rPr lang="en-US" altLang="zh-CN" sz="1200" b="0" dirty="0"/>
              <a:t>;  </a:t>
            </a:r>
            <a:endParaRPr lang="en-US" altLang="zh-CN" sz="1200" b="0" dirty="0"/>
          </a:p>
          <a:p>
            <a:pPr marL="0" indent="0">
              <a:buNone/>
            </a:pPr>
            <a:r>
              <a:rPr lang="en-US" altLang="zh-CN" sz="1200" b="0" dirty="0"/>
              <a:t>template &lt;</a:t>
            </a:r>
            <a:r>
              <a:rPr lang="en-US" altLang="zh-CN" sz="1200" b="0" dirty="0" err="1"/>
              <a:t>typename</a:t>
            </a:r>
            <a:r>
              <a:rPr lang="en-US" altLang="zh-CN" sz="1200" b="0" dirty="0"/>
              <a:t> T&gt;  </a:t>
            </a:r>
            <a:endParaRPr lang="en-US" altLang="zh-CN" sz="1200" b="0" dirty="0"/>
          </a:p>
          <a:p>
            <a:pPr marL="0" indent="0">
              <a:buNone/>
            </a:pPr>
            <a:r>
              <a:rPr lang="en-US" altLang="zh-CN" sz="1200" dirty="0"/>
              <a:t>class</a:t>
            </a:r>
            <a:r>
              <a:rPr lang="en-US" altLang="zh-CN" sz="1200" b="0" dirty="0"/>
              <a:t> List;  </a:t>
            </a:r>
            <a:endParaRPr lang="en-US" altLang="zh-CN" sz="1200" b="0" dirty="0"/>
          </a:p>
          <a:p>
            <a:pPr marL="0" indent="0">
              <a:buNone/>
            </a:pPr>
            <a:r>
              <a:rPr lang="en-US" altLang="zh-CN" sz="1200" b="0" dirty="0"/>
              <a:t>template &lt;</a:t>
            </a:r>
            <a:r>
              <a:rPr lang="en-US" altLang="zh-CN" sz="1200" b="0" dirty="0" err="1"/>
              <a:t>typename</a:t>
            </a:r>
            <a:r>
              <a:rPr lang="en-US" altLang="zh-CN" sz="1200" b="0" dirty="0"/>
              <a:t> T&gt;  </a:t>
            </a:r>
            <a:endParaRPr lang="en-US" altLang="zh-CN" sz="1200" b="0" dirty="0"/>
          </a:p>
          <a:p>
            <a:pPr marL="0" indent="0">
              <a:buNone/>
            </a:pPr>
            <a:r>
              <a:rPr lang="en-US" altLang="zh-CN" sz="1200" dirty="0"/>
              <a:t>class</a:t>
            </a:r>
            <a:r>
              <a:rPr lang="en-US" altLang="zh-CN" sz="1200" b="0" dirty="0"/>
              <a:t> Node{  </a:t>
            </a:r>
            <a:endParaRPr lang="en-US" altLang="zh-CN" sz="1200" b="0" dirty="0"/>
          </a:p>
          <a:p>
            <a:pPr marL="0" indent="0">
              <a:buNone/>
            </a:pPr>
            <a:r>
              <a:rPr lang="en-US" altLang="zh-CN" sz="1200" b="0" dirty="0"/>
              <a:t>friend </a:t>
            </a:r>
            <a:r>
              <a:rPr lang="en-US" altLang="zh-CN" sz="1200" dirty="0"/>
              <a:t>class</a:t>
            </a:r>
            <a:r>
              <a:rPr lang="en-US" altLang="zh-CN" sz="1200" b="0" dirty="0"/>
              <a:t> List&lt;T&gt;;  </a:t>
            </a:r>
            <a:endParaRPr lang="en-US" altLang="zh-CN" sz="1200" b="0" dirty="0"/>
          </a:p>
          <a:p>
            <a:pPr marL="0" indent="0">
              <a:buNone/>
            </a:pPr>
            <a:r>
              <a:rPr lang="en-US" altLang="zh-CN" sz="1200" dirty="0"/>
              <a:t>private</a:t>
            </a:r>
            <a:r>
              <a:rPr lang="en-US" altLang="zh-CN" sz="1200" b="0" dirty="0"/>
              <a:t>:  </a:t>
            </a:r>
            <a:endParaRPr lang="en-US" altLang="zh-CN" sz="1200" b="0" dirty="0"/>
          </a:p>
          <a:p>
            <a:pPr marL="0" indent="0">
              <a:buNone/>
            </a:pPr>
            <a:r>
              <a:rPr lang="en-US" altLang="zh-CN" sz="1200" b="0" dirty="0"/>
              <a:t>T data;  </a:t>
            </a:r>
            <a:endParaRPr lang="en-US" altLang="zh-CN" sz="1200" b="0" dirty="0"/>
          </a:p>
          <a:p>
            <a:pPr marL="0" indent="0">
              <a:buNone/>
            </a:pPr>
            <a:r>
              <a:rPr lang="en-US" altLang="zh-CN" sz="1200" b="0" dirty="0"/>
              <a:t>Node&lt;T&gt; *left,*right;  </a:t>
            </a:r>
            <a:endParaRPr lang="en-US" altLang="zh-CN" sz="1200" b="0" dirty="0"/>
          </a:p>
          <a:p>
            <a:pPr marL="0" indent="0">
              <a:buNone/>
            </a:pPr>
            <a:r>
              <a:rPr lang="en-US" altLang="zh-CN" sz="1200" b="0" dirty="0"/>
              <a:t>};  </a:t>
            </a:r>
            <a:endParaRPr lang="en-US" altLang="zh-CN" sz="1200" b="0" dirty="0"/>
          </a:p>
          <a:p>
            <a:pPr marL="0" indent="0">
              <a:buNone/>
            </a:pPr>
            <a:r>
              <a:rPr lang="en-US" altLang="zh-CN" sz="1200" b="0" dirty="0"/>
              <a:t>template &lt;</a:t>
            </a:r>
            <a:r>
              <a:rPr lang="en-US" altLang="zh-CN" sz="1200" b="0" dirty="0" err="1"/>
              <a:t>typename</a:t>
            </a:r>
            <a:r>
              <a:rPr lang="en-US" altLang="zh-CN" sz="1200" b="0" dirty="0"/>
              <a:t> T&gt;  </a:t>
            </a:r>
            <a:endParaRPr lang="en-US" altLang="zh-CN" sz="1200" b="0" dirty="0"/>
          </a:p>
          <a:p>
            <a:pPr marL="0" indent="0">
              <a:buNone/>
            </a:pPr>
            <a:r>
              <a:rPr lang="en-US" altLang="zh-CN" sz="1200" dirty="0"/>
              <a:t>class</a:t>
            </a:r>
            <a:r>
              <a:rPr lang="en-US" altLang="zh-CN" sz="1200" b="0" dirty="0"/>
              <a:t> List{  </a:t>
            </a:r>
            <a:endParaRPr lang="en-US" altLang="zh-CN" sz="1200" b="0" dirty="0"/>
          </a:p>
          <a:p>
            <a:pPr marL="0" indent="0">
              <a:buNone/>
            </a:pPr>
            <a:r>
              <a:rPr lang="en-US" altLang="zh-CN" sz="1200" dirty="0"/>
              <a:t>public</a:t>
            </a:r>
            <a:r>
              <a:rPr lang="en-US" altLang="zh-CN" sz="1200" b="0" dirty="0"/>
              <a:t>:  </a:t>
            </a:r>
            <a:endParaRPr lang="en-US" altLang="zh-CN" sz="1200" b="0" dirty="0"/>
          </a:p>
          <a:p>
            <a:pPr marL="0" indent="0">
              <a:buNone/>
            </a:pPr>
            <a:r>
              <a:rPr lang="en-US" altLang="zh-CN" sz="1200" b="0" dirty="0"/>
              <a:t>List();                                 //</a:t>
            </a:r>
            <a:r>
              <a:rPr lang="zh-CN" altLang="en-US" sz="1200" b="0" dirty="0"/>
              <a:t>构造函数  </a:t>
            </a:r>
            <a:endParaRPr lang="zh-CN" altLang="en-US" sz="1200" b="0" dirty="0"/>
          </a:p>
          <a:p>
            <a:pPr marL="0" indent="0">
              <a:buNone/>
            </a:pPr>
            <a:r>
              <a:rPr lang="en-US" altLang="zh-CN" sz="1200" b="0" dirty="0"/>
              <a:t>~List();                                //</a:t>
            </a:r>
            <a:r>
              <a:rPr lang="zh-CN" altLang="en-US" sz="1200" b="0" dirty="0"/>
              <a:t>析构函数  </a:t>
            </a:r>
            <a:endParaRPr lang="zh-CN" altLang="en-US" sz="1200" b="0" dirty="0"/>
          </a:p>
          <a:p>
            <a:pPr marL="0" indent="0">
              <a:buNone/>
            </a:pPr>
            <a:r>
              <a:rPr lang="en-US" altLang="zh-CN" sz="1200" b="0" dirty="0"/>
              <a:t>bool empty()</a:t>
            </a:r>
            <a:r>
              <a:rPr lang="en-US" altLang="zh-CN" sz="1200" dirty="0" err="1"/>
              <a:t>const</a:t>
            </a:r>
            <a:r>
              <a:rPr lang="en-US" altLang="zh-CN" sz="1200" b="0" dirty="0"/>
              <a:t>{</a:t>
            </a:r>
            <a:r>
              <a:rPr lang="en-US" altLang="zh-CN" sz="1200" dirty="0"/>
              <a:t>return</a:t>
            </a:r>
            <a:r>
              <a:rPr lang="en-US" altLang="zh-CN" sz="1200" b="0" dirty="0"/>
              <a:t> header-&gt;right==header-&gt;left;}//</a:t>
            </a:r>
            <a:r>
              <a:rPr lang="zh-CN" altLang="en-US" sz="1200" b="0" dirty="0"/>
              <a:t>测试表是否为空  </a:t>
            </a:r>
            <a:endParaRPr lang="zh-CN" altLang="en-US" sz="1200" b="0" dirty="0"/>
          </a:p>
          <a:p>
            <a:pPr marL="0" indent="0">
              <a:buNone/>
            </a:pPr>
            <a:r>
              <a:rPr lang="en-US" altLang="zh-CN" sz="1200" dirty="0" err="1"/>
              <a:t>int</a:t>
            </a:r>
            <a:r>
              <a:rPr lang="en-US" altLang="zh-CN" sz="1200" b="0" dirty="0"/>
              <a:t> size()</a:t>
            </a:r>
            <a:r>
              <a:rPr lang="en-US" altLang="zh-CN" sz="1200" dirty="0" err="1"/>
              <a:t>const</a:t>
            </a:r>
            <a:r>
              <a:rPr lang="en-US" altLang="zh-CN" sz="1200" b="0" dirty="0"/>
              <a:t>;                        //</a:t>
            </a:r>
            <a:r>
              <a:rPr lang="zh-CN" altLang="en-US" sz="1200" b="0" dirty="0"/>
              <a:t>返回表的长度  </a:t>
            </a:r>
            <a:endParaRPr lang="zh-CN" altLang="en-US" sz="1200" b="0" dirty="0"/>
          </a:p>
          <a:p>
            <a:pPr marL="0" indent="0">
              <a:buNone/>
            </a:pPr>
            <a:r>
              <a:rPr lang="en-US" altLang="zh-CN" sz="1200" b="0" dirty="0"/>
              <a:t>bool retrieve(</a:t>
            </a:r>
            <a:r>
              <a:rPr lang="en-US" altLang="zh-CN" sz="1200" dirty="0" err="1"/>
              <a:t>int</a:t>
            </a:r>
            <a:r>
              <a:rPr lang="en-US" altLang="zh-CN" sz="1200" b="0" dirty="0"/>
              <a:t> </a:t>
            </a:r>
            <a:r>
              <a:rPr lang="en-US" altLang="zh-CN" sz="1200" b="0" dirty="0" err="1"/>
              <a:t>k,T</a:t>
            </a:r>
            <a:r>
              <a:rPr lang="en-US" altLang="zh-CN" sz="1200" b="0" dirty="0"/>
              <a:t>&amp; x)</a:t>
            </a:r>
            <a:r>
              <a:rPr lang="en-US" altLang="zh-CN" sz="1200" dirty="0" err="1"/>
              <a:t>const</a:t>
            </a:r>
            <a:r>
              <a:rPr lang="en-US" altLang="zh-CN" sz="1200" b="0" dirty="0"/>
              <a:t>;         //</a:t>
            </a:r>
            <a:r>
              <a:rPr lang="zh-CN" altLang="en-US" sz="1200" b="0" dirty="0"/>
              <a:t>返回表位置</a:t>
            </a:r>
            <a:r>
              <a:rPr lang="en-US" altLang="zh-CN" sz="1200" b="0" dirty="0"/>
              <a:t>k</a:t>
            </a:r>
            <a:r>
              <a:rPr lang="zh-CN" altLang="en-US" sz="1200" b="0" dirty="0"/>
              <a:t>处的元素</a:t>
            </a:r>
            <a:r>
              <a:rPr lang="en-US" altLang="zh-CN" sz="1200" b="0" dirty="0"/>
              <a:t>x </a:t>
            </a:r>
            <a:endParaRPr lang="en-US" altLang="zh-CN" sz="12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12091"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3</a:t>
            </a:r>
            <a:r>
              <a:rPr lang="zh-CN" altLang="en-US" sz="2250" dirty="0">
                <a:latin typeface="Rockwell" pitchFamily="18" charset="0"/>
                <a:ea typeface="微软雅黑" panose="020B0503020204020204" pitchFamily="34" charset="-122"/>
              </a:rPr>
              <a:t>：</a:t>
            </a:r>
            <a:r>
              <a:rPr lang="zh-CN" altLang="en-US" sz="2400" dirty="0">
                <a:latin typeface="Rockwell" pitchFamily="18" charset="0"/>
                <a:ea typeface="微软雅黑" panose="020B0503020204020204" pitchFamily="34" charset="-122"/>
              </a:rPr>
              <a:t>带头结点的双向循环链表</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8470" y="1262936"/>
            <a:ext cx="8136890" cy="3756814"/>
          </a:xfrm>
          <a:prstGeom prst="rect">
            <a:avLst/>
          </a:prstGeom>
          <a:solidFill>
            <a:srgbClr val="BAE2E9">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2400" b="1" dirty="0">
                <a:solidFill>
                  <a:schemeClr val="tx1">
                    <a:lumMod val="75000"/>
                    <a:lumOff val="25000"/>
                  </a:schemeClr>
                </a:solidFill>
                <a:latin typeface="微软雅黑" panose="020B0503020204020204" pitchFamily="34" charset="-122"/>
                <a:ea typeface="微软雅黑" panose="020B0503020204020204" pitchFamily="34" charset="-122"/>
              </a:rPr>
              <a:t>7.1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31520" y="1403350"/>
            <a:ext cx="7728480" cy="2862322"/>
          </a:xfrm>
          <a:prstGeom prst="rect">
            <a:avLst/>
          </a:prstGeom>
        </p:spPr>
        <p:txBody>
          <a:bodyPr wrap="square">
            <a:spAutoFit/>
          </a:bodyPr>
          <a:lstStyle/>
          <a:p>
            <a:pPr marL="457200" indent="-4572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在C++中，模板是实现代码重用机制的一种工具，它可以实现类型参数化，即把类型定义为参数，从而实现代码的可重用性。</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C++程序由类和函数组成，C++中的模板也分为类模板和函数模板。</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endParaRPr lang="zh-CN" altLang="en-US" dirty="0">
              <a:latin typeface="微软雅黑" panose="020B0503020204020204" pitchFamily="34" charset="-122"/>
              <a:ea typeface="微软雅黑" panose="020B0503020204020204" pitchFamily="34" charset="-122"/>
            </a:endParaRPr>
          </a:p>
          <a:p>
            <a:pPr>
              <a:defRPr/>
            </a:pP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kumimoji="1" lang="en-US" altLang="zh-CN" dirty="0">
                <a:solidFill>
                  <a:schemeClr val="folHlink"/>
                </a:solidFill>
                <a:latin typeface="Arial Black" panose="020B0A04020102020204" pitchFamily="34" charset="0"/>
              </a:rPr>
              <a:t>template</a:t>
            </a:r>
            <a:r>
              <a:rPr kumimoji="1" lang="en-US" altLang="zh-CN" dirty="0">
                <a:latin typeface="Arial Black" panose="020B0A04020102020204" pitchFamily="34" charset="0"/>
              </a:rPr>
              <a:t>&lt;</a:t>
            </a: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T&gt;</a:t>
            </a:r>
            <a:endParaRPr kumimoji="1" lang="en-US" altLang="zh-CN" dirty="0">
              <a:latin typeface="Arial Black" panose="020B0A04020102020204" pitchFamily="34" charset="0"/>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max( T x, T y)</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return (x&gt;y) ? x : y;</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2100" name="AutoShape 4"/>
          <p:cNvSpPr/>
          <p:nvPr/>
        </p:nvSpPr>
        <p:spPr>
          <a:xfrm>
            <a:off x="4526915" y="3526790"/>
            <a:ext cx="3744913" cy="892175"/>
          </a:xfrm>
          <a:prstGeom prst="wedgeRectCallout">
            <a:avLst>
              <a:gd name="adj1" fmla="val -65856"/>
              <a:gd name="adj2" fmla="val -68861"/>
            </a:avLst>
          </a:prstGeom>
          <a:solidFill>
            <a:schemeClr val="bg2"/>
          </a:solidFill>
          <a:ln w="9525" cap="flat" cmpd="sng">
            <a:solidFill>
              <a:schemeClr val="tx1"/>
            </a:solidFill>
            <a:prstDash val="solid"/>
            <a:miter/>
            <a:headEnd type="none" w="med" len="med"/>
            <a:tailEnd type="none" w="med" len="med"/>
          </a:ln>
        </p:spPr>
        <p:txBody>
          <a:bodyPr/>
          <a:lstStyle/>
          <a:p>
            <a:pPr eaLnBrk="0" hangingPunct="0">
              <a:buClr>
                <a:schemeClr val="accent2"/>
              </a:buClr>
              <a:buSzPct val="60000"/>
              <a:buFont typeface="Wingdings" panose="05000000000000000000" pitchFamily="2" charset="2"/>
              <a:buNone/>
            </a:pPr>
            <a:r>
              <a:rPr lang="en-US" altLang="zh-CN" sz="2400" b="1" dirty="0">
                <a:latin typeface="Arial" panose="020B0604020202020204" pitchFamily="34" charset="0"/>
              </a:rPr>
              <a:t>     </a:t>
            </a:r>
            <a:r>
              <a:rPr lang="zh-CN" altLang="en-US" sz="2400" b="1" dirty="0">
                <a:latin typeface="Arial" panose="020B0604020202020204" pitchFamily="34" charset="0"/>
              </a:rPr>
              <a:t>这个以参数化表示的函数称为</a:t>
            </a:r>
            <a:r>
              <a:rPr lang="zh-CN" altLang="en-US" sz="2400" b="1" dirty="0">
                <a:solidFill>
                  <a:srgbClr val="FF0000"/>
                </a:solidFill>
                <a:latin typeface="Arial" panose="020B0604020202020204" pitchFamily="34" charset="0"/>
              </a:rPr>
              <a:t>函数模板</a:t>
            </a:r>
            <a:r>
              <a:rPr lang="zh-CN" altLang="en-US" sz="2400" b="1" dirty="0">
                <a:latin typeface="Arial" panose="020B0604020202020204" pitchFamily="34" charset="0"/>
              </a:rPr>
              <a:t>。</a:t>
            </a:r>
            <a:endParaRPr lang="zh-CN" altLang="en-US" sz="2400" b="1" dirty="0">
              <a:latin typeface="Arial" panose="020B0604020202020204" pitchFamily="34" charset="0"/>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p:cTn id="13" dur="1000" fill="hold"/>
                                        <p:tgtEl>
                                          <p:spTgt spid="132100"/>
                                        </p:tgtEl>
                                        <p:attrNameLst>
                                          <p:attrName>ppt_w</p:attrName>
                                        </p:attrNameLst>
                                      </p:cBhvr>
                                      <p:tavLst>
                                        <p:tav tm="0">
                                          <p:val>
                                            <p:strVal val="#ppt_w*0.70"/>
                                          </p:val>
                                        </p:tav>
                                        <p:tav tm="100000">
                                          <p:val>
                                            <p:strVal val="#ppt_w"/>
                                          </p:val>
                                        </p:tav>
                                      </p:tavLst>
                                    </p:anim>
                                    <p:anim calcmode="lin" valueType="num">
                                      <p:cBhvr>
                                        <p:cTn id="14" dur="1000" fill="hold"/>
                                        <p:tgtEl>
                                          <p:spTgt spid="132100"/>
                                        </p:tgtEl>
                                        <p:attrNameLst>
                                          <p:attrName>ppt_h</p:attrName>
                                        </p:attrNameLst>
                                      </p:cBhvr>
                                      <p:tavLst>
                                        <p:tav tm="0">
                                          <p:val>
                                            <p:strVal val="#ppt_h"/>
                                          </p:val>
                                        </p:tav>
                                        <p:tav tm="100000">
                                          <p:val>
                                            <p:strVal val="#ppt_h"/>
                                          </p:val>
                                        </p:tav>
                                      </p:tavLst>
                                    </p:anim>
                                    <p:animEffect transition="in" filter="fade">
                                      <p:cBhvr>
                                        <p:cTn id="15" dur="10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210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50" dirty="0" err="1"/>
              <a:t>int</a:t>
            </a:r>
            <a:r>
              <a:rPr lang="en-US" altLang="zh-CN" sz="1350" b="0" dirty="0"/>
              <a:t> locate(</a:t>
            </a:r>
            <a:r>
              <a:rPr lang="en-US" altLang="zh-CN" sz="1350" dirty="0" err="1"/>
              <a:t>const</a:t>
            </a:r>
            <a:r>
              <a:rPr lang="en-US" altLang="zh-CN" sz="1350" b="0" dirty="0"/>
              <a:t> T&amp; x)</a:t>
            </a:r>
            <a:r>
              <a:rPr lang="en-US" altLang="zh-CN" sz="1350" dirty="0" err="1"/>
              <a:t>const</a:t>
            </a:r>
            <a:r>
              <a:rPr lang="en-US" altLang="zh-CN" sz="1350" b="0" dirty="0"/>
              <a:t>;            //</a:t>
            </a:r>
            <a:r>
              <a:rPr lang="zh-CN" altLang="en-US" sz="1350" b="0" dirty="0"/>
              <a:t>返回元素</a:t>
            </a:r>
            <a:r>
              <a:rPr lang="en-US" altLang="zh-CN" sz="1350" b="0" dirty="0"/>
              <a:t>x</a:t>
            </a:r>
            <a:r>
              <a:rPr lang="zh-CN" altLang="en-US" sz="1350" b="0" dirty="0"/>
              <a:t>在表中的位置  </a:t>
            </a:r>
            <a:endParaRPr lang="zh-CN" altLang="en-US" sz="1350" b="0" dirty="0"/>
          </a:p>
          <a:p>
            <a:pPr marL="0" indent="0">
              <a:buNone/>
            </a:pPr>
            <a:r>
              <a:rPr lang="en-US" altLang="zh-CN" sz="1350" b="0" dirty="0"/>
              <a:t>List&lt;T&gt;&amp; insert(</a:t>
            </a:r>
            <a:r>
              <a:rPr lang="en-US" altLang="zh-CN" sz="1350" dirty="0" err="1"/>
              <a:t>int</a:t>
            </a:r>
            <a:r>
              <a:rPr lang="en-US" altLang="zh-CN" sz="1350" b="0" dirty="0"/>
              <a:t> </a:t>
            </a:r>
            <a:r>
              <a:rPr lang="en-US" altLang="zh-CN" sz="1350" b="0" dirty="0" err="1"/>
              <a:t>k,</a:t>
            </a:r>
            <a:r>
              <a:rPr lang="en-US" altLang="zh-CN" sz="1350" dirty="0" err="1"/>
              <a:t>const</a:t>
            </a:r>
            <a:r>
              <a:rPr lang="en-US" altLang="zh-CN" sz="1350" b="0" dirty="0"/>
              <a:t> T&amp; x);        //</a:t>
            </a:r>
            <a:r>
              <a:rPr lang="zh-CN" altLang="en-US" sz="1350" b="0" dirty="0"/>
              <a:t>在位置</a:t>
            </a:r>
            <a:r>
              <a:rPr lang="en-US" altLang="zh-CN" sz="1350" b="0" dirty="0"/>
              <a:t>k</a:t>
            </a:r>
            <a:r>
              <a:rPr lang="zh-CN" altLang="en-US" sz="1350" b="0" dirty="0"/>
              <a:t>处插入元素</a:t>
            </a:r>
            <a:r>
              <a:rPr lang="en-US" altLang="zh-CN" sz="1350" b="0" dirty="0"/>
              <a:t>x  </a:t>
            </a:r>
            <a:endParaRPr lang="en-US" altLang="zh-CN" sz="1350" b="0" dirty="0"/>
          </a:p>
          <a:p>
            <a:pPr marL="0" indent="0">
              <a:buNone/>
            </a:pPr>
            <a:r>
              <a:rPr lang="en-US" altLang="zh-CN" sz="1350" b="0" dirty="0"/>
              <a:t>List&lt;T&gt;&amp; erase(</a:t>
            </a:r>
            <a:r>
              <a:rPr lang="en-US" altLang="zh-CN" sz="1350" dirty="0" err="1"/>
              <a:t>int</a:t>
            </a:r>
            <a:r>
              <a:rPr lang="en-US" altLang="zh-CN" sz="1350" b="0" dirty="0"/>
              <a:t> k);                    //</a:t>
            </a:r>
            <a:r>
              <a:rPr lang="zh-CN" altLang="en-US" sz="1350" b="0" dirty="0"/>
              <a:t>从位置</a:t>
            </a:r>
            <a:r>
              <a:rPr lang="en-US" altLang="zh-CN" sz="1350" b="0" dirty="0"/>
              <a:t>k</a:t>
            </a:r>
            <a:r>
              <a:rPr lang="zh-CN" altLang="en-US" sz="1350" b="0" dirty="0"/>
              <a:t>处删除元素  </a:t>
            </a:r>
            <a:endParaRPr lang="zh-CN" altLang="en-US" sz="1350" b="0" dirty="0"/>
          </a:p>
          <a:p>
            <a:pPr marL="0" indent="0">
              <a:buNone/>
            </a:pPr>
            <a:r>
              <a:rPr lang="en-US" altLang="zh-CN" sz="1350" dirty="0"/>
              <a:t>void</a:t>
            </a:r>
            <a:r>
              <a:rPr lang="en-US" altLang="zh-CN" sz="1350" b="0" dirty="0"/>
              <a:t> </a:t>
            </a:r>
            <a:r>
              <a:rPr lang="en-US" altLang="zh-CN" sz="1350" b="0" dirty="0" err="1"/>
              <a:t>print_list</a:t>
            </a:r>
            <a:r>
              <a:rPr lang="en-US" altLang="zh-CN" sz="1350" b="0" dirty="0"/>
              <a:t>()</a:t>
            </a:r>
            <a:r>
              <a:rPr lang="en-US" altLang="zh-CN" sz="1350" dirty="0" err="1"/>
              <a:t>const</a:t>
            </a:r>
            <a:r>
              <a:rPr lang="en-US" altLang="zh-CN" sz="1350" b="0" dirty="0"/>
              <a:t>;                 //</a:t>
            </a:r>
            <a:r>
              <a:rPr lang="zh-CN" altLang="en-US" sz="1350" b="0" dirty="0"/>
              <a:t>打印表  </a:t>
            </a:r>
            <a:endParaRPr lang="zh-CN" altLang="en-US" sz="1350" b="0" dirty="0"/>
          </a:p>
          <a:p>
            <a:pPr marL="0" indent="0">
              <a:buNone/>
            </a:pPr>
            <a:r>
              <a:rPr lang="en-US" altLang="zh-CN" sz="1350" dirty="0"/>
              <a:t>private</a:t>
            </a:r>
            <a:r>
              <a:rPr lang="en-US" altLang="zh-CN" sz="1350" b="0" dirty="0"/>
              <a:t>:  </a:t>
            </a:r>
            <a:endParaRPr lang="en-US" altLang="zh-CN" sz="1350" b="0" dirty="0"/>
          </a:p>
          <a:p>
            <a:pPr marL="0" indent="0">
              <a:buNone/>
            </a:pPr>
            <a:r>
              <a:rPr lang="en-US" altLang="zh-CN" sz="1350" b="0" dirty="0"/>
              <a:t>Node&lt;T&gt; *header;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template &lt;</a:t>
            </a:r>
            <a:r>
              <a:rPr lang="en-US" altLang="zh-CN" sz="1350" b="0" dirty="0" err="1"/>
              <a:t>typename</a:t>
            </a:r>
            <a:r>
              <a:rPr lang="en-US" altLang="zh-CN" sz="1350" b="0" dirty="0"/>
              <a:t> T&gt;  </a:t>
            </a:r>
            <a:endParaRPr lang="en-US" altLang="zh-CN" sz="1350" b="0" dirty="0"/>
          </a:p>
          <a:p>
            <a:pPr marL="0" indent="0">
              <a:buNone/>
            </a:pPr>
            <a:r>
              <a:rPr lang="en-US" altLang="zh-CN" sz="1350" b="0" dirty="0"/>
              <a:t>List&lt;T&gt;::List()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Node&lt;T&gt; *p=</a:t>
            </a:r>
            <a:r>
              <a:rPr lang="en-US" altLang="zh-CN" sz="1350" dirty="0"/>
              <a:t>new</a:t>
            </a:r>
            <a:r>
              <a:rPr lang="en-US" altLang="zh-CN" sz="1350" b="0" dirty="0"/>
              <a:t> Node&lt;T&gt;;  </a:t>
            </a:r>
            <a:endParaRPr lang="en-US" altLang="zh-CN" sz="1350" b="0" dirty="0"/>
          </a:p>
          <a:p>
            <a:pPr marL="0" indent="0">
              <a:buNone/>
            </a:pPr>
            <a:r>
              <a:rPr lang="en-US" altLang="zh-CN" sz="1350" b="0" dirty="0"/>
              <a:t>header=p-&gt;left=p-&gt;right=p;  </a:t>
            </a:r>
            <a:endParaRPr lang="en-US" altLang="zh-CN" sz="1350" b="0" dirty="0"/>
          </a:p>
          <a:p>
            <a:pPr marL="0" indent="0">
              <a:buNone/>
            </a:pPr>
            <a:r>
              <a:rPr lang="en-US" altLang="zh-CN" sz="1350" b="0" dirty="0"/>
              <a:t>} </a:t>
            </a:r>
            <a:r>
              <a:rPr lang="en-US" altLang="zh-CN" sz="2100" b="0" dirty="0"/>
              <a:t> </a:t>
            </a:r>
            <a:endParaRPr lang="en-US" altLang="zh-CN" sz="2100" b="0" dirty="0"/>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77402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3</a:t>
            </a:r>
            <a:r>
              <a:rPr lang="zh-CN" altLang="en-US" sz="2250" dirty="0">
                <a:latin typeface="Rockwell" pitchFamily="18" charset="0"/>
                <a:ea typeface="微软雅黑" panose="020B0503020204020204" pitchFamily="34" charset="-122"/>
              </a:rPr>
              <a:t>：</a:t>
            </a:r>
            <a:r>
              <a:rPr lang="zh-CN" altLang="en-US" sz="2400" dirty="0">
                <a:latin typeface="Rockwell" pitchFamily="18" charset="0"/>
                <a:ea typeface="微软雅黑" panose="020B0503020204020204" pitchFamily="34" charset="-122"/>
              </a:rPr>
              <a:t>带头结点的双向循环链表</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6" y="736502"/>
            <a:ext cx="3176444"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b="0" dirty="0"/>
              <a:t>List&lt;T&gt;::~List()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*p=0,*q=0;  </a:t>
            </a:r>
            <a:endParaRPr lang="en-US" altLang="zh-CN" sz="1500" b="0" dirty="0"/>
          </a:p>
          <a:p>
            <a:pPr marL="0" indent="0">
              <a:buNone/>
            </a:pPr>
            <a:r>
              <a:rPr lang="en-US" altLang="zh-CN" sz="1500" b="0" dirty="0"/>
              <a:t>p=header-&gt;right;  </a:t>
            </a:r>
            <a:endParaRPr lang="en-US" altLang="zh-CN" sz="1500" b="0" dirty="0"/>
          </a:p>
          <a:p>
            <a:pPr marL="0" indent="0">
              <a:buNone/>
            </a:pPr>
            <a:r>
              <a:rPr lang="en-US" altLang="zh-CN" sz="1500" dirty="0"/>
              <a:t>while</a:t>
            </a:r>
            <a:r>
              <a:rPr lang="en-US" altLang="zh-CN" sz="1500" b="0" dirty="0"/>
              <a:t>(header-&gt;right==header-&gt;left){  </a:t>
            </a:r>
            <a:endParaRPr lang="en-US" altLang="zh-CN" sz="1500" b="0" dirty="0"/>
          </a:p>
          <a:p>
            <a:pPr marL="0" indent="0">
              <a:buNone/>
            </a:pPr>
            <a:r>
              <a:rPr lang="en-US" altLang="zh-CN" sz="1500" b="0" dirty="0"/>
              <a:t>q=p-&gt;right;  </a:t>
            </a:r>
            <a:endParaRPr lang="en-US" altLang="zh-CN" sz="1500" b="0" dirty="0"/>
          </a:p>
          <a:p>
            <a:pPr marL="0" indent="0">
              <a:buNone/>
            </a:pPr>
            <a:r>
              <a:rPr lang="en-US" altLang="zh-CN" sz="1500" b="0" dirty="0"/>
              <a:t>header-&gt;right=q;  </a:t>
            </a:r>
            <a:endParaRPr lang="en-US" altLang="zh-CN" sz="1500" b="0" dirty="0"/>
          </a:p>
          <a:p>
            <a:pPr marL="0" indent="0">
              <a:buNone/>
            </a:pPr>
            <a:r>
              <a:rPr lang="en-US" altLang="zh-CN" sz="1500" b="0" dirty="0"/>
              <a:t>q-&gt;left=header;  </a:t>
            </a:r>
            <a:endParaRPr lang="en-US" altLang="zh-CN" sz="1500" b="0" dirty="0"/>
          </a:p>
          <a:p>
            <a:pPr marL="0" indent="0">
              <a:buNone/>
            </a:pPr>
            <a:r>
              <a:rPr lang="en-US" altLang="zh-CN" sz="1500" b="0" dirty="0"/>
              <a:t>delete p;  </a:t>
            </a:r>
            <a:endParaRPr lang="en-US" altLang="zh-CN" sz="1500" b="0" dirty="0"/>
          </a:p>
          <a:p>
            <a:pPr marL="0" indent="0">
              <a:buNone/>
            </a:pPr>
            <a:r>
              <a:rPr lang="en-US" altLang="zh-CN" sz="1500" b="0" dirty="0"/>
              <a:t>p=q;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delete header;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  </a:t>
            </a:r>
            <a:endParaRPr lang="en-US" altLang="zh-CN" sz="1500" b="0" dirty="0"/>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55811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3</a:t>
            </a:r>
            <a:r>
              <a:rPr lang="zh-CN" altLang="en-US" sz="2250" dirty="0">
                <a:latin typeface="Rockwell" pitchFamily="18" charset="0"/>
                <a:ea typeface="微软雅黑" panose="020B0503020204020204" pitchFamily="34" charset="-122"/>
              </a:rPr>
              <a:t>：</a:t>
            </a:r>
            <a:r>
              <a:rPr lang="zh-CN" altLang="en-US" sz="2400" dirty="0">
                <a:latin typeface="Rockwell" pitchFamily="18" charset="0"/>
                <a:ea typeface="微软雅黑" panose="020B0503020204020204" pitchFamily="34" charset="-122"/>
              </a:rPr>
              <a:t>带头结点的双向循环链表</a:t>
            </a:r>
            <a:endParaRPr lang="zh-CN" altLang="en-US" sz="2400" dirty="0">
              <a:latin typeface="Rockwell" pitchFamily="18" charset="0"/>
              <a:ea typeface="微软雅黑" panose="020B0503020204020204" pitchFamily="34" charset="-122"/>
            </a:endParaRPr>
          </a:p>
        </p:txBody>
      </p:sp>
      <p:sp>
        <p:nvSpPr>
          <p:cNvPr id="16" name="Rectangle 2"/>
          <p:cNvSpPr txBox="1">
            <a:spLocks noChangeArrowheads="1"/>
          </p:cNvSpPr>
          <p:nvPr/>
        </p:nvSpPr>
        <p:spPr bwMode="auto">
          <a:xfrm>
            <a:off x="5767765" y="682524"/>
            <a:ext cx="3176444"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dirty="0" err="1"/>
              <a:t>int</a:t>
            </a:r>
            <a:r>
              <a:rPr lang="en-US" altLang="zh-CN" sz="1500" b="0" dirty="0"/>
              <a:t> List&lt;T&gt;::size()</a:t>
            </a:r>
            <a:r>
              <a:rPr lang="en-US" altLang="zh-CN" sz="1500" dirty="0" err="1"/>
              <a:t>const</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*p=header-&gt;right;  </a:t>
            </a:r>
            <a:endParaRPr lang="en-US" altLang="zh-CN" sz="1500" b="0" dirty="0"/>
          </a:p>
          <a:p>
            <a:pPr marL="0" indent="0">
              <a:buNone/>
            </a:pPr>
            <a:r>
              <a:rPr lang="en-US" altLang="zh-CN" sz="1500" dirty="0" err="1"/>
              <a:t>int</a:t>
            </a:r>
            <a:r>
              <a:rPr lang="en-US" altLang="zh-CN" sz="1500" b="0" dirty="0"/>
              <a:t> </a:t>
            </a:r>
            <a:r>
              <a:rPr lang="en-US" altLang="zh-CN" sz="1500" b="0" dirty="0" err="1"/>
              <a:t>len</a:t>
            </a:r>
            <a:r>
              <a:rPr lang="en-US" altLang="zh-CN" sz="1500" b="0" dirty="0"/>
              <a:t>=0;  </a:t>
            </a:r>
            <a:endParaRPr lang="en-US" altLang="zh-CN" sz="1500" b="0" dirty="0"/>
          </a:p>
          <a:p>
            <a:pPr marL="0" indent="0">
              <a:buNone/>
            </a:pPr>
            <a:r>
              <a:rPr lang="en-US" altLang="zh-CN" sz="1500" dirty="0"/>
              <a:t>while</a:t>
            </a:r>
            <a:r>
              <a:rPr lang="en-US" altLang="zh-CN" sz="1500" b="0" dirty="0"/>
              <a:t>(p!=header){  </a:t>
            </a:r>
            <a:endParaRPr lang="en-US" altLang="zh-CN" sz="1500" b="0" dirty="0"/>
          </a:p>
          <a:p>
            <a:pPr marL="0" indent="0">
              <a:buNone/>
            </a:pPr>
            <a:r>
              <a:rPr lang="en-US" altLang="zh-CN" sz="1500" b="0" dirty="0"/>
              <a:t>p=p-&gt;right;  </a:t>
            </a:r>
            <a:endParaRPr lang="en-US" altLang="zh-CN" sz="1500" b="0" dirty="0"/>
          </a:p>
          <a:p>
            <a:pPr marL="0" indent="0">
              <a:buNone/>
            </a:pPr>
            <a:r>
              <a:rPr lang="en-US" altLang="zh-CN" sz="1500" b="0" dirty="0"/>
              <a:t>++</a:t>
            </a:r>
            <a:r>
              <a:rPr lang="en-US" altLang="zh-CN" sz="1500" b="0" dirty="0" err="1"/>
              <a:t>len</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dirty="0"/>
              <a:t>return</a:t>
            </a:r>
            <a:r>
              <a:rPr lang="en-US" altLang="zh-CN" sz="1500" b="0" dirty="0"/>
              <a:t> </a:t>
            </a:r>
            <a:r>
              <a:rPr lang="en-US" altLang="zh-CN" sz="1500" b="0" dirty="0" err="1"/>
              <a:t>len</a:t>
            </a:r>
            <a:r>
              <a:rPr lang="en-US" altLang="zh-CN" sz="1500" b="0" dirty="0"/>
              <a:t>;  </a:t>
            </a:r>
            <a:endParaRPr lang="en-US" altLang="zh-CN" sz="1500" b="0" dirty="0"/>
          </a:p>
          <a:p>
            <a:pPr marL="0" indent="0">
              <a:buNone/>
            </a:pPr>
            <a:r>
              <a:rPr lang="en-US" altLang="zh-CN" sz="1500" b="0" dirty="0"/>
              <a:t>}</a:t>
            </a:r>
            <a:endParaRPr lang="en-US" altLang="zh-CN" sz="1500" b="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263666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b="0" dirty="0"/>
              <a:t>bool List&lt;T&gt;::retrieve(</a:t>
            </a:r>
            <a:r>
              <a:rPr lang="en-US" altLang="zh-CN" sz="1500" dirty="0" err="1"/>
              <a:t>int</a:t>
            </a:r>
            <a:r>
              <a:rPr lang="en-US" altLang="zh-CN" sz="1500" b="0" dirty="0"/>
              <a:t> </a:t>
            </a:r>
            <a:r>
              <a:rPr lang="en-US" altLang="zh-CN" sz="1500" b="0" dirty="0" err="1"/>
              <a:t>k,T</a:t>
            </a:r>
            <a:r>
              <a:rPr lang="en-US" altLang="zh-CN" sz="1500" b="0" dirty="0"/>
              <a:t>&amp; x)</a:t>
            </a:r>
            <a:r>
              <a:rPr lang="en-US" altLang="zh-CN" sz="1500" dirty="0" err="1"/>
              <a:t>const</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*p=header-&gt;right;  </a:t>
            </a:r>
            <a:endParaRPr lang="en-US" altLang="zh-CN" sz="1500" b="0" dirty="0"/>
          </a:p>
          <a:p>
            <a:pPr marL="0" indent="0">
              <a:buNone/>
            </a:pPr>
            <a:r>
              <a:rPr lang="en-US" altLang="zh-CN" sz="1500" dirty="0" err="1"/>
              <a:t>int</a:t>
            </a:r>
            <a:r>
              <a:rPr lang="en-US" altLang="zh-CN" sz="1500" b="0" dirty="0"/>
              <a:t> </a:t>
            </a:r>
            <a:r>
              <a:rPr lang="en-US" altLang="zh-CN" sz="1500" b="0" dirty="0" err="1"/>
              <a:t>i</a:t>
            </a:r>
            <a:r>
              <a:rPr lang="en-US" altLang="zh-CN" sz="1500" b="0" dirty="0"/>
              <a:t>=0;  </a:t>
            </a:r>
            <a:endParaRPr lang="en-US" altLang="zh-CN" sz="1500" b="0" dirty="0"/>
          </a:p>
          <a:p>
            <a:pPr marL="0" indent="0">
              <a:buNone/>
            </a:pPr>
            <a:r>
              <a:rPr lang="en-US" altLang="zh-CN" sz="1500" dirty="0"/>
              <a:t>while</a:t>
            </a:r>
            <a:r>
              <a:rPr lang="en-US" altLang="zh-CN" sz="1500" b="0" dirty="0"/>
              <a:t>(</a:t>
            </a:r>
            <a:r>
              <a:rPr lang="en-US" altLang="zh-CN" sz="1500" b="0" dirty="0" err="1"/>
              <a:t>i</a:t>
            </a:r>
            <a:r>
              <a:rPr lang="en-US" altLang="zh-CN" sz="1500" b="0" dirty="0"/>
              <a:t>&lt;k-1){  </a:t>
            </a:r>
            <a:endParaRPr lang="en-US" altLang="zh-CN" sz="1500" b="0" dirty="0"/>
          </a:p>
          <a:p>
            <a:pPr marL="0" indent="0">
              <a:buNone/>
            </a:pPr>
            <a:r>
              <a:rPr lang="en-US" altLang="zh-CN" sz="1500" b="0" dirty="0"/>
              <a:t>p=p-&gt;right;  </a:t>
            </a:r>
            <a:endParaRPr lang="en-US" altLang="zh-CN" sz="1500" b="0" dirty="0"/>
          </a:p>
          <a:p>
            <a:pPr marL="0" indent="0">
              <a:buNone/>
            </a:pPr>
            <a:r>
              <a:rPr lang="en-US" altLang="zh-CN" sz="1500" b="0" dirty="0"/>
              <a:t>++</a:t>
            </a:r>
            <a:r>
              <a:rPr lang="en-US" altLang="zh-CN" sz="1500" b="0" dirty="0" err="1"/>
              <a:t>i</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x=p-&gt;data;  </a:t>
            </a:r>
            <a:endParaRPr lang="en-US" altLang="zh-CN" sz="1500" b="0" dirty="0"/>
          </a:p>
          <a:p>
            <a:pPr marL="0" indent="0">
              <a:buNone/>
            </a:pPr>
            <a:r>
              <a:rPr lang="en-US" altLang="zh-CN" sz="1500" dirty="0"/>
              <a:t>return</a:t>
            </a:r>
            <a:r>
              <a:rPr lang="en-US" altLang="zh-CN" sz="1500" b="0" dirty="0"/>
              <a:t> </a:t>
            </a:r>
            <a:r>
              <a:rPr lang="en-US" altLang="zh-CN" sz="1500" dirty="0"/>
              <a:t>true</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3</a:t>
            </a:r>
            <a:r>
              <a:rPr lang="zh-CN" altLang="en-US" sz="2250" dirty="0">
                <a:latin typeface="Rockwell" pitchFamily="18" charset="0"/>
                <a:ea typeface="微软雅黑" panose="020B0503020204020204" pitchFamily="34" charset="-122"/>
              </a:rPr>
              <a:t>：</a:t>
            </a:r>
            <a:r>
              <a:rPr lang="zh-CN" altLang="en-US" sz="2400" dirty="0">
                <a:latin typeface="Rockwell" pitchFamily="18" charset="0"/>
                <a:ea typeface="微软雅黑" panose="020B0503020204020204" pitchFamily="34" charset="-122"/>
              </a:rPr>
              <a:t>带头结点的双向循环链表</a:t>
            </a:r>
            <a:endParaRPr lang="zh-CN" altLang="en-US" sz="2400" dirty="0">
              <a:latin typeface="Rockwell" pitchFamily="18" charset="0"/>
              <a:ea typeface="微软雅黑" panose="020B0503020204020204" pitchFamily="34" charset="-122"/>
            </a:endParaRPr>
          </a:p>
        </p:txBody>
      </p:sp>
      <p:sp>
        <p:nvSpPr>
          <p:cNvPr id="16" name="Rectangle 2"/>
          <p:cNvSpPr txBox="1">
            <a:spLocks noChangeArrowheads="1"/>
          </p:cNvSpPr>
          <p:nvPr/>
        </p:nvSpPr>
        <p:spPr bwMode="auto">
          <a:xfrm>
            <a:off x="5551855" y="850687"/>
            <a:ext cx="263666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dirty="0" err="1"/>
              <a:t>int</a:t>
            </a:r>
            <a:r>
              <a:rPr lang="en-US" altLang="zh-CN" sz="1500" b="0" dirty="0"/>
              <a:t> List&lt;T&gt;::locate(</a:t>
            </a:r>
            <a:r>
              <a:rPr lang="en-US" altLang="zh-CN" sz="1500" dirty="0" err="1"/>
              <a:t>const</a:t>
            </a:r>
            <a:r>
              <a:rPr lang="en-US" altLang="zh-CN" sz="1500" b="0" dirty="0"/>
              <a:t> T&amp; x)</a:t>
            </a:r>
            <a:r>
              <a:rPr lang="en-US" altLang="zh-CN" sz="1500" dirty="0" err="1"/>
              <a:t>const</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*p=header-&gt;right;  </a:t>
            </a:r>
            <a:endParaRPr lang="en-US" altLang="zh-CN" sz="1500" b="0" dirty="0"/>
          </a:p>
          <a:p>
            <a:pPr marL="0" indent="0">
              <a:buNone/>
            </a:pPr>
            <a:r>
              <a:rPr lang="en-US" altLang="zh-CN" sz="1500" dirty="0" err="1"/>
              <a:t>int</a:t>
            </a:r>
            <a:r>
              <a:rPr lang="en-US" altLang="zh-CN" sz="1500" b="0" dirty="0"/>
              <a:t> </a:t>
            </a:r>
            <a:r>
              <a:rPr lang="en-US" altLang="zh-CN" sz="1500" b="0" dirty="0" err="1"/>
              <a:t>i</a:t>
            </a:r>
            <a:r>
              <a:rPr lang="en-US" altLang="zh-CN" sz="1500" b="0" dirty="0"/>
              <a:t>=1;  </a:t>
            </a:r>
            <a:endParaRPr lang="en-US" altLang="zh-CN" sz="1500" b="0" dirty="0"/>
          </a:p>
          <a:p>
            <a:pPr marL="0" indent="0">
              <a:buNone/>
            </a:pPr>
            <a:r>
              <a:rPr lang="en-US" altLang="zh-CN" sz="1500" dirty="0"/>
              <a:t>while</a:t>
            </a:r>
            <a:r>
              <a:rPr lang="en-US" altLang="zh-CN" sz="1500" b="0" dirty="0"/>
              <a:t>((p!=header)){  </a:t>
            </a:r>
            <a:endParaRPr lang="en-US" altLang="zh-CN" sz="1500" b="0" dirty="0"/>
          </a:p>
          <a:p>
            <a:pPr marL="0" indent="0">
              <a:buNone/>
            </a:pPr>
            <a:r>
              <a:rPr lang="en-US" altLang="zh-CN" sz="1500" dirty="0"/>
              <a:t>if</a:t>
            </a:r>
            <a:r>
              <a:rPr lang="en-US" altLang="zh-CN" sz="1500" b="0" dirty="0"/>
              <a:t> (p-&gt;data==x) </a:t>
            </a:r>
            <a:r>
              <a:rPr lang="en-US" altLang="zh-CN" sz="1500" dirty="0"/>
              <a:t>return</a:t>
            </a:r>
            <a:r>
              <a:rPr lang="en-US" altLang="zh-CN" sz="1500" b="0" dirty="0"/>
              <a:t> </a:t>
            </a:r>
            <a:r>
              <a:rPr lang="en-US" altLang="zh-CN" sz="1500" b="0" dirty="0" err="1"/>
              <a:t>i</a:t>
            </a:r>
            <a:r>
              <a:rPr lang="en-US" altLang="zh-CN" sz="1500" b="0" dirty="0"/>
              <a:t>;  </a:t>
            </a:r>
            <a:endParaRPr lang="en-US" altLang="zh-CN" sz="1500" b="0" dirty="0"/>
          </a:p>
          <a:p>
            <a:pPr marL="0" indent="0">
              <a:buNone/>
            </a:pPr>
            <a:r>
              <a:rPr lang="en-US" altLang="zh-CN" sz="1500" b="0" dirty="0"/>
              <a:t>p=p-&gt;right;  </a:t>
            </a:r>
            <a:endParaRPr lang="en-US" altLang="zh-CN" sz="1500" b="0" dirty="0"/>
          </a:p>
          <a:p>
            <a:pPr marL="0" indent="0">
              <a:buNone/>
            </a:pPr>
            <a:r>
              <a:rPr lang="en-US" altLang="zh-CN" sz="1500" b="0" dirty="0"/>
              <a:t>++</a:t>
            </a:r>
            <a:r>
              <a:rPr lang="en-US" altLang="zh-CN" sz="1500" b="0" dirty="0" err="1"/>
              <a:t>i</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dirty="0"/>
              <a:t>return</a:t>
            </a:r>
            <a:r>
              <a:rPr lang="en-US" altLang="zh-CN" sz="1500" b="0" dirty="0"/>
              <a:t> 0;  </a:t>
            </a:r>
            <a:endParaRPr lang="en-US" altLang="zh-CN" sz="1500" b="0" dirty="0"/>
          </a:p>
          <a:p>
            <a:pPr marL="0" indent="0">
              <a:buNone/>
            </a:pPr>
            <a:r>
              <a:rPr lang="en-US" altLang="zh-CN" sz="1500" b="0" dirty="0"/>
              <a:t>} </a:t>
            </a:r>
            <a:r>
              <a:rPr lang="en-US" altLang="zh-CN" sz="900" b="0" dirty="0"/>
              <a:t> </a:t>
            </a:r>
            <a:endParaRPr lang="en-US" altLang="zh-CN" sz="9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79767" y="736446"/>
            <a:ext cx="3860409"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b="0" dirty="0"/>
              <a:t>List&lt;T&gt;&amp; List&lt;T&gt;::insert(</a:t>
            </a:r>
            <a:r>
              <a:rPr lang="en-US" altLang="zh-CN" sz="1500" dirty="0" err="1"/>
              <a:t>int</a:t>
            </a:r>
            <a:r>
              <a:rPr lang="en-US" altLang="zh-CN" sz="1500" b="0" dirty="0"/>
              <a:t> </a:t>
            </a:r>
            <a:r>
              <a:rPr lang="en-US" altLang="zh-CN" sz="1500" b="0" dirty="0" err="1"/>
              <a:t>k,</a:t>
            </a:r>
            <a:r>
              <a:rPr lang="en-US" altLang="zh-CN" sz="1500" dirty="0" err="1"/>
              <a:t>const</a:t>
            </a:r>
            <a:r>
              <a:rPr lang="en-US" altLang="zh-CN" sz="1500" b="0" dirty="0"/>
              <a:t> T&amp; x)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*p=0,*q=0;  </a:t>
            </a:r>
            <a:endParaRPr lang="en-US" altLang="zh-CN" sz="1500" b="0" dirty="0"/>
          </a:p>
          <a:p>
            <a:pPr marL="0" indent="0">
              <a:buNone/>
            </a:pPr>
            <a:r>
              <a:rPr lang="en-US" altLang="zh-CN" sz="1500" b="0" dirty="0"/>
              <a:t>p=header;  </a:t>
            </a:r>
            <a:endParaRPr lang="en-US" altLang="zh-CN" sz="1500" b="0" dirty="0"/>
          </a:p>
          <a:p>
            <a:pPr marL="0" indent="0">
              <a:buNone/>
            </a:pPr>
            <a:r>
              <a:rPr lang="en-US" altLang="zh-CN" sz="1500" dirty="0" err="1"/>
              <a:t>int</a:t>
            </a:r>
            <a:r>
              <a:rPr lang="en-US" altLang="zh-CN" sz="1500" b="0" dirty="0"/>
              <a:t> </a:t>
            </a:r>
            <a:r>
              <a:rPr lang="en-US" altLang="zh-CN" sz="1500" b="0" dirty="0" err="1"/>
              <a:t>i</a:t>
            </a:r>
            <a:r>
              <a:rPr lang="en-US" altLang="zh-CN" sz="1500" b="0" dirty="0"/>
              <a:t>=0;  </a:t>
            </a:r>
            <a:endParaRPr lang="en-US" altLang="zh-CN" sz="1500" b="0" dirty="0"/>
          </a:p>
          <a:p>
            <a:pPr marL="0" indent="0">
              <a:buNone/>
            </a:pPr>
            <a:r>
              <a:rPr lang="en-US" altLang="zh-CN" sz="1500" dirty="0"/>
              <a:t>while</a:t>
            </a:r>
            <a:r>
              <a:rPr lang="en-US" altLang="zh-CN" sz="1500" b="0" dirty="0"/>
              <a:t>(</a:t>
            </a:r>
            <a:r>
              <a:rPr lang="en-US" altLang="zh-CN" sz="1500" b="0" dirty="0" err="1"/>
              <a:t>i</a:t>
            </a:r>
            <a:r>
              <a:rPr lang="en-US" altLang="zh-CN" sz="1500" b="0" dirty="0"/>
              <a:t>&lt;k){  </a:t>
            </a:r>
            <a:endParaRPr lang="en-US" altLang="zh-CN" sz="1500" b="0" dirty="0"/>
          </a:p>
          <a:p>
            <a:pPr marL="0" indent="0">
              <a:buNone/>
            </a:pPr>
            <a:r>
              <a:rPr lang="en-US" altLang="zh-CN" sz="1500" b="0" dirty="0"/>
              <a:t>p=p-&gt;right;  </a:t>
            </a:r>
            <a:endParaRPr lang="en-US" altLang="zh-CN" sz="1500" b="0" dirty="0"/>
          </a:p>
          <a:p>
            <a:pPr marL="0" indent="0">
              <a:buNone/>
            </a:pPr>
            <a:r>
              <a:rPr lang="en-US" altLang="zh-CN" sz="1500" b="0" dirty="0"/>
              <a:t>++</a:t>
            </a:r>
            <a:r>
              <a:rPr lang="en-US" altLang="zh-CN" sz="1500" b="0" dirty="0" err="1"/>
              <a:t>i</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3</a:t>
            </a:r>
            <a:r>
              <a:rPr lang="zh-CN" altLang="en-US" sz="2250" dirty="0">
                <a:latin typeface="Rockwell" pitchFamily="18" charset="0"/>
                <a:ea typeface="微软雅黑" panose="020B0503020204020204" pitchFamily="34" charset="-122"/>
              </a:rPr>
              <a:t>：</a:t>
            </a:r>
            <a:r>
              <a:rPr lang="zh-CN" altLang="en-US" sz="2400" dirty="0">
                <a:latin typeface="Rockwell" pitchFamily="18" charset="0"/>
                <a:ea typeface="微软雅黑" panose="020B0503020204020204" pitchFamily="34" charset="-122"/>
              </a:rPr>
              <a:t>带头结点的双向循环链表</a:t>
            </a:r>
            <a:endParaRPr lang="zh-CN" altLang="en-US" sz="2400" dirty="0">
              <a:latin typeface="Rockwell" pitchFamily="18" charset="0"/>
              <a:ea typeface="微软雅黑" panose="020B0503020204020204" pitchFamily="34" charset="-122"/>
            </a:endParaRPr>
          </a:p>
        </p:txBody>
      </p:sp>
      <p:sp>
        <p:nvSpPr>
          <p:cNvPr id="16" name="Rectangle 2"/>
          <p:cNvSpPr txBox="1">
            <a:spLocks noChangeArrowheads="1"/>
          </p:cNvSpPr>
          <p:nvPr/>
        </p:nvSpPr>
        <p:spPr bwMode="auto">
          <a:xfrm>
            <a:off x="5137777" y="850687"/>
            <a:ext cx="3590520"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  </a:t>
            </a:r>
            <a:endParaRPr lang="en-US" altLang="zh-CN" sz="1500" b="0" dirty="0"/>
          </a:p>
          <a:p>
            <a:pPr marL="0" indent="0">
              <a:buNone/>
            </a:pPr>
            <a:r>
              <a:rPr lang="en-US" altLang="zh-CN" sz="1500" b="0" dirty="0"/>
              <a:t>q=p-&gt;right;  </a:t>
            </a:r>
            <a:endParaRPr lang="en-US" altLang="zh-CN" sz="1500" b="0" dirty="0"/>
          </a:p>
          <a:p>
            <a:pPr marL="0" indent="0">
              <a:buNone/>
            </a:pPr>
            <a:r>
              <a:rPr lang="en-US" altLang="zh-CN" sz="1500" b="0" dirty="0"/>
              <a:t>Node&lt;T&gt; *s=</a:t>
            </a:r>
            <a:r>
              <a:rPr lang="en-US" altLang="zh-CN" sz="1500" dirty="0"/>
              <a:t>new</a:t>
            </a:r>
            <a:r>
              <a:rPr lang="en-US" altLang="zh-CN" sz="1500" b="0" dirty="0"/>
              <a:t> Node&lt;T&gt;;  </a:t>
            </a:r>
            <a:endParaRPr lang="en-US" altLang="zh-CN" sz="1500" b="0" dirty="0"/>
          </a:p>
          <a:p>
            <a:pPr marL="0" indent="0">
              <a:buNone/>
            </a:pPr>
            <a:r>
              <a:rPr lang="en-US" altLang="zh-CN" sz="1500" b="0" dirty="0"/>
              <a:t>s-&gt;data=x;  </a:t>
            </a:r>
            <a:endParaRPr lang="en-US" altLang="zh-CN" sz="1500" b="0" dirty="0"/>
          </a:p>
          <a:p>
            <a:pPr marL="0" indent="0">
              <a:buNone/>
            </a:pPr>
            <a:r>
              <a:rPr lang="en-US" altLang="zh-CN" sz="1500" b="0" dirty="0"/>
              <a:t>s-&gt;right=p-&gt;right;  </a:t>
            </a:r>
            <a:endParaRPr lang="en-US" altLang="zh-CN" sz="1500" b="0" dirty="0"/>
          </a:p>
          <a:p>
            <a:pPr marL="0" indent="0">
              <a:buNone/>
            </a:pPr>
            <a:r>
              <a:rPr lang="en-US" altLang="zh-CN" sz="1500" b="0" dirty="0"/>
              <a:t>s-&gt;left=q-&gt;left;  </a:t>
            </a:r>
            <a:endParaRPr lang="en-US" altLang="zh-CN" sz="1500" b="0" dirty="0"/>
          </a:p>
          <a:p>
            <a:pPr marL="0" indent="0">
              <a:buNone/>
            </a:pPr>
            <a:r>
              <a:rPr lang="en-US" altLang="zh-CN" sz="1500" b="0" dirty="0"/>
              <a:t>p-&gt;right=s;  </a:t>
            </a:r>
            <a:endParaRPr lang="en-US" altLang="zh-CN" sz="1500" b="0" dirty="0"/>
          </a:p>
          <a:p>
            <a:pPr marL="0" indent="0">
              <a:buNone/>
            </a:pPr>
            <a:r>
              <a:rPr lang="en-US" altLang="zh-CN" sz="1500" b="0" dirty="0"/>
              <a:t>q-&gt;left=s;  </a:t>
            </a:r>
            <a:endParaRPr lang="en-US" altLang="zh-CN" sz="1500" b="0" dirty="0"/>
          </a:p>
          <a:p>
            <a:pPr marL="0" indent="0">
              <a:buNone/>
            </a:pPr>
            <a:r>
              <a:rPr lang="en-US" altLang="zh-CN" sz="1500" dirty="0"/>
              <a:t>return</a:t>
            </a:r>
            <a:r>
              <a:rPr lang="en-US" altLang="zh-CN" sz="1500" b="0" dirty="0"/>
              <a:t> *</a:t>
            </a:r>
            <a:r>
              <a:rPr lang="en-US" altLang="zh-CN" sz="1500" dirty="0"/>
              <a:t>this</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2636664"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50" b="0" dirty="0"/>
              <a:t>template &lt;</a:t>
            </a:r>
            <a:r>
              <a:rPr lang="en-US" altLang="zh-CN" sz="1350" b="0" dirty="0" err="1"/>
              <a:t>typename</a:t>
            </a:r>
            <a:r>
              <a:rPr lang="en-US" altLang="zh-CN" sz="1350" b="0" dirty="0"/>
              <a:t> T&gt;  </a:t>
            </a:r>
            <a:endParaRPr lang="en-US" altLang="zh-CN" sz="1350" b="0" dirty="0"/>
          </a:p>
          <a:p>
            <a:pPr marL="0" indent="0">
              <a:buNone/>
            </a:pPr>
            <a:r>
              <a:rPr lang="en-US" altLang="zh-CN" sz="1350" b="0" dirty="0"/>
              <a:t>List&lt;T&gt;&amp; List&lt;T&gt;::erase(</a:t>
            </a:r>
            <a:r>
              <a:rPr lang="en-US" altLang="zh-CN" sz="1350" dirty="0" err="1"/>
              <a:t>int</a:t>
            </a:r>
            <a:r>
              <a:rPr lang="en-US" altLang="zh-CN" sz="1350" b="0" dirty="0"/>
              <a:t> k)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Node&lt;T&gt; *p=0,*q=0;  </a:t>
            </a:r>
            <a:endParaRPr lang="en-US" altLang="zh-CN" sz="1350" b="0" dirty="0"/>
          </a:p>
          <a:p>
            <a:pPr marL="0" indent="0">
              <a:buNone/>
            </a:pPr>
            <a:r>
              <a:rPr lang="en-US" altLang="zh-CN" sz="1350" b="0" dirty="0"/>
              <a:t>p=header;  </a:t>
            </a:r>
            <a:endParaRPr lang="en-US" altLang="zh-CN" sz="1350" b="0" dirty="0"/>
          </a:p>
          <a:p>
            <a:pPr marL="0" indent="0">
              <a:buNone/>
            </a:pPr>
            <a:r>
              <a:rPr lang="en-US" altLang="zh-CN" sz="1350" dirty="0" err="1"/>
              <a:t>int</a:t>
            </a:r>
            <a:r>
              <a:rPr lang="en-US" altLang="zh-CN" sz="1350" b="0" dirty="0"/>
              <a:t> </a:t>
            </a:r>
            <a:r>
              <a:rPr lang="en-US" altLang="zh-CN" sz="1350" b="0" dirty="0" err="1"/>
              <a:t>i</a:t>
            </a:r>
            <a:r>
              <a:rPr lang="en-US" altLang="zh-CN" sz="1350" b="0" dirty="0"/>
              <a:t>=0;  </a:t>
            </a:r>
            <a:endParaRPr lang="en-US" altLang="zh-CN" sz="1350" b="0" dirty="0"/>
          </a:p>
          <a:p>
            <a:pPr marL="0" indent="0">
              <a:buNone/>
            </a:pPr>
            <a:r>
              <a:rPr lang="en-US" altLang="zh-CN" sz="1350" dirty="0"/>
              <a:t>while</a:t>
            </a:r>
            <a:r>
              <a:rPr lang="en-US" altLang="zh-CN" sz="1350" b="0" dirty="0"/>
              <a:t>(</a:t>
            </a:r>
            <a:r>
              <a:rPr lang="en-US" altLang="zh-CN" sz="1350" b="0" dirty="0" err="1"/>
              <a:t>i</a:t>
            </a:r>
            <a:r>
              <a:rPr lang="en-US" altLang="zh-CN" sz="1350" b="0" dirty="0"/>
              <a:t>&lt;k-1){  </a:t>
            </a:r>
            <a:endParaRPr lang="en-US" altLang="zh-CN" sz="1350" b="0" dirty="0"/>
          </a:p>
          <a:p>
            <a:pPr marL="0" indent="0">
              <a:buNone/>
            </a:pPr>
            <a:r>
              <a:rPr lang="en-US" altLang="zh-CN" sz="1350" b="0" dirty="0"/>
              <a:t>p=p-&gt;right;  </a:t>
            </a:r>
            <a:endParaRPr lang="en-US" altLang="zh-CN" sz="1350" b="0" dirty="0"/>
          </a:p>
          <a:p>
            <a:pPr marL="0" indent="0">
              <a:buNone/>
            </a:pPr>
            <a:r>
              <a:rPr lang="en-US" altLang="zh-CN" sz="1350" b="0" dirty="0"/>
              <a:t>++</a:t>
            </a:r>
            <a:r>
              <a:rPr lang="en-US" altLang="zh-CN" sz="1350" b="0" dirty="0" err="1"/>
              <a:t>i</a:t>
            </a:r>
            <a:r>
              <a:rPr lang="en-US" altLang="zh-CN" sz="1350" b="0" dirty="0"/>
              <a:t>;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q=p-&gt;right;  </a:t>
            </a:r>
            <a:endParaRPr lang="en-US" altLang="zh-CN" sz="1350" b="0" dirty="0"/>
          </a:p>
          <a:p>
            <a:pPr marL="0" indent="0">
              <a:buNone/>
            </a:pPr>
            <a:r>
              <a:rPr lang="en-US" altLang="zh-CN" sz="1350" b="0" dirty="0"/>
              <a:t>p-&gt;right=q-&gt;right;  </a:t>
            </a:r>
            <a:endParaRPr lang="en-US" altLang="zh-CN" sz="1350" b="0" dirty="0"/>
          </a:p>
          <a:p>
            <a:pPr marL="0" indent="0">
              <a:buNone/>
            </a:pPr>
            <a:r>
              <a:rPr lang="en-US" altLang="zh-CN" sz="1350" b="0" dirty="0"/>
              <a:t>q-&gt;right-&gt;left=q;  </a:t>
            </a:r>
            <a:endParaRPr lang="en-US" altLang="zh-CN" sz="1350" b="0" dirty="0"/>
          </a:p>
          <a:p>
            <a:pPr marL="0" indent="0">
              <a:buNone/>
            </a:pPr>
            <a:r>
              <a:rPr lang="en-US" altLang="zh-CN" sz="1350" b="0" dirty="0"/>
              <a:t>delete q;  </a:t>
            </a:r>
            <a:endParaRPr lang="en-US" altLang="zh-CN" sz="1350" b="0" dirty="0"/>
          </a:p>
          <a:p>
            <a:pPr marL="0" indent="0">
              <a:buNone/>
            </a:pPr>
            <a:r>
              <a:rPr lang="en-US" altLang="zh-CN" sz="1350" dirty="0"/>
              <a:t>return</a:t>
            </a:r>
            <a:r>
              <a:rPr lang="en-US" altLang="zh-CN" sz="1350" b="0" dirty="0"/>
              <a:t> *</a:t>
            </a:r>
            <a:r>
              <a:rPr lang="en-US" altLang="zh-CN" sz="1350" dirty="0"/>
              <a:t>this</a:t>
            </a:r>
            <a:r>
              <a:rPr lang="en-US" altLang="zh-CN" sz="1350" b="0" dirty="0"/>
              <a:t>;  </a:t>
            </a:r>
            <a:endParaRPr lang="en-US" altLang="zh-CN" sz="1350" b="0" dirty="0"/>
          </a:p>
          <a:p>
            <a:pPr marL="0" indent="0">
              <a:buNone/>
            </a:pPr>
            <a:r>
              <a:rPr lang="en-US" altLang="zh-CN" sz="1350" b="0" dirty="0"/>
              <a:t>} </a:t>
            </a:r>
            <a:r>
              <a:rPr lang="en-US" altLang="zh-CN" sz="900" b="0" dirty="0"/>
              <a:t> </a:t>
            </a:r>
            <a:endParaRPr lang="en-US" altLang="zh-CN" sz="9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3</a:t>
            </a:r>
            <a:r>
              <a:rPr lang="zh-CN" altLang="en-US" sz="2250" dirty="0">
                <a:latin typeface="Rockwell" pitchFamily="18" charset="0"/>
                <a:ea typeface="微软雅黑" panose="020B0503020204020204" pitchFamily="34" charset="-122"/>
              </a:rPr>
              <a:t>：</a:t>
            </a:r>
            <a:r>
              <a:rPr lang="zh-CN" altLang="en-US" sz="2400" dirty="0">
                <a:latin typeface="Rockwell" pitchFamily="18" charset="0"/>
                <a:ea typeface="微软雅黑" panose="020B0503020204020204" pitchFamily="34" charset="-122"/>
              </a:rPr>
              <a:t>带头结点的双向循环链表</a:t>
            </a:r>
            <a:endParaRPr lang="zh-CN" altLang="en-US" sz="2400" dirty="0">
              <a:latin typeface="Rockwell" pitchFamily="18" charset="0"/>
              <a:ea typeface="微软雅黑" panose="020B0503020204020204" pitchFamily="34" charset="-122"/>
            </a:endParaRPr>
          </a:p>
        </p:txBody>
      </p:sp>
      <p:sp>
        <p:nvSpPr>
          <p:cNvPr id="16" name="Rectangle 2"/>
          <p:cNvSpPr txBox="1">
            <a:spLocks noChangeArrowheads="1"/>
          </p:cNvSpPr>
          <p:nvPr/>
        </p:nvSpPr>
        <p:spPr bwMode="auto">
          <a:xfrm>
            <a:off x="5120032" y="574568"/>
            <a:ext cx="2636664"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50" b="0" dirty="0"/>
              <a:t>  </a:t>
            </a:r>
            <a:endParaRPr lang="en-US" altLang="zh-CN" sz="1350" b="0" dirty="0"/>
          </a:p>
          <a:p>
            <a:pPr marL="0" indent="0">
              <a:buNone/>
            </a:pPr>
            <a:r>
              <a:rPr lang="en-US" altLang="zh-CN" sz="1350" b="0" dirty="0"/>
              <a:t>template &lt;</a:t>
            </a:r>
            <a:r>
              <a:rPr lang="en-US" altLang="zh-CN" sz="1350" b="0" dirty="0" err="1"/>
              <a:t>typename</a:t>
            </a:r>
            <a:r>
              <a:rPr lang="en-US" altLang="zh-CN" sz="1350" b="0" dirty="0"/>
              <a:t> T&gt;  </a:t>
            </a:r>
            <a:endParaRPr lang="en-US" altLang="zh-CN" sz="1350" b="0" dirty="0"/>
          </a:p>
          <a:p>
            <a:pPr marL="0" indent="0">
              <a:buNone/>
            </a:pPr>
            <a:r>
              <a:rPr lang="en-US" altLang="zh-CN" sz="1350" dirty="0"/>
              <a:t>void</a:t>
            </a:r>
            <a:r>
              <a:rPr lang="en-US" altLang="zh-CN" sz="1350" b="0" dirty="0"/>
              <a:t> List&lt;T&gt;::</a:t>
            </a:r>
            <a:r>
              <a:rPr lang="en-US" altLang="zh-CN" sz="1350" b="0" dirty="0" err="1"/>
              <a:t>print_list</a:t>
            </a:r>
            <a:r>
              <a:rPr lang="en-US" altLang="zh-CN" sz="1350" b="0" dirty="0"/>
              <a:t>()</a:t>
            </a:r>
            <a:r>
              <a:rPr lang="en-US" altLang="zh-CN" sz="1350" dirty="0" err="1"/>
              <a:t>const</a:t>
            </a:r>
            <a:r>
              <a:rPr lang="en-US" altLang="zh-CN" sz="1350" b="0" dirty="0"/>
              <a:t>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Node&lt;T&gt; *p=header-&gt;right;  </a:t>
            </a:r>
            <a:endParaRPr lang="en-US" altLang="zh-CN" sz="1350" b="0" dirty="0"/>
          </a:p>
          <a:p>
            <a:pPr marL="0" indent="0">
              <a:buNone/>
            </a:pPr>
            <a:r>
              <a:rPr lang="en-US" altLang="zh-CN" sz="1350" dirty="0"/>
              <a:t>while</a:t>
            </a:r>
            <a:r>
              <a:rPr lang="en-US" altLang="zh-CN" sz="1350" b="0" dirty="0"/>
              <a:t>(p!=header){  </a:t>
            </a:r>
            <a:endParaRPr lang="en-US" altLang="zh-CN" sz="1350" b="0" dirty="0"/>
          </a:p>
          <a:p>
            <a:pPr marL="0" indent="0">
              <a:buNone/>
            </a:pPr>
            <a:r>
              <a:rPr lang="en-US" altLang="zh-CN" sz="1350" b="0" dirty="0" err="1"/>
              <a:t>cout</a:t>
            </a:r>
            <a:r>
              <a:rPr lang="en-US" altLang="zh-CN" sz="1350" b="0" dirty="0"/>
              <a:t> &lt;&lt;p-&gt;data &lt;&lt;" ";  </a:t>
            </a:r>
            <a:endParaRPr lang="en-US" altLang="zh-CN" sz="1350" b="0" dirty="0"/>
          </a:p>
          <a:p>
            <a:pPr marL="0" indent="0">
              <a:buNone/>
            </a:pPr>
            <a:r>
              <a:rPr lang="en-US" altLang="zh-CN" sz="1350" b="0" dirty="0"/>
              <a:t>p=p-&gt;right;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a:t>
            </a:r>
            <a:endParaRPr lang="en-US" altLang="zh-CN" sz="135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4210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800" dirty="0" err="1"/>
              <a:t>int</a:t>
            </a:r>
            <a:r>
              <a:rPr lang="en-US" altLang="zh-CN" sz="1800" b="0" dirty="0"/>
              <a:t> main()  </a:t>
            </a:r>
            <a:endParaRPr lang="en-US" altLang="zh-CN" sz="1800" b="0" dirty="0"/>
          </a:p>
          <a:p>
            <a:pPr marL="0" indent="0">
              <a:buNone/>
            </a:pPr>
            <a:r>
              <a:rPr lang="en-US" altLang="zh-CN" sz="1800" b="0" dirty="0"/>
              <a:t>{  </a:t>
            </a:r>
            <a:endParaRPr lang="en-US" altLang="zh-CN" sz="1800" b="0" dirty="0"/>
          </a:p>
          <a:p>
            <a:pPr marL="0" indent="0">
              <a:buNone/>
            </a:pPr>
            <a:r>
              <a:rPr lang="en-US" altLang="zh-CN" sz="1800" dirty="0" smtClean="0"/>
              <a:t>	</a:t>
            </a:r>
            <a:r>
              <a:rPr lang="en-US" altLang="zh-CN" sz="1800" dirty="0" err="1" smtClean="0"/>
              <a:t>int</a:t>
            </a:r>
            <a:r>
              <a:rPr lang="en-US" altLang="zh-CN" sz="1800" b="0" dirty="0"/>
              <a:t> s1,s2;  </a:t>
            </a:r>
            <a:endParaRPr lang="en-US" altLang="zh-CN" sz="1800" b="0" dirty="0"/>
          </a:p>
          <a:p>
            <a:pPr marL="0" indent="0">
              <a:buNone/>
            </a:pPr>
            <a:r>
              <a:rPr lang="en-US" altLang="zh-CN" sz="1800" b="0" dirty="0" smtClean="0"/>
              <a:t>	s1</a:t>
            </a:r>
            <a:r>
              <a:rPr lang="en-US" altLang="zh-CN" sz="1800" b="0" dirty="0"/>
              <a:t>='A';  </a:t>
            </a:r>
            <a:endParaRPr lang="en-US" altLang="zh-CN" sz="1800" b="0" dirty="0"/>
          </a:p>
          <a:p>
            <a:pPr marL="0" indent="0">
              <a:buNone/>
            </a:pPr>
            <a:r>
              <a:rPr lang="en-US" altLang="zh-CN" sz="1800" b="0" dirty="0" smtClean="0"/>
              <a:t>	s2</a:t>
            </a:r>
            <a:r>
              <a:rPr lang="en-US" altLang="zh-CN" sz="1800" b="0" dirty="0"/>
              <a:t>='Z';  </a:t>
            </a:r>
            <a:endParaRPr lang="en-US" altLang="zh-CN" sz="1800" b="0" dirty="0"/>
          </a:p>
          <a:p>
            <a:pPr marL="0" indent="0">
              <a:buNone/>
            </a:pPr>
            <a:r>
              <a:rPr lang="en-US" altLang="zh-CN" sz="1800" b="0" dirty="0" smtClean="0"/>
              <a:t>	List&lt;</a:t>
            </a:r>
            <a:r>
              <a:rPr lang="en-US" altLang="zh-CN" sz="1800" dirty="0" smtClean="0"/>
              <a:t>char</a:t>
            </a:r>
            <a:r>
              <a:rPr lang="en-US" altLang="zh-CN" sz="1800" b="0" dirty="0"/>
              <a:t>&gt; p;  </a:t>
            </a:r>
            <a:endParaRPr lang="en-US" altLang="zh-CN" sz="1800" b="0" dirty="0"/>
          </a:p>
          <a:p>
            <a:pPr marL="0" indent="0">
              <a:buNone/>
            </a:pPr>
            <a:r>
              <a:rPr lang="en-US" altLang="zh-CN" sz="1800" dirty="0" smtClean="0"/>
              <a:t>	for</a:t>
            </a:r>
            <a:r>
              <a:rPr lang="en-US" altLang="zh-CN" sz="1800" b="0" dirty="0" smtClean="0"/>
              <a:t>(</a:t>
            </a:r>
            <a:r>
              <a:rPr lang="en-US" altLang="zh-CN" sz="1800" dirty="0" err="1" smtClean="0"/>
              <a:t>int</a:t>
            </a:r>
            <a:r>
              <a:rPr lang="en-US" altLang="zh-CN" sz="1800" b="0" dirty="0"/>
              <a:t> </a:t>
            </a:r>
            <a:r>
              <a:rPr lang="en-US" altLang="zh-CN" sz="1800" b="0" dirty="0" err="1"/>
              <a:t>i</a:t>
            </a:r>
            <a:r>
              <a:rPr lang="en-US" altLang="zh-CN" sz="1800" b="0" dirty="0"/>
              <a:t>=s2; </a:t>
            </a:r>
            <a:r>
              <a:rPr lang="en-US" altLang="zh-CN" sz="1800" b="0" dirty="0" err="1"/>
              <a:t>i</a:t>
            </a:r>
            <a:r>
              <a:rPr lang="en-US" altLang="zh-CN" sz="1800" b="0" dirty="0"/>
              <a:t>&gt;=s1; --</a:t>
            </a:r>
            <a:r>
              <a:rPr lang="en-US" altLang="zh-CN" sz="1800" b="0" dirty="0" err="1"/>
              <a:t>i</a:t>
            </a:r>
            <a:r>
              <a:rPr lang="en-US" altLang="zh-CN" sz="1800" b="0" dirty="0"/>
              <a:t>){  </a:t>
            </a:r>
            <a:endParaRPr lang="en-US" altLang="zh-CN" sz="1800" b="0" dirty="0"/>
          </a:p>
          <a:p>
            <a:pPr marL="0" indent="0">
              <a:buNone/>
            </a:pPr>
            <a:r>
              <a:rPr lang="en-US" altLang="zh-CN" sz="1800" b="0" dirty="0" smtClean="0"/>
              <a:t>		</a:t>
            </a:r>
            <a:r>
              <a:rPr lang="en-US" altLang="zh-CN" sz="1800" b="0" dirty="0" err="1" smtClean="0"/>
              <a:t>p.insert</a:t>
            </a:r>
            <a:r>
              <a:rPr lang="en-US" altLang="zh-CN" sz="1800" b="0" dirty="0" smtClean="0"/>
              <a:t>(0,i</a:t>
            </a:r>
            <a:r>
              <a:rPr lang="en-US" altLang="zh-CN" sz="1800" b="0" dirty="0"/>
              <a:t>);  </a:t>
            </a:r>
            <a:endParaRPr lang="en-US" altLang="zh-CN" sz="1800" b="0" dirty="0"/>
          </a:p>
          <a:p>
            <a:pPr marL="0" indent="0">
              <a:buNone/>
            </a:pPr>
            <a:r>
              <a:rPr lang="en-US" altLang="zh-CN" sz="1800" b="0" dirty="0" smtClean="0"/>
              <a:t>	}</a:t>
            </a:r>
            <a:r>
              <a:rPr lang="en-US" altLang="zh-CN" sz="1800" b="0" dirty="0"/>
              <a:t>  </a:t>
            </a:r>
            <a:endParaRPr lang="en-US" altLang="zh-CN" sz="1800" b="0" dirty="0"/>
          </a:p>
          <a:p>
            <a:pPr marL="0" indent="0">
              <a:buNone/>
            </a:pPr>
            <a:r>
              <a:rPr lang="en-US" altLang="zh-CN" sz="1800" b="0" dirty="0" smtClean="0"/>
              <a:t>	</a:t>
            </a:r>
            <a:r>
              <a:rPr lang="en-US" altLang="zh-CN" sz="1800" b="0" dirty="0" err="1" smtClean="0"/>
              <a:t>p.print_list</a:t>
            </a:r>
            <a:r>
              <a:rPr lang="en-US" altLang="zh-CN" sz="1800" b="0" dirty="0"/>
              <a:t>();  </a:t>
            </a:r>
            <a:endParaRPr lang="en-US" altLang="zh-CN" sz="1800" b="0" dirty="0"/>
          </a:p>
          <a:p>
            <a:pPr marL="0" indent="0">
              <a:buNone/>
            </a:pPr>
            <a:r>
              <a:rPr lang="en-US" altLang="zh-CN" sz="1800" dirty="0" smtClean="0"/>
              <a:t>	return</a:t>
            </a:r>
            <a:r>
              <a:rPr lang="en-US" altLang="zh-CN" sz="1800" b="0" dirty="0"/>
              <a:t> 0;  </a:t>
            </a:r>
            <a:endParaRPr lang="en-US" altLang="zh-CN" sz="1800" b="0" dirty="0"/>
          </a:p>
          <a:p>
            <a:pPr marL="0" indent="0">
              <a:buNone/>
            </a:pPr>
            <a:r>
              <a:rPr lang="en-US" altLang="zh-CN" sz="1800" b="0" dirty="0"/>
              <a:t>} </a:t>
            </a:r>
            <a:endParaRPr lang="en-US" altLang="zh-CN" sz="1800" b="0" dirty="0"/>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12091"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itchFamily="18" charset="0"/>
                <a:ea typeface="微软雅黑" panose="020B0503020204020204" pitchFamily="34" charset="-122"/>
              </a:rPr>
              <a:t>综例</a:t>
            </a:r>
            <a:r>
              <a:rPr lang="en-US" altLang="zh-CN" sz="2250" dirty="0">
                <a:latin typeface="Rockwell" pitchFamily="18" charset="0"/>
                <a:ea typeface="微软雅黑" panose="020B0503020204020204" pitchFamily="34" charset="-122"/>
              </a:rPr>
              <a:t>3</a:t>
            </a:r>
            <a:r>
              <a:rPr lang="zh-CN" altLang="en-US" sz="2250" dirty="0">
                <a:latin typeface="Rockwell" pitchFamily="18" charset="0"/>
                <a:ea typeface="微软雅黑" panose="020B0503020204020204" pitchFamily="34" charset="-122"/>
              </a:rPr>
              <a:t>：</a:t>
            </a:r>
            <a:r>
              <a:rPr lang="zh-CN" altLang="en-US" sz="2400" dirty="0">
                <a:latin typeface="Rockwell" pitchFamily="18" charset="0"/>
                <a:ea typeface="微软雅黑" panose="020B0503020204020204" pitchFamily="34" charset="-122"/>
              </a:rPr>
              <a:t>带头结点的双向循环链表</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72000" y="2170637"/>
            <a:ext cx="4970590" cy="623250"/>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标准模板库</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4000" y="-15875"/>
            <a:ext cx="7793037" cy="643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smtClean="0"/>
              <a:t>1 </a:t>
            </a:r>
            <a:r>
              <a:rPr lang="zh-CN" altLang="en-US" sz="3600" dirty="0" smtClean="0"/>
              <a:t>泛型程序设计</a:t>
            </a:r>
            <a:endParaRPr lang="zh-CN" altLang="en-US" sz="3600" dirty="0" smtClean="0"/>
          </a:p>
        </p:txBody>
      </p:sp>
      <p:sp>
        <p:nvSpPr>
          <p:cNvPr id="5" name="Rectangle 3"/>
          <p:cNvSpPr txBox="1">
            <a:spLocks noChangeArrowheads="1"/>
          </p:cNvSpPr>
          <p:nvPr/>
        </p:nvSpPr>
        <p:spPr>
          <a:xfrm>
            <a:off x="396000" y="893570"/>
            <a:ext cx="8568000" cy="2758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泛型：是指将类型参数化以达到代码复用提高软件开发工作效率的一种数据类型。</a:t>
            </a:r>
            <a:endParaRPr lang="zh-CN" altLang="en-US" sz="2400" dirty="0" smtClean="0"/>
          </a:p>
          <a:p>
            <a:r>
              <a:rPr lang="zh-CN" altLang="en-US" sz="2400" dirty="0" smtClean="0"/>
              <a:t>泛型程式设计是一种「将类型参数化」的</a:t>
            </a:r>
            <a:r>
              <a:rPr lang="zh-CN" altLang="en-US" sz="2400" dirty="0" smtClean="0">
                <a:solidFill>
                  <a:schemeClr val="hlink"/>
                </a:solidFill>
              </a:rPr>
              <a:t>思维（编程）模式</a:t>
            </a:r>
            <a:r>
              <a:rPr lang="zh-CN" altLang="en-US" sz="2400" dirty="0" smtClean="0"/>
              <a:t>。 </a:t>
            </a:r>
            <a:endParaRPr lang="zh-CN" altLang="en-US" sz="2400" dirty="0" smtClean="0"/>
          </a:p>
          <a:p>
            <a:r>
              <a:rPr lang="zh-CN" altLang="en-US" sz="2400" dirty="0" smtClean="0"/>
              <a:t>目的：</a:t>
            </a:r>
            <a:r>
              <a:rPr lang="zh-CN" altLang="en-US" sz="2400" dirty="0" smtClean="0">
                <a:latin typeface="宋体" panose="02010600030101010101" pitchFamily="2" charset="-122"/>
              </a:rPr>
              <a:t>将程序写得尽可能通用</a:t>
            </a:r>
            <a:r>
              <a:rPr lang="zh-CN" altLang="en-US" sz="2400" dirty="0" smtClean="0"/>
              <a:t> ，即</a:t>
            </a:r>
            <a:r>
              <a:rPr lang="zh-CN" altLang="en-US" sz="2400" dirty="0" smtClean="0">
                <a:latin typeface="宋体" panose="02010600030101010101" pitchFamily="2" charset="-122"/>
              </a:rPr>
              <a:t>将适用性较强的算法从特定的数据结构中抽象出来，成为通用的</a:t>
            </a:r>
            <a:r>
              <a:rPr lang="en-US" altLang="zh-CN" sz="2400" dirty="0" smtClean="0">
                <a:latin typeface="宋体" panose="02010600030101010101" pitchFamily="2" charset="-122"/>
              </a:rPr>
              <a:t>.</a:t>
            </a:r>
            <a:endParaRPr lang="zh-CN" altLang="en-US" sz="2400" dirty="0" smtClean="0">
              <a:latin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4000" y="-15875"/>
            <a:ext cx="7793037" cy="9112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1 </a:t>
            </a:r>
            <a:r>
              <a:rPr lang="zh-CN" altLang="en-US" dirty="0" smtClean="0"/>
              <a:t>泛型程序设计</a:t>
            </a:r>
            <a:endParaRPr lang="zh-CN" altLang="en-US" dirty="0" smtClean="0"/>
          </a:p>
        </p:txBody>
      </p:sp>
      <p:sp>
        <p:nvSpPr>
          <p:cNvPr id="6" name="Rectangle 3"/>
          <p:cNvSpPr txBox="1">
            <a:spLocks noChangeArrowheads="1"/>
          </p:cNvSpPr>
          <p:nvPr/>
        </p:nvSpPr>
        <p:spPr bwMode="auto">
          <a:xfrm>
            <a:off x="252000" y="771750"/>
            <a:ext cx="8680342" cy="15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在面向对象的程序设计范型之下，程序员的队伍可能要分为两种，它们都以类作为工作对象； </a:t>
            </a:r>
            <a:endParaRPr lang="zh-CN" altLang="en-US" sz="2000" kern="0" dirty="0" smtClean="0"/>
          </a:p>
          <a:p>
            <a:pPr lvl="1">
              <a:defRPr/>
            </a:pPr>
            <a:r>
              <a:rPr lang="zh-CN" altLang="en-US" sz="2000" kern="0" dirty="0" smtClean="0"/>
              <a:t>一个队伍主要是</a:t>
            </a:r>
            <a:r>
              <a:rPr lang="zh-CN" altLang="en-US" sz="2000" kern="0" dirty="0" smtClean="0">
                <a:solidFill>
                  <a:srgbClr val="FF0000"/>
                </a:solidFill>
              </a:rPr>
              <a:t>设计类和类库</a:t>
            </a:r>
            <a:r>
              <a:rPr lang="zh-CN" altLang="en-US" sz="2000" kern="0" dirty="0" smtClean="0"/>
              <a:t>；</a:t>
            </a:r>
            <a:endParaRPr lang="en-US" altLang="zh-CN" sz="2000" kern="0" dirty="0" smtClean="0"/>
          </a:p>
          <a:p>
            <a:pPr lvl="1">
              <a:defRPr/>
            </a:pPr>
            <a:r>
              <a:rPr lang="zh-CN" altLang="en-US" sz="2000" kern="0" dirty="0" smtClean="0"/>
              <a:t>另一个队伍主要是</a:t>
            </a:r>
            <a:r>
              <a:rPr lang="zh-CN" altLang="en-US" sz="2000" kern="0" dirty="0" smtClean="0">
                <a:solidFill>
                  <a:srgbClr val="FF0000"/>
                </a:solidFill>
              </a:rPr>
              <a:t>使用类来设计应用程序</a:t>
            </a:r>
            <a:r>
              <a:rPr lang="zh-CN" altLang="en-US" sz="2000" kern="0" dirty="0" smtClean="0"/>
              <a:t>； </a:t>
            </a:r>
            <a:endParaRPr lang="zh-CN" altLang="en-US" sz="2000" kern="0" dirty="0" smtClean="0"/>
          </a:p>
        </p:txBody>
      </p:sp>
      <p:sp>
        <p:nvSpPr>
          <p:cNvPr id="7" name="Rectangle 3"/>
          <p:cNvSpPr txBox="1">
            <a:spLocks noChangeArrowheads="1"/>
          </p:cNvSpPr>
          <p:nvPr/>
        </p:nvSpPr>
        <p:spPr bwMode="auto">
          <a:xfrm>
            <a:off x="225377" y="2499750"/>
            <a:ext cx="8650652" cy="201600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000" kern="0" dirty="0" smtClean="0"/>
              <a:t>结构化程序设计时代的标准：每天编写的源代码行数，程序结构清晰。</a:t>
            </a:r>
            <a:endParaRPr lang="zh-CN" altLang="en-US" sz="2000" kern="0" dirty="0" smtClean="0"/>
          </a:p>
          <a:p>
            <a:pPr>
              <a:lnSpc>
                <a:spcPct val="90000"/>
              </a:lnSpc>
              <a:defRPr/>
            </a:pPr>
            <a:r>
              <a:rPr lang="zh-CN" altLang="en-US" sz="2000" kern="0" dirty="0" smtClean="0">
                <a:solidFill>
                  <a:srgbClr val="FF3300"/>
                </a:solidFill>
              </a:rPr>
              <a:t>面向对象程序设计时代的标准：</a:t>
            </a:r>
            <a:endParaRPr lang="zh-CN" altLang="en-US" sz="2000" kern="0" dirty="0" smtClean="0">
              <a:solidFill>
                <a:srgbClr val="FF3300"/>
              </a:solidFill>
            </a:endParaRPr>
          </a:p>
          <a:p>
            <a:pPr lvl="1">
              <a:lnSpc>
                <a:spcPct val="90000"/>
              </a:lnSpc>
              <a:defRPr/>
            </a:pPr>
            <a:r>
              <a:rPr lang="zh-CN" altLang="en-US" sz="2000" kern="0" dirty="0" smtClean="0"/>
              <a:t>衡量一个应用程序员的生产力，要看他是否知道如何来最好地发挥已有类库的功能， </a:t>
            </a:r>
            <a:endParaRPr lang="zh-CN" altLang="en-US" sz="2000" kern="0" dirty="0" smtClean="0"/>
          </a:p>
          <a:p>
            <a:pPr lvl="1">
              <a:lnSpc>
                <a:spcPct val="90000"/>
              </a:lnSpc>
              <a:defRPr/>
            </a:pPr>
            <a:r>
              <a:rPr lang="zh-CN" altLang="en-US" sz="2000" kern="0" dirty="0" smtClean="0"/>
              <a:t>要看他有没有能力将已有的类库与新问题紧密的匹配起来， </a:t>
            </a:r>
            <a:endParaRPr lang="zh-CN" altLang="en-US" sz="2000" kern="0" dirty="0" smtClean="0"/>
          </a:p>
          <a:p>
            <a:pPr lvl="1">
              <a:lnSpc>
                <a:spcPct val="90000"/>
              </a:lnSpc>
              <a:defRPr/>
            </a:pPr>
            <a:r>
              <a:rPr lang="zh-CN" altLang="en-US" sz="2000" kern="0" dirty="0" smtClean="0"/>
              <a:t>还要看他不得不另外编写的代码是不是最少。 </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1"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900113" y="51750"/>
            <a:ext cx="7793037" cy="9112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t>1 </a:t>
            </a:r>
            <a:r>
              <a:rPr lang="zh-CN" altLang="en-US" sz="3200" dirty="0" smtClean="0"/>
              <a:t>泛型程序设计（续）</a:t>
            </a:r>
            <a:endParaRPr lang="zh-CN" altLang="en-US" sz="3200" dirty="0" smtClean="0"/>
          </a:p>
        </p:txBody>
      </p:sp>
      <p:sp>
        <p:nvSpPr>
          <p:cNvPr id="8" name="Rectangle 3"/>
          <p:cNvSpPr txBox="1">
            <a:spLocks noChangeArrowheads="1"/>
          </p:cNvSpPr>
          <p:nvPr/>
        </p:nvSpPr>
        <p:spPr bwMode="auto">
          <a:xfrm>
            <a:off x="324000" y="843750"/>
            <a:ext cx="8700553" cy="3600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kern="0" dirty="0" smtClean="0">
                <a:latin typeface="宋体" panose="02010600030101010101" pitchFamily="2" charset="-122"/>
              </a:rPr>
              <a:t>将程序写得尽可能</a:t>
            </a:r>
            <a:r>
              <a:rPr lang="zh-CN" altLang="en-US" kern="0" dirty="0" smtClean="0">
                <a:solidFill>
                  <a:srgbClr val="FF0000"/>
                </a:solidFill>
                <a:latin typeface="宋体" panose="02010600030101010101" pitchFamily="2" charset="-122"/>
              </a:rPr>
              <a:t>通用</a:t>
            </a:r>
            <a:r>
              <a:rPr lang="zh-CN" altLang="en-US" kern="0" dirty="0" smtClean="0">
                <a:latin typeface="宋体" panose="02010600030101010101" pitchFamily="2" charset="-122"/>
              </a:rPr>
              <a:t>；</a:t>
            </a:r>
            <a:r>
              <a:rPr lang="zh-CN" altLang="en-US" kern="0" dirty="0" smtClean="0"/>
              <a:t> </a:t>
            </a:r>
            <a:endParaRPr lang="zh-CN" altLang="en-US" kern="0" dirty="0" smtClean="0"/>
          </a:p>
          <a:p>
            <a:pPr>
              <a:lnSpc>
                <a:spcPct val="90000"/>
              </a:lnSpc>
              <a:defRPr/>
            </a:pPr>
            <a:r>
              <a:rPr lang="zh-CN" altLang="en-US" kern="0" dirty="0" smtClean="0">
                <a:latin typeface="宋体" panose="02010600030101010101" pitchFamily="2" charset="-122"/>
              </a:rPr>
              <a:t>将算法从特定的数据结构中抽象出来，成为通用的；</a:t>
            </a:r>
            <a:endParaRPr lang="zh-CN" altLang="en-US" kern="0" dirty="0" smtClean="0">
              <a:latin typeface="宋体" panose="02010600030101010101" pitchFamily="2" charset="-122"/>
            </a:endParaRPr>
          </a:p>
          <a:p>
            <a:pPr>
              <a:lnSpc>
                <a:spcPct val="90000"/>
              </a:lnSpc>
              <a:defRPr/>
            </a:pPr>
            <a:r>
              <a:rPr lang="en-US" altLang="zh-CN" kern="0" dirty="0" smtClean="0"/>
              <a:t>C++</a:t>
            </a:r>
            <a:r>
              <a:rPr lang="zh-CN" altLang="en-US" kern="0" dirty="0" smtClean="0">
                <a:latin typeface="宋体" panose="02010600030101010101" pitchFamily="2" charset="-122"/>
              </a:rPr>
              <a:t>的模板为泛型程序设计奠定了关键的基础</a:t>
            </a:r>
            <a:r>
              <a:rPr lang="zh-CN" altLang="en-US" kern="0" dirty="0" smtClean="0"/>
              <a:t> ；</a:t>
            </a:r>
            <a:endParaRPr lang="zh-CN" altLang="en-US" kern="0" dirty="0" smtClean="0"/>
          </a:p>
          <a:p>
            <a:pPr>
              <a:lnSpc>
                <a:spcPct val="90000"/>
              </a:lnSpc>
              <a:defRPr/>
            </a:pPr>
            <a:r>
              <a:rPr lang="en-US" altLang="zh-CN" kern="0" dirty="0" smtClean="0"/>
              <a:t>STL</a:t>
            </a:r>
            <a:r>
              <a:rPr lang="zh-CN" altLang="en-US" kern="0" dirty="0" smtClean="0">
                <a:latin typeface="宋体" panose="02010600030101010101" pitchFamily="2" charset="-122"/>
              </a:rPr>
              <a:t>是泛型程序设计的一个范例</a:t>
            </a:r>
            <a:r>
              <a:rPr lang="zh-CN" altLang="en-US" kern="0" dirty="0" smtClean="0"/>
              <a:t> </a:t>
            </a:r>
            <a:endParaRPr lang="zh-CN" altLang="en-US" kern="0" dirty="0" smtClean="0"/>
          </a:p>
          <a:p>
            <a:pPr lvl="1">
              <a:lnSpc>
                <a:spcPct val="90000"/>
              </a:lnSpc>
              <a:defRPr/>
            </a:pPr>
            <a:r>
              <a:rPr lang="zh-CN" altLang="en-US" sz="2400" kern="0" dirty="0" smtClean="0">
                <a:solidFill>
                  <a:srgbClr val="92D050"/>
                </a:solidFill>
              </a:rPr>
              <a:t>容器</a:t>
            </a:r>
            <a:r>
              <a:rPr lang="en-US" altLang="zh-CN" sz="2400" kern="0" dirty="0" smtClean="0">
                <a:solidFill>
                  <a:srgbClr val="92D050"/>
                </a:solidFill>
              </a:rPr>
              <a:t>(container)</a:t>
            </a:r>
            <a:endParaRPr lang="en-US" altLang="zh-CN" sz="2400" kern="0" dirty="0" smtClean="0">
              <a:solidFill>
                <a:srgbClr val="92D050"/>
              </a:solidFill>
            </a:endParaRPr>
          </a:p>
          <a:p>
            <a:pPr lvl="1">
              <a:lnSpc>
                <a:spcPct val="90000"/>
              </a:lnSpc>
              <a:defRPr/>
            </a:pPr>
            <a:r>
              <a:rPr lang="zh-CN" altLang="en-US" sz="2400" kern="0" dirty="0" smtClean="0">
                <a:solidFill>
                  <a:srgbClr val="92D050"/>
                </a:solidFill>
              </a:rPr>
              <a:t>迭代器</a:t>
            </a:r>
            <a:r>
              <a:rPr lang="en-US" altLang="zh-CN" sz="2400" kern="0" dirty="0" smtClean="0">
                <a:solidFill>
                  <a:srgbClr val="92D050"/>
                </a:solidFill>
              </a:rPr>
              <a:t>(iterator)</a:t>
            </a:r>
            <a:endParaRPr lang="en-US" altLang="zh-CN" sz="2400" kern="0" dirty="0" smtClean="0">
              <a:solidFill>
                <a:srgbClr val="92D050"/>
              </a:solidFill>
            </a:endParaRPr>
          </a:p>
          <a:p>
            <a:pPr lvl="1">
              <a:lnSpc>
                <a:spcPct val="90000"/>
              </a:lnSpc>
              <a:defRPr/>
            </a:pPr>
            <a:r>
              <a:rPr lang="zh-CN" altLang="en-US" sz="2400" kern="0" dirty="0" smtClean="0">
                <a:solidFill>
                  <a:srgbClr val="92D050"/>
                </a:solidFill>
              </a:rPr>
              <a:t>算法（</a:t>
            </a:r>
            <a:r>
              <a:rPr lang="en-US" altLang="zh-CN" sz="2400" kern="0" dirty="0" smtClean="0">
                <a:solidFill>
                  <a:srgbClr val="92D050"/>
                </a:solidFill>
              </a:rPr>
              <a:t>algorithms</a:t>
            </a:r>
            <a:r>
              <a:rPr lang="zh-CN" altLang="en-US" sz="2400" kern="0" dirty="0" smtClean="0">
                <a:solidFill>
                  <a:srgbClr val="92D050"/>
                </a:solidFill>
              </a:rPr>
              <a:t>）</a:t>
            </a:r>
            <a:endParaRPr lang="zh-CN" altLang="en-US" sz="2400" kern="0" dirty="0" smtClean="0">
              <a:solidFill>
                <a:srgbClr val="92D050"/>
              </a:solidFill>
            </a:endParaRPr>
          </a:p>
          <a:p>
            <a:pPr lvl="1">
              <a:lnSpc>
                <a:spcPct val="90000"/>
              </a:lnSpc>
              <a:defRPr/>
            </a:pPr>
            <a:r>
              <a:rPr lang="zh-CN" altLang="en-US" sz="2400" kern="0" dirty="0" smtClean="0">
                <a:solidFill>
                  <a:srgbClr val="92D050"/>
                </a:solidFill>
              </a:rPr>
              <a:t>函数对象（</a:t>
            </a:r>
            <a:r>
              <a:rPr lang="en-US" altLang="zh-CN" sz="2400" kern="0" dirty="0" smtClean="0">
                <a:solidFill>
                  <a:srgbClr val="92D050"/>
                </a:solidFill>
              </a:rPr>
              <a:t>function object</a:t>
            </a:r>
            <a:r>
              <a:rPr lang="zh-CN" altLang="en-US" sz="2400" kern="0" dirty="0" smtClean="0">
                <a:solidFill>
                  <a:srgbClr val="92D050"/>
                </a:solidFill>
              </a:rPr>
              <a:t>）</a:t>
            </a:r>
            <a:endParaRPr lang="zh-CN" altLang="en-US" sz="2400" kern="0" dirty="0">
              <a:solidFill>
                <a:srgbClr val="92D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88595"/>
            <a:ext cx="6962775" cy="460375"/>
          </a:xfrm>
          <a:prstGeom prst="rect">
            <a:avLst/>
          </a:prstGeom>
          <a:noFill/>
        </p:spPr>
        <p:txBody>
          <a:bodyPr wrap="square" rtlCol="0" anchor="t">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模板、模板函数、模板类和对象之间的关系</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87033" y="4086912"/>
            <a:ext cx="8288967" cy="1015663"/>
          </a:xfrm>
          <a:prstGeom prst="rect">
            <a:avLst/>
          </a:prstGeom>
          <a:noFill/>
        </p:spPr>
        <p:txBody>
          <a:bodyPr wrap="square" rtlCol="0">
            <a:spAutoFit/>
          </a:bodyPr>
          <a:lstStyle/>
          <a:p>
            <a:pPr algn="l">
              <a:lnSpc>
                <a:spcPct val="150000"/>
              </a:lnSpc>
            </a:pPr>
            <a:r>
              <a:rPr lang="zh-CN" altLang="en-US" sz="1600" dirty="0" smtClean="0">
                <a:solidFill>
                  <a:srgbClr val="FFC000"/>
                </a:solidFill>
                <a:latin typeface="微软雅黑" panose="020B0503020204020204" pitchFamily="34" charset="-122"/>
                <a:ea typeface="微软雅黑" panose="020B0503020204020204" pitchFamily="34" charset="-122"/>
              </a:rPr>
              <a:t>[说明]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由于模板的作用是使程序能够对不同类型的数据进行相同方式的处理，因此，在进行相同方式的处理时，只有当参加运行的数据类型不同时，才可以定义模板。</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1908175" y="2243825"/>
            <a:ext cx="2232025"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charset="0"/>
              </a:rPr>
              <a:t>模板函数</a:t>
            </a:r>
            <a:endParaRPr kumimoji="1" lang="zh-CN" altLang="en-US" sz="2400">
              <a:solidFill>
                <a:schemeClr val="tx1"/>
              </a:solidFill>
              <a:latin typeface="Times New Roman" panose="02020603050405020304" charset="0"/>
            </a:endParaRPr>
          </a:p>
        </p:txBody>
      </p:sp>
      <p:sp>
        <p:nvSpPr>
          <p:cNvPr id="7" name="Rectangle 5"/>
          <p:cNvSpPr>
            <a:spLocks noChangeArrowheads="1"/>
          </p:cNvSpPr>
          <p:nvPr/>
        </p:nvSpPr>
        <p:spPr bwMode="auto">
          <a:xfrm>
            <a:off x="5868988" y="2243825"/>
            <a:ext cx="1871662"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charset="0"/>
              </a:rPr>
              <a:t>模板类</a:t>
            </a:r>
            <a:endParaRPr kumimoji="1" lang="zh-CN" altLang="en-US" sz="2400">
              <a:solidFill>
                <a:schemeClr val="tx1"/>
              </a:solidFill>
              <a:latin typeface="Times New Roman" panose="02020603050405020304" charset="0"/>
            </a:endParaRPr>
          </a:p>
        </p:txBody>
      </p:sp>
      <p:sp>
        <p:nvSpPr>
          <p:cNvPr id="8" name="Rectangle 6"/>
          <p:cNvSpPr>
            <a:spLocks noChangeArrowheads="1"/>
          </p:cNvSpPr>
          <p:nvPr/>
        </p:nvSpPr>
        <p:spPr bwMode="auto">
          <a:xfrm>
            <a:off x="5868988" y="3324912"/>
            <a:ext cx="1943100"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charset="0"/>
              </a:rPr>
              <a:t>对象</a:t>
            </a:r>
            <a:endParaRPr kumimoji="1" lang="zh-CN" altLang="en-US" sz="2400">
              <a:solidFill>
                <a:schemeClr val="tx1"/>
              </a:solidFill>
              <a:latin typeface="Times New Roman" panose="02020603050405020304" charset="0"/>
            </a:endParaRPr>
          </a:p>
        </p:txBody>
      </p:sp>
      <p:sp>
        <p:nvSpPr>
          <p:cNvPr id="9" name="Rectangle 7"/>
          <p:cNvSpPr>
            <a:spLocks noChangeArrowheads="1"/>
          </p:cNvSpPr>
          <p:nvPr/>
        </p:nvSpPr>
        <p:spPr bwMode="auto">
          <a:xfrm>
            <a:off x="3276600" y="627750"/>
            <a:ext cx="3384550" cy="863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kumimoji="1" lang="zh-CN" altLang="en-US" sz="2400" dirty="0">
                <a:solidFill>
                  <a:schemeClr val="tx1"/>
                </a:solidFill>
                <a:latin typeface="Times New Roman" panose="02020603050405020304" charset="0"/>
              </a:rPr>
              <a:t>模板</a:t>
            </a:r>
            <a:endParaRPr kumimoji="1" lang="zh-CN" altLang="en-US" sz="2400" dirty="0">
              <a:solidFill>
                <a:schemeClr val="tx1"/>
              </a:solidFill>
              <a:latin typeface="Times New Roman" panose="02020603050405020304" charset="0"/>
            </a:endParaRPr>
          </a:p>
          <a:p>
            <a:pPr algn="ctr">
              <a:spcBef>
                <a:spcPct val="0"/>
              </a:spcBef>
              <a:buClrTx/>
              <a:buSzTx/>
              <a:buFontTx/>
              <a:buNone/>
            </a:pPr>
            <a:r>
              <a:rPr kumimoji="1" lang="zh-CN" altLang="en-US" sz="2400" dirty="0">
                <a:solidFill>
                  <a:schemeClr val="tx1"/>
                </a:solidFill>
                <a:latin typeface="Times New Roman" panose="02020603050405020304" charset="0"/>
              </a:rPr>
              <a:t>（函数模板和类模板）</a:t>
            </a:r>
            <a:endParaRPr kumimoji="1" lang="zh-CN" altLang="en-US" sz="2400" dirty="0">
              <a:solidFill>
                <a:schemeClr val="tx1"/>
              </a:solidFill>
              <a:latin typeface="Times New Roman" panose="02020603050405020304" charset="0"/>
            </a:endParaRPr>
          </a:p>
        </p:txBody>
      </p:sp>
      <p:sp>
        <p:nvSpPr>
          <p:cNvPr id="10" name="Line 8"/>
          <p:cNvSpPr>
            <a:spLocks noChangeShapeType="1"/>
          </p:cNvSpPr>
          <p:nvPr/>
        </p:nvSpPr>
        <p:spPr bwMode="auto">
          <a:xfrm flipH="1">
            <a:off x="3132138" y="1491350"/>
            <a:ext cx="1298575" cy="75247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9"/>
          <p:cNvSpPr txBox="1">
            <a:spLocks noChangeArrowheads="1"/>
          </p:cNvSpPr>
          <p:nvPr/>
        </p:nvSpPr>
        <p:spPr bwMode="auto">
          <a:xfrm>
            <a:off x="1979613" y="1524687"/>
            <a:ext cx="1657350"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endParaRPr kumimoji="1" lang="zh-CN" altLang="en-US" sz="2500">
              <a:solidFill>
                <a:srgbClr val="008000"/>
              </a:solidFill>
              <a:latin typeface="宋体" panose="02010600030101010101" pitchFamily="2" charset="-122"/>
              <a:ea typeface="宋体" panose="02010600030101010101" pitchFamily="2" charset="-122"/>
            </a:endParaRPr>
          </a:p>
        </p:txBody>
      </p:sp>
      <p:sp>
        <p:nvSpPr>
          <p:cNvPr id="12" name="Text Box 10"/>
          <p:cNvSpPr txBox="1">
            <a:spLocks noChangeArrowheads="1"/>
          </p:cNvSpPr>
          <p:nvPr/>
        </p:nvSpPr>
        <p:spPr bwMode="auto">
          <a:xfrm>
            <a:off x="5364163" y="1524687"/>
            <a:ext cx="1657350"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endParaRPr kumimoji="1" lang="zh-CN" altLang="en-US" sz="2500">
              <a:solidFill>
                <a:srgbClr val="008000"/>
              </a:solidFill>
              <a:latin typeface="宋体" panose="02010600030101010101" pitchFamily="2" charset="-122"/>
              <a:ea typeface="宋体" panose="02010600030101010101" pitchFamily="2" charset="-122"/>
            </a:endParaRPr>
          </a:p>
        </p:txBody>
      </p:sp>
      <p:sp>
        <p:nvSpPr>
          <p:cNvPr id="13" name="Text Box 11"/>
          <p:cNvSpPr txBox="1">
            <a:spLocks noChangeArrowheads="1"/>
          </p:cNvSpPr>
          <p:nvPr/>
        </p:nvSpPr>
        <p:spPr bwMode="auto">
          <a:xfrm>
            <a:off x="6372225" y="2820087"/>
            <a:ext cx="1655763"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endParaRPr kumimoji="1" lang="zh-CN" altLang="en-US" sz="2500">
              <a:solidFill>
                <a:srgbClr val="008000"/>
              </a:solidFill>
              <a:latin typeface="宋体" panose="02010600030101010101" pitchFamily="2" charset="-122"/>
              <a:ea typeface="宋体" panose="02010600030101010101" pitchFamily="2" charset="-122"/>
            </a:endParaRPr>
          </a:p>
        </p:txBody>
      </p:sp>
      <p:sp>
        <p:nvSpPr>
          <p:cNvPr id="14" name="Line 12"/>
          <p:cNvSpPr>
            <a:spLocks noChangeShapeType="1"/>
          </p:cNvSpPr>
          <p:nvPr/>
        </p:nvSpPr>
        <p:spPr bwMode="auto">
          <a:xfrm>
            <a:off x="4935538" y="1491350"/>
            <a:ext cx="1436687" cy="75247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3"/>
          <p:cNvSpPr txBox="1">
            <a:spLocks noChangeArrowheads="1"/>
          </p:cNvSpPr>
          <p:nvPr/>
        </p:nvSpPr>
        <p:spPr bwMode="auto">
          <a:xfrm>
            <a:off x="1044575" y="3109012"/>
            <a:ext cx="3959225" cy="854075"/>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dirty="0">
                <a:solidFill>
                  <a:srgbClr val="FF0033"/>
                </a:solidFill>
                <a:latin typeface="宋体" panose="02010600030101010101" pitchFamily="2" charset="-122"/>
                <a:ea typeface="宋体" panose="02010600030101010101" pitchFamily="2" charset="-122"/>
              </a:rPr>
              <a:t>模板、模板类、模板函数和对象之间的关系</a:t>
            </a:r>
            <a:endParaRPr kumimoji="1" lang="zh-CN" altLang="en-US" sz="2500" dirty="0">
              <a:solidFill>
                <a:srgbClr val="FF0033"/>
              </a:solidFill>
              <a:latin typeface="宋体" panose="02010600030101010101" pitchFamily="2" charset="-122"/>
              <a:ea typeface="宋体" panose="02010600030101010101" pitchFamily="2" charset="-122"/>
            </a:endParaRPr>
          </a:p>
        </p:txBody>
      </p:sp>
      <p:sp>
        <p:nvSpPr>
          <p:cNvPr id="16" name="Line 14"/>
          <p:cNvSpPr>
            <a:spLocks noChangeShapeType="1"/>
          </p:cNvSpPr>
          <p:nvPr/>
        </p:nvSpPr>
        <p:spPr bwMode="auto">
          <a:xfrm>
            <a:off x="6661150" y="2820087"/>
            <a:ext cx="0" cy="50482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itchFamily="18" charset="0"/>
                <a:ea typeface="微软雅黑" panose="020B0503020204020204" pitchFamily="34" charset="-122"/>
              </a:rPr>
              <a:t>2.</a:t>
            </a:r>
            <a:r>
              <a:rPr lang="zh-CN" altLang="en-US" sz="3000" dirty="0">
                <a:latin typeface="Rockwell" pitchFamily="18" charset="0"/>
                <a:ea typeface="微软雅黑" panose="020B0503020204020204" pitchFamily="34" charset="-122"/>
              </a:rPr>
              <a:t>什么是类库？</a:t>
            </a:r>
            <a:endParaRPr lang="zh-CN" altLang="en-US" sz="3000" dirty="0">
              <a:latin typeface="Rockwell" pitchFamily="18" charset="0"/>
              <a:ea typeface="微软雅黑" panose="020B0503020204020204" pitchFamily="34" charset="-122"/>
            </a:endParaRPr>
          </a:p>
        </p:txBody>
      </p:sp>
      <p:sp>
        <p:nvSpPr>
          <p:cNvPr id="3" name="Rectangle 3"/>
          <p:cNvSpPr txBox="1">
            <a:spLocks noChangeArrowheads="1"/>
          </p:cNvSpPr>
          <p:nvPr/>
        </p:nvSpPr>
        <p:spPr bwMode="auto">
          <a:xfrm>
            <a:off x="216549" y="915750"/>
            <a:ext cx="8459451" cy="3816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类库是</a:t>
            </a:r>
            <a:r>
              <a:rPr lang="zh-CN" altLang="en-US" sz="2000" kern="0" dirty="0" smtClean="0">
                <a:solidFill>
                  <a:srgbClr val="FF0000"/>
                </a:solidFill>
              </a:rPr>
              <a:t>类的集合</a:t>
            </a:r>
            <a:r>
              <a:rPr lang="zh-CN" altLang="en-US" sz="2000" kern="0" dirty="0" smtClean="0"/>
              <a:t>，并且给出了多种类之间的关系描述。 </a:t>
            </a:r>
            <a:endParaRPr lang="zh-CN" altLang="en-US" sz="2000" kern="0" dirty="0" smtClean="0"/>
          </a:p>
          <a:p>
            <a:pPr>
              <a:defRPr/>
            </a:pPr>
            <a:r>
              <a:rPr lang="zh-CN" altLang="en-US" sz="2000" kern="0" dirty="0" smtClean="0"/>
              <a:t>为了便于程序员的开发工作，系统提供了一批可供</a:t>
            </a:r>
            <a:r>
              <a:rPr lang="zh-CN" altLang="en-US" sz="2000" kern="0" dirty="0" smtClean="0">
                <a:solidFill>
                  <a:srgbClr val="FF0000"/>
                </a:solidFill>
              </a:rPr>
              <a:t>重用的代码</a:t>
            </a:r>
            <a:r>
              <a:rPr lang="zh-CN" altLang="en-US" sz="2000" kern="0" dirty="0" smtClean="0"/>
              <a:t>。 （源程序代码）</a:t>
            </a:r>
            <a:endParaRPr lang="zh-CN" altLang="en-US" sz="2000" kern="0" dirty="0" smtClean="0"/>
          </a:p>
          <a:p>
            <a:pPr algn="just">
              <a:defRPr/>
            </a:pPr>
            <a:r>
              <a:rPr lang="zh-CN" altLang="en-US" sz="2000" kern="0" dirty="0" smtClean="0"/>
              <a:t>具体表现为</a:t>
            </a:r>
            <a:r>
              <a:rPr lang="zh-CN" altLang="en-US" sz="2000" kern="0" dirty="0" smtClean="0">
                <a:solidFill>
                  <a:srgbClr val="FF0000"/>
                </a:solidFill>
              </a:rPr>
              <a:t>一组类</a:t>
            </a:r>
            <a:r>
              <a:rPr lang="zh-CN" altLang="en-US" sz="2000" kern="0" dirty="0" smtClean="0"/>
              <a:t>，通过建立彼此间的继承关系形成</a:t>
            </a:r>
            <a:r>
              <a:rPr lang="zh-CN" altLang="en-US" sz="2000" kern="0" dirty="0" smtClean="0">
                <a:solidFill>
                  <a:srgbClr val="FF0000"/>
                </a:solidFill>
              </a:rPr>
              <a:t>类库</a:t>
            </a:r>
            <a:r>
              <a:rPr lang="zh-CN" altLang="en-US" sz="2000" kern="0" dirty="0" smtClean="0"/>
              <a:t>，以类的形式提供给用户重用。</a:t>
            </a:r>
            <a:endParaRPr lang="zh-CN" altLang="en-US" sz="2000" kern="0" dirty="0" smtClean="0"/>
          </a:p>
          <a:p>
            <a:pPr>
              <a:defRPr/>
            </a:pPr>
            <a:r>
              <a:rPr lang="zh-CN" altLang="en-US" sz="2000" kern="0" dirty="0"/>
              <a:t>在设计和实现面向对象的程序的时候，要用</a:t>
            </a:r>
            <a:r>
              <a:rPr lang="zh-CN" altLang="en-US" sz="2000" kern="0" dirty="0">
                <a:solidFill>
                  <a:srgbClr val="FF0000"/>
                </a:solidFill>
              </a:rPr>
              <a:t>类和类库</a:t>
            </a:r>
            <a:r>
              <a:rPr lang="zh-CN" altLang="en-US" sz="2000" kern="0" dirty="0"/>
              <a:t>，才能得到所需的对象，即类的实例。 </a:t>
            </a:r>
            <a:endParaRPr lang="zh-CN" altLang="en-US" sz="2000" kern="0" dirty="0"/>
          </a:p>
          <a:p>
            <a:pPr>
              <a:defRPr/>
            </a:pPr>
            <a:endParaRPr lang="zh-CN" altLang="en-US" sz="2000" kern="0" dirty="0"/>
          </a:p>
          <a:p>
            <a:pPr algn="just">
              <a:defRPr/>
            </a:pPr>
            <a:r>
              <a:rPr lang="zh-CN" altLang="en-US" sz="2000" kern="0" dirty="0"/>
              <a:t>所以，类库是一种预定义的面向对象的</a:t>
            </a:r>
            <a:r>
              <a:rPr lang="zh-CN" altLang="en-US" sz="2000" kern="0" dirty="0">
                <a:solidFill>
                  <a:srgbClr val="FF0000"/>
                </a:solidFill>
              </a:rPr>
              <a:t>程序库</a:t>
            </a:r>
            <a:r>
              <a:rPr lang="zh-CN" altLang="en-US" sz="2000" kern="0" dirty="0" smtClean="0"/>
              <a:t>。</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7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carbrake.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carbrake.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1" name="carbrak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1" name="carbrake.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1"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itchFamily="18" charset="0"/>
                <a:ea typeface="微软雅黑" panose="020B0503020204020204" pitchFamily="34" charset="-122"/>
              </a:rPr>
              <a:t>2.</a:t>
            </a:r>
            <a:r>
              <a:rPr lang="zh-CN" altLang="en-US" sz="3000" dirty="0">
                <a:latin typeface="Rockwell" pitchFamily="18" charset="0"/>
                <a:ea typeface="微软雅黑" panose="020B0503020204020204" pitchFamily="34" charset="-122"/>
              </a:rPr>
              <a:t>什么是类库</a:t>
            </a:r>
            <a:r>
              <a:rPr lang="zh-CN" altLang="en-US" sz="3000" dirty="0" smtClean="0">
                <a:latin typeface="Rockwell" pitchFamily="18" charset="0"/>
                <a:ea typeface="微软雅黑" panose="020B0503020204020204" pitchFamily="34" charset="-122"/>
              </a:rPr>
              <a:t>？</a:t>
            </a:r>
            <a:r>
              <a:rPr lang="zh-CN" altLang="en-US" sz="3000" dirty="0">
                <a:latin typeface="Rockwell" pitchFamily="18" charset="0"/>
                <a:ea typeface="微软雅黑" panose="020B0503020204020204" pitchFamily="34" charset="-122"/>
              </a:rPr>
              <a:t>：类库的例子</a:t>
            </a:r>
            <a:endParaRPr lang="zh-CN" altLang="en-US" sz="3000" dirty="0">
              <a:latin typeface="Rockwell" pitchFamily="18" charset="0"/>
              <a:ea typeface="微软雅黑" panose="020B0503020204020204" pitchFamily="34" charset="-122"/>
            </a:endParaRPr>
          </a:p>
        </p:txBody>
      </p:sp>
      <p:sp>
        <p:nvSpPr>
          <p:cNvPr id="3" name="Rectangle 3"/>
          <p:cNvSpPr txBox="1">
            <a:spLocks noChangeArrowheads="1"/>
          </p:cNvSpPr>
          <p:nvPr/>
        </p:nvSpPr>
        <p:spPr bwMode="auto">
          <a:xfrm>
            <a:off x="324000" y="915750"/>
            <a:ext cx="8409465" cy="33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kern="0" dirty="0" smtClean="0">
                <a:latin typeface="Arial" panose="020B0604020202020204" pitchFamily="34" charset="0"/>
                <a:cs typeface="Arial" panose="020B0604020202020204" pitchFamily="34" charset="0"/>
              </a:rPr>
              <a:t>C++ Standard STL library</a:t>
            </a:r>
            <a:r>
              <a:rPr lang="zh-CN" altLang="en-US" kern="0" dirty="0" smtClean="0">
                <a:latin typeface="Arial" panose="020B0604020202020204" pitchFamily="34" charset="0"/>
                <a:cs typeface="Arial" panose="020B0604020202020204" pitchFamily="34" charset="0"/>
              </a:rPr>
              <a:t>；</a:t>
            </a:r>
            <a:endParaRPr lang="en-US" altLang="zh-CN" kern="0" dirty="0" smtClean="0">
              <a:latin typeface="Arial" panose="020B0604020202020204" pitchFamily="34" charset="0"/>
              <a:cs typeface="Arial" panose="020B0604020202020204" pitchFamily="34" charset="0"/>
            </a:endParaRPr>
          </a:p>
          <a:p>
            <a:pPr>
              <a:defRPr/>
            </a:pPr>
            <a:r>
              <a:rPr lang="en-US" altLang="zh-CN" kern="0" dirty="0" smtClean="0">
                <a:latin typeface="Arial" panose="020B0604020202020204" pitchFamily="34" charset="0"/>
                <a:cs typeface="Arial" panose="020B0604020202020204" pitchFamily="34" charset="0"/>
              </a:rPr>
              <a:t>Microsoft Visual C++</a:t>
            </a:r>
            <a:r>
              <a:rPr lang="zh-CN" altLang="en-US" kern="0" dirty="0" smtClean="0"/>
              <a:t>系统中提供的</a:t>
            </a:r>
            <a:r>
              <a:rPr lang="en-US" altLang="zh-CN" kern="0" dirty="0" smtClean="0"/>
              <a:t>MFC</a:t>
            </a:r>
            <a:r>
              <a:rPr lang="zh-CN" altLang="en-US" kern="0" dirty="0" smtClean="0"/>
              <a:t>类库； </a:t>
            </a:r>
            <a:endParaRPr lang="zh-CN" altLang="en-US" kern="0" dirty="0" smtClean="0"/>
          </a:p>
          <a:p>
            <a:pPr marL="0" indent="0">
              <a:buFontTx/>
              <a:buNone/>
              <a:defRPr/>
            </a:pPr>
            <a:r>
              <a:rPr lang="en-US" altLang="zh-CN" kern="0" dirty="0" smtClean="0"/>
              <a:t>	MFC:     Microsoft Foundation Class</a:t>
            </a:r>
            <a:endParaRPr lang="en-US" altLang="zh-CN" kern="0" dirty="0" smtClean="0"/>
          </a:p>
          <a:p>
            <a:pPr>
              <a:defRPr/>
            </a:pPr>
            <a:r>
              <a:rPr lang="en-US" altLang="zh-CN" kern="0" dirty="0" smtClean="0">
                <a:latin typeface="Arial" panose="020B0604020202020204" pitchFamily="34" charset="0"/>
                <a:cs typeface="Arial" panose="020B0604020202020204" pitchFamily="34" charset="0"/>
              </a:rPr>
              <a:t>Borland C++</a:t>
            </a:r>
            <a:r>
              <a:rPr lang="zh-CN" altLang="en-US" kern="0" dirty="0" smtClean="0"/>
              <a:t>系统中提供的</a:t>
            </a:r>
            <a:r>
              <a:rPr lang="en-US" altLang="zh-CN" kern="0" dirty="0" smtClean="0"/>
              <a:t>OWL</a:t>
            </a:r>
            <a:r>
              <a:rPr lang="zh-CN" altLang="en-US" kern="0" dirty="0" smtClean="0"/>
              <a:t>类库； </a:t>
            </a:r>
            <a:endParaRPr lang="zh-CN" altLang="en-US" kern="0" dirty="0" smtClean="0"/>
          </a:p>
          <a:p>
            <a:pPr>
              <a:defRPr/>
            </a:pPr>
            <a:r>
              <a:rPr lang="en-US" altLang="zh-CN" kern="0" dirty="0" smtClean="0">
                <a:latin typeface="Arial" panose="020B0604020202020204" pitchFamily="34" charset="0"/>
                <a:cs typeface="Arial" panose="020B0604020202020204" pitchFamily="34" charset="0"/>
              </a:rPr>
              <a:t>C++ Builder </a:t>
            </a:r>
            <a:r>
              <a:rPr lang="zh-CN" altLang="en-US" kern="0" dirty="0" smtClean="0"/>
              <a:t>系统中提供的</a:t>
            </a:r>
            <a:r>
              <a:rPr lang="en-US" altLang="zh-CN" kern="0" dirty="0" smtClean="0"/>
              <a:t>VCL</a:t>
            </a:r>
            <a:r>
              <a:rPr lang="zh-CN" altLang="en-US" kern="0" dirty="0" smtClean="0"/>
              <a:t>类库；</a:t>
            </a:r>
            <a:endParaRPr lang="en-US" altLang="zh-CN" kern="0" dirty="0" smtClean="0"/>
          </a:p>
          <a:p>
            <a:pPr>
              <a:defRPr/>
            </a:pPr>
            <a:r>
              <a:rPr lang="zh-CN" altLang="en-US" kern="0" dirty="0" smtClean="0"/>
              <a:t>近年很流行的</a:t>
            </a:r>
            <a:r>
              <a:rPr lang="en-US" altLang="zh-CN" kern="0" dirty="0" smtClean="0"/>
              <a:t>QT</a:t>
            </a:r>
            <a:r>
              <a:rPr lang="zh-CN" altLang="en-US" kern="0" dirty="0" smtClean="0"/>
              <a:t>库； </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itchFamily="18" charset="0"/>
                <a:ea typeface="微软雅黑" panose="020B0503020204020204" pitchFamily="34" charset="-122"/>
              </a:rPr>
              <a:t>2.</a:t>
            </a:r>
            <a:r>
              <a:rPr lang="zh-CN" altLang="en-US" sz="3000" dirty="0">
                <a:latin typeface="Rockwell" pitchFamily="18" charset="0"/>
                <a:ea typeface="微软雅黑" panose="020B0503020204020204" pitchFamily="34" charset="-122"/>
              </a:rPr>
              <a:t>什么是类库</a:t>
            </a:r>
            <a:r>
              <a:rPr lang="zh-CN" altLang="en-US" sz="3000" dirty="0" smtClean="0">
                <a:latin typeface="Rockwell" pitchFamily="18" charset="0"/>
                <a:ea typeface="微软雅黑" panose="020B0503020204020204" pitchFamily="34" charset="-122"/>
              </a:rPr>
              <a:t>？</a:t>
            </a:r>
            <a:r>
              <a:rPr lang="zh-CN" altLang="en-US" sz="3000" dirty="0">
                <a:latin typeface="Rockwell" pitchFamily="18" charset="0"/>
                <a:ea typeface="微软雅黑" panose="020B0503020204020204" pitchFamily="34" charset="-122"/>
              </a:rPr>
              <a:t>类库有什么特点</a:t>
            </a:r>
            <a:endParaRPr lang="zh-CN" altLang="en-US" sz="3000" dirty="0">
              <a:latin typeface="Rockwell" pitchFamily="18" charset="0"/>
              <a:ea typeface="微软雅黑" panose="020B0503020204020204" pitchFamily="34" charset="-122"/>
            </a:endParaRPr>
          </a:p>
        </p:txBody>
      </p:sp>
      <p:sp>
        <p:nvSpPr>
          <p:cNvPr id="3" name="Rectangle 3"/>
          <p:cNvSpPr txBox="1">
            <a:spLocks noChangeArrowheads="1"/>
          </p:cNvSpPr>
          <p:nvPr/>
        </p:nvSpPr>
        <p:spPr bwMode="auto">
          <a:xfrm>
            <a:off x="252000" y="771751"/>
            <a:ext cx="8352713" cy="410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通用性</a:t>
            </a:r>
            <a:endParaRPr lang="en-US" altLang="zh-CN" sz="2000" kern="0" dirty="0" smtClean="0"/>
          </a:p>
          <a:p>
            <a:pPr lvl="1">
              <a:defRPr/>
            </a:pPr>
            <a:r>
              <a:rPr lang="zh-CN" altLang="en-US" sz="2000" kern="0" dirty="0">
                <a:latin typeface="楷体" panose="02010609060101010101" pitchFamily="49" charset="-122"/>
                <a:ea typeface="楷体" panose="02010609060101010101" pitchFamily="49" charset="-122"/>
              </a:rPr>
              <a:t>基于重用的目的，选择具有广泛适用性的东西作为类库的内容，并经过全面的考虑，使之适用于较多的</a:t>
            </a:r>
            <a:r>
              <a:rPr lang="zh-CN" altLang="en-US" sz="2000" kern="0" dirty="0" smtClean="0">
                <a:latin typeface="楷体" panose="02010609060101010101" pitchFamily="49" charset="-122"/>
                <a:ea typeface="楷体" panose="02010609060101010101" pitchFamily="49" charset="-122"/>
              </a:rPr>
              <a:t>情况； </a:t>
            </a:r>
            <a:endParaRPr lang="zh-CN" altLang="en-US" sz="2000" kern="0" dirty="0" smtClean="0">
              <a:latin typeface="楷体" panose="02010609060101010101" pitchFamily="49" charset="-122"/>
              <a:ea typeface="楷体" panose="02010609060101010101" pitchFamily="49" charset="-122"/>
            </a:endParaRPr>
          </a:p>
          <a:p>
            <a:pPr>
              <a:defRPr/>
            </a:pPr>
            <a:r>
              <a:rPr lang="zh-CN" altLang="en-US" sz="2000" kern="0" dirty="0" smtClean="0"/>
              <a:t>可扩充性 </a:t>
            </a:r>
            <a:endParaRPr lang="en-US" altLang="zh-CN" sz="2000" kern="0" dirty="0" smtClean="0"/>
          </a:p>
          <a:p>
            <a:pPr lvl="1">
              <a:defRPr/>
            </a:pPr>
            <a:r>
              <a:rPr lang="zh-CN" altLang="en-US" sz="2000" kern="0" dirty="0"/>
              <a:t>在软件开发过程中，可以添加新的类供以后</a:t>
            </a:r>
            <a:r>
              <a:rPr lang="zh-CN" altLang="en-US" sz="2000" kern="0" dirty="0" smtClean="0"/>
              <a:t>使用； </a:t>
            </a:r>
            <a:endParaRPr lang="zh-CN" altLang="en-US" sz="2000" kern="0" dirty="0"/>
          </a:p>
          <a:p>
            <a:pPr lvl="1">
              <a:defRPr/>
            </a:pPr>
            <a:r>
              <a:rPr lang="zh-CN" altLang="en-US" sz="2000" kern="0" dirty="0"/>
              <a:t>对已有的类库进行改进时，只要保持接口不变，修改不会引起外部（即应用系统）软件的</a:t>
            </a:r>
            <a:r>
              <a:rPr lang="zh-CN" altLang="en-US" sz="2000" kern="0" dirty="0" smtClean="0"/>
              <a:t>变化；</a:t>
            </a:r>
            <a:endParaRPr lang="zh-CN" altLang="en-US" sz="2000" kern="0" dirty="0" smtClean="0"/>
          </a:p>
          <a:p>
            <a:pPr>
              <a:defRPr/>
            </a:pPr>
            <a:r>
              <a:rPr lang="zh-CN" altLang="en-US" sz="2000" kern="0" dirty="0" smtClean="0"/>
              <a:t>概念性与层次性 </a:t>
            </a:r>
            <a:endParaRPr lang="en-US" altLang="zh-CN" sz="2000" kern="0" dirty="0" smtClean="0"/>
          </a:p>
          <a:p>
            <a:pPr lvl="1">
              <a:defRPr/>
            </a:pPr>
            <a:r>
              <a:rPr lang="zh-CN" altLang="en-US" sz="2000" kern="0" dirty="0"/>
              <a:t>设计类要有一个明确的</a:t>
            </a:r>
            <a:r>
              <a:rPr lang="zh-CN" altLang="en-US" sz="2000" kern="0" dirty="0" smtClean="0"/>
              <a:t>目标，类</a:t>
            </a:r>
            <a:r>
              <a:rPr lang="zh-CN" altLang="en-US" sz="2000" kern="0" dirty="0"/>
              <a:t>的概念要</a:t>
            </a:r>
            <a:r>
              <a:rPr lang="zh-CN" altLang="en-US" sz="2000" kern="0" dirty="0" smtClean="0"/>
              <a:t>明确易于</a:t>
            </a:r>
            <a:r>
              <a:rPr lang="zh-CN" altLang="en-US" sz="2000" kern="0" dirty="0"/>
              <a:t>理解</a:t>
            </a:r>
            <a:r>
              <a:rPr lang="zh-CN" altLang="en-US" sz="2000" kern="0" dirty="0" smtClean="0"/>
              <a:t>，基</a:t>
            </a:r>
            <a:r>
              <a:rPr lang="zh-CN" altLang="en-US" sz="2000" kern="0" dirty="0"/>
              <a:t>类</a:t>
            </a:r>
            <a:r>
              <a:rPr lang="zh-CN" altLang="en-US" sz="2000" kern="0" dirty="0" smtClean="0"/>
              <a:t>具有共同性质</a:t>
            </a:r>
            <a:r>
              <a:rPr lang="zh-CN" altLang="en-US" sz="2000" kern="0" dirty="0"/>
              <a:t>；</a:t>
            </a:r>
            <a:endParaRPr lang="zh-CN" altLang="en-US" sz="2000" kern="0" dirty="0"/>
          </a:p>
          <a:p>
            <a:pPr>
              <a:defRPr/>
            </a:pPr>
            <a:r>
              <a:rPr lang="zh-CN" altLang="en-US" sz="2000" kern="0" dirty="0" smtClean="0"/>
              <a:t>灵活性 </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0000" y="123750"/>
            <a:ext cx="2768707" cy="523220"/>
          </a:xfrm>
          <a:prstGeom prst="rect">
            <a:avLst/>
          </a:prstGeom>
        </p:spPr>
        <p:txBody>
          <a:bodyPr wrap="none">
            <a:spAutoFit/>
          </a:bodyPr>
          <a:lstStyle/>
          <a:p>
            <a:r>
              <a:rPr lang="en-US" altLang="zh-CN" sz="2800" dirty="0">
                <a:latin typeface="Rockwell" pitchFamily="18" charset="0"/>
                <a:ea typeface="微软雅黑" panose="020B0503020204020204" pitchFamily="34" charset="-122"/>
              </a:rPr>
              <a:t>3.</a:t>
            </a:r>
            <a:r>
              <a:rPr lang="zh-CN" altLang="en-US" sz="2800" kern="0" dirty="0"/>
              <a:t>标准模板库</a:t>
            </a:r>
            <a:r>
              <a:rPr lang="en-US" altLang="zh-CN" sz="2800" kern="0" dirty="0"/>
              <a:t>STL</a:t>
            </a:r>
            <a:endParaRPr lang="zh-CN" altLang="en-US" sz="2800" dirty="0">
              <a:latin typeface="Rockwell" pitchFamily="18" charset="0"/>
              <a:ea typeface="微软雅黑" panose="020B0503020204020204" pitchFamily="34" charset="-122"/>
            </a:endParaRPr>
          </a:p>
        </p:txBody>
      </p:sp>
      <p:sp>
        <p:nvSpPr>
          <p:cNvPr id="3" name="Rectangle 3"/>
          <p:cNvSpPr txBox="1">
            <a:spLocks noChangeArrowheads="1"/>
          </p:cNvSpPr>
          <p:nvPr/>
        </p:nvSpPr>
        <p:spPr bwMode="auto">
          <a:xfrm>
            <a:off x="108000" y="987750"/>
            <a:ext cx="8694223" cy="33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1800" b="0" kern="0" dirty="0">
                <a:solidFill>
                  <a:srgbClr val="FF0000"/>
                </a:solidFill>
              </a:rPr>
              <a:t>STL</a:t>
            </a:r>
            <a:r>
              <a:rPr lang="zh-CN" altLang="en-US" sz="1800" b="0" kern="0" dirty="0">
                <a:solidFill>
                  <a:srgbClr val="FF0000"/>
                </a:solidFill>
              </a:rPr>
              <a:t>（</a:t>
            </a:r>
            <a:r>
              <a:rPr lang="en-US" altLang="zh-CN" sz="1800" b="0" kern="0" dirty="0">
                <a:solidFill>
                  <a:srgbClr val="FF0000"/>
                </a:solidFill>
              </a:rPr>
              <a:t>Standard Template Library</a:t>
            </a:r>
            <a:r>
              <a:rPr lang="zh-CN" altLang="en-US" sz="1800" b="0" kern="0" dirty="0">
                <a:solidFill>
                  <a:srgbClr val="FF0000"/>
                </a:solidFill>
              </a:rPr>
              <a:t>），</a:t>
            </a:r>
            <a:r>
              <a:rPr lang="zh-CN" altLang="en-US" sz="1800" b="0" kern="0" dirty="0"/>
              <a:t>即标准模板库，是一个具有工业强度的，高效的</a:t>
            </a:r>
            <a:r>
              <a:rPr lang="en-US" altLang="zh-CN" sz="1800" b="0" kern="0" dirty="0"/>
              <a:t>C++</a:t>
            </a:r>
            <a:r>
              <a:rPr lang="zh-CN" altLang="en-US" sz="1800" b="0" kern="0" dirty="0"/>
              <a:t>程序库。它被容纳于</a:t>
            </a:r>
            <a:r>
              <a:rPr lang="en-US" altLang="zh-CN" sz="1800" b="0" kern="0" dirty="0"/>
              <a:t>C++</a:t>
            </a:r>
            <a:r>
              <a:rPr lang="zh-CN" altLang="en-US" sz="1800" b="0" kern="0" dirty="0"/>
              <a:t>标准程序库（</a:t>
            </a:r>
            <a:r>
              <a:rPr lang="en-US" altLang="zh-CN" sz="1800" b="0" kern="0" dirty="0">
                <a:solidFill>
                  <a:srgbClr val="FF0000"/>
                </a:solidFill>
              </a:rPr>
              <a:t>C++ Standard Library</a:t>
            </a:r>
            <a:r>
              <a:rPr lang="zh-CN" altLang="en-US" sz="1800" b="0" kern="0" dirty="0"/>
              <a:t>）中，是</a:t>
            </a:r>
            <a:r>
              <a:rPr lang="en-US" altLang="zh-CN" sz="1800" b="0" kern="0" dirty="0"/>
              <a:t>ANSI/ISO C++</a:t>
            </a:r>
            <a:r>
              <a:rPr lang="zh-CN" altLang="en-US" sz="1800" b="0" kern="0" dirty="0"/>
              <a:t>标准中最新的也是极具革命性的一部分。</a:t>
            </a:r>
            <a:endParaRPr lang="en-US" altLang="zh-CN" sz="1800" b="0" kern="0" dirty="0"/>
          </a:p>
          <a:p>
            <a:pPr marL="0">
              <a:lnSpc>
                <a:spcPct val="150000"/>
              </a:lnSpc>
              <a:spcBef>
                <a:spcPts val="0"/>
              </a:spcBef>
              <a:defRPr/>
            </a:pPr>
            <a:r>
              <a:rPr lang="zh-CN" altLang="en-US" sz="1800" b="0" kern="0" dirty="0"/>
              <a:t>该库包含了诸多在计算机科学领域里所常用的</a:t>
            </a:r>
            <a:r>
              <a:rPr lang="zh-CN" altLang="en-US" sz="1800" b="0" kern="0" dirty="0">
                <a:solidFill>
                  <a:srgbClr val="FF0000"/>
                </a:solidFill>
              </a:rPr>
              <a:t>基本数据结构和基本算法</a:t>
            </a:r>
            <a:r>
              <a:rPr lang="zh-CN" altLang="en-US" sz="1800" b="0" kern="0" dirty="0"/>
              <a:t>。为广大</a:t>
            </a:r>
            <a:r>
              <a:rPr lang="en-US" altLang="zh-CN" sz="1800" b="0" kern="0" dirty="0"/>
              <a:t>C++</a:t>
            </a:r>
            <a:r>
              <a:rPr lang="zh-CN" altLang="en-US" sz="1800" b="0" kern="0" dirty="0"/>
              <a:t>程序员们提供了一个可扩展的应用框架，高度体现了软件的可复用性。</a:t>
            </a:r>
            <a:endParaRPr lang="en-US" altLang="zh-CN" sz="1800" b="0" kern="0" dirty="0"/>
          </a:p>
          <a:p>
            <a:pPr marL="0">
              <a:lnSpc>
                <a:spcPct val="150000"/>
              </a:lnSpc>
              <a:spcBef>
                <a:spcPts val="0"/>
              </a:spcBef>
              <a:defRPr/>
            </a:pPr>
            <a:r>
              <a:rPr lang="zh-CN" altLang="en-US" sz="1800" b="0" kern="0" dirty="0"/>
              <a:t>类似于</a:t>
            </a:r>
            <a:r>
              <a:rPr lang="en-US" altLang="zh-CN" sz="1800" b="0" kern="0" dirty="0"/>
              <a:t>Microsoft Visual C++</a:t>
            </a:r>
            <a:r>
              <a:rPr lang="zh-CN" altLang="en-US" sz="1800" b="0" kern="0" dirty="0"/>
              <a:t>中的</a:t>
            </a:r>
            <a:r>
              <a:rPr lang="en-US" altLang="zh-CN" sz="1800" b="0" kern="0" dirty="0">
                <a:solidFill>
                  <a:srgbClr val="FF0000"/>
                </a:solidFill>
              </a:rPr>
              <a:t>MFC</a:t>
            </a:r>
            <a:r>
              <a:rPr lang="zh-CN" altLang="en-US" sz="1800" b="0" kern="0" dirty="0">
                <a:solidFill>
                  <a:srgbClr val="FF0000"/>
                </a:solidFill>
              </a:rPr>
              <a:t>（</a:t>
            </a:r>
            <a:r>
              <a:rPr lang="en-US" altLang="zh-CN" sz="1800" b="0" kern="0" dirty="0">
                <a:solidFill>
                  <a:srgbClr val="FF0000"/>
                </a:solidFill>
              </a:rPr>
              <a:t>Microsoft Foundation Class Library</a:t>
            </a:r>
            <a:r>
              <a:rPr lang="zh-CN" altLang="en-US" sz="1800" b="0" kern="0" dirty="0"/>
              <a:t>），或者是</a:t>
            </a:r>
            <a:r>
              <a:rPr lang="en-US" altLang="zh-CN" sz="1800" b="0" kern="0" dirty="0"/>
              <a:t>Borland C++ Builder</a:t>
            </a:r>
            <a:r>
              <a:rPr lang="zh-CN" altLang="en-US" sz="1800" b="0" kern="0" dirty="0"/>
              <a:t>中的</a:t>
            </a:r>
            <a:r>
              <a:rPr lang="en-US" altLang="zh-CN" sz="1800" b="0" kern="0" dirty="0">
                <a:solidFill>
                  <a:srgbClr val="FF0000"/>
                </a:solidFill>
              </a:rPr>
              <a:t>VCL(Visual Component Library)</a:t>
            </a:r>
            <a:r>
              <a:rPr lang="zh-CN" altLang="en-US" sz="1800" b="0" kern="0" dirty="0"/>
              <a:t>；</a:t>
            </a:r>
            <a:endParaRPr lang="zh-CN" altLang="en-US" sz="1800" b="0" kern="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28592"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itchFamily="18" charset="0"/>
                <a:ea typeface="微软雅黑" panose="020B0503020204020204" pitchFamily="34" charset="-122"/>
              </a:rPr>
              <a:t>3.</a:t>
            </a:r>
            <a:r>
              <a:rPr lang="zh-CN" altLang="en-US" sz="3200" kern="0" dirty="0"/>
              <a:t>标准模板库</a:t>
            </a:r>
            <a:r>
              <a:rPr lang="en-US" altLang="zh-CN" sz="3200" kern="0" dirty="0"/>
              <a:t>STL</a:t>
            </a:r>
            <a:endParaRPr lang="zh-CN" altLang="en-US" sz="3000" dirty="0">
              <a:latin typeface="Rockwell" pitchFamily="18" charset="0"/>
              <a:ea typeface="微软雅黑" panose="020B0503020204020204" pitchFamily="34" charset="-122"/>
            </a:endParaRPr>
          </a:p>
        </p:txBody>
      </p:sp>
      <p:sp>
        <p:nvSpPr>
          <p:cNvPr id="3" name="Rectangle 3"/>
          <p:cNvSpPr txBox="1">
            <a:spLocks noChangeArrowheads="1"/>
          </p:cNvSpPr>
          <p:nvPr/>
        </p:nvSpPr>
        <p:spPr bwMode="auto">
          <a:xfrm>
            <a:off x="180000" y="843750"/>
            <a:ext cx="8464360" cy="32341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000" b="0" kern="0" dirty="0"/>
              <a:t>从逻辑层次来看，在</a:t>
            </a:r>
            <a:r>
              <a:rPr lang="en-US" altLang="zh-CN" sz="2000" b="0" kern="0" dirty="0"/>
              <a:t>STL</a:t>
            </a:r>
            <a:r>
              <a:rPr lang="zh-CN" altLang="en-US" sz="2000" b="0" kern="0" dirty="0"/>
              <a:t>中体现了</a:t>
            </a:r>
            <a:r>
              <a:rPr lang="zh-CN" altLang="en-US" sz="2000" b="0" kern="0" dirty="0">
                <a:solidFill>
                  <a:srgbClr val="FF0000"/>
                </a:solidFill>
              </a:rPr>
              <a:t>泛型化程序设计</a:t>
            </a:r>
            <a:r>
              <a:rPr lang="zh-CN" altLang="en-US" sz="2000" b="0" kern="0" dirty="0"/>
              <a:t>的思想（</a:t>
            </a:r>
            <a:r>
              <a:rPr lang="en-US" altLang="zh-CN" sz="2000" b="0" kern="0" dirty="0"/>
              <a:t>generic programming</a:t>
            </a:r>
            <a:r>
              <a:rPr lang="zh-CN" altLang="en-US" sz="2000" b="0" kern="0" dirty="0"/>
              <a:t>），引入了诸多新的名词，比如像</a:t>
            </a:r>
            <a:r>
              <a:rPr lang="zh-CN" altLang="en-US" sz="2000" b="0" kern="0" dirty="0">
                <a:solidFill>
                  <a:srgbClr val="FF0000"/>
                </a:solidFill>
              </a:rPr>
              <a:t>需求</a:t>
            </a:r>
            <a:r>
              <a:rPr lang="zh-CN" altLang="en-US" sz="2000" b="0" kern="0" dirty="0"/>
              <a:t>（</a:t>
            </a:r>
            <a:r>
              <a:rPr lang="en-US" altLang="zh-CN" sz="2000" b="0" kern="0" dirty="0"/>
              <a:t>requirements</a:t>
            </a:r>
            <a:r>
              <a:rPr lang="zh-CN" altLang="en-US" sz="2000" b="0" kern="0" dirty="0"/>
              <a:t>），</a:t>
            </a:r>
            <a:r>
              <a:rPr lang="zh-CN" altLang="en-US" sz="2000" b="0" kern="0" dirty="0">
                <a:solidFill>
                  <a:srgbClr val="FF0000"/>
                </a:solidFill>
              </a:rPr>
              <a:t>概念</a:t>
            </a:r>
            <a:r>
              <a:rPr lang="zh-CN" altLang="en-US" sz="2000" b="0" kern="0" dirty="0"/>
              <a:t>（</a:t>
            </a:r>
            <a:r>
              <a:rPr lang="en-US" altLang="zh-CN" sz="2000" b="0" kern="0" dirty="0"/>
              <a:t>concept</a:t>
            </a:r>
            <a:r>
              <a:rPr lang="zh-CN" altLang="en-US" sz="2000" b="0" kern="0" dirty="0"/>
              <a:t>），</a:t>
            </a:r>
            <a:r>
              <a:rPr lang="zh-CN" altLang="en-US" sz="2000" b="0" kern="0" dirty="0">
                <a:solidFill>
                  <a:srgbClr val="FF0000"/>
                </a:solidFill>
              </a:rPr>
              <a:t>模型</a:t>
            </a:r>
            <a:r>
              <a:rPr lang="zh-CN" altLang="en-US" sz="2000" b="0" kern="0" dirty="0"/>
              <a:t>（</a:t>
            </a:r>
            <a:r>
              <a:rPr lang="en-US" altLang="zh-CN" sz="2000" b="0" kern="0" dirty="0"/>
              <a:t>model</a:t>
            </a:r>
            <a:r>
              <a:rPr lang="zh-CN" altLang="en-US" sz="2000" b="0" kern="0" dirty="0"/>
              <a:t>），</a:t>
            </a:r>
            <a:r>
              <a:rPr lang="zh-CN" altLang="en-US" sz="2000" b="0" kern="0" dirty="0">
                <a:solidFill>
                  <a:srgbClr val="FF0000"/>
                </a:solidFill>
              </a:rPr>
              <a:t>容器</a:t>
            </a:r>
            <a:r>
              <a:rPr lang="zh-CN" altLang="en-US" sz="2000" b="0" kern="0" dirty="0"/>
              <a:t>（</a:t>
            </a:r>
            <a:r>
              <a:rPr lang="en-US" altLang="zh-CN" sz="2000" b="0" kern="0" dirty="0"/>
              <a:t>container</a:t>
            </a:r>
            <a:r>
              <a:rPr lang="zh-CN" altLang="en-US" sz="2000" b="0" kern="0" dirty="0"/>
              <a:t>），</a:t>
            </a:r>
            <a:r>
              <a:rPr lang="zh-CN" altLang="en-US" sz="2000" b="0" kern="0" dirty="0">
                <a:solidFill>
                  <a:srgbClr val="FF0000"/>
                </a:solidFill>
              </a:rPr>
              <a:t>算法</a:t>
            </a:r>
            <a:r>
              <a:rPr lang="zh-CN" altLang="en-US" sz="2000" b="0" kern="0" dirty="0"/>
              <a:t>（</a:t>
            </a:r>
            <a:r>
              <a:rPr lang="en-US" altLang="zh-CN" sz="2000" b="0" kern="0" dirty="0" err="1"/>
              <a:t>algorithmn</a:t>
            </a:r>
            <a:r>
              <a:rPr lang="zh-CN" altLang="en-US" sz="2000" b="0" kern="0" dirty="0"/>
              <a:t>），</a:t>
            </a:r>
            <a:r>
              <a:rPr lang="zh-CN" altLang="en-US" sz="2000" b="0" kern="0" dirty="0">
                <a:solidFill>
                  <a:srgbClr val="FF0000"/>
                </a:solidFill>
              </a:rPr>
              <a:t>迭代器</a:t>
            </a:r>
            <a:r>
              <a:rPr lang="zh-CN" altLang="en-US" sz="2000" b="0" kern="0" dirty="0"/>
              <a:t>（</a:t>
            </a:r>
            <a:r>
              <a:rPr lang="en-US" altLang="zh-CN" sz="2000" b="0" kern="0" dirty="0"/>
              <a:t>iterator</a:t>
            </a:r>
            <a:r>
              <a:rPr lang="zh-CN" altLang="en-US" sz="2000" b="0" kern="0" dirty="0"/>
              <a:t>）等。</a:t>
            </a:r>
            <a:endParaRPr lang="en-US" altLang="zh-CN" sz="2000" b="0" kern="0" dirty="0"/>
          </a:p>
          <a:p>
            <a:pPr marL="0">
              <a:lnSpc>
                <a:spcPct val="150000"/>
              </a:lnSpc>
              <a:spcBef>
                <a:spcPts val="0"/>
              </a:spcBef>
              <a:defRPr/>
            </a:pPr>
            <a:endParaRPr lang="zh-CN" altLang="en-US" sz="2000" b="0" kern="0" dirty="0"/>
          </a:p>
          <a:p>
            <a:pPr marL="0">
              <a:lnSpc>
                <a:spcPct val="150000"/>
              </a:lnSpc>
              <a:spcBef>
                <a:spcPts val="0"/>
              </a:spcBef>
              <a:defRPr/>
            </a:pPr>
            <a:r>
              <a:rPr lang="zh-CN" altLang="en-US" sz="2000" b="0" kern="0" dirty="0"/>
              <a:t>从实现层次看，整个</a:t>
            </a:r>
            <a:r>
              <a:rPr lang="en-US" altLang="zh-CN" sz="2000" b="0" kern="0" dirty="0"/>
              <a:t>STL</a:t>
            </a:r>
            <a:r>
              <a:rPr lang="zh-CN" altLang="en-US" sz="2000" b="0" kern="0" dirty="0"/>
              <a:t>是以一种</a:t>
            </a:r>
            <a:r>
              <a:rPr lang="zh-CN" altLang="en-US" sz="2000" b="0" kern="0" dirty="0">
                <a:solidFill>
                  <a:srgbClr val="FF0000"/>
                </a:solidFill>
              </a:rPr>
              <a:t>类型参数化</a:t>
            </a:r>
            <a:r>
              <a:rPr lang="zh-CN" altLang="en-US" sz="2000" b="0" kern="0" dirty="0"/>
              <a:t>（</a:t>
            </a:r>
            <a:r>
              <a:rPr lang="en-US" altLang="zh-CN" sz="2000" b="0" kern="0" dirty="0"/>
              <a:t>type parameterized</a:t>
            </a:r>
            <a:r>
              <a:rPr lang="zh-CN" altLang="en-US" sz="2000" b="0" kern="0" dirty="0"/>
              <a:t>）的方式基于</a:t>
            </a:r>
            <a:r>
              <a:rPr lang="zh-CN" altLang="en-US" sz="2000" b="0" kern="0" dirty="0">
                <a:solidFill>
                  <a:srgbClr val="FF0000"/>
                </a:solidFill>
              </a:rPr>
              <a:t>模板</a:t>
            </a:r>
            <a:r>
              <a:rPr lang="zh-CN" altLang="en-US" sz="2000" b="0" kern="0" dirty="0"/>
              <a:t>（</a:t>
            </a:r>
            <a:r>
              <a:rPr lang="en-US" altLang="zh-CN" sz="2000" b="0" kern="0" dirty="0"/>
              <a:t>template</a:t>
            </a:r>
            <a:r>
              <a:rPr lang="zh-CN" altLang="en-US" sz="2000" b="0" kern="0" dirty="0"/>
              <a:t>）实现的。</a:t>
            </a:r>
            <a:endParaRPr lang="zh-CN" altLang="en-US" sz="20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28592"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itchFamily="18" charset="0"/>
                <a:ea typeface="微软雅黑" panose="020B0503020204020204" pitchFamily="34" charset="-122"/>
              </a:rPr>
              <a:t>3.</a:t>
            </a:r>
            <a:r>
              <a:rPr lang="zh-CN" altLang="en-US" sz="3200" kern="0" dirty="0"/>
              <a:t>标准模板库</a:t>
            </a:r>
            <a:r>
              <a:rPr lang="en-US" altLang="zh-CN" sz="3200" kern="0" dirty="0"/>
              <a:t>STL</a:t>
            </a:r>
            <a:endParaRPr lang="zh-CN" altLang="en-US" sz="3000" dirty="0">
              <a:latin typeface="Rockwell" pitchFamily="18" charset="0"/>
              <a:ea typeface="微软雅黑" panose="020B0503020204020204" pitchFamily="34" charset="-122"/>
            </a:endParaRPr>
          </a:p>
        </p:txBody>
      </p:sp>
      <p:sp>
        <p:nvSpPr>
          <p:cNvPr id="3" name="Rectangle 3"/>
          <p:cNvSpPr txBox="1">
            <a:spLocks noChangeArrowheads="1"/>
          </p:cNvSpPr>
          <p:nvPr/>
        </p:nvSpPr>
        <p:spPr bwMode="auto">
          <a:xfrm>
            <a:off x="468000" y="771750"/>
            <a:ext cx="8300849" cy="32341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800" kern="0" dirty="0">
                <a:solidFill>
                  <a:srgbClr val="FF3300"/>
                </a:solidFill>
              </a:rPr>
              <a:t>Standard Template Library ( STL)</a:t>
            </a:r>
            <a:endParaRPr lang="en-US" altLang="zh-CN" sz="2800" kern="0" dirty="0">
              <a:solidFill>
                <a:srgbClr val="FF3300"/>
              </a:solidFill>
            </a:endParaRPr>
          </a:p>
          <a:p>
            <a:pPr>
              <a:defRPr/>
            </a:pPr>
            <a:r>
              <a:rPr lang="zh-CN" altLang="en-US" sz="2800" kern="0" dirty="0"/>
              <a:t>包含常用算法和数据结构的通用库</a:t>
            </a:r>
            <a:endParaRPr lang="zh-CN" altLang="en-US" sz="2800" kern="0" dirty="0"/>
          </a:p>
          <a:p>
            <a:pPr>
              <a:defRPr/>
            </a:pPr>
            <a:r>
              <a:rPr lang="en-US" altLang="zh-CN" sz="2800" kern="0" dirty="0"/>
              <a:t>STL</a:t>
            </a:r>
            <a:r>
              <a:rPr lang="zh-CN" altLang="en-US" sz="2800" kern="0" dirty="0"/>
              <a:t>的核心内容是</a:t>
            </a:r>
            <a:r>
              <a:rPr lang="en-US" altLang="zh-CN" sz="2800" kern="0" dirty="0"/>
              <a:t>3</a:t>
            </a:r>
            <a:r>
              <a:rPr lang="zh-CN" altLang="en-US" sz="2800" kern="0" dirty="0"/>
              <a:t>个基本组件：</a:t>
            </a:r>
            <a:endParaRPr lang="zh-CN" altLang="en-US" sz="2800" kern="0" dirty="0"/>
          </a:p>
          <a:p>
            <a:pPr lvl="1">
              <a:defRPr/>
            </a:pPr>
            <a:r>
              <a:rPr lang="zh-CN" altLang="en-US" sz="2800" kern="0" dirty="0"/>
              <a:t>容器</a:t>
            </a:r>
            <a:endParaRPr lang="zh-CN" altLang="en-US" sz="2800" kern="0" dirty="0"/>
          </a:p>
          <a:p>
            <a:pPr lvl="1">
              <a:defRPr/>
            </a:pPr>
            <a:r>
              <a:rPr lang="zh-CN" altLang="en-US" sz="2800" kern="0" dirty="0"/>
              <a:t>算法</a:t>
            </a:r>
            <a:endParaRPr lang="zh-CN" altLang="en-US" sz="2800" kern="0" dirty="0"/>
          </a:p>
          <a:p>
            <a:pPr lvl="1">
              <a:defRPr/>
            </a:pPr>
            <a:r>
              <a:rPr lang="zh-CN" altLang="en-US" sz="2800" kern="0" dirty="0"/>
              <a:t>迭代器</a:t>
            </a:r>
            <a:endParaRPr lang="zh-CN" altLang="en-US" sz="2800" kern="0" dirty="0"/>
          </a:p>
          <a:p>
            <a:pPr>
              <a:defRPr/>
            </a:pPr>
            <a:endParaRPr lang="en-US" altLang="zh-CN"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1" name="whoosh.wav"/>
                                        </p:tgtEl>
                                      </p:cMediaNode>
                                    </p:audio>
                                  </p:subTnLst>
                                </p:cTn>
                              </p:par>
                              <p:par>
                                <p:cTn id="32" presetID="2" presetClass="entr" presetSubtype="8"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1" name="whoosh.wav"/>
                                        </p:tgtEl>
                                      </p:cMediaNode>
                                    </p:audio>
                                  </p:subTnLst>
                                </p:cTn>
                              </p:par>
                              <p:par>
                                <p:cTn id="36" presetID="2" presetClass="entr" presetSubtype="8"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1" name="whoosh.wav"/>
                                        </p:tgtEl>
                                      </p:cMediaNode>
                                    </p:audio>
                                  </p:subTnLst>
                                </p:cTn>
                              </p:par>
                              <p:par>
                                <p:cTn id="40" presetID="2" presetClass="entr" presetSubtype="8"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utoUpdateAnimBg="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75324"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itchFamily="18" charset="0"/>
                <a:ea typeface="微软雅黑" panose="020B0503020204020204" pitchFamily="34" charset="-122"/>
              </a:rPr>
              <a:t>3.</a:t>
            </a:r>
            <a:r>
              <a:rPr lang="zh-CN" altLang="en-US" sz="3200" kern="0" dirty="0" smtClean="0"/>
              <a:t> 标准</a:t>
            </a:r>
            <a:r>
              <a:rPr lang="zh-CN" altLang="en-US" sz="3200" kern="0" dirty="0"/>
              <a:t>模板库</a:t>
            </a:r>
            <a:r>
              <a:rPr lang="en-US" altLang="zh-CN" sz="3200" kern="0" dirty="0" smtClean="0"/>
              <a:t>STL</a:t>
            </a:r>
            <a:r>
              <a:rPr lang="zh-CN" altLang="en-US" sz="3200" kern="0" dirty="0" smtClean="0"/>
              <a:t>：容器类</a:t>
            </a:r>
            <a:endParaRPr lang="zh-CN" altLang="en-US" sz="3000" dirty="0">
              <a:latin typeface="Rockwell" pitchFamily="18" charset="0"/>
              <a:ea typeface="微软雅黑" panose="020B0503020204020204" pitchFamily="34" charset="-122"/>
            </a:endParaRPr>
          </a:p>
        </p:txBody>
      </p:sp>
      <p:sp>
        <p:nvSpPr>
          <p:cNvPr id="3" name="Rectangle 3"/>
          <p:cNvSpPr txBox="1">
            <a:spLocks noChangeArrowheads="1"/>
          </p:cNvSpPr>
          <p:nvPr/>
        </p:nvSpPr>
        <p:spPr bwMode="auto">
          <a:xfrm>
            <a:off x="108000" y="699750"/>
            <a:ext cx="8775544" cy="48909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000" b="0" kern="0" dirty="0"/>
              <a:t>容器</a:t>
            </a:r>
            <a:r>
              <a:rPr lang="en-US" altLang="zh-CN" sz="2000" b="0" kern="0" dirty="0"/>
              <a:t>(container)</a:t>
            </a:r>
            <a:r>
              <a:rPr lang="zh-CN" altLang="en-US" sz="2000" b="0" kern="0" dirty="0"/>
              <a:t>类是用来</a:t>
            </a:r>
            <a:r>
              <a:rPr lang="zh-CN" altLang="en-US" sz="2000" b="0" dirty="0">
                <a:solidFill>
                  <a:srgbClr val="FF0000"/>
                </a:solidFill>
              </a:rPr>
              <a:t>容纳、包含</a:t>
            </a:r>
            <a:r>
              <a:rPr lang="zh-CN" altLang="en-US" sz="2000" b="0" dirty="0"/>
              <a:t>一组元素或元素集合的对象</a:t>
            </a:r>
            <a:r>
              <a:rPr lang="zh-CN" altLang="en-US" sz="2000" b="0" kern="0" dirty="0"/>
              <a:t>的，</a:t>
            </a:r>
            <a:r>
              <a:rPr lang="en-US" altLang="zh-CN" sz="2000" b="0" kern="0" dirty="0"/>
              <a:t>STL</a:t>
            </a:r>
            <a:r>
              <a:rPr lang="zh-CN" altLang="en-US" sz="2000" b="0" kern="0" dirty="0"/>
              <a:t>中定义了多种不同类型的容器，例如：</a:t>
            </a:r>
            <a:endParaRPr lang="zh-CN" altLang="en-US" sz="2000" b="0" kern="0" dirty="0"/>
          </a:p>
          <a:p>
            <a:pPr lvl="1">
              <a:lnSpc>
                <a:spcPct val="90000"/>
              </a:lnSpc>
              <a:defRPr/>
            </a:pPr>
            <a:r>
              <a:rPr lang="zh-CN" altLang="en-US" sz="2000" b="0" kern="0" dirty="0">
                <a:solidFill>
                  <a:srgbClr val="FF0000"/>
                </a:solidFill>
              </a:rPr>
              <a:t>向量 </a:t>
            </a:r>
            <a:r>
              <a:rPr lang="en-US" altLang="zh-CN" sz="2000" b="0" kern="0" dirty="0"/>
              <a:t>vector</a:t>
            </a:r>
            <a:endParaRPr lang="en-US" altLang="zh-CN" sz="2000" b="0" kern="0" dirty="0"/>
          </a:p>
          <a:p>
            <a:pPr lvl="1">
              <a:lnSpc>
                <a:spcPct val="90000"/>
              </a:lnSpc>
              <a:defRPr/>
            </a:pPr>
            <a:r>
              <a:rPr lang="zh-CN" altLang="en-US" sz="2000" b="0" kern="0" dirty="0">
                <a:solidFill>
                  <a:srgbClr val="FF0000"/>
                </a:solidFill>
              </a:rPr>
              <a:t>线性表</a:t>
            </a:r>
            <a:r>
              <a:rPr lang="zh-CN" altLang="en-US" sz="2000" b="0" kern="0" dirty="0"/>
              <a:t> </a:t>
            </a:r>
            <a:r>
              <a:rPr lang="en-US" altLang="zh-CN" sz="2000" b="0" kern="0" dirty="0"/>
              <a:t>list  </a:t>
            </a:r>
            <a:endParaRPr lang="en-US" altLang="zh-CN" sz="2000" b="0" kern="0" dirty="0"/>
          </a:p>
          <a:p>
            <a:pPr lvl="1">
              <a:lnSpc>
                <a:spcPct val="90000"/>
              </a:lnSpc>
              <a:defRPr/>
            </a:pPr>
            <a:r>
              <a:rPr lang="zh-CN" altLang="en-US" sz="2000" b="0" kern="0" dirty="0">
                <a:solidFill>
                  <a:srgbClr val="FF0000"/>
                </a:solidFill>
              </a:rPr>
              <a:t>队列 </a:t>
            </a:r>
            <a:r>
              <a:rPr lang="en-US" altLang="zh-CN" sz="2000" b="0" kern="0" dirty="0">
                <a:solidFill>
                  <a:srgbClr val="FF0000"/>
                </a:solidFill>
              </a:rPr>
              <a:t>q</a:t>
            </a:r>
            <a:r>
              <a:rPr lang="en-US" altLang="zh-CN" sz="2000" b="0" kern="0" dirty="0"/>
              <a:t>ueue</a:t>
            </a:r>
            <a:endParaRPr lang="en-US" altLang="zh-CN" sz="2000" b="0" kern="0" dirty="0"/>
          </a:p>
          <a:p>
            <a:pPr lvl="1">
              <a:lnSpc>
                <a:spcPct val="90000"/>
              </a:lnSpc>
              <a:defRPr/>
            </a:pPr>
            <a:r>
              <a:rPr lang="zh-CN" altLang="en-US" sz="2000" b="0" kern="0" dirty="0">
                <a:solidFill>
                  <a:srgbClr val="FF0000"/>
                </a:solidFill>
              </a:rPr>
              <a:t>映射 </a:t>
            </a:r>
            <a:r>
              <a:rPr lang="en-US" altLang="zh-CN" sz="2000" b="0" kern="0" dirty="0"/>
              <a:t>map</a:t>
            </a:r>
            <a:endParaRPr lang="en-US" altLang="zh-CN" sz="2000" b="0" kern="0" dirty="0"/>
          </a:p>
          <a:p>
            <a:pPr lvl="1">
              <a:lnSpc>
                <a:spcPct val="90000"/>
              </a:lnSpc>
              <a:defRPr/>
            </a:pPr>
            <a:r>
              <a:rPr lang="zh-CN" altLang="en-US" sz="2000" b="0" kern="0" dirty="0">
                <a:solidFill>
                  <a:srgbClr val="FF0000"/>
                </a:solidFill>
              </a:rPr>
              <a:t>集合 </a:t>
            </a:r>
            <a:r>
              <a:rPr lang="en-US" altLang="zh-CN" sz="2000" b="0" kern="0" dirty="0"/>
              <a:t>set</a:t>
            </a:r>
            <a:endParaRPr lang="en-US" altLang="zh-CN" sz="2000" b="0" kern="0" dirty="0"/>
          </a:p>
          <a:p>
            <a:pPr lvl="1">
              <a:lnSpc>
                <a:spcPct val="90000"/>
              </a:lnSpc>
              <a:defRPr/>
            </a:pPr>
            <a:r>
              <a:rPr lang="zh-CN" altLang="en-US" sz="2000" b="0" kern="0" dirty="0">
                <a:solidFill>
                  <a:srgbClr val="FF0000"/>
                </a:solidFill>
              </a:rPr>
              <a:t>字符串</a:t>
            </a:r>
            <a:r>
              <a:rPr lang="en-US" altLang="zh-CN" sz="2000" b="0" kern="0" dirty="0"/>
              <a:t>string</a:t>
            </a:r>
            <a:endParaRPr lang="en-US" altLang="zh-CN" sz="2000" b="0" kern="0" dirty="0"/>
          </a:p>
          <a:p>
            <a:pPr lvl="1">
              <a:lnSpc>
                <a:spcPct val="90000"/>
              </a:lnSpc>
              <a:defRPr/>
            </a:pPr>
            <a:r>
              <a:rPr lang="en-US" altLang="zh-CN" sz="2000" b="0" kern="0" dirty="0">
                <a:solidFill>
                  <a:srgbClr val="FF0000"/>
                </a:solidFill>
              </a:rPr>
              <a:t>stack</a:t>
            </a:r>
            <a:r>
              <a:rPr lang="en-US" altLang="zh-CN" sz="2000" b="0" kern="0" dirty="0"/>
              <a:t>: </a:t>
            </a:r>
            <a:r>
              <a:rPr lang="en-US" altLang="zh-CN" sz="2000" b="0" kern="0" dirty="0">
                <a:hlinkClick r:id="rId1"/>
              </a:rPr>
              <a:t>stack</a:t>
            </a:r>
            <a:endParaRPr lang="en-US" altLang="zh-CN" sz="2000" b="0" kern="0" dirty="0"/>
          </a:p>
          <a:p>
            <a:pPr lvl="1">
              <a:lnSpc>
                <a:spcPct val="90000"/>
              </a:lnSpc>
              <a:defRPr/>
            </a:pPr>
            <a:r>
              <a:rPr lang="en-US" altLang="zh-CN" sz="2000" b="0" dirty="0">
                <a:solidFill>
                  <a:srgbClr val="FF0000"/>
                </a:solidFill>
              </a:rPr>
              <a:t>associative array</a:t>
            </a:r>
            <a:r>
              <a:rPr lang="en-US" altLang="zh-CN" sz="2000" b="0" dirty="0"/>
              <a:t>: </a:t>
            </a:r>
            <a:r>
              <a:rPr lang="en-US" altLang="zh-CN" sz="2000" b="0" dirty="0">
                <a:hlinkClick r:id="rId2"/>
              </a:rPr>
              <a:t>map</a:t>
            </a:r>
            <a:endParaRPr lang="en-US" altLang="zh-CN" sz="2000" b="0" dirty="0"/>
          </a:p>
          <a:p>
            <a:pPr>
              <a:lnSpc>
                <a:spcPct val="90000"/>
              </a:lnSpc>
              <a:defRPr/>
            </a:pPr>
            <a:r>
              <a:rPr lang="en-US" altLang="zh-CN" sz="2000" b="0" kern="0" dirty="0"/>
              <a:t>(</a:t>
            </a:r>
            <a:r>
              <a:rPr lang="zh-CN" altLang="en-US" sz="2000" b="0" kern="0" dirty="0"/>
              <a:t>还有其他容器类，可以参考其他书籍或者查阅联机手册）</a:t>
            </a:r>
            <a:endParaRPr lang="zh-CN" altLang="en-US" sz="20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09" y="27385"/>
            <a:ext cx="7167065" cy="58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latin typeface="Rockwell" pitchFamily="18" charset="0"/>
                <a:ea typeface="微软雅黑" panose="020B0503020204020204" pitchFamily="34" charset="-122"/>
              </a:rPr>
              <a:t>3.</a:t>
            </a:r>
            <a:r>
              <a:rPr lang="zh-CN" altLang="en-US" sz="2800" kern="0" dirty="0"/>
              <a:t> 标准模板库</a:t>
            </a:r>
            <a:r>
              <a:rPr lang="en-US" altLang="zh-CN" sz="2800" kern="0" dirty="0"/>
              <a:t>STL</a:t>
            </a:r>
            <a:r>
              <a:rPr lang="zh-CN" altLang="en-US" sz="2800" kern="0" dirty="0"/>
              <a:t>：</a:t>
            </a:r>
            <a:r>
              <a:rPr lang="zh-CN" altLang="en-US" sz="3200" kern="0" dirty="0" smtClean="0"/>
              <a:t>常用算法</a:t>
            </a:r>
            <a:r>
              <a:rPr lang="en-US" altLang="zh-CN" sz="3200" kern="0" dirty="0"/>
              <a:t>&lt;algorithm</a:t>
            </a:r>
            <a:r>
              <a:rPr lang="en-US" altLang="zh-CN" sz="3200" kern="0" dirty="0" smtClean="0"/>
              <a:t>&gt;</a:t>
            </a:r>
            <a:endParaRPr lang="en-US" altLang="zh-CN" sz="3200" kern="0" dirty="0"/>
          </a:p>
        </p:txBody>
      </p:sp>
      <p:sp>
        <p:nvSpPr>
          <p:cNvPr id="3" name="Rectangle 3"/>
          <p:cNvSpPr txBox="1">
            <a:spLocks noChangeArrowheads="1"/>
          </p:cNvSpPr>
          <p:nvPr/>
        </p:nvSpPr>
        <p:spPr bwMode="auto">
          <a:xfrm>
            <a:off x="540000" y="699750"/>
            <a:ext cx="7575374" cy="39717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800" b="0" dirty="0"/>
              <a:t>C++</a:t>
            </a:r>
            <a:r>
              <a:rPr lang="zh-CN" altLang="en-US" sz="2800" b="0" dirty="0"/>
              <a:t>标准模板库中包括</a:t>
            </a:r>
            <a:r>
              <a:rPr lang="en-US" altLang="zh-CN" sz="2800" b="0" dirty="0"/>
              <a:t>70</a:t>
            </a:r>
            <a:r>
              <a:rPr lang="zh-CN" altLang="en-US" sz="2800" b="0" dirty="0"/>
              <a:t>多个算法</a:t>
            </a:r>
            <a:endParaRPr lang="zh-CN" altLang="en-US" sz="2800" b="0" dirty="0"/>
          </a:p>
          <a:p>
            <a:pPr lvl="1">
              <a:defRPr/>
            </a:pPr>
            <a:r>
              <a:rPr lang="zh-CN" altLang="en-US" sz="2800" b="0" kern="0" dirty="0"/>
              <a:t>排序 </a:t>
            </a:r>
            <a:r>
              <a:rPr lang="en-US" altLang="zh-CN" sz="2800" b="0" kern="0" dirty="0"/>
              <a:t>sort( )</a:t>
            </a:r>
            <a:endParaRPr lang="en-US" altLang="zh-CN" sz="2800" b="0" kern="0" dirty="0"/>
          </a:p>
          <a:p>
            <a:pPr lvl="1">
              <a:defRPr/>
            </a:pPr>
            <a:r>
              <a:rPr lang="zh-CN" altLang="en-US" sz="2800" b="0" kern="0" dirty="0"/>
              <a:t>查找 </a:t>
            </a:r>
            <a:r>
              <a:rPr lang="en-US" altLang="zh-CN" sz="2800" b="0" kern="0" dirty="0"/>
              <a:t>find( )</a:t>
            </a:r>
            <a:endParaRPr lang="en-US" altLang="zh-CN" sz="2800" b="0" kern="0" dirty="0"/>
          </a:p>
          <a:p>
            <a:pPr lvl="1">
              <a:defRPr/>
            </a:pPr>
            <a:r>
              <a:rPr lang="zh-CN" altLang="en-US" sz="2800" b="0" kern="0" dirty="0"/>
              <a:t>替换 </a:t>
            </a:r>
            <a:r>
              <a:rPr lang="en-US" altLang="zh-CN" sz="2800" b="0" kern="0" dirty="0"/>
              <a:t>replace( )</a:t>
            </a:r>
            <a:endParaRPr lang="en-US" altLang="zh-CN" sz="2800" b="0" kern="0" dirty="0"/>
          </a:p>
          <a:p>
            <a:pPr lvl="1">
              <a:defRPr/>
            </a:pPr>
            <a:r>
              <a:rPr lang="zh-CN" altLang="en-US" sz="2800" b="0" kern="0" dirty="0"/>
              <a:t>合并 </a:t>
            </a:r>
            <a:r>
              <a:rPr lang="en-US" altLang="zh-CN" sz="2800" b="0" kern="0" dirty="0"/>
              <a:t>merge( )</a:t>
            </a:r>
            <a:endParaRPr lang="en-US" altLang="zh-CN" sz="2800" b="0" kern="0" dirty="0"/>
          </a:p>
          <a:p>
            <a:pPr lvl="1">
              <a:defRPr/>
            </a:pPr>
            <a:r>
              <a:rPr lang="zh-CN" altLang="en-US" sz="2800" b="0" kern="0" dirty="0"/>
              <a:t>反序 </a:t>
            </a:r>
            <a:r>
              <a:rPr lang="en-US" altLang="zh-CN" sz="2800" b="0" kern="0" dirty="0"/>
              <a:t>reverse( )</a:t>
            </a:r>
            <a:endParaRPr lang="en-US" altLang="zh-CN" sz="2800" b="0" kern="0" dirty="0"/>
          </a:p>
          <a:p>
            <a:pPr lvl="1">
              <a:defRPr/>
            </a:pPr>
            <a:r>
              <a:rPr lang="zh-CN" altLang="en-US" sz="2800" b="0" kern="0" dirty="0"/>
              <a:t>统计 </a:t>
            </a:r>
            <a:r>
              <a:rPr lang="en-US" altLang="zh-CN" sz="2800" b="0" kern="0" dirty="0"/>
              <a:t>count( )</a:t>
            </a:r>
            <a:endParaRPr lang="en-US" altLang="zh-CN" sz="2800" b="0" kern="0" dirty="0"/>
          </a:p>
          <a:p>
            <a:pPr lvl="1">
              <a:defRPr/>
            </a:pPr>
            <a:r>
              <a:rPr lang="zh-CN" altLang="en-US" sz="2800" b="0" kern="0" dirty="0"/>
              <a:t>其他等等算法</a:t>
            </a:r>
            <a:endParaRPr lang="zh-CN" altLang="en-US" sz="28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09" y="27385"/>
            <a:ext cx="6951041"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latin typeface="Rockwell" pitchFamily="18" charset="0"/>
                <a:ea typeface="微软雅黑" panose="020B0503020204020204" pitchFamily="34" charset="-122"/>
              </a:rPr>
              <a:t>3.</a:t>
            </a:r>
            <a:r>
              <a:rPr lang="zh-CN" altLang="en-US" sz="2800" kern="0" dirty="0"/>
              <a:t> 标准模板库</a:t>
            </a:r>
            <a:r>
              <a:rPr lang="en-US" altLang="zh-CN" sz="2800" kern="0" dirty="0"/>
              <a:t>STL</a:t>
            </a:r>
            <a:r>
              <a:rPr lang="zh-CN" altLang="en-US" sz="2800" kern="0" dirty="0"/>
              <a:t>：</a:t>
            </a:r>
            <a:r>
              <a:rPr lang="zh-CN" altLang="en-US" sz="3200" kern="0" dirty="0" smtClean="0"/>
              <a:t>迭代</a:t>
            </a:r>
            <a:r>
              <a:rPr lang="zh-CN" altLang="en-US" sz="3200" kern="0" dirty="0"/>
              <a:t>器（</a:t>
            </a:r>
            <a:r>
              <a:rPr lang="en-US" altLang="zh-CN" sz="3200" kern="0" dirty="0"/>
              <a:t>iterator</a:t>
            </a:r>
            <a:r>
              <a:rPr lang="zh-CN" altLang="en-US" sz="3200" kern="0" dirty="0"/>
              <a:t>）</a:t>
            </a:r>
            <a:endParaRPr lang="en-US" altLang="zh-CN" sz="3200" kern="0" dirty="0"/>
          </a:p>
        </p:txBody>
      </p:sp>
      <p:sp>
        <p:nvSpPr>
          <p:cNvPr id="3" name="Rectangle 3"/>
          <p:cNvSpPr txBox="1">
            <a:spLocks noChangeArrowheads="1"/>
          </p:cNvSpPr>
          <p:nvPr/>
        </p:nvSpPr>
        <p:spPr bwMode="auto">
          <a:xfrm>
            <a:off x="468000" y="699750"/>
            <a:ext cx="8409449" cy="441439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800" b="0" kern="0" dirty="0">
                <a:solidFill>
                  <a:srgbClr val="FF0000"/>
                </a:solidFill>
              </a:rPr>
              <a:t>迭代器是一种类似于指针的对象</a:t>
            </a:r>
            <a:r>
              <a:rPr lang="zh-CN" altLang="en-US" sz="2800" b="0" kern="0" dirty="0"/>
              <a:t>。可以使用迭代器来访问容器中的元素，就像我们使用指针来访问数组一样；</a:t>
            </a:r>
            <a:endParaRPr lang="zh-CN" altLang="en-US" sz="2800" b="0" kern="0" dirty="0"/>
          </a:p>
          <a:p>
            <a:pPr>
              <a:lnSpc>
                <a:spcPct val="90000"/>
              </a:lnSpc>
              <a:defRPr/>
            </a:pPr>
            <a:endParaRPr lang="zh-CN" altLang="en-US" sz="2800" b="0" kern="0" dirty="0"/>
          </a:p>
          <a:p>
            <a:pPr>
              <a:lnSpc>
                <a:spcPct val="90000"/>
              </a:lnSpc>
              <a:defRPr/>
            </a:pPr>
            <a:r>
              <a:rPr lang="en-US" altLang="zh-CN" sz="2800" b="0" kern="0" dirty="0"/>
              <a:t>STL</a:t>
            </a:r>
            <a:r>
              <a:rPr lang="zh-CN" altLang="en-US" sz="2800" b="0" kern="0" dirty="0"/>
              <a:t>中定义了五种迭代器：</a:t>
            </a:r>
            <a:endParaRPr lang="zh-CN" altLang="en-US" sz="2800" b="0" kern="0" dirty="0"/>
          </a:p>
          <a:p>
            <a:pPr lvl="1">
              <a:lnSpc>
                <a:spcPct val="90000"/>
              </a:lnSpc>
              <a:defRPr/>
            </a:pPr>
            <a:r>
              <a:rPr lang="zh-CN" altLang="en-US" sz="2400" b="0" kern="0" dirty="0"/>
              <a:t>随机访问迭代器  </a:t>
            </a:r>
            <a:r>
              <a:rPr lang="en-US" altLang="zh-CN" sz="2400" b="0" kern="0" dirty="0" err="1"/>
              <a:t>RandIter</a:t>
            </a:r>
            <a:endParaRPr lang="en-US" altLang="zh-CN" sz="2400" b="0" kern="0" dirty="0"/>
          </a:p>
          <a:p>
            <a:pPr lvl="1">
              <a:lnSpc>
                <a:spcPct val="90000"/>
              </a:lnSpc>
              <a:defRPr/>
            </a:pPr>
            <a:r>
              <a:rPr lang="zh-CN" altLang="en-US" sz="2400" b="0" kern="0" dirty="0"/>
              <a:t>双向迭代器  </a:t>
            </a:r>
            <a:r>
              <a:rPr lang="en-US" altLang="zh-CN" sz="2400" b="0" kern="0" dirty="0" err="1"/>
              <a:t>BiIter</a:t>
            </a:r>
            <a:endParaRPr lang="en-US" altLang="zh-CN" sz="2400" b="0" kern="0" dirty="0"/>
          </a:p>
          <a:p>
            <a:pPr lvl="1">
              <a:lnSpc>
                <a:spcPct val="90000"/>
              </a:lnSpc>
              <a:defRPr/>
            </a:pPr>
            <a:r>
              <a:rPr lang="zh-CN" altLang="en-US" sz="2400" b="0" kern="0" dirty="0"/>
              <a:t>前向迭代器  </a:t>
            </a:r>
            <a:r>
              <a:rPr lang="en-US" altLang="zh-CN" sz="2400" b="0" kern="0" dirty="0" err="1"/>
              <a:t>ForIter</a:t>
            </a:r>
            <a:endParaRPr lang="en-US" altLang="zh-CN" sz="2400" b="0" kern="0" dirty="0"/>
          </a:p>
          <a:p>
            <a:pPr lvl="1">
              <a:lnSpc>
                <a:spcPct val="90000"/>
              </a:lnSpc>
              <a:defRPr/>
            </a:pPr>
            <a:r>
              <a:rPr lang="zh-CN" altLang="en-US" sz="2400" b="0" kern="0" dirty="0"/>
              <a:t>输入迭代器  </a:t>
            </a:r>
            <a:r>
              <a:rPr lang="en-US" altLang="zh-CN" sz="2400" b="0" kern="0" dirty="0" err="1"/>
              <a:t>InIter</a:t>
            </a:r>
            <a:endParaRPr lang="en-US" altLang="zh-CN" sz="2400" b="0" kern="0" dirty="0"/>
          </a:p>
          <a:p>
            <a:pPr lvl="1">
              <a:lnSpc>
                <a:spcPct val="90000"/>
              </a:lnSpc>
              <a:defRPr/>
            </a:pPr>
            <a:r>
              <a:rPr lang="zh-CN" altLang="en-US" sz="2400" b="0" kern="0" dirty="0"/>
              <a:t>输出迭代器  </a:t>
            </a:r>
            <a:r>
              <a:rPr lang="en-US" altLang="zh-CN" sz="2400" b="0" kern="0" dirty="0" err="1"/>
              <a:t>OutIter</a:t>
            </a:r>
            <a:endParaRPr lang="en-US" altLang="zh-CN" sz="24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694096" y="53975"/>
            <a:ext cx="6951041" cy="52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latin typeface="Rockwell" pitchFamily="18" charset="0"/>
                <a:ea typeface="微软雅黑" panose="020B0503020204020204" pitchFamily="34" charset="-122"/>
              </a:rPr>
              <a:t>4.</a:t>
            </a:r>
            <a:r>
              <a:rPr lang="zh-CN" altLang="en-US" sz="2800" kern="0" dirty="0" smtClean="0"/>
              <a:t> </a:t>
            </a:r>
            <a:r>
              <a:rPr lang="en-US" altLang="zh-CN" sz="2800" kern="0" dirty="0" smtClean="0"/>
              <a:t>STL</a:t>
            </a:r>
            <a:r>
              <a:rPr lang="zh-CN" altLang="en-US" sz="2800" kern="0" dirty="0" smtClean="0"/>
              <a:t>的简单使用方法</a:t>
            </a:r>
            <a:endParaRPr lang="en-US" altLang="zh-CN" sz="3200" kern="0" dirty="0"/>
          </a:p>
        </p:txBody>
      </p:sp>
      <p:sp>
        <p:nvSpPr>
          <p:cNvPr id="3" name="Rectangle 3"/>
          <p:cNvSpPr txBox="1">
            <a:spLocks noChangeArrowheads="1"/>
          </p:cNvSpPr>
          <p:nvPr/>
        </p:nvSpPr>
        <p:spPr bwMode="auto">
          <a:xfrm>
            <a:off x="180000" y="771750"/>
            <a:ext cx="8599966" cy="338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800" kern="0" dirty="0"/>
              <a:t>在实际的</a:t>
            </a:r>
            <a:r>
              <a:rPr lang="en-US" altLang="zh-CN" sz="2800" kern="0" dirty="0"/>
              <a:t>C++</a:t>
            </a:r>
            <a:r>
              <a:rPr lang="zh-CN" altLang="en-US" sz="2800" kern="0" dirty="0"/>
              <a:t>面向对象程序设计中，</a:t>
            </a:r>
            <a:r>
              <a:rPr lang="en-US" altLang="zh-CN" sz="2800" kern="0" dirty="0"/>
              <a:t>STL</a:t>
            </a:r>
            <a:r>
              <a:rPr lang="zh-CN" altLang="en-US" sz="2800" kern="0" dirty="0"/>
              <a:t>库将起着举足轻重的作用。</a:t>
            </a:r>
            <a:endParaRPr lang="zh-CN" altLang="en-US" sz="2800" kern="0" dirty="0"/>
          </a:p>
          <a:p>
            <a:pPr>
              <a:defRPr/>
            </a:pPr>
            <a:r>
              <a:rPr lang="en-US" altLang="zh-CN" sz="2800" kern="0" dirty="0"/>
              <a:t>STL</a:t>
            </a:r>
            <a:r>
              <a:rPr lang="zh-CN" altLang="en-US" sz="2800" kern="0" dirty="0"/>
              <a:t>是一个非常庞大、复杂的类库</a:t>
            </a:r>
            <a:endParaRPr lang="zh-CN" altLang="en-US" sz="2800" kern="0" dirty="0"/>
          </a:p>
          <a:p>
            <a:pPr>
              <a:defRPr/>
            </a:pPr>
            <a:r>
              <a:rPr lang="zh-CN" altLang="en-US" sz="2800" kern="0" dirty="0"/>
              <a:t>目前已经有不少专著介绍</a:t>
            </a:r>
            <a:r>
              <a:rPr lang="en-US" altLang="zh-CN" sz="2800" kern="0" dirty="0"/>
              <a:t>STL</a:t>
            </a:r>
            <a:endParaRPr lang="en-US" altLang="zh-CN" sz="2800" kern="0" dirty="0"/>
          </a:p>
          <a:p>
            <a:pPr>
              <a:defRPr/>
            </a:pPr>
            <a:endParaRPr lang="en-US" altLang="zh-CN" sz="2800" kern="0" dirty="0"/>
          </a:p>
          <a:p>
            <a:pPr>
              <a:defRPr/>
            </a:pPr>
            <a:r>
              <a:rPr lang="zh-CN" altLang="en-US" sz="2800" kern="0" dirty="0"/>
              <a:t>我们通过简单的实例介绍最基本的应用方法</a:t>
            </a:r>
            <a:endParaRPr lang="zh-CN" altLang="en-US" sz="2800" kern="0" dirty="0"/>
          </a:p>
          <a:p>
            <a:pPr>
              <a:defRPr/>
            </a:pPr>
            <a:endParaRPr lang="en-US" altLang="zh-CN"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1"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8194" y="457811"/>
            <a:ext cx="5827614" cy="6856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2pPr>
            <a:lvl3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3pPr>
            <a:lvl4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4pPr>
            <a:lvl5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5pPr>
            <a:lvl6pPr marL="4572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6pPr>
            <a:lvl7pPr marL="9144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7pPr>
            <a:lvl8pPr marL="13716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8pPr>
            <a:lvl9pPr marL="18288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9pPr>
          </a:lstStyle>
          <a:p>
            <a:pPr>
              <a:defRPr/>
            </a:pPr>
            <a:r>
              <a:rPr lang="zh-CN" altLang="en-US" sz="3000" kern="0" dirty="0"/>
              <a:t>标准模板库</a:t>
            </a:r>
            <a:r>
              <a:rPr lang="en-US" altLang="zh-CN" sz="3000" kern="0" dirty="0"/>
              <a:t>STL</a:t>
            </a:r>
            <a:r>
              <a:rPr lang="zh-CN" altLang="en-US" sz="3000" kern="0" dirty="0"/>
              <a:t>应用举例</a:t>
            </a:r>
            <a:endParaRPr lang="zh-CN" altLang="en-US" sz="3000" kern="0" dirty="0"/>
          </a:p>
        </p:txBody>
      </p:sp>
      <p:sp>
        <p:nvSpPr>
          <p:cNvPr id="3" name="Rectangle 3"/>
          <p:cNvSpPr txBox="1">
            <a:spLocks noChangeArrowheads="1"/>
          </p:cNvSpPr>
          <p:nvPr/>
        </p:nvSpPr>
        <p:spPr bwMode="auto">
          <a:xfrm>
            <a:off x="2800862" y="1383851"/>
            <a:ext cx="3942210" cy="284477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向量 </a:t>
            </a:r>
            <a:r>
              <a:rPr lang="en-US" altLang="zh-CN" sz="2100" kern="0" dirty="0"/>
              <a:t>vector</a:t>
            </a:r>
            <a:endParaRPr lang="en-US" altLang="zh-CN" sz="2100" kern="0" dirty="0"/>
          </a:p>
          <a:p>
            <a:pPr>
              <a:defRPr/>
            </a:pPr>
            <a:r>
              <a:rPr lang="zh-CN" altLang="en-US" sz="2100" kern="0" dirty="0"/>
              <a:t>线性表 </a:t>
            </a:r>
            <a:r>
              <a:rPr lang="en-US" altLang="zh-CN" sz="2100" kern="0" dirty="0"/>
              <a:t>list  </a:t>
            </a:r>
            <a:endParaRPr lang="en-US" altLang="zh-CN" sz="2100" kern="0" dirty="0"/>
          </a:p>
          <a:p>
            <a:pPr>
              <a:defRPr/>
            </a:pPr>
            <a:r>
              <a:rPr lang="zh-CN" altLang="en-US" sz="2100" kern="0" dirty="0"/>
              <a:t>队列 </a:t>
            </a:r>
            <a:r>
              <a:rPr lang="en-US" altLang="zh-CN" sz="2100" kern="0" dirty="0"/>
              <a:t>queue</a:t>
            </a:r>
            <a:endParaRPr lang="en-US" altLang="zh-CN" sz="2100" kern="0" dirty="0"/>
          </a:p>
          <a:p>
            <a:pPr>
              <a:defRPr/>
            </a:pPr>
            <a:r>
              <a:rPr lang="zh-CN" altLang="en-US" sz="2100" kern="0" dirty="0"/>
              <a:t>集合 </a:t>
            </a:r>
            <a:r>
              <a:rPr lang="en-US" altLang="zh-CN" sz="2100" kern="0" dirty="0"/>
              <a:t>set</a:t>
            </a:r>
            <a:endParaRPr lang="en-US" altLang="zh-CN" sz="2100" kern="0" dirty="0"/>
          </a:p>
          <a:p>
            <a:pPr>
              <a:defRPr/>
            </a:pPr>
            <a:r>
              <a:rPr lang="zh-CN" altLang="en-US" sz="2100" kern="0" dirty="0"/>
              <a:t>映射 </a:t>
            </a:r>
            <a:r>
              <a:rPr lang="en-US" altLang="zh-CN" sz="2100" kern="0" dirty="0"/>
              <a:t>map</a:t>
            </a:r>
            <a:endParaRPr lang="en-US" altLang="zh-CN" sz="2100" kern="0" dirty="0"/>
          </a:p>
          <a:p>
            <a:pPr>
              <a:defRPr/>
            </a:pPr>
            <a:r>
              <a:rPr lang="zh-CN" altLang="en-US" sz="2100" kern="0" dirty="0"/>
              <a:t>字符串</a:t>
            </a:r>
            <a:r>
              <a:rPr lang="en-US" altLang="zh-CN" sz="2100" kern="0" dirty="0"/>
              <a:t>string</a:t>
            </a:r>
            <a:endParaRPr lang="en-US" altLang="zh-CN" sz="210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44602" y="790480"/>
            <a:ext cx="8656215" cy="33708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向量</a:t>
            </a:r>
            <a:r>
              <a:rPr lang="en-US" altLang="zh-CN" sz="2100" kern="0" dirty="0"/>
              <a:t>vector</a:t>
            </a:r>
            <a:r>
              <a:rPr lang="zh-CN" altLang="en-US" sz="2100" kern="0" dirty="0"/>
              <a:t>类可用来支持</a:t>
            </a:r>
            <a:r>
              <a:rPr lang="zh-CN" altLang="en-US" sz="2100" kern="0" dirty="0">
                <a:solidFill>
                  <a:srgbClr val="FF0000"/>
                </a:solidFill>
              </a:rPr>
              <a:t>动态数组</a:t>
            </a:r>
            <a:r>
              <a:rPr lang="zh-CN" altLang="en-US" sz="2100" kern="0" dirty="0"/>
              <a:t>，动态数组是指可以根据需要改变大小的数组。</a:t>
            </a:r>
            <a:endParaRPr lang="zh-CN" altLang="en-US" sz="2100" kern="0" dirty="0"/>
          </a:p>
          <a:p>
            <a:pPr>
              <a:defRPr/>
            </a:pPr>
            <a:endParaRPr lang="zh-CN" altLang="en-US" sz="2100" kern="0" dirty="0"/>
          </a:p>
          <a:p>
            <a:pPr>
              <a:defRPr/>
            </a:pPr>
            <a:r>
              <a:rPr lang="zh-CN" altLang="en-US" sz="2100" kern="0" dirty="0"/>
              <a:t>可以很容易地声明一个</a:t>
            </a:r>
            <a:r>
              <a:rPr lang="en-US" altLang="zh-CN" sz="2100" kern="0" dirty="0"/>
              <a:t>vector</a:t>
            </a:r>
            <a:r>
              <a:rPr lang="zh-CN" altLang="en-US" sz="2100" kern="0" dirty="0"/>
              <a:t>类对象，例如：</a:t>
            </a:r>
            <a:endParaRPr lang="zh-CN" altLang="en-US" sz="2100" kern="0" dirty="0"/>
          </a:p>
          <a:p>
            <a:pPr lvl="1">
              <a:buFontTx/>
              <a:buNone/>
              <a:defRPr/>
            </a:pPr>
            <a:r>
              <a:rPr lang="en-US" altLang="zh-CN" sz="2100" b="0" kern="0" dirty="0"/>
              <a:t>vector &lt;</a:t>
            </a:r>
            <a:r>
              <a:rPr lang="en-US" altLang="zh-CN" sz="2100" b="0" kern="0" dirty="0" err="1"/>
              <a:t>int</a:t>
            </a:r>
            <a:r>
              <a:rPr lang="en-US" altLang="zh-CN" sz="2100" b="0" kern="0" dirty="0"/>
              <a:t>&gt; iv;</a:t>
            </a:r>
            <a:endParaRPr lang="en-US" altLang="zh-CN" sz="2100" b="0" kern="0" dirty="0"/>
          </a:p>
          <a:p>
            <a:pPr lvl="1">
              <a:buFontTx/>
              <a:buNone/>
              <a:defRPr/>
            </a:pPr>
            <a:r>
              <a:rPr lang="en-US" altLang="zh-CN" sz="2100" b="0" kern="0" dirty="0"/>
              <a:t>vector &lt;</a:t>
            </a:r>
            <a:r>
              <a:rPr lang="en-US" altLang="zh-CN" sz="2100" b="0" kern="0" dirty="0" err="1"/>
              <a:t>int</a:t>
            </a:r>
            <a:r>
              <a:rPr lang="en-US" altLang="zh-CN" sz="2100" b="0" kern="0" dirty="0"/>
              <a:t>&gt; cv(5);</a:t>
            </a:r>
            <a:endParaRPr lang="en-US" altLang="zh-CN" sz="2100" b="0" kern="0" dirty="0"/>
          </a:p>
          <a:p>
            <a:pPr lvl="1">
              <a:buFontTx/>
              <a:buNone/>
              <a:defRPr/>
            </a:pPr>
            <a:r>
              <a:rPr lang="en-US" altLang="zh-CN" sz="2100" b="0" kern="0" dirty="0"/>
              <a:t>vector &lt;</a:t>
            </a:r>
            <a:r>
              <a:rPr lang="en-US" altLang="zh-CN" sz="2100" b="0" kern="0" dirty="0" err="1"/>
              <a:t>int</a:t>
            </a:r>
            <a:r>
              <a:rPr lang="en-US" altLang="zh-CN" sz="2100" b="0" kern="0" dirty="0"/>
              <a:t>&gt; cv(5,’x’);</a:t>
            </a:r>
            <a:endParaRPr lang="en-US" altLang="zh-CN" sz="2100" b="0" kern="0" dirty="0"/>
          </a:p>
          <a:p>
            <a:pPr lvl="1">
              <a:buFontTx/>
              <a:buNone/>
              <a:defRPr/>
            </a:pPr>
            <a:r>
              <a:rPr lang="en-US" altLang="zh-CN" sz="2100" b="0" kern="0" dirty="0"/>
              <a:t>vector &lt;</a:t>
            </a:r>
            <a:r>
              <a:rPr lang="en-US" altLang="zh-CN" sz="2100" b="0" kern="0" dirty="0" err="1"/>
              <a:t>int</a:t>
            </a:r>
            <a:r>
              <a:rPr lang="en-US" altLang="zh-CN" sz="2100" b="0" kern="0" dirty="0"/>
              <a:t>&gt; iv2(iv);</a:t>
            </a:r>
            <a:endParaRPr lang="en-US" altLang="zh-CN" sz="21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283554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00" dirty="0">
                <a:latin typeface="Rockwell" pitchFamily="18" charset="0"/>
                <a:ea typeface="微软雅黑" panose="020B0503020204020204" pitchFamily="34" charset="-122"/>
              </a:rPr>
              <a:t>1.</a:t>
            </a:r>
            <a:r>
              <a:rPr lang="zh-CN" altLang="en-US" sz="2700" kern="0" dirty="0"/>
              <a:t>向量 </a:t>
            </a:r>
            <a:r>
              <a:rPr lang="en-US" altLang="zh-CN" sz="2700" kern="0" dirty="0"/>
              <a:t>vector</a:t>
            </a:r>
            <a:endParaRPr lang="zh-CN" altLang="en-US"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par>
                          <p:cTn id="31" fill="hold">
                            <p:stCondLst>
                              <p:cond delay="500"/>
                            </p:stCondLst>
                            <p:childTnLst>
                              <p:par>
                                <p:cTn id="32" presetID="45" presetClass="entr" presetSubtype="0" fill="hold" grpId="0" nodeType="afterEffect">
                                  <p:stCondLst>
                                    <p:cond delay="0"/>
                                  </p:stCondLst>
                                  <p:iterate type="lt">
                                    <p:tmPct val="10000"/>
                                  </p:iterate>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ppt_w</p:attrName>
                                        </p:attrNameLst>
                                      </p:cBhvr>
                                      <p:tavLst>
                                        <p:tav tm="0" fmla="#ppt_w*sin(2.5*pi*$)">
                                          <p:val>
                                            <p:fltVal val="0"/>
                                          </p:val>
                                        </p:tav>
                                        <p:tav tm="100000">
                                          <p:val>
                                            <p:fltVal val="1"/>
                                          </p:val>
                                        </p:tav>
                                      </p:tavLst>
                                    </p:anim>
                                    <p:anim calcmode="lin" valueType="num">
                                      <p:cBhvr>
                                        <p:cTn id="36" dur="1000" fill="hold"/>
                                        <p:tgtEl>
                                          <p:spTgt spid="12"/>
                                        </p:tgtEl>
                                        <p:attrNameLst>
                                          <p:attrName>ppt_h</p:attrName>
                                        </p:attrNameLst>
                                      </p:cBhvr>
                                      <p:tavLst>
                                        <p:tav tm="0">
                                          <p:val>
                                            <p:strVal val="#ppt_h"/>
                                          </p:val>
                                        </p:tav>
                                        <p:tav tm="100000">
                                          <p:val>
                                            <p:strVal val="#ppt_h"/>
                                          </p:val>
                                        </p:tav>
                                      </p:tavLst>
                                    </p:anim>
                                  </p:childTnLst>
                                </p:cTn>
                              </p:par>
                            </p:childTnLst>
                          </p:cTn>
                        </p:par>
                        <p:par>
                          <p:cTn id="37" fill="hold">
                            <p:stCondLst>
                              <p:cond delay="2500"/>
                            </p:stCondLst>
                            <p:childTnLst>
                              <p:par>
                                <p:cTn id="38" presetID="26" presetClass="emph" presetSubtype="0" fill="hold" grpId="1" nodeType="afterEffect">
                                  <p:stCondLst>
                                    <p:cond delay="0"/>
                                  </p:stCondLst>
                                  <p:iterate type="lt">
                                    <p:tmPct val="0"/>
                                  </p:iterate>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43133" y="1029146"/>
            <a:ext cx="7156941" cy="39176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b="0" kern="0" dirty="0"/>
              <a:t>// Access a vector using an iterator.</a:t>
            </a:r>
            <a:endParaRPr lang="en-US" altLang="zh-CN" sz="1800" b="0" kern="0" dirty="0"/>
          </a:p>
          <a:p>
            <a:pPr>
              <a:lnSpc>
                <a:spcPct val="90000"/>
              </a:lnSpc>
              <a:buFontTx/>
              <a:buNone/>
              <a:defRPr/>
            </a:pPr>
            <a:r>
              <a:rPr lang="en-US" altLang="zh-CN" sz="1800" b="0" kern="0" dirty="0"/>
              <a:t>#include &lt;</a:t>
            </a:r>
            <a:r>
              <a:rPr lang="en-US" altLang="zh-CN" sz="1800" b="0" kern="0" dirty="0" err="1"/>
              <a:t>iostream</a:t>
            </a:r>
            <a:r>
              <a:rPr lang="en-US" altLang="zh-CN" sz="1800" b="0" kern="0" dirty="0"/>
              <a:t>&gt;</a:t>
            </a:r>
            <a:endParaRPr lang="en-US" altLang="zh-CN" sz="1800" b="0" kern="0" dirty="0"/>
          </a:p>
          <a:p>
            <a:pPr>
              <a:lnSpc>
                <a:spcPct val="90000"/>
              </a:lnSpc>
              <a:buFontTx/>
              <a:buNone/>
              <a:defRPr/>
            </a:pPr>
            <a:r>
              <a:rPr lang="en-US" altLang="zh-CN" sz="1800" b="0" kern="0" dirty="0"/>
              <a:t>#include &lt;vector&gt;</a:t>
            </a:r>
            <a:endParaRPr lang="en-US" altLang="zh-CN" sz="1800" b="0" kern="0" dirty="0"/>
          </a:p>
          <a:p>
            <a:pPr>
              <a:lnSpc>
                <a:spcPct val="90000"/>
              </a:lnSpc>
              <a:buFontTx/>
              <a:buNone/>
              <a:defRPr/>
            </a:pPr>
            <a:r>
              <a:rPr lang="en-US" altLang="zh-CN" sz="1800" b="0" kern="0" dirty="0"/>
              <a:t>using namespace </a:t>
            </a:r>
            <a:r>
              <a:rPr lang="en-US" altLang="zh-CN" sz="1800" b="0" kern="0" dirty="0" err="1"/>
              <a:t>std</a:t>
            </a:r>
            <a:r>
              <a:rPr lang="en-US" altLang="zh-CN" sz="1800" b="0" kern="0" dirty="0"/>
              <a:t>;</a:t>
            </a:r>
            <a:endParaRPr lang="en-US" altLang="zh-CN" sz="1800" b="0" kern="0" dirty="0"/>
          </a:p>
          <a:p>
            <a:pPr>
              <a:lnSpc>
                <a:spcPct val="90000"/>
              </a:lnSpc>
              <a:buFontTx/>
              <a:buNone/>
              <a:defRPr/>
            </a:pPr>
            <a:r>
              <a:rPr lang="en-US" altLang="zh-CN" sz="1800" b="0" kern="0" dirty="0" err="1"/>
              <a:t>int</a:t>
            </a:r>
            <a:r>
              <a:rPr lang="en-US" altLang="zh-CN" sz="1800" b="0" kern="0" dirty="0"/>
              <a:t> main( )</a:t>
            </a:r>
            <a:endParaRPr lang="en-US" altLang="zh-CN" sz="1800" b="0" kern="0" dirty="0"/>
          </a:p>
          <a:p>
            <a:pPr>
              <a:lnSpc>
                <a:spcPct val="90000"/>
              </a:lnSpc>
              <a:buFontTx/>
              <a:buNone/>
              <a:defRPr/>
            </a:pPr>
            <a:r>
              <a:rPr lang="en-US" altLang="zh-CN" sz="1800" b="0" kern="0" dirty="0"/>
              <a:t>{</a:t>
            </a:r>
            <a:endParaRPr lang="en-US" altLang="zh-CN" sz="1800" b="0" kern="0" dirty="0"/>
          </a:p>
          <a:p>
            <a:pPr>
              <a:lnSpc>
                <a:spcPct val="90000"/>
              </a:lnSpc>
              <a:buFontTx/>
              <a:buNone/>
              <a:defRPr/>
            </a:pPr>
            <a:r>
              <a:rPr lang="en-US" altLang="zh-CN" sz="1800" b="0" kern="0" dirty="0"/>
              <a:t>        vector&lt;char&gt; v; // create zero-length vector</a:t>
            </a:r>
            <a:endParaRPr lang="en-US" altLang="zh-CN" sz="1800" b="0" kern="0" dirty="0"/>
          </a:p>
          <a:p>
            <a:pPr>
              <a:lnSpc>
                <a:spcPct val="90000"/>
              </a:lnSpc>
              <a:buFontTx/>
              <a:buNone/>
              <a:defRPr/>
            </a:pPr>
            <a:r>
              <a:rPr lang="en-US" altLang="zh-CN" sz="1800" b="0" kern="0" dirty="0"/>
              <a:t>        </a:t>
            </a:r>
            <a:r>
              <a:rPr lang="en-US" altLang="zh-CN" sz="1800" b="0" kern="0" dirty="0" err="1"/>
              <a:t>int</a:t>
            </a:r>
            <a:r>
              <a:rPr lang="en-US" altLang="zh-CN" sz="1800" b="0" kern="0" dirty="0"/>
              <a:t> </a:t>
            </a:r>
            <a:r>
              <a:rPr lang="en-US" altLang="zh-CN" sz="1800" b="0" kern="0" dirty="0" err="1"/>
              <a:t>i</a:t>
            </a:r>
            <a:r>
              <a:rPr lang="en-US" altLang="zh-CN" sz="1800" b="0" kern="0" dirty="0"/>
              <a:t>;</a:t>
            </a:r>
            <a:endParaRPr lang="en-US" altLang="zh-CN" sz="1800" b="0" kern="0" dirty="0"/>
          </a:p>
          <a:p>
            <a:pPr>
              <a:lnSpc>
                <a:spcPct val="90000"/>
              </a:lnSpc>
              <a:buFontTx/>
              <a:buNone/>
              <a:defRPr/>
            </a:pPr>
            <a:endParaRPr lang="en-US" altLang="zh-CN" sz="1800" b="0" kern="0" dirty="0"/>
          </a:p>
          <a:p>
            <a:pPr>
              <a:lnSpc>
                <a:spcPct val="90000"/>
              </a:lnSpc>
              <a:buFontTx/>
              <a:buNone/>
              <a:defRPr/>
            </a:pPr>
            <a:r>
              <a:rPr lang="en-US" altLang="zh-CN" sz="1800" b="0" kern="0" dirty="0"/>
              <a:t>  // put values into a vector</a:t>
            </a:r>
            <a:endParaRPr lang="en-US" altLang="zh-CN" sz="1800" b="0" kern="0" dirty="0"/>
          </a:p>
          <a:p>
            <a:pPr>
              <a:lnSpc>
                <a:spcPct val="90000"/>
              </a:lnSpc>
              <a:buFontTx/>
              <a:buNone/>
              <a:defRPr/>
            </a:pPr>
            <a:r>
              <a:rPr lang="en-US" altLang="zh-CN" sz="1800" b="0" kern="0" dirty="0"/>
              <a:t>       for(</a:t>
            </a:r>
            <a:r>
              <a:rPr lang="en-US" altLang="zh-CN" sz="1800" b="0" kern="0" dirty="0" err="1"/>
              <a:t>i</a:t>
            </a:r>
            <a:r>
              <a:rPr lang="en-US" altLang="zh-CN" sz="1800" b="0" kern="0" dirty="0"/>
              <a:t>=0; </a:t>
            </a:r>
            <a:r>
              <a:rPr lang="en-US" altLang="zh-CN" sz="1800" b="0" kern="0" dirty="0" err="1"/>
              <a:t>i</a:t>
            </a:r>
            <a:r>
              <a:rPr lang="en-US" altLang="zh-CN" sz="1800" b="0" kern="0" dirty="0"/>
              <a:t>&lt;10; </a:t>
            </a:r>
            <a:r>
              <a:rPr lang="en-US" altLang="zh-CN" sz="1800" b="0" kern="0" dirty="0" err="1"/>
              <a:t>i</a:t>
            </a:r>
            <a:r>
              <a:rPr lang="en-US" altLang="zh-CN" sz="1800" b="0" kern="0" dirty="0"/>
              <a:t>++) </a:t>
            </a:r>
            <a:endParaRPr lang="en-US" altLang="zh-CN" sz="1800" b="0" kern="0" dirty="0"/>
          </a:p>
          <a:p>
            <a:pPr>
              <a:lnSpc>
                <a:spcPct val="90000"/>
              </a:lnSpc>
              <a:buFontTx/>
              <a:buNone/>
              <a:defRPr/>
            </a:pPr>
            <a:r>
              <a:rPr lang="en-US" altLang="zh-CN" sz="1800" b="0" kern="0" dirty="0"/>
              <a:t>             </a:t>
            </a:r>
            <a:r>
              <a:rPr lang="en-US" altLang="zh-CN" sz="1800" b="0" kern="0" dirty="0" err="1"/>
              <a:t>v.push_back</a:t>
            </a:r>
            <a:r>
              <a:rPr lang="en-US" altLang="zh-CN" sz="1800" b="0" kern="0" dirty="0"/>
              <a:t>('A' + </a:t>
            </a:r>
            <a:r>
              <a:rPr lang="en-US" altLang="zh-CN" sz="1800" b="0" kern="0" dirty="0" err="1"/>
              <a:t>i</a:t>
            </a:r>
            <a:r>
              <a:rPr lang="en-US" altLang="zh-CN" sz="1800" b="0" kern="0" dirty="0"/>
              <a:t>);  </a:t>
            </a:r>
            <a:endParaRPr lang="en-US" altLang="zh-CN"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dirty="0">
                <a:latin typeface="Rockwell" pitchFamily="18" charset="0"/>
                <a:ea typeface="微软雅黑" panose="020B0503020204020204" pitchFamily="34" charset="-122"/>
              </a:rPr>
              <a:t>例</a:t>
            </a:r>
            <a:r>
              <a:rPr lang="en-US" altLang="zh-CN" sz="2700" dirty="0">
                <a:latin typeface="Rockwell" pitchFamily="18" charset="0"/>
                <a:ea typeface="微软雅黑" panose="020B0503020204020204" pitchFamily="34" charset="-122"/>
              </a:rPr>
              <a:t>1.</a:t>
            </a:r>
            <a:r>
              <a:rPr lang="zh-CN" altLang="en-US" sz="2700" kern="0" dirty="0"/>
              <a:t>向量 </a:t>
            </a:r>
            <a:r>
              <a:rPr lang="en-US" altLang="zh-CN" sz="2700" kern="0" dirty="0"/>
              <a:t>vector</a:t>
            </a:r>
            <a:r>
              <a:rPr lang="zh-CN" altLang="en-US" sz="2700" kern="0" dirty="0"/>
              <a:t>应用实例</a:t>
            </a:r>
            <a:endParaRPr lang="zh-CN" altLang="en-US"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2834" y="682524"/>
            <a:ext cx="7342686"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b="0" kern="0" dirty="0"/>
              <a:t>// can access vector contents using subscripting</a:t>
            </a:r>
            <a:endParaRPr lang="en-US" altLang="zh-CN" sz="1800" b="0" kern="0" dirty="0"/>
          </a:p>
          <a:p>
            <a:pPr>
              <a:lnSpc>
                <a:spcPct val="90000"/>
              </a:lnSpc>
              <a:buFontTx/>
              <a:buNone/>
              <a:defRPr/>
            </a:pPr>
            <a:r>
              <a:rPr lang="en-US" altLang="zh-CN" sz="1800" b="0" kern="0" dirty="0"/>
              <a:t>       for(</a:t>
            </a:r>
            <a:r>
              <a:rPr lang="en-US" altLang="zh-CN" sz="1800" b="0" kern="0" dirty="0" err="1"/>
              <a:t>i</a:t>
            </a:r>
            <a:r>
              <a:rPr lang="en-US" altLang="zh-CN" sz="1800" b="0" kern="0" dirty="0"/>
              <a:t>=0; </a:t>
            </a:r>
            <a:r>
              <a:rPr lang="en-US" altLang="zh-CN" sz="1800" b="0" kern="0" dirty="0" err="1"/>
              <a:t>i</a:t>
            </a:r>
            <a:r>
              <a:rPr lang="en-US" altLang="zh-CN" sz="1800" b="0" kern="0" dirty="0"/>
              <a:t>&lt;10; </a:t>
            </a:r>
            <a:r>
              <a:rPr lang="en-US" altLang="zh-CN" sz="1800" b="0" kern="0" dirty="0" err="1"/>
              <a:t>i</a:t>
            </a:r>
            <a:r>
              <a:rPr lang="en-US" altLang="zh-CN" sz="1800" b="0" kern="0" dirty="0"/>
              <a:t>++) </a:t>
            </a:r>
            <a:r>
              <a:rPr lang="en-US" altLang="zh-CN" sz="1800" b="0" kern="0" dirty="0" err="1"/>
              <a:t>cout</a:t>
            </a:r>
            <a:r>
              <a:rPr lang="en-US" altLang="zh-CN" sz="1800" b="0" kern="0" dirty="0"/>
              <a:t> &lt;&lt; v[</a:t>
            </a:r>
            <a:r>
              <a:rPr lang="en-US" altLang="zh-CN" sz="1800" b="0" kern="0" dirty="0" err="1"/>
              <a:t>i</a:t>
            </a:r>
            <a:r>
              <a:rPr lang="en-US" altLang="zh-CN" sz="1800" b="0" kern="0" dirty="0"/>
              <a:t>] &lt;&lt; " ";</a:t>
            </a:r>
            <a:endParaRPr lang="en-US" altLang="zh-CN" sz="1800" b="0" kern="0" dirty="0"/>
          </a:p>
          <a:p>
            <a:pPr>
              <a:lnSpc>
                <a:spcPct val="90000"/>
              </a:lnSpc>
              <a:buFontTx/>
              <a:buNone/>
              <a:defRPr/>
            </a:pPr>
            <a:r>
              <a:rPr lang="en-US" altLang="zh-CN" sz="1800" b="0" kern="0" dirty="0"/>
              <a:t>              </a:t>
            </a:r>
            <a:r>
              <a:rPr lang="en-US" altLang="zh-CN" sz="1800" b="0" kern="0" dirty="0" err="1"/>
              <a:t>cout</a:t>
            </a:r>
            <a:r>
              <a:rPr lang="en-US" altLang="zh-CN" sz="1800" b="0" kern="0" dirty="0"/>
              <a:t> &lt;&lt; </a:t>
            </a:r>
            <a:r>
              <a:rPr lang="en-US" altLang="zh-CN" sz="1800" b="0" kern="0" dirty="0" err="1"/>
              <a:t>endl</a:t>
            </a:r>
            <a:r>
              <a:rPr lang="en-US" altLang="zh-CN" sz="1800" b="0" kern="0" dirty="0"/>
              <a:t>;</a:t>
            </a:r>
            <a:endParaRPr lang="en-US" altLang="zh-CN" sz="1800" b="0" kern="0" dirty="0"/>
          </a:p>
          <a:p>
            <a:pPr>
              <a:lnSpc>
                <a:spcPct val="90000"/>
              </a:lnSpc>
              <a:buFontTx/>
              <a:buNone/>
              <a:defRPr/>
            </a:pPr>
            <a:endParaRPr lang="en-US" altLang="zh-CN" sz="1800" b="0" kern="0" dirty="0"/>
          </a:p>
          <a:p>
            <a:pPr>
              <a:lnSpc>
                <a:spcPct val="90000"/>
              </a:lnSpc>
              <a:buFontTx/>
              <a:buNone/>
              <a:defRPr/>
            </a:pPr>
            <a:r>
              <a:rPr lang="en-US" altLang="zh-CN" sz="1800" b="0" kern="0" dirty="0"/>
              <a:t>  // access via iterator</a:t>
            </a:r>
            <a:endParaRPr lang="en-US" altLang="zh-CN" sz="1800" b="0" kern="0" dirty="0"/>
          </a:p>
          <a:p>
            <a:pPr>
              <a:lnSpc>
                <a:spcPct val="90000"/>
              </a:lnSpc>
              <a:buFontTx/>
              <a:buNone/>
              <a:defRPr/>
            </a:pPr>
            <a:r>
              <a:rPr lang="en-US" altLang="zh-CN" sz="1800" b="0" kern="0" dirty="0"/>
              <a:t>      vector&lt;char&gt;::</a:t>
            </a:r>
            <a:r>
              <a:rPr lang="en-US" altLang="zh-CN" sz="1800" b="0" kern="0" dirty="0">
                <a:solidFill>
                  <a:srgbClr val="FF3300"/>
                </a:solidFill>
              </a:rPr>
              <a:t>iterator</a:t>
            </a:r>
            <a:r>
              <a:rPr lang="en-US" altLang="zh-CN" sz="1800" b="0" kern="0" dirty="0"/>
              <a:t> p = </a:t>
            </a:r>
            <a:r>
              <a:rPr lang="en-US" altLang="zh-CN" sz="1800" b="0" kern="0" dirty="0" err="1"/>
              <a:t>v.begin</a:t>
            </a:r>
            <a:r>
              <a:rPr lang="en-US" altLang="zh-CN" sz="1800" b="0" kern="0" dirty="0"/>
              <a:t>( );</a:t>
            </a:r>
            <a:endParaRPr lang="en-US" altLang="zh-CN" sz="1800" b="0" kern="0" dirty="0"/>
          </a:p>
          <a:p>
            <a:pPr>
              <a:lnSpc>
                <a:spcPct val="90000"/>
              </a:lnSpc>
              <a:buFontTx/>
              <a:buNone/>
              <a:defRPr/>
            </a:pPr>
            <a:r>
              <a:rPr lang="en-US" altLang="zh-CN" sz="1800" b="0" kern="0" dirty="0"/>
              <a:t>       while(p != </a:t>
            </a:r>
            <a:r>
              <a:rPr lang="en-US" altLang="zh-CN" sz="1800" b="0" kern="0" dirty="0" err="1"/>
              <a:t>v.end</a:t>
            </a:r>
            <a:r>
              <a:rPr lang="en-US" altLang="zh-CN" sz="1800" b="0" kern="0" dirty="0"/>
              <a:t>()) </a:t>
            </a:r>
            <a:endParaRPr lang="en-US" altLang="zh-CN" sz="1800" b="0" kern="0" dirty="0"/>
          </a:p>
          <a:p>
            <a:pPr>
              <a:lnSpc>
                <a:spcPct val="90000"/>
              </a:lnSpc>
              <a:buFontTx/>
              <a:buNone/>
              <a:defRPr/>
            </a:pPr>
            <a:r>
              <a:rPr lang="en-US" altLang="zh-CN" sz="1800" b="0" kern="0" dirty="0"/>
              <a:t>      {</a:t>
            </a:r>
            <a:endParaRPr lang="en-US" altLang="zh-CN" sz="1800" b="0" kern="0" dirty="0"/>
          </a:p>
          <a:p>
            <a:pPr>
              <a:lnSpc>
                <a:spcPct val="90000"/>
              </a:lnSpc>
              <a:buFontTx/>
              <a:buNone/>
              <a:defRPr/>
            </a:pPr>
            <a:r>
              <a:rPr lang="en-US" altLang="zh-CN" sz="1800" b="0" kern="0" dirty="0"/>
              <a:t>                 </a:t>
            </a:r>
            <a:r>
              <a:rPr lang="en-US" altLang="zh-CN" sz="1800" b="0" kern="0" dirty="0" err="1"/>
              <a:t>cout</a:t>
            </a:r>
            <a:r>
              <a:rPr lang="en-US" altLang="zh-CN" sz="1800" b="0" kern="0" dirty="0"/>
              <a:t> &lt;&lt; *p &lt;&lt; " ";</a:t>
            </a:r>
            <a:endParaRPr lang="en-US" altLang="zh-CN" sz="1800" b="0" kern="0" dirty="0"/>
          </a:p>
          <a:p>
            <a:pPr>
              <a:lnSpc>
                <a:spcPct val="90000"/>
              </a:lnSpc>
              <a:buFontTx/>
              <a:buNone/>
              <a:defRPr/>
            </a:pPr>
            <a:r>
              <a:rPr lang="en-US" altLang="zh-CN" sz="1800" b="0" kern="0" dirty="0"/>
              <a:t>                 p++;</a:t>
            </a:r>
            <a:endParaRPr lang="en-US" altLang="zh-CN" sz="1800" b="0" kern="0" dirty="0"/>
          </a:p>
          <a:p>
            <a:pPr>
              <a:lnSpc>
                <a:spcPct val="90000"/>
              </a:lnSpc>
              <a:buFontTx/>
              <a:buNone/>
              <a:defRPr/>
            </a:pPr>
            <a:r>
              <a:rPr lang="en-US" altLang="zh-CN" sz="1800" b="0" kern="0" dirty="0"/>
              <a:t>       }</a:t>
            </a:r>
            <a:endParaRPr lang="en-US" altLang="zh-CN" sz="1800" b="0" kern="0" dirty="0"/>
          </a:p>
          <a:p>
            <a:pPr>
              <a:lnSpc>
                <a:spcPct val="90000"/>
              </a:lnSpc>
              <a:buFontTx/>
              <a:buNone/>
              <a:defRPr/>
            </a:pPr>
            <a:r>
              <a:rPr lang="en-US" altLang="zh-CN" sz="1800" b="0" kern="0" dirty="0"/>
              <a:t>       return 0;</a:t>
            </a:r>
            <a:endParaRPr lang="en-US" altLang="zh-CN" sz="1800" b="0" kern="0" dirty="0"/>
          </a:p>
          <a:p>
            <a:pPr>
              <a:lnSpc>
                <a:spcPct val="90000"/>
              </a:lnSpc>
              <a:buFontTx/>
              <a:buNone/>
              <a:defRPr/>
            </a:pPr>
            <a:r>
              <a:rPr lang="en-US" altLang="zh-CN" sz="1800" b="0" kern="0" dirty="0"/>
              <a:t>}</a:t>
            </a:r>
            <a:endParaRPr lang="en-US" altLang="zh-CN" sz="21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dirty="0">
                <a:latin typeface="Rockwell" pitchFamily="18" charset="0"/>
                <a:ea typeface="微软雅黑" panose="020B0503020204020204" pitchFamily="34" charset="-122"/>
              </a:rPr>
              <a:t>例</a:t>
            </a:r>
            <a:r>
              <a:rPr lang="en-US" altLang="zh-CN" sz="2700" dirty="0">
                <a:latin typeface="Rockwell" pitchFamily="18" charset="0"/>
                <a:ea typeface="微软雅黑" panose="020B0503020204020204" pitchFamily="34" charset="-122"/>
              </a:rPr>
              <a:t>1.</a:t>
            </a:r>
            <a:r>
              <a:rPr lang="zh-CN" altLang="en-US" sz="2700" kern="0" dirty="0"/>
              <a:t>向量 </a:t>
            </a:r>
            <a:r>
              <a:rPr lang="en-US" altLang="zh-CN" sz="2700" kern="0" dirty="0"/>
              <a:t>vector</a:t>
            </a:r>
            <a:r>
              <a:rPr lang="zh-CN" altLang="en-US" sz="2700" kern="0" dirty="0"/>
              <a:t>应用实例</a:t>
            </a:r>
            <a:endParaRPr lang="zh-CN" altLang="en-US"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5949" y="628022"/>
            <a:ext cx="7604059" cy="42112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800" b="0" kern="0" dirty="0"/>
              <a:t>#include &lt;</a:t>
            </a:r>
            <a:r>
              <a:rPr lang="en-US" altLang="zh-CN" sz="1800" b="0" kern="0" dirty="0">
                <a:solidFill>
                  <a:srgbClr val="FF3300"/>
                </a:solidFill>
              </a:rPr>
              <a:t>algorithm</a:t>
            </a:r>
            <a:r>
              <a:rPr lang="en-US" altLang="zh-CN" sz="1800" b="0" kern="0" dirty="0"/>
              <a:t>&gt;</a:t>
            </a:r>
            <a:endParaRPr lang="en-US" altLang="zh-CN" sz="1800" b="0" kern="0" dirty="0"/>
          </a:p>
          <a:p>
            <a:pPr>
              <a:lnSpc>
                <a:spcPct val="80000"/>
              </a:lnSpc>
              <a:buFontTx/>
              <a:buNone/>
              <a:defRPr/>
            </a:pPr>
            <a:r>
              <a:rPr lang="en-US" altLang="zh-CN" sz="1800" b="0" kern="0" dirty="0"/>
              <a:t>#include &lt;</a:t>
            </a:r>
            <a:r>
              <a:rPr lang="en-US" altLang="zh-CN" sz="1800" b="0" kern="0" dirty="0" err="1"/>
              <a:t>iostream</a:t>
            </a:r>
            <a:r>
              <a:rPr lang="en-US" altLang="zh-CN" sz="1800" b="0" kern="0" dirty="0"/>
              <a:t>&gt;</a:t>
            </a:r>
            <a:endParaRPr lang="en-US" altLang="zh-CN" sz="1800" b="0" kern="0" dirty="0"/>
          </a:p>
          <a:p>
            <a:pPr>
              <a:lnSpc>
                <a:spcPct val="80000"/>
              </a:lnSpc>
              <a:buFontTx/>
              <a:buNone/>
              <a:defRPr/>
            </a:pPr>
            <a:r>
              <a:rPr lang="en-US" altLang="zh-CN" sz="1800" b="0" kern="0" dirty="0"/>
              <a:t>#include &lt;string&gt;</a:t>
            </a:r>
            <a:endParaRPr lang="en-US" altLang="zh-CN" sz="1800" b="0" kern="0" dirty="0"/>
          </a:p>
          <a:p>
            <a:pPr>
              <a:lnSpc>
                <a:spcPct val="80000"/>
              </a:lnSpc>
              <a:buFontTx/>
              <a:buNone/>
              <a:defRPr/>
            </a:pPr>
            <a:r>
              <a:rPr lang="en-US" altLang="zh-CN" sz="1800" b="0" kern="0" dirty="0"/>
              <a:t>#include &lt;vector&gt;</a:t>
            </a:r>
            <a:endParaRPr lang="en-US" altLang="zh-CN" sz="1800" b="0" kern="0" dirty="0"/>
          </a:p>
          <a:p>
            <a:pPr>
              <a:lnSpc>
                <a:spcPct val="80000"/>
              </a:lnSpc>
              <a:buFontTx/>
              <a:buNone/>
              <a:defRPr/>
            </a:pPr>
            <a:r>
              <a:rPr lang="en-US" altLang="zh-CN" sz="1800" b="0" kern="0" dirty="0"/>
              <a:t>using namespace </a:t>
            </a:r>
            <a:r>
              <a:rPr lang="en-US" altLang="zh-CN" sz="1800" b="0" kern="0" dirty="0" err="1"/>
              <a:t>std</a:t>
            </a:r>
            <a:r>
              <a:rPr lang="en-US" altLang="zh-CN" sz="1800" b="0" kern="0" dirty="0"/>
              <a:t>;</a:t>
            </a:r>
            <a:endParaRPr lang="en-US" altLang="zh-CN" sz="1800" b="0" kern="0" dirty="0"/>
          </a:p>
          <a:p>
            <a:pPr>
              <a:lnSpc>
                <a:spcPct val="80000"/>
              </a:lnSpc>
              <a:buFontTx/>
              <a:buNone/>
              <a:defRPr/>
            </a:pPr>
            <a:r>
              <a:rPr lang="en-US" altLang="zh-CN" sz="1800" b="0" kern="0" dirty="0"/>
              <a:t>void load(vector&lt;string&gt;&amp;);</a:t>
            </a:r>
            <a:endParaRPr lang="en-US" altLang="zh-CN" sz="1800" b="0" kern="0" dirty="0"/>
          </a:p>
          <a:p>
            <a:pPr>
              <a:lnSpc>
                <a:spcPct val="80000"/>
              </a:lnSpc>
              <a:buFontTx/>
              <a:buNone/>
              <a:defRPr/>
            </a:pPr>
            <a:r>
              <a:rPr lang="en-US" altLang="zh-CN" sz="1800" b="0" kern="0" dirty="0"/>
              <a:t>void print(vector&lt;string&gt;);</a:t>
            </a:r>
            <a:endParaRPr lang="en-US" altLang="zh-CN" sz="1800" b="0" kern="0" dirty="0"/>
          </a:p>
          <a:p>
            <a:pPr>
              <a:lnSpc>
                <a:spcPct val="80000"/>
              </a:lnSpc>
              <a:buFontTx/>
              <a:buNone/>
              <a:defRPr/>
            </a:pPr>
            <a:r>
              <a:rPr lang="en-US" altLang="zh-CN" sz="1800" b="0" kern="0" dirty="0" err="1"/>
              <a:t>const</a:t>
            </a:r>
            <a:r>
              <a:rPr lang="en-US" altLang="zh-CN" sz="1800" b="0" kern="0" dirty="0"/>
              <a:t> </a:t>
            </a:r>
            <a:r>
              <a:rPr lang="en-US" altLang="zh-CN" sz="1800" b="0" kern="0" dirty="0" err="1"/>
              <a:t>int</a:t>
            </a:r>
            <a:r>
              <a:rPr lang="en-US" altLang="zh-CN" sz="1800" b="0" kern="0" dirty="0"/>
              <a:t> SIZE=8;</a:t>
            </a:r>
            <a:endParaRPr lang="en-US" altLang="zh-CN" sz="1800" b="0" kern="0" dirty="0"/>
          </a:p>
          <a:p>
            <a:pPr>
              <a:lnSpc>
                <a:spcPct val="80000"/>
              </a:lnSpc>
              <a:buFontTx/>
              <a:buNone/>
              <a:defRPr/>
            </a:pPr>
            <a:r>
              <a:rPr lang="en-US" altLang="zh-CN" sz="1800" b="0" kern="0" dirty="0" err="1"/>
              <a:t>int</a:t>
            </a:r>
            <a:r>
              <a:rPr lang="en-US" altLang="zh-CN" sz="1800" b="0" kern="0" dirty="0"/>
              <a:t> main()</a:t>
            </a:r>
            <a:endParaRPr lang="en-US" altLang="zh-CN" sz="1800" b="0" kern="0" dirty="0"/>
          </a:p>
          <a:p>
            <a:pPr>
              <a:lnSpc>
                <a:spcPct val="80000"/>
              </a:lnSpc>
              <a:buFontTx/>
              <a:buNone/>
              <a:defRPr/>
            </a:pPr>
            <a:r>
              <a:rPr lang="en-US" altLang="zh-CN" sz="1800" b="0" kern="0" dirty="0"/>
              <a:t>{ </a:t>
            </a:r>
            <a:endParaRPr lang="en-US" altLang="zh-CN" sz="1800" b="0" kern="0" dirty="0"/>
          </a:p>
          <a:p>
            <a:pPr>
              <a:lnSpc>
                <a:spcPct val="80000"/>
              </a:lnSpc>
              <a:buFontTx/>
              <a:buNone/>
              <a:defRPr/>
            </a:pPr>
            <a:r>
              <a:rPr lang="en-US" altLang="zh-CN" sz="1800" b="0" kern="0" dirty="0"/>
              <a:t>      vector&lt;string&gt; v(SIZE);</a:t>
            </a:r>
            <a:endParaRPr lang="en-US" altLang="zh-CN" sz="1800" b="0" kern="0" dirty="0"/>
          </a:p>
          <a:p>
            <a:pPr>
              <a:lnSpc>
                <a:spcPct val="80000"/>
              </a:lnSpc>
              <a:buFontTx/>
              <a:buNone/>
              <a:defRPr/>
            </a:pPr>
            <a:r>
              <a:rPr lang="en-US" altLang="zh-CN" sz="1800" b="0" kern="0" dirty="0"/>
              <a:t>      load(v);</a:t>
            </a:r>
            <a:endParaRPr lang="en-US" altLang="zh-CN" sz="1800" b="0" kern="0" dirty="0"/>
          </a:p>
          <a:p>
            <a:pPr>
              <a:lnSpc>
                <a:spcPct val="80000"/>
              </a:lnSpc>
              <a:buFontTx/>
              <a:buNone/>
              <a:defRPr/>
            </a:pPr>
            <a:r>
              <a:rPr lang="en-US" altLang="zh-CN" sz="1800" b="0" kern="0" dirty="0"/>
              <a:t>      </a:t>
            </a:r>
            <a:r>
              <a:rPr lang="en-US" altLang="zh-CN" sz="1800" b="0" kern="0" dirty="0">
                <a:solidFill>
                  <a:srgbClr val="FF3300"/>
                </a:solidFill>
              </a:rPr>
              <a:t>sort</a:t>
            </a:r>
            <a:r>
              <a:rPr lang="en-US" altLang="zh-CN" sz="1800" b="0" kern="0" dirty="0"/>
              <a:t>(</a:t>
            </a:r>
            <a:r>
              <a:rPr lang="en-US" altLang="zh-CN" sz="1800" b="0" kern="0" dirty="0" err="1"/>
              <a:t>v.begin</a:t>
            </a:r>
            <a:r>
              <a:rPr lang="en-US" altLang="zh-CN" sz="1800" b="0" kern="0" dirty="0"/>
              <a:t>(),</a:t>
            </a:r>
            <a:r>
              <a:rPr lang="en-US" altLang="zh-CN" sz="1800" b="0" kern="0" dirty="0" err="1"/>
              <a:t>v.end</a:t>
            </a:r>
            <a:r>
              <a:rPr lang="en-US" altLang="zh-CN" sz="1800" b="0" kern="0" dirty="0"/>
              <a:t>()); //</a:t>
            </a:r>
            <a:r>
              <a:rPr lang="zh-CN" altLang="en-US" sz="1800" b="0" kern="0" dirty="0"/>
              <a:t>排序（利用标准库中的模板</a:t>
            </a:r>
            <a:r>
              <a:rPr lang="en-US" altLang="zh-CN" sz="1800" b="0" kern="0" dirty="0"/>
              <a:t>sort( )</a:t>
            </a:r>
            <a:r>
              <a:rPr lang="zh-CN" altLang="en-US" sz="1800" b="0" kern="0" dirty="0"/>
              <a:t>。）</a:t>
            </a:r>
            <a:endParaRPr lang="zh-CN" altLang="en-US" sz="1800" b="0" kern="0" dirty="0"/>
          </a:p>
          <a:p>
            <a:pPr>
              <a:lnSpc>
                <a:spcPct val="80000"/>
              </a:lnSpc>
              <a:buFontTx/>
              <a:buNone/>
              <a:defRPr/>
            </a:pPr>
            <a:r>
              <a:rPr lang="zh-CN" altLang="en-US" sz="1800" b="0" kern="0" dirty="0"/>
              <a:t>      </a:t>
            </a:r>
            <a:r>
              <a:rPr lang="en-US" altLang="zh-CN" sz="1800" b="0" kern="0" dirty="0"/>
              <a:t>print(v);</a:t>
            </a:r>
            <a:endParaRPr lang="en-US" altLang="zh-CN" sz="1800" b="0" kern="0" dirty="0"/>
          </a:p>
          <a:p>
            <a:pPr>
              <a:lnSpc>
                <a:spcPct val="80000"/>
              </a:lnSpc>
              <a:buFontTx/>
              <a:buNone/>
              <a:defRPr/>
            </a:pPr>
            <a:r>
              <a:rPr lang="en-US" altLang="zh-CN" sz="1800" b="0" kern="0" dirty="0"/>
              <a:t>      return 0;</a:t>
            </a:r>
            <a:endParaRPr lang="en-US" altLang="zh-CN" sz="1800" b="0" kern="0" dirty="0"/>
          </a:p>
          <a:p>
            <a:pPr>
              <a:lnSpc>
                <a:spcPct val="80000"/>
              </a:lnSpc>
              <a:buFontTx/>
              <a:buNone/>
              <a:defRPr/>
            </a:pPr>
            <a:r>
              <a:rPr lang="en-US" altLang="zh-CN" sz="1800" b="0" kern="0" dirty="0"/>
              <a:t>}</a:t>
            </a:r>
            <a:endParaRPr lang="en-US" altLang="zh-CN"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dirty="0">
                <a:latin typeface="Rockwell" pitchFamily="18" charset="0"/>
                <a:ea typeface="微软雅黑" panose="020B0503020204020204" pitchFamily="34" charset="-122"/>
              </a:rPr>
              <a:t>例</a:t>
            </a:r>
            <a:r>
              <a:rPr lang="en-US" altLang="zh-CN" sz="2700" dirty="0">
                <a:latin typeface="Rockwell" pitchFamily="18" charset="0"/>
                <a:ea typeface="微软雅黑" panose="020B0503020204020204" pitchFamily="34" charset="-122"/>
              </a:rPr>
              <a:t>2.</a:t>
            </a:r>
            <a:r>
              <a:rPr lang="zh-CN" altLang="en-US" sz="2700" kern="0" dirty="0"/>
              <a:t>排序算法</a:t>
            </a:r>
            <a:r>
              <a:rPr lang="en-US" altLang="zh-CN" sz="2700" kern="0" dirty="0"/>
              <a:t>sort</a:t>
            </a:r>
            <a:r>
              <a:rPr lang="zh-CN" altLang="en-US" sz="2700" kern="0" dirty="0"/>
              <a:t>实例</a:t>
            </a:r>
            <a:endParaRPr lang="zh-CN" altLang="en-US"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466613"/>
            <a:ext cx="4480165" cy="464262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800" b="0" kern="0" dirty="0"/>
              <a:t>void load(vector&lt;string&gt;&amp; v)</a:t>
            </a:r>
            <a:endParaRPr lang="en-US" altLang="zh-CN" sz="1800" b="0" kern="0" dirty="0"/>
          </a:p>
          <a:p>
            <a:pPr>
              <a:lnSpc>
                <a:spcPct val="80000"/>
              </a:lnSpc>
              <a:buFontTx/>
              <a:buNone/>
              <a:defRPr/>
            </a:pPr>
            <a:r>
              <a:rPr lang="en-US" altLang="zh-CN" sz="1800" b="0" kern="0" dirty="0"/>
              <a:t>{ </a:t>
            </a:r>
            <a:endParaRPr lang="en-US" altLang="zh-CN" sz="1800" b="0" kern="0" dirty="0"/>
          </a:p>
          <a:p>
            <a:pPr>
              <a:lnSpc>
                <a:spcPct val="80000"/>
              </a:lnSpc>
              <a:buFontTx/>
              <a:buNone/>
              <a:defRPr/>
            </a:pPr>
            <a:r>
              <a:rPr lang="en-US" altLang="zh-CN" sz="1800" b="0" kern="0" dirty="0"/>
              <a:t>    v[0] = "Japan";</a:t>
            </a:r>
            <a:endParaRPr lang="en-US" altLang="zh-CN" sz="1800" b="0" kern="0" dirty="0"/>
          </a:p>
          <a:p>
            <a:pPr>
              <a:lnSpc>
                <a:spcPct val="80000"/>
              </a:lnSpc>
              <a:buFontTx/>
              <a:buNone/>
              <a:defRPr/>
            </a:pPr>
            <a:r>
              <a:rPr lang="en-US" altLang="zh-CN" sz="1800" b="0" kern="0" dirty="0"/>
              <a:t>    v[1] = "Italy";</a:t>
            </a:r>
            <a:endParaRPr lang="en-US" altLang="zh-CN" sz="1800" b="0" kern="0" dirty="0"/>
          </a:p>
          <a:p>
            <a:pPr>
              <a:lnSpc>
                <a:spcPct val="80000"/>
              </a:lnSpc>
              <a:buFontTx/>
              <a:buNone/>
              <a:defRPr/>
            </a:pPr>
            <a:r>
              <a:rPr lang="en-US" altLang="zh-CN" sz="1800" b="0" kern="0" dirty="0"/>
              <a:t>    v[2] = "Spain";</a:t>
            </a:r>
            <a:endParaRPr lang="en-US" altLang="zh-CN" sz="1800" b="0" kern="0" dirty="0"/>
          </a:p>
          <a:p>
            <a:pPr>
              <a:lnSpc>
                <a:spcPct val="80000"/>
              </a:lnSpc>
              <a:buFontTx/>
              <a:buNone/>
              <a:defRPr/>
            </a:pPr>
            <a:r>
              <a:rPr lang="en-US" altLang="zh-CN" sz="1800" b="0" kern="0" dirty="0"/>
              <a:t>    v[3] = "Egypt";</a:t>
            </a:r>
            <a:endParaRPr lang="en-US" altLang="zh-CN" sz="1800" b="0" kern="0" dirty="0"/>
          </a:p>
          <a:p>
            <a:pPr>
              <a:lnSpc>
                <a:spcPct val="80000"/>
              </a:lnSpc>
              <a:buFontTx/>
              <a:buNone/>
              <a:defRPr/>
            </a:pPr>
            <a:r>
              <a:rPr lang="en-US" altLang="zh-CN" sz="1800" b="0" kern="0" dirty="0"/>
              <a:t>    v[4] = "Chile";</a:t>
            </a:r>
            <a:endParaRPr lang="en-US" altLang="zh-CN" sz="1800" b="0" kern="0" dirty="0"/>
          </a:p>
          <a:p>
            <a:pPr>
              <a:lnSpc>
                <a:spcPct val="80000"/>
              </a:lnSpc>
              <a:buFontTx/>
              <a:buNone/>
              <a:defRPr/>
            </a:pPr>
            <a:r>
              <a:rPr lang="en-US" altLang="zh-CN" sz="1800" b="0" kern="0" dirty="0"/>
              <a:t>    v[5] = "Zaire";</a:t>
            </a:r>
            <a:endParaRPr lang="en-US" altLang="zh-CN" sz="1800" b="0" kern="0" dirty="0"/>
          </a:p>
          <a:p>
            <a:pPr>
              <a:lnSpc>
                <a:spcPct val="80000"/>
              </a:lnSpc>
              <a:buFontTx/>
              <a:buNone/>
              <a:defRPr/>
            </a:pPr>
            <a:r>
              <a:rPr lang="en-US" altLang="zh-CN" sz="1800" b="0" kern="0" dirty="0"/>
              <a:t>    v[6] = "Nepal";</a:t>
            </a:r>
            <a:endParaRPr lang="en-US" altLang="zh-CN" sz="1800" b="0" kern="0" dirty="0"/>
          </a:p>
          <a:p>
            <a:pPr>
              <a:lnSpc>
                <a:spcPct val="80000"/>
              </a:lnSpc>
              <a:buFontTx/>
              <a:buNone/>
              <a:defRPr/>
            </a:pPr>
            <a:r>
              <a:rPr lang="en-US" altLang="zh-CN" sz="1800" b="0" kern="0" dirty="0"/>
              <a:t>    v[7] = "Kenya";</a:t>
            </a:r>
            <a:endParaRPr lang="en-US" altLang="zh-CN" sz="1800" b="0" kern="0" dirty="0"/>
          </a:p>
          <a:p>
            <a:pPr>
              <a:lnSpc>
                <a:spcPct val="80000"/>
              </a:lnSpc>
              <a:buFontTx/>
              <a:buNone/>
              <a:defRPr/>
            </a:pPr>
            <a:r>
              <a:rPr lang="en-US" altLang="zh-CN" sz="1800" b="0" kern="0" dirty="0"/>
              <a:t>}</a:t>
            </a:r>
            <a:endParaRPr lang="en-US" altLang="zh-CN" sz="1800" b="0" kern="0" dirty="0"/>
          </a:p>
          <a:p>
            <a:pPr>
              <a:lnSpc>
                <a:spcPct val="80000"/>
              </a:lnSpc>
              <a:buFontTx/>
              <a:buNone/>
              <a:defRPr/>
            </a:pPr>
            <a:r>
              <a:rPr lang="en-US" altLang="zh-CN" sz="1800" b="0" kern="0" dirty="0"/>
              <a:t>void print(vector&lt;string&gt; v)</a:t>
            </a:r>
            <a:endParaRPr lang="en-US" altLang="zh-CN" sz="1800" b="0" kern="0" dirty="0"/>
          </a:p>
          <a:p>
            <a:pPr>
              <a:lnSpc>
                <a:spcPct val="80000"/>
              </a:lnSpc>
              <a:buFontTx/>
              <a:buNone/>
              <a:defRPr/>
            </a:pPr>
            <a:r>
              <a:rPr lang="en-US" altLang="zh-CN" sz="1800" b="0" kern="0" dirty="0"/>
              <a:t>{ </a:t>
            </a:r>
            <a:endParaRPr lang="en-US" altLang="zh-CN" sz="1800" b="0" kern="0" dirty="0"/>
          </a:p>
          <a:p>
            <a:pPr>
              <a:lnSpc>
                <a:spcPct val="80000"/>
              </a:lnSpc>
              <a:buFontTx/>
              <a:buNone/>
              <a:defRPr/>
            </a:pPr>
            <a:r>
              <a:rPr lang="en-US" altLang="zh-CN" sz="1800" b="0" kern="0" dirty="0"/>
              <a:t>    for (</a:t>
            </a:r>
            <a:r>
              <a:rPr lang="en-US" altLang="zh-CN" sz="1800" b="0" kern="0" dirty="0" err="1"/>
              <a:t>int</a:t>
            </a:r>
            <a:r>
              <a:rPr lang="en-US" altLang="zh-CN" sz="1800" b="0" kern="0" dirty="0"/>
              <a:t> </a:t>
            </a:r>
            <a:r>
              <a:rPr lang="en-US" altLang="zh-CN" sz="1800" b="0" kern="0" dirty="0" err="1"/>
              <a:t>i</a:t>
            </a:r>
            <a:r>
              <a:rPr lang="en-US" altLang="zh-CN" sz="1800" b="0" kern="0" dirty="0"/>
              <a:t>=0; </a:t>
            </a:r>
            <a:r>
              <a:rPr lang="en-US" altLang="zh-CN" sz="1800" b="0" kern="0" dirty="0" err="1"/>
              <a:t>i</a:t>
            </a:r>
            <a:r>
              <a:rPr lang="en-US" altLang="zh-CN" sz="1800" b="0" kern="0" dirty="0"/>
              <a:t>&lt;SIZE; </a:t>
            </a:r>
            <a:r>
              <a:rPr lang="en-US" altLang="zh-CN" sz="1800" b="0" kern="0" dirty="0" err="1"/>
              <a:t>i</a:t>
            </a:r>
            <a:r>
              <a:rPr lang="en-US" altLang="zh-CN" sz="1800" b="0" kern="0" dirty="0"/>
              <a:t>++)</a:t>
            </a:r>
            <a:endParaRPr lang="en-US" altLang="zh-CN" sz="1800" b="0" kern="0" dirty="0"/>
          </a:p>
          <a:p>
            <a:pPr>
              <a:lnSpc>
                <a:spcPct val="80000"/>
              </a:lnSpc>
              <a:buFontTx/>
              <a:buNone/>
              <a:defRPr/>
            </a:pPr>
            <a:r>
              <a:rPr lang="en-US" altLang="zh-CN" sz="1800" b="0" kern="0" dirty="0"/>
              <a:t>        </a:t>
            </a:r>
            <a:r>
              <a:rPr lang="en-US" altLang="zh-CN" sz="1800" b="0" kern="0" dirty="0" err="1"/>
              <a:t>cout</a:t>
            </a:r>
            <a:r>
              <a:rPr lang="en-US" altLang="zh-CN" sz="1800" b="0" kern="0" dirty="0"/>
              <a:t> &lt;&lt; v[</a:t>
            </a:r>
            <a:r>
              <a:rPr lang="en-US" altLang="zh-CN" sz="1800" b="0" kern="0" dirty="0" err="1"/>
              <a:t>i</a:t>
            </a:r>
            <a:r>
              <a:rPr lang="en-US" altLang="zh-CN" sz="1800" b="0" kern="0" dirty="0"/>
              <a:t>] &lt;&lt; </a:t>
            </a:r>
            <a:r>
              <a:rPr lang="en-US" altLang="zh-CN" sz="1800" b="0" kern="0" dirty="0" err="1"/>
              <a:t>endl</a:t>
            </a:r>
            <a:r>
              <a:rPr lang="en-US" altLang="zh-CN" sz="1800" b="0" kern="0" dirty="0"/>
              <a:t>;</a:t>
            </a:r>
            <a:endParaRPr lang="en-US" altLang="zh-CN" sz="1800" b="0" kern="0" dirty="0"/>
          </a:p>
          <a:p>
            <a:pPr>
              <a:lnSpc>
                <a:spcPct val="80000"/>
              </a:lnSpc>
              <a:buFontTx/>
              <a:buNone/>
              <a:defRPr/>
            </a:pPr>
            <a:r>
              <a:rPr lang="en-US" altLang="zh-CN" sz="1800" b="0" kern="0" dirty="0"/>
              <a:t>    </a:t>
            </a:r>
            <a:r>
              <a:rPr lang="en-US" altLang="zh-CN" sz="1800" b="0" kern="0" dirty="0" err="1"/>
              <a:t>cout</a:t>
            </a:r>
            <a:r>
              <a:rPr lang="en-US" altLang="zh-CN" sz="1800" b="0" kern="0" dirty="0"/>
              <a:t> &lt;&lt; </a:t>
            </a:r>
            <a:r>
              <a:rPr lang="en-US" altLang="zh-CN" sz="1800" b="0" kern="0" dirty="0" err="1"/>
              <a:t>endl</a:t>
            </a:r>
            <a:r>
              <a:rPr lang="en-US" altLang="zh-CN" sz="1800" b="0" kern="0" dirty="0"/>
              <a:t>;</a:t>
            </a:r>
            <a:endParaRPr lang="en-US" altLang="zh-CN" sz="1800" b="0" kern="0" dirty="0"/>
          </a:p>
          <a:p>
            <a:pPr>
              <a:lnSpc>
                <a:spcPct val="80000"/>
              </a:lnSpc>
              <a:buFontTx/>
              <a:buNone/>
              <a:defRPr/>
            </a:pPr>
            <a:r>
              <a:rPr lang="en-US" altLang="zh-CN" sz="1800" b="0" kern="0" dirty="0"/>
              <a:t>}</a:t>
            </a:r>
            <a:endParaRPr lang="en-US" altLang="zh-CN"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dirty="0">
                <a:latin typeface="Rockwell" pitchFamily="18" charset="0"/>
                <a:ea typeface="微软雅黑" panose="020B0503020204020204" pitchFamily="34" charset="-122"/>
              </a:rPr>
              <a:t>例</a:t>
            </a:r>
            <a:r>
              <a:rPr lang="en-US" altLang="zh-CN" sz="2700" dirty="0">
                <a:latin typeface="Rockwell" pitchFamily="18" charset="0"/>
                <a:ea typeface="微软雅黑" panose="020B0503020204020204" pitchFamily="34" charset="-122"/>
              </a:rPr>
              <a:t>2.</a:t>
            </a:r>
            <a:r>
              <a:rPr lang="zh-CN" altLang="en-US" sz="2700" kern="0" dirty="0"/>
              <a:t>排序算法</a:t>
            </a:r>
            <a:r>
              <a:rPr lang="en-US" altLang="zh-CN" sz="2700" kern="0" dirty="0"/>
              <a:t>sort</a:t>
            </a:r>
            <a:r>
              <a:rPr lang="zh-CN" altLang="en-US" sz="2700" kern="0" dirty="0"/>
              <a:t>实例</a:t>
            </a:r>
            <a:endParaRPr lang="zh-CN" altLang="en-US" sz="2700" dirty="0">
              <a:latin typeface="Rockwell" pitchFamily="18" charset="0"/>
              <a:ea typeface="微软雅黑" panose="020B0503020204020204" pitchFamily="34" charset="-122"/>
            </a:endParaRPr>
          </a:p>
        </p:txBody>
      </p:sp>
      <p:sp>
        <p:nvSpPr>
          <p:cNvPr id="13" name="Rectangle 3"/>
          <p:cNvSpPr txBox="1">
            <a:spLocks noChangeArrowheads="1"/>
          </p:cNvSpPr>
          <p:nvPr/>
        </p:nvSpPr>
        <p:spPr bwMode="auto">
          <a:xfrm>
            <a:off x="6137057" y="844654"/>
            <a:ext cx="2159418" cy="35089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zh-CN" altLang="en-US" sz="2100" b="0" kern="0" dirty="0"/>
              <a:t>输出结果如下：</a:t>
            </a:r>
            <a:endParaRPr lang="zh-CN" altLang="en-US" sz="2100" b="0" kern="0" dirty="0"/>
          </a:p>
          <a:p>
            <a:pPr>
              <a:lnSpc>
                <a:spcPct val="80000"/>
              </a:lnSpc>
              <a:buFontTx/>
              <a:buNone/>
              <a:defRPr/>
            </a:pPr>
            <a:endParaRPr lang="zh-CN" altLang="en-US" sz="2100" b="0" kern="0" dirty="0"/>
          </a:p>
          <a:p>
            <a:pPr>
              <a:lnSpc>
                <a:spcPct val="80000"/>
              </a:lnSpc>
              <a:buFontTx/>
              <a:buNone/>
              <a:defRPr/>
            </a:pPr>
            <a:r>
              <a:rPr lang="en-US" altLang="zh-CN" sz="2100" b="0" kern="0" dirty="0"/>
              <a:t>Chile</a:t>
            </a:r>
            <a:endParaRPr lang="en-US" altLang="zh-CN" sz="2100" b="0" kern="0" dirty="0"/>
          </a:p>
          <a:p>
            <a:pPr>
              <a:lnSpc>
                <a:spcPct val="80000"/>
              </a:lnSpc>
              <a:buFontTx/>
              <a:buNone/>
              <a:defRPr/>
            </a:pPr>
            <a:r>
              <a:rPr lang="en-US" altLang="zh-CN" sz="2100" b="0" kern="0" dirty="0"/>
              <a:t>Egypt</a:t>
            </a:r>
            <a:endParaRPr lang="en-US" altLang="zh-CN" sz="2100" b="0" kern="0" dirty="0"/>
          </a:p>
          <a:p>
            <a:pPr>
              <a:lnSpc>
                <a:spcPct val="80000"/>
              </a:lnSpc>
              <a:buFontTx/>
              <a:buNone/>
              <a:defRPr/>
            </a:pPr>
            <a:r>
              <a:rPr lang="en-US" altLang="zh-CN" sz="2100" b="0" kern="0" dirty="0"/>
              <a:t>Italy</a:t>
            </a:r>
            <a:endParaRPr lang="en-US" altLang="zh-CN" sz="2100" b="0" kern="0" dirty="0"/>
          </a:p>
          <a:p>
            <a:pPr>
              <a:lnSpc>
                <a:spcPct val="80000"/>
              </a:lnSpc>
              <a:buFontTx/>
              <a:buNone/>
              <a:defRPr/>
            </a:pPr>
            <a:r>
              <a:rPr lang="en-US" altLang="zh-CN" sz="2100" b="0" kern="0" dirty="0"/>
              <a:t>Japan</a:t>
            </a:r>
            <a:endParaRPr lang="en-US" altLang="zh-CN" sz="2100" b="0" kern="0" dirty="0"/>
          </a:p>
          <a:p>
            <a:pPr>
              <a:lnSpc>
                <a:spcPct val="80000"/>
              </a:lnSpc>
              <a:buFontTx/>
              <a:buNone/>
              <a:defRPr/>
            </a:pPr>
            <a:r>
              <a:rPr lang="en-US" altLang="zh-CN" sz="2100" b="0" kern="0" dirty="0"/>
              <a:t>Kenya</a:t>
            </a:r>
            <a:endParaRPr lang="en-US" altLang="zh-CN" sz="2100" b="0" kern="0" dirty="0"/>
          </a:p>
          <a:p>
            <a:pPr>
              <a:lnSpc>
                <a:spcPct val="80000"/>
              </a:lnSpc>
              <a:buFontTx/>
              <a:buNone/>
              <a:defRPr/>
            </a:pPr>
            <a:r>
              <a:rPr lang="en-US" altLang="zh-CN" sz="2100" b="0" kern="0" dirty="0"/>
              <a:t>Nepal</a:t>
            </a:r>
            <a:endParaRPr lang="en-US" altLang="zh-CN" sz="2100" b="0" kern="0" dirty="0"/>
          </a:p>
          <a:p>
            <a:pPr>
              <a:lnSpc>
                <a:spcPct val="80000"/>
              </a:lnSpc>
              <a:buFontTx/>
              <a:buNone/>
              <a:defRPr/>
            </a:pPr>
            <a:r>
              <a:rPr lang="en-US" altLang="zh-CN" sz="2100" b="0" kern="0" dirty="0"/>
              <a:t>Spain</a:t>
            </a:r>
            <a:endParaRPr lang="en-US" altLang="zh-CN" sz="2100" b="0" kern="0" dirty="0"/>
          </a:p>
          <a:p>
            <a:pPr>
              <a:lnSpc>
                <a:spcPct val="80000"/>
              </a:lnSpc>
              <a:buFontTx/>
              <a:buNone/>
              <a:defRPr/>
            </a:pPr>
            <a:r>
              <a:rPr lang="en-US" altLang="zh-CN" sz="2100" b="0" kern="0" dirty="0"/>
              <a:t>Zaire</a:t>
            </a:r>
            <a:endParaRPr lang="en-US" altLang="zh-CN" sz="2100" b="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898436"/>
            <a:ext cx="8744417"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线性表 </a:t>
            </a:r>
            <a:r>
              <a:rPr lang="en-US" altLang="zh-CN" sz="2100" kern="0" dirty="0"/>
              <a:t>list </a:t>
            </a:r>
            <a:r>
              <a:rPr lang="zh-CN" altLang="en-US" sz="2100" kern="0" dirty="0"/>
              <a:t>类定义了</a:t>
            </a:r>
            <a:r>
              <a:rPr lang="zh-CN" altLang="en-US" sz="2100" kern="0" dirty="0">
                <a:solidFill>
                  <a:srgbClr val="FF0000"/>
                </a:solidFill>
              </a:rPr>
              <a:t>双向的线性表</a:t>
            </a:r>
            <a:r>
              <a:rPr lang="zh-CN" altLang="en-US" sz="2100" kern="0" dirty="0"/>
              <a:t>， 又可称为</a:t>
            </a:r>
            <a:r>
              <a:rPr lang="zh-CN" altLang="en-US" sz="2100" kern="0" dirty="0">
                <a:solidFill>
                  <a:srgbClr val="FF0000"/>
                </a:solidFill>
              </a:rPr>
              <a:t>双向链表</a:t>
            </a:r>
            <a:r>
              <a:rPr lang="zh-CN" altLang="en-US" sz="2100" kern="0" dirty="0"/>
              <a:t>。</a:t>
            </a:r>
            <a:r>
              <a:rPr lang="en-US" altLang="zh-CN" sz="2100" kern="0" dirty="0"/>
              <a:t>List</a:t>
            </a:r>
            <a:r>
              <a:rPr lang="zh-CN" altLang="en-US" sz="2100" kern="0" dirty="0"/>
              <a:t>类只支持顺序访问。</a:t>
            </a:r>
            <a:endParaRPr lang="zh-CN" altLang="en-US" sz="2100" kern="0" dirty="0"/>
          </a:p>
          <a:p>
            <a:pPr>
              <a:defRPr/>
            </a:pPr>
            <a:endParaRPr lang="zh-CN" altLang="en-US" sz="2100" kern="0" dirty="0"/>
          </a:p>
          <a:p>
            <a:pPr>
              <a:defRPr/>
            </a:pPr>
            <a:r>
              <a:rPr lang="zh-CN" altLang="en-US" sz="2100" kern="0" dirty="0"/>
              <a:t>下面的</a:t>
            </a:r>
            <a:r>
              <a:rPr lang="en-US" altLang="zh-CN" sz="2100" kern="0" dirty="0"/>
              <a:t>C++</a:t>
            </a:r>
            <a:r>
              <a:rPr lang="zh-CN" altLang="en-US" sz="2100" kern="0" dirty="0"/>
              <a:t>程序通过实例化链表</a:t>
            </a:r>
            <a:r>
              <a:rPr lang="en-US" altLang="zh-CN" sz="2100" kern="0" dirty="0"/>
              <a:t>list</a:t>
            </a:r>
            <a:r>
              <a:rPr lang="zh-CN" altLang="en-US" sz="2100" kern="0" dirty="0"/>
              <a:t>类模板建立了一个保存字符的链表，接着使用类模板的排序方法</a:t>
            </a:r>
            <a:r>
              <a:rPr lang="en-US" altLang="zh-CN" sz="2100" kern="0" dirty="0"/>
              <a:t>sort( )</a:t>
            </a:r>
            <a:r>
              <a:rPr lang="zh-CN" altLang="en-US" sz="2100" kern="0" dirty="0"/>
              <a:t>进行排序，然后输出经过排序后的字符。</a:t>
            </a:r>
            <a:endParaRPr lang="zh-CN" altLang="en-US" sz="2100" kern="0" dirty="0"/>
          </a:p>
        </p:txBody>
      </p:sp>
      <p:pic>
        <p:nvPicPr>
          <p:cNvPr id="1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p:cNvGrpSpPr/>
          <p:nvPr/>
        </p:nvGrpSpPr>
        <p:grpSpPr bwMode="auto">
          <a:xfrm>
            <a:off x="91836" y="53402"/>
            <a:ext cx="349862" cy="351052"/>
            <a:chOff x="1192404" y="608225"/>
            <a:chExt cx="1755828" cy="1759616"/>
          </a:xfrm>
        </p:grpSpPr>
        <p:grpSp>
          <p:nvGrpSpPr>
            <p:cNvPr id="15" name="组合 79"/>
            <p:cNvGrpSpPr/>
            <p:nvPr/>
          </p:nvGrpSpPr>
          <p:grpSpPr bwMode="auto">
            <a:xfrm>
              <a:off x="1192404" y="608225"/>
              <a:ext cx="1755828" cy="1759616"/>
              <a:chOff x="6379729" y="2488774"/>
              <a:chExt cx="2513016" cy="2513016"/>
            </a:xfrm>
          </p:grpSpPr>
          <p:sp>
            <p:nvSpPr>
              <p:cNvPr id="1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8" name="任意多边形 83"/>
              <p:cNvGrpSpPr/>
              <p:nvPr/>
            </p:nvGrpSpPr>
            <p:grpSpPr bwMode="auto">
              <a:xfrm>
                <a:off x="6397313" y="2490687"/>
                <a:ext cx="2505748" cy="2500354"/>
                <a:chOff x="1883664" y="1987296"/>
                <a:chExt cx="1322832" cy="1322832"/>
              </a:xfrm>
            </p:grpSpPr>
            <p:pic>
              <p:nvPicPr>
                <p:cNvPr id="1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21" name="TextBox 64"/>
          <p:cNvSpPr txBox="1">
            <a:spLocks noChangeArrowheads="1"/>
          </p:cNvSpPr>
          <p:nvPr/>
        </p:nvSpPr>
        <p:spPr bwMode="auto">
          <a:xfrm>
            <a:off x="494969" y="20081"/>
            <a:ext cx="283554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00" dirty="0">
                <a:latin typeface="Rockwell" pitchFamily="18" charset="0"/>
                <a:ea typeface="微软雅黑" panose="020B0503020204020204" pitchFamily="34" charset="-122"/>
              </a:rPr>
              <a:t>2.</a:t>
            </a:r>
            <a:r>
              <a:rPr lang="zh-CN" altLang="en-US" sz="2700" dirty="0">
                <a:latin typeface="Rockwell" pitchFamily="18" charset="0"/>
                <a:ea typeface="微软雅黑" panose="020B0503020204020204" pitchFamily="34" charset="-122"/>
              </a:rPr>
              <a:t>线性表 </a:t>
            </a:r>
            <a:r>
              <a:rPr lang="en-US" altLang="zh-CN" sz="2700" dirty="0">
                <a:latin typeface="Rockwell" pitchFamily="18" charset="0"/>
                <a:ea typeface="微软雅黑" panose="020B0503020204020204" pitchFamily="34" charset="-122"/>
              </a:rPr>
              <a:t>list</a:t>
            </a:r>
            <a:endParaRPr lang="zh-CN" altLang="en-US" sz="27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ppt_w</p:attrName>
                                        </p:attrNameLst>
                                      </p:cBhvr>
                                      <p:tavLst>
                                        <p:tav tm="0" fmla="#ppt_w*sin(2.5*pi*$)">
                                          <p:val>
                                            <p:fltVal val="0"/>
                                          </p:val>
                                        </p:tav>
                                        <p:tav tm="100000">
                                          <p:val>
                                            <p:fltVal val="1"/>
                                          </p:val>
                                        </p:tav>
                                      </p:tavLst>
                                    </p:anim>
                                    <p:anim calcmode="lin" valueType="num">
                                      <p:cBhvr>
                                        <p:cTn id="9" dur="1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1"/>
                                        </p:tgtEl>
                                      </p:cBhvr>
                                    </p:animEffect>
                                    <p:animScale>
                                      <p:cBhvr>
                                        <p:cTn id="13"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03221" y="682524"/>
            <a:ext cx="6603743"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 Sort a list.</a:t>
            </a:r>
            <a:endParaRPr lang="en-US" altLang="zh-CN" sz="1800" kern="0" dirty="0"/>
          </a:p>
          <a:p>
            <a:pPr>
              <a:lnSpc>
                <a:spcPct val="90000"/>
              </a:lnSpc>
              <a:buFontTx/>
              <a:buNone/>
              <a:defRPr/>
            </a:pPr>
            <a:r>
              <a:rPr lang="en-US" altLang="zh-CN" sz="1800" kern="0" dirty="0"/>
              <a:t>#include &lt;</a:t>
            </a:r>
            <a:r>
              <a:rPr lang="en-US" altLang="zh-CN" sz="1800" kern="0" dirty="0" err="1"/>
              <a:t>iostream</a:t>
            </a:r>
            <a:r>
              <a:rPr lang="en-US" altLang="zh-CN" sz="1800" kern="0" dirty="0"/>
              <a:t>&gt;</a:t>
            </a:r>
            <a:endParaRPr lang="en-US" altLang="zh-CN" sz="1800" kern="0" dirty="0"/>
          </a:p>
          <a:p>
            <a:pPr>
              <a:lnSpc>
                <a:spcPct val="90000"/>
              </a:lnSpc>
              <a:buFontTx/>
              <a:buNone/>
              <a:defRPr/>
            </a:pPr>
            <a:r>
              <a:rPr lang="en-US" altLang="zh-CN" sz="1800" kern="0" dirty="0"/>
              <a:t>#include &lt;list&gt;</a:t>
            </a:r>
            <a:endParaRPr lang="en-US" altLang="zh-CN" sz="1800" kern="0" dirty="0"/>
          </a:p>
          <a:p>
            <a:pPr>
              <a:lnSpc>
                <a:spcPct val="90000"/>
              </a:lnSpc>
              <a:buFontTx/>
              <a:buNone/>
              <a:defRPr/>
            </a:pPr>
            <a:r>
              <a:rPr lang="en-US" altLang="zh-CN" sz="1800" kern="0" dirty="0"/>
              <a:t>#include &lt;</a:t>
            </a:r>
            <a:r>
              <a:rPr lang="en-US" altLang="zh-CN" sz="1800" kern="0" dirty="0" err="1"/>
              <a:t>cstdlib</a:t>
            </a:r>
            <a:r>
              <a:rPr lang="en-US" altLang="zh-CN" sz="1800" kern="0" dirty="0"/>
              <a:t>&gt;</a:t>
            </a:r>
            <a:endParaRPr lang="en-US" altLang="zh-CN" sz="1800" kern="0" dirty="0"/>
          </a:p>
          <a:p>
            <a:pPr>
              <a:lnSpc>
                <a:spcPct val="90000"/>
              </a:lnSpc>
              <a:buFontTx/>
              <a:buNone/>
              <a:defRPr/>
            </a:pPr>
            <a:r>
              <a:rPr lang="en-US" altLang="zh-CN" sz="1800" kern="0" dirty="0"/>
              <a:t>using namespace </a:t>
            </a:r>
            <a:r>
              <a:rPr lang="en-US" altLang="zh-CN" sz="1800" kern="0" dirty="0" err="1"/>
              <a:t>std</a:t>
            </a:r>
            <a:r>
              <a:rPr lang="en-US" altLang="zh-CN" sz="1800" kern="0" dirty="0"/>
              <a: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err="1"/>
              <a:t>int</a:t>
            </a:r>
            <a:r>
              <a:rPr lang="en-US" altLang="zh-CN" sz="1800" kern="0" dirty="0"/>
              <a:t> main()</a:t>
            </a:r>
            <a:endParaRPr lang="en-US" altLang="zh-CN" sz="1800" kern="0" dirty="0"/>
          </a:p>
          <a:p>
            <a:pPr>
              <a:lnSpc>
                <a:spcPct val="90000"/>
              </a:lnSpc>
              <a:buFontTx/>
              <a:buNone/>
              <a:defRPr/>
            </a:pPr>
            <a:r>
              <a:rPr lang="en-US" altLang="zh-CN" sz="1800" kern="0" dirty="0"/>
              <a:t>{ </a:t>
            </a:r>
            <a:endParaRPr lang="en-US" altLang="zh-CN" sz="1800" kern="0" dirty="0"/>
          </a:p>
          <a:p>
            <a:pPr>
              <a:lnSpc>
                <a:spcPct val="90000"/>
              </a:lnSpc>
              <a:buFontTx/>
              <a:buNone/>
              <a:defRPr/>
            </a:pPr>
            <a:r>
              <a:rPr lang="en-US" altLang="zh-CN" sz="1800" kern="0" dirty="0"/>
              <a:t>    </a:t>
            </a:r>
            <a:r>
              <a:rPr lang="en-US" altLang="zh-CN" sz="1800" kern="0" dirty="0" err="1"/>
              <a:t>int</a:t>
            </a:r>
            <a:r>
              <a:rPr lang="en-US" altLang="zh-CN" sz="1800" kern="0" dirty="0"/>
              <a:t> </a:t>
            </a:r>
            <a:r>
              <a:rPr lang="en-US" altLang="zh-CN" sz="1800" kern="0" dirty="0" err="1"/>
              <a:t>i</a:t>
            </a:r>
            <a:r>
              <a:rPr lang="en-US" altLang="zh-CN" sz="1800" kern="0" dirty="0"/>
              <a:t>;</a:t>
            </a:r>
            <a:endParaRPr lang="en-US" altLang="zh-CN" sz="1800" kern="0" dirty="0"/>
          </a:p>
          <a:p>
            <a:pPr>
              <a:lnSpc>
                <a:spcPct val="90000"/>
              </a:lnSpc>
              <a:buFontTx/>
              <a:buNone/>
              <a:defRPr/>
            </a:pPr>
            <a:r>
              <a:rPr lang="en-US" altLang="zh-CN" sz="1800" kern="0" dirty="0"/>
              <a:t>    list&lt;char&gt; </a:t>
            </a:r>
            <a:r>
              <a:rPr lang="en-US" altLang="zh-CN" sz="1800" kern="0" dirty="0" err="1"/>
              <a:t>lst</a:t>
            </a:r>
            <a:r>
              <a:rPr lang="en-US" altLang="zh-CN" sz="1800" kern="0" dirty="0"/>
              <a:t>;  </a:t>
            </a:r>
            <a:endParaRPr lang="en-US" altLang="zh-CN" sz="1800" kern="0" dirty="0"/>
          </a:p>
          <a:p>
            <a:pPr>
              <a:lnSpc>
                <a:spcPct val="90000"/>
              </a:lnSpc>
              <a:buFontTx/>
              <a:buNone/>
              <a:defRPr/>
            </a:pPr>
            <a:r>
              <a:rPr lang="en-US" altLang="zh-CN" sz="1800" kern="0" dirty="0"/>
              <a:t>  // create a list of random characters</a:t>
            </a:r>
            <a:endParaRPr lang="en-US" altLang="zh-CN" sz="1800" kern="0" dirty="0"/>
          </a:p>
          <a:p>
            <a:pPr>
              <a:lnSpc>
                <a:spcPct val="90000"/>
              </a:lnSpc>
              <a:buFontTx/>
              <a:buNone/>
              <a:defRPr/>
            </a:pPr>
            <a:r>
              <a:rPr lang="en-US" altLang="zh-CN" sz="1800" kern="0" dirty="0"/>
              <a:t>    for(</a:t>
            </a:r>
            <a:r>
              <a:rPr lang="en-US" altLang="zh-CN" sz="1800" kern="0" dirty="0" err="1"/>
              <a:t>i</a:t>
            </a:r>
            <a:r>
              <a:rPr lang="en-US" altLang="zh-CN" sz="1800" kern="0" dirty="0"/>
              <a:t>=0; </a:t>
            </a:r>
            <a:r>
              <a:rPr lang="en-US" altLang="zh-CN" sz="1800" kern="0" dirty="0" err="1"/>
              <a:t>i</a:t>
            </a:r>
            <a:r>
              <a:rPr lang="en-US" altLang="zh-CN" sz="1800" kern="0" dirty="0"/>
              <a:t>&lt;10; </a:t>
            </a:r>
            <a:r>
              <a:rPr lang="en-US" altLang="zh-CN" sz="1800" kern="0" dirty="0" err="1"/>
              <a:t>i</a:t>
            </a:r>
            <a:r>
              <a:rPr lang="en-US" altLang="zh-CN" sz="1800" kern="0" dirty="0"/>
              <a:t>++)</a:t>
            </a:r>
            <a:endParaRPr lang="en-US" altLang="zh-CN" sz="1800" kern="0" dirty="0"/>
          </a:p>
          <a:p>
            <a:pPr>
              <a:lnSpc>
                <a:spcPct val="90000"/>
              </a:lnSpc>
              <a:buFontTx/>
              <a:buNone/>
              <a:defRPr/>
            </a:pPr>
            <a:r>
              <a:rPr lang="en-US" altLang="zh-CN" sz="1800" kern="0" dirty="0"/>
              <a:t>          </a:t>
            </a:r>
            <a:r>
              <a:rPr lang="en-US" altLang="zh-CN" sz="1800" kern="0" dirty="0" err="1"/>
              <a:t>lst.push_back</a:t>
            </a:r>
            <a:r>
              <a:rPr lang="en-US" altLang="zh-CN" sz="1800" kern="0" dirty="0"/>
              <a:t>('A'+ (rand()%26));  </a:t>
            </a:r>
            <a:endParaRPr lang="en-US" altLang="zh-CN" sz="18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3.</a:t>
            </a:r>
            <a:r>
              <a:rPr lang="zh-CN" altLang="en-US" sz="2400" dirty="0">
                <a:latin typeface="Rockwell" pitchFamily="18" charset="0"/>
                <a:ea typeface="微软雅黑" panose="020B0503020204020204" pitchFamily="34" charset="-122"/>
              </a:rPr>
              <a:t>线性表</a:t>
            </a:r>
            <a:r>
              <a:rPr lang="en-US" altLang="zh-CN" sz="2400" dirty="0">
                <a:latin typeface="Rockwell" pitchFamily="18" charset="0"/>
                <a:ea typeface="微软雅黑" panose="020B0503020204020204" pitchFamily="34" charset="-122"/>
              </a:rPr>
              <a:t>list</a:t>
            </a:r>
            <a:r>
              <a:rPr lang="zh-CN" altLang="en-US" sz="2400" dirty="0">
                <a:latin typeface="Rockwell" pitchFamily="18" charset="0"/>
                <a:ea typeface="微软雅黑" panose="020B0503020204020204" pitchFamily="34" charset="-122"/>
              </a:rPr>
              <a:t>应用实例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93548" y="736502"/>
            <a:ext cx="5827614" cy="37784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  </a:t>
            </a:r>
            <a:r>
              <a:rPr lang="en-US" altLang="zh-CN" sz="1800" kern="0" dirty="0" err="1"/>
              <a:t>cout</a:t>
            </a:r>
            <a:r>
              <a:rPr lang="en-US" altLang="zh-CN" sz="1800" kern="0" dirty="0"/>
              <a:t> &lt;&lt; "Original contents: ";</a:t>
            </a:r>
            <a:endParaRPr lang="en-US" altLang="zh-CN" sz="1800" kern="0" dirty="0"/>
          </a:p>
          <a:p>
            <a:pPr>
              <a:lnSpc>
                <a:spcPct val="90000"/>
              </a:lnSpc>
              <a:buFontTx/>
              <a:buNone/>
              <a:defRPr/>
            </a:pPr>
            <a:r>
              <a:rPr lang="en-US" altLang="zh-CN" sz="1800" kern="0" dirty="0"/>
              <a:t>  list&lt;char&gt;::iterator p = </a:t>
            </a:r>
            <a:r>
              <a:rPr lang="en-US" altLang="zh-CN" sz="1800" kern="0" dirty="0" err="1"/>
              <a:t>lst.begin</a:t>
            </a:r>
            <a:r>
              <a:rPr lang="en-US" altLang="zh-CN" sz="1800" kern="0" dirty="0"/>
              <a:t>();</a:t>
            </a:r>
            <a:endParaRPr lang="en-US" altLang="zh-CN" sz="1800" kern="0" dirty="0"/>
          </a:p>
          <a:p>
            <a:pPr>
              <a:lnSpc>
                <a:spcPct val="90000"/>
              </a:lnSpc>
              <a:buFontTx/>
              <a:buNone/>
              <a:defRPr/>
            </a:pPr>
            <a:r>
              <a:rPr lang="en-US" altLang="zh-CN" sz="1800" kern="0" dirty="0"/>
              <a:t>  while(p != </a:t>
            </a:r>
            <a:r>
              <a:rPr lang="en-US" altLang="zh-CN" sz="1800" kern="0" dirty="0" err="1"/>
              <a:t>lst.end</a:t>
            </a:r>
            <a:r>
              <a:rPr lang="en-US" altLang="zh-CN" sz="1800" kern="0" dirty="0"/>
              <a:t>()) </a:t>
            </a:r>
            <a:endParaRPr lang="en-US" altLang="zh-CN" sz="1800" kern="0" dirty="0"/>
          </a:p>
          <a:p>
            <a:pPr>
              <a:lnSpc>
                <a:spcPct val="90000"/>
              </a:lnSpc>
              <a:buFontTx/>
              <a:buNone/>
              <a:defRPr/>
            </a:pPr>
            <a:r>
              <a:rPr lang="en-US" altLang="zh-CN" sz="1800" kern="0" dirty="0"/>
              <a:t>  {</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*p;</a:t>
            </a:r>
            <a:endParaRPr lang="en-US" altLang="zh-CN" sz="1800" kern="0" dirty="0"/>
          </a:p>
          <a:p>
            <a:pPr>
              <a:lnSpc>
                <a:spcPct val="90000"/>
              </a:lnSpc>
              <a:buFontTx/>
              <a:buNone/>
              <a:defRPr/>
            </a:pPr>
            <a:r>
              <a:rPr lang="en-US" altLang="zh-CN" sz="1800" kern="0" dirty="0"/>
              <a:t>        p++;</a:t>
            </a:r>
            <a:endParaRPr lang="en-US" altLang="zh-CN" sz="1800" kern="0" dirty="0"/>
          </a:p>
          <a:p>
            <a:pPr>
              <a:lnSpc>
                <a:spcPct val="90000"/>
              </a:lnSpc>
              <a:buFontTx/>
              <a:buNone/>
              <a:defRPr/>
            </a:pPr>
            <a:r>
              <a:rPr lang="en-US" altLang="zh-CN" sz="1800" kern="0" dirty="0"/>
              <a:t>  }</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a:t>
            </a:r>
            <a:r>
              <a:rPr lang="en-US" altLang="zh-CN" sz="1800" kern="0" dirty="0" err="1"/>
              <a:t>endl</a:t>
            </a:r>
            <a:r>
              <a:rPr lang="en-US" altLang="zh-CN" sz="1800" kern="0" dirty="0"/>
              <a:t> &lt;&lt; </a:t>
            </a:r>
            <a:r>
              <a:rPr lang="en-US" altLang="zh-CN" sz="1800" kern="0" dirty="0" err="1"/>
              <a:t>endl</a:t>
            </a:r>
            <a:r>
              <a:rPr lang="en-US" altLang="zh-CN" sz="1800" kern="0" dirty="0"/>
              <a: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  // sort the list</a:t>
            </a:r>
            <a:endParaRPr lang="en-US" altLang="zh-CN" sz="1800" kern="0" dirty="0"/>
          </a:p>
          <a:p>
            <a:pPr>
              <a:lnSpc>
                <a:spcPct val="90000"/>
              </a:lnSpc>
              <a:buFontTx/>
              <a:buNone/>
              <a:defRPr/>
            </a:pPr>
            <a:r>
              <a:rPr lang="en-US" altLang="zh-CN" sz="1800" kern="0" dirty="0"/>
              <a:t>  </a:t>
            </a:r>
            <a:r>
              <a:rPr lang="en-US" altLang="zh-CN" sz="1800" kern="0" dirty="0" err="1"/>
              <a:t>lst.sort</a:t>
            </a:r>
            <a:r>
              <a:rPr lang="en-US" altLang="zh-CN" sz="1800" kern="0" dirty="0"/>
              <a:t>( );  </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itchFamily="18" charset="0"/>
                <a:ea typeface="微软雅黑" panose="020B0503020204020204" pitchFamily="34" charset="-122"/>
              </a:rPr>
              <a:t>例</a:t>
            </a:r>
            <a:r>
              <a:rPr lang="en-US" altLang="zh-CN" sz="2400" dirty="0">
                <a:latin typeface="Rockwell" pitchFamily="18" charset="0"/>
                <a:ea typeface="微软雅黑" panose="020B0503020204020204" pitchFamily="34" charset="-122"/>
              </a:rPr>
              <a:t>3.</a:t>
            </a:r>
            <a:r>
              <a:rPr lang="zh-CN" altLang="en-US" sz="2400" dirty="0">
                <a:latin typeface="Rockwell" pitchFamily="18" charset="0"/>
                <a:ea typeface="微软雅黑" panose="020B0503020204020204" pitchFamily="34" charset="-122"/>
              </a:rPr>
              <a:t>线性表</a:t>
            </a:r>
            <a:r>
              <a:rPr lang="en-US" altLang="zh-CN" sz="2400" dirty="0">
                <a:latin typeface="Rockwell" pitchFamily="18" charset="0"/>
                <a:ea typeface="微软雅黑" panose="020B0503020204020204" pitchFamily="34" charset="-122"/>
              </a:rPr>
              <a:t>list</a:t>
            </a:r>
            <a:r>
              <a:rPr lang="zh-CN" altLang="en-US" sz="2400" dirty="0">
                <a:latin typeface="Rockwell" pitchFamily="18" charset="0"/>
                <a:ea typeface="微软雅黑" panose="020B0503020204020204" pitchFamily="34" charset="-122"/>
              </a:rPr>
              <a:t>应用实例</a:t>
            </a:r>
            <a:endParaRPr lang="zh-CN" altLang="en-US" sz="2400" dirty="0">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tags/tag1.xml><?xml version="1.0" encoding="utf-8"?>
<p:tagLst xmlns:p="http://schemas.openxmlformats.org/presentationml/2006/main">
  <p:tag name="KSO_WPP_MARK_KEY" val="9350bb2b-b67d-4041-8397-9ea517e3c362"/>
  <p:tag name="COMMONDATA" val="eyJoZGlkIjoiODViY2JkMjU3NGYzZTEwMzZmMGFkZWViYmNkYWU3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42444</Words>
  <Application>WPS 演示</Application>
  <PresentationFormat>全屏显示(16:9)</PresentationFormat>
  <Paragraphs>2328</Paragraphs>
  <Slides>142</Slides>
  <Notes>56</Notes>
  <HiddenSlides>0</HiddenSlides>
  <MMClips>0</MMClips>
  <ScaleCrop>false</ScaleCrop>
  <HeadingPairs>
    <vt:vector size="8" baseType="variant">
      <vt:variant>
        <vt:lpstr>已用的字体</vt:lpstr>
      </vt:variant>
      <vt:variant>
        <vt:i4>34</vt:i4>
      </vt:variant>
      <vt:variant>
        <vt:lpstr>主题</vt:lpstr>
      </vt:variant>
      <vt:variant>
        <vt:i4>1</vt:i4>
      </vt:variant>
      <vt:variant>
        <vt:lpstr>嵌入 OLE 服务器</vt:lpstr>
      </vt:variant>
      <vt:variant>
        <vt:i4>2</vt:i4>
      </vt:variant>
      <vt:variant>
        <vt:lpstr>幻灯片标题</vt:lpstr>
      </vt:variant>
      <vt:variant>
        <vt:i4>142</vt:i4>
      </vt:variant>
    </vt:vector>
  </HeadingPairs>
  <TitlesOfParts>
    <vt:vector size="179" baseType="lpstr">
      <vt:lpstr>Arial</vt:lpstr>
      <vt:lpstr>宋体</vt:lpstr>
      <vt:lpstr>Wingdings</vt:lpstr>
      <vt:lpstr>微软雅黑</vt:lpstr>
      <vt:lpstr>微软雅黑 Light</vt:lpstr>
      <vt:lpstr>华文楷体</vt:lpstr>
      <vt:lpstr>华文隶书</vt:lpstr>
      <vt:lpstr>Calibri</vt:lpstr>
      <vt:lpstr>Roboto Light</vt:lpstr>
      <vt:lpstr>Impact</vt:lpstr>
      <vt:lpstr>U.S. 101</vt:lpstr>
      <vt:lpstr>Segoe Print</vt:lpstr>
      <vt:lpstr>Roboto</vt:lpstr>
      <vt:lpstr>Times New Roman</vt:lpstr>
      <vt:lpstr>Open Sans Light</vt:lpstr>
      <vt:lpstr>Wingdings 2</vt:lpstr>
      <vt:lpstr>Arial Black</vt:lpstr>
      <vt:lpstr>Tahoma</vt:lpstr>
      <vt:lpstr>黑体</vt:lpstr>
      <vt:lpstr>Arial Unicode MS</vt:lpstr>
      <vt:lpstr>Monotype Sorts</vt:lpstr>
      <vt:lpstr>Wingdings</vt:lpstr>
      <vt:lpstr>Rockwell</vt:lpstr>
      <vt:lpstr>方正姚体</vt:lpstr>
      <vt:lpstr>Helvetica 65 Medium</vt:lpstr>
      <vt:lpstr>Wingdings 2</vt:lpstr>
      <vt:lpstr>楷体_GB2312</vt:lpstr>
      <vt:lpstr>新宋体</vt:lpstr>
      <vt:lpstr>隶书</vt:lpstr>
      <vt:lpstr>方正兰亭细黑_GBK</vt:lpstr>
      <vt:lpstr>Arial</vt:lpstr>
      <vt:lpstr>方正大黑简体</vt:lpstr>
      <vt:lpstr>楷体</vt:lpstr>
      <vt:lpstr>Arial Unicode MS</vt:lpstr>
      <vt:lpstr>Office 主题</vt:lpstr>
      <vt:lpstr>Visio.Drawing.6</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浅拷贝</vt:lpstr>
      <vt:lpstr>深拷贝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微信用户</cp:lastModifiedBy>
  <cp:revision>226</cp:revision>
  <dcterms:created xsi:type="dcterms:W3CDTF">2015-12-11T17:46:00Z</dcterms:created>
  <dcterms:modified xsi:type="dcterms:W3CDTF">2022-12-17T09:33:48Z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D04C30C0F9084D95860482DB96AE2716</vt:lpwstr>
  </property>
</Properties>
</file>