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5"/>
  </p:handoutMasterIdLst>
  <p:sldIdLst>
    <p:sldId id="483" r:id="rId3"/>
    <p:sldId id="293" r:id="rId5"/>
    <p:sldId id="264" r:id="rId6"/>
    <p:sldId id="309" r:id="rId7"/>
    <p:sldId id="319" r:id="rId8"/>
    <p:sldId id="410" r:id="rId9"/>
    <p:sldId id="445" r:id="rId10"/>
    <p:sldId id="411" r:id="rId11"/>
    <p:sldId id="432" r:id="rId12"/>
    <p:sldId id="412" r:id="rId13"/>
    <p:sldId id="435" r:id="rId14"/>
    <p:sldId id="413" r:id="rId15"/>
    <p:sldId id="433" r:id="rId16"/>
    <p:sldId id="414" r:id="rId17"/>
    <p:sldId id="415" r:id="rId18"/>
    <p:sldId id="434" r:id="rId19"/>
    <p:sldId id="420" r:id="rId20"/>
    <p:sldId id="417" r:id="rId21"/>
    <p:sldId id="446" r:id="rId22"/>
    <p:sldId id="447" r:id="rId23"/>
    <p:sldId id="418" r:id="rId24"/>
    <p:sldId id="456" r:id="rId25"/>
    <p:sldId id="455" r:id="rId26"/>
    <p:sldId id="422" r:id="rId27"/>
    <p:sldId id="439" r:id="rId28"/>
    <p:sldId id="436" r:id="rId29"/>
    <p:sldId id="437" r:id="rId30"/>
    <p:sldId id="438" r:id="rId31"/>
    <p:sldId id="448" r:id="rId32"/>
    <p:sldId id="449" r:id="rId33"/>
    <p:sldId id="450" r:id="rId34"/>
    <p:sldId id="451" r:id="rId35"/>
    <p:sldId id="452" r:id="rId36"/>
    <p:sldId id="453" r:id="rId37"/>
    <p:sldId id="454" r:id="rId38"/>
    <p:sldId id="424" r:id="rId39"/>
    <p:sldId id="425" r:id="rId40"/>
    <p:sldId id="426" r:id="rId41"/>
    <p:sldId id="427" r:id="rId42"/>
    <p:sldId id="457" r:id="rId43"/>
    <p:sldId id="440" r:id="rId44"/>
    <p:sldId id="441" r:id="rId45"/>
    <p:sldId id="442" r:id="rId46"/>
    <p:sldId id="484"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28" r:id="rId63"/>
    <p:sldId id="429" r:id="rId64"/>
    <p:sldId id="430" r:id="rId65"/>
    <p:sldId id="431" r:id="rId66"/>
    <p:sldId id="443" r:id="rId67"/>
    <p:sldId id="444" r:id="rId68"/>
    <p:sldId id="475" r:id="rId69"/>
    <p:sldId id="476" r:id="rId70"/>
    <p:sldId id="477" r:id="rId71"/>
    <p:sldId id="482" r:id="rId72"/>
    <p:sldId id="474" r:id="rId73"/>
    <p:sldId id="394" r:id="rId74"/>
  </p:sldIdLst>
  <p:sldSz cx="9144000" cy="5143500" type="screen16x9"/>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9"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73D4B9"/>
    <a:srgbClr val="8EB4E3"/>
    <a:srgbClr val="DBEEF4"/>
    <a:srgbClr val="DBEEE1"/>
    <a:srgbClr val="3992DB"/>
    <a:srgbClr val="009999"/>
    <a:srgbClr val="75CFE5"/>
    <a:srgbClr val="BAE2E9"/>
    <a:srgbClr val="B7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05" d="100"/>
          <a:sy n="105" d="100"/>
        </p:scale>
        <p:origin x="82" y="703"/>
      </p:cViewPr>
      <p:guideLst>
        <p:guide orient="horz" pos="1649"/>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810"/>
    </p:cViewPr>
  </p:sorterViewPr>
  <p:notesViewPr>
    <p:cSldViewPr>
      <p:cViewPr varScale="1">
        <p:scale>
          <a:sx n="86" d="100"/>
          <a:sy n="86" d="100"/>
        </p:scale>
        <p:origin x="-3810" y="-90"/>
      </p:cViewPr>
      <p:guideLst>
        <p:guide orient="horz" pos="2932"/>
        <p:guide pos="2176"/>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1.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E1C7AB01-5F66-41D9-9AE9-221ED6B88FED}" type="slidenum">
              <a:rPr lang="zh-CN" altLang="en-US"/>
            </a:fld>
            <a:endParaRPr lang="en-US" altLang="zh-CN"/>
          </a:p>
        </p:txBody>
      </p:sp>
      <p:sp>
        <p:nvSpPr>
          <p:cNvPr id="65539" name="Rectangle 2"/>
          <p:cNvSpPr>
            <a:spLocks noGrp="1" noRot="1" noChangeAspect="1" noChangeArrowheads="1" noTextEdit="1"/>
          </p:cNvSpPr>
          <p:nvPr>
            <p:ph type="sldImg"/>
          </p:nvPr>
        </p:nvSpPr>
        <p:spPr>
          <a:xfrm>
            <a:off x="3429000" y="2400300"/>
            <a:ext cx="0" cy="0"/>
          </a:xfrm>
          <a:solidFill>
            <a:srgbClr val="FFFFFF"/>
          </a:solidFill>
        </p:spPr>
      </p:sp>
      <p:sp>
        <p:nvSpPr>
          <p:cNvPr id="6554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5ADEAD22-CCF0-46F7-977C-DC240FA8ECC7}" type="slidenum">
              <a:rPr lang="zh-CN" altLang="en-US"/>
            </a:fld>
            <a:endParaRPr lang="en-US" altLang="zh-CN"/>
          </a:p>
        </p:txBody>
      </p:sp>
      <p:sp>
        <p:nvSpPr>
          <p:cNvPr id="66563" name="Rectangle 2"/>
          <p:cNvSpPr>
            <a:spLocks noGrp="1" noRot="1" noChangeAspect="1" noChangeArrowheads="1" noTextEdit="1"/>
          </p:cNvSpPr>
          <p:nvPr>
            <p:ph type="sldImg"/>
          </p:nvPr>
        </p:nvSpPr>
        <p:spPr>
          <a:xfrm>
            <a:off x="3429000" y="2400300"/>
            <a:ext cx="0" cy="0"/>
          </a:xfrm>
          <a:solidFill>
            <a:srgbClr val="FFFFFF"/>
          </a:solidFill>
        </p:spPr>
      </p:sp>
      <p:sp>
        <p:nvSpPr>
          <p:cNvPr id="6656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064D3C02-3476-49EB-9084-29B2EC0230F3}" type="slidenum">
              <a:rPr lang="zh-CN" altLang="en-US"/>
            </a:fld>
            <a:endParaRPr lang="en-US" altLang="zh-CN"/>
          </a:p>
        </p:txBody>
      </p:sp>
      <p:sp>
        <p:nvSpPr>
          <p:cNvPr id="74755" name="Rectangle 2"/>
          <p:cNvSpPr>
            <a:spLocks noGrp="1" noRot="1" noChangeAspect="1" noChangeArrowheads="1" noTextEdit="1"/>
          </p:cNvSpPr>
          <p:nvPr>
            <p:ph type="sldImg"/>
          </p:nvPr>
        </p:nvSpPr>
        <p:spPr>
          <a:xfrm>
            <a:off x="3429000" y="2400300"/>
            <a:ext cx="0" cy="0"/>
          </a:xfrm>
          <a:solidFill>
            <a:srgbClr val="FFFFFF"/>
          </a:solidFill>
        </p:spPr>
      </p:sp>
      <p:sp>
        <p:nvSpPr>
          <p:cNvPr id="7475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A90A4A3-F2C7-45F5-8173-74E3D87E2DF2}" type="slidenum">
              <a:rPr lang="zh-CN" altLang="en-US"/>
            </a:fld>
            <a:endParaRPr lang="en-US" altLang="zh-CN"/>
          </a:p>
        </p:txBody>
      </p:sp>
      <p:sp>
        <p:nvSpPr>
          <p:cNvPr id="75779" name="Rectangle 2"/>
          <p:cNvSpPr>
            <a:spLocks noGrp="1" noRot="1" noChangeAspect="1" noChangeArrowheads="1" noTextEdit="1"/>
          </p:cNvSpPr>
          <p:nvPr>
            <p:ph type="sldImg"/>
          </p:nvPr>
        </p:nvSpPr>
        <p:spPr>
          <a:xfrm>
            <a:off x="3429000" y="2400300"/>
            <a:ext cx="0" cy="0"/>
          </a:xfrm>
          <a:solidFill>
            <a:srgbClr val="FFFFFF"/>
          </a:solidFill>
        </p:spPr>
      </p:sp>
      <p:sp>
        <p:nvSpPr>
          <p:cNvPr id="7578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29EF55BD-5B69-4DD6-9F98-B196F1D7C637}" type="slidenum">
              <a:rPr lang="zh-CN" altLang="en-US"/>
            </a:fld>
            <a:endParaRPr lang="en-US" altLang="zh-CN"/>
          </a:p>
        </p:txBody>
      </p:sp>
      <p:sp>
        <p:nvSpPr>
          <p:cNvPr id="76803" name="Rectangle 2"/>
          <p:cNvSpPr>
            <a:spLocks noGrp="1" noRot="1" noChangeAspect="1" noChangeArrowheads="1" noTextEdit="1"/>
          </p:cNvSpPr>
          <p:nvPr>
            <p:ph type="sldImg"/>
          </p:nvPr>
        </p:nvSpPr>
        <p:spPr>
          <a:xfrm>
            <a:off x="3429000" y="2400300"/>
            <a:ext cx="0" cy="0"/>
          </a:xfrm>
          <a:solidFill>
            <a:srgbClr val="FFFFFF"/>
          </a:solidFill>
        </p:spPr>
      </p:sp>
      <p:sp>
        <p:nvSpPr>
          <p:cNvPr id="7680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3B241372-3607-4202-81A1-CEB9E8E7D9A8}" type="slidenum">
              <a:rPr lang="zh-CN" altLang="en-US"/>
            </a:fld>
            <a:endParaRPr lang="en-US" altLang="zh-CN"/>
          </a:p>
        </p:txBody>
      </p:sp>
      <p:sp>
        <p:nvSpPr>
          <p:cNvPr id="77827" name="Rectangle 2"/>
          <p:cNvSpPr>
            <a:spLocks noGrp="1" noRot="1" noChangeAspect="1" noChangeArrowheads="1" noTextEdit="1"/>
          </p:cNvSpPr>
          <p:nvPr>
            <p:ph type="sldImg"/>
          </p:nvPr>
        </p:nvSpPr>
        <p:spPr>
          <a:xfrm>
            <a:off x="3429000" y="2400300"/>
            <a:ext cx="0" cy="0"/>
          </a:xfrm>
          <a:solidFill>
            <a:srgbClr val="FFFFFF"/>
          </a:solidFill>
        </p:spPr>
      </p:sp>
      <p:sp>
        <p:nvSpPr>
          <p:cNvPr id="7782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907BD5D-726B-41AD-B5C1-D0A314689CBE}" type="slidenum">
              <a:rPr lang="zh-CN" altLang="en-US"/>
            </a:fld>
            <a:endParaRPr lang="en-US" altLang="zh-CN"/>
          </a:p>
        </p:txBody>
      </p:sp>
      <p:sp>
        <p:nvSpPr>
          <p:cNvPr id="78851" name="Rectangle 2"/>
          <p:cNvSpPr>
            <a:spLocks noGrp="1" noRot="1" noChangeAspect="1" noChangeArrowheads="1" noTextEdit="1"/>
          </p:cNvSpPr>
          <p:nvPr>
            <p:ph type="sldImg"/>
          </p:nvPr>
        </p:nvSpPr>
        <p:spPr>
          <a:xfrm>
            <a:off x="3429000" y="2400300"/>
            <a:ext cx="0" cy="0"/>
          </a:xfrm>
          <a:solidFill>
            <a:srgbClr val="FFFFFF"/>
          </a:solidFill>
        </p:spPr>
      </p:sp>
      <p:sp>
        <p:nvSpPr>
          <p:cNvPr id="7885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9B22BF8C-E1F2-48B0-A62B-FFCE9F122A21}" type="slidenum">
              <a:rPr lang="zh-CN" altLang="en-US"/>
            </a:fld>
            <a:endParaRPr lang="en-US" altLang="zh-CN"/>
          </a:p>
        </p:txBody>
      </p:sp>
      <p:sp>
        <p:nvSpPr>
          <p:cNvPr id="79875" name="Rectangle 2"/>
          <p:cNvSpPr>
            <a:spLocks noGrp="1" noRot="1" noChangeAspect="1" noChangeArrowheads="1" noTextEdit="1"/>
          </p:cNvSpPr>
          <p:nvPr>
            <p:ph type="sldImg"/>
          </p:nvPr>
        </p:nvSpPr>
        <p:spPr>
          <a:xfrm>
            <a:off x="3429000" y="2400300"/>
            <a:ext cx="0" cy="0"/>
          </a:xfrm>
          <a:solidFill>
            <a:srgbClr val="FFFFFF"/>
          </a:solidFill>
        </p:spPr>
      </p:sp>
      <p:sp>
        <p:nvSpPr>
          <p:cNvPr id="7987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9FA1A47B-E5C0-47EB-8106-F1E1D9457E5B}" type="slidenum">
              <a:rPr lang="zh-CN" altLang="en-US"/>
            </a:fld>
            <a:endParaRPr lang="en-US" altLang="zh-CN"/>
          </a:p>
        </p:txBody>
      </p:sp>
      <p:sp>
        <p:nvSpPr>
          <p:cNvPr id="92163" name="Rectangle 2"/>
          <p:cNvSpPr>
            <a:spLocks noGrp="1" noRot="1" noChangeAspect="1" noChangeArrowheads="1" noTextEdit="1"/>
          </p:cNvSpPr>
          <p:nvPr>
            <p:ph type="sldImg"/>
          </p:nvPr>
        </p:nvSpPr>
        <p:spPr>
          <a:xfrm>
            <a:off x="3429000" y="2400300"/>
            <a:ext cx="0" cy="0"/>
          </a:xfrm>
          <a:solidFill>
            <a:srgbClr val="FFFFFF"/>
          </a:solidFill>
        </p:spPr>
      </p:sp>
      <p:sp>
        <p:nvSpPr>
          <p:cNvPr id="9216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AFDFA9BB-02A7-4822-B5D7-05EAC386E356}" type="slidenum">
              <a:rPr lang="zh-CN" altLang="en-US"/>
            </a:fld>
            <a:endParaRPr lang="en-US" altLang="zh-CN"/>
          </a:p>
        </p:txBody>
      </p:sp>
      <p:sp>
        <p:nvSpPr>
          <p:cNvPr id="93187" name="Rectangle 2"/>
          <p:cNvSpPr>
            <a:spLocks noGrp="1" noRot="1" noChangeAspect="1" noChangeArrowheads="1" noTextEdit="1"/>
          </p:cNvSpPr>
          <p:nvPr>
            <p:ph type="sldImg"/>
          </p:nvPr>
        </p:nvSpPr>
        <p:spPr>
          <a:xfrm>
            <a:off x="3429000" y="2400300"/>
            <a:ext cx="0" cy="0"/>
          </a:xfrm>
          <a:solidFill>
            <a:srgbClr val="FFFFFF"/>
          </a:solidFill>
        </p:spPr>
      </p:sp>
      <p:sp>
        <p:nvSpPr>
          <p:cNvPr id="9318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658AF721-3E78-4B6D-9760-F855C2BDAF79}" type="slidenum">
              <a:rPr lang="zh-CN" altLang="en-US"/>
            </a:fld>
            <a:endParaRPr lang="en-US" altLang="zh-CN"/>
          </a:p>
        </p:txBody>
      </p:sp>
      <p:sp>
        <p:nvSpPr>
          <p:cNvPr id="94211" name="Rectangle 2"/>
          <p:cNvSpPr>
            <a:spLocks noGrp="1" noRot="1" noChangeAspect="1" noChangeArrowheads="1" noTextEdit="1"/>
          </p:cNvSpPr>
          <p:nvPr>
            <p:ph type="sldImg"/>
          </p:nvPr>
        </p:nvSpPr>
        <p:spPr>
          <a:xfrm>
            <a:off x="3429000" y="2400300"/>
            <a:ext cx="0" cy="0"/>
          </a:xfrm>
          <a:solidFill>
            <a:srgbClr val="FFFFFF"/>
          </a:solidFill>
        </p:spPr>
      </p:sp>
      <p:sp>
        <p:nvSpPr>
          <p:cNvPr id="9421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E5B7EEF-24A8-42EF-894E-F357B15C6E4A}" type="slidenum">
              <a:rPr lang="zh-CN" altLang="en-US"/>
            </a:fld>
            <a:endParaRPr lang="en-US" altLang="zh-CN"/>
          </a:p>
        </p:txBody>
      </p:sp>
      <p:sp>
        <p:nvSpPr>
          <p:cNvPr id="95235" name="Rectangle 2"/>
          <p:cNvSpPr>
            <a:spLocks noGrp="1" noRot="1" noChangeAspect="1" noChangeArrowheads="1" noTextEdit="1"/>
          </p:cNvSpPr>
          <p:nvPr>
            <p:ph type="sldImg"/>
          </p:nvPr>
        </p:nvSpPr>
        <p:spPr>
          <a:xfrm>
            <a:off x="3429000" y="2400300"/>
            <a:ext cx="0" cy="0"/>
          </a:xfrm>
          <a:solidFill>
            <a:srgbClr val="FFFFFF"/>
          </a:solidFill>
        </p:spPr>
      </p:sp>
      <p:sp>
        <p:nvSpPr>
          <p:cNvPr id="9523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BB625618-8DC8-4D8F-A1A4-C601FFD60D48}" type="slidenum">
              <a:rPr lang="zh-CN" altLang="en-US"/>
            </a:fld>
            <a:endParaRPr lang="en-US" altLang="zh-CN"/>
          </a:p>
        </p:txBody>
      </p:sp>
      <p:sp>
        <p:nvSpPr>
          <p:cNvPr id="96259" name="Rectangle 2"/>
          <p:cNvSpPr>
            <a:spLocks noGrp="1" noRot="1" noChangeAspect="1" noChangeArrowheads="1" noTextEdit="1"/>
          </p:cNvSpPr>
          <p:nvPr>
            <p:ph type="sldImg"/>
          </p:nvPr>
        </p:nvSpPr>
        <p:spPr>
          <a:xfrm>
            <a:off x="3429000" y="2400300"/>
            <a:ext cx="0" cy="0"/>
          </a:xfrm>
          <a:solidFill>
            <a:srgbClr val="FFFFFF"/>
          </a:solidFill>
        </p:spPr>
      </p:sp>
      <p:sp>
        <p:nvSpPr>
          <p:cNvPr id="9626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FCC19E1-E45F-42B6-970D-6A85CBD2C40C}" type="slidenum">
              <a:rPr lang="zh-CN" altLang="en-US"/>
            </a:fld>
            <a:endParaRPr lang="en-US" altLang="zh-CN"/>
          </a:p>
        </p:txBody>
      </p:sp>
      <p:sp>
        <p:nvSpPr>
          <p:cNvPr id="97283" name="Rectangle 2"/>
          <p:cNvSpPr>
            <a:spLocks noGrp="1" noRot="1" noChangeAspect="1" noChangeArrowheads="1" noTextEdit="1"/>
          </p:cNvSpPr>
          <p:nvPr>
            <p:ph type="sldImg"/>
          </p:nvPr>
        </p:nvSpPr>
        <p:spPr>
          <a:xfrm>
            <a:off x="3429000" y="2400300"/>
            <a:ext cx="0" cy="0"/>
          </a:xfrm>
          <a:solidFill>
            <a:srgbClr val="FFFFFF"/>
          </a:solidFill>
        </p:spPr>
      </p:sp>
      <p:sp>
        <p:nvSpPr>
          <p:cNvPr id="9728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EF5C7C92-A847-4B16-B6DA-B7512E239525}" type="slidenum">
              <a:rPr lang="zh-CN" altLang="en-US"/>
            </a:fld>
            <a:endParaRPr lang="en-US" altLang="zh-CN"/>
          </a:p>
        </p:txBody>
      </p:sp>
      <p:sp>
        <p:nvSpPr>
          <p:cNvPr id="98307" name="Rectangle 2"/>
          <p:cNvSpPr>
            <a:spLocks noGrp="1" noRot="1" noChangeAspect="1" noChangeArrowheads="1" noTextEdit="1"/>
          </p:cNvSpPr>
          <p:nvPr>
            <p:ph type="sldImg"/>
          </p:nvPr>
        </p:nvSpPr>
        <p:spPr>
          <a:xfrm>
            <a:off x="3429000" y="2400300"/>
            <a:ext cx="0" cy="0"/>
          </a:xfrm>
          <a:solidFill>
            <a:srgbClr val="FFFFFF"/>
          </a:solidFill>
        </p:spPr>
      </p:sp>
      <p:sp>
        <p:nvSpPr>
          <p:cNvPr id="9830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A87C597F-B496-4690-839A-8C96896939D5}" type="slidenum">
              <a:rPr lang="zh-CN" altLang="en-US"/>
            </a:fld>
            <a:endParaRPr lang="en-US" altLang="zh-CN"/>
          </a:p>
        </p:txBody>
      </p:sp>
      <p:sp>
        <p:nvSpPr>
          <p:cNvPr id="99331" name="Rectangle 2"/>
          <p:cNvSpPr>
            <a:spLocks noGrp="1" noRot="1" noChangeAspect="1" noChangeArrowheads="1" noTextEdit="1"/>
          </p:cNvSpPr>
          <p:nvPr>
            <p:ph type="sldImg"/>
          </p:nvPr>
        </p:nvSpPr>
        <p:spPr>
          <a:xfrm>
            <a:off x="3429000" y="2400300"/>
            <a:ext cx="0" cy="0"/>
          </a:xfrm>
          <a:solidFill>
            <a:srgbClr val="FFFFFF"/>
          </a:solidFill>
        </p:spPr>
      </p:sp>
      <p:sp>
        <p:nvSpPr>
          <p:cNvPr id="9933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30FE389-064E-40DC-AC1B-81EC4B957EA2}" type="slidenum">
              <a:rPr lang="zh-CN" altLang="en-US"/>
            </a:fld>
            <a:endParaRPr lang="en-US" altLang="zh-CN"/>
          </a:p>
        </p:txBody>
      </p:sp>
      <p:sp>
        <p:nvSpPr>
          <p:cNvPr id="100355" name="Rectangle 2"/>
          <p:cNvSpPr>
            <a:spLocks noGrp="1" noRot="1" noChangeAspect="1" noChangeArrowheads="1" noTextEdit="1"/>
          </p:cNvSpPr>
          <p:nvPr>
            <p:ph type="sldImg"/>
          </p:nvPr>
        </p:nvSpPr>
        <p:spPr>
          <a:xfrm>
            <a:off x="3429000" y="2400300"/>
            <a:ext cx="0" cy="0"/>
          </a:xfrm>
          <a:solidFill>
            <a:srgbClr val="FFFFFF"/>
          </a:solidFill>
        </p:spPr>
      </p:sp>
      <p:sp>
        <p:nvSpPr>
          <p:cNvPr id="10035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4EB23CD3-05E5-4113-83BF-9F23F0EEBC3D}" type="slidenum">
              <a:rPr lang="zh-CN" altLang="en-US"/>
            </a:fld>
            <a:endParaRPr lang="en-US" altLang="zh-CN"/>
          </a:p>
        </p:txBody>
      </p:sp>
      <p:sp>
        <p:nvSpPr>
          <p:cNvPr id="101379" name="Rectangle 2"/>
          <p:cNvSpPr>
            <a:spLocks noGrp="1" noRot="1" noChangeAspect="1" noChangeArrowheads="1" noTextEdit="1"/>
          </p:cNvSpPr>
          <p:nvPr>
            <p:ph type="sldImg"/>
          </p:nvPr>
        </p:nvSpPr>
        <p:spPr>
          <a:xfrm>
            <a:off x="3429000" y="2400300"/>
            <a:ext cx="0" cy="0"/>
          </a:xfrm>
          <a:solidFill>
            <a:srgbClr val="FFFFFF"/>
          </a:solidFill>
        </p:spPr>
      </p:sp>
      <p:sp>
        <p:nvSpPr>
          <p:cNvPr id="10138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0E9CB7CC-4046-4F20-A9AF-D3E20940E06B}" type="slidenum">
              <a:rPr lang="zh-CN" altLang="en-US"/>
            </a:fld>
            <a:endParaRPr lang="en-US" altLang="zh-CN"/>
          </a:p>
        </p:txBody>
      </p:sp>
      <p:sp>
        <p:nvSpPr>
          <p:cNvPr id="102403" name="Rectangle 2"/>
          <p:cNvSpPr>
            <a:spLocks noGrp="1" noRot="1" noChangeAspect="1" noChangeArrowheads="1" noTextEdit="1"/>
          </p:cNvSpPr>
          <p:nvPr>
            <p:ph type="sldImg"/>
          </p:nvPr>
        </p:nvSpPr>
        <p:spPr>
          <a:xfrm>
            <a:off x="3429000" y="2400300"/>
            <a:ext cx="0" cy="0"/>
          </a:xfrm>
          <a:solidFill>
            <a:srgbClr val="FFFFFF"/>
          </a:solidFill>
        </p:spPr>
      </p:sp>
      <p:sp>
        <p:nvSpPr>
          <p:cNvPr id="102404"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DAAD509C-1EB5-4B3D-9440-5DDA27B2B124}" type="slidenum">
              <a:rPr lang="zh-CN" altLang="en-US"/>
            </a:fld>
            <a:endParaRPr lang="en-US" altLang="zh-CN"/>
          </a:p>
        </p:txBody>
      </p:sp>
      <p:sp>
        <p:nvSpPr>
          <p:cNvPr id="103427" name="Rectangle 2"/>
          <p:cNvSpPr>
            <a:spLocks noGrp="1" noRot="1" noChangeAspect="1" noChangeArrowheads="1" noTextEdit="1"/>
          </p:cNvSpPr>
          <p:nvPr>
            <p:ph type="sldImg"/>
          </p:nvPr>
        </p:nvSpPr>
        <p:spPr>
          <a:xfrm>
            <a:off x="3429000" y="2400300"/>
            <a:ext cx="0" cy="0"/>
          </a:xfrm>
          <a:solidFill>
            <a:srgbClr val="FFFFFF"/>
          </a:solidFill>
        </p:spPr>
      </p:sp>
      <p:sp>
        <p:nvSpPr>
          <p:cNvPr id="103428"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BB684E52-0302-4D8A-B645-1F2AE0A0EE7B}" type="slidenum">
              <a:rPr lang="zh-CN" altLang="en-US"/>
            </a:fld>
            <a:endParaRPr lang="en-US" altLang="zh-CN"/>
          </a:p>
        </p:txBody>
      </p:sp>
      <p:sp>
        <p:nvSpPr>
          <p:cNvPr id="104451" name="Rectangle 2"/>
          <p:cNvSpPr>
            <a:spLocks noGrp="1" noRot="1" noChangeAspect="1" noChangeArrowheads="1" noTextEdit="1"/>
          </p:cNvSpPr>
          <p:nvPr>
            <p:ph type="sldImg"/>
          </p:nvPr>
        </p:nvSpPr>
        <p:spPr>
          <a:xfrm>
            <a:off x="3429000" y="2400300"/>
            <a:ext cx="0" cy="0"/>
          </a:xfrm>
          <a:solidFill>
            <a:srgbClr val="FFFFFF"/>
          </a:solidFill>
        </p:spPr>
      </p:sp>
      <p:sp>
        <p:nvSpPr>
          <p:cNvPr id="104452"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96BF702-8E35-4823-8D15-339A5260CC80}" type="slidenum">
              <a:rPr lang="zh-CN" altLang="en-US"/>
            </a:fld>
            <a:endParaRPr lang="en-US" altLang="zh-CN"/>
          </a:p>
        </p:txBody>
      </p:sp>
      <p:sp>
        <p:nvSpPr>
          <p:cNvPr id="105475" name="Rectangle 2"/>
          <p:cNvSpPr>
            <a:spLocks noGrp="1" noRot="1" noChangeAspect="1" noChangeArrowheads="1" noTextEdit="1"/>
          </p:cNvSpPr>
          <p:nvPr>
            <p:ph type="sldImg"/>
          </p:nvPr>
        </p:nvSpPr>
        <p:spPr>
          <a:xfrm>
            <a:off x="3429000" y="2400300"/>
            <a:ext cx="0" cy="0"/>
          </a:xfrm>
          <a:solidFill>
            <a:srgbClr val="FFFFFF"/>
          </a:solidFill>
        </p:spPr>
      </p:sp>
      <p:sp>
        <p:nvSpPr>
          <p:cNvPr id="105476"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charset="0"/>
                <a:ea typeface="宋体" panose="02010600030101010101" pitchFamily="2" charset="-122"/>
              </a:defRPr>
            </a:lvl9pPr>
          </a:lstStyle>
          <a:p>
            <a:pPr eaLnBrk="1" hangingPunct="1">
              <a:spcBef>
                <a:spcPct val="0"/>
              </a:spcBef>
            </a:pPr>
            <a:fld id="{82090443-5028-4174-80F3-91E42DEB3CDC}" type="slidenum">
              <a:rPr lang="zh-CN" altLang="en-US"/>
            </a:fld>
            <a:endParaRPr lang="en-US" altLang="zh-CN"/>
          </a:p>
        </p:txBody>
      </p:sp>
      <p:sp>
        <p:nvSpPr>
          <p:cNvPr id="106499" name="Rectangle 2"/>
          <p:cNvSpPr>
            <a:spLocks noGrp="1" noRot="1" noChangeAspect="1" noChangeArrowheads="1" noTextEdit="1"/>
          </p:cNvSpPr>
          <p:nvPr>
            <p:ph type="sldImg"/>
          </p:nvPr>
        </p:nvSpPr>
        <p:spPr>
          <a:xfrm>
            <a:off x="3429000" y="2400300"/>
            <a:ext cx="0" cy="0"/>
          </a:xfrm>
          <a:solidFill>
            <a:srgbClr val="FFFFFF"/>
          </a:solidFill>
        </p:spPr>
      </p:sp>
      <p:sp>
        <p:nvSpPr>
          <p:cNvPr id="106500" name="Rectangle 3"/>
          <p:cNvSpPr>
            <a:spLocks noGrp="1" noChangeArrowheads="1"/>
          </p:cNvSpPr>
          <p:nvPr>
            <p:ph type="body" idx="1"/>
          </p:nvPr>
        </p:nvSpPr>
        <p:spPr>
          <a:xfrm>
            <a:off x="914400" y="6262688"/>
            <a:ext cx="1403350" cy="274637"/>
          </a:xfr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66"/>
            <a:ext cx="9144001" cy="514636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5" Type="http://schemas.openxmlformats.org/officeDocument/2006/relationships/notesSlide" Target="../notesSlides/notesSlide6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hyperlink" Target="http://c.biancheng.net/c/80/"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2" y="744"/>
            <a:ext cx="9141418" cy="5146618"/>
          </a:xfrm>
          <a:prstGeom prst="rect">
            <a:avLst/>
          </a:prstGeom>
        </p:spPr>
      </p:pic>
      <p:sp>
        <p:nvSpPr>
          <p:cNvPr id="112" name="TextBox 26"/>
          <p:cNvSpPr txBox="1"/>
          <p:nvPr/>
        </p:nvSpPr>
        <p:spPr>
          <a:xfrm>
            <a:off x="443383" y="1077253"/>
            <a:ext cx="5280617" cy="1961114"/>
          </a:xfrm>
          <a:prstGeom prst="rect">
            <a:avLst/>
          </a:prstGeom>
          <a:noFill/>
        </p:spPr>
        <p:txBody>
          <a:bodyPr wrap="square" rtlCol="0">
            <a:spAutoFit/>
          </a:bodyPr>
          <a:lstStyle/>
          <a:p>
            <a:r>
              <a:rPr lang="zh-CN" altLang="en-US" sz="4050" b="1" dirty="0">
                <a:solidFill>
                  <a:schemeClr val="bg1"/>
                </a:solidFill>
                <a:latin typeface="华文楷体" panose="02010600040101010101" pitchFamily="2" charset="-122"/>
                <a:ea typeface="华文楷体" panose="02010600040101010101" pitchFamily="2" charset="-122"/>
              </a:rPr>
              <a:t>面向对象程序设计</a:t>
            </a:r>
            <a:endParaRPr lang="en-US" altLang="zh-CN" sz="4050" b="1" dirty="0">
              <a:solidFill>
                <a:schemeClr val="bg1"/>
              </a:solidFill>
              <a:latin typeface="华文楷体" panose="02010600040101010101" pitchFamily="2" charset="-122"/>
              <a:ea typeface="华文楷体" panose="02010600040101010101" pitchFamily="2" charset="-122"/>
            </a:endParaRPr>
          </a:p>
          <a:p>
            <a:endParaRPr lang="en-US" altLang="zh-CN" sz="4050" b="1" dirty="0">
              <a:solidFill>
                <a:schemeClr val="bg1"/>
              </a:solidFill>
              <a:latin typeface="华文楷体" panose="02010600040101010101" pitchFamily="2" charset="-122"/>
              <a:ea typeface="华文楷体" panose="02010600040101010101" pitchFamily="2" charset="-122"/>
            </a:endParaRPr>
          </a:p>
          <a:p>
            <a:r>
              <a:rPr lang="zh-CN" altLang="en-US" sz="4050" b="1" dirty="0" smtClean="0">
                <a:solidFill>
                  <a:schemeClr val="bg1"/>
                </a:solidFill>
                <a:latin typeface="华文楷体" panose="02010600040101010101" pitchFamily="2" charset="-122"/>
                <a:ea typeface="华文楷体" panose="02010600040101010101" pitchFamily="2" charset="-122"/>
              </a:rPr>
              <a:t>第九讲：  异常处理</a:t>
            </a:r>
            <a:endParaRPr lang="zh-CN" altLang="en-US" sz="405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253769" y="177475"/>
            <a:ext cx="2083241" cy="922881"/>
          </a:xfrm>
          <a:prstGeom prst="rect">
            <a:avLst/>
          </a:prstGeom>
          <a:noFill/>
        </p:spPr>
        <p:txBody>
          <a:bodyPr wrap="square" rtlCol="0">
            <a:spAutoFit/>
          </a:bodyPr>
          <a:lstStyle/>
          <a:p>
            <a:r>
              <a:rPr lang="en-US" altLang="zh-CN" sz="5395" spc="-225" dirty="0" smtClean="0">
                <a:solidFill>
                  <a:schemeClr val="bg1"/>
                </a:solidFill>
                <a:latin typeface="华文楷体" panose="02010600040101010101" pitchFamily="2" charset="-122"/>
                <a:ea typeface="华文楷体" panose="02010600040101010101" pitchFamily="2" charset="-122"/>
              </a:rPr>
              <a:t>2022</a:t>
            </a:r>
            <a:endParaRPr lang="zh-CN" altLang="en-US" sz="5395" spc="-225"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631614" y="3380891"/>
            <a:ext cx="4652602" cy="461537"/>
          </a:xfrm>
          <a:prstGeom prst="rect">
            <a:avLst/>
          </a:prstGeom>
          <a:noFill/>
        </p:spPr>
        <p:txBody>
          <a:bodyPr wrap="square" rtlCol="0">
            <a:spAutoFit/>
          </a:bodyPr>
          <a:lstStyle/>
          <a:p>
            <a:r>
              <a:rPr lang="zh-CN" altLang="en-US" sz="2400" dirty="0">
                <a:solidFill>
                  <a:schemeClr val="bg1"/>
                </a:solidFill>
                <a:latin typeface="华文隶书" panose="02010800040101010101" pitchFamily="2" charset="-122"/>
                <a:ea typeface="华文隶书" panose="02010800040101010101" pitchFamily="2" charset="-122"/>
              </a:rPr>
              <a:t>李际军  </a:t>
            </a:r>
            <a:r>
              <a:rPr lang="en-US" altLang="zh-CN" sz="2400" dirty="0">
                <a:solidFill>
                  <a:schemeClr val="bg1"/>
                </a:solidFill>
                <a:latin typeface="华文隶书" panose="02010800040101010101" pitchFamily="2" charset="-122"/>
                <a:ea typeface="华文隶书" panose="02010800040101010101" pitchFamily="2" charset="-122"/>
              </a:rPr>
              <a:t>lijijun@cs.zju.edu.cn</a:t>
            </a:r>
            <a:endParaRPr lang="zh-CN" altLang="en-US" sz="24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000"/>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02</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实现模式</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108000" y="843750"/>
            <a:ext cx="3883924"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a:solidFill>
                  <a:srgbClr val="3232C8"/>
                </a:solidFill>
                <a:latin typeface="宋体" panose="02010600030101010101" pitchFamily="2" charset="-122"/>
                <a:ea typeface="黑体" panose="02010609060101010101" pitchFamily="49" charset="-122"/>
              </a:rPr>
              <a:t>抛掷异常的程序段</a:t>
            </a:r>
            <a:endParaRPr lang="zh-CN" altLang="en-US" sz="3200" b="1">
              <a:solidFill>
                <a:srgbClr val="3232C8"/>
              </a:solidFill>
              <a:latin typeface="宋体" panose="02010600030101010101" pitchFamily="2" charset="-122"/>
              <a:ea typeface="黑体" panose="02010609060101010101" pitchFamily="49" charset="-122"/>
            </a:endParaRPr>
          </a:p>
          <a:p>
            <a:pPr lvl="1" eaLnBrk="1" hangingPunct="1">
              <a:buClr>
                <a:schemeClr val="hlink"/>
              </a:buClr>
              <a:buSzPct val="55000"/>
              <a:buFont typeface="Wingdings" panose="05000000000000000000" pitchFamily="2" charset="2"/>
              <a:buNone/>
            </a:pPr>
            <a:endParaRPr lang="zh-CN" altLang="en-US">
              <a:latin typeface="宋体" panose="02010600030101010101" pitchFamily="2"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throw </a:t>
            </a: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表达式</a:t>
            </a:r>
            <a:r>
              <a:rPr lang="en-US" altLang="zh-CN" sz="2800">
                <a:latin typeface="黑体" panose="02010609060101010101" pitchFamily="49"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（异常抛出）</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endParaRPr lang="en-US" altLang="zh-CN" sz="2800">
              <a:latin typeface="黑体" panose="02010609060101010101" pitchFamily="49" charset="-122"/>
              <a:ea typeface="黑体" panose="02010609060101010101" pitchFamily="49" charset="-122"/>
            </a:endParaRPr>
          </a:p>
        </p:txBody>
      </p:sp>
      <p:sp>
        <p:nvSpPr>
          <p:cNvPr id="12" name="Rectangle 5"/>
          <p:cNvSpPr>
            <a:spLocks noChangeArrowheads="1"/>
          </p:cNvSpPr>
          <p:nvPr/>
        </p:nvSpPr>
        <p:spPr bwMode="auto">
          <a:xfrm>
            <a:off x="3998275" y="843750"/>
            <a:ext cx="4968437" cy="411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96" tIns="46049" rIns="92096" bIns="46049"/>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r>
              <a:rPr lang="zh-CN" altLang="en-US" sz="3200" b="1">
                <a:solidFill>
                  <a:srgbClr val="3232C8"/>
                </a:solidFill>
                <a:latin typeface="宋体" panose="02010600030101010101" pitchFamily="2" charset="-122"/>
                <a:ea typeface="黑体" panose="02010609060101010101" pitchFamily="49" charset="-122"/>
              </a:rPr>
              <a:t>捕获并处理异常的程序段</a:t>
            </a:r>
            <a:endParaRPr lang="zh-CN" altLang="en-US" sz="3200" b="1">
              <a:solidFill>
                <a:srgbClr val="3232C8"/>
              </a:solidFill>
              <a:latin typeface="宋体" panose="02010600030101010101" pitchFamily="2"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try</a:t>
            </a:r>
            <a:endParaRPr lang="en-US" altLang="zh-CN" sz="2800">
              <a:solidFill>
                <a:srgbClr val="CC0000"/>
              </a:solidFill>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黑体" panose="02010609060101010101" pitchFamily="49" charset="-122"/>
                <a:ea typeface="黑体" panose="02010609060101010101" pitchFamily="49" charset="-122"/>
              </a:rPr>
              <a:t>   </a:t>
            </a:r>
            <a:r>
              <a:rPr lang="zh-CN" altLang="en-US" sz="2800">
                <a:latin typeface="黑体" panose="02010609060101010101" pitchFamily="49" charset="-122"/>
                <a:ea typeface="黑体" panose="02010609060101010101" pitchFamily="49" charset="-122"/>
              </a:rPr>
              <a:t>复合语句（保护段）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catch</a:t>
            </a:r>
            <a:r>
              <a:rPr lang="zh-CN" altLang="en-US" sz="2800">
                <a:latin typeface="黑体" panose="02010609060101010101" pitchFamily="49" charset="-122"/>
                <a:ea typeface="黑体" panose="02010609060101010101" pitchFamily="49" charset="-122"/>
              </a:rPr>
              <a:t>（异常类型声明）</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    复合语句（处理段）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solidFill>
                  <a:srgbClr val="CC0000"/>
                </a:solidFill>
                <a:latin typeface="Tahoma" panose="020B0604030504040204" pitchFamily="34" charset="0"/>
                <a:ea typeface="黑体" panose="02010609060101010101" pitchFamily="49" charset="-122"/>
              </a:rPr>
              <a:t>catch</a:t>
            </a:r>
            <a:r>
              <a:rPr lang="zh-CN" altLang="en-US" sz="2800">
                <a:latin typeface="黑体" panose="02010609060101010101" pitchFamily="49" charset="-122"/>
                <a:ea typeface="黑体" panose="02010609060101010101" pitchFamily="49" charset="-122"/>
              </a:rPr>
              <a:t>（异常类型声明）</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zh-CN" altLang="en-US" sz="2800">
                <a:latin typeface="黑体" panose="02010609060101010101" pitchFamily="49" charset="-122"/>
                <a:ea typeface="黑体" panose="02010609060101010101" pitchFamily="49" charset="-122"/>
              </a:rPr>
              <a:t>    复合语句（处理段）</a:t>
            </a:r>
            <a:endParaRPr lang="zh-CN" altLang="en-US" sz="2800">
              <a:latin typeface="黑体" panose="02010609060101010101" pitchFamily="49" charset="-122"/>
              <a:ea typeface="黑体" panose="02010609060101010101" pitchFamily="49" charset="-122"/>
            </a:endParaRPr>
          </a:p>
          <a:p>
            <a:pPr lvl="1" eaLnBrk="1" hangingPunct="1">
              <a:buClr>
                <a:schemeClr val="hlink"/>
              </a:buClr>
              <a:buSzPct val="55000"/>
              <a:buFont typeface="Wingdings" panose="05000000000000000000" pitchFamily="2" charset="2"/>
              <a:buNone/>
            </a:pPr>
            <a:r>
              <a:rPr lang="en-US" altLang="zh-CN" sz="2800">
                <a:latin typeface="宋体" panose="02010600030101010101" pitchFamily="2" charset="-122"/>
                <a:ea typeface="黑体" panose="02010609060101010101" pitchFamily="49" charset="-122"/>
              </a:rPr>
              <a:t>……</a:t>
            </a:r>
            <a:endParaRPr lang="en-US" altLang="zh-CN" sz="2800">
              <a:latin typeface="黑体" panose="02010609060101010101" pitchFamily="49" charset="-122"/>
              <a:ea typeface="黑体" panose="02010609060101010101" pitchFamily="49" charset="-122"/>
            </a:endParaRPr>
          </a:p>
        </p:txBody>
      </p:sp>
      <p:sp>
        <p:nvSpPr>
          <p:cNvPr id="13" name="Line 6"/>
          <p:cNvSpPr>
            <a:spLocks noChangeShapeType="1"/>
          </p:cNvSpPr>
          <p:nvPr/>
        </p:nvSpPr>
        <p:spPr bwMode="auto">
          <a:xfrm>
            <a:off x="3853778" y="711958"/>
            <a:ext cx="0" cy="4420623"/>
          </a:xfrm>
          <a:prstGeom prst="line">
            <a:avLst/>
          </a:prstGeom>
          <a:noFill/>
          <a:ln w="381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8"/>
          <p:cNvSpPr/>
          <p:nvPr/>
        </p:nvSpPr>
        <p:spPr bwMode="auto">
          <a:xfrm>
            <a:off x="3205929" y="1504007"/>
            <a:ext cx="790758" cy="2088343"/>
          </a:xfrm>
          <a:prstGeom prst="rightBrace">
            <a:avLst>
              <a:gd name="adj1" fmla="val 16700"/>
              <a:gd name="adj2" fmla="val 50153"/>
            </a:avLst>
          </a:prstGeom>
          <a:noFill/>
          <a:ln w="88900">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charset="0"/>
                <a:ea typeface="宋体" panose="02010600030101010101" pitchFamily="2" charset="-122"/>
              </a:defRPr>
            </a:lvl1pPr>
            <a:lvl2pPr marL="742950" indent="-285750" eaLnBrk="0" hangingPunct="0">
              <a:defRPr sz="2400">
                <a:solidFill>
                  <a:schemeClr val="tx1"/>
                </a:solidFill>
                <a:latin typeface="Times New Roman" panose="02020603050405020304" charset="0"/>
                <a:ea typeface="宋体" panose="02010600030101010101" pitchFamily="2" charset="-122"/>
              </a:defRPr>
            </a:lvl2pPr>
            <a:lvl3pPr marL="1143000" indent="-228600" eaLnBrk="0" hangingPunct="0">
              <a:defRPr sz="2400">
                <a:solidFill>
                  <a:schemeClr val="tx1"/>
                </a:solidFill>
                <a:latin typeface="Times New Roman" panose="02020603050405020304" charset="0"/>
                <a:ea typeface="宋体" panose="02010600030101010101" pitchFamily="2" charset="-122"/>
              </a:defRPr>
            </a:lvl3pPr>
            <a:lvl4pPr marL="1600200" indent="-228600" eaLnBrk="0" hangingPunct="0">
              <a:defRPr sz="2400">
                <a:solidFill>
                  <a:schemeClr val="tx1"/>
                </a:solidFill>
                <a:latin typeface="Times New Roman" panose="02020603050405020304" charset="0"/>
                <a:ea typeface="宋体" panose="02010600030101010101" pitchFamily="2" charset="-122"/>
              </a:defRPr>
            </a:lvl4pPr>
            <a:lvl5pPr marL="2057400" indent="-228600" eaLnBrk="0" hangingPunct="0">
              <a:defRPr sz="2400">
                <a:solidFill>
                  <a:schemeClr val="tx1"/>
                </a:solidFill>
                <a:latin typeface="Times New Roman" panose="0202060305040502030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charset="0"/>
                <a:ea typeface="宋体" panose="02010600030101010101" pitchFamily="2" charset="-122"/>
              </a:defRPr>
            </a:lvl9pPr>
          </a:lstStyle>
          <a:p>
            <a:pPr eaLnBrk="1" hangingPunct="1"/>
            <a:endParaRPr lang="zh-CN" altLang="en-US"/>
          </a:p>
        </p:txBody>
      </p:sp>
    </p:spTree>
  </p:cSld>
  <p:clrMapOvr>
    <a:masterClrMapping/>
  </p:clrMapOvr>
  <p:transition spd="slow" advClick="0" advTm="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执行机制</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a:xfrm>
            <a:off x="324000" y="771750"/>
            <a:ext cx="85680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nSpc>
                <a:spcPct val="150000"/>
              </a:lnSpc>
              <a:spcBef>
                <a:spcPts val="0"/>
              </a:spcBef>
            </a:pPr>
            <a:r>
              <a:rPr lang="zh-CN" altLang="en-US" sz="2000" dirty="0"/>
              <a:t>若有异常则通过</a:t>
            </a:r>
            <a:r>
              <a:rPr lang="en-US" altLang="zh-CN" sz="2000" dirty="0"/>
              <a:t>throw</a:t>
            </a:r>
            <a:r>
              <a:rPr lang="zh-CN" altLang="en-US" sz="2000" dirty="0"/>
              <a:t>操作创建一个异常对象并抛出；</a:t>
            </a:r>
            <a:endParaRPr lang="en-US" altLang="zh-CN" sz="2000" dirty="0"/>
          </a:p>
          <a:p>
            <a:pPr marL="0">
              <a:lnSpc>
                <a:spcPct val="150000"/>
              </a:lnSpc>
              <a:spcBef>
                <a:spcPts val="0"/>
              </a:spcBef>
            </a:pPr>
            <a:r>
              <a:rPr lang="zh-CN" altLang="en-US" sz="2000" dirty="0"/>
              <a:t>将可能抛出异常的程序段嵌在</a:t>
            </a:r>
            <a:r>
              <a:rPr lang="en-US" altLang="zh-CN" sz="2000" dirty="0"/>
              <a:t>try</a:t>
            </a:r>
            <a:r>
              <a:rPr lang="zh-CN" altLang="en-US" sz="2000" dirty="0"/>
              <a:t>块之中。控制通过正常的顺序执行到达</a:t>
            </a:r>
            <a:r>
              <a:rPr lang="en-US" altLang="zh-CN" sz="2000" dirty="0"/>
              <a:t>try</a:t>
            </a:r>
            <a:r>
              <a:rPr lang="zh-CN" altLang="en-US" sz="2000" dirty="0"/>
              <a:t>块，然后执行</a:t>
            </a:r>
            <a:r>
              <a:rPr lang="en-US" altLang="zh-CN" sz="2000" dirty="0"/>
              <a:t>try</a:t>
            </a:r>
            <a:r>
              <a:rPr lang="zh-CN" altLang="en-US" sz="2000" dirty="0"/>
              <a:t>子块内的保护段；</a:t>
            </a:r>
            <a:endParaRPr lang="en-US" altLang="zh-CN" sz="2000" dirty="0"/>
          </a:p>
          <a:p>
            <a:pPr marL="0" lvl="1" indent="-342900">
              <a:lnSpc>
                <a:spcPct val="150000"/>
              </a:lnSpc>
              <a:spcBef>
                <a:spcPts val="0"/>
              </a:spcBef>
              <a:buFont typeface="Arial" panose="020B0604020202020204" pitchFamily="34" charset="0"/>
              <a:buChar char="•"/>
            </a:pPr>
            <a:r>
              <a:rPr lang="zh-CN" altLang="en-US" sz="2000" dirty="0"/>
              <a:t>如果在保护段执行期间没有引发异常，那么跟在</a:t>
            </a:r>
            <a:r>
              <a:rPr lang="en-US" altLang="zh-CN" sz="2000" dirty="0"/>
              <a:t>try</a:t>
            </a:r>
            <a:r>
              <a:rPr lang="zh-CN" altLang="en-US" sz="2000" dirty="0"/>
              <a:t>子块后的</a:t>
            </a:r>
            <a:r>
              <a:rPr lang="en-US" altLang="zh-CN" sz="2000" dirty="0"/>
              <a:t>catch</a:t>
            </a:r>
            <a:r>
              <a:rPr lang="zh-CN" altLang="en-US" sz="2000" dirty="0"/>
              <a:t>子句就不执行。程序继续执行紧跟在</a:t>
            </a:r>
            <a:r>
              <a:rPr lang="en-US" altLang="zh-CN" sz="2000" dirty="0"/>
              <a:t>try</a:t>
            </a:r>
            <a:r>
              <a:rPr lang="zh-CN" altLang="en-US" sz="2000" dirty="0"/>
              <a:t>块中最后一个</a:t>
            </a:r>
            <a:r>
              <a:rPr lang="en-US" altLang="zh-CN" sz="2000" dirty="0"/>
              <a:t>catch</a:t>
            </a:r>
            <a:r>
              <a:rPr lang="zh-CN" altLang="en-US" sz="2000" dirty="0"/>
              <a:t>子句后面的语句；</a:t>
            </a:r>
            <a:endParaRPr lang="zh-CN" altLang="en-US" sz="2000" dirty="0"/>
          </a:p>
          <a:p>
            <a:pPr marL="0" lvl="1" indent="-342900">
              <a:lnSpc>
                <a:spcPct val="150000"/>
              </a:lnSpc>
              <a:spcBef>
                <a:spcPts val="0"/>
              </a:spcBef>
              <a:buFont typeface="Arial" panose="020B0604020202020204" pitchFamily="34" charset="0"/>
              <a:buChar char="•"/>
            </a:pPr>
            <a:r>
              <a:rPr lang="en-US" altLang="zh-CN" sz="2000" dirty="0"/>
              <a:t>catch</a:t>
            </a:r>
            <a:r>
              <a:rPr lang="zh-CN" altLang="en-US" sz="2000" dirty="0"/>
              <a:t>子句按其在</a:t>
            </a:r>
            <a:r>
              <a:rPr lang="en-US" altLang="zh-CN" sz="2000" dirty="0"/>
              <a:t>try</a:t>
            </a:r>
            <a:r>
              <a:rPr lang="zh-CN" altLang="en-US" sz="2000" dirty="0"/>
              <a:t>块后出现的顺序被检查。类型匹配的</a:t>
            </a:r>
            <a:r>
              <a:rPr lang="en-US" altLang="zh-CN" sz="2000" dirty="0"/>
              <a:t>catch</a:t>
            </a:r>
            <a:r>
              <a:rPr lang="zh-CN" altLang="en-US" sz="2000" dirty="0"/>
              <a:t>子句将捕获并处理异常（或继续抛出异常）；</a:t>
            </a:r>
            <a:endParaRPr lang="zh-CN" altLang="en-US" sz="2000" dirty="0"/>
          </a:p>
          <a:p>
            <a:pPr marL="0" lvl="1" indent="-342900">
              <a:lnSpc>
                <a:spcPct val="150000"/>
              </a:lnSpc>
              <a:spcBef>
                <a:spcPts val="0"/>
              </a:spcBef>
              <a:buFont typeface="Arial" panose="020B0604020202020204" pitchFamily="34" charset="0"/>
              <a:buChar char="•"/>
            </a:pPr>
            <a:r>
              <a:rPr lang="zh-CN" altLang="en-US" sz="2000" dirty="0"/>
              <a:t>如果找不到匹配的处理代码，则自动调用标准库函数</a:t>
            </a:r>
            <a:r>
              <a:rPr lang="en-US" altLang="zh-CN" sz="2000" dirty="0"/>
              <a:t>terminate</a:t>
            </a:r>
            <a:r>
              <a:rPr lang="zh-CN" altLang="en-US" sz="2000" dirty="0"/>
              <a:t>，其默认功能是调用</a:t>
            </a:r>
            <a:r>
              <a:rPr lang="en-US" altLang="zh-CN" sz="2000" dirty="0"/>
              <a:t>abort( )</a:t>
            </a:r>
            <a:r>
              <a:rPr lang="zh-CN" altLang="en-US" sz="2000" dirty="0"/>
              <a:t>终止程序。</a:t>
            </a:r>
            <a:endParaRPr lang="zh-CN" altLang="en-US" sz="2000" dirty="0"/>
          </a:p>
        </p:txBody>
      </p:sp>
    </p:spTree>
  </p:cSld>
  <p:clrMapOvr>
    <a:masterClrMapping/>
  </p:clrMapOvr>
  <p:transition spd="slow"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2"/>
          <p:cNvSpPr txBox="1">
            <a:spLocks noChangeArrowheads="1"/>
          </p:cNvSpPr>
          <p:nvPr/>
        </p:nvSpPr>
        <p:spPr>
          <a:xfrm>
            <a:off x="108000" y="771750"/>
            <a:ext cx="9381314" cy="47684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738505" indent="-457200">
              <a:buFont typeface="Wingdings" panose="05000000000000000000" pitchFamily="2" charset="2"/>
              <a:buChar char="l"/>
              <a:defRPr/>
            </a:pPr>
            <a:r>
              <a:rPr lang="zh-CN" altLang="en-US" sz="2000" dirty="0" smtClean="0"/>
              <a:t>异常处理的语法</a:t>
            </a:r>
            <a:endParaRPr lang="zh-CN" altLang="en-US" sz="2000" dirty="0" smtClean="0"/>
          </a:p>
          <a:p>
            <a:pPr marL="336550" indent="0">
              <a:buNone/>
              <a:defRPr/>
            </a:pPr>
            <a:r>
              <a:rPr lang="en-US" altLang="zh-CN" sz="2000" dirty="0" smtClean="0"/>
              <a:t>throw</a:t>
            </a:r>
            <a:r>
              <a:rPr lang="zh-CN" altLang="en-US" sz="2000" dirty="0" smtClean="0"/>
              <a:t>语句一般是由</a:t>
            </a:r>
            <a:r>
              <a:rPr lang="en-US" altLang="zh-CN" sz="2000" dirty="0" smtClean="0">
                <a:solidFill>
                  <a:srgbClr val="FF0000"/>
                </a:solidFill>
              </a:rPr>
              <a:t>throw</a:t>
            </a:r>
            <a:r>
              <a:rPr lang="zh-CN" altLang="en-US" sz="2000" dirty="0" smtClean="0">
                <a:solidFill>
                  <a:srgbClr val="FF0000"/>
                </a:solidFill>
              </a:rPr>
              <a:t>运算符和一个数据组成</a:t>
            </a:r>
            <a:r>
              <a:rPr lang="zh-CN" altLang="en-US" sz="2000" dirty="0" smtClean="0"/>
              <a:t>的，其形式为：</a:t>
            </a:r>
            <a:endParaRPr lang="zh-CN" altLang="en-US" sz="2000" dirty="0" smtClean="0"/>
          </a:p>
          <a:p>
            <a:pPr marL="336550" indent="0">
              <a:buNone/>
              <a:defRPr/>
            </a:pPr>
            <a:r>
              <a:rPr lang="en-US" altLang="zh-CN" sz="2000" dirty="0" smtClean="0">
                <a:solidFill>
                  <a:srgbClr val="FF0000"/>
                </a:solidFill>
              </a:rPr>
              <a:t>throw </a:t>
            </a:r>
            <a:r>
              <a:rPr lang="zh-CN" altLang="en-US" sz="2000" b="1" dirty="0" smtClean="0">
                <a:solidFill>
                  <a:srgbClr val="0D94D7"/>
                </a:solidFill>
              </a:rPr>
              <a:t>表达式</a:t>
            </a:r>
            <a:r>
              <a:rPr lang="zh-CN" altLang="en-US" sz="2000" dirty="0" smtClean="0"/>
              <a:t>;</a:t>
            </a:r>
            <a:endParaRPr lang="zh-CN" altLang="en-US" sz="2000" dirty="0" smtClean="0"/>
          </a:p>
          <a:p>
            <a:pPr marL="336550" indent="0">
              <a:buNone/>
              <a:defRPr/>
            </a:pPr>
            <a:r>
              <a:rPr lang="en-US" altLang="zh-CN" sz="2000" dirty="0" smtClean="0">
                <a:solidFill>
                  <a:srgbClr val="FF0000"/>
                </a:solidFill>
              </a:rPr>
              <a:t>try-catch</a:t>
            </a:r>
            <a:r>
              <a:rPr lang="zh-CN" altLang="en-US" sz="2000" dirty="0" smtClean="0"/>
              <a:t>的结构为</a:t>
            </a:r>
            <a:endParaRPr lang="zh-CN" altLang="en-US" sz="2000" dirty="0" smtClean="0"/>
          </a:p>
          <a:p>
            <a:pPr marL="336550" indent="0">
              <a:buNone/>
              <a:defRPr/>
            </a:pPr>
            <a:r>
              <a:rPr lang="en-US" altLang="zh-CN" sz="2000" dirty="0" smtClean="0">
                <a:solidFill>
                  <a:srgbClr val="FF0000"/>
                </a:solidFill>
              </a:rPr>
              <a:t>try</a:t>
            </a:r>
            <a:endParaRPr lang="en-US" altLang="zh-CN" sz="2000" dirty="0" smtClean="0">
              <a:solidFill>
                <a:srgbClr val="FF0000"/>
              </a:solidFill>
            </a:endParaRPr>
          </a:p>
          <a:p>
            <a:pPr marL="336550" indent="0">
              <a:buNone/>
              <a:defRPr/>
            </a:pPr>
            <a:r>
              <a:rPr lang="en-US" altLang="zh-CN" sz="2000" dirty="0" smtClean="0">
                <a:solidFill>
                  <a:srgbClr val="FF0000"/>
                </a:solidFill>
              </a:rPr>
              <a:t>      </a:t>
            </a:r>
            <a:r>
              <a:rPr lang="en-US" altLang="zh-CN" sz="2000" dirty="0" smtClean="0"/>
              <a:t>{</a:t>
            </a:r>
            <a:r>
              <a:rPr lang="zh-CN" altLang="en-US" sz="2000" dirty="0" smtClean="0"/>
              <a:t>被检查的语句} </a:t>
            </a:r>
            <a:endParaRPr lang="zh-CN" altLang="en-US" sz="2000" dirty="0" smtClean="0"/>
          </a:p>
          <a:p>
            <a:pPr marL="336550" indent="0">
              <a:buNone/>
              <a:defRPr/>
            </a:pPr>
            <a:r>
              <a:rPr lang="en-US" altLang="zh-CN" sz="2000" dirty="0" smtClean="0">
                <a:solidFill>
                  <a:srgbClr val="FF0000"/>
                </a:solidFill>
              </a:rPr>
              <a:t>catch</a:t>
            </a:r>
            <a:r>
              <a:rPr lang="en-US" altLang="zh-CN" sz="2000" dirty="0" smtClean="0"/>
              <a:t>(</a:t>
            </a:r>
            <a:r>
              <a:rPr lang="zh-CN" altLang="en-US" sz="2000" b="1" dirty="0" smtClean="0">
                <a:solidFill>
                  <a:srgbClr val="10BDD4"/>
                </a:solidFill>
              </a:rPr>
              <a:t>异常信息类型 [变量名]</a:t>
            </a:r>
            <a:r>
              <a:rPr lang="zh-CN" altLang="en-US" sz="2000" dirty="0" smtClean="0"/>
              <a:t>)</a:t>
            </a:r>
            <a:endParaRPr lang="zh-CN" altLang="en-US" sz="2000" dirty="0" smtClean="0"/>
          </a:p>
          <a:p>
            <a:pPr marL="336550" indent="0">
              <a:buNone/>
              <a:defRPr/>
            </a:pPr>
            <a:r>
              <a:rPr lang="zh-CN" altLang="en-US" sz="2000" dirty="0" smtClean="0">
                <a:solidFill>
                  <a:srgbClr val="FF0000"/>
                </a:solidFill>
              </a:rPr>
              <a:t>      </a:t>
            </a:r>
            <a:r>
              <a:rPr lang="zh-CN" altLang="en-US" sz="2000" dirty="0" smtClean="0"/>
              <a:t>{进行异常处理的语句}</a:t>
            </a:r>
            <a:endParaRPr lang="zh-CN" altLang="en-US" sz="2000" dirty="0" smtClean="0"/>
          </a:p>
        </p:txBody>
      </p:sp>
    </p:spTree>
  </p:cSld>
  <p:clrMapOvr>
    <a:masterClrMapping/>
  </p:clrMapOvr>
  <p:transition spd="slow" advClick="0"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40000" y="579676"/>
            <a:ext cx="6192000" cy="4601260"/>
          </a:xfrm>
          <a:prstGeom prst="rect">
            <a:avLst/>
          </a:prstGeom>
        </p:spPr>
        <p:txBody>
          <a:bodyPr wrap="square">
            <a:spAutoFit/>
          </a:bodyPr>
          <a:lstStyle/>
          <a:p>
            <a:pPr algn="just">
              <a:buFont typeface="Wingdings 2" panose="05020102010507070707" pitchFamily="18" charset="2"/>
              <a:buNone/>
            </a:pPr>
            <a:r>
              <a:rPr lang="en-US" altLang="zh-CN" sz="2000" b="1" dirty="0"/>
              <a:t>2</a:t>
            </a:r>
            <a:r>
              <a:rPr lang="en-US" altLang="zh-CN" sz="2000" b="1" dirty="0" smtClean="0"/>
              <a:t>.  try-catch</a:t>
            </a:r>
            <a:r>
              <a:rPr lang="zh-CN" altLang="en-US" sz="2000" b="1" dirty="0" smtClean="0"/>
              <a:t>语句</a:t>
            </a:r>
            <a:endParaRPr lang="en-US" altLang="zh-CN" sz="2000" b="1" dirty="0" smtClean="0"/>
          </a:p>
          <a:p>
            <a:pPr algn="just">
              <a:lnSpc>
                <a:spcPct val="150000"/>
              </a:lnSpc>
              <a:buFont typeface="Wingdings 2" panose="05020102010507070707" pitchFamily="18" charset="2"/>
              <a:buNone/>
            </a:pPr>
            <a:r>
              <a:rPr lang="en-US" altLang="zh-CN" sz="1400" dirty="0" smtClean="0"/>
              <a:t>try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可能</a:t>
            </a:r>
            <a:r>
              <a:rPr lang="zh-CN" altLang="en-US" sz="1400" dirty="0"/>
              <a:t>引发异常的语句序列</a:t>
            </a:r>
            <a:r>
              <a:rPr lang="zh-CN" altLang="en-US" sz="1400" dirty="0" smtClean="0"/>
              <a:t>；</a:t>
            </a:r>
            <a:endParaRPr lang="en-US" altLang="zh-CN" sz="1400" dirty="0" smtClean="0"/>
          </a:p>
          <a:p>
            <a:pPr>
              <a:lnSpc>
                <a:spcPct val="150000"/>
              </a:lnSpc>
            </a:pPr>
            <a:r>
              <a:rPr lang="en-US" altLang="zh-CN" sz="1400" dirty="0" smtClean="0"/>
              <a:t>}   </a:t>
            </a:r>
            <a:r>
              <a:rPr lang="en-US" altLang="zh-CN" sz="1400" dirty="0"/>
              <a:t>//</a:t>
            </a:r>
            <a:r>
              <a:rPr lang="zh-CN" altLang="en-US" sz="1400" dirty="0"/>
              <a:t>受保护代码</a:t>
            </a:r>
            <a:endParaRPr lang="zh-CN" altLang="en-US" sz="1400" dirty="0"/>
          </a:p>
          <a:p>
            <a:pPr>
              <a:lnSpc>
                <a:spcPct val="150000"/>
              </a:lnSpc>
            </a:pPr>
            <a:r>
              <a:rPr lang="en-US" altLang="zh-CN" sz="1400" dirty="0"/>
              <a:t>catch(</a:t>
            </a:r>
            <a:r>
              <a:rPr lang="zh-CN" altLang="en-US" sz="1400" dirty="0"/>
              <a:t>异常类型</a:t>
            </a:r>
            <a:r>
              <a:rPr lang="en-US" altLang="zh-CN" sz="1400" dirty="0"/>
              <a:t>1  </a:t>
            </a:r>
            <a:r>
              <a:rPr lang="zh-CN" altLang="en-US" sz="1400" dirty="0"/>
              <a:t>异常变量</a:t>
            </a:r>
            <a:r>
              <a:rPr lang="en-US" altLang="zh-CN" sz="1400" dirty="0"/>
              <a:t>1</a:t>
            </a:r>
            <a:r>
              <a:rPr lang="en-US" altLang="zh-CN" sz="1400" dirty="0" smtClean="0"/>
              <a:t>) {</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1</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en-US" altLang="zh-CN" sz="1400" dirty="0" smtClean="0"/>
              <a:t>           //</a:t>
            </a:r>
            <a:r>
              <a:rPr lang="zh-CN" altLang="en-US" sz="1400" dirty="0"/>
              <a:t>异常处理器</a:t>
            </a:r>
            <a:r>
              <a:rPr lang="en-US" altLang="zh-CN" sz="1400" dirty="0"/>
              <a:t>1</a:t>
            </a:r>
            <a:endParaRPr lang="zh-CN" altLang="en-US" sz="1400" dirty="0"/>
          </a:p>
          <a:p>
            <a:pPr>
              <a:lnSpc>
                <a:spcPct val="150000"/>
              </a:lnSpc>
            </a:pPr>
            <a:r>
              <a:rPr lang="en-US" altLang="zh-CN" sz="1400" dirty="0"/>
              <a:t>catch(</a:t>
            </a:r>
            <a:r>
              <a:rPr lang="zh-CN" altLang="en-US" sz="1400" dirty="0"/>
              <a:t>异常类型</a:t>
            </a:r>
            <a:r>
              <a:rPr lang="en-US" altLang="zh-CN" sz="1400" dirty="0"/>
              <a:t>2  </a:t>
            </a:r>
            <a:r>
              <a:rPr lang="zh-CN" altLang="en-US" sz="1400" dirty="0"/>
              <a:t>异常变量</a:t>
            </a:r>
            <a:r>
              <a:rPr lang="en-US" altLang="zh-CN" sz="1400" dirty="0"/>
              <a:t>2</a:t>
            </a:r>
            <a:r>
              <a:rPr lang="en-US" altLang="zh-CN" sz="1400" dirty="0" smtClean="0"/>
              <a:t>){</a:t>
            </a:r>
            <a:r>
              <a:rPr lang="en-US" altLang="zh-CN" sz="1400" dirty="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2</a:t>
            </a:r>
            <a:r>
              <a:rPr lang="zh-CN" altLang="en-US" sz="1400" dirty="0" smtClean="0"/>
              <a:t>；</a:t>
            </a:r>
            <a:endParaRPr lang="en-US" altLang="zh-CN" sz="1400" dirty="0" smtClean="0"/>
          </a:p>
          <a:p>
            <a:pPr>
              <a:lnSpc>
                <a:spcPct val="150000"/>
              </a:lnSpc>
            </a:pPr>
            <a:r>
              <a:rPr lang="en-US" altLang="zh-CN" sz="1400" dirty="0" smtClean="0"/>
              <a:t>}</a:t>
            </a:r>
            <a:r>
              <a:rPr lang="en-US" altLang="zh-CN" sz="1400" dirty="0"/>
              <a:t>	           //</a:t>
            </a:r>
            <a:r>
              <a:rPr lang="zh-CN" altLang="en-US" sz="1400" dirty="0"/>
              <a:t>异常处理器</a:t>
            </a:r>
            <a:r>
              <a:rPr lang="en-US" altLang="zh-CN" sz="1400" dirty="0"/>
              <a:t>2</a:t>
            </a:r>
            <a:endParaRPr lang="zh-CN" altLang="en-US" sz="1400" dirty="0"/>
          </a:p>
          <a:p>
            <a:pPr>
              <a:lnSpc>
                <a:spcPct val="150000"/>
              </a:lnSpc>
            </a:pPr>
            <a:r>
              <a:rPr lang="en-US" altLang="zh-CN" sz="1400" dirty="0"/>
              <a:t>...</a:t>
            </a:r>
            <a:endParaRPr lang="zh-CN" altLang="en-US" sz="1400" dirty="0"/>
          </a:p>
          <a:p>
            <a:pPr>
              <a:lnSpc>
                <a:spcPct val="150000"/>
              </a:lnSpc>
            </a:pPr>
            <a:r>
              <a:rPr lang="en-US" altLang="zh-CN" sz="1400" dirty="0"/>
              <a:t>catch</a:t>
            </a:r>
            <a:r>
              <a:rPr lang="en-US" altLang="zh-CN" sz="1400" dirty="0" smtClean="0"/>
              <a:t>(...){   </a:t>
            </a:r>
            <a:endParaRPr lang="en-US" altLang="zh-CN" sz="1400" dirty="0" smtClean="0"/>
          </a:p>
          <a:p>
            <a:pPr>
              <a:lnSpc>
                <a:spcPct val="150000"/>
              </a:lnSpc>
            </a:pPr>
            <a:r>
              <a:rPr lang="en-US" altLang="zh-CN" sz="1400" dirty="0"/>
              <a:t> </a:t>
            </a:r>
            <a:r>
              <a:rPr lang="en-US" altLang="zh-CN" sz="1400" dirty="0" smtClean="0"/>
              <a:t>    </a:t>
            </a:r>
            <a:r>
              <a:rPr lang="zh-CN" altLang="en-US" sz="1400" dirty="0" smtClean="0"/>
              <a:t>处理</a:t>
            </a:r>
            <a:r>
              <a:rPr lang="zh-CN" altLang="en-US" sz="1400" dirty="0"/>
              <a:t>代码；</a:t>
            </a:r>
            <a:r>
              <a:rPr lang="en-US" altLang="zh-CN" sz="1400" dirty="0"/>
              <a:t>	</a:t>
            </a:r>
            <a:endParaRPr lang="en-US" altLang="zh-CN" sz="1400" dirty="0" smtClean="0"/>
          </a:p>
          <a:p>
            <a:pPr>
              <a:lnSpc>
                <a:spcPct val="150000"/>
              </a:lnSpc>
            </a:pPr>
            <a:r>
              <a:rPr lang="en-US" altLang="zh-CN" sz="1400" dirty="0" smtClean="0"/>
              <a:t>}               </a:t>
            </a:r>
            <a:r>
              <a:rPr lang="en-US" altLang="zh-CN" sz="1400" dirty="0"/>
              <a:t>//</a:t>
            </a:r>
            <a:r>
              <a:rPr lang="zh-CN" altLang="en-US" sz="1400" dirty="0"/>
              <a:t>异常处理器</a:t>
            </a:r>
            <a:endParaRPr lang="zh-CN" altLang="en-US" sz="14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80000" y="843750"/>
            <a:ext cx="8856000" cy="357020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smtClean="0"/>
              <a:t> try</a:t>
            </a:r>
            <a:r>
              <a:rPr lang="zh-CN" altLang="en-US" sz="2000" dirty="0"/>
              <a:t>语句后的复合语句是代码的保护段。如果预料某段程序代码</a:t>
            </a:r>
            <a:r>
              <a:rPr lang="en-US" altLang="zh-CN" sz="2000" dirty="0"/>
              <a:t>(</a:t>
            </a:r>
            <a:r>
              <a:rPr lang="zh-CN" altLang="en-US" sz="2000" dirty="0"/>
              <a:t>或对某个函数的调用</a:t>
            </a:r>
            <a:r>
              <a:rPr lang="en-US" altLang="zh-CN" sz="2000" dirty="0"/>
              <a:t>)</a:t>
            </a:r>
            <a:r>
              <a:rPr lang="zh-CN" altLang="en-US" sz="2000" dirty="0"/>
              <a:t>有可能发生异常，就将它放在</a:t>
            </a:r>
            <a:r>
              <a:rPr lang="en-US" altLang="zh-CN" sz="2000" dirty="0"/>
              <a:t>try</a:t>
            </a:r>
            <a:r>
              <a:rPr lang="zh-CN" altLang="en-US" sz="2000" dirty="0"/>
              <a:t>语句之后。如果这段代码</a:t>
            </a:r>
            <a:r>
              <a:rPr lang="en-US" altLang="zh-CN" sz="2000" dirty="0"/>
              <a:t>(</a:t>
            </a:r>
            <a:r>
              <a:rPr lang="zh-CN" altLang="en-US" sz="2000" dirty="0"/>
              <a:t>或被调函数</a:t>
            </a:r>
            <a:r>
              <a:rPr lang="en-US" altLang="zh-CN" sz="2000" dirty="0"/>
              <a:t>)</a:t>
            </a:r>
            <a:r>
              <a:rPr lang="zh-CN" altLang="en-US" sz="2000" dirty="0"/>
              <a:t>运行时真的遇到异常情况，其中的</a:t>
            </a:r>
            <a:r>
              <a:rPr lang="en-US" altLang="zh-CN" sz="2000" dirty="0"/>
              <a:t>throw</a:t>
            </a:r>
            <a:r>
              <a:rPr lang="zh-CN" altLang="en-US" sz="2000" dirty="0"/>
              <a:t>表达式就会抛掷这个异常。 </a:t>
            </a:r>
            <a:endParaRPr lang="en-US" altLang="zh-CN" sz="2000" dirty="0" smtClean="0"/>
          </a:p>
          <a:p>
            <a:pPr marL="342900" indent="-342900">
              <a:lnSpc>
                <a:spcPct val="150000"/>
              </a:lnSpc>
              <a:buFont typeface="Arial" panose="020B0604020202020204" pitchFamily="34" charset="0"/>
              <a:buChar char="•"/>
            </a:pPr>
            <a:r>
              <a:rPr lang="en-US" altLang="zh-CN" sz="2000" dirty="0" smtClean="0"/>
              <a:t>catch</a:t>
            </a:r>
            <a:r>
              <a:rPr lang="zh-CN" altLang="en-US" sz="2000" dirty="0"/>
              <a:t>语句后的复合语句是异常处理程序，捕获由</a:t>
            </a:r>
            <a:r>
              <a:rPr lang="en-US" altLang="zh-CN" sz="2000" dirty="0"/>
              <a:t>throw</a:t>
            </a:r>
            <a:r>
              <a:rPr lang="zh-CN" altLang="en-US" sz="2000" dirty="0"/>
              <a:t>表达式抛掷的异常。异常类型声明部分指明语句所处理的异常类型，它与函数的形参相类似，可以是某个类型的值，也可以是引用。这里的类型可以是任何有效的数据类型，包括</a:t>
            </a:r>
            <a:r>
              <a:rPr lang="en-US" altLang="zh-CN" sz="2000" dirty="0"/>
              <a:t>C++</a:t>
            </a:r>
            <a:r>
              <a:rPr lang="zh-CN" altLang="en-US" sz="2000" dirty="0"/>
              <a:t>的类。当异常被抛掷以后，</a:t>
            </a:r>
            <a:r>
              <a:rPr lang="en-US" altLang="zh-CN" sz="2000" dirty="0"/>
              <a:t>catch</a:t>
            </a:r>
            <a:r>
              <a:rPr lang="zh-CN" altLang="en-US" sz="2000" dirty="0"/>
              <a:t>语句便依次被检查。</a:t>
            </a:r>
            <a:endParaRPr lang="zh-CN" altLang="en-US" sz="2000" dirty="0"/>
          </a:p>
          <a:p>
            <a:pPr algn="just"/>
            <a:endParaRPr lang="zh-CN" altLang="en-US" sz="16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579676"/>
            <a:ext cx="8344161" cy="3939540"/>
          </a:xfrm>
          <a:prstGeom prst="rect">
            <a:avLst/>
          </a:prstGeom>
        </p:spPr>
        <p:txBody>
          <a:bodyPr wrap="square">
            <a:spAutoFit/>
          </a:bodyPr>
          <a:lstStyle/>
          <a:p>
            <a:pPr algn="just">
              <a:buFont typeface="Wingdings 2" panose="05020102010507070707" pitchFamily="18" charset="2"/>
              <a:buNone/>
            </a:pPr>
            <a:r>
              <a:rPr lang="en-US" altLang="zh-CN" sz="2000" b="1" dirty="0"/>
              <a:t>3</a:t>
            </a:r>
            <a:r>
              <a:rPr lang="en-US" altLang="zh-CN" sz="2000" b="1" dirty="0" smtClean="0"/>
              <a:t>.  </a:t>
            </a:r>
            <a:r>
              <a:rPr lang="zh-CN" altLang="en-US" sz="2000" b="1" dirty="0" smtClean="0"/>
              <a:t>异常处理</a:t>
            </a:r>
            <a:r>
              <a:rPr lang="zh-CN" altLang="en-US" sz="2000" b="1" dirty="0"/>
              <a:t>的执行</a:t>
            </a:r>
            <a:r>
              <a:rPr lang="zh-CN" altLang="en-US" sz="2000" b="1" dirty="0" smtClean="0"/>
              <a:t>过程</a:t>
            </a:r>
            <a:endParaRPr lang="en-US" altLang="zh-CN" sz="2000" b="1" dirty="0" smtClean="0"/>
          </a:p>
          <a:p>
            <a:pPr algn="just">
              <a:buFont typeface="Wingdings 2" panose="05020102010507070707" pitchFamily="18" charset="2"/>
              <a:buNone/>
            </a:pPr>
            <a:endParaRPr lang="zh-CN" altLang="en-US" sz="2000" b="1" dirty="0"/>
          </a:p>
          <a:p>
            <a:pPr algn="just">
              <a:lnSpc>
                <a:spcPct val="150000"/>
              </a:lnSpc>
              <a:buFont typeface="Wingdings 2" panose="05020102010507070707" pitchFamily="18" charset="2"/>
              <a:buNone/>
            </a:pPr>
            <a:r>
              <a:rPr lang="zh-CN" altLang="en-US" sz="2000" dirty="0"/>
              <a:t> </a:t>
            </a:r>
            <a:r>
              <a:rPr lang="en-US" altLang="zh-CN" sz="2000" dirty="0" smtClean="0"/>
              <a:t> </a:t>
            </a:r>
            <a:r>
              <a:rPr lang="en-US" altLang="zh-CN" sz="2000" dirty="0"/>
              <a:t>①</a:t>
            </a:r>
            <a:r>
              <a:rPr lang="zh-CN" altLang="en-US" sz="2000" dirty="0"/>
              <a:t>控制通过正常的顺序执行到达</a:t>
            </a:r>
            <a:r>
              <a:rPr lang="en-US" altLang="zh-CN" sz="2000" dirty="0">
                <a:solidFill>
                  <a:srgbClr val="FF0000"/>
                </a:solidFill>
              </a:rPr>
              <a:t>try</a:t>
            </a:r>
            <a:r>
              <a:rPr lang="zh-CN" altLang="en-US" sz="2000" dirty="0">
                <a:solidFill>
                  <a:srgbClr val="FF0000"/>
                </a:solidFill>
              </a:rPr>
              <a:t>语句</a:t>
            </a:r>
            <a:r>
              <a:rPr lang="zh-CN" altLang="en-US" sz="2000" dirty="0"/>
              <a:t>，然后执行</a:t>
            </a:r>
            <a:r>
              <a:rPr lang="en-US" altLang="zh-CN" sz="2000" dirty="0"/>
              <a:t>try</a:t>
            </a:r>
            <a:r>
              <a:rPr lang="zh-CN" altLang="en-US" sz="2000" dirty="0"/>
              <a:t>块内的保护段</a:t>
            </a:r>
            <a:r>
              <a:rPr lang="zh-CN" altLang="en-US" sz="2000" dirty="0" smtClean="0"/>
              <a:t>。</a:t>
            </a:r>
            <a:endParaRPr lang="en-US" altLang="zh-CN" sz="2000" dirty="0" smtClean="0"/>
          </a:p>
          <a:p>
            <a:pPr algn="just">
              <a:lnSpc>
                <a:spcPct val="150000"/>
              </a:lnSpc>
              <a:buFont typeface="Wingdings 2" panose="05020102010507070707" pitchFamily="18" charset="2"/>
              <a:buNone/>
            </a:pPr>
            <a:r>
              <a:rPr lang="zh-CN" altLang="en-US" sz="2000" dirty="0" smtClean="0"/>
              <a:t> </a:t>
            </a:r>
            <a:r>
              <a:rPr lang="zh-CN" altLang="en-US" sz="2000" dirty="0"/>
              <a:t>②如果在保护段执行期间没有引起异常，那么跟在</a:t>
            </a:r>
            <a:r>
              <a:rPr lang="en-US" altLang="zh-CN" sz="2000" dirty="0"/>
              <a:t>try</a:t>
            </a:r>
            <a:r>
              <a:rPr lang="zh-CN" altLang="en-US" sz="2000" dirty="0"/>
              <a:t>块后的</a:t>
            </a:r>
            <a:r>
              <a:rPr lang="en-US" altLang="zh-CN" sz="2000" dirty="0">
                <a:solidFill>
                  <a:srgbClr val="FF0000"/>
                </a:solidFill>
              </a:rPr>
              <a:t>catch</a:t>
            </a:r>
            <a:r>
              <a:rPr lang="zh-CN" altLang="en-US" sz="2000" dirty="0">
                <a:solidFill>
                  <a:srgbClr val="FF0000"/>
                </a:solidFill>
              </a:rPr>
              <a:t>语句</a:t>
            </a:r>
            <a:r>
              <a:rPr lang="zh-CN" altLang="en-US" sz="2000" dirty="0"/>
              <a:t>就不执行，程序从异常被抛掷的</a:t>
            </a:r>
            <a:r>
              <a:rPr lang="en-US" altLang="zh-CN" sz="2000" dirty="0"/>
              <a:t>try</a:t>
            </a:r>
            <a:r>
              <a:rPr lang="zh-CN" altLang="en-US" sz="2000" dirty="0"/>
              <a:t>块后跟随的最后一个</a:t>
            </a:r>
            <a:r>
              <a:rPr lang="en-US" altLang="zh-CN" sz="2000" dirty="0"/>
              <a:t>catch</a:t>
            </a:r>
            <a:r>
              <a:rPr lang="zh-CN" altLang="en-US" sz="2000" dirty="0"/>
              <a:t>语句后面的语句继续执行下去</a:t>
            </a:r>
            <a:r>
              <a:rPr lang="zh-CN" altLang="en-US" sz="2000" dirty="0" smtClean="0"/>
              <a:t>。</a:t>
            </a:r>
            <a:endParaRPr lang="en-US" altLang="zh-CN" sz="2000" dirty="0" smtClean="0"/>
          </a:p>
          <a:p>
            <a:pPr>
              <a:lnSpc>
                <a:spcPct val="150000"/>
              </a:lnSpc>
              <a:buFont typeface="Wingdings 2" panose="05020102010507070707" pitchFamily="18" charset="2"/>
              <a:buNone/>
            </a:pPr>
            <a:r>
              <a:rPr lang="zh-CN" altLang="en-US" sz="2000" dirty="0" smtClean="0"/>
              <a:t> </a:t>
            </a:r>
            <a:r>
              <a:rPr lang="zh-CN" altLang="en-US" sz="2000" dirty="0"/>
              <a:t>③如果在保护段执行期间或在保护段调用的任何函数中</a:t>
            </a:r>
            <a:r>
              <a:rPr lang="en-US" altLang="zh-CN" sz="2000" dirty="0"/>
              <a:t>(</a:t>
            </a:r>
            <a:r>
              <a:rPr lang="zh-CN" altLang="en-US" sz="2000" dirty="0"/>
              <a:t>直接或间接的调用</a:t>
            </a:r>
            <a:r>
              <a:rPr lang="en-US" altLang="zh-CN" sz="2000" dirty="0"/>
              <a:t>)</a:t>
            </a:r>
            <a:r>
              <a:rPr lang="zh-CN" altLang="en-US" sz="2000" dirty="0"/>
              <a:t>有异常被抛掷，则从通过</a:t>
            </a:r>
            <a:r>
              <a:rPr lang="en-US" altLang="zh-CN" sz="2000" dirty="0">
                <a:solidFill>
                  <a:srgbClr val="FF0000"/>
                </a:solidFill>
              </a:rPr>
              <a:t>throw</a:t>
            </a:r>
            <a:r>
              <a:rPr lang="zh-CN" altLang="en-US" sz="2000" dirty="0">
                <a:solidFill>
                  <a:srgbClr val="FF0000"/>
                </a:solidFill>
              </a:rPr>
              <a:t>创建的对象</a:t>
            </a:r>
            <a:r>
              <a:rPr lang="zh-CN" altLang="en-US" sz="2000" dirty="0"/>
              <a:t>中创建一个异常对象</a:t>
            </a:r>
            <a:r>
              <a:rPr lang="en-US" altLang="zh-CN" sz="2000" dirty="0" smtClean="0"/>
              <a:t>(</a:t>
            </a:r>
            <a:r>
              <a:rPr lang="zh-CN" altLang="en-US" sz="2000" dirty="0" smtClean="0">
                <a:solidFill>
                  <a:schemeClr val="accent1">
                    <a:lumMod val="60000"/>
                    <a:lumOff val="40000"/>
                  </a:schemeClr>
                </a:solidFill>
              </a:rPr>
              <a:t>隐含</a:t>
            </a:r>
            <a:r>
              <a:rPr lang="zh-CN" altLang="en-US" sz="2000" dirty="0">
                <a:solidFill>
                  <a:schemeClr val="accent1">
                    <a:lumMod val="60000"/>
                    <a:lumOff val="40000"/>
                  </a:schemeClr>
                </a:solidFill>
              </a:rPr>
              <a:t>调用</a:t>
            </a:r>
            <a:r>
              <a:rPr lang="zh-CN" altLang="en-US" sz="2000" dirty="0" smtClean="0">
                <a:solidFill>
                  <a:schemeClr val="accent1">
                    <a:lumMod val="60000"/>
                    <a:lumOff val="40000"/>
                  </a:schemeClr>
                </a:solidFill>
              </a:rPr>
              <a:t>一</a:t>
            </a:r>
            <a:r>
              <a:rPr lang="zh-CN" altLang="en-US" sz="2000" dirty="0">
                <a:solidFill>
                  <a:schemeClr val="accent1">
                    <a:lumMod val="60000"/>
                    <a:lumOff val="40000"/>
                  </a:schemeClr>
                </a:solidFill>
              </a:rPr>
              <a:t>个拷贝构造函数</a:t>
            </a:r>
            <a:r>
              <a:rPr lang="en-US" altLang="zh-CN" sz="2000" dirty="0"/>
              <a:t>)</a:t>
            </a:r>
            <a:r>
              <a:rPr lang="zh-CN" altLang="en-US" sz="2000" dirty="0"/>
              <a:t>，程序转到</a:t>
            </a:r>
            <a:r>
              <a:rPr lang="en-US" altLang="zh-CN" sz="2000" dirty="0">
                <a:solidFill>
                  <a:srgbClr val="FF0000"/>
                </a:solidFill>
              </a:rPr>
              <a:t>catch</a:t>
            </a:r>
            <a:r>
              <a:rPr lang="zh-CN" altLang="en-US" sz="2000" dirty="0">
                <a:solidFill>
                  <a:srgbClr val="FF0000"/>
                </a:solidFill>
              </a:rPr>
              <a:t>处理段</a:t>
            </a:r>
            <a:r>
              <a:rPr lang="zh-CN" altLang="en-US" sz="2000" dirty="0"/>
              <a:t> 。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876480"/>
            <a:ext cx="8182396" cy="2347950"/>
          </a:xfrm>
          <a:prstGeom prst="rect">
            <a:avLst/>
          </a:prstGeom>
        </p:spPr>
        <p:txBody>
          <a:bodyPr wrap="square">
            <a:spAutoFit/>
          </a:bodyPr>
          <a:lstStyle/>
          <a:p>
            <a:pPr algn="just">
              <a:lnSpc>
                <a:spcPct val="150000"/>
              </a:lnSpc>
            </a:pPr>
            <a:r>
              <a:rPr lang="zh-CN" altLang="en-US" sz="2000" dirty="0" smtClean="0"/>
              <a:t>         这</a:t>
            </a:r>
            <a:r>
              <a:rPr lang="zh-CN" altLang="en-US" sz="2000" dirty="0"/>
              <a:t>一点上，编译器能够处理抛掷类型的异常，在更高执行上下文中寻找一个</a:t>
            </a:r>
            <a:r>
              <a:rPr lang="en-US" altLang="zh-CN" sz="2000" dirty="0"/>
              <a:t>catch</a:t>
            </a:r>
            <a:r>
              <a:rPr lang="zh-CN" altLang="en-US" sz="2000" dirty="0"/>
              <a:t>语句</a:t>
            </a:r>
            <a:r>
              <a:rPr lang="en-US" altLang="zh-CN" sz="2000" dirty="0"/>
              <a:t>(</a:t>
            </a:r>
            <a:r>
              <a:rPr lang="zh-CN" altLang="en-US" sz="2000" dirty="0"/>
              <a:t>或一个能处理任何类型异常的</a:t>
            </a:r>
            <a:r>
              <a:rPr lang="en-US" altLang="zh-CN" sz="2000" dirty="0"/>
              <a:t>catch</a:t>
            </a:r>
            <a:r>
              <a:rPr lang="zh-CN" altLang="en-US" sz="2000" dirty="0"/>
              <a:t>处理程序</a:t>
            </a:r>
            <a:r>
              <a:rPr lang="en-US" altLang="zh-CN" sz="2000" dirty="0"/>
              <a:t>)</a:t>
            </a:r>
            <a:r>
              <a:rPr lang="zh-CN" altLang="en-US" sz="2000" dirty="0"/>
              <a:t>。</a:t>
            </a:r>
            <a:r>
              <a:rPr lang="en-US" altLang="zh-CN" sz="2000" dirty="0"/>
              <a:t>catch</a:t>
            </a:r>
            <a:r>
              <a:rPr lang="zh-CN" altLang="en-US" sz="2000" dirty="0"/>
              <a:t>处理程序按其在</a:t>
            </a:r>
            <a:r>
              <a:rPr lang="en-US" altLang="zh-CN" sz="2000" dirty="0"/>
              <a:t>try</a:t>
            </a:r>
            <a:r>
              <a:rPr lang="zh-CN" altLang="en-US" sz="2000" dirty="0"/>
              <a:t>块后出现的顺序被检查。如果没有找到合适的处理程序，则继续检查下一个动态封闭的</a:t>
            </a:r>
            <a:r>
              <a:rPr lang="en-US" altLang="zh-CN" sz="2000" dirty="0"/>
              <a:t>try</a:t>
            </a:r>
            <a:r>
              <a:rPr lang="zh-CN" altLang="en-US" sz="2000" dirty="0"/>
              <a:t>块。此处理继续下去，直到最外层的封闭</a:t>
            </a:r>
            <a:r>
              <a:rPr lang="en-US" altLang="zh-CN" sz="2000" dirty="0"/>
              <a:t>try</a:t>
            </a:r>
            <a:r>
              <a:rPr lang="zh-CN" altLang="en-US" sz="2000" dirty="0"/>
              <a:t>块被检查完。</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915750"/>
            <a:ext cx="8110668" cy="3508846"/>
          </a:xfrm>
          <a:prstGeom prst="rect">
            <a:avLst/>
          </a:prstGeom>
        </p:spPr>
        <p:txBody>
          <a:bodyPr wrap="square">
            <a:spAutoFit/>
          </a:bodyPr>
          <a:lstStyle/>
          <a:p>
            <a:pPr algn="just">
              <a:lnSpc>
                <a:spcPct val="150000"/>
              </a:lnSpc>
              <a:buFont typeface="Wingdings 2" panose="05020102010507070707" pitchFamily="18" charset="2"/>
              <a:buNone/>
            </a:pPr>
            <a:r>
              <a:rPr lang="en-US" altLang="zh-CN" sz="2000" dirty="0"/>
              <a:t>④</a:t>
            </a:r>
            <a:r>
              <a:rPr lang="zh-CN" altLang="en-US" sz="2000" dirty="0"/>
              <a:t>如果匹配</a:t>
            </a:r>
            <a:r>
              <a:rPr lang="zh-CN" altLang="en-US" sz="2000" dirty="0" smtClean="0"/>
              <a:t>的</a:t>
            </a:r>
            <a:r>
              <a:rPr lang="en-US" altLang="zh-CN" sz="2400" kern="0" dirty="0">
                <a:solidFill>
                  <a:srgbClr val="FF0000"/>
                </a:solidFill>
              </a:rPr>
              <a:t>catch</a:t>
            </a:r>
            <a:r>
              <a:rPr lang="zh-CN" altLang="en-US" sz="2000" dirty="0" smtClean="0"/>
              <a:t>处理器</a:t>
            </a:r>
            <a:r>
              <a:rPr lang="zh-CN" altLang="en-US" sz="2000" dirty="0"/>
              <a:t>未找到，则</a:t>
            </a:r>
            <a:r>
              <a:rPr lang="en-US" altLang="zh-CN" sz="2000" dirty="0">
                <a:solidFill>
                  <a:srgbClr val="FF0000"/>
                </a:solidFill>
              </a:rPr>
              <a:t>terminate()</a:t>
            </a:r>
            <a:r>
              <a:rPr lang="zh-CN" altLang="en-US" sz="2000" dirty="0">
                <a:solidFill>
                  <a:srgbClr val="FF0000"/>
                </a:solidFill>
              </a:rPr>
              <a:t>将被自动调用</a:t>
            </a:r>
            <a:r>
              <a:rPr lang="zh-CN" altLang="en-US" sz="2000" dirty="0"/>
              <a:t>，而函数</a:t>
            </a:r>
            <a:r>
              <a:rPr lang="en-US" altLang="zh-CN" sz="2000" dirty="0"/>
              <a:t>terminate()</a:t>
            </a:r>
            <a:r>
              <a:rPr lang="zh-CN" altLang="en-US" sz="2000" dirty="0"/>
              <a:t>的默认功能是调用</a:t>
            </a:r>
            <a:r>
              <a:rPr lang="en-US" altLang="zh-CN" sz="2000" dirty="0"/>
              <a:t>abort</a:t>
            </a:r>
            <a:r>
              <a:rPr lang="zh-CN" altLang="en-US" sz="2000" dirty="0"/>
              <a:t>终止程序</a:t>
            </a:r>
            <a:r>
              <a:rPr lang="zh-CN" altLang="en-US" sz="2000" dirty="0" smtClean="0"/>
              <a:t>。</a:t>
            </a:r>
            <a:endParaRPr lang="en-US" altLang="zh-CN" sz="2000" dirty="0" smtClean="0"/>
          </a:p>
          <a:p>
            <a:pPr>
              <a:lnSpc>
                <a:spcPct val="150000"/>
              </a:lnSpc>
              <a:buFont typeface="Wingdings 2" panose="05020102010507070707" pitchFamily="18" charset="2"/>
              <a:buNone/>
            </a:pPr>
            <a:r>
              <a:rPr lang="zh-CN" altLang="en-US" sz="2000" dirty="0" smtClean="0"/>
              <a:t>⑤</a:t>
            </a:r>
            <a:r>
              <a:rPr lang="zh-CN" altLang="en-US" sz="2000" dirty="0"/>
              <a:t>如果找到了一个匹配的</a:t>
            </a:r>
            <a:r>
              <a:rPr lang="en-US" altLang="zh-CN" sz="2000" dirty="0"/>
              <a:t>catch</a:t>
            </a:r>
            <a:r>
              <a:rPr lang="zh-CN" altLang="en-US" sz="2000" dirty="0"/>
              <a:t>处理程序，且它通过值进行捕获，则其形参通过拷贝异常对象进行初始化。如果它通过引用进行捕获，则参量被初始化为指向异常对象，在形参被初始化之后，“循环展开栈”的过程开始。这包括对那些在与</a:t>
            </a:r>
            <a:r>
              <a:rPr lang="en-US" altLang="zh-CN" sz="2000" dirty="0"/>
              <a:t>catch</a:t>
            </a:r>
            <a:r>
              <a:rPr lang="zh-CN" altLang="en-US" sz="2000" dirty="0"/>
              <a:t>处理器相对应的</a:t>
            </a:r>
            <a:r>
              <a:rPr lang="en-US" altLang="zh-CN" sz="2000" dirty="0"/>
              <a:t>try</a:t>
            </a:r>
            <a:r>
              <a:rPr lang="zh-CN" altLang="en-US" sz="2000" dirty="0"/>
              <a:t>块开始和异常丢弃地点之间创建的</a:t>
            </a:r>
            <a:r>
              <a:rPr lang="en-US" altLang="zh-CN" sz="2000" dirty="0"/>
              <a:t>(</a:t>
            </a:r>
            <a:r>
              <a:rPr lang="zh-CN" altLang="en-US" sz="2000" dirty="0"/>
              <a:t>但尚未析构的</a:t>
            </a:r>
            <a:r>
              <a:rPr lang="en-US" altLang="zh-CN" sz="2000" dirty="0"/>
              <a:t>)</a:t>
            </a:r>
            <a:r>
              <a:rPr lang="zh-CN" altLang="en-US" sz="2000" dirty="0"/>
              <a:t>所有自动对象的析构。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04042" y="748831"/>
            <a:ext cx="8705408" cy="41979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100" b="0" kern="0" dirty="0">
                <a:solidFill>
                  <a:srgbClr val="FF0000"/>
                </a:solidFill>
              </a:rPr>
              <a:t>try</a:t>
            </a:r>
            <a:r>
              <a:rPr lang="zh-CN" altLang="en-US" sz="2100" b="0" kern="0" dirty="0"/>
              <a:t>块的重要性</a:t>
            </a:r>
            <a:endParaRPr lang="zh-CN" altLang="en-US" sz="2100" b="0" kern="0" dirty="0"/>
          </a:p>
          <a:p>
            <a:pPr marL="127635" indent="-342900">
              <a:lnSpc>
                <a:spcPct val="150000"/>
              </a:lnSpc>
              <a:spcBef>
                <a:spcPts val="0"/>
              </a:spcBef>
              <a:buFont typeface="Wingdings" panose="05000000000000000000" pitchFamily="2" charset="2"/>
              <a:buChar char="Ø"/>
              <a:defRPr/>
            </a:pPr>
            <a:r>
              <a:rPr lang="en-US" altLang="zh-CN" sz="2250" b="0" kern="0" dirty="0">
                <a:solidFill>
                  <a:srgbClr val="FF0000"/>
                </a:solidFill>
              </a:rPr>
              <a:t>try</a:t>
            </a:r>
            <a:r>
              <a:rPr lang="zh-CN" altLang="en-US" sz="2250" b="0" kern="0" dirty="0"/>
              <a:t>块包含了异常出现的语句。异常出现时，</a:t>
            </a:r>
            <a:r>
              <a:rPr lang="en-US" altLang="zh-CN" sz="2250" b="0" kern="0" dirty="0">
                <a:solidFill>
                  <a:srgbClr val="FF0000"/>
                </a:solidFill>
              </a:rPr>
              <a:t>try</a:t>
            </a:r>
            <a:r>
              <a:rPr lang="zh-CN" altLang="en-US" sz="2250" b="0" kern="0" dirty="0"/>
              <a:t>块提示编译器到哪里去查找</a:t>
            </a:r>
            <a:r>
              <a:rPr lang="en-US" altLang="zh-CN" sz="2250" b="0" kern="0" dirty="0"/>
              <a:t>catch</a:t>
            </a:r>
            <a:r>
              <a:rPr lang="zh-CN" altLang="en-US" sz="2250" b="0" kern="0" dirty="0"/>
              <a:t>块</a:t>
            </a:r>
            <a:r>
              <a:rPr lang="en-US" altLang="zh-CN" sz="2250" b="0" kern="0" dirty="0"/>
              <a:t>;</a:t>
            </a:r>
            <a:endParaRPr lang="zh-CN" altLang="en-US" sz="2250" b="0" kern="0" dirty="0"/>
          </a:p>
          <a:p>
            <a:pPr marL="127635" indent="-342900">
              <a:lnSpc>
                <a:spcPct val="150000"/>
              </a:lnSpc>
              <a:spcBef>
                <a:spcPts val="0"/>
              </a:spcBef>
              <a:buFont typeface="Wingdings" panose="05000000000000000000" pitchFamily="2" charset="2"/>
              <a:buChar char="Ø"/>
              <a:defRPr/>
            </a:pPr>
            <a:r>
              <a:rPr lang="zh-CN" altLang="en-US" sz="2250" b="0" kern="0" dirty="0"/>
              <a:t>异常未出现时，几乎没有额外的运行成本。（异常的成本取决于编译器）</a:t>
            </a:r>
            <a:endParaRPr lang="zh-CN" altLang="en-US" sz="2250" b="0" kern="0" dirty="0"/>
          </a:p>
          <a:p>
            <a:pPr marL="0">
              <a:lnSpc>
                <a:spcPct val="150000"/>
              </a:lnSpc>
              <a:spcBef>
                <a:spcPts val="0"/>
              </a:spcBef>
              <a:defRPr/>
            </a:pPr>
            <a:r>
              <a:rPr lang="en-US" altLang="zh-CN" sz="2100" b="0" kern="0" dirty="0">
                <a:solidFill>
                  <a:srgbClr val="FF0000"/>
                </a:solidFill>
              </a:rPr>
              <a:t>throw</a:t>
            </a:r>
            <a:r>
              <a:rPr lang="zh-CN" altLang="en-US" sz="2100" b="0" kern="0" dirty="0"/>
              <a:t>块的重要性</a:t>
            </a:r>
            <a:endParaRPr lang="zh-CN" altLang="en-US" sz="2100" b="0" kern="0" dirty="0"/>
          </a:p>
          <a:p>
            <a:pPr marL="0">
              <a:lnSpc>
                <a:spcPct val="150000"/>
              </a:lnSpc>
              <a:spcBef>
                <a:spcPts val="0"/>
              </a:spcBef>
              <a:buNone/>
              <a:defRPr/>
            </a:pPr>
            <a:r>
              <a:rPr lang="zh-CN" altLang="en-US" sz="2250" b="0" kern="0" dirty="0"/>
              <a:t>   异常出现时，发出一个对象。（编译器初始化一个</a:t>
            </a:r>
            <a:r>
              <a:rPr lang="en-US" altLang="zh-CN" sz="2250" b="0" kern="0" dirty="0">
                <a:solidFill>
                  <a:srgbClr val="FF0000"/>
                </a:solidFill>
              </a:rPr>
              <a:t>throw</a:t>
            </a:r>
            <a:r>
              <a:rPr lang="zh-CN" altLang="en-US" sz="2250" b="0" kern="0" dirty="0"/>
              <a:t>操作数的</a:t>
            </a:r>
            <a:r>
              <a:rPr lang="zh-CN" altLang="en-US" sz="2250" b="0" kern="0" dirty="0">
                <a:solidFill>
                  <a:srgbClr val="CC0000"/>
                </a:solidFill>
              </a:rPr>
              <a:t>静态类型的临时对象</a:t>
            </a:r>
            <a:r>
              <a:rPr lang="zh-CN" altLang="en-US" sz="2250" b="0" kern="0" dirty="0"/>
              <a:t>。）</a:t>
            </a:r>
            <a:endParaRPr lang="zh-CN" altLang="en-US" sz="2250" b="0" kern="0" dirty="0"/>
          </a:p>
          <a:p>
            <a:pPr>
              <a:defRPr/>
            </a:pPr>
            <a:endParaRPr lang="en-US" altLang="zh-CN" sz="2100" kern="0" dirty="0"/>
          </a:p>
        </p:txBody>
      </p:sp>
      <p:pic>
        <p:nvPicPr>
          <p:cNvPr id="4"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45813"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solidFill>
                  <a:schemeClr val="bg1"/>
                </a:solidFill>
              </a:rPr>
              <a:t>2. </a:t>
            </a:r>
            <a:r>
              <a:rPr lang="zh-CN" altLang="en-US" sz="2400" kern="0" dirty="0">
                <a:solidFill>
                  <a:schemeClr val="bg1"/>
                </a:solidFill>
              </a:rPr>
              <a:t>异常处理的执行过程</a:t>
            </a:r>
            <a:endParaRPr lang="zh-CN" altLang="en-US" sz="2250" dirty="0">
              <a:solidFill>
                <a:schemeClr val="bg1"/>
              </a:solidFill>
              <a:latin typeface="Rockwell" pitchFamily="18" charset="0"/>
              <a:ea typeface="微软雅黑" panose="020B0503020204020204" pitchFamily="34" charset="-122"/>
            </a:endParaRPr>
          </a:p>
        </p:txBody>
      </p:sp>
      <p:grpSp>
        <p:nvGrpSpPr>
          <p:cNvPr id="13" name="组合 12"/>
          <p:cNvGrpSpPr/>
          <p:nvPr/>
        </p:nvGrpSpPr>
        <p:grpSpPr bwMode="auto">
          <a:xfrm>
            <a:off x="7432828" y="88767"/>
            <a:ext cx="1580327" cy="456962"/>
            <a:chOff x="755298" y="2917165"/>
            <a:chExt cx="1584454" cy="447077"/>
          </a:xfrm>
        </p:grpSpPr>
        <p:sp>
          <p:nvSpPr>
            <p:cNvPr id="14"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683568" y="267494"/>
            <a:ext cx="3128092"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学习目标</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GOALS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10637" y="1203750"/>
            <a:ext cx="8136000" cy="2773967"/>
          </a:xfrm>
          <a:prstGeom prst="rect">
            <a:avLst/>
          </a:prstGeom>
          <a:noFill/>
        </p:spPr>
        <p:txBody>
          <a:bodyPr wrap="square" lIns="68584" tIns="34291" rIns="68584" bIns="34291" rtlCol="0">
            <a:spAutoFit/>
          </a:bodyPr>
          <a:lstStyle/>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理解异常、异常处理的概念；</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掌握用</a:t>
            </a:r>
            <a:r>
              <a:rPr lang="en-US" altLang="zh-CN" sz="2400" dirty="0">
                <a:latin typeface="微软雅黑" panose="020B0503020204020204" pitchFamily="34" charset="-122"/>
                <a:ea typeface="微软雅黑" panose="020B0503020204020204" pitchFamily="34" charset="-122"/>
              </a:rPr>
              <a:t>try</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throw</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catch</a:t>
            </a:r>
            <a:r>
              <a:rPr lang="zh-CN" altLang="en-US" sz="2400" dirty="0">
                <a:latin typeface="微软雅黑" panose="020B0503020204020204" pitchFamily="34" charset="-122"/>
                <a:ea typeface="微软雅黑" panose="020B0503020204020204" pitchFamily="34" charset="-122"/>
              </a:rPr>
              <a:t>分别监视、指定和处理异常；掌握面向对象程序设计的特点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掌握处理未捕获和未预料的异常；</a:t>
            </a:r>
            <a:endParaRPr lang="zh-CN" altLang="en-US" sz="24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u"/>
              <a:defRPr/>
            </a:pPr>
            <a:r>
              <a:rPr lang="zh-CN" altLang="en-US" sz="2400" dirty="0">
                <a:latin typeface="微软雅黑" panose="020B0503020204020204" pitchFamily="34" charset="-122"/>
                <a:ea typeface="微软雅黑" panose="020B0503020204020204" pitchFamily="34" charset="-122"/>
              </a:rPr>
              <a:t>理解标准异常层次结构。</a:t>
            </a:r>
            <a:endParaRPr lang="zh-CN" altLang="en-US" sz="24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795216" y="895967"/>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968533" y="429794"/>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4983313" y="430021"/>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486749" y="429794"/>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3974581" y="429794"/>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478637" y="429794"/>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100"/>
                                        <p:tgtEl>
                                          <p:spTgt spid="5"/>
                                        </p:tgtEl>
                                      </p:cBhvr>
                                    </p:animEffect>
                                  </p:childTnLst>
                                </p:cTn>
                              </p:par>
                              <p:par>
                                <p:cTn id="8" presetID="36" presetClass="emph" presetSubtype="0" fill="hold" grpId="1" nodeType="withEffect">
                                  <p:stCondLst>
                                    <p:cond delay="0"/>
                                  </p:stCondLst>
                                  <p:iterate type="lt">
                                    <p:tmPct val="30000"/>
                                  </p:iterate>
                                  <p:childTnLst>
                                    <p:animScale>
                                      <p:cBhvr>
                                        <p:cTn id="9" dur="50" autoRev="1" fill="hold">
                                          <p:stCondLst>
                                            <p:cond delay="0"/>
                                          </p:stCondLst>
                                        </p:cTn>
                                        <p:tgtEl>
                                          <p:spTgt spid="5"/>
                                        </p:tgtEl>
                                      </p:cBhvr>
                                      <p:to x="80000" y="100000"/>
                                    </p:animScale>
                                    <p:anim by="(#ppt_w*0.10)" calcmode="lin" valueType="num">
                                      <p:cBhvr>
                                        <p:cTn id="10" dur="50" autoRev="1" fill="hold">
                                          <p:stCondLst>
                                            <p:cond delay="0"/>
                                          </p:stCondLst>
                                        </p:cTn>
                                        <p:tgtEl>
                                          <p:spTgt spid="5"/>
                                        </p:tgtEl>
                                        <p:attrNameLst>
                                          <p:attrName>ppt_x</p:attrName>
                                        </p:attrNameLst>
                                      </p:cBhvr>
                                    </p:anim>
                                    <p:anim by="(-#ppt_w*0.10)" calcmode="lin" valueType="num">
                                      <p:cBhvr>
                                        <p:cTn id="11" dur="50" autoRev="1" fill="hold">
                                          <p:stCondLst>
                                            <p:cond delay="0"/>
                                          </p:stCondLst>
                                        </p:cTn>
                                        <p:tgtEl>
                                          <p:spTgt spid="5"/>
                                        </p:tgtEl>
                                        <p:attrNameLst>
                                          <p:attrName>ppt_y</p:attrName>
                                        </p:attrNameLst>
                                      </p:cBhvr>
                                    </p:anim>
                                    <p:animRot by="-480000">
                                      <p:cBhvr>
                                        <p:cTn id="12"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87669" y="1060369"/>
            <a:ext cx="8928864"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100" b="0" kern="0" dirty="0"/>
              <a:t>编译器处理说明</a:t>
            </a:r>
            <a:endParaRPr lang="zh-CN" altLang="en-US" sz="2100" b="0" kern="0" dirty="0"/>
          </a:p>
          <a:p>
            <a:pPr marL="768985" lvl="2" indent="-342900">
              <a:lnSpc>
                <a:spcPct val="150000"/>
              </a:lnSpc>
              <a:spcBef>
                <a:spcPts val="0"/>
              </a:spcBef>
              <a:buFont typeface="Wingdings" panose="05000000000000000000" pitchFamily="2" charset="2"/>
              <a:buChar char="Ø"/>
              <a:defRPr/>
            </a:pPr>
            <a:r>
              <a:rPr lang="zh-CN" altLang="en-US" sz="2100" b="0" kern="0" dirty="0"/>
              <a:t>编译器能够处理抛掷某种类型对象的异常，在更高执行上下文中寻找一个</a:t>
            </a:r>
            <a:r>
              <a:rPr lang="en-US" altLang="zh-CN" sz="2100" b="0" kern="0" dirty="0">
                <a:solidFill>
                  <a:srgbClr val="FF0000"/>
                </a:solidFill>
              </a:rPr>
              <a:t>catch</a:t>
            </a:r>
            <a:r>
              <a:rPr lang="zh-CN" altLang="en-US" sz="2100" b="0" kern="0" dirty="0"/>
              <a:t>语句（或一个能处理任何类型异常的</a:t>
            </a:r>
            <a:r>
              <a:rPr lang="en-US" altLang="zh-CN" sz="2100" b="0" kern="0" dirty="0">
                <a:solidFill>
                  <a:srgbClr val="FF0000"/>
                </a:solidFill>
              </a:rPr>
              <a:t>catch</a:t>
            </a:r>
            <a:r>
              <a:rPr lang="zh-CN" altLang="en-US" sz="2100" b="0" kern="0" dirty="0"/>
              <a:t>处理程序）。</a:t>
            </a:r>
            <a:endParaRPr lang="zh-CN" altLang="en-US" sz="2100" b="0" kern="0" dirty="0"/>
          </a:p>
          <a:p>
            <a:pPr marL="768985" lvl="2" indent="-342900">
              <a:lnSpc>
                <a:spcPct val="150000"/>
              </a:lnSpc>
              <a:spcBef>
                <a:spcPts val="0"/>
              </a:spcBef>
              <a:buFont typeface="Wingdings" panose="05000000000000000000" pitchFamily="2" charset="2"/>
              <a:buChar char="Ø"/>
              <a:defRPr/>
            </a:pPr>
            <a:r>
              <a:rPr lang="en-US" altLang="zh-CN" sz="2100" b="0" kern="0" dirty="0">
                <a:solidFill>
                  <a:srgbClr val="FF0000"/>
                </a:solidFill>
              </a:rPr>
              <a:t>catch</a:t>
            </a:r>
            <a:r>
              <a:rPr lang="zh-CN" altLang="en-US" sz="2100" b="0" kern="0" dirty="0"/>
              <a:t>处理程序按其在</a:t>
            </a:r>
            <a:r>
              <a:rPr lang="en-US" altLang="zh-CN" sz="2100" b="0" kern="0" dirty="0">
                <a:solidFill>
                  <a:srgbClr val="FF0000"/>
                </a:solidFill>
              </a:rPr>
              <a:t>try</a:t>
            </a:r>
            <a:r>
              <a:rPr lang="zh-CN" altLang="en-US" sz="2100" b="0" kern="0" dirty="0"/>
              <a:t>块后出现的顺序被检查。如果没有找到合适的处理程序，则继续检查下一个外层动态封闭的</a:t>
            </a:r>
            <a:r>
              <a:rPr lang="en-US" altLang="zh-CN" sz="2100" b="0" kern="0" dirty="0">
                <a:solidFill>
                  <a:srgbClr val="FF0000"/>
                </a:solidFill>
              </a:rPr>
              <a:t>try</a:t>
            </a:r>
            <a:r>
              <a:rPr lang="zh-CN" altLang="en-US" sz="2100" b="0" kern="0" dirty="0"/>
              <a:t>块。此处理继续下去，直到最外层的封闭</a:t>
            </a:r>
            <a:r>
              <a:rPr lang="en-US" altLang="zh-CN" sz="2100" b="0" kern="0" dirty="0">
                <a:solidFill>
                  <a:srgbClr val="FF0000"/>
                </a:solidFill>
              </a:rPr>
              <a:t>try</a:t>
            </a:r>
            <a:r>
              <a:rPr lang="zh-CN" altLang="en-US" sz="2100" b="0" kern="0" dirty="0"/>
              <a:t>块被检查完。</a:t>
            </a:r>
            <a:endParaRPr lang="zh-CN" altLang="en-US" sz="2100" b="0" kern="0" dirty="0"/>
          </a:p>
        </p:txBody>
      </p:sp>
      <p:pic>
        <p:nvPicPr>
          <p:cNvPr id="4"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4" y="-19188"/>
            <a:ext cx="4041647"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145813"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2" name="TextBox 64"/>
          <p:cNvSpPr txBox="1">
            <a:spLocks noChangeArrowheads="1"/>
          </p:cNvSpPr>
          <p:nvPr/>
        </p:nvSpPr>
        <p:spPr bwMode="auto">
          <a:xfrm>
            <a:off x="581789" y="21272"/>
            <a:ext cx="3612893"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kern="0" dirty="0">
                <a:solidFill>
                  <a:schemeClr val="bg1"/>
                </a:solidFill>
              </a:rPr>
              <a:t>2. </a:t>
            </a:r>
            <a:r>
              <a:rPr lang="zh-CN" altLang="en-US" sz="2400" kern="0" dirty="0">
                <a:solidFill>
                  <a:schemeClr val="bg1"/>
                </a:solidFill>
              </a:rPr>
              <a:t>异常处理的执行过程</a:t>
            </a:r>
            <a:endParaRPr lang="zh-CN" altLang="en-US" sz="2250" dirty="0">
              <a:solidFill>
                <a:schemeClr val="bg1"/>
              </a:solidFill>
              <a:latin typeface="Rockwell" pitchFamily="18" charset="0"/>
              <a:ea typeface="微软雅黑" panose="020B0503020204020204" pitchFamily="34" charset="-122"/>
            </a:endParaRPr>
          </a:p>
        </p:txBody>
      </p:sp>
      <p:grpSp>
        <p:nvGrpSpPr>
          <p:cNvPr id="13" name="组合 12"/>
          <p:cNvGrpSpPr/>
          <p:nvPr/>
        </p:nvGrpSpPr>
        <p:grpSpPr bwMode="auto">
          <a:xfrm>
            <a:off x="7432828" y="88767"/>
            <a:ext cx="1580327" cy="456962"/>
            <a:chOff x="755298" y="2917165"/>
            <a:chExt cx="1584454" cy="447077"/>
          </a:xfrm>
        </p:grpSpPr>
        <p:sp>
          <p:nvSpPr>
            <p:cNvPr id="14"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5" name="圆角矩形 14"/>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6"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540000" y="483750"/>
            <a:ext cx="8064000" cy="34555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en-US" altLang="zh-CN" sz="2400" b="0" kern="0" dirty="0">
                <a:solidFill>
                  <a:srgbClr val="CC0000"/>
                </a:solidFill>
              </a:rPr>
              <a:t>catch</a:t>
            </a:r>
            <a:r>
              <a:rPr lang="zh-CN" altLang="en-US" sz="2400" b="0" kern="0" dirty="0">
                <a:solidFill>
                  <a:srgbClr val="CC0000"/>
                </a:solidFill>
              </a:rPr>
              <a:t>处理程序的出现顺序很重要</a:t>
            </a:r>
            <a:r>
              <a:rPr lang="zh-CN" altLang="en-US" sz="2400" b="0" kern="0" dirty="0"/>
              <a:t>，因为在一个</a:t>
            </a:r>
            <a:r>
              <a:rPr lang="en-US" altLang="zh-CN" sz="2400" b="0" kern="0" dirty="0"/>
              <a:t>try</a:t>
            </a:r>
            <a:r>
              <a:rPr lang="zh-CN" altLang="en-US" sz="2400" b="0" kern="0" dirty="0"/>
              <a:t>块中，异常处理程序是按照它出现的顺序被检查的。只要找到一个匹配的异常类型，后面的异常处理都将被忽略。</a:t>
            </a:r>
            <a:endParaRPr lang="zh-CN" altLang="en-US" sz="2400" b="0" kern="0" dirty="0"/>
          </a:p>
          <a:p>
            <a:pPr marL="0">
              <a:lnSpc>
                <a:spcPct val="150000"/>
              </a:lnSpc>
              <a:spcBef>
                <a:spcPts val="0"/>
              </a:spcBef>
              <a:defRPr/>
            </a:pPr>
            <a:r>
              <a:rPr lang="en-US" altLang="zh-CN" sz="2400" b="0" kern="0" dirty="0"/>
              <a:t>C++</a:t>
            </a:r>
            <a:r>
              <a:rPr lang="zh-CN" altLang="en-US" sz="2400" b="0" kern="0" dirty="0"/>
              <a:t>异常处理块中，比较特殊的是</a:t>
            </a:r>
            <a:r>
              <a:rPr lang="en-US" altLang="zh-CN" sz="2400" b="0" kern="0" dirty="0">
                <a:solidFill>
                  <a:srgbClr val="CC0000"/>
                </a:solidFill>
              </a:rPr>
              <a:t>catch(...)</a:t>
            </a:r>
            <a:r>
              <a:rPr lang="zh-CN" altLang="en-US" sz="2400" b="0" kern="0" dirty="0"/>
              <a:t>，它可以捕获任何异常，在它首发的情况下，其它的</a:t>
            </a:r>
            <a:r>
              <a:rPr lang="en-US" altLang="zh-CN" sz="2400" b="0" kern="0" dirty="0">
                <a:solidFill>
                  <a:srgbClr val="FF0000"/>
                </a:solidFill>
              </a:rPr>
              <a:t>catch</a:t>
            </a:r>
            <a:r>
              <a:rPr lang="zh-CN" altLang="en-US" sz="2400" b="0" kern="0" dirty="0"/>
              <a:t>语句都不被检查。因此，</a:t>
            </a:r>
            <a:r>
              <a:rPr lang="en-US" altLang="zh-CN" sz="2400" b="0" kern="0" dirty="0">
                <a:solidFill>
                  <a:srgbClr val="FF0000"/>
                </a:solidFill>
              </a:rPr>
              <a:t>catch</a:t>
            </a:r>
            <a:r>
              <a:rPr lang="en-US" altLang="zh-CN" sz="2400" b="0" kern="0" dirty="0"/>
              <a:t>(...)</a:t>
            </a:r>
            <a:r>
              <a:rPr lang="zh-CN" altLang="en-US" sz="2400" b="0" kern="0" dirty="0"/>
              <a:t>应该放在最后。</a:t>
            </a:r>
            <a:endParaRPr lang="zh-CN" altLang="en-US" sz="2400" b="0" kern="0" dirty="0"/>
          </a:p>
        </p:txBody>
      </p:sp>
    </p:spTree>
  </p:cSld>
  <p:clrMapOvr>
    <a:masterClrMapping/>
  </p:clrMapOvr>
  <p:transition spd="slow" advClick="0" advTm="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7773" y="699750"/>
            <a:ext cx="8928992" cy="5112568"/>
          </a:xfrm>
          <a:prstGeom prst="rect">
            <a:avLst/>
          </a:prstGeom>
          <a:solidFill>
            <a:srgbClr val="FFFFFF"/>
          </a:solidFill>
          <a:ln w="381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96" tIns="46049" rIns="92096" bIns="46049"/>
          <a:lstStyle>
            <a:lvl1pPr marL="342900" indent="-342900" algn="l">
              <a:buChar char="n"/>
              <a:defRPr sz="3200" b="1">
                <a:solidFill>
                  <a:srgbClr val="3232C8"/>
                </a:solidFill>
                <a:latin typeface="Tahoma" panose="020B0604030504040204" pitchFamily="34" charset="0"/>
                <a:ea typeface="黑体" panose="02010609060101010101" pitchFamily="49" charset="-122"/>
              </a:defRPr>
            </a:lvl1pPr>
            <a:lvl2pPr marL="742950" indent="-285750" algn="l">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80000"/>
              </a:lnSpc>
              <a:buFont typeface="Wingdings" panose="05000000000000000000" pitchFamily="2" charset="2"/>
              <a:buNone/>
              <a:defRPr/>
            </a:pP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void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main()</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endParaRPr>
          </a:p>
          <a:p>
            <a:pPr>
              <a:lnSpc>
                <a:spcPct val="80000"/>
              </a:lnSpc>
              <a:buFont typeface="Wingdings" panose="05000000000000000000" pitchFamily="2" charset="2"/>
              <a:buNone/>
              <a:defRPr/>
            </a:pP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    try</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异常可能被抛出的代码段</a:t>
            </a: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捕获所有异常</a:t>
            </a:r>
            <a:endPar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 everything!"&lt;&lt;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rPr>
              <a:t>错误：后面的两个异常处理程序段不会被检查</a:t>
            </a:r>
            <a:endParaRPr lang="zh-CN" altLang="en-US" sz="2000" dirty="0">
              <a:solidFill>
                <a:srgbClr val="008000"/>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zh-CN" altLang="en-US"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err="1">
                <a:effectLst>
                  <a:outerShdw blurRad="38100" dist="38100" dir="2700000" algn="tl">
                    <a:srgbClr val="C0C0C0"/>
                  </a:outerShdw>
                </a:effectLst>
                <a:latin typeface="宋体" panose="02010600030101010101" pitchFamily="2" charset="-122"/>
                <a:ea typeface="宋体" panose="02010600030101010101" pitchFamily="2" charset="-122"/>
              </a:rPr>
              <a:t>const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char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str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str</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catch</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lang="en-US" altLang="zh-CN" sz="2000" dirty="0" err="1">
                <a:effectLst>
                  <a:outerShdw blurRad="38100" dist="38100" dir="2700000" algn="tl">
                    <a:srgbClr val="C0C0C0"/>
                  </a:outerShdw>
                </a:effectLst>
                <a:latin typeface="宋体" panose="02010600030101010101" pitchFamily="2" charset="-122"/>
                <a:ea typeface="宋体" panose="02010600030101010101" pitchFamily="2" charset="-122"/>
              </a:rPr>
              <a:t>int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&amp; e)</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  </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cout</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&lt;&lt;“exception of type:"&lt;&lt;e&lt;&lt;</a:t>
            </a:r>
            <a:r>
              <a:rPr lang="en-US" altLang="zh-CN" sz="2000" dirty="0" err="1">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endl</a:t>
            </a: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 }</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r>
              <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algn="just">
              <a:lnSpc>
                <a:spcPct val="120000"/>
              </a:lnSpc>
              <a:buFont typeface="Wingdings" panose="05000000000000000000" pitchFamily="2" charset="2"/>
              <a:buNone/>
              <a:defRPr/>
            </a:pPr>
            <a:endParaRPr lang="en-US" altLang="zh-CN" sz="2000" dirty="0">
              <a:solidFill>
                <a:schemeClr val="tx1"/>
              </a:solidFill>
              <a:effectLst>
                <a:outerShdw blurRad="38100" dist="38100" dir="2700000" algn="tl">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advClick="0" advTm="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93604" y="627750"/>
            <a:ext cx="7318396" cy="2357568"/>
          </a:xfrm>
          <a:prstGeom prst="rect">
            <a:avLst/>
          </a:prstGeom>
        </p:spPr>
        <p:txBody>
          <a:bodyPr wrap="square">
            <a:spAutoFit/>
          </a:bodyPr>
          <a:lstStyle/>
          <a:p>
            <a:pPr algn="just">
              <a:lnSpc>
                <a:spcPct val="120000"/>
              </a:lnSpc>
              <a:buFont typeface="Wingdings 2" panose="05020102010507070707" pitchFamily="18" charset="2"/>
              <a:buNone/>
            </a:pPr>
            <a:r>
              <a:rPr lang="en-US" altLang="zh-CN" sz="1600" dirty="0"/>
              <a:t>【</a:t>
            </a:r>
            <a:r>
              <a:rPr lang="zh-CN" altLang="en-US" sz="1600" dirty="0"/>
              <a:t>例</a:t>
            </a:r>
            <a:r>
              <a:rPr lang="en-US" altLang="zh-CN" sz="1600" dirty="0"/>
              <a:t>9-1】</a:t>
            </a:r>
            <a:r>
              <a:rPr lang="zh-CN" altLang="en-US" sz="1600" dirty="0"/>
              <a:t>处理除零</a:t>
            </a:r>
            <a:r>
              <a:rPr lang="zh-CN" altLang="en-US" sz="1600" dirty="0" smtClean="0"/>
              <a:t>异常</a:t>
            </a:r>
            <a:endParaRPr lang="en-US" altLang="zh-CN" sz="1600" dirty="0" smtClean="0"/>
          </a:p>
          <a:p>
            <a:r>
              <a:rPr lang="en-US" altLang="zh-CN" sz="1600" dirty="0" smtClean="0"/>
              <a:t>#</a:t>
            </a:r>
            <a:r>
              <a:rPr lang="en-US" altLang="zh-CN" sz="1600" dirty="0"/>
              <a:t>include </a:t>
            </a:r>
            <a:r>
              <a:rPr lang="en-US" altLang="zh-CN" sz="1600" dirty="0" smtClean="0"/>
              <a:t>&lt;</a:t>
            </a:r>
            <a:r>
              <a:rPr lang="en-US" altLang="zh-CN" sz="1600" dirty="0" err="1" smtClean="0"/>
              <a:t>iostream</a:t>
            </a:r>
            <a:r>
              <a:rPr lang="en-US" altLang="zh-CN" sz="1600" dirty="0" smtClean="0"/>
              <a:t> &gt;</a:t>
            </a:r>
            <a:endParaRPr lang="zh-CN" altLang="en-US" sz="1600" dirty="0"/>
          </a:p>
          <a:p>
            <a:r>
              <a:rPr lang="en-US" altLang="zh-CN" sz="1600" dirty="0"/>
              <a:t>using namespace </a:t>
            </a:r>
            <a:r>
              <a:rPr lang="en-US" altLang="zh-CN" sz="1600" dirty="0" err="1"/>
              <a:t>std</a:t>
            </a:r>
            <a:r>
              <a:rPr lang="en-US" altLang="zh-CN" sz="1600" dirty="0"/>
              <a:t>;</a:t>
            </a:r>
            <a:endParaRPr lang="zh-CN" altLang="en-US" sz="1600" dirty="0"/>
          </a:p>
          <a:p>
            <a:r>
              <a:rPr lang="en-US" altLang="zh-CN" sz="1600" dirty="0" smtClean="0"/>
              <a:t>double</a:t>
            </a:r>
            <a:r>
              <a:rPr lang="en-US" altLang="zh-CN" sz="1600" dirty="0"/>
              <a:t> fun(double a, double b) //</a:t>
            </a:r>
            <a:r>
              <a:rPr lang="zh-CN" altLang="en-US" sz="1600" dirty="0"/>
              <a:t>定义除法函数</a:t>
            </a:r>
            <a:r>
              <a:rPr lang="en-US" altLang="zh-CN" sz="1600" dirty="0"/>
              <a:t>  </a:t>
            </a:r>
            <a:endParaRPr lang="zh-CN" altLang="en-US" sz="1600" dirty="0"/>
          </a:p>
          <a:p>
            <a:r>
              <a:rPr lang="en-US" altLang="zh-CN" sz="1600" dirty="0"/>
              <a:t>{  </a:t>
            </a:r>
            <a:endParaRPr lang="zh-CN" altLang="en-US" sz="1600" dirty="0"/>
          </a:p>
          <a:p>
            <a:r>
              <a:rPr lang="en-US" altLang="zh-CN" sz="1600" dirty="0"/>
              <a:t>    if(b==0)  </a:t>
            </a:r>
            <a:endParaRPr lang="zh-CN" altLang="en-US" sz="1600" dirty="0"/>
          </a:p>
          <a:p>
            <a:r>
              <a:rPr lang="en-US" altLang="zh-CN" sz="1600" dirty="0"/>
              <a:t>    {  throw b;  }   //</a:t>
            </a:r>
            <a:r>
              <a:rPr lang="zh-CN" altLang="en-US" sz="1600" dirty="0"/>
              <a:t>除数为</a:t>
            </a:r>
            <a:r>
              <a:rPr lang="en-US" altLang="zh-CN" sz="1600" dirty="0"/>
              <a:t>0</a:t>
            </a:r>
            <a:r>
              <a:rPr lang="zh-CN" altLang="en-US" sz="1600" dirty="0"/>
              <a:t>，抛出异常</a:t>
            </a:r>
            <a:r>
              <a:rPr lang="en-US" altLang="zh-CN" sz="1600" dirty="0"/>
              <a:t>  </a:t>
            </a:r>
            <a:endParaRPr lang="zh-CN" altLang="en-US" sz="1600" dirty="0"/>
          </a:p>
          <a:p>
            <a:r>
              <a:rPr lang="en-US" altLang="zh-CN" sz="1600" dirty="0"/>
              <a:t>    return a/b;     //</a:t>
            </a:r>
            <a:r>
              <a:rPr lang="zh-CN" altLang="en-US" sz="1600" dirty="0"/>
              <a:t>否则返回两个数的商</a:t>
            </a:r>
            <a:r>
              <a:rPr lang="en-US" altLang="zh-CN" sz="1600" dirty="0"/>
              <a:t>  </a:t>
            </a:r>
            <a:endParaRPr lang="zh-CN" altLang="en-US" sz="1600" dirty="0"/>
          </a:p>
          <a:p>
            <a:r>
              <a:rPr lang="en-US" altLang="zh-CN" sz="1600" dirty="0"/>
              <a:t>}  </a:t>
            </a:r>
            <a:endParaRPr lang="zh-CN" altLang="en-US" sz="1600" dirty="0"/>
          </a:p>
        </p:txBody>
      </p:sp>
      <p:sp>
        <p:nvSpPr>
          <p:cNvPr id="6" name="矩形 5"/>
          <p:cNvSpPr/>
          <p:nvPr/>
        </p:nvSpPr>
        <p:spPr>
          <a:xfrm>
            <a:off x="421332" y="2968092"/>
            <a:ext cx="7462668" cy="2123658"/>
          </a:xfrm>
          <a:prstGeom prst="rect">
            <a:avLst/>
          </a:prstGeom>
        </p:spPr>
        <p:txBody>
          <a:bodyPr wrap="square">
            <a:spAutoFit/>
          </a:bodyPr>
          <a:lstStyle/>
          <a:p>
            <a:r>
              <a:rPr lang="en-US" altLang="zh-CN" sz="1600" dirty="0" err="1"/>
              <a:t>int</a:t>
            </a:r>
            <a:r>
              <a:rPr lang="en-US" altLang="zh-CN" sz="1600" dirty="0"/>
              <a:t> main()  </a:t>
            </a:r>
            <a:endParaRPr lang="zh-CN" altLang="en-US" sz="1600" dirty="0"/>
          </a:p>
          <a:p>
            <a:r>
              <a:rPr lang="en-US" altLang="zh-CN" sz="1600" dirty="0"/>
              <a:t>{    </a:t>
            </a:r>
            <a:endParaRPr lang="zh-CN" altLang="en-US" sz="1600" dirty="0"/>
          </a:p>
          <a:p>
            <a:r>
              <a:rPr lang="en-US" altLang="zh-CN" sz="1600" dirty="0"/>
              <a:t>  double res;</a:t>
            </a:r>
            <a:endParaRPr lang="zh-CN" altLang="en-US" sz="1600" dirty="0"/>
          </a:p>
          <a:p>
            <a:r>
              <a:rPr lang="en-US" altLang="zh-CN" sz="1600" dirty="0"/>
              <a:t>  try  //</a:t>
            </a:r>
            <a:r>
              <a:rPr lang="zh-CN" altLang="en-US" sz="1600" dirty="0"/>
              <a:t>定义异常</a:t>
            </a:r>
            <a:r>
              <a:rPr lang="en-US" altLang="zh-CN" sz="1600" dirty="0"/>
              <a:t>  </a:t>
            </a:r>
            <a:endParaRPr lang="zh-CN" altLang="en-US" sz="1600" dirty="0"/>
          </a:p>
          <a:p>
            <a:r>
              <a:rPr lang="en-US" altLang="zh-CN" sz="1600" dirty="0"/>
              <a:t>  { res=fun(4,5);  </a:t>
            </a:r>
            <a:endParaRPr lang="zh-CN" altLang="en-US" sz="1600" dirty="0"/>
          </a:p>
          <a:p>
            <a:r>
              <a:rPr lang="en-US" altLang="zh-CN" sz="1600" dirty="0"/>
              <a:t>    </a:t>
            </a:r>
            <a:r>
              <a:rPr lang="en-US" altLang="zh-CN" sz="1600" dirty="0" err="1"/>
              <a:t>cout</a:t>
            </a:r>
            <a:r>
              <a:rPr lang="en-US" altLang="zh-CN" sz="1600" dirty="0"/>
              <a:t>&lt;&lt;"The result of" &lt;&lt;4&lt;&lt;"/"&lt;&lt;5&lt;&lt;" is : "&lt;&lt;res&lt;&lt;</a:t>
            </a:r>
            <a:r>
              <a:rPr lang="en-US" altLang="zh-CN" sz="1600" dirty="0" err="1"/>
              <a:t>endl</a:t>
            </a:r>
            <a:r>
              <a:rPr lang="en-US" altLang="zh-CN" sz="1600" dirty="0"/>
              <a:t>;  </a:t>
            </a:r>
            <a:endParaRPr lang="zh-CN" altLang="en-US" sz="1600" dirty="0"/>
          </a:p>
          <a:p>
            <a:r>
              <a:rPr lang="en-US" altLang="zh-CN" sz="1600" dirty="0"/>
              <a:t>    res=fun(6,0); //</a:t>
            </a:r>
            <a:r>
              <a:rPr lang="zh-CN" altLang="en-US" sz="1600" dirty="0"/>
              <a:t>出现异常，函数内部会抛出异常</a:t>
            </a:r>
            <a:r>
              <a:rPr lang="en-US" altLang="zh-CN" sz="1600" dirty="0"/>
              <a:t>  </a:t>
            </a:r>
            <a:endParaRPr lang="zh-CN" altLang="en-US" sz="1600" dirty="0"/>
          </a:p>
          <a:p>
            <a:r>
              <a:rPr lang="en-US" altLang="zh-CN" sz="1600" dirty="0"/>
              <a:t>  }  </a:t>
            </a:r>
            <a:endParaRPr lang="zh-CN" altLang="en-US" sz="16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699750"/>
            <a:ext cx="8182396" cy="3785652"/>
          </a:xfrm>
          <a:prstGeom prst="rect">
            <a:avLst/>
          </a:prstGeom>
        </p:spPr>
        <p:txBody>
          <a:bodyPr wrap="square">
            <a:spAutoFit/>
          </a:bodyPr>
          <a:lstStyle/>
          <a:p>
            <a:r>
              <a:rPr lang="en-US" altLang="zh-CN" sz="1600" dirty="0"/>
              <a:t>catch(double)             //</a:t>
            </a:r>
            <a:r>
              <a:rPr lang="zh-CN" altLang="en-US" sz="1600" dirty="0"/>
              <a:t>捕获并处理异常</a:t>
            </a:r>
            <a:r>
              <a:rPr lang="en-US" altLang="zh-CN" sz="1600" dirty="0"/>
              <a:t>  </a:t>
            </a:r>
            <a:endParaRPr lang="zh-CN" altLang="en-US" sz="1600" dirty="0"/>
          </a:p>
          <a:p>
            <a:r>
              <a:rPr lang="en-US" altLang="zh-CN" sz="1600" dirty="0"/>
              <a:t>  { </a:t>
            </a:r>
            <a:r>
              <a:rPr lang="en-US" altLang="zh-CN" sz="1600" dirty="0" err="1"/>
              <a:t>cerr</a:t>
            </a:r>
            <a:r>
              <a:rPr lang="en-US" altLang="zh-CN" sz="1600" dirty="0"/>
              <a:t>&lt;&lt;"error of dividing zero.\n";  </a:t>
            </a:r>
            <a:endParaRPr lang="zh-CN" altLang="en-US" sz="1600" dirty="0"/>
          </a:p>
          <a:p>
            <a:r>
              <a:rPr lang="en-US" altLang="zh-CN" sz="1600" dirty="0"/>
              <a:t>    exit(1);              //</a:t>
            </a:r>
            <a:r>
              <a:rPr lang="zh-CN" altLang="en-US" sz="1600" dirty="0"/>
              <a:t>异常退出程序</a:t>
            </a:r>
            <a:r>
              <a:rPr lang="en-US" altLang="zh-CN" sz="1600" dirty="0"/>
              <a:t>  </a:t>
            </a:r>
            <a:endParaRPr lang="zh-CN" altLang="en-US" sz="1600" dirty="0"/>
          </a:p>
          <a:p>
            <a:r>
              <a:rPr lang="en-US" altLang="zh-CN" sz="1600" dirty="0"/>
              <a:t>  }  </a:t>
            </a:r>
            <a:endParaRPr lang="zh-CN" altLang="en-US" sz="1600" dirty="0"/>
          </a:p>
          <a:p>
            <a:r>
              <a:rPr lang="en-US" altLang="zh-CN" sz="1600" dirty="0"/>
              <a:t>return 0;</a:t>
            </a:r>
            <a:endParaRPr lang="zh-CN" altLang="en-US" sz="1600" dirty="0"/>
          </a:p>
          <a:p>
            <a:r>
              <a:rPr lang="en-US" altLang="zh-CN" sz="1600" dirty="0"/>
              <a:t>} </a:t>
            </a:r>
            <a:endParaRPr lang="zh-CN" altLang="en-US" sz="1600" dirty="0"/>
          </a:p>
          <a:p>
            <a:pPr algn="just"/>
            <a:endParaRPr lang="en-US" altLang="zh-CN" sz="1600" dirty="0"/>
          </a:p>
          <a:p>
            <a:pPr algn="just"/>
            <a:r>
              <a:rPr lang="zh-CN" altLang="en-US" sz="1600" dirty="0"/>
              <a:t>程序运行结果</a:t>
            </a:r>
            <a:r>
              <a:rPr lang="zh-CN" altLang="en-US" sz="1600" dirty="0" smtClean="0"/>
              <a:t>：</a:t>
            </a:r>
            <a:endParaRPr lang="en-US" altLang="zh-CN" sz="1600" dirty="0" smtClean="0"/>
          </a:p>
          <a:p>
            <a:pPr algn="just"/>
            <a:endParaRPr lang="en-US" altLang="zh-CN" sz="1600" dirty="0"/>
          </a:p>
          <a:p>
            <a:pPr algn="just"/>
            <a:endParaRPr lang="en-US" altLang="zh-CN" sz="1600" dirty="0" smtClean="0"/>
          </a:p>
          <a:p>
            <a:pPr algn="just"/>
            <a:endParaRPr lang="en-US" altLang="zh-CN" sz="1600" dirty="0"/>
          </a:p>
          <a:p>
            <a:pPr algn="just"/>
            <a:endParaRPr lang="en-US" altLang="zh-CN" sz="1600" dirty="0"/>
          </a:p>
          <a:p>
            <a:pPr algn="just"/>
            <a:endParaRPr lang="en-US" altLang="zh-CN" sz="1600" dirty="0"/>
          </a:p>
          <a:p>
            <a:pPr algn="just">
              <a:buFont typeface="Wingdings 2" panose="05020102010507070707" pitchFamily="18" charset="2"/>
              <a:buNone/>
            </a:pPr>
            <a:r>
              <a:rPr lang="zh-CN" altLang="en-US" sz="1600" dirty="0"/>
              <a:t>  </a:t>
            </a:r>
            <a:endParaRPr lang="en-US" altLang="zh-CN" sz="1600" dirty="0" smtClean="0"/>
          </a:p>
          <a:p>
            <a:pPr algn="just">
              <a:buFont typeface="Wingdings 2" panose="05020102010507070707" pitchFamily="18" charset="2"/>
              <a:buNone/>
            </a:pPr>
            <a:r>
              <a:rPr lang="en-US" altLang="zh-CN" sz="1600" dirty="0"/>
              <a:t> </a:t>
            </a:r>
            <a:r>
              <a:rPr lang="en-US" altLang="zh-CN" sz="1600" dirty="0" smtClean="0"/>
              <a:t>     </a:t>
            </a:r>
            <a:r>
              <a:rPr lang="zh-CN" altLang="en-US" sz="1600" dirty="0" smtClean="0"/>
              <a:t>   </a:t>
            </a:r>
            <a:r>
              <a:rPr lang="zh-CN" altLang="en-US" sz="1600" dirty="0"/>
              <a:t>从运行结果可以看出，当执行</a:t>
            </a:r>
            <a:r>
              <a:rPr lang="en-US" altLang="zh-CN" sz="1600" dirty="0"/>
              <a:t>res=fun(6,0);</a:t>
            </a:r>
            <a:r>
              <a:rPr lang="zh-CN" altLang="en-US" sz="1600" dirty="0"/>
              <a:t>语句时，在函数</a:t>
            </a:r>
            <a:r>
              <a:rPr lang="en-US" altLang="zh-CN" sz="1600" dirty="0"/>
              <a:t>fun()</a:t>
            </a:r>
            <a:r>
              <a:rPr lang="zh-CN" altLang="en-US" sz="1600" dirty="0"/>
              <a:t>中发生除零异常。</a:t>
            </a:r>
            <a:endParaRPr lang="zh-CN" altLang="en-US" sz="1600" dirty="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b="85175"/>
          <a:stretch>
            <a:fillRect/>
          </a:stretch>
        </p:blipFill>
        <p:spPr bwMode="auto">
          <a:xfrm>
            <a:off x="756000" y="2787750"/>
            <a:ext cx="62865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96000" y="771750"/>
            <a:ext cx="8136000" cy="3271280"/>
          </a:xfrm>
          <a:prstGeom prst="rect">
            <a:avLst/>
          </a:prstGeom>
        </p:spPr>
        <p:txBody>
          <a:bodyPr wrap="square">
            <a:spAutoFit/>
          </a:bodyPr>
          <a:lstStyle/>
          <a:p>
            <a:pPr>
              <a:lnSpc>
                <a:spcPct val="150000"/>
              </a:lnSpc>
              <a:buFont typeface="Wingdings 2" panose="05020102010507070707" pitchFamily="18" charset="2"/>
              <a:buNone/>
            </a:pPr>
            <a:r>
              <a:rPr lang="zh-CN" altLang="en-US" sz="1600" dirty="0" smtClean="0"/>
              <a:t>         </a:t>
            </a:r>
            <a:r>
              <a:rPr lang="zh-CN" altLang="en-US" sz="2000" dirty="0" smtClean="0"/>
              <a:t>异常</a:t>
            </a:r>
            <a:r>
              <a:rPr lang="zh-CN" altLang="en-US" sz="2000" dirty="0"/>
              <a:t>被抛出后，在</a:t>
            </a:r>
            <a:r>
              <a:rPr lang="en-US" altLang="zh-CN" sz="2000" dirty="0"/>
              <a:t>main()</a:t>
            </a:r>
            <a:r>
              <a:rPr lang="zh-CN" altLang="en-US" sz="2000" dirty="0"/>
              <a:t>函数中被捕获，异常处理程序输出有关信息后，程序流程跳转到主函数的</a:t>
            </a:r>
            <a:r>
              <a:rPr lang="en-US" altLang="zh-CN" sz="2000" dirty="0"/>
              <a:t>catch</a:t>
            </a:r>
            <a:r>
              <a:rPr lang="zh-CN" altLang="en-US" sz="2000" dirty="0"/>
              <a:t>子句，</a:t>
            </a:r>
            <a:r>
              <a:rPr lang="zh-CN" altLang="en-US" sz="2000" dirty="0" smtClean="0"/>
              <a:t>输出</a:t>
            </a:r>
            <a:r>
              <a:rPr lang="zh-CN" altLang="en-US" sz="2000" dirty="0" smtClean="0">
                <a:latin typeface="Courier New" panose="02070309020205020404" pitchFamily="49" charset="0"/>
              </a:rPr>
              <a:t>“</a:t>
            </a:r>
            <a:r>
              <a:rPr lang="en-US" altLang="zh-CN" sz="2000" dirty="0"/>
              <a:t>error of dividing zero.</a:t>
            </a:r>
            <a:r>
              <a:rPr lang="en-US" altLang="zh-CN" sz="2000" dirty="0">
                <a:latin typeface="Courier New" panose="02070309020205020404" pitchFamily="49" charset="0"/>
              </a:rPr>
              <a:t>”</a:t>
            </a:r>
            <a:r>
              <a:rPr lang="zh-CN" altLang="en-US" sz="2000" dirty="0">
                <a:latin typeface="Courier New" panose="02070309020205020404" pitchFamily="49" charset="0"/>
              </a:rPr>
              <a:t>。</a:t>
            </a:r>
            <a:r>
              <a:rPr lang="en-US" altLang="zh-CN" sz="2000" dirty="0"/>
              <a:t> catch</a:t>
            </a:r>
            <a:r>
              <a:rPr lang="zh-CN" altLang="en-US" sz="2000" dirty="0"/>
              <a:t>处理程序的出现顺序很重要，因为在一个</a:t>
            </a:r>
            <a:r>
              <a:rPr lang="en-US" altLang="zh-CN" sz="2000" dirty="0"/>
              <a:t>try</a:t>
            </a:r>
            <a:r>
              <a:rPr lang="zh-CN" altLang="en-US" sz="2000" dirty="0"/>
              <a:t>块中，异常处理程序是按照它出现的顺序被检查的。只要找到一个匹配的异常类型，后面的异常处理都将被忽略。例如，在下面的异常处理块中，首先出现的是</a:t>
            </a:r>
            <a:r>
              <a:rPr lang="en-US" altLang="zh-CN" sz="2000" dirty="0"/>
              <a:t>catch(...)</a:t>
            </a:r>
            <a:r>
              <a:rPr lang="zh-CN" altLang="en-US" sz="2000" dirty="0"/>
              <a:t>，它可以捕获任何异常，在任何情况下，其它的</a:t>
            </a:r>
            <a:r>
              <a:rPr lang="en-US" altLang="zh-CN" sz="2000" dirty="0"/>
              <a:t>catch</a:t>
            </a:r>
            <a:r>
              <a:rPr lang="zh-CN" altLang="en-US" sz="2000" dirty="0"/>
              <a:t>语句都不被检查。因此，</a:t>
            </a:r>
            <a:r>
              <a:rPr lang="en-US" altLang="zh-CN" sz="2000" dirty="0"/>
              <a:t>catch(...)</a:t>
            </a:r>
            <a:r>
              <a:rPr lang="zh-CN" altLang="en-US" sz="2000" dirty="0"/>
              <a:t>应该放在最后。 </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501804" y="627750"/>
            <a:ext cx="8174195" cy="4281172"/>
          </a:xfrm>
          <a:prstGeom prst="rect">
            <a:avLst/>
          </a:prstGeom>
        </p:spPr>
        <p:txBody>
          <a:bodyPr wrap="square">
            <a:spAutoFit/>
          </a:bodyPr>
          <a:lstStyle/>
          <a:p>
            <a:pPr algn="just">
              <a:lnSpc>
                <a:spcPct val="120000"/>
              </a:lnSpc>
              <a:buFont typeface="Wingdings 2" panose="05020102010507070707" pitchFamily="18" charset="2"/>
              <a:buNone/>
            </a:pPr>
            <a:r>
              <a:rPr lang="en-US" altLang="zh-CN" sz="1600" dirty="0"/>
              <a:t>【</a:t>
            </a:r>
            <a:r>
              <a:rPr lang="zh-CN" altLang="en-US" sz="1600" dirty="0"/>
              <a:t>例</a:t>
            </a:r>
            <a:r>
              <a:rPr lang="en-US" altLang="zh-CN" sz="1600" dirty="0" smtClean="0"/>
              <a:t>9-2】</a:t>
            </a:r>
            <a:r>
              <a:rPr lang="zh-CN" altLang="en-US" sz="1600" b="1" dirty="0">
                <a:solidFill>
                  <a:schemeClr val="folHlink"/>
                </a:solidFill>
              </a:rPr>
              <a:t>异常处理代码的</a:t>
            </a:r>
            <a:r>
              <a:rPr lang="zh-CN" altLang="en-US" sz="1600" b="1" dirty="0" smtClean="0">
                <a:solidFill>
                  <a:schemeClr val="folHlink"/>
                </a:solidFill>
              </a:rPr>
              <a:t>搜索</a:t>
            </a:r>
            <a:endParaRPr lang="en-US" altLang="zh-CN" sz="1600" b="1" dirty="0" smtClean="0">
              <a:solidFill>
                <a:schemeClr val="folHlink"/>
              </a:solidFill>
            </a:endParaRPr>
          </a:p>
          <a:p>
            <a:r>
              <a:rPr lang="en-US" altLang="zh-CN" sz="1100" dirty="0"/>
              <a:t>#include &lt;</a:t>
            </a:r>
            <a:r>
              <a:rPr lang="en-US" altLang="zh-CN" sz="1100" dirty="0" err="1"/>
              <a:t>iostream</a:t>
            </a:r>
            <a:r>
              <a:rPr lang="en-US" altLang="zh-CN" sz="1100" dirty="0"/>
              <a:t>&gt;</a:t>
            </a:r>
            <a:endParaRPr lang="en-US" altLang="zh-CN" sz="1100" dirty="0"/>
          </a:p>
          <a:p>
            <a:r>
              <a:rPr lang="en-US" altLang="zh-CN" sz="1100" dirty="0"/>
              <a:t>using namespace </a:t>
            </a:r>
            <a:r>
              <a:rPr lang="en-US" altLang="zh-CN" sz="1100" dirty="0" err="1"/>
              <a:t>std</a:t>
            </a:r>
            <a:r>
              <a:rPr lang="en-US" altLang="zh-CN" sz="1100" dirty="0"/>
              <a:t>;</a:t>
            </a:r>
            <a:endParaRPr lang="en-US" altLang="zh-CN" sz="1100" dirty="0"/>
          </a:p>
          <a:p>
            <a:pPr indent="-6350"/>
            <a:r>
              <a:rPr lang="en-US" altLang="zh-CN" sz="1100" dirty="0"/>
              <a:t>void f3( )</a:t>
            </a:r>
            <a:endParaRPr lang="en-US" altLang="zh-CN" sz="1100" dirty="0"/>
          </a:p>
          <a:p>
            <a:pPr indent="-6350"/>
            <a:r>
              <a:rPr lang="en-US" altLang="zh-CN" sz="1100" dirty="0"/>
              <a:t>{</a:t>
            </a:r>
            <a:endParaRPr lang="en-US" altLang="zh-CN" sz="1100" dirty="0"/>
          </a:p>
          <a:p>
            <a:pPr indent="-6350"/>
            <a:r>
              <a:rPr lang="en-US" altLang="zh-CN" sz="1100" dirty="0"/>
              <a:t>        double a=0;</a:t>
            </a:r>
            <a:endParaRPr lang="en-US" altLang="zh-CN" sz="1100" dirty="0"/>
          </a:p>
          <a:p>
            <a:pPr indent="-6350"/>
            <a:r>
              <a:rPr lang="en-US" altLang="zh-CN" sz="1100" dirty="0"/>
              <a:t>         try </a:t>
            </a:r>
            <a:endParaRPr lang="en-US" altLang="zh-CN" sz="1100" dirty="0"/>
          </a:p>
          <a:p>
            <a:pPr indent="-6350"/>
            <a:r>
              <a:rPr lang="en-US" altLang="zh-CN" sz="1100" dirty="0"/>
              <a:t>         {throw a;}               //</a:t>
            </a:r>
            <a:r>
              <a:rPr lang="zh-CN" altLang="en-US" sz="1100" dirty="0"/>
              <a:t>抛出</a:t>
            </a:r>
            <a:r>
              <a:rPr lang="en-US" altLang="zh-CN" sz="1100" dirty="0"/>
              <a:t>double</a:t>
            </a:r>
            <a:r>
              <a:rPr lang="zh-CN" altLang="en-US" sz="1100" dirty="0"/>
              <a:t>类型异常信息</a:t>
            </a:r>
            <a:endParaRPr lang="zh-CN" altLang="en-US" sz="1100" dirty="0"/>
          </a:p>
          <a:p>
            <a:pPr indent="-6350"/>
            <a:r>
              <a:rPr lang="zh-CN" altLang="en-US" sz="1100" dirty="0"/>
              <a:t>         </a:t>
            </a:r>
            <a:r>
              <a:rPr lang="en-US" altLang="zh-CN" sz="1100" dirty="0"/>
              <a:t>catch(float)</a:t>
            </a:r>
            <a:endParaRPr lang="en-US" altLang="zh-CN" sz="1100" dirty="0"/>
          </a:p>
          <a:p>
            <a:pPr indent="-6350"/>
            <a:r>
              <a:rPr lang="en-US" altLang="zh-CN" sz="1100" dirty="0"/>
              <a:t>         {</a:t>
            </a:r>
            <a:r>
              <a:rPr lang="en-US" altLang="zh-CN" sz="1100" dirty="0" err="1"/>
              <a:t>cout</a:t>
            </a:r>
            <a:r>
              <a:rPr lang="en-US" altLang="zh-CN" sz="1100" dirty="0"/>
              <a:t>&lt;&lt;″OK3!″&lt;&lt;</a:t>
            </a:r>
            <a:r>
              <a:rPr lang="en-US" altLang="zh-CN" sz="1100" dirty="0" err="1"/>
              <a:t>endl</a:t>
            </a:r>
            <a:r>
              <a:rPr lang="en-US" altLang="zh-CN" sz="1100" dirty="0"/>
              <a:t>;}</a:t>
            </a:r>
            <a:endParaRPr lang="en-US" altLang="zh-CN" sz="1100" dirty="0"/>
          </a:p>
          <a:p>
            <a:pPr indent="-6350"/>
            <a:endParaRPr lang="en-US" altLang="zh-CN" sz="1100" dirty="0"/>
          </a:p>
          <a:p>
            <a:pPr indent="-6350"/>
            <a:r>
              <a:rPr lang="en-US" altLang="zh-CN" sz="1100" dirty="0"/>
              <a:t>         </a:t>
            </a:r>
            <a:r>
              <a:rPr lang="en-US" altLang="zh-CN" sz="1100" dirty="0" err="1"/>
              <a:t>cout</a:t>
            </a:r>
            <a:r>
              <a:rPr lang="en-US" altLang="zh-CN" sz="1100" dirty="0"/>
              <a:t>&lt;&lt;″end3″&lt;&lt;</a:t>
            </a:r>
            <a:r>
              <a:rPr lang="en-US" altLang="zh-CN" sz="1100" dirty="0" err="1"/>
              <a:t>endl</a:t>
            </a:r>
            <a:r>
              <a:rPr lang="en-US" altLang="zh-CN" sz="1100" dirty="0"/>
              <a:t>;</a:t>
            </a:r>
            <a:endParaRPr lang="en-US" altLang="zh-CN" sz="1100" dirty="0"/>
          </a:p>
          <a:p>
            <a:pPr indent="-6350"/>
            <a:r>
              <a:rPr lang="en-US" altLang="zh-CN" sz="1100" dirty="0"/>
              <a:t>}</a:t>
            </a:r>
            <a:endParaRPr lang="zh-CN" altLang="en-US" sz="1100" dirty="0"/>
          </a:p>
          <a:p>
            <a:pPr indent="-6350"/>
            <a:r>
              <a:rPr lang="en-US" altLang="zh-CN" sz="1100" dirty="0"/>
              <a:t>void f2( )</a:t>
            </a:r>
            <a:endParaRPr lang="en-US" altLang="zh-CN" sz="1100" dirty="0"/>
          </a:p>
          <a:p>
            <a:pPr indent="-6350"/>
            <a:r>
              <a:rPr lang="en-US" altLang="zh-CN" sz="1100" dirty="0"/>
              <a:t>{  </a:t>
            </a:r>
            <a:endParaRPr lang="en-US" altLang="zh-CN" sz="1100" dirty="0"/>
          </a:p>
          <a:p>
            <a:pPr indent="-6350"/>
            <a:r>
              <a:rPr lang="en-US" altLang="zh-CN" sz="1100" dirty="0" smtClean="0"/>
              <a:t>   //     void f3( );</a:t>
            </a:r>
            <a:endParaRPr lang="en-US" altLang="zh-CN" sz="1100" dirty="0" smtClean="0"/>
          </a:p>
          <a:p>
            <a:pPr indent="-6350"/>
            <a:r>
              <a:rPr lang="en-US" altLang="zh-CN" sz="1100" dirty="0" smtClean="0"/>
              <a:t>        try</a:t>
            </a:r>
            <a:endParaRPr lang="en-US" altLang="zh-CN" sz="1100" dirty="0" smtClean="0"/>
          </a:p>
          <a:p>
            <a:pPr indent="-6350"/>
            <a:r>
              <a:rPr lang="en-US" altLang="zh-CN" sz="1100" dirty="0" smtClean="0"/>
              <a:t>        </a:t>
            </a:r>
            <a:r>
              <a:rPr lang="en-US" altLang="zh-CN" sz="1100" dirty="0"/>
              <a:t>{   f3( );    }                      //</a:t>
            </a:r>
            <a:r>
              <a:rPr lang="zh-CN" altLang="en-US" sz="1100" dirty="0"/>
              <a:t>调用</a:t>
            </a:r>
            <a:r>
              <a:rPr lang="en-US" altLang="zh-CN" sz="1100" dirty="0"/>
              <a:t>f3( )</a:t>
            </a:r>
            <a:endParaRPr lang="en-US" altLang="zh-CN" sz="1100" dirty="0"/>
          </a:p>
          <a:p>
            <a:pPr indent="-6350"/>
            <a:r>
              <a:rPr lang="en-US" altLang="zh-CN" sz="1100" dirty="0"/>
              <a:t>         catch(</a:t>
            </a:r>
            <a:r>
              <a:rPr lang="en-US" altLang="zh-CN" sz="1100" dirty="0" err="1"/>
              <a:t>int</a:t>
            </a:r>
            <a:r>
              <a:rPr lang="en-US" altLang="zh-CN" sz="1100" dirty="0"/>
              <a:t>)</a:t>
            </a:r>
            <a:endParaRPr lang="en-US" altLang="zh-CN" sz="1100" dirty="0"/>
          </a:p>
          <a:p>
            <a:pPr indent="-6350"/>
            <a:r>
              <a:rPr lang="en-US" altLang="zh-CN" sz="1100" dirty="0"/>
              <a:t>         {</a:t>
            </a:r>
            <a:r>
              <a:rPr lang="en-US" altLang="zh-CN" sz="1100" dirty="0" err="1"/>
              <a:t>cout</a:t>
            </a:r>
            <a:r>
              <a:rPr lang="en-US" altLang="zh-CN" sz="1100" dirty="0"/>
              <a:t>&lt;&lt;″Ok2!″&lt;&lt;</a:t>
            </a:r>
            <a:r>
              <a:rPr lang="en-US" altLang="zh-CN" sz="1100" dirty="0" err="1"/>
              <a:t>endl</a:t>
            </a:r>
            <a:r>
              <a:rPr lang="en-US" altLang="zh-CN" sz="1100" dirty="0"/>
              <a:t>;}</a:t>
            </a:r>
            <a:endParaRPr lang="en-US" altLang="zh-CN" sz="1100" dirty="0"/>
          </a:p>
          <a:p>
            <a:pPr indent="-6350"/>
            <a:endParaRPr lang="en-US" altLang="zh-CN" sz="1100" dirty="0"/>
          </a:p>
          <a:p>
            <a:pPr indent="-6350"/>
            <a:r>
              <a:rPr lang="en-US" altLang="zh-CN" sz="1100" dirty="0"/>
              <a:t>         </a:t>
            </a:r>
            <a:r>
              <a:rPr lang="en-US" altLang="zh-CN" sz="1100" dirty="0" err="1"/>
              <a:t>cout</a:t>
            </a:r>
            <a:r>
              <a:rPr lang="en-US" altLang="zh-CN" sz="1100" dirty="0"/>
              <a:t>&lt;&lt;″end2″&lt;&lt;</a:t>
            </a:r>
            <a:r>
              <a:rPr lang="en-US" altLang="zh-CN" sz="1100" dirty="0" err="1"/>
              <a:t>endl</a:t>
            </a:r>
            <a:r>
              <a:rPr lang="en-US" altLang="zh-CN" sz="1100" dirty="0"/>
              <a:t>;</a:t>
            </a:r>
            <a:endParaRPr lang="en-US" altLang="zh-CN" sz="1100" dirty="0"/>
          </a:p>
          <a:p>
            <a:pPr indent="-6350"/>
            <a:r>
              <a:rPr lang="en-US" altLang="zh-CN" sz="1100" dirty="0"/>
              <a:t>}</a:t>
            </a:r>
            <a:endParaRPr lang="en-US" altLang="zh-CN" sz="1100" dirty="0"/>
          </a:p>
          <a:p>
            <a:r>
              <a:rPr lang="en-US" altLang="zh-CN" sz="1100" dirty="0"/>
              <a:t> </a:t>
            </a:r>
            <a:endParaRPr lang="zh-CN" altLang="en-US" sz="11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501804" y="627750"/>
            <a:ext cx="8174195" cy="3970318"/>
          </a:xfrm>
          <a:prstGeom prst="rect">
            <a:avLst/>
          </a:prstGeom>
        </p:spPr>
        <p:txBody>
          <a:bodyPr wrap="square">
            <a:spAutoFit/>
          </a:bodyPr>
          <a:lstStyle/>
          <a:p>
            <a:pPr indent="-6350"/>
            <a:r>
              <a:rPr lang="en-US" altLang="zh-CN" sz="1200" dirty="0"/>
              <a:t>void f1( )</a:t>
            </a:r>
            <a:endParaRPr lang="en-US" altLang="zh-CN" sz="1200" dirty="0"/>
          </a:p>
          <a:p>
            <a:pPr indent="-6350"/>
            <a:r>
              <a:rPr lang="en-US" altLang="zh-CN" sz="1200" dirty="0"/>
              <a:t>{</a:t>
            </a:r>
            <a:endParaRPr lang="en-US" altLang="zh-CN" sz="1200" dirty="0"/>
          </a:p>
          <a:p>
            <a:pPr indent="-6350"/>
            <a:r>
              <a:rPr lang="en-US" altLang="zh-CN" sz="1200" dirty="0"/>
              <a:t> </a:t>
            </a:r>
            <a:r>
              <a:rPr lang="en-US" altLang="zh-CN" sz="1200" dirty="0" smtClean="0"/>
              <a:t>//        </a:t>
            </a:r>
            <a:r>
              <a:rPr lang="en-US" altLang="zh-CN" sz="1200" dirty="0"/>
              <a:t>void f2( );</a:t>
            </a:r>
            <a:endParaRPr lang="en-US" altLang="zh-CN" sz="1200" dirty="0"/>
          </a:p>
          <a:p>
            <a:pPr indent="-6350"/>
            <a:r>
              <a:rPr lang="en-US" altLang="zh-CN" sz="1200" dirty="0"/>
              <a:t>         try</a:t>
            </a:r>
            <a:endParaRPr lang="en-US" altLang="zh-CN" sz="1200" dirty="0"/>
          </a:p>
          <a:p>
            <a:pPr indent="-6350"/>
            <a:r>
              <a:rPr lang="en-US" altLang="zh-CN" sz="1200" dirty="0"/>
              <a:t>          {f2( );}                        //</a:t>
            </a:r>
            <a:r>
              <a:rPr lang="zh-CN" altLang="en-US" sz="1200" dirty="0"/>
              <a:t>调用</a:t>
            </a:r>
            <a:r>
              <a:rPr lang="en-US" altLang="zh-CN" sz="1200" dirty="0"/>
              <a:t>f2( )</a:t>
            </a:r>
            <a:endParaRPr lang="en-US" altLang="zh-CN" sz="1200" dirty="0"/>
          </a:p>
          <a:p>
            <a:pPr indent="-6350"/>
            <a:r>
              <a:rPr lang="en-US" altLang="zh-CN" sz="1200" dirty="0"/>
              <a:t>         catch(char)</a:t>
            </a:r>
            <a:endParaRPr lang="en-US" altLang="zh-CN" sz="1200" dirty="0"/>
          </a:p>
          <a:p>
            <a:pPr indent="-6350"/>
            <a:r>
              <a:rPr lang="en-US" altLang="zh-CN" sz="1200" dirty="0"/>
              <a:t>          {  </a:t>
            </a:r>
            <a:r>
              <a:rPr lang="en-US" altLang="zh-CN" sz="1200" dirty="0" err="1"/>
              <a:t>cout</a:t>
            </a:r>
            <a:r>
              <a:rPr lang="en-US" altLang="zh-CN" sz="1200" dirty="0"/>
              <a:t>&lt;&lt;″OK1!″;   }</a:t>
            </a:r>
            <a:endParaRPr lang="en-US" altLang="zh-CN" sz="1200" dirty="0"/>
          </a:p>
          <a:p>
            <a:pPr indent="-6350"/>
            <a:r>
              <a:rPr lang="en-US" altLang="zh-CN" sz="1200" dirty="0"/>
              <a:t>          </a:t>
            </a:r>
            <a:r>
              <a:rPr lang="en-US" altLang="zh-CN" sz="1200" dirty="0" err="1"/>
              <a:t>cout</a:t>
            </a:r>
            <a:r>
              <a:rPr lang="en-US" altLang="zh-CN" sz="1200" dirty="0"/>
              <a:t>&lt;&lt;″end1″&lt;&lt;</a:t>
            </a:r>
            <a:r>
              <a:rPr lang="en-US" altLang="zh-CN" sz="1200" dirty="0" err="1"/>
              <a:t>endl</a:t>
            </a:r>
            <a:r>
              <a:rPr lang="en-US" altLang="zh-CN" sz="1200" dirty="0"/>
              <a:t>;</a:t>
            </a:r>
            <a:endParaRPr lang="en-US" altLang="zh-CN" sz="1200" dirty="0"/>
          </a:p>
          <a:p>
            <a:pPr indent="-6350"/>
            <a:r>
              <a:rPr lang="en-US" altLang="zh-CN" sz="1200" dirty="0" smtClean="0"/>
              <a:t>}</a:t>
            </a:r>
            <a:endParaRPr lang="en-US" altLang="zh-CN" sz="1200" dirty="0" smtClean="0"/>
          </a:p>
          <a:p>
            <a:pPr indent="-6350"/>
            <a:endParaRPr lang="en-US" altLang="zh-CN" sz="1200" dirty="0"/>
          </a:p>
          <a:p>
            <a:pPr indent="-6350"/>
            <a:r>
              <a:rPr lang="en-US" altLang="zh-CN" sz="1200" dirty="0" err="1"/>
              <a:t>int</a:t>
            </a:r>
            <a:r>
              <a:rPr lang="en-US" altLang="zh-CN" sz="1200" dirty="0"/>
              <a:t> main( )</a:t>
            </a:r>
            <a:endParaRPr lang="en-US" altLang="zh-CN" sz="1200" dirty="0"/>
          </a:p>
          <a:p>
            <a:pPr indent="-6350"/>
            <a:r>
              <a:rPr lang="en-US" altLang="zh-CN" sz="1200" dirty="0"/>
              <a:t>{</a:t>
            </a:r>
            <a:endParaRPr lang="en-US" altLang="zh-CN" sz="1200" dirty="0"/>
          </a:p>
          <a:p>
            <a:pPr indent="-6350"/>
            <a:r>
              <a:rPr lang="en-US" altLang="zh-CN" sz="1200" dirty="0"/>
              <a:t>  </a:t>
            </a:r>
            <a:r>
              <a:rPr lang="en-US" altLang="zh-CN" sz="1200" dirty="0" smtClean="0"/>
              <a:t>//     </a:t>
            </a:r>
            <a:r>
              <a:rPr lang="en-US" altLang="zh-CN" sz="1200" dirty="0"/>
              <a:t>void f1( );</a:t>
            </a:r>
            <a:endParaRPr lang="en-US" altLang="zh-CN" sz="1200" dirty="0"/>
          </a:p>
          <a:p>
            <a:pPr indent="-6350"/>
            <a:r>
              <a:rPr lang="en-US" altLang="zh-CN" sz="1200" dirty="0"/>
              <a:t>       try</a:t>
            </a:r>
            <a:endParaRPr lang="en-US" altLang="zh-CN" sz="1200" dirty="0"/>
          </a:p>
          <a:p>
            <a:pPr indent="-6350"/>
            <a:r>
              <a:rPr lang="en-US" altLang="zh-CN" sz="1200" dirty="0"/>
              <a:t>       {f1( );}                    //</a:t>
            </a:r>
            <a:r>
              <a:rPr lang="zh-CN" altLang="en-US" sz="1200" dirty="0"/>
              <a:t>调用</a:t>
            </a:r>
            <a:r>
              <a:rPr lang="en-US" altLang="zh-CN" sz="1200" dirty="0"/>
              <a:t>f1( )</a:t>
            </a:r>
            <a:endParaRPr lang="en-US" altLang="zh-CN" sz="1200" dirty="0"/>
          </a:p>
          <a:p>
            <a:pPr indent="-6350"/>
            <a:r>
              <a:rPr lang="en-US" altLang="zh-CN" sz="1200" dirty="0"/>
              <a:t>       catch(double)</a:t>
            </a:r>
            <a:endParaRPr lang="en-US" altLang="zh-CN" sz="1200" dirty="0"/>
          </a:p>
          <a:p>
            <a:pPr indent="-6350"/>
            <a:r>
              <a:rPr lang="en-US" altLang="zh-CN" sz="1200" dirty="0"/>
              <a:t>       {</a:t>
            </a:r>
            <a:r>
              <a:rPr lang="en-US" altLang="zh-CN" sz="1200" dirty="0" err="1"/>
              <a:t>cout</a:t>
            </a:r>
            <a:r>
              <a:rPr lang="en-US" altLang="zh-CN" sz="1200" dirty="0"/>
              <a:t>&lt;&lt;″OK0!″&lt;&lt;</a:t>
            </a:r>
            <a:r>
              <a:rPr lang="en-US" altLang="zh-CN" sz="1200" dirty="0" err="1"/>
              <a:t>endl</a:t>
            </a:r>
            <a:r>
              <a:rPr lang="en-US" altLang="zh-CN" sz="1200" dirty="0"/>
              <a:t>;}</a:t>
            </a:r>
            <a:endParaRPr lang="en-US" altLang="zh-CN" sz="1200" dirty="0"/>
          </a:p>
          <a:p>
            <a:pPr indent="-6350"/>
            <a:r>
              <a:rPr lang="en-US" altLang="zh-CN" sz="1200" dirty="0"/>
              <a:t>       </a:t>
            </a:r>
            <a:r>
              <a:rPr lang="en-US" altLang="zh-CN" sz="1200" dirty="0" err="1"/>
              <a:t>cout</a:t>
            </a:r>
            <a:r>
              <a:rPr lang="en-US" altLang="zh-CN" sz="1200" dirty="0"/>
              <a:t>&lt;&lt;″end0″&lt;&lt;</a:t>
            </a:r>
            <a:r>
              <a:rPr lang="en-US" altLang="zh-CN" sz="1200" dirty="0" err="1"/>
              <a:t>endl</a:t>
            </a:r>
            <a:r>
              <a:rPr lang="en-US" altLang="zh-CN" sz="1200" dirty="0"/>
              <a:t>;</a:t>
            </a:r>
            <a:endParaRPr lang="en-US" altLang="zh-CN" sz="1200" dirty="0"/>
          </a:p>
          <a:p>
            <a:pPr indent="-6350"/>
            <a:r>
              <a:rPr lang="en-US" altLang="zh-CN" sz="1200" dirty="0"/>
              <a:t>       return 0;</a:t>
            </a:r>
            <a:endParaRPr lang="en-US" altLang="zh-CN" sz="1200" dirty="0"/>
          </a:p>
          <a:p>
            <a:pPr indent="-6350"/>
            <a:r>
              <a:rPr lang="en-US" altLang="zh-CN" sz="1200" dirty="0"/>
              <a:t>}</a:t>
            </a:r>
            <a:endParaRPr lang="en-US" altLang="zh-CN" sz="1200" dirty="0"/>
          </a:p>
          <a:p>
            <a:pPr indent="-6350"/>
            <a:endParaRPr lang="en-US" altLang="zh-CN" sz="12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252000" y="627750"/>
            <a:ext cx="8568000" cy="4392000"/>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50" indent="0">
              <a:buNone/>
            </a:pPr>
            <a:r>
              <a:rPr lang="zh-CN" altLang="en-US" sz="1800" dirty="0" smtClean="0"/>
              <a:t>分3种情况分析运行情况: </a:t>
            </a:r>
            <a:endParaRPr lang="zh-CN" altLang="en-US" sz="1800" dirty="0" smtClean="0"/>
          </a:p>
          <a:p>
            <a:pPr marL="336550" indent="0">
              <a:buNone/>
            </a:pPr>
            <a:r>
              <a:rPr lang="zh-CN" altLang="en-US" sz="1800" dirty="0" smtClean="0"/>
              <a:t>（1） 执行上面的程序。图 为有函数嵌套时异常处理示意图。</a:t>
            </a:r>
            <a:endParaRPr lang="zh-CN" altLang="en-US" sz="1800" dirty="0" smtClean="0"/>
          </a:p>
          <a:p>
            <a:pPr indent="-6350"/>
            <a:endParaRPr lang="zh-CN" altLang="en-US" sz="1800" dirty="0" smtClean="0"/>
          </a:p>
          <a:p>
            <a:pPr indent="-6350"/>
            <a:endParaRPr lang="en-US" altLang="zh-CN" sz="1800" dirty="0" smtClean="0"/>
          </a:p>
          <a:p>
            <a:pPr indent="-6350"/>
            <a:endParaRPr lang="en-US" altLang="zh-CN" sz="1800" dirty="0"/>
          </a:p>
          <a:p>
            <a:pPr indent="-6350"/>
            <a:endParaRPr lang="en-US" altLang="zh-CN" sz="1800" dirty="0" smtClean="0"/>
          </a:p>
          <a:p>
            <a:pPr indent="-6350"/>
            <a:endParaRPr lang="en-US" altLang="zh-CN" sz="1800" dirty="0"/>
          </a:p>
          <a:p>
            <a:pPr indent="-6350"/>
            <a:endParaRPr lang="en-US" altLang="zh-CN" sz="1800" dirty="0" smtClean="0"/>
          </a:p>
          <a:p>
            <a:pPr indent="-6350"/>
            <a:endParaRPr lang="zh-CN" altLang="en-US" sz="1800" dirty="0" smtClean="0"/>
          </a:p>
          <a:p>
            <a:pPr marL="336550" indent="0">
              <a:buNone/>
            </a:pPr>
            <a:r>
              <a:rPr lang="zh-CN" altLang="en-US" sz="1800" dirty="0" smtClean="0"/>
              <a:t> </a:t>
            </a:r>
            <a:endParaRPr lang="zh-CN" altLang="en-US" sz="1800" dirty="0" smtClean="0"/>
          </a:p>
          <a:p>
            <a:pPr marL="336550" indent="0">
              <a:buNone/>
            </a:pPr>
            <a:r>
              <a:rPr lang="zh-CN" altLang="en-US" sz="1800" dirty="0" smtClean="0"/>
              <a:t>程序运行结果如下: </a:t>
            </a:r>
            <a:endParaRPr lang="zh-CN" altLang="en-US" sz="1800" dirty="0" smtClean="0"/>
          </a:p>
          <a:p>
            <a:pPr marL="336550" indent="0">
              <a:buNone/>
            </a:pPr>
            <a:r>
              <a:rPr lang="en-US" altLang="zh-CN" sz="1800" dirty="0" smtClean="0"/>
              <a:t>OK0!                (</a:t>
            </a:r>
            <a:r>
              <a:rPr lang="zh-CN" altLang="en-US" sz="1800" dirty="0" smtClean="0"/>
              <a:t>在主函数中捕获异常)</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a:p>
        </p:txBody>
      </p:sp>
      <p:pic>
        <p:nvPicPr>
          <p:cNvPr id="8" name="Picture 3" descr="F:\计算机事业部电子教案\C++程序设计\tu\tu\图14.1.TI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6001" y="1563750"/>
            <a:ext cx="7488000" cy="171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9.2.1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异常处理的语句</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180000" y="579676"/>
            <a:ext cx="9072000" cy="4563824"/>
          </a:xfrm>
          <a:prstGeom prst="rect">
            <a:avLst/>
          </a:prstGeom>
          <a:noFill/>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36550" indent="0">
              <a:buNone/>
            </a:pPr>
            <a:r>
              <a:rPr lang="zh-CN" altLang="en-US" sz="1800" dirty="0" smtClean="0"/>
              <a:t>(2) 如果将</a:t>
            </a:r>
            <a:r>
              <a:rPr lang="en-US" altLang="zh-CN" sz="1800" dirty="0" smtClean="0"/>
              <a:t>f3</a:t>
            </a:r>
            <a:r>
              <a:rPr lang="zh-CN" altLang="en-US" sz="1800" dirty="0" smtClean="0"/>
              <a:t>函数中的</a:t>
            </a:r>
            <a:r>
              <a:rPr lang="en-US" altLang="zh-CN" sz="1800" dirty="0" smtClean="0"/>
              <a:t>catch</a:t>
            </a:r>
            <a:r>
              <a:rPr lang="zh-CN" altLang="en-US" sz="1800" dirty="0" smtClean="0"/>
              <a:t>子句改为</a:t>
            </a:r>
            <a:r>
              <a:rPr lang="en-US" altLang="zh-CN" sz="1800" dirty="0" smtClean="0"/>
              <a:t>catch(double)，</a:t>
            </a:r>
            <a:r>
              <a:rPr lang="zh-CN" altLang="en-US" sz="1800" dirty="0" smtClean="0"/>
              <a:t>而程序中其他部分不变，则程序运行结果如下:</a:t>
            </a:r>
            <a:endParaRPr lang="zh-CN" altLang="en-US" sz="1800" dirty="0" smtClean="0"/>
          </a:p>
          <a:p>
            <a:pPr marL="336550"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endParaRPr lang="zh-CN" altLang="en-US" sz="1800" dirty="0" smtClean="0"/>
          </a:p>
          <a:p>
            <a:pPr marL="336550" indent="0">
              <a:buNone/>
            </a:pPr>
            <a:r>
              <a:rPr lang="en-US" altLang="zh-CN" sz="1800" dirty="0" smtClean="0"/>
              <a:t>end3                   (</a:t>
            </a:r>
            <a:r>
              <a:rPr lang="zh-CN" altLang="en-US" sz="1800" dirty="0" smtClean="0"/>
              <a:t>执行</a:t>
            </a:r>
            <a:r>
              <a:rPr lang="en-US" altLang="zh-CN" sz="1800" dirty="0" smtClean="0"/>
              <a:t>f3</a:t>
            </a:r>
            <a:r>
              <a:rPr lang="zh-CN" altLang="en-US" sz="1800" dirty="0" smtClean="0"/>
              <a:t>函数中最后一个语句时的输出)</a:t>
            </a:r>
            <a:endParaRPr lang="zh-CN" altLang="en-US" sz="1800" dirty="0" smtClean="0"/>
          </a:p>
          <a:p>
            <a:pPr marL="336550" indent="0">
              <a:buNone/>
            </a:pPr>
            <a:r>
              <a:rPr lang="en-US" altLang="zh-CN" sz="1800" dirty="0" smtClean="0"/>
              <a:t>end2                   (</a:t>
            </a:r>
            <a:r>
              <a:rPr lang="zh-CN" altLang="en-US" sz="1800" dirty="0" smtClean="0"/>
              <a:t>执行</a:t>
            </a:r>
            <a:r>
              <a:rPr lang="en-US" altLang="zh-CN" sz="1800" dirty="0" smtClean="0"/>
              <a:t>f2</a:t>
            </a:r>
            <a:r>
              <a:rPr lang="zh-CN" altLang="en-US" sz="1800" dirty="0" smtClean="0"/>
              <a:t>函数中最后一个语句时的输出)</a:t>
            </a:r>
            <a:endParaRPr lang="zh-CN" altLang="en-US" sz="1800" dirty="0" smtClean="0"/>
          </a:p>
          <a:p>
            <a:pPr marL="336550" indent="0">
              <a:buNone/>
            </a:pPr>
            <a:r>
              <a:rPr lang="en-US" altLang="zh-CN" sz="1800" dirty="0" smtClean="0"/>
              <a:t>end1                   (</a:t>
            </a:r>
            <a:r>
              <a:rPr lang="zh-CN" altLang="en-US" sz="1800" dirty="0" smtClean="0"/>
              <a:t>执行</a:t>
            </a:r>
            <a:r>
              <a:rPr lang="en-US" altLang="zh-CN" sz="1800" dirty="0" smtClean="0"/>
              <a:t>f1</a:t>
            </a:r>
            <a:r>
              <a:rPr lang="zh-CN" altLang="en-US" sz="1800" dirty="0" smtClean="0"/>
              <a:t>函数中最后一个语句时的输出)</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smtClean="0"/>
          </a:p>
          <a:p>
            <a:pPr marL="336550" indent="0">
              <a:buNone/>
            </a:pPr>
            <a:r>
              <a:rPr lang="zh-CN" altLang="en-US" sz="1800" dirty="0" smtClean="0"/>
              <a:t>(3) 如果在此基础上再将</a:t>
            </a:r>
            <a:r>
              <a:rPr lang="en-US" altLang="zh-CN" sz="1800" dirty="0" smtClean="0"/>
              <a:t>f3</a:t>
            </a:r>
            <a:r>
              <a:rPr lang="zh-CN" altLang="en-US" sz="1800" dirty="0" smtClean="0"/>
              <a:t>函数中的</a:t>
            </a:r>
            <a:r>
              <a:rPr lang="en-US" altLang="zh-CN" sz="1800" dirty="0" smtClean="0"/>
              <a:t>catch</a:t>
            </a:r>
            <a:r>
              <a:rPr lang="zh-CN" altLang="en-US" sz="1800" dirty="0" smtClean="0"/>
              <a:t>块改为</a:t>
            </a:r>
            <a:endParaRPr lang="zh-CN" altLang="en-US" sz="1800" dirty="0" smtClean="0"/>
          </a:p>
          <a:p>
            <a:pPr marL="336550" indent="0">
              <a:buNone/>
            </a:pPr>
            <a:r>
              <a:rPr lang="en-US" altLang="zh-CN" sz="1800" dirty="0" smtClean="0"/>
              <a:t>catch(double)</a:t>
            </a:r>
            <a:endParaRPr lang="en-US" altLang="zh-CN" sz="1800" dirty="0" smtClean="0"/>
          </a:p>
          <a:p>
            <a:pPr marL="336550" indent="0">
              <a:buNone/>
            </a:pPr>
            <a:r>
              <a:rPr lang="en-US" altLang="zh-CN" sz="1800" dirty="0" smtClean="0"/>
              <a:t>  {</a:t>
            </a:r>
            <a:r>
              <a:rPr lang="en-US" altLang="zh-CN" sz="1800" dirty="0" err="1" smtClean="0"/>
              <a:t>cout</a:t>
            </a:r>
            <a:r>
              <a:rPr lang="en-US" altLang="zh-CN" sz="1800" dirty="0" smtClean="0"/>
              <a:t>&lt;&lt;″OK3!″&lt;&lt;</a:t>
            </a:r>
            <a:r>
              <a:rPr lang="en-US" altLang="zh-CN" sz="1800" dirty="0" err="1" smtClean="0"/>
              <a:t>endl;throw</a:t>
            </a:r>
            <a:r>
              <a:rPr lang="en-US" altLang="zh-CN" sz="1800" dirty="0" smtClean="0"/>
              <a:t>;}</a:t>
            </a:r>
            <a:endParaRPr lang="en-US" altLang="zh-CN" sz="1800" dirty="0" smtClean="0"/>
          </a:p>
          <a:p>
            <a:pPr marL="336550" indent="0">
              <a:buNone/>
            </a:pPr>
            <a:r>
              <a:rPr lang="zh-CN" altLang="en-US" sz="1800" dirty="0" smtClean="0"/>
              <a:t>程序运行结果如下: </a:t>
            </a:r>
            <a:endParaRPr lang="zh-CN" altLang="en-US" sz="1800" dirty="0" smtClean="0"/>
          </a:p>
          <a:p>
            <a:pPr marL="336550" indent="0">
              <a:buNone/>
            </a:pPr>
            <a:r>
              <a:rPr lang="en-US" altLang="zh-CN" sz="1800" dirty="0" smtClean="0"/>
              <a:t>OK3!(</a:t>
            </a:r>
            <a:r>
              <a:rPr lang="zh-CN" altLang="en-US" sz="1800" dirty="0" smtClean="0"/>
              <a:t>在</a:t>
            </a:r>
            <a:r>
              <a:rPr lang="en-US" altLang="zh-CN" sz="1800" dirty="0" smtClean="0"/>
              <a:t>f3</a:t>
            </a:r>
            <a:r>
              <a:rPr lang="zh-CN" altLang="en-US" sz="1800" dirty="0" smtClean="0"/>
              <a:t>函数中捕获异常)</a:t>
            </a:r>
            <a:endParaRPr lang="zh-CN" altLang="en-US" sz="1800" dirty="0" smtClean="0"/>
          </a:p>
          <a:p>
            <a:pPr marL="336550" indent="0">
              <a:buNone/>
            </a:pPr>
            <a:r>
              <a:rPr lang="en-US" altLang="zh-CN" sz="1800" dirty="0" smtClean="0"/>
              <a:t>OK0!                  (</a:t>
            </a:r>
            <a:r>
              <a:rPr lang="zh-CN" altLang="en-US" sz="1800" dirty="0" smtClean="0"/>
              <a:t>在主函数中捕获异常)</a:t>
            </a:r>
            <a:endParaRPr lang="zh-CN" altLang="en-US" sz="1800" dirty="0" smtClean="0"/>
          </a:p>
          <a:p>
            <a:pPr marL="336550" indent="0">
              <a:buNone/>
            </a:pPr>
            <a:r>
              <a:rPr lang="en-US" altLang="zh-CN" sz="1800" dirty="0" smtClean="0"/>
              <a:t>end0                  (</a:t>
            </a:r>
            <a:r>
              <a:rPr lang="zh-CN" altLang="en-US" sz="1800" dirty="0" smtClean="0"/>
              <a:t>执行主函数中最后一个语句时的输出)</a:t>
            </a:r>
            <a:endParaRPr lang="zh-CN" altLang="en-US" sz="1800" dirty="0"/>
          </a:p>
        </p:txBody>
      </p:sp>
    </p:spTree>
  </p:cSld>
  <p:clrMapOvr>
    <a:masterClrMapping/>
  </p:clrMapOvr>
  <p:transition spd="slow" advClick="0" advTm="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1547665" y="1131590"/>
            <a:ext cx="894259" cy="523220"/>
            <a:chOff x="2215144" y="927951"/>
            <a:chExt cx="1244730" cy="959254"/>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47" name="文本框 9"/>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1547665" y="1811204"/>
            <a:ext cx="894259" cy="523220"/>
            <a:chOff x="2215144" y="1952311"/>
            <a:chExt cx="1244730" cy="959257"/>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0" name="文本框 10"/>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1547665" y="2513052"/>
            <a:ext cx="894259" cy="523220"/>
            <a:chOff x="2215144" y="3018134"/>
            <a:chExt cx="1244730" cy="959255"/>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3" name="文本框 11"/>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1547665" y="3195543"/>
            <a:ext cx="894259" cy="523220"/>
            <a:chOff x="2215144" y="4047039"/>
            <a:chExt cx="1244730" cy="959256"/>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6" name="文本框 12"/>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1547664" y="3895082"/>
            <a:ext cx="884486" cy="523220"/>
            <a:chOff x="2215144" y="5107938"/>
            <a:chExt cx="1231128" cy="959259"/>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latin typeface="Impact" panose="020B0806030902050204" pitchFamily="34" charset="0"/>
              </a:endParaRPr>
            </a:p>
          </p:txBody>
        </p:sp>
        <p:sp>
          <p:nvSpPr>
            <p:cNvPr id="59" name="文本框 13"/>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2226918" y="1144901"/>
            <a:ext cx="5537556" cy="459690"/>
            <a:chOff x="4315150" y="953426"/>
            <a:chExt cx="3857250" cy="540057"/>
          </a:xfrm>
        </p:grpSpPr>
        <p:sp>
          <p:nvSpPr>
            <p:cNvPr id="61" name="矩形 60"/>
            <p:cNvSpPr/>
            <p:nvPr/>
          </p:nvSpPr>
          <p:spPr>
            <a:xfrm>
              <a:off x="4540341" y="1036090"/>
              <a:ext cx="3519112"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异常处理概述</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2226917" y="1839054"/>
            <a:ext cx="5537557" cy="459690"/>
            <a:chOff x="4315150" y="1647579"/>
            <a:chExt cx="3857250" cy="540057"/>
          </a:xfrm>
        </p:grpSpPr>
        <p:sp>
          <p:nvSpPr>
            <p:cNvPr id="64" name="矩形 63"/>
            <p:cNvSpPr/>
            <p:nvPr/>
          </p:nvSpPr>
          <p:spPr>
            <a:xfrm>
              <a:off x="4540343" y="1730243"/>
              <a:ext cx="319983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异常处理的实现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2226917" y="2533206"/>
            <a:ext cx="5537558" cy="459690"/>
            <a:chOff x="4315150" y="2341731"/>
            <a:chExt cx="3857250" cy="540057"/>
          </a:xfrm>
        </p:grpSpPr>
        <p:sp>
          <p:nvSpPr>
            <p:cNvPr id="67" name="矩形 66"/>
            <p:cNvSpPr/>
            <p:nvPr/>
          </p:nvSpPr>
          <p:spPr>
            <a:xfrm>
              <a:off x="4540343" y="2424395"/>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2226917" y="3243986"/>
            <a:ext cx="5537558" cy="459690"/>
            <a:chOff x="4315150" y="3035884"/>
            <a:chExt cx="3857250" cy="540057"/>
          </a:xfrm>
        </p:grpSpPr>
        <p:sp>
          <p:nvSpPr>
            <p:cNvPr id="70" name="矩形 69"/>
            <p:cNvSpPr/>
            <p:nvPr/>
          </p:nvSpPr>
          <p:spPr>
            <a:xfrm>
              <a:off x="4540343" y="3118548"/>
              <a:ext cx="3128000"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2226917" y="3921513"/>
            <a:ext cx="5537559" cy="459690"/>
            <a:chOff x="4315150" y="3730038"/>
            <a:chExt cx="3857250" cy="540057"/>
          </a:xfrm>
        </p:grpSpPr>
        <p:sp>
          <p:nvSpPr>
            <p:cNvPr id="73" name="矩形 72"/>
            <p:cNvSpPr/>
            <p:nvPr/>
          </p:nvSpPr>
          <p:spPr>
            <a:xfrm>
              <a:off x="4540343" y="3812702"/>
              <a:ext cx="3127999"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标准异常及层次结构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0-#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anim calcmode="lin" valueType="num">
                                      <p:cBhvr additive="base">
                                        <p:cTn id="11" dur="500" fill="hold"/>
                                        <p:tgtEl>
                                          <p:spTgt spid="60"/>
                                        </p:tgtEl>
                                        <p:attrNameLst>
                                          <p:attrName>ppt_x</p:attrName>
                                        </p:attrNameLst>
                                      </p:cBhvr>
                                      <p:tavLst>
                                        <p:tav tm="0">
                                          <p:val>
                                            <p:strVal val="1+#ppt_w/2"/>
                                          </p:val>
                                        </p:tav>
                                        <p:tav tm="100000">
                                          <p:val>
                                            <p:strVal val="#ppt_x"/>
                                          </p:val>
                                        </p:tav>
                                      </p:tavLst>
                                    </p:anim>
                                    <p:anim calcmode="lin" valueType="num">
                                      <p:cBhvr additive="base">
                                        <p:cTn id="12" dur="500" fill="hold"/>
                                        <p:tgtEl>
                                          <p:spTgt spid="60"/>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0-#ppt_w/2"/>
                                          </p:val>
                                        </p:tav>
                                        <p:tav tm="100000">
                                          <p:val>
                                            <p:strVal val="#ppt_x"/>
                                          </p:val>
                                        </p:tav>
                                      </p:tavLst>
                                    </p:anim>
                                    <p:anim calcmode="lin" valueType="num">
                                      <p:cBhvr additive="base">
                                        <p:cTn id="17" dur="500" fill="hold"/>
                                        <p:tgtEl>
                                          <p:spTgt spid="48"/>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additive="base">
                                        <p:cTn id="25" dur="500" fill="hold"/>
                                        <p:tgtEl>
                                          <p:spTgt spid="51"/>
                                        </p:tgtEl>
                                        <p:attrNameLst>
                                          <p:attrName>ppt_x</p:attrName>
                                        </p:attrNameLst>
                                      </p:cBhvr>
                                      <p:tavLst>
                                        <p:tav tm="0">
                                          <p:val>
                                            <p:strVal val="0-#ppt_w/2"/>
                                          </p:val>
                                        </p:tav>
                                        <p:tav tm="100000">
                                          <p:val>
                                            <p:strVal val="#ppt_x"/>
                                          </p:val>
                                        </p:tav>
                                      </p:tavLst>
                                    </p:anim>
                                    <p:anim calcmode="lin" valueType="num">
                                      <p:cBhvr additive="base">
                                        <p:cTn id="26" dur="500" fill="hold"/>
                                        <p:tgtEl>
                                          <p:spTgt spid="5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6"/>
                                        </p:tgtEl>
                                        <p:attrNameLst>
                                          <p:attrName>style.visibility</p:attrName>
                                        </p:attrNameLst>
                                      </p:cBhvr>
                                      <p:to>
                                        <p:strVal val="visible"/>
                                      </p:to>
                                    </p:set>
                                    <p:anim calcmode="lin" valueType="num">
                                      <p:cBhvr additive="base">
                                        <p:cTn id="29" dur="500" fill="hold"/>
                                        <p:tgtEl>
                                          <p:spTgt spid="66"/>
                                        </p:tgtEl>
                                        <p:attrNameLst>
                                          <p:attrName>ppt_x</p:attrName>
                                        </p:attrNameLst>
                                      </p:cBhvr>
                                      <p:tavLst>
                                        <p:tav tm="0">
                                          <p:val>
                                            <p:strVal val="1+#ppt_w/2"/>
                                          </p:val>
                                        </p:tav>
                                        <p:tav tm="100000">
                                          <p:val>
                                            <p:strVal val="#ppt_x"/>
                                          </p:val>
                                        </p:tav>
                                      </p:tavLst>
                                    </p:anim>
                                    <p:anim calcmode="lin" valueType="num">
                                      <p:cBhvr additive="base">
                                        <p:cTn id="30" dur="500" fill="hold"/>
                                        <p:tgtEl>
                                          <p:spTgt spid="66"/>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0-#ppt_w/2"/>
                                          </p:val>
                                        </p:tav>
                                        <p:tav tm="100000">
                                          <p:val>
                                            <p:strVal val="#ppt_x"/>
                                          </p:val>
                                        </p:tav>
                                      </p:tavLst>
                                    </p:anim>
                                    <p:anim calcmode="lin" valueType="num">
                                      <p:cBhvr additive="base">
                                        <p:cTn id="35" dur="500" fill="hold"/>
                                        <p:tgtEl>
                                          <p:spTgt spid="54"/>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69"/>
                                        </p:tgtEl>
                                        <p:attrNameLst>
                                          <p:attrName>style.visibility</p:attrName>
                                        </p:attrNameLst>
                                      </p:cBhvr>
                                      <p:to>
                                        <p:strVal val="visible"/>
                                      </p:to>
                                    </p:set>
                                    <p:anim calcmode="lin" valueType="num">
                                      <p:cBhvr additive="base">
                                        <p:cTn id="38" dur="500" fill="hold"/>
                                        <p:tgtEl>
                                          <p:spTgt spid="69"/>
                                        </p:tgtEl>
                                        <p:attrNameLst>
                                          <p:attrName>ppt_x</p:attrName>
                                        </p:attrNameLst>
                                      </p:cBhvr>
                                      <p:tavLst>
                                        <p:tav tm="0">
                                          <p:val>
                                            <p:strVal val="1+#ppt_w/2"/>
                                          </p:val>
                                        </p:tav>
                                        <p:tav tm="100000">
                                          <p:val>
                                            <p:strVal val="#ppt_x"/>
                                          </p:val>
                                        </p:tav>
                                      </p:tavLst>
                                    </p:anim>
                                    <p:anim calcmode="lin" valueType="num">
                                      <p:cBhvr additive="base">
                                        <p:cTn id="39" dur="500" fill="hold"/>
                                        <p:tgtEl>
                                          <p:spTgt spid="69"/>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8" fill="hold" nodeType="after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additive="base">
                                        <p:cTn id="43" dur="500" fill="hold"/>
                                        <p:tgtEl>
                                          <p:spTgt spid="57"/>
                                        </p:tgtEl>
                                        <p:attrNameLst>
                                          <p:attrName>ppt_x</p:attrName>
                                        </p:attrNameLst>
                                      </p:cBhvr>
                                      <p:tavLst>
                                        <p:tav tm="0">
                                          <p:val>
                                            <p:strVal val="0-#ppt_w/2"/>
                                          </p:val>
                                        </p:tav>
                                        <p:tav tm="100000">
                                          <p:val>
                                            <p:strVal val="#ppt_x"/>
                                          </p:val>
                                        </p:tav>
                                      </p:tavLst>
                                    </p:anim>
                                    <p:anim calcmode="lin" valueType="num">
                                      <p:cBhvr additive="base">
                                        <p:cTn id="44" dur="500" fill="hold"/>
                                        <p:tgtEl>
                                          <p:spTgt spid="5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anim calcmode="lin" valueType="num">
                                      <p:cBhvr additive="base">
                                        <p:cTn id="47" dur="500" fill="hold"/>
                                        <p:tgtEl>
                                          <p:spTgt spid="72"/>
                                        </p:tgtEl>
                                        <p:attrNameLst>
                                          <p:attrName>ppt_x</p:attrName>
                                        </p:attrNameLst>
                                      </p:cBhvr>
                                      <p:tavLst>
                                        <p:tav tm="0">
                                          <p:val>
                                            <p:strVal val="1+#ppt_w/2"/>
                                          </p:val>
                                        </p:tav>
                                        <p:tav tm="100000">
                                          <p:val>
                                            <p:strVal val="#ppt_x"/>
                                          </p:val>
                                        </p:tav>
                                      </p:tavLst>
                                    </p:anim>
                                    <p:anim calcmode="lin" valueType="num">
                                      <p:cBhvr additive="base">
                                        <p:cTn id="48"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subTitle" idx="1"/>
          </p:nvPr>
        </p:nvSpPr>
        <p:spPr>
          <a:xfrm>
            <a:off x="146638" y="536166"/>
            <a:ext cx="8906351" cy="4318231"/>
          </a:xfrm>
          <a:noFill/>
        </p:spPr>
        <p:txBody>
          <a:bodyPr>
            <a:normAutofit lnSpcReduction="10000"/>
          </a:bodyPr>
          <a:lstStyle/>
          <a:p>
            <a:pPr indent="-4445" algn="l"/>
            <a:r>
              <a:rPr lang="zh-CN" altLang="en-US" sz="1500" dirty="0"/>
              <a:t>只有</a:t>
            </a:r>
            <a:r>
              <a:rPr lang="en-US" altLang="zh-CN" sz="1500" dirty="0" err="1"/>
              <a:t>a+b</a:t>
            </a:r>
            <a:r>
              <a:rPr lang="en-US" altLang="zh-CN" sz="1500" dirty="0"/>
              <a:t>&gt;</a:t>
            </a:r>
            <a:r>
              <a:rPr lang="en-US" altLang="zh-CN" sz="1500" dirty="0" err="1"/>
              <a:t>c,b+c</a:t>
            </a:r>
            <a:r>
              <a:rPr lang="en-US" altLang="zh-CN" sz="1500" dirty="0"/>
              <a:t>&gt;</a:t>
            </a:r>
            <a:r>
              <a:rPr lang="en-US" altLang="zh-CN" sz="1500" dirty="0" err="1"/>
              <a:t>a,c+a</a:t>
            </a:r>
            <a:r>
              <a:rPr lang="en-US" altLang="zh-CN" sz="1500" dirty="0"/>
              <a:t>&gt;b</a:t>
            </a:r>
            <a:r>
              <a:rPr lang="zh-CN" altLang="en-US" sz="1500" dirty="0"/>
              <a:t>时才能构成三角形。设置异常处理，对不符合三角形条件的输出警告信息，不予计算。   </a:t>
            </a:r>
            <a:r>
              <a:rPr lang="en-US" altLang="zh-CN" sz="1500" dirty="0"/>
              <a:t>1</a:t>
            </a:r>
            <a:r>
              <a:rPr lang="zh-CN" altLang="en-US" sz="1500" dirty="0"/>
              <a:t>）先写出没有异常处理时的程序:</a:t>
            </a:r>
            <a:endParaRPr lang="zh-CN" altLang="en-US" sz="1500" dirty="0"/>
          </a:p>
          <a:p>
            <a:pPr indent="-4445" algn="l"/>
            <a:r>
              <a:rPr lang="zh-CN" altLang="en-US" sz="1500" dirty="0"/>
              <a:t>#</a:t>
            </a:r>
            <a:r>
              <a:rPr lang="en-US" altLang="zh-CN" sz="1500" dirty="0"/>
              <a:t>include &lt;</a:t>
            </a:r>
            <a:r>
              <a:rPr lang="en-US" altLang="zh-CN" sz="1500" dirty="0" err="1"/>
              <a:t>iostream</a:t>
            </a:r>
            <a:r>
              <a:rPr lang="en-US" altLang="zh-CN" sz="1500" dirty="0"/>
              <a:t>&gt;</a:t>
            </a:r>
            <a:endParaRPr lang="en-US" altLang="zh-CN" sz="1500" dirty="0"/>
          </a:p>
          <a:p>
            <a:pPr indent="-4445" algn="l"/>
            <a:r>
              <a:rPr lang="en-US" altLang="zh-CN" sz="1500" dirty="0"/>
              <a:t>#include &lt;</a:t>
            </a:r>
            <a:r>
              <a:rPr lang="en-US" altLang="zh-CN" sz="1500" dirty="0" err="1"/>
              <a:t>cmath</a:t>
            </a:r>
            <a:r>
              <a:rPr lang="en-US" altLang="zh-CN" sz="1500" dirty="0"/>
              <a:t>&gt;</a:t>
            </a:r>
            <a:endParaRPr lang="en-US" altLang="zh-CN" sz="1500" dirty="0"/>
          </a:p>
          <a:p>
            <a:pPr indent="-4445" algn="l"/>
            <a:r>
              <a:rPr lang="en-US" altLang="zh-CN" sz="1500" dirty="0"/>
              <a:t>using namespace </a:t>
            </a:r>
            <a:r>
              <a:rPr lang="en-US" altLang="zh-CN" sz="1500" dirty="0" err="1"/>
              <a:t>std</a:t>
            </a:r>
            <a:r>
              <a:rPr lang="en-US" altLang="zh-CN" sz="1500" dirty="0"/>
              <a:t>;</a:t>
            </a:r>
            <a:endParaRPr lang="en-US" altLang="zh-CN" sz="1500" dirty="0"/>
          </a:p>
          <a:p>
            <a:pPr indent="-4445" algn="l"/>
            <a:r>
              <a:rPr lang="en-US" altLang="zh-CN" sz="1500" dirty="0" err="1"/>
              <a:t>int</a:t>
            </a:r>
            <a:r>
              <a:rPr lang="en-US" altLang="zh-CN" sz="1500" dirty="0"/>
              <a:t> main( )</a:t>
            </a:r>
            <a:endParaRPr lang="en-US" altLang="zh-CN" sz="1500" dirty="0"/>
          </a:p>
          <a:p>
            <a:pPr indent="-4445" algn="l"/>
            <a:r>
              <a:rPr lang="en-US" altLang="zh-CN" sz="1500" dirty="0"/>
              <a:t>{</a:t>
            </a:r>
            <a:endParaRPr lang="en-US" altLang="zh-CN" sz="1500" dirty="0"/>
          </a:p>
          <a:p>
            <a:pPr indent="-4445" algn="l"/>
            <a:r>
              <a:rPr lang="en-US" altLang="zh-CN" sz="1500" dirty="0"/>
              <a:t>        double triangle(</a:t>
            </a:r>
            <a:r>
              <a:rPr lang="en-US" altLang="zh-CN" sz="1500" dirty="0" err="1"/>
              <a:t>double,double,double</a:t>
            </a:r>
            <a:r>
              <a:rPr lang="en-US" altLang="zh-CN" sz="1500" dirty="0"/>
              <a:t>);</a:t>
            </a:r>
            <a:endParaRPr lang="en-US" altLang="zh-CN" sz="1500" dirty="0"/>
          </a:p>
          <a:p>
            <a:pPr indent="-4445" algn="l"/>
            <a:r>
              <a:rPr lang="en-US" altLang="zh-CN" sz="1500" dirty="0"/>
              <a:t>        double </a:t>
            </a:r>
            <a:r>
              <a:rPr lang="en-US" altLang="zh-CN" sz="1500" dirty="0" err="1"/>
              <a:t>a,b,c</a:t>
            </a:r>
            <a:r>
              <a:rPr lang="en-US" altLang="zh-CN" sz="1500" dirty="0"/>
              <a:t>;</a:t>
            </a:r>
            <a:endParaRPr lang="en-US" altLang="zh-CN" sz="1500" dirty="0"/>
          </a:p>
          <a:p>
            <a:pPr indent="-4445" algn="l"/>
            <a:r>
              <a:rPr lang="en-US" altLang="zh-CN" sz="1500" dirty="0"/>
              <a:t>        </a:t>
            </a:r>
            <a:r>
              <a:rPr lang="en-US" altLang="zh-CN" sz="1500" dirty="0" err="1"/>
              <a:t>cin</a:t>
            </a:r>
            <a:r>
              <a:rPr lang="en-US" altLang="zh-CN" sz="1500" dirty="0"/>
              <a:t>&gt;&gt;a&gt;&gt;b&gt;&gt;c;</a:t>
            </a:r>
            <a:endParaRPr lang="en-US" altLang="zh-CN" sz="1500" dirty="0"/>
          </a:p>
          <a:p>
            <a:pPr indent="-4445" algn="l"/>
            <a:r>
              <a:rPr lang="en-US" altLang="zh-CN" sz="1500" dirty="0"/>
              <a:t>        while(a&gt;0 &amp;&amp; b&gt;0 &amp;&amp; c&gt;0)</a:t>
            </a:r>
            <a:endParaRPr lang="en-US" altLang="zh-CN" sz="1500" dirty="0"/>
          </a:p>
          <a:p>
            <a:pPr indent="-4445" algn="l"/>
            <a:r>
              <a:rPr lang="en-US" altLang="zh-CN" sz="1500" dirty="0"/>
              <a:t>        {</a:t>
            </a:r>
            <a:endParaRPr lang="en-US" altLang="zh-CN" sz="1500" dirty="0"/>
          </a:p>
          <a:p>
            <a:pPr indent="-4445" algn="l"/>
            <a:r>
              <a:rPr lang="en-US" altLang="zh-CN" sz="1500" dirty="0"/>
              <a:t>                </a:t>
            </a:r>
            <a:r>
              <a:rPr lang="en-US" altLang="zh-CN" sz="1500" dirty="0" err="1"/>
              <a:t>cout</a:t>
            </a:r>
            <a:r>
              <a:rPr lang="en-US" altLang="zh-CN" sz="1500" dirty="0"/>
              <a:t>&lt;&lt;triangle(</a:t>
            </a:r>
            <a:r>
              <a:rPr lang="en-US" altLang="zh-CN" sz="1500" dirty="0" err="1"/>
              <a:t>a,b,c</a:t>
            </a:r>
            <a:r>
              <a:rPr lang="en-US" altLang="zh-CN" sz="1500" dirty="0"/>
              <a:t>)&lt;&lt;</a:t>
            </a:r>
            <a:r>
              <a:rPr lang="en-US" altLang="zh-CN" sz="1500" dirty="0" err="1"/>
              <a:t>endl</a:t>
            </a:r>
            <a:r>
              <a:rPr lang="en-US" altLang="zh-CN" sz="1500" dirty="0"/>
              <a:t>;</a:t>
            </a:r>
            <a:endParaRPr lang="en-US" altLang="zh-CN" sz="1500" dirty="0"/>
          </a:p>
          <a:p>
            <a:pPr indent="-4445" algn="l"/>
            <a:r>
              <a:rPr lang="en-US" altLang="zh-CN" sz="1500" dirty="0"/>
              <a:t>                </a:t>
            </a:r>
            <a:r>
              <a:rPr lang="en-US" altLang="zh-CN" sz="1500" dirty="0" err="1"/>
              <a:t>cin</a:t>
            </a:r>
            <a:r>
              <a:rPr lang="en-US" altLang="zh-CN" sz="1500" dirty="0"/>
              <a:t>&gt;&gt;a&gt;&gt;b&gt;&gt;c;</a:t>
            </a:r>
            <a:endParaRPr lang="en-US" altLang="zh-CN" sz="1500" dirty="0"/>
          </a:p>
          <a:p>
            <a:pPr indent="-4445" algn="l"/>
            <a:r>
              <a:rPr lang="en-US" altLang="zh-CN" sz="1500" dirty="0"/>
              <a:t>        }</a:t>
            </a:r>
            <a:endParaRPr lang="en-US" altLang="zh-CN" sz="1500" dirty="0"/>
          </a:p>
          <a:p>
            <a:pPr indent="-4445" algn="l"/>
            <a:r>
              <a:rPr lang="en-US" altLang="zh-CN" sz="1500" dirty="0"/>
              <a:t>        return 0;</a:t>
            </a:r>
            <a:endParaRPr lang="en-US" altLang="zh-CN" sz="1500" dirty="0"/>
          </a:p>
          <a:p>
            <a:pPr indent="-4445" algn="l"/>
            <a:r>
              <a:rPr lang="en-US" altLang="zh-CN" sz="1500" dirty="0"/>
              <a:t>}</a:t>
            </a:r>
            <a:endParaRPr lang="en-US" altLang="zh-CN" sz="15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a:xfrm>
            <a:off x="739570" y="650637"/>
            <a:ext cx="6284682" cy="4492119"/>
          </a:xfrm>
          <a:noFill/>
        </p:spPr>
        <p:txBody>
          <a:bodyPr/>
          <a:lstStyle/>
          <a:p>
            <a:pPr indent="-4445" algn="l"/>
            <a:r>
              <a:rPr lang="en-US" altLang="zh-CN" sz="1350" dirty="0"/>
              <a:t>double triangle(double </a:t>
            </a:r>
            <a:r>
              <a:rPr lang="en-US" altLang="zh-CN" sz="1350" dirty="0" err="1"/>
              <a:t>a,double</a:t>
            </a:r>
            <a:r>
              <a:rPr lang="en-US" altLang="zh-CN" sz="1350" dirty="0"/>
              <a:t> </a:t>
            </a:r>
            <a:r>
              <a:rPr lang="en-US" altLang="zh-CN" sz="1350" dirty="0" err="1"/>
              <a:t>b,double</a:t>
            </a:r>
            <a:r>
              <a:rPr lang="en-US" altLang="zh-CN" sz="1350" dirty="0"/>
              <a:t> c)</a:t>
            </a:r>
            <a:endParaRPr lang="en-US" altLang="zh-CN" sz="1350" dirty="0"/>
          </a:p>
          <a:p>
            <a:pPr indent="-4445" algn="l"/>
            <a:r>
              <a:rPr lang="en-US" altLang="zh-CN" sz="1350" dirty="0"/>
              <a:t>{</a:t>
            </a:r>
            <a:endParaRPr lang="en-US" altLang="zh-CN" sz="1350" dirty="0"/>
          </a:p>
          <a:p>
            <a:pPr indent="-4445" algn="l"/>
            <a:r>
              <a:rPr lang="en-US" altLang="zh-CN" sz="1350" dirty="0"/>
              <a:t>        double area;</a:t>
            </a:r>
            <a:endParaRPr lang="en-US" altLang="zh-CN" sz="1350" dirty="0"/>
          </a:p>
          <a:p>
            <a:pPr indent="-4445" algn="l"/>
            <a:r>
              <a:rPr lang="en-US" altLang="zh-CN" sz="1350" dirty="0"/>
              <a:t>        double s=(</a:t>
            </a:r>
            <a:r>
              <a:rPr lang="en-US" altLang="zh-CN" sz="1350" dirty="0" err="1"/>
              <a:t>a+b+c</a:t>
            </a:r>
            <a:r>
              <a:rPr lang="en-US" altLang="zh-CN" sz="1350" dirty="0"/>
              <a:t>)/2;</a:t>
            </a:r>
            <a:endParaRPr lang="en-US" altLang="zh-CN" sz="1350" dirty="0"/>
          </a:p>
          <a:p>
            <a:pPr indent="-4445" algn="l"/>
            <a:r>
              <a:rPr lang="en-US" altLang="zh-CN" sz="1350" dirty="0"/>
              <a:t>        area=</a:t>
            </a:r>
            <a:r>
              <a:rPr lang="en-US" altLang="zh-CN" sz="1350" dirty="0" err="1"/>
              <a:t>sqrt</a:t>
            </a:r>
            <a:r>
              <a:rPr lang="en-US" altLang="zh-CN" sz="1350" dirty="0"/>
              <a:t>(s*(s-a)*(s-b)*(s-c));</a:t>
            </a:r>
            <a:endParaRPr lang="en-US" altLang="zh-CN" sz="1350" dirty="0"/>
          </a:p>
          <a:p>
            <a:pPr indent="-4445" algn="l"/>
            <a:r>
              <a:rPr lang="en-US" altLang="zh-CN" sz="1350" dirty="0"/>
              <a:t>        return area;</a:t>
            </a:r>
            <a:endParaRPr lang="en-US" altLang="zh-CN" sz="1350" dirty="0"/>
          </a:p>
          <a:p>
            <a:pPr indent="-4445" algn="l"/>
            <a:r>
              <a:rPr lang="en-US" altLang="zh-CN" sz="1350" dirty="0"/>
              <a:t>}</a:t>
            </a:r>
            <a:endParaRPr lang="zh-CN" altLang="en-US" sz="1350" dirty="0"/>
          </a:p>
          <a:p>
            <a:pPr indent="-4445" algn="l"/>
            <a:r>
              <a:rPr lang="zh-CN" altLang="en-US" b="0" dirty="0" smtClean="0"/>
              <a:t>运行情况如下:</a:t>
            </a:r>
            <a:endParaRPr lang="zh-CN" altLang="en-US" b="0" dirty="0" smtClean="0"/>
          </a:p>
          <a:p>
            <a:pPr indent="-4445" algn="l"/>
            <a:r>
              <a:rPr lang="zh-CN" altLang="en-US" sz="1350" u="sng" dirty="0"/>
              <a:t>6 5 4↙</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9.92157              (输出三角形的面积)</a:t>
            </a:r>
            <a:endParaRPr lang="zh-CN" altLang="en-US" sz="1350" dirty="0"/>
          </a:p>
          <a:p>
            <a:pPr indent="-4445" algn="l"/>
            <a:r>
              <a:rPr lang="zh-CN" altLang="en-US" sz="1350" u="sng" dirty="0"/>
              <a:t>1 1.5 2↙</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0.726184            (输出三角形的面积)</a:t>
            </a:r>
            <a:endParaRPr lang="zh-CN" altLang="en-US" sz="1350" dirty="0"/>
          </a:p>
          <a:p>
            <a:pPr indent="-4445" algn="l"/>
            <a:r>
              <a:rPr lang="zh-CN" altLang="en-US" sz="1350" u="sng" dirty="0"/>
              <a:t>1 2 1↙</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                         (输出三角形的面积，此结果显然不对,因为不是三角形)</a:t>
            </a:r>
            <a:endParaRPr lang="zh-CN" altLang="en-US" sz="1350" dirty="0"/>
          </a:p>
          <a:p>
            <a:pPr indent="-4445" algn="l"/>
            <a:r>
              <a:rPr lang="zh-CN" altLang="en-US" sz="1350" u="sng" dirty="0"/>
              <a:t>1 0 6↙</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(结束)</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1"/>
          </p:nvPr>
        </p:nvSpPr>
        <p:spPr>
          <a:xfrm>
            <a:off x="141275" y="650637"/>
            <a:ext cx="8871880" cy="4492119"/>
          </a:xfrm>
          <a:noFill/>
        </p:spPr>
        <p:txBody>
          <a:bodyPr>
            <a:normAutofit lnSpcReduction="10000"/>
          </a:bodyPr>
          <a:lstStyle/>
          <a:p>
            <a:pPr indent="-4445" algn="l"/>
            <a:r>
              <a:rPr lang="en-US" altLang="zh-CN" sz="1500" dirty="0"/>
              <a:t>2)</a:t>
            </a:r>
            <a:r>
              <a:rPr lang="zh-CN" altLang="en-US" sz="1500" dirty="0"/>
              <a:t>修改程序，在函数</a:t>
            </a:r>
            <a:r>
              <a:rPr lang="en-US" altLang="zh-CN" sz="1500" dirty="0" err="1"/>
              <a:t>traingle</a:t>
            </a:r>
            <a:r>
              <a:rPr lang="zh-CN" altLang="en-US" sz="1500" dirty="0"/>
              <a:t>中对三角形条件进行检查，如果不符合三角形条件，就抛出一个异常信息，在主函数中的</a:t>
            </a:r>
            <a:r>
              <a:rPr lang="en-US" altLang="zh-CN" sz="1500" dirty="0"/>
              <a:t>try-catch</a:t>
            </a:r>
            <a:r>
              <a:rPr lang="zh-CN" altLang="en-US" sz="1500" dirty="0"/>
              <a:t>块中调用</a:t>
            </a:r>
            <a:r>
              <a:rPr lang="en-US" altLang="zh-CN" sz="1500" dirty="0" err="1"/>
              <a:t>traingle</a:t>
            </a:r>
            <a:r>
              <a:rPr lang="zh-CN" altLang="en-US" sz="1500" dirty="0"/>
              <a:t>函数，检测有无异常信息，并作相应处理。修改后的程序如下:</a:t>
            </a:r>
            <a:endParaRPr lang="zh-CN" altLang="en-US" sz="1500" dirty="0"/>
          </a:p>
          <a:p>
            <a:pPr indent="-4445" algn="l"/>
            <a:r>
              <a:rPr lang="zh-CN" altLang="en-US" sz="1350" dirty="0"/>
              <a:t>#</a:t>
            </a:r>
            <a:r>
              <a:rPr lang="en-US" altLang="zh-CN" sz="1350" dirty="0"/>
              <a:t>include &lt;</a:t>
            </a:r>
            <a:r>
              <a:rPr lang="en-US" altLang="zh-CN" sz="1350" dirty="0" err="1"/>
              <a:t>iostream</a:t>
            </a:r>
            <a:r>
              <a:rPr lang="en-US" altLang="zh-CN" sz="1350" dirty="0"/>
              <a:t>&gt;</a:t>
            </a:r>
            <a:endParaRPr lang="en-US" altLang="zh-CN" sz="1350" dirty="0"/>
          </a:p>
          <a:p>
            <a:pPr indent="-4445" algn="l"/>
            <a:r>
              <a:rPr lang="en-US" altLang="zh-CN" sz="1350" dirty="0"/>
              <a:t>#include &lt;</a:t>
            </a:r>
            <a:r>
              <a:rPr lang="en-US" altLang="zh-CN" sz="1350" dirty="0" err="1"/>
              <a:t>cmath</a:t>
            </a:r>
            <a:r>
              <a:rPr lang="en-US" altLang="zh-CN" sz="1350" dirty="0"/>
              <a:t>&gt;</a:t>
            </a:r>
            <a:endParaRPr lang="en-US" altLang="zh-CN" sz="1350" dirty="0"/>
          </a:p>
          <a:p>
            <a:pPr indent="-4445" algn="l"/>
            <a:r>
              <a:rPr lang="en-US" altLang="zh-CN" sz="1350" dirty="0"/>
              <a:t>using namespace </a:t>
            </a:r>
            <a:r>
              <a:rPr lang="en-US" altLang="zh-CN" sz="1350" dirty="0" err="1"/>
              <a:t>std</a:t>
            </a:r>
            <a:r>
              <a:rPr lang="en-US" altLang="zh-CN" sz="1350" dirty="0"/>
              <a:t>;</a:t>
            </a:r>
            <a:endParaRPr lang="en-US" altLang="zh-CN" sz="1350" dirty="0"/>
          </a:p>
          <a:p>
            <a:pPr indent="-4445" algn="l"/>
            <a:r>
              <a:rPr lang="en-US" altLang="zh-CN" sz="1350" dirty="0"/>
              <a:t>void main( )</a:t>
            </a:r>
            <a:endParaRPr lang="en-US" altLang="zh-CN" sz="1350" dirty="0"/>
          </a:p>
          <a:p>
            <a:pPr indent="-4445" algn="l"/>
            <a:r>
              <a:rPr lang="en-US" altLang="zh-CN" sz="1350" dirty="0"/>
              <a:t>{</a:t>
            </a:r>
            <a:endParaRPr lang="en-US" altLang="zh-CN" sz="1350" dirty="0"/>
          </a:p>
          <a:p>
            <a:pPr indent="-4445" algn="l"/>
            <a:r>
              <a:rPr lang="en-US" altLang="zh-CN" sz="1350" dirty="0"/>
              <a:t>        double triangle(</a:t>
            </a:r>
            <a:r>
              <a:rPr lang="en-US" altLang="zh-CN" sz="1350" dirty="0" err="1"/>
              <a:t>double,double,double</a:t>
            </a:r>
            <a:r>
              <a:rPr lang="en-US" altLang="zh-CN" sz="1350" dirty="0"/>
              <a:t>);</a:t>
            </a:r>
            <a:endParaRPr lang="en-US" altLang="zh-CN" sz="1350" dirty="0"/>
          </a:p>
          <a:p>
            <a:pPr indent="-4445" algn="l"/>
            <a:r>
              <a:rPr lang="en-US" altLang="zh-CN" sz="1350" dirty="0"/>
              <a:t>        double </a:t>
            </a:r>
            <a:r>
              <a:rPr lang="en-US" altLang="zh-CN" sz="1350" dirty="0" err="1"/>
              <a:t>a,b,c</a:t>
            </a:r>
            <a:r>
              <a:rPr lang="en-US" altLang="zh-CN" sz="1350" dirty="0"/>
              <a:t>;</a:t>
            </a:r>
            <a:endParaRPr lang="en-US" altLang="zh-CN" sz="1350" dirty="0"/>
          </a:p>
          <a:p>
            <a:pPr indent="-4445" algn="l"/>
            <a:r>
              <a:rPr lang="en-US" altLang="zh-CN" sz="1350" dirty="0"/>
              <a:t>        </a:t>
            </a:r>
            <a:r>
              <a:rPr lang="en-US" altLang="zh-CN" sz="1350" dirty="0" err="1"/>
              <a:t>cin</a:t>
            </a:r>
            <a:r>
              <a:rPr lang="en-US" altLang="zh-CN" sz="1350" dirty="0"/>
              <a:t>&gt;&gt;a&gt;&gt;b&gt;&gt;c;</a:t>
            </a:r>
            <a:endParaRPr lang="en-US" altLang="zh-CN" sz="1350" dirty="0"/>
          </a:p>
          <a:p>
            <a:pPr indent="-4445" algn="l"/>
            <a:r>
              <a:rPr lang="en-US" altLang="zh-CN" sz="1350" dirty="0">
                <a:solidFill>
                  <a:schemeClr val="tx1"/>
                </a:solidFill>
              </a:rPr>
              <a:t>        try                  </a:t>
            </a:r>
            <a:r>
              <a:rPr lang="en-US" altLang="zh-CN" sz="1350" dirty="0"/>
              <a:t>//</a:t>
            </a:r>
            <a:r>
              <a:rPr lang="zh-CN" altLang="en-US" sz="1350" dirty="0"/>
              <a:t>在</a:t>
            </a:r>
            <a:r>
              <a:rPr lang="en-US" altLang="zh-CN" sz="1350" dirty="0"/>
              <a:t>try</a:t>
            </a:r>
            <a:r>
              <a:rPr lang="zh-CN" altLang="en-US" sz="1350" dirty="0"/>
              <a:t>块中包含要检查的函数</a:t>
            </a:r>
            <a:endParaRPr lang="zh-CN" altLang="en-US" sz="1350" dirty="0"/>
          </a:p>
          <a:p>
            <a:pPr indent="-4445" algn="l"/>
            <a:r>
              <a:rPr lang="zh-CN" altLang="en-US" sz="1350" dirty="0"/>
              <a:t>        {</a:t>
            </a:r>
            <a:endParaRPr lang="en-US" altLang="zh-CN" sz="1350" dirty="0"/>
          </a:p>
          <a:p>
            <a:pPr indent="-4445" algn="l"/>
            <a:r>
              <a:rPr lang="en-US" altLang="zh-CN" sz="1350" dirty="0"/>
              <a:t>                 while(a&gt;0 &amp;&amp; b&gt;0 &amp;&amp; c&gt;0)</a:t>
            </a:r>
            <a:endParaRPr lang="en-US" altLang="zh-CN" sz="1350" dirty="0"/>
          </a:p>
          <a:p>
            <a:pPr indent="-4445" algn="l"/>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b="1" dirty="0">
                <a:solidFill>
                  <a:srgbClr val="00B050"/>
                </a:solidFill>
              </a:rPr>
              <a:t>triangle</a:t>
            </a:r>
            <a:r>
              <a:rPr lang="en-US" altLang="zh-CN" sz="1350" dirty="0"/>
              <a:t>(</a:t>
            </a:r>
            <a:r>
              <a:rPr lang="en-US" altLang="zh-CN" sz="1350" dirty="0" err="1"/>
              <a:t>a,b,c</a:t>
            </a:r>
            <a:r>
              <a:rPr lang="en-US" altLang="zh-CN" sz="1350" dirty="0"/>
              <a:t>)&lt;&lt;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cin</a:t>
            </a:r>
            <a:r>
              <a:rPr lang="en-US" altLang="zh-CN" sz="1350" dirty="0"/>
              <a:t>&gt;&gt;a&gt;&gt;b&gt;&gt;c;</a:t>
            </a:r>
            <a:endParaRPr lang="en-US" altLang="zh-CN" sz="1350" dirty="0"/>
          </a:p>
          <a:p>
            <a:pPr indent="-4445" algn="l"/>
            <a:r>
              <a:rPr lang="en-US" altLang="zh-CN" sz="1350" dirty="0"/>
              <a:t>                 }</a:t>
            </a:r>
            <a:endParaRPr lang="en-US" altLang="zh-CN" sz="1350" dirty="0"/>
          </a:p>
          <a:p>
            <a:pPr indent="-4445" algn="l"/>
            <a:r>
              <a:rPr lang="en-US" altLang="zh-CN" sz="1350" dirty="0"/>
              <a:t>       }</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subTitle" idx="1"/>
          </p:nvPr>
        </p:nvSpPr>
        <p:spPr>
          <a:xfrm>
            <a:off x="449927" y="650637"/>
            <a:ext cx="7900525" cy="4492119"/>
          </a:xfrm>
          <a:noFill/>
        </p:spPr>
        <p:txBody>
          <a:bodyPr/>
          <a:lstStyle/>
          <a:p>
            <a:pPr indent="-4445" algn="l"/>
            <a:r>
              <a:rPr lang="en-US" altLang="zh-CN" sz="1350" dirty="0">
                <a:solidFill>
                  <a:schemeClr val="tx1"/>
                </a:solidFill>
              </a:rPr>
              <a:t>            catch(double)                       </a:t>
            </a:r>
            <a:r>
              <a:rPr lang="en-US" altLang="zh-CN" sz="1350" dirty="0"/>
              <a:t>//</a:t>
            </a:r>
            <a:r>
              <a:rPr lang="zh-CN" altLang="en-US" sz="1350" dirty="0"/>
              <a:t>用</a:t>
            </a:r>
            <a:r>
              <a:rPr lang="en-US" altLang="zh-CN" sz="1350" dirty="0"/>
              <a:t>catch</a:t>
            </a:r>
            <a:r>
              <a:rPr lang="zh-CN" altLang="en-US" sz="1350" dirty="0"/>
              <a:t>捕捉异常信息并作相应处理</a:t>
            </a:r>
            <a:endParaRPr lang="zh-CN" altLang="en-US" sz="1350" dirty="0"/>
          </a:p>
          <a:p>
            <a:pPr indent="-4445" algn="l"/>
            <a:r>
              <a:rPr lang="zh-CN" altLang="en-US" sz="1350" dirty="0"/>
              <a:t>            {</a:t>
            </a:r>
            <a:r>
              <a:rPr lang="en-US" altLang="zh-CN" sz="1350" dirty="0" err="1"/>
              <a:t>cout</a:t>
            </a:r>
            <a:r>
              <a:rPr lang="en-US" altLang="zh-CN" sz="1350" dirty="0"/>
              <a:t>&lt;&lt;″a=″&lt;&lt;a&lt;&lt;″,b=″&lt;&lt;b&lt;&lt;″,c=″&lt;&lt;c&lt;&lt;″,that is not a triangle!″&lt;&lt;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cout</a:t>
            </a:r>
            <a:r>
              <a:rPr lang="en-US" altLang="zh-CN" sz="1350" dirty="0"/>
              <a:t>&lt;&lt;″end″&lt;&lt;</a:t>
            </a:r>
            <a:r>
              <a:rPr lang="en-US" altLang="zh-CN" sz="1350" dirty="0" err="1"/>
              <a:t>endl</a:t>
            </a:r>
            <a:r>
              <a:rPr lang="en-US" altLang="zh-CN" sz="1350" dirty="0"/>
              <a:t>;</a:t>
            </a:r>
            <a:endParaRPr lang="en-US" altLang="zh-CN" sz="1350" dirty="0"/>
          </a:p>
          <a:p>
            <a:pPr indent="-4445" algn="l"/>
            <a:r>
              <a:rPr lang="en-US" altLang="zh-CN" sz="1350" dirty="0"/>
              <a:t>}</a:t>
            </a:r>
            <a:endParaRPr lang="en-US" altLang="zh-CN" sz="1350" dirty="0"/>
          </a:p>
          <a:p>
            <a:pPr indent="-4445" algn="l"/>
            <a:r>
              <a:rPr lang="en-US" altLang="zh-CN" sz="1350" dirty="0"/>
              <a:t>double triangle(double </a:t>
            </a:r>
            <a:r>
              <a:rPr lang="en-US" altLang="zh-CN" sz="1350" dirty="0" err="1"/>
              <a:t>a,double</a:t>
            </a:r>
            <a:r>
              <a:rPr lang="en-US" altLang="zh-CN" sz="1350" dirty="0"/>
              <a:t> </a:t>
            </a:r>
            <a:r>
              <a:rPr lang="en-US" altLang="zh-CN" sz="1350" dirty="0" err="1"/>
              <a:t>b,double</a:t>
            </a:r>
            <a:r>
              <a:rPr lang="en-US" altLang="zh-CN" sz="1350" dirty="0"/>
              <a:t> c)  //</a:t>
            </a:r>
            <a:r>
              <a:rPr lang="zh-CN" altLang="en-US" sz="1350" dirty="0"/>
              <a:t>计算三角形的面积的函数</a:t>
            </a:r>
            <a:endParaRPr lang="zh-CN" altLang="en-US" sz="1350" dirty="0"/>
          </a:p>
          <a:p>
            <a:pPr indent="-4445" algn="l"/>
            <a:r>
              <a:rPr lang="zh-CN" altLang="en-US" sz="1350" dirty="0"/>
              <a:t>{ </a:t>
            </a:r>
            <a:endParaRPr lang="en-US" altLang="zh-CN" sz="1350" dirty="0"/>
          </a:p>
          <a:p>
            <a:pPr indent="-4445" algn="l"/>
            <a:r>
              <a:rPr lang="en-US" altLang="zh-CN" sz="1350" dirty="0"/>
              <a:t>             double s=(</a:t>
            </a:r>
            <a:r>
              <a:rPr lang="en-US" altLang="zh-CN" sz="1350" dirty="0" err="1"/>
              <a:t>a+b+c</a:t>
            </a:r>
            <a:r>
              <a:rPr lang="en-US" altLang="zh-CN" sz="1350" dirty="0"/>
              <a:t>)/2;</a:t>
            </a:r>
            <a:endParaRPr lang="en-US" altLang="zh-CN" sz="1350" dirty="0"/>
          </a:p>
          <a:p>
            <a:pPr indent="-4445" algn="l"/>
            <a:r>
              <a:rPr lang="en-US" altLang="zh-CN" sz="1350" dirty="0"/>
              <a:t>             if (</a:t>
            </a:r>
            <a:r>
              <a:rPr lang="en-US" altLang="zh-CN" sz="1350" dirty="0" err="1"/>
              <a:t>a+b</a:t>
            </a:r>
            <a:r>
              <a:rPr lang="en-US" altLang="zh-CN" sz="1350" dirty="0"/>
              <a:t>&lt;=c||</a:t>
            </a:r>
            <a:r>
              <a:rPr lang="en-US" altLang="zh-CN" sz="1350" dirty="0" err="1"/>
              <a:t>b+c</a:t>
            </a:r>
            <a:r>
              <a:rPr lang="en-US" altLang="zh-CN" sz="1350" dirty="0"/>
              <a:t>&lt;=a||</a:t>
            </a:r>
            <a:r>
              <a:rPr lang="en-US" altLang="zh-CN" sz="1350" dirty="0" err="1"/>
              <a:t>c+a</a:t>
            </a:r>
            <a:r>
              <a:rPr lang="en-US" altLang="zh-CN" sz="1350" dirty="0"/>
              <a:t>&lt;=b</a:t>
            </a:r>
            <a:r>
              <a:rPr lang="en-US" altLang="zh-CN" sz="1350" dirty="0">
                <a:solidFill>
                  <a:schemeClr val="tx1"/>
                </a:solidFill>
              </a:rPr>
              <a:t>) throw a</a:t>
            </a:r>
            <a:r>
              <a:rPr lang="en-US" altLang="zh-CN" sz="1350" dirty="0"/>
              <a:t>;   //</a:t>
            </a:r>
            <a:r>
              <a:rPr lang="zh-CN" altLang="en-US" sz="1350" dirty="0"/>
              <a:t>当不符合三角形条件抛出异常信息</a:t>
            </a:r>
            <a:endParaRPr lang="zh-CN" altLang="en-US" sz="1350" dirty="0"/>
          </a:p>
          <a:p>
            <a:pPr indent="-4445" algn="l"/>
            <a:r>
              <a:rPr lang="zh-CN" altLang="en-US" sz="1350" dirty="0"/>
              <a:t>             </a:t>
            </a:r>
            <a:r>
              <a:rPr lang="en-US" altLang="zh-CN" sz="1350" dirty="0"/>
              <a:t>return </a:t>
            </a:r>
            <a:r>
              <a:rPr lang="en-US" altLang="zh-CN" sz="1350" dirty="0" err="1"/>
              <a:t>sqrt</a:t>
            </a:r>
            <a:r>
              <a:rPr lang="en-US" altLang="zh-CN" sz="1350" dirty="0"/>
              <a:t>(s*(s-a)*(s-b)*(s-c));</a:t>
            </a:r>
            <a:endParaRPr lang="en-US" altLang="zh-CN" sz="1350" dirty="0"/>
          </a:p>
          <a:p>
            <a:pPr indent="-4445" algn="l"/>
            <a:r>
              <a:rPr lang="en-US" altLang="zh-CN" sz="1350" dirty="0"/>
              <a:t>}</a:t>
            </a:r>
            <a:endParaRPr lang="zh-CN" altLang="en-US" sz="1350" dirty="0"/>
          </a:p>
          <a:p>
            <a:pPr indent="-4445" algn="l"/>
            <a:r>
              <a:rPr lang="zh-CN" altLang="en-US" sz="1350" dirty="0"/>
              <a:t>程序运行结果如下:</a:t>
            </a:r>
            <a:endParaRPr lang="zh-CN" altLang="en-US" sz="1350" dirty="0"/>
          </a:p>
          <a:p>
            <a:pPr indent="-4445" algn="l"/>
            <a:r>
              <a:rPr lang="zh-CN" altLang="en-US" sz="1350" u="sng" dirty="0"/>
              <a:t>6 5 4↙</a:t>
            </a:r>
            <a:r>
              <a:rPr lang="zh-CN" altLang="en-US" sz="1350" dirty="0"/>
              <a:t>              (输入</a:t>
            </a:r>
            <a:r>
              <a:rPr lang="en-US" altLang="zh-CN" sz="1350" dirty="0" err="1"/>
              <a:t>a,b,c</a:t>
            </a:r>
            <a:r>
              <a:rPr lang="zh-CN" altLang="en-US" sz="1350" dirty="0"/>
              <a:t>的值) </a:t>
            </a:r>
            <a:endParaRPr lang="zh-CN" altLang="en-US" sz="1350" dirty="0"/>
          </a:p>
          <a:p>
            <a:pPr indent="-4445" algn="l"/>
            <a:r>
              <a:rPr lang="zh-CN" altLang="en-US" sz="1350" dirty="0"/>
              <a:t>9.92157             (计算出三角形的面积)</a:t>
            </a:r>
            <a:endParaRPr lang="zh-CN" altLang="en-US" sz="1350" dirty="0"/>
          </a:p>
          <a:p>
            <a:pPr indent="-4445" algn="l"/>
            <a:r>
              <a:rPr lang="zh-CN" altLang="en-US" sz="1350" u="sng" dirty="0"/>
              <a:t>1 1.5 2↙</a:t>
            </a:r>
            <a:r>
              <a:rPr lang="zh-CN" altLang="en-US" sz="1350" dirty="0"/>
              <a:t>           (输入</a:t>
            </a:r>
            <a:r>
              <a:rPr lang="en-US" altLang="zh-CN" sz="1350" dirty="0" err="1"/>
              <a:t>a,b,c</a:t>
            </a:r>
            <a:r>
              <a:rPr lang="zh-CN" altLang="en-US" sz="1350" dirty="0"/>
              <a:t>的值)</a:t>
            </a:r>
            <a:endParaRPr lang="zh-CN" altLang="en-US" sz="1350" dirty="0"/>
          </a:p>
          <a:p>
            <a:pPr indent="-4445" algn="l"/>
            <a:r>
              <a:rPr lang="zh-CN" altLang="en-US" sz="1350" dirty="0"/>
              <a:t>0.726184           (计算出三角形的面积)</a:t>
            </a:r>
            <a:endParaRPr lang="zh-CN" altLang="en-US" sz="1350" dirty="0"/>
          </a:p>
          <a:p>
            <a:pPr indent="-4445" algn="l"/>
            <a:r>
              <a:rPr lang="zh-CN" altLang="en-US" sz="1350" u="sng" dirty="0"/>
              <a:t>1 2 1↙</a:t>
            </a:r>
            <a:r>
              <a:rPr lang="zh-CN" altLang="en-US" sz="1350" dirty="0"/>
              <a:t>              (输入</a:t>
            </a:r>
            <a:r>
              <a:rPr lang="en-US" altLang="zh-CN" sz="1350" dirty="0" err="1"/>
              <a:t>a,b,c</a:t>
            </a:r>
            <a:r>
              <a:rPr lang="zh-CN" altLang="en-US" sz="1350" dirty="0"/>
              <a:t>的值)</a:t>
            </a:r>
            <a:endParaRPr lang="zh-CN" altLang="en-US" sz="1350" dirty="0"/>
          </a:p>
          <a:p>
            <a:pPr indent="-4445" algn="l"/>
            <a:r>
              <a:rPr lang="en-US" altLang="zh-CN" sz="1350" dirty="0"/>
              <a:t>a=1,b=2,c=1, that is not a triangle!  (</a:t>
            </a:r>
            <a:r>
              <a:rPr lang="zh-CN" altLang="en-US" sz="1350" dirty="0"/>
              <a:t>异常处理)</a:t>
            </a:r>
            <a:endParaRPr lang="zh-CN" altLang="en-US" sz="1350" dirty="0"/>
          </a:p>
          <a:p>
            <a:pPr indent="-4445" algn="l"/>
            <a:r>
              <a:rPr lang="en-US" altLang="zh-CN" sz="1350" dirty="0"/>
              <a:t>end</a:t>
            </a:r>
            <a:endParaRPr lang="zh-CN" altLang="en-US" sz="135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6706463"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6473195"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a:t>
            </a:r>
            <a:r>
              <a:rPr lang="zh-CN" altLang="en-US" sz="2400" kern="0" dirty="0">
                <a:solidFill>
                  <a:schemeClr val="bg1"/>
                </a:solidFill>
              </a:rPr>
              <a:t>给出三角形的三边</a:t>
            </a:r>
            <a:r>
              <a:rPr lang="en-US" altLang="zh-CN" sz="2400" kern="0" dirty="0" err="1">
                <a:solidFill>
                  <a:schemeClr val="bg1"/>
                </a:solidFill>
              </a:rPr>
              <a:t>a,b,c</a:t>
            </a:r>
            <a:r>
              <a:rPr lang="en-US" altLang="zh-CN" sz="2400" kern="0" dirty="0">
                <a:solidFill>
                  <a:schemeClr val="bg1"/>
                </a:solidFill>
              </a:rPr>
              <a:t>，</a:t>
            </a:r>
            <a:r>
              <a:rPr lang="zh-CN" altLang="en-US" sz="2400" kern="0" dirty="0">
                <a:solidFill>
                  <a:schemeClr val="bg1"/>
                </a:solidFill>
              </a:rPr>
              <a:t>求三角形的面积</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subTitle" idx="1"/>
          </p:nvPr>
        </p:nvSpPr>
        <p:spPr>
          <a:xfrm>
            <a:off x="84290" y="898435"/>
            <a:ext cx="8906351" cy="3994364"/>
          </a:xfrm>
          <a:noFill/>
        </p:spPr>
        <p:txBody>
          <a:bodyPr/>
          <a:lstStyle/>
          <a:p>
            <a:pPr indent="-4445" algn="l">
              <a:lnSpc>
                <a:spcPct val="150000"/>
              </a:lnSpc>
              <a:spcBef>
                <a:spcPts val="0"/>
              </a:spcBef>
            </a:pPr>
            <a:r>
              <a:rPr lang="zh-CN" altLang="en-US" sz="1800" dirty="0"/>
              <a:t>现在结合程序分析怎样进行异常处理</a:t>
            </a:r>
            <a:r>
              <a:rPr lang="en-US" altLang="zh-CN" sz="1800" dirty="0"/>
              <a:t>:</a:t>
            </a:r>
            <a:endParaRPr lang="zh-CN" altLang="en-US" sz="1800" dirty="0"/>
          </a:p>
          <a:p>
            <a:pPr indent="-4445" algn="l">
              <a:lnSpc>
                <a:spcPct val="150000"/>
              </a:lnSpc>
              <a:spcBef>
                <a:spcPts val="0"/>
              </a:spcBef>
            </a:pPr>
            <a:r>
              <a:rPr lang="zh-CN" altLang="en-US" sz="1800" dirty="0"/>
              <a:t>(1) 首先把可能出现异常的、需要检查的语句或程序段放在</a:t>
            </a:r>
            <a:r>
              <a:rPr lang="en-US" altLang="zh-CN" sz="1800" dirty="0">
                <a:solidFill>
                  <a:srgbClr val="FF0000"/>
                </a:solidFill>
              </a:rPr>
              <a:t>try</a:t>
            </a:r>
            <a:r>
              <a:rPr lang="zh-CN" altLang="en-US" sz="1800" dirty="0"/>
              <a:t>后面的花括号中。</a:t>
            </a:r>
            <a:endParaRPr lang="zh-CN" altLang="en-US" sz="1800" dirty="0"/>
          </a:p>
          <a:p>
            <a:pPr indent="-4445" algn="l">
              <a:lnSpc>
                <a:spcPct val="150000"/>
              </a:lnSpc>
              <a:spcBef>
                <a:spcPts val="0"/>
              </a:spcBef>
            </a:pPr>
            <a:r>
              <a:rPr lang="zh-CN" altLang="en-US" sz="1800" dirty="0"/>
              <a:t>(2) 程序开始运行后，按正常的顺序执行到</a:t>
            </a:r>
            <a:r>
              <a:rPr lang="en-US" altLang="zh-CN" sz="1800" dirty="0">
                <a:solidFill>
                  <a:srgbClr val="FF0000"/>
                </a:solidFill>
              </a:rPr>
              <a:t>try</a:t>
            </a:r>
            <a:r>
              <a:rPr lang="zh-CN" altLang="en-US" sz="1800" dirty="0"/>
              <a:t>块，开始执行</a:t>
            </a:r>
            <a:r>
              <a:rPr lang="en-US" altLang="zh-CN" sz="1800" dirty="0">
                <a:solidFill>
                  <a:srgbClr val="FF0000"/>
                </a:solidFill>
              </a:rPr>
              <a:t>try</a:t>
            </a:r>
            <a:r>
              <a:rPr lang="zh-CN" altLang="en-US" sz="1800" dirty="0"/>
              <a:t>块中花括号内的语句。如果在执行</a:t>
            </a:r>
            <a:r>
              <a:rPr lang="en-US" altLang="zh-CN" sz="1800" dirty="0">
                <a:solidFill>
                  <a:srgbClr val="FF0000"/>
                </a:solidFill>
              </a:rPr>
              <a:t>try</a:t>
            </a:r>
            <a:r>
              <a:rPr lang="zh-CN" altLang="en-US" sz="1800" dirty="0"/>
              <a:t>块内的语句过程中没有发生异常，则</a:t>
            </a:r>
            <a:r>
              <a:rPr lang="en-US" altLang="zh-CN" sz="1800" dirty="0">
                <a:solidFill>
                  <a:srgbClr val="FF0000"/>
                </a:solidFill>
              </a:rPr>
              <a:t>catch</a:t>
            </a:r>
            <a:r>
              <a:rPr lang="zh-CN" altLang="en-US" sz="1800" dirty="0"/>
              <a:t>子句不起作用，流程转到</a:t>
            </a:r>
            <a:r>
              <a:rPr lang="en-US" altLang="zh-CN" sz="1800" dirty="0">
                <a:solidFill>
                  <a:srgbClr val="FF0000"/>
                </a:solidFill>
              </a:rPr>
              <a:t>catch</a:t>
            </a:r>
            <a:r>
              <a:rPr lang="zh-CN" altLang="en-US" sz="1800" dirty="0"/>
              <a:t>子句后面的语句继续执行。</a:t>
            </a:r>
            <a:endParaRPr lang="zh-CN" altLang="en-US" sz="1800" dirty="0"/>
          </a:p>
          <a:p>
            <a:pPr indent="-4445" algn="l">
              <a:lnSpc>
                <a:spcPct val="150000"/>
              </a:lnSpc>
              <a:spcBef>
                <a:spcPts val="0"/>
              </a:spcBef>
            </a:pPr>
            <a:r>
              <a:rPr lang="zh-CN" altLang="en-US" sz="1800" dirty="0"/>
              <a:t>(3) 如果在执行</a:t>
            </a:r>
            <a:r>
              <a:rPr lang="en-US" altLang="zh-CN" sz="1800" dirty="0">
                <a:solidFill>
                  <a:srgbClr val="FF0000"/>
                </a:solidFill>
              </a:rPr>
              <a:t>try</a:t>
            </a:r>
            <a:r>
              <a:rPr lang="zh-CN" altLang="en-US" sz="1800" dirty="0"/>
              <a:t>块内的语句(包括其所调用的函数)过程中发生</a:t>
            </a:r>
            <a:r>
              <a:rPr lang="zh-CN" altLang="en-US" sz="1800" dirty="0">
                <a:solidFill>
                  <a:srgbClr val="00B050"/>
                </a:solidFill>
              </a:rPr>
              <a:t>异常</a:t>
            </a:r>
            <a:r>
              <a:rPr lang="zh-CN" altLang="en-US" sz="1800" dirty="0"/>
              <a:t>，则</a:t>
            </a:r>
            <a:r>
              <a:rPr lang="en-US" altLang="zh-CN" sz="1800" dirty="0">
                <a:solidFill>
                  <a:srgbClr val="FF0000"/>
                </a:solidFill>
              </a:rPr>
              <a:t>throw</a:t>
            </a:r>
            <a:r>
              <a:rPr lang="zh-CN" altLang="en-US" sz="1800" dirty="0"/>
              <a:t>运算符抛出一个异常信息。</a:t>
            </a:r>
            <a:r>
              <a:rPr lang="en-US" altLang="zh-CN" sz="1800" dirty="0">
                <a:solidFill>
                  <a:srgbClr val="FF0000"/>
                </a:solidFill>
              </a:rPr>
              <a:t>throw</a:t>
            </a:r>
            <a:r>
              <a:rPr lang="zh-CN" altLang="en-US" sz="1800" dirty="0"/>
              <a:t>抛出异常信息后，流程立即离开本函数，转到其上一级的函数(</a:t>
            </a:r>
            <a:r>
              <a:rPr lang="en-US" altLang="zh-CN" sz="1800" dirty="0"/>
              <a:t>main </a:t>
            </a:r>
            <a:r>
              <a:rPr lang="zh-CN" altLang="en-US" sz="1800" dirty="0"/>
              <a:t>函数)。</a:t>
            </a:r>
            <a:r>
              <a:rPr lang="en-US" altLang="zh-CN" sz="1800" dirty="0">
                <a:solidFill>
                  <a:srgbClr val="FF0000"/>
                </a:solidFill>
              </a:rPr>
              <a:t>throw</a:t>
            </a:r>
            <a:r>
              <a:rPr lang="zh-CN" altLang="en-US" sz="1800" dirty="0"/>
              <a:t>抛出什么样的数据由程序设计者自定，可以是</a:t>
            </a:r>
            <a:r>
              <a:rPr lang="zh-CN" altLang="en-US" sz="1800" dirty="0">
                <a:solidFill>
                  <a:srgbClr val="FF0000"/>
                </a:solidFill>
              </a:rPr>
              <a:t>任何类型的数据</a:t>
            </a:r>
            <a:r>
              <a:rPr lang="zh-CN" altLang="en-US" sz="1800" dirty="0"/>
              <a:t>。</a:t>
            </a:r>
            <a:endParaRPr lang="zh-CN" altLang="en-US" sz="18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 </a:t>
            </a:r>
            <a:r>
              <a:rPr lang="zh-CN" altLang="en-US" sz="2400" kern="0" dirty="0">
                <a:solidFill>
                  <a:schemeClr val="bg1"/>
                </a:solidFill>
              </a:rPr>
              <a:t>分析   </a:t>
            </a:r>
            <a:r>
              <a:rPr lang="en-US" altLang="zh-CN" sz="2400" kern="0" dirty="0">
                <a:solidFill>
                  <a:schemeClr val="bg1"/>
                </a:solidFill>
              </a:rPr>
              <a:t>1/2</a:t>
            </a:r>
            <a:endParaRPr lang="zh-CN" altLang="en-US" sz="2400" kern="0" dirty="0">
              <a:solidFill>
                <a:schemeClr val="bg1"/>
              </a:solidFill>
            </a:endParaRPr>
          </a:p>
        </p:txBody>
      </p:sp>
      <p:grpSp>
        <p:nvGrpSpPr>
          <p:cNvPr id="12" name="组合 11"/>
          <p:cNvGrpSpPr/>
          <p:nvPr/>
        </p:nvGrpSpPr>
        <p:grpSpPr bwMode="auto">
          <a:xfrm>
            <a:off x="7432828" y="88767"/>
            <a:ext cx="1580327" cy="456962"/>
            <a:chOff x="755298" y="2917165"/>
            <a:chExt cx="1584454" cy="447077"/>
          </a:xfrm>
        </p:grpSpPr>
        <p:sp>
          <p:nvSpPr>
            <p:cNvPr id="13" name="Freeform 60"/>
            <p:cNvSpPr/>
            <p:nvPr/>
          </p:nvSpPr>
          <p:spPr bwMode="auto">
            <a:xfrm>
              <a:off x="755298" y="2917165"/>
              <a:ext cx="416207" cy="447076"/>
            </a:xfrm>
            <a:custGeom>
              <a:avLst/>
              <a:gdLst>
                <a:gd name="T0" fmla="*/ 395254 w 437"/>
                <a:gd name="T1" fmla="*/ 346246 h 470"/>
                <a:gd name="T2" fmla="*/ 369538 w 437"/>
                <a:gd name="T3" fmla="*/ 318661 h 470"/>
                <a:gd name="T4" fmla="*/ 292393 w 437"/>
                <a:gd name="T5" fmla="*/ 276807 h 470"/>
                <a:gd name="T6" fmla="*/ 260010 w 437"/>
                <a:gd name="T7" fmla="*/ 244465 h 470"/>
                <a:gd name="T8" fmla="*/ 249534 w 437"/>
                <a:gd name="T9" fmla="*/ 228294 h 470"/>
                <a:gd name="T10" fmla="*/ 274297 w 437"/>
                <a:gd name="T11" fmla="*/ 189294 h 470"/>
                <a:gd name="T12" fmla="*/ 280011 w 437"/>
                <a:gd name="T13" fmla="*/ 175977 h 470"/>
                <a:gd name="T14" fmla="*/ 283821 w 437"/>
                <a:gd name="T15" fmla="*/ 139830 h 470"/>
                <a:gd name="T16" fmla="*/ 271439 w 437"/>
                <a:gd name="T17" fmla="*/ 54220 h 470"/>
                <a:gd name="T18" fmla="*/ 266677 w 437"/>
                <a:gd name="T19" fmla="*/ 49464 h 470"/>
                <a:gd name="T20" fmla="*/ 249534 w 437"/>
                <a:gd name="T21" fmla="*/ 35195 h 470"/>
                <a:gd name="T22" fmla="*/ 147625 w 437"/>
                <a:gd name="T23" fmla="*/ 47561 h 470"/>
                <a:gd name="T24" fmla="*/ 133339 w 437"/>
                <a:gd name="T25" fmla="*/ 133172 h 470"/>
                <a:gd name="T26" fmla="*/ 135243 w 437"/>
                <a:gd name="T27" fmla="*/ 170269 h 470"/>
                <a:gd name="T28" fmla="*/ 142863 w 437"/>
                <a:gd name="T29" fmla="*/ 185489 h 470"/>
                <a:gd name="T30" fmla="*/ 145720 w 437"/>
                <a:gd name="T31" fmla="*/ 192148 h 470"/>
                <a:gd name="T32" fmla="*/ 147625 w 437"/>
                <a:gd name="T33" fmla="*/ 191196 h 470"/>
                <a:gd name="T34" fmla="*/ 169531 w 437"/>
                <a:gd name="T35" fmla="*/ 227343 h 470"/>
                <a:gd name="T36" fmla="*/ 151435 w 437"/>
                <a:gd name="T37" fmla="*/ 243514 h 470"/>
                <a:gd name="T38" fmla="*/ 122862 w 437"/>
                <a:gd name="T39" fmla="*/ 276807 h 470"/>
                <a:gd name="T40" fmla="*/ 45716 w 437"/>
                <a:gd name="T41" fmla="*/ 318661 h 470"/>
                <a:gd name="T42" fmla="*/ 20001 w 437"/>
                <a:gd name="T43" fmla="*/ 346246 h 470"/>
                <a:gd name="T44" fmla="*/ 0 w 437"/>
                <a:gd name="T45" fmla="*/ 429003 h 470"/>
                <a:gd name="T46" fmla="*/ 0 w 437"/>
                <a:gd name="T47" fmla="*/ 447076 h 470"/>
                <a:gd name="T48" fmla="*/ 416207 w 437"/>
                <a:gd name="T49" fmla="*/ 447076 h 470"/>
                <a:gd name="T50" fmla="*/ 416207 w 437"/>
                <a:gd name="T51" fmla="*/ 429003 h 470"/>
                <a:gd name="T52" fmla="*/ 395254 w 437"/>
                <a:gd name="T53" fmla="*/ 346246 h 4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37"/>
                <a:gd name="T82" fmla="*/ 0 h 470"/>
                <a:gd name="T83" fmla="*/ 437 w 437"/>
                <a:gd name="T84" fmla="*/ 470 h 4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solidFill>
              <a:srgbClr val="A23C82"/>
            </a:solidFill>
            <a:ln>
              <a:noFill/>
            </a:ln>
            <a:extLst>
              <a:ext uri="{91240B29-F687-4F45-9708-019B960494DF}">
                <a14:hiddenLine xmlns:a14="http://schemas.microsoft.com/office/drawing/2010/main" w="9525">
                  <a:solidFill>
                    <a:srgbClr val="000000"/>
                  </a:solidFill>
                  <a:round/>
                </a14:hiddenLine>
              </a:ext>
            </a:extLst>
          </p:spPr>
          <p:txBody>
            <a:bodyPr lIns="51408" tIns="25704" rIns="51408" bIns="25704"/>
            <a:lstStyle/>
            <a:p>
              <a:endParaRPr lang="zh-CN" altLang="en-US" sz="1350"/>
            </a:p>
          </p:txBody>
        </p:sp>
        <p:sp>
          <p:nvSpPr>
            <p:cNvPr id="14" name="圆角矩形 13"/>
            <p:cNvSpPr/>
            <p:nvPr/>
          </p:nvSpPr>
          <p:spPr>
            <a:xfrm>
              <a:off x="1256405" y="3037084"/>
              <a:ext cx="1083347" cy="327158"/>
            </a:xfrm>
            <a:prstGeom prst="roundRect">
              <a:avLst>
                <a:gd name="adj" fmla="val 9938"/>
              </a:avLst>
            </a:prstGeom>
            <a:solidFill>
              <a:srgbClr val="A23C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20750"/>
              <a:r>
                <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rPr>
                <a:t>简要说明</a:t>
              </a:r>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
          <p:nvSpPr>
            <p:cNvPr id="15" name="等腰三角形 29"/>
            <p:cNvSpPr>
              <a:spLocks noChangeArrowheads="1"/>
            </p:cNvSpPr>
            <p:nvPr/>
          </p:nvSpPr>
          <p:spPr bwMode="auto">
            <a:xfrm rot="-5400000">
              <a:off x="1200093" y="3087287"/>
              <a:ext cx="55973" cy="113148"/>
            </a:xfrm>
            <a:prstGeom prst="triangle">
              <a:avLst>
                <a:gd name="adj" fmla="val 50000"/>
              </a:avLst>
            </a:prstGeom>
            <a:solidFill>
              <a:srgbClr val="A23C82"/>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eaVert" lIns="0" tIns="0" rIns="0" bIns="0" anchor="ctr"/>
            <a:lstStyle/>
            <a:p>
              <a:pPr algn="ctr" defTabSz="920750"/>
              <a:endParaRPr lang="zh-CN" altLang="en-US" sz="135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subTitle" idx="1"/>
          </p:nvPr>
        </p:nvSpPr>
        <p:spPr>
          <a:xfrm>
            <a:off x="197100" y="682524"/>
            <a:ext cx="8855065" cy="4210274"/>
          </a:xfrm>
          <a:noFill/>
        </p:spPr>
        <p:txBody>
          <a:bodyPr/>
          <a:lstStyle/>
          <a:p>
            <a:pPr indent="-4445" algn="l">
              <a:lnSpc>
                <a:spcPct val="150000"/>
              </a:lnSpc>
              <a:spcBef>
                <a:spcPts val="0"/>
              </a:spcBef>
            </a:pPr>
            <a:r>
              <a:rPr lang="zh-CN" altLang="en-US" sz="2100" dirty="0"/>
              <a:t>(4) 这个异常信息提供给</a:t>
            </a:r>
            <a:r>
              <a:rPr lang="en-US" altLang="zh-CN" sz="2100" dirty="0">
                <a:solidFill>
                  <a:srgbClr val="FF0000"/>
                </a:solidFill>
              </a:rPr>
              <a:t>try-catch</a:t>
            </a:r>
            <a:r>
              <a:rPr lang="zh-CN" altLang="en-US" sz="2100" dirty="0">
                <a:solidFill>
                  <a:srgbClr val="FF0000"/>
                </a:solidFill>
              </a:rPr>
              <a:t>结构</a:t>
            </a:r>
            <a:r>
              <a:rPr lang="zh-CN" altLang="en-US" sz="2100" dirty="0"/>
              <a:t>，系统会寻找与之匹配的</a:t>
            </a:r>
            <a:r>
              <a:rPr lang="en-US" altLang="zh-CN" sz="2100" dirty="0">
                <a:solidFill>
                  <a:srgbClr val="FF0000"/>
                </a:solidFill>
              </a:rPr>
              <a:t>catch</a:t>
            </a:r>
            <a:r>
              <a:rPr lang="zh-CN" altLang="en-US" sz="2100" dirty="0">
                <a:solidFill>
                  <a:srgbClr val="FF0000"/>
                </a:solidFill>
              </a:rPr>
              <a:t>子句</a:t>
            </a:r>
            <a:r>
              <a:rPr lang="zh-CN" altLang="en-US" sz="2100" dirty="0"/>
              <a:t>。</a:t>
            </a:r>
            <a:endParaRPr lang="zh-CN" altLang="en-US" sz="2100" dirty="0"/>
          </a:p>
          <a:p>
            <a:pPr indent="-4445" algn="l">
              <a:lnSpc>
                <a:spcPct val="150000"/>
              </a:lnSpc>
              <a:spcBef>
                <a:spcPts val="0"/>
              </a:spcBef>
            </a:pPr>
            <a:r>
              <a:rPr lang="zh-CN" altLang="en-US" sz="2100" dirty="0"/>
              <a:t>(5) 在进行异常处理后，程序并不会自动终止，继续执行</a:t>
            </a:r>
            <a:r>
              <a:rPr lang="en-US" altLang="zh-CN" sz="2100" dirty="0">
                <a:solidFill>
                  <a:srgbClr val="FF0000"/>
                </a:solidFill>
              </a:rPr>
              <a:t>catch</a:t>
            </a:r>
            <a:r>
              <a:rPr lang="zh-CN" altLang="en-US" sz="2100" dirty="0">
                <a:solidFill>
                  <a:srgbClr val="FF0000"/>
                </a:solidFill>
              </a:rPr>
              <a:t>子句</a:t>
            </a:r>
            <a:r>
              <a:rPr lang="zh-CN" altLang="en-US" sz="2100" dirty="0"/>
              <a:t>后面的语句。</a:t>
            </a:r>
            <a:endParaRPr lang="zh-CN" altLang="en-US" sz="2100" dirty="0"/>
          </a:p>
          <a:p>
            <a:pPr indent="-4445" algn="l">
              <a:lnSpc>
                <a:spcPct val="150000"/>
              </a:lnSpc>
              <a:spcBef>
                <a:spcPts val="0"/>
              </a:spcBef>
            </a:pPr>
            <a:r>
              <a:rPr lang="zh-CN" altLang="en-US" sz="2100" dirty="0"/>
              <a:t>由于</a:t>
            </a:r>
            <a:r>
              <a:rPr lang="en-US" altLang="zh-CN" sz="2100" dirty="0">
                <a:solidFill>
                  <a:srgbClr val="FF0000"/>
                </a:solidFill>
              </a:rPr>
              <a:t>catch</a:t>
            </a:r>
            <a:r>
              <a:rPr lang="zh-CN" altLang="en-US" sz="2100" dirty="0">
                <a:solidFill>
                  <a:srgbClr val="FF0000"/>
                </a:solidFill>
              </a:rPr>
              <a:t>子句</a:t>
            </a:r>
            <a:r>
              <a:rPr lang="zh-CN" altLang="en-US" sz="2100" dirty="0"/>
              <a:t>是用来处理异常信息的，往往被称为</a:t>
            </a:r>
            <a:r>
              <a:rPr lang="en-US" altLang="zh-CN" sz="2100" dirty="0">
                <a:solidFill>
                  <a:srgbClr val="FF0000"/>
                </a:solidFill>
              </a:rPr>
              <a:t>catch</a:t>
            </a:r>
            <a:r>
              <a:rPr lang="zh-CN" altLang="en-US" sz="2100" dirty="0">
                <a:solidFill>
                  <a:srgbClr val="FF0000"/>
                </a:solidFill>
              </a:rPr>
              <a:t>异常处理块</a:t>
            </a:r>
            <a:r>
              <a:rPr lang="zh-CN" altLang="en-US" sz="2100" dirty="0"/>
              <a:t>或</a:t>
            </a:r>
            <a:r>
              <a:rPr lang="en-US" altLang="zh-CN" sz="2100" dirty="0">
                <a:solidFill>
                  <a:srgbClr val="FF0000"/>
                </a:solidFill>
              </a:rPr>
              <a:t>catch</a:t>
            </a:r>
            <a:r>
              <a:rPr lang="zh-CN" altLang="en-US" sz="2100" dirty="0">
                <a:solidFill>
                  <a:srgbClr val="FF0000"/>
                </a:solidFill>
              </a:rPr>
              <a:t>异常处理器</a:t>
            </a:r>
            <a:r>
              <a:rPr lang="zh-CN" altLang="en-US" sz="2100" dirty="0"/>
              <a:t>。</a:t>
            </a:r>
            <a:endParaRPr lang="zh-CN" altLang="en-US" sz="2100" dirty="0"/>
          </a:p>
        </p:txBody>
      </p:sp>
      <p:pic>
        <p:nvPicPr>
          <p:cNvPr id="3" name="矩形 1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453" y="-19188"/>
            <a:ext cx="2820055" cy="49861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145813"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solidFill>
                      <a:srgbClr val="FFFFFF"/>
                    </a:solidFill>
                  </a:endParaRPr>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solidFill>
                  <a:srgbClr val="FFFFFF"/>
                </a:solidFill>
              </a:endParaRPr>
            </a:p>
          </p:txBody>
        </p:sp>
      </p:grpSp>
      <p:sp>
        <p:nvSpPr>
          <p:cNvPr id="11" name="TextBox 64"/>
          <p:cNvSpPr txBox="1">
            <a:spLocks noChangeArrowheads="1"/>
          </p:cNvSpPr>
          <p:nvPr/>
        </p:nvSpPr>
        <p:spPr bwMode="auto">
          <a:xfrm>
            <a:off x="581788" y="21272"/>
            <a:ext cx="2586787" cy="438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kern="0" dirty="0">
                <a:solidFill>
                  <a:schemeClr val="bg1"/>
                </a:solidFill>
              </a:rPr>
              <a:t>例</a:t>
            </a:r>
            <a:r>
              <a:rPr lang="en-US" altLang="zh-CN" sz="2400" kern="0" dirty="0">
                <a:solidFill>
                  <a:schemeClr val="bg1"/>
                </a:solidFill>
              </a:rPr>
              <a:t>3. </a:t>
            </a:r>
            <a:r>
              <a:rPr lang="zh-CN" altLang="en-US" sz="2400" kern="0" dirty="0">
                <a:solidFill>
                  <a:schemeClr val="bg1"/>
                </a:solidFill>
              </a:rPr>
              <a:t>分析   </a:t>
            </a:r>
            <a:r>
              <a:rPr lang="en-US" altLang="zh-CN" sz="2400" kern="0" dirty="0">
                <a:solidFill>
                  <a:schemeClr val="bg1"/>
                </a:solidFill>
              </a:rPr>
              <a:t>2/2</a:t>
            </a:r>
            <a:endParaRPr lang="zh-CN" altLang="en-US" sz="2400" kern="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2557" y="771750"/>
            <a:ext cx="8928000" cy="4401205"/>
          </a:xfrm>
          <a:prstGeom prst="rect">
            <a:avLst/>
          </a:prstGeom>
        </p:spPr>
        <p:txBody>
          <a:bodyPr wrap="square">
            <a:spAutoFit/>
          </a:bodyPr>
          <a:lstStyle/>
          <a:p>
            <a:pPr marL="285750" indent="-285750">
              <a:buFont typeface="Arial" panose="020B0604020202020204" pitchFamily="34" charset="0"/>
              <a:buChar char="•"/>
            </a:pPr>
            <a:r>
              <a:rPr lang="en-US" altLang="zh-CN" sz="2000" dirty="0" smtClean="0"/>
              <a:t>C</a:t>
            </a:r>
            <a:r>
              <a:rPr lang="en-US" altLang="zh-CN" sz="2000" dirty="0"/>
              <a:t>++</a:t>
            </a:r>
            <a:r>
              <a:rPr lang="zh-CN" altLang="en-US" sz="2000" dirty="0"/>
              <a:t>语言提供了异常接口声明语法，异常接口声明也称为异常接口声明，利用它可以清晰地告诉使用者异常抛出的类型，异常接口声明再次使用关键字</a:t>
            </a:r>
            <a:r>
              <a:rPr lang="en-US" altLang="zh-CN" sz="2000" dirty="0"/>
              <a:t>throw</a:t>
            </a:r>
            <a:r>
              <a:rPr lang="zh-CN" altLang="en-US" sz="2000" dirty="0"/>
              <a:t>，语法如下</a:t>
            </a:r>
            <a:r>
              <a:rPr lang="zh-CN" altLang="en-US" sz="2000" dirty="0" smtClean="0"/>
              <a:t>：</a:t>
            </a:r>
            <a:endParaRPr lang="en-US" altLang="zh-CN" sz="2000" dirty="0" smtClean="0"/>
          </a:p>
          <a:p>
            <a:r>
              <a:rPr lang="zh-CN" altLang="en-US" sz="2000" dirty="0" smtClean="0">
                <a:solidFill>
                  <a:srgbClr val="FF0000"/>
                </a:solidFill>
              </a:rPr>
              <a:t>          函数</a:t>
            </a:r>
            <a:r>
              <a:rPr lang="zh-CN" altLang="en-US" sz="2000" dirty="0">
                <a:solidFill>
                  <a:srgbClr val="FF0000"/>
                </a:solidFill>
              </a:rPr>
              <a:t>返回值类型 函数名（形参列表）</a:t>
            </a:r>
            <a:r>
              <a:rPr lang="en-US" altLang="zh-CN" sz="2000" dirty="0">
                <a:solidFill>
                  <a:srgbClr val="FF0000"/>
                </a:solidFill>
              </a:rPr>
              <a:t>throw</a:t>
            </a:r>
            <a:r>
              <a:rPr lang="zh-CN" altLang="en-US" sz="2000" dirty="0">
                <a:solidFill>
                  <a:srgbClr val="FF0000"/>
                </a:solidFill>
              </a:rPr>
              <a:t>（类型列表）；</a:t>
            </a:r>
            <a:endParaRPr lang="zh-CN" altLang="en-US" sz="2000" dirty="0">
              <a:solidFill>
                <a:srgbClr val="FF0000"/>
              </a:solidFill>
            </a:endParaRPr>
          </a:p>
          <a:p>
            <a:pPr algn="just"/>
            <a:r>
              <a:rPr lang="zh-CN" altLang="en-US" sz="2000" dirty="0" smtClean="0"/>
              <a:t>例如</a:t>
            </a:r>
            <a:r>
              <a:rPr lang="zh-CN" altLang="en-US" sz="2000" dirty="0"/>
              <a:t>：</a:t>
            </a:r>
            <a:endParaRPr lang="zh-CN" altLang="en-US" sz="2000" dirty="0"/>
          </a:p>
          <a:p>
            <a:pPr indent="-6350">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throw(double)</a:t>
            </a:r>
            <a:r>
              <a:rPr lang="en-US" altLang="zh-CN" sz="2000" dirty="0"/>
              <a:t>;</a:t>
            </a:r>
            <a:endParaRPr lang="en-US" altLang="zh-CN" sz="2000" dirty="0"/>
          </a:p>
          <a:p>
            <a:pPr indent="-6350">
              <a:lnSpc>
                <a:spcPct val="150000"/>
              </a:lnSpc>
            </a:pPr>
            <a:r>
              <a:rPr lang="zh-CN" altLang="en-US" sz="2000" dirty="0"/>
              <a:t>表示</a:t>
            </a:r>
            <a:r>
              <a:rPr lang="en-US" altLang="zh-CN" sz="2000" dirty="0"/>
              <a:t>triangle</a:t>
            </a:r>
            <a:r>
              <a:rPr lang="zh-CN" altLang="en-US" sz="2000" dirty="0"/>
              <a:t>函数只能抛出</a:t>
            </a:r>
            <a:r>
              <a:rPr lang="en-US" altLang="zh-CN" sz="2000" dirty="0"/>
              <a:t>double</a:t>
            </a:r>
            <a:r>
              <a:rPr lang="zh-CN" altLang="en-US" sz="2000" dirty="0"/>
              <a:t>类型的异常信息。如果写成</a:t>
            </a:r>
            <a:endParaRPr lang="zh-CN" altLang="en-US" sz="2000" dirty="0"/>
          </a:p>
          <a:p>
            <a:pPr indent="-6350">
              <a:lnSpc>
                <a:spcPct val="150000"/>
              </a:lnSpc>
            </a:pPr>
            <a:r>
              <a:rPr lang="en-US" altLang="zh-CN" sz="2000" dirty="0"/>
              <a:t>double triangle(</a:t>
            </a:r>
            <a:r>
              <a:rPr lang="en-US" altLang="zh-CN" sz="2000" dirty="0" err="1"/>
              <a:t>double,double,double</a:t>
            </a:r>
            <a:r>
              <a:rPr lang="en-US" altLang="zh-CN" sz="2000" dirty="0"/>
              <a:t>) </a:t>
            </a:r>
            <a:r>
              <a:rPr lang="en-US" altLang="zh-CN" sz="2000" dirty="0">
                <a:solidFill>
                  <a:srgbClr val="FF0000"/>
                </a:solidFill>
              </a:rPr>
              <a:t>throw(</a:t>
            </a:r>
            <a:r>
              <a:rPr lang="en-US" altLang="zh-CN" sz="2000" dirty="0" err="1">
                <a:solidFill>
                  <a:srgbClr val="FF0000"/>
                </a:solidFill>
              </a:rPr>
              <a:t>int,double,float,char</a:t>
            </a:r>
            <a:r>
              <a:rPr lang="en-US" altLang="zh-CN" sz="2000" dirty="0">
                <a:solidFill>
                  <a:srgbClr val="FF0000"/>
                </a:solidFill>
              </a:rPr>
              <a:t>);</a:t>
            </a:r>
            <a:endParaRPr lang="en-US" altLang="zh-CN" sz="2000" dirty="0">
              <a:solidFill>
                <a:srgbClr val="FF0000"/>
              </a:solidFill>
            </a:endParaRPr>
          </a:p>
          <a:p>
            <a:pPr indent="-6350">
              <a:lnSpc>
                <a:spcPct val="150000"/>
              </a:lnSpc>
            </a:pPr>
            <a:r>
              <a:rPr lang="zh-CN" altLang="en-US" sz="2000" dirty="0"/>
              <a:t>则表示</a:t>
            </a:r>
            <a:r>
              <a:rPr lang="en-US" altLang="zh-CN" sz="2000" dirty="0"/>
              <a:t>triangle</a:t>
            </a:r>
            <a:r>
              <a:rPr lang="zh-CN" altLang="en-US" sz="2000" dirty="0"/>
              <a:t>函数可以抛出</a:t>
            </a:r>
            <a:r>
              <a:rPr lang="en-US" altLang="zh-CN" sz="2000" dirty="0" err="1"/>
              <a:t>int,double,float</a:t>
            </a:r>
            <a:r>
              <a:rPr lang="zh-CN" altLang="en-US" sz="2000" dirty="0"/>
              <a:t>或</a:t>
            </a:r>
            <a:r>
              <a:rPr lang="en-US" altLang="zh-CN" sz="2000" dirty="0"/>
              <a:t>char</a:t>
            </a:r>
            <a:r>
              <a:rPr lang="zh-CN" altLang="en-US" sz="2000" dirty="0"/>
              <a:t>类型的异常信息。</a:t>
            </a:r>
            <a:r>
              <a:rPr lang="zh-CN" altLang="en-US" sz="2000" dirty="0">
                <a:solidFill>
                  <a:srgbClr val="FF0000"/>
                </a:solidFill>
              </a:rPr>
              <a:t>异常指定</a:t>
            </a:r>
            <a:r>
              <a:rPr lang="zh-CN" altLang="en-US" sz="2000" dirty="0"/>
              <a:t>是函数声明的一部分，</a:t>
            </a:r>
            <a:r>
              <a:rPr lang="zh-CN" altLang="en-US" sz="2000" dirty="0">
                <a:solidFill>
                  <a:srgbClr val="FF0000"/>
                </a:solidFill>
              </a:rPr>
              <a:t>必须同时出现在函数声明和函数定义的首行中</a:t>
            </a:r>
            <a:r>
              <a:rPr lang="zh-CN" altLang="en-US" sz="2000" dirty="0"/>
              <a:t>，否则在进行函数的另一次声明时，编译系统会报告</a:t>
            </a:r>
            <a:r>
              <a:rPr lang="zh-CN" altLang="en-US" sz="2000" dirty="0">
                <a:latin typeface="Arial" panose="020B0604020202020204" pitchFamily="34" charset="0"/>
              </a:rPr>
              <a:t>“</a:t>
            </a:r>
            <a:r>
              <a:rPr lang="zh-CN" altLang="en-US" sz="2000" dirty="0"/>
              <a:t>类型不匹配</a:t>
            </a:r>
            <a:r>
              <a:rPr lang="zh-CN" altLang="en-US" sz="2000" dirty="0">
                <a:latin typeface="Arial" panose="020B0604020202020204" pitchFamily="34" charset="0"/>
              </a:rPr>
              <a:t>”</a:t>
            </a:r>
            <a:r>
              <a:rPr lang="zh-CN" altLang="en-US" sz="2000" dirty="0"/>
              <a:t>。</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9.2.2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异常接口声明</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771750"/>
            <a:ext cx="8038396" cy="3271280"/>
          </a:xfrm>
          <a:prstGeom prst="rect">
            <a:avLst/>
          </a:prstGeom>
        </p:spPr>
        <p:txBody>
          <a:bodyPr wrap="square">
            <a:spAutoFit/>
          </a:bodyPr>
          <a:lstStyle/>
          <a:p>
            <a:pPr marL="336550" indent="-342900">
              <a:lnSpc>
                <a:spcPct val="150000"/>
              </a:lnSpc>
              <a:buFont typeface="Arial" panose="020B0604020202020204" pitchFamily="34" charset="0"/>
              <a:buChar char="•"/>
            </a:pPr>
            <a:r>
              <a:rPr lang="zh-CN" altLang="en-US" sz="2000" dirty="0"/>
              <a:t>如果在声明函数时未列出可能抛出的异常类型，则该函数可以抛出任何类型的异常信息。如例1中第2个程序中所表示的那样。</a:t>
            </a:r>
            <a:endParaRPr lang="zh-CN" altLang="en-US" sz="2000" dirty="0"/>
          </a:p>
          <a:p>
            <a:pPr marL="336550" indent="-342900">
              <a:lnSpc>
                <a:spcPct val="150000"/>
              </a:lnSpc>
              <a:buFont typeface="Arial" panose="020B0604020202020204" pitchFamily="34" charset="0"/>
              <a:buChar char="•"/>
            </a:pPr>
            <a:r>
              <a:rPr lang="zh-CN" altLang="en-US" sz="2000" dirty="0"/>
              <a:t>如果想声明一个不能抛出异常的函数，可以写成以下形式</a:t>
            </a:r>
            <a:r>
              <a:rPr lang="zh-CN" altLang="en-US" sz="2000" dirty="0" smtClean="0"/>
              <a:t>:</a:t>
            </a:r>
            <a:endParaRPr lang="zh-CN" altLang="en-US" sz="2000" dirty="0" smtClean="0"/>
          </a:p>
          <a:p>
            <a:pPr>
              <a:lnSpc>
                <a:spcPct val="150000"/>
              </a:lnSpc>
            </a:pPr>
            <a:r>
              <a:rPr lang="en-US" altLang="zh-CN" sz="2000" dirty="0" smtClean="0"/>
              <a:t>         double triangle(</a:t>
            </a:r>
            <a:r>
              <a:rPr lang="en-US" altLang="zh-CN" sz="2000" dirty="0" err="1" smtClean="0"/>
              <a:t>double,double,double</a:t>
            </a:r>
            <a:r>
              <a:rPr lang="en-US" altLang="zh-CN" sz="2000" dirty="0" smtClean="0"/>
              <a:t>) </a:t>
            </a:r>
            <a:r>
              <a:rPr lang="en-US" altLang="zh-CN" sz="2000" dirty="0" smtClean="0">
                <a:solidFill>
                  <a:srgbClr val="FF0000"/>
                </a:solidFill>
              </a:rPr>
              <a:t>throw()</a:t>
            </a:r>
            <a:r>
              <a:rPr lang="en-US" altLang="zh-CN" sz="2000" dirty="0" smtClean="0"/>
              <a:t>;//throw</a:t>
            </a:r>
            <a:r>
              <a:rPr lang="zh-CN" altLang="en-US" sz="2000" dirty="0" smtClean="0"/>
              <a:t>无参数</a:t>
            </a:r>
            <a:endParaRPr lang="zh-CN" altLang="en-US" sz="2000" dirty="0" smtClean="0"/>
          </a:p>
          <a:p>
            <a:pPr>
              <a:lnSpc>
                <a:spcPct val="150000"/>
              </a:lnSpc>
            </a:pPr>
            <a:endParaRPr lang="en-US" altLang="zh-CN" sz="2000" dirty="0" smtClean="0"/>
          </a:p>
          <a:p>
            <a:pPr>
              <a:lnSpc>
                <a:spcPct val="150000"/>
              </a:lnSpc>
            </a:pPr>
            <a:r>
              <a:rPr lang="zh-CN" altLang="en-US" sz="2000" dirty="0" smtClean="0"/>
              <a:t>这时</a:t>
            </a:r>
            <a:r>
              <a:rPr lang="zh-CN" altLang="en-US" sz="2000" dirty="0"/>
              <a:t>即使在函数执行过程中出现了</a:t>
            </a:r>
            <a:r>
              <a:rPr lang="en-US" altLang="zh-CN" sz="2000" dirty="0"/>
              <a:t>throw</a:t>
            </a:r>
            <a:r>
              <a:rPr lang="zh-CN" altLang="en-US" sz="2000" dirty="0"/>
              <a:t>语句，实际上也并不执行</a:t>
            </a:r>
            <a:r>
              <a:rPr lang="en-US" altLang="zh-CN" sz="2000" dirty="0"/>
              <a:t>throw</a:t>
            </a:r>
            <a:r>
              <a:rPr lang="zh-CN" altLang="en-US" sz="2000" dirty="0"/>
              <a:t>语句，并不抛出任何异常信息，程序将非正常终止。</a:t>
            </a:r>
            <a:endParaRPr lang="zh-CN" altLang="en-US" sz="20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03</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1177247"/>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构造函数、析构函数与异常处理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8640000" cy="4293483"/>
          </a:xfrm>
          <a:prstGeom prst="rect">
            <a:avLst/>
          </a:prstGeom>
        </p:spPr>
        <p:txBody>
          <a:bodyPr wrap="square">
            <a:spAutoFit/>
          </a:bodyPr>
          <a:lstStyle/>
          <a:p>
            <a:pPr marL="342900" indent="-342900">
              <a:lnSpc>
                <a:spcPct val="150000"/>
              </a:lnSpc>
              <a:buFont typeface="Arial" panose="020B0604020202020204" pitchFamily="34" charset="0"/>
              <a:buChar char="•"/>
              <a:defRPr/>
            </a:pPr>
            <a:r>
              <a:rPr lang="en-US" altLang="zh-CN" kern="0" dirty="0"/>
              <a:t>C++</a:t>
            </a:r>
            <a:r>
              <a:rPr lang="zh-CN" altLang="en-US" kern="0" dirty="0"/>
              <a:t>异常处理的真正能力不仅在于能处理各种不同类型异常，还在于</a:t>
            </a:r>
            <a:r>
              <a:rPr lang="zh-CN" altLang="en-US" kern="0" dirty="0">
                <a:solidFill>
                  <a:srgbClr val="CC0000"/>
                </a:solidFill>
              </a:rPr>
              <a:t>它具有在异常抛掷前为构造的所有局部对象自动调用析构函数的能力</a:t>
            </a:r>
            <a:r>
              <a:rPr lang="zh-CN" altLang="en-US" kern="0" dirty="0"/>
              <a:t>。</a:t>
            </a:r>
            <a:endParaRPr lang="zh-CN" altLang="en-US" kern="0" dirty="0"/>
          </a:p>
          <a:p>
            <a:pPr marL="342900" indent="-342900" algn="just">
              <a:lnSpc>
                <a:spcPct val="150000"/>
              </a:lnSpc>
              <a:buFont typeface="Arial" panose="020B0604020202020204" pitchFamily="34" charset="0"/>
              <a:buChar char="•"/>
              <a:defRPr/>
            </a:pPr>
            <a:r>
              <a:rPr lang="zh-CN" altLang="en-US" kern="0" dirty="0"/>
              <a:t>在程序中，找到一个匹配的</a:t>
            </a:r>
            <a:r>
              <a:rPr lang="en-US" altLang="zh-CN" kern="0" dirty="0">
                <a:solidFill>
                  <a:srgbClr val="FF0000"/>
                </a:solidFill>
              </a:rPr>
              <a:t>catch</a:t>
            </a:r>
            <a:r>
              <a:rPr lang="zh-CN" altLang="en-US" kern="0" dirty="0"/>
              <a:t>异常处理后，如果</a:t>
            </a:r>
            <a:r>
              <a:rPr lang="en-US" altLang="zh-CN" kern="0" dirty="0">
                <a:solidFill>
                  <a:srgbClr val="FF0000"/>
                </a:solidFill>
              </a:rPr>
              <a:t>catch</a:t>
            </a:r>
            <a:r>
              <a:rPr lang="zh-CN" altLang="en-US" kern="0" dirty="0"/>
              <a:t>语句的异常类型声明是一个值参数，则其</a:t>
            </a:r>
            <a:r>
              <a:rPr lang="zh-CN" altLang="en-US" kern="0" dirty="0">
                <a:solidFill>
                  <a:srgbClr val="FF0000"/>
                </a:solidFill>
              </a:rPr>
              <a:t>初始化方式</a:t>
            </a:r>
            <a:r>
              <a:rPr lang="zh-CN" altLang="en-US" kern="0" dirty="0"/>
              <a:t>是</a:t>
            </a:r>
            <a:r>
              <a:rPr lang="zh-CN" altLang="en-US" kern="0" dirty="0">
                <a:solidFill>
                  <a:srgbClr val="FF0000"/>
                </a:solidFill>
              </a:rPr>
              <a:t>复制被抛掷的异常对象</a:t>
            </a:r>
            <a:r>
              <a:rPr lang="zh-CN" altLang="en-US" kern="0" dirty="0"/>
              <a:t>；如果</a:t>
            </a:r>
            <a:r>
              <a:rPr lang="en-US" altLang="zh-CN" kern="0" dirty="0">
                <a:solidFill>
                  <a:srgbClr val="FF0000"/>
                </a:solidFill>
              </a:rPr>
              <a:t>catch</a:t>
            </a:r>
            <a:r>
              <a:rPr lang="zh-CN" altLang="en-US" kern="0" dirty="0"/>
              <a:t>语句的异常类型声明是一个</a:t>
            </a:r>
            <a:r>
              <a:rPr lang="zh-CN" altLang="en-US" kern="0" dirty="0">
                <a:solidFill>
                  <a:srgbClr val="FF0000"/>
                </a:solidFill>
              </a:rPr>
              <a:t>引用</a:t>
            </a:r>
            <a:r>
              <a:rPr lang="zh-CN" altLang="en-US" kern="0" dirty="0"/>
              <a:t>，则其</a:t>
            </a:r>
            <a:r>
              <a:rPr lang="zh-CN" altLang="en-US" kern="0" dirty="0">
                <a:solidFill>
                  <a:srgbClr val="FF0000"/>
                </a:solidFill>
              </a:rPr>
              <a:t>初始化方式</a:t>
            </a:r>
            <a:r>
              <a:rPr lang="zh-CN" altLang="en-US" kern="0" dirty="0"/>
              <a:t>是</a:t>
            </a:r>
            <a:r>
              <a:rPr lang="zh-CN" altLang="en-US" kern="0" dirty="0">
                <a:solidFill>
                  <a:srgbClr val="FF0000"/>
                </a:solidFill>
              </a:rPr>
              <a:t>使该引用指向异常对象</a:t>
            </a:r>
            <a:r>
              <a:rPr lang="zh-CN" altLang="en-US" kern="0" dirty="0" smtClean="0"/>
              <a:t>。</a:t>
            </a:r>
            <a:endParaRPr lang="en-US" altLang="zh-CN" kern="0" dirty="0" smtClean="0"/>
          </a:p>
          <a:p>
            <a:pPr marL="342900" indent="-342900" algn="just">
              <a:lnSpc>
                <a:spcPct val="150000"/>
              </a:lnSpc>
              <a:buFont typeface="Arial" panose="020B0604020202020204" pitchFamily="34" charset="0"/>
              <a:buChar char="•"/>
              <a:defRPr/>
            </a:pPr>
            <a:r>
              <a:rPr lang="zh-CN" altLang="en-US" kern="0" dirty="0"/>
              <a:t>当</a:t>
            </a:r>
            <a:r>
              <a:rPr lang="en-US" altLang="zh-CN" kern="0" dirty="0"/>
              <a:t>catch</a:t>
            </a:r>
            <a:r>
              <a:rPr lang="zh-CN" altLang="en-US" kern="0" dirty="0"/>
              <a:t>语句的异常类型声明参数被初始化后，</a:t>
            </a:r>
            <a:r>
              <a:rPr lang="zh-CN" altLang="en-US" kern="0" dirty="0">
                <a:solidFill>
                  <a:srgbClr val="CC0000"/>
                </a:solidFill>
              </a:rPr>
              <a:t>栈的展开过程</a:t>
            </a:r>
            <a:r>
              <a:rPr lang="zh-CN" altLang="en-US" kern="0" dirty="0"/>
              <a:t>便开始了。这包括从对应的</a:t>
            </a:r>
            <a:r>
              <a:rPr lang="en-US" altLang="zh-CN" kern="0" dirty="0">
                <a:solidFill>
                  <a:srgbClr val="FF0000"/>
                </a:solidFill>
              </a:rPr>
              <a:t>try</a:t>
            </a:r>
            <a:r>
              <a:rPr lang="zh-CN" altLang="en-US" kern="0" dirty="0"/>
              <a:t>块开始到异常被抛掷处之间对</a:t>
            </a:r>
            <a:r>
              <a:rPr lang="zh-CN" altLang="en-US" kern="0" dirty="0">
                <a:solidFill>
                  <a:srgbClr val="FF0000"/>
                </a:solidFill>
              </a:rPr>
              <a:t>构造</a:t>
            </a:r>
            <a:r>
              <a:rPr lang="zh-CN" altLang="en-US" kern="0" dirty="0"/>
              <a:t>（且尚未析构）的所有自动对象进行</a:t>
            </a:r>
            <a:r>
              <a:rPr lang="zh-CN" altLang="en-US" kern="0" dirty="0">
                <a:solidFill>
                  <a:srgbClr val="FF0000"/>
                </a:solidFill>
              </a:rPr>
              <a:t>析构</a:t>
            </a:r>
            <a:r>
              <a:rPr lang="zh-CN" altLang="en-US" kern="0" dirty="0"/>
              <a:t>。</a:t>
            </a:r>
            <a:r>
              <a:rPr lang="zh-CN" altLang="en-US" kern="0" dirty="0">
                <a:solidFill>
                  <a:srgbClr val="FF0000"/>
                </a:solidFill>
              </a:rPr>
              <a:t>析构的顺序与构造的顺序相反</a:t>
            </a:r>
            <a:r>
              <a:rPr lang="zh-CN" altLang="en-US" kern="0" dirty="0"/>
              <a:t>。然后程序从最后一个</a:t>
            </a:r>
            <a:r>
              <a:rPr lang="en-US" altLang="zh-CN" kern="0" dirty="0">
                <a:solidFill>
                  <a:srgbClr val="FF0000"/>
                </a:solidFill>
              </a:rPr>
              <a:t>catch</a:t>
            </a:r>
            <a:r>
              <a:rPr lang="zh-CN" altLang="en-US" kern="0" dirty="0"/>
              <a:t>处理之后开始恢复执行。</a:t>
            </a:r>
            <a:endParaRPr lang="zh-CN" altLang="en-US" kern="0" dirty="0"/>
          </a:p>
          <a:p>
            <a:pPr marL="342900" indent="-342900" algn="just">
              <a:lnSpc>
                <a:spcPct val="150000"/>
              </a:lnSpc>
              <a:buFont typeface="Arial" panose="020B0604020202020204" pitchFamily="34" charset="0"/>
              <a:buChar char="•"/>
              <a:defRPr/>
            </a:pPr>
            <a:endParaRPr lang="zh-CN" altLang="en-US" sz="2000" kern="0"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smtClean="0">
                <a:latin typeface="Rockwell" pitchFamily="18" charset="0"/>
                <a:ea typeface="微软雅黑" panose="020B0503020204020204" pitchFamily="34" charset="-122"/>
              </a:rPr>
              <a:t>1.</a:t>
            </a:r>
            <a:r>
              <a:rPr lang="zh-CN" altLang="en-US" sz="2400" dirty="0">
                <a:latin typeface="Rockwell" pitchFamily="18" charset="0"/>
                <a:ea typeface="微软雅黑" panose="020B0503020204020204" pitchFamily="34" charset="-122"/>
              </a:rPr>
              <a:t>异常处理中的构造和析构函数</a:t>
            </a:r>
            <a:endParaRPr lang="zh-CN" altLang="en-US" sz="2400" dirty="0">
              <a:latin typeface="Rockwell"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a:solidFill>
                    <a:schemeClr val="bg1">
                      <a:lumMod val="95000"/>
                    </a:schemeClr>
                  </a:solidFill>
                  <a:latin typeface="Impact" panose="020B0806030902050204" pitchFamily="34" charset="0"/>
                </a:rPr>
                <a:t>01</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异常处理概述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627750"/>
            <a:ext cx="9000000" cy="3637919"/>
          </a:xfrm>
          <a:prstGeom prst="rect">
            <a:avLst/>
          </a:prstGeom>
        </p:spPr>
        <p:txBody>
          <a:bodyPr wrap="square">
            <a:spAutoFit/>
          </a:bodyPr>
          <a:lstStyle/>
          <a:p>
            <a:pPr marL="273050" indent="-273050" eaLnBrk="0" hangingPunct="0">
              <a:lnSpc>
                <a:spcPct val="150000"/>
              </a:lnSpc>
              <a:spcBef>
                <a:spcPct val="20000"/>
              </a:spcBef>
              <a:buClr>
                <a:srgbClr val="0BD0D9"/>
              </a:buClr>
              <a:buSzPct val="95000"/>
              <a:defRPr/>
            </a:pPr>
            <a:r>
              <a:rPr lang="zh-CN" altLang="zh-CN" dirty="0"/>
              <a:t>构造函数中发生异常后，异常处理遵从以下规则</a:t>
            </a:r>
            <a:r>
              <a:rPr lang="zh-CN" altLang="zh-CN" dirty="0" smtClean="0"/>
              <a:t>：</a:t>
            </a:r>
            <a:endParaRPr lang="en-US" altLang="zh-CN" dirty="0" smtClean="0"/>
          </a:p>
          <a:p>
            <a:pPr marL="273050" indent="-273050" eaLnBrk="0" hangingPunct="0">
              <a:lnSpc>
                <a:spcPct val="150000"/>
              </a:lnSpc>
              <a:spcBef>
                <a:spcPct val="20000"/>
              </a:spcBef>
              <a:buClr>
                <a:srgbClr val="0BD0D9"/>
              </a:buClr>
              <a:buSzPct val="95000"/>
              <a:defRPr/>
            </a:pPr>
            <a:r>
              <a:rPr lang="en-US" altLang="zh-CN" dirty="0" smtClean="0"/>
              <a:t>(1) </a:t>
            </a:r>
            <a:r>
              <a:rPr lang="zh-CN" altLang="en-US" dirty="0" smtClean="0"/>
              <a:t>如果</a:t>
            </a:r>
            <a:r>
              <a:rPr lang="zh-CN" altLang="en-US" dirty="0"/>
              <a:t>对象有成员函数，且如果在外层对象构造完成之前有异常抛出，则在发生异常之前，执行构造成员对象的析构函数</a:t>
            </a:r>
            <a:r>
              <a:rPr lang="zh-CN" altLang="en-US" dirty="0" smtClean="0"/>
              <a:t>。</a:t>
            </a:r>
            <a:endParaRPr lang="zh-CN" altLang="en-US" dirty="0"/>
          </a:p>
          <a:p>
            <a:pPr marL="273050" indent="-273050" eaLnBrk="0" hangingPunct="0">
              <a:lnSpc>
                <a:spcPct val="150000"/>
              </a:lnSpc>
              <a:spcBef>
                <a:spcPct val="20000"/>
              </a:spcBef>
              <a:buClr>
                <a:srgbClr val="0BD0D9"/>
              </a:buClr>
              <a:buSzPct val="95000"/>
              <a:defRPr/>
            </a:pPr>
            <a:r>
              <a:rPr lang="en-US" altLang="zh-CN" dirty="0"/>
              <a:t>(2) </a:t>
            </a:r>
            <a:r>
              <a:rPr lang="zh-CN" altLang="en-US" dirty="0"/>
              <a:t>如果异常发生时，对象数组被部分构造，则只调用已构造的数组元素的析构函数。</a:t>
            </a:r>
            <a:endParaRPr lang="zh-CN" altLang="en-US" dirty="0"/>
          </a:p>
          <a:p>
            <a:pPr marL="273050" indent="-273050" eaLnBrk="0" hangingPunct="0">
              <a:lnSpc>
                <a:spcPct val="150000"/>
              </a:lnSpc>
              <a:spcBef>
                <a:spcPct val="20000"/>
              </a:spcBef>
              <a:buClr>
                <a:srgbClr val="0BD0D9"/>
              </a:buClr>
              <a:buSzPct val="95000"/>
              <a:defRPr/>
            </a:pPr>
            <a:r>
              <a:rPr lang="en-US" altLang="zh-CN" dirty="0"/>
              <a:t>(3) </a:t>
            </a:r>
            <a:r>
              <a:rPr lang="zh-CN" altLang="en-US" dirty="0"/>
              <a:t>异常可能跳过通常释放资源的代码，从而造成资源泄漏。解决的方法是，请求资源时初始化一个局部对象，发生异常时，调用析构函数并释放资源。</a:t>
            </a:r>
            <a:endParaRPr lang="zh-CN" altLang="en-US" dirty="0"/>
          </a:p>
          <a:p>
            <a:pPr marL="273050" indent="-273050" eaLnBrk="0" hangingPunct="0">
              <a:lnSpc>
                <a:spcPct val="150000"/>
              </a:lnSpc>
              <a:spcBef>
                <a:spcPct val="20000"/>
              </a:spcBef>
              <a:buClr>
                <a:srgbClr val="0BD0D9"/>
              </a:buClr>
              <a:buSzPct val="95000"/>
              <a:defRPr/>
            </a:pPr>
            <a:r>
              <a:rPr lang="en-US" altLang="zh-CN" dirty="0"/>
              <a:t>(4) </a:t>
            </a:r>
            <a:r>
              <a:rPr lang="zh-CN" altLang="en-US" dirty="0"/>
              <a:t>要捕捉析构函数中的异常，可以将调用析构函数的函数放入</a:t>
            </a:r>
            <a:r>
              <a:rPr lang="en-US" altLang="zh-CN" dirty="0"/>
              <a:t>try</a:t>
            </a:r>
            <a:r>
              <a:rPr lang="zh-CN" altLang="en-US" dirty="0"/>
              <a:t>块，并提供相应类型的</a:t>
            </a:r>
            <a:r>
              <a:rPr lang="en-US" altLang="zh-CN" dirty="0"/>
              <a:t>catch</a:t>
            </a:r>
            <a:r>
              <a:rPr lang="zh-CN" altLang="en-US" dirty="0"/>
              <a:t>处理程序块。抛出对象的析构函数在异常处理程序执行完毕后执行</a:t>
            </a:r>
            <a:r>
              <a:rPr lang="zh-CN" altLang="en-US" dirty="0" smtClean="0"/>
              <a:t>。</a:t>
            </a:r>
            <a:endParaRPr lang="zh-CN" altLang="en-US" dirty="0"/>
          </a:p>
        </p:txBody>
      </p:sp>
      <p:sp>
        <p:nvSpPr>
          <p:cNvPr id="4" name="TextBox 64"/>
          <p:cNvSpPr txBox="1">
            <a:spLocks noChangeArrowheads="1"/>
          </p:cNvSpPr>
          <p:nvPr/>
        </p:nvSpPr>
        <p:spPr bwMode="auto">
          <a:xfrm>
            <a:off x="660301" y="27385"/>
            <a:ext cx="4487699" cy="46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smtClean="0">
                <a:latin typeface="Rockwell" pitchFamily="18" charset="0"/>
                <a:ea typeface="微软雅黑" panose="020B0503020204020204" pitchFamily="34" charset="-122"/>
              </a:rPr>
              <a:t>1.</a:t>
            </a:r>
            <a:r>
              <a:rPr lang="zh-CN" altLang="en-US" sz="2400" dirty="0">
                <a:latin typeface="Rockwell" pitchFamily="18" charset="0"/>
                <a:ea typeface="微软雅黑" panose="020B0503020204020204" pitchFamily="34" charset="-122"/>
              </a:rPr>
              <a:t>异常处理中的构造和析构函数</a:t>
            </a:r>
            <a:endParaRPr lang="zh-CN" altLang="en-US" sz="2400" dirty="0">
              <a:latin typeface="Rockwell"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900"/>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590965"/>
            <a:ext cx="9000000" cy="4154984"/>
          </a:xfrm>
          <a:prstGeom prst="rect">
            <a:avLst/>
          </a:prstGeom>
        </p:spPr>
        <p:txBody>
          <a:bodyPr wrap="square">
            <a:spAutoFit/>
          </a:bodyPr>
          <a:lstStyle/>
          <a:p>
            <a:r>
              <a:rPr lang="en-US" altLang="zh-CN" sz="1200" dirty="0"/>
              <a:t>#include &lt;</a:t>
            </a:r>
            <a:r>
              <a:rPr lang="en-US" altLang="zh-CN" sz="1200" dirty="0" err="1"/>
              <a:t>iostream</a:t>
            </a:r>
            <a:r>
              <a:rPr lang="en-US" altLang="zh-CN" sz="1200" dirty="0"/>
              <a:t>&gt;</a:t>
            </a:r>
            <a:endParaRPr lang="en-US" altLang="zh-CN" sz="1200" dirty="0"/>
          </a:p>
          <a:p>
            <a:r>
              <a:rPr lang="en-US" altLang="zh-CN" sz="1200" dirty="0"/>
              <a:t>#include &lt;memory&gt;</a:t>
            </a:r>
            <a:endParaRPr lang="en-US" altLang="zh-CN" sz="1200" dirty="0"/>
          </a:p>
          <a:p>
            <a:r>
              <a:rPr lang="en-US" altLang="zh-CN" sz="1200" dirty="0"/>
              <a:t>#include &lt;string&gt;</a:t>
            </a:r>
            <a:endParaRPr lang="en-US" altLang="zh-CN" sz="1200" dirty="0"/>
          </a:p>
          <a:p>
            <a:r>
              <a:rPr lang="en-US" altLang="zh-CN" sz="1200" dirty="0"/>
              <a:t>using namespace </a:t>
            </a:r>
            <a:r>
              <a:rPr lang="en-US" altLang="zh-CN" sz="1200" dirty="0" err="1"/>
              <a:t>std</a:t>
            </a:r>
            <a:r>
              <a:rPr lang="en-US" altLang="zh-CN" sz="1200" dirty="0"/>
              <a:t>;</a:t>
            </a:r>
            <a:endParaRPr lang="en-US" altLang="zh-CN" sz="1200" dirty="0"/>
          </a:p>
          <a:p>
            <a:endParaRPr lang="en-US" altLang="zh-CN" sz="1200" dirty="0"/>
          </a:p>
          <a:p>
            <a:r>
              <a:rPr lang="en-US" altLang="zh-CN" sz="1200" dirty="0"/>
              <a:t>class </a:t>
            </a:r>
            <a:r>
              <a:rPr lang="en-US" altLang="zh-CN" sz="1200" dirty="0" err="1"/>
              <a:t>DemoClass</a:t>
            </a:r>
            <a:r>
              <a:rPr lang="en-US" altLang="zh-CN" sz="1200" dirty="0"/>
              <a:t> {</a:t>
            </a:r>
            <a:endParaRPr lang="en-US" altLang="zh-CN" sz="1200" dirty="0"/>
          </a:p>
          <a:p>
            <a:r>
              <a:rPr lang="en-US" altLang="zh-CN" sz="1200" dirty="0"/>
              <a:t>public:</a:t>
            </a:r>
            <a:endParaRPr lang="en-US" altLang="zh-CN" sz="1200" dirty="0"/>
          </a:p>
          <a:p>
            <a:r>
              <a:rPr lang="en-US" altLang="zh-CN" sz="1200" dirty="0"/>
              <a:t>     </a:t>
            </a:r>
            <a:r>
              <a:rPr lang="en-US" altLang="zh-CN" sz="1200" dirty="0" err="1"/>
              <a:t>DemoClass</a:t>
            </a:r>
            <a:r>
              <a:rPr lang="en-US" altLang="zh-CN" sz="1200" dirty="0"/>
              <a:t>(</a:t>
            </a:r>
            <a:r>
              <a:rPr lang="en-US" altLang="zh-CN" sz="1200" dirty="0" err="1"/>
              <a:t>const</a:t>
            </a:r>
            <a:r>
              <a:rPr lang="en-US" altLang="zh-CN" sz="1200" dirty="0"/>
              <a:t> string </a:t>
            </a:r>
            <a:r>
              <a:rPr lang="en-US" altLang="zh-CN" sz="1200" dirty="0" err="1"/>
              <a:t>objname</a:t>
            </a:r>
            <a:r>
              <a:rPr lang="en-US" altLang="zh-CN" sz="1200" dirty="0"/>
              <a:t>) : name(</a:t>
            </a:r>
            <a:r>
              <a:rPr lang="en-US" altLang="zh-CN" sz="1200" dirty="0" err="1"/>
              <a:t>objname</a:t>
            </a:r>
            <a:r>
              <a:rPr lang="en-US" altLang="zh-CN" sz="1200" dirty="0"/>
              <a:t>)</a:t>
            </a:r>
            <a:endParaRPr lang="en-US" altLang="zh-CN" sz="1200" dirty="0"/>
          </a:p>
          <a:p>
            <a:r>
              <a:rPr lang="en-US" altLang="zh-CN" sz="1200" dirty="0"/>
              <a:t>     { </a:t>
            </a:r>
            <a:endParaRPr lang="en-US" altLang="zh-CN" sz="1200" dirty="0"/>
          </a:p>
          <a:p>
            <a:r>
              <a:rPr lang="en-US" altLang="zh-CN" sz="1200" dirty="0"/>
              <a:t>	</a:t>
            </a:r>
            <a:r>
              <a:rPr lang="en-US" altLang="zh-CN" sz="1200" dirty="0" err="1"/>
              <a:t>cout</a:t>
            </a:r>
            <a:r>
              <a:rPr lang="en-US" altLang="zh-CN" sz="1200" dirty="0"/>
              <a:t> &lt;&lt; "</a:t>
            </a:r>
            <a:r>
              <a:rPr lang="en-US" altLang="zh-CN" sz="1200" dirty="0" err="1"/>
              <a:t>construcing</a:t>
            </a:r>
            <a:r>
              <a:rPr lang="en-US" altLang="zh-CN" sz="1200" dirty="0"/>
              <a:t> </a:t>
            </a:r>
            <a:r>
              <a:rPr lang="en-US" altLang="zh-CN" sz="1200" dirty="0" err="1"/>
              <a:t>DemoClass</a:t>
            </a:r>
            <a:r>
              <a:rPr lang="en-US" altLang="zh-CN" sz="1200" dirty="0"/>
              <a:t> object..." &lt;&lt; </a:t>
            </a:r>
            <a:r>
              <a:rPr lang="en-US" altLang="zh-CN" sz="1200" dirty="0" err="1"/>
              <a:t>endl</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DemoClass</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cout</a:t>
            </a:r>
            <a:r>
              <a:rPr lang="en-US" altLang="zh-CN" sz="1200" dirty="0"/>
              <a:t> &lt;&lt; "destructing </a:t>
            </a:r>
            <a:r>
              <a:rPr lang="en-US" altLang="zh-CN" sz="1200" dirty="0" err="1"/>
              <a:t>DemoClass</a:t>
            </a:r>
            <a:r>
              <a:rPr lang="en-US" altLang="zh-CN" sz="1200" dirty="0"/>
              <a:t> object: " &lt;&lt; name &lt;&lt; </a:t>
            </a:r>
            <a:r>
              <a:rPr lang="en-US" altLang="zh-CN" sz="1200" dirty="0" err="1"/>
              <a:t>endl</a:t>
            </a:r>
            <a:r>
              <a:rPr lang="en-US" altLang="zh-CN" sz="1200" dirty="0"/>
              <a:t>;</a:t>
            </a:r>
            <a:endParaRPr lang="en-US" altLang="zh-CN" sz="1200" dirty="0"/>
          </a:p>
          <a:p>
            <a:r>
              <a:rPr lang="en-US" altLang="zh-CN" sz="1200" dirty="0"/>
              <a:t>     }</a:t>
            </a:r>
            <a:endParaRPr lang="en-US" altLang="zh-CN" sz="1200" dirty="0"/>
          </a:p>
          <a:p>
            <a:r>
              <a:rPr lang="en-US" altLang="zh-CN" sz="1200" dirty="0"/>
              <a:t>     string who()</a:t>
            </a:r>
            <a:endParaRPr lang="en-US" altLang="zh-CN" sz="1200" dirty="0"/>
          </a:p>
          <a:p>
            <a:r>
              <a:rPr lang="en-US" altLang="zh-CN" sz="1200" dirty="0"/>
              <a:t>     {</a:t>
            </a:r>
            <a:endParaRPr lang="en-US" altLang="zh-CN" sz="1200" dirty="0"/>
          </a:p>
          <a:p>
            <a:r>
              <a:rPr lang="en-US" altLang="zh-CN" sz="1200" dirty="0"/>
              <a:t>	return name;</a:t>
            </a:r>
            <a:endParaRPr lang="en-US" altLang="zh-CN" sz="1200" dirty="0"/>
          </a:p>
          <a:p>
            <a:r>
              <a:rPr lang="en-US" altLang="zh-CN" sz="1200" dirty="0"/>
              <a:t>     }</a:t>
            </a:r>
            <a:endParaRPr lang="en-US" altLang="zh-CN" sz="1200" dirty="0"/>
          </a:p>
          <a:p>
            <a:r>
              <a:rPr lang="en-US" altLang="zh-CN" sz="1200" dirty="0"/>
              <a:t>private:</a:t>
            </a:r>
            <a:endParaRPr lang="en-US" altLang="zh-CN" sz="1200" dirty="0"/>
          </a:p>
          <a:p>
            <a:r>
              <a:rPr lang="en-US" altLang="zh-CN" sz="1200" dirty="0"/>
              <a:t>     string name;</a:t>
            </a:r>
            <a:endParaRPr lang="en-US" altLang="zh-CN" sz="1200" dirty="0"/>
          </a:p>
          <a:p>
            <a:r>
              <a:rPr lang="en-US" altLang="zh-CN" sz="1200" dirty="0"/>
              <a:t>};</a:t>
            </a:r>
            <a:endParaRPr lang="en-US" altLang="zh-CN" sz="1200" dirty="0"/>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Rockwell" pitchFamily="18" charset="0"/>
                <a:ea typeface="微软雅黑" panose="020B0503020204020204" pitchFamily="34" charset="-122"/>
              </a:rPr>
              <a:t>例</a:t>
            </a:r>
            <a:r>
              <a:rPr lang="en-US" altLang="zh-CN" sz="2000" dirty="0" smtClean="0">
                <a:latin typeface="Rockwell" pitchFamily="18" charset="0"/>
                <a:ea typeface="微软雅黑" panose="020B0503020204020204" pitchFamily="34" charset="-122"/>
              </a:rPr>
              <a:t>4.</a:t>
            </a:r>
            <a:r>
              <a:rPr lang="zh-CN" altLang="en-US" sz="2000" dirty="0" smtClean="0">
                <a:latin typeface="Rockwell" pitchFamily="18" charset="0"/>
                <a:ea typeface="微软雅黑" panose="020B0503020204020204" pitchFamily="34" charset="-122"/>
              </a:rPr>
              <a:t>异常处理</a:t>
            </a:r>
            <a:endParaRPr lang="zh-CN" altLang="en-US" sz="2000" dirty="0">
              <a:latin typeface="Rockwell"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0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90965"/>
            <a:ext cx="8352000" cy="4154984"/>
          </a:xfrm>
          <a:prstGeom prst="rect">
            <a:avLst/>
          </a:prstGeom>
        </p:spPr>
        <p:txBody>
          <a:bodyPr wrap="square">
            <a:spAutoFit/>
          </a:bodyPr>
          <a:lstStyle/>
          <a:p>
            <a:r>
              <a:rPr lang="en-US" altLang="zh-CN" sz="1100" dirty="0"/>
              <a:t>void f()</a:t>
            </a:r>
            <a:endParaRPr lang="en-US" altLang="zh-CN" sz="1100" dirty="0"/>
          </a:p>
          <a:p>
            <a:r>
              <a:rPr lang="en-US" altLang="zh-CN" sz="1100" dirty="0"/>
              <a:t>{</a:t>
            </a:r>
            <a:endParaRPr lang="en-US" altLang="zh-CN" sz="1100" dirty="0"/>
          </a:p>
          <a:p>
            <a:r>
              <a:rPr lang="en-US" altLang="zh-CN" sz="1100" dirty="0"/>
              <a:t>     // </a:t>
            </a:r>
            <a:r>
              <a:rPr lang="zh-CN" altLang="en-US" sz="1100" dirty="0"/>
              <a:t>定义一个</a:t>
            </a:r>
            <a:r>
              <a:rPr lang="en-US" altLang="zh-CN" sz="1100" dirty="0" err="1"/>
              <a:t>auto_ptr</a:t>
            </a:r>
            <a:r>
              <a:rPr lang="zh-CN" altLang="en-US" sz="1100" dirty="0"/>
              <a:t>对象，用该对象指向一个动态创建的</a:t>
            </a:r>
            <a:r>
              <a:rPr lang="en-US" altLang="zh-CN" sz="1100" dirty="0" err="1"/>
              <a:t>DemoClass</a:t>
            </a:r>
            <a:r>
              <a:rPr lang="zh-CN" altLang="en-US" sz="1100" dirty="0"/>
              <a:t>对象</a:t>
            </a:r>
            <a:endParaRPr lang="zh-CN" altLang="en-US" sz="1100" dirty="0"/>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dcPtr1(new </a:t>
            </a:r>
            <a:r>
              <a:rPr lang="en-US" altLang="zh-CN" sz="1100" dirty="0" err="1">
                <a:solidFill>
                  <a:schemeClr val="hlink"/>
                </a:solidFill>
              </a:rPr>
              <a:t>DemoClass</a:t>
            </a:r>
            <a:r>
              <a:rPr lang="en-US" altLang="zh-CN" sz="1100" dirty="0">
                <a:solidFill>
                  <a:schemeClr val="hlink"/>
                </a:solidFill>
              </a:rPr>
              <a:t>("</a:t>
            </a:r>
            <a:r>
              <a:rPr lang="en-US" altLang="zh-CN" sz="1100" dirty="0" err="1">
                <a:solidFill>
                  <a:schemeClr val="hlink"/>
                </a:solidFill>
              </a:rPr>
              <a:t>dcobj</a:t>
            </a:r>
            <a:r>
              <a:rPr lang="en-US" altLang="zh-CN" sz="1100" dirty="0">
                <a:solidFill>
                  <a:schemeClr val="hlink"/>
                </a:solidFill>
              </a:rPr>
              <a:t>"));</a:t>
            </a:r>
            <a:endParaRPr lang="en-US" altLang="zh-CN" sz="1100" dirty="0">
              <a:solidFill>
                <a:schemeClr val="hlink"/>
              </a:solidFill>
            </a:endParaRP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a:t>
            </a:r>
            <a:r>
              <a:rPr lang="en-US" altLang="zh-CN" sz="1100" dirty="0" err="1"/>
              <a:t>constucted</a:t>
            </a:r>
            <a:r>
              <a:rPr lang="en-US" altLang="zh-CN" sz="1100" dirty="0"/>
              <a:t>: " </a:t>
            </a:r>
            <a:endParaRPr lang="en-US" altLang="zh-CN" sz="1100" dirty="0"/>
          </a:p>
          <a:p>
            <a:r>
              <a:rPr lang="en-US" altLang="zh-CN" sz="1100" dirty="0"/>
              <a:t>            &lt;&lt; dcPtr1 </a:t>
            </a:r>
            <a:r>
              <a:rPr lang="en-US" altLang="zh-CN" sz="1100" dirty="0">
                <a:solidFill>
                  <a:schemeClr val="hlink"/>
                </a:solidFill>
              </a:rPr>
              <a:t>-&gt;</a:t>
            </a:r>
            <a:r>
              <a:rPr lang="en-US" altLang="zh-CN" sz="1100" dirty="0"/>
              <a:t> who() &lt;&lt; </a:t>
            </a:r>
            <a:r>
              <a:rPr lang="en-US" altLang="zh-CN" sz="1100" dirty="0" err="1"/>
              <a:t>endl</a:t>
            </a:r>
            <a:r>
              <a:rPr lang="en-US" altLang="zh-CN" sz="1100" dirty="0"/>
              <a:t>;</a:t>
            </a:r>
            <a:endParaRPr lang="en-US" altLang="zh-CN" sz="1100" dirty="0"/>
          </a:p>
          <a:p>
            <a:r>
              <a:rPr lang="en-US" altLang="zh-CN" sz="1100" dirty="0"/>
              <a:t>     // </a:t>
            </a:r>
            <a:r>
              <a:rPr lang="zh-CN" altLang="en-US" sz="1100" dirty="0"/>
              <a:t>创建另一个</a:t>
            </a:r>
            <a:r>
              <a:rPr lang="en-US" altLang="zh-CN" sz="1100" dirty="0" err="1"/>
              <a:t>auto_ptr</a:t>
            </a:r>
            <a:r>
              <a:rPr lang="zh-CN" altLang="en-US" sz="1100" dirty="0"/>
              <a:t>对象，将</a:t>
            </a:r>
            <a:r>
              <a:rPr lang="en-US" altLang="zh-CN" sz="1100" dirty="0"/>
              <a:t>dcPtr1</a:t>
            </a:r>
            <a:r>
              <a:rPr lang="zh-CN" altLang="en-US" sz="1100" dirty="0"/>
              <a:t>复制给该对象</a:t>
            </a:r>
            <a:endParaRPr lang="zh-CN" altLang="en-US" sz="1100" dirty="0"/>
          </a:p>
          <a:p>
            <a:r>
              <a:rPr lang="zh-CN" altLang="en-US" sz="1100" dirty="0"/>
              <a:t>     </a:t>
            </a:r>
            <a:r>
              <a:rPr lang="en-US" altLang="zh-CN" sz="1100" dirty="0" err="1">
                <a:solidFill>
                  <a:schemeClr val="hlink"/>
                </a:solidFill>
              </a:rPr>
              <a:t>auto_ptr</a:t>
            </a:r>
            <a:r>
              <a:rPr lang="en-US" altLang="zh-CN" sz="1100" dirty="0">
                <a:solidFill>
                  <a:schemeClr val="hlink"/>
                </a:solidFill>
              </a:rPr>
              <a:t>&lt;</a:t>
            </a:r>
            <a:r>
              <a:rPr lang="en-US" altLang="zh-CN" sz="1100" dirty="0" err="1">
                <a:solidFill>
                  <a:schemeClr val="hlink"/>
                </a:solidFill>
              </a:rPr>
              <a:t>DemoClass</a:t>
            </a:r>
            <a:r>
              <a:rPr lang="en-US" altLang="zh-CN" sz="1100" dirty="0">
                <a:solidFill>
                  <a:schemeClr val="hlink"/>
                </a:solidFill>
              </a:rPr>
              <a:t>&gt; dcPtr2(dcPtr1);</a:t>
            </a:r>
            <a:endParaRPr lang="en-US" altLang="zh-CN" sz="1100" dirty="0">
              <a:solidFill>
                <a:schemeClr val="hlink"/>
              </a:solidFill>
            </a:endParaRPr>
          </a:p>
          <a:p>
            <a:r>
              <a:rPr lang="en-US" altLang="zh-CN" sz="1100" dirty="0"/>
              <a:t>     </a:t>
            </a:r>
            <a:r>
              <a:rPr lang="en-US" altLang="zh-CN" sz="1100" dirty="0" err="1"/>
              <a:t>cout</a:t>
            </a:r>
            <a:r>
              <a:rPr lang="en-US" altLang="zh-CN" sz="1100" dirty="0"/>
              <a:t> &lt;&lt; "name of the </a:t>
            </a:r>
            <a:r>
              <a:rPr lang="en-US" altLang="zh-CN" sz="1100" dirty="0" err="1"/>
              <a:t>DemoClass</a:t>
            </a:r>
            <a:r>
              <a:rPr lang="en-US" altLang="zh-CN" sz="1100" dirty="0"/>
              <a:t> object to which dcPtr2 points: "</a:t>
            </a:r>
            <a:endParaRPr lang="en-US" altLang="zh-CN" sz="1100" dirty="0"/>
          </a:p>
          <a:p>
            <a:r>
              <a:rPr lang="en-US" altLang="zh-CN" sz="1100" dirty="0"/>
              <a:t>            &lt;&lt; (</a:t>
            </a:r>
            <a:r>
              <a:rPr lang="en-US" altLang="zh-CN" sz="1100" dirty="0">
                <a:solidFill>
                  <a:schemeClr val="hlink"/>
                </a:solidFill>
              </a:rPr>
              <a:t>*</a:t>
            </a:r>
            <a:r>
              <a:rPr lang="en-US" altLang="zh-CN" sz="1100" dirty="0"/>
              <a:t>dcPtr2).who() &lt;&lt; </a:t>
            </a:r>
            <a:r>
              <a:rPr lang="en-US" altLang="zh-CN" sz="1100" dirty="0" err="1"/>
              <a:t>endl</a:t>
            </a:r>
            <a:r>
              <a:rPr lang="en-US" altLang="zh-CN" sz="1100" dirty="0"/>
              <a:t>;</a:t>
            </a:r>
            <a:endParaRPr lang="en-US" altLang="zh-CN" sz="1100" dirty="0"/>
          </a:p>
          <a:p>
            <a:r>
              <a:rPr lang="en-US" altLang="zh-CN" sz="1100" dirty="0"/>
              <a:t>     </a:t>
            </a:r>
            <a:r>
              <a:rPr lang="en-US" altLang="zh-CN" sz="1100" dirty="0">
                <a:solidFill>
                  <a:schemeClr val="hlink"/>
                </a:solidFill>
              </a:rPr>
              <a:t>throw 8;</a:t>
            </a:r>
            <a:r>
              <a:rPr lang="en-US" altLang="zh-CN" sz="1100" dirty="0"/>
              <a:t>	// </a:t>
            </a:r>
            <a:r>
              <a:rPr lang="zh-CN" altLang="en-US" sz="1100" dirty="0"/>
              <a:t>抛出一个</a:t>
            </a:r>
            <a:r>
              <a:rPr lang="en-US" altLang="zh-CN" sz="1100" dirty="0" err="1"/>
              <a:t>int</a:t>
            </a:r>
            <a:r>
              <a:rPr lang="zh-CN" altLang="en-US" sz="1100" dirty="0"/>
              <a:t>型异常</a:t>
            </a:r>
            <a:endParaRPr lang="zh-CN" altLang="en-US" sz="1100" dirty="0"/>
          </a:p>
          <a:p>
            <a:r>
              <a:rPr lang="en-US" altLang="zh-CN" sz="1100" dirty="0"/>
              <a:t>}</a:t>
            </a:r>
            <a:endParaRPr lang="en-US" altLang="zh-CN" sz="1100" dirty="0"/>
          </a:p>
          <a:p>
            <a:r>
              <a:rPr lang="en-US" altLang="zh-CN" sz="1100" dirty="0" err="1"/>
              <a:t>int</a:t>
            </a:r>
            <a:r>
              <a:rPr lang="en-US" altLang="zh-CN" sz="1100" dirty="0"/>
              <a:t> main()</a:t>
            </a:r>
            <a:endParaRPr lang="en-US" altLang="zh-CN" sz="1100" dirty="0"/>
          </a:p>
          <a:p>
            <a:r>
              <a:rPr lang="en-US" altLang="zh-CN" sz="1100" dirty="0"/>
              <a:t>{</a:t>
            </a:r>
            <a:endParaRPr lang="en-US" altLang="zh-CN" sz="1100" dirty="0"/>
          </a:p>
          <a:p>
            <a:r>
              <a:rPr lang="en-US" altLang="zh-CN" sz="1100" dirty="0"/>
              <a:t>	</a:t>
            </a:r>
            <a:endParaRPr lang="en-US" altLang="zh-CN" sz="1100" dirty="0"/>
          </a:p>
          <a:p>
            <a:r>
              <a:rPr lang="en-US" altLang="zh-CN" sz="1100" dirty="0"/>
              <a:t>     try {</a:t>
            </a:r>
            <a:endParaRPr lang="en-US" altLang="zh-CN" sz="1100" dirty="0"/>
          </a:p>
          <a:p>
            <a:r>
              <a:rPr lang="en-US" altLang="zh-CN" sz="1100" dirty="0"/>
              <a:t>	f();	// </a:t>
            </a:r>
            <a:r>
              <a:rPr lang="zh-CN" altLang="en-US" sz="1100" dirty="0"/>
              <a:t>调用有可能产生异常的函数</a:t>
            </a:r>
            <a:r>
              <a:rPr lang="en-US" altLang="zh-CN" sz="1100" dirty="0"/>
              <a:t>f</a:t>
            </a:r>
            <a:endParaRPr lang="en-US" altLang="zh-CN" sz="1100" dirty="0"/>
          </a:p>
          <a:p>
            <a:r>
              <a:rPr lang="en-US" altLang="zh-CN" sz="1100" dirty="0"/>
              <a:t>     }</a:t>
            </a:r>
            <a:endParaRPr lang="en-US" altLang="zh-CN" sz="1100" dirty="0"/>
          </a:p>
          <a:p>
            <a:r>
              <a:rPr lang="en-US" altLang="zh-CN" sz="1100" dirty="0"/>
              <a:t>     catch (</a:t>
            </a:r>
            <a:r>
              <a:rPr lang="en-US" altLang="zh-CN" sz="1100" dirty="0" err="1"/>
              <a:t>int</a:t>
            </a:r>
            <a:r>
              <a:rPr lang="en-US" altLang="zh-CN" sz="1100" dirty="0"/>
              <a:t>) {	// </a:t>
            </a:r>
            <a:r>
              <a:rPr lang="zh-CN" altLang="en-US" sz="1100" dirty="0"/>
              <a:t>捕获</a:t>
            </a:r>
            <a:r>
              <a:rPr lang="en-US" altLang="zh-CN" sz="1100" dirty="0" err="1"/>
              <a:t>int</a:t>
            </a:r>
            <a:r>
              <a:rPr lang="zh-CN" altLang="en-US" sz="1100" dirty="0"/>
              <a:t>型异常</a:t>
            </a:r>
            <a:endParaRPr lang="zh-CN" altLang="en-US" sz="1100" dirty="0"/>
          </a:p>
          <a:p>
            <a:r>
              <a:rPr lang="zh-CN" altLang="en-US" sz="1100" dirty="0"/>
              <a:t>	</a:t>
            </a:r>
            <a:r>
              <a:rPr lang="en-US" altLang="zh-CN" sz="1100" dirty="0" err="1"/>
              <a:t>cout</a:t>
            </a:r>
            <a:r>
              <a:rPr lang="en-US" altLang="zh-CN" sz="1100" dirty="0"/>
              <a:t> &lt;&lt; "an </a:t>
            </a:r>
            <a:r>
              <a:rPr lang="en-US" altLang="zh-CN" sz="1100" dirty="0" err="1"/>
              <a:t>int</a:t>
            </a:r>
            <a:r>
              <a:rPr lang="en-US" altLang="zh-CN" sz="1100" dirty="0"/>
              <a:t> exception occurred!" &lt;&lt; </a:t>
            </a:r>
            <a:r>
              <a:rPr lang="en-US" altLang="zh-CN" sz="1100" dirty="0" err="1"/>
              <a:t>endl</a:t>
            </a:r>
            <a:r>
              <a:rPr lang="en-US" altLang="zh-CN" sz="1100" dirty="0"/>
              <a:t>;</a:t>
            </a:r>
            <a:endParaRPr lang="en-US" altLang="zh-CN" sz="1100" dirty="0"/>
          </a:p>
          <a:p>
            <a:r>
              <a:rPr lang="en-US" altLang="zh-CN" sz="1100" dirty="0"/>
              <a:t>     }</a:t>
            </a:r>
            <a:endParaRPr lang="en-US" altLang="zh-CN" sz="1100" dirty="0"/>
          </a:p>
          <a:p>
            <a:r>
              <a:rPr lang="en-US" altLang="zh-CN" sz="1100" dirty="0"/>
              <a:t>     </a:t>
            </a:r>
            <a:r>
              <a:rPr lang="en-US" altLang="zh-CN" sz="1100" dirty="0" err="1"/>
              <a:t>cout</a:t>
            </a:r>
            <a:r>
              <a:rPr lang="en-US" altLang="zh-CN" sz="1100" dirty="0"/>
              <a:t> &lt;&lt; "end of main" &lt;&lt; </a:t>
            </a:r>
            <a:r>
              <a:rPr lang="en-US" altLang="zh-CN" sz="1100" dirty="0" err="1"/>
              <a:t>endl</a:t>
            </a:r>
            <a:r>
              <a:rPr lang="en-US" altLang="zh-CN" sz="1100" dirty="0"/>
              <a:t>;</a:t>
            </a:r>
            <a:endParaRPr lang="en-US" altLang="zh-CN" sz="1100" dirty="0"/>
          </a:p>
          <a:p>
            <a:r>
              <a:rPr lang="en-US" altLang="zh-CN" sz="1100" dirty="0"/>
              <a:t>     return 0;</a:t>
            </a:r>
            <a:endParaRPr lang="en-US" altLang="zh-CN" sz="1100" dirty="0"/>
          </a:p>
          <a:p>
            <a:r>
              <a:rPr lang="en-US" altLang="zh-CN" sz="1100" dirty="0"/>
              <a:t>}</a:t>
            </a:r>
            <a:endParaRPr lang="en-US" altLang="zh-CN" sz="1100" dirty="0"/>
          </a:p>
        </p:txBody>
      </p:sp>
      <p:sp>
        <p:nvSpPr>
          <p:cNvPr id="4" name="TextBox 64"/>
          <p:cNvSpPr txBox="1">
            <a:spLocks noChangeArrowheads="1"/>
          </p:cNvSpPr>
          <p:nvPr/>
        </p:nvSpPr>
        <p:spPr bwMode="auto">
          <a:xfrm>
            <a:off x="684000" y="123750"/>
            <a:ext cx="3335698"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smtClean="0">
                <a:latin typeface="Rockwell" pitchFamily="18" charset="0"/>
                <a:ea typeface="微软雅黑" panose="020B0503020204020204" pitchFamily="34" charset="-122"/>
              </a:rPr>
              <a:t>例</a:t>
            </a:r>
            <a:r>
              <a:rPr lang="en-US" altLang="zh-CN" sz="2000" dirty="0" smtClean="0">
                <a:latin typeface="Rockwell" pitchFamily="18" charset="0"/>
                <a:ea typeface="微软雅黑" panose="020B0503020204020204" pitchFamily="34" charset="-122"/>
              </a:rPr>
              <a:t>4.</a:t>
            </a:r>
            <a:r>
              <a:rPr lang="zh-CN" altLang="en-US" sz="2000" dirty="0" smtClean="0">
                <a:latin typeface="Rockwell" pitchFamily="18" charset="0"/>
                <a:ea typeface="微软雅黑" panose="020B0503020204020204" pitchFamily="34" charset="-122"/>
              </a:rPr>
              <a:t>异常处理</a:t>
            </a:r>
            <a:endParaRPr lang="zh-CN" altLang="en-US" sz="2000" dirty="0">
              <a:latin typeface="Rockwell"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5"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ppt_w</p:attrName>
                                        </p:attrNameLst>
                                      </p:cBhvr>
                                      <p:tavLst>
                                        <p:tav tm="0" fmla="#ppt_w*sin(2.5*pi*$)">
                                          <p:val>
                                            <p:fltVal val="0"/>
                                          </p:val>
                                        </p:tav>
                                        <p:tav tm="100000">
                                          <p:val>
                                            <p:fltVal val="1"/>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childTnLst>
                                </p:cTn>
                              </p:par>
                            </p:childTnLst>
                          </p:cTn>
                        </p:par>
                        <p:par>
                          <p:cTn id="14" fill="hold">
                            <p:stCondLst>
                              <p:cond delay="2099"/>
                            </p:stCondLst>
                            <p:childTnLst>
                              <p:par>
                                <p:cTn id="15" presetID="26" presetClass="emph" presetSubtype="0" fill="hold" grpId="1" nodeType="afterEffect">
                                  <p:stCondLst>
                                    <p:cond delay="0"/>
                                  </p:stCondLst>
                                  <p:iterate type="lt">
                                    <p:tmPct val="0"/>
                                  </p:iterate>
                                  <p:childTnLst>
                                    <p:animEffect transition="out" filter="fade">
                                      <p:cBhvr>
                                        <p:cTn id="16" dur="500" tmFilter="0, 0; .2, .5; .8, .5; 1, 0"/>
                                        <p:tgtEl>
                                          <p:spTgt spid="4"/>
                                        </p:tgtEl>
                                      </p:cBhvr>
                                    </p:animEffect>
                                    <p:animScale>
                                      <p:cBhvr>
                                        <p:cTn id="1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08000" y="915750"/>
            <a:ext cx="9000000" cy="2446824"/>
          </a:xfrm>
          <a:prstGeom prst="rect">
            <a:avLst/>
          </a:prstGeom>
        </p:spPr>
        <p:txBody>
          <a:bodyPr wrap="square">
            <a:spAutoFit/>
          </a:bodyPr>
          <a:lstStyle/>
          <a:p>
            <a:pPr>
              <a:spcBef>
                <a:spcPct val="50000"/>
              </a:spcBef>
            </a:pPr>
            <a:r>
              <a:rPr lang="zh-CN" altLang="en-US" dirty="0"/>
              <a:t>程序执行结果</a:t>
            </a:r>
            <a:r>
              <a:rPr lang="zh-CN" altLang="en-US" dirty="0" smtClean="0"/>
              <a:t>：</a:t>
            </a:r>
            <a:endParaRPr lang="en-US" altLang="zh-CN" dirty="0" smtClean="0"/>
          </a:p>
          <a:p>
            <a:r>
              <a:rPr lang="en-US" altLang="zh-CN" dirty="0" err="1"/>
              <a:t>construcing</a:t>
            </a:r>
            <a:r>
              <a:rPr lang="en-US" altLang="zh-CN" dirty="0"/>
              <a:t> </a:t>
            </a:r>
            <a:r>
              <a:rPr lang="en-US" altLang="zh-CN" dirty="0" err="1"/>
              <a:t>DemoClass</a:t>
            </a:r>
            <a:r>
              <a:rPr lang="en-US" altLang="zh-CN" dirty="0"/>
              <a:t> object...</a:t>
            </a:r>
            <a:endParaRPr lang="en-US" altLang="zh-CN" dirty="0"/>
          </a:p>
          <a:p>
            <a:r>
              <a:rPr lang="en-US" altLang="zh-CN" dirty="0"/>
              <a:t>name of the </a:t>
            </a:r>
            <a:r>
              <a:rPr lang="en-US" altLang="zh-CN" dirty="0" err="1"/>
              <a:t>DemoClass</a:t>
            </a:r>
            <a:r>
              <a:rPr lang="en-US" altLang="zh-CN" dirty="0"/>
              <a:t> object </a:t>
            </a:r>
            <a:r>
              <a:rPr lang="en-US" altLang="zh-CN" dirty="0" err="1"/>
              <a:t>constucted</a:t>
            </a:r>
            <a:r>
              <a:rPr lang="en-US" altLang="zh-CN" dirty="0"/>
              <a:t>: </a:t>
            </a:r>
            <a:r>
              <a:rPr lang="en-US" altLang="zh-CN" dirty="0" err="1"/>
              <a:t>dcobj</a:t>
            </a:r>
            <a:endParaRPr lang="en-US" altLang="zh-CN" dirty="0"/>
          </a:p>
          <a:p>
            <a:r>
              <a:rPr lang="en-US" altLang="zh-CN" dirty="0"/>
              <a:t>name of the </a:t>
            </a:r>
            <a:r>
              <a:rPr lang="en-US" altLang="zh-CN" dirty="0" err="1"/>
              <a:t>DemoClass</a:t>
            </a:r>
            <a:r>
              <a:rPr lang="en-US" altLang="zh-CN" dirty="0"/>
              <a:t> object to which dcPtr2 points: </a:t>
            </a:r>
            <a:r>
              <a:rPr lang="en-US" altLang="zh-CN" dirty="0" err="1"/>
              <a:t>dcobj</a:t>
            </a:r>
            <a:endParaRPr lang="en-US" altLang="zh-CN" dirty="0"/>
          </a:p>
          <a:p>
            <a:r>
              <a:rPr lang="en-US" altLang="zh-CN" dirty="0"/>
              <a:t>destructing </a:t>
            </a:r>
            <a:r>
              <a:rPr lang="en-US" altLang="zh-CN" dirty="0" err="1"/>
              <a:t>DemoClass</a:t>
            </a:r>
            <a:r>
              <a:rPr lang="en-US" altLang="zh-CN" dirty="0"/>
              <a:t> object: </a:t>
            </a:r>
            <a:r>
              <a:rPr lang="en-US" altLang="zh-CN" dirty="0" err="1"/>
              <a:t>dcobj</a:t>
            </a:r>
            <a:endParaRPr lang="en-US" altLang="zh-CN" dirty="0"/>
          </a:p>
          <a:p>
            <a:r>
              <a:rPr lang="en-US" altLang="zh-CN" dirty="0"/>
              <a:t>an </a:t>
            </a:r>
            <a:r>
              <a:rPr lang="en-US" altLang="zh-CN" dirty="0" err="1"/>
              <a:t>int</a:t>
            </a:r>
            <a:r>
              <a:rPr lang="en-US" altLang="zh-CN" dirty="0"/>
              <a:t> exception occurred!</a:t>
            </a:r>
            <a:endParaRPr lang="en-US" altLang="zh-CN" dirty="0"/>
          </a:p>
          <a:p>
            <a:r>
              <a:rPr lang="en-US" altLang="zh-CN" dirty="0"/>
              <a:t>end of main </a:t>
            </a:r>
            <a:endParaRPr lang="en-US" altLang="zh-CN" dirty="0"/>
          </a:p>
          <a:p>
            <a:pPr>
              <a:spcBef>
                <a:spcPct val="50000"/>
              </a:spcBef>
            </a:pPr>
            <a:endParaRPr lang="zh-CN" altLang="en-US" dirty="0"/>
          </a:p>
        </p:txBody>
      </p:sp>
      <p:sp>
        <p:nvSpPr>
          <p:cNvPr id="4" name="AutoShape 6"/>
          <p:cNvSpPr>
            <a:spLocks noChangeArrowheads="1"/>
          </p:cNvSpPr>
          <p:nvPr/>
        </p:nvSpPr>
        <p:spPr bwMode="auto">
          <a:xfrm>
            <a:off x="2916000" y="3075750"/>
            <a:ext cx="2663825" cy="819150"/>
          </a:xfrm>
          <a:prstGeom prst="wedgeRoundRectCallout">
            <a:avLst>
              <a:gd name="adj1" fmla="val -56139"/>
              <a:gd name="adj2" fmla="val -147870"/>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1800"/>
              <a:t>用</a:t>
            </a:r>
            <a:r>
              <a:rPr lang="en-US" altLang="zh-CN" sz="1800"/>
              <a:t>new</a:t>
            </a:r>
            <a:r>
              <a:rPr lang="zh-CN" altLang="en-US" sz="1800"/>
              <a:t>操作创建的</a:t>
            </a:r>
            <a:r>
              <a:rPr lang="en-US" altLang="zh-CN" sz="1800"/>
              <a:t>DemoClass</a:t>
            </a:r>
            <a:r>
              <a:rPr lang="zh-CN" altLang="en-US" sz="1800"/>
              <a:t>对象被撤销</a:t>
            </a:r>
            <a:endParaRPr lang="zh-CN" altLang="en-US" sz="180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Rectangle 4"/>
          <p:cNvSpPr>
            <a:spLocks noChangeArrowheads="1"/>
          </p:cNvSpPr>
          <p:nvPr/>
        </p:nvSpPr>
        <p:spPr bwMode="auto">
          <a:xfrm>
            <a:off x="1332000" y="1203750"/>
            <a:ext cx="5399113" cy="3320883"/>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#include</a:t>
            </a:r>
            <a:r>
              <a:rPr lang="en-US" altLang="zh-CN" sz="1500" dirty="0">
                <a:effectLst>
                  <a:outerShdw blurRad="38100" dist="38100" dir="2700000" algn="tl">
                    <a:srgbClr val="C0C0C0"/>
                  </a:outerShdw>
                </a:effectLst>
                <a:latin typeface="宋体" panose="02010600030101010101" pitchFamily="2" charset="-122"/>
              </a:rPr>
              <a:t> &lt;</a:t>
            </a:r>
            <a:r>
              <a:rPr lang="en-US" altLang="zh-CN" sz="1500" dirty="0" err="1">
                <a:effectLst>
                  <a:outerShdw blurRad="38100" dist="38100" dir="2700000" algn="tl">
                    <a:srgbClr val="C0C0C0"/>
                  </a:outerShdw>
                </a:effectLst>
                <a:latin typeface="宋体" panose="02010600030101010101" pitchFamily="2" charset="-122"/>
              </a:rPr>
              <a:t>iostream.h</a:t>
            </a:r>
            <a:r>
              <a:rPr lang="en-US" altLang="zh-CN" sz="1500" dirty="0">
                <a:effectLst>
                  <a:outerShdw blurRad="38100" dist="38100" dir="2700000" algn="tl">
                    <a:srgbClr val="C0C0C0"/>
                  </a:outerShdw>
                </a:effectLst>
                <a:latin typeface="宋体" panose="02010600030101010101" pitchFamily="2" charset="-122"/>
              </a:rPr>
              <a:t>&gt;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class</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public</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solidFill>
                  <a:schemeClr val="tx2"/>
                </a:solidFill>
                <a:effectLst>
                  <a:outerShdw blurRad="38100" dist="38100" dir="2700000" algn="tl">
                    <a:srgbClr val="C0C0C0"/>
                  </a:outerShdw>
                </a:effectLst>
                <a:latin typeface="宋体" panose="02010600030101010101" pitchFamily="2" charset="-122"/>
              </a:rPr>
              <a:t>const</a:t>
            </a:r>
            <a:r>
              <a:rPr lang="en-US" altLang="zh-CN" sz="1500" dirty="0">
                <a:solidFill>
                  <a:schemeClr val="tx2"/>
                </a:solidFill>
                <a:effectLst>
                  <a:outerShdw blurRad="38100" dist="38100" dir="2700000" algn="tl">
                    <a:srgbClr val="C0C0C0"/>
                  </a:outerShdw>
                </a:effectLst>
                <a:latin typeface="宋体" panose="02010600030101010101" pitchFamily="2" charset="-122"/>
              </a:rPr>
              <a:t> char</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ShowReason</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solidFill>
                  <a:schemeClr val="tx2"/>
                </a:solidFill>
                <a:effectLst>
                  <a:outerShdw blurRad="38100" dist="38100" dir="2700000" algn="tl">
                    <a:srgbClr val="C0C0C0"/>
                  </a:outerShdw>
                </a:effectLst>
                <a:latin typeface="宋体" panose="02010600030101010101" pitchFamily="2" charset="-122"/>
              </a:rPr>
              <a:t>const</a:t>
            </a:r>
            <a:endParaRPr lang="en-US" altLang="zh-CN" sz="1500" dirty="0">
              <a:solidFill>
                <a:schemeClr val="tx2"/>
              </a:solidFill>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	 </a:t>
            </a:r>
            <a:r>
              <a:rPr lang="en-US" altLang="zh-CN" sz="1500" dirty="0">
                <a:solidFill>
                  <a:schemeClr val="tx2"/>
                </a:solidFill>
                <a:effectLst>
                  <a:outerShdw blurRad="38100" dist="38100" dir="2700000" algn="tl">
                    <a:srgbClr val="C0C0C0"/>
                  </a:outerShdw>
                </a:effectLst>
                <a:latin typeface="宋体" panose="02010600030101010101" pitchFamily="2" charset="-122"/>
              </a:rPr>
              <a:t>return</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类异常。</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p:txBody>
      </p:sp>
      <p:sp>
        <p:nvSpPr>
          <p:cNvPr id="6" name="TextBox 64"/>
          <p:cNvSpPr txBox="1">
            <a:spLocks noChangeArrowheads="1"/>
          </p:cNvSpPr>
          <p:nvPr/>
        </p:nvSpPr>
        <p:spPr bwMode="auto">
          <a:xfrm>
            <a:off x="972000" y="62089"/>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latin typeface="Rockwell" pitchFamily="18" charset="0"/>
                <a:ea typeface="微软雅黑" panose="020B0503020204020204" pitchFamily="34" charset="-122"/>
              </a:rPr>
              <a:t>例</a:t>
            </a:r>
            <a:r>
              <a:rPr lang="en-US" altLang="zh-CN" sz="2250" dirty="0" smtClean="0">
                <a:latin typeface="Rockwell" pitchFamily="18" charset="0"/>
                <a:ea typeface="微软雅黑" panose="020B0503020204020204" pitchFamily="34" charset="-122"/>
              </a:rPr>
              <a:t>5.</a:t>
            </a:r>
            <a:r>
              <a:rPr lang="zh-CN" altLang="en-US" sz="2250" dirty="0">
                <a:latin typeface="Rockwell" pitchFamily="18" charset="0"/>
                <a:ea typeface="微软雅黑" panose="020B0503020204020204" pitchFamily="34" charset="-122"/>
              </a:rPr>
              <a:t>带析构类的异常处理</a:t>
            </a:r>
            <a:endParaRPr lang="zh-CN" altLang="en-US" sz="2250" dirty="0">
              <a:latin typeface="Rockwell" pitchFamily="18" charset="0"/>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847526" y="844458"/>
            <a:ext cx="7179059" cy="4048341"/>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class</a:t>
            </a:r>
            <a:r>
              <a:rPr lang="en-US" altLang="zh-CN" sz="1500" dirty="0">
                <a:effectLst>
                  <a:outerShdw blurRad="38100" dist="38100" dir="2700000" algn="tl">
                    <a:srgbClr val="C0C0C0"/>
                  </a:outerShdw>
                </a:effectLst>
                <a:latin typeface="宋体" panose="02010600030101010101" pitchFamily="2" charset="-122"/>
              </a:rPr>
              <a:t> Demo</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public:</a:t>
            </a:r>
            <a:endParaRPr lang="en-US" altLang="zh-CN" sz="1500" dirty="0">
              <a:solidFill>
                <a:schemeClr val="tx2"/>
              </a:solidFill>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构造</a:t>
            </a:r>
            <a:r>
              <a:rPr lang="en-US" altLang="zh-CN" sz="1500" dirty="0">
                <a:effectLst>
                  <a:outerShdw blurRad="38100" dist="38100" dir="2700000" algn="tl">
                    <a:srgbClr val="C0C0C0"/>
                  </a:outerShdw>
                </a:effectLst>
                <a:latin typeface="宋体" panose="02010600030101010101" pitchFamily="2" charset="-122"/>
              </a:rPr>
              <a:t>Demo</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析构</a:t>
            </a:r>
            <a:r>
              <a:rPr lang="en-US" altLang="zh-CN" sz="1500" dirty="0">
                <a:effectLst>
                  <a:outerShdw blurRad="38100" dist="38100" dir="2700000" algn="tl">
                    <a:srgbClr val="C0C0C0"/>
                  </a:outerShdw>
                </a:effectLst>
                <a:latin typeface="宋体" panose="02010600030101010101" pitchFamily="2" charset="-122"/>
              </a:rPr>
              <a:t>Demo</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Demo D;</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zh-CN" altLang="en-US" sz="1500" dirty="0">
                <a:effectLst>
                  <a:outerShdw blurRad="38100" dist="38100" dir="2700000" algn="tl">
                    <a:srgbClr val="C0C0C0"/>
                  </a:outerShdw>
                </a:effectLst>
                <a:latin typeface="宋体" panose="02010600030101010101" pitchFamily="2" charset="-122"/>
              </a:rPr>
              <a:t>中抛掷</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类异常。“</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throw </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lgn="just">
              <a:lnSpc>
                <a:spcPct val="120000"/>
              </a:lnSpc>
              <a:spcBef>
                <a:spcPct val="20000"/>
              </a:spcBef>
              <a:defRPr/>
            </a:pPr>
            <a:endParaRPr lang="en-US" altLang="zh-CN" sz="1500" dirty="0">
              <a:effectLst>
                <a:outerShdw blurRad="38100" dist="38100" dir="2700000" algn="tl">
                  <a:srgbClr val="C0C0C0"/>
                </a:outerShdw>
              </a:effectLst>
              <a:latin typeface="宋体" panose="02010600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5.</a:t>
            </a:r>
            <a:r>
              <a:rPr lang="zh-CN" altLang="en-US" sz="2250" dirty="0">
                <a:solidFill>
                  <a:schemeClr val="bg1"/>
                </a:solidFill>
                <a:latin typeface="Rockwell" pitchFamily="18" charset="0"/>
                <a:ea typeface="微软雅黑" panose="020B0503020204020204" pitchFamily="34" charset="-122"/>
              </a:rPr>
              <a:t>带析构类的异常处理</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1063437" y="540523"/>
            <a:ext cx="7179059" cy="4514210"/>
          </a:xfrm>
          <a:prstGeom prst="rect">
            <a:avLst/>
          </a:prstGeom>
          <a:noFill/>
          <a:ln w="38100">
            <a:solidFill>
              <a:schemeClr val="accent1"/>
            </a:solidFill>
            <a:miter lim="800000"/>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a:solidFill>
                  <a:schemeClr val="tx1"/>
                </a:solidFill>
                <a:latin typeface="Arial" panose="020B0604020202020204" pitchFamily="34" charset="0"/>
                <a:ea typeface="宋体" panose="02010600030101010101" pitchFamily="2" charset="-122"/>
              </a:defRPr>
            </a:lvl1pPr>
            <a:lvl2pPr marL="742950" indent="-285750" algn="l">
              <a:spcBef>
                <a:spcPct val="0"/>
              </a:spcBef>
              <a:defRPr>
                <a:solidFill>
                  <a:schemeClr val="tx1"/>
                </a:solidFill>
                <a:latin typeface="Arial" panose="020B0604020202020204" pitchFamily="34" charset="0"/>
                <a:ea typeface="宋体" panose="02010600030101010101" pitchFamily="2" charset="-122"/>
              </a:defRPr>
            </a:lvl2pPr>
            <a:lvl3pPr marL="1143000" indent="-228600" algn="l">
              <a:spcBef>
                <a:spcPct val="0"/>
              </a:spcBef>
              <a:defRPr>
                <a:solidFill>
                  <a:schemeClr val="tx1"/>
                </a:solidFill>
                <a:latin typeface="Arial" panose="020B0604020202020204" pitchFamily="34" charset="0"/>
                <a:ea typeface="宋体" panose="02010600030101010101" pitchFamily="2" charset="-122"/>
              </a:defRPr>
            </a:lvl3pPr>
            <a:lvl4pPr marL="1600200" indent="-228600" algn="l">
              <a:spcBef>
                <a:spcPct val="0"/>
              </a:spcBef>
              <a:defRPr>
                <a:solidFill>
                  <a:schemeClr val="tx1"/>
                </a:solidFill>
                <a:latin typeface="Arial" panose="020B0604020202020204" pitchFamily="34" charset="0"/>
                <a:ea typeface="宋体" panose="02010600030101010101" pitchFamily="2" charset="-122"/>
              </a:defRPr>
            </a:lvl4pPr>
            <a:lvl5pPr marL="2057400" indent="-228600" algn="l">
              <a:spcBef>
                <a:spcPct val="0"/>
              </a:spcBef>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defRPr/>
            </a:pPr>
            <a:r>
              <a:rPr lang="en-US" altLang="zh-CN" sz="1500" dirty="0">
                <a:solidFill>
                  <a:schemeClr val="tx2"/>
                </a:solidFill>
                <a:effectLst>
                  <a:outerShdw blurRad="38100" dist="38100" dir="2700000" algn="tl">
                    <a:srgbClr val="C0C0C0"/>
                  </a:outerShdw>
                </a:effectLst>
                <a:latin typeface="宋体" panose="02010600030101010101" pitchFamily="2" charset="-122"/>
              </a:rPr>
              <a:t>void</a:t>
            </a:r>
            <a:r>
              <a:rPr lang="en-US" altLang="zh-CN" sz="1500" dirty="0">
                <a:effectLst>
                  <a:outerShdw blurRad="38100" dist="38100" dir="2700000" algn="tl">
                    <a:srgbClr val="C0C0C0"/>
                  </a:outerShdw>
                </a:effectLst>
                <a:latin typeface="宋体" panose="02010600030101010101" pitchFamily="2" charset="-122"/>
              </a:rPr>
              <a:t> main()</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main()</a:t>
            </a:r>
            <a:r>
              <a:rPr lang="zh-CN" altLang="en-US" sz="1500" dirty="0">
                <a:effectLst>
                  <a:outerShdw blurRad="38100" dist="38100" dir="2700000" algn="tl">
                    <a:srgbClr val="C0C0C0"/>
                  </a:outerShdw>
                </a:effectLst>
                <a:latin typeface="宋体" panose="02010600030101010101" pitchFamily="2" charset="-122"/>
              </a:rPr>
              <a:t>函数中。</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try</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try</a:t>
            </a:r>
            <a:r>
              <a:rPr lang="zh-CN" altLang="en-US" sz="1500" dirty="0">
                <a:effectLst>
                  <a:outerShdw blurRad="38100" dist="38100" dir="2700000" algn="tl">
                    <a:srgbClr val="C0C0C0"/>
                  </a:outerShdw>
                </a:effectLst>
                <a:latin typeface="宋体" panose="02010600030101010101" pitchFamily="2" charset="-122"/>
              </a:rPr>
              <a:t>块中，调用</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a:t>
            </a:r>
            <a:r>
              <a:rPr lang="zh-CN" altLang="en-US" sz="1500" dirty="0">
                <a:effectLst>
                  <a:outerShdw blurRad="38100" dist="38100" dir="2700000" algn="tl">
                    <a:srgbClr val="C0C0C0"/>
                  </a:outerShdw>
                </a:effectLst>
                <a:latin typeface="宋体" panose="02010600030101010101" pitchFamily="2" charset="-122"/>
              </a:rPr>
              <a: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MyFunc</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catch</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err="1">
                <a:effectLst>
                  <a:outerShdw blurRad="38100" dist="38100" dir="2700000" algn="tl">
                    <a:srgbClr val="C0C0C0"/>
                  </a:outerShdw>
                </a:effectLst>
                <a:latin typeface="宋体" panose="02010600030101010101" pitchFamily="2" charset="-122"/>
              </a:rPr>
              <a:t>Expt</a:t>
            </a:r>
            <a:r>
              <a:rPr lang="en-US" altLang="zh-CN" sz="1500" dirty="0">
                <a:effectLst>
                  <a:outerShdw blurRad="38100" dist="38100" dir="2700000" algn="tl">
                    <a:srgbClr val="C0C0C0"/>
                  </a:outerShdw>
                </a:effectLst>
                <a:latin typeface="宋体" panose="02010600030101010101" pitchFamily="2" charset="-122"/>
              </a:rPr>
              <a:t> E)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在</a:t>
            </a:r>
            <a:r>
              <a:rPr lang="en-US" altLang="zh-CN" sz="1500" dirty="0">
                <a:effectLst>
                  <a:outerShdw blurRad="38100" dist="38100" dir="2700000" algn="tl">
                    <a:srgbClr val="C0C0C0"/>
                  </a:outerShdw>
                </a:effectLst>
                <a:latin typeface="宋体" panose="02010600030101010101" pitchFamily="2" charset="-122"/>
              </a:rPr>
              <a:t>catch</a:t>
            </a:r>
            <a:r>
              <a:rPr lang="zh-CN" altLang="en-US" sz="1500" dirty="0">
                <a:effectLst>
                  <a:outerShdw blurRad="38100" dist="38100" dir="2700000" algn="tl">
                    <a:srgbClr val="C0C0C0"/>
                  </a:outerShdw>
                </a:effectLst>
                <a:latin typeface="宋体" panose="02010600030101010101" pitchFamily="2" charset="-122"/>
              </a:rPr>
              <a:t>异常处理程序中。</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捕获到</a:t>
            </a:r>
            <a:r>
              <a:rPr lang="en-US" altLang="zh-CN" sz="1500" dirty="0" err="1">
                <a:effectLst>
                  <a:outerShdw blurRad="38100" dist="38100" dir="2700000" algn="tl">
                    <a:srgbClr val="C0C0C0"/>
                  </a:outerShdw>
                </a:effectLst>
                <a:latin typeface="宋体" panose="02010600030101010101" pitchFamily="2" charset="-122"/>
              </a:rPr>
              <a:t>Expt</a:t>
            </a:r>
            <a:r>
              <a:rPr lang="zh-CN" altLang="en-US" sz="1500" dirty="0">
                <a:effectLst>
                  <a:outerShdw blurRad="38100" dist="38100" dir="2700000" algn="tl">
                    <a:srgbClr val="C0C0C0"/>
                  </a:outerShdw>
                </a:effectLst>
                <a:latin typeface="宋体" panose="02010600030101010101" pitchFamily="2" charset="-122"/>
              </a:rPr>
              <a:t>类型异常：</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E.ShowReason</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a:solidFill>
                  <a:schemeClr val="tx2"/>
                </a:solidFill>
                <a:effectLst>
                  <a:outerShdw blurRad="38100" dist="38100" dir="2700000" algn="tl">
                    <a:srgbClr val="C0C0C0"/>
                  </a:outerShdw>
                </a:effectLst>
                <a:latin typeface="宋体" panose="02010600030101010101" pitchFamily="2" charset="-122"/>
              </a:rPr>
              <a:t>catch</a:t>
            </a:r>
            <a:r>
              <a:rPr lang="en-US" altLang="zh-CN" sz="1500" dirty="0">
                <a:effectLst>
                  <a:outerShdw blurRad="38100" dist="38100" dir="2700000" algn="tl">
                    <a:srgbClr val="C0C0C0"/>
                  </a:outerShdw>
                </a:effectLst>
                <a:latin typeface="宋体" panose="02010600030101010101" pitchFamily="2" charset="-122"/>
              </a:rPr>
              <a:t>(</a:t>
            </a:r>
            <a:r>
              <a:rPr lang="en-US" altLang="zh-CN" sz="1500" dirty="0">
                <a:solidFill>
                  <a:schemeClr val="tx2"/>
                </a:solidFill>
                <a:effectLst>
                  <a:outerShdw blurRad="38100" dist="38100" dir="2700000" algn="tl">
                    <a:srgbClr val="C0C0C0"/>
                  </a:outerShdw>
                </a:effectLst>
                <a:latin typeface="宋体" panose="02010600030101010101" pitchFamily="2" charset="-122"/>
              </a:rPr>
              <a:t>char</a:t>
            </a: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str</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捕获到其它的异常：</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str</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    }</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		 </a:t>
            </a:r>
            <a:r>
              <a:rPr lang="en-US" altLang="zh-CN" sz="1500" dirty="0" err="1">
                <a:effectLst>
                  <a:outerShdw blurRad="38100" dist="38100" dir="2700000" algn="tl">
                    <a:srgbClr val="C0C0C0"/>
                  </a:outerShdw>
                </a:effectLst>
                <a:latin typeface="宋体" panose="02010600030101010101" pitchFamily="2" charset="-122"/>
              </a:rPr>
              <a:t>cout</a:t>
            </a:r>
            <a:r>
              <a:rPr lang="en-US" altLang="zh-CN" sz="1500" dirty="0">
                <a:effectLst>
                  <a:outerShdw blurRad="38100" dist="38100" dir="2700000" algn="tl">
                    <a:srgbClr val="C0C0C0"/>
                  </a:outerShdw>
                </a:effectLst>
                <a:latin typeface="宋体" panose="02010600030101010101" pitchFamily="2" charset="-122"/>
              </a:rPr>
              <a:t>&lt;&lt;"</a:t>
            </a:r>
            <a:r>
              <a:rPr lang="zh-CN" altLang="en-US" sz="1500" dirty="0">
                <a:effectLst>
                  <a:outerShdw blurRad="38100" dist="38100" dir="2700000" algn="tl">
                    <a:srgbClr val="C0C0C0"/>
                  </a:outerShdw>
                </a:effectLst>
                <a:latin typeface="宋体" panose="02010600030101010101" pitchFamily="2" charset="-122"/>
              </a:rPr>
              <a:t>回到</a:t>
            </a:r>
            <a:r>
              <a:rPr lang="en-US" altLang="zh-CN" sz="1500" dirty="0">
                <a:effectLst>
                  <a:outerShdw blurRad="38100" dist="38100" dir="2700000" algn="tl">
                    <a:srgbClr val="C0C0C0"/>
                  </a:outerShdw>
                </a:effectLst>
                <a:latin typeface="宋体" panose="02010600030101010101" pitchFamily="2" charset="-122"/>
              </a:rPr>
              <a:t>main()</a:t>
            </a:r>
            <a:r>
              <a:rPr lang="zh-CN" altLang="en-US" sz="1500" dirty="0">
                <a:effectLst>
                  <a:outerShdw blurRad="38100" dist="38100" dir="2700000" algn="tl">
                    <a:srgbClr val="C0C0C0"/>
                  </a:outerShdw>
                </a:effectLst>
                <a:latin typeface="宋体" panose="02010600030101010101" pitchFamily="2" charset="-122"/>
              </a:rPr>
              <a:t>函数。从这里恢复执行。</a:t>
            </a:r>
            <a:r>
              <a:rPr lang="en-US" altLang="zh-CN" sz="1500" dirty="0">
                <a:effectLst>
                  <a:outerShdw blurRad="38100" dist="38100" dir="2700000" algn="tl">
                    <a:srgbClr val="C0C0C0"/>
                  </a:outerShdw>
                </a:effectLst>
                <a:latin typeface="宋体" panose="02010600030101010101" pitchFamily="2" charset="-122"/>
              </a:rPr>
              <a:t>"&lt;&lt;</a:t>
            </a:r>
            <a:r>
              <a:rPr lang="en-US" altLang="zh-CN" sz="1500" dirty="0" err="1">
                <a:effectLst>
                  <a:outerShdw blurRad="38100" dist="38100" dir="2700000" algn="tl">
                    <a:srgbClr val="C0C0C0"/>
                  </a:outerShdw>
                </a:effectLst>
                <a:latin typeface="宋体" panose="02010600030101010101" pitchFamily="2" charset="-122"/>
              </a:rPr>
              <a:t>endl</a:t>
            </a: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a:p>
            <a:pPr>
              <a:spcBef>
                <a:spcPct val="20000"/>
              </a:spcBef>
              <a:defRPr/>
            </a:pPr>
            <a:r>
              <a:rPr lang="en-US" altLang="zh-CN" sz="1500" dirty="0">
                <a:effectLst>
                  <a:outerShdw blurRad="38100" dist="38100" dir="2700000" algn="tl">
                    <a:srgbClr val="C0C0C0"/>
                  </a:outerShdw>
                </a:effectLst>
                <a:latin typeface="宋体" panose="02010600030101010101" pitchFamily="2" charset="-122"/>
              </a:rPr>
              <a:t>}</a:t>
            </a:r>
            <a:endParaRPr lang="en-US" altLang="zh-CN" sz="1500" dirty="0">
              <a:effectLst>
                <a:outerShdw blurRad="38100" dist="38100" dir="2700000" algn="tl">
                  <a:srgbClr val="C0C0C0"/>
                </a:outerShdw>
              </a:effectLst>
              <a:latin typeface="宋体" panose="02010600030101010101" pitchFamily="2" charset="-122"/>
            </a:endParaRPr>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5.</a:t>
            </a:r>
            <a:r>
              <a:rPr lang="zh-CN" altLang="en-US" sz="2250" dirty="0">
                <a:solidFill>
                  <a:schemeClr val="bg1"/>
                </a:solidFill>
                <a:latin typeface="Rockwell" pitchFamily="18" charset="0"/>
                <a:ea typeface="微软雅黑" panose="020B0503020204020204" pitchFamily="34" charset="-122"/>
              </a:rPr>
              <a:t>带析构类的异常处理</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009459" y="898435"/>
            <a:ext cx="6201363" cy="332326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120000"/>
              </a:lnSpc>
              <a:defRPr/>
            </a:pPr>
            <a:r>
              <a:rPr lang="zh-CN" altLang="en-US" sz="2100" b="0" kern="0" dirty="0"/>
              <a:t>程序运行结果为：</a:t>
            </a:r>
            <a:endParaRPr lang="zh-CN" altLang="en-US" sz="2100" b="0" kern="0" dirty="0"/>
          </a:p>
          <a:p>
            <a:pPr algn="just">
              <a:lnSpc>
                <a:spcPct val="120000"/>
              </a:lnSpc>
              <a:buFont typeface="Wingdings" panose="05000000000000000000" pitchFamily="2" charset="2"/>
              <a:buNone/>
              <a:defRPr/>
            </a:pPr>
            <a:r>
              <a:rPr lang="zh-CN" altLang="en-US" sz="1800" b="0" kern="0" dirty="0"/>
              <a:t>    在</a:t>
            </a:r>
            <a:r>
              <a:rPr lang="en-US" altLang="zh-CN" sz="1800" b="0" kern="0" dirty="0"/>
              <a:t>main()</a:t>
            </a:r>
            <a:r>
              <a:rPr lang="zh-CN" altLang="en-US" sz="1800" b="0" kern="0" dirty="0"/>
              <a:t>函数中</a:t>
            </a:r>
            <a:endParaRPr lang="zh-CN" altLang="en-US" sz="1800" b="0" kern="0" dirty="0"/>
          </a:p>
          <a:p>
            <a:pPr algn="just">
              <a:lnSpc>
                <a:spcPct val="120000"/>
              </a:lnSpc>
              <a:buFont typeface="Wingdings" panose="05000000000000000000" pitchFamily="2" charset="2"/>
              <a:buNone/>
              <a:defRPr/>
            </a:pPr>
            <a:r>
              <a:rPr lang="zh-CN" altLang="en-US" sz="1800" b="0" kern="0" dirty="0"/>
              <a:t>    在</a:t>
            </a:r>
            <a:r>
              <a:rPr lang="en-US" altLang="zh-CN" sz="1800" b="0" kern="0" dirty="0"/>
              <a:t>try</a:t>
            </a:r>
            <a:r>
              <a:rPr lang="zh-CN" altLang="en-US" sz="1800" b="0" kern="0" dirty="0"/>
              <a:t>块中，调用</a:t>
            </a:r>
            <a:r>
              <a:rPr lang="en-US" altLang="zh-CN" sz="1800" b="0" kern="0" dirty="0" err="1"/>
              <a:t>MyFunc</a:t>
            </a:r>
            <a:r>
              <a:rPr lang="en-US" altLang="zh-CN" sz="1800" b="0" kern="0" dirty="0"/>
              <a:t>()</a:t>
            </a:r>
            <a:endParaRPr lang="en-US" altLang="zh-CN" sz="1800" b="0" kern="0" dirty="0"/>
          </a:p>
          <a:p>
            <a:pPr algn="just">
              <a:lnSpc>
                <a:spcPct val="120000"/>
              </a:lnSpc>
              <a:buFont typeface="Wingdings" panose="05000000000000000000" pitchFamily="2" charset="2"/>
              <a:buNone/>
              <a:defRPr/>
            </a:pPr>
            <a:r>
              <a:rPr lang="en-US" altLang="zh-CN" sz="1800" b="0" kern="0" dirty="0"/>
              <a:t>    </a:t>
            </a:r>
            <a:r>
              <a:rPr lang="zh-CN" altLang="en-US" sz="1800" b="0" kern="0" dirty="0"/>
              <a:t>构造</a:t>
            </a:r>
            <a:r>
              <a:rPr lang="en-US" altLang="zh-CN" sz="1800" b="0" kern="0" dirty="0"/>
              <a:t>Demo</a:t>
            </a:r>
            <a:endParaRPr lang="en-US" altLang="zh-CN" sz="1800" b="0" kern="0" dirty="0"/>
          </a:p>
          <a:p>
            <a:pPr algn="just">
              <a:lnSpc>
                <a:spcPct val="120000"/>
              </a:lnSpc>
              <a:buFont typeface="Wingdings" panose="05000000000000000000" pitchFamily="2" charset="2"/>
              <a:buNone/>
              <a:defRPr/>
            </a:pPr>
            <a:r>
              <a:rPr lang="en-US" altLang="zh-CN" sz="1800" b="0" kern="0" dirty="0"/>
              <a:t>    </a:t>
            </a:r>
            <a:r>
              <a:rPr lang="zh-CN" altLang="en-US" sz="1800" b="0" kern="0" dirty="0"/>
              <a:t>在</a:t>
            </a:r>
            <a:r>
              <a:rPr lang="en-US" altLang="zh-CN" sz="1800" b="0" kern="0" dirty="0" err="1"/>
              <a:t>MyFunc</a:t>
            </a:r>
            <a:r>
              <a:rPr lang="en-US" altLang="zh-CN" sz="1800" b="0" kern="0" dirty="0"/>
              <a:t>()</a:t>
            </a:r>
            <a:r>
              <a:rPr lang="zh-CN" altLang="en-US" sz="1800" b="0" kern="0" dirty="0"/>
              <a:t>中抛掷</a:t>
            </a:r>
            <a:r>
              <a:rPr lang="en-US" altLang="zh-CN" sz="1800" b="0" kern="0" dirty="0" err="1"/>
              <a:t>Expt</a:t>
            </a:r>
            <a:r>
              <a:rPr lang="zh-CN" altLang="en-US" sz="1800" b="0" kern="0" dirty="0"/>
              <a:t>类异常</a:t>
            </a:r>
            <a:endParaRPr lang="zh-CN" altLang="en-US" sz="1800" b="0" kern="0" dirty="0"/>
          </a:p>
          <a:p>
            <a:pPr algn="just">
              <a:lnSpc>
                <a:spcPct val="120000"/>
              </a:lnSpc>
              <a:buFont typeface="Wingdings" panose="05000000000000000000" pitchFamily="2" charset="2"/>
              <a:buNone/>
              <a:defRPr/>
            </a:pPr>
            <a:r>
              <a:rPr lang="zh-CN" altLang="en-US" sz="1800" b="0" kern="0" dirty="0"/>
              <a:t>    析构</a:t>
            </a:r>
            <a:r>
              <a:rPr lang="en-US" altLang="zh-CN" sz="1800" b="0" kern="0" dirty="0"/>
              <a:t>Demo</a:t>
            </a:r>
            <a:endParaRPr lang="en-US" altLang="zh-CN" sz="1800" b="0" kern="0" dirty="0"/>
          </a:p>
          <a:p>
            <a:pPr algn="just">
              <a:lnSpc>
                <a:spcPct val="80000"/>
              </a:lnSpc>
              <a:buFont typeface="Wingdings" panose="05000000000000000000" pitchFamily="2" charset="2"/>
              <a:buNone/>
              <a:defRPr/>
            </a:pPr>
            <a:r>
              <a:rPr lang="en-US" altLang="zh-CN" sz="1800" b="0" kern="0" dirty="0"/>
              <a:t>    </a:t>
            </a:r>
            <a:r>
              <a:rPr lang="zh-CN" altLang="en-US" sz="1800" b="0" kern="0" dirty="0"/>
              <a:t>在</a:t>
            </a:r>
            <a:r>
              <a:rPr lang="en-US" altLang="zh-CN" sz="1800" b="0" kern="0" dirty="0"/>
              <a:t>catch</a:t>
            </a:r>
            <a:r>
              <a:rPr lang="zh-CN" altLang="en-US" sz="1800" b="0" kern="0" dirty="0"/>
              <a:t>异常处理程序中</a:t>
            </a:r>
            <a:endParaRPr lang="zh-CN" altLang="en-US" sz="1800" b="0" kern="0" dirty="0"/>
          </a:p>
          <a:p>
            <a:pPr algn="just">
              <a:lnSpc>
                <a:spcPct val="80000"/>
              </a:lnSpc>
              <a:buFont typeface="Wingdings" panose="05000000000000000000" pitchFamily="2" charset="2"/>
              <a:buNone/>
              <a:defRPr/>
            </a:pPr>
            <a:r>
              <a:rPr lang="zh-CN" altLang="en-US" sz="1800" b="0" kern="0" dirty="0"/>
              <a:t>    捕获到</a:t>
            </a:r>
            <a:r>
              <a:rPr lang="en-US" altLang="zh-CN" sz="1800" b="0" kern="0" dirty="0" err="1"/>
              <a:t>Expt</a:t>
            </a:r>
            <a:r>
              <a:rPr lang="zh-CN" altLang="en-US" sz="1800" b="0" kern="0" dirty="0"/>
              <a:t>类型异常：</a:t>
            </a:r>
            <a:r>
              <a:rPr lang="en-US" altLang="zh-CN" sz="1800" b="0" kern="0" dirty="0" err="1"/>
              <a:t>Expt</a:t>
            </a:r>
            <a:r>
              <a:rPr lang="zh-CN" altLang="en-US" sz="1800" b="0" kern="0" dirty="0"/>
              <a:t>类异常</a:t>
            </a:r>
            <a:endParaRPr lang="zh-CN" altLang="en-US" sz="1800" b="0" kern="0" dirty="0"/>
          </a:p>
          <a:p>
            <a:pPr algn="just">
              <a:lnSpc>
                <a:spcPct val="80000"/>
              </a:lnSpc>
              <a:buFont typeface="Wingdings" panose="05000000000000000000" pitchFamily="2" charset="2"/>
              <a:buNone/>
              <a:defRPr/>
            </a:pPr>
            <a:r>
              <a:rPr lang="zh-CN" altLang="en-US" sz="1800" b="0" kern="0" dirty="0"/>
              <a:t>    回到</a:t>
            </a:r>
            <a:r>
              <a:rPr lang="en-US" altLang="zh-CN" sz="1800" b="0" kern="0" dirty="0"/>
              <a:t>main()</a:t>
            </a:r>
            <a:r>
              <a:rPr lang="zh-CN" altLang="en-US" sz="1800" b="0" kern="0" dirty="0"/>
              <a:t>函数，从这里恢复执行</a:t>
            </a:r>
            <a:endParaRPr lang="zh-CN" altLang="en-US"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5.</a:t>
            </a:r>
            <a:r>
              <a:rPr lang="zh-CN" altLang="en-US" sz="2250" dirty="0">
                <a:solidFill>
                  <a:schemeClr val="bg1"/>
                </a:solidFill>
                <a:latin typeface="Rockwell" pitchFamily="18" charset="0"/>
                <a:ea typeface="微软雅黑" panose="020B0503020204020204" pitchFamily="34" charset="-122"/>
              </a:rPr>
              <a:t>带析构类的异常处理</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63060" y="790480"/>
            <a:ext cx="8681148" cy="394038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algn="just">
              <a:lnSpc>
                <a:spcPct val="80000"/>
              </a:lnSpc>
              <a:defRPr/>
            </a:pPr>
            <a:r>
              <a:rPr lang="zh-CN" altLang="en-US" sz="2100" b="0" kern="0" dirty="0"/>
              <a:t>注意：</a:t>
            </a:r>
            <a:endParaRPr lang="zh-CN" altLang="en-US" sz="2100" b="0" kern="0" dirty="0"/>
          </a:p>
          <a:p>
            <a:pPr marL="0" algn="just">
              <a:lnSpc>
                <a:spcPct val="150000"/>
              </a:lnSpc>
              <a:spcBef>
                <a:spcPts val="0"/>
              </a:spcBef>
              <a:buNone/>
              <a:defRPr/>
            </a:pPr>
            <a:r>
              <a:rPr lang="zh-CN" altLang="en-US" sz="1800" b="0" kern="0" dirty="0"/>
              <a:t>	 本例中</a:t>
            </a:r>
            <a:r>
              <a:rPr lang="en-US" altLang="zh-CN" sz="1800" b="0" kern="0" dirty="0"/>
              <a:t>catch</a:t>
            </a:r>
            <a:r>
              <a:rPr lang="zh-CN" altLang="en-US" sz="1800" b="0" kern="0" dirty="0"/>
              <a:t>处理器都有异常参量</a:t>
            </a:r>
            <a:r>
              <a:rPr lang="en-US" altLang="zh-CN" sz="1800" b="0" kern="0" dirty="0"/>
              <a:t>(catch</a:t>
            </a:r>
            <a:r>
              <a:rPr lang="zh-CN" altLang="en-US" sz="1800" b="0" kern="0" dirty="0"/>
              <a:t>后的参量</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en-US" altLang="zh-CN" sz="1800" b="0" kern="0" dirty="0">
                <a:solidFill>
                  <a:srgbClr val="FF0000"/>
                </a:solidFill>
              </a:rPr>
              <a:t>catch(</a:t>
            </a:r>
            <a:r>
              <a:rPr lang="en-US" altLang="zh-CN" sz="1800" b="0" kern="0" dirty="0" err="1">
                <a:solidFill>
                  <a:srgbClr val="FF0000"/>
                </a:solidFill>
              </a:rPr>
              <a:t>Expt</a:t>
            </a:r>
            <a:r>
              <a:rPr lang="en-US" altLang="zh-CN" sz="1800" b="0" kern="0" dirty="0">
                <a:solidFill>
                  <a:srgbClr val="FF0000"/>
                </a:solidFill>
              </a:rPr>
              <a:t> E)          </a:t>
            </a: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catch(char* </a:t>
            </a:r>
            <a:r>
              <a:rPr lang="en-US" altLang="zh-CN" sz="1800" b="0" kern="0" dirty="0" err="1">
                <a:solidFill>
                  <a:srgbClr val="FF0000"/>
                </a:solidFill>
              </a:rPr>
              <a:t>str</a:t>
            </a:r>
            <a:r>
              <a:rPr lang="en-US" altLang="zh-CN" sz="1800" b="0" kern="0" dirty="0">
                <a:solidFill>
                  <a:srgbClr val="FF0000"/>
                </a:solidFill>
              </a:rPr>
              <a:t>)       </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zh-CN" altLang="en-US" sz="1800" b="0" kern="0" dirty="0"/>
              <a:t>其实，也可以不说明这些参量</a:t>
            </a:r>
            <a:r>
              <a:rPr lang="en-US" altLang="zh-CN" sz="1800" b="0" kern="0" dirty="0"/>
              <a:t>(E</a:t>
            </a:r>
            <a:r>
              <a:rPr lang="zh-CN" altLang="en-US" sz="1800" b="0" kern="0" dirty="0"/>
              <a:t>和</a:t>
            </a:r>
            <a:r>
              <a:rPr lang="en-US" altLang="zh-CN" sz="1800" b="0" kern="0" dirty="0" err="1"/>
              <a:t>str</a:t>
            </a:r>
            <a:r>
              <a:rPr lang="en-US" altLang="zh-CN" sz="1800" b="0" kern="0" dirty="0"/>
              <a:t>)</a:t>
            </a:r>
            <a:r>
              <a:rPr lang="zh-CN" altLang="en-US" sz="1800" b="0" kern="0" dirty="0"/>
              <a:t>。在很多情况下</a:t>
            </a:r>
            <a:r>
              <a:rPr lang="en-US" altLang="zh-CN" sz="1800" b="0" kern="0" dirty="0"/>
              <a:t>,</a:t>
            </a:r>
            <a:r>
              <a:rPr lang="zh-CN" altLang="en-US" sz="1800" b="0" kern="0" dirty="0"/>
              <a:t>只要通知处理程序有某个特定类型的异常已经产生就足够了。但是在需要访问异常对象时就要说明参量，否则，将无法访问</a:t>
            </a:r>
            <a:r>
              <a:rPr lang="en-US" altLang="zh-CN" sz="1800" b="0" kern="0" dirty="0"/>
              <a:t>catch</a:t>
            </a:r>
            <a:r>
              <a:rPr lang="zh-CN" altLang="en-US" sz="1800" b="0" kern="0" dirty="0"/>
              <a:t>处理程序语句中的那个对象。例如：</a:t>
            </a:r>
            <a:endParaRPr lang="zh-CN" altLang="en-US" sz="1800" b="0" kern="0" dirty="0"/>
          </a:p>
          <a:p>
            <a:pPr marL="0" algn="just">
              <a:lnSpc>
                <a:spcPct val="150000"/>
              </a:lnSpc>
              <a:spcBef>
                <a:spcPts val="0"/>
              </a:spcBef>
              <a:buNone/>
              <a:defRPr/>
            </a:pPr>
            <a:r>
              <a:rPr lang="zh-CN" altLang="en-US" sz="1800" b="0" kern="0" dirty="0">
                <a:solidFill>
                  <a:srgbClr val="FF0000"/>
                </a:solidFill>
              </a:rPr>
              <a:t>             </a:t>
            </a:r>
            <a:r>
              <a:rPr lang="en-US" altLang="zh-CN" sz="1800" b="0" kern="0" dirty="0">
                <a:solidFill>
                  <a:srgbClr val="FF0000"/>
                </a:solidFill>
              </a:rPr>
              <a:t>catch(</a:t>
            </a:r>
            <a:r>
              <a:rPr lang="en-US" altLang="zh-CN" sz="1800" b="0" kern="0" dirty="0" err="1">
                <a:solidFill>
                  <a:srgbClr val="FF0000"/>
                </a:solidFill>
              </a:rPr>
              <a:t>Expt</a:t>
            </a:r>
            <a:r>
              <a:rPr lang="en-US" altLang="zh-CN" sz="1800" b="0" kern="0" dirty="0">
                <a:solidFill>
                  <a:srgbClr val="FF0000"/>
                </a:solidFill>
              </a:rPr>
              <a:t>)</a:t>
            </a:r>
            <a:endParaRPr lang="en-US" altLang="zh-CN" sz="1800" b="0" kern="0" dirty="0">
              <a:solidFill>
                <a:srgbClr val="FF0000"/>
              </a:solidFill>
            </a:endParaRPr>
          </a:p>
          <a:p>
            <a:pPr marL="0" algn="just">
              <a:lnSpc>
                <a:spcPct val="150000"/>
              </a:lnSpc>
              <a:spcBef>
                <a:spcPts val="0"/>
              </a:spcBef>
              <a:buNone/>
              <a:defRPr/>
            </a:pPr>
            <a:r>
              <a:rPr lang="en-US" altLang="zh-CN" sz="1800" b="0" kern="0" dirty="0"/>
              <a:t>             {         //</a:t>
            </a:r>
            <a:r>
              <a:rPr lang="zh-CN" altLang="en-US" sz="1800" b="0" kern="0" dirty="0"/>
              <a:t>在这里不能访问</a:t>
            </a:r>
            <a:r>
              <a:rPr lang="en-US" altLang="zh-CN" sz="1800" b="0" kern="0" dirty="0" err="1"/>
              <a:t>Expt</a:t>
            </a:r>
            <a:r>
              <a:rPr lang="zh-CN" altLang="en-US" sz="1800" b="0" kern="0" dirty="0"/>
              <a:t>异常对象             </a:t>
            </a:r>
            <a:r>
              <a:rPr lang="en-US" altLang="zh-CN" sz="1800" b="0" kern="0" dirty="0"/>
              <a:t>}            </a:t>
            </a:r>
            <a:endParaRPr lang="en-US" altLang="zh-CN"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5.</a:t>
            </a:r>
            <a:r>
              <a:rPr lang="zh-CN" altLang="en-US" sz="2250" dirty="0">
                <a:solidFill>
                  <a:schemeClr val="bg1"/>
                </a:solidFill>
                <a:latin typeface="Rockwell" pitchFamily="18" charset="0"/>
                <a:ea typeface="微软雅黑" panose="020B0503020204020204" pitchFamily="34" charset="-122"/>
              </a:rPr>
              <a:t>带析构类的异常处理</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43122" y="548696"/>
            <a:ext cx="8807881" cy="45940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1800" b="0" kern="0" dirty="0"/>
              <a:t>用不带操作数的</a:t>
            </a:r>
            <a:r>
              <a:rPr lang="en-US" altLang="zh-CN" sz="1800" b="0" kern="0" dirty="0"/>
              <a:t>throw</a:t>
            </a:r>
            <a:r>
              <a:rPr lang="zh-CN" altLang="en-US" sz="1800" b="0" kern="0" dirty="0"/>
              <a:t>表达式可将当前正被处理的异常再次抛掷</a:t>
            </a:r>
            <a:r>
              <a:rPr lang="en-US" altLang="zh-CN" sz="1800" b="0" kern="0" dirty="0"/>
              <a:t>;</a:t>
            </a:r>
            <a:endParaRPr lang="zh-CN" altLang="en-US" sz="1800" b="0" kern="0" dirty="0"/>
          </a:p>
          <a:p>
            <a:pPr marL="0" algn="just">
              <a:lnSpc>
                <a:spcPct val="150000"/>
              </a:lnSpc>
              <a:spcBef>
                <a:spcPts val="0"/>
              </a:spcBef>
              <a:defRPr/>
            </a:pPr>
            <a:r>
              <a:rPr lang="zh-CN" altLang="en-US" sz="1800" b="0" kern="0" dirty="0"/>
              <a:t>这样的表达式只能出现在一个</a:t>
            </a:r>
            <a:r>
              <a:rPr lang="en-US" altLang="zh-CN" sz="1800" b="0" kern="0" dirty="0"/>
              <a:t>catch</a:t>
            </a:r>
            <a:r>
              <a:rPr lang="zh-CN" altLang="en-US" sz="1800" b="0" kern="0" dirty="0"/>
              <a:t>处理程序中或</a:t>
            </a:r>
            <a:r>
              <a:rPr lang="en-US" altLang="zh-CN" sz="1800" b="0" kern="0" dirty="0"/>
              <a:t>catch</a:t>
            </a:r>
            <a:r>
              <a:rPr lang="zh-CN" altLang="en-US" sz="1800" b="0" kern="0" dirty="0"/>
              <a:t>处理程序内部调用的函数中。再次抛掷的异常对象是源异常对象</a:t>
            </a:r>
            <a:r>
              <a:rPr lang="en-US" altLang="zh-CN" sz="1800" b="0" kern="0" dirty="0"/>
              <a:t>(</a:t>
            </a:r>
            <a:r>
              <a:rPr lang="zh-CN" altLang="en-US" sz="1800" b="0" kern="0" dirty="0"/>
              <a:t>不是拷贝</a:t>
            </a:r>
            <a:r>
              <a:rPr lang="en-US" altLang="zh-CN" sz="1800" b="0" kern="0" dirty="0"/>
              <a:t>)</a:t>
            </a:r>
            <a:r>
              <a:rPr lang="zh-CN" altLang="en-US" sz="1800" b="0" kern="0" dirty="0"/>
              <a:t>。例如：</a:t>
            </a:r>
            <a:endParaRPr lang="zh-CN" altLang="en-US" sz="1800" b="0" kern="0" dirty="0"/>
          </a:p>
          <a:p>
            <a:pPr marL="0" algn="just">
              <a:lnSpc>
                <a:spcPct val="150000"/>
              </a:lnSpc>
              <a:spcBef>
                <a:spcPts val="0"/>
              </a:spcBef>
              <a:buNone/>
              <a:defRPr/>
            </a:pPr>
            <a:r>
              <a:rPr lang="zh-CN" altLang="en-US" sz="1800" b="0" kern="0" dirty="0">
                <a:solidFill>
                  <a:srgbClr val="FF0000"/>
                </a:solidFill>
              </a:rPr>
              <a:t>     </a:t>
            </a:r>
            <a:r>
              <a:rPr lang="en-US" altLang="zh-CN" sz="1800" b="0" kern="0" dirty="0">
                <a:solidFill>
                  <a:srgbClr val="FF0000"/>
                </a:solidFill>
              </a:rPr>
              <a:t>try</a:t>
            </a:r>
            <a:endParaRPr lang="en-US" altLang="zh-CN" sz="1800" b="0" kern="0" dirty="0">
              <a:solidFill>
                <a:srgbClr val="FF0000"/>
              </a:solidFill>
            </a:endParaRPr>
          </a:p>
          <a:p>
            <a:pPr marL="0" algn="just">
              <a:lnSpc>
                <a:spcPct val="150000"/>
              </a:lnSpc>
              <a:spcBef>
                <a:spcPts val="0"/>
              </a:spcBef>
              <a:buNone/>
              <a:defRPr/>
            </a:pPr>
            <a:r>
              <a:rPr lang="en-US" altLang="zh-CN" sz="1800" b="0" kern="0" dirty="0"/>
              <a:t>     {           </a:t>
            </a:r>
            <a:r>
              <a:rPr lang="en-US" altLang="zh-CN" sz="1800" b="0" kern="0" dirty="0" err="1"/>
              <a:t>throwCSomeOtherException</a:t>
            </a: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catch(...)  </a:t>
            </a:r>
            <a:r>
              <a:rPr lang="en-US" altLang="zh-CN" sz="1800" b="0" kern="0" dirty="0">
                <a:solidFill>
                  <a:schemeClr val="bg2"/>
                </a:solidFill>
              </a:rPr>
              <a:t>  </a:t>
            </a:r>
            <a:r>
              <a:rPr lang="en-US" altLang="zh-CN" sz="1800" b="0" kern="0" dirty="0"/>
              <a:t>//</a:t>
            </a:r>
            <a:r>
              <a:rPr lang="zh-CN" altLang="en-US" sz="1800" b="0" kern="0" dirty="0"/>
              <a:t>处理所有异常</a:t>
            </a:r>
            <a:endParaRPr lang="zh-CN" altLang="en-US" sz="1800" b="0" kern="0" dirty="0"/>
          </a:p>
          <a:p>
            <a:pPr marL="0" algn="just">
              <a:lnSpc>
                <a:spcPct val="150000"/>
              </a:lnSpc>
              <a:spcBef>
                <a:spcPts val="0"/>
              </a:spcBef>
              <a:buNone/>
              <a:defRPr/>
            </a:pPr>
            <a:r>
              <a:rPr lang="zh-CN" altLang="en-US" sz="1800" b="0" kern="0" dirty="0"/>
              <a:t>     </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r>
              <a:rPr lang="zh-CN" altLang="en-US" sz="1800" b="0" kern="0" dirty="0"/>
              <a:t>对异常作出响应</a:t>
            </a:r>
            <a:r>
              <a:rPr lang="en-US" altLang="zh-CN" sz="1800" b="0" kern="0" dirty="0"/>
              <a:t>(</a:t>
            </a:r>
            <a:r>
              <a:rPr lang="zh-CN" altLang="en-US" sz="1800" b="0" kern="0" dirty="0"/>
              <a:t>也许仅仅是部分的</a:t>
            </a:r>
            <a:r>
              <a:rPr lang="en-US" altLang="zh-CN" sz="1800" b="0" kern="0" dirty="0"/>
              <a:t>)</a:t>
            </a:r>
            <a:endParaRPr lang="en-US" altLang="zh-CN" sz="1800" b="0" kern="0" dirty="0"/>
          </a:p>
          <a:p>
            <a:pPr marL="0" algn="just">
              <a:lnSpc>
                <a:spcPct val="150000"/>
              </a:lnSpc>
              <a:spcBef>
                <a:spcPts val="0"/>
              </a:spcBef>
              <a:buNone/>
              <a:defRPr/>
            </a:pPr>
            <a:r>
              <a:rPr lang="en-US" altLang="zh-CN" sz="1800" b="0" kern="0" dirty="0"/>
              <a:t>           //...</a:t>
            </a:r>
            <a:endParaRPr lang="en-US" altLang="zh-CN" sz="1800" b="0" kern="0" dirty="0"/>
          </a:p>
          <a:p>
            <a:pPr marL="0" algn="just">
              <a:lnSpc>
                <a:spcPct val="150000"/>
              </a:lnSpc>
              <a:spcBef>
                <a:spcPts val="0"/>
              </a:spcBef>
              <a:buNone/>
              <a:defRPr/>
            </a:pPr>
            <a:r>
              <a:rPr lang="en-US" altLang="zh-CN" sz="1800" b="0" kern="0" dirty="0">
                <a:solidFill>
                  <a:srgbClr val="FF0000"/>
                </a:solidFill>
              </a:rPr>
              <a:t>           throw</a:t>
            </a:r>
            <a:r>
              <a:rPr lang="en-US" altLang="zh-CN" sz="1800" b="0" kern="0" dirty="0"/>
              <a:t>;   //</a:t>
            </a:r>
            <a:r>
              <a:rPr lang="zh-CN" altLang="en-US" sz="1800" b="0" kern="0" dirty="0"/>
              <a:t>将异常传给某个其它处理器</a:t>
            </a:r>
            <a:endParaRPr lang="zh-CN" altLang="en-US" sz="1800" b="0" kern="0" dirty="0"/>
          </a:p>
          <a:p>
            <a:pPr marL="0" algn="just">
              <a:lnSpc>
                <a:spcPct val="150000"/>
              </a:lnSpc>
              <a:spcBef>
                <a:spcPts val="0"/>
              </a:spcBef>
              <a:buNone/>
              <a:defRPr/>
            </a:pPr>
            <a:r>
              <a:rPr lang="zh-CN" altLang="en-US" sz="1800" b="0" kern="0" dirty="0"/>
              <a:t>     </a:t>
            </a:r>
            <a:r>
              <a:rPr lang="en-US" altLang="zh-CN" sz="1800" b="0" kern="0" dirty="0"/>
              <a:t>}</a:t>
            </a:r>
            <a:endParaRPr lang="en-US" altLang="zh-CN" sz="1800" b="0" kern="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54592"/>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5.</a:t>
            </a:r>
            <a:r>
              <a:rPr lang="zh-CN" altLang="en-US" sz="2250" dirty="0">
                <a:solidFill>
                  <a:schemeClr val="bg1"/>
                </a:solidFill>
                <a:latin typeface="Rockwell" pitchFamily="18" charset="0"/>
                <a:ea typeface="微软雅黑" panose="020B0503020204020204" pitchFamily="34" charset="-122"/>
              </a:rPr>
              <a:t>带析构类的异常处理</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0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468000" y="915750"/>
            <a:ext cx="8136000" cy="4432175"/>
          </a:xfrm>
          <a:prstGeom prst="rect">
            <a:avLst/>
          </a:prstGeom>
        </p:spPr>
        <p:txBody>
          <a:bodyPr wrap="square">
            <a:spAutoFit/>
          </a:bodyPr>
          <a:lstStyle/>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异常就是在</a:t>
            </a:r>
            <a:r>
              <a:rPr lang="zh-CN" altLang="en-US" sz="2000" dirty="0">
                <a:solidFill>
                  <a:srgbClr val="FF0000"/>
                </a:solidFill>
                <a:latin typeface="微软雅黑" panose="020B0503020204020204" pitchFamily="34" charset="-122"/>
                <a:ea typeface="微软雅黑" panose="020B0503020204020204" pitchFamily="34" charset="-122"/>
              </a:rPr>
              <a:t>程序运行中发生</a:t>
            </a:r>
            <a:r>
              <a:rPr lang="zh-CN" altLang="en-US" sz="2000" dirty="0">
                <a:latin typeface="微软雅黑" panose="020B0503020204020204" pitchFamily="34" charset="-122"/>
                <a:ea typeface="微软雅黑" panose="020B0503020204020204" pitchFamily="34" charset="-122"/>
              </a:rPr>
              <a:t>的难以预料的、不正常的事件而导致偏离正常流程的</a:t>
            </a:r>
            <a:r>
              <a:rPr lang="zh-CN" altLang="en-US" sz="2000" dirty="0" smtClean="0">
                <a:latin typeface="微软雅黑" panose="020B0503020204020204" pitchFamily="34" charset="-122"/>
                <a:ea typeface="微软雅黑" panose="020B0503020204020204" pitchFamily="34" charset="-122"/>
              </a:rPr>
              <a:t>现象；</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latin typeface="微软雅黑" panose="020B0503020204020204" pitchFamily="34" charset="-122"/>
                <a:ea typeface="微软雅黑" panose="020B0503020204020204" pitchFamily="34" charset="-122"/>
              </a:rPr>
              <a:t>发生异常将导致正常流程不能进行，就需要对异常进行</a:t>
            </a:r>
            <a:r>
              <a:rPr lang="zh-CN" altLang="en-US" sz="2000" dirty="0" smtClean="0">
                <a:latin typeface="微软雅黑" panose="020B0503020204020204" pitchFamily="34" charset="-122"/>
                <a:ea typeface="微软雅黑" panose="020B0503020204020204" pitchFamily="34" charset="-122"/>
              </a:rPr>
              <a:t>处理；</a:t>
            </a:r>
            <a:endParaRPr lang="en-US" altLang="zh-CN" sz="2000"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000" dirty="0">
                <a:solidFill>
                  <a:srgbClr val="FF0000"/>
                </a:solidFill>
                <a:latin typeface="微软雅黑" panose="020B0503020204020204" pitchFamily="34" charset="-122"/>
                <a:ea typeface="微软雅黑" panose="020B0503020204020204" pitchFamily="34" charset="-122"/>
              </a:rPr>
              <a:t>异常处理</a:t>
            </a:r>
            <a:r>
              <a:rPr lang="en-US" altLang="zh-CN" sz="2000" dirty="0">
                <a:latin typeface="微软雅黑" panose="020B0503020204020204" pitchFamily="34" charset="-122"/>
                <a:ea typeface="微软雅黑" panose="020B0503020204020204" pitchFamily="34" charset="-122"/>
              </a:rPr>
              <a:t>(exception handling)</a:t>
            </a:r>
            <a:r>
              <a:rPr lang="zh-CN" altLang="en-US" sz="2000" dirty="0">
                <a:latin typeface="微软雅黑" panose="020B0503020204020204" pitchFamily="34" charset="-122"/>
                <a:ea typeface="微软雅黑" panose="020B0503020204020204" pitchFamily="34" charset="-122"/>
              </a:rPr>
              <a:t>就是在运行时刻对异常进行检测、捕获、提示、传递等过程</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l"/>
              <a:defRPr/>
            </a:pPr>
            <a:r>
              <a:rPr lang="zh-CN" altLang="en-US" sz="2400" kern="0" dirty="0"/>
              <a:t>这里的异常是指</a:t>
            </a:r>
            <a:r>
              <a:rPr lang="zh-CN" altLang="en-US" sz="2400" kern="0" dirty="0">
                <a:solidFill>
                  <a:srgbClr val="FF0000"/>
                </a:solidFill>
              </a:rPr>
              <a:t>软件异常</a:t>
            </a:r>
            <a:r>
              <a:rPr lang="zh-CN" altLang="en-US" sz="2400" kern="0" dirty="0"/>
              <a:t>。</a:t>
            </a:r>
            <a:endParaRPr lang="zh-CN" altLang="en-US" sz="2400" kern="0" dirty="0"/>
          </a:p>
          <a:p>
            <a:pPr marL="457200" indent="-457200">
              <a:lnSpc>
                <a:spcPct val="150000"/>
              </a:lnSpc>
              <a:buFont typeface="Wingdings" panose="05000000000000000000" pitchFamily="2" charset="2"/>
              <a:buChar char="l"/>
              <a:defRPr/>
            </a:pP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261088" y="682524"/>
            <a:ext cx="8474528" cy="3940384"/>
          </a:xfrm>
          <a:noFill/>
        </p:spPr>
        <p:txBody>
          <a:bodyPr>
            <a:normAutofit lnSpcReduction="10000"/>
          </a:bodyPr>
          <a:lstStyle/>
          <a:p>
            <a:pPr indent="-4445" algn="l"/>
            <a:r>
              <a:rPr lang="zh-CN" altLang="en-US" sz="1800" dirty="0"/>
              <a:t>说明:</a:t>
            </a:r>
            <a:endParaRPr lang="zh-CN" altLang="en-US" sz="1800" dirty="0"/>
          </a:p>
          <a:p>
            <a:pPr indent="-4445" algn="l">
              <a:lnSpc>
                <a:spcPct val="150000"/>
              </a:lnSpc>
              <a:spcBef>
                <a:spcPts val="0"/>
              </a:spcBef>
            </a:pPr>
            <a:r>
              <a:rPr lang="zh-CN" altLang="en-US" sz="1800" dirty="0"/>
              <a:t>(1) 被检测的函数必须放在</a:t>
            </a:r>
            <a:r>
              <a:rPr lang="en-US" altLang="zh-CN" sz="1800" dirty="0"/>
              <a:t>try</a:t>
            </a:r>
            <a:r>
              <a:rPr lang="zh-CN" altLang="en-US" sz="1800" dirty="0"/>
              <a:t>块中，否则不起作用。</a:t>
            </a:r>
            <a:endParaRPr lang="zh-CN" altLang="en-US" sz="1800" dirty="0"/>
          </a:p>
          <a:p>
            <a:pPr indent="-4445" algn="l">
              <a:lnSpc>
                <a:spcPct val="150000"/>
              </a:lnSpc>
              <a:spcBef>
                <a:spcPts val="0"/>
              </a:spcBef>
            </a:pPr>
            <a:r>
              <a:rPr lang="zh-CN" altLang="en-US" sz="1800" dirty="0"/>
              <a:t>(2) </a:t>
            </a:r>
            <a:r>
              <a:rPr lang="en-US" altLang="zh-CN" sz="1800" dirty="0"/>
              <a:t>try</a:t>
            </a:r>
            <a:r>
              <a:rPr lang="zh-CN" altLang="en-US" sz="1800" dirty="0"/>
              <a:t>块和</a:t>
            </a:r>
            <a:r>
              <a:rPr lang="en-US" altLang="zh-CN" sz="1800" dirty="0"/>
              <a:t>catch</a:t>
            </a:r>
            <a:r>
              <a:rPr lang="zh-CN" altLang="en-US" sz="1800" dirty="0"/>
              <a:t>块作为一个整体出现，</a:t>
            </a:r>
            <a:r>
              <a:rPr lang="en-US" altLang="zh-CN" sz="1800" dirty="0"/>
              <a:t>catch</a:t>
            </a:r>
            <a:r>
              <a:rPr lang="zh-CN" altLang="en-US" sz="1800" dirty="0"/>
              <a:t>块是</a:t>
            </a:r>
            <a:r>
              <a:rPr lang="en-US" altLang="zh-CN" sz="1800" dirty="0"/>
              <a:t>try-catch</a:t>
            </a:r>
            <a:r>
              <a:rPr lang="zh-CN" altLang="en-US" sz="1800" dirty="0"/>
              <a:t>结构中的一部分，必须紧跟在</a:t>
            </a:r>
            <a:r>
              <a:rPr lang="en-US" altLang="zh-CN" sz="1800" dirty="0"/>
              <a:t>try</a:t>
            </a:r>
            <a:r>
              <a:rPr lang="zh-CN" altLang="en-US" sz="1800" dirty="0"/>
              <a:t>块之后，不能单独使用，在二者之间也不能插入其他语句。但是在一个</a:t>
            </a:r>
            <a:r>
              <a:rPr lang="en-US" altLang="zh-CN" sz="1800" dirty="0"/>
              <a:t>try-catch</a:t>
            </a:r>
            <a:r>
              <a:rPr lang="zh-CN" altLang="en-US" sz="1800" dirty="0"/>
              <a:t>结构中，可以只有</a:t>
            </a:r>
            <a:r>
              <a:rPr lang="en-US" altLang="zh-CN" sz="1800" dirty="0"/>
              <a:t>try</a:t>
            </a:r>
            <a:r>
              <a:rPr lang="zh-CN" altLang="en-US" sz="1800" dirty="0"/>
              <a:t>块而无</a:t>
            </a:r>
            <a:r>
              <a:rPr lang="en-US" altLang="zh-CN" sz="1800" dirty="0"/>
              <a:t>catch</a:t>
            </a:r>
            <a:r>
              <a:rPr lang="zh-CN" altLang="en-US" sz="1800" dirty="0"/>
              <a:t>块。即在本函数中只检查而不处理，把</a:t>
            </a:r>
            <a:r>
              <a:rPr lang="en-US" altLang="zh-CN" sz="1800" dirty="0"/>
              <a:t>catch</a:t>
            </a:r>
            <a:r>
              <a:rPr lang="zh-CN" altLang="en-US" sz="1800" dirty="0"/>
              <a:t>处理块放在其他函数中。</a:t>
            </a:r>
            <a:endParaRPr lang="zh-CN" altLang="en-US" sz="1800" dirty="0"/>
          </a:p>
          <a:p>
            <a:pPr indent="-4445" algn="l">
              <a:lnSpc>
                <a:spcPct val="150000"/>
              </a:lnSpc>
              <a:spcBef>
                <a:spcPts val="0"/>
              </a:spcBef>
            </a:pPr>
            <a:r>
              <a:rPr lang="zh-CN" altLang="en-US" sz="1800" dirty="0"/>
              <a:t>(3) </a:t>
            </a:r>
            <a:r>
              <a:rPr lang="en-US" altLang="zh-CN" sz="1800" dirty="0"/>
              <a:t>try</a:t>
            </a:r>
            <a:r>
              <a:rPr lang="zh-CN" altLang="en-US" sz="1800" dirty="0"/>
              <a:t>和</a:t>
            </a:r>
            <a:r>
              <a:rPr lang="en-US" altLang="zh-CN" sz="1800" dirty="0"/>
              <a:t>catch</a:t>
            </a:r>
            <a:r>
              <a:rPr lang="zh-CN" altLang="en-US" sz="1800" dirty="0"/>
              <a:t>块中必须有用花括号括起来的复合语句，即使花括号内只有一个语句，也不能省略花括号。</a:t>
            </a:r>
            <a:endParaRPr lang="zh-CN" altLang="en-US" sz="1800" dirty="0"/>
          </a:p>
          <a:p>
            <a:pPr indent="-4445" algn="l">
              <a:lnSpc>
                <a:spcPct val="150000"/>
              </a:lnSpc>
              <a:spcBef>
                <a:spcPts val="0"/>
              </a:spcBef>
            </a:pPr>
            <a:r>
              <a:rPr lang="zh-CN" altLang="en-US" sz="1800" dirty="0"/>
              <a:t>(4) 一个</a:t>
            </a:r>
            <a:r>
              <a:rPr lang="en-US" altLang="zh-CN" sz="1800" dirty="0"/>
              <a:t>try-catch</a:t>
            </a:r>
            <a:r>
              <a:rPr lang="zh-CN" altLang="en-US" sz="1800" dirty="0"/>
              <a:t>结构中只能有一个</a:t>
            </a:r>
            <a:r>
              <a:rPr lang="en-US" altLang="zh-CN" sz="1800" dirty="0"/>
              <a:t>try</a:t>
            </a:r>
            <a:r>
              <a:rPr lang="zh-CN" altLang="en-US" sz="1800" dirty="0"/>
              <a:t>块，但却可以有多个</a:t>
            </a:r>
            <a:r>
              <a:rPr lang="en-US" altLang="zh-CN" sz="1800" dirty="0"/>
              <a:t>catch</a:t>
            </a:r>
            <a:r>
              <a:rPr lang="zh-CN" altLang="en-US" sz="1800" dirty="0"/>
              <a:t>块，以便与不同的异常信息匹配。</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smtClean="0">
                <a:solidFill>
                  <a:schemeClr val="bg1"/>
                </a:solidFill>
                <a:latin typeface="Rockwell" pitchFamily="18" charset="0"/>
                <a:ea typeface="微软雅黑" panose="020B0503020204020204" pitchFamily="34" charset="-122"/>
              </a:rPr>
              <a:t>.</a:t>
            </a:r>
            <a:r>
              <a:rPr lang="zh-CN" altLang="en-US" sz="2250" dirty="0">
                <a:solidFill>
                  <a:schemeClr val="bg1"/>
                </a:solidFill>
                <a:latin typeface="Rockwell" pitchFamily="18" charset="0"/>
                <a:ea typeface="微软雅黑" panose="020B0503020204020204" pitchFamily="34" charset="-122"/>
              </a:rPr>
              <a:t>异常处理中的构造和析构函数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subTitle" idx="1"/>
          </p:nvPr>
        </p:nvSpPr>
        <p:spPr>
          <a:xfrm>
            <a:off x="253769" y="952414"/>
            <a:ext cx="8744418" cy="3940384"/>
          </a:xfrm>
          <a:noFill/>
        </p:spPr>
        <p:txBody>
          <a:bodyPr/>
          <a:lstStyle/>
          <a:p>
            <a:pPr indent="-4445" algn="l">
              <a:lnSpc>
                <a:spcPct val="150000"/>
              </a:lnSpc>
              <a:spcBef>
                <a:spcPts val="0"/>
              </a:spcBef>
            </a:pPr>
            <a:r>
              <a:rPr lang="zh-CN" altLang="en-US" sz="1800" dirty="0"/>
              <a:t>(5) </a:t>
            </a:r>
            <a:r>
              <a:rPr lang="en-US" altLang="zh-CN" sz="1800" dirty="0">
                <a:solidFill>
                  <a:srgbClr val="FF0000"/>
                </a:solidFill>
              </a:rPr>
              <a:t>catch</a:t>
            </a:r>
            <a:r>
              <a:rPr lang="zh-CN" altLang="en-US" sz="1800" dirty="0"/>
              <a:t>后面的圆括号中，一般只写异常信息的类型名， 如</a:t>
            </a:r>
            <a:endParaRPr lang="zh-CN" altLang="en-US" sz="1800" dirty="0"/>
          </a:p>
          <a:p>
            <a:pPr indent="-4445" algn="l">
              <a:lnSpc>
                <a:spcPct val="150000"/>
              </a:lnSpc>
              <a:spcBef>
                <a:spcPts val="0"/>
              </a:spcBef>
            </a:pPr>
            <a:r>
              <a:rPr lang="en-US" altLang="zh-CN" sz="1800" dirty="0">
                <a:solidFill>
                  <a:srgbClr val="FF0000"/>
                </a:solidFill>
              </a:rPr>
              <a:t>              catch(double)</a:t>
            </a:r>
            <a:endParaRPr lang="en-US" altLang="zh-CN" sz="1800" dirty="0">
              <a:solidFill>
                <a:srgbClr val="FF0000"/>
              </a:solidFill>
            </a:endParaRPr>
          </a:p>
          <a:p>
            <a:pPr indent="-4445" algn="l">
              <a:lnSpc>
                <a:spcPct val="150000"/>
              </a:lnSpc>
              <a:spcBef>
                <a:spcPts val="0"/>
              </a:spcBef>
            </a:pPr>
            <a:r>
              <a:rPr lang="en-US" altLang="zh-CN" sz="1800" dirty="0">
                <a:solidFill>
                  <a:srgbClr val="FF0000"/>
                </a:solidFill>
              </a:rPr>
              <a:t>catch</a:t>
            </a:r>
            <a:r>
              <a:rPr lang="zh-CN" altLang="en-US" sz="1800" dirty="0"/>
              <a:t>只检查所捕获异常信息的</a:t>
            </a:r>
            <a:r>
              <a:rPr lang="zh-CN" altLang="en-US" sz="1800" dirty="0">
                <a:solidFill>
                  <a:srgbClr val="FF0000"/>
                </a:solidFill>
              </a:rPr>
              <a:t>类型</a:t>
            </a:r>
            <a:r>
              <a:rPr lang="zh-CN" altLang="en-US" sz="1800" dirty="0"/>
              <a:t>，而不检查它们的</a:t>
            </a:r>
            <a:r>
              <a:rPr lang="zh-CN" altLang="en-US" sz="1800" dirty="0">
                <a:solidFill>
                  <a:srgbClr val="FF0000"/>
                </a:solidFill>
              </a:rPr>
              <a:t>值</a:t>
            </a:r>
            <a:r>
              <a:rPr lang="zh-CN" altLang="en-US" sz="1800" dirty="0"/>
              <a:t>。因此如果需要检测多个不同的异常信息，应当由</a:t>
            </a:r>
            <a:r>
              <a:rPr lang="en-US" altLang="zh-CN" sz="1800" dirty="0">
                <a:solidFill>
                  <a:srgbClr val="FF0000"/>
                </a:solidFill>
              </a:rPr>
              <a:t>throw</a:t>
            </a:r>
            <a:r>
              <a:rPr lang="zh-CN" altLang="en-US" sz="1800" dirty="0"/>
              <a:t>抛出不同类型的异常信息。</a:t>
            </a:r>
            <a:endParaRPr lang="zh-CN" altLang="en-US" sz="1800" dirty="0"/>
          </a:p>
          <a:p>
            <a:pPr indent="-4445" algn="l">
              <a:lnSpc>
                <a:spcPct val="150000"/>
              </a:lnSpc>
              <a:spcBef>
                <a:spcPts val="0"/>
              </a:spcBef>
            </a:pPr>
            <a:r>
              <a:rPr lang="zh-CN" altLang="en-US" sz="1800" dirty="0"/>
              <a:t>异常信息可以是</a:t>
            </a:r>
            <a:r>
              <a:rPr lang="en-US" altLang="zh-CN" sz="1800" dirty="0"/>
              <a:t>C++</a:t>
            </a:r>
            <a:r>
              <a:rPr lang="zh-CN" altLang="en-US" sz="1800" dirty="0"/>
              <a:t>系统预定义的标准类型，也可以是用户自定义的类型(如结构体或类)。如果由</a:t>
            </a:r>
            <a:r>
              <a:rPr lang="en-US" altLang="zh-CN" sz="1800" dirty="0">
                <a:solidFill>
                  <a:srgbClr val="FF0000"/>
                </a:solidFill>
              </a:rPr>
              <a:t>throw</a:t>
            </a:r>
            <a:r>
              <a:rPr lang="zh-CN" altLang="en-US" sz="1800" dirty="0"/>
              <a:t>抛出的信息属于该类型或其子类型，则</a:t>
            </a:r>
            <a:r>
              <a:rPr lang="en-US" altLang="zh-CN" sz="1800" dirty="0">
                <a:solidFill>
                  <a:srgbClr val="FF0000"/>
                </a:solidFill>
              </a:rPr>
              <a:t>catch</a:t>
            </a:r>
            <a:r>
              <a:rPr lang="zh-CN" altLang="en-US" sz="1800" dirty="0"/>
              <a:t>与</a:t>
            </a:r>
            <a:r>
              <a:rPr lang="en-US" altLang="zh-CN" sz="1800" dirty="0">
                <a:solidFill>
                  <a:srgbClr val="FF0000"/>
                </a:solidFill>
              </a:rPr>
              <a:t>throw</a:t>
            </a:r>
            <a:r>
              <a:rPr lang="zh-CN" altLang="en-US" sz="1800" dirty="0"/>
              <a:t>二者匹配，</a:t>
            </a:r>
            <a:r>
              <a:rPr lang="en-US" altLang="zh-CN" sz="1800" dirty="0">
                <a:solidFill>
                  <a:srgbClr val="FF0000"/>
                </a:solidFill>
              </a:rPr>
              <a:t>catch</a:t>
            </a:r>
            <a:r>
              <a:rPr lang="zh-CN" altLang="en-US" sz="1800" dirty="0"/>
              <a:t>捕获该异常信息。</a:t>
            </a:r>
            <a:endParaRPr lang="zh-CN" altLang="en-US" sz="1800" dirty="0"/>
          </a:p>
          <a:p>
            <a:pPr indent="-4445" algn="l">
              <a:lnSpc>
                <a:spcPct val="150000"/>
              </a:lnSpc>
              <a:spcBef>
                <a:spcPts val="0"/>
              </a:spcBef>
            </a:pPr>
            <a:r>
              <a:rPr lang="en-US" altLang="zh-CN" sz="1800" dirty="0">
                <a:solidFill>
                  <a:srgbClr val="FF0000"/>
                </a:solidFill>
              </a:rPr>
              <a:t>catch</a:t>
            </a:r>
            <a:r>
              <a:rPr lang="zh-CN" altLang="en-US" sz="1800" dirty="0"/>
              <a:t>还可以有另外一种写法，即除了指定类型名外，还指定变量名，如</a:t>
            </a:r>
            <a:endParaRPr lang="zh-CN" altLang="en-US" sz="1800" dirty="0"/>
          </a:p>
          <a:p>
            <a:pPr indent="-4445" algn="l">
              <a:lnSpc>
                <a:spcPct val="150000"/>
              </a:lnSpc>
              <a:spcBef>
                <a:spcPts val="0"/>
              </a:spcBef>
            </a:pPr>
            <a:r>
              <a:rPr lang="en-US" altLang="zh-CN" sz="1800" dirty="0">
                <a:solidFill>
                  <a:srgbClr val="FF0000"/>
                </a:solidFill>
              </a:rPr>
              <a:t>catch(double d)</a:t>
            </a:r>
            <a:endParaRPr lang="en-US" altLang="zh-CN" sz="1800" dirty="0">
              <a:solidFill>
                <a:srgbClr val="FF0000"/>
              </a:solidFill>
            </a:endParaRPr>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25687"/>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127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itchFamily="18" charset="0"/>
                <a:ea typeface="微软雅黑" panose="020B0503020204020204" pitchFamily="34" charset="-122"/>
              </a:rPr>
              <a:t>1.</a:t>
            </a:r>
            <a:r>
              <a:rPr lang="zh-CN" altLang="en-US" sz="2250" dirty="0">
                <a:solidFill>
                  <a:schemeClr val="bg1"/>
                </a:solidFill>
                <a:latin typeface="Rockwell" pitchFamily="18" charset="0"/>
                <a:ea typeface="微软雅黑" panose="020B0503020204020204" pitchFamily="34" charset="-122"/>
              </a:rPr>
              <a:t>异常处理中的构造和析构函数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subTitle" idx="1"/>
          </p:nvPr>
        </p:nvSpPr>
        <p:spPr>
          <a:xfrm>
            <a:off x="143122" y="844458"/>
            <a:ext cx="8801087" cy="3886406"/>
          </a:xfrm>
          <a:noFill/>
        </p:spPr>
        <p:txBody>
          <a:bodyPr/>
          <a:lstStyle/>
          <a:p>
            <a:pPr indent="-4445" algn="l">
              <a:lnSpc>
                <a:spcPct val="150000"/>
              </a:lnSpc>
              <a:spcBef>
                <a:spcPts val="0"/>
              </a:spcBef>
            </a:pPr>
            <a:r>
              <a:rPr lang="zh-CN" altLang="en-US" sz="1800" dirty="0"/>
              <a:t>此时如果</a:t>
            </a:r>
            <a:r>
              <a:rPr lang="en-US" altLang="zh-CN" sz="1800" dirty="0">
                <a:solidFill>
                  <a:srgbClr val="FF0000"/>
                </a:solidFill>
              </a:rPr>
              <a:t>throw</a:t>
            </a:r>
            <a:r>
              <a:rPr lang="zh-CN" altLang="en-US" sz="1800" dirty="0"/>
              <a:t>抛出的异常信息是</a:t>
            </a:r>
            <a:r>
              <a:rPr lang="en-US" altLang="zh-CN" sz="1800" dirty="0"/>
              <a:t>double</a:t>
            </a:r>
            <a:r>
              <a:rPr lang="zh-CN" altLang="en-US" sz="1800" dirty="0"/>
              <a:t>型的变量</a:t>
            </a:r>
            <a:r>
              <a:rPr lang="en-US" altLang="zh-CN" sz="1800" dirty="0"/>
              <a:t>a，</a:t>
            </a:r>
            <a:r>
              <a:rPr lang="zh-CN" altLang="en-US" sz="1800" dirty="0"/>
              <a:t>则</a:t>
            </a:r>
            <a:r>
              <a:rPr lang="en-US" altLang="zh-CN" sz="1800" dirty="0">
                <a:solidFill>
                  <a:srgbClr val="FF0000"/>
                </a:solidFill>
              </a:rPr>
              <a:t>catch</a:t>
            </a:r>
            <a:r>
              <a:rPr lang="zh-CN" altLang="en-US" sz="1800" dirty="0"/>
              <a:t>在捕获异常信息</a:t>
            </a:r>
            <a:r>
              <a:rPr lang="en-US" altLang="zh-CN" sz="1800" dirty="0"/>
              <a:t>a</a:t>
            </a:r>
            <a:r>
              <a:rPr lang="zh-CN" altLang="en-US" sz="1800" dirty="0"/>
              <a:t>的同时，还使</a:t>
            </a:r>
            <a:r>
              <a:rPr lang="en-US" altLang="zh-CN" sz="1800" dirty="0"/>
              <a:t>d</a:t>
            </a:r>
            <a:r>
              <a:rPr lang="zh-CN" altLang="en-US" sz="1800" dirty="0"/>
              <a:t>获得</a:t>
            </a:r>
            <a:r>
              <a:rPr lang="en-US" altLang="zh-CN" sz="1800" dirty="0"/>
              <a:t>a</a:t>
            </a:r>
            <a:r>
              <a:rPr lang="zh-CN" altLang="en-US" sz="1800" dirty="0"/>
              <a:t>的值，或者说</a:t>
            </a:r>
            <a:r>
              <a:rPr lang="en-US" altLang="zh-CN" sz="1800" dirty="0"/>
              <a:t>d</a:t>
            </a:r>
            <a:r>
              <a:rPr lang="zh-CN" altLang="en-US" sz="1800" dirty="0"/>
              <a:t>得到</a:t>
            </a:r>
            <a:r>
              <a:rPr lang="en-US" altLang="zh-CN" sz="1800" dirty="0"/>
              <a:t>a</a:t>
            </a:r>
            <a:r>
              <a:rPr lang="zh-CN" altLang="en-US" sz="1800" dirty="0"/>
              <a:t>的一个拷贝。什么时候需要这样做呢？有时希望在捕获异常信息时，还能利用</a:t>
            </a:r>
            <a:r>
              <a:rPr lang="en-US" altLang="zh-CN" sz="1800" dirty="0">
                <a:solidFill>
                  <a:srgbClr val="FF0000"/>
                </a:solidFill>
              </a:rPr>
              <a:t>throw</a:t>
            </a:r>
            <a:r>
              <a:rPr lang="zh-CN" altLang="en-US" sz="1800" dirty="0"/>
              <a:t>抛出的值，如</a:t>
            </a:r>
            <a:endParaRPr lang="zh-CN" altLang="en-US" sz="1800" dirty="0"/>
          </a:p>
          <a:p>
            <a:pPr indent="-4445" algn="l">
              <a:lnSpc>
                <a:spcPct val="150000"/>
              </a:lnSpc>
              <a:spcBef>
                <a:spcPts val="0"/>
              </a:spcBef>
            </a:pPr>
            <a:r>
              <a:rPr lang="en-US" altLang="zh-CN" sz="1800" dirty="0">
                <a:solidFill>
                  <a:srgbClr val="FF0000"/>
                </a:solidFill>
              </a:rPr>
              <a:t>catch(double d)</a:t>
            </a:r>
            <a:endParaRPr lang="en-US" altLang="zh-CN" sz="1800" dirty="0">
              <a:solidFill>
                <a:srgbClr val="FF0000"/>
              </a:solidFill>
            </a:endParaRPr>
          </a:p>
          <a:p>
            <a:pPr indent="-4445" algn="l">
              <a:lnSpc>
                <a:spcPct val="150000"/>
              </a:lnSpc>
              <a:spcBef>
                <a:spcPts val="0"/>
              </a:spcBef>
            </a:pPr>
            <a:r>
              <a:rPr lang="en-US" altLang="zh-CN" sz="1800" dirty="0"/>
              <a:t>  {</a:t>
            </a:r>
            <a:r>
              <a:rPr lang="en-US" altLang="zh-CN" sz="1800" dirty="0" err="1"/>
              <a:t>cout</a:t>
            </a:r>
            <a:r>
              <a:rPr lang="en-US" altLang="zh-CN" sz="1800" dirty="0"/>
              <a:t>&lt;&lt;″throw ″&lt;&lt;d;}</a:t>
            </a:r>
            <a:endParaRPr lang="en-US" altLang="zh-CN" sz="1800" dirty="0"/>
          </a:p>
          <a:p>
            <a:pPr indent="-4445" algn="l">
              <a:lnSpc>
                <a:spcPct val="150000"/>
              </a:lnSpc>
              <a:spcBef>
                <a:spcPts val="0"/>
              </a:spcBef>
            </a:pPr>
            <a:r>
              <a:rPr lang="zh-CN" altLang="en-US" sz="1800" dirty="0"/>
              <a:t>这时会输出</a:t>
            </a:r>
            <a:r>
              <a:rPr lang="en-US" altLang="zh-CN" sz="1800" dirty="0"/>
              <a:t>d</a:t>
            </a:r>
            <a:r>
              <a:rPr lang="zh-CN" altLang="en-US" sz="1800" dirty="0"/>
              <a:t>的值(也就是</a:t>
            </a:r>
            <a:r>
              <a:rPr lang="en-US" altLang="zh-CN" sz="1800" dirty="0"/>
              <a:t>a</a:t>
            </a:r>
            <a:r>
              <a:rPr lang="zh-CN" altLang="en-US" sz="1800" dirty="0"/>
              <a:t>值)。当抛出的是类对象时，有时希望在</a:t>
            </a:r>
            <a:r>
              <a:rPr lang="en-US" altLang="zh-CN" sz="1800" dirty="0"/>
              <a:t>catch</a:t>
            </a:r>
            <a:r>
              <a:rPr lang="zh-CN" altLang="en-US" sz="1800" dirty="0"/>
              <a:t>块中显示该对象中的某些信息。这时就需要在</a:t>
            </a:r>
            <a:r>
              <a:rPr lang="en-US" altLang="zh-CN" sz="1800" dirty="0"/>
              <a:t>catch</a:t>
            </a:r>
            <a:r>
              <a:rPr lang="zh-CN" altLang="en-US" sz="1800" dirty="0"/>
              <a:t>的参数中写出变量名(类对象名)。</a:t>
            </a:r>
            <a:endParaRPr lang="zh-CN" altLang="en-US" sz="1800" dirty="0"/>
          </a:p>
          <a:p>
            <a:pPr indent="-4445" algn="l">
              <a:lnSpc>
                <a:spcPct val="150000"/>
              </a:lnSpc>
              <a:spcBef>
                <a:spcPts val="0"/>
              </a:spcBef>
            </a:pPr>
            <a:r>
              <a:rPr lang="zh-CN" altLang="en-US" sz="1800" dirty="0"/>
              <a:t>(6) 如果在</a:t>
            </a:r>
            <a:r>
              <a:rPr lang="en-US" altLang="zh-CN" sz="1800" dirty="0">
                <a:solidFill>
                  <a:srgbClr val="FF0000"/>
                </a:solidFill>
              </a:rPr>
              <a:t>catch</a:t>
            </a:r>
            <a:r>
              <a:rPr lang="zh-CN" altLang="en-US" sz="1800" dirty="0"/>
              <a:t>子句中没有指定异常信息的类型，而用了删节号</a:t>
            </a:r>
            <a:r>
              <a:rPr lang="zh-CN" altLang="en-US" sz="1800" dirty="0">
                <a:latin typeface="Arial" panose="020B0604020202020204" pitchFamily="34" charset="0"/>
              </a:rPr>
              <a:t>“…”</a:t>
            </a:r>
            <a:r>
              <a:rPr lang="zh-CN" altLang="en-US" sz="1800" dirty="0"/>
              <a:t>，则表示它可以捕捉任何类型的异常信息，如</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itchFamily="18" charset="0"/>
                <a:ea typeface="微软雅黑" panose="020B0503020204020204" pitchFamily="34" charset="-122"/>
              </a:rPr>
              <a:t>1.</a:t>
            </a:r>
            <a:r>
              <a:rPr lang="zh-CN" altLang="en-US" sz="2250" dirty="0">
                <a:solidFill>
                  <a:schemeClr val="bg1"/>
                </a:solidFill>
                <a:latin typeface="Rockwell" pitchFamily="18" charset="0"/>
                <a:ea typeface="微软雅黑" panose="020B0503020204020204" pitchFamily="34" charset="-122"/>
              </a:rPr>
              <a:t>异常处理中的构造和析构函数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1"/>
          </p:nvPr>
        </p:nvSpPr>
        <p:spPr>
          <a:xfrm>
            <a:off x="30313" y="952413"/>
            <a:ext cx="8802934" cy="3670495"/>
          </a:xfrm>
          <a:noFill/>
        </p:spPr>
        <p:txBody>
          <a:bodyPr/>
          <a:lstStyle/>
          <a:p>
            <a:pPr indent="-4445" algn="l">
              <a:lnSpc>
                <a:spcPct val="150000"/>
              </a:lnSpc>
              <a:spcBef>
                <a:spcPts val="0"/>
              </a:spcBef>
            </a:pPr>
            <a:r>
              <a:rPr lang="en-US" altLang="zh-CN" sz="1800" dirty="0">
                <a:solidFill>
                  <a:srgbClr val="FF0000"/>
                </a:solidFill>
              </a:rPr>
              <a:t>       catch(</a:t>
            </a:r>
            <a:r>
              <a:rPr lang="en-US" altLang="zh-CN" sz="1800" dirty="0">
                <a:solidFill>
                  <a:srgbClr val="FF0000"/>
                </a:solidFill>
                <a:latin typeface="Arial" panose="020B0604020202020204" pitchFamily="34" charset="0"/>
              </a:rPr>
              <a:t>…</a:t>
            </a:r>
            <a:r>
              <a:rPr lang="en-US" altLang="zh-CN" sz="1800" dirty="0">
                <a:solidFill>
                  <a:srgbClr val="FF0000"/>
                </a:solidFill>
              </a:rPr>
              <a:t>) </a:t>
            </a:r>
            <a:endParaRPr lang="en-US" altLang="zh-CN" sz="1800" dirty="0">
              <a:solidFill>
                <a:srgbClr val="FF0000"/>
              </a:solidFill>
            </a:endParaRPr>
          </a:p>
          <a:p>
            <a:pPr indent="-4445" algn="l">
              <a:lnSpc>
                <a:spcPct val="150000"/>
              </a:lnSpc>
              <a:spcBef>
                <a:spcPts val="0"/>
              </a:spcBef>
            </a:pPr>
            <a:r>
              <a:rPr lang="en-US" altLang="zh-CN" sz="1800" dirty="0"/>
              <a:t>      {</a:t>
            </a:r>
            <a:r>
              <a:rPr lang="en-US" altLang="zh-CN" sz="1800" dirty="0" err="1"/>
              <a:t>cout</a:t>
            </a:r>
            <a:r>
              <a:rPr lang="en-US" altLang="zh-CN" sz="1800" dirty="0"/>
              <a:t>&lt;&lt;″OK″&lt;&lt;</a:t>
            </a:r>
            <a:r>
              <a:rPr lang="en-US" altLang="zh-CN" sz="1800" dirty="0" err="1"/>
              <a:t>endl</a:t>
            </a:r>
            <a:r>
              <a:rPr lang="en-US" altLang="zh-CN" sz="1800" dirty="0"/>
              <a:t>;}</a:t>
            </a:r>
            <a:endParaRPr lang="en-US" altLang="zh-CN" sz="1800" dirty="0"/>
          </a:p>
          <a:p>
            <a:pPr indent="-4445" algn="l">
              <a:lnSpc>
                <a:spcPct val="150000"/>
              </a:lnSpc>
              <a:spcBef>
                <a:spcPts val="0"/>
              </a:spcBef>
            </a:pPr>
            <a:r>
              <a:rPr lang="zh-CN" altLang="en-US" sz="1800" dirty="0"/>
              <a:t>它能捕捉所有类型的异常信息，并输出″</a:t>
            </a:r>
            <a:r>
              <a:rPr lang="en-US" altLang="zh-CN" sz="1800" dirty="0"/>
              <a:t>OK″。</a:t>
            </a:r>
            <a:endParaRPr lang="en-US" altLang="zh-CN" sz="1800" dirty="0"/>
          </a:p>
          <a:p>
            <a:pPr indent="-4445" algn="l">
              <a:lnSpc>
                <a:spcPct val="150000"/>
              </a:lnSpc>
              <a:spcBef>
                <a:spcPts val="0"/>
              </a:spcBef>
            </a:pPr>
            <a:r>
              <a:rPr lang="zh-CN" altLang="en-US" sz="1800" dirty="0"/>
              <a:t>这种</a:t>
            </a:r>
            <a:r>
              <a:rPr lang="en-US" altLang="zh-CN" sz="1800" dirty="0">
                <a:solidFill>
                  <a:srgbClr val="FF0000"/>
                </a:solidFill>
              </a:rPr>
              <a:t>catch</a:t>
            </a:r>
            <a:r>
              <a:rPr lang="zh-CN" altLang="en-US" sz="1800" dirty="0"/>
              <a:t>子句应放在</a:t>
            </a:r>
            <a:r>
              <a:rPr lang="en-US" altLang="zh-CN" sz="1800" dirty="0" err="1">
                <a:solidFill>
                  <a:srgbClr val="FF0000"/>
                </a:solidFill>
              </a:rPr>
              <a:t>trycatch</a:t>
            </a:r>
            <a:r>
              <a:rPr lang="zh-CN" altLang="en-US" sz="1800" dirty="0"/>
              <a:t>结构中的最后，相当于</a:t>
            </a:r>
            <a:r>
              <a:rPr lang="zh-CN" altLang="en-US" sz="1800" dirty="0">
                <a:latin typeface="Arial" panose="020B0604020202020204" pitchFamily="34" charset="0"/>
              </a:rPr>
              <a:t>“</a:t>
            </a:r>
            <a:r>
              <a:rPr lang="zh-CN" altLang="en-US" sz="1800" dirty="0"/>
              <a:t>其他</a:t>
            </a:r>
            <a:r>
              <a:rPr lang="zh-CN" altLang="en-US" sz="1800" dirty="0">
                <a:latin typeface="Arial" panose="020B0604020202020204" pitchFamily="34" charset="0"/>
              </a:rPr>
              <a:t>”</a:t>
            </a:r>
            <a:r>
              <a:rPr lang="zh-CN" altLang="en-US" sz="1800" dirty="0"/>
              <a:t>。如果把它作为第一个</a:t>
            </a:r>
            <a:r>
              <a:rPr lang="en-US" altLang="zh-CN" sz="1800" dirty="0">
                <a:solidFill>
                  <a:srgbClr val="FF0000"/>
                </a:solidFill>
              </a:rPr>
              <a:t>catch</a:t>
            </a:r>
            <a:r>
              <a:rPr lang="zh-CN" altLang="en-US" sz="1800" dirty="0"/>
              <a:t>子句，则后面的</a:t>
            </a:r>
            <a:r>
              <a:rPr lang="en-US" altLang="zh-CN" sz="1800" dirty="0">
                <a:solidFill>
                  <a:srgbClr val="FF0000"/>
                </a:solidFill>
              </a:rPr>
              <a:t>catch</a:t>
            </a:r>
            <a:r>
              <a:rPr lang="zh-CN" altLang="en-US" sz="1800" dirty="0"/>
              <a:t>子句都不起作用。</a:t>
            </a:r>
            <a:endParaRPr lang="zh-CN" altLang="en-US" sz="1800" dirty="0"/>
          </a:p>
          <a:p>
            <a:pPr indent="-4445" algn="l">
              <a:lnSpc>
                <a:spcPct val="150000"/>
              </a:lnSpc>
              <a:spcBef>
                <a:spcPts val="0"/>
              </a:spcBef>
            </a:pPr>
            <a:r>
              <a:rPr lang="zh-CN" altLang="en-US" sz="1800" dirty="0"/>
              <a:t>(7</a:t>
            </a:r>
            <a:r>
              <a:rPr lang="zh-CN" altLang="en-US" sz="1800" dirty="0">
                <a:solidFill>
                  <a:schemeClr val="bg2"/>
                </a:solidFill>
              </a:rPr>
              <a:t>) </a:t>
            </a:r>
            <a:r>
              <a:rPr lang="en-US" altLang="zh-CN" sz="1800" dirty="0" err="1">
                <a:solidFill>
                  <a:srgbClr val="FF0000"/>
                </a:solidFill>
              </a:rPr>
              <a:t>trycatch</a:t>
            </a:r>
            <a:r>
              <a:rPr lang="zh-CN" altLang="en-US" sz="1800" dirty="0"/>
              <a:t>结构可以与</a:t>
            </a:r>
            <a:r>
              <a:rPr lang="en-US" altLang="zh-CN" sz="1800" dirty="0">
                <a:solidFill>
                  <a:srgbClr val="FF0000"/>
                </a:solidFill>
              </a:rPr>
              <a:t>throw</a:t>
            </a:r>
            <a:r>
              <a:rPr lang="zh-CN" altLang="en-US" sz="1800" dirty="0"/>
              <a:t>出现在同一个函数中，也可以不在同一函数中。当</a:t>
            </a:r>
            <a:r>
              <a:rPr lang="en-US" altLang="zh-CN" sz="1800" dirty="0">
                <a:solidFill>
                  <a:srgbClr val="FF0000"/>
                </a:solidFill>
              </a:rPr>
              <a:t>throw</a:t>
            </a:r>
            <a:r>
              <a:rPr lang="zh-CN" altLang="en-US" sz="1800" dirty="0"/>
              <a:t>抛出异常信息后，首先在本函数中寻找与之匹配的</a:t>
            </a:r>
            <a:r>
              <a:rPr lang="en-US" altLang="zh-CN" sz="1800" dirty="0">
                <a:solidFill>
                  <a:srgbClr val="FF0000"/>
                </a:solidFill>
              </a:rPr>
              <a:t>catch</a:t>
            </a:r>
            <a:r>
              <a:rPr lang="en-US" altLang="zh-CN" sz="1800" dirty="0"/>
              <a:t>，</a:t>
            </a:r>
            <a:r>
              <a:rPr lang="zh-CN" altLang="en-US" sz="1800" dirty="0"/>
              <a:t>如果在本函数中无</a:t>
            </a:r>
            <a:r>
              <a:rPr lang="en-US" altLang="zh-CN" sz="1800" dirty="0" err="1">
                <a:solidFill>
                  <a:srgbClr val="FF0000"/>
                </a:solidFill>
              </a:rPr>
              <a:t>trycatch</a:t>
            </a:r>
            <a:r>
              <a:rPr lang="zh-CN" altLang="en-US" sz="1800" dirty="0"/>
              <a:t>结构或找不到与之匹配的</a:t>
            </a:r>
            <a:r>
              <a:rPr lang="en-US" altLang="zh-CN" sz="1800" dirty="0">
                <a:solidFill>
                  <a:srgbClr val="FF0000"/>
                </a:solidFill>
              </a:rPr>
              <a:t>catch</a:t>
            </a:r>
            <a:r>
              <a:rPr lang="en-US" altLang="zh-CN" sz="1800" dirty="0"/>
              <a:t>，</a:t>
            </a:r>
            <a:r>
              <a:rPr lang="zh-CN" altLang="en-US" sz="1800" dirty="0"/>
              <a:t>就转到离开出现异常最近的</a:t>
            </a:r>
            <a:r>
              <a:rPr lang="en-US" altLang="zh-CN" sz="1800" dirty="0" err="1">
                <a:solidFill>
                  <a:srgbClr val="FF0000"/>
                </a:solidFill>
              </a:rPr>
              <a:t>trycatch</a:t>
            </a:r>
            <a:r>
              <a:rPr lang="zh-CN" altLang="en-US" sz="1800" dirty="0"/>
              <a:t>结构去处理。</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itchFamily="18" charset="0"/>
                <a:ea typeface="微软雅黑" panose="020B0503020204020204" pitchFamily="34" charset="-122"/>
              </a:rPr>
              <a:t>1.</a:t>
            </a:r>
            <a:r>
              <a:rPr lang="zh-CN" altLang="en-US" sz="2250" dirty="0">
                <a:solidFill>
                  <a:schemeClr val="bg1"/>
                </a:solidFill>
                <a:latin typeface="Rockwell" pitchFamily="18" charset="0"/>
                <a:ea typeface="微软雅黑" panose="020B0503020204020204" pitchFamily="34" charset="-122"/>
              </a:rPr>
              <a:t>异常处理中的构造和析构函数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30312" y="1222303"/>
            <a:ext cx="8744418" cy="2213093"/>
          </a:xfrm>
          <a:noFill/>
        </p:spPr>
        <p:txBody>
          <a:bodyPr/>
          <a:lstStyle/>
          <a:p>
            <a:pPr indent="-4445" algn="l">
              <a:lnSpc>
                <a:spcPct val="150000"/>
              </a:lnSpc>
              <a:spcBef>
                <a:spcPts val="0"/>
              </a:spcBef>
            </a:pPr>
            <a:r>
              <a:rPr lang="zh-CN" altLang="en-US" sz="1800" dirty="0"/>
              <a:t>(8) 在某些情况下，在</a:t>
            </a:r>
            <a:r>
              <a:rPr lang="en-US" altLang="zh-CN" sz="1800" dirty="0"/>
              <a:t>throw</a:t>
            </a:r>
            <a:r>
              <a:rPr lang="zh-CN" altLang="en-US" sz="1800" dirty="0"/>
              <a:t>语句中可以不包括表达式，如</a:t>
            </a:r>
            <a:endParaRPr lang="zh-CN" altLang="en-US" sz="1800" dirty="0"/>
          </a:p>
          <a:p>
            <a:pPr indent="-4445" algn="l">
              <a:lnSpc>
                <a:spcPct val="150000"/>
              </a:lnSpc>
              <a:spcBef>
                <a:spcPts val="0"/>
              </a:spcBef>
            </a:pPr>
            <a:r>
              <a:rPr lang="en-US" altLang="zh-CN" sz="1800" dirty="0">
                <a:solidFill>
                  <a:srgbClr val="FF0000"/>
                </a:solidFill>
              </a:rPr>
              <a:t>throw;</a:t>
            </a:r>
            <a:endParaRPr lang="en-US" altLang="zh-CN" sz="1800" dirty="0">
              <a:solidFill>
                <a:srgbClr val="FF0000"/>
              </a:solidFill>
            </a:endParaRPr>
          </a:p>
          <a:p>
            <a:pPr indent="-4445" algn="l">
              <a:lnSpc>
                <a:spcPct val="150000"/>
              </a:lnSpc>
              <a:spcBef>
                <a:spcPts val="0"/>
              </a:spcBef>
            </a:pPr>
            <a:r>
              <a:rPr lang="zh-CN" altLang="en-US" sz="1800" dirty="0"/>
              <a:t>表示</a:t>
            </a:r>
            <a:r>
              <a:rPr lang="zh-CN" altLang="en-US" sz="1800" dirty="0">
                <a:latin typeface="Arial" panose="020B0604020202020204" pitchFamily="34" charset="0"/>
              </a:rPr>
              <a:t>“</a:t>
            </a:r>
            <a:r>
              <a:rPr lang="zh-CN" altLang="en-US" sz="1800" dirty="0"/>
              <a:t>我不处理这个异常，请上级处理</a:t>
            </a:r>
            <a:r>
              <a:rPr lang="zh-CN" altLang="en-US" sz="1800" dirty="0">
                <a:latin typeface="Arial" panose="020B0604020202020204" pitchFamily="34" charset="0"/>
              </a:rPr>
              <a:t>”</a:t>
            </a:r>
            <a:r>
              <a:rPr lang="zh-CN" altLang="en-US" sz="1800" dirty="0"/>
              <a:t>。</a:t>
            </a:r>
            <a:endParaRPr lang="zh-CN" altLang="en-US" sz="1800" dirty="0"/>
          </a:p>
          <a:p>
            <a:pPr indent="-4445" algn="l">
              <a:lnSpc>
                <a:spcPct val="150000"/>
              </a:lnSpc>
              <a:spcBef>
                <a:spcPts val="0"/>
              </a:spcBef>
            </a:pPr>
            <a:r>
              <a:rPr lang="zh-CN" altLang="en-US" sz="1800" dirty="0"/>
              <a:t>(9) 如果</a:t>
            </a:r>
            <a:r>
              <a:rPr lang="en-US" altLang="zh-CN" sz="1800" dirty="0"/>
              <a:t>throw</a:t>
            </a:r>
            <a:r>
              <a:rPr lang="zh-CN" altLang="en-US" sz="1800" dirty="0"/>
              <a:t>抛出的异常信息找不到与之匹配的</a:t>
            </a:r>
            <a:r>
              <a:rPr lang="en-US" altLang="zh-CN" sz="1800" dirty="0">
                <a:solidFill>
                  <a:srgbClr val="FF0000"/>
                </a:solidFill>
              </a:rPr>
              <a:t>catch</a:t>
            </a:r>
            <a:r>
              <a:rPr lang="zh-CN" altLang="en-US" sz="1800" dirty="0"/>
              <a:t>块，那么系统就会调用一个系统函数</a:t>
            </a:r>
            <a:r>
              <a:rPr lang="en-US" altLang="zh-CN" sz="1800" dirty="0">
                <a:solidFill>
                  <a:srgbClr val="FF0000"/>
                </a:solidFill>
              </a:rPr>
              <a:t>terminate</a:t>
            </a:r>
            <a:r>
              <a:rPr lang="en-US" altLang="zh-CN" sz="1800" dirty="0"/>
              <a:t>，</a:t>
            </a:r>
            <a:r>
              <a:rPr lang="zh-CN" altLang="en-US" sz="1800" dirty="0"/>
              <a:t>使程序终止运行。</a:t>
            </a:r>
            <a:endParaRPr lang="zh-CN" altLang="en-US" sz="180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58792"/>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54592"/>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105752"/>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itchFamily="18" charset="0"/>
                <a:ea typeface="微软雅黑" panose="020B0503020204020204" pitchFamily="34" charset="-122"/>
              </a:rPr>
              <a:t>1.</a:t>
            </a:r>
            <a:r>
              <a:rPr lang="zh-CN" altLang="en-US" sz="2250" dirty="0">
                <a:solidFill>
                  <a:schemeClr val="bg1"/>
                </a:solidFill>
                <a:latin typeface="Rockwell" pitchFamily="18" charset="0"/>
                <a:ea typeface="微软雅黑" panose="020B0503020204020204" pitchFamily="34" charset="-122"/>
              </a:rPr>
              <a:t>异常处理中的构造和析构函数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a:xfrm>
            <a:off x="145814" y="1114347"/>
            <a:ext cx="8852373" cy="3806517"/>
          </a:xfrm>
          <a:noFill/>
        </p:spPr>
        <p:txBody>
          <a:bodyPr/>
          <a:lstStyle/>
          <a:p>
            <a:pPr indent="-4445" algn="l">
              <a:lnSpc>
                <a:spcPct val="150000"/>
              </a:lnSpc>
              <a:spcBef>
                <a:spcPts val="0"/>
              </a:spcBef>
            </a:pPr>
            <a:r>
              <a:rPr lang="zh-CN" altLang="en-US" sz="1800" dirty="0"/>
              <a:t>如果在</a:t>
            </a:r>
            <a:r>
              <a:rPr lang="en-US" altLang="zh-CN" sz="1800" dirty="0">
                <a:solidFill>
                  <a:srgbClr val="FF0000"/>
                </a:solidFill>
              </a:rPr>
              <a:t>try</a:t>
            </a:r>
            <a:r>
              <a:rPr lang="zh-CN" altLang="en-US" sz="1800" dirty="0">
                <a:solidFill>
                  <a:srgbClr val="FF0000"/>
                </a:solidFill>
              </a:rPr>
              <a:t>块</a:t>
            </a:r>
            <a:r>
              <a:rPr lang="zh-CN" altLang="en-US" sz="1800" dirty="0"/>
              <a:t>(或</a:t>
            </a:r>
            <a:r>
              <a:rPr lang="en-US" altLang="zh-CN" sz="1800" dirty="0"/>
              <a:t>try</a:t>
            </a:r>
            <a:r>
              <a:rPr lang="zh-CN" altLang="en-US" sz="1800" dirty="0"/>
              <a:t>块中调用的函数)中定义了类对象，在建立该对象时要调用构造函数。在执行</a:t>
            </a:r>
            <a:r>
              <a:rPr lang="en-US" altLang="zh-CN" sz="1800" dirty="0">
                <a:solidFill>
                  <a:srgbClr val="FF0000"/>
                </a:solidFill>
              </a:rPr>
              <a:t>try</a:t>
            </a:r>
            <a:r>
              <a:rPr lang="zh-CN" altLang="en-US" sz="1800" dirty="0">
                <a:solidFill>
                  <a:srgbClr val="FF0000"/>
                </a:solidFill>
              </a:rPr>
              <a:t>块 </a:t>
            </a:r>
            <a:r>
              <a:rPr lang="zh-CN" altLang="en-US" sz="1800" dirty="0"/>
              <a:t>(包括在</a:t>
            </a:r>
            <a:r>
              <a:rPr lang="en-US" altLang="zh-CN" sz="1800" dirty="0"/>
              <a:t>try</a:t>
            </a:r>
            <a:r>
              <a:rPr lang="zh-CN" altLang="en-US" sz="1800" dirty="0"/>
              <a:t>块中调用其他函数) 的过程中如果发生了异常，此时流程立即离开</a:t>
            </a:r>
            <a:r>
              <a:rPr lang="en-US" altLang="zh-CN" sz="1800" dirty="0"/>
              <a:t>try</a:t>
            </a:r>
            <a:r>
              <a:rPr lang="zh-CN" altLang="en-US" sz="1800" dirty="0"/>
              <a:t>块。这样流程就有可能离开该对象的作用域而转到其他函数，因而应当事先做好结束对象前的清理工作，</a:t>
            </a:r>
            <a:r>
              <a:rPr lang="en-US" altLang="zh-CN" sz="1800" dirty="0"/>
              <a:t>C++</a:t>
            </a:r>
            <a:r>
              <a:rPr lang="zh-CN" altLang="en-US" sz="1800" dirty="0"/>
              <a:t>的异常处理机制会在</a:t>
            </a:r>
            <a:r>
              <a:rPr lang="en-US" altLang="zh-CN" sz="1800" dirty="0">
                <a:solidFill>
                  <a:srgbClr val="FF0000"/>
                </a:solidFill>
              </a:rPr>
              <a:t>throw</a:t>
            </a:r>
            <a:r>
              <a:rPr lang="zh-CN" altLang="en-US" sz="1800" dirty="0"/>
              <a:t>抛出异常信息被</a:t>
            </a:r>
            <a:r>
              <a:rPr lang="en-US" altLang="zh-CN" sz="1800" dirty="0">
                <a:solidFill>
                  <a:srgbClr val="FF0000"/>
                </a:solidFill>
              </a:rPr>
              <a:t>catch</a:t>
            </a:r>
            <a:r>
              <a:rPr lang="zh-CN" altLang="en-US" sz="1800" dirty="0"/>
              <a:t>捕获时，对有关的局部对象进行析构(调用类对象的析构函数)， 析构对象的顺序与构造的顺序相反，然后执行与异常信息匹配的</a:t>
            </a:r>
            <a:r>
              <a:rPr lang="en-US" altLang="zh-CN" sz="1800" dirty="0">
                <a:solidFill>
                  <a:srgbClr val="FF0000"/>
                </a:solidFill>
              </a:rPr>
              <a:t>catch</a:t>
            </a:r>
            <a:r>
              <a:rPr lang="zh-CN" altLang="en-US" sz="1800" dirty="0">
                <a:solidFill>
                  <a:srgbClr val="FF0000"/>
                </a:solidFill>
              </a:rPr>
              <a:t>块</a:t>
            </a:r>
            <a:r>
              <a:rPr lang="zh-CN" altLang="en-US" sz="1800" dirty="0"/>
              <a:t>中的语句。</a:t>
            </a:r>
            <a:endParaRPr lang="zh-CN" altLang="en-US" sz="1800" dirty="0"/>
          </a:p>
        </p:txBody>
      </p:sp>
      <p:pic>
        <p:nvPicPr>
          <p:cNvPr id="4"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bwMode="auto">
          <a:xfrm>
            <a:off x="91836" y="91558"/>
            <a:ext cx="349862" cy="351052"/>
            <a:chOff x="1192404" y="608225"/>
            <a:chExt cx="1755828" cy="1759616"/>
          </a:xfrm>
        </p:grpSpPr>
        <p:grpSp>
          <p:nvGrpSpPr>
            <p:cNvPr id="6" name="组合 79"/>
            <p:cNvGrpSpPr/>
            <p:nvPr/>
          </p:nvGrpSpPr>
          <p:grpSpPr bwMode="auto">
            <a:xfrm>
              <a:off x="1192404" y="608225"/>
              <a:ext cx="1755828" cy="1759616"/>
              <a:chOff x="6379729" y="2488774"/>
              <a:chExt cx="2513016" cy="2513016"/>
            </a:xfrm>
          </p:grpSpPr>
          <p:sp>
            <p:nvSpPr>
              <p:cNvPr id="8"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9" name="任意多边形 83"/>
              <p:cNvGrpSpPr/>
              <p:nvPr/>
            </p:nvGrpSpPr>
            <p:grpSpPr bwMode="auto">
              <a:xfrm>
                <a:off x="6397313" y="2490687"/>
                <a:ext cx="2505748" cy="2500354"/>
                <a:chOff x="1883664" y="1987296"/>
                <a:chExt cx="1322832" cy="1322832"/>
              </a:xfrm>
            </p:grpSpPr>
            <p:pic>
              <p:nvPicPr>
                <p:cNvPr id="10"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7"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2" name="TextBox 64"/>
          <p:cNvSpPr txBox="1">
            <a:spLocks noChangeArrowheads="1"/>
          </p:cNvSpPr>
          <p:nvPr/>
        </p:nvSpPr>
        <p:spPr bwMode="auto">
          <a:xfrm>
            <a:off x="494969" y="27771"/>
            <a:ext cx="4508855"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50" dirty="0">
                <a:solidFill>
                  <a:schemeClr val="bg1"/>
                </a:solidFill>
                <a:latin typeface="Rockwell" pitchFamily="18" charset="0"/>
                <a:ea typeface="微软雅黑" panose="020B0503020204020204" pitchFamily="34" charset="-122"/>
              </a:rPr>
              <a:t>2.</a:t>
            </a:r>
            <a:r>
              <a:rPr lang="zh-CN" altLang="en-US" sz="2250" dirty="0">
                <a:solidFill>
                  <a:schemeClr val="bg1"/>
                </a:solidFill>
                <a:latin typeface="Rockwell" pitchFamily="18" charset="0"/>
                <a:ea typeface="微软雅黑" panose="020B0503020204020204" pitchFamily="34" charset="-122"/>
              </a:rPr>
              <a:t>在异常处理中处理析构函数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ppt_w</p:attrName>
                                        </p:attrNameLst>
                                      </p:cBhvr>
                                      <p:tavLst>
                                        <p:tav tm="0" fmla="#ppt_w*sin(2.5*pi*$)">
                                          <p:val>
                                            <p:fltVal val="0"/>
                                          </p:val>
                                        </p:tav>
                                        <p:tav tm="100000">
                                          <p:val>
                                            <p:fltVal val="1"/>
                                          </p:val>
                                        </p:tav>
                                      </p:tavLst>
                                    </p:anim>
                                    <p:anim calcmode="lin" valueType="num">
                                      <p:cBhvr>
                                        <p:cTn id="9" dur="1000" fill="hold"/>
                                        <p:tgtEl>
                                          <p:spTgt spid="12"/>
                                        </p:tgtEl>
                                        <p:attrNameLst>
                                          <p:attrName>ppt_h</p:attrName>
                                        </p:attrNameLst>
                                      </p:cBhvr>
                                      <p:tavLst>
                                        <p:tav tm="0">
                                          <p:val>
                                            <p:strVal val="#ppt_h"/>
                                          </p:val>
                                        </p:tav>
                                        <p:tav tm="100000">
                                          <p:val>
                                            <p:strVal val="#ppt_h"/>
                                          </p:val>
                                        </p:tav>
                                      </p:tavLst>
                                    </p:anim>
                                  </p:childTnLst>
                                </p:cTn>
                              </p:par>
                            </p:childTnLst>
                          </p:cTn>
                        </p:par>
                        <p:par>
                          <p:cTn id="10" fill="hold">
                            <p:stCondLst>
                              <p:cond delay="22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2"/>
                                        </p:tgtEl>
                                      </p:cBhvr>
                                    </p:animEffect>
                                    <p:animScale>
                                      <p:cBhvr>
                                        <p:cTn id="1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subTitle" idx="1"/>
          </p:nvPr>
        </p:nvSpPr>
        <p:spPr>
          <a:xfrm>
            <a:off x="307747" y="674285"/>
            <a:ext cx="8744418" cy="4492119"/>
          </a:xfrm>
          <a:noFill/>
        </p:spPr>
        <p:txBody>
          <a:bodyPr/>
          <a:lstStyle/>
          <a:p>
            <a:pPr indent="-4445" algn="l"/>
            <a:r>
              <a:rPr lang="zh-CN" altLang="en-US" sz="1800" dirty="0"/>
              <a:t>这是一个为说明在异常处理中调用析构函数的示例，为了清晰地表示流程，程序中加入了一些</a:t>
            </a:r>
            <a:r>
              <a:rPr lang="en-US" altLang="zh-CN" sz="1800" dirty="0" err="1"/>
              <a:t>cout</a:t>
            </a:r>
            <a:r>
              <a:rPr lang="zh-CN" altLang="en-US" sz="1800" dirty="0"/>
              <a:t>语句，输出有关的信息，以便对照结果分析程序。</a:t>
            </a:r>
            <a:endParaRPr lang="zh-CN" altLang="en-US" sz="1800" dirty="0"/>
          </a:p>
          <a:p>
            <a:pPr indent="-4445" algn="l"/>
            <a:r>
              <a:rPr lang="en-US" altLang="zh-CN" sz="1350" dirty="0"/>
              <a:t>#include &lt;</a:t>
            </a:r>
            <a:r>
              <a:rPr lang="en-US" altLang="zh-CN" sz="1350" dirty="0" err="1"/>
              <a:t>iostream.h</a:t>
            </a:r>
            <a:r>
              <a:rPr lang="en-US" altLang="zh-CN" sz="1350" dirty="0"/>
              <a:t>&gt;</a:t>
            </a:r>
            <a:endParaRPr lang="en-US" altLang="zh-CN" sz="1350" dirty="0"/>
          </a:p>
          <a:p>
            <a:pPr indent="-4445" algn="l"/>
            <a:r>
              <a:rPr lang="en-US" altLang="zh-CN" sz="1350" dirty="0"/>
              <a:t>#include &lt;</a:t>
            </a:r>
            <a:r>
              <a:rPr lang="en-US" altLang="zh-CN" sz="1350" dirty="0" err="1"/>
              <a:t>string.h</a:t>
            </a:r>
            <a:r>
              <a:rPr lang="en-US" altLang="zh-CN" sz="1350" dirty="0"/>
              <a:t>&gt;</a:t>
            </a:r>
            <a:endParaRPr lang="en-US" altLang="zh-CN" sz="1350" dirty="0"/>
          </a:p>
          <a:p>
            <a:pPr indent="-4445" algn="l"/>
            <a:r>
              <a:rPr lang="en-US" altLang="zh-CN" sz="1350" dirty="0"/>
              <a:t>class Student  </a:t>
            </a:r>
            <a:endParaRPr lang="en-US" altLang="zh-CN" sz="1350" dirty="0"/>
          </a:p>
          <a:p>
            <a:pPr indent="-4445" algn="l"/>
            <a:r>
              <a:rPr lang="en-US" altLang="zh-CN" sz="1350" dirty="0"/>
              <a:t>{</a:t>
            </a:r>
            <a:endParaRPr lang="en-US" altLang="zh-CN" sz="1350" dirty="0"/>
          </a:p>
          <a:p>
            <a:pPr indent="-4445" algn="l"/>
            <a:r>
              <a:rPr lang="en-US" altLang="zh-CN" sz="1350" dirty="0"/>
              <a:t>public:</a:t>
            </a:r>
            <a:endParaRPr lang="en-US" altLang="zh-CN" sz="1350" dirty="0"/>
          </a:p>
          <a:p>
            <a:pPr indent="-4445" algn="l"/>
            <a:r>
              <a:rPr lang="en-US" altLang="zh-CN" sz="1350" dirty="0"/>
              <a:t>	Student(</a:t>
            </a:r>
            <a:r>
              <a:rPr lang="en-US" altLang="zh-CN" sz="1350" dirty="0" err="1"/>
              <a:t>int</a:t>
            </a:r>
            <a:r>
              <a:rPr lang="en-US" altLang="zh-CN" sz="1350" dirty="0"/>
              <a:t> </a:t>
            </a:r>
            <a:r>
              <a:rPr lang="en-US" altLang="zh-CN" sz="1350" dirty="0" err="1"/>
              <a:t>n,char</a:t>
            </a:r>
            <a:r>
              <a:rPr lang="en-US" altLang="zh-CN" sz="1350" dirty="0"/>
              <a:t>* </a:t>
            </a:r>
            <a:r>
              <a:rPr lang="en-US" altLang="zh-CN" sz="1350" dirty="0" err="1"/>
              <a:t>nam</a:t>
            </a:r>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&lt;&lt;"constructor-"&lt;&lt;n&lt;&lt;</a:t>
            </a:r>
            <a:r>
              <a:rPr lang="en-US" altLang="zh-CN" sz="1350" dirty="0" err="1"/>
              <a:t>endl</a:t>
            </a:r>
            <a:r>
              <a:rPr lang="en-US" altLang="zh-CN" sz="1350" dirty="0"/>
              <a:t>;</a:t>
            </a:r>
            <a:endParaRPr lang="en-US" altLang="zh-CN" sz="1350" dirty="0"/>
          </a:p>
          <a:p>
            <a:pPr indent="-4445" algn="l"/>
            <a:r>
              <a:rPr lang="en-US" altLang="zh-CN" sz="1350" dirty="0"/>
              <a:t>		</a:t>
            </a:r>
            <a:r>
              <a:rPr lang="en-US" altLang="zh-CN" sz="1350" dirty="0" err="1"/>
              <a:t>num</a:t>
            </a:r>
            <a:r>
              <a:rPr lang="en-US" altLang="zh-CN" sz="1350" dirty="0"/>
              <a:t>=</a:t>
            </a:r>
            <a:r>
              <a:rPr lang="en-US" altLang="zh-CN" sz="1350" dirty="0" err="1"/>
              <a:t>n;name</a:t>
            </a:r>
            <a:r>
              <a:rPr lang="en-US" altLang="zh-CN" sz="1350" dirty="0"/>
              <a:t>=</a:t>
            </a:r>
            <a:r>
              <a:rPr lang="en-US" altLang="zh-CN" sz="1350" dirty="0" err="1"/>
              <a:t>nam</a:t>
            </a:r>
            <a:r>
              <a:rPr lang="en-US" altLang="zh-CN" sz="1350" dirty="0"/>
              <a:t>;</a:t>
            </a:r>
            <a:endParaRPr lang="en-US" altLang="zh-CN" sz="1350" dirty="0"/>
          </a:p>
          <a:p>
            <a:pPr indent="-4445" algn="l"/>
            <a:r>
              <a:rPr lang="en-US" altLang="zh-CN" sz="1350" dirty="0"/>
              <a:t>	}</a:t>
            </a:r>
            <a:endParaRPr lang="en-US" altLang="zh-CN" sz="1350" dirty="0"/>
          </a:p>
          <a:p>
            <a:pPr indent="-4445" algn="l"/>
            <a:r>
              <a:rPr lang="en-US" altLang="zh-CN" sz="1350" dirty="0"/>
              <a:t>	~Student( ){</a:t>
            </a:r>
            <a:r>
              <a:rPr lang="en-US" altLang="zh-CN" sz="1350" dirty="0" err="1"/>
              <a:t>cout</a:t>
            </a:r>
            <a:r>
              <a:rPr lang="en-US" altLang="zh-CN" sz="1350" dirty="0"/>
              <a:t>&lt;&lt;"destructor-"&lt;&lt;</a:t>
            </a:r>
            <a:r>
              <a:rPr lang="en-US" altLang="zh-CN" sz="1350" dirty="0" err="1"/>
              <a:t>num</a:t>
            </a:r>
            <a:r>
              <a:rPr lang="en-US" altLang="zh-CN" sz="1350" dirty="0"/>
              <a:t>&lt;&lt;</a:t>
            </a:r>
            <a:r>
              <a:rPr lang="en-US" altLang="zh-CN" sz="1350" dirty="0" err="1"/>
              <a:t>endl</a:t>
            </a:r>
            <a:r>
              <a:rPr lang="en-US" altLang="zh-CN" sz="1350" dirty="0"/>
              <a:t>;}	//</a:t>
            </a:r>
            <a:r>
              <a:rPr lang="zh-CN" altLang="en-US" sz="1350" dirty="0"/>
              <a:t>定义析构函数</a:t>
            </a:r>
            <a:endParaRPr lang="zh-CN" altLang="en-US" sz="1350" dirty="0"/>
          </a:p>
          <a:p>
            <a:pPr indent="-4445" algn="l"/>
            <a:r>
              <a:rPr lang="zh-CN" altLang="en-US" sz="1350" dirty="0"/>
              <a:t>	</a:t>
            </a:r>
            <a:r>
              <a:rPr lang="en-US" altLang="zh-CN" sz="1350" dirty="0"/>
              <a:t>void </a:t>
            </a:r>
            <a:r>
              <a:rPr lang="en-US" altLang="zh-CN" sz="1350" dirty="0" err="1"/>
              <a:t>get_data</a:t>
            </a:r>
            <a:r>
              <a:rPr lang="en-US" altLang="zh-CN" sz="1350" dirty="0"/>
              <a:t>( );                                 //</a:t>
            </a:r>
            <a:r>
              <a:rPr lang="zh-CN" altLang="en-US" sz="1350" dirty="0"/>
              <a:t>成员函数声明</a:t>
            </a:r>
            <a:endParaRPr lang="zh-CN" altLang="en-US" sz="1350" dirty="0"/>
          </a:p>
          <a:p>
            <a:pPr indent="-4445" algn="l"/>
            <a:r>
              <a:rPr lang="en-US" altLang="zh-CN" sz="1350" dirty="0"/>
              <a:t>private:</a:t>
            </a:r>
            <a:endParaRPr lang="en-US" altLang="zh-CN" sz="1350" dirty="0"/>
          </a:p>
          <a:p>
            <a:pPr indent="-4445" algn="l"/>
            <a:r>
              <a:rPr lang="en-US" altLang="zh-CN" sz="1350" dirty="0"/>
              <a:t>	</a:t>
            </a:r>
            <a:r>
              <a:rPr lang="en-US" altLang="zh-CN" sz="1350" dirty="0" err="1"/>
              <a:t>int</a:t>
            </a:r>
            <a:r>
              <a:rPr lang="en-US" altLang="zh-CN" sz="1350" dirty="0"/>
              <a:t> </a:t>
            </a:r>
            <a:r>
              <a:rPr lang="en-US" altLang="zh-CN" sz="1350" dirty="0" err="1"/>
              <a:t>num</a:t>
            </a:r>
            <a:r>
              <a:rPr lang="en-US" altLang="zh-CN" sz="1350" dirty="0"/>
              <a:t>;</a:t>
            </a:r>
            <a:endParaRPr lang="en-US" altLang="zh-CN" sz="1350" dirty="0"/>
          </a:p>
          <a:p>
            <a:pPr indent="-4445" algn="l"/>
            <a:r>
              <a:rPr lang="en-US" altLang="zh-CN" sz="1350" dirty="0"/>
              <a:t>	char* name;</a:t>
            </a:r>
            <a:endParaRPr lang="en-US" altLang="zh-CN" sz="1350" dirty="0"/>
          </a:p>
          <a:p>
            <a:pPr indent="-4445" algn="l"/>
            <a:r>
              <a:rPr lang="en-US" altLang="zh-CN" sz="1350" dirty="0"/>
              <a:t>};</a:t>
            </a:r>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6.</a:t>
            </a:r>
            <a:r>
              <a:rPr lang="zh-CN" altLang="en-US" sz="2250" dirty="0">
                <a:solidFill>
                  <a:schemeClr val="bg1"/>
                </a:solidFill>
                <a:latin typeface="Rockwell" pitchFamily="18" charset="0"/>
                <a:ea typeface="微软雅黑" panose="020B0503020204020204" pitchFamily="34" charset="-122"/>
              </a:rPr>
              <a:t>在异常处理中处理析构函数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subTitle" idx="1"/>
          </p:nvPr>
        </p:nvSpPr>
        <p:spPr>
          <a:xfrm>
            <a:off x="143122" y="520590"/>
            <a:ext cx="8207331" cy="4492119"/>
          </a:xfrm>
          <a:noFill/>
        </p:spPr>
        <p:txBody>
          <a:bodyPr/>
          <a:lstStyle/>
          <a:p>
            <a:pPr indent="-4445" algn="l"/>
            <a:r>
              <a:rPr lang="en-US" altLang="zh-CN" sz="1350" dirty="0"/>
              <a:t>void Student::</a:t>
            </a:r>
            <a:r>
              <a:rPr lang="en-US" altLang="zh-CN" sz="1350" dirty="0" err="1"/>
              <a:t>get_data</a:t>
            </a:r>
            <a:r>
              <a:rPr lang="en-US" altLang="zh-CN" sz="1350" dirty="0"/>
              <a:t>( )                           //</a:t>
            </a:r>
            <a:r>
              <a:rPr lang="zh-CN" altLang="en-US" sz="1350" dirty="0"/>
              <a:t>定义成员函数</a:t>
            </a:r>
            <a:endParaRPr lang="zh-CN" altLang="en-US" sz="1350" dirty="0"/>
          </a:p>
          <a:p>
            <a:pPr indent="-4445" algn="l"/>
            <a:r>
              <a:rPr lang="en-US" altLang="zh-CN" sz="1350" dirty="0"/>
              <a:t>{</a:t>
            </a:r>
            <a:endParaRPr lang="en-US" altLang="zh-CN" sz="1350" dirty="0"/>
          </a:p>
          <a:p>
            <a:pPr indent="-4445" algn="l"/>
            <a:r>
              <a:rPr lang="en-US" altLang="zh-CN" sz="1350" dirty="0"/>
              <a:t>            if(</a:t>
            </a:r>
            <a:r>
              <a:rPr lang="en-US" altLang="zh-CN" sz="1350" dirty="0" err="1"/>
              <a:t>num</a:t>
            </a:r>
            <a:r>
              <a:rPr lang="en-US" altLang="zh-CN" sz="1350" dirty="0"/>
              <a:t>==0) </a:t>
            </a:r>
            <a:endParaRPr lang="en-US" altLang="zh-CN" sz="1350" dirty="0"/>
          </a:p>
          <a:p>
            <a:pPr indent="-4445" algn="l"/>
            <a:r>
              <a:rPr lang="en-US" altLang="zh-CN" sz="1350" dirty="0"/>
              <a:t>	throw </a:t>
            </a:r>
            <a:r>
              <a:rPr lang="en-US" altLang="zh-CN" sz="1350" dirty="0" err="1"/>
              <a:t>num</a:t>
            </a:r>
            <a:r>
              <a:rPr lang="en-US" altLang="zh-CN" sz="1350" dirty="0"/>
              <a:t>;                            //</a:t>
            </a:r>
            <a:r>
              <a:rPr lang="zh-CN" altLang="en-US" sz="1350" dirty="0"/>
              <a:t>如</a:t>
            </a:r>
            <a:r>
              <a:rPr lang="en-US" altLang="zh-CN" sz="1350" dirty="0" err="1"/>
              <a:t>num</a:t>
            </a:r>
            <a:r>
              <a:rPr lang="en-US" altLang="zh-CN" sz="1350" dirty="0"/>
              <a:t>=0,</a:t>
            </a:r>
            <a:r>
              <a:rPr lang="zh-CN" altLang="en-US" sz="1350" dirty="0"/>
              <a:t>抛出</a:t>
            </a:r>
            <a:r>
              <a:rPr lang="en-US" altLang="zh-CN" sz="1350" dirty="0" err="1"/>
              <a:t>int</a:t>
            </a:r>
            <a:r>
              <a:rPr lang="zh-CN" altLang="en-US" sz="1350" dirty="0"/>
              <a:t>型变量</a:t>
            </a:r>
            <a:r>
              <a:rPr lang="en-US" altLang="zh-CN" sz="1350" dirty="0" err="1"/>
              <a:t>num</a:t>
            </a:r>
            <a:endParaRPr lang="en-US" altLang="zh-CN" sz="1350" dirty="0"/>
          </a:p>
          <a:p>
            <a:pPr indent="-4445" algn="l"/>
            <a:r>
              <a:rPr lang="en-US" altLang="zh-CN" sz="1350" dirty="0"/>
              <a:t>            else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dirty="0" err="1"/>
              <a:t>num</a:t>
            </a:r>
            <a:r>
              <a:rPr lang="en-US" altLang="zh-CN" sz="1350" dirty="0"/>
              <a:t>&lt;&lt;"  "&lt;&lt;name&lt;&lt;</a:t>
            </a:r>
            <a:r>
              <a:rPr lang="en-US" altLang="zh-CN" sz="1350" dirty="0" err="1"/>
              <a:t>endl</a:t>
            </a:r>
            <a:r>
              <a:rPr lang="en-US" altLang="zh-CN" sz="1350" dirty="0"/>
              <a:t>;                 //</a:t>
            </a:r>
            <a:r>
              <a:rPr lang="zh-CN" altLang="en-US" sz="1350" dirty="0"/>
              <a:t>若</a:t>
            </a:r>
            <a:r>
              <a:rPr lang="en-US" altLang="zh-CN" sz="1350" dirty="0"/>
              <a:t>num≠0</a:t>
            </a:r>
            <a:r>
              <a:rPr lang="zh-CN" altLang="en-US" sz="1350" dirty="0"/>
              <a:t>，输出</a:t>
            </a:r>
            <a:r>
              <a:rPr lang="en-US" altLang="zh-CN" sz="1350" dirty="0" err="1"/>
              <a:t>num,name</a:t>
            </a:r>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&lt;&lt;"in </a:t>
            </a:r>
            <a:r>
              <a:rPr lang="en-US" altLang="zh-CN" sz="1350" dirty="0" err="1"/>
              <a:t>get_data</a:t>
            </a:r>
            <a:r>
              <a:rPr lang="en-US" altLang="zh-CN" sz="1350" dirty="0"/>
              <a:t>()"&lt;&lt;</a:t>
            </a:r>
            <a:r>
              <a:rPr lang="en-US" altLang="zh-CN" sz="1350" dirty="0" err="1"/>
              <a:t>endl</a:t>
            </a:r>
            <a:r>
              <a:rPr lang="en-US" altLang="zh-CN" sz="1350" dirty="0"/>
              <a:t>;                     //</a:t>
            </a:r>
            <a:r>
              <a:rPr lang="zh-CN" altLang="en-US" sz="1350" dirty="0"/>
              <a:t>输出信息，表示目前在</a:t>
            </a:r>
            <a:r>
              <a:rPr lang="en-US" altLang="zh-CN" sz="1350" dirty="0" err="1"/>
              <a:t>get_data</a:t>
            </a:r>
            <a:r>
              <a:rPr lang="zh-CN" altLang="en-US" sz="1350" dirty="0"/>
              <a:t>函数中</a:t>
            </a:r>
            <a:endParaRPr lang="zh-CN" altLang="en-US" sz="1350" dirty="0"/>
          </a:p>
          <a:p>
            <a:pPr indent="-4445" algn="l"/>
            <a:r>
              <a:rPr lang="zh-CN" altLang="en-US" sz="1350" dirty="0"/>
              <a:t> </a:t>
            </a:r>
            <a:r>
              <a:rPr lang="en-US" altLang="zh-CN" sz="1350" dirty="0"/>
              <a:t>}</a:t>
            </a:r>
            <a:endParaRPr lang="en-US" altLang="zh-CN" sz="1350" dirty="0"/>
          </a:p>
          <a:p>
            <a:pPr indent="-4445" algn="l"/>
            <a:endParaRPr lang="en-US" altLang="zh-CN" sz="1350" dirty="0"/>
          </a:p>
          <a:p>
            <a:pPr indent="-4445" algn="l"/>
            <a:r>
              <a:rPr lang="en-US" altLang="zh-CN" sz="1350" dirty="0"/>
              <a:t>void fun( )</a:t>
            </a:r>
            <a:endParaRPr lang="en-US" altLang="zh-CN" sz="1350" dirty="0"/>
          </a:p>
          <a:p>
            <a:pPr indent="-4445" algn="l"/>
            <a:r>
              <a:rPr lang="en-US" altLang="zh-CN" sz="1350" dirty="0"/>
              <a:t>{</a:t>
            </a:r>
            <a:endParaRPr lang="en-US" altLang="zh-CN" sz="1350" dirty="0"/>
          </a:p>
          <a:p>
            <a:pPr indent="-4445" algn="l"/>
            <a:r>
              <a:rPr lang="en-US" altLang="zh-CN" sz="1350" dirty="0"/>
              <a:t>	Student stud1(1101,"Tan");               //</a:t>
            </a:r>
            <a:r>
              <a:rPr lang="zh-CN" altLang="en-US" sz="1350" dirty="0"/>
              <a:t>建立对象</a:t>
            </a:r>
            <a:r>
              <a:rPr lang="en-US" altLang="zh-CN" sz="1350" dirty="0"/>
              <a:t>stud1</a:t>
            </a:r>
            <a:endParaRPr lang="en-US" altLang="zh-CN" sz="1350" dirty="0"/>
          </a:p>
          <a:p>
            <a:pPr indent="-4445" algn="l"/>
            <a:r>
              <a:rPr lang="en-US" altLang="zh-CN" sz="1350" dirty="0"/>
              <a:t>	stud1.get_data( );                        //</a:t>
            </a:r>
            <a:r>
              <a:rPr lang="zh-CN" altLang="en-US" sz="1350" dirty="0"/>
              <a:t>调用</a:t>
            </a:r>
            <a:r>
              <a:rPr lang="en-US" altLang="zh-CN" sz="1350" dirty="0"/>
              <a:t>stud1</a:t>
            </a:r>
            <a:r>
              <a:rPr lang="zh-CN" altLang="en-US" sz="1350" dirty="0"/>
              <a:t>的</a:t>
            </a:r>
            <a:r>
              <a:rPr lang="en-US" altLang="zh-CN" sz="1350" dirty="0" err="1"/>
              <a:t>get_data</a:t>
            </a:r>
            <a:r>
              <a:rPr lang="zh-CN" altLang="en-US" sz="1350" dirty="0"/>
              <a:t>函数</a:t>
            </a:r>
            <a:endParaRPr lang="zh-CN" altLang="en-US" sz="1350" dirty="0"/>
          </a:p>
          <a:p>
            <a:pPr indent="-4445" algn="l"/>
            <a:r>
              <a:rPr lang="zh-CN" altLang="en-US" sz="1350" dirty="0"/>
              <a:t>	</a:t>
            </a:r>
            <a:r>
              <a:rPr lang="en-US" altLang="zh-CN" sz="1350" dirty="0"/>
              <a:t>Student stud2(0,"Li");                   //</a:t>
            </a:r>
            <a:r>
              <a:rPr lang="zh-CN" altLang="en-US" sz="1350" dirty="0"/>
              <a:t>建立对象</a:t>
            </a:r>
            <a:r>
              <a:rPr lang="en-US" altLang="zh-CN" sz="1350" dirty="0"/>
              <a:t>stud2</a:t>
            </a:r>
            <a:endParaRPr lang="en-US" altLang="zh-CN" sz="1350" dirty="0"/>
          </a:p>
          <a:p>
            <a:pPr indent="-4445" algn="l"/>
            <a:r>
              <a:rPr lang="en-US" altLang="zh-CN" sz="1350" dirty="0"/>
              <a:t>	stud2.get_data( );                        //</a:t>
            </a:r>
            <a:r>
              <a:rPr lang="zh-CN" altLang="en-US" sz="1350" dirty="0"/>
              <a:t>调用</a:t>
            </a:r>
            <a:r>
              <a:rPr lang="en-US" altLang="zh-CN" sz="1350" dirty="0"/>
              <a:t>stud2</a:t>
            </a:r>
            <a:r>
              <a:rPr lang="zh-CN" altLang="en-US" sz="1350" dirty="0"/>
              <a:t>的</a:t>
            </a:r>
            <a:r>
              <a:rPr lang="en-US" altLang="zh-CN" sz="1350" dirty="0" err="1"/>
              <a:t>get_data</a:t>
            </a:r>
            <a:r>
              <a:rPr lang="zh-CN" altLang="en-US" sz="1350" dirty="0"/>
              <a:t>函数</a:t>
            </a:r>
            <a:endParaRPr lang="zh-CN" altLang="en-US" sz="1350" dirty="0"/>
          </a:p>
          <a:p>
            <a:pPr indent="-4445" algn="l"/>
            <a:r>
              <a:rPr lang="en-US" altLang="zh-CN" sz="1350" dirty="0"/>
              <a:t>}</a:t>
            </a:r>
            <a:endParaRPr lang="en-US" altLang="zh-CN" sz="1350" dirty="0"/>
          </a:p>
          <a:p>
            <a:pPr indent="-4445"/>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6.</a:t>
            </a:r>
            <a:r>
              <a:rPr lang="zh-CN" altLang="en-US" sz="2250" dirty="0">
                <a:solidFill>
                  <a:schemeClr val="bg1"/>
                </a:solidFill>
                <a:latin typeface="Rockwell" pitchFamily="18" charset="0"/>
                <a:ea typeface="微软雅黑" panose="020B0503020204020204" pitchFamily="34" charset="-122"/>
              </a:rPr>
              <a:t>在异常处理中处理析构函数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subTitle" idx="1"/>
          </p:nvPr>
        </p:nvSpPr>
        <p:spPr>
          <a:xfrm>
            <a:off x="145813" y="1222303"/>
            <a:ext cx="7179059" cy="3832430"/>
          </a:xfrm>
          <a:noFill/>
        </p:spPr>
        <p:txBody>
          <a:bodyPr/>
          <a:lstStyle/>
          <a:p>
            <a:pPr indent="-4445" algn="l"/>
            <a:r>
              <a:rPr lang="en-US" altLang="zh-CN" sz="1350" dirty="0" err="1"/>
              <a:t>int</a:t>
            </a:r>
            <a:r>
              <a:rPr lang="en-US" altLang="zh-CN" sz="1350" dirty="0"/>
              <a:t> main( )</a:t>
            </a:r>
            <a:endParaRPr lang="en-US" altLang="zh-CN" sz="1350" dirty="0"/>
          </a:p>
          <a:p>
            <a:pPr indent="-4445" algn="l"/>
            <a:r>
              <a:rPr lang="en-US" altLang="zh-CN" sz="1350" dirty="0"/>
              <a:t>{</a:t>
            </a:r>
            <a:endParaRPr lang="en-US" altLang="zh-CN" sz="1350" dirty="0"/>
          </a:p>
          <a:p>
            <a:pPr indent="-4445" algn="l"/>
            <a:r>
              <a:rPr lang="en-US" altLang="zh-CN" sz="1350" dirty="0"/>
              <a:t>	</a:t>
            </a:r>
            <a:r>
              <a:rPr lang="en-US" altLang="zh-CN" sz="1350" dirty="0" err="1"/>
              <a:t>cout</a:t>
            </a:r>
            <a:r>
              <a:rPr lang="en-US" altLang="zh-CN" sz="1350" dirty="0"/>
              <a:t>&lt;&lt;"main begin"&lt;&lt;</a:t>
            </a:r>
            <a:r>
              <a:rPr lang="en-US" altLang="zh-CN" sz="1350" dirty="0" err="1"/>
              <a:t>endl</a:t>
            </a:r>
            <a:r>
              <a:rPr lang="en-US" altLang="zh-CN" sz="1350" dirty="0"/>
              <a:t>;                 //</a:t>
            </a:r>
            <a:r>
              <a:rPr lang="zh-CN" altLang="en-US" sz="1350" dirty="0"/>
              <a:t>表示主函数开始了</a:t>
            </a:r>
            <a:endParaRPr lang="zh-CN" altLang="en-US" sz="1350" dirty="0"/>
          </a:p>
          <a:p>
            <a:pPr indent="-4445" algn="l"/>
            <a:r>
              <a:rPr lang="zh-CN" altLang="en-US" sz="1350" dirty="0"/>
              <a:t>	</a:t>
            </a:r>
            <a:r>
              <a:rPr lang="en-US" altLang="zh-CN" sz="1350" dirty="0" err="1"/>
              <a:t>cout</a:t>
            </a:r>
            <a:r>
              <a:rPr lang="en-US" altLang="zh-CN" sz="1350" dirty="0"/>
              <a:t>&lt;&lt;"call fun( )"&lt;&lt;</a:t>
            </a:r>
            <a:r>
              <a:rPr lang="en-US" altLang="zh-CN" sz="1350" dirty="0" err="1"/>
              <a:t>endl</a:t>
            </a:r>
            <a:r>
              <a:rPr lang="en-US" altLang="zh-CN" sz="1350" dirty="0"/>
              <a:t>;                 //</a:t>
            </a:r>
            <a:r>
              <a:rPr lang="zh-CN" altLang="en-US" sz="1350" dirty="0"/>
              <a:t>表示调用</a:t>
            </a:r>
            <a:r>
              <a:rPr lang="en-US" altLang="zh-CN" sz="1350" dirty="0"/>
              <a:t>fun</a:t>
            </a:r>
            <a:r>
              <a:rPr lang="zh-CN" altLang="en-US" sz="1350" dirty="0"/>
              <a:t>函数</a:t>
            </a:r>
            <a:endParaRPr lang="zh-CN" altLang="en-US" sz="1350" dirty="0"/>
          </a:p>
          <a:p>
            <a:pPr indent="-4445" algn="l"/>
            <a:r>
              <a:rPr lang="zh-CN" altLang="en-US" sz="1350" dirty="0"/>
              <a:t>	</a:t>
            </a:r>
            <a:r>
              <a:rPr lang="en-US" altLang="zh-CN" sz="1350" dirty="0"/>
              <a:t>try</a:t>
            </a:r>
            <a:endParaRPr lang="en-US" altLang="zh-CN" sz="1350" dirty="0"/>
          </a:p>
          <a:p>
            <a:pPr indent="-4445" algn="l"/>
            <a:r>
              <a:rPr lang="en-US" altLang="zh-CN" sz="1350" dirty="0"/>
              <a:t>	{</a:t>
            </a:r>
            <a:endParaRPr lang="en-US" altLang="zh-CN" sz="1350" dirty="0"/>
          </a:p>
          <a:p>
            <a:pPr indent="-4445" algn="l"/>
            <a:r>
              <a:rPr lang="en-US" altLang="zh-CN" sz="1350" dirty="0"/>
              <a:t>		fun( );</a:t>
            </a:r>
            <a:endParaRPr lang="en-US" altLang="zh-CN" sz="1350" dirty="0"/>
          </a:p>
          <a:p>
            <a:pPr indent="-4445" algn="l"/>
            <a:r>
              <a:rPr lang="en-US" altLang="zh-CN" sz="1350" dirty="0"/>
              <a:t>	}                                 //</a:t>
            </a:r>
            <a:r>
              <a:rPr lang="zh-CN" altLang="en-US" sz="1350" dirty="0"/>
              <a:t>调用</a:t>
            </a:r>
            <a:r>
              <a:rPr lang="en-US" altLang="zh-CN" sz="1350" dirty="0"/>
              <a:t>fun</a:t>
            </a:r>
            <a:r>
              <a:rPr lang="zh-CN" altLang="en-US" sz="1350" dirty="0"/>
              <a:t>函数</a:t>
            </a:r>
            <a:endParaRPr lang="zh-CN" altLang="en-US" sz="1350" dirty="0"/>
          </a:p>
          <a:p>
            <a:pPr indent="-4445" algn="l"/>
            <a:r>
              <a:rPr lang="zh-CN" altLang="en-US" sz="1350" dirty="0"/>
              <a:t>	</a:t>
            </a:r>
            <a:r>
              <a:rPr lang="en-US" altLang="zh-CN" sz="1350" dirty="0"/>
              <a:t>catch(</a:t>
            </a:r>
            <a:r>
              <a:rPr lang="en-US" altLang="zh-CN" sz="1350" dirty="0" err="1"/>
              <a:t>int</a:t>
            </a:r>
            <a:r>
              <a:rPr lang="en-US" altLang="zh-CN" sz="1350" dirty="0"/>
              <a:t> n)</a:t>
            </a:r>
            <a:endParaRPr lang="en-US" altLang="zh-CN" sz="1350" dirty="0"/>
          </a:p>
          <a:p>
            <a:pPr indent="-4445" algn="l"/>
            <a:r>
              <a:rPr lang="en-US" altLang="zh-CN" sz="1350" dirty="0"/>
              <a:t>	{</a:t>
            </a:r>
            <a:endParaRPr lang="en-US" altLang="zh-CN" sz="1350" dirty="0"/>
          </a:p>
          <a:p>
            <a:pPr indent="-4445" algn="l"/>
            <a:r>
              <a:rPr lang="en-US" altLang="zh-CN" sz="1350" dirty="0"/>
              <a:t>		</a:t>
            </a:r>
            <a:r>
              <a:rPr lang="en-US" altLang="zh-CN" sz="1350" dirty="0" err="1"/>
              <a:t>cout</a:t>
            </a:r>
            <a:r>
              <a:rPr lang="en-US" altLang="zh-CN" sz="1350" dirty="0"/>
              <a:t>&lt;&lt;"</a:t>
            </a:r>
            <a:r>
              <a:rPr lang="en-US" altLang="zh-CN" sz="1350" dirty="0" err="1"/>
              <a:t>num</a:t>
            </a:r>
            <a:r>
              <a:rPr lang="en-US" altLang="zh-CN" sz="1350" dirty="0"/>
              <a:t>="&lt;&lt;n&lt;&lt;",error!"&lt;&lt;</a:t>
            </a:r>
            <a:r>
              <a:rPr lang="en-US" altLang="zh-CN" sz="1350" dirty="0" err="1"/>
              <a:t>endl</a:t>
            </a:r>
            <a:r>
              <a:rPr lang="en-US" altLang="zh-CN" sz="1350" dirty="0"/>
              <a:t>;</a:t>
            </a:r>
            <a:endParaRPr lang="en-US" altLang="zh-CN" sz="1350" dirty="0"/>
          </a:p>
          <a:p>
            <a:pPr indent="-4445" algn="l"/>
            <a:r>
              <a:rPr lang="en-US" altLang="zh-CN" sz="1350" dirty="0"/>
              <a:t>	}      //</a:t>
            </a:r>
            <a:r>
              <a:rPr lang="zh-CN" altLang="en-US" sz="1350" dirty="0"/>
              <a:t>表示</a:t>
            </a:r>
            <a:r>
              <a:rPr lang="en-US" altLang="zh-CN" sz="1350" dirty="0" err="1"/>
              <a:t>num</a:t>
            </a:r>
            <a:r>
              <a:rPr lang="en-US" altLang="zh-CN" sz="1350" dirty="0"/>
              <a:t>=0</a:t>
            </a:r>
            <a:r>
              <a:rPr lang="zh-CN" altLang="en-US" sz="1350" dirty="0"/>
              <a:t>出错</a:t>
            </a:r>
            <a:endParaRPr lang="zh-CN" altLang="en-US" sz="1350" dirty="0"/>
          </a:p>
          <a:p>
            <a:pPr indent="-4445" algn="l"/>
            <a:r>
              <a:rPr lang="zh-CN" altLang="en-US" sz="1350" dirty="0"/>
              <a:t>	</a:t>
            </a:r>
            <a:r>
              <a:rPr lang="en-US" altLang="zh-CN" sz="1350" dirty="0" err="1"/>
              <a:t>cout</a:t>
            </a:r>
            <a:r>
              <a:rPr lang="en-US" altLang="zh-CN" sz="1350" dirty="0"/>
              <a:t>&lt;&lt;"main end"&lt;&lt;</a:t>
            </a:r>
            <a:r>
              <a:rPr lang="en-US" altLang="zh-CN" sz="1350" dirty="0" err="1"/>
              <a:t>endl</a:t>
            </a:r>
            <a:r>
              <a:rPr lang="en-US" altLang="zh-CN" sz="1350" dirty="0"/>
              <a:t>;                   //</a:t>
            </a:r>
            <a:r>
              <a:rPr lang="zh-CN" altLang="en-US" sz="1350" dirty="0"/>
              <a:t>表示主函数结束</a:t>
            </a:r>
            <a:endParaRPr lang="zh-CN" altLang="en-US" sz="1350" dirty="0"/>
          </a:p>
          <a:p>
            <a:pPr indent="-4445" algn="l"/>
            <a:r>
              <a:rPr lang="zh-CN" altLang="en-US" sz="1350" dirty="0"/>
              <a:t>	</a:t>
            </a:r>
            <a:r>
              <a:rPr lang="en-US" altLang="zh-CN" sz="1350" dirty="0"/>
              <a:t>return 0;</a:t>
            </a:r>
            <a:endParaRPr lang="en-US" altLang="zh-CN" sz="1350" dirty="0"/>
          </a:p>
          <a:p>
            <a:pPr indent="-4445" algn="l"/>
            <a:r>
              <a:rPr lang="en-US" altLang="zh-CN" sz="1350" dirty="0"/>
              <a:t>}</a:t>
            </a:r>
            <a:endParaRPr lang="en-US" altLang="zh-CN"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6.</a:t>
            </a:r>
            <a:r>
              <a:rPr lang="zh-CN" altLang="en-US" sz="2250" dirty="0">
                <a:solidFill>
                  <a:schemeClr val="bg1"/>
                </a:solidFill>
                <a:latin typeface="Rockwell" pitchFamily="18" charset="0"/>
                <a:ea typeface="微软雅黑" panose="020B0503020204020204" pitchFamily="34" charset="-122"/>
              </a:rPr>
              <a:t>在异常处理中处理析构函数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subTitle" idx="1"/>
          </p:nvPr>
        </p:nvSpPr>
        <p:spPr>
          <a:xfrm>
            <a:off x="523658" y="1222303"/>
            <a:ext cx="6284682" cy="3724473"/>
          </a:xfrm>
          <a:noFill/>
        </p:spPr>
        <p:txBody>
          <a:bodyPr/>
          <a:lstStyle/>
          <a:p>
            <a:pPr indent="-4445" algn="l"/>
            <a:r>
              <a:rPr lang="zh-CN" altLang="en-US" dirty="0" smtClean="0"/>
              <a:t>程序运行结果如下:</a:t>
            </a:r>
            <a:endParaRPr lang="zh-CN" altLang="en-US" dirty="0" smtClean="0"/>
          </a:p>
          <a:p>
            <a:pPr indent="-4445" algn="l"/>
            <a:r>
              <a:rPr lang="en-US" altLang="zh-CN" sz="1350" dirty="0"/>
              <a:t>main begin</a:t>
            </a:r>
            <a:endParaRPr lang="en-US" altLang="zh-CN" sz="1350" dirty="0"/>
          </a:p>
          <a:p>
            <a:pPr indent="-4445" algn="l"/>
            <a:r>
              <a:rPr lang="en-US" altLang="zh-CN" sz="1350" dirty="0"/>
              <a:t>call fun( )</a:t>
            </a:r>
            <a:endParaRPr lang="en-US" altLang="zh-CN" sz="1350" dirty="0"/>
          </a:p>
          <a:p>
            <a:pPr indent="-4445" algn="l"/>
            <a:r>
              <a:rPr lang="en-US" altLang="zh-CN" sz="1350" dirty="0"/>
              <a:t>constructor-1101</a:t>
            </a:r>
            <a:endParaRPr lang="en-US" altLang="zh-CN" sz="1350" dirty="0"/>
          </a:p>
          <a:p>
            <a:pPr indent="-4445" algn="l"/>
            <a:r>
              <a:rPr lang="en-US" altLang="zh-CN" sz="1350" dirty="0"/>
              <a:t>1101 tan</a:t>
            </a:r>
            <a:endParaRPr lang="en-US" altLang="zh-CN" sz="1350" dirty="0"/>
          </a:p>
          <a:p>
            <a:pPr indent="-4445" algn="l"/>
            <a:r>
              <a:rPr lang="en-US" altLang="zh-CN" sz="1350" dirty="0"/>
              <a:t>in </a:t>
            </a:r>
            <a:r>
              <a:rPr lang="en-US" altLang="zh-CN" sz="1350" dirty="0" err="1"/>
              <a:t>get_data</a:t>
            </a:r>
            <a:r>
              <a:rPr lang="en-US" altLang="zh-CN" sz="1350" dirty="0"/>
              <a:t>()</a:t>
            </a:r>
            <a:endParaRPr lang="en-US" altLang="zh-CN" sz="1350" dirty="0"/>
          </a:p>
          <a:p>
            <a:pPr indent="-4445" algn="l"/>
            <a:r>
              <a:rPr lang="en-US" altLang="zh-CN" sz="1350" dirty="0"/>
              <a:t>constructor-0</a:t>
            </a:r>
            <a:endParaRPr lang="en-US" altLang="zh-CN" sz="1350" dirty="0"/>
          </a:p>
          <a:p>
            <a:pPr indent="-4445" algn="l"/>
            <a:r>
              <a:rPr lang="en-US" altLang="zh-CN" sz="1350" dirty="0"/>
              <a:t>destructor-0</a:t>
            </a:r>
            <a:endParaRPr lang="en-US" altLang="zh-CN" sz="1350" dirty="0"/>
          </a:p>
          <a:p>
            <a:pPr indent="-4445" algn="l"/>
            <a:r>
              <a:rPr lang="en-US" altLang="zh-CN" sz="1350" dirty="0"/>
              <a:t>destructor-1101</a:t>
            </a:r>
            <a:endParaRPr lang="en-US" altLang="zh-CN" sz="1350" dirty="0"/>
          </a:p>
          <a:p>
            <a:pPr indent="-4445" algn="l"/>
            <a:r>
              <a:rPr lang="en-US" altLang="zh-CN" sz="1350" dirty="0" err="1"/>
              <a:t>num</a:t>
            </a:r>
            <a:r>
              <a:rPr lang="en-US" altLang="zh-CN" sz="1350" dirty="0"/>
              <a:t>=0,error!</a:t>
            </a:r>
            <a:endParaRPr lang="en-US" altLang="zh-CN" sz="1350" dirty="0"/>
          </a:p>
          <a:p>
            <a:pPr indent="-4445" algn="l"/>
            <a:r>
              <a:rPr lang="en-US" altLang="zh-CN" sz="1350" dirty="0"/>
              <a:t>main end</a:t>
            </a:r>
            <a:endParaRPr lang="zh-CN" altLang="en-US" sz="1350" dirty="0"/>
          </a:p>
        </p:txBody>
      </p:sp>
      <p:pic>
        <p:nvPicPr>
          <p:cNvPr id="3" name="矩形 1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208" y="-19188"/>
            <a:ext cx="5195328" cy="50218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bwMode="auto">
          <a:xfrm>
            <a:off x="91836" y="91558"/>
            <a:ext cx="349862" cy="351052"/>
            <a:chOff x="1192404" y="608225"/>
            <a:chExt cx="1755828" cy="1759616"/>
          </a:xfrm>
        </p:grpSpPr>
        <p:grpSp>
          <p:nvGrpSpPr>
            <p:cNvPr id="5" name="组合 79"/>
            <p:cNvGrpSpPr/>
            <p:nvPr/>
          </p:nvGrpSpPr>
          <p:grpSpPr bwMode="auto">
            <a:xfrm>
              <a:off x="1192404" y="608225"/>
              <a:ext cx="1755828" cy="1759616"/>
              <a:chOff x="6379729" y="2488774"/>
              <a:chExt cx="2513016" cy="2513016"/>
            </a:xfrm>
          </p:grpSpPr>
          <p:sp>
            <p:nvSpPr>
              <p:cNvPr id="7"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defTabSz="514350">
                  <a:defRPr/>
                </a:pPr>
                <a:endParaRPr lang="zh-CN" altLang="en-US" sz="1050" kern="0">
                  <a:solidFill>
                    <a:srgbClr val="FFFFFF"/>
                  </a:solidFill>
                  <a:latin typeface="Arial" panose="020B0604020202020204"/>
                  <a:ea typeface="宋体" panose="02010600030101010101" pitchFamily="2" charset="-122"/>
                </a:endParaRPr>
              </a:p>
            </p:txBody>
          </p:sp>
          <p:grpSp>
            <p:nvGrpSpPr>
              <p:cNvPr id="8" name="任意多边形 83"/>
              <p:cNvGrpSpPr/>
              <p:nvPr/>
            </p:nvGrpSpPr>
            <p:grpSpPr bwMode="auto">
              <a:xfrm>
                <a:off x="6397313" y="2490687"/>
                <a:ext cx="2505748" cy="2500354"/>
                <a:chOff x="1883664" y="1987296"/>
                <a:chExt cx="1322832" cy="1322832"/>
              </a:xfrm>
            </p:grpSpPr>
            <p:pic>
              <p:nvPicPr>
                <p:cNvPr id="9" name="任意多边形 8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3664" y="1987296"/>
                  <a:ext cx="1322832" cy="1322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12"/>
                <p:cNvSpPr txBox="1">
                  <a:spLocks noChangeArrowheads="1"/>
                </p:cNvSpPr>
                <p:nvPr/>
              </p:nvSpPr>
              <p:spPr bwMode="auto">
                <a:xfrm rot="16377237">
                  <a:off x="1888697" y="1997273"/>
                  <a:ext cx="1310372" cy="130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1050"/>
                </a:p>
              </p:txBody>
            </p:sp>
          </p:grpSp>
        </p:grpSp>
        <p:sp>
          <p:nvSpPr>
            <p:cNvPr id="6" name="椭圆 80"/>
            <p:cNvSpPr/>
            <p:nvPr/>
          </p:nvSpPr>
          <p:spPr bwMode="auto">
            <a:xfrm>
              <a:off x="1449791" y="856764"/>
              <a:ext cx="1268851" cy="1271594"/>
            </a:xfrm>
            <a:prstGeom prst="ellipse">
              <a:avLst/>
            </a:prstGeom>
            <a:solidFill>
              <a:srgbClr val="25B7C0"/>
            </a:solidFill>
            <a:ln w="25400" cap="flat" cmpd="sng" algn="ctr">
              <a:noFill/>
              <a:prstDash val="solid"/>
            </a:ln>
            <a:effectLst>
              <a:innerShdw blurRad="63500" dist="25400" dir="18660000">
                <a:prstClr val="black">
                  <a:alpha val="35000"/>
                </a:prstClr>
              </a:innerShdw>
            </a:effectLst>
          </p:spPr>
          <p:txBody>
            <a:bodyPr lIns="51415" tIns="25708" rIns="51415" bIns="25708" anchor="ctr"/>
            <a:lstStyle>
              <a:lvl1pPr defTabSz="685800" eaLnBrk="0" hangingPunct="0">
                <a:defRPr>
                  <a:solidFill>
                    <a:schemeClr val="tx1"/>
                  </a:solidFill>
                  <a:latin typeface="Arial" panose="020B0604020202020204" pitchFamily="34" charset="0"/>
                  <a:ea typeface="宋体" panose="02010600030101010101" pitchFamily="2" charset="-122"/>
                </a:defRPr>
              </a:lvl1pPr>
              <a:lvl2pPr marL="742950" indent="-285750" defTabSz="685800" eaLnBrk="0" hangingPunct="0">
                <a:defRPr>
                  <a:solidFill>
                    <a:schemeClr val="tx1"/>
                  </a:solidFill>
                  <a:latin typeface="Arial" panose="020B0604020202020204" pitchFamily="34" charset="0"/>
                  <a:ea typeface="宋体" panose="02010600030101010101" pitchFamily="2" charset="-122"/>
                </a:defRPr>
              </a:lvl2pPr>
              <a:lvl3pPr marL="1143000" indent="-228600" defTabSz="685800" eaLnBrk="0" hangingPunct="0">
                <a:defRPr>
                  <a:solidFill>
                    <a:schemeClr val="tx1"/>
                  </a:solidFill>
                  <a:latin typeface="Arial" panose="020B0604020202020204" pitchFamily="34" charset="0"/>
                  <a:ea typeface="宋体" panose="02010600030101010101" pitchFamily="2" charset="-122"/>
                </a:defRPr>
              </a:lvl3pPr>
              <a:lvl4pPr marL="1600200" indent="-228600" defTabSz="685800" eaLnBrk="0" hangingPunct="0">
                <a:defRPr>
                  <a:solidFill>
                    <a:schemeClr val="tx1"/>
                  </a:solidFill>
                  <a:latin typeface="Arial" panose="020B0604020202020204" pitchFamily="34" charset="0"/>
                  <a:ea typeface="宋体" panose="02010600030101010101" pitchFamily="2" charset="-122"/>
                </a:defRPr>
              </a:lvl4pPr>
              <a:lvl5pPr marL="2057400" indent="-228600" defTabSz="685800" eaLnBrk="0" hangingPunct="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500"/>
            </a:p>
          </p:txBody>
        </p:sp>
      </p:grpSp>
      <p:sp>
        <p:nvSpPr>
          <p:cNvPr id="11" name="TextBox 64"/>
          <p:cNvSpPr txBox="1">
            <a:spLocks noChangeArrowheads="1"/>
          </p:cNvSpPr>
          <p:nvPr/>
        </p:nvSpPr>
        <p:spPr bwMode="auto">
          <a:xfrm>
            <a:off x="494969" y="27771"/>
            <a:ext cx="4400899" cy="4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38" tIns="34268" rIns="68538" bIns="3426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50" dirty="0" smtClean="0">
                <a:solidFill>
                  <a:schemeClr val="bg1"/>
                </a:solidFill>
                <a:latin typeface="Rockwell" pitchFamily="18" charset="0"/>
                <a:ea typeface="微软雅黑" panose="020B0503020204020204" pitchFamily="34" charset="-122"/>
              </a:rPr>
              <a:t>例</a:t>
            </a:r>
            <a:r>
              <a:rPr lang="en-US" altLang="zh-CN" sz="2250" dirty="0" smtClean="0">
                <a:solidFill>
                  <a:schemeClr val="bg1"/>
                </a:solidFill>
                <a:latin typeface="Rockwell" pitchFamily="18" charset="0"/>
                <a:ea typeface="微软雅黑" panose="020B0503020204020204" pitchFamily="34" charset="-122"/>
              </a:rPr>
              <a:t>6.</a:t>
            </a:r>
            <a:r>
              <a:rPr lang="zh-CN" altLang="en-US" sz="2250" dirty="0">
                <a:solidFill>
                  <a:schemeClr val="bg1"/>
                </a:solidFill>
                <a:latin typeface="Rockwell" pitchFamily="18" charset="0"/>
                <a:ea typeface="微软雅黑" panose="020B0503020204020204" pitchFamily="34" charset="-122"/>
              </a:rPr>
              <a:t>在异常处理中处理析构函数</a:t>
            </a:r>
            <a:endParaRPr lang="zh-CN" altLang="en-US" sz="2250" dirty="0">
              <a:solidFill>
                <a:schemeClr val="bg1"/>
              </a:solidFill>
              <a:latin typeface="Rockwell" pitchFamily="18"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ppt_w</p:attrName>
                                        </p:attrNameLst>
                                      </p:cBhvr>
                                      <p:tavLst>
                                        <p:tav tm="0" fmla="#ppt_w*sin(2.5*pi*$)">
                                          <p:val>
                                            <p:fltVal val="0"/>
                                          </p:val>
                                        </p:tav>
                                        <p:tav tm="100000">
                                          <p:val>
                                            <p:fltVal val="1"/>
                                          </p:val>
                                        </p:tav>
                                      </p:tavLst>
                                    </p:anim>
                                    <p:anim calcmode="lin" valueType="num">
                                      <p:cBhvr>
                                        <p:cTn id="9" dur="1000" fill="hold"/>
                                        <p:tgtEl>
                                          <p:spTgt spid="11"/>
                                        </p:tgtEl>
                                        <p:attrNameLst>
                                          <p:attrName>ppt_h</p:attrName>
                                        </p:attrNameLst>
                                      </p:cBhvr>
                                      <p:tavLst>
                                        <p:tav tm="0">
                                          <p:val>
                                            <p:strVal val="#ppt_h"/>
                                          </p:val>
                                        </p:tav>
                                        <p:tav tm="100000">
                                          <p:val>
                                            <p:strVal val="#ppt_h"/>
                                          </p:val>
                                        </p:tav>
                                      </p:tavLst>
                                    </p:anim>
                                  </p:childTnLst>
                                </p:cTn>
                              </p:par>
                            </p:childTnLst>
                          </p:cTn>
                        </p:par>
                        <p:par>
                          <p:cTn id="10" fill="hold">
                            <p:stCondLst>
                              <p:cond delay="2400"/>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08000" y="699750"/>
            <a:ext cx="8317754" cy="3888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nSpc>
                <a:spcPct val="150000"/>
              </a:lnSpc>
              <a:spcBef>
                <a:spcPts val="0"/>
              </a:spcBef>
              <a:defRPr/>
            </a:pPr>
            <a:r>
              <a:rPr lang="zh-CN" altLang="en-US" sz="2000" b="0" kern="0" dirty="0"/>
              <a:t>原因：在一个大型软件中，由于函数之间有着明确的分工和复杂的调用关系，发现错误的函数往往不具备处理错误的能力。</a:t>
            </a:r>
            <a:endParaRPr lang="zh-CN" altLang="en-US" sz="2000" b="0" kern="0" dirty="0"/>
          </a:p>
          <a:p>
            <a:pPr marL="0">
              <a:lnSpc>
                <a:spcPct val="150000"/>
              </a:lnSpc>
              <a:spcBef>
                <a:spcPts val="0"/>
              </a:spcBef>
              <a:defRPr/>
            </a:pPr>
            <a:r>
              <a:rPr lang="en-US" altLang="zh-CN" sz="2000" b="0" kern="0" dirty="0"/>
              <a:t>C++</a:t>
            </a:r>
            <a:r>
              <a:rPr lang="zh-CN" altLang="en-US" sz="2000" b="0" kern="0" dirty="0"/>
              <a:t>语言异常处理机制的基本思想是</a:t>
            </a:r>
            <a:r>
              <a:rPr lang="zh-CN" altLang="en-US" sz="2000" b="0" kern="0" dirty="0">
                <a:solidFill>
                  <a:srgbClr val="FF0000"/>
                </a:solidFill>
              </a:rPr>
              <a:t>将异常的检测与处理分离</a:t>
            </a:r>
            <a:r>
              <a:rPr lang="zh-CN" altLang="en-US" sz="2000" b="0" kern="0" dirty="0"/>
              <a:t>。</a:t>
            </a:r>
            <a:endParaRPr lang="zh-CN" altLang="en-US" sz="2000" b="0" kern="0" dirty="0"/>
          </a:p>
          <a:p>
            <a:pPr marL="0">
              <a:lnSpc>
                <a:spcPct val="150000"/>
              </a:lnSpc>
              <a:spcBef>
                <a:spcPts val="0"/>
              </a:spcBef>
              <a:defRPr/>
            </a:pPr>
            <a:r>
              <a:rPr lang="zh-CN" altLang="en-US" sz="2000" b="0" kern="0" dirty="0"/>
              <a:t>过程</a:t>
            </a:r>
            <a:r>
              <a:rPr lang="en-US" altLang="zh-CN" sz="2000" b="0" kern="0" dirty="0"/>
              <a:t>1</a:t>
            </a:r>
            <a:r>
              <a:rPr lang="zh-CN" altLang="en-US" sz="2000" b="0" kern="0" dirty="0"/>
              <a:t>：当在一个函数体中</a:t>
            </a:r>
            <a:r>
              <a:rPr lang="zh-CN" altLang="en-US" sz="2000" b="0" kern="0" dirty="0">
                <a:solidFill>
                  <a:srgbClr val="FF0000"/>
                </a:solidFill>
              </a:rPr>
              <a:t>检测到异常条件</a:t>
            </a:r>
            <a:r>
              <a:rPr lang="zh-CN" altLang="en-US" sz="2000" b="0" kern="0" dirty="0"/>
              <a:t>存在，但却无法确定相应的处理方法时，该函数将</a:t>
            </a:r>
            <a:r>
              <a:rPr lang="zh-CN" altLang="en-US" sz="2000" b="0" kern="0" dirty="0">
                <a:solidFill>
                  <a:srgbClr val="FF0000"/>
                </a:solidFill>
              </a:rPr>
              <a:t>引发一个异常</a:t>
            </a:r>
            <a:r>
              <a:rPr lang="zh-CN" altLang="en-US" sz="2000" b="0" kern="0" dirty="0"/>
              <a:t>，由函数的直接或间接调用者</a:t>
            </a:r>
            <a:r>
              <a:rPr lang="zh-CN" altLang="en-US" sz="2000" b="0" kern="0" dirty="0">
                <a:solidFill>
                  <a:srgbClr val="FF0000"/>
                </a:solidFill>
              </a:rPr>
              <a:t>捕获这个异常并处理这个错误</a:t>
            </a:r>
            <a:r>
              <a:rPr lang="zh-CN" altLang="en-US" sz="2000" b="0" kern="0" dirty="0" smtClean="0"/>
              <a:t>。</a:t>
            </a:r>
            <a:endParaRPr lang="en-US" altLang="zh-CN" sz="2000" b="0" kern="0" dirty="0" smtClean="0"/>
          </a:p>
          <a:p>
            <a:pPr marL="0">
              <a:lnSpc>
                <a:spcPct val="150000"/>
              </a:lnSpc>
              <a:spcBef>
                <a:spcPts val="0"/>
              </a:spcBef>
              <a:defRPr/>
            </a:pPr>
            <a:r>
              <a:rPr lang="zh-CN" altLang="en-US" sz="2000" b="0" kern="0" dirty="0"/>
              <a:t>过程</a:t>
            </a:r>
            <a:r>
              <a:rPr lang="en-US" altLang="zh-CN" sz="2000" b="0" kern="0" dirty="0"/>
              <a:t>2</a:t>
            </a:r>
            <a:r>
              <a:rPr lang="zh-CN" altLang="en-US" sz="2000" b="0" kern="0" dirty="0"/>
              <a:t>：如果程序始终没有处理这个异常，最终它会被传到</a:t>
            </a:r>
            <a:r>
              <a:rPr lang="en-US" altLang="zh-CN" sz="2000" b="0" kern="0" dirty="0"/>
              <a:t>C++</a:t>
            </a:r>
            <a:r>
              <a:rPr lang="zh-CN" altLang="en-US" sz="2000" b="0" kern="0" dirty="0"/>
              <a:t>运行系统那里，运行系统捕获异常后，通常只是简单地终止这个程序</a:t>
            </a:r>
            <a:r>
              <a:rPr lang="zh-CN" altLang="en-US" sz="2000" b="0" kern="0" dirty="0" smtClean="0"/>
              <a:t>。</a:t>
            </a:r>
            <a:endParaRPr lang="zh-CN" altLang="en-US" sz="2000" b="0" kern="0" dirty="0"/>
          </a:p>
          <a:p>
            <a:pPr>
              <a:defRPr/>
            </a:pPr>
            <a:endParaRPr lang="en-US" altLang="zh-CN" sz="2000" kern="0" dirty="0"/>
          </a:p>
        </p:txBody>
      </p:sp>
    </p:spTree>
  </p:cSld>
  <p:clrMapOvr>
    <a:masterClrMapping/>
  </p:clrMapOvr>
  <p:transition spd="slow" advClick="0" advTm="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04</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769763" y="2004718"/>
            <a:ext cx="4970590" cy="623250"/>
          </a:xfrm>
          <a:prstGeom prst="rect">
            <a:avLst/>
          </a:prstGeom>
          <a:noFill/>
        </p:spPr>
        <p:txBody>
          <a:bodyPr wrap="square" lIns="68584" tIns="34291" rIns="68584" bIns="34291" rtlCol="0">
            <a:spAutoFit/>
          </a:bodyPr>
          <a:lstStyle/>
          <a:p>
            <a:pPr algn="ct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异常匹配 </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532926" y="915750"/>
            <a:ext cx="8215074" cy="2799100"/>
          </a:xfrm>
          <a:prstGeom prst="rect">
            <a:avLst/>
          </a:prstGeom>
        </p:spPr>
        <p:txBody>
          <a:bodyPr wrap="square">
            <a:spAutoFit/>
          </a:bodyPr>
          <a:lstStyle/>
          <a:p>
            <a:pPr eaLnBrk="0" hangingPunct="0">
              <a:lnSpc>
                <a:spcPct val="150000"/>
              </a:lnSpc>
              <a:spcBef>
                <a:spcPct val="20000"/>
              </a:spcBef>
              <a:buClr>
                <a:srgbClr val="0BD0D9"/>
              </a:buClr>
              <a:buSzPct val="95000"/>
              <a:defRPr/>
            </a:pPr>
            <a:r>
              <a:rPr lang="zh-CN" altLang="en-US" sz="2400" dirty="0" smtClean="0"/>
              <a:t>         从</a:t>
            </a:r>
            <a:r>
              <a:rPr lang="zh-CN" altLang="en-US" sz="2400" dirty="0"/>
              <a:t>基类可以派生各种异常类，当一个异常抛出时，异常处理器会根据异常处理顺序找到“最近”的异常类型进行处理。如果</a:t>
            </a:r>
            <a:r>
              <a:rPr lang="en-US" altLang="zh-CN" sz="2400" dirty="0"/>
              <a:t>catch</a:t>
            </a:r>
            <a:r>
              <a:rPr lang="zh-CN" altLang="en-US" sz="2400" dirty="0"/>
              <a:t>捕获了一个指向基类类型异常对象的指针或引用，那么它也可以捕获该基类所派生的异常对象的指针或引用。相关错误的多态处理是允许的。 </a:t>
            </a:r>
            <a:endParaRPr lang="zh-CN" altLang="en-US" sz="2400"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1830"/>
            <a:ext cx="9144000" cy="1814777"/>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8" name="文本框 6"/>
            <p:cNvSpPr txBox="1"/>
            <p:nvPr/>
          </p:nvSpPr>
          <p:spPr>
            <a:xfrm>
              <a:off x="650907" y="284178"/>
              <a:ext cx="569115" cy="559241"/>
            </a:xfrm>
            <a:prstGeom prst="rect">
              <a:avLst/>
            </a:prstGeom>
            <a:noFill/>
          </p:spPr>
          <p:txBody>
            <a:bodyPr wrap="square" lIns="68580" tIns="34290" rIns="68580" bIns="34290" rtlCol="0">
              <a:spAutoFit/>
            </a:bodyPr>
            <a:lstStyle/>
            <a:p>
              <a:r>
                <a:rPr lang="en-US" altLang="zh-CN" sz="8000" dirty="0" smtClean="0">
                  <a:solidFill>
                    <a:schemeClr val="bg1">
                      <a:lumMod val="95000"/>
                    </a:schemeClr>
                  </a:solidFill>
                  <a:latin typeface="Impact" panose="020B0806030902050204" pitchFamily="34" charset="0"/>
                </a:rPr>
                <a:t>05</a:t>
              </a:r>
              <a:endParaRPr lang="en-US" altLang="zh-CN" sz="8000" dirty="0">
                <a:solidFill>
                  <a:schemeClr val="bg1">
                    <a:lumMod val="95000"/>
                  </a:schemeClr>
                </a:solidFill>
                <a:latin typeface="Impact" panose="020B0806030902050204" pitchFamily="34" charset="0"/>
              </a:endParaRPr>
            </a:p>
          </p:txBody>
        </p:sp>
      </p:grpSp>
      <p:sp>
        <p:nvSpPr>
          <p:cNvPr id="49" name="TextBox 48"/>
          <p:cNvSpPr txBox="1"/>
          <p:nvPr/>
        </p:nvSpPr>
        <p:spPr>
          <a:xfrm>
            <a:off x="2672183" y="2265455"/>
            <a:ext cx="4970590" cy="623250"/>
          </a:xfrm>
          <a:prstGeom prst="rect">
            <a:avLst/>
          </a:prstGeom>
          <a:noFill/>
        </p:spPr>
        <p:txBody>
          <a:bodyPr wrap="square" lIns="68584" tIns="34291" rIns="68584" bIns="34291" rtlCol="0">
            <a:spAutoFit/>
          </a:bodyPr>
          <a:lstStyle/>
          <a:p>
            <a:pPr algn="ctr"/>
            <a:r>
              <a:rPr lang="zh-CN" altLang="en-US" sz="3600" b="1" dirty="0">
                <a:solidFill>
                  <a:schemeClr val="tx1">
                    <a:lumMod val="75000"/>
                    <a:lumOff val="25000"/>
                  </a:schemeClr>
                </a:solidFill>
                <a:latin typeface="微软雅黑" panose="020B0503020204020204" pitchFamily="34" charset="-122"/>
                <a:ea typeface="微软雅黑" panose="020B0503020204020204" pitchFamily="34" charset="-122"/>
              </a:rPr>
              <a:t>标准</a:t>
            </a:r>
            <a:r>
              <a:rPr lang="zh-CN" altLang="en-US" sz="3600" b="1" dirty="0" smtClean="0">
                <a:solidFill>
                  <a:schemeClr val="tx1">
                    <a:lumMod val="75000"/>
                    <a:lumOff val="25000"/>
                  </a:schemeClr>
                </a:solidFill>
                <a:latin typeface="微软雅黑" panose="020B0503020204020204" pitchFamily="34" charset="-122"/>
                <a:ea typeface="微软雅黑" panose="020B0503020204020204" pitchFamily="34" charset="-122"/>
              </a:rPr>
              <a:t>异常及层次结构</a:t>
            </a:r>
            <a:endParaRPr lang="en-GB" altLang="zh-CN" sz="3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5940152" y="1274820"/>
            <a:ext cx="432048" cy="432834"/>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 name="组合 5"/>
          <p:cNvGrpSpPr/>
          <p:nvPr/>
        </p:nvGrpSpPr>
        <p:grpSpPr>
          <a:xfrm>
            <a:off x="4644008" y="1275213"/>
            <a:ext cx="432048" cy="432048"/>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9" name="组合 8"/>
          <p:cNvGrpSpPr/>
          <p:nvPr/>
        </p:nvGrpSpPr>
        <p:grpSpPr>
          <a:xfrm>
            <a:off x="5292080" y="1274820"/>
            <a:ext cx="432833" cy="432834"/>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 name="组合 3"/>
          <p:cNvGrpSpPr/>
          <p:nvPr/>
        </p:nvGrpSpPr>
        <p:grpSpPr>
          <a:xfrm>
            <a:off x="3347864" y="1274820"/>
            <a:ext cx="432833" cy="432834"/>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 name="组合 4"/>
          <p:cNvGrpSpPr/>
          <p:nvPr/>
        </p:nvGrpSpPr>
        <p:grpSpPr>
          <a:xfrm>
            <a:off x="3995936" y="1274820"/>
            <a:ext cx="432833" cy="432834"/>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49"/>
                                        </p:tgtEl>
                                      </p:cBhvr>
                                      <p:to x="80000" y="100000"/>
                                    </p:animScale>
                                    <p:anim by="(#ppt_w*0.10)" calcmode="lin" valueType="num">
                                      <p:cBhvr>
                                        <p:cTn id="41" dur="50" autoRev="1" fill="hold">
                                          <p:stCondLst>
                                            <p:cond delay="0"/>
                                          </p:stCondLst>
                                        </p:cTn>
                                        <p:tgtEl>
                                          <p:spTgt spid="49"/>
                                        </p:tgtEl>
                                        <p:attrNameLst>
                                          <p:attrName>ppt_x</p:attrName>
                                        </p:attrNameLst>
                                      </p:cBhvr>
                                    </p:anim>
                                    <p:anim by="(-#ppt_w*0.10)" calcmode="lin" valueType="num">
                                      <p:cBhvr>
                                        <p:cTn id="42" dur="50" autoRev="1" fill="hold">
                                          <p:stCondLst>
                                            <p:cond delay="0"/>
                                          </p:stCondLst>
                                        </p:cTn>
                                        <p:tgtEl>
                                          <p:spTgt spid="49"/>
                                        </p:tgtEl>
                                        <p:attrNameLst>
                                          <p:attrName>ppt_y</p:attrName>
                                        </p:attrNameLst>
                                      </p:cBhvr>
                                    </p:anim>
                                    <p:animRot by="-480000">
                                      <p:cBhvr>
                                        <p:cTn id="43" dur="50" autoRev="1" fill="hold">
                                          <p:stCondLst>
                                            <p:cond delay="0"/>
                                          </p:stCondLst>
                                        </p:cTn>
                                        <p:tgtEl>
                                          <p:spTgt spid="4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324000" y="579676"/>
            <a:ext cx="8568000" cy="4108817"/>
          </a:xfrm>
          <a:prstGeom prst="rect">
            <a:avLst/>
          </a:prstGeom>
        </p:spPr>
        <p:txBody>
          <a:bodyPr wrap="square">
            <a:spAutoFit/>
          </a:bodyPr>
          <a:lstStyle/>
          <a:p>
            <a:pPr marL="285750" indent="-285750" eaLnBrk="0" hangingPunct="0">
              <a:lnSpc>
                <a:spcPct val="150000"/>
              </a:lnSpc>
              <a:spcBef>
                <a:spcPct val="20000"/>
              </a:spcBef>
              <a:buSzPct val="95000"/>
              <a:buFont typeface="Wingdings" panose="05000000000000000000" pitchFamily="2" charset="2"/>
              <a:buChar char="l"/>
              <a:defRPr/>
            </a:pPr>
            <a:r>
              <a:rPr lang="en-US" altLang="zh-CN" dirty="0"/>
              <a:t>C++</a:t>
            </a:r>
            <a:r>
              <a:rPr lang="zh-CN" altLang="en-US" dirty="0"/>
              <a:t>标准提供了标准库异常及层次结构。标准异常以基类</a:t>
            </a:r>
            <a:r>
              <a:rPr lang="en-US" altLang="zh-CN" dirty="0"/>
              <a:t>exception</a:t>
            </a:r>
            <a:r>
              <a:rPr lang="zh-CN" altLang="en-US" dirty="0"/>
              <a:t>开头</a:t>
            </a:r>
            <a:r>
              <a:rPr lang="en-US" altLang="zh-CN" dirty="0"/>
              <a:t>(</a:t>
            </a:r>
            <a:r>
              <a:rPr lang="zh-CN" altLang="en-US" dirty="0"/>
              <a:t>在头文件</a:t>
            </a:r>
            <a:r>
              <a:rPr lang="en-US" altLang="zh-CN" dirty="0"/>
              <a:t>&lt;exception&gt;</a:t>
            </a:r>
            <a:r>
              <a:rPr lang="zh-CN" altLang="en-US" dirty="0"/>
              <a:t>中定义</a:t>
            </a:r>
            <a:r>
              <a:rPr lang="en-US" altLang="zh-CN" dirty="0"/>
              <a:t>)</a:t>
            </a:r>
            <a:r>
              <a:rPr lang="zh-CN" altLang="en-US" dirty="0"/>
              <a:t>，该基类提供了函数</a:t>
            </a:r>
            <a:r>
              <a:rPr lang="en-US" altLang="zh-CN" dirty="0"/>
              <a:t>what( )</a:t>
            </a:r>
            <a:r>
              <a:rPr lang="zh-CN" altLang="en-US" dirty="0"/>
              <a:t>，每个派生类中重定义发出相应的错误信息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zh-CN" altLang="en-US" dirty="0" smtClean="0"/>
              <a:t>由</a:t>
            </a:r>
            <a:r>
              <a:rPr lang="zh-CN" altLang="en-US" dirty="0"/>
              <a:t>基类</a:t>
            </a:r>
            <a:r>
              <a:rPr lang="en-US" altLang="zh-CN" dirty="0"/>
              <a:t>exception</a:t>
            </a:r>
            <a:r>
              <a:rPr lang="zh-CN" altLang="en-US" dirty="0"/>
              <a:t>直接派生的类</a:t>
            </a:r>
            <a:r>
              <a:rPr lang="en-US" altLang="zh-CN" dirty="0" err="1"/>
              <a:t>runtime_error</a:t>
            </a:r>
            <a:r>
              <a:rPr lang="zh-CN" altLang="en-US" dirty="0"/>
              <a:t>和</a:t>
            </a:r>
            <a:r>
              <a:rPr lang="en-US" altLang="zh-CN" dirty="0" err="1"/>
              <a:t>logic_error</a:t>
            </a:r>
            <a:r>
              <a:rPr lang="en-US" altLang="zh-CN" dirty="0"/>
              <a:t>(</a:t>
            </a:r>
            <a:r>
              <a:rPr lang="zh-CN" altLang="en-US" dirty="0"/>
              <a:t>均定义在头文件</a:t>
            </a:r>
            <a:r>
              <a:rPr lang="en-US" altLang="zh-CN" dirty="0"/>
              <a:t>&lt;</a:t>
            </a:r>
            <a:r>
              <a:rPr lang="en-US" altLang="zh-CN" dirty="0" err="1"/>
              <a:t>stdexcept</a:t>
            </a:r>
            <a:r>
              <a:rPr lang="en-US" altLang="zh-CN" dirty="0"/>
              <a:t>&gt;</a:t>
            </a:r>
            <a:r>
              <a:rPr lang="zh-CN" altLang="en-US" dirty="0"/>
              <a:t>中</a:t>
            </a:r>
            <a:r>
              <a:rPr lang="en-US" altLang="zh-CN" dirty="0"/>
              <a:t>)</a:t>
            </a:r>
            <a:r>
              <a:rPr lang="zh-CN" altLang="en-US" dirty="0"/>
              <a:t>，分别报告程序的逻辑错误和运行时错误信息</a:t>
            </a:r>
            <a:r>
              <a:rPr lang="zh-CN" altLang="en-US" dirty="0" smtClean="0"/>
              <a:t>。</a:t>
            </a:r>
            <a:endParaRPr lang="en-US" altLang="zh-CN" dirty="0" smtClean="0"/>
          </a:p>
          <a:p>
            <a:pPr marL="285750" indent="-285750" eaLnBrk="0" hangingPunct="0">
              <a:lnSpc>
                <a:spcPct val="150000"/>
              </a:lnSpc>
              <a:spcBef>
                <a:spcPct val="20000"/>
              </a:spcBef>
              <a:buSzPct val="95000"/>
              <a:buFont typeface="Wingdings" panose="05000000000000000000" pitchFamily="2" charset="2"/>
              <a:buChar char="l"/>
              <a:defRPr/>
            </a:pPr>
            <a:r>
              <a:rPr lang="en-US" altLang="zh-CN" dirty="0" smtClean="0"/>
              <a:t>I/O</a:t>
            </a:r>
            <a:r>
              <a:rPr lang="zh-CN" altLang="en-US" dirty="0"/>
              <a:t>流异常类</a:t>
            </a:r>
            <a:r>
              <a:rPr lang="en-US" altLang="zh-CN" dirty="0" err="1"/>
              <a:t>ios</a:t>
            </a:r>
            <a:r>
              <a:rPr lang="en-US" altLang="zh-CN" dirty="0"/>
              <a:t>::failure</a:t>
            </a:r>
            <a:r>
              <a:rPr lang="zh-CN" altLang="en-US" dirty="0"/>
              <a:t>也由</a:t>
            </a:r>
            <a:r>
              <a:rPr lang="en-US" altLang="zh-CN" dirty="0"/>
              <a:t>exception</a:t>
            </a:r>
            <a:r>
              <a:rPr lang="zh-CN" altLang="en-US" dirty="0"/>
              <a:t>类派生而来。</a:t>
            </a:r>
            <a:endParaRPr lang="zh-CN" altLang="en-US" dirty="0"/>
          </a:p>
          <a:p>
            <a:pPr eaLnBrk="0" hangingPunct="0">
              <a:lnSpc>
                <a:spcPct val="150000"/>
              </a:lnSpc>
              <a:spcBef>
                <a:spcPct val="20000"/>
              </a:spcBef>
              <a:buSzPct val="95000"/>
              <a:defRPr/>
            </a:pPr>
            <a:endParaRPr lang="en-US" altLang="zh-CN" dirty="0" smtClean="0"/>
          </a:p>
          <a:p>
            <a:pPr eaLnBrk="0" hangingPunct="0">
              <a:lnSpc>
                <a:spcPct val="150000"/>
              </a:lnSpc>
              <a:spcBef>
                <a:spcPct val="20000"/>
              </a:spcBef>
              <a:buSzPct val="95000"/>
              <a:defRPr/>
            </a:pPr>
            <a:r>
              <a:rPr lang="zh-CN" altLang="en-US" dirty="0" smtClean="0"/>
              <a:t>注意</a:t>
            </a:r>
            <a:r>
              <a:rPr lang="zh-CN" altLang="en-US" dirty="0"/>
              <a:t>：</a:t>
            </a:r>
            <a:endParaRPr lang="zh-CN" altLang="en-US" dirty="0"/>
          </a:p>
          <a:p>
            <a:pPr eaLnBrk="0" hangingPunct="0">
              <a:lnSpc>
                <a:spcPct val="150000"/>
              </a:lnSpc>
              <a:spcBef>
                <a:spcPct val="20000"/>
              </a:spcBef>
              <a:buSzPct val="95000"/>
              <a:defRPr/>
            </a:pPr>
            <a:r>
              <a:rPr lang="zh-CN" altLang="en-US" dirty="0" smtClean="0"/>
              <a:t>   异常处理</a:t>
            </a:r>
            <a:r>
              <a:rPr lang="zh-CN" altLang="en-US" dirty="0"/>
              <a:t>不能用于处理异步情况，如磁盘</a:t>
            </a:r>
            <a:r>
              <a:rPr lang="en-US" altLang="zh-CN" dirty="0"/>
              <a:t>I/O</a:t>
            </a:r>
            <a:r>
              <a:rPr lang="zh-CN" altLang="en-US" dirty="0"/>
              <a:t>完成、网络消息到达、鼠标单击等。 </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灯片编号占位符 5"/>
          <p:cNvSpPr txBox="1"/>
          <p:nvPr/>
        </p:nvSpPr>
        <p:spPr>
          <a:xfrm>
            <a:off x="6529800" y="4460237"/>
            <a:ext cx="19050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BC1FD7-9A0E-41F7-9C7C-40F807E6F92F}" type="slidenum">
              <a:rPr lang="en-US" altLang="zh-CN" smtClean="0"/>
            </a:fld>
            <a:endParaRPr lang="en-US" altLang="zh-CN"/>
          </a:p>
        </p:txBody>
      </p:sp>
      <p:sp>
        <p:nvSpPr>
          <p:cNvPr id="7" name="Rectangle 3"/>
          <p:cNvSpPr txBox="1">
            <a:spLocks noChangeArrowheads="1"/>
          </p:cNvSpPr>
          <p:nvPr/>
        </p:nvSpPr>
        <p:spPr>
          <a:xfrm>
            <a:off x="790988" y="51750"/>
            <a:ext cx="7912100"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400" smtClean="0"/>
              <a:t>用于报告标准库中的函数和类在程序运行时产生的异常</a:t>
            </a:r>
            <a:endParaRPr lang="zh-CN" altLang="en-US" sz="2400"/>
          </a:p>
        </p:txBody>
      </p:sp>
      <p:sp>
        <p:nvSpPr>
          <p:cNvPr id="8" name="Rectangle 6"/>
          <p:cNvSpPr>
            <a:spLocks noChangeArrowheads="1"/>
          </p:cNvSpPr>
          <p:nvPr/>
        </p:nvSpPr>
        <p:spPr bwMode="auto">
          <a:xfrm>
            <a:off x="-252000" y="3930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 name="Object 5"/>
          <p:cNvGraphicFramePr>
            <a:graphicFrameLocks noChangeAspect="1"/>
          </p:cNvGraphicFramePr>
          <p:nvPr/>
        </p:nvGraphicFramePr>
        <p:xfrm>
          <a:off x="971963" y="556575"/>
          <a:ext cx="7092950" cy="4267200"/>
        </p:xfrm>
        <a:graphic>
          <a:graphicData uri="http://schemas.openxmlformats.org/presentationml/2006/ole">
            <mc:AlternateContent xmlns:mc="http://schemas.openxmlformats.org/markup-compatibility/2006">
              <mc:Choice xmlns:v="urn:schemas-microsoft-com:vml" Requires="v">
                <p:oleObj spid="_x0000_s2068" name="图片" r:id="rId1" imgW="5125085" imgH="3343910" progId="Word.Picture.8">
                  <p:embed/>
                </p:oleObj>
              </mc:Choice>
              <mc:Fallback>
                <p:oleObj name="图片" r:id="rId1" imgW="5125085" imgH="3343910" progId="Word.Picture.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t="4414" b="3230"/>
                      <a:stretch>
                        <a:fillRect/>
                      </a:stretch>
                    </p:blipFill>
                    <p:spPr bwMode="auto">
                      <a:xfrm>
                        <a:off x="971963" y="556575"/>
                        <a:ext cx="7092950" cy="4267200"/>
                      </a:xfrm>
                      <a:prstGeom prst="rect">
                        <a:avLst/>
                      </a:prstGeom>
                      <a:noFill/>
                      <a:extLst>
                        <a:ext uri="{909E8E84-426E-40DD-AFC4-6F175D3DCCD1}">
                          <a14:hiddenFill xmlns:a14="http://schemas.microsoft.com/office/drawing/2010/main">
                            <a:solidFill>
                              <a:srgbClr val="99CCFF"/>
                            </a:solidFill>
                          </a14:hiddenFill>
                        </a:ext>
                      </a:extLst>
                    </p:spPr>
                  </p:pic>
                </p:oleObj>
              </mc:Fallback>
            </mc:AlternateContent>
          </a:graphicData>
        </a:graphic>
      </p:graphicFrame>
      <p:sp>
        <p:nvSpPr>
          <p:cNvPr id="10" name="Oval 7"/>
          <p:cNvSpPr>
            <a:spLocks noChangeArrowheads="1"/>
          </p:cNvSpPr>
          <p:nvPr/>
        </p:nvSpPr>
        <p:spPr bwMode="auto">
          <a:xfrm>
            <a:off x="562388" y="1937700"/>
            <a:ext cx="6624637" cy="2881312"/>
          </a:xfrm>
          <a:prstGeom prst="ellipse">
            <a:avLst/>
          </a:prstGeom>
          <a:solidFill>
            <a:srgbClr val="CCFFCC">
              <a:alpha val="41000"/>
            </a:srgbClr>
          </a:solidFill>
          <a:ln w="952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solidFill>
                  <a:srgbClr val="FF00FF"/>
                </a:solidFill>
              </a:rPr>
              <a:t>头文件</a:t>
            </a:r>
            <a:endParaRPr lang="zh-CN" altLang="en-US">
              <a:solidFill>
                <a:srgbClr val="FF00FF"/>
              </a:solidFill>
            </a:endParaRPr>
          </a:p>
          <a:p>
            <a:pPr algn="ctr"/>
            <a:r>
              <a:rPr lang="zh-CN" altLang="en-US">
                <a:solidFill>
                  <a:srgbClr val="FF00FF"/>
                </a:solidFill>
              </a:rPr>
              <a:t>  </a:t>
            </a:r>
            <a:r>
              <a:rPr lang="en-US" altLang="zh-CN">
                <a:solidFill>
                  <a:srgbClr val="FF00FF"/>
                </a:solidFill>
              </a:rPr>
              <a:t>stdexcept</a:t>
            </a:r>
            <a:r>
              <a:rPr lang="en-US" altLang="zh-CN"/>
              <a:t> </a:t>
            </a:r>
            <a:endParaRPr lang="en-US" altLang="zh-CN"/>
          </a:p>
        </p:txBody>
      </p:sp>
      <p:sp>
        <p:nvSpPr>
          <p:cNvPr id="13" name="AutoShape 8"/>
          <p:cNvSpPr>
            <a:spLocks noChangeArrowheads="1"/>
          </p:cNvSpPr>
          <p:nvPr/>
        </p:nvSpPr>
        <p:spPr bwMode="auto">
          <a:xfrm>
            <a:off x="5904325" y="556575"/>
            <a:ext cx="1871663" cy="504825"/>
          </a:xfrm>
          <a:prstGeom prst="wedgeRoundRectCallout">
            <a:avLst>
              <a:gd name="adj1" fmla="val -92407"/>
              <a:gd name="adj2" fmla="val -13838"/>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exception</a:t>
            </a:r>
            <a:r>
              <a:rPr lang="en-US" altLang="zh-CN"/>
              <a:t> </a:t>
            </a:r>
            <a:endParaRPr lang="en-US" altLang="zh-CN"/>
          </a:p>
        </p:txBody>
      </p:sp>
      <p:sp>
        <p:nvSpPr>
          <p:cNvPr id="14" name="AutoShape 9"/>
          <p:cNvSpPr>
            <a:spLocks noChangeArrowheads="1"/>
          </p:cNvSpPr>
          <p:nvPr/>
        </p:nvSpPr>
        <p:spPr bwMode="auto">
          <a:xfrm>
            <a:off x="7488650" y="2572700"/>
            <a:ext cx="1223963" cy="720725"/>
          </a:xfrm>
          <a:prstGeom prst="wedgeRoundRectCallout">
            <a:avLst>
              <a:gd name="adj1" fmla="val -26264"/>
              <a:gd name="adj2" fmla="val -109250"/>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endParaRPr lang="en-US" altLang="zh-CN"/>
          </a:p>
        </p:txBody>
      </p:sp>
      <p:sp>
        <p:nvSpPr>
          <p:cNvPr id="15" name="AutoShape 10"/>
          <p:cNvSpPr>
            <a:spLocks noChangeArrowheads="1"/>
          </p:cNvSpPr>
          <p:nvPr/>
        </p:nvSpPr>
        <p:spPr bwMode="auto">
          <a:xfrm>
            <a:off x="-1175" y="915350"/>
            <a:ext cx="1223963" cy="720725"/>
          </a:xfrm>
          <a:prstGeom prst="wedgeRoundRectCallout">
            <a:avLst>
              <a:gd name="adj1" fmla="val 72051"/>
              <a:gd name="adj2" fmla="val 67843"/>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typeinfo</a:t>
            </a:r>
            <a:r>
              <a:rPr lang="en-US" altLang="zh-CN"/>
              <a:t> </a:t>
            </a:r>
            <a:endParaRPr lang="en-US" altLang="zh-CN"/>
          </a:p>
        </p:txBody>
      </p:sp>
      <p:sp>
        <p:nvSpPr>
          <p:cNvPr id="16" name="AutoShape 11"/>
          <p:cNvSpPr>
            <a:spLocks noChangeArrowheads="1"/>
          </p:cNvSpPr>
          <p:nvPr/>
        </p:nvSpPr>
        <p:spPr bwMode="auto">
          <a:xfrm>
            <a:off x="7849013" y="988375"/>
            <a:ext cx="863600" cy="720725"/>
          </a:xfrm>
          <a:prstGeom prst="wedgeRoundRectCallout">
            <a:avLst>
              <a:gd name="adj1" fmla="val -233088"/>
              <a:gd name="adj2" fmla="val 51981"/>
              <a:gd name="adj3" fmla="val 16667"/>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600"/>
              <a:t>头文件</a:t>
            </a:r>
            <a:r>
              <a:rPr lang="en-US" altLang="zh-CN" sz="1600"/>
              <a:t>new</a:t>
            </a:r>
            <a:r>
              <a:rPr lang="en-US" altLang="zh-CN"/>
              <a:t> </a:t>
            </a:r>
            <a:endParaRPr lang="en-US" altLang="zh-CN"/>
          </a:p>
        </p:txBody>
      </p:sp>
    </p:spTree>
  </p:cSld>
  <p:clrMapOvr>
    <a:masterClrMapping/>
  </p:clrMapOvr>
  <p:transition spd="slow" advClick="0" advTm="0"/>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r>
              <a:rPr lang="en-US" altLang="zh-CN" sz="1800" dirty="0"/>
              <a:t>exception </a:t>
            </a:r>
            <a:r>
              <a:rPr lang="zh-CN" altLang="en-US" sz="1800" dirty="0"/>
              <a:t>类位于 </a:t>
            </a:r>
            <a:r>
              <a:rPr lang="en-US" altLang="zh-CN" sz="1800" dirty="0"/>
              <a:t>&lt;exception&gt; </a:t>
            </a:r>
            <a:r>
              <a:rPr lang="zh-CN" altLang="en-US" sz="1800" dirty="0"/>
              <a:t>头文件中，它被声明为：</a:t>
            </a:r>
            <a:endParaRPr lang="en-US" altLang="zh-CN" sz="1800" dirty="0"/>
          </a:p>
          <a:p>
            <a:pPr marL="400050" lvl="1" indent="0">
              <a:buNone/>
            </a:pPr>
            <a:r>
              <a:rPr lang="en-US" altLang="zh-CN" sz="1400" b="1" dirty="0"/>
              <a:t>class</a:t>
            </a:r>
            <a:r>
              <a:rPr lang="en-US" altLang="zh-CN" sz="1400" dirty="0"/>
              <a:t> exception</a:t>
            </a:r>
            <a:endParaRPr lang="en-US" altLang="zh-CN" sz="1400" dirty="0"/>
          </a:p>
          <a:p>
            <a:pPr marL="400050" lvl="1" indent="0">
              <a:buNone/>
            </a:pPr>
            <a:r>
              <a:rPr lang="en-US" altLang="zh-CN" sz="1400" dirty="0"/>
              <a:t>{</a:t>
            </a:r>
            <a:endParaRPr lang="en-US" altLang="zh-CN" sz="1400" dirty="0"/>
          </a:p>
          <a:p>
            <a:pPr marL="400050" lvl="1" indent="0">
              <a:buNone/>
            </a:pPr>
            <a:r>
              <a:rPr lang="en-US" altLang="zh-CN" sz="1400" b="1" dirty="0"/>
              <a:t>public</a:t>
            </a:r>
            <a:r>
              <a:rPr lang="en-US" altLang="zh-CN" sz="1400" dirty="0"/>
              <a:t>:</a:t>
            </a:r>
            <a:endParaRPr lang="en-US" altLang="zh-CN" sz="1400" dirty="0"/>
          </a:p>
          <a:p>
            <a:pPr marL="400050" lvl="1" indent="0">
              <a:buNone/>
            </a:pPr>
            <a:r>
              <a:rPr lang="en-US" altLang="zh-CN" sz="1400" dirty="0"/>
              <a:t>      exception () </a:t>
            </a:r>
            <a:r>
              <a:rPr lang="en-US" altLang="zh-CN" sz="1400" b="1" dirty="0"/>
              <a:t>throw</a:t>
            </a:r>
            <a:r>
              <a:rPr lang="en-US" altLang="zh-CN" sz="1400" dirty="0"/>
              <a:t>(); //</a:t>
            </a:r>
            <a:r>
              <a:rPr lang="zh-CN" altLang="en-US" sz="1400" dirty="0"/>
              <a:t>构造函数</a:t>
            </a:r>
            <a:endParaRPr lang="zh-CN" altLang="en-US" sz="1400" dirty="0"/>
          </a:p>
          <a:p>
            <a:pPr marL="400050" lvl="1" indent="0">
              <a:buNone/>
            </a:pPr>
            <a:r>
              <a:rPr lang="en-US" altLang="zh-CN" sz="1400" dirty="0"/>
              <a:t>      exception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拷贝构造函数</a:t>
            </a:r>
            <a:endParaRPr lang="zh-CN" altLang="en-US" sz="1400" dirty="0"/>
          </a:p>
          <a:p>
            <a:pPr marL="400050" lvl="1" indent="0">
              <a:buNone/>
            </a:pPr>
            <a:r>
              <a:rPr lang="en-US" altLang="zh-CN" sz="1400" dirty="0"/>
              <a:t>      exception&amp; </a:t>
            </a:r>
            <a:r>
              <a:rPr lang="en-US" altLang="zh-CN" sz="1400" b="1" dirty="0"/>
              <a:t>operator</a:t>
            </a:r>
            <a:r>
              <a:rPr lang="en-US" altLang="zh-CN" sz="1400" dirty="0"/>
              <a:t>= (</a:t>
            </a:r>
            <a:r>
              <a:rPr lang="en-US" altLang="zh-CN" sz="1400" b="1" dirty="0" err="1"/>
              <a:t>const</a:t>
            </a:r>
            <a:r>
              <a:rPr lang="en-US" altLang="zh-CN" sz="1400" dirty="0"/>
              <a:t> exception&amp;) </a:t>
            </a:r>
            <a:r>
              <a:rPr lang="en-US" altLang="zh-CN" sz="1400" b="1" dirty="0"/>
              <a:t>throw</a:t>
            </a:r>
            <a:r>
              <a:rPr lang="en-US" altLang="zh-CN" sz="1400" dirty="0"/>
              <a:t>(); //</a:t>
            </a:r>
            <a:r>
              <a:rPr lang="zh-CN" altLang="en-US" sz="1400" dirty="0"/>
              <a:t>运算符重载</a:t>
            </a:r>
            <a:endParaRPr lang="zh-CN" altLang="en-US" sz="1400" dirty="0"/>
          </a:p>
          <a:p>
            <a:pPr marL="400050" lvl="1" indent="0">
              <a:buNone/>
            </a:pPr>
            <a:r>
              <a:rPr lang="en-US" altLang="zh-CN" sz="1400" b="1" dirty="0"/>
              <a:t>      virtual</a:t>
            </a:r>
            <a:r>
              <a:rPr lang="en-US" altLang="zh-CN" sz="1400" dirty="0"/>
              <a:t> ~exception() </a:t>
            </a:r>
            <a:r>
              <a:rPr lang="en-US" altLang="zh-CN" sz="1400" b="1" dirty="0"/>
              <a:t>throw</a:t>
            </a:r>
            <a:r>
              <a:rPr lang="en-US" altLang="zh-CN" sz="1400" dirty="0"/>
              <a:t>(); //</a:t>
            </a:r>
            <a:r>
              <a:rPr lang="zh-CN" altLang="en-US" sz="1400" dirty="0"/>
              <a:t>虚析构函数</a:t>
            </a:r>
            <a:endParaRPr lang="zh-CN" altLang="en-US" sz="1400" dirty="0"/>
          </a:p>
          <a:p>
            <a:pPr marL="400050" lvl="1" indent="0">
              <a:buNone/>
            </a:pPr>
            <a:r>
              <a:rPr lang="en-US" altLang="zh-CN" sz="1400" b="1" dirty="0"/>
              <a:t>      virtual</a:t>
            </a:r>
            <a:r>
              <a:rPr lang="en-US" altLang="zh-CN" sz="1400" dirty="0"/>
              <a:t> </a:t>
            </a:r>
            <a:r>
              <a:rPr lang="en-US" altLang="zh-CN" sz="1400" b="1" dirty="0" err="1"/>
              <a:t>const</a:t>
            </a:r>
            <a:r>
              <a:rPr lang="en-US" altLang="zh-CN" sz="1400" dirty="0"/>
              <a:t> char* what() </a:t>
            </a:r>
            <a:r>
              <a:rPr lang="en-US" altLang="zh-CN" sz="1400" b="1" dirty="0" err="1"/>
              <a:t>const</a:t>
            </a:r>
            <a:r>
              <a:rPr lang="en-US" altLang="zh-CN" sz="1400" dirty="0"/>
              <a:t> </a:t>
            </a:r>
            <a:r>
              <a:rPr lang="en-US" altLang="zh-CN" sz="1400" b="1" dirty="0"/>
              <a:t>throw</a:t>
            </a:r>
            <a:r>
              <a:rPr lang="en-US" altLang="zh-CN" sz="1400" dirty="0"/>
              <a:t>(); //</a:t>
            </a:r>
            <a:r>
              <a:rPr lang="zh-CN" altLang="en-US" sz="1400" dirty="0"/>
              <a:t>虚函数</a:t>
            </a:r>
            <a:endParaRPr lang="zh-CN" altLang="en-US" sz="1400" dirty="0"/>
          </a:p>
          <a:p>
            <a:pPr marL="400050" lvl="1" indent="0">
              <a:buNone/>
            </a:pPr>
            <a:r>
              <a:rPr lang="en-US" altLang="zh-CN" sz="1400" dirty="0"/>
              <a:t>}</a:t>
            </a:r>
            <a:endParaRPr lang="zh-CN" altLang="en-US" sz="1400" dirty="0"/>
          </a:p>
          <a:p>
            <a:pPr>
              <a:buFont typeface="Wingdings" panose="05000000000000000000" pitchFamily="2" charset="2"/>
              <a:buChar char="l"/>
            </a:pPr>
            <a:r>
              <a:rPr lang="zh-CN" altLang="en-US" sz="1800" dirty="0"/>
              <a:t>这里需要说明的是 </a:t>
            </a:r>
            <a:r>
              <a:rPr lang="en-US" altLang="zh-CN" sz="1800" dirty="0"/>
              <a:t>what() </a:t>
            </a:r>
            <a:r>
              <a:rPr lang="zh-CN" altLang="en-US" sz="1800" dirty="0"/>
              <a:t>函数。</a:t>
            </a:r>
            <a:r>
              <a:rPr lang="en-US" altLang="zh-CN" sz="1800" dirty="0"/>
              <a:t>what() </a:t>
            </a:r>
            <a:r>
              <a:rPr lang="zh-CN" altLang="en-US" sz="1800" dirty="0"/>
              <a:t>函数返回一个能识别异常的字符串，正如它的名字“</a:t>
            </a:r>
            <a:r>
              <a:rPr lang="en-US" altLang="zh-CN" sz="1800" dirty="0"/>
              <a:t>what”</a:t>
            </a:r>
            <a:r>
              <a:rPr lang="zh-CN" altLang="en-US" sz="1800" dirty="0"/>
              <a:t>一样，可以粗略地告诉你这是什么异常。不过</a:t>
            </a:r>
            <a:r>
              <a:rPr lang="en-US" altLang="zh-CN" sz="1800" dirty="0"/>
              <a:t>C++</a:t>
            </a:r>
            <a:r>
              <a:rPr lang="zh-CN" altLang="en-US" sz="1800" dirty="0"/>
              <a:t>标准并没有规定这个字符串的格式，各个编译器的实现也不同，所以 </a:t>
            </a:r>
            <a:r>
              <a:rPr lang="en-US" altLang="zh-CN" sz="1800" dirty="0"/>
              <a:t>what() </a:t>
            </a:r>
            <a:r>
              <a:rPr lang="zh-CN" altLang="en-US" sz="1800" dirty="0"/>
              <a:t>的返回值仅供参考。</a:t>
            </a:r>
            <a:endParaRPr lang="zh-CN" altLang="en-US" sz="18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a:t>exception </a:t>
            </a:r>
            <a:r>
              <a:rPr lang="zh-CN" altLang="en-US" sz="2400" dirty="0"/>
              <a:t>类的直接派生类：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180000" y="1073596"/>
          <a:ext cx="8640000" cy="4077200"/>
        </p:xfrm>
        <a:graphic>
          <a:graphicData uri="http://schemas.openxmlformats.org/drawingml/2006/table">
            <a:tbl>
              <a:tblPr/>
              <a:tblGrid>
                <a:gridCol w="4320000"/>
                <a:gridCol w="4320000"/>
              </a:tblGrid>
              <a:tr h="298701">
                <a:tc>
                  <a:txBody>
                    <a:bodyPr/>
                    <a:lstStyle/>
                    <a:p>
                      <a:r>
                        <a:rPr lang="zh-CN" altLang="en-US" sz="1600" dirty="0">
                          <a:solidFill>
                            <a:srgbClr val="444444"/>
                          </a:solidFill>
                          <a:effectLst/>
                        </a:rPr>
                        <a:t>异常名称</a:t>
                      </a:r>
                      <a:endParaRPr lang="zh-CN" altLang="en-US" sz="1600"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sz="1600" dirty="0">
                          <a:solidFill>
                            <a:srgbClr val="444444"/>
                          </a:solidFill>
                          <a:effectLst/>
                        </a:rPr>
                        <a:t>说  明</a:t>
                      </a:r>
                      <a:endParaRPr lang="zh-CN" altLang="en-US" sz="1600"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277812">
                <a:tc>
                  <a:txBody>
                    <a:bodyPr/>
                    <a:lstStyle/>
                    <a:p>
                      <a:r>
                        <a:rPr lang="en-US" sz="1600" dirty="0" err="1">
                          <a:effectLst/>
                        </a:rPr>
                        <a:t>logic_error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逻辑错误。</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dirty="0" err="1">
                          <a:effectLst/>
                        </a:rPr>
                        <a:t>runtime_error</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运行时错误。</a:t>
                      </a:r>
                      <a:endParaRPr lang="zh-CN" alt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503404">
                <a:tc>
                  <a:txBody>
                    <a:bodyPr/>
                    <a:lstStyle/>
                    <a:p>
                      <a:r>
                        <a:rPr lang="en-US" sz="1600" dirty="0" err="1">
                          <a:effectLst/>
                        </a:rPr>
                        <a:t>bad_alloc</a:t>
                      </a:r>
                      <a:endParaRPr 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a:effectLst/>
                        </a:rPr>
                        <a:t>使用 </a:t>
                      </a:r>
                      <a:r>
                        <a:rPr lang="en-US" sz="1600">
                          <a:effectLst/>
                        </a:rPr>
                        <a:t>new </a:t>
                      </a:r>
                      <a:r>
                        <a:rPr lang="zh-CN" altLang="en-US" sz="1600">
                          <a:effectLst/>
                        </a:rPr>
                        <a:t>或 </a:t>
                      </a:r>
                      <a:r>
                        <a:rPr lang="en-US" sz="1600">
                          <a:effectLst/>
                        </a:rPr>
                        <a:t>new[ ] </a:t>
                      </a:r>
                      <a:r>
                        <a:rPr lang="zh-CN" altLang="en-US" sz="1600">
                          <a:effectLst/>
                        </a:rPr>
                        <a:t>分配内存失败时抛出的异常。</a:t>
                      </a:r>
                      <a:endParaRPr lang="zh-CN" alt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728996">
                <a:tc>
                  <a:txBody>
                    <a:bodyPr/>
                    <a:lstStyle/>
                    <a:p>
                      <a:r>
                        <a:rPr lang="en-US" sz="1600">
                          <a:effectLst/>
                        </a:rPr>
                        <a:t>bad_typeid</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altLang="zh-CN" sz="1600" dirty="0" err="1">
                          <a:effectLst/>
                        </a:rPr>
                        <a:t>typeid</a:t>
                      </a:r>
                      <a:r>
                        <a:rPr lang="en-US" altLang="zh-CN" sz="1600" dirty="0">
                          <a:effectLst/>
                        </a:rPr>
                        <a:t> </a:t>
                      </a:r>
                      <a:r>
                        <a:rPr lang="zh-CN" altLang="en-US" sz="1600" dirty="0">
                          <a:effectLst/>
                        </a:rPr>
                        <a:t>操作一个 </a:t>
                      </a:r>
                      <a:r>
                        <a:rPr lang="en-US" altLang="zh-CN" sz="1600" dirty="0">
                          <a:effectLst/>
                        </a:rPr>
                        <a:t>NULL </a:t>
                      </a:r>
                      <a:r>
                        <a:rPr lang="zh-CN" altLang="en-US" sz="1600" u="none" strike="noStrike" dirty="0">
                          <a:solidFill>
                            <a:srgbClr val="007DBB"/>
                          </a:solidFill>
                          <a:effectLst/>
                          <a:hlinkClick r:id="rId1"/>
                        </a:rPr>
                        <a:t>指针</a:t>
                      </a:r>
                      <a:r>
                        <a:rPr lang="zh-CN" altLang="en-US" sz="1600" dirty="0">
                          <a:effectLst/>
                        </a:rPr>
                        <a:t>，而且该指针是带有虚函数的类，这时抛出 </a:t>
                      </a:r>
                      <a:r>
                        <a:rPr lang="en-US" altLang="zh-CN" sz="1600" dirty="0" err="1">
                          <a:effectLst/>
                        </a:rPr>
                        <a:t>bad_typeid</a:t>
                      </a:r>
                      <a:r>
                        <a:rPr lang="en-US" altLang="zh-CN" sz="1600" dirty="0">
                          <a:effectLst/>
                        </a:rPr>
                        <a:t> </a:t>
                      </a:r>
                      <a:r>
                        <a:rPr lang="zh-CN" altLang="en-US" sz="1600" dirty="0">
                          <a:effectLst/>
                        </a:rPr>
                        <a:t>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a:effectLst/>
                        </a:rPr>
                        <a:t>bad_cast</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使用 </a:t>
                      </a:r>
                      <a:r>
                        <a:rPr lang="en-US" sz="1600" dirty="0" err="1">
                          <a:effectLst/>
                        </a:rPr>
                        <a:t>dynamic_cast</a:t>
                      </a:r>
                      <a:r>
                        <a:rPr lang="en-US" sz="1600" dirty="0">
                          <a:effectLst/>
                        </a:rPr>
                        <a:t> </a:t>
                      </a:r>
                      <a:r>
                        <a:rPr lang="zh-CN" altLang="en-US" sz="1600" dirty="0">
                          <a:effectLst/>
                        </a:rPr>
                        <a:t>转换失败时抛出的异常。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277812">
                <a:tc>
                  <a:txBody>
                    <a:bodyPr/>
                    <a:lstStyle/>
                    <a:p>
                      <a:r>
                        <a:rPr lang="en-US" sz="1600">
                          <a:effectLst/>
                        </a:rPr>
                        <a:t>ios_base::failure</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en-US" sz="1600" dirty="0" err="1">
                          <a:effectLst/>
                        </a:rPr>
                        <a:t>io</a:t>
                      </a:r>
                      <a:r>
                        <a:rPr lang="en-US" sz="1600" dirty="0">
                          <a:effectLst/>
                        </a:rPr>
                        <a:t> </a:t>
                      </a:r>
                      <a:r>
                        <a:rPr lang="zh-CN" altLang="en-US" sz="1600" dirty="0">
                          <a:effectLst/>
                        </a:rPr>
                        <a:t>过程中出现的异常。</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1180180">
                <a:tc>
                  <a:txBody>
                    <a:bodyPr/>
                    <a:lstStyle/>
                    <a:p>
                      <a:r>
                        <a:rPr lang="en-US" sz="1600">
                          <a:effectLst/>
                        </a:rPr>
                        <a:t>bad_exception</a:t>
                      </a:r>
                      <a:endParaRPr lang="en-US" sz="160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sz="1600" dirty="0">
                          <a:effectLst/>
                        </a:rPr>
                        <a:t>这是个特殊的异常，如果函数的异常列表里声明了 </a:t>
                      </a:r>
                      <a:r>
                        <a:rPr lang="en-US" sz="1600" dirty="0" err="1">
                          <a:effectLst/>
                        </a:rPr>
                        <a:t>bad_exception</a:t>
                      </a:r>
                      <a:r>
                        <a:rPr lang="en-US" sz="1600" dirty="0">
                          <a:effectLst/>
                        </a:rPr>
                        <a:t> </a:t>
                      </a:r>
                      <a:r>
                        <a:rPr lang="zh-CN" altLang="en-US" sz="1600" dirty="0">
                          <a:effectLst/>
                        </a:rPr>
                        <a:t>异常，当函数内部抛出了异常列表中没有的异常时，如果调用的 </a:t>
                      </a:r>
                      <a:r>
                        <a:rPr lang="en-US" sz="1600" dirty="0">
                          <a:effectLst/>
                        </a:rPr>
                        <a:t>unexpected() </a:t>
                      </a:r>
                      <a:r>
                        <a:rPr lang="zh-CN" altLang="en-US" sz="1600" dirty="0">
                          <a:effectLst/>
                        </a:rPr>
                        <a:t>函数中抛出了异常，不论什么类型，都会被替换为 </a:t>
                      </a:r>
                      <a:r>
                        <a:rPr lang="en-US" sz="1600" dirty="0" err="1">
                          <a:effectLst/>
                        </a:rPr>
                        <a:t>bad_exception</a:t>
                      </a:r>
                      <a:r>
                        <a:rPr lang="en-US" sz="1600" dirty="0">
                          <a:effectLst/>
                        </a:rPr>
                        <a:t> </a:t>
                      </a:r>
                      <a:r>
                        <a:rPr lang="zh-CN" altLang="en-US" sz="1600" dirty="0">
                          <a:effectLst/>
                        </a:rPr>
                        <a:t>类型。</a:t>
                      </a:r>
                      <a:endParaRPr lang="zh-CN" altLang="en-US" sz="1600"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logic_error</a:t>
            </a:r>
            <a:r>
              <a:rPr lang="en-US" altLang="zh-CN" sz="2400" dirty="0"/>
              <a:t> </a:t>
            </a:r>
            <a:r>
              <a:rPr lang="zh-CN" altLang="en-US" sz="2400" dirty="0"/>
              <a:t>的派生类：</a:t>
            </a:r>
            <a:endParaRPr lang="en-US" altLang="zh-CN"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180000" y="1275750"/>
          <a:ext cx="8856000" cy="2811780"/>
        </p:xfrm>
        <a:graphic>
          <a:graphicData uri="http://schemas.openxmlformats.org/drawingml/2006/table">
            <a:tbl>
              <a:tblPr/>
              <a:tblGrid>
                <a:gridCol w="4428000"/>
                <a:gridCol w="4428000"/>
              </a:tblGrid>
              <a:tr h="344925">
                <a:tc>
                  <a:txBody>
                    <a:bodyPr/>
                    <a:lstStyle/>
                    <a:p>
                      <a:r>
                        <a:rPr lang="zh-CN" altLang="en-US">
                          <a:solidFill>
                            <a:srgbClr val="444444"/>
                          </a:solidFill>
                          <a:effectLst/>
                        </a:rPr>
                        <a:t>异常名称</a:t>
                      </a:r>
                      <a:endParaRPr lang="zh-CN" altLang="en-US">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a:solidFill>
                            <a:srgbClr val="444444"/>
                          </a:solidFill>
                          <a:effectLst/>
                        </a:rPr>
                        <a:t>说  明</a:t>
                      </a:r>
                      <a:endParaRPr lang="zh-CN" altLang="en-US">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581308">
                <a:tc>
                  <a:txBody>
                    <a:bodyPr/>
                    <a:lstStyle/>
                    <a:p>
                      <a:r>
                        <a:rPr lang="en-US">
                          <a:effectLst/>
                        </a:rPr>
                        <a:t>length_error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试图生成一个超出该类型最大长度的对象时抛出该异常，例如 </a:t>
                      </a:r>
                      <a:r>
                        <a:rPr lang="en-US" altLang="zh-CN" dirty="0">
                          <a:effectLst/>
                        </a:rPr>
                        <a:t>vector </a:t>
                      </a:r>
                      <a:r>
                        <a:rPr lang="zh-CN" altLang="en-US" dirty="0">
                          <a:effectLst/>
                        </a:rPr>
                        <a:t>的 </a:t>
                      </a:r>
                      <a:r>
                        <a:rPr lang="en-US" altLang="zh-CN" dirty="0">
                          <a:effectLst/>
                        </a:rPr>
                        <a:t>resize </a:t>
                      </a:r>
                      <a:r>
                        <a:rPr lang="zh-CN" altLang="en-US" dirty="0">
                          <a:effectLst/>
                        </a:rPr>
                        <a:t>操作。</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581308">
                <a:tc>
                  <a:txBody>
                    <a:bodyPr/>
                    <a:lstStyle/>
                    <a:p>
                      <a:r>
                        <a:rPr lang="en-US">
                          <a:effectLst/>
                        </a:rPr>
                        <a:t>domain_error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参数的值域错误，主要用在数学函数中，例如使用一个负值调用只能操作非负数的函数。</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320805">
                <a:tc>
                  <a:txBody>
                    <a:bodyPr/>
                    <a:lstStyle/>
                    <a:p>
                      <a:r>
                        <a:rPr lang="en-US">
                          <a:effectLst/>
                        </a:rPr>
                        <a:t>out_of_range</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超出有效范围。</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841811">
                <a:tc>
                  <a:txBody>
                    <a:bodyPr/>
                    <a:lstStyle/>
                    <a:p>
                      <a:r>
                        <a:rPr lang="en-US">
                          <a:effectLst/>
                        </a:rPr>
                        <a:t>invalid_argument</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参数不合适。在标准库中，当利用</a:t>
                      </a:r>
                      <a:r>
                        <a:rPr lang="en-US" altLang="zh-CN" dirty="0">
                          <a:effectLst/>
                        </a:rPr>
                        <a:t>string</a:t>
                      </a:r>
                      <a:r>
                        <a:rPr lang="zh-CN" altLang="en-US" dirty="0">
                          <a:effectLst/>
                        </a:rPr>
                        <a:t>对象构造 </a:t>
                      </a:r>
                      <a:r>
                        <a:rPr lang="en-US" altLang="zh-CN" dirty="0" err="1">
                          <a:effectLst/>
                        </a:rPr>
                        <a:t>bitset</a:t>
                      </a:r>
                      <a:r>
                        <a:rPr lang="en-US" altLang="zh-CN" dirty="0">
                          <a:effectLst/>
                        </a:rPr>
                        <a:t> </a:t>
                      </a:r>
                      <a:r>
                        <a:rPr lang="zh-CN" altLang="en-US" dirty="0">
                          <a:effectLst/>
                        </a:rPr>
                        <a:t>时，而 </a:t>
                      </a:r>
                      <a:r>
                        <a:rPr lang="en-US" altLang="zh-CN" dirty="0">
                          <a:effectLst/>
                        </a:rPr>
                        <a:t>string </a:t>
                      </a:r>
                      <a:r>
                        <a:rPr lang="zh-CN" altLang="en-US" dirty="0">
                          <a:effectLst/>
                        </a:rPr>
                        <a:t>中的字符不是 </a:t>
                      </a:r>
                      <a:r>
                        <a:rPr lang="en-US" altLang="zh-CN" dirty="0">
                          <a:effectLst/>
                        </a:rPr>
                        <a:t>0 </a:t>
                      </a:r>
                      <a:r>
                        <a:rPr lang="zh-CN" altLang="en-US" dirty="0">
                          <a:effectLst/>
                        </a:rPr>
                        <a:t>或</a:t>
                      </a:r>
                      <a:r>
                        <a:rPr lang="en-US" altLang="zh-CN" dirty="0">
                          <a:effectLst/>
                        </a:rPr>
                        <a:t>1 </a:t>
                      </a:r>
                      <a:r>
                        <a:rPr lang="zh-CN" altLang="en-US" dirty="0">
                          <a:effectLst/>
                        </a:rPr>
                        <a:t>的时候，抛出该异常。</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95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400" dirty="0" err="1"/>
              <a:t>untime_error</a:t>
            </a:r>
            <a:r>
              <a:rPr lang="en-US" altLang="zh-CN" sz="2400" dirty="0"/>
              <a:t> </a:t>
            </a:r>
            <a:r>
              <a:rPr lang="zh-CN" altLang="en-US" sz="2400" dirty="0"/>
              <a:t>的派生类：</a:t>
            </a:r>
            <a:endParaRPr lang="zh-CN" altLang="en-US" sz="2400" dirty="0"/>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graphicFrame>
        <p:nvGraphicFramePr>
          <p:cNvPr id="5" name="表格 4"/>
          <p:cNvGraphicFramePr>
            <a:graphicFrameLocks noGrp="1"/>
          </p:cNvGraphicFramePr>
          <p:nvPr/>
        </p:nvGraphicFramePr>
        <p:xfrm>
          <a:off x="324000" y="1563750"/>
          <a:ext cx="7992000" cy="1376680"/>
        </p:xfrm>
        <a:graphic>
          <a:graphicData uri="http://schemas.openxmlformats.org/drawingml/2006/table">
            <a:tbl>
              <a:tblPr/>
              <a:tblGrid>
                <a:gridCol w="3996000"/>
                <a:gridCol w="3996000"/>
              </a:tblGrid>
              <a:tr h="0">
                <a:tc>
                  <a:txBody>
                    <a:bodyPr/>
                    <a:lstStyle/>
                    <a:p>
                      <a:r>
                        <a:rPr lang="zh-CN" altLang="en-US" dirty="0">
                          <a:solidFill>
                            <a:srgbClr val="444444"/>
                          </a:solidFill>
                          <a:effectLst/>
                        </a:rPr>
                        <a:t>异常名称</a:t>
                      </a:r>
                      <a:endParaRPr lang="zh-CN" altLang="en-US"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c>
                  <a:txBody>
                    <a:bodyPr/>
                    <a:lstStyle/>
                    <a:p>
                      <a:r>
                        <a:rPr lang="zh-CN" altLang="en-US" dirty="0">
                          <a:solidFill>
                            <a:srgbClr val="444444"/>
                          </a:solidFill>
                          <a:effectLst/>
                        </a:rPr>
                        <a:t>说  明</a:t>
                      </a:r>
                      <a:endParaRPr lang="zh-CN" altLang="en-US" dirty="0">
                        <a:solidFill>
                          <a:srgbClr val="444444"/>
                        </a:solidFill>
                        <a:effectLst/>
                      </a:endParaRPr>
                    </a:p>
                  </a:txBody>
                  <a:tcPr marL="31750" marR="31750" marT="44450" marB="444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DEDED"/>
                    </a:solidFill>
                  </a:tcPr>
                </a:tc>
              </a:tr>
              <a:tr h="0">
                <a:tc>
                  <a:txBody>
                    <a:bodyPr/>
                    <a:lstStyle/>
                    <a:p>
                      <a:r>
                        <a:rPr lang="en-US">
                          <a:effectLst/>
                        </a:rPr>
                        <a:t>range_error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计算结果超出了有意义的值域范围。</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r>
                        <a:rPr lang="en-US">
                          <a:effectLst/>
                        </a:rPr>
                        <a:t>overflow_error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a:effectLst/>
                        </a:rPr>
                        <a:t>算术计算上溢。</a:t>
                      </a:r>
                      <a:endParaRPr lang="zh-CN" alt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r h="0">
                <a:tc>
                  <a:txBody>
                    <a:bodyPr/>
                    <a:lstStyle/>
                    <a:p>
                      <a:r>
                        <a:rPr lang="en-US">
                          <a:effectLst/>
                        </a:rPr>
                        <a:t>underflow_error</a:t>
                      </a:r>
                      <a:endParaRPr lang="en-US">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r>
                        <a:rPr lang="zh-CN" altLang="en-US" dirty="0">
                          <a:effectLst/>
                        </a:rPr>
                        <a:t>算术计算下溢。</a:t>
                      </a:r>
                      <a:endParaRPr lang="zh-CN" altLang="en-US" dirty="0">
                        <a:effectLst/>
                      </a:endParaRPr>
                    </a:p>
                  </a:txBody>
                  <a:tcPr marL="31750" marR="31750" marT="31750" marB="31750"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r>
            </a:tbl>
          </a:graphicData>
        </a:graphic>
      </p:graphicFrame>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a:t>
            </a:r>
            <a:endParaRPr lang="zh-CN" altLang="en-US" sz="1800" dirty="0">
              <a:latin typeface="+mn-ea"/>
            </a:endParaRPr>
          </a:p>
        </p:txBody>
      </p:sp>
      <p:sp>
        <p:nvSpPr>
          <p:cNvPr id="6" name="TextBox 64"/>
          <p:cNvSpPr txBox="1">
            <a:spLocks noChangeArrowheads="1"/>
          </p:cNvSpPr>
          <p:nvPr/>
        </p:nvSpPr>
        <p:spPr bwMode="auto">
          <a:xfrm>
            <a:off x="869093" y="118021"/>
            <a:ext cx="2478907" cy="36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5" rIns="91431" bIns="4571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598930" indent="-227330" eaLnBrk="0" hangingPunct="0">
              <a:defRPr>
                <a:solidFill>
                  <a:schemeClr val="tx1"/>
                </a:solidFill>
                <a:latin typeface="Arial" panose="020B0604020202020204" pitchFamily="34" charset="0"/>
                <a:ea typeface="宋体" panose="02010600030101010101" pitchFamily="2" charset="-122"/>
              </a:defRPr>
            </a:lvl4pPr>
            <a:lvl5pPr marL="2057400" indent="-230505" eaLnBrk="0" hangingPunct="0">
              <a:defRPr>
                <a:solidFill>
                  <a:schemeClr val="tx1"/>
                </a:solidFill>
                <a:latin typeface="Arial" panose="020B0604020202020204" pitchFamily="34" charset="0"/>
                <a:ea typeface="宋体" panose="02010600030101010101" pitchFamily="2" charset="-122"/>
              </a:defRPr>
            </a:lvl5pPr>
            <a:lvl6pPr marL="25146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305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t>C</a:t>
            </a:r>
            <a:r>
              <a:rPr lang="en-US" altLang="zh-CN" dirty="0"/>
              <a:t>++</a:t>
            </a:r>
            <a:r>
              <a:rPr lang="zh-CN" altLang="en-US" dirty="0"/>
              <a:t>标准异常的基</a:t>
            </a:r>
            <a:r>
              <a:rPr lang="zh-CN" altLang="en-US" dirty="0" smtClean="0"/>
              <a:t>类</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ppt_w</p:attrName>
                                        </p:attrNameLst>
                                      </p:cBhvr>
                                      <p:tavLst>
                                        <p:tav tm="0" fmla="#ppt_w*sin(2.5*pi*$)">
                                          <p:val>
                                            <p:fltVal val="0"/>
                                          </p:val>
                                        </p:tav>
                                        <p:tav tm="100000">
                                          <p:val>
                                            <p:fltVal val="1"/>
                                          </p:val>
                                        </p:tav>
                                      </p:tavLst>
                                    </p:anim>
                                    <p:anim calcmode="lin" valueType="num">
                                      <p:cBhvr>
                                        <p:cTn id="9" dur="10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899"/>
                            </p:stCondLst>
                            <p:childTnLst>
                              <p:par>
                                <p:cTn id="11" presetID="26" presetClass="emph" presetSubtype="0" fill="hold" grpId="1" nodeType="afterEffect">
                                  <p:stCondLst>
                                    <p:cond delay="0"/>
                                  </p:stCondLst>
                                  <p:iterate type="lt">
                                    <p:tmPct val="0"/>
                                  </p:iterate>
                                  <p:childTnLst>
                                    <p:animEffect transition="out" filter="fade">
                                      <p:cBhvr>
                                        <p:cTn id="12" dur="500" tmFilter="0, 0; .2, .5; .8, .5; 1, 0"/>
                                        <p:tgtEl>
                                          <p:spTgt spid="6"/>
                                        </p:tgtEl>
                                      </p:cBhvr>
                                    </p:animEffect>
                                    <p:animScale>
                                      <p:cBhvr>
                                        <p:cTn id="13"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9.1.1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异常、异常处理的概念</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52000" y="843750"/>
            <a:ext cx="8424000" cy="3250121"/>
          </a:xfrm>
          <a:prstGeom prst="rect">
            <a:avLst/>
          </a:prstGeom>
        </p:spPr>
        <p:txBody>
          <a:bodyPr wrap="square">
            <a:spAutoFit/>
          </a:bodyPr>
          <a:lstStyle/>
          <a:p>
            <a:pPr>
              <a:lnSpc>
                <a:spcPct val="90000"/>
              </a:lnSpc>
            </a:pPr>
            <a:r>
              <a:rPr lang="zh-CN" altLang="en-US" dirty="0"/>
              <a:t>具有以下特点</a:t>
            </a:r>
            <a:r>
              <a:rPr lang="en-US" altLang="zh-CN" dirty="0" smtClean="0"/>
              <a:t>:</a:t>
            </a:r>
            <a:endParaRPr lang="en-US" altLang="zh-CN" dirty="0" smtClean="0"/>
          </a:p>
          <a:p>
            <a:pPr>
              <a:lnSpc>
                <a:spcPct val="150000"/>
              </a:lnSpc>
              <a:buFontTx/>
              <a:buNone/>
            </a:pPr>
            <a:r>
              <a:rPr lang="en-US" altLang="zh-CN" dirty="0" smtClean="0"/>
              <a:t>     </a:t>
            </a:r>
            <a:r>
              <a:rPr lang="en-US" altLang="zh-CN" dirty="0"/>
              <a:t>(1) </a:t>
            </a:r>
            <a:r>
              <a:rPr lang="zh-CN" altLang="en-US" dirty="0"/>
              <a:t>异常处理程序的编写不再繁琐。在错误有可能出现处写一些代码，并在后面的单独节中加入异常处理程序。如果程序中多次调用一个函数，在程序中加入一个函数异常处理程序即可</a:t>
            </a:r>
            <a:r>
              <a:rPr lang="zh-CN" altLang="en-US" dirty="0" smtClean="0"/>
              <a:t>。</a:t>
            </a:r>
            <a:endParaRPr lang="en-US" altLang="zh-CN" dirty="0" smtClean="0"/>
          </a:p>
          <a:p>
            <a:pPr>
              <a:lnSpc>
                <a:spcPct val="150000"/>
              </a:lnSpc>
              <a:buFontTx/>
              <a:buNone/>
            </a:pPr>
            <a:r>
              <a:rPr lang="en-US" altLang="zh-CN" dirty="0" smtClean="0"/>
              <a:t>     </a:t>
            </a:r>
            <a:r>
              <a:rPr lang="en-US" altLang="zh-CN" dirty="0"/>
              <a:t>(2) </a:t>
            </a:r>
            <a:r>
              <a:rPr lang="zh-CN" altLang="en-US" dirty="0"/>
              <a:t>异常发生不会被忽略。如果被调用函数需要发送一条异常处理信息给调用函数，它可向调用函数发送一描述异常处理信息的对象。如果调用函数没有捕捉和处理该错误信号，在后续时刻该调用函数将继续发送描述异常信息的对象，直到异常信息被捕捉和处理为止。</a:t>
            </a:r>
            <a:endParaRPr lang="zh-CN" altLang="en-US" dirty="0"/>
          </a:p>
        </p:txBody>
      </p:sp>
    </p:spTree>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6000" y="708025"/>
            <a:ext cx="8748000" cy="40237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pPr>
            <a:r>
              <a:rPr lang="zh-CN" altLang="en-US" sz="2400" dirty="0" smtClean="0"/>
              <a:t>作用：在函数原型中对函数是否会抛出异常以及会抛出何种异常进行说明，帮助程序员了解标准库或第三方库中的函数（或类操作）所抛出异常的类型</a:t>
            </a:r>
            <a:endParaRPr lang="zh-CN" altLang="en-US" sz="2400" dirty="0" smtClean="0"/>
          </a:p>
          <a:p>
            <a:pPr>
              <a:lnSpc>
                <a:spcPct val="80000"/>
              </a:lnSpc>
            </a:pPr>
            <a:r>
              <a:rPr lang="zh-CN" altLang="en-US" sz="2400" dirty="0" smtClean="0"/>
              <a:t>形式：</a:t>
            </a:r>
            <a:endParaRPr lang="zh-CN" altLang="en-US" sz="2400" dirty="0" smtClean="0"/>
          </a:p>
          <a:p>
            <a:pPr lvl="1">
              <a:lnSpc>
                <a:spcPct val="80000"/>
              </a:lnSpc>
              <a:buFont typeface="Wingdings" panose="05000000000000000000" pitchFamily="2" charset="2"/>
              <a:buNone/>
            </a:pPr>
            <a:r>
              <a:rPr lang="en-US" altLang="zh-CN" sz="2400" dirty="0" smtClean="0">
                <a:solidFill>
                  <a:schemeClr val="hlink"/>
                </a:solidFill>
              </a:rPr>
              <a:t>throw</a:t>
            </a:r>
            <a:r>
              <a:rPr lang="en-US" altLang="zh-CN" sz="2400" dirty="0" smtClean="0"/>
              <a:t> </a:t>
            </a:r>
            <a:r>
              <a:rPr lang="zh-CN" altLang="en-US" sz="2400" dirty="0" smtClean="0"/>
              <a:t>（异常类型列表）</a:t>
            </a:r>
            <a:endParaRPr lang="zh-CN" altLang="en-US" sz="2400" dirty="0" smtClean="0"/>
          </a:p>
          <a:p>
            <a:pPr lvl="1">
              <a:lnSpc>
                <a:spcPct val="80000"/>
              </a:lnSpc>
              <a:buFont typeface="Wingdings" panose="05000000000000000000" pitchFamily="2" charset="2"/>
              <a:buNone/>
            </a:pPr>
            <a:r>
              <a:rPr lang="zh-CN" altLang="en-US" sz="2400" dirty="0" smtClean="0"/>
              <a:t>放于函数原型中形参表的后面</a:t>
            </a:r>
            <a:endParaRPr lang="zh-CN" altLang="en-US" sz="2400" dirty="0" smtClean="0"/>
          </a:p>
          <a:p>
            <a:pPr lvl="1">
              <a:lnSpc>
                <a:spcPct val="80000"/>
              </a:lnSpc>
            </a:pPr>
            <a:r>
              <a:rPr lang="zh-CN" altLang="en-US" sz="2400" dirty="0" smtClean="0"/>
              <a:t>例如：</a:t>
            </a:r>
            <a:endParaRPr lang="zh-CN" altLang="en-US" sz="2400" dirty="0" smtClean="0"/>
          </a:p>
          <a:p>
            <a:pPr lvl="1">
              <a:lnSpc>
                <a:spcPct val="80000"/>
              </a:lnSpc>
              <a:buFont typeface="Wingdings" panose="05000000000000000000" pitchFamily="2" charset="2"/>
              <a:buNone/>
            </a:pPr>
            <a:r>
              <a:rPr lang="zh-CN" altLang="en-US" sz="2400" dirty="0" smtClean="0"/>
              <a:t>   </a:t>
            </a:r>
            <a:r>
              <a:rPr lang="en-US" altLang="zh-CN" sz="2400" dirty="0" err="1" smtClean="0"/>
              <a:t>int</a:t>
            </a:r>
            <a:r>
              <a:rPr lang="en-US" altLang="zh-CN" sz="2400" dirty="0" smtClean="0"/>
              <a:t> f1 () </a:t>
            </a:r>
            <a:r>
              <a:rPr lang="en-US" altLang="zh-CN" sz="2400" dirty="0" smtClean="0">
                <a:solidFill>
                  <a:schemeClr val="hlink"/>
                </a:solidFill>
              </a:rPr>
              <a:t>throw (</a:t>
            </a:r>
            <a:r>
              <a:rPr lang="en-US" altLang="zh-CN" sz="2400" dirty="0" err="1" smtClean="0">
                <a:solidFill>
                  <a:schemeClr val="hlink"/>
                </a:solidFill>
              </a:rPr>
              <a:t>logic_error</a:t>
            </a:r>
            <a:r>
              <a:rPr lang="en-US" altLang="zh-CN" sz="2400" dirty="0" smtClean="0">
                <a:solidFill>
                  <a:schemeClr val="hlink"/>
                </a:solidFill>
              </a:rPr>
              <a:t>)</a:t>
            </a:r>
            <a:r>
              <a:rPr lang="en-US" altLang="zh-CN" sz="2400" dirty="0" smtClean="0"/>
              <a:t>; </a:t>
            </a:r>
            <a:endParaRPr lang="en-US" altLang="zh-CN" sz="2400" dirty="0" smtClean="0"/>
          </a:p>
          <a:p>
            <a:pPr>
              <a:lnSpc>
                <a:spcPct val="80000"/>
              </a:lnSpc>
            </a:pPr>
            <a:r>
              <a:rPr lang="zh-CN" altLang="en-US" sz="1800" dirty="0" smtClean="0">
                <a:latin typeface="+mn-ea"/>
              </a:rPr>
              <a:t>异常类型列表为空，表示该函数不抛出任何异常</a:t>
            </a:r>
            <a:endParaRPr lang="zh-CN" altLang="en-US" sz="1800" dirty="0" smtClean="0">
              <a:latin typeface="+mn-ea"/>
            </a:endParaRPr>
          </a:p>
          <a:p>
            <a:pPr>
              <a:lnSpc>
                <a:spcPct val="80000"/>
              </a:lnSpc>
            </a:pPr>
            <a:r>
              <a:rPr lang="zh-CN" altLang="en-US" sz="1800" dirty="0" smtClean="0">
                <a:latin typeface="+mn-ea"/>
              </a:rPr>
              <a:t>不带异常说明的函数可以抛出任意类型的异常</a:t>
            </a:r>
            <a:endParaRPr lang="zh-CN" altLang="en-US" sz="1800" dirty="0" smtClean="0">
              <a:latin typeface="+mn-ea"/>
            </a:endParaRPr>
          </a:p>
          <a:p>
            <a:pPr>
              <a:lnSpc>
                <a:spcPct val="80000"/>
              </a:lnSpc>
            </a:pPr>
            <a:r>
              <a:rPr lang="en-US" altLang="zh-CN" sz="1800" dirty="0" err="1" smtClean="0">
                <a:latin typeface="+mn-ea"/>
              </a:rPr>
              <a:t>const</a:t>
            </a:r>
            <a:r>
              <a:rPr lang="zh-CN" altLang="en-US" sz="1800" dirty="0" smtClean="0">
                <a:latin typeface="+mn-ea"/>
              </a:rPr>
              <a:t>成员函数的异常说明放在保留字</a:t>
            </a:r>
            <a:r>
              <a:rPr lang="en-US" altLang="zh-CN" sz="1800" dirty="0" err="1" smtClean="0">
                <a:latin typeface="+mn-ea"/>
              </a:rPr>
              <a:t>const</a:t>
            </a:r>
            <a:r>
              <a:rPr lang="zh-CN" altLang="en-US" sz="1800" dirty="0" smtClean="0">
                <a:latin typeface="+mn-ea"/>
              </a:rPr>
              <a:t>之后</a:t>
            </a:r>
            <a:endParaRPr lang="zh-CN" altLang="en-US" sz="1800" dirty="0" smtClean="0">
              <a:latin typeface="+mn-ea"/>
            </a:endParaRPr>
          </a:p>
          <a:p>
            <a:pPr>
              <a:lnSpc>
                <a:spcPct val="80000"/>
              </a:lnSpc>
            </a:pPr>
            <a:r>
              <a:rPr lang="zh-CN" altLang="en-US" sz="1800" dirty="0" smtClean="0">
                <a:latin typeface="+mn-ea"/>
              </a:rPr>
              <a:t>基类虚函数的异常列表是派生类中对应虚函数的异常列表的超集  </a:t>
            </a:r>
            <a:endParaRPr lang="zh-CN" altLang="en-US" sz="1800" dirty="0">
              <a:latin typeface="+mn-ea"/>
            </a:endParaRPr>
          </a:p>
        </p:txBody>
      </p:sp>
      <p:sp>
        <p:nvSpPr>
          <p:cNvPr id="5" name="Rectangle 2"/>
          <p:cNvSpPr txBox="1">
            <a:spLocks noChangeArrowheads="1"/>
          </p:cNvSpPr>
          <p:nvPr/>
        </p:nvSpPr>
        <p:spPr>
          <a:xfrm>
            <a:off x="1150938" y="-20250"/>
            <a:ext cx="7793037" cy="599926"/>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2800" dirty="0" smtClean="0"/>
              <a:t>4</a:t>
            </a:r>
            <a:r>
              <a:rPr lang="zh-CN" altLang="en-US" sz="2800" dirty="0" smtClean="0"/>
              <a:t>、异常说明</a:t>
            </a:r>
            <a:endParaRPr lang="zh-CN" altLang="en-US" sz="2800" dirty="0"/>
          </a:p>
        </p:txBody>
      </p:sp>
    </p:spTree>
  </p:cSld>
  <p:clrMapOvr>
    <a:masterClrMapping/>
  </p:clrMapOvr>
  <p:transition spd="slow" advClick="0" advTm="0"/>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bwMode="auto">
          <a:xfrm>
            <a:off x="-10795" y="4721225"/>
            <a:ext cx="9154160" cy="460375"/>
          </a:xfrm>
          <a:prstGeom prst="rect">
            <a:avLst/>
          </a:prstGeom>
          <a:solidFill>
            <a:schemeClr val="bg1">
              <a:lumMod val="5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smtClean="0">
              <a:ln>
                <a:noFill/>
              </a:ln>
              <a:solidFill>
                <a:schemeClr val="tx2"/>
              </a:solidFill>
              <a:effectLst/>
              <a:latin typeface="Times New Roman" panose="02020603050405020304" charset="0"/>
              <a:ea typeface="楷体_GB2312" pitchFamily="49" charset="-122"/>
            </a:endParaRPr>
          </a:p>
        </p:txBody>
      </p:sp>
      <p:grpSp>
        <p:nvGrpSpPr>
          <p:cNvPr id="26" name="组合 25"/>
          <p:cNvGrpSpPr/>
          <p:nvPr/>
        </p:nvGrpSpPr>
        <p:grpSpPr>
          <a:xfrm>
            <a:off x="191770" y="4472305"/>
            <a:ext cx="2016760" cy="709295"/>
            <a:chOff x="9811846" y="5436797"/>
            <a:chExt cx="1459254" cy="868490"/>
          </a:xfrm>
        </p:grpSpPr>
        <p:sp>
          <p:nvSpPr>
            <p:cNvPr id="27" name="矩形 26"/>
            <p:cNvSpPr/>
            <p:nvPr/>
          </p:nvSpPr>
          <p:spPr>
            <a:xfrm>
              <a:off x="11004398" y="6088163"/>
              <a:ext cx="266702" cy="21390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0642146" y="5828865"/>
              <a:ext cx="266702" cy="476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0241641" y="5436797"/>
              <a:ext cx="266702" cy="8684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811846" y="5436797"/>
              <a:ext cx="266702" cy="86848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1934211" y="4965111"/>
            <a:ext cx="397702" cy="21390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itle 1"/>
          <p:cNvSpPr txBox="1"/>
          <p:nvPr/>
        </p:nvSpPr>
        <p:spPr>
          <a:xfrm>
            <a:off x="864235" y="200025"/>
            <a:ext cx="4634865" cy="379730"/>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sz="2400" b="1" dirty="0">
                <a:solidFill>
                  <a:schemeClr val="tx1">
                    <a:lumMod val="75000"/>
                    <a:lumOff val="25000"/>
                  </a:schemeClr>
                </a:solidFill>
                <a:latin typeface="微软雅黑" panose="020B0503020204020204" pitchFamily="34" charset="-122"/>
                <a:ea typeface="微软雅黑" panose="020B0503020204020204" pitchFamily="34" charset="-122"/>
              </a:rPr>
              <a:t>小结</a:t>
            </a:r>
            <a:endParaRPr 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210285" y="811707"/>
            <a:ext cx="8711999" cy="3416320"/>
          </a:xfrm>
          <a:prstGeom prst="rect">
            <a:avLst/>
          </a:prstGeom>
          <a:noFill/>
        </p:spPr>
        <p:txBody>
          <a:bodyPr wrap="square" rtlCol="0">
            <a:spAutoFit/>
          </a:bodyPr>
          <a:lstStyle/>
          <a:p>
            <a:pPr marL="342900" indent="-342900" eaLnBrk="0" hangingPunct="0">
              <a:lnSpc>
                <a:spcPct val="150000"/>
              </a:lnSpc>
              <a:buClr>
                <a:srgbClr val="0BD0D9"/>
              </a:buClr>
              <a:buSzPct val="95000"/>
              <a:buFont typeface="Arial" panose="020B0604020202020204" pitchFamily="34" charset="0"/>
              <a:buChar char="•"/>
              <a:defRPr/>
            </a:pPr>
            <a:r>
              <a:rPr lang="en-US" altLang="zh-CN" sz="2400" b="1" dirty="0" smtClean="0">
                <a:solidFill>
                  <a:srgbClr val="313193"/>
                </a:solidFill>
                <a:latin typeface="Tahoma" panose="020B0604030504040204" pitchFamily="34" charset="0"/>
                <a:ea typeface="宋体" panose="02010600030101010101" pitchFamily="2" charset="-122"/>
              </a:rPr>
              <a:t>  </a:t>
            </a:r>
            <a:r>
              <a:rPr lang="en-US" altLang="zh-CN" sz="2400" dirty="0" smtClean="0"/>
              <a:t>C</a:t>
            </a:r>
            <a:r>
              <a:rPr lang="en-US" altLang="zh-CN" sz="2400" dirty="0"/>
              <a:t>++</a:t>
            </a:r>
            <a:r>
              <a:rPr lang="zh-CN" altLang="en-US" sz="2400" dirty="0"/>
              <a:t>中异常处理的目标是简化大型可靠程序的创建，用尽可能少的代码，使系统中没有不受控制的错误。</a:t>
            </a:r>
            <a:endParaRPr lang="zh-CN" altLang="en-US" sz="2400" dirty="0"/>
          </a:p>
          <a:p>
            <a:pPr marL="342900" indent="-342900" eaLnBrk="0" hangingPunct="0">
              <a:lnSpc>
                <a:spcPct val="150000"/>
              </a:lnSpc>
              <a:buClr>
                <a:srgbClr val="0BD0D9"/>
              </a:buClr>
              <a:buSzPct val="95000"/>
              <a:buFont typeface="Arial" panose="020B0604020202020204" pitchFamily="34" charset="0"/>
              <a:buChar char="•"/>
              <a:defRPr/>
            </a:pPr>
            <a:r>
              <a:rPr lang="zh-CN" altLang="en-US" sz="2400" dirty="0" smtClean="0"/>
              <a:t>异常处理</a:t>
            </a:r>
            <a:r>
              <a:rPr lang="zh-CN" altLang="en-US" sz="2400" dirty="0"/>
              <a:t>设计用来处理同步情况，作为程序执行的结构，而不能用于处理异步情况；异常处理通常用于发现错误部分与处理错误部分处于不同位置</a:t>
            </a:r>
            <a:r>
              <a:rPr lang="en-US" altLang="zh-CN" sz="2400" dirty="0"/>
              <a:t>(</a:t>
            </a:r>
            <a:r>
              <a:rPr lang="zh-CN" altLang="en-US" sz="2400" dirty="0"/>
              <a:t>不同范围</a:t>
            </a:r>
            <a:r>
              <a:rPr lang="en-US" altLang="zh-CN" sz="2400" dirty="0"/>
              <a:t>)</a:t>
            </a:r>
            <a:r>
              <a:rPr lang="zh-CN" altLang="en-US" sz="2400" dirty="0"/>
              <a:t>时；异常处理不应作为具体的控制流机制。</a:t>
            </a:r>
            <a:endParaRPr lang="zh-CN" altLang="en-US" sz="2400"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Rectangle 3"/>
          <p:cNvSpPr txBox="1">
            <a:spLocks noChangeArrowheads="1"/>
          </p:cNvSpPr>
          <p:nvPr/>
        </p:nvSpPr>
        <p:spPr>
          <a:xfrm>
            <a:off x="36000" y="699750"/>
            <a:ext cx="8495999" cy="4114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t>基本思想</a:t>
            </a:r>
            <a:endParaRPr lang="zh-CN" altLang="en-US" sz="2000" dirty="0" smtClean="0"/>
          </a:p>
          <a:p>
            <a:pPr lvl="1">
              <a:lnSpc>
                <a:spcPct val="150000"/>
              </a:lnSpc>
            </a:pPr>
            <a:r>
              <a:rPr lang="zh-CN" altLang="en-US" sz="2000" dirty="0" smtClean="0"/>
              <a:t>将异常检测与异常处理分离：异常检测部分检测到异常的存在时，抛出一个异常对象给异常处理代码，通过该异常对象，独立开发的异常检测部分和异常处理部分能够就程序执行期间所出现的异常情况进行通信 。</a:t>
            </a:r>
            <a:endParaRPr lang="zh-CN" altLang="en-US" sz="2000" dirty="0"/>
          </a:p>
        </p:txBody>
      </p:sp>
      <p:sp>
        <p:nvSpPr>
          <p:cNvPr id="4" name="Rectangle 3"/>
          <p:cNvSpPr txBox="1">
            <a:spLocks noChangeArrowheads="1"/>
          </p:cNvSpPr>
          <p:nvPr/>
        </p:nvSpPr>
        <p:spPr bwMode="auto">
          <a:xfrm>
            <a:off x="180000" y="3075750"/>
            <a:ext cx="8423999" cy="1800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eaLnBrk="1" fontAlgn="base" hangingPunct="1">
              <a:spcBef>
                <a:spcPct val="20000"/>
              </a:spcBef>
              <a:spcAft>
                <a:spcPct val="0"/>
              </a:spcAft>
              <a:buChar char="»"/>
              <a:defRPr sz="2800" b="1">
                <a:solidFill>
                  <a:schemeClr val="tx1"/>
                </a:solidFill>
                <a:latin typeface="+mn-lt"/>
                <a:ea typeface="+mn-ea"/>
              </a:defRPr>
            </a:lvl6pPr>
            <a:lvl7pPr marL="2971800" indent="-228600" algn="l" rtl="0" eaLnBrk="1" fontAlgn="base" hangingPunct="1">
              <a:spcBef>
                <a:spcPct val="20000"/>
              </a:spcBef>
              <a:spcAft>
                <a:spcPct val="0"/>
              </a:spcAft>
              <a:buChar char="»"/>
              <a:defRPr sz="2800" b="1">
                <a:solidFill>
                  <a:schemeClr val="tx1"/>
                </a:solidFill>
                <a:latin typeface="+mn-lt"/>
                <a:ea typeface="+mn-ea"/>
              </a:defRPr>
            </a:lvl7pPr>
            <a:lvl8pPr marL="3429000" indent="-228600" algn="l" rtl="0" eaLnBrk="1" fontAlgn="base" hangingPunct="1">
              <a:spcBef>
                <a:spcPct val="20000"/>
              </a:spcBef>
              <a:spcAft>
                <a:spcPct val="0"/>
              </a:spcAft>
              <a:buChar char="»"/>
              <a:defRPr sz="2800" b="1">
                <a:solidFill>
                  <a:schemeClr val="tx1"/>
                </a:solidFill>
                <a:latin typeface="+mn-lt"/>
                <a:ea typeface="+mn-ea"/>
              </a:defRPr>
            </a:lvl8pPr>
            <a:lvl9pPr marL="3886200" indent="-228600" algn="l" rtl="0" eaLnBrk="1" fontAlgn="base" hangingPunct="1">
              <a:spcBef>
                <a:spcPct val="20000"/>
              </a:spcBef>
              <a:spcAft>
                <a:spcPct val="0"/>
              </a:spcAft>
              <a:buChar char="»"/>
              <a:defRPr sz="2800" b="1">
                <a:solidFill>
                  <a:schemeClr val="tx1"/>
                </a:solidFill>
                <a:latin typeface="+mn-lt"/>
                <a:ea typeface="+mn-ea"/>
              </a:defRPr>
            </a:lvl9pPr>
          </a:lstStyle>
          <a:p>
            <a:pPr marL="0" algn="just">
              <a:lnSpc>
                <a:spcPct val="150000"/>
              </a:lnSpc>
              <a:spcBef>
                <a:spcPts val="0"/>
              </a:spcBef>
              <a:defRPr/>
            </a:pPr>
            <a:r>
              <a:rPr lang="zh-CN" altLang="en-US" sz="2000" b="0" kern="0" dirty="0" smtClean="0"/>
              <a:t>由于</a:t>
            </a:r>
            <a:r>
              <a:rPr lang="zh-CN" altLang="en-US" sz="2000" b="0" kern="0" dirty="0"/>
              <a:t>异常处理机制使得异常的引发和处理不必在同一函数</a:t>
            </a:r>
            <a:r>
              <a:rPr lang="zh-CN" altLang="en-US" sz="2000" b="0" kern="0" dirty="0" smtClean="0"/>
              <a:t>中</a:t>
            </a:r>
            <a:r>
              <a:rPr lang="en-US" altLang="zh-CN" sz="2000" b="0" kern="0" dirty="0" smtClean="0"/>
              <a:t>;</a:t>
            </a:r>
            <a:endParaRPr lang="en-US" altLang="zh-CN" sz="2000" b="0" kern="0" dirty="0" smtClean="0"/>
          </a:p>
          <a:p>
            <a:pPr marL="455295" lvl="1" algn="just">
              <a:lnSpc>
                <a:spcPct val="150000"/>
              </a:lnSpc>
              <a:spcBef>
                <a:spcPts val="0"/>
              </a:spcBef>
              <a:defRPr/>
            </a:pPr>
            <a:r>
              <a:rPr lang="zh-CN" altLang="en-US" sz="2000" b="0" kern="0" dirty="0" smtClean="0">
                <a:solidFill>
                  <a:srgbClr val="CC0000"/>
                </a:solidFill>
              </a:rPr>
              <a:t>底层</a:t>
            </a:r>
            <a:r>
              <a:rPr lang="zh-CN" altLang="en-US" sz="2000" b="0" kern="0" dirty="0">
                <a:solidFill>
                  <a:srgbClr val="CC0000"/>
                </a:solidFill>
              </a:rPr>
              <a:t>的函数可以着重解决具体问题</a:t>
            </a:r>
            <a:r>
              <a:rPr lang="zh-CN" altLang="en-US" sz="2000" b="0" kern="0" dirty="0"/>
              <a:t>而不必过多地考虑对异常的处理</a:t>
            </a:r>
            <a:r>
              <a:rPr lang="zh-CN" altLang="en-US" sz="2000" b="0" kern="0" dirty="0" smtClean="0"/>
              <a:t>；</a:t>
            </a:r>
            <a:endParaRPr lang="en-US" altLang="zh-CN" sz="2000" b="0" kern="0" dirty="0" smtClean="0"/>
          </a:p>
          <a:p>
            <a:pPr marL="455295" lvl="1" algn="just">
              <a:lnSpc>
                <a:spcPct val="150000"/>
              </a:lnSpc>
              <a:spcBef>
                <a:spcPts val="0"/>
              </a:spcBef>
              <a:defRPr/>
            </a:pPr>
            <a:r>
              <a:rPr lang="zh-CN" altLang="en-US" sz="2000" b="0" kern="0" dirty="0" smtClean="0">
                <a:solidFill>
                  <a:srgbClr val="CC0000"/>
                </a:solidFill>
              </a:rPr>
              <a:t>上层</a:t>
            </a:r>
            <a:r>
              <a:rPr lang="zh-CN" altLang="en-US" sz="2000" b="0" kern="0" dirty="0">
                <a:solidFill>
                  <a:srgbClr val="CC0000"/>
                </a:solidFill>
              </a:rPr>
              <a:t>调用者可以在适当的位置设计对不同类型异常的处理</a:t>
            </a:r>
            <a:r>
              <a:rPr lang="zh-CN" altLang="en-US" sz="2000" b="0" kern="0" dirty="0"/>
              <a:t>。</a:t>
            </a:r>
            <a:endParaRPr lang="zh-CN" altLang="en-US" sz="2000" b="0" kern="0" dirty="0"/>
          </a:p>
        </p:txBody>
      </p:sp>
    </p:spTree>
  </p:cSld>
  <p:clrMapOvr>
    <a:masterClrMapping/>
  </p:clrMapOvr>
  <p:transition spd="slow"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69093" y="200199"/>
            <a:ext cx="429018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rPr>
              <a:t>9.1.2 </a:t>
            </a: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异常处理的</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基本思想</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2"/>
          <p:cNvGrpSpPr/>
          <p:nvPr/>
        </p:nvGrpSpPr>
        <p:grpSpPr bwMode="auto">
          <a:xfrm>
            <a:off x="684000" y="901605"/>
            <a:ext cx="6141589" cy="3812424"/>
            <a:chOff x="2226" y="2026"/>
            <a:chExt cx="6599" cy="4991"/>
          </a:xfrm>
        </p:grpSpPr>
        <p:sp>
          <p:nvSpPr>
            <p:cNvPr id="8" name="AutoShape 3"/>
            <p:cNvSpPr>
              <a:spLocks noChangeArrowheads="1"/>
            </p:cNvSpPr>
            <p:nvPr/>
          </p:nvSpPr>
          <p:spPr bwMode="auto">
            <a:xfrm>
              <a:off x="2226" y="2026"/>
              <a:ext cx="6526" cy="4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p>
          </p:txBody>
        </p:sp>
        <p:sp>
          <p:nvSpPr>
            <p:cNvPr id="9" name="Text Box 21"/>
            <p:cNvSpPr txBox="1">
              <a:spLocks noChangeArrowheads="1"/>
            </p:cNvSpPr>
            <p:nvPr/>
          </p:nvSpPr>
          <p:spPr bwMode="auto">
            <a:xfrm>
              <a:off x="3692" y="2728"/>
              <a:ext cx="3666" cy="65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函数f()捕获并处理异常</a:t>
              </a:r>
              <a:endParaRPr lang="zh-CN" altLang="zh-CN" sz="2400"/>
            </a:p>
          </p:txBody>
        </p:sp>
        <p:sp>
          <p:nvSpPr>
            <p:cNvPr id="10" name="Text Box 22"/>
            <p:cNvSpPr txBox="1">
              <a:spLocks noChangeArrowheads="1"/>
            </p:cNvSpPr>
            <p:nvPr/>
          </p:nvSpPr>
          <p:spPr bwMode="auto">
            <a:xfrm>
              <a:off x="3805" y="6567"/>
              <a:ext cx="3500" cy="4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函数h()引发异常</a:t>
              </a:r>
              <a:endParaRPr lang="zh-CN" altLang="zh-CN" sz="2400"/>
            </a:p>
          </p:txBody>
        </p:sp>
        <p:sp>
          <p:nvSpPr>
            <p:cNvPr id="13" name="Text Box 23"/>
            <p:cNvSpPr txBox="1">
              <a:spLocks noChangeArrowheads="1"/>
            </p:cNvSpPr>
            <p:nvPr/>
          </p:nvSpPr>
          <p:spPr bwMode="auto">
            <a:xfrm>
              <a:off x="3805" y="5170"/>
              <a:ext cx="3262" cy="4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函数g()</a:t>
              </a:r>
              <a:endParaRPr lang="zh-CN" altLang="zh-CN" sz="2400"/>
            </a:p>
          </p:txBody>
        </p:sp>
        <p:sp>
          <p:nvSpPr>
            <p:cNvPr id="14" name="Line 24"/>
            <p:cNvSpPr>
              <a:spLocks noChangeShapeType="1"/>
            </p:cNvSpPr>
            <p:nvPr/>
          </p:nvSpPr>
          <p:spPr bwMode="auto">
            <a:xfrm>
              <a:off x="4265" y="2236"/>
              <a:ext cx="0" cy="45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5" name="Line 25"/>
            <p:cNvSpPr>
              <a:spLocks noChangeShapeType="1"/>
            </p:cNvSpPr>
            <p:nvPr/>
          </p:nvSpPr>
          <p:spPr bwMode="auto">
            <a:xfrm>
              <a:off x="4265" y="3544"/>
              <a:ext cx="0" cy="46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6" name="Line 26"/>
            <p:cNvSpPr>
              <a:spLocks noChangeShapeType="1"/>
            </p:cNvSpPr>
            <p:nvPr/>
          </p:nvSpPr>
          <p:spPr bwMode="auto">
            <a:xfrm>
              <a:off x="4265" y="4658"/>
              <a:ext cx="0" cy="45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7" name="Line 27"/>
            <p:cNvSpPr>
              <a:spLocks noChangeShapeType="1"/>
            </p:cNvSpPr>
            <p:nvPr/>
          </p:nvSpPr>
          <p:spPr bwMode="auto">
            <a:xfrm>
              <a:off x="4264" y="5943"/>
              <a:ext cx="0" cy="45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8" name="Line 28"/>
            <p:cNvSpPr>
              <a:spLocks noChangeShapeType="1"/>
            </p:cNvSpPr>
            <p:nvPr/>
          </p:nvSpPr>
          <p:spPr bwMode="auto">
            <a:xfrm>
              <a:off x="6799" y="5921"/>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19" name="Line 29"/>
            <p:cNvSpPr>
              <a:spLocks noChangeShapeType="1"/>
            </p:cNvSpPr>
            <p:nvPr/>
          </p:nvSpPr>
          <p:spPr bwMode="auto">
            <a:xfrm>
              <a:off x="6799" y="4658"/>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0" name="Line 30"/>
            <p:cNvSpPr>
              <a:spLocks noChangeShapeType="1"/>
            </p:cNvSpPr>
            <p:nvPr/>
          </p:nvSpPr>
          <p:spPr bwMode="auto">
            <a:xfrm>
              <a:off x="6799" y="3501"/>
              <a:ext cx="0" cy="457"/>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1" name="Line 31"/>
            <p:cNvSpPr>
              <a:spLocks noChangeShapeType="1"/>
            </p:cNvSpPr>
            <p:nvPr/>
          </p:nvSpPr>
          <p:spPr bwMode="auto">
            <a:xfrm>
              <a:off x="6799" y="2258"/>
              <a:ext cx="0" cy="459"/>
            </a:xfrm>
            <a:prstGeom prst="line">
              <a:avLst/>
            </a:prstGeom>
            <a:noFill/>
            <a:ln w="9525">
              <a:solidFill>
                <a:srgbClr val="000000"/>
              </a:solidFill>
              <a:round/>
              <a:headEnd type="triangle" w="sm" len="med"/>
              <a:tailEnd type="none" w="sm" len="med"/>
            </a:ln>
            <a:extLst>
              <a:ext uri="{909E8E84-426E-40DD-AFC4-6F175D3DCCD1}">
                <a14:hiddenFill xmlns:a14="http://schemas.microsoft.com/office/drawing/2010/main">
                  <a:noFill/>
                </a14:hiddenFill>
              </a:ext>
            </a:extLst>
          </p:spPr>
          <p:txBody>
            <a:bodyPr tIns="0" bIns="0" anchor="ctr"/>
            <a:lstStyle/>
            <a:p>
              <a:endParaRPr lang="zh-CN" altLang="en-US"/>
            </a:p>
          </p:txBody>
        </p:sp>
        <p:sp>
          <p:nvSpPr>
            <p:cNvPr id="22" name="Text Box 32"/>
            <p:cNvSpPr txBox="1">
              <a:spLocks noChangeArrowheads="1"/>
            </p:cNvSpPr>
            <p:nvPr/>
          </p:nvSpPr>
          <p:spPr bwMode="auto">
            <a:xfrm>
              <a:off x="3681" y="3958"/>
              <a:ext cx="3762"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638" tIns="0" rIns="78638"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rgbClr val="000000"/>
                  </a:solidFill>
                  <a:latin typeface="Calibri" panose="020F0502020204030204" pitchFamily="34" charset="0"/>
                </a:rPr>
                <a:t>……</a:t>
              </a:r>
              <a:endParaRPr lang="zh-CN" altLang="zh-CN" sz="2400" dirty="0"/>
            </a:p>
          </p:txBody>
        </p:sp>
        <p:sp>
          <p:nvSpPr>
            <p:cNvPr id="23" name="Text Box 33"/>
            <p:cNvSpPr txBox="1">
              <a:spLocks noChangeArrowheads="1"/>
            </p:cNvSpPr>
            <p:nvPr/>
          </p:nvSpPr>
          <p:spPr bwMode="auto">
            <a:xfrm>
              <a:off x="4616" y="2026"/>
              <a:ext cx="20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dirty="0">
                  <a:solidFill>
                    <a:srgbClr val="000000"/>
                  </a:solidFill>
                  <a:latin typeface="宋体" panose="02010600030101010101" pitchFamily="2" charset="-122"/>
                </a:rPr>
                <a:t>调用者</a:t>
              </a:r>
              <a:endParaRPr lang="zh-CN" altLang="zh-CN" sz="2400" dirty="0"/>
            </a:p>
          </p:txBody>
        </p:sp>
        <p:sp>
          <p:nvSpPr>
            <p:cNvPr id="24" name="Text Box 34"/>
            <p:cNvSpPr txBox="1">
              <a:spLocks noChangeArrowheads="1"/>
            </p:cNvSpPr>
            <p:nvPr/>
          </p:nvSpPr>
          <p:spPr bwMode="auto">
            <a:xfrm>
              <a:off x="6658" y="4133"/>
              <a:ext cx="2167"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异常传播方向</a:t>
              </a:r>
              <a:endParaRPr lang="zh-CN" altLang="zh-CN" sz="2400"/>
            </a:p>
          </p:txBody>
        </p:sp>
        <p:sp>
          <p:nvSpPr>
            <p:cNvPr id="25" name="Text Box 35"/>
            <p:cNvSpPr txBox="1">
              <a:spLocks noChangeArrowheads="1"/>
            </p:cNvSpPr>
            <p:nvPr/>
          </p:nvSpPr>
          <p:spPr bwMode="auto">
            <a:xfrm>
              <a:off x="2299" y="4133"/>
              <a:ext cx="2001"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2400">
                  <a:solidFill>
                    <a:srgbClr val="000000"/>
                  </a:solidFill>
                  <a:latin typeface="宋体" panose="02010600030101010101" pitchFamily="2" charset="-122"/>
                </a:rPr>
                <a:t>调用关系</a:t>
              </a:r>
              <a:endParaRPr lang="zh-CN" altLang="zh-CN" sz="2400"/>
            </a:p>
          </p:txBody>
        </p:sp>
      </p:grpSp>
    </p:spTree>
  </p:cSld>
  <p:clrMapOvr>
    <a:masterClrMapping/>
  </p:clrMapOvr>
  <p:transition spd="slow" advClick="0" advTm="0"/>
  <p:timing>
    <p:tnLst>
      <p:par>
        <p:cTn id="1" dur="indefinite" restart="never" nodeType="tmRoot"/>
      </p:par>
    </p:tnLst>
  </p:timing>
</p:sld>
</file>

<file path=ppt/tags/tag1.xml><?xml version="1.0" encoding="utf-8"?>
<p:tagLst xmlns:p="http://schemas.openxmlformats.org/presentationml/2006/main">
  <p:tag name="KSO_WPP_MARK_KEY" val="94bd564f-a7d2-4553-9688-4b071a0a8043"/>
  <p:tag name="COMMONDATA" val="eyJoZGlkIjoiODViY2JkMjU3NGYzZTEwMzZmMGFkZWViYmNkYWU3NDIifQ=="/>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17130</Words>
  <Application>WPS 演示</Application>
  <PresentationFormat>全屏显示(16:9)</PresentationFormat>
  <Paragraphs>881</Paragraphs>
  <Slides>71</Slides>
  <Notes>75</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98" baseType="lpstr">
      <vt:lpstr>Arial</vt:lpstr>
      <vt:lpstr>宋体</vt:lpstr>
      <vt:lpstr>Wingdings</vt:lpstr>
      <vt:lpstr>微软雅黑</vt:lpstr>
      <vt:lpstr>微软雅黑 Light</vt:lpstr>
      <vt:lpstr>华文楷体</vt:lpstr>
      <vt:lpstr>华文隶书</vt:lpstr>
      <vt:lpstr>Calibri</vt:lpstr>
      <vt:lpstr>Roboto Light</vt:lpstr>
      <vt:lpstr>Impact</vt:lpstr>
      <vt:lpstr>U.S. 101</vt:lpstr>
      <vt:lpstr>Segoe Print</vt:lpstr>
      <vt:lpstr>Roboto</vt:lpstr>
      <vt:lpstr>Times New Roman</vt:lpstr>
      <vt:lpstr>Open Sans Light</vt:lpstr>
      <vt:lpstr>Arial Unicode MS</vt:lpstr>
      <vt:lpstr>黑体</vt:lpstr>
      <vt:lpstr>Tahoma</vt:lpstr>
      <vt:lpstr>Wingdings 2</vt:lpstr>
      <vt:lpstr>Arial</vt:lpstr>
      <vt:lpstr>Rockwell</vt:lpstr>
      <vt:lpstr>Arial Unicode MS</vt:lpstr>
      <vt:lpstr>Courier New</vt:lpstr>
      <vt:lpstr>楷体_GB2312</vt:lpstr>
      <vt:lpstr>新宋体</vt:lpstr>
      <vt:lpstr>Office 主题</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丫丫精饰</dc:title>
  <dc:creator>丫丫精饰</dc:creator>
  <cp:keywords>https:/cyppt.taobao.com</cp:keywords>
  <dc:description>https://cyppt.taobao.com/</dc:description>
  <dc:subject>丫丫精饰</dc:subject>
  <cp:category>https://cyppt.taobao.com/</cp:category>
  <cp:lastModifiedBy>微信用户</cp:lastModifiedBy>
  <cp:revision>187</cp:revision>
  <dcterms:created xsi:type="dcterms:W3CDTF">2015-12-11T17:46:00Z</dcterms:created>
  <dcterms:modified xsi:type="dcterms:W3CDTF">2022-12-16T13:17:05Z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3019B73B7029453CB45290000EC1380B</vt:lpwstr>
  </property>
</Properties>
</file>