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86" r:id="rId2"/>
  </p:sldMasterIdLst>
  <p:notesMasterIdLst>
    <p:notesMasterId r:id="rId66"/>
  </p:notesMasterIdLst>
  <p:handoutMasterIdLst>
    <p:handoutMasterId r:id="rId67"/>
  </p:handoutMasterIdLst>
  <p:sldIdLst>
    <p:sldId id="351" r:id="rId3"/>
    <p:sldId id="352" r:id="rId4"/>
    <p:sldId id="414" r:id="rId5"/>
    <p:sldId id="415" r:id="rId6"/>
    <p:sldId id="353" r:id="rId7"/>
    <p:sldId id="354" r:id="rId8"/>
    <p:sldId id="355" r:id="rId9"/>
    <p:sldId id="403" r:id="rId10"/>
    <p:sldId id="356" r:id="rId11"/>
    <p:sldId id="404" r:id="rId12"/>
    <p:sldId id="416" r:id="rId13"/>
    <p:sldId id="407" r:id="rId14"/>
    <p:sldId id="408" r:id="rId15"/>
    <p:sldId id="359" r:id="rId16"/>
    <p:sldId id="417"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406" r:id="rId32"/>
    <p:sldId id="374" r:id="rId33"/>
    <p:sldId id="409" r:id="rId34"/>
    <p:sldId id="375" r:id="rId35"/>
    <p:sldId id="376" r:id="rId36"/>
    <p:sldId id="377" r:id="rId37"/>
    <p:sldId id="378" r:id="rId38"/>
    <p:sldId id="405" r:id="rId39"/>
    <p:sldId id="410" r:id="rId40"/>
    <p:sldId id="380" r:id="rId41"/>
    <p:sldId id="381" r:id="rId42"/>
    <p:sldId id="382" r:id="rId43"/>
    <p:sldId id="411" r:id="rId44"/>
    <p:sldId id="412" r:id="rId45"/>
    <p:sldId id="413" r:id="rId46"/>
    <p:sldId id="384" r:id="rId47"/>
    <p:sldId id="385" r:id="rId48"/>
    <p:sldId id="386" r:id="rId49"/>
    <p:sldId id="387" r:id="rId50"/>
    <p:sldId id="388" r:id="rId51"/>
    <p:sldId id="420" r:id="rId52"/>
    <p:sldId id="421" r:id="rId53"/>
    <p:sldId id="389" r:id="rId54"/>
    <p:sldId id="418" r:id="rId55"/>
    <p:sldId id="390" r:id="rId56"/>
    <p:sldId id="391" r:id="rId57"/>
    <p:sldId id="392" r:id="rId58"/>
    <p:sldId id="393" r:id="rId59"/>
    <p:sldId id="394" r:id="rId60"/>
    <p:sldId id="395" r:id="rId61"/>
    <p:sldId id="396" r:id="rId62"/>
    <p:sldId id="398" r:id="rId63"/>
    <p:sldId id="397" r:id="rId64"/>
    <p:sldId id="328" r:id="rId65"/>
  </p:sldIdLst>
  <p:sldSz cx="12192000" cy="6858000"/>
  <p:notesSz cx="6881813" cy="9296400"/>
  <p:defaultTextStyle>
    <a:defPPr>
      <a:defRPr lang="en-US"/>
    </a:defPPr>
    <a:lvl1pPr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1pPr>
    <a:lvl2pPr marL="534988" indent="-77788"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2pPr>
    <a:lvl3pPr marL="1071563" indent="-157163"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3pPr>
    <a:lvl4pPr marL="1608138" indent="-236538"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4pPr>
    <a:lvl5pPr marL="2144713" indent="-315913"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5pPr>
    <a:lvl6pPr marL="2286000" algn="l" defTabSz="914400" rtl="0" eaLnBrk="1" latinLnBrk="0" hangingPunct="1">
      <a:defRPr b="1" kern="1200">
        <a:solidFill>
          <a:schemeClr val="tx1"/>
        </a:solidFill>
        <a:latin typeface="Verdana" pitchFamily="34" charset="0"/>
        <a:ea typeface="MS PGothic" pitchFamily="34" charset="-128"/>
        <a:cs typeface="+mn-cs"/>
      </a:defRPr>
    </a:lvl6pPr>
    <a:lvl7pPr marL="2743200" algn="l" defTabSz="914400" rtl="0" eaLnBrk="1" latinLnBrk="0" hangingPunct="1">
      <a:defRPr b="1" kern="1200">
        <a:solidFill>
          <a:schemeClr val="tx1"/>
        </a:solidFill>
        <a:latin typeface="Verdana" pitchFamily="34" charset="0"/>
        <a:ea typeface="MS PGothic" pitchFamily="34" charset="-128"/>
        <a:cs typeface="+mn-cs"/>
      </a:defRPr>
    </a:lvl7pPr>
    <a:lvl8pPr marL="3200400" algn="l" defTabSz="914400" rtl="0" eaLnBrk="1" latinLnBrk="0" hangingPunct="1">
      <a:defRPr b="1" kern="1200">
        <a:solidFill>
          <a:schemeClr val="tx1"/>
        </a:solidFill>
        <a:latin typeface="Verdana" pitchFamily="34" charset="0"/>
        <a:ea typeface="MS PGothic" pitchFamily="34" charset="-128"/>
        <a:cs typeface="+mn-cs"/>
      </a:defRPr>
    </a:lvl8pPr>
    <a:lvl9pPr marL="3657600" algn="l" defTabSz="914400" rtl="0" eaLnBrk="1" latinLnBrk="0" hangingPunct="1">
      <a:defRPr b="1"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9" autoAdjust="0"/>
    <p:restoredTop sz="75878" autoAdjust="0"/>
  </p:normalViewPr>
  <p:slideViewPr>
    <p:cSldViewPr snapToGrid="0">
      <p:cViewPr varScale="1">
        <p:scale>
          <a:sx n="73" d="100"/>
          <a:sy n="73" d="100"/>
        </p:scale>
        <p:origin x="600" y="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37891"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b="0">
                <a:latin typeface="Helvetica" pitchFamily="34" charset="0"/>
              </a:defRPr>
            </a:lvl1pPr>
          </a:lstStyle>
          <a:p>
            <a:pPr>
              <a:defRPr/>
            </a:pPr>
            <a:endParaRPr lang="zh-CN" altLang="en-US"/>
          </a:p>
        </p:txBody>
      </p:sp>
      <p:sp>
        <p:nvSpPr>
          <p:cNvPr id="37892"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37893"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b="0">
                <a:latin typeface="Helvetica" pitchFamily="34" charset="0"/>
              </a:defRPr>
            </a:lvl1pPr>
          </a:lstStyle>
          <a:p>
            <a:pPr>
              <a:defRPr/>
            </a:pPr>
            <a:fld id="{30807B44-7EF2-4E0A-B7E2-A32E1AF54DA5}" type="slidenum">
              <a:rPr lang="zh-CN" altLang="en-US"/>
              <a:pPr>
                <a:defRPr/>
              </a:pPr>
              <a:t>‹#›</a:t>
            </a:fld>
            <a:endParaRPr lang="en-US" altLang="zh-CN"/>
          </a:p>
        </p:txBody>
      </p:sp>
    </p:spTree>
    <p:extLst>
      <p:ext uri="{BB962C8B-B14F-4D97-AF65-F5344CB8AC3E}">
        <p14:creationId xmlns:p14="http://schemas.microsoft.com/office/powerpoint/2010/main" val="22521614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32.09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95 0,'0'0,"24"0,-24 0,24 24,-24-24,24 0,0 0,0 23,-24-23,0 0,0 0,23 0,-23 0,0 0,0 0,0 0,0 0,24 0,-24 0,0 0,0 24,0-24,-24 0,24 0,-23 24,23-24,-24 24,0-24,24 23,0-23,-24 0,24 0,0 24,-24-24,24 24,0-24,-24 0,1 0,23 22,0-22,-24 0,24 0,-24 24,24-24,-24 0,24 0,0 25,0-25,24 0,-24 0,0 0,24 0,-24 0,24 0,-24 0,23 0,-23 0,24 0,-24 0,0 24,24-24,-24 0,24 0,-24 0,0 0,24 0,-24 0,24 0,-24 0,23 0,-23 0,24 0,-24 0,0 0,24 0,-24 0,24 0,-24 0,0 0,0 0,0 0,0 0,24 0,-24 24,0-24,0 22,0-22,0 0,0 24,0-24,0 24,0-24,0 0,0 25,0-25,0 24,0-24,-24 0,24 0,0 22,0-22,-24 24,0-24,24 24,0-24,0 24,-24-1,1-23,23 0,-24 24,24-24,-24 0,24 0,-24 24,0-24,24 0,-24 23,24-23,0 24,-23-24,23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34.79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347 213,'0'-22,"0"-2,0 24,0-24,-24 24,24-24,-23 24,23-24,0 0,-23 24,23-23,-23 23,0 0,23-24,-23 24,0 0,23 0,-23 0,23 0,-23-24,23 24,-23 0,-1 0,24 0,0 0,-23 0,23 0,-23 0,23 0,0 24,-23-24,23 24,-23-24,23 23,0-23,0 24,0 0,0-24,0 24,0-24,0 24,23 0,-23-2,23-22,-23 24,23-24,0 24,-23-24,0 0,0 0,24 0,-24 0,0 0,23 0,-23 0,23 0,-23 0,23-24,-23 0,23 24,0-22,0 22,0 0,0 0,-23 0,23 0,-23-24,24 0,-24 24,0 0,0 24,0-24,0 24,0-2,-24 2,24 24,0-48,0 24,0 24,0-24,0 0,0-24,0 24,24 0,-24 0,0 0,0-24,0 47,0-47,0 24,0-24,0 24,0-24,0 24,0 0,0-24,0 24,0-24,0 23</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0.45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47,'0'-24,"0"24,24 0,23 0,-23 0,23-24,-23 24,0 0,-1 0,1 0,-24 24,24-24,-24 0,24 0,-1 0,-23 0,24 0,-24 0,24 0,-24 24,23-24,-23 24,24-24,0 0,-24 0,0 0,24 0,-24 0,0 24,0-24,0 24,0-24,23 0,-23 0,0 23,0-23,0 24,0-24,0 24,-23-24,-1 24,24 0,0-24,0 24,-24-24,0 0,24 0,-23 24,-1-24,24 0,-24 22,24-22,-23 24,-1-24,24 0,-24 0,24 0,-24 0,24 0,-23 0,-1 0,24 0,-24 0,24 24,-23-24,23 0,-24 0,0 0,24 24,0-24,24 0,-24 0,24 0,-24 24,23-24,-23 0,24 0,0 0,-24 0,23 24,-23-24,24 0,-24 0,24 0,0 0,-24 0,23 0,-23 0,0 0,24 0,-24 24,24-24,-24 0,23 0,-23 23,0-23,0 0,0 0,0 0,0 24,24-24,-24 24,0-24,0 24,0-24,0 0,0 24,0-24,0 24,0-24,0 24,0-24,-24 24,24-1,0-23,0 24,-23-24,-1 24,24-24,0 24,-24 0,1-24,23 24,-24 0,24-24,-24 0,0 24,24-24,-23 0,-1 0,24 24,-24-24,1 0,23 24,-24-24,0 24</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3.35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222 97,'0'0,"0"-24,0 1,0 23,0-24,0 24,-24 0,1-24,23 24,0 0,-24 0,0 0,24 0,-23 0,23 24,-24-24,0 0,24 24,0-24,0 23,-24-23,1 0,23 24,0-24,0 24,0-24,0 22,0-22,0 25,0-1,0-24,0 23,0 24,0-47,23 24,-23-24,0 24,24 0,-24-24,0 0,0 24,24-24,-24 0,24-24,-24 0,23 24,-23-24,24 0,-24 24,0-23,0 23,0 0,0-24,0 24,0-23,0 23,0-24,24 24,-24 24,0-24,0 23,23 1,-23-1,0 1,0 0,24 0,0 0,-24-1,0-23,0 24,0-24,0 23,0 0,0-23,0 25,0-25,0 24,0-24,0 23,0 1,0-24,0 25,0-25,0 22,0-22,0 24,0 0,0-24,0 23,0-23,0 24,0-24,0 24,0-1,0-23,0 23,0-23,0 25,0-25,0 23,0 1,0 0,0 1,0-3,0-22,0 24,0-24,0 24</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7.68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0,'0'0,"24"0,0 0,0 0,23 0,1 0,-1 0,-23 0,0 0,24 0,-48 0,24 0,-1 0,-23 0,24 0,0 0,-24 0,24 0,-24 0,24 0,-24 0,0 0,0 0,0 24,0-24,0 23,0-23,-24 24,24-24,-24 24,24 0,-24 0,0 0,24 0,-23-24,-1 24,24-24,-24 48,24-48,-24 24,24-24,-24 22,24-22,-24 24,1 0,23-24,-24 0,24 24,-24-24,0 24,24-24,-24 0,24 22,24-22,0 0,-24 0,48 0,-25 0,1 0,0 0,-24 0,24 0,-24 0,24 0,-24 0,0 0,24 0,-24 0,0 0,0 24,0-24,0 24,0-24,0 24,0-24,0 24,23-2,-23-22,0 24,0-24,-23 0,23 0,0 24,0-24,0 0,0 0,0 24,0-24,0 24,0-24,0 24,-24-24,0 24,24 0,-24-24,24 0,-48 24,48-24,0 24,-23-24,23 24,-24-24,0 0,24 0,0 0,-48 23,48-23,-23 24,23-24,-24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9.64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205 235,'0'0,"0"-24,0 0,0 24,0-24,0 0,0 24,0-24,0 24,0-23,-23 23,23-24,0 0,-22 24,-1-24,23 24,-22-24,22 24,-22 0,22 0,0 0,-23 24,1-24,22 24,0-24,-23 0,23 0,0 24,0-24,0 24,0-1,0 1,0 0,-22-24,22 48,0-48,0 24,0-24,0 24,0-24,0 24,0 0,0-24,22 0,-22 0,0 0,0 0,0 24,23-24,-23 0,22 24,-22-24,23 0,-23 0,44 0,-21 0,-1 0,-22 0,23 0,-23-24,0 0,0 24,0-24,0 24,0 24,0 0,0 0,0 24,0 0,0 23,0-23,0 0,0 0,0 0,0 0,0 0,0 0,0 24,0-49,0 1,-23 24,23-24,0 0,-22 0,22-24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76803"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b="0">
                <a:latin typeface="Helvetica" pitchFamily="34" charset="0"/>
              </a:defRPr>
            </a:lvl1pPr>
          </a:lstStyle>
          <a:p>
            <a:pPr>
              <a:defRPr/>
            </a:pPr>
            <a:endParaRPr lang="zh-CN" altLang="en-US"/>
          </a:p>
        </p:txBody>
      </p:sp>
      <p:sp>
        <p:nvSpPr>
          <p:cNvPr id="58372" name="Rectangle 4"/>
          <p:cNvSpPr>
            <a:spLocks noGrp="1" noRot="1" noChangeAspect="1" noChangeArrowheads="1" noTextEdit="1"/>
          </p:cNvSpPr>
          <p:nvPr>
            <p:ph type="sldImg" idx="2"/>
          </p:nvPr>
        </p:nvSpPr>
        <p:spPr bwMode="auto">
          <a:xfrm>
            <a:off x="295275" y="688975"/>
            <a:ext cx="6234113" cy="3508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6806"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76807"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b="0">
                <a:latin typeface="Helvetica" pitchFamily="34" charset="0"/>
              </a:defRPr>
            </a:lvl1pPr>
          </a:lstStyle>
          <a:p>
            <a:pPr>
              <a:defRPr/>
            </a:pPr>
            <a:fld id="{C6A2A0F8-0CFA-4FFD-A4B0-070174AD1C3B}" type="slidenum">
              <a:rPr lang="zh-CN" altLang="en-US"/>
              <a:pPr>
                <a:defRPr/>
              </a:pPr>
              <a:t>‹#›</a:t>
            </a:fld>
            <a:endParaRPr lang="en-US" altLang="zh-CN"/>
          </a:p>
        </p:txBody>
      </p:sp>
    </p:spTree>
    <p:extLst>
      <p:ext uri="{BB962C8B-B14F-4D97-AF65-F5344CB8AC3E}">
        <p14:creationId xmlns:p14="http://schemas.microsoft.com/office/powerpoint/2010/main" val="407919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1pPr>
    <a:lvl2pPr marL="534988"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2pPr>
    <a:lvl3pPr marL="1071563"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3pPr>
    <a:lvl4pPr marL="1608138"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4pPr>
    <a:lvl5pPr marL="2144713"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5pPr>
    <a:lvl6pPr marL="2682164" algn="l" defTabSz="536433" rtl="0" eaLnBrk="1" latinLnBrk="0" hangingPunct="1">
      <a:defRPr sz="1400" kern="1200">
        <a:solidFill>
          <a:schemeClr val="tx1"/>
        </a:solidFill>
        <a:latin typeface="+mn-lt"/>
        <a:ea typeface="+mn-ea"/>
        <a:cs typeface="+mn-cs"/>
      </a:defRPr>
    </a:lvl6pPr>
    <a:lvl7pPr marL="3218597" algn="l" defTabSz="536433" rtl="0" eaLnBrk="1" latinLnBrk="0" hangingPunct="1">
      <a:defRPr sz="1400" kern="1200">
        <a:solidFill>
          <a:schemeClr val="tx1"/>
        </a:solidFill>
        <a:latin typeface="+mn-lt"/>
        <a:ea typeface="+mn-ea"/>
        <a:cs typeface="+mn-cs"/>
      </a:defRPr>
    </a:lvl7pPr>
    <a:lvl8pPr marL="3755029" algn="l" defTabSz="536433" rtl="0" eaLnBrk="1" latinLnBrk="0" hangingPunct="1">
      <a:defRPr sz="1400" kern="1200">
        <a:solidFill>
          <a:schemeClr val="tx1"/>
        </a:solidFill>
        <a:latin typeface="+mn-lt"/>
        <a:ea typeface="+mn-ea"/>
        <a:cs typeface="+mn-cs"/>
      </a:defRPr>
    </a:lvl8pPr>
    <a:lvl9pPr marL="4291462" algn="l" defTabSz="53643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8186FA52-4F25-43AF-90AB-5E4AF5858104}" type="slidenum">
              <a:rPr lang="en-US" altLang="zh-CN">
                <a:latin typeface="Times New Roman" charset="0"/>
              </a:rPr>
              <a:pPr/>
              <a:t>10</a:t>
            </a:fld>
            <a:endParaRPr lang="en-US" altLang="zh-CN">
              <a:latin typeface="Times New Roman" charset="0"/>
            </a:endParaRPr>
          </a:p>
        </p:txBody>
      </p:sp>
      <p:sp>
        <p:nvSpPr>
          <p:cNvPr id="79875" name="Rectangle 2"/>
          <p:cNvSpPr>
            <a:spLocks noGrp="1" noRot="1" noChangeAspect="1" noChangeArrowheads="1" noTextEdit="1"/>
          </p:cNvSpPr>
          <p:nvPr>
            <p:ph type="sldImg"/>
          </p:nvPr>
        </p:nvSpPr>
        <p:spPr>
          <a:xfrm>
            <a:off x="295275" y="688975"/>
            <a:ext cx="6234113" cy="3508375"/>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高响应比优先调度算法既考虑作业的执行时间也考虑作业的等待时间，综合了先来先服务和最短作业优先两种算法的特点。</a:t>
            </a:r>
            <a:endParaRPr lang="en-US" altLang="zh-CN" dirty="0">
              <a:effectLst/>
            </a:endParaRPr>
          </a:p>
          <a:p>
            <a:r>
              <a:rPr lang="zh-CN" altLang="en-US" dirty="0">
                <a:effectLst/>
              </a:rPr>
              <a:t>高响应比优先调度算法的基本思想是把</a:t>
            </a:r>
            <a:r>
              <a:rPr lang="en-US" altLang="zh-CN" dirty="0">
                <a:effectLst/>
              </a:rPr>
              <a:t>CPU</a:t>
            </a:r>
            <a:r>
              <a:rPr lang="zh-CN" altLang="en-US" dirty="0">
                <a:effectLst/>
              </a:rPr>
              <a:t>分配给就绪队列中响应比最高的进程。</a:t>
            </a:r>
            <a:endParaRPr lang="zh-CN" altLang="en-US" dirty="0"/>
          </a:p>
        </p:txBody>
      </p:sp>
      <p:sp>
        <p:nvSpPr>
          <p:cNvPr id="4" name="灯片编号占位符 3"/>
          <p:cNvSpPr>
            <a:spLocks noGrp="1"/>
          </p:cNvSpPr>
          <p:nvPr>
            <p:ph type="sldNum" sz="quarter" idx="10"/>
          </p:nvPr>
        </p:nvSpPr>
        <p:spPr/>
        <p:txBody>
          <a:bodyPr/>
          <a:lstStyle/>
          <a:p>
            <a:pPr>
              <a:defRPr/>
            </a:pPr>
            <a:fld id="{C6A2A0F8-0CFA-4FFD-A4B0-070174AD1C3B}" type="slidenum">
              <a:rPr lang="zh-CN" altLang="en-US" smtClean="0"/>
              <a:pPr>
                <a:defRPr/>
              </a:pPr>
              <a:t>16</a:t>
            </a:fld>
            <a:endParaRPr lang="en-US" altLang="zh-CN"/>
          </a:p>
        </p:txBody>
      </p:sp>
    </p:spTree>
    <p:extLst>
      <p:ext uri="{BB962C8B-B14F-4D97-AF65-F5344CB8AC3E}">
        <p14:creationId xmlns:p14="http://schemas.microsoft.com/office/powerpoint/2010/main" val="101015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u="sng" kern="1200" dirty="0">
                <a:solidFill>
                  <a:schemeClr val="tx1"/>
                </a:solidFill>
                <a:effectLst/>
                <a:latin typeface="Times New Roman" charset="0"/>
                <a:ea typeface="宋体" pitchFamily="2" charset="-122"/>
                <a:cs typeface="+mn-cs"/>
              </a:rPr>
              <a:t>难点：如何知道下一</a:t>
            </a:r>
            <a:r>
              <a:rPr lang="en-US" altLang="zh-CN" sz="1400" u="sng" kern="1200" dirty="0">
                <a:solidFill>
                  <a:schemeClr val="tx1"/>
                </a:solidFill>
                <a:effectLst/>
                <a:latin typeface="Times New Roman" charset="0"/>
                <a:ea typeface="宋体" pitchFamily="2" charset="-122"/>
                <a:cs typeface="+mn-cs"/>
              </a:rPr>
              <a:t>CPU burst</a:t>
            </a:r>
            <a:r>
              <a:rPr lang="zh-CN" altLang="en-US" sz="1400" u="sng" kern="1200" dirty="0">
                <a:solidFill>
                  <a:schemeClr val="tx1"/>
                </a:solidFill>
                <a:effectLst/>
                <a:latin typeface="Times New Roman" charset="0"/>
                <a:ea typeface="宋体" pitchFamily="2" charset="-122"/>
                <a:cs typeface="+mn-cs"/>
              </a:rPr>
              <a:t>的长度。</a:t>
            </a:r>
            <a:endParaRPr lang="zh-CN" altLang="en-US" dirty="0"/>
          </a:p>
          <a:p>
            <a:r>
              <a:rPr lang="en-US" altLang="zh-CN" dirty="0">
                <a:effectLst/>
              </a:rPr>
              <a:t>1) </a:t>
            </a:r>
            <a:r>
              <a:rPr lang="zh-CN" altLang="en-US" dirty="0">
                <a:effectLst/>
              </a:rPr>
              <a:t>对于</a:t>
            </a:r>
            <a:r>
              <a:rPr lang="zh-CN" altLang="en-US" sz="1400" kern="1200" dirty="0">
                <a:solidFill>
                  <a:schemeClr val="tx1"/>
                </a:solidFill>
                <a:effectLst/>
                <a:latin typeface="Times New Roman" charset="0"/>
                <a:ea typeface="宋体" pitchFamily="2" charset="-122"/>
                <a:cs typeface="+mn-cs"/>
              </a:rPr>
              <a:t>（</a:t>
            </a:r>
            <a:r>
              <a:rPr lang="en-US" altLang="zh-CN" sz="1400" kern="1200" dirty="0">
                <a:solidFill>
                  <a:schemeClr val="tx1"/>
                </a:solidFill>
                <a:effectLst/>
                <a:latin typeface="Times New Roman" charset="0"/>
                <a:ea typeface="宋体" pitchFamily="2" charset="-122"/>
                <a:cs typeface="+mn-cs"/>
              </a:rPr>
              <a:t>batch system</a:t>
            </a:r>
            <a:r>
              <a:rPr lang="zh-CN" altLang="en-US" sz="1400" kern="1200" dirty="0">
                <a:solidFill>
                  <a:schemeClr val="tx1"/>
                </a:solidFill>
                <a:effectLst/>
                <a:latin typeface="Times New Roman" charset="0"/>
                <a:ea typeface="宋体" pitchFamily="2" charset="-122"/>
                <a:cs typeface="+mn-cs"/>
              </a:rPr>
              <a:t>中的）</a:t>
            </a:r>
            <a:r>
              <a:rPr lang="en-US" altLang="zh-CN" dirty="0">
                <a:effectLst/>
              </a:rPr>
              <a:t>long-term job scheduling</a:t>
            </a:r>
            <a:r>
              <a:rPr lang="zh-CN" altLang="en-US" dirty="0">
                <a:effectLst/>
              </a:rPr>
              <a:t>，可将用户提交</a:t>
            </a:r>
            <a:r>
              <a:rPr lang="en-US" altLang="zh-CN" dirty="0">
                <a:effectLst/>
              </a:rPr>
              <a:t>job</a:t>
            </a:r>
            <a:r>
              <a:rPr lang="zh-CN" altLang="en-US" dirty="0">
                <a:effectLst/>
              </a:rPr>
              <a:t>时所指定的</a:t>
            </a:r>
            <a:r>
              <a:rPr lang="en-US" altLang="zh-CN" dirty="0">
                <a:effectLst/>
              </a:rPr>
              <a:t>process time limit</a:t>
            </a:r>
            <a:r>
              <a:rPr lang="zh-CN" altLang="en-US" dirty="0">
                <a:effectLst/>
              </a:rPr>
              <a:t>作为长度。</a:t>
            </a:r>
            <a:endParaRPr lang="zh-CN" altLang="en-US" dirty="0"/>
          </a:p>
          <a:p>
            <a:r>
              <a:rPr lang="en-US" altLang="zh-CN" dirty="0">
                <a:effectLst/>
              </a:rPr>
              <a:t>2) </a:t>
            </a:r>
            <a:r>
              <a:rPr lang="zh-CN" altLang="en-US" dirty="0">
                <a:effectLst/>
              </a:rPr>
              <a:t>对于</a:t>
            </a:r>
            <a:r>
              <a:rPr lang="en-US" altLang="zh-CN" dirty="0">
                <a:effectLst/>
              </a:rPr>
              <a:t>short-term CPU scheduling</a:t>
            </a:r>
            <a:r>
              <a:rPr lang="zh-CN" altLang="en-US" dirty="0">
                <a:effectLst/>
              </a:rPr>
              <a:t>，下一</a:t>
            </a:r>
            <a:r>
              <a:rPr lang="en-US" altLang="zh-CN" dirty="0">
                <a:effectLst/>
              </a:rPr>
              <a:t>CPU burst</a:t>
            </a:r>
            <a:r>
              <a:rPr lang="zh-CN" altLang="en-US" dirty="0">
                <a:effectLst/>
              </a:rPr>
              <a:t>的长度无法知道。可对下一</a:t>
            </a:r>
            <a:r>
              <a:rPr lang="en-US" altLang="zh-CN" dirty="0">
                <a:effectLst/>
              </a:rPr>
              <a:t>CPU burst</a:t>
            </a:r>
            <a:r>
              <a:rPr lang="zh-CN" altLang="en-US" dirty="0">
                <a:effectLst/>
              </a:rPr>
              <a:t>长度进行预测，选择具有最短预测</a:t>
            </a:r>
            <a:r>
              <a:rPr lang="en-US" altLang="zh-CN" dirty="0">
                <a:effectLst/>
              </a:rPr>
              <a:t>CPU burst</a:t>
            </a:r>
            <a:r>
              <a:rPr lang="zh-CN" altLang="en-US" dirty="0">
                <a:effectLst/>
              </a:rPr>
              <a:t>的进程。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6A2A0F8-0CFA-4FFD-A4B0-070174AD1C3B}" type="slidenum">
              <a:rPr lang="zh-CN" altLang="en-US" smtClean="0"/>
              <a:pPr>
                <a:defRPr/>
              </a:pPr>
              <a:t>24</a:t>
            </a:fld>
            <a:endParaRPr lang="en-US" altLang="zh-CN"/>
          </a:p>
        </p:txBody>
      </p:sp>
    </p:spTree>
    <p:extLst>
      <p:ext uri="{BB962C8B-B14F-4D97-AF65-F5344CB8AC3E}">
        <p14:creationId xmlns:p14="http://schemas.microsoft.com/office/powerpoint/2010/main" val="170544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CA3612DD-0E2B-46AF-BF89-7CC796FC26CB}" type="slidenum">
              <a:rPr lang="en-US" altLang="zh-CN">
                <a:latin typeface="Times New Roman" charset="0"/>
              </a:rPr>
              <a:pPr/>
              <a:t>37</a:t>
            </a:fld>
            <a:endParaRPr lang="en-US" altLang="zh-CN">
              <a:latin typeface="Times New Roman" charset="0"/>
            </a:endParaRPr>
          </a:p>
        </p:txBody>
      </p:sp>
      <p:sp>
        <p:nvSpPr>
          <p:cNvPr id="96259" name="Rectangle 2"/>
          <p:cNvSpPr>
            <a:spLocks noGrp="1" noRot="1" noChangeAspect="1" noChangeArrowheads="1" noTextEdit="1"/>
          </p:cNvSpPr>
          <p:nvPr>
            <p:ph type="sldImg"/>
          </p:nvPr>
        </p:nvSpPr>
        <p:spPr>
          <a:xfrm>
            <a:off x="295275" y="688975"/>
            <a:ext cx="6234113" cy="3508375"/>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b="1">
                <a:solidFill>
                  <a:schemeClr val="tx1"/>
                </a:solidFill>
                <a:latin typeface="Verdana" pitchFamily="34" charset="0"/>
                <a:ea typeface="MS PGothic" pitchFamily="34" charset="-128"/>
              </a:defRPr>
            </a:lvl1pPr>
            <a:lvl2pPr marL="742950" indent="-285750" defTabSz="908050">
              <a:defRPr b="1">
                <a:solidFill>
                  <a:schemeClr val="tx1"/>
                </a:solidFill>
                <a:latin typeface="Verdana" pitchFamily="34" charset="0"/>
                <a:ea typeface="MS PGothic" pitchFamily="34" charset="-128"/>
              </a:defRPr>
            </a:lvl2pPr>
            <a:lvl3pPr marL="1143000" indent="-228600" defTabSz="908050">
              <a:defRPr b="1">
                <a:solidFill>
                  <a:schemeClr val="tx1"/>
                </a:solidFill>
                <a:latin typeface="Verdana" pitchFamily="34" charset="0"/>
                <a:ea typeface="MS PGothic" pitchFamily="34" charset="-128"/>
              </a:defRPr>
            </a:lvl3pPr>
            <a:lvl4pPr marL="1600200" indent="-228600" defTabSz="908050">
              <a:defRPr b="1">
                <a:solidFill>
                  <a:schemeClr val="tx1"/>
                </a:solidFill>
                <a:latin typeface="Verdana" pitchFamily="34" charset="0"/>
                <a:ea typeface="MS PGothic" pitchFamily="34" charset="-128"/>
              </a:defRPr>
            </a:lvl4pPr>
            <a:lvl5pPr marL="2057400" indent="-228600" defTabSz="908050">
              <a:defRPr b="1">
                <a:solidFill>
                  <a:schemeClr val="tx1"/>
                </a:solidFill>
                <a:latin typeface="Verdana" pitchFamily="34" charset="0"/>
                <a:ea typeface="MS PGothic" pitchFamily="34" charset="-128"/>
              </a:defRPr>
            </a:lvl5pPr>
            <a:lvl6pPr marL="25146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9pPr>
          </a:lstStyle>
          <a:p>
            <a:fld id="{1B7D0BD9-0FD3-4937-96CD-259F1F6D07BC}" type="slidenum">
              <a:rPr lang="zh-CN" altLang="en-US" b="0" smtClean="0">
                <a:latin typeface="Helvetica" pitchFamily="34" charset="0"/>
              </a:rPr>
              <a:pPr/>
              <a:t>63</a:t>
            </a:fld>
            <a:endParaRPr lang="en-US" altLang="zh-CN" b="0">
              <a:latin typeface="Helvetica" pitchFamily="34" charset="0"/>
            </a:endParaRPr>
          </a:p>
        </p:txBody>
      </p:sp>
      <p:sp>
        <p:nvSpPr>
          <p:cNvPr id="60419" name="Rectangle 2"/>
          <p:cNvSpPr>
            <a:spLocks noGrp="1" noRot="1" noChangeAspect="1" noChangeArrowheads="1" noTextEdit="1"/>
          </p:cNvSpPr>
          <p:nvPr>
            <p:ph type="sldImg"/>
          </p:nvPr>
        </p:nvSpPr>
        <p:spPr>
          <a:xfrm>
            <a:off x="295275" y="688975"/>
            <a:ext cx="6234113" cy="3508375"/>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3" y="213043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536433" indent="0" algn="ctr">
              <a:buNone/>
              <a:defRPr/>
            </a:lvl2pPr>
            <a:lvl3pPr marL="1072866" indent="0" algn="ctr">
              <a:buNone/>
              <a:defRPr/>
            </a:lvl3pPr>
            <a:lvl4pPr marL="1609298" indent="0" algn="ctr">
              <a:buNone/>
              <a:defRPr/>
            </a:lvl4pPr>
            <a:lvl5pPr marL="2145731" indent="0" algn="ctr">
              <a:buNone/>
              <a:defRPr/>
            </a:lvl5pPr>
            <a:lvl6pPr marL="2682164" indent="0" algn="ctr">
              <a:buNone/>
              <a:defRPr/>
            </a:lvl6pPr>
            <a:lvl7pPr marL="3218597" indent="0" algn="ctr">
              <a:buNone/>
              <a:defRPr/>
            </a:lvl7pPr>
            <a:lvl8pPr marL="3755029" indent="0" algn="ctr">
              <a:buNone/>
              <a:defRPr/>
            </a:lvl8pPr>
            <a:lvl9pPr marL="4291462" indent="0" algn="ctr">
              <a:buNone/>
              <a:defRPr/>
            </a:lvl9pPr>
          </a:lstStyle>
          <a:p>
            <a:r>
              <a:rPr lang="zh-CN" altLang="en-US"/>
              <a:t>单击此处编辑母版副标题样式</a:t>
            </a:r>
          </a:p>
        </p:txBody>
      </p:sp>
    </p:spTree>
    <p:extLst>
      <p:ext uri="{BB962C8B-B14F-4D97-AF65-F5344CB8AC3E}">
        <p14:creationId xmlns:p14="http://schemas.microsoft.com/office/powerpoint/2010/main" val="335096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965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88453" y="277813"/>
            <a:ext cx="2859617"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375652"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6741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9"/>
            <a:ext cx="10972800" cy="576263"/>
          </a:xfrm>
        </p:spPr>
        <p:txBody>
          <a:bodyPr/>
          <a:lstStyle/>
          <a:p>
            <a:r>
              <a:rPr lang="zh-CN" altLang="en-US"/>
              <a:t>单击此处编辑母版标题样式</a:t>
            </a:r>
          </a:p>
        </p:txBody>
      </p:sp>
      <p:sp>
        <p:nvSpPr>
          <p:cNvPr id="3" name="文本占位符 2"/>
          <p:cNvSpPr>
            <a:spLocks noGrp="1"/>
          </p:cNvSpPr>
          <p:nvPr>
            <p:ph type="body" sz="half" idx="1"/>
          </p:nvPr>
        </p:nvSpPr>
        <p:spPr>
          <a:xfrm>
            <a:off x="1075270" y="1233491"/>
            <a:ext cx="5384801"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63269" y="1233491"/>
            <a:ext cx="5384801"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048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680" y="4101311"/>
            <a:ext cx="11479976" cy="82498"/>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grpSp>
      <p:grpSp>
        <p:nvGrpSpPr>
          <p:cNvPr id="2" name="组合 1"/>
          <p:cNvGrpSpPr/>
          <p:nvPr userDrawn="1"/>
        </p:nvGrpSpPr>
        <p:grpSpPr>
          <a:xfrm>
            <a:off x="5280144" y="4698439"/>
            <a:ext cx="1390663" cy="1149948"/>
            <a:chOff x="4493248" y="4164013"/>
            <a:chExt cx="3238238" cy="1962150"/>
          </a:xfrm>
        </p:grpSpPr>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935" y="4319588"/>
              <a:ext cx="2856700" cy="165576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4493248" y="4164013"/>
              <a:ext cx="3238238" cy="1962150"/>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12060" tIns="56030" rIns="112060" bIns="56030"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defRPr/>
              </a:pPr>
              <a:endParaRPr lang="zh-CN" altLang="en-US" b="0"/>
            </a:p>
          </p:txBody>
        </p:sp>
      </p:grpSp>
      <p:sp>
        <p:nvSpPr>
          <p:cNvPr id="9" name="TextBox 8"/>
          <p:cNvSpPr txBox="1"/>
          <p:nvPr userDrawn="1"/>
        </p:nvSpPr>
        <p:spPr>
          <a:xfrm>
            <a:off x="264679" y="6486760"/>
            <a:ext cx="2424980" cy="247888"/>
          </a:xfrm>
          <a:prstGeom prst="rect">
            <a:avLst/>
          </a:prstGeom>
          <a:noFill/>
        </p:spPr>
        <p:txBody>
          <a:bodyPr>
            <a:spAutoFit/>
          </a:bodyPr>
          <a:lstStyle/>
          <a:p>
            <a:pPr>
              <a:defRPr/>
            </a:pPr>
            <a:r>
              <a:rPr lang="en-US" altLang="zh-CN" sz="1011" b="0" dirty="0"/>
              <a:t>Operating system </a:t>
            </a:r>
            <a:r>
              <a:rPr lang="zh-CN" altLang="en-US" sz="1011" b="0" dirty="0"/>
              <a:t>季江民</a:t>
            </a:r>
          </a:p>
        </p:txBody>
      </p:sp>
      <p:sp>
        <p:nvSpPr>
          <p:cNvPr id="147458" name="Rectangle 2"/>
          <p:cNvSpPr>
            <a:spLocks noGrp="1" noChangeArrowheads="1"/>
          </p:cNvSpPr>
          <p:nvPr>
            <p:ph type="ctrTitle"/>
          </p:nvPr>
        </p:nvSpPr>
        <p:spPr>
          <a:xfrm>
            <a:off x="914400" y="685800"/>
            <a:ext cx="10363200" cy="2127251"/>
          </a:xfrm>
        </p:spPr>
        <p:txBody>
          <a:bodyPr/>
          <a:lstStyle>
            <a:lvl1pPr algn="ctr" rtl="0" eaLnBrk="0" fontAlgn="base" hangingPunct="0">
              <a:spcBef>
                <a:spcPct val="0"/>
              </a:spcBef>
              <a:spcAft>
                <a:spcPct val="0"/>
              </a:spcAft>
              <a:defRPr lang="en-US" sz="4400" b="1" dirty="0">
                <a:solidFill>
                  <a:srgbClr val="006699"/>
                </a:solidFill>
                <a:latin typeface="+mj-lt"/>
                <a:ea typeface="MS PGothic" pitchFamily="34" charset="-128"/>
                <a:cs typeface="ＭＳ Ｐゴシック" charset="-128"/>
              </a:defRPr>
            </a:lvl1pPr>
          </a:lstStyle>
          <a:p>
            <a:r>
              <a:rPr lang="en-US" dirty="0"/>
              <a:t>Click to edit Master title style</a:t>
            </a:r>
          </a:p>
        </p:txBody>
      </p:sp>
    </p:spTree>
    <p:extLst>
      <p:ext uri="{BB962C8B-B14F-4D97-AF65-F5344CB8AC3E}">
        <p14:creationId xmlns:p14="http://schemas.microsoft.com/office/powerpoint/2010/main" val="413168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3116582"/>
            <a:ext cx="11480800" cy="45719"/>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grpSp>
      <p:sp>
        <p:nvSpPr>
          <p:cNvPr id="7" name="Text Box 7"/>
          <p:cNvSpPr txBox="1">
            <a:spLocks noChangeArrowheads="1"/>
          </p:cNvSpPr>
          <p:nvPr/>
        </p:nvSpPr>
        <p:spPr bwMode="auto">
          <a:xfrm>
            <a:off x="8652933" y="6589185"/>
            <a:ext cx="3617384"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spcBef>
                <a:spcPct val="50000"/>
              </a:spcBef>
              <a:defRPr/>
            </a:pPr>
            <a:endParaRPr lang="en-US" altLang="zh-CN" sz="1200">
              <a:solidFill>
                <a:srgbClr val="336699"/>
              </a:solidFill>
              <a:latin typeface="Helvetica" pitchFamily="34" charset="0"/>
            </a:endParaRPr>
          </a:p>
        </p:txBody>
      </p:sp>
      <p:sp>
        <p:nvSpPr>
          <p:cNvPr id="8" name="Text Box 8"/>
          <p:cNvSpPr txBox="1">
            <a:spLocks noChangeArrowheads="1"/>
          </p:cNvSpPr>
          <p:nvPr/>
        </p:nvSpPr>
        <p:spPr bwMode="auto">
          <a:xfrm>
            <a:off x="35985" y="6614585"/>
            <a:ext cx="1619298"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spcBef>
                <a:spcPct val="50000"/>
              </a:spcBef>
              <a:defRPr/>
            </a:pPr>
            <a:r>
              <a:rPr lang="en-US" altLang="zh-CN" sz="1200" dirty="0">
                <a:solidFill>
                  <a:srgbClr val="336699"/>
                </a:solidFill>
              </a:rPr>
              <a:t>CPU</a:t>
            </a:r>
            <a:r>
              <a:rPr lang="en-US" altLang="zh-CN" sz="1200" baseline="0" dirty="0">
                <a:solidFill>
                  <a:srgbClr val="336699"/>
                </a:solidFill>
              </a:rPr>
              <a:t> Scheduling</a:t>
            </a:r>
            <a:endParaRPr lang="en-US" altLang="zh-CN" sz="1200" dirty="0">
              <a:solidFill>
                <a:srgbClr val="336699"/>
              </a:solidFill>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4512039"/>
            <a:ext cx="2137303" cy="1238946"/>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931764" y="4362138"/>
            <a:ext cx="2508320" cy="1532781"/>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147458" name="Rectangle 2"/>
          <p:cNvSpPr>
            <a:spLocks noGrp="1" noChangeArrowheads="1"/>
          </p:cNvSpPr>
          <p:nvPr>
            <p:ph type="ctrTitle"/>
          </p:nvPr>
        </p:nvSpPr>
        <p:spPr>
          <a:xfrm>
            <a:off x="914403" y="685801"/>
            <a:ext cx="10363200" cy="2127251"/>
          </a:xfrm>
        </p:spPr>
        <p:txBody>
          <a:bodyPr/>
          <a:lstStyle>
            <a:lvl1pPr>
              <a:defRPr sz="5000"/>
            </a:lvl1pPr>
          </a:lstStyle>
          <a:p>
            <a:r>
              <a:rPr lang="en-US"/>
              <a:t>Click to edit Master title style</a:t>
            </a:r>
          </a:p>
        </p:txBody>
      </p:sp>
    </p:spTree>
    <p:extLst>
      <p:ext uri="{BB962C8B-B14F-4D97-AF65-F5344CB8AC3E}">
        <p14:creationId xmlns:p14="http://schemas.microsoft.com/office/powerpoint/2010/main" val="20286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a:solidFill>
                  <a:srgbClr val="C00000"/>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252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5"/>
            <a:ext cx="10363200" cy="1362076"/>
          </a:xfrm>
        </p:spPr>
        <p:txBody>
          <a:bodyPr anchor="t"/>
          <a:lstStyle>
            <a:lvl1pPr algn="l">
              <a:defRPr sz="47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300"/>
            </a:lvl1pPr>
            <a:lvl2pPr marL="536433" indent="0">
              <a:buNone/>
              <a:defRPr sz="2100"/>
            </a:lvl2pPr>
            <a:lvl3pPr marL="1072866" indent="0">
              <a:buNone/>
              <a:defRPr sz="1900"/>
            </a:lvl3pPr>
            <a:lvl4pPr marL="1609298" indent="0">
              <a:buNone/>
              <a:defRPr sz="1600"/>
            </a:lvl4pPr>
            <a:lvl5pPr marL="2145731" indent="0">
              <a:buNone/>
              <a:defRPr sz="1600"/>
            </a:lvl5pPr>
            <a:lvl6pPr marL="2682164" indent="0">
              <a:buNone/>
              <a:defRPr sz="1600"/>
            </a:lvl6pPr>
            <a:lvl7pPr marL="3218597" indent="0">
              <a:buNone/>
              <a:defRPr sz="1600"/>
            </a:lvl7pPr>
            <a:lvl8pPr marL="3755029" indent="0">
              <a:buNone/>
              <a:defRPr sz="1600"/>
            </a:lvl8pPr>
            <a:lvl9pPr marL="4291462"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55504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75270" y="1233491"/>
            <a:ext cx="5384801" cy="453072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63269" y="1233491"/>
            <a:ext cx="5384801" cy="453072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627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5" y="1535117"/>
            <a:ext cx="5389032"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3375" y="2174875"/>
            <a:ext cx="5389032"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255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6590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1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11" y="273053"/>
            <a:ext cx="4011084" cy="1162051"/>
          </a:xfrm>
        </p:spPr>
        <p:txBody>
          <a:bodyPr/>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766738" y="273058"/>
            <a:ext cx="6815665"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11" y="1435104"/>
            <a:ext cx="4011084"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245437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5"/>
            <a:ext cx="7315200" cy="566740"/>
          </a:xfrm>
        </p:spPr>
        <p:txBody>
          <a:bodyPr/>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pPr lvl="0"/>
            <a:endParaRPr lang="zh-CN" altLang="en-US" noProof="0"/>
          </a:p>
        </p:txBody>
      </p:sp>
      <p:sp>
        <p:nvSpPr>
          <p:cNvPr id="4" name="文本占位符 3"/>
          <p:cNvSpPr>
            <a:spLocks noGrp="1"/>
          </p:cNvSpPr>
          <p:nvPr>
            <p:ph type="body" sz="half" idx="2"/>
          </p:nvPr>
        </p:nvSpPr>
        <p:spPr>
          <a:xfrm>
            <a:off x="2389717" y="5367343"/>
            <a:ext cx="73152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302865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1" y="1"/>
            <a:ext cx="943686" cy="53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286"/>
            <a:ext cx="10972800" cy="57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b" anchorCtr="0" compatLnSpc="1">
            <a:prstTxWarp prst="textNoShape">
              <a:avLst/>
            </a:prstTxWarp>
          </a:bodyPr>
          <a:lstStyle/>
          <a:p>
            <a:pPr lvl="0"/>
            <a:r>
              <a:rPr lang="zh-CN" altLang="en-US" dirty="0"/>
              <a:t>单击此处编辑母版标题样式</a:t>
            </a:r>
          </a:p>
        </p:txBody>
      </p:sp>
      <p:sp>
        <p:nvSpPr>
          <p:cNvPr id="1028" name="Rectangle 4"/>
          <p:cNvSpPr>
            <a:spLocks noGrp="1" noChangeArrowheads="1"/>
          </p:cNvSpPr>
          <p:nvPr>
            <p:ph type="body" idx="1"/>
          </p:nvPr>
        </p:nvSpPr>
        <p:spPr bwMode="auto">
          <a:xfrm>
            <a:off x="865405" y="1314452"/>
            <a:ext cx="10856903" cy="452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0" name="Line 6"/>
          <p:cNvSpPr>
            <a:spLocks noChangeShapeType="1"/>
          </p:cNvSpPr>
          <p:nvPr/>
        </p:nvSpPr>
        <p:spPr bwMode="auto">
          <a:xfrm>
            <a:off x="609600" y="861484"/>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07287" tIns="53643" rIns="107287" bIns="53643"/>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3" name="Text Box 9"/>
          <p:cNvSpPr txBox="1">
            <a:spLocks noChangeArrowheads="1"/>
          </p:cNvSpPr>
          <p:nvPr/>
        </p:nvSpPr>
        <p:spPr bwMode="auto">
          <a:xfrm>
            <a:off x="5707002" y="6614585"/>
            <a:ext cx="532461"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spcBef>
                <a:spcPct val="50000"/>
              </a:spcBef>
              <a:defRPr/>
            </a:pPr>
            <a:r>
              <a:rPr lang="en-US" altLang="zh-CN" sz="1200">
                <a:solidFill>
                  <a:srgbClr val="006699"/>
                </a:solidFill>
                <a:latin typeface="Helvetica" pitchFamily="34" charset="0"/>
                <a:ea typeface="宋体" pitchFamily="2" charset="-122"/>
              </a:rPr>
              <a:t>5</a:t>
            </a:r>
            <a:r>
              <a:rPr lang="en-US" altLang="zh-CN" sz="1200">
                <a:solidFill>
                  <a:srgbClr val="006699"/>
                </a:solidFill>
                <a:latin typeface="Helvetica" pitchFamily="34" charset="0"/>
              </a:rPr>
              <a:t>.</a:t>
            </a:r>
            <a:fld id="{B8F1CBD6-8E3F-4415-B32A-B27624062244}" type="slidenum">
              <a:rPr lang="en-US" altLang="zh-CN" sz="1200" smtClean="0">
                <a:solidFill>
                  <a:srgbClr val="006699"/>
                </a:solidFill>
                <a:latin typeface="Helvetica" pitchFamily="34" charset="0"/>
              </a:rPr>
              <a:pPr algn="ctr">
                <a:spcBef>
                  <a:spcPct val="50000"/>
                </a:spcBef>
                <a:defRPr/>
              </a:pPr>
              <a:t>‹#›</a:t>
            </a:fld>
            <a:endParaRPr lang="en-US" altLang="zh-CN" sz="1200">
              <a:solidFill>
                <a:srgbClr val="006699"/>
              </a:solidFill>
              <a:latin typeface="Helvetica" pitchFamily="34" charset="0"/>
            </a:endParaRPr>
          </a:p>
        </p:txBody>
      </p:sp>
      <p:sp>
        <p:nvSpPr>
          <p:cNvPr id="1034" name="Text Box 11"/>
          <p:cNvSpPr txBox="1">
            <a:spLocks noChangeArrowheads="1"/>
          </p:cNvSpPr>
          <p:nvPr/>
        </p:nvSpPr>
        <p:spPr bwMode="auto">
          <a:xfrm>
            <a:off x="247651" y="6620933"/>
            <a:ext cx="1502278"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spcBef>
                <a:spcPct val="50000"/>
              </a:spcBef>
              <a:defRPr/>
            </a:pPr>
            <a:r>
              <a:rPr lang="en-US" altLang="zh-CN" sz="1200" dirty="0">
                <a:solidFill>
                  <a:srgbClr val="006699"/>
                </a:solidFill>
                <a:latin typeface="Helvetica" pitchFamily="34" charset="0"/>
              </a:rPr>
              <a:t> CPU Scheduling</a:t>
            </a:r>
            <a:endParaRPr lang="en-US" altLang="zh-CN" sz="1100" dirty="0">
              <a:solidFill>
                <a:srgbClr val="336699"/>
              </a:solidFill>
            </a:endParaRPr>
          </a:p>
        </p:txBody>
      </p:sp>
      <p:pic>
        <p:nvPicPr>
          <p:cNvPr id="1035" name="Picture 12" descr="dino_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74812" y="6086007"/>
            <a:ext cx="1202890" cy="55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6" r:id="rId13"/>
  </p:sldLayoutIdLst>
  <p:txStyles>
    <p:titleStyle>
      <a:lvl1pPr algn="ctr" rtl="0" eaLnBrk="0" fontAlgn="base" hangingPunct="0">
        <a:spcBef>
          <a:spcPct val="0"/>
        </a:spcBef>
        <a:spcAft>
          <a:spcPct val="0"/>
        </a:spcAft>
        <a:defRPr sz="3800" b="1">
          <a:solidFill>
            <a:srgbClr val="CC6600"/>
          </a:solidFill>
          <a:latin typeface="+mj-lt"/>
          <a:ea typeface="楷体" pitchFamily="49" charset="-122"/>
          <a:cs typeface="+mj-cs"/>
        </a:defRPr>
      </a:lvl1pPr>
      <a:lvl2pPr algn="ctr" rtl="0" eaLnBrk="0" fontAlgn="base" hangingPunct="0">
        <a:spcBef>
          <a:spcPct val="0"/>
        </a:spcBef>
        <a:spcAft>
          <a:spcPct val="0"/>
        </a:spcAft>
        <a:defRPr sz="3800" b="1">
          <a:solidFill>
            <a:srgbClr val="CC6600"/>
          </a:solidFill>
          <a:latin typeface="Arial" charset="0"/>
          <a:ea typeface="MS PGothic" pitchFamily="34" charset="-128"/>
        </a:defRPr>
      </a:lvl2pPr>
      <a:lvl3pPr algn="ctr" rtl="0" eaLnBrk="0" fontAlgn="base" hangingPunct="0">
        <a:spcBef>
          <a:spcPct val="0"/>
        </a:spcBef>
        <a:spcAft>
          <a:spcPct val="0"/>
        </a:spcAft>
        <a:defRPr sz="3800" b="1">
          <a:solidFill>
            <a:srgbClr val="CC6600"/>
          </a:solidFill>
          <a:latin typeface="Arial" charset="0"/>
          <a:ea typeface="MS PGothic" pitchFamily="34" charset="-128"/>
        </a:defRPr>
      </a:lvl3pPr>
      <a:lvl4pPr algn="ctr" rtl="0" eaLnBrk="0" fontAlgn="base" hangingPunct="0">
        <a:spcBef>
          <a:spcPct val="0"/>
        </a:spcBef>
        <a:spcAft>
          <a:spcPct val="0"/>
        </a:spcAft>
        <a:defRPr sz="3800" b="1">
          <a:solidFill>
            <a:srgbClr val="CC6600"/>
          </a:solidFill>
          <a:latin typeface="Arial" charset="0"/>
          <a:ea typeface="MS PGothic" pitchFamily="34" charset="-128"/>
        </a:defRPr>
      </a:lvl4pPr>
      <a:lvl5pPr algn="ctr" rtl="0" eaLnBrk="0" fontAlgn="base" hangingPunct="0">
        <a:spcBef>
          <a:spcPct val="0"/>
        </a:spcBef>
        <a:spcAft>
          <a:spcPct val="0"/>
        </a:spcAft>
        <a:defRPr sz="3800" b="1">
          <a:solidFill>
            <a:srgbClr val="CC6600"/>
          </a:solidFill>
          <a:latin typeface="Arial" charset="0"/>
          <a:ea typeface="MS PGothic" pitchFamily="34" charset="-128"/>
        </a:defRPr>
      </a:lvl5pPr>
      <a:lvl6pPr marL="536433" algn="ctr" rtl="0" eaLnBrk="0" fontAlgn="base" hangingPunct="0">
        <a:spcBef>
          <a:spcPct val="0"/>
        </a:spcBef>
        <a:spcAft>
          <a:spcPct val="0"/>
        </a:spcAft>
        <a:defRPr sz="3800" b="1">
          <a:solidFill>
            <a:srgbClr val="CC6600"/>
          </a:solidFill>
          <a:latin typeface="Arial" charset="0"/>
          <a:ea typeface="ＭＳ Ｐゴシック" pitchFamily="34" charset="-128"/>
        </a:defRPr>
      </a:lvl6pPr>
      <a:lvl7pPr marL="1072866" algn="ctr" rtl="0" eaLnBrk="0" fontAlgn="base" hangingPunct="0">
        <a:spcBef>
          <a:spcPct val="0"/>
        </a:spcBef>
        <a:spcAft>
          <a:spcPct val="0"/>
        </a:spcAft>
        <a:defRPr sz="3800" b="1">
          <a:solidFill>
            <a:srgbClr val="CC6600"/>
          </a:solidFill>
          <a:latin typeface="Arial" charset="0"/>
          <a:ea typeface="ＭＳ Ｐゴシック" pitchFamily="34" charset="-128"/>
        </a:defRPr>
      </a:lvl7pPr>
      <a:lvl8pPr marL="1609298" algn="ctr" rtl="0" eaLnBrk="0" fontAlgn="base" hangingPunct="0">
        <a:spcBef>
          <a:spcPct val="0"/>
        </a:spcBef>
        <a:spcAft>
          <a:spcPct val="0"/>
        </a:spcAft>
        <a:defRPr sz="3800" b="1">
          <a:solidFill>
            <a:srgbClr val="CC6600"/>
          </a:solidFill>
          <a:latin typeface="Arial" charset="0"/>
          <a:ea typeface="ＭＳ Ｐゴシック" pitchFamily="34" charset="-128"/>
        </a:defRPr>
      </a:lvl8pPr>
      <a:lvl9pPr marL="2145731" algn="ctr" rtl="0" eaLnBrk="0" fontAlgn="base" hangingPunct="0">
        <a:spcBef>
          <a:spcPct val="0"/>
        </a:spcBef>
        <a:spcAft>
          <a:spcPct val="0"/>
        </a:spcAft>
        <a:defRPr sz="3800" b="1">
          <a:solidFill>
            <a:srgbClr val="CC6600"/>
          </a:solidFill>
          <a:latin typeface="Arial" charset="0"/>
          <a:ea typeface="ＭＳ Ｐゴシック" pitchFamily="34" charset="-128"/>
        </a:defRPr>
      </a:lvl9pPr>
    </p:titleStyle>
    <p:bodyStyle>
      <a:lvl1pPr marL="401638" indent="-401638"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j-lt"/>
          <a:ea typeface="楷体" pitchFamily="49" charset="-122"/>
          <a:cs typeface="+mn-cs"/>
        </a:defRPr>
      </a:lvl1pPr>
      <a:lvl2pPr marL="871538" indent="-334963"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j-lt"/>
          <a:ea typeface="楷体" pitchFamily="49" charset="-122"/>
        </a:defRPr>
      </a:lvl2pPr>
      <a:lvl3pPr marL="1273175" indent="-2667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j-lt"/>
          <a:ea typeface="楷体" pitchFamily="49" charset="-122"/>
        </a:defRPr>
      </a:lvl3pPr>
      <a:lvl4pPr marL="1674813" indent="-266700" algn="l" rtl="0" eaLnBrk="0" fontAlgn="base" hangingPunct="0">
        <a:spcBef>
          <a:spcPct val="35000"/>
        </a:spcBef>
        <a:spcAft>
          <a:spcPct val="0"/>
        </a:spcAft>
        <a:buClr>
          <a:schemeClr val="hlink"/>
        </a:buClr>
        <a:buSzPct val="75000"/>
        <a:buChar char="–"/>
        <a:defRPr kumimoji="1" sz="2000">
          <a:solidFill>
            <a:schemeClr val="tx1"/>
          </a:solidFill>
          <a:latin typeface="+mj-lt"/>
          <a:ea typeface="楷体" pitchFamily="49" charset="-122"/>
        </a:defRPr>
      </a:lvl4pPr>
      <a:lvl5pPr marL="2078038" indent="-266700" algn="l" rtl="0" eaLnBrk="0" fontAlgn="base" hangingPunct="0">
        <a:spcBef>
          <a:spcPct val="35000"/>
        </a:spcBef>
        <a:spcAft>
          <a:spcPct val="0"/>
        </a:spcAft>
        <a:buClr>
          <a:srgbClr val="FF0066"/>
        </a:buClr>
        <a:buSzPct val="75000"/>
        <a:buChar char="»"/>
        <a:defRPr kumimoji="1" sz="2000">
          <a:solidFill>
            <a:schemeClr val="tx1"/>
          </a:solidFill>
          <a:latin typeface="+mj-lt"/>
          <a:ea typeface="楷体" pitchFamily="49" charset="-122"/>
        </a:defRPr>
      </a:lvl5pPr>
      <a:lvl6pPr marL="2615110"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6pPr>
      <a:lvl7pPr marL="3151542"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7pPr>
      <a:lvl8pPr marL="3687975"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8pPr>
      <a:lvl9pPr marL="4224408"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609600" y="277286"/>
            <a:ext cx="10972800" cy="57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b" anchorCtr="0" compatLnSpc="1">
            <a:prstTxWarp prst="textNoShape">
              <a:avLst/>
            </a:prstTxWarp>
          </a:bodyPr>
          <a:lstStyle/>
          <a:p>
            <a:pPr lvl="0"/>
            <a:r>
              <a:rPr lang="en-US" altLang="zh-CN" dirty="0"/>
              <a:t>Click to edit Master title style</a:t>
            </a:r>
          </a:p>
        </p:txBody>
      </p:sp>
      <p:sp>
        <p:nvSpPr>
          <p:cNvPr id="2051" name="Rectangle 4"/>
          <p:cNvSpPr>
            <a:spLocks noGrp="1" noChangeArrowheads="1"/>
          </p:cNvSpPr>
          <p:nvPr>
            <p:ph type="body" idx="1"/>
          </p:nvPr>
        </p:nvSpPr>
        <p:spPr bwMode="auto">
          <a:xfrm>
            <a:off x="1075267" y="1234018"/>
            <a:ext cx="10972800" cy="452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855" r:id="rId1"/>
  </p:sldLayoutIdLst>
  <p:txStyles>
    <p:titleStyle>
      <a:lvl1pPr algn="ctr" rtl="0" eaLnBrk="0" fontAlgn="base" hangingPunct="0">
        <a:spcBef>
          <a:spcPct val="0"/>
        </a:spcBef>
        <a:spcAft>
          <a:spcPct val="0"/>
        </a:spcAft>
        <a:defRPr sz="3800" b="1">
          <a:solidFill>
            <a:srgbClr val="006699"/>
          </a:solidFill>
          <a:latin typeface="Arial" charset="0"/>
          <a:ea typeface="MS PGothic" pitchFamily="34" charset="-128"/>
          <a:cs typeface="+mj-cs"/>
        </a:defRPr>
      </a:lvl1pPr>
      <a:lvl2pPr algn="ctr" rtl="0" eaLnBrk="0" fontAlgn="base" hangingPunct="0">
        <a:spcBef>
          <a:spcPct val="0"/>
        </a:spcBef>
        <a:spcAft>
          <a:spcPct val="0"/>
        </a:spcAft>
        <a:defRPr sz="3800" b="1">
          <a:solidFill>
            <a:srgbClr val="006699"/>
          </a:solidFill>
          <a:latin typeface="Arial" charset="0"/>
          <a:ea typeface="MS PGothic" pitchFamily="34" charset="-128"/>
        </a:defRPr>
      </a:lvl2pPr>
      <a:lvl3pPr algn="ctr" rtl="0" eaLnBrk="0" fontAlgn="base" hangingPunct="0">
        <a:spcBef>
          <a:spcPct val="0"/>
        </a:spcBef>
        <a:spcAft>
          <a:spcPct val="0"/>
        </a:spcAft>
        <a:defRPr sz="3800" b="1">
          <a:solidFill>
            <a:srgbClr val="006699"/>
          </a:solidFill>
          <a:latin typeface="Arial" charset="0"/>
          <a:ea typeface="MS PGothic" pitchFamily="34" charset="-128"/>
        </a:defRPr>
      </a:lvl3pPr>
      <a:lvl4pPr algn="ctr" rtl="0" eaLnBrk="0" fontAlgn="base" hangingPunct="0">
        <a:spcBef>
          <a:spcPct val="0"/>
        </a:spcBef>
        <a:spcAft>
          <a:spcPct val="0"/>
        </a:spcAft>
        <a:defRPr sz="3800" b="1">
          <a:solidFill>
            <a:srgbClr val="006699"/>
          </a:solidFill>
          <a:latin typeface="Arial" charset="0"/>
          <a:ea typeface="MS PGothic" pitchFamily="34" charset="-128"/>
        </a:defRPr>
      </a:lvl4pPr>
      <a:lvl5pPr algn="ctr" rtl="0" eaLnBrk="0" fontAlgn="base" hangingPunct="0">
        <a:spcBef>
          <a:spcPct val="0"/>
        </a:spcBef>
        <a:spcAft>
          <a:spcPct val="0"/>
        </a:spcAft>
        <a:defRPr sz="3800" b="1">
          <a:solidFill>
            <a:srgbClr val="006699"/>
          </a:solidFill>
          <a:latin typeface="Arial" charset="0"/>
          <a:ea typeface="MS PGothic" pitchFamily="34" charset="-128"/>
        </a:defRPr>
      </a:lvl5pPr>
      <a:lvl6pPr marL="536433" algn="ctr" rtl="0" fontAlgn="base">
        <a:spcBef>
          <a:spcPct val="0"/>
        </a:spcBef>
        <a:spcAft>
          <a:spcPct val="0"/>
        </a:spcAft>
        <a:defRPr sz="3800" b="1">
          <a:solidFill>
            <a:srgbClr val="006699"/>
          </a:solidFill>
          <a:latin typeface="Arial" charset="0"/>
        </a:defRPr>
      </a:lvl6pPr>
      <a:lvl7pPr marL="1072866" algn="ctr" rtl="0" fontAlgn="base">
        <a:spcBef>
          <a:spcPct val="0"/>
        </a:spcBef>
        <a:spcAft>
          <a:spcPct val="0"/>
        </a:spcAft>
        <a:defRPr sz="3800" b="1">
          <a:solidFill>
            <a:srgbClr val="006699"/>
          </a:solidFill>
          <a:latin typeface="Arial" charset="0"/>
        </a:defRPr>
      </a:lvl7pPr>
      <a:lvl8pPr marL="1609298" algn="ctr" rtl="0" fontAlgn="base">
        <a:spcBef>
          <a:spcPct val="0"/>
        </a:spcBef>
        <a:spcAft>
          <a:spcPct val="0"/>
        </a:spcAft>
        <a:defRPr sz="3800" b="1">
          <a:solidFill>
            <a:srgbClr val="006699"/>
          </a:solidFill>
          <a:latin typeface="Arial" charset="0"/>
        </a:defRPr>
      </a:lvl8pPr>
      <a:lvl9pPr marL="2145731" algn="ctr" rtl="0" fontAlgn="base">
        <a:spcBef>
          <a:spcPct val="0"/>
        </a:spcBef>
        <a:spcAft>
          <a:spcPct val="0"/>
        </a:spcAft>
        <a:defRPr sz="3800" b="1">
          <a:solidFill>
            <a:srgbClr val="006699"/>
          </a:solidFill>
          <a:latin typeface="Arial" charset="0"/>
        </a:defRPr>
      </a:lvl9pPr>
    </p:titleStyle>
    <p:bodyStyle>
      <a:lvl1pPr marL="401638" indent="-401638" algn="l" rtl="0" eaLnBrk="0" fontAlgn="base" hangingPunct="0">
        <a:spcBef>
          <a:spcPct val="35000"/>
        </a:spcBef>
        <a:spcAft>
          <a:spcPct val="0"/>
        </a:spcAft>
        <a:buClr>
          <a:srgbClr val="993300"/>
        </a:buClr>
        <a:buSzPct val="90000"/>
        <a:buFont typeface="Monotype Sorts" pitchFamily="2" charset="2"/>
        <a:buChar char="n"/>
        <a:defRPr kumimoji="1" sz="3800">
          <a:solidFill>
            <a:schemeClr val="tx1"/>
          </a:solidFill>
          <a:latin typeface="Arial" charset="0"/>
          <a:ea typeface="MS PGothic" pitchFamily="34" charset="-128"/>
          <a:cs typeface="+mn-cs"/>
        </a:defRPr>
      </a:lvl1pPr>
      <a:lvl2pPr marL="871538" indent="-334963" algn="l" rtl="0" eaLnBrk="0" fontAlgn="base" hangingPunct="0">
        <a:spcBef>
          <a:spcPct val="35000"/>
        </a:spcBef>
        <a:spcAft>
          <a:spcPct val="0"/>
        </a:spcAft>
        <a:buClr>
          <a:srgbClr val="CC6600"/>
        </a:buClr>
        <a:buSzPct val="80000"/>
        <a:buFont typeface="Monotype Sorts" pitchFamily="2" charset="2"/>
        <a:buChar char="l"/>
        <a:defRPr kumimoji="1" sz="3300">
          <a:solidFill>
            <a:schemeClr val="tx1"/>
          </a:solidFill>
          <a:latin typeface="Arial" charset="0"/>
          <a:ea typeface="MS PGothic" pitchFamily="34" charset="-128"/>
        </a:defRPr>
      </a:lvl2pPr>
      <a:lvl3pPr marL="1273175" indent="-266700" algn="l" rtl="0" eaLnBrk="0" fontAlgn="base" hangingPunct="0">
        <a:spcBef>
          <a:spcPct val="35000"/>
        </a:spcBef>
        <a:spcAft>
          <a:spcPct val="0"/>
        </a:spcAft>
        <a:buClr>
          <a:srgbClr val="009900"/>
        </a:buClr>
        <a:buSzPct val="75000"/>
        <a:buFont typeface="Webdings" pitchFamily="18" charset="2"/>
        <a:buChar char="4"/>
        <a:defRPr kumimoji="1" sz="2800">
          <a:solidFill>
            <a:schemeClr val="tx1"/>
          </a:solidFill>
          <a:latin typeface="Arial" charset="0"/>
          <a:ea typeface="MS PGothic" pitchFamily="34" charset="-128"/>
        </a:defRPr>
      </a:lvl3pPr>
      <a:lvl4pPr marL="1674813" indent="-266700" algn="l" rtl="0" eaLnBrk="0" fontAlgn="base" hangingPunct="0">
        <a:spcBef>
          <a:spcPct val="35000"/>
        </a:spcBef>
        <a:spcAft>
          <a:spcPct val="0"/>
        </a:spcAft>
        <a:buClr>
          <a:schemeClr val="hlink"/>
        </a:buClr>
        <a:buSzPct val="75000"/>
        <a:buChar char="–"/>
        <a:defRPr kumimoji="1" sz="2300">
          <a:solidFill>
            <a:schemeClr val="tx1"/>
          </a:solidFill>
          <a:latin typeface="Arial" charset="0"/>
          <a:ea typeface="MS PGothic" pitchFamily="34" charset="-128"/>
        </a:defRPr>
      </a:lvl4pPr>
      <a:lvl5pPr marL="2078038" indent="-266700" algn="l" rtl="0" eaLnBrk="0" fontAlgn="base" hangingPunct="0">
        <a:spcBef>
          <a:spcPct val="35000"/>
        </a:spcBef>
        <a:spcAft>
          <a:spcPct val="0"/>
        </a:spcAft>
        <a:buClr>
          <a:srgbClr val="FF0066"/>
        </a:buClr>
        <a:buSzPct val="75000"/>
        <a:buChar char="»"/>
        <a:defRPr kumimoji="1" sz="2300">
          <a:solidFill>
            <a:schemeClr val="tx1"/>
          </a:solidFill>
          <a:latin typeface="Arial" charset="0"/>
          <a:ea typeface="MS PGothic" pitchFamily="34" charset="-128"/>
        </a:defRPr>
      </a:lvl5pPr>
      <a:lvl6pPr marL="2615110"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6pPr>
      <a:lvl7pPr marL="3151542"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7pPr>
      <a:lvl8pPr marL="3687975"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8pPr>
      <a:lvl9pPr marL="4224408"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1.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ch5-1%20Windows%20&amp;%20Linux%20scheduling.pptx"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x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customXml" Target="../ink/ink4.xml"/><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customXml" Target="../ink/ink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159000" y="1281183"/>
            <a:ext cx="7772400" cy="934253"/>
          </a:xfrm>
        </p:spPr>
        <p:txBody>
          <a:bodyPr/>
          <a:lstStyle/>
          <a:p>
            <a:r>
              <a:rPr lang="en-US" altLang="zh-CN" sz="4000" dirty="0">
                <a:solidFill>
                  <a:srgbClr val="0070C0"/>
                </a:solidFill>
                <a:ea typeface="宋体" pitchFamily="2" charset="-122"/>
              </a:rPr>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0" dirty="0">
                <a:latin typeface="Times New Roman" panose="02020603050405020304" pitchFamily="18" charset="0"/>
                <a:cs typeface="Times New Roman" panose="02020603050405020304" pitchFamily="18" charset="0"/>
              </a:rPr>
              <a:t>Dispatcher</a:t>
            </a:r>
            <a:r>
              <a:rPr lang="zh-CN" altLang="en-US" b="0" dirty="0">
                <a:latin typeface="Times New Roman" panose="02020603050405020304" pitchFamily="18" charset="0"/>
                <a:cs typeface="Times New Roman" panose="02020603050405020304" pitchFamily="18" charset="0"/>
              </a:rPr>
              <a:t>（调度程序）</a:t>
            </a:r>
            <a:endParaRPr lang="en-US" altLang="zh-CN" b="0" dirty="0">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Dispatcher module gives control of the CPU to the process selected by the short-term scheduler; this involves:</a:t>
            </a:r>
          </a:p>
          <a:p>
            <a:pPr lvl="1"/>
            <a:r>
              <a:rPr lang="en-US" altLang="zh-CN" dirty="0">
                <a:solidFill>
                  <a:srgbClr val="3333FF"/>
                </a:solidFill>
                <a:latin typeface="Times New Roman" panose="02020603050405020304" pitchFamily="18" charset="0"/>
                <a:cs typeface="Times New Roman" panose="02020603050405020304" pitchFamily="18" charset="0"/>
              </a:rPr>
              <a:t>switching context</a:t>
            </a:r>
          </a:p>
          <a:p>
            <a:pPr lvl="1"/>
            <a:r>
              <a:rPr lang="en-US" altLang="zh-CN" dirty="0">
                <a:solidFill>
                  <a:srgbClr val="3333FF"/>
                </a:solidFill>
                <a:latin typeface="Times New Roman" panose="02020603050405020304" pitchFamily="18" charset="0"/>
                <a:cs typeface="Times New Roman" panose="02020603050405020304" pitchFamily="18" charset="0"/>
              </a:rPr>
              <a:t>switching to user mode</a:t>
            </a:r>
          </a:p>
          <a:p>
            <a:pPr lvl="1"/>
            <a:r>
              <a:rPr lang="en-US" altLang="zh-CN" dirty="0">
                <a:solidFill>
                  <a:srgbClr val="3333FF"/>
                </a:solidFill>
                <a:latin typeface="Times New Roman" panose="02020603050405020304" pitchFamily="18" charset="0"/>
                <a:cs typeface="Times New Roman" panose="02020603050405020304" pitchFamily="18" charset="0"/>
              </a:rPr>
              <a:t>jumping to the proper location in the user program to restart that program</a:t>
            </a:r>
            <a:endParaRPr lang="en-US" altLang="zh-CN" sz="3600" dirty="0">
              <a:solidFill>
                <a:srgbClr val="3333FF"/>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Dispatch latency</a:t>
            </a:r>
            <a:r>
              <a:rPr lang="zh-CN" altLang="en-US" dirty="0">
                <a:latin typeface="Times New Roman" panose="02020603050405020304" pitchFamily="18" charset="0"/>
                <a:cs typeface="Times New Roman" panose="02020603050405020304" pitchFamily="18" charset="0"/>
              </a:rPr>
              <a:t>（调度延迟）</a:t>
            </a:r>
            <a:r>
              <a:rPr lang="en-US" altLang="zh-CN" dirty="0">
                <a:latin typeface="Times New Roman" panose="02020603050405020304" pitchFamily="18" charset="0"/>
                <a:cs typeface="Times New Roman" panose="02020603050405020304" pitchFamily="18" charset="0"/>
              </a:rPr>
              <a:t> – time it takes for the dispatcher to stop one process and start another running</a:t>
            </a:r>
            <a:r>
              <a:rPr lang="zh-CN" altLang="en-US" dirty="0">
                <a:latin typeface="Times New Roman" panose="02020603050405020304" pitchFamily="18" charset="0"/>
                <a:cs typeface="Times New Roman" panose="02020603050405020304" pitchFamily="18" charset="0"/>
              </a:rPr>
              <a:t>调度程序停止一个进程到启动一个进程所需要的时间</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命令：</a:t>
            </a:r>
            <a:r>
              <a:rPr lang="en-US" altLang="zh-CN" dirty="0" err="1">
                <a:latin typeface="Times New Roman" panose="02020603050405020304" pitchFamily="18" charset="0"/>
                <a:cs typeface="Times New Roman" panose="02020603050405020304" pitchFamily="18" charset="0"/>
              </a:rPr>
              <a:t>vmstat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1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5.2 Scheduling Criteria</a:t>
            </a:r>
            <a:endParaRPr lang="zh-CN" altLang="en-US" sz="4000" dirty="0">
              <a:cs typeface="ＭＳ Ｐゴシック" charset="-128"/>
            </a:endParaRPr>
          </a:p>
        </p:txBody>
      </p:sp>
    </p:spTree>
    <p:extLst>
      <p:ext uri="{BB962C8B-B14F-4D97-AF65-F5344CB8AC3E}">
        <p14:creationId xmlns:p14="http://schemas.microsoft.com/office/powerpoint/2010/main" val="28162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dirty="0">
                <a:latin typeface="Times New Roman" pitchFamily="18" charset="0"/>
                <a:ea typeface="楷体_GB2312" pitchFamily="49" charset="-122"/>
              </a:rPr>
              <a:t>调度算法的选择准则和评价</a:t>
            </a:r>
            <a:r>
              <a:rPr lang="zh-CN" altLang="en-US" sz="2400" dirty="0">
                <a:latin typeface="Times New Roman" pitchFamily="18" charset="0"/>
                <a:ea typeface="楷体_GB2312" pitchFamily="49" charset="-122"/>
              </a:rPr>
              <a:t> </a:t>
            </a:r>
          </a:p>
        </p:txBody>
      </p:sp>
      <p:sp>
        <p:nvSpPr>
          <p:cNvPr id="266243" name="Rectangle 3"/>
          <p:cNvSpPr>
            <a:spLocks noGrp="1" noChangeArrowheads="1"/>
          </p:cNvSpPr>
          <p:nvPr>
            <p:ph idx="1"/>
          </p:nvPr>
        </p:nvSpPr>
        <p:spPr/>
        <p:txBody>
          <a:bodyPr/>
          <a:lstStyle/>
          <a:p>
            <a:pPr>
              <a:spcBef>
                <a:spcPts val="1400"/>
              </a:spcBef>
              <a:spcAft>
                <a:spcPts val="1450"/>
              </a:spcAft>
              <a:buNone/>
            </a:pPr>
            <a:r>
              <a:rPr lang="en-US" altLang="zh-CN" b="1" dirty="0">
                <a:solidFill>
                  <a:srgbClr val="002060"/>
                </a:solidFill>
                <a:latin typeface="Times New Roman" pitchFamily="18" charset="0"/>
              </a:rPr>
              <a:t>1.</a:t>
            </a:r>
            <a:r>
              <a:rPr lang="zh-CN" altLang="en-US" b="1" dirty="0">
                <a:solidFill>
                  <a:srgbClr val="002060"/>
                </a:solidFill>
                <a:latin typeface="Times New Roman" pitchFamily="18" charset="0"/>
              </a:rPr>
              <a:t>面向用户</a:t>
            </a:r>
            <a:r>
              <a:rPr lang="en-US" altLang="zh-CN" b="1" dirty="0">
                <a:solidFill>
                  <a:srgbClr val="002060"/>
                </a:solidFill>
                <a:latin typeface="Times New Roman" pitchFamily="18" charset="0"/>
              </a:rPr>
              <a:t>(User-oriented)</a:t>
            </a:r>
            <a:r>
              <a:rPr lang="zh-CN" altLang="en-US" b="1" dirty="0">
                <a:solidFill>
                  <a:srgbClr val="002060"/>
                </a:solidFill>
                <a:latin typeface="Times New Roman" pitchFamily="18" charset="0"/>
              </a:rPr>
              <a:t>的准则和评价</a:t>
            </a:r>
          </a:p>
          <a:p>
            <a:r>
              <a:rPr lang="zh-CN" altLang="en-US" sz="2000" b="1" dirty="0">
                <a:solidFill>
                  <a:srgbClr val="FF0000"/>
                </a:solidFill>
                <a:latin typeface="Times New Roman" pitchFamily="18" charset="0"/>
              </a:rPr>
              <a:t>周转时间</a:t>
            </a:r>
            <a:r>
              <a:rPr lang="en-US" altLang="zh-CN" sz="2000" dirty="0">
                <a:latin typeface="Times New Roman" pitchFamily="18" charset="0"/>
              </a:rPr>
              <a:t>Turnaround time </a:t>
            </a:r>
            <a:r>
              <a:rPr lang="zh-CN" altLang="en-US" sz="2000" dirty="0">
                <a:latin typeface="Times New Roman" pitchFamily="18" charset="0"/>
              </a:rPr>
              <a:t>：进程从提交到完成所经历的时间。包括：在</a:t>
            </a:r>
            <a:r>
              <a:rPr lang="en-US" altLang="zh-CN" sz="2000" dirty="0">
                <a:latin typeface="Times New Roman" pitchFamily="18" charset="0"/>
              </a:rPr>
              <a:t>CPU</a:t>
            </a:r>
            <a:r>
              <a:rPr lang="zh-CN" altLang="en-US" sz="2000" dirty="0">
                <a:latin typeface="Times New Roman" pitchFamily="18" charset="0"/>
              </a:rPr>
              <a:t>上执行，就绪队列和阻塞队列中等待。</a:t>
            </a:r>
          </a:p>
          <a:p>
            <a:pPr lvl="1">
              <a:lnSpc>
                <a:spcPct val="90000"/>
              </a:lnSpc>
            </a:pPr>
            <a:r>
              <a:rPr lang="zh-CN" altLang="en-US" sz="1800" b="1" dirty="0">
                <a:latin typeface="Times New Roman" pitchFamily="18" charset="0"/>
              </a:rPr>
              <a:t>周转时间 </a:t>
            </a:r>
            <a:r>
              <a:rPr lang="en-US" altLang="zh-CN" sz="1800" b="1" dirty="0">
                <a:latin typeface="Times New Roman" pitchFamily="18" charset="0"/>
              </a:rPr>
              <a:t>T=</a:t>
            </a:r>
            <a:r>
              <a:rPr lang="zh-CN" altLang="en-US" sz="1800" b="1" dirty="0">
                <a:latin typeface="Times New Roman" pitchFamily="18" charset="0"/>
              </a:rPr>
              <a:t>完成时间</a:t>
            </a:r>
            <a:r>
              <a:rPr lang="en-US" altLang="zh-CN" sz="1800" b="1" dirty="0">
                <a:latin typeface="Times New Roman" pitchFamily="18" charset="0"/>
              </a:rPr>
              <a:t>-</a:t>
            </a:r>
            <a:r>
              <a:rPr lang="zh-CN" altLang="en-US" sz="1800" b="1" dirty="0">
                <a:latin typeface="Times New Roman" pitchFamily="18" charset="0"/>
              </a:rPr>
              <a:t>提交时间</a:t>
            </a:r>
          </a:p>
          <a:p>
            <a:pPr lvl="1">
              <a:lnSpc>
                <a:spcPct val="90000"/>
              </a:lnSpc>
            </a:pPr>
            <a:r>
              <a:rPr lang="zh-CN" altLang="en-US" sz="1800" b="1" dirty="0">
                <a:latin typeface="Times New Roman" pitchFamily="18" charset="0"/>
              </a:rPr>
              <a:t>平均周转时间</a:t>
            </a:r>
            <a:r>
              <a:rPr lang="en-US" altLang="zh-CN" sz="1800" b="1" dirty="0">
                <a:latin typeface="Times New Roman" pitchFamily="18" charset="0"/>
              </a:rPr>
              <a:t>=∑</a:t>
            </a:r>
            <a:r>
              <a:rPr lang="zh-CN" altLang="en-US" sz="1800" b="1" dirty="0">
                <a:latin typeface="Times New Roman" pitchFamily="18" charset="0"/>
              </a:rPr>
              <a:t>周转时间</a:t>
            </a:r>
            <a:r>
              <a:rPr lang="en-US" altLang="zh-CN" sz="1800" b="1" dirty="0">
                <a:latin typeface="Times New Roman" pitchFamily="18" charset="0"/>
              </a:rPr>
              <a:t>/</a:t>
            </a:r>
            <a:r>
              <a:rPr lang="zh-CN" altLang="en-US" sz="1800" b="1" dirty="0">
                <a:latin typeface="Times New Roman" pitchFamily="18" charset="0"/>
              </a:rPr>
              <a:t>进程数</a:t>
            </a:r>
          </a:p>
          <a:p>
            <a:pPr lvl="1">
              <a:lnSpc>
                <a:spcPct val="90000"/>
              </a:lnSpc>
            </a:pPr>
            <a:r>
              <a:rPr lang="zh-CN" altLang="en-US" sz="1800" b="1" dirty="0">
                <a:latin typeface="Times New Roman" pitchFamily="18" charset="0"/>
              </a:rPr>
              <a:t>带权周转时间</a:t>
            </a:r>
            <a:r>
              <a:rPr lang="en-US" altLang="zh-CN" sz="1800" b="1" dirty="0">
                <a:latin typeface="Times New Roman" pitchFamily="18" charset="0"/>
              </a:rPr>
              <a:t>W= T(</a:t>
            </a:r>
            <a:r>
              <a:rPr lang="zh-CN" altLang="en-US" sz="1800" b="1" dirty="0">
                <a:latin typeface="Times New Roman" pitchFamily="18" charset="0"/>
              </a:rPr>
              <a:t>周转时间</a:t>
            </a:r>
            <a:r>
              <a:rPr lang="en-US" altLang="zh-CN" sz="1800" b="1" dirty="0">
                <a:latin typeface="Times New Roman" pitchFamily="18" charset="0"/>
              </a:rPr>
              <a:t>)/t(CPU</a:t>
            </a:r>
            <a:r>
              <a:rPr lang="zh-CN" altLang="en-US" sz="1800" b="1" dirty="0">
                <a:latin typeface="Times New Roman" pitchFamily="18" charset="0"/>
              </a:rPr>
              <a:t>执行时间</a:t>
            </a:r>
            <a:r>
              <a:rPr lang="en-US" altLang="zh-CN" sz="1800" b="1" dirty="0">
                <a:latin typeface="Times New Roman" pitchFamily="18" charset="0"/>
              </a:rPr>
              <a:t>)</a:t>
            </a:r>
          </a:p>
          <a:p>
            <a:pPr lvl="1">
              <a:lnSpc>
                <a:spcPct val="90000"/>
              </a:lnSpc>
            </a:pPr>
            <a:r>
              <a:rPr lang="zh-CN" altLang="en-US" sz="1800" b="1" dirty="0">
                <a:latin typeface="Times New Roman" pitchFamily="18" charset="0"/>
              </a:rPr>
              <a:t>平均带权周转时间</a:t>
            </a:r>
            <a:r>
              <a:rPr lang="en-US" altLang="zh-CN" sz="1800" b="1" dirty="0">
                <a:latin typeface="Times New Roman" pitchFamily="18" charset="0"/>
              </a:rPr>
              <a:t>=∑W/</a:t>
            </a:r>
            <a:r>
              <a:rPr lang="zh-CN" altLang="en-US" sz="1800" b="1" dirty="0">
                <a:latin typeface="Times New Roman" pitchFamily="18" charset="0"/>
              </a:rPr>
              <a:t>进程数</a:t>
            </a:r>
          </a:p>
          <a:p>
            <a:pPr>
              <a:lnSpc>
                <a:spcPct val="90000"/>
              </a:lnSpc>
            </a:pPr>
            <a:r>
              <a:rPr lang="zh-CN" altLang="en-US" sz="2000" b="1" dirty="0">
                <a:solidFill>
                  <a:srgbClr val="FF0000"/>
                </a:solidFill>
                <a:latin typeface="Times New Roman" pitchFamily="18" charset="0"/>
              </a:rPr>
              <a:t>响应时间</a:t>
            </a:r>
            <a:r>
              <a:rPr lang="en-US" altLang="zh-CN" sz="2000" dirty="0">
                <a:solidFill>
                  <a:srgbClr val="FF0000"/>
                </a:solidFill>
                <a:latin typeface="Times New Roman" pitchFamily="18" charset="0"/>
              </a:rPr>
              <a:t>Response time</a:t>
            </a:r>
            <a:r>
              <a:rPr lang="en-US" altLang="zh-CN" sz="2000" dirty="0">
                <a:latin typeface="Times New Roman" pitchFamily="18" charset="0"/>
              </a:rPr>
              <a:t> </a:t>
            </a:r>
            <a:r>
              <a:rPr lang="zh-CN" altLang="en-US" sz="2000" dirty="0">
                <a:latin typeface="Times New Roman" pitchFamily="18" charset="0"/>
              </a:rPr>
              <a:t>：从进程提出请求到首次被响应（而不是输出结果）的时间段（在分时系统环境下）</a:t>
            </a:r>
          </a:p>
          <a:p>
            <a:pPr>
              <a:lnSpc>
                <a:spcPct val="90000"/>
              </a:lnSpc>
            </a:pPr>
            <a:r>
              <a:rPr lang="zh-CN" altLang="en-US" sz="2000" b="1" dirty="0">
                <a:solidFill>
                  <a:srgbClr val="FF0000"/>
                </a:solidFill>
                <a:latin typeface="Times New Roman" pitchFamily="18" charset="0"/>
              </a:rPr>
              <a:t>等待时间</a:t>
            </a:r>
            <a:r>
              <a:rPr lang="en-US" altLang="zh-CN" sz="2000" dirty="0">
                <a:latin typeface="Times New Roman" pitchFamily="18" charset="0"/>
              </a:rPr>
              <a:t>Waiting time  – </a:t>
            </a:r>
            <a:r>
              <a:rPr lang="zh-CN" altLang="en-US" sz="2000" dirty="0">
                <a:latin typeface="Times New Roman" pitchFamily="18" charset="0"/>
              </a:rPr>
              <a:t>进程在就绪队列中等待的时间总和 </a:t>
            </a:r>
          </a:p>
          <a:p>
            <a:pPr>
              <a:lnSpc>
                <a:spcPct val="90000"/>
              </a:lnSpc>
            </a:pPr>
            <a:r>
              <a:rPr lang="zh-CN" altLang="en-US" sz="2000" b="1" dirty="0">
                <a:solidFill>
                  <a:srgbClr val="FF0000"/>
                </a:solidFill>
                <a:latin typeface="Times New Roman" pitchFamily="18" charset="0"/>
              </a:rPr>
              <a:t>截止时间</a:t>
            </a:r>
            <a:r>
              <a:rPr lang="zh-CN" altLang="en-US" sz="2000" dirty="0">
                <a:latin typeface="Times New Roman" pitchFamily="18" charset="0"/>
              </a:rPr>
              <a:t>：开始截止时间和完成截止时间－－实时系统，与周转时间有些相似。</a:t>
            </a:r>
          </a:p>
          <a:p>
            <a:pPr>
              <a:lnSpc>
                <a:spcPct val="90000"/>
              </a:lnSpc>
            </a:pPr>
            <a:r>
              <a:rPr lang="zh-CN" altLang="en-US" sz="2000" dirty="0">
                <a:latin typeface="Times New Roman" pitchFamily="18" charset="0"/>
              </a:rPr>
              <a:t>公平性：不因作业或进程本身的特性而使上述指标过分恶化。如长进程等待很长时间。</a:t>
            </a:r>
          </a:p>
          <a:p>
            <a:pPr>
              <a:lnSpc>
                <a:spcPct val="90000"/>
              </a:lnSpc>
            </a:pPr>
            <a:r>
              <a:rPr lang="zh-CN" altLang="en-US" sz="2000" dirty="0">
                <a:latin typeface="Times New Roman" pitchFamily="18" charset="0"/>
              </a:rPr>
              <a:t> 优先级：可以使关键任务达到更好的指标</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6976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sz="2800" dirty="0">
                <a:latin typeface="Times New Roman" pitchFamily="18" charset="0"/>
                <a:ea typeface="楷体_GB2312" pitchFamily="49" charset="-122"/>
              </a:rPr>
              <a:t>调度算法的选择准则和评价</a:t>
            </a:r>
            <a:r>
              <a:rPr lang="zh-CN" altLang="en-US" sz="2000" dirty="0">
                <a:latin typeface="Times New Roman" pitchFamily="18" charset="0"/>
                <a:ea typeface="楷体_GB2312" pitchFamily="49" charset="-122"/>
              </a:rPr>
              <a:t> </a:t>
            </a:r>
            <a:endParaRPr lang="zh-CN" altLang="en-US" sz="2800" dirty="0"/>
          </a:p>
        </p:txBody>
      </p:sp>
      <p:sp>
        <p:nvSpPr>
          <p:cNvPr id="421891" name="Rectangle 3"/>
          <p:cNvSpPr>
            <a:spLocks noGrp="1" noChangeArrowheads="1"/>
          </p:cNvSpPr>
          <p:nvPr>
            <p:ph idx="1"/>
          </p:nvPr>
        </p:nvSpPr>
        <p:spPr/>
        <p:txBody>
          <a:bodyPr/>
          <a:lstStyle/>
          <a:p>
            <a:pPr marL="0" indent="0">
              <a:buNone/>
            </a:pPr>
            <a:r>
              <a:rPr lang="en-US" altLang="zh-CN" b="1" dirty="0">
                <a:solidFill>
                  <a:srgbClr val="002060"/>
                </a:solidFill>
              </a:rPr>
              <a:t>2. </a:t>
            </a:r>
            <a:r>
              <a:rPr lang="zh-CN" altLang="en-US" b="1" dirty="0">
                <a:solidFill>
                  <a:srgbClr val="002060"/>
                </a:solidFill>
              </a:rPr>
              <a:t>面向系统的调度性能准则</a:t>
            </a:r>
            <a:endParaRPr lang="en-US" altLang="zh-CN" b="1" dirty="0">
              <a:solidFill>
                <a:srgbClr val="002060"/>
              </a:solidFill>
              <a:latin typeface="Times New Roman" pitchFamily="18" charset="0"/>
            </a:endParaRPr>
          </a:p>
          <a:p>
            <a:pPr lvl="1"/>
            <a:r>
              <a:rPr lang="zh-CN" altLang="en-US" sz="2000" b="1" dirty="0">
                <a:latin typeface="Times New Roman" pitchFamily="18" charset="0"/>
              </a:rPr>
              <a:t>吞吐量</a:t>
            </a:r>
            <a:r>
              <a:rPr lang="en-US" altLang="zh-CN" sz="2000" dirty="0">
                <a:latin typeface="Times New Roman" pitchFamily="18" charset="0"/>
              </a:rPr>
              <a:t>Throughput </a:t>
            </a:r>
            <a:r>
              <a:rPr lang="zh-CN" altLang="en-US" sz="2000" dirty="0">
                <a:latin typeface="Times New Roman" pitchFamily="18" charset="0"/>
              </a:rPr>
              <a:t>：单位时间内所完成的进程数，跟进程本身特性和调度算法都有关系－－批处理系统</a:t>
            </a:r>
          </a:p>
          <a:p>
            <a:pPr lvl="2"/>
            <a:r>
              <a:rPr lang="zh-CN" altLang="en-US" dirty="0">
                <a:latin typeface="Times New Roman" pitchFamily="18" charset="0"/>
              </a:rPr>
              <a:t> 平均周转时间不是吞吐量的倒数，因为并发执行的进程在时间上可以重叠。如：在</a:t>
            </a:r>
            <a:r>
              <a:rPr lang="en-US" altLang="zh-CN" dirty="0">
                <a:latin typeface="Times New Roman" pitchFamily="18" charset="0"/>
              </a:rPr>
              <a:t>2</a:t>
            </a:r>
            <a:r>
              <a:rPr lang="zh-CN" altLang="en-US" dirty="0">
                <a:latin typeface="Times New Roman" pitchFamily="18" charset="0"/>
              </a:rPr>
              <a:t>小时内完成</a:t>
            </a:r>
            <a:r>
              <a:rPr lang="en-US" altLang="zh-CN" dirty="0">
                <a:latin typeface="Times New Roman" pitchFamily="18" charset="0"/>
              </a:rPr>
              <a:t>4</a:t>
            </a:r>
            <a:r>
              <a:rPr lang="zh-CN" altLang="en-US" dirty="0">
                <a:latin typeface="Times New Roman" pitchFamily="18" charset="0"/>
              </a:rPr>
              <a:t>个进程，而每个周转时间是</a:t>
            </a:r>
            <a:r>
              <a:rPr lang="en-US" altLang="zh-CN" dirty="0">
                <a:latin typeface="Times New Roman" pitchFamily="18" charset="0"/>
              </a:rPr>
              <a:t>1</a:t>
            </a:r>
            <a:r>
              <a:rPr lang="zh-CN" altLang="en-US" dirty="0">
                <a:latin typeface="Times New Roman" pitchFamily="18" charset="0"/>
              </a:rPr>
              <a:t>小时，则吞吐量是</a:t>
            </a:r>
            <a:r>
              <a:rPr lang="en-US" altLang="zh-CN" dirty="0">
                <a:latin typeface="Times New Roman" pitchFamily="18" charset="0"/>
              </a:rPr>
              <a:t>2</a:t>
            </a:r>
            <a:r>
              <a:rPr lang="zh-CN" altLang="en-US" dirty="0">
                <a:latin typeface="Times New Roman" pitchFamily="18" charset="0"/>
              </a:rPr>
              <a:t>个进程</a:t>
            </a:r>
            <a:r>
              <a:rPr lang="en-US" altLang="zh-CN" dirty="0">
                <a:latin typeface="Times New Roman" pitchFamily="18" charset="0"/>
              </a:rPr>
              <a:t>/</a:t>
            </a:r>
            <a:r>
              <a:rPr lang="zh-CN" altLang="en-US" dirty="0">
                <a:latin typeface="Times New Roman" pitchFamily="18" charset="0"/>
              </a:rPr>
              <a:t>小时</a:t>
            </a:r>
          </a:p>
          <a:p>
            <a:pPr lvl="1"/>
            <a:r>
              <a:rPr lang="zh-CN" altLang="en-US" sz="2000" b="1" dirty="0">
                <a:latin typeface="Times New Roman" pitchFamily="18" charset="0"/>
              </a:rPr>
              <a:t>处理器利用率</a:t>
            </a:r>
            <a:r>
              <a:rPr lang="en-US" altLang="zh-CN" sz="2000" dirty="0">
                <a:latin typeface="Times New Roman" pitchFamily="18" charset="0"/>
              </a:rPr>
              <a:t>CPU utilization</a:t>
            </a:r>
            <a:r>
              <a:rPr lang="zh-CN" altLang="en-US" sz="2000" dirty="0">
                <a:latin typeface="Times New Roman" pitchFamily="18" charset="0"/>
              </a:rPr>
              <a:t>：使</a:t>
            </a:r>
            <a:r>
              <a:rPr lang="en-US" altLang="zh-CN" sz="2000" dirty="0">
                <a:latin typeface="Times New Roman" pitchFamily="18" charset="0"/>
              </a:rPr>
              <a:t>CPU</a:t>
            </a:r>
            <a:r>
              <a:rPr lang="zh-CN" altLang="en-US" sz="2000" dirty="0">
                <a:latin typeface="Times New Roman" pitchFamily="18" charset="0"/>
              </a:rPr>
              <a:t>尽可能的忙碌</a:t>
            </a:r>
          </a:p>
          <a:p>
            <a:pPr lvl="1"/>
            <a:r>
              <a:rPr lang="zh-CN" altLang="en-US" sz="2000" b="1" dirty="0">
                <a:latin typeface="Times New Roman" pitchFamily="18" charset="0"/>
              </a:rPr>
              <a:t>各种设备的均衡利用</a:t>
            </a:r>
            <a:r>
              <a:rPr lang="zh-CN" altLang="en-US" sz="2000" dirty="0">
                <a:latin typeface="Times New Roman" pitchFamily="18" charset="0"/>
              </a:rPr>
              <a:t>：如</a:t>
            </a:r>
            <a:r>
              <a:rPr lang="en-US" altLang="zh-CN" sz="2000" dirty="0">
                <a:latin typeface="Times New Roman" pitchFamily="18" charset="0"/>
              </a:rPr>
              <a:t>CPU</a:t>
            </a:r>
            <a:r>
              <a:rPr lang="zh-CN" altLang="en-US" sz="2000" dirty="0">
                <a:latin typeface="Times New Roman" pitchFamily="18" charset="0"/>
              </a:rPr>
              <a:t>繁忙的进程和</a:t>
            </a:r>
            <a:r>
              <a:rPr lang="en-US" altLang="zh-CN" sz="2000" dirty="0">
                <a:latin typeface="Times New Roman" pitchFamily="18" charset="0"/>
              </a:rPr>
              <a:t>I/O</a:t>
            </a:r>
            <a:r>
              <a:rPr lang="zh-CN" altLang="en-US" sz="2000" dirty="0">
                <a:latin typeface="Times New Roman" pitchFamily="18" charset="0"/>
              </a:rPr>
              <a:t>繁忙的进程搭配－－大中型主机</a:t>
            </a:r>
          </a:p>
          <a:p>
            <a:pPr>
              <a:buFont typeface="Monotype Sorts" pitchFamily="2" charset="2"/>
              <a:buNone/>
            </a:pPr>
            <a:r>
              <a:rPr lang="en-US" altLang="zh-CN" b="1" dirty="0">
                <a:solidFill>
                  <a:srgbClr val="002060"/>
                </a:solidFill>
                <a:latin typeface="Times New Roman" pitchFamily="18" charset="0"/>
              </a:rPr>
              <a:t>3. </a:t>
            </a:r>
            <a:r>
              <a:rPr lang="zh-CN" altLang="en-US" b="1" dirty="0">
                <a:solidFill>
                  <a:srgbClr val="002060"/>
                </a:solidFill>
                <a:latin typeface="Times New Roman" pitchFamily="18" charset="0"/>
              </a:rPr>
              <a:t>调度算法本身的调度性能准则</a:t>
            </a:r>
          </a:p>
          <a:p>
            <a:pPr lvl="1"/>
            <a:r>
              <a:rPr lang="zh-CN" altLang="en-US" dirty="0">
                <a:latin typeface="Times New Roman" pitchFamily="18" charset="0"/>
              </a:rPr>
              <a:t>易于实现</a:t>
            </a:r>
          </a:p>
          <a:p>
            <a:pPr lvl="1"/>
            <a:r>
              <a:rPr lang="zh-CN" altLang="en-US" dirty="0">
                <a:latin typeface="Times New Roman" pitchFamily="18" charset="0"/>
              </a:rPr>
              <a:t> 执行开销比较小</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85163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3300" b="0" dirty="0">
                <a:solidFill>
                  <a:srgbClr val="C00000"/>
                </a:solidFill>
                <a:latin typeface="Times New Roman" pitchFamily="18" charset="0"/>
                <a:ea typeface="楷体_GB2312" pitchFamily="49" charset="-122"/>
              </a:rPr>
              <a:t>4. Optimization Criteria</a:t>
            </a:r>
            <a:r>
              <a:rPr lang="zh-CN" altLang="en-US" sz="3300" b="0" dirty="0">
                <a:solidFill>
                  <a:srgbClr val="C00000"/>
                </a:solidFill>
                <a:latin typeface="Times New Roman" pitchFamily="18" charset="0"/>
                <a:ea typeface="楷体_GB2312" pitchFamily="49" charset="-122"/>
              </a:rPr>
              <a:t>最优准则</a:t>
            </a:r>
            <a:endParaRPr lang="en-US" altLang="zh-CN" sz="3300" b="0" dirty="0">
              <a:solidFill>
                <a:srgbClr val="C00000"/>
              </a:solidFill>
              <a:latin typeface="Times New Roman" pitchFamily="18" charset="0"/>
              <a:ea typeface="楷体_GB2312" pitchFamily="49" charset="-122"/>
            </a:endParaRPr>
          </a:p>
        </p:txBody>
      </p:sp>
      <p:sp>
        <p:nvSpPr>
          <p:cNvPr id="13315" name="Rectangle 3"/>
          <p:cNvSpPr>
            <a:spLocks noGrp="1" noChangeArrowheads="1"/>
          </p:cNvSpPr>
          <p:nvPr>
            <p:ph idx="1"/>
          </p:nvPr>
        </p:nvSpPr>
        <p:spPr/>
        <p:txBody>
          <a:bodyPr/>
          <a:lstStyle/>
          <a:p>
            <a:r>
              <a:rPr lang="zh-CN" altLang="en-US" dirty="0">
                <a:latin typeface="Times New Roman" pitchFamily="18" charset="0"/>
              </a:rPr>
              <a:t>最大的</a:t>
            </a:r>
            <a:r>
              <a:rPr lang="en-US" altLang="zh-CN" dirty="0">
                <a:latin typeface="Times New Roman" pitchFamily="18" charset="0"/>
              </a:rPr>
              <a:t>CPU</a:t>
            </a:r>
            <a:r>
              <a:rPr lang="zh-CN" altLang="en-US" dirty="0">
                <a:latin typeface="Times New Roman" pitchFamily="18" charset="0"/>
              </a:rPr>
              <a:t>利用率 </a:t>
            </a:r>
            <a:r>
              <a:rPr lang="en-US" altLang="zh-CN" dirty="0">
                <a:latin typeface="Times New Roman" pitchFamily="18" charset="0"/>
              </a:rPr>
              <a:t>Max CPU utilization</a:t>
            </a:r>
            <a:r>
              <a:rPr lang="zh-CN" altLang="en-US" dirty="0">
                <a:latin typeface="Times New Roman" pitchFamily="18" charset="0"/>
              </a:rPr>
              <a:t>　</a:t>
            </a:r>
            <a:endParaRPr lang="zh-CN" altLang="zh-CN" dirty="0">
              <a:latin typeface="Times New Roman" pitchFamily="18" charset="0"/>
            </a:endParaRPr>
          </a:p>
          <a:p>
            <a:r>
              <a:rPr lang="zh-CN" altLang="en-US" dirty="0">
                <a:latin typeface="Times New Roman" pitchFamily="18" charset="0"/>
              </a:rPr>
              <a:t>最大的吞吐量 </a:t>
            </a:r>
            <a:r>
              <a:rPr lang="en-US" altLang="zh-CN" dirty="0">
                <a:latin typeface="Times New Roman" pitchFamily="18" charset="0"/>
              </a:rPr>
              <a:t>Max throughput</a:t>
            </a:r>
            <a:endParaRPr lang="zh-CN" altLang="zh-CN" dirty="0">
              <a:latin typeface="Times New Roman" pitchFamily="18" charset="0"/>
            </a:endParaRPr>
          </a:p>
          <a:p>
            <a:r>
              <a:rPr lang="zh-CN" altLang="en-US" dirty="0">
                <a:latin typeface="Times New Roman" pitchFamily="18" charset="0"/>
              </a:rPr>
              <a:t>最短的周转时间  </a:t>
            </a:r>
            <a:r>
              <a:rPr lang="en-US" altLang="zh-CN" dirty="0">
                <a:latin typeface="Times New Roman" pitchFamily="18" charset="0"/>
              </a:rPr>
              <a:t>Min turnaround time</a:t>
            </a:r>
            <a:endParaRPr lang="zh-CN" altLang="zh-CN" dirty="0">
              <a:latin typeface="Times New Roman" pitchFamily="18" charset="0"/>
            </a:endParaRPr>
          </a:p>
          <a:p>
            <a:r>
              <a:rPr lang="zh-CN" altLang="en-US" dirty="0">
                <a:latin typeface="Times New Roman" pitchFamily="18" charset="0"/>
              </a:rPr>
              <a:t>最短的等待时间 </a:t>
            </a:r>
            <a:r>
              <a:rPr lang="en-US" altLang="zh-CN" dirty="0">
                <a:latin typeface="Times New Roman" pitchFamily="18" charset="0"/>
              </a:rPr>
              <a:t>Min waiting time</a:t>
            </a:r>
            <a:endParaRPr lang="zh-CN" altLang="zh-CN" dirty="0">
              <a:latin typeface="Times New Roman" pitchFamily="18" charset="0"/>
            </a:endParaRPr>
          </a:p>
          <a:p>
            <a:r>
              <a:rPr lang="zh-CN" altLang="en-US" dirty="0">
                <a:latin typeface="Times New Roman" pitchFamily="18" charset="0"/>
              </a:rPr>
              <a:t>最短的响应时间 </a:t>
            </a:r>
            <a:r>
              <a:rPr lang="en-US" altLang="zh-CN" dirty="0">
                <a:latin typeface="Times New Roman" pitchFamily="18" charset="0"/>
              </a:rPr>
              <a:t>Min response time</a:t>
            </a:r>
            <a:endParaRPr lang="zh-CN" altLang="zh-CN" dirty="0">
              <a:latin typeface="Times New Roman" pitchFamily="18" charset="0"/>
            </a:endParaRPr>
          </a:p>
          <a:p>
            <a:endParaRPr lang="zh-CN" altLang="en-US" sz="2800" dirty="0">
              <a:latin typeface="Times New Roman" pitchFamily="18" charset="0"/>
            </a:endParaRPr>
          </a:p>
          <a:p>
            <a:r>
              <a:rPr lang="zh-CN" altLang="en-US" sz="2800" dirty="0">
                <a:solidFill>
                  <a:srgbClr val="FF0000"/>
                </a:solidFill>
                <a:latin typeface="Times New Roman" pitchFamily="18" charset="0"/>
              </a:rPr>
              <a:t>公平</a:t>
            </a:r>
            <a:endParaRPr lang="zh-CN" altLang="zh-CN" sz="2800" dirty="0">
              <a:solidFill>
                <a:srgbClr val="FF0000"/>
              </a:solidFill>
              <a:latin typeface="Times New Roman" pitchFamily="18" charset="0"/>
            </a:endParaRP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solidFill>
                  <a:srgbClr val="00B050"/>
                </a:solidFill>
              </a:rPr>
              <a:t>5.3 Scheduling Algorithms</a:t>
            </a:r>
            <a:endParaRPr lang="zh-CN" altLang="en-US" sz="4000" dirty="0">
              <a:solidFill>
                <a:srgbClr val="00B050"/>
              </a:solidFill>
            </a:endParaRPr>
          </a:p>
        </p:txBody>
      </p:sp>
    </p:spTree>
    <p:extLst>
      <p:ext uri="{BB962C8B-B14F-4D97-AF65-F5344CB8AC3E}">
        <p14:creationId xmlns:p14="http://schemas.microsoft.com/office/powerpoint/2010/main" val="185675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4000" dirty="0">
                <a:solidFill>
                  <a:srgbClr val="FFC000"/>
                </a:solidFill>
                <a:latin typeface="Times New Roman" pitchFamily="18" charset="0"/>
                <a:ea typeface="楷体_GB2312" pitchFamily="49" charset="-122"/>
              </a:rPr>
              <a:t>Scheduling Algorithms</a:t>
            </a:r>
            <a:endParaRPr lang="zh-CN" altLang="en-US" sz="4400" dirty="0">
              <a:solidFill>
                <a:srgbClr val="FFC000"/>
              </a:solidFill>
              <a:latin typeface="Times New Roman" pitchFamily="18" charset="0"/>
              <a:ea typeface="楷体_GB2312" pitchFamily="49" charset="-122"/>
            </a:endParaRPr>
          </a:p>
        </p:txBody>
      </p:sp>
      <p:sp>
        <p:nvSpPr>
          <p:cNvPr id="17411" name="Rectangle 3"/>
          <p:cNvSpPr>
            <a:spLocks noGrp="1" noChangeArrowheads="1"/>
          </p:cNvSpPr>
          <p:nvPr>
            <p:ph idx="1"/>
          </p:nvPr>
        </p:nvSpPr>
        <p:spPr/>
        <p:txBody>
          <a:bodyPr/>
          <a:lstStyle/>
          <a:p>
            <a:pPr>
              <a:defRPr/>
            </a:pPr>
            <a:r>
              <a:rPr lang="en-US" altLang="zh-CN" sz="2100" dirty="0">
                <a:solidFill>
                  <a:srgbClr val="FF0000"/>
                </a:solidFill>
              </a:rPr>
              <a:t>First-Come, First-Served (FCFS)</a:t>
            </a:r>
            <a:r>
              <a:rPr lang="en-US" altLang="zh-CN" sz="2100" dirty="0"/>
              <a:t> Scheduling</a:t>
            </a:r>
            <a:r>
              <a:rPr lang="zh-CN" altLang="en-US" sz="2100" dirty="0"/>
              <a:t>先来先服务调度</a:t>
            </a:r>
          </a:p>
          <a:p>
            <a:pPr>
              <a:defRPr/>
            </a:pPr>
            <a:r>
              <a:rPr lang="en-US" altLang="zh-CN" sz="2100" dirty="0">
                <a:solidFill>
                  <a:srgbClr val="FF0000"/>
                </a:solidFill>
              </a:rPr>
              <a:t>Shortest-Job-First (SJF)</a:t>
            </a:r>
            <a:r>
              <a:rPr lang="en-US" altLang="zh-CN" sz="2100" dirty="0"/>
              <a:t> Scheduling</a:t>
            </a:r>
            <a:r>
              <a:rPr lang="zh-CN" altLang="en-US" sz="2100" dirty="0"/>
              <a:t>  	 短作业优先调度</a:t>
            </a:r>
            <a:endParaRPr lang="zh-CN" altLang="en-US" sz="1600" dirty="0"/>
          </a:p>
          <a:p>
            <a:pPr>
              <a:defRPr/>
            </a:pPr>
            <a:r>
              <a:rPr lang="en-US" altLang="zh-CN" sz="2100" dirty="0">
                <a:solidFill>
                  <a:srgbClr val="FF0000"/>
                </a:solidFill>
              </a:rPr>
              <a:t>Priority </a:t>
            </a:r>
            <a:r>
              <a:rPr lang="en-US" altLang="zh-CN" sz="2100" dirty="0"/>
              <a:t>Scheduling  </a:t>
            </a:r>
            <a:r>
              <a:rPr lang="zh-CN" altLang="en-US" sz="2100" dirty="0"/>
              <a:t>       	优先权调度</a:t>
            </a:r>
          </a:p>
          <a:p>
            <a:pPr>
              <a:defRPr/>
            </a:pPr>
            <a:r>
              <a:rPr lang="en-US" altLang="zh-CN" sz="2100" dirty="0">
                <a:solidFill>
                  <a:srgbClr val="FF0000"/>
                </a:solidFill>
              </a:rPr>
              <a:t>Round Robin</a:t>
            </a:r>
            <a:r>
              <a:rPr lang="en-US" altLang="zh-CN" sz="2100" dirty="0"/>
              <a:t> (RR)  </a:t>
            </a:r>
            <a:r>
              <a:rPr lang="zh-CN" altLang="en-US" sz="2100" dirty="0"/>
              <a:t>       	时间片轮转调度</a:t>
            </a:r>
          </a:p>
          <a:p>
            <a:pPr>
              <a:defRPr/>
            </a:pPr>
            <a:r>
              <a:rPr lang="en-US" altLang="zh-CN" sz="2100" dirty="0">
                <a:solidFill>
                  <a:srgbClr val="FF0000"/>
                </a:solidFill>
              </a:rPr>
              <a:t>Multilevel Queue</a:t>
            </a:r>
            <a:r>
              <a:rPr lang="en-US" altLang="zh-CN" sz="2100" dirty="0"/>
              <a:t> Scheduling</a:t>
            </a:r>
            <a:r>
              <a:rPr lang="zh-CN" altLang="en-US" sz="2100" dirty="0"/>
              <a:t>       	多级队列调度</a:t>
            </a:r>
          </a:p>
          <a:p>
            <a:pPr>
              <a:defRPr/>
            </a:pPr>
            <a:r>
              <a:rPr lang="en-US" altLang="zh-CN" sz="2100" dirty="0">
                <a:solidFill>
                  <a:srgbClr val="FF0000"/>
                </a:solidFill>
              </a:rPr>
              <a:t>Multilevel Feedback</a:t>
            </a:r>
            <a:r>
              <a:rPr lang="en-US" altLang="zh-CN" sz="2100" dirty="0"/>
              <a:t> Queue Scheduling</a:t>
            </a:r>
            <a:r>
              <a:rPr lang="zh-CN" altLang="en-US" sz="2100" dirty="0"/>
              <a:t>多级反馈队列调度</a:t>
            </a:r>
            <a:endParaRPr lang="en-US" altLang="zh-CN" sz="2100" dirty="0"/>
          </a:p>
          <a:p>
            <a:endParaRPr lang="en-US" altLang="zh-CN" sz="2000" b="1" dirty="0">
              <a:latin typeface="Times New Roman" pitchFamily="18" charset="0"/>
              <a:cs typeface="Times New Roman" pitchFamily="18" charset="0"/>
            </a:endParaRPr>
          </a:p>
          <a:p>
            <a:r>
              <a:rPr lang="zh-CN" altLang="en-US" sz="2000" b="1" dirty="0">
                <a:solidFill>
                  <a:srgbClr val="0000CC"/>
                </a:solidFill>
                <a:latin typeface="Times New Roman" pitchFamily="18" charset="0"/>
                <a:cs typeface="Times New Roman" pitchFamily="18" charset="0"/>
              </a:rPr>
              <a:t>高响应比优先调度算法</a:t>
            </a:r>
            <a:r>
              <a:rPr lang="en-US" altLang="zh-CN" sz="2000" b="1" dirty="0">
                <a:latin typeface="Times New Roman" pitchFamily="18" charset="0"/>
                <a:cs typeface="Times New Roman" pitchFamily="18" charset="0"/>
              </a:rPr>
              <a:t> </a:t>
            </a:r>
            <a:r>
              <a:rPr lang="en-US" altLang="zh-CN" sz="1800" b="1" dirty="0">
                <a:latin typeface="Times New Roman" pitchFamily="18" charset="0"/>
                <a:cs typeface="Times New Roman" pitchFamily="18" charset="0"/>
              </a:rPr>
              <a:t>Highest Response Ratio Next(HRRN)</a:t>
            </a:r>
          </a:p>
          <a:p>
            <a:pPr lvl="1"/>
            <a:r>
              <a:rPr lang="zh-CN" altLang="en-US" sz="2000" b="1" dirty="0">
                <a:solidFill>
                  <a:srgbClr val="FF0000"/>
                </a:solidFill>
                <a:latin typeface="Times New Roman" pitchFamily="18" charset="0"/>
                <a:cs typeface="Times New Roman" pitchFamily="18" charset="0"/>
              </a:rPr>
              <a:t>响应比</a:t>
            </a:r>
            <a:r>
              <a:rPr lang="en-US" altLang="zh-CN" sz="2000" b="1" dirty="0">
                <a:solidFill>
                  <a:srgbClr val="FF0000"/>
                </a:solidFill>
                <a:latin typeface="Times New Roman" pitchFamily="18" charset="0"/>
                <a:cs typeface="Times New Roman" pitchFamily="18" charset="0"/>
              </a:rPr>
              <a:t>R</a:t>
            </a:r>
            <a:r>
              <a:rPr lang="en-US" altLang="zh-CN" sz="2000" b="1" dirty="0">
                <a:latin typeface="Times New Roman" pitchFamily="18" charset="0"/>
                <a:cs typeface="Times New Roman" pitchFamily="18" charset="0"/>
              </a:rPr>
              <a:t> = (</a:t>
            </a:r>
            <a:r>
              <a:rPr lang="zh-CN" altLang="en-US" sz="2000" b="1" dirty="0">
                <a:latin typeface="Times New Roman" pitchFamily="18" charset="0"/>
                <a:cs typeface="Times New Roman" pitchFamily="18" charset="0"/>
              </a:rPr>
              <a:t>等待时间 </a:t>
            </a: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要求执行时间</a:t>
            </a:r>
            <a:r>
              <a:rPr lang="en-US" altLang="zh-CN" sz="2000" b="1" dirty="0">
                <a:latin typeface="Times New Roman" pitchFamily="18" charset="0"/>
                <a:cs typeface="Times New Roman" pitchFamily="18" charset="0"/>
              </a:rPr>
              <a:t>) / </a:t>
            </a:r>
            <a:r>
              <a:rPr lang="zh-CN" altLang="en-US" sz="2000" b="1" dirty="0">
                <a:latin typeface="Times New Roman" pitchFamily="18" charset="0"/>
                <a:cs typeface="Times New Roman" pitchFamily="18" charset="0"/>
              </a:rPr>
              <a:t>要求执行时间</a:t>
            </a:r>
          </a:p>
          <a:p>
            <a:pPr marL="0" indent="0">
              <a:buNone/>
              <a:defRPr/>
            </a:pPr>
            <a:endParaRPr lang="zh-CN" altLang="en-US" sz="2100" dirty="0"/>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sz="2800" b="0" dirty="0">
                <a:latin typeface="Times New Roman" pitchFamily="18" charset="0"/>
                <a:ea typeface="楷体_GB2312" pitchFamily="49" charset="-122"/>
              </a:rPr>
              <a:t>5.3.1 </a:t>
            </a:r>
            <a:r>
              <a:rPr lang="en-US" altLang="zh-CN" sz="2800" b="0" dirty="0">
                <a:latin typeface="Times New Roman" pitchFamily="18" charset="0"/>
                <a:ea typeface="楷体_GB2312" pitchFamily="49" charset="-122"/>
              </a:rPr>
              <a:t>First-Come, First-Served (FCFS) Scheduling</a:t>
            </a:r>
            <a:endParaRPr lang="zh-CN" altLang="en-US" sz="2800" b="0" dirty="0">
              <a:latin typeface="Times New Roman" pitchFamily="18" charset="0"/>
              <a:ea typeface="楷体_GB2312" pitchFamily="49" charset="-122"/>
            </a:endParaRPr>
          </a:p>
        </p:txBody>
      </p:sp>
      <p:sp>
        <p:nvSpPr>
          <p:cNvPr id="15363" name="Rectangle 3"/>
          <p:cNvSpPr>
            <a:spLocks noGrp="1" noChangeArrowheads="1"/>
          </p:cNvSpPr>
          <p:nvPr>
            <p:ph idx="1"/>
          </p:nvPr>
        </p:nvSpPr>
        <p:spPr/>
        <p:txBody>
          <a:bodyPr/>
          <a:lstStyle/>
          <a:p>
            <a:pPr>
              <a:lnSpc>
                <a:spcPct val="90000"/>
              </a:lnSpc>
            </a:pPr>
            <a:r>
              <a:rPr lang="en-US" altLang="zh-CN" b="1" dirty="0">
                <a:latin typeface="Times New Roman" pitchFamily="18" charset="0"/>
              </a:rPr>
              <a:t>FCFS</a:t>
            </a:r>
            <a:r>
              <a:rPr lang="zh-CN" altLang="en-US" b="1" dirty="0">
                <a:latin typeface="Times New Roman" pitchFamily="18" charset="0"/>
              </a:rPr>
              <a:t>算法</a:t>
            </a:r>
          </a:p>
          <a:p>
            <a:pPr lvl="1">
              <a:lnSpc>
                <a:spcPct val="90000"/>
              </a:lnSpc>
            </a:pPr>
            <a:r>
              <a:rPr lang="zh-CN" altLang="en-US" b="1" dirty="0">
                <a:solidFill>
                  <a:srgbClr val="0000CC"/>
                </a:solidFill>
                <a:latin typeface="Times New Roman" pitchFamily="18" charset="0"/>
              </a:rPr>
              <a:t>按照进程或作业提交顺序形成就绪状态的先后次序，分派</a:t>
            </a:r>
            <a:r>
              <a:rPr lang="en-US" altLang="zh-CN" b="1" dirty="0">
                <a:solidFill>
                  <a:srgbClr val="0000CC"/>
                </a:solidFill>
                <a:latin typeface="Times New Roman" pitchFamily="18" charset="0"/>
              </a:rPr>
              <a:t>CPU</a:t>
            </a:r>
            <a:endParaRPr lang="zh-CN" altLang="en-US" b="1" dirty="0">
              <a:solidFill>
                <a:srgbClr val="0000CC"/>
              </a:solidFill>
              <a:latin typeface="Times New Roman" pitchFamily="18" charset="0"/>
            </a:endParaRPr>
          </a:p>
          <a:p>
            <a:pPr lvl="1">
              <a:lnSpc>
                <a:spcPct val="90000"/>
              </a:lnSpc>
            </a:pPr>
            <a:r>
              <a:rPr lang="zh-CN" altLang="en-US" dirty="0">
                <a:latin typeface="Times New Roman" pitchFamily="18" charset="0"/>
              </a:rPr>
              <a:t>当前进程或作业占用</a:t>
            </a:r>
            <a:r>
              <a:rPr lang="en-US" altLang="zh-CN" dirty="0">
                <a:latin typeface="Times New Roman" pitchFamily="18" charset="0"/>
              </a:rPr>
              <a:t>CPU</a:t>
            </a:r>
            <a:r>
              <a:rPr lang="zh-CN" altLang="en-US" dirty="0">
                <a:latin typeface="Times New Roman" pitchFamily="18" charset="0"/>
              </a:rPr>
              <a:t>，直到执行完或阻塞，才出让</a:t>
            </a:r>
            <a:r>
              <a:rPr lang="en-US" altLang="zh-CN" dirty="0">
                <a:latin typeface="Times New Roman" pitchFamily="18" charset="0"/>
              </a:rPr>
              <a:t>CPU</a:t>
            </a:r>
            <a:r>
              <a:rPr lang="zh-CN" altLang="en-US" dirty="0">
                <a:latin typeface="Times New Roman" pitchFamily="18" charset="0"/>
              </a:rPr>
              <a:t>（非抢占方式）</a:t>
            </a:r>
          </a:p>
          <a:p>
            <a:pPr lvl="1">
              <a:lnSpc>
                <a:spcPct val="90000"/>
              </a:lnSpc>
            </a:pPr>
            <a:r>
              <a:rPr lang="zh-CN" altLang="en-US" dirty="0">
                <a:latin typeface="Times New Roman" pitchFamily="18" charset="0"/>
              </a:rPr>
              <a:t>在进程或作业唤醒后（如</a:t>
            </a:r>
            <a:r>
              <a:rPr lang="en-US" altLang="zh-CN" dirty="0">
                <a:latin typeface="Times New Roman" pitchFamily="18" charset="0"/>
              </a:rPr>
              <a:t>I/O</a:t>
            </a:r>
            <a:r>
              <a:rPr lang="zh-CN" altLang="en-US" dirty="0">
                <a:latin typeface="Times New Roman" pitchFamily="18" charset="0"/>
              </a:rPr>
              <a:t>完成），并不立即恢复执行，通常等到当前作业或进程出让</a:t>
            </a:r>
            <a:r>
              <a:rPr lang="en-US" altLang="zh-CN" dirty="0">
                <a:latin typeface="Times New Roman" pitchFamily="18" charset="0"/>
              </a:rPr>
              <a:t>CPU</a:t>
            </a:r>
            <a:endParaRPr lang="zh-CN" altLang="en-US" dirty="0">
              <a:latin typeface="Times New Roman" pitchFamily="18" charset="0"/>
            </a:endParaRPr>
          </a:p>
          <a:p>
            <a:pPr lvl="1">
              <a:lnSpc>
                <a:spcPct val="90000"/>
              </a:lnSpc>
            </a:pPr>
            <a:r>
              <a:rPr lang="zh-CN" altLang="en-US" dirty="0">
                <a:latin typeface="Times New Roman" pitchFamily="18" charset="0"/>
              </a:rPr>
              <a:t>最简单的算法</a:t>
            </a:r>
          </a:p>
          <a:p>
            <a:pPr>
              <a:lnSpc>
                <a:spcPct val="90000"/>
              </a:lnSpc>
            </a:pPr>
            <a:r>
              <a:rPr lang="en-US" altLang="zh-CN" dirty="0">
                <a:latin typeface="Times New Roman" pitchFamily="18" charset="0"/>
              </a:rPr>
              <a:t>FCFS</a:t>
            </a:r>
            <a:r>
              <a:rPr lang="zh-CN" altLang="en-US" dirty="0">
                <a:latin typeface="Times New Roman" pitchFamily="18" charset="0"/>
              </a:rPr>
              <a:t>的特点</a:t>
            </a:r>
          </a:p>
          <a:p>
            <a:pPr lvl="1">
              <a:lnSpc>
                <a:spcPct val="90000"/>
              </a:lnSpc>
            </a:pPr>
            <a:r>
              <a:rPr lang="zh-CN" altLang="en-US" sz="2000" dirty="0">
                <a:latin typeface="Times New Roman" pitchFamily="18" charset="0"/>
              </a:rPr>
              <a:t>比较有利于长进程，而不利于短进程。</a:t>
            </a:r>
          </a:p>
          <a:p>
            <a:pPr lvl="1">
              <a:lnSpc>
                <a:spcPct val="90000"/>
              </a:lnSpc>
            </a:pPr>
            <a:r>
              <a:rPr lang="zh-CN" altLang="en-US" sz="2000" dirty="0">
                <a:latin typeface="Times New Roman" pitchFamily="18" charset="0"/>
              </a:rPr>
              <a:t>有利于</a:t>
            </a:r>
            <a:r>
              <a:rPr lang="en-US" altLang="zh-CN" sz="2000" dirty="0">
                <a:latin typeface="Times New Roman" pitchFamily="18" charset="0"/>
              </a:rPr>
              <a:t>CPU Bound</a:t>
            </a:r>
            <a:r>
              <a:rPr lang="zh-CN" altLang="en-US" sz="2000" dirty="0">
                <a:latin typeface="Times New Roman" pitchFamily="18" charset="0"/>
              </a:rPr>
              <a:t>的进程，而不利于</a:t>
            </a:r>
            <a:r>
              <a:rPr lang="en-US" altLang="zh-CN" sz="2000" dirty="0">
                <a:latin typeface="Times New Roman" pitchFamily="18" charset="0"/>
              </a:rPr>
              <a:t>I/O Bound</a:t>
            </a:r>
            <a:r>
              <a:rPr lang="zh-CN" altLang="en-US" sz="2000" dirty="0">
                <a:latin typeface="Times New Roman" pitchFamily="18" charset="0"/>
              </a:rPr>
              <a:t>的进程。</a:t>
            </a:r>
          </a:p>
          <a:p>
            <a:endParaRPr lang="zh-CN" altLang="en-US" dirty="0">
              <a:latin typeface="Times New Roman" pitchFamily="18"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FCFS Scheduling(Cont.)</a:t>
            </a:r>
            <a:endParaRPr lang="zh-CN" altLang="zh-CN" sz="4200" b="0" dirty="0">
              <a:latin typeface="Times New Roman" pitchFamily="18" charset="0"/>
              <a:ea typeface="楷体_GB2312" pitchFamily="49" charset="-122"/>
            </a:endParaRPr>
          </a:p>
        </p:txBody>
      </p:sp>
      <p:sp>
        <p:nvSpPr>
          <p:cNvPr id="16387" name="Rectangle 3"/>
          <p:cNvSpPr>
            <a:spLocks noGrp="1" noChangeArrowheads="1"/>
          </p:cNvSpPr>
          <p:nvPr>
            <p:ph idx="1"/>
          </p:nvPr>
        </p:nvSpPr>
        <p:spPr/>
        <p:txBody>
          <a:bodyPr/>
          <a:lstStyle/>
          <a:p>
            <a:pPr>
              <a:buNone/>
              <a:tabLst>
                <a:tab pos="3557588" algn="ctr"/>
                <a:tab pos="5438775" algn="ctr"/>
              </a:tabLst>
            </a:pPr>
            <a:r>
              <a:rPr lang="zh-CN" altLang="en-US" sz="2100" dirty="0">
                <a:latin typeface="Times New Roman" pitchFamily="18" charset="0"/>
              </a:rPr>
              <a:t>		</a:t>
            </a:r>
            <a:r>
              <a:rPr lang="en-US" altLang="zh-CN" sz="2100" u="sng" dirty="0">
                <a:latin typeface="Times New Roman" pitchFamily="18" charset="0"/>
              </a:rPr>
              <a:t>Process</a:t>
            </a:r>
            <a:r>
              <a:rPr lang="en-US" altLang="zh-CN" sz="2100" dirty="0">
                <a:latin typeface="Times New Roman" pitchFamily="18" charset="0"/>
              </a:rPr>
              <a:t>	</a:t>
            </a:r>
            <a:r>
              <a:rPr lang="en-US" altLang="zh-CN" sz="2100" u="sng" dirty="0">
                <a:latin typeface="Times New Roman" pitchFamily="18" charset="0"/>
              </a:rPr>
              <a:t>Burst Time	</a:t>
            </a:r>
          </a:p>
          <a:p>
            <a:pPr>
              <a:buNone/>
              <a:tabLst>
                <a:tab pos="3557588" algn="ctr"/>
                <a:tab pos="5438775" algn="ctr"/>
              </a:tabLst>
            </a:pPr>
            <a:r>
              <a:rPr lang="en-US" altLang="zh-CN" sz="21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24</a:t>
            </a:r>
          </a:p>
          <a:p>
            <a:pPr>
              <a:buNone/>
              <a:tabLst>
                <a:tab pos="3557588" algn="ctr"/>
                <a:tab pos="5438775"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a:t>
            </a:r>
            <a:r>
              <a:rPr lang="en-US" altLang="zh-CN" sz="1900" dirty="0">
                <a:latin typeface="Times New Roman" pitchFamily="18" charset="0"/>
              </a:rPr>
              <a:t> 	3</a:t>
            </a:r>
          </a:p>
          <a:p>
            <a:pPr>
              <a:buNone/>
              <a:tabLst>
                <a:tab pos="3557588" algn="ctr"/>
                <a:tab pos="5438775"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	 </a:t>
            </a:r>
            <a:r>
              <a:rPr lang="en-US" altLang="zh-CN" sz="1900" dirty="0">
                <a:latin typeface="Times New Roman" pitchFamily="18" charset="0"/>
              </a:rPr>
              <a:t>3</a:t>
            </a:r>
            <a:r>
              <a:rPr lang="en-US" altLang="zh-CN" sz="1900" i="1" baseline="-25000" dirty="0">
                <a:latin typeface="Times New Roman" pitchFamily="18" charset="0"/>
              </a:rPr>
              <a:t> </a:t>
            </a:r>
          </a:p>
          <a:p>
            <a:pPr>
              <a:tabLst>
                <a:tab pos="3557588" algn="ctr"/>
                <a:tab pos="5438775" algn="ctr"/>
              </a:tabLst>
            </a:pPr>
            <a:r>
              <a:rPr lang="en-US" altLang="zh-CN" sz="2100" dirty="0">
                <a:latin typeface="Times New Roman" pitchFamily="18" charset="0"/>
              </a:rPr>
              <a:t>Suppose that the processes arrive in the order: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 </a:t>
            </a:r>
            <a:r>
              <a:rPr lang="en-US" altLang="zh-CN" sz="2100" i="1" dirty="0">
                <a:latin typeface="Times New Roman" pitchFamily="18" charset="0"/>
              </a:rPr>
              <a:t>P</a:t>
            </a:r>
            <a:r>
              <a:rPr lang="en-US" altLang="zh-CN" sz="2100" i="1" baseline="-25000" dirty="0">
                <a:latin typeface="Times New Roman" pitchFamily="18" charset="0"/>
              </a:rPr>
              <a:t>2</a:t>
            </a:r>
            <a:r>
              <a:rPr lang="en-US" altLang="zh-CN" sz="2100" dirty="0">
                <a:latin typeface="Times New Roman" pitchFamily="18" charset="0"/>
              </a:rPr>
              <a:t> , </a:t>
            </a:r>
            <a:r>
              <a:rPr lang="en-US" altLang="zh-CN" sz="2100" i="1" dirty="0">
                <a:latin typeface="Times New Roman" pitchFamily="18" charset="0"/>
              </a:rPr>
              <a:t>P</a:t>
            </a:r>
            <a:r>
              <a:rPr lang="en-US" altLang="zh-CN" sz="2100" i="1" baseline="-25000" dirty="0">
                <a:latin typeface="Times New Roman" pitchFamily="18" charset="0"/>
              </a:rPr>
              <a:t>3          </a:t>
            </a:r>
          </a:p>
          <a:p>
            <a:pPr>
              <a:tabLst>
                <a:tab pos="3557588" algn="ctr"/>
                <a:tab pos="5438775" algn="ctr"/>
              </a:tabLst>
            </a:pPr>
            <a:r>
              <a:rPr lang="en-US" altLang="zh-CN" sz="2100" dirty="0">
                <a:latin typeface="Times New Roman" pitchFamily="18" charset="0"/>
              </a:rPr>
              <a:t>The Gantt Chart for the schedule is:</a:t>
            </a:r>
            <a:br>
              <a:rPr lang="zh-CN" altLang="zh-CN" sz="2100" dirty="0">
                <a:latin typeface="Times New Roman" pitchFamily="18" charset="0"/>
              </a:rPr>
            </a:br>
            <a:endParaRPr lang="en-US" altLang="zh-CN" sz="1900" dirty="0">
              <a:solidFill>
                <a:srgbClr val="0000CC"/>
              </a:solidFill>
              <a:latin typeface="Times New Roman" pitchFamily="18" charset="0"/>
            </a:endParaRPr>
          </a:p>
          <a:p>
            <a:pPr lvl="1">
              <a:tabLst>
                <a:tab pos="3557588" algn="ctr"/>
                <a:tab pos="5438775" algn="ctr"/>
              </a:tabLst>
            </a:pPr>
            <a:endParaRPr lang="en-US" altLang="zh-CN" sz="1900" dirty="0">
              <a:solidFill>
                <a:srgbClr val="0000CC"/>
              </a:solidFill>
              <a:latin typeface="Times New Roman" pitchFamily="18" charset="0"/>
            </a:endParaRPr>
          </a:p>
          <a:p>
            <a:pPr lvl="1">
              <a:tabLst>
                <a:tab pos="3557588" algn="ctr"/>
                <a:tab pos="5438775" algn="ctr"/>
              </a:tabLst>
            </a:pPr>
            <a:r>
              <a:rPr lang="en-US" altLang="zh-CN" sz="1900" dirty="0">
                <a:solidFill>
                  <a:srgbClr val="0000CC"/>
                </a:solidFill>
                <a:latin typeface="Times New Roman" pitchFamily="18" charset="0"/>
              </a:rPr>
              <a:t>Waiting time</a:t>
            </a:r>
            <a:r>
              <a:rPr lang="zh-CN" altLang="en-US" sz="1900" dirty="0">
                <a:solidFill>
                  <a:srgbClr val="0000CC"/>
                </a:solidFill>
                <a:latin typeface="Times New Roman" pitchFamily="18" charset="0"/>
              </a:rPr>
              <a:t> </a:t>
            </a:r>
            <a:r>
              <a:rPr lang="en-US" altLang="zh-CN" sz="1900" dirty="0">
                <a:solidFill>
                  <a:srgbClr val="0000CC"/>
                </a:solidFill>
                <a:latin typeface="Times New Roman" pitchFamily="18" charset="0"/>
              </a:rPr>
              <a:t>for </a:t>
            </a:r>
            <a:r>
              <a:rPr lang="en-US" altLang="zh-CN" sz="1900" i="1" dirty="0">
                <a:solidFill>
                  <a:srgbClr val="0000CC"/>
                </a:solidFill>
                <a:latin typeface="Times New Roman" pitchFamily="18" charset="0"/>
              </a:rPr>
              <a:t>P1</a:t>
            </a:r>
            <a:r>
              <a:rPr lang="en-US" altLang="zh-CN" sz="1900" dirty="0">
                <a:solidFill>
                  <a:srgbClr val="0000CC"/>
                </a:solidFill>
                <a:latin typeface="Times New Roman" pitchFamily="18" charset="0"/>
              </a:rPr>
              <a:t>  = 0; </a:t>
            </a:r>
            <a:r>
              <a:rPr lang="en-US" altLang="zh-CN" sz="1900" i="1" dirty="0">
                <a:solidFill>
                  <a:srgbClr val="0000CC"/>
                </a:solidFill>
                <a:latin typeface="Times New Roman" pitchFamily="18" charset="0"/>
              </a:rPr>
              <a:t>P2</a:t>
            </a:r>
            <a:r>
              <a:rPr lang="en-US" altLang="zh-CN" sz="1900" dirty="0">
                <a:solidFill>
                  <a:srgbClr val="0000CC"/>
                </a:solidFill>
                <a:latin typeface="Times New Roman" pitchFamily="18" charset="0"/>
              </a:rPr>
              <a:t>  = 24; </a:t>
            </a:r>
            <a:r>
              <a:rPr lang="en-US" altLang="zh-CN" sz="1900" i="1" dirty="0">
                <a:solidFill>
                  <a:srgbClr val="0000CC"/>
                </a:solidFill>
                <a:latin typeface="Times New Roman" pitchFamily="18" charset="0"/>
              </a:rPr>
              <a:t>P3 </a:t>
            </a:r>
            <a:r>
              <a:rPr lang="en-US" altLang="zh-CN" sz="1900" dirty="0">
                <a:solidFill>
                  <a:srgbClr val="0000CC"/>
                </a:solidFill>
                <a:latin typeface="Times New Roman" pitchFamily="18" charset="0"/>
              </a:rPr>
              <a:t>= 27   </a:t>
            </a:r>
          </a:p>
          <a:p>
            <a:pPr lvl="1">
              <a:tabLst>
                <a:tab pos="3557588" algn="ctr"/>
                <a:tab pos="5438775" algn="ctr"/>
              </a:tabLst>
            </a:pPr>
            <a:r>
              <a:rPr lang="en-US" altLang="zh-CN" sz="1900" dirty="0">
                <a:solidFill>
                  <a:srgbClr val="0000CC"/>
                </a:solidFill>
                <a:latin typeface="Times New Roman" pitchFamily="18" charset="0"/>
              </a:rPr>
              <a:t>Turnaround time for </a:t>
            </a:r>
            <a:r>
              <a:rPr lang="en-US" altLang="zh-CN" sz="1900" i="1" dirty="0">
                <a:solidFill>
                  <a:srgbClr val="0000CC"/>
                </a:solidFill>
                <a:latin typeface="Times New Roman" pitchFamily="18" charset="0"/>
              </a:rPr>
              <a:t>P1</a:t>
            </a:r>
            <a:r>
              <a:rPr lang="en-US" altLang="zh-CN" sz="1900" dirty="0">
                <a:solidFill>
                  <a:srgbClr val="0000CC"/>
                </a:solidFill>
                <a:latin typeface="Times New Roman" pitchFamily="18" charset="0"/>
              </a:rPr>
              <a:t>  = 24; </a:t>
            </a:r>
            <a:r>
              <a:rPr lang="en-US" altLang="zh-CN" sz="1900" i="1" dirty="0">
                <a:solidFill>
                  <a:srgbClr val="0000CC"/>
                </a:solidFill>
                <a:latin typeface="Times New Roman" pitchFamily="18" charset="0"/>
              </a:rPr>
              <a:t>P2</a:t>
            </a:r>
            <a:r>
              <a:rPr lang="en-US" altLang="zh-CN" sz="1900" dirty="0">
                <a:solidFill>
                  <a:srgbClr val="0000CC"/>
                </a:solidFill>
                <a:latin typeface="Times New Roman" pitchFamily="18" charset="0"/>
              </a:rPr>
              <a:t>  = 27; </a:t>
            </a:r>
            <a:r>
              <a:rPr lang="en-US" altLang="zh-CN" sz="1900" i="1" dirty="0">
                <a:solidFill>
                  <a:srgbClr val="0000CC"/>
                </a:solidFill>
                <a:latin typeface="Times New Roman" pitchFamily="18" charset="0"/>
              </a:rPr>
              <a:t>P3 </a:t>
            </a:r>
            <a:r>
              <a:rPr lang="en-US" altLang="zh-CN" sz="1900" dirty="0">
                <a:solidFill>
                  <a:srgbClr val="0000CC"/>
                </a:solidFill>
                <a:latin typeface="Times New Roman" pitchFamily="18" charset="0"/>
              </a:rPr>
              <a:t>= 30 </a:t>
            </a:r>
          </a:p>
          <a:p>
            <a:pPr lvl="1">
              <a:tabLst>
                <a:tab pos="3557588" algn="ctr"/>
                <a:tab pos="5438775" algn="ctr"/>
              </a:tabLst>
            </a:pPr>
            <a:r>
              <a:rPr lang="en-US" altLang="zh-CN" sz="1900" dirty="0">
                <a:solidFill>
                  <a:srgbClr val="0000CC"/>
                </a:solidFill>
                <a:latin typeface="Times New Roman" pitchFamily="18" charset="0"/>
              </a:rPr>
              <a:t>Average waiting time:      (0 + 24 + 27)/3 = 17   </a:t>
            </a:r>
          </a:p>
          <a:p>
            <a:pPr lvl="1">
              <a:tabLst>
                <a:tab pos="3557588" algn="ctr"/>
                <a:tab pos="5438775" algn="ctr"/>
              </a:tabLst>
            </a:pPr>
            <a:r>
              <a:rPr lang="en-US" altLang="zh-CN" sz="2100" dirty="0">
                <a:solidFill>
                  <a:srgbClr val="0000CC"/>
                </a:solidFill>
                <a:latin typeface="Times New Roman" pitchFamily="18" charset="0"/>
              </a:rPr>
              <a:t>Average Turnaround time:   (24 + 27 + 30)/3 = 27 </a:t>
            </a:r>
          </a:p>
        </p:txBody>
      </p:sp>
      <p:grpSp>
        <p:nvGrpSpPr>
          <p:cNvPr id="16388" name="Group 4"/>
          <p:cNvGrpSpPr>
            <a:grpSpLocks/>
          </p:cNvGrpSpPr>
          <p:nvPr/>
        </p:nvGrpSpPr>
        <p:grpSpPr bwMode="auto">
          <a:xfrm>
            <a:off x="2941118" y="3744497"/>
            <a:ext cx="5573712" cy="694282"/>
            <a:chOff x="851" y="2584"/>
            <a:chExt cx="3511" cy="968"/>
          </a:xfrm>
        </p:grpSpPr>
        <p:sp>
          <p:nvSpPr>
            <p:cNvPr id="16390" name="Rectangle 5"/>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6391" name="Text Box 6"/>
            <p:cNvSpPr txBox="1">
              <a:spLocks noChangeArrowheads="1"/>
            </p:cNvSpPr>
            <p:nvPr/>
          </p:nvSpPr>
          <p:spPr bwMode="auto">
            <a:xfrm>
              <a:off x="1772"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1</a:t>
              </a:r>
              <a:endParaRPr kumimoji="0" lang="en-US" altLang="zh-CN" sz="1900">
                <a:solidFill>
                  <a:srgbClr val="FF0000"/>
                </a:solidFill>
                <a:latin typeface="Helvetica" pitchFamily="34" charset="0"/>
                <a:ea typeface="宋体" pitchFamily="2" charset="-122"/>
              </a:endParaRPr>
            </a:p>
          </p:txBody>
        </p:sp>
        <p:sp>
          <p:nvSpPr>
            <p:cNvPr id="16392" name="Text Box 7"/>
            <p:cNvSpPr txBox="1">
              <a:spLocks noChangeArrowheads="1"/>
            </p:cNvSpPr>
            <p:nvPr/>
          </p:nvSpPr>
          <p:spPr bwMode="auto">
            <a:xfrm>
              <a:off x="3260"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2</a:t>
              </a:r>
              <a:endParaRPr kumimoji="0" lang="en-US" altLang="zh-CN" sz="1900">
                <a:solidFill>
                  <a:srgbClr val="FF0000"/>
                </a:solidFill>
                <a:latin typeface="Helvetica" pitchFamily="34" charset="0"/>
                <a:ea typeface="宋体" pitchFamily="2" charset="-122"/>
              </a:endParaRPr>
            </a:p>
          </p:txBody>
        </p:sp>
        <p:sp>
          <p:nvSpPr>
            <p:cNvPr id="16393" name="Text Box 8"/>
            <p:cNvSpPr txBox="1">
              <a:spLocks noChangeArrowheads="1"/>
            </p:cNvSpPr>
            <p:nvPr/>
          </p:nvSpPr>
          <p:spPr bwMode="auto">
            <a:xfrm>
              <a:off x="3836"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3</a:t>
              </a:r>
              <a:endParaRPr kumimoji="0" lang="en-US" altLang="zh-CN" sz="1900">
                <a:solidFill>
                  <a:srgbClr val="FF0000"/>
                </a:solidFill>
                <a:latin typeface="Helvetica" pitchFamily="34" charset="0"/>
                <a:ea typeface="宋体" pitchFamily="2" charset="-122"/>
              </a:endParaRPr>
            </a:p>
          </p:txBody>
        </p:sp>
        <p:sp>
          <p:nvSpPr>
            <p:cNvPr id="16394" name="Line 9"/>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10"/>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1"/>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2"/>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3"/>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4"/>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Text Box 15"/>
            <p:cNvSpPr txBox="1">
              <a:spLocks noChangeArrowheads="1"/>
            </p:cNvSpPr>
            <p:nvPr/>
          </p:nvSpPr>
          <p:spPr bwMode="auto">
            <a:xfrm>
              <a:off x="2922"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24</a:t>
              </a:r>
            </a:p>
          </p:txBody>
        </p:sp>
        <p:sp>
          <p:nvSpPr>
            <p:cNvPr id="16401" name="Text Box 16"/>
            <p:cNvSpPr txBox="1">
              <a:spLocks noChangeArrowheads="1"/>
            </p:cNvSpPr>
            <p:nvPr/>
          </p:nvSpPr>
          <p:spPr bwMode="auto">
            <a:xfrm>
              <a:off x="3498"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27</a:t>
              </a:r>
            </a:p>
          </p:txBody>
        </p:sp>
        <p:sp>
          <p:nvSpPr>
            <p:cNvPr id="16402" name="Text Box 17"/>
            <p:cNvSpPr txBox="1">
              <a:spLocks noChangeArrowheads="1"/>
            </p:cNvSpPr>
            <p:nvPr/>
          </p:nvSpPr>
          <p:spPr bwMode="auto">
            <a:xfrm>
              <a:off x="4074"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30</a:t>
              </a:r>
            </a:p>
          </p:txBody>
        </p:sp>
        <p:sp>
          <p:nvSpPr>
            <p:cNvPr id="16403" name="Text Box 18"/>
            <p:cNvSpPr txBox="1">
              <a:spLocks noChangeArrowheads="1"/>
            </p:cNvSpPr>
            <p:nvPr/>
          </p:nvSpPr>
          <p:spPr bwMode="auto">
            <a:xfrm>
              <a:off x="851" y="3016"/>
              <a:ext cx="202"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0</a:t>
              </a:r>
            </a:p>
          </p:txBody>
        </p:sp>
      </p:grpSp>
      <p:sp>
        <p:nvSpPr>
          <p:cNvPr id="16389" name="Text Box 19"/>
          <p:cNvSpPr txBox="1">
            <a:spLocks noChangeArrowheads="1"/>
          </p:cNvSpPr>
          <p:nvPr/>
        </p:nvSpPr>
        <p:spPr bwMode="auto">
          <a:xfrm>
            <a:off x="2137939" y="6135620"/>
            <a:ext cx="831183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100" dirty="0">
                <a:solidFill>
                  <a:srgbClr val="00B050"/>
                </a:solidFill>
                <a:latin typeface="Courier New" pitchFamily="49" charset="0"/>
                <a:ea typeface="PMingLiU" pitchFamily="18" charset="-120"/>
              </a:rPr>
              <a:t>turnaround time = termination time – arrival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300" b="0">
                <a:latin typeface="Times New Roman" pitchFamily="18" charset="0"/>
                <a:ea typeface="楷体_GB2312" pitchFamily="49" charset="-122"/>
              </a:rPr>
              <a:t>FCFS Scheduling (Cont.)</a:t>
            </a:r>
          </a:p>
        </p:txBody>
      </p:sp>
      <p:sp>
        <p:nvSpPr>
          <p:cNvPr id="17411" name="Rectangle 3"/>
          <p:cNvSpPr>
            <a:spLocks noGrp="1" noChangeArrowheads="1"/>
          </p:cNvSpPr>
          <p:nvPr>
            <p:ph idx="1"/>
          </p:nvPr>
        </p:nvSpPr>
        <p:spPr/>
        <p:txBody>
          <a:bodyPr/>
          <a:lstStyle/>
          <a:p>
            <a:pPr>
              <a:lnSpc>
                <a:spcPct val="90000"/>
              </a:lnSpc>
              <a:tabLst>
                <a:tab pos="4283075" algn="ctr"/>
              </a:tabLst>
            </a:pPr>
            <a:r>
              <a:rPr lang="en-US" altLang="zh-CN" b="0" dirty="0">
                <a:latin typeface="Times New Roman" pitchFamily="18" charset="0"/>
              </a:rPr>
              <a:t>Suppose that the processes arrive </a:t>
            </a:r>
            <a:r>
              <a:rPr lang="en-US" altLang="zh-CN" b="0" dirty="0">
                <a:solidFill>
                  <a:srgbClr val="FF0000"/>
                </a:solidFill>
                <a:latin typeface="Times New Roman" pitchFamily="18" charset="0"/>
              </a:rPr>
              <a:t>in the order</a:t>
            </a:r>
            <a:r>
              <a:rPr lang="zh-CN" altLang="zh-CN" b="0" dirty="0">
                <a:solidFill>
                  <a:srgbClr val="FF0000"/>
                </a:solidFill>
                <a:latin typeface="Times New Roman" pitchFamily="18" charset="0"/>
              </a:rPr>
              <a:t>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2</a:t>
            </a:r>
            <a:r>
              <a:rPr lang="en-US" altLang="zh-CN" b="0" dirty="0">
                <a:solidFill>
                  <a:srgbClr val="FF0000"/>
                </a:solidFill>
                <a:latin typeface="Times New Roman" pitchFamily="18" charset="0"/>
              </a:rPr>
              <a:t> ,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3</a:t>
            </a:r>
            <a:r>
              <a:rPr lang="en-US" altLang="zh-CN" b="0" dirty="0">
                <a:solidFill>
                  <a:srgbClr val="FF0000"/>
                </a:solidFill>
                <a:latin typeface="Times New Roman" pitchFamily="18" charset="0"/>
              </a:rPr>
              <a:t> ,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1</a:t>
            </a:r>
            <a:r>
              <a:rPr lang="en-US" altLang="zh-CN" b="0" dirty="0">
                <a:latin typeface="Times New Roman" pitchFamily="18" charset="0"/>
              </a:rPr>
              <a:t> .</a:t>
            </a:r>
          </a:p>
          <a:p>
            <a:pPr>
              <a:lnSpc>
                <a:spcPct val="90000"/>
              </a:lnSpc>
              <a:tabLst>
                <a:tab pos="4283075" algn="ctr"/>
              </a:tabLst>
            </a:pPr>
            <a:r>
              <a:rPr lang="en-US" altLang="zh-CN" b="0" dirty="0">
                <a:latin typeface="Times New Roman" pitchFamily="18" charset="0"/>
              </a:rPr>
              <a:t>The Gantt chart for the schedule is:</a:t>
            </a:r>
            <a:r>
              <a:rPr lang="zh-CN" altLang="zh-CN" sz="2100" dirty="0">
                <a:latin typeface="Times New Roman" pitchFamily="18" charset="0"/>
              </a:rPr>
              <a:t> </a:t>
            </a:r>
            <a:br>
              <a:rPr lang="zh-CN" altLang="zh-CN" sz="2100" dirty="0">
                <a:latin typeface="Times New Roman" pitchFamily="18" charset="0"/>
              </a:rPr>
            </a:br>
            <a:endParaRPr lang="zh-CN" altLang="zh-CN" sz="2100" dirty="0">
              <a:latin typeface="Times New Roman" pitchFamily="18" charset="0"/>
            </a:endParaRPr>
          </a:p>
          <a:p>
            <a:pPr>
              <a:lnSpc>
                <a:spcPct val="90000"/>
              </a:lnSpc>
              <a:tabLst>
                <a:tab pos="4283075" algn="ctr"/>
              </a:tabLst>
            </a:pPr>
            <a:endParaRPr lang="zh-CN" altLang="zh-CN" sz="2100" dirty="0">
              <a:latin typeface="Times New Roman" pitchFamily="18" charset="0"/>
            </a:endParaRPr>
          </a:p>
          <a:p>
            <a:pPr>
              <a:lnSpc>
                <a:spcPct val="90000"/>
              </a:lnSpc>
              <a:tabLst>
                <a:tab pos="4283075" algn="ctr"/>
              </a:tabLst>
            </a:pPr>
            <a:endParaRPr lang="zh-CN" altLang="zh-CN" sz="2100" dirty="0">
              <a:latin typeface="Times New Roman" pitchFamily="18" charset="0"/>
            </a:endParaRPr>
          </a:p>
          <a:p>
            <a:pPr lvl="1">
              <a:lnSpc>
                <a:spcPct val="90000"/>
              </a:lnSpc>
              <a:tabLst>
                <a:tab pos="4283075" algn="ctr"/>
              </a:tabLst>
            </a:pPr>
            <a:r>
              <a:rPr lang="en-US" altLang="zh-CN" sz="2100" i="1" dirty="0">
                <a:solidFill>
                  <a:srgbClr val="0000CC"/>
                </a:solidFill>
                <a:latin typeface="Times New Roman" pitchFamily="18" charset="0"/>
              </a:rPr>
              <a:t>Waiting time : for P1 = 6; P2 = 0; P3 = 3   </a:t>
            </a:r>
          </a:p>
          <a:p>
            <a:pPr lvl="1">
              <a:lnSpc>
                <a:spcPct val="90000"/>
              </a:lnSpc>
              <a:tabLst>
                <a:tab pos="4283075" algn="ctr"/>
              </a:tabLst>
            </a:pPr>
            <a:r>
              <a:rPr lang="en-US" altLang="zh-CN" sz="2100" i="1" dirty="0">
                <a:solidFill>
                  <a:srgbClr val="0000CC"/>
                </a:solidFill>
                <a:latin typeface="Times New Roman" pitchFamily="18" charset="0"/>
              </a:rPr>
              <a:t>Turnaround time</a:t>
            </a:r>
            <a:r>
              <a:rPr lang="zh-CN" altLang="en-US" sz="2100" i="1" dirty="0">
                <a:solidFill>
                  <a:srgbClr val="0000CC"/>
                </a:solidFill>
                <a:latin typeface="Times New Roman" pitchFamily="18" charset="0"/>
              </a:rPr>
              <a:t>：</a:t>
            </a:r>
            <a:r>
              <a:rPr lang="en-US" altLang="zh-CN" sz="2100" i="1" dirty="0">
                <a:solidFill>
                  <a:srgbClr val="0000CC"/>
                </a:solidFill>
                <a:latin typeface="Times New Roman" pitchFamily="18" charset="0"/>
              </a:rPr>
              <a:t>for P1  = 30; P2  = 3; P3 = 6 </a:t>
            </a:r>
          </a:p>
          <a:p>
            <a:pPr lvl="1">
              <a:lnSpc>
                <a:spcPct val="90000"/>
              </a:lnSpc>
              <a:tabLst>
                <a:tab pos="4283075" algn="ctr"/>
              </a:tabLst>
            </a:pPr>
            <a:r>
              <a:rPr lang="en-US" altLang="zh-CN" sz="2100" i="1" dirty="0">
                <a:solidFill>
                  <a:srgbClr val="0000CC"/>
                </a:solidFill>
                <a:latin typeface="Times New Roman" pitchFamily="18" charset="0"/>
              </a:rPr>
              <a:t>Average waiting time  :  (6 + 0 + 3)/3 = 3   </a:t>
            </a:r>
          </a:p>
          <a:p>
            <a:pPr lvl="1">
              <a:lnSpc>
                <a:spcPct val="90000"/>
              </a:lnSpc>
              <a:tabLst>
                <a:tab pos="4283075" algn="ctr"/>
              </a:tabLst>
            </a:pPr>
            <a:r>
              <a:rPr lang="en-US" altLang="zh-CN" sz="2100" i="1" dirty="0">
                <a:solidFill>
                  <a:srgbClr val="0000CC"/>
                </a:solidFill>
                <a:latin typeface="Times New Roman" pitchFamily="18" charset="0"/>
              </a:rPr>
              <a:t>Average Turnaround time:   (30 + 3 + 6)/3 = 13 </a:t>
            </a:r>
          </a:p>
          <a:p>
            <a:pPr>
              <a:lnSpc>
                <a:spcPct val="90000"/>
              </a:lnSpc>
              <a:tabLst>
                <a:tab pos="4283075" algn="ctr"/>
              </a:tabLst>
            </a:pPr>
            <a:r>
              <a:rPr lang="en-US" altLang="zh-CN" sz="2100" dirty="0">
                <a:latin typeface="Times New Roman" pitchFamily="18" charset="0"/>
              </a:rPr>
              <a:t>Much better than previous case.</a:t>
            </a:r>
            <a:endParaRPr lang="zh-CN" altLang="zh-CN" sz="2100" dirty="0">
              <a:latin typeface="Times New Roman" pitchFamily="18" charset="0"/>
            </a:endParaRPr>
          </a:p>
          <a:p>
            <a:pPr>
              <a:lnSpc>
                <a:spcPct val="90000"/>
              </a:lnSpc>
              <a:tabLst>
                <a:tab pos="4283075" algn="ctr"/>
              </a:tabLst>
            </a:pPr>
            <a:r>
              <a:rPr lang="en-US" altLang="zh-CN" sz="2100" i="1" dirty="0">
                <a:latin typeface="Times New Roman" pitchFamily="18" charset="0"/>
              </a:rPr>
              <a:t>Convoy effect</a:t>
            </a:r>
            <a:r>
              <a:rPr lang="en-US" altLang="zh-CN" sz="2100" dirty="0">
                <a:latin typeface="Times New Roman" pitchFamily="18" charset="0"/>
              </a:rPr>
              <a:t> short process behind long process</a:t>
            </a:r>
          </a:p>
          <a:p>
            <a:pPr>
              <a:lnSpc>
                <a:spcPct val="90000"/>
              </a:lnSpc>
              <a:buNone/>
              <a:tabLst>
                <a:tab pos="4283075" algn="ctr"/>
              </a:tabLst>
            </a:pPr>
            <a:r>
              <a:rPr lang="zh-CN" altLang="en-US" b="0" dirty="0">
                <a:latin typeface="Times New Roman" pitchFamily="18" charset="0"/>
              </a:rPr>
              <a:t>    </a:t>
            </a:r>
            <a:endParaRPr lang="zh-CN" altLang="zh-CN" b="0" dirty="0">
              <a:latin typeface="Times New Roman" pitchFamily="18" charset="0"/>
            </a:endParaRPr>
          </a:p>
        </p:txBody>
      </p:sp>
      <p:graphicFrame>
        <p:nvGraphicFramePr>
          <p:cNvPr id="158761" name="Group 41"/>
          <p:cNvGraphicFramePr>
            <a:graphicFrameLocks noGrp="1"/>
          </p:cNvGraphicFramePr>
          <p:nvPr>
            <p:ph sz="half" idx="4294967295"/>
          </p:nvPr>
        </p:nvGraphicFramePr>
        <p:xfrm>
          <a:off x="10133013" y="1966913"/>
          <a:ext cx="2058987" cy="1839382"/>
        </p:xfrm>
        <a:graphic>
          <a:graphicData uri="http://schemas.openxmlformats.org/drawingml/2006/table">
            <a:tbl>
              <a:tblPr/>
              <a:tblGrid>
                <a:gridCol w="966787">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tblGrid>
              <a:tr h="811857">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0" i="0" u="none" strike="noStrike" cap="none" normalizeH="0" baseline="0" dirty="0">
                          <a:ln>
                            <a:noFill/>
                          </a:ln>
                          <a:solidFill>
                            <a:schemeClr val="bg1"/>
                          </a:solidFill>
                          <a:effectLst/>
                          <a:latin typeface="楷体_GB2312" pitchFamily="49" charset="-122"/>
                          <a:ea typeface="楷体_GB2312" pitchFamily="49" charset="-122"/>
                        </a:rPr>
                        <a:t>Process</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0" i="0" u="none" strike="noStrike" cap="none" normalizeH="0" baseline="0">
                          <a:ln>
                            <a:noFill/>
                          </a:ln>
                          <a:solidFill>
                            <a:schemeClr val="bg1"/>
                          </a:solidFill>
                          <a:effectLst/>
                          <a:latin typeface="楷体_GB2312" pitchFamily="49" charset="-122"/>
                          <a:ea typeface="楷体_GB2312" pitchFamily="49" charset="-122"/>
                        </a:rPr>
                        <a:t>CPU </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338273">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1</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24</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38273">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2</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dirty="0">
                          <a:ln>
                            <a:noFill/>
                          </a:ln>
                          <a:solidFill>
                            <a:schemeClr val="tx1"/>
                          </a:solidFill>
                          <a:effectLst/>
                          <a:latin typeface="楷体_GB2312" pitchFamily="49" charset="-122"/>
                          <a:ea typeface="楷体_GB2312" pitchFamily="49" charset="-122"/>
                        </a:rPr>
                        <a:t>3</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979">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3</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dirty="0">
                          <a:ln>
                            <a:noFill/>
                          </a:ln>
                          <a:solidFill>
                            <a:schemeClr val="tx1"/>
                          </a:solidFill>
                          <a:effectLst/>
                          <a:latin typeface="楷体_GB2312" pitchFamily="49" charset="-122"/>
                          <a:ea typeface="楷体_GB2312" pitchFamily="49" charset="-122"/>
                        </a:rPr>
                        <a:t>3</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17412" name="Group 4"/>
          <p:cNvGrpSpPr>
            <a:grpSpLocks/>
          </p:cNvGrpSpPr>
          <p:nvPr/>
        </p:nvGrpSpPr>
        <p:grpSpPr bwMode="auto">
          <a:xfrm>
            <a:off x="2267736" y="2169866"/>
            <a:ext cx="5937250" cy="1107088"/>
            <a:chOff x="853" y="1650"/>
            <a:chExt cx="3518" cy="735"/>
          </a:xfrm>
        </p:grpSpPr>
        <p:sp>
          <p:nvSpPr>
            <p:cNvPr id="17432" name="Rectangle 5"/>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7433" name="Text Box 6"/>
            <p:cNvSpPr txBox="1">
              <a:spLocks noChangeArrowheads="1"/>
            </p:cNvSpPr>
            <p:nvPr/>
          </p:nvSpPr>
          <p:spPr bwMode="auto">
            <a:xfrm flipH="1">
              <a:off x="3180"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17434" name="Text Box 7"/>
            <p:cNvSpPr txBox="1">
              <a:spLocks noChangeArrowheads="1"/>
            </p:cNvSpPr>
            <p:nvPr/>
          </p:nvSpPr>
          <p:spPr bwMode="auto">
            <a:xfrm flipH="1">
              <a:off x="1690"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17435" name="Text Box 8"/>
            <p:cNvSpPr txBox="1">
              <a:spLocks noChangeArrowheads="1"/>
            </p:cNvSpPr>
            <p:nvPr/>
          </p:nvSpPr>
          <p:spPr bwMode="auto">
            <a:xfrm flipH="1">
              <a:off x="1113"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17436" name="Line 9"/>
            <p:cNvSpPr>
              <a:spLocks noChangeShapeType="1"/>
            </p:cNvSpPr>
            <p:nvPr/>
          </p:nvSpPr>
          <p:spPr bwMode="auto">
            <a:xfrm flipH="1">
              <a:off x="4260"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Line 10"/>
            <p:cNvSpPr>
              <a:spLocks noChangeShapeType="1"/>
            </p:cNvSpPr>
            <p:nvPr/>
          </p:nvSpPr>
          <p:spPr bwMode="auto">
            <a:xfrm flipH="1">
              <a:off x="9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11"/>
            <p:cNvSpPr>
              <a:spLocks noChangeShapeType="1"/>
            </p:cNvSpPr>
            <p:nvPr/>
          </p:nvSpPr>
          <p:spPr bwMode="auto">
            <a:xfrm flipH="1">
              <a:off x="2148"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Line 12"/>
            <p:cNvSpPr>
              <a:spLocks noChangeShapeType="1"/>
            </p:cNvSpPr>
            <p:nvPr/>
          </p:nvSpPr>
          <p:spPr bwMode="auto">
            <a:xfrm flipH="1">
              <a:off x="1572"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0" name="Line 13"/>
            <p:cNvSpPr>
              <a:spLocks noChangeShapeType="1"/>
            </p:cNvSpPr>
            <p:nvPr/>
          </p:nvSpPr>
          <p:spPr bwMode="auto">
            <a:xfrm flipH="1">
              <a:off x="21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14"/>
            <p:cNvSpPr>
              <a:spLocks noChangeShapeType="1"/>
            </p:cNvSpPr>
            <p:nvPr/>
          </p:nvSpPr>
          <p:spPr bwMode="auto">
            <a:xfrm flipH="1">
              <a:off x="1572"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Text Box 15"/>
            <p:cNvSpPr txBox="1">
              <a:spLocks noChangeArrowheads="1"/>
            </p:cNvSpPr>
            <p:nvPr/>
          </p:nvSpPr>
          <p:spPr bwMode="auto">
            <a:xfrm flipH="1">
              <a:off x="2055"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6</a:t>
              </a:r>
            </a:p>
          </p:txBody>
        </p:sp>
        <p:sp>
          <p:nvSpPr>
            <p:cNvPr id="17443" name="Text Box 16"/>
            <p:cNvSpPr txBox="1">
              <a:spLocks noChangeArrowheads="1"/>
            </p:cNvSpPr>
            <p:nvPr/>
          </p:nvSpPr>
          <p:spPr bwMode="auto">
            <a:xfrm flipH="1">
              <a:off x="1483"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a:t>
              </a:r>
            </a:p>
          </p:txBody>
        </p:sp>
        <p:sp>
          <p:nvSpPr>
            <p:cNvPr id="17444" name="Text Box 17"/>
            <p:cNvSpPr txBox="1">
              <a:spLocks noChangeArrowheads="1"/>
            </p:cNvSpPr>
            <p:nvPr/>
          </p:nvSpPr>
          <p:spPr bwMode="auto">
            <a:xfrm flipH="1">
              <a:off x="4085" y="2109"/>
              <a:ext cx="28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30</a:t>
              </a:r>
            </a:p>
          </p:txBody>
        </p:sp>
        <p:sp>
          <p:nvSpPr>
            <p:cNvPr id="17445" name="Text Box 18"/>
            <p:cNvSpPr txBox="1">
              <a:spLocks noChangeArrowheads="1"/>
            </p:cNvSpPr>
            <p:nvPr/>
          </p:nvSpPr>
          <p:spPr bwMode="auto">
            <a:xfrm flipH="1">
              <a:off x="853"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grpSp>
      <p:sp>
        <p:nvSpPr>
          <p:cNvPr id="17430" name="Text Box 42"/>
          <p:cNvSpPr txBox="1">
            <a:spLocks noChangeArrowheads="1"/>
          </p:cNvSpPr>
          <p:nvPr/>
        </p:nvSpPr>
        <p:spPr bwMode="auto">
          <a:xfrm>
            <a:off x="8204986" y="3921821"/>
            <a:ext cx="2229628" cy="723887"/>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000" b="0" dirty="0">
                <a:latin typeface="Arial" charset="0"/>
                <a:ea typeface="PMingLiU" pitchFamily="18" charset="-120"/>
              </a:rPr>
              <a:t>What if the arrival</a:t>
            </a:r>
          </a:p>
          <a:p>
            <a:pPr eaLnBrk="1" hangingPunct="1">
              <a:spcBef>
                <a:spcPct val="0"/>
              </a:spcBef>
              <a:buClrTx/>
              <a:buSzTx/>
              <a:buFontTx/>
              <a:buNone/>
            </a:pPr>
            <a:r>
              <a:rPr lang="en-US" altLang="zh-TW" sz="2000" b="0" dirty="0">
                <a:latin typeface="Arial" charset="0"/>
                <a:ea typeface="PMingLiU" pitchFamily="18" charset="-120"/>
              </a:rPr>
              <a:t>order is changed?</a:t>
            </a:r>
          </a:p>
        </p:txBody>
      </p:sp>
      <p:sp>
        <p:nvSpPr>
          <p:cNvPr id="17431" name="Text Box 43"/>
          <p:cNvSpPr txBox="1">
            <a:spLocks noChangeArrowheads="1"/>
          </p:cNvSpPr>
          <p:nvPr/>
        </p:nvSpPr>
        <p:spPr bwMode="auto">
          <a:xfrm>
            <a:off x="2603500" y="5753101"/>
            <a:ext cx="734041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CN" sz="2100">
                <a:latin typeface="Courier New" pitchFamily="49" charset="0"/>
                <a:ea typeface="PMingLiU" pitchFamily="18" charset="-120"/>
              </a:rPr>
              <a:t>Waiting </a:t>
            </a:r>
            <a:r>
              <a:rPr lang="en-US" altLang="zh-TW" sz="2100">
                <a:latin typeface="Courier New" pitchFamily="49" charset="0"/>
                <a:ea typeface="PMingLiU" pitchFamily="18" charset="-120"/>
              </a:rPr>
              <a:t>time = turnaround time – </a:t>
            </a:r>
            <a:r>
              <a:rPr lang="en-US" altLang="zh-CN" sz="2100">
                <a:latin typeface="Courier New" pitchFamily="49" charset="0"/>
                <a:ea typeface="PMingLiU" pitchFamily="18" charset="-120"/>
              </a:rPr>
              <a:t>burst</a:t>
            </a:r>
            <a:r>
              <a:rPr lang="en-US" altLang="zh-TW" sz="2100">
                <a:latin typeface="Courier New" pitchFamily="49" charset="0"/>
                <a:ea typeface="PMingLiU" pitchFamily="18" charset="-120"/>
              </a:rPr>
              <a: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CPU Scheduling</a:t>
            </a:r>
            <a:r>
              <a:rPr lang="en-US" altLang="zh-CN" b="0" dirty="0">
                <a:latin typeface="Times New Roman" pitchFamily="18" charset="0"/>
                <a:ea typeface="楷体_GB2312" pitchFamily="49" charset="-122"/>
              </a:rPr>
              <a:t> </a:t>
            </a:r>
            <a:r>
              <a:rPr lang="en-US" altLang="zh-CN" sz="3300" b="0" dirty="0">
                <a:latin typeface="Times New Roman" pitchFamily="18" charset="0"/>
                <a:ea typeface="楷体_GB2312" pitchFamily="49" charset="-122"/>
              </a:rPr>
              <a:t>CPU</a:t>
            </a:r>
            <a:r>
              <a:rPr lang="zh-CN" altLang="en-US" sz="3300" b="0" dirty="0">
                <a:latin typeface="Times New Roman" pitchFamily="18" charset="0"/>
                <a:ea typeface="楷体_GB2312" pitchFamily="49" charset="-122"/>
              </a:rPr>
              <a:t>调度</a:t>
            </a:r>
            <a:endParaRPr lang="zh-CN" altLang="zh-CN" sz="3300" b="0" dirty="0">
              <a:latin typeface="Times New Roman" pitchFamily="18" charset="0"/>
              <a:ea typeface="楷体_GB2312" pitchFamily="49" charset="-122"/>
            </a:endParaRPr>
          </a:p>
        </p:txBody>
      </p:sp>
      <p:sp>
        <p:nvSpPr>
          <p:cNvPr id="5123" name="Rectangle 3"/>
          <p:cNvSpPr>
            <a:spLocks noGrp="1" noChangeArrowheads="1"/>
          </p:cNvSpPr>
          <p:nvPr>
            <p:ph idx="1"/>
          </p:nvPr>
        </p:nvSpPr>
        <p:spPr/>
        <p:txBody>
          <a:bodyPr/>
          <a:lstStyle/>
          <a:p>
            <a:r>
              <a:rPr lang="en-US" altLang="zh-CN" b="0" dirty="0">
                <a:latin typeface="Times New Roman" pitchFamily="18" charset="0"/>
              </a:rPr>
              <a:t>5.1 </a:t>
            </a:r>
            <a:r>
              <a:rPr lang="en-US" altLang="zh-CN" b="0" dirty="0">
                <a:latin typeface="Times New Roman" pitchFamily="18" charset="0"/>
                <a:hlinkClick r:id="rId2" action="ppaction://hlinksldjump"/>
              </a:rPr>
              <a:t>Basic Concepts</a:t>
            </a:r>
            <a:endParaRPr lang="zh-CN" altLang="zh-CN" b="0" dirty="0">
              <a:latin typeface="Times New Roman" pitchFamily="18" charset="0"/>
            </a:endParaRPr>
          </a:p>
          <a:p>
            <a:r>
              <a:rPr lang="en-US" altLang="zh-CN" b="0" dirty="0">
                <a:latin typeface="Times New Roman" pitchFamily="18" charset="0"/>
              </a:rPr>
              <a:t>5.2 </a:t>
            </a:r>
            <a:r>
              <a:rPr lang="en-US" altLang="zh-CN" b="0" dirty="0">
                <a:latin typeface="Times New Roman" pitchFamily="18" charset="0"/>
                <a:hlinkClick r:id="rId3" action="ppaction://hlinksldjump"/>
              </a:rPr>
              <a:t>Scheduling Criteria</a:t>
            </a:r>
            <a:endParaRPr lang="zh-CN" altLang="zh-CN" b="0" dirty="0">
              <a:latin typeface="Times New Roman" pitchFamily="18" charset="0"/>
            </a:endParaRPr>
          </a:p>
          <a:p>
            <a:r>
              <a:rPr lang="en-US" altLang="zh-CN" b="0" dirty="0">
                <a:latin typeface="Times New Roman" pitchFamily="18" charset="0"/>
              </a:rPr>
              <a:t>5.3 </a:t>
            </a:r>
            <a:r>
              <a:rPr lang="en-US" altLang="zh-CN" b="0" dirty="0">
                <a:latin typeface="Times New Roman" pitchFamily="18" charset="0"/>
                <a:hlinkClick r:id="rId4" action="ppaction://hlinksldjump"/>
              </a:rPr>
              <a:t>Scheduling Algorithms</a:t>
            </a:r>
            <a:endParaRPr lang="zh-CN" altLang="zh-CN" b="0" dirty="0">
              <a:solidFill>
                <a:srgbClr val="FF0000"/>
              </a:solidFill>
              <a:latin typeface="Times New Roman" pitchFamily="18" charset="0"/>
            </a:endParaRPr>
          </a:p>
          <a:p>
            <a:r>
              <a:rPr lang="en-US" altLang="zh-CN" b="0" dirty="0">
                <a:solidFill>
                  <a:srgbClr val="000000"/>
                </a:solidFill>
                <a:latin typeface="Times New Roman" pitchFamily="18" charset="0"/>
              </a:rPr>
              <a:t>5.4 </a:t>
            </a:r>
            <a:r>
              <a:rPr lang="en-US" altLang="zh-CN" b="0" i="1" dirty="0">
                <a:solidFill>
                  <a:srgbClr val="000000"/>
                </a:solidFill>
                <a:latin typeface="Times New Roman" pitchFamily="18" charset="0"/>
                <a:hlinkClick r:id="rId5" action="ppaction://hlinksldjump"/>
              </a:rPr>
              <a:t>Multiple-Processor Scheduling</a:t>
            </a:r>
            <a:endParaRPr lang="zh-CN" altLang="zh-CN" b="0" dirty="0">
              <a:solidFill>
                <a:srgbClr val="000000"/>
              </a:solidFill>
              <a:latin typeface="Times New Roman" pitchFamily="18" charset="0"/>
            </a:endParaRPr>
          </a:p>
          <a:p>
            <a:r>
              <a:rPr lang="en-US" altLang="zh-CN" b="0" i="1" dirty="0">
                <a:solidFill>
                  <a:srgbClr val="000000"/>
                </a:solidFill>
                <a:latin typeface="Times New Roman" pitchFamily="18" charset="0"/>
              </a:rPr>
              <a:t>5.5 </a:t>
            </a:r>
            <a:r>
              <a:rPr lang="en-US" altLang="zh-CN" b="0" i="1" dirty="0">
                <a:solidFill>
                  <a:srgbClr val="000000"/>
                </a:solidFill>
                <a:latin typeface="Times New Roman" pitchFamily="18" charset="0"/>
                <a:hlinkClick r:id="rId6" action="ppaction://hlinksldjump"/>
              </a:rPr>
              <a:t>Real-Time Scheduling</a:t>
            </a:r>
            <a:endParaRPr lang="zh-CN" altLang="en-US" b="0" dirty="0">
              <a:latin typeface="Times New Roman" pitchFamily="18" charset="0"/>
            </a:endParaRPr>
          </a:p>
          <a:p>
            <a:r>
              <a:rPr lang="en-US" altLang="zh-CN" b="0" i="1" dirty="0">
                <a:solidFill>
                  <a:srgbClr val="000000"/>
                </a:solidFill>
                <a:latin typeface="Times New Roman" pitchFamily="18" charset="0"/>
              </a:rPr>
              <a:t>5.6 Thread Scheduling</a:t>
            </a:r>
          </a:p>
          <a:p>
            <a:r>
              <a:rPr lang="en-US" altLang="zh-CN" b="0" i="1" dirty="0">
                <a:solidFill>
                  <a:srgbClr val="000000"/>
                </a:solidFill>
                <a:latin typeface="Times New Roman" pitchFamily="18" charset="0"/>
              </a:rPr>
              <a:t>5.7 Operating Systems Examples</a:t>
            </a:r>
          </a:p>
          <a:p>
            <a:r>
              <a:rPr lang="en-US" altLang="zh-CN" b="0" i="1" dirty="0">
                <a:solidFill>
                  <a:srgbClr val="000000"/>
                </a:solidFill>
                <a:latin typeface="Times New Roman" pitchFamily="18" charset="0"/>
              </a:rPr>
              <a:t>5.8 Java Thread Scheduling</a:t>
            </a:r>
          </a:p>
          <a:p>
            <a:r>
              <a:rPr lang="en-US" altLang="zh-CN" b="0" i="1" dirty="0">
                <a:solidFill>
                  <a:srgbClr val="000000"/>
                </a:solidFill>
                <a:latin typeface="Times New Roman" pitchFamily="18" charset="0"/>
              </a:rPr>
              <a:t>5.9 Algorithm Evaluation</a:t>
            </a:r>
          </a:p>
          <a:p>
            <a:endParaRPr lang="zh-CN" altLang="zh-CN" b="0" i="1" dirty="0">
              <a:solidFill>
                <a:srgbClr val="000000"/>
              </a:solidFill>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sz="3300" b="0">
                <a:latin typeface="Times New Roman" pitchFamily="18" charset="0"/>
                <a:ea typeface="楷体_GB2312" pitchFamily="49" charset="-122"/>
              </a:rPr>
              <a:t>5.3.2 </a:t>
            </a:r>
            <a:r>
              <a:rPr lang="en-US" altLang="zh-CN" sz="3300" b="0">
                <a:latin typeface="Times New Roman" pitchFamily="18" charset="0"/>
                <a:ea typeface="楷体_GB2312" pitchFamily="49" charset="-122"/>
              </a:rPr>
              <a:t>Shortest-Job-First (SJF) Scheduling</a:t>
            </a:r>
            <a:endParaRPr lang="en-US" altLang="zh-CN" sz="2800" b="0">
              <a:latin typeface="Times New Roman" pitchFamily="18" charset="0"/>
              <a:ea typeface="楷体_GB2312" pitchFamily="49" charset="-122"/>
            </a:endParaRPr>
          </a:p>
        </p:txBody>
      </p:sp>
      <p:sp>
        <p:nvSpPr>
          <p:cNvPr id="18435" name="Rectangle 3"/>
          <p:cNvSpPr>
            <a:spLocks noGrp="1" noChangeArrowheads="1"/>
          </p:cNvSpPr>
          <p:nvPr>
            <p:ph idx="1"/>
          </p:nvPr>
        </p:nvSpPr>
        <p:spPr/>
        <p:txBody>
          <a:bodyPr/>
          <a:lstStyle/>
          <a:p>
            <a:pPr eaLnBrk="1" hangingPunct="1">
              <a:buClr>
                <a:srgbClr val="C00000"/>
              </a:buClr>
              <a:buFont typeface="Wingdings" pitchFamily="2" charset="2"/>
              <a:buChar char="n"/>
            </a:pPr>
            <a:r>
              <a:rPr lang="zh-CN" altLang="en-US" sz="2000" dirty="0">
                <a:latin typeface="Times New Roman" pitchFamily="18" charset="0"/>
                <a:cs typeface="Times New Roman" pitchFamily="18" charset="0"/>
              </a:rPr>
              <a:t>又称为“</a:t>
            </a:r>
            <a:r>
              <a:rPr lang="zh-CN" altLang="en-US" sz="2000" b="1" dirty="0">
                <a:solidFill>
                  <a:srgbClr val="FF0000"/>
                </a:solidFill>
                <a:latin typeface="Times New Roman" pitchFamily="18" charset="0"/>
                <a:cs typeface="Times New Roman" pitchFamily="18" charset="0"/>
              </a:rPr>
              <a:t>短进程优先</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SPF(Shortest Process First)</a:t>
            </a:r>
            <a:r>
              <a:rPr lang="zh-CN" altLang="en-US" sz="2000" dirty="0">
                <a:latin typeface="Times New Roman" pitchFamily="18" charset="0"/>
                <a:cs typeface="Times New Roman" pitchFamily="18" charset="0"/>
              </a:rPr>
              <a:t>；这是对</a:t>
            </a:r>
            <a:r>
              <a:rPr lang="en-US" altLang="zh-CN" sz="2000" dirty="0">
                <a:latin typeface="Times New Roman" pitchFamily="18" charset="0"/>
                <a:cs typeface="Times New Roman" pitchFamily="18" charset="0"/>
              </a:rPr>
              <a:t>FCFS</a:t>
            </a:r>
            <a:r>
              <a:rPr lang="zh-CN" altLang="en-US" sz="2000" dirty="0">
                <a:latin typeface="Times New Roman" pitchFamily="18" charset="0"/>
                <a:cs typeface="Times New Roman" pitchFamily="18" charset="0"/>
              </a:rPr>
              <a:t>算法的改进，其目标是减少平均周转时间。</a:t>
            </a:r>
          </a:p>
          <a:p>
            <a:r>
              <a:rPr lang="en-US" altLang="zh-CN" sz="2000" b="1" dirty="0">
                <a:solidFill>
                  <a:srgbClr val="0000CC"/>
                </a:solidFill>
                <a:latin typeface="Times New Roman" pitchFamily="18" charset="0"/>
                <a:cs typeface="Times New Roman" pitchFamily="18" charset="0"/>
              </a:rPr>
              <a:t>SJF</a:t>
            </a:r>
            <a:r>
              <a:rPr lang="zh-CN" altLang="en-US" sz="2000" b="1" dirty="0">
                <a:solidFill>
                  <a:srgbClr val="0000CC"/>
                </a:solidFill>
                <a:latin typeface="Times New Roman" pitchFamily="18" charset="0"/>
                <a:cs typeface="Times New Roman" pitchFamily="18" charset="0"/>
              </a:rPr>
              <a:t>算法</a:t>
            </a:r>
            <a:r>
              <a:rPr lang="en-US" altLang="zh-CN" sz="2000" b="1" dirty="0">
                <a:solidFill>
                  <a:srgbClr val="0000CC"/>
                </a:solidFill>
                <a:latin typeface="Times New Roman" pitchFamily="18" charset="0"/>
                <a:cs typeface="Times New Roman" pitchFamily="18" charset="0"/>
              </a:rPr>
              <a:t>:</a:t>
            </a:r>
          </a:p>
          <a:p>
            <a:pPr lvl="1"/>
            <a:r>
              <a:rPr lang="zh-CN" altLang="en-US" sz="2000" b="1" dirty="0">
                <a:solidFill>
                  <a:srgbClr val="0000CC"/>
                </a:solidFill>
                <a:latin typeface="Times New Roman" pitchFamily="18" charset="0"/>
                <a:cs typeface="Times New Roman" pitchFamily="18" charset="0"/>
              </a:rPr>
              <a:t>对预计执行时间短的作业（进程）优先分派处理器。</a:t>
            </a:r>
          </a:p>
          <a:p>
            <a:pPr>
              <a:lnSpc>
                <a:spcPct val="90000"/>
              </a:lnSpc>
            </a:pPr>
            <a:r>
              <a:rPr lang="en-US" altLang="zh-CN" dirty="0">
                <a:latin typeface="Times New Roman" pitchFamily="18" charset="0"/>
                <a:ea typeface="宋体" pitchFamily="2" charset="-122"/>
              </a:rPr>
              <a:t>Two schemes: </a:t>
            </a:r>
          </a:p>
          <a:p>
            <a:pPr lvl="1">
              <a:lnSpc>
                <a:spcPct val="90000"/>
              </a:lnSpc>
            </a:pPr>
            <a:r>
              <a:rPr lang="en-US" altLang="zh-CN" sz="2000" dirty="0" err="1">
                <a:solidFill>
                  <a:srgbClr val="FF0000"/>
                </a:solidFill>
                <a:latin typeface="Times New Roman" pitchFamily="18" charset="0"/>
                <a:ea typeface="宋体" pitchFamily="2" charset="-122"/>
              </a:rPr>
              <a:t>nonpreemptive</a:t>
            </a:r>
            <a:r>
              <a:rPr lang="en-US" altLang="zh-CN" sz="2000" dirty="0">
                <a:solidFill>
                  <a:srgbClr val="FF0000"/>
                </a:solidFill>
                <a:latin typeface="Times New Roman" pitchFamily="18" charset="0"/>
                <a:ea typeface="宋体" pitchFamily="2" charset="-122"/>
              </a:rPr>
              <a:t> </a:t>
            </a:r>
            <a:r>
              <a:rPr lang="en-US" altLang="zh-CN" sz="2000" dirty="0">
                <a:latin typeface="Times New Roman" pitchFamily="18" charset="0"/>
                <a:ea typeface="宋体" pitchFamily="2" charset="-122"/>
              </a:rPr>
              <a:t>– once CPU given to the process it cannot be preempted until completes its CPU burst</a:t>
            </a:r>
          </a:p>
          <a:p>
            <a:pPr lvl="1">
              <a:lnSpc>
                <a:spcPct val="90000"/>
              </a:lnSpc>
            </a:pPr>
            <a:r>
              <a:rPr lang="en-US" altLang="zh-CN" sz="2000" dirty="0">
                <a:solidFill>
                  <a:srgbClr val="FF0000"/>
                </a:solidFill>
                <a:latin typeface="Times New Roman" pitchFamily="18" charset="0"/>
                <a:ea typeface="宋体" pitchFamily="2" charset="-122"/>
              </a:rPr>
              <a:t>preemptive</a:t>
            </a:r>
            <a:r>
              <a:rPr lang="en-US" altLang="zh-CN" sz="2000" dirty="0">
                <a:latin typeface="Times New Roman" pitchFamily="18" charset="0"/>
                <a:ea typeface="宋体" pitchFamily="2" charset="-122"/>
              </a:rPr>
              <a:t> – if a new process arrives with CPU burst length less than remaining time of current executing process, preempt.  This scheme is know as the </a:t>
            </a:r>
            <a:br>
              <a:rPr lang="en-US" altLang="zh-CN" sz="2000" dirty="0">
                <a:latin typeface="Times New Roman" pitchFamily="18" charset="0"/>
                <a:ea typeface="宋体" pitchFamily="2" charset="-122"/>
              </a:rPr>
            </a:br>
            <a:r>
              <a:rPr lang="en-US" altLang="zh-CN" sz="2000" dirty="0">
                <a:solidFill>
                  <a:srgbClr val="FF0000"/>
                </a:solidFill>
                <a:latin typeface="Times New Roman" pitchFamily="18" charset="0"/>
                <a:ea typeface="宋体" pitchFamily="2" charset="-122"/>
              </a:rPr>
              <a:t>Shortest-Remaining-Time-First (SRTF)</a:t>
            </a:r>
          </a:p>
          <a:p>
            <a:pPr>
              <a:lnSpc>
                <a:spcPct val="90000"/>
              </a:lnSpc>
            </a:pPr>
            <a:r>
              <a:rPr lang="en-US" altLang="zh-CN" dirty="0">
                <a:latin typeface="Times New Roman" pitchFamily="18" charset="0"/>
              </a:rPr>
              <a:t>SJF is optimal – gives </a:t>
            </a:r>
            <a:r>
              <a:rPr lang="en-US" altLang="zh-CN" dirty="0">
                <a:solidFill>
                  <a:srgbClr val="FF0000"/>
                </a:solidFill>
                <a:latin typeface="Times New Roman" pitchFamily="18" charset="0"/>
              </a:rPr>
              <a:t>minimum average waiting time</a:t>
            </a:r>
            <a:r>
              <a:rPr lang="en-US" altLang="zh-CN" dirty="0">
                <a:latin typeface="Times New Roman" pitchFamily="18" charset="0"/>
              </a:rPr>
              <a:t> for a given set of processes.</a:t>
            </a:r>
            <a:endParaRPr lang="zh-CN" altLang="en-US" dirty="0">
              <a:latin typeface="Times New Roman" pitchFamily="18"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3300" b="0">
                <a:solidFill>
                  <a:schemeClr val="tx1"/>
                </a:solidFill>
                <a:latin typeface="Times New Roman" pitchFamily="18" charset="0"/>
                <a:ea typeface="楷体_GB2312" pitchFamily="49" charset="-122"/>
              </a:rPr>
              <a:t>SJF</a:t>
            </a:r>
            <a:r>
              <a:rPr lang="zh-CN" altLang="en-US" sz="3300" b="0">
                <a:solidFill>
                  <a:schemeClr val="tx1"/>
                </a:solidFill>
                <a:latin typeface="Times New Roman" pitchFamily="18" charset="0"/>
                <a:ea typeface="楷体_GB2312" pitchFamily="49" charset="-122"/>
              </a:rPr>
              <a:t>的变型</a:t>
            </a:r>
          </a:p>
        </p:txBody>
      </p:sp>
      <p:sp>
        <p:nvSpPr>
          <p:cNvPr id="19459" name="Rectangle 3"/>
          <p:cNvSpPr>
            <a:spLocks noGrp="1" noChangeArrowheads="1"/>
          </p:cNvSpPr>
          <p:nvPr>
            <p:ph idx="1"/>
          </p:nvPr>
        </p:nvSpPr>
        <p:spPr/>
        <p:txBody>
          <a:bodyPr/>
          <a:lstStyle/>
          <a:p>
            <a:r>
              <a:rPr lang="zh-CN" altLang="en-US" b="1" dirty="0">
                <a:solidFill>
                  <a:srgbClr val="FF0000"/>
                </a:solidFill>
                <a:latin typeface="Times New Roman" pitchFamily="18" charset="0"/>
              </a:rPr>
              <a:t>最短剩余时间优先</a:t>
            </a:r>
            <a:r>
              <a:rPr lang="en-US" altLang="zh-CN" dirty="0">
                <a:latin typeface="Times New Roman" pitchFamily="18" charset="0"/>
              </a:rPr>
              <a:t>SRTF(Shortest Remaining Time First)-</a:t>
            </a:r>
            <a:r>
              <a:rPr lang="zh-CN" altLang="en-US" dirty="0">
                <a:latin typeface="Times New Roman" pitchFamily="18" charset="0"/>
              </a:rPr>
              <a:t>基于抢占的</a:t>
            </a:r>
            <a:r>
              <a:rPr lang="en-US" altLang="zh-CN" dirty="0">
                <a:latin typeface="Times New Roman" pitchFamily="18" charset="0"/>
              </a:rPr>
              <a:t>SJF</a:t>
            </a:r>
            <a:r>
              <a:rPr lang="zh-CN" altLang="en-US" dirty="0">
                <a:latin typeface="Times New Roman" pitchFamily="18" charset="0"/>
              </a:rPr>
              <a:t>算法</a:t>
            </a:r>
          </a:p>
          <a:p>
            <a:pPr lvl="1"/>
            <a:r>
              <a:rPr lang="zh-CN" altLang="en-US" sz="2000" dirty="0">
                <a:latin typeface="Times New Roman" pitchFamily="18" charset="0"/>
              </a:rPr>
              <a:t>允许比当前进程剩余时间更短的进程来抢占</a:t>
            </a:r>
          </a:p>
          <a:p>
            <a:r>
              <a:rPr lang="zh-CN" altLang="en-US" b="1" dirty="0">
                <a:solidFill>
                  <a:srgbClr val="FF0000"/>
                </a:solidFill>
                <a:latin typeface="Times New Roman" pitchFamily="18" charset="0"/>
              </a:rPr>
              <a:t>最高响应比优先</a:t>
            </a:r>
            <a:r>
              <a:rPr lang="en-US" altLang="zh-CN" dirty="0">
                <a:latin typeface="Times New Roman" pitchFamily="18" charset="0"/>
              </a:rPr>
              <a:t>HRRN(Highest Response Ratio Next)</a:t>
            </a:r>
          </a:p>
          <a:p>
            <a:pPr lvl="1"/>
            <a:r>
              <a:rPr lang="zh-CN" altLang="en-US" sz="2000" b="1" dirty="0">
                <a:solidFill>
                  <a:srgbClr val="0000CC"/>
                </a:solidFill>
                <a:latin typeface="Times New Roman" pitchFamily="18" charset="0"/>
              </a:rPr>
              <a:t>响应比</a:t>
            </a:r>
            <a:r>
              <a:rPr lang="en-US" altLang="zh-CN" sz="2000" b="1" dirty="0">
                <a:solidFill>
                  <a:srgbClr val="0000CC"/>
                </a:solidFill>
                <a:latin typeface="Times New Roman" pitchFamily="18" charset="0"/>
              </a:rPr>
              <a:t>R = (</a:t>
            </a:r>
            <a:r>
              <a:rPr lang="zh-CN" altLang="en-US" sz="2000" b="1" dirty="0">
                <a:solidFill>
                  <a:srgbClr val="0000CC"/>
                </a:solidFill>
                <a:latin typeface="Times New Roman" pitchFamily="18" charset="0"/>
              </a:rPr>
              <a:t>等待时间 </a:t>
            </a:r>
            <a:r>
              <a:rPr lang="en-US" altLang="zh-CN" sz="2000" b="1" dirty="0">
                <a:solidFill>
                  <a:srgbClr val="0000CC"/>
                </a:solidFill>
                <a:latin typeface="Times New Roman" pitchFamily="18" charset="0"/>
              </a:rPr>
              <a:t>+ </a:t>
            </a:r>
            <a:r>
              <a:rPr lang="zh-CN" altLang="en-US" sz="2000" b="1" dirty="0">
                <a:solidFill>
                  <a:srgbClr val="0000CC"/>
                </a:solidFill>
                <a:latin typeface="Times New Roman" pitchFamily="18" charset="0"/>
              </a:rPr>
              <a:t>要求执行时间</a:t>
            </a:r>
            <a:r>
              <a:rPr lang="en-US" altLang="zh-CN" sz="2000" b="1" dirty="0">
                <a:solidFill>
                  <a:srgbClr val="0000CC"/>
                </a:solidFill>
                <a:latin typeface="Times New Roman" pitchFamily="18" charset="0"/>
              </a:rPr>
              <a:t>) / </a:t>
            </a:r>
            <a:r>
              <a:rPr lang="zh-CN" altLang="en-US" sz="2000" b="1" dirty="0">
                <a:solidFill>
                  <a:srgbClr val="0000CC"/>
                </a:solidFill>
                <a:latin typeface="Times New Roman" pitchFamily="18" charset="0"/>
              </a:rPr>
              <a:t>要求执行时间</a:t>
            </a:r>
          </a:p>
          <a:p>
            <a:pPr lvl="1"/>
            <a:r>
              <a:rPr lang="zh-CN" altLang="en-US" sz="2000" dirty="0">
                <a:latin typeface="Times New Roman" pitchFamily="18" charset="0"/>
              </a:rPr>
              <a:t>是</a:t>
            </a:r>
            <a:r>
              <a:rPr lang="en-US" altLang="zh-CN" sz="2000" dirty="0">
                <a:latin typeface="Times New Roman" pitchFamily="18" charset="0"/>
              </a:rPr>
              <a:t>FCFS</a:t>
            </a:r>
            <a:r>
              <a:rPr lang="zh-CN" altLang="en-US" sz="2000" dirty="0">
                <a:latin typeface="Times New Roman" pitchFamily="18" charset="0"/>
              </a:rPr>
              <a:t>和</a:t>
            </a:r>
            <a:r>
              <a:rPr lang="en-US" altLang="zh-CN" sz="2000" dirty="0">
                <a:latin typeface="Times New Roman" pitchFamily="18" charset="0"/>
              </a:rPr>
              <a:t>SJF</a:t>
            </a:r>
            <a:r>
              <a:rPr lang="zh-CN" altLang="en-US" sz="2000" dirty="0">
                <a:latin typeface="Times New Roman" pitchFamily="18" charset="0"/>
              </a:rPr>
              <a:t>的折衷</a:t>
            </a:r>
          </a:p>
        </p:txBody>
      </p:sp>
      <p:grpSp>
        <p:nvGrpSpPr>
          <p:cNvPr id="2" name="Group 4"/>
          <p:cNvGrpSpPr>
            <a:grpSpLocks/>
          </p:cNvGrpSpPr>
          <p:nvPr/>
        </p:nvGrpSpPr>
        <p:grpSpPr bwMode="auto">
          <a:xfrm>
            <a:off x="7592291" y="4060277"/>
            <a:ext cx="1983077" cy="1558998"/>
            <a:chOff x="3792" y="1458"/>
            <a:chExt cx="1536" cy="1422"/>
          </a:xfrm>
        </p:grpSpPr>
        <p:pic>
          <p:nvPicPr>
            <p:cNvPr id="19461" name="Picture 5" descr="MCj0424456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698"/>
              <a:ext cx="1148"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MCj043156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458"/>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p:spPr>
        <p:txBody>
          <a:bodyPr anchor="ctr"/>
          <a:lstStyle/>
          <a:p>
            <a:r>
              <a:rPr lang="en-US" altLang="zh-CN" b="0">
                <a:latin typeface="Times New Roman" pitchFamily="18" charset="0"/>
                <a:ea typeface="楷体_GB2312" pitchFamily="49" charset="-122"/>
              </a:rPr>
              <a:t> </a:t>
            </a:r>
            <a:r>
              <a:rPr lang="en-US" altLang="zh-CN" sz="3300" b="0">
                <a:latin typeface="Times New Roman" pitchFamily="18" charset="0"/>
                <a:ea typeface="楷体_GB2312" pitchFamily="49" charset="-122"/>
              </a:rPr>
              <a:t>Example of Non-Preemptive SJF</a:t>
            </a:r>
          </a:p>
        </p:txBody>
      </p:sp>
      <p:sp>
        <p:nvSpPr>
          <p:cNvPr id="20482" name="Rectangle 2"/>
          <p:cNvSpPr>
            <a:spLocks noGrp="1" noChangeArrowheads="1"/>
          </p:cNvSpPr>
          <p:nvPr>
            <p:ph idx="1"/>
          </p:nvPr>
        </p:nvSpPr>
        <p:spPr/>
        <p:txBody>
          <a:bodyPr/>
          <a:lstStyle/>
          <a:p>
            <a:pPr>
              <a:buNone/>
              <a:tabLst>
                <a:tab pos="1881188" algn="ctr"/>
                <a:tab pos="3817938" algn="ctr"/>
                <a:tab pos="6034088" algn="ctr"/>
              </a:tabLst>
            </a:pPr>
            <a:r>
              <a:rPr lang="zh-CN" altLang="en-US" sz="2100" dirty="0">
                <a:latin typeface="Times New Roman" pitchFamily="18" charset="0"/>
              </a:rPr>
              <a:t>		</a:t>
            </a:r>
            <a:r>
              <a:rPr lang="en-US" altLang="zh-CN" sz="2100" u="sng" dirty="0">
                <a:solidFill>
                  <a:srgbClr val="CC6600"/>
                </a:solidFill>
                <a:latin typeface="Times New Roman" pitchFamily="18" charset="0"/>
              </a:rPr>
              <a:t>Process	Arrival Time</a:t>
            </a:r>
            <a:r>
              <a:rPr lang="en-US" altLang="zh-CN" sz="2100" dirty="0">
                <a:solidFill>
                  <a:srgbClr val="CC6600"/>
                </a:solidFill>
                <a:latin typeface="Times New Roman" pitchFamily="18" charset="0"/>
              </a:rPr>
              <a:t>	</a:t>
            </a:r>
            <a:r>
              <a:rPr lang="en-US" altLang="zh-CN" sz="2100" u="sng" dirty="0">
                <a:solidFill>
                  <a:srgbClr val="CC6600"/>
                </a:solidFill>
                <a:latin typeface="Times New Roman" pitchFamily="18" charset="0"/>
              </a:rPr>
              <a:t>Burst Time</a:t>
            </a:r>
            <a:endParaRPr lang="en-US" altLang="zh-CN" sz="2100" dirty="0">
              <a:solidFill>
                <a:srgbClr val="CC6600"/>
              </a:solidFill>
              <a:latin typeface="Times New Roman" pitchFamily="18" charset="0"/>
            </a:endParaRP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0	7</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2	4</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a:t>
            </a:r>
            <a:r>
              <a:rPr lang="en-US" altLang="zh-CN" sz="2100" dirty="0">
                <a:latin typeface="Times New Roman" pitchFamily="18" charset="0"/>
              </a:rPr>
              <a:t>	4	1</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a:t>
            </a:r>
            <a:r>
              <a:rPr lang="en-US" altLang="zh-CN" sz="2100" dirty="0">
                <a:latin typeface="Times New Roman" pitchFamily="18" charset="0"/>
              </a:rPr>
              <a:t>	5	4</a:t>
            </a:r>
          </a:p>
          <a:p>
            <a:pPr>
              <a:tabLst>
                <a:tab pos="1881188" algn="ctr"/>
                <a:tab pos="3817938" algn="ctr"/>
                <a:tab pos="6034088" algn="ctr"/>
              </a:tabLst>
            </a:pPr>
            <a:r>
              <a:rPr lang="en-US" altLang="zh-CN" sz="2100" dirty="0">
                <a:latin typeface="Times New Roman" pitchFamily="18" charset="0"/>
              </a:rPr>
              <a:t>SJF (non-preemptive)</a:t>
            </a:r>
          </a:p>
          <a:p>
            <a:pPr>
              <a:tabLst>
                <a:tab pos="1881188" algn="ctr"/>
                <a:tab pos="3817938" algn="ctr"/>
                <a:tab pos="6034088" algn="ctr"/>
              </a:tabLst>
            </a:pPr>
            <a:endParaRPr lang="en-US" altLang="zh-CN" sz="210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lvl="1">
              <a:tabLst>
                <a:tab pos="1881188" algn="ctr"/>
                <a:tab pos="3817938" algn="ctr"/>
                <a:tab pos="6034088" algn="ctr"/>
              </a:tabLst>
            </a:pPr>
            <a:r>
              <a:rPr lang="en-US" altLang="zh-CN" sz="2100" i="1" dirty="0">
                <a:latin typeface="Times New Roman" pitchFamily="18" charset="0"/>
              </a:rPr>
              <a:t>Average Turnaround time=</a:t>
            </a:r>
            <a:r>
              <a:rPr lang="en-US" altLang="zh-CN" sz="2100" dirty="0">
                <a:latin typeface="Times New Roman" pitchFamily="18" charset="0"/>
              </a:rPr>
              <a:t>(7+10+4+11)/4=8</a:t>
            </a:r>
            <a:endParaRPr lang="zh-CN" altLang="en-US" sz="2100" dirty="0">
              <a:latin typeface="Times New Roman" pitchFamily="18" charset="0"/>
            </a:endParaRPr>
          </a:p>
          <a:p>
            <a:pPr lvl="1">
              <a:tabLst>
                <a:tab pos="1881188" algn="ctr"/>
                <a:tab pos="3817938" algn="ctr"/>
                <a:tab pos="6034088" algn="ctr"/>
              </a:tabLst>
            </a:pPr>
            <a:r>
              <a:rPr lang="en-US" altLang="zh-CN" sz="2100" i="1" dirty="0">
                <a:latin typeface="Times New Roman" pitchFamily="18" charset="0"/>
              </a:rPr>
              <a:t>Average waiting time</a:t>
            </a:r>
            <a:r>
              <a:rPr lang="en-US" altLang="zh-CN" sz="2100" dirty="0">
                <a:latin typeface="Times New Roman" pitchFamily="18" charset="0"/>
              </a:rPr>
              <a:t> = (0 + 6 + 3 + 7)/4 = 4</a:t>
            </a:r>
          </a:p>
        </p:txBody>
      </p:sp>
      <p:grpSp>
        <p:nvGrpSpPr>
          <p:cNvPr id="20484" name="Group 4"/>
          <p:cNvGrpSpPr>
            <a:grpSpLocks/>
          </p:cNvGrpSpPr>
          <p:nvPr/>
        </p:nvGrpSpPr>
        <p:grpSpPr bwMode="auto">
          <a:xfrm>
            <a:off x="2616200" y="3845905"/>
            <a:ext cx="6629400" cy="906122"/>
            <a:chOff x="875" y="2306"/>
            <a:chExt cx="3490" cy="798"/>
          </a:xfrm>
        </p:grpSpPr>
        <p:sp>
          <p:nvSpPr>
            <p:cNvPr id="20486"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0487" name="Text Box 6"/>
            <p:cNvSpPr txBox="1">
              <a:spLocks noChangeArrowheads="1"/>
            </p:cNvSpPr>
            <p:nvPr/>
          </p:nvSpPr>
          <p:spPr bwMode="auto">
            <a:xfrm flipH="1">
              <a:off x="1405"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0488" name="Text Box 7"/>
            <p:cNvSpPr txBox="1">
              <a:spLocks noChangeArrowheads="1"/>
            </p:cNvSpPr>
            <p:nvPr/>
          </p:nvSpPr>
          <p:spPr bwMode="auto">
            <a:xfrm flipH="1">
              <a:off x="2411"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0489" name="Text Box 8"/>
            <p:cNvSpPr txBox="1">
              <a:spLocks noChangeArrowheads="1"/>
            </p:cNvSpPr>
            <p:nvPr/>
          </p:nvSpPr>
          <p:spPr bwMode="auto">
            <a:xfrm flipH="1">
              <a:off x="2987"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0490" name="Line 9"/>
            <p:cNvSpPr>
              <a:spLocks noChangeShapeType="1"/>
            </p:cNvSpPr>
            <p:nvPr/>
          </p:nvSpPr>
          <p:spPr bwMode="auto">
            <a:xfrm flipH="1">
              <a:off x="4272"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10"/>
            <p:cNvSpPr>
              <a:spLocks noChangeShapeType="1"/>
            </p:cNvSpPr>
            <p:nvPr/>
          </p:nvSpPr>
          <p:spPr bwMode="auto">
            <a:xfrm flipH="1">
              <a:off x="96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1"/>
            <p:cNvSpPr>
              <a:spLocks noChangeShapeType="1"/>
            </p:cNvSpPr>
            <p:nvPr/>
          </p:nvSpPr>
          <p:spPr bwMode="auto">
            <a:xfrm flipH="1">
              <a:off x="2688"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Line 12"/>
            <p:cNvSpPr>
              <a:spLocks noChangeShapeType="1"/>
            </p:cNvSpPr>
            <p:nvPr/>
          </p:nvSpPr>
          <p:spPr bwMode="auto">
            <a:xfrm flipH="1">
              <a:off x="2400"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13"/>
            <p:cNvSpPr>
              <a:spLocks noChangeShapeType="1"/>
            </p:cNvSpPr>
            <p:nvPr/>
          </p:nvSpPr>
          <p:spPr bwMode="auto">
            <a:xfrm flipH="1">
              <a:off x="240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4"/>
            <p:cNvSpPr>
              <a:spLocks noChangeShapeType="1"/>
            </p:cNvSpPr>
            <p:nvPr/>
          </p:nvSpPr>
          <p:spPr bwMode="auto">
            <a:xfrm flipH="1">
              <a:off x="139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Text Box 15"/>
            <p:cNvSpPr txBox="1">
              <a:spLocks noChangeArrowheads="1"/>
            </p:cNvSpPr>
            <p:nvPr/>
          </p:nvSpPr>
          <p:spPr bwMode="auto">
            <a:xfrm flipH="1">
              <a:off x="2315"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a:t>
              </a:r>
            </a:p>
          </p:txBody>
        </p:sp>
        <p:sp>
          <p:nvSpPr>
            <p:cNvPr id="20497" name="Text Box 16"/>
            <p:cNvSpPr txBox="1">
              <a:spLocks noChangeArrowheads="1"/>
            </p:cNvSpPr>
            <p:nvPr/>
          </p:nvSpPr>
          <p:spPr bwMode="auto">
            <a:xfrm flipH="1">
              <a:off x="1501"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a:t>
              </a:r>
            </a:p>
          </p:txBody>
        </p:sp>
        <p:sp>
          <p:nvSpPr>
            <p:cNvPr id="20498" name="Text Box 17"/>
            <p:cNvSpPr txBox="1">
              <a:spLocks noChangeArrowheads="1"/>
            </p:cNvSpPr>
            <p:nvPr/>
          </p:nvSpPr>
          <p:spPr bwMode="auto">
            <a:xfrm flipH="1">
              <a:off x="4111" y="2738"/>
              <a:ext cx="2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sp>
          <p:nvSpPr>
            <p:cNvPr id="20499" name="Text Box 18"/>
            <p:cNvSpPr txBox="1">
              <a:spLocks noChangeArrowheads="1"/>
            </p:cNvSpPr>
            <p:nvPr/>
          </p:nvSpPr>
          <p:spPr bwMode="auto">
            <a:xfrm flipH="1">
              <a:off x="875"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0500" name="Text Box 19"/>
            <p:cNvSpPr txBox="1">
              <a:spLocks noChangeArrowheads="1"/>
            </p:cNvSpPr>
            <p:nvPr/>
          </p:nvSpPr>
          <p:spPr bwMode="auto">
            <a:xfrm flipH="1">
              <a:off x="3705"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0501" name="Line 20"/>
            <p:cNvSpPr>
              <a:spLocks noChangeShapeType="1"/>
            </p:cNvSpPr>
            <p:nvPr/>
          </p:nvSpPr>
          <p:spPr bwMode="auto">
            <a:xfrm flipH="1">
              <a:off x="3456"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21"/>
            <p:cNvSpPr>
              <a:spLocks noChangeShapeType="1"/>
            </p:cNvSpPr>
            <p:nvPr/>
          </p:nvSpPr>
          <p:spPr bwMode="auto">
            <a:xfrm flipH="1">
              <a:off x="115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22"/>
            <p:cNvSpPr>
              <a:spLocks noChangeShapeType="1"/>
            </p:cNvSpPr>
            <p:nvPr/>
          </p:nvSpPr>
          <p:spPr bwMode="auto">
            <a:xfrm flipH="1">
              <a:off x="163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3"/>
            <p:cNvSpPr>
              <a:spLocks noChangeShapeType="1"/>
            </p:cNvSpPr>
            <p:nvPr/>
          </p:nvSpPr>
          <p:spPr bwMode="auto">
            <a:xfrm flipH="1">
              <a:off x="187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Line 24"/>
            <p:cNvSpPr>
              <a:spLocks noChangeShapeType="1"/>
            </p:cNvSpPr>
            <p:nvPr/>
          </p:nvSpPr>
          <p:spPr bwMode="auto">
            <a:xfrm flipH="1">
              <a:off x="2064"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25"/>
            <p:cNvSpPr>
              <a:spLocks noChangeShapeType="1"/>
            </p:cNvSpPr>
            <p:nvPr/>
          </p:nvSpPr>
          <p:spPr bwMode="auto">
            <a:xfrm flipH="1">
              <a:off x="225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26"/>
            <p:cNvSpPr>
              <a:spLocks noChangeShapeType="1"/>
            </p:cNvSpPr>
            <p:nvPr/>
          </p:nvSpPr>
          <p:spPr bwMode="auto">
            <a:xfrm flipH="1">
              <a:off x="2688"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Text Box 27"/>
            <p:cNvSpPr txBox="1">
              <a:spLocks noChangeArrowheads="1"/>
            </p:cNvSpPr>
            <p:nvPr/>
          </p:nvSpPr>
          <p:spPr bwMode="auto">
            <a:xfrm flipH="1">
              <a:off x="2603"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8</a:t>
              </a:r>
            </a:p>
          </p:txBody>
        </p:sp>
        <p:sp>
          <p:nvSpPr>
            <p:cNvPr id="20509" name="Line 28"/>
            <p:cNvSpPr>
              <a:spLocks noChangeShapeType="1"/>
            </p:cNvSpPr>
            <p:nvPr/>
          </p:nvSpPr>
          <p:spPr bwMode="auto">
            <a:xfrm flipH="1">
              <a:off x="292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29"/>
            <p:cNvSpPr>
              <a:spLocks noChangeShapeType="1"/>
            </p:cNvSpPr>
            <p:nvPr/>
          </p:nvSpPr>
          <p:spPr bwMode="auto">
            <a:xfrm flipH="1">
              <a:off x="312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30"/>
            <p:cNvSpPr>
              <a:spLocks noChangeShapeType="1"/>
            </p:cNvSpPr>
            <p:nvPr/>
          </p:nvSpPr>
          <p:spPr bwMode="auto">
            <a:xfrm flipH="1">
              <a:off x="331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31"/>
            <p:cNvSpPr>
              <a:spLocks noChangeShapeType="1"/>
            </p:cNvSpPr>
            <p:nvPr/>
          </p:nvSpPr>
          <p:spPr bwMode="auto">
            <a:xfrm flipH="1">
              <a:off x="3456"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Text Box 32"/>
            <p:cNvSpPr txBox="1">
              <a:spLocks noChangeArrowheads="1"/>
            </p:cNvSpPr>
            <p:nvPr/>
          </p:nvSpPr>
          <p:spPr bwMode="auto">
            <a:xfrm flipH="1">
              <a:off x="3324" y="2738"/>
              <a:ext cx="2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12</a:t>
              </a:r>
            </a:p>
          </p:txBody>
        </p:sp>
        <p:sp>
          <p:nvSpPr>
            <p:cNvPr id="20514" name="Line 33"/>
            <p:cNvSpPr>
              <a:spLocks noChangeShapeType="1"/>
            </p:cNvSpPr>
            <p:nvPr/>
          </p:nvSpPr>
          <p:spPr bwMode="auto">
            <a:xfrm flipH="1">
              <a:off x="369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Line 34"/>
            <p:cNvSpPr>
              <a:spLocks noChangeShapeType="1"/>
            </p:cNvSpPr>
            <p:nvPr/>
          </p:nvSpPr>
          <p:spPr bwMode="auto">
            <a:xfrm flipH="1">
              <a:off x="388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Line 35"/>
            <p:cNvSpPr>
              <a:spLocks noChangeShapeType="1"/>
            </p:cNvSpPr>
            <p:nvPr/>
          </p:nvSpPr>
          <p:spPr bwMode="auto">
            <a:xfrm flipH="1">
              <a:off x="408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5" name="Text Box 36"/>
          <p:cNvSpPr txBox="1">
            <a:spLocks noChangeArrowheads="1"/>
          </p:cNvSpPr>
          <p:nvPr/>
        </p:nvSpPr>
        <p:spPr bwMode="auto">
          <a:xfrm>
            <a:off x="1940083" y="5661298"/>
            <a:ext cx="831183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100">
                <a:latin typeface="Courier New" pitchFamily="49" charset="0"/>
                <a:ea typeface="PMingLiU" pitchFamily="18" charset="-120"/>
              </a:rPr>
              <a:t>turnaround time = termination time – </a:t>
            </a:r>
            <a:r>
              <a:rPr lang="en-US" altLang="zh-TW" sz="2100">
                <a:solidFill>
                  <a:srgbClr val="FF0000"/>
                </a:solidFill>
                <a:latin typeface="Courier New" pitchFamily="49" charset="0"/>
                <a:ea typeface="PMingLiU" pitchFamily="18" charset="-120"/>
              </a:rPr>
              <a:t>arrival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 of Preemptive SJF</a:t>
            </a:r>
          </a:p>
        </p:txBody>
      </p:sp>
      <p:sp>
        <p:nvSpPr>
          <p:cNvPr id="21507" name="Rectangle 3"/>
          <p:cNvSpPr>
            <a:spLocks noGrp="1" noChangeArrowheads="1"/>
          </p:cNvSpPr>
          <p:nvPr>
            <p:ph idx="1"/>
          </p:nvPr>
        </p:nvSpPr>
        <p:spPr>
          <a:noFill/>
        </p:spPr>
        <p:txBody>
          <a:bodyPr/>
          <a:lstStyle/>
          <a:p>
            <a:pPr>
              <a:buNone/>
              <a:tabLst>
                <a:tab pos="1881188" algn="ctr"/>
                <a:tab pos="3817938" algn="ctr"/>
                <a:tab pos="6034088" algn="ctr"/>
              </a:tabLst>
            </a:pPr>
            <a:r>
              <a:rPr lang="zh-CN" altLang="en-US" sz="2100" dirty="0">
                <a:latin typeface="Times New Roman" pitchFamily="18" charset="0"/>
              </a:rPr>
              <a:t>		</a:t>
            </a:r>
            <a:r>
              <a:rPr lang="en-US" altLang="zh-CN" sz="2100" u="sng" dirty="0">
                <a:latin typeface="Times New Roman" pitchFamily="18" charset="0"/>
              </a:rPr>
              <a:t>Process	Arrival Time</a:t>
            </a:r>
            <a:r>
              <a:rPr lang="en-US" altLang="zh-CN" sz="2100" dirty="0">
                <a:latin typeface="Times New Roman" pitchFamily="18" charset="0"/>
              </a:rPr>
              <a:t>	</a:t>
            </a:r>
            <a:r>
              <a:rPr lang="en-US" altLang="zh-CN" sz="2100" u="sng" dirty="0">
                <a:latin typeface="Times New Roman" pitchFamily="18" charset="0"/>
              </a:rPr>
              <a:t>Burst Time</a:t>
            </a:r>
            <a:endParaRPr lang="en-US" altLang="zh-CN" sz="2100" dirty="0">
              <a:latin typeface="Times New Roman" pitchFamily="18" charset="0"/>
            </a:endParaRP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0	7</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2	4</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a:t>
            </a:r>
            <a:r>
              <a:rPr lang="en-US" altLang="zh-CN" sz="2100" dirty="0">
                <a:latin typeface="Times New Roman" pitchFamily="18" charset="0"/>
              </a:rPr>
              <a:t>	4	1</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a:t>
            </a:r>
            <a:r>
              <a:rPr lang="en-US" altLang="zh-CN" sz="2100" dirty="0">
                <a:latin typeface="Times New Roman" pitchFamily="18" charset="0"/>
              </a:rPr>
              <a:t>	5	4</a:t>
            </a:r>
          </a:p>
          <a:p>
            <a:pPr>
              <a:tabLst>
                <a:tab pos="1881188" algn="ctr"/>
                <a:tab pos="3817938" algn="ctr"/>
                <a:tab pos="6034088" algn="ctr"/>
              </a:tabLst>
            </a:pPr>
            <a:r>
              <a:rPr lang="en-US" altLang="zh-CN" sz="2100" dirty="0">
                <a:solidFill>
                  <a:srgbClr val="FF0000"/>
                </a:solidFill>
                <a:latin typeface="Times New Roman" pitchFamily="18" charset="0"/>
              </a:rPr>
              <a:t>SJF (preemptive)</a:t>
            </a:r>
          </a:p>
          <a:p>
            <a:pPr>
              <a:tabLst>
                <a:tab pos="1881188" algn="ctr"/>
                <a:tab pos="3817938" algn="ctr"/>
                <a:tab pos="6034088" algn="ctr"/>
              </a:tabLst>
            </a:pPr>
            <a:endParaRPr lang="en-US" altLang="zh-CN" b="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lvl="1">
              <a:tabLst>
                <a:tab pos="1881188" algn="ctr"/>
                <a:tab pos="3817938" algn="ctr"/>
                <a:tab pos="6034088" algn="ctr"/>
              </a:tabLst>
            </a:pPr>
            <a:endParaRPr lang="en-US" altLang="zh-CN" sz="1900" i="1" dirty="0">
              <a:solidFill>
                <a:srgbClr val="0000CC"/>
              </a:solidFill>
              <a:latin typeface="Times New Roman" pitchFamily="18" charset="0"/>
            </a:endParaRPr>
          </a:p>
          <a:p>
            <a:pPr lvl="1">
              <a:tabLst>
                <a:tab pos="1881188" algn="ctr"/>
                <a:tab pos="3817938" algn="ctr"/>
                <a:tab pos="6034088" algn="ctr"/>
              </a:tabLst>
            </a:pPr>
            <a:r>
              <a:rPr lang="en-US" altLang="zh-CN" sz="1900" i="1" dirty="0">
                <a:solidFill>
                  <a:srgbClr val="0000CC"/>
                </a:solidFill>
                <a:latin typeface="Times New Roman" pitchFamily="18" charset="0"/>
              </a:rPr>
              <a:t>Average Turnaround time=</a:t>
            </a:r>
            <a:r>
              <a:rPr lang="en-US" altLang="zh-CN" sz="1900" dirty="0">
                <a:solidFill>
                  <a:srgbClr val="0000CC"/>
                </a:solidFill>
                <a:latin typeface="Times New Roman" pitchFamily="18" charset="0"/>
              </a:rPr>
              <a:t>(16+5+1+6)/4=7</a:t>
            </a:r>
          </a:p>
          <a:p>
            <a:pPr lvl="1">
              <a:tabLst>
                <a:tab pos="1881188" algn="ctr"/>
                <a:tab pos="3817938" algn="ctr"/>
                <a:tab pos="6034088" algn="ctr"/>
              </a:tabLst>
            </a:pPr>
            <a:r>
              <a:rPr lang="en-US" altLang="zh-CN" sz="1900" i="1" dirty="0">
                <a:solidFill>
                  <a:srgbClr val="0000CC"/>
                </a:solidFill>
                <a:latin typeface="Times New Roman" pitchFamily="18" charset="0"/>
              </a:rPr>
              <a:t>Average waiting time</a:t>
            </a:r>
            <a:r>
              <a:rPr lang="en-US" altLang="zh-CN" sz="1900" dirty="0">
                <a:solidFill>
                  <a:srgbClr val="0000CC"/>
                </a:solidFill>
                <a:latin typeface="Times New Roman" pitchFamily="18" charset="0"/>
              </a:rPr>
              <a:t> = (9 + 1 + 0 +2)/4 = 3</a:t>
            </a:r>
          </a:p>
        </p:txBody>
      </p:sp>
      <p:grpSp>
        <p:nvGrpSpPr>
          <p:cNvPr id="21508" name="Group 4"/>
          <p:cNvGrpSpPr>
            <a:grpSpLocks/>
          </p:cNvGrpSpPr>
          <p:nvPr/>
        </p:nvGrpSpPr>
        <p:grpSpPr bwMode="auto">
          <a:xfrm>
            <a:off x="2346510" y="3923537"/>
            <a:ext cx="6516687" cy="1428029"/>
            <a:chOff x="869" y="2364"/>
            <a:chExt cx="3727" cy="751"/>
          </a:xfrm>
        </p:grpSpPr>
        <p:sp>
          <p:nvSpPr>
            <p:cNvPr id="21509" name="Rectangle 5"/>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1510" name="Text Box 6"/>
            <p:cNvSpPr txBox="1">
              <a:spLocks noChangeArrowheads="1"/>
            </p:cNvSpPr>
            <p:nvPr/>
          </p:nvSpPr>
          <p:spPr bwMode="auto">
            <a:xfrm flipH="1">
              <a:off x="1011"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1511" name="Text Box 7"/>
            <p:cNvSpPr txBox="1">
              <a:spLocks noChangeArrowheads="1"/>
            </p:cNvSpPr>
            <p:nvPr/>
          </p:nvSpPr>
          <p:spPr bwMode="auto">
            <a:xfrm flipH="1">
              <a:off x="1827"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1512" name="Text Box 8"/>
            <p:cNvSpPr txBox="1">
              <a:spLocks noChangeArrowheads="1"/>
            </p:cNvSpPr>
            <p:nvPr/>
          </p:nvSpPr>
          <p:spPr bwMode="auto">
            <a:xfrm flipH="1">
              <a:off x="1490"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1513" name="Line 9"/>
            <p:cNvSpPr>
              <a:spLocks noChangeShapeType="1"/>
            </p:cNvSpPr>
            <p:nvPr/>
          </p:nvSpPr>
          <p:spPr bwMode="auto">
            <a:xfrm flipH="1">
              <a:off x="4452" y="27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0"/>
            <p:cNvSpPr>
              <a:spLocks noChangeShapeType="1"/>
            </p:cNvSpPr>
            <p:nvPr/>
          </p:nvSpPr>
          <p:spPr bwMode="auto">
            <a:xfrm flipH="1">
              <a:off x="96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p:cNvSpPr>
              <a:spLocks noChangeShapeType="1"/>
            </p:cNvSpPr>
            <p:nvPr/>
          </p:nvSpPr>
          <p:spPr bwMode="auto">
            <a:xfrm flipH="1">
              <a:off x="2688"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2"/>
            <p:cNvSpPr>
              <a:spLocks noChangeShapeType="1"/>
            </p:cNvSpPr>
            <p:nvPr/>
          </p:nvSpPr>
          <p:spPr bwMode="auto">
            <a:xfrm flipH="1">
              <a:off x="134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3"/>
            <p:cNvSpPr>
              <a:spLocks noChangeShapeType="1"/>
            </p:cNvSpPr>
            <p:nvPr/>
          </p:nvSpPr>
          <p:spPr bwMode="auto">
            <a:xfrm flipH="1">
              <a:off x="240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Text Box 14"/>
            <p:cNvSpPr txBox="1">
              <a:spLocks noChangeArrowheads="1"/>
            </p:cNvSpPr>
            <p:nvPr/>
          </p:nvSpPr>
          <p:spPr bwMode="auto">
            <a:xfrm flipH="1">
              <a:off x="1732"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4</a:t>
              </a:r>
            </a:p>
          </p:txBody>
        </p:sp>
        <p:sp>
          <p:nvSpPr>
            <p:cNvPr id="21519" name="Text Box 15"/>
            <p:cNvSpPr txBox="1">
              <a:spLocks noChangeArrowheads="1"/>
            </p:cNvSpPr>
            <p:nvPr/>
          </p:nvSpPr>
          <p:spPr bwMode="auto">
            <a:xfrm flipH="1">
              <a:off x="1251"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2</a:t>
              </a:r>
            </a:p>
          </p:txBody>
        </p:sp>
        <p:sp>
          <p:nvSpPr>
            <p:cNvPr id="21520" name="Text Box 16"/>
            <p:cNvSpPr txBox="1">
              <a:spLocks noChangeArrowheads="1"/>
            </p:cNvSpPr>
            <p:nvPr/>
          </p:nvSpPr>
          <p:spPr bwMode="auto">
            <a:xfrm flipH="1">
              <a:off x="3320" y="2848"/>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11</a:t>
              </a:r>
            </a:p>
          </p:txBody>
        </p:sp>
        <p:sp>
          <p:nvSpPr>
            <p:cNvPr id="21521" name="Text Box 17"/>
            <p:cNvSpPr txBox="1">
              <a:spLocks noChangeArrowheads="1"/>
            </p:cNvSpPr>
            <p:nvPr/>
          </p:nvSpPr>
          <p:spPr bwMode="auto">
            <a:xfrm flipH="1">
              <a:off x="869" y="2858"/>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1522" name="Text Box 18"/>
            <p:cNvSpPr txBox="1">
              <a:spLocks noChangeArrowheads="1"/>
            </p:cNvSpPr>
            <p:nvPr/>
          </p:nvSpPr>
          <p:spPr bwMode="auto">
            <a:xfrm flipH="1">
              <a:off x="2981"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1523" name="Line 19"/>
            <p:cNvSpPr>
              <a:spLocks noChangeShapeType="1"/>
            </p:cNvSpPr>
            <p:nvPr/>
          </p:nvSpPr>
          <p:spPr bwMode="auto">
            <a:xfrm flipH="1">
              <a:off x="3456"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p:cNvSpPr>
              <a:spLocks noChangeShapeType="1"/>
            </p:cNvSpPr>
            <p:nvPr/>
          </p:nvSpPr>
          <p:spPr bwMode="auto">
            <a:xfrm flipH="1">
              <a:off x="115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p:cNvSpPr>
              <a:spLocks noChangeShapeType="1"/>
            </p:cNvSpPr>
            <p:nvPr/>
          </p:nvSpPr>
          <p:spPr bwMode="auto">
            <a:xfrm flipH="1">
              <a:off x="163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p:cNvSpPr>
              <a:spLocks noChangeShapeType="1"/>
            </p:cNvSpPr>
            <p:nvPr/>
          </p:nvSpPr>
          <p:spPr bwMode="auto">
            <a:xfrm flipH="1">
              <a:off x="2688"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Text Box 23"/>
            <p:cNvSpPr txBox="1">
              <a:spLocks noChangeArrowheads="1"/>
            </p:cNvSpPr>
            <p:nvPr/>
          </p:nvSpPr>
          <p:spPr bwMode="auto">
            <a:xfrm flipH="1">
              <a:off x="2068"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5</a:t>
              </a:r>
            </a:p>
          </p:txBody>
        </p:sp>
        <p:sp>
          <p:nvSpPr>
            <p:cNvPr id="21528" name="Line 24"/>
            <p:cNvSpPr>
              <a:spLocks noChangeShapeType="1"/>
            </p:cNvSpPr>
            <p:nvPr/>
          </p:nvSpPr>
          <p:spPr bwMode="auto">
            <a:xfrm flipH="1">
              <a:off x="292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25"/>
            <p:cNvSpPr>
              <a:spLocks noChangeShapeType="1"/>
            </p:cNvSpPr>
            <p:nvPr/>
          </p:nvSpPr>
          <p:spPr bwMode="auto">
            <a:xfrm flipH="1">
              <a:off x="312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26"/>
            <p:cNvSpPr>
              <a:spLocks noChangeShapeType="1"/>
            </p:cNvSpPr>
            <p:nvPr/>
          </p:nvSpPr>
          <p:spPr bwMode="auto">
            <a:xfrm flipH="1">
              <a:off x="331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7"/>
            <p:cNvSpPr>
              <a:spLocks noChangeShapeType="1"/>
            </p:cNvSpPr>
            <p:nvPr/>
          </p:nvSpPr>
          <p:spPr bwMode="auto">
            <a:xfrm flipH="1">
              <a:off x="3456"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Text Box 28"/>
            <p:cNvSpPr txBox="1">
              <a:spLocks noChangeArrowheads="1"/>
            </p:cNvSpPr>
            <p:nvPr/>
          </p:nvSpPr>
          <p:spPr bwMode="auto">
            <a:xfrm flipH="1">
              <a:off x="2594"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a:t>
              </a:r>
            </a:p>
          </p:txBody>
        </p:sp>
        <p:sp>
          <p:nvSpPr>
            <p:cNvPr id="21533" name="Line 29"/>
            <p:cNvSpPr>
              <a:spLocks noChangeShapeType="1"/>
            </p:cNvSpPr>
            <p:nvPr/>
          </p:nvSpPr>
          <p:spPr bwMode="auto">
            <a:xfrm flipH="1">
              <a:off x="3696"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0"/>
            <p:cNvSpPr>
              <a:spLocks noChangeShapeType="1"/>
            </p:cNvSpPr>
            <p:nvPr/>
          </p:nvSpPr>
          <p:spPr bwMode="auto">
            <a:xfrm flipH="1">
              <a:off x="388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1"/>
            <p:cNvSpPr>
              <a:spLocks noChangeShapeType="1"/>
            </p:cNvSpPr>
            <p:nvPr/>
          </p:nvSpPr>
          <p:spPr bwMode="auto">
            <a:xfrm flipH="1">
              <a:off x="408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2"/>
            <p:cNvSpPr>
              <a:spLocks noChangeShapeType="1"/>
            </p:cNvSpPr>
            <p:nvPr/>
          </p:nvSpPr>
          <p:spPr bwMode="auto">
            <a:xfrm flipH="1">
              <a:off x="182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3"/>
            <p:cNvSpPr>
              <a:spLocks noChangeShapeType="1"/>
            </p:cNvSpPr>
            <p:nvPr/>
          </p:nvSpPr>
          <p:spPr bwMode="auto">
            <a:xfrm flipH="1">
              <a:off x="2160"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Text Box 34"/>
            <p:cNvSpPr txBox="1">
              <a:spLocks noChangeArrowheads="1"/>
            </p:cNvSpPr>
            <p:nvPr/>
          </p:nvSpPr>
          <p:spPr bwMode="auto">
            <a:xfrm flipH="1">
              <a:off x="2263"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2</a:t>
              </a:r>
              <a:endParaRPr kumimoji="0" lang="en-US" altLang="zh-CN" sz="2100" b="0" dirty="0">
                <a:latin typeface="Helvetica" pitchFamily="34" charset="0"/>
                <a:ea typeface="宋体" pitchFamily="2" charset="-122"/>
              </a:endParaRPr>
            </a:p>
          </p:txBody>
        </p:sp>
        <p:sp>
          <p:nvSpPr>
            <p:cNvPr id="21539" name="Text Box 35"/>
            <p:cNvSpPr txBox="1">
              <a:spLocks noChangeArrowheads="1"/>
            </p:cNvSpPr>
            <p:nvPr/>
          </p:nvSpPr>
          <p:spPr bwMode="auto">
            <a:xfrm flipH="1">
              <a:off x="3843"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1540" name="Line 36"/>
            <p:cNvSpPr>
              <a:spLocks noChangeShapeType="1"/>
            </p:cNvSpPr>
            <p:nvPr/>
          </p:nvSpPr>
          <p:spPr bwMode="auto">
            <a:xfrm flipH="1">
              <a:off x="427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Text Box 37"/>
            <p:cNvSpPr txBox="1">
              <a:spLocks noChangeArrowheads="1"/>
            </p:cNvSpPr>
            <p:nvPr/>
          </p:nvSpPr>
          <p:spPr bwMode="auto">
            <a:xfrm flipH="1">
              <a:off x="4320" y="2848"/>
              <a:ext cx="2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Determining Length of Next CPU Burst</a:t>
            </a:r>
          </a:p>
        </p:txBody>
      </p:sp>
      <p:sp>
        <p:nvSpPr>
          <p:cNvPr id="22531" name="Rectangle 3"/>
          <p:cNvSpPr>
            <a:spLocks noGrp="1" noChangeArrowheads="1"/>
          </p:cNvSpPr>
          <p:nvPr>
            <p:ph idx="1"/>
          </p:nvPr>
        </p:nvSpPr>
        <p:spPr/>
        <p:txBody>
          <a:bodyPr/>
          <a:lstStyle/>
          <a:p>
            <a:r>
              <a:rPr lang="en-US" altLang="zh-CN" sz="2800">
                <a:latin typeface="Times New Roman" pitchFamily="18" charset="0"/>
              </a:rPr>
              <a:t>Can only estimate the length.</a:t>
            </a:r>
            <a:endParaRPr lang="zh-CN" altLang="zh-CN" sz="2800">
              <a:latin typeface="Times New Roman" pitchFamily="18" charset="0"/>
            </a:endParaRPr>
          </a:p>
          <a:p>
            <a:r>
              <a:rPr lang="en-US" altLang="zh-CN" sz="2800">
                <a:latin typeface="Times New Roman" pitchFamily="18" charset="0"/>
              </a:rPr>
              <a:t>Can be done by using the length of previous CPU bursts, using exponential averaging.</a:t>
            </a:r>
          </a:p>
          <a:p>
            <a:pPr>
              <a:buFont typeface="Monotype Sorts" pitchFamily="2" charset="2"/>
              <a:buNone/>
            </a:pPr>
            <a:r>
              <a:rPr lang="zh-CN" altLang="en-US" sz="3300">
                <a:latin typeface="Times New Roman" pitchFamily="18" charset="0"/>
              </a:rPr>
              <a:t>     </a:t>
            </a:r>
            <a:endParaRPr lang="zh-CN" altLang="zh-CN" sz="3800">
              <a:latin typeface="Times New Roman" pitchFamily="18" charset="0"/>
            </a:endParaRPr>
          </a:p>
          <a:p>
            <a:pPr lvl="1">
              <a:buFont typeface="Monotype Sorts" pitchFamily="2" charset="2"/>
              <a:buNone/>
            </a:pPr>
            <a:endParaRPr lang="zh-CN" altLang="en-US" sz="2800">
              <a:latin typeface="Times New Roman" pitchFamily="18" charset="0"/>
            </a:endParaRPr>
          </a:p>
        </p:txBody>
      </p:sp>
      <p:graphicFrame>
        <p:nvGraphicFramePr>
          <p:cNvPr id="22532" name="Object 4"/>
          <p:cNvGraphicFramePr>
            <a:graphicFrameLocks noChangeAspect="1"/>
          </p:cNvGraphicFramePr>
          <p:nvPr/>
        </p:nvGraphicFramePr>
        <p:xfrm>
          <a:off x="2706688" y="2859619"/>
          <a:ext cx="7154862" cy="2053167"/>
        </p:xfrm>
        <a:graphic>
          <a:graphicData uri="http://schemas.openxmlformats.org/presentationml/2006/ole">
            <mc:AlternateContent xmlns:mc="http://schemas.openxmlformats.org/markup-compatibility/2006">
              <mc:Choice xmlns:v="urn:schemas-microsoft-com:vml" Requires="v">
                <p:oleObj spid="_x0000_s22708" name="Equation" r:id="rId4" imgW="4699000" imgH="1333500" progId="Equation.3">
                  <p:embed/>
                </p:oleObj>
              </mc:Choice>
              <mc:Fallback>
                <p:oleObj name="Equation" r:id="rId4" imgW="4699000" imgH="1333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2859619"/>
                        <a:ext cx="7154862" cy="2053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4419600" y="5096935"/>
          <a:ext cx="3328988" cy="565151"/>
        </p:xfrm>
        <a:graphic>
          <a:graphicData uri="http://schemas.openxmlformats.org/presentationml/2006/ole">
            <mc:AlternateContent xmlns:mc="http://schemas.openxmlformats.org/markup-compatibility/2006">
              <mc:Choice xmlns:v="urn:schemas-microsoft-com:vml" Requires="v">
                <p:oleObj spid="_x0000_s22709" name="Equation" r:id="rId6" imgW="1320800" imgH="228600" progId="Equation.3">
                  <p:embed/>
                </p:oleObj>
              </mc:Choice>
              <mc:Fallback>
                <p:oleObj name="Equation" r:id="rId6" imgW="13208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5096935"/>
                        <a:ext cx="3328988" cy="565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2800" b="0">
                <a:latin typeface="Times New Roman" pitchFamily="18" charset="0"/>
                <a:ea typeface="楷体_GB2312" pitchFamily="49" charset="-122"/>
              </a:rPr>
              <a:t>Fig 5.3 Prediction of the Length of the Next CPU Burst</a:t>
            </a:r>
          </a:p>
        </p:txBody>
      </p:sp>
      <p:sp>
        <p:nvSpPr>
          <p:cNvPr id="2" name="内容占位符 1"/>
          <p:cNvSpPr>
            <a:spLocks noGrp="1"/>
          </p:cNvSpPr>
          <p:nvPr>
            <p:ph idx="1"/>
          </p:nvPr>
        </p:nvSpPr>
        <p:spPr/>
        <p:txBody>
          <a:bodyPr/>
          <a:lstStyle/>
          <a:p>
            <a:endParaRPr lang="zh-CN" altLang="en-US" dirty="0"/>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l="2228" t="5756" r="1439" b="8324"/>
          <a:stretch>
            <a:fillRect/>
          </a:stretch>
        </p:blipFill>
        <p:spPr bwMode="auto">
          <a:xfrm>
            <a:off x="2111375" y="1198035"/>
            <a:ext cx="8142288" cy="486621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4143375" y="5307806"/>
            <a:ext cx="5722144" cy="364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3364691" y="5307806"/>
            <a:ext cx="5729301" cy="3403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Examples of Exponential Averaging</a:t>
            </a:r>
            <a:endParaRPr lang="en-US" altLang="zh-CN" sz="3300" b="0">
              <a:latin typeface="Times New Roman" pitchFamily="18" charset="0"/>
              <a:ea typeface="楷体_GB2312" pitchFamily="49" charset="-122"/>
            </a:endParaRPr>
          </a:p>
        </p:txBody>
      </p:sp>
      <p:sp>
        <p:nvSpPr>
          <p:cNvPr id="24579" name="Rectangle 3"/>
          <p:cNvSpPr>
            <a:spLocks noGrp="1" noChangeArrowheads="1"/>
          </p:cNvSpPr>
          <p:nvPr>
            <p:ph idx="1"/>
          </p:nvPr>
        </p:nvSpPr>
        <p:spPr/>
        <p:txBody>
          <a:bodyPr/>
          <a:lstStyle/>
          <a:p>
            <a:r>
              <a:rPr lang="zh-CN" altLang="en-US" sz="2100" dirty="0">
                <a:latin typeface="Times New Roman" pitchFamily="18" charset="0"/>
                <a:sym typeface="Symbol" pitchFamily="18" charset="2"/>
              </a:rPr>
              <a:t> =0</a:t>
            </a:r>
          </a:p>
          <a:p>
            <a:pPr lvl="1"/>
            <a:r>
              <a:rPr lang="zh-CN" altLang="en-US"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r>
              <a:rPr lang="en-US" altLang="zh-CN" sz="2100" baseline="-25000" dirty="0">
                <a:latin typeface="Times New Roman" pitchFamily="18" charset="0"/>
                <a:sym typeface="Symbol" pitchFamily="18" charset="2"/>
              </a:rPr>
              <a:t>n</a:t>
            </a:r>
          </a:p>
          <a:p>
            <a:pPr lvl="1"/>
            <a:r>
              <a:rPr lang="en-US" altLang="zh-CN" sz="2100" dirty="0">
                <a:latin typeface="Times New Roman" pitchFamily="18" charset="0"/>
                <a:sym typeface="Symbol" pitchFamily="18" charset="2"/>
              </a:rPr>
              <a:t>Recent history does not count.</a:t>
            </a:r>
          </a:p>
          <a:p>
            <a:r>
              <a:rPr lang="en-US" altLang="zh-CN" sz="2100" dirty="0">
                <a:latin typeface="Times New Roman" pitchFamily="18" charset="0"/>
                <a:sym typeface="Symbol" pitchFamily="18" charset="2"/>
              </a:rPr>
              <a:t> =1</a:t>
            </a:r>
          </a:p>
          <a:p>
            <a:pPr lvl="1"/>
            <a:r>
              <a:rPr lang="en-US" altLang="zh-CN" sz="2100" dirty="0">
                <a:latin typeface="Times New Roman" pitchFamily="18" charset="0"/>
                <a:sym typeface="Symbol" pitchFamily="18" charset="2"/>
              </a:rPr>
              <a:t> </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r>
              <a:rPr lang="en-US" altLang="zh-CN" sz="2100" i="1"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endParaRPr lang="en-US" altLang="zh-CN" sz="2100" baseline="-25000" dirty="0">
              <a:latin typeface="Times New Roman" pitchFamily="18" charset="0"/>
              <a:sym typeface="Symbol" pitchFamily="18" charset="2"/>
            </a:endParaRPr>
          </a:p>
          <a:p>
            <a:pPr lvl="1"/>
            <a:r>
              <a:rPr lang="en-US" altLang="zh-CN" sz="2100" dirty="0">
                <a:latin typeface="Times New Roman" pitchFamily="18" charset="0"/>
                <a:sym typeface="Symbol" pitchFamily="18" charset="2"/>
              </a:rPr>
              <a:t>Only the actual last CPU burst counts.</a:t>
            </a:r>
          </a:p>
          <a:p>
            <a:r>
              <a:rPr lang="en-US" altLang="zh-CN" sz="2100" dirty="0">
                <a:latin typeface="Times New Roman" pitchFamily="18" charset="0"/>
                <a:sym typeface="Symbol" pitchFamily="18" charset="2"/>
              </a:rPr>
              <a:t>If we expand the formula, we get:</a:t>
            </a:r>
          </a:p>
          <a:p>
            <a:pPr lvl="2">
              <a:buFont typeface="Webdings" pitchFamily="18" charset="2"/>
              <a:buNone/>
            </a:pPr>
            <a:r>
              <a:rPr lang="en-US" altLang="zh-CN"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 </a:t>
            </a:r>
            <a:r>
              <a:rPr lang="en-US" altLang="zh-CN" sz="2100"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r>
              <a:rPr lang="en-US" altLang="zh-CN" sz="2100" dirty="0">
                <a:latin typeface="Times New Roman" pitchFamily="18" charset="0"/>
                <a:sym typeface="Symbol" pitchFamily="18" charset="2"/>
              </a:rPr>
              <a:t>+(</a:t>
            </a:r>
            <a:r>
              <a:rPr lang="en-US" altLang="zh-CN" sz="2100" i="1" dirty="0">
                <a:latin typeface="Times New Roman" pitchFamily="18" charset="0"/>
                <a:sym typeface="Symbol" pitchFamily="18" charset="2"/>
              </a:rPr>
              <a:t>1 - </a:t>
            </a:r>
            <a:r>
              <a:rPr lang="en-US" altLang="zh-CN" sz="2100" dirty="0">
                <a:latin typeface="Times New Roman" pitchFamily="18" charset="0"/>
                <a:sym typeface="Symbol" pitchFamily="18" charset="2"/>
              </a:rPr>
              <a:t></a:t>
            </a:r>
            <a:r>
              <a:rPr lang="en-US" altLang="zh-CN" sz="2100" i="1" dirty="0">
                <a:latin typeface="Times New Roman" pitchFamily="18" charset="0"/>
                <a:sym typeface="Symbol" pitchFamily="18" charset="2"/>
              </a:rPr>
              <a:t>) </a:t>
            </a:r>
            <a:r>
              <a:rPr lang="en-US" altLang="zh-CN" sz="2100" dirty="0">
                <a:latin typeface="Times New Roman" pitchFamily="18" charset="0"/>
                <a:sym typeface="Symbol" pitchFamily="18" charset="2"/>
              </a:rPr>
              <a:t> 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p>
          <a:p>
            <a:pPr lvl="2">
              <a:buFont typeface="Webdings" pitchFamily="18" charset="2"/>
              <a:buNone/>
            </a:pPr>
            <a:r>
              <a:rPr lang="en-US" altLang="zh-CN" sz="2100" dirty="0">
                <a:latin typeface="Times New Roman" pitchFamily="18" charset="0"/>
                <a:sym typeface="Symbol" pitchFamily="18" charset="2"/>
              </a:rPr>
              <a:t>            </a:t>
            </a:r>
            <a:r>
              <a:rPr lang="en-US" altLang="zh-CN" sz="2100" i="1" dirty="0">
                <a:latin typeface="Times New Roman" pitchFamily="18" charset="0"/>
                <a:sym typeface="Symbol" pitchFamily="18" charset="2"/>
              </a:rPr>
              <a:t>+(1</a:t>
            </a:r>
            <a:r>
              <a:rPr lang="en-US" altLang="zh-CN" sz="2100" dirty="0">
                <a:latin typeface="Times New Roman" pitchFamily="18" charset="0"/>
                <a:sym typeface="Symbol" pitchFamily="18" charset="2"/>
              </a:rPr>
              <a:t> -  </a:t>
            </a:r>
            <a:r>
              <a:rPr lang="en-US" altLang="zh-CN" sz="2100" i="1" dirty="0">
                <a:latin typeface="Times New Roman" pitchFamily="18" charset="0"/>
                <a:sym typeface="Symbol" pitchFamily="18" charset="2"/>
              </a:rPr>
              <a:t>)</a:t>
            </a:r>
            <a:r>
              <a:rPr lang="en-US" altLang="zh-CN" sz="2100" baseline="30000" dirty="0">
                <a:latin typeface="Times New Roman" pitchFamily="18" charset="0"/>
                <a:sym typeface="Symbol" pitchFamily="18" charset="2"/>
              </a:rPr>
              <a:t>j </a:t>
            </a:r>
            <a:r>
              <a:rPr lang="en-US" altLang="zh-CN" sz="2100" dirty="0">
                <a:latin typeface="Times New Roman" pitchFamily="18" charset="0"/>
                <a:sym typeface="Symbol" pitchFamily="18" charset="2"/>
              </a:rPr>
              <a:t> </a:t>
            </a:r>
            <a:r>
              <a:rPr lang="en-US" altLang="zh-CN" sz="2100"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r>
              <a:rPr lang="en-US" altLang="zh-CN" sz="2100" baseline="-25000" dirty="0">
                <a:latin typeface="Times New Roman" pitchFamily="18" charset="0"/>
                <a:sym typeface="Symbol" pitchFamily="18" charset="2"/>
              </a:rPr>
              <a:t>-j</a:t>
            </a:r>
            <a:r>
              <a:rPr lang="en-US" altLang="zh-CN" sz="2100" dirty="0">
                <a:latin typeface="Times New Roman" pitchFamily="18" charset="0"/>
                <a:sym typeface="Symbol" pitchFamily="18" charset="2"/>
              </a:rPr>
              <a:t> + …</a:t>
            </a:r>
          </a:p>
          <a:p>
            <a:pPr lvl="2">
              <a:buFont typeface="Webdings" pitchFamily="18" charset="2"/>
              <a:buNone/>
            </a:pPr>
            <a:r>
              <a:rPr lang="en-US" altLang="zh-CN" sz="2100" dirty="0">
                <a:latin typeface="Times New Roman" pitchFamily="18" charset="0"/>
                <a:sym typeface="Symbol" pitchFamily="18" charset="2"/>
              </a:rPr>
              <a:t>            </a:t>
            </a:r>
            <a:r>
              <a:rPr lang="en-US" altLang="zh-CN" sz="2100" i="1" dirty="0">
                <a:latin typeface="Times New Roman" pitchFamily="18" charset="0"/>
                <a:sym typeface="Symbol" pitchFamily="18" charset="2"/>
              </a:rPr>
              <a:t>+(1</a:t>
            </a:r>
            <a:r>
              <a:rPr lang="en-US" altLang="zh-CN" sz="2100" dirty="0">
                <a:latin typeface="Times New Roman" pitchFamily="18" charset="0"/>
                <a:sym typeface="Symbol" pitchFamily="18" charset="2"/>
              </a:rPr>
              <a:t> -  </a:t>
            </a:r>
            <a:r>
              <a:rPr lang="en-US" altLang="zh-CN" sz="2100" i="1" dirty="0">
                <a:latin typeface="Times New Roman" pitchFamily="18" charset="0"/>
                <a:sym typeface="Symbol" pitchFamily="18" charset="2"/>
              </a:rPr>
              <a:t>)</a:t>
            </a:r>
            <a:r>
              <a:rPr lang="en-US" altLang="zh-CN" sz="2100" baseline="30000" dirty="0">
                <a:latin typeface="Times New Roman" pitchFamily="18" charset="0"/>
                <a:sym typeface="Symbol" pitchFamily="18" charset="2"/>
              </a:rPr>
              <a:t>n+1 </a:t>
            </a:r>
            <a:r>
              <a:rPr lang="en-US" altLang="zh-CN"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0</a:t>
            </a:r>
          </a:p>
          <a:p>
            <a:r>
              <a:rPr lang="en-US" altLang="zh-CN" sz="2100" dirty="0">
                <a:latin typeface="Times New Roman" pitchFamily="18" charset="0"/>
                <a:sym typeface="Symbol" pitchFamily="18" charset="2"/>
              </a:rPr>
              <a:t>Since both  and (1 - ) are less than or equal to 1, each successive term has less weight than its predecessor.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sz="3600" b="0" dirty="0">
                <a:latin typeface="Times New Roman" pitchFamily="18" charset="0"/>
                <a:ea typeface="楷体_GB2312" pitchFamily="49" charset="-122"/>
              </a:rPr>
              <a:t>5.3.3 </a:t>
            </a:r>
            <a:r>
              <a:rPr lang="en-US" altLang="zh-CN" sz="3600" b="0" dirty="0">
                <a:latin typeface="Times New Roman" pitchFamily="18" charset="0"/>
                <a:ea typeface="楷体_GB2312" pitchFamily="49" charset="-122"/>
              </a:rPr>
              <a:t>Priority Scheduling</a:t>
            </a:r>
            <a:endParaRPr lang="zh-CN" altLang="zh-CN" sz="2000" b="0" dirty="0">
              <a:latin typeface="Times New Roman" pitchFamily="18" charset="0"/>
              <a:ea typeface="楷体_GB2312" pitchFamily="49" charset="-122"/>
            </a:endParaRPr>
          </a:p>
        </p:txBody>
      </p:sp>
      <p:sp>
        <p:nvSpPr>
          <p:cNvPr id="25603" name="Rectangle 3"/>
          <p:cNvSpPr>
            <a:spLocks noGrp="1" noChangeArrowheads="1"/>
          </p:cNvSpPr>
          <p:nvPr>
            <p:ph idx="1"/>
          </p:nvPr>
        </p:nvSpPr>
        <p:spPr/>
        <p:txBody>
          <a:bodyPr/>
          <a:lstStyle/>
          <a:p>
            <a:r>
              <a:rPr lang="en-US" altLang="zh-CN" sz="2800" dirty="0">
                <a:latin typeface="Times New Roman" pitchFamily="18" charset="0"/>
              </a:rPr>
              <a:t>Associate a priority number with each process</a:t>
            </a:r>
          </a:p>
          <a:p>
            <a:r>
              <a:rPr lang="zh-CN" altLang="en-US" b="1" dirty="0">
                <a:solidFill>
                  <a:srgbClr val="0000CC"/>
                </a:solidFill>
                <a:latin typeface="Times New Roman" pitchFamily="18" charset="0"/>
              </a:rPr>
              <a:t>该算法总是把处理机分配给就绪队列中具有最高优先权的进程。</a:t>
            </a:r>
            <a:r>
              <a:rPr lang="zh-CN" altLang="en-US" dirty="0">
                <a:latin typeface="Times New Roman" pitchFamily="18" charset="0"/>
              </a:rPr>
              <a:t>常用以下两种方法来确定进程的优先权：</a:t>
            </a:r>
            <a:r>
              <a:rPr lang="zh-CN" altLang="en-US" sz="2000" dirty="0">
                <a:latin typeface="Times New Roman" pitchFamily="18" charset="0"/>
              </a:rPr>
              <a:t> </a:t>
            </a:r>
          </a:p>
          <a:p>
            <a:pPr lvl="1"/>
            <a:r>
              <a:rPr lang="zh-CN" altLang="en-US" sz="2000" b="1" dirty="0">
                <a:solidFill>
                  <a:srgbClr val="FF0000"/>
                </a:solidFill>
                <a:latin typeface="Times New Roman" pitchFamily="18" charset="0"/>
              </a:rPr>
              <a:t>静态优先权</a:t>
            </a:r>
            <a:r>
              <a:rPr lang="en-US" altLang="zh-CN" sz="2000" dirty="0">
                <a:latin typeface="Times New Roman" pitchFamily="18" charset="0"/>
              </a:rPr>
              <a:t>: </a:t>
            </a:r>
            <a:r>
              <a:rPr lang="zh-CN" altLang="en-US" sz="2000" dirty="0">
                <a:latin typeface="Times New Roman" pitchFamily="18" charset="0"/>
              </a:rPr>
              <a:t>静态优先权是在创建进程时确定的，在整个运行期间不再改变。依据有：进程类型、进程对资源的要求、用户要求的优先权。</a:t>
            </a:r>
          </a:p>
          <a:p>
            <a:pPr lvl="1"/>
            <a:r>
              <a:rPr lang="zh-CN" altLang="en-US" sz="2000" b="1" dirty="0">
                <a:solidFill>
                  <a:srgbClr val="FF0000"/>
                </a:solidFill>
                <a:latin typeface="Times New Roman" pitchFamily="18" charset="0"/>
              </a:rPr>
              <a:t>动态优先权</a:t>
            </a:r>
            <a:r>
              <a:rPr lang="en-US" altLang="zh-CN" sz="2000" dirty="0">
                <a:latin typeface="Times New Roman" pitchFamily="18" charset="0"/>
              </a:rPr>
              <a:t>: </a:t>
            </a:r>
            <a:r>
              <a:rPr lang="zh-CN" altLang="en-US" sz="2000" dirty="0">
                <a:latin typeface="Times New Roman" pitchFamily="18" charset="0"/>
              </a:rPr>
              <a:t>动态优先权是基于某种原则，使进程的优先权随时间改变而改变。</a:t>
            </a:r>
          </a:p>
          <a:p>
            <a:r>
              <a:rPr lang="zh-CN" altLang="en-US" dirty="0">
                <a:latin typeface="Times New Roman" pitchFamily="18" charset="0"/>
                <a:sym typeface="Symbol" pitchFamily="18" charset="2"/>
              </a:rPr>
              <a:t>假定：</a:t>
            </a:r>
            <a:r>
              <a:rPr lang="zh-CN" altLang="en-US" b="1" dirty="0">
                <a:solidFill>
                  <a:srgbClr val="FF0000"/>
                </a:solidFill>
                <a:latin typeface="Times New Roman" pitchFamily="18" charset="0"/>
                <a:sym typeface="Symbol" pitchFamily="18" charset="2"/>
              </a:rPr>
              <a:t>最小的整数 </a:t>
            </a:r>
            <a:r>
              <a:rPr lang="zh-CN" altLang="zh-CN" b="1" dirty="0">
                <a:solidFill>
                  <a:srgbClr val="FF0000"/>
                </a:solidFill>
                <a:latin typeface="Times New Roman" pitchFamily="18" charset="0"/>
                <a:sym typeface="Symbol" pitchFamily="18" charset="2"/>
              </a:rPr>
              <a:t></a:t>
            </a:r>
            <a:r>
              <a:rPr lang="zh-CN" altLang="en-US" b="1" dirty="0">
                <a:solidFill>
                  <a:srgbClr val="FF0000"/>
                </a:solidFill>
                <a:latin typeface="Times New Roman" pitchFamily="18" charset="0"/>
                <a:sym typeface="Symbol" pitchFamily="18" charset="2"/>
              </a:rPr>
              <a:t>  最高的优先级</a:t>
            </a:r>
            <a:r>
              <a:rPr lang="zh-CN" altLang="zh-CN" dirty="0">
                <a:latin typeface="Times New Roman" pitchFamily="18" charset="0"/>
                <a:sym typeface="Symbol" pitchFamily="18" charset="2"/>
              </a:rPr>
              <a:t>.</a:t>
            </a:r>
          </a:p>
          <a:p>
            <a:endParaRPr lang="en-US" altLang="zh-CN" dirty="0">
              <a:latin typeface="Times New Roman" pitchFamily="18" charset="0"/>
            </a:endParaRPr>
          </a:p>
          <a:p>
            <a:endParaRPr lang="en-US" altLang="zh-CN" dirty="0">
              <a:latin typeface="Times New Roman" pitchFamily="18" charset="0"/>
            </a:endParaRPr>
          </a:p>
          <a:p>
            <a:r>
              <a:rPr lang="en-US" altLang="zh-CN" dirty="0">
                <a:latin typeface="Times New Roman" pitchFamily="18" charset="0"/>
              </a:rPr>
              <a:t>SJF</a:t>
            </a:r>
            <a:r>
              <a:rPr lang="zh-CN" altLang="en-US" dirty="0">
                <a:latin typeface="Times New Roman" pitchFamily="18" charset="0"/>
              </a:rPr>
              <a:t>是以下一次</a:t>
            </a:r>
            <a:r>
              <a:rPr lang="en-US" altLang="zh-CN" dirty="0">
                <a:latin typeface="Times New Roman" pitchFamily="18" charset="0"/>
              </a:rPr>
              <a:t>CPU</a:t>
            </a:r>
            <a:r>
              <a:rPr lang="zh-CN" altLang="en-US" dirty="0">
                <a:latin typeface="Times New Roman" pitchFamily="18" charset="0"/>
              </a:rPr>
              <a:t>脉冲长度作为优先数的优先级调度</a:t>
            </a:r>
            <a:endParaRPr lang="zh-CN" altLang="zh-CN" dirty="0">
              <a:latin typeface="Times New Roman" pitchFamily="18" charset="0"/>
            </a:endParaRPr>
          </a:p>
          <a:p>
            <a:pPr marL="0" indent="0">
              <a:buNone/>
            </a:pPr>
            <a:endParaRPr lang="zh-CN" altLang="en-US" sz="2100" dirty="0">
              <a:latin typeface="Times New Roman" pitchFamily="18" charset="0"/>
            </a:endParaRPr>
          </a:p>
        </p:txBody>
      </p:sp>
      <p:sp>
        <p:nvSpPr>
          <p:cNvPr id="25604" name="Text Box 4"/>
          <p:cNvSpPr txBox="1">
            <a:spLocks noChangeArrowheads="1"/>
          </p:cNvSpPr>
          <p:nvPr/>
        </p:nvSpPr>
        <p:spPr bwMode="auto">
          <a:xfrm rot="21120000">
            <a:off x="5437861" y="4460476"/>
            <a:ext cx="4799557" cy="723887"/>
          </a:xfrm>
          <a:prstGeom prst="rect">
            <a:avLst/>
          </a:prstGeom>
          <a:solidFill>
            <a:schemeClr val="bg1"/>
          </a:solidFill>
          <a:ln w="9525">
            <a:solidFill>
              <a:schemeClr val="tx1"/>
            </a:solidFill>
            <a:prstDash val="dash"/>
            <a:miter lim="800000"/>
            <a:headEnd/>
            <a:tailEnd/>
          </a:ln>
        </p:spPr>
        <p:txBody>
          <a:bodyPr wrap="squar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2000" dirty="0">
                <a:solidFill>
                  <a:srgbClr val="FF0000"/>
                </a:solidFill>
                <a:latin typeface="Garamond" pitchFamily="18" charset="0"/>
                <a:ea typeface="宋体" pitchFamily="2" charset="-122"/>
              </a:rPr>
              <a:t>typically, a lower priority number</a:t>
            </a:r>
            <a:br>
              <a:rPr kumimoji="0" lang="en-US" altLang="zh-CN" sz="2000" dirty="0">
                <a:solidFill>
                  <a:srgbClr val="FF0000"/>
                </a:solidFill>
                <a:latin typeface="Garamond" pitchFamily="18" charset="0"/>
                <a:ea typeface="宋体" pitchFamily="2" charset="-122"/>
              </a:rPr>
            </a:br>
            <a:r>
              <a:rPr kumimoji="0" lang="en-US" altLang="zh-CN" sz="2000" dirty="0">
                <a:solidFill>
                  <a:srgbClr val="FF0000"/>
                </a:solidFill>
                <a:latin typeface="Garamond" pitchFamily="18" charset="0"/>
                <a:ea typeface="宋体" pitchFamily="2" charset="-122"/>
              </a:rPr>
              <a:t>indicates a higher priority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Priority Scheduling</a:t>
            </a:r>
            <a:endParaRPr lang="zh-CN" altLang="en-US" b="0">
              <a:latin typeface="Times New Roman" pitchFamily="18" charset="0"/>
              <a:ea typeface="楷体_GB2312" pitchFamily="49" charset="-122"/>
            </a:endParaRPr>
          </a:p>
        </p:txBody>
      </p:sp>
      <p:sp>
        <p:nvSpPr>
          <p:cNvPr id="26627" name="Rectangle 3"/>
          <p:cNvSpPr>
            <a:spLocks noGrp="1" noChangeArrowheads="1"/>
          </p:cNvSpPr>
          <p:nvPr>
            <p:ph idx="1"/>
          </p:nvPr>
        </p:nvSpPr>
        <p:spPr/>
        <p:txBody>
          <a:bodyPr/>
          <a:lstStyle/>
          <a:p>
            <a:r>
              <a:rPr lang="en-US" altLang="zh-CN" sz="3200" dirty="0">
                <a:latin typeface="Times New Roman" pitchFamily="18" charset="0"/>
                <a:ea typeface="宋体" pitchFamily="2" charset="-122"/>
              </a:rPr>
              <a:t>Is priority scheduling preemptive or non-</a:t>
            </a:r>
            <a:r>
              <a:rPr lang="en-US" altLang="zh-CN" sz="3200" dirty="0" err="1">
                <a:latin typeface="Times New Roman" pitchFamily="18" charset="0"/>
                <a:ea typeface="宋体" pitchFamily="2" charset="-122"/>
              </a:rPr>
              <a:t>reemptive</a:t>
            </a:r>
            <a:r>
              <a:rPr lang="en-US" altLang="zh-CN" sz="3200" dirty="0">
                <a:latin typeface="Times New Roman" pitchFamily="18" charset="0"/>
                <a:ea typeface="宋体" pitchFamily="2" charset="-122"/>
              </a:rPr>
              <a:t>?</a:t>
            </a:r>
          </a:p>
          <a:p>
            <a:pPr lvl="1"/>
            <a:r>
              <a:rPr lang="en-US" altLang="zh-CN" dirty="0">
                <a:solidFill>
                  <a:srgbClr val="FF0000"/>
                </a:solidFill>
                <a:latin typeface="Times New Roman" pitchFamily="18" charset="0"/>
                <a:ea typeface="宋体" pitchFamily="2" charset="-122"/>
              </a:rPr>
              <a:t>Non-preemptive priority scheduling </a:t>
            </a:r>
            <a:r>
              <a:rPr lang="en-US" altLang="zh-CN" dirty="0">
                <a:latin typeface="Times New Roman" pitchFamily="18" charset="0"/>
                <a:ea typeface="宋体" pitchFamily="2" charset="-122"/>
              </a:rPr>
              <a:t>places higher-priority processes at the head of the queue</a:t>
            </a:r>
          </a:p>
          <a:p>
            <a:pPr lvl="1"/>
            <a:r>
              <a:rPr lang="en-US" altLang="zh-CN" dirty="0">
                <a:solidFill>
                  <a:srgbClr val="FF0000"/>
                </a:solidFill>
                <a:latin typeface="Times New Roman" pitchFamily="18" charset="0"/>
                <a:ea typeface="宋体" pitchFamily="2" charset="-122"/>
              </a:rPr>
              <a:t>Preemptive priority scheduling </a:t>
            </a:r>
            <a:r>
              <a:rPr lang="en-US" altLang="zh-CN" dirty="0">
                <a:latin typeface="Times New Roman" pitchFamily="18" charset="0"/>
                <a:ea typeface="宋体" pitchFamily="2" charset="-122"/>
              </a:rPr>
              <a:t>requires a running process to be interrupted and preempted upon the arrival of a higher-priority process</a:t>
            </a:r>
            <a:endParaRPr lang="zh-CN" altLang="en-US" dirty="0">
              <a:latin typeface="Times New Roman" pitchFamily="18"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nchor="ctr"/>
          <a:lstStyle/>
          <a:p>
            <a:r>
              <a:rPr lang="en-US" altLang="zh-CN" sz="3600" b="0" dirty="0">
                <a:latin typeface="Times New Roman" pitchFamily="18" charset="0"/>
                <a:ea typeface="楷体_GB2312" pitchFamily="49" charset="-122"/>
              </a:rPr>
              <a:t>Example of</a:t>
            </a:r>
            <a:r>
              <a:rPr lang="en-US" altLang="zh-CN" sz="24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Priority Scheduling</a:t>
            </a:r>
          </a:p>
        </p:txBody>
      </p:sp>
      <p:sp>
        <p:nvSpPr>
          <p:cNvPr id="27650" name="Rectangle 2"/>
          <p:cNvSpPr>
            <a:spLocks noGrp="1" noChangeArrowheads="1"/>
          </p:cNvSpPr>
          <p:nvPr>
            <p:ph idx="1"/>
          </p:nvPr>
        </p:nvSpPr>
        <p:spPr/>
        <p:txBody>
          <a:bodyPr/>
          <a:lstStyle/>
          <a:p>
            <a:pPr>
              <a:lnSpc>
                <a:spcPct val="90000"/>
              </a:lnSpc>
              <a:buNone/>
              <a:tabLst>
                <a:tab pos="1881188" algn="ctr"/>
                <a:tab pos="3817938" algn="ctr"/>
                <a:tab pos="6034088" algn="ctr"/>
              </a:tabLst>
            </a:pPr>
            <a:r>
              <a:rPr lang="zh-CN" altLang="en-US" b="0" dirty="0">
                <a:latin typeface="Times New Roman" pitchFamily="18" charset="0"/>
              </a:rPr>
              <a:t>		</a:t>
            </a:r>
            <a:r>
              <a:rPr lang="en-US" altLang="zh-CN" b="0" u="sng" dirty="0">
                <a:latin typeface="Times New Roman" pitchFamily="18" charset="0"/>
              </a:rPr>
              <a:t>Process	  </a:t>
            </a:r>
            <a:r>
              <a:rPr lang="zh-CN" altLang="en-US" b="0" u="sng" dirty="0">
                <a:latin typeface="Times New Roman" pitchFamily="18" charset="0"/>
              </a:rPr>
              <a:t>     </a:t>
            </a:r>
            <a:r>
              <a:rPr lang="en-US" altLang="zh-CN" b="0" u="sng" dirty="0">
                <a:latin typeface="Times New Roman" pitchFamily="18" charset="0"/>
              </a:rPr>
              <a:t>   Burst Time      </a:t>
            </a:r>
            <a:r>
              <a:rPr lang="zh-CN" altLang="en-US" b="0" u="sng" dirty="0">
                <a:latin typeface="Times New Roman" pitchFamily="18" charset="0"/>
              </a:rPr>
              <a:t>       </a:t>
            </a:r>
            <a:r>
              <a:rPr lang="en-US" altLang="zh-CN" b="0" u="sng" dirty="0">
                <a:latin typeface="Times New Roman" pitchFamily="18" charset="0"/>
              </a:rPr>
              <a:t> Priority</a:t>
            </a:r>
            <a:r>
              <a:rPr lang="en-US" altLang="zh-CN" b="0" dirty="0">
                <a:latin typeface="Times New Roman" pitchFamily="18" charset="0"/>
              </a:rPr>
              <a:t>	</a:t>
            </a:r>
          </a:p>
          <a:p>
            <a:pPr>
              <a:lnSpc>
                <a:spcPct val="90000"/>
              </a:lnSpc>
              <a:buNone/>
              <a:tabLst>
                <a:tab pos="1881188" algn="ctr"/>
                <a:tab pos="3817938" algn="ctr"/>
                <a:tab pos="6034088" algn="ctr"/>
              </a:tabLst>
            </a:pPr>
            <a:r>
              <a:rPr lang="en-US" altLang="zh-CN" b="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10	3</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	</a:t>
            </a:r>
            <a:r>
              <a:rPr lang="en-US" altLang="zh-CN" sz="1900" dirty="0">
                <a:latin typeface="Times New Roman" pitchFamily="18" charset="0"/>
              </a:rPr>
              <a:t>1	1</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a:t>
            </a:r>
            <a:r>
              <a:rPr lang="en-US" altLang="zh-CN" sz="1900" dirty="0">
                <a:latin typeface="Times New Roman" pitchFamily="18" charset="0"/>
              </a:rPr>
              <a:t>	2	4</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4</a:t>
            </a:r>
            <a:r>
              <a:rPr lang="en-US" altLang="zh-CN" sz="1900" dirty="0">
                <a:latin typeface="Times New Roman" pitchFamily="18" charset="0"/>
              </a:rPr>
              <a:t>	1	5</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5</a:t>
            </a:r>
            <a:r>
              <a:rPr lang="en-US" altLang="zh-CN" sz="1900" dirty="0">
                <a:latin typeface="Times New Roman" pitchFamily="18" charset="0"/>
              </a:rPr>
              <a:t>	5	2</a:t>
            </a:r>
          </a:p>
          <a:p>
            <a:pPr>
              <a:lnSpc>
                <a:spcPct val="90000"/>
              </a:lnSpc>
              <a:tabLst>
                <a:tab pos="1881188" algn="ctr"/>
                <a:tab pos="3817938" algn="ctr"/>
                <a:tab pos="6034088" algn="ctr"/>
              </a:tabLst>
            </a:pPr>
            <a:r>
              <a:rPr lang="en-US" altLang="zh-CN" b="0" dirty="0">
                <a:solidFill>
                  <a:srgbClr val="3333FF"/>
                </a:solidFill>
                <a:latin typeface="Times New Roman" pitchFamily="18" charset="0"/>
              </a:rPr>
              <a:t>non-preemptive</a:t>
            </a:r>
          </a:p>
          <a:p>
            <a:pPr>
              <a:lnSpc>
                <a:spcPct val="90000"/>
              </a:lnSpc>
              <a:tabLst>
                <a:tab pos="1881188" algn="ctr"/>
                <a:tab pos="3817938" algn="ctr"/>
                <a:tab pos="6034088" algn="ctr"/>
              </a:tabLst>
            </a:pPr>
            <a:endParaRPr lang="en-US" altLang="zh-CN" b="0" dirty="0">
              <a:solidFill>
                <a:srgbClr val="3333FF"/>
              </a:solidFill>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sz="2100" i="1" dirty="0">
              <a:solidFill>
                <a:srgbClr val="0000CC"/>
              </a:solidFill>
              <a:latin typeface="Times New Roman" pitchFamily="18" charset="0"/>
            </a:endParaRP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Turnaround time=</a:t>
            </a:r>
            <a:r>
              <a:rPr lang="en-US" altLang="zh-CN" sz="2100" dirty="0">
                <a:solidFill>
                  <a:srgbClr val="0000CC"/>
                </a:solidFill>
                <a:latin typeface="Times New Roman" pitchFamily="18" charset="0"/>
              </a:rPr>
              <a:t>(16+1+18+19+6)/5=12</a:t>
            </a: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waiting time</a:t>
            </a:r>
            <a:r>
              <a:rPr lang="en-US" altLang="zh-CN" sz="2100" dirty="0">
                <a:solidFill>
                  <a:srgbClr val="0000CC"/>
                </a:solidFill>
                <a:latin typeface="Times New Roman" pitchFamily="18" charset="0"/>
              </a:rPr>
              <a:t> = (6+0+16 +18 +1)/5 = 8.2</a:t>
            </a:r>
          </a:p>
        </p:txBody>
      </p:sp>
      <p:grpSp>
        <p:nvGrpSpPr>
          <p:cNvPr id="27652" name="Group 4"/>
          <p:cNvGrpSpPr>
            <a:grpSpLocks/>
          </p:cNvGrpSpPr>
          <p:nvPr/>
        </p:nvGrpSpPr>
        <p:grpSpPr bwMode="auto">
          <a:xfrm>
            <a:off x="2472891" y="4081563"/>
            <a:ext cx="7894637" cy="1525656"/>
            <a:chOff x="665" y="2321"/>
            <a:chExt cx="4973" cy="962"/>
          </a:xfrm>
        </p:grpSpPr>
        <p:sp>
          <p:nvSpPr>
            <p:cNvPr id="27653" name="Rectangle 5"/>
            <p:cNvSpPr>
              <a:spLocks noChangeArrowheads="1"/>
            </p:cNvSpPr>
            <p:nvPr/>
          </p:nvSpPr>
          <p:spPr bwMode="auto">
            <a:xfrm flipH="1">
              <a:off x="768" y="2325"/>
              <a:ext cx="4643" cy="53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7654" name="Text Box 6"/>
            <p:cNvSpPr txBox="1">
              <a:spLocks noChangeArrowheads="1"/>
            </p:cNvSpPr>
            <p:nvPr/>
          </p:nvSpPr>
          <p:spPr bwMode="auto">
            <a:xfrm flipH="1">
              <a:off x="3377" y="2465"/>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7655" name="Text Box 7"/>
            <p:cNvSpPr txBox="1">
              <a:spLocks noChangeArrowheads="1"/>
            </p:cNvSpPr>
            <p:nvPr/>
          </p:nvSpPr>
          <p:spPr bwMode="auto">
            <a:xfrm flipH="1">
              <a:off x="4800" y="2447"/>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7656" name="Text Box 8"/>
            <p:cNvSpPr txBox="1">
              <a:spLocks noChangeArrowheads="1"/>
            </p:cNvSpPr>
            <p:nvPr/>
          </p:nvSpPr>
          <p:spPr bwMode="auto">
            <a:xfrm flipH="1">
              <a:off x="705" y="2456"/>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7657" name="Line 9"/>
            <p:cNvSpPr>
              <a:spLocks noChangeShapeType="1"/>
            </p:cNvSpPr>
            <p:nvPr/>
          </p:nvSpPr>
          <p:spPr bwMode="auto">
            <a:xfrm flipH="1">
              <a:off x="4731" y="2326"/>
              <a:ext cx="0" cy="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0"/>
            <p:cNvSpPr>
              <a:spLocks noChangeShapeType="1"/>
            </p:cNvSpPr>
            <p:nvPr/>
          </p:nvSpPr>
          <p:spPr bwMode="auto">
            <a:xfrm flipH="1">
              <a:off x="768" y="2859"/>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1"/>
            <p:cNvSpPr>
              <a:spLocks noChangeShapeType="1"/>
            </p:cNvSpPr>
            <p:nvPr/>
          </p:nvSpPr>
          <p:spPr bwMode="auto">
            <a:xfrm flipH="1">
              <a:off x="5418" y="2465"/>
              <a:ext cx="0" cy="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2"/>
            <p:cNvSpPr>
              <a:spLocks noChangeShapeType="1"/>
            </p:cNvSpPr>
            <p:nvPr/>
          </p:nvSpPr>
          <p:spPr bwMode="auto">
            <a:xfrm flipH="1">
              <a:off x="2325" y="2325"/>
              <a:ext cx="0" cy="6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flipH="1">
              <a:off x="1285"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Text Box 14"/>
            <p:cNvSpPr txBox="1">
              <a:spLocks noChangeArrowheads="1"/>
            </p:cNvSpPr>
            <p:nvPr/>
          </p:nvSpPr>
          <p:spPr bwMode="auto">
            <a:xfrm flipH="1">
              <a:off x="2201" y="3012"/>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6</a:t>
              </a:r>
            </a:p>
          </p:txBody>
        </p:sp>
        <p:sp>
          <p:nvSpPr>
            <p:cNvPr id="27663" name="Text Box 15"/>
            <p:cNvSpPr txBox="1">
              <a:spLocks noChangeArrowheads="1"/>
            </p:cNvSpPr>
            <p:nvPr/>
          </p:nvSpPr>
          <p:spPr bwMode="auto">
            <a:xfrm flipH="1">
              <a:off x="4539" y="3021"/>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sp>
          <p:nvSpPr>
            <p:cNvPr id="27664" name="Text Box 16"/>
            <p:cNvSpPr txBox="1">
              <a:spLocks noChangeArrowheads="1"/>
            </p:cNvSpPr>
            <p:nvPr/>
          </p:nvSpPr>
          <p:spPr bwMode="auto">
            <a:xfrm flipH="1">
              <a:off x="665" y="3021"/>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7665" name="Text Box 17"/>
            <p:cNvSpPr txBox="1">
              <a:spLocks noChangeArrowheads="1"/>
            </p:cNvSpPr>
            <p:nvPr/>
          </p:nvSpPr>
          <p:spPr bwMode="auto">
            <a:xfrm flipH="1">
              <a:off x="5187" y="2474"/>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7666" name="Line 18"/>
            <p:cNvSpPr>
              <a:spLocks noChangeShapeType="1"/>
            </p:cNvSpPr>
            <p:nvPr/>
          </p:nvSpPr>
          <p:spPr bwMode="auto">
            <a:xfrm flipH="1">
              <a:off x="997"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19"/>
            <p:cNvSpPr>
              <a:spLocks noChangeShapeType="1"/>
            </p:cNvSpPr>
            <p:nvPr/>
          </p:nvSpPr>
          <p:spPr bwMode="auto">
            <a:xfrm flipH="1">
              <a:off x="157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20"/>
            <p:cNvSpPr>
              <a:spLocks noChangeShapeType="1"/>
            </p:cNvSpPr>
            <p:nvPr/>
          </p:nvSpPr>
          <p:spPr bwMode="auto">
            <a:xfrm flipH="1">
              <a:off x="1859"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21"/>
            <p:cNvSpPr>
              <a:spLocks noChangeShapeType="1"/>
            </p:cNvSpPr>
            <p:nvPr/>
          </p:nvSpPr>
          <p:spPr bwMode="auto">
            <a:xfrm flipH="1">
              <a:off x="2089"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2"/>
            <p:cNvSpPr>
              <a:spLocks noChangeShapeType="1"/>
            </p:cNvSpPr>
            <p:nvPr/>
          </p:nvSpPr>
          <p:spPr bwMode="auto">
            <a:xfrm flipH="1">
              <a:off x="2554"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3"/>
            <p:cNvSpPr>
              <a:spLocks noChangeShapeType="1"/>
            </p:cNvSpPr>
            <p:nvPr/>
          </p:nvSpPr>
          <p:spPr bwMode="auto">
            <a:xfrm flipH="1">
              <a:off x="2835" y="2755"/>
              <a:ext cx="0"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Text Box 24"/>
            <p:cNvSpPr txBox="1">
              <a:spLocks noChangeArrowheads="1"/>
            </p:cNvSpPr>
            <p:nvPr/>
          </p:nvSpPr>
          <p:spPr bwMode="auto">
            <a:xfrm flipH="1">
              <a:off x="5078" y="3012"/>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18</a:t>
              </a:r>
            </a:p>
          </p:txBody>
        </p:sp>
        <p:sp>
          <p:nvSpPr>
            <p:cNvPr id="27673" name="Line 25"/>
            <p:cNvSpPr>
              <a:spLocks noChangeShapeType="1"/>
            </p:cNvSpPr>
            <p:nvPr/>
          </p:nvSpPr>
          <p:spPr bwMode="auto">
            <a:xfrm flipH="1">
              <a:off x="3123"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26"/>
            <p:cNvSpPr>
              <a:spLocks noChangeShapeType="1"/>
            </p:cNvSpPr>
            <p:nvPr/>
          </p:nvSpPr>
          <p:spPr bwMode="auto">
            <a:xfrm flipH="1">
              <a:off x="335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27"/>
            <p:cNvSpPr>
              <a:spLocks noChangeShapeType="1"/>
            </p:cNvSpPr>
            <p:nvPr/>
          </p:nvSpPr>
          <p:spPr bwMode="auto">
            <a:xfrm flipH="1">
              <a:off x="358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p:cNvSpPr>
              <a:spLocks noChangeShapeType="1"/>
            </p:cNvSpPr>
            <p:nvPr/>
          </p:nvSpPr>
          <p:spPr bwMode="auto">
            <a:xfrm flipH="1">
              <a:off x="3799" y="2755"/>
              <a:ext cx="0"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Text Box 29"/>
            <p:cNvSpPr txBox="1">
              <a:spLocks noChangeArrowheads="1"/>
            </p:cNvSpPr>
            <p:nvPr/>
          </p:nvSpPr>
          <p:spPr bwMode="auto">
            <a:xfrm flipH="1">
              <a:off x="5334" y="3004"/>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a:t>
              </a:r>
              <a:r>
                <a:rPr kumimoji="0" lang="en-US" altLang="zh-CN" sz="2100" b="0">
                  <a:latin typeface="Helvetica" pitchFamily="34" charset="0"/>
                  <a:ea typeface="宋体" pitchFamily="2" charset="-122"/>
                </a:rPr>
                <a:t>9</a:t>
              </a:r>
            </a:p>
          </p:txBody>
        </p:sp>
        <p:sp>
          <p:nvSpPr>
            <p:cNvPr id="27678" name="Line 30"/>
            <p:cNvSpPr>
              <a:spLocks noChangeShapeType="1"/>
            </p:cNvSpPr>
            <p:nvPr/>
          </p:nvSpPr>
          <p:spPr bwMode="auto">
            <a:xfrm flipH="1">
              <a:off x="404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1"/>
            <p:cNvSpPr>
              <a:spLocks noChangeShapeType="1"/>
            </p:cNvSpPr>
            <p:nvPr/>
          </p:nvSpPr>
          <p:spPr bwMode="auto">
            <a:xfrm flipH="1">
              <a:off x="427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2"/>
            <p:cNvSpPr>
              <a:spLocks noChangeShapeType="1"/>
            </p:cNvSpPr>
            <p:nvPr/>
          </p:nvSpPr>
          <p:spPr bwMode="auto">
            <a:xfrm flipH="1">
              <a:off x="4501"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Text Box 33"/>
            <p:cNvSpPr txBox="1">
              <a:spLocks noChangeArrowheads="1"/>
            </p:cNvSpPr>
            <p:nvPr/>
          </p:nvSpPr>
          <p:spPr bwMode="auto">
            <a:xfrm flipH="1">
              <a:off x="1485" y="2470"/>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5</a:t>
              </a:r>
              <a:endParaRPr kumimoji="0" lang="en-US" altLang="zh-CN" sz="2100" b="0">
                <a:latin typeface="Helvetica" pitchFamily="34" charset="0"/>
                <a:ea typeface="宋体" pitchFamily="2" charset="-122"/>
              </a:endParaRPr>
            </a:p>
          </p:txBody>
        </p:sp>
        <p:sp>
          <p:nvSpPr>
            <p:cNvPr id="27682" name="Line 34"/>
            <p:cNvSpPr>
              <a:spLocks noChangeShapeType="1"/>
            </p:cNvSpPr>
            <p:nvPr/>
          </p:nvSpPr>
          <p:spPr bwMode="auto">
            <a:xfrm flipH="1">
              <a:off x="995" y="2321"/>
              <a:ext cx="8" cy="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35"/>
            <p:cNvSpPr txBox="1">
              <a:spLocks noChangeArrowheads="1"/>
            </p:cNvSpPr>
            <p:nvPr/>
          </p:nvSpPr>
          <p:spPr bwMode="auto">
            <a:xfrm flipH="1">
              <a:off x="897" y="3009"/>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a:t>
              </a:r>
            </a:p>
          </p:txBody>
        </p:sp>
        <p:sp>
          <p:nvSpPr>
            <p:cNvPr id="27684" name="Line 36"/>
            <p:cNvSpPr>
              <a:spLocks noChangeShapeType="1"/>
            </p:cNvSpPr>
            <p:nvPr/>
          </p:nvSpPr>
          <p:spPr bwMode="auto">
            <a:xfrm flipH="1">
              <a:off x="4943" y="2765"/>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Line 37"/>
            <p:cNvSpPr>
              <a:spLocks noChangeShapeType="1"/>
            </p:cNvSpPr>
            <p:nvPr/>
          </p:nvSpPr>
          <p:spPr bwMode="auto">
            <a:xfrm flipH="1">
              <a:off x="5205" y="2354"/>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OBJECTIVES</a:t>
            </a:r>
            <a:endParaRPr lang="zh-CN" altLang="en-US" dirty="0"/>
          </a:p>
        </p:txBody>
      </p:sp>
      <p:sp>
        <p:nvSpPr>
          <p:cNvPr id="3" name="内容占位符 2"/>
          <p:cNvSpPr>
            <a:spLocks noGrp="1"/>
          </p:cNvSpPr>
          <p:nvPr>
            <p:ph idx="1"/>
          </p:nvPr>
        </p:nvSpPr>
        <p:spPr/>
        <p:txBody>
          <a:bodyPr/>
          <a:lstStyle/>
          <a:p>
            <a:r>
              <a:rPr lang="en-US" altLang="zh-CN" dirty="0"/>
              <a:t>Describe various CPU scheduling algorithms.</a:t>
            </a:r>
          </a:p>
          <a:p>
            <a:r>
              <a:rPr lang="en-US" altLang="zh-CN" dirty="0"/>
              <a:t>Assess CPU scheduling algorithms based on scheduling criteria.</a:t>
            </a:r>
          </a:p>
          <a:p>
            <a:r>
              <a:rPr lang="en-US" altLang="zh-CN" dirty="0"/>
              <a:t>Explain the issues related to multiprocessor and multicore scheduling.</a:t>
            </a:r>
          </a:p>
          <a:p>
            <a:r>
              <a:rPr lang="en-US" altLang="zh-CN" dirty="0"/>
              <a:t>Describe various real-time scheduling algorithms.</a:t>
            </a:r>
          </a:p>
          <a:p>
            <a:r>
              <a:rPr lang="en-US" altLang="zh-CN" dirty="0"/>
              <a:t>Describe the scheduling algorithms used in the Windows, Linux, and Solaris operating systems.</a:t>
            </a:r>
          </a:p>
          <a:p>
            <a:r>
              <a:rPr lang="en-US" altLang="zh-CN" dirty="0"/>
              <a:t> Apply modeling and simulations to evaluate CPU scheduling algorithms.</a:t>
            </a:r>
          </a:p>
          <a:p>
            <a:r>
              <a:rPr lang="en-US" altLang="zh-CN" dirty="0"/>
              <a:t>Design a program that implements several different CPU scheduling algorithms.</a:t>
            </a:r>
            <a:endParaRPr lang="zh-CN" altLang="en-US" dirty="0"/>
          </a:p>
        </p:txBody>
      </p:sp>
    </p:spTree>
    <p:extLst>
      <p:ext uri="{BB962C8B-B14F-4D97-AF65-F5344CB8AC3E}">
        <p14:creationId xmlns:p14="http://schemas.microsoft.com/office/powerpoint/2010/main" val="693004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nchor="ctr"/>
          <a:lstStyle/>
          <a:p>
            <a:r>
              <a:rPr lang="en-US" altLang="zh-CN" sz="3600" b="0" dirty="0">
                <a:latin typeface="Times New Roman" pitchFamily="18" charset="0"/>
                <a:ea typeface="楷体_GB2312" pitchFamily="49" charset="-122"/>
              </a:rPr>
              <a:t>Example of</a:t>
            </a:r>
            <a:r>
              <a:rPr lang="en-US" altLang="zh-CN" sz="24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Priority Scheduling</a:t>
            </a:r>
          </a:p>
        </p:txBody>
      </p:sp>
      <p:sp>
        <p:nvSpPr>
          <p:cNvPr id="27650" name="Rectangle 2"/>
          <p:cNvSpPr>
            <a:spLocks noGrp="1" noChangeArrowheads="1"/>
          </p:cNvSpPr>
          <p:nvPr>
            <p:ph idx="1"/>
          </p:nvPr>
        </p:nvSpPr>
        <p:spPr>
          <a:xfrm>
            <a:off x="725497" y="1014648"/>
            <a:ext cx="10856903" cy="4529667"/>
          </a:xfrm>
        </p:spPr>
        <p:txBody>
          <a:bodyPr/>
          <a:lstStyle/>
          <a:p>
            <a:pPr>
              <a:lnSpc>
                <a:spcPct val="90000"/>
              </a:lnSpc>
              <a:buNone/>
              <a:tabLst>
                <a:tab pos="1881188" algn="ctr"/>
                <a:tab pos="3817938" algn="ctr"/>
                <a:tab pos="6034088" algn="ctr"/>
              </a:tabLst>
            </a:pPr>
            <a:r>
              <a:rPr lang="zh-CN" altLang="en-US" b="0" dirty="0">
                <a:latin typeface="Times New Roman" pitchFamily="18" charset="0"/>
              </a:rPr>
              <a:t>	</a:t>
            </a:r>
            <a:r>
              <a:rPr lang="en-US" altLang="zh-CN" b="0" u="sng" dirty="0">
                <a:latin typeface="Times New Roman" pitchFamily="18" charset="0"/>
              </a:rPr>
              <a:t>Process	    </a:t>
            </a:r>
            <a:r>
              <a:rPr lang="en-US" altLang="zh-CN" u="sng" dirty="0">
                <a:latin typeface="Times New Roman" pitchFamily="18" charset="0"/>
              </a:rPr>
              <a:t>Arrival Time</a:t>
            </a:r>
            <a:r>
              <a:rPr lang="zh-CN" altLang="en-US" b="0" u="sng" dirty="0">
                <a:latin typeface="Times New Roman" pitchFamily="18" charset="0"/>
              </a:rPr>
              <a:t>   </a:t>
            </a:r>
            <a:r>
              <a:rPr lang="en-US" altLang="zh-CN" b="0" u="sng" dirty="0">
                <a:latin typeface="Times New Roman" pitchFamily="18" charset="0"/>
              </a:rPr>
              <a:t>   Burst Time     </a:t>
            </a:r>
            <a:r>
              <a:rPr lang="zh-CN" altLang="en-US" b="0" u="sng" dirty="0">
                <a:latin typeface="Times New Roman" pitchFamily="18" charset="0"/>
              </a:rPr>
              <a:t>    </a:t>
            </a:r>
            <a:r>
              <a:rPr lang="en-US" altLang="zh-CN" b="0" u="sng" dirty="0">
                <a:latin typeface="Times New Roman" pitchFamily="18" charset="0"/>
              </a:rPr>
              <a:t> Priority</a:t>
            </a:r>
            <a:r>
              <a:rPr lang="en-US" altLang="zh-CN" b="0" dirty="0">
                <a:latin typeface="Times New Roman" pitchFamily="18" charset="0"/>
              </a:rPr>
              <a:t>	</a:t>
            </a:r>
          </a:p>
          <a:p>
            <a:pPr>
              <a:lnSpc>
                <a:spcPct val="90000"/>
              </a:lnSpc>
              <a:buNone/>
              <a:tabLst>
                <a:tab pos="1881188" algn="ctr"/>
                <a:tab pos="3817938" algn="ctr"/>
                <a:tab pos="6034088" algn="ctr"/>
              </a:tabLst>
            </a:pPr>
            <a:r>
              <a:rPr lang="en-US" altLang="zh-CN" b="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0	10	3</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	</a:t>
            </a:r>
            <a:r>
              <a:rPr lang="en-US" altLang="zh-CN" sz="1900" dirty="0">
                <a:latin typeface="Times New Roman" pitchFamily="18" charset="0"/>
              </a:rPr>
              <a:t>1</a:t>
            </a:r>
            <a:r>
              <a:rPr lang="en-US" altLang="zh-CN" sz="1900" i="1" baseline="-25000" dirty="0">
                <a:latin typeface="Times New Roman" pitchFamily="18" charset="0"/>
              </a:rPr>
              <a:t>	</a:t>
            </a:r>
            <a:r>
              <a:rPr lang="en-US" altLang="zh-CN" sz="1900" dirty="0">
                <a:latin typeface="Times New Roman" pitchFamily="18" charset="0"/>
              </a:rPr>
              <a:t>1	1</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a:t>
            </a:r>
            <a:r>
              <a:rPr lang="en-US" altLang="zh-CN" sz="1900" dirty="0">
                <a:latin typeface="Times New Roman" pitchFamily="18" charset="0"/>
              </a:rPr>
              <a:t>	4	2	4</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4</a:t>
            </a:r>
            <a:r>
              <a:rPr lang="en-US" altLang="zh-CN" sz="1900" dirty="0">
                <a:latin typeface="Times New Roman" pitchFamily="18" charset="0"/>
              </a:rPr>
              <a:t>	5	1	2</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5</a:t>
            </a:r>
            <a:r>
              <a:rPr lang="en-US" altLang="zh-CN" sz="1900" dirty="0">
                <a:latin typeface="Times New Roman" pitchFamily="18" charset="0"/>
              </a:rPr>
              <a:t>	8	5	2</a:t>
            </a:r>
          </a:p>
          <a:p>
            <a:pPr>
              <a:lnSpc>
                <a:spcPct val="90000"/>
              </a:lnSpc>
              <a:tabLst>
                <a:tab pos="1881188" algn="ctr"/>
                <a:tab pos="3817938" algn="ctr"/>
                <a:tab pos="6034088" algn="ctr"/>
              </a:tabLst>
            </a:pPr>
            <a:r>
              <a:rPr lang="en-US" altLang="zh-CN" b="0" dirty="0">
                <a:solidFill>
                  <a:srgbClr val="3333FF"/>
                </a:solidFill>
                <a:latin typeface="Times New Roman" pitchFamily="18" charset="0"/>
              </a:rPr>
              <a:t>preemptive</a:t>
            </a:r>
          </a:p>
          <a:p>
            <a:pPr>
              <a:lnSpc>
                <a:spcPct val="90000"/>
              </a:lnSpc>
              <a:tabLst>
                <a:tab pos="1881188" algn="ctr"/>
                <a:tab pos="3817938" algn="ctr"/>
                <a:tab pos="6034088" algn="ctr"/>
              </a:tabLst>
            </a:pPr>
            <a:endParaRPr lang="en-US" altLang="zh-CN" b="0" dirty="0">
              <a:solidFill>
                <a:srgbClr val="3333FF"/>
              </a:solidFill>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sz="2100" i="1" dirty="0">
              <a:solidFill>
                <a:srgbClr val="0000CC"/>
              </a:solidFill>
              <a:latin typeface="Times New Roman" pitchFamily="18" charset="0"/>
            </a:endParaRP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Turnaround time=</a:t>
            </a:r>
            <a:r>
              <a:rPr lang="en-US" altLang="zh-CN" sz="2100" dirty="0">
                <a:solidFill>
                  <a:srgbClr val="0000CC"/>
                </a:solidFill>
                <a:latin typeface="Times New Roman" pitchFamily="18" charset="0"/>
              </a:rPr>
              <a:t>(17+1+15+1+5)/5=7.8</a:t>
            </a: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waiting time</a:t>
            </a:r>
            <a:r>
              <a:rPr lang="en-US" altLang="zh-CN" sz="2100" dirty="0">
                <a:solidFill>
                  <a:srgbClr val="0000CC"/>
                </a:solidFill>
                <a:latin typeface="Times New Roman" pitchFamily="18" charset="0"/>
              </a:rPr>
              <a:t> = (7+0+13 +0 +0)/5 = 4</a:t>
            </a:r>
          </a:p>
        </p:txBody>
      </p:sp>
      <p:grpSp>
        <p:nvGrpSpPr>
          <p:cNvPr id="2" name="组合 1"/>
          <p:cNvGrpSpPr/>
          <p:nvPr/>
        </p:nvGrpSpPr>
        <p:grpSpPr>
          <a:xfrm>
            <a:off x="2472891" y="3683995"/>
            <a:ext cx="7894637" cy="1533481"/>
            <a:chOff x="948890" y="3683994"/>
            <a:chExt cx="7894637" cy="1533481"/>
          </a:xfrm>
        </p:grpSpPr>
        <p:sp>
          <p:nvSpPr>
            <p:cNvPr id="27653" name="Rectangle 5"/>
            <p:cNvSpPr>
              <a:spLocks noChangeArrowheads="1"/>
            </p:cNvSpPr>
            <p:nvPr/>
          </p:nvSpPr>
          <p:spPr bwMode="auto">
            <a:xfrm flipH="1">
              <a:off x="1112402" y="3698163"/>
              <a:ext cx="7370762" cy="84688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7654" name="Text Box 6"/>
            <p:cNvSpPr txBox="1">
              <a:spLocks noChangeArrowheads="1"/>
            </p:cNvSpPr>
            <p:nvPr/>
          </p:nvSpPr>
          <p:spPr bwMode="auto">
            <a:xfrm flipH="1">
              <a:off x="3705757" y="3907185"/>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55" name="Text Box 7"/>
            <p:cNvSpPr txBox="1">
              <a:spLocks noChangeArrowheads="1"/>
            </p:cNvSpPr>
            <p:nvPr/>
          </p:nvSpPr>
          <p:spPr bwMode="auto">
            <a:xfrm flipH="1">
              <a:off x="7897377" y="3927328"/>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3</a:t>
              </a:r>
              <a:endParaRPr kumimoji="0" lang="en-US" altLang="zh-CN" sz="2100" b="0" dirty="0">
                <a:latin typeface="Helvetica" pitchFamily="34" charset="0"/>
                <a:ea typeface="宋体" pitchFamily="2" charset="-122"/>
              </a:endParaRPr>
            </a:p>
          </p:txBody>
        </p:sp>
        <p:sp>
          <p:nvSpPr>
            <p:cNvPr id="27658" name="Line 10"/>
            <p:cNvSpPr>
              <a:spLocks noChangeShapeType="1"/>
            </p:cNvSpPr>
            <p:nvPr/>
          </p:nvSpPr>
          <p:spPr bwMode="auto">
            <a:xfrm flipH="1">
              <a:off x="1112402" y="4545044"/>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1"/>
            <p:cNvSpPr>
              <a:spLocks noChangeShapeType="1"/>
            </p:cNvSpPr>
            <p:nvPr/>
          </p:nvSpPr>
          <p:spPr bwMode="auto">
            <a:xfrm flipH="1">
              <a:off x="8494277" y="3920192"/>
              <a:ext cx="0" cy="888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2"/>
            <p:cNvSpPr>
              <a:spLocks noChangeShapeType="1"/>
            </p:cNvSpPr>
            <p:nvPr/>
          </p:nvSpPr>
          <p:spPr bwMode="auto">
            <a:xfrm flipH="1">
              <a:off x="3584140" y="3698163"/>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flipH="1">
              <a:off x="1933140"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Text Box 14"/>
            <p:cNvSpPr txBox="1">
              <a:spLocks noChangeArrowheads="1"/>
            </p:cNvSpPr>
            <p:nvPr/>
          </p:nvSpPr>
          <p:spPr bwMode="auto">
            <a:xfrm flipH="1">
              <a:off x="3387290" y="4787690"/>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6</a:t>
              </a:r>
            </a:p>
          </p:txBody>
        </p:sp>
        <p:sp>
          <p:nvSpPr>
            <p:cNvPr id="27663" name="Text Box 15"/>
            <p:cNvSpPr txBox="1">
              <a:spLocks noChangeArrowheads="1"/>
            </p:cNvSpPr>
            <p:nvPr/>
          </p:nvSpPr>
          <p:spPr bwMode="auto">
            <a:xfrm flipH="1">
              <a:off x="7414664" y="4801970"/>
              <a:ext cx="4828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1</a:t>
              </a:r>
              <a:r>
                <a:rPr kumimoji="0" lang="en-US" altLang="zh-CN" sz="2100" b="0" dirty="0">
                  <a:latin typeface="Helvetica" pitchFamily="34" charset="0"/>
                  <a:ea typeface="宋体" pitchFamily="2" charset="-122"/>
                </a:rPr>
                <a:t>7</a:t>
              </a:r>
              <a:endParaRPr kumimoji="0" lang="zh-CN" altLang="en-US" sz="2100" b="0" dirty="0">
                <a:latin typeface="Helvetica" pitchFamily="34" charset="0"/>
                <a:ea typeface="宋体" pitchFamily="2" charset="-122"/>
              </a:endParaRPr>
            </a:p>
          </p:txBody>
        </p:sp>
        <p:sp>
          <p:nvSpPr>
            <p:cNvPr id="27664" name="Text Box 16"/>
            <p:cNvSpPr txBox="1">
              <a:spLocks noChangeArrowheads="1"/>
            </p:cNvSpPr>
            <p:nvPr/>
          </p:nvSpPr>
          <p:spPr bwMode="auto">
            <a:xfrm flipH="1">
              <a:off x="948890" y="4801964"/>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0</a:t>
              </a:r>
            </a:p>
          </p:txBody>
        </p:sp>
        <p:sp>
          <p:nvSpPr>
            <p:cNvPr id="27665" name="Text Box 17"/>
            <p:cNvSpPr txBox="1">
              <a:spLocks noChangeArrowheads="1"/>
            </p:cNvSpPr>
            <p:nvPr/>
          </p:nvSpPr>
          <p:spPr bwMode="auto">
            <a:xfrm flipH="1">
              <a:off x="6692382" y="3896210"/>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67" name="Line 19"/>
            <p:cNvSpPr>
              <a:spLocks noChangeShapeType="1"/>
            </p:cNvSpPr>
            <p:nvPr/>
          </p:nvSpPr>
          <p:spPr bwMode="auto">
            <a:xfrm flipH="1">
              <a:off x="2388752"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20"/>
            <p:cNvSpPr>
              <a:spLocks noChangeShapeType="1"/>
            </p:cNvSpPr>
            <p:nvPr/>
          </p:nvSpPr>
          <p:spPr bwMode="auto">
            <a:xfrm flipH="1">
              <a:off x="2825766"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21"/>
            <p:cNvSpPr>
              <a:spLocks noChangeShapeType="1"/>
            </p:cNvSpPr>
            <p:nvPr/>
          </p:nvSpPr>
          <p:spPr bwMode="auto">
            <a:xfrm flipH="1">
              <a:off x="7006957"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2"/>
            <p:cNvSpPr>
              <a:spLocks noChangeShapeType="1"/>
            </p:cNvSpPr>
            <p:nvPr/>
          </p:nvSpPr>
          <p:spPr bwMode="auto">
            <a:xfrm flipH="1">
              <a:off x="3947677"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5"/>
            <p:cNvSpPr>
              <a:spLocks noChangeShapeType="1"/>
            </p:cNvSpPr>
            <p:nvPr/>
          </p:nvSpPr>
          <p:spPr bwMode="auto">
            <a:xfrm flipH="1">
              <a:off x="4850965"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27"/>
            <p:cNvSpPr>
              <a:spLocks noChangeShapeType="1"/>
            </p:cNvSpPr>
            <p:nvPr/>
          </p:nvSpPr>
          <p:spPr bwMode="auto">
            <a:xfrm flipH="1">
              <a:off x="5579627"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p:cNvSpPr>
              <a:spLocks noChangeShapeType="1"/>
            </p:cNvSpPr>
            <p:nvPr/>
          </p:nvSpPr>
          <p:spPr bwMode="auto">
            <a:xfrm flipH="1">
              <a:off x="5960211" y="4380109"/>
              <a:ext cx="0" cy="329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Text Box 29"/>
            <p:cNvSpPr txBox="1">
              <a:spLocks noChangeArrowheads="1"/>
            </p:cNvSpPr>
            <p:nvPr/>
          </p:nvSpPr>
          <p:spPr bwMode="auto">
            <a:xfrm flipH="1">
              <a:off x="8360927" y="4775003"/>
              <a:ext cx="48260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a:t>
              </a:r>
              <a:r>
                <a:rPr kumimoji="0" lang="en-US" altLang="zh-CN" sz="2100" b="0">
                  <a:latin typeface="Helvetica" pitchFamily="34" charset="0"/>
                  <a:ea typeface="宋体" pitchFamily="2" charset="-122"/>
                </a:rPr>
                <a:t>9</a:t>
              </a:r>
            </a:p>
          </p:txBody>
        </p:sp>
        <p:sp>
          <p:nvSpPr>
            <p:cNvPr id="27678" name="Line 30"/>
            <p:cNvSpPr>
              <a:spLocks noChangeShapeType="1"/>
            </p:cNvSpPr>
            <p:nvPr/>
          </p:nvSpPr>
          <p:spPr bwMode="auto">
            <a:xfrm flipH="1">
              <a:off x="5214820" y="4380109"/>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1"/>
            <p:cNvSpPr>
              <a:spLocks noChangeShapeType="1"/>
            </p:cNvSpPr>
            <p:nvPr/>
          </p:nvSpPr>
          <p:spPr bwMode="auto">
            <a:xfrm flipH="1">
              <a:off x="6675002"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2"/>
            <p:cNvSpPr>
              <a:spLocks noChangeShapeType="1"/>
            </p:cNvSpPr>
            <p:nvPr/>
          </p:nvSpPr>
          <p:spPr bwMode="auto">
            <a:xfrm flipH="1">
              <a:off x="8060921"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Text Box 33"/>
            <p:cNvSpPr txBox="1">
              <a:spLocks noChangeArrowheads="1"/>
            </p:cNvSpPr>
            <p:nvPr/>
          </p:nvSpPr>
          <p:spPr bwMode="auto">
            <a:xfrm flipH="1">
              <a:off x="2311030" y="391385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82" name="Line 34"/>
            <p:cNvSpPr>
              <a:spLocks noChangeShapeType="1"/>
            </p:cNvSpPr>
            <p:nvPr/>
          </p:nvSpPr>
          <p:spPr bwMode="auto">
            <a:xfrm flipH="1">
              <a:off x="1471177" y="3691819"/>
              <a:ext cx="12700" cy="11355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35"/>
            <p:cNvSpPr txBox="1">
              <a:spLocks noChangeArrowheads="1"/>
            </p:cNvSpPr>
            <p:nvPr/>
          </p:nvSpPr>
          <p:spPr bwMode="auto">
            <a:xfrm flipH="1">
              <a:off x="1317190" y="4782933"/>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a:t>
              </a:r>
            </a:p>
          </p:txBody>
        </p:sp>
        <p:sp>
          <p:nvSpPr>
            <p:cNvPr id="27684" name="Line 36"/>
            <p:cNvSpPr>
              <a:spLocks noChangeShapeType="1"/>
            </p:cNvSpPr>
            <p:nvPr/>
          </p:nvSpPr>
          <p:spPr bwMode="auto">
            <a:xfrm flipH="1">
              <a:off x="7368138"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Line 37"/>
            <p:cNvSpPr>
              <a:spLocks noChangeShapeType="1"/>
            </p:cNvSpPr>
            <p:nvPr/>
          </p:nvSpPr>
          <p:spPr bwMode="auto">
            <a:xfrm flipH="1">
              <a:off x="7707612" y="3683994"/>
              <a:ext cx="0" cy="108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8"/>
            <p:cNvSpPr txBox="1">
              <a:spLocks noChangeArrowheads="1"/>
            </p:cNvSpPr>
            <p:nvPr/>
          </p:nvSpPr>
          <p:spPr bwMode="auto">
            <a:xfrm flipH="1">
              <a:off x="3155515" y="3950418"/>
              <a:ext cx="42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800" b="0" dirty="0">
                  <a:latin typeface="Helvetica" pitchFamily="34" charset="0"/>
                  <a:ea typeface="宋体" pitchFamily="2" charset="-122"/>
                </a:rPr>
                <a:t>P</a:t>
              </a:r>
              <a:r>
                <a:rPr kumimoji="0" lang="en-US" altLang="zh-CN" sz="1800" b="0" baseline="-25000" dirty="0">
                  <a:latin typeface="Helvetica" pitchFamily="34" charset="0"/>
                  <a:ea typeface="宋体" pitchFamily="2" charset="-122"/>
                </a:rPr>
                <a:t>4</a:t>
              </a:r>
            </a:p>
          </p:txBody>
        </p:sp>
        <p:sp>
          <p:nvSpPr>
            <p:cNvPr id="42" name="Text Box 33"/>
            <p:cNvSpPr txBox="1">
              <a:spLocks noChangeArrowheads="1"/>
            </p:cNvSpPr>
            <p:nvPr/>
          </p:nvSpPr>
          <p:spPr bwMode="auto">
            <a:xfrm flipH="1">
              <a:off x="1483877" y="391385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2</a:t>
              </a:r>
              <a:endParaRPr kumimoji="0" lang="en-US" altLang="zh-CN" sz="2100" b="0" dirty="0">
                <a:latin typeface="Helvetica" pitchFamily="34" charset="0"/>
                <a:ea typeface="宋体" pitchFamily="2" charset="-122"/>
              </a:endParaRPr>
            </a:p>
          </p:txBody>
        </p:sp>
        <p:sp>
          <p:nvSpPr>
            <p:cNvPr id="43" name="Text Box 33"/>
            <p:cNvSpPr txBox="1">
              <a:spLocks noChangeArrowheads="1"/>
            </p:cNvSpPr>
            <p:nvPr/>
          </p:nvSpPr>
          <p:spPr bwMode="auto">
            <a:xfrm flipH="1">
              <a:off x="5120192" y="3913855"/>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5</a:t>
              </a:r>
              <a:endParaRPr kumimoji="0" lang="en-US" altLang="zh-CN" sz="2100" b="0" dirty="0">
                <a:latin typeface="Helvetica" pitchFamily="34" charset="0"/>
                <a:ea typeface="宋体" pitchFamily="2" charset="-122"/>
              </a:endParaRPr>
            </a:p>
          </p:txBody>
        </p:sp>
        <p:sp>
          <p:nvSpPr>
            <p:cNvPr id="44" name="Text Box 33"/>
            <p:cNvSpPr txBox="1">
              <a:spLocks noChangeArrowheads="1"/>
            </p:cNvSpPr>
            <p:nvPr/>
          </p:nvSpPr>
          <p:spPr bwMode="auto">
            <a:xfrm flipH="1">
              <a:off x="1050471" y="390468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45" name="Line 12"/>
            <p:cNvSpPr>
              <a:spLocks noChangeShapeType="1"/>
            </p:cNvSpPr>
            <p:nvPr/>
          </p:nvSpPr>
          <p:spPr bwMode="auto">
            <a:xfrm flipH="1">
              <a:off x="1933140" y="3707678"/>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14"/>
            <p:cNvSpPr txBox="1">
              <a:spLocks noChangeArrowheads="1"/>
            </p:cNvSpPr>
            <p:nvPr/>
          </p:nvSpPr>
          <p:spPr bwMode="auto">
            <a:xfrm flipH="1">
              <a:off x="1808242" y="4788511"/>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2</a:t>
              </a:r>
            </a:p>
          </p:txBody>
        </p:sp>
        <p:sp>
          <p:nvSpPr>
            <p:cNvPr id="47" name="Text Box 14"/>
            <p:cNvSpPr txBox="1">
              <a:spLocks noChangeArrowheads="1"/>
            </p:cNvSpPr>
            <p:nvPr/>
          </p:nvSpPr>
          <p:spPr bwMode="auto">
            <a:xfrm flipH="1">
              <a:off x="4232974" y="4776044"/>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8</a:t>
              </a:r>
            </a:p>
          </p:txBody>
        </p:sp>
        <p:sp>
          <p:nvSpPr>
            <p:cNvPr id="48" name="Text Box 14"/>
            <p:cNvSpPr txBox="1">
              <a:spLocks noChangeArrowheads="1"/>
            </p:cNvSpPr>
            <p:nvPr/>
          </p:nvSpPr>
          <p:spPr bwMode="auto">
            <a:xfrm flipH="1">
              <a:off x="2988642" y="4782876"/>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5</a:t>
              </a:r>
            </a:p>
          </p:txBody>
        </p:sp>
        <p:sp>
          <p:nvSpPr>
            <p:cNvPr id="49" name="Line 12"/>
            <p:cNvSpPr>
              <a:spLocks noChangeShapeType="1"/>
            </p:cNvSpPr>
            <p:nvPr/>
          </p:nvSpPr>
          <p:spPr bwMode="auto">
            <a:xfrm flipH="1">
              <a:off x="4399848" y="3707678"/>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p:cNvSpPr>
              <a:spLocks noChangeShapeType="1"/>
            </p:cNvSpPr>
            <p:nvPr/>
          </p:nvSpPr>
          <p:spPr bwMode="auto">
            <a:xfrm flipH="1">
              <a:off x="6328425" y="3687821"/>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2"/>
            <p:cNvSpPr>
              <a:spLocks noChangeShapeType="1"/>
            </p:cNvSpPr>
            <p:nvPr/>
          </p:nvSpPr>
          <p:spPr bwMode="auto">
            <a:xfrm flipH="1">
              <a:off x="3169802" y="3707677"/>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Text Box 14"/>
            <p:cNvSpPr txBox="1">
              <a:spLocks noChangeArrowheads="1"/>
            </p:cNvSpPr>
            <p:nvPr/>
          </p:nvSpPr>
          <p:spPr bwMode="auto">
            <a:xfrm flipH="1">
              <a:off x="6087012" y="4782946"/>
              <a:ext cx="4828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13</a:t>
              </a:r>
            </a:p>
          </p:txBody>
        </p:sp>
      </p:grpSp>
    </p:spTree>
    <p:extLst>
      <p:ext uri="{BB962C8B-B14F-4D97-AF65-F5344CB8AC3E}">
        <p14:creationId xmlns:p14="http://schemas.microsoft.com/office/powerpoint/2010/main" val="1809463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sz="4200" b="0">
                <a:latin typeface="Times New Roman" pitchFamily="18" charset="0"/>
                <a:ea typeface="楷体_GB2312" pitchFamily="49" charset="-122"/>
              </a:rPr>
              <a:t> </a:t>
            </a:r>
            <a:r>
              <a:rPr lang="en-US" altLang="zh-CN" b="0">
                <a:latin typeface="Times New Roman" pitchFamily="18" charset="0"/>
                <a:ea typeface="楷体_GB2312" pitchFamily="49" charset="-122"/>
              </a:rPr>
              <a:t>Priority Scheduling (Cont.)</a:t>
            </a:r>
          </a:p>
        </p:txBody>
      </p:sp>
      <p:sp>
        <p:nvSpPr>
          <p:cNvPr id="28675" name="Rectangle 3"/>
          <p:cNvSpPr>
            <a:spLocks noGrp="1" noChangeArrowheads="1"/>
          </p:cNvSpPr>
          <p:nvPr>
            <p:ph idx="1"/>
          </p:nvPr>
        </p:nvSpPr>
        <p:spPr/>
        <p:txBody>
          <a:bodyPr/>
          <a:lstStyle/>
          <a:p>
            <a:r>
              <a:rPr lang="en-US" altLang="zh-CN" sz="2800" dirty="0">
                <a:solidFill>
                  <a:srgbClr val="3333FF"/>
                </a:solidFill>
                <a:latin typeface="Times New Roman" pitchFamily="18" charset="0"/>
              </a:rPr>
              <a:t>Problem </a:t>
            </a:r>
            <a:r>
              <a:rPr lang="zh-CN" altLang="en-US" sz="2800" dirty="0">
                <a:solidFill>
                  <a:srgbClr val="3333FF"/>
                </a:solidFill>
                <a:latin typeface="Times New Roman" pitchFamily="18" charset="0"/>
                <a:sym typeface="Symbol" pitchFamily="18" charset="2"/>
              </a:rPr>
              <a:t>：</a:t>
            </a:r>
            <a:r>
              <a:rPr lang="en-US" altLang="zh-CN" sz="2800" dirty="0">
                <a:solidFill>
                  <a:srgbClr val="FF0000"/>
                </a:solidFill>
                <a:latin typeface="Times New Roman" pitchFamily="18" charset="0"/>
                <a:sym typeface="Symbol" pitchFamily="18" charset="2"/>
              </a:rPr>
              <a:t>Starvation</a:t>
            </a:r>
            <a:r>
              <a:rPr lang="en-US" altLang="zh-CN" sz="2800" dirty="0">
                <a:latin typeface="Times New Roman" pitchFamily="18" charset="0"/>
                <a:sym typeface="Symbol" pitchFamily="18" charset="2"/>
              </a:rPr>
              <a:t>(</a:t>
            </a:r>
            <a:r>
              <a:rPr lang="zh-CN" altLang="en-US" b="0" dirty="0">
                <a:latin typeface="Times New Roman" pitchFamily="18" charset="0"/>
                <a:sym typeface="Symbol" pitchFamily="18" charset="2"/>
              </a:rPr>
              <a:t>饥饿</a:t>
            </a:r>
            <a:r>
              <a:rPr lang="en-US" altLang="zh-CN" b="0" dirty="0">
                <a:latin typeface="Times New Roman" pitchFamily="18" charset="0"/>
                <a:sym typeface="Symbol" pitchFamily="18" charset="2"/>
              </a:rPr>
              <a:t>)</a:t>
            </a:r>
            <a:r>
              <a:rPr lang="en-US" altLang="zh-CN" sz="2800" dirty="0">
                <a:latin typeface="Times New Roman" pitchFamily="18" charset="0"/>
                <a:sym typeface="Symbol" pitchFamily="18" charset="2"/>
              </a:rPr>
              <a:t>– low priority processes may never execute.</a:t>
            </a:r>
            <a:r>
              <a:rPr lang="zh-CN" altLang="en-US" b="0" dirty="0">
                <a:latin typeface="Times New Roman" pitchFamily="18" charset="0"/>
                <a:sym typeface="Symbol" pitchFamily="18" charset="2"/>
              </a:rPr>
              <a:t>　</a:t>
            </a:r>
          </a:p>
          <a:p>
            <a:pPr>
              <a:buFont typeface="Monotype Sorts" pitchFamily="2" charset="2"/>
              <a:buNone/>
            </a:pPr>
            <a:r>
              <a:rPr lang="en-US" altLang="zh-CN" b="0" dirty="0">
                <a:latin typeface="Times New Roman" pitchFamily="18" charset="0"/>
                <a:sym typeface="Symbol" pitchFamily="18" charset="2"/>
              </a:rPr>
              <a:t>   ( Rumor has it that ,When they shut down the </a:t>
            </a:r>
            <a:r>
              <a:rPr lang="en-US" altLang="zh-CN" b="0" dirty="0">
                <a:solidFill>
                  <a:srgbClr val="FF0000"/>
                </a:solidFill>
                <a:latin typeface="Times New Roman" pitchFamily="18" charset="0"/>
                <a:sym typeface="Symbol" pitchFamily="18" charset="2"/>
              </a:rPr>
              <a:t>IBM 7094</a:t>
            </a:r>
            <a:r>
              <a:rPr lang="en-US" altLang="zh-CN" b="0" dirty="0">
                <a:latin typeface="Times New Roman" pitchFamily="18" charset="0"/>
                <a:sym typeface="Symbol" pitchFamily="18" charset="2"/>
              </a:rPr>
              <a:t> at MIT </a:t>
            </a:r>
            <a:r>
              <a:rPr lang="en-US" altLang="zh-CN" b="0" dirty="0">
                <a:solidFill>
                  <a:srgbClr val="FF0000"/>
                </a:solidFill>
                <a:latin typeface="Times New Roman" pitchFamily="18" charset="0"/>
                <a:sym typeface="Symbol" pitchFamily="18" charset="2"/>
              </a:rPr>
              <a:t>in 1973</a:t>
            </a:r>
            <a:r>
              <a:rPr lang="en-US" altLang="zh-CN" b="0" dirty="0">
                <a:latin typeface="Times New Roman" pitchFamily="18" charset="0"/>
                <a:sym typeface="Symbol" pitchFamily="18" charset="2"/>
              </a:rPr>
              <a:t>,they found </a:t>
            </a:r>
            <a:r>
              <a:rPr lang="en-US" altLang="zh-CN" b="0" dirty="0">
                <a:solidFill>
                  <a:srgbClr val="CC6600"/>
                </a:solidFill>
                <a:latin typeface="Times New Roman" pitchFamily="18" charset="0"/>
                <a:sym typeface="Symbol" pitchFamily="18" charset="2"/>
              </a:rPr>
              <a:t>a low-priority process</a:t>
            </a:r>
            <a:r>
              <a:rPr lang="en-US" altLang="zh-CN" b="0" dirty="0">
                <a:latin typeface="Times New Roman" pitchFamily="18" charset="0"/>
                <a:sym typeface="Symbol" pitchFamily="18" charset="2"/>
              </a:rPr>
              <a:t> that had been submitted </a:t>
            </a:r>
            <a:r>
              <a:rPr lang="en-US" altLang="zh-CN" b="0" dirty="0">
                <a:solidFill>
                  <a:srgbClr val="FF0000"/>
                </a:solidFill>
                <a:latin typeface="Times New Roman" pitchFamily="18" charset="0"/>
                <a:sym typeface="Symbol" pitchFamily="18" charset="2"/>
              </a:rPr>
              <a:t>in 1967</a:t>
            </a:r>
            <a:r>
              <a:rPr lang="en-US" altLang="zh-CN" b="0" dirty="0">
                <a:latin typeface="Times New Roman" pitchFamily="18" charset="0"/>
                <a:sym typeface="Symbol" pitchFamily="18" charset="2"/>
              </a:rPr>
              <a:t> and </a:t>
            </a:r>
            <a:r>
              <a:rPr lang="en-US" altLang="zh-CN" b="0" dirty="0">
                <a:solidFill>
                  <a:srgbClr val="CC6600"/>
                </a:solidFill>
                <a:latin typeface="Times New Roman" pitchFamily="18" charset="0"/>
                <a:sym typeface="Symbol" pitchFamily="18" charset="2"/>
              </a:rPr>
              <a:t>had not yet been run</a:t>
            </a:r>
            <a:r>
              <a:rPr lang="en-US" altLang="zh-CN" b="0" dirty="0">
                <a:latin typeface="Times New Roman" pitchFamily="18" charset="0"/>
                <a:sym typeface="Symbol" pitchFamily="18" charset="2"/>
              </a:rPr>
              <a:t>)</a:t>
            </a:r>
            <a:r>
              <a:rPr lang="zh-CN" altLang="en-US" b="0" dirty="0">
                <a:latin typeface="Times New Roman" pitchFamily="18" charset="0"/>
                <a:sym typeface="Symbol" pitchFamily="18" charset="2"/>
              </a:rPr>
              <a:t>  </a:t>
            </a:r>
            <a:endParaRPr lang="en-US" altLang="zh-CN" b="0" dirty="0">
              <a:latin typeface="Times New Roman" pitchFamily="18" charset="0"/>
              <a:sym typeface="Symbol" pitchFamily="18" charset="2"/>
            </a:endParaRPr>
          </a:p>
          <a:p>
            <a:pPr>
              <a:buFont typeface="Monotype Sorts" pitchFamily="2" charset="2"/>
              <a:buNone/>
            </a:pPr>
            <a:endParaRPr lang="zh-CN" altLang="zh-CN" b="0" dirty="0">
              <a:latin typeface="Times New Roman" pitchFamily="18" charset="0"/>
              <a:sym typeface="Symbol" pitchFamily="18" charset="2"/>
            </a:endParaRPr>
          </a:p>
          <a:p>
            <a:endParaRPr lang="en-US" altLang="zh-CN" sz="2800" dirty="0">
              <a:solidFill>
                <a:srgbClr val="3333FF"/>
              </a:solidFill>
              <a:latin typeface="Times New Roman" pitchFamily="18" charset="0"/>
              <a:sym typeface="Symbol" pitchFamily="18" charset="2"/>
            </a:endParaRPr>
          </a:p>
          <a:p>
            <a:endParaRPr lang="en-US" altLang="zh-CN" sz="2800" dirty="0">
              <a:solidFill>
                <a:srgbClr val="3333FF"/>
              </a:solidFill>
              <a:latin typeface="Times New Roman" pitchFamily="18" charset="0"/>
              <a:sym typeface="Symbol" pitchFamily="18" charset="2"/>
            </a:endParaRPr>
          </a:p>
          <a:p>
            <a:endParaRPr lang="en-US" altLang="zh-CN" dirty="0">
              <a:solidFill>
                <a:srgbClr val="3333FF"/>
              </a:solidFill>
              <a:latin typeface="Times New Roman" pitchFamily="18" charset="0"/>
              <a:sym typeface="Symbol" pitchFamily="18" charset="2"/>
            </a:endParaRPr>
          </a:p>
          <a:p>
            <a:r>
              <a:rPr lang="en-US" altLang="zh-CN" dirty="0">
                <a:solidFill>
                  <a:srgbClr val="3333FF"/>
                </a:solidFill>
                <a:latin typeface="Times New Roman" pitchFamily="18" charset="0"/>
                <a:sym typeface="Symbol" pitchFamily="18" charset="2"/>
              </a:rPr>
              <a:t>Solution </a:t>
            </a:r>
            <a:r>
              <a:rPr lang="zh-CN" altLang="en-US" dirty="0">
                <a:latin typeface="Times New Roman" pitchFamily="18" charset="0"/>
                <a:sym typeface="Symbol" pitchFamily="18" charset="2"/>
              </a:rPr>
              <a:t>：</a:t>
            </a:r>
            <a:r>
              <a:rPr lang="zh-CN" altLang="en-US"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sym typeface="Symbol" pitchFamily="18" charset="2"/>
              </a:rPr>
              <a:t>Aging</a:t>
            </a:r>
            <a:r>
              <a:rPr lang="en-US" altLang="zh-CN" dirty="0">
                <a:latin typeface="Times New Roman" pitchFamily="18" charset="0"/>
                <a:sym typeface="Symbol" pitchFamily="18" charset="2"/>
              </a:rPr>
              <a:t>(</a:t>
            </a:r>
            <a:r>
              <a:rPr lang="zh-CN" altLang="en-US" sz="2000" dirty="0">
                <a:latin typeface="Times New Roman" pitchFamily="18" charset="0"/>
                <a:sym typeface="Symbol" pitchFamily="18" charset="2"/>
              </a:rPr>
              <a:t>老化</a:t>
            </a:r>
            <a:r>
              <a:rPr lang="en-US" altLang="zh-CN" sz="2000" dirty="0">
                <a:latin typeface="Times New Roman" pitchFamily="18" charset="0"/>
                <a:sym typeface="Symbol" pitchFamily="18" charset="2"/>
              </a:rPr>
              <a:t>)</a:t>
            </a:r>
            <a:r>
              <a:rPr lang="en-US" altLang="zh-CN" dirty="0">
                <a:latin typeface="Times New Roman" pitchFamily="18" charset="0"/>
                <a:sym typeface="Symbol" pitchFamily="18" charset="2"/>
              </a:rPr>
              <a:t>– as time progresses increase the priority of the process.——</a:t>
            </a:r>
            <a:r>
              <a:rPr lang="zh-CN" altLang="en-US" dirty="0">
                <a:solidFill>
                  <a:srgbClr val="FF0000"/>
                </a:solidFill>
                <a:latin typeface="楷体" pitchFamily="49" charset="-122"/>
                <a:sym typeface="Symbol" pitchFamily="18" charset="2"/>
              </a:rPr>
              <a:t>动态优先级</a:t>
            </a:r>
            <a:endParaRPr lang="en-US" altLang="zh-CN" dirty="0">
              <a:solidFill>
                <a:srgbClr val="FF0000"/>
              </a:solidFill>
              <a:latin typeface="楷体" pitchFamily="49" charset="-122"/>
              <a:sym typeface="Symbol" pitchFamily="18" charset="2"/>
            </a:endParaRPr>
          </a:p>
        </p:txBody>
      </p:sp>
      <p:grpSp>
        <p:nvGrpSpPr>
          <p:cNvPr id="2" name="Group 4"/>
          <p:cNvGrpSpPr>
            <a:grpSpLocks/>
          </p:cNvGrpSpPr>
          <p:nvPr/>
        </p:nvGrpSpPr>
        <p:grpSpPr bwMode="auto">
          <a:xfrm>
            <a:off x="2627903" y="2665943"/>
            <a:ext cx="1941512" cy="1826683"/>
            <a:chOff x="3792" y="1458"/>
            <a:chExt cx="1536" cy="1422"/>
          </a:xfrm>
        </p:grpSpPr>
        <p:pic>
          <p:nvPicPr>
            <p:cNvPr id="28678" name="Picture 5" descr="MCj0424456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698"/>
              <a:ext cx="1148"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descr="MCj043156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458"/>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77" name="Picture 8" descr="C:\Users\mgunes\Desktop\cpe401\yoga_m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171" y="2860309"/>
            <a:ext cx="2322513" cy="174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anim calcmode="lin" valueType="num">
                                      <p:cBhvr>
                                        <p:cTn id="11" dur="500" fill="hold"/>
                                        <p:tgtEl>
                                          <p:spTgt spid="28675">
                                            <p:txEl>
                                              <p:pRg st="6" end="6"/>
                                            </p:txEl>
                                          </p:spTgt>
                                        </p:tgtEl>
                                        <p:attrNameLst>
                                          <p:attrName>ppt_w</p:attrName>
                                        </p:attrNameLst>
                                      </p:cBhvr>
                                      <p:tavLst>
                                        <p:tav tm="0">
                                          <p:val>
                                            <p:fltVal val="0"/>
                                          </p:val>
                                        </p:tav>
                                        <p:tav tm="100000">
                                          <p:val>
                                            <p:strVal val="#ppt_w"/>
                                          </p:val>
                                        </p:tav>
                                      </p:tavLst>
                                    </p:anim>
                                    <p:anim calcmode="lin" valueType="num">
                                      <p:cBhvr>
                                        <p:cTn id="12" dur="500" fill="hold"/>
                                        <p:tgtEl>
                                          <p:spTgt spid="28675">
                                            <p:txEl>
                                              <p:pRg st="6" end="6"/>
                                            </p:txEl>
                                          </p:spTgt>
                                        </p:tgtEl>
                                        <p:attrNameLst>
                                          <p:attrName>ppt_h</p:attrName>
                                        </p:attrNameLst>
                                      </p:cBhvr>
                                      <p:tavLst>
                                        <p:tav tm="0">
                                          <p:val>
                                            <p:fltVal val="0"/>
                                          </p:val>
                                        </p:tav>
                                        <p:tav tm="100000">
                                          <p:val>
                                            <p:strVal val="#ppt_h"/>
                                          </p:val>
                                        </p:tav>
                                      </p:tavLst>
                                    </p:anim>
                                    <p:animEffect transition="in" filter="fade">
                                      <p:cBhvr>
                                        <p:cTn id="1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5.3.4</a:t>
            </a:r>
            <a:r>
              <a:rPr lang="zh-CN" altLang="en-US" dirty="0">
                <a:latin typeface="Times New Roman" pitchFamily="18" charset="0"/>
                <a:ea typeface="楷体" pitchFamily="49" charset="-122"/>
                <a:cs typeface="Times New Roman" pitchFamily="18" charset="0"/>
              </a:rPr>
              <a:t>时间片轮转调度</a:t>
            </a:r>
            <a:r>
              <a:rPr lang="en-US" altLang="zh-CN" sz="2800" dirty="0">
                <a:latin typeface="Times New Roman" pitchFamily="18" charset="0"/>
                <a:cs typeface="Times New Roman" pitchFamily="18" charset="0"/>
              </a:rPr>
              <a:t>Round Robin (RR)</a:t>
            </a:r>
          </a:p>
        </p:txBody>
      </p:sp>
      <p:sp>
        <p:nvSpPr>
          <p:cNvPr id="440323" name="Rectangle 3"/>
          <p:cNvSpPr>
            <a:spLocks noGrp="1" noChangeArrowheads="1"/>
          </p:cNvSpPr>
          <p:nvPr>
            <p:ph idx="1"/>
          </p:nvPr>
        </p:nvSpPr>
        <p:spPr/>
        <p:txBody>
          <a:bodyPr/>
          <a:lstStyle/>
          <a:p>
            <a:r>
              <a:rPr lang="zh-CN" altLang="en-US" dirty="0">
                <a:latin typeface="Times New Roman" pitchFamily="18" charset="0"/>
              </a:rPr>
              <a:t>基本思路：通过时间片轮转，提高进程并发性和响应时间特性，从而提高资源利用率。</a:t>
            </a:r>
            <a:endParaRPr lang="en-US" altLang="zh-CN" dirty="0">
              <a:latin typeface="Times New Roman" pitchFamily="18" charset="0"/>
            </a:endParaRPr>
          </a:p>
          <a:p>
            <a:r>
              <a:rPr lang="en-US" altLang="zh-CN" dirty="0">
                <a:latin typeface="Times New Roman" pitchFamily="18" charset="0"/>
              </a:rPr>
              <a:t>RR</a:t>
            </a:r>
            <a:r>
              <a:rPr lang="zh-CN" altLang="en-US" dirty="0">
                <a:latin typeface="Times New Roman" pitchFamily="18" charset="0"/>
              </a:rPr>
              <a:t>算法：</a:t>
            </a:r>
            <a:endParaRPr lang="en-US" altLang="zh-CN" dirty="0">
              <a:latin typeface="Times New Roman" pitchFamily="18" charset="0"/>
            </a:endParaRPr>
          </a:p>
          <a:p>
            <a:pPr lvl="1"/>
            <a:r>
              <a:rPr lang="zh-CN" altLang="en-US" sz="2000" dirty="0">
                <a:latin typeface="Times New Roman" pitchFamily="18" charset="0"/>
              </a:rPr>
              <a:t>将系统中所有的就绪进程按照</a:t>
            </a:r>
            <a:r>
              <a:rPr lang="en-US" altLang="zh-CN" sz="2000" dirty="0">
                <a:latin typeface="Times New Roman" pitchFamily="18" charset="0"/>
              </a:rPr>
              <a:t>FCFS</a:t>
            </a:r>
            <a:r>
              <a:rPr lang="zh-CN" altLang="en-US" sz="2000" dirty="0">
                <a:latin typeface="Times New Roman" pitchFamily="18" charset="0"/>
              </a:rPr>
              <a:t>原则，排成一个队列。</a:t>
            </a:r>
          </a:p>
          <a:p>
            <a:pPr lvl="1"/>
            <a:r>
              <a:rPr lang="zh-CN" altLang="en-US" sz="2000" dirty="0">
                <a:latin typeface="Times New Roman" pitchFamily="18" charset="0"/>
              </a:rPr>
              <a:t>每次调度时将</a:t>
            </a:r>
            <a:r>
              <a:rPr lang="en-US" altLang="zh-CN" sz="2000" dirty="0">
                <a:latin typeface="Times New Roman" pitchFamily="18" charset="0"/>
              </a:rPr>
              <a:t>CPU</a:t>
            </a:r>
            <a:r>
              <a:rPr lang="zh-CN" altLang="en-US" sz="2000" dirty="0">
                <a:latin typeface="Times New Roman" pitchFamily="18" charset="0"/>
              </a:rPr>
              <a:t>分派给队首进程，让其</a:t>
            </a:r>
            <a:r>
              <a:rPr lang="zh-CN" altLang="en-US" sz="2000" b="1" dirty="0">
                <a:solidFill>
                  <a:srgbClr val="0000CC"/>
                </a:solidFill>
                <a:latin typeface="Times New Roman" pitchFamily="18" charset="0"/>
              </a:rPr>
              <a:t>执行一个时间片</a:t>
            </a:r>
            <a:r>
              <a:rPr lang="en-US" altLang="zh-CN" sz="2000" i="1" dirty="0">
                <a:solidFill>
                  <a:srgbClr val="FF0000"/>
                </a:solidFill>
                <a:latin typeface="Times New Roman" pitchFamily="18" charset="0"/>
                <a:ea typeface="宋体" pitchFamily="2" charset="-122"/>
              </a:rPr>
              <a:t> </a:t>
            </a:r>
            <a:r>
              <a:rPr lang="en-US" altLang="zh-CN" sz="2000" dirty="0">
                <a:solidFill>
                  <a:srgbClr val="FF0000"/>
                </a:solidFill>
                <a:latin typeface="Times New Roman" pitchFamily="18" charset="0"/>
                <a:ea typeface="宋体" pitchFamily="2" charset="-122"/>
              </a:rPr>
              <a:t>(</a:t>
            </a:r>
            <a:r>
              <a:rPr lang="en-US" altLang="zh-CN" sz="2000" i="1" dirty="0">
                <a:solidFill>
                  <a:srgbClr val="FF0000"/>
                </a:solidFill>
                <a:latin typeface="Times New Roman" pitchFamily="18" charset="0"/>
                <a:ea typeface="宋体" pitchFamily="2" charset="-122"/>
              </a:rPr>
              <a:t>time slice</a:t>
            </a:r>
            <a:r>
              <a:rPr lang="en-US" altLang="zh-CN" sz="2000" dirty="0">
                <a:solidFill>
                  <a:srgbClr val="FF0000"/>
                </a:solidFill>
                <a:latin typeface="Times New Roman" pitchFamily="18" charset="0"/>
                <a:ea typeface="宋体" pitchFamily="2" charset="-122"/>
              </a:rPr>
              <a:t>) </a:t>
            </a:r>
            <a:r>
              <a:rPr lang="zh-CN" altLang="en-US" sz="2000" dirty="0">
                <a:latin typeface="Times New Roman" pitchFamily="18" charset="0"/>
              </a:rPr>
              <a:t>。时间片的长度从几个</a:t>
            </a:r>
            <a:r>
              <a:rPr lang="en-US" altLang="zh-CN" sz="2000" dirty="0" err="1">
                <a:latin typeface="Times New Roman" pitchFamily="18" charset="0"/>
              </a:rPr>
              <a:t>ms</a:t>
            </a:r>
            <a:r>
              <a:rPr lang="zh-CN" altLang="en-US" sz="2000" dirty="0">
                <a:latin typeface="Times New Roman" pitchFamily="18" charset="0"/>
              </a:rPr>
              <a:t>到几百</a:t>
            </a:r>
            <a:r>
              <a:rPr lang="en-US" altLang="zh-CN" sz="2000" dirty="0" err="1">
                <a:latin typeface="Times New Roman" pitchFamily="18" charset="0"/>
              </a:rPr>
              <a:t>ms</a:t>
            </a:r>
            <a:r>
              <a:rPr lang="zh-CN" altLang="en-US" sz="2000" dirty="0">
                <a:latin typeface="Times New Roman" pitchFamily="18" charset="0"/>
              </a:rPr>
              <a:t>。</a:t>
            </a:r>
          </a:p>
          <a:p>
            <a:pPr lvl="1"/>
            <a:r>
              <a:rPr lang="zh-CN" altLang="en-US" sz="2000" dirty="0">
                <a:latin typeface="Times New Roman" pitchFamily="18" charset="0"/>
              </a:rPr>
              <a:t>在一个时间片结束时，发生时钟中断。</a:t>
            </a:r>
          </a:p>
          <a:p>
            <a:pPr lvl="1"/>
            <a:r>
              <a:rPr lang="zh-CN" altLang="en-US" sz="2000" dirty="0">
                <a:latin typeface="Times New Roman" pitchFamily="18" charset="0"/>
              </a:rPr>
              <a:t>调度程序据此暂停当前进程的执行，将其送到就绪队列的末尾，并通过上下文切换执行当前的队首进程。</a:t>
            </a:r>
          </a:p>
          <a:p>
            <a:pPr lvl="1"/>
            <a:r>
              <a:rPr lang="zh-CN" altLang="en-US" sz="2000" dirty="0">
                <a:latin typeface="Times New Roman" pitchFamily="18" charset="0"/>
              </a:rPr>
              <a:t>进程可以未使用完一个时间片，就出让</a:t>
            </a:r>
            <a:r>
              <a:rPr lang="en-US" altLang="zh-CN" sz="2000" dirty="0">
                <a:latin typeface="Times New Roman" pitchFamily="18" charset="0"/>
              </a:rPr>
              <a:t>CPU</a:t>
            </a:r>
            <a:r>
              <a:rPr lang="zh-CN" altLang="en-US" sz="2000" dirty="0">
                <a:latin typeface="Times New Roman" pitchFamily="18" charset="0"/>
              </a:rPr>
              <a:t>（如阻塞）。</a:t>
            </a:r>
          </a:p>
          <a:p>
            <a:pPr lvl="1"/>
            <a:endParaRPr lang="zh-CN" altLang="en-US" dirty="0">
              <a:latin typeface="Times New Roman" pitchFamily="18" charset="0"/>
            </a:endParaRPr>
          </a:p>
        </p:txBody>
      </p:sp>
    </p:spTree>
    <p:extLst>
      <p:ext uri="{BB962C8B-B14F-4D97-AF65-F5344CB8AC3E}">
        <p14:creationId xmlns:p14="http://schemas.microsoft.com/office/powerpoint/2010/main" val="2140411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5.3.4　</a:t>
            </a:r>
            <a:r>
              <a:rPr lang="en-US" altLang="zh-CN" b="0" dirty="0">
                <a:latin typeface="Times New Roman" pitchFamily="18" charset="0"/>
                <a:ea typeface="楷体_GB2312" pitchFamily="49" charset="-122"/>
              </a:rPr>
              <a:t>Round Robin (RR)</a:t>
            </a:r>
            <a:endParaRPr lang="zh-CN" altLang="en-US" sz="3300" b="0" dirty="0">
              <a:latin typeface="Times New Roman" pitchFamily="18" charset="0"/>
              <a:ea typeface="楷体_GB2312" pitchFamily="49" charset="-122"/>
            </a:endParaRPr>
          </a:p>
        </p:txBody>
      </p:sp>
      <p:sp>
        <p:nvSpPr>
          <p:cNvPr id="29699" name="Rectangle 3"/>
          <p:cNvSpPr>
            <a:spLocks noGrp="1" noChangeArrowheads="1"/>
          </p:cNvSpPr>
          <p:nvPr>
            <p:ph idx="1"/>
          </p:nvPr>
        </p:nvSpPr>
        <p:spPr/>
        <p:txBody>
          <a:bodyPr/>
          <a:lstStyle/>
          <a:p>
            <a:r>
              <a:rPr lang="en-US" altLang="zh-CN" b="0" dirty="0">
                <a:latin typeface="Times New Roman" pitchFamily="18" charset="0"/>
                <a:ea typeface="宋体" pitchFamily="2" charset="-122"/>
              </a:rPr>
              <a:t>Each process gets a small unit of CPU time (</a:t>
            </a:r>
            <a:r>
              <a:rPr lang="en-US" altLang="zh-CN" b="0" i="1" dirty="0">
                <a:solidFill>
                  <a:srgbClr val="FF0000"/>
                </a:solidFill>
                <a:latin typeface="Times New Roman" pitchFamily="18" charset="0"/>
                <a:ea typeface="宋体" pitchFamily="2" charset="-122"/>
              </a:rPr>
              <a:t>time quantum</a:t>
            </a:r>
            <a:r>
              <a:rPr lang="en-US" altLang="zh-CN" b="0" dirty="0">
                <a:latin typeface="Times New Roman" pitchFamily="18" charset="0"/>
                <a:ea typeface="宋体" pitchFamily="2" charset="-122"/>
              </a:rPr>
              <a:t>), usually </a:t>
            </a:r>
            <a:r>
              <a:rPr lang="en-US" altLang="zh-CN" b="0" dirty="0">
                <a:solidFill>
                  <a:srgbClr val="0000CC"/>
                </a:solidFill>
                <a:latin typeface="Times New Roman" pitchFamily="18" charset="0"/>
                <a:ea typeface="宋体" pitchFamily="2" charset="-122"/>
              </a:rPr>
              <a:t>10-100 milliseconds</a:t>
            </a:r>
            <a:r>
              <a:rPr lang="en-US" altLang="zh-CN" b="0" dirty="0">
                <a:latin typeface="Times New Roman" pitchFamily="18" charset="0"/>
                <a:ea typeface="宋体" pitchFamily="2" charset="-122"/>
              </a:rPr>
              <a:t>.  After this time has elapsed, the process is preempted and added to the end of the ready queue.</a:t>
            </a:r>
          </a:p>
        </p:txBody>
      </p:sp>
      <p:grpSp>
        <p:nvGrpSpPr>
          <p:cNvPr id="2" name="Group 57"/>
          <p:cNvGrpSpPr>
            <a:grpSpLocks/>
          </p:cNvGrpSpPr>
          <p:nvPr/>
        </p:nvGrpSpPr>
        <p:grpSpPr bwMode="auto">
          <a:xfrm>
            <a:off x="2603209" y="2575943"/>
            <a:ext cx="6734175" cy="3424767"/>
            <a:chOff x="858" y="2205"/>
            <a:chExt cx="3972" cy="2215"/>
          </a:xfrm>
        </p:grpSpPr>
        <p:grpSp>
          <p:nvGrpSpPr>
            <p:cNvPr id="29701" name="Group 23"/>
            <p:cNvGrpSpPr>
              <a:grpSpLocks/>
            </p:cNvGrpSpPr>
            <p:nvPr/>
          </p:nvGrpSpPr>
          <p:grpSpPr bwMode="auto">
            <a:xfrm>
              <a:off x="975" y="2205"/>
              <a:ext cx="3855" cy="2215"/>
              <a:chOff x="703" y="1298"/>
              <a:chExt cx="3855" cy="2215"/>
            </a:xfrm>
          </p:grpSpPr>
          <p:sp>
            <p:nvSpPr>
              <p:cNvPr id="29708" name="Text Box 24"/>
              <p:cNvSpPr txBox="1">
                <a:spLocks noChangeArrowheads="1"/>
              </p:cNvSpPr>
              <p:nvPr/>
            </p:nvSpPr>
            <p:spPr bwMode="auto">
              <a:xfrm>
                <a:off x="2336" y="3067"/>
                <a:ext cx="104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just">
                  <a:spcBef>
                    <a:spcPct val="0"/>
                  </a:spcBef>
                  <a:buClrTx/>
                  <a:buSzTx/>
                  <a:buFontTx/>
                  <a:buNone/>
                </a:pPr>
                <a:r>
                  <a:rPr kumimoji="0" lang="en-US" altLang="zh-CN" sz="2100" dirty="0">
                    <a:latin typeface="Times New Roman" pitchFamily="18" charset="0"/>
                    <a:ea typeface="MS PGothic" pitchFamily="34" charset="-128"/>
                  </a:rPr>
                  <a:t>RR</a:t>
                </a:r>
                <a:r>
                  <a:rPr kumimoji="0" lang="zh-CN" altLang="en-US" sz="2100" dirty="0">
                    <a:latin typeface="Times New Roman" pitchFamily="18" charset="0"/>
                    <a:ea typeface="MS PGothic" pitchFamily="34" charset="-128"/>
                  </a:rPr>
                  <a:t>情境</a:t>
                </a:r>
              </a:p>
            </p:txBody>
          </p:sp>
          <p:grpSp>
            <p:nvGrpSpPr>
              <p:cNvPr id="29709" name="Group 25"/>
              <p:cNvGrpSpPr>
                <a:grpSpLocks/>
              </p:cNvGrpSpPr>
              <p:nvPr/>
            </p:nvGrpSpPr>
            <p:grpSpPr bwMode="auto">
              <a:xfrm>
                <a:off x="703" y="1298"/>
                <a:ext cx="3855" cy="1678"/>
                <a:chOff x="703" y="1298"/>
                <a:chExt cx="3855" cy="1678"/>
              </a:xfrm>
            </p:grpSpPr>
            <p:sp>
              <p:nvSpPr>
                <p:cNvPr id="29710" name="Freeform 26"/>
                <p:cNvSpPr>
                  <a:spLocks/>
                </p:cNvSpPr>
                <p:nvPr/>
              </p:nvSpPr>
              <p:spPr bwMode="auto">
                <a:xfrm>
                  <a:off x="1111" y="1656"/>
                  <a:ext cx="2812" cy="792"/>
                </a:xfrm>
                <a:custGeom>
                  <a:avLst/>
                  <a:gdLst>
                    <a:gd name="T0" fmla="*/ 0 w 7500"/>
                    <a:gd name="T1" fmla="*/ 0 h 832"/>
                    <a:gd name="T2" fmla="*/ 0 w 7500"/>
                    <a:gd name="T3" fmla="*/ 181 h 832"/>
                    <a:gd name="T4" fmla="*/ 0 w 7500"/>
                    <a:gd name="T5" fmla="*/ 364 h 832"/>
                    <a:gd name="T6" fmla="*/ 0 w 7500"/>
                    <a:gd name="T7" fmla="*/ 454 h 832"/>
                    <a:gd name="T8" fmla="*/ 0 w 7500"/>
                    <a:gd name="T9" fmla="*/ 454 h 832"/>
                    <a:gd name="T10" fmla="*/ 0 w 7500"/>
                    <a:gd name="T11" fmla="*/ 272 h 832"/>
                    <a:gd name="T12" fmla="*/ 0 w 7500"/>
                    <a:gd name="T13" fmla="*/ 91 h 832"/>
                    <a:gd name="T14" fmla="*/ 0 60000 65536"/>
                    <a:gd name="T15" fmla="*/ 0 60000 65536"/>
                    <a:gd name="T16" fmla="*/ 0 60000 65536"/>
                    <a:gd name="T17" fmla="*/ 0 60000 65536"/>
                    <a:gd name="T18" fmla="*/ 0 60000 65536"/>
                    <a:gd name="T19" fmla="*/ 0 60000 65536"/>
                    <a:gd name="T20" fmla="*/ 0 60000 65536"/>
                    <a:gd name="T21" fmla="*/ 0 w 7500"/>
                    <a:gd name="T22" fmla="*/ 0 h 832"/>
                    <a:gd name="T23" fmla="*/ 7500 w 7500"/>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0" h="832">
                      <a:moveTo>
                        <a:pt x="570" y="0"/>
                      </a:moveTo>
                      <a:cubicBezTo>
                        <a:pt x="405" y="104"/>
                        <a:pt x="240" y="208"/>
                        <a:pt x="210" y="312"/>
                      </a:cubicBezTo>
                      <a:cubicBezTo>
                        <a:pt x="180" y="416"/>
                        <a:pt x="0" y="546"/>
                        <a:pt x="390" y="624"/>
                      </a:cubicBezTo>
                      <a:cubicBezTo>
                        <a:pt x="780" y="702"/>
                        <a:pt x="1530" y="754"/>
                        <a:pt x="2550" y="780"/>
                      </a:cubicBezTo>
                      <a:cubicBezTo>
                        <a:pt x="3570" y="806"/>
                        <a:pt x="5700" y="832"/>
                        <a:pt x="6510" y="780"/>
                      </a:cubicBezTo>
                      <a:cubicBezTo>
                        <a:pt x="7320" y="728"/>
                        <a:pt x="7320" y="572"/>
                        <a:pt x="7410" y="468"/>
                      </a:cubicBezTo>
                      <a:cubicBezTo>
                        <a:pt x="7500" y="364"/>
                        <a:pt x="7275" y="260"/>
                        <a:pt x="7050" y="156"/>
                      </a:cubicBezTo>
                    </a:path>
                  </a:pathLst>
                </a:custGeom>
                <a:noFill/>
                <a:ln w="9525">
                  <a:solidFill>
                    <a:srgbClr val="000000"/>
                  </a:solidFill>
                  <a:prstDash val="dashDot"/>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9711" name="Picture 27" descr="B}9H@T2OIV2B$[`%]JUY}H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3" y="1525"/>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28"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3" y="2115"/>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3" name="AutoShape 29" descr="P%9USG}42~0$E009O4SQU"/>
                <p:cNvSpPr>
                  <a:spLocks noChangeAspect="1" noChangeArrowheads="1"/>
                </p:cNvSpPr>
                <p:nvPr/>
              </p:nvSpPr>
              <p:spPr bwMode="auto">
                <a:xfrm>
                  <a:off x="2784" y="206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9714" name="AutoShape 30" descr="P%9USG}42~0$E009O4SQU"/>
                <p:cNvSpPr>
                  <a:spLocks noChangeAspect="1" noChangeArrowheads="1"/>
                </p:cNvSpPr>
                <p:nvPr/>
              </p:nvSpPr>
              <p:spPr bwMode="auto">
                <a:xfrm>
                  <a:off x="2784" y="206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pic>
              <p:nvPicPr>
                <p:cNvPr id="29715" name="Picture 31"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9" y="2432"/>
                  <a:ext cx="36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32"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418613">
                  <a:off x="3515" y="2523"/>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Freeform 33"/>
                <p:cNvSpPr>
                  <a:spLocks/>
                </p:cNvSpPr>
                <p:nvPr/>
              </p:nvSpPr>
              <p:spPr bwMode="auto">
                <a:xfrm>
                  <a:off x="1156" y="1752"/>
                  <a:ext cx="2812" cy="792"/>
                </a:xfrm>
                <a:custGeom>
                  <a:avLst/>
                  <a:gdLst>
                    <a:gd name="T0" fmla="*/ 0 w 7500"/>
                    <a:gd name="T1" fmla="*/ 0 h 832"/>
                    <a:gd name="T2" fmla="*/ 0 w 7500"/>
                    <a:gd name="T3" fmla="*/ 181 h 832"/>
                    <a:gd name="T4" fmla="*/ 0 w 7500"/>
                    <a:gd name="T5" fmla="*/ 364 h 832"/>
                    <a:gd name="T6" fmla="*/ 0 w 7500"/>
                    <a:gd name="T7" fmla="*/ 454 h 832"/>
                    <a:gd name="T8" fmla="*/ 0 w 7500"/>
                    <a:gd name="T9" fmla="*/ 454 h 832"/>
                    <a:gd name="T10" fmla="*/ 0 w 7500"/>
                    <a:gd name="T11" fmla="*/ 272 h 832"/>
                    <a:gd name="T12" fmla="*/ 0 w 7500"/>
                    <a:gd name="T13" fmla="*/ 91 h 832"/>
                    <a:gd name="T14" fmla="*/ 0 60000 65536"/>
                    <a:gd name="T15" fmla="*/ 0 60000 65536"/>
                    <a:gd name="T16" fmla="*/ 0 60000 65536"/>
                    <a:gd name="T17" fmla="*/ 0 60000 65536"/>
                    <a:gd name="T18" fmla="*/ 0 60000 65536"/>
                    <a:gd name="T19" fmla="*/ 0 60000 65536"/>
                    <a:gd name="T20" fmla="*/ 0 60000 65536"/>
                    <a:gd name="T21" fmla="*/ 0 w 7500"/>
                    <a:gd name="T22" fmla="*/ 0 h 832"/>
                    <a:gd name="T23" fmla="*/ 7500 w 7500"/>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0" h="832">
                      <a:moveTo>
                        <a:pt x="570" y="0"/>
                      </a:moveTo>
                      <a:cubicBezTo>
                        <a:pt x="405" y="104"/>
                        <a:pt x="240" y="208"/>
                        <a:pt x="210" y="312"/>
                      </a:cubicBezTo>
                      <a:cubicBezTo>
                        <a:pt x="180" y="416"/>
                        <a:pt x="0" y="546"/>
                        <a:pt x="390" y="624"/>
                      </a:cubicBezTo>
                      <a:cubicBezTo>
                        <a:pt x="780" y="702"/>
                        <a:pt x="1530" y="754"/>
                        <a:pt x="2550" y="780"/>
                      </a:cubicBezTo>
                      <a:cubicBezTo>
                        <a:pt x="3570" y="806"/>
                        <a:pt x="5700" y="832"/>
                        <a:pt x="6510" y="780"/>
                      </a:cubicBezTo>
                      <a:cubicBezTo>
                        <a:pt x="7320" y="728"/>
                        <a:pt x="7320" y="572"/>
                        <a:pt x="7410" y="468"/>
                      </a:cubicBezTo>
                      <a:cubicBezTo>
                        <a:pt x="7500" y="364"/>
                        <a:pt x="7275" y="260"/>
                        <a:pt x="7050" y="156"/>
                      </a:cubicBezTo>
                    </a:path>
                  </a:pathLst>
                </a:custGeom>
                <a:noFill/>
                <a:ln w="9525">
                  <a:solidFill>
                    <a:srgbClr val="000000"/>
                  </a:solidFill>
                  <a:prstDash val="dashDot"/>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9718" name="Picture 34"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161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35"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024"/>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36"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20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37"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251"/>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38"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 y="229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39"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229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40"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16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41"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188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42"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 y="161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43"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09" y="2523"/>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8" name="Picture 44"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835" y="2614"/>
                  <a:ext cx="36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9" name="Picture 45"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23" y="2205"/>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0" name="Picture 46" descr="B}9H@T2OIV2B$[`%]JUY}H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59" y="1570"/>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1" name="Picture 47" descr="NQK9PE$LG$SQI~S[9UEPL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1298"/>
                  <a:ext cx="691"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9702" name="Group 56"/>
            <p:cNvGrpSpPr>
              <a:grpSpLocks/>
            </p:cNvGrpSpPr>
            <p:nvPr/>
          </p:nvGrpSpPr>
          <p:grpSpPr bwMode="auto">
            <a:xfrm>
              <a:off x="858" y="2387"/>
              <a:ext cx="3972" cy="1494"/>
              <a:chOff x="554" y="2387"/>
              <a:chExt cx="3972" cy="1494"/>
            </a:xfrm>
          </p:grpSpPr>
          <p:sp>
            <p:nvSpPr>
              <p:cNvPr id="29703" name="Text Box 51"/>
              <p:cNvSpPr txBox="1">
                <a:spLocks noChangeArrowheads="1"/>
              </p:cNvSpPr>
              <p:nvPr/>
            </p:nvSpPr>
            <p:spPr bwMode="auto">
              <a:xfrm>
                <a:off x="657" y="2387"/>
                <a:ext cx="421" cy="179"/>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我饿饿</a:t>
                </a:r>
              </a:p>
            </p:txBody>
          </p:sp>
          <p:sp>
            <p:nvSpPr>
              <p:cNvPr id="29704" name="Text Box 52"/>
              <p:cNvSpPr txBox="1">
                <a:spLocks noChangeArrowheads="1"/>
              </p:cNvSpPr>
              <p:nvPr/>
            </p:nvSpPr>
            <p:spPr bwMode="auto">
              <a:xfrm>
                <a:off x="4001" y="2432"/>
                <a:ext cx="421" cy="179"/>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我饿饿</a:t>
                </a:r>
              </a:p>
            </p:txBody>
          </p:sp>
          <p:sp>
            <p:nvSpPr>
              <p:cNvPr id="29705" name="Text Box 53"/>
              <p:cNvSpPr txBox="1">
                <a:spLocks noChangeArrowheads="1"/>
              </p:cNvSpPr>
              <p:nvPr/>
            </p:nvSpPr>
            <p:spPr bwMode="auto">
              <a:xfrm>
                <a:off x="554" y="3348"/>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sp>
            <p:nvSpPr>
              <p:cNvPr id="29706" name="Text Box 54"/>
              <p:cNvSpPr txBox="1">
                <a:spLocks noChangeArrowheads="1"/>
              </p:cNvSpPr>
              <p:nvPr/>
            </p:nvSpPr>
            <p:spPr bwMode="auto">
              <a:xfrm>
                <a:off x="1915" y="3702"/>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sp>
            <p:nvSpPr>
              <p:cNvPr id="29707" name="Text Box 55"/>
              <p:cNvSpPr txBox="1">
                <a:spLocks noChangeArrowheads="1"/>
              </p:cNvSpPr>
              <p:nvPr/>
            </p:nvSpPr>
            <p:spPr bwMode="auto">
              <a:xfrm>
                <a:off x="3833" y="3385"/>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Round Robin</a:t>
            </a:r>
            <a:endParaRPr lang="zh-CN" altLang="en-US" b="0">
              <a:latin typeface="Times New Roman" pitchFamily="18" charset="0"/>
              <a:ea typeface="楷体_GB2312" pitchFamily="49" charset="-122"/>
            </a:endParaRPr>
          </a:p>
        </p:txBody>
      </p:sp>
      <p:sp>
        <p:nvSpPr>
          <p:cNvPr id="30723" name="Rectangle 3"/>
          <p:cNvSpPr>
            <a:spLocks noGrp="1" noChangeArrowheads="1"/>
          </p:cNvSpPr>
          <p:nvPr>
            <p:ph idx="1"/>
          </p:nvPr>
        </p:nvSpPr>
        <p:spPr/>
        <p:txBody>
          <a:bodyPr/>
          <a:lstStyle/>
          <a:p>
            <a:r>
              <a:rPr lang="en-US" altLang="zh-CN" b="0" dirty="0">
                <a:latin typeface="Times New Roman" pitchFamily="18" charset="0"/>
                <a:ea typeface="宋体" pitchFamily="2" charset="-122"/>
              </a:rPr>
              <a:t>If there are </a:t>
            </a:r>
            <a:r>
              <a:rPr lang="en-US" altLang="zh-CN" b="0" i="1" dirty="0">
                <a:solidFill>
                  <a:srgbClr val="FF0000"/>
                </a:solidFill>
                <a:latin typeface="Times New Roman" pitchFamily="18" charset="0"/>
                <a:ea typeface="宋体" pitchFamily="2" charset="-122"/>
              </a:rPr>
              <a:t>n</a:t>
            </a:r>
            <a:r>
              <a:rPr lang="en-US" altLang="zh-CN" b="0" dirty="0">
                <a:latin typeface="Times New Roman" pitchFamily="18" charset="0"/>
                <a:ea typeface="宋体" pitchFamily="2" charset="-122"/>
              </a:rPr>
              <a:t> processes in the ready queue and the time quantum is</a:t>
            </a:r>
            <a:r>
              <a:rPr lang="en-US" altLang="zh-CN" b="0" dirty="0">
                <a:solidFill>
                  <a:srgbClr val="FF0000"/>
                </a:solidFill>
                <a:latin typeface="Times New Roman" pitchFamily="18" charset="0"/>
                <a:ea typeface="宋体" pitchFamily="2" charset="-122"/>
              </a:rPr>
              <a:t> </a:t>
            </a:r>
            <a:r>
              <a:rPr lang="en-US" altLang="zh-CN" b="0" i="1" dirty="0">
                <a:solidFill>
                  <a:srgbClr val="FF0000"/>
                </a:solidFill>
                <a:latin typeface="Times New Roman" pitchFamily="18" charset="0"/>
                <a:ea typeface="宋体" pitchFamily="2" charset="-122"/>
              </a:rPr>
              <a:t>q</a:t>
            </a:r>
            <a:r>
              <a:rPr lang="en-US" altLang="zh-CN" b="0" dirty="0">
                <a:latin typeface="Times New Roman" pitchFamily="18" charset="0"/>
                <a:ea typeface="宋体" pitchFamily="2" charset="-122"/>
              </a:rPr>
              <a:t>, then each process gets </a:t>
            </a:r>
            <a:r>
              <a:rPr lang="en-US" altLang="zh-CN" b="0" dirty="0">
                <a:solidFill>
                  <a:srgbClr val="FF0000"/>
                </a:solidFill>
                <a:latin typeface="Times New Roman" pitchFamily="18" charset="0"/>
                <a:ea typeface="宋体" pitchFamily="2" charset="-122"/>
              </a:rPr>
              <a:t>1/</a:t>
            </a:r>
            <a:r>
              <a:rPr lang="en-US" altLang="zh-CN" b="0" i="1" dirty="0">
                <a:solidFill>
                  <a:srgbClr val="FF0000"/>
                </a:solidFill>
                <a:latin typeface="Times New Roman" pitchFamily="18" charset="0"/>
                <a:ea typeface="宋体" pitchFamily="2" charset="-122"/>
              </a:rPr>
              <a:t>n</a:t>
            </a:r>
            <a:r>
              <a:rPr lang="en-US" altLang="zh-CN" b="0" dirty="0">
                <a:latin typeface="Times New Roman" pitchFamily="18" charset="0"/>
                <a:ea typeface="宋体" pitchFamily="2" charset="-122"/>
              </a:rPr>
              <a:t> of the CPU time in chunks of at most </a:t>
            </a:r>
            <a:r>
              <a:rPr lang="en-US" altLang="zh-CN" b="0" i="1" dirty="0">
                <a:solidFill>
                  <a:srgbClr val="FF0000"/>
                </a:solidFill>
                <a:latin typeface="Times New Roman" pitchFamily="18" charset="0"/>
                <a:ea typeface="宋体" pitchFamily="2" charset="-122"/>
              </a:rPr>
              <a:t>q</a:t>
            </a:r>
            <a:r>
              <a:rPr lang="en-US" altLang="zh-CN" b="0" dirty="0">
                <a:solidFill>
                  <a:srgbClr val="FF0000"/>
                </a:solidFill>
                <a:latin typeface="Times New Roman" pitchFamily="18" charset="0"/>
                <a:ea typeface="宋体" pitchFamily="2" charset="-122"/>
              </a:rPr>
              <a:t> </a:t>
            </a:r>
            <a:r>
              <a:rPr lang="en-US" altLang="zh-CN" b="0" dirty="0">
                <a:latin typeface="Times New Roman" pitchFamily="18" charset="0"/>
                <a:ea typeface="宋体" pitchFamily="2" charset="-122"/>
              </a:rPr>
              <a:t>time units at once.  No process waits more than </a:t>
            </a:r>
            <a:r>
              <a:rPr lang="en-US" altLang="zh-CN" b="0" dirty="0">
                <a:solidFill>
                  <a:srgbClr val="FF0000"/>
                </a:solidFill>
                <a:latin typeface="Times New Roman" pitchFamily="18" charset="0"/>
                <a:ea typeface="宋体" pitchFamily="2" charset="-122"/>
              </a:rPr>
              <a:t>(</a:t>
            </a:r>
            <a:r>
              <a:rPr lang="en-US" altLang="zh-CN" b="0" i="1" dirty="0">
                <a:solidFill>
                  <a:srgbClr val="FF0000"/>
                </a:solidFill>
                <a:latin typeface="Times New Roman" pitchFamily="18" charset="0"/>
                <a:ea typeface="宋体" pitchFamily="2" charset="-122"/>
              </a:rPr>
              <a:t>n</a:t>
            </a:r>
            <a:r>
              <a:rPr lang="en-US" altLang="zh-CN" b="0" dirty="0">
                <a:solidFill>
                  <a:srgbClr val="FF0000"/>
                </a:solidFill>
                <a:latin typeface="Times New Roman" pitchFamily="18" charset="0"/>
                <a:ea typeface="宋体" pitchFamily="2" charset="-122"/>
              </a:rPr>
              <a:t>-1)</a:t>
            </a:r>
            <a:r>
              <a:rPr lang="en-US" altLang="zh-CN" b="0" i="1" dirty="0">
                <a:solidFill>
                  <a:srgbClr val="FF0000"/>
                </a:solidFill>
                <a:latin typeface="Times New Roman" pitchFamily="18" charset="0"/>
                <a:ea typeface="宋体" pitchFamily="2" charset="-122"/>
              </a:rPr>
              <a:t>q</a:t>
            </a:r>
            <a:r>
              <a:rPr lang="en-US" altLang="zh-CN" b="0" i="1" dirty="0">
                <a:latin typeface="Times New Roman" pitchFamily="18" charset="0"/>
                <a:ea typeface="宋体" pitchFamily="2" charset="-122"/>
              </a:rPr>
              <a:t> </a:t>
            </a:r>
            <a:r>
              <a:rPr lang="en-US" altLang="zh-CN" b="0" dirty="0">
                <a:latin typeface="Times New Roman" pitchFamily="18" charset="0"/>
                <a:ea typeface="宋体" pitchFamily="2" charset="-122"/>
              </a:rPr>
              <a:t>time units.</a:t>
            </a:r>
          </a:p>
          <a:p>
            <a:r>
              <a:rPr lang="en-US" altLang="zh-CN" b="0" dirty="0">
                <a:latin typeface="Times New Roman" pitchFamily="18" charset="0"/>
                <a:ea typeface="宋体" pitchFamily="2" charset="-122"/>
              </a:rPr>
              <a:t>Performance</a:t>
            </a:r>
          </a:p>
          <a:p>
            <a:pPr lvl="1"/>
            <a:r>
              <a:rPr lang="en-US" altLang="zh-CN" sz="2300" i="1" dirty="0">
                <a:solidFill>
                  <a:srgbClr val="FF0000"/>
                </a:solidFill>
                <a:latin typeface="Times New Roman" pitchFamily="18" charset="0"/>
                <a:ea typeface="宋体" pitchFamily="2" charset="-122"/>
              </a:rPr>
              <a:t>q</a:t>
            </a:r>
            <a:r>
              <a:rPr lang="en-US" altLang="zh-CN" sz="2300" dirty="0">
                <a:solidFill>
                  <a:srgbClr val="FF0000"/>
                </a:solidFill>
                <a:latin typeface="Times New Roman" pitchFamily="18" charset="0"/>
                <a:ea typeface="宋体" pitchFamily="2" charset="-122"/>
              </a:rPr>
              <a:t> large</a:t>
            </a:r>
            <a:r>
              <a:rPr lang="en-US" altLang="zh-CN" sz="2300" dirty="0">
                <a:latin typeface="Times New Roman" pitchFamily="18" charset="0"/>
                <a:ea typeface="宋体" pitchFamily="2" charset="-122"/>
              </a:rPr>
              <a:t> </a:t>
            </a:r>
            <a:r>
              <a:rPr lang="en-US" altLang="zh-CN" sz="2300" dirty="0">
                <a:latin typeface="Times New Roman" pitchFamily="18" charset="0"/>
                <a:ea typeface="宋体" pitchFamily="2" charset="-122"/>
                <a:sym typeface="Symbol" pitchFamily="18" charset="2"/>
              </a:rPr>
              <a:t> FIFO</a:t>
            </a:r>
          </a:p>
          <a:p>
            <a:pPr lvl="1"/>
            <a:r>
              <a:rPr lang="en-US" altLang="zh-CN" sz="2300" i="1" dirty="0">
                <a:solidFill>
                  <a:srgbClr val="FF0000"/>
                </a:solidFill>
                <a:latin typeface="Times New Roman" pitchFamily="18" charset="0"/>
                <a:ea typeface="宋体" pitchFamily="2" charset="-122"/>
                <a:sym typeface="Symbol" pitchFamily="18" charset="2"/>
              </a:rPr>
              <a:t>q </a:t>
            </a:r>
            <a:r>
              <a:rPr lang="en-US" altLang="zh-CN" sz="2300" dirty="0">
                <a:solidFill>
                  <a:srgbClr val="FF0000"/>
                </a:solidFill>
                <a:latin typeface="Times New Roman" pitchFamily="18" charset="0"/>
                <a:ea typeface="宋体" pitchFamily="2" charset="-122"/>
                <a:sym typeface="Symbol" pitchFamily="18" charset="2"/>
              </a:rPr>
              <a:t>small</a:t>
            </a:r>
            <a:r>
              <a:rPr lang="en-US" altLang="zh-CN" sz="2300" dirty="0">
                <a:latin typeface="Times New Roman" pitchFamily="18" charset="0"/>
                <a:ea typeface="宋体" pitchFamily="2" charset="-122"/>
                <a:sym typeface="Symbol" pitchFamily="18" charset="2"/>
              </a:rPr>
              <a:t>  </a:t>
            </a:r>
            <a:r>
              <a:rPr lang="en-US" altLang="zh-CN" sz="2300" i="1" dirty="0">
                <a:latin typeface="Times New Roman" pitchFamily="18" charset="0"/>
                <a:ea typeface="宋体" pitchFamily="2" charset="-122"/>
                <a:sym typeface="Symbol" pitchFamily="18" charset="2"/>
              </a:rPr>
              <a:t>q </a:t>
            </a:r>
            <a:r>
              <a:rPr lang="en-US" altLang="zh-CN" sz="2300" dirty="0">
                <a:latin typeface="Times New Roman" pitchFamily="18" charset="0"/>
                <a:ea typeface="宋体" pitchFamily="2" charset="-122"/>
                <a:sym typeface="Symbol" pitchFamily="18" charset="2"/>
              </a:rPr>
              <a:t>must be large with respect to </a:t>
            </a:r>
            <a:r>
              <a:rPr lang="en-US" altLang="zh-CN" sz="2300" dirty="0">
                <a:solidFill>
                  <a:srgbClr val="FF0000"/>
                </a:solidFill>
                <a:latin typeface="Times New Roman" pitchFamily="18" charset="0"/>
                <a:ea typeface="宋体" pitchFamily="2" charset="-122"/>
                <a:sym typeface="Symbol" pitchFamily="18" charset="2"/>
              </a:rPr>
              <a:t>context switch</a:t>
            </a:r>
            <a:r>
              <a:rPr lang="en-US" altLang="zh-CN" sz="2300" dirty="0">
                <a:latin typeface="Times New Roman" pitchFamily="18" charset="0"/>
                <a:ea typeface="宋体" pitchFamily="2" charset="-122"/>
                <a:sym typeface="Symbol" pitchFamily="18" charset="2"/>
              </a:rPr>
              <a:t>, otherwise overhead is too high</a:t>
            </a:r>
          </a:p>
          <a:p>
            <a:r>
              <a:rPr lang="zh-CN" altLang="en-US" dirty="0">
                <a:latin typeface="Times New Roman" pitchFamily="18" charset="0"/>
              </a:rPr>
              <a:t>时间片长度的影响因素：</a:t>
            </a:r>
          </a:p>
          <a:p>
            <a:pPr lvl="1"/>
            <a:r>
              <a:rPr lang="zh-CN" altLang="en-US" sz="2000" dirty="0">
                <a:latin typeface="Times New Roman" pitchFamily="18" charset="0"/>
              </a:rPr>
              <a:t>就绪进程的数目：</a:t>
            </a:r>
            <a:r>
              <a:rPr lang="zh-CN" altLang="en-US" sz="2000" b="1" dirty="0">
                <a:latin typeface="Times New Roman" pitchFamily="18" charset="0"/>
              </a:rPr>
              <a:t>数目越多，时间片越小</a:t>
            </a:r>
            <a:r>
              <a:rPr lang="zh-CN" altLang="en-US" sz="2000" dirty="0">
                <a:latin typeface="Times New Roman" pitchFamily="18" charset="0"/>
              </a:rPr>
              <a:t>（当响应时间一定时）</a:t>
            </a:r>
          </a:p>
          <a:p>
            <a:pPr lvl="1"/>
            <a:r>
              <a:rPr lang="zh-CN" altLang="en-US" sz="2000" dirty="0">
                <a:latin typeface="Times New Roman" pitchFamily="18" charset="0"/>
              </a:rPr>
              <a:t>系统的处理能力：应当使用户输入通常在一个时间片内能处理完，否则使响应时间，平均周转时间和平均带权周转时间延长。</a:t>
            </a:r>
          </a:p>
          <a:p>
            <a:endParaRPr lang="zh-CN" altLang="en-US" sz="2300" dirty="0">
              <a:latin typeface="Times New Roman" pitchFamily="18" charset="0"/>
              <a:ea typeface="宋体" pitchFamily="2" charset="-122"/>
              <a:sym typeface="Symbol" pitchFamily="18" charset="2"/>
            </a:endParaRPr>
          </a:p>
          <a:p>
            <a:endParaRPr lang="zh-CN" altLang="en-US" sz="3800" dirty="0">
              <a:latin typeface="Times New Roman" pitchFamily="18" charset="0"/>
            </a:endParaRPr>
          </a:p>
        </p:txBody>
      </p:sp>
      <p:sp>
        <p:nvSpPr>
          <p:cNvPr id="30724" name="Text Box 4"/>
          <p:cNvSpPr txBox="1">
            <a:spLocks noChangeArrowheads="1"/>
          </p:cNvSpPr>
          <p:nvPr/>
        </p:nvSpPr>
        <p:spPr bwMode="auto">
          <a:xfrm rot="21120000">
            <a:off x="5059364" y="3050211"/>
            <a:ext cx="1270000" cy="539221"/>
          </a:xfrm>
          <a:prstGeom prst="rect">
            <a:avLst/>
          </a:prstGeom>
          <a:solidFill>
            <a:schemeClr val="bg1"/>
          </a:solidFill>
          <a:ln w="9525">
            <a:solidFill>
              <a:schemeClr val="tx1"/>
            </a:solidFill>
            <a:prstDash val="dash"/>
            <a:miter lim="800000"/>
            <a:headEnd/>
            <a:tailEnd/>
          </a:ln>
        </p:spPr>
        <p:txBody>
          <a:bodyPr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2800" dirty="0">
                <a:solidFill>
                  <a:srgbClr val="CC6600"/>
                </a:solidFill>
                <a:latin typeface="Garamond" pitchFamily="18" charset="0"/>
                <a:ea typeface="宋体" pitchFamily="2" charset="-122"/>
              </a:rPr>
              <a:t>Why</a:t>
            </a:r>
            <a:r>
              <a:rPr kumimoji="0" lang="zh-CN" altLang="en-US" sz="2800" dirty="0">
                <a:solidFill>
                  <a:srgbClr val="CC6600"/>
                </a:solidFill>
                <a:latin typeface="Garamond" pitchFamily="18" charset="0"/>
                <a:ea typeface="宋体" pitchFamily="2"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Example of RR with Time </a:t>
            </a:r>
            <a:r>
              <a:rPr lang="en-US" altLang="zh-CN" b="0" dirty="0">
                <a:solidFill>
                  <a:srgbClr val="FF0000"/>
                </a:solidFill>
                <a:latin typeface="Times New Roman" pitchFamily="18" charset="0"/>
                <a:ea typeface="楷体_GB2312" pitchFamily="49" charset="-122"/>
              </a:rPr>
              <a:t>Quantum = 20</a:t>
            </a:r>
          </a:p>
        </p:txBody>
      </p:sp>
      <p:sp>
        <p:nvSpPr>
          <p:cNvPr id="31747" name="Rectangle 3"/>
          <p:cNvSpPr>
            <a:spLocks noGrp="1" noChangeArrowheads="1"/>
          </p:cNvSpPr>
          <p:nvPr>
            <p:ph idx="1"/>
          </p:nvPr>
        </p:nvSpPr>
        <p:spPr>
          <a:xfrm>
            <a:off x="731899" y="1040729"/>
            <a:ext cx="10856903" cy="5569933"/>
          </a:xfrm>
        </p:spPr>
        <p:txBody>
          <a:bodyPr/>
          <a:lstStyle/>
          <a:p>
            <a:pPr>
              <a:lnSpc>
                <a:spcPct val="90000"/>
              </a:lnSpc>
              <a:buNone/>
              <a:tabLst>
                <a:tab pos="2606675" algn="ctr"/>
                <a:tab pos="4689475" algn="ctr"/>
              </a:tabLst>
            </a:pPr>
            <a:r>
              <a:rPr lang="zh-CN" altLang="en-US" sz="2800" dirty="0">
                <a:latin typeface="Times New Roman" pitchFamily="18" charset="0"/>
              </a:rPr>
              <a:t>		</a:t>
            </a:r>
            <a:r>
              <a:rPr lang="en-US" altLang="zh-CN" sz="2100" u="sng" dirty="0">
                <a:solidFill>
                  <a:srgbClr val="CC6600"/>
                </a:solidFill>
                <a:latin typeface="Times New Roman" pitchFamily="18" charset="0"/>
              </a:rPr>
              <a:t>Process</a:t>
            </a:r>
            <a:r>
              <a:rPr lang="en-US" altLang="zh-CN" sz="2100" dirty="0">
                <a:solidFill>
                  <a:srgbClr val="CC6600"/>
                </a:solidFill>
                <a:latin typeface="Times New Roman" pitchFamily="18" charset="0"/>
              </a:rPr>
              <a:t>	</a:t>
            </a:r>
            <a:r>
              <a:rPr lang="en-US" altLang="zh-CN" sz="2100" u="sng" dirty="0">
                <a:solidFill>
                  <a:srgbClr val="CC6600"/>
                </a:solidFill>
                <a:latin typeface="Times New Roman" pitchFamily="18" charset="0"/>
              </a:rPr>
              <a:t>Burst Time</a:t>
            </a:r>
          </a:p>
          <a:p>
            <a:pPr>
              <a:lnSpc>
                <a:spcPct val="90000"/>
              </a:lnSpc>
              <a:buNone/>
              <a:tabLst>
                <a:tab pos="2606675" algn="ctr"/>
                <a:tab pos="4689475" algn="ctr"/>
              </a:tabLst>
            </a:pPr>
            <a:r>
              <a:rPr lang="en-US" altLang="zh-CN" sz="2100" i="1" dirty="0">
                <a:latin typeface="Times New Roman" pitchFamily="18" charset="0"/>
              </a:rPr>
              <a:t>		P</a:t>
            </a:r>
            <a:r>
              <a:rPr lang="en-US" altLang="zh-CN" sz="2100" i="1" baseline="-25000" dirty="0">
                <a:latin typeface="Times New Roman" pitchFamily="18" charset="0"/>
              </a:rPr>
              <a:t>1	</a:t>
            </a:r>
            <a:r>
              <a:rPr lang="en-US" altLang="zh-CN" sz="2100" dirty="0">
                <a:latin typeface="Times New Roman" pitchFamily="18" charset="0"/>
              </a:rPr>
              <a:t>53</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17</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	</a:t>
            </a:r>
            <a:r>
              <a:rPr lang="en-US" altLang="zh-CN" sz="2100" dirty="0">
                <a:latin typeface="Times New Roman" pitchFamily="18" charset="0"/>
              </a:rPr>
              <a:t>68</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	 </a:t>
            </a:r>
            <a:r>
              <a:rPr lang="en-US" altLang="zh-CN" sz="2100" dirty="0">
                <a:latin typeface="Times New Roman" pitchFamily="18" charset="0"/>
              </a:rPr>
              <a:t>24</a:t>
            </a:r>
            <a:endParaRPr lang="en-US" altLang="zh-CN" sz="2800" dirty="0">
              <a:latin typeface="Times New Roman" pitchFamily="18" charset="0"/>
            </a:endParaRPr>
          </a:p>
          <a:p>
            <a:pPr>
              <a:lnSpc>
                <a:spcPct val="90000"/>
              </a:lnSpc>
              <a:tabLst>
                <a:tab pos="2606675" algn="ctr"/>
                <a:tab pos="4689475" algn="ctr"/>
              </a:tabLst>
            </a:pPr>
            <a:r>
              <a:rPr lang="en-US" altLang="zh-CN" b="0" dirty="0">
                <a:latin typeface="Times New Roman" pitchFamily="18" charset="0"/>
              </a:rPr>
              <a:t>The Gantt chart is: </a:t>
            </a:r>
            <a:br>
              <a:rPr lang="en-US" altLang="zh-CN" b="0" dirty="0">
                <a:latin typeface="Times New Roman" pitchFamily="18" charset="0"/>
              </a:rPr>
            </a:br>
            <a:br>
              <a:rPr lang="en-US" altLang="zh-CN" sz="2800" dirty="0">
                <a:latin typeface="Times New Roman" pitchFamily="18" charset="0"/>
              </a:rPr>
            </a:br>
            <a:br>
              <a:rPr lang="en-US" altLang="zh-CN" sz="2800" dirty="0">
                <a:latin typeface="Times New Roman" pitchFamily="18" charset="0"/>
              </a:rPr>
            </a:br>
            <a:br>
              <a:rPr lang="en-US" altLang="zh-CN" sz="2800" dirty="0">
                <a:latin typeface="Times New Roman" pitchFamily="18" charset="0"/>
              </a:rPr>
            </a:br>
            <a:endParaRPr lang="en-US" altLang="zh-CN" sz="2800" dirty="0">
              <a:latin typeface="Times New Roman" pitchFamily="18" charset="0"/>
            </a:endParaRPr>
          </a:p>
          <a:p>
            <a:pPr>
              <a:lnSpc>
                <a:spcPct val="90000"/>
              </a:lnSpc>
              <a:tabLst>
                <a:tab pos="2606675" algn="ctr"/>
                <a:tab pos="4689475" algn="ctr"/>
              </a:tabLst>
            </a:pPr>
            <a:endParaRPr lang="en-US" altLang="zh-CN" sz="2800" dirty="0">
              <a:latin typeface="Times New Roman" pitchFamily="18" charset="0"/>
            </a:endParaRPr>
          </a:p>
          <a:p>
            <a:pPr>
              <a:lnSpc>
                <a:spcPct val="90000"/>
              </a:lnSpc>
              <a:tabLst>
                <a:tab pos="2606675" algn="ctr"/>
                <a:tab pos="4689475" algn="ctr"/>
              </a:tabLst>
            </a:pPr>
            <a:endParaRPr lang="en-US" altLang="zh-CN" b="0" dirty="0">
              <a:latin typeface="Times New Roman" pitchFamily="18" charset="0"/>
            </a:endParaRPr>
          </a:p>
          <a:p>
            <a:pPr>
              <a:lnSpc>
                <a:spcPct val="90000"/>
              </a:lnSpc>
              <a:tabLst>
                <a:tab pos="2606675" algn="ctr"/>
                <a:tab pos="4689475" algn="ctr"/>
              </a:tabLst>
            </a:pPr>
            <a:r>
              <a:rPr lang="en-US" altLang="zh-CN" b="0" dirty="0">
                <a:latin typeface="Times New Roman" pitchFamily="18" charset="0"/>
              </a:rPr>
              <a:t>Typically, higher average turnaround than SJF, but better </a:t>
            </a:r>
            <a:r>
              <a:rPr lang="en-US" altLang="zh-CN" b="0" i="1" dirty="0">
                <a:latin typeface="Times New Roman" pitchFamily="18" charset="0"/>
              </a:rPr>
              <a:t>response</a:t>
            </a:r>
            <a:r>
              <a:rPr lang="en-US" altLang="zh-CN" b="0" dirty="0">
                <a:latin typeface="Times New Roman" pitchFamily="18" charset="0"/>
              </a:rPr>
              <a:t>.　</a:t>
            </a:r>
            <a:endParaRPr lang="zh-CN" altLang="zh-CN" b="0" dirty="0">
              <a:latin typeface="Times New Roman" pitchFamily="18" charset="0"/>
            </a:endParaRPr>
          </a:p>
        </p:txBody>
      </p:sp>
      <p:grpSp>
        <p:nvGrpSpPr>
          <p:cNvPr id="31748" name="Group 4"/>
          <p:cNvGrpSpPr>
            <a:grpSpLocks/>
          </p:cNvGrpSpPr>
          <p:nvPr/>
        </p:nvGrpSpPr>
        <p:grpSpPr bwMode="auto">
          <a:xfrm>
            <a:off x="2336006" y="3685578"/>
            <a:ext cx="7519987" cy="1549548"/>
            <a:chOff x="1071" y="2640"/>
            <a:chExt cx="3776" cy="578"/>
          </a:xfrm>
        </p:grpSpPr>
        <p:grpSp>
          <p:nvGrpSpPr>
            <p:cNvPr id="31750" name="Group 5"/>
            <p:cNvGrpSpPr>
              <a:grpSpLocks/>
            </p:cNvGrpSpPr>
            <p:nvPr/>
          </p:nvGrpSpPr>
          <p:grpSpPr bwMode="auto">
            <a:xfrm>
              <a:off x="1152" y="2640"/>
              <a:ext cx="3552" cy="384"/>
              <a:chOff x="1152" y="2736"/>
              <a:chExt cx="2880" cy="288"/>
            </a:xfrm>
          </p:grpSpPr>
          <p:sp>
            <p:nvSpPr>
              <p:cNvPr id="31762"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31763"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p>
            </p:txBody>
          </p:sp>
          <p:sp>
            <p:nvSpPr>
              <p:cNvPr id="31764"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65"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4</a:t>
                </a:r>
              </a:p>
            </p:txBody>
          </p:sp>
          <p:sp>
            <p:nvSpPr>
              <p:cNvPr id="31766"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p>
            </p:txBody>
          </p:sp>
          <p:sp>
            <p:nvSpPr>
              <p:cNvPr id="31767"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68"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p>
            </p:txBody>
          </p:sp>
          <p:sp>
            <p:nvSpPr>
              <p:cNvPr id="31769"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p>
            </p:txBody>
          </p:sp>
          <p:sp>
            <p:nvSpPr>
              <p:cNvPr id="31770"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71"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grpSp>
        <p:sp>
          <p:nvSpPr>
            <p:cNvPr id="31751" name="Text Box 16"/>
            <p:cNvSpPr txBox="1">
              <a:spLocks noChangeArrowheads="1"/>
            </p:cNvSpPr>
            <p:nvPr/>
          </p:nvSpPr>
          <p:spPr bwMode="auto">
            <a:xfrm>
              <a:off x="1071" y="3063"/>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31752" name="Text Box 17"/>
            <p:cNvSpPr txBox="1">
              <a:spLocks noChangeArrowheads="1"/>
            </p:cNvSpPr>
            <p:nvPr/>
          </p:nvSpPr>
          <p:spPr bwMode="auto">
            <a:xfrm>
              <a:off x="1367"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20</a:t>
              </a:r>
            </a:p>
          </p:txBody>
        </p:sp>
        <p:sp>
          <p:nvSpPr>
            <p:cNvPr id="31753" name="Text Box 18"/>
            <p:cNvSpPr txBox="1">
              <a:spLocks noChangeArrowheads="1"/>
            </p:cNvSpPr>
            <p:nvPr/>
          </p:nvSpPr>
          <p:spPr bwMode="auto">
            <a:xfrm>
              <a:off x="1705"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37</a:t>
              </a:r>
            </a:p>
          </p:txBody>
        </p:sp>
        <p:sp>
          <p:nvSpPr>
            <p:cNvPr id="31754" name="Text Box 19"/>
            <p:cNvSpPr txBox="1">
              <a:spLocks noChangeArrowheads="1"/>
            </p:cNvSpPr>
            <p:nvPr/>
          </p:nvSpPr>
          <p:spPr bwMode="auto">
            <a:xfrm>
              <a:off x="2085"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57</a:t>
              </a:r>
            </a:p>
          </p:txBody>
        </p:sp>
        <p:sp>
          <p:nvSpPr>
            <p:cNvPr id="31755" name="Text Box 20"/>
            <p:cNvSpPr txBox="1">
              <a:spLocks noChangeArrowheads="1"/>
            </p:cNvSpPr>
            <p:nvPr/>
          </p:nvSpPr>
          <p:spPr bwMode="auto">
            <a:xfrm>
              <a:off x="2473"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77</a:t>
              </a:r>
            </a:p>
          </p:txBody>
        </p:sp>
        <p:sp>
          <p:nvSpPr>
            <p:cNvPr id="31756" name="Text Box 21"/>
            <p:cNvSpPr txBox="1">
              <a:spLocks noChangeArrowheads="1"/>
            </p:cNvSpPr>
            <p:nvPr/>
          </p:nvSpPr>
          <p:spPr bwMode="auto">
            <a:xfrm>
              <a:off x="2809"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97</a:t>
              </a:r>
            </a:p>
          </p:txBody>
        </p:sp>
        <p:sp>
          <p:nvSpPr>
            <p:cNvPr id="31757" name="Text Box 22"/>
            <p:cNvSpPr txBox="1">
              <a:spLocks noChangeArrowheads="1"/>
            </p:cNvSpPr>
            <p:nvPr/>
          </p:nvSpPr>
          <p:spPr bwMode="auto">
            <a:xfrm>
              <a:off x="3111" y="3063"/>
              <a:ext cx="3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117</a:t>
              </a:r>
            </a:p>
          </p:txBody>
        </p:sp>
        <p:sp>
          <p:nvSpPr>
            <p:cNvPr id="31758" name="Text Box 23"/>
            <p:cNvSpPr txBox="1">
              <a:spLocks noChangeArrowheads="1"/>
            </p:cNvSpPr>
            <p:nvPr/>
          </p:nvSpPr>
          <p:spPr bwMode="auto">
            <a:xfrm>
              <a:off x="3491"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121</a:t>
              </a:r>
            </a:p>
          </p:txBody>
        </p:sp>
        <p:sp>
          <p:nvSpPr>
            <p:cNvPr id="31759" name="Text Box 24"/>
            <p:cNvSpPr txBox="1">
              <a:spLocks noChangeArrowheads="1"/>
            </p:cNvSpPr>
            <p:nvPr/>
          </p:nvSpPr>
          <p:spPr bwMode="auto">
            <a:xfrm>
              <a:off x="3827"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134</a:t>
              </a:r>
            </a:p>
          </p:txBody>
        </p:sp>
        <p:sp>
          <p:nvSpPr>
            <p:cNvPr id="31760" name="Text Box 25"/>
            <p:cNvSpPr txBox="1">
              <a:spLocks noChangeArrowheads="1"/>
            </p:cNvSpPr>
            <p:nvPr/>
          </p:nvSpPr>
          <p:spPr bwMode="auto">
            <a:xfrm>
              <a:off x="4195"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154</a:t>
              </a:r>
            </a:p>
          </p:txBody>
        </p:sp>
        <p:sp>
          <p:nvSpPr>
            <p:cNvPr id="31761" name="Text Box 26"/>
            <p:cNvSpPr txBox="1">
              <a:spLocks noChangeArrowheads="1"/>
            </p:cNvSpPr>
            <p:nvPr/>
          </p:nvSpPr>
          <p:spPr bwMode="auto">
            <a:xfrm>
              <a:off x="4530"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162</a:t>
              </a:r>
            </a:p>
          </p:txBody>
        </p:sp>
      </p:grpSp>
      <p:sp>
        <p:nvSpPr>
          <p:cNvPr id="31749" name="矩形 26"/>
          <p:cNvSpPr>
            <a:spLocks noChangeArrowheads="1"/>
          </p:cNvSpPr>
          <p:nvPr/>
        </p:nvSpPr>
        <p:spPr bwMode="auto">
          <a:xfrm>
            <a:off x="2472252" y="5420720"/>
            <a:ext cx="7180262" cy="6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marL="342900" indent="-342900">
              <a:spcBef>
                <a:spcPct val="35000"/>
              </a:spcBef>
              <a:buClr>
                <a:srgbClr val="993300"/>
              </a:buClr>
              <a:buSzPct val="90000"/>
              <a:buFont typeface="Monotype Sorts" pitchFamily="2" charset="2"/>
              <a:buChar char="n"/>
              <a:tabLst>
                <a:tab pos="1603375" algn="ctr"/>
                <a:tab pos="3254375" algn="ctr"/>
                <a:tab pos="5143500" algn="ctr"/>
              </a:tabLst>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tabLst>
                <a:tab pos="1603375" algn="ctr"/>
                <a:tab pos="3254375" algn="ctr"/>
                <a:tab pos="5143500" algn="ctr"/>
              </a:tabLst>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tabLst>
                <a:tab pos="1603375" algn="ctr"/>
                <a:tab pos="3254375" algn="ctr"/>
                <a:tab pos="5143500" algn="ctr"/>
              </a:tabLst>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9pPr>
          </a:lstStyle>
          <a:p>
            <a:pPr>
              <a:lnSpc>
                <a:spcPct val="90000"/>
              </a:lnSpc>
              <a:spcBef>
                <a:spcPct val="0"/>
              </a:spcBef>
              <a:buClrTx/>
              <a:buSzTx/>
              <a:buFont typeface="Arial" charset="0"/>
              <a:buChar char="•"/>
            </a:pPr>
            <a:r>
              <a:rPr kumimoji="0" lang="en-US" altLang="zh-CN" sz="2000" i="1" dirty="0">
                <a:solidFill>
                  <a:srgbClr val="0000CC"/>
                </a:solidFill>
                <a:latin typeface="Times New Roman" pitchFamily="18" charset="0"/>
                <a:ea typeface="MS PGothic" pitchFamily="34" charset="-128"/>
              </a:rPr>
              <a:t>Average Turnaround time=</a:t>
            </a:r>
            <a:r>
              <a:rPr kumimoji="0" lang="en-US" altLang="zh-CN" sz="2000" dirty="0">
                <a:solidFill>
                  <a:srgbClr val="0000CC"/>
                </a:solidFill>
                <a:latin typeface="Times New Roman" pitchFamily="18" charset="0"/>
                <a:ea typeface="MS PGothic" pitchFamily="34" charset="-128"/>
              </a:rPr>
              <a:t>(134+37+162+121)/4=113.5</a:t>
            </a:r>
          </a:p>
          <a:p>
            <a:pPr>
              <a:lnSpc>
                <a:spcPct val="90000"/>
              </a:lnSpc>
              <a:spcBef>
                <a:spcPct val="0"/>
              </a:spcBef>
              <a:buClrTx/>
              <a:buSzTx/>
              <a:buFont typeface="Arial" charset="0"/>
              <a:buChar char="•"/>
            </a:pPr>
            <a:r>
              <a:rPr kumimoji="0" lang="en-US" altLang="zh-CN" sz="2000" i="1" dirty="0">
                <a:solidFill>
                  <a:srgbClr val="0000CC"/>
                </a:solidFill>
                <a:latin typeface="Times New Roman" pitchFamily="18" charset="0"/>
                <a:ea typeface="MS PGothic" pitchFamily="34" charset="-128"/>
              </a:rPr>
              <a:t>Average waiting time</a:t>
            </a:r>
            <a:r>
              <a:rPr kumimoji="0" lang="en-US" altLang="zh-CN" sz="2000" dirty="0">
                <a:solidFill>
                  <a:srgbClr val="0000CC"/>
                </a:solidFill>
                <a:latin typeface="Times New Roman" pitchFamily="18" charset="0"/>
                <a:ea typeface="MS PGothic" pitchFamily="34" charset="-128"/>
              </a:rPr>
              <a:t> = (81+20+94 +97 )/4= 70.5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2800" b="0" dirty="0">
                <a:latin typeface="Times New Roman" pitchFamily="18" charset="0"/>
                <a:ea typeface="楷体_GB2312" pitchFamily="49" charset="-122"/>
              </a:rPr>
              <a:t>Fig 5.4 Time Quantum and Context Switch Time</a:t>
            </a:r>
          </a:p>
        </p:txBody>
      </p:sp>
      <p:sp>
        <p:nvSpPr>
          <p:cNvPr id="2" name="内容占位符 1"/>
          <p:cNvSpPr>
            <a:spLocks noGrp="1"/>
          </p:cNvSpPr>
          <p:nvPr>
            <p:ph idx="1"/>
          </p:nvPr>
        </p:nvSpPr>
        <p:spPr/>
        <p:txBody>
          <a:bodyPr/>
          <a:lstStyle/>
          <a:p>
            <a:endParaRPr lang="zh-CN" altLang="en-U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42" y="1490134"/>
            <a:ext cx="9341926"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600" b="0" dirty="0"/>
              <a:t>Turnaround Time Varies With </a:t>
            </a:r>
            <a:br>
              <a:rPr lang="en-US" altLang="zh-CN" sz="2600" b="0" dirty="0"/>
            </a:br>
            <a:r>
              <a:rPr lang="en-US" altLang="zh-CN" sz="2600" b="0" dirty="0"/>
              <a:t>The Time Quantum</a:t>
            </a:r>
          </a:p>
        </p:txBody>
      </p:sp>
      <p:sp>
        <p:nvSpPr>
          <p:cNvPr id="2" name="内容占位符 1"/>
          <p:cNvSpPr>
            <a:spLocks noGrp="1"/>
          </p:cNvSpPr>
          <p:nvPr>
            <p:ph idx="1"/>
          </p:nvPr>
        </p:nvSpPr>
        <p:spPr/>
        <p:txBody>
          <a:bodyPr/>
          <a:lstStyle/>
          <a:p>
            <a:endParaRPr lang="zh-CN" altLang="en-US"/>
          </a:p>
        </p:txBody>
      </p:sp>
      <p:pic>
        <p:nvPicPr>
          <p:cNvPr id="266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23" y="1379935"/>
            <a:ext cx="8553048" cy="459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3"/>
          <p:cNvSpPr txBox="1">
            <a:spLocks noChangeArrowheads="1"/>
          </p:cNvSpPr>
          <p:nvPr/>
        </p:nvSpPr>
        <p:spPr bwMode="auto">
          <a:xfrm>
            <a:off x="7281637" y="3440907"/>
            <a:ext cx="2455635" cy="92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r>
              <a:rPr lang="en-US" altLang="zh-CN" dirty="0"/>
              <a:t>80% of CPU bursts should be shorter than q</a:t>
            </a:r>
          </a:p>
        </p:txBody>
      </p:sp>
    </p:spTree>
    <p:extLst>
      <p:ext uri="{BB962C8B-B14F-4D97-AF65-F5344CB8AC3E}">
        <p14:creationId xmlns:p14="http://schemas.microsoft.com/office/powerpoint/2010/main" val="38077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5.3.5</a:t>
            </a:r>
            <a:r>
              <a:rPr lang="en-US" altLang="zh-CN" b="0" dirty="0">
                <a:latin typeface="Times New Roman" pitchFamily="18" charset="0"/>
                <a:ea typeface="楷体_GB2312" pitchFamily="49" charset="-122"/>
              </a:rPr>
              <a:t> </a:t>
            </a:r>
            <a:r>
              <a:rPr lang="zh-CN" altLang="en-US" dirty="0">
                <a:latin typeface="Times New Roman" pitchFamily="18" charset="0"/>
                <a:ea typeface="楷体_GB2312" pitchFamily="49" charset="-122"/>
              </a:rPr>
              <a:t>多级队列调度</a:t>
            </a:r>
          </a:p>
        </p:txBody>
      </p:sp>
      <p:sp>
        <p:nvSpPr>
          <p:cNvPr id="446467" name="Rectangle 3"/>
          <p:cNvSpPr>
            <a:spLocks noGrp="1" noChangeArrowheads="1"/>
          </p:cNvSpPr>
          <p:nvPr>
            <p:ph idx="1"/>
          </p:nvPr>
        </p:nvSpPr>
        <p:spPr/>
        <p:txBody>
          <a:bodyPr/>
          <a:lstStyle/>
          <a:p>
            <a:r>
              <a:rPr lang="zh-CN" altLang="en-US" dirty="0">
                <a:latin typeface="Times New Roman" pitchFamily="18" charset="0"/>
              </a:rPr>
              <a:t>根据进程的性质或类型的不同，将</a:t>
            </a:r>
            <a:r>
              <a:rPr lang="zh-CN" altLang="en-US" b="1" dirty="0">
                <a:solidFill>
                  <a:srgbClr val="0000CC"/>
                </a:solidFill>
                <a:latin typeface="Times New Roman" pitchFamily="18" charset="0"/>
              </a:rPr>
              <a:t>就绪队列再分为若干个子队列</a:t>
            </a:r>
            <a:r>
              <a:rPr lang="zh-CN" altLang="en-US" dirty="0">
                <a:latin typeface="Times New Roman" pitchFamily="18" charset="0"/>
              </a:rPr>
              <a:t>。</a:t>
            </a:r>
          </a:p>
          <a:p>
            <a:r>
              <a:rPr lang="zh-CN" altLang="en-US" b="1" dirty="0">
                <a:solidFill>
                  <a:srgbClr val="0000CC"/>
                </a:solidFill>
                <a:latin typeface="Times New Roman" pitchFamily="18" charset="0"/>
              </a:rPr>
              <a:t>每个作业固定归入一个队列</a:t>
            </a:r>
            <a:r>
              <a:rPr lang="zh-CN" altLang="en-US" dirty="0">
                <a:latin typeface="Times New Roman" pitchFamily="18" charset="0"/>
              </a:rPr>
              <a:t>。</a:t>
            </a:r>
          </a:p>
          <a:p>
            <a:r>
              <a:rPr lang="zh-CN" altLang="en-US" dirty="0">
                <a:latin typeface="Times New Roman" pitchFamily="18" charset="0"/>
              </a:rPr>
              <a:t>各队列的不同处理：</a:t>
            </a:r>
            <a:r>
              <a:rPr lang="zh-CN" altLang="en-US" b="1" dirty="0">
                <a:latin typeface="Times New Roman" pitchFamily="18" charset="0"/>
              </a:rPr>
              <a:t>不同队列可有不同的优先级、时间片长度、调度策略等。如：系统进程、用户交互进程、批处理进程等。</a:t>
            </a:r>
          </a:p>
        </p:txBody>
      </p:sp>
      <p:sp>
        <p:nvSpPr>
          <p:cNvPr id="446468" name="Text Box 4"/>
          <p:cNvSpPr txBox="1">
            <a:spLocks noChangeArrowheads="1"/>
          </p:cNvSpPr>
          <p:nvPr/>
        </p:nvSpPr>
        <p:spPr bwMode="auto">
          <a:xfrm>
            <a:off x="1193006" y="3854289"/>
            <a:ext cx="1015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400" dirty="0">
                <a:latin typeface="Times New Roman" pitchFamily="18" charset="0"/>
                <a:ea typeface="楷体_GB2312" pitchFamily="49" charset="-122"/>
              </a:rPr>
              <a:t>        </a:t>
            </a:r>
            <a:r>
              <a:rPr kumimoji="1" lang="zh-CN" altLang="en-US" sz="2400" b="0" dirty="0">
                <a:latin typeface="Times New Roman" pitchFamily="18" charset="0"/>
                <a:ea typeface="楷体_GB2312" pitchFamily="49" charset="-122"/>
              </a:rPr>
              <a:t>本算法引入多个就绪队列，通过各队列的区别对待，达到一个综合的调度目标</a:t>
            </a:r>
          </a:p>
        </p:txBody>
      </p:sp>
    </p:spTree>
    <p:extLst>
      <p:ext uri="{BB962C8B-B14F-4D97-AF65-F5344CB8AC3E}">
        <p14:creationId xmlns:p14="http://schemas.microsoft.com/office/powerpoint/2010/main" val="181079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Multilevel Queue Scheduling</a:t>
            </a:r>
          </a:p>
        </p:txBody>
      </p:sp>
      <p:sp>
        <p:nvSpPr>
          <p:cNvPr id="34819" name="Rectangle 3"/>
          <p:cNvSpPr>
            <a:spLocks noGrp="1" noChangeArrowheads="1"/>
          </p:cNvSpPr>
          <p:nvPr>
            <p:ph idx="1"/>
          </p:nvPr>
        </p:nvSpPr>
        <p:spPr/>
        <p:txBody>
          <a:bodyPr/>
          <a:lstStyle/>
          <a:p>
            <a:r>
              <a:rPr lang="en-US" altLang="zh-CN" sz="2800" dirty="0">
                <a:latin typeface="Times New Roman" pitchFamily="18" charset="0"/>
              </a:rPr>
              <a:t>Ready queue is partitioned into separate queues:</a:t>
            </a:r>
          </a:p>
          <a:p>
            <a:pPr lvl="1"/>
            <a:r>
              <a:rPr lang="en-US" altLang="zh-CN" sz="2300" dirty="0">
                <a:solidFill>
                  <a:srgbClr val="3333FF"/>
                </a:solidFill>
                <a:latin typeface="Times New Roman" pitchFamily="18" charset="0"/>
              </a:rPr>
              <a:t>foreground (interactive)  </a:t>
            </a:r>
            <a:r>
              <a:rPr lang="zh-CN" altLang="en-US" sz="2300" dirty="0">
                <a:solidFill>
                  <a:srgbClr val="3333FF"/>
                </a:solidFill>
                <a:latin typeface="Times New Roman" pitchFamily="18" charset="0"/>
              </a:rPr>
              <a:t>前台（交互式</a:t>
            </a:r>
            <a:r>
              <a:rPr lang="zh-CN" altLang="zh-CN" sz="2300" dirty="0">
                <a:solidFill>
                  <a:srgbClr val="3333FF"/>
                </a:solidFill>
                <a:latin typeface="Times New Roman" pitchFamily="18" charset="0"/>
              </a:rPr>
              <a:t>）</a:t>
            </a:r>
            <a:endParaRPr lang="zh-CN" altLang="en-US" sz="2300" dirty="0">
              <a:solidFill>
                <a:srgbClr val="3333FF"/>
              </a:solidFill>
              <a:latin typeface="Times New Roman" pitchFamily="18" charset="0"/>
            </a:endParaRPr>
          </a:p>
          <a:p>
            <a:pPr lvl="1"/>
            <a:r>
              <a:rPr lang="en-US" altLang="zh-CN" sz="2300" dirty="0">
                <a:solidFill>
                  <a:srgbClr val="3333FF"/>
                </a:solidFill>
                <a:latin typeface="Times New Roman" pitchFamily="18" charset="0"/>
              </a:rPr>
              <a:t>background (batch) 　　</a:t>
            </a:r>
            <a:r>
              <a:rPr lang="zh-CN" altLang="en-US" sz="2300" dirty="0">
                <a:solidFill>
                  <a:srgbClr val="3333FF"/>
                </a:solidFill>
                <a:latin typeface="Times New Roman" pitchFamily="18" charset="0"/>
              </a:rPr>
              <a:t>后台 （批处理</a:t>
            </a:r>
            <a:r>
              <a:rPr lang="zh-CN" altLang="zh-CN" sz="2300" dirty="0">
                <a:solidFill>
                  <a:srgbClr val="3333FF"/>
                </a:solidFill>
                <a:latin typeface="Times New Roman" pitchFamily="18" charset="0"/>
              </a:rPr>
              <a:t>）</a:t>
            </a:r>
          </a:p>
          <a:p>
            <a:r>
              <a:rPr lang="en-US" altLang="zh-CN" sz="2800" dirty="0">
                <a:latin typeface="Times New Roman" pitchFamily="18" charset="0"/>
              </a:rPr>
              <a:t>Each queue has its own scheduling algorithm: </a:t>
            </a:r>
          </a:p>
          <a:p>
            <a:pPr lvl="1"/>
            <a:r>
              <a:rPr lang="en-US" altLang="zh-CN" sz="2300" dirty="0">
                <a:latin typeface="Times New Roman" pitchFamily="18" charset="0"/>
              </a:rPr>
              <a:t>foreground – </a:t>
            </a:r>
            <a:r>
              <a:rPr lang="en-US" altLang="zh-CN" sz="2300" dirty="0">
                <a:solidFill>
                  <a:srgbClr val="FF0000"/>
                </a:solidFill>
                <a:latin typeface="Times New Roman" pitchFamily="18" charset="0"/>
              </a:rPr>
              <a:t>RR</a:t>
            </a:r>
            <a:r>
              <a:rPr lang="en-US" altLang="zh-CN" sz="2300" dirty="0">
                <a:latin typeface="Times New Roman" pitchFamily="18" charset="0"/>
              </a:rPr>
              <a:t>　　　</a:t>
            </a:r>
          </a:p>
          <a:p>
            <a:pPr lvl="1"/>
            <a:r>
              <a:rPr lang="en-US" altLang="zh-CN" sz="2300" dirty="0">
                <a:latin typeface="Times New Roman" pitchFamily="18" charset="0"/>
              </a:rPr>
              <a:t>background – </a:t>
            </a:r>
            <a:r>
              <a:rPr lang="en-US" altLang="zh-CN" sz="2300" dirty="0">
                <a:solidFill>
                  <a:srgbClr val="FF0000"/>
                </a:solidFill>
                <a:latin typeface="Times New Roman" pitchFamily="18" charset="0"/>
              </a:rPr>
              <a:t>FCFS</a:t>
            </a:r>
            <a:r>
              <a:rPr lang="en-US" altLang="zh-CN" sz="2300" dirty="0">
                <a:latin typeface="Times New Roman" pitchFamily="18" charset="0"/>
              </a:rPr>
              <a:t>　</a:t>
            </a:r>
            <a:endParaRPr lang="zh-CN" altLang="en-US" sz="2300"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5.1 Basic Concepts</a:t>
            </a:r>
            <a:endParaRPr lang="zh-CN" altLang="en-US" sz="4000" dirty="0">
              <a:cs typeface="ＭＳ Ｐゴシック" charset="-128"/>
            </a:endParaRPr>
          </a:p>
        </p:txBody>
      </p:sp>
    </p:spTree>
    <p:extLst>
      <p:ext uri="{BB962C8B-B14F-4D97-AF65-F5344CB8AC3E}">
        <p14:creationId xmlns:p14="http://schemas.microsoft.com/office/powerpoint/2010/main" val="241246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Multilevel Queue Scheduling (Cont.)</a:t>
            </a:r>
          </a:p>
        </p:txBody>
      </p:sp>
      <p:sp>
        <p:nvSpPr>
          <p:cNvPr id="35843" name="Rectangle 3"/>
          <p:cNvSpPr>
            <a:spLocks noGrp="1" noChangeArrowheads="1"/>
          </p:cNvSpPr>
          <p:nvPr>
            <p:ph idx="1"/>
          </p:nvPr>
        </p:nvSpPr>
        <p:spPr/>
        <p:txBody>
          <a:bodyPr/>
          <a:lstStyle/>
          <a:p>
            <a:r>
              <a:rPr lang="zh-CN" altLang="en-US" dirty="0">
                <a:latin typeface="Times New Roman" pitchFamily="18" charset="0"/>
              </a:rPr>
              <a:t>多级队列算法调度须在队列间进行</a:t>
            </a:r>
            <a:endParaRPr lang="zh-CN" altLang="zh-CN" dirty="0">
              <a:latin typeface="Times New Roman" pitchFamily="18" charset="0"/>
            </a:endParaRPr>
          </a:p>
          <a:p>
            <a:pPr lvl="1"/>
            <a:r>
              <a:rPr lang="zh-CN" altLang="en-US" b="1" dirty="0">
                <a:latin typeface="Times New Roman" pitchFamily="18" charset="0"/>
              </a:rPr>
              <a:t>固定优先级调度</a:t>
            </a:r>
            <a:r>
              <a:rPr lang="zh-CN" altLang="en-US" dirty="0">
                <a:latin typeface="Times New Roman" pitchFamily="18" charset="0"/>
              </a:rPr>
              <a:t>，即前台运行完后再运行后台。有可能产生饥饿</a:t>
            </a:r>
            <a:endParaRPr lang="zh-CN" altLang="zh-CN" dirty="0">
              <a:latin typeface="Times New Roman" pitchFamily="18" charset="0"/>
            </a:endParaRPr>
          </a:p>
          <a:p>
            <a:pPr lvl="1"/>
            <a:r>
              <a:rPr lang="zh-CN" altLang="en-US" b="1" dirty="0">
                <a:latin typeface="Times New Roman" pitchFamily="18" charset="0"/>
              </a:rPr>
              <a:t>给定时间片调度</a:t>
            </a:r>
            <a:r>
              <a:rPr lang="zh-CN" altLang="en-US" dirty="0">
                <a:latin typeface="Times New Roman" pitchFamily="18" charset="0"/>
              </a:rPr>
              <a:t>，即每个队列得到一定的</a:t>
            </a:r>
            <a:r>
              <a:rPr lang="en-US" altLang="zh-CN" dirty="0">
                <a:latin typeface="Times New Roman" pitchFamily="18" charset="0"/>
              </a:rPr>
              <a:t>CPU</a:t>
            </a:r>
            <a:r>
              <a:rPr lang="zh-CN" altLang="en-US" dirty="0">
                <a:latin typeface="Times New Roman" pitchFamily="18" charset="0"/>
              </a:rPr>
              <a:t>时间，进程在给定时间内执行；如，</a:t>
            </a:r>
            <a:r>
              <a:rPr lang="zh-CN" altLang="zh-CN" b="1" dirty="0">
                <a:solidFill>
                  <a:srgbClr val="FF0000"/>
                </a:solidFill>
                <a:latin typeface="Times New Roman" pitchFamily="18" charset="0"/>
              </a:rPr>
              <a:t>80%</a:t>
            </a:r>
            <a:r>
              <a:rPr lang="zh-CN" altLang="en-US" dirty="0">
                <a:latin typeface="Times New Roman" pitchFamily="18" charset="0"/>
              </a:rPr>
              <a:t>的时间执行前台的</a:t>
            </a:r>
            <a:r>
              <a:rPr lang="en-US" altLang="zh-CN" b="1" dirty="0">
                <a:latin typeface="Times New Roman" pitchFamily="18" charset="0"/>
              </a:rPr>
              <a:t>RR</a:t>
            </a:r>
            <a:r>
              <a:rPr lang="zh-CN" altLang="en-US" dirty="0">
                <a:latin typeface="Times New Roman" pitchFamily="18" charset="0"/>
              </a:rPr>
              <a:t>调度，</a:t>
            </a:r>
            <a:r>
              <a:rPr lang="zh-CN" altLang="zh-CN" b="1" dirty="0">
                <a:solidFill>
                  <a:srgbClr val="FF0000"/>
                </a:solidFill>
                <a:latin typeface="Times New Roman" pitchFamily="18" charset="0"/>
              </a:rPr>
              <a:t>20%</a:t>
            </a:r>
            <a:r>
              <a:rPr lang="zh-CN" altLang="en-US" dirty="0">
                <a:latin typeface="Times New Roman" pitchFamily="18" charset="0"/>
              </a:rPr>
              <a:t>的时间执行后台的</a:t>
            </a:r>
            <a:r>
              <a:rPr lang="en-US" altLang="zh-CN" b="1" dirty="0">
                <a:latin typeface="Times New Roman" pitchFamily="18" charset="0"/>
              </a:rPr>
              <a:t>FCFS</a:t>
            </a:r>
            <a:r>
              <a:rPr lang="zh-CN" altLang="en-US" dirty="0">
                <a:latin typeface="Times New Roman" pitchFamily="18" charset="0"/>
              </a:rPr>
              <a:t>调度</a:t>
            </a:r>
            <a:endParaRPr lang="zh-CN" altLang="zh-CN" dirty="0">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Multilevel Queue Scheduling (Cont.)</a:t>
            </a:r>
          </a:p>
        </p:txBody>
      </p:sp>
      <p:sp>
        <p:nvSpPr>
          <p:cNvPr id="2" name="内容占位符 1"/>
          <p:cNvSpPr>
            <a:spLocks noGrp="1"/>
          </p:cNvSpPr>
          <p:nvPr>
            <p:ph idx="1"/>
          </p:nvPr>
        </p:nvSpPr>
        <p:spPr/>
        <p:txBody>
          <a:bodyPr/>
          <a:lstStyle/>
          <a:p>
            <a:endParaRPr lang="zh-CN" altLang="en-US"/>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200" y="1060679"/>
            <a:ext cx="7852001" cy="476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5.3.6 </a:t>
            </a:r>
            <a:r>
              <a:rPr lang="en-US" altLang="zh-CN" b="0" dirty="0">
                <a:latin typeface="Times New Roman" pitchFamily="18" charset="0"/>
                <a:ea typeface="楷体_GB2312" pitchFamily="49" charset="-122"/>
              </a:rPr>
              <a:t>Multilevel Feedback Queue Scheduling</a:t>
            </a:r>
            <a:endParaRPr lang="zh-CN" altLang="en-US" dirty="0">
              <a:latin typeface="Times New Roman" pitchFamily="18" charset="0"/>
              <a:ea typeface="楷体_GB2312" pitchFamily="49" charset="-122"/>
            </a:endParaRPr>
          </a:p>
        </p:txBody>
      </p:sp>
      <p:sp>
        <p:nvSpPr>
          <p:cNvPr id="451587" name="Rectangle 3"/>
          <p:cNvSpPr>
            <a:spLocks noGrp="1" noChangeArrowheads="1"/>
          </p:cNvSpPr>
          <p:nvPr>
            <p:ph idx="1"/>
          </p:nvPr>
        </p:nvSpPr>
        <p:spPr/>
        <p:txBody>
          <a:bodyPr/>
          <a:lstStyle/>
          <a:p>
            <a:r>
              <a:rPr lang="zh-CN" altLang="en-US" b="1" dirty="0">
                <a:solidFill>
                  <a:srgbClr val="FF0000"/>
                </a:solidFill>
                <a:latin typeface="Times New Roman" pitchFamily="18" charset="0"/>
              </a:rPr>
              <a:t>多级反馈队列</a:t>
            </a:r>
            <a:r>
              <a:rPr lang="zh-CN" altLang="en-US" dirty="0">
                <a:latin typeface="Times New Roman" pitchFamily="18" charset="0"/>
              </a:rPr>
              <a:t>算法是时间片轮转算法和优先级算法的综合和发展。优点：</a:t>
            </a:r>
          </a:p>
          <a:p>
            <a:pPr lvl="1"/>
            <a:r>
              <a:rPr lang="zh-CN" altLang="en-US" dirty="0">
                <a:latin typeface="Times New Roman" pitchFamily="18" charset="0"/>
              </a:rPr>
              <a:t>为提高系统吞吐量和缩短平均周转时间而照顾短进程</a:t>
            </a:r>
          </a:p>
          <a:p>
            <a:pPr lvl="1"/>
            <a:r>
              <a:rPr lang="zh-CN" altLang="en-US" dirty="0">
                <a:latin typeface="Times New Roman" pitchFamily="18" charset="0"/>
              </a:rPr>
              <a:t>为获得较好的</a:t>
            </a:r>
            <a:r>
              <a:rPr lang="en-US" altLang="zh-CN" dirty="0">
                <a:latin typeface="Times New Roman" pitchFamily="18" charset="0"/>
              </a:rPr>
              <a:t>I/O</a:t>
            </a:r>
            <a:r>
              <a:rPr lang="zh-CN" altLang="en-US" dirty="0">
                <a:latin typeface="Times New Roman" pitchFamily="18" charset="0"/>
              </a:rPr>
              <a:t>设备利用率和缩短响应时间而照顾</a:t>
            </a:r>
            <a:r>
              <a:rPr lang="en-US" altLang="zh-CN" dirty="0">
                <a:latin typeface="Times New Roman" pitchFamily="18" charset="0"/>
              </a:rPr>
              <a:t>I/O</a:t>
            </a:r>
            <a:r>
              <a:rPr lang="zh-CN" altLang="en-US" dirty="0">
                <a:latin typeface="Times New Roman" pitchFamily="18" charset="0"/>
              </a:rPr>
              <a:t>型进程</a:t>
            </a:r>
          </a:p>
          <a:p>
            <a:pPr lvl="1"/>
            <a:r>
              <a:rPr lang="zh-CN" altLang="en-US" dirty="0">
                <a:latin typeface="Times New Roman" pitchFamily="18" charset="0"/>
              </a:rPr>
              <a:t>不必估计进程的执行时间，动态调节</a:t>
            </a:r>
          </a:p>
        </p:txBody>
      </p:sp>
    </p:spTree>
    <p:extLst>
      <p:ext uri="{BB962C8B-B14F-4D97-AF65-F5344CB8AC3E}">
        <p14:creationId xmlns:p14="http://schemas.microsoft.com/office/powerpoint/2010/main" val="195872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effectLst>
                  <a:outerShdw blurRad="38100" dist="38100" dir="2700000" algn="tl">
                    <a:srgbClr val="FFFFFF"/>
                  </a:outerShdw>
                </a:effectLst>
                <a:latin typeface="楷体" pitchFamily="49" charset="-122"/>
                <a:ea typeface="楷体" pitchFamily="49" charset="-122"/>
              </a:rPr>
              <a:t>多级反馈队列算法</a:t>
            </a:r>
          </a:p>
        </p:txBody>
      </p:sp>
      <p:sp>
        <p:nvSpPr>
          <p:cNvPr id="452611" name="Rectangle 3"/>
          <p:cNvSpPr>
            <a:spLocks noGrp="1" noChangeArrowheads="1"/>
          </p:cNvSpPr>
          <p:nvPr>
            <p:ph idx="1"/>
          </p:nvPr>
        </p:nvSpPr>
        <p:spPr/>
        <p:txBody>
          <a:bodyPr/>
          <a:lstStyle/>
          <a:p>
            <a:r>
              <a:rPr lang="zh-CN" altLang="en-US" dirty="0">
                <a:solidFill>
                  <a:srgbClr val="FF0000"/>
                </a:solidFill>
                <a:latin typeface="Times New Roman" pitchFamily="18" charset="0"/>
              </a:rPr>
              <a:t>设置多个就绪队列</a:t>
            </a:r>
            <a:r>
              <a:rPr lang="zh-CN" altLang="en-US" dirty="0">
                <a:latin typeface="Times New Roman" pitchFamily="18" charset="0"/>
              </a:rPr>
              <a:t>，分别赋予不同的优先级，如逐级降低，队列</a:t>
            </a:r>
            <a:r>
              <a:rPr lang="en-US" altLang="zh-CN" dirty="0">
                <a:latin typeface="Times New Roman" pitchFamily="18" charset="0"/>
              </a:rPr>
              <a:t>1</a:t>
            </a:r>
            <a:r>
              <a:rPr lang="zh-CN" altLang="en-US" dirty="0">
                <a:latin typeface="Times New Roman" pitchFamily="18" charset="0"/>
              </a:rPr>
              <a:t>的优先级最高。每个队列执行时间片的长度也不同，规定优先级越低则时间片越长，如逐级加倍</a:t>
            </a:r>
          </a:p>
          <a:p>
            <a:r>
              <a:rPr lang="zh-CN" altLang="en-US" dirty="0">
                <a:latin typeface="Times New Roman" pitchFamily="18" charset="0"/>
              </a:rPr>
              <a:t>新进程进入内存后，先投入队列</a:t>
            </a:r>
            <a:r>
              <a:rPr lang="en-US" altLang="zh-CN" dirty="0">
                <a:latin typeface="Times New Roman" pitchFamily="18" charset="0"/>
              </a:rPr>
              <a:t>1</a:t>
            </a:r>
            <a:r>
              <a:rPr lang="zh-CN" altLang="en-US" dirty="0">
                <a:latin typeface="Times New Roman" pitchFamily="18" charset="0"/>
              </a:rPr>
              <a:t>的末尾，按</a:t>
            </a:r>
            <a:r>
              <a:rPr lang="en-US" altLang="zh-CN" dirty="0">
                <a:latin typeface="Times New Roman" pitchFamily="18" charset="0"/>
              </a:rPr>
              <a:t>FCFS</a:t>
            </a:r>
            <a:r>
              <a:rPr lang="zh-CN" altLang="en-US" dirty="0">
                <a:latin typeface="Times New Roman" pitchFamily="18" charset="0"/>
              </a:rPr>
              <a:t>算法调度；</a:t>
            </a:r>
            <a:r>
              <a:rPr lang="zh-CN" altLang="en-US" b="1" dirty="0">
                <a:solidFill>
                  <a:srgbClr val="0000CC"/>
                </a:solidFill>
                <a:latin typeface="Times New Roman" pitchFamily="18" charset="0"/>
              </a:rPr>
              <a:t>若按队列</a:t>
            </a:r>
            <a:r>
              <a:rPr lang="en-US" altLang="zh-CN" b="1" dirty="0">
                <a:solidFill>
                  <a:srgbClr val="0000CC"/>
                </a:solidFill>
                <a:latin typeface="Times New Roman" pitchFamily="18" charset="0"/>
              </a:rPr>
              <a:t>1</a:t>
            </a:r>
            <a:r>
              <a:rPr lang="zh-CN" altLang="en-US" b="1" dirty="0">
                <a:solidFill>
                  <a:srgbClr val="0000CC"/>
                </a:solidFill>
                <a:latin typeface="Times New Roman" pitchFamily="18" charset="0"/>
              </a:rPr>
              <a:t>一个时间片未能执行完，则降低投入到队列</a:t>
            </a:r>
            <a:r>
              <a:rPr lang="en-US" altLang="zh-CN" b="1" dirty="0">
                <a:solidFill>
                  <a:srgbClr val="0000CC"/>
                </a:solidFill>
                <a:latin typeface="Times New Roman" pitchFamily="18" charset="0"/>
              </a:rPr>
              <a:t>2</a:t>
            </a:r>
            <a:r>
              <a:rPr lang="zh-CN" altLang="en-US" b="1" dirty="0">
                <a:solidFill>
                  <a:srgbClr val="0000CC"/>
                </a:solidFill>
                <a:latin typeface="Times New Roman" pitchFamily="18" charset="0"/>
              </a:rPr>
              <a:t>的末尾，同样按</a:t>
            </a:r>
            <a:r>
              <a:rPr lang="en-US" altLang="zh-CN" b="1" dirty="0">
                <a:solidFill>
                  <a:srgbClr val="0000CC"/>
                </a:solidFill>
                <a:latin typeface="Times New Roman" pitchFamily="18" charset="0"/>
              </a:rPr>
              <a:t>FCFS</a:t>
            </a:r>
            <a:r>
              <a:rPr lang="zh-CN" altLang="en-US" b="1" dirty="0">
                <a:solidFill>
                  <a:srgbClr val="0000CC"/>
                </a:solidFill>
                <a:latin typeface="Times New Roman" pitchFamily="18" charset="0"/>
              </a:rPr>
              <a:t>算法调度；</a:t>
            </a:r>
            <a:r>
              <a:rPr lang="zh-CN" altLang="en-US" dirty="0">
                <a:latin typeface="Times New Roman" pitchFamily="18" charset="0"/>
              </a:rPr>
              <a:t>如此下去，降低到最后的队列，则按</a:t>
            </a:r>
            <a:r>
              <a:rPr lang="en-US" altLang="zh-CN" dirty="0">
                <a:latin typeface="Times New Roman" pitchFamily="18" charset="0"/>
              </a:rPr>
              <a:t>"</a:t>
            </a:r>
            <a:r>
              <a:rPr lang="zh-CN" altLang="en-US" dirty="0">
                <a:latin typeface="Times New Roman" pitchFamily="18" charset="0"/>
              </a:rPr>
              <a:t>时间片轮转</a:t>
            </a:r>
            <a:r>
              <a:rPr lang="en-US" altLang="zh-CN" dirty="0">
                <a:latin typeface="Times New Roman" pitchFamily="18" charset="0"/>
              </a:rPr>
              <a:t>"</a:t>
            </a:r>
            <a:r>
              <a:rPr lang="zh-CN" altLang="en-US" dirty="0">
                <a:latin typeface="Times New Roman" pitchFamily="18" charset="0"/>
              </a:rPr>
              <a:t>算法调度直到完成。</a:t>
            </a:r>
          </a:p>
          <a:p>
            <a:r>
              <a:rPr lang="zh-CN" altLang="en-US" dirty="0">
                <a:latin typeface="Times New Roman" pitchFamily="18" charset="0"/>
              </a:rPr>
              <a:t>仅当较高优先级的队列为空，才调度较低优先级的队列中的进程执行。如果进程执行时有新进程进入较高优先级的队列，则抢占执行新进程，并把被抢占的进程投入原队列的末尾。</a:t>
            </a:r>
          </a:p>
        </p:txBody>
      </p:sp>
    </p:spTree>
    <p:extLst>
      <p:ext uri="{BB962C8B-B14F-4D97-AF65-F5344CB8AC3E}">
        <p14:creationId xmlns:p14="http://schemas.microsoft.com/office/powerpoint/2010/main" val="2813729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zh-CN" dirty="0">
                <a:latin typeface="楷体" pitchFamily="49" charset="-122"/>
                <a:ea typeface="楷体" pitchFamily="49" charset="-122"/>
              </a:rPr>
              <a:t> </a:t>
            </a:r>
            <a:r>
              <a:rPr lang="zh-CN" altLang="en-US" dirty="0">
                <a:latin typeface="楷体" pitchFamily="49" charset="-122"/>
                <a:ea typeface="楷体" pitchFamily="49" charset="-122"/>
              </a:rPr>
              <a:t>几点说明</a:t>
            </a:r>
          </a:p>
        </p:txBody>
      </p:sp>
      <p:sp>
        <p:nvSpPr>
          <p:cNvPr id="453635" name="Rectangle 3"/>
          <p:cNvSpPr>
            <a:spLocks noGrp="1" noChangeArrowheads="1"/>
          </p:cNvSpPr>
          <p:nvPr>
            <p:ph idx="1"/>
          </p:nvPr>
        </p:nvSpPr>
        <p:spPr/>
        <p:txBody>
          <a:bodyPr/>
          <a:lstStyle/>
          <a:p>
            <a:r>
              <a:rPr lang="en-US" altLang="zh-CN" b="1" dirty="0">
                <a:solidFill>
                  <a:srgbClr val="FF0000"/>
                </a:solidFill>
                <a:latin typeface="Times New Roman" pitchFamily="18" charset="0"/>
              </a:rPr>
              <a:t>I/O</a:t>
            </a:r>
            <a:r>
              <a:rPr lang="zh-CN" altLang="en-US" b="1" dirty="0">
                <a:solidFill>
                  <a:srgbClr val="FF0000"/>
                </a:solidFill>
                <a:latin typeface="Times New Roman" pitchFamily="18" charset="0"/>
              </a:rPr>
              <a:t>型进程</a:t>
            </a:r>
            <a:r>
              <a:rPr lang="zh-CN" altLang="en-US" dirty="0">
                <a:latin typeface="Times New Roman" pitchFamily="18" charset="0"/>
              </a:rPr>
              <a:t>：让其进入最高优先级队列，以及时响应</a:t>
            </a:r>
            <a:r>
              <a:rPr lang="en-US" altLang="zh-CN" dirty="0">
                <a:latin typeface="Times New Roman" pitchFamily="18" charset="0"/>
              </a:rPr>
              <a:t>I/O</a:t>
            </a:r>
            <a:r>
              <a:rPr lang="zh-CN" altLang="en-US" dirty="0">
                <a:latin typeface="Times New Roman" pitchFamily="18" charset="0"/>
              </a:rPr>
              <a:t>交互。通常执行一个小时间片，要求可处理完一次</a:t>
            </a:r>
            <a:r>
              <a:rPr lang="en-US" altLang="zh-CN" dirty="0">
                <a:latin typeface="Times New Roman" pitchFamily="18" charset="0"/>
              </a:rPr>
              <a:t>I/O</a:t>
            </a:r>
            <a:r>
              <a:rPr lang="zh-CN" altLang="en-US" dirty="0">
                <a:latin typeface="Times New Roman" pitchFamily="18" charset="0"/>
              </a:rPr>
              <a:t>请求的数据，然后转入到阻塞队列。</a:t>
            </a:r>
          </a:p>
          <a:p>
            <a:r>
              <a:rPr lang="zh-CN" altLang="en-US" b="1" dirty="0">
                <a:solidFill>
                  <a:srgbClr val="FF0000"/>
                </a:solidFill>
                <a:latin typeface="Times New Roman" pitchFamily="18" charset="0"/>
              </a:rPr>
              <a:t>计算型进程</a:t>
            </a:r>
            <a:r>
              <a:rPr lang="zh-CN" altLang="en-US" dirty="0">
                <a:latin typeface="Times New Roman" pitchFamily="18" charset="0"/>
              </a:rPr>
              <a:t>：每次执行完时间片，进入更低优先级级队列。最终采用最大时间片来执行，减少调度次数。</a:t>
            </a:r>
          </a:p>
          <a:p>
            <a:r>
              <a:rPr lang="en-US" altLang="zh-CN" b="1" dirty="0">
                <a:solidFill>
                  <a:srgbClr val="FF0000"/>
                </a:solidFill>
                <a:latin typeface="Times New Roman" pitchFamily="18" charset="0"/>
              </a:rPr>
              <a:t>I/O</a:t>
            </a:r>
            <a:r>
              <a:rPr lang="zh-CN" altLang="en-US" b="1" dirty="0">
                <a:solidFill>
                  <a:srgbClr val="FF0000"/>
                </a:solidFill>
                <a:latin typeface="Times New Roman" pitchFamily="18" charset="0"/>
              </a:rPr>
              <a:t>次数不多，而主要是</a:t>
            </a:r>
            <a:r>
              <a:rPr lang="en-US" altLang="zh-CN" b="1" dirty="0">
                <a:solidFill>
                  <a:srgbClr val="FF0000"/>
                </a:solidFill>
                <a:latin typeface="Times New Roman" pitchFamily="18" charset="0"/>
              </a:rPr>
              <a:t>CPU</a:t>
            </a:r>
            <a:r>
              <a:rPr lang="zh-CN" altLang="en-US" b="1" dirty="0">
                <a:solidFill>
                  <a:srgbClr val="FF0000"/>
                </a:solidFill>
                <a:latin typeface="Times New Roman" pitchFamily="18" charset="0"/>
              </a:rPr>
              <a:t>处理的进程</a:t>
            </a:r>
            <a:r>
              <a:rPr lang="zh-CN" altLang="en-US" dirty="0">
                <a:latin typeface="Times New Roman" pitchFamily="18" charset="0"/>
              </a:rPr>
              <a:t>：在</a:t>
            </a:r>
            <a:r>
              <a:rPr lang="en-US" altLang="zh-CN" dirty="0">
                <a:latin typeface="Times New Roman" pitchFamily="18" charset="0"/>
              </a:rPr>
              <a:t>I/O</a:t>
            </a:r>
            <a:r>
              <a:rPr lang="zh-CN" altLang="en-US" dirty="0">
                <a:latin typeface="Times New Roman" pitchFamily="18" charset="0"/>
              </a:rPr>
              <a:t>完成后，优先放回</a:t>
            </a:r>
            <a:r>
              <a:rPr lang="en-US" altLang="zh-CN" dirty="0">
                <a:latin typeface="Times New Roman" pitchFamily="18" charset="0"/>
              </a:rPr>
              <a:t>I/O</a:t>
            </a:r>
            <a:r>
              <a:rPr lang="zh-CN" altLang="en-US" dirty="0">
                <a:latin typeface="Times New Roman" pitchFamily="18" charset="0"/>
              </a:rPr>
              <a:t>请求时离开的队列，以免每次都回到最高优先级队列后再逐次下降。</a:t>
            </a:r>
          </a:p>
          <a:p>
            <a:r>
              <a:rPr lang="zh-CN" altLang="en-US" dirty="0">
                <a:latin typeface="Times New Roman" pitchFamily="18" charset="0"/>
              </a:rPr>
              <a:t>为适应一个进程在不同时间段的运行特点，</a:t>
            </a:r>
            <a:r>
              <a:rPr lang="en-US" altLang="zh-CN" dirty="0">
                <a:latin typeface="Times New Roman" pitchFamily="18" charset="0"/>
              </a:rPr>
              <a:t>I/O</a:t>
            </a:r>
            <a:r>
              <a:rPr lang="zh-CN" altLang="en-US" dirty="0">
                <a:latin typeface="Times New Roman" pitchFamily="18" charset="0"/>
              </a:rPr>
              <a:t>完成时，提高优先级；时间片用完时，降低优先级；</a:t>
            </a:r>
          </a:p>
        </p:txBody>
      </p:sp>
    </p:spTree>
    <p:extLst>
      <p:ext uri="{BB962C8B-B14F-4D97-AF65-F5344CB8AC3E}">
        <p14:creationId xmlns:p14="http://schemas.microsoft.com/office/powerpoint/2010/main" val="3887800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zh-CN" sz="33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Example of Multilevel Feedback Queue</a:t>
            </a:r>
            <a:r>
              <a:rPr lang="en-US" altLang="zh-CN" sz="2800" b="0" dirty="0">
                <a:latin typeface="Times New Roman" pitchFamily="18" charset="0"/>
                <a:ea typeface="楷体_GB2312" pitchFamily="49" charset="-122"/>
              </a:rPr>
              <a:t> </a:t>
            </a:r>
          </a:p>
        </p:txBody>
      </p:sp>
      <p:sp>
        <p:nvSpPr>
          <p:cNvPr id="38915" name="Rectangle 3"/>
          <p:cNvSpPr>
            <a:spLocks noGrp="1" noChangeArrowheads="1"/>
          </p:cNvSpPr>
          <p:nvPr>
            <p:ph idx="1"/>
          </p:nvPr>
        </p:nvSpPr>
        <p:spPr/>
        <p:txBody>
          <a:bodyPr/>
          <a:lstStyle/>
          <a:p>
            <a:r>
              <a:rPr lang="en-US" altLang="zh-CN" sz="2800" dirty="0">
                <a:latin typeface="Times New Roman" pitchFamily="18" charset="0"/>
              </a:rPr>
              <a:t>Example of Multilevel Feedback Queue </a:t>
            </a:r>
            <a:r>
              <a:rPr lang="en-US" altLang="zh-CN" sz="3300" dirty="0">
                <a:latin typeface="Times New Roman" pitchFamily="18" charset="0"/>
              </a:rPr>
              <a:t>Three queues: </a:t>
            </a:r>
            <a:endParaRPr lang="zh-CN" altLang="en-US" sz="3300" dirty="0">
              <a:latin typeface="Times New Roman" pitchFamily="18" charset="0"/>
            </a:endParaRPr>
          </a:p>
          <a:p>
            <a:pPr lvl="1"/>
            <a:r>
              <a:rPr lang="en-US" altLang="zh-CN" sz="2300" i="1" dirty="0">
                <a:latin typeface="Times New Roman" pitchFamily="18" charset="0"/>
              </a:rPr>
              <a:t>Q</a:t>
            </a:r>
            <a:r>
              <a:rPr lang="en-US" altLang="zh-CN" sz="2300" baseline="-25000" dirty="0">
                <a:latin typeface="Times New Roman" pitchFamily="18" charset="0"/>
              </a:rPr>
              <a:t>0</a:t>
            </a:r>
            <a:r>
              <a:rPr lang="en-US" altLang="zh-CN" sz="2300" dirty="0">
                <a:latin typeface="Times New Roman" pitchFamily="18" charset="0"/>
              </a:rPr>
              <a:t> – time quantum </a:t>
            </a:r>
            <a:r>
              <a:rPr lang="en-US" altLang="zh-CN" sz="2300" dirty="0">
                <a:solidFill>
                  <a:srgbClr val="FF0000"/>
                </a:solidFill>
                <a:latin typeface="Times New Roman" pitchFamily="18" charset="0"/>
              </a:rPr>
              <a:t>8 </a:t>
            </a:r>
            <a:r>
              <a:rPr lang="en-US" altLang="zh-CN" sz="2300" dirty="0">
                <a:latin typeface="Times New Roman" pitchFamily="18" charset="0"/>
              </a:rPr>
              <a:t>milliseconds</a:t>
            </a:r>
          </a:p>
          <a:p>
            <a:pPr lvl="1"/>
            <a:r>
              <a:rPr lang="en-US" altLang="zh-CN" sz="2300" i="1" dirty="0">
                <a:latin typeface="Times New Roman" pitchFamily="18" charset="0"/>
              </a:rPr>
              <a:t>Q</a:t>
            </a:r>
            <a:r>
              <a:rPr lang="en-US" altLang="zh-CN" sz="2300" baseline="-25000" dirty="0">
                <a:latin typeface="Times New Roman" pitchFamily="18" charset="0"/>
              </a:rPr>
              <a:t>1</a:t>
            </a:r>
            <a:r>
              <a:rPr lang="en-US" altLang="zh-CN" sz="2300" dirty="0">
                <a:latin typeface="Times New Roman" pitchFamily="18" charset="0"/>
              </a:rPr>
              <a:t> – time quantum </a:t>
            </a:r>
            <a:r>
              <a:rPr lang="en-US" altLang="zh-CN" sz="2300" dirty="0">
                <a:solidFill>
                  <a:srgbClr val="FF0000"/>
                </a:solidFill>
                <a:latin typeface="Times New Roman" pitchFamily="18" charset="0"/>
              </a:rPr>
              <a:t>16</a:t>
            </a:r>
            <a:r>
              <a:rPr lang="en-US" altLang="zh-CN" sz="2300" dirty="0">
                <a:latin typeface="Times New Roman" pitchFamily="18" charset="0"/>
              </a:rPr>
              <a:t> milliseconds</a:t>
            </a:r>
          </a:p>
          <a:p>
            <a:pPr lvl="1"/>
            <a:r>
              <a:rPr lang="en-US" altLang="zh-CN" sz="2300" i="1" dirty="0">
                <a:latin typeface="Times New Roman" pitchFamily="18" charset="0"/>
              </a:rPr>
              <a:t>Q</a:t>
            </a:r>
            <a:r>
              <a:rPr lang="en-US" altLang="zh-CN" sz="2300" baseline="-25000" dirty="0">
                <a:latin typeface="Times New Roman" pitchFamily="18" charset="0"/>
              </a:rPr>
              <a:t>2</a:t>
            </a:r>
            <a:r>
              <a:rPr lang="en-US" altLang="zh-CN" sz="2300" dirty="0">
                <a:latin typeface="Times New Roman" pitchFamily="18" charset="0"/>
              </a:rPr>
              <a:t> – </a:t>
            </a:r>
            <a:r>
              <a:rPr lang="en-US" altLang="zh-CN" sz="2300" dirty="0">
                <a:solidFill>
                  <a:srgbClr val="FF0000"/>
                </a:solidFill>
                <a:latin typeface="Times New Roman" pitchFamily="18" charset="0"/>
              </a:rPr>
              <a:t>FCFS</a:t>
            </a:r>
          </a:p>
          <a:p>
            <a:endParaRPr lang="zh-CN" altLang="zh-CN" b="0" dirty="0">
              <a:solidFill>
                <a:srgbClr val="FF0000"/>
              </a:solidFill>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 of Multilevel Feedback Queue</a:t>
            </a:r>
          </a:p>
        </p:txBody>
      </p:sp>
      <p:sp>
        <p:nvSpPr>
          <p:cNvPr id="39939" name="Rectangle 3"/>
          <p:cNvSpPr>
            <a:spLocks noGrp="1" noChangeArrowheads="1"/>
          </p:cNvSpPr>
          <p:nvPr>
            <p:ph idx="1"/>
          </p:nvPr>
        </p:nvSpPr>
        <p:spPr/>
        <p:txBody>
          <a:bodyPr/>
          <a:lstStyle/>
          <a:p>
            <a:r>
              <a:rPr lang="en-US" altLang="zh-CN" sz="3300" dirty="0">
                <a:solidFill>
                  <a:srgbClr val="FF0000"/>
                </a:solidFill>
                <a:latin typeface="Times New Roman" pitchFamily="18" charset="0"/>
              </a:rPr>
              <a:t>Scheduling</a:t>
            </a:r>
            <a:endParaRPr lang="zh-CN" altLang="en-US" sz="3300" dirty="0">
              <a:solidFill>
                <a:srgbClr val="FF0000"/>
              </a:solidFill>
              <a:latin typeface="Times New Roman" pitchFamily="18" charset="0"/>
            </a:endParaRPr>
          </a:p>
          <a:p>
            <a:pPr lvl="1"/>
            <a:r>
              <a:rPr lang="en-US" altLang="zh-CN" sz="2300" dirty="0">
                <a:latin typeface="Times New Roman" pitchFamily="18" charset="0"/>
              </a:rPr>
              <a:t>A new job enters queue</a:t>
            </a:r>
            <a:r>
              <a:rPr lang="en-US" altLang="zh-CN" sz="2300" dirty="0">
                <a:solidFill>
                  <a:srgbClr val="FF0000"/>
                </a:solidFill>
                <a:latin typeface="Times New Roman" pitchFamily="18" charset="0"/>
              </a:rPr>
              <a:t> </a:t>
            </a:r>
            <a:r>
              <a:rPr lang="en-US" altLang="zh-CN" sz="2300" i="1" dirty="0">
                <a:solidFill>
                  <a:srgbClr val="FF0000"/>
                </a:solidFill>
                <a:latin typeface="Times New Roman" pitchFamily="18" charset="0"/>
              </a:rPr>
              <a:t>Q</a:t>
            </a:r>
            <a:r>
              <a:rPr lang="en-US" altLang="zh-CN" sz="2300" i="1" baseline="-25000" dirty="0">
                <a:solidFill>
                  <a:srgbClr val="FF0000"/>
                </a:solidFill>
                <a:latin typeface="Times New Roman" pitchFamily="18" charset="0"/>
              </a:rPr>
              <a:t>0 </a:t>
            </a:r>
            <a:r>
              <a:rPr lang="en-US" altLang="zh-CN" sz="2300" dirty="0">
                <a:latin typeface="Times New Roman" pitchFamily="18" charset="0"/>
              </a:rPr>
              <a:t>at the end. When it gains CPU, job receives </a:t>
            </a:r>
            <a:r>
              <a:rPr lang="en-US" altLang="zh-CN" sz="2300" dirty="0">
                <a:solidFill>
                  <a:srgbClr val="FF0000"/>
                </a:solidFill>
                <a:latin typeface="Times New Roman" pitchFamily="18" charset="0"/>
              </a:rPr>
              <a:t>8</a:t>
            </a:r>
            <a:r>
              <a:rPr lang="en-US" altLang="zh-CN" sz="2300" dirty="0">
                <a:latin typeface="Times New Roman" pitchFamily="18" charset="0"/>
              </a:rPr>
              <a:t> milliseconds.  If it does not finish in 8 milliseconds, job is </a:t>
            </a:r>
            <a:r>
              <a:rPr lang="en-US" altLang="zh-CN" sz="2300" dirty="0">
                <a:solidFill>
                  <a:srgbClr val="FF0000"/>
                </a:solidFill>
                <a:latin typeface="Times New Roman" pitchFamily="18" charset="0"/>
              </a:rPr>
              <a:t>moved to queue </a:t>
            </a:r>
            <a:r>
              <a:rPr lang="en-US" altLang="zh-CN" sz="2300" i="1" dirty="0">
                <a:solidFill>
                  <a:srgbClr val="FF0000"/>
                </a:solidFill>
                <a:latin typeface="Times New Roman" pitchFamily="18" charset="0"/>
              </a:rPr>
              <a:t>Q</a:t>
            </a:r>
            <a:r>
              <a:rPr lang="en-US" altLang="zh-CN" sz="2300" baseline="-25000" dirty="0">
                <a:solidFill>
                  <a:srgbClr val="FF0000"/>
                </a:solidFill>
                <a:latin typeface="Times New Roman" pitchFamily="18" charset="0"/>
              </a:rPr>
              <a:t>1</a:t>
            </a:r>
            <a:r>
              <a:rPr lang="en-US" altLang="zh-CN" sz="2300" dirty="0">
                <a:latin typeface="Times New Roman" pitchFamily="18" charset="0"/>
              </a:rPr>
              <a:t>.</a:t>
            </a:r>
            <a:r>
              <a:rPr lang="zh-CN" altLang="en-US" sz="1900" dirty="0">
                <a:latin typeface="Times New Roman" pitchFamily="18" charset="0"/>
              </a:rPr>
              <a:t>　</a:t>
            </a:r>
            <a:endParaRPr lang="en-US" altLang="zh-CN" sz="2100" dirty="0">
              <a:latin typeface="Times New Roman" pitchFamily="18" charset="0"/>
            </a:endParaRPr>
          </a:p>
          <a:p>
            <a:pPr lvl="1"/>
            <a:r>
              <a:rPr lang="en-US" altLang="zh-CN" sz="2300" dirty="0">
                <a:latin typeface="Times New Roman" pitchFamily="18" charset="0"/>
              </a:rPr>
              <a:t>At </a:t>
            </a:r>
            <a:r>
              <a:rPr lang="en-US" altLang="zh-CN" sz="2300" i="1" dirty="0">
                <a:latin typeface="Times New Roman" pitchFamily="18" charset="0"/>
              </a:rPr>
              <a:t>Q</a:t>
            </a:r>
            <a:r>
              <a:rPr lang="en-US" altLang="zh-CN" sz="2300" baseline="-25000" dirty="0">
                <a:latin typeface="Times New Roman" pitchFamily="18" charset="0"/>
              </a:rPr>
              <a:t>1</a:t>
            </a:r>
            <a:r>
              <a:rPr lang="en-US" altLang="zh-CN" sz="2300" dirty="0">
                <a:latin typeface="Times New Roman" pitchFamily="18" charset="0"/>
              </a:rPr>
              <a:t> job is at the end and receives </a:t>
            </a:r>
            <a:r>
              <a:rPr lang="en-US" altLang="zh-CN" sz="2300" dirty="0">
                <a:solidFill>
                  <a:srgbClr val="FF0000"/>
                </a:solidFill>
                <a:latin typeface="Times New Roman" pitchFamily="18" charset="0"/>
              </a:rPr>
              <a:t>16</a:t>
            </a:r>
            <a:r>
              <a:rPr lang="en-US" altLang="zh-CN" sz="2300" dirty="0">
                <a:latin typeface="Times New Roman" pitchFamily="18" charset="0"/>
              </a:rPr>
              <a:t> additional milliseconds.  If it still does not complete, it is preempted and </a:t>
            </a:r>
            <a:r>
              <a:rPr lang="en-US" altLang="zh-CN" sz="2300" dirty="0">
                <a:solidFill>
                  <a:srgbClr val="FF0000"/>
                </a:solidFill>
                <a:latin typeface="Times New Roman" pitchFamily="18" charset="0"/>
              </a:rPr>
              <a:t>moved to queue </a:t>
            </a:r>
            <a:r>
              <a:rPr lang="en-US" altLang="zh-CN" sz="2300" i="1" dirty="0">
                <a:solidFill>
                  <a:srgbClr val="FF0000"/>
                </a:solidFill>
                <a:latin typeface="Times New Roman" pitchFamily="18" charset="0"/>
              </a:rPr>
              <a:t>Q</a:t>
            </a:r>
            <a:r>
              <a:rPr lang="en-US" altLang="zh-CN" sz="2300" baseline="-25000" dirty="0">
                <a:solidFill>
                  <a:srgbClr val="FF0000"/>
                </a:solidFill>
                <a:latin typeface="Times New Roman" pitchFamily="18" charset="0"/>
              </a:rPr>
              <a:t>2</a:t>
            </a:r>
            <a:r>
              <a:rPr lang="en-US" altLang="zh-CN" sz="2300" dirty="0">
                <a:latin typeface="Times New Roman" pitchFamily="18" charset="0"/>
              </a:rPr>
              <a:t>.</a:t>
            </a:r>
          </a:p>
          <a:p>
            <a:pPr lvl="1">
              <a:buFont typeface="Monotype Sorts" pitchFamily="2" charset="2"/>
              <a:buNone/>
            </a:pPr>
            <a:r>
              <a:rPr lang="zh-CN" altLang="en-US" sz="2300" dirty="0">
                <a:latin typeface="Times New Roman" pitchFamily="18" charset="0"/>
              </a:rPr>
              <a:t>　</a:t>
            </a:r>
            <a:endParaRPr lang="en-US" altLang="zh-CN" sz="2300" dirty="0">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Fig 5.7 Multilevel Feedback Queues</a:t>
            </a:r>
            <a:endParaRPr lang="en-US" altLang="zh-CN" b="0" dirty="0">
              <a:latin typeface="Times New Roman" pitchFamily="18" charset="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21" y="1208315"/>
            <a:ext cx="9473784" cy="468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b="0">
                <a:solidFill>
                  <a:srgbClr val="FF0000"/>
                </a:solidFill>
                <a:latin typeface="Times New Roman" pitchFamily="18" charset="0"/>
                <a:ea typeface="宋体" pitchFamily="2" charset="-122"/>
              </a:rPr>
              <a:t>进程调度例题分析</a:t>
            </a:r>
          </a:p>
        </p:txBody>
      </p:sp>
      <p:sp>
        <p:nvSpPr>
          <p:cNvPr id="41987" name="Rectangle 3"/>
          <p:cNvSpPr>
            <a:spLocks noGrp="1" noChangeArrowheads="1"/>
          </p:cNvSpPr>
          <p:nvPr>
            <p:ph idx="1"/>
          </p:nvPr>
        </p:nvSpPr>
        <p:spPr/>
        <p:txBody>
          <a:bodyPr/>
          <a:lstStyle/>
          <a:p>
            <a:pPr algn="just">
              <a:buFont typeface="Monotype Sorts" pitchFamily="2" charset="2"/>
              <a:buNone/>
            </a:pPr>
            <a:r>
              <a:rPr lang="zh-CN" altLang="en-US" sz="2100" dirty="0">
                <a:latin typeface="楷体" pitchFamily="49" charset="-122"/>
              </a:rPr>
              <a:t>假定在一个处理机上执行以下五个进程：</a:t>
            </a:r>
          </a:p>
          <a:p>
            <a:pPr algn="just">
              <a:buFont typeface="Monotype Sorts" pitchFamily="2" charset="2"/>
              <a:buNone/>
            </a:pPr>
            <a:r>
              <a:rPr lang="zh-CN" altLang="en-US" sz="2100" dirty="0">
                <a:latin typeface="楷体" pitchFamily="49" charset="-122"/>
              </a:rPr>
              <a:t> 进程号     到达时间     运行时间  优先数</a:t>
            </a:r>
          </a:p>
          <a:p>
            <a:pPr algn="just">
              <a:buFont typeface="Monotype Sorts" pitchFamily="2" charset="2"/>
              <a:buNone/>
            </a:pPr>
            <a:r>
              <a:rPr lang="zh-CN" altLang="en-US" sz="2100" dirty="0">
                <a:latin typeface="楷体" pitchFamily="49" charset="-122"/>
              </a:rPr>
              <a:t>    </a:t>
            </a:r>
            <a:r>
              <a:rPr lang="en-US" altLang="zh-CN" sz="2100" dirty="0">
                <a:latin typeface="楷体" pitchFamily="49" charset="-122"/>
              </a:rPr>
              <a:t>P1         0      	35          2</a:t>
            </a:r>
          </a:p>
          <a:p>
            <a:pPr algn="just">
              <a:buFont typeface="Monotype Sorts" pitchFamily="2" charset="2"/>
              <a:buNone/>
            </a:pPr>
            <a:r>
              <a:rPr lang="en-US" altLang="zh-CN" sz="2100" dirty="0">
                <a:latin typeface="楷体" pitchFamily="49" charset="-122"/>
              </a:rPr>
              <a:t>    P2         10      	30          3</a:t>
            </a:r>
          </a:p>
          <a:p>
            <a:pPr algn="just">
              <a:buFont typeface="Monotype Sorts" pitchFamily="2" charset="2"/>
              <a:buNone/>
            </a:pPr>
            <a:r>
              <a:rPr lang="en-US" altLang="zh-CN" sz="2100" dirty="0">
                <a:latin typeface="楷体" pitchFamily="49" charset="-122"/>
              </a:rPr>
              <a:t>    P3         15      	45          4</a:t>
            </a:r>
          </a:p>
          <a:p>
            <a:pPr algn="just">
              <a:buFont typeface="Monotype Sorts" pitchFamily="2" charset="2"/>
              <a:buNone/>
            </a:pPr>
            <a:r>
              <a:rPr lang="en-US" altLang="zh-CN" sz="2100" dirty="0">
                <a:latin typeface="楷体" pitchFamily="49" charset="-122"/>
              </a:rPr>
              <a:t>    P4         20         	20          1</a:t>
            </a:r>
          </a:p>
          <a:p>
            <a:pPr algn="just">
              <a:buFont typeface="Monotype Sorts" pitchFamily="2" charset="2"/>
              <a:buNone/>
            </a:pPr>
            <a:r>
              <a:rPr lang="en-US" altLang="zh-CN" sz="2100" dirty="0">
                <a:latin typeface="楷体" pitchFamily="49" charset="-122"/>
              </a:rPr>
              <a:t>    P5         30        </a:t>
            </a:r>
            <a:r>
              <a:rPr lang="zh-CN" altLang="en-US" sz="2100" dirty="0">
                <a:latin typeface="楷体" pitchFamily="49" charset="-122"/>
              </a:rPr>
              <a:t> </a:t>
            </a:r>
            <a:r>
              <a:rPr lang="en-US" altLang="zh-CN" sz="2100" dirty="0">
                <a:latin typeface="楷体" pitchFamily="49" charset="-122"/>
              </a:rPr>
              <a:t>	30          4</a:t>
            </a:r>
          </a:p>
          <a:p>
            <a:pPr algn="just">
              <a:buFont typeface="Monotype Sorts" pitchFamily="2" charset="2"/>
              <a:buNone/>
            </a:pPr>
            <a:r>
              <a:rPr lang="zh-CN" altLang="en-US" sz="2100" dirty="0">
                <a:latin typeface="楷体" pitchFamily="49" charset="-122"/>
              </a:rPr>
              <a:t>分别采用</a:t>
            </a:r>
            <a:r>
              <a:rPr lang="en-US" altLang="zh-CN" sz="2100" dirty="0">
                <a:latin typeface="楷体" pitchFamily="49" charset="-122"/>
              </a:rPr>
              <a:t>FCFS</a:t>
            </a:r>
            <a:r>
              <a:rPr lang="zh-CN" altLang="en-US" sz="2100" dirty="0">
                <a:latin typeface="楷体" pitchFamily="49" charset="-122"/>
              </a:rPr>
              <a:t>、</a:t>
            </a:r>
            <a:r>
              <a:rPr lang="en-US" altLang="zh-CN" sz="2100" dirty="0">
                <a:latin typeface="楷体" pitchFamily="49" charset="-122"/>
              </a:rPr>
              <a:t>SJF</a:t>
            </a:r>
            <a:r>
              <a:rPr lang="zh-CN" altLang="en-US" sz="2100" dirty="0">
                <a:latin typeface="楷体" pitchFamily="49" charset="-122"/>
              </a:rPr>
              <a:t>和非抢占优先数三种调度算法时：</a:t>
            </a:r>
          </a:p>
          <a:p>
            <a:pPr lvl="1" algn="just">
              <a:buFont typeface="Monotype Sorts" pitchFamily="2" charset="2"/>
              <a:buNone/>
            </a:pPr>
            <a:r>
              <a:rPr lang="zh-CN" altLang="en-US" sz="2100" dirty="0">
                <a:latin typeface="楷体" pitchFamily="49" charset="-122"/>
              </a:rPr>
              <a:t>①画出调度</a:t>
            </a:r>
            <a:r>
              <a:rPr lang="en-US" altLang="zh-CN" sz="2100" dirty="0">
                <a:latin typeface="楷体" pitchFamily="49" charset="-122"/>
              </a:rPr>
              <a:t>Gantt</a:t>
            </a:r>
            <a:r>
              <a:rPr lang="zh-CN" altLang="en-US" sz="2100" dirty="0">
                <a:latin typeface="楷体" pitchFamily="49" charset="-122"/>
              </a:rPr>
              <a:t>图；   </a:t>
            </a:r>
          </a:p>
          <a:p>
            <a:pPr lvl="1" algn="just">
              <a:buFont typeface="Monotype Sorts" pitchFamily="2" charset="2"/>
              <a:buNone/>
            </a:pPr>
            <a:r>
              <a:rPr lang="zh-CN" altLang="en-US" sz="2100" dirty="0">
                <a:latin typeface="楷体" pitchFamily="49" charset="-122"/>
              </a:rPr>
              <a:t>②计算每个进程的周转时间 ；</a:t>
            </a:r>
          </a:p>
          <a:p>
            <a:pPr lvl="1" algn="just">
              <a:buFont typeface="Monotype Sorts" pitchFamily="2" charset="2"/>
              <a:buNone/>
            </a:pPr>
            <a:r>
              <a:rPr lang="zh-CN" altLang="en-US" sz="2100" dirty="0">
                <a:latin typeface="楷体" pitchFamily="49" charset="-122"/>
              </a:rPr>
              <a:t>③计算平均周转时间。</a:t>
            </a:r>
          </a:p>
          <a:p>
            <a:pPr>
              <a:buFont typeface="Monotype Sorts" pitchFamily="2" charset="2"/>
              <a:buNone/>
            </a:pPr>
            <a:endParaRPr lang="zh-CN" altLang="en-US" sz="1300" dirty="0">
              <a:solidFill>
                <a:srgbClr val="FF3300"/>
              </a:solidFill>
              <a:latin typeface="楷体"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0">
                <a:solidFill>
                  <a:schemeClr val="tx2"/>
                </a:solidFill>
                <a:latin typeface="Times New Roman" pitchFamily="18" charset="0"/>
                <a:ea typeface="宋体" pitchFamily="2" charset="-122"/>
              </a:rPr>
              <a:t>进程调度例题分析</a:t>
            </a:r>
          </a:p>
        </p:txBody>
      </p:sp>
      <p:sp>
        <p:nvSpPr>
          <p:cNvPr id="43011" name="Rectangle 3"/>
          <p:cNvSpPr>
            <a:spLocks noGrp="1" noChangeArrowheads="1"/>
          </p:cNvSpPr>
          <p:nvPr>
            <p:ph idx="1"/>
          </p:nvPr>
        </p:nvSpPr>
        <p:spPr/>
        <p:txBody>
          <a:bodyPr/>
          <a:lstStyle/>
          <a:p>
            <a:pPr>
              <a:buFont typeface="Monotype Sorts" pitchFamily="2" charset="2"/>
              <a:buNone/>
            </a:pPr>
            <a:r>
              <a:rPr lang="zh-CN" altLang="en-US" b="0" dirty="0">
                <a:ea typeface="宋体" pitchFamily="2" charset="-122"/>
              </a:rPr>
              <a:t> </a:t>
            </a:r>
          </a:p>
        </p:txBody>
      </p:sp>
      <p:grpSp>
        <p:nvGrpSpPr>
          <p:cNvPr id="43012" name="Group 4"/>
          <p:cNvGrpSpPr>
            <a:grpSpLocks/>
          </p:cNvGrpSpPr>
          <p:nvPr/>
        </p:nvGrpSpPr>
        <p:grpSpPr bwMode="auto">
          <a:xfrm>
            <a:off x="2566988" y="802611"/>
            <a:ext cx="6257206" cy="3260556"/>
            <a:chOff x="678" y="553"/>
            <a:chExt cx="1644" cy="1656"/>
          </a:xfrm>
        </p:grpSpPr>
        <p:sp>
          <p:nvSpPr>
            <p:cNvPr id="43058" name="Rectangle 5"/>
            <p:cNvSpPr>
              <a:spLocks noChangeArrowheads="1"/>
            </p:cNvSpPr>
            <p:nvPr/>
          </p:nvSpPr>
          <p:spPr bwMode="auto">
            <a:xfrm>
              <a:off x="678" y="553"/>
              <a:ext cx="22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en-US" altLang="zh-CN" sz="1400">
                  <a:solidFill>
                    <a:srgbClr val="FF0000"/>
                  </a:solidFill>
                  <a:latin typeface="Times New Roman" pitchFamily="18" charset="0"/>
                  <a:ea typeface="宋体" pitchFamily="2" charset="-122"/>
                  <a:cs typeface="Times New Roman" pitchFamily="18" charset="0"/>
                </a:rPr>
                <a:t>FCFS</a:t>
              </a:r>
              <a:r>
                <a:rPr kumimoji="0" lang="zh-CN" altLang="en-US" sz="1400">
                  <a:solidFill>
                    <a:srgbClr val="FF0000"/>
                  </a:solidFill>
                  <a:latin typeface="Times New Roman" pitchFamily="18" charset="0"/>
                  <a:ea typeface="宋体" pitchFamily="2" charset="-122"/>
                  <a:cs typeface="Times New Roman" pitchFamily="18" charset="0"/>
                </a:rPr>
                <a:t>：</a:t>
              </a:r>
              <a:r>
                <a:rPr kumimoji="0" lang="zh-CN" altLang="en-US" sz="1200">
                  <a:latin typeface="Times New Roman" pitchFamily="18" charset="0"/>
                  <a:ea typeface="宋体" pitchFamily="2" charset="-122"/>
                  <a:cs typeface="Times New Roman" pitchFamily="18" charset="0"/>
                </a:rPr>
                <a:t> </a:t>
              </a:r>
              <a:endParaRPr kumimoji="0" lang="zh-CN" altLang="en-US" sz="2100" b="0">
                <a:latin typeface="Arial" charset="0"/>
                <a:ea typeface="宋体" pitchFamily="2" charset="-122"/>
                <a:cs typeface="Times New Roman" pitchFamily="18" charset="0"/>
              </a:endParaRPr>
            </a:p>
          </p:txBody>
        </p:sp>
        <p:sp>
          <p:nvSpPr>
            <p:cNvPr id="43059" name="Rectangle 6"/>
            <p:cNvSpPr>
              <a:spLocks noChangeArrowheads="1"/>
            </p:cNvSpPr>
            <p:nvPr/>
          </p:nvSpPr>
          <p:spPr bwMode="auto">
            <a:xfrm>
              <a:off x="1895" y="7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60" name="Rectangle 7"/>
            <p:cNvSpPr>
              <a:spLocks noChangeArrowheads="1"/>
            </p:cNvSpPr>
            <p:nvPr/>
          </p:nvSpPr>
          <p:spPr bwMode="auto">
            <a:xfrm>
              <a:off x="1679" y="70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61" name="Rectangle 8"/>
            <p:cNvSpPr>
              <a:spLocks noChangeArrowheads="1"/>
            </p:cNvSpPr>
            <p:nvPr/>
          </p:nvSpPr>
          <p:spPr bwMode="auto">
            <a:xfrm>
              <a:off x="1247" y="70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endParaRPr kumimoji="0" lang="en-US" altLang="zh-CN" sz="3300" b="0">
                <a:latin typeface="Arial" charset="0"/>
                <a:ea typeface="宋体" pitchFamily="2" charset="-122"/>
                <a:cs typeface="Times New Roman" pitchFamily="18" charset="0"/>
              </a:endParaRPr>
            </a:p>
          </p:txBody>
        </p:sp>
        <p:sp>
          <p:nvSpPr>
            <p:cNvPr id="43062" name="Rectangle 9"/>
            <p:cNvSpPr>
              <a:spLocks noChangeArrowheads="1"/>
            </p:cNvSpPr>
            <p:nvPr/>
          </p:nvSpPr>
          <p:spPr bwMode="auto">
            <a:xfrm>
              <a:off x="959" y="7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a:t>
              </a:r>
              <a:endParaRPr kumimoji="0" lang="en-US" altLang="zh-CN" sz="3300" b="0">
                <a:latin typeface="Arial" charset="0"/>
                <a:ea typeface="宋体" pitchFamily="2" charset="-122"/>
                <a:cs typeface="Times New Roman" pitchFamily="18" charset="0"/>
              </a:endParaRPr>
            </a:p>
          </p:txBody>
        </p:sp>
        <p:sp>
          <p:nvSpPr>
            <p:cNvPr id="43063" name="Rectangle 10"/>
            <p:cNvSpPr>
              <a:spLocks noChangeArrowheads="1"/>
            </p:cNvSpPr>
            <p:nvPr/>
          </p:nvSpPr>
          <p:spPr bwMode="auto">
            <a:xfrm>
              <a:off x="678" y="709"/>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a:t>
              </a:r>
              <a:endParaRPr kumimoji="0" lang="en-US" altLang="zh-CN" sz="3300" b="0">
                <a:latin typeface="Arial" charset="0"/>
                <a:ea typeface="宋体" pitchFamily="2" charset="-122"/>
                <a:cs typeface="Times New Roman" pitchFamily="18" charset="0"/>
              </a:endParaRPr>
            </a:p>
          </p:txBody>
        </p:sp>
        <p:sp>
          <p:nvSpPr>
            <p:cNvPr id="43064" name="Line 11"/>
            <p:cNvSpPr>
              <a:spLocks noChangeShapeType="1"/>
            </p:cNvSpPr>
            <p:nvPr/>
          </p:nvSpPr>
          <p:spPr bwMode="auto">
            <a:xfrm>
              <a:off x="678" y="70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5" name="Line 12"/>
            <p:cNvSpPr>
              <a:spLocks noChangeShapeType="1"/>
            </p:cNvSpPr>
            <p:nvPr/>
          </p:nvSpPr>
          <p:spPr bwMode="auto">
            <a:xfrm>
              <a:off x="678" y="95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6" name="Line 13"/>
            <p:cNvSpPr>
              <a:spLocks noChangeShapeType="1"/>
            </p:cNvSpPr>
            <p:nvPr/>
          </p:nvSpPr>
          <p:spPr bwMode="auto">
            <a:xfrm>
              <a:off x="678"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7" name="Line 14"/>
            <p:cNvSpPr>
              <a:spLocks noChangeShapeType="1"/>
            </p:cNvSpPr>
            <p:nvPr/>
          </p:nvSpPr>
          <p:spPr bwMode="auto">
            <a:xfrm>
              <a:off x="2255"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8" name="Line 15"/>
            <p:cNvSpPr>
              <a:spLocks noChangeShapeType="1"/>
            </p:cNvSpPr>
            <p:nvPr/>
          </p:nvSpPr>
          <p:spPr bwMode="auto">
            <a:xfrm>
              <a:off x="959"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9" name="Line 16"/>
            <p:cNvSpPr>
              <a:spLocks noChangeShapeType="1"/>
            </p:cNvSpPr>
            <p:nvPr/>
          </p:nvSpPr>
          <p:spPr bwMode="auto">
            <a:xfrm>
              <a:off x="1247"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0" name="Line 17"/>
            <p:cNvSpPr>
              <a:spLocks noChangeShapeType="1"/>
            </p:cNvSpPr>
            <p:nvPr/>
          </p:nvSpPr>
          <p:spPr bwMode="auto">
            <a:xfrm>
              <a:off x="1679"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1" name="Line 18"/>
            <p:cNvSpPr>
              <a:spLocks noChangeShapeType="1"/>
            </p:cNvSpPr>
            <p:nvPr/>
          </p:nvSpPr>
          <p:spPr bwMode="auto">
            <a:xfrm>
              <a:off x="1895"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2" name="Rectangle 19"/>
            <p:cNvSpPr>
              <a:spLocks noChangeArrowheads="1"/>
            </p:cNvSpPr>
            <p:nvPr/>
          </p:nvSpPr>
          <p:spPr bwMode="auto">
            <a:xfrm>
              <a:off x="678" y="959"/>
              <a:ext cx="1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35                     65                                     110                    130                         160</a:t>
              </a:r>
              <a:endParaRPr kumimoji="0" lang="en-US" altLang="zh-CN" sz="1300" b="0" dirty="0">
                <a:latin typeface="Helvetica" pitchFamily="34" charset="0"/>
                <a:ea typeface="宋体" pitchFamily="2" charset="-122"/>
                <a:cs typeface="Times New Roman" pitchFamily="18" charset="0"/>
              </a:endParaRPr>
            </a:p>
            <a:p>
              <a:pPr>
                <a:spcBef>
                  <a:spcPct val="0"/>
                </a:spcBef>
                <a:buClrTx/>
                <a:buSzTx/>
                <a:buFontTx/>
                <a:buNone/>
              </a:pPr>
              <a:r>
                <a:rPr kumimoji="0" lang="en-US" altLang="zh-CN" sz="1400" dirty="0">
                  <a:solidFill>
                    <a:srgbClr val="FF0000"/>
                  </a:solidFill>
                  <a:latin typeface="Times New Roman" pitchFamily="18" charset="0"/>
                  <a:ea typeface="宋体" pitchFamily="2" charset="-122"/>
                  <a:cs typeface="Times New Roman" pitchFamily="18" charset="0"/>
                </a:rPr>
                <a:t>SJF</a:t>
              </a:r>
              <a:r>
                <a:rPr kumimoji="0" lang="zh-CN" altLang="en-US" sz="1400" dirty="0">
                  <a:solidFill>
                    <a:srgbClr val="FF0000"/>
                  </a:solidFill>
                  <a:latin typeface="Times New Roman" pitchFamily="18" charset="0"/>
                  <a:ea typeface="宋体" pitchFamily="2" charset="-122"/>
                  <a:cs typeface="Times New Roman" pitchFamily="18" charset="0"/>
                </a:rPr>
                <a:t>（非抢占）：</a:t>
              </a:r>
              <a:r>
                <a:rPr kumimoji="0" lang="zh-CN" altLang="en-US" sz="1200" dirty="0">
                  <a:latin typeface="Times New Roman" pitchFamily="18" charset="0"/>
                  <a:ea typeface="宋体" pitchFamily="2" charset="-122"/>
                  <a:cs typeface="Times New Roman" pitchFamily="18" charset="0"/>
                </a:rPr>
                <a:t>   </a:t>
              </a:r>
              <a:endParaRPr kumimoji="0" lang="zh-CN" altLang="en-US" sz="2100" b="0" dirty="0">
                <a:latin typeface="Arial" charset="0"/>
                <a:ea typeface="宋体" pitchFamily="2" charset="-122"/>
                <a:cs typeface="Times New Roman" pitchFamily="18" charset="0"/>
              </a:endParaRPr>
            </a:p>
          </p:txBody>
        </p:sp>
        <p:sp>
          <p:nvSpPr>
            <p:cNvPr id="43073" name="Rectangle 20"/>
            <p:cNvSpPr>
              <a:spLocks noChangeArrowheads="1"/>
            </p:cNvSpPr>
            <p:nvPr/>
          </p:nvSpPr>
          <p:spPr bwMode="auto">
            <a:xfrm>
              <a:off x="1823" y="120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r>
                <a:rPr kumimoji="0" lang="en-US" altLang="zh-CN" sz="1200" b="0">
                  <a:latin typeface="Times New Roman" pitchFamily="18" charset="0"/>
                  <a:ea typeface="宋体" pitchFamily="2" charset="-122"/>
                  <a:cs typeface="Times New Roman" pitchFamily="18" charset="0"/>
                </a:rPr>
                <a:t> </a:t>
              </a:r>
              <a:endParaRPr kumimoji="0" lang="en-US" altLang="zh-CN" sz="2100" b="0">
                <a:latin typeface="Arial" charset="0"/>
                <a:ea typeface="宋体" pitchFamily="2" charset="-122"/>
                <a:cs typeface="Times New Roman" pitchFamily="18" charset="0"/>
              </a:endParaRPr>
            </a:p>
          </p:txBody>
        </p:sp>
        <p:sp>
          <p:nvSpPr>
            <p:cNvPr id="43074" name="Rectangle 21"/>
            <p:cNvSpPr>
              <a:spLocks noChangeArrowheads="1"/>
            </p:cNvSpPr>
            <p:nvPr/>
          </p:nvSpPr>
          <p:spPr bwMode="auto">
            <a:xfrm>
              <a:off x="1463" y="12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75" name="Rectangle 22"/>
            <p:cNvSpPr>
              <a:spLocks noChangeArrowheads="1"/>
            </p:cNvSpPr>
            <p:nvPr/>
          </p:nvSpPr>
          <p:spPr bwMode="auto">
            <a:xfrm>
              <a:off x="1175" y="12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 </a:t>
              </a:r>
              <a:endParaRPr kumimoji="0" lang="en-US" altLang="zh-CN" sz="3300" b="0">
                <a:latin typeface="Arial" charset="0"/>
                <a:ea typeface="宋体" pitchFamily="2" charset="-122"/>
                <a:cs typeface="Times New Roman" pitchFamily="18" charset="0"/>
              </a:endParaRPr>
            </a:p>
          </p:txBody>
        </p:sp>
        <p:sp>
          <p:nvSpPr>
            <p:cNvPr id="43076" name="Rectangle 23"/>
            <p:cNvSpPr>
              <a:spLocks noChangeArrowheads="1"/>
            </p:cNvSpPr>
            <p:nvPr/>
          </p:nvSpPr>
          <p:spPr bwMode="auto">
            <a:xfrm>
              <a:off x="959" y="120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77" name="Rectangle 24"/>
            <p:cNvSpPr>
              <a:spLocks noChangeArrowheads="1"/>
            </p:cNvSpPr>
            <p:nvPr/>
          </p:nvSpPr>
          <p:spPr bwMode="auto">
            <a:xfrm>
              <a:off x="678" y="1209"/>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a:t>
              </a:r>
              <a:endParaRPr kumimoji="0" lang="en-US" altLang="zh-CN" sz="3300" b="0">
                <a:latin typeface="Arial" charset="0"/>
                <a:ea typeface="宋体" pitchFamily="2" charset="-122"/>
                <a:cs typeface="Times New Roman" pitchFamily="18" charset="0"/>
              </a:endParaRPr>
            </a:p>
          </p:txBody>
        </p:sp>
        <p:sp>
          <p:nvSpPr>
            <p:cNvPr id="43078" name="Line 25"/>
            <p:cNvSpPr>
              <a:spLocks noChangeShapeType="1"/>
            </p:cNvSpPr>
            <p:nvPr/>
          </p:nvSpPr>
          <p:spPr bwMode="auto">
            <a:xfrm>
              <a:off x="678" y="120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9" name="Line 26"/>
            <p:cNvSpPr>
              <a:spLocks noChangeShapeType="1"/>
            </p:cNvSpPr>
            <p:nvPr/>
          </p:nvSpPr>
          <p:spPr bwMode="auto">
            <a:xfrm>
              <a:off x="678" y="145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0" name="Line 27"/>
            <p:cNvSpPr>
              <a:spLocks noChangeShapeType="1"/>
            </p:cNvSpPr>
            <p:nvPr/>
          </p:nvSpPr>
          <p:spPr bwMode="auto">
            <a:xfrm>
              <a:off x="678"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1" name="Line 28"/>
            <p:cNvSpPr>
              <a:spLocks noChangeShapeType="1"/>
            </p:cNvSpPr>
            <p:nvPr/>
          </p:nvSpPr>
          <p:spPr bwMode="auto">
            <a:xfrm>
              <a:off x="2255"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2" name="Line 29"/>
            <p:cNvSpPr>
              <a:spLocks noChangeShapeType="1"/>
            </p:cNvSpPr>
            <p:nvPr/>
          </p:nvSpPr>
          <p:spPr bwMode="auto">
            <a:xfrm>
              <a:off x="959"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3" name="Line 30"/>
            <p:cNvSpPr>
              <a:spLocks noChangeShapeType="1"/>
            </p:cNvSpPr>
            <p:nvPr/>
          </p:nvSpPr>
          <p:spPr bwMode="auto">
            <a:xfrm>
              <a:off x="1175"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4" name="Line 31"/>
            <p:cNvSpPr>
              <a:spLocks noChangeShapeType="1"/>
            </p:cNvSpPr>
            <p:nvPr/>
          </p:nvSpPr>
          <p:spPr bwMode="auto">
            <a:xfrm>
              <a:off x="1463"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5" name="Line 32"/>
            <p:cNvSpPr>
              <a:spLocks noChangeShapeType="1"/>
            </p:cNvSpPr>
            <p:nvPr/>
          </p:nvSpPr>
          <p:spPr bwMode="auto">
            <a:xfrm>
              <a:off x="1823"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6" name="Rectangle 33"/>
            <p:cNvSpPr>
              <a:spLocks noChangeArrowheads="1"/>
            </p:cNvSpPr>
            <p:nvPr/>
          </p:nvSpPr>
          <p:spPr bwMode="auto">
            <a:xfrm>
              <a:off x="678" y="1460"/>
              <a:ext cx="15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35                     55                             85                          115                              160</a:t>
              </a:r>
              <a:endParaRPr kumimoji="0" lang="en-US" altLang="zh-CN" sz="1300" b="0" dirty="0">
                <a:latin typeface="Helvetica" pitchFamily="34" charset="0"/>
                <a:ea typeface="宋体" pitchFamily="2" charset="-122"/>
                <a:cs typeface="Times New Roman" pitchFamily="18" charset="0"/>
              </a:endParaRPr>
            </a:p>
            <a:p>
              <a:pPr>
                <a:spcBef>
                  <a:spcPct val="0"/>
                </a:spcBef>
                <a:buClrTx/>
                <a:buSzTx/>
                <a:buFontTx/>
                <a:buNone/>
              </a:pPr>
              <a:r>
                <a:rPr kumimoji="0" lang="zh-CN" altLang="en-US" sz="1400" dirty="0">
                  <a:solidFill>
                    <a:srgbClr val="FF0000"/>
                  </a:solidFill>
                  <a:latin typeface="Times New Roman" pitchFamily="18" charset="0"/>
                  <a:ea typeface="宋体" pitchFamily="2" charset="-122"/>
                  <a:cs typeface="Times New Roman" pitchFamily="18" charset="0"/>
                </a:rPr>
                <a:t>优先数（非抢占）：</a:t>
              </a:r>
              <a:r>
                <a:rPr kumimoji="0" lang="zh-CN" altLang="en-US" sz="1200" dirty="0">
                  <a:latin typeface="Times New Roman" pitchFamily="18" charset="0"/>
                  <a:ea typeface="宋体" pitchFamily="2" charset="-122"/>
                  <a:cs typeface="Times New Roman" pitchFamily="18" charset="0"/>
                </a:rPr>
                <a:t>            </a:t>
              </a:r>
              <a:endParaRPr kumimoji="0" lang="zh-CN" altLang="en-US" sz="2100" b="0" dirty="0">
                <a:latin typeface="Arial" charset="0"/>
                <a:ea typeface="宋体" pitchFamily="2" charset="-122"/>
                <a:cs typeface="Times New Roman" pitchFamily="18" charset="0"/>
              </a:endParaRPr>
            </a:p>
          </p:txBody>
        </p:sp>
        <p:sp>
          <p:nvSpPr>
            <p:cNvPr id="43087" name="Rectangle 34"/>
            <p:cNvSpPr>
              <a:spLocks noChangeArrowheads="1"/>
            </p:cNvSpPr>
            <p:nvPr/>
          </p:nvSpPr>
          <p:spPr bwMode="auto">
            <a:xfrm>
              <a:off x="1840" y="178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88" name="Rectangle 35"/>
            <p:cNvSpPr>
              <a:spLocks noChangeArrowheads="1"/>
            </p:cNvSpPr>
            <p:nvPr/>
          </p:nvSpPr>
          <p:spPr bwMode="auto">
            <a:xfrm>
              <a:off x="1480" y="178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endParaRPr kumimoji="0" lang="en-US" altLang="zh-CN" sz="3300" b="0">
                <a:latin typeface="Arial" charset="0"/>
                <a:ea typeface="宋体" pitchFamily="2" charset="-122"/>
                <a:cs typeface="Times New Roman" pitchFamily="18" charset="0"/>
              </a:endParaRPr>
            </a:p>
          </p:txBody>
        </p:sp>
        <p:sp>
          <p:nvSpPr>
            <p:cNvPr id="43089" name="Rectangle 36"/>
            <p:cNvSpPr>
              <a:spLocks noChangeArrowheads="1"/>
            </p:cNvSpPr>
            <p:nvPr/>
          </p:nvSpPr>
          <p:spPr bwMode="auto">
            <a:xfrm>
              <a:off x="1192" y="17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a:t>
              </a:r>
              <a:endParaRPr kumimoji="0" lang="en-US" altLang="zh-CN" sz="3300" b="0">
                <a:latin typeface="Arial" charset="0"/>
                <a:ea typeface="宋体" pitchFamily="2" charset="-122"/>
                <a:cs typeface="Times New Roman" pitchFamily="18" charset="0"/>
              </a:endParaRPr>
            </a:p>
          </p:txBody>
        </p:sp>
        <p:sp>
          <p:nvSpPr>
            <p:cNvPr id="43090" name="Rectangle 37"/>
            <p:cNvSpPr>
              <a:spLocks noChangeArrowheads="1"/>
            </p:cNvSpPr>
            <p:nvPr/>
          </p:nvSpPr>
          <p:spPr bwMode="auto">
            <a:xfrm>
              <a:off x="976" y="1788"/>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91" name="Rectangle 38"/>
            <p:cNvSpPr>
              <a:spLocks noChangeArrowheads="1"/>
            </p:cNvSpPr>
            <p:nvPr/>
          </p:nvSpPr>
          <p:spPr bwMode="auto">
            <a:xfrm>
              <a:off x="695" y="1788"/>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         </a:t>
              </a:r>
              <a:r>
                <a:rPr kumimoji="0" lang="en-US" altLang="zh-CN" sz="1200" b="0">
                  <a:latin typeface="Times New Roman" pitchFamily="18" charset="0"/>
                  <a:ea typeface="宋体" pitchFamily="2" charset="-122"/>
                  <a:cs typeface="Times New Roman" pitchFamily="18" charset="0"/>
                </a:rPr>
                <a:t>  </a:t>
              </a:r>
              <a:endParaRPr kumimoji="0" lang="en-US" altLang="zh-CN" sz="2100" b="0">
                <a:latin typeface="Arial" charset="0"/>
                <a:ea typeface="宋体" pitchFamily="2" charset="-122"/>
                <a:cs typeface="Times New Roman" pitchFamily="18" charset="0"/>
              </a:endParaRPr>
            </a:p>
          </p:txBody>
        </p:sp>
        <p:sp>
          <p:nvSpPr>
            <p:cNvPr id="43092" name="Line 39"/>
            <p:cNvSpPr>
              <a:spLocks noChangeShapeType="1"/>
            </p:cNvSpPr>
            <p:nvPr/>
          </p:nvSpPr>
          <p:spPr bwMode="auto">
            <a:xfrm>
              <a:off x="695" y="1788"/>
              <a:ext cx="150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3" name="Line 40"/>
            <p:cNvSpPr>
              <a:spLocks noChangeShapeType="1"/>
            </p:cNvSpPr>
            <p:nvPr/>
          </p:nvSpPr>
          <p:spPr bwMode="auto">
            <a:xfrm>
              <a:off x="695" y="2038"/>
              <a:ext cx="150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4" name="Line 41"/>
            <p:cNvSpPr>
              <a:spLocks noChangeShapeType="1"/>
            </p:cNvSpPr>
            <p:nvPr/>
          </p:nvSpPr>
          <p:spPr bwMode="auto">
            <a:xfrm>
              <a:off x="695"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5" name="Line 42"/>
            <p:cNvSpPr>
              <a:spLocks noChangeShapeType="1"/>
            </p:cNvSpPr>
            <p:nvPr/>
          </p:nvSpPr>
          <p:spPr bwMode="auto">
            <a:xfrm>
              <a:off x="220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6" name="Line 43"/>
            <p:cNvSpPr>
              <a:spLocks noChangeShapeType="1"/>
            </p:cNvSpPr>
            <p:nvPr/>
          </p:nvSpPr>
          <p:spPr bwMode="auto">
            <a:xfrm>
              <a:off x="976"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7" name="Line 44"/>
            <p:cNvSpPr>
              <a:spLocks noChangeShapeType="1"/>
            </p:cNvSpPr>
            <p:nvPr/>
          </p:nvSpPr>
          <p:spPr bwMode="auto">
            <a:xfrm>
              <a:off x="1192"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8" name="Line 45"/>
            <p:cNvSpPr>
              <a:spLocks noChangeShapeType="1"/>
            </p:cNvSpPr>
            <p:nvPr/>
          </p:nvSpPr>
          <p:spPr bwMode="auto">
            <a:xfrm>
              <a:off x="148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9" name="Line 46"/>
            <p:cNvSpPr>
              <a:spLocks noChangeShapeType="1"/>
            </p:cNvSpPr>
            <p:nvPr/>
          </p:nvSpPr>
          <p:spPr bwMode="auto">
            <a:xfrm>
              <a:off x="184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00" name="Rectangle 47"/>
            <p:cNvSpPr>
              <a:spLocks noChangeArrowheads="1"/>
            </p:cNvSpPr>
            <p:nvPr/>
          </p:nvSpPr>
          <p:spPr bwMode="auto">
            <a:xfrm>
              <a:off x="695" y="2068"/>
              <a:ext cx="150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35                  55                           85                                    130                   160</a:t>
              </a:r>
              <a:endParaRPr kumimoji="0" lang="en-US" altLang="zh-CN" sz="2100" b="0" dirty="0">
                <a:latin typeface="Arial" charset="0"/>
                <a:ea typeface="宋体" pitchFamily="2" charset="-122"/>
                <a:cs typeface="Times New Roman" pitchFamily="18" charset="0"/>
              </a:endParaRPr>
            </a:p>
          </p:txBody>
        </p:sp>
      </p:grpSp>
      <p:sp>
        <p:nvSpPr>
          <p:cNvPr id="43013" name="Rectangle 48"/>
          <p:cNvSpPr>
            <a:spLocks noChangeArrowheads="1"/>
          </p:cNvSpPr>
          <p:nvPr/>
        </p:nvSpPr>
        <p:spPr bwMode="auto">
          <a:xfrm>
            <a:off x="1524000" y="2597302"/>
            <a:ext cx="216734" cy="43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7287" tIns="53643" rIns="107287" bIns="53643"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endParaRPr kumimoji="0" lang="zh-CN" altLang="en-US" sz="2100" b="0">
              <a:latin typeface="Arial" charset="0"/>
              <a:ea typeface="宋体" pitchFamily="2" charset="-122"/>
            </a:endParaRPr>
          </a:p>
        </p:txBody>
      </p:sp>
      <p:graphicFrame>
        <p:nvGraphicFramePr>
          <p:cNvPr id="184369" name="Group 49"/>
          <p:cNvGraphicFramePr>
            <a:graphicFrameLocks noGrp="1"/>
          </p:cNvGraphicFramePr>
          <p:nvPr>
            <p:extLst>
              <p:ext uri="{D42A27DB-BD31-4B8C-83A1-F6EECF244321}">
                <p14:modId xmlns:p14="http://schemas.microsoft.com/office/powerpoint/2010/main" val="3916862273"/>
              </p:ext>
            </p:extLst>
          </p:nvPr>
        </p:nvGraphicFramePr>
        <p:xfrm>
          <a:off x="2451102" y="4176184"/>
          <a:ext cx="7343773" cy="2427816"/>
        </p:xfrm>
        <a:graphic>
          <a:graphicData uri="http://schemas.openxmlformats.org/drawingml/2006/table">
            <a:tbl>
              <a:tblPr/>
              <a:tblGrid>
                <a:gridCol w="1603375">
                  <a:extLst>
                    <a:ext uri="{9D8B030D-6E8A-4147-A177-3AD203B41FA5}">
                      <a16:colId xmlns:a16="http://schemas.microsoft.com/office/drawing/2014/main" val="20000"/>
                    </a:ext>
                  </a:extLst>
                </a:gridCol>
                <a:gridCol w="898524">
                  <a:extLst>
                    <a:ext uri="{9D8B030D-6E8A-4147-A177-3AD203B41FA5}">
                      <a16:colId xmlns:a16="http://schemas.microsoft.com/office/drawing/2014/main" val="20001"/>
                    </a:ext>
                  </a:extLst>
                </a:gridCol>
                <a:gridCol w="896939">
                  <a:extLst>
                    <a:ext uri="{9D8B030D-6E8A-4147-A177-3AD203B41FA5}">
                      <a16:colId xmlns:a16="http://schemas.microsoft.com/office/drawing/2014/main" val="20002"/>
                    </a:ext>
                  </a:extLst>
                </a:gridCol>
                <a:gridCol w="898524">
                  <a:extLst>
                    <a:ext uri="{9D8B030D-6E8A-4147-A177-3AD203B41FA5}">
                      <a16:colId xmlns:a16="http://schemas.microsoft.com/office/drawing/2014/main" val="20003"/>
                    </a:ext>
                  </a:extLst>
                </a:gridCol>
                <a:gridCol w="898524">
                  <a:extLst>
                    <a:ext uri="{9D8B030D-6E8A-4147-A177-3AD203B41FA5}">
                      <a16:colId xmlns:a16="http://schemas.microsoft.com/office/drawing/2014/main" val="20004"/>
                    </a:ext>
                  </a:extLst>
                </a:gridCol>
                <a:gridCol w="898524">
                  <a:extLst>
                    <a:ext uri="{9D8B030D-6E8A-4147-A177-3AD203B41FA5}">
                      <a16:colId xmlns:a16="http://schemas.microsoft.com/office/drawing/2014/main" val="20005"/>
                    </a:ext>
                  </a:extLst>
                </a:gridCol>
                <a:gridCol w="1249363">
                  <a:extLst>
                    <a:ext uri="{9D8B030D-6E8A-4147-A177-3AD203B41FA5}">
                      <a16:colId xmlns:a16="http://schemas.microsoft.com/office/drawing/2014/main" val="20006"/>
                    </a:ext>
                  </a:extLst>
                </a:gridCol>
              </a:tblGrid>
              <a:tr h="571497">
                <a:tc rowSpan="2">
                  <a:txBody>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算法</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每个进程周转时间</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平均周转时间</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86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P2</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P3</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P4</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P5</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17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FCFS</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55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95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110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130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85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SJF</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145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85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优先数</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115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130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78</a:t>
                      </a: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200" dirty="0">
                <a:solidFill>
                  <a:srgbClr val="FFC000"/>
                </a:solidFill>
                <a:latin typeface="Times New Roman" pitchFamily="18" charset="0"/>
                <a:ea typeface="楷体_GB2312" pitchFamily="49" charset="-122"/>
              </a:rPr>
              <a:t>5.1 </a:t>
            </a:r>
            <a:r>
              <a:rPr lang="en-US" altLang="zh-CN" sz="4200" dirty="0">
                <a:solidFill>
                  <a:srgbClr val="FFC000"/>
                </a:solidFill>
                <a:latin typeface="Times New Roman" pitchFamily="18" charset="0"/>
                <a:ea typeface="楷体_GB2312" pitchFamily="49" charset="-122"/>
              </a:rPr>
              <a:t>Basic Concepts</a:t>
            </a:r>
            <a:endParaRPr lang="en-US" altLang="zh-CN" dirty="0">
              <a:solidFill>
                <a:srgbClr val="FFC000"/>
              </a:solidFill>
              <a:latin typeface="Times New Roman" pitchFamily="18" charset="0"/>
              <a:ea typeface="楷体_GB2312" pitchFamily="49" charset="-122"/>
            </a:endParaRPr>
          </a:p>
        </p:txBody>
      </p:sp>
      <p:sp>
        <p:nvSpPr>
          <p:cNvPr id="9219" name="Rectangle 3"/>
          <p:cNvSpPr>
            <a:spLocks noGrp="1" noChangeArrowheads="1"/>
          </p:cNvSpPr>
          <p:nvPr>
            <p:ph idx="1"/>
          </p:nvPr>
        </p:nvSpPr>
        <p:spPr/>
        <p:txBody>
          <a:bodyPr/>
          <a:lstStyle/>
          <a:p>
            <a:pPr marL="402325" indent="-402325">
              <a:buFont typeface="Monotype Sorts" charset="2"/>
              <a:buChar char="n"/>
              <a:defRPr/>
            </a:pPr>
            <a:r>
              <a:rPr lang="en-US" altLang="zh-CN" sz="2800" dirty="0"/>
              <a:t>CPU</a:t>
            </a:r>
            <a:r>
              <a:rPr lang="zh-CN" altLang="en-US" sz="2800" dirty="0"/>
              <a:t>调度</a:t>
            </a:r>
            <a:r>
              <a:rPr lang="en-US" altLang="zh-CN" sz="2800" dirty="0"/>
              <a:t>==</a:t>
            </a:r>
            <a:r>
              <a:rPr lang="zh-CN" altLang="en-US" sz="2800" dirty="0"/>
              <a:t>处理器调度</a:t>
            </a:r>
            <a:r>
              <a:rPr lang="en-US" altLang="zh-CN" sz="2800" dirty="0"/>
              <a:t>==</a:t>
            </a:r>
            <a:r>
              <a:rPr lang="zh-CN" altLang="en-US" sz="2800" dirty="0"/>
              <a:t>进程调度</a:t>
            </a:r>
          </a:p>
          <a:p>
            <a:pPr marL="402325" indent="-402325">
              <a:buFont typeface="Monotype Sorts" charset="2"/>
              <a:buChar char="n"/>
              <a:defRPr/>
            </a:pPr>
            <a:r>
              <a:rPr lang="en-US" altLang="zh-CN" sz="2800" dirty="0"/>
              <a:t>Maximum CPU utilization obtained with multiprogramming</a:t>
            </a:r>
            <a:endParaRPr lang="en-US" altLang="zh-CN" sz="3300" dirty="0"/>
          </a:p>
          <a:p>
            <a:pPr marL="402325" indent="-402325">
              <a:buFont typeface="Monotype Sorts" charset="2"/>
              <a:buChar char="n"/>
              <a:defRPr/>
            </a:pPr>
            <a:r>
              <a:rPr lang="en-US" altLang="zh-CN" b="0" dirty="0">
                <a:solidFill>
                  <a:srgbClr val="FF0000"/>
                </a:solidFill>
                <a:latin typeface="+mj-lt"/>
                <a:ea typeface="楷体" pitchFamily="49" charset="-122"/>
              </a:rPr>
              <a:t>CPU</a:t>
            </a:r>
            <a:r>
              <a:rPr lang="zh-CN" altLang="en-US" b="0" dirty="0">
                <a:solidFill>
                  <a:srgbClr val="FF0000"/>
                </a:solidFill>
                <a:latin typeface="+mj-lt"/>
                <a:ea typeface="楷体" pitchFamily="49" charset="-122"/>
              </a:rPr>
              <a:t>、</a:t>
            </a:r>
            <a:r>
              <a:rPr lang="en-US" altLang="zh-CN" b="0" dirty="0">
                <a:solidFill>
                  <a:srgbClr val="FF0000"/>
                </a:solidFill>
                <a:latin typeface="+mj-lt"/>
                <a:ea typeface="楷体" pitchFamily="49" charset="-122"/>
              </a:rPr>
              <a:t>I/O Burst Cycle</a:t>
            </a:r>
            <a:r>
              <a:rPr lang="zh-CN" altLang="en-US" b="0" dirty="0">
                <a:latin typeface="+mj-lt"/>
                <a:ea typeface="楷体" pitchFamily="49" charset="-122"/>
              </a:rPr>
              <a:t>脉冲（运行）周期</a:t>
            </a:r>
            <a:r>
              <a:rPr lang="en-US" altLang="zh-CN" b="0" dirty="0">
                <a:latin typeface="+mj-lt"/>
                <a:ea typeface="楷体" pitchFamily="49" charset="-122"/>
              </a:rPr>
              <a:t>– Process execution consists of a </a:t>
            </a:r>
            <a:r>
              <a:rPr lang="en-US" altLang="zh-CN" b="0" i="1" dirty="0">
                <a:latin typeface="+mj-lt"/>
                <a:ea typeface="楷体" pitchFamily="49" charset="-122"/>
              </a:rPr>
              <a:t>cycle</a:t>
            </a:r>
            <a:r>
              <a:rPr lang="en-US" altLang="zh-CN" b="0" dirty="0">
                <a:latin typeface="+mj-lt"/>
                <a:ea typeface="楷体" pitchFamily="49" charset="-122"/>
              </a:rPr>
              <a:t> of CPU execution and I/O wait.</a:t>
            </a:r>
          </a:p>
          <a:p>
            <a:pPr marL="402325" indent="-402325">
              <a:buFont typeface="Monotype Sorts" charset="2"/>
              <a:buChar char="n"/>
              <a:defRPr/>
            </a:pPr>
            <a:r>
              <a:rPr lang="en-US" altLang="zh-CN" b="0" dirty="0">
                <a:solidFill>
                  <a:srgbClr val="FF0000"/>
                </a:solidFill>
                <a:latin typeface="+mj-lt"/>
                <a:ea typeface="楷体" pitchFamily="49" charset="-122"/>
              </a:rPr>
              <a:t>CPU Burst Time 、I/O Burst Time</a:t>
            </a:r>
          </a:p>
          <a:p>
            <a:pPr marL="402325" indent="-402325">
              <a:buFont typeface="Monotype Sorts" charset="2"/>
              <a:buChar char="n"/>
              <a:defRPr/>
            </a:pPr>
            <a:r>
              <a:rPr lang="en-US" altLang="zh-CN" b="0" dirty="0">
                <a:solidFill>
                  <a:srgbClr val="FF0000"/>
                </a:solidFill>
                <a:latin typeface="+mj-lt"/>
                <a:ea typeface="楷体" pitchFamily="49" charset="-122"/>
              </a:rPr>
              <a:t>CPU-bound 、I/O-bound program</a:t>
            </a:r>
            <a:r>
              <a:rPr lang="en-US" altLang="zh-CN" b="0" dirty="0">
                <a:latin typeface="+mj-lt"/>
                <a:ea typeface="楷体" pitchFamily="49" charset="-122"/>
              </a:rPr>
              <a:t> </a:t>
            </a:r>
            <a:r>
              <a:rPr lang="zh-CN" altLang="en-US" sz="2100" dirty="0"/>
              <a:t>（</a:t>
            </a:r>
            <a:r>
              <a:rPr lang="en-US" altLang="zh-CN" sz="2100" dirty="0">
                <a:solidFill>
                  <a:srgbClr val="3333FF"/>
                </a:solidFill>
              </a:rPr>
              <a:t>CPU</a:t>
            </a:r>
            <a:r>
              <a:rPr lang="zh-CN" altLang="en-US" sz="2100" dirty="0">
                <a:solidFill>
                  <a:srgbClr val="3333FF"/>
                </a:solidFill>
              </a:rPr>
              <a:t>型、</a:t>
            </a:r>
            <a:r>
              <a:rPr lang="en-US" altLang="zh-CN" sz="2100" dirty="0">
                <a:solidFill>
                  <a:srgbClr val="3333FF"/>
                </a:solidFill>
              </a:rPr>
              <a:t>I/O</a:t>
            </a:r>
            <a:r>
              <a:rPr lang="zh-CN" altLang="en-US" sz="2100" dirty="0">
                <a:solidFill>
                  <a:srgbClr val="3333FF"/>
                </a:solidFill>
              </a:rPr>
              <a:t>型程序</a:t>
            </a:r>
            <a:r>
              <a:rPr lang="zh-CN" altLang="en-US" sz="2100" dirty="0"/>
              <a:t>）</a:t>
            </a:r>
          </a:p>
          <a:p>
            <a:pPr marL="402325" indent="-402325">
              <a:buFont typeface="Monotype Sorts" charset="2"/>
              <a:buChar char="n"/>
              <a:defRPr/>
            </a:pPr>
            <a:r>
              <a:rPr lang="en-US" altLang="zh-CN" sz="2800" dirty="0"/>
              <a:t>CPU burst distribution</a:t>
            </a:r>
            <a:endParaRPr lang="zh-CN" altLang="zh-CN" sz="2800" dirty="0"/>
          </a:p>
        </p:txBody>
      </p:sp>
      <p:pic>
        <p:nvPicPr>
          <p:cNvPr id="6148" name="Picture 4" descr="MCj04338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325" y="465878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0" dirty="0">
                <a:ea typeface="宋体" pitchFamily="2" charset="-122"/>
              </a:rPr>
              <a:t>课堂习题</a:t>
            </a:r>
          </a:p>
        </p:txBody>
      </p:sp>
      <p:sp>
        <p:nvSpPr>
          <p:cNvPr id="2" name="内容占位符 1"/>
          <p:cNvSpPr>
            <a:spLocks noGrp="1"/>
          </p:cNvSpPr>
          <p:nvPr>
            <p:ph idx="1"/>
          </p:nvPr>
        </p:nvSpPr>
        <p:spPr/>
        <p:txBody>
          <a:bodyPr/>
          <a:lstStyle/>
          <a:p>
            <a:endParaRPr lang="zh-CN" altLang="en-US"/>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613" y="1062038"/>
            <a:ext cx="8924328" cy="79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1824036"/>
            <a:ext cx="6703219" cy="484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094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0" dirty="0">
                <a:ea typeface="宋体" pitchFamily="2" charset="-122"/>
              </a:rPr>
              <a:t>课堂习题</a:t>
            </a:r>
          </a:p>
        </p:txBody>
      </p:sp>
      <p:pic>
        <p:nvPicPr>
          <p:cNvPr id="7" name="图片 2">
            <a:extLst>
              <a:ext uri="{FF2B5EF4-FFF2-40B4-BE49-F238E27FC236}">
                <a16:creationId xmlns:a16="http://schemas.microsoft.com/office/drawing/2014/main" id="{FEA6726C-73B0-43D6-8D65-C002F0BFC4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913" y="981536"/>
            <a:ext cx="7940469" cy="167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a:extLst>
              <a:ext uri="{FF2B5EF4-FFF2-40B4-BE49-F238E27FC236}">
                <a16:creationId xmlns:a16="http://schemas.microsoft.com/office/drawing/2014/main" id="{8F057DCA-EB52-47A5-A05B-30F4074A04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743" y="2537517"/>
            <a:ext cx="7862807" cy="253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
            <a:extLst>
              <a:ext uri="{FF2B5EF4-FFF2-40B4-BE49-F238E27FC236}">
                <a16:creationId xmlns:a16="http://schemas.microsoft.com/office/drawing/2014/main" id="{1E6CF914-A2A8-4F92-B19A-3AEE13657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7012" y="5015072"/>
            <a:ext cx="7721338" cy="184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638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b="0">
                <a:ea typeface="宋体" pitchFamily="2" charset="-122"/>
              </a:rPr>
              <a:t>5.4* Multiple-Processor Scheduling</a:t>
            </a:r>
          </a:p>
        </p:txBody>
      </p:sp>
      <p:sp>
        <p:nvSpPr>
          <p:cNvPr id="44035" name="Rectangle 3"/>
          <p:cNvSpPr>
            <a:spLocks noGrp="1" noChangeArrowheads="1"/>
          </p:cNvSpPr>
          <p:nvPr>
            <p:ph idx="1"/>
          </p:nvPr>
        </p:nvSpPr>
        <p:spPr/>
        <p:txBody>
          <a:bodyPr/>
          <a:lstStyle/>
          <a:p>
            <a:r>
              <a:rPr lang="en-US" altLang="zh-CN" b="0" dirty="0">
                <a:ea typeface="宋体" pitchFamily="2" charset="-122"/>
              </a:rPr>
              <a:t>CPU scheduling more complex when multiple CPUs are available</a:t>
            </a:r>
          </a:p>
          <a:p>
            <a:r>
              <a:rPr lang="en-US" altLang="zh-CN" b="0" i="1" dirty="0">
                <a:ea typeface="宋体" pitchFamily="2" charset="-122"/>
              </a:rPr>
              <a:t>Homogeneous processors</a:t>
            </a:r>
            <a:r>
              <a:rPr lang="en-US" altLang="zh-CN" b="0" dirty="0">
                <a:ea typeface="宋体" pitchFamily="2" charset="-122"/>
              </a:rPr>
              <a:t> within a multiprocessor</a:t>
            </a:r>
          </a:p>
          <a:p>
            <a:pPr lvl="1"/>
            <a:r>
              <a:rPr lang="en-US" altLang="zh-CN" b="0" i="1" dirty="0">
                <a:ea typeface="宋体" pitchFamily="2" charset="-122"/>
              </a:rPr>
              <a:t>Load sharing</a:t>
            </a:r>
            <a:r>
              <a:rPr lang="en-US" altLang="zh-CN" b="0" dirty="0">
                <a:ea typeface="宋体" pitchFamily="2" charset="-122"/>
              </a:rPr>
              <a:t> </a:t>
            </a:r>
          </a:p>
          <a:p>
            <a:r>
              <a:rPr lang="en-US" altLang="zh-CN" b="0" i="1" dirty="0">
                <a:ea typeface="宋体" pitchFamily="2" charset="-122"/>
              </a:rPr>
              <a:t>Asymmetric multiprocessing</a:t>
            </a:r>
            <a:r>
              <a:rPr lang="en-US" altLang="zh-CN" b="0" dirty="0">
                <a:ea typeface="宋体" pitchFamily="2" charset="-122"/>
              </a:rPr>
              <a:t> </a:t>
            </a:r>
            <a:r>
              <a:rPr lang="en-US" altLang="zh-CN" b="0" dirty="0">
                <a:latin typeface="Helvetica" pitchFamily="34" charset="0"/>
                <a:ea typeface="宋体" pitchFamily="2" charset="-122"/>
              </a:rPr>
              <a:t>–</a:t>
            </a:r>
            <a:r>
              <a:rPr lang="en-US" altLang="zh-CN" b="0" dirty="0">
                <a:ea typeface="宋体" pitchFamily="2" charset="-122"/>
              </a:rPr>
              <a:t> only one processor accesses the system data structures, alleviating the need for data sharing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5.5* Thread Scheduling</a:t>
            </a:r>
            <a:endParaRPr lang="zh-CN" altLang="en-US" sz="4000" dirty="0">
              <a:cs typeface="ＭＳ Ｐゴシック" charset="-128"/>
            </a:endParaRPr>
          </a:p>
        </p:txBody>
      </p:sp>
    </p:spTree>
    <p:extLst>
      <p:ext uri="{BB962C8B-B14F-4D97-AF65-F5344CB8AC3E}">
        <p14:creationId xmlns:p14="http://schemas.microsoft.com/office/powerpoint/2010/main" val="3447257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b="0" dirty="0">
                <a:ea typeface="宋体" pitchFamily="2" charset="-122"/>
              </a:rPr>
              <a:t>Thread Scheduling</a:t>
            </a:r>
          </a:p>
        </p:txBody>
      </p:sp>
      <p:sp>
        <p:nvSpPr>
          <p:cNvPr id="45059" name="Rectangle 3"/>
          <p:cNvSpPr>
            <a:spLocks noGrp="1" noChangeArrowheads="1"/>
          </p:cNvSpPr>
          <p:nvPr>
            <p:ph idx="1"/>
          </p:nvPr>
        </p:nvSpPr>
        <p:spPr/>
        <p:txBody>
          <a:bodyPr/>
          <a:lstStyle/>
          <a:p>
            <a:r>
              <a:rPr lang="en-US" altLang="zh-CN" b="0" dirty="0">
                <a:ea typeface="宋体" pitchFamily="2" charset="-122"/>
              </a:rPr>
              <a:t>Local Scheduling </a:t>
            </a:r>
            <a:r>
              <a:rPr lang="en-US" altLang="zh-CN" b="0" dirty="0">
                <a:latin typeface="Helvetica" pitchFamily="34" charset="0"/>
                <a:ea typeface="宋体" pitchFamily="2" charset="-122"/>
              </a:rPr>
              <a:t>–</a:t>
            </a:r>
            <a:r>
              <a:rPr lang="en-US" altLang="zh-CN" b="0" dirty="0">
                <a:ea typeface="宋体" pitchFamily="2" charset="-122"/>
              </a:rPr>
              <a:t> How the threads library decides which thread to put onto an available LWP</a:t>
            </a:r>
          </a:p>
          <a:p>
            <a:endParaRPr lang="en-US" altLang="zh-CN" b="0" dirty="0">
              <a:ea typeface="宋体" pitchFamily="2" charset="-122"/>
            </a:endParaRPr>
          </a:p>
          <a:p>
            <a:r>
              <a:rPr lang="en-US" altLang="zh-CN" b="0" dirty="0">
                <a:ea typeface="宋体" pitchFamily="2" charset="-122"/>
              </a:rPr>
              <a:t>Global Scheduling </a:t>
            </a:r>
            <a:r>
              <a:rPr lang="en-US" altLang="zh-CN" b="0" dirty="0">
                <a:latin typeface="Helvetica" pitchFamily="34" charset="0"/>
                <a:ea typeface="宋体" pitchFamily="2" charset="-122"/>
              </a:rPr>
              <a:t>–</a:t>
            </a:r>
            <a:r>
              <a:rPr lang="en-US" altLang="zh-CN" b="0" dirty="0">
                <a:ea typeface="宋体" pitchFamily="2" charset="-122"/>
              </a:rPr>
              <a:t> How the kernel decides which kernel thread to run next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b="0">
                <a:ea typeface="宋体" pitchFamily="2" charset="-122"/>
              </a:rPr>
              <a:t>Pthread Scheduling API</a:t>
            </a:r>
          </a:p>
        </p:txBody>
      </p:sp>
      <p:sp>
        <p:nvSpPr>
          <p:cNvPr id="46083" name="Rectangle 3"/>
          <p:cNvSpPr>
            <a:spLocks noGrp="1" noChangeArrowheads="1"/>
          </p:cNvSpPr>
          <p:nvPr>
            <p:ph idx="1"/>
          </p:nvPr>
        </p:nvSpPr>
        <p:spPr/>
        <p:txBody>
          <a:bodyPr/>
          <a:lstStyle/>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#include &lt;</a:t>
            </a:r>
            <a:r>
              <a:rPr kumimoji="0" lang="en-US" altLang="zh-CN" sz="1600" dirty="0" err="1">
                <a:solidFill>
                  <a:srgbClr val="000000"/>
                </a:solidFill>
                <a:latin typeface="Monaco" pitchFamily="49" charset="0"/>
                <a:ea typeface="宋体" pitchFamily="2" charset="-122"/>
              </a:rPr>
              <a:t>pthread.h</a:t>
            </a:r>
            <a:r>
              <a:rPr kumimoji="0" lang="en-US" altLang="zh-CN" sz="1600" dirty="0">
                <a:solidFill>
                  <a:srgbClr val="000000"/>
                </a:solidFill>
                <a:latin typeface="Monaco" pitchFamily="49" charset="0"/>
                <a:ea typeface="宋体" pitchFamily="2" charset="-122"/>
              </a:rPr>
              <a:t>&gt;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#include &lt;</a:t>
            </a:r>
            <a:r>
              <a:rPr kumimoji="0" lang="en-US" altLang="zh-CN" sz="1600" dirty="0" err="1">
                <a:solidFill>
                  <a:srgbClr val="000000"/>
                </a:solidFill>
                <a:latin typeface="Monaco" pitchFamily="49" charset="0"/>
                <a:ea typeface="宋体" pitchFamily="2" charset="-122"/>
              </a:rPr>
              <a:t>stdio.h</a:t>
            </a:r>
            <a:r>
              <a:rPr kumimoji="0" lang="en-US" altLang="zh-CN" sz="1600" dirty="0">
                <a:solidFill>
                  <a:srgbClr val="000000"/>
                </a:solidFill>
                <a:latin typeface="Monaco" pitchFamily="49" charset="0"/>
                <a:ea typeface="宋体" pitchFamily="2" charset="-122"/>
              </a:rPr>
              <a:t>&gt;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#define NUM_THREADS 5</a:t>
            </a:r>
          </a:p>
          <a:p>
            <a:pPr>
              <a:lnSpc>
                <a:spcPct val="80000"/>
              </a:lnSpc>
              <a:buFont typeface="Monotype Sorts" pitchFamily="2" charset="2"/>
              <a:buNone/>
            </a:pP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main(</a:t>
            </a: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argc</a:t>
            </a:r>
            <a:r>
              <a:rPr kumimoji="0" lang="en-US" altLang="zh-CN" sz="1600" dirty="0">
                <a:solidFill>
                  <a:srgbClr val="000000"/>
                </a:solidFill>
                <a:latin typeface="Monaco" pitchFamily="49" charset="0"/>
                <a:ea typeface="宋体" pitchFamily="2" charset="-122"/>
              </a:rPr>
              <a:t>, char *</a:t>
            </a:r>
            <a:r>
              <a:rPr kumimoji="0" lang="en-US" altLang="zh-CN" sz="1600" dirty="0" err="1">
                <a:solidFill>
                  <a:srgbClr val="000000"/>
                </a:solidFill>
                <a:latin typeface="Monaco" pitchFamily="49" charset="0"/>
                <a:ea typeface="宋体" pitchFamily="2" charset="-122"/>
              </a:rPr>
              <a:t>argv</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i;</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a:t>
            </a:r>
            <a:r>
              <a:rPr kumimoji="0" lang="en-US" altLang="zh-CN" sz="1600" dirty="0">
                <a:solidFill>
                  <a:srgbClr val="000000"/>
                </a:solidFill>
                <a:latin typeface="Monaco" pitchFamily="49" charset="0"/>
                <a:ea typeface="宋体" pitchFamily="2" charset="-122"/>
              </a:rPr>
              <a:t> t </a:t>
            </a:r>
            <a:r>
              <a:rPr kumimoji="0" lang="en-US" altLang="zh-CN" sz="1600" dirty="0" err="1">
                <a:solidFill>
                  <a:srgbClr val="000000"/>
                </a:solidFill>
                <a:latin typeface="Monaco" pitchFamily="49" charset="0"/>
                <a:ea typeface="宋体" pitchFamily="2" charset="-122"/>
              </a:rPr>
              <a:t>tid</a:t>
            </a:r>
            <a:r>
              <a:rPr kumimoji="0" lang="en-US" altLang="zh-CN" sz="1600" dirty="0">
                <a:solidFill>
                  <a:srgbClr val="000000"/>
                </a:solidFill>
                <a:latin typeface="Monaco" pitchFamily="49" charset="0"/>
                <a:ea typeface="宋体" pitchFamily="2" charset="-122"/>
              </a:rPr>
              <a:t>[NUM THREADS];</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a:t>
            </a: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t </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get the default attributes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pthread_attr_init</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set the scheduling algorithm to PROCESS or SYSTEM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pthread_attr_setscope</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PTHREAD_SCOPE_SYSTEM);</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set the scheduling policy - FIFO, RT, or OTHER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pthread_attr_setschedpolicy</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SCHED_OTHER);</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create the threads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for (i = 0; i &lt; NUM_THREADS; i++)</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pthread_create</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tid</a:t>
            </a:r>
            <a:r>
              <a:rPr kumimoji="0" lang="en-US" altLang="zh-CN" sz="1600" dirty="0">
                <a:solidFill>
                  <a:srgbClr val="000000"/>
                </a:solidFill>
                <a:latin typeface="Monaco" pitchFamily="49" charset="0"/>
                <a:ea typeface="宋体" pitchFamily="2" charset="-122"/>
              </a:rPr>
              <a:t>[i],&amp;</a:t>
            </a:r>
            <a:r>
              <a:rPr kumimoji="0" lang="en-US" altLang="zh-CN" sz="1600" dirty="0" err="1">
                <a:solidFill>
                  <a:srgbClr val="000000"/>
                </a:solidFill>
                <a:latin typeface="Monaco" pitchFamily="49" charset="0"/>
                <a:ea typeface="宋体" pitchFamily="2" charset="-122"/>
              </a:rPr>
              <a:t>attr,runner,NULL</a:t>
            </a:r>
            <a:r>
              <a:rPr kumimoji="0" lang="en-US" altLang="zh-CN" sz="1600" dirty="0">
                <a:solidFill>
                  <a:srgbClr val="000000"/>
                </a:solidFill>
                <a:latin typeface="Monaco" pitchFamily="49" charset="0"/>
                <a:ea typeface="宋体"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b="0">
                <a:ea typeface="宋体" pitchFamily="2" charset="-122"/>
              </a:rPr>
              <a:t>Pthread Scheduling API</a:t>
            </a:r>
          </a:p>
        </p:txBody>
      </p:sp>
      <p:sp>
        <p:nvSpPr>
          <p:cNvPr id="47107" name="Rectangle 3"/>
          <p:cNvSpPr>
            <a:spLocks noGrp="1" noChangeArrowheads="1"/>
          </p:cNvSpPr>
          <p:nvPr>
            <p:ph idx="1"/>
          </p:nvPr>
        </p:nvSpPr>
        <p:spPr/>
        <p:txBody>
          <a:bodyPr/>
          <a:lstStyle/>
          <a:p>
            <a:pPr>
              <a:buFont typeface="Monotype Sorts" pitchFamily="2" charset="2"/>
              <a:buNone/>
            </a:pPr>
            <a:r>
              <a:rPr kumimoji="0" lang="zh-CN" altLang="en-US" sz="2000" dirty="0">
                <a:solidFill>
                  <a:srgbClr val="000000"/>
                </a:solidFill>
                <a:latin typeface="Monaco" pitchFamily="49" charset="0"/>
                <a:ea typeface="宋体" pitchFamily="2" charset="-122"/>
              </a:rPr>
              <a:t>	</a:t>
            </a:r>
            <a:r>
              <a:rPr kumimoji="0" lang="en-US" altLang="zh-CN" sz="2000" dirty="0">
                <a:solidFill>
                  <a:srgbClr val="000000"/>
                </a:solidFill>
                <a:latin typeface="Monaco" pitchFamily="49" charset="0"/>
                <a:ea typeface="宋体" pitchFamily="2" charset="-122"/>
              </a:rPr>
              <a:t>/* now join on each thread */</a:t>
            </a:r>
          </a:p>
          <a:p>
            <a:pPr>
              <a:buFont typeface="Monotype Sorts" pitchFamily="2" charset="2"/>
              <a:buNone/>
            </a:pPr>
            <a:r>
              <a:rPr kumimoji="0" lang="en-US" altLang="zh-CN" sz="2000" dirty="0">
                <a:solidFill>
                  <a:srgbClr val="000000"/>
                </a:solidFill>
                <a:latin typeface="Monaco" pitchFamily="49" charset="0"/>
                <a:ea typeface="宋体" pitchFamily="2" charset="-122"/>
              </a:rPr>
              <a:t>	for (i = 0; i &lt; NUM THREADS; i++)</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pthread_join</a:t>
            </a:r>
            <a:r>
              <a:rPr kumimoji="0" lang="en-US" altLang="zh-CN" sz="2000" dirty="0">
                <a:solidFill>
                  <a:srgbClr val="000000"/>
                </a:solidFill>
                <a:latin typeface="Monaco" pitchFamily="49" charset="0"/>
                <a:ea typeface="宋体" pitchFamily="2" charset="-122"/>
              </a:rPr>
              <a:t>(</a:t>
            </a:r>
            <a:r>
              <a:rPr kumimoji="0" lang="en-US" altLang="zh-CN" sz="2000" dirty="0" err="1">
                <a:solidFill>
                  <a:srgbClr val="000000"/>
                </a:solidFill>
                <a:latin typeface="Monaco" pitchFamily="49" charset="0"/>
                <a:ea typeface="宋体" pitchFamily="2" charset="-122"/>
              </a:rPr>
              <a:t>tid</a:t>
            </a:r>
            <a:r>
              <a:rPr kumimoji="0" lang="en-US" altLang="zh-CN" sz="2000" dirty="0">
                <a:solidFill>
                  <a:srgbClr val="000000"/>
                </a:solidFill>
                <a:latin typeface="Monaco" pitchFamily="49" charset="0"/>
                <a:ea typeface="宋体" pitchFamily="2" charset="-122"/>
              </a:rPr>
              <a:t>[i], NULL);</a:t>
            </a:r>
          </a:p>
          <a:p>
            <a:pPr>
              <a:buFont typeface="Monotype Sorts" pitchFamily="2" charset="2"/>
              <a:buNone/>
            </a:pPr>
            <a:r>
              <a:rPr kumimoji="0" lang="en-US" altLang="zh-CN" sz="2000" dirty="0">
                <a:solidFill>
                  <a:srgbClr val="000000"/>
                </a:solidFill>
                <a:latin typeface="Monaco" pitchFamily="49" charset="0"/>
                <a:ea typeface="宋体" pitchFamily="2" charset="-122"/>
              </a:rPr>
              <a:t>}</a:t>
            </a:r>
          </a:p>
          <a:p>
            <a:pPr>
              <a:buFont typeface="Monotype Sorts" pitchFamily="2" charset="2"/>
              <a:buNone/>
            </a:pPr>
            <a:r>
              <a:rPr kumimoji="0" lang="en-US" altLang="zh-CN" sz="2000" dirty="0">
                <a:solidFill>
                  <a:srgbClr val="000000"/>
                </a:solidFill>
                <a:latin typeface="Monaco" pitchFamily="49" charset="0"/>
                <a:ea typeface="宋体" pitchFamily="2" charset="-122"/>
              </a:rPr>
              <a:t> /* Each thread will begin control in this function */</a:t>
            </a:r>
          </a:p>
          <a:p>
            <a:pPr>
              <a:buFont typeface="Monotype Sorts" pitchFamily="2" charset="2"/>
              <a:buNone/>
            </a:pPr>
            <a:r>
              <a:rPr kumimoji="0" lang="en-US" altLang="zh-CN" sz="2000" dirty="0">
                <a:solidFill>
                  <a:srgbClr val="000000"/>
                </a:solidFill>
                <a:latin typeface="Monaco" pitchFamily="49" charset="0"/>
                <a:ea typeface="宋体" pitchFamily="2" charset="-122"/>
              </a:rPr>
              <a:t>void *runner(void *</a:t>
            </a:r>
            <a:r>
              <a:rPr kumimoji="0" lang="en-US" altLang="zh-CN" sz="2000" dirty="0" err="1">
                <a:solidFill>
                  <a:srgbClr val="000000"/>
                </a:solidFill>
                <a:latin typeface="Monaco" pitchFamily="49" charset="0"/>
                <a:ea typeface="宋体" pitchFamily="2" charset="-122"/>
              </a:rPr>
              <a:t>param</a:t>
            </a:r>
            <a:r>
              <a:rPr kumimoji="0" lang="en-US" altLang="zh-CN" sz="2000" dirty="0">
                <a:solidFill>
                  <a:srgbClr val="000000"/>
                </a:solidFill>
                <a:latin typeface="Monaco" pitchFamily="49" charset="0"/>
                <a:ea typeface="宋体" pitchFamily="2" charset="-122"/>
              </a:rPr>
              <a:t>)</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printf</a:t>
            </a:r>
            <a:r>
              <a:rPr kumimoji="0" lang="en-US" altLang="zh-CN" sz="2000" dirty="0">
                <a:solidFill>
                  <a:srgbClr val="000000"/>
                </a:solidFill>
                <a:latin typeface="Monaco" pitchFamily="49" charset="0"/>
                <a:ea typeface="宋体" pitchFamily="2" charset="-122"/>
              </a:rPr>
              <a:t>("I am a thread\n");</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pthread</a:t>
            </a:r>
            <a:r>
              <a:rPr kumimoji="0" lang="en-US" altLang="zh-CN" sz="2000" dirty="0">
                <a:solidFill>
                  <a:srgbClr val="000000"/>
                </a:solidFill>
                <a:latin typeface="Monaco" pitchFamily="49" charset="0"/>
                <a:ea typeface="宋体" pitchFamily="2" charset="-122"/>
              </a:rPr>
              <a:t> exit(0);</a:t>
            </a:r>
          </a:p>
          <a:p>
            <a:pPr>
              <a:buFont typeface="Monotype Sorts" pitchFamily="2" charset="2"/>
              <a:buNone/>
            </a:pPr>
            <a:r>
              <a:rPr kumimoji="0" lang="en-US" altLang="zh-CN" sz="2000" dirty="0">
                <a:solidFill>
                  <a:srgbClr val="000000"/>
                </a:solidFill>
                <a:latin typeface="Monaco" pitchFamily="49" charset="0"/>
                <a:ea typeface="宋体" pitchFamily="2" charset="-122"/>
              </a:rPr>
              <a:t>}</a:t>
            </a:r>
            <a:endParaRPr lang="en-US" altLang="zh-CN" sz="2000" dirty="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b="0">
                <a:ea typeface="宋体" pitchFamily="2" charset="-122"/>
              </a:rPr>
              <a:t>5.6 Operating System Examples</a:t>
            </a:r>
          </a:p>
        </p:txBody>
      </p:sp>
      <p:sp>
        <p:nvSpPr>
          <p:cNvPr id="48131" name="Rectangle 3"/>
          <p:cNvSpPr>
            <a:spLocks noGrp="1" noChangeArrowheads="1"/>
          </p:cNvSpPr>
          <p:nvPr>
            <p:ph idx="1"/>
          </p:nvPr>
        </p:nvSpPr>
        <p:spPr/>
        <p:txBody>
          <a:bodyPr/>
          <a:lstStyle/>
          <a:p>
            <a:endParaRPr lang="zh-CN" altLang="en-US" sz="2100" dirty="0">
              <a:ea typeface="宋体" pitchFamily="2" charset="-122"/>
            </a:endParaRPr>
          </a:p>
          <a:p>
            <a:r>
              <a:rPr lang="en-US" altLang="zh-CN" sz="3300" dirty="0">
                <a:ea typeface="宋体" pitchFamily="2" charset="-122"/>
                <a:hlinkClick r:id="rId2" action="ppaction://hlinkpres?slideindex=1&amp;slidetitle="/>
              </a:rPr>
              <a:t>Linux scheduling</a:t>
            </a:r>
            <a:endParaRPr lang="en-US" altLang="zh-CN" sz="3300" dirty="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b="0">
                <a:ea typeface="宋体" pitchFamily="2" charset="-122"/>
              </a:rPr>
              <a:t>Linux Scheduling</a:t>
            </a:r>
          </a:p>
        </p:txBody>
      </p:sp>
      <p:sp>
        <p:nvSpPr>
          <p:cNvPr id="49155" name="Rectangle 3"/>
          <p:cNvSpPr>
            <a:spLocks noGrp="1" noChangeArrowheads="1"/>
          </p:cNvSpPr>
          <p:nvPr>
            <p:ph idx="1"/>
          </p:nvPr>
        </p:nvSpPr>
        <p:spPr/>
        <p:txBody>
          <a:bodyPr/>
          <a:lstStyle/>
          <a:p>
            <a:r>
              <a:rPr lang="en-US" altLang="zh-CN" sz="2100">
                <a:latin typeface="Times New Roman" pitchFamily="18" charset="0"/>
                <a:ea typeface="宋体" pitchFamily="2" charset="-122"/>
              </a:rPr>
              <a:t>Two algorithms: time-sharing and real-time</a:t>
            </a:r>
          </a:p>
          <a:p>
            <a:r>
              <a:rPr lang="en-US" altLang="zh-CN" sz="2100">
                <a:latin typeface="Times New Roman" pitchFamily="18" charset="0"/>
                <a:ea typeface="宋体" pitchFamily="2" charset="-122"/>
              </a:rPr>
              <a:t>Time-sharing</a:t>
            </a:r>
          </a:p>
          <a:p>
            <a:pPr lvl="1"/>
            <a:r>
              <a:rPr lang="en-US" altLang="zh-CN" sz="1900">
                <a:latin typeface="Times New Roman" pitchFamily="18" charset="0"/>
                <a:ea typeface="宋体" pitchFamily="2" charset="-122"/>
              </a:rPr>
              <a:t>Prioritized credit-based – process with most credits is scheduled next</a:t>
            </a:r>
          </a:p>
          <a:p>
            <a:pPr lvl="1"/>
            <a:r>
              <a:rPr lang="en-US" altLang="zh-CN" sz="1900">
                <a:latin typeface="Times New Roman" pitchFamily="18" charset="0"/>
                <a:ea typeface="宋体" pitchFamily="2" charset="-122"/>
              </a:rPr>
              <a:t>Credit subtracted when timer interrupt occurs</a:t>
            </a:r>
          </a:p>
          <a:p>
            <a:pPr lvl="1"/>
            <a:r>
              <a:rPr lang="en-US" altLang="zh-CN" sz="1900">
                <a:latin typeface="Times New Roman" pitchFamily="18" charset="0"/>
                <a:ea typeface="宋体" pitchFamily="2" charset="-122"/>
              </a:rPr>
              <a:t>When credit = 0, another process chosen</a:t>
            </a:r>
          </a:p>
          <a:p>
            <a:pPr lvl="1"/>
            <a:r>
              <a:rPr lang="en-US" altLang="zh-CN" sz="1900">
                <a:latin typeface="Times New Roman" pitchFamily="18" charset="0"/>
                <a:ea typeface="宋体" pitchFamily="2" charset="-122"/>
              </a:rPr>
              <a:t>When all processes have credit = 0, recrediting occurs</a:t>
            </a:r>
          </a:p>
          <a:p>
            <a:pPr lvl="2"/>
            <a:r>
              <a:rPr lang="en-US" altLang="zh-CN" sz="1900">
                <a:latin typeface="Times New Roman" pitchFamily="18" charset="0"/>
                <a:ea typeface="宋体" pitchFamily="2" charset="-122"/>
              </a:rPr>
              <a:t>Based on factors including priority and history</a:t>
            </a:r>
          </a:p>
          <a:p>
            <a:r>
              <a:rPr lang="en-US" altLang="zh-CN" sz="2100">
                <a:latin typeface="Times New Roman" pitchFamily="18" charset="0"/>
                <a:ea typeface="宋体" pitchFamily="2" charset="-122"/>
              </a:rPr>
              <a:t>Real-time</a:t>
            </a:r>
          </a:p>
          <a:p>
            <a:pPr lvl="1"/>
            <a:r>
              <a:rPr lang="en-US" altLang="zh-CN" sz="1900">
                <a:latin typeface="Times New Roman" pitchFamily="18" charset="0"/>
                <a:ea typeface="宋体" pitchFamily="2" charset="-122"/>
              </a:rPr>
              <a:t>Soft real-time</a:t>
            </a:r>
          </a:p>
          <a:p>
            <a:pPr lvl="1"/>
            <a:r>
              <a:rPr lang="en-US" altLang="zh-CN" sz="1900">
                <a:latin typeface="Times New Roman" pitchFamily="18" charset="0"/>
                <a:ea typeface="宋体" pitchFamily="2" charset="-122"/>
              </a:rPr>
              <a:t>Posix.1b compliant – two classes</a:t>
            </a:r>
          </a:p>
          <a:p>
            <a:pPr lvl="2"/>
            <a:r>
              <a:rPr lang="en-US" altLang="zh-CN" sz="1900">
                <a:latin typeface="Times New Roman" pitchFamily="18" charset="0"/>
                <a:ea typeface="宋体" pitchFamily="2" charset="-122"/>
              </a:rPr>
              <a:t>FCFS and RR</a:t>
            </a:r>
          </a:p>
          <a:p>
            <a:pPr lvl="2"/>
            <a:r>
              <a:rPr lang="en-US" altLang="zh-CN" sz="1900">
                <a:latin typeface="Times New Roman" pitchFamily="18" charset="0"/>
                <a:ea typeface="宋体" pitchFamily="2" charset="-122"/>
              </a:rPr>
              <a:t>Highest priority process always runs first</a:t>
            </a:r>
          </a:p>
          <a:p>
            <a:pPr lvl="1"/>
            <a:endParaRPr lang="zh-CN" altLang="en-US" sz="1900">
              <a:latin typeface="Times New Roman" pitchFamily="18" charset="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2300" b="0" dirty="0">
                <a:ea typeface="宋体" pitchFamily="2" charset="-122"/>
              </a:rPr>
              <a:t>The Relationship Between Priorities and Time-slice length</a:t>
            </a:r>
          </a:p>
        </p:txBody>
      </p:sp>
      <p:sp>
        <p:nvSpPr>
          <p:cNvPr id="2" name="内容占位符 1"/>
          <p:cNvSpPr>
            <a:spLocks noGrp="1"/>
          </p:cNvSpPr>
          <p:nvPr>
            <p:ph idx="1"/>
          </p:nvPr>
        </p:nvSpPr>
        <p:spPr/>
        <p:txBody>
          <a:bodyPr/>
          <a:lstStyle/>
          <a:p>
            <a:endParaRPr lang="zh-CN" altLang="en-US"/>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2224088" y="1301752"/>
            <a:ext cx="7389812" cy="41867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050" name="Ink 4"/>
              <p14:cNvContentPartPr>
                <a14:cpLocks xmlns:a14="http://schemas.microsoft.com/office/drawing/2010/main" noRot="1" noChangeAspect="1" noEditPoints="1" noChangeArrowheads="1" noChangeShapeType="1"/>
              </p14:cNvContentPartPr>
              <p14:nvPr/>
            </p14:nvContentPartPr>
            <p14:xfrm>
              <a:off x="2824165" y="5184783"/>
              <a:ext cx="120651" cy="231775"/>
            </p14:xfrm>
          </p:contentPart>
        </mc:Choice>
        <mc:Fallback xmlns="">
          <p:pic>
            <p:nvPicPr>
              <p:cNvPr id="2050" name="Ink 4"/>
              <p:cNvPicPr>
                <a:picLocks noRot="1" noChangeAspect="1" noEditPoints="1" noChangeArrowheads="1" noChangeShapeType="1"/>
              </p:cNvPicPr>
              <p:nvPr/>
            </p:nvPicPr>
            <p:blipFill>
              <a:blip r:embed="rId4"/>
              <a:stretch>
                <a:fillRect/>
              </a:stretch>
            </p:blipFill>
            <p:spPr>
              <a:xfrm>
                <a:off x="2806518" y="5167148"/>
                <a:ext cx="155946" cy="26704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51" name="Ink 5"/>
              <p14:cNvContentPartPr>
                <a14:cpLocks xmlns:a14="http://schemas.microsoft.com/office/drawing/2010/main" noRot="1" noChangeAspect="1" noEditPoints="1" noChangeArrowheads="1" noChangeShapeType="1"/>
              </p14:cNvContentPartPr>
              <p14:nvPr/>
            </p14:nvContentPartPr>
            <p14:xfrm>
              <a:off x="2984501" y="5175256"/>
              <a:ext cx="128588" cy="249239"/>
            </p14:xfrm>
          </p:contentPart>
        </mc:Choice>
        <mc:Fallback xmlns="">
          <p:pic>
            <p:nvPicPr>
              <p:cNvPr id="2051" name="Ink 5"/>
              <p:cNvPicPr>
                <a:picLocks noRot="1" noChangeAspect="1" noEditPoints="1" noChangeArrowheads="1" noChangeShapeType="1"/>
              </p:cNvPicPr>
              <p:nvPr/>
            </p:nvPicPr>
            <p:blipFill>
              <a:blip r:embed="rId6"/>
              <a:stretch>
                <a:fillRect/>
              </a:stretch>
            </p:blipFill>
            <p:spPr>
              <a:xfrm>
                <a:off x="2966901" y="5157608"/>
                <a:ext cx="163788" cy="284536"/>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48711"/>
            <a:ext cx="12306300" cy="577849"/>
          </a:xfrm>
        </p:spPr>
        <p:txBody>
          <a:bodyPr/>
          <a:lstStyle/>
          <a:p>
            <a:r>
              <a:rPr lang="en-US" altLang="zh-CN" sz="4200" dirty="0">
                <a:solidFill>
                  <a:srgbClr val="FFC000"/>
                </a:solidFill>
                <a:latin typeface="Times New Roman" pitchFamily="18" charset="0"/>
                <a:ea typeface="楷体_GB2312" pitchFamily="49" charset="-122"/>
              </a:rPr>
              <a:t>Fig 5.1 Alternating Sequence of CPU And I/O Bursts</a:t>
            </a:r>
          </a:p>
        </p:txBody>
      </p:sp>
      <p:sp>
        <p:nvSpPr>
          <p:cNvPr id="2" name="内容占位符 1"/>
          <p:cNvSpPr>
            <a:spLocks noGrp="1"/>
          </p:cNvSpPr>
          <p:nvPr>
            <p:ph idx="1"/>
          </p:nvPr>
        </p:nvSpPr>
        <p:spPr/>
        <p:txBody>
          <a:bodyPr/>
          <a:lstStyle/>
          <a:p>
            <a:endParaRPr lang="zh-CN" altLang="en-US"/>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l="38263" t="10300" r="40594" b="52565"/>
          <a:stretch>
            <a:fillRect/>
          </a:stretch>
        </p:blipFill>
        <p:spPr bwMode="auto">
          <a:xfrm>
            <a:off x="1079292" y="1138769"/>
            <a:ext cx="9383842" cy="4703233"/>
          </a:xfrm>
          <a:prstGeom prst="rect">
            <a:avLst/>
          </a:prstGeom>
          <a:noFill/>
          <a:ln w="698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2800" b="0" dirty="0">
                <a:ea typeface="宋体" pitchFamily="2" charset="-122"/>
              </a:rPr>
              <a:t>List of Tasks Indexed According to Priorities</a:t>
            </a:r>
          </a:p>
        </p:txBody>
      </p:sp>
      <p:sp>
        <p:nvSpPr>
          <p:cNvPr id="2" name="内容占位符 1"/>
          <p:cNvSpPr>
            <a:spLocks noGrp="1"/>
          </p:cNvSpPr>
          <p:nvPr>
            <p:ph idx="1"/>
          </p:nvPr>
        </p:nvSpPr>
        <p:spPr/>
        <p:txBody>
          <a:bodyPr/>
          <a:lstStyle/>
          <a:p>
            <a:endParaRPr lang="zh-CN" altLang="en-US"/>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l="594" t="18205" r="395" b="18469"/>
          <a:stretch>
            <a:fillRect/>
          </a:stretch>
        </p:blipFill>
        <p:spPr bwMode="auto">
          <a:xfrm>
            <a:off x="2327277" y="1318686"/>
            <a:ext cx="7897813" cy="43878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074" name="Ink 4"/>
              <p14:cNvContentPartPr>
                <a14:cpLocks xmlns:a14="http://schemas.microsoft.com/office/drawing/2010/main" noRot="1" noChangeAspect="1" noEditPoints="1" noChangeArrowheads="1" noChangeShapeType="1"/>
              </p14:cNvContentPartPr>
              <p14:nvPr/>
            </p14:nvContentPartPr>
            <p14:xfrm>
              <a:off x="2759075" y="5340358"/>
              <a:ext cx="171451" cy="327025"/>
            </p14:xfrm>
          </p:contentPart>
        </mc:Choice>
        <mc:Fallback xmlns="">
          <p:pic>
            <p:nvPicPr>
              <p:cNvPr id="3074" name="Ink 4"/>
              <p:cNvPicPr>
                <a:picLocks noRot="1" noChangeAspect="1" noEditPoints="1" noChangeArrowheads="1" noChangeShapeType="1"/>
              </p:cNvPicPr>
              <p:nvPr/>
            </p:nvPicPr>
            <p:blipFill>
              <a:blip r:embed="rId4"/>
              <a:stretch>
                <a:fillRect/>
              </a:stretch>
            </p:blipFill>
            <p:spPr>
              <a:xfrm>
                <a:off x="2741426" y="5322710"/>
                <a:ext cx="206750" cy="36232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75" name="Ink 5"/>
              <p14:cNvContentPartPr>
                <a14:cpLocks xmlns:a14="http://schemas.microsoft.com/office/drawing/2010/main" noRot="1" noChangeAspect="1" noEditPoints="1" noChangeArrowheads="1" noChangeShapeType="1"/>
              </p14:cNvContentPartPr>
              <p14:nvPr/>
            </p14:nvContentPartPr>
            <p14:xfrm>
              <a:off x="2998795" y="5297495"/>
              <a:ext cx="85724" cy="344488"/>
            </p14:xfrm>
          </p:contentPart>
        </mc:Choice>
        <mc:Fallback xmlns="">
          <p:pic>
            <p:nvPicPr>
              <p:cNvPr id="3075" name="Ink 5"/>
              <p:cNvPicPr>
                <a:picLocks noRot="1" noChangeAspect="1" noEditPoints="1" noChangeArrowheads="1" noChangeShapeType="1"/>
              </p:cNvPicPr>
              <p:nvPr/>
            </p:nvPicPr>
            <p:blipFill>
              <a:blip r:embed="rId6"/>
              <a:stretch>
                <a:fillRect/>
              </a:stretch>
            </p:blipFill>
            <p:spPr>
              <a:xfrm>
                <a:off x="2981146" y="5279857"/>
                <a:ext cx="121022" cy="37976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6" name="Ink 6"/>
              <p14:cNvContentPartPr>
                <a14:cpLocks xmlns:a14="http://schemas.microsoft.com/office/drawing/2010/main" noRot="1" noChangeAspect="1" noEditPoints="1" noChangeArrowheads="1" noChangeShapeType="1"/>
              </p14:cNvContentPartPr>
              <p14:nvPr/>
            </p14:nvContentPartPr>
            <p14:xfrm>
              <a:off x="7550158" y="5357819"/>
              <a:ext cx="163513" cy="300037"/>
            </p14:xfrm>
          </p:contentPart>
        </mc:Choice>
        <mc:Fallback xmlns="">
          <p:pic>
            <p:nvPicPr>
              <p:cNvPr id="3076" name="Ink 6"/>
              <p:cNvPicPr>
                <a:picLocks noRot="1" noChangeAspect="1" noEditPoints="1" noChangeArrowheads="1" noChangeShapeType="1"/>
              </p:cNvPicPr>
              <p:nvPr/>
            </p:nvPicPr>
            <p:blipFill>
              <a:blip r:embed="rId8"/>
              <a:stretch>
                <a:fillRect/>
              </a:stretch>
            </p:blipFill>
            <p:spPr>
              <a:xfrm>
                <a:off x="7532510" y="5340170"/>
                <a:ext cx="198809" cy="33533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77" name="Ink 7"/>
              <p14:cNvContentPartPr>
                <a14:cpLocks xmlns:a14="http://schemas.microsoft.com/office/drawing/2010/main" noRot="1" noChangeAspect="1" noEditPoints="1" noChangeArrowheads="1" noChangeShapeType="1"/>
              </p14:cNvContentPartPr>
              <p14:nvPr/>
            </p14:nvContentPartPr>
            <p14:xfrm>
              <a:off x="7789873" y="5314953"/>
              <a:ext cx="77787" cy="395288"/>
            </p14:xfrm>
          </p:contentPart>
        </mc:Choice>
        <mc:Fallback xmlns="">
          <p:pic>
            <p:nvPicPr>
              <p:cNvPr id="3077" name="Ink 7"/>
              <p:cNvPicPr>
                <a:picLocks noRot="1" noChangeAspect="1" noEditPoints="1" noChangeArrowheads="1" noChangeShapeType="1"/>
              </p:cNvPicPr>
              <p:nvPr/>
            </p:nvPicPr>
            <p:blipFill>
              <a:blip r:embed="rId10"/>
              <a:stretch>
                <a:fillRect/>
              </a:stretch>
            </p:blipFill>
            <p:spPr>
              <a:xfrm>
                <a:off x="7772227" y="5297329"/>
                <a:ext cx="113079" cy="430537"/>
              </a:xfrm>
              <a:prstGeom prst="rect">
                <a:avLst/>
              </a:prstGeom>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b="0">
                <a:ea typeface="宋体" pitchFamily="2" charset="-122"/>
              </a:rPr>
              <a:t>Summary </a:t>
            </a:r>
            <a:endParaRPr lang="zh-CN" altLang="en-US" b="0">
              <a:ea typeface="宋体" pitchFamily="2" charset="-122"/>
            </a:endParaRPr>
          </a:p>
        </p:txBody>
      </p:sp>
      <p:sp>
        <p:nvSpPr>
          <p:cNvPr id="52227" name="Rectangle 3"/>
          <p:cNvSpPr>
            <a:spLocks noGrp="1" noChangeArrowheads="1"/>
          </p:cNvSpPr>
          <p:nvPr>
            <p:ph idx="1"/>
          </p:nvPr>
        </p:nvSpPr>
        <p:spPr/>
        <p:txBody>
          <a:bodyPr/>
          <a:lstStyle/>
          <a:p>
            <a:r>
              <a:rPr lang="en-US" altLang="zh-CN" sz="2100" dirty="0">
                <a:latin typeface="Times New Roman" pitchFamily="18" charset="0"/>
                <a:ea typeface="宋体" pitchFamily="2" charset="-122"/>
              </a:rPr>
              <a:t>CPU Burst Time </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I/O Burst Time</a:t>
            </a:r>
            <a:endParaRPr lang="zh-CN" altLang="en-US" sz="2100" dirty="0">
              <a:latin typeface="Times New Roman" pitchFamily="18" charset="0"/>
              <a:ea typeface="宋体" pitchFamily="2" charset="-122"/>
            </a:endParaRPr>
          </a:p>
          <a:p>
            <a:r>
              <a:rPr lang="en-US" altLang="zh-CN" sz="2100" dirty="0">
                <a:latin typeface="Times New Roman" pitchFamily="18" charset="0"/>
                <a:ea typeface="宋体" pitchFamily="2" charset="-122"/>
              </a:rPr>
              <a:t>CPU-bound program</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CPU</a:t>
            </a:r>
            <a:r>
              <a:rPr lang="zh-CN" altLang="en-US" sz="2100" dirty="0">
                <a:latin typeface="Times New Roman" pitchFamily="18" charset="0"/>
                <a:ea typeface="宋体" pitchFamily="2" charset="-122"/>
              </a:rPr>
              <a:t>型程序） 、</a:t>
            </a:r>
            <a:r>
              <a:rPr lang="en-US" altLang="zh-CN" sz="2100" dirty="0">
                <a:latin typeface="Times New Roman" pitchFamily="18" charset="0"/>
                <a:ea typeface="宋体" pitchFamily="2" charset="-122"/>
              </a:rPr>
              <a:t>I/O-bound program</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I/O</a:t>
            </a:r>
            <a:r>
              <a:rPr lang="zh-CN" altLang="en-US" sz="2100" dirty="0">
                <a:latin typeface="Times New Roman" pitchFamily="18" charset="0"/>
                <a:ea typeface="宋体" pitchFamily="2" charset="-122"/>
              </a:rPr>
              <a:t>型程序）</a:t>
            </a:r>
          </a:p>
          <a:p>
            <a:r>
              <a:rPr lang="en-US" altLang="zh-CN" sz="2100" dirty="0">
                <a:latin typeface="Times New Roman" pitchFamily="18" charset="0"/>
                <a:ea typeface="宋体" pitchFamily="2" charset="-122"/>
              </a:rPr>
              <a:t>long-term scheduler</a:t>
            </a:r>
            <a:r>
              <a:rPr lang="zh-CN" altLang="en-US" sz="2100" dirty="0">
                <a:latin typeface="Times New Roman" pitchFamily="18" charset="0"/>
                <a:ea typeface="宋体" pitchFamily="2" charset="-122"/>
              </a:rPr>
              <a:t>（长程调度）、</a:t>
            </a:r>
            <a:r>
              <a:rPr lang="en-US" altLang="zh-CN" sz="2100" dirty="0">
                <a:latin typeface="Times New Roman" pitchFamily="18" charset="0"/>
                <a:ea typeface="宋体" pitchFamily="2" charset="-122"/>
              </a:rPr>
              <a:t>medium-term scheduler</a:t>
            </a:r>
            <a:r>
              <a:rPr lang="zh-CN" altLang="en-US" sz="2100" dirty="0">
                <a:latin typeface="Times New Roman" pitchFamily="18" charset="0"/>
                <a:ea typeface="宋体" pitchFamily="2" charset="-122"/>
              </a:rPr>
              <a:t>（中程调度）</a:t>
            </a:r>
            <a:r>
              <a:rPr lang="en-US" altLang="zh-CN" sz="2100" dirty="0">
                <a:latin typeface="Times New Roman" pitchFamily="18" charset="0"/>
                <a:ea typeface="宋体" pitchFamily="2" charset="-122"/>
              </a:rPr>
              <a:t>short-term scheduler</a:t>
            </a:r>
            <a:r>
              <a:rPr lang="zh-CN" altLang="en-US" sz="2100" dirty="0">
                <a:latin typeface="Times New Roman" pitchFamily="18" charset="0"/>
                <a:ea typeface="宋体" pitchFamily="2" charset="-122"/>
              </a:rPr>
              <a:t>（短程调度）</a:t>
            </a:r>
          </a:p>
          <a:p>
            <a:r>
              <a:rPr lang="en-US" altLang="zh-CN" sz="2100" dirty="0">
                <a:latin typeface="Times New Roman" pitchFamily="18" charset="0"/>
                <a:ea typeface="宋体" pitchFamily="2" charset="-122"/>
              </a:rPr>
              <a:t>time slicing</a:t>
            </a:r>
            <a:r>
              <a:rPr lang="zh-CN" altLang="en-US" sz="2100" dirty="0">
                <a:latin typeface="Times New Roman" pitchFamily="18" charset="0"/>
                <a:ea typeface="宋体" pitchFamily="2" charset="-122"/>
              </a:rPr>
              <a:t>（时间片）</a:t>
            </a:r>
          </a:p>
          <a:p>
            <a:r>
              <a:rPr lang="en-US" altLang="zh-CN" sz="2100" dirty="0">
                <a:latin typeface="Times New Roman" pitchFamily="18" charset="0"/>
                <a:ea typeface="宋体" pitchFamily="2" charset="-122"/>
              </a:rPr>
              <a:t>response time</a:t>
            </a:r>
            <a:r>
              <a:rPr lang="zh-CN" altLang="en-US" sz="2100" dirty="0">
                <a:latin typeface="Times New Roman" pitchFamily="18" charset="0"/>
                <a:ea typeface="宋体" pitchFamily="2" charset="-122"/>
              </a:rPr>
              <a:t>（响应时间）、</a:t>
            </a:r>
            <a:r>
              <a:rPr lang="en-US" altLang="zh-CN" sz="2100" dirty="0">
                <a:latin typeface="Times New Roman" pitchFamily="18" charset="0"/>
                <a:ea typeface="宋体" pitchFamily="2" charset="-122"/>
              </a:rPr>
              <a:t>turnaround time</a:t>
            </a:r>
            <a:r>
              <a:rPr lang="zh-CN" altLang="en-US" sz="2100" dirty="0">
                <a:latin typeface="Times New Roman" pitchFamily="18" charset="0"/>
                <a:ea typeface="宋体" pitchFamily="2" charset="-122"/>
              </a:rPr>
              <a:t>（周转时间）、</a:t>
            </a:r>
            <a:r>
              <a:rPr lang="en-US" altLang="zh-CN" sz="2100" dirty="0">
                <a:latin typeface="Times New Roman" pitchFamily="18" charset="0"/>
                <a:ea typeface="宋体" pitchFamily="2" charset="-122"/>
              </a:rPr>
              <a:t>waiting time</a:t>
            </a:r>
            <a:r>
              <a:rPr lang="zh-CN" altLang="en-US" sz="2100" dirty="0">
                <a:latin typeface="Times New Roman" pitchFamily="18" charset="0"/>
                <a:ea typeface="宋体" pitchFamily="2" charset="-122"/>
              </a:rPr>
              <a:t>（等待时间）、</a:t>
            </a:r>
            <a:r>
              <a:rPr lang="en-US" altLang="zh-CN" sz="2100" dirty="0">
                <a:latin typeface="Times New Roman" pitchFamily="18" charset="0"/>
                <a:ea typeface="宋体" pitchFamily="2" charset="-122"/>
              </a:rPr>
              <a:t>Average Turnaround time</a:t>
            </a:r>
            <a:r>
              <a:rPr lang="zh-CN" altLang="en-US" sz="2100" dirty="0">
                <a:latin typeface="Times New Roman" pitchFamily="18" charset="0"/>
                <a:ea typeface="宋体" pitchFamily="2" charset="-122"/>
              </a:rPr>
              <a:t>（平均周转时间）</a:t>
            </a:r>
            <a:r>
              <a:rPr lang="en-US" altLang="zh-CN" sz="2100" dirty="0">
                <a:latin typeface="Times New Roman" pitchFamily="18" charset="0"/>
                <a:ea typeface="宋体" pitchFamily="2" charset="-122"/>
              </a:rPr>
              <a:t>Average waiting time</a:t>
            </a:r>
            <a:r>
              <a:rPr lang="zh-CN" altLang="en-US" sz="2100" dirty="0">
                <a:latin typeface="Times New Roman" pitchFamily="18" charset="0"/>
                <a:ea typeface="宋体" pitchFamily="2" charset="-122"/>
              </a:rPr>
              <a:t>（平均等待时间）</a:t>
            </a:r>
          </a:p>
          <a:p>
            <a:r>
              <a:rPr lang="en-US" altLang="zh-CN" sz="2100" dirty="0">
                <a:latin typeface="Times New Roman" pitchFamily="18" charset="0"/>
                <a:ea typeface="宋体" pitchFamily="2" charset="-122"/>
              </a:rPr>
              <a:t>preemptive scheduling</a:t>
            </a:r>
            <a:r>
              <a:rPr lang="zh-CN" altLang="en-US" sz="2100" dirty="0">
                <a:latin typeface="Times New Roman" pitchFamily="18" charset="0"/>
                <a:ea typeface="宋体" pitchFamily="2" charset="-122"/>
              </a:rPr>
              <a:t>（抢占式调度）</a:t>
            </a:r>
            <a:r>
              <a:rPr lang="en-US" altLang="zh-CN" sz="2100" dirty="0" err="1">
                <a:latin typeface="Times New Roman" pitchFamily="18" charset="0"/>
                <a:ea typeface="宋体" pitchFamily="2" charset="-122"/>
              </a:rPr>
              <a:t>Nonpreemptive</a:t>
            </a:r>
            <a:r>
              <a:rPr lang="en-US" altLang="zh-CN" sz="2100" dirty="0">
                <a:latin typeface="Times New Roman" pitchFamily="18" charset="0"/>
                <a:ea typeface="宋体" pitchFamily="2" charset="-122"/>
              </a:rPr>
              <a:t> scheduling</a:t>
            </a:r>
            <a:r>
              <a:rPr lang="zh-CN" altLang="en-US" sz="2100" dirty="0">
                <a:latin typeface="Times New Roman" pitchFamily="18" charset="0"/>
                <a:ea typeface="宋体" pitchFamily="2" charset="-122"/>
              </a:rPr>
              <a:t>（非抢占式调度）</a:t>
            </a:r>
          </a:p>
          <a:p>
            <a:r>
              <a:rPr lang="en-US" altLang="zh-CN" sz="2100" dirty="0">
                <a:latin typeface="Times New Roman" pitchFamily="18" charset="0"/>
                <a:ea typeface="宋体" pitchFamily="2" charset="-122"/>
              </a:rPr>
              <a:t>throughput</a:t>
            </a:r>
            <a:r>
              <a:rPr lang="zh-CN" altLang="en-US" sz="2100" dirty="0">
                <a:latin typeface="Times New Roman" pitchFamily="18" charset="0"/>
                <a:ea typeface="宋体" pitchFamily="2" charset="-122"/>
              </a:rPr>
              <a:t>（吞吐量）</a:t>
            </a:r>
          </a:p>
          <a:p>
            <a:endParaRPr lang="zh-CN" altLang="en-US" sz="2100" dirty="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b="0">
                <a:ea typeface="宋体" pitchFamily="2" charset="-122"/>
              </a:rPr>
              <a:t>Summary</a:t>
            </a:r>
            <a:endParaRPr lang="zh-CN" altLang="en-US" b="0">
              <a:ea typeface="宋体" pitchFamily="2" charset="-122"/>
            </a:endParaRPr>
          </a:p>
        </p:txBody>
      </p:sp>
      <p:sp>
        <p:nvSpPr>
          <p:cNvPr id="53251" name="Rectangle 3"/>
          <p:cNvSpPr>
            <a:spLocks noGrp="1" noChangeArrowheads="1"/>
          </p:cNvSpPr>
          <p:nvPr>
            <p:ph idx="1"/>
          </p:nvPr>
        </p:nvSpPr>
        <p:spPr/>
        <p:txBody>
          <a:bodyPr/>
          <a:lstStyle/>
          <a:p>
            <a:pPr>
              <a:lnSpc>
                <a:spcPct val="90000"/>
              </a:lnSpc>
            </a:pPr>
            <a:r>
              <a:rPr lang="en-US" altLang="zh-CN" sz="2100">
                <a:latin typeface="Times New Roman" pitchFamily="18" charset="0"/>
                <a:ea typeface="宋体" pitchFamily="2" charset="-122"/>
              </a:rPr>
              <a:t>selecting a process from the ready queue and allocating CPU to it</a:t>
            </a:r>
          </a:p>
          <a:p>
            <a:pPr>
              <a:lnSpc>
                <a:spcPct val="90000"/>
              </a:lnSpc>
            </a:pPr>
            <a:r>
              <a:rPr lang="en-US" altLang="zh-CN" sz="2100">
                <a:latin typeface="Times New Roman" pitchFamily="18" charset="0"/>
                <a:ea typeface="宋体" pitchFamily="2" charset="-122"/>
              </a:rPr>
              <a:t>scheduling algorithms</a:t>
            </a:r>
          </a:p>
          <a:p>
            <a:pPr lvl="1">
              <a:lnSpc>
                <a:spcPct val="90000"/>
              </a:lnSpc>
            </a:pPr>
            <a:r>
              <a:rPr lang="en-US" altLang="zh-CN" sz="1900">
                <a:latin typeface="Times New Roman" pitchFamily="18" charset="0"/>
                <a:ea typeface="宋体" pitchFamily="2" charset="-122"/>
              </a:rPr>
              <a:t>first-come, first served (</a:t>
            </a:r>
            <a:r>
              <a:rPr lang="en-US" altLang="zh-CN" sz="1900">
                <a:solidFill>
                  <a:srgbClr val="FF0000"/>
                </a:solidFill>
                <a:latin typeface="Times New Roman" pitchFamily="18" charset="0"/>
                <a:ea typeface="宋体" pitchFamily="2" charset="-122"/>
              </a:rPr>
              <a:t>FCFS</a:t>
            </a:r>
            <a:r>
              <a:rPr lang="en-US" altLang="zh-CN" sz="1900">
                <a:latin typeface="Times New Roman" pitchFamily="18" charset="0"/>
                <a:ea typeface="宋体" pitchFamily="2" charset="-122"/>
              </a:rPr>
              <a:t>)</a:t>
            </a:r>
          </a:p>
          <a:p>
            <a:pPr lvl="1">
              <a:lnSpc>
                <a:spcPct val="90000"/>
              </a:lnSpc>
            </a:pPr>
            <a:r>
              <a:rPr lang="en-US" altLang="zh-CN" sz="1900">
                <a:latin typeface="Times New Roman" pitchFamily="18" charset="0"/>
                <a:ea typeface="宋体" pitchFamily="2" charset="-122"/>
              </a:rPr>
              <a:t>shortest job first (</a:t>
            </a:r>
            <a:r>
              <a:rPr lang="en-US" altLang="zh-CN" sz="1900">
                <a:solidFill>
                  <a:srgbClr val="FF0000"/>
                </a:solidFill>
                <a:latin typeface="Times New Roman" pitchFamily="18" charset="0"/>
                <a:ea typeface="宋体" pitchFamily="2" charset="-122"/>
              </a:rPr>
              <a:t>SJF</a:t>
            </a:r>
            <a:r>
              <a:rPr lang="en-US" altLang="zh-CN" sz="1900">
                <a:latin typeface="Times New Roman" pitchFamily="18" charset="0"/>
                <a:ea typeface="宋体" pitchFamily="2" charset="-122"/>
              </a:rPr>
              <a:t>)</a:t>
            </a:r>
          </a:p>
          <a:p>
            <a:pPr lvl="2">
              <a:lnSpc>
                <a:spcPct val="90000"/>
              </a:lnSpc>
            </a:pPr>
            <a:r>
              <a:rPr lang="en-US" altLang="zh-CN" sz="1900">
                <a:latin typeface="Times New Roman" pitchFamily="18" charset="0"/>
                <a:ea typeface="宋体" pitchFamily="2" charset="-122"/>
              </a:rPr>
              <a:t>provably optimal, but difficult to know CPU burst</a:t>
            </a:r>
          </a:p>
          <a:p>
            <a:pPr lvl="1">
              <a:lnSpc>
                <a:spcPct val="90000"/>
              </a:lnSpc>
            </a:pPr>
            <a:r>
              <a:rPr lang="en-US" altLang="zh-CN" sz="1900">
                <a:latin typeface="Times New Roman" pitchFamily="18" charset="0"/>
                <a:ea typeface="宋体" pitchFamily="2" charset="-122"/>
              </a:rPr>
              <a:t>general </a:t>
            </a:r>
            <a:r>
              <a:rPr lang="en-US" altLang="zh-CN" sz="1900">
                <a:solidFill>
                  <a:srgbClr val="FF0000"/>
                </a:solidFill>
                <a:latin typeface="Times New Roman" pitchFamily="18" charset="0"/>
                <a:ea typeface="宋体" pitchFamily="2" charset="-122"/>
              </a:rPr>
              <a:t>priority</a:t>
            </a:r>
            <a:r>
              <a:rPr lang="en-US" altLang="zh-CN" sz="1900">
                <a:latin typeface="Times New Roman" pitchFamily="18" charset="0"/>
                <a:ea typeface="宋体" pitchFamily="2" charset="-122"/>
              </a:rPr>
              <a:t> scheduling</a:t>
            </a:r>
          </a:p>
          <a:p>
            <a:pPr lvl="2">
              <a:lnSpc>
                <a:spcPct val="90000"/>
              </a:lnSpc>
            </a:pPr>
            <a:r>
              <a:rPr lang="en-US" altLang="zh-CN" sz="1900">
                <a:latin typeface="Times New Roman" pitchFamily="18" charset="0"/>
                <a:ea typeface="宋体" pitchFamily="2" charset="-122"/>
              </a:rPr>
              <a:t>starvation, and aging</a:t>
            </a:r>
          </a:p>
          <a:p>
            <a:pPr lvl="1">
              <a:lnSpc>
                <a:spcPct val="90000"/>
              </a:lnSpc>
            </a:pPr>
            <a:r>
              <a:rPr lang="en-US" altLang="zh-CN" sz="1900">
                <a:latin typeface="Times New Roman" pitchFamily="18" charset="0"/>
                <a:ea typeface="宋体" pitchFamily="2" charset="-122"/>
              </a:rPr>
              <a:t>round-robin (</a:t>
            </a:r>
            <a:r>
              <a:rPr lang="en-US" altLang="zh-CN" sz="1900">
                <a:solidFill>
                  <a:srgbClr val="FF0000"/>
                </a:solidFill>
                <a:latin typeface="Times New Roman" pitchFamily="18" charset="0"/>
                <a:ea typeface="宋体" pitchFamily="2" charset="-122"/>
              </a:rPr>
              <a:t>RR</a:t>
            </a:r>
            <a:r>
              <a:rPr lang="en-US" altLang="zh-CN" sz="1900">
                <a:latin typeface="Times New Roman" pitchFamily="18" charset="0"/>
                <a:ea typeface="宋体" pitchFamily="2" charset="-122"/>
              </a:rPr>
              <a:t>)</a:t>
            </a:r>
          </a:p>
          <a:p>
            <a:pPr lvl="2">
              <a:lnSpc>
                <a:spcPct val="90000"/>
              </a:lnSpc>
            </a:pPr>
            <a:r>
              <a:rPr lang="en-US" altLang="zh-CN" sz="1900">
                <a:latin typeface="Times New Roman" pitchFamily="18" charset="0"/>
                <a:ea typeface="宋体" pitchFamily="2" charset="-122"/>
              </a:rPr>
              <a:t>for time-sharing, interactive system</a:t>
            </a:r>
          </a:p>
          <a:p>
            <a:pPr lvl="2">
              <a:lnSpc>
                <a:spcPct val="90000"/>
              </a:lnSpc>
            </a:pPr>
            <a:r>
              <a:rPr lang="en-US" altLang="zh-CN" sz="1900">
                <a:latin typeface="Times New Roman" pitchFamily="18" charset="0"/>
                <a:ea typeface="宋体" pitchFamily="2" charset="-122"/>
              </a:rPr>
              <a:t>problem: how to select the time quantum?</a:t>
            </a:r>
          </a:p>
          <a:p>
            <a:pPr lvl="1">
              <a:lnSpc>
                <a:spcPct val="90000"/>
              </a:lnSpc>
            </a:pPr>
            <a:r>
              <a:rPr lang="en-US" altLang="zh-CN" sz="1600">
                <a:solidFill>
                  <a:srgbClr val="FF0000"/>
                </a:solidFill>
                <a:latin typeface="Times New Roman" pitchFamily="18" charset="0"/>
                <a:ea typeface="宋体" pitchFamily="2" charset="-122"/>
              </a:rPr>
              <a:t>Multilevel queue</a:t>
            </a:r>
          </a:p>
          <a:p>
            <a:pPr lvl="2">
              <a:lnSpc>
                <a:spcPct val="90000"/>
              </a:lnSpc>
            </a:pPr>
            <a:r>
              <a:rPr lang="en-US" altLang="zh-CN" sz="1600">
                <a:latin typeface="Times New Roman" pitchFamily="18" charset="0"/>
                <a:ea typeface="宋体" pitchFamily="2" charset="-122"/>
              </a:rPr>
              <a:t>different algorithms for different classes of processes</a:t>
            </a:r>
          </a:p>
          <a:p>
            <a:pPr lvl="1">
              <a:lnSpc>
                <a:spcPct val="90000"/>
              </a:lnSpc>
            </a:pPr>
            <a:r>
              <a:rPr lang="en-US" altLang="zh-CN" sz="1600">
                <a:solidFill>
                  <a:srgbClr val="FF0000"/>
                </a:solidFill>
                <a:latin typeface="Times New Roman" pitchFamily="18" charset="0"/>
                <a:ea typeface="宋体" pitchFamily="2" charset="-122"/>
              </a:rPr>
              <a:t>Multilevel feedback queue</a:t>
            </a:r>
          </a:p>
          <a:p>
            <a:pPr lvl="2">
              <a:lnSpc>
                <a:spcPct val="90000"/>
              </a:lnSpc>
            </a:pPr>
            <a:r>
              <a:rPr lang="en-US" altLang="zh-CN" sz="1600">
                <a:latin typeface="Times New Roman" pitchFamily="18" charset="0"/>
                <a:ea typeface="宋体" pitchFamily="2" charset="-122"/>
              </a:rPr>
              <a:t>allow process to move from one (ready) queue to another</a:t>
            </a:r>
            <a:endParaRPr lang="zh-CN" altLang="en-US" sz="1600">
              <a:latin typeface="Times New Roman" pitchFamily="18" charset="0"/>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2209800" y="685801"/>
            <a:ext cx="7772400" cy="2127251"/>
          </a:xfrm>
        </p:spPr>
        <p:txBody>
          <a:bodyPr/>
          <a:lstStyle/>
          <a:p>
            <a:pPr eaLnBrk="1" hangingPunct="1"/>
            <a:r>
              <a:rPr lang="en-US" altLang="zh-CN" b="0" dirty="0"/>
              <a:t>End of Chapter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200" b="0">
                <a:latin typeface="Times New Roman" pitchFamily="18" charset="0"/>
                <a:ea typeface="楷体_GB2312" pitchFamily="49" charset="-122"/>
              </a:rPr>
              <a:t>Histogram of CPU-burst Times</a:t>
            </a:r>
            <a:endParaRPr lang="en-US" altLang="zh-CN" b="0">
              <a:latin typeface="Times New Roman" pitchFamily="18" charset="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l="1099" t="9616" r="389" b="9158"/>
          <a:stretch>
            <a:fillRect/>
          </a:stretch>
        </p:blipFill>
        <p:spPr bwMode="auto">
          <a:xfrm>
            <a:off x="1109272" y="1100668"/>
            <a:ext cx="8899916" cy="504613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7" y="990600"/>
            <a:ext cx="81311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4170365" y="2305686"/>
            <a:ext cx="4835525" cy="3384329"/>
            <a:chOff x="1573" y="1995"/>
            <a:chExt cx="2771" cy="1783"/>
          </a:xfrm>
        </p:grpSpPr>
        <p:sp>
          <p:nvSpPr>
            <p:cNvPr id="9221" name="Rectangle 7"/>
            <p:cNvSpPr>
              <a:spLocks noChangeArrowheads="1"/>
            </p:cNvSpPr>
            <p:nvPr/>
          </p:nvSpPr>
          <p:spPr bwMode="auto">
            <a:xfrm>
              <a:off x="1573" y="3600"/>
              <a:ext cx="81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dirty="0">
                  <a:solidFill>
                    <a:srgbClr val="FF0000"/>
                  </a:solidFill>
                  <a:latin typeface="Arial" charset="0"/>
                  <a:ea typeface="MS PGothic" pitchFamily="34" charset="-128"/>
                </a:rPr>
                <a:t>LONG-TERM</a:t>
              </a:r>
            </a:p>
          </p:txBody>
        </p:sp>
        <p:sp>
          <p:nvSpPr>
            <p:cNvPr id="9222" name="Rectangle 8"/>
            <p:cNvSpPr>
              <a:spLocks noChangeArrowheads="1"/>
            </p:cNvSpPr>
            <p:nvPr/>
          </p:nvSpPr>
          <p:spPr bwMode="auto">
            <a:xfrm>
              <a:off x="3650" y="3600"/>
              <a:ext cx="6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a:solidFill>
                    <a:srgbClr val="FF0000"/>
                  </a:solidFill>
                  <a:latin typeface="Arial" charset="0"/>
                  <a:ea typeface="MS PGothic" pitchFamily="34" charset="-128"/>
                </a:rPr>
                <a:t>MID-TERM</a:t>
              </a:r>
            </a:p>
          </p:txBody>
        </p:sp>
        <p:sp>
          <p:nvSpPr>
            <p:cNvPr id="9224" name="Rectangle 10"/>
            <p:cNvSpPr>
              <a:spLocks noChangeArrowheads="1"/>
            </p:cNvSpPr>
            <p:nvPr/>
          </p:nvSpPr>
          <p:spPr bwMode="auto">
            <a:xfrm>
              <a:off x="3253" y="1995"/>
              <a:ext cx="88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dirty="0">
                  <a:solidFill>
                    <a:srgbClr val="FF0000"/>
                  </a:solidFill>
                  <a:latin typeface="Arial" charset="0"/>
                  <a:ea typeface="MS PGothic" pitchFamily="34" charset="-128"/>
                </a:rPr>
                <a:t>SHORT-TERM</a:t>
              </a:r>
            </a:p>
          </p:txBody>
        </p:sp>
      </p:grpSp>
      <p:sp>
        <p:nvSpPr>
          <p:cNvPr id="15" name="Rectangle 2"/>
          <p:cNvSpPr txBox="1">
            <a:spLocks noChangeArrowheads="1"/>
          </p:cNvSpPr>
          <p:nvPr/>
        </p:nvSpPr>
        <p:spPr>
          <a:xfrm>
            <a:off x="1981200" y="277286"/>
            <a:ext cx="8229600" cy="577849"/>
          </a:xfrm>
          <a:prstGeom prst="rect">
            <a:avLst/>
          </a:prstGeom>
        </p:spPr>
        <p:txBody>
          <a:bodyPr lIns="107287" tIns="53643" rIns="107287" bIns="53643"/>
          <a:lstStyle/>
          <a:p>
            <a:pPr algn="ctr" eaLnBrk="1" hangingPunct="1">
              <a:defRPr/>
            </a:pPr>
            <a:endParaRPr lang="en-US" sz="3800" kern="0" dirty="0">
              <a:solidFill>
                <a:srgbClr val="006699"/>
              </a:solidFill>
              <a:latin typeface="+mj-lt"/>
              <a:cs typeface="+mj-cs"/>
            </a:endParaRPr>
          </a:p>
        </p:txBody>
      </p:sp>
      <p:sp>
        <p:nvSpPr>
          <p:cNvPr id="3" name="标题 2"/>
          <p:cNvSpPr>
            <a:spLocks noGrp="1"/>
          </p:cNvSpPr>
          <p:nvPr>
            <p:ph type="title"/>
          </p:nvPr>
        </p:nvSpPr>
        <p:spPr>
          <a:xfrm>
            <a:off x="865405" y="203172"/>
            <a:ext cx="10972800" cy="577849"/>
          </a:xfrm>
        </p:spPr>
        <p:txBody>
          <a:bodyPr/>
          <a:lstStyle/>
          <a:p>
            <a:r>
              <a:rPr lang="en-US" altLang="zh-CN" dirty="0">
                <a:solidFill>
                  <a:srgbClr val="006699"/>
                </a:solidFill>
                <a:latin typeface="+mj-lt"/>
              </a:rPr>
              <a:t>Three-level Scheduling</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CPU Scheduler </a:t>
            </a:r>
            <a:endParaRPr lang="zh-CN" altLang="zh-CN" sz="2800" b="0">
              <a:latin typeface="Times New Roman" pitchFamily="18" charset="0"/>
              <a:ea typeface="楷体_GB2312" pitchFamily="49" charset="-122"/>
            </a:endParaRPr>
          </a:p>
        </p:txBody>
      </p:sp>
      <p:sp>
        <p:nvSpPr>
          <p:cNvPr id="10243" name="Rectangle 3"/>
          <p:cNvSpPr>
            <a:spLocks noGrp="1" noChangeArrowheads="1"/>
          </p:cNvSpPr>
          <p:nvPr>
            <p:ph idx="1"/>
          </p:nvPr>
        </p:nvSpPr>
        <p:spPr>
          <a:xfrm>
            <a:off x="865405" y="1314452"/>
            <a:ext cx="10636033" cy="4529667"/>
          </a:xfrm>
        </p:spPr>
        <p:txBody>
          <a:bodyPr/>
          <a:lstStyle/>
          <a:p>
            <a:r>
              <a:rPr lang="en-US" altLang="zh-CN" b="0" dirty="0">
                <a:latin typeface="Times New Roman" pitchFamily="18" charset="0"/>
              </a:rPr>
              <a:t>CPU scheduling decisions may take place when a process</a:t>
            </a:r>
            <a:r>
              <a:rPr lang="zh-CN" altLang="en-US" b="0" dirty="0">
                <a:latin typeface="Times New Roman" pitchFamily="18" charset="0"/>
              </a:rPr>
              <a:t>（</a:t>
            </a:r>
            <a:r>
              <a:rPr lang="zh-CN" altLang="en-US" sz="2000" b="1" dirty="0">
                <a:solidFill>
                  <a:srgbClr val="FF0000"/>
                </a:solidFill>
                <a:latin typeface="Times New Roman" pitchFamily="18" charset="0"/>
                <a:cs typeface="Times New Roman" pitchFamily="18" charset="0"/>
              </a:rPr>
              <a:t>调度的时机</a:t>
            </a:r>
            <a:r>
              <a:rPr lang="zh-CN" altLang="en-US" b="0" dirty="0">
                <a:latin typeface="Times New Roman" pitchFamily="18" charset="0"/>
              </a:rPr>
              <a:t>）</a:t>
            </a:r>
            <a:r>
              <a:rPr lang="en-US" altLang="zh-CN" b="0" dirty="0">
                <a:latin typeface="Times New Roman" pitchFamily="18" charset="0"/>
              </a:rPr>
              <a:t>:</a:t>
            </a:r>
            <a:r>
              <a:rPr lang="zh-CN" altLang="zh-CN" b="0" dirty="0">
                <a:latin typeface="Times New Roman" pitchFamily="18" charset="0"/>
              </a:rPr>
              <a:t> </a:t>
            </a:r>
          </a:p>
          <a:p>
            <a:pPr lvl="1">
              <a:buFont typeface="Monotype Sorts" pitchFamily="2" charset="2"/>
              <a:buNone/>
            </a:pPr>
            <a:r>
              <a:rPr lang="zh-CN" altLang="zh-CN" sz="2300" dirty="0">
                <a:solidFill>
                  <a:srgbClr val="3333FF"/>
                </a:solidFill>
                <a:latin typeface="Times New Roman" pitchFamily="18" charset="0"/>
              </a:rPr>
              <a:t> </a:t>
            </a:r>
            <a:r>
              <a:rPr lang="zh-CN" altLang="en-US" sz="2300" dirty="0">
                <a:solidFill>
                  <a:srgbClr val="3333FF"/>
                </a:solidFill>
                <a:latin typeface="Times New Roman" pitchFamily="18" charset="0"/>
              </a:rPr>
              <a:t>  </a:t>
            </a:r>
            <a:r>
              <a:rPr lang="zh-CN" altLang="zh-CN" sz="1900" dirty="0">
                <a:solidFill>
                  <a:srgbClr val="3333FF"/>
                </a:solidFill>
                <a:latin typeface="Times New Roman" pitchFamily="18" charset="0"/>
              </a:rPr>
              <a:t>1.</a:t>
            </a:r>
            <a:r>
              <a:rPr lang="zh-CN" altLang="en-US" sz="1900" dirty="0">
                <a:solidFill>
                  <a:srgbClr val="3333FF"/>
                </a:solidFill>
                <a:latin typeface="Times New Roman" pitchFamily="18" charset="0"/>
              </a:rPr>
              <a:t> </a:t>
            </a:r>
            <a:r>
              <a:rPr lang="en-US" altLang="zh-CN" sz="2100" dirty="0">
                <a:solidFill>
                  <a:srgbClr val="3333FF"/>
                </a:solidFill>
                <a:latin typeface="Times New Roman" pitchFamily="18" charset="0"/>
              </a:rPr>
              <a:t>Switches from running to waiting state.</a:t>
            </a:r>
            <a:endParaRPr lang="zh-CN" altLang="zh-CN"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 </a:t>
            </a: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2.</a:t>
            </a:r>
            <a:r>
              <a:rPr lang="en-US" altLang="zh-CN" sz="2100" dirty="0">
                <a:solidFill>
                  <a:srgbClr val="3333FF"/>
                </a:solidFill>
                <a:latin typeface="Times New Roman" pitchFamily="18" charset="0"/>
              </a:rPr>
              <a:t>Switches from running to ready state.  </a:t>
            </a:r>
            <a:endParaRPr lang="zh-CN" altLang="en-US"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3.</a:t>
            </a:r>
            <a:r>
              <a:rPr lang="en-US" altLang="zh-CN" sz="2100" dirty="0">
                <a:solidFill>
                  <a:srgbClr val="3333FF"/>
                </a:solidFill>
                <a:latin typeface="Times New Roman" pitchFamily="18" charset="0"/>
              </a:rPr>
              <a:t>Switches from waiting to ready.</a:t>
            </a:r>
            <a:endParaRPr lang="zh-CN" altLang="en-US"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4.</a:t>
            </a:r>
            <a:r>
              <a:rPr lang="en-US" altLang="zh-CN" sz="2100" dirty="0">
                <a:solidFill>
                  <a:srgbClr val="3333FF"/>
                </a:solidFill>
                <a:latin typeface="Times New Roman" pitchFamily="18" charset="0"/>
              </a:rPr>
              <a:t>Terminates.</a:t>
            </a:r>
            <a:endParaRPr lang="zh-CN" altLang="zh-CN" sz="2100" dirty="0">
              <a:latin typeface="Times New Roman" pitchFamily="18" charset="0"/>
            </a:endParaRPr>
          </a:p>
          <a:p>
            <a:r>
              <a:rPr lang="zh-CN" altLang="en-US" b="0" dirty="0">
                <a:latin typeface="楷体" pitchFamily="49" charset="-122"/>
                <a:ea typeface="楷体" pitchFamily="49" charset="-122"/>
              </a:rPr>
              <a:t>调度方式</a:t>
            </a:r>
            <a:r>
              <a:rPr lang="zh-CN" altLang="en-US" sz="2100" dirty="0">
                <a:latin typeface="楷体" pitchFamily="49" charset="-122"/>
              </a:rPr>
              <a:t>：</a:t>
            </a:r>
          </a:p>
          <a:p>
            <a:pPr lvl="1"/>
            <a:r>
              <a:rPr lang="zh-CN" altLang="en-US" sz="2000" dirty="0">
                <a:solidFill>
                  <a:srgbClr val="FF0000"/>
                </a:solidFill>
                <a:latin typeface="楷体" pitchFamily="49" charset="-122"/>
              </a:rPr>
              <a:t>非抢占式</a:t>
            </a:r>
            <a:r>
              <a:rPr lang="zh-CN" altLang="en-US" sz="2000" dirty="0">
                <a:latin typeface="楷体" pitchFamily="49" charset="-122"/>
              </a:rPr>
              <a:t>（</a:t>
            </a:r>
            <a:r>
              <a:rPr lang="en-US" altLang="zh-CN" sz="2000" dirty="0" err="1">
                <a:solidFill>
                  <a:srgbClr val="FF0000"/>
                </a:solidFill>
                <a:latin typeface="楷体" pitchFamily="49" charset="-122"/>
              </a:rPr>
              <a:t>Nonpreemptive</a:t>
            </a:r>
            <a:r>
              <a:rPr lang="en-US" altLang="zh-CN" sz="2000" dirty="0">
                <a:latin typeface="楷体" pitchFamily="49" charset="-122"/>
              </a:rPr>
              <a:t>）</a:t>
            </a:r>
            <a:r>
              <a:rPr lang="zh-CN" altLang="en-US" sz="2000" dirty="0">
                <a:latin typeface="楷体" pitchFamily="49" charset="-122"/>
              </a:rPr>
              <a:t>调度</a:t>
            </a:r>
            <a:r>
              <a:rPr lang="en-US" altLang="zh-CN" sz="2000" dirty="0">
                <a:latin typeface="楷体" pitchFamily="49" charset="-122"/>
              </a:rPr>
              <a:t>:</a:t>
            </a:r>
            <a:r>
              <a:rPr lang="zh-CN" altLang="en-US" sz="2000" dirty="0">
                <a:latin typeface="楷体" pitchFamily="49" charset="-122"/>
              </a:rPr>
              <a:t>调度程序一旦把处理器分配给某进程后便让它一直运行下去，直到进程完成或发生某事件而阻塞时，才把处理器分配给另一个进程。如上</a:t>
            </a:r>
            <a:r>
              <a:rPr lang="en-US" altLang="zh-CN" sz="2000" dirty="0">
                <a:latin typeface="楷体" pitchFamily="49" charset="-122"/>
              </a:rPr>
              <a:t>1</a:t>
            </a:r>
            <a:r>
              <a:rPr lang="zh-CN" altLang="en-US" sz="2000" dirty="0">
                <a:latin typeface="楷体" pitchFamily="49" charset="-122"/>
              </a:rPr>
              <a:t>、</a:t>
            </a:r>
            <a:r>
              <a:rPr lang="en-US" altLang="zh-CN" sz="2000" dirty="0">
                <a:latin typeface="楷体" pitchFamily="49" charset="-122"/>
              </a:rPr>
              <a:t>4</a:t>
            </a:r>
          </a:p>
          <a:p>
            <a:pPr lvl="1"/>
            <a:r>
              <a:rPr lang="zh-CN" altLang="en-US" sz="2000" dirty="0">
                <a:solidFill>
                  <a:srgbClr val="FF0000"/>
                </a:solidFill>
                <a:latin typeface="楷体" pitchFamily="49" charset="-122"/>
              </a:rPr>
              <a:t>抢占式</a:t>
            </a:r>
            <a:r>
              <a:rPr lang="zh-CN" altLang="en-US" sz="2000" dirty="0">
                <a:latin typeface="楷体" pitchFamily="49" charset="-122"/>
              </a:rPr>
              <a:t>（</a:t>
            </a:r>
            <a:r>
              <a:rPr lang="en-US" altLang="zh-CN" sz="2000" dirty="0">
                <a:solidFill>
                  <a:srgbClr val="FF0000"/>
                </a:solidFill>
                <a:latin typeface="楷体" pitchFamily="49" charset="-122"/>
              </a:rPr>
              <a:t>Preemptive</a:t>
            </a:r>
            <a:r>
              <a:rPr lang="en-US" altLang="zh-CN" sz="2000" dirty="0">
                <a:latin typeface="楷体" pitchFamily="49" charset="-122"/>
              </a:rPr>
              <a:t>）</a:t>
            </a:r>
            <a:r>
              <a:rPr lang="zh-CN" altLang="en-US" sz="2000" dirty="0">
                <a:latin typeface="楷体" pitchFamily="49" charset="-122"/>
              </a:rPr>
              <a:t>调度</a:t>
            </a:r>
            <a:r>
              <a:rPr lang="en-US" altLang="zh-CN" sz="2000" dirty="0">
                <a:latin typeface="楷体" pitchFamily="49" charset="-122"/>
              </a:rPr>
              <a:t>:</a:t>
            </a:r>
            <a:r>
              <a:rPr lang="zh-CN" altLang="en-US" sz="2000" dirty="0">
                <a:latin typeface="楷体" pitchFamily="49" charset="-122"/>
              </a:rPr>
              <a:t>当一个进程正在运行时，系统可以基于某种原则，剥夺已分配给它的处理机，将之分配给其它进程。剥夺原则有：优先权原则、短进程优先原则、时间片原则。如上</a:t>
            </a:r>
            <a:r>
              <a:rPr lang="en-US" altLang="zh-CN" sz="2000" dirty="0">
                <a:latin typeface="楷体" pitchFamily="49" charset="-122"/>
              </a:rPr>
              <a:t>2</a:t>
            </a:r>
            <a:r>
              <a:rPr lang="zh-CN" altLang="en-US" sz="2000" dirty="0">
                <a:latin typeface="楷体" pitchFamily="49" charset="-122"/>
              </a:rPr>
              <a:t>、</a:t>
            </a:r>
            <a:r>
              <a:rPr lang="en-US" altLang="zh-CN" sz="2000" dirty="0">
                <a:latin typeface="楷体" pitchFamily="49" charset="-122"/>
              </a:rPr>
              <a:t>3</a:t>
            </a:r>
            <a:endParaRPr lang="zh-CN" altLang="zh-CN" sz="2000" dirty="0">
              <a:latin typeface="楷体" pitchFamily="49" charset="-122"/>
            </a:endParaRPr>
          </a:p>
        </p:txBody>
      </p:sp>
      <p:grpSp>
        <p:nvGrpSpPr>
          <p:cNvPr id="10244" name="组合 1"/>
          <p:cNvGrpSpPr>
            <a:grpSpLocks/>
          </p:cNvGrpSpPr>
          <p:nvPr/>
        </p:nvGrpSpPr>
        <p:grpSpPr bwMode="auto">
          <a:xfrm>
            <a:off x="6511637" y="2840183"/>
            <a:ext cx="3899190" cy="1001569"/>
            <a:chOff x="4806950" y="2546350"/>
            <a:chExt cx="4079875" cy="1295400"/>
          </a:xfrm>
        </p:grpSpPr>
        <p:grpSp>
          <p:nvGrpSpPr>
            <p:cNvPr id="10245" name="Group 4"/>
            <p:cNvGrpSpPr>
              <a:grpSpLocks/>
            </p:cNvGrpSpPr>
            <p:nvPr/>
          </p:nvGrpSpPr>
          <p:grpSpPr bwMode="auto">
            <a:xfrm>
              <a:off x="4806950" y="2546350"/>
              <a:ext cx="1371600" cy="1295400"/>
              <a:chOff x="4176" y="1584"/>
              <a:chExt cx="864" cy="816"/>
            </a:xfrm>
          </p:grpSpPr>
          <p:grpSp>
            <p:nvGrpSpPr>
              <p:cNvPr id="10249" name="Group 5"/>
              <p:cNvGrpSpPr>
                <a:grpSpLocks/>
              </p:cNvGrpSpPr>
              <p:nvPr/>
            </p:nvGrpSpPr>
            <p:grpSpPr bwMode="auto">
              <a:xfrm>
                <a:off x="4512" y="1680"/>
                <a:ext cx="528" cy="720"/>
                <a:chOff x="4512" y="1680"/>
                <a:chExt cx="528" cy="720"/>
              </a:xfrm>
            </p:grpSpPr>
            <p:pic>
              <p:nvPicPr>
                <p:cNvPr id="10251" name="Picture 6" descr="MCj00788230000[1]"/>
                <p:cNvPicPr>
                  <a:picLocks noChangeAspect="1" noChangeArrowheads="1"/>
                </p:cNvPicPr>
                <p:nvPr/>
              </p:nvPicPr>
              <p:blipFill>
                <a:blip r:embed="rId2">
                  <a:extLst>
                    <a:ext uri="{28A0092B-C50C-407E-A947-70E740481C1C}">
                      <a14:useLocalDpi xmlns:a14="http://schemas.microsoft.com/office/drawing/2010/main" val="0"/>
                    </a:ext>
                  </a:extLst>
                </a:blip>
                <a:srcRect l="45485" t="31325"/>
                <a:stretch>
                  <a:fillRect/>
                </a:stretch>
              </p:blipFill>
              <p:spPr bwMode="auto">
                <a:xfrm>
                  <a:off x="4560" y="1728"/>
                  <a:ext cx="48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Rectangle 7"/>
                <p:cNvSpPr>
                  <a:spLocks noChangeArrowheads="1"/>
                </p:cNvSpPr>
                <p:nvPr/>
              </p:nvSpPr>
              <p:spPr bwMode="auto">
                <a:xfrm>
                  <a:off x="4512" y="1680"/>
                  <a:ext cx="14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0253" name="Rectangle 8"/>
                <p:cNvSpPr>
                  <a:spLocks noChangeArrowheads="1"/>
                </p:cNvSpPr>
                <p:nvPr/>
              </p:nvSpPr>
              <p:spPr bwMode="auto">
                <a:xfrm>
                  <a:off x="4524" y="2136"/>
                  <a:ext cx="144"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grpSp>
          <p:sp>
            <p:nvSpPr>
              <p:cNvPr id="10250" name="Oval 9"/>
              <p:cNvSpPr>
                <a:spLocks noChangeArrowheads="1"/>
              </p:cNvSpPr>
              <p:nvPr/>
            </p:nvSpPr>
            <p:spPr bwMode="auto">
              <a:xfrm>
                <a:off x="4176" y="1584"/>
                <a:ext cx="450" cy="450"/>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grpSp>
        <p:sp>
          <p:nvSpPr>
            <p:cNvPr id="10246" name="Oval 10"/>
            <p:cNvSpPr>
              <a:spLocks noChangeArrowheads="1"/>
            </p:cNvSpPr>
            <p:nvPr/>
          </p:nvSpPr>
          <p:spPr bwMode="auto">
            <a:xfrm>
              <a:off x="6408738" y="29495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sp>
          <p:nvSpPr>
            <p:cNvPr id="10247" name="Oval 11"/>
            <p:cNvSpPr>
              <a:spLocks noChangeArrowheads="1"/>
            </p:cNvSpPr>
            <p:nvPr/>
          </p:nvSpPr>
          <p:spPr bwMode="auto">
            <a:xfrm>
              <a:off x="7323138" y="29495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sp>
          <p:nvSpPr>
            <p:cNvPr id="10248" name="Oval 12"/>
            <p:cNvSpPr>
              <a:spLocks noChangeArrowheads="1"/>
            </p:cNvSpPr>
            <p:nvPr/>
          </p:nvSpPr>
          <p:spPr bwMode="auto">
            <a:xfrm>
              <a:off x="8172450" y="29622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gr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ＭＳ Ｐゴシック"/>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2_os-8">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52553</TotalTime>
  <Words>4251</Words>
  <Application>Microsoft Office PowerPoint</Application>
  <PresentationFormat>宽屏</PresentationFormat>
  <Paragraphs>570</Paragraphs>
  <Slides>63</Slides>
  <Notes>5</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79" baseType="lpstr">
      <vt:lpstr>Monaco</vt:lpstr>
      <vt:lpstr>Monotype Sorts</vt:lpstr>
      <vt:lpstr>楷体</vt:lpstr>
      <vt:lpstr>楷体_GB2312</vt:lpstr>
      <vt:lpstr>Arial</vt:lpstr>
      <vt:lpstr>Courier New</vt:lpstr>
      <vt:lpstr>Garamond</vt:lpstr>
      <vt:lpstr>Helvetica</vt:lpstr>
      <vt:lpstr>Lucida Console</vt:lpstr>
      <vt:lpstr>Times New Roman</vt:lpstr>
      <vt:lpstr>Verdana</vt:lpstr>
      <vt:lpstr>Webdings</vt:lpstr>
      <vt:lpstr>Wingdings</vt:lpstr>
      <vt:lpstr>os-8</vt:lpstr>
      <vt:lpstr>2_os-8</vt:lpstr>
      <vt:lpstr>Equation</vt:lpstr>
      <vt:lpstr>Chapter 5:  CPU Scheduling</vt:lpstr>
      <vt:lpstr>CPU Scheduling CPU调度</vt:lpstr>
      <vt:lpstr>OBJECTIVES</vt:lpstr>
      <vt:lpstr>5.1 Basic Concepts</vt:lpstr>
      <vt:lpstr>5.1 Basic Concepts</vt:lpstr>
      <vt:lpstr>Fig 5.1 Alternating Sequence of CPU And I/O Bursts</vt:lpstr>
      <vt:lpstr>Histogram of CPU-burst Times</vt:lpstr>
      <vt:lpstr>Three-level Scheduling</vt:lpstr>
      <vt:lpstr>CPU Scheduler </vt:lpstr>
      <vt:lpstr>Dispatcher（调度程序）</vt:lpstr>
      <vt:lpstr>5.2 Scheduling Criteria</vt:lpstr>
      <vt:lpstr>调度算法的选择准则和评价 </vt:lpstr>
      <vt:lpstr>调度算法的选择准则和评价 </vt:lpstr>
      <vt:lpstr>4. Optimization Criteria最优准则</vt:lpstr>
      <vt:lpstr>5.3 Scheduling Algorithms</vt:lpstr>
      <vt:lpstr>Scheduling Algorithms</vt:lpstr>
      <vt:lpstr>5.3.1 First-Come, First-Served (FCFS) Scheduling</vt:lpstr>
      <vt:lpstr>FCFS Scheduling(Cont.)</vt:lpstr>
      <vt:lpstr>FCFS Scheduling (Cont.)</vt:lpstr>
      <vt:lpstr>5.3.2 Shortest-Job-First (SJF) Scheduling</vt:lpstr>
      <vt:lpstr>SJF的变型</vt:lpstr>
      <vt:lpstr> Example of Non-Preemptive SJF</vt:lpstr>
      <vt:lpstr>Example of Preemptive SJF</vt:lpstr>
      <vt:lpstr>Determining Length of Next CPU Burst</vt:lpstr>
      <vt:lpstr>Fig 5.3 Prediction of the Length of the Next CPU Burst</vt:lpstr>
      <vt:lpstr>Examples of Exponential Averaging</vt:lpstr>
      <vt:lpstr>5.3.3 Priority Scheduling</vt:lpstr>
      <vt:lpstr>Priority Scheduling</vt:lpstr>
      <vt:lpstr>Example of  Priority Scheduling</vt:lpstr>
      <vt:lpstr>Example of  Priority Scheduling</vt:lpstr>
      <vt:lpstr> Priority Scheduling (Cont.)</vt:lpstr>
      <vt:lpstr>5.3.4时间片轮转调度Round Robin (RR)</vt:lpstr>
      <vt:lpstr>5.3.4　Round Robin (RR)</vt:lpstr>
      <vt:lpstr>Round Robin</vt:lpstr>
      <vt:lpstr>Example of RR with Time Quantum = 20</vt:lpstr>
      <vt:lpstr>Fig 5.4 Time Quantum and Context Switch Time</vt:lpstr>
      <vt:lpstr>Turnaround Time Varies With  The Time Quantum</vt:lpstr>
      <vt:lpstr>5.3.5 多级队列调度</vt:lpstr>
      <vt:lpstr>Multilevel Queue Scheduling</vt:lpstr>
      <vt:lpstr>Multilevel Queue Scheduling (Cont.)</vt:lpstr>
      <vt:lpstr>Multilevel Queue Scheduling (Cont.)</vt:lpstr>
      <vt:lpstr>5.3.6 Multilevel Feedback Queue Scheduling</vt:lpstr>
      <vt:lpstr>多级反馈队列算法</vt:lpstr>
      <vt:lpstr> 几点说明</vt:lpstr>
      <vt:lpstr> Example of Multilevel Feedback Queue </vt:lpstr>
      <vt:lpstr>Example of Multilevel Feedback Queue</vt:lpstr>
      <vt:lpstr>Fig 5.7 Multilevel Feedback Queues</vt:lpstr>
      <vt:lpstr>进程调度例题分析</vt:lpstr>
      <vt:lpstr>进程调度例题分析</vt:lpstr>
      <vt:lpstr>课堂习题</vt:lpstr>
      <vt:lpstr>课堂习题</vt:lpstr>
      <vt:lpstr>5.4* Multiple-Processor Scheduling</vt:lpstr>
      <vt:lpstr>5.5* Thread Scheduling</vt:lpstr>
      <vt:lpstr>Thread Scheduling</vt:lpstr>
      <vt:lpstr>Pthread Scheduling API</vt:lpstr>
      <vt:lpstr>Pthread Scheduling API</vt:lpstr>
      <vt:lpstr>5.6 Operating System Examples</vt:lpstr>
      <vt:lpstr>Linux Scheduling</vt:lpstr>
      <vt:lpstr>The Relationship Between Priorities and Time-slice length</vt:lpstr>
      <vt:lpstr>List of Tasks Indexed According to Priorities</vt:lpstr>
      <vt:lpstr>Summary </vt:lpstr>
      <vt:lpstr>Summary</vt:lpstr>
      <vt:lpstr>End of Chapter </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ji02</dc:creator>
  <cp:lastModifiedBy>xtommy</cp:lastModifiedBy>
  <cp:revision>345</cp:revision>
  <cp:lastPrinted>2001-06-14T14:23:12Z</cp:lastPrinted>
  <dcterms:created xsi:type="dcterms:W3CDTF">2008-07-16T21:23:58Z</dcterms:created>
  <dcterms:modified xsi:type="dcterms:W3CDTF">2023-11-02T14:19:26Z</dcterms:modified>
</cp:coreProperties>
</file>