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65"/>
  </p:notesMasterIdLst>
  <p:handoutMasterIdLst>
    <p:handoutMasterId r:id="rId66"/>
  </p:handoutMasterIdLst>
  <p:sldIdLst>
    <p:sldId id="324" r:id="rId2"/>
    <p:sldId id="264" r:id="rId3"/>
    <p:sldId id="328" r:id="rId4"/>
    <p:sldId id="266" r:id="rId5"/>
    <p:sldId id="265" r:id="rId6"/>
    <p:sldId id="267" r:id="rId7"/>
    <p:sldId id="335" r:id="rId8"/>
    <p:sldId id="268" r:id="rId9"/>
    <p:sldId id="310" r:id="rId10"/>
    <p:sldId id="269" r:id="rId11"/>
    <p:sldId id="270" r:id="rId12"/>
    <p:sldId id="271" r:id="rId13"/>
    <p:sldId id="256" r:id="rId14"/>
    <p:sldId id="272" r:id="rId15"/>
    <p:sldId id="273" r:id="rId16"/>
    <p:sldId id="330" r:id="rId17"/>
    <p:sldId id="274" r:id="rId18"/>
    <p:sldId id="331" r:id="rId19"/>
    <p:sldId id="311" r:id="rId20"/>
    <p:sldId id="275" r:id="rId21"/>
    <p:sldId id="276" r:id="rId22"/>
    <p:sldId id="332" r:id="rId23"/>
    <p:sldId id="277" r:id="rId24"/>
    <p:sldId id="312" r:id="rId25"/>
    <p:sldId id="278" r:id="rId26"/>
    <p:sldId id="279" r:id="rId27"/>
    <p:sldId id="308" r:id="rId28"/>
    <p:sldId id="314" r:id="rId29"/>
    <p:sldId id="325" r:id="rId30"/>
    <p:sldId id="280" r:id="rId31"/>
    <p:sldId id="341" r:id="rId32"/>
    <p:sldId id="315" r:id="rId33"/>
    <p:sldId id="260" r:id="rId34"/>
    <p:sldId id="261" r:id="rId35"/>
    <p:sldId id="281" r:id="rId36"/>
    <p:sldId id="313" r:id="rId37"/>
    <p:sldId id="282" r:id="rId38"/>
    <p:sldId id="283" r:id="rId39"/>
    <p:sldId id="284" r:id="rId40"/>
    <p:sldId id="285" r:id="rId41"/>
    <p:sldId id="286" r:id="rId42"/>
    <p:sldId id="287" r:id="rId43"/>
    <p:sldId id="317" r:id="rId44"/>
    <p:sldId id="316" r:id="rId45"/>
    <p:sldId id="318" r:id="rId46"/>
    <p:sldId id="320" r:id="rId47"/>
    <p:sldId id="333" r:id="rId48"/>
    <p:sldId id="288" r:id="rId49"/>
    <p:sldId id="289" r:id="rId50"/>
    <p:sldId id="262" r:id="rId51"/>
    <p:sldId id="290" r:id="rId52"/>
    <p:sldId id="291" r:id="rId53"/>
    <p:sldId id="292" r:id="rId54"/>
    <p:sldId id="293" r:id="rId55"/>
    <p:sldId id="294" r:id="rId56"/>
    <p:sldId id="295" r:id="rId57"/>
    <p:sldId id="334" r:id="rId58"/>
    <p:sldId id="296" r:id="rId59"/>
    <p:sldId id="321" r:id="rId60"/>
    <p:sldId id="297" r:id="rId61"/>
    <p:sldId id="342" r:id="rId62"/>
    <p:sldId id="337" r:id="rId63"/>
    <p:sldId id="338" r:id="rId64"/>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charset="-122"/>
        <a:cs typeface="+mn-cs"/>
      </a:defRPr>
    </a:lvl5pPr>
    <a:lvl6pPr marL="2286000" algn="l" defTabSz="914400" rtl="0" eaLnBrk="1" latinLnBrk="0" hangingPunct="1">
      <a:defRPr kern="1200">
        <a:solidFill>
          <a:schemeClr val="tx1"/>
        </a:solidFill>
        <a:latin typeface="Helvetica" pitchFamily="34" charset="0"/>
        <a:ea typeface="宋体" charset="-122"/>
        <a:cs typeface="+mn-cs"/>
      </a:defRPr>
    </a:lvl6pPr>
    <a:lvl7pPr marL="2743200" algn="l" defTabSz="914400" rtl="0" eaLnBrk="1" latinLnBrk="0" hangingPunct="1">
      <a:defRPr kern="1200">
        <a:solidFill>
          <a:schemeClr val="tx1"/>
        </a:solidFill>
        <a:latin typeface="Helvetica" pitchFamily="34" charset="0"/>
        <a:ea typeface="宋体" charset="-122"/>
        <a:cs typeface="+mn-cs"/>
      </a:defRPr>
    </a:lvl7pPr>
    <a:lvl8pPr marL="3200400" algn="l" defTabSz="914400" rtl="0" eaLnBrk="1" latinLnBrk="0" hangingPunct="1">
      <a:defRPr kern="1200">
        <a:solidFill>
          <a:schemeClr val="tx1"/>
        </a:solidFill>
        <a:latin typeface="Helvetica" pitchFamily="34" charset="0"/>
        <a:ea typeface="宋体" charset="-122"/>
        <a:cs typeface="+mn-cs"/>
      </a:defRPr>
    </a:lvl8pPr>
    <a:lvl9pPr marL="3657600" algn="l" defTabSz="914400" rtl="0" eaLnBrk="1" latinLnBrk="0" hangingPunct="1">
      <a:defRPr kern="1200">
        <a:solidFill>
          <a:schemeClr val="tx1"/>
        </a:solidFill>
        <a:latin typeface="Helvetic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1486" autoAdjust="0"/>
  </p:normalViewPr>
  <p:slideViewPr>
    <p:cSldViewPr snapToGrid="0">
      <p:cViewPr varScale="1">
        <p:scale>
          <a:sx n="88" d="100"/>
          <a:sy n="88" d="100"/>
        </p:scale>
        <p:origin x="168" y="33"/>
      </p:cViewPr>
      <p:guideLst>
        <p:guide orient="horz" pos="2160"/>
        <p:guide pos="3840"/>
      </p:guideLst>
    </p:cSldViewPr>
  </p:slideViewPr>
  <p:outlineViewPr>
    <p:cViewPr>
      <p:scale>
        <a:sx n="33" d="100"/>
        <a:sy n="33" d="100"/>
      </p:scale>
      <p:origin x="0" y="36390"/>
    </p:cViewPr>
  </p:outlineViewPr>
  <p:notesTextViewPr>
    <p:cViewPr>
      <p:scale>
        <a:sx n="100" d="100"/>
        <a:sy n="100" d="100"/>
      </p:scale>
      <p:origin x="0" y="0"/>
    </p:cViewPr>
  </p:notesTextViewPr>
  <p:sorterViewPr>
    <p:cViewPr>
      <p:scale>
        <a:sx n="66" d="100"/>
        <a:sy n="66" d="100"/>
      </p:scale>
      <p:origin x="0" y="89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ea typeface="宋体" pitchFamily="2" charset="-122"/>
              </a:defRPr>
            </a:lvl1pPr>
          </a:lstStyle>
          <a:p>
            <a:pPr>
              <a:defRPr/>
            </a:pPr>
            <a:endParaRPr lang="zh-CN" altLang="en-US"/>
          </a:p>
        </p:txBody>
      </p:sp>
      <p:sp>
        <p:nvSpPr>
          <p:cNvPr id="88067"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ea typeface="宋体" pitchFamily="2" charset="-122"/>
              </a:defRPr>
            </a:lvl1pPr>
          </a:lstStyle>
          <a:p>
            <a:pPr>
              <a:defRPr/>
            </a:pPr>
            <a:endParaRPr lang="en-US" altLang="zh-CN"/>
          </a:p>
        </p:txBody>
      </p:sp>
      <p:sp>
        <p:nvSpPr>
          <p:cNvPr id="88068"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ea typeface="宋体" pitchFamily="2" charset="-122"/>
              </a:defRPr>
            </a:lvl1pPr>
          </a:lstStyle>
          <a:p>
            <a:pPr>
              <a:defRPr/>
            </a:pPr>
            <a:endParaRPr lang="en-US" altLang="zh-CN"/>
          </a:p>
        </p:txBody>
      </p:sp>
      <p:sp>
        <p:nvSpPr>
          <p:cNvPr id="88069"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ea typeface="宋体" pitchFamily="2" charset="-122"/>
              </a:defRPr>
            </a:lvl1pPr>
          </a:lstStyle>
          <a:p>
            <a:pPr>
              <a:defRPr/>
            </a:pPr>
            <a:fld id="{408E0B66-1209-4EDA-87B6-23351F541781}" type="slidenum">
              <a:rPr lang="zh-CN" altLang="en-US"/>
              <a:pPr>
                <a:defRPr/>
              </a:pPr>
              <a:t>‹#›</a:t>
            </a:fld>
            <a:endParaRPr lang="en-US" altLang="zh-CN"/>
          </a:p>
        </p:txBody>
      </p:sp>
    </p:spTree>
    <p:extLst>
      <p:ext uri="{BB962C8B-B14F-4D97-AF65-F5344CB8AC3E}">
        <p14:creationId xmlns:p14="http://schemas.microsoft.com/office/powerpoint/2010/main" val="289738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455613" y="719138"/>
            <a:ext cx="6391275"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fld id="{EE3BA7F6-38F0-4659-AE3D-6AE91FA07D43}" type="slidenum">
              <a:rPr lang="zh-CN" altLang="en-US"/>
              <a:pPr>
                <a:defRPr/>
              </a:pPr>
              <a:t>‹#›</a:t>
            </a:fld>
            <a:endParaRPr lang="en-US" altLang="zh-CN"/>
          </a:p>
        </p:txBody>
      </p:sp>
    </p:spTree>
    <p:extLst>
      <p:ext uri="{BB962C8B-B14F-4D97-AF65-F5344CB8AC3E}">
        <p14:creationId xmlns:p14="http://schemas.microsoft.com/office/powerpoint/2010/main" val="1739481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0200" y="9109075"/>
            <a:ext cx="3162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505" tIns="48252" rIns="96505" bIns="48252" anchor="b"/>
          <a:lstStyle>
            <a:lvl1pPr defTabSz="965200">
              <a:defRPr>
                <a:solidFill>
                  <a:schemeClr val="tx1"/>
                </a:solidFill>
                <a:latin typeface="Helvetica" pitchFamily="34" charset="0"/>
                <a:ea typeface="宋体" charset="-122"/>
              </a:defRPr>
            </a:lvl1pPr>
            <a:lvl2pPr marL="742950" indent="-285750" defTabSz="965200">
              <a:defRPr>
                <a:solidFill>
                  <a:schemeClr val="tx1"/>
                </a:solidFill>
                <a:latin typeface="Helvetica" pitchFamily="34" charset="0"/>
                <a:ea typeface="宋体" charset="-122"/>
              </a:defRPr>
            </a:lvl2pPr>
            <a:lvl3pPr marL="1143000" indent="-228600" defTabSz="965200">
              <a:defRPr>
                <a:solidFill>
                  <a:schemeClr val="tx1"/>
                </a:solidFill>
                <a:latin typeface="Helvetica" pitchFamily="34" charset="0"/>
                <a:ea typeface="宋体" charset="-122"/>
              </a:defRPr>
            </a:lvl3pPr>
            <a:lvl4pPr marL="1600200" indent="-228600" defTabSz="965200">
              <a:defRPr>
                <a:solidFill>
                  <a:schemeClr val="tx1"/>
                </a:solidFill>
                <a:latin typeface="Helvetica" pitchFamily="34" charset="0"/>
                <a:ea typeface="宋体" charset="-122"/>
              </a:defRPr>
            </a:lvl4pPr>
            <a:lvl5pPr marL="2057400" indent="-228600" defTabSz="965200">
              <a:defRPr>
                <a:solidFill>
                  <a:schemeClr val="tx1"/>
                </a:solidFill>
                <a:latin typeface="Helvetica" pitchFamily="34" charset="0"/>
                <a:ea typeface="宋体"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charset="-122"/>
              </a:defRPr>
            </a:lvl9pPr>
          </a:lstStyle>
          <a:p>
            <a:pPr algn="r"/>
            <a:fld id="{A5ABF414-D095-4179-ADCE-6E7FAF6888E9}" type="slidenum">
              <a:rPr lang="zh-CN" altLang="en-US" sz="1300">
                <a:latin typeface="Times New Roman" pitchFamily="18" charset="0"/>
                <a:ea typeface="MS PGothic" pitchFamily="34" charset="-128"/>
              </a:rPr>
              <a:pPr algn="r"/>
              <a:t>29</a:t>
            </a:fld>
            <a:endParaRPr lang="en-US" altLang="zh-CN" sz="1300">
              <a:latin typeface="Times New Roman" pitchFamily="18" charset="0"/>
              <a:ea typeface="MS PGothic" pitchFamily="34" charset="-128"/>
            </a:endParaRPr>
          </a:p>
        </p:txBody>
      </p:sp>
      <p:sp>
        <p:nvSpPr>
          <p:cNvPr id="61443" name="Rectangle 2"/>
          <p:cNvSpPr>
            <a:spLocks noGrp="1" noRot="1" noChangeAspect="1" noChangeArrowheads="1" noTextEdit="1"/>
          </p:cNvSpPr>
          <p:nvPr>
            <p:ph type="sldImg"/>
          </p:nvPr>
        </p:nvSpPr>
        <p:spPr>
          <a:xfrm>
            <a:off x="455613" y="719138"/>
            <a:ext cx="6391275" cy="3595687"/>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05" tIns="48252" rIns="96505" bIns="48252"/>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3BA7F6-38F0-4659-AE3D-6AE91FA07D43}" type="slidenum">
              <a:rPr lang="zh-CN" altLang="en-US" smtClean="0"/>
              <a:pPr>
                <a:defRPr/>
              </a:pPr>
              <a:t>62</a:t>
            </a:fld>
            <a:endParaRPr lang="en-US" altLang="zh-CN"/>
          </a:p>
        </p:txBody>
      </p:sp>
    </p:spTree>
    <p:extLst>
      <p:ext uri="{BB962C8B-B14F-4D97-AF65-F5344CB8AC3E}">
        <p14:creationId xmlns:p14="http://schemas.microsoft.com/office/powerpoint/2010/main" val="1056841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320002" y="4017818"/>
            <a:ext cx="11480800" cy="5888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grpSp>
      <p:grpSp>
        <p:nvGrpSpPr>
          <p:cNvPr id="2" name="组合 1"/>
          <p:cNvGrpSpPr/>
          <p:nvPr userDrawn="1"/>
        </p:nvGrpSpPr>
        <p:grpSpPr>
          <a:xfrm>
            <a:off x="5264727" y="4502727"/>
            <a:ext cx="2175357" cy="1391660"/>
            <a:chOff x="5112327" y="4502726"/>
            <a:chExt cx="2327757" cy="1391661"/>
          </a:xfrm>
        </p:grpSpPr>
        <p:pic>
          <p:nvPicPr>
            <p:cNvPr id="7"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5259" y="4641273"/>
              <a:ext cx="1915274" cy="111024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5112327" y="4502726"/>
              <a:ext cx="2327757" cy="1391661"/>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defRPr sz="4300"/>
            </a:lvl1pPr>
          </a:lstStyle>
          <a:p>
            <a:r>
              <a:rPr lang="zh-CN" altLang="en-US" dirty="0"/>
              <a:t>单击此处编辑母版标题样式</a:t>
            </a:r>
            <a:endParaRPr lang="en-US" dirty="0"/>
          </a:p>
        </p:txBody>
      </p:sp>
    </p:spTree>
    <p:extLst>
      <p:ext uri="{BB962C8B-B14F-4D97-AF65-F5344CB8AC3E}">
        <p14:creationId xmlns:p14="http://schemas.microsoft.com/office/powerpoint/2010/main" val="429151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98387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1630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853579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1" y="0"/>
            <a:ext cx="85544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body" idx="1"/>
          </p:nvPr>
        </p:nvSpPr>
        <p:spPr bwMode="auto">
          <a:xfrm>
            <a:off x="609601"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3" name="Text Box 9"/>
          <p:cNvSpPr txBox="1">
            <a:spLocks noChangeArrowheads="1"/>
          </p:cNvSpPr>
          <p:nvPr/>
        </p:nvSpPr>
        <p:spPr bwMode="auto">
          <a:xfrm>
            <a:off x="5733563" y="6613526"/>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a:spcBef>
                <a:spcPct val="50000"/>
              </a:spcBef>
            </a:pPr>
            <a:fld id="{8BEBEEF1-636C-4229-BF64-4C2B04736208}" type="slidenum">
              <a:rPr lang="en-US" altLang="zh-CN" sz="1000" b="1">
                <a:solidFill>
                  <a:srgbClr val="006699"/>
                </a:solidFill>
              </a:rPr>
              <a:pPr algn="ctr">
                <a:spcBef>
                  <a:spcPct val="50000"/>
                </a:spcBef>
              </a:pPr>
              <a:t>‹#›</a:t>
            </a:fld>
            <a:endParaRPr lang="en-US" altLang="zh-CN" sz="1000" b="1">
              <a:solidFill>
                <a:srgbClr val="006699"/>
              </a:solidFill>
            </a:endParaRPr>
          </a:p>
        </p:txBody>
      </p:sp>
      <p:pic>
        <p:nvPicPr>
          <p:cNvPr id="1034" name="Picture 12" descr="dino_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26656" y="6248400"/>
            <a:ext cx="85104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609600" y="6613526"/>
            <a:ext cx="3182144" cy="276999"/>
          </a:xfrm>
          <a:prstGeom prst="rect">
            <a:avLst/>
          </a:prstGeom>
          <a:noFill/>
        </p:spPr>
        <p:txBody>
          <a:bodyPr wrap="square" rtlCol="0">
            <a:spAutoFit/>
          </a:bodyPr>
          <a:lstStyle/>
          <a:p>
            <a:r>
              <a:rPr lang="zh-CN" altLang="en-US" sz="1200" dirty="0"/>
              <a:t>操作系统</a:t>
            </a:r>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8" r:id="rId3"/>
    <p:sldLayoutId id="2147483760" r:id="rId4"/>
  </p:sldLayoutIdLst>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18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18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18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Chapter 7:  Deadlocks</a:t>
            </a:r>
            <a:r>
              <a:rPr lang="zh-CN" altLang="en-US" sz="4000" dirty="0">
                <a:solidFill>
                  <a:srgbClr val="006699"/>
                </a:solidFill>
                <a:latin typeface="+mj-lt"/>
                <a:ea typeface="MS PGothic" pitchFamily="34" charset="-128"/>
                <a:cs typeface="ＭＳ Ｐゴシック" charset="-128"/>
              </a:rPr>
              <a:t>死锁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ltLang="zh-CN" sz="2800" dirty="0">
                <a:ea typeface="楷体_GB2312" pitchFamily="49" charset="-122"/>
              </a:rPr>
              <a:t>Resource-Allocation Graph</a:t>
            </a:r>
            <a:r>
              <a:rPr lang="zh-CN" altLang="en-US" sz="2800" dirty="0">
                <a:ea typeface="楷体_GB2312" pitchFamily="49" charset="-122"/>
              </a:rPr>
              <a:t>资源分配图</a:t>
            </a:r>
            <a:endParaRPr lang="en-US" altLang="zh-CN" sz="2800" dirty="0">
              <a:ea typeface="楷体_GB2312" pitchFamily="49" charset="-122"/>
            </a:endParaRPr>
          </a:p>
        </p:txBody>
      </p:sp>
      <p:sp>
        <p:nvSpPr>
          <p:cNvPr id="11267" name="Rectangle 3"/>
          <p:cNvSpPr>
            <a:spLocks noGrp="1" noChangeArrowheads="1"/>
          </p:cNvSpPr>
          <p:nvPr>
            <p:ph idx="1"/>
          </p:nvPr>
        </p:nvSpPr>
        <p:spPr>
          <a:xfrm>
            <a:off x="609600" y="1758950"/>
            <a:ext cx="10972800" cy="4530725"/>
          </a:xfrm>
        </p:spPr>
        <p:txBody>
          <a:bodyPr/>
          <a:lstStyle/>
          <a:p>
            <a:pPr eaLnBrk="1" hangingPunct="1">
              <a:lnSpc>
                <a:spcPct val="90000"/>
              </a:lnSpc>
            </a:pPr>
            <a:r>
              <a:rPr lang="en-US" altLang="zh-CN" sz="2400" b="0" dirty="0"/>
              <a:t>V is partitioned into two types: </a:t>
            </a:r>
            <a:endParaRPr lang="en-US" altLang="zh-CN" sz="1800" b="0" dirty="0"/>
          </a:p>
          <a:p>
            <a:pPr lvl="1" eaLnBrk="1" hangingPunct="1">
              <a:lnSpc>
                <a:spcPct val="90000"/>
              </a:lnSpc>
            </a:pPr>
            <a:r>
              <a:rPr lang="en-US" altLang="zh-CN" sz="2000" b="0" i="1" dirty="0"/>
              <a:t>P</a:t>
            </a:r>
            <a:r>
              <a:rPr lang="en-US" altLang="zh-CN" sz="2000" b="0" dirty="0"/>
              <a:t> = {</a:t>
            </a:r>
            <a:r>
              <a:rPr lang="en-US" altLang="zh-CN" sz="2000" b="0" i="1" dirty="0"/>
              <a:t>P</a:t>
            </a:r>
            <a:r>
              <a:rPr lang="en-US" altLang="zh-CN" sz="2000" b="0" baseline="-25000" dirty="0"/>
              <a:t>1</a:t>
            </a:r>
            <a:r>
              <a:rPr lang="en-US" altLang="zh-CN" sz="2000" b="0" dirty="0"/>
              <a:t>, </a:t>
            </a:r>
            <a:r>
              <a:rPr lang="en-US" altLang="zh-CN" sz="2000" b="0" i="1" dirty="0"/>
              <a:t>P</a:t>
            </a:r>
            <a:r>
              <a:rPr lang="en-US" altLang="zh-CN" sz="2000" b="0" baseline="-25000" dirty="0"/>
              <a:t>2</a:t>
            </a:r>
            <a:r>
              <a:rPr lang="en-US" altLang="zh-CN" sz="2000" b="0" dirty="0"/>
              <a:t>, …, </a:t>
            </a:r>
            <a:r>
              <a:rPr lang="en-US" altLang="zh-CN" sz="2000" b="0" i="1" dirty="0" err="1"/>
              <a:t>P</a:t>
            </a:r>
            <a:r>
              <a:rPr lang="en-US" altLang="zh-CN" sz="2000" b="0" i="1" baseline="-25000" dirty="0" err="1"/>
              <a:t>n</a:t>
            </a:r>
            <a:r>
              <a:rPr lang="en-US" altLang="zh-CN" sz="2000" b="0" dirty="0"/>
              <a:t>}, the set consisting of all the processes in the system. </a:t>
            </a:r>
          </a:p>
          <a:p>
            <a:pPr lvl="1" eaLnBrk="1" hangingPunct="1">
              <a:lnSpc>
                <a:spcPct val="90000"/>
              </a:lnSpc>
            </a:pPr>
            <a:r>
              <a:rPr lang="en-US" altLang="zh-CN" sz="2000" b="0" i="1" dirty="0"/>
              <a:t>R</a:t>
            </a:r>
            <a:r>
              <a:rPr lang="en-US" altLang="zh-CN" sz="2000" b="0" dirty="0"/>
              <a:t> = {</a:t>
            </a:r>
            <a:r>
              <a:rPr lang="en-US" altLang="zh-CN" sz="2000" b="0" i="1" dirty="0"/>
              <a:t>R</a:t>
            </a:r>
            <a:r>
              <a:rPr lang="en-US" altLang="zh-CN" sz="2000" b="0" baseline="-25000" dirty="0"/>
              <a:t>1</a:t>
            </a:r>
            <a:r>
              <a:rPr lang="en-US" altLang="zh-CN" sz="2000" b="0" dirty="0"/>
              <a:t>, </a:t>
            </a:r>
            <a:r>
              <a:rPr lang="en-US" altLang="zh-CN" sz="2000" b="0" i="1" dirty="0"/>
              <a:t>R</a:t>
            </a:r>
            <a:r>
              <a:rPr lang="en-US" altLang="zh-CN" sz="2000" b="0" baseline="-25000" dirty="0"/>
              <a:t>2</a:t>
            </a:r>
            <a:r>
              <a:rPr lang="en-US" altLang="zh-CN" sz="2000" b="0" dirty="0"/>
              <a:t>, …, </a:t>
            </a:r>
            <a:r>
              <a:rPr lang="en-US" altLang="zh-CN" sz="2000" b="0" i="1" dirty="0" err="1"/>
              <a:t>R</a:t>
            </a:r>
            <a:r>
              <a:rPr lang="en-US" altLang="zh-CN" sz="2000" b="0" i="1" baseline="-25000" dirty="0" err="1"/>
              <a:t>m</a:t>
            </a:r>
            <a:r>
              <a:rPr lang="en-US" altLang="zh-CN" sz="2000" b="0" dirty="0"/>
              <a:t>}, the set consisting of all resource types in the system.</a:t>
            </a:r>
            <a:endParaRPr lang="en-US" altLang="zh-CN" sz="1600" b="0" dirty="0"/>
          </a:p>
          <a:p>
            <a:pPr eaLnBrk="1" hangingPunct="1">
              <a:lnSpc>
                <a:spcPct val="90000"/>
              </a:lnSpc>
            </a:pPr>
            <a:r>
              <a:rPr lang="en-US" altLang="zh-CN" sz="2400" b="0" dirty="0">
                <a:solidFill>
                  <a:srgbClr val="0000FF"/>
                </a:solidFill>
              </a:rPr>
              <a:t>request edge</a:t>
            </a:r>
            <a:r>
              <a:rPr lang="en-US" altLang="zh-CN" sz="2400" b="0" dirty="0"/>
              <a:t> – directed edge </a:t>
            </a:r>
            <a:r>
              <a:rPr lang="en-US" altLang="zh-CN" sz="2400" b="0" i="1" dirty="0"/>
              <a:t>P</a:t>
            </a:r>
            <a:r>
              <a:rPr lang="en-US" altLang="zh-CN" sz="2400" b="0" baseline="-25000" dirty="0"/>
              <a:t>i </a:t>
            </a:r>
            <a:r>
              <a:rPr lang="en-US" altLang="zh-CN" sz="2400" b="0" dirty="0">
                <a:sym typeface="Symbol" pitchFamily="18" charset="2"/>
              </a:rPr>
              <a:t> </a:t>
            </a:r>
            <a:r>
              <a:rPr lang="en-US" altLang="zh-CN" sz="2400" b="0" i="1" dirty="0" err="1">
                <a:sym typeface="Symbol" pitchFamily="18" charset="2"/>
              </a:rPr>
              <a:t>R</a:t>
            </a:r>
            <a:r>
              <a:rPr lang="en-US" altLang="zh-CN" sz="2400" b="0" i="1" baseline="-25000" dirty="0" err="1">
                <a:sym typeface="Symbol" pitchFamily="18" charset="2"/>
              </a:rPr>
              <a:t>j</a:t>
            </a:r>
            <a:endParaRPr lang="en-US" altLang="zh-CN" b="0" i="1" baseline="-25000" dirty="0">
              <a:sym typeface="Symbol" pitchFamily="18" charset="2"/>
            </a:endParaRPr>
          </a:p>
          <a:p>
            <a:pPr eaLnBrk="1" hangingPunct="1">
              <a:lnSpc>
                <a:spcPct val="90000"/>
              </a:lnSpc>
              <a:buFont typeface="Monotype Sorts" pitchFamily="2" charset="2"/>
              <a:buNone/>
            </a:pPr>
            <a:r>
              <a:rPr lang="zh-CN" altLang="en-US" b="0" dirty="0"/>
              <a:t>    </a:t>
            </a:r>
            <a:r>
              <a:rPr lang="zh-CN" altLang="en-US" sz="2000" b="0" dirty="0">
                <a:solidFill>
                  <a:srgbClr val="FF0000"/>
                </a:solidFill>
              </a:rPr>
              <a:t>请求边</a:t>
            </a:r>
            <a:r>
              <a:rPr lang="zh-CN" altLang="en-US" sz="2000" b="0" dirty="0"/>
              <a:t>：</a:t>
            </a:r>
            <a:r>
              <a:rPr lang="en-US" altLang="zh-CN" sz="2000" b="0" i="1" dirty="0"/>
              <a:t>P</a:t>
            </a:r>
            <a:r>
              <a:rPr lang="en-US" altLang="zh-CN" sz="2000" b="0" baseline="-25000" dirty="0"/>
              <a:t>i </a:t>
            </a:r>
            <a:r>
              <a:rPr lang="en-US" altLang="zh-CN" sz="2000" b="0" dirty="0">
                <a:sym typeface="Symbol" pitchFamily="18" charset="2"/>
              </a:rPr>
              <a:t> </a:t>
            </a:r>
            <a:r>
              <a:rPr lang="en-US" altLang="zh-CN" sz="2000" b="0" i="1" dirty="0" err="1">
                <a:sym typeface="Symbol" pitchFamily="18" charset="2"/>
              </a:rPr>
              <a:t>R</a:t>
            </a:r>
            <a:r>
              <a:rPr lang="en-US" altLang="zh-CN" sz="2000" b="0" i="1" baseline="-25000" dirty="0" err="1">
                <a:sym typeface="Symbol" pitchFamily="18" charset="2"/>
              </a:rPr>
              <a:t>j</a:t>
            </a:r>
            <a:r>
              <a:rPr lang="en-US" altLang="zh-CN" sz="2000" b="0" i="1" baseline="-25000" dirty="0">
                <a:sym typeface="Symbol" pitchFamily="18" charset="2"/>
              </a:rPr>
              <a:t> </a:t>
            </a:r>
          </a:p>
          <a:p>
            <a:pPr eaLnBrk="1" hangingPunct="1">
              <a:lnSpc>
                <a:spcPct val="90000"/>
              </a:lnSpc>
            </a:pPr>
            <a:r>
              <a:rPr lang="en-US" altLang="zh-CN" sz="2400" b="0" dirty="0">
                <a:solidFill>
                  <a:srgbClr val="0000FF"/>
                </a:solidFill>
                <a:sym typeface="Symbol" pitchFamily="18" charset="2"/>
              </a:rPr>
              <a:t>assignment edge</a:t>
            </a:r>
            <a:r>
              <a:rPr lang="en-US" altLang="zh-CN" sz="2400" b="0" dirty="0">
                <a:sym typeface="Symbol" pitchFamily="18" charset="2"/>
              </a:rPr>
              <a:t> </a:t>
            </a:r>
            <a:r>
              <a:rPr lang="en-US" altLang="zh-CN" sz="2400" b="0" dirty="0"/>
              <a:t>– directed edge </a:t>
            </a:r>
            <a:r>
              <a:rPr lang="en-US" altLang="zh-CN" sz="2400" b="0" i="1" dirty="0" err="1"/>
              <a:t>R</a:t>
            </a:r>
            <a:r>
              <a:rPr lang="en-US" altLang="zh-CN" sz="2400" b="0" i="1" baseline="-25000" dirty="0" err="1"/>
              <a:t>j</a:t>
            </a:r>
            <a:r>
              <a:rPr lang="en-US" altLang="zh-CN" sz="2400" b="0" i="1" dirty="0"/>
              <a:t> </a:t>
            </a:r>
            <a:r>
              <a:rPr lang="en-US" altLang="zh-CN" sz="2400" b="0" dirty="0">
                <a:sym typeface="Symbol" pitchFamily="18" charset="2"/>
              </a:rPr>
              <a:t> </a:t>
            </a:r>
            <a:r>
              <a:rPr lang="en-US" altLang="zh-CN" sz="2400" b="0" i="1" dirty="0">
                <a:sym typeface="Symbol" pitchFamily="18" charset="2"/>
              </a:rPr>
              <a:t>P</a:t>
            </a:r>
            <a:r>
              <a:rPr lang="en-US" altLang="zh-CN" sz="2400" b="0" baseline="-25000" dirty="0">
                <a:sym typeface="Symbol" pitchFamily="18" charset="2"/>
              </a:rPr>
              <a:t>i</a:t>
            </a:r>
          </a:p>
          <a:p>
            <a:pPr eaLnBrk="1" hangingPunct="1">
              <a:lnSpc>
                <a:spcPct val="90000"/>
              </a:lnSpc>
              <a:buFont typeface="Monotype Sorts" pitchFamily="2" charset="2"/>
              <a:buNone/>
            </a:pPr>
            <a:r>
              <a:rPr lang="zh-CN" altLang="en-US" b="0" dirty="0"/>
              <a:t>    </a:t>
            </a:r>
            <a:r>
              <a:rPr lang="zh-CN" altLang="en-US" sz="2000" b="0" dirty="0">
                <a:solidFill>
                  <a:srgbClr val="FF0000"/>
                </a:solidFill>
              </a:rPr>
              <a:t>分配边：</a:t>
            </a:r>
            <a:r>
              <a:rPr lang="en-US" altLang="zh-CN" sz="2000" b="0" i="1" dirty="0" err="1">
                <a:sym typeface="Symbol" pitchFamily="18" charset="2"/>
              </a:rPr>
              <a:t>R</a:t>
            </a:r>
            <a:r>
              <a:rPr lang="en-US" altLang="zh-CN" sz="2000" b="0" i="1" baseline="-25000" dirty="0" err="1">
                <a:sym typeface="Symbol" pitchFamily="18" charset="2"/>
              </a:rPr>
              <a:t>j</a:t>
            </a:r>
            <a:r>
              <a:rPr lang="en-US" altLang="zh-CN" sz="2000" b="0" i="1" baseline="-25000" dirty="0">
                <a:sym typeface="Symbol" pitchFamily="18" charset="2"/>
              </a:rPr>
              <a:t> </a:t>
            </a:r>
            <a:r>
              <a:rPr lang="en-US" altLang="zh-CN" sz="2000" b="0" dirty="0">
                <a:sym typeface="Symbol" pitchFamily="18" charset="2"/>
              </a:rPr>
              <a:t> </a:t>
            </a:r>
            <a:r>
              <a:rPr lang="en-US" altLang="zh-CN" sz="2000" b="0" i="1" dirty="0"/>
              <a:t>P</a:t>
            </a:r>
            <a:r>
              <a:rPr lang="en-US" altLang="zh-CN" sz="2000" b="0" baseline="-25000" dirty="0"/>
              <a:t>i </a:t>
            </a:r>
          </a:p>
        </p:txBody>
      </p:sp>
      <p:sp>
        <p:nvSpPr>
          <p:cNvPr id="11268" name="Text Box 4"/>
          <p:cNvSpPr txBox="1">
            <a:spLocks noChangeArrowheads="1"/>
          </p:cNvSpPr>
          <p:nvPr/>
        </p:nvSpPr>
        <p:spPr bwMode="auto">
          <a:xfrm>
            <a:off x="1152526" y="1077912"/>
            <a:ext cx="754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a:latin typeface="Helvetica" pitchFamily="34" charset="0"/>
                <a:ea typeface="宋体" charset="-122"/>
              </a:rPr>
              <a:t>A set of vertices </a:t>
            </a:r>
            <a:r>
              <a:rPr kumimoji="0" lang="en-US" altLang="zh-CN" sz="2400" i="1">
                <a:solidFill>
                  <a:srgbClr val="FF0000"/>
                </a:solidFill>
                <a:latin typeface="Helvetica" pitchFamily="34" charset="0"/>
                <a:ea typeface="宋体" charset="-122"/>
              </a:rPr>
              <a:t>V</a:t>
            </a:r>
            <a:r>
              <a:rPr kumimoji="0" lang="en-US" altLang="zh-CN" sz="2400">
                <a:solidFill>
                  <a:srgbClr val="FF0000"/>
                </a:solidFill>
                <a:latin typeface="Helvetica" pitchFamily="34" charset="0"/>
                <a:ea typeface="宋体" charset="-122"/>
              </a:rPr>
              <a:t> </a:t>
            </a:r>
            <a:r>
              <a:rPr kumimoji="0" lang="en-US" altLang="zh-CN" sz="2400">
                <a:latin typeface="Helvetica" pitchFamily="34" charset="0"/>
                <a:ea typeface="宋体" charset="-122"/>
              </a:rPr>
              <a:t>and a set of edges </a:t>
            </a:r>
            <a:r>
              <a:rPr kumimoji="0" lang="en-US" altLang="zh-CN" sz="2400" i="1">
                <a:solidFill>
                  <a:srgbClr val="FF0000"/>
                </a:solidFill>
                <a:latin typeface="Helvetica" pitchFamily="34" charset="0"/>
                <a:ea typeface="宋体" charset="-122"/>
              </a:rPr>
              <a:t>E</a:t>
            </a:r>
            <a:r>
              <a:rPr kumimoji="0" lang="en-US" altLang="zh-CN" sz="2400">
                <a:latin typeface="Helvetica" pitchFamily="34" charset="0"/>
                <a:ea typeface="宋体"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zh-CN">
                <a:ea typeface="楷体_GB2312" pitchFamily="49" charset="-122"/>
              </a:rPr>
              <a:t>Resource-Allocation Graph (Cont.)</a:t>
            </a:r>
            <a:endParaRPr lang="en-US" altLang="zh-CN" sz="2800">
              <a:ea typeface="楷体_GB2312" pitchFamily="49" charset="-122"/>
            </a:endParaRPr>
          </a:p>
        </p:txBody>
      </p:sp>
      <p:sp>
        <p:nvSpPr>
          <p:cNvPr id="12291" name="Rectangle 3"/>
          <p:cNvSpPr>
            <a:spLocks noGrp="1" noChangeArrowheads="1"/>
          </p:cNvSpPr>
          <p:nvPr>
            <p:ph idx="1"/>
          </p:nvPr>
        </p:nvSpPr>
        <p:spPr>
          <a:xfrm>
            <a:off x="616158" y="985840"/>
            <a:ext cx="10972800" cy="4530725"/>
          </a:xfrm>
        </p:spPr>
        <p:txBody>
          <a:bodyPr/>
          <a:lstStyle/>
          <a:p>
            <a:pPr eaLnBrk="1" hangingPunct="1"/>
            <a:r>
              <a:rPr lang="en-US" altLang="zh-CN" sz="2400" b="0" dirty="0"/>
              <a:t>Process</a:t>
            </a:r>
            <a:br>
              <a:rPr lang="zh-CN" altLang="en-US" sz="1800" b="0" dirty="0"/>
            </a:br>
            <a:br>
              <a:rPr lang="en-US" altLang="zh-CN" sz="2400" b="0" dirty="0"/>
            </a:br>
            <a:endParaRPr lang="en-US" altLang="zh-CN" sz="2400" b="0" dirty="0"/>
          </a:p>
          <a:p>
            <a:pPr eaLnBrk="1" hangingPunct="1"/>
            <a:r>
              <a:rPr lang="en-US" altLang="zh-CN" sz="2400" b="0" dirty="0"/>
              <a:t>Resource Type with </a:t>
            </a:r>
            <a:r>
              <a:rPr lang="en-US" altLang="zh-CN" sz="2400" b="0" dirty="0">
                <a:solidFill>
                  <a:srgbClr val="FF0000"/>
                </a:solidFill>
              </a:rPr>
              <a:t>4 instances (</a:t>
            </a:r>
            <a:r>
              <a:rPr lang="zh-CN" altLang="en-US" sz="2400" b="0" dirty="0">
                <a:solidFill>
                  <a:srgbClr val="FF0000"/>
                </a:solidFill>
              </a:rPr>
              <a:t>实例、个数</a:t>
            </a:r>
            <a:r>
              <a:rPr lang="en-US" altLang="zh-CN" sz="2400" b="0" dirty="0">
                <a:solidFill>
                  <a:srgbClr val="FF0000"/>
                </a:solidFill>
              </a:rPr>
              <a:t>)</a:t>
            </a:r>
            <a:endParaRPr lang="zh-CN" altLang="en-US" sz="1800" b="0" dirty="0">
              <a:solidFill>
                <a:srgbClr val="FF0000"/>
              </a:solidFill>
            </a:endParaRPr>
          </a:p>
          <a:p>
            <a:pPr eaLnBrk="1" hangingPunct="1">
              <a:buFont typeface="Monotype Sorts" pitchFamily="2" charset="2"/>
              <a:buNone/>
            </a:pPr>
            <a:endParaRPr lang="zh-CN" altLang="zh-CN" sz="2400" b="0" dirty="0"/>
          </a:p>
          <a:p>
            <a:pPr eaLnBrk="1" hangingPunct="1">
              <a:buFont typeface="Monotype Sorts" pitchFamily="2" charset="2"/>
              <a:buNone/>
            </a:pPr>
            <a:endParaRPr lang="en-US" altLang="zh-CN" sz="2400" b="0" dirty="0"/>
          </a:p>
          <a:p>
            <a:pPr eaLnBrk="1" hangingPunct="1"/>
            <a:r>
              <a:rPr lang="en-US" altLang="zh-CN" sz="2400" b="0" i="1" dirty="0"/>
              <a:t>P</a:t>
            </a:r>
            <a:r>
              <a:rPr lang="en-US" altLang="zh-CN" sz="2400" b="0" i="1" baseline="-25000" dirty="0"/>
              <a:t>i</a:t>
            </a:r>
            <a:r>
              <a:rPr lang="en-US" altLang="zh-CN" sz="2400" b="0" i="1" dirty="0"/>
              <a:t> </a:t>
            </a:r>
            <a:r>
              <a:rPr lang="en-US" altLang="zh-CN" sz="2400" b="0" dirty="0"/>
              <a:t>requests instance of </a:t>
            </a:r>
            <a:r>
              <a:rPr lang="en-US" altLang="zh-CN" sz="2400" b="0" i="1" dirty="0" err="1"/>
              <a:t>R</a:t>
            </a:r>
            <a:r>
              <a:rPr lang="en-US" altLang="zh-CN" sz="2400" b="0" i="1" baseline="-25000" dirty="0" err="1"/>
              <a:t>j</a:t>
            </a:r>
            <a:endParaRPr lang="en-US" altLang="zh-CN" sz="1800" b="0" dirty="0"/>
          </a:p>
          <a:p>
            <a:pPr eaLnBrk="1" hangingPunct="1"/>
            <a:endParaRPr lang="en-US" altLang="zh-CN" sz="2400" b="0" dirty="0"/>
          </a:p>
          <a:p>
            <a:pPr eaLnBrk="1" hangingPunct="1">
              <a:buFont typeface="Monotype Sorts" pitchFamily="2" charset="2"/>
              <a:buNone/>
            </a:pPr>
            <a:endParaRPr lang="en-US" altLang="zh-CN" sz="2400" b="0" dirty="0"/>
          </a:p>
          <a:p>
            <a:pPr eaLnBrk="1" hangingPunct="1"/>
            <a:r>
              <a:rPr lang="en-US" altLang="zh-CN" sz="2400" b="0" i="1" dirty="0"/>
              <a:t>P</a:t>
            </a:r>
            <a:r>
              <a:rPr lang="en-US" altLang="zh-CN" sz="2400" b="0" i="1" baseline="-25000" dirty="0"/>
              <a:t>i</a:t>
            </a:r>
            <a:r>
              <a:rPr lang="en-US" altLang="zh-CN" sz="2400" b="0" dirty="0"/>
              <a:t> is holding an instance of </a:t>
            </a:r>
            <a:r>
              <a:rPr lang="en-US" altLang="zh-CN" sz="2400" b="0" i="1" dirty="0" err="1"/>
              <a:t>R</a:t>
            </a:r>
            <a:r>
              <a:rPr lang="en-US" altLang="zh-CN" sz="2400" b="0" i="1" baseline="-25000" dirty="0" err="1"/>
              <a:t>j</a:t>
            </a:r>
            <a:endParaRPr lang="en-US" altLang="zh-CN" sz="1800" b="0" dirty="0"/>
          </a:p>
        </p:txBody>
      </p:sp>
      <p:sp>
        <p:nvSpPr>
          <p:cNvPr id="12292" name="Oval 4"/>
          <p:cNvSpPr>
            <a:spLocks noChangeArrowheads="1"/>
          </p:cNvSpPr>
          <p:nvPr/>
        </p:nvSpPr>
        <p:spPr bwMode="auto">
          <a:xfrm>
            <a:off x="3659188" y="1512888"/>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nvGrpSpPr>
          <p:cNvPr id="12293" name="Group 12"/>
          <p:cNvGrpSpPr>
            <a:grpSpLocks/>
          </p:cNvGrpSpPr>
          <p:nvPr/>
        </p:nvGrpSpPr>
        <p:grpSpPr bwMode="auto">
          <a:xfrm>
            <a:off x="3833813" y="2897188"/>
            <a:ext cx="438150" cy="419100"/>
            <a:chOff x="2666" y="1966"/>
            <a:chExt cx="276" cy="264"/>
          </a:xfrm>
        </p:grpSpPr>
        <p:sp>
          <p:nvSpPr>
            <p:cNvPr id="12314"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5"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6"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7"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8"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12294" name="Group 41"/>
          <p:cNvGrpSpPr>
            <a:grpSpLocks/>
          </p:cNvGrpSpPr>
          <p:nvPr/>
        </p:nvGrpSpPr>
        <p:grpSpPr bwMode="auto">
          <a:xfrm>
            <a:off x="3775075" y="5730879"/>
            <a:ext cx="1231900" cy="758826"/>
            <a:chOff x="2304" y="3504"/>
            <a:chExt cx="776" cy="478"/>
          </a:xfrm>
        </p:grpSpPr>
        <p:sp>
          <p:nvSpPr>
            <p:cNvPr id="12305" name="Oval 5"/>
            <p:cNvSpPr>
              <a:spLocks noChangeArrowheads="1"/>
            </p:cNvSpPr>
            <p:nvPr/>
          </p:nvSpPr>
          <p:spPr bwMode="auto">
            <a:xfrm>
              <a:off x="2304" y="3504"/>
              <a:ext cx="312" cy="312"/>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b="0" i="1">
                  <a:latin typeface="Helvetica" pitchFamily="34" charset="0"/>
                  <a:ea typeface="宋体" charset="-122"/>
                </a:rPr>
                <a:t>P</a:t>
              </a:r>
              <a:r>
                <a:rPr kumimoji="0" lang="en-US" altLang="zh-CN" sz="1800" b="0" i="1" baseline="-25000">
                  <a:latin typeface="Helvetica" pitchFamily="34" charset="0"/>
                  <a:ea typeface="宋体" charset="-122"/>
                </a:rPr>
                <a:t>i</a:t>
              </a:r>
              <a:endParaRPr kumimoji="0" lang="en-US" altLang="zh-CN" sz="1800" b="0">
                <a:latin typeface="Helvetica" pitchFamily="34" charset="0"/>
                <a:ea typeface="宋体" charset="-122"/>
              </a:endParaRPr>
            </a:p>
          </p:txBody>
        </p:sp>
        <p:grpSp>
          <p:nvGrpSpPr>
            <p:cNvPr id="12306" name="Group 21"/>
            <p:cNvGrpSpPr>
              <a:grpSpLocks/>
            </p:cNvGrpSpPr>
            <p:nvPr/>
          </p:nvGrpSpPr>
          <p:grpSpPr bwMode="auto">
            <a:xfrm>
              <a:off x="2804" y="3544"/>
              <a:ext cx="276" cy="264"/>
              <a:chOff x="2666" y="1966"/>
              <a:chExt cx="276" cy="264"/>
            </a:xfrm>
          </p:grpSpPr>
          <p:sp>
            <p:nvSpPr>
              <p:cNvPr id="12309"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0"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1"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2"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3"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12307" name="Line 27"/>
            <p:cNvSpPr>
              <a:spLocks noChangeShapeType="1"/>
            </p:cNvSpPr>
            <p:nvPr/>
          </p:nvSpPr>
          <p:spPr bwMode="auto">
            <a:xfrm flipH="1">
              <a:off x="2598" y="3636"/>
              <a:ext cx="300" cy="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Text Box 28"/>
            <p:cNvSpPr txBox="1">
              <a:spLocks noChangeArrowheads="1"/>
            </p:cNvSpPr>
            <p:nvPr/>
          </p:nvSpPr>
          <p:spPr bwMode="auto">
            <a:xfrm>
              <a:off x="2835" y="3788"/>
              <a:ext cx="2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1400" b="0" i="1">
                  <a:latin typeface="Helvetica" pitchFamily="34" charset="0"/>
                  <a:ea typeface="宋体" charset="-122"/>
                </a:rPr>
                <a:t>R</a:t>
              </a:r>
              <a:r>
                <a:rPr kumimoji="0" lang="en-US" altLang="zh-CN" sz="1400" b="0" i="1" baseline="-25000">
                  <a:latin typeface="Helvetica" pitchFamily="34" charset="0"/>
                  <a:ea typeface="宋体" charset="-122"/>
                </a:rPr>
                <a:t>j</a:t>
              </a:r>
              <a:endParaRPr kumimoji="0" lang="en-US" altLang="zh-CN" sz="1400" b="0" i="1">
                <a:latin typeface="Helvetica" pitchFamily="34" charset="0"/>
                <a:ea typeface="宋体" charset="-122"/>
              </a:endParaRPr>
            </a:p>
          </p:txBody>
        </p:sp>
      </p:grpSp>
      <p:grpSp>
        <p:nvGrpSpPr>
          <p:cNvPr id="12295" name="Group 31"/>
          <p:cNvGrpSpPr>
            <a:grpSpLocks/>
          </p:cNvGrpSpPr>
          <p:nvPr/>
        </p:nvGrpSpPr>
        <p:grpSpPr bwMode="auto">
          <a:xfrm>
            <a:off x="3798888" y="4240211"/>
            <a:ext cx="1270000" cy="787399"/>
            <a:chOff x="2318" y="2646"/>
            <a:chExt cx="800" cy="496"/>
          </a:xfrm>
        </p:grpSpPr>
        <p:sp>
          <p:nvSpPr>
            <p:cNvPr id="12296" name="Oval 32"/>
            <p:cNvSpPr>
              <a:spLocks noChangeArrowheads="1"/>
            </p:cNvSpPr>
            <p:nvPr/>
          </p:nvSpPr>
          <p:spPr bwMode="auto">
            <a:xfrm>
              <a:off x="2318" y="2646"/>
              <a:ext cx="312" cy="312"/>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b="0" i="1">
                  <a:latin typeface="Helvetica" pitchFamily="34" charset="0"/>
                  <a:ea typeface="宋体" charset="-122"/>
                </a:rPr>
                <a:t>P</a:t>
              </a:r>
              <a:r>
                <a:rPr kumimoji="0" lang="en-US" altLang="zh-CN" sz="1800" b="0" i="1" baseline="-25000">
                  <a:latin typeface="Helvetica" pitchFamily="34" charset="0"/>
                  <a:ea typeface="宋体" charset="-122"/>
                </a:rPr>
                <a:t>i</a:t>
              </a:r>
              <a:endParaRPr kumimoji="0" lang="en-US" altLang="zh-CN" sz="1800" b="0" i="1">
                <a:latin typeface="Helvetica" pitchFamily="34" charset="0"/>
                <a:ea typeface="宋体" charset="-122"/>
              </a:endParaRPr>
            </a:p>
          </p:txBody>
        </p:sp>
        <p:grpSp>
          <p:nvGrpSpPr>
            <p:cNvPr id="12297" name="Group 33"/>
            <p:cNvGrpSpPr>
              <a:grpSpLocks/>
            </p:cNvGrpSpPr>
            <p:nvPr/>
          </p:nvGrpSpPr>
          <p:grpSpPr bwMode="auto">
            <a:xfrm>
              <a:off x="2842" y="2686"/>
              <a:ext cx="276" cy="264"/>
              <a:chOff x="2666" y="1966"/>
              <a:chExt cx="276" cy="264"/>
            </a:xfrm>
          </p:grpSpPr>
          <p:sp>
            <p:nvSpPr>
              <p:cNvPr id="12300" name="Rectangle 3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1" name="Rectangle 3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2" name="Rectangle 3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3" name="Rectangle 3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4" name="Rectangle 3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12298" name="Line 39"/>
            <p:cNvSpPr>
              <a:spLocks noChangeShapeType="1"/>
            </p:cNvSpPr>
            <p:nvPr/>
          </p:nvSpPr>
          <p:spPr bwMode="auto">
            <a:xfrm>
              <a:off x="2636" y="281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Text Box 40"/>
            <p:cNvSpPr txBox="1">
              <a:spLocks noChangeArrowheads="1"/>
            </p:cNvSpPr>
            <p:nvPr/>
          </p:nvSpPr>
          <p:spPr bwMode="auto">
            <a:xfrm>
              <a:off x="2853" y="2948"/>
              <a:ext cx="2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1400" b="0" i="1">
                  <a:latin typeface="Helvetica" pitchFamily="34" charset="0"/>
                  <a:ea typeface="宋体" charset="-122"/>
                </a:rPr>
                <a:t>R</a:t>
              </a:r>
              <a:r>
                <a:rPr kumimoji="0" lang="en-US" altLang="zh-CN" sz="1400" b="0" i="1" baseline="-25000">
                  <a:latin typeface="Helvetica" pitchFamily="34" charset="0"/>
                  <a:ea typeface="宋体" charset="-122"/>
                </a:rPr>
                <a:t>j</a:t>
              </a:r>
              <a:endParaRPr kumimoji="0" lang="en-US" altLang="zh-CN" sz="1400" b="0" i="1">
                <a:latin typeface="Helvetica" pitchFamily="34" charset="0"/>
                <a:ea typeface="宋体"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zh-CN" sz="2400" dirty="0">
                <a:effectLst>
                  <a:outerShdw blurRad="38100" dist="38100" dir="2700000" algn="tl">
                    <a:srgbClr val="C0C0C0"/>
                  </a:outerShdw>
                </a:effectLst>
                <a:ea typeface="楷体_GB2312" pitchFamily="49" charset="-122"/>
              </a:rPr>
              <a:t> </a:t>
            </a:r>
            <a:r>
              <a:rPr lang="en-US" altLang="zh-CN" sz="2800" dirty="0">
                <a:effectLst>
                  <a:outerShdw blurRad="38100" dist="38100" dir="2700000" algn="tl">
                    <a:srgbClr val="C0C0C0"/>
                  </a:outerShdw>
                </a:effectLst>
                <a:ea typeface="楷体_GB2312" pitchFamily="49" charset="-122"/>
              </a:rPr>
              <a:t>Example of a Resource Allocation Graph</a:t>
            </a:r>
            <a:endParaRPr lang="en-US" altLang="zh-CN" sz="2400" dirty="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3315" name="Picture 1032"/>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3533776" y="1052514"/>
            <a:ext cx="4695824"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Resource Allocation Graph With A Deadlock      </a:t>
            </a:r>
            <a:endParaRPr lang="en-US" altLang="zh-CN" sz="2000" dirty="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43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714" y="987426"/>
            <a:ext cx="4562475"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Resource Allocation </a:t>
            </a:r>
            <a:r>
              <a:rPr lang="en-US" altLang="zh-CN" sz="2400">
                <a:solidFill>
                  <a:srgbClr val="FF0000"/>
                </a:solidFill>
                <a:effectLst>
                  <a:outerShdw blurRad="38100" dist="38100" dir="2700000" algn="tl">
                    <a:srgbClr val="C0C0C0"/>
                  </a:outerShdw>
                </a:effectLst>
                <a:ea typeface="楷体_GB2312" pitchFamily="49" charset="-122"/>
              </a:rPr>
              <a:t>Graph With A Cycle</a:t>
            </a:r>
            <a:r>
              <a:rPr lang="en-US" altLang="zh-CN" sz="2400">
                <a:effectLst>
                  <a:outerShdw blurRad="38100" dist="38100" dir="2700000" algn="tl">
                    <a:srgbClr val="C0C0C0"/>
                  </a:outerShdw>
                </a:effectLst>
                <a:ea typeface="楷体_GB2312" pitchFamily="49" charset="-122"/>
              </a:rPr>
              <a:t> But No Deadlock</a:t>
            </a:r>
            <a:endParaRPr lang="en-US" altLang="zh-CN" sz="20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53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950" y="928689"/>
            <a:ext cx="45593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Basic Facts</a:t>
            </a:r>
            <a:endParaRPr lang="en-US" altLang="zh-CN" sz="2800">
              <a:effectLst>
                <a:outerShdw blurRad="38100" dist="38100" dir="2700000" algn="tl">
                  <a:srgbClr val="C0C0C0"/>
                </a:outerShdw>
              </a:effectLst>
              <a:ea typeface="楷体_GB2312" pitchFamily="49" charset="-122"/>
            </a:endParaRPr>
          </a:p>
        </p:txBody>
      </p:sp>
      <p:sp>
        <p:nvSpPr>
          <p:cNvPr id="16387" name="Rectangle 3"/>
          <p:cNvSpPr>
            <a:spLocks noGrp="1" noChangeArrowheads="1"/>
          </p:cNvSpPr>
          <p:nvPr>
            <p:ph idx="1"/>
          </p:nvPr>
        </p:nvSpPr>
        <p:spPr/>
        <p:txBody>
          <a:bodyPr/>
          <a:lstStyle/>
          <a:p>
            <a:pPr eaLnBrk="1" hangingPunct="1"/>
            <a:r>
              <a:rPr lang="en-US" altLang="zh-CN" sz="2400" b="0" dirty="0">
                <a:solidFill>
                  <a:srgbClr val="FF0000"/>
                </a:solidFill>
              </a:rPr>
              <a:t>If graph contains no cycles </a:t>
            </a:r>
            <a:r>
              <a:rPr lang="en-US" altLang="zh-CN" sz="2400" b="0" dirty="0">
                <a:solidFill>
                  <a:srgbClr val="FF0000"/>
                </a:solidFill>
                <a:sym typeface="Symbol" pitchFamily="18" charset="2"/>
              </a:rPr>
              <a:t> no deadlock</a:t>
            </a:r>
            <a:r>
              <a:rPr lang="en-US" altLang="zh-CN" sz="2400" b="0" dirty="0">
                <a:sym typeface="Symbol" pitchFamily="18" charset="2"/>
              </a:rPr>
              <a:t>.</a:t>
            </a:r>
            <a:br>
              <a:rPr lang="en-US" altLang="zh-CN" sz="2400" b="0" dirty="0">
                <a:sym typeface="Symbol" pitchFamily="18" charset="2"/>
              </a:rPr>
            </a:br>
            <a:endParaRPr lang="en-US" altLang="zh-CN" sz="2400" b="0" dirty="0">
              <a:sym typeface="Symbol" pitchFamily="18" charset="2"/>
            </a:endParaRPr>
          </a:p>
          <a:p>
            <a:pPr eaLnBrk="1" hangingPunct="1"/>
            <a:r>
              <a:rPr lang="en-US" altLang="zh-CN" sz="2400" b="0" dirty="0">
                <a:solidFill>
                  <a:srgbClr val="FF0000"/>
                </a:solidFill>
                <a:sym typeface="Symbol" pitchFamily="18" charset="2"/>
              </a:rPr>
              <a:t>If graph contains a cycle</a:t>
            </a:r>
            <a:r>
              <a:rPr lang="en-US" altLang="zh-CN" sz="2400" b="0" dirty="0">
                <a:sym typeface="Symbol" pitchFamily="18" charset="2"/>
              </a:rPr>
              <a:t>   </a:t>
            </a:r>
          </a:p>
          <a:p>
            <a:pPr lvl="1" eaLnBrk="1" hangingPunct="1"/>
            <a:r>
              <a:rPr lang="en-US" altLang="zh-CN" sz="2000" b="0" dirty="0">
                <a:sym typeface="Symbol" pitchFamily="18" charset="2"/>
              </a:rPr>
              <a:t>if only </a:t>
            </a:r>
            <a:r>
              <a:rPr lang="en-US" altLang="zh-CN" sz="2000" b="0" dirty="0">
                <a:solidFill>
                  <a:srgbClr val="FF0000"/>
                </a:solidFill>
                <a:sym typeface="Symbol" pitchFamily="18" charset="2"/>
              </a:rPr>
              <a:t>one instance</a:t>
            </a:r>
            <a:r>
              <a:rPr lang="en-US" altLang="zh-CN" sz="2000" b="0" dirty="0">
                <a:sym typeface="Symbol" pitchFamily="18" charset="2"/>
              </a:rPr>
              <a:t> per resource type, then deadlock.</a:t>
            </a:r>
            <a:r>
              <a:rPr lang="zh-CN" altLang="en-US" sz="2000" b="0" dirty="0">
                <a:sym typeface="Symbol" pitchFamily="18" charset="2"/>
              </a:rPr>
              <a:t> </a:t>
            </a:r>
            <a:endParaRPr lang="en-US" altLang="zh-CN" sz="2000" b="0" dirty="0">
              <a:sym typeface="Symbol" pitchFamily="18" charset="2"/>
            </a:endParaRPr>
          </a:p>
          <a:p>
            <a:pPr lvl="1" eaLnBrk="1" hangingPunct="1"/>
            <a:r>
              <a:rPr lang="en-US" altLang="zh-CN" sz="2000" b="0" dirty="0">
                <a:sym typeface="Symbol" pitchFamily="18" charset="2"/>
              </a:rPr>
              <a:t>if </a:t>
            </a:r>
            <a:r>
              <a:rPr lang="en-US" altLang="zh-CN" sz="2000" b="0" dirty="0">
                <a:solidFill>
                  <a:srgbClr val="FF0000"/>
                </a:solidFill>
                <a:sym typeface="Symbol" pitchFamily="18" charset="2"/>
              </a:rPr>
              <a:t>several instances</a:t>
            </a:r>
            <a:r>
              <a:rPr lang="en-US" altLang="zh-CN" sz="2000" b="0" dirty="0">
                <a:sym typeface="Symbol" pitchFamily="18" charset="2"/>
              </a:rPr>
              <a:t> per resource type, </a:t>
            </a:r>
            <a:r>
              <a:rPr lang="en-US" altLang="zh-CN" sz="2000" b="0" dirty="0">
                <a:solidFill>
                  <a:srgbClr val="FF0000"/>
                </a:solidFill>
                <a:sym typeface="Symbol" pitchFamily="18" charset="2"/>
              </a:rPr>
              <a:t>possibility</a:t>
            </a:r>
            <a:r>
              <a:rPr lang="en-US" altLang="zh-CN" sz="2000" b="0" dirty="0">
                <a:sym typeface="Symbol" pitchFamily="18" charset="2"/>
              </a:rPr>
              <a:t> of deadlock.</a:t>
            </a:r>
            <a:r>
              <a:rPr lang="zh-CN" altLang="en-US" sz="2000" b="0" dirty="0">
                <a:sym typeface="Symbol" pitchFamily="18" charset="2"/>
              </a:rPr>
              <a:t> </a:t>
            </a:r>
            <a:endParaRPr lang="en-US" altLang="zh-CN" sz="2000" b="0" dirty="0">
              <a:sym typeface="Symbol" pitchFamily="18" charset="2"/>
            </a:endParaRPr>
          </a:p>
          <a:p>
            <a:pPr lvl="1" eaLnBrk="1" hangingPunct="1"/>
            <a:endParaRPr lang="zh-CN" altLang="en-US" sz="2000" b="0" dirty="0">
              <a:sym typeface="Symbol" pitchFamily="18" charset="2"/>
            </a:endParaRPr>
          </a:p>
          <a:p>
            <a:pPr eaLnBrk="1" hangingPunct="1"/>
            <a:r>
              <a:rPr lang="zh-CN" altLang="en-US" sz="2400" b="0" dirty="0">
                <a:solidFill>
                  <a:srgbClr val="FF0000"/>
                </a:solidFill>
                <a:sym typeface="Symbol" pitchFamily="18" charset="2"/>
              </a:rPr>
              <a:t>死锁定理</a:t>
            </a:r>
            <a:r>
              <a:rPr lang="zh-CN" altLang="en-US" sz="2400" b="0" dirty="0">
                <a:sym typeface="Symbol" pitchFamily="18" charset="2"/>
              </a:rPr>
              <a:t>：</a:t>
            </a:r>
            <a:r>
              <a:rPr lang="en-US" altLang="zh-CN" sz="2400" b="0" dirty="0">
                <a:sym typeface="Symbol" pitchFamily="18" charset="2"/>
              </a:rPr>
              <a:t>S</a:t>
            </a:r>
            <a:r>
              <a:rPr lang="zh-CN" altLang="en-US" sz="2400" b="0" dirty="0">
                <a:sym typeface="Symbol" pitchFamily="18" charset="2"/>
              </a:rPr>
              <a:t>为死锁状态的充分条件是：尚且仅当</a:t>
            </a:r>
            <a:r>
              <a:rPr lang="en-US" altLang="zh-CN" sz="2400" b="0" dirty="0">
                <a:sym typeface="Symbol" pitchFamily="18" charset="2"/>
              </a:rPr>
              <a:t>S</a:t>
            </a:r>
            <a:r>
              <a:rPr lang="zh-CN" altLang="en-US" sz="2400" b="0" dirty="0">
                <a:sym typeface="Symbol" pitchFamily="18" charset="2"/>
              </a:rPr>
              <a:t>状态的资源分配图是不可完全简化的。</a:t>
            </a:r>
          </a:p>
          <a:p>
            <a:pPr eaLnBrk="1" hangingPunct="1"/>
            <a:r>
              <a:rPr kumimoji="0" lang="zh-CN" altLang="en-US" sz="2400" b="0" dirty="0">
                <a:sym typeface="Symbol" pitchFamily="18" charset="2"/>
              </a:rPr>
              <a:t>资源分配图（有向图）的简化。</a:t>
            </a:r>
            <a:r>
              <a:rPr kumimoji="0" lang="en-US" altLang="zh-CN" sz="1800" b="0" dirty="0">
                <a:sym typeface="Symbol" pitchFamily="18" charset="2"/>
              </a:rPr>
              <a:t>--</a:t>
            </a:r>
            <a:r>
              <a:rPr kumimoji="0" lang="zh-CN" altLang="en-US" sz="1800" b="0" dirty="0">
                <a:sym typeface="Symbol" pitchFamily="18" charset="2"/>
              </a:rPr>
              <a:t>离散数学算法</a:t>
            </a:r>
          </a:p>
        </p:txBody>
      </p:sp>
      <p:sp>
        <p:nvSpPr>
          <p:cNvPr id="16390" name="Text Box 6"/>
          <p:cNvSpPr txBox="1">
            <a:spLocks noChangeArrowheads="1"/>
          </p:cNvSpPr>
          <p:nvPr/>
        </p:nvSpPr>
        <p:spPr bwMode="auto">
          <a:xfrm rot="10083901" flipV="1">
            <a:off x="7640639" y="1554164"/>
            <a:ext cx="2058987" cy="466725"/>
          </a:xfrm>
          <a:prstGeom prst="rect">
            <a:avLst/>
          </a:prstGeom>
          <a:solidFill>
            <a:schemeClr val="bg1"/>
          </a:solidFill>
          <a:ln w="9525">
            <a:solidFill>
              <a:schemeClr val="tx1"/>
            </a:solidFill>
            <a:prstDash val="dash"/>
            <a:miter lim="800000"/>
            <a:headEnd/>
            <a:tailEnd/>
          </a:ln>
        </p:spPr>
        <p:txBody>
          <a:bodyP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eaLnBrk="1" hangingPunct="1">
              <a:spcBef>
                <a:spcPct val="0"/>
              </a:spcBef>
              <a:buClrTx/>
              <a:buSzTx/>
              <a:buFontTx/>
              <a:buNone/>
            </a:pPr>
            <a:r>
              <a:rPr kumimoji="0" lang="en-US" altLang="zh-CN" sz="2400">
                <a:solidFill>
                  <a:schemeClr val="tx2"/>
                </a:solidFill>
                <a:latin typeface="Garamond" pitchFamily="18" charset="0"/>
                <a:ea typeface="宋体" charset="-122"/>
              </a:rPr>
              <a:t>Why </a:t>
            </a:r>
            <a:r>
              <a:rPr kumimoji="0" lang="en-US" altLang="zh-CN" sz="2400">
                <a:solidFill>
                  <a:schemeClr val="tx2"/>
                </a:solidFill>
                <a:latin typeface="楷体_GB2312" pitchFamily="49" charset="-122"/>
                <a:ea typeface="楷体_GB2312"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7.3 Methods for Handling Deadlocks</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402560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157164"/>
            <a:ext cx="10972800" cy="576262"/>
          </a:xfrm>
        </p:spPr>
        <p:txBody>
          <a:bodyPr/>
          <a:lstStyle/>
          <a:p>
            <a:pPr eaLnBrk="1" hangingPunct="1">
              <a:defRPr/>
            </a:pPr>
            <a:r>
              <a:rPr lang="en-US" altLang="zh-CN" dirty="0">
                <a:solidFill>
                  <a:srgbClr val="00B050"/>
                </a:solidFill>
                <a:effectLst>
                  <a:outerShdw blurRad="38100" dist="38100" dir="2700000" algn="tl">
                    <a:srgbClr val="C0C0C0"/>
                  </a:outerShdw>
                </a:effectLst>
                <a:ea typeface="楷体_GB2312" pitchFamily="49" charset="-122"/>
              </a:rPr>
              <a:t>Methods for Handling Deadlocks</a:t>
            </a:r>
          </a:p>
        </p:txBody>
      </p:sp>
      <p:sp>
        <p:nvSpPr>
          <p:cNvPr id="17411" name="Rectangle 3"/>
          <p:cNvSpPr>
            <a:spLocks noGrp="1" noChangeArrowheads="1"/>
          </p:cNvSpPr>
          <p:nvPr>
            <p:ph idx="1"/>
          </p:nvPr>
        </p:nvSpPr>
        <p:spPr>
          <a:xfrm>
            <a:off x="1219200" y="1884653"/>
            <a:ext cx="10972800" cy="4530725"/>
          </a:xfrm>
        </p:spPr>
        <p:txBody>
          <a:bodyPr/>
          <a:lstStyle/>
          <a:p>
            <a:pPr eaLnBrk="1" hangingPunct="1"/>
            <a:r>
              <a:rPr lang="en-US" altLang="zh-CN" sz="2400" b="0" dirty="0"/>
              <a:t>Ensure that the system will </a:t>
            </a:r>
            <a:r>
              <a:rPr lang="en-US" altLang="zh-CN" sz="2400" b="0" i="1" dirty="0">
                <a:solidFill>
                  <a:srgbClr val="FF0000"/>
                </a:solidFill>
              </a:rPr>
              <a:t>never</a:t>
            </a:r>
            <a:r>
              <a:rPr lang="en-US" altLang="zh-CN" sz="2400" b="0" dirty="0">
                <a:solidFill>
                  <a:srgbClr val="FF0000"/>
                </a:solidFill>
              </a:rPr>
              <a:t> enter</a:t>
            </a:r>
            <a:r>
              <a:rPr lang="en-US" altLang="zh-CN" sz="2400" b="0" dirty="0"/>
              <a:t> a deadlock state.</a:t>
            </a:r>
            <a:endParaRPr lang="zh-CN" altLang="en-US" sz="1800" b="0" dirty="0"/>
          </a:p>
          <a:p>
            <a:pPr lvl="1" eaLnBrk="1" hangingPunct="1"/>
            <a:r>
              <a:rPr lang="en-US" altLang="zh-CN" sz="2000" b="0" dirty="0">
                <a:solidFill>
                  <a:srgbClr val="FF0000"/>
                </a:solidFill>
              </a:rPr>
              <a:t>Prevention</a:t>
            </a:r>
            <a:r>
              <a:rPr lang="zh-CN" altLang="en-US" sz="2000" b="0" dirty="0">
                <a:solidFill>
                  <a:srgbClr val="FF0000"/>
                </a:solidFill>
              </a:rPr>
              <a:t>死锁预防、 </a:t>
            </a:r>
            <a:r>
              <a:rPr lang="en-US" altLang="zh-CN" sz="2000" b="0" dirty="0">
                <a:solidFill>
                  <a:srgbClr val="FF0000"/>
                </a:solidFill>
              </a:rPr>
              <a:t>Avoidance</a:t>
            </a:r>
            <a:r>
              <a:rPr lang="zh-CN" altLang="en-US" sz="2000" b="0" dirty="0">
                <a:solidFill>
                  <a:srgbClr val="FF0000"/>
                </a:solidFill>
              </a:rPr>
              <a:t>死锁避免</a:t>
            </a:r>
            <a:endParaRPr lang="en-US" altLang="zh-CN" sz="2000" b="0" dirty="0">
              <a:solidFill>
                <a:srgbClr val="FF0000"/>
              </a:solidFill>
            </a:endParaRPr>
          </a:p>
          <a:p>
            <a:pPr eaLnBrk="1" hangingPunct="1"/>
            <a:r>
              <a:rPr lang="en-US" altLang="zh-CN" sz="2400" b="0" dirty="0"/>
              <a:t>Allow the system to </a:t>
            </a:r>
            <a:r>
              <a:rPr lang="en-US" altLang="zh-CN" sz="2400" b="0" dirty="0">
                <a:solidFill>
                  <a:srgbClr val="FF0000"/>
                </a:solidFill>
              </a:rPr>
              <a:t>enter </a:t>
            </a:r>
            <a:r>
              <a:rPr lang="en-US" altLang="zh-CN" sz="2400" b="0" dirty="0"/>
              <a:t>a deadlock state and then recover.</a:t>
            </a:r>
            <a:endParaRPr lang="zh-CN" altLang="en-US" sz="1800" b="0" dirty="0"/>
          </a:p>
          <a:p>
            <a:pPr lvl="1" eaLnBrk="1" hangingPunct="1"/>
            <a:r>
              <a:rPr lang="en-US" altLang="zh-CN" sz="2000" b="0" dirty="0">
                <a:solidFill>
                  <a:srgbClr val="FF0000"/>
                </a:solidFill>
              </a:rPr>
              <a:t>Detection</a:t>
            </a:r>
            <a:r>
              <a:rPr lang="zh-CN" altLang="en-US" sz="2000" b="0" dirty="0">
                <a:solidFill>
                  <a:srgbClr val="FF0000"/>
                </a:solidFill>
              </a:rPr>
              <a:t>死锁检测、 </a:t>
            </a:r>
            <a:r>
              <a:rPr lang="en-US" altLang="zh-CN" sz="2000" b="0" dirty="0">
                <a:solidFill>
                  <a:srgbClr val="FF0000"/>
                </a:solidFill>
              </a:rPr>
              <a:t>Recovery</a:t>
            </a:r>
            <a:r>
              <a:rPr lang="zh-CN" altLang="en-US" sz="2000" b="0" dirty="0">
                <a:solidFill>
                  <a:srgbClr val="FF0000"/>
                </a:solidFill>
              </a:rPr>
              <a:t>死锁解除</a:t>
            </a:r>
          </a:p>
          <a:p>
            <a:pPr eaLnBrk="1" hangingPunct="1"/>
            <a:r>
              <a:rPr lang="en-US" altLang="zh-CN" sz="2400" b="0" dirty="0"/>
              <a:t>Ignore the problem and pretend that deadlocks never occur in the system; used by most operating systems, including </a:t>
            </a:r>
            <a:r>
              <a:rPr lang="en-US" altLang="zh-CN" sz="2400" b="0" i="1" dirty="0">
                <a:solidFill>
                  <a:srgbClr val="0000FF"/>
                </a:solidFill>
              </a:rPr>
              <a:t>UNIX</a:t>
            </a:r>
            <a:r>
              <a:rPr lang="zh-CN" altLang="en-US" sz="2400" b="0" i="1" dirty="0">
                <a:solidFill>
                  <a:srgbClr val="0000FF"/>
                </a:solidFill>
              </a:rPr>
              <a:t>、</a:t>
            </a:r>
            <a:r>
              <a:rPr lang="en-US" altLang="zh-CN" sz="2400" b="0" i="1" dirty="0">
                <a:solidFill>
                  <a:srgbClr val="0000FF"/>
                </a:solidFill>
              </a:rPr>
              <a:t>Linux</a:t>
            </a:r>
            <a:r>
              <a:rPr lang="zh-CN" altLang="en-US" sz="2400" b="0" i="1" dirty="0">
                <a:solidFill>
                  <a:srgbClr val="0000FF"/>
                </a:solidFill>
              </a:rPr>
              <a:t>、</a:t>
            </a:r>
            <a:r>
              <a:rPr lang="en-US" altLang="zh-CN" sz="2400" b="0" i="1" dirty="0">
                <a:solidFill>
                  <a:srgbClr val="0000FF"/>
                </a:solidFill>
              </a:rPr>
              <a:t>Windows</a:t>
            </a:r>
            <a:r>
              <a:rPr lang="en-US" altLang="zh-CN" sz="2400" b="0" dirty="0">
                <a:solidFill>
                  <a:srgbClr val="0000FF"/>
                </a:solidFill>
              </a:rPr>
              <a:t>.</a:t>
            </a:r>
          </a:p>
          <a:p>
            <a:pPr eaLnBrk="1" hangingPunct="1">
              <a:buFont typeface="Monotype Sorts" pitchFamily="2" charset="2"/>
              <a:buNone/>
            </a:pPr>
            <a:r>
              <a:rPr lang="zh-CN" altLang="en-US" sz="1800" b="0" dirty="0"/>
              <a:t>     </a:t>
            </a:r>
            <a:r>
              <a:rPr lang="en-US" altLang="zh-CN" sz="1800" b="0" dirty="0"/>
              <a:t>---</a:t>
            </a:r>
            <a:r>
              <a:rPr lang="zh-CN" altLang="en-US" sz="1800" b="0" dirty="0">
                <a:solidFill>
                  <a:srgbClr val="FF0000"/>
                </a:solidFill>
              </a:rPr>
              <a:t>鸵鸟方法</a:t>
            </a:r>
            <a:endParaRPr lang="en-US" altLang="zh-CN" sz="1800" b="0" dirty="0">
              <a:solidFill>
                <a:srgbClr val="FF0000"/>
              </a:solidFill>
            </a:endParaRPr>
          </a:p>
        </p:txBody>
      </p:sp>
      <p:sp>
        <p:nvSpPr>
          <p:cNvPr id="2" name="Rectangle 2"/>
          <p:cNvSpPr>
            <a:spLocks noChangeArrowheads="1"/>
          </p:cNvSpPr>
          <p:nvPr/>
        </p:nvSpPr>
        <p:spPr bwMode="auto">
          <a:xfrm>
            <a:off x="1219200" y="1100571"/>
            <a:ext cx="7639050" cy="649288"/>
          </a:xfrm>
          <a:prstGeom prst="rect">
            <a:avLst/>
          </a:prstGeom>
          <a:noFill/>
          <a:ln w="9525">
            <a:noFill/>
            <a:miter lim="800000"/>
            <a:headEnd/>
            <a:tailEnd/>
          </a:ln>
        </p:spPr>
        <p:txBody>
          <a:bodyPr anchor="b"/>
          <a:lstStyle/>
          <a:p>
            <a:pPr>
              <a:defRPr/>
            </a:pPr>
            <a:r>
              <a:rPr kumimoji="1" lang="zh-CN" altLang="en-US" sz="2800" b="1" dirty="0">
                <a:solidFill>
                  <a:srgbClr val="993300"/>
                </a:solidFill>
                <a:ea typeface="楷体_GB2312" pitchFamily="49" charset="-122"/>
              </a:rPr>
              <a:t>死锁处理的策略：</a:t>
            </a:r>
            <a:endParaRPr kumimoji="1" lang="zh-CN" altLang="en-US" b="1" dirty="0">
              <a:solidFill>
                <a:srgbClr val="993300"/>
              </a:solidFill>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7.4 Deadlock Prevention</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111879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Prevention</a:t>
            </a:r>
            <a:r>
              <a:rPr lang="zh-CN" altLang="en-US" dirty="0">
                <a:effectLst>
                  <a:outerShdw blurRad="38100" dist="38100" dir="2700000" algn="tl">
                    <a:srgbClr val="C0C0C0"/>
                  </a:outerShdw>
                </a:effectLst>
                <a:ea typeface="楷体_GB2312" pitchFamily="49" charset="-122"/>
              </a:rPr>
              <a:t>（</a:t>
            </a:r>
            <a:r>
              <a:rPr lang="zh-CN" altLang="en-US" sz="2800" dirty="0"/>
              <a:t>死锁预防）</a:t>
            </a:r>
            <a:endParaRPr lang="en-US" altLang="zh-CN" sz="2800" dirty="0"/>
          </a:p>
        </p:txBody>
      </p:sp>
      <p:sp>
        <p:nvSpPr>
          <p:cNvPr id="18435" name="Rectangle 3"/>
          <p:cNvSpPr>
            <a:spLocks noGrp="1" noChangeArrowheads="1"/>
          </p:cNvSpPr>
          <p:nvPr>
            <p:ph idx="1"/>
          </p:nvPr>
        </p:nvSpPr>
        <p:spPr/>
        <p:txBody>
          <a:bodyPr/>
          <a:lstStyle/>
          <a:p>
            <a:pPr eaLnBrk="1" hangingPunct="1"/>
            <a:r>
              <a:rPr lang="en-US" altLang="zh-CN" sz="2400" b="0" dirty="0">
                <a:solidFill>
                  <a:srgbClr val="FF0000"/>
                </a:solidFill>
              </a:rPr>
              <a:t>Mutual Exclusion</a:t>
            </a:r>
            <a:r>
              <a:rPr lang="en-US" altLang="zh-CN" sz="2400" b="0" dirty="0"/>
              <a:t> – not required for sharable resources; must hold for </a:t>
            </a:r>
            <a:r>
              <a:rPr lang="en-US" altLang="zh-CN" sz="2400" b="0" dirty="0" err="1"/>
              <a:t>nonsharable</a:t>
            </a:r>
            <a:r>
              <a:rPr lang="en-US" altLang="zh-CN" sz="2400" b="0" dirty="0"/>
              <a:t> resources.</a:t>
            </a:r>
          </a:p>
          <a:p>
            <a:pPr lvl="1" eaLnBrk="1" hangingPunct="1"/>
            <a:r>
              <a:rPr lang="zh-CN" altLang="en-US" sz="2000" b="0" dirty="0"/>
              <a:t>虚拟化</a:t>
            </a:r>
            <a:endParaRPr lang="en-US" altLang="zh-CN" sz="2000" b="0" dirty="0"/>
          </a:p>
          <a:p>
            <a:pPr eaLnBrk="1" hangingPunct="1"/>
            <a:r>
              <a:rPr lang="en-US" altLang="zh-CN" sz="2400" b="0" dirty="0">
                <a:solidFill>
                  <a:srgbClr val="FF0000"/>
                </a:solidFill>
              </a:rPr>
              <a:t>Hold and Wait</a:t>
            </a:r>
            <a:r>
              <a:rPr lang="en-US" altLang="zh-CN" sz="2400" b="0" dirty="0"/>
              <a:t> – must guarantee that whenever a process requests a resource, it does not hold any other resources.</a:t>
            </a:r>
            <a:r>
              <a:rPr lang="en-US" altLang="zh-CN" sz="1800" b="0" dirty="0"/>
              <a:t>             </a:t>
            </a:r>
          </a:p>
          <a:p>
            <a:pPr lvl="1" eaLnBrk="1" hangingPunct="1"/>
            <a:r>
              <a:rPr lang="en-US" altLang="zh-CN" sz="2000" b="0" dirty="0"/>
              <a:t>Require process to request and be allocated all its resources before it begins execution, or allow process to request resources only when the process has none.</a:t>
            </a:r>
            <a:r>
              <a:rPr lang="zh-CN" altLang="en-US" sz="2000" b="0" dirty="0"/>
              <a:t> </a:t>
            </a:r>
            <a:r>
              <a:rPr lang="zh-CN" altLang="en-US" sz="1600" b="0" dirty="0">
                <a:solidFill>
                  <a:srgbClr val="FF0000"/>
                </a:solidFill>
              </a:rPr>
              <a:t>资源静态预分配方式</a:t>
            </a:r>
            <a:r>
              <a:rPr lang="zh-CN" altLang="en-US" sz="1600" b="0" dirty="0"/>
              <a:t> </a:t>
            </a:r>
          </a:p>
          <a:p>
            <a:pPr lvl="1" eaLnBrk="1" hangingPunct="1"/>
            <a:r>
              <a:rPr lang="en-US" altLang="zh-CN" sz="2000" b="0" dirty="0"/>
              <a:t>Low resource utilization; starvation possible.</a:t>
            </a:r>
            <a:endParaRPr lang="en-US" altLang="zh-CN" sz="1600" b="0" dirty="0"/>
          </a:p>
        </p:txBody>
      </p:sp>
      <p:sp>
        <p:nvSpPr>
          <p:cNvPr id="18436" name="Text Box 4"/>
          <p:cNvSpPr txBox="1">
            <a:spLocks noChangeArrowheads="1"/>
          </p:cNvSpPr>
          <p:nvPr/>
        </p:nvSpPr>
        <p:spPr bwMode="auto">
          <a:xfrm>
            <a:off x="3453081" y="2064690"/>
            <a:ext cx="63606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Restrain the ways request can be made.</a:t>
            </a:r>
            <a:endParaRPr kumimoji="0" lang="en-US" altLang="zh-CN" sz="2000" dirty="0">
              <a:latin typeface="Helvetica" pitchFamily="34" charset="0"/>
              <a:ea typeface="楷体_GB2312" pitchFamily="49" charset="-122"/>
            </a:endParaRPr>
          </a:p>
        </p:txBody>
      </p:sp>
      <p:pic>
        <p:nvPicPr>
          <p:cNvPr id="5" name="图片 4"/>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zh-CN" sz="4000">
                <a:solidFill>
                  <a:srgbClr val="FF0000"/>
                </a:solidFill>
                <a:effectLst>
                  <a:outerShdw blurRad="38100" dist="38100" dir="2700000" algn="tl">
                    <a:srgbClr val="C0C0C0"/>
                  </a:outerShdw>
                </a:effectLst>
                <a:ea typeface="楷体_GB2312" pitchFamily="49" charset="-122"/>
              </a:rPr>
              <a:t>Deadlocks </a:t>
            </a:r>
            <a:r>
              <a:rPr lang="zh-CN" altLang="en-US">
                <a:solidFill>
                  <a:srgbClr val="FF0000"/>
                </a:solidFill>
              </a:rPr>
              <a:t>死锁</a:t>
            </a:r>
            <a:endParaRPr lang="en-US" altLang="zh-CN">
              <a:solidFill>
                <a:srgbClr val="FF0000"/>
              </a:solidFill>
            </a:endParaRPr>
          </a:p>
        </p:txBody>
      </p:sp>
      <p:sp>
        <p:nvSpPr>
          <p:cNvPr id="5123" name="Rectangle 3"/>
          <p:cNvSpPr>
            <a:spLocks noGrp="1" noChangeArrowheads="1"/>
          </p:cNvSpPr>
          <p:nvPr>
            <p:ph idx="1"/>
          </p:nvPr>
        </p:nvSpPr>
        <p:spPr/>
        <p:txBody>
          <a:bodyPr/>
          <a:lstStyle/>
          <a:p>
            <a:pPr eaLnBrk="1" hangingPunct="1"/>
            <a:r>
              <a:rPr lang="en-US" altLang="zh-CN" dirty="0"/>
              <a:t>7.1 System Model</a:t>
            </a:r>
          </a:p>
          <a:p>
            <a:pPr eaLnBrk="1" hangingPunct="1"/>
            <a:r>
              <a:rPr lang="en-US" altLang="zh-CN" dirty="0"/>
              <a:t>7.2 Deadlock in Multithreaded Applications</a:t>
            </a:r>
          </a:p>
          <a:p>
            <a:pPr eaLnBrk="1" hangingPunct="1"/>
            <a:r>
              <a:rPr lang="en-US" altLang="zh-CN" dirty="0"/>
              <a:t>7.3 Deadlock Characterization</a:t>
            </a:r>
            <a:endParaRPr lang="zh-CN" altLang="en-US" dirty="0"/>
          </a:p>
          <a:p>
            <a:pPr eaLnBrk="1" hangingPunct="1"/>
            <a:r>
              <a:rPr lang="en-US" altLang="zh-CN" dirty="0"/>
              <a:t>7.4 Methods for Handling Deadlocks</a:t>
            </a:r>
          </a:p>
          <a:p>
            <a:pPr eaLnBrk="1" hangingPunct="1"/>
            <a:r>
              <a:rPr lang="en-US" altLang="zh-CN" dirty="0"/>
              <a:t>7.5 Deadlock Prevention</a:t>
            </a:r>
          </a:p>
          <a:p>
            <a:pPr eaLnBrk="1" hangingPunct="1"/>
            <a:r>
              <a:rPr lang="en-US" altLang="zh-CN" dirty="0"/>
              <a:t>7.6 Deadlock Avoidance</a:t>
            </a:r>
            <a:endParaRPr lang="zh-CN" altLang="en-US" dirty="0"/>
          </a:p>
          <a:p>
            <a:pPr eaLnBrk="1" hangingPunct="1"/>
            <a:r>
              <a:rPr lang="en-US" altLang="zh-CN" dirty="0"/>
              <a:t>7.7 Deadlock Detection</a:t>
            </a:r>
          </a:p>
          <a:p>
            <a:pPr eaLnBrk="1" hangingPunct="1"/>
            <a:r>
              <a:rPr lang="en-US" altLang="zh-CN" dirty="0"/>
              <a:t>7.8 Recovery from Deadlock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a:ea typeface="楷体_GB2312" pitchFamily="49" charset="-122"/>
              </a:rPr>
              <a:t>Deadlock Prevention (Cont.)</a:t>
            </a:r>
          </a:p>
        </p:txBody>
      </p:sp>
      <p:sp>
        <p:nvSpPr>
          <p:cNvPr id="19459" name="Rectangle 3"/>
          <p:cNvSpPr>
            <a:spLocks noGrp="1" noChangeArrowheads="1"/>
          </p:cNvSpPr>
          <p:nvPr>
            <p:ph idx="1"/>
          </p:nvPr>
        </p:nvSpPr>
        <p:spPr/>
        <p:txBody>
          <a:bodyPr/>
          <a:lstStyle/>
          <a:p>
            <a:pPr eaLnBrk="1" hangingPunct="1"/>
            <a:r>
              <a:rPr lang="en-US" altLang="zh-CN" b="0" dirty="0">
                <a:solidFill>
                  <a:srgbClr val="FF0000"/>
                </a:solidFill>
              </a:rPr>
              <a:t>No Preemption</a:t>
            </a:r>
          </a:p>
          <a:p>
            <a:pPr lvl="1" eaLnBrk="1" hangingPunct="1"/>
            <a:r>
              <a:rPr lang="en-US" altLang="zh-CN" b="0" dirty="0"/>
              <a:t>If a process that is holding some resources requests another resource that cannot be immediately allocated to it, then all resources currently being held are released.</a:t>
            </a:r>
            <a:r>
              <a:rPr lang="zh-CN" altLang="en-US" b="0" dirty="0"/>
              <a:t>  </a:t>
            </a:r>
            <a:endParaRPr lang="en-US" altLang="zh-CN" b="0" dirty="0"/>
          </a:p>
          <a:p>
            <a:pPr lvl="1" eaLnBrk="1" hangingPunct="1"/>
            <a:r>
              <a:rPr lang="en-US" altLang="zh-CN" b="0" dirty="0"/>
              <a:t>Preempted resources are added to the list of resources for which the process is waiting.</a:t>
            </a:r>
            <a:r>
              <a:rPr lang="zh-CN" altLang="en-US" sz="1800" b="0" dirty="0"/>
              <a:t> </a:t>
            </a:r>
          </a:p>
          <a:p>
            <a:pPr lvl="1" eaLnBrk="1" hangingPunct="1"/>
            <a:r>
              <a:rPr lang="en-US" altLang="zh-CN" b="0" dirty="0"/>
              <a:t>Process will be restarted only when it can regain its old resources, as well as the new ones that it is requesting.</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a:ea typeface="楷体_GB2312" pitchFamily="49" charset="-122"/>
              </a:rPr>
              <a:t>Deadlock Prevention (Cont.)</a:t>
            </a:r>
            <a:endParaRPr lang="en-US" altLang="zh-CN" sz="2800">
              <a:ea typeface="楷体_GB2312" pitchFamily="49" charset="-122"/>
            </a:endParaRPr>
          </a:p>
        </p:txBody>
      </p:sp>
      <p:sp>
        <p:nvSpPr>
          <p:cNvPr id="20483" name="Rectangle 3"/>
          <p:cNvSpPr>
            <a:spLocks noGrp="1" noChangeArrowheads="1"/>
          </p:cNvSpPr>
          <p:nvPr>
            <p:ph idx="1"/>
          </p:nvPr>
        </p:nvSpPr>
        <p:spPr/>
        <p:txBody>
          <a:bodyPr/>
          <a:lstStyle/>
          <a:p>
            <a:pPr lvl="1" eaLnBrk="1" hangingPunct="1"/>
            <a:endParaRPr lang="en-US" altLang="zh-CN" b="0" dirty="0"/>
          </a:p>
          <a:p>
            <a:pPr eaLnBrk="1" hangingPunct="1"/>
            <a:r>
              <a:rPr lang="en-US" altLang="zh-CN" b="0" dirty="0">
                <a:solidFill>
                  <a:srgbClr val="FF0000"/>
                </a:solidFill>
              </a:rPr>
              <a:t>Circular Wait</a:t>
            </a:r>
            <a:r>
              <a:rPr lang="en-US" altLang="zh-CN" b="0" dirty="0"/>
              <a:t> </a:t>
            </a:r>
          </a:p>
          <a:p>
            <a:pPr lvl="1" eaLnBrk="1" hangingPunct="1"/>
            <a:r>
              <a:rPr lang="en-US" altLang="zh-CN" b="0" dirty="0"/>
              <a:t>impose a total ordering of all resource types, and require that each process requests resources in an increasing order of enumeration.</a:t>
            </a:r>
            <a:r>
              <a:rPr lang="zh-CN" altLang="en-US" sz="1800" b="0" dirty="0"/>
              <a:t>     </a:t>
            </a:r>
          </a:p>
          <a:p>
            <a:pPr lvl="1" eaLnBrk="1" hangingPunct="1"/>
            <a:r>
              <a:rPr lang="en-US" altLang="zh-CN" b="0" dirty="0"/>
              <a:t>F(tape drive)=1,  F(disk drive)=5,  F(printer)=12</a:t>
            </a:r>
          </a:p>
          <a:p>
            <a:pPr lvl="1" eaLnBrk="1" hangingPunct="1"/>
            <a:r>
              <a:rPr lang="zh-CN" altLang="en-US" b="0" dirty="0"/>
              <a:t>资源的有序申请破坏了循环等待条件</a:t>
            </a:r>
            <a:endParaRPr lang="en-US" altLang="zh-CN" b="0" dirty="0"/>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B050"/>
                </a:solidFill>
                <a:latin typeface="+mj-lt"/>
                <a:ea typeface="MS PGothic" pitchFamily="34" charset="-128"/>
                <a:cs typeface="ＭＳ Ｐゴシック" charset="-128"/>
              </a:rPr>
              <a:t>7.5 Deadlock Avoidance</a:t>
            </a:r>
            <a:endParaRPr lang="zh-CN" altLang="en-US" sz="40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385204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Avoidance </a:t>
            </a:r>
            <a:r>
              <a:rPr lang="zh-CN" altLang="en-US" sz="2800" dirty="0">
                <a:solidFill>
                  <a:srgbClr val="FF0000"/>
                </a:solidFill>
                <a:effectLst>
                  <a:outerShdw blurRad="38100" dist="38100" dir="2700000" algn="tl">
                    <a:srgbClr val="C0C0C0"/>
                  </a:outerShdw>
                </a:effectLst>
                <a:ea typeface="楷体_GB2312" pitchFamily="49" charset="-122"/>
              </a:rPr>
              <a:t>死锁避免</a:t>
            </a:r>
            <a:endParaRPr lang="en-US" altLang="zh-CN" sz="2800" dirty="0">
              <a:solidFill>
                <a:srgbClr val="FF0000"/>
              </a:solidFill>
              <a:effectLst>
                <a:outerShdw blurRad="38100" dist="38100" dir="2700000" algn="tl">
                  <a:srgbClr val="C0C0C0"/>
                </a:outerShdw>
              </a:effectLst>
              <a:ea typeface="楷体_GB2312" pitchFamily="49" charset="-122"/>
            </a:endParaRPr>
          </a:p>
        </p:txBody>
      </p:sp>
      <p:sp>
        <p:nvSpPr>
          <p:cNvPr id="21507" name="Rectangle 3"/>
          <p:cNvSpPr>
            <a:spLocks noGrp="1" noChangeArrowheads="1"/>
          </p:cNvSpPr>
          <p:nvPr>
            <p:ph idx="1"/>
          </p:nvPr>
        </p:nvSpPr>
        <p:spPr>
          <a:xfrm>
            <a:off x="1219200" y="1870798"/>
            <a:ext cx="10972800" cy="4530725"/>
          </a:xfrm>
        </p:spPr>
        <p:txBody>
          <a:bodyPr/>
          <a:lstStyle/>
          <a:p>
            <a:pPr eaLnBrk="1" hangingPunct="1"/>
            <a:r>
              <a:rPr lang="en-US" altLang="zh-CN" sz="2400" b="0" dirty="0"/>
              <a:t>Simplest and most useful model requires that each process declare the </a:t>
            </a:r>
            <a:r>
              <a:rPr lang="en-US" altLang="zh-CN" sz="2400" b="0" i="1" dirty="0">
                <a:solidFill>
                  <a:srgbClr val="FF0000"/>
                </a:solidFill>
              </a:rPr>
              <a:t>maximum number</a:t>
            </a:r>
            <a:r>
              <a:rPr lang="en-US" altLang="zh-CN" sz="2400" b="0" dirty="0">
                <a:solidFill>
                  <a:srgbClr val="FF0000"/>
                </a:solidFill>
              </a:rPr>
              <a:t> of resources</a:t>
            </a:r>
            <a:r>
              <a:rPr lang="en-US" altLang="zh-CN" sz="2400" b="0" dirty="0"/>
              <a:t> of each type that it may need.</a:t>
            </a:r>
            <a:r>
              <a:rPr lang="zh-CN" altLang="en-US" sz="1800" b="0" dirty="0"/>
              <a:t> </a:t>
            </a:r>
            <a:endParaRPr lang="en-US" altLang="zh-CN" sz="1800" b="0" dirty="0"/>
          </a:p>
          <a:p>
            <a:pPr eaLnBrk="1" hangingPunct="1"/>
            <a:r>
              <a:rPr lang="en-US" altLang="zh-CN" sz="2400" b="0" dirty="0"/>
              <a:t>The deadlock-avoidance algorithm dynamically examines the resource-allocation state to ensure that there can never be a circular-wait condition.</a:t>
            </a:r>
            <a:r>
              <a:rPr lang="zh-CN" altLang="en-US" sz="1800" b="0" dirty="0"/>
              <a:t>  </a:t>
            </a:r>
          </a:p>
          <a:p>
            <a:pPr eaLnBrk="1" hangingPunct="1"/>
            <a:r>
              <a:rPr lang="en-US" altLang="zh-CN" sz="2400" b="0" dirty="0"/>
              <a:t>Resource-allocation </a:t>
            </a:r>
            <a:r>
              <a:rPr lang="en-US" altLang="zh-CN" sz="2400" b="0" i="1" dirty="0"/>
              <a:t>state</a:t>
            </a:r>
            <a:r>
              <a:rPr lang="en-US" altLang="zh-CN" sz="2400" b="0" dirty="0"/>
              <a:t> is defined by the number of available and allocated resources, and the maximum demands of the processes.</a:t>
            </a:r>
            <a:r>
              <a:rPr lang="zh-CN" altLang="en-US" sz="2400" b="0" dirty="0"/>
              <a:t>    </a:t>
            </a:r>
            <a:endParaRPr lang="en-US" altLang="zh-CN" sz="1800" b="0" dirty="0"/>
          </a:p>
        </p:txBody>
      </p:sp>
      <p:sp>
        <p:nvSpPr>
          <p:cNvPr id="21508" name="Text Box 4"/>
          <p:cNvSpPr txBox="1">
            <a:spLocks noChangeArrowheads="1"/>
          </p:cNvSpPr>
          <p:nvPr/>
        </p:nvSpPr>
        <p:spPr bwMode="auto">
          <a:xfrm>
            <a:off x="1560225" y="854075"/>
            <a:ext cx="8416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Requires that the system has some additional </a:t>
            </a:r>
            <a:r>
              <a:rPr kumimoji="0" lang="en-US" altLang="zh-CN" sz="2400" i="1" dirty="0">
                <a:latin typeface="Helvetica" pitchFamily="34" charset="0"/>
                <a:ea typeface="宋体" charset="-122"/>
              </a:rPr>
              <a:t>a prior </a:t>
            </a:r>
            <a:r>
              <a:rPr kumimoji="0" lang="en-US" altLang="zh-CN" sz="2400" dirty="0">
                <a:latin typeface="Helvetica" pitchFamily="34" charset="0"/>
                <a:ea typeface="宋体" charset="-122"/>
              </a:rPr>
              <a:t>information available</a:t>
            </a:r>
            <a:r>
              <a:rPr kumimoji="0" lang="en-US" altLang="zh-CN" sz="2000" b="0" dirty="0">
                <a:latin typeface="Helvetica" pitchFamily="34" charset="0"/>
                <a:ea typeface="宋体" charset="-122"/>
              </a:rPr>
              <a:t>.</a:t>
            </a:r>
            <a:endParaRPr kumimoji="0" lang="en-US" altLang="zh-CN" sz="2000" dirty="0">
              <a:latin typeface="Helvetica" pitchFamily="34" charset="0"/>
              <a:ea typeface="楷体_GB2312" pitchFamily="49" charset="-122"/>
            </a:endParaRPr>
          </a:p>
        </p:txBody>
      </p:sp>
      <p:pic>
        <p:nvPicPr>
          <p:cNvPr id="5" name="图片 4"/>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ltLang="zh-CN" sz="2800">
                <a:ea typeface="楷体_GB2312" pitchFamily="49" charset="-122"/>
              </a:rPr>
              <a:t>Deadlock Avoidance (Cont.)</a:t>
            </a:r>
          </a:p>
        </p:txBody>
      </p:sp>
      <p:sp>
        <p:nvSpPr>
          <p:cNvPr id="22531" name="Rectangle 3"/>
          <p:cNvSpPr>
            <a:spLocks noGrp="1" noChangeArrowheads="1"/>
          </p:cNvSpPr>
          <p:nvPr>
            <p:ph idx="1"/>
          </p:nvPr>
        </p:nvSpPr>
        <p:spPr/>
        <p:txBody>
          <a:bodyPr/>
          <a:lstStyle/>
          <a:p>
            <a:pPr eaLnBrk="1" hangingPunct="1"/>
            <a:r>
              <a:rPr lang="en-US" altLang="zh-CN" sz="2400" b="0" dirty="0"/>
              <a:t>7.5.1 Safe State</a:t>
            </a:r>
            <a:r>
              <a:rPr lang="zh-CN" altLang="en-US" sz="2400" b="0" dirty="0"/>
              <a:t>安全状态</a:t>
            </a:r>
          </a:p>
          <a:p>
            <a:pPr eaLnBrk="1" hangingPunct="1"/>
            <a:r>
              <a:rPr lang="en-US" altLang="zh-CN" sz="2400" b="0" dirty="0"/>
              <a:t>When a process requests an available resource, system must decide if immediate allocation leaves the system in a </a:t>
            </a:r>
            <a:r>
              <a:rPr lang="en-US" altLang="zh-CN" sz="2400" b="0" i="1" dirty="0"/>
              <a:t>safe state</a:t>
            </a:r>
            <a:r>
              <a:rPr lang="en-US" altLang="zh-CN" sz="2400" b="0" dirty="0"/>
              <a:t>.  </a:t>
            </a:r>
            <a:endParaRPr lang="en-US" altLang="zh-CN" sz="1800" b="0" dirty="0"/>
          </a:p>
          <a:p>
            <a:pPr eaLnBrk="1" hangingPunct="1"/>
            <a:r>
              <a:rPr lang="zh-CN" altLang="en-US" sz="2400" b="0" dirty="0">
                <a:solidFill>
                  <a:srgbClr val="FF0000"/>
                </a:solidFill>
              </a:rPr>
              <a:t>安全状态</a:t>
            </a:r>
            <a:r>
              <a:rPr lang="zh-CN" altLang="en-US" sz="2400" b="0" dirty="0"/>
              <a:t>是指系统的一种状态，在此状态开始系统能按某种顺序（如</a:t>
            </a:r>
            <a:r>
              <a:rPr lang="en-US" altLang="zh-CN" sz="2400" b="0" dirty="0"/>
              <a:t>P1</a:t>
            </a:r>
            <a:r>
              <a:rPr lang="zh-CN" altLang="en-US" sz="2400" b="0" dirty="0"/>
              <a:t>、</a:t>
            </a:r>
            <a:r>
              <a:rPr lang="en-US" altLang="zh-CN" sz="2400" b="0" dirty="0"/>
              <a:t>P2……</a:t>
            </a:r>
            <a:r>
              <a:rPr lang="en-US" altLang="zh-CN" sz="2400" b="0" dirty="0" err="1"/>
              <a:t>Pn</a:t>
            </a:r>
            <a:r>
              <a:rPr lang="zh-CN" altLang="en-US" sz="2400" b="0" dirty="0"/>
              <a:t>）来为各个进程分配其所需资源，直至最大需求，使每个进程都可顺序地一个个地完成。这个序列（</a:t>
            </a:r>
            <a:r>
              <a:rPr lang="en-US" altLang="zh-CN" sz="2400" b="0" dirty="0"/>
              <a:t>P1</a:t>
            </a:r>
            <a:r>
              <a:rPr lang="zh-CN" altLang="en-US" sz="2400" b="0" dirty="0"/>
              <a:t>、</a:t>
            </a:r>
            <a:r>
              <a:rPr lang="en-US" altLang="zh-CN" sz="2400" b="0" dirty="0"/>
              <a:t>P2…….</a:t>
            </a:r>
            <a:r>
              <a:rPr lang="en-US" altLang="zh-CN" sz="2400" b="0" dirty="0" err="1"/>
              <a:t>Pn</a:t>
            </a:r>
            <a:r>
              <a:rPr lang="zh-CN" altLang="en-US" sz="2400" b="0" dirty="0"/>
              <a:t>）称为安全序列。若系统此状态不存在一个安全序列，则称系统处于</a:t>
            </a:r>
            <a:r>
              <a:rPr lang="zh-CN" altLang="en-US" sz="2400" b="0" dirty="0">
                <a:solidFill>
                  <a:srgbClr val="0000FF"/>
                </a:solidFill>
              </a:rPr>
              <a:t>不安全状态</a:t>
            </a:r>
            <a:r>
              <a:rPr lang="zh-CN" altLang="en-US" sz="2400" b="0" dirty="0"/>
              <a:t>。 </a:t>
            </a:r>
            <a:endParaRPr lang="en-US" altLang="zh-CN" sz="2400" b="0" dirty="0"/>
          </a:p>
          <a:p>
            <a:pPr eaLnBrk="1" hangingPunct="1"/>
            <a:r>
              <a:rPr lang="en-US" altLang="zh-CN" sz="2400" b="0" dirty="0"/>
              <a:t>System is in safe state if there exists a safe sequence of all processes. </a:t>
            </a:r>
            <a:endParaRPr lang="zh-CN" altLang="en-US" sz="18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zh-CN" sz="2800">
                <a:ea typeface="楷体_GB2312" pitchFamily="49" charset="-122"/>
              </a:rPr>
              <a:t>Safe State (Cont.)</a:t>
            </a:r>
          </a:p>
        </p:txBody>
      </p:sp>
      <p:sp>
        <p:nvSpPr>
          <p:cNvPr id="23555" name="Rectangle 3"/>
          <p:cNvSpPr>
            <a:spLocks noGrp="1" noChangeArrowheads="1"/>
          </p:cNvSpPr>
          <p:nvPr>
            <p:ph idx="1"/>
          </p:nvPr>
        </p:nvSpPr>
        <p:spPr/>
        <p:txBody>
          <a:bodyPr/>
          <a:lstStyle/>
          <a:p>
            <a:pPr eaLnBrk="1" hangingPunct="1"/>
            <a:r>
              <a:rPr lang="en-US" altLang="zh-CN" sz="2400" b="0" dirty="0"/>
              <a:t>Sequence &lt;</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2</a:t>
            </a:r>
            <a:r>
              <a:rPr lang="en-US" altLang="zh-CN" sz="2400" b="0" dirty="0"/>
              <a:t>, …, </a:t>
            </a:r>
            <a:r>
              <a:rPr lang="en-US" altLang="zh-CN" sz="2400" b="0" i="1" dirty="0" err="1"/>
              <a:t>P</a:t>
            </a:r>
            <a:r>
              <a:rPr lang="en-US" altLang="zh-CN" sz="2400" b="0" i="1" baseline="-25000" dirty="0" err="1"/>
              <a:t>n</a:t>
            </a:r>
            <a:r>
              <a:rPr lang="en-US" altLang="zh-CN" sz="2400" b="0" dirty="0"/>
              <a:t>&gt; is </a:t>
            </a:r>
            <a:r>
              <a:rPr lang="en-US" altLang="zh-CN" sz="2400" b="0" dirty="0">
                <a:solidFill>
                  <a:srgbClr val="FF0000"/>
                </a:solidFill>
              </a:rPr>
              <a:t>safe</a:t>
            </a:r>
            <a:r>
              <a:rPr lang="en-US" altLang="zh-CN" sz="2400" b="0" dirty="0"/>
              <a:t> if for each</a:t>
            </a:r>
            <a:r>
              <a:rPr lang="en-US" altLang="zh-CN" sz="2400" b="0" i="1" dirty="0"/>
              <a:t> P</a:t>
            </a:r>
            <a:r>
              <a:rPr lang="en-US" altLang="zh-CN" sz="2400" b="0" baseline="-25000" dirty="0"/>
              <a:t>i</a:t>
            </a:r>
            <a:r>
              <a:rPr lang="en-US" altLang="zh-CN" sz="2400" b="0" dirty="0"/>
              <a:t>, the resources that </a:t>
            </a:r>
            <a:r>
              <a:rPr lang="en-US" altLang="zh-CN" sz="2400" b="0" i="1" dirty="0"/>
              <a:t>Pi</a:t>
            </a:r>
            <a:r>
              <a:rPr lang="en-US" altLang="zh-CN" sz="2400" b="0" dirty="0"/>
              <a:t> can still request can be satisfied by currently available resources + resources held by all the </a:t>
            </a:r>
            <a:r>
              <a:rPr lang="en-US" altLang="zh-CN" sz="2400" b="0" i="1" dirty="0" err="1"/>
              <a:t>P</a:t>
            </a:r>
            <a:r>
              <a:rPr lang="en-US" altLang="zh-CN" sz="2400" b="0" i="1" baseline="-25000" dirty="0" err="1"/>
              <a:t>j</a:t>
            </a:r>
            <a:r>
              <a:rPr lang="en-US" altLang="zh-CN" sz="2400" b="0" dirty="0"/>
              <a:t>, with </a:t>
            </a:r>
            <a:r>
              <a:rPr lang="en-US" altLang="zh-CN" sz="2400" b="0" i="1" dirty="0"/>
              <a:t>j&lt;i</a:t>
            </a:r>
            <a:r>
              <a:rPr lang="en-US" altLang="zh-CN" sz="2400" b="0" dirty="0"/>
              <a:t>.</a:t>
            </a:r>
            <a:r>
              <a:rPr lang="zh-CN" altLang="en-US" sz="2400" b="0" dirty="0"/>
              <a:t>  </a:t>
            </a:r>
            <a:endParaRPr lang="en-US" altLang="zh-CN" sz="1800" b="0" dirty="0"/>
          </a:p>
          <a:p>
            <a:pPr lvl="1" eaLnBrk="1" hangingPunct="1"/>
            <a:r>
              <a:rPr lang="en-US" altLang="zh-CN" b="0" dirty="0"/>
              <a:t>If P</a:t>
            </a:r>
            <a:r>
              <a:rPr lang="en-US" altLang="zh-CN" b="0" baseline="-25000" dirty="0"/>
              <a:t>i</a:t>
            </a:r>
            <a:r>
              <a:rPr lang="en-US" altLang="zh-CN" b="0" dirty="0"/>
              <a:t> resource needs are not immediately available, then </a:t>
            </a:r>
            <a:r>
              <a:rPr lang="en-US" altLang="zh-CN" b="0" i="1" dirty="0"/>
              <a:t>P</a:t>
            </a:r>
            <a:r>
              <a:rPr lang="en-US" altLang="zh-CN" b="0" i="1" baseline="-25000" dirty="0"/>
              <a:t>i</a:t>
            </a:r>
            <a:r>
              <a:rPr lang="en-US" altLang="zh-CN" b="0" dirty="0"/>
              <a:t> can wait until all </a:t>
            </a:r>
            <a:r>
              <a:rPr lang="en-US" altLang="zh-CN" b="0" i="1" dirty="0" err="1"/>
              <a:t>P</a:t>
            </a:r>
            <a:r>
              <a:rPr lang="en-US" altLang="zh-CN" b="0" i="1" baseline="-25000" dirty="0" err="1"/>
              <a:t>j</a:t>
            </a:r>
            <a:r>
              <a:rPr lang="en-US" altLang="zh-CN" b="0" i="1" dirty="0"/>
              <a:t> </a:t>
            </a:r>
            <a:r>
              <a:rPr lang="en-US" altLang="zh-CN" b="0" dirty="0"/>
              <a:t>have finished.</a:t>
            </a:r>
          </a:p>
          <a:p>
            <a:pPr lvl="1" eaLnBrk="1" hangingPunct="1"/>
            <a:r>
              <a:rPr lang="en-US" altLang="zh-CN" b="0" dirty="0"/>
              <a:t>When </a:t>
            </a:r>
            <a:r>
              <a:rPr lang="en-US" altLang="zh-CN" b="0" i="1" dirty="0" err="1"/>
              <a:t>P</a:t>
            </a:r>
            <a:r>
              <a:rPr lang="en-US" altLang="zh-CN" b="0" i="1" baseline="-25000" dirty="0" err="1"/>
              <a:t>j</a:t>
            </a:r>
            <a:r>
              <a:rPr lang="en-US" altLang="zh-CN" b="0" dirty="0"/>
              <a:t> is finished, </a:t>
            </a:r>
            <a:r>
              <a:rPr lang="en-US" altLang="zh-CN" b="0" i="1" dirty="0"/>
              <a:t>P</a:t>
            </a:r>
            <a:r>
              <a:rPr lang="en-US" altLang="zh-CN" b="0" baseline="-25000" dirty="0"/>
              <a:t>i</a:t>
            </a:r>
            <a:r>
              <a:rPr lang="en-US" altLang="zh-CN" b="0" dirty="0"/>
              <a:t> can obtain needed resources, execute, return allocated resources, and terminate. </a:t>
            </a:r>
          </a:p>
          <a:p>
            <a:pPr lvl="1" eaLnBrk="1" hangingPunct="1"/>
            <a:r>
              <a:rPr lang="en-US" altLang="zh-CN" b="0" dirty="0"/>
              <a:t>When </a:t>
            </a:r>
            <a:r>
              <a:rPr lang="en-US" altLang="zh-CN" b="0" i="1" dirty="0"/>
              <a:t>P</a:t>
            </a:r>
            <a:r>
              <a:rPr lang="en-US" altLang="zh-CN" b="0" i="1" baseline="-25000" dirty="0"/>
              <a:t>i</a:t>
            </a:r>
            <a:r>
              <a:rPr lang="en-US" altLang="zh-CN" b="0" dirty="0"/>
              <a:t> terminates, </a:t>
            </a:r>
            <a:r>
              <a:rPr lang="en-US" altLang="zh-CN" b="0" i="1" dirty="0"/>
              <a:t>P</a:t>
            </a:r>
            <a:r>
              <a:rPr lang="en-US" altLang="zh-CN" b="0" i="1" baseline="-25000" dirty="0"/>
              <a:t>i</a:t>
            </a:r>
            <a:r>
              <a:rPr lang="en-US" altLang="zh-CN" b="0" baseline="-25000" dirty="0"/>
              <a:t>+1</a:t>
            </a:r>
            <a:r>
              <a:rPr lang="en-US" altLang="zh-CN" b="0" dirty="0"/>
              <a:t> can obtain its needed resources, and so 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Basic Facts</a:t>
            </a:r>
            <a:endParaRPr lang="en-US" altLang="zh-CN" sz="2800">
              <a:effectLst>
                <a:outerShdw blurRad="38100" dist="38100" dir="2700000" algn="tl">
                  <a:srgbClr val="C0C0C0"/>
                </a:outerShdw>
              </a:effectLst>
              <a:ea typeface="楷体_GB2312" pitchFamily="49" charset="-122"/>
            </a:endParaRPr>
          </a:p>
        </p:txBody>
      </p:sp>
      <p:sp>
        <p:nvSpPr>
          <p:cNvPr id="24579" name="Rectangle 3"/>
          <p:cNvSpPr>
            <a:spLocks noGrp="1" noChangeArrowheads="1"/>
          </p:cNvSpPr>
          <p:nvPr>
            <p:ph idx="1"/>
          </p:nvPr>
        </p:nvSpPr>
        <p:spPr/>
        <p:txBody>
          <a:bodyPr/>
          <a:lstStyle/>
          <a:p>
            <a:pPr eaLnBrk="1" hangingPunct="1"/>
            <a:r>
              <a:rPr lang="en-US" altLang="zh-CN" b="0" dirty="0"/>
              <a:t>If a system is in </a:t>
            </a:r>
            <a:r>
              <a:rPr lang="en-US" altLang="zh-CN" b="0" dirty="0">
                <a:solidFill>
                  <a:srgbClr val="FF0000"/>
                </a:solidFill>
              </a:rPr>
              <a:t>safe state</a:t>
            </a:r>
            <a:r>
              <a:rPr lang="en-US" altLang="zh-CN" b="0" dirty="0"/>
              <a:t> </a:t>
            </a:r>
            <a:r>
              <a:rPr lang="en-US" altLang="zh-CN" b="0" dirty="0">
                <a:sym typeface="Symbol" pitchFamily="18" charset="2"/>
              </a:rPr>
              <a:t> no deadlocks.</a:t>
            </a:r>
            <a:br>
              <a:rPr lang="en-US" altLang="zh-CN" b="0" dirty="0">
                <a:sym typeface="Symbol" pitchFamily="18" charset="2"/>
              </a:rPr>
            </a:br>
            <a:endParaRPr lang="en-US" altLang="zh-CN" b="0" dirty="0">
              <a:sym typeface="Symbol" pitchFamily="18" charset="2"/>
            </a:endParaRPr>
          </a:p>
          <a:p>
            <a:pPr eaLnBrk="1" hangingPunct="1"/>
            <a:r>
              <a:rPr lang="en-US" altLang="zh-CN" b="0" dirty="0">
                <a:sym typeface="Symbol" pitchFamily="18" charset="2"/>
              </a:rPr>
              <a:t>If a system is in </a:t>
            </a:r>
            <a:r>
              <a:rPr lang="en-US" altLang="zh-CN" b="0" dirty="0">
                <a:solidFill>
                  <a:srgbClr val="FF0000"/>
                </a:solidFill>
                <a:sym typeface="Symbol" pitchFamily="18" charset="2"/>
              </a:rPr>
              <a:t>unsafe state</a:t>
            </a:r>
            <a:r>
              <a:rPr lang="en-US" altLang="zh-CN" b="0" dirty="0">
                <a:sym typeface="Symbol" pitchFamily="18" charset="2"/>
              </a:rPr>
              <a:t>  </a:t>
            </a:r>
            <a:r>
              <a:rPr lang="en-US" altLang="zh-CN" b="0" dirty="0">
                <a:solidFill>
                  <a:srgbClr val="FF0000"/>
                </a:solidFill>
                <a:sym typeface="Symbol" pitchFamily="18" charset="2"/>
              </a:rPr>
              <a:t>possibility</a:t>
            </a:r>
            <a:r>
              <a:rPr lang="en-US" altLang="zh-CN" b="0" dirty="0">
                <a:sym typeface="Symbol" pitchFamily="18" charset="2"/>
              </a:rPr>
              <a:t> of deadlock.</a:t>
            </a:r>
            <a:br>
              <a:rPr lang="en-US" altLang="zh-CN" b="0" dirty="0">
                <a:sym typeface="Symbol" pitchFamily="18" charset="2"/>
              </a:rPr>
            </a:br>
            <a:endParaRPr lang="en-US" altLang="zh-CN" b="0" dirty="0">
              <a:sym typeface="Symbol" pitchFamily="18" charset="2"/>
            </a:endParaRPr>
          </a:p>
          <a:p>
            <a:pPr eaLnBrk="1" hangingPunct="1"/>
            <a:r>
              <a:rPr lang="en-US" altLang="zh-CN" b="0" dirty="0">
                <a:solidFill>
                  <a:srgbClr val="FF0000"/>
                </a:solidFill>
                <a:sym typeface="Symbol" pitchFamily="18" charset="2"/>
              </a:rPr>
              <a:t>Avoidance </a:t>
            </a:r>
            <a:r>
              <a:rPr lang="en-US" altLang="zh-CN" b="0" dirty="0">
                <a:sym typeface="Symbol" pitchFamily="18" charset="2"/>
              </a:rPr>
              <a:t> ensure that a system will </a:t>
            </a:r>
            <a:r>
              <a:rPr lang="en-US" altLang="zh-CN" b="0" dirty="0">
                <a:solidFill>
                  <a:srgbClr val="FF0000"/>
                </a:solidFill>
                <a:sym typeface="Symbol" pitchFamily="18" charset="2"/>
              </a:rPr>
              <a:t>never enter an unsafe state.</a:t>
            </a:r>
            <a:r>
              <a:rPr lang="en-US" altLang="zh-CN" sz="2000" b="0" dirty="0">
                <a:sym typeface="Symbol" pitchFamily="18" charset="2"/>
              </a:rPr>
              <a:t> </a:t>
            </a:r>
          </a:p>
          <a:p>
            <a:pPr eaLnBrk="1" hangingPunct="1">
              <a:buFont typeface="Monotype Sorts" pitchFamily="2" charset="2"/>
              <a:buNone/>
            </a:pPr>
            <a:r>
              <a:rPr lang="zh-CN" altLang="en-US" sz="2000" b="0" dirty="0">
                <a:sym typeface="Symbol" pitchFamily="18" charset="2"/>
              </a:rPr>
              <a:t>     </a:t>
            </a:r>
            <a:endParaRPr lang="en-US" altLang="zh-CN" b="0" dirty="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Safe, Unsafe , Deadlock State spaces</a:t>
            </a:r>
            <a:endParaRPr lang="en-US" altLang="zh-CN" sz="26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l="10608" t="1381" r="10387" b="829"/>
          <a:stretch>
            <a:fillRect/>
          </a:stretch>
        </p:blipFill>
        <p:spPr bwMode="auto">
          <a:xfrm>
            <a:off x="3494088" y="1360488"/>
            <a:ext cx="5122862" cy="516731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zh-CN" altLang="en-US" sz="2800">
                <a:ea typeface="楷体_GB2312" pitchFamily="49" charset="-122"/>
              </a:rPr>
              <a:t>例</a:t>
            </a:r>
          </a:p>
        </p:txBody>
      </p:sp>
      <p:sp>
        <p:nvSpPr>
          <p:cNvPr id="26627"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000" b="0" dirty="0"/>
              <a:t>例：假如系统中有</a:t>
            </a:r>
            <a:r>
              <a:rPr lang="en-US" altLang="zh-CN" sz="2000" b="0" dirty="0"/>
              <a:t>P1</a:t>
            </a:r>
            <a:r>
              <a:rPr lang="zh-CN" altLang="en-US" sz="2000" b="0" dirty="0"/>
              <a:t>、</a:t>
            </a:r>
            <a:r>
              <a:rPr lang="en-US" altLang="zh-CN" sz="2000" b="0" dirty="0"/>
              <a:t>P2</a:t>
            </a:r>
            <a:r>
              <a:rPr lang="zh-CN" altLang="en-US" sz="2000" b="0" dirty="0"/>
              <a:t>和</a:t>
            </a:r>
            <a:r>
              <a:rPr lang="en-US" altLang="zh-CN" sz="2000" b="0" dirty="0"/>
              <a:t>P3</a:t>
            </a:r>
            <a:r>
              <a:rPr lang="zh-CN" altLang="en-US" sz="2000" b="0" dirty="0"/>
              <a:t>三个进程和</a:t>
            </a:r>
            <a:r>
              <a:rPr lang="en-US" altLang="zh-CN" sz="2000" b="0" dirty="0"/>
              <a:t>12</a:t>
            </a:r>
            <a:r>
              <a:rPr lang="zh-CN" altLang="en-US" sz="2000" b="0" dirty="0"/>
              <a:t>台磁带机。各进程最大需求和</a:t>
            </a:r>
            <a:r>
              <a:rPr lang="en-US" altLang="zh-CN" sz="2000" b="0" dirty="0"/>
              <a:t>T0</a:t>
            </a:r>
            <a:r>
              <a:rPr lang="zh-CN" altLang="en-US" sz="2000" b="0" dirty="0"/>
              <a:t>时刻分配状态如下：</a:t>
            </a:r>
          </a:p>
          <a:p>
            <a:pPr eaLnBrk="1" hangingPunct="1">
              <a:lnSpc>
                <a:spcPct val="90000"/>
              </a:lnSpc>
              <a:buFont typeface="Monotype Sorts" pitchFamily="2" charset="2"/>
              <a:buNone/>
            </a:pPr>
            <a:r>
              <a:rPr lang="zh-CN" altLang="en-US" sz="2000" b="0" dirty="0"/>
              <a:t>      </a:t>
            </a:r>
            <a:r>
              <a:rPr lang="zh-CN" altLang="en-US" sz="2000" b="0" u="sng" dirty="0"/>
              <a:t> </a:t>
            </a:r>
            <a:r>
              <a:rPr lang="zh-CN" altLang="en-US" sz="1800" b="0" u="sng" dirty="0"/>
              <a:t>进程</a:t>
            </a:r>
            <a:r>
              <a:rPr lang="zh-CN" altLang="en-US" sz="1800" b="0" dirty="0"/>
              <a:t>  </a:t>
            </a:r>
            <a:r>
              <a:rPr lang="zh-CN" altLang="en-US" sz="1800" b="0" u="sng" dirty="0"/>
              <a:t>最大需求</a:t>
            </a:r>
            <a:r>
              <a:rPr lang="zh-CN" altLang="en-US" sz="1800" b="0" dirty="0"/>
              <a:t> </a:t>
            </a:r>
            <a:r>
              <a:rPr lang="zh-CN" altLang="en-US" sz="1800" b="0" u="sng" dirty="0"/>
              <a:t>已分配</a:t>
            </a:r>
            <a:r>
              <a:rPr lang="zh-CN" altLang="en-US" sz="1800" b="0" dirty="0"/>
              <a:t>  </a:t>
            </a:r>
            <a:r>
              <a:rPr lang="zh-CN" altLang="en-US" sz="1800" b="0" u="sng" dirty="0"/>
              <a:t>还需请求</a:t>
            </a:r>
            <a:r>
              <a:rPr lang="zh-CN" altLang="en-US" sz="1800" b="0" dirty="0"/>
              <a:t>  </a:t>
            </a:r>
            <a:r>
              <a:rPr lang="zh-CN" altLang="en-US" sz="1800" b="0" u="sng" dirty="0"/>
              <a:t> 可用</a:t>
            </a:r>
          </a:p>
          <a:p>
            <a:pPr eaLnBrk="1" hangingPunct="1">
              <a:lnSpc>
                <a:spcPct val="90000"/>
              </a:lnSpc>
              <a:buFont typeface="Monotype Sorts" pitchFamily="2" charset="2"/>
              <a:buNone/>
            </a:pPr>
            <a:r>
              <a:rPr lang="zh-CN" altLang="en-US" sz="2000" b="0" dirty="0"/>
              <a:t>         </a:t>
            </a:r>
            <a:r>
              <a:rPr lang="en-US" altLang="zh-CN" sz="2000" b="0" dirty="0"/>
              <a:t>P1     10        5                5          3</a:t>
            </a:r>
            <a:br>
              <a:rPr lang="en-US" altLang="zh-CN" sz="2000" b="0" dirty="0"/>
            </a:br>
            <a:r>
              <a:rPr lang="en-US" altLang="zh-CN" sz="2000" b="0" dirty="0"/>
              <a:t>    P2      4         2                2</a:t>
            </a:r>
            <a:br>
              <a:rPr lang="en-US" altLang="zh-CN" sz="2000" b="0" dirty="0"/>
            </a:br>
            <a:r>
              <a:rPr lang="en-US" altLang="zh-CN" sz="2000" b="0" dirty="0"/>
              <a:t>    P3      9         2                7</a:t>
            </a:r>
          </a:p>
          <a:p>
            <a:pPr eaLnBrk="1" hangingPunct="1">
              <a:lnSpc>
                <a:spcPct val="90000"/>
              </a:lnSpc>
              <a:buFont typeface="Monotype Sorts" pitchFamily="2" charset="2"/>
              <a:buNone/>
            </a:pPr>
            <a:r>
              <a:rPr lang="zh-CN" altLang="en-US" sz="2000" b="0" dirty="0"/>
              <a:t>	</a:t>
            </a:r>
            <a:r>
              <a:rPr lang="zh-CN" altLang="en-US" sz="2000" dirty="0"/>
              <a:t>       </a:t>
            </a:r>
            <a:r>
              <a:rPr lang="zh-CN" altLang="en-US" sz="2000" b="0" dirty="0"/>
              <a:t>分析</a:t>
            </a:r>
            <a:r>
              <a:rPr lang="en-US" altLang="zh-CN" sz="2000" b="0" dirty="0"/>
              <a:t>T0</a:t>
            </a:r>
            <a:r>
              <a:rPr lang="zh-CN" altLang="en-US" sz="2000" b="0" dirty="0"/>
              <a:t>状态，</a:t>
            </a:r>
            <a:r>
              <a:rPr lang="zh-CN" altLang="en-US" sz="2000" dirty="0"/>
              <a:t>是否</a:t>
            </a:r>
            <a:r>
              <a:rPr lang="zh-CN" altLang="en-US" sz="2000" b="0" dirty="0"/>
              <a:t>可以找到一个安全序列</a:t>
            </a:r>
            <a:r>
              <a:rPr lang="zh-CN" altLang="en-US" sz="2000" dirty="0"/>
              <a:t>，</a:t>
            </a:r>
            <a:r>
              <a:rPr lang="zh-CN" altLang="en-US" sz="2000" b="0" dirty="0"/>
              <a:t>即系统按此进程序列分配资源，每个进程都可顺利完成。写出所有的安全序列。</a:t>
            </a:r>
            <a:endParaRPr lang="en-US" altLang="zh-CN" sz="2000" b="0" dirty="0"/>
          </a:p>
          <a:p>
            <a:pPr eaLnBrk="1" hangingPunct="1">
              <a:lnSpc>
                <a:spcPct val="90000"/>
              </a:lnSpc>
              <a:buFont typeface="Monotype Sorts" pitchFamily="2" charset="2"/>
              <a:buNone/>
            </a:pPr>
            <a:br>
              <a:rPr lang="zh-CN" altLang="en-US" sz="2000" b="0" dirty="0"/>
            </a:br>
            <a:r>
              <a:rPr lang="zh-CN" altLang="en-US" sz="2000" dirty="0"/>
              <a:t>       </a:t>
            </a:r>
            <a:r>
              <a:rPr lang="zh-CN" altLang="en-US" sz="2000" b="0" dirty="0"/>
              <a:t>如果在</a:t>
            </a:r>
            <a:r>
              <a:rPr lang="en-US" altLang="zh-CN" sz="2000" b="0" dirty="0"/>
              <a:t>T0 </a:t>
            </a:r>
            <a:r>
              <a:rPr lang="zh-CN" altLang="en-US" sz="2000" b="0" dirty="0"/>
              <a:t>状态不按安全序列进行分配，例如在</a:t>
            </a:r>
            <a:r>
              <a:rPr lang="en-US" altLang="zh-CN" sz="2000" b="0" dirty="0"/>
              <a:t>T0</a:t>
            </a:r>
            <a:r>
              <a:rPr lang="zh-CN" altLang="en-US" sz="2000" b="0" dirty="0"/>
              <a:t>状态下</a:t>
            </a:r>
            <a:r>
              <a:rPr lang="en-US" altLang="zh-CN" sz="2000" b="0" dirty="0"/>
              <a:t>P3</a:t>
            </a:r>
            <a:r>
              <a:rPr lang="zh-CN" altLang="en-US" sz="2000" b="0" dirty="0"/>
              <a:t>申请</a:t>
            </a:r>
            <a:r>
              <a:rPr lang="en-US" altLang="zh-CN" sz="2000" b="0" dirty="0"/>
              <a:t>1</a:t>
            </a:r>
            <a:r>
              <a:rPr lang="zh-CN" altLang="en-US" sz="2000" b="0" dirty="0"/>
              <a:t>台磁带机。如系统实施此次分配使系统状态由</a:t>
            </a:r>
            <a:r>
              <a:rPr lang="en-US" altLang="zh-CN" sz="2000" b="0" dirty="0"/>
              <a:t>T0</a:t>
            </a:r>
            <a:r>
              <a:rPr lang="zh-CN" altLang="en-US" sz="2000" b="0" dirty="0"/>
              <a:t>变为</a:t>
            </a:r>
            <a:r>
              <a:rPr lang="en-US" altLang="zh-CN" sz="2000" b="0" dirty="0"/>
              <a:t>T1</a:t>
            </a:r>
            <a:r>
              <a:rPr lang="zh-CN" altLang="en-US" sz="2000" b="0" dirty="0"/>
              <a:t>状态，分析</a:t>
            </a:r>
            <a:r>
              <a:rPr lang="en-US" altLang="zh-CN" sz="2000" b="0" dirty="0"/>
              <a:t>T1</a:t>
            </a:r>
            <a:r>
              <a:rPr lang="zh-CN" altLang="en-US" sz="2000" b="0" dirty="0"/>
              <a:t>状态安全情况。</a:t>
            </a:r>
          </a:p>
          <a:p>
            <a:pPr eaLnBrk="1" hangingPunct="1">
              <a:lnSpc>
                <a:spcPct val="90000"/>
              </a:lnSpc>
              <a:buFont typeface="Monotype Sorts" pitchFamily="2" charset="2"/>
              <a:buNone/>
            </a:pPr>
            <a:r>
              <a:rPr lang="en-US" altLang="zh-CN" sz="2000" b="0" dirty="0"/>
              <a:t>	</a:t>
            </a:r>
            <a:endParaRPr lang="zh-CN" altLang="en-US" sz="2000"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solidFill>
                  <a:srgbClr val="FF0000"/>
                </a:solidFill>
                <a:latin typeface="宋体" charset="-122"/>
                <a:ea typeface="宋体" charset="-122"/>
              </a:rPr>
              <a:t>Avoidance algorithms </a:t>
            </a:r>
          </a:p>
        </p:txBody>
      </p:sp>
      <p:sp>
        <p:nvSpPr>
          <p:cNvPr id="27651" name="Rectangle 3"/>
          <p:cNvSpPr>
            <a:spLocks noGrp="1" noChangeArrowheads="1"/>
          </p:cNvSpPr>
          <p:nvPr>
            <p:ph idx="1"/>
          </p:nvPr>
        </p:nvSpPr>
        <p:spPr/>
        <p:txBody>
          <a:bodyPr/>
          <a:lstStyle/>
          <a:p>
            <a:pPr eaLnBrk="1" hangingPunct="1"/>
            <a:r>
              <a:rPr lang="en-US" altLang="zh-CN" b="0" dirty="0">
                <a:solidFill>
                  <a:srgbClr val="0000FF"/>
                </a:solidFill>
              </a:rPr>
              <a:t>Single</a:t>
            </a:r>
            <a:r>
              <a:rPr lang="en-US" altLang="zh-CN" b="0" dirty="0"/>
              <a:t> instance of a resource type</a:t>
            </a:r>
          </a:p>
          <a:p>
            <a:pPr lvl="1" eaLnBrk="1" hangingPunct="1"/>
            <a:r>
              <a:rPr lang="en-US" altLang="zh-CN" b="0" dirty="0"/>
              <a:t>Use a </a:t>
            </a:r>
            <a:r>
              <a:rPr lang="en-US" altLang="zh-CN" b="0" dirty="0">
                <a:solidFill>
                  <a:srgbClr val="FF0000"/>
                </a:solidFill>
              </a:rPr>
              <a:t>resource-allocation graph</a:t>
            </a:r>
          </a:p>
          <a:p>
            <a:pPr eaLnBrk="1" hangingPunct="1"/>
            <a:endParaRPr lang="en-US" altLang="zh-CN" b="0" dirty="0"/>
          </a:p>
          <a:p>
            <a:pPr eaLnBrk="1" hangingPunct="1"/>
            <a:r>
              <a:rPr lang="en-US" altLang="zh-CN" b="0" dirty="0">
                <a:solidFill>
                  <a:srgbClr val="0000FF"/>
                </a:solidFill>
              </a:rPr>
              <a:t>Multiple </a:t>
            </a:r>
            <a:r>
              <a:rPr lang="en-US" altLang="zh-CN" b="0" dirty="0"/>
              <a:t>instances of a resource type</a:t>
            </a:r>
          </a:p>
          <a:p>
            <a:pPr lvl="1" eaLnBrk="1" hangingPunct="1"/>
            <a:r>
              <a:rPr lang="en-US" altLang="zh-CN" b="0" dirty="0"/>
              <a:t> Use the </a:t>
            </a:r>
            <a:r>
              <a:rPr lang="en-US" altLang="zh-CN" b="0" dirty="0">
                <a:solidFill>
                  <a:srgbClr val="FF0000"/>
                </a:solidFill>
              </a:rPr>
              <a:t>banker’s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7.1 System Model</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3081778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2400" dirty="0">
                <a:ea typeface="楷体_GB2312" pitchFamily="49" charset="-122"/>
              </a:rPr>
              <a:t>7.5.2 Resource-Allocation Graph Algorithm</a:t>
            </a:r>
            <a:br>
              <a:rPr lang="en-US" altLang="zh-CN" sz="2800" dirty="0">
                <a:ea typeface="楷体_GB2312" pitchFamily="49" charset="-122"/>
              </a:rPr>
            </a:br>
            <a:r>
              <a:rPr lang="zh-CN" altLang="en-US" sz="1800" dirty="0">
                <a:ea typeface="楷体_GB2312" pitchFamily="49" charset="-122"/>
              </a:rPr>
              <a:t>资源分配图算法</a:t>
            </a:r>
            <a:endParaRPr lang="en-US" altLang="zh-CN" sz="1800" dirty="0">
              <a:ea typeface="楷体_GB2312" pitchFamily="49" charset="-122"/>
            </a:endParaRPr>
          </a:p>
        </p:txBody>
      </p:sp>
      <p:sp>
        <p:nvSpPr>
          <p:cNvPr id="28675" name="Rectangle 3"/>
          <p:cNvSpPr>
            <a:spLocks noGrp="1" noChangeArrowheads="1"/>
          </p:cNvSpPr>
          <p:nvPr>
            <p:ph idx="1"/>
          </p:nvPr>
        </p:nvSpPr>
        <p:spPr/>
        <p:txBody>
          <a:bodyPr/>
          <a:lstStyle/>
          <a:p>
            <a:pPr eaLnBrk="1" hangingPunct="1"/>
            <a:r>
              <a:rPr lang="en-US" altLang="zh-CN" sz="2400" b="0" i="1" dirty="0">
                <a:solidFill>
                  <a:srgbClr val="0000FF"/>
                </a:solidFill>
              </a:rPr>
              <a:t>Claim edge</a:t>
            </a:r>
            <a:r>
              <a:rPr lang="zh-CN" altLang="en-US" sz="1800" b="0" dirty="0">
                <a:solidFill>
                  <a:srgbClr val="FF0000"/>
                </a:solidFill>
              </a:rPr>
              <a:t>（</a:t>
            </a:r>
            <a:r>
              <a:rPr lang="zh-CN" altLang="en-US" sz="1800" b="0" dirty="0">
                <a:solidFill>
                  <a:srgbClr val="FF0000"/>
                </a:solidFill>
                <a:sym typeface="Symbol" pitchFamily="18" charset="2"/>
              </a:rPr>
              <a:t>需求边）</a:t>
            </a:r>
            <a:r>
              <a:rPr lang="en-US" altLang="zh-CN" sz="2400" b="0" i="1" dirty="0"/>
              <a:t>P</a:t>
            </a:r>
            <a:r>
              <a:rPr lang="en-US" altLang="zh-CN" sz="2400" b="0" i="1" baseline="-25000" dirty="0"/>
              <a:t>i</a:t>
            </a:r>
            <a:r>
              <a:rPr lang="en-US" altLang="zh-CN" sz="2400" b="0" dirty="0"/>
              <a:t> </a:t>
            </a:r>
            <a:r>
              <a:rPr lang="en-US" altLang="zh-CN" sz="2400" b="0" dirty="0">
                <a:sym typeface="Symbol" pitchFamily="18" charset="2"/>
              </a:rPr>
              <a:t> </a:t>
            </a:r>
            <a:r>
              <a:rPr lang="en-US" altLang="zh-CN" sz="2400" b="0" i="1" dirty="0" err="1">
                <a:sym typeface="Symbol" pitchFamily="18" charset="2"/>
              </a:rPr>
              <a:t>R</a:t>
            </a:r>
            <a:r>
              <a:rPr lang="en-US" altLang="zh-CN" sz="2400" b="0" i="1" baseline="-25000" dirty="0" err="1">
                <a:sym typeface="Symbol" pitchFamily="18" charset="2"/>
              </a:rPr>
              <a:t>j</a:t>
            </a:r>
            <a:r>
              <a:rPr lang="en-US" altLang="zh-CN" sz="2400" b="0" dirty="0">
                <a:sym typeface="Symbol" pitchFamily="18" charset="2"/>
              </a:rPr>
              <a:t> indicated that process </a:t>
            </a:r>
            <a:r>
              <a:rPr lang="en-US" altLang="zh-CN" sz="2400" b="0" i="1" dirty="0" err="1">
                <a:sym typeface="Symbol" pitchFamily="18" charset="2"/>
              </a:rPr>
              <a:t>P</a:t>
            </a:r>
            <a:r>
              <a:rPr lang="en-US" altLang="zh-CN" sz="2400" b="0" i="1" baseline="-25000" dirty="0" err="1">
                <a:sym typeface="Symbol" pitchFamily="18" charset="2"/>
              </a:rPr>
              <a:t>j</a:t>
            </a:r>
            <a:r>
              <a:rPr lang="en-US" altLang="zh-CN" sz="2400" b="0" dirty="0">
                <a:sym typeface="Symbol" pitchFamily="18" charset="2"/>
              </a:rPr>
              <a:t> may request resource </a:t>
            </a:r>
            <a:r>
              <a:rPr lang="en-US" altLang="zh-CN" sz="2400" b="0" i="1" dirty="0" err="1">
                <a:sym typeface="Symbol" pitchFamily="18" charset="2"/>
              </a:rPr>
              <a:t>R</a:t>
            </a:r>
            <a:r>
              <a:rPr lang="en-US" altLang="zh-CN" sz="2400" b="0" i="1" baseline="-25000" dirty="0" err="1">
                <a:sym typeface="Symbol" pitchFamily="18" charset="2"/>
              </a:rPr>
              <a:t>j</a:t>
            </a:r>
            <a:r>
              <a:rPr lang="en-US" altLang="zh-CN" sz="2400" b="0" dirty="0">
                <a:sym typeface="Symbol" pitchFamily="18" charset="2"/>
              </a:rPr>
              <a:t>; represented by a </a:t>
            </a:r>
            <a:r>
              <a:rPr lang="en-US" altLang="zh-CN" sz="2400" b="0" dirty="0">
                <a:solidFill>
                  <a:srgbClr val="FF0000"/>
                </a:solidFill>
                <a:sym typeface="Symbol" pitchFamily="18" charset="2"/>
              </a:rPr>
              <a:t>dashed line</a:t>
            </a:r>
            <a:r>
              <a:rPr lang="en-US" altLang="zh-CN" sz="2400" b="0" dirty="0">
                <a:sym typeface="Symbol" pitchFamily="18" charset="2"/>
              </a:rPr>
              <a:t>.</a:t>
            </a:r>
            <a:endParaRPr lang="en-US" altLang="zh-CN" sz="1800" b="0" dirty="0">
              <a:sym typeface="Symbol" pitchFamily="18" charset="2"/>
            </a:endParaRPr>
          </a:p>
          <a:p>
            <a:pPr eaLnBrk="1" hangingPunct="1"/>
            <a:r>
              <a:rPr lang="en-US" altLang="zh-CN" sz="2400" b="0" dirty="0">
                <a:solidFill>
                  <a:srgbClr val="0070C0"/>
                </a:solidFill>
                <a:sym typeface="Symbol" pitchFamily="18" charset="2"/>
              </a:rPr>
              <a:t>Claim edge </a:t>
            </a:r>
            <a:r>
              <a:rPr lang="en-US" altLang="zh-CN" sz="2400" b="0" dirty="0">
                <a:sym typeface="Symbol" pitchFamily="18" charset="2"/>
              </a:rPr>
              <a:t>converts to </a:t>
            </a:r>
            <a:r>
              <a:rPr lang="en-US" altLang="zh-CN" sz="2400" b="0" i="1" dirty="0">
                <a:solidFill>
                  <a:srgbClr val="0000FF"/>
                </a:solidFill>
                <a:sym typeface="Symbol" pitchFamily="18" charset="2"/>
              </a:rPr>
              <a:t>request edge</a:t>
            </a:r>
            <a:r>
              <a:rPr lang="zh-CN" altLang="en-US" sz="1800" b="0" dirty="0">
                <a:solidFill>
                  <a:srgbClr val="FF0000"/>
                </a:solidFill>
                <a:sym typeface="Symbol" pitchFamily="18" charset="2"/>
              </a:rPr>
              <a:t>（请求边）</a:t>
            </a:r>
            <a:r>
              <a:rPr lang="en-US" altLang="zh-CN" sz="2400" b="0" dirty="0">
                <a:sym typeface="Symbol" pitchFamily="18" charset="2"/>
              </a:rPr>
              <a:t>when a process requests a resource.</a:t>
            </a:r>
          </a:p>
          <a:p>
            <a:pPr eaLnBrk="1" hangingPunct="1"/>
            <a:r>
              <a:rPr lang="en-US" altLang="zh-CN" sz="2400" b="0" dirty="0">
                <a:solidFill>
                  <a:srgbClr val="0070C0"/>
                </a:solidFill>
                <a:sym typeface="Symbol" pitchFamily="18" charset="2"/>
              </a:rPr>
              <a:t>Request edge </a:t>
            </a:r>
            <a:r>
              <a:rPr lang="en-US" altLang="zh-CN" sz="2400" b="0" dirty="0">
                <a:sym typeface="Symbol" pitchFamily="18" charset="2"/>
              </a:rPr>
              <a:t>converted to an </a:t>
            </a:r>
            <a:r>
              <a:rPr lang="en-US" altLang="zh-CN" sz="2400" b="0" dirty="0">
                <a:solidFill>
                  <a:srgbClr val="0000FF"/>
                </a:solidFill>
                <a:sym typeface="Symbol" pitchFamily="18" charset="2"/>
              </a:rPr>
              <a:t>assignment edge </a:t>
            </a:r>
            <a:r>
              <a:rPr lang="zh-CN" altLang="en-US" sz="1800" b="0" dirty="0">
                <a:solidFill>
                  <a:srgbClr val="FF0000"/>
                </a:solidFill>
                <a:sym typeface="Symbol" pitchFamily="18" charset="2"/>
              </a:rPr>
              <a:t>（分配边）</a:t>
            </a:r>
            <a:r>
              <a:rPr lang="en-US" altLang="zh-CN" sz="2400" b="0" dirty="0">
                <a:sym typeface="Symbol" pitchFamily="18" charset="2"/>
              </a:rPr>
              <a:t> when the  resource is allocated to the process</a:t>
            </a:r>
          </a:p>
          <a:p>
            <a:pPr eaLnBrk="1" hangingPunct="1"/>
            <a:r>
              <a:rPr lang="en-US" altLang="zh-CN" sz="2400" b="0" dirty="0">
                <a:sym typeface="Symbol" pitchFamily="18" charset="2"/>
              </a:rPr>
              <a:t>When a resource is released by a process, assignment edge reconverts to a claim edge.</a:t>
            </a:r>
            <a:endParaRPr lang="en-US" altLang="zh-CN" sz="1800" b="0" dirty="0">
              <a:solidFill>
                <a:srgbClr val="FF0000"/>
              </a:solidFill>
              <a:sym typeface="Symbol" pitchFamily="18" charset="2"/>
            </a:endParaRPr>
          </a:p>
          <a:p>
            <a:pPr eaLnBrk="1" hangingPunct="1"/>
            <a:r>
              <a:rPr lang="en-US" altLang="zh-CN" sz="2400" b="0" dirty="0">
                <a:sym typeface="Symbol" pitchFamily="18" charset="2"/>
              </a:rPr>
              <a:t>Resources must be claimed </a:t>
            </a:r>
            <a:r>
              <a:rPr lang="en-US" altLang="zh-CN" sz="2400" b="0" i="1" dirty="0">
                <a:sym typeface="Symbol" pitchFamily="18" charset="2"/>
              </a:rPr>
              <a:t>a priori</a:t>
            </a:r>
            <a:r>
              <a:rPr lang="en-US" altLang="zh-CN" sz="2400" b="0" dirty="0">
                <a:sym typeface="Symbol" pitchFamily="18" charset="2"/>
              </a:rPr>
              <a:t> in the system.</a:t>
            </a:r>
          </a:p>
          <a:p>
            <a:pPr eaLnBrk="1" hangingPunct="1">
              <a:buFont typeface="Monotype Sorts" pitchFamily="2" charset="2"/>
              <a:buNone/>
            </a:pPr>
            <a:r>
              <a:rPr lang="zh-CN" altLang="en-US" sz="1800" b="0" dirty="0">
                <a:sym typeface="Symbol" pitchFamily="18" charset="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资源分配图</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0343" y="854075"/>
            <a:ext cx="9300755" cy="5834109"/>
          </a:xfrm>
        </p:spPr>
      </p:pic>
    </p:spTree>
    <p:extLst>
      <p:ext uri="{BB962C8B-B14F-4D97-AF65-F5344CB8AC3E}">
        <p14:creationId xmlns:p14="http://schemas.microsoft.com/office/powerpoint/2010/main" val="387845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ltLang="zh-CN" sz="2400">
                <a:ea typeface="楷体_GB2312" pitchFamily="49" charset="-122"/>
              </a:rPr>
              <a:t>Resource-Allocation Graph Algorithm</a:t>
            </a:r>
            <a:endParaRPr lang="zh-CN" altLang="en-US" sz="2400">
              <a:ea typeface="楷体_GB2312" pitchFamily="49" charset="-122"/>
            </a:endParaRPr>
          </a:p>
        </p:txBody>
      </p:sp>
      <p:sp>
        <p:nvSpPr>
          <p:cNvPr id="29699" name="Rectangle 3"/>
          <p:cNvSpPr>
            <a:spLocks noGrp="1" noChangeArrowheads="1"/>
          </p:cNvSpPr>
          <p:nvPr>
            <p:ph idx="1"/>
          </p:nvPr>
        </p:nvSpPr>
        <p:spPr/>
        <p:txBody>
          <a:bodyPr/>
          <a:lstStyle/>
          <a:p>
            <a:pPr eaLnBrk="1" hangingPunct="1"/>
            <a:r>
              <a:rPr kumimoji="0" lang="zh-CN" altLang="en-US" sz="2400" dirty="0">
                <a:sym typeface="Symbol" pitchFamily="18" charset="2"/>
              </a:rPr>
              <a:t>算法</a:t>
            </a:r>
            <a:r>
              <a:rPr kumimoji="0" lang="zh-CN" altLang="en-US" sz="2400" b="0" dirty="0">
                <a:sym typeface="Symbol" pitchFamily="18" charset="2"/>
              </a:rPr>
              <a:t>：假设进程</a:t>
            </a:r>
            <a:r>
              <a:rPr kumimoji="0" lang="en-US" altLang="zh-CN" sz="2400" b="0" dirty="0">
                <a:sym typeface="Symbol" pitchFamily="18" charset="2"/>
              </a:rPr>
              <a:t>Pi</a:t>
            </a:r>
            <a:r>
              <a:rPr kumimoji="0" lang="zh-CN" altLang="en-US" sz="2400" b="0" dirty="0">
                <a:sym typeface="Symbol" pitchFamily="18" charset="2"/>
              </a:rPr>
              <a:t>申请资源</a:t>
            </a:r>
            <a:r>
              <a:rPr kumimoji="0" lang="en-US" altLang="zh-CN" sz="2400" b="0" dirty="0" err="1">
                <a:sym typeface="Symbol" pitchFamily="18" charset="2"/>
              </a:rPr>
              <a:t>Rj</a:t>
            </a:r>
            <a:r>
              <a:rPr kumimoji="0" lang="zh-CN" altLang="en-US" sz="2400" b="0" dirty="0">
                <a:sym typeface="Symbol" pitchFamily="18" charset="2"/>
              </a:rPr>
              <a:t>。只有在需求边</a:t>
            </a:r>
            <a:r>
              <a:rPr lang="en-US" altLang="zh-CN" sz="2400" b="0" dirty="0"/>
              <a:t>P</a:t>
            </a:r>
            <a:r>
              <a:rPr lang="en-US" altLang="zh-CN" sz="2400" b="0" baseline="-25000" dirty="0"/>
              <a:t>i</a:t>
            </a:r>
            <a:r>
              <a:rPr lang="en-US" altLang="zh-CN" sz="2400" b="0" dirty="0"/>
              <a:t> </a:t>
            </a:r>
            <a:r>
              <a:rPr lang="en-US" altLang="zh-CN" sz="2400" b="0" dirty="0">
                <a:sym typeface="Symbol" pitchFamily="18" charset="2"/>
              </a:rPr>
              <a:t> </a:t>
            </a:r>
            <a:r>
              <a:rPr lang="en-US" altLang="zh-CN" sz="2400" b="0" dirty="0" err="1">
                <a:sym typeface="Symbol" pitchFamily="18" charset="2"/>
              </a:rPr>
              <a:t>R</a:t>
            </a:r>
            <a:r>
              <a:rPr lang="en-US" altLang="zh-CN" sz="2400" b="0" baseline="-25000" dirty="0" err="1">
                <a:sym typeface="Symbol" pitchFamily="18" charset="2"/>
              </a:rPr>
              <a:t>j</a:t>
            </a:r>
            <a:r>
              <a:rPr lang="en-US" altLang="zh-CN" sz="2400" b="0" dirty="0">
                <a:sym typeface="Symbol" pitchFamily="18" charset="2"/>
              </a:rPr>
              <a:t> </a:t>
            </a:r>
            <a:r>
              <a:rPr lang="zh-CN" altLang="en-US" sz="2400" b="0" dirty="0">
                <a:sym typeface="Symbol" pitchFamily="18" charset="2"/>
              </a:rPr>
              <a:t>变成分配边</a:t>
            </a:r>
            <a:r>
              <a:rPr lang="en-US" altLang="zh-CN" sz="2400" b="0" dirty="0"/>
              <a:t> </a:t>
            </a:r>
            <a:r>
              <a:rPr lang="en-US" altLang="zh-CN" sz="2400" b="0" dirty="0" err="1">
                <a:sym typeface="Symbol" pitchFamily="18" charset="2"/>
              </a:rPr>
              <a:t>R</a:t>
            </a:r>
            <a:r>
              <a:rPr lang="en-US" altLang="zh-CN" sz="2400" b="0" baseline="-25000" dirty="0" err="1">
                <a:sym typeface="Symbol" pitchFamily="18" charset="2"/>
              </a:rPr>
              <a:t>j</a:t>
            </a:r>
            <a:r>
              <a:rPr lang="en-US" altLang="zh-CN" sz="2400" b="0" dirty="0">
                <a:sym typeface="Symbol" pitchFamily="18" charset="2"/>
              </a:rPr>
              <a:t>  </a:t>
            </a:r>
            <a:r>
              <a:rPr lang="en-US" altLang="zh-CN" sz="2400" b="0" dirty="0"/>
              <a:t>P</a:t>
            </a:r>
            <a:r>
              <a:rPr lang="en-US" altLang="zh-CN" sz="2400" b="0" baseline="-25000" dirty="0"/>
              <a:t>i </a:t>
            </a:r>
            <a:r>
              <a:rPr lang="zh-CN" altLang="en-US" sz="2400" b="0" dirty="0"/>
              <a:t>而不会导致资源分配图形成环时，才允许申请。</a:t>
            </a:r>
            <a:endParaRPr lang="zh-CN" altLang="en-US" sz="2400" b="0" baseline="-25000" dirty="0"/>
          </a:p>
          <a:p>
            <a:pPr eaLnBrk="1" hangingPunct="1"/>
            <a:r>
              <a:rPr kumimoji="0" lang="zh-CN" altLang="en-US" sz="2400" b="0" dirty="0">
                <a:sym typeface="Symbol" pitchFamily="18" charset="2"/>
              </a:rPr>
              <a:t>用算法循环检测，</a:t>
            </a:r>
            <a:r>
              <a:rPr lang="zh-CN" altLang="en-US" sz="2400" b="0" dirty="0"/>
              <a:t>如果没有环存在，那么资源分配会使系统处于安全状态。如果存在环，资源分配会使系统不安全。进程</a:t>
            </a:r>
            <a:r>
              <a:rPr lang="en-US" altLang="zh-CN" sz="2400" b="0" dirty="0"/>
              <a:t>Pi</a:t>
            </a:r>
            <a:r>
              <a:rPr lang="zh-CN" altLang="en-US" sz="2400" b="0" dirty="0"/>
              <a:t>必须等待。</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Resource-Allocation Graph For Deadlock Avoidance</a:t>
            </a:r>
          </a:p>
        </p:txBody>
      </p:sp>
      <p:sp>
        <p:nvSpPr>
          <p:cNvPr id="2" name="内容占位符 1"/>
          <p:cNvSpPr>
            <a:spLocks noGrp="1"/>
          </p:cNvSpPr>
          <p:nvPr>
            <p:ph idx="1"/>
          </p:nvPr>
        </p:nvSpPr>
        <p:spPr/>
        <p:txBody>
          <a:bodyPr/>
          <a:lstStyle/>
          <a:p>
            <a:endParaRPr lang="zh-CN" altLang="en-US" dirty="0"/>
          </a:p>
        </p:txBody>
      </p:sp>
      <p:pic>
        <p:nvPicPr>
          <p:cNvPr id="30723" name="Picture 5"/>
          <p:cNvPicPr>
            <a:picLocks noChangeAspect="1" noChangeArrowheads="1"/>
          </p:cNvPicPr>
          <p:nvPr/>
        </p:nvPicPr>
        <p:blipFill>
          <a:blip r:embed="rId2">
            <a:extLst>
              <a:ext uri="{28A0092B-C50C-407E-A947-70E740481C1C}">
                <a14:useLocalDpi xmlns:a14="http://schemas.microsoft.com/office/drawing/2010/main" val="0"/>
              </a:ext>
            </a:extLst>
          </a:blip>
          <a:srcRect l="15321" t="6532" r="15155" b="7086"/>
          <a:stretch>
            <a:fillRect/>
          </a:stretch>
        </p:blipFill>
        <p:spPr bwMode="auto">
          <a:xfrm>
            <a:off x="3419475" y="1092200"/>
            <a:ext cx="5448300" cy="53340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4" name="AutoShape 6"/>
          <p:cNvSpPr>
            <a:spLocks noChangeArrowheads="1"/>
          </p:cNvSpPr>
          <p:nvPr/>
        </p:nvSpPr>
        <p:spPr bwMode="auto">
          <a:xfrm>
            <a:off x="8437563" y="4641850"/>
            <a:ext cx="1574800" cy="954088"/>
          </a:xfrm>
          <a:prstGeom prst="wedgeRoundRectCallout">
            <a:avLst>
              <a:gd name="adj1" fmla="val -124333"/>
              <a:gd name="adj2" fmla="val -47815"/>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lang="en-US" altLang="zh-CN" sz="1800" i="1">
                <a:solidFill>
                  <a:srgbClr val="FF0000"/>
                </a:solidFill>
                <a:latin typeface="Helvetica" pitchFamily="34" charset="0"/>
                <a:ea typeface="宋体" charset="-122"/>
              </a:rPr>
              <a:t>Claim edge</a:t>
            </a:r>
          </a:p>
          <a:p>
            <a:pPr algn="ctr">
              <a:spcBef>
                <a:spcPct val="0"/>
              </a:spcBef>
              <a:buClrTx/>
              <a:buSzTx/>
              <a:buFontTx/>
              <a:buNone/>
            </a:pPr>
            <a:r>
              <a:rPr lang="en-US" altLang="zh-CN" sz="1800">
                <a:solidFill>
                  <a:srgbClr val="FF0000"/>
                </a:solidFill>
                <a:latin typeface="Helvetica" pitchFamily="34" charset="0"/>
                <a:ea typeface="宋体" charset="-122"/>
              </a:rPr>
              <a:t> </a:t>
            </a:r>
            <a:r>
              <a:rPr lang="en-US" altLang="zh-CN" sz="1800" i="1">
                <a:solidFill>
                  <a:srgbClr val="FF0000"/>
                </a:solidFill>
                <a:latin typeface="Helvetica" pitchFamily="34" charset="0"/>
                <a:ea typeface="宋体" charset="-122"/>
              </a:rPr>
              <a:t>P2</a:t>
            </a:r>
            <a:r>
              <a:rPr lang="en-US" altLang="zh-CN" sz="1800">
                <a:solidFill>
                  <a:srgbClr val="FF0000"/>
                </a:solidFill>
                <a:latin typeface="Helvetica" pitchFamily="34" charset="0"/>
                <a:ea typeface="宋体" charset="-122"/>
              </a:rPr>
              <a:t> </a:t>
            </a:r>
            <a:r>
              <a:rPr lang="en-US" altLang="zh-CN" sz="1800">
                <a:solidFill>
                  <a:srgbClr val="FF0000"/>
                </a:solidFill>
                <a:latin typeface="Helvetica" pitchFamily="34" charset="0"/>
                <a:ea typeface="宋体" charset="-122"/>
                <a:sym typeface="Symbol" pitchFamily="18" charset="2"/>
              </a:rPr>
              <a:t> </a:t>
            </a:r>
            <a:r>
              <a:rPr lang="en-US" altLang="zh-CN" sz="1800" i="1">
                <a:solidFill>
                  <a:srgbClr val="FF0000"/>
                </a:solidFill>
                <a:latin typeface="Helvetica" pitchFamily="34" charset="0"/>
                <a:ea typeface="宋体" charset="-122"/>
                <a:sym typeface="Symbol" pitchFamily="18" charset="2"/>
              </a:rPr>
              <a:t>R2</a:t>
            </a:r>
            <a:endParaRPr lang="zh-CN" altLang="en-US" sz="1800" i="1">
              <a:solidFill>
                <a:srgbClr val="FF0000"/>
              </a:solidFill>
              <a:latin typeface="Helvetica" pitchFamily="34" charset="0"/>
              <a:ea typeface="宋体" charset="-122"/>
              <a:sym typeface="Symbol" pitchFamily="18" charset="2"/>
            </a:endParaRPr>
          </a:p>
        </p:txBody>
      </p:sp>
      <p:sp>
        <p:nvSpPr>
          <p:cNvPr id="30725" name="AutoShape 7"/>
          <p:cNvSpPr>
            <a:spLocks noChangeArrowheads="1"/>
          </p:cNvSpPr>
          <p:nvPr/>
        </p:nvSpPr>
        <p:spPr bwMode="auto">
          <a:xfrm>
            <a:off x="2179639" y="4968876"/>
            <a:ext cx="1755775" cy="912813"/>
          </a:xfrm>
          <a:prstGeom prst="wedgeRoundRectCallout">
            <a:avLst>
              <a:gd name="adj1" fmla="val 82713"/>
              <a:gd name="adj2" fmla="val -102245"/>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lang="en-US" altLang="zh-CN" sz="1800" i="1">
                <a:solidFill>
                  <a:srgbClr val="FF0000"/>
                </a:solidFill>
                <a:latin typeface="Helvetica" pitchFamily="34" charset="0"/>
                <a:ea typeface="宋体" charset="-122"/>
              </a:rPr>
              <a:t>Claim edge</a:t>
            </a:r>
          </a:p>
          <a:p>
            <a:pPr algn="ctr">
              <a:spcBef>
                <a:spcPct val="0"/>
              </a:spcBef>
              <a:buClrTx/>
              <a:buSzTx/>
              <a:buFontTx/>
              <a:buNone/>
            </a:pPr>
            <a:r>
              <a:rPr lang="en-US" altLang="zh-CN" sz="1800">
                <a:solidFill>
                  <a:srgbClr val="FF0000"/>
                </a:solidFill>
                <a:latin typeface="Helvetica" pitchFamily="34" charset="0"/>
                <a:ea typeface="宋体" charset="-122"/>
              </a:rPr>
              <a:t> </a:t>
            </a:r>
            <a:r>
              <a:rPr lang="en-US" altLang="zh-CN" sz="1800" i="1">
                <a:solidFill>
                  <a:srgbClr val="FF0000"/>
                </a:solidFill>
                <a:latin typeface="Helvetica" pitchFamily="34" charset="0"/>
                <a:ea typeface="宋体" charset="-122"/>
              </a:rPr>
              <a:t>P1</a:t>
            </a:r>
            <a:r>
              <a:rPr lang="en-US" altLang="zh-CN" sz="1800">
                <a:solidFill>
                  <a:srgbClr val="FF0000"/>
                </a:solidFill>
                <a:latin typeface="Helvetica" pitchFamily="34" charset="0"/>
                <a:ea typeface="宋体" charset="-122"/>
              </a:rPr>
              <a:t> </a:t>
            </a:r>
            <a:r>
              <a:rPr lang="en-US" altLang="zh-CN" sz="1800">
                <a:solidFill>
                  <a:srgbClr val="FF0000"/>
                </a:solidFill>
                <a:latin typeface="Helvetica" pitchFamily="34" charset="0"/>
                <a:ea typeface="宋体" charset="-122"/>
                <a:sym typeface="Symbol" pitchFamily="18" charset="2"/>
              </a:rPr>
              <a:t> </a:t>
            </a:r>
            <a:r>
              <a:rPr lang="en-US" altLang="zh-CN" sz="1800" i="1">
                <a:solidFill>
                  <a:srgbClr val="FF0000"/>
                </a:solidFill>
                <a:latin typeface="Helvetica" pitchFamily="34" charset="0"/>
                <a:ea typeface="宋体" charset="-122"/>
                <a:sym typeface="Symbol" pitchFamily="18" charset="2"/>
              </a:rPr>
              <a:t>R2</a:t>
            </a:r>
            <a:endParaRPr lang="zh-CN" altLang="en-US" sz="1800" i="1">
              <a:solidFill>
                <a:srgbClr val="FF0000"/>
              </a:solidFill>
              <a:latin typeface="Helvetica" pitchFamily="34" charset="0"/>
              <a:ea typeface="宋体" charset="-122"/>
              <a:sym typeface="Symbol"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Fig 7.6 Unsafe State In Resource-Allocation Graph</a:t>
            </a:r>
            <a:br>
              <a:rPr lang="en-US" altLang="zh-CN" sz="2400">
                <a:effectLst>
                  <a:outerShdw blurRad="38100" dist="38100" dir="2700000" algn="tl">
                    <a:srgbClr val="C0C0C0"/>
                  </a:outerShdw>
                </a:effectLst>
                <a:ea typeface="楷体_GB2312" pitchFamily="49" charset="-122"/>
              </a:rPr>
            </a:br>
            <a:endParaRPr lang="en-US" altLang="zh-CN" sz="24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31747" name="Picture 5"/>
          <p:cNvPicPr>
            <a:picLocks noChangeAspect="1" noChangeArrowheads="1"/>
          </p:cNvPicPr>
          <p:nvPr/>
        </p:nvPicPr>
        <p:blipFill>
          <a:blip r:embed="rId2">
            <a:extLst>
              <a:ext uri="{28A0092B-C50C-407E-A947-70E740481C1C}">
                <a14:useLocalDpi xmlns:a14="http://schemas.microsoft.com/office/drawing/2010/main" val="0"/>
              </a:ext>
            </a:extLst>
          </a:blip>
          <a:srcRect l="15393" t="6873" r="15479" b="6873"/>
          <a:stretch>
            <a:fillRect/>
          </a:stretch>
        </p:blipFill>
        <p:spPr bwMode="auto">
          <a:xfrm>
            <a:off x="3435927" y="1123950"/>
            <a:ext cx="5054024" cy="52696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8" name="AutoShape 6"/>
          <p:cNvSpPr>
            <a:spLocks noChangeArrowheads="1"/>
          </p:cNvSpPr>
          <p:nvPr/>
        </p:nvSpPr>
        <p:spPr bwMode="auto">
          <a:xfrm>
            <a:off x="8824914" y="4600575"/>
            <a:ext cx="1468437" cy="1231900"/>
          </a:xfrm>
          <a:prstGeom prst="wedgeRoundRectCallout">
            <a:avLst>
              <a:gd name="adj1" fmla="val -149894"/>
              <a:gd name="adj2" fmla="val -56958"/>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dirty="0">
                <a:solidFill>
                  <a:srgbClr val="FF0000"/>
                </a:solidFill>
                <a:latin typeface="Helvetica" pitchFamily="34" charset="0"/>
                <a:ea typeface="宋体" charset="-122"/>
              </a:rPr>
              <a:t>P</a:t>
            </a:r>
            <a:r>
              <a:rPr kumimoji="0" lang="en-US" altLang="zh-CN" sz="1800" baseline="-25000" dirty="0">
                <a:solidFill>
                  <a:srgbClr val="FF0000"/>
                </a:solidFill>
                <a:latin typeface="Helvetica" pitchFamily="34" charset="0"/>
                <a:ea typeface="宋体" charset="-122"/>
              </a:rPr>
              <a:t>2</a:t>
            </a:r>
            <a:r>
              <a:rPr kumimoji="0" lang="zh-CN" altLang="en-US" sz="1800" dirty="0">
                <a:solidFill>
                  <a:srgbClr val="FF0000"/>
                </a:solidFill>
                <a:latin typeface="Helvetica" pitchFamily="34" charset="0"/>
                <a:ea typeface="宋体" charset="-122"/>
              </a:rPr>
              <a:t>申请</a:t>
            </a:r>
            <a:r>
              <a:rPr kumimoji="0" lang="en-US" altLang="zh-CN" sz="1800" dirty="0">
                <a:solidFill>
                  <a:srgbClr val="FF0000"/>
                </a:solidFill>
                <a:latin typeface="Helvetica" pitchFamily="34" charset="0"/>
                <a:ea typeface="宋体" charset="-122"/>
              </a:rPr>
              <a:t>R</a:t>
            </a:r>
            <a:r>
              <a:rPr kumimoji="0" lang="en-US" altLang="zh-CN" sz="1800" baseline="-25000" dirty="0">
                <a:solidFill>
                  <a:srgbClr val="FF0000"/>
                </a:solidFill>
                <a:latin typeface="Helvetica" pitchFamily="34" charset="0"/>
                <a:ea typeface="宋体" charset="-122"/>
              </a:rPr>
              <a:t>2</a:t>
            </a:r>
            <a:r>
              <a:rPr kumimoji="0" lang="zh-CN" altLang="en-US" sz="1800" dirty="0">
                <a:solidFill>
                  <a:srgbClr val="FF0000"/>
                </a:solidFill>
                <a:latin typeface="Helvetica" pitchFamily="34" charset="0"/>
                <a:ea typeface="宋体" charset="-122"/>
              </a:rPr>
              <a:t>后变成请求边，后变成分配边</a:t>
            </a:r>
          </a:p>
        </p:txBody>
      </p:sp>
      <p:sp>
        <p:nvSpPr>
          <p:cNvPr id="31749" name="AutoShape 7"/>
          <p:cNvSpPr>
            <a:spLocks noChangeArrowheads="1"/>
          </p:cNvSpPr>
          <p:nvPr/>
        </p:nvSpPr>
        <p:spPr bwMode="auto">
          <a:xfrm>
            <a:off x="2889251" y="5006975"/>
            <a:ext cx="1235075" cy="630238"/>
          </a:xfrm>
          <a:prstGeom prst="wedgeRoundRectCallout">
            <a:avLst>
              <a:gd name="adj1" fmla="val 89074"/>
              <a:gd name="adj2" fmla="val -117343"/>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zh-CN" altLang="en-US" sz="1800">
                <a:solidFill>
                  <a:srgbClr val="FF0000"/>
                </a:solidFill>
                <a:latin typeface="Helvetica" pitchFamily="34" charset="0"/>
                <a:ea typeface="宋体" charset="-122"/>
              </a:rPr>
              <a:t>存在环</a:t>
            </a:r>
            <a:endParaRPr kumimoji="0" lang="en-US" altLang="zh-CN" sz="1800">
              <a:solidFill>
                <a:srgbClr val="FF0000"/>
              </a:solidFill>
              <a:latin typeface="Helvetica" pitchFamily="34" charset="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7.5.3 Banker’s Algorithm</a:t>
            </a:r>
            <a:r>
              <a:rPr lang="zh-CN" altLang="en-US" sz="2400">
                <a:effectLst>
                  <a:outerShdw blurRad="38100" dist="38100" dir="2700000" algn="tl">
                    <a:srgbClr val="C0C0C0"/>
                  </a:outerShdw>
                </a:effectLst>
                <a:ea typeface="楷体_GB2312" pitchFamily="49" charset="-122"/>
              </a:rPr>
              <a:t>（</a:t>
            </a:r>
            <a:r>
              <a:rPr lang="zh-CN" altLang="en-US" sz="2000">
                <a:effectLst>
                  <a:outerShdw blurRad="38100" dist="38100" dir="2700000" algn="tl">
                    <a:srgbClr val="C0C0C0"/>
                  </a:outerShdw>
                </a:effectLst>
                <a:ea typeface="楷体_GB2312" pitchFamily="49" charset="-122"/>
              </a:rPr>
              <a:t>银行家算法）</a:t>
            </a:r>
            <a:endParaRPr lang="en-US" altLang="zh-CN" sz="2000">
              <a:effectLst>
                <a:outerShdw blurRad="38100" dist="38100" dir="2700000" algn="tl">
                  <a:srgbClr val="C0C0C0"/>
                </a:outerShdw>
              </a:effectLst>
              <a:ea typeface="楷体_GB2312" pitchFamily="49" charset="-122"/>
            </a:endParaRPr>
          </a:p>
        </p:txBody>
      </p:sp>
      <p:sp>
        <p:nvSpPr>
          <p:cNvPr id="32771" name="Rectangle 3"/>
          <p:cNvSpPr>
            <a:spLocks noGrp="1" noChangeArrowheads="1"/>
          </p:cNvSpPr>
          <p:nvPr>
            <p:ph idx="1"/>
          </p:nvPr>
        </p:nvSpPr>
        <p:spPr/>
        <p:txBody>
          <a:bodyPr/>
          <a:lstStyle/>
          <a:p>
            <a:pPr eaLnBrk="1" hangingPunct="1"/>
            <a:r>
              <a:rPr lang="en-US" altLang="zh-CN" sz="2400" i="1" dirty="0"/>
              <a:t>Multiple instances</a:t>
            </a:r>
            <a:endParaRPr lang="zh-CN" altLang="en-US" sz="2400" i="1" dirty="0"/>
          </a:p>
          <a:p>
            <a:pPr lvl="1" eaLnBrk="1" hangingPunct="1"/>
            <a:r>
              <a:rPr lang="zh-CN" altLang="en-US" sz="2000" i="1" dirty="0"/>
              <a:t>最具代表的避免死锁算法是</a:t>
            </a:r>
            <a:r>
              <a:rPr lang="en-US" altLang="zh-CN" sz="2000" i="1" dirty="0" err="1"/>
              <a:t>Dijkstra</a:t>
            </a:r>
            <a:r>
              <a:rPr lang="zh-CN" altLang="en-US" sz="2000" i="1" dirty="0"/>
              <a:t>的银行家算法，这是由于该算法用于银行系统现金贷款的发放而得名。 </a:t>
            </a:r>
            <a:endParaRPr kumimoji="0" lang="zh-CN" altLang="en-US" sz="2000" i="1" dirty="0"/>
          </a:p>
          <a:p>
            <a:pPr lvl="1" eaLnBrk="1" hangingPunct="1"/>
            <a:r>
              <a:rPr kumimoji="0" lang="zh-CN" altLang="en-US" sz="2000" i="1" dirty="0">
                <a:solidFill>
                  <a:srgbClr val="FF0000"/>
                </a:solidFill>
              </a:rPr>
              <a:t>例</a:t>
            </a:r>
            <a:r>
              <a:rPr kumimoji="0" lang="zh-CN" altLang="en-US" sz="2000" i="1" dirty="0"/>
              <a:t>：设银行家有</a:t>
            </a:r>
            <a:r>
              <a:rPr kumimoji="0" lang="en-US" altLang="zh-CN" sz="2000" i="1" dirty="0"/>
              <a:t>10</a:t>
            </a:r>
            <a:r>
              <a:rPr kumimoji="0" lang="zh-CN" altLang="en-US" sz="2000" i="1" dirty="0"/>
              <a:t>万贷款，</a:t>
            </a:r>
            <a:r>
              <a:rPr kumimoji="0" lang="en-US" altLang="zh-CN" sz="2000" i="1" dirty="0"/>
              <a:t>P</a:t>
            </a:r>
            <a:r>
              <a:rPr kumimoji="0" lang="zh-CN" altLang="en-US" sz="2000" i="1" dirty="0"/>
              <a:t>、</a:t>
            </a:r>
            <a:r>
              <a:rPr kumimoji="0" lang="en-US" altLang="zh-CN" sz="2000" i="1" dirty="0"/>
              <a:t>Q</a:t>
            </a:r>
            <a:r>
              <a:rPr kumimoji="0" lang="zh-CN" altLang="en-US" sz="2000" i="1" dirty="0"/>
              <a:t>、</a:t>
            </a:r>
            <a:r>
              <a:rPr kumimoji="0" lang="en-US" altLang="zh-CN" sz="2000" i="1" dirty="0"/>
              <a:t>R</a:t>
            </a:r>
            <a:r>
              <a:rPr kumimoji="0" lang="zh-CN" altLang="en-US" sz="2000" i="1" dirty="0"/>
              <a:t>分别需要</a:t>
            </a:r>
            <a:r>
              <a:rPr kumimoji="0" lang="en-US" altLang="zh-CN" sz="2000" i="1" dirty="0"/>
              <a:t>8,3,9</a:t>
            </a:r>
            <a:r>
              <a:rPr kumimoji="0" lang="zh-CN" altLang="en-US" sz="2000" i="1" dirty="0"/>
              <a:t>万元搞项目，如果</a:t>
            </a:r>
            <a:r>
              <a:rPr kumimoji="0" lang="en-US" altLang="zh-CN" sz="2000" i="1" dirty="0"/>
              <a:t>P</a:t>
            </a:r>
            <a:r>
              <a:rPr kumimoji="0" lang="zh-CN" altLang="en-US" sz="2000" i="1" dirty="0"/>
              <a:t>已申请到了</a:t>
            </a:r>
            <a:r>
              <a:rPr kumimoji="0" lang="en-US" altLang="zh-CN" sz="2000" i="1" dirty="0"/>
              <a:t>4</a:t>
            </a:r>
            <a:r>
              <a:rPr kumimoji="0" lang="zh-CN" altLang="en-US" sz="2000" i="1" dirty="0"/>
              <a:t>万，</a:t>
            </a:r>
            <a:r>
              <a:rPr kumimoji="0" lang="en-US" altLang="zh-CN" sz="2000" i="1" dirty="0"/>
              <a:t>Q</a:t>
            </a:r>
            <a:r>
              <a:rPr kumimoji="0" lang="zh-CN" altLang="en-US" sz="2000" i="1" dirty="0"/>
              <a:t>要申请</a:t>
            </a:r>
            <a:r>
              <a:rPr kumimoji="0" lang="en-US" altLang="zh-CN" sz="2000" i="1" dirty="0"/>
              <a:t>2</a:t>
            </a:r>
            <a:r>
              <a:rPr kumimoji="0" lang="zh-CN" altLang="en-US" sz="2000" i="1" dirty="0"/>
              <a:t>万，显然，如果满足</a:t>
            </a:r>
            <a:r>
              <a:rPr kumimoji="0" lang="en-US" altLang="zh-CN" sz="2000" i="1" dirty="0"/>
              <a:t>Q</a:t>
            </a:r>
            <a:r>
              <a:rPr kumimoji="0" lang="zh-CN" altLang="en-US" sz="2000" i="1" dirty="0"/>
              <a:t>的申请，有安全序列</a:t>
            </a:r>
            <a:r>
              <a:rPr kumimoji="0" lang="en-US" altLang="zh-CN" sz="2000" i="1" dirty="0"/>
              <a:t>&lt;P,Q,R&gt;/&lt;Q,P,R&gt;</a:t>
            </a:r>
            <a:r>
              <a:rPr kumimoji="0" lang="zh-CN" altLang="en-US" sz="2000" i="1" dirty="0"/>
              <a:t>。但如果</a:t>
            </a:r>
            <a:r>
              <a:rPr kumimoji="0" lang="en-US" altLang="zh-CN" sz="2000" i="1" dirty="0"/>
              <a:t>R</a:t>
            </a:r>
            <a:r>
              <a:rPr kumimoji="0" lang="zh-CN" altLang="en-US" sz="2000" i="1" dirty="0"/>
              <a:t>要申请</a:t>
            </a:r>
            <a:r>
              <a:rPr kumimoji="0" lang="en-US" altLang="zh-CN" sz="2000" i="1" dirty="0"/>
              <a:t>4</a:t>
            </a:r>
            <a:r>
              <a:rPr kumimoji="0" lang="zh-CN" altLang="en-US" sz="2000" i="1" dirty="0"/>
              <a:t>万，若满足</a:t>
            </a:r>
            <a:r>
              <a:rPr kumimoji="0" lang="en-US" altLang="zh-CN" sz="2000" i="1" dirty="0"/>
              <a:t>R</a:t>
            </a:r>
            <a:r>
              <a:rPr kumimoji="0" lang="zh-CN" altLang="en-US" sz="2000" i="1" dirty="0"/>
              <a:t>的申请，显然不存在安全序列。 </a:t>
            </a:r>
            <a:endParaRPr lang="en-US" altLang="zh-CN" sz="2000" i="1" dirty="0"/>
          </a:p>
          <a:p>
            <a:pPr eaLnBrk="1" hangingPunct="1"/>
            <a:r>
              <a:rPr lang="en-US" altLang="zh-CN" sz="2400" i="1" dirty="0"/>
              <a:t>Each process must a prior claim maximum use.</a:t>
            </a:r>
          </a:p>
          <a:p>
            <a:pPr eaLnBrk="1" hangingPunct="1"/>
            <a:r>
              <a:rPr lang="zh-CN" altLang="en-US" sz="1800" i="1" dirty="0"/>
              <a:t> </a:t>
            </a:r>
            <a:r>
              <a:rPr lang="en-US" altLang="zh-CN" sz="2400" i="1" dirty="0"/>
              <a:t>When a process requests a resource it may have to wait.</a:t>
            </a:r>
            <a:endParaRPr lang="en-US" altLang="zh-CN" sz="1800" i="1" dirty="0"/>
          </a:p>
          <a:p>
            <a:pPr eaLnBrk="1" hangingPunct="1"/>
            <a:r>
              <a:rPr lang="en-US" altLang="zh-CN" sz="2400" i="1" dirty="0"/>
              <a:t>When a process gets all its resources it must return them in a finite amount of time.</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Data Structures for the Banker’s Algorithm</a:t>
            </a:r>
            <a:r>
              <a:rPr lang="en-US" altLang="zh-CN" sz="2400" dirty="0">
                <a:effectLst>
                  <a:outerShdw blurRad="38100" dist="38100" dir="2700000" algn="tl">
                    <a:srgbClr val="C0C0C0"/>
                  </a:outerShdw>
                </a:effectLst>
                <a:ea typeface="楷体_GB2312" pitchFamily="49" charset="-122"/>
              </a:rPr>
              <a:t> </a:t>
            </a:r>
            <a:endParaRPr lang="en-US" altLang="zh-CN" sz="2800" dirty="0">
              <a:effectLst>
                <a:outerShdw blurRad="38100" dist="38100" dir="2700000" algn="tl">
                  <a:srgbClr val="C0C0C0"/>
                </a:outerShdw>
              </a:effectLst>
              <a:ea typeface="楷体_GB2312" pitchFamily="49" charset="-122"/>
            </a:endParaRPr>
          </a:p>
        </p:txBody>
      </p:sp>
      <p:sp>
        <p:nvSpPr>
          <p:cNvPr id="33795" name="Rectangle 3"/>
          <p:cNvSpPr>
            <a:spLocks noGrp="1" noChangeArrowheads="1"/>
          </p:cNvSpPr>
          <p:nvPr>
            <p:ph idx="1"/>
          </p:nvPr>
        </p:nvSpPr>
        <p:spPr>
          <a:xfrm>
            <a:off x="609600" y="1801525"/>
            <a:ext cx="10972800" cy="4530725"/>
          </a:xfrm>
        </p:spPr>
        <p:txBody>
          <a:bodyPr/>
          <a:lstStyle/>
          <a:p>
            <a:pPr eaLnBrk="1" hangingPunct="1"/>
            <a:r>
              <a:rPr lang="en-US" altLang="zh-CN" sz="2400" b="0" i="1" dirty="0">
                <a:solidFill>
                  <a:srgbClr val="FF0000"/>
                </a:solidFill>
              </a:rPr>
              <a:t>Available</a:t>
            </a:r>
            <a:r>
              <a:rPr lang="en-US" altLang="zh-CN" sz="2400" b="0" i="1" dirty="0"/>
              <a:t>:</a:t>
            </a:r>
            <a:r>
              <a:rPr lang="en-US" altLang="zh-CN" sz="2400" b="0" dirty="0"/>
              <a:t>  Vector of length </a:t>
            </a:r>
            <a:r>
              <a:rPr lang="en-US" altLang="zh-CN" sz="2400" b="0" i="1" dirty="0"/>
              <a:t>m</a:t>
            </a:r>
            <a:r>
              <a:rPr lang="en-US" altLang="zh-CN" sz="2400" b="0" dirty="0"/>
              <a:t>. If available [</a:t>
            </a:r>
            <a:r>
              <a:rPr lang="en-US" altLang="zh-CN" sz="2400" b="0" i="1" dirty="0"/>
              <a:t>j</a:t>
            </a:r>
            <a:r>
              <a:rPr lang="en-US" altLang="zh-CN" sz="2400" b="0" dirty="0"/>
              <a:t>] = </a:t>
            </a:r>
            <a:r>
              <a:rPr lang="en-US" altLang="zh-CN" sz="2400" b="0" i="1" dirty="0"/>
              <a:t>k</a:t>
            </a:r>
            <a:r>
              <a:rPr lang="en-US" altLang="zh-CN" sz="2400" b="0" dirty="0"/>
              <a:t>, there are</a:t>
            </a:r>
            <a:r>
              <a:rPr lang="en-US" altLang="zh-CN" sz="2400" b="0" i="1" dirty="0"/>
              <a:t> k</a:t>
            </a:r>
            <a:r>
              <a:rPr lang="en-US" altLang="zh-CN" sz="2400" b="0" dirty="0"/>
              <a:t> instances of resource type </a:t>
            </a:r>
            <a:r>
              <a:rPr lang="en-US" altLang="zh-CN" sz="2400" b="0" i="1" dirty="0" err="1"/>
              <a:t>R</a:t>
            </a:r>
            <a:r>
              <a:rPr lang="en-US" altLang="zh-CN" sz="2400" b="0" i="1" baseline="-25000" dirty="0" err="1"/>
              <a:t>j</a:t>
            </a:r>
            <a:r>
              <a:rPr lang="en-US" altLang="zh-CN" sz="2400" b="0" baseline="-25000" dirty="0"/>
              <a:t> </a:t>
            </a:r>
            <a:r>
              <a:rPr lang="en-US" altLang="zh-CN" sz="2400" b="0" dirty="0"/>
              <a:t>available.</a:t>
            </a:r>
            <a:endParaRPr lang="en-US" altLang="zh-CN" sz="1800" b="0" dirty="0"/>
          </a:p>
          <a:p>
            <a:pPr eaLnBrk="1" hangingPunct="1"/>
            <a:r>
              <a:rPr lang="en-US" altLang="zh-CN" sz="2400" b="0" i="1" dirty="0">
                <a:solidFill>
                  <a:srgbClr val="FF0000"/>
                </a:solidFill>
              </a:rPr>
              <a:t>Max</a:t>
            </a:r>
            <a:r>
              <a:rPr lang="en-US" altLang="zh-CN" sz="2400" b="0" i="1" dirty="0"/>
              <a:t>: n x m</a:t>
            </a:r>
            <a:r>
              <a:rPr lang="en-US" altLang="zh-CN" sz="2400" b="0" dirty="0"/>
              <a:t> matrix.  If </a:t>
            </a:r>
            <a:r>
              <a:rPr lang="en-US" altLang="zh-CN" sz="2400" b="0" i="1" dirty="0"/>
              <a:t>Max </a:t>
            </a:r>
            <a:r>
              <a:rPr lang="en-US" altLang="zh-CN" sz="2400" b="0" dirty="0"/>
              <a:t>[</a:t>
            </a:r>
            <a:r>
              <a:rPr lang="en-US" altLang="zh-CN" sz="2400" b="0" i="1" dirty="0" err="1"/>
              <a:t>i,j</a:t>
            </a:r>
            <a:r>
              <a:rPr lang="en-US" altLang="zh-CN" sz="2400" b="0" dirty="0"/>
              <a:t>] = </a:t>
            </a:r>
            <a:r>
              <a:rPr lang="en-US" altLang="zh-CN" sz="2400" b="0" i="1" dirty="0"/>
              <a:t>k</a:t>
            </a:r>
            <a:r>
              <a:rPr lang="en-US" altLang="zh-CN" sz="2400" b="0" dirty="0"/>
              <a:t>, then process </a:t>
            </a:r>
            <a:r>
              <a:rPr lang="en-US" altLang="zh-CN" sz="2400" b="0" i="1" dirty="0"/>
              <a:t>P</a:t>
            </a:r>
            <a:r>
              <a:rPr lang="en-US" altLang="zh-CN" sz="2400" b="0" i="1" baseline="-25000" dirty="0"/>
              <a:t>i</a:t>
            </a:r>
            <a:r>
              <a:rPr lang="en-US" altLang="zh-CN" sz="2400" b="0" i="1" dirty="0"/>
              <a:t> </a:t>
            </a:r>
            <a:r>
              <a:rPr lang="en-US" altLang="zh-CN" sz="2400" b="0" dirty="0"/>
              <a:t>may request at most</a:t>
            </a:r>
            <a:r>
              <a:rPr lang="en-US" altLang="zh-CN" sz="2400" b="0" i="1" dirty="0"/>
              <a:t> k </a:t>
            </a:r>
            <a:r>
              <a:rPr lang="en-US" altLang="zh-CN" sz="2400" b="0" dirty="0"/>
              <a:t>instances of resource type </a:t>
            </a:r>
            <a:r>
              <a:rPr lang="en-US" altLang="zh-CN" sz="2400" b="0" i="1" dirty="0" err="1"/>
              <a:t>R</a:t>
            </a:r>
            <a:r>
              <a:rPr lang="en-US" altLang="zh-CN" sz="2400" b="0" i="1" baseline="-25000" dirty="0" err="1"/>
              <a:t>j</a:t>
            </a:r>
            <a:r>
              <a:rPr lang="en-US" altLang="zh-CN" sz="2400" b="0" dirty="0"/>
              <a:t>.</a:t>
            </a:r>
            <a:r>
              <a:rPr lang="zh-CN" altLang="en-US" sz="1800" b="0" dirty="0"/>
              <a:t>    </a:t>
            </a:r>
            <a:endParaRPr lang="en-US" altLang="zh-CN" sz="1800" b="0" dirty="0"/>
          </a:p>
          <a:p>
            <a:pPr eaLnBrk="1" hangingPunct="1"/>
            <a:r>
              <a:rPr lang="en-US" altLang="zh-CN" sz="2400" b="0" i="1" dirty="0">
                <a:solidFill>
                  <a:srgbClr val="FF0000"/>
                </a:solidFill>
              </a:rPr>
              <a:t>Allocation</a:t>
            </a:r>
            <a:r>
              <a:rPr lang="en-US" altLang="zh-CN" sz="2400" b="0" i="1" dirty="0"/>
              <a:t>:  n </a:t>
            </a:r>
            <a:r>
              <a:rPr lang="en-US" altLang="zh-CN" sz="2400" b="0" dirty="0"/>
              <a:t>x</a:t>
            </a:r>
            <a:r>
              <a:rPr lang="en-US" altLang="zh-CN" sz="2400" b="0" i="1" dirty="0"/>
              <a:t> m</a:t>
            </a:r>
            <a:r>
              <a:rPr lang="en-US" altLang="zh-CN" sz="2400" b="0" dirty="0"/>
              <a:t> matrix.  If Allocation[</a:t>
            </a:r>
            <a:r>
              <a:rPr lang="en-US" altLang="zh-CN" sz="2400" b="0" i="1" dirty="0" err="1"/>
              <a:t>i,j</a:t>
            </a:r>
            <a:r>
              <a:rPr lang="en-US" altLang="zh-CN" sz="2400" b="0" dirty="0"/>
              <a:t>] = </a:t>
            </a:r>
            <a:r>
              <a:rPr lang="en-US" altLang="zh-CN" sz="2400" b="0" i="1" dirty="0"/>
              <a:t>k</a:t>
            </a:r>
            <a:r>
              <a:rPr lang="en-US" altLang="zh-CN" sz="2400" b="0" dirty="0"/>
              <a:t> then</a:t>
            </a:r>
            <a:r>
              <a:rPr lang="en-US" altLang="zh-CN" sz="2400" b="0" i="1" dirty="0"/>
              <a:t> P</a:t>
            </a:r>
            <a:r>
              <a:rPr lang="en-US" altLang="zh-CN" sz="2400" b="0" i="1" baseline="-25000" dirty="0"/>
              <a:t>i</a:t>
            </a:r>
            <a:r>
              <a:rPr lang="en-US" altLang="zh-CN" sz="2400" b="0" dirty="0"/>
              <a:t> is currently allocated </a:t>
            </a:r>
            <a:r>
              <a:rPr lang="en-US" altLang="zh-CN" sz="2400" b="0" i="1" dirty="0"/>
              <a:t>k</a:t>
            </a:r>
            <a:r>
              <a:rPr lang="en-US" altLang="zh-CN" sz="2400" b="0" dirty="0"/>
              <a:t> instances of </a:t>
            </a:r>
            <a:r>
              <a:rPr lang="en-US" altLang="zh-CN" sz="2400" b="0" i="1" dirty="0" err="1"/>
              <a:t>R</a:t>
            </a:r>
            <a:r>
              <a:rPr lang="en-US" altLang="zh-CN" sz="2400" b="0" i="1" baseline="-25000" dirty="0" err="1"/>
              <a:t>j</a:t>
            </a:r>
            <a:r>
              <a:rPr lang="en-US" altLang="zh-CN" sz="2400" b="0" i="1" baseline="-25000" dirty="0"/>
              <a:t>.</a:t>
            </a:r>
          </a:p>
          <a:p>
            <a:pPr eaLnBrk="1" hangingPunct="1">
              <a:buFont typeface="Monotype Sorts" pitchFamily="2" charset="2"/>
              <a:buNone/>
            </a:pPr>
            <a:r>
              <a:rPr lang="zh-CN" altLang="en-US" sz="1800" b="0" dirty="0"/>
              <a:t>    </a:t>
            </a:r>
            <a:endParaRPr lang="en-US" altLang="zh-CN" sz="1800" b="0" dirty="0"/>
          </a:p>
        </p:txBody>
      </p:sp>
      <p:sp>
        <p:nvSpPr>
          <p:cNvPr id="33796" name="Text Box 4"/>
          <p:cNvSpPr txBox="1">
            <a:spLocks noChangeArrowheads="1"/>
          </p:cNvSpPr>
          <p:nvPr/>
        </p:nvSpPr>
        <p:spPr bwMode="auto">
          <a:xfrm>
            <a:off x="1133909" y="1072423"/>
            <a:ext cx="84883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Let </a:t>
            </a:r>
            <a:r>
              <a:rPr kumimoji="0" lang="en-US" altLang="zh-CN" sz="2400" i="1" dirty="0">
                <a:latin typeface="Helvetica" pitchFamily="34" charset="0"/>
                <a:ea typeface="宋体" charset="-122"/>
              </a:rPr>
              <a:t>n</a:t>
            </a:r>
            <a:r>
              <a:rPr kumimoji="0" lang="en-US" altLang="zh-CN" sz="2400" dirty="0">
                <a:latin typeface="Helvetica" pitchFamily="34" charset="0"/>
                <a:ea typeface="宋体" charset="-122"/>
              </a:rPr>
              <a:t> = number of processes, and </a:t>
            </a:r>
            <a:r>
              <a:rPr kumimoji="0" lang="en-US" altLang="zh-CN" sz="2400" i="1" dirty="0">
                <a:latin typeface="Helvetica" pitchFamily="34" charset="0"/>
                <a:ea typeface="宋体" charset="-122"/>
              </a:rPr>
              <a:t>m </a:t>
            </a:r>
            <a:r>
              <a:rPr kumimoji="0" lang="en-US" altLang="zh-CN" sz="2400" dirty="0">
                <a:latin typeface="Helvetica" pitchFamily="34" charset="0"/>
                <a:ea typeface="宋体" charset="-122"/>
              </a:rPr>
              <a:t>= number of resources types.  </a:t>
            </a:r>
            <a:endParaRPr kumimoji="0" lang="en-US" altLang="zh-CN" sz="20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sz="2400">
                <a:ea typeface="楷体_GB2312" pitchFamily="49" charset="-122"/>
              </a:rPr>
              <a:t>Data Structures for the Banker’s Algorithm (Cont.) </a:t>
            </a:r>
          </a:p>
        </p:txBody>
      </p:sp>
      <p:sp>
        <p:nvSpPr>
          <p:cNvPr id="34819" name="Rectangle 3"/>
          <p:cNvSpPr>
            <a:spLocks noGrp="1" noChangeArrowheads="1"/>
          </p:cNvSpPr>
          <p:nvPr>
            <p:ph idx="1"/>
          </p:nvPr>
        </p:nvSpPr>
        <p:spPr/>
        <p:txBody>
          <a:bodyPr/>
          <a:lstStyle/>
          <a:p>
            <a:pPr eaLnBrk="1" hangingPunct="1"/>
            <a:r>
              <a:rPr lang="en-US" altLang="zh-CN" b="0" i="1" dirty="0">
                <a:solidFill>
                  <a:srgbClr val="FF0000"/>
                </a:solidFill>
              </a:rPr>
              <a:t>Need</a:t>
            </a:r>
            <a:r>
              <a:rPr lang="en-US" altLang="zh-CN" b="0" i="1" dirty="0"/>
              <a:t>:  n </a:t>
            </a:r>
            <a:r>
              <a:rPr lang="en-US" altLang="zh-CN" b="0" dirty="0"/>
              <a:t>x</a:t>
            </a:r>
            <a:r>
              <a:rPr lang="en-US" altLang="zh-CN" b="0" i="1" dirty="0"/>
              <a:t> m</a:t>
            </a:r>
            <a:r>
              <a:rPr lang="en-US" altLang="zh-CN" b="0" dirty="0"/>
              <a:t> matrix. If </a:t>
            </a:r>
            <a:r>
              <a:rPr lang="en-US" altLang="zh-CN" b="0" i="1" dirty="0"/>
              <a:t>Need</a:t>
            </a:r>
            <a:r>
              <a:rPr lang="en-US" altLang="zh-CN" b="0" dirty="0"/>
              <a:t>[</a:t>
            </a:r>
            <a:r>
              <a:rPr lang="en-US" altLang="zh-CN" b="0" i="1" dirty="0" err="1"/>
              <a:t>i,j</a:t>
            </a:r>
            <a:r>
              <a:rPr lang="en-US" altLang="zh-CN" b="0" dirty="0"/>
              <a:t>] =</a:t>
            </a:r>
            <a:r>
              <a:rPr lang="en-US" altLang="zh-CN" b="0" i="1" dirty="0"/>
              <a:t> k</a:t>
            </a:r>
            <a:r>
              <a:rPr lang="en-US" altLang="zh-CN" b="0" dirty="0"/>
              <a:t>, then</a:t>
            </a:r>
            <a:r>
              <a:rPr lang="en-US" altLang="zh-CN" b="0" i="1" dirty="0"/>
              <a:t> P</a:t>
            </a:r>
            <a:r>
              <a:rPr lang="en-US" altLang="zh-CN" b="0" i="1" baseline="-25000" dirty="0"/>
              <a:t>i</a:t>
            </a:r>
            <a:r>
              <a:rPr lang="en-US" altLang="zh-CN" b="0" dirty="0"/>
              <a:t> may need </a:t>
            </a:r>
            <a:r>
              <a:rPr lang="en-US" altLang="zh-CN" b="0" i="1" dirty="0"/>
              <a:t>k</a:t>
            </a:r>
            <a:r>
              <a:rPr lang="en-US" altLang="zh-CN" b="0" dirty="0"/>
              <a:t> more instances of </a:t>
            </a:r>
            <a:r>
              <a:rPr lang="en-US" altLang="zh-CN" b="0" i="1" dirty="0" err="1"/>
              <a:t>R</a:t>
            </a:r>
            <a:r>
              <a:rPr lang="en-US" altLang="zh-CN" b="0" i="1" baseline="-25000" dirty="0" err="1"/>
              <a:t>j</a:t>
            </a:r>
            <a:r>
              <a:rPr lang="en-US" altLang="zh-CN" b="0" baseline="-25000" dirty="0"/>
              <a:t> </a:t>
            </a:r>
            <a:r>
              <a:rPr lang="en-US" altLang="zh-CN" b="0" dirty="0"/>
              <a:t>to complete its task.</a:t>
            </a:r>
            <a:br>
              <a:rPr lang="en-US" altLang="zh-CN" b="0" dirty="0"/>
            </a:br>
            <a:r>
              <a:rPr lang="en-US" altLang="zh-CN" b="0" dirty="0"/>
              <a:t>   </a:t>
            </a:r>
            <a:r>
              <a:rPr lang="en-US" altLang="zh-CN" b="0" i="1" dirty="0">
                <a:solidFill>
                  <a:srgbClr val="FF0000"/>
                </a:solidFill>
              </a:rPr>
              <a:t>Need</a:t>
            </a:r>
            <a:r>
              <a:rPr lang="en-US" altLang="zh-CN" b="0" dirty="0">
                <a:solidFill>
                  <a:srgbClr val="FF0000"/>
                </a:solidFill>
              </a:rPr>
              <a:t> [</a:t>
            </a:r>
            <a:r>
              <a:rPr lang="en-US" altLang="zh-CN" b="0" i="1" dirty="0" err="1">
                <a:solidFill>
                  <a:srgbClr val="FF0000"/>
                </a:solidFill>
              </a:rPr>
              <a:t>i,j</a:t>
            </a:r>
            <a:r>
              <a:rPr lang="en-US" altLang="zh-CN" b="0" i="1" dirty="0">
                <a:solidFill>
                  <a:srgbClr val="FF0000"/>
                </a:solidFill>
              </a:rPr>
              <a:t>]</a:t>
            </a:r>
            <a:r>
              <a:rPr lang="en-US" altLang="zh-CN" b="0" dirty="0">
                <a:solidFill>
                  <a:srgbClr val="FF0000"/>
                </a:solidFill>
              </a:rPr>
              <a:t> = </a:t>
            </a:r>
            <a:r>
              <a:rPr lang="en-US" altLang="zh-CN" b="0" i="1" dirty="0">
                <a:solidFill>
                  <a:srgbClr val="FF0000"/>
                </a:solidFill>
              </a:rPr>
              <a:t>Max</a:t>
            </a:r>
            <a:r>
              <a:rPr lang="en-US" altLang="zh-CN" b="0" dirty="0">
                <a:solidFill>
                  <a:srgbClr val="FF0000"/>
                </a:solidFill>
              </a:rPr>
              <a:t>[</a:t>
            </a:r>
            <a:r>
              <a:rPr lang="en-US" altLang="zh-CN" b="0" i="1" dirty="0" err="1">
                <a:solidFill>
                  <a:srgbClr val="FF0000"/>
                </a:solidFill>
              </a:rPr>
              <a:t>i,j</a:t>
            </a:r>
            <a:r>
              <a:rPr lang="en-US" altLang="zh-CN" b="0" dirty="0">
                <a:solidFill>
                  <a:srgbClr val="FF0000"/>
                </a:solidFill>
              </a:rPr>
              <a:t>] – </a:t>
            </a:r>
            <a:r>
              <a:rPr lang="en-US" altLang="zh-CN" b="0" i="1" dirty="0">
                <a:solidFill>
                  <a:srgbClr val="FF0000"/>
                </a:solidFill>
              </a:rPr>
              <a:t>Allocation</a:t>
            </a:r>
            <a:r>
              <a:rPr lang="en-US" altLang="zh-CN" b="0" dirty="0">
                <a:solidFill>
                  <a:srgbClr val="FF0000"/>
                </a:solidFill>
              </a:rPr>
              <a:t> [</a:t>
            </a:r>
            <a:r>
              <a:rPr lang="en-US" altLang="zh-CN" b="0" i="1" dirty="0" err="1">
                <a:solidFill>
                  <a:srgbClr val="FF0000"/>
                </a:solidFill>
              </a:rPr>
              <a:t>i,j</a:t>
            </a:r>
            <a:r>
              <a:rPr lang="en-US" altLang="zh-CN" b="0" dirty="0">
                <a:solidFill>
                  <a:srgbClr val="FF0000"/>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zh-CN" sz="2800">
                <a:ea typeface="楷体_GB2312" pitchFamily="49" charset="-122"/>
              </a:rPr>
              <a:t>7.5.3.1 Safety Algorithm</a:t>
            </a:r>
            <a:r>
              <a:rPr lang="zh-CN" altLang="en-US" sz="2800">
                <a:ea typeface="楷体_GB2312" pitchFamily="49" charset="-122"/>
              </a:rPr>
              <a:t>安全算法</a:t>
            </a:r>
            <a:endParaRPr lang="en-US" altLang="zh-CN" sz="2800">
              <a:ea typeface="楷体_GB2312" pitchFamily="49" charset="-122"/>
            </a:endParaRPr>
          </a:p>
        </p:txBody>
      </p:sp>
      <p:sp>
        <p:nvSpPr>
          <p:cNvPr id="35843" name="Rectangle 3"/>
          <p:cNvSpPr>
            <a:spLocks noGrp="1" noChangeArrowheads="1"/>
          </p:cNvSpPr>
          <p:nvPr>
            <p:ph idx="1"/>
          </p:nvPr>
        </p:nvSpPr>
        <p:spPr/>
        <p:txBody>
          <a:bodyPr/>
          <a:lstStyle/>
          <a:p>
            <a:pPr marL="381000" indent="-381000" eaLnBrk="1" hangingPunct="1">
              <a:buFont typeface="Monotype Sorts" pitchFamily="2" charset="2"/>
              <a:buAutoNum type="arabicPeriod"/>
            </a:pPr>
            <a:r>
              <a:rPr lang="en-US" altLang="zh-CN" sz="2400" b="0" dirty="0"/>
              <a:t>Let </a:t>
            </a:r>
            <a:r>
              <a:rPr lang="en-US" altLang="zh-CN" sz="2400" b="0" i="1" dirty="0">
                <a:solidFill>
                  <a:srgbClr val="0000FF"/>
                </a:solidFill>
              </a:rPr>
              <a:t>Work</a:t>
            </a:r>
            <a:r>
              <a:rPr lang="en-US" altLang="zh-CN" sz="2400" b="0" dirty="0">
                <a:solidFill>
                  <a:srgbClr val="0000FF"/>
                </a:solidFill>
              </a:rPr>
              <a:t> </a:t>
            </a:r>
            <a:r>
              <a:rPr lang="en-US" altLang="zh-CN" sz="2400" b="0" dirty="0"/>
              <a:t>and </a:t>
            </a:r>
            <a:r>
              <a:rPr lang="en-US" altLang="zh-CN" sz="2400" b="0" i="1" dirty="0">
                <a:solidFill>
                  <a:srgbClr val="0000FF"/>
                </a:solidFill>
              </a:rPr>
              <a:t>Finish</a:t>
            </a:r>
            <a:r>
              <a:rPr lang="en-US" altLang="zh-CN" sz="2400" b="0" dirty="0"/>
              <a:t> be vectors of length m and n, respectively.  Initialize:</a:t>
            </a:r>
            <a:r>
              <a:rPr lang="zh-CN" altLang="en-US" sz="1800" b="0" dirty="0">
                <a:sym typeface="Wingdings" pitchFamily="2" charset="2"/>
              </a:rPr>
              <a:t>      </a:t>
            </a:r>
          </a:p>
          <a:p>
            <a:pPr marL="381000" indent="-381000" eaLnBrk="1" hangingPunct="1">
              <a:buNone/>
            </a:pPr>
            <a:r>
              <a:rPr lang="zh-CN" altLang="en-US" sz="1600" b="0" dirty="0">
                <a:solidFill>
                  <a:srgbClr val="FF0000"/>
                </a:solidFill>
                <a:sym typeface="Wingdings" pitchFamily="2" charset="2"/>
              </a:rPr>
              <a:t>                  </a:t>
            </a:r>
            <a:r>
              <a:rPr lang="en-US" altLang="zh-CN" sz="2000" b="0" dirty="0">
                <a:solidFill>
                  <a:srgbClr val="FF0000"/>
                </a:solidFill>
              </a:rPr>
              <a:t>Work = Available</a:t>
            </a:r>
          </a:p>
          <a:p>
            <a:pPr marL="381000" indent="-381000" eaLnBrk="1" hangingPunct="1">
              <a:buNone/>
            </a:pPr>
            <a:r>
              <a:rPr lang="en-US" altLang="zh-CN" sz="2000" b="0" dirty="0">
                <a:solidFill>
                  <a:srgbClr val="FF0000"/>
                </a:solidFill>
              </a:rPr>
              <a:t>		  </a:t>
            </a:r>
            <a:r>
              <a:rPr lang="en-US" altLang="zh-CN" sz="1800" b="0" dirty="0">
                <a:solidFill>
                  <a:srgbClr val="FF0000"/>
                </a:solidFill>
              </a:rPr>
              <a:t>Finish [i] = false for i = 1,2,3, …, n.</a:t>
            </a:r>
          </a:p>
          <a:p>
            <a:pPr marL="381000" indent="-381000" eaLnBrk="1" hangingPunct="1">
              <a:buNone/>
            </a:pPr>
            <a:r>
              <a:rPr lang="en-US" altLang="zh-CN" sz="2400" b="0" dirty="0"/>
              <a:t>2.	Find an index i such that both:   </a:t>
            </a:r>
          </a:p>
          <a:p>
            <a:pPr marL="800100" lvl="1" indent="-342900" eaLnBrk="1" hangingPunct="1">
              <a:buNone/>
            </a:pPr>
            <a:r>
              <a:rPr lang="en-US" altLang="zh-CN" sz="2000" b="0" dirty="0">
                <a:solidFill>
                  <a:srgbClr val="FF0000"/>
                </a:solidFill>
              </a:rPr>
              <a:t>   (a). Finish [i] = false</a:t>
            </a:r>
          </a:p>
          <a:p>
            <a:pPr marL="800100" lvl="1" indent="-342900" eaLnBrk="1" hangingPunct="1">
              <a:buNone/>
            </a:pPr>
            <a:r>
              <a:rPr lang="en-US" altLang="zh-CN" sz="2000" b="0" dirty="0">
                <a:solidFill>
                  <a:srgbClr val="FF0000"/>
                </a:solidFill>
              </a:rPr>
              <a:t>   (b). </a:t>
            </a:r>
            <a:r>
              <a:rPr lang="en-US" altLang="zh-CN" sz="2000" b="0" dirty="0" err="1">
                <a:solidFill>
                  <a:srgbClr val="FF0000"/>
                </a:solidFill>
              </a:rPr>
              <a:t>Need</a:t>
            </a:r>
            <a:r>
              <a:rPr lang="en-US" altLang="zh-CN" sz="2000" b="0" baseline="-25000" dirty="0" err="1">
                <a:solidFill>
                  <a:srgbClr val="FF0000"/>
                </a:solidFill>
              </a:rPr>
              <a:t>i</a:t>
            </a:r>
            <a:r>
              <a:rPr lang="en-US" altLang="zh-CN" sz="2000" b="0" dirty="0">
                <a:solidFill>
                  <a:srgbClr val="FF0000"/>
                </a:solidFill>
              </a:rPr>
              <a:t> </a:t>
            </a:r>
            <a:r>
              <a:rPr lang="en-US" altLang="zh-CN" sz="2000" b="0" dirty="0">
                <a:solidFill>
                  <a:srgbClr val="FF0000"/>
                </a:solidFill>
                <a:sym typeface="Symbol" pitchFamily="18" charset="2"/>
              </a:rPr>
              <a:t> Work</a:t>
            </a:r>
          </a:p>
          <a:p>
            <a:pPr marL="800100" lvl="1" indent="-342900" eaLnBrk="1" hangingPunct="1">
              <a:buNone/>
            </a:pPr>
            <a:r>
              <a:rPr lang="en-US" altLang="zh-CN" sz="2000" b="0" dirty="0">
                <a:solidFill>
                  <a:srgbClr val="FF0000"/>
                </a:solidFill>
                <a:sym typeface="Symbol" pitchFamily="18" charset="2"/>
              </a:rPr>
              <a:t>If no such i exists, go to step 4.</a:t>
            </a:r>
          </a:p>
          <a:p>
            <a:pPr marL="381000" indent="-381000" eaLnBrk="1" hangingPunct="1">
              <a:buNone/>
            </a:pPr>
            <a:r>
              <a:rPr lang="en-US" altLang="zh-CN" sz="2400" b="0" dirty="0"/>
              <a:t>3.	Work = Work + </a:t>
            </a:r>
            <a:r>
              <a:rPr lang="en-US" altLang="zh-CN" sz="2400" b="0" dirty="0" err="1"/>
              <a:t>Allocation</a:t>
            </a:r>
            <a:r>
              <a:rPr lang="en-US" altLang="zh-CN" sz="2400" b="0" baseline="-25000" dirty="0" err="1"/>
              <a:t>i</a:t>
            </a:r>
            <a:br>
              <a:rPr lang="en-US" altLang="zh-CN" sz="2400" b="0" dirty="0"/>
            </a:br>
            <a:r>
              <a:rPr lang="en-US" altLang="zh-CN" sz="2400" b="0" dirty="0"/>
              <a:t>   </a:t>
            </a:r>
            <a:r>
              <a:rPr lang="en-US" altLang="zh-CN" sz="2400" b="0" dirty="0">
                <a:solidFill>
                  <a:srgbClr val="FF0000"/>
                </a:solidFill>
              </a:rPr>
              <a:t>Finish[i] = true</a:t>
            </a:r>
            <a:br>
              <a:rPr lang="en-US" altLang="zh-CN" sz="2400" b="0" dirty="0">
                <a:solidFill>
                  <a:srgbClr val="FF0000"/>
                </a:solidFill>
              </a:rPr>
            </a:br>
            <a:r>
              <a:rPr lang="en-US" altLang="zh-CN" sz="2400" b="0" dirty="0">
                <a:solidFill>
                  <a:srgbClr val="FF0000"/>
                </a:solidFill>
              </a:rPr>
              <a:t>   go to step 2.</a:t>
            </a:r>
          </a:p>
          <a:p>
            <a:pPr marL="381000" indent="-381000" eaLnBrk="1" hangingPunct="1">
              <a:buNone/>
            </a:pPr>
            <a:r>
              <a:rPr lang="en-US" altLang="zh-CN" sz="2400" b="0" dirty="0"/>
              <a:t>4.	If Finish [i] == true for all i, then the system is in a safe state</a:t>
            </a:r>
            <a:r>
              <a:rPr lang="en-US" altLang="zh-CN" sz="1800" b="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7.5.3.2 Resource-Request Algorithm </a:t>
            </a:r>
            <a:endParaRPr lang="en-US" altLang="zh-CN" sz="2000">
              <a:effectLst>
                <a:outerShdw blurRad="38100" dist="38100" dir="2700000" algn="tl">
                  <a:srgbClr val="C0C0C0"/>
                </a:outerShdw>
              </a:effectLst>
              <a:ea typeface="楷体_GB2312" pitchFamily="49" charset="-122"/>
            </a:endParaRPr>
          </a:p>
        </p:txBody>
      </p:sp>
      <p:sp>
        <p:nvSpPr>
          <p:cNvPr id="36867"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1800" b="0" i="1" dirty="0"/>
              <a:t>   </a:t>
            </a:r>
            <a:r>
              <a:rPr lang="en-US" altLang="zh-CN" sz="2000" b="0" dirty="0" err="1">
                <a:solidFill>
                  <a:srgbClr val="FF0000"/>
                </a:solidFill>
              </a:rPr>
              <a:t>Request</a:t>
            </a:r>
            <a:r>
              <a:rPr lang="en-US" altLang="zh-CN" b="0" baseline="-25000" dirty="0" err="1">
                <a:solidFill>
                  <a:srgbClr val="FF0000"/>
                </a:solidFill>
              </a:rPr>
              <a:t>i</a:t>
            </a:r>
            <a:r>
              <a:rPr lang="en-US" altLang="zh-CN" sz="2000" b="0" dirty="0">
                <a:solidFill>
                  <a:srgbClr val="FF0000"/>
                </a:solidFill>
              </a:rPr>
              <a:t> </a:t>
            </a:r>
            <a:r>
              <a:rPr lang="en-US" altLang="zh-CN" sz="2000" b="0" dirty="0"/>
              <a:t>= request vector for process P</a:t>
            </a:r>
            <a:r>
              <a:rPr lang="en-US" altLang="zh-CN" sz="2000" b="0" baseline="-25000" dirty="0"/>
              <a:t>i</a:t>
            </a:r>
            <a:r>
              <a:rPr lang="en-US" altLang="zh-CN" sz="2000" b="0" dirty="0"/>
              <a:t>.  If </a:t>
            </a:r>
            <a:r>
              <a:rPr lang="en-US" altLang="zh-CN" sz="2000" b="0" dirty="0" err="1"/>
              <a:t>Request</a:t>
            </a:r>
            <a:r>
              <a:rPr lang="en-US" altLang="zh-CN" sz="2000" b="0" baseline="-25000" dirty="0" err="1"/>
              <a:t>i</a:t>
            </a:r>
            <a:r>
              <a:rPr lang="en-US" altLang="zh-CN" sz="2000" b="0" baseline="-25000" dirty="0"/>
              <a:t> </a:t>
            </a:r>
            <a:r>
              <a:rPr lang="en-US" altLang="zh-CN" sz="2000" b="0" dirty="0"/>
              <a:t>[j] = k then process P</a:t>
            </a:r>
            <a:r>
              <a:rPr lang="en-US" altLang="zh-CN" sz="2000" b="0" baseline="-25000" dirty="0"/>
              <a:t>i</a:t>
            </a:r>
            <a:r>
              <a:rPr lang="en-US" altLang="zh-CN" sz="2000" b="0" dirty="0"/>
              <a:t> wants k instances of resource type </a:t>
            </a:r>
            <a:r>
              <a:rPr lang="en-US" altLang="zh-CN" sz="2000" b="0" dirty="0" err="1"/>
              <a:t>R</a:t>
            </a:r>
            <a:r>
              <a:rPr lang="en-US" altLang="zh-CN" sz="2000" b="0" baseline="-25000" dirty="0" err="1"/>
              <a:t>j</a:t>
            </a:r>
            <a:r>
              <a:rPr lang="en-US" altLang="zh-CN" sz="2000" b="0" baseline="-25000" dirty="0"/>
              <a:t>.</a:t>
            </a:r>
          </a:p>
          <a:p>
            <a:pPr lvl="1" eaLnBrk="1" hangingPunct="1">
              <a:lnSpc>
                <a:spcPct val="90000"/>
              </a:lnSpc>
              <a:buFont typeface="Monotype Sorts" pitchFamily="2" charset="2"/>
              <a:buNone/>
            </a:pPr>
            <a:r>
              <a:rPr lang="en-US" altLang="zh-CN" sz="2000" b="0" dirty="0"/>
              <a:t>1.	If </a:t>
            </a:r>
            <a:r>
              <a:rPr lang="en-US" altLang="zh-CN" sz="2000" dirty="0" err="1">
                <a:solidFill>
                  <a:srgbClr val="FF0000"/>
                </a:solidFill>
              </a:rPr>
              <a:t>Request</a:t>
            </a:r>
            <a:r>
              <a:rPr lang="en-US" altLang="zh-CN" sz="2000" baseline="-25000" dirty="0" err="1">
                <a:solidFill>
                  <a:srgbClr val="FF0000"/>
                </a:solidFill>
              </a:rPr>
              <a:t>i</a:t>
            </a:r>
            <a:r>
              <a:rPr lang="en-US" altLang="zh-CN" sz="2000" dirty="0">
                <a:solidFill>
                  <a:srgbClr val="FF0000"/>
                </a:solidFill>
              </a:rPr>
              <a:t> </a:t>
            </a:r>
            <a:r>
              <a:rPr lang="en-US" altLang="zh-CN" sz="2000" dirty="0">
                <a:solidFill>
                  <a:srgbClr val="FF0000"/>
                </a:solidFill>
                <a:sym typeface="Symbol" pitchFamily="18" charset="2"/>
              </a:rPr>
              <a:t> </a:t>
            </a:r>
            <a:r>
              <a:rPr lang="en-US" altLang="zh-CN" sz="2000" dirty="0" err="1">
                <a:solidFill>
                  <a:srgbClr val="FF0000"/>
                </a:solidFill>
                <a:sym typeface="Symbol" pitchFamily="18" charset="2"/>
              </a:rPr>
              <a:t>Need</a:t>
            </a:r>
            <a:r>
              <a:rPr lang="en-US" altLang="zh-CN" sz="2000" baseline="-25000" dirty="0" err="1">
                <a:solidFill>
                  <a:srgbClr val="FF0000"/>
                </a:solidFill>
                <a:sym typeface="Symbol" pitchFamily="18" charset="2"/>
              </a:rPr>
              <a:t>i</a:t>
            </a:r>
            <a:r>
              <a:rPr lang="en-US" altLang="zh-CN" sz="2000" dirty="0">
                <a:solidFill>
                  <a:srgbClr val="FF0000"/>
                </a:solidFill>
                <a:sym typeface="Symbol" pitchFamily="18" charset="2"/>
              </a:rPr>
              <a:t> </a:t>
            </a:r>
            <a:r>
              <a:rPr lang="en-US" altLang="zh-CN" sz="2000" b="0" dirty="0">
                <a:sym typeface="Symbol" pitchFamily="18" charset="2"/>
              </a:rPr>
              <a:t>go to step 2.  Otherwise, raise error condition, since process has exceeded its maximum claim.</a:t>
            </a:r>
          </a:p>
          <a:p>
            <a:pPr lvl="1" eaLnBrk="1" hangingPunct="1">
              <a:lnSpc>
                <a:spcPct val="90000"/>
              </a:lnSpc>
              <a:buFont typeface="Monotype Sorts" pitchFamily="2" charset="2"/>
              <a:buNone/>
            </a:pPr>
            <a:r>
              <a:rPr lang="en-US" altLang="zh-CN" sz="2000" b="0" dirty="0">
                <a:sym typeface="Symbol" pitchFamily="18" charset="2"/>
              </a:rPr>
              <a:t>2.	If </a:t>
            </a:r>
            <a:r>
              <a:rPr lang="en-US" altLang="zh-CN" sz="2000" dirty="0" err="1">
                <a:solidFill>
                  <a:srgbClr val="FF0000"/>
                </a:solidFill>
              </a:rPr>
              <a:t>Request</a:t>
            </a:r>
            <a:r>
              <a:rPr lang="en-US" altLang="zh-CN" sz="2000" baseline="-25000" dirty="0" err="1">
                <a:solidFill>
                  <a:srgbClr val="FF0000"/>
                </a:solidFill>
              </a:rPr>
              <a:t>i</a:t>
            </a:r>
            <a:r>
              <a:rPr lang="en-US" altLang="zh-CN" sz="2000" dirty="0">
                <a:solidFill>
                  <a:srgbClr val="FF0000"/>
                </a:solidFill>
              </a:rPr>
              <a:t> </a:t>
            </a:r>
            <a:r>
              <a:rPr lang="en-US" altLang="zh-CN" sz="2000" dirty="0">
                <a:solidFill>
                  <a:srgbClr val="FF0000"/>
                </a:solidFill>
                <a:sym typeface="Symbol" pitchFamily="18" charset="2"/>
              </a:rPr>
              <a:t> Available</a:t>
            </a:r>
            <a:r>
              <a:rPr lang="en-US" altLang="zh-CN" sz="2000" b="0" dirty="0">
                <a:sym typeface="Symbol" pitchFamily="18" charset="2"/>
              </a:rPr>
              <a:t>, go to step 3.  Otherwise P</a:t>
            </a:r>
            <a:r>
              <a:rPr lang="en-US" altLang="zh-CN" sz="2000" b="0" baseline="-25000" dirty="0">
                <a:sym typeface="Symbol" pitchFamily="18" charset="2"/>
              </a:rPr>
              <a:t>i</a:t>
            </a:r>
            <a:r>
              <a:rPr lang="en-US" altLang="zh-CN" sz="2000" b="0" dirty="0">
                <a:sym typeface="Symbol" pitchFamily="18" charset="2"/>
              </a:rPr>
              <a:t>  must wait, since resources are not available.</a:t>
            </a:r>
          </a:p>
          <a:p>
            <a:pPr lvl="1" eaLnBrk="1" hangingPunct="1">
              <a:lnSpc>
                <a:spcPct val="90000"/>
              </a:lnSpc>
              <a:buFont typeface="Monotype Sorts" pitchFamily="2" charset="2"/>
              <a:buNone/>
            </a:pPr>
            <a:r>
              <a:rPr lang="en-US" altLang="zh-CN" sz="2000" b="0" dirty="0">
                <a:sym typeface="Symbol" pitchFamily="18" charset="2"/>
              </a:rPr>
              <a:t>3.	Pretend to allocate requested resources to P</a:t>
            </a:r>
            <a:r>
              <a:rPr lang="en-US" altLang="zh-CN" sz="2000" b="0" baseline="-25000" dirty="0">
                <a:sym typeface="Symbol" pitchFamily="18" charset="2"/>
              </a:rPr>
              <a:t>i</a:t>
            </a:r>
            <a:r>
              <a:rPr lang="en-US" altLang="zh-CN" sz="2000" b="0" dirty="0">
                <a:sym typeface="Symbol" pitchFamily="18" charset="2"/>
              </a:rPr>
              <a:t> by modifying the state as follows:</a:t>
            </a:r>
          </a:p>
          <a:p>
            <a:pPr lvl="3" eaLnBrk="1" hangingPunct="1">
              <a:lnSpc>
                <a:spcPct val="90000"/>
              </a:lnSpc>
              <a:buFontTx/>
              <a:buNone/>
            </a:pPr>
            <a:r>
              <a:rPr lang="en-US" altLang="zh-CN" sz="1800" b="0" dirty="0">
                <a:sym typeface="Symbol" pitchFamily="18" charset="2"/>
              </a:rPr>
              <a:t>		</a:t>
            </a:r>
            <a:r>
              <a:rPr lang="en-US" altLang="zh-CN" sz="1800" dirty="0">
                <a:solidFill>
                  <a:srgbClr val="FF0000"/>
                </a:solidFill>
                <a:sym typeface="Symbol" pitchFamily="18" charset="2"/>
              </a:rPr>
              <a:t>Available = Available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a:t>
            </a:r>
          </a:p>
          <a:p>
            <a:pPr lvl="3" eaLnBrk="1" hangingPunct="1">
              <a:lnSpc>
                <a:spcPct val="90000"/>
              </a:lnSpc>
              <a:buFontTx/>
              <a:buNone/>
            </a:pP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Allocation</a:t>
            </a:r>
            <a:r>
              <a:rPr lang="en-US" altLang="zh-CN" sz="1800" baseline="-25000" dirty="0" err="1">
                <a:solidFill>
                  <a:srgbClr val="FF0000"/>
                </a:solidFill>
                <a:sym typeface="Symbol" pitchFamily="18" charset="2"/>
              </a:rPr>
              <a:t>i</a:t>
            </a:r>
            <a:r>
              <a:rPr lang="en-US" altLang="zh-CN" sz="1800" baseline="-25000" dirty="0">
                <a:solidFill>
                  <a:srgbClr val="FF0000"/>
                </a:solidFill>
                <a:sym typeface="Symbol" pitchFamily="18" charset="2"/>
              </a:rPr>
              <a:t> </a:t>
            </a: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Allocation</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a:t>
            </a:r>
          </a:p>
          <a:p>
            <a:pPr lvl="3" eaLnBrk="1" hangingPunct="1">
              <a:lnSpc>
                <a:spcPct val="90000"/>
              </a:lnSpc>
              <a:buFontTx/>
              <a:buNone/>
            </a:pP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Need</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Need</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baseline="-25000" dirty="0">
                <a:solidFill>
                  <a:srgbClr val="FF0000"/>
                </a:solidFill>
                <a:sym typeface="Symbol" pitchFamily="18" charset="2"/>
              </a:rPr>
              <a:t> </a:t>
            </a:r>
            <a:r>
              <a:rPr lang="en-US" altLang="zh-CN" sz="1800" dirty="0">
                <a:solidFill>
                  <a:srgbClr val="FF0000"/>
                </a:solidFill>
                <a:sym typeface="Symbol" pitchFamily="18" charset="2"/>
              </a:rPr>
              <a:t>;</a:t>
            </a:r>
          </a:p>
          <a:p>
            <a:pPr lvl="2" eaLnBrk="1" hangingPunct="1">
              <a:lnSpc>
                <a:spcPct val="90000"/>
              </a:lnSpc>
              <a:buSzPct val="125000"/>
              <a:buFontTx/>
              <a:buChar char="•"/>
            </a:pPr>
            <a:r>
              <a:rPr lang="en-US" altLang="zh-CN" dirty="0">
                <a:solidFill>
                  <a:srgbClr val="0000FF"/>
                </a:solidFill>
                <a:sym typeface="Symbol" pitchFamily="18" charset="2"/>
              </a:rPr>
              <a:t>Call </a:t>
            </a:r>
            <a:r>
              <a:rPr lang="en-US" altLang="zh-CN" dirty="0">
                <a:solidFill>
                  <a:srgbClr val="0000FF"/>
                </a:solidFill>
              </a:rPr>
              <a:t>Safety Algorithm</a:t>
            </a:r>
            <a:endParaRPr lang="en-US" altLang="zh-CN" dirty="0">
              <a:solidFill>
                <a:srgbClr val="0000FF"/>
              </a:solidFill>
              <a:sym typeface="Symbol" pitchFamily="18" charset="2"/>
            </a:endParaRPr>
          </a:p>
          <a:p>
            <a:pPr lvl="2" eaLnBrk="1" hangingPunct="1">
              <a:lnSpc>
                <a:spcPct val="90000"/>
              </a:lnSpc>
              <a:buSzPct val="125000"/>
              <a:buFontTx/>
              <a:buChar char="•"/>
            </a:pPr>
            <a:r>
              <a:rPr lang="en-US" altLang="zh-CN" dirty="0">
                <a:sym typeface="Symbol" pitchFamily="18" charset="2"/>
              </a:rPr>
              <a:t>If safe  the resources are allocated to P</a:t>
            </a:r>
            <a:r>
              <a:rPr lang="en-US" altLang="zh-CN" baseline="-25000" dirty="0">
                <a:sym typeface="Symbol" pitchFamily="18" charset="2"/>
              </a:rPr>
              <a:t>i</a:t>
            </a:r>
            <a:r>
              <a:rPr lang="en-US" altLang="zh-CN" dirty="0">
                <a:sym typeface="Symbol" pitchFamily="18" charset="2"/>
              </a:rPr>
              <a:t>. </a:t>
            </a:r>
          </a:p>
          <a:p>
            <a:pPr lvl="2" eaLnBrk="1" hangingPunct="1">
              <a:lnSpc>
                <a:spcPct val="90000"/>
              </a:lnSpc>
              <a:buSzPct val="125000"/>
              <a:buFontTx/>
              <a:buChar char="•"/>
            </a:pPr>
            <a:r>
              <a:rPr lang="en-US" altLang="zh-CN" dirty="0">
                <a:sym typeface="Symbol" pitchFamily="18" charset="2"/>
              </a:rPr>
              <a:t>If unsafe  P</a:t>
            </a:r>
            <a:r>
              <a:rPr lang="en-US" altLang="zh-CN" baseline="-25000" dirty="0">
                <a:sym typeface="Symbol" pitchFamily="18" charset="2"/>
              </a:rPr>
              <a:t>i</a:t>
            </a:r>
            <a:r>
              <a:rPr lang="en-US" altLang="zh-CN" dirty="0">
                <a:sym typeface="Symbol" pitchFamily="18" charset="2"/>
              </a:rPr>
              <a:t> must wait, and the old resource-allocation state is restored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The Deadlock Problem</a:t>
            </a:r>
            <a:endParaRPr lang="en-US" altLang="zh-CN" sz="2800" dirty="0">
              <a:solidFill>
                <a:srgbClr val="0000FF"/>
              </a:solidFill>
              <a:effectLst>
                <a:outerShdw blurRad="38100" dist="38100" dir="2700000" algn="tl">
                  <a:srgbClr val="C0C0C0"/>
                </a:outerShdw>
              </a:effectLst>
              <a:ea typeface="楷体_GB2312" pitchFamily="49" charset="-122"/>
            </a:endParaRPr>
          </a:p>
        </p:txBody>
      </p:sp>
      <p:sp>
        <p:nvSpPr>
          <p:cNvPr id="6147" name="Rectangle 3"/>
          <p:cNvSpPr>
            <a:spLocks noGrp="1" noChangeArrowheads="1"/>
          </p:cNvSpPr>
          <p:nvPr>
            <p:ph idx="1"/>
          </p:nvPr>
        </p:nvSpPr>
        <p:spPr>
          <a:xfrm>
            <a:off x="722974" y="3094653"/>
            <a:ext cx="10972800" cy="2855573"/>
          </a:xfrm>
        </p:spPr>
        <p:txBody>
          <a:bodyPr/>
          <a:lstStyle/>
          <a:p>
            <a:pPr eaLnBrk="1" hangingPunct="1"/>
            <a:r>
              <a:rPr lang="en-US" altLang="zh-CN" sz="2400" b="0" dirty="0"/>
              <a:t>Traffic only in one direction.</a:t>
            </a:r>
          </a:p>
          <a:p>
            <a:pPr eaLnBrk="1" hangingPunct="1"/>
            <a:r>
              <a:rPr lang="en-US" altLang="zh-CN" sz="2400" b="0" dirty="0">
                <a:solidFill>
                  <a:srgbClr val="FF0000"/>
                </a:solidFill>
              </a:rPr>
              <a:t>Each section</a:t>
            </a:r>
            <a:r>
              <a:rPr lang="en-US" altLang="zh-CN" sz="2400" b="0" dirty="0"/>
              <a:t> of a bridge can be viewed as a resource.</a:t>
            </a:r>
            <a:endParaRPr lang="en-US" altLang="zh-CN" sz="1800" b="0" dirty="0"/>
          </a:p>
          <a:p>
            <a:pPr eaLnBrk="1" hangingPunct="1"/>
            <a:r>
              <a:rPr lang="en-US" altLang="zh-CN" sz="2400" b="0" dirty="0"/>
              <a:t>If a deadlock occurs, it can be resolved if one car backs up (</a:t>
            </a:r>
            <a:r>
              <a:rPr lang="en-US" altLang="zh-CN" sz="2400" b="0" dirty="0">
                <a:solidFill>
                  <a:srgbClr val="0000FF"/>
                </a:solidFill>
              </a:rPr>
              <a:t>preempt resources </a:t>
            </a:r>
            <a:r>
              <a:rPr lang="en-US" altLang="zh-CN" sz="2400" b="0" dirty="0"/>
              <a:t>and</a:t>
            </a:r>
            <a:r>
              <a:rPr lang="en-US" altLang="zh-CN" sz="2400" b="0" dirty="0">
                <a:solidFill>
                  <a:srgbClr val="0000FF"/>
                </a:solidFill>
              </a:rPr>
              <a:t> rollback</a:t>
            </a:r>
            <a:r>
              <a:rPr lang="en-US" altLang="zh-CN" sz="2400" b="0" dirty="0"/>
              <a:t>).</a:t>
            </a:r>
          </a:p>
          <a:p>
            <a:pPr eaLnBrk="1" hangingPunct="1"/>
            <a:r>
              <a:rPr lang="en-US" altLang="zh-CN" sz="2400" b="0" dirty="0"/>
              <a:t>Several cars may have to be backed up if a deadlock occurs.</a:t>
            </a:r>
            <a:r>
              <a:rPr lang="zh-CN" altLang="en-US" sz="2400" b="0" dirty="0"/>
              <a:t>    </a:t>
            </a:r>
            <a:endParaRPr lang="en-US" altLang="zh-CN" sz="2400" b="0" dirty="0"/>
          </a:p>
          <a:p>
            <a:pPr eaLnBrk="1" hangingPunct="1"/>
            <a:r>
              <a:rPr lang="en-US" altLang="zh-CN" sz="2400" b="0" dirty="0"/>
              <a:t>Starvation is possible.</a:t>
            </a:r>
          </a:p>
        </p:txBody>
      </p:sp>
      <p:grpSp>
        <p:nvGrpSpPr>
          <p:cNvPr id="6148" name="Group 35"/>
          <p:cNvGrpSpPr>
            <a:grpSpLocks/>
          </p:cNvGrpSpPr>
          <p:nvPr/>
        </p:nvGrpSpPr>
        <p:grpSpPr bwMode="auto">
          <a:xfrm>
            <a:off x="2820989" y="1187450"/>
            <a:ext cx="6567487" cy="1581150"/>
            <a:chOff x="798" y="1008"/>
            <a:chExt cx="3954" cy="864"/>
          </a:xfrm>
        </p:grpSpPr>
        <p:grpSp>
          <p:nvGrpSpPr>
            <p:cNvPr id="6151" name="Group 11"/>
            <p:cNvGrpSpPr>
              <a:grpSpLocks/>
            </p:cNvGrpSpPr>
            <p:nvPr/>
          </p:nvGrpSpPr>
          <p:grpSpPr bwMode="auto">
            <a:xfrm>
              <a:off x="816" y="1008"/>
              <a:ext cx="3936" cy="240"/>
              <a:chOff x="672" y="1008"/>
              <a:chExt cx="3936" cy="240"/>
            </a:xfrm>
          </p:grpSpPr>
          <p:sp>
            <p:nvSpPr>
              <p:cNvPr id="6175"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6"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8"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2" name="Group 12"/>
            <p:cNvGrpSpPr>
              <a:grpSpLocks/>
            </p:cNvGrpSpPr>
            <p:nvPr/>
          </p:nvGrpSpPr>
          <p:grpSpPr bwMode="auto">
            <a:xfrm flipV="1">
              <a:off x="816" y="1632"/>
              <a:ext cx="3936" cy="240"/>
              <a:chOff x="672" y="1008"/>
              <a:chExt cx="3936" cy="240"/>
            </a:xfrm>
          </p:grpSpPr>
          <p:sp>
            <p:nvSpPr>
              <p:cNvPr id="6170" name="Line 13"/>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Line 14"/>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Line 15"/>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16"/>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4" name="Line 17"/>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3" name="Group 22"/>
            <p:cNvGrpSpPr>
              <a:grpSpLocks/>
            </p:cNvGrpSpPr>
            <p:nvPr/>
          </p:nvGrpSpPr>
          <p:grpSpPr bwMode="auto">
            <a:xfrm>
              <a:off x="1512" y="1614"/>
              <a:ext cx="288" cy="162"/>
              <a:chOff x="1056" y="1614"/>
              <a:chExt cx="288" cy="162"/>
            </a:xfrm>
          </p:grpSpPr>
          <p:sp>
            <p:nvSpPr>
              <p:cNvPr id="6168"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9"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6154"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56" name="Group 23"/>
            <p:cNvGrpSpPr>
              <a:grpSpLocks/>
            </p:cNvGrpSpPr>
            <p:nvPr/>
          </p:nvGrpSpPr>
          <p:grpSpPr bwMode="auto">
            <a:xfrm>
              <a:off x="2382" y="1344"/>
              <a:ext cx="288" cy="162"/>
              <a:chOff x="1056" y="1614"/>
              <a:chExt cx="288" cy="162"/>
            </a:xfrm>
          </p:grpSpPr>
          <p:sp>
            <p:nvSpPr>
              <p:cNvPr id="6166"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7"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7" name="Group 26"/>
            <p:cNvGrpSpPr>
              <a:grpSpLocks/>
            </p:cNvGrpSpPr>
            <p:nvPr/>
          </p:nvGrpSpPr>
          <p:grpSpPr bwMode="auto">
            <a:xfrm flipH="1">
              <a:off x="2838" y="1344"/>
              <a:ext cx="288" cy="162"/>
              <a:chOff x="1056" y="1614"/>
              <a:chExt cx="288" cy="162"/>
            </a:xfrm>
          </p:grpSpPr>
          <p:sp>
            <p:nvSpPr>
              <p:cNvPr id="6164"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5"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8" name="Group 29"/>
            <p:cNvGrpSpPr>
              <a:grpSpLocks/>
            </p:cNvGrpSpPr>
            <p:nvPr/>
          </p:nvGrpSpPr>
          <p:grpSpPr bwMode="auto">
            <a:xfrm flipH="1">
              <a:off x="3822" y="1140"/>
              <a:ext cx="288" cy="162"/>
              <a:chOff x="1056" y="1614"/>
              <a:chExt cx="288" cy="162"/>
            </a:xfrm>
          </p:grpSpPr>
          <p:sp>
            <p:nvSpPr>
              <p:cNvPr id="6162"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3"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9" name="Group 32"/>
            <p:cNvGrpSpPr>
              <a:grpSpLocks/>
            </p:cNvGrpSpPr>
            <p:nvPr/>
          </p:nvGrpSpPr>
          <p:grpSpPr bwMode="auto">
            <a:xfrm flipH="1">
              <a:off x="4248" y="1140"/>
              <a:ext cx="288" cy="162"/>
              <a:chOff x="1056" y="1614"/>
              <a:chExt cx="288" cy="162"/>
            </a:xfrm>
          </p:grpSpPr>
          <p:sp>
            <p:nvSpPr>
              <p:cNvPr id="6160"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1"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sp>
        <p:nvSpPr>
          <p:cNvPr id="6149" name="AutoShape 36"/>
          <p:cNvSpPr>
            <a:spLocks noChangeArrowheads="1"/>
          </p:cNvSpPr>
          <p:nvPr/>
        </p:nvSpPr>
        <p:spPr bwMode="auto">
          <a:xfrm>
            <a:off x="5508625" y="1023939"/>
            <a:ext cx="1358900" cy="346075"/>
          </a:xfrm>
          <a:prstGeom prst="wedgeRoundRectCallout">
            <a:avLst>
              <a:gd name="adj1" fmla="val -38398"/>
              <a:gd name="adj2" fmla="val 159227"/>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400">
                <a:solidFill>
                  <a:srgbClr val="FF0000"/>
                </a:solidFill>
                <a:latin typeface="Helvetica" pitchFamily="34" charset="0"/>
                <a:ea typeface="宋体" charset="-122"/>
              </a:rPr>
              <a:t>R1</a:t>
            </a:r>
            <a:r>
              <a:rPr kumimoji="0" lang="zh-CN" altLang="en-US" sz="1400">
                <a:solidFill>
                  <a:srgbClr val="FF0000"/>
                </a:solidFill>
                <a:latin typeface="Helvetica" pitchFamily="34" charset="0"/>
                <a:ea typeface="宋体" charset="-122"/>
              </a:rPr>
              <a:t>：左桥部分</a:t>
            </a:r>
            <a:endParaRPr kumimoji="0" lang="en-US" altLang="zh-CN" sz="1400">
              <a:solidFill>
                <a:srgbClr val="FF0000"/>
              </a:solidFill>
              <a:latin typeface="Helvetica" pitchFamily="34" charset="0"/>
              <a:ea typeface="宋体" charset="-122"/>
            </a:endParaRPr>
          </a:p>
        </p:txBody>
      </p:sp>
      <p:sp>
        <p:nvSpPr>
          <p:cNvPr id="6150" name="AutoShape 37"/>
          <p:cNvSpPr>
            <a:spLocks noChangeArrowheads="1"/>
          </p:cNvSpPr>
          <p:nvPr/>
        </p:nvSpPr>
        <p:spPr bwMode="auto">
          <a:xfrm>
            <a:off x="5959475" y="2476501"/>
            <a:ext cx="1314450" cy="403225"/>
          </a:xfrm>
          <a:prstGeom prst="wedgeRoundRectCallout">
            <a:avLst>
              <a:gd name="adj1" fmla="val -4667"/>
              <a:gd name="adj2" fmla="val -134023"/>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400">
                <a:solidFill>
                  <a:srgbClr val="FF0000"/>
                </a:solidFill>
                <a:latin typeface="Helvetica" pitchFamily="34" charset="0"/>
                <a:ea typeface="宋体" charset="-122"/>
              </a:rPr>
              <a:t>R2</a:t>
            </a:r>
            <a:r>
              <a:rPr kumimoji="0" lang="zh-CN" altLang="en-US" sz="1400">
                <a:solidFill>
                  <a:srgbClr val="FF0000"/>
                </a:solidFill>
                <a:latin typeface="Helvetica" pitchFamily="34" charset="0"/>
                <a:ea typeface="宋体" charset="-122"/>
              </a:rPr>
              <a:t>：右桥部分</a:t>
            </a:r>
            <a:endParaRPr kumimoji="0" lang="en-US" altLang="zh-CN" sz="1400">
              <a:solidFill>
                <a:srgbClr val="FF0000"/>
              </a:solidFill>
              <a:latin typeface="Helvetica" pitchFamily="34" charset="0"/>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Example of Banker’s Algorithm</a:t>
            </a:r>
          </a:p>
        </p:txBody>
      </p:sp>
      <p:sp>
        <p:nvSpPr>
          <p:cNvPr id="37891" name="Rectangle 3"/>
          <p:cNvSpPr>
            <a:spLocks noGrp="1" noChangeArrowheads="1"/>
          </p:cNvSpPr>
          <p:nvPr>
            <p:ph idx="1"/>
          </p:nvPr>
        </p:nvSpPr>
        <p:spPr>
          <a:xfrm>
            <a:off x="609601" y="1233489"/>
            <a:ext cx="10972800" cy="5428568"/>
          </a:xfrm>
        </p:spPr>
        <p:txBody>
          <a:bodyPr/>
          <a:lstStyle/>
          <a:p>
            <a:pPr eaLnBrk="1" hangingPunct="1">
              <a:lnSpc>
                <a:spcPct val="90000"/>
              </a:lnSpc>
              <a:tabLst>
                <a:tab pos="1371600" algn="l"/>
                <a:tab pos="2395538" algn="ctr"/>
                <a:tab pos="3594100" algn="ctr"/>
                <a:tab pos="4805363" algn="ctr"/>
              </a:tabLst>
            </a:pPr>
            <a:r>
              <a:rPr lang="zh-CN" altLang="en-US" sz="2000" b="0" dirty="0"/>
              <a:t>5 </a:t>
            </a:r>
            <a:r>
              <a:rPr lang="en-US" altLang="zh-CN" sz="2000" b="0" dirty="0"/>
              <a:t>processes </a:t>
            </a:r>
            <a:r>
              <a:rPr lang="en-US" altLang="zh-CN" sz="2000" b="0" i="1" dirty="0"/>
              <a:t>P</a:t>
            </a:r>
            <a:r>
              <a:rPr lang="en-US" altLang="zh-CN" sz="2000" b="0" baseline="-25000" dirty="0"/>
              <a:t>0 </a:t>
            </a:r>
            <a:r>
              <a:rPr lang="en-US" altLang="zh-CN" sz="2000" b="0" dirty="0"/>
              <a:t>through </a:t>
            </a:r>
            <a:r>
              <a:rPr lang="en-US" altLang="zh-CN" sz="2000" b="0" i="1" dirty="0"/>
              <a:t>P</a:t>
            </a:r>
            <a:r>
              <a:rPr lang="en-US" altLang="zh-CN" sz="2000" b="0" baseline="-25000" dirty="0"/>
              <a:t>4</a:t>
            </a:r>
            <a:r>
              <a:rPr lang="en-US" altLang="zh-CN" sz="2000" b="0" dirty="0"/>
              <a:t>; 3 resource types </a:t>
            </a:r>
            <a:r>
              <a:rPr lang="en-US" altLang="zh-CN" sz="2000" b="0" i="1" dirty="0"/>
              <a:t>A</a:t>
            </a:r>
            <a:r>
              <a:rPr lang="en-US" altLang="zh-CN" sz="2000" b="0" dirty="0"/>
              <a:t> </a:t>
            </a:r>
            <a:br>
              <a:rPr lang="en-US" altLang="zh-CN" sz="2000" b="0" dirty="0"/>
            </a:br>
            <a:r>
              <a:rPr lang="en-US" altLang="zh-CN" sz="2000" b="0" dirty="0"/>
              <a:t>(10 instances), </a:t>
            </a:r>
            <a:r>
              <a:rPr lang="en-US" altLang="zh-CN" sz="2000" b="0" i="1" dirty="0"/>
              <a:t>B</a:t>
            </a:r>
            <a:r>
              <a:rPr lang="en-US" altLang="zh-CN" sz="2000" b="0" dirty="0"/>
              <a:t> (5 instances), and </a:t>
            </a:r>
            <a:r>
              <a:rPr lang="en-US" altLang="zh-CN" sz="2000" b="0" i="1" dirty="0"/>
              <a:t>C</a:t>
            </a:r>
            <a:r>
              <a:rPr lang="en-US" altLang="zh-CN" sz="2000" b="0" dirty="0"/>
              <a:t> (7 instances).</a:t>
            </a:r>
          </a:p>
          <a:p>
            <a:pPr eaLnBrk="1" hangingPunct="1">
              <a:lnSpc>
                <a:spcPct val="90000"/>
              </a:lnSpc>
              <a:tabLst>
                <a:tab pos="1371600" algn="l"/>
                <a:tab pos="2395538" algn="ctr"/>
                <a:tab pos="3594100" algn="ctr"/>
                <a:tab pos="4805363" algn="ctr"/>
              </a:tabLst>
            </a:pPr>
            <a:r>
              <a:rPr lang="en-US" altLang="zh-CN" sz="2000" b="0" dirty="0"/>
              <a:t>Snapshot at time </a:t>
            </a:r>
            <a:r>
              <a:rPr lang="en-US" altLang="zh-CN" sz="2000" b="0" i="1" dirty="0"/>
              <a:t>T</a:t>
            </a:r>
            <a:r>
              <a:rPr lang="en-US" altLang="zh-CN" sz="2000" b="0" baseline="-25000" dirty="0"/>
              <a:t>0</a:t>
            </a:r>
            <a:r>
              <a:rPr lang="en-US" altLang="zh-CN" sz="2000" b="0" dirty="0"/>
              <a:t>:</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u="sng" dirty="0"/>
              <a:t>Allocation</a:t>
            </a:r>
            <a:r>
              <a:rPr lang="en-US" altLang="zh-CN" sz="2000" b="0" i="1" dirty="0"/>
              <a:t>	</a:t>
            </a:r>
            <a:r>
              <a:rPr lang="en-US" altLang="zh-CN" sz="2000" b="0" i="1" u="sng" dirty="0"/>
              <a:t>Max</a:t>
            </a:r>
            <a:r>
              <a:rPr lang="en-US" altLang="zh-CN" sz="2000" b="0" i="1" dirty="0"/>
              <a:t>	</a:t>
            </a:r>
            <a:r>
              <a:rPr lang="en-US" altLang="zh-CN" sz="2000" b="0" i="1" u="sng" dirty="0"/>
              <a:t>Available</a:t>
            </a:r>
            <a:endParaRPr lang="en-US" altLang="zh-CN" sz="2000" b="0" i="1" dirty="0"/>
          </a:p>
          <a:p>
            <a:pPr eaLnBrk="1" hangingPunct="1">
              <a:lnSpc>
                <a:spcPct val="90000"/>
              </a:lnSpc>
              <a:buNone/>
              <a:tabLst>
                <a:tab pos="1371600" algn="l"/>
                <a:tab pos="2395538" algn="ctr"/>
                <a:tab pos="3594100" algn="ctr"/>
                <a:tab pos="4805363" algn="ctr"/>
              </a:tabLst>
            </a:pPr>
            <a:r>
              <a:rPr lang="en-US" altLang="zh-CN" sz="2000" b="0" i="1" dirty="0"/>
              <a:t>			A B C	A B C 	A B C</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0	</a:t>
            </a:r>
            <a:r>
              <a:rPr lang="en-US" altLang="zh-CN" sz="2000" b="0" dirty="0"/>
              <a:t>0 1 0	7 5 3 	3 3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1	</a:t>
            </a:r>
            <a:r>
              <a:rPr lang="en-US" altLang="zh-CN" sz="2000" b="0" dirty="0"/>
              <a:t>2 0 0 	3 2 2  </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2</a:t>
            </a:r>
            <a:r>
              <a:rPr lang="en-US" altLang="zh-CN" sz="2000" b="0" dirty="0"/>
              <a:t>	3 0 2 	9 0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3</a:t>
            </a:r>
            <a:r>
              <a:rPr lang="en-US" altLang="zh-CN" sz="2000" b="0" dirty="0"/>
              <a:t>	2 1 1 	2 2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4</a:t>
            </a:r>
            <a:r>
              <a:rPr lang="en-US" altLang="zh-CN" sz="2000" b="0" dirty="0"/>
              <a:t>	0 0 2	4 3 3</a:t>
            </a:r>
            <a:r>
              <a:rPr lang="en-US" altLang="zh-CN" sz="1800" b="0" dirty="0"/>
              <a:t>  </a:t>
            </a:r>
          </a:p>
          <a:p>
            <a:pPr eaLnBrk="1" hangingPunct="1">
              <a:lnSpc>
                <a:spcPct val="90000"/>
              </a:lnSpc>
              <a:buNone/>
              <a:tabLst>
                <a:tab pos="1371600" algn="l"/>
                <a:tab pos="2395538" algn="ctr"/>
                <a:tab pos="3594100" algn="ctr"/>
                <a:tab pos="4805363" algn="ctr"/>
              </a:tabLst>
            </a:pPr>
            <a:r>
              <a:rPr lang="zh-CN" altLang="en-US" sz="2000" dirty="0">
                <a:latin typeface="+mn-lt"/>
              </a:rPr>
              <a:t>问：     </a:t>
            </a:r>
            <a:r>
              <a:rPr lang="en-US" altLang="zh-CN" sz="2000" dirty="0">
                <a:latin typeface="+mn-lt"/>
              </a:rPr>
              <a:t>(1)  State of system? </a:t>
            </a:r>
            <a:br>
              <a:rPr lang="zh-CN" altLang="en-US" sz="2000" dirty="0">
                <a:latin typeface="+mn-lt"/>
              </a:rPr>
            </a:br>
            <a:r>
              <a:rPr lang="zh-CN" altLang="en-US" sz="2000" dirty="0">
                <a:latin typeface="+mn-lt"/>
              </a:rPr>
              <a:t>       </a:t>
            </a:r>
            <a:r>
              <a:rPr lang="en-US" altLang="zh-CN" sz="2000" dirty="0">
                <a:latin typeface="+mn-lt"/>
              </a:rPr>
              <a:t>(2)  Can request for (1,0,2) by P1 be granted?</a:t>
            </a:r>
            <a:r>
              <a:rPr lang="zh-CN" altLang="en-US" sz="2000" dirty="0">
                <a:latin typeface="+mn-lt"/>
              </a:rPr>
              <a:t> </a:t>
            </a:r>
            <a:br>
              <a:rPr lang="zh-CN" altLang="en-US" sz="2000" dirty="0">
                <a:latin typeface="+mn-lt"/>
              </a:rPr>
            </a:br>
            <a:r>
              <a:rPr lang="zh-CN" altLang="en-US" sz="2000" dirty="0">
                <a:latin typeface="+mn-lt"/>
              </a:rPr>
              <a:t>      </a:t>
            </a:r>
            <a:r>
              <a:rPr lang="en-US" altLang="zh-CN" sz="2000" dirty="0">
                <a:latin typeface="+mn-lt"/>
              </a:rPr>
              <a:t> (3)  Can request for (3,3,0) by P4 be granted?</a:t>
            </a:r>
            <a:r>
              <a:rPr lang="zh-CN" altLang="en-US" sz="2000" dirty="0">
                <a:latin typeface="+mn-lt"/>
              </a:rPr>
              <a:t> </a:t>
            </a:r>
            <a:br>
              <a:rPr lang="en-US" altLang="zh-CN" sz="2000" dirty="0">
                <a:latin typeface="+mn-lt"/>
              </a:rPr>
            </a:br>
            <a:r>
              <a:rPr lang="en-US" altLang="zh-CN" sz="2000" dirty="0">
                <a:latin typeface="+mn-lt"/>
              </a:rPr>
              <a:t>       (4)  Can request for (0,2,0) by P0 be granted?</a:t>
            </a:r>
            <a:r>
              <a:rPr lang="zh-CN" altLang="en-US" sz="2000" dirty="0">
                <a:latin typeface="+mn-lt"/>
              </a:rPr>
              <a:t> </a:t>
            </a:r>
            <a:r>
              <a:rPr lang="en-US" altLang="zh-CN" sz="2000" dirty="0">
                <a:latin typeface="+mn-lt"/>
              </a:rPr>
              <a:t>	</a:t>
            </a:r>
            <a:r>
              <a:rPr lang="en-US" altLang="zh-CN" sz="1800" b="0" dirty="0">
                <a:latin typeface="+mj-ea"/>
                <a:ea typeface="+mj-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⑴ </a:t>
            </a:r>
            <a:r>
              <a:rPr lang="en-US" altLang="zh-CN" sz="2800"/>
              <a:t>State of system?</a:t>
            </a:r>
            <a:r>
              <a:rPr lang="zh-CN" altLang="en-US" sz="2800">
                <a:effectLst>
                  <a:outerShdw blurRad="38100" dist="38100" dir="2700000" algn="tl">
                    <a:srgbClr val="C0C0C0"/>
                  </a:outerShdw>
                </a:effectLst>
                <a:ea typeface="楷体_GB2312" pitchFamily="49" charset="-122"/>
              </a:rPr>
              <a:t> </a:t>
            </a:r>
            <a:endParaRPr lang="en-US" altLang="zh-CN" sz="2800">
              <a:effectLst>
                <a:outerShdw blurRad="38100" dist="38100" dir="2700000" algn="tl">
                  <a:srgbClr val="C0C0C0"/>
                </a:outerShdw>
              </a:effectLst>
              <a:ea typeface="楷体_GB2312" pitchFamily="49" charset="-122"/>
            </a:endParaRPr>
          </a:p>
        </p:txBody>
      </p:sp>
      <p:sp>
        <p:nvSpPr>
          <p:cNvPr id="38915" name="Rectangle 3"/>
          <p:cNvSpPr>
            <a:spLocks noGrp="1" noChangeArrowheads="1"/>
          </p:cNvSpPr>
          <p:nvPr>
            <p:ph idx="1"/>
          </p:nvPr>
        </p:nvSpPr>
        <p:spPr/>
        <p:txBody>
          <a:bodyPr/>
          <a:lstStyle/>
          <a:p>
            <a:pPr eaLnBrk="1" hangingPunct="1">
              <a:buNone/>
              <a:tabLst>
                <a:tab pos="2452688" algn="l"/>
                <a:tab pos="3492500" algn="ctr"/>
              </a:tabLst>
            </a:pPr>
            <a:endParaRPr lang="en-US" altLang="zh-CN" sz="1600" b="0" dirty="0"/>
          </a:p>
          <a:p>
            <a:pPr eaLnBrk="1" hangingPunct="1">
              <a:buNone/>
              <a:tabLst>
                <a:tab pos="2452688" algn="l"/>
                <a:tab pos="3492500" algn="ctr"/>
              </a:tabLst>
            </a:pPr>
            <a:r>
              <a:rPr lang="en-US" altLang="zh-CN" sz="1800" b="0" dirty="0"/>
              <a:t>          </a:t>
            </a:r>
            <a:r>
              <a:rPr lang="en-US" altLang="zh-CN" sz="2000" b="0" u="sng" dirty="0"/>
              <a:t>Max</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a:t>
            </a:r>
            <a:r>
              <a:rPr lang="en-US" altLang="zh-CN" sz="2000" b="0" dirty="0"/>
              <a:t>      </a:t>
            </a:r>
            <a:r>
              <a:rPr lang="en-US" altLang="zh-CN" sz="2000" b="0" u="sng" dirty="0">
                <a:solidFill>
                  <a:srgbClr val="C00000"/>
                </a:solidFill>
              </a:rPr>
              <a:t>work</a:t>
            </a:r>
            <a:r>
              <a:rPr lang="en-US" altLang="zh-CN" sz="2000" b="0" dirty="0">
                <a:solidFill>
                  <a:srgbClr val="C00000"/>
                </a:solidFill>
              </a:rPr>
              <a:t>  </a:t>
            </a:r>
            <a:r>
              <a:rPr lang="zh-CN" altLang="en-US" sz="2000" b="0" dirty="0">
                <a:solidFill>
                  <a:srgbClr val="C00000"/>
                </a:solidFill>
              </a:rPr>
              <a:t>   </a:t>
            </a:r>
            <a:r>
              <a:rPr lang="en-US" altLang="zh-CN" sz="2000" b="0" dirty="0">
                <a:solidFill>
                  <a:srgbClr val="C00000"/>
                </a:solidFill>
              </a:rPr>
              <a:t> </a:t>
            </a:r>
            <a:r>
              <a:rPr lang="zh-CN" altLang="en-US" sz="2000" b="0" u="sng" dirty="0">
                <a:solidFill>
                  <a:srgbClr val="C00000"/>
                </a:solidFill>
              </a:rPr>
              <a:t>分配前</a:t>
            </a:r>
            <a:r>
              <a:rPr lang="en-US" altLang="zh-CN" sz="2000" b="0" dirty="0">
                <a:solidFill>
                  <a:srgbClr val="C00000"/>
                </a:solidFill>
              </a:rPr>
              <a:t>    </a:t>
            </a:r>
            <a:r>
              <a:rPr lang="zh-CN" altLang="en-US" sz="2000" b="0" u="sng" dirty="0">
                <a:solidFill>
                  <a:srgbClr val="C00000"/>
                </a:solidFill>
              </a:rPr>
              <a:t>释放</a:t>
            </a:r>
            <a:r>
              <a:rPr lang="zh-CN" altLang="en-US" sz="2000" u="sng" dirty="0">
                <a:solidFill>
                  <a:srgbClr val="C00000"/>
                </a:solidFill>
              </a:rPr>
              <a:t>后 </a:t>
            </a:r>
            <a:r>
              <a:rPr lang="zh-CN" altLang="en-US" sz="2000" dirty="0">
                <a:solidFill>
                  <a:srgbClr val="C00000"/>
                </a:solidFill>
              </a:rPr>
              <a:t>     </a:t>
            </a:r>
            <a:r>
              <a:rPr lang="zh-CN" altLang="en-US" sz="2000" u="sng" dirty="0">
                <a:solidFill>
                  <a:srgbClr val="C00000"/>
                </a:solidFill>
              </a:rPr>
              <a:t> </a:t>
            </a:r>
            <a:r>
              <a:rPr lang="en-US" altLang="zh-CN" sz="2000" u="sng" dirty="0">
                <a:solidFill>
                  <a:srgbClr val="C00000"/>
                </a:solidFill>
              </a:rPr>
              <a:t>Finish</a:t>
            </a:r>
            <a:br>
              <a:rPr lang="en-US" altLang="zh-CN" sz="2000" b="0" dirty="0">
                <a:solidFill>
                  <a:srgbClr val="C00000"/>
                </a:solidFill>
              </a:rPr>
            </a:br>
            <a:r>
              <a:rPr lang="en-US" altLang="zh-CN" sz="2000" b="0" dirty="0">
                <a:solidFill>
                  <a:srgbClr val="7030A0"/>
                </a:solidFill>
              </a:rPr>
              <a:t>       A B C   A B C    A B C   A B C       A B C </a:t>
            </a:r>
            <a:r>
              <a:rPr lang="zh-CN" altLang="en-US" sz="2000" b="0" dirty="0">
                <a:solidFill>
                  <a:srgbClr val="7030A0"/>
                </a:solidFill>
              </a:rPr>
              <a:t>     </a:t>
            </a:r>
            <a:r>
              <a:rPr lang="en-US" altLang="zh-CN" sz="2000" b="0" dirty="0">
                <a:solidFill>
                  <a:srgbClr val="7030A0"/>
                </a:solidFill>
              </a:rPr>
              <a:t> A B</a:t>
            </a:r>
            <a:r>
              <a:rPr lang="zh-CN" altLang="en-US" sz="2000" b="0" dirty="0">
                <a:solidFill>
                  <a:srgbClr val="7030A0"/>
                </a:solidFill>
              </a:rPr>
              <a:t> </a:t>
            </a:r>
            <a:r>
              <a:rPr lang="en-US" altLang="zh-CN" sz="2000" b="0" dirty="0">
                <a:solidFill>
                  <a:srgbClr val="7030A0"/>
                </a:solidFill>
              </a:rPr>
              <a:t>C  </a:t>
            </a:r>
            <a:r>
              <a:rPr lang="zh-CN" altLang="en-US" sz="2000" b="0" dirty="0">
                <a:solidFill>
                  <a:srgbClr val="7030A0"/>
                </a:solidFill>
              </a:rPr>
              <a:t> </a:t>
            </a:r>
            <a:r>
              <a:rPr lang="en-US" altLang="zh-CN" sz="2000" b="0" dirty="0">
                <a:solidFill>
                  <a:srgbClr val="7030A0"/>
                </a:solidFill>
              </a:rPr>
              <a:t> A </a:t>
            </a:r>
            <a:r>
              <a:rPr lang="zh-CN" altLang="en-US" sz="2000" b="0" dirty="0">
                <a:solidFill>
                  <a:srgbClr val="7030A0"/>
                </a:solidFill>
              </a:rPr>
              <a:t> </a:t>
            </a:r>
            <a:r>
              <a:rPr lang="en-US" altLang="zh-CN" sz="2000" b="0" dirty="0">
                <a:solidFill>
                  <a:srgbClr val="7030A0"/>
                </a:solidFill>
              </a:rPr>
              <a:t>B C </a:t>
            </a:r>
            <a:br>
              <a:rPr lang="en-US" altLang="zh-CN" sz="2000" b="0" dirty="0"/>
            </a:br>
            <a:r>
              <a:rPr lang="en-US" altLang="zh-CN" sz="2000" b="0" dirty="0">
                <a:solidFill>
                  <a:srgbClr val="7030A0"/>
                </a:solidFill>
              </a:rPr>
              <a:t>P0</a:t>
            </a:r>
            <a:r>
              <a:rPr lang="en-US" altLang="zh-CN" sz="2000" b="0" dirty="0"/>
              <a:t>   7 5 3     0 1 0     7 4 3   </a:t>
            </a:r>
            <a:r>
              <a:rPr lang="zh-CN" altLang="en-US" sz="2000" b="0" dirty="0"/>
              <a:t> </a:t>
            </a:r>
            <a:r>
              <a:rPr lang="en-US" altLang="zh-CN" sz="2000" b="0" dirty="0">
                <a:solidFill>
                  <a:srgbClr val="FF0000"/>
                </a:solidFill>
              </a:rPr>
              <a:t>3 </a:t>
            </a:r>
            <a:r>
              <a:rPr lang="zh-CN" altLang="en-US" sz="2000" b="0" dirty="0">
                <a:solidFill>
                  <a:srgbClr val="FF0000"/>
                </a:solidFill>
              </a:rPr>
              <a:t> </a:t>
            </a:r>
            <a:r>
              <a:rPr lang="en-US" altLang="zh-CN" sz="2000" b="0" dirty="0">
                <a:solidFill>
                  <a:srgbClr val="FF0000"/>
                </a:solidFill>
              </a:rPr>
              <a:t>3 </a:t>
            </a:r>
            <a:r>
              <a:rPr lang="zh-CN" altLang="en-US" sz="2000" b="0" dirty="0">
                <a:solidFill>
                  <a:srgbClr val="FF0000"/>
                </a:solidFill>
              </a:rPr>
              <a:t> </a:t>
            </a:r>
            <a:r>
              <a:rPr lang="en-US" altLang="zh-CN" sz="2000" b="0" dirty="0">
                <a:solidFill>
                  <a:srgbClr val="FF0000"/>
                </a:solidFill>
              </a:rPr>
              <a:t>2</a:t>
            </a:r>
            <a:r>
              <a:rPr lang="en-US" altLang="zh-CN" sz="2000" b="0" dirty="0">
                <a:solidFill>
                  <a:srgbClr val="FF9900"/>
                </a:solidFill>
              </a:rPr>
              <a:t>     </a:t>
            </a:r>
            <a:r>
              <a:rPr lang="zh-CN" altLang="en-US" sz="2000" b="0" dirty="0">
                <a:solidFill>
                  <a:srgbClr val="FF9900"/>
                </a:solidFill>
              </a:rPr>
              <a:t> </a:t>
            </a:r>
            <a:r>
              <a:rPr lang="en-US" altLang="zh-CN" sz="2000" b="0" dirty="0">
                <a:solidFill>
                  <a:srgbClr val="FF9900"/>
                </a:solidFill>
              </a:rPr>
              <a:t>3 </a:t>
            </a:r>
            <a:r>
              <a:rPr lang="zh-CN" altLang="en-US" sz="2000" b="0" dirty="0">
                <a:solidFill>
                  <a:srgbClr val="FF9900"/>
                </a:solidFill>
              </a:rPr>
              <a:t> </a:t>
            </a:r>
            <a:r>
              <a:rPr lang="en-US" altLang="zh-CN" sz="2000" b="0" dirty="0">
                <a:solidFill>
                  <a:srgbClr val="FF9900"/>
                </a:solidFill>
              </a:rPr>
              <a:t>3 </a:t>
            </a:r>
            <a:r>
              <a:rPr lang="zh-CN" altLang="en-US" sz="2000" b="0" dirty="0">
                <a:solidFill>
                  <a:srgbClr val="FF9900"/>
                </a:solidFill>
              </a:rPr>
              <a:t> </a:t>
            </a:r>
            <a:r>
              <a:rPr lang="en-US" altLang="zh-CN" sz="2000" b="0" dirty="0">
                <a:solidFill>
                  <a:srgbClr val="FF9900"/>
                </a:solidFill>
              </a:rPr>
              <a:t>2</a:t>
            </a:r>
            <a:r>
              <a:rPr lang="en-US" altLang="zh-CN" sz="2000" b="0" dirty="0"/>
              <a:t>   ④ 7 4 5     7 </a:t>
            </a:r>
            <a:r>
              <a:rPr lang="zh-CN" altLang="en-US" sz="2000" b="0" dirty="0"/>
              <a:t> </a:t>
            </a:r>
            <a:r>
              <a:rPr lang="en-US" altLang="zh-CN" sz="2000" b="0" dirty="0"/>
              <a:t>5 </a:t>
            </a:r>
            <a:r>
              <a:rPr lang="zh-CN" altLang="en-US" sz="2000" b="0" dirty="0"/>
              <a:t> </a:t>
            </a:r>
            <a:r>
              <a:rPr lang="en-US" altLang="zh-CN" sz="2000" b="0" dirty="0"/>
              <a:t>5</a:t>
            </a:r>
            <a:r>
              <a:rPr lang="zh-CN" altLang="en-US" sz="2000" b="0" dirty="0"/>
              <a:t>　</a:t>
            </a:r>
            <a:br>
              <a:rPr lang="zh-CN" altLang="en-US" sz="2000" b="0" dirty="0"/>
            </a:br>
            <a:r>
              <a:rPr lang="en-US" altLang="zh-CN" sz="2000" b="0" dirty="0">
                <a:solidFill>
                  <a:srgbClr val="7030A0"/>
                </a:solidFill>
              </a:rPr>
              <a:t>P1</a:t>
            </a:r>
            <a:r>
              <a:rPr lang="en-US" altLang="zh-CN" sz="2000" b="0" dirty="0"/>
              <a:t>   3 2 2     2 0 0     1 2 2                   	 ① 3 3 2     5 </a:t>
            </a:r>
            <a:r>
              <a:rPr lang="zh-CN" altLang="en-US" sz="2000" b="0" dirty="0"/>
              <a:t> </a:t>
            </a:r>
            <a:r>
              <a:rPr lang="en-US" altLang="zh-CN" sz="2000" b="0" dirty="0"/>
              <a:t>3 </a:t>
            </a:r>
            <a:r>
              <a:rPr lang="zh-CN" altLang="en-US" sz="2000" b="0" dirty="0"/>
              <a:t> </a:t>
            </a:r>
            <a:r>
              <a:rPr lang="en-US" altLang="zh-CN" sz="2000" b="0" dirty="0"/>
              <a:t>2</a:t>
            </a:r>
            <a:br>
              <a:rPr lang="en-US" altLang="zh-CN" sz="2000" b="0" dirty="0"/>
            </a:br>
            <a:r>
              <a:rPr lang="en-US" altLang="zh-CN" sz="2000" b="0" dirty="0">
                <a:solidFill>
                  <a:srgbClr val="7030A0"/>
                </a:solidFill>
              </a:rPr>
              <a:t>P2</a:t>
            </a:r>
            <a:r>
              <a:rPr lang="en-US" altLang="zh-CN" sz="2000" b="0" dirty="0"/>
              <a:t>   9 0 2     3 0 2     6 0 0                                 ⑤ 7 5 5   </a:t>
            </a:r>
            <a:r>
              <a:rPr lang="zh-CN" altLang="en-US" sz="2000" b="0" dirty="0"/>
              <a:t> </a:t>
            </a:r>
            <a:r>
              <a:rPr lang="en-US" altLang="zh-CN" sz="2000" b="0" dirty="0"/>
              <a:t>10 5 </a:t>
            </a:r>
            <a:r>
              <a:rPr lang="zh-CN" altLang="en-US" sz="2000" b="0" dirty="0"/>
              <a:t> </a:t>
            </a:r>
            <a:r>
              <a:rPr lang="en-US" altLang="zh-CN" sz="2000" b="0" dirty="0"/>
              <a:t>7</a:t>
            </a:r>
            <a:br>
              <a:rPr lang="en-US" altLang="zh-CN" sz="2000" b="0" dirty="0"/>
            </a:br>
            <a:r>
              <a:rPr lang="en-US" altLang="zh-CN" sz="2000" b="0" dirty="0">
                <a:solidFill>
                  <a:srgbClr val="7030A0"/>
                </a:solidFill>
              </a:rPr>
              <a:t>P3 </a:t>
            </a:r>
            <a:r>
              <a:rPr lang="en-US" altLang="zh-CN" sz="2000" b="0" dirty="0"/>
              <a:t>  2 2 2     2 1 1     0 1 1                                 ② 5 3 2     7 </a:t>
            </a:r>
            <a:r>
              <a:rPr lang="zh-CN" altLang="en-US" sz="2000" b="0" dirty="0"/>
              <a:t> </a:t>
            </a:r>
            <a:r>
              <a:rPr lang="en-US" altLang="zh-CN" sz="2000" b="0" dirty="0"/>
              <a:t>4 </a:t>
            </a:r>
            <a:r>
              <a:rPr lang="zh-CN" altLang="en-US" sz="2000" b="0" dirty="0"/>
              <a:t> </a:t>
            </a:r>
            <a:r>
              <a:rPr lang="en-US" altLang="zh-CN" sz="2000" b="0" dirty="0"/>
              <a:t>3</a:t>
            </a:r>
            <a:br>
              <a:rPr lang="en-US" altLang="zh-CN" sz="2000" b="0" dirty="0"/>
            </a:br>
            <a:r>
              <a:rPr lang="en-US" altLang="zh-CN" sz="2000" b="0" dirty="0">
                <a:solidFill>
                  <a:srgbClr val="7030A0"/>
                </a:solidFill>
              </a:rPr>
              <a:t>P4</a:t>
            </a:r>
            <a:r>
              <a:rPr lang="en-US" altLang="zh-CN" sz="2000" b="0" dirty="0"/>
              <a:t>   4 3 3     0 0 2     4 3 1                                 ③ 7 4 3     7 </a:t>
            </a:r>
            <a:r>
              <a:rPr lang="zh-CN" altLang="en-US" sz="2000" b="0" dirty="0"/>
              <a:t> </a:t>
            </a:r>
            <a:r>
              <a:rPr lang="en-US" altLang="zh-CN" sz="2000" b="0" dirty="0"/>
              <a:t>4 </a:t>
            </a:r>
            <a:r>
              <a:rPr lang="zh-CN" altLang="en-US" sz="2000" b="0" dirty="0"/>
              <a:t> </a:t>
            </a:r>
            <a:r>
              <a:rPr lang="en-US" altLang="zh-CN" sz="2000" b="0" dirty="0"/>
              <a:t>5</a:t>
            </a:r>
          </a:p>
          <a:p>
            <a:pPr eaLnBrk="1" hangingPunct="1">
              <a:buNone/>
              <a:tabLst>
                <a:tab pos="2452688" algn="l"/>
                <a:tab pos="3492500" algn="ctr"/>
              </a:tabLst>
            </a:pPr>
            <a:endParaRPr lang="zh-CN" altLang="en-US" sz="2000" b="0" dirty="0"/>
          </a:p>
          <a:p>
            <a:pPr eaLnBrk="1" hangingPunct="1">
              <a:tabLst>
                <a:tab pos="2452688" algn="l"/>
                <a:tab pos="3492500" algn="ctr"/>
              </a:tabLst>
            </a:pPr>
            <a:r>
              <a:rPr lang="en-US" altLang="zh-CN" sz="2400" b="0" dirty="0"/>
              <a:t>The system is in a safe state since the sequence </a:t>
            </a:r>
            <a:r>
              <a:rPr lang="en-US" altLang="zh-CN" sz="2400" b="0" dirty="0">
                <a:solidFill>
                  <a:srgbClr val="FF0000"/>
                </a:solidFill>
              </a:rPr>
              <a:t>&lt; </a:t>
            </a:r>
            <a:r>
              <a:rPr lang="en-US" altLang="zh-CN" sz="2400" b="0" i="1" dirty="0">
                <a:solidFill>
                  <a:srgbClr val="FF0000"/>
                </a:solidFill>
              </a:rPr>
              <a:t>P</a:t>
            </a:r>
            <a:r>
              <a:rPr lang="en-US" altLang="zh-CN" sz="2400" b="0" baseline="-25000" dirty="0">
                <a:solidFill>
                  <a:srgbClr val="FF0000"/>
                </a:solidFill>
              </a:rPr>
              <a:t>1</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3</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4</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0</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2</a:t>
            </a:r>
            <a:r>
              <a:rPr lang="en-US" altLang="zh-CN" sz="2400" b="0" dirty="0"/>
              <a:t>&gt; satisfies safety criteria.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zh-CN" sz="2800">
                <a:ea typeface="楷体_GB2312" pitchFamily="49" charset="-122"/>
              </a:rPr>
              <a:t>(2) </a:t>
            </a:r>
            <a:r>
              <a:rPr lang="en-US" altLang="zh-CN" sz="2800" i="1">
                <a:ea typeface="楷体_GB2312" pitchFamily="49" charset="-122"/>
              </a:rPr>
              <a:t>P</a:t>
            </a:r>
            <a:r>
              <a:rPr lang="en-US" altLang="zh-CN" sz="2800" baseline="-25000">
                <a:ea typeface="楷体_GB2312" pitchFamily="49" charset="-122"/>
              </a:rPr>
              <a:t>1</a:t>
            </a:r>
            <a:r>
              <a:rPr lang="en-US" altLang="zh-CN" sz="2800">
                <a:ea typeface="楷体_GB2312" pitchFamily="49" charset="-122"/>
              </a:rPr>
              <a:t> Request (1,0,2)</a:t>
            </a:r>
            <a:r>
              <a:rPr lang="en-US" altLang="zh-CN">
                <a:ea typeface="楷体_GB2312" pitchFamily="49" charset="-122"/>
              </a:rPr>
              <a:t> </a:t>
            </a:r>
            <a:endParaRPr lang="en-US" altLang="zh-CN" sz="2800">
              <a:ea typeface="楷体_GB2312" pitchFamily="49" charset="-122"/>
            </a:endParaRPr>
          </a:p>
        </p:txBody>
      </p:sp>
      <p:sp>
        <p:nvSpPr>
          <p:cNvPr id="39939" name="Rectangle 3"/>
          <p:cNvSpPr>
            <a:spLocks noGrp="1" noChangeArrowheads="1"/>
          </p:cNvSpPr>
          <p:nvPr>
            <p:ph idx="1"/>
          </p:nvPr>
        </p:nvSpPr>
        <p:spPr/>
        <p:txBody>
          <a:bodyPr/>
          <a:lstStyle/>
          <a:p>
            <a:pPr marL="457200" indent="-457200" eaLnBrk="1" hangingPunct="1">
              <a:buFont typeface="+mj-ea"/>
              <a:buAutoNum type="circleNumDbPlain"/>
              <a:tabLst>
                <a:tab pos="1544638" algn="l"/>
                <a:tab pos="2452688" algn="ctr"/>
                <a:tab pos="3767138" algn="ctr"/>
                <a:tab pos="5022850" algn="ctr"/>
              </a:tabLst>
            </a:pPr>
            <a:r>
              <a:rPr lang="en-US" altLang="zh-CN" sz="2400" b="0" dirty="0"/>
              <a:t>Check that Request</a:t>
            </a:r>
            <a:r>
              <a:rPr lang="en-US" altLang="zh-CN" sz="2400" b="0" baseline="-25000" dirty="0"/>
              <a:t>1</a:t>
            </a:r>
            <a:r>
              <a:rPr lang="en-US" altLang="zh-CN" sz="2400" b="0" dirty="0"/>
              <a:t>(1,0,2)≤Need</a:t>
            </a:r>
            <a:r>
              <a:rPr lang="en-US" altLang="zh-CN" sz="2400" b="0" baseline="-25000" dirty="0"/>
              <a:t>1</a:t>
            </a:r>
            <a:r>
              <a:rPr lang="en-US" altLang="zh-CN" sz="2400" b="0" dirty="0"/>
              <a:t>(1,2,2)</a:t>
            </a:r>
            <a:r>
              <a:rPr lang="zh-CN" altLang="en-US" sz="2400" b="0" dirty="0"/>
              <a:t>， </a:t>
            </a:r>
            <a:r>
              <a:rPr lang="en-US" altLang="zh-CN" sz="2400" b="0" dirty="0">
                <a:sym typeface="Symbol" pitchFamily="18" charset="2"/>
              </a:rPr>
              <a:t>(that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endParaRPr lang="en-US" altLang="zh-CN" sz="2400" b="0" dirty="0"/>
          </a:p>
          <a:p>
            <a:pPr marL="457200" indent="-457200" eaLnBrk="1" hangingPunct="1">
              <a:buFont typeface="+mj-ea"/>
              <a:buAutoNum type="circleNumDbPlain"/>
              <a:tabLst>
                <a:tab pos="1544638" algn="l"/>
                <a:tab pos="2452688" algn="ctr"/>
                <a:tab pos="3767138" algn="ctr"/>
                <a:tab pos="5022850" algn="ctr"/>
              </a:tabLst>
            </a:pPr>
            <a:r>
              <a:rPr lang="en-US" altLang="zh-CN" sz="2400" b="0" dirty="0"/>
              <a:t>Check that Request</a:t>
            </a:r>
            <a:r>
              <a:rPr lang="en-US" altLang="zh-CN" sz="2400" b="0" baseline="-25000" dirty="0"/>
              <a:t>1</a:t>
            </a:r>
            <a:r>
              <a:rPr lang="en-US" altLang="zh-CN" sz="2400" b="0" dirty="0"/>
              <a:t> </a:t>
            </a:r>
            <a:r>
              <a:rPr lang="en-US" altLang="zh-CN" sz="2400" b="0" dirty="0">
                <a:sym typeface="Symbol" pitchFamily="18" charset="2"/>
              </a:rPr>
              <a:t>(1,0,2)  Available (3,3,2), (that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p>
          <a:p>
            <a:pPr marL="457200" indent="-457200" eaLnBrk="1" hangingPunct="1">
              <a:buFont typeface="+mj-ea"/>
              <a:buAutoNum type="circleNumDbPlain"/>
              <a:tabLst>
                <a:tab pos="1544638" algn="l"/>
                <a:tab pos="2452688" algn="ctr"/>
                <a:tab pos="3767138" algn="ctr"/>
                <a:tab pos="5022850" algn="ctr"/>
              </a:tabLst>
            </a:pPr>
            <a:r>
              <a:rPr lang="zh-CN" altLang="en-US" sz="2400" b="0" dirty="0"/>
              <a:t>试探把资源分配给进程</a:t>
            </a:r>
            <a:r>
              <a:rPr lang="en-US" altLang="zh-CN" sz="2400" b="0" dirty="0"/>
              <a:t>P1</a:t>
            </a:r>
            <a:r>
              <a:rPr lang="zh-CN" altLang="en-US" sz="2400" b="0" dirty="0"/>
              <a:t>并修改有关数据结构的数值：</a:t>
            </a:r>
            <a:br>
              <a:rPr lang="zh-CN" altLang="en-US" b="0" dirty="0"/>
            </a:br>
            <a:r>
              <a:rPr lang="en-US" altLang="zh-CN" sz="2000" b="0" dirty="0"/>
              <a:t>Available = Available(3</a:t>
            </a:r>
            <a:r>
              <a:rPr lang="zh-CN" altLang="en-US" sz="2000" b="0" dirty="0"/>
              <a:t>，</a:t>
            </a:r>
            <a:r>
              <a:rPr lang="en-US" altLang="zh-CN" sz="2000" b="0" dirty="0"/>
              <a:t>3</a:t>
            </a:r>
            <a:r>
              <a:rPr lang="zh-CN" altLang="en-US" sz="2000" b="0" dirty="0"/>
              <a:t>，</a:t>
            </a:r>
            <a:r>
              <a:rPr lang="en-US" altLang="zh-CN" sz="2000" b="0" dirty="0"/>
              <a:t>2)</a:t>
            </a:r>
            <a:r>
              <a:rPr lang="zh-CN" altLang="en-US" sz="2000" b="0" dirty="0"/>
              <a:t>－</a:t>
            </a:r>
            <a:r>
              <a:rPr lang="en-US" altLang="zh-CN" sz="2000" b="0" dirty="0"/>
              <a:t>Request</a:t>
            </a:r>
            <a:r>
              <a:rPr lang="en-US" altLang="zh-CN" sz="2000" b="0" baseline="-25000" dirty="0"/>
              <a:t>1</a:t>
            </a:r>
            <a:r>
              <a:rPr lang="en-US" altLang="zh-CN" sz="2000" b="0" dirty="0"/>
              <a:t>(1,0,2) </a:t>
            </a:r>
            <a:r>
              <a:rPr lang="en-US" altLang="zh-CN" sz="2000" dirty="0">
                <a:sym typeface="Symbol" pitchFamily="18" charset="2"/>
              </a:rPr>
              <a:t> </a:t>
            </a:r>
            <a:r>
              <a:rPr lang="en-US" altLang="zh-CN" sz="2000" dirty="0"/>
              <a:t>Available(2,3,0</a:t>
            </a:r>
            <a:r>
              <a:rPr lang="en-US" altLang="zh-CN" sz="2000" b="0" dirty="0"/>
              <a:t>)</a:t>
            </a:r>
            <a:r>
              <a:rPr lang="zh-CN" altLang="en-US" sz="2000" b="0" dirty="0"/>
              <a:t>；</a:t>
            </a:r>
            <a:br>
              <a:rPr lang="zh-CN" altLang="en-US" sz="2000" b="0" dirty="0"/>
            </a:br>
            <a:r>
              <a:rPr lang="en-US" altLang="zh-CN" sz="2000" b="0" dirty="0"/>
              <a:t>Need</a:t>
            </a:r>
            <a:r>
              <a:rPr lang="en-US" altLang="zh-CN" sz="2000" b="0" baseline="-25000" dirty="0"/>
              <a:t>1</a:t>
            </a:r>
            <a:r>
              <a:rPr lang="en-US" altLang="zh-CN" sz="2000" b="0" dirty="0"/>
              <a:t> = Need</a:t>
            </a:r>
            <a:r>
              <a:rPr lang="en-US" altLang="zh-CN" sz="2000" b="0" baseline="-25000" dirty="0"/>
              <a:t>1</a:t>
            </a:r>
            <a:r>
              <a:rPr lang="en-US" altLang="zh-CN" sz="2000" b="0" dirty="0"/>
              <a:t>(1,2,2)</a:t>
            </a:r>
            <a:r>
              <a:rPr lang="zh-CN" altLang="en-US" sz="2000" b="0" dirty="0"/>
              <a:t>－</a:t>
            </a:r>
            <a:r>
              <a:rPr lang="en-US" altLang="zh-CN" sz="2000" b="0" dirty="0"/>
              <a:t>Request</a:t>
            </a:r>
            <a:r>
              <a:rPr lang="en-US" altLang="zh-CN" sz="2000" b="0" baseline="-25000" dirty="0"/>
              <a:t>1</a:t>
            </a:r>
            <a:r>
              <a:rPr lang="en-US" altLang="zh-CN" sz="2000" b="0" dirty="0"/>
              <a:t>(1,0,2)=</a:t>
            </a:r>
            <a:r>
              <a:rPr lang="en-US" altLang="zh-CN" sz="2000" dirty="0">
                <a:sym typeface="Symbol" pitchFamily="18" charset="2"/>
              </a:rPr>
              <a:t>  </a:t>
            </a:r>
            <a:r>
              <a:rPr lang="en-US" altLang="zh-CN" sz="2000" dirty="0"/>
              <a:t>Need</a:t>
            </a:r>
            <a:r>
              <a:rPr lang="en-US" altLang="zh-CN" sz="2000" baseline="-25000" dirty="0"/>
              <a:t>1</a:t>
            </a:r>
            <a:r>
              <a:rPr lang="en-US" altLang="zh-CN" sz="2000" dirty="0"/>
              <a:t>(0,2,0)</a:t>
            </a:r>
            <a:r>
              <a:rPr lang="zh-CN" altLang="en-US" sz="2000" b="0" dirty="0"/>
              <a:t>；</a:t>
            </a:r>
            <a:br>
              <a:rPr lang="zh-CN" altLang="en-US" sz="2000" b="0" dirty="0"/>
            </a:br>
            <a:r>
              <a:rPr lang="en-US" altLang="zh-CN" sz="2000" b="0" dirty="0"/>
              <a:t>Allocation</a:t>
            </a:r>
            <a:r>
              <a:rPr lang="en-US" altLang="zh-CN" sz="2000" b="0" baseline="-25000" dirty="0"/>
              <a:t>1 </a:t>
            </a:r>
            <a:r>
              <a:rPr lang="en-US" altLang="zh-CN" sz="2000" b="0" dirty="0"/>
              <a:t>=Allocation</a:t>
            </a:r>
            <a:r>
              <a:rPr lang="en-US" altLang="zh-CN" sz="2000" b="0" baseline="-25000" dirty="0"/>
              <a:t>1</a:t>
            </a:r>
            <a:r>
              <a:rPr lang="en-US" altLang="zh-CN" sz="2000" b="0" dirty="0"/>
              <a:t>(2,0,0)+Request</a:t>
            </a:r>
            <a:r>
              <a:rPr lang="en-US" altLang="zh-CN" sz="2000" b="0" baseline="-25000" dirty="0"/>
              <a:t>1</a:t>
            </a:r>
            <a:r>
              <a:rPr lang="en-US" altLang="zh-CN" sz="2000" b="0" dirty="0"/>
              <a:t>(1,0,2) </a:t>
            </a:r>
            <a:r>
              <a:rPr lang="en-US" altLang="zh-CN" sz="2000" dirty="0">
                <a:sym typeface="Symbol" pitchFamily="18" charset="2"/>
              </a:rPr>
              <a:t> </a:t>
            </a:r>
            <a:r>
              <a:rPr lang="en-US" altLang="zh-CN" sz="2000" dirty="0"/>
              <a:t>Allocation</a:t>
            </a:r>
            <a:r>
              <a:rPr lang="en-US" altLang="zh-CN" sz="2000" baseline="-25000" dirty="0"/>
              <a:t>1</a:t>
            </a:r>
            <a:r>
              <a:rPr lang="en-US" altLang="zh-CN" sz="2000" dirty="0"/>
              <a:t>(3,0,2)</a:t>
            </a:r>
            <a:r>
              <a:rPr lang="zh-CN" altLang="en-US" sz="2000" dirty="0"/>
              <a:t>；</a:t>
            </a:r>
          </a:p>
          <a:p>
            <a:pPr marL="457200" indent="-457200" eaLnBrk="1" hangingPunct="1">
              <a:buFont typeface="+mj-ea"/>
              <a:buAutoNum type="circleNumDbPlain"/>
              <a:tabLst>
                <a:tab pos="1544638" algn="l"/>
                <a:tab pos="2452688" algn="ctr"/>
                <a:tab pos="3767138" algn="ctr"/>
                <a:tab pos="5022850" algn="ctr"/>
              </a:tabLst>
            </a:pPr>
            <a:r>
              <a:rPr lang="en-US" altLang="zh-CN" sz="2000" i="1" dirty="0">
                <a:solidFill>
                  <a:srgbClr val="7030A0"/>
                </a:solidFill>
                <a:sym typeface="Symbol" pitchFamily="18" charset="2"/>
              </a:rPr>
              <a:t>Call </a:t>
            </a:r>
            <a:r>
              <a:rPr lang="en-US" altLang="zh-CN" sz="2000" dirty="0">
                <a:solidFill>
                  <a:srgbClr val="7030A0"/>
                </a:solidFill>
              </a:rPr>
              <a:t>Safety Algorithm</a:t>
            </a:r>
            <a:endParaRPr lang="zh-CN" altLang="en-US" sz="2000" dirty="0">
              <a:solidFill>
                <a:srgbClr val="7030A0"/>
              </a:solidFill>
            </a:endParaRPr>
          </a:p>
          <a:p>
            <a:pPr marL="514350" indent="-514350" eaLnBrk="1" hangingPunct="1">
              <a:buFont typeface="+mj-ea"/>
              <a:buAutoNum type="circleNumDbPlain"/>
              <a:tabLst>
                <a:tab pos="1544638" algn="l"/>
                <a:tab pos="2452688" algn="ctr"/>
                <a:tab pos="3767138" algn="ctr"/>
                <a:tab pos="5022850" algn="ctr"/>
              </a:tabLst>
            </a:pPr>
            <a:endParaRPr lang="zh-CN" altLang="en-US" b="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altLang="zh-CN" sz="2800">
                <a:ea typeface="楷体_GB2312" pitchFamily="49" charset="-122"/>
              </a:rPr>
              <a:t>(2) </a:t>
            </a:r>
            <a:r>
              <a:rPr lang="en-US" altLang="zh-CN" sz="2800" i="1">
                <a:ea typeface="楷体_GB2312" pitchFamily="49" charset="-122"/>
              </a:rPr>
              <a:t>P</a:t>
            </a:r>
            <a:r>
              <a:rPr lang="en-US" altLang="zh-CN" sz="2800" baseline="-25000">
                <a:ea typeface="楷体_GB2312" pitchFamily="49" charset="-122"/>
              </a:rPr>
              <a:t>1</a:t>
            </a:r>
            <a:r>
              <a:rPr lang="en-US" altLang="zh-CN" sz="2800">
                <a:ea typeface="楷体_GB2312" pitchFamily="49" charset="-122"/>
              </a:rPr>
              <a:t> Request (1,0,2)</a:t>
            </a:r>
            <a:endParaRPr lang="zh-CN" altLang="en-US" sz="2800">
              <a:ea typeface="楷体_GB2312" pitchFamily="49" charset="-122"/>
            </a:endParaRPr>
          </a:p>
        </p:txBody>
      </p:sp>
      <p:sp>
        <p:nvSpPr>
          <p:cNvPr id="40963" name="Rectangle 3"/>
          <p:cNvSpPr>
            <a:spLocks noGrp="1" noChangeArrowheads="1"/>
          </p:cNvSpPr>
          <p:nvPr>
            <p:ph idx="1"/>
          </p:nvPr>
        </p:nvSpPr>
        <p:spPr/>
        <p:txBody>
          <a:bodyPr/>
          <a:lstStyle/>
          <a:p>
            <a:pPr eaLnBrk="1" hangingPunct="1">
              <a:buFont typeface="Monotype Sorts" pitchFamily="2" charset="2"/>
              <a:buNone/>
            </a:pPr>
            <a:r>
              <a:rPr lang="en-US" altLang="zh-CN" sz="2000" b="0" dirty="0"/>
              <a:t>         </a:t>
            </a:r>
            <a:r>
              <a:rPr lang="en-US" altLang="zh-CN" sz="2000" b="0" u="sng" dirty="0"/>
              <a:t>  Max</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a:t>
            </a:r>
            <a:r>
              <a:rPr lang="en-US" altLang="zh-CN" sz="2000" b="0" dirty="0"/>
              <a:t>   </a:t>
            </a:r>
            <a:r>
              <a:rPr lang="en-US" altLang="zh-CN" sz="2000" b="0" u="sng" dirty="0">
                <a:solidFill>
                  <a:srgbClr val="C00000"/>
                </a:solidFill>
              </a:rPr>
              <a:t>work</a:t>
            </a:r>
            <a:r>
              <a:rPr lang="en-US" altLang="zh-CN" sz="2000" b="0" dirty="0">
                <a:solidFill>
                  <a:srgbClr val="C00000"/>
                </a:solidFill>
              </a:rPr>
              <a:t>       </a:t>
            </a:r>
            <a:r>
              <a:rPr lang="zh-CN" altLang="en-US" sz="2000" b="0" u="sng" dirty="0">
                <a:solidFill>
                  <a:srgbClr val="C00000"/>
                </a:solidFill>
              </a:rPr>
              <a:t>分配前 </a:t>
            </a:r>
            <a:r>
              <a:rPr lang="en-US" altLang="zh-CN" sz="2000" b="0" dirty="0">
                <a:solidFill>
                  <a:srgbClr val="C00000"/>
                </a:solidFill>
              </a:rPr>
              <a:t> </a:t>
            </a:r>
            <a:r>
              <a:rPr lang="zh-CN" altLang="en-US" sz="2000" b="0" u="sng" dirty="0">
                <a:solidFill>
                  <a:srgbClr val="C00000"/>
                </a:solidFill>
              </a:rPr>
              <a:t>释放后</a:t>
            </a:r>
            <a:br>
              <a:rPr lang="en-US" altLang="zh-CN" sz="2000" b="0" dirty="0">
                <a:solidFill>
                  <a:srgbClr val="C00000"/>
                </a:solidFill>
              </a:rPr>
            </a:br>
            <a:r>
              <a:rPr lang="en-US" altLang="zh-CN" sz="2000" b="0" dirty="0"/>
              <a:t>       A B C   A B C     A B C   A B C      A B C      A B C   A B C </a:t>
            </a:r>
            <a:br>
              <a:rPr lang="en-US" altLang="zh-CN" sz="2000" b="0" dirty="0"/>
            </a:br>
            <a:r>
              <a:rPr lang="en-US" altLang="zh-CN" sz="2000" b="0" dirty="0"/>
              <a:t>P0   7 5 3     0 1 0       7 4 3     </a:t>
            </a:r>
            <a:r>
              <a:rPr lang="en-US" altLang="zh-CN" sz="2000" b="0" dirty="0">
                <a:solidFill>
                  <a:srgbClr val="FF0000"/>
                </a:solidFill>
              </a:rPr>
              <a:t>2 3 0</a:t>
            </a:r>
            <a:r>
              <a:rPr lang="en-US" altLang="zh-CN" sz="2000" b="0" dirty="0">
                <a:solidFill>
                  <a:srgbClr val="FF9900"/>
                </a:solidFill>
              </a:rPr>
              <a:t>      2 3 0</a:t>
            </a:r>
            <a:r>
              <a:rPr lang="en-US" altLang="zh-CN" sz="2000" b="0" dirty="0"/>
              <a:t>   ④ 7 4 5    7  5 5</a:t>
            </a:r>
            <a:r>
              <a:rPr lang="zh-CN" altLang="en-US" sz="2000" b="0" dirty="0"/>
              <a:t>　</a:t>
            </a:r>
            <a:br>
              <a:rPr lang="zh-CN" altLang="en-US" sz="2000" b="0" dirty="0"/>
            </a:br>
            <a:r>
              <a:rPr lang="en-US" altLang="zh-CN" sz="2000" b="0" dirty="0"/>
              <a:t>P1   3 2 2     </a:t>
            </a:r>
            <a:r>
              <a:rPr lang="en-US" altLang="zh-CN" sz="2000" b="0" dirty="0">
                <a:solidFill>
                  <a:srgbClr val="FF0000"/>
                </a:solidFill>
              </a:rPr>
              <a:t>3 0 2       0 2 0 </a:t>
            </a:r>
            <a:r>
              <a:rPr lang="en-US" altLang="zh-CN" sz="2000" b="0" dirty="0"/>
              <a:t>                             ① 2 3 0    5  3 2</a:t>
            </a:r>
            <a:br>
              <a:rPr lang="en-US" altLang="zh-CN" sz="2000" b="0" dirty="0"/>
            </a:br>
            <a:r>
              <a:rPr lang="en-US" altLang="zh-CN" sz="2000" b="0" dirty="0"/>
              <a:t>P2   9 0 2     3 0 2       6 0 0                              ⑤ 7 5 5   10 5 7</a:t>
            </a:r>
            <a:br>
              <a:rPr lang="en-US" altLang="zh-CN" sz="2000" b="0" dirty="0"/>
            </a:br>
            <a:r>
              <a:rPr lang="en-US" altLang="zh-CN" sz="2000" b="0" dirty="0"/>
              <a:t>P3   2 2 2     2 1 1       0 1 1                              ② 5 3 2    7  4 3</a:t>
            </a:r>
            <a:br>
              <a:rPr lang="en-US" altLang="zh-CN" sz="2000" b="0" dirty="0"/>
            </a:br>
            <a:r>
              <a:rPr lang="en-US" altLang="zh-CN" sz="2000" b="0" dirty="0"/>
              <a:t>P4   4 3 3     0 0 2       4 3 1                              ③ 7 4 3    7  4 5</a:t>
            </a:r>
          </a:p>
          <a:p>
            <a:pPr eaLnBrk="1" hangingPunct="1"/>
            <a:endParaRPr lang="en-US" altLang="zh-CN" sz="2000" b="0" dirty="0"/>
          </a:p>
          <a:p>
            <a:pPr eaLnBrk="1" hangingPunct="1"/>
            <a:endParaRPr lang="en-US" altLang="zh-CN" sz="2000" b="0" dirty="0"/>
          </a:p>
          <a:p>
            <a:pPr eaLnBrk="1" hangingPunct="1"/>
            <a:r>
              <a:rPr lang="en-US" altLang="zh-CN" sz="2400" b="0" dirty="0"/>
              <a:t>Executing safety algorithm shows that sequence &lt;</a:t>
            </a:r>
            <a:r>
              <a:rPr lang="en-US" altLang="zh-CN" sz="2400" b="0" i="1" dirty="0">
                <a:solidFill>
                  <a:srgbClr val="FF0000"/>
                </a:solidFill>
              </a:rPr>
              <a:t>P</a:t>
            </a:r>
            <a:r>
              <a:rPr lang="en-US" altLang="zh-CN" sz="2400" b="0" baseline="-25000" dirty="0">
                <a:solidFill>
                  <a:srgbClr val="FF0000"/>
                </a:solidFill>
              </a:rPr>
              <a:t>1</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3</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4</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0</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2</a:t>
            </a:r>
            <a:r>
              <a:rPr lang="en-US" altLang="zh-CN" sz="2400" b="0" dirty="0"/>
              <a:t>&gt; satisfies safety requirement.</a:t>
            </a:r>
          </a:p>
          <a:p>
            <a:pPr eaLnBrk="1" hangingPunct="1"/>
            <a:endParaRPr lang="zh-CN" altLang="en-US" sz="18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ltLang="zh-CN" sz="2400">
                <a:ea typeface="楷体_GB2312" pitchFamily="49" charset="-122"/>
              </a:rPr>
              <a:t>(3) Can request for (3,3,0) by </a:t>
            </a:r>
            <a:r>
              <a:rPr lang="en-US" altLang="zh-CN" sz="2400" i="1">
                <a:ea typeface="楷体_GB2312" pitchFamily="49" charset="-122"/>
              </a:rPr>
              <a:t>P</a:t>
            </a:r>
            <a:r>
              <a:rPr lang="en-US" altLang="zh-CN" sz="2400" baseline="-25000">
                <a:ea typeface="楷体_GB2312" pitchFamily="49" charset="-122"/>
              </a:rPr>
              <a:t>4</a:t>
            </a:r>
            <a:r>
              <a:rPr lang="en-US" altLang="zh-CN" sz="2400">
                <a:ea typeface="楷体_GB2312" pitchFamily="49" charset="-122"/>
              </a:rPr>
              <a:t> be granted?</a:t>
            </a:r>
            <a:endParaRPr lang="zh-CN" altLang="en-US" sz="2400">
              <a:ea typeface="楷体_GB2312" pitchFamily="49" charset="-122"/>
            </a:endParaRPr>
          </a:p>
        </p:txBody>
      </p:sp>
      <p:sp>
        <p:nvSpPr>
          <p:cNvPr id="41987" name="Rectangle 3"/>
          <p:cNvSpPr>
            <a:spLocks noGrp="1" noChangeArrowheads="1"/>
          </p:cNvSpPr>
          <p:nvPr>
            <p:ph idx="1"/>
          </p:nvPr>
        </p:nvSpPr>
        <p:spPr/>
        <p:txBody>
          <a:bodyPr/>
          <a:lstStyle/>
          <a:p>
            <a:pPr eaLnBrk="1" hangingPunct="1">
              <a:buFont typeface="Monotype Sorts" pitchFamily="2" charset="2"/>
              <a:buNone/>
            </a:pPr>
            <a:endParaRPr lang="zh-CN" altLang="en-US" b="0" dirty="0"/>
          </a:p>
          <a:p>
            <a:pPr marL="457200" indent="-457200" eaLnBrk="1" hangingPunct="1">
              <a:buFont typeface="+mj-ea"/>
              <a:buAutoNum type="circleNumDbPlain"/>
            </a:pPr>
            <a:r>
              <a:rPr lang="en-US" altLang="zh-CN" sz="2400" b="0" dirty="0"/>
              <a:t>Request</a:t>
            </a:r>
            <a:r>
              <a:rPr lang="en-US" altLang="zh-CN" sz="2400" b="0" baseline="-25000" dirty="0"/>
              <a:t>4</a:t>
            </a:r>
            <a:r>
              <a:rPr lang="en-US" altLang="zh-CN" sz="2400" b="0" dirty="0"/>
              <a:t>(3,3,0)≤Need</a:t>
            </a:r>
            <a:r>
              <a:rPr lang="en-US" altLang="zh-CN" sz="2400" b="0" baseline="-25000" dirty="0"/>
              <a:t>4</a:t>
            </a:r>
            <a:r>
              <a:rPr lang="en-US" altLang="zh-CN" sz="2400" b="0" dirty="0"/>
              <a:t>(4,3,1)</a:t>
            </a:r>
            <a:r>
              <a:rPr lang="zh-CN" altLang="en-US" sz="2400" b="0" dirty="0"/>
              <a:t>，</a:t>
            </a:r>
            <a:r>
              <a:rPr lang="en-US" altLang="zh-CN" sz="2400" b="0" dirty="0"/>
              <a:t>P4</a:t>
            </a:r>
            <a:r>
              <a:rPr lang="zh-CN" altLang="en-US" sz="2400" b="0" dirty="0"/>
              <a:t>请求在最大需求范围内。</a:t>
            </a:r>
          </a:p>
          <a:p>
            <a:pPr marL="457200" indent="-457200" eaLnBrk="1" hangingPunct="1">
              <a:buFont typeface="+mj-ea"/>
              <a:buAutoNum type="circleNumDbPlain"/>
            </a:pPr>
            <a:r>
              <a:rPr lang="en-US" altLang="zh-CN" sz="2400" b="0" dirty="0">
                <a:solidFill>
                  <a:srgbClr val="0000FF"/>
                </a:solidFill>
              </a:rPr>
              <a:t>Request4(3,3,0)≤Available(2,3,0)</a:t>
            </a:r>
            <a:r>
              <a:rPr lang="zh-CN" altLang="en-US" sz="2400" b="0" dirty="0">
                <a:solidFill>
                  <a:srgbClr val="0000FF"/>
                </a:solidFill>
              </a:rPr>
              <a:t>不成立</a:t>
            </a:r>
            <a:r>
              <a:rPr lang="zh-CN" altLang="en-US" sz="2400" b="0" dirty="0"/>
              <a:t>，即可用资源暂不能满足</a:t>
            </a:r>
            <a:r>
              <a:rPr lang="en-US" altLang="zh-CN" sz="2400" b="0" dirty="0"/>
              <a:t>P4</a:t>
            </a:r>
            <a:r>
              <a:rPr lang="zh-CN" altLang="en-US" sz="2400" b="0" dirty="0"/>
              <a:t>请求资源需要，</a:t>
            </a:r>
            <a:r>
              <a:rPr lang="en-US" altLang="zh-CN" sz="2400" b="0" dirty="0">
                <a:solidFill>
                  <a:srgbClr val="FF0000"/>
                </a:solidFill>
              </a:rPr>
              <a:t>P4</a:t>
            </a:r>
            <a:r>
              <a:rPr lang="zh-CN" altLang="en-US" sz="2400" b="0" dirty="0">
                <a:solidFill>
                  <a:srgbClr val="FF0000"/>
                </a:solidFill>
              </a:rPr>
              <a:t>阻塞等待</a:t>
            </a:r>
            <a:r>
              <a:rPr lang="zh-CN" altLang="en-US" sz="2400" b="0" dirty="0"/>
              <a:t>。</a:t>
            </a:r>
            <a:r>
              <a:rPr lang="zh-CN" altLang="en-US" sz="1800" b="0" dirty="0"/>
              <a:t> </a:t>
            </a:r>
          </a:p>
          <a:p>
            <a:pPr eaLnBrk="1" hangingPunct="1"/>
            <a:endParaRPr lang="zh-CN" altLang="en-US" sz="24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ltLang="zh-CN" sz="2400">
                <a:ea typeface="楷体_GB2312" pitchFamily="49" charset="-122"/>
              </a:rPr>
              <a:t>(4) Can request for (0,2,0) by </a:t>
            </a:r>
            <a:r>
              <a:rPr lang="en-US" altLang="zh-CN" sz="2400" i="1">
                <a:ea typeface="楷体_GB2312" pitchFamily="49" charset="-122"/>
              </a:rPr>
              <a:t>P</a:t>
            </a:r>
            <a:r>
              <a:rPr lang="en-US" altLang="zh-CN" sz="2400" baseline="-25000">
                <a:ea typeface="楷体_GB2312" pitchFamily="49" charset="-122"/>
              </a:rPr>
              <a:t>0 </a:t>
            </a:r>
            <a:r>
              <a:rPr lang="en-US" altLang="zh-CN" sz="2400">
                <a:ea typeface="楷体_GB2312" pitchFamily="49" charset="-122"/>
              </a:rPr>
              <a:t>be granted?</a:t>
            </a:r>
            <a:endParaRPr lang="zh-CN" altLang="en-US" sz="2400">
              <a:ea typeface="楷体_GB2312" pitchFamily="49" charset="-122"/>
            </a:endParaRPr>
          </a:p>
        </p:txBody>
      </p:sp>
      <p:sp>
        <p:nvSpPr>
          <p:cNvPr id="43011" name="Rectangle 3"/>
          <p:cNvSpPr>
            <a:spLocks noGrp="1" noChangeArrowheads="1"/>
          </p:cNvSpPr>
          <p:nvPr>
            <p:ph idx="1"/>
          </p:nvPr>
        </p:nvSpPr>
        <p:spPr/>
        <p:txBody>
          <a:bodyPr/>
          <a:lstStyle/>
          <a:p>
            <a:pPr marL="457200" indent="-457200" eaLnBrk="1" hangingPunct="1">
              <a:buFont typeface="+mj-ea"/>
              <a:buAutoNum type="circleNumDbPlain"/>
            </a:pPr>
            <a:r>
              <a:rPr lang="en-US" altLang="zh-CN" sz="2400" b="0" dirty="0"/>
              <a:t>Check that Request</a:t>
            </a:r>
            <a:r>
              <a:rPr lang="en-US" altLang="zh-CN" sz="2400" b="0" baseline="-25000" dirty="0"/>
              <a:t>0</a:t>
            </a:r>
            <a:r>
              <a:rPr lang="en-US" altLang="zh-CN" sz="2400" b="0" dirty="0"/>
              <a:t>(0,2,0)≤Need</a:t>
            </a:r>
            <a:r>
              <a:rPr lang="en-US" altLang="zh-CN" sz="2400" b="0" baseline="-25000" dirty="0"/>
              <a:t>0</a:t>
            </a:r>
            <a:r>
              <a:rPr lang="en-US" altLang="zh-CN" sz="2400" b="0" dirty="0"/>
              <a:t>(7,4,3)</a:t>
            </a:r>
            <a:r>
              <a:rPr lang="zh-CN" altLang="en-US" sz="2400" b="0" dirty="0"/>
              <a:t>， </a:t>
            </a:r>
            <a:r>
              <a:rPr lang="en-US" altLang="zh-CN" sz="2400" b="0" dirty="0">
                <a:sym typeface="Symbol" pitchFamily="18" charset="2"/>
              </a:rPr>
              <a:t>(that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endParaRPr lang="en-US" altLang="zh-CN" sz="2400" b="0" dirty="0"/>
          </a:p>
          <a:p>
            <a:pPr marL="457200" indent="-457200" eaLnBrk="1" hangingPunct="1">
              <a:buFont typeface="+mj-ea"/>
              <a:buAutoNum type="circleNumDbPlain"/>
            </a:pPr>
            <a:r>
              <a:rPr lang="en-US" altLang="zh-CN" sz="2400" b="0" dirty="0"/>
              <a:t>Check that Request</a:t>
            </a:r>
            <a:r>
              <a:rPr lang="en-US" altLang="zh-CN" sz="2400" b="0" baseline="-25000" dirty="0"/>
              <a:t>0</a:t>
            </a:r>
            <a:r>
              <a:rPr lang="en-US" altLang="zh-CN" sz="2400" b="0" dirty="0"/>
              <a:t>(0,2,0</a:t>
            </a:r>
            <a:r>
              <a:rPr lang="en-US" altLang="zh-CN" sz="2400" b="0" dirty="0">
                <a:sym typeface="Symbol" pitchFamily="18" charset="2"/>
              </a:rPr>
              <a:t>) </a:t>
            </a:r>
            <a:r>
              <a:rPr lang="en-US" altLang="zh-CN" sz="2400" b="0" dirty="0"/>
              <a:t>≤</a:t>
            </a:r>
            <a:r>
              <a:rPr lang="en-US" altLang="zh-CN" sz="2400" b="0" dirty="0">
                <a:sym typeface="Symbol" pitchFamily="18" charset="2"/>
              </a:rPr>
              <a:t>Available (2,3,0), (that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p>
          <a:p>
            <a:pPr marL="457200" indent="-457200" eaLnBrk="1" hangingPunct="1">
              <a:buFont typeface="+mj-ea"/>
              <a:buAutoNum type="circleNumDbPlain"/>
            </a:pPr>
            <a:r>
              <a:rPr lang="zh-CN" altLang="en-US" sz="2400" b="0" dirty="0"/>
              <a:t>试探把资源分配给进程</a:t>
            </a:r>
            <a:r>
              <a:rPr lang="en-US" altLang="zh-CN" sz="2400" b="0" dirty="0"/>
              <a:t>P0</a:t>
            </a:r>
            <a:r>
              <a:rPr lang="zh-CN" altLang="en-US" sz="2400" b="0" dirty="0"/>
              <a:t>并修改有关数据结构的数值：</a:t>
            </a:r>
            <a:br>
              <a:rPr lang="zh-CN" altLang="en-US" sz="2400" b="0" dirty="0"/>
            </a:br>
            <a:r>
              <a:rPr lang="en-US" altLang="zh-CN" sz="2000" b="0" dirty="0"/>
              <a:t>Available = Available(2</a:t>
            </a:r>
            <a:r>
              <a:rPr lang="zh-CN" altLang="en-US" sz="2000" b="0" dirty="0"/>
              <a:t>，</a:t>
            </a:r>
            <a:r>
              <a:rPr lang="en-US" altLang="zh-CN" sz="2000" b="0" dirty="0"/>
              <a:t>3</a:t>
            </a:r>
            <a:r>
              <a:rPr lang="zh-CN" altLang="en-US" sz="2000" b="0" dirty="0"/>
              <a:t>，</a:t>
            </a:r>
            <a:r>
              <a:rPr lang="en-US" altLang="zh-CN" sz="2000" b="0" dirty="0"/>
              <a:t>0)</a:t>
            </a:r>
            <a:r>
              <a:rPr lang="zh-CN" altLang="en-US" sz="2000" b="0" dirty="0"/>
              <a:t>－</a:t>
            </a:r>
            <a:r>
              <a:rPr lang="en-US" altLang="zh-CN" sz="2000" b="0" dirty="0"/>
              <a:t>Request</a:t>
            </a:r>
            <a:r>
              <a:rPr lang="en-US" altLang="zh-CN" sz="2000" b="0" baseline="-25000" dirty="0"/>
              <a:t>0</a:t>
            </a:r>
            <a:r>
              <a:rPr lang="en-US" altLang="zh-CN" sz="2000" b="0" dirty="0"/>
              <a:t>(0,2,0) </a:t>
            </a:r>
            <a:r>
              <a:rPr lang="en-US" altLang="zh-CN" sz="2000" dirty="0">
                <a:sym typeface="Symbol" pitchFamily="18" charset="2"/>
              </a:rPr>
              <a:t> </a:t>
            </a:r>
            <a:r>
              <a:rPr lang="en-US" altLang="zh-CN" sz="2000" dirty="0"/>
              <a:t>Available(2,1,0</a:t>
            </a:r>
            <a:r>
              <a:rPr lang="en-US" altLang="zh-CN" sz="2000" b="0" dirty="0"/>
              <a:t>)</a:t>
            </a:r>
            <a:r>
              <a:rPr lang="zh-CN" altLang="en-US" sz="2000" b="0" dirty="0"/>
              <a:t>；</a:t>
            </a:r>
            <a:br>
              <a:rPr lang="zh-CN" altLang="en-US" sz="2000" b="0" dirty="0"/>
            </a:br>
            <a:r>
              <a:rPr lang="en-US" altLang="zh-CN" sz="2000" b="0" dirty="0"/>
              <a:t>Need</a:t>
            </a:r>
            <a:r>
              <a:rPr lang="en-US" altLang="zh-CN" sz="2000" b="0" baseline="-25000" dirty="0"/>
              <a:t>0</a:t>
            </a:r>
            <a:r>
              <a:rPr lang="en-US" altLang="zh-CN" sz="2000" b="0" dirty="0"/>
              <a:t> = Need</a:t>
            </a:r>
            <a:r>
              <a:rPr lang="en-US" altLang="zh-CN" sz="2000" b="0" baseline="-25000" dirty="0"/>
              <a:t>0</a:t>
            </a:r>
            <a:r>
              <a:rPr lang="en-US" altLang="zh-CN" sz="2000" b="0" dirty="0"/>
              <a:t>(7,4,3)</a:t>
            </a:r>
            <a:r>
              <a:rPr lang="zh-CN" altLang="en-US" sz="2000" b="0" dirty="0"/>
              <a:t>－</a:t>
            </a:r>
            <a:r>
              <a:rPr lang="en-US" altLang="zh-CN" sz="2000" b="0" dirty="0"/>
              <a:t>Request</a:t>
            </a:r>
            <a:r>
              <a:rPr lang="en-US" altLang="zh-CN" sz="2000" b="0" baseline="-25000" dirty="0"/>
              <a:t>0</a:t>
            </a:r>
            <a:r>
              <a:rPr lang="en-US" altLang="zh-CN" sz="2000" b="0" dirty="0"/>
              <a:t>(0,2,0) </a:t>
            </a:r>
            <a:r>
              <a:rPr lang="en-US" altLang="zh-CN" sz="2000" dirty="0">
                <a:sym typeface="Symbol" pitchFamily="18" charset="2"/>
              </a:rPr>
              <a:t></a:t>
            </a:r>
            <a:r>
              <a:rPr lang="en-US" altLang="zh-CN" sz="2000" dirty="0"/>
              <a:t> Need</a:t>
            </a:r>
            <a:r>
              <a:rPr lang="en-US" altLang="zh-CN" sz="2000" baseline="-25000" dirty="0"/>
              <a:t>0</a:t>
            </a:r>
            <a:r>
              <a:rPr lang="en-US" altLang="zh-CN" sz="2000" dirty="0"/>
              <a:t>(7,2,3</a:t>
            </a:r>
            <a:r>
              <a:rPr lang="en-US" altLang="zh-CN" sz="2000" b="0" dirty="0"/>
              <a:t>)</a:t>
            </a:r>
            <a:r>
              <a:rPr lang="zh-CN" altLang="en-US" sz="2000" b="0" dirty="0"/>
              <a:t>；</a:t>
            </a:r>
            <a:endParaRPr lang="en-US" altLang="zh-CN" sz="2000" b="0" dirty="0"/>
          </a:p>
          <a:p>
            <a:pPr marL="400050" lvl="1" indent="0" eaLnBrk="1" hangingPunct="1">
              <a:buNone/>
            </a:pPr>
            <a:r>
              <a:rPr lang="en-US" altLang="zh-CN" sz="2000" b="0" dirty="0"/>
              <a:t>Allocation</a:t>
            </a:r>
            <a:r>
              <a:rPr lang="en-US" altLang="zh-CN" sz="2000" b="0" baseline="-25000" dirty="0"/>
              <a:t>0 </a:t>
            </a:r>
            <a:r>
              <a:rPr lang="en-US" altLang="zh-CN" sz="2000" b="0" dirty="0"/>
              <a:t>=Allocation</a:t>
            </a:r>
            <a:r>
              <a:rPr lang="en-US" altLang="zh-CN" sz="2000" b="0" baseline="-25000" dirty="0"/>
              <a:t>0</a:t>
            </a:r>
            <a:r>
              <a:rPr lang="en-US" altLang="zh-CN" sz="2000" b="0" dirty="0"/>
              <a:t>(0,1,0)+Request</a:t>
            </a:r>
            <a:r>
              <a:rPr lang="en-US" altLang="zh-CN" sz="2000" b="0" baseline="-25000" dirty="0"/>
              <a:t>0</a:t>
            </a:r>
            <a:r>
              <a:rPr lang="en-US" altLang="zh-CN" sz="2000" b="0" dirty="0"/>
              <a:t>(0,2,0) </a:t>
            </a:r>
            <a:r>
              <a:rPr lang="en-US" altLang="zh-CN" sz="1800" dirty="0">
                <a:sym typeface="Symbol" pitchFamily="18" charset="2"/>
              </a:rPr>
              <a:t> </a:t>
            </a:r>
            <a:r>
              <a:rPr lang="en-US" altLang="zh-CN" sz="2000" dirty="0"/>
              <a:t>Allocation</a:t>
            </a:r>
            <a:r>
              <a:rPr lang="en-US" altLang="zh-CN" sz="2000" baseline="-25000" dirty="0"/>
              <a:t>0</a:t>
            </a:r>
            <a:r>
              <a:rPr lang="en-US" altLang="zh-CN" sz="2000" dirty="0"/>
              <a:t>(0,3,0)</a:t>
            </a:r>
            <a:r>
              <a:rPr lang="zh-CN" altLang="en-US" sz="2000" dirty="0"/>
              <a:t>；</a:t>
            </a:r>
            <a:endParaRPr lang="zh-CN" altLang="en-US" dirty="0"/>
          </a:p>
          <a:p>
            <a:pPr marL="457200" indent="-457200" eaLnBrk="1" hangingPunct="1">
              <a:buFont typeface="+mj-ea"/>
              <a:buAutoNum type="circleNumDbPlain"/>
            </a:pPr>
            <a:r>
              <a:rPr lang="en-US" altLang="zh-CN" sz="2400" dirty="0">
                <a:solidFill>
                  <a:srgbClr val="002060"/>
                </a:solidFill>
                <a:sym typeface="Symbol" pitchFamily="18" charset="2"/>
              </a:rPr>
              <a:t>Call </a:t>
            </a:r>
            <a:r>
              <a:rPr lang="en-US" altLang="zh-CN" sz="2400" dirty="0">
                <a:solidFill>
                  <a:srgbClr val="002060"/>
                </a:solidFill>
              </a:rPr>
              <a:t>Safety Algorithm</a:t>
            </a:r>
            <a:endParaRPr lang="zh-CN" altLang="en-US" sz="2400" dirty="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altLang="zh-CN">
                <a:ea typeface="楷体_GB2312" pitchFamily="49" charset="-122"/>
              </a:rPr>
              <a:t>(4) </a:t>
            </a:r>
            <a:r>
              <a:rPr lang="en-US" altLang="zh-CN" i="1">
                <a:ea typeface="楷体_GB2312" pitchFamily="49" charset="-122"/>
              </a:rPr>
              <a:t>P</a:t>
            </a:r>
            <a:r>
              <a:rPr lang="en-US" altLang="zh-CN" baseline="-25000">
                <a:ea typeface="楷体_GB2312" pitchFamily="49" charset="-122"/>
              </a:rPr>
              <a:t>0</a:t>
            </a:r>
            <a:r>
              <a:rPr lang="en-US" altLang="zh-CN">
                <a:ea typeface="楷体_GB2312" pitchFamily="49" charset="-122"/>
              </a:rPr>
              <a:t> Request (0,2,0)</a:t>
            </a:r>
            <a:endParaRPr lang="zh-CN" altLang="en-US">
              <a:ea typeface="楷体_GB2312" pitchFamily="49" charset="-122"/>
            </a:endParaRPr>
          </a:p>
        </p:txBody>
      </p:sp>
      <p:sp>
        <p:nvSpPr>
          <p:cNvPr id="44035" name="Rectangle 3"/>
          <p:cNvSpPr>
            <a:spLocks noGrp="1" noChangeArrowheads="1"/>
          </p:cNvSpPr>
          <p:nvPr>
            <p:ph idx="1"/>
          </p:nvPr>
        </p:nvSpPr>
        <p:spPr/>
        <p:txBody>
          <a:bodyPr/>
          <a:lstStyle/>
          <a:p>
            <a:pPr eaLnBrk="1" hangingPunct="1">
              <a:buFont typeface="Monotype Sorts" pitchFamily="2" charset="2"/>
              <a:buNone/>
            </a:pPr>
            <a:r>
              <a:rPr lang="en-US" altLang="zh-CN" sz="2000" b="0" dirty="0"/>
              <a:t>         </a:t>
            </a:r>
            <a:r>
              <a:rPr lang="en-US" altLang="zh-CN" sz="2000" b="0" u="sng" dirty="0"/>
              <a:t>  Max</a:t>
            </a:r>
            <a:r>
              <a:rPr lang="en-US" altLang="zh-CN" sz="2000" b="0" dirty="0"/>
              <a:t> </a:t>
            </a:r>
            <a:r>
              <a:rPr lang="zh-CN" altLang="en-US" sz="2000" b="0" dirty="0"/>
              <a:t> </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 </a:t>
            </a:r>
            <a:r>
              <a:rPr lang="en-US" altLang="zh-CN" sz="2000" b="0" dirty="0"/>
              <a:t> </a:t>
            </a:r>
            <a:r>
              <a:rPr lang="en-US" altLang="zh-CN" sz="2000" b="0" u="sng" dirty="0"/>
              <a:t>work</a:t>
            </a:r>
            <a:r>
              <a:rPr lang="en-US" altLang="zh-CN" sz="2000" b="0" dirty="0"/>
              <a:t>    </a:t>
            </a:r>
            <a:r>
              <a:rPr lang="zh-CN" altLang="en-US" sz="2000" b="0" u="sng" dirty="0"/>
              <a:t>分配前</a:t>
            </a:r>
            <a:r>
              <a:rPr lang="en-US" altLang="zh-CN" sz="2000" b="0" dirty="0"/>
              <a:t> </a:t>
            </a:r>
            <a:r>
              <a:rPr lang="zh-CN" altLang="en-US" sz="2000" b="0" u="sng" dirty="0"/>
              <a:t>释放后</a:t>
            </a:r>
            <a:br>
              <a:rPr lang="en-US" altLang="zh-CN" sz="2400" b="0" dirty="0"/>
            </a:br>
            <a:r>
              <a:rPr lang="en-US" altLang="zh-CN" sz="2400" b="0" dirty="0"/>
              <a:t>     </a:t>
            </a:r>
            <a:r>
              <a:rPr lang="en-US" altLang="zh-CN" sz="2000" b="0" dirty="0"/>
              <a:t>  A B C   A B C     A B C   A B C      A B C      A BC   A B C </a:t>
            </a:r>
            <a:br>
              <a:rPr lang="en-US" altLang="zh-CN" sz="2000" b="0" dirty="0"/>
            </a:br>
            <a:r>
              <a:rPr lang="en-US" altLang="zh-CN" sz="2000" b="0" dirty="0"/>
              <a:t>P0   7 5 3     </a:t>
            </a:r>
            <a:r>
              <a:rPr lang="en-US" altLang="zh-CN" sz="2000" b="0" dirty="0">
                <a:solidFill>
                  <a:srgbClr val="FF0000"/>
                </a:solidFill>
              </a:rPr>
              <a:t>0 3 0       7 2 3</a:t>
            </a:r>
            <a:r>
              <a:rPr lang="en-US" altLang="zh-CN" sz="2000" b="0" dirty="0"/>
              <a:t>     </a:t>
            </a:r>
            <a:r>
              <a:rPr lang="en-US" altLang="zh-CN" sz="2000" b="0" dirty="0">
                <a:solidFill>
                  <a:srgbClr val="FF0000"/>
                </a:solidFill>
              </a:rPr>
              <a:t>2 1 0</a:t>
            </a:r>
            <a:r>
              <a:rPr lang="en-US" altLang="zh-CN" sz="2000" b="0" dirty="0">
                <a:solidFill>
                  <a:srgbClr val="FF9900"/>
                </a:solidFill>
              </a:rPr>
              <a:t>      2 1 0</a:t>
            </a:r>
            <a:r>
              <a:rPr lang="en-US" altLang="zh-CN" sz="2000" b="0" dirty="0"/>
              <a:t>  </a:t>
            </a:r>
            <a:r>
              <a:rPr lang="zh-CN" altLang="en-US" sz="2000" b="0" dirty="0"/>
              <a:t>　</a:t>
            </a:r>
            <a:br>
              <a:rPr lang="zh-CN" altLang="en-US" sz="2000" b="0" dirty="0"/>
            </a:br>
            <a:r>
              <a:rPr lang="en-US" altLang="zh-CN" sz="2000" b="0" dirty="0"/>
              <a:t>P1   3 2 2     3 0 2       0 2 0                             </a:t>
            </a:r>
            <a:br>
              <a:rPr lang="en-US" altLang="zh-CN" sz="2000" b="0" dirty="0"/>
            </a:br>
            <a:r>
              <a:rPr lang="en-US" altLang="zh-CN" sz="2000" b="0" dirty="0"/>
              <a:t>P2   9 0 2     3 0 2       6 0 0                             </a:t>
            </a:r>
            <a:br>
              <a:rPr lang="en-US" altLang="zh-CN" sz="2000" b="0" dirty="0"/>
            </a:br>
            <a:r>
              <a:rPr lang="en-US" altLang="zh-CN" sz="2000" b="0" dirty="0"/>
              <a:t>P3   2 2 2     2 1 1       0 1 1                             </a:t>
            </a:r>
            <a:br>
              <a:rPr lang="en-US" altLang="zh-CN" sz="2000" b="0" dirty="0"/>
            </a:br>
            <a:r>
              <a:rPr lang="en-US" altLang="zh-CN" sz="2000" b="0" dirty="0"/>
              <a:t>P4   4 3 3     0 0 2       4 3 1                            </a:t>
            </a:r>
          </a:p>
          <a:p>
            <a:pPr eaLnBrk="1" hangingPunct="1"/>
            <a:endParaRPr lang="en-US" altLang="zh-CN" sz="2400" b="0" dirty="0"/>
          </a:p>
          <a:p>
            <a:pPr marL="457200" indent="-457200" eaLnBrk="1" hangingPunct="1">
              <a:buFont typeface="+mj-ea"/>
              <a:buAutoNum type="circleNumDbPlain"/>
            </a:pPr>
            <a:r>
              <a:rPr lang="en-US" altLang="zh-CN" sz="2400" b="0" i="1" dirty="0" err="1"/>
              <a:t>Need</a:t>
            </a:r>
            <a:r>
              <a:rPr lang="en-US" altLang="zh-CN" sz="2400" b="0" i="1" baseline="-25000" dirty="0" err="1"/>
              <a:t>i</a:t>
            </a:r>
            <a:r>
              <a:rPr lang="en-US" altLang="zh-CN" sz="2400" b="0" dirty="0"/>
              <a:t> &gt;</a:t>
            </a:r>
            <a:r>
              <a:rPr lang="en-US" altLang="zh-CN" sz="2400" b="0" dirty="0">
                <a:sym typeface="Symbol" pitchFamily="18" charset="2"/>
              </a:rPr>
              <a:t> </a:t>
            </a:r>
            <a:r>
              <a:rPr lang="en-US" altLang="zh-CN" sz="2400" b="0" i="1" dirty="0">
                <a:sym typeface="Symbol" pitchFamily="18" charset="2"/>
              </a:rPr>
              <a:t>Work i=0,…,4   </a:t>
            </a:r>
            <a:r>
              <a:rPr lang="zh-CN" altLang="en-US" sz="2400" b="0" dirty="0">
                <a:solidFill>
                  <a:srgbClr val="FF0000"/>
                </a:solidFill>
                <a:sym typeface="Symbol" pitchFamily="18" charset="2"/>
              </a:rPr>
              <a:t>不安全</a:t>
            </a:r>
          </a:p>
          <a:p>
            <a:pPr marL="457200" indent="-457200" eaLnBrk="1" hangingPunct="1">
              <a:buFont typeface="+mj-ea"/>
              <a:buAutoNum type="circleNumDbPlain"/>
            </a:pPr>
            <a:r>
              <a:rPr kumimoji="0" lang="en-US" altLang="zh-CN" sz="2400" b="0" dirty="0"/>
              <a:t>P0</a:t>
            </a:r>
            <a:r>
              <a:rPr kumimoji="0" lang="zh-CN" altLang="en-US" sz="2400" b="0" dirty="0"/>
              <a:t>请求不能分配</a:t>
            </a:r>
          </a:p>
          <a:p>
            <a:pPr eaLnBrk="1" hangingPunct="1"/>
            <a:endParaRPr lang="zh-CN" altLang="en-US" sz="2400" b="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B050"/>
                </a:solidFill>
                <a:latin typeface="+mj-lt"/>
                <a:ea typeface="MS PGothic" pitchFamily="34" charset="-128"/>
                <a:cs typeface="ＭＳ Ｐゴシック" charset="-128"/>
              </a:rPr>
              <a:t>7.6 Deadlock Detection</a:t>
            </a:r>
            <a:endParaRPr lang="zh-CN" altLang="en-US" sz="40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982200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Detection</a:t>
            </a:r>
            <a:r>
              <a:rPr lang="zh-CN" altLang="en-US" sz="2800" dirty="0">
                <a:solidFill>
                  <a:srgbClr val="FF0000"/>
                </a:solidFill>
                <a:effectLst>
                  <a:outerShdw blurRad="38100" dist="38100" dir="2700000" algn="tl">
                    <a:srgbClr val="C0C0C0"/>
                  </a:outerShdw>
                </a:effectLst>
                <a:ea typeface="楷体_GB2312" pitchFamily="49" charset="-122"/>
              </a:rPr>
              <a:t>死锁检测</a:t>
            </a:r>
            <a:endParaRPr lang="en-US" altLang="zh-CN" sz="2800" dirty="0">
              <a:solidFill>
                <a:srgbClr val="FF0000"/>
              </a:solidFill>
              <a:effectLst>
                <a:outerShdw blurRad="38100" dist="38100" dir="2700000" algn="tl">
                  <a:srgbClr val="C0C0C0"/>
                </a:outerShdw>
              </a:effectLst>
              <a:ea typeface="楷体_GB2312" pitchFamily="49" charset="-122"/>
            </a:endParaRPr>
          </a:p>
        </p:txBody>
      </p:sp>
      <p:sp>
        <p:nvSpPr>
          <p:cNvPr id="45059" name="Rectangle 3"/>
          <p:cNvSpPr>
            <a:spLocks noGrp="1" noChangeArrowheads="1"/>
          </p:cNvSpPr>
          <p:nvPr>
            <p:ph idx="1"/>
          </p:nvPr>
        </p:nvSpPr>
        <p:spPr/>
        <p:txBody>
          <a:bodyPr/>
          <a:lstStyle/>
          <a:p>
            <a:pPr eaLnBrk="1" hangingPunct="1"/>
            <a:r>
              <a:rPr lang="en-US" altLang="zh-CN" b="0" dirty="0"/>
              <a:t>Allow system to enter deadlock state </a:t>
            </a:r>
            <a:br>
              <a:rPr lang="en-US" altLang="zh-CN" b="0" dirty="0"/>
            </a:br>
            <a:endParaRPr lang="en-US" altLang="zh-CN" b="0" dirty="0"/>
          </a:p>
          <a:p>
            <a:pPr eaLnBrk="1" hangingPunct="1"/>
            <a:r>
              <a:rPr lang="en-US" altLang="zh-CN" b="0" dirty="0"/>
              <a:t>Detection algorithm</a:t>
            </a:r>
            <a:endParaRPr lang="en-US" altLang="zh-CN" sz="2000" b="0" dirty="0"/>
          </a:p>
          <a:p>
            <a:pPr eaLnBrk="1" hangingPunct="1"/>
            <a:r>
              <a:rPr lang="en-US" altLang="zh-CN" b="0" dirty="0"/>
              <a:t>Recovery scheme</a:t>
            </a:r>
            <a:endParaRPr lang="en-US" altLang="zh-CN" sz="2000" b="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7.6.1 Single Instance of Each Resource Type</a:t>
            </a:r>
            <a:br>
              <a:rPr lang="en-US" altLang="zh-CN" sz="2800">
                <a:effectLst>
                  <a:outerShdw blurRad="38100" dist="38100" dir="2700000" algn="tl">
                    <a:srgbClr val="C0C0C0"/>
                  </a:outerShdw>
                </a:effectLst>
                <a:ea typeface="楷体_GB2312" pitchFamily="49" charset="-122"/>
              </a:rPr>
            </a:br>
            <a:endParaRPr lang="en-US" altLang="zh-CN" sz="1800">
              <a:effectLst>
                <a:outerShdw blurRad="38100" dist="38100" dir="2700000" algn="tl">
                  <a:srgbClr val="C0C0C0"/>
                </a:outerShdw>
              </a:effectLst>
              <a:ea typeface="楷体_GB2312" pitchFamily="49" charset="-122"/>
            </a:endParaRPr>
          </a:p>
        </p:txBody>
      </p:sp>
      <p:sp>
        <p:nvSpPr>
          <p:cNvPr id="46083" name="Rectangle 3"/>
          <p:cNvSpPr>
            <a:spLocks noGrp="1" noChangeArrowheads="1"/>
          </p:cNvSpPr>
          <p:nvPr>
            <p:ph idx="1"/>
          </p:nvPr>
        </p:nvSpPr>
        <p:spPr/>
        <p:txBody>
          <a:bodyPr/>
          <a:lstStyle/>
          <a:p>
            <a:pPr eaLnBrk="1" hangingPunct="1"/>
            <a:r>
              <a:rPr lang="en-US" altLang="zh-CN" b="0" dirty="0"/>
              <a:t>Maintain </a:t>
            </a:r>
            <a:r>
              <a:rPr lang="en-US" altLang="zh-CN" b="0" i="1" dirty="0">
                <a:solidFill>
                  <a:srgbClr val="FF0000"/>
                </a:solidFill>
              </a:rPr>
              <a:t>wait-for</a:t>
            </a:r>
            <a:r>
              <a:rPr lang="en-US" altLang="zh-CN" b="0" dirty="0">
                <a:solidFill>
                  <a:srgbClr val="FF0000"/>
                </a:solidFill>
              </a:rPr>
              <a:t> graph</a:t>
            </a:r>
            <a:r>
              <a:rPr lang="en-US" altLang="zh-CN" b="0" dirty="0"/>
              <a:t>  </a:t>
            </a:r>
            <a:r>
              <a:rPr lang="zh-CN" altLang="en-US" sz="2000" b="0" dirty="0"/>
              <a:t>等待图</a:t>
            </a:r>
            <a:r>
              <a:rPr lang="en-US" altLang="zh-CN" sz="2000" b="0" dirty="0"/>
              <a:t>—</a:t>
            </a:r>
            <a:r>
              <a:rPr lang="zh-CN" altLang="en-US" sz="2000" b="0" dirty="0"/>
              <a:t>资源分配图的变形</a:t>
            </a:r>
          </a:p>
          <a:p>
            <a:pPr eaLnBrk="1" hangingPunct="1"/>
            <a:r>
              <a:rPr lang="en-US" altLang="zh-CN" b="0" dirty="0"/>
              <a:t>Nodes are processes.          </a:t>
            </a:r>
            <a:endParaRPr lang="en-US" altLang="zh-CN" sz="2000" b="0" dirty="0"/>
          </a:p>
          <a:p>
            <a:pPr lvl="1" eaLnBrk="1" hangingPunct="1"/>
            <a:r>
              <a:rPr lang="en-US" altLang="zh-CN" b="0" i="1" dirty="0"/>
              <a:t>P</a:t>
            </a:r>
            <a:r>
              <a:rPr lang="en-US" altLang="zh-CN" b="0" i="1" baseline="-25000" dirty="0"/>
              <a:t>i</a:t>
            </a:r>
            <a:r>
              <a:rPr lang="en-US" altLang="zh-CN" b="0" dirty="0"/>
              <a:t> </a:t>
            </a:r>
            <a:r>
              <a:rPr lang="en-US" altLang="zh-CN" b="0" dirty="0">
                <a:sym typeface="Symbol" pitchFamily="18" charset="2"/>
              </a:rPr>
              <a:t> </a:t>
            </a:r>
            <a:r>
              <a:rPr lang="en-US" altLang="zh-CN" b="0" i="1" dirty="0" err="1">
                <a:sym typeface="Symbol" pitchFamily="18" charset="2"/>
              </a:rPr>
              <a:t>P</a:t>
            </a:r>
            <a:r>
              <a:rPr lang="en-US" altLang="zh-CN" b="0" i="1" baseline="-25000" dirty="0" err="1">
                <a:sym typeface="Symbol" pitchFamily="18" charset="2"/>
              </a:rPr>
              <a:t>j</a:t>
            </a:r>
            <a:r>
              <a:rPr lang="en-US" altLang="zh-CN" b="0" i="1" baseline="-25000" dirty="0">
                <a:sym typeface="Symbol" pitchFamily="18" charset="2"/>
              </a:rPr>
              <a:t>  </a:t>
            </a:r>
            <a:r>
              <a:rPr lang="en-US" altLang="zh-CN" b="0" dirty="0">
                <a:sym typeface="Symbol" pitchFamily="18" charset="2"/>
              </a:rPr>
              <a:t>if </a:t>
            </a:r>
            <a:r>
              <a:rPr lang="en-US" altLang="zh-CN" b="0" i="1" dirty="0">
                <a:sym typeface="Symbol" pitchFamily="18" charset="2"/>
              </a:rPr>
              <a:t>P</a:t>
            </a:r>
            <a:r>
              <a:rPr lang="en-US" altLang="zh-CN" b="0" i="1" baseline="-25000" dirty="0">
                <a:sym typeface="Symbol" pitchFamily="18" charset="2"/>
              </a:rPr>
              <a:t>i</a:t>
            </a:r>
            <a:r>
              <a:rPr lang="en-US" altLang="zh-CN" b="0" i="1" dirty="0">
                <a:sym typeface="Symbol" pitchFamily="18" charset="2"/>
              </a:rPr>
              <a:t> </a:t>
            </a:r>
            <a:r>
              <a:rPr lang="en-US" altLang="zh-CN" b="0" dirty="0">
                <a:sym typeface="Symbol" pitchFamily="18" charset="2"/>
              </a:rPr>
              <a:t>is waiting for</a:t>
            </a:r>
            <a:r>
              <a:rPr lang="en-US" altLang="zh-CN" b="0" i="1" dirty="0">
                <a:sym typeface="Symbol" pitchFamily="18" charset="2"/>
              </a:rPr>
              <a:t> </a:t>
            </a:r>
            <a:r>
              <a:rPr lang="en-US" altLang="zh-CN" b="0" i="1" dirty="0" err="1">
                <a:sym typeface="Symbol" pitchFamily="18" charset="2"/>
              </a:rPr>
              <a:t>P</a:t>
            </a:r>
            <a:r>
              <a:rPr lang="en-US" altLang="zh-CN" b="0" i="1" baseline="-25000" dirty="0" err="1">
                <a:sym typeface="Symbol" pitchFamily="18" charset="2"/>
              </a:rPr>
              <a:t>j</a:t>
            </a:r>
            <a:r>
              <a:rPr lang="en-US" altLang="zh-CN" b="0" i="1" dirty="0">
                <a:sym typeface="Symbol" pitchFamily="18" charset="2"/>
              </a:rPr>
              <a:t>.</a:t>
            </a:r>
          </a:p>
          <a:p>
            <a:pPr eaLnBrk="1" hangingPunct="1"/>
            <a:r>
              <a:rPr lang="en-US" altLang="zh-CN" b="0" dirty="0"/>
              <a:t>Periodically invoke an algorithm that searches for a cycle in the graph.</a:t>
            </a:r>
            <a:r>
              <a:rPr lang="zh-CN" altLang="en-US" sz="2000" b="0" dirty="0"/>
              <a:t> </a:t>
            </a:r>
            <a:endParaRPr lang="en-US" altLang="zh-CN" sz="2000" b="0" dirty="0"/>
          </a:p>
          <a:p>
            <a:pPr eaLnBrk="1" hangingPunct="1"/>
            <a:r>
              <a:rPr lang="en-US" altLang="zh-CN" b="0" dirty="0"/>
              <a:t>An algorithm to detect a cycle in a graph requires an order of</a:t>
            </a:r>
            <a:r>
              <a:rPr lang="en-US" altLang="zh-CN" b="0" i="1" dirty="0"/>
              <a:t> n</a:t>
            </a:r>
            <a:r>
              <a:rPr lang="en-US" altLang="zh-CN" b="0" baseline="30000" dirty="0"/>
              <a:t>2</a:t>
            </a:r>
            <a:r>
              <a:rPr lang="en-US" altLang="zh-CN" b="0" dirty="0"/>
              <a:t> operations, where </a:t>
            </a:r>
            <a:r>
              <a:rPr lang="en-US" altLang="zh-CN" b="0" i="1" dirty="0"/>
              <a:t>n</a:t>
            </a:r>
            <a:r>
              <a:rPr lang="en-US" altLang="zh-CN" b="0" dirty="0"/>
              <a:t> is the number of vertices in the graph.</a:t>
            </a:r>
            <a:r>
              <a:rPr lang="zh-CN" altLang="en-US" b="0" dirty="0"/>
              <a:t>    </a:t>
            </a:r>
            <a:endParaRPr lang="en-US" altLang="zh-CN"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The Deadlock Problem</a:t>
            </a:r>
          </a:p>
        </p:txBody>
      </p:sp>
      <p:sp>
        <p:nvSpPr>
          <p:cNvPr id="7171" name="Rectangle 3"/>
          <p:cNvSpPr>
            <a:spLocks noGrp="1" noChangeArrowheads="1"/>
          </p:cNvSpPr>
          <p:nvPr>
            <p:ph idx="1"/>
          </p:nvPr>
        </p:nvSpPr>
        <p:spPr/>
        <p:txBody>
          <a:bodyPr/>
          <a:lstStyle/>
          <a:p>
            <a:pPr eaLnBrk="1" hangingPunct="1">
              <a:lnSpc>
                <a:spcPct val="90000"/>
              </a:lnSpc>
            </a:pPr>
            <a:r>
              <a:rPr lang="en-US" altLang="zh-CN" sz="2000" dirty="0">
                <a:solidFill>
                  <a:srgbClr val="FF0000"/>
                </a:solidFill>
                <a:ea typeface="楷体_GB2312" pitchFamily="49" charset="-122"/>
              </a:rPr>
              <a:t>Deadlock </a:t>
            </a:r>
            <a:r>
              <a:rPr lang="zh-CN" altLang="en-US" sz="2000" dirty="0">
                <a:solidFill>
                  <a:srgbClr val="FF0000"/>
                </a:solidFill>
                <a:ea typeface="楷体_GB2312" pitchFamily="49" charset="-122"/>
              </a:rPr>
              <a:t>：</a:t>
            </a:r>
            <a:r>
              <a:rPr lang="en-US" altLang="zh-CN" sz="2000" b="0" dirty="0">
                <a:solidFill>
                  <a:srgbClr val="0000FF"/>
                </a:solidFill>
              </a:rPr>
              <a:t>A set of blocked processes each holding a resource and waiting to acquire a resource held by another process in the set.</a:t>
            </a:r>
          </a:p>
          <a:p>
            <a:pPr eaLnBrk="1" hangingPunct="1">
              <a:lnSpc>
                <a:spcPct val="90000"/>
              </a:lnSpc>
            </a:pPr>
            <a:r>
              <a:rPr lang="zh-CN" altLang="en-US" sz="2400" b="0" dirty="0">
                <a:solidFill>
                  <a:srgbClr val="FF0000"/>
                </a:solidFill>
              </a:rPr>
              <a:t>死锁：</a:t>
            </a:r>
            <a:r>
              <a:rPr lang="zh-CN" altLang="en-US" sz="2400" b="0" dirty="0"/>
              <a:t>指多个进程因竞争共享资源而造成的一种僵局，若无外力作用，这些进程都将永远不能再向前推进 </a:t>
            </a:r>
            <a:endParaRPr lang="en-US" altLang="zh-CN" sz="2400" b="0" dirty="0"/>
          </a:p>
          <a:p>
            <a:pPr eaLnBrk="1" hangingPunct="1">
              <a:lnSpc>
                <a:spcPct val="90000"/>
              </a:lnSpc>
            </a:pPr>
            <a:r>
              <a:rPr lang="en-US" altLang="zh-CN" sz="2400" b="0" dirty="0">
                <a:solidFill>
                  <a:srgbClr val="0000FF"/>
                </a:solidFill>
              </a:rPr>
              <a:t>Example</a:t>
            </a:r>
            <a:r>
              <a:rPr lang="en-US" altLang="zh-CN" sz="1800" b="0" dirty="0">
                <a:solidFill>
                  <a:srgbClr val="0000FF"/>
                </a:solidFill>
              </a:rPr>
              <a:t> 1</a:t>
            </a:r>
          </a:p>
          <a:p>
            <a:pPr lvl="1" eaLnBrk="1" hangingPunct="1">
              <a:lnSpc>
                <a:spcPct val="90000"/>
              </a:lnSpc>
            </a:pPr>
            <a:r>
              <a:rPr lang="en-US" altLang="zh-CN" sz="2000" b="0" dirty="0"/>
              <a:t>System has 2 tape drives.</a:t>
            </a:r>
            <a:endParaRPr lang="zh-CN" altLang="en-US" sz="2000" b="0" dirty="0"/>
          </a:p>
          <a:p>
            <a:pPr lvl="1" eaLnBrk="1" hangingPunct="1">
              <a:lnSpc>
                <a:spcPct val="90000"/>
              </a:lnSpc>
            </a:pPr>
            <a:r>
              <a:rPr lang="en-US" altLang="zh-CN" sz="2000" b="0" i="1" dirty="0"/>
              <a:t>P</a:t>
            </a:r>
            <a:r>
              <a:rPr lang="en-US" altLang="zh-CN" sz="2000" b="0" baseline="-25000" dirty="0"/>
              <a:t>1</a:t>
            </a:r>
            <a:r>
              <a:rPr lang="en-US" altLang="zh-CN" sz="2000" b="0" dirty="0"/>
              <a:t> and </a:t>
            </a:r>
            <a:r>
              <a:rPr lang="en-US" altLang="zh-CN" sz="2000" b="0" i="1" dirty="0"/>
              <a:t>P</a:t>
            </a:r>
            <a:r>
              <a:rPr lang="en-US" altLang="zh-CN" sz="2000" b="0" baseline="-25000" dirty="0"/>
              <a:t>2</a:t>
            </a:r>
            <a:r>
              <a:rPr lang="en-US" altLang="zh-CN" sz="2000" b="0" dirty="0"/>
              <a:t> each hold one tape drive and each needs another one.</a:t>
            </a:r>
          </a:p>
          <a:p>
            <a:pPr eaLnBrk="1" hangingPunct="1">
              <a:lnSpc>
                <a:spcPct val="90000"/>
              </a:lnSpc>
            </a:pPr>
            <a:r>
              <a:rPr lang="en-US" altLang="zh-CN" sz="2400" b="0" dirty="0">
                <a:solidFill>
                  <a:srgbClr val="0000FF"/>
                </a:solidFill>
              </a:rPr>
              <a:t>Example 2</a:t>
            </a:r>
          </a:p>
          <a:p>
            <a:pPr lvl="1" eaLnBrk="1" hangingPunct="1">
              <a:lnSpc>
                <a:spcPct val="90000"/>
              </a:lnSpc>
            </a:pPr>
            <a:r>
              <a:rPr lang="en-US" altLang="zh-CN" sz="2000" b="0" dirty="0"/>
              <a:t>semaphores </a:t>
            </a:r>
            <a:r>
              <a:rPr lang="en-US" altLang="zh-CN" sz="2000" b="0" i="1" dirty="0"/>
              <a:t>A</a:t>
            </a:r>
            <a:r>
              <a:rPr lang="en-US" altLang="zh-CN" sz="2000" b="0" dirty="0"/>
              <a:t> and</a:t>
            </a:r>
            <a:r>
              <a:rPr lang="en-US" altLang="zh-CN" sz="2000" b="0" i="1" dirty="0"/>
              <a:t> B</a:t>
            </a:r>
            <a:r>
              <a:rPr lang="en-US" altLang="zh-CN" sz="2000" b="0" dirty="0"/>
              <a:t>, initialized to 1</a:t>
            </a:r>
          </a:p>
          <a:p>
            <a:pPr lvl="1" eaLnBrk="1" hangingPunct="1">
              <a:lnSpc>
                <a:spcPct val="90000"/>
              </a:lnSpc>
              <a:buFont typeface="Monotype Sorts" pitchFamily="2" charset="2"/>
              <a:buNone/>
            </a:pPr>
            <a:r>
              <a:rPr lang="en-US" altLang="zh-CN" sz="2000" b="0" i="1" dirty="0"/>
              <a:t>			P</a:t>
            </a:r>
            <a:r>
              <a:rPr lang="en-US" altLang="zh-CN" sz="2000" b="0" baseline="-25000" dirty="0"/>
              <a:t>0</a:t>
            </a:r>
            <a:r>
              <a:rPr lang="en-US" altLang="zh-CN" sz="2000" b="0" dirty="0"/>
              <a:t>		             </a:t>
            </a:r>
            <a:r>
              <a:rPr lang="en-US" altLang="zh-CN" sz="2000" b="0" i="1" dirty="0"/>
              <a:t>P</a:t>
            </a:r>
            <a:r>
              <a:rPr lang="en-US" altLang="zh-CN" sz="2000" b="0" baseline="-25000" dirty="0"/>
              <a:t>1</a:t>
            </a:r>
            <a:endParaRPr lang="en-US" altLang="zh-CN" sz="2000" b="0" dirty="0"/>
          </a:p>
          <a:p>
            <a:pPr lvl="4" eaLnBrk="1" hangingPunct="1">
              <a:lnSpc>
                <a:spcPct val="90000"/>
              </a:lnSpc>
              <a:buFontTx/>
              <a:buNone/>
            </a:pPr>
            <a:r>
              <a:rPr lang="en-US" altLang="zh-CN" sz="1800" b="0" i="1" dirty="0"/>
              <a:t>wait (A);		wait(B)</a:t>
            </a:r>
          </a:p>
          <a:p>
            <a:pPr lvl="4" eaLnBrk="1" hangingPunct="1">
              <a:lnSpc>
                <a:spcPct val="90000"/>
              </a:lnSpc>
              <a:buFontTx/>
              <a:buNone/>
            </a:pPr>
            <a:r>
              <a:rPr lang="en-US" altLang="zh-CN" sz="1800" b="0" i="1" dirty="0"/>
              <a:t>wait (B);		wait(A)</a:t>
            </a:r>
          </a:p>
        </p:txBody>
      </p:sp>
      <p:sp>
        <p:nvSpPr>
          <p:cNvPr id="6150" name="Text Box 6"/>
          <p:cNvSpPr txBox="1">
            <a:spLocks noChangeArrowheads="1"/>
          </p:cNvSpPr>
          <p:nvPr/>
        </p:nvSpPr>
        <p:spPr bwMode="auto">
          <a:xfrm rot="10586542" flipV="1">
            <a:off x="6026245" y="5106140"/>
            <a:ext cx="2657475" cy="460375"/>
          </a:xfrm>
          <a:prstGeom prst="rect">
            <a:avLst/>
          </a:prstGeom>
          <a:solidFill>
            <a:schemeClr val="bg1"/>
          </a:solidFill>
          <a:ln w="9525">
            <a:solidFill>
              <a:schemeClr val="tx1"/>
            </a:solidFill>
            <a:prstDash val="dash"/>
            <a:miter lim="800000"/>
            <a:headEnd/>
            <a:tailEnd/>
          </a:ln>
        </p:spPr>
        <p:txBody>
          <a:bodyP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eaLnBrk="1" hangingPunct="1">
              <a:spcBef>
                <a:spcPct val="0"/>
              </a:spcBef>
              <a:buClrTx/>
              <a:buSzTx/>
              <a:buFontTx/>
              <a:buNone/>
            </a:pPr>
            <a:r>
              <a:rPr kumimoji="0" lang="en-US" altLang="zh-CN" sz="2400" dirty="0">
                <a:solidFill>
                  <a:srgbClr val="CC6600"/>
                </a:solidFill>
                <a:latin typeface="Garamond" pitchFamily="18" charset="0"/>
                <a:ea typeface="宋体" charset="-122"/>
              </a:rPr>
              <a:t>How Deadlock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zh-CN" sz="2000">
                <a:effectLst>
                  <a:outerShdw blurRad="38100" dist="38100" dir="2700000" algn="tl">
                    <a:srgbClr val="C0C0C0"/>
                  </a:outerShdw>
                </a:effectLst>
                <a:ea typeface="楷体_GB2312" pitchFamily="49" charset="-122"/>
              </a:rPr>
              <a:t>Fig 7.7 Resource-Allocation Graph and Wait-for Graph</a:t>
            </a:r>
            <a:br>
              <a:rPr lang="en-US" altLang="zh-CN" sz="2000">
                <a:effectLst>
                  <a:outerShdw blurRad="38100" dist="38100" dir="2700000" algn="tl">
                    <a:srgbClr val="C0C0C0"/>
                  </a:outerShdw>
                </a:effectLst>
                <a:ea typeface="楷体_GB2312" pitchFamily="49" charset="-122"/>
              </a:rPr>
            </a:br>
            <a:endParaRPr lang="en-US" altLang="zh-CN" sz="20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sp>
        <p:nvSpPr>
          <p:cNvPr id="47107" name="Text Box 5"/>
          <p:cNvSpPr txBox="1">
            <a:spLocks noChangeArrowheads="1"/>
          </p:cNvSpPr>
          <p:nvPr/>
        </p:nvSpPr>
        <p:spPr bwMode="auto">
          <a:xfrm>
            <a:off x="2085976" y="5930901"/>
            <a:ext cx="347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2000">
                <a:latin typeface="Helvetica" pitchFamily="34" charset="0"/>
                <a:ea typeface="宋体" charset="-122"/>
              </a:rPr>
              <a:t>Resource-Allocation Graph</a:t>
            </a:r>
            <a:endParaRPr kumimoji="0" lang="en-US" altLang="zh-CN" sz="2000" b="0">
              <a:latin typeface="Helvetica" pitchFamily="34" charset="0"/>
              <a:ea typeface="宋体" charset="-122"/>
            </a:endParaRPr>
          </a:p>
        </p:txBody>
      </p:sp>
      <p:sp>
        <p:nvSpPr>
          <p:cNvPr id="47108" name="Text Box 6"/>
          <p:cNvSpPr txBox="1">
            <a:spLocks noChangeArrowheads="1"/>
          </p:cNvSpPr>
          <p:nvPr/>
        </p:nvSpPr>
        <p:spPr bwMode="auto">
          <a:xfrm>
            <a:off x="5948364" y="5880101"/>
            <a:ext cx="377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2000">
                <a:latin typeface="Helvetica" pitchFamily="34" charset="0"/>
                <a:ea typeface="宋体" charset="-122"/>
              </a:rPr>
              <a:t>Corresponding wait-for graph</a:t>
            </a:r>
            <a:endParaRPr kumimoji="0" lang="en-US" altLang="zh-CN" sz="2000" b="0">
              <a:latin typeface="Helvetica" pitchFamily="34" charset="0"/>
              <a:ea typeface="宋体" charset="-122"/>
            </a:endParaRPr>
          </a:p>
        </p:txBody>
      </p:sp>
      <p:pic>
        <p:nvPicPr>
          <p:cNvPr id="47109" name="Picture 7"/>
          <p:cNvPicPr>
            <a:picLocks noChangeAspect="1" noChangeArrowheads="1"/>
          </p:cNvPicPr>
          <p:nvPr/>
        </p:nvPicPr>
        <p:blipFill>
          <a:blip r:embed="rId2">
            <a:extLst>
              <a:ext uri="{28A0092B-C50C-407E-A947-70E740481C1C}">
                <a14:useLocalDpi xmlns:a14="http://schemas.microsoft.com/office/drawing/2010/main" val="0"/>
              </a:ext>
            </a:extLst>
          </a:blip>
          <a:srcRect l="592" t="9808" r="458" b="9842"/>
          <a:stretch>
            <a:fillRect/>
          </a:stretch>
        </p:blipFill>
        <p:spPr bwMode="auto">
          <a:xfrm>
            <a:off x="1987550" y="1196976"/>
            <a:ext cx="8262938" cy="44561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7.6.2 Several Instances of a Resource Type</a:t>
            </a:r>
            <a:br>
              <a:rPr lang="en-US" altLang="zh-CN" sz="2800">
                <a:effectLst>
                  <a:outerShdw blurRad="38100" dist="38100" dir="2700000" algn="tl">
                    <a:srgbClr val="C0C0C0"/>
                  </a:outerShdw>
                </a:effectLst>
                <a:ea typeface="楷体_GB2312" pitchFamily="49" charset="-122"/>
              </a:rPr>
            </a:br>
            <a:endParaRPr lang="en-US" altLang="zh-CN" sz="2000">
              <a:effectLst>
                <a:outerShdw blurRad="38100" dist="38100" dir="2700000" algn="tl">
                  <a:srgbClr val="C0C0C0"/>
                </a:outerShdw>
              </a:effectLst>
              <a:ea typeface="楷体_GB2312" pitchFamily="49" charset="-122"/>
            </a:endParaRPr>
          </a:p>
        </p:txBody>
      </p:sp>
      <p:sp>
        <p:nvSpPr>
          <p:cNvPr id="48131" name="Rectangle 3"/>
          <p:cNvSpPr>
            <a:spLocks noGrp="1" noChangeArrowheads="1"/>
          </p:cNvSpPr>
          <p:nvPr>
            <p:ph idx="1"/>
          </p:nvPr>
        </p:nvSpPr>
        <p:spPr/>
        <p:txBody>
          <a:bodyPr/>
          <a:lstStyle/>
          <a:p>
            <a:pPr eaLnBrk="1" hangingPunct="1"/>
            <a:r>
              <a:rPr kumimoji="0" lang="en-US" altLang="zh-CN" b="0" dirty="0"/>
              <a:t>Data structures:</a:t>
            </a:r>
          </a:p>
          <a:p>
            <a:pPr lvl="1" eaLnBrk="1" hangingPunct="1"/>
            <a:r>
              <a:rPr lang="en-US" altLang="zh-CN" b="0" i="1" dirty="0">
                <a:solidFill>
                  <a:srgbClr val="FF0000"/>
                </a:solidFill>
              </a:rPr>
              <a:t>Available</a:t>
            </a:r>
            <a:r>
              <a:rPr lang="en-US" altLang="zh-CN" b="0" i="1" dirty="0"/>
              <a:t>:</a:t>
            </a:r>
            <a:r>
              <a:rPr lang="en-US" altLang="zh-CN" b="0" dirty="0"/>
              <a:t>  A vector of length </a:t>
            </a:r>
            <a:r>
              <a:rPr lang="en-US" altLang="zh-CN" b="0" i="1" dirty="0"/>
              <a:t>m</a:t>
            </a:r>
            <a:r>
              <a:rPr lang="en-US" altLang="zh-CN" b="0" dirty="0"/>
              <a:t> indicates the number of available resources of each type.</a:t>
            </a:r>
          </a:p>
          <a:p>
            <a:pPr lvl="1" eaLnBrk="1" hangingPunct="1"/>
            <a:r>
              <a:rPr lang="en-US" altLang="zh-CN" b="0" i="1" dirty="0">
                <a:solidFill>
                  <a:srgbClr val="FF0000"/>
                </a:solidFill>
              </a:rPr>
              <a:t>Allocation</a:t>
            </a:r>
            <a:r>
              <a:rPr lang="en-US" altLang="zh-CN" b="0" i="1" dirty="0"/>
              <a:t>:</a:t>
            </a:r>
            <a:r>
              <a:rPr lang="en-US" altLang="zh-CN" b="0" dirty="0"/>
              <a:t>  An </a:t>
            </a:r>
            <a:r>
              <a:rPr lang="en-US" altLang="zh-CN" b="0" i="1" dirty="0"/>
              <a:t>n </a:t>
            </a:r>
            <a:r>
              <a:rPr lang="en-US" altLang="zh-CN" b="0" dirty="0"/>
              <a:t>x</a:t>
            </a:r>
            <a:r>
              <a:rPr lang="en-US" altLang="zh-CN" b="0" i="1" dirty="0"/>
              <a:t> m</a:t>
            </a:r>
            <a:r>
              <a:rPr lang="en-US" altLang="zh-CN" b="0" dirty="0"/>
              <a:t> matrix defines the number of resources of each type currently allocated to each process.</a:t>
            </a:r>
          </a:p>
          <a:p>
            <a:pPr lvl="1" eaLnBrk="1" hangingPunct="1"/>
            <a:r>
              <a:rPr lang="en-US" altLang="zh-CN" b="0" i="1" dirty="0">
                <a:solidFill>
                  <a:srgbClr val="FF0000"/>
                </a:solidFill>
              </a:rPr>
              <a:t>Request</a:t>
            </a:r>
            <a:r>
              <a:rPr lang="en-US" altLang="zh-CN" b="0" i="1" dirty="0"/>
              <a:t>:</a:t>
            </a:r>
            <a:r>
              <a:rPr lang="en-US" altLang="zh-CN" b="0" dirty="0"/>
              <a:t>  An </a:t>
            </a:r>
            <a:r>
              <a:rPr lang="en-US" altLang="zh-CN" b="0" i="1" dirty="0"/>
              <a:t>n </a:t>
            </a:r>
            <a:r>
              <a:rPr lang="en-US" altLang="zh-CN" b="0" dirty="0"/>
              <a:t>x</a:t>
            </a:r>
            <a:r>
              <a:rPr lang="en-US" altLang="zh-CN" b="0" i="1" dirty="0"/>
              <a:t> m</a:t>
            </a:r>
            <a:r>
              <a:rPr lang="en-US" altLang="zh-CN" b="0" dirty="0"/>
              <a:t> matrix indicates the current request  of each process.  If </a:t>
            </a:r>
            <a:r>
              <a:rPr lang="en-US" altLang="zh-CN" b="0" i="1" dirty="0"/>
              <a:t>Request </a:t>
            </a:r>
            <a:r>
              <a:rPr lang="en-US" altLang="zh-CN" b="0" dirty="0"/>
              <a:t>[</a:t>
            </a:r>
            <a:r>
              <a:rPr lang="en-US" altLang="zh-CN" b="0" dirty="0" err="1"/>
              <a:t>i,j</a:t>
            </a:r>
            <a:r>
              <a:rPr lang="en-US" altLang="zh-CN" b="0" dirty="0"/>
              <a:t>] = </a:t>
            </a:r>
            <a:r>
              <a:rPr lang="en-US" altLang="zh-CN" b="0" i="1" dirty="0"/>
              <a:t>k</a:t>
            </a:r>
            <a:r>
              <a:rPr lang="en-US" altLang="zh-CN" b="0" dirty="0"/>
              <a:t>, then process</a:t>
            </a:r>
            <a:r>
              <a:rPr lang="en-US" altLang="zh-CN" b="0" i="1" dirty="0"/>
              <a:t> P</a:t>
            </a:r>
            <a:r>
              <a:rPr lang="en-US" altLang="zh-CN" b="0" i="1" baseline="-25000" dirty="0"/>
              <a:t>i</a:t>
            </a:r>
            <a:r>
              <a:rPr lang="en-US" altLang="zh-CN" b="0" dirty="0"/>
              <a:t> is requesting</a:t>
            </a:r>
            <a:r>
              <a:rPr lang="en-US" altLang="zh-CN" b="0" i="1" dirty="0"/>
              <a:t> k</a:t>
            </a:r>
            <a:r>
              <a:rPr lang="en-US" altLang="zh-CN" b="0" dirty="0"/>
              <a:t> more instances of resource type.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zh-CN" sz="2800">
                <a:solidFill>
                  <a:srgbClr val="FF0000"/>
                </a:solidFill>
                <a:effectLst>
                  <a:outerShdw blurRad="38100" dist="38100" dir="2700000" algn="tl">
                    <a:srgbClr val="C0C0C0"/>
                  </a:outerShdw>
                </a:effectLst>
                <a:ea typeface="楷体_GB2312" pitchFamily="49" charset="-122"/>
              </a:rPr>
              <a:t>Detection Algorithm</a:t>
            </a:r>
          </a:p>
        </p:txBody>
      </p:sp>
      <p:sp>
        <p:nvSpPr>
          <p:cNvPr id="49155" name="Rectangle 3"/>
          <p:cNvSpPr>
            <a:spLocks noGrp="1" noChangeArrowheads="1"/>
          </p:cNvSpPr>
          <p:nvPr>
            <p:ph idx="1"/>
          </p:nvPr>
        </p:nvSpPr>
        <p:spPr/>
        <p:txBody>
          <a:bodyPr/>
          <a:lstStyle/>
          <a:p>
            <a:pPr marL="381000" indent="-381000" eaLnBrk="1" hangingPunct="1">
              <a:buFont typeface="Monotype Sorts" pitchFamily="2" charset="2"/>
              <a:buAutoNum type="arabicPeriod"/>
            </a:pPr>
            <a:r>
              <a:rPr lang="en-US" altLang="zh-CN" sz="2400" b="0" dirty="0"/>
              <a:t>Let Work and Finish be vectors of length m and n, respectively Initialize:</a:t>
            </a:r>
          </a:p>
          <a:p>
            <a:pPr marL="850900" lvl="1" indent="-393700" eaLnBrk="1" hangingPunct="1">
              <a:buNone/>
            </a:pPr>
            <a:r>
              <a:rPr lang="en-US" altLang="zh-CN" sz="2000" b="0" dirty="0"/>
              <a:t>(a) Work = Available</a:t>
            </a:r>
          </a:p>
          <a:p>
            <a:pPr marL="850900" lvl="1" indent="-393700" eaLnBrk="1" hangingPunct="1">
              <a:buNone/>
            </a:pPr>
            <a:r>
              <a:rPr lang="en-US" altLang="zh-CN" sz="2000" b="0" dirty="0"/>
              <a:t>(b) For i = 1,2, …, n, if </a:t>
            </a:r>
            <a:r>
              <a:rPr lang="en-US" altLang="zh-CN" sz="2000" b="0" dirty="0" err="1"/>
              <a:t>Allocation</a:t>
            </a:r>
            <a:r>
              <a:rPr lang="en-US" altLang="zh-CN" sz="2000" b="0" baseline="-25000" dirty="0" err="1"/>
              <a:t>i</a:t>
            </a:r>
            <a:r>
              <a:rPr lang="en-US" altLang="zh-CN" sz="2000" b="0" dirty="0"/>
              <a:t> </a:t>
            </a:r>
            <a:r>
              <a:rPr lang="en-US" altLang="zh-CN" sz="2000" b="0" dirty="0">
                <a:sym typeface="Symbol" pitchFamily="18" charset="2"/>
              </a:rPr>
              <a:t> 0, then </a:t>
            </a:r>
            <a:br>
              <a:rPr lang="en-US" altLang="zh-CN" sz="2000" b="0" dirty="0">
                <a:sym typeface="Symbol" pitchFamily="18" charset="2"/>
              </a:rPr>
            </a:br>
            <a:r>
              <a:rPr lang="en-US" altLang="zh-CN" sz="2000" b="0" dirty="0">
                <a:sym typeface="Symbol" pitchFamily="18" charset="2"/>
              </a:rPr>
              <a:t>Finish[i] = </a:t>
            </a:r>
            <a:r>
              <a:rPr lang="en-US" altLang="zh-CN" sz="2000" b="0" dirty="0" err="1">
                <a:sym typeface="Symbol" pitchFamily="18" charset="2"/>
              </a:rPr>
              <a:t>false;otherwise</a:t>
            </a:r>
            <a:r>
              <a:rPr lang="en-US" altLang="zh-CN" sz="2000" b="0" dirty="0">
                <a:sym typeface="Symbol" pitchFamily="18" charset="2"/>
              </a:rPr>
              <a:t>, Finish[i] = true.</a:t>
            </a:r>
          </a:p>
          <a:p>
            <a:pPr marL="381000" indent="-381000" eaLnBrk="1" hangingPunct="1">
              <a:buNone/>
            </a:pPr>
            <a:r>
              <a:rPr lang="en-US" altLang="zh-CN" sz="2400" b="0" dirty="0"/>
              <a:t>2.	Find an index i such that both:   </a:t>
            </a:r>
          </a:p>
          <a:p>
            <a:pPr marL="850900" lvl="1" indent="-393700" eaLnBrk="1" hangingPunct="1">
              <a:buNone/>
            </a:pPr>
            <a:r>
              <a:rPr lang="en-US" altLang="zh-CN" sz="2000" b="0" dirty="0"/>
              <a:t>(a)	Finish[i] == false</a:t>
            </a:r>
          </a:p>
          <a:p>
            <a:pPr marL="850900" lvl="1" indent="-393700" eaLnBrk="1" hangingPunct="1">
              <a:buNone/>
            </a:pPr>
            <a:r>
              <a:rPr lang="en-US" altLang="zh-CN" sz="2000" b="0" dirty="0"/>
              <a:t>(b)	</a:t>
            </a:r>
            <a:r>
              <a:rPr lang="en-US" altLang="zh-CN" sz="2000" b="0" dirty="0" err="1"/>
              <a:t>Request</a:t>
            </a:r>
            <a:r>
              <a:rPr lang="en-US" altLang="zh-CN" sz="2000" b="0" baseline="-25000" dirty="0" err="1"/>
              <a:t>i</a:t>
            </a:r>
            <a:r>
              <a:rPr lang="en-US" altLang="zh-CN" sz="2000" b="0" dirty="0"/>
              <a:t> </a:t>
            </a:r>
            <a:r>
              <a:rPr lang="en-US" altLang="zh-CN" sz="2000" b="0" dirty="0">
                <a:sym typeface="Symbol" pitchFamily="18" charset="2"/>
              </a:rPr>
              <a:t> Work</a:t>
            </a:r>
            <a:br>
              <a:rPr lang="en-US" altLang="zh-CN" sz="2000" b="0" dirty="0">
                <a:sym typeface="Symbol" pitchFamily="18" charset="2"/>
              </a:rPr>
            </a:br>
            <a:endParaRPr lang="en-US" altLang="zh-CN" sz="2000" b="0" dirty="0">
              <a:sym typeface="Symbol" pitchFamily="18" charset="2"/>
            </a:endParaRPr>
          </a:p>
          <a:p>
            <a:pPr marL="850900" lvl="1" indent="-393700" eaLnBrk="1" hangingPunct="1">
              <a:buNone/>
            </a:pPr>
            <a:r>
              <a:rPr lang="en-US" altLang="zh-CN" sz="2000" b="0" dirty="0">
                <a:sym typeface="Symbol" pitchFamily="18" charset="2"/>
              </a:rPr>
              <a:t>If no such i exists, go to step 4.</a:t>
            </a:r>
            <a:r>
              <a:rPr lang="en-US" altLang="zh-CN" sz="1600" b="0" dirty="0">
                <a:sym typeface="Symbol" pitchFamily="18" charset="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zh-CN" dirty="0">
                <a:ea typeface="楷体_GB2312" pitchFamily="49" charset="-122"/>
              </a:rPr>
              <a:t>Detection Algorithm (Cont.)</a:t>
            </a:r>
            <a:endParaRPr lang="en-US" altLang="zh-CN" sz="2800" dirty="0">
              <a:ea typeface="楷体_GB2312" pitchFamily="49" charset="-122"/>
            </a:endParaRPr>
          </a:p>
        </p:txBody>
      </p:sp>
      <p:sp>
        <p:nvSpPr>
          <p:cNvPr id="50179"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400" b="0" dirty="0"/>
              <a:t>3.	</a:t>
            </a:r>
            <a:r>
              <a:rPr lang="en-US" altLang="zh-CN" sz="2400" b="0" dirty="0"/>
              <a:t>Work = Work + </a:t>
            </a:r>
            <a:r>
              <a:rPr lang="en-US" altLang="zh-CN" sz="2400" b="0" dirty="0" err="1"/>
              <a:t>Allocation</a:t>
            </a:r>
            <a:r>
              <a:rPr lang="en-US" altLang="zh-CN" sz="2400" b="0" baseline="-25000" dirty="0" err="1"/>
              <a:t>i</a:t>
            </a:r>
            <a:br>
              <a:rPr lang="en-US" altLang="zh-CN" sz="2400" b="0" dirty="0"/>
            </a:br>
            <a:r>
              <a:rPr lang="en-US" altLang="zh-CN" sz="2400" b="0" dirty="0"/>
              <a:t>Finish[i] = true</a:t>
            </a:r>
            <a:br>
              <a:rPr lang="en-US" altLang="zh-CN" sz="2400" b="0" dirty="0"/>
            </a:br>
            <a:r>
              <a:rPr lang="en-US" altLang="zh-CN" sz="2400" b="0" dirty="0"/>
              <a:t>go to step 2.</a:t>
            </a:r>
            <a:br>
              <a:rPr lang="en-US" altLang="zh-CN" sz="2400" b="0" dirty="0"/>
            </a:br>
            <a:endParaRPr lang="en-US" altLang="zh-CN" sz="2400" b="0" dirty="0"/>
          </a:p>
          <a:p>
            <a:pPr eaLnBrk="1" hangingPunct="1">
              <a:lnSpc>
                <a:spcPct val="90000"/>
              </a:lnSpc>
              <a:buFont typeface="Monotype Sorts" pitchFamily="2" charset="2"/>
              <a:buNone/>
            </a:pPr>
            <a:r>
              <a:rPr lang="en-US" altLang="zh-CN" sz="2400" b="0" dirty="0"/>
              <a:t>4.	If Finish[i] == false, for some i, 1 </a:t>
            </a:r>
            <a:r>
              <a:rPr lang="en-US" altLang="zh-CN" sz="2400" b="0" dirty="0">
                <a:sym typeface="Symbol" pitchFamily="18" charset="2"/>
              </a:rPr>
              <a:t> i   n, then the system is in deadlock state. Moreover, if Finish[i] == false, then P</a:t>
            </a:r>
            <a:r>
              <a:rPr lang="en-US" altLang="zh-CN" sz="2400" b="0" baseline="-25000" dirty="0">
                <a:sym typeface="Symbol" pitchFamily="18" charset="2"/>
              </a:rPr>
              <a:t>i</a:t>
            </a:r>
            <a:r>
              <a:rPr lang="en-US" altLang="zh-CN" sz="2400" b="0" dirty="0">
                <a:sym typeface="Symbol" pitchFamily="18" charset="2"/>
              </a:rPr>
              <a:t> is deadlocked.	</a:t>
            </a:r>
            <a:endParaRPr lang="en-US" altLang="zh-CN" sz="2400" b="0" dirty="0"/>
          </a:p>
        </p:txBody>
      </p:sp>
      <p:sp>
        <p:nvSpPr>
          <p:cNvPr id="50180" name="Text Box 4"/>
          <p:cNvSpPr txBox="1">
            <a:spLocks noChangeArrowheads="1"/>
          </p:cNvSpPr>
          <p:nvPr/>
        </p:nvSpPr>
        <p:spPr bwMode="auto">
          <a:xfrm>
            <a:off x="2092326" y="4537503"/>
            <a:ext cx="8101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r>
              <a:rPr kumimoji="0" lang="en-US" altLang="zh-CN" sz="2400" b="0" dirty="0">
                <a:latin typeface="Helvetica" pitchFamily="34" charset="0"/>
                <a:ea typeface="宋体" charset="-122"/>
                <a:sym typeface="Symbol" pitchFamily="18" charset="2"/>
              </a:rPr>
              <a:t>Algorithm requires an order of O(</a:t>
            </a:r>
            <a:r>
              <a:rPr kumimoji="0" lang="en-US" altLang="zh-CN" sz="2400" b="0" i="1" dirty="0">
                <a:latin typeface="Helvetica" pitchFamily="34" charset="0"/>
                <a:ea typeface="宋体" charset="-122"/>
                <a:sym typeface="Symbol" pitchFamily="18" charset="2"/>
              </a:rPr>
              <a:t>m </a:t>
            </a:r>
            <a:r>
              <a:rPr kumimoji="0" lang="en-US" altLang="zh-CN" sz="2400" b="0" dirty="0">
                <a:latin typeface="Helvetica" pitchFamily="34" charset="0"/>
                <a:ea typeface="宋体" charset="-122"/>
                <a:sym typeface="Symbol" pitchFamily="18" charset="2"/>
              </a:rPr>
              <a:t>x</a:t>
            </a:r>
            <a:r>
              <a:rPr kumimoji="0" lang="en-US" altLang="zh-CN" sz="2400" b="0" i="1" dirty="0">
                <a:latin typeface="Helvetica" pitchFamily="34" charset="0"/>
                <a:ea typeface="宋体" charset="-122"/>
                <a:sym typeface="Symbol" pitchFamily="18" charset="2"/>
              </a:rPr>
              <a:t> n</a:t>
            </a:r>
            <a:r>
              <a:rPr kumimoji="0" lang="en-US" altLang="zh-CN" sz="2400" b="0" baseline="30000" dirty="0">
                <a:latin typeface="Helvetica" pitchFamily="34" charset="0"/>
                <a:ea typeface="宋体" charset="-122"/>
                <a:sym typeface="Symbol" pitchFamily="18" charset="2"/>
              </a:rPr>
              <a:t>2)</a:t>
            </a:r>
            <a:r>
              <a:rPr kumimoji="0" lang="en-US" altLang="zh-CN" sz="2400" b="0" dirty="0">
                <a:latin typeface="Helvetica" pitchFamily="34" charset="0"/>
                <a:ea typeface="宋体" charset="-122"/>
                <a:sym typeface="Symbol" pitchFamily="18" charset="2"/>
              </a:rPr>
              <a:t> operations to detect whether the system is in deadlocked state</a:t>
            </a:r>
            <a:r>
              <a:rPr kumimoji="0" lang="en-US" altLang="zh-CN" sz="2000" b="0" dirty="0">
                <a:latin typeface="Helvetica" pitchFamily="34" charset="0"/>
                <a:ea typeface="宋体" charset="-122"/>
                <a:sym typeface="Symbol" pitchFamily="18" charset="2"/>
              </a:rPr>
              <a:t>.</a:t>
            </a:r>
            <a:endParaRPr kumimoji="0" lang="zh-CN" altLang="en-US" sz="2400" b="0" dirty="0">
              <a:latin typeface="Helvetica" pitchFamily="34" charset="0"/>
              <a:ea typeface="宋体"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Example of Detection Algorithm</a:t>
            </a:r>
            <a:endParaRPr lang="en-US" altLang="zh-CN" sz="2800" dirty="0">
              <a:effectLst>
                <a:outerShdw blurRad="38100" dist="38100" dir="2700000" algn="tl">
                  <a:srgbClr val="C0C0C0"/>
                </a:outerShdw>
              </a:effectLst>
              <a:ea typeface="楷体_GB2312" pitchFamily="49" charset="-122"/>
            </a:endParaRPr>
          </a:p>
        </p:txBody>
      </p:sp>
      <p:sp>
        <p:nvSpPr>
          <p:cNvPr id="51203" name="Rectangle 3"/>
          <p:cNvSpPr>
            <a:spLocks noGrp="1" noChangeArrowheads="1"/>
          </p:cNvSpPr>
          <p:nvPr>
            <p:ph idx="1"/>
          </p:nvPr>
        </p:nvSpPr>
        <p:spPr/>
        <p:txBody>
          <a:bodyPr/>
          <a:lstStyle/>
          <a:p>
            <a:pPr eaLnBrk="1" hangingPunct="1">
              <a:tabLst>
                <a:tab pos="1428750" algn="l"/>
                <a:tab pos="2338388" algn="ctr"/>
                <a:tab pos="3594100" algn="ctr"/>
                <a:tab pos="4921250" algn="ctr"/>
              </a:tabLst>
            </a:pPr>
            <a:r>
              <a:rPr lang="en-US" altLang="zh-CN" sz="2400" b="0" dirty="0"/>
              <a:t>Five processes </a:t>
            </a:r>
            <a:r>
              <a:rPr lang="en-US" altLang="zh-CN" sz="2400" b="0" i="1" dirty="0"/>
              <a:t>P</a:t>
            </a:r>
            <a:r>
              <a:rPr lang="en-US" altLang="zh-CN" sz="2400" b="0" baseline="-25000" dirty="0"/>
              <a:t>0</a:t>
            </a:r>
            <a:r>
              <a:rPr lang="en-US" altLang="zh-CN" sz="2400" b="0" dirty="0"/>
              <a:t> through </a:t>
            </a:r>
            <a:r>
              <a:rPr lang="en-US" altLang="zh-CN" sz="2400" b="0" i="1" dirty="0"/>
              <a:t>P</a:t>
            </a:r>
            <a:r>
              <a:rPr lang="en-US" altLang="zh-CN" sz="2400" b="0" baseline="-25000" dirty="0"/>
              <a:t>4</a:t>
            </a:r>
            <a:r>
              <a:rPr lang="en-US" altLang="zh-CN" sz="2400" b="0" dirty="0"/>
              <a:t>;</a:t>
            </a:r>
            <a:r>
              <a:rPr lang="en-US" altLang="zh-CN" sz="2400" b="0" baseline="-25000" dirty="0"/>
              <a:t> </a:t>
            </a:r>
            <a:r>
              <a:rPr lang="en-US" altLang="zh-CN" sz="2400" b="0" dirty="0"/>
              <a:t>three resource types </a:t>
            </a:r>
            <a:br>
              <a:rPr lang="en-US" altLang="zh-CN" sz="2400" b="0" dirty="0"/>
            </a:br>
            <a:r>
              <a:rPr lang="en-US" altLang="zh-CN" sz="2400" b="0" dirty="0"/>
              <a:t>A (7 instances), </a:t>
            </a:r>
            <a:r>
              <a:rPr lang="en-US" altLang="zh-CN" sz="2400" b="0" i="1" dirty="0"/>
              <a:t>B </a:t>
            </a:r>
            <a:r>
              <a:rPr lang="en-US" altLang="zh-CN" sz="2400" b="0" dirty="0"/>
              <a:t>(2 instances), and </a:t>
            </a:r>
            <a:r>
              <a:rPr lang="en-US" altLang="zh-CN" sz="2400" b="0" i="1" dirty="0"/>
              <a:t>C</a:t>
            </a:r>
            <a:r>
              <a:rPr lang="en-US" altLang="zh-CN" sz="2400" b="0" dirty="0"/>
              <a:t> (6 instances).</a:t>
            </a:r>
            <a:endParaRPr lang="zh-CN" altLang="en-US" sz="2400" b="0" dirty="0"/>
          </a:p>
          <a:p>
            <a:pPr eaLnBrk="1" hangingPunct="1">
              <a:tabLst>
                <a:tab pos="1428750" algn="l"/>
                <a:tab pos="2338388" algn="ctr"/>
                <a:tab pos="3594100" algn="ctr"/>
                <a:tab pos="4921250" algn="ctr"/>
              </a:tabLst>
            </a:pPr>
            <a:r>
              <a:rPr lang="en-US" altLang="zh-CN" sz="2400" b="0" dirty="0"/>
              <a:t>Snapshot at time </a:t>
            </a:r>
            <a:r>
              <a:rPr lang="en-US" altLang="zh-CN" sz="2400" b="0" i="1" dirty="0"/>
              <a:t>T</a:t>
            </a:r>
            <a:r>
              <a:rPr lang="en-US" altLang="zh-CN" sz="2400" b="0" baseline="-25000" dirty="0"/>
              <a:t>0</a:t>
            </a:r>
            <a:endParaRPr lang="en-US" altLang="zh-CN" sz="2400" b="0" dirty="0"/>
          </a:p>
          <a:p>
            <a:pPr eaLnBrk="1" hangingPunct="1">
              <a:buNone/>
              <a:tabLst>
                <a:tab pos="1428750" algn="l"/>
                <a:tab pos="2338388" algn="ctr"/>
                <a:tab pos="3594100" algn="ctr"/>
                <a:tab pos="4921250" algn="ctr"/>
              </a:tabLst>
            </a:pPr>
            <a:r>
              <a:rPr lang="en-US" altLang="zh-CN" sz="1800" b="0" dirty="0"/>
              <a:t>			</a:t>
            </a:r>
            <a:r>
              <a:rPr lang="en-US" altLang="zh-CN" sz="2400" b="0" i="1" u="sng" dirty="0"/>
              <a:t>Allocation</a:t>
            </a:r>
            <a:r>
              <a:rPr lang="en-US" altLang="zh-CN" sz="2400" b="0" i="1" dirty="0"/>
              <a:t> 	</a:t>
            </a:r>
            <a:r>
              <a:rPr lang="en-US" altLang="zh-CN" sz="2400" b="0" i="1" u="sng" dirty="0"/>
              <a:t>Request</a:t>
            </a:r>
            <a:r>
              <a:rPr lang="en-US" altLang="zh-CN" sz="2400" b="0" i="1" dirty="0"/>
              <a:t>	 </a:t>
            </a:r>
            <a:r>
              <a:rPr lang="en-US" altLang="zh-CN" sz="2400" b="0" i="1" u="sng" dirty="0"/>
              <a:t>Available</a:t>
            </a:r>
          </a:p>
          <a:p>
            <a:pPr eaLnBrk="1" hangingPunct="1">
              <a:buNone/>
              <a:tabLst>
                <a:tab pos="1428750" algn="l"/>
                <a:tab pos="2338388" algn="ctr"/>
                <a:tab pos="3594100" algn="ctr"/>
                <a:tab pos="4921250" algn="ctr"/>
              </a:tabLst>
            </a:pPr>
            <a:r>
              <a:rPr lang="en-US" altLang="zh-CN" sz="2400" b="0" dirty="0"/>
              <a:t>			</a:t>
            </a:r>
            <a:r>
              <a:rPr lang="en-US" altLang="zh-CN" sz="2400" b="0" i="1" dirty="0"/>
              <a:t>A B C 	A B C 	 A B C</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0</a:t>
            </a:r>
            <a:r>
              <a:rPr lang="en-US" altLang="zh-CN" sz="2400" b="0" dirty="0"/>
              <a:t>	0 1 0 	0 0 0 	 0 0 0</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1</a:t>
            </a:r>
            <a:r>
              <a:rPr lang="en-US" altLang="zh-CN" sz="2400" b="0" dirty="0"/>
              <a:t>	2 0 0 	2 0 2</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2</a:t>
            </a:r>
            <a:r>
              <a:rPr lang="en-US" altLang="zh-CN" sz="2400" b="0" dirty="0"/>
              <a:t>	3 0 3	0 0 0 </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3</a:t>
            </a:r>
            <a:r>
              <a:rPr lang="en-US" altLang="zh-CN" sz="2400" b="0" dirty="0"/>
              <a:t>	2 1 1 	1 0 0 </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4</a:t>
            </a:r>
            <a:r>
              <a:rPr lang="en-US" altLang="zh-CN" sz="2400" b="0" dirty="0"/>
              <a:t>	0 0 2 	0 0 2</a:t>
            </a:r>
          </a:p>
          <a:p>
            <a:pPr eaLnBrk="1" hangingPunct="1">
              <a:tabLst>
                <a:tab pos="1428750" algn="l"/>
                <a:tab pos="2338388" algn="ctr"/>
                <a:tab pos="3594100" algn="ctr"/>
                <a:tab pos="4921250" algn="ctr"/>
              </a:tabLst>
            </a:pPr>
            <a:r>
              <a:rPr lang="en-US" altLang="zh-CN" sz="2400" b="0" dirty="0"/>
              <a:t>Sequence &lt;</a:t>
            </a:r>
            <a:r>
              <a:rPr lang="en-US" altLang="zh-CN" sz="2400" b="0" i="1" dirty="0"/>
              <a:t>P</a:t>
            </a:r>
            <a:r>
              <a:rPr lang="en-US" altLang="zh-CN" sz="2400" b="0" baseline="-25000" dirty="0"/>
              <a:t>0</a:t>
            </a:r>
            <a:r>
              <a:rPr lang="en-US" altLang="zh-CN" sz="2400" b="0" dirty="0"/>
              <a:t>, </a:t>
            </a:r>
            <a:r>
              <a:rPr lang="en-US" altLang="zh-CN" sz="2400" b="0" i="1" dirty="0"/>
              <a:t>P</a:t>
            </a:r>
            <a:r>
              <a:rPr lang="en-US" altLang="zh-CN" sz="2400" b="0" baseline="-25000" dirty="0"/>
              <a:t>2</a:t>
            </a:r>
            <a:r>
              <a:rPr lang="en-US" altLang="zh-CN" sz="2400" b="0" dirty="0"/>
              <a:t>, </a:t>
            </a:r>
            <a:r>
              <a:rPr lang="en-US" altLang="zh-CN" sz="2400" b="0" i="1" dirty="0"/>
              <a:t>P</a:t>
            </a:r>
            <a:r>
              <a:rPr lang="en-US" altLang="zh-CN" sz="2400" b="0" baseline="-25000" dirty="0"/>
              <a:t>3</a:t>
            </a:r>
            <a:r>
              <a:rPr lang="en-US" altLang="zh-CN" sz="2400" b="0" dirty="0"/>
              <a:t>, </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4</a:t>
            </a:r>
            <a:r>
              <a:rPr lang="en-US" altLang="zh-CN" sz="2400" b="0" dirty="0"/>
              <a:t>&gt; will result in </a:t>
            </a:r>
            <a:r>
              <a:rPr lang="en-US" altLang="zh-CN" sz="2400" b="0" i="1" dirty="0"/>
              <a:t>Finish</a:t>
            </a:r>
            <a:r>
              <a:rPr lang="en-US" altLang="zh-CN" sz="2400" b="0" dirty="0"/>
              <a:t>[</a:t>
            </a:r>
            <a:r>
              <a:rPr lang="en-US" altLang="zh-CN" sz="2400" b="0" i="1" dirty="0"/>
              <a:t>i</a:t>
            </a:r>
            <a:r>
              <a:rPr lang="en-US" altLang="zh-CN" sz="2400" b="0" dirty="0"/>
              <a:t>] = true for all </a:t>
            </a:r>
            <a:r>
              <a:rPr lang="en-US" altLang="zh-CN" sz="2400" b="0" i="1" dirty="0"/>
              <a:t>i</a:t>
            </a:r>
            <a:r>
              <a:rPr lang="en-US" altLang="zh-CN" sz="2400" b="0" dirty="0"/>
              <a:t>.</a:t>
            </a:r>
            <a:r>
              <a:rPr lang="en-US" altLang="zh-CN" sz="1800" b="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zh-CN" dirty="0">
                <a:ea typeface="楷体_GB2312" pitchFamily="49" charset="-122"/>
              </a:rPr>
              <a:t>Example (Cont.)</a:t>
            </a:r>
            <a:endParaRPr lang="en-US" altLang="zh-CN" sz="2800" dirty="0">
              <a:ea typeface="楷体_GB2312" pitchFamily="49" charset="-122"/>
            </a:endParaRPr>
          </a:p>
        </p:txBody>
      </p:sp>
      <p:sp>
        <p:nvSpPr>
          <p:cNvPr id="52227" name="Rectangle 3"/>
          <p:cNvSpPr>
            <a:spLocks noGrp="1" noChangeArrowheads="1"/>
          </p:cNvSpPr>
          <p:nvPr>
            <p:ph idx="1"/>
          </p:nvPr>
        </p:nvSpPr>
        <p:spPr/>
        <p:txBody>
          <a:bodyPr/>
          <a:lstStyle/>
          <a:p>
            <a:pPr eaLnBrk="1" hangingPunct="1">
              <a:lnSpc>
                <a:spcPct val="90000"/>
              </a:lnSpc>
              <a:tabLst>
                <a:tab pos="2800350" algn="l"/>
                <a:tab pos="3708400" algn="ctr"/>
              </a:tabLst>
            </a:pPr>
            <a:r>
              <a:rPr lang="en-US" altLang="zh-CN" sz="2400" b="0" i="1" dirty="0"/>
              <a:t>P</a:t>
            </a:r>
            <a:r>
              <a:rPr lang="en-US" altLang="zh-CN" sz="2400" b="0" baseline="-25000" dirty="0"/>
              <a:t>2</a:t>
            </a:r>
            <a:r>
              <a:rPr lang="en-US" altLang="zh-CN" sz="2400" b="0" dirty="0"/>
              <a:t> requests an additional instance of type</a:t>
            </a:r>
            <a:r>
              <a:rPr lang="en-US" altLang="zh-CN" sz="2400" b="0" i="1" dirty="0"/>
              <a:t> C</a:t>
            </a:r>
            <a:r>
              <a:rPr lang="en-US" altLang="zh-CN" sz="2400" b="0" dirty="0"/>
              <a:t>.</a:t>
            </a:r>
          </a:p>
          <a:p>
            <a:pPr eaLnBrk="1" hangingPunct="1">
              <a:lnSpc>
                <a:spcPct val="80000"/>
              </a:lnSpc>
              <a:buNone/>
              <a:tabLst>
                <a:tab pos="2800350" algn="l"/>
                <a:tab pos="3708400" algn="ctr"/>
              </a:tabLst>
            </a:pPr>
            <a:r>
              <a:rPr lang="en-US" altLang="zh-CN" sz="2400" b="0" dirty="0"/>
              <a:t>	</a:t>
            </a:r>
            <a:r>
              <a:rPr lang="en-US" altLang="zh-CN" sz="1800" b="0" dirty="0"/>
              <a:t>	</a:t>
            </a:r>
            <a:r>
              <a:rPr lang="en-US" altLang="zh-CN" sz="2400" b="0" i="1" u="sng" dirty="0"/>
              <a:t>Allocation</a:t>
            </a:r>
            <a:r>
              <a:rPr lang="en-US" altLang="zh-CN" sz="2400" b="0" i="1" dirty="0"/>
              <a:t> 	</a:t>
            </a:r>
            <a:r>
              <a:rPr lang="en-US" altLang="zh-CN" sz="2400" b="0" i="1" u="sng" dirty="0"/>
              <a:t>Request  </a:t>
            </a:r>
            <a:r>
              <a:rPr lang="en-US" altLang="zh-CN" sz="2400" b="0" i="1" dirty="0"/>
              <a:t> </a:t>
            </a:r>
            <a:r>
              <a:rPr lang="en-US" altLang="zh-CN" sz="2400" b="0" i="1" u="sng" dirty="0"/>
              <a:t>Available</a:t>
            </a:r>
          </a:p>
          <a:p>
            <a:pPr eaLnBrk="1" hangingPunct="1">
              <a:lnSpc>
                <a:spcPct val="90000"/>
              </a:lnSpc>
              <a:buNone/>
              <a:tabLst>
                <a:tab pos="2800350" algn="l"/>
                <a:tab pos="3708400" algn="ctr"/>
              </a:tabLst>
            </a:pPr>
            <a:r>
              <a:rPr lang="en-US" altLang="zh-CN" sz="2400" b="0" dirty="0"/>
              <a:t>		      </a:t>
            </a:r>
            <a:r>
              <a:rPr lang="en-US" altLang="zh-CN" sz="2400" b="0" i="1" dirty="0"/>
              <a:t>A B C 	A B C         A B C</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0</a:t>
            </a:r>
            <a:r>
              <a:rPr lang="en-US" altLang="zh-CN" sz="2400" b="0" dirty="0"/>
              <a:t>	0 1 0 	0 0 0 	        0 0 0</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1</a:t>
            </a:r>
            <a:r>
              <a:rPr lang="en-US" altLang="zh-CN" sz="2400" b="0" dirty="0"/>
              <a:t>	2 0 0 	2 0 2</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2</a:t>
            </a:r>
            <a:r>
              <a:rPr lang="en-US" altLang="zh-CN" sz="2400" b="0" dirty="0"/>
              <a:t>	3 0 3	0 0 </a:t>
            </a:r>
            <a:r>
              <a:rPr lang="en-US" altLang="zh-CN" sz="2400" b="0" dirty="0">
                <a:solidFill>
                  <a:srgbClr val="FF0000"/>
                </a:solidFill>
              </a:rPr>
              <a:t>1</a:t>
            </a:r>
            <a:r>
              <a:rPr lang="en-US" altLang="zh-CN" sz="2400" b="0" dirty="0"/>
              <a:t> </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3</a:t>
            </a:r>
            <a:r>
              <a:rPr lang="en-US" altLang="zh-CN" sz="2400" b="0" dirty="0"/>
              <a:t>	2 1 1 	1 0 0 </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4</a:t>
            </a:r>
            <a:r>
              <a:rPr lang="en-US" altLang="zh-CN" sz="2400" b="0" dirty="0"/>
              <a:t>	0 0 2 	0 0 2</a:t>
            </a:r>
          </a:p>
          <a:p>
            <a:pPr eaLnBrk="1" hangingPunct="1">
              <a:lnSpc>
                <a:spcPct val="90000"/>
              </a:lnSpc>
              <a:tabLst>
                <a:tab pos="2800350" algn="l"/>
                <a:tab pos="3708400" algn="ctr"/>
              </a:tabLst>
            </a:pPr>
            <a:r>
              <a:rPr lang="en-US" altLang="zh-CN" sz="2000" b="0" dirty="0"/>
              <a:t>State of system?</a:t>
            </a:r>
          </a:p>
          <a:p>
            <a:pPr lvl="1" eaLnBrk="1" hangingPunct="1">
              <a:lnSpc>
                <a:spcPct val="90000"/>
              </a:lnSpc>
              <a:tabLst>
                <a:tab pos="2800350" algn="l"/>
                <a:tab pos="3708400" algn="ctr"/>
              </a:tabLst>
            </a:pPr>
            <a:r>
              <a:rPr lang="en-US" altLang="zh-CN" sz="2000" b="0" dirty="0"/>
              <a:t>Can reclaim resources held by process </a:t>
            </a:r>
            <a:r>
              <a:rPr lang="en-US" altLang="zh-CN" sz="2000" b="0" i="1" dirty="0"/>
              <a:t>P</a:t>
            </a:r>
            <a:r>
              <a:rPr lang="en-US" altLang="zh-CN" sz="2000" b="0" baseline="-25000" dirty="0"/>
              <a:t>0</a:t>
            </a:r>
            <a:r>
              <a:rPr lang="en-US" altLang="zh-CN" sz="2000" b="0" dirty="0"/>
              <a:t>, but insufficient resources to fulfill other processes requests.</a:t>
            </a:r>
            <a:r>
              <a:rPr lang="zh-CN" altLang="en-US" sz="1600" b="0" dirty="0"/>
              <a:t> </a:t>
            </a:r>
          </a:p>
          <a:p>
            <a:pPr lvl="1" eaLnBrk="1" hangingPunct="1">
              <a:lnSpc>
                <a:spcPct val="90000"/>
              </a:lnSpc>
              <a:tabLst>
                <a:tab pos="2800350" algn="l"/>
                <a:tab pos="3708400" algn="ctr"/>
              </a:tabLst>
            </a:pPr>
            <a:r>
              <a:rPr lang="en-US" altLang="zh-CN" sz="2000" b="0" dirty="0"/>
              <a:t>Deadlock exists, consisting of processes </a:t>
            </a:r>
            <a:r>
              <a:rPr lang="en-US" altLang="zh-CN" sz="2000" b="0" i="1" dirty="0"/>
              <a:t>P</a:t>
            </a:r>
            <a:r>
              <a:rPr lang="en-US" altLang="zh-CN" sz="2000" b="0" baseline="-25000" dirty="0"/>
              <a:t>1</a:t>
            </a:r>
            <a:r>
              <a:rPr lang="en-US" altLang="zh-CN" sz="2000" b="0" dirty="0"/>
              <a:t>, </a:t>
            </a:r>
            <a:r>
              <a:rPr lang="en-US" altLang="zh-CN" sz="2000" b="0" baseline="-25000" dirty="0"/>
              <a:t> </a:t>
            </a:r>
            <a:r>
              <a:rPr lang="en-US" altLang="zh-CN" sz="2000" b="0" i="1" dirty="0"/>
              <a:t>P</a:t>
            </a:r>
            <a:r>
              <a:rPr lang="en-US" altLang="zh-CN" sz="2000" b="0" baseline="-25000" dirty="0"/>
              <a:t>2</a:t>
            </a:r>
            <a:r>
              <a:rPr lang="en-US" altLang="zh-CN" sz="2000" b="0" dirty="0"/>
              <a:t>, </a:t>
            </a:r>
            <a:r>
              <a:rPr lang="en-US" altLang="zh-CN" sz="2000" b="0" i="1" dirty="0"/>
              <a:t>P</a:t>
            </a:r>
            <a:r>
              <a:rPr lang="en-US" altLang="zh-CN" sz="2000" b="0" baseline="-25000" dirty="0"/>
              <a:t>3</a:t>
            </a:r>
            <a:r>
              <a:rPr lang="en-US" altLang="zh-CN" sz="2000" b="0" dirty="0"/>
              <a:t>, and </a:t>
            </a:r>
            <a:r>
              <a:rPr lang="en-US" altLang="zh-CN" sz="2000" b="0" i="1" dirty="0"/>
              <a:t>P</a:t>
            </a:r>
            <a:r>
              <a:rPr lang="en-US" altLang="zh-CN" sz="2000" b="0" baseline="-25000" dirty="0"/>
              <a:t>4</a:t>
            </a:r>
            <a:r>
              <a:rPr lang="en-US" altLang="zh-CN" sz="2000" b="0" dirty="0"/>
              <a:t>.</a:t>
            </a:r>
            <a:endParaRPr lang="en-US" altLang="zh-CN" sz="1600" b="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7.6.3 Detection-Algorithm Usage</a:t>
            </a:r>
          </a:p>
        </p:txBody>
      </p:sp>
      <p:sp>
        <p:nvSpPr>
          <p:cNvPr id="53251" name="Rectangle 3"/>
          <p:cNvSpPr>
            <a:spLocks noGrp="1" noChangeArrowheads="1"/>
          </p:cNvSpPr>
          <p:nvPr>
            <p:ph idx="1"/>
          </p:nvPr>
        </p:nvSpPr>
        <p:spPr/>
        <p:txBody>
          <a:bodyPr/>
          <a:lstStyle/>
          <a:p>
            <a:pPr eaLnBrk="1" hangingPunct="1"/>
            <a:r>
              <a:rPr lang="en-US" altLang="zh-CN" b="0" dirty="0">
                <a:solidFill>
                  <a:srgbClr val="FF0000"/>
                </a:solidFill>
              </a:rPr>
              <a:t>When</a:t>
            </a:r>
            <a:r>
              <a:rPr lang="en-US" altLang="zh-CN" b="0" dirty="0"/>
              <a:t>, and </a:t>
            </a:r>
            <a:r>
              <a:rPr lang="en-US" altLang="zh-CN" b="0" dirty="0">
                <a:solidFill>
                  <a:srgbClr val="FF0000"/>
                </a:solidFill>
              </a:rPr>
              <a:t>how often</a:t>
            </a:r>
            <a:r>
              <a:rPr lang="en-US" altLang="zh-CN" b="0" dirty="0"/>
              <a:t>, to invoke depends on:</a:t>
            </a:r>
            <a:endParaRPr lang="en-US" altLang="zh-CN" sz="2000" b="0" dirty="0"/>
          </a:p>
          <a:p>
            <a:pPr lvl="1" eaLnBrk="1" hangingPunct="1"/>
            <a:r>
              <a:rPr lang="en-US" altLang="zh-CN" b="0" dirty="0"/>
              <a:t>How often a deadlock is likely to occur?</a:t>
            </a:r>
          </a:p>
          <a:p>
            <a:pPr lvl="1" eaLnBrk="1" hangingPunct="1"/>
            <a:r>
              <a:rPr lang="en-US" altLang="zh-CN" b="0" dirty="0"/>
              <a:t>How many processes will need to be rolled back?</a:t>
            </a:r>
          </a:p>
          <a:p>
            <a:pPr lvl="2" eaLnBrk="1" hangingPunct="1">
              <a:buFont typeface="Webdings" pitchFamily="18" charset="2"/>
              <a:buNone/>
            </a:pPr>
            <a:endParaRPr lang="en-US" altLang="zh-CN" sz="2400" b="0" dirty="0"/>
          </a:p>
          <a:p>
            <a:pPr eaLnBrk="1" hangingPunct="1"/>
            <a:r>
              <a:rPr lang="en-US" altLang="zh-CN" b="0" dirty="0"/>
              <a:t>If detection algorithm is invoked arbitrarily, there may be many cycles in the resource graph and so we would not be able to tell which of the many deadlocked processes “caused” the deadlock.</a:t>
            </a:r>
          </a:p>
          <a:p>
            <a:pPr eaLnBrk="1" hangingPunct="1">
              <a:buFont typeface="Monotype Sorts" pitchFamily="2" charset="2"/>
              <a:buNone/>
            </a:pPr>
            <a:r>
              <a:rPr lang="zh-CN" altLang="en-US" b="0" dirty="0"/>
              <a:t>  </a:t>
            </a:r>
            <a:endParaRPr lang="en-US" altLang="zh-CN" sz="2000" b="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7.7 Recovery from Deadlock</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1059858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 Recovery from Deadlock</a:t>
            </a:r>
            <a:r>
              <a:rPr lang="zh-CN" altLang="en-US" sz="2800" dirty="0">
                <a:effectLst>
                  <a:outerShdw blurRad="38100" dist="38100" dir="2700000" algn="tl">
                    <a:srgbClr val="C0C0C0"/>
                  </a:outerShdw>
                </a:effectLst>
                <a:ea typeface="楷体_GB2312" pitchFamily="49" charset="-122"/>
              </a:rPr>
              <a:t>死锁恢复</a:t>
            </a:r>
            <a:endParaRPr lang="en-US" altLang="zh-CN" dirty="0">
              <a:effectLst>
                <a:outerShdw blurRad="38100" dist="38100" dir="2700000" algn="tl">
                  <a:srgbClr val="C0C0C0"/>
                </a:outerShdw>
              </a:effectLst>
              <a:ea typeface="楷体_GB2312" pitchFamily="49" charset="-122"/>
            </a:endParaRPr>
          </a:p>
        </p:txBody>
      </p:sp>
      <p:sp>
        <p:nvSpPr>
          <p:cNvPr id="54275" name="Rectangle 3"/>
          <p:cNvSpPr>
            <a:spLocks noGrp="1" noChangeArrowheads="1"/>
          </p:cNvSpPr>
          <p:nvPr>
            <p:ph idx="1"/>
          </p:nvPr>
        </p:nvSpPr>
        <p:spPr/>
        <p:txBody>
          <a:bodyPr/>
          <a:lstStyle/>
          <a:p>
            <a:pPr eaLnBrk="1" hangingPunct="1"/>
            <a:r>
              <a:rPr lang="zh-CN" altLang="en-US" b="0" dirty="0"/>
              <a:t>检测到死锁后采取措施：</a:t>
            </a:r>
          </a:p>
          <a:p>
            <a:pPr lvl="1" eaLnBrk="1" hangingPunct="1"/>
            <a:r>
              <a:rPr lang="zh-CN" altLang="en-US" b="0" dirty="0"/>
              <a:t>通知系统管理员</a:t>
            </a:r>
          </a:p>
          <a:p>
            <a:pPr lvl="1" eaLnBrk="1" hangingPunct="1"/>
            <a:r>
              <a:rPr lang="zh-CN" altLang="en-US" b="0" dirty="0"/>
              <a:t>系统自己恢复</a:t>
            </a:r>
          </a:p>
          <a:p>
            <a:pPr eaLnBrk="1" hangingPunct="1"/>
            <a:r>
              <a:rPr lang="zh-CN" altLang="en-US" b="0" dirty="0"/>
              <a:t>打破死锁两种方法：</a:t>
            </a:r>
          </a:p>
          <a:p>
            <a:pPr lvl="1" eaLnBrk="1" hangingPunct="1"/>
            <a:r>
              <a:rPr lang="zh-CN" altLang="en-US" b="0" dirty="0"/>
              <a:t>进程终止</a:t>
            </a:r>
          </a:p>
          <a:p>
            <a:pPr lvl="1" eaLnBrk="1" hangingPunct="1"/>
            <a:r>
              <a:rPr lang="zh-CN" altLang="en-US" b="0" dirty="0"/>
              <a:t>抢占资源</a:t>
            </a:r>
          </a:p>
          <a:p>
            <a:pPr eaLnBrk="1" hangingPunct="1"/>
            <a:endParaRPr lang="en-US" altLang="zh-CN"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altLang="zh-CN" sz="2800">
                <a:ea typeface="楷体_GB2312" pitchFamily="49" charset="-122"/>
              </a:rPr>
              <a:t>7.7.1 Process Termination</a:t>
            </a:r>
            <a:endParaRPr lang="zh-CN" altLang="en-US" sz="2800">
              <a:ea typeface="楷体_GB2312" pitchFamily="49" charset="-122"/>
            </a:endParaRPr>
          </a:p>
        </p:txBody>
      </p:sp>
      <p:sp>
        <p:nvSpPr>
          <p:cNvPr id="55299" name="Rectangle 3"/>
          <p:cNvSpPr>
            <a:spLocks noGrp="1" noChangeArrowheads="1"/>
          </p:cNvSpPr>
          <p:nvPr>
            <p:ph idx="1"/>
          </p:nvPr>
        </p:nvSpPr>
        <p:spPr/>
        <p:txBody>
          <a:bodyPr/>
          <a:lstStyle/>
          <a:p>
            <a:pPr eaLnBrk="1" hangingPunct="1"/>
            <a:r>
              <a:rPr lang="en-US" altLang="zh-CN" sz="2400" b="0" dirty="0"/>
              <a:t>Abort all deadlocked processes.</a:t>
            </a:r>
          </a:p>
          <a:p>
            <a:pPr eaLnBrk="1" hangingPunct="1"/>
            <a:r>
              <a:rPr lang="en-US" altLang="zh-CN" sz="2400" b="0" dirty="0"/>
              <a:t>Abort one process at a time until the deadlock cycle is eliminated.</a:t>
            </a:r>
            <a:br>
              <a:rPr lang="en-US" altLang="zh-CN" sz="2400" b="0" dirty="0"/>
            </a:br>
            <a:endParaRPr lang="en-US" altLang="zh-CN" sz="2400" b="0" dirty="0"/>
          </a:p>
          <a:p>
            <a:pPr eaLnBrk="1" hangingPunct="1"/>
            <a:r>
              <a:rPr lang="en-US" altLang="zh-CN" sz="2400" b="0" dirty="0"/>
              <a:t>Many factors may determine which process is </a:t>
            </a:r>
            <a:r>
              <a:rPr lang="en-US" altLang="zh-CN" sz="2400" b="0" dirty="0" err="1"/>
              <a:t>chosen,include</a:t>
            </a:r>
            <a:r>
              <a:rPr lang="en-US" altLang="zh-CN" sz="2400" b="0" dirty="0"/>
              <a:t>:</a:t>
            </a:r>
          </a:p>
          <a:p>
            <a:pPr lvl="1" eaLnBrk="1" hangingPunct="1"/>
            <a:r>
              <a:rPr lang="en-US" altLang="zh-CN" sz="2000" b="0" dirty="0"/>
              <a:t>Priority of the process.</a:t>
            </a:r>
          </a:p>
          <a:p>
            <a:pPr lvl="1" eaLnBrk="1" hangingPunct="1"/>
            <a:r>
              <a:rPr lang="en-US" altLang="zh-CN" sz="2000" b="0" dirty="0"/>
              <a:t>How long process has computed, and how much longer to completion.</a:t>
            </a:r>
            <a:endParaRPr lang="zh-CN" altLang="en-US" sz="2000" b="0" dirty="0"/>
          </a:p>
          <a:p>
            <a:pPr lvl="1" eaLnBrk="1" hangingPunct="1"/>
            <a:r>
              <a:rPr lang="en-US" altLang="zh-CN" sz="2000" b="0" dirty="0"/>
              <a:t>Resources the process has used.</a:t>
            </a:r>
          </a:p>
          <a:p>
            <a:pPr lvl="1" eaLnBrk="1" hangingPunct="1"/>
            <a:r>
              <a:rPr lang="en-US" altLang="zh-CN" sz="2000" b="0" dirty="0"/>
              <a:t>Resources process needs to complete.</a:t>
            </a:r>
            <a:endParaRPr lang="zh-CN" altLang="en-US" sz="2000" b="0" dirty="0"/>
          </a:p>
          <a:p>
            <a:pPr lvl="1" eaLnBrk="1" hangingPunct="1"/>
            <a:r>
              <a:rPr kumimoji="0" lang="en-US" altLang="zh-CN" sz="2000" b="0" dirty="0"/>
              <a:t>How many processes will need to be terminated.</a:t>
            </a:r>
            <a:r>
              <a:rPr kumimoji="0" lang="zh-CN" altLang="en-US" sz="2000" b="0" dirty="0"/>
              <a:t> </a:t>
            </a:r>
          </a:p>
          <a:p>
            <a:pPr lvl="1" eaLnBrk="1" hangingPunct="1"/>
            <a:r>
              <a:rPr kumimoji="0" lang="en-US" altLang="zh-CN" sz="2000" b="0" dirty="0"/>
              <a:t>Whether the process is interactive or batch. </a:t>
            </a:r>
            <a:endParaRPr kumimoji="0" lang="zh-CN" altLang="en-US"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System Model </a:t>
            </a:r>
          </a:p>
        </p:txBody>
      </p:sp>
      <p:sp>
        <p:nvSpPr>
          <p:cNvPr id="8195" name="Rectangle 3"/>
          <p:cNvSpPr>
            <a:spLocks noGrp="1" noChangeArrowheads="1"/>
          </p:cNvSpPr>
          <p:nvPr>
            <p:ph idx="1"/>
          </p:nvPr>
        </p:nvSpPr>
        <p:spPr/>
        <p:txBody>
          <a:bodyPr/>
          <a:lstStyle/>
          <a:p>
            <a:pPr eaLnBrk="1" hangingPunct="1"/>
            <a:r>
              <a:rPr lang="en-US" altLang="zh-CN" b="0" dirty="0"/>
              <a:t>Resource types </a:t>
            </a:r>
            <a:r>
              <a:rPr lang="en-US" altLang="zh-CN" b="0" i="1" dirty="0">
                <a:solidFill>
                  <a:srgbClr val="0000FF"/>
                </a:solidFill>
              </a:rPr>
              <a:t>R</a:t>
            </a:r>
            <a:r>
              <a:rPr lang="en-US" altLang="zh-CN" b="0" baseline="-25000" dirty="0">
                <a:solidFill>
                  <a:srgbClr val="0000FF"/>
                </a:solidFill>
              </a:rPr>
              <a:t>1</a:t>
            </a:r>
            <a:r>
              <a:rPr lang="en-US" altLang="zh-CN" b="0" dirty="0">
                <a:solidFill>
                  <a:srgbClr val="0000FF"/>
                </a:solidFill>
              </a:rPr>
              <a:t>, </a:t>
            </a:r>
            <a:r>
              <a:rPr lang="en-US" altLang="zh-CN" b="0" i="1" dirty="0">
                <a:solidFill>
                  <a:srgbClr val="0000FF"/>
                </a:solidFill>
              </a:rPr>
              <a:t>R</a:t>
            </a:r>
            <a:r>
              <a:rPr lang="en-US" altLang="zh-CN" b="0" baseline="-25000" dirty="0">
                <a:solidFill>
                  <a:srgbClr val="0000FF"/>
                </a:solidFill>
              </a:rPr>
              <a:t>2</a:t>
            </a:r>
            <a:r>
              <a:rPr lang="en-US" altLang="zh-CN" b="0" dirty="0">
                <a:solidFill>
                  <a:srgbClr val="0000FF"/>
                </a:solidFill>
              </a:rPr>
              <a:t>, . . ., </a:t>
            </a:r>
            <a:r>
              <a:rPr lang="en-US" altLang="zh-CN" b="0" i="1" dirty="0" err="1">
                <a:solidFill>
                  <a:srgbClr val="0000FF"/>
                </a:solidFill>
              </a:rPr>
              <a:t>R</a:t>
            </a:r>
            <a:r>
              <a:rPr lang="en-US" altLang="zh-CN" b="0" baseline="-25000" dirty="0" err="1">
                <a:solidFill>
                  <a:srgbClr val="0000FF"/>
                </a:solidFill>
              </a:rPr>
              <a:t>m</a:t>
            </a:r>
            <a:r>
              <a:rPr lang="en-US" altLang="zh-CN" b="0" baseline="-25000" dirty="0"/>
              <a:t> </a:t>
            </a:r>
            <a:r>
              <a:rPr lang="zh-CN" altLang="en-US" b="0" baseline="-25000" dirty="0"/>
              <a:t>：</a:t>
            </a:r>
          </a:p>
          <a:p>
            <a:pPr lvl="2" eaLnBrk="1" hangingPunct="1">
              <a:buFont typeface="Webdings" pitchFamily="18" charset="2"/>
              <a:buNone/>
            </a:pPr>
            <a:r>
              <a:rPr lang="en-US" altLang="zh-CN" sz="2400" b="0" i="1" dirty="0"/>
              <a:t>CPU cycles, memory space, I/O devices </a:t>
            </a:r>
          </a:p>
          <a:p>
            <a:pPr eaLnBrk="1" hangingPunct="1"/>
            <a:r>
              <a:rPr lang="en-US" altLang="zh-CN" b="0" dirty="0"/>
              <a:t>Each resource type </a:t>
            </a:r>
            <a:r>
              <a:rPr lang="en-US" altLang="zh-CN" b="0" i="1" dirty="0" err="1"/>
              <a:t>R</a:t>
            </a:r>
            <a:r>
              <a:rPr lang="en-US" altLang="zh-CN" b="0" baseline="-25000" dirty="0" err="1"/>
              <a:t>i</a:t>
            </a:r>
            <a:r>
              <a:rPr lang="en-US" altLang="zh-CN" b="0" dirty="0"/>
              <a:t> has </a:t>
            </a:r>
            <a:r>
              <a:rPr lang="en-US" altLang="zh-CN" b="0" i="1" dirty="0"/>
              <a:t>W</a:t>
            </a:r>
            <a:r>
              <a:rPr lang="en-US" altLang="zh-CN" b="0" baseline="-25000" dirty="0"/>
              <a:t>i</a:t>
            </a:r>
            <a:r>
              <a:rPr lang="en-US" altLang="zh-CN" b="0" dirty="0"/>
              <a:t> instances.</a:t>
            </a:r>
          </a:p>
          <a:p>
            <a:pPr eaLnBrk="1" hangingPunct="1">
              <a:buFont typeface="Monotype Sorts" pitchFamily="2" charset="2"/>
              <a:buNone/>
            </a:pPr>
            <a:r>
              <a:rPr lang="zh-CN" altLang="en-US" b="0" dirty="0"/>
              <a:t>     </a:t>
            </a:r>
            <a:endParaRPr lang="en-US" altLang="zh-CN" b="0" dirty="0"/>
          </a:p>
          <a:p>
            <a:pPr eaLnBrk="1" hangingPunct="1"/>
            <a:r>
              <a:rPr lang="en-US" altLang="zh-CN" b="0" dirty="0"/>
              <a:t>Each process utilizes a resource as follows:</a:t>
            </a:r>
          </a:p>
          <a:p>
            <a:pPr lvl="1" eaLnBrk="1" hangingPunct="1"/>
            <a:r>
              <a:rPr lang="en-US" altLang="zh-CN" b="0" dirty="0"/>
              <a:t>Request </a:t>
            </a:r>
            <a:r>
              <a:rPr lang="zh-CN" altLang="en-US" b="0" dirty="0"/>
              <a:t>申请</a:t>
            </a:r>
            <a:endParaRPr lang="en-US" altLang="zh-CN" b="0" dirty="0"/>
          </a:p>
          <a:p>
            <a:pPr lvl="1" eaLnBrk="1" hangingPunct="1"/>
            <a:r>
              <a:rPr lang="en-US" altLang="zh-CN" b="0" dirty="0"/>
              <a:t>Use </a:t>
            </a:r>
            <a:r>
              <a:rPr lang="zh-CN" altLang="en-US" b="0" dirty="0"/>
              <a:t>使用</a:t>
            </a:r>
          </a:p>
          <a:p>
            <a:pPr lvl="1" eaLnBrk="1" hangingPunct="1"/>
            <a:r>
              <a:rPr lang="en-US" altLang="zh-CN" b="0" dirty="0"/>
              <a:t>Release </a:t>
            </a:r>
            <a:r>
              <a:rPr lang="zh-CN" altLang="en-US" b="0" dirty="0"/>
              <a:t>释放</a:t>
            </a:r>
            <a:endParaRPr lang="en-US" altLang="zh-CN" b="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7.7.2  Resource Preemption</a:t>
            </a:r>
          </a:p>
        </p:txBody>
      </p:sp>
      <p:sp>
        <p:nvSpPr>
          <p:cNvPr id="56323" name="Rectangle 3"/>
          <p:cNvSpPr>
            <a:spLocks noGrp="1" noChangeArrowheads="1"/>
          </p:cNvSpPr>
          <p:nvPr>
            <p:ph idx="1"/>
          </p:nvPr>
        </p:nvSpPr>
        <p:spPr/>
        <p:txBody>
          <a:bodyPr/>
          <a:lstStyle/>
          <a:p>
            <a:pPr lvl="1" eaLnBrk="1" hangingPunct="1">
              <a:buFont typeface="Monotype Sorts" pitchFamily="2" charset="2"/>
              <a:buNone/>
            </a:pPr>
            <a:endParaRPr lang="en-US" altLang="zh-CN" b="0" dirty="0"/>
          </a:p>
          <a:p>
            <a:pPr eaLnBrk="1" hangingPunct="1"/>
            <a:r>
              <a:rPr lang="en-US" altLang="zh-CN" b="0" dirty="0"/>
              <a:t>Selecting a victim – minimize cost</a:t>
            </a:r>
            <a:r>
              <a:rPr lang="zh-CN" altLang="en-US" sz="2000" b="0" dirty="0"/>
              <a:t>最小化代价</a:t>
            </a:r>
            <a:endParaRPr lang="en-US" altLang="zh-CN" sz="2000" b="0" dirty="0"/>
          </a:p>
          <a:p>
            <a:pPr eaLnBrk="1" hangingPunct="1"/>
            <a:r>
              <a:rPr lang="en-US" altLang="zh-CN" b="0" dirty="0"/>
              <a:t>Rollback</a:t>
            </a:r>
            <a:r>
              <a:rPr lang="zh-CN" altLang="en-US" b="0" dirty="0"/>
              <a:t>（</a:t>
            </a:r>
            <a:r>
              <a:rPr lang="zh-CN" altLang="en-US" sz="2000" b="0" dirty="0"/>
              <a:t>回退）</a:t>
            </a:r>
            <a:r>
              <a:rPr lang="en-US" altLang="zh-CN" b="0" dirty="0"/>
              <a:t>– return to some safe state, restart process from that state.</a:t>
            </a:r>
            <a:br>
              <a:rPr lang="en-US" altLang="zh-CN" b="0" dirty="0"/>
            </a:br>
            <a:endParaRPr lang="en-US" altLang="zh-CN" sz="2000" b="0" dirty="0"/>
          </a:p>
          <a:p>
            <a:pPr eaLnBrk="1" hangingPunct="1"/>
            <a:r>
              <a:rPr lang="en-US" altLang="zh-CN" b="0" dirty="0"/>
              <a:t>Starvation –  same process may always be picked as victim, include number of rollback in cost factor.</a:t>
            </a:r>
          </a:p>
          <a:p>
            <a:pPr eaLnBrk="1" hangingPunct="1">
              <a:buFont typeface="Monotype Sorts" pitchFamily="2" charset="2"/>
              <a:buNone/>
            </a:pPr>
            <a:endParaRPr lang="en-US" altLang="zh-CN" sz="2000" b="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dirty="0"/>
              <a:t>课堂练习</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6409" y="914723"/>
            <a:ext cx="70643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2609" y="3224257"/>
            <a:ext cx="6911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465797"/>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Homework</a:t>
            </a:r>
          </a:p>
        </p:txBody>
      </p:sp>
      <p:sp>
        <p:nvSpPr>
          <p:cNvPr id="95235" name="Rectangle 3"/>
          <p:cNvSpPr>
            <a:spLocks noGrp="1" noChangeArrowheads="1"/>
          </p:cNvSpPr>
          <p:nvPr>
            <p:ph idx="1"/>
          </p:nvPr>
        </p:nvSpPr>
        <p:spPr>
          <a:xfrm>
            <a:off x="810518" y="617889"/>
            <a:ext cx="10467082" cy="4530472"/>
          </a:xfrm>
        </p:spPr>
        <p:txBody>
          <a:bodyPr/>
          <a:lstStyle/>
          <a:p>
            <a:pPr eaLnBrk="1" hangingPunct="1"/>
            <a:endParaRPr lang="zh-CN" altLang="en-US" sz="1800" dirty="0">
              <a:latin typeface="Arial" pitchFamily="34" charset="0"/>
              <a:ea typeface="宋体" pitchFamily="2" charset="-122"/>
            </a:endParaRPr>
          </a:p>
          <a:p>
            <a:pPr marL="342900" lvl="1" indent="-342900" eaLnBrk="1" hangingPunct="1">
              <a:buClr>
                <a:srgbClr val="993300"/>
              </a:buClr>
              <a:buSzPct val="90000"/>
              <a:buFont typeface="Monotype Sorts" pitchFamily="2" charset="2"/>
              <a:buChar char="n"/>
            </a:pPr>
            <a:r>
              <a:rPr lang="zh-CN" altLang="en-US" dirty="0">
                <a:solidFill>
                  <a:srgbClr val="FF3300"/>
                </a:solidFill>
                <a:latin typeface="Arial" pitchFamily="34" charset="0"/>
                <a:ea typeface="宋体" pitchFamily="2" charset="-122"/>
              </a:rPr>
              <a:t>书后习题</a:t>
            </a:r>
            <a:r>
              <a:rPr lang="en-US" altLang="zh-CN" dirty="0">
                <a:solidFill>
                  <a:srgbClr val="FF3300"/>
                </a:solidFill>
                <a:latin typeface="Arial" pitchFamily="34" charset="0"/>
                <a:ea typeface="宋体" pitchFamily="2" charset="-122"/>
              </a:rPr>
              <a:t>7.1</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7.2</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7.6</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7.7</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7.11</a:t>
            </a: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marL="0" indent="0" eaLnBrk="1" hangingPunct="1">
              <a:buNone/>
            </a:pPr>
            <a:endParaRPr lang="en-US" altLang="zh-CN" dirty="0">
              <a:solidFill>
                <a:srgbClr val="FF3300"/>
              </a:solidFill>
              <a:latin typeface="Arial" pitchFamily="34" charset="0"/>
              <a:ea typeface="宋体" pitchFamily="2" charset="-122"/>
            </a:endParaRP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518" y="2168750"/>
            <a:ext cx="74739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4962" y="1716377"/>
            <a:ext cx="357663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5129"/>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Homework</a:t>
            </a:r>
          </a:p>
        </p:txBody>
      </p:sp>
      <p:sp>
        <p:nvSpPr>
          <p:cNvPr id="8" name="内容占位符 2"/>
          <p:cNvSpPr txBox="1">
            <a:spLocks noChangeArrowheads="1"/>
          </p:cNvSpPr>
          <p:nvPr/>
        </p:nvSpPr>
        <p:spPr bwMode="auto">
          <a:xfrm>
            <a:off x="1077999" y="1616482"/>
            <a:ext cx="6323013"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5000"/>
              </a:spcBef>
              <a:buClr>
                <a:srgbClr val="993300"/>
              </a:buClr>
              <a:buSzPct val="90000"/>
              <a:buFont typeface="Monotype Sorts" pitchFamily="4" charset="2"/>
              <a:buChar char="n"/>
              <a:defRPr sz="2400">
                <a:solidFill>
                  <a:schemeClr val="tx1"/>
                </a:solidFill>
                <a:latin typeface="楷体" panose="02010609060101010101" pitchFamily="49" charset="-122"/>
                <a:ea typeface="楷体" panose="02010609060101010101" pitchFamily="49" charset="-122"/>
                <a:sym typeface="楷体" panose="02010609060101010101" pitchFamily="49" charset="-122"/>
              </a:defRPr>
            </a:lvl1pPr>
            <a:lvl2pPr marL="742950" indent="-285750" defTabSz="0">
              <a:spcBef>
                <a:spcPct val="35000"/>
              </a:spcBef>
              <a:buClr>
                <a:srgbClr val="CC6600"/>
              </a:buClr>
              <a:buSzPct val="80000"/>
              <a:buFont typeface="Monotype Sorts" pitchFamily="4" charset="2"/>
              <a:buChar char="l"/>
              <a:defRPr sz="2000">
                <a:solidFill>
                  <a:schemeClr val="tx1"/>
                </a:solidFill>
                <a:latin typeface="楷体" panose="02010609060101010101" pitchFamily="49" charset="-122"/>
                <a:ea typeface="楷体" panose="02010609060101010101" pitchFamily="49" charset="-122"/>
                <a:sym typeface="楷体" panose="02010609060101010101" pitchFamily="49" charset="-122"/>
              </a:defRPr>
            </a:lvl2pPr>
            <a:lvl3pPr marL="1085850" indent="-228600" defTabSz="0">
              <a:spcBef>
                <a:spcPct val="35000"/>
              </a:spcBef>
              <a:buClr>
                <a:srgbClr val="009900"/>
              </a:buClr>
              <a:buSzPct val="75000"/>
              <a:buFont typeface="Webdings" panose="05030102010509060703" pitchFamily="18" charset="2"/>
              <a:buChar char="4"/>
              <a:defRPr>
                <a:solidFill>
                  <a:schemeClr val="tx1"/>
                </a:solidFill>
                <a:latin typeface="楷体" panose="02010609060101010101" pitchFamily="49" charset="-122"/>
                <a:ea typeface="楷体" panose="02010609060101010101" pitchFamily="49" charset="-122"/>
                <a:sym typeface="楷体" panose="02010609060101010101" pitchFamily="49" charset="-122"/>
              </a:defRPr>
            </a:lvl3pPr>
            <a:lvl4pPr marL="1428750" indent="-228600" defTabSz="0">
              <a:spcBef>
                <a:spcPct val="35000"/>
              </a:spcBef>
              <a:buClr>
                <a:schemeClr val="hlink"/>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4pPr>
            <a:lvl5pPr marL="1771650" indent="-228600" defTabSz="0">
              <a:spcBef>
                <a:spcPct val="35000"/>
              </a:spcBef>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5pPr>
            <a:lvl6pPr marL="22288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6pPr>
            <a:lvl7pPr marL="26860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7pPr>
            <a:lvl8pPr marL="31432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8pPr>
            <a:lvl9pPr marL="36004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9pPr>
          </a:lstStyle>
          <a:p>
            <a:pPr>
              <a:lnSpc>
                <a:spcPts val="2500"/>
              </a:lnSpc>
              <a:buFont typeface="Monotype Sorts" pitchFamily="4" charset="2"/>
              <a:buNone/>
            </a:pPr>
            <a:endParaRPr lang="en-US" altLang="zh-CN" sz="1400">
              <a:latin typeface="Times New Roman" panose="02020603050405020304" pitchFamily="18" charset="0"/>
              <a:sym typeface="Times New Roman" panose="02020603050405020304" pitchFamily="18" charset="0"/>
            </a:endParaRPr>
          </a:p>
        </p:txBody>
      </p:sp>
      <p:pic>
        <p:nvPicPr>
          <p:cNvPr id="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799" y="1306920"/>
            <a:ext cx="74295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99" y="2675345"/>
            <a:ext cx="7267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1012" y="3453220"/>
            <a:ext cx="7291387"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930400" y="5180734"/>
            <a:ext cx="7164614" cy="1107996"/>
          </a:xfrm>
          <a:prstGeom prst="rect">
            <a:avLst/>
          </a:prstGeom>
        </p:spPr>
        <p:txBody>
          <a:bodyPr wrap="square">
            <a:spAutoFit/>
          </a:bodyPr>
          <a:lstStyle/>
          <a:p>
            <a:pPr eaLnBrk="1" hangingPunct="1"/>
            <a:r>
              <a:rPr lang="en-US" altLang="zh-CN" dirty="0">
                <a:solidFill>
                  <a:srgbClr val="FF3300"/>
                </a:solidFill>
                <a:latin typeface="Arial" pitchFamily="34" charset="0"/>
                <a:ea typeface="宋体" pitchFamily="2" charset="-122"/>
              </a:rPr>
              <a:t>11</a:t>
            </a:r>
            <a:r>
              <a:rPr lang="zh-CN" altLang="en-US" dirty="0">
                <a:solidFill>
                  <a:srgbClr val="FF3300"/>
                </a:solidFill>
                <a:latin typeface="Arial" pitchFamily="34" charset="0"/>
                <a:ea typeface="宋体" pitchFamily="2" charset="-122"/>
              </a:rPr>
              <a:t>月</a:t>
            </a:r>
            <a:r>
              <a:rPr lang="en-US" altLang="zh-CN" dirty="0">
                <a:solidFill>
                  <a:srgbClr val="FF3300"/>
                </a:solidFill>
                <a:latin typeface="Arial" pitchFamily="34" charset="0"/>
                <a:ea typeface="宋体" pitchFamily="2" charset="-122"/>
              </a:rPr>
              <a:t>24</a:t>
            </a:r>
            <a:r>
              <a:rPr lang="zh-CN" altLang="en-US" dirty="0">
                <a:solidFill>
                  <a:srgbClr val="FF3300"/>
                </a:solidFill>
                <a:latin typeface="Arial" pitchFamily="34" charset="0"/>
                <a:ea typeface="宋体" pitchFamily="2" charset="-122"/>
              </a:rPr>
              <a:t>日晚上</a:t>
            </a:r>
            <a:r>
              <a:rPr lang="en-US" altLang="zh-CN" dirty="0">
                <a:solidFill>
                  <a:srgbClr val="FF3300"/>
                </a:solidFill>
                <a:latin typeface="Arial" pitchFamily="34" charset="0"/>
                <a:ea typeface="宋体" pitchFamily="2" charset="-122"/>
              </a:rPr>
              <a:t>12</a:t>
            </a:r>
            <a:r>
              <a:rPr lang="zh-CN" altLang="en-US" dirty="0">
                <a:solidFill>
                  <a:srgbClr val="FF3300"/>
                </a:solidFill>
                <a:latin typeface="Arial" pitchFamily="34" charset="0"/>
                <a:ea typeface="宋体" pitchFamily="2" charset="-122"/>
              </a:rPr>
              <a:t>点前提交作业</a:t>
            </a: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上传文件时，</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名字</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填</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1"</a:t>
            </a:r>
            <a:r>
              <a:rPr lang="zh-CN" altLang="en-US" sz="1600" dirty="0">
                <a:solidFill>
                  <a:srgbClr val="FF3300"/>
                </a:solidFill>
                <a:latin typeface="Arial" pitchFamily="34" charset="0"/>
                <a:ea typeface="宋体" pitchFamily="2" charset="-122"/>
              </a:rPr>
              <a:t>、</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2" </a:t>
            </a:r>
            <a:r>
              <a:rPr lang="zh-CN" altLang="en-US" sz="1600" dirty="0">
                <a:solidFill>
                  <a:srgbClr val="FF3300"/>
                </a:solidFill>
                <a:latin typeface="Arial" pitchFamily="34" charset="0"/>
                <a:ea typeface="宋体" pitchFamily="2" charset="-122"/>
              </a:rPr>
              <a:t>等，</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姓氏</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请填</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个人姓名</a:t>
            </a:r>
            <a:r>
              <a:rPr lang="en-US" altLang="zh-CN" sz="1600" dirty="0">
                <a:solidFill>
                  <a:srgbClr val="FF3300"/>
                </a:solidFill>
                <a:latin typeface="Arial" pitchFamily="34" charset="0"/>
                <a:ea typeface="宋体" pitchFamily="2" charset="-122"/>
              </a:rPr>
              <a:t>“</a:t>
            </a: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文件名以“学号</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姓名</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x</a:t>
            </a:r>
            <a:r>
              <a:rPr lang="zh-CN" altLang="en-US" sz="1600" dirty="0">
                <a:solidFill>
                  <a:srgbClr val="FF3300"/>
                </a:solidFill>
                <a:latin typeface="Arial" pitchFamily="34" charset="0"/>
                <a:ea typeface="宋体" pitchFamily="2" charset="-122"/>
              </a:rPr>
              <a:t>”命名，例如“</a:t>
            </a:r>
            <a:r>
              <a:rPr lang="en-US" altLang="zh-CN" sz="1600" dirty="0">
                <a:solidFill>
                  <a:srgbClr val="FF3300"/>
                </a:solidFill>
                <a:latin typeface="Arial" pitchFamily="34" charset="0"/>
                <a:ea typeface="宋体" pitchFamily="2" charset="-122"/>
              </a:rPr>
              <a:t>3170100000-</a:t>
            </a:r>
            <a:r>
              <a:rPr lang="zh-CN" altLang="en-US" sz="1600" dirty="0">
                <a:solidFill>
                  <a:srgbClr val="FF3300"/>
                </a:solidFill>
                <a:latin typeface="Arial" pitchFamily="34" charset="0"/>
                <a:ea typeface="宋体" pitchFamily="2" charset="-122"/>
              </a:rPr>
              <a:t>张三</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1</a:t>
            </a:r>
            <a:r>
              <a:rPr lang="zh-CN" altLang="en-US" sz="1600" dirty="0">
                <a:solidFill>
                  <a:srgbClr val="FF3300"/>
                </a:solidFill>
                <a:latin typeface="Arial" pitchFamily="34" charset="0"/>
                <a:ea typeface="宋体" pitchFamily="2" charset="-122"/>
              </a:rPr>
              <a:t>”</a:t>
            </a:r>
            <a:endParaRPr lang="en-US" altLang="zh-CN" sz="1600" dirty="0">
              <a:solidFill>
                <a:srgbClr val="FF3300"/>
              </a:solidFill>
              <a:latin typeface="Arial" pitchFamily="34" charset="0"/>
              <a:ea typeface="宋体" pitchFamily="2" charset="-122"/>
            </a:endParaRP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有问题可询问</a:t>
            </a:r>
            <a:r>
              <a:rPr lang="en-US" altLang="zh-CN" sz="1600" dirty="0">
                <a:solidFill>
                  <a:srgbClr val="FF3300"/>
                </a:solidFill>
                <a:latin typeface="Arial" pitchFamily="34" charset="0"/>
                <a:ea typeface="宋体" pitchFamily="2" charset="-122"/>
              </a:rPr>
              <a:t>TA</a:t>
            </a:r>
            <a:r>
              <a:rPr lang="zh-CN" altLang="en-US" sz="1600" dirty="0">
                <a:solidFill>
                  <a:srgbClr val="FF3300"/>
                </a:solidFill>
                <a:latin typeface="Arial" pitchFamily="34" charset="0"/>
                <a:ea typeface="宋体" pitchFamily="2" charset="-122"/>
                <a:sym typeface="Times New Roman" panose="02020603050405020304" pitchFamily="18" charset="0"/>
              </a:rPr>
              <a:t>曾奕久     </a:t>
            </a:r>
            <a:r>
              <a:rPr lang="en-US" altLang="zh-CN" sz="1600" dirty="0">
                <a:solidFill>
                  <a:srgbClr val="FF3300"/>
                </a:solidFill>
                <a:latin typeface="Arial" pitchFamily="34" charset="0"/>
                <a:ea typeface="宋体" pitchFamily="2" charset="-122"/>
                <a:sym typeface="Times New Roman" panose="02020603050405020304" pitchFamily="18" charset="0"/>
              </a:rPr>
              <a:t>18888921519  22221190@zju.edu.cn</a:t>
            </a:r>
            <a:endParaRPr lang="zh-CN" altLang="en-US" sz="1600" dirty="0">
              <a:solidFill>
                <a:srgbClr val="FF3300"/>
              </a:solidFill>
              <a:latin typeface="Arial" pitchFamily="34" charset="0"/>
              <a:ea typeface="宋体" pitchFamily="2" charset="-122"/>
            </a:endParaRPr>
          </a:p>
        </p:txBody>
      </p:sp>
    </p:spTree>
    <p:extLst>
      <p:ext uri="{BB962C8B-B14F-4D97-AF65-F5344CB8AC3E}">
        <p14:creationId xmlns:p14="http://schemas.microsoft.com/office/powerpoint/2010/main" val="374993324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B050"/>
                </a:solidFill>
                <a:latin typeface="+mj-lt"/>
                <a:ea typeface="MS PGothic" pitchFamily="34" charset="-128"/>
                <a:cs typeface="ＭＳ Ｐゴシック" charset="-128"/>
              </a:rPr>
              <a:t>7.2 Deadlock Characterization</a:t>
            </a:r>
            <a:endParaRPr lang="zh-CN" altLang="en-US" sz="40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46877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Characterization</a:t>
            </a:r>
            <a:endParaRPr lang="en-US" altLang="zh-CN" sz="2800" dirty="0">
              <a:effectLst>
                <a:outerShdw blurRad="38100" dist="38100" dir="2700000" algn="tl">
                  <a:srgbClr val="C0C0C0"/>
                </a:outerShdw>
              </a:effectLst>
              <a:ea typeface="楷体_GB2312" pitchFamily="49" charset="-122"/>
            </a:endParaRPr>
          </a:p>
        </p:txBody>
      </p:sp>
      <p:sp>
        <p:nvSpPr>
          <p:cNvPr id="9219" name="Rectangle 3"/>
          <p:cNvSpPr>
            <a:spLocks noGrp="1" noChangeArrowheads="1"/>
          </p:cNvSpPr>
          <p:nvPr>
            <p:ph idx="1"/>
          </p:nvPr>
        </p:nvSpPr>
        <p:spPr/>
        <p:txBody>
          <a:bodyPr/>
          <a:lstStyle/>
          <a:p>
            <a:pPr eaLnBrk="1" hangingPunct="1">
              <a:spcBef>
                <a:spcPct val="50000"/>
              </a:spcBef>
              <a:buClrTx/>
              <a:buSzTx/>
              <a:buFontTx/>
              <a:buNone/>
            </a:pPr>
            <a:r>
              <a:rPr kumimoji="0" lang="en-US" altLang="zh-CN" sz="2400" b="0" dirty="0">
                <a:solidFill>
                  <a:srgbClr val="C00000"/>
                </a:solidFill>
              </a:rPr>
              <a:t>Necessary Conditions</a:t>
            </a:r>
          </a:p>
          <a:p>
            <a:pPr eaLnBrk="1" hangingPunct="1">
              <a:spcBef>
                <a:spcPct val="50000"/>
              </a:spcBef>
              <a:buClr>
                <a:schemeClr val="tx2"/>
              </a:buClr>
              <a:buSzTx/>
              <a:buFont typeface="Wingdings" pitchFamily="2" charset="2"/>
              <a:buChar char="n"/>
            </a:pPr>
            <a:r>
              <a:rPr kumimoji="0" lang="en-US" altLang="zh-CN" sz="2400" b="0" dirty="0"/>
              <a:t>Deadlock can arise if four conditions hold simultaneously</a:t>
            </a:r>
            <a:r>
              <a:rPr kumimoji="0" lang="en-US" altLang="zh-CN" sz="1800" b="0" dirty="0"/>
              <a:t>.</a:t>
            </a:r>
            <a:r>
              <a:rPr kumimoji="0" lang="zh-CN" altLang="en-US" sz="1600" b="0" dirty="0"/>
              <a:t>    </a:t>
            </a:r>
            <a:r>
              <a:rPr lang="zh-CN" altLang="en-US" sz="2400" b="0" dirty="0">
                <a:solidFill>
                  <a:srgbClr val="0000FF"/>
                </a:solidFill>
              </a:rPr>
              <a:t>产生死锁的</a:t>
            </a:r>
            <a:r>
              <a:rPr kumimoji="0" lang="zh-CN" altLang="en-US" sz="2400" b="0" dirty="0">
                <a:solidFill>
                  <a:srgbClr val="0000FF"/>
                </a:solidFill>
              </a:rPr>
              <a:t>四个</a:t>
            </a:r>
            <a:r>
              <a:rPr lang="zh-CN" altLang="en-US" sz="2400" b="0" dirty="0">
                <a:solidFill>
                  <a:srgbClr val="0000FF"/>
                </a:solidFill>
              </a:rPr>
              <a:t>必要条件</a:t>
            </a:r>
            <a:r>
              <a:rPr lang="zh-CN" altLang="en-US" sz="2400" b="0" dirty="0"/>
              <a:t>：</a:t>
            </a:r>
            <a:r>
              <a:rPr lang="zh-CN" altLang="en-US" sz="1800" b="0" dirty="0"/>
              <a:t> </a:t>
            </a:r>
            <a:endParaRPr lang="en-US" altLang="zh-CN" sz="2400" b="0" dirty="0"/>
          </a:p>
          <a:p>
            <a:pPr eaLnBrk="1" hangingPunct="1"/>
            <a:r>
              <a:rPr lang="en-US" altLang="zh-CN" sz="2400" b="0" dirty="0">
                <a:solidFill>
                  <a:srgbClr val="FF0000"/>
                </a:solidFill>
              </a:rPr>
              <a:t>Mutual exclusion</a:t>
            </a:r>
            <a:r>
              <a:rPr lang="zh-CN" altLang="en-US" sz="2400" b="0" dirty="0">
                <a:solidFill>
                  <a:srgbClr val="FF0000"/>
                </a:solidFill>
              </a:rPr>
              <a:t>（</a:t>
            </a:r>
            <a:r>
              <a:rPr lang="zh-CN" altLang="en-US" sz="1800" b="0" dirty="0">
                <a:solidFill>
                  <a:srgbClr val="FF0000"/>
                </a:solidFill>
              </a:rPr>
              <a:t>互斥）</a:t>
            </a:r>
            <a:r>
              <a:rPr lang="en-US" altLang="zh-CN" sz="2400" b="0" dirty="0"/>
              <a:t>:  only one process </a:t>
            </a:r>
            <a:r>
              <a:rPr lang="en-US" altLang="zh-CN" sz="2400" b="0" dirty="0">
                <a:solidFill>
                  <a:srgbClr val="FF9900"/>
                </a:solidFill>
              </a:rPr>
              <a:t>at a time </a:t>
            </a:r>
            <a:r>
              <a:rPr lang="en-US" altLang="zh-CN" sz="2400" b="0" dirty="0"/>
              <a:t>can use a resource.</a:t>
            </a:r>
            <a:r>
              <a:rPr lang="zh-CN" altLang="en-US" sz="1800" b="0" dirty="0"/>
              <a:t>    </a:t>
            </a:r>
            <a:r>
              <a:rPr lang="zh-CN" altLang="en-US" sz="1800" b="0" dirty="0">
                <a:solidFill>
                  <a:srgbClr val="FF0000"/>
                </a:solidFill>
              </a:rPr>
              <a:t> </a:t>
            </a:r>
            <a:endParaRPr lang="en-US" altLang="zh-CN" sz="2400" b="0" dirty="0"/>
          </a:p>
          <a:p>
            <a:pPr eaLnBrk="1" hangingPunct="1"/>
            <a:r>
              <a:rPr lang="en-US" altLang="zh-CN" sz="2400" b="0" dirty="0">
                <a:solidFill>
                  <a:srgbClr val="FF0000"/>
                </a:solidFill>
              </a:rPr>
              <a:t>Hold and wait</a:t>
            </a:r>
            <a:r>
              <a:rPr lang="zh-CN" altLang="en-US" sz="2400" b="0" dirty="0">
                <a:solidFill>
                  <a:srgbClr val="FF0000"/>
                </a:solidFill>
              </a:rPr>
              <a:t>（</a:t>
            </a:r>
            <a:r>
              <a:rPr lang="zh-CN" altLang="en-US" sz="1800" b="0" dirty="0">
                <a:solidFill>
                  <a:srgbClr val="FF0000"/>
                </a:solidFill>
              </a:rPr>
              <a:t>占有并等待</a:t>
            </a:r>
            <a:r>
              <a:rPr lang="zh-CN" altLang="en-US" sz="1800" b="0" dirty="0"/>
              <a:t>、</a:t>
            </a:r>
            <a:r>
              <a:rPr lang="zh-CN" altLang="en-US" sz="1800" b="0" dirty="0">
                <a:solidFill>
                  <a:srgbClr val="FF0000"/>
                </a:solidFill>
              </a:rPr>
              <a:t>请求和保持</a:t>
            </a:r>
            <a:r>
              <a:rPr lang="zh-CN" altLang="en-US" sz="1800" b="0" dirty="0"/>
              <a:t>）</a:t>
            </a:r>
            <a:r>
              <a:rPr lang="en-US" altLang="zh-CN" sz="2400" b="0" dirty="0"/>
              <a:t> :  a process holding at least one resource is waiting to acquire additional resources held by other processes.</a:t>
            </a:r>
            <a:r>
              <a:rPr lang="zh-CN" altLang="en-US" sz="1800" b="0" dirty="0"/>
              <a:t> </a:t>
            </a:r>
          </a:p>
          <a:p>
            <a:pPr eaLnBrk="1" hangingPunct="1">
              <a:buFont typeface="Monotype Sorts" pitchFamily="2" charset="2"/>
              <a:buNone/>
            </a:pPr>
            <a:r>
              <a:rPr lang="zh-CN" altLang="en-US" sz="1800" b="0" dirty="0"/>
              <a:t>	请求和保持</a:t>
            </a:r>
            <a:r>
              <a:rPr lang="en-US" altLang="zh-CN" sz="1800" b="0" dirty="0"/>
              <a:t>(Hold and wait)</a:t>
            </a:r>
            <a:r>
              <a:rPr lang="zh-CN" altLang="en-US" sz="1800" b="0" dirty="0"/>
              <a:t>条件：进程已经保持了至少一个资源，但又提出了新的资源要求，而该资源又已被其它进程占有，此时请求进程阻塞，但又对已经获得的其它资源保持不放 </a:t>
            </a:r>
            <a:endParaRPr lang="en-US" altLang="zh-CN" sz="1800" b="0" dirty="0"/>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altLang="zh-CN">
                <a:ea typeface="楷体_GB2312" pitchFamily="49" charset="-122"/>
              </a:rPr>
              <a:t> </a:t>
            </a:r>
            <a:r>
              <a:rPr lang="en-US" altLang="zh-CN" sz="2800">
                <a:ea typeface="楷体_GB2312" pitchFamily="49" charset="-122"/>
              </a:rPr>
              <a:t>Deadlock Characterization (Cont.)</a:t>
            </a:r>
          </a:p>
        </p:txBody>
      </p:sp>
      <p:sp>
        <p:nvSpPr>
          <p:cNvPr id="10243" name="Rectangle 3"/>
          <p:cNvSpPr>
            <a:spLocks noGrp="1" noChangeArrowheads="1"/>
          </p:cNvSpPr>
          <p:nvPr>
            <p:ph idx="1"/>
          </p:nvPr>
        </p:nvSpPr>
        <p:spPr/>
        <p:txBody>
          <a:bodyPr/>
          <a:lstStyle/>
          <a:p>
            <a:pPr eaLnBrk="1" hangingPunct="1"/>
            <a:r>
              <a:rPr lang="en-US" altLang="zh-CN" sz="2400" b="0" dirty="0">
                <a:solidFill>
                  <a:srgbClr val="FF0000"/>
                </a:solidFill>
              </a:rPr>
              <a:t>No preemption</a:t>
            </a:r>
            <a:r>
              <a:rPr lang="zh-CN" altLang="en-US" sz="1800" b="0" dirty="0">
                <a:solidFill>
                  <a:srgbClr val="FF0000"/>
                </a:solidFill>
              </a:rPr>
              <a:t>（</a:t>
            </a:r>
            <a:r>
              <a:rPr lang="zh-CN" altLang="en-US" sz="1600" b="0" dirty="0">
                <a:solidFill>
                  <a:srgbClr val="FF0000"/>
                </a:solidFill>
              </a:rPr>
              <a:t>不可抢占、不剥夺）</a:t>
            </a:r>
            <a:r>
              <a:rPr lang="en-US" altLang="zh-CN" sz="2400" b="0" dirty="0"/>
              <a:t> :  a resource can be released only voluntarily by the process holding it, after that process has completed its task.</a:t>
            </a:r>
            <a:endParaRPr lang="en-US" altLang="zh-CN" sz="1600" b="0" dirty="0"/>
          </a:p>
          <a:p>
            <a:pPr eaLnBrk="1" hangingPunct="1"/>
            <a:r>
              <a:rPr lang="en-US" altLang="zh-CN" sz="2400" b="0" dirty="0">
                <a:solidFill>
                  <a:srgbClr val="FF0000"/>
                </a:solidFill>
              </a:rPr>
              <a:t>Circular wait</a:t>
            </a:r>
            <a:r>
              <a:rPr lang="zh-CN" altLang="en-US" sz="1800" b="0" dirty="0">
                <a:solidFill>
                  <a:srgbClr val="FF0000"/>
                </a:solidFill>
              </a:rPr>
              <a:t>（循环等待）</a:t>
            </a:r>
            <a:r>
              <a:rPr lang="en-US" altLang="zh-CN" sz="2400" b="0" dirty="0"/>
              <a:t>:  there exists a set {</a:t>
            </a:r>
            <a:r>
              <a:rPr lang="en-US" altLang="zh-CN" sz="2400" b="0" i="1" dirty="0"/>
              <a:t>P</a:t>
            </a:r>
            <a:r>
              <a:rPr lang="en-US" altLang="zh-CN" sz="2400" b="0" baseline="-25000" dirty="0"/>
              <a:t>0</a:t>
            </a:r>
            <a:r>
              <a:rPr lang="en-US" altLang="zh-CN" sz="2400" b="0" dirty="0"/>
              <a:t>, </a:t>
            </a:r>
            <a:r>
              <a:rPr lang="en-US" altLang="zh-CN" sz="2400" b="0" i="1" dirty="0"/>
              <a:t>P</a:t>
            </a:r>
            <a:r>
              <a:rPr lang="en-US" altLang="zh-CN" sz="2400" b="0" baseline="-25000" dirty="0"/>
              <a:t>1</a:t>
            </a:r>
            <a:r>
              <a:rPr lang="en-US" altLang="zh-CN" sz="2400" b="0" dirty="0"/>
              <a:t>, …, </a:t>
            </a:r>
            <a:r>
              <a:rPr lang="en-US" altLang="zh-CN" sz="2400" b="0" i="1" dirty="0" err="1"/>
              <a:t>P</a:t>
            </a:r>
            <a:r>
              <a:rPr lang="en-US" altLang="zh-CN" sz="2400" b="0" baseline="-25000" dirty="0" err="1"/>
              <a:t>n</a:t>
            </a:r>
            <a:r>
              <a:rPr lang="en-US" altLang="zh-CN" sz="2400" b="0" dirty="0"/>
              <a:t>} of waiting processes such that </a:t>
            </a:r>
            <a:r>
              <a:rPr lang="en-US" altLang="zh-CN" sz="2400" b="0" i="1" dirty="0"/>
              <a:t>P</a:t>
            </a:r>
            <a:r>
              <a:rPr lang="en-US" altLang="zh-CN" sz="2400" b="0" baseline="-25000" dirty="0"/>
              <a:t>0 </a:t>
            </a:r>
            <a:r>
              <a:rPr lang="en-US" altLang="zh-CN" sz="2400" b="0" dirty="0"/>
              <a:t>is waiting for a resource that is held by </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1</a:t>
            </a:r>
            <a:r>
              <a:rPr lang="en-US" altLang="zh-CN" sz="2400" b="0" dirty="0"/>
              <a:t> is waiting for a resource that is held by </a:t>
            </a:r>
            <a:r>
              <a:rPr lang="en-US" altLang="zh-CN" sz="2400" b="0" i="1" dirty="0"/>
              <a:t>P</a:t>
            </a:r>
            <a:r>
              <a:rPr lang="en-US" altLang="zh-CN" sz="2400" b="0" baseline="-25000" dirty="0"/>
              <a:t>2</a:t>
            </a:r>
            <a:r>
              <a:rPr lang="en-US" altLang="zh-CN" sz="2400" b="0" dirty="0"/>
              <a:t>, …, </a:t>
            </a:r>
            <a:r>
              <a:rPr lang="en-US" altLang="zh-CN" sz="2400" b="0" i="1" dirty="0" err="1"/>
              <a:t>P</a:t>
            </a:r>
            <a:r>
              <a:rPr lang="en-US" altLang="zh-CN" sz="2400" b="0" i="1" baseline="-25000" dirty="0" err="1"/>
              <a:t>n</a:t>
            </a:r>
            <a:r>
              <a:rPr lang="en-US" altLang="zh-CN" sz="2400" b="0" baseline="-25000" dirty="0"/>
              <a:t>–1</a:t>
            </a:r>
            <a:r>
              <a:rPr lang="en-US" altLang="zh-CN" sz="2400" b="0" dirty="0"/>
              <a:t> is waiting for a resource that is held by </a:t>
            </a:r>
            <a:r>
              <a:rPr lang="en-US" altLang="zh-CN" sz="2400" b="0" i="1" dirty="0" err="1"/>
              <a:t>P</a:t>
            </a:r>
            <a:r>
              <a:rPr lang="en-US" altLang="zh-CN" sz="2400" b="0" baseline="-25000" dirty="0" err="1"/>
              <a:t>n</a:t>
            </a:r>
            <a:r>
              <a:rPr lang="en-US" altLang="zh-CN" sz="2400" b="0" dirty="0"/>
              <a:t>, and </a:t>
            </a:r>
            <a:r>
              <a:rPr lang="en-US" altLang="zh-CN" sz="2400" b="0" i="1" dirty="0" err="1"/>
              <a:t>P</a:t>
            </a:r>
            <a:r>
              <a:rPr lang="en-US" altLang="zh-CN" sz="2400" b="0" baseline="-25000" dirty="0" err="1"/>
              <a:t>n</a:t>
            </a:r>
            <a:r>
              <a:rPr lang="en-US" altLang="zh-CN" sz="2400" b="0" dirty="0"/>
              <a:t> is waiting for a resource that is held by </a:t>
            </a:r>
            <a:r>
              <a:rPr lang="en-US" altLang="zh-CN" sz="2400" b="0" i="1" dirty="0"/>
              <a:t>P</a:t>
            </a:r>
            <a:r>
              <a:rPr lang="en-US" altLang="zh-CN" sz="2400" b="0" baseline="-25000" dirty="0"/>
              <a:t>0</a:t>
            </a:r>
            <a:r>
              <a:rPr lang="en-US" altLang="zh-CN" sz="2400" b="0" dirty="0"/>
              <a:t>.</a:t>
            </a:r>
          </a:p>
          <a:p>
            <a:pPr eaLnBrk="1" hangingPunct="1">
              <a:buFont typeface="Monotype Sorts" pitchFamily="2" charset="2"/>
              <a:buNone/>
            </a:pPr>
            <a:endParaRPr lang="en-US" altLang="zh-CN" sz="1800" b="0" dirty="0"/>
          </a:p>
          <a:p>
            <a:pPr eaLnBrk="1" hangingPunct="1"/>
            <a:endParaRPr lang="zh-CN" altLang="en-US" sz="2400" b="0" dirty="0"/>
          </a:p>
        </p:txBody>
      </p:sp>
      <p:pic>
        <p:nvPicPr>
          <p:cNvPr id="10244" name="Picture 6" descr="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601" y="4202114"/>
            <a:ext cx="2555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Template>
  <TotalTime>33746</TotalTime>
  <Words>4272</Words>
  <Application>Microsoft Office PowerPoint</Application>
  <PresentationFormat>宽屏</PresentationFormat>
  <Paragraphs>343</Paragraphs>
  <Slides>63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Monotype Sorts</vt:lpstr>
      <vt:lpstr>楷体_GB2312</vt:lpstr>
      <vt:lpstr>宋体</vt:lpstr>
      <vt:lpstr>Arial</vt:lpstr>
      <vt:lpstr>Garamond</vt:lpstr>
      <vt:lpstr>Helvetica</vt:lpstr>
      <vt:lpstr>Times New Roman</vt:lpstr>
      <vt:lpstr>Webdings</vt:lpstr>
      <vt:lpstr>Wingdings</vt:lpstr>
      <vt:lpstr>osc</vt:lpstr>
      <vt:lpstr>Chapter 7:  Deadlocks死锁</vt:lpstr>
      <vt:lpstr>Deadlocks 死锁</vt:lpstr>
      <vt:lpstr>7.1 System Model</vt:lpstr>
      <vt:lpstr>The Deadlock Problem</vt:lpstr>
      <vt:lpstr>The Deadlock Problem</vt:lpstr>
      <vt:lpstr>System Model </vt:lpstr>
      <vt:lpstr>7.2 Deadlock Characterization</vt:lpstr>
      <vt:lpstr>Deadlock Characterization</vt:lpstr>
      <vt:lpstr> Deadlock Characterization (Cont.)</vt:lpstr>
      <vt:lpstr>Resource-Allocation Graph资源分配图</vt:lpstr>
      <vt:lpstr>Resource-Allocation Graph (Cont.)</vt:lpstr>
      <vt:lpstr> Example of a Resource Allocation Graph</vt:lpstr>
      <vt:lpstr>Resource Allocation Graph With A Deadlock      </vt:lpstr>
      <vt:lpstr>Resource Allocation Graph With A Cycle But No Deadlock</vt:lpstr>
      <vt:lpstr>Basic Facts</vt:lpstr>
      <vt:lpstr>7.3 Methods for Handling Deadlocks</vt:lpstr>
      <vt:lpstr>Methods for Handling Deadlocks</vt:lpstr>
      <vt:lpstr>7.4 Deadlock Prevention</vt:lpstr>
      <vt:lpstr>Deadlock Prevention（死锁预防）</vt:lpstr>
      <vt:lpstr>Deadlock Prevention (Cont.)</vt:lpstr>
      <vt:lpstr>Deadlock Prevention (Cont.)</vt:lpstr>
      <vt:lpstr>7.5 Deadlock Avoidance</vt:lpstr>
      <vt:lpstr>Deadlock Avoidance 死锁避免</vt:lpstr>
      <vt:lpstr>Deadlock Avoidance (Cont.)</vt:lpstr>
      <vt:lpstr>Safe State (Cont.)</vt:lpstr>
      <vt:lpstr>Basic Facts</vt:lpstr>
      <vt:lpstr>Safe, Unsafe , Deadlock State spaces</vt:lpstr>
      <vt:lpstr>例</vt:lpstr>
      <vt:lpstr>Avoidance algorithms </vt:lpstr>
      <vt:lpstr>7.5.2 Resource-Allocation Graph Algorithm 资源分配图算法</vt:lpstr>
      <vt:lpstr>资源分配图</vt:lpstr>
      <vt:lpstr>Resource-Allocation Graph Algorithm</vt:lpstr>
      <vt:lpstr>Resource-Allocation Graph For Deadlock Avoidance</vt:lpstr>
      <vt:lpstr>Fig 7.6 Unsafe State In Resource-Allocation Graph </vt:lpstr>
      <vt:lpstr>7.5.3 Banker’s Algorithm（银行家算法）</vt:lpstr>
      <vt:lpstr>Data Structures for the Banker’s Algorithm </vt:lpstr>
      <vt:lpstr>Data Structures for the Banker’s Algorithm (Cont.) </vt:lpstr>
      <vt:lpstr>7.5.3.1 Safety Algorithm安全算法</vt:lpstr>
      <vt:lpstr>7.5.3.2 Resource-Request Algorithm </vt:lpstr>
      <vt:lpstr>Example of Banker’s Algorithm</vt:lpstr>
      <vt:lpstr>⑴ State of system? </vt:lpstr>
      <vt:lpstr>(2) P1 Request (1,0,2) </vt:lpstr>
      <vt:lpstr>(2) P1 Request (1,0,2)</vt:lpstr>
      <vt:lpstr>(3) Can request for (3,3,0) by P4 be granted?</vt:lpstr>
      <vt:lpstr>(4) Can request for (0,2,0) by P0 be granted?</vt:lpstr>
      <vt:lpstr>(4) P0 Request (0,2,0)</vt:lpstr>
      <vt:lpstr>7.6 Deadlock Detection</vt:lpstr>
      <vt:lpstr>Deadlock Detection死锁检测</vt:lpstr>
      <vt:lpstr>7.6.1 Single Instance of Each Resource Type </vt:lpstr>
      <vt:lpstr>Fig 7.7 Resource-Allocation Graph and Wait-for Graph </vt:lpstr>
      <vt:lpstr>7.6.2 Several Instances of a Resource Type </vt:lpstr>
      <vt:lpstr>Detection Algorithm</vt:lpstr>
      <vt:lpstr>Detection Algorithm (Cont.)</vt:lpstr>
      <vt:lpstr>Example of Detection Algorithm</vt:lpstr>
      <vt:lpstr>Example (Cont.)</vt:lpstr>
      <vt:lpstr>7.6.3 Detection-Algorithm Usage</vt:lpstr>
      <vt:lpstr>7.7 Recovery from Deadlock</vt:lpstr>
      <vt:lpstr> Recovery from Deadlock死锁恢复</vt:lpstr>
      <vt:lpstr>7.7.1 Process Termination</vt:lpstr>
      <vt:lpstr>7.7.2  Resource Preemption</vt:lpstr>
      <vt:lpstr>课堂练习</vt:lpstr>
      <vt:lpstr>Homework</vt:lpstr>
      <vt:lpstr>Homework</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jjm</dc:creator>
  <cp:lastModifiedBy>xtommy</cp:lastModifiedBy>
  <cp:revision>247</cp:revision>
  <cp:lastPrinted>2001-06-14T19:16:14Z</cp:lastPrinted>
  <dcterms:created xsi:type="dcterms:W3CDTF">1999-07-28T12:46:11Z</dcterms:created>
  <dcterms:modified xsi:type="dcterms:W3CDTF">2023-11-16T14:43:32Z</dcterms:modified>
</cp:coreProperties>
</file>