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0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5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zju_xiayingjie/os22fall-stu/blob/master/docs/lab0.md" TargetMode="External"/><Relationship Id="rId2" Type="http://schemas.openxmlformats.org/officeDocument/2006/relationships/hyperlink" Target="https://gitee.com/zju_xiayingjie/os23fall-st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zju_xiayingjie/os22fall-stu/blob/master/docs/template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link?target=https://wizardforcel.gitbooks.io/100-gdb-tips/cont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QayXAQPkOcpeEMbOwPa1W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link?target=https://www.kernel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lab0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9953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35" y="1090295"/>
            <a:ext cx="10846435" cy="5559080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实验任务：按照实验指导书要求</a:t>
            </a:r>
            <a:r>
              <a:rPr lang="zh-CN" altLang="en-US" b="1" dirty="0">
                <a:solidFill>
                  <a:srgbClr val="FF0000"/>
                </a:solidFill>
              </a:rPr>
              <a:t>提交报告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现场验收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仓库地址：</a:t>
            </a:r>
            <a:r>
              <a:rPr lang="en-US" altLang="zh-CN" dirty="0">
                <a:hlinkClick r:id="rId2"/>
              </a:rPr>
              <a:t>https://gitee.com/zju_xiayingjie/os23fall-stu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hlinkClick r:id="rId3"/>
              </a:rPr>
              <a:t>Lab0 </a:t>
            </a:r>
            <a:r>
              <a:rPr lang="zh-CN" altLang="en-US" b="1" dirty="0">
                <a:solidFill>
                  <a:srgbClr val="FF0000"/>
                </a:solidFill>
                <a:hlinkClick r:id="rId3"/>
              </a:rPr>
              <a:t>实验指导书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实验报告提交截止日期：</a:t>
            </a:r>
            <a:r>
              <a:rPr lang="zh-CN" altLang="en-US" sz="4000" b="1" dirty="0">
                <a:solidFill>
                  <a:srgbClr val="FF0000"/>
                </a:solidFill>
              </a:rPr>
              <a:t>10.</a:t>
            </a:r>
            <a:r>
              <a:rPr lang="en-US" altLang="zh-CN" sz="4000" b="1" dirty="0">
                <a:solidFill>
                  <a:srgbClr val="FF0000"/>
                </a:solidFill>
              </a:rPr>
              <a:t>6</a:t>
            </a:r>
            <a:r>
              <a:rPr lang="zh-CN" altLang="en-US" sz="4000" b="1" dirty="0">
                <a:solidFill>
                  <a:srgbClr val="FF0000"/>
                </a:solidFill>
              </a:rPr>
              <a:t> 23:59</a:t>
            </a:r>
          </a:p>
          <a:p>
            <a:pPr lvl="1"/>
            <a:r>
              <a:rPr lang="zh-CN" altLang="en-US" dirty="0"/>
              <a:t>⭐文件名命名规范示例：</a:t>
            </a:r>
            <a:r>
              <a:rPr lang="en-US" altLang="zh-CN" sz="2500" b="1" dirty="0">
                <a:solidFill>
                  <a:srgbClr val="FF0000"/>
                </a:solidFill>
              </a:rPr>
              <a:t>Lab0_</a:t>
            </a:r>
            <a:r>
              <a:rPr lang="zh-CN" altLang="en-US" sz="2500" b="1" dirty="0">
                <a:solidFill>
                  <a:srgbClr val="FF0000"/>
                </a:solidFill>
              </a:rPr>
              <a:t>姓名</a:t>
            </a:r>
            <a:r>
              <a:rPr lang="en-US" altLang="zh-CN" sz="2500" b="1" dirty="0">
                <a:solidFill>
                  <a:srgbClr val="FF0000"/>
                </a:solidFill>
              </a:rPr>
              <a:t>_</a:t>
            </a:r>
            <a:r>
              <a:rPr lang="zh-CN" altLang="en-US" sz="2500" b="1" dirty="0">
                <a:solidFill>
                  <a:srgbClr val="FF0000"/>
                </a:solidFill>
              </a:rPr>
              <a:t>学号</a:t>
            </a:r>
            <a:r>
              <a:rPr lang="en-US" altLang="zh-CN" sz="2500" b="1" dirty="0">
                <a:solidFill>
                  <a:srgbClr val="FF0000"/>
                </a:solidFill>
              </a:rPr>
              <a:t>.pdf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模板见 </a:t>
            </a:r>
            <a:r>
              <a:rPr lang="zh-CN" altLang="en-US" dirty="0">
                <a:hlinkClick r:id="rId4"/>
              </a:rPr>
              <a:t>docs/template.doc</a:t>
            </a:r>
            <a:endParaRPr lang="en-US" altLang="zh-CN" dirty="0"/>
          </a:p>
          <a:p>
            <a:pPr lvl="1"/>
            <a:r>
              <a:rPr lang="zh-CN" altLang="en-US" dirty="0"/>
              <a:t>实验报告提交：学在浙大</a:t>
            </a:r>
            <a:r>
              <a:rPr lang="zh-CN" altLang="en-US" b="1" dirty="0"/>
              <a:t>。</a:t>
            </a:r>
          </a:p>
          <a:p>
            <a:r>
              <a:rPr lang="zh-CN" altLang="en-US" dirty="0"/>
              <a:t>现场验收截止日期：</a:t>
            </a:r>
            <a:r>
              <a:rPr lang="zh-CN" altLang="en-US" sz="4000" b="1" dirty="0">
                <a:solidFill>
                  <a:srgbClr val="FF0000"/>
                </a:solidFill>
              </a:rPr>
              <a:t>10.1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</a:rPr>
              <a:t> 之前任意实验课时间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5885" cy="819150"/>
          </a:xfrm>
        </p:spPr>
        <p:txBody>
          <a:bodyPr/>
          <a:lstStyle/>
          <a:p>
            <a:r>
              <a:rPr lang="zh-CN" altLang="en-US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实验环境：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r>
              <a:rPr lang="en-US" altLang="zh-CN" dirty="0"/>
              <a:t>(Ubuntu</a:t>
            </a:r>
            <a:r>
              <a:rPr lang="zh-CN" altLang="en-US" dirty="0"/>
              <a:t>、</a:t>
            </a:r>
            <a:r>
              <a:rPr lang="en-US" altLang="zh-CN" dirty="0"/>
              <a:t>WSL</a:t>
            </a:r>
            <a:r>
              <a:rPr lang="zh-CN" altLang="en-US" dirty="0"/>
              <a:t>、</a:t>
            </a:r>
            <a:r>
              <a:rPr lang="en-US" altLang="zh-CN" dirty="0"/>
              <a:t>Apple Silicon...)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QEMU</a:t>
            </a:r>
          </a:p>
          <a:p>
            <a:pPr lvl="1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QEMU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是一个功能强大的模拟器，可以在 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x86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平台上执行不同架构下的程序。我们实验中采用 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QEMU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来完成 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RISC-V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架构的程序的模拟。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本实验需在</a:t>
            </a:r>
            <a:r>
              <a:rPr lang="en-US" altLang="zh-CN" dirty="0"/>
              <a:t>Linux</a:t>
            </a:r>
            <a:r>
              <a:rPr lang="zh-CN" altLang="en-US" dirty="0"/>
              <a:t>系统中使用 </a:t>
            </a:r>
            <a:r>
              <a:rPr lang="en-US" altLang="zh-CN" dirty="0"/>
              <a:t>QEMU</a:t>
            </a:r>
            <a:r>
              <a:rPr lang="zh-CN" altLang="en-US" dirty="0"/>
              <a:t>，可以借助虚拟机或者</a:t>
            </a:r>
            <a:r>
              <a:rPr lang="en-US" altLang="zh-CN" dirty="0"/>
              <a:t>docker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9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5885" cy="819150"/>
          </a:xfrm>
        </p:spPr>
        <p:txBody>
          <a:bodyPr/>
          <a:lstStyle/>
          <a:p>
            <a:r>
              <a:rPr lang="zh-CN" altLang="en-US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实验环境：</a:t>
            </a:r>
            <a:endParaRPr lang="en-US" altLang="zh-CN" dirty="0"/>
          </a:p>
          <a:p>
            <a:r>
              <a:rPr lang="en-US" altLang="zh-CN" dirty="0"/>
              <a:t>GDB</a:t>
            </a:r>
          </a:p>
          <a:p>
            <a:pPr lvl="1"/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是一个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UNIX/LINUX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操作系统下的、基于命令行的、功能强大的程序调试工具。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借助调试器，我们能够查看另一个程序在执行时实际在做什么（比如访问哪些内存、寄存器）。 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被调试的程序可以是和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-apple-system"/>
              </a:rPr>
              <a:t>gdb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在同一台机器上（本地调试，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or native debug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），也可以是不同机器上（远程调试， 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or remote debug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）。 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基本命令（需要熟练使用）：</a:t>
            </a:r>
            <a:endParaRPr lang="en-US" altLang="zh-CN" dirty="0">
              <a:solidFill>
                <a:srgbClr val="40485B"/>
              </a:solidFill>
              <a:latin typeface="-apple-system"/>
            </a:endParaRPr>
          </a:p>
          <a:p>
            <a:pPr lvl="2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-apple-system"/>
              </a:rPr>
              <a:t>gdb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) layout 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-apple-system"/>
              </a:rPr>
              <a:t>asm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: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显示汇编代码</a:t>
            </a:r>
          </a:p>
          <a:p>
            <a:pPr lvl="2"/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40485B"/>
                </a:solidFill>
                <a:effectLst/>
                <a:latin typeface="-apple-system"/>
              </a:rPr>
              <a:t>gdb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) start: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单步执行，运行程序，停在第一执行语句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continue: </a:t>
            </a:r>
            <a:r>
              <a:rPr lang="zh-CN" altLang="en-US" dirty="0"/>
              <a:t>从断点后继续执行，简写 </a:t>
            </a:r>
            <a:r>
              <a:rPr lang="en-US" altLang="zh-CN" dirty="0"/>
              <a:t>c</a:t>
            </a:r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next: </a:t>
            </a:r>
            <a:r>
              <a:rPr lang="zh-CN" altLang="en-US" dirty="0"/>
              <a:t>单步调试（逐过程，函数直接执行），简写 </a:t>
            </a:r>
            <a:r>
              <a:rPr lang="en-US" altLang="zh-CN" dirty="0"/>
              <a:t>n</a:t>
            </a:r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step instruction: </a:t>
            </a:r>
            <a:r>
              <a:rPr lang="zh-CN" altLang="en-US" dirty="0"/>
              <a:t>执行单条指令，简写 </a:t>
            </a:r>
            <a:r>
              <a:rPr lang="en-US" altLang="zh-CN" dirty="0" err="1"/>
              <a:t>si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break </a:t>
            </a:r>
            <a:r>
              <a:rPr lang="zh-CN" altLang="en-US" dirty="0"/>
              <a:t>设置断点，简写 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更多命令可以参考</a:t>
            </a:r>
            <a:r>
              <a:rPr lang="en-US" altLang="zh-CN" b="0" i="0" u="none" strike="noStrike" dirty="0">
                <a:solidFill>
                  <a:srgbClr val="009BFF"/>
                </a:solidFill>
                <a:effectLst/>
                <a:latin typeface="-apple-system"/>
                <a:hlinkClick r:id="rId2"/>
              </a:rPr>
              <a:t>100</a:t>
            </a:r>
            <a:r>
              <a:rPr lang="zh-CN" altLang="en-US" b="0" i="0" u="none" strike="noStrike" dirty="0">
                <a:solidFill>
                  <a:srgbClr val="009BFF"/>
                </a:solidFill>
                <a:effectLst/>
                <a:latin typeface="-apple-system"/>
                <a:hlinkClick r:id="rId2"/>
              </a:rPr>
              <a:t>个</a:t>
            </a:r>
            <a:r>
              <a:rPr lang="en-US" altLang="zh-CN" b="0" i="0" u="none" strike="noStrike" dirty="0" err="1">
                <a:solidFill>
                  <a:srgbClr val="009BFF"/>
                </a:solidFill>
                <a:effectLst/>
                <a:latin typeface="-apple-system"/>
                <a:hlinkClick r:id="rId2"/>
              </a:rPr>
              <a:t>gdb</a:t>
            </a:r>
            <a:r>
              <a:rPr lang="zh-CN" altLang="en-US" b="0" i="0" u="none" strike="noStrike" dirty="0">
                <a:solidFill>
                  <a:srgbClr val="009BFF"/>
                </a:solidFill>
                <a:effectLst/>
                <a:latin typeface="-apple-system"/>
                <a:hlinkClick r:id="rId2"/>
              </a:rPr>
              <a:t>小技巧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729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5885" cy="819150"/>
          </a:xfrm>
        </p:spPr>
        <p:txBody>
          <a:bodyPr/>
          <a:lstStyle/>
          <a:p>
            <a:r>
              <a:rPr lang="zh-CN" altLang="en-US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2040"/>
            <a:ext cx="10515600" cy="5520055"/>
          </a:xfrm>
        </p:spPr>
        <p:txBody>
          <a:bodyPr>
            <a:normAutofit fontScale="97500" lnSpcReduction="10000"/>
          </a:bodyPr>
          <a:lstStyle/>
          <a:p>
            <a:pPr marL="0" indent="0">
              <a:buNone/>
            </a:pPr>
            <a:r>
              <a:rPr lang="en-US" altLang="zh-CN" dirty="0"/>
              <a:t>Linux </a:t>
            </a:r>
            <a:r>
              <a:rPr lang="zh-CN" altLang="en-US" dirty="0"/>
              <a:t>内核编译：</a:t>
            </a:r>
            <a:endParaRPr lang="en-US" altLang="zh-CN" dirty="0"/>
          </a:p>
          <a:p>
            <a:r>
              <a:rPr lang="zh-CN" altLang="en-US" dirty="0"/>
              <a:t>交叉编译</a:t>
            </a:r>
            <a:endParaRPr lang="en-US" altLang="zh-CN" dirty="0"/>
          </a:p>
          <a:p>
            <a:pPr lvl="1"/>
            <a:r>
              <a:rPr lang="zh-CN" altLang="en-US" dirty="0"/>
              <a:t>交叉编译指的是在一个平台上编译可以在另一个架构运行的程序。例如在 </a:t>
            </a:r>
            <a:r>
              <a:rPr lang="en-US" altLang="zh-CN" dirty="0"/>
              <a:t>x86 </a:t>
            </a:r>
            <a:r>
              <a:rPr lang="zh-CN" altLang="en-US" dirty="0"/>
              <a:t>机器上编译可以在 </a:t>
            </a:r>
            <a:r>
              <a:rPr lang="en-US" altLang="zh-CN" dirty="0"/>
              <a:t>RISC-V</a:t>
            </a:r>
            <a:r>
              <a:rPr lang="zh-CN" altLang="en-US" dirty="0"/>
              <a:t>、</a:t>
            </a:r>
            <a:r>
              <a:rPr lang="en-US" altLang="zh-CN" dirty="0"/>
              <a:t>ARM </a:t>
            </a:r>
            <a:r>
              <a:rPr lang="zh-CN" altLang="en-US" dirty="0"/>
              <a:t>架构运行的程序。</a:t>
            </a:r>
            <a:endParaRPr lang="en-US" altLang="zh-CN" dirty="0"/>
          </a:p>
          <a:p>
            <a:pPr lvl="1"/>
            <a:r>
              <a:rPr lang="zh-CN" altLang="en-US" dirty="0"/>
              <a:t>交叉编译需要交叉编译工具链的支持，在我们的实验中所用的交叉编译工具链就是 </a:t>
            </a:r>
            <a:r>
              <a:rPr lang="en-US" altLang="zh-CN" dirty="0" err="1"/>
              <a:t>riscv</a:t>
            </a:r>
            <a:r>
              <a:rPr lang="en-US" altLang="zh-CN" dirty="0"/>
              <a:t>-gnu-toolchain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RISC-V</a:t>
            </a:r>
            <a:r>
              <a:rPr lang="zh-CN" altLang="en-US" dirty="0">
                <a:hlinkClick r:id="rId2"/>
              </a:rPr>
              <a:t>嵌入式开发入门篇</a:t>
            </a:r>
            <a:r>
              <a:rPr lang="en-US" altLang="zh-CN" dirty="0">
                <a:hlinkClick r:id="rId2"/>
              </a:rPr>
              <a:t>1</a:t>
            </a:r>
            <a:r>
              <a:rPr lang="zh-CN" altLang="en-US" dirty="0">
                <a:hlinkClick r:id="rId2"/>
              </a:rPr>
              <a:t>：</a:t>
            </a:r>
            <a:r>
              <a:rPr lang="en-US" altLang="zh-CN" dirty="0">
                <a:hlinkClick r:id="rId2"/>
              </a:rPr>
              <a:t>RISC-V GCC</a:t>
            </a:r>
            <a:r>
              <a:rPr lang="zh-CN" altLang="en-US" dirty="0">
                <a:hlinkClick r:id="rId2"/>
              </a:rPr>
              <a:t>工具链的介绍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内核配置：用于配置是否启用内核的各项特性。</a:t>
            </a:r>
            <a:endParaRPr lang="en-US" altLang="zh-CN" dirty="0"/>
          </a:p>
          <a:p>
            <a:pPr lvl="1"/>
            <a:r>
              <a:rPr lang="zh-CN" altLang="en-US" dirty="0"/>
              <a:t>内核配置是内核会提供一个名为 </a:t>
            </a:r>
            <a:r>
              <a:rPr lang="en-US" altLang="zh-CN" dirty="0" err="1"/>
              <a:t>defconfig</a:t>
            </a:r>
            <a:r>
              <a:rPr lang="en-US" altLang="zh-CN" dirty="0"/>
              <a:t> (</a:t>
            </a:r>
            <a:r>
              <a:rPr lang="zh-CN" altLang="en-US" dirty="0"/>
              <a:t>即</a:t>
            </a:r>
            <a:r>
              <a:rPr lang="en-US" altLang="zh-CN" dirty="0"/>
              <a:t>default configuration) </a:t>
            </a:r>
            <a:r>
              <a:rPr lang="zh-CN" altLang="en-US" dirty="0"/>
              <a:t>的默认配置，该配置文件位于各个架构目录的 </a:t>
            </a:r>
            <a:r>
              <a:rPr lang="en-US" altLang="zh-CN" dirty="0"/>
              <a:t>configs </a:t>
            </a:r>
            <a:r>
              <a:rPr lang="zh-CN" altLang="en-US" dirty="0"/>
              <a:t>文件夹下。例如对于</a:t>
            </a:r>
            <a:r>
              <a:rPr lang="en-US" altLang="zh-CN" dirty="0"/>
              <a:t>RISC-V</a:t>
            </a:r>
            <a:r>
              <a:rPr lang="zh-CN" altLang="en-US" dirty="0"/>
              <a:t>而言，其默认配置文件为 </a:t>
            </a:r>
            <a:r>
              <a:rPr lang="en-US" altLang="zh-CN" dirty="0"/>
              <a:t>arch/</a:t>
            </a:r>
            <a:r>
              <a:rPr lang="en-US" altLang="zh-CN" dirty="0" err="1"/>
              <a:t>riscv</a:t>
            </a:r>
            <a:r>
              <a:rPr lang="en-US" altLang="zh-CN" dirty="0"/>
              <a:t>/configs/</a:t>
            </a:r>
            <a:r>
              <a:rPr lang="en-US" altLang="zh-CN" dirty="0" err="1"/>
              <a:t>defconfig</a:t>
            </a:r>
            <a:r>
              <a:rPr lang="zh-CN" altLang="en-US" dirty="0"/>
              <a:t>。使用 </a:t>
            </a:r>
            <a:r>
              <a:rPr lang="en-US" altLang="zh-CN" dirty="0"/>
              <a:t>make ARCH=</a:t>
            </a:r>
            <a:r>
              <a:rPr lang="en-US" altLang="zh-CN" dirty="0" err="1"/>
              <a:t>riscv</a:t>
            </a:r>
            <a:r>
              <a:rPr lang="en-US" altLang="zh-CN" dirty="0"/>
              <a:t> </a:t>
            </a:r>
            <a:r>
              <a:rPr lang="en-US" altLang="zh-CN" dirty="0" err="1"/>
              <a:t>defconfig</a:t>
            </a:r>
            <a:r>
              <a:rPr lang="en-US" altLang="zh-CN" dirty="0"/>
              <a:t> </a:t>
            </a:r>
            <a:r>
              <a:rPr lang="zh-CN" altLang="en-US" dirty="0"/>
              <a:t>命令可以在内核根目录下生成一个名为 </a:t>
            </a:r>
            <a:r>
              <a:rPr lang="en-US" altLang="zh-CN" dirty="0"/>
              <a:t>.config </a:t>
            </a:r>
            <a:r>
              <a:rPr lang="zh-CN" altLang="en-US" dirty="0"/>
              <a:t>的文件，包含了内核完整的配置。</a:t>
            </a:r>
          </a:p>
          <a:p>
            <a:pPr lvl="1"/>
            <a:r>
              <a:rPr lang="zh-CN" altLang="en-US" dirty="0"/>
              <a:t>内核在编译时会根据 </a:t>
            </a:r>
            <a:r>
              <a:rPr lang="en-US" altLang="zh-CN" dirty="0"/>
              <a:t>.config </a:t>
            </a:r>
            <a:r>
              <a:rPr lang="zh-CN" altLang="en-US" dirty="0"/>
              <a:t>进行编译。</a:t>
            </a:r>
            <a:endParaRPr lang="en-US" altLang="zh-CN" dirty="0"/>
          </a:p>
          <a:p>
            <a:pPr lvl="1"/>
            <a:r>
              <a:rPr lang="zh-CN" altLang="en-US" dirty="0"/>
              <a:t>常见参数：</a:t>
            </a:r>
            <a:r>
              <a:rPr lang="en-US" altLang="zh-CN" dirty="0"/>
              <a:t> ARCH </a:t>
            </a:r>
            <a:r>
              <a:rPr lang="zh-CN" altLang="en-US" dirty="0"/>
              <a:t>指定架构；</a:t>
            </a:r>
            <a:r>
              <a:rPr lang="en-US" altLang="zh-CN" dirty="0"/>
              <a:t> CROSS_COMPILE </a:t>
            </a:r>
            <a:r>
              <a:rPr lang="zh-CN" altLang="en-US" dirty="0"/>
              <a:t>指定使用的交叉编译工具链。</a:t>
            </a:r>
          </a:p>
        </p:txBody>
      </p:sp>
    </p:spTree>
    <p:extLst>
      <p:ext uri="{BB962C8B-B14F-4D97-AF65-F5344CB8AC3E}">
        <p14:creationId xmlns:p14="http://schemas.microsoft.com/office/powerpoint/2010/main" val="404434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85885" cy="819150"/>
          </a:xfrm>
        </p:spPr>
        <p:txBody>
          <a:bodyPr/>
          <a:lstStyle/>
          <a:p>
            <a:r>
              <a:rPr lang="zh-CN" altLang="en-US"/>
              <a:t>实验介绍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275"/>
            <a:ext cx="10515600" cy="5520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实验大体任务：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(</a:t>
            </a:r>
            <a:r>
              <a:rPr lang="zh-CN" altLang="en-US" dirty="0"/>
              <a:t>虚拟机、</a:t>
            </a:r>
            <a:r>
              <a:rPr lang="en-US" altLang="zh-CN" dirty="0"/>
              <a:t>WSL2</a:t>
            </a:r>
            <a:r>
              <a:rPr lang="zh-CN" altLang="en-US" dirty="0"/>
              <a:t>、云服务器</a:t>
            </a:r>
            <a:r>
              <a:rPr lang="en-US" altLang="zh-CN" dirty="0"/>
              <a:t> </a:t>
            </a:r>
            <a:r>
              <a:rPr lang="zh-CN" altLang="en-US" dirty="0"/>
              <a:t>等方式</a:t>
            </a:r>
            <a:r>
              <a:rPr lang="en-US" altLang="zh-CN" dirty="0"/>
              <a:t>)</a:t>
            </a: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zh-CN" altLang="en-US" dirty="0"/>
              <a:t>下载</a:t>
            </a:r>
            <a:r>
              <a:rPr lang="en-US" altLang="zh-CN" dirty="0"/>
              <a:t>Linux</a:t>
            </a:r>
            <a:r>
              <a:rPr lang="zh-CN" altLang="en-US" dirty="0"/>
              <a:t>内核源码，并编译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从 </a:t>
            </a:r>
            <a:r>
              <a:rPr lang="en-US" altLang="zh-CN" b="0" i="0" u="none" strike="noStrike" dirty="0">
                <a:solidFill>
                  <a:srgbClr val="095EAB"/>
                </a:solidFill>
                <a:effectLst/>
                <a:latin typeface="-apple-system"/>
                <a:hlinkClick r:id="rId3"/>
              </a:rPr>
              <a:t>https://www.kernel.org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下载最新的 </a:t>
            </a:r>
            <a:r>
              <a:rPr lang="en-US" altLang="zh-CN" b="0" i="0" dirty="0">
                <a:solidFill>
                  <a:srgbClr val="40485B"/>
                </a:solidFill>
                <a:effectLst/>
                <a:latin typeface="-apple-system"/>
              </a:rPr>
              <a:t>Linux </a:t>
            </a:r>
            <a:r>
              <a:rPr lang="zh-CN" altLang="en-US" b="0" i="0" dirty="0">
                <a:solidFill>
                  <a:srgbClr val="40485B"/>
                </a:solidFill>
                <a:effectLst/>
                <a:latin typeface="-apple-system"/>
              </a:rPr>
              <a:t>源码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进到下载的 </a:t>
            </a:r>
            <a:r>
              <a:rPr lang="en-US" altLang="zh-CN" dirty="0" err="1">
                <a:solidFill>
                  <a:srgbClr val="40485B"/>
                </a:solidFill>
                <a:latin typeface="-apple-system"/>
              </a:rPr>
              <a:t>linux</a:t>
            </a: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目录中，使用 </a:t>
            </a:r>
            <a:r>
              <a:rPr lang="en-US" altLang="zh-CN" dirty="0">
                <a:solidFill>
                  <a:srgbClr val="40485B"/>
                </a:solidFill>
                <a:latin typeface="-apple-system"/>
              </a:rPr>
              <a:t>make </a:t>
            </a:r>
            <a:r>
              <a:rPr lang="zh-CN" altLang="en-US" dirty="0">
                <a:solidFill>
                  <a:srgbClr val="40485B"/>
                </a:solidFill>
                <a:latin typeface="-apple-system"/>
              </a:rPr>
              <a:t>命令生成配置，和编译</a:t>
            </a:r>
            <a:endParaRPr lang="en-US" altLang="zh-CN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下载根文件系统镜像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os23fall-stu/</a:t>
            </a:r>
            <a:r>
              <a:rPr lang="en-US" altLang="zh-CN" dirty="0" err="1"/>
              <a:t>src</a:t>
            </a:r>
            <a:r>
              <a:rPr lang="en-US" altLang="zh-CN" dirty="0"/>
              <a:t>/lab0 </a:t>
            </a:r>
            <a:r>
              <a:rPr lang="zh-CN" altLang="en-US" dirty="0"/>
              <a:t>提供了根文件系统的镜像 </a:t>
            </a:r>
            <a:r>
              <a:rPr lang="en-US" altLang="zh-CN" dirty="0" err="1"/>
              <a:t>rootfs.img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调试工具调试内核运行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详细步骤：</a:t>
            </a:r>
            <a:r>
              <a:rPr lang="zh-CN" altLang="en-US" b="1" dirty="0">
                <a:solidFill>
                  <a:srgbClr val="FF0000"/>
                </a:solidFill>
              </a:rPr>
              <a:t>见实验指导书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41275"/>
            <a:ext cx="8195310" cy="9556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/>
              <a:t>工具(可选):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835025"/>
            <a:ext cx="10705465" cy="5037455"/>
          </a:xfrm>
        </p:spPr>
        <p:txBody>
          <a:bodyPr>
            <a:noAutofit/>
          </a:bodyPr>
          <a:lstStyle/>
          <a:p>
            <a:r>
              <a:rPr lang="en-US" altLang="zh-CN" sz="1800" dirty="0" err="1"/>
              <a:t>gdb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gef</a:t>
            </a:r>
            <a:r>
              <a:rPr lang="zh-CN" altLang="en-US" sz="1800" dirty="0"/>
              <a:t>插件</a:t>
            </a:r>
          </a:p>
          <a:p>
            <a:pPr marL="457200" lvl="1" indent="0">
              <a:buNone/>
            </a:pPr>
            <a:r>
              <a:rPr lang="en-US" altLang="zh-CN" sz="1800" dirty="0" err="1"/>
              <a:t>gdb</a:t>
            </a:r>
            <a:r>
              <a:rPr lang="zh-CN" altLang="en-US" sz="1800" dirty="0"/>
              <a:t>调试时无法得知所执行的代码，使用该插件可以显示当前所执行的代码</a:t>
            </a:r>
          </a:p>
          <a:p>
            <a:pPr marL="457200" lvl="1" indent="0">
              <a:buNone/>
            </a:pPr>
            <a:endParaRPr lang="zh-CN" altLang="en-US" sz="1800" dirty="0"/>
          </a:p>
          <a:p>
            <a:pPr marL="457200" lvl="1" indent="0">
              <a:buNone/>
            </a:pPr>
            <a:r>
              <a:rPr lang="zh-CN" altLang="en-US" sz="1800" dirty="0"/>
              <a:t>注意：</a:t>
            </a:r>
          </a:p>
          <a:p>
            <a:pPr marL="457200" lvl="1" indent="0">
              <a:buNone/>
            </a:pPr>
            <a:r>
              <a:rPr lang="zh-CN" altLang="en-US" sz="1800" dirty="0"/>
              <a:t>riscv的toolchain只支持</a:t>
            </a:r>
            <a:r>
              <a:rPr lang="en-US" altLang="zh-CN" sz="1800" dirty="0"/>
              <a:t>python2</a:t>
            </a:r>
            <a:r>
              <a:rPr lang="zh-CN" altLang="en-US" sz="1800" dirty="0"/>
              <a:t>版本的</a:t>
            </a:r>
            <a:r>
              <a:rPr lang="en-US" altLang="zh-CN" sz="1800" dirty="0" err="1"/>
              <a:t>gef</a:t>
            </a:r>
            <a:r>
              <a:rPr lang="zh-CN" altLang="en-US" sz="1800" dirty="0"/>
              <a:t>，所以需要将</a:t>
            </a:r>
            <a:r>
              <a:rPr lang="en-US" altLang="zh-CN" sz="1800" dirty="0"/>
              <a:t>python</a:t>
            </a:r>
            <a:r>
              <a:rPr lang="zh-CN" altLang="en-US" sz="1800" dirty="0"/>
              <a:t>从</a:t>
            </a:r>
            <a:r>
              <a:rPr lang="en-US" altLang="zh-CN" sz="1800" dirty="0"/>
              <a:t>3</a:t>
            </a:r>
            <a:r>
              <a:rPr lang="zh-CN" altLang="en-US" sz="1800" dirty="0"/>
              <a:t>降到</a:t>
            </a:r>
            <a:r>
              <a:rPr lang="en-US" altLang="zh-CN" sz="1800" dirty="0"/>
              <a:t>2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安装过程：</a:t>
            </a:r>
          </a:p>
          <a:p>
            <a:pPr marL="457200" lvl="1" indent="0">
              <a:buNone/>
            </a:pPr>
            <a:r>
              <a:rPr lang="en-US" altLang="zh-CN" sz="1800" dirty="0"/>
              <a:t>	1.  </a:t>
            </a:r>
            <a:r>
              <a:rPr lang="en-US" altLang="zh-CN" sz="1800" dirty="0" err="1"/>
              <a:t>新建gdbtool文件夹（方便使用其他插件</a:t>
            </a:r>
            <a:r>
              <a:rPr lang="en-US" altLang="zh-CN" sz="1800" dirty="0"/>
              <a:t>）</a:t>
            </a:r>
          </a:p>
          <a:p>
            <a:pPr marL="457200" lvl="1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>
                <a:solidFill>
                  <a:srgbClr val="FF0000"/>
                </a:solidFill>
              </a:rPr>
              <a:t>cd ~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 err="1">
                <a:solidFill>
                  <a:srgbClr val="FF0000"/>
                </a:solidFill>
              </a:rPr>
              <a:t>mkdir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sym typeface="+mn-ea"/>
              </a:rPr>
              <a:t>gdbtool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         2.  </a:t>
            </a:r>
            <a:r>
              <a:rPr lang="zh-CN" altLang="en-US" sz="1800" dirty="0">
                <a:solidFill>
                  <a:srgbClr val="FF0000"/>
                </a:solidFill>
              </a:rPr>
              <a:t>cd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gdbtool </a:t>
            </a:r>
            <a:endParaRPr lang="zh-CN" altLang="en-US" sz="1800" dirty="0"/>
          </a:p>
          <a:p>
            <a:pPr marL="457200" lvl="1" indent="0">
              <a:buNone/>
            </a:pPr>
            <a:r>
              <a:rPr lang="zh-CN" altLang="en-US" sz="1800" dirty="0"/>
              <a:t> </a:t>
            </a:r>
            <a:r>
              <a:rPr lang="en-US" altLang="zh-CN" sz="1800" dirty="0"/>
              <a:t>             </a:t>
            </a:r>
            <a:r>
              <a:rPr lang="en-US" altLang="zh-CN" sz="1800" dirty="0">
                <a:solidFill>
                  <a:srgbClr val="FF0000"/>
                </a:solidFill>
              </a:rPr>
              <a:t>curl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https://raw.githubusercontent.com/hugsy/gef-legacy/master/gef.py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 &gt;&gt; gef.py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/>
              <a:t>	3.  </a:t>
            </a:r>
            <a:r>
              <a:rPr lang="en-US" altLang="zh-CN" sz="1800" dirty="0">
                <a:solidFill>
                  <a:srgbClr val="FF0000"/>
                </a:solidFill>
              </a:rPr>
              <a:t>cd ~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>
                <a:solidFill>
                  <a:srgbClr val="FF0000"/>
                </a:solidFill>
              </a:rPr>
              <a:t>   echo "source   ~/</a:t>
            </a:r>
            <a:r>
              <a:rPr lang="en-US" altLang="zh-CN" sz="1800" dirty="0" err="1">
                <a:solidFill>
                  <a:srgbClr val="FF0000"/>
                </a:solidFill>
              </a:rPr>
              <a:t>gdbtool</a:t>
            </a:r>
            <a:r>
              <a:rPr lang="en-US" altLang="zh-CN" sz="1800" dirty="0">
                <a:solidFill>
                  <a:srgbClr val="FF0000"/>
                </a:solidFill>
              </a:rPr>
              <a:t>/gef.py" &gt; .</a:t>
            </a:r>
            <a:r>
              <a:rPr lang="en-US" altLang="zh-CN" sz="1800" dirty="0" err="1">
                <a:solidFill>
                  <a:srgbClr val="FF0000"/>
                </a:solidFill>
              </a:rPr>
              <a:t>gdbinit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最后启动</a:t>
            </a:r>
            <a:r>
              <a:rPr lang="en-US" altLang="zh-CN" sz="1800" b="1" dirty="0" err="1">
                <a:solidFill>
                  <a:srgbClr val="FF0000"/>
                </a:solidFill>
              </a:rPr>
              <a:t>gdb</a:t>
            </a:r>
            <a:r>
              <a:rPr lang="zh-CN" altLang="en-US" sz="1800" b="1" dirty="0">
                <a:solidFill>
                  <a:srgbClr val="FF0000"/>
                </a:solidFill>
              </a:rPr>
              <a:t>后会出现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"</a:t>
            </a:r>
            <a:r>
              <a:rPr lang="en-US" altLang="zh-CN" sz="1800" b="1" dirty="0">
                <a:solidFill>
                  <a:srgbClr val="FF0000"/>
                </a:solidFill>
              </a:rPr>
              <a:t>GEF for </a:t>
            </a:r>
            <a:r>
              <a:rPr lang="en-US" altLang="zh-CN" sz="1800" b="1" dirty="0" err="1">
                <a:solidFill>
                  <a:srgbClr val="FF0000"/>
                </a:solidFill>
              </a:rPr>
              <a:t>linux</a:t>
            </a:r>
            <a:r>
              <a:rPr lang="en-US" altLang="zh-CN" sz="1800" b="1" dirty="0">
                <a:solidFill>
                  <a:srgbClr val="FF0000"/>
                </a:solidFill>
              </a:rPr>
              <a:t> ready, type `</a:t>
            </a:r>
            <a:r>
              <a:rPr lang="en-US" altLang="zh-CN" sz="1800" b="1" dirty="0" err="1">
                <a:solidFill>
                  <a:srgbClr val="FF0000"/>
                </a:solidFill>
              </a:rPr>
              <a:t>gef</a:t>
            </a:r>
            <a:r>
              <a:rPr lang="en-US" altLang="zh-CN" sz="1800" b="1" dirty="0">
                <a:solidFill>
                  <a:srgbClr val="FF0000"/>
                </a:solidFill>
              </a:rPr>
              <a:t>' to start, `</a:t>
            </a:r>
            <a:r>
              <a:rPr lang="en-US" altLang="zh-CN" sz="1800" b="1" dirty="0" err="1">
                <a:solidFill>
                  <a:srgbClr val="FF0000"/>
                </a:solidFill>
              </a:rPr>
              <a:t>gef</a:t>
            </a:r>
            <a:r>
              <a:rPr lang="en-US" altLang="zh-CN" sz="1800" b="1" dirty="0">
                <a:solidFill>
                  <a:srgbClr val="FF0000"/>
                </a:solidFill>
              </a:rPr>
              <a:t> config' to configure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 "</a:t>
            </a:r>
            <a:r>
              <a:rPr lang="zh-CN" altLang="en-US" sz="1800" b="1" dirty="0">
                <a:solidFill>
                  <a:srgbClr val="FF0000"/>
                </a:solidFill>
              </a:rPr>
              <a:t>字眼即表示安装成功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41275"/>
            <a:ext cx="8195310" cy="9556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实验任务: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59663" y="1090739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请各位同学独立完成作业，任何抄袭行为都将使本次作业判为 </a:t>
            </a:r>
            <a:r>
              <a:rPr lang="en-US" altLang="zh-CN" sz="2200" dirty="0"/>
              <a:t>0 </a:t>
            </a:r>
            <a:r>
              <a:rPr lang="zh-CN" altLang="en-US" sz="2200" dirty="0"/>
              <a:t>分。</a:t>
            </a:r>
          </a:p>
          <a:p>
            <a:r>
              <a:rPr lang="en-US" altLang="zh-CN" sz="2200" dirty="0"/>
              <a:t>lab0 </a:t>
            </a:r>
            <a:r>
              <a:rPr lang="zh-CN" altLang="en-US" sz="2200" dirty="0"/>
              <a:t>的实验报告请在 </a:t>
            </a:r>
            <a:r>
              <a:rPr lang="en-US" altLang="zh-CN" sz="2200" b="1" dirty="0"/>
              <a:t>10.6 </a:t>
            </a:r>
            <a:r>
              <a:rPr lang="zh-CN" altLang="en-US" sz="2200" b="1" dirty="0"/>
              <a:t>号之前</a:t>
            </a:r>
            <a:r>
              <a:rPr lang="zh-CN" altLang="en-US" sz="2200" dirty="0"/>
              <a:t>提交；课堂验收请在 </a:t>
            </a:r>
            <a:r>
              <a:rPr lang="en-US" altLang="zh-CN" sz="2200" b="1" dirty="0"/>
              <a:t>10.15 </a:t>
            </a:r>
            <a:r>
              <a:rPr lang="zh-CN" altLang="en-US" sz="2200" b="1" dirty="0"/>
              <a:t>号之前</a:t>
            </a:r>
            <a:r>
              <a:rPr lang="zh-CN" altLang="en-US" sz="2200" dirty="0"/>
              <a:t>的周五晚课上完成！</a:t>
            </a:r>
          </a:p>
          <a:p>
            <a:r>
              <a:rPr lang="zh-CN" altLang="en-US" sz="2200" dirty="0"/>
              <a:t>编译内核并用 </a:t>
            </a:r>
            <a:r>
              <a:rPr lang="en-US" altLang="zh-CN" sz="2200" dirty="0"/>
              <a:t>GDB + QEMU </a:t>
            </a:r>
            <a:r>
              <a:rPr lang="zh-CN" altLang="en-US" sz="2200" dirty="0"/>
              <a:t>调试，在内核初始化过程中设置断点，对内核的启动过程进行跟踪，并尝试使用 </a:t>
            </a:r>
            <a:r>
              <a:rPr lang="en-US" altLang="zh-CN" sz="2200" dirty="0" err="1"/>
              <a:t>gdb</a:t>
            </a:r>
            <a:r>
              <a:rPr lang="en-US" altLang="zh-CN" sz="2200" dirty="0"/>
              <a:t> </a:t>
            </a:r>
            <a:r>
              <a:rPr lang="zh-CN" altLang="en-US" sz="2200" dirty="0"/>
              <a:t>的各项命令（如 </a:t>
            </a:r>
            <a:r>
              <a:rPr lang="en-US" altLang="zh-CN" sz="2200" dirty="0" err="1"/>
              <a:t>backtrace</a:t>
            </a:r>
            <a:r>
              <a:rPr lang="zh-CN" altLang="en-US" sz="2200" dirty="0"/>
              <a:t>、</a:t>
            </a:r>
            <a:r>
              <a:rPr lang="en-US" altLang="zh-CN" sz="2200" dirty="0"/>
              <a:t>finish</a:t>
            </a:r>
            <a:r>
              <a:rPr lang="zh-CN" altLang="en-US" sz="2200" dirty="0"/>
              <a:t>、</a:t>
            </a:r>
            <a:r>
              <a:rPr lang="en-US" altLang="zh-CN" sz="2200" dirty="0"/>
              <a:t>frame</a:t>
            </a:r>
            <a:r>
              <a:rPr lang="zh-CN" altLang="en-US" sz="2200" dirty="0"/>
              <a:t>、</a:t>
            </a:r>
            <a:r>
              <a:rPr lang="en-US" altLang="zh-CN" sz="2200" dirty="0"/>
              <a:t>info</a:t>
            </a:r>
            <a:r>
              <a:rPr lang="zh-CN" altLang="en-US" sz="2200" dirty="0"/>
              <a:t>、</a:t>
            </a:r>
            <a:r>
              <a:rPr lang="en-US" altLang="zh-CN" sz="2200" dirty="0"/>
              <a:t>break</a:t>
            </a:r>
            <a:r>
              <a:rPr lang="zh-CN" altLang="en-US" sz="2200" dirty="0"/>
              <a:t>、</a:t>
            </a:r>
            <a:r>
              <a:rPr lang="en-US" altLang="zh-CN" sz="2200" dirty="0"/>
              <a:t>display</a:t>
            </a:r>
            <a:r>
              <a:rPr lang="zh-CN" altLang="en-US" sz="2200" dirty="0"/>
              <a:t>、</a:t>
            </a:r>
            <a:r>
              <a:rPr lang="en-US" altLang="zh-CN" sz="2200" dirty="0"/>
              <a:t>next</a:t>
            </a:r>
            <a:r>
              <a:rPr lang="zh-CN" altLang="en-US" sz="2200" dirty="0"/>
              <a:t>、</a:t>
            </a:r>
            <a:r>
              <a:rPr lang="en-US" altLang="zh-CN" sz="2200" dirty="0"/>
              <a:t>layout </a:t>
            </a:r>
            <a:r>
              <a:rPr lang="zh-CN" altLang="en-US" sz="2200" dirty="0"/>
              <a:t>等）。</a:t>
            </a:r>
          </a:p>
          <a:p>
            <a:r>
              <a:rPr lang="zh-CN" altLang="en-US" sz="2200" b="1" dirty="0"/>
              <a:t>提交 </a:t>
            </a:r>
            <a:r>
              <a:rPr lang="en-US" altLang="zh-CN" sz="2200" b="1" dirty="0"/>
              <a:t>pdf </a:t>
            </a:r>
            <a:r>
              <a:rPr lang="zh-CN" altLang="en-US" sz="2200" b="1" dirty="0"/>
              <a:t>格式作业文件</a:t>
            </a:r>
            <a:r>
              <a:rPr lang="zh-CN" altLang="en-US" sz="2200" dirty="0"/>
              <a:t>至</a:t>
            </a:r>
            <a:r>
              <a:rPr lang="zh-CN" altLang="en-US" sz="2200" b="1" dirty="0"/>
              <a:t>学在浙大</a:t>
            </a:r>
            <a:r>
              <a:rPr lang="zh-CN" altLang="en-US" sz="2200" dirty="0"/>
              <a:t>。记录实验过程并截图（</a:t>
            </a:r>
            <a:r>
              <a:rPr lang="en-US" altLang="zh-CN" sz="2200" dirty="0"/>
              <a:t>4.1-4.4</a:t>
            </a:r>
            <a:r>
              <a:rPr lang="zh-CN" altLang="en-US" sz="2200" dirty="0"/>
              <a:t>），对每一步的命令以及结果进行必要的解释，记录遇到的问题和心得体会。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7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924</Words>
  <Application>Microsoft Macintosh PowerPoint</Application>
  <PresentationFormat>Widescreen</PresentationFormat>
  <Paragraphs>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Calibri</vt:lpstr>
      <vt:lpstr>Office 主题</vt:lpstr>
      <vt:lpstr>lab0</vt:lpstr>
      <vt:lpstr>注意：</vt:lpstr>
      <vt:lpstr>实验介绍</vt:lpstr>
      <vt:lpstr>实验介绍</vt:lpstr>
      <vt:lpstr>实验介绍</vt:lpstr>
      <vt:lpstr>实验介绍</vt:lpstr>
      <vt:lpstr>工具(可选):</vt:lpstr>
      <vt:lpstr>实验任务: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</dc:title>
  <dc:creator>Administrator</dc:creator>
  <cp:lastModifiedBy>yijiu zeng</cp:lastModifiedBy>
  <cp:revision>103</cp:revision>
  <dcterms:created xsi:type="dcterms:W3CDTF">2021-09-15T07:12:00Z</dcterms:created>
  <dcterms:modified xsi:type="dcterms:W3CDTF">2023-09-22T12:04:50Z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E8BC758C5D0B44D88D0D817197033DBF</vt:lpwstr>
  </property>
  <property fmtid="{D5CDD505-2E9C-101B-9397-08002B2CF9AE}" pid="3" name="KSOProductBuildVer">
    <vt:lpwstr>2052-11.1.0.10700</vt:lpwstr>
  </property>
</Properties>
</file>