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5" r:id="rId13"/>
    <p:sldId id="286" r:id="rId14"/>
    <p:sldId id="287" r:id="rId15"/>
    <p:sldId id="288" r:id="rId16"/>
    <p:sldId id="278" r:id="rId17"/>
    <p:sldId id="258" r:id="rId18"/>
    <p:sldId id="259" r:id="rId19"/>
    <p:sldId id="260" r:id="rId20"/>
    <p:sldId id="262" r:id="rId21"/>
    <p:sldId id="263" r:id="rId22"/>
    <p:sldId id="280" r:id="rId23"/>
    <p:sldId id="281" r:id="rId24"/>
    <p:sldId id="282" r:id="rId25"/>
    <p:sldId id="283" r:id="rId26"/>
    <p:sldId id="284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9872C-9FC1-4C0B-B8B2-A1823E819F93}" v="36" dt="2022-09-24T11:17:11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Ruifeng" userId="83a544f7-342e-477e-b995-6c52c70452da" providerId="ADAL" clId="{E529872C-9FC1-4C0B-B8B2-A1823E819F93}"/>
    <pc:docChg chg="undo redo custSel addSld delSld modSld">
      <pc:chgData name="LiuRuifeng" userId="83a544f7-342e-477e-b995-6c52c70452da" providerId="ADAL" clId="{E529872C-9FC1-4C0B-B8B2-A1823E819F93}" dt="2022-09-24T11:18:12.271" v="1514" actId="20577"/>
      <pc:docMkLst>
        <pc:docMk/>
      </pc:docMkLst>
      <pc:sldChg chg="modSp mod">
        <pc:chgData name="LiuRuifeng" userId="83a544f7-342e-477e-b995-6c52c70452da" providerId="ADAL" clId="{E529872C-9FC1-4C0B-B8B2-A1823E819F93}" dt="2022-09-24T08:24:47.780" v="199"/>
        <pc:sldMkLst>
          <pc:docMk/>
          <pc:sldMk cId="0" sldId="256"/>
        </pc:sldMkLst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56"/>
            <ac:spMk id="2" creationId="{00000000-0000-0000-0000-000000000000}"/>
          </ac:spMkLst>
        </pc:spChg>
      </pc:sldChg>
      <pc:sldChg chg="modSp add mod">
        <pc:chgData name="LiuRuifeng" userId="83a544f7-342e-477e-b995-6c52c70452da" providerId="ADAL" clId="{E529872C-9FC1-4C0B-B8B2-A1823E819F93}" dt="2022-09-24T08:20:48.470" v="126" actId="2711"/>
        <pc:sldMkLst>
          <pc:docMk/>
          <pc:sldMk cId="0" sldId="257"/>
        </pc:sldMkLst>
        <pc:spChg chg="mod">
          <ac:chgData name="LiuRuifeng" userId="83a544f7-342e-477e-b995-6c52c70452da" providerId="ADAL" clId="{E529872C-9FC1-4C0B-B8B2-A1823E819F93}" dt="2022-09-24T08:19:28.995" v="11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08:20:48.470" v="126" actId="2711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LiuRuifeng" userId="83a544f7-342e-477e-b995-6c52c70452da" providerId="ADAL" clId="{E529872C-9FC1-4C0B-B8B2-A1823E819F93}" dt="2022-09-24T11:05:17.374" v="1315"/>
        <pc:sldMkLst>
          <pc:docMk/>
          <pc:sldMk cId="0" sldId="258"/>
        </pc:sldMkLst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11:05:17.374" v="1315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LiuRuifeng" userId="83a544f7-342e-477e-b995-6c52c70452da" providerId="ADAL" clId="{E529872C-9FC1-4C0B-B8B2-A1823E819F93}" dt="2022-09-24T10:49:44.015" v="1185"/>
          <ac:spMkLst>
            <pc:docMk/>
            <pc:sldMk cId="0" sldId="258"/>
            <ac:spMk id="4" creationId="{FBDBCA39-39BC-44A8-A790-981AD921EAF5}"/>
          </ac:spMkLst>
        </pc:spChg>
      </pc:sldChg>
      <pc:sldChg chg="delSp modSp mod">
        <pc:chgData name="LiuRuifeng" userId="83a544f7-342e-477e-b995-6c52c70452da" providerId="ADAL" clId="{E529872C-9FC1-4C0B-B8B2-A1823E819F93}" dt="2022-09-24T11:06:36.522" v="1369" actId="5793"/>
        <pc:sldMkLst>
          <pc:docMk/>
          <pc:sldMk cId="0" sldId="259"/>
        </pc:sldMkLst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59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11:06:36.522" v="1369" actId="5793"/>
          <ac:spMkLst>
            <pc:docMk/>
            <pc:sldMk cId="0" sldId="259"/>
            <ac:spMk id="3" creationId="{00000000-0000-0000-0000-000000000000}"/>
          </ac:spMkLst>
        </pc:spChg>
        <pc:picChg chg="del">
          <ac:chgData name="LiuRuifeng" userId="83a544f7-342e-477e-b995-6c52c70452da" providerId="ADAL" clId="{E529872C-9FC1-4C0B-B8B2-A1823E819F93}" dt="2022-09-24T11:06:13.545" v="1362" actId="478"/>
          <ac:picMkLst>
            <pc:docMk/>
            <pc:sldMk cId="0" sldId="259"/>
            <ac:picMk id="4" creationId="{00000000-0000-0000-0000-000000000000}"/>
          </ac:picMkLst>
        </pc:picChg>
      </pc:sldChg>
      <pc:sldChg chg="modSp mod">
        <pc:chgData name="LiuRuifeng" userId="83a544f7-342e-477e-b995-6c52c70452da" providerId="ADAL" clId="{E529872C-9FC1-4C0B-B8B2-A1823E819F93}" dt="2022-09-24T08:00:23.743" v="3" actId="27636"/>
        <pc:sldMkLst>
          <pc:docMk/>
          <pc:sldMk cId="0" sldId="260"/>
        </pc:sldMkLst>
        <pc:spChg chg="mod">
          <ac:chgData name="LiuRuifeng" userId="83a544f7-342e-477e-b995-6c52c70452da" providerId="ADAL" clId="{E529872C-9FC1-4C0B-B8B2-A1823E819F93}" dt="2022-09-24T08:00:23.743" v="3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LiuRuifeng" userId="83a544f7-342e-477e-b995-6c52c70452da" providerId="ADAL" clId="{E529872C-9FC1-4C0B-B8B2-A1823E819F93}" dt="2022-09-24T08:24:47.780" v="199"/>
        <pc:sldMkLst>
          <pc:docMk/>
          <pc:sldMk cId="0" sldId="261"/>
        </pc:sldMkLst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61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LiuRuifeng" userId="83a544f7-342e-477e-b995-6c52c70452da" providerId="ADAL" clId="{E529872C-9FC1-4C0B-B8B2-A1823E819F93}" dt="2022-09-24T08:24:47.780" v="199"/>
        <pc:sldMkLst>
          <pc:docMk/>
          <pc:sldMk cId="0" sldId="263"/>
        </pc:sldMkLst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63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08:24:47.780" v="199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add mod">
        <pc:chgData name="LiuRuifeng" userId="83a544f7-342e-477e-b995-6c52c70452da" providerId="ADAL" clId="{E529872C-9FC1-4C0B-B8B2-A1823E819F93}" dt="2022-09-24T11:18:12.271" v="1514" actId="20577"/>
        <pc:sldMkLst>
          <pc:docMk/>
          <pc:sldMk cId="3503573403" sldId="264"/>
        </pc:sldMkLst>
        <pc:spChg chg="add del">
          <ac:chgData name="LiuRuifeng" userId="83a544f7-342e-477e-b995-6c52c70452da" providerId="ADAL" clId="{E529872C-9FC1-4C0B-B8B2-A1823E819F93}" dt="2022-09-24T11:10:27.948" v="1441"/>
          <ac:spMkLst>
            <pc:docMk/>
            <pc:sldMk cId="3503573403" sldId="264"/>
            <ac:spMk id="3" creationId="{988C9ADD-49C1-4285-9553-D6ADABE2ECED}"/>
          </ac:spMkLst>
        </pc:spChg>
        <pc:spChg chg="add del">
          <ac:chgData name="LiuRuifeng" userId="83a544f7-342e-477e-b995-6c52c70452da" providerId="ADAL" clId="{E529872C-9FC1-4C0B-B8B2-A1823E819F93}" dt="2022-09-24T11:17:11.521" v="1477"/>
          <ac:spMkLst>
            <pc:docMk/>
            <pc:sldMk cId="3503573403" sldId="264"/>
            <ac:spMk id="3" creationId="{E3A96C9A-E183-4760-9B33-A6D7A922D5EB}"/>
          </ac:spMkLst>
        </pc:spChg>
        <pc:spChg chg="mod">
          <ac:chgData name="LiuRuifeng" userId="83a544f7-342e-477e-b995-6c52c70452da" providerId="ADAL" clId="{E529872C-9FC1-4C0B-B8B2-A1823E819F93}" dt="2022-09-24T11:18:12.271" v="1514" actId="20577"/>
          <ac:spMkLst>
            <pc:docMk/>
            <pc:sldMk cId="3503573403" sldId="264"/>
            <ac:spMk id="4" creationId="{00000000-0000-0000-0000-000000000000}"/>
          </ac:spMkLst>
        </pc:spChg>
      </pc:sldChg>
      <pc:sldChg chg="modSp del mod">
        <pc:chgData name="LiuRuifeng" userId="83a544f7-342e-477e-b995-6c52c70452da" providerId="ADAL" clId="{E529872C-9FC1-4C0B-B8B2-A1823E819F93}" dt="2022-09-24T08:01:18.024" v="14" actId="47"/>
        <pc:sldMkLst>
          <pc:docMk/>
          <pc:sldMk cId="0" sldId="267"/>
        </pc:sldMkLst>
        <pc:spChg chg="mod">
          <ac:chgData name="LiuRuifeng" userId="83a544f7-342e-477e-b995-6c52c70452da" providerId="ADAL" clId="{E529872C-9FC1-4C0B-B8B2-A1823E819F93}" dt="2022-09-24T08:00:23.656" v="2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 del mod">
        <pc:chgData name="LiuRuifeng" userId="83a544f7-342e-477e-b995-6c52c70452da" providerId="ADAL" clId="{E529872C-9FC1-4C0B-B8B2-A1823E819F93}" dt="2022-09-24T09:21:10.010" v="611" actId="47"/>
        <pc:sldMkLst>
          <pc:docMk/>
          <pc:sldMk cId="0" sldId="268"/>
        </pc:sldMkLst>
        <pc:spChg chg="mod">
          <ac:chgData name="LiuRuifeng" userId="83a544f7-342e-477e-b995-6c52c70452da" providerId="ADAL" clId="{E529872C-9FC1-4C0B-B8B2-A1823E819F93}" dt="2022-09-24T08:18:32.181" v="87" actId="2711"/>
          <ac:spMkLst>
            <pc:docMk/>
            <pc:sldMk cId="0" sldId="268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09:08:32.229" v="526"/>
          <ac:spMkLst>
            <pc:docMk/>
            <pc:sldMk cId="0" sldId="268"/>
            <ac:spMk id="3" creationId="{00000000-0000-0000-0000-000000000000}"/>
          </ac:spMkLst>
        </pc:spChg>
      </pc:sldChg>
      <pc:sldChg chg="addSp modSp add mod">
        <pc:chgData name="LiuRuifeng" userId="83a544f7-342e-477e-b995-6c52c70452da" providerId="ADAL" clId="{E529872C-9FC1-4C0B-B8B2-A1823E819F93}" dt="2022-09-24T09:34:47.550" v="742" actId="207"/>
        <pc:sldMkLst>
          <pc:docMk/>
          <pc:sldMk cId="2235096017" sldId="269"/>
        </pc:sldMkLst>
        <pc:spChg chg="mod">
          <ac:chgData name="LiuRuifeng" userId="83a544f7-342e-477e-b995-6c52c70452da" providerId="ADAL" clId="{E529872C-9FC1-4C0B-B8B2-A1823E819F93}" dt="2022-09-24T09:14:31.911" v="527"/>
          <ac:spMkLst>
            <pc:docMk/>
            <pc:sldMk cId="2235096017" sldId="269"/>
            <ac:spMk id="2" creationId="{00000000-0000-0000-0000-000000000000}"/>
          </ac:spMkLst>
        </pc:spChg>
        <pc:spChg chg="mod">
          <ac:chgData name="LiuRuifeng" userId="83a544f7-342e-477e-b995-6c52c70452da" providerId="ADAL" clId="{E529872C-9FC1-4C0B-B8B2-A1823E819F93}" dt="2022-09-24T09:34:47.550" v="742" actId="207"/>
          <ac:spMkLst>
            <pc:docMk/>
            <pc:sldMk cId="2235096017" sldId="269"/>
            <ac:spMk id="3" creationId="{00000000-0000-0000-0000-000000000000}"/>
          </ac:spMkLst>
        </pc:spChg>
        <pc:picChg chg="add mod">
          <ac:chgData name="LiuRuifeng" userId="83a544f7-342e-477e-b995-6c52c70452da" providerId="ADAL" clId="{E529872C-9FC1-4C0B-B8B2-A1823E819F93}" dt="2022-09-24T09:16:14.060" v="541" actId="1076"/>
          <ac:picMkLst>
            <pc:docMk/>
            <pc:sldMk cId="2235096017" sldId="269"/>
            <ac:picMk id="5" creationId="{320986AB-9CBE-48B6-9DB8-9FD06EBE99E6}"/>
          </ac:picMkLst>
        </pc:picChg>
      </pc:sldChg>
      <pc:sldChg chg="modSp add mod">
        <pc:chgData name="LiuRuifeng" userId="83a544f7-342e-477e-b995-6c52c70452da" providerId="ADAL" clId="{E529872C-9FC1-4C0B-B8B2-A1823E819F93}" dt="2022-09-24T10:47:25.943" v="1182"/>
        <pc:sldMkLst>
          <pc:docMk/>
          <pc:sldMk cId="1765628329" sldId="270"/>
        </pc:sldMkLst>
        <pc:spChg chg="mod">
          <ac:chgData name="LiuRuifeng" userId="83a544f7-342e-477e-b995-6c52c70452da" providerId="ADAL" clId="{E529872C-9FC1-4C0B-B8B2-A1823E819F93}" dt="2022-09-24T10:47:25.943" v="1182"/>
          <ac:spMkLst>
            <pc:docMk/>
            <pc:sldMk cId="1765628329" sldId="270"/>
            <ac:spMk id="3" creationId="{00000000-0000-0000-0000-000000000000}"/>
          </ac:spMkLst>
        </pc:spChg>
      </pc:sldChg>
      <pc:sldChg chg="addSp delSp modSp add mod">
        <pc:chgData name="LiuRuifeng" userId="83a544f7-342e-477e-b995-6c52c70452da" providerId="ADAL" clId="{E529872C-9FC1-4C0B-B8B2-A1823E819F93}" dt="2022-09-24T09:53:57.949" v="801" actId="14"/>
        <pc:sldMkLst>
          <pc:docMk/>
          <pc:sldMk cId="3462567497" sldId="271"/>
        </pc:sldMkLst>
        <pc:spChg chg="mod">
          <ac:chgData name="LiuRuifeng" userId="83a544f7-342e-477e-b995-6c52c70452da" providerId="ADAL" clId="{E529872C-9FC1-4C0B-B8B2-A1823E819F93}" dt="2022-09-24T09:53:57.949" v="801" actId="14"/>
          <ac:spMkLst>
            <pc:docMk/>
            <pc:sldMk cId="3462567497" sldId="271"/>
            <ac:spMk id="3" creationId="{00000000-0000-0000-0000-000000000000}"/>
          </ac:spMkLst>
        </pc:spChg>
        <pc:spChg chg="add del">
          <ac:chgData name="LiuRuifeng" userId="83a544f7-342e-477e-b995-6c52c70452da" providerId="ADAL" clId="{E529872C-9FC1-4C0B-B8B2-A1823E819F93}" dt="2022-09-24T09:39:41.256" v="779"/>
          <ac:spMkLst>
            <pc:docMk/>
            <pc:sldMk cId="3462567497" sldId="271"/>
            <ac:spMk id="8" creationId="{7131A318-81CF-482D-A36F-E08105A6A992}"/>
          </ac:spMkLst>
        </pc:spChg>
        <pc:picChg chg="del">
          <ac:chgData name="LiuRuifeng" userId="83a544f7-342e-477e-b995-6c52c70452da" providerId="ADAL" clId="{E529872C-9FC1-4C0B-B8B2-A1823E819F93}" dt="2022-09-24T09:22:12.262" v="622" actId="478"/>
          <ac:picMkLst>
            <pc:docMk/>
            <pc:sldMk cId="3462567497" sldId="271"/>
            <ac:picMk id="5" creationId="{320986AB-9CBE-48B6-9DB8-9FD06EBE99E6}"/>
          </ac:picMkLst>
        </pc:picChg>
        <pc:picChg chg="add del mod">
          <ac:chgData name="LiuRuifeng" userId="83a544f7-342e-477e-b995-6c52c70452da" providerId="ADAL" clId="{E529872C-9FC1-4C0B-B8B2-A1823E819F93}" dt="2022-09-24T09:35:25.993" v="747" actId="478"/>
          <ac:picMkLst>
            <pc:docMk/>
            <pc:sldMk cId="3462567497" sldId="271"/>
            <ac:picMk id="6" creationId="{817BCD0F-85F0-478E-B9D0-BC271B87D2B6}"/>
          </ac:picMkLst>
        </pc:picChg>
        <pc:picChg chg="add mod">
          <ac:chgData name="LiuRuifeng" userId="83a544f7-342e-477e-b995-6c52c70452da" providerId="ADAL" clId="{E529872C-9FC1-4C0B-B8B2-A1823E819F93}" dt="2022-09-24T09:35:50.799" v="749" actId="1076"/>
          <ac:picMkLst>
            <pc:docMk/>
            <pc:sldMk cId="3462567497" sldId="271"/>
            <ac:picMk id="7" creationId="{6B1FD071-B0FE-4A9B-83CD-448358F06213}"/>
          </ac:picMkLst>
        </pc:picChg>
      </pc:sldChg>
      <pc:sldChg chg="addSp delSp modSp add mod">
        <pc:chgData name="LiuRuifeng" userId="83a544f7-342e-477e-b995-6c52c70452da" providerId="ADAL" clId="{E529872C-9FC1-4C0B-B8B2-A1823E819F93}" dt="2022-09-24T10:07:12.089" v="1016" actId="20577"/>
        <pc:sldMkLst>
          <pc:docMk/>
          <pc:sldMk cId="2495686399" sldId="272"/>
        </pc:sldMkLst>
        <pc:spChg chg="mod">
          <ac:chgData name="LiuRuifeng" userId="83a544f7-342e-477e-b995-6c52c70452da" providerId="ADAL" clId="{E529872C-9FC1-4C0B-B8B2-A1823E819F93}" dt="2022-09-24T10:07:12.089" v="1016" actId="20577"/>
          <ac:spMkLst>
            <pc:docMk/>
            <pc:sldMk cId="2495686399" sldId="272"/>
            <ac:spMk id="3" creationId="{00000000-0000-0000-0000-000000000000}"/>
          </ac:spMkLst>
        </pc:spChg>
        <pc:spChg chg="add del mod">
          <ac:chgData name="LiuRuifeng" userId="83a544f7-342e-477e-b995-6c52c70452da" providerId="ADAL" clId="{E529872C-9FC1-4C0B-B8B2-A1823E819F93}" dt="2022-09-24T09:56:17.418" v="882"/>
          <ac:spMkLst>
            <pc:docMk/>
            <pc:sldMk cId="2495686399" sldId="272"/>
            <ac:spMk id="4" creationId="{6A6CBF08-1473-46CF-BECC-622AA9591F51}"/>
          </ac:spMkLst>
        </pc:spChg>
        <pc:spChg chg="add del">
          <ac:chgData name="LiuRuifeng" userId="83a544f7-342e-477e-b995-6c52c70452da" providerId="ADAL" clId="{E529872C-9FC1-4C0B-B8B2-A1823E819F93}" dt="2022-09-24T09:59:05.887" v="965"/>
          <ac:spMkLst>
            <pc:docMk/>
            <pc:sldMk cId="2495686399" sldId="272"/>
            <ac:spMk id="5" creationId="{614BA5FD-47CA-43F7-A53C-1A04A293F9E0}"/>
          </ac:spMkLst>
        </pc:spChg>
        <pc:spChg chg="add del">
          <ac:chgData name="LiuRuifeng" userId="83a544f7-342e-477e-b995-6c52c70452da" providerId="ADAL" clId="{E529872C-9FC1-4C0B-B8B2-A1823E819F93}" dt="2022-09-24T09:59:54.363" v="980"/>
          <ac:spMkLst>
            <pc:docMk/>
            <pc:sldMk cId="2495686399" sldId="272"/>
            <ac:spMk id="6" creationId="{26B57580-EEB7-4E17-BDFA-8A42FEFE4535}"/>
          </ac:spMkLst>
        </pc:spChg>
        <pc:picChg chg="del">
          <ac:chgData name="LiuRuifeng" userId="83a544f7-342e-477e-b995-6c52c70452da" providerId="ADAL" clId="{E529872C-9FC1-4C0B-B8B2-A1823E819F93}" dt="2022-09-24T09:54:28.149" v="803" actId="478"/>
          <ac:picMkLst>
            <pc:docMk/>
            <pc:sldMk cId="2495686399" sldId="272"/>
            <ac:picMk id="7" creationId="{6B1FD071-B0FE-4A9B-83CD-448358F062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6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0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9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6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0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1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3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75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3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50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5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0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9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0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2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8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7149-A98B-3A49-A294-652C92C80712}" type="datetimeFigureOut">
              <a:rPr kumimoji="1" lang="zh-CN" altLang="en-US" smtClean="0"/>
              <a:t>2023/10/8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2C15-CED7-4B4A-8DEC-E9186FB89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src/lab1/arch/riscv/kernel/vmlinux.lds" TargetMode="External"/><Relationship Id="rId2" Type="http://schemas.openxmlformats.org/officeDocument/2006/relationships/hyperlink" Target="https://gitee.com/zju_xiayingjie/os22fall-stu/blob/master/src/lab1/arch/riscv/kernel/head.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docs/lab1.md" TargetMode="External"/><Relationship Id="rId2" Type="http://schemas.openxmlformats.org/officeDocument/2006/relationships/hyperlink" Target="https://gitee.com/zju_xiayingjie/os23fall-s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zju_xiayingjie/os22fall-stu/blob/master/docs/template.do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-non-isa/riscv-asm-manual/blob/master/riscv-asm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link?target=http%3A%2F%2Fcrva.ict.ac.cn%2Fdocuments%2FRISC-V-Reader-Chinese-v2p1.pdf" TargetMode="External"/><Relationship Id="rId5" Type="http://schemas.openxmlformats.org/officeDocument/2006/relationships/hyperlink" Target="https://gitee.com/link?target=https%3A%2F%2Fgithub.com%2Friscv%2Friscv-isa-manual%2Freleases%2Fdownload%2FRatified-IMFDQC-and-Priv-v1.11%2Friscv-privileged-20190608.pdf" TargetMode="External"/><Relationship Id="rId4" Type="http://schemas.openxmlformats.org/officeDocument/2006/relationships/hyperlink" Target="https://gitee.com/link?target=https%3A%2F%2Fgithub.com%2Friscv%2Friscv-isa-manual%2Freleases%2Fdownload%2FRatified-IMAFDQC%2Friscv-spec-20191213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anyifeng.com/blog/2013/02/boot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riscv.org/wp-content/uploads/2019/12/Summit_bootflow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docs/lab0.md#44-%E4%BD%BF%E7%94%A8qemu%E8%BF%90%E8%A1%8C%E5%86%85%E6%A0%B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docs/lab1.md#35-makefi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ee.com/zju_xiayingjie/os22fall-stu/blob/master/docs/lab1.md#37-%E7%BC%96%E8%AF%91%E7%9B%B8%E5%85%B3%E7%9F%A5%E8%AF%86%E4%BB%8B%E7%BB%8D" TargetMode="External"/><Relationship Id="rId4" Type="http://schemas.openxmlformats.org/officeDocument/2006/relationships/hyperlink" Target="https://gitee.com/zju_xiayingjie/os22fall-stu/blob/master/docs/lab1.md#36-%E5%86%85%E8%81%94%E6%B1%87%E7%BC%9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91436"/>
            <a:ext cx="9144000" cy="2387600"/>
          </a:xfrm>
        </p:spPr>
        <p:txBody>
          <a:bodyPr/>
          <a:lstStyle/>
          <a:p>
            <a:r>
              <a:rPr kumimoji="1" lang="en-US" altLang="zh-CN" b="1" dirty="0"/>
              <a:t>Lab1:RV64 </a:t>
            </a:r>
            <a:r>
              <a:rPr kumimoji="1" lang="zh-CN" altLang="en-US" b="1" dirty="0"/>
              <a:t>内核引导</a:t>
            </a:r>
            <a:br>
              <a:rPr kumimoji="1" lang="en-US" altLang="zh-CN" b="1" dirty="0"/>
            </a:br>
            <a:r>
              <a:rPr kumimoji="1" lang="zh-CN" altLang="en-US" b="1" dirty="0"/>
              <a:t>与时钟中断处理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FFFF00"/>
                </a:highlight>
              </a:rPr>
              <a:t> Supervisor Mode</a:t>
            </a:r>
            <a:r>
              <a:rPr lang="zh-CN" altLang="en-US" sz="4000" dirty="0">
                <a:highlight>
                  <a:srgbClr val="FFFF00"/>
                </a:highlight>
              </a:rPr>
              <a:t>下的异常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zh-CN" altLang="en-US" dirty="0"/>
              <a:t>委托（</a:t>
            </a:r>
            <a:r>
              <a:rPr lang="en-US" altLang="zh-CN" dirty="0"/>
              <a:t>delegation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RISC-V</a:t>
            </a:r>
            <a:r>
              <a:rPr lang="zh-CN" altLang="en-US" dirty="0"/>
              <a:t>架构所有</a:t>
            </a:r>
            <a:r>
              <a:rPr lang="en-US" altLang="zh-CN" dirty="0"/>
              <a:t>mode</a:t>
            </a:r>
            <a:r>
              <a:rPr lang="zh-CN" altLang="en-US" dirty="0"/>
              <a:t>的异常在默认情况下都跳转到</a:t>
            </a:r>
            <a:r>
              <a:rPr lang="en-US" altLang="zh-CN" dirty="0"/>
              <a:t>Machine mode</a:t>
            </a:r>
            <a:r>
              <a:rPr lang="zh-CN" altLang="en-US" dirty="0"/>
              <a:t>处理。为了提高性能，</a:t>
            </a:r>
            <a:r>
              <a:rPr lang="en-US" altLang="zh-CN" dirty="0"/>
              <a:t>RISC-V</a:t>
            </a:r>
            <a:r>
              <a:rPr lang="zh-CN" altLang="en-US" dirty="0"/>
              <a:t>支持</a:t>
            </a:r>
            <a:r>
              <a:rPr lang="zh-CN" altLang="en-US" dirty="0">
                <a:solidFill>
                  <a:srgbClr val="C00000"/>
                </a:solidFill>
              </a:rPr>
              <a:t>将低权限</a:t>
            </a:r>
            <a:r>
              <a:rPr lang="en-US" altLang="zh-CN" dirty="0">
                <a:solidFill>
                  <a:srgbClr val="C00000"/>
                </a:solidFill>
              </a:rPr>
              <a:t>mode</a:t>
            </a:r>
            <a:r>
              <a:rPr lang="zh-CN" altLang="en-US" dirty="0">
                <a:solidFill>
                  <a:srgbClr val="C00000"/>
                </a:solidFill>
              </a:rPr>
              <a:t>产生的异常委托给对应</a:t>
            </a:r>
            <a:r>
              <a:rPr lang="en-US" altLang="zh-CN" dirty="0">
                <a:solidFill>
                  <a:srgbClr val="C00000"/>
                </a:solidFill>
              </a:rPr>
              <a:t>mode</a:t>
            </a:r>
            <a:r>
              <a:rPr lang="zh-CN" altLang="en-US" dirty="0">
                <a:solidFill>
                  <a:srgbClr val="C00000"/>
                </a:solidFill>
              </a:rPr>
              <a:t>处理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这里使用了</a:t>
            </a:r>
            <a:r>
              <a:rPr lang="en-US" altLang="zh-CN" b="1" dirty="0" err="1"/>
              <a:t>mideleg</a:t>
            </a:r>
            <a:r>
              <a:rPr lang="zh-CN" altLang="en-US" dirty="0"/>
              <a:t>和</a:t>
            </a:r>
            <a:r>
              <a:rPr lang="en-US" altLang="zh-CN" b="1" dirty="0" err="1"/>
              <a:t>medeleg</a:t>
            </a:r>
            <a:r>
              <a:rPr lang="zh-CN" altLang="en-US" dirty="0"/>
              <a:t>两个寄存器，它们的功能详见实验指导说明。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Supervisor Mode</a:t>
            </a:r>
            <a:r>
              <a:rPr lang="zh-CN" altLang="en-US" dirty="0"/>
              <a:t>下时钟中断处理流程（不使用 </a:t>
            </a:r>
            <a:r>
              <a:rPr lang="en-US" altLang="zh-CN" dirty="0" err="1"/>
              <a:t>opensbi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当</a:t>
            </a:r>
            <a:r>
              <a:rPr lang="en-US" altLang="zh-CN" dirty="0" err="1">
                <a:solidFill>
                  <a:srgbClr val="C00000"/>
                </a:solidFill>
              </a:rPr>
              <a:t>mtimecmp</a:t>
            </a:r>
            <a:r>
              <a:rPr lang="zh-CN" altLang="en-US" dirty="0">
                <a:solidFill>
                  <a:srgbClr val="C00000"/>
                </a:solidFill>
              </a:rPr>
              <a:t>小于</a:t>
            </a:r>
            <a:r>
              <a:rPr lang="en-US" altLang="zh-CN" dirty="0" err="1">
                <a:solidFill>
                  <a:srgbClr val="C00000"/>
                </a:solidFill>
              </a:rPr>
              <a:t>mtime</a:t>
            </a:r>
            <a:r>
              <a:rPr lang="zh-CN" altLang="en-US" dirty="0">
                <a:solidFill>
                  <a:srgbClr val="C00000"/>
                </a:solidFill>
              </a:rPr>
              <a:t>时</a:t>
            </a:r>
            <a:r>
              <a:rPr lang="zh-CN" altLang="en-US" dirty="0"/>
              <a:t>，触发时钟中断并且硬件自动置位</a:t>
            </a:r>
            <a:r>
              <a:rPr lang="en-US" altLang="zh-CN" dirty="0" err="1"/>
              <a:t>mip</a:t>
            </a:r>
            <a:r>
              <a:rPr lang="en-US" altLang="zh-CN" dirty="0"/>
              <a:t>[</a:t>
            </a:r>
            <a:r>
              <a:rPr lang="en-US" altLang="zh-CN" dirty="0" err="1"/>
              <a:t>mtip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此时</a:t>
            </a:r>
            <a:r>
              <a:rPr lang="en-US" altLang="zh-CN" dirty="0" err="1"/>
              <a:t>mstatus</a:t>
            </a:r>
            <a:r>
              <a:rPr lang="en-US" altLang="zh-CN" dirty="0"/>
              <a:t>[</a:t>
            </a:r>
            <a:r>
              <a:rPr lang="en-US" altLang="zh-CN" dirty="0" err="1"/>
              <a:t>mie</a:t>
            </a:r>
            <a:r>
              <a:rPr lang="en-US" altLang="zh-CN" dirty="0"/>
              <a:t>]=1</a:t>
            </a:r>
            <a:r>
              <a:rPr lang="zh-CN" altLang="en-US" dirty="0"/>
              <a:t>，</a:t>
            </a:r>
            <a:r>
              <a:rPr lang="en-US" altLang="zh-CN" dirty="0" err="1"/>
              <a:t>mie</a:t>
            </a:r>
            <a:r>
              <a:rPr lang="en-US" altLang="zh-CN" dirty="0"/>
              <a:t>[</a:t>
            </a:r>
            <a:r>
              <a:rPr lang="en-US" altLang="zh-CN" dirty="0" err="1"/>
              <a:t>mtie</a:t>
            </a:r>
            <a:r>
              <a:rPr lang="en-US" altLang="zh-CN" dirty="0"/>
              <a:t>]=1</a:t>
            </a:r>
            <a:r>
              <a:rPr lang="zh-CN" altLang="en-US" dirty="0"/>
              <a:t>，且</a:t>
            </a:r>
            <a:r>
              <a:rPr lang="en-US" altLang="zh-CN" dirty="0" err="1"/>
              <a:t>mip</a:t>
            </a:r>
            <a:r>
              <a:rPr lang="en-US" altLang="zh-CN" dirty="0"/>
              <a:t>[</a:t>
            </a:r>
            <a:r>
              <a:rPr lang="en-US" altLang="zh-CN" dirty="0" err="1"/>
              <a:t>mtip</a:t>
            </a:r>
            <a:r>
              <a:rPr lang="en-US" altLang="zh-CN" dirty="0"/>
              <a:t>]=1 </a:t>
            </a:r>
            <a:r>
              <a:rPr lang="zh-CN" altLang="en-US" dirty="0"/>
              <a:t>表示可以处理</a:t>
            </a:r>
            <a:r>
              <a:rPr lang="en-US" altLang="zh-CN" dirty="0"/>
              <a:t>machine mode</a:t>
            </a:r>
            <a:r>
              <a:rPr lang="zh-CN" altLang="en-US" dirty="0"/>
              <a:t>的时钟中断。</a:t>
            </a:r>
            <a:endParaRPr lang="en-US" altLang="zh-C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此时</a:t>
            </a:r>
            <a:r>
              <a:rPr lang="en-US" altLang="zh-CN" dirty="0"/>
              <a:t>hart</a:t>
            </a:r>
            <a:r>
              <a:rPr lang="zh-CN" altLang="en-US" dirty="0"/>
              <a:t>发生了异常，</a:t>
            </a:r>
            <a:r>
              <a:rPr lang="zh-CN" altLang="en-US" dirty="0">
                <a:solidFill>
                  <a:srgbClr val="C00000"/>
                </a:solidFill>
              </a:rPr>
              <a:t>硬件会自动经历状态转换，其中</a:t>
            </a:r>
            <a:r>
              <a:rPr lang="en-US" altLang="zh-CN" dirty="0">
                <a:solidFill>
                  <a:srgbClr val="C00000"/>
                </a:solidFill>
              </a:rPr>
              <a:t>pc</a:t>
            </a:r>
            <a:r>
              <a:rPr lang="zh-CN" altLang="en-US" dirty="0">
                <a:solidFill>
                  <a:srgbClr val="C00000"/>
                </a:solidFill>
              </a:rPr>
              <a:t>被设置被</a:t>
            </a:r>
            <a:r>
              <a:rPr lang="en-US" altLang="zh-CN" dirty="0" err="1">
                <a:solidFill>
                  <a:srgbClr val="C00000"/>
                </a:solidFill>
              </a:rPr>
              <a:t>mtvec</a:t>
            </a:r>
            <a:r>
              <a:rPr lang="zh-CN" altLang="en-US" dirty="0"/>
              <a:t>，即跳转到我们设置好的</a:t>
            </a:r>
            <a:r>
              <a:rPr lang="en-US" altLang="zh-CN" dirty="0"/>
              <a:t>machine mode</a:t>
            </a:r>
            <a:r>
              <a:rPr lang="zh-CN" altLang="en-US" dirty="0"/>
              <a:t>处理函数入口。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machine mode</a:t>
            </a:r>
            <a:r>
              <a:rPr lang="zh-CN" altLang="en-US" dirty="0"/>
              <a:t>处理函数分析异常原因，判断为时钟中断，为了将时钟中断委托给</a:t>
            </a:r>
            <a:r>
              <a:rPr lang="en-US" altLang="zh-CN" dirty="0"/>
              <a:t>supervisor mode</a:t>
            </a:r>
            <a:r>
              <a:rPr lang="zh-CN" altLang="en-US" dirty="0"/>
              <a:t>，于是将</a:t>
            </a:r>
            <a:r>
              <a:rPr lang="en-US" altLang="zh-CN" dirty="0" err="1"/>
              <a:t>mip</a:t>
            </a:r>
            <a:r>
              <a:rPr lang="en-US" altLang="zh-CN" dirty="0"/>
              <a:t>[</a:t>
            </a:r>
            <a:r>
              <a:rPr lang="en-US" altLang="zh-CN" dirty="0" err="1"/>
              <a:t>stip</a:t>
            </a:r>
            <a:r>
              <a:rPr lang="en-US" altLang="zh-CN" dirty="0"/>
              <a:t>]</a:t>
            </a:r>
            <a:r>
              <a:rPr lang="zh-CN" altLang="en-US" dirty="0"/>
              <a:t>置位，并且为了防止在</a:t>
            </a:r>
            <a:r>
              <a:rPr lang="en-US" altLang="zh-CN" dirty="0"/>
              <a:t>supervisor mode</a:t>
            </a:r>
            <a:r>
              <a:rPr lang="zh-CN" altLang="en-US" dirty="0"/>
              <a:t>处理时钟中断时继续触发</a:t>
            </a:r>
            <a:r>
              <a:rPr lang="en-US" altLang="zh-CN" dirty="0"/>
              <a:t>machine mode</a:t>
            </a:r>
            <a:r>
              <a:rPr lang="zh-CN" altLang="en-US" dirty="0"/>
              <a:t>时钟中断，于是同时将</a:t>
            </a:r>
            <a:r>
              <a:rPr lang="en-US" altLang="zh-CN" dirty="0" err="1"/>
              <a:t>mie</a:t>
            </a:r>
            <a:r>
              <a:rPr lang="en-US" altLang="zh-CN" dirty="0"/>
              <a:t>[</a:t>
            </a:r>
            <a:r>
              <a:rPr lang="en-US" altLang="zh-CN" dirty="0" err="1"/>
              <a:t>mtie</a:t>
            </a:r>
            <a:r>
              <a:rPr lang="en-US" altLang="zh-CN" dirty="0"/>
              <a:t>]</a:t>
            </a:r>
            <a:r>
              <a:rPr lang="zh-CN" altLang="en-US" dirty="0"/>
              <a:t>清零。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FFFF00"/>
                </a:highlight>
              </a:rPr>
              <a:t> Supervisor Mode</a:t>
            </a:r>
            <a:r>
              <a:rPr lang="zh-CN" altLang="en-US" sz="4000" dirty="0">
                <a:highlight>
                  <a:srgbClr val="FFFF00"/>
                </a:highlight>
              </a:rPr>
              <a:t>下的异常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Supervisor Mode</a:t>
            </a:r>
            <a:r>
              <a:rPr lang="zh-CN" altLang="en-US" dirty="0"/>
              <a:t>下时钟中断处理流程（不使用 </a:t>
            </a:r>
            <a:r>
              <a:rPr lang="en-US" altLang="zh-CN" dirty="0" err="1"/>
              <a:t>opensbi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machine mode</a:t>
            </a:r>
            <a:r>
              <a:rPr lang="zh-CN" altLang="en-US" dirty="0"/>
              <a:t>处理函数处理完成并退出，此时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sie</a:t>
            </a:r>
            <a:r>
              <a:rPr lang="en-US" altLang="zh-CN" dirty="0"/>
              <a:t>]=1</a:t>
            </a:r>
            <a:r>
              <a:rPr lang="zh-CN" altLang="en-US" dirty="0"/>
              <a:t>，</a:t>
            </a:r>
            <a:r>
              <a:rPr lang="en-US" altLang="zh-CN" dirty="0" err="1"/>
              <a:t>sie</a:t>
            </a:r>
            <a:r>
              <a:rPr lang="en-US" altLang="zh-CN" dirty="0"/>
              <a:t>[stie]=1</a:t>
            </a:r>
            <a:r>
              <a:rPr lang="zh-CN" altLang="en-US" dirty="0"/>
              <a:t>，且</a:t>
            </a:r>
            <a:r>
              <a:rPr lang="en-US" altLang="zh-CN" dirty="0"/>
              <a:t>sip[</a:t>
            </a:r>
            <a:r>
              <a:rPr lang="en-US" altLang="zh-CN" dirty="0" err="1"/>
              <a:t>stip</a:t>
            </a:r>
            <a:r>
              <a:rPr lang="en-US" altLang="zh-CN" dirty="0"/>
              <a:t>]=1(</a:t>
            </a:r>
            <a:r>
              <a:rPr lang="zh-CN" altLang="en-US" dirty="0"/>
              <a:t>由于</a:t>
            </a:r>
            <a:r>
              <a:rPr lang="en-US" altLang="zh-CN" dirty="0"/>
              <a:t>sip</a:t>
            </a:r>
            <a:r>
              <a:rPr lang="zh-CN" altLang="en-US" dirty="0"/>
              <a:t>是</a:t>
            </a:r>
            <a:r>
              <a:rPr lang="en-US" altLang="zh-CN" dirty="0" err="1"/>
              <a:t>mip</a:t>
            </a:r>
            <a:r>
              <a:rPr lang="zh-CN" altLang="en-US" dirty="0"/>
              <a:t>的子集，所以上一步中令</a:t>
            </a:r>
            <a:r>
              <a:rPr lang="en-US" altLang="zh-CN" dirty="0" err="1"/>
              <a:t>mip</a:t>
            </a:r>
            <a:r>
              <a:rPr lang="en-US" altLang="zh-CN" dirty="0"/>
              <a:t>[</a:t>
            </a:r>
            <a:r>
              <a:rPr lang="en-US" altLang="zh-CN" dirty="0" err="1"/>
              <a:t>stip</a:t>
            </a:r>
            <a:r>
              <a:rPr lang="en-US" altLang="zh-CN" dirty="0"/>
              <a:t>]</a:t>
            </a:r>
            <a:r>
              <a:rPr lang="zh-CN" altLang="en-US" dirty="0"/>
              <a:t>置位等同于将</a:t>
            </a:r>
            <a:r>
              <a:rPr lang="en-US" altLang="zh-CN" dirty="0"/>
              <a:t>sip[</a:t>
            </a:r>
            <a:r>
              <a:rPr lang="en-US" altLang="zh-CN" dirty="0" err="1"/>
              <a:t>stip</a:t>
            </a:r>
            <a:r>
              <a:rPr lang="en-US" altLang="zh-CN" dirty="0"/>
              <a:t>]</a:t>
            </a:r>
            <a:r>
              <a:rPr lang="zh-CN" altLang="en-US" dirty="0"/>
              <a:t>置位</a:t>
            </a:r>
            <a:r>
              <a:rPr lang="en-US" altLang="zh-CN" dirty="0"/>
              <a:t>)</a:t>
            </a:r>
            <a:r>
              <a:rPr lang="zh-CN" altLang="en-US" dirty="0"/>
              <a:t>，于是</a:t>
            </a:r>
            <a:r>
              <a:rPr lang="zh-CN" altLang="en-US" dirty="0">
                <a:solidFill>
                  <a:srgbClr val="C00000"/>
                </a:solidFill>
              </a:rPr>
              <a:t>触发</a:t>
            </a:r>
            <a:r>
              <a:rPr lang="en-US" altLang="zh-CN" dirty="0">
                <a:solidFill>
                  <a:srgbClr val="C00000"/>
                </a:solidFill>
              </a:rPr>
              <a:t>supervisor mode</a:t>
            </a:r>
            <a:r>
              <a:rPr lang="zh-CN" altLang="en-US" dirty="0">
                <a:solidFill>
                  <a:srgbClr val="C00000"/>
                </a:solidFill>
              </a:rPr>
              <a:t>的时钟中断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此时</a:t>
            </a:r>
            <a:r>
              <a:rPr lang="en-US" altLang="zh-CN" dirty="0"/>
              <a:t>hart</a:t>
            </a:r>
            <a:r>
              <a:rPr lang="zh-CN" altLang="en-US" dirty="0"/>
              <a:t>发生了异常，硬件自动经历状态转换，其中</a:t>
            </a:r>
            <a:r>
              <a:rPr lang="en-US" altLang="zh-CN" dirty="0">
                <a:solidFill>
                  <a:srgbClr val="C00000"/>
                </a:solidFill>
              </a:rPr>
              <a:t>pc</a:t>
            </a:r>
            <a:r>
              <a:rPr lang="zh-CN" altLang="en-US" dirty="0">
                <a:solidFill>
                  <a:srgbClr val="C00000"/>
                </a:solidFill>
              </a:rPr>
              <a:t>被设置为</a:t>
            </a:r>
            <a:r>
              <a:rPr lang="en-US" altLang="zh-CN" dirty="0" err="1">
                <a:solidFill>
                  <a:srgbClr val="C00000"/>
                </a:solidFill>
              </a:rPr>
              <a:t>stvec</a:t>
            </a:r>
            <a:r>
              <a:rPr lang="zh-CN" altLang="en-US" dirty="0"/>
              <a:t>，即跳转到我们设置好的</a:t>
            </a:r>
            <a:r>
              <a:rPr lang="en-US" altLang="zh-CN" dirty="0"/>
              <a:t>supervisor mode</a:t>
            </a:r>
            <a:r>
              <a:rPr lang="zh-CN" altLang="en-US" dirty="0"/>
              <a:t>处理函数入口。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supervisor mode</a:t>
            </a:r>
            <a:r>
              <a:rPr lang="zh-CN" altLang="en-US" dirty="0"/>
              <a:t>处理函数分析异常原因，判断为时钟中断，于是进行相应的操作，为设置下一次时钟中断的时机，利用</a:t>
            </a:r>
            <a:r>
              <a:rPr lang="en-US" altLang="zh-CN" dirty="0" err="1"/>
              <a:t>ecall</a:t>
            </a:r>
            <a:r>
              <a:rPr lang="zh-CN" altLang="en-US" dirty="0"/>
              <a:t>触发异常，跳转到</a:t>
            </a:r>
            <a:r>
              <a:rPr lang="en-US" altLang="zh-CN" dirty="0"/>
              <a:t>machine mode</a:t>
            </a:r>
            <a:r>
              <a:rPr lang="zh-CN" altLang="en-US" dirty="0"/>
              <a:t>的异常处理函数进行最后的收尾。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machine mode</a:t>
            </a:r>
            <a:r>
              <a:rPr lang="zh-CN" altLang="en-US" dirty="0"/>
              <a:t>异常处理函数分析异常原因，发现为</a:t>
            </a:r>
            <a:r>
              <a:rPr lang="en-US" altLang="zh-CN" dirty="0" err="1"/>
              <a:t>ecall</a:t>
            </a:r>
            <a:r>
              <a:rPr lang="en-US" altLang="zh-CN" dirty="0"/>
              <a:t> from S-mode</a:t>
            </a:r>
            <a:r>
              <a:rPr lang="zh-CN" altLang="en-US" dirty="0"/>
              <a:t>，于是设置</a:t>
            </a:r>
            <a:r>
              <a:rPr lang="en-US" altLang="zh-CN" dirty="0" err="1"/>
              <a:t>mtimecmp</a:t>
            </a:r>
            <a:r>
              <a:rPr lang="en-US" altLang="zh-CN" dirty="0"/>
              <a:t>+=100000</a:t>
            </a:r>
            <a:r>
              <a:rPr lang="zh-CN" altLang="en-US" dirty="0"/>
              <a:t>，将</a:t>
            </a:r>
            <a:r>
              <a:rPr lang="en-US" altLang="zh-CN" dirty="0" err="1"/>
              <a:t>mip</a:t>
            </a:r>
            <a:r>
              <a:rPr lang="en-US" altLang="zh-CN" dirty="0"/>
              <a:t>[</a:t>
            </a:r>
            <a:r>
              <a:rPr lang="en-US" altLang="zh-CN" dirty="0" err="1"/>
              <a:t>stip</a:t>
            </a:r>
            <a:r>
              <a:rPr lang="en-US" altLang="zh-CN" dirty="0"/>
              <a:t>]</a:t>
            </a:r>
            <a:r>
              <a:rPr lang="zh-CN" altLang="en-US" dirty="0"/>
              <a:t>清零，表示</a:t>
            </a:r>
            <a:r>
              <a:rPr lang="en-US" altLang="zh-CN" dirty="0"/>
              <a:t>supervisor mode</a:t>
            </a:r>
            <a:r>
              <a:rPr lang="zh-CN" altLang="en-US" dirty="0"/>
              <a:t>时钟中断处理完毕，并且设置</a:t>
            </a:r>
            <a:r>
              <a:rPr lang="en-US" altLang="zh-CN" dirty="0" err="1"/>
              <a:t>mie</a:t>
            </a:r>
            <a:r>
              <a:rPr lang="en-US" altLang="zh-CN" dirty="0"/>
              <a:t>[</a:t>
            </a:r>
            <a:r>
              <a:rPr lang="en-US" altLang="zh-CN" dirty="0" err="1"/>
              <a:t>mtie</a:t>
            </a:r>
            <a:r>
              <a:rPr lang="en-US" altLang="zh-CN" dirty="0"/>
              <a:t>]</a:t>
            </a:r>
            <a:r>
              <a:rPr lang="zh-CN" altLang="en-US" dirty="0"/>
              <a:t>恢复</a:t>
            </a:r>
            <a:r>
              <a:rPr lang="en-US" altLang="zh-CN" dirty="0"/>
              <a:t>machine mode</a:t>
            </a:r>
            <a:r>
              <a:rPr lang="zh-CN" altLang="en-US" dirty="0"/>
              <a:t>的中断使能，保证下一次时钟中断可以触发。</a:t>
            </a: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zh-CN" altLang="en-US" dirty="0"/>
              <a:t>函数逐级返回，整个委托的时钟中断处理完毕。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FFFF00"/>
                </a:highlight>
              </a:rPr>
              <a:t> </a:t>
            </a:r>
            <a:r>
              <a:rPr lang="zh-CN" altLang="en-US" sz="4000" dirty="0">
                <a:highlight>
                  <a:srgbClr val="FFFF00"/>
                </a:highlight>
              </a:rPr>
              <a:t>其他参考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关于 </a:t>
            </a:r>
            <a:r>
              <a:rPr lang="en-US" altLang="zh-CN" dirty="0">
                <a:solidFill>
                  <a:srgbClr val="0070C0"/>
                </a:solidFill>
              </a:rPr>
              <a:t>RISC-V </a:t>
            </a:r>
            <a:r>
              <a:rPr lang="zh-CN" altLang="en-US" dirty="0">
                <a:solidFill>
                  <a:srgbClr val="0070C0"/>
                </a:solidFill>
              </a:rPr>
              <a:t>的控制状态寄存器（</a:t>
            </a:r>
            <a:r>
              <a:rPr lang="en-US" altLang="zh-CN" dirty="0">
                <a:solidFill>
                  <a:srgbClr val="0070C0"/>
                </a:solidFill>
              </a:rPr>
              <a:t>CSR</a:t>
            </a:r>
            <a:r>
              <a:rPr lang="zh-CN" altLang="en-US" dirty="0">
                <a:solidFill>
                  <a:srgbClr val="0070C0"/>
                </a:solidFill>
              </a:rPr>
              <a:t>）和异常处理过程，详见 </a:t>
            </a:r>
            <a:r>
              <a:rPr lang="en-US" altLang="zh-CN" i="1" dirty="0">
                <a:solidFill>
                  <a:srgbClr val="0070C0"/>
                </a:solidFill>
              </a:rPr>
              <a:t>The RISC-V Reader An Open Architecture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的 </a:t>
            </a:r>
            <a:r>
              <a:rPr lang="en-US" altLang="zh-CN" b="1" i="1" dirty="0">
                <a:solidFill>
                  <a:srgbClr val="0070C0"/>
                </a:solidFill>
              </a:rPr>
              <a:t>10.3 Machine-Mode Exception Handling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关于 </a:t>
            </a:r>
            <a:r>
              <a:rPr lang="en-US" altLang="zh-CN" dirty="0"/>
              <a:t>RISC-V </a:t>
            </a:r>
            <a:r>
              <a:rPr lang="zh-CN" altLang="en-US" dirty="0"/>
              <a:t>的函数调用和寄存器使用规范，详见 </a:t>
            </a:r>
            <a:r>
              <a:rPr lang="en-US" altLang="zh-CN" dirty="0"/>
              <a:t>3.2 Calling convention.</a:t>
            </a:r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zh-CN" altLang="en-US" sz="4000" dirty="0">
                <a:highlight>
                  <a:srgbClr val="00FFFF"/>
                </a:highlight>
              </a:rPr>
              <a:t>使用</a:t>
            </a:r>
            <a:r>
              <a:rPr lang="en-US" altLang="zh-CN" sz="4000" dirty="0" err="1">
                <a:highlight>
                  <a:srgbClr val="00FFFF"/>
                </a:highlight>
              </a:rPr>
              <a:t>opensbi</a:t>
            </a:r>
            <a:r>
              <a:rPr lang="zh-CN" altLang="en-US" sz="4000" dirty="0">
                <a:highlight>
                  <a:srgbClr val="00FFFF"/>
                </a:highlight>
              </a:rPr>
              <a:t>后的时钟中断处理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在使用了</a:t>
            </a:r>
            <a:r>
              <a:rPr lang="en-US" altLang="zh-CN" dirty="0" err="1"/>
              <a:t>opensbi</a:t>
            </a:r>
            <a:r>
              <a:rPr lang="zh-CN" altLang="en-US" dirty="0"/>
              <a:t>后，</a:t>
            </a:r>
            <a:r>
              <a:rPr lang="en-US" altLang="zh-CN" dirty="0"/>
              <a:t>m </a:t>
            </a:r>
            <a:r>
              <a:rPr lang="zh-CN" altLang="en-US" dirty="0"/>
              <a:t>模式下的相关事务我们不需要考虑，我们只需要关注 </a:t>
            </a:r>
            <a:r>
              <a:rPr lang="en-US" altLang="zh-CN" dirty="0"/>
              <a:t>s </a:t>
            </a:r>
            <a:r>
              <a:rPr lang="zh-CN" altLang="en-US" dirty="0"/>
              <a:t>模式。为了实现时钟中断，我们需要进行以下设置：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设置</a:t>
            </a:r>
            <a:r>
              <a:rPr lang="en-US" altLang="zh-CN" dirty="0" err="1">
                <a:solidFill>
                  <a:srgbClr val="FF0000"/>
                </a:solidFill>
              </a:rPr>
              <a:t>stvec</a:t>
            </a:r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。</a:t>
            </a:r>
            <a:r>
              <a:rPr lang="en-US" altLang="zh-CN" dirty="0" err="1"/>
              <a:t>stvec</a:t>
            </a:r>
            <a:r>
              <a:rPr lang="zh-CN" altLang="en-US" dirty="0"/>
              <a:t>寄存器中存储着</a:t>
            </a:r>
            <a:r>
              <a:rPr lang="en-US" altLang="zh-CN" dirty="0"/>
              <a:t>s</a:t>
            </a:r>
            <a:r>
              <a:rPr lang="zh-CN" altLang="en-US" dirty="0"/>
              <a:t>模式下发生中断时跳转的地址，我们需要编写相关的处理函数，并将地址存入</a:t>
            </a:r>
            <a:r>
              <a:rPr lang="en-US" altLang="zh-CN" dirty="0" err="1"/>
              <a:t>stvec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sie</a:t>
            </a:r>
            <a:r>
              <a:rPr lang="zh-CN" altLang="en-US" dirty="0"/>
              <a:t>寄存器中的</a:t>
            </a:r>
            <a:r>
              <a:rPr lang="en-US" altLang="zh-CN" dirty="0"/>
              <a:t>stie</a:t>
            </a:r>
            <a:r>
              <a:rPr lang="zh-CN" altLang="en-US" dirty="0"/>
              <a:t>置位。</a:t>
            </a:r>
            <a:r>
              <a:rPr lang="en-US" altLang="zh-CN" dirty="0" err="1">
                <a:solidFill>
                  <a:srgbClr val="FF0000"/>
                </a:solidFill>
              </a:rPr>
              <a:t>sie</a:t>
            </a:r>
            <a:r>
              <a:rPr lang="en-US" altLang="zh-CN" dirty="0">
                <a:solidFill>
                  <a:srgbClr val="FF0000"/>
                </a:solidFill>
              </a:rPr>
              <a:t>[stie]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r>
              <a:rPr lang="en-US" altLang="zh-CN" dirty="0"/>
              <a:t>s</a:t>
            </a:r>
            <a:r>
              <a:rPr lang="zh-CN" altLang="en-US" dirty="0"/>
              <a:t>模式下的时钟中断开启。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sstatus</a:t>
            </a:r>
            <a:r>
              <a:rPr lang="zh-CN" altLang="en-US" dirty="0"/>
              <a:t>寄存器中的</a:t>
            </a:r>
            <a:r>
              <a:rPr lang="en-US" altLang="zh-CN" dirty="0" err="1"/>
              <a:t>sie</a:t>
            </a:r>
            <a:r>
              <a:rPr lang="zh-CN" altLang="en-US" dirty="0"/>
              <a:t>置位。</a:t>
            </a:r>
            <a:r>
              <a:rPr lang="en-US" altLang="zh-CN" dirty="0" err="1">
                <a:solidFill>
                  <a:srgbClr val="FF0000"/>
                </a:solidFill>
              </a:rPr>
              <a:t>sstatus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sie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模式下的中断总开关，这一位为</a:t>
            </a:r>
            <a:r>
              <a:rPr lang="en-US" altLang="zh-CN" dirty="0"/>
              <a:t>1</a:t>
            </a:r>
            <a:r>
              <a:rPr lang="zh-CN" altLang="en-US" dirty="0"/>
              <a:t>时，才能响应中断。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 </a:t>
            </a:r>
            <a:r>
              <a:rPr lang="en-US" altLang="zh-CN" dirty="0" err="1"/>
              <a:t>mtime</a:t>
            </a:r>
            <a:r>
              <a:rPr lang="en-US" altLang="zh-CN" dirty="0"/>
              <a:t> </a:t>
            </a:r>
            <a:r>
              <a:rPr lang="zh-CN" altLang="en-US" dirty="0"/>
              <a:t>与设置 </a:t>
            </a:r>
            <a:r>
              <a:rPr lang="en-US" altLang="zh-CN" dirty="0" err="1"/>
              <a:t>mtimecmp</a:t>
            </a:r>
            <a:r>
              <a:rPr lang="en-US" altLang="zh-CN" dirty="0"/>
              <a:t> ( Machine Timer Register 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zh-CN" altLang="en-US" sz="4000" dirty="0">
                <a:highlight>
                  <a:srgbClr val="00FFFF"/>
                </a:highlight>
              </a:rPr>
              <a:t>使用</a:t>
            </a:r>
            <a:r>
              <a:rPr lang="en-US" altLang="zh-CN" sz="4000" dirty="0" err="1">
                <a:highlight>
                  <a:srgbClr val="00FFFF"/>
                </a:highlight>
              </a:rPr>
              <a:t>opensbi</a:t>
            </a:r>
            <a:r>
              <a:rPr lang="zh-CN" altLang="en-US" sz="4000" dirty="0">
                <a:highlight>
                  <a:srgbClr val="00FFFF"/>
                </a:highlight>
              </a:rPr>
              <a:t>后的时钟中断处理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在使用了</a:t>
            </a:r>
            <a:r>
              <a:rPr lang="en-US" altLang="zh-CN" dirty="0" err="1"/>
              <a:t>opensbi</a:t>
            </a:r>
            <a:r>
              <a:rPr lang="zh-CN" altLang="en-US" dirty="0"/>
              <a:t>后，</a:t>
            </a:r>
            <a:r>
              <a:rPr lang="en-US" altLang="zh-CN" dirty="0"/>
              <a:t>m </a:t>
            </a:r>
            <a:r>
              <a:rPr lang="zh-CN" altLang="en-US" dirty="0"/>
              <a:t>模式下的相关事务我们不需要考虑，我们只需要关注 </a:t>
            </a:r>
            <a:r>
              <a:rPr lang="en-US" altLang="zh-CN" dirty="0"/>
              <a:t>s </a:t>
            </a:r>
            <a:r>
              <a:rPr lang="zh-CN" altLang="en-US" dirty="0"/>
              <a:t>模式。为了实现时钟中断，我们需要进行以下设置：</a:t>
            </a: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读 </a:t>
            </a:r>
            <a:r>
              <a:rPr lang="en-US" altLang="zh-CN" dirty="0" err="1"/>
              <a:t>mtime</a:t>
            </a:r>
            <a:r>
              <a:rPr lang="en-US" altLang="zh-CN" dirty="0"/>
              <a:t> </a:t>
            </a:r>
            <a:r>
              <a:rPr lang="zh-CN" altLang="en-US" dirty="0"/>
              <a:t>与设置 </a:t>
            </a:r>
            <a:r>
              <a:rPr lang="en-US" altLang="zh-CN" dirty="0" err="1"/>
              <a:t>mtimecmp</a:t>
            </a:r>
            <a:r>
              <a:rPr lang="en-US" altLang="zh-CN" dirty="0"/>
              <a:t> ( Machine Timer Register 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7025" lvl="1" indent="0">
              <a:buNone/>
            </a:pPr>
            <a:r>
              <a:rPr lang="en-US" altLang="zh-CN" dirty="0" err="1"/>
              <a:t>mtime</a:t>
            </a:r>
            <a:r>
              <a:rPr lang="en-US" altLang="zh-CN" dirty="0"/>
              <a:t> </a:t>
            </a:r>
            <a:r>
              <a:rPr lang="zh-CN" altLang="en-US" dirty="0"/>
              <a:t>是一个实时计时器， 由硬件以恒定的频率自增。</a:t>
            </a:r>
            <a:r>
              <a:rPr lang="en-US" altLang="zh-CN" dirty="0" err="1"/>
              <a:t>mtimecmp</a:t>
            </a:r>
            <a:r>
              <a:rPr lang="en-US" altLang="zh-CN" dirty="0"/>
              <a:t> </a:t>
            </a:r>
            <a:r>
              <a:rPr lang="zh-CN" altLang="en-US" dirty="0"/>
              <a:t>中保存着下一次时钟中断发生的时间点，</a:t>
            </a:r>
            <a:r>
              <a:rPr lang="zh-CN" altLang="en-US" dirty="0">
                <a:solidFill>
                  <a:srgbClr val="FF0000"/>
                </a:solidFill>
              </a:rPr>
              <a:t>当 </a:t>
            </a:r>
            <a:r>
              <a:rPr lang="en-US" altLang="zh-CN" dirty="0" err="1">
                <a:solidFill>
                  <a:srgbClr val="FF0000"/>
                </a:solidFill>
              </a:rPr>
              <a:t>mtime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的值大于或等于 </a:t>
            </a:r>
            <a:r>
              <a:rPr lang="en-US" altLang="zh-CN" dirty="0" err="1">
                <a:solidFill>
                  <a:srgbClr val="FF0000"/>
                </a:solidFill>
              </a:rPr>
              <a:t>mtimecmp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的值，系统就会触发一次时钟中断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7025" lvl="1" indent="0">
              <a:buNone/>
            </a:pPr>
            <a:r>
              <a:rPr lang="zh-CN" altLang="en-US" dirty="0"/>
              <a:t>因此</a:t>
            </a:r>
            <a:r>
              <a:rPr lang="zh-CN" altLang="en-US" dirty="0">
                <a:solidFill>
                  <a:srgbClr val="FF0000"/>
                </a:solidFill>
              </a:rPr>
              <a:t>我们只需要更新 </a:t>
            </a:r>
            <a:r>
              <a:rPr lang="en-US" altLang="zh-CN" dirty="0" err="1">
                <a:solidFill>
                  <a:srgbClr val="FF0000"/>
                </a:solidFill>
              </a:rPr>
              <a:t>mtimecmp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中的值，就可以设置下一次时钟中断的触发点</a:t>
            </a:r>
            <a:r>
              <a:rPr lang="zh-CN" altLang="en-US" dirty="0"/>
              <a:t>。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已经为我们提供了更新 </a:t>
            </a:r>
            <a:r>
              <a:rPr lang="en-US" altLang="zh-CN" dirty="0" err="1"/>
              <a:t>mtimecmp</a:t>
            </a:r>
            <a:r>
              <a:rPr lang="en-US" altLang="zh-CN" dirty="0"/>
              <a:t> </a:t>
            </a:r>
            <a:r>
              <a:rPr lang="zh-CN" altLang="en-US" dirty="0"/>
              <a:t>的接口 </a:t>
            </a:r>
            <a:r>
              <a:rPr lang="en-US" altLang="zh-CN" dirty="0" err="1">
                <a:solidFill>
                  <a:srgbClr val="FF0000"/>
                </a:solidFill>
              </a:rPr>
              <a:t>sbi_set_timer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 </a:t>
            </a:r>
            <a:r>
              <a:rPr lang="zh-CN" altLang="en-US" dirty="0"/>
              <a:t>见 </a:t>
            </a:r>
            <a:r>
              <a:rPr lang="en-US" altLang="zh-CN" dirty="0"/>
              <a:t>lab1 4.4</a:t>
            </a:r>
            <a:r>
              <a:rPr lang="zh-CN" altLang="en-US" dirty="0"/>
              <a:t>节 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7025" lvl="1" indent="0">
              <a:buNone/>
            </a:pPr>
            <a:r>
              <a:rPr lang="en-US" altLang="zh-CN" dirty="0" err="1"/>
              <a:t>mcounteren</a:t>
            </a:r>
            <a:r>
              <a:rPr lang="en-US" altLang="zh-CN" dirty="0"/>
              <a:t> ( Counter-Enable Registers )</a:t>
            </a:r>
            <a:r>
              <a:rPr lang="zh-CN" altLang="en-US" dirty="0"/>
              <a:t>。由于 </a:t>
            </a:r>
            <a:r>
              <a:rPr lang="en-US" altLang="zh-CN" dirty="0" err="1"/>
              <a:t>mtime</a:t>
            </a:r>
            <a:r>
              <a:rPr lang="en-US" altLang="zh-CN" dirty="0"/>
              <a:t> </a:t>
            </a:r>
            <a:r>
              <a:rPr lang="zh-CN" altLang="en-US" dirty="0"/>
              <a:t>是属于 </a:t>
            </a:r>
            <a:r>
              <a:rPr lang="en-US" altLang="zh-CN" dirty="0"/>
              <a:t>M </a:t>
            </a:r>
            <a:r>
              <a:rPr lang="zh-CN" altLang="en-US" dirty="0"/>
              <a:t>态的寄存器，我们在 </a:t>
            </a:r>
            <a:r>
              <a:rPr lang="en-US" altLang="zh-CN" dirty="0"/>
              <a:t>S </a:t>
            </a:r>
            <a:r>
              <a:rPr lang="zh-CN" altLang="en-US" dirty="0"/>
              <a:t>态无法直接对其读写， 幸运的是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M </a:t>
            </a:r>
            <a:r>
              <a:rPr lang="zh-CN" altLang="en-US" dirty="0"/>
              <a:t>态已经通过设置 </a:t>
            </a:r>
            <a:r>
              <a:rPr lang="en-US" altLang="zh-CN" dirty="0" err="1"/>
              <a:t>mcounteren</a:t>
            </a:r>
            <a:r>
              <a:rPr lang="en-US" altLang="zh-CN" dirty="0"/>
              <a:t> </a:t>
            </a:r>
            <a:r>
              <a:rPr lang="zh-CN" altLang="en-US" dirty="0"/>
              <a:t>寄存器的 </a:t>
            </a:r>
            <a:r>
              <a:rPr lang="en-US" altLang="zh-CN" dirty="0"/>
              <a:t>TM </a:t>
            </a:r>
            <a:r>
              <a:rPr lang="zh-CN" altLang="en-US" dirty="0"/>
              <a:t>比特位， 让</a:t>
            </a:r>
            <a:r>
              <a:rPr lang="zh-CN" altLang="en-US" dirty="0">
                <a:solidFill>
                  <a:srgbClr val="FF0000"/>
                </a:solidFill>
              </a:rPr>
              <a:t>我们可以在 </a:t>
            </a:r>
            <a:r>
              <a:rPr lang="en-US" altLang="zh-CN" dirty="0">
                <a:solidFill>
                  <a:srgbClr val="FF0000"/>
                </a:solidFill>
              </a:rPr>
              <a:t>S </a:t>
            </a:r>
            <a:r>
              <a:rPr lang="zh-CN" altLang="en-US" dirty="0">
                <a:solidFill>
                  <a:srgbClr val="FF0000"/>
                </a:solidFill>
              </a:rPr>
              <a:t>态中可以通过 </a:t>
            </a:r>
            <a:r>
              <a:rPr lang="en-US" altLang="zh-CN" dirty="0">
                <a:solidFill>
                  <a:srgbClr val="FF0000"/>
                </a:solidFill>
              </a:rPr>
              <a:t>time </a:t>
            </a:r>
            <a:r>
              <a:rPr lang="zh-CN" altLang="en-US" dirty="0">
                <a:solidFill>
                  <a:srgbClr val="FF0000"/>
                </a:solidFill>
              </a:rPr>
              <a:t>这个只读寄存器读取到 </a:t>
            </a:r>
            <a:r>
              <a:rPr lang="en-US" altLang="zh-CN" dirty="0" err="1">
                <a:solidFill>
                  <a:srgbClr val="FF0000"/>
                </a:solidFill>
              </a:rPr>
              <a:t>mtime</a:t>
            </a:r>
            <a:r>
              <a:rPr lang="zh-CN" altLang="en-US" dirty="0">
                <a:solidFill>
                  <a:srgbClr val="FF0000"/>
                </a:solidFill>
              </a:rPr>
              <a:t>的当前值，相关汇编指令是 </a:t>
            </a:r>
            <a:r>
              <a:rPr lang="en-US" altLang="zh-CN" dirty="0" err="1">
                <a:solidFill>
                  <a:srgbClr val="FF0000"/>
                </a:solidFill>
              </a:rPr>
              <a:t>rdtime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00FFFF"/>
                </a:highlight>
              </a:rPr>
              <a:t>s</a:t>
            </a:r>
            <a:r>
              <a:rPr lang="zh-CN" altLang="en-US" sz="4000" dirty="0">
                <a:highlight>
                  <a:srgbClr val="00FFFF"/>
                </a:highlight>
              </a:rPr>
              <a:t>模式下中断前后的硬件变化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触发时钟中断时，硬件会自动经历以下的状态转换（这里只列出</a:t>
            </a:r>
            <a:r>
              <a:rPr lang="en-US" altLang="zh-CN" dirty="0"/>
              <a:t>s</a:t>
            </a:r>
            <a:r>
              <a:rPr lang="zh-CN" altLang="en-US" dirty="0"/>
              <a:t>模式下的变化）：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中断或异常的原因会被存入</a:t>
            </a:r>
            <a:r>
              <a:rPr lang="en-US" altLang="zh-CN" dirty="0" err="1">
                <a:solidFill>
                  <a:srgbClr val="FF0000"/>
                </a:solidFill>
              </a:rPr>
              <a:t>scause</a:t>
            </a:r>
            <a:r>
              <a:rPr lang="zh-CN" altLang="en-US" dirty="0"/>
              <a:t>寄存器。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中断或异常发生时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中的值会被存入</a:t>
            </a:r>
            <a:r>
              <a:rPr lang="en-US" altLang="zh-CN" dirty="0" err="1">
                <a:solidFill>
                  <a:srgbClr val="FF0000"/>
                </a:solidFill>
              </a:rPr>
              <a:t>sepc</a:t>
            </a:r>
            <a:r>
              <a:rPr lang="zh-CN" altLang="en-US" dirty="0">
                <a:solidFill>
                  <a:srgbClr val="FF0000"/>
                </a:solidFill>
              </a:rPr>
              <a:t>，并且</a:t>
            </a:r>
            <a:r>
              <a:rPr lang="en-US" altLang="zh-CN" dirty="0">
                <a:solidFill>
                  <a:srgbClr val="FF0000"/>
                </a:solidFill>
              </a:rPr>
              <a:t>pc</a:t>
            </a:r>
            <a:r>
              <a:rPr lang="zh-CN" altLang="en-US" dirty="0">
                <a:solidFill>
                  <a:srgbClr val="FF0000"/>
                </a:solidFill>
              </a:rPr>
              <a:t>将被设置为</a:t>
            </a:r>
            <a:r>
              <a:rPr lang="en-US" altLang="zh-CN" dirty="0" err="1">
                <a:solidFill>
                  <a:srgbClr val="FF0000"/>
                </a:solidFill>
              </a:rPr>
              <a:t>stvec</a:t>
            </a:r>
            <a:r>
              <a:rPr lang="zh-CN" altLang="en-US" dirty="0">
                <a:solidFill>
                  <a:srgbClr val="FF0000"/>
                </a:solidFill>
              </a:rPr>
              <a:t>中的值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sie</a:t>
            </a:r>
            <a:r>
              <a:rPr lang="en-US" altLang="zh-CN" dirty="0"/>
              <a:t>]</a:t>
            </a:r>
            <a:r>
              <a:rPr lang="zh-CN" altLang="en-US" dirty="0"/>
              <a:t>会被置零，且中断发生前的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sie</a:t>
            </a:r>
            <a:r>
              <a:rPr lang="en-US" altLang="zh-CN" dirty="0"/>
              <a:t>]</a:t>
            </a:r>
            <a:r>
              <a:rPr lang="zh-CN" altLang="en-US" dirty="0"/>
              <a:t>会被存入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spie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发生异常前的权限模式会被存入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spp</a:t>
            </a:r>
            <a:r>
              <a:rPr lang="en-US" altLang="zh-CN" dirty="0"/>
              <a:t>]</a:t>
            </a:r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00FFFF"/>
                </a:highlight>
              </a:rPr>
              <a:t>s</a:t>
            </a:r>
            <a:r>
              <a:rPr lang="zh-CN" altLang="en-US" sz="4000" dirty="0">
                <a:highlight>
                  <a:srgbClr val="00FFFF"/>
                </a:highlight>
              </a:rPr>
              <a:t>模式下中断前后的硬件变化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在我们处理完中断或异常，并将寄存器现场恢复为之前的状态后，我们需要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 err="1">
                <a:solidFill>
                  <a:srgbClr val="FF0000"/>
                </a:solidFill>
              </a:rPr>
              <a:t>sret</a:t>
            </a:r>
            <a:r>
              <a:rPr lang="zh-CN" altLang="en-US" dirty="0">
                <a:solidFill>
                  <a:srgbClr val="FF0000"/>
                </a:solidFill>
              </a:rPr>
              <a:t>指令回到之前的任务中</a:t>
            </a:r>
            <a:r>
              <a:rPr lang="zh-CN" altLang="en-US" dirty="0"/>
              <a:t>。</a:t>
            </a:r>
            <a:r>
              <a:rPr lang="en-US" altLang="zh-CN" dirty="0" err="1"/>
              <a:t>sret</a:t>
            </a:r>
            <a:r>
              <a:rPr lang="zh-CN" altLang="en-US" dirty="0"/>
              <a:t>指令会做以下事情：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sepc</a:t>
            </a:r>
            <a:r>
              <a:rPr lang="zh-CN" altLang="en-US" dirty="0"/>
              <a:t>中的值放入到</a:t>
            </a:r>
            <a:r>
              <a:rPr lang="en-US" altLang="zh-CN" dirty="0"/>
              <a:t>pc</a:t>
            </a:r>
            <a:r>
              <a:rPr lang="zh-CN" altLang="en-US" dirty="0"/>
              <a:t>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将权限模式设为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spp</a:t>
            </a:r>
            <a:r>
              <a:rPr lang="en-US" altLang="zh-CN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sie</a:t>
            </a:r>
            <a:r>
              <a:rPr lang="en-US" altLang="zh-CN" dirty="0"/>
              <a:t>]</a:t>
            </a:r>
            <a:r>
              <a:rPr lang="zh-CN" altLang="en-US" dirty="0"/>
              <a:t>设为</a:t>
            </a:r>
            <a:r>
              <a:rPr lang="en-US" altLang="zh-CN" dirty="0" err="1"/>
              <a:t>sstatus</a:t>
            </a:r>
            <a:r>
              <a:rPr lang="en-US" altLang="zh-CN" dirty="0"/>
              <a:t>[</a:t>
            </a:r>
            <a:r>
              <a:rPr lang="en-US" altLang="zh-CN" dirty="0" err="1"/>
              <a:t>spie</a:t>
            </a:r>
            <a:r>
              <a:rPr lang="en-US" altLang="zh-CN" dirty="0"/>
              <a:t>]</a:t>
            </a:r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 err="1"/>
              <a:t>head.S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4555553"/>
          </a:xfrm>
        </p:spPr>
        <p:txBody>
          <a:bodyPr>
            <a:normAutofit/>
          </a:bodyPr>
          <a:lstStyle/>
          <a:p>
            <a:r>
              <a:rPr lang="zh-CN" altLang="en-US" dirty="0"/>
              <a:t>实验描述</a:t>
            </a:r>
            <a:r>
              <a:rPr lang="en-US" altLang="zh-CN" dirty="0"/>
              <a:t>:</a:t>
            </a:r>
            <a:r>
              <a:rPr lang="zh-CN" altLang="en-US" dirty="0"/>
              <a:t> 我们首先为即将运行的第一个 </a:t>
            </a:r>
            <a:r>
              <a:rPr lang="en-US" altLang="zh-CN" dirty="0"/>
              <a:t>C </a:t>
            </a:r>
            <a:r>
              <a:rPr lang="zh-CN" altLang="en-US" dirty="0"/>
              <a:t>函数设置程序栈（</a:t>
            </a:r>
            <a:r>
              <a:rPr lang="zh-CN" altLang="en-US" u="sng" dirty="0">
                <a:solidFill>
                  <a:srgbClr val="FF0000"/>
                </a:solidFill>
              </a:rPr>
              <a:t>栈的大小可以设置为</a:t>
            </a:r>
            <a:r>
              <a:rPr lang="en-US" altLang="zh-CN" u="sng" dirty="0">
                <a:solidFill>
                  <a:srgbClr val="FF0000"/>
                </a:solidFill>
              </a:rPr>
              <a:t>4KB</a:t>
            </a:r>
            <a:r>
              <a:rPr lang="zh-CN" altLang="en-US" dirty="0"/>
              <a:t>），并将</a:t>
            </a:r>
            <a:r>
              <a:rPr lang="zh-CN" altLang="en-US" u="sng" dirty="0">
                <a:solidFill>
                  <a:srgbClr val="FF0000"/>
                </a:solidFill>
              </a:rPr>
              <a:t>该栈放置在</a:t>
            </a:r>
            <a:r>
              <a:rPr lang="en-US" altLang="zh-CN" u="sng" dirty="0">
                <a:solidFill>
                  <a:srgbClr val="FF0000"/>
                </a:solidFill>
              </a:rPr>
              <a:t>.</a:t>
            </a:r>
            <a:r>
              <a:rPr lang="en-US" altLang="zh-CN" u="sng" dirty="0" err="1">
                <a:solidFill>
                  <a:srgbClr val="FF0000"/>
                </a:solidFill>
              </a:rPr>
              <a:t>bss.stack</a:t>
            </a:r>
            <a:r>
              <a:rPr lang="en-US" altLang="zh-CN" u="sng" dirty="0">
                <a:solidFill>
                  <a:srgbClr val="FF0000"/>
                </a:solidFill>
              </a:rPr>
              <a:t> </a:t>
            </a:r>
            <a:r>
              <a:rPr lang="zh-CN" altLang="en-US" u="sng" dirty="0">
                <a:solidFill>
                  <a:srgbClr val="FF0000"/>
                </a:solidFill>
              </a:rPr>
              <a:t>段</a:t>
            </a:r>
            <a:r>
              <a:rPr lang="zh-CN" altLang="en-US" dirty="0"/>
              <a:t>。接下来我们只需要</a:t>
            </a:r>
            <a:r>
              <a:rPr lang="zh-CN" altLang="en-US" u="sng" dirty="0">
                <a:solidFill>
                  <a:srgbClr val="FF0000"/>
                </a:solidFill>
              </a:rPr>
              <a:t>通过跳转指令，跳转至 </a:t>
            </a:r>
            <a:r>
              <a:rPr lang="en-US" altLang="zh-CN" u="sng" dirty="0" err="1">
                <a:solidFill>
                  <a:srgbClr val="FF0000"/>
                </a:solidFill>
              </a:rPr>
              <a:t>main.c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中的 </a:t>
            </a:r>
            <a:r>
              <a:rPr lang="en-US" altLang="zh-CN" u="sng" dirty="0" err="1">
                <a:solidFill>
                  <a:srgbClr val="FF0000"/>
                </a:solidFill>
              </a:rPr>
              <a:t>start_kernel</a:t>
            </a:r>
            <a:r>
              <a:rPr lang="en-US" altLang="zh-CN" u="sng" dirty="0">
                <a:solidFill>
                  <a:srgbClr val="FF0000"/>
                </a:solidFill>
              </a:rPr>
              <a:t> </a:t>
            </a:r>
            <a:r>
              <a:rPr lang="zh-CN" altLang="en-US" u="sng" dirty="0">
                <a:solidFill>
                  <a:srgbClr val="FF0000"/>
                </a:solidFill>
              </a:rPr>
              <a:t>函数即可</a:t>
            </a:r>
            <a:r>
              <a:rPr lang="en-US" altLang="zh-CN" dirty="0"/>
              <a:t>(</a:t>
            </a:r>
            <a:r>
              <a:rPr lang="zh-CN" altLang="en-US" dirty="0"/>
              <a:t>标红为需要操作的部分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如何分配程序栈，需要修改什么寄存器？（可参考 </a:t>
            </a:r>
            <a:r>
              <a:rPr lang="en-US" altLang="zh-CN" dirty="0" err="1"/>
              <a:t>riscv</a:t>
            </a:r>
            <a:r>
              <a:rPr lang="en-US" altLang="zh-CN" dirty="0"/>
              <a:t> </a:t>
            </a:r>
            <a:r>
              <a:rPr lang="zh-CN" altLang="en-US" dirty="0"/>
              <a:t>手册）</a:t>
            </a:r>
            <a:endParaRPr lang="en-US" altLang="zh-CN" dirty="0"/>
          </a:p>
          <a:p>
            <a:pPr lvl="1"/>
            <a:r>
              <a:rPr lang="zh-CN" altLang="en-US" dirty="0"/>
              <a:t>通过什么指令设置寄存器的值？ （可参考 </a:t>
            </a:r>
            <a:r>
              <a:rPr lang="en-US" altLang="zh-CN" dirty="0" err="1"/>
              <a:t>riscv</a:t>
            </a:r>
            <a:r>
              <a:rPr lang="en-US" altLang="zh-CN" dirty="0"/>
              <a:t> </a:t>
            </a:r>
            <a:r>
              <a:rPr lang="zh-CN" altLang="en-US" dirty="0"/>
              <a:t>手册）</a:t>
            </a:r>
            <a:endParaRPr lang="en-US" altLang="zh-CN" dirty="0"/>
          </a:p>
          <a:p>
            <a:pPr lvl="1"/>
            <a:r>
              <a:rPr lang="zh-CN" altLang="en-US" dirty="0"/>
              <a:t>通过什么指令来实现跳转？ （可参考 </a:t>
            </a:r>
            <a:r>
              <a:rPr lang="en-US" altLang="zh-CN" dirty="0" err="1"/>
              <a:t>riscv</a:t>
            </a:r>
            <a:r>
              <a:rPr lang="en-US" altLang="zh-CN" dirty="0"/>
              <a:t> </a:t>
            </a:r>
            <a:r>
              <a:rPr lang="zh-CN" altLang="en-US" dirty="0"/>
              <a:t>手册）</a:t>
            </a:r>
            <a:endParaRPr kumimoji="1" lang="en-US" altLang="zh-CN" dirty="0"/>
          </a:p>
          <a:p>
            <a:r>
              <a:rPr kumimoji="1" lang="en-US" altLang="zh-CN" dirty="0"/>
              <a:t>RISC-V</a:t>
            </a:r>
            <a:r>
              <a:rPr kumimoji="1" lang="zh-CN" altLang="en-US" dirty="0"/>
              <a:t>的汇编指示符和作用说明 </a:t>
            </a:r>
            <a:r>
              <a:rPr kumimoji="1" lang="en-US" altLang="zh-CN" dirty="0"/>
              <a:t>[</a:t>
            </a:r>
            <a:r>
              <a:rPr kumimoji="1" lang="zh-CN" altLang="en-US" dirty="0"/>
              <a:t>查看 </a:t>
            </a:r>
            <a:r>
              <a:rPr kumimoji="1" lang="en-US" altLang="zh-CN" dirty="0" err="1">
                <a:hlinkClick r:id="rId2"/>
              </a:rPr>
              <a:t>head.S</a:t>
            </a:r>
            <a:r>
              <a:rPr kumimoji="1" lang="en-US" altLang="zh-CN" dirty="0"/>
              <a:t> &amp; </a:t>
            </a:r>
            <a:r>
              <a:rPr kumimoji="1" lang="en-US" altLang="zh-CN" dirty="0" err="1">
                <a:hlinkClick r:id="rId3"/>
              </a:rPr>
              <a:t>vmlinux.lds</a:t>
            </a:r>
            <a:r>
              <a:rPr kumimoji="1" lang="en-US" altLang="zh-CN" dirty="0"/>
              <a:t>]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.section .foo</a:t>
            </a:r>
            <a:r>
              <a:rPr lang="en-US" altLang="zh-CN" dirty="0"/>
              <a:t>: </a:t>
            </a:r>
            <a:r>
              <a:rPr lang="zh-CN" altLang="en-US" dirty="0"/>
              <a:t>自定义段，之后跟的符号都在 </a:t>
            </a:r>
            <a:r>
              <a:rPr lang="en-US" altLang="zh-CN" b="1" dirty="0">
                <a:solidFill>
                  <a:srgbClr val="0070C0"/>
                </a:solidFill>
              </a:rPr>
              <a:t>.foo</a:t>
            </a:r>
            <a:r>
              <a:rPr lang="en-US" altLang="zh-CN" dirty="0"/>
              <a:t> </a:t>
            </a:r>
            <a:r>
              <a:rPr lang="zh-CN" altLang="en-US" dirty="0"/>
              <a:t>段中，</a:t>
            </a:r>
            <a:r>
              <a:rPr lang="en-US" altLang="zh-CN" dirty="0"/>
              <a:t>.foo</a:t>
            </a:r>
            <a:r>
              <a:rPr lang="zh-CN" altLang="en-US" dirty="0"/>
              <a:t>段名可以做修改</a:t>
            </a:r>
            <a:endParaRPr lang="en-US" altLang="zh-CN" dirty="0"/>
          </a:p>
          <a:p>
            <a:pPr lvl="1"/>
            <a:r>
              <a:rPr lang="en-US" altLang="zh-CN" dirty="0"/>
              <a:t>_start </a:t>
            </a:r>
            <a:r>
              <a:rPr lang="zh-CN" altLang="en-US" dirty="0"/>
              <a:t>被放入到 </a:t>
            </a:r>
            <a:r>
              <a:rPr lang="en-US" altLang="zh-CN" dirty="0"/>
              <a:t>.</a:t>
            </a:r>
            <a:r>
              <a:rPr lang="en-US" altLang="zh-CN" dirty="0" err="1"/>
              <a:t>text.entry</a:t>
            </a:r>
            <a:r>
              <a:rPr lang="en-US" altLang="zh-CN" dirty="0"/>
              <a:t> </a:t>
            </a:r>
            <a:r>
              <a:rPr lang="zh-CN" altLang="en-US" dirty="0"/>
              <a:t>段，位于 </a:t>
            </a:r>
            <a:r>
              <a:rPr lang="en-US" altLang="zh-CN" dirty="0"/>
              <a:t>.text </a:t>
            </a:r>
            <a:r>
              <a:rPr lang="zh-CN" altLang="en-US" dirty="0"/>
              <a:t>的最开始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/>
              <a:t>lib/M</a:t>
            </a:r>
            <a:r>
              <a:rPr kumimoji="1" lang="en-US" altLang="zh-CN" dirty="0" err="1"/>
              <a:t>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M</a:t>
            </a:r>
            <a:r>
              <a:rPr kumimoji="1" lang="en-US" altLang="zh-CN" dirty="0" err="1"/>
              <a:t>akefile</a:t>
            </a:r>
            <a:r>
              <a:rPr kumimoji="1" lang="zh-CN" altLang="en-US" dirty="0"/>
              <a:t>的基本规则</a:t>
            </a:r>
            <a:r>
              <a:rPr kumimoji="1" lang="en-US" altLang="zh-CN" dirty="0"/>
              <a:t>(target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prerequisite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、变量</a:t>
            </a:r>
            <a:r>
              <a:rPr kumimoji="1" lang="en-US" altLang="zh-CN" dirty="0"/>
              <a:t>)</a:t>
            </a:r>
          </a:p>
          <a:p>
            <a:r>
              <a:rPr lang="en-US" altLang="zh-CN" i="1" dirty="0"/>
              <a:t>$(wildcard *.c)</a:t>
            </a:r>
            <a:r>
              <a:rPr lang="en-US" altLang="zh-CN" dirty="0"/>
              <a:t> </a:t>
            </a:r>
            <a:r>
              <a:rPr lang="zh-CN" altLang="en-US" dirty="0"/>
              <a:t>的作用是什么？</a:t>
            </a:r>
            <a:endParaRPr lang="en-US" altLang="zh-CN" dirty="0"/>
          </a:p>
          <a:p>
            <a:r>
              <a:rPr lang="en-US" altLang="zh-CN" i="1" dirty="0"/>
              <a:t>Wildcard </a:t>
            </a:r>
            <a:r>
              <a:rPr lang="zh-CN" altLang="en-US" dirty="0"/>
              <a:t>的作用是什么？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补充</a:t>
            </a:r>
            <a:r>
              <a:rPr kumimoji="1" lang="en-US" altLang="zh-CN" dirty="0" err="1"/>
              <a:t>sbi.c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了解</a:t>
            </a:r>
            <a:r>
              <a:rPr kumimoji="1" lang="en-US" altLang="zh-CN" dirty="0" err="1"/>
              <a:t>sbi</a:t>
            </a:r>
            <a:r>
              <a:rPr kumimoji="1" lang="zh-CN" altLang="en-US" dirty="0"/>
              <a:t>介绍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lang="zh-CN" altLang="en-US" dirty="0"/>
              <a:t>为降低实验难度，我们选择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 err="1"/>
              <a:t>Bootloader</a:t>
            </a:r>
            <a:r>
              <a:rPr lang="en-US" altLang="zh-CN" dirty="0"/>
              <a:t> </a:t>
            </a:r>
            <a:r>
              <a:rPr lang="zh-CN" altLang="en-US" dirty="0"/>
              <a:t>来完成机器启动时 </a:t>
            </a:r>
            <a:r>
              <a:rPr lang="en-US" altLang="zh-CN" dirty="0"/>
              <a:t>M-mode </a:t>
            </a:r>
            <a:r>
              <a:rPr lang="zh-CN" altLang="en-US" dirty="0"/>
              <a:t>下的硬件初始化与寄存器设置，并使用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所提供的接口完成诸如字符打印的操作。</a:t>
            </a:r>
            <a:endParaRPr lang="en-US" altLang="zh-CN" dirty="0"/>
          </a:p>
          <a:p>
            <a:r>
              <a:rPr kumimoji="1" lang="zh-CN" altLang="en-US" dirty="0"/>
              <a:t>此时补充的</a:t>
            </a:r>
            <a:r>
              <a:rPr lang="en-US" altLang="zh-CN" b="1" dirty="0" err="1"/>
              <a:t>sbi_ecall</a:t>
            </a:r>
            <a:r>
              <a:rPr lang="zh-CN" altLang="en-US" b="1" dirty="0"/>
              <a:t> </a:t>
            </a:r>
            <a:r>
              <a:rPr lang="zh-CN" altLang="en-US" dirty="0"/>
              <a:t>函数之后会调用其来打印字符。</a:t>
            </a:r>
            <a:endParaRPr lang="en-US" altLang="zh-CN" dirty="0"/>
          </a:p>
          <a:p>
            <a:r>
              <a:rPr lang="zh-CN" altLang="en-US" dirty="0"/>
              <a:t>函数内容大体流程</a:t>
            </a:r>
            <a:endParaRPr lang="en-US" altLang="zh-CN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sbiret</a:t>
            </a:r>
            <a:r>
              <a:rPr lang="zh-CN" altLang="en-US" dirty="0"/>
              <a:t>对象接收错误码、操作返回值</a:t>
            </a:r>
            <a:endParaRPr lang="en-US" altLang="zh-CN" dirty="0"/>
          </a:p>
          <a:p>
            <a:pPr lvl="1"/>
            <a:r>
              <a:rPr lang="zh-CN" altLang="en-US" dirty="0"/>
              <a:t>模仿内联汇编示例一</a:t>
            </a:r>
            <a:r>
              <a:rPr lang="en-US" altLang="zh-CN" dirty="0"/>
              <a:t>,</a:t>
            </a:r>
            <a:r>
              <a:rPr lang="zh-CN" altLang="en-US" dirty="0"/>
              <a:t>按照内容编写内联汇编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在该文件中可以再编写一些其他方法</a:t>
            </a:r>
            <a:r>
              <a:rPr lang="en-US" altLang="zh-CN" dirty="0"/>
              <a:t>,</a:t>
            </a:r>
            <a:r>
              <a:rPr lang="zh-CN" altLang="en-US" dirty="0"/>
              <a:t> 方便后续使用</a:t>
            </a:r>
            <a:r>
              <a:rPr lang="en-US" altLang="zh-CN" dirty="0"/>
              <a:t>(</a:t>
            </a:r>
            <a:r>
              <a:rPr lang="zh-CN" altLang="en-US" dirty="0"/>
              <a:t>修改调用</a:t>
            </a:r>
            <a:r>
              <a:rPr lang="en-US" altLang="zh-CN" dirty="0" err="1"/>
              <a:t>sbi_ecall</a:t>
            </a:r>
            <a:r>
              <a:rPr lang="zh-CN" altLang="en-US" dirty="0"/>
              <a:t>对应实参即可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11415" y="2900045"/>
            <a:ext cx="366458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99530" cy="72517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/>
                <a:ea typeface="微软雅黑"/>
              </a:rPr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35" y="1090295"/>
            <a:ext cx="10846435" cy="555908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实验任务：按照实验指导书要求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现场验收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仓库地址：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2"/>
              </a:rPr>
              <a:t>https://gitee.com/zju_xiayingjie/os23fall-stu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Lab1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实验指导书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实验报告提交截止日期：</a:t>
            </a:r>
            <a:r>
              <a:rPr lang="zh-CN" altLang="en-US" sz="4000" b="1" dirty="0">
                <a:solidFill>
                  <a:srgbClr val="FF0000"/>
                </a:solidFill>
              </a:rPr>
              <a:t>10.</a:t>
            </a:r>
            <a:r>
              <a:rPr lang="en-US" altLang="zh-CN" sz="4000" b="1" dirty="0">
                <a:solidFill>
                  <a:srgbClr val="FF0000"/>
                </a:solidFill>
              </a:rPr>
              <a:t>23</a:t>
            </a:r>
            <a:r>
              <a:rPr lang="zh-CN" altLang="en-US" sz="4000" b="1" dirty="0">
                <a:solidFill>
                  <a:srgbClr val="FF0000"/>
                </a:solidFill>
              </a:rPr>
              <a:t> 之前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⭐文件名命名规范示例：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Lab1_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.pdf （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 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lab0）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模板见 </a:t>
            </a:r>
            <a:r>
              <a:rPr lang="zh-CN" altLang="en-US" sz="25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hlinkClick r:id="rId4"/>
              </a:rPr>
              <a:t>docs/template.doc</a:t>
            </a:r>
            <a:endParaRPr lang="en-US" altLang="zh-CN" sz="25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提交在学在浙大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现场验收截止日期：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之前任意上课时间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137" y="2719573"/>
            <a:ext cx="10515600" cy="4351338"/>
          </a:xfrm>
        </p:spPr>
        <p:txBody>
          <a:bodyPr/>
          <a:lstStyle/>
          <a:p>
            <a:r>
              <a:rPr lang="en-US" altLang="zh-CN" dirty="0" err="1"/>
              <a:t>sbi_ecall</a:t>
            </a:r>
            <a:r>
              <a:rPr lang="en-US" altLang="zh-CN" dirty="0"/>
              <a:t>(0x1, 0x0</a:t>
            </a:r>
            <a:r>
              <a:rPr lang="zh-CN" altLang="en-US" dirty="0"/>
              <a:t>， </a:t>
            </a:r>
            <a:r>
              <a:rPr lang="en-US" altLang="zh-CN" u="sng" dirty="0">
                <a:solidFill>
                  <a:srgbClr val="FF0000"/>
                </a:solidFill>
              </a:rPr>
              <a:t>0x30</a:t>
            </a:r>
            <a:r>
              <a:rPr lang="en-US" altLang="zh-CN" dirty="0"/>
              <a:t>, 0, 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0) </a:t>
            </a:r>
            <a:r>
              <a:rPr lang="zh-CN" altLang="en-US" dirty="0"/>
              <a:t>将会输出字符</a:t>
            </a:r>
            <a:r>
              <a:rPr lang="en-US" altLang="zh-CN" dirty="0"/>
              <a:t>'0'</a:t>
            </a:r>
            <a:r>
              <a:rPr lang="zh-CN" altLang="en-US" dirty="0"/>
              <a:t>。其中</a:t>
            </a:r>
            <a:r>
              <a:rPr lang="en-US" altLang="zh-CN" dirty="0"/>
              <a:t>0x1</a:t>
            </a:r>
            <a:r>
              <a:rPr lang="zh-CN" altLang="en-US" dirty="0"/>
              <a:t>代表 </a:t>
            </a:r>
            <a:r>
              <a:rPr lang="en-US" altLang="zh-CN" dirty="0" err="1"/>
              <a:t>sbi_console_putchar</a:t>
            </a:r>
            <a:r>
              <a:rPr lang="en-US" altLang="zh-CN" dirty="0"/>
              <a:t> </a:t>
            </a:r>
            <a:r>
              <a:rPr lang="zh-CN" altLang="en-US" dirty="0"/>
              <a:t>的 </a:t>
            </a:r>
            <a:r>
              <a:rPr lang="en-US" altLang="zh-CN" dirty="0" err="1"/>
              <a:t>ExtensionID</a:t>
            </a:r>
            <a:r>
              <a:rPr lang="zh-CN" altLang="en-US" dirty="0"/>
              <a:t>，</a:t>
            </a:r>
            <a:r>
              <a:rPr lang="en-US" altLang="zh-CN" dirty="0"/>
              <a:t>0x0</a:t>
            </a:r>
            <a:r>
              <a:rPr lang="zh-CN" altLang="en-US" dirty="0"/>
              <a:t>代表</a:t>
            </a:r>
            <a:r>
              <a:rPr lang="en-US" altLang="zh-CN" dirty="0" err="1"/>
              <a:t>FunctioID</a:t>
            </a:r>
            <a:r>
              <a:rPr lang="en-US" altLang="zh-CN" dirty="0"/>
              <a:t>, 0x30</a:t>
            </a:r>
            <a:r>
              <a:rPr lang="zh-CN" altLang="en-US" dirty="0"/>
              <a:t>代表</a:t>
            </a:r>
            <a:r>
              <a:rPr lang="en-US" altLang="zh-CN" dirty="0"/>
              <a:t>'0'</a:t>
            </a:r>
            <a:r>
              <a:rPr lang="zh-CN" altLang="en-US" dirty="0"/>
              <a:t>的</a:t>
            </a:r>
            <a:r>
              <a:rPr lang="en-US" altLang="zh-CN" dirty="0" err="1"/>
              <a:t>ascii</a:t>
            </a:r>
            <a:r>
              <a:rPr lang="zh-CN" altLang="en-US" dirty="0"/>
              <a:t>值，其余参数填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b="1" u="sng" dirty="0" err="1">
                <a:solidFill>
                  <a:srgbClr val="FF0000"/>
                </a:solidFill>
                <a:effectLst/>
              </a:rPr>
              <a:t>sbi_console_putchar</a:t>
            </a:r>
            <a:r>
              <a:rPr lang="en-US" altLang="zh-CN" b="1" u="sng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</a:rPr>
              <a:t>(unsigned c)</a:t>
            </a:r>
          </a:p>
          <a:p>
            <a:pPr marL="0" indent="0">
              <a:buNone/>
            </a:pPr>
            <a:r>
              <a:rPr lang="en-US" altLang="zh-CN" dirty="0" err="1"/>
              <a:t> 	sbi_ecall</a:t>
            </a:r>
            <a:r>
              <a:rPr lang="en-US" altLang="zh-CN" dirty="0"/>
              <a:t>(0x1, 0x0</a:t>
            </a:r>
            <a:r>
              <a:rPr lang="zh-CN" altLang="en-US" dirty="0"/>
              <a:t>， </a:t>
            </a:r>
            <a:r>
              <a:rPr lang="en-US" altLang="zh-CN" u="sng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,  0, 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2497" y="419510"/>
          <a:ext cx="10515600" cy="18897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77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Function Name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Function ID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Extension ID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77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effectLst/>
                        </a:rPr>
                        <a:t>sbi_set_timer</a:t>
                      </a:r>
                      <a:r>
                        <a:rPr lang="en-US" altLang="zh-CN" sz="1600" dirty="0">
                          <a:effectLst/>
                        </a:rPr>
                        <a:t> </a:t>
                      </a:r>
                      <a:r>
                        <a:rPr lang="zh-CN" altLang="en-US" sz="1600" dirty="0">
                          <a:effectLst/>
                        </a:rPr>
                        <a:t>（设置时钟相关寄存器）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600">
                          <a:effectLst/>
                        </a:rPr>
                        <a:t>0x00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77">
                <a:tc>
                  <a:txBody>
                    <a:bodyPr/>
                    <a:lstStyle/>
                    <a:p>
                      <a:r>
                        <a:rPr lang="en-US" sz="1600" b="1" u="sng" dirty="0" err="1">
                          <a:solidFill>
                            <a:srgbClr val="FF0000"/>
                          </a:solidFill>
                          <a:effectLst/>
                        </a:rPr>
                        <a:t>sbi_console_putchar</a:t>
                      </a:r>
                      <a:r>
                        <a:rPr lang="en-US" sz="1600" b="1" u="sng" dirty="0">
                          <a:solidFill>
                            <a:srgbClr val="FF0000"/>
                          </a:solidFill>
                          <a:effectLst/>
                        </a:rPr>
                        <a:t> （打印字符）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u="sng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b="1" u="sng" dirty="0">
                          <a:solidFill>
                            <a:srgbClr val="FF0000"/>
                          </a:solidFill>
                          <a:effectLst/>
                        </a:rPr>
                        <a:t>0x01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sbi_console_getchar （接收字符）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effectLst/>
                        </a:rPr>
                        <a:t>0x02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sbi_shutdown （关机）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effectLst/>
                        </a:rPr>
                        <a:t>0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600" dirty="0">
                          <a:effectLst/>
                        </a:rPr>
                        <a:t>0x08</a:t>
                      </a:r>
                    </a:p>
                  </a:txBody>
                  <a:tcPr marL="145274" marR="145274" marT="67050" marB="67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编写</a:t>
            </a:r>
            <a:r>
              <a:rPr kumimoji="1" lang="en-US" altLang="zh-CN" dirty="0" err="1"/>
              <a:t>defs.h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418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可以参考已经编写好的</a:t>
            </a:r>
            <a:r>
              <a:rPr lang="en-US" altLang="zh-CN" b="1" dirty="0" err="1"/>
              <a:t>csr_write</a:t>
            </a:r>
            <a:r>
              <a:rPr kumimoji="1" lang="en-US" altLang="zh-CN" dirty="0"/>
              <a:t>,</a:t>
            </a:r>
            <a:r>
              <a:rPr kumimoji="1" lang="zh-CN" altLang="en-US" dirty="0"/>
              <a:t> 逆着编写即可</a:t>
            </a:r>
            <a:endParaRPr kumimoji="1" lang="en-US" altLang="zh-CN" dirty="0"/>
          </a:p>
          <a:p>
            <a:r>
              <a:rPr lang="zh-CN" altLang="en-US" dirty="0"/>
              <a:t>简单来说，</a:t>
            </a:r>
            <a:r>
              <a:rPr lang="en-US" altLang="zh-CN" dirty="0"/>
              <a:t>CSR </a:t>
            </a:r>
            <a:r>
              <a:rPr lang="zh-CN" altLang="en-US" dirty="0"/>
              <a:t>是 </a:t>
            </a:r>
            <a:r>
              <a:rPr lang="en-US" altLang="zh-CN" dirty="0"/>
              <a:t>CPU </a:t>
            </a:r>
            <a:r>
              <a:rPr lang="zh-CN" altLang="en-US" dirty="0"/>
              <a:t>中的一系列特殊的寄存器，这些寄存器包含</a:t>
            </a:r>
            <a:r>
              <a:rPr lang="en-US" altLang="zh-CN" dirty="0"/>
              <a:t>CPU </a:t>
            </a:r>
            <a:r>
              <a:rPr lang="zh-CN" altLang="en-US" dirty="0"/>
              <a:t>当前的状态和执行机制</a:t>
            </a:r>
            <a:endParaRPr lang="en-US" altLang="zh-CN" dirty="0"/>
          </a:p>
          <a:p>
            <a:r>
              <a:rPr lang="zh-CN" altLang="en-US" dirty="0"/>
              <a:t>以上读取可能涉及到</a:t>
            </a:r>
            <a:r>
              <a:rPr lang="en-US" altLang="zh-CN" dirty="0" err="1"/>
              <a:t>csrr</a:t>
            </a:r>
            <a:r>
              <a:rPr lang="zh-CN" altLang="en-US" dirty="0"/>
              <a:t>指令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b="1" dirty="0" err="1"/>
              <a:t>csr_read</a:t>
            </a:r>
            <a:r>
              <a:rPr lang="en-US" altLang="zh-CN" b="1" dirty="0"/>
              <a:t>(</a:t>
            </a:r>
            <a:r>
              <a:rPr lang="en-US" altLang="zh-CN" b="1" u="sng" dirty="0" err="1"/>
              <a:t>csr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zh-CN" altLang="en-US" dirty="0"/>
              <a:t>传入需要读取的</a:t>
            </a:r>
            <a:r>
              <a:rPr lang="en-US" altLang="zh-CN" dirty="0" err="1"/>
              <a:t>csr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zh-CN" altLang="en-US" dirty="0"/>
              <a:t>以上完成可以</a:t>
            </a:r>
            <a:r>
              <a:rPr lang="en-US" altLang="zh-CN" dirty="0"/>
              <a:t>make</a:t>
            </a:r>
            <a:r>
              <a:rPr lang="zh-CN" altLang="en-US" dirty="0"/>
              <a:t>你的内核并在</a:t>
            </a:r>
            <a:r>
              <a:rPr lang="en-US" altLang="zh-CN" dirty="0" err="1"/>
              <a:t>qemu</a:t>
            </a:r>
            <a:r>
              <a:rPr lang="zh-CN" altLang="en-US" dirty="0"/>
              <a:t>上运行了，显示结果为</a:t>
            </a:r>
            <a:r>
              <a:rPr lang="en-US" altLang="zh-CN" dirty="0" err="1"/>
              <a:t>main.c</a:t>
            </a:r>
            <a:r>
              <a:rPr lang="zh-CN" altLang="en-US" dirty="0"/>
              <a:t>中</a:t>
            </a:r>
            <a:r>
              <a:rPr lang="en-US" altLang="zh-CN" dirty="0" err="1"/>
              <a:t>start_kernel</a:t>
            </a:r>
            <a:r>
              <a:rPr lang="zh-CN" altLang="en-US" dirty="0"/>
              <a:t>方法设定的内容（可以输出学号之类的信息）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4B8EF1-0FDB-DE3D-9FD7-00A3D37E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020" y="2748915"/>
            <a:ext cx="4691380" cy="374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开启</a:t>
            </a:r>
            <a:r>
              <a:rPr kumimoji="1" lang="zh-CN" altLang="en-CN" dirty="0"/>
              <a:t>异常处理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修改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/kernel/</a:t>
            </a:r>
            <a:r>
              <a:rPr lang="en-US" altLang="zh-CN" dirty="0" err="1"/>
              <a:t>head.S</a:t>
            </a:r>
            <a:r>
              <a:rPr lang="zh-CN" altLang="en-US" dirty="0"/>
              <a:t>， 并补全 </a:t>
            </a:r>
            <a:r>
              <a:rPr lang="en-US" altLang="zh-CN" dirty="0"/>
              <a:t>_start </a:t>
            </a:r>
            <a:r>
              <a:rPr lang="zh-CN" altLang="en-US" dirty="0"/>
              <a:t>中的逻辑（</a:t>
            </a:r>
            <a:r>
              <a:rPr lang="en-US" altLang="zh-CN" dirty="0"/>
              <a:t>_start </a:t>
            </a:r>
            <a:r>
              <a:rPr lang="zh-CN" altLang="en-US" dirty="0"/>
              <a:t>代码运行 </a:t>
            </a:r>
            <a:r>
              <a:rPr lang="en-US" altLang="zh-CN" dirty="0" err="1"/>
              <a:t>start_kernel</a:t>
            </a:r>
            <a:r>
              <a:rPr lang="en-US" altLang="zh-CN" dirty="0"/>
              <a:t> </a:t>
            </a:r>
            <a:r>
              <a:rPr lang="zh-CN" altLang="en-US" dirty="0"/>
              <a:t>之前）：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设置 </a:t>
            </a:r>
            <a:r>
              <a:rPr lang="en-US" altLang="zh-CN" dirty="0" err="1"/>
              <a:t>stvec</a:t>
            </a:r>
            <a:r>
              <a:rPr lang="zh-CN" altLang="en-US" dirty="0"/>
              <a:t> ，将 </a:t>
            </a:r>
            <a:r>
              <a:rPr lang="en-US" altLang="zh-CN" dirty="0">
                <a:hlinkClick r:id="rId3" action="ppaction://hlinksldjump"/>
              </a:rPr>
              <a:t>_traps</a:t>
            </a:r>
            <a:r>
              <a:rPr lang="en-US" altLang="zh-CN" dirty="0"/>
              <a:t> ( _traps </a:t>
            </a:r>
            <a:r>
              <a:rPr lang="zh-CN" altLang="en-US" dirty="0"/>
              <a:t>在实验指导书 </a:t>
            </a:r>
            <a:r>
              <a:rPr lang="en-US" altLang="zh-CN" dirty="0"/>
              <a:t>4.3 </a:t>
            </a:r>
            <a:r>
              <a:rPr lang="zh-CN" altLang="en-US" dirty="0"/>
              <a:t>中实现 </a:t>
            </a:r>
            <a:r>
              <a:rPr lang="en-US" altLang="zh-CN" dirty="0"/>
              <a:t>) </a:t>
            </a:r>
            <a:r>
              <a:rPr lang="zh-CN" altLang="en-US" dirty="0"/>
              <a:t>所表示的地址写入 </a:t>
            </a:r>
            <a:r>
              <a:rPr lang="en-US" altLang="zh-CN" dirty="0" err="1">
                <a:solidFill>
                  <a:srgbClr val="FF0000"/>
                </a:solidFill>
              </a:rPr>
              <a:t>stvec</a:t>
            </a:r>
            <a:r>
              <a:rPr lang="zh-CN" altLang="en-US" dirty="0"/>
              <a:t>，这里我们采用 </a:t>
            </a:r>
            <a:r>
              <a:rPr lang="en-US" altLang="zh-CN" b="1" dirty="0">
                <a:solidFill>
                  <a:srgbClr val="FF0000"/>
                </a:solidFill>
              </a:rPr>
              <a:t>Direct </a:t>
            </a:r>
            <a:r>
              <a:rPr lang="zh-CN" altLang="en-US" b="1" dirty="0">
                <a:solidFill>
                  <a:srgbClr val="FF0000"/>
                </a:solidFill>
              </a:rPr>
              <a:t>模式</a:t>
            </a:r>
            <a:r>
              <a:rPr lang="en-US" altLang="zh-CN" dirty="0"/>
              <a:t>, </a:t>
            </a:r>
            <a:r>
              <a:rPr lang="zh-CN" altLang="en-US" dirty="0"/>
              <a:t>而 </a:t>
            </a:r>
            <a:r>
              <a:rPr lang="en-US" altLang="zh-CN" dirty="0">
                <a:solidFill>
                  <a:srgbClr val="FF0000"/>
                </a:solidFill>
              </a:rPr>
              <a:t>_traps</a:t>
            </a:r>
            <a:r>
              <a:rPr lang="en-US" altLang="zh-CN" dirty="0"/>
              <a:t> </a:t>
            </a:r>
            <a:r>
              <a:rPr lang="zh-CN" altLang="en-US" dirty="0"/>
              <a:t>则是中断处理入口函数的基地址。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开启时钟中断，将 </a:t>
            </a:r>
            <a:r>
              <a:rPr lang="en-US" altLang="zh-CN" dirty="0" err="1">
                <a:solidFill>
                  <a:srgbClr val="FF0000"/>
                </a:solidFill>
              </a:rPr>
              <a:t>sie</a:t>
            </a:r>
            <a:r>
              <a:rPr lang="en-US" altLang="zh-CN" dirty="0">
                <a:solidFill>
                  <a:srgbClr val="FF0000"/>
                </a:solidFill>
              </a:rPr>
              <a:t>[STIE]</a:t>
            </a:r>
            <a:r>
              <a:rPr lang="en-US" altLang="zh-CN" dirty="0"/>
              <a:t> </a:t>
            </a:r>
            <a:r>
              <a:rPr lang="zh-CN" altLang="en-US" dirty="0"/>
              <a:t>置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设置第一次时钟中断，参考 </a:t>
            </a:r>
            <a:r>
              <a:rPr lang="en-US" altLang="zh-CN" dirty="0" err="1">
                <a:solidFill>
                  <a:srgbClr val="FF0000"/>
                </a:solidFill>
              </a:rPr>
              <a:t>clock_set_next_event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( </a:t>
            </a:r>
            <a:r>
              <a:rPr lang="en-US" altLang="zh-CN" dirty="0" err="1"/>
              <a:t>clock_set_next_event</a:t>
            </a:r>
            <a:r>
              <a:rPr lang="en-US" altLang="zh-CN" dirty="0"/>
              <a:t>() </a:t>
            </a:r>
            <a:r>
              <a:rPr lang="zh-CN" altLang="en-US" dirty="0"/>
              <a:t>在 </a:t>
            </a:r>
            <a:r>
              <a:rPr lang="en-US" altLang="zh-CN" dirty="0"/>
              <a:t>4.5 </a:t>
            </a:r>
            <a:r>
              <a:rPr lang="zh-CN" altLang="en-US" dirty="0"/>
              <a:t>中介绍 </a:t>
            </a:r>
            <a:r>
              <a:rPr lang="en-US" altLang="zh-CN" dirty="0"/>
              <a:t>) </a:t>
            </a:r>
            <a:r>
              <a:rPr lang="zh-CN" altLang="en-US" dirty="0"/>
              <a:t>中的逻辑</a:t>
            </a:r>
            <a:r>
              <a:rPr lang="zh-CN" altLang="en-US" dirty="0">
                <a:solidFill>
                  <a:srgbClr val="FF0000"/>
                </a:solidFill>
              </a:rPr>
              <a:t>用汇编实现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开启 </a:t>
            </a:r>
            <a:r>
              <a:rPr lang="en-US" altLang="zh-CN" dirty="0"/>
              <a:t>S </a:t>
            </a:r>
            <a:r>
              <a:rPr lang="zh-CN" altLang="en-US" dirty="0"/>
              <a:t>态下的中断响应， 将 </a:t>
            </a:r>
            <a:r>
              <a:rPr lang="en-US" altLang="zh-CN" dirty="0" err="1">
                <a:solidFill>
                  <a:srgbClr val="FF0000"/>
                </a:solidFill>
              </a:rPr>
              <a:t>sstatus</a:t>
            </a:r>
            <a:r>
              <a:rPr lang="en-US" altLang="zh-CN" dirty="0">
                <a:solidFill>
                  <a:srgbClr val="FF0000"/>
                </a:solidFill>
              </a:rPr>
              <a:t>[SIE]</a:t>
            </a:r>
            <a:r>
              <a:rPr lang="en-US" altLang="zh-CN" dirty="0"/>
              <a:t> </a:t>
            </a:r>
            <a:r>
              <a:rPr lang="zh-CN" altLang="en-US" dirty="0"/>
              <a:t>置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实现上下文切换（</a:t>
            </a:r>
            <a:r>
              <a:rPr kumimoji="1" lang="en-US" altLang="zh-CN" dirty="0"/>
              <a:t>trap</a:t>
            </a:r>
            <a:r>
              <a:rPr kumimoji="1" lang="zh-CN" altLang="en-US" dirty="0"/>
              <a:t>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/kernel/ </a:t>
            </a:r>
            <a:r>
              <a:rPr lang="zh-CN" altLang="en-US" dirty="0"/>
              <a:t>目录下添加 </a:t>
            </a:r>
            <a:r>
              <a:rPr lang="en-US" altLang="zh-CN" dirty="0" err="1"/>
              <a:t>entry.S</a:t>
            </a:r>
            <a:r>
              <a:rPr lang="en-US" altLang="zh-CN" dirty="0"/>
              <a:t> </a:t>
            </a:r>
            <a:r>
              <a:rPr lang="zh-CN" altLang="en-US" dirty="0"/>
              <a:t>文件，补全 </a:t>
            </a:r>
            <a:r>
              <a:rPr lang="en-US" altLang="zh-CN" dirty="0"/>
              <a:t>_traps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保存</a:t>
            </a:r>
            <a:r>
              <a:rPr lang="en-US" altLang="zh-CN" dirty="0"/>
              <a:t>CPU</a:t>
            </a:r>
            <a:r>
              <a:rPr lang="zh-CN" altLang="en-US" dirty="0"/>
              <a:t>的寄存器（上下文）到内存中（栈上）。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 </a:t>
            </a:r>
            <a:r>
              <a:rPr lang="en-US" altLang="zh-CN" dirty="0" err="1">
                <a:solidFill>
                  <a:srgbClr val="FF0000"/>
                </a:solidFill>
              </a:rPr>
              <a:t>scause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FF0000"/>
                </a:solidFill>
              </a:rPr>
              <a:t>sepc</a:t>
            </a:r>
            <a:r>
              <a:rPr lang="en-US" altLang="zh-CN" dirty="0"/>
              <a:t> </a:t>
            </a:r>
            <a:r>
              <a:rPr lang="zh-CN" altLang="en-US" dirty="0"/>
              <a:t>中的值传入异常处理函数 </a:t>
            </a:r>
            <a:r>
              <a:rPr lang="en-US" altLang="zh-CN" dirty="0" err="1"/>
              <a:t>trap_handler</a:t>
            </a:r>
            <a:r>
              <a:rPr lang="en-US" altLang="zh-CN" dirty="0"/>
              <a:t> ( </a:t>
            </a:r>
            <a:r>
              <a:rPr lang="en-US" altLang="zh-CN" dirty="0" err="1"/>
              <a:t>trap_handler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4.4 </a:t>
            </a:r>
            <a:r>
              <a:rPr lang="zh-CN" altLang="en-US" dirty="0"/>
              <a:t>中介绍 </a:t>
            </a:r>
            <a:r>
              <a:rPr lang="en-US" altLang="zh-CN" dirty="0"/>
              <a:t>) </a:t>
            </a:r>
            <a:r>
              <a:rPr lang="zh-CN" altLang="en-US" dirty="0"/>
              <a:t>，我们将会在 </a:t>
            </a:r>
            <a:r>
              <a:rPr lang="en-US" altLang="zh-CN" dirty="0" err="1">
                <a:solidFill>
                  <a:srgbClr val="FF0000"/>
                </a:solidFill>
              </a:rPr>
              <a:t>trap_handler</a:t>
            </a:r>
            <a:r>
              <a:rPr lang="en-US" altLang="zh-CN" dirty="0"/>
              <a:t> </a:t>
            </a:r>
            <a:r>
              <a:rPr lang="zh-CN" altLang="en-US" dirty="0"/>
              <a:t>中实现对异常的处理。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在完成对异常的处理之后， 我们从内存中（栈上）恢复</a:t>
            </a:r>
            <a:r>
              <a:rPr lang="en-US" altLang="zh-CN" dirty="0"/>
              <a:t>CPU</a:t>
            </a:r>
            <a:r>
              <a:rPr lang="zh-CN" altLang="en-US" dirty="0"/>
              <a:t>的寄存器（上下文）。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 </a:t>
            </a:r>
            <a:r>
              <a:rPr lang="en-US" altLang="zh-CN" dirty="0"/>
              <a:t>trap </a:t>
            </a:r>
            <a:r>
              <a:rPr lang="zh-CN" altLang="en-US" dirty="0"/>
              <a:t>中返回。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实现异常处理函数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/kernel/ </a:t>
            </a:r>
            <a:r>
              <a:rPr lang="zh-CN" altLang="en-US" dirty="0"/>
              <a:t>目录下添加 </a:t>
            </a:r>
            <a:r>
              <a:rPr lang="en-US" altLang="zh-CN" dirty="0" err="1"/>
              <a:t>trap.c</a:t>
            </a:r>
            <a:r>
              <a:rPr lang="en-US" altLang="zh-CN" dirty="0"/>
              <a:t> 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 err="1"/>
              <a:t>trap.c</a:t>
            </a:r>
            <a:r>
              <a:rPr lang="en-US" altLang="zh-CN" dirty="0"/>
              <a:t> </a:t>
            </a:r>
            <a:r>
              <a:rPr lang="zh-CN" altLang="en-US" dirty="0"/>
              <a:t>中实现异常处理函数 </a:t>
            </a:r>
            <a:r>
              <a:rPr lang="en-US" altLang="zh-CN" dirty="0" err="1"/>
              <a:t>trap_handler</a:t>
            </a:r>
            <a:r>
              <a:rPr lang="en-US" altLang="zh-CN" dirty="0"/>
              <a:t>(), </a:t>
            </a:r>
            <a:r>
              <a:rPr lang="zh-CN" altLang="en-US" dirty="0"/>
              <a:t>其接收的两个参数分别是 </a:t>
            </a:r>
            <a:r>
              <a:rPr lang="en-US" altLang="zh-CN" dirty="0" err="1"/>
              <a:t>scause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sepc</a:t>
            </a:r>
            <a:r>
              <a:rPr lang="en-US" altLang="zh-CN" dirty="0"/>
              <a:t> </a:t>
            </a:r>
            <a:r>
              <a:rPr lang="zh-CN" altLang="en-US" dirty="0"/>
              <a:t>两个寄存器中的值。</a:t>
            </a:r>
            <a:endParaRPr lang="en-US" altLang="zh-CN" dirty="0"/>
          </a:p>
          <a:p>
            <a:pPr marL="804863" lvl="1" indent="-263525">
              <a:buNone/>
            </a:pPr>
            <a:r>
              <a:rPr lang="zh-CN" altLang="en-US" dirty="0"/>
              <a:t>该函数实现的功能详见实验说明书中的代码注释。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实现时钟中断相关函数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/kernel/ </a:t>
            </a:r>
            <a:r>
              <a:rPr lang="zh-CN" altLang="en-US" dirty="0"/>
              <a:t>目录下添加 </a:t>
            </a:r>
            <a:r>
              <a:rPr lang="en-US" altLang="zh-CN" dirty="0" err="1"/>
              <a:t>clock.c</a:t>
            </a:r>
            <a:r>
              <a:rPr lang="en-US" altLang="zh-CN" dirty="0"/>
              <a:t> 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 err="1"/>
              <a:t>clock.c</a:t>
            </a:r>
            <a:r>
              <a:rPr lang="en-US" altLang="zh-CN" dirty="0"/>
              <a:t> </a:t>
            </a:r>
            <a:r>
              <a:rPr lang="zh-CN" altLang="en-US" dirty="0"/>
              <a:t>中实现 </a:t>
            </a:r>
            <a:r>
              <a:rPr lang="en-US" altLang="zh-CN" dirty="0" err="1">
                <a:solidFill>
                  <a:srgbClr val="FF0000"/>
                </a:solidFill>
              </a:rPr>
              <a:t>get_cycles</a:t>
            </a:r>
            <a:r>
              <a:rPr lang="en-US" altLang="zh-CN" dirty="0">
                <a:solidFill>
                  <a:srgbClr val="FF0000"/>
                </a:solidFill>
              </a:rPr>
              <a:t> () </a:t>
            </a:r>
            <a:r>
              <a:rPr lang="en-US" altLang="zh-CN" dirty="0"/>
              <a:t>: </a:t>
            </a:r>
            <a:r>
              <a:rPr lang="zh-CN" altLang="en-US" dirty="0"/>
              <a:t>使用 </a:t>
            </a:r>
            <a:r>
              <a:rPr lang="en-US" altLang="zh-CN" b="1" dirty="0" err="1">
                <a:solidFill>
                  <a:srgbClr val="FF0000"/>
                </a:solidFill>
              </a:rPr>
              <a:t>rdtime</a:t>
            </a:r>
            <a:r>
              <a:rPr lang="en-US" altLang="zh-CN" dirty="0"/>
              <a:t> </a:t>
            </a:r>
            <a:r>
              <a:rPr lang="zh-CN" altLang="en-US" dirty="0"/>
              <a:t>汇编指令获得当前 </a:t>
            </a:r>
            <a:r>
              <a:rPr lang="en-US" altLang="zh-CN" dirty="0"/>
              <a:t>time </a:t>
            </a:r>
            <a:r>
              <a:rPr lang="zh-CN" altLang="en-US" dirty="0"/>
              <a:t>寄存器中的值（关于内联汇编参考 </a:t>
            </a:r>
            <a:r>
              <a:rPr lang="en-US" altLang="zh-CN" dirty="0"/>
              <a:t>lab1 </a:t>
            </a:r>
            <a:r>
              <a:rPr lang="zh-CN" altLang="en-US" dirty="0"/>
              <a:t>实验指导书）。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 </a:t>
            </a:r>
            <a:r>
              <a:rPr lang="en-US" altLang="zh-CN" dirty="0" err="1"/>
              <a:t>clock.c</a:t>
            </a:r>
            <a:r>
              <a:rPr lang="en-US" altLang="zh-CN" dirty="0"/>
              <a:t> </a:t>
            </a:r>
            <a:r>
              <a:rPr lang="zh-CN" altLang="en-US" dirty="0"/>
              <a:t>中实现 </a:t>
            </a:r>
            <a:r>
              <a:rPr lang="en-US" altLang="zh-CN" dirty="0" err="1">
                <a:solidFill>
                  <a:srgbClr val="FF0000"/>
                </a:solidFill>
              </a:rPr>
              <a:t>clock_set_next_event</a:t>
            </a:r>
            <a:r>
              <a:rPr lang="en-US" altLang="zh-CN" dirty="0">
                <a:solidFill>
                  <a:srgbClr val="FF0000"/>
                </a:solidFill>
              </a:rPr>
              <a:t> ()</a:t>
            </a:r>
            <a:r>
              <a:rPr lang="en-US" altLang="zh-CN" dirty="0"/>
              <a:t> : </a:t>
            </a:r>
            <a:r>
              <a:rPr lang="zh-CN" altLang="en-US" dirty="0"/>
              <a:t>调用 </a:t>
            </a:r>
            <a:r>
              <a:rPr lang="en-US" altLang="zh-CN" dirty="0" err="1"/>
              <a:t>sbi_ecall</a:t>
            </a:r>
            <a:r>
              <a:rPr lang="zh-CN" altLang="en-US" dirty="0"/>
              <a:t>，设置下一个时钟中断事件。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相关函数实现的功能详见实验说明书中的代码注释。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9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编译及测试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可能需要修改一些</a:t>
            </a:r>
            <a:r>
              <a:rPr lang="en-US" altLang="zh-CN" dirty="0" err="1"/>
              <a:t>Makefile</a:t>
            </a:r>
            <a:r>
              <a:rPr lang="zh-CN" altLang="en-US" dirty="0"/>
              <a:t>文件，使项目可以编译并运行。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正确实现的输出样例，每次触发时钟中断进行一次输出。（ 仅供参考 ）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F857D-EF41-4648-B1F4-175450DE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836" y="2175960"/>
            <a:ext cx="3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41275"/>
            <a:ext cx="8195310" cy="9556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实验任务: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663" y="10907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请各位同学独立完成作业，任何抄袭行为都将使本次作业判为 </a:t>
            </a:r>
            <a:r>
              <a:rPr lang="en-US" altLang="zh-CN" sz="2200" dirty="0"/>
              <a:t>0 </a:t>
            </a:r>
            <a:r>
              <a:rPr lang="zh-CN" altLang="en-US" sz="2200" dirty="0"/>
              <a:t>分。</a:t>
            </a:r>
          </a:p>
          <a:p>
            <a:r>
              <a:rPr lang="zh-CN" altLang="en-US" sz="2200" dirty="0"/>
              <a:t>在 </a:t>
            </a:r>
            <a:r>
              <a:rPr lang="en-US" altLang="zh-CN" sz="2200" dirty="0"/>
              <a:t>lab0 </a:t>
            </a:r>
            <a:r>
              <a:rPr lang="zh-CN" altLang="en-US" sz="2200" dirty="0"/>
              <a:t>的基础上，搭建实验代码框架，编写</a:t>
            </a:r>
            <a:r>
              <a:rPr lang="en-US" altLang="zh-CN" sz="2200" dirty="0" err="1"/>
              <a:t>head.S</a:t>
            </a:r>
            <a:r>
              <a:rPr lang="zh-CN" altLang="en-US" sz="2200" dirty="0"/>
              <a:t>、完善 </a:t>
            </a:r>
            <a:r>
              <a:rPr lang="en-US" altLang="zh-CN" sz="2200" dirty="0" err="1"/>
              <a:t>Makefile</a:t>
            </a:r>
            <a:r>
              <a:rPr lang="en-US" altLang="zh-CN" sz="2200" dirty="0"/>
              <a:t> </a:t>
            </a:r>
            <a:r>
              <a:rPr lang="zh-CN" altLang="en-US" sz="2200" dirty="0"/>
              <a:t>脚本、补充 </a:t>
            </a:r>
            <a:r>
              <a:rPr lang="en-US" altLang="zh-CN" sz="2200" dirty="0" err="1"/>
              <a:t>sbi.c</a:t>
            </a:r>
            <a:r>
              <a:rPr lang="zh-CN" altLang="en-US" sz="2200" dirty="0"/>
              <a:t>、实现 </a:t>
            </a:r>
            <a:r>
              <a:rPr lang="en-US" altLang="zh-CN" sz="2200" dirty="0"/>
              <a:t>puts()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puti</a:t>
            </a:r>
            <a:r>
              <a:rPr lang="en-US" altLang="zh-CN" sz="2200" dirty="0"/>
              <a:t>()</a:t>
            </a:r>
            <a:r>
              <a:rPr lang="zh-CN" altLang="en-US" sz="2200" dirty="0"/>
              <a:t>、并补充修改 </a:t>
            </a:r>
            <a:r>
              <a:rPr lang="en-US" altLang="zh-CN" sz="2200" dirty="0" err="1"/>
              <a:t>defs.h</a:t>
            </a:r>
            <a:r>
              <a:rPr lang="en-US" altLang="zh-CN" sz="2200" dirty="0"/>
              <a:t> </a:t>
            </a:r>
            <a:r>
              <a:rPr lang="zh-CN" altLang="en-US" sz="2200" dirty="0"/>
              <a:t>文件完成内核引导。</a:t>
            </a:r>
            <a:endParaRPr lang="en-US" altLang="zh-CN" sz="2200" dirty="0"/>
          </a:p>
          <a:p>
            <a:r>
              <a:rPr lang="zh-CN" altLang="en-US" sz="2200" dirty="0"/>
              <a:t>进一步修改 </a:t>
            </a:r>
            <a:r>
              <a:rPr lang="en-US" altLang="zh-CN" sz="2200" dirty="0" err="1"/>
              <a:t>vmlinux.lds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head.S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test.c</a:t>
            </a:r>
            <a:r>
              <a:rPr lang="zh-CN" altLang="en-US" sz="2200" dirty="0"/>
              <a:t>；开启 </a:t>
            </a:r>
            <a:r>
              <a:rPr lang="en-US" altLang="zh-CN" sz="2200" dirty="0"/>
              <a:t>trap </a:t>
            </a:r>
            <a:r>
              <a:rPr lang="zh-CN" altLang="en-US" sz="2200" dirty="0"/>
              <a:t>处理：修改 </a:t>
            </a:r>
            <a:r>
              <a:rPr lang="en-US" altLang="zh-CN" sz="2200" dirty="0" err="1"/>
              <a:t>head.S</a:t>
            </a:r>
            <a:r>
              <a:rPr lang="zh-CN" altLang="en-US" sz="2200" dirty="0"/>
              <a:t>， 并补全 </a:t>
            </a:r>
            <a:r>
              <a:rPr lang="en-US" altLang="zh-CN" sz="2200" dirty="0"/>
              <a:t>_start </a:t>
            </a:r>
            <a:r>
              <a:rPr lang="zh-CN" altLang="en-US" sz="2200" dirty="0"/>
              <a:t>中的逻辑；实现上下文切换：添加 </a:t>
            </a:r>
            <a:r>
              <a:rPr lang="en-US" altLang="zh-CN" sz="2200" dirty="0"/>
              <a:t>arch/</a:t>
            </a:r>
            <a:r>
              <a:rPr lang="en-US" altLang="zh-CN" sz="2200" dirty="0" err="1"/>
              <a:t>riscv</a:t>
            </a:r>
            <a:r>
              <a:rPr lang="en-US" altLang="zh-CN" sz="2200" dirty="0"/>
              <a:t>/kernel/</a:t>
            </a:r>
            <a:r>
              <a:rPr lang="en-US" altLang="zh-CN" sz="2200" dirty="0" err="1"/>
              <a:t>entry.S</a:t>
            </a:r>
            <a:r>
              <a:rPr lang="zh-CN" altLang="en-US" sz="2200" dirty="0"/>
              <a:t>， 并补全 </a:t>
            </a:r>
            <a:r>
              <a:rPr lang="en-US" altLang="zh-CN" sz="2200" dirty="0"/>
              <a:t>_traps </a:t>
            </a:r>
            <a:r>
              <a:rPr lang="zh-CN" altLang="en-US" sz="2200" dirty="0"/>
              <a:t>中的逻辑。实现 </a:t>
            </a:r>
            <a:r>
              <a:rPr lang="en-US" altLang="zh-CN" sz="2200" dirty="0"/>
              <a:t>trap </a:t>
            </a:r>
            <a:r>
              <a:rPr lang="zh-CN" altLang="en-US" sz="2200" dirty="0"/>
              <a:t>处理函数：添加 </a:t>
            </a:r>
            <a:r>
              <a:rPr lang="en-US" altLang="zh-CN" sz="2200" dirty="0" err="1"/>
              <a:t>trap.c</a:t>
            </a:r>
            <a:r>
              <a:rPr lang="en-US" altLang="zh-CN" sz="2200" dirty="0"/>
              <a:t> </a:t>
            </a:r>
            <a:r>
              <a:rPr lang="zh-CN" altLang="en-US" sz="2200" dirty="0"/>
              <a:t>文件，实现 </a:t>
            </a:r>
            <a:r>
              <a:rPr lang="en-US" altLang="zh-CN" sz="2200" dirty="0"/>
              <a:t>trap </a:t>
            </a:r>
            <a:r>
              <a:rPr lang="zh-CN" altLang="en-US" sz="2200" dirty="0"/>
              <a:t>处理函数 </a:t>
            </a:r>
            <a:r>
              <a:rPr lang="en-US" altLang="zh-CN" sz="2200" dirty="0" err="1"/>
              <a:t>trap_handler</a:t>
            </a:r>
            <a:r>
              <a:rPr lang="en-US" altLang="zh-CN" sz="2200" dirty="0"/>
              <a:t>()</a:t>
            </a:r>
            <a:r>
              <a:rPr lang="zh-CN" altLang="en-US" sz="2200" dirty="0"/>
              <a:t>，实现时钟中断相关函数：添加 </a:t>
            </a:r>
            <a:r>
              <a:rPr lang="en-US" altLang="zh-CN" sz="2200" dirty="0" err="1"/>
              <a:t>clock.c</a:t>
            </a:r>
            <a:r>
              <a:rPr lang="en-US" altLang="zh-CN" sz="2200" dirty="0"/>
              <a:t> </a:t>
            </a:r>
            <a:r>
              <a:rPr lang="zh-CN" altLang="en-US" sz="2200" dirty="0"/>
              <a:t>文件，实现 </a:t>
            </a:r>
            <a:r>
              <a:rPr lang="en-US" altLang="zh-CN" sz="2200" dirty="0" err="1"/>
              <a:t>get_cycles</a:t>
            </a:r>
            <a:r>
              <a:rPr lang="en-US" altLang="zh-CN" sz="2200" dirty="0"/>
              <a:t>()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clock_set_next_event</a:t>
            </a:r>
            <a:r>
              <a:rPr lang="en-US" altLang="zh-CN" sz="2200" dirty="0"/>
              <a:t>()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同学需要提交 </a:t>
            </a:r>
            <a:r>
              <a:rPr lang="en-US" altLang="zh-CN" sz="2200" b="1" dirty="0"/>
              <a:t>pdf </a:t>
            </a:r>
            <a:r>
              <a:rPr lang="zh-CN" altLang="en-US" sz="2200" b="1" dirty="0"/>
              <a:t>格式实验报告以及整个工程代码（两者放到压缩包中）</a:t>
            </a:r>
            <a:r>
              <a:rPr lang="zh-CN" altLang="en-US" sz="2200" dirty="0"/>
              <a:t>。对于工程代码，在提交前请使用 </a:t>
            </a:r>
            <a:r>
              <a:rPr lang="en-US" altLang="zh-CN" sz="2200" dirty="0"/>
              <a:t>make clean </a:t>
            </a:r>
            <a:r>
              <a:rPr lang="zh-CN" altLang="en-US" sz="2200" dirty="0"/>
              <a:t>清除所有构建产物。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8985885" cy="81915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实验前置知识：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  <a:hlinkClick r:id="rId3"/>
              </a:rPr>
              <a:t>RISC-V Assembly Programmer‘s Manual</a:t>
            </a: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latin typeface="-apple-system"/>
              </a:rPr>
              <a:t>（</a:t>
            </a:r>
            <a:r>
              <a:rPr lang="zh-CN" altLang="en-US" dirty="0">
                <a:latin typeface="-apple-system"/>
              </a:rPr>
              <a:t>需要阅读，只要有大致印象</a:t>
            </a:r>
            <a:r>
              <a:rPr lang="en-US" altLang="zh-CN" dirty="0">
                <a:latin typeface="-apple-system"/>
              </a:rPr>
              <a:t>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  <a:hlinkClick r:id="rId4"/>
              </a:rPr>
              <a:t>RISC-V Unprivileged Spec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  <a:hlinkClick r:id="rId5"/>
              </a:rPr>
              <a:t>RISC-V Privileged Spec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  <a:hlinkClick r:id="rId6"/>
              </a:rPr>
              <a:t>RISC-V </a:t>
            </a:r>
            <a:r>
              <a:rPr lang="zh-CN" altLang="en-US" b="0" i="0" u="none" strike="noStrike" dirty="0">
                <a:solidFill>
                  <a:srgbClr val="095EAB"/>
                </a:solidFill>
                <a:effectLst/>
                <a:latin typeface="-apple-system"/>
                <a:hlinkClick r:id="rId6"/>
              </a:rPr>
              <a:t>手册（中文）</a:t>
            </a:r>
            <a:r>
              <a:rPr lang="zh-CN" altLang="en-US" b="0" i="0" u="none" strike="noStrike" dirty="0">
                <a:effectLst/>
                <a:latin typeface="-apple-system"/>
              </a:rPr>
              <a:t>（</a:t>
            </a:r>
            <a:r>
              <a:rPr lang="zh-CN" altLang="en-US" dirty="0">
                <a:latin typeface="-apple-system"/>
              </a:rPr>
              <a:t>基本足够使用，不过部分章节存在排版错误</a:t>
            </a:r>
            <a:r>
              <a:rPr lang="zh-CN" altLang="en-US" b="0" i="0" u="none" strike="noStrike" dirty="0">
                <a:effectLst/>
                <a:latin typeface="-apple-system"/>
              </a:rPr>
              <a:t>）</a:t>
            </a:r>
            <a:endParaRPr lang="en-US" altLang="zh-CN" b="0" i="0" u="none" strike="noStrike" dirty="0"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了解的点包括但不限于：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源代码编译、执行过程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汇编器、链接器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汇编函数调用规范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函数调用过程的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个阶段，以及相应寄存器值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RV32/64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特权架构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控制状态寄存器（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常用指令（见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RISC-V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62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8985885" cy="819150"/>
          </a:xfrm>
        </p:spPr>
        <p:txBody>
          <a:bodyPr/>
          <a:lstStyle/>
          <a:p>
            <a:r>
              <a:rPr lang="zh-CN" altLang="en-US" b="1" dirty="0"/>
              <a:t>实验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启动大体流程</a:t>
            </a:r>
            <a:r>
              <a:rPr lang="en-US" altLang="zh-CN" dirty="0"/>
              <a:t>(</a:t>
            </a:r>
            <a:r>
              <a:rPr lang="zh-CN" altLang="en-US" dirty="0"/>
              <a:t>参考指导书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电源开启，</a:t>
            </a:r>
            <a:r>
              <a:rPr lang="en-US" altLang="zh-CN" dirty="0" err="1"/>
              <a:t>硬件</a:t>
            </a:r>
            <a:r>
              <a:rPr lang="zh-CN" altLang="en-US" dirty="0"/>
              <a:t>基本的</a:t>
            </a:r>
            <a:r>
              <a:rPr lang="en-US" altLang="zh-CN" dirty="0" err="1"/>
              <a:t>初始化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en-US" altLang="zh-CN" dirty="0"/>
              <a:t>PC</a:t>
            </a:r>
            <a:r>
              <a:rPr lang="zh-CN" altLang="en-US" dirty="0"/>
              <a:t>寄存器指向</a:t>
            </a:r>
            <a:r>
              <a:rPr lang="en-US" altLang="zh-CN" dirty="0"/>
              <a:t> Bootloader </a:t>
            </a:r>
            <a:r>
              <a:rPr lang="en-US" altLang="zh-CN" dirty="0" err="1"/>
              <a:t>的起始地址</a:t>
            </a:r>
            <a:r>
              <a:rPr lang="zh-CN" altLang="en-US" dirty="0"/>
              <a:t>，执行</a:t>
            </a:r>
            <a:r>
              <a:rPr lang="en-US" altLang="zh-CN" dirty="0"/>
              <a:t>Bootloader</a:t>
            </a:r>
            <a:r>
              <a:rPr lang="zh-CN" altLang="en-US" dirty="0"/>
              <a:t>代码进行一些寄存器</a:t>
            </a:r>
            <a:r>
              <a:rPr lang="en-US" altLang="zh-CN" dirty="0" err="1"/>
              <a:t>初始化，加载操作系统内核</a:t>
            </a:r>
            <a:r>
              <a:rPr lang="zh-CN" altLang="en-US" dirty="0"/>
              <a:t>到内存</a:t>
            </a:r>
            <a:r>
              <a:rPr lang="en-US" altLang="zh-CN" dirty="0"/>
              <a:t>(</a:t>
            </a:r>
            <a:r>
              <a:rPr lang="en-US" altLang="zh-CN" dirty="0" err="1"/>
              <a:t>vmlinux.lds</a:t>
            </a:r>
            <a:r>
              <a:rPr lang="zh-CN" altLang="en-US" dirty="0"/>
              <a:t>链接脚本指定了内核布局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 err="1"/>
              <a:t>内核启动</a:t>
            </a:r>
            <a:r>
              <a:rPr lang="zh-CN" altLang="en-US" dirty="0"/>
              <a:t>入口是</a:t>
            </a:r>
            <a:r>
              <a:rPr lang="en-US" altLang="zh-CN" dirty="0"/>
              <a:t>section </a:t>
            </a:r>
            <a:r>
              <a:rPr lang="zh-CN" altLang="en-US" dirty="0"/>
              <a:t>.text.entry，对应 </a:t>
            </a:r>
            <a:r>
              <a:rPr lang="en-US" altLang="zh-CN" b="1" dirty="0" err="1">
                <a:solidFill>
                  <a:srgbClr val="FF0000"/>
                </a:solidFill>
              </a:rPr>
              <a:t>head.S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设置调用栈后跳转到</a:t>
            </a:r>
            <a:r>
              <a:rPr lang="en-US" altLang="zh-CN" dirty="0" err="1"/>
              <a:t>main.c</a:t>
            </a:r>
            <a:r>
              <a:rPr lang="zh-CN" altLang="en-US" dirty="0"/>
              <a:t>文件中的</a:t>
            </a:r>
            <a:r>
              <a:rPr lang="en-US" altLang="zh-CN" dirty="0" err="1"/>
              <a:t>函数start_kernel</a:t>
            </a:r>
            <a:r>
              <a:rPr lang="zh-CN" altLang="en-US" dirty="0"/>
              <a:t>（</a:t>
            </a:r>
            <a:r>
              <a:rPr lang="en-US" altLang="zh-CN" dirty="0" err="1"/>
              <a:t>main.c</a:t>
            </a:r>
            <a:r>
              <a:rPr lang="zh-CN" altLang="en-US" dirty="0"/>
              <a:t>文件中要执行的内容已经设定）</a:t>
            </a:r>
            <a:endParaRPr lang="en-US" altLang="zh-CN" dirty="0"/>
          </a:p>
          <a:p>
            <a:pPr lvl="1"/>
            <a:r>
              <a:rPr lang="zh-CN" altLang="en-US" dirty="0"/>
              <a:t>其他参考</a:t>
            </a:r>
            <a:endParaRPr lang="en-US" altLang="zh-CN" dirty="0"/>
          </a:p>
          <a:p>
            <a:pPr lvl="2"/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3"/>
              </a:rPr>
              <a:t>计算机是如何启动的？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3"/>
              </a:rPr>
              <a:t>——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3"/>
              </a:rPr>
              <a:t>阮一峰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hlinkClick r:id="rId4"/>
              </a:rPr>
              <a:t>An Introduction to RISC-V Boot Flow</a:t>
            </a:r>
            <a:endParaRPr lang="en-US" altLang="zh-CN" dirty="0"/>
          </a:p>
          <a:p>
            <a:r>
              <a:rPr lang="en-US" altLang="zh-CN" dirty="0"/>
              <a:t>RISC-V </a:t>
            </a:r>
            <a:r>
              <a:rPr lang="zh-CN" altLang="en-US" dirty="0"/>
              <a:t>的三种特权模式</a:t>
            </a:r>
            <a:endParaRPr lang="en-US" altLang="zh-CN" dirty="0"/>
          </a:p>
          <a:p>
            <a:pPr lvl="1"/>
            <a:r>
              <a:rPr lang="en-US" altLang="zh-CN" dirty="0"/>
              <a:t>M </a:t>
            </a:r>
            <a:r>
              <a:rPr lang="zh-CN" altLang="en-US" dirty="0"/>
              <a:t>模式是对硬件操作的抽象，有最高级别的权限</a:t>
            </a:r>
            <a:endParaRPr lang="en-US" altLang="zh-CN" dirty="0"/>
          </a:p>
          <a:p>
            <a:pPr lvl="1"/>
            <a:r>
              <a:rPr lang="en-US" altLang="zh-CN" dirty="0"/>
              <a:t>S </a:t>
            </a:r>
            <a:r>
              <a:rPr lang="zh-CN" altLang="en-US" dirty="0"/>
              <a:t>模式介于 </a:t>
            </a:r>
            <a:r>
              <a:rPr lang="en-US" altLang="zh-CN" dirty="0"/>
              <a:t>M </a:t>
            </a:r>
            <a:r>
              <a:rPr lang="zh-CN" altLang="en-US" dirty="0"/>
              <a:t>模式和 </a:t>
            </a:r>
            <a:r>
              <a:rPr lang="en-US" altLang="zh-CN" dirty="0"/>
              <a:t>U </a:t>
            </a:r>
            <a:r>
              <a:rPr lang="zh-CN" altLang="en-US" dirty="0"/>
              <a:t>模式之间，在操作系统中对应于内核态 </a:t>
            </a:r>
            <a:r>
              <a:rPr lang="en-US" altLang="zh-CN" dirty="0"/>
              <a:t>(Kernel)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U </a:t>
            </a:r>
            <a:r>
              <a:rPr lang="zh-CN" altLang="en-US" dirty="0"/>
              <a:t>模式用于执行用户程序，在操作系统中对应于用户态，有最低级别的权限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986AB-9CBE-48B6-9DB8-9FD06EBE9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049" y="375429"/>
            <a:ext cx="6484486" cy="15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8985885" cy="819150"/>
          </a:xfrm>
        </p:spPr>
        <p:txBody>
          <a:bodyPr/>
          <a:lstStyle/>
          <a:p>
            <a:r>
              <a:rPr lang="zh-CN" altLang="en-US" b="1" dirty="0"/>
              <a:t>实验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SBI </a:t>
            </a:r>
            <a:r>
              <a:rPr lang="zh-CN" altLang="en-US" dirty="0"/>
              <a:t>与 </a:t>
            </a:r>
            <a:r>
              <a:rPr lang="en-US" altLang="zh-CN" dirty="0" err="1"/>
              <a:t>OpenSBI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SBI (Supervisor Binary Interface) </a:t>
            </a:r>
            <a:r>
              <a:rPr lang="zh-CN" altLang="en-US" dirty="0"/>
              <a:t>是 </a:t>
            </a:r>
            <a:r>
              <a:rPr lang="en-US" altLang="zh-CN" b="1" dirty="0"/>
              <a:t>S-</a:t>
            </a:r>
          </a:p>
          <a:p>
            <a:pPr marL="457200" lvl="1" indent="0">
              <a:buNone/>
            </a:pPr>
            <a:r>
              <a:rPr lang="en-US" altLang="zh-CN" b="1" dirty="0"/>
              <a:t>    mode </a:t>
            </a:r>
            <a:r>
              <a:rPr lang="zh-CN" altLang="en-US" b="1" dirty="0"/>
              <a:t>的 </a:t>
            </a:r>
            <a:r>
              <a:rPr lang="en-US" altLang="zh-CN" b="1" dirty="0"/>
              <a:t>Kernel </a:t>
            </a:r>
            <a:r>
              <a:rPr lang="zh-CN" altLang="en-US" b="1" dirty="0"/>
              <a:t>和 </a:t>
            </a:r>
            <a:r>
              <a:rPr lang="en-US" altLang="zh-CN" b="1" dirty="0"/>
              <a:t>M-mode </a:t>
            </a:r>
            <a:r>
              <a:rPr lang="zh-CN" altLang="en-US" b="1" dirty="0"/>
              <a:t>执行环境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之间的</a:t>
            </a:r>
            <a:r>
              <a:rPr lang="zh-CN" altLang="en-US" b="1" dirty="0">
                <a:solidFill>
                  <a:srgbClr val="FF0000"/>
                </a:solidFill>
              </a:rPr>
              <a:t>接口规范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是一个 </a:t>
            </a:r>
            <a:r>
              <a:rPr lang="en-US" altLang="zh-CN" dirty="0"/>
              <a:t>RISC-V SBI </a:t>
            </a:r>
            <a:r>
              <a:rPr lang="zh-CN" altLang="en-US" dirty="0"/>
              <a:t>规范的开源实现。</a:t>
            </a:r>
            <a:endParaRPr lang="en-US" altLang="zh-CN" dirty="0"/>
          </a:p>
          <a:p>
            <a:pPr lvl="1"/>
            <a:r>
              <a:rPr lang="zh-CN" altLang="en-US" dirty="0"/>
              <a:t>为了使操作系统内核适配不同硬件，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提出了一系列规范对 </a:t>
            </a:r>
            <a:r>
              <a:rPr lang="en-US" altLang="zh-CN" dirty="0"/>
              <a:t>M-mode </a:t>
            </a:r>
            <a:r>
              <a:rPr lang="zh-CN" altLang="en-US" dirty="0"/>
              <a:t>下的硬件进行了统一定</a:t>
            </a:r>
            <a:r>
              <a:rPr lang="en-US" altLang="zh-CN" dirty="0"/>
              <a:t>	</a:t>
            </a:r>
            <a:r>
              <a:rPr lang="zh-CN" altLang="en-US" dirty="0"/>
              <a:t>义，运行在 </a:t>
            </a:r>
            <a:r>
              <a:rPr lang="en-US" altLang="zh-CN" dirty="0"/>
              <a:t>S-mode </a:t>
            </a:r>
            <a:r>
              <a:rPr lang="zh-CN" altLang="en-US" dirty="0"/>
              <a:t>下的内核可以按照这些规范对不同硬件进行操作。</a:t>
            </a:r>
          </a:p>
          <a:p>
            <a:r>
              <a:rPr lang="zh-CN" altLang="en-US" dirty="0"/>
              <a:t>本实验中，使用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Bootloader </a:t>
            </a:r>
            <a:r>
              <a:rPr lang="zh-CN" altLang="en-US" dirty="0"/>
              <a:t>来完成机器启动时 </a:t>
            </a:r>
            <a:r>
              <a:rPr lang="en-US" altLang="zh-CN" dirty="0"/>
              <a:t>M-mode </a:t>
            </a:r>
            <a:r>
              <a:rPr lang="zh-CN" altLang="en-US" dirty="0"/>
              <a:t>下的硬件初始化与寄存器设置。</a:t>
            </a:r>
            <a:endParaRPr lang="en-US" altLang="zh-CN" dirty="0"/>
          </a:p>
          <a:p>
            <a:pPr lvl="1"/>
            <a:r>
              <a:rPr lang="zh-CN" altLang="en-US" dirty="0"/>
              <a:t>在实验中，</a:t>
            </a:r>
            <a:r>
              <a:rPr lang="en-US" altLang="zh-CN" dirty="0"/>
              <a:t>QEMU </a:t>
            </a:r>
            <a:r>
              <a:rPr lang="zh-CN" altLang="en-US" dirty="0"/>
              <a:t>已经内置了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Bootloader</a:t>
            </a:r>
            <a:r>
              <a:rPr lang="zh-CN" altLang="en-US" dirty="0"/>
              <a:t>，我们可以使用 </a:t>
            </a:r>
            <a:r>
              <a:rPr lang="en-US" altLang="zh-CN" dirty="0">
                <a:solidFill>
                  <a:srgbClr val="FF0000"/>
                </a:solidFill>
              </a:rPr>
              <a:t>-bios default</a:t>
            </a:r>
            <a:r>
              <a:rPr lang="en-US" altLang="zh-CN" dirty="0"/>
              <a:t> </a:t>
            </a:r>
            <a:r>
              <a:rPr lang="zh-CN" altLang="en-US" dirty="0"/>
              <a:t>启用（参考 </a:t>
            </a:r>
            <a:r>
              <a:rPr lang="en-US" altLang="zh-CN" dirty="0">
                <a:hlinkClick r:id="rId3"/>
              </a:rPr>
              <a:t>lab0</a:t>
            </a:r>
            <a:r>
              <a:rPr lang="zh-CN" altLang="en-US" dirty="0"/>
              <a:t>）。如果启用，</a:t>
            </a:r>
            <a:r>
              <a:rPr lang="en-US" altLang="zh-CN" dirty="0"/>
              <a:t>QEMU </a:t>
            </a:r>
            <a:r>
              <a:rPr lang="zh-CN" altLang="en-US" dirty="0"/>
              <a:t>会将 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代码加载到 </a:t>
            </a:r>
            <a:r>
              <a:rPr lang="en-US" altLang="zh-CN" dirty="0"/>
              <a:t>0x80000000 </a:t>
            </a:r>
            <a:r>
              <a:rPr lang="zh-CN" altLang="en-US" dirty="0"/>
              <a:t>起始处。</a:t>
            </a:r>
            <a:r>
              <a:rPr lang="en-US" altLang="zh-CN" dirty="0" err="1"/>
              <a:t>OpenSBI</a:t>
            </a:r>
            <a:r>
              <a:rPr lang="en-US" altLang="zh-CN" dirty="0"/>
              <a:t> </a:t>
            </a:r>
            <a:r>
              <a:rPr lang="zh-CN" altLang="en-US" dirty="0"/>
              <a:t>初始化完成后，会跳转到 </a:t>
            </a:r>
            <a:r>
              <a:rPr lang="en-US" altLang="zh-CN" dirty="0"/>
              <a:t>0x80200000 </a:t>
            </a:r>
            <a:r>
              <a:rPr lang="zh-CN" altLang="en-US" dirty="0"/>
              <a:t>处（也就是 </a:t>
            </a:r>
            <a:r>
              <a:rPr lang="en-US" altLang="zh-CN" dirty="0"/>
              <a:t>Kernel </a:t>
            </a:r>
            <a:r>
              <a:rPr lang="zh-CN" altLang="en-US" dirty="0"/>
              <a:t>的起始地址）。因此，我们所编译的代码需要放到 </a:t>
            </a:r>
            <a:r>
              <a:rPr lang="en-US" altLang="zh-CN" dirty="0"/>
              <a:t>0x80200000 </a:t>
            </a:r>
            <a:r>
              <a:rPr lang="zh-CN" altLang="en-US" dirty="0"/>
              <a:t>处。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 descr="图示, 表格&#10;&#10;中度可信度描述已自动生成">
            <a:extLst>
              <a:ext uri="{FF2B5EF4-FFF2-40B4-BE49-F238E27FC236}">
                <a16:creationId xmlns:a16="http://schemas.microsoft.com/office/drawing/2014/main" id="{6B1FD071-B0FE-4A9B-83CD-448358F0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691" y="86223"/>
            <a:ext cx="5619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8985885" cy="819150"/>
          </a:xfrm>
        </p:spPr>
        <p:txBody>
          <a:bodyPr/>
          <a:lstStyle/>
          <a:p>
            <a:r>
              <a:rPr lang="zh-CN" altLang="en-US" b="1" dirty="0"/>
              <a:t>实验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2040"/>
            <a:ext cx="10515600" cy="5520055"/>
          </a:xfrm>
        </p:spPr>
        <p:txBody>
          <a:bodyPr>
            <a:normAutofit fontScale="97500"/>
          </a:bodyPr>
          <a:lstStyle/>
          <a:p>
            <a:r>
              <a:rPr lang="en-US" altLang="zh-CN" dirty="0" err="1">
                <a:hlinkClick r:id="rId3"/>
              </a:rPr>
              <a:t>Makefile</a:t>
            </a:r>
            <a:endParaRPr lang="en-US" altLang="zh-CN" dirty="0"/>
          </a:p>
          <a:p>
            <a:pPr lvl="1"/>
            <a:r>
              <a:rPr lang="zh-CN" altLang="en-US" dirty="0">
                <a:latin typeface="Lato" panose="020B0604020202020204" pitchFamily="34" charset="0"/>
              </a:rPr>
              <a:t>需要掌握基本的 </a:t>
            </a:r>
            <a:r>
              <a:rPr lang="en-US" altLang="zh-CN" dirty="0" err="1">
                <a:latin typeface="Lato" panose="020B0604020202020204" pitchFamily="34" charset="0"/>
              </a:rPr>
              <a:t>Makefile</a:t>
            </a:r>
            <a:r>
              <a:rPr lang="en-US" altLang="zh-CN" dirty="0">
                <a:latin typeface="Lato" panose="020B0604020202020204" pitchFamily="34" charset="0"/>
              </a:rPr>
              <a:t> </a:t>
            </a:r>
            <a:r>
              <a:rPr lang="zh-CN" altLang="en-US" dirty="0">
                <a:latin typeface="Lato" panose="020B0604020202020204" pitchFamily="34" charset="0"/>
              </a:rPr>
              <a:t>语法</a:t>
            </a:r>
            <a:endParaRPr lang="en-US" altLang="zh-CN" dirty="0">
              <a:latin typeface="Lato" panose="020B0604020202020204" pitchFamily="34" charset="0"/>
            </a:endParaRPr>
          </a:p>
          <a:p>
            <a:r>
              <a:rPr lang="zh-CN" altLang="en-US" dirty="0">
                <a:hlinkClick r:id="rId4"/>
              </a:rPr>
              <a:t>内联汇编</a:t>
            </a:r>
            <a:endParaRPr lang="en-US" altLang="zh-CN" dirty="0"/>
          </a:p>
          <a:p>
            <a:pPr lvl="1"/>
            <a:r>
              <a:rPr lang="zh-CN" altLang="en-US" dirty="0"/>
              <a:t>内联汇编（通常由 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en-US" altLang="zh-CN" dirty="0">
                <a:solidFill>
                  <a:srgbClr val="FF0000"/>
                </a:solidFill>
              </a:rPr>
              <a:t>__ </a:t>
            </a:r>
            <a:r>
              <a:rPr lang="zh-CN" altLang="en-US" dirty="0"/>
              <a:t>关键字引入）提供了将汇编语言源代码嵌入 </a:t>
            </a:r>
            <a:r>
              <a:rPr lang="en-US" altLang="zh-CN" dirty="0"/>
              <a:t>C </a:t>
            </a:r>
            <a:r>
              <a:rPr lang="zh-CN" altLang="en-US" dirty="0"/>
              <a:t>程序的能力</a:t>
            </a:r>
            <a:endParaRPr lang="en-US" altLang="zh-CN" dirty="0"/>
          </a:p>
          <a:p>
            <a:pPr lvl="1"/>
            <a:r>
              <a:rPr lang="zh-CN" altLang="en-US" dirty="0"/>
              <a:t>参照实验指导书的示例，掌握其格式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编译相关知识</a:t>
            </a:r>
            <a:r>
              <a:rPr lang="zh-CN" altLang="en-US" dirty="0"/>
              <a:t> （</a:t>
            </a:r>
            <a:r>
              <a:rPr lang="zh-CN" altLang="en-US" b="1" dirty="0">
                <a:solidFill>
                  <a:srgbClr val="FF0000"/>
                </a:solidFill>
              </a:rPr>
              <a:t>需要认真理解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vmlinux.lds</a:t>
            </a:r>
            <a:endParaRPr lang="en-US" altLang="zh-CN" dirty="0"/>
          </a:p>
          <a:p>
            <a:pPr lvl="2"/>
            <a:r>
              <a:rPr lang="en-US" altLang="zh-CN" dirty="0"/>
              <a:t>GNU </a:t>
            </a:r>
            <a:r>
              <a:rPr lang="en-US" altLang="zh-CN" dirty="0" err="1"/>
              <a:t>ld</a:t>
            </a:r>
            <a:r>
              <a:rPr lang="en-US" altLang="zh-CN" dirty="0"/>
              <a:t> (</a:t>
            </a:r>
            <a:r>
              <a:rPr lang="zh-CN" altLang="en-US" dirty="0"/>
              <a:t>即链接器</a:t>
            </a:r>
            <a:r>
              <a:rPr lang="en-US" altLang="zh-CN" dirty="0"/>
              <a:t>)</a:t>
            </a:r>
            <a:r>
              <a:rPr lang="zh-CN" altLang="en-US" dirty="0"/>
              <a:t>，将 *</a:t>
            </a:r>
            <a:r>
              <a:rPr lang="en-US" altLang="zh-CN" dirty="0"/>
              <a:t>.o </a:t>
            </a:r>
            <a:r>
              <a:rPr lang="zh-CN" altLang="en-US" dirty="0"/>
              <a:t>文件（和库文件）链接成可执行文件。</a:t>
            </a:r>
            <a:endParaRPr lang="en-US" altLang="zh-CN" dirty="0"/>
          </a:p>
          <a:p>
            <a:pPr lvl="2"/>
            <a:r>
              <a:rPr lang="zh-CN" altLang="en-US" dirty="0"/>
              <a:t>在操作系统开发中，为了指定程序的内存布局，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使用链接脚本（</a:t>
            </a:r>
            <a:r>
              <a:rPr lang="en-US" altLang="zh-CN" dirty="0"/>
              <a:t>Linker Script</a:t>
            </a:r>
            <a:r>
              <a:rPr lang="zh-CN" altLang="en-US" dirty="0"/>
              <a:t>）来控制，在 </a:t>
            </a:r>
            <a:r>
              <a:rPr lang="en-US" altLang="zh-CN" dirty="0"/>
              <a:t>Linux Kernel </a:t>
            </a:r>
            <a:r>
              <a:rPr lang="zh-CN" altLang="en-US" dirty="0"/>
              <a:t>中链接脚本被命名为 </a:t>
            </a:r>
            <a:r>
              <a:rPr lang="en-US" altLang="zh-CN" dirty="0" err="1"/>
              <a:t>vmlinux.lds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Vmlinux</a:t>
            </a:r>
            <a:endParaRPr lang="en-US" altLang="zh-CN" dirty="0"/>
          </a:p>
          <a:p>
            <a:pPr lvl="1"/>
            <a:r>
              <a:rPr lang="en-US" altLang="zh-CN" dirty="0" err="1"/>
              <a:t>System.map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68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62890"/>
            <a:ext cx="10587273" cy="819150"/>
          </a:xfrm>
        </p:spPr>
        <p:txBody>
          <a:bodyPr>
            <a:normAutofit/>
          </a:bodyPr>
          <a:lstStyle/>
          <a:p>
            <a:r>
              <a:rPr lang="zh-CN" altLang="en-US" dirty="0"/>
              <a:t>背景介绍</a:t>
            </a:r>
            <a:r>
              <a:rPr lang="zh-CN" altLang="en-US" sz="4000" dirty="0"/>
              <a:t>（</a:t>
            </a:r>
            <a:r>
              <a:rPr lang="en-US" altLang="zh-CN" sz="4000" dirty="0">
                <a:highlight>
                  <a:srgbClr val="FFFF00"/>
                </a:highlight>
              </a:rPr>
              <a:t>Interrupt and</a:t>
            </a:r>
            <a:r>
              <a:rPr lang="zh-CN" altLang="en-US" sz="4000" dirty="0">
                <a:highlight>
                  <a:srgbClr val="FFFF00"/>
                </a:highlight>
              </a:rPr>
              <a:t> </a:t>
            </a:r>
            <a:r>
              <a:rPr lang="en-US" altLang="zh-CN" sz="4000" dirty="0">
                <a:highlight>
                  <a:srgbClr val="FFFF00"/>
                </a:highlight>
              </a:rPr>
              <a:t>Exception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term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refer to </a:t>
            </a:r>
            <a:r>
              <a:rPr lang="en-US" altLang="zh-CN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transfer of control to a trap handler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caused by either an exception or an interrupt.</a:t>
            </a:r>
          </a:p>
          <a:p>
            <a:pPr marL="0" indent="0">
              <a:buNone/>
            </a:pP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需要注意的是，在本实验中，不管是中断还是同步异常，都会经历相似的硬件状态转换，并</a:t>
            </a:r>
            <a:r>
              <a:rPr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跳到同一个异常处理地址（由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mtvec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stvec</a:t>
            </a:r>
            <a:r>
              <a:rPr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指定）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，再由处理函数分析异常出现原因并进行不同的处理。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09AF02-6544-490D-9BDA-2439BB9457E8}"/>
              </a:ext>
            </a:extLst>
          </p:cNvPr>
          <p:cNvGraphicFramePr>
            <a:graphicFrameLocks noGrp="1"/>
          </p:cNvGraphicFramePr>
          <p:nvPr/>
        </p:nvGraphicFramePr>
        <p:xfrm>
          <a:off x="936296" y="1363530"/>
          <a:ext cx="936647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738">
                  <a:extLst>
                    <a:ext uri="{9D8B030D-6E8A-4147-A177-3AD203B41FA5}">
                      <a16:colId xmlns:a16="http://schemas.microsoft.com/office/drawing/2014/main" val="2532756533"/>
                    </a:ext>
                  </a:extLst>
                </a:gridCol>
                <a:gridCol w="5060732">
                  <a:extLst>
                    <a:ext uri="{9D8B030D-6E8A-4147-A177-3AD203B41FA5}">
                      <a16:colId xmlns:a16="http://schemas.microsoft.com/office/drawing/2014/main" val="3733990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Interrupt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Hardware generate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Software generate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These are </a:t>
                      </a:r>
                      <a:r>
                        <a:rPr lang="en-US" altLang="zh-CN" b="1" dirty="0"/>
                        <a:t>asynchronous external</a:t>
                      </a:r>
                      <a:r>
                        <a:rPr lang="en-US" altLang="zh-CN" dirty="0"/>
                        <a:t> requests for service (like keyboard or printer needs service).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These are </a:t>
                      </a:r>
                      <a:r>
                        <a:rPr lang="en-US" altLang="zh-CN" b="1" dirty="0"/>
                        <a:t>synchronous internal</a:t>
                      </a:r>
                      <a:r>
                        <a:rPr lang="en-US" altLang="zh-CN" dirty="0"/>
                        <a:t> requests for service based upon abnormal events (think of illegal instructions, illegal address, overflow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).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0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These are </a:t>
                      </a: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events and shouldn’t interfere with the normal running of a computer.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These are </a:t>
                      </a:r>
                      <a:r>
                        <a:rPr lang="en-US" altLang="zh-CN" b="1" dirty="0"/>
                        <a:t>abnormal</a:t>
                      </a:r>
                      <a:r>
                        <a:rPr lang="en-US" altLang="zh-CN" dirty="0"/>
                        <a:t> events and often result in the termination of a program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03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96327" cy="819150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背景介绍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00FFFF"/>
                </a:highlight>
              </a:rPr>
              <a:t>Supervisor Mode </a:t>
            </a:r>
            <a:r>
              <a:rPr lang="zh-CN" altLang="en-US" dirty="0">
                <a:highlight>
                  <a:srgbClr val="00FFFF"/>
                </a:highlight>
              </a:rPr>
              <a:t>异常相关寄存器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sstatus</a:t>
            </a:r>
            <a:r>
              <a:rPr lang="en-US" altLang="zh-CN" dirty="0"/>
              <a:t> (Supervisor Status Register)</a:t>
            </a:r>
          </a:p>
          <a:p>
            <a:pPr marL="457200" lvl="1" indent="0">
              <a:buNone/>
            </a:pPr>
            <a:r>
              <a:rPr lang="zh-CN" altLang="en-US" dirty="0"/>
              <a:t>保存全局中断使能，以及许多其他的状态。</a:t>
            </a:r>
            <a:r>
              <a:rPr lang="en-US" altLang="zh-CN" dirty="0"/>
              <a:t>Interrupts are disabled by setting </a:t>
            </a:r>
            <a:r>
              <a:rPr lang="en-US" altLang="zh-CN" b="1" dirty="0">
                <a:solidFill>
                  <a:srgbClr val="FF0000"/>
                </a:solidFill>
              </a:rPr>
              <a:t>SIE=0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 the </a:t>
            </a:r>
            <a:r>
              <a:rPr lang="en-US" altLang="zh-CN" dirty="0" err="1"/>
              <a:t>sstatus</a:t>
            </a:r>
            <a:r>
              <a:rPr lang="en-US" altLang="zh-CN" dirty="0"/>
              <a:t> CSR, and the previous value of SIE is preserved in SPIE.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sie</a:t>
            </a:r>
            <a:r>
              <a:rPr lang="en-US" altLang="zh-CN" dirty="0"/>
              <a:t> (Supervisor Interrupt </a:t>
            </a:r>
            <a:r>
              <a:rPr lang="en-US" altLang="zh-CN" dirty="0" err="1"/>
              <a:t>Eable</a:t>
            </a:r>
            <a:r>
              <a:rPr lang="en-US" altLang="zh-CN" dirty="0"/>
              <a:t> Register 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指出处理器目前能处理和必须忽略的中断。 </a:t>
            </a:r>
            <a:r>
              <a:rPr lang="en-US" altLang="zh-CN" dirty="0" err="1"/>
              <a:t>sie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sip CSR </a:t>
            </a:r>
            <a:r>
              <a:rPr lang="zh-CN" altLang="en-US" dirty="0"/>
              <a:t>是 </a:t>
            </a:r>
            <a:r>
              <a:rPr lang="en-US" altLang="zh-CN" dirty="0"/>
              <a:t>S </a:t>
            </a:r>
            <a:r>
              <a:rPr lang="zh-CN" altLang="en-US" dirty="0"/>
              <a:t>模式的控制状态寄存器，</a:t>
            </a:r>
            <a:r>
              <a:rPr lang="zh-CN" altLang="en-US" b="1" dirty="0"/>
              <a:t>它们是 </a:t>
            </a:r>
            <a:r>
              <a:rPr lang="en-US" altLang="zh-CN" b="1" dirty="0" err="1"/>
              <a:t>mie</a:t>
            </a:r>
            <a:r>
              <a:rPr lang="en-US" altLang="zh-CN" b="1" dirty="0"/>
              <a:t> </a:t>
            </a:r>
            <a:r>
              <a:rPr lang="zh-CN" altLang="en-US" b="1" dirty="0"/>
              <a:t>和 </a:t>
            </a:r>
            <a:r>
              <a:rPr lang="en-US" altLang="zh-CN" b="1" dirty="0" err="1"/>
              <a:t>mip</a:t>
            </a:r>
            <a:r>
              <a:rPr lang="en-US" altLang="zh-CN" b="1" dirty="0"/>
              <a:t> </a:t>
            </a:r>
            <a:r>
              <a:rPr lang="zh-CN" altLang="en-US" b="1" dirty="0"/>
              <a:t>的子集</a:t>
            </a:r>
            <a:r>
              <a:rPr lang="zh-CN" altLang="en-US" dirty="0"/>
              <a:t>。时钟中断对应 </a:t>
            </a:r>
            <a:r>
              <a:rPr lang="en-US" altLang="zh-CN" b="1" dirty="0" err="1">
                <a:solidFill>
                  <a:srgbClr val="FF0000"/>
                </a:solidFill>
              </a:rPr>
              <a:t>sie</a:t>
            </a:r>
            <a:r>
              <a:rPr lang="en-US" altLang="zh-CN" b="1" dirty="0">
                <a:solidFill>
                  <a:srgbClr val="FF0000"/>
                </a:solidFill>
              </a:rPr>
              <a:t>[STIE]</a:t>
            </a:r>
            <a:r>
              <a:rPr lang="en-US" altLang="zh-CN" dirty="0"/>
              <a:t> </a:t>
            </a:r>
            <a:r>
              <a:rPr lang="zh-CN" altLang="en-US" dirty="0"/>
              <a:t>位。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stvec</a:t>
            </a:r>
            <a:r>
              <a:rPr lang="en-US" altLang="zh-CN" dirty="0"/>
              <a:t> (Supervisor Trap Vector Base Address Register)</a:t>
            </a:r>
          </a:p>
          <a:p>
            <a:pPr marL="457200" lvl="1" indent="0">
              <a:buNone/>
            </a:pPr>
            <a:r>
              <a:rPr lang="zh-CN" altLang="en-US" dirty="0"/>
              <a:t>中断向量表基址。</a:t>
            </a:r>
            <a:r>
              <a:rPr lang="en-US" altLang="zh-CN" dirty="0" err="1"/>
              <a:t>stvec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FF0000"/>
                </a:solidFill>
              </a:rPr>
              <a:t>Direct 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，适用于系统中只有一个中断处理程序</a:t>
            </a:r>
            <a:r>
              <a:rPr lang="en-US" altLang="zh-CN" dirty="0"/>
              <a:t>, </a:t>
            </a:r>
            <a:r>
              <a:rPr lang="zh-CN" altLang="en-US" dirty="0"/>
              <a:t>其指向中断处理入口函数 （ 本次实验中我们所用的模式 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scause</a:t>
            </a:r>
            <a:r>
              <a:rPr lang="en-US" altLang="zh-CN" dirty="0"/>
              <a:t> (Supervisor Cause Register)</a:t>
            </a:r>
          </a:p>
          <a:p>
            <a:pPr marL="457200" lvl="1" indent="0">
              <a:buNone/>
            </a:pPr>
            <a:r>
              <a:rPr lang="zh-CN" altLang="en-US" dirty="0"/>
              <a:t>记录异常发生的原因。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 dirty="0" err="1"/>
              <a:t>sepc</a:t>
            </a:r>
            <a:r>
              <a:rPr lang="en-US" altLang="zh-CN" dirty="0"/>
              <a:t> (Supervisor Exception Program Counter)</a:t>
            </a:r>
          </a:p>
          <a:p>
            <a:pPr marL="457200" lvl="1" indent="0">
              <a:buNone/>
            </a:pPr>
            <a:r>
              <a:rPr lang="zh-CN" altLang="en-US" dirty="0"/>
              <a:t>记录触发异常的那条指令的地址。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81" y="1086904"/>
            <a:ext cx="6447619" cy="1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890"/>
            <a:ext cx="10587273" cy="819150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背景介绍</a:t>
            </a:r>
            <a:r>
              <a:rPr lang="zh-CN" altLang="en-US" dirty="0"/>
              <a:t>（</a:t>
            </a:r>
            <a:r>
              <a:rPr lang="zh-CN" altLang="en-US" dirty="0">
                <a:highlight>
                  <a:srgbClr val="FFFF00"/>
                </a:highlight>
              </a:rPr>
              <a:t>硬件中断的处理，以时钟中断为例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中断触发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时钟中断的触发条件是</a:t>
            </a:r>
            <a:r>
              <a:rPr lang="en-US" altLang="zh-CN" dirty="0"/>
              <a:t>hart</a:t>
            </a:r>
            <a:r>
              <a:rPr lang="zh-CN" altLang="en-US" dirty="0"/>
              <a:t>（硬件线程）的时间比较器 </a:t>
            </a:r>
            <a:r>
              <a:rPr lang="en-US" altLang="zh-CN" dirty="0" err="1"/>
              <a:t>mtimecmp</a:t>
            </a:r>
            <a:r>
              <a:rPr lang="en-US" altLang="zh-CN" dirty="0"/>
              <a:t> </a:t>
            </a:r>
            <a:r>
              <a:rPr lang="zh-CN" altLang="en-US" dirty="0"/>
              <a:t>小于实数计数器 </a:t>
            </a:r>
            <a:r>
              <a:rPr lang="en-US" altLang="zh-CN" dirty="0" err="1"/>
              <a:t>mtime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判断可以处理还是忽略（</a:t>
            </a:r>
            <a:r>
              <a:rPr lang="en-US" altLang="zh-CN" dirty="0"/>
              <a:t> Machine mode </a:t>
            </a:r>
            <a:r>
              <a:rPr lang="zh-CN" altLang="en-US" dirty="0"/>
              <a:t>的情况）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dirty="0"/>
              <a:t>Machine mode</a:t>
            </a:r>
            <a:r>
              <a:rPr lang="zh-CN" altLang="en-US" dirty="0"/>
              <a:t>只有在全局中断使能位</a:t>
            </a:r>
            <a:r>
              <a:rPr lang="en-US" altLang="zh-CN" dirty="0" err="1"/>
              <a:t>mstatus</a:t>
            </a:r>
            <a:r>
              <a:rPr lang="en-US" altLang="zh-CN" dirty="0"/>
              <a:t>[</a:t>
            </a:r>
            <a:r>
              <a:rPr lang="en-US" altLang="zh-CN" dirty="0" err="1"/>
              <a:t>mie</a:t>
            </a:r>
            <a:r>
              <a:rPr lang="en-US" altLang="zh-CN" dirty="0"/>
              <a:t>]</a:t>
            </a:r>
            <a:r>
              <a:rPr lang="zh-CN" altLang="en-US" dirty="0"/>
              <a:t>置位时才会产生中断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/>
              <a:t>在</a:t>
            </a:r>
            <a:r>
              <a:rPr lang="en-US" altLang="zh-CN" dirty="0"/>
              <a:t>Supervisor mode</a:t>
            </a:r>
            <a:r>
              <a:rPr lang="zh-CN" altLang="en-US" dirty="0"/>
              <a:t>下会触发</a:t>
            </a:r>
            <a:r>
              <a:rPr lang="en-US" altLang="zh-CN" dirty="0"/>
              <a:t>Machine mode</a:t>
            </a:r>
            <a:r>
              <a:rPr lang="zh-CN" altLang="en-US" dirty="0"/>
              <a:t>的中断。即运行在低权限模式下，高权限模式的全局中断使能位一直是</a:t>
            </a:r>
            <a:r>
              <a:rPr lang="en-US" altLang="zh-CN" dirty="0"/>
              <a:t>enable</a:t>
            </a:r>
            <a:r>
              <a:rPr lang="zh-CN" altLang="en-US" dirty="0"/>
              <a:t>状态。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/>
              <a:t>每个中断在控制状态寄存器</a:t>
            </a:r>
            <a:r>
              <a:rPr lang="en-US" altLang="zh-CN" dirty="0" err="1"/>
              <a:t>mie</a:t>
            </a:r>
            <a:r>
              <a:rPr lang="zh-CN" altLang="en-US" dirty="0"/>
              <a:t>中都有自己的使能位，而控制状态寄存器</a:t>
            </a:r>
            <a:r>
              <a:rPr lang="en-US" altLang="zh-CN" dirty="0" err="1"/>
              <a:t>mip</a:t>
            </a:r>
            <a:r>
              <a:rPr lang="zh-CN" altLang="en-US" dirty="0"/>
              <a:t>中又指示目前待处理的中断。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可以处理时调用处理函数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/>
              <a:t>硬件首先会发生一些状态转换；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/>
              <a:t>跳转到对应的异常处理函数中；</a:t>
            </a:r>
            <a:endParaRPr lang="en-US" altLang="zh-CN" dirty="0"/>
          </a:p>
          <a:p>
            <a:pPr marL="914400" lvl="1" indent="-457200">
              <a:buFont typeface="+mj-lt"/>
              <a:buAutoNum type="alphaLcPeriod"/>
            </a:pPr>
            <a:r>
              <a:rPr lang="zh-CN" altLang="en-US" dirty="0"/>
              <a:t>结束后退出。</a:t>
            </a:r>
            <a:endParaRPr lang="en-US" altLang="zh-CN" dirty="0"/>
          </a:p>
        </p:txBody>
      </p:sp>
      <p:pic>
        <p:nvPicPr>
          <p:cNvPr id="6" name="图片 5" hidden="1">
            <a:extLst>
              <a:ext uri="{FF2B5EF4-FFF2-40B4-BE49-F238E27FC236}">
                <a16:creationId xmlns:a16="http://schemas.microsoft.com/office/drawing/2014/main" id="{7D646B4F-28AE-422E-9D42-3C017B0D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4" y="1491506"/>
            <a:ext cx="6447619" cy="1628571"/>
          </a:xfrm>
          <a:prstGeom prst="rect">
            <a:avLst/>
          </a:prstGeom>
        </p:spPr>
      </p:pic>
      <p:pic>
        <p:nvPicPr>
          <p:cNvPr id="5" name="图片 4" hidden="1">
            <a:extLst>
              <a:ext uri="{FF2B5EF4-FFF2-40B4-BE49-F238E27FC236}">
                <a16:creationId xmlns:a16="http://schemas.microsoft.com/office/drawing/2014/main" id="{2A102B6F-41B8-4119-929E-1230F49B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12" y="2051591"/>
            <a:ext cx="7028571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55,&quot;width&quot;:107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3b1d07-b2e6-4b54-960d-affdda38871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3448</Words>
  <Application>Microsoft Macintosh PowerPoint</Application>
  <PresentationFormat>Widescreen</PresentationFormat>
  <Paragraphs>222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微软雅黑</vt:lpstr>
      <vt:lpstr>Arial</vt:lpstr>
      <vt:lpstr>Arial</vt:lpstr>
      <vt:lpstr>Calibri</vt:lpstr>
      <vt:lpstr>Lato</vt:lpstr>
      <vt:lpstr>Times New Roman</vt:lpstr>
      <vt:lpstr>Trebuchet MS</vt:lpstr>
      <vt:lpstr>Wingdings</vt:lpstr>
      <vt:lpstr>Office 主题</vt:lpstr>
      <vt:lpstr>Lab1:RV64 内核引导 与时钟中断处理</vt:lpstr>
      <vt:lpstr>注意</vt:lpstr>
      <vt:lpstr>实验前置知识：Riscv 相关</vt:lpstr>
      <vt:lpstr>实验前置知识</vt:lpstr>
      <vt:lpstr>实验前置知识</vt:lpstr>
      <vt:lpstr>实验前置知识</vt:lpstr>
      <vt:lpstr>背景介绍（Interrupt and Exception）</vt:lpstr>
      <vt:lpstr>背景介绍（Supervisor Mode 异常相关寄存器）</vt:lpstr>
      <vt:lpstr>背景介绍（硬件中断的处理，以时钟中断为例）</vt:lpstr>
      <vt:lpstr>背景介绍（ Supervisor Mode下的异常）</vt:lpstr>
      <vt:lpstr>背景介绍（ Supervisor Mode下的异常）</vt:lpstr>
      <vt:lpstr>背景介绍（ 其他参考）</vt:lpstr>
      <vt:lpstr>背景介绍（使用opensbi后的时钟中断处理）</vt:lpstr>
      <vt:lpstr>背景介绍（使用opensbi后的时钟中断处理）</vt:lpstr>
      <vt:lpstr>背景介绍（s模式下中断前后的硬件变化）</vt:lpstr>
      <vt:lpstr>背景介绍（s模式下中断前后的硬件变化）</vt:lpstr>
      <vt:lpstr>编写head.S</vt:lpstr>
      <vt:lpstr>编写lib/Makefile</vt:lpstr>
      <vt:lpstr>补充sbi.c</vt:lpstr>
      <vt:lpstr>PowerPoint Presentation</vt:lpstr>
      <vt:lpstr>编写defs.h</vt:lpstr>
      <vt:lpstr>开启异常处理</vt:lpstr>
      <vt:lpstr>实现上下文切换（trap）</vt:lpstr>
      <vt:lpstr>实现异常处理函数</vt:lpstr>
      <vt:lpstr>实现时钟中断相关函数</vt:lpstr>
      <vt:lpstr>编译及测试</vt:lpstr>
      <vt:lpstr>实验任务: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Microsoft Office 用户</dc:creator>
  <cp:lastModifiedBy>yijiu zeng</cp:lastModifiedBy>
  <cp:revision>56</cp:revision>
  <dcterms:created xsi:type="dcterms:W3CDTF">2021-10-07T03:16:00Z</dcterms:created>
  <dcterms:modified xsi:type="dcterms:W3CDTF">2023-10-08T10:44:45Z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4B52723453FE41C98323EFC1DBFFA66D</vt:lpwstr>
  </property>
  <property fmtid="{D5CDD505-2E9C-101B-9397-08002B2CF9AE}" pid="3" name="KSOProductBuildVer">
    <vt:lpwstr>2052-11.1.0.10938</vt:lpwstr>
  </property>
</Properties>
</file>