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88" r:id="rId6"/>
    <p:sldId id="287" r:id="rId7"/>
    <p:sldId id="279" r:id="rId8"/>
    <p:sldId id="280" r:id="rId9"/>
    <p:sldId id="289" r:id="rId10"/>
    <p:sldId id="290" r:id="rId11"/>
    <p:sldId id="291" r:id="rId12"/>
    <p:sldId id="292" r:id="rId13"/>
    <p:sldId id="294" r:id="rId14"/>
    <p:sldId id="284" r:id="rId15"/>
    <p:sldId id="298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8775" indent="-358775">
              <a:defRPr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7149-A98B-3A49-A294-652C92C80712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zju_xiayingjie/os22fall-stu/blob/master/docs/lab3.md" TargetMode="External"/><Relationship Id="rId2" Type="http://schemas.openxmlformats.org/officeDocument/2006/relationships/hyperlink" Target="https://gitee.com/zju_xiayingjie/os22fall-st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ee.com/zju_xiayingjie/os22fall-stu/blob/master/docs/template.do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os-lab2 RV64 </a:t>
            </a:r>
            <a:r>
              <a:rPr kumimoji="1" lang="zh-CN" altLang="en-US" dirty="0"/>
              <a:t>内核线程调度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实验步骤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——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j-cs"/>
              </a:rPr>
              <a:t>3.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j-cs"/>
              </a:rPr>
              <a:t>线程调度：实现调度入口函数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图片 5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r>
              <a:rPr lang="en-US" altLang="zh-CN" dirty="0"/>
              <a:t>OS </a:t>
            </a:r>
            <a:r>
              <a:rPr lang="zh-CN" altLang="en-US" dirty="0"/>
              <a:t>启动过程中，完成内存初始化、线程初始化后，进入到 </a:t>
            </a:r>
            <a:r>
              <a:rPr lang="en-US" altLang="zh-CN" b="1" dirty="0" err="1">
                <a:solidFill>
                  <a:srgbClr val="61AFEF"/>
                </a:solidFill>
                <a:latin typeface="Consolas" panose="020B0609020204030204" pitchFamily="49" charset="0"/>
              </a:rPr>
              <a:t>start_kernel</a:t>
            </a:r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函数中（</a:t>
            </a:r>
            <a:r>
              <a:rPr lang="en-US" altLang="zh-CN" dirty="0"/>
              <a:t>idle </a:t>
            </a:r>
            <a:r>
              <a:rPr lang="zh-CN" altLang="en-US" dirty="0"/>
              <a:t>线程）。在接下来的过程会发生线程调度过程，从而执行其他线程的代码逻辑。</a:t>
            </a:r>
            <a:endParaRPr lang="en-US" altLang="zh-CN" dirty="0"/>
          </a:p>
          <a:p>
            <a:r>
              <a:rPr lang="zh-CN" altLang="en-US" dirty="0"/>
              <a:t>实现调度入口函数 </a:t>
            </a:r>
            <a:r>
              <a:rPr lang="en-US" altLang="zh-CN" b="1" dirty="0" err="1">
                <a:solidFill>
                  <a:srgbClr val="61AFEF"/>
                </a:solidFill>
                <a:latin typeface="Consolas" panose="020B0609020204030204" pitchFamily="49" charset="0"/>
              </a:rPr>
              <a:t>do_timer</a:t>
            </a:r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并在时钟中断处理函数中调用</a:t>
            </a:r>
            <a:r>
              <a:rPr lang="zh-CN" altLang="en-US" dirty="0"/>
              <a:t>（结合 </a:t>
            </a:r>
            <a:r>
              <a:rPr lang="en-US" altLang="zh-CN" dirty="0"/>
              <a:t>lab2 </a:t>
            </a:r>
            <a:r>
              <a:rPr lang="zh-CN" altLang="en-US" dirty="0"/>
              <a:t>中断处理流程的逻辑）。</a:t>
            </a:r>
            <a:endParaRPr lang="en-US" altLang="zh-CN" dirty="0"/>
          </a:p>
          <a:p>
            <a:r>
              <a:rPr lang="zh-CN" altLang="en-US" dirty="0"/>
              <a:t>详细说明见：</a:t>
            </a:r>
            <a:r>
              <a:rPr lang="en-US" altLang="zh-CN" u="sng" dirty="0"/>
              <a:t>4.3.4 </a:t>
            </a:r>
            <a:r>
              <a:rPr lang="zh-CN" altLang="en-US" u="sng" dirty="0"/>
              <a:t>实现调度入口函数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实验步骤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——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highlight>
                  <a:srgbClr val="00FF00"/>
                </a:highlight>
                <a:uLnTx/>
                <a:uFillTx/>
                <a:latin typeface="Times New Roman" panose="02020603050405020304"/>
                <a:ea typeface="微软雅黑" panose="020B0503020204020204" charset="-122"/>
                <a:cs typeface="+mj-cs"/>
              </a:rPr>
              <a:t>3.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highlight>
                  <a:srgbClr val="00FF00"/>
                </a:highlight>
                <a:uLnTx/>
                <a:uFillTx/>
                <a:latin typeface="Times New Roman" panose="02020603050405020304"/>
                <a:ea typeface="微软雅黑" panose="020B0503020204020204" charset="-122"/>
                <a:cs typeface="+mj-cs"/>
              </a:rPr>
              <a:t>线程调度：线程第一次调度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r>
              <a:rPr lang="zh-CN" altLang="en-US" dirty="0"/>
              <a:t>在本实验中，设定 </a:t>
            </a:r>
            <a:r>
              <a:rPr lang="en-US" altLang="zh-CN" dirty="0"/>
              <a:t>task[1] ~ task[NR_TASKS - 1]</a:t>
            </a:r>
            <a:r>
              <a:rPr lang="zh-CN" altLang="en-US" dirty="0"/>
              <a:t>都运行同一段代码 </a:t>
            </a:r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dummy()</a:t>
            </a:r>
            <a:r>
              <a:rPr lang="zh-CN" altLang="en-US" dirty="0"/>
              <a:t>。因此我们在 </a:t>
            </a:r>
            <a:r>
              <a:rPr lang="en-US" altLang="zh-CN" dirty="0" err="1"/>
              <a:t>proc.c</a:t>
            </a:r>
            <a:r>
              <a:rPr lang="en-US" altLang="zh-CN" dirty="0"/>
              <a:t> </a:t>
            </a:r>
            <a:r>
              <a:rPr lang="zh-CN" altLang="en-US" dirty="0"/>
              <a:t>添加 </a:t>
            </a:r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dummy()</a:t>
            </a:r>
            <a:r>
              <a:rPr lang="zh-CN" altLang="en-US" dirty="0"/>
              <a:t>。代码详见实验指导书。</a:t>
            </a:r>
            <a:endParaRPr lang="en-US" altLang="zh-CN" dirty="0"/>
          </a:p>
          <a:p>
            <a:r>
              <a:rPr lang="zh-CN" altLang="en-US" b="1" dirty="0"/>
              <a:t>当线程在运行时，由于时钟中断的触发，会将当前运行线程的上下文环境保存在栈上 </a:t>
            </a:r>
            <a:r>
              <a:rPr lang="en-US" altLang="zh-CN" dirty="0"/>
              <a:t>( lab2 </a:t>
            </a:r>
            <a:r>
              <a:rPr lang="zh-CN" altLang="en-US" dirty="0"/>
              <a:t>中实现的 </a:t>
            </a:r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_traps</a:t>
            </a:r>
            <a:r>
              <a:rPr lang="en-US" altLang="zh-CN" dirty="0"/>
              <a:t> )</a:t>
            </a:r>
            <a:r>
              <a:rPr lang="zh-CN" altLang="en-US" dirty="0"/>
              <a:t>。 当线程再次被调度时，会将上下文从栈上恢复。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zh-CN" altLang="en-US" b="1" dirty="0"/>
              <a:t>对于我们新创建的线程，此时线程的栈为空，当这个线程被调度时，是没有上下文需要被恢复的（即 </a:t>
            </a:r>
            <a:r>
              <a:rPr lang="en-US" altLang="zh-CN" b="1" dirty="0"/>
              <a:t>ra </a:t>
            </a:r>
            <a:r>
              <a:rPr lang="zh-CN" altLang="en-US" b="1" dirty="0"/>
              <a:t>没有值）</a:t>
            </a:r>
            <a:r>
              <a:rPr lang="zh-CN" altLang="en-US" dirty="0"/>
              <a:t>。所以我们需要为线程第一次调度提供一个特殊的返回函数 </a:t>
            </a:r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__dummy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entry.S</a:t>
            </a:r>
            <a:r>
              <a:rPr lang="en-US" altLang="zh-CN" dirty="0"/>
              <a:t> </a:t>
            </a:r>
            <a:r>
              <a:rPr lang="zh-CN" altLang="en-US" dirty="0"/>
              <a:t>添加 </a:t>
            </a:r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__dummy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__dummy</a:t>
            </a:r>
            <a:r>
              <a:rPr lang="en-US" altLang="zh-CN" dirty="0"/>
              <a:t> </a:t>
            </a:r>
            <a:r>
              <a:rPr lang="zh-CN" altLang="en-US" dirty="0"/>
              <a:t>中将 </a:t>
            </a:r>
            <a:r>
              <a:rPr lang="en-US" altLang="zh-CN" dirty="0" err="1"/>
              <a:t>sepc</a:t>
            </a:r>
            <a:r>
              <a:rPr lang="en-US" altLang="zh-CN" dirty="0"/>
              <a:t> </a:t>
            </a:r>
            <a:r>
              <a:rPr lang="zh-CN" altLang="en-US" dirty="0"/>
              <a:t>设置为 </a:t>
            </a:r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dummy() </a:t>
            </a:r>
            <a:r>
              <a:rPr lang="zh-CN" altLang="en-US" dirty="0"/>
              <a:t>的地址</a:t>
            </a:r>
            <a:r>
              <a:rPr lang="en-US" altLang="zh-CN" dirty="0"/>
              <a:t>, </a:t>
            </a:r>
            <a:r>
              <a:rPr lang="zh-CN" altLang="en-US" dirty="0"/>
              <a:t>并使用 </a:t>
            </a:r>
            <a:r>
              <a:rPr lang="en-US" altLang="zh-CN" dirty="0" err="1"/>
              <a:t>sret</a:t>
            </a:r>
            <a:r>
              <a:rPr lang="en-US" altLang="zh-CN" dirty="0"/>
              <a:t> </a:t>
            </a:r>
            <a:r>
              <a:rPr lang="zh-CN" altLang="en-US" dirty="0"/>
              <a:t>从中断中返回。这样被调度的新创建的线程接下来会进到 </a:t>
            </a:r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dummy()</a:t>
            </a:r>
            <a:r>
              <a:rPr lang="en-US" altLang="zh-CN" dirty="0"/>
              <a:t> </a:t>
            </a:r>
            <a:r>
              <a:rPr lang="zh-CN" altLang="en-US" dirty="0"/>
              <a:t>函数中。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__dummy </a:t>
            </a:r>
            <a:r>
              <a:rPr lang="zh-CN" altLang="en-US" b="1" dirty="0"/>
              <a:t>与 </a:t>
            </a:r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_traps </a:t>
            </a:r>
            <a:r>
              <a:rPr lang="zh-CN" altLang="en-US" b="1" dirty="0"/>
              <a:t>的 </a:t>
            </a:r>
            <a:r>
              <a:rPr lang="en-US" altLang="zh-CN" b="1" dirty="0"/>
              <a:t>restore </a:t>
            </a:r>
            <a:r>
              <a:rPr lang="zh-CN" altLang="en-US" b="1" dirty="0"/>
              <a:t>部分相比， 其实就是省略了从栈上恢复上下文的过程 （ 但是手动设置了 </a:t>
            </a:r>
            <a:r>
              <a:rPr lang="en-US" altLang="zh-CN" b="1" dirty="0" err="1"/>
              <a:t>sepc</a:t>
            </a:r>
            <a:r>
              <a:rPr lang="en-US" altLang="zh-CN" b="1" dirty="0"/>
              <a:t> 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实验步骤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——</a:t>
            </a:r>
            <a:r>
              <a:rPr lang="en-US" altLang="zh-CN" sz="3200" dirty="0">
                <a:solidFill>
                  <a:srgbClr val="5B9BD5">
                    <a:lumMod val="50000"/>
                  </a:srgbClr>
                </a:solidFill>
                <a:latin typeface="Times New Roman" panose="02020603050405020304"/>
                <a:ea typeface="微软雅黑" panose="020B0503020204020204" charset="-122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j-cs"/>
              </a:rPr>
              <a:t>.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j-cs"/>
              </a:rPr>
              <a:t>线程调度：实现线程切换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图片 5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r>
              <a:rPr lang="zh-CN" altLang="en-US" dirty="0"/>
              <a:t>在 </a:t>
            </a:r>
            <a:r>
              <a:rPr lang="en-US" altLang="zh-CN" dirty="0" err="1"/>
              <a:t>proc.c</a:t>
            </a:r>
            <a:r>
              <a:rPr lang="en-US" altLang="zh-CN" dirty="0"/>
              <a:t> </a:t>
            </a:r>
            <a:r>
              <a:rPr lang="zh-CN" altLang="en-US" dirty="0"/>
              <a:t>中定义的 </a:t>
            </a:r>
            <a:r>
              <a:rPr lang="en-US" altLang="zh-CN" b="1" dirty="0" err="1">
                <a:solidFill>
                  <a:srgbClr val="61AFEF"/>
                </a:solidFill>
                <a:latin typeface="Consolas" panose="020B0609020204030204" pitchFamily="49" charset="0"/>
              </a:rPr>
              <a:t>switch_to</a:t>
            </a:r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entry.S</a:t>
            </a:r>
            <a:r>
              <a:rPr lang="en-US" altLang="zh-CN" dirty="0"/>
              <a:t> </a:t>
            </a:r>
            <a:r>
              <a:rPr lang="zh-CN" altLang="en-US" dirty="0"/>
              <a:t>中实现线程上下文切换 </a:t>
            </a:r>
            <a:r>
              <a:rPr lang="en-US" altLang="zh-CN" b="1" dirty="0">
                <a:solidFill>
                  <a:srgbClr val="61AFEF"/>
                </a:solidFill>
                <a:latin typeface="Consolas" panose="020B0609020204030204" pitchFamily="49" charset="0"/>
              </a:rPr>
              <a:t>__</a:t>
            </a:r>
            <a:r>
              <a:rPr lang="en-US" altLang="zh-CN" b="1" dirty="0" err="1">
                <a:solidFill>
                  <a:srgbClr val="61AFEF"/>
                </a:solidFill>
                <a:latin typeface="Consolas" panose="020B0609020204030204" pitchFamily="49" charset="0"/>
              </a:rPr>
              <a:t>switch_to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接受两个 </a:t>
            </a:r>
            <a:r>
              <a:rPr lang="en-US" altLang="zh-CN" dirty="0" err="1"/>
              <a:t>task_struct</a:t>
            </a:r>
            <a:r>
              <a:rPr lang="en-US" altLang="zh-CN" dirty="0"/>
              <a:t> </a:t>
            </a:r>
            <a:r>
              <a:rPr lang="zh-CN" altLang="en-US" dirty="0"/>
              <a:t>指针（或者说两个 </a:t>
            </a:r>
            <a:r>
              <a:rPr lang="en-US" altLang="zh-CN" dirty="0" err="1"/>
              <a:t>task_struct</a:t>
            </a:r>
            <a:r>
              <a:rPr lang="en-US" altLang="zh-CN" dirty="0"/>
              <a:t> </a:t>
            </a:r>
            <a:r>
              <a:rPr lang="zh-CN" altLang="en-US" dirty="0"/>
              <a:t>的内存地址）作为参数</a:t>
            </a:r>
            <a:endParaRPr lang="en-US" altLang="zh-CN" dirty="0"/>
          </a:p>
          <a:p>
            <a:pPr lvl="1"/>
            <a:r>
              <a:rPr lang="zh-CN" altLang="en-US" dirty="0"/>
              <a:t>保存当前线程的</a:t>
            </a:r>
            <a:r>
              <a:rPr lang="en-US" altLang="zh-CN" dirty="0"/>
              <a:t>ra, </a:t>
            </a:r>
            <a:r>
              <a:rPr lang="en-US" altLang="zh-CN" dirty="0" err="1"/>
              <a:t>sp</a:t>
            </a:r>
            <a:r>
              <a:rPr lang="en-US" altLang="zh-CN" dirty="0"/>
              <a:t>, s0~s11</a:t>
            </a:r>
            <a:r>
              <a:rPr lang="zh-CN" altLang="en-US" dirty="0"/>
              <a:t>到当前线程的 </a:t>
            </a:r>
            <a:r>
              <a:rPr lang="en-US" altLang="zh-CN" dirty="0" err="1"/>
              <a:t>thread_struct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将下一个线程的 </a:t>
            </a:r>
            <a:r>
              <a:rPr lang="en-US" altLang="zh-CN" dirty="0" err="1"/>
              <a:t>thread_struct</a:t>
            </a:r>
            <a:r>
              <a:rPr lang="en-US" altLang="zh-CN" dirty="0"/>
              <a:t> </a:t>
            </a:r>
            <a:r>
              <a:rPr lang="zh-CN" altLang="en-US" dirty="0"/>
              <a:t>中的相关数据载入到</a:t>
            </a:r>
            <a:r>
              <a:rPr lang="en-US" altLang="zh-CN" dirty="0"/>
              <a:t>ra, </a:t>
            </a:r>
            <a:r>
              <a:rPr lang="en-US" altLang="zh-CN" dirty="0" err="1"/>
              <a:t>sp</a:t>
            </a:r>
            <a:r>
              <a:rPr lang="en-US" altLang="zh-CN" dirty="0"/>
              <a:t>, s0~s11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/>
            <a:r>
              <a:rPr lang="en-US" altLang="zh-CN" dirty="0"/>
              <a:t>Tips: </a:t>
            </a:r>
            <a:r>
              <a:rPr lang="zh-CN" altLang="en-US" dirty="0">
                <a:solidFill>
                  <a:srgbClr val="0070C0"/>
                </a:solidFill>
              </a:rPr>
              <a:t>对于一个 </a:t>
            </a:r>
            <a:r>
              <a:rPr lang="en-US" altLang="zh-CN" dirty="0" err="1">
                <a:solidFill>
                  <a:srgbClr val="0070C0"/>
                </a:solidFill>
              </a:rPr>
              <a:t>task_struct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线程来说，其指针为线程的内存地址。线程数据结构中的 </a:t>
            </a:r>
            <a:r>
              <a:rPr lang="en-US" altLang="zh-CN" dirty="0" err="1">
                <a:solidFill>
                  <a:srgbClr val="0070C0"/>
                </a:solidFill>
              </a:rPr>
              <a:t>thread_struct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对应的内存地址，为线程起始内存地址的某个偏移量。接下来使用 </a:t>
            </a:r>
            <a:r>
              <a:rPr lang="en-US" altLang="zh-CN" dirty="0" err="1">
                <a:solidFill>
                  <a:srgbClr val="0070C0"/>
                </a:solidFill>
              </a:rPr>
              <a:t>sd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 err="1">
                <a:solidFill>
                  <a:srgbClr val="0070C0"/>
                </a:solidFill>
              </a:rPr>
              <a:t>ld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指令可以完成线程状态的保存和恢复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详细见实验指导书： </a:t>
            </a:r>
            <a:r>
              <a:rPr lang="en-US" altLang="zh-CN" u="sng" dirty="0"/>
              <a:t>4.3.3 </a:t>
            </a:r>
            <a:r>
              <a:rPr lang="zh-CN" altLang="en-US" u="sng" dirty="0"/>
              <a:t>实现线程切换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实验步骤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——</a:t>
            </a:r>
            <a:r>
              <a:rPr lang="en-US" altLang="zh-CN" sz="3200" dirty="0">
                <a:solidFill>
                  <a:srgbClr val="5B9BD5">
                    <a:lumMod val="50000"/>
                  </a:srgbClr>
                </a:solidFill>
                <a:latin typeface="Times New Roman" panose="02020603050405020304"/>
                <a:ea typeface="微软雅黑" panose="020B0503020204020204" charset="-122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j-cs"/>
              </a:rPr>
              <a:t>.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j-cs"/>
              </a:rPr>
              <a:t>线程调度：实现线程调度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r>
              <a:rPr lang="zh-CN" altLang="en-US" dirty="0"/>
              <a:t>本次实验我们需要实现两种调度算法：</a:t>
            </a:r>
            <a:r>
              <a:rPr lang="en-US" altLang="zh-CN" dirty="0"/>
              <a:t>1.</a:t>
            </a:r>
            <a:r>
              <a:rPr lang="zh-CN" altLang="en-US" dirty="0"/>
              <a:t>短作业优先调度算法，</a:t>
            </a:r>
            <a:r>
              <a:rPr lang="en-US" altLang="zh-CN" dirty="0"/>
              <a:t>2.</a:t>
            </a:r>
            <a:r>
              <a:rPr lang="zh-CN" altLang="en-US" dirty="0"/>
              <a:t>优先级调度算法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短作业优先调度算法：</a:t>
            </a:r>
            <a:endParaRPr lang="en-US" altLang="zh-CN" dirty="0"/>
          </a:p>
          <a:p>
            <a:pPr lvl="1"/>
            <a:r>
              <a:rPr lang="zh-CN" altLang="en-US" dirty="0"/>
              <a:t>调度规则详见实验指导书。</a:t>
            </a:r>
            <a:endParaRPr lang="en-US" altLang="zh-CN" dirty="0"/>
          </a:p>
          <a:p>
            <a:r>
              <a:rPr lang="zh-CN" altLang="en-US" dirty="0"/>
              <a:t>优先级调度算法：</a:t>
            </a:r>
            <a:endParaRPr lang="en-US" altLang="zh-CN" dirty="0"/>
          </a:p>
          <a:p>
            <a:pPr lvl="1"/>
            <a:r>
              <a:rPr lang="zh-CN" altLang="en-US" dirty="0"/>
              <a:t>调度规则详见实验指导书。</a:t>
            </a:r>
            <a:endParaRPr lang="en-US" altLang="zh-CN" dirty="0"/>
          </a:p>
          <a:p>
            <a:r>
              <a:rPr lang="en-US" altLang="zh-CN" dirty="0"/>
              <a:t>Tips:</a:t>
            </a:r>
            <a:r>
              <a:rPr lang="zh-CN" altLang="en-US" dirty="0"/>
              <a:t>在 </a:t>
            </a:r>
            <a:r>
              <a:rPr lang="en-US" altLang="zh-CN" dirty="0" err="1"/>
              <a:t>proc.c</a:t>
            </a:r>
            <a:r>
              <a:rPr lang="en-US" altLang="zh-CN" dirty="0"/>
              <a:t> </a:t>
            </a:r>
            <a:r>
              <a:rPr lang="zh-CN" altLang="en-US" dirty="0"/>
              <a:t>中使用 </a:t>
            </a:r>
            <a:r>
              <a:rPr lang="en-US" altLang="zh-CN" dirty="0"/>
              <a:t>#ifdef , #endif </a:t>
            </a:r>
            <a:r>
              <a:rPr lang="zh-CN" altLang="en-US" dirty="0"/>
              <a:t>来控制代码。 修改</a:t>
            </a:r>
            <a:r>
              <a:rPr lang="en-US" altLang="zh-CN" dirty="0" err="1"/>
              <a:t>Makefile</a:t>
            </a:r>
            <a:r>
              <a:rPr lang="zh-CN" altLang="en-US" dirty="0"/>
              <a:t>中的 </a:t>
            </a:r>
            <a:r>
              <a:rPr lang="en-US" altLang="zh-CN" dirty="0"/>
              <a:t>CFLAG = ${CF} ${INCLUDE} -DSJF / -DPRIORITY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实验步骤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——4.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编译及测试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可能需要修改一些</a:t>
            </a:r>
            <a:r>
              <a:rPr lang="en-US" altLang="zh-CN" dirty="0" err="1"/>
              <a:t>Makefile</a:t>
            </a:r>
            <a:r>
              <a:rPr lang="zh-CN" altLang="en-US" dirty="0"/>
              <a:t>文件，使项目可以编译并运行。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由于本次实验需要完成两个调度算法，因此需要两种调度算法可以使用</a:t>
            </a:r>
            <a:r>
              <a:rPr lang="en-US" altLang="zh-CN" dirty="0" err="1"/>
              <a:t>gcc</a:t>
            </a:r>
            <a:r>
              <a:rPr lang="en-US" altLang="zh-CN" dirty="0"/>
              <a:t> –D</a:t>
            </a:r>
            <a:r>
              <a:rPr lang="zh-CN" altLang="en-US" dirty="0"/>
              <a:t>选项进行控制。</a:t>
            </a:r>
            <a:endParaRPr lang="en-US" altLang="zh-CN" dirty="0"/>
          </a:p>
          <a:p>
            <a:pPr marL="841375" lvl="1" indent="-514350">
              <a:buFont typeface="+mj-lt"/>
              <a:buAutoNum type="arabicPeriod"/>
            </a:pPr>
            <a:r>
              <a:rPr lang="en-US" altLang="zh-CN" dirty="0"/>
              <a:t>DSJF </a:t>
            </a:r>
            <a:r>
              <a:rPr lang="zh-CN" altLang="en-US" dirty="0"/>
              <a:t>（短作业优先调度）。</a:t>
            </a:r>
            <a:endParaRPr lang="en-US" altLang="zh-CN" dirty="0"/>
          </a:p>
          <a:p>
            <a:pPr marL="841375" lvl="1" indent="-514350">
              <a:buFont typeface="+mj-lt"/>
              <a:buAutoNum type="arabicPeriod"/>
            </a:pPr>
            <a:r>
              <a:rPr lang="en-US" altLang="zh-CN" dirty="0"/>
              <a:t>DPRIORITY </a:t>
            </a:r>
            <a:r>
              <a:rPr lang="zh-CN" altLang="en-US" dirty="0"/>
              <a:t>（优先级调度）。</a:t>
            </a:r>
            <a:endParaRPr lang="en-US" altLang="zh-CN" dirty="0"/>
          </a:p>
          <a:p>
            <a:pPr marL="841375" lvl="1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proc.c</a:t>
            </a:r>
            <a:r>
              <a:rPr lang="zh-CN" altLang="en-US" dirty="0"/>
              <a:t>中使用 </a:t>
            </a:r>
            <a:r>
              <a:rPr lang="en-US" altLang="zh-CN" dirty="0"/>
              <a:t>#ifdef , #endif </a:t>
            </a:r>
            <a:r>
              <a:rPr lang="zh-CN" altLang="en-US" dirty="0"/>
              <a:t>来控制代码。 </a:t>
            </a:r>
            <a:endParaRPr lang="en-US" altLang="zh-CN" dirty="0"/>
          </a:p>
          <a:p>
            <a:pPr marL="841375" lvl="1" indent="-514350">
              <a:buFont typeface="+mj-lt"/>
              <a:buAutoNum type="arabicPeriod"/>
            </a:pPr>
            <a:r>
              <a:rPr lang="zh-CN" altLang="en-US" dirty="0"/>
              <a:t>修改项目路径的</a:t>
            </a:r>
            <a:r>
              <a:rPr lang="en-US" altLang="zh-CN" dirty="0" err="1"/>
              <a:t>Makefile</a:t>
            </a:r>
            <a:r>
              <a:rPr lang="zh-CN" altLang="en-US" dirty="0"/>
              <a:t>中的 </a:t>
            </a:r>
            <a:r>
              <a:rPr lang="en-US" altLang="zh-CN" dirty="0"/>
              <a:t>CFLAG = ${CF} ${INCLUDE} -DSJF / -DPRIORITY (</a:t>
            </a:r>
            <a:r>
              <a:rPr lang="zh-CN" altLang="en-US" dirty="0"/>
              <a:t>作业提交的时候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选择任意一个都可以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短作业优先调度输出示例</a:t>
            </a:r>
            <a:endParaRPr lang="en-US" altLang="zh-CN" dirty="0"/>
          </a:p>
        </p:txBody>
      </p:sp>
      <p:pic>
        <p:nvPicPr>
          <p:cNvPr id="6" name="图片 5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588" y="1554960"/>
            <a:ext cx="2921150" cy="60074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2475" y="1554959"/>
            <a:ext cx="4305521" cy="6007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76275" y="41275"/>
            <a:ext cx="8195310" cy="95567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400" dirty="0"/>
              <a:t>实验任务: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9663" y="109073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请各位同学独立完成作业，任何抄袭行为都将使本次作业判为 </a:t>
            </a:r>
            <a:r>
              <a:rPr lang="en-US" altLang="zh-CN" sz="2200" dirty="0"/>
              <a:t>0 </a:t>
            </a:r>
            <a:r>
              <a:rPr lang="zh-CN" altLang="en-US" sz="2200" dirty="0"/>
              <a:t>分。</a:t>
            </a:r>
          </a:p>
          <a:p>
            <a:r>
              <a:rPr lang="zh-CN" altLang="en-US" sz="2200" dirty="0">
                <a:sym typeface="+mn-ea"/>
              </a:rPr>
              <a:t>此次实验基于 </a:t>
            </a:r>
            <a:r>
              <a:rPr lang="en-US" altLang="zh-CN" sz="2200" dirty="0">
                <a:sym typeface="+mn-ea"/>
              </a:rPr>
              <a:t>lab1 </a:t>
            </a:r>
            <a:r>
              <a:rPr lang="zh-CN" altLang="en-US" sz="2200" dirty="0">
                <a:sym typeface="+mn-ea"/>
              </a:rPr>
              <a:t>同学所实现的代码进行。</a:t>
            </a:r>
          </a:p>
          <a:p>
            <a:pPr lvl="1" algn="l"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sz="2200" dirty="0"/>
              <a:t>完成初始化工作，主要为分配内存、设置 task_struct、和补全 __dummy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200" dirty="0"/>
              <a:t>实现线程切换</a:t>
            </a:r>
            <a:r>
              <a:rPr lang="en-US" altLang="zh-CN" sz="2200" dirty="0"/>
              <a:t>_switch_to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200" dirty="0"/>
              <a:t>调度函数，实现</a:t>
            </a:r>
            <a:r>
              <a:rPr lang="en-US" altLang="zh-CN" sz="2200" dirty="0"/>
              <a:t>do_timer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200" dirty="0"/>
              <a:t>实现具体调度算法：</a:t>
            </a:r>
            <a:r>
              <a:rPr lang="zh-CN" altLang="en-US" sz="2200" u="sng" dirty="0"/>
              <a:t>短作业优先调度算法</a:t>
            </a:r>
            <a:r>
              <a:rPr lang="zh-CN" altLang="en-US" sz="2200" dirty="0"/>
              <a:t>和</a:t>
            </a:r>
            <a:r>
              <a:rPr lang="zh-CN" altLang="en-US" sz="2200" u="sng" dirty="0"/>
              <a:t>优先级调度算法</a:t>
            </a:r>
            <a:endParaRPr lang="en-US" altLang="zh-CN" sz="2200" dirty="0"/>
          </a:p>
          <a:p>
            <a:r>
              <a:rPr lang="zh-CN" altLang="en-US" sz="2200" dirty="0"/>
              <a:t>同学需要提交 </a:t>
            </a:r>
            <a:r>
              <a:rPr lang="en-US" altLang="zh-CN" sz="2200" b="1" dirty="0"/>
              <a:t>pdf </a:t>
            </a:r>
            <a:r>
              <a:rPr lang="zh-CN" altLang="en-US" sz="2200" b="1" dirty="0"/>
              <a:t>格式实验报告以及整个工程代码（两者放到压缩包中）</a:t>
            </a:r>
            <a:r>
              <a:rPr lang="zh-CN" altLang="en-US" sz="2200" dirty="0"/>
              <a:t>。对于工程代码，在提交前请使用 </a:t>
            </a:r>
            <a:r>
              <a:rPr lang="en-US" altLang="zh-CN" sz="2200" dirty="0"/>
              <a:t>make clean </a:t>
            </a:r>
            <a:r>
              <a:rPr lang="zh-CN" altLang="en-US" sz="2200" dirty="0"/>
              <a:t>清除所有构建产物。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99530" cy="72517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/>
                <a:ea typeface="微软雅黑" panose="020B0503020204020204" charset="-122"/>
              </a:rPr>
              <a:t>注意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89635" y="1090295"/>
            <a:ext cx="10846435" cy="5559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实验任务：按照实验指导书要求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提交报告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现场验收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仓库地址：</a:t>
            </a:r>
            <a:r>
              <a:rPr lang="en-US" altLang="zh-CN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hlinkClick r:id="rId2"/>
              </a:rPr>
              <a:t>https://gitee.com/zju_xiayingjie/os22fall-stu</a:t>
            </a:r>
            <a:endParaRPr lang="en-US" altLang="zh-CN" b="1" dirty="0">
              <a:solidFill>
                <a:srgbClr val="FF0000"/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Lab2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实验指导书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实验报告提交截止日期：</a:t>
            </a:r>
            <a:r>
              <a:rPr lang="zh-CN" altLang="en-US" sz="4000" b="1" dirty="0">
                <a:solidFill>
                  <a:srgbClr val="FF0000"/>
                </a:solidFill>
              </a:rPr>
              <a:t>1</a:t>
            </a:r>
            <a:r>
              <a:rPr lang="en-US" altLang="zh-CN" sz="4000" b="1" dirty="0">
                <a:solidFill>
                  <a:srgbClr val="FF0000"/>
                </a:solidFill>
              </a:rPr>
              <a:t>1</a:t>
            </a:r>
            <a:r>
              <a:rPr lang="zh-CN" altLang="en-US" sz="4000" b="1" dirty="0">
                <a:solidFill>
                  <a:srgbClr val="FF0000"/>
                </a:solidFill>
              </a:rPr>
              <a:t>.</a:t>
            </a:r>
            <a:r>
              <a:rPr lang="en-US" altLang="zh-CN" sz="4000" b="1" dirty="0">
                <a:solidFill>
                  <a:srgbClr val="FF0000"/>
                </a:solidFill>
              </a:rPr>
              <a:t>5</a:t>
            </a:r>
            <a:r>
              <a:rPr lang="zh-CN" altLang="en-US" sz="4000" b="1" dirty="0">
                <a:solidFill>
                  <a:srgbClr val="FF0000"/>
                </a:solidFill>
              </a:rPr>
              <a:t> 之前</a:t>
            </a: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⭐文件名命名规范示例：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Lab2_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姓名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学号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.pdf （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同 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lab0）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模板见 </a:t>
            </a:r>
            <a:r>
              <a:rPr lang="zh-CN" altLang="en-US" sz="25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hlinkClick r:id="rId4"/>
              </a:rPr>
              <a:t>docs/template.doc</a:t>
            </a:r>
            <a:endParaRPr lang="en-US" altLang="zh-CN" sz="2500" dirty="0"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实验报告提交链接: 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钉钉群公告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同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lab0）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现场验收截止日期：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12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之前任意上课时间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8985885" cy="819150"/>
          </a:xfrm>
        </p:spPr>
        <p:txBody>
          <a:bodyPr/>
          <a:lstStyle/>
          <a:p>
            <a:r>
              <a:rPr lang="zh-CN" altLang="en-US" dirty="0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6634"/>
            <a:ext cx="10515600" cy="3680870"/>
          </a:xfrm>
        </p:spPr>
        <p:txBody>
          <a:bodyPr>
            <a:normAutofit fontScale="975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实验环境：同 </a:t>
            </a:r>
            <a:r>
              <a:rPr lang="en-US" altLang="zh-CN" dirty="0"/>
              <a:t>lab0</a:t>
            </a:r>
            <a:r>
              <a:rPr lang="zh-CN" altLang="en-US" dirty="0"/>
              <a:t>，也是在</a:t>
            </a:r>
            <a:r>
              <a:rPr lang="en-US" altLang="zh-CN" dirty="0"/>
              <a:t>docker</a:t>
            </a:r>
            <a:r>
              <a:rPr lang="zh-CN" altLang="en-US" dirty="0"/>
              <a:t>容器中。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此次实验基于 </a:t>
            </a:r>
            <a:r>
              <a:rPr lang="en-US" altLang="zh-CN" dirty="0"/>
              <a:t>lab1 </a:t>
            </a:r>
            <a:r>
              <a:rPr lang="zh-CN" altLang="en-US" dirty="0"/>
              <a:t>同学所实现的代码进行。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保留 </a:t>
            </a:r>
            <a:r>
              <a:rPr lang="en-US" altLang="zh-CN" dirty="0"/>
              <a:t>lab1 </a:t>
            </a:r>
            <a:r>
              <a:rPr lang="zh-CN" altLang="en-US" dirty="0"/>
              <a:t>的代码结构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从 </a:t>
            </a:r>
            <a:r>
              <a:rPr lang="en-US" altLang="zh-CN" dirty="0" err="1"/>
              <a:t>gitee</a:t>
            </a:r>
            <a:r>
              <a:rPr lang="en-US" altLang="zh-CN" dirty="0"/>
              <a:t> repo </a:t>
            </a:r>
            <a:r>
              <a:rPr lang="zh-CN" altLang="en-US" dirty="0"/>
              <a:t>中同步 </a:t>
            </a:r>
            <a:r>
              <a:rPr lang="en-US" altLang="zh-CN" dirty="0" err="1"/>
              <a:t>rand.h</a:t>
            </a:r>
            <a:r>
              <a:rPr lang="en-US" altLang="zh-CN" dirty="0"/>
              <a:t>/</a:t>
            </a:r>
            <a:r>
              <a:rPr lang="en-US" altLang="zh-CN" dirty="0" err="1"/>
              <a:t>rand.c</a:t>
            </a:r>
            <a:r>
              <a:rPr lang="en-US" altLang="zh-CN" dirty="0"/>
              <a:t>, </a:t>
            </a:r>
            <a:r>
              <a:rPr lang="en-US" altLang="zh-CN" dirty="0" err="1"/>
              <a:t>string.h</a:t>
            </a:r>
            <a:r>
              <a:rPr lang="en-US" altLang="zh-CN" dirty="0"/>
              <a:t>/</a:t>
            </a:r>
            <a:r>
              <a:rPr lang="en-US" altLang="zh-CN" dirty="0" err="1"/>
              <a:t>string.c</a:t>
            </a:r>
            <a:r>
              <a:rPr lang="en-US" altLang="zh-CN" dirty="0"/>
              <a:t>, </a:t>
            </a:r>
            <a:r>
              <a:rPr lang="en-US" altLang="zh-CN" dirty="0" err="1"/>
              <a:t>mm.h</a:t>
            </a:r>
            <a:r>
              <a:rPr lang="en-US" altLang="zh-CN" dirty="0"/>
              <a:t>/</a:t>
            </a:r>
            <a:r>
              <a:rPr lang="en-US" altLang="zh-CN" dirty="0" err="1"/>
              <a:t>mm.c</a:t>
            </a:r>
            <a:r>
              <a:rPr lang="en-US" altLang="zh-CN" dirty="0"/>
              <a:t> </a:t>
            </a:r>
            <a:r>
              <a:rPr lang="zh-CN" altLang="en-US" dirty="0"/>
              <a:t>等代码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修改或添加 </a:t>
            </a:r>
            <a:r>
              <a:rPr lang="en-US" altLang="zh-CN" dirty="0" err="1"/>
              <a:t>defs.h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proc.h</a:t>
            </a:r>
            <a:r>
              <a:rPr lang="en-US" altLang="zh-CN" dirty="0"/>
              <a:t>/</a:t>
            </a:r>
            <a:r>
              <a:rPr lang="en-US" altLang="zh-CN" dirty="0" err="1"/>
              <a:t>proc.c</a:t>
            </a:r>
            <a:r>
              <a:rPr lang="zh-CN" altLang="en-US" dirty="0"/>
              <a:t> 等代码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在后面的“实验步骤”中具体说明。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背景介绍</a:t>
            </a:r>
            <a:r>
              <a:rPr lang="zh-CN" altLang="en-US" sz="4000" dirty="0"/>
              <a:t>（</a:t>
            </a:r>
            <a:r>
              <a:rPr lang="zh-CN" altLang="en-US" sz="4000" dirty="0">
                <a:highlight>
                  <a:srgbClr val="FFFF00"/>
                </a:highlight>
              </a:rPr>
              <a:t>进程与线程</a:t>
            </a:r>
            <a:r>
              <a:rPr lang="zh-CN" altLang="en-US" sz="4000" dirty="0"/>
              <a:t>）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89635" y="1252855"/>
            <a:ext cx="10846435" cy="5043170"/>
          </a:xfrm>
        </p:spPr>
        <p:txBody>
          <a:bodyPr>
            <a:normAutofit fontScale="97500"/>
          </a:bodyPr>
          <a:lstStyle/>
          <a:p>
            <a:r>
              <a:rPr lang="zh-CN" altLang="en-US" sz="2400" b="1" dirty="0"/>
              <a:t>进程</a:t>
            </a:r>
            <a:r>
              <a:rPr lang="zh-CN" altLang="en-US" sz="2400" dirty="0"/>
              <a:t>是一个动态的概念，其不仅需要将其运行的程序的代码</a:t>
            </a:r>
            <a:r>
              <a:rPr lang="en-US" altLang="zh-CN" sz="2400" dirty="0"/>
              <a:t>/</a:t>
            </a:r>
            <a:r>
              <a:rPr lang="zh-CN" altLang="en-US" sz="2400" dirty="0"/>
              <a:t>数据等加载到内存空间中，还需要拥有自己的运行栈。</a:t>
            </a:r>
            <a:endParaRPr lang="en-US" altLang="zh-CN" sz="2400" dirty="0"/>
          </a:p>
          <a:p>
            <a:r>
              <a:rPr lang="zh-CN" altLang="en-US" sz="2400" dirty="0"/>
              <a:t>一个进程可以对应一个或多个</a:t>
            </a:r>
            <a:r>
              <a:rPr lang="zh-CN" altLang="en-US" sz="2400" b="1" dirty="0"/>
              <a:t>线程</a:t>
            </a:r>
            <a:r>
              <a:rPr lang="zh-CN" altLang="en-US" sz="2400" dirty="0"/>
              <a:t>，线程之间往往具有相同的代码，共享一块内存，但是</a:t>
            </a:r>
            <a:r>
              <a:rPr lang="zh-CN" altLang="en-US" sz="2400" dirty="0">
                <a:solidFill>
                  <a:srgbClr val="FF0000"/>
                </a:solidFill>
              </a:rPr>
              <a:t>却有不同的</a:t>
            </a:r>
            <a:r>
              <a:rPr lang="en-US" altLang="zh-CN" sz="2400" dirty="0">
                <a:solidFill>
                  <a:srgbClr val="FF0000"/>
                </a:solidFill>
              </a:rPr>
              <a:t>CPU</a:t>
            </a:r>
            <a:r>
              <a:rPr lang="zh-CN" altLang="en-US" sz="2400" dirty="0">
                <a:solidFill>
                  <a:srgbClr val="FF0000"/>
                </a:solidFill>
              </a:rPr>
              <a:t>执行状态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在本次实验中，为了简单起见， 我们采用 </a:t>
            </a:r>
            <a:r>
              <a:rPr lang="en-US" altLang="zh-CN" sz="2400" dirty="0"/>
              <a:t>single-threaded process </a:t>
            </a:r>
            <a:r>
              <a:rPr lang="zh-CN" altLang="en-US" sz="2400" dirty="0"/>
              <a:t>模型， 即</a:t>
            </a:r>
            <a:r>
              <a:rPr lang="zh-CN" altLang="en-US" sz="2400" dirty="0">
                <a:solidFill>
                  <a:srgbClr val="FF0000"/>
                </a:solidFill>
              </a:rPr>
              <a:t>一个进程对应一个线程</a:t>
            </a:r>
            <a:r>
              <a:rPr lang="zh-CN" altLang="en-US" sz="2400" dirty="0"/>
              <a:t>，进程与线程不做明显区分。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背景介绍</a:t>
            </a:r>
            <a:r>
              <a:rPr lang="zh-CN" altLang="en-US" sz="4000" dirty="0"/>
              <a:t>（</a:t>
            </a:r>
            <a:r>
              <a:rPr lang="zh-CN" altLang="en-US" sz="4000" dirty="0">
                <a:highlight>
                  <a:srgbClr val="FFFF00"/>
                </a:highlight>
              </a:rPr>
              <a:t>线程相关属性</a:t>
            </a:r>
            <a:r>
              <a:rPr lang="zh-CN" altLang="en-US" sz="4000" dirty="0"/>
              <a:t>）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89635" y="1252855"/>
            <a:ext cx="10846435" cy="5043170"/>
          </a:xfrm>
        </p:spPr>
        <p:txBody>
          <a:bodyPr>
            <a:normAutofit fontScale="97500"/>
          </a:bodyPr>
          <a:lstStyle/>
          <a:p>
            <a:r>
              <a:rPr lang="zh-CN" altLang="en-US" sz="2400" dirty="0"/>
              <a:t>在不同的操作系统中，为每个线程所保存的信息都不同。在这里，我们提供一种基础的实现，每个线程会包括：</a:t>
            </a:r>
            <a:endParaRPr lang="en-US" altLang="zh-CN" sz="2400" dirty="0"/>
          </a:p>
          <a:p>
            <a:pPr lvl="1"/>
            <a:r>
              <a:rPr lang="zh-CN" altLang="en-US" sz="2000" b="1" dirty="0"/>
              <a:t>线程</a:t>
            </a:r>
            <a:r>
              <a:rPr lang="en-US" altLang="zh-CN" sz="2000" b="1" dirty="0"/>
              <a:t>ID</a:t>
            </a:r>
            <a:r>
              <a:rPr lang="zh-CN" altLang="en-US" sz="2000" dirty="0"/>
              <a:t>：用于唯一确认一个线程。</a:t>
            </a:r>
          </a:p>
          <a:p>
            <a:pPr lvl="1"/>
            <a:r>
              <a:rPr lang="zh-CN" altLang="en-US" sz="2000" b="1" dirty="0"/>
              <a:t>运行栈</a:t>
            </a:r>
            <a:r>
              <a:rPr lang="zh-CN" altLang="en-US" sz="2000" dirty="0"/>
              <a:t>：每个线程都必须有一个独立的运行栈，保存运行时的数据。</a:t>
            </a:r>
          </a:p>
          <a:p>
            <a:pPr lvl="1"/>
            <a:r>
              <a:rPr lang="zh-CN" altLang="en-US" sz="2000" b="1" dirty="0"/>
              <a:t>执行上下文</a:t>
            </a:r>
            <a:r>
              <a:rPr lang="zh-CN" altLang="en-US" sz="2000" dirty="0"/>
              <a:t>：当线程不在执行状态时，我们需要保存其</a:t>
            </a:r>
            <a:r>
              <a:rPr lang="zh-CN" altLang="en-US" sz="2000" b="1" dirty="0"/>
              <a:t>上下文（其实就是状态寄存器的值）</a:t>
            </a:r>
            <a:r>
              <a:rPr lang="zh-CN" altLang="en-US" sz="2000" dirty="0"/>
              <a:t>，这样之后才能够将其恢复，继续运行。</a:t>
            </a:r>
          </a:p>
          <a:p>
            <a:pPr lvl="1"/>
            <a:r>
              <a:rPr lang="zh-CN" altLang="en-US" sz="2000" dirty="0"/>
              <a:t>运行时间片：为每个线程分配的运行时间。</a:t>
            </a:r>
          </a:p>
          <a:p>
            <a:pPr lvl="1"/>
            <a:r>
              <a:rPr lang="zh-CN" altLang="en-US" sz="2000" dirty="0"/>
              <a:t>优先级：在优先级相关调度时，配合调度算法，来选出下一个执行的线程。</a:t>
            </a:r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3358"/>
            <a:ext cx="5657143" cy="29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100" y="1133358"/>
            <a:ext cx="5657143" cy="3742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背景介绍</a:t>
            </a:r>
            <a:r>
              <a:rPr lang="zh-CN" altLang="en-US" sz="4000" dirty="0"/>
              <a:t>（</a:t>
            </a:r>
            <a:r>
              <a:rPr lang="zh-CN" altLang="en-US" sz="4000" dirty="0">
                <a:highlight>
                  <a:srgbClr val="FFFF00"/>
                </a:highlight>
              </a:rPr>
              <a:t>线程切换流程</a:t>
            </a:r>
            <a:r>
              <a:rPr lang="zh-CN" altLang="en-US" sz="4000" dirty="0"/>
              <a:t>）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89635" y="1252855"/>
            <a:ext cx="10846435" cy="5043170"/>
          </a:xfrm>
        </p:spPr>
        <p:txBody>
          <a:bodyPr>
            <a:normAutofit fontScale="97500"/>
          </a:bodyPr>
          <a:lstStyle/>
          <a:p>
            <a:r>
              <a:rPr lang="zh-CN" altLang="en-US" sz="2400" dirty="0"/>
              <a:t>在每次处理时钟中断时，操作系统首先会将当前线程的运行剩余时间减少一个单位。之后根据调度算法来确定是继续运行还是调度其他线程来执行。</a:t>
            </a:r>
          </a:p>
          <a:p>
            <a:r>
              <a:rPr lang="zh-CN" altLang="en-US" sz="2400" dirty="0"/>
              <a:t>在进程调度时，操作系统会遍历所有可运行的线程，按照一定的调度算法选出下一个执行的线程。最终将选择得到的线程与当前线程切换。</a:t>
            </a:r>
          </a:p>
          <a:p>
            <a:r>
              <a:rPr lang="zh-CN" altLang="en-US" sz="2400" dirty="0"/>
              <a:t>在切换的过程中，首先我们需要保存当前线程的执行上下文，再将将要执行线程的上下文载入到相关寄存器中，至此我们就完成了线程的调度与切换。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002" y="1082040"/>
            <a:ext cx="7277100" cy="5429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8" y="1082040"/>
            <a:ext cx="7277100" cy="542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实验步骤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——1.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准备工程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相关代码结构详见实验指导书 </a:t>
            </a:r>
            <a:r>
              <a:rPr lang="en-US" altLang="zh-CN" dirty="0"/>
              <a:t>4.1 </a:t>
            </a:r>
            <a:r>
              <a:rPr lang="zh-CN" altLang="en-US" dirty="0"/>
              <a:t>部分。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mm.h</a:t>
            </a:r>
            <a:r>
              <a:rPr lang="en-US" altLang="zh-CN" dirty="0"/>
              <a:t>/</a:t>
            </a:r>
            <a:r>
              <a:rPr lang="en-US" altLang="zh-CN" dirty="0" err="1"/>
              <a:t>mm.c</a:t>
            </a:r>
            <a:r>
              <a:rPr lang="en-US" altLang="zh-CN" dirty="0"/>
              <a:t> </a:t>
            </a:r>
            <a:r>
              <a:rPr lang="zh-CN" altLang="en-US" dirty="0"/>
              <a:t>提供了简单的物理内存管理接口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kalloc</a:t>
            </a:r>
            <a:r>
              <a:rPr lang="en-US" altLang="zh-CN" dirty="0"/>
              <a:t> </a:t>
            </a:r>
            <a:r>
              <a:rPr lang="zh-CN" altLang="en-US" dirty="0"/>
              <a:t>接口提供 </a:t>
            </a:r>
            <a:r>
              <a:rPr lang="en-US" altLang="zh-CN" dirty="0"/>
              <a:t>4KB </a:t>
            </a:r>
            <a:r>
              <a:rPr lang="zh-CN" altLang="en-US" dirty="0"/>
              <a:t>的物理页分配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mm_init</a:t>
            </a:r>
            <a:r>
              <a:rPr lang="en-US" altLang="zh-CN" dirty="0"/>
              <a:t> </a:t>
            </a:r>
            <a:r>
              <a:rPr lang="zh-CN" altLang="en-US" dirty="0"/>
              <a:t>完成初始化内存管理系统的功能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defs.h</a:t>
            </a:r>
            <a:r>
              <a:rPr lang="en-US" altLang="zh-CN" dirty="0"/>
              <a:t> </a:t>
            </a:r>
            <a:r>
              <a:rPr lang="zh-CN" altLang="en-US" dirty="0"/>
              <a:t>提供一些自定义的宏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QEMU </a:t>
            </a:r>
            <a:r>
              <a:rPr lang="zh-CN" altLang="en-US" dirty="0"/>
              <a:t>环境中内存起始地址、内存大小、物理页大小等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rand.h</a:t>
            </a:r>
            <a:r>
              <a:rPr lang="en-US" altLang="zh-CN" dirty="0"/>
              <a:t>/</a:t>
            </a:r>
            <a:r>
              <a:rPr lang="en-US" altLang="zh-CN" dirty="0" err="1"/>
              <a:t>rand.c</a:t>
            </a:r>
            <a:r>
              <a:rPr lang="zh-CN" altLang="en-US" dirty="0"/>
              <a:t>提供了 </a:t>
            </a:r>
            <a:r>
              <a:rPr lang="en-US" altLang="zh-CN" dirty="0"/>
              <a:t>rand() </a:t>
            </a:r>
            <a:r>
              <a:rPr lang="zh-CN" altLang="en-US" dirty="0"/>
              <a:t>接口用以提供伪随机数序列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string.h</a:t>
            </a:r>
            <a:r>
              <a:rPr lang="en-US" altLang="zh-CN" dirty="0"/>
              <a:t>/</a:t>
            </a:r>
            <a:r>
              <a:rPr lang="en-US" altLang="zh-CN" dirty="0" err="1"/>
              <a:t>string.c</a:t>
            </a:r>
            <a:r>
              <a:rPr lang="zh-CN" altLang="en-US" dirty="0"/>
              <a:t>提供了</a:t>
            </a:r>
            <a:r>
              <a:rPr lang="en-US" altLang="zh-CN" dirty="0" err="1"/>
              <a:t>memset</a:t>
            </a:r>
            <a:r>
              <a:rPr lang="en-US" altLang="zh-CN" dirty="0"/>
              <a:t> </a:t>
            </a:r>
            <a:r>
              <a:rPr lang="zh-CN" altLang="en-US" dirty="0"/>
              <a:t>接口用以初始化一段内存空间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/>
              <a:t>实验步骤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——2. </a:t>
            </a:r>
            <a:r>
              <a:rPr lang="en-US" altLang="zh-CN" sz="3200" dirty="0" err="1">
                <a:solidFill>
                  <a:schemeClr val="accent1">
                    <a:lumMod val="50000"/>
                  </a:schemeClr>
                </a:solidFill>
              </a:rPr>
              <a:t>proc.h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进程数据结构的定义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133358"/>
            <a:ext cx="5657143" cy="2952381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100" y="1133358"/>
            <a:ext cx="5657143" cy="3742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实验步骤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——3.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线程调度：初始化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线程数为 </a:t>
            </a:r>
            <a:r>
              <a:rPr lang="en-US" altLang="zh-CN" dirty="0"/>
              <a:t>NR_TASKS</a:t>
            </a:r>
            <a:r>
              <a:rPr lang="zh-CN" altLang="en-US" dirty="0"/>
              <a:t>。当我们的 </a:t>
            </a:r>
            <a:r>
              <a:rPr lang="en-US" altLang="zh-CN" dirty="0"/>
              <a:t>OS run </a:t>
            </a:r>
            <a:r>
              <a:rPr lang="zh-CN" altLang="en-US" dirty="0"/>
              <a:t>起来时候，其本身就是一个线程 </a:t>
            </a:r>
            <a:r>
              <a:rPr lang="en-US" altLang="zh-CN" dirty="0"/>
              <a:t>idle </a:t>
            </a:r>
            <a:r>
              <a:rPr lang="zh-CN" altLang="en-US" dirty="0"/>
              <a:t>线程，因此 </a:t>
            </a:r>
            <a:r>
              <a:rPr lang="en-US" altLang="zh-CN" dirty="0"/>
              <a:t>task[0] </a:t>
            </a:r>
            <a:r>
              <a:rPr lang="zh-CN" altLang="en-US" dirty="0"/>
              <a:t>指向 </a:t>
            </a:r>
            <a:r>
              <a:rPr lang="en-US" altLang="zh-CN" dirty="0"/>
              <a:t>idle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而 </a:t>
            </a:r>
            <a:r>
              <a:rPr lang="en-US" altLang="zh-CN" dirty="0"/>
              <a:t>task[1] ~ task[NR_TASKS - 1] </a:t>
            </a:r>
            <a:r>
              <a:rPr lang="zh-CN" altLang="en-US" dirty="0"/>
              <a:t>相当于用户线程。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 </a:t>
            </a:r>
            <a:r>
              <a:rPr lang="en-US" altLang="zh-CN" dirty="0"/>
              <a:t>arch/</a:t>
            </a:r>
            <a:r>
              <a:rPr lang="en-US" altLang="zh-CN" dirty="0" err="1"/>
              <a:t>riscv</a:t>
            </a:r>
            <a:r>
              <a:rPr lang="en-US" altLang="zh-CN" dirty="0"/>
              <a:t>/kernel/</a:t>
            </a:r>
            <a:r>
              <a:rPr lang="en-US" altLang="zh-CN" dirty="0" err="1"/>
              <a:t>proc.c</a:t>
            </a:r>
            <a:r>
              <a:rPr lang="en-US" altLang="zh-CN" dirty="0"/>
              <a:t> </a:t>
            </a:r>
            <a:r>
              <a:rPr lang="zh-CN" altLang="en-US" dirty="0"/>
              <a:t>中定义 </a:t>
            </a:r>
            <a:r>
              <a:rPr lang="en-US" altLang="zh-CN" dirty="0" err="1"/>
              <a:t>task_init</a:t>
            </a:r>
            <a:r>
              <a:rPr lang="en-US" altLang="zh-CN" dirty="0"/>
              <a:t> </a:t>
            </a:r>
            <a:r>
              <a:rPr lang="zh-CN" altLang="en-US" dirty="0"/>
              <a:t>线程初始化方法，供 </a:t>
            </a:r>
            <a:r>
              <a:rPr lang="en-US" altLang="zh-CN" dirty="0"/>
              <a:t>_start </a:t>
            </a:r>
            <a:r>
              <a:rPr lang="zh-CN" altLang="en-US" dirty="0"/>
              <a:t>适当的位置调用。</a:t>
            </a:r>
            <a:endParaRPr lang="en-US" altLang="zh-CN" dirty="0"/>
          </a:p>
          <a:p>
            <a:pPr lvl="1"/>
            <a:r>
              <a:rPr lang="zh-CN" altLang="en-US" dirty="0"/>
              <a:t>为 </a:t>
            </a:r>
            <a:r>
              <a:rPr lang="en-US" altLang="zh-CN" dirty="0"/>
              <a:t>idle </a:t>
            </a:r>
            <a:r>
              <a:rPr lang="zh-CN" altLang="en-US" dirty="0"/>
              <a:t>线程设置 </a:t>
            </a:r>
            <a:r>
              <a:rPr lang="en-US" altLang="zh-CN" dirty="0" err="1"/>
              <a:t>task_struct</a:t>
            </a:r>
            <a:r>
              <a:rPr lang="zh-CN" altLang="en-US" dirty="0"/>
              <a:t>。并将 </a:t>
            </a:r>
            <a:r>
              <a:rPr lang="en-US" altLang="zh-CN" dirty="0"/>
              <a:t>current, task[0] </a:t>
            </a:r>
            <a:r>
              <a:rPr lang="zh-CN" altLang="en-US" dirty="0"/>
              <a:t>都指向 </a:t>
            </a:r>
            <a:r>
              <a:rPr lang="en-US" altLang="zh-CN" dirty="0"/>
              <a:t>idle</a:t>
            </a:r>
          </a:p>
          <a:p>
            <a:pPr lvl="1"/>
            <a:r>
              <a:rPr lang="zh-CN" altLang="en-US" dirty="0"/>
              <a:t>将 </a:t>
            </a:r>
            <a:r>
              <a:rPr lang="en-US" altLang="zh-CN" dirty="0"/>
              <a:t>task[1] ~ task[NR_TASKS - 1], </a:t>
            </a:r>
            <a:r>
              <a:rPr lang="zh-CN" altLang="en-US" dirty="0"/>
              <a:t>全部初始化。 </a:t>
            </a:r>
            <a:r>
              <a:rPr lang="zh-CN" altLang="en-US" b="1" dirty="0"/>
              <a:t>这里和 </a:t>
            </a:r>
            <a:r>
              <a:rPr lang="en-US" altLang="zh-CN" b="1" dirty="0"/>
              <a:t>idle </a:t>
            </a:r>
            <a:r>
              <a:rPr lang="zh-CN" altLang="en-US" b="1" dirty="0"/>
              <a:t>设置的区别在于要为这些线程设置 </a:t>
            </a:r>
            <a:r>
              <a:rPr lang="en-US" altLang="zh-CN" b="1" dirty="0" err="1"/>
              <a:t>thread_struct</a:t>
            </a:r>
            <a:r>
              <a:rPr lang="en-US" altLang="zh-CN" b="1" dirty="0"/>
              <a:t> </a:t>
            </a:r>
            <a:r>
              <a:rPr lang="zh-CN" altLang="en-US" b="1" dirty="0"/>
              <a:t>中的 </a:t>
            </a:r>
            <a:r>
              <a:rPr lang="en-US" altLang="zh-CN" b="1" dirty="0"/>
              <a:t>ra </a:t>
            </a:r>
            <a:r>
              <a:rPr lang="zh-CN" altLang="en-US" b="1" dirty="0"/>
              <a:t>和 </a:t>
            </a:r>
            <a:r>
              <a:rPr lang="en-US" altLang="zh-CN" b="1" dirty="0" err="1"/>
              <a:t>sp</a:t>
            </a:r>
            <a:r>
              <a:rPr lang="zh-CN" altLang="en-US" dirty="0"/>
              <a:t>（看完整个实验后，思考为什么？）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_start </a:t>
            </a:r>
            <a:r>
              <a:rPr lang="zh-CN" altLang="en-US" dirty="0"/>
              <a:t>适当的位置调用 </a:t>
            </a:r>
            <a:r>
              <a:rPr lang="en-US" altLang="zh-CN" dirty="0" err="1"/>
              <a:t>task_init</a:t>
            </a:r>
            <a:r>
              <a:rPr lang="en-US" altLang="zh-CN" dirty="0"/>
              <a:t> </a:t>
            </a:r>
            <a:r>
              <a:rPr lang="zh-CN" altLang="en-US" dirty="0"/>
              <a:t>函数。具体流程见实验指导书。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46" y="2502423"/>
            <a:ext cx="9814297" cy="243695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660" y="1049258"/>
            <a:ext cx="4733867" cy="5545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3e6682e-c855-4bd8-8399-c169ac3e5d8f"/>
  <p:tag name="COMMONDATA" val="eyJoZGlkIjoiZmU3NGNlNWY2YmYzNTdhMzM0YmYzMDcwYWZkNDEyOG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中英字体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1669</Words>
  <Application>Microsoft Macintosh PowerPoint</Application>
  <PresentationFormat>Widescreen</PresentationFormat>
  <Paragraphs>91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os-lab2 RV64 内核线程调度</vt:lpstr>
      <vt:lpstr>注意</vt:lpstr>
      <vt:lpstr>实验介绍</vt:lpstr>
      <vt:lpstr>背景介绍（进程与线程）</vt:lpstr>
      <vt:lpstr>背景介绍（线程相关属性）</vt:lpstr>
      <vt:lpstr>背景介绍（线程切换流程）</vt:lpstr>
      <vt:lpstr>实验步骤 ——1. 准备工程</vt:lpstr>
      <vt:lpstr>实验步骤 ——2. proc.h 进程数据结构的定义</vt:lpstr>
      <vt:lpstr>实验步骤 ——3. 线程调度：初始化</vt:lpstr>
      <vt:lpstr>实验步骤 ——3. 线程调度：实现调度入口函数</vt:lpstr>
      <vt:lpstr>实验步骤 ——3. 线程调度：线程第一次调度</vt:lpstr>
      <vt:lpstr>实验步骤 ——3. 线程调度：实现线程切换</vt:lpstr>
      <vt:lpstr>实验步骤 ——3. 线程调度：实现线程调度</vt:lpstr>
      <vt:lpstr>实验步骤 ——4. 编译及测试</vt:lpstr>
      <vt:lpstr>实验任务: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Microsoft Office 用户</dc:creator>
  <cp:lastModifiedBy>yijiu zeng</cp:lastModifiedBy>
  <cp:revision>420</cp:revision>
  <dcterms:created xsi:type="dcterms:W3CDTF">2021-10-07T03:16:00Z</dcterms:created>
  <dcterms:modified xsi:type="dcterms:W3CDTF">2023-10-27T09:53:00Z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4B52723453FE41C98323EFC1DBFFA66D</vt:lpwstr>
  </property>
  <property fmtid="{D5CDD505-2E9C-101B-9397-08002B2CF9AE}" pid="3" name="KSOProductBuildVer">
    <vt:lpwstr>2052-11.1.0.12598</vt:lpwstr>
  </property>
</Properties>
</file>