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60EA-53A7-42A3-959E-3D47BD4BF2E7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84CBA-8A20-4443-9794-B927F6B0B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1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315" y="1997710"/>
            <a:ext cx="9144000" cy="1187450"/>
          </a:xfrm>
        </p:spPr>
        <p:txBody>
          <a:bodyPr>
            <a:normAutofit/>
          </a:bodyPr>
          <a:lstStyle/>
          <a:p>
            <a:r>
              <a:rPr lang="en-US" dirty="0">
                <a:latin typeface="Apple LiSung" charset="-120"/>
                <a:ea typeface="Apple LiSung" charset="-120"/>
                <a:cs typeface="字心坊飞鸿楷书" charset="0"/>
              </a:rPr>
              <a:t>Lab </a:t>
            </a:r>
            <a:r>
              <a:rPr lang="en-US" altLang="zh-CN" dirty="0">
                <a:latin typeface="Apple LiSung" charset="-120"/>
                <a:ea typeface="Apple LiSung" charset="-120"/>
                <a:cs typeface="字心坊飞鸿楷书" charset="0"/>
              </a:rPr>
              <a:t>3</a:t>
            </a:r>
            <a:r>
              <a:rPr lang="en-US" dirty="0">
                <a:latin typeface="Apple LiSung" charset="-120"/>
                <a:ea typeface="Apple LiSung" charset="-120"/>
                <a:cs typeface="字心坊飞鸿楷书" charset="0"/>
              </a:rPr>
              <a:t> Virtual Memory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18735" y="3586480"/>
            <a:ext cx="166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pple LiSung" charset="-120"/>
                <a:ea typeface="Apple LiSung" charset="-120"/>
              </a:rPr>
              <a:t>2023.11.10</a:t>
            </a:r>
            <a:endParaRPr lang="en-US" sz="2400" dirty="0">
              <a:latin typeface="Apple LiSung" charset="-120"/>
              <a:ea typeface="Apple LiSung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Some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0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要注意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PTE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valid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位是否设置正确，另外如果该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PTE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不是最后一级页表里的，一定要把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RWX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设置为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  <a:endParaRPr lang="en-US" altLang="zh-CN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US" altLang="zh-CN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PTE flag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中没有讲到的位设置为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</a:p>
          <a:p>
            <a:endParaRPr lang="zh-CN" alt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关于验证：可以选取一个简单的虚拟地址，手算出其物理地址，然后在程序中打印出来对比一下，耐心细心即可。</a:t>
            </a:r>
          </a:p>
          <a:p>
            <a:endParaRPr lang="zh-CN" altLang="en-US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altLang="zh-CN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satp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的切换后应该加上 </a:t>
            </a:r>
            <a:r>
              <a:rPr lang="en-US" altLang="zh-CN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sfence.vma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清除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TLB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的缓存。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41275"/>
            <a:ext cx="8195310" cy="9556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实验任务: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663" y="109073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请各位同学独立完成作业，任何抄袭行为都将使本次作业判为 </a:t>
            </a:r>
            <a:r>
              <a:rPr lang="en-US" altLang="zh-CN" sz="2200" dirty="0"/>
              <a:t>0 </a:t>
            </a:r>
            <a:r>
              <a:rPr lang="zh-CN" altLang="en-US" sz="2200" dirty="0"/>
              <a:t>分。</a:t>
            </a:r>
          </a:p>
          <a:p>
            <a:r>
              <a:rPr lang="zh-CN" altLang="en-US" sz="2200" dirty="0"/>
              <a:t>在 </a:t>
            </a:r>
            <a:r>
              <a:rPr lang="en-US" altLang="zh-CN" sz="2200" dirty="0"/>
              <a:t>lab2 </a:t>
            </a:r>
            <a:r>
              <a:rPr lang="zh-CN" altLang="en-US" sz="2200" dirty="0"/>
              <a:t>的基础上，修改 </a:t>
            </a:r>
            <a:r>
              <a:rPr lang="en-US" altLang="zh-CN" sz="2200" dirty="0" err="1"/>
              <a:t>defs.h</a:t>
            </a:r>
            <a:r>
              <a:rPr lang="en-US" altLang="zh-CN" sz="2200" dirty="0"/>
              <a:t> </a:t>
            </a:r>
            <a:r>
              <a:rPr lang="zh-CN" altLang="en-US" sz="2200" dirty="0"/>
              <a:t>文件；并且从仓库拉取</a:t>
            </a:r>
            <a:r>
              <a:rPr lang="en-US" altLang="zh-CN" sz="2200" dirty="0" err="1"/>
              <a:t>vmlinux.lds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Makefile</a:t>
            </a:r>
            <a:r>
              <a:rPr lang="zh-CN" altLang="en-US" sz="2200" dirty="0"/>
              <a:t>文件。</a:t>
            </a:r>
            <a:endParaRPr lang="en-US" altLang="zh-CN" sz="2200" dirty="0"/>
          </a:p>
          <a:p>
            <a:r>
              <a:rPr lang="zh-CN" altLang="en-US" sz="2200" dirty="0"/>
              <a:t>进行虚拟内存映射，实现</a:t>
            </a:r>
            <a:r>
              <a:rPr lang="en-US" altLang="zh-CN" sz="2200" dirty="0" err="1"/>
              <a:t>setup_vm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setup_vm_final</a:t>
            </a:r>
            <a:r>
              <a:rPr lang="zh-CN" altLang="en-US" sz="2200" dirty="0"/>
              <a:t>函数。</a:t>
            </a:r>
            <a:endParaRPr lang="en-US" altLang="zh-CN" sz="2200" dirty="0"/>
          </a:p>
          <a:p>
            <a:r>
              <a:rPr lang="zh-CN" altLang="en-US" sz="2200" dirty="0"/>
              <a:t>实验报告接收截止时间</a:t>
            </a:r>
            <a:r>
              <a:rPr lang="en-US" altLang="zh-CN" sz="2200" dirty="0"/>
              <a:t>2022/11/26</a:t>
            </a:r>
            <a:r>
              <a:rPr lang="zh-CN" altLang="en-US" sz="2200" dirty="0"/>
              <a:t>；实验验收截止时间</a:t>
            </a:r>
            <a:r>
              <a:rPr lang="en-US" altLang="zh-CN" sz="2200" dirty="0"/>
              <a:t>2022/12/1</a:t>
            </a:r>
          </a:p>
          <a:p>
            <a:r>
              <a:rPr lang="zh-CN" altLang="en-US" sz="2200" dirty="0"/>
              <a:t>同学需要提交 </a:t>
            </a:r>
            <a:r>
              <a:rPr lang="en-US" altLang="zh-CN" sz="2200" b="1" dirty="0"/>
              <a:t>pdf </a:t>
            </a:r>
            <a:r>
              <a:rPr lang="zh-CN" altLang="en-US" sz="2200" b="1" dirty="0"/>
              <a:t>格式实验报告以及整个工程代码（两者放到压缩包中）</a:t>
            </a:r>
            <a:r>
              <a:rPr lang="zh-CN" altLang="en-US" sz="2200" dirty="0"/>
              <a:t>。对于工程代码，在提交前请使用 </a:t>
            </a:r>
            <a:r>
              <a:rPr lang="en-US" altLang="zh-CN" sz="2200" dirty="0"/>
              <a:t>make clean </a:t>
            </a:r>
            <a:r>
              <a:rPr lang="zh-CN" altLang="en-US" sz="2200" dirty="0"/>
              <a:t>清除所有构建产物。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LiSung" charset="-120"/>
                <a:ea typeface="Apple LiSung" charset="-120"/>
              </a:rPr>
              <a:t>SV39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95"/>
            <a:ext cx="10515600" cy="4556125"/>
          </a:xfrm>
        </p:spPr>
        <p:txBody>
          <a:bodyPr/>
          <a:lstStyle/>
          <a:p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SV39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是三级页表结构，一个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Virtual Address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的组成入下：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2506345"/>
            <a:ext cx="8269605" cy="1600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38935" y="4921250"/>
            <a:ext cx="6013185" cy="974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VPN - Virtual Page Number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，作为每一级</a:t>
            </a:r>
            <a:r>
              <a:rPr lang="en-US" altLang="zh-CN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Pagetable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</a:t>
            </a:r>
            <a:r>
              <a:rPr lang="en-US" altLang="zh-C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index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  <a:br>
              <a:rPr lang="en-US" altLang="zh-C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Page Offset - 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物理页内的偏移量。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SV39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7505"/>
            <a:ext cx="10515600" cy="4351338"/>
          </a:xfrm>
        </p:spPr>
        <p:txBody>
          <a:bodyPr/>
          <a:lstStyle/>
          <a:p>
            <a:r>
              <a:rPr lang="en-US" altLang="zh-CN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Pagetable</a:t>
            </a:r>
            <a:r>
              <a:rPr lang="en-US" altLang="zh-CN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Entry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的结构如下：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2393315"/>
            <a:ext cx="8048625" cy="17322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55445" y="4624705"/>
            <a:ext cx="9607117" cy="1436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 - Valid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位，当其为</a:t>
            </a:r>
            <a:r>
              <a:rPr lang="en-US" altLang="zh-C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0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时会产生 </a:t>
            </a:r>
            <a:r>
              <a:rPr lang="en-US" altLang="zh-CN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Pagefault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  <a:endParaRPr lang="en-US" altLang="zh-CN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 W X - 控制页面的读写执行位，</a:t>
            </a:r>
            <a:r>
              <a:rPr lang="en-US" sz="20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如果三位都为0，表示是一个指向下一页表的指针。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 - 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该页是否可在User</a:t>
            </a: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mode下访问到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，下一个实验中会用到。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satp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35"/>
            <a:ext cx="10515600" cy="4351338"/>
          </a:xfrm>
        </p:spPr>
        <p:txBody>
          <a:bodyPr/>
          <a:lstStyle/>
          <a:p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satp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是一个</a:t>
            </a:r>
            <a:r>
              <a:rPr 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SXLEN-bit </a:t>
            </a:r>
            <a:r>
              <a:rPr lang="en-US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长的读写寄存器，格式如下</a:t>
            </a:r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85" y="2406650"/>
            <a:ext cx="8617585" cy="1592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83385" y="4635500"/>
            <a:ext cx="7295587" cy="1436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PPN - 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保存的是</a:t>
            </a:r>
            <a:r>
              <a:rPr lang="en-US" sz="20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顶级页表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的物理页号</a:t>
            </a: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帧号</a:t>
            </a: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)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  <a:endParaRPr lang="en-US" altLang="zh-CN" sz="20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ASID - 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用来区分不同的地址空间，可以降低context</a:t>
            </a: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switch的开销</a:t>
            </a: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MODE - </a:t>
            </a:r>
            <a:r>
              <a:rPr lang="en-US" sz="20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选择当前内存管理的方案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，值为 </a:t>
            </a:r>
            <a:r>
              <a:rPr lang="en-US" altLang="zh-C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 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时表示 </a:t>
            </a:r>
            <a:r>
              <a:rPr lang="en-US" altLang="zh-CN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SV39</a:t>
            </a:r>
            <a:r>
              <a:rPr lang="zh-CN" altLang="en-US" sz="2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940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把虚拟地址翻译成物理地址的具体流程如下：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85" y="2017395"/>
            <a:ext cx="8672195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575"/>
            <a:ext cx="7631430" cy="434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575"/>
            <a:ext cx="7300595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2860"/>
            <a:ext cx="8456295" cy="4899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ple LiSung" charset="-120"/>
                <a:ea typeface="Apple LiSung" charset="-120"/>
              </a:rPr>
              <a:t>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765"/>
            <a:ext cx="10972165" cy="5327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349</Words>
  <Application>Microsoft Macintosh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Apple LiSung</vt:lpstr>
      <vt:lpstr>等线</vt:lpstr>
      <vt:lpstr>Apple Symbols</vt:lpstr>
      <vt:lpstr>Arial</vt:lpstr>
      <vt:lpstr>Calibri</vt:lpstr>
      <vt:lpstr>Calibri Light</vt:lpstr>
      <vt:lpstr>Office Theme</vt:lpstr>
      <vt:lpstr>Lab 3 Virtual Memory</vt:lpstr>
      <vt:lpstr>SV39</vt:lpstr>
      <vt:lpstr>SV39</vt:lpstr>
      <vt:lpstr>satp</vt:lpstr>
      <vt:lpstr>Translation</vt:lpstr>
      <vt:lpstr>Map</vt:lpstr>
      <vt:lpstr>Map</vt:lpstr>
      <vt:lpstr>Map</vt:lpstr>
      <vt:lpstr>Map</vt:lpstr>
      <vt:lpstr>Some notice</vt:lpstr>
      <vt:lpstr>实验任务: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Virtual Memory</dc:title>
  <dc:creator>wyffeiwhe</dc:creator>
  <cp:lastModifiedBy>yijiu zeng</cp:lastModifiedBy>
  <cp:revision>39</cp:revision>
  <dcterms:created xsi:type="dcterms:W3CDTF">2021-11-26T09:22:06Z</dcterms:created>
  <dcterms:modified xsi:type="dcterms:W3CDTF">2023-11-10T10:28:35Z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