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6" r:id="rId4"/>
    <p:sldId id="259" r:id="rId5"/>
    <p:sldId id="260" r:id="rId6"/>
    <p:sldId id="267" r:id="rId7"/>
    <p:sldId id="268" r:id="rId8"/>
    <p:sldId id="269" r:id="rId9"/>
    <p:sldId id="270" r:id="rId10"/>
    <p:sldId id="261" r:id="rId11"/>
    <p:sldId id="271" r:id="rId12"/>
    <p:sldId id="272" r:id="rId13"/>
    <p:sldId id="273" r:id="rId14"/>
    <p:sldId id="274" r:id="rId15"/>
    <p:sldId id="275" r:id="rId16"/>
    <p:sldId id="265" r:id="rId1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8" d="100"/>
          <a:sy n="118" d="100"/>
        </p:scale>
        <p:origin x="240" y="56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15" y="1997710"/>
            <a:ext cx="9144000" cy="1187450"/>
          </a:xfrm>
        </p:spPr>
        <p:txBody>
          <a:bodyPr>
            <a:normAutofit/>
          </a:bodyPr>
          <a:lstStyle/>
          <a:p>
            <a:r>
              <a:rPr lang="en-US" dirty="0">
                <a:latin typeface="Apple LiSung" charset="-120"/>
                <a:ea typeface="Apple LiSung" charset="-120"/>
                <a:cs typeface="字心坊飞鸿楷书" charset="0"/>
              </a:rPr>
              <a:t>Lab </a:t>
            </a:r>
            <a:r>
              <a:rPr lang="en-US" altLang="zh-CN" dirty="0">
                <a:latin typeface="Apple LiSung" charset="-120"/>
                <a:ea typeface="Apple LiSung" charset="-120"/>
                <a:cs typeface="字心坊飞鸿楷书" charset="0"/>
              </a:rPr>
              <a:t>4</a:t>
            </a:r>
            <a:r>
              <a:rPr lang="en-US" dirty="0">
                <a:latin typeface="Apple LiSung" charset="-120"/>
                <a:ea typeface="Apple LiSung" charset="-120"/>
                <a:cs typeface="字心坊飞鸿楷书" charset="0"/>
              </a:rPr>
              <a:t> User Mode</a:t>
            </a:r>
          </a:p>
        </p:txBody>
      </p:sp>
      <p:sp>
        <p:nvSpPr>
          <p:cNvPr id="4" name="Text Box 3"/>
          <p:cNvSpPr txBox="1"/>
          <p:nvPr/>
        </p:nvSpPr>
        <p:spPr>
          <a:xfrm>
            <a:off x="5118735" y="3586480"/>
            <a:ext cx="1660525" cy="460375"/>
          </a:xfrm>
          <a:prstGeom prst="rect">
            <a:avLst/>
          </a:prstGeom>
          <a:noFill/>
        </p:spPr>
        <p:txBody>
          <a:bodyPr wrap="square" rtlCol="0">
            <a:spAutoFit/>
          </a:bodyPr>
          <a:lstStyle/>
          <a:p>
            <a:r>
              <a:rPr lang="en-US" sz="2400" dirty="0">
                <a:latin typeface="Apple LiSung" charset="-120"/>
                <a:ea typeface="Apple LiSung" charset="-120"/>
              </a:rPr>
              <a:t>202</a:t>
            </a:r>
            <a:r>
              <a:rPr lang="en-US" altLang="zh-CN" sz="2400" dirty="0">
                <a:latin typeface="Apple LiSung" charset="-120"/>
                <a:ea typeface="Apple LiSung" charset="-120"/>
              </a:rPr>
              <a:t>3</a:t>
            </a:r>
            <a:r>
              <a:rPr lang="en-US" sz="2400" dirty="0">
                <a:latin typeface="Apple LiSung" charset="-120"/>
                <a:ea typeface="Apple LiSung" charset="-120"/>
              </a:rPr>
              <a:t>.1</a:t>
            </a:r>
            <a:r>
              <a:rPr lang="en-US" altLang="zh-CN" sz="2400" dirty="0">
                <a:latin typeface="Apple LiSung" charset="-120"/>
                <a:ea typeface="Apple LiSung" charset="-120"/>
              </a:rPr>
              <a:t>1</a:t>
            </a:r>
            <a:r>
              <a:rPr lang="en-US" sz="2400" dirty="0">
                <a:latin typeface="Apple LiSung" charset="-120"/>
                <a:ea typeface="Apple LiSung" charset="-120"/>
              </a:rPr>
              <a:t>.</a:t>
            </a:r>
            <a:r>
              <a:rPr lang="en-US" altLang="zh-CN" sz="2400" dirty="0">
                <a:latin typeface="Apple LiSung" charset="-120"/>
                <a:ea typeface="Apple LiSung" charset="-120"/>
              </a:rPr>
              <a:t>24</a:t>
            </a:r>
            <a:endParaRPr lang="en-US" sz="2400" dirty="0">
              <a:latin typeface="Apple LiSung" charset="-120"/>
              <a:ea typeface="Apple LiSung"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pple LiSung" charset="-120"/>
                <a:ea typeface="Apple LiSung" charset="-120"/>
              </a:rPr>
              <a:t>Mem Mapping</a:t>
            </a:r>
          </a:p>
        </p:txBody>
      </p:sp>
      <p:pic>
        <p:nvPicPr>
          <p:cNvPr id="4" name="Picture 3"/>
          <p:cNvPicPr>
            <a:picLocks noChangeAspect="1"/>
          </p:cNvPicPr>
          <p:nvPr/>
        </p:nvPicPr>
        <p:blipFill>
          <a:blip r:embed="rId2"/>
          <a:stretch>
            <a:fillRect/>
          </a:stretch>
        </p:blipFill>
        <p:spPr>
          <a:xfrm>
            <a:off x="907415" y="1691005"/>
            <a:ext cx="10575925" cy="2806700"/>
          </a:xfrm>
          <a:prstGeom prst="rect">
            <a:avLst/>
          </a:prstGeom>
        </p:spPr>
      </p:pic>
      <p:sp>
        <p:nvSpPr>
          <p:cNvPr id="6" name="Text Box 5"/>
          <p:cNvSpPr txBox="1"/>
          <p:nvPr/>
        </p:nvSpPr>
        <p:spPr>
          <a:xfrm>
            <a:off x="907415" y="4853940"/>
            <a:ext cx="10516235" cy="1014730"/>
          </a:xfrm>
          <a:prstGeom prst="rect">
            <a:avLst/>
          </a:prstGeom>
          <a:noFill/>
        </p:spPr>
        <p:txBody>
          <a:bodyPr wrap="none" rtlCol="0">
            <a:spAutoFit/>
          </a:bodyPr>
          <a:lstStyle/>
          <a:p>
            <a:r>
              <a:rPr lang="zh-CN" altLang="en-US" sz="2000">
                <a:latin typeface="American Typewriter Regular" panose="02090604020004020304" charset="0"/>
                <a:cs typeface="American Typewriter Regular" panose="02090604020004020304" charset="0"/>
              </a:rPr>
              <a:t>不同</a:t>
            </a:r>
            <a:r>
              <a:rPr lang="en-US" altLang="zh-CN" sz="2000">
                <a:latin typeface="American Typewriter Regular" panose="02090604020004020304" charset="0"/>
                <a:cs typeface="American Typewriter Regular" panose="02090604020004020304" charset="0"/>
              </a:rPr>
              <a:t>task</a:t>
            </a:r>
            <a:r>
              <a:rPr lang="zh-CN" altLang="en-US" sz="2000">
                <a:latin typeface="American Typewriter Regular" panose="02090604020004020304" charset="0"/>
                <a:cs typeface="American Typewriter Regular" panose="02090604020004020304" charset="0"/>
              </a:rPr>
              <a:t>的</a:t>
            </a:r>
            <a:r>
              <a:rPr lang="en-US" altLang="zh-CN" sz="2000">
                <a:latin typeface="American Typewriter Regular" panose="02090604020004020304" charset="0"/>
                <a:cs typeface="American Typewriter Regular" panose="02090604020004020304" charset="0"/>
              </a:rPr>
              <a:t>pagetable</a:t>
            </a:r>
            <a:r>
              <a:rPr lang="zh-CN" altLang="en-US" sz="2000">
                <a:latin typeface="American Typewriter Regular" panose="02090604020004020304" charset="0"/>
                <a:cs typeface="American Typewriter Regular" panose="02090604020004020304" charset="0"/>
              </a:rPr>
              <a:t>不一样，故即使用户态的地址都是一样的，也不会有实际的地址冲突！</a:t>
            </a:r>
          </a:p>
          <a:p>
            <a:endParaRPr lang="zh-CN" altLang="en-US" sz="2000">
              <a:latin typeface="American Typewriter Regular" panose="02090604020004020304" charset="0"/>
              <a:cs typeface="American Typewriter Regular" panose="02090604020004020304" charset="0"/>
            </a:endParaRPr>
          </a:p>
          <a:p>
            <a:r>
              <a:rPr lang="zh-CN" altLang="en-US" sz="2000">
                <a:latin typeface="American Typewriter Regular" panose="02090604020004020304" charset="0"/>
                <a:cs typeface="American Typewriter Regular" panose="02090604020004020304" charset="0"/>
              </a:rPr>
              <a:t>注意：记得把</a:t>
            </a:r>
            <a:r>
              <a:rPr lang="en-US" altLang="zh-CN" sz="2000">
                <a:latin typeface="American Typewriter Regular" panose="02090604020004020304" charset="0"/>
                <a:cs typeface="American Typewriter Regular" panose="02090604020004020304" charset="0"/>
              </a:rPr>
              <a:t>PTE[U]</a:t>
            </a:r>
            <a:r>
              <a:rPr lang="zh-CN" altLang="en-US" sz="2000">
                <a:latin typeface="American Typewriter Regular" panose="02090604020004020304" charset="0"/>
                <a:cs typeface="American Typewriter Regular" panose="02090604020004020304" charset="0"/>
              </a:rPr>
              <a:t>以及</a:t>
            </a:r>
            <a:r>
              <a:rPr lang="en-US" altLang="zh-CN" sz="2000">
                <a:latin typeface="American Typewriter Regular" panose="02090604020004020304" charset="0"/>
                <a:cs typeface="American Typewriter Regular" panose="02090604020004020304" charset="0"/>
              </a:rPr>
              <a:t>sstatus[sum]</a:t>
            </a:r>
            <a:r>
              <a:rPr lang="zh-CN" altLang="en-US" sz="2000">
                <a:latin typeface="American Typewriter Regular" panose="02090604020004020304" charset="0"/>
                <a:cs typeface="American Typewriter Regular" panose="02090604020004020304" charset="0"/>
              </a:rPr>
              <a:t>设置为</a:t>
            </a:r>
            <a:r>
              <a:rPr lang="en-US" altLang="zh-CN" sz="2000">
                <a:latin typeface="American Typewriter Regular" panose="02090604020004020304" charset="0"/>
                <a:cs typeface="American Typewriter Regular" panose="02090604020004020304" charset="0"/>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dirty="0">
                <a:latin typeface="+mj-ea"/>
              </a:rPr>
              <a:t>修改中断</a:t>
            </a:r>
            <a:endParaRPr lang="en-US" dirty="0">
              <a:latin typeface="+mj-ea"/>
            </a:endParaRPr>
          </a:p>
        </p:txBody>
      </p:sp>
      <p:sp>
        <p:nvSpPr>
          <p:cNvPr id="3" name="Content Placeholder 2"/>
          <p:cNvSpPr>
            <a:spLocks noGrp="1"/>
          </p:cNvSpPr>
          <p:nvPr>
            <p:ph idx="1"/>
          </p:nvPr>
        </p:nvSpPr>
        <p:spPr/>
        <p:txBody>
          <a:bodyPr>
            <a:noAutofit/>
          </a:bodyPr>
          <a:lstStyle/>
          <a:p>
            <a:pPr>
              <a:lnSpc>
                <a:spcPct val="110000"/>
              </a:lnSpc>
              <a:buFont typeface="Arial" panose="020B0604020202020204" pitchFamily="34" charset="0"/>
              <a:buChar char="•"/>
            </a:pPr>
            <a:r>
              <a:rPr lang="zh-CN" altLang="en-US" sz="2400" dirty="0">
                <a:latin typeface="Times" pitchFamily="2" charset="0"/>
              </a:rPr>
              <a:t>与 </a:t>
            </a:r>
            <a:r>
              <a:rPr lang="en-US" altLang="zh-CN" sz="2400" dirty="0">
                <a:latin typeface="Times" pitchFamily="2" charset="0"/>
              </a:rPr>
              <a:t>ARM </a:t>
            </a:r>
            <a:r>
              <a:rPr lang="zh-CN" altLang="en-US" sz="2400" dirty="0">
                <a:latin typeface="Times" pitchFamily="2" charset="0"/>
              </a:rPr>
              <a:t>架构不同的是，</a:t>
            </a:r>
            <a:r>
              <a:rPr lang="en-US" altLang="zh-CN" sz="2400" dirty="0">
                <a:latin typeface="Times" pitchFamily="2" charset="0"/>
              </a:rPr>
              <a:t>RISC-V </a:t>
            </a:r>
            <a:r>
              <a:rPr lang="zh-CN" altLang="en-US" sz="2400" dirty="0">
                <a:latin typeface="Times" pitchFamily="2" charset="0"/>
              </a:rPr>
              <a:t>中只有一个栈指针寄存器</a:t>
            </a:r>
            <a:r>
              <a:rPr lang="en-US" altLang="zh-CN" sz="2400" dirty="0">
                <a:latin typeface="Times" pitchFamily="2" charset="0"/>
              </a:rPr>
              <a:t>( </a:t>
            </a:r>
            <a:r>
              <a:rPr lang="en-US" altLang="zh-CN" sz="2400" dirty="0" err="1">
                <a:latin typeface="Times" pitchFamily="2" charset="0"/>
              </a:rPr>
              <a:t>sp</a:t>
            </a:r>
            <a:r>
              <a:rPr lang="en-US" altLang="zh-CN" sz="2400" dirty="0">
                <a:latin typeface="Times" pitchFamily="2" charset="0"/>
              </a:rPr>
              <a:t> )</a:t>
            </a:r>
            <a:r>
              <a:rPr lang="zh-CN" altLang="en-US" sz="2400" dirty="0">
                <a:latin typeface="Times" pitchFamily="2" charset="0"/>
              </a:rPr>
              <a:t>，因此需要我们来完成用户栈与内核栈的切换。由于我们的用户态进程运行在 </a:t>
            </a:r>
            <a:r>
              <a:rPr lang="en-US" altLang="zh-CN" sz="2400" dirty="0">
                <a:latin typeface="Times" pitchFamily="2" charset="0"/>
              </a:rPr>
              <a:t>U-Mode </a:t>
            </a:r>
            <a:r>
              <a:rPr lang="zh-CN" altLang="en-US" sz="2400" dirty="0">
                <a:latin typeface="Times" pitchFamily="2" charset="0"/>
              </a:rPr>
              <a:t>下， 使用的运行栈也是 </a:t>
            </a:r>
            <a:r>
              <a:rPr lang="en-US" altLang="zh-CN" sz="2400" dirty="0">
                <a:latin typeface="Times" pitchFamily="2" charset="0"/>
              </a:rPr>
              <a:t>U-Mode Stack</a:t>
            </a:r>
            <a:r>
              <a:rPr lang="zh-CN" altLang="en-US" sz="2400" dirty="0">
                <a:latin typeface="Times" pitchFamily="2" charset="0"/>
              </a:rPr>
              <a:t>， 因此当触发异常时， 我们首先要对栈进行切换 （ </a:t>
            </a:r>
            <a:r>
              <a:rPr lang="en-US" altLang="zh-CN" sz="2400" dirty="0">
                <a:latin typeface="Times" pitchFamily="2" charset="0"/>
              </a:rPr>
              <a:t>U-Mode Stack -&gt; S-Mode Stack </a:t>
            </a:r>
            <a:r>
              <a:rPr lang="zh-CN" altLang="en-US" sz="2400" dirty="0">
                <a:latin typeface="Times" pitchFamily="2" charset="0"/>
              </a:rPr>
              <a:t>）。同理 让我们完成了异常处理， 从 </a:t>
            </a:r>
            <a:r>
              <a:rPr lang="en-US" altLang="zh-CN" sz="2400" dirty="0">
                <a:latin typeface="Times" pitchFamily="2" charset="0"/>
              </a:rPr>
              <a:t>S-Mode </a:t>
            </a:r>
            <a:r>
              <a:rPr lang="zh-CN" altLang="en-US" sz="2400" dirty="0">
                <a:latin typeface="Times" pitchFamily="2" charset="0"/>
              </a:rPr>
              <a:t>返回至 </a:t>
            </a:r>
            <a:r>
              <a:rPr lang="en-US" altLang="zh-CN" sz="2400" dirty="0">
                <a:latin typeface="Times" pitchFamily="2" charset="0"/>
              </a:rPr>
              <a:t>U-Mode</a:t>
            </a:r>
            <a:r>
              <a:rPr lang="zh-CN" altLang="en-US" sz="2400" dirty="0">
                <a:latin typeface="Times" pitchFamily="2" charset="0"/>
              </a:rPr>
              <a:t>， 也需要进行栈切换 （ </a:t>
            </a:r>
            <a:r>
              <a:rPr lang="en-US" altLang="zh-CN" sz="2400" dirty="0">
                <a:latin typeface="Times" pitchFamily="2" charset="0"/>
              </a:rPr>
              <a:t>S-Mode Stack -&gt; U-Mode Stack </a:t>
            </a:r>
            <a:r>
              <a:rPr lang="zh-CN" altLang="en-US" sz="2400" dirty="0">
                <a:latin typeface="Times" pitchFamily="2" charset="0"/>
              </a:rPr>
              <a:t>）。</a:t>
            </a:r>
          </a:p>
          <a:p>
            <a:pPr>
              <a:lnSpc>
                <a:spcPct val="110000"/>
              </a:lnSpc>
              <a:buFont typeface="Arial" panose="020B0604020202020204" pitchFamily="34" charset="0"/>
              <a:buChar char="•"/>
            </a:pPr>
            <a:r>
              <a:rPr lang="zh-CN" altLang="en-US" sz="2400" dirty="0">
                <a:latin typeface="Times" pitchFamily="2" charset="0"/>
              </a:rPr>
              <a:t>修改 </a:t>
            </a:r>
            <a:r>
              <a:rPr lang="en-US" altLang="zh-CN" sz="2400" dirty="0">
                <a:latin typeface="Times" pitchFamily="2" charset="0"/>
              </a:rPr>
              <a:t>__dummy</a:t>
            </a:r>
            <a:r>
              <a:rPr lang="zh-CN" altLang="en-US" sz="2400" dirty="0">
                <a:latin typeface="Times" pitchFamily="2" charset="0"/>
              </a:rPr>
              <a:t>。在 </a:t>
            </a:r>
            <a:r>
              <a:rPr lang="en-US" altLang="zh-CN" sz="2400" dirty="0">
                <a:latin typeface="Times" pitchFamily="2" charset="0"/>
              </a:rPr>
              <a:t>4.2 </a:t>
            </a:r>
            <a:r>
              <a:rPr lang="zh-CN" altLang="en-US" sz="2400" dirty="0">
                <a:latin typeface="Times" pitchFamily="2" charset="0"/>
              </a:rPr>
              <a:t>中 我们初始化时， </a:t>
            </a:r>
            <a:r>
              <a:rPr lang="en-US" altLang="zh-CN" sz="2400" dirty="0" err="1">
                <a:latin typeface="Times" pitchFamily="2" charset="0"/>
              </a:rPr>
              <a:t>thread_struct.sp</a:t>
            </a:r>
            <a:r>
              <a:rPr lang="en-US" altLang="zh-CN" sz="2400" dirty="0">
                <a:latin typeface="Times" pitchFamily="2" charset="0"/>
              </a:rPr>
              <a:t> </a:t>
            </a:r>
            <a:r>
              <a:rPr lang="zh-CN" altLang="en-US" sz="2400" dirty="0">
                <a:latin typeface="Times" pitchFamily="2" charset="0"/>
              </a:rPr>
              <a:t>保存了 </a:t>
            </a:r>
            <a:r>
              <a:rPr lang="en-US" altLang="zh-CN" sz="2400" dirty="0">
                <a:latin typeface="Times" pitchFamily="2" charset="0"/>
              </a:rPr>
              <a:t>S-Mode </a:t>
            </a:r>
            <a:r>
              <a:rPr lang="en-US" altLang="zh-CN" sz="2400" dirty="0" err="1">
                <a:latin typeface="Times" pitchFamily="2" charset="0"/>
              </a:rPr>
              <a:t>sp</a:t>
            </a:r>
            <a:r>
              <a:rPr lang="zh-CN" altLang="en-US" sz="2400" dirty="0">
                <a:latin typeface="Times" pitchFamily="2" charset="0"/>
              </a:rPr>
              <a:t>， </a:t>
            </a:r>
            <a:r>
              <a:rPr lang="en-US" altLang="zh-CN" sz="2400" dirty="0" err="1">
                <a:latin typeface="Times" pitchFamily="2" charset="0"/>
              </a:rPr>
              <a:t>thread_struct.sscratch</a:t>
            </a:r>
            <a:r>
              <a:rPr lang="en-US" altLang="zh-CN" sz="2400" dirty="0">
                <a:latin typeface="Times" pitchFamily="2" charset="0"/>
              </a:rPr>
              <a:t> </a:t>
            </a:r>
            <a:r>
              <a:rPr lang="zh-CN" altLang="en-US" sz="2400" dirty="0">
                <a:latin typeface="Times" pitchFamily="2" charset="0"/>
              </a:rPr>
              <a:t>保存了 </a:t>
            </a:r>
            <a:r>
              <a:rPr lang="en-US" altLang="zh-CN" sz="2400" dirty="0">
                <a:latin typeface="Times" pitchFamily="2" charset="0"/>
              </a:rPr>
              <a:t>U-Mode </a:t>
            </a:r>
            <a:r>
              <a:rPr lang="en-US" altLang="zh-CN" sz="2400" dirty="0" err="1">
                <a:latin typeface="Times" pitchFamily="2" charset="0"/>
              </a:rPr>
              <a:t>sp</a:t>
            </a:r>
            <a:r>
              <a:rPr lang="zh-CN" altLang="en-US" sz="2400" dirty="0">
                <a:latin typeface="Times" pitchFamily="2" charset="0"/>
              </a:rPr>
              <a:t>， 因此在 </a:t>
            </a:r>
            <a:r>
              <a:rPr lang="en-US" altLang="zh-CN" sz="2400" dirty="0">
                <a:latin typeface="Times" pitchFamily="2" charset="0"/>
              </a:rPr>
              <a:t>S-Mode -&gt; U-&gt;Mode </a:t>
            </a:r>
            <a:r>
              <a:rPr lang="zh-CN" altLang="en-US" sz="2400" dirty="0">
                <a:latin typeface="Times" pitchFamily="2" charset="0"/>
              </a:rPr>
              <a:t>的时候，我们只需要交换对应的寄存器的值即可。</a:t>
            </a:r>
          </a:p>
        </p:txBody>
      </p:sp>
    </p:spTree>
    <p:extLst>
      <p:ext uri="{BB962C8B-B14F-4D97-AF65-F5344CB8AC3E}">
        <p14:creationId xmlns:p14="http://schemas.microsoft.com/office/powerpoint/2010/main" val="42875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dirty="0">
                <a:latin typeface="+mj-ea"/>
              </a:rPr>
              <a:t>修改中断</a:t>
            </a:r>
            <a:endParaRPr lang="en-US" dirty="0">
              <a:latin typeface="+mj-ea"/>
            </a:endParaRPr>
          </a:p>
        </p:txBody>
      </p:sp>
      <p:sp>
        <p:nvSpPr>
          <p:cNvPr id="3" name="Content Placeholder 2"/>
          <p:cNvSpPr>
            <a:spLocks noGrp="1"/>
          </p:cNvSpPr>
          <p:nvPr>
            <p:ph idx="1"/>
          </p:nvPr>
        </p:nvSpPr>
        <p:spPr/>
        <p:txBody>
          <a:bodyPr>
            <a:noAutofit/>
          </a:bodyPr>
          <a:lstStyle/>
          <a:p>
            <a:pPr>
              <a:lnSpc>
                <a:spcPct val="110000"/>
              </a:lnSpc>
              <a:buFont typeface="Arial" panose="020B0604020202020204" pitchFamily="34" charset="0"/>
              <a:buChar char="•"/>
            </a:pPr>
            <a:r>
              <a:rPr lang="zh-CN" altLang="en-US" sz="2400" dirty="0">
                <a:latin typeface="Times" pitchFamily="2" charset="0"/>
              </a:rPr>
              <a:t>修改 </a:t>
            </a:r>
            <a:r>
              <a:rPr lang="en-US" altLang="zh-CN" sz="2400" dirty="0">
                <a:latin typeface="Times" pitchFamily="2" charset="0"/>
              </a:rPr>
              <a:t>_trap </a:t>
            </a:r>
            <a:r>
              <a:rPr lang="zh-CN" altLang="en-US" sz="2400" dirty="0">
                <a:latin typeface="Times" pitchFamily="2" charset="0"/>
              </a:rPr>
              <a:t>。同理 在 </a:t>
            </a:r>
            <a:r>
              <a:rPr lang="en-US" altLang="zh-CN" sz="2400" dirty="0">
                <a:latin typeface="Times" pitchFamily="2" charset="0"/>
              </a:rPr>
              <a:t>_trap </a:t>
            </a:r>
            <a:r>
              <a:rPr lang="zh-CN" altLang="en-US" sz="2400" dirty="0">
                <a:latin typeface="Times" pitchFamily="2" charset="0"/>
              </a:rPr>
              <a:t>的首尾我们都需要做类似的操作。注意如果是 内核线程</a:t>
            </a:r>
            <a:r>
              <a:rPr lang="en-US" altLang="zh-CN" sz="2400" dirty="0">
                <a:latin typeface="Times" pitchFamily="2" charset="0"/>
              </a:rPr>
              <a:t>( </a:t>
            </a:r>
            <a:r>
              <a:rPr lang="zh-CN" altLang="en-US" sz="2400" dirty="0">
                <a:latin typeface="Times" pitchFamily="2" charset="0"/>
              </a:rPr>
              <a:t>没有 </a:t>
            </a:r>
            <a:r>
              <a:rPr lang="en-US" altLang="zh-CN" sz="2400" dirty="0">
                <a:latin typeface="Times" pitchFamily="2" charset="0"/>
              </a:rPr>
              <a:t>U-Mode Stack ) </a:t>
            </a:r>
            <a:r>
              <a:rPr lang="zh-CN" altLang="en-US" sz="2400" dirty="0">
                <a:latin typeface="Times" pitchFamily="2" charset="0"/>
              </a:rPr>
              <a:t>触发了异常，则不需要进行切换。（内核线程的 </a:t>
            </a:r>
            <a:r>
              <a:rPr lang="en-US" altLang="zh-CN" sz="2400" dirty="0" err="1">
                <a:latin typeface="Times" pitchFamily="2" charset="0"/>
              </a:rPr>
              <a:t>sp</a:t>
            </a:r>
            <a:r>
              <a:rPr lang="en-US" altLang="zh-CN" sz="2400" dirty="0">
                <a:latin typeface="Times" pitchFamily="2" charset="0"/>
              </a:rPr>
              <a:t> </a:t>
            </a:r>
            <a:r>
              <a:rPr lang="zh-CN" altLang="en-US" sz="2400" dirty="0">
                <a:latin typeface="Times" pitchFamily="2" charset="0"/>
              </a:rPr>
              <a:t>永远指向的 </a:t>
            </a:r>
            <a:r>
              <a:rPr lang="en-US" altLang="zh-CN" sz="2400" dirty="0">
                <a:latin typeface="Times" pitchFamily="2" charset="0"/>
              </a:rPr>
              <a:t>S-Mode Stack</a:t>
            </a:r>
            <a:r>
              <a:rPr lang="zh-CN" altLang="en-US" sz="2400" dirty="0">
                <a:latin typeface="Times" pitchFamily="2" charset="0"/>
              </a:rPr>
              <a:t>， </a:t>
            </a:r>
            <a:r>
              <a:rPr lang="en-US" altLang="zh-CN" sz="2400" dirty="0" err="1">
                <a:latin typeface="Times" pitchFamily="2" charset="0"/>
              </a:rPr>
              <a:t>sscratch</a:t>
            </a:r>
            <a:r>
              <a:rPr lang="en-US" altLang="zh-CN" sz="2400" dirty="0">
                <a:latin typeface="Times" pitchFamily="2" charset="0"/>
              </a:rPr>
              <a:t> </a:t>
            </a:r>
            <a:r>
              <a:rPr lang="zh-CN" altLang="en-US" sz="2400" dirty="0">
                <a:latin typeface="Times" pitchFamily="2" charset="0"/>
              </a:rPr>
              <a:t>为 </a:t>
            </a:r>
            <a:r>
              <a:rPr lang="en-US" altLang="zh-CN" sz="2400" dirty="0">
                <a:latin typeface="Times" pitchFamily="2" charset="0"/>
              </a:rPr>
              <a:t>0</a:t>
            </a:r>
            <a:r>
              <a:rPr lang="zh-CN" altLang="en-US" sz="2400" dirty="0">
                <a:latin typeface="Times" pitchFamily="2" charset="0"/>
              </a:rPr>
              <a:t>）</a:t>
            </a:r>
            <a:endParaRPr lang="en-US" altLang="zh-CN" sz="2400" dirty="0">
              <a:latin typeface="Times" pitchFamily="2" charset="0"/>
            </a:endParaRPr>
          </a:p>
          <a:p>
            <a:pPr>
              <a:lnSpc>
                <a:spcPct val="110000"/>
              </a:lnSpc>
              <a:buFont typeface="Arial" panose="020B0604020202020204" pitchFamily="34" charset="0"/>
              <a:buChar char="•"/>
            </a:pPr>
            <a:r>
              <a:rPr lang="en-US" altLang="zh-CN" sz="2400" dirty="0" err="1">
                <a:latin typeface="Times" pitchFamily="2" charset="0"/>
              </a:rPr>
              <a:t>uapp</a:t>
            </a:r>
            <a:r>
              <a:rPr lang="en-US" altLang="zh-CN" sz="2400" dirty="0">
                <a:latin typeface="Times" pitchFamily="2" charset="0"/>
              </a:rPr>
              <a:t> </a:t>
            </a:r>
            <a:r>
              <a:rPr lang="zh-CN" altLang="en-US" sz="2400" dirty="0">
                <a:latin typeface="Times" pitchFamily="2" charset="0"/>
              </a:rPr>
              <a:t>使用 </a:t>
            </a:r>
            <a:r>
              <a:rPr lang="en-US" altLang="zh-CN" sz="2400" dirty="0" err="1">
                <a:latin typeface="Times" pitchFamily="2" charset="0"/>
              </a:rPr>
              <a:t>ecall</a:t>
            </a:r>
            <a:r>
              <a:rPr lang="en-US" altLang="zh-CN" sz="2400" dirty="0">
                <a:latin typeface="Times" pitchFamily="2" charset="0"/>
              </a:rPr>
              <a:t> </a:t>
            </a:r>
            <a:r>
              <a:rPr lang="zh-CN" altLang="en-US" sz="2400" dirty="0">
                <a:latin typeface="Times" pitchFamily="2" charset="0"/>
              </a:rPr>
              <a:t>会产生 </a:t>
            </a:r>
            <a:r>
              <a:rPr lang="en-US" altLang="zh-CN" sz="2400" dirty="0">
                <a:latin typeface="Times" pitchFamily="2" charset="0"/>
              </a:rPr>
              <a:t>ECALL_FROM_U_MODE exception</a:t>
            </a:r>
            <a:r>
              <a:rPr lang="zh-CN" altLang="en-US" sz="2400" dirty="0">
                <a:latin typeface="Times" pitchFamily="2" charset="0"/>
              </a:rPr>
              <a:t>。因此我们需要在 </a:t>
            </a:r>
            <a:r>
              <a:rPr lang="en-US" altLang="zh-CN" sz="2400" dirty="0" err="1">
                <a:latin typeface="Times" pitchFamily="2" charset="0"/>
              </a:rPr>
              <a:t>trap_handler</a:t>
            </a:r>
            <a:r>
              <a:rPr lang="en-US" altLang="zh-CN" sz="2400" dirty="0">
                <a:latin typeface="Times" pitchFamily="2" charset="0"/>
              </a:rPr>
              <a:t> </a:t>
            </a:r>
            <a:r>
              <a:rPr lang="zh-CN" altLang="en-US" sz="2400" dirty="0">
                <a:latin typeface="Times" pitchFamily="2" charset="0"/>
              </a:rPr>
              <a:t>里面进行捕获。修改 </a:t>
            </a:r>
            <a:r>
              <a:rPr lang="en-US" altLang="zh-CN" sz="2400" dirty="0" err="1">
                <a:latin typeface="Times" pitchFamily="2" charset="0"/>
              </a:rPr>
              <a:t>trap_handler</a:t>
            </a:r>
            <a:r>
              <a:rPr lang="en-US" altLang="zh-CN" sz="2400" dirty="0">
                <a:latin typeface="Times" pitchFamily="2" charset="0"/>
              </a:rPr>
              <a:t> </a:t>
            </a:r>
            <a:r>
              <a:rPr lang="zh-CN" altLang="en-US" sz="2400" dirty="0">
                <a:latin typeface="Times" pitchFamily="2" charset="0"/>
              </a:rPr>
              <a:t>，新增加第三个参数 </a:t>
            </a:r>
            <a:r>
              <a:rPr lang="en-US" altLang="zh-CN" sz="2400" dirty="0">
                <a:latin typeface="Times" pitchFamily="2" charset="0"/>
              </a:rPr>
              <a:t>regs</a:t>
            </a:r>
            <a:r>
              <a:rPr lang="zh-CN" altLang="en-US" sz="2400" dirty="0">
                <a:latin typeface="Times" pitchFamily="2" charset="0"/>
              </a:rPr>
              <a:t>： 在 </a:t>
            </a:r>
            <a:r>
              <a:rPr lang="en-US" altLang="zh-CN" sz="2400" dirty="0">
                <a:latin typeface="Times" pitchFamily="2" charset="0"/>
              </a:rPr>
              <a:t>_trap </a:t>
            </a:r>
            <a:r>
              <a:rPr lang="zh-CN" altLang="en-US" sz="2400" dirty="0">
                <a:latin typeface="Times" pitchFamily="2" charset="0"/>
              </a:rPr>
              <a:t>中我们将寄存器的内容连续的保存在 </a:t>
            </a:r>
            <a:r>
              <a:rPr lang="en-US" altLang="zh-CN" sz="2400" dirty="0">
                <a:latin typeface="Times" pitchFamily="2" charset="0"/>
              </a:rPr>
              <a:t>S-Mode Stack</a:t>
            </a:r>
            <a:r>
              <a:rPr lang="zh-CN" altLang="en-US" sz="2400" dirty="0">
                <a:latin typeface="Times" pitchFamily="2" charset="0"/>
              </a:rPr>
              <a:t>上， 因此我们可以将这一段看做一个叫做 </a:t>
            </a:r>
            <a:r>
              <a:rPr lang="en-US" altLang="zh-CN" sz="2400" dirty="0" err="1">
                <a:latin typeface="Times" pitchFamily="2" charset="0"/>
              </a:rPr>
              <a:t>pt_regs</a:t>
            </a:r>
            <a:r>
              <a:rPr lang="zh-CN" altLang="en-US" sz="2400" dirty="0">
                <a:latin typeface="Times" pitchFamily="2" charset="0"/>
              </a:rPr>
              <a:t>的结构体。我们可以从这个结构体中取到相应的寄存器的值（ 比如 </a:t>
            </a:r>
            <a:r>
              <a:rPr lang="en-US" altLang="zh-CN" sz="2400" dirty="0" err="1">
                <a:latin typeface="Times" pitchFamily="2" charset="0"/>
              </a:rPr>
              <a:t>syscall</a:t>
            </a:r>
            <a:r>
              <a:rPr lang="en-US" altLang="zh-CN" sz="2400" dirty="0">
                <a:latin typeface="Times" pitchFamily="2" charset="0"/>
              </a:rPr>
              <a:t> </a:t>
            </a:r>
            <a:r>
              <a:rPr lang="zh-CN" altLang="en-US" sz="2400" dirty="0">
                <a:latin typeface="Times" pitchFamily="2" charset="0"/>
              </a:rPr>
              <a:t>中我们需要从 </a:t>
            </a:r>
            <a:r>
              <a:rPr lang="en-US" altLang="zh-CN" sz="2400" dirty="0">
                <a:latin typeface="Times" pitchFamily="2" charset="0"/>
              </a:rPr>
              <a:t>a0 ~ a7 </a:t>
            </a:r>
            <a:r>
              <a:rPr lang="zh-CN" altLang="en-US" sz="2400" dirty="0">
                <a:latin typeface="Times" pitchFamily="2" charset="0"/>
              </a:rPr>
              <a:t>寄存器中取到参数 ）。</a:t>
            </a:r>
          </a:p>
        </p:txBody>
      </p:sp>
    </p:spTree>
    <p:extLst>
      <p:ext uri="{BB962C8B-B14F-4D97-AF65-F5344CB8AC3E}">
        <p14:creationId xmlns:p14="http://schemas.microsoft.com/office/powerpoint/2010/main" val="193022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dirty="0">
                <a:latin typeface="+mj-ea"/>
              </a:rPr>
              <a:t>添加系统调用</a:t>
            </a:r>
            <a:endParaRPr lang="en-US" dirty="0">
              <a:latin typeface="+mj-ea"/>
            </a:endParaRPr>
          </a:p>
        </p:txBody>
      </p:sp>
      <p:sp>
        <p:nvSpPr>
          <p:cNvPr id="3" name="Content Placeholder 2"/>
          <p:cNvSpPr>
            <a:spLocks noGrp="1"/>
          </p:cNvSpPr>
          <p:nvPr>
            <p:ph idx="1"/>
          </p:nvPr>
        </p:nvSpPr>
        <p:spPr/>
        <p:txBody>
          <a:bodyPr>
            <a:noAutofit/>
          </a:bodyPr>
          <a:lstStyle/>
          <a:p>
            <a:pPr>
              <a:lnSpc>
                <a:spcPct val="110000"/>
              </a:lnSpc>
              <a:buFont typeface="Arial" panose="020B0604020202020204" pitchFamily="34" charset="0"/>
              <a:buChar char="•"/>
            </a:pPr>
            <a:r>
              <a:rPr lang="zh-CN" altLang="en-US" sz="2400" dirty="0">
                <a:latin typeface="Times" pitchFamily="2" charset="0"/>
              </a:rPr>
              <a:t>本次实验要求的系统调用函数原型以及具体功能</a:t>
            </a:r>
            <a:r>
              <a:rPr lang="zh-CN" altLang="en-CN" sz="2400" dirty="0">
                <a:latin typeface="Times" pitchFamily="2" charset="0"/>
              </a:rPr>
              <a:t>见</a:t>
            </a:r>
            <a:r>
              <a:rPr lang="zh-CN" altLang="en-US" sz="2400" dirty="0">
                <a:latin typeface="Times" pitchFamily="2" charset="0"/>
              </a:rPr>
              <a:t>实验指导书</a:t>
            </a:r>
            <a:endParaRPr lang="en-US" altLang="zh-CN" sz="2400" dirty="0">
              <a:latin typeface="Times" pitchFamily="2" charset="0"/>
            </a:endParaRPr>
          </a:p>
          <a:p>
            <a:pPr>
              <a:lnSpc>
                <a:spcPct val="110000"/>
              </a:lnSpc>
              <a:buFont typeface="Arial" panose="020B0604020202020204" pitchFamily="34" charset="0"/>
              <a:buChar char="•"/>
            </a:pPr>
            <a:r>
              <a:rPr lang="zh-CN" altLang="en-US" sz="2400" dirty="0">
                <a:latin typeface="Times" pitchFamily="2" charset="0"/>
              </a:rPr>
              <a:t>增加 </a:t>
            </a:r>
            <a:r>
              <a:rPr lang="en-US" altLang="zh-CN" sz="2400" dirty="0" err="1">
                <a:latin typeface="Times" pitchFamily="2" charset="0"/>
              </a:rPr>
              <a:t>syscall.c</a:t>
            </a:r>
            <a:r>
              <a:rPr lang="en-US" altLang="zh-CN" sz="2400" dirty="0">
                <a:latin typeface="Times" pitchFamily="2" charset="0"/>
              </a:rPr>
              <a:t> </a:t>
            </a:r>
            <a:r>
              <a:rPr lang="en-US" altLang="zh-CN" sz="2400" dirty="0" err="1">
                <a:latin typeface="Times" pitchFamily="2" charset="0"/>
              </a:rPr>
              <a:t>syscall.h</a:t>
            </a:r>
            <a:r>
              <a:rPr lang="en-US" altLang="zh-CN" sz="2400" dirty="0">
                <a:latin typeface="Times" pitchFamily="2" charset="0"/>
              </a:rPr>
              <a:t> </a:t>
            </a:r>
            <a:r>
              <a:rPr lang="zh-CN" altLang="en-US" sz="2400" dirty="0">
                <a:latin typeface="Times" pitchFamily="2" charset="0"/>
              </a:rPr>
              <a:t>文件， 并在其中实现 </a:t>
            </a:r>
            <a:r>
              <a:rPr lang="en-US" altLang="zh-CN" sz="2400" dirty="0" err="1">
                <a:latin typeface="Times" pitchFamily="2" charset="0"/>
              </a:rPr>
              <a:t>getpid</a:t>
            </a:r>
            <a:r>
              <a:rPr lang="en-US" altLang="zh-CN" sz="2400" dirty="0">
                <a:latin typeface="Times" pitchFamily="2" charset="0"/>
              </a:rPr>
              <a:t> </a:t>
            </a:r>
            <a:r>
              <a:rPr lang="zh-CN" altLang="en-US" sz="2400" dirty="0">
                <a:latin typeface="Times" pitchFamily="2" charset="0"/>
              </a:rPr>
              <a:t>以及 </a:t>
            </a:r>
            <a:r>
              <a:rPr lang="en-US" altLang="zh-CN" sz="2400" dirty="0">
                <a:latin typeface="Times" pitchFamily="2" charset="0"/>
              </a:rPr>
              <a:t>write </a:t>
            </a:r>
            <a:r>
              <a:rPr lang="zh-CN" altLang="en-US" sz="2400" dirty="0">
                <a:latin typeface="Times" pitchFamily="2" charset="0"/>
              </a:rPr>
              <a:t>逻辑。</a:t>
            </a:r>
          </a:p>
          <a:p>
            <a:pPr>
              <a:lnSpc>
                <a:spcPct val="110000"/>
              </a:lnSpc>
              <a:buFont typeface="Arial" panose="020B0604020202020204" pitchFamily="34" charset="0"/>
              <a:buChar char="•"/>
            </a:pPr>
            <a:r>
              <a:rPr lang="zh-CN" altLang="en-US" sz="2400" dirty="0">
                <a:latin typeface="Times" pitchFamily="2" charset="0"/>
              </a:rPr>
              <a:t>系统调用的返回参数放置在 </a:t>
            </a:r>
            <a:r>
              <a:rPr lang="en-US" altLang="zh-CN" sz="2400" dirty="0">
                <a:latin typeface="Times" pitchFamily="2" charset="0"/>
              </a:rPr>
              <a:t>a0 </a:t>
            </a:r>
            <a:r>
              <a:rPr lang="zh-CN" altLang="en-US" sz="2400" dirty="0">
                <a:latin typeface="Times" pitchFamily="2" charset="0"/>
              </a:rPr>
              <a:t>中 </a:t>
            </a:r>
            <a:r>
              <a:rPr lang="en-US" altLang="zh-CN" sz="2400" dirty="0">
                <a:latin typeface="Times" pitchFamily="2" charset="0"/>
              </a:rPr>
              <a:t>(</a:t>
            </a:r>
            <a:r>
              <a:rPr lang="zh-CN" altLang="en-US" sz="2400" dirty="0">
                <a:latin typeface="Times" pitchFamily="2" charset="0"/>
              </a:rPr>
              <a:t>不可以直接修改寄存器， 应该修改 </a:t>
            </a:r>
            <a:r>
              <a:rPr lang="en-US" altLang="zh-CN" sz="2400" dirty="0">
                <a:latin typeface="Times" pitchFamily="2" charset="0"/>
              </a:rPr>
              <a:t>regs </a:t>
            </a:r>
            <a:r>
              <a:rPr lang="zh-CN" altLang="en-US" sz="2400" dirty="0">
                <a:latin typeface="Times" pitchFamily="2" charset="0"/>
              </a:rPr>
              <a:t>中保存的内容</a:t>
            </a:r>
            <a:r>
              <a:rPr lang="en-US" altLang="zh-CN" sz="2400" dirty="0">
                <a:latin typeface="Times" pitchFamily="2" charset="0"/>
              </a:rPr>
              <a:t>)</a:t>
            </a:r>
            <a:r>
              <a:rPr lang="zh-CN" altLang="en-US" sz="2400" dirty="0">
                <a:latin typeface="Times" pitchFamily="2" charset="0"/>
              </a:rPr>
              <a:t>。</a:t>
            </a:r>
          </a:p>
          <a:p>
            <a:pPr>
              <a:lnSpc>
                <a:spcPct val="110000"/>
              </a:lnSpc>
              <a:buFont typeface="Arial" panose="020B0604020202020204" pitchFamily="34" charset="0"/>
              <a:buChar char="•"/>
            </a:pPr>
            <a:r>
              <a:rPr lang="zh-CN" altLang="en-US" sz="2400" dirty="0">
                <a:latin typeface="Times" pitchFamily="2" charset="0"/>
              </a:rPr>
              <a:t>针对系统调用这一类异常， 我们需要手动将 </a:t>
            </a:r>
            <a:r>
              <a:rPr lang="en-US" altLang="zh-CN" sz="2400" dirty="0" err="1">
                <a:latin typeface="Times" pitchFamily="2" charset="0"/>
              </a:rPr>
              <a:t>sepc</a:t>
            </a:r>
            <a:r>
              <a:rPr lang="en-US" altLang="zh-CN" sz="2400" dirty="0">
                <a:latin typeface="Times" pitchFamily="2" charset="0"/>
              </a:rPr>
              <a:t> + 4 </a:t>
            </a:r>
            <a:r>
              <a:rPr lang="zh-CN" altLang="en-US" sz="2400" dirty="0">
                <a:latin typeface="Times" pitchFamily="2" charset="0"/>
              </a:rPr>
              <a:t>（ </a:t>
            </a:r>
            <a:r>
              <a:rPr lang="en-US" altLang="zh-CN" sz="2400" dirty="0" err="1">
                <a:latin typeface="Times" pitchFamily="2" charset="0"/>
              </a:rPr>
              <a:t>sepc</a:t>
            </a:r>
            <a:r>
              <a:rPr lang="en-US" altLang="zh-CN" sz="2400" dirty="0">
                <a:latin typeface="Times" pitchFamily="2" charset="0"/>
              </a:rPr>
              <a:t> </a:t>
            </a:r>
            <a:r>
              <a:rPr lang="zh-CN" altLang="en-US" sz="2400" dirty="0">
                <a:latin typeface="Times" pitchFamily="2" charset="0"/>
              </a:rPr>
              <a:t>记录的是触发异常的指令地址， 由于系统调用这类异常处理完成之后， 我们应该继续执行后续的指令，因此需要我们手动修改 </a:t>
            </a:r>
            <a:r>
              <a:rPr lang="en-US" altLang="zh-CN" sz="2400" dirty="0" err="1">
                <a:latin typeface="Times" pitchFamily="2" charset="0"/>
              </a:rPr>
              <a:t>sepc</a:t>
            </a:r>
            <a:r>
              <a:rPr lang="en-US" altLang="zh-CN" sz="2400" dirty="0">
                <a:latin typeface="Times" pitchFamily="2" charset="0"/>
              </a:rPr>
              <a:t> </a:t>
            </a:r>
            <a:r>
              <a:rPr lang="zh-CN" altLang="en-US" sz="2400" dirty="0">
                <a:latin typeface="Times" pitchFamily="2" charset="0"/>
              </a:rPr>
              <a:t>的地址，使得 </a:t>
            </a:r>
            <a:r>
              <a:rPr lang="en-US" altLang="zh-CN" sz="2400" dirty="0" err="1">
                <a:latin typeface="Times" pitchFamily="2" charset="0"/>
              </a:rPr>
              <a:t>sret</a:t>
            </a:r>
            <a:r>
              <a:rPr lang="en-US" altLang="zh-CN" sz="2400" dirty="0">
                <a:latin typeface="Times" pitchFamily="2" charset="0"/>
              </a:rPr>
              <a:t> </a:t>
            </a:r>
            <a:r>
              <a:rPr lang="zh-CN" altLang="en-US" sz="2400" dirty="0">
                <a:latin typeface="Times" pitchFamily="2" charset="0"/>
              </a:rPr>
              <a:t>之后 程序继续执行）</a:t>
            </a:r>
          </a:p>
        </p:txBody>
      </p:sp>
    </p:spTree>
    <p:extLst>
      <p:ext uri="{BB962C8B-B14F-4D97-AF65-F5344CB8AC3E}">
        <p14:creationId xmlns:p14="http://schemas.microsoft.com/office/powerpoint/2010/main" val="223211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dirty="0">
                <a:latin typeface="+mj-ea"/>
              </a:rPr>
              <a:t>修改 </a:t>
            </a:r>
            <a:r>
              <a:rPr lang="en-US" altLang="zh-CN" dirty="0" err="1">
                <a:latin typeface="+mj-ea"/>
              </a:rPr>
              <a:t>head.S</a:t>
            </a:r>
            <a:r>
              <a:rPr lang="en-US" altLang="zh-CN" dirty="0">
                <a:latin typeface="+mj-ea"/>
              </a:rPr>
              <a:t> </a:t>
            </a:r>
            <a:r>
              <a:rPr lang="zh-CN" altLang="en-US" dirty="0">
                <a:latin typeface="+mj-ea"/>
              </a:rPr>
              <a:t>以及 </a:t>
            </a:r>
            <a:r>
              <a:rPr lang="en-US" altLang="zh-CN" dirty="0" err="1">
                <a:latin typeface="+mj-ea"/>
              </a:rPr>
              <a:t>start_kernel</a:t>
            </a:r>
            <a:endParaRPr lang="en-US" dirty="0">
              <a:latin typeface="+mj-ea"/>
            </a:endParaRPr>
          </a:p>
        </p:txBody>
      </p:sp>
      <p:sp>
        <p:nvSpPr>
          <p:cNvPr id="3" name="Content Placeholder 2"/>
          <p:cNvSpPr>
            <a:spLocks noGrp="1"/>
          </p:cNvSpPr>
          <p:nvPr>
            <p:ph idx="1"/>
          </p:nvPr>
        </p:nvSpPr>
        <p:spPr/>
        <p:txBody>
          <a:bodyPr>
            <a:noAutofit/>
          </a:bodyPr>
          <a:lstStyle/>
          <a:p>
            <a:pPr>
              <a:lnSpc>
                <a:spcPct val="110000"/>
              </a:lnSpc>
              <a:buFont typeface="Arial" panose="020B0604020202020204" pitchFamily="34" charset="0"/>
              <a:buChar char="•"/>
            </a:pPr>
            <a:r>
              <a:rPr lang="zh-CN" altLang="en-US" sz="2400" dirty="0">
                <a:latin typeface="Times" pitchFamily="2" charset="0"/>
              </a:rPr>
              <a:t>在之前的 </a:t>
            </a:r>
            <a:r>
              <a:rPr lang="en-US" sz="2400" dirty="0">
                <a:latin typeface="Times" pitchFamily="2" charset="0"/>
              </a:rPr>
              <a:t>lab </a:t>
            </a:r>
            <a:r>
              <a:rPr lang="zh-CN" altLang="en-US" sz="2400" dirty="0">
                <a:latin typeface="Times" pitchFamily="2" charset="0"/>
              </a:rPr>
              <a:t>中， 在 </a:t>
            </a:r>
            <a:r>
              <a:rPr lang="en-US" sz="2400" dirty="0">
                <a:latin typeface="Times" pitchFamily="2" charset="0"/>
              </a:rPr>
              <a:t>OS boot </a:t>
            </a:r>
            <a:r>
              <a:rPr lang="zh-CN" altLang="en-US" sz="2400" dirty="0">
                <a:latin typeface="Times" pitchFamily="2" charset="0"/>
              </a:rPr>
              <a:t>之后，我们需要等待一个时间片，才会进行调度。我们现在更改为 </a:t>
            </a:r>
            <a:r>
              <a:rPr lang="en-US" sz="2400" dirty="0">
                <a:latin typeface="Times" pitchFamily="2" charset="0"/>
              </a:rPr>
              <a:t>OS boot </a:t>
            </a:r>
            <a:r>
              <a:rPr lang="zh-CN" altLang="en-US" sz="2400" dirty="0">
                <a:latin typeface="Times" pitchFamily="2" charset="0"/>
              </a:rPr>
              <a:t>完成之后立即调度 </a:t>
            </a:r>
            <a:r>
              <a:rPr lang="en-US" sz="2400" dirty="0" err="1">
                <a:latin typeface="Times" pitchFamily="2" charset="0"/>
              </a:rPr>
              <a:t>uapp</a:t>
            </a:r>
            <a:r>
              <a:rPr lang="en-US" sz="2400" dirty="0">
                <a:latin typeface="Times" pitchFamily="2" charset="0"/>
              </a:rPr>
              <a:t> </a:t>
            </a:r>
            <a:r>
              <a:rPr lang="zh-CN" altLang="en-US" sz="2400" dirty="0">
                <a:latin typeface="Times" pitchFamily="2" charset="0"/>
              </a:rPr>
              <a:t>运行。</a:t>
            </a:r>
          </a:p>
          <a:p>
            <a:pPr>
              <a:lnSpc>
                <a:spcPct val="110000"/>
              </a:lnSpc>
              <a:buFont typeface="Arial" panose="020B0604020202020204" pitchFamily="34" charset="0"/>
              <a:buChar char="•"/>
            </a:pPr>
            <a:r>
              <a:rPr lang="zh-CN" altLang="en-US" sz="2400" dirty="0">
                <a:latin typeface="Times" pitchFamily="2" charset="0"/>
              </a:rPr>
              <a:t>在 </a:t>
            </a:r>
            <a:r>
              <a:rPr lang="en-US" sz="2400" dirty="0" err="1">
                <a:latin typeface="Times" pitchFamily="2" charset="0"/>
              </a:rPr>
              <a:t>start_kernel</a:t>
            </a:r>
            <a:r>
              <a:rPr lang="en-US" sz="2400" dirty="0">
                <a:latin typeface="Times" pitchFamily="2" charset="0"/>
              </a:rPr>
              <a:t> </a:t>
            </a:r>
            <a:r>
              <a:rPr lang="zh-CN" altLang="en-US" sz="2400" dirty="0">
                <a:latin typeface="Times" pitchFamily="2" charset="0"/>
              </a:rPr>
              <a:t>中调用 </a:t>
            </a:r>
            <a:r>
              <a:rPr lang="en-US" sz="2400" dirty="0">
                <a:latin typeface="Times" pitchFamily="2" charset="0"/>
              </a:rPr>
              <a:t>schedule() </a:t>
            </a:r>
            <a:r>
              <a:rPr lang="zh-CN" altLang="en-US" sz="2400" dirty="0">
                <a:latin typeface="Times" pitchFamily="2" charset="0"/>
              </a:rPr>
              <a:t>注意放置在 </a:t>
            </a:r>
            <a:r>
              <a:rPr lang="en-US" sz="2400" dirty="0">
                <a:latin typeface="Times" pitchFamily="2" charset="0"/>
              </a:rPr>
              <a:t>test() </a:t>
            </a:r>
            <a:r>
              <a:rPr lang="zh-CN" altLang="en-US" sz="2400" dirty="0">
                <a:latin typeface="Times" pitchFamily="2" charset="0"/>
              </a:rPr>
              <a:t>之前。</a:t>
            </a:r>
          </a:p>
          <a:p>
            <a:pPr>
              <a:lnSpc>
                <a:spcPct val="110000"/>
              </a:lnSpc>
              <a:buFont typeface="Arial" panose="020B0604020202020204" pitchFamily="34" charset="0"/>
              <a:buChar char="•"/>
            </a:pPr>
            <a:r>
              <a:rPr lang="zh-CN" altLang="en-US" sz="2400" dirty="0">
                <a:latin typeface="Times" pitchFamily="2" charset="0"/>
              </a:rPr>
              <a:t>将 </a:t>
            </a:r>
            <a:r>
              <a:rPr lang="en-US" sz="2400" dirty="0" err="1">
                <a:latin typeface="Times" pitchFamily="2" charset="0"/>
              </a:rPr>
              <a:t>head.S</a:t>
            </a:r>
            <a:r>
              <a:rPr lang="en-US" sz="2400" dirty="0">
                <a:latin typeface="Times" pitchFamily="2" charset="0"/>
              </a:rPr>
              <a:t> </a:t>
            </a:r>
            <a:r>
              <a:rPr lang="zh-CN" altLang="en-US" sz="2400" dirty="0">
                <a:latin typeface="Times" pitchFamily="2" charset="0"/>
              </a:rPr>
              <a:t>中 </a:t>
            </a:r>
            <a:r>
              <a:rPr lang="en-US" sz="2400" dirty="0">
                <a:latin typeface="Times" pitchFamily="2" charset="0"/>
              </a:rPr>
              <a:t>enable interrupt </a:t>
            </a:r>
            <a:r>
              <a:rPr lang="en-US" sz="2400" dirty="0" err="1">
                <a:latin typeface="Times" pitchFamily="2" charset="0"/>
              </a:rPr>
              <a:t>sstatus.SIE</a:t>
            </a:r>
            <a:r>
              <a:rPr lang="en-US" sz="2400" dirty="0">
                <a:latin typeface="Times" pitchFamily="2" charset="0"/>
              </a:rPr>
              <a:t> </a:t>
            </a:r>
            <a:r>
              <a:rPr lang="zh-CN" altLang="en-US" sz="2400" dirty="0">
                <a:latin typeface="Times" pitchFamily="2" charset="0"/>
              </a:rPr>
              <a:t>逻辑注释，确保 </a:t>
            </a:r>
            <a:r>
              <a:rPr lang="en-US" sz="2400" dirty="0">
                <a:latin typeface="Times" pitchFamily="2" charset="0"/>
              </a:rPr>
              <a:t>schedule </a:t>
            </a:r>
            <a:r>
              <a:rPr lang="zh-CN" altLang="en-US" sz="2400" dirty="0">
                <a:latin typeface="Times" pitchFamily="2" charset="0"/>
              </a:rPr>
              <a:t>过程不受中断影响。</a:t>
            </a:r>
          </a:p>
        </p:txBody>
      </p:sp>
    </p:spTree>
    <p:extLst>
      <p:ext uri="{BB962C8B-B14F-4D97-AF65-F5344CB8AC3E}">
        <p14:creationId xmlns:p14="http://schemas.microsoft.com/office/powerpoint/2010/main" val="387710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CN" dirty="0">
                <a:latin typeface="+mj-ea"/>
              </a:rPr>
              <a:t>添加</a:t>
            </a:r>
            <a:r>
              <a:rPr lang="en-US" altLang="zh-CN" dirty="0">
                <a:latin typeface="+mj-ea"/>
              </a:rPr>
              <a:t>ELF</a:t>
            </a:r>
            <a:r>
              <a:rPr lang="zh-CN" altLang="en-US" dirty="0">
                <a:latin typeface="+mj-ea"/>
              </a:rPr>
              <a:t>支持</a:t>
            </a:r>
            <a:endParaRPr lang="en-US" dirty="0">
              <a:latin typeface="+mj-ea"/>
            </a:endParaRPr>
          </a:p>
        </p:txBody>
      </p:sp>
      <p:sp>
        <p:nvSpPr>
          <p:cNvPr id="3" name="Content Placeholder 2"/>
          <p:cNvSpPr>
            <a:spLocks noGrp="1"/>
          </p:cNvSpPr>
          <p:nvPr>
            <p:ph idx="1"/>
          </p:nvPr>
        </p:nvSpPr>
        <p:spPr/>
        <p:txBody>
          <a:bodyPr>
            <a:noAutofit/>
          </a:bodyPr>
          <a:lstStyle/>
          <a:p>
            <a:r>
              <a:rPr lang="zh-CN" altLang="en-US" sz="2400" dirty="0">
                <a:latin typeface="Times" pitchFamily="2" charset="0"/>
              </a:rPr>
              <a:t>在确认用户态的纯二进制文件能够运行后，我们再将存储到内存中的用户程序文件换为 </a:t>
            </a:r>
            <a:r>
              <a:rPr lang="en-US" altLang="zh-CN" sz="2400" dirty="0">
                <a:latin typeface="Times" pitchFamily="2" charset="0"/>
              </a:rPr>
              <a:t>ELF </a:t>
            </a:r>
            <a:r>
              <a:rPr lang="zh-CN" altLang="en-US" sz="2400" dirty="0">
                <a:latin typeface="Times" pitchFamily="2" charset="0"/>
              </a:rPr>
              <a:t>来进行执行。</a:t>
            </a:r>
            <a:endParaRPr lang="en-US" altLang="zh-CN" sz="2400" dirty="0">
              <a:latin typeface="Times" pitchFamily="2" charset="0"/>
            </a:endParaRPr>
          </a:p>
          <a:p>
            <a:pPr algn="just"/>
            <a:r>
              <a:rPr lang="zh-CN" altLang="en-US" sz="2400" dirty="0">
                <a:latin typeface="Times" pitchFamily="2" charset="0"/>
              </a:rPr>
              <a:t>首先我们需要将 </a:t>
            </a:r>
            <a:r>
              <a:rPr lang="en-US" altLang="zh-CN" sz="2400" dirty="0" err="1">
                <a:latin typeface="Times" pitchFamily="2" charset="0"/>
              </a:rPr>
              <a:t>uapp.S</a:t>
            </a:r>
            <a:r>
              <a:rPr lang="en-US" altLang="zh-CN" sz="2400" dirty="0">
                <a:latin typeface="Times" pitchFamily="2" charset="0"/>
              </a:rPr>
              <a:t> </a:t>
            </a:r>
            <a:r>
              <a:rPr lang="zh-CN" altLang="en-US" sz="2400" dirty="0">
                <a:latin typeface="Times" pitchFamily="2" charset="0"/>
              </a:rPr>
              <a:t>中的 </a:t>
            </a:r>
            <a:r>
              <a:rPr lang="en-US" altLang="zh-CN" sz="2400" dirty="0">
                <a:latin typeface="Times" pitchFamily="2" charset="0"/>
              </a:rPr>
              <a:t>payload </a:t>
            </a:r>
            <a:r>
              <a:rPr lang="zh-CN" altLang="en-US" sz="2400" dirty="0">
                <a:latin typeface="Times" pitchFamily="2" charset="0"/>
              </a:rPr>
              <a:t>给换成我们的 </a:t>
            </a:r>
            <a:r>
              <a:rPr lang="en-US" altLang="zh-CN" sz="2400" dirty="0">
                <a:latin typeface="Times" pitchFamily="2" charset="0"/>
              </a:rPr>
              <a:t>ELF </a:t>
            </a:r>
            <a:r>
              <a:rPr lang="zh-CN" altLang="en-US" sz="2400" dirty="0">
                <a:latin typeface="Times" pitchFamily="2" charset="0"/>
              </a:rPr>
              <a:t>文件。这时候从 </a:t>
            </a:r>
            <a:r>
              <a:rPr lang="en-US" altLang="zh-CN" sz="2400" dirty="0" err="1">
                <a:latin typeface="Times" pitchFamily="2" charset="0"/>
              </a:rPr>
              <a:t>uapp_start</a:t>
            </a:r>
            <a:r>
              <a:rPr lang="en-US" altLang="zh-CN" sz="2400" dirty="0">
                <a:latin typeface="Times" pitchFamily="2" charset="0"/>
              </a:rPr>
              <a:t> </a:t>
            </a:r>
            <a:r>
              <a:rPr lang="zh-CN" altLang="en-US" sz="2400" dirty="0">
                <a:latin typeface="Times" pitchFamily="2" charset="0"/>
              </a:rPr>
              <a:t>开始的数据就变成了名为 </a:t>
            </a:r>
            <a:r>
              <a:rPr lang="en-US" altLang="zh-CN" sz="2400" dirty="0" err="1">
                <a:latin typeface="Times" pitchFamily="2" charset="0"/>
              </a:rPr>
              <a:t>uapp</a:t>
            </a:r>
            <a:r>
              <a:rPr lang="en-US" altLang="zh-CN" sz="2400" dirty="0">
                <a:latin typeface="Times" pitchFamily="2" charset="0"/>
              </a:rPr>
              <a:t> </a:t>
            </a:r>
            <a:r>
              <a:rPr lang="zh-CN" altLang="en-US" sz="2400" dirty="0">
                <a:latin typeface="Times" pitchFamily="2" charset="0"/>
              </a:rPr>
              <a:t>的 </a:t>
            </a:r>
            <a:r>
              <a:rPr lang="en-US" altLang="zh-CN" sz="2400" dirty="0">
                <a:latin typeface="Times" pitchFamily="2" charset="0"/>
              </a:rPr>
              <a:t>ELF </a:t>
            </a:r>
            <a:r>
              <a:rPr lang="zh-CN" altLang="en-US" sz="2400" dirty="0">
                <a:latin typeface="Times" pitchFamily="2" charset="0"/>
              </a:rPr>
              <a:t>文件，也就是说 </a:t>
            </a:r>
            <a:r>
              <a:rPr lang="en-US" altLang="zh-CN" sz="2400" dirty="0" err="1">
                <a:latin typeface="Times" pitchFamily="2" charset="0"/>
              </a:rPr>
              <a:t>uapp_start</a:t>
            </a:r>
            <a:r>
              <a:rPr lang="en-US" altLang="zh-CN" sz="2400" dirty="0">
                <a:latin typeface="Times" pitchFamily="2" charset="0"/>
              </a:rPr>
              <a:t> </a:t>
            </a:r>
            <a:r>
              <a:rPr lang="zh-CN" altLang="en-US" sz="2400" dirty="0">
                <a:latin typeface="Times" pitchFamily="2" charset="0"/>
              </a:rPr>
              <a:t>处 </a:t>
            </a:r>
            <a:r>
              <a:rPr lang="en-US" altLang="zh-CN" sz="2400" dirty="0">
                <a:latin typeface="Times" pitchFamily="2" charset="0"/>
              </a:rPr>
              <a:t>32-bit </a:t>
            </a:r>
            <a:r>
              <a:rPr lang="zh-CN" altLang="en-US" sz="2400" dirty="0">
                <a:latin typeface="Times" pitchFamily="2" charset="0"/>
              </a:rPr>
              <a:t>的数据不再是我们需要执行第一条指令了，而是 </a:t>
            </a:r>
            <a:r>
              <a:rPr lang="en-US" altLang="zh-CN" sz="2400" dirty="0">
                <a:latin typeface="Times" pitchFamily="2" charset="0"/>
              </a:rPr>
              <a:t>ELF Header </a:t>
            </a:r>
            <a:r>
              <a:rPr lang="zh-CN" altLang="en-US" sz="2400" dirty="0">
                <a:latin typeface="Times" pitchFamily="2" charset="0"/>
              </a:rPr>
              <a:t>的开始。</a:t>
            </a:r>
          </a:p>
          <a:p>
            <a:pPr algn="just"/>
            <a:r>
              <a:rPr lang="zh-CN" altLang="en-US" sz="2400" dirty="0">
                <a:latin typeface="Times" pitchFamily="2" charset="0"/>
              </a:rPr>
              <a:t>这时候就需要对 </a:t>
            </a:r>
            <a:r>
              <a:rPr lang="en-US" altLang="zh-CN" sz="2400" dirty="0" err="1">
                <a:latin typeface="Times" pitchFamily="2" charset="0"/>
              </a:rPr>
              <a:t>task_init</a:t>
            </a:r>
            <a:r>
              <a:rPr lang="en-US" altLang="zh-CN" sz="2400" dirty="0">
                <a:latin typeface="Times" pitchFamily="2" charset="0"/>
              </a:rPr>
              <a:t> </a:t>
            </a:r>
            <a:r>
              <a:rPr lang="zh-CN" altLang="en-US" sz="2400" dirty="0">
                <a:latin typeface="Times" pitchFamily="2" charset="0"/>
              </a:rPr>
              <a:t>中的初始化步骤进行修改。实验指导书给出了 </a:t>
            </a:r>
            <a:r>
              <a:rPr lang="en-US" altLang="zh-CN" sz="2400" dirty="0">
                <a:latin typeface="Times" pitchFamily="2" charset="0"/>
              </a:rPr>
              <a:t>ELF </a:t>
            </a:r>
            <a:r>
              <a:rPr lang="zh-CN" altLang="en-US" sz="2400" dirty="0">
                <a:latin typeface="Times" pitchFamily="2" charset="0"/>
              </a:rPr>
              <a:t>相关的结构体定义和相关变量的位置，参考指导书中的相关代码来将程序 </a:t>
            </a:r>
            <a:r>
              <a:rPr lang="en-US" altLang="zh-CN" sz="2400" dirty="0">
                <a:latin typeface="Times" pitchFamily="2" charset="0"/>
              </a:rPr>
              <a:t>load </a:t>
            </a:r>
            <a:r>
              <a:rPr lang="zh-CN" altLang="en-US" sz="2400" dirty="0">
                <a:latin typeface="Times" pitchFamily="2" charset="0"/>
              </a:rPr>
              <a:t>进入内存。</a:t>
            </a:r>
          </a:p>
          <a:p>
            <a:endParaRPr lang="en-US" altLang="zh-CN" sz="2400" dirty="0">
              <a:latin typeface="Times" pitchFamily="2" charset="0"/>
            </a:endParaRPr>
          </a:p>
        </p:txBody>
      </p:sp>
    </p:spTree>
    <p:extLst>
      <p:ext uri="{BB962C8B-B14F-4D97-AF65-F5344CB8AC3E}">
        <p14:creationId xmlns:p14="http://schemas.microsoft.com/office/powerpoint/2010/main" val="392270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dirty="0">
                <a:latin typeface="Times" pitchFamily="2" charset="0"/>
              </a:rPr>
              <a:t>创建用户态进程，并设置 </a:t>
            </a:r>
            <a:r>
              <a:rPr lang="en-US" dirty="0" err="1">
                <a:latin typeface="Times" pitchFamily="2" charset="0"/>
              </a:rPr>
              <a:t>sstatus</a:t>
            </a:r>
            <a:r>
              <a:rPr lang="en-US" dirty="0">
                <a:latin typeface="Times" pitchFamily="2" charset="0"/>
              </a:rPr>
              <a:t> </a:t>
            </a:r>
            <a:r>
              <a:rPr lang="zh-CN" altLang="en-US" dirty="0">
                <a:latin typeface="Times" pitchFamily="2" charset="0"/>
              </a:rPr>
              <a:t>来完成内核态转换至用户态。</a:t>
            </a:r>
          </a:p>
          <a:p>
            <a:r>
              <a:rPr lang="zh-CN" altLang="en-US" dirty="0">
                <a:latin typeface="Times" pitchFamily="2" charset="0"/>
              </a:rPr>
              <a:t>正确设置用户进程的用户态栈和内核态栈， 并在异常处理时正确切换。</a:t>
            </a:r>
          </a:p>
          <a:p>
            <a:r>
              <a:rPr lang="zh-CN" altLang="en-US" dirty="0">
                <a:latin typeface="Times" pitchFamily="2" charset="0"/>
              </a:rPr>
              <a:t>补充异常处理逻辑，完成指定的系统调用（ </a:t>
            </a:r>
            <a:r>
              <a:rPr lang="en-US" dirty="0">
                <a:latin typeface="Times" pitchFamily="2" charset="0"/>
              </a:rPr>
              <a:t>SYS_WRITE, SYS_GETPID ）</a:t>
            </a:r>
            <a:r>
              <a:rPr lang="zh-CN" altLang="en-US" dirty="0">
                <a:latin typeface="Times" pitchFamily="2" charset="0"/>
              </a:rPr>
              <a:t>功能。</a:t>
            </a:r>
            <a:endParaRPr lang="en-US" altLang="zh-CN" dirty="0">
              <a:latin typeface="Times" pitchFamily="2" charset="0"/>
            </a:endParaRPr>
          </a:p>
          <a:p>
            <a:r>
              <a:rPr lang="zh-CN" altLang="en-US" dirty="0">
                <a:latin typeface="Times" pitchFamily="2" charset="0"/>
              </a:rPr>
              <a:t>将存储到内存中的用户程序文件换为 </a:t>
            </a:r>
            <a:r>
              <a:rPr lang="en-US" altLang="zh-CN" dirty="0">
                <a:latin typeface="Times" pitchFamily="2" charset="0"/>
              </a:rPr>
              <a:t>ELF </a:t>
            </a:r>
            <a:r>
              <a:rPr lang="zh-CN" altLang="en-US" dirty="0">
                <a:latin typeface="Times" pitchFamily="2" charset="0"/>
              </a:rPr>
              <a:t>来进行执行。</a:t>
            </a:r>
          </a:p>
        </p:txBody>
      </p:sp>
      <p:sp>
        <p:nvSpPr>
          <p:cNvPr id="7" name="Title 1">
            <a:extLst>
              <a:ext uri="{FF2B5EF4-FFF2-40B4-BE49-F238E27FC236}">
                <a16:creationId xmlns:a16="http://schemas.microsoft.com/office/drawing/2014/main" id="{BF1900ED-ABE0-0496-24CF-1C1AB3B8AF23}"/>
              </a:ext>
            </a:extLst>
          </p:cNvPr>
          <p:cNvSpPr>
            <a:spLocks noGrp="1"/>
          </p:cNvSpPr>
          <p:nvPr>
            <p:ph type="title"/>
          </p:nvPr>
        </p:nvSpPr>
        <p:spPr/>
        <p:txBody>
          <a:bodyPr>
            <a:normAutofit/>
          </a:bodyPr>
          <a:lstStyle/>
          <a:p>
            <a:r>
              <a:rPr lang="zh-CN" altLang="en-CN" dirty="0">
                <a:latin typeface="+mj-ea"/>
              </a:rPr>
              <a:t>实验目标</a:t>
            </a:r>
            <a:endParaRPr lang="en-US" dirty="0">
              <a:latin typeface="+mj-ea"/>
            </a:endParaRPr>
          </a:p>
        </p:txBody>
      </p:sp>
    </p:spTree>
    <p:extLst>
      <p:ext uri="{BB962C8B-B14F-4D97-AF65-F5344CB8AC3E}">
        <p14:creationId xmlns:p14="http://schemas.microsoft.com/office/powerpoint/2010/main" val="216432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zh-CN" altLang="en-US" sz="2400" dirty="0">
                <a:latin typeface="Times" pitchFamily="2" charset="0"/>
              </a:rPr>
              <a:t>三种</a:t>
            </a:r>
            <a:r>
              <a:rPr lang="en-US" altLang="zh-CN" sz="2400" dirty="0">
                <a:latin typeface="Times" pitchFamily="2" charset="0"/>
              </a:rPr>
              <a:t>Mode</a:t>
            </a:r>
            <a:r>
              <a:rPr lang="zh-CN" altLang="en-US" sz="2400" dirty="0">
                <a:latin typeface="Times" pitchFamily="2" charset="0"/>
              </a:rPr>
              <a:t>：</a:t>
            </a:r>
          </a:p>
          <a:p>
            <a:pPr marL="457200" lvl="1" indent="-457200">
              <a:spcBef>
                <a:spcPts val="1000"/>
              </a:spcBef>
            </a:pPr>
            <a:r>
              <a:rPr lang="en-US" altLang="zh-CN" dirty="0">
                <a:latin typeface="Times" pitchFamily="2" charset="0"/>
              </a:rPr>
              <a:t>SBI</a:t>
            </a:r>
            <a:r>
              <a:rPr lang="zh-CN" altLang="en-US" dirty="0">
                <a:latin typeface="Times" pitchFamily="2" charset="0"/>
              </a:rPr>
              <a:t>运行在 </a:t>
            </a:r>
            <a:r>
              <a:rPr lang="en-US" altLang="zh-CN" dirty="0">
                <a:latin typeface="Times" pitchFamily="2" charset="0"/>
              </a:rPr>
              <a:t>M mode </a:t>
            </a:r>
            <a:r>
              <a:rPr lang="zh-CN" altLang="en-US" dirty="0">
                <a:latin typeface="Times" pitchFamily="2" charset="0"/>
              </a:rPr>
              <a:t>下</a:t>
            </a:r>
          </a:p>
          <a:p>
            <a:pPr marL="457200" lvl="1" indent="-457200">
              <a:spcBef>
                <a:spcPts val="1000"/>
              </a:spcBef>
            </a:pPr>
            <a:r>
              <a:rPr lang="zh-CN" altLang="en-US" dirty="0">
                <a:latin typeface="Times" pitchFamily="2" charset="0"/>
              </a:rPr>
              <a:t>内核运行在 </a:t>
            </a:r>
            <a:r>
              <a:rPr lang="en-US" altLang="zh-CN" dirty="0">
                <a:latin typeface="Times" pitchFamily="2" charset="0"/>
              </a:rPr>
              <a:t>S mode </a:t>
            </a:r>
            <a:r>
              <a:rPr lang="zh-CN" altLang="en-US" dirty="0">
                <a:latin typeface="Times" pitchFamily="2" charset="0"/>
              </a:rPr>
              <a:t>下</a:t>
            </a:r>
          </a:p>
          <a:p>
            <a:pPr marL="457200" lvl="1" indent="-457200">
              <a:spcBef>
                <a:spcPts val="1000"/>
              </a:spcBef>
            </a:pPr>
            <a:r>
              <a:rPr lang="zh-CN" altLang="en-US" dirty="0">
                <a:latin typeface="Times" pitchFamily="2" charset="0"/>
              </a:rPr>
              <a:t>用户程序运行在 </a:t>
            </a:r>
            <a:r>
              <a:rPr lang="en-US" altLang="zh-CN" dirty="0">
                <a:latin typeface="Times" pitchFamily="2" charset="0"/>
              </a:rPr>
              <a:t>U mode </a:t>
            </a:r>
            <a:r>
              <a:rPr lang="zh-CN" altLang="en-US" dirty="0">
                <a:latin typeface="Times" pitchFamily="2" charset="0"/>
              </a:rPr>
              <a:t>下</a:t>
            </a:r>
          </a:p>
          <a:p>
            <a:pPr marL="0" indent="0">
              <a:buNone/>
            </a:pPr>
            <a:endParaRPr lang="zh-CN" altLang="en-US" sz="2400" dirty="0">
              <a:latin typeface="Times" pitchFamily="2" charset="0"/>
            </a:endParaRPr>
          </a:p>
          <a:p>
            <a:pPr marL="0" indent="0">
              <a:buNone/>
            </a:pPr>
            <a:r>
              <a:rPr lang="zh-CN" altLang="en-US" sz="2400" dirty="0">
                <a:latin typeface="Times" pitchFamily="2" charset="0"/>
              </a:rPr>
              <a:t>在内核模式下，执行代码对底层硬件具有完整且不受限制的访问权限，它可以执行任何 </a:t>
            </a:r>
            <a:r>
              <a:rPr lang="en-US" altLang="zh-CN" sz="2400" dirty="0">
                <a:latin typeface="Times" pitchFamily="2" charset="0"/>
              </a:rPr>
              <a:t>CPU </a:t>
            </a:r>
            <a:r>
              <a:rPr lang="zh-CN" altLang="en-US" sz="2400" dirty="0">
                <a:latin typeface="Times" pitchFamily="2" charset="0"/>
              </a:rPr>
              <a:t>指令并引用任何内存地址。在用户模式下，执行代码无法直接访问硬件，必须委托给系统提供的接口才能访问硬件或内存。这样的接口就是 </a:t>
            </a:r>
            <a:r>
              <a:rPr lang="en-US" altLang="zh-CN" sz="2400" dirty="0" err="1">
                <a:latin typeface="Times" pitchFamily="2" charset="0"/>
              </a:rPr>
              <a:t>ecall</a:t>
            </a:r>
            <a:r>
              <a:rPr lang="en-US" altLang="zh-CN" sz="2400" dirty="0">
                <a:latin typeface="Times" pitchFamily="2" charset="0"/>
              </a:rPr>
              <a:t> </a:t>
            </a:r>
            <a:r>
              <a:rPr lang="zh-CN" altLang="en-US" sz="2400" dirty="0">
                <a:latin typeface="Times" pitchFamily="2" charset="0"/>
              </a:rPr>
              <a:t>异常。</a:t>
            </a:r>
          </a:p>
        </p:txBody>
      </p:sp>
      <p:sp>
        <p:nvSpPr>
          <p:cNvPr id="6" name="Title 1">
            <a:extLst>
              <a:ext uri="{FF2B5EF4-FFF2-40B4-BE49-F238E27FC236}">
                <a16:creationId xmlns:a16="http://schemas.microsoft.com/office/drawing/2014/main" id="{169F48FF-C693-5414-EEAF-19BCE22F9CA7}"/>
              </a:ext>
            </a:extLst>
          </p:cNvPr>
          <p:cNvSpPr>
            <a:spLocks noGrp="1"/>
          </p:cNvSpPr>
          <p:nvPr>
            <p:ph type="title"/>
          </p:nvPr>
        </p:nvSpPr>
        <p:spPr/>
        <p:txBody>
          <a:bodyPr>
            <a:normAutofit/>
          </a:bodyPr>
          <a:lstStyle/>
          <a:p>
            <a:r>
              <a:rPr lang="zh-CN" altLang="en-US" dirty="0">
                <a:latin typeface="+mj-ea"/>
              </a:rPr>
              <a:t>用户态</a:t>
            </a:r>
            <a:endParaRPr lang="en-US" dirty="0">
              <a:latin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zh-CN" altLang="en-US" dirty="0">
                <a:latin typeface="Times" pitchFamily="2" charset="0"/>
              </a:rPr>
              <a:t>在 </a:t>
            </a:r>
            <a:r>
              <a:rPr lang="en-US" altLang="zh-CN" dirty="0">
                <a:latin typeface="Times" pitchFamily="2" charset="0"/>
              </a:rPr>
              <a:t>RISC-V </a:t>
            </a:r>
            <a:r>
              <a:rPr lang="zh-CN" altLang="en-US" dirty="0">
                <a:latin typeface="Times" pitchFamily="2" charset="0"/>
              </a:rPr>
              <a:t>中，我们使用 </a:t>
            </a:r>
            <a:r>
              <a:rPr lang="en-US" altLang="zh-CN" dirty="0" err="1">
                <a:latin typeface="Times" pitchFamily="2" charset="0"/>
              </a:rPr>
              <a:t>ecall</a:t>
            </a:r>
            <a:r>
              <a:rPr lang="en-US" altLang="zh-CN" dirty="0">
                <a:latin typeface="Times" pitchFamily="2" charset="0"/>
              </a:rPr>
              <a:t> </a:t>
            </a:r>
            <a:r>
              <a:rPr lang="zh-CN" altLang="en-US" dirty="0">
                <a:latin typeface="Times" pitchFamily="2" charset="0"/>
              </a:rPr>
              <a:t>指令进行系统调用。当执行这条指令时处理器会提升特权模式，跳转到异常处理函数处理这条系统调用。</a:t>
            </a:r>
          </a:p>
          <a:p>
            <a:pPr marL="0" indent="0">
              <a:buNone/>
            </a:pPr>
            <a:r>
              <a:rPr lang="en-US" altLang="zh-CN" dirty="0">
                <a:latin typeface="Times" pitchFamily="2" charset="0"/>
              </a:rPr>
              <a:t>Linux </a:t>
            </a:r>
            <a:r>
              <a:rPr lang="zh-CN" altLang="en-US" dirty="0">
                <a:latin typeface="Times" pitchFamily="2" charset="0"/>
              </a:rPr>
              <a:t>中 </a:t>
            </a:r>
            <a:r>
              <a:rPr lang="en-US" altLang="zh-CN" dirty="0" err="1">
                <a:latin typeface="Times" pitchFamily="2" charset="0"/>
              </a:rPr>
              <a:t>syscall</a:t>
            </a:r>
            <a:r>
              <a:rPr lang="zh-CN" altLang="en-US" dirty="0">
                <a:latin typeface="Times" pitchFamily="2" charset="0"/>
              </a:rPr>
              <a:t>手册页上对</a:t>
            </a:r>
            <a:r>
              <a:rPr lang="en-US" altLang="zh-CN" dirty="0">
                <a:latin typeface="Times" pitchFamily="2" charset="0"/>
              </a:rPr>
              <a:t>RISC-V</a:t>
            </a:r>
            <a:r>
              <a:rPr lang="zh-CN" altLang="en-US" dirty="0">
                <a:latin typeface="Times" pitchFamily="2" charset="0"/>
              </a:rPr>
              <a:t>架构上的调用说明进行了总结，系统调用参数使用 </a:t>
            </a:r>
            <a:r>
              <a:rPr lang="en-US" altLang="zh-CN" dirty="0">
                <a:latin typeface="Times" pitchFamily="2" charset="0"/>
              </a:rPr>
              <a:t>a0 - a5 </a:t>
            </a:r>
            <a:r>
              <a:rPr lang="zh-CN" altLang="en-US" dirty="0">
                <a:latin typeface="Times" pitchFamily="2" charset="0"/>
              </a:rPr>
              <a:t>，系统调用号使用 </a:t>
            </a:r>
            <a:r>
              <a:rPr lang="en-US" altLang="zh-CN" dirty="0">
                <a:latin typeface="Times" pitchFamily="2" charset="0"/>
              </a:rPr>
              <a:t>a7 </a:t>
            </a:r>
            <a:r>
              <a:rPr lang="zh-CN" altLang="en-US" dirty="0">
                <a:latin typeface="Times" pitchFamily="2" charset="0"/>
              </a:rPr>
              <a:t>， 系统调用的返回值会被保存到 </a:t>
            </a:r>
            <a:r>
              <a:rPr lang="en-US" altLang="zh-CN" dirty="0">
                <a:latin typeface="Times" pitchFamily="2" charset="0"/>
              </a:rPr>
              <a:t>a0, a1 </a:t>
            </a:r>
            <a:r>
              <a:rPr lang="zh-CN" altLang="en-US" dirty="0">
                <a:latin typeface="Times" pitchFamily="2" charset="0"/>
              </a:rPr>
              <a:t>中。</a:t>
            </a:r>
          </a:p>
        </p:txBody>
      </p:sp>
      <p:sp>
        <p:nvSpPr>
          <p:cNvPr id="7" name="Title 1">
            <a:extLst>
              <a:ext uri="{FF2B5EF4-FFF2-40B4-BE49-F238E27FC236}">
                <a16:creationId xmlns:a16="http://schemas.microsoft.com/office/drawing/2014/main" id="{8C532D78-26DF-4F84-3B7C-546BF774D7EA}"/>
              </a:ext>
            </a:extLst>
          </p:cNvPr>
          <p:cNvSpPr>
            <a:spLocks noGrp="1"/>
          </p:cNvSpPr>
          <p:nvPr>
            <p:ph type="title"/>
          </p:nvPr>
        </p:nvSpPr>
        <p:spPr/>
        <p:txBody>
          <a:bodyPr>
            <a:normAutofit/>
          </a:bodyPr>
          <a:lstStyle/>
          <a:p>
            <a:r>
              <a:rPr lang="zh-CN" altLang="en-US" dirty="0">
                <a:latin typeface="+mj-ea"/>
              </a:rPr>
              <a:t>系统调用约定</a:t>
            </a:r>
            <a:endParaRPr lang="en-US" dirty="0">
              <a:latin typeface="+mj-ea"/>
            </a:endParaRPr>
          </a:p>
        </p:txBody>
      </p:sp>
    </p:spTree>
    <p:extLst>
      <p:ext uri="{BB962C8B-B14F-4D97-AF65-F5344CB8AC3E}">
        <p14:creationId xmlns:p14="http://schemas.microsoft.com/office/powerpoint/2010/main" val="387134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lnSpc>
                <a:spcPct val="100000"/>
              </a:lnSpc>
              <a:buNone/>
            </a:pPr>
            <a:r>
              <a:rPr lang="zh-CN" altLang="en-US" dirty="0">
                <a:latin typeface="Times" pitchFamily="2" charset="0"/>
              </a:rPr>
              <a:t>在拥有用户态的</a:t>
            </a:r>
            <a:r>
              <a:rPr lang="en-US" altLang="zh-CN" dirty="0">
                <a:latin typeface="Times" pitchFamily="2" charset="0"/>
              </a:rPr>
              <a:t>OS</a:t>
            </a:r>
            <a:r>
              <a:rPr lang="zh-CN" altLang="en-US" dirty="0">
                <a:latin typeface="Times" pitchFamily="2" charset="0"/>
              </a:rPr>
              <a:t>中，一个任务需要维护两个</a:t>
            </a:r>
            <a:r>
              <a:rPr lang="en-US" altLang="zh-CN" dirty="0">
                <a:latin typeface="Times" pitchFamily="2" charset="0"/>
              </a:rPr>
              <a:t>stack</a:t>
            </a:r>
            <a:r>
              <a:rPr lang="zh-CN" altLang="en-US" dirty="0">
                <a:latin typeface="Times" pitchFamily="2" charset="0"/>
              </a:rPr>
              <a:t>：</a:t>
            </a:r>
          </a:p>
          <a:p>
            <a:pPr marL="0" lvl="1" indent="0">
              <a:lnSpc>
                <a:spcPct val="100000"/>
              </a:lnSpc>
              <a:spcBef>
                <a:spcPts val="1000"/>
              </a:spcBef>
              <a:buNone/>
            </a:pPr>
            <a:r>
              <a:rPr lang="zh-CN" altLang="en-US" sz="2800" dirty="0">
                <a:latin typeface="Times" pitchFamily="2" charset="0"/>
              </a:rPr>
              <a:t>内核</a:t>
            </a:r>
            <a:r>
              <a:rPr lang="en-US" altLang="zh-CN" sz="2800" dirty="0">
                <a:latin typeface="Times" pitchFamily="2" charset="0"/>
              </a:rPr>
              <a:t>stack</a:t>
            </a:r>
            <a:r>
              <a:rPr lang="zh-CN" altLang="en-US" sz="2800" dirty="0">
                <a:latin typeface="Times" pitchFamily="2" charset="0"/>
              </a:rPr>
              <a:t>：用于运行内核代码，在之前的实验中使用的一直都是这样的</a:t>
            </a:r>
            <a:r>
              <a:rPr lang="en-US" altLang="zh-CN" sz="2800" dirty="0">
                <a:latin typeface="Times" pitchFamily="2" charset="0"/>
              </a:rPr>
              <a:t>stack</a:t>
            </a:r>
            <a:r>
              <a:rPr lang="zh-CN" altLang="en-US" sz="2800" dirty="0">
                <a:latin typeface="Times" pitchFamily="2" charset="0"/>
              </a:rPr>
              <a:t>。</a:t>
            </a:r>
          </a:p>
          <a:p>
            <a:pPr marL="0" lvl="1" indent="0">
              <a:lnSpc>
                <a:spcPct val="100000"/>
              </a:lnSpc>
              <a:spcBef>
                <a:spcPts val="1000"/>
              </a:spcBef>
              <a:buNone/>
            </a:pPr>
            <a:r>
              <a:rPr lang="zh-CN" altLang="en-US" sz="2800" dirty="0">
                <a:latin typeface="Times" pitchFamily="2" charset="0"/>
              </a:rPr>
              <a:t>用户</a:t>
            </a:r>
            <a:r>
              <a:rPr lang="en-US" altLang="zh-CN" sz="2800" dirty="0">
                <a:latin typeface="Times" pitchFamily="2" charset="0"/>
              </a:rPr>
              <a:t>stack</a:t>
            </a:r>
            <a:r>
              <a:rPr lang="zh-CN" altLang="en-US" sz="2800" dirty="0">
                <a:latin typeface="Times" pitchFamily="2" charset="0"/>
              </a:rPr>
              <a:t>：用于运行用户代码。</a:t>
            </a:r>
          </a:p>
          <a:p>
            <a:pPr marL="0" indent="0">
              <a:lnSpc>
                <a:spcPct val="100000"/>
              </a:lnSpc>
              <a:buNone/>
            </a:pPr>
            <a:endParaRPr lang="en-US" altLang="zh-CN" dirty="0">
              <a:latin typeface="Times" pitchFamily="2" charset="0"/>
            </a:endParaRPr>
          </a:p>
          <a:p>
            <a:pPr marL="0" indent="0">
              <a:lnSpc>
                <a:spcPct val="100000"/>
              </a:lnSpc>
              <a:buNone/>
            </a:pPr>
            <a:r>
              <a:rPr lang="zh-CN" altLang="en-US" dirty="0">
                <a:latin typeface="Times" pitchFamily="2" charset="0"/>
              </a:rPr>
              <a:t>为什么这么做？</a:t>
            </a:r>
          </a:p>
          <a:p>
            <a:pPr marL="0" indent="0">
              <a:lnSpc>
                <a:spcPct val="100000"/>
              </a:lnSpc>
              <a:buNone/>
            </a:pPr>
            <a:r>
              <a:rPr lang="zh-CN" altLang="en-US" dirty="0">
                <a:latin typeface="Times" pitchFamily="2" charset="0"/>
              </a:rPr>
              <a:t>将两个</a:t>
            </a:r>
            <a:r>
              <a:rPr lang="en-US" altLang="zh-CN" dirty="0">
                <a:latin typeface="Times" pitchFamily="2" charset="0"/>
              </a:rPr>
              <a:t>stack</a:t>
            </a:r>
            <a:r>
              <a:rPr lang="zh-CN" altLang="en-US" dirty="0">
                <a:latin typeface="Times" pitchFamily="2" charset="0"/>
              </a:rPr>
              <a:t>分开可以保护内核数据安全。</a:t>
            </a:r>
            <a:endParaRPr lang="en-US" altLang="zh-CN" dirty="0">
              <a:latin typeface="Times" pitchFamily="2" charset="0"/>
            </a:endParaRPr>
          </a:p>
          <a:p>
            <a:pPr marL="0" indent="0">
              <a:lnSpc>
                <a:spcPct val="100000"/>
              </a:lnSpc>
              <a:buNone/>
            </a:pPr>
            <a:endParaRPr lang="en-US" altLang="zh-CN" dirty="0">
              <a:latin typeface="Times" pitchFamily="2" charset="0"/>
            </a:endParaRPr>
          </a:p>
          <a:p>
            <a:pPr marL="0" indent="0">
              <a:lnSpc>
                <a:spcPct val="100000"/>
              </a:lnSpc>
              <a:buNone/>
            </a:pPr>
            <a:r>
              <a:rPr lang="zh-CN" altLang="en-US" dirty="0">
                <a:latin typeface="Times" pitchFamily="2" charset="0"/>
              </a:rPr>
              <a:t>当用户态程序在用户态运行时，其使用的栈为用户态栈，当调用 </a:t>
            </a:r>
            <a:r>
              <a:rPr lang="en-US" altLang="zh-CN" dirty="0">
                <a:latin typeface="Times" pitchFamily="2" charset="0"/>
              </a:rPr>
              <a:t>SYSCALL</a:t>
            </a:r>
            <a:r>
              <a:rPr lang="zh-CN" altLang="en-US" dirty="0">
                <a:latin typeface="Times" pitchFamily="2" charset="0"/>
              </a:rPr>
              <a:t>时候，陷入内核处理时使用的栈为内核态栈，因此需要区分用户态栈和内核态栈，并在异常处理的过程中需要对栈进行切换。</a:t>
            </a:r>
          </a:p>
        </p:txBody>
      </p:sp>
      <p:sp>
        <p:nvSpPr>
          <p:cNvPr id="6" name="Title 1">
            <a:extLst>
              <a:ext uri="{FF2B5EF4-FFF2-40B4-BE49-F238E27FC236}">
                <a16:creationId xmlns:a16="http://schemas.microsoft.com/office/drawing/2014/main" id="{33AABB81-FC2E-ECF8-DB46-D96229C65937}"/>
              </a:ext>
            </a:extLst>
          </p:cNvPr>
          <p:cNvSpPr>
            <a:spLocks noGrp="1"/>
          </p:cNvSpPr>
          <p:nvPr>
            <p:ph type="title"/>
          </p:nvPr>
        </p:nvSpPr>
        <p:spPr/>
        <p:txBody>
          <a:bodyPr>
            <a:normAutofit/>
          </a:bodyPr>
          <a:lstStyle/>
          <a:p>
            <a:r>
              <a:rPr lang="zh-CN" altLang="en-US" dirty="0">
                <a:latin typeface="+mj-ea"/>
              </a:rPr>
              <a:t>栈</a:t>
            </a:r>
            <a:endParaRPr lang="en-US"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latin typeface="Apple LiSung" charset="-120"/>
                <a:ea typeface="Apple LiSung" charset="-120"/>
              </a:rPr>
              <a:t>ELF</a:t>
            </a:r>
          </a:p>
        </p:txBody>
      </p:sp>
      <p:sp>
        <p:nvSpPr>
          <p:cNvPr id="3" name="Content Placeholder 2"/>
          <p:cNvSpPr>
            <a:spLocks noGrp="1"/>
          </p:cNvSpPr>
          <p:nvPr>
            <p:ph idx="1"/>
          </p:nvPr>
        </p:nvSpPr>
        <p:spPr/>
        <p:txBody>
          <a:bodyPr/>
          <a:lstStyle/>
          <a:p>
            <a:pPr marL="0" indent="0">
              <a:buNone/>
            </a:pPr>
            <a:r>
              <a:rPr lang="en-US" altLang="zh-CN" sz="2400" dirty="0">
                <a:latin typeface="Times" pitchFamily="2" charset="0"/>
              </a:rPr>
              <a:t>ELF</a:t>
            </a:r>
            <a:r>
              <a:rPr lang="zh-CN" altLang="en-US" sz="2400" dirty="0">
                <a:latin typeface="Times" pitchFamily="2" charset="0"/>
              </a:rPr>
              <a:t>（</a:t>
            </a:r>
            <a:r>
              <a:rPr lang="en-US" altLang="zh-CN" sz="2400" dirty="0">
                <a:latin typeface="Times" pitchFamily="2" charset="0"/>
              </a:rPr>
              <a:t>Executable and Linkable Format</a:t>
            </a:r>
            <a:r>
              <a:rPr lang="zh-CN" altLang="en-US" sz="2400" dirty="0">
                <a:latin typeface="Times" pitchFamily="2" charset="0"/>
              </a:rPr>
              <a:t>）是当今被广泛使用的应用程序格式。例如当我们运行 </a:t>
            </a:r>
            <a:r>
              <a:rPr lang="en-US" altLang="zh-CN" sz="2400" dirty="0" err="1">
                <a:latin typeface="Times" pitchFamily="2" charset="0"/>
              </a:rPr>
              <a:t>gcc</a:t>
            </a:r>
            <a:r>
              <a:rPr lang="en-US" altLang="zh-CN" sz="2400" dirty="0">
                <a:latin typeface="Times" pitchFamily="2" charset="0"/>
              </a:rPr>
              <a:t> &lt;some-name&gt;.c </a:t>
            </a:r>
            <a:r>
              <a:rPr lang="zh-CN" altLang="en-US" sz="2400" dirty="0">
                <a:latin typeface="Times" pitchFamily="2" charset="0"/>
              </a:rPr>
              <a:t>后产生的 </a:t>
            </a:r>
            <a:r>
              <a:rPr lang="en-US" altLang="zh-CN" sz="2400" dirty="0" err="1">
                <a:latin typeface="Times" pitchFamily="2" charset="0"/>
              </a:rPr>
              <a:t>a.out</a:t>
            </a:r>
            <a:r>
              <a:rPr lang="en-US" altLang="zh-CN" sz="2400" dirty="0">
                <a:latin typeface="Times" pitchFamily="2" charset="0"/>
              </a:rPr>
              <a:t> </a:t>
            </a:r>
            <a:r>
              <a:rPr lang="zh-CN" altLang="en-US" sz="2400" dirty="0">
                <a:latin typeface="Times" pitchFamily="2" charset="0"/>
              </a:rPr>
              <a:t>输出文件的格式就是 </a:t>
            </a:r>
            <a:r>
              <a:rPr lang="en-US" altLang="zh-CN" sz="2400" dirty="0">
                <a:latin typeface="Times" pitchFamily="2" charset="0"/>
              </a:rPr>
              <a:t>ELF</a:t>
            </a:r>
            <a:r>
              <a:rPr lang="zh-CN" altLang="en-US" sz="2400" dirty="0">
                <a:latin typeface="Times" pitchFamily="2" charset="0"/>
              </a:rPr>
              <a:t>。</a:t>
            </a:r>
            <a:endParaRPr lang="en-US" altLang="zh-CN" sz="2400" dirty="0">
              <a:latin typeface="Times" pitchFamily="2" charset="0"/>
            </a:endParaRPr>
          </a:p>
          <a:p>
            <a:pPr marL="0" indent="0">
              <a:buNone/>
            </a:pPr>
            <a:endParaRPr lang="en-US" altLang="zh-CN" sz="2400" dirty="0">
              <a:latin typeface="Times" pitchFamily="2" charset="0"/>
            </a:endParaRPr>
          </a:p>
          <a:p>
            <a:pPr marL="0" indent="0">
              <a:buNone/>
            </a:pPr>
            <a:r>
              <a:rPr lang="zh-CN" altLang="en-US" sz="2400" dirty="0">
                <a:latin typeface="Times" pitchFamily="2" charset="0"/>
              </a:rPr>
              <a:t>将程序封装成 </a:t>
            </a:r>
            <a:r>
              <a:rPr lang="en-US" altLang="zh-CN" sz="2400" dirty="0">
                <a:latin typeface="Times" pitchFamily="2" charset="0"/>
              </a:rPr>
              <a:t>ELF </a:t>
            </a:r>
            <a:r>
              <a:rPr lang="zh-CN" altLang="en-US" sz="2400" dirty="0">
                <a:latin typeface="Times" pitchFamily="2" charset="0"/>
              </a:rPr>
              <a:t>格式的重要意义是，在其中可以包含如何将程序正确地加载入内存的 </a:t>
            </a:r>
            <a:r>
              <a:rPr lang="en-US" altLang="zh-CN" sz="2400" dirty="0">
                <a:latin typeface="Times" pitchFamily="2" charset="0"/>
              </a:rPr>
              <a:t>metadata</a:t>
            </a:r>
            <a:r>
              <a:rPr lang="zh-CN" altLang="en-US" sz="2400" dirty="0">
                <a:latin typeface="Times" pitchFamily="2" charset="0"/>
              </a:rPr>
              <a:t>，并且在运行时可以由 </a:t>
            </a:r>
            <a:r>
              <a:rPr lang="en-US" altLang="zh-CN" sz="2400" dirty="0">
                <a:latin typeface="Times" pitchFamily="2" charset="0"/>
              </a:rPr>
              <a:t>loader </a:t>
            </a:r>
            <a:r>
              <a:rPr lang="zh-CN" altLang="en-US" sz="2400" dirty="0">
                <a:latin typeface="Times" pitchFamily="2" charset="0"/>
              </a:rPr>
              <a:t>来将动态链接在程序上的动态链接库</a:t>
            </a:r>
            <a:r>
              <a:rPr lang="en-US" altLang="zh-CN" sz="2400" dirty="0">
                <a:latin typeface="Times" pitchFamily="2" charset="0"/>
              </a:rPr>
              <a:t>(shared library)</a:t>
            </a:r>
            <a:r>
              <a:rPr lang="zh-CN" altLang="en-US" sz="2400" dirty="0">
                <a:latin typeface="Times" pitchFamily="2" charset="0"/>
              </a:rPr>
              <a:t>正确地从磁盘或内存中加载</a:t>
            </a:r>
            <a:r>
              <a:rPr lang="en-US" altLang="zh-CN" sz="2400" dirty="0">
                <a:latin typeface="Times" pitchFamily="2" charset="0"/>
              </a:rPr>
              <a:t>(load)</a:t>
            </a:r>
            <a:r>
              <a:rPr lang="zh-CN" altLang="en-US" sz="2400" dirty="0">
                <a:latin typeface="Times" pitchFamily="2" charset="0"/>
              </a:rPr>
              <a:t>。</a:t>
            </a:r>
            <a:endParaRPr lang="en-US" altLang="zh-CN" sz="2400" dirty="0">
              <a:latin typeface="Times" pitchFamily="2" charset="0"/>
            </a:endParaRPr>
          </a:p>
          <a:p>
            <a:pPr marL="0" indent="0">
              <a:buNone/>
            </a:pPr>
            <a:r>
              <a:rPr lang="zh-CN" altLang="en-US" sz="2400" dirty="0">
                <a:latin typeface="Times" pitchFamily="2" charset="0"/>
              </a:rPr>
              <a:t>以及，</a:t>
            </a:r>
            <a:r>
              <a:rPr lang="en-US" altLang="zh-CN" sz="2400" dirty="0">
                <a:latin typeface="Times" pitchFamily="2" charset="0"/>
              </a:rPr>
              <a:t>ELF </a:t>
            </a:r>
            <a:r>
              <a:rPr lang="zh-CN" altLang="en-US" sz="2400" dirty="0">
                <a:latin typeface="Times" pitchFamily="2" charset="0"/>
              </a:rPr>
              <a:t>文件中包含的重定位信息可以让该程序继续和别的可重定位文件和库再次链接，构成新的可执行文件。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zh-CN" altLang="en-US" sz="2400" dirty="0">
                <a:latin typeface="Times" pitchFamily="2" charset="0"/>
              </a:rPr>
              <a:t>基于</a:t>
            </a:r>
            <a:r>
              <a:rPr lang="en-US" altLang="zh-CN" sz="2400" dirty="0">
                <a:latin typeface="Times" pitchFamily="2" charset="0"/>
              </a:rPr>
              <a:t>Lab3</a:t>
            </a:r>
            <a:r>
              <a:rPr lang="zh-CN" altLang="en-US" sz="2400" dirty="0">
                <a:latin typeface="Times" pitchFamily="2" charset="0"/>
              </a:rPr>
              <a:t>环境，从 </a:t>
            </a:r>
            <a:r>
              <a:rPr lang="en-US" altLang="zh-CN" sz="2400" dirty="0">
                <a:latin typeface="Times" pitchFamily="2" charset="0"/>
              </a:rPr>
              <a:t>repo </a:t>
            </a:r>
            <a:r>
              <a:rPr lang="zh-CN" altLang="en-US" sz="2400" dirty="0">
                <a:latin typeface="Times" pitchFamily="2" charset="0"/>
              </a:rPr>
              <a:t>同步相应的文件和文件夹，并调整文件组织</a:t>
            </a:r>
            <a:endParaRPr lang="en-US" altLang="zh-CN" sz="2400" dirty="0">
              <a:latin typeface="Times" pitchFamily="2" charset="0"/>
            </a:endParaRPr>
          </a:p>
          <a:p>
            <a:pPr marL="0" indent="0">
              <a:buNone/>
            </a:pPr>
            <a:endParaRPr lang="en-US" altLang="zh-CN" sz="2400" dirty="0">
              <a:latin typeface="Times" pitchFamily="2" charset="0"/>
            </a:endParaRPr>
          </a:p>
          <a:p>
            <a:pPr marL="0" indent="0">
              <a:buNone/>
            </a:pPr>
            <a:r>
              <a:rPr lang="zh-CN" altLang="en-US" sz="2400" dirty="0">
                <a:latin typeface="Times" pitchFamily="2" charset="0"/>
              </a:rPr>
              <a:t>在本次实验中，我们首先会将用户态程序 </a:t>
            </a:r>
            <a:r>
              <a:rPr lang="en-US" altLang="zh-CN" sz="2400" dirty="0">
                <a:latin typeface="Times" pitchFamily="2" charset="0"/>
              </a:rPr>
              <a:t>strip </a:t>
            </a:r>
            <a:r>
              <a:rPr lang="zh-CN" altLang="en-US" sz="2400" dirty="0">
                <a:latin typeface="Times" pitchFamily="2" charset="0"/>
              </a:rPr>
              <a:t>成纯二进制文件来运行。这种情况下，用户程序运行的第一条指令位于二进制文件的开始位置</a:t>
            </a:r>
            <a:r>
              <a:rPr lang="en-US" altLang="zh-CN" sz="2400" dirty="0">
                <a:latin typeface="Times" pitchFamily="2" charset="0"/>
              </a:rPr>
              <a:t>, </a:t>
            </a:r>
            <a:r>
              <a:rPr lang="zh-CN" altLang="en-US" sz="2400" dirty="0">
                <a:latin typeface="Times" pitchFamily="2" charset="0"/>
              </a:rPr>
              <a:t>也就是说 </a:t>
            </a:r>
            <a:r>
              <a:rPr lang="en-US" altLang="zh-CN" sz="2400" dirty="0" err="1">
                <a:latin typeface="Times" pitchFamily="2" charset="0"/>
              </a:rPr>
              <a:t>uapp_start</a:t>
            </a:r>
            <a:r>
              <a:rPr lang="en-US" altLang="zh-CN" sz="2400" dirty="0">
                <a:latin typeface="Times" pitchFamily="2" charset="0"/>
              </a:rPr>
              <a:t> </a:t>
            </a:r>
            <a:r>
              <a:rPr lang="zh-CN" altLang="en-US" sz="2400" dirty="0">
                <a:latin typeface="Times" pitchFamily="2" charset="0"/>
              </a:rPr>
              <a:t>处的指令就是我们要执行的第一条指令。我们将运行纯二进制文件作为第一步，在确认用户态的纯二进制文件能够运行后，我们再将存储到内存中的用户程序文件换为 </a:t>
            </a:r>
            <a:r>
              <a:rPr lang="en-US" altLang="zh-CN" sz="2400" dirty="0">
                <a:latin typeface="Times" pitchFamily="2" charset="0"/>
              </a:rPr>
              <a:t>ELF </a:t>
            </a:r>
            <a:r>
              <a:rPr lang="zh-CN" altLang="en-US" sz="2400" dirty="0">
                <a:latin typeface="Times" pitchFamily="2" charset="0"/>
              </a:rPr>
              <a:t>来进行执行。</a:t>
            </a:r>
          </a:p>
        </p:txBody>
      </p:sp>
      <p:sp>
        <p:nvSpPr>
          <p:cNvPr id="6" name="Title 1">
            <a:extLst>
              <a:ext uri="{FF2B5EF4-FFF2-40B4-BE49-F238E27FC236}">
                <a16:creationId xmlns:a16="http://schemas.microsoft.com/office/drawing/2014/main" id="{B7AFD664-6010-5350-675E-A9FE099AF3ED}"/>
              </a:ext>
            </a:extLst>
          </p:cNvPr>
          <p:cNvSpPr>
            <a:spLocks noGrp="1"/>
          </p:cNvSpPr>
          <p:nvPr>
            <p:ph type="title"/>
          </p:nvPr>
        </p:nvSpPr>
        <p:spPr/>
        <p:txBody>
          <a:bodyPr>
            <a:normAutofit/>
          </a:bodyPr>
          <a:lstStyle/>
          <a:p>
            <a:r>
              <a:rPr lang="zh-CN" altLang="en-US" dirty="0">
                <a:latin typeface="+mj-ea"/>
              </a:rPr>
              <a:t>准备工作</a:t>
            </a:r>
            <a:endParaRPr lang="en-US" dirty="0">
              <a:latin typeface="+mj-ea"/>
            </a:endParaRPr>
          </a:p>
        </p:txBody>
      </p:sp>
    </p:spTree>
    <p:extLst>
      <p:ext uri="{BB962C8B-B14F-4D97-AF65-F5344CB8AC3E}">
        <p14:creationId xmlns:p14="http://schemas.microsoft.com/office/powerpoint/2010/main" val="389947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dirty="0">
                <a:latin typeface="Apple LiSung" charset="-120"/>
                <a:ea typeface="Apple LiSung" charset="-120"/>
              </a:rPr>
              <a:t>创建用户态进程</a:t>
            </a:r>
            <a:endParaRPr lang="en-US" dirty="0">
              <a:latin typeface="Apple LiSung" charset="-120"/>
              <a:ea typeface="Apple LiSung" charset="-12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zh-CN" altLang="en-US" sz="2400" dirty="0">
                <a:latin typeface="Times" pitchFamily="2" charset="0"/>
              </a:rPr>
              <a:t>本次实验只需要创建 </a:t>
            </a:r>
            <a:r>
              <a:rPr lang="en-US" altLang="zh-CN" sz="2400" dirty="0">
                <a:latin typeface="Times" pitchFamily="2" charset="0"/>
              </a:rPr>
              <a:t>4 </a:t>
            </a:r>
            <a:r>
              <a:rPr lang="zh-CN" altLang="en-US" sz="2400" dirty="0">
                <a:latin typeface="Times" pitchFamily="2" charset="0"/>
              </a:rPr>
              <a:t>个用户态进程，修改 </a:t>
            </a:r>
            <a:r>
              <a:rPr lang="en-US" sz="2400" dirty="0" err="1">
                <a:latin typeface="Times" pitchFamily="2" charset="0"/>
              </a:rPr>
              <a:t>proc.h</a:t>
            </a:r>
            <a:r>
              <a:rPr lang="en-US" sz="2400" dirty="0">
                <a:latin typeface="Times" pitchFamily="2" charset="0"/>
              </a:rPr>
              <a:t> </a:t>
            </a:r>
            <a:r>
              <a:rPr lang="zh-CN" altLang="en-US" sz="2400" dirty="0">
                <a:latin typeface="Times" pitchFamily="2" charset="0"/>
              </a:rPr>
              <a:t>中的 </a:t>
            </a:r>
            <a:r>
              <a:rPr lang="en-US" sz="2400" dirty="0">
                <a:latin typeface="Times" pitchFamily="2" charset="0"/>
              </a:rPr>
              <a:t>NR_TASKS </a:t>
            </a:r>
            <a:r>
              <a:rPr lang="zh-CN" altLang="en-US" sz="2400" dirty="0">
                <a:latin typeface="Times" pitchFamily="2" charset="0"/>
              </a:rPr>
              <a:t>即可。</a:t>
            </a:r>
          </a:p>
          <a:p>
            <a:pPr algn="l">
              <a:buFont typeface="Arial" panose="020B0604020202020204" pitchFamily="34" charset="0"/>
              <a:buChar char="•"/>
            </a:pPr>
            <a:r>
              <a:rPr lang="zh-CN" altLang="en-US" sz="2400" dirty="0">
                <a:latin typeface="Times" pitchFamily="2" charset="0"/>
              </a:rPr>
              <a:t>由于创建用户态进程要对 </a:t>
            </a:r>
            <a:r>
              <a:rPr lang="en-US" sz="2400" dirty="0" err="1">
                <a:latin typeface="Times" pitchFamily="2" charset="0"/>
              </a:rPr>
              <a:t>sepc</a:t>
            </a:r>
            <a:r>
              <a:rPr lang="en-US" sz="2400" dirty="0">
                <a:latin typeface="Times" pitchFamily="2" charset="0"/>
              </a:rPr>
              <a:t> </a:t>
            </a:r>
            <a:r>
              <a:rPr lang="en-US" sz="2400" dirty="0" err="1">
                <a:latin typeface="Times" pitchFamily="2" charset="0"/>
              </a:rPr>
              <a:t>sstatus</a:t>
            </a:r>
            <a:r>
              <a:rPr lang="en-US" sz="2400" dirty="0">
                <a:latin typeface="Times" pitchFamily="2" charset="0"/>
              </a:rPr>
              <a:t> </a:t>
            </a:r>
            <a:r>
              <a:rPr lang="en-US" sz="2400" dirty="0" err="1">
                <a:latin typeface="Times" pitchFamily="2" charset="0"/>
              </a:rPr>
              <a:t>sscratch</a:t>
            </a:r>
            <a:r>
              <a:rPr lang="en-US" sz="2400" dirty="0">
                <a:latin typeface="Times" pitchFamily="2" charset="0"/>
              </a:rPr>
              <a:t> </a:t>
            </a:r>
            <a:r>
              <a:rPr lang="zh-CN" altLang="en-US" sz="2400" dirty="0">
                <a:latin typeface="Times" pitchFamily="2" charset="0"/>
              </a:rPr>
              <a:t>做设置，我们将其加入 </a:t>
            </a:r>
            <a:r>
              <a:rPr lang="en-US" sz="2400" dirty="0" err="1">
                <a:latin typeface="Times" pitchFamily="2" charset="0"/>
              </a:rPr>
              <a:t>thread_struct</a:t>
            </a:r>
            <a:r>
              <a:rPr lang="en-US" sz="2400" dirty="0">
                <a:latin typeface="Times" pitchFamily="2" charset="0"/>
              </a:rPr>
              <a:t> </a:t>
            </a:r>
            <a:r>
              <a:rPr lang="zh-CN" altLang="en-US" sz="2400" dirty="0">
                <a:latin typeface="Times" pitchFamily="2" charset="0"/>
              </a:rPr>
              <a:t>中。</a:t>
            </a:r>
          </a:p>
          <a:p>
            <a:pPr algn="l">
              <a:buFont typeface="Arial" panose="020B0604020202020204" pitchFamily="34" charset="0"/>
              <a:buChar char="•"/>
            </a:pPr>
            <a:r>
              <a:rPr lang="zh-CN" altLang="en-US" sz="2400" dirty="0">
                <a:latin typeface="Times" pitchFamily="2" charset="0"/>
              </a:rPr>
              <a:t>由于多个用户态进程需要保证相对隔离，因此不可以共用页表。我们为每个用户态进程都创建一个页表。修改 </a:t>
            </a:r>
            <a:r>
              <a:rPr lang="en-US" sz="2400" dirty="0" err="1">
                <a:latin typeface="Times" pitchFamily="2" charset="0"/>
              </a:rPr>
              <a:t>task_struct</a:t>
            </a:r>
            <a:r>
              <a:rPr lang="en-US" sz="2400" dirty="0">
                <a:latin typeface="Times" pitchFamily="2" charset="0"/>
              </a:rPr>
              <a:t> </a:t>
            </a:r>
            <a:r>
              <a:rPr lang="zh-CN" altLang="en-US" sz="2400" dirty="0">
                <a:latin typeface="Times" pitchFamily="2" charset="0"/>
              </a:rPr>
              <a:t>如下。</a:t>
            </a:r>
            <a:endParaRPr lang="en-US" altLang="zh-CN" sz="2400" dirty="0">
              <a:latin typeface="Times" pitchFamily="2" charset="0"/>
            </a:endParaRPr>
          </a:p>
          <a:p>
            <a:pPr algn="l">
              <a:buFont typeface="Arial" panose="020B0604020202020204" pitchFamily="34" charset="0"/>
              <a:buChar char="•"/>
            </a:pPr>
            <a:endParaRPr lang="zh-CN" altLang="en-US" sz="2400" dirty="0">
              <a:latin typeface="Times" pitchFamily="2" charset="0"/>
            </a:endParaRPr>
          </a:p>
        </p:txBody>
      </p:sp>
      <p:pic>
        <p:nvPicPr>
          <p:cNvPr id="5" name="Picture 4">
            <a:extLst>
              <a:ext uri="{FF2B5EF4-FFF2-40B4-BE49-F238E27FC236}">
                <a16:creationId xmlns:a16="http://schemas.microsoft.com/office/drawing/2014/main" id="{50338710-5D2F-0DDE-34F6-020B57C08EC2}"/>
              </a:ext>
            </a:extLst>
          </p:cNvPr>
          <p:cNvPicPr>
            <a:picLocks noChangeAspect="1"/>
          </p:cNvPicPr>
          <p:nvPr/>
        </p:nvPicPr>
        <p:blipFill>
          <a:blip r:embed="rId2"/>
          <a:stretch>
            <a:fillRect/>
          </a:stretch>
        </p:blipFill>
        <p:spPr>
          <a:xfrm>
            <a:off x="4177558" y="4200842"/>
            <a:ext cx="3836884" cy="2292033"/>
          </a:xfrm>
          <a:prstGeom prst="rect">
            <a:avLst/>
          </a:prstGeom>
        </p:spPr>
      </p:pic>
    </p:spTree>
    <p:extLst>
      <p:ext uri="{BB962C8B-B14F-4D97-AF65-F5344CB8AC3E}">
        <p14:creationId xmlns:p14="http://schemas.microsoft.com/office/powerpoint/2010/main" val="236768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dirty="0">
                <a:latin typeface="Apple LiSung" charset="-120"/>
                <a:ea typeface="Apple LiSung" charset="-120"/>
              </a:rPr>
              <a:t>创建用户态进程</a:t>
            </a:r>
            <a:endParaRPr lang="en-US" dirty="0">
              <a:latin typeface="Apple LiSung" charset="-120"/>
              <a:ea typeface="Apple LiSung" charset="-120"/>
            </a:endParaRPr>
          </a:p>
        </p:txBody>
      </p:sp>
      <p:sp>
        <p:nvSpPr>
          <p:cNvPr id="3" name="Content Placeholder 2"/>
          <p:cNvSpPr>
            <a:spLocks noGrp="1"/>
          </p:cNvSpPr>
          <p:nvPr>
            <p:ph idx="1"/>
          </p:nvPr>
        </p:nvSpPr>
        <p:spPr>
          <a:xfrm>
            <a:off x="838200" y="1690688"/>
            <a:ext cx="10515600" cy="4351338"/>
          </a:xfrm>
        </p:spPr>
        <p:txBody>
          <a:bodyPr>
            <a:noAutofit/>
          </a:bodyPr>
          <a:lstStyle/>
          <a:p>
            <a:pPr>
              <a:lnSpc>
                <a:spcPct val="110000"/>
              </a:lnSpc>
              <a:buFont typeface="Arial" panose="020B0604020202020204" pitchFamily="34" charset="0"/>
              <a:buChar char="•"/>
            </a:pPr>
            <a:r>
              <a:rPr lang="zh-CN" altLang="en-US" sz="2400" dirty="0">
                <a:latin typeface="Times" pitchFamily="2" charset="0"/>
              </a:rPr>
              <a:t>修改 </a:t>
            </a:r>
            <a:r>
              <a:rPr lang="en-US" altLang="zh-CN" sz="2400" dirty="0" err="1">
                <a:latin typeface="Times" pitchFamily="2" charset="0"/>
              </a:rPr>
              <a:t>task_init</a:t>
            </a:r>
            <a:endParaRPr lang="en-US" altLang="zh-CN" sz="2400" dirty="0">
              <a:latin typeface="Times" pitchFamily="2" charset="0"/>
            </a:endParaRPr>
          </a:p>
          <a:p>
            <a:pPr>
              <a:lnSpc>
                <a:spcPct val="110000"/>
              </a:lnSpc>
              <a:buFont typeface="Arial" panose="020B0604020202020204" pitchFamily="34" charset="0"/>
              <a:buChar char="•"/>
            </a:pPr>
            <a:r>
              <a:rPr lang="zh-CN" altLang="en-US" sz="2400" dirty="0">
                <a:latin typeface="Times" pitchFamily="2" charset="0"/>
              </a:rPr>
              <a:t>对每个用户态进程，其拥有两个 </a:t>
            </a:r>
            <a:r>
              <a:rPr lang="en-US" altLang="zh-CN" sz="2400" dirty="0">
                <a:latin typeface="Times" pitchFamily="2" charset="0"/>
              </a:rPr>
              <a:t>stack</a:t>
            </a:r>
            <a:r>
              <a:rPr lang="zh-CN" altLang="en-US" sz="2400" dirty="0">
                <a:latin typeface="Times" pitchFamily="2" charset="0"/>
              </a:rPr>
              <a:t>： </a:t>
            </a:r>
            <a:r>
              <a:rPr lang="en-US" altLang="zh-CN" sz="2400" dirty="0">
                <a:latin typeface="Times" pitchFamily="2" charset="0"/>
              </a:rPr>
              <a:t>U-Mode Stack </a:t>
            </a:r>
            <a:r>
              <a:rPr lang="zh-CN" altLang="en-US" sz="2400" dirty="0">
                <a:latin typeface="Times" pitchFamily="2" charset="0"/>
              </a:rPr>
              <a:t>以及 </a:t>
            </a:r>
            <a:r>
              <a:rPr lang="en-US" altLang="zh-CN" sz="2400" dirty="0">
                <a:latin typeface="Times" pitchFamily="2" charset="0"/>
              </a:rPr>
              <a:t>S-Mode Stack</a:t>
            </a:r>
            <a:r>
              <a:rPr lang="zh-CN" altLang="en-US" sz="2400" dirty="0">
                <a:latin typeface="Times" pitchFamily="2" charset="0"/>
              </a:rPr>
              <a:t>， 其中 </a:t>
            </a:r>
            <a:r>
              <a:rPr lang="en-US" altLang="zh-CN" sz="2400" dirty="0">
                <a:latin typeface="Times" pitchFamily="2" charset="0"/>
              </a:rPr>
              <a:t>S-Mode Stack </a:t>
            </a:r>
            <a:r>
              <a:rPr lang="zh-CN" altLang="en-US" sz="2400" dirty="0">
                <a:latin typeface="Times" pitchFamily="2" charset="0"/>
              </a:rPr>
              <a:t>在 </a:t>
            </a:r>
            <a:r>
              <a:rPr lang="en-US" altLang="zh-CN" sz="2400" dirty="0">
                <a:latin typeface="Times" pitchFamily="2" charset="0"/>
              </a:rPr>
              <a:t>lab3 </a:t>
            </a:r>
            <a:r>
              <a:rPr lang="zh-CN" altLang="en-US" sz="2400" dirty="0">
                <a:latin typeface="Times" pitchFamily="2" charset="0"/>
              </a:rPr>
              <a:t>中我们已经设置好了。我们可以通过 </a:t>
            </a:r>
            <a:r>
              <a:rPr lang="en-US" altLang="zh-CN" sz="2400" dirty="0" err="1">
                <a:latin typeface="Times" pitchFamily="2" charset="0"/>
              </a:rPr>
              <a:t>alloc_page</a:t>
            </a:r>
            <a:r>
              <a:rPr lang="en-US" altLang="zh-CN" sz="2400" dirty="0">
                <a:latin typeface="Times" pitchFamily="2" charset="0"/>
              </a:rPr>
              <a:t> </a:t>
            </a:r>
            <a:r>
              <a:rPr lang="zh-CN" altLang="en-US" sz="2400" dirty="0">
                <a:latin typeface="Times" pitchFamily="2" charset="0"/>
              </a:rPr>
              <a:t>接口申请一个空的页面来作为 </a:t>
            </a:r>
            <a:r>
              <a:rPr lang="en-US" altLang="zh-CN" sz="2400" dirty="0">
                <a:latin typeface="Times" pitchFamily="2" charset="0"/>
              </a:rPr>
              <a:t>U-Mode Stack</a:t>
            </a:r>
            <a:r>
              <a:rPr lang="zh-CN" altLang="en-US" sz="2400" dirty="0">
                <a:latin typeface="Times" pitchFamily="2" charset="0"/>
              </a:rPr>
              <a:t>。</a:t>
            </a:r>
          </a:p>
          <a:p>
            <a:pPr>
              <a:lnSpc>
                <a:spcPct val="110000"/>
              </a:lnSpc>
              <a:buFont typeface="Arial" panose="020B0604020202020204" pitchFamily="34" charset="0"/>
              <a:buChar char="•"/>
            </a:pPr>
            <a:r>
              <a:rPr lang="zh-CN" altLang="en-US" sz="2400" dirty="0">
                <a:latin typeface="Times" pitchFamily="2" charset="0"/>
              </a:rPr>
              <a:t>为每个用户态进程创建自己的页表 并将 </a:t>
            </a:r>
            <a:r>
              <a:rPr lang="en-US" altLang="zh-CN" sz="2400" dirty="0" err="1">
                <a:latin typeface="Times" pitchFamily="2" charset="0"/>
              </a:rPr>
              <a:t>uapp</a:t>
            </a:r>
            <a:r>
              <a:rPr lang="en-US" altLang="zh-CN" sz="2400" dirty="0">
                <a:latin typeface="Times" pitchFamily="2" charset="0"/>
              </a:rPr>
              <a:t> </a:t>
            </a:r>
            <a:r>
              <a:rPr lang="zh-CN" altLang="en-US" sz="2400" dirty="0">
                <a:latin typeface="Times" pitchFamily="2" charset="0"/>
              </a:rPr>
              <a:t>所在页面，以及 </a:t>
            </a:r>
            <a:r>
              <a:rPr lang="en-US" altLang="zh-CN" sz="2400" dirty="0">
                <a:latin typeface="Times" pitchFamily="2" charset="0"/>
              </a:rPr>
              <a:t>U-Mode Stack </a:t>
            </a:r>
            <a:r>
              <a:rPr lang="zh-CN" altLang="en-US" sz="2400" dirty="0">
                <a:latin typeface="Times" pitchFamily="2" charset="0"/>
              </a:rPr>
              <a:t>做相应的映射，同时为了避免 </a:t>
            </a:r>
            <a:r>
              <a:rPr lang="en-US" altLang="zh-CN" sz="2400" dirty="0">
                <a:latin typeface="Times" pitchFamily="2" charset="0"/>
              </a:rPr>
              <a:t>U-Mode </a:t>
            </a:r>
            <a:r>
              <a:rPr lang="zh-CN" altLang="en-US" sz="2400" dirty="0">
                <a:latin typeface="Times" pitchFamily="2" charset="0"/>
              </a:rPr>
              <a:t>和 </a:t>
            </a:r>
            <a:r>
              <a:rPr lang="en-US" altLang="zh-CN" sz="2400" dirty="0">
                <a:latin typeface="Times" pitchFamily="2" charset="0"/>
              </a:rPr>
              <a:t>S-Mode </a:t>
            </a:r>
            <a:r>
              <a:rPr lang="zh-CN" altLang="en-US" sz="2400" dirty="0">
                <a:latin typeface="Times" pitchFamily="2" charset="0"/>
              </a:rPr>
              <a:t>切换的时候切换页表，我们也将内核页表 （ </a:t>
            </a:r>
            <a:r>
              <a:rPr lang="en-US" altLang="zh-CN" sz="2400" dirty="0" err="1">
                <a:latin typeface="Times" pitchFamily="2" charset="0"/>
              </a:rPr>
              <a:t>swapper_pg_dir</a:t>
            </a:r>
            <a:r>
              <a:rPr lang="en-US" altLang="zh-CN" sz="2400" dirty="0">
                <a:latin typeface="Times" pitchFamily="2" charset="0"/>
              </a:rPr>
              <a:t> </a:t>
            </a:r>
            <a:r>
              <a:rPr lang="zh-CN" altLang="en-US" sz="2400" dirty="0">
                <a:latin typeface="Times" pitchFamily="2" charset="0"/>
              </a:rPr>
              <a:t>） 复制到每个进程的页表中。注意程序运行过程中，有部分数据不在栈上，而在初始化的过程中就已经被分配了空间（比如我们的 </a:t>
            </a:r>
            <a:r>
              <a:rPr lang="en-US" altLang="zh-CN" sz="2400" dirty="0" err="1">
                <a:latin typeface="Times" pitchFamily="2" charset="0"/>
              </a:rPr>
              <a:t>uapp</a:t>
            </a:r>
            <a:r>
              <a:rPr lang="en-US" altLang="zh-CN" sz="2400" dirty="0">
                <a:latin typeface="Times" pitchFamily="2" charset="0"/>
              </a:rPr>
              <a:t> </a:t>
            </a:r>
            <a:r>
              <a:rPr lang="zh-CN" altLang="en-US" sz="2400" dirty="0">
                <a:latin typeface="Times" pitchFamily="2" charset="0"/>
              </a:rPr>
              <a:t>中的 </a:t>
            </a:r>
            <a:r>
              <a:rPr lang="en-US" altLang="zh-CN" sz="2400" dirty="0">
                <a:latin typeface="Times" pitchFamily="2" charset="0"/>
              </a:rPr>
              <a:t>counter </a:t>
            </a:r>
            <a:r>
              <a:rPr lang="zh-CN" altLang="en-US" sz="2400" dirty="0">
                <a:latin typeface="Times" pitchFamily="2" charset="0"/>
              </a:rPr>
              <a:t>变量），所以二进制文件需要先被 拷贝 到一块某个进程专用的内存之后再进行映射，防止所有的进程共享数据，造成期望外的进程间相互影响。</a:t>
            </a:r>
          </a:p>
        </p:txBody>
      </p:sp>
    </p:spTree>
    <p:extLst>
      <p:ext uri="{BB962C8B-B14F-4D97-AF65-F5344CB8AC3E}">
        <p14:creationId xmlns:p14="http://schemas.microsoft.com/office/powerpoint/2010/main" val="244747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dirty="0">
                <a:latin typeface="Apple LiSung" charset="-120"/>
                <a:ea typeface="Apple LiSung" charset="-120"/>
              </a:rPr>
              <a:t>创建用户态进程</a:t>
            </a:r>
            <a:endParaRPr lang="en-US" dirty="0">
              <a:latin typeface="Apple LiSung" charset="-120"/>
              <a:ea typeface="Apple LiSung" charset="-120"/>
            </a:endParaRPr>
          </a:p>
        </p:txBody>
      </p:sp>
      <p:sp>
        <p:nvSpPr>
          <p:cNvPr id="3" name="Content Placeholder 2"/>
          <p:cNvSpPr>
            <a:spLocks noGrp="1"/>
          </p:cNvSpPr>
          <p:nvPr>
            <p:ph idx="1"/>
          </p:nvPr>
        </p:nvSpPr>
        <p:spPr/>
        <p:txBody>
          <a:bodyPr>
            <a:noAutofit/>
          </a:bodyPr>
          <a:lstStyle/>
          <a:p>
            <a:pPr>
              <a:lnSpc>
                <a:spcPct val="110000"/>
              </a:lnSpc>
              <a:buFont typeface="Arial" panose="020B0604020202020204" pitchFamily="34" charset="0"/>
              <a:buChar char="•"/>
            </a:pPr>
            <a:r>
              <a:rPr lang="zh-CN" altLang="en-US" sz="2400" dirty="0">
                <a:latin typeface="Times" pitchFamily="2" charset="0"/>
              </a:rPr>
              <a:t>对每个用户态进程我们需要将 </a:t>
            </a:r>
            <a:r>
              <a:rPr lang="en-US" altLang="zh-CN" sz="2400" dirty="0" err="1">
                <a:latin typeface="Times" pitchFamily="2" charset="0"/>
              </a:rPr>
              <a:t>sepc</a:t>
            </a:r>
            <a:r>
              <a:rPr lang="en-US" altLang="zh-CN" sz="2400" dirty="0">
                <a:latin typeface="Times" pitchFamily="2" charset="0"/>
              </a:rPr>
              <a:t> </a:t>
            </a:r>
            <a:r>
              <a:rPr lang="zh-CN" altLang="en-US" sz="2400" dirty="0">
                <a:latin typeface="Times" pitchFamily="2" charset="0"/>
              </a:rPr>
              <a:t>修改为 </a:t>
            </a:r>
            <a:r>
              <a:rPr lang="en-US" altLang="zh-CN" sz="2400" dirty="0">
                <a:latin typeface="Times" pitchFamily="2" charset="0"/>
              </a:rPr>
              <a:t>USER_START</a:t>
            </a:r>
            <a:r>
              <a:rPr lang="zh-CN" altLang="en-US" sz="2400" dirty="0">
                <a:latin typeface="Times" pitchFamily="2" charset="0"/>
              </a:rPr>
              <a:t>，配置修改好 </a:t>
            </a:r>
            <a:r>
              <a:rPr lang="en-US" altLang="zh-CN" sz="2400" dirty="0" err="1">
                <a:latin typeface="Times" pitchFamily="2" charset="0"/>
              </a:rPr>
              <a:t>sstatus</a:t>
            </a:r>
            <a:r>
              <a:rPr lang="en-US" altLang="zh-CN" sz="2400" dirty="0">
                <a:latin typeface="Times" pitchFamily="2" charset="0"/>
              </a:rPr>
              <a:t> </a:t>
            </a:r>
            <a:r>
              <a:rPr lang="zh-CN" altLang="en-US" sz="2400" dirty="0">
                <a:latin typeface="Times" pitchFamily="2" charset="0"/>
              </a:rPr>
              <a:t>中的 </a:t>
            </a:r>
            <a:r>
              <a:rPr lang="en-US" altLang="zh-CN" sz="2400" dirty="0">
                <a:latin typeface="Times" pitchFamily="2" charset="0"/>
              </a:rPr>
              <a:t>SPP </a:t>
            </a:r>
            <a:r>
              <a:rPr lang="zh-CN" altLang="en-US" sz="2400" dirty="0">
                <a:latin typeface="Times" pitchFamily="2" charset="0"/>
              </a:rPr>
              <a:t>（ 使得 </a:t>
            </a:r>
            <a:r>
              <a:rPr lang="en-US" altLang="zh-CN" sz="2400" dirty="0" err="1">
                <a:latin typeface="Times" pitchFamily="2" charset="0"/>
              </a:rPr>
              <a:t>sret</a:t>
            </a:r>
            <a:r>
              <a:rPr lang="en-US" altLang="zh-CN" sz="2400" dirty="0">
                <a:latin typeface="Times" pitchFamily="2" charset="0"/>
              </a:rPr>
              <a:t> </a:t>
            </a:r>
            <a:r>
              <a:rPr lang="zh-CN" altLang="en-US" sz="2400" dirty="0">
                <a:latin typeface="Times" pitchFamily="2" charset="0"/>
              </a:rPr>
              <a:t>返回至 </a:t>
            </a:r>
            <a:r>
              <a:rPr lang="en-US" altLang="zh-CN" sz="2400" dirty="0">
                <a:latin typeface="Times" pitchFamily="2" charset="0"/>
              </a:rPr>
              <a:t>U-Mode </a:t>
            </a:r>
            <a:r>
              <a:rPr lang="zh-CN" altLang="en-US" sz="2400" dirty="0">
                <a:latin typeface="Times" pitchFamily="2" charset="0"/>
              </a:rPr>
              <a:t>）， </a:t>
            </a:r>
            <a:r>
              <a:rPr lang="en-US" altLang="zh-CN" sz="2400" dirty="0">
                <a:latin typeface="Times" pitchFamily="2" charset="0"/>
              </a:rPr>
              <a:t>SPIE </a:t>
            </a:r>
            <a:r>
              <a:rPr lang="zh-CN" altLang="en-US" sz="2400" dirty="0">
                <a:latin typeface="Times" pitchFamily="2" charset="0"/>
              </a:rPr>
              <a:t>（ </a:t>
            </a:r>
            <a:r>
              <a:rPr lang="en-US" altLang="zh-CN" sz="2400" dirty="0" err="1">
                <a:latin typeface="Times" pitchFamily="2" charset="0"/>
              </a:rPr>
              <a:t>sret</a:t>
            </a:r>
            <a:r>
              <a:rPr lang="en-US" altLang="zh-CN" sz="2400" dirty="0">
                <a:latin typeface="Times" pitchFamily="2" charset="0"/>
              </a:rPr>
              <a:t> </a:t>
            </a:r>
            <a:r>
              <a:rPr lang="zh-CN" altLang="en-US" sz="2400" dirty="0">
                <a:latin typeface="Times" pitchFamily="2" charset="0"/>
              </a:rPr>
              <a:t>之后开启中断 ）， </a:t>
            </a:r>
            <a:r>
              <a:rPr lang="en-US" altLang="zh-CN" sz="2400" dirty="0">
                <a:latin typeface="Times" pitchFamily="2" charset="0"/>
              </a:rPr>
              <a:t>SUM </a:t>
            </a:r>
            <a:r>
              <a:rPr lang="zh-CN" altLang="en-US" sz="2400" dirty="0">
                <a:latin typeface="Times" pitchFamily="2" charset="0"/>
              </a:rPr>
              <a:t>（ </a:t>
            </a:r>
            <a:r>
              <a:rPr lang="en-US" altLang="zh-CN" sz="2400" dirty="0">
                <a:latin typeface="Times" pitchFamily="2" charset="0"/>
              </a:rPr>
              <a:t>S-Mode </a:t>
            </a:r>
            <a:r>
              <a:rPr lang="zh-CN" altLang="en-US" sz="2400" dirty="0">
                <a:latin typeface="Times" pitchFamily="2" charset="0"/>
              </a:rPr>
              <a:t>可以访问 </a:t>
            </a:r>
            <a:r>
              <a:rPr lang="en-US" altLang="zh-CN" sz="2400" dirty="0">
                <a:latin typeface="Times" pitchFamily="2" charset="0"/>
              </a:rPr>
              <a:t>User </a:t>
            </a:r>
            <a:r>
              <a:rPr lang="zh-CN" altLang="en-US" sz="2400" dirty="0">
                <a:latin typeface="Times" pitchFamily="2" charset="0"/>
              </a:rPr>
              <a:t>页面 ）， </a:t>
            </a:r>
            <a:r>
              <a:rPr lang="en-US" altLang="zh-CN" sz="2400" dirty="0" err="1">
                <a:latin typeface="Times" pitchFamily="2" charset="0"/>
              </a:rPr>
              <a:t>sscratch</a:t>
            </a:r>
            <a:r>
              <a:rPr lang="en-US" altLang="zh-CN" sz="2400" dirty="0">
                <a:latin typeface="Times" pitchFamily="2" charset="0"/>
              </a:rPr>
              <a:t> </a:t>
            </a:r>
            <a:r>
              <a:rPr lang="zh-CN" altLang="en-US" sz="2400" dirty="0">
                <a:latin typeface="Times" pitchFamily="2" charset="0"/>
              </a:rPr>
              <a:t>设置为 </a:t>
            </a:r>
            <a:r>
              <a:rPr lang="en-US" altLang="zh-CN" sz="2400" dirty="0">
                <a:latin typeface="Times" pitchFamily="2" charset="0"/>
              </a:rPr>
              <a:t>U-Mode </a:t>
            </a:r>
            <a:r>
              <a:rPr lang="zh-CN" altLang="en-US" sz="2400" dirty="0">
                <a:latin typeface="Times" pitchFamily="2" charset="0"/>
              </a:rPr>
              <a:t>的 </a:t>
            </a:r>
            <a:r>
              <a:rPr lang="en-US" altLang="zh-CN" sz="2400" dirty="0" err="1">
                <a:latin typeface="Times" pitchFamily="2" charset="0"/>
              </a:rPr>
              <a:t>sp</a:t>
            </a:r>
            <a:r>
              <a:rPr lang="zh-CN" altLang="en-US" sz="2400" dirty="0">
                <a:latin typeface="Times" pitchFamily="2" charset="0"/>
              </a:rPr>
              <a:t>，其值为 </a:t>
            </a:r>
            <a:r>
              <a:rPr lang="en-US" altLang="zh-CN" sz="2400" dirty="0">
                <a:latin typeface="Times" pitchFamily="2" charset="0"/>
              </a:rPr>
              <a:t>USER_END </a:t>
            </a:r>
            <a:r>
              <a:rPr lang="zh-CN" altLang="en-US" sz="2400" dirty="0">
                <a:latin typeface="Times" pitchFamily="2" charset="0"/>
              </a:rPr>
              <a:t>（即 </a:t>
            </a:r>
            <a:r>
              <a:rPr lang="en-US" altLang="zh-CN" sz="2400" dirty="0">
                <a:latin typeface="Times" pitchFamily="2" charset="0"/>
              </a:rPr>
              <a:t>U-Mode Stack </a:t>
            </a:r>
            <a:r>
              <a:rPr lang="zh-CN" altLang="en-US" sz="2400" dirty="0">
                <a:latin typeface="Times" pitchFamily="2" charset="0"/>
              </a:rPr>
              <a:t>被放置在 </a:t>
            </a:r>
            <a:r>
              <a:rPr lang="en-US" altLang="zh-CN" sz="2400" dirty="0">
                <a:latin typeface="Times" pitchFamily="2" charset="0"/>
              </a:rPr>
              <a:t>user space </a:t>
            </a:r>
            <a:r>
              <a:rPr lang="zh-CN" altLang="en-US" sz="2400" dirty="0">
                <a:latin typeface="Times" pitchFamily="2" charset="0"/>
              </a:rPr>
              <a:t>的最后一个页面）。</a:t>
            </a:r>
          </a:p>
          <a:p>
            <a:pPr>
              <a:lnSpc>
                <a:spcPct val="110000"/>
              </a:lnSpc>
              <a:buFont typeface="Arial" panose="020B0604020202020204" pitchFamily="34" charset="0"/>
              <a:buChar char="•"/>
            </a:pPr>
            <a:r>
              <a:rPr lang="zh-CN" altLang="en-US" sz="2400" dirty="0">
                <a:latin typeface="Times" pitchFamily="2" charset="0"/>
              </a:rPr>
              <a:t>修改 </a:t>
            </a:r>
            <a:r>
              <a:rPr lang="en-US" altLang="zh-CN" sz="2400" dirty="0">
                <a:latin typeface="Times" pitchFamily="2" charset="0"/>
              </a:rPr>
              <a:t>__</a:t>
            </a:r>
            <a:r>
              <a:rPr lang="en-US" altLang="zh-CN" sz="2400" dirty="0" err="1">
                <a:latin typeface="Times" pitchFamily="2" charset="0"/>
              </a:rPr>
              <a:t>switch_to</a:t>
            </a:r>
            <a:r>
              <a:rPr lang="zh-CN" altLang="en-US" sz="2400" dirty="0">
                <a:latin typeface="Times" pitchFamily="2" charset="0"/>
              </a:rPr>
              <a:t>， 需要加入 保存</a:t>
            </a:r>
            <a:r>
              <a:rPr lang="en-US" altLang="zh-CN" sz="2400" dirty="0">
                <a:latin typeface="Times" pitchFamily="2" charset="0"/>
              </a:rPr>
              <a:t>/</a:t>
            </a:r>
            <a:r>
              <a:rPr lang="zh-CN" altLang="en-US" sz="2400" dirty="0">
                <a:latin typeface="Times" pitchFamily="2" charset="0"/>
              </a:rPr>
              <a:t>恢复 </a:t>
            </a:r>
            <a:r>
              <a:rPr lang="en-US" altLang="zh-CN" sz="2400" dirty="0" err="1">
                <a:latin typeface="Times" pitchFamily="2" charset="0"/>
              </a:rPr>
              <a:t>sepc</a:t>
            </a:r>
            <a:r>
              <a:rPr lang="en-US" altLang="zh-CN" sz="2400" dirty="0">
                <a:latin typeface="Times" pitchFamily="2" charset="0"/>
              </a:rPr>
              <a:t> </a:t>
            </a:r>
            <a:r>
              <a:rPr lang="en-US" altLang="zh-CN" sz="2400" dirty="0" err="1">
                <a:latin typeface="Times" pitchFamily="2" charset="0"/>
              </a:rPr>
              <a:t>sstatus</a:t>
            </a:r>
            <a:r>
              <a:rPr lang="en-US" altLang="zh-CN" sz="2400" dirty="0">
                <a:latin typeface="Times" pitchFamily="2" charset="0"/>
              </a:rPr>
              <a:t> </a:t>
            </a:r>
            <a:r>
              <a:rPr lang="en-US" altLang="zh-CN" sz="2400" dirty="0" err="1">
                <a:latin typeface="Times" pitchFamily="2" charset="0"/>
              </a:rPr>
              <a:t>sscratch</a:t>
            </a:r>
            <a:r>
              <a:rPr lang="en-US" altLang="zh-CN" sz="2400" dirty="0">
                <a:latin typeface="Times" pitchFamily="2" charset="0"/>
              </a:rPr>
              <a:t> </a:t>
            </a:r>
            <a:r>
              <a:rPr lang="zh-CN" altLang="en-US" sz="2400" dirty="0">
                <a:latin typeface="Times" pitchFamily="2" charset="0"/>
              </a:rPr>
              <a:t>以及 切换页表的逻辑。</a:t>
            </a:r>
          </a:p>
          <a:p>
            <a:pPr>
              <a:lnSpc>
                <a:spcPct val="110000"/>
              </a:lnSpc>
              <a:buFont typeface="Arial" panose="020B0604020202020204" pitchFamily="34" charset="0"/>
              <a:buChar char="•"/>
            </a:pPr>
            <a:r>
              <a:rPr lang="zh-CN" altLang="en-US" sz="2400" dirty="0">
                <a:latin typeface="Times" pitchFamily="2" charset="0"/>
              </a:rPr>
              <a:t>在切换了页表之后，需要通过 </a:t>
            </a:r>
            <a:r>
              <a:rPr lang="en-US" altLang="zh-CN" sz="2400" dirty="0" err="1">
                <a:latin typeface="Times" pitchFamily="2" charset="0"/>
              </a:rPr>
              <a:t>fence.i</a:t>
            </a:r>
            <a:r>
              <a:rPr lang="en-US" altLang="zh-CN" sz="2400" dirty="0">
                <a:latin typeface="Times" pitchFamily="2" charset="0"/>
              </a:rPr>
              <a:t> </a:t>
            </a:r>
            <a:r>
              <a:rPr lang="zh-CN" altLang="en-US" sz="2400" dirty="0">
                <a:latin typeface="Times" pitchFamily="2" charset="0"/>
              </a:rPr>
              <a:t>和 </a:t>
            </a:r>
            <a:r>
              <a:rPr lang="en-US" altLang="zh-CN" sz="2400" dirty="0" err="1">
                <a:latin typeface="Times" pitchFamily="2" charset="0"/>
              </a:rPr>
              <a:t>vma.fence</a:t>
            </a:r>
            <a:r>
              <a:rPr lang="en-US" altLang="zh-CN" sz="2400" dirty="0">
                <a:latin typeface="Times" pitchFamily="2" charset="0"/>
              </a:rPr>
              <a:t> </a:t>
            </a:r>
            <a:r>
              <a:rPr lang="zh-CN" altLang="en-US" sz="2400" dirty="0">
                <a:latin typeface="Times" pitchFamily="2" charset="0"/>
              </a:rPr>
              <a:t>来刷新 </a:t>
            </a:r>
            <a:r>
              <a:rPr lang="en-US" altLang="zh-CN" sz="2400" dirty="0">
                <a:latin typeface="Times" pitchFamily="2" charset="0"/>
              </a:rPr>
              <a:t>TLB </a:t>
            </a:r>
            <a:r>
              <a:rPr lang="zh-CN" altLang="en-US" sz="2400" dirty="0">
                <a:latin typeface="Times" pitchFamily="2" charset="0"/>
              </a:rPr>
              <a:t>和 </a:t>
            </a:r>
            <a:r>
              <a:rPr lang="en-US" altLang="zh-CN" sz="2400" dirty="0" err="1">
                <a:latin typeface="Times" pitchFamily="2" charset="0"/>
              </a:rPr>
              <a:t>ICache</a:t>
            </a:r>
            <a:r>
              <a:rPr lang="zh-CN" altLang="en-US" sz="2400" dirty="0">
                <a:latin typeface="Times" pitchFamily="2" charset="0"/>
              </a:rPr>
              <a:t>。</a:t>
            </a:r>
          </a:p>
        </p:txBody>
      </p:sp>
    </p:spTree>
    <p:extLst>
      <p:ext uri="{BB962C8B-B14F-4D97-AF65-F5344CB8AC3E}">
        <p14:creationId xmlns:p14="http://schemas.microsoft.com/office/powerpoint/2010/main" val="4032858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9116</TotalTime>
  <Words>1732</Words>
  <Application>Microsoft Macintosh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 LiSung</vt:lpstr>
      <vt:lpstr>宋体</vt:lpstr>
      <vt:lpstr>American Typewriter Regular</vt:lpstr>
      <vt:lpstr>Arial</vt:lpstr>
      <vt:lpstr>Calibri</vt:lpstr>
      <vt:lpstr>Calibri Light</vt:lpstr>
      <vt:lpstr>Times</vt:lpstr>
      <vt:lpstr>Office Theme</vt:lpstr>
      <vt:lpstr>Lab 4 User Mode</vt:lpstr>
      <vt:lpstr>用户态</vt:lpstr>
      <vt:lpstr>系统调用约定</vt:lpstr>
      <vt:lpstr>栈</vt:lpstr>
      <vt:lpstr>ELF</vt:lpstr>
      <vt:lpstr>准备工作</vt:lpstr>
      <vt:lpstr>创建用户态进程</vt:lpstr>
      <vt:lpstr>创建用户态进程</vt:lpstr>
      <vt:lpstr>创建用户态进程</vt:lpstr>
      <vt:lpstr>Mem Mapping</vt:lpstr>
      <vt:lpstr>修改中断</vt:lpstr>
      <vt:lpstr>修改中断</vt:lpstr>
      <vt:lpstr>添加系统调用</vt:lpstr>
      <vt:lpstr>修改 head.S 以及 start_kernel</vt:lpstr>
      <vt:lpstr>添加ELF支持</vt:lpstr>
      <vt:lpstr>实验目标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 User Mode</dc:title>
  <dc:creator>wyffeiwhe</dc:creator>
  <cp:lastModifiedBy>yijiu zeng</cp:lastModifiedBy>
  <cp:revision>60</cp:revision>
  <dcterms:created xsi:type="dcterms:W3CDTF">2021-12-24T09:53:54Z</dcterms:created>
  <dcterms:modified xsi:type="dcterms:W3CDTF">2023-11-24T11:06:39Z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1033-3.9.3.6359</vt:lpwstr>
  </property>
</Properties>
</file>