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8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315" y="1997710"/>
            <a:ext cx="9144000" cy="1187450"/>
          </a:xfrm>
        </p:spPr>
        <p:txBody>
          <a:bodyPr>
            <a:normAutofit/>
          </a:bodyPr>
          <a:lstStyle/>
          <a:p>
            <a:r>
              <a:rPr lang="en-US" dirty="0">
                <a:latin typeface="Apple LiSung" charset="-120"/>
                <a:ea typeface="Apple LiSung" charset="-120"/>
                <a:cs typeface="字心坊飞鸿楷书" charset="0"/>
              </a:rPr>
              <a:t>Lab </a:t>
            </a:r>
            <a:r>
              <a:rPr lang="en-US" altLang="zh-CN" dirty="0">
                <a:latin typeface="Apple LiSung" charset="-120"/>
                <a:ea typeface="Apple LiSung" charset="-120"/>
                <a:cs typeface="字心坊飞鸿楷书" charset="0"/>
              </a:rPr>
              <a:t>5</a:t>
            </a:r>
            <a:r>
              <a:rPr lang="en-US" dirty="0">
                <a:latin typeface="Apple LiSung" charset="-120"/>
                <a:ea typeface="Apple LiSung" charset="-120"/>
                <a:cs typeface="字心坊飞鸿楷书" charset="0"/>
              </a:rPr>
              <a:t> Page Fault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118735" y="3586480"/>
            <a:ext cx="1660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pple LiSung" charset="-120"/>
                <a:ea typeface="Apple LiSung" charset="-120"/>
              </a:rPr>
              <a:t>12.8</a:t>
            </a:r>
            <a:endParaRPr lang="en-US" sz="2400" dirty="0">
              <a:latin typeface="Apple LiSung" charset="-120"/>
              <a:ea typeface="Apple LiSung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15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修改 </a:t>
            </a:r>
            <a:r>
              <a:rPr lang="en-US" altLang="zh-CN" sz="2400" dirty="0" err="1">
                <a:latin typeface="Times" pitchFamily="2" charset="0"/>
              </a:rPr>
              <a:t>task_init</a:t>
            </a:r>
            <a:r>
              <a:rPr lang="en-US" altLang="zh-CN" sz="2400" dirty="0">
                <a:latin typeface="Times" pitchFamily="2" charset="0"/>
              </a:rPr>
              <a:t> </a:t>
            </a:r>
            <a:r>
              <a:rPr lang="zh-CN" altLang="en-US" sz="2400" dirty="0">
                <a:latin typeface="Times" pitchFamily="2" charset="0"/>
              </a:rPr>
              <a:t>函数代码，更改为 </a:t>
            </a:r>
            <a:r>
              <a:rPr lang="en-US" altLang="zh-CN" sz="2400" dirty="0">
                <a:latin typeface="Times" pitchFamily="2" charset="0"/>
              </a:rPr>
              <a:t>Demand Paging</a:t>
            </a: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取消之前实验中对 </a:t>
            </a:r>
            <a:r>
              <a:rPr lang="en-US" altLang="zh-CN" sz="2400" dirty="0">
                <a:latin typeface="Times" pitchFamily="2" charset="0"/>
              </a:rPr>
              <a:t>U-MODE </a:t>
            </a:r>
            <a:r>
              <a:rPr lang="zh-CN" altLang="en-US" sz="2400" dirty="0">
                <a:latin typeface="Times" pitchFamily="2" charset="0"/>
              </a:rPr>
              <a:t>代码以及栈进行的映射</a:t>
            </a: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endParaRPr lang="zh-CN" altLang="en-US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调用 </a:t>
            </a:r>
            <a:r>
              <a:rPr lang="en-US" altLang="zh-CN" sz="2400" dirty="0" err="1">
                <a:latin typeface="Times" pitchFamily="2" charset="0"/>
              </a:rPr>
              <a:t>do_mmap</a:t>
            </a:r>
            <a:r>
              <a:rPr lang="en-US" altLang="zh-CN" sz="2400" dirty="0">
                <a:latin typeface="Times" pitchFamily="2" charset="0"/>
              </a:rPr>
              <a:t> </a:t>
            </a:r>
            <a:r>
              <a:rPr lang="zh-CN" altLang="en-US" sz="2400" dirty="0">
                <a:latin typeface="Times" pitchFamily="2" charset="0"/>
              </a:rPr>
              <a:t>函数，建立用户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的虚拟地址空间信息，在本次实验中仅包括两个区域</a:t>
            </a:r>
            <a:r>
              <a:rPr lang="en-US" altLang="zh-CN" sz="2400" dirty="0">
                <a:latin typeface="Times" pitchFamily="2" charset="0"/>
              </a:rPr>
              <a:t>:</a:t>
            </a:r>
          </a:p>
          <a:p>
            <a:r>
              <a:rPr lang="zh-CN" altLang="en-US" sz="2000" dirty="0">
                <a:latin typeface="Times" pitchFamily="2" charset="0"/>
              </a:rPr>
              <a:t>代码和数据区域：该区域从 </a:t>
            </a:r>
            <a:r>
              <a:rPr lang="en-US" altLang="zh-CN" sz="2000" dirty="0">
                <a:latin typeface="Times" pitchFamily="2" charset="0"/>
              </a:rPr>
              <a:t>ELF </a:t>
            </a:r>
            <a:r>
              <a:rPr lang="zh-CN" altLang="en-US" sz="2000" dirty="0">
                <a:latin typeface="Times" pitchFamily="2" charset="0"/>
              </a:rPr>
              <a:t>给出的 </a:t>
            </a:r>
            <a:r>
              <a:rPr lang="en-US" altLang="zh-CN" sz="2000" dirty="0">
                <a:latin typeface="Times" pitchFamily="2" charset="0"/>
              </a:rPr>
              <a:t>Segment </a:t>
            </a:r>
            <a:r>
              <a:rPr lang="zh-CN" altLang="en-US" sz="2000" dirty="0">
                <a:latin typeface="Times" pitchFamily="2" charset="0"/>
              </a:rPr>
              <a:t>起始地址 </a:t>
            </a:r>
            <a:r>
              <a:rPr lang="en-US" altLang="zh-CN" sz="2000" dirty="0" err="1">
                <a:latin typeface="Times" pitchFamily="2" charset="0"/>
              </a:rPr>
              <a:t>phdr</a:t>
            </a:r>
            <a:r>
              <a:rPr lang="en-US" altLang="zh-CN" sz="2000" dirty="0">
                <a:latin typeface="Times" pitchFamily="2" charset="0"/>
              </a:rPr>
              <a:t>-&gt;</a:t>
            </a:r>
            <a:r>
              <a:rPr lang="en-US" altLang="zh-CN" sz="2000" dirty="0" err="1">
                <a:latin typeface="Times" pitchFamily="2" charset="0"/>
              </a:rPr>
              <a:t>p_offset</a:t>
            </a:r>
            <a:r>
              <a:rPr lang="en-US" altLang="zh-CN" sz="2000" dirty="0">
                <a:latin typeface="Times" pitchFamily="2" charset="0"/>
              </a:rPr>
              <a:t> </a:t>
            </a:r>
            <a:r>
              <a:rPr lang="zh-CN" altLang="en-US" sz="2000" dirty="0">
                <a:latin typeface="Times" pitchFamily="2" charset="0"/>
              </a:rPr>
              <a:t>开始，权限参考 </a:t>
            </a:r>
            <a:r>
              <a:rPr lang="en-US" altLang="zh-CN" sz="2000" dirty="0" err="1">
                <a:latin typeface="Times" pitchFamily="2" charset="0"/>
              </a:rPr>
              <a:t>phdr</a:t>
            </a:r>
            <a:r>
              <a:rPr lang="en-US" altLang="zh-CN" sz="2000" dirty="0">
                <a:latin typeface="Times" pitchFamily="2" charset="0"/>
              </a:rPr>
              <a:t>-&gt;</a:t>
            </a:r>
            <a:r>
              <a:rPr lang="en-US" altLang="zh-CN" sz="2000" dirty="0" err="1">
                <a:latin typeface="Times" pitchFamily="2" charset="0"/>
              </a:rPr>
              <a:t>p_flags</a:t>
            </a:r>
            <a:r>
              <a:rPr lang="en-US" altLang="zh-CN" sz="2000" dirty="0">
                <a:latin typeface="Times" pitchFamily="2" charset="0"/>
              </a:rPr>
              <a:t> </a:t>
            </a:r>
            <a:r>
              <a:rPr lang="zh-CN" altLang="en-US" sz="2000" dirty="0">
                <a:latin typeface="Times" pitchFamily="2" charset="0"/>
              </a:rPr>
              <a:t>进行设置。</a:t>
            </a:r>
          </a:p>
          <a:p>
            <a:r>
              <a:rPr lang="zh-CN" altLang="en-US" sz="2000" dirty="0">
                <a:latin typeface="Times" pitchFamily="2" charset="0"/>
              </a:rPr>
              <a:t>用户栈：范围为 </a:t>
            </a:r>
            <a:r>
              <a:rPr lang="en-US" altLang="zh-CN" sz="2000" dirty="0">
                <a:latin typeface="Times" pitchFamily="2" charset="0"/>
              </a:rPr>
              <a:t>[USER_END - PGSIZE, USER_END) </a:t>
            </a:r>
            <a:r>
              <a:rPr lang="zh-CN" altLang="en-US" sz="2000" dirty="0">
                <a:latin typeface="Times" pitchFamily="2" charset="0"/>
              </a:rPr>
              <a:t>，权限为 </a:t>
            </a:r>
            <a:r>
              <a:rPr lang="en-US" altLang="zh-CN" sz="2000" dirty="0">
                <a:latin typeface="Times" pitchFamily="2" charset="0"/>
              </a:rPr>
              <a:t>VM_READ | VM_WRITE, </a:t>
            </a:r>
            <a:r>
              <a:rPr lang="zh-CN" altLang="en-US" sz="2000" dirty="0">
                <a:latin typeface="Times" pitchFamily="2" charset="0"/>
              </a:rPr>
              <a:t>并且是匿名的区域。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E236A-5C62-2847-469C-2E881B7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Page Fault Handler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654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实现 </a:t>
            </a:r>
            <a:r>
              <a:rPr lang="en-US" altLang="zh-CN" sz="2400" dirty="0">
                <a:latin typeface="Times" pitchFamily="2" charset="0"/>
              </a:rPr>
              <a:t>Page Fault </a:t>
            </a:r>
            <a:r>
              <a:rPr lang="zh-CN" altLang="en-US" sz="2400" dirty="0">
                <a:latin typeface="Times" pitchFamily="2" charset="0"/>
              </a:rPr>
              <a:t>的检测与处理：</a:t>
            </a:r>
          </a:p>
          <a:p>
            <a:r>
              <a:rPr lang="zh-CN" altLang="en-US" sz="2400" dirty="0">
                <a:latin typeface="Times" pitchFamily="2" charset="0"/>
              </a:rPr>
              <a:t>修改 </a:t>
            </a:r>
            <a:r>
              <a:rPr lang="en-US" altLang="zh-CN" sz="2400" dirty="0" err="1">
                <a:latin typeface="Times" pitchFamily="2" charset="0"/>
              </a:rPr>
              <a:t>trap.c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zh-CN" altLang="en-US" sz="2400" dirty="0">
                <a:latin typeface="Times" pitchFamily="2" charset="0"/>
              </a:rPr>
              <a:t>添加捕获 </a:t>
            </a:r>
            <a:r>
              <a:rPr lang="en-US" altLang="zh-CN" sz="2400" dirty="0">
                <a:latin typeface="Times" pitchFamily="2" charset="0"/>
              </a:rPr>
              <a:t>Page Fault </a:t>
            </a:r>
            <a:r>
              <a:rPr lang="zh-CN" altLang="en-US" sz="2400" dirty="0">
                <a:latin typeface="Times" pitchFamily="2" charset="0"/>
              </a:rPr>
              <a:t>的逻辑。</a:t>
            </a:r>
          </a:p>
          <a:p>
            <a:r>
              <a:rPr lang="zh-CN" altLang="en-US" sz="2400" dirty="0">
                <a:latin typeface="Times" pitchFamily="2" charset="0"/>
              </a:rPr>
              <a:t>当捕获了 </a:t>
            </a:r>
            <a:r>
              <a:rPr lang="en-US" altLang="zh-CN" sz="2400" dirty="0">
                <a:latin typeface="Times" pitchFamily="2" charset="0"/>
              </a:rPr>
              <a:t>Page Fault </a:t>
            </a:r>
            <a:r>
              <a:rPr lang="zh-CN" altLang="en-US" sz="2400" dirty="0">
                <a:latin typeface="Times" pitchFamily="2" charset="0"/>
              </a:rPr>
              <a:t>之后，需要实现缺页异常的处理函数 </a:t>
            </a:r>
            <a:r>
              <a:rPr lang="en-US" altLang="zh-CN" sz="2400" dirty="0" err="1">
                <a:latin typeface="Times" pitchFamily="2" charset="0"/>
              </a:rPr>
              <a:t>do_page_fault</a:t>
            </a:r>
            <a:r>
              <a:rPr lang="zh-CN" altLang="en-US" sz="2400" dirty="0">
                <a:latin typeface="Times" pitchFamily="2" charset="0"/>
              </a:rPr>
              <a:t>：</a:t>
            </a:r>
            <a:endParaRPr lang="en-US" altLang="zh-CN" sz="2400" dirty="0">
              <a:latin typeface="Times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Times" pitchFamily="2" charset="0"/>
              </a:rPr>
              <a:t>通过 </a:t>
            </a:r>
            <a:r>
              <a:rPr lang="en-US" altLang="zh-CN" sz="2000" dirty="0" err="1">
                <a:latin typeface="Times" pitchFamily="2" charset="0"/>
              </a:rPr>
              <a:t>stval</a:t>
            </a:r>
            <a:r>
              <a:rPr lang="en-US" altLang="zh-CN" sz="2000" dirty="0">
                <a:latin typeface="Times" pitchFamily="2" charset="0"/>
              </a:rPr>
              <a:t> </a:t>
            </a:r>
            <a:r>
              <a:rPr lang="zh-CN" altLang="en-US" sz="2000" dirty="0">
                <a:latin typeface="Times" pitchFamily="2" charset="0"/>
              </a:rPr>
              <a:t>获得访问出错的虚拟内存地址（</a:t>
            </a:r>
            <a:r>
              <a:rPr lang="en-US" altLang="zh-CN" sz="2000" dirty="0">
                <a:latin typeface="Times" pitchFamily="2" charset="0"/>
              </a:rPr>
              <a:t>Bad Address</a:t>
            </a:r>
            <a:r>
              <a:rPr lang="zh-CN" altLang="en-US" sz="2000" dirty="0">
                <a:latin typeface="Times" pitchFamily="2" charset="0"/>
              </a:rPr>
              <a:t>） </a:t>
            </a:r>
            <a:endParaRPr lang="en-US" altLang="zh-CN" sz="2000" dirty="0">
              <a:latin typeface="Times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Times" pitchFamily="2" charset="0"/>
              </a:rPr>
              <a:t>通过 </a:t>
            </a:r>
            <a:r>
              <a:rPr lang="en-US" altLang="zh-CN" sz="2000" dirty="0" err="1">
                <a:latin typeface="Times" pitchFamily="2" charset="0"/>
              </a:rPr>
              <a:t>find_vma</a:t>
            </a:r>
            <a:r>
              <a:rPr lang="en-US" altLang="zh-CN" sz="2000" dirty="0">
                <a:latin typeface="Times" pitchFamily="2" charset="0"/>
              </a:rPr>
              <a:t>() </a:t>
            </a:r>
            <a:r>
              <a:rPr lang="zh-CN" altLang="en-US" sz="2000" dirty="0">
                <a:latin typeface="Times" pitchFamily="2" charset="0"/>
              </a:rPr>
              <a:t>查找 </a:t>
            </a:r>
            <a:r>
              <a:rPr lang="en-US" altLang="zh-CN" sz="2000" dirty="0">
                <a:latin typeface="Times" pitchFamily="2" charset="0"/>
              </a:rPr>
              <a:t>Bad Address </a:t>
            </a:r>
            <a:r>
              <a:rPr lang="zh-CN" altLang="en-US" sz="2000" dirty="0">
                <a:latin typeface="Times" pitchFamily="2" charset="0"/>
              </a:rPr>
              <a:t>是否在某个 </a:t>
            </a:r>
            <a:r>
              <a:rPr lang="en-US" altLang="zh-CN" sz="2000" dirty="0" err="1">
                <a:latin typeface="Times" pitchFamily="2" charset="0"/>
              </a:rPr>
              <a:t>vma</a:t>
            </a:r>
            <a:r>
              <a:rPr lang="en-US" altLang="zh-CN" sz="2000" dirty="0">
                <a:latin typeface="Times" pitchFamily="2" charset="0"/>
              </a:rPr>
              <a:t> </a:t>
            </a:r>
            <a:r>
              <a:rPr lang="zh-CN" altLang="en-US" sz="2000" dirty="0">
                <a:latin typeface="Times" pitchFamily="2" charset="0"/>
              </a:rPr>
              <a:t>中</a:t>
            </a:r>
            <a:endParaRPr lang="en-US" altLang="zh-CN" sz="2000" dirty="0">
              <a:latin typeface="Times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Times" pitchFamily="2" charset="0"/>
              </a:rPr>
              <a:t>分配一个页，将这个页映射到对应的用户地址空间 </a:t>
            </a:r>
            <a:endParaRPr lang="en-US" altLang="zh-CN" sz="2000" dirty="0">
              <a:latin typeface="Times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Times" pitchFamily="2" charset="0"/>
              </a:rPr>
              <a:t>通过 </a:t>
            </a:r>
            <a:r>
              <a:rPr lang="en-US" altLang="zh-CN" sz="2000" dirty="0">
                <a:latin typeface="Times" pitchFamily="2" charset="0"/>
              </a:rPr>
              <a:t>(</a:t>
            </a:r>
            <a:r>
              <a:rPr lang="en-US" altLang="zh-CN" sz="2000" dirty="0" err="1">
                <a:latin typeface="Times" pitchFamily="2" charset="0"/>
              </a:rPr>
              <a:t>vma</a:t>
            </a:r>
            <a:r>
              <a:rPr lang="en-US" altLang="zh-CN" sz="2000" dirty="0">
                <a:latin typeface="Times" pitchFamily="2" charset="0"/>
              </a:rPr>
              <a:t>-&gt;</a:t>
            </a:r>
            <a:r>
              <a:rPr lang="en-US" altLang="zh-CN" sz="2000" dirty="0" err="1">
                <a:latin typeface="Times" pitchFamily="2" charset="0"/>
              </a:rPr>
              <a:t>vm_flags</a:t>
            </a:r>
            <a:r>
              <a:rPr lang="en-US" altLang="zh-CN" sz="2000" dirty="0">
                <a:latin typeface="Times" pitchFamily="2" charset="0"/>
              </a:rPr>
              <a:t> | VM_ANONYM) </a:t>
            </a:r>
            <a:r>
              <a:rPr lang="zh-CN" altLang="en-US" sz="2000" dirty="0">
                <a:latin typeface="Times" pitchFamily="2" charset="0"/>
              </a:rPr>
              <a:t>获得当前的 </a:t>
            </a:r>
            <a:r>
              <a:rPr lang="en-US" altLang="zh-CN" sz="2000" dirty="0">
                <a:latin typeface="Times" pitchFamily="2" charset="0"/>
              </a:rPr>
              <a:t>VMA </a:t>
            </a:r>
            <a:r>
              <a:rPr lang="zh-CN" altLang="en-US" sz="2000" dirty="0">
                <a:latin typeface="Times" pitchFamily="2" charset="0"/>
              </a:rPr>
              <a:t>是否是匿名空间 </a:t>
            </a:r>
            <a:endParaRPr lang="en-US" altLang="zh-CN" sz="2000" dirty="0">
              <a:latin typeface="Times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Times" pitchFamily="2" charset="0"/>
              </a:rPr>
              <a:t>根据 </a:t>
            </a:r>
            <a:r>
              <a:rPr lang="en-US" altLang="zh-CN" sz="2000" dirty="0">
                <a:latin typeface="Times" pitchFamily="2" charset="0"/>
              </a:rPr>
              <a:t>VMA </a:t>
            </a:r>
            <a:r>
              <a:rPr lang="zh-CN" altLang="en-US" sz="2000" dirty="0">
                <a:latin typeface="Times" pitchFamily="2" charset="0"/>
              </a:rPr>
              <a:t>匿名与否决定将新的页清零或是拷贝 </a:t>
            </a:r>
            <a:r>
              <a:rPr lang="en-US" altLang="zh-CN" sz="2000" dirty="0" err="1">
                <a:latin typeface="Times" pitchFamily="2" charset="0"/>
              </a:rPr>
              <a:t>uapp</a:t>
            </a:r>
            <a:r>
              <a:rPr lang="en-US" altLang="zh-CN" sz="2000" dirty="0">
                <a:latin typeface="Times" pitchFamily="2" charset="0"/>
              </a:rPr>
              <a:t> </a:t>
            </a:r>
            <a:r>
              <a:rPr lang="zh-CN" altLang="en-US" sz="2000" dirty="0">
                <a:latin typeface="Times" pitchFamily="2" charset="0"/>
              </a:rPr>
              <a:t>中的内容</a:t>
            </a:r>
            <a:endParaRPr lang="en-US" altLang="zh-CN" sz="2000" dirty="0">
              <a:latin typeface="Times" pitchFamily="2" charset="0"/>
            </a:endParaRPr>
          </a:p>
          <a:p>
            <a:endParaRPr lang="zh-CN" altLang="en-US" sz="2400" dirty="0">
              <a:latin typeface="Times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E236A-5C62-2847-469C-2E881B7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Page Fault Handler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746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" pitchFamily="2" charset="0"/>
              </a:rPr>
              <a:t>fork </a:t>
            </a:r>
            <a:r>
              <a:rPr lang="zh-CN" altLang="en-US" sz="2400" dirty="0">
                <a:latin typeface="Times" pitchFamily="2" charset="0"/>
              </a:rPr>
              <a:t>的关键在于状态和内存的复制。我们不仅需要完整地深拷贝</a:t>
            </a:r>
            <a:r>
              <a:rPr lang="en-US" altLang="zh-CN" sz="2400" dirty="0">
                <a:latin typeface="Times" pitchFamily="2" charset="0"/>
              </a:rPr>
              <a:t>(clone)</a:t>
            </a:r>
            <a:r>
              <a:rPr lang="zh-CN" altLang="en-US" sz="2400" dirty="0">
                <a:latin typeface="Times" pitchFamily="2" charset="0"/>
              </a:rPr>
              <a:t>一份页表以及 </a:t>
            </a:r>
            <a:r>
              <a:rPr lang="en-US" altLang="zh-CN" sz="2400" dirty="0">
                <a:latin typeface="Times" pitchFamily="2" charset="0"/>
              </a:rPr>
              <a:t>VMA </a:t>
            </a:r>
            <a:r>
              <a:rPr lang="zh-CN" altLang="en-US" sz="2400" dirty="0">
                <a:latin typeface="Times" pitchFamily="2" charset="0"/>
              </a:rPr>
              <a:t>中记录的用户态的内存，还需要复制内核态的寄存器状态和内核态的内存。并且在最后，需要将 </a:t>
            </a:r>
            <a:r>
              <a:rPr lang="en-US" altLang="zh-CN" sz="2400" dirty="0">
                <a:latin typeface="Times" pitchFamily="2" charset="0"/>
              </a:rPr>
              <a:t>task “</a:t>
            </a:r>
            <a:r>
              <a:rPr lang="zh-CN" altLang="en-US" sz="2400" dirty="0">
                <a:latin typeface="Times" pitchFamily="2" charset="0"/>
              </a:rPr>
              <a:t>伪装”成是因为调度而进入了 </a:t>
            </a:r>
            <a:r>
              <a:rPr lang="en-US" altLang="zh-CN" sz="2400" dirty="0">
                <a:latin typeface="Times" pitchFamily="2" charset="0"/>
              </a:rPr>
              <a:t>Ready Queue</a:t>
            </a:r>
            <a:r>
              <a:rPr lang="zh-CN" altLang="en-US" sz="2400" dirty="0">
                <a:latin typeface="Times" pitchFamily="2" charset="0"/>
              </a:rPr>
              <a:t>。</a:t>
            </a:r>
          </a:p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让 </a:t>
            </a:r>
            <a:r>
              <a:rPr lang="en-US" altLang="zh-CN" sz="2400" dirty="0">
                <a:latin typeface="Times" pitchFamily="2" charset="0"/>
              </a:rPr>
              <a:t>fork </a:t>
            </a:r>
            <a:r>
              <a:rPr lang="zh-CN" altLang="en-US" sz="2400" dirty="0">
                <a:latin typeface="Times" pitchFamily="2" charset="0"/>
              </a:rPr>
              <a:t>出来的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被正常调度是本实验最重要的部分。一个程序第一次被调度时，其实是可以选择返回到执行哪一个位置指令的。这次我们同样使用这个 </a:t>
            </a:r>
            <a:r>
              <a:rPr lang="en-US" altLang="zh-CN" sz="2400" dirty="0">
                <a:latin typeface="Times" pitchFamily="2" charset="0"/>
              </a:rPr>
              <a:t>trick</a:t>
            </a:r>
            <a:r>
              <a:rPr lang="zh-CN" altLang="en-US" sz="2400" dirty="0">
                <a:latin typeface="Times" pitchFamily="2" charset="0"/>
              </a:rPr>
              <a:t>，通过修改 </a:t>
            </a:r>
            <a:r>
              <a:rPr lang="en-US" altLang="zh-CN" sz="2400" dirty="0" err="1">
                <a:latin typeface="Times" pitchFamily="2" charset="0"/>
              </a:rPr>
              <a:t>task_struct</a:t>
            </a:r>
            <a:r>
              <a:rPr lang="en-US" altLang="zh-CN" sz="2400" dirty="0">
                <a:latin typeface="Times" pitchFamily="2" charset="0"/>
              </a:rPr>
              <a:t>-&gt;</a:t>
            </a:r>
            <a:r>
              <a:rPr lang="en-US" altLang="zh-CN" sz="2400" dirty="0" err="1">
                <a:latin typeface="Times" pitchFamily="2" charset="0"/>
              </a:rPr>
              <a:t>thread.ra</a:t>
            </a:r>
            <a:r>
              <a:rPr lang="zh-CN" altLang="en-US" sz="2400" dirty="0">
                <a:latin typeface="Times" pitchFamily="2" charset="0"/>
              </a:rPr>
              <a:t>，让程序 </a:t>
            </a:r>
            <a:r>
              <a:rPr lang="en-US" altLang="zh-CN" sz="2400" dirty="0">
                <a:latin typeface="Times" pitchFamily="2" charset="0"/>
              </a:rPr>
              <a:t>ret </a:t>
            </a:r>
            <a:r>
              <a:rPr lang="zh-CN" altLang="en-US" sz="2400" dirty="0">
                <a:latin typeface="Times" pitchFamily="2" charset="0"/>
              </a:rPr>
              <a:t>时，直接跳转到我们设置的 </a:t>
            </a:r>
            <a:r>
              <a:rPr lang="en-US" altLang="zh-CN" sz="2400" dirty="0">
                <a:latin typeface="Times" pitchFamily="2" charset="0"/>
              </a:rPr>
              <a:t>s__</a:t>
            </a:r>
            <a:r>
              <a:rPr lang="en-US" altLang="zh-CN" sz="2400" dirty="0" err="1">
                <a:latin typeface="Times" pitchFamily="2" charset="0"/>
              </a:rPr>
              <a:t>ret_from_fork</a:t>
            </a:r>
            <a:r>
              <a:rPr lang="zh-CN" altLang="en-US" sz="2400" dirty="0">
                <a:latin typeface="Times" pitchFamily="2" charset="0"/>
              </a:rPr>
              <a:t>。</a:t>
            </a: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于是，父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的返回路径是这样的：</a:t>
            </a:r>
            <a:r>
              <a:rPr lang="en-US" altLang="zh-CN" sz="2400" dirty="0" err="1">
                <a:latin typeface="Times" pitchFamily="2" charset="0"/>
              </a:rPr>
              <a:t>sys_clone</a:t>
            </a:r>
            <a:r>
              <a:rPr lang="en-US" altLang="zh-CN" sz="2400" dirty="0">
                <a:latin typeface="Times" pitchFamily="2" charset="0"/>
              </a:rPr>
              <a:t>-&gt;</a:t>
            </a:r>
            <a:r>
              <a:rPr lang="en-US" altLang="zh-CN" sz="2400" dirty="0" err="1">
                <a:latin typeface="Times" pitchFamily="2" charset="0"/>
              </a:rPr>
              <a:t>trap_handler</a:t>
            </a:r>
            <a:r>
              <a:rPr lang="en-US" altLang="zh-CN" sz="2400" dirty="0">
                <a:latin typeface="Times" pitchFamily="2" charset="0"/>
              </a:rPr>
              <a:t>-&gt;_traps-&gt;user program, </a:t>
            </a:r>
            <a:r>
              <a:rPr lang="zh-CN" altLang="en-US" sz="2400" dirty="0">
                <a:latin typeface="Times" pitchFamily="2" charset="0"/>
              </a:rPr>
              <a:t>而我们新 </a:t>
            </a:r>
            <a:r>
              <a:rPr lang="en-US" altLang="zh-CN" sz="2400" dirty="0">
                <a:latin typeface="Times" pitchFamily="2" charset="0"/>
              </a:rPr>
              <a:t>fork </a:t>
            </a:r>
            <a:r>
              <a:rPr lang="zh-CN" altLang="en-US" sz="2400" dirty="0">
                <a:latin typeface="Times" pitchFamily="2" charset="0"/>
              </a:rPr>
              <a:t>出来的 </a:t>
            </a:r>
            <a:r>
              <a:rPr lang="en-US" altLang="zh-CN" sz="2400" dirty="0">
                <a:latin typeface="Times" pitchFamily="2" charset="0"/>
              </a:rPr>
              <a:t>task, </a:t>
            </a:r>
            <a:r>
              <a:rPr lang="zh-CN" altLang="en-US" sz="2400" dirty="0">
                <a:latin typeface="Times" pitchFamily="2" charset="0"/>
              </a:rPr>
              <a:t>要以这样的路径返回</a:t>
            </a:r>
            <a:r>
              <a:rPr lang="en-US" altLang="zh-CN" sz="2400" dirty="0">
                <a:latin typeface="Times" pitchFamily="2" charset="0"/>
              </a:rPr>
              <a:t>: __</a:t>
            </a:r>
            <a:r>
              <a:rPr lang="en-US" altLang="zh-CN" sz="2400" dirty="0" err="1">
                <a:latin typeface="Times" pitchFamily="2" charset="0"/>
              </a:rPr>
              <a:t>switch_to</a:t>
            </a:r>
            <a:r>
              <a:rPr lang="en-US" altLang="zh-CN" sz="2400" dirty="0">
                <a:latin typeface="Times" pitchFamily="2" charset="0"/>
              </a:rPr>
              <a:t>-&gt;__</a:t>
            </a:r>
            <a:r>
              <a:rPr lang="en-US" altLang="zh-CN" sz="2400" dirty="0" err="1">
                <a:latin typeface="Times" pitchFamily="2" charset="0"/>
              </a:rPr>
              <a:t>ret_from_fork</a:t>
            </a:r>
            <a:r>
              <a:rPr lang="en-US" altLang="zh-CN" sz="2400" dirty="0">
                <a:latin typeface="Times" pitchFamily="2" charset="0"/>
              </a:rPr>
              <a:t>(in _traps)-&gt;user program</a:t>
            </a:r>
            <a:endParaRPr lang="zh-CN" altLang="en-US" sz="2400" dirty="0">
              <a:latin typeface="Times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E236A-5C62-2847-469C-2E881B7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Fork()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528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Times" pitchFamily="2" charset="0"/>
              </a:rPr>
              <a:t>通过 </a:t>
            </a:r>
            <a:r>
              <a:rPr lang="en-US" altLang="zh-CN" dirty="0" err="1">
                <a:latin typeface="Times" pitchFamily="2" charset="0"/>
              </a:rPr>
              <a:t>vm_area_struct</a:t>
            </a:r>
            <a:r>
              <a:rPr lang="en-US" altLang="zh-CN" dirty="0">
                <a:latin typeface="Times" pitchFamily="2" charset="0"/>
              </a:rPr>
              <a:t> </a:t>
            </a:r>
            <a:r>
              <a:rPr lang="zh-CN" altLang="en-US" dirty="0">
                <a:latin typeface="Times" pitchFamily="2" charset="0"/>
              </a:rPr>
              <a:t>数据结构实现对 </a:t>
            </a:r>
            <a:r>
              <a:rPr lang="en-US" altLang="zh-CN" dirty="0">
                <a:latin typeface="Times" pitchFamily="2" charset="0"/>
              </a:rPr>
              <a:t>task </a:t>
            </a:r>
            <a:r>
              <a:rPr lang="zh-CN" altLang="en-US" dirty="0">
                <a:latin typeface="Times" pitchFamily="2" charset="0"/>
              </a:rPr>
              <a:t>多区域虚拟内存的管理。</a:t>
            </a:r>
          </a:p>
          <a:p>
            <a:r>
              <a:rPr lang="zh-CN" altLang="en-US" dirty="0">
                <a:latin typeface="Times" pitchFamily="2" charset="0"/>
              </a:rPr>
              <a:t>在 </a:t>
            </a:r>
            <a:r>
              <a:rPr lang="en-US" altLang="zh-CN" dirty="0">
                <a:latin typeface="Times" pitchFamily="2" charset="0"/>
              </a:rPr>
              <a:t>Lab5 </a:t>
            </a:r>
            <a:r>
              <a:rPr lang="zh-CN" altLang="en-US" dirty="0">
                <a:latin typeface="Times" pitchFamily="2" charset="0"/>
              </a:rPr>
              <a:t>实现用户态程序的基础上，添加缺页异常处理 </a:t>
            </a:r>
            <a:r>
              <a:rPr lang="en-US" altLang="zh-CN" dirty="0">
                <a:latin typeface="Times" pitchFamily="2" charset="0"/>
              </a:rPr>
              <a:t>Page Fault Handler</a:t>
            </a:r>
            <a:r>
              <a:rPr lang="zh-CN" altLang="en-US" dirty="0">
                <a:latin typeface="Times" pitchFamily="2" charset="0"/>
              </a:rPr>
              <a:t>。</a:t>
            </a:r>
          </a:p>
          <a:p>
            <a:r>
              <a:rPr lang="zh-CN" altLang="en-US" dirty="0">
                <a:latin typeface="Times" pitchFamily="2" charset="0"/>
              </a:rPr>
              <a:t>为 </a:t>
            </a:r>
            <a:r>
              <a:rPr lang="en-US" altLang="zh-CN" dirty="0">
                <a:latin typeface="Times" pitchFamily="2" charset="0"/>
              </a:rPr>
              <a:t>task </a:t>
            </a:r>
            <a:r>
              <a:rPr lang="zh-CN" altLang="en-US" dirty="0">
                <a:latin typeface="Times" pitchFamily="2" charset="0"/>
              </a:rPr>
              <a:t>加入 </a:t>
            </a:r>
            <a:r>
              <a:rPr lang="en-US" altLang="zh-CN" dirty="0">
                <a:latin typeface="Times" pitchFamily="2" charset="0"/>
              </a:rPr>
              <a:t>fork </a:t>
            </a:r>
            <a:r>
              <a:rPr lang="zh-CN" altLang="en-US" dirty="0">
                <a:latin typeface="Times" pitchFamily="2" charset="0"/>
              </a:rPr>
              <a:t>机制，能够支持通过 </a:t>
            </a:r>
            <a:r>
              <a:rPr lang="en-US" altLang="zh-CN" dirty="0">
                <a:latin typeface="Times" pitchFamily="2" charset="0"/>
              </a:rPr>
              <a:t>fork </a:t>
            </a:r>
            <a:r>
              <a:rPr lang="zh-CN" altLang="en-US" dirty="0">
                <a:latin typeface="Times" pitchFamily="2" charset="0"/>
              </a:rPr>
              <a:t>创建新的用户态 </a:t>
            </a:r>
            <a:r>
              <a:rPr lang="en-US" altLang="zh-CN" dirty="0">
                <a:latin typeface="Times" pitchFamily="2" charset="0"/>
              </a:rPr>
              <a:t>task </a:t>
            </a:r>
          </a:p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1900ED-ABE0-0496-24CF-1C1AB3B8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+mj-ea"/>
              </a:rPr>
              <a:t>实验目标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06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en-US" sz="2400" dirty="0">
                <a:latin typeface="Times" pitchFamily="2" charset="0"/>
              </a:rPr>
              <a:t>在 </a:t>
            </a:r>
            <a:r>
              <a:rPr lang="en-US" altLang="zh-CN" sz="2400" dirty="0" err="1">
                <a:latin typeface="Times" pitchFamily="2" charset="0"/>
              </a:rPr>
              <a:t>linux</a:t>
            </a:r>
            <a:r>
              <a:rPr lang="en-US" altLang="zh-CN" sz="2400" dirty="0">
                <a:latin typeface="Times" pitchFamily="2" charset="0"/>
              </a:rPr>
              <a:t> </a:t>
            </a:r>
            <a:r>
              <a:rPr lang="zh-CN" altLang="en-US" sz="2400" dirty="0">
                <a:latin typeface="Times" pitchFamily="2" charset="0"/>
              </a:rPr>
              <a:t>系统中，</a:t>
            </a:r>
            <a:r>
              <a:rPr lang="en-US" altLang="zh-CN" sz="2400" dirty="0" err="1">
                <a:latin typeface="Times" pitchFamily="2" charset="0"/>
              </a:rPr>
              <a:t>vm_area_struct</a:t>
            </a:r>
            <a:r>
              <a:rPr lang="en-US" altLang="zh-CN" sz="2400" dirty="0">
                <a:latin typeface="Times" pitchFamily="2" charset="0"/>
              </a:rPr>
              <a:t> </a:t>
            </a:r>
            <a:r>
              <a:rPr lang="zh-CN" altLang="en-US" sz="2400" dirty="0">
                <a:latin typeface="Times" pitchFamily="2" charset="0"/>
              </a:rPr>
              <a:t> 是虚拟内存管理的基本单元，保存了有关连续虚拟内存区域的信息。</a:t>
            </a:r>
            <a:r>
              <a:rPr lang="en-US" altLang="zh-CN" sz="2400" dirty="0" err="1">
                <a:latin typeface="Times" pitchFamily="2" charset="0"/>
              </a:rPr>
              <a:t>linux</a:t>
            </a:r>
            <a:r>
              <a:rPr lang="en-US" altLang="zh-CN" sz="2400" dirty="0">
                <a:latin typeface="Times" pitchFamily="2" charset="0"/>
              </a:rPr>
              <a:t> </a:t>
            </a:r>
            <a:r>
              <a:rPr lang="zh-CN" altLang="en-US" sz="2400" dirty="0">
                <a:latin typeface="Times" pitchFamily="2" charset="0"/>
              </a:rPr>
              <a:t>具体某一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的虚拟内存区域映射关系可以通过 </a:t>
            </a:r>
            <a:r>
              <a:rPr lang="en-US" altLang="zh-CN" sz="2400" dirty="0" err="1">
                <a:latin typeface="Times" pitchFamily="2" charset="0"/>
              </a:rPr>
              <a:t>procfs</a:t>
            </a:r>
            <a:r>
              <a:rPr lang="en-US" altLang="zh-CN" sz="2400" dirty="0">
                <a:latin typeface="Times" pitchFamily="2" charset="0"/>
              </a:rPr>
              <a:t> </a:t>
            </a:r>
            <a:r>
              <a:rPr lang="zh-CN" altLang="en-US" sz="2400" dirty="0">
                <a:latin typeface="Times" pitchFamily="2" charset="0"/>
              </a:rPr>
              <a:t>读取 </a:t>
            </a:r>
            <a:r>
              <a:rPr lang="en-US" altLang="zh-CN" sz="2400" dirty="0">
                <a:latin typeface="Times" pitchFamily="2" charset="0"/>
              </a:rPr>
              <a:t>/proc/</a:t>
            </a:r>
            <a:r>
              <a:rPr lang="en-US" altLang="zh-CN" sz="2400" dirty="0" err="1">
                <a:latin typeface="Times" pitchFamily="2" charset="0"/>
              </a:rPr>
              <a:t>pid</a:t>
            </a:r>
            <a:r>
              <a:rPr lang="en-US" altLang="zh-CN" sz="2400" dirty="0">
                <a:latin typeface="Times" pitchFamily="2" charset="0"/>
              </a:rPr>
              <a:t>/maps </a:t>
            </a:r>
            <a:r>
              <a:rPr lang="zh-CN" altLang="en-US" sz="2400" dirty="0">
                <a:latin typeface="Times" pitchFamily="2" charset="0"/>
              </a:rPr>
              <a:t>的内容来获取。</a:t>
            </a:r>
            <a:endParaRPr lang="en-US" altLang="zh-CN" sz="2400" dirty="0">
              <a:latin typeface="Times" pitchFamily="2" charset="0"/>
            </a:endParaRPr>
          </a:p>
          <a:p>
            <a:pPr marL="0" indent="0" algn="just">
              <a:buNone/>
            </a:pPr>
            <a:r>
              <a:rPr lang="zh-CN" altLang="en-CN" sz="2400" dirty="0">
                <a:latin typeface="Times" pitchFamily="2" charset="0"/>
              </a:rPr>
              <a:t>注意</a:t>
            </a:r>
            <a:r>
              <a:rPr lang="zh-CN" altLang="en-US" sz="2400" dirty="0">
                <a:latin typeface="Times" pitchFamily="2" charset="0"/>
              </a:rPr>
              <a:t>内核并不会将除了用户程序会用到的内存区域以外的部分添加成为 </a:t>
            </a:r>
            <a:r>
              <a:rPr lang="en-US" altLang="zh-CN" sz="2400" dirty="0">
                <a:latin typeface="Times" pitchFamily="2" charset="0"/>
              </a:rPr>
              <a:t>VMA</a:t>
            </a:r>
            <a:r>
              <a:rPr lang="zh-CN" altLang="en-US" sz="2400" dirty="0">
                <a:latin typeface="Times" pitchFamily="2" charset="0"/>
              </a:rPr>
              <a:t>。</a:t>
            </a:r>
            <a:endParaRPr lang="en-US" altLang="zh-CN" sz="2400" dirty="0">
              <a:latin typeface="Times" pitchFamily="2" charset="0"/>
            </a:endParaRPr>
          </a:p>
          <a:p>
            <a:pPr marL="0" indent="0" algn="just">
              <a:buNone/>
            </a:pPr>
            <a:r>
              <a:rPr lang="zh-CN" altLang="en-US" sz="2400" dirty="0">
                <a:latin typeface="Times" pitchFamily="2" charset="0"/>
              </a:rPr>
              <a:t>如果这样的 </a:t>
            </a:r>
            <a:r>
              <a:rPr lang="en-US" altLang="zh-CN" sz="2400" dirty="0">
                <a:latin typeface="Times" pitchFamily="2" charset="0"/>
              </a:rPr>
              <a:t>VMA </a:t>
            </a:r>
            <a:r>
              <a:rPr lang="zh-CN" altLang="en-US" sz="2400" dirty="0">
                <a:latin typeface="Times" pitchFamily="2" charset="0"/>
              </a:rPr>
              <a:t>产生了缺页异常，说明文件中对应的页不在操作系统的 </a:t>
            </a:r>
            <a:r>
              <a:rPr lang="en-US" altLang="zh-CN" sz="2400" dirty="0">
                <a:latin typeface="Times" pitchFamily="2" charset="0"/>
              </a:rPr>
              <a:t>buffer pool </a:t>
            </a:r>
            <a:r>
              <a:rPr lang="zh-CN" altLang="en-US" sz="2400" dirty="0">
                <a:latin typeface="Times" pitchFamily="2" charset="0"/>
              </a:rPr>
              <a:t>中。这时候操作系统会用驱动读取硬盘上的内容，放入 </a:t>
            </a:r>
            <a:r>
              <a:rPr lang="en-US" altLang="zh-CN" sz="2400" dirty="0">
                <a:latin typeface="Times" pitchFamily="2" charset="0"/>
              </a:rPr>
              <a:t>buffer pool</a:t>
            </a:r>
            <a:r>
              <a:rPr lang="zh-CN" altLang="en-US" sz="2400" dirty="0">
                <a:latin typeface="Times" pitchFamily="2" charset="0"/>
              </a:rPr>
              <a:t>，然后修改当前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的页表来让其能够用原来的地址访问文件内容。而这一切对用户程序来说是完全透明的，除了访问延迟。</a:t>
            </a:r>
          </a:p>
          <a:p>
            <a:pPr marL="0" indent="0" algn="just">
              <a:buNone/>
            </a:pPr>
            <a:r>
              <a:rPr lang="zh-CN" altLang="en-US" sz="2400" dirty="0">
                <a:latin typeface="Times" pitchFamily="2" charset="0"/>
              </a:rPr>
              <a:t>原本的 </a:t>
            </a:r>
            <a:r>
              <a:rPr lang="en-US" altLang="zh-CN" sz="2400" dirty="0">
                <a:latin typeface="Times" pitchFamily="2" charset="0"/>
              </a:rPr>
              <a:t>Linux </a:t>
            </a:r>
            <a:r>
              <a:rPr lang="zh-CN" altLang="en-US" sz="2400" dirty="0">
                <a:latin typeface="Times" pitchFamily="2" charset="0"/>
              </a:rPr>
              <a:t>使用链表对一个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内的 </a:t>
            </a:r>
            <a:r>
              <a:rPr lang="en-US" altLang="zh-CN" sz="2400" dirty="0">
                <a:latin typeface="Times" pitchFamily="2" charset="0"/>
              </a:rPr>
              <a:t>VMA </a:t>
            </a:r>
            <a:r>
              <a:rPr lang="zh-CN" altLang="en-US" sz="2400" dirty="0">
                <a:latin typeface="Times" pitchFamily="2" charset="0"/>
              </a:rPr>
              <a:t>进行管理。但是由于如今一个程序可能体量非常巨大，所以现在的 </a:t>
            </a:r>
            <a:r>
              <a:rPr lang="en-US" altLang="zh-CN" sz="2400" dirty="0">
                <a:latin typeface="Times" pitchFamily="2" charset="0"/>
              </a:rPr>
              <a:t>Linux </a:t>
            </a:r>
            <a:r>
              <a:rPr lang="zh-CN" altLang="en-US" sz="2400" dirty="0">
                <a:latin typeface="Times" pitchFamily="2" charset="0"/>
              </a:rPr>
              <a:t>已经用虚拟地址为索引来建立红黑树了（如果你喜欢可以在这次实验中也手搓一棵红黑树）。</a:t>
            </a:r>
            <a:endParaRPr lang="en-US" altLang="zh-CN" sz="2400" dirty="0">
              <a:latin typeface="Times" pitchFamily="2" charset="0"/>
            </a:endParaRPr>
          </a:p>
          <a:p>
            <a:pPr marL="0" indent="0" algn="just">
              <a:buNone/>
            </a:pPr>
            <a:br>
              <a:rPr lang="zh-CN" altLang="en-US" sz="2400" dirty="0">
                <a:latin typeface="Times" pitchFamily="2" charset="0"/>
              </a:rPr>
            </a:br>
            <a:endParaRPr lang="zh-CN" altLang="en-US" sz="2400" dirty="0">
              <a:latin typeface="Times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1CB50B-A6AE-F428-8032-4C83E303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虚拟内存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03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en-US" sz="2400" dirty="0">
                <a:latin typeface="Times" pitchFamily="2" charset="0"/>
              </a:rPr>
              <a:t>缺页异常是一种正在运行的程序访问当前未由内存管理单元（</a:t>
            </a:r>
            <a:r>
              <a:rPr lang="en-US" altLang="zh-CN" sz="2400" dirty="0">
                <a:latin typeface="Times" pitchFamily="2" charset="0"/>
              </a:rPr>
              <a:t>MMU</a:t>
            </a:r>
            <a:r>
              <a:rPr lang="zh-CN" altLang="en-US" sz="2400" dirty="0">
                <a:latin typeface="Times" pitchFamily="2" charset="0"/>
              </a:rPr>
              <a:t>）映射到虚拟内存的页面时，由计算机硬件引发的异常类型。访问未被映射的页或访问权限不足，都会导致该类异常的发生。处理缺页异常通常是操作系统内核的一部分。总的说来，处理缺页异常需要进行以下步骤：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>
                <a:latin typeface="Times" pitchFamily="2" charset="0"/>
              </a:rPr>
              <a:t>捕获异常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>
                <a:latin typeface="Times" pitchFamily="2" charset="0"/>
              </a:rPr>
              <a:t>寻找当前 </a:t>
            </a:r>
            <a:r>
              <a:rPr lang="en-US" altLang="zh-CN" sz="2000" dirty="0">
                <a:latin typeface="Times" pitchFamily="2" charset="0"/>
              </a:rPr>
              <a:t>task </a:t>
            </a:r>
            <a:r>
              <a:rPr lang="zh-CN" altLang="en-US" sz="2000" dirty="0">
                <a:latin typeface="Times" pitchFamily="2" charset="0"/>
              </a:rPr>
              <a:t>中对应了导致产生了异常的地址对应的 </a:t>
            </a:r>
            <a:r>
              <a:rPr lang="en-US" altLang="zh-CN" sz="2000" dirty="0">
                <a:latin typeface="Times" pitchFamily="2" charset="0"/>
              </a:rPr>
              <a:t>VMA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>
                <a:latin typeface="Times" pitchFamily="2" charset="0"/>
              </a:rPr>
              <a:t>判断产生异常的原因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>
                <a:latin typeface="Times" pitchFamily="2" charset="0"/>
              </a:rPr>
              <a:t>如果是匿名区域，那么开辟一页内存，然后把这一页映射到导致异常产生 </a:t>
            </a:r>
            <a:r>
              <a:rPr lang="en-US" altLang="zh-CN" sz="2000" dirty="0">
                <a:latin typeface="Times" pitchFamily="2" charset="0"/>
              </a:rPr>
              <a:t>task </a:t>
            </a:r>
            <a:r>
              <a:rPr lang="zh-CN" altLang="en-US" sz="2000" dirty="0">
                <a:latin typeface="Times" pitchFamily="2" charset="0"/>
              </a:rPr>
              <a:t>的页表中。如果不是，那么首先将硬盘中的内容读入 </a:t>
            </a:r>
            <a:r>
              <a:rPr lang="en-US" altLang="zh-CN" sz="2000" dirty="0">
                <a:latin typeface="Times" pitchFamily="2" charset="0"/>
              </a:rPr>
              <a:t>buffer pool</a:t>
            </a:r>
            <a:r>
              <a:rPr lang="zh-CN" altLang="en-US" sz="2000" dirty="0">
                <a:latin typeface="Times" pitchFamily="2" charset="0"/>
              </a:rPr>
              <a:t>，将 </a:t>
            </a:r>
            <a:r>
              <a:rPr lang="en-US" altLang="zh-CN" sz="2000" dirty="0">
                <a:latin typeface="Times" pitchFamily="2" charset="0"/>
              </a:rPr>
              <a:t>buffer pool </a:t>
            </a:r>
            <a:r>
              <a:rPr lang="zh-CN" altLang="en-US" sz="2000" dirty="0">
                <a:latin typeface="Times" pitchFamily="2" charset="0"/>
              </a:rPr>
              <a:t>中这段内存映射给 </a:t>
            </a:r>
            <a:r>
              <a:rPr lang="en-US" altLang="zh-CN" sz="2000" dirty="0">
                <a:latin typeface="Times" pitchFamily="2" charset="0"/>
              </a:rPr>
              <a:t>task</a:t>
            </a:r>
            <a:r>
              <a:rPr lang="zh-CN" altLang="en-US" sz="2000" dirty="0">
                <a:latin typeface="Times" pitchFamily="2" charset="0"/>
              </a:rPr>
              <a:t>。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>
                <a:latin typeface="Times" pitchFamily="2" charset="0"/>
              </a:rPr>
              <a:t>返回到产生了该异常的那条指令，并继续执行程序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7EE086-F82E-F4AD-6227-32B79D0F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缺页异常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054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Times" pitchFamily="2" charset="0"/>
              </a:rPr>
              <a:t>子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和父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在不同的内存空间上运行。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400" dirty="0">
                <a:latin typeface="Times" pitchFamily="2" charset="0"/>
              </a:rPr>
              <a:t>fork </a:t>
            </a:r>
            <a:r>
              <a:rPr lang="zh-CN" altLang="en-US" sz="2400" dirty="0">
                <a:latin typeface="Times" pitchFamily="2" charset="0"/>
              </a:rPr>
              <a:t>成功时，父 </a:t>
            </a:r>
            <a:r>
              <a:rPr lang="en-US" altLang="zh-CN" sz="2400" dirty="0">
                <a:latin typeface="Times" pitchFamily="2" charset="0"/>
              </a:rPr>
              <a:t>task </a:t>
            </a:r>
            <a:r>
              <a:rPr lang="zh-CN" altLang="en-US" sz="2400" dirty="0">
                <a:latin typeface="Times" pitchFamily="2" charset="0"/>
              </a:rPr>
              <a:t>返回值为子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的 </a:t>
            </a:r>
            <a:r>
              <a:rPr lang="en-US" altLang="zh-CN" sz="2400" dirty="0" err="1">
                <a:latin typeface="Times" pitchFamily="2" charset="0"/>
              </a:rPr>
              <a:t>pid</a:t>
            </a:r>
            <a:r>
              <a:rPr lang="zh-CN" altLang="en-US" sz="2400" dirty="0">
                <a:latin typeface="Times" pitchFamily="2" charset="0"/>
              </a:rPr>
              <a:t>，子 </a:t>
            </a:r>
            <a:r>
              <a:rPr lang="en-US" altLang="zh-CN" sz="2400" dirty="0">
                <a:latin typeface="Times" pitchFamily="2" charset="0"/>
              </a:rPr>
              <a:t>task </a:t>
            </a:r>
            <a:r>
              <a:rPr lang="zh-CN" altLang="en-US" sz="2400" dirty="0">
                <a:latin typeface="Times" pitchFamily="2" charset="0"/>
              </a:rPr>
              <a:t>返回值为 </a:t>
            </a:r>
            <a:r>
              <a:rPr lang="en-US" altLang="zh-CN" sz="2400" dirty="0">
                <a:latin typeface="Times" pitchFamily="2" charset="0"/>
              </a:rPr>
              <a:t>0</a:t>
            </a:r>
            <a:r>
              <a:rPr lang="zh-CN" altLang="en-US" sz="2400" dirty="0">
                <a:latin typeface="Times" pitchFamily="2" charset="0"/>
              </a:rPr>
              <a:t>；</a:t>
            </a:r>
            <a:r>
              <a:rPr lang="en-US" altLang="zh-CN" sz="2400" dirty="0">
                <a:latin typeface="Times" pitchFamily="2" charset="0"/>
              </a:rPr>
              <a:t>fork </a:t>
            </a:r>
            <a:r>
              <a:rPr lang="zh-CN" altLang="en-US" sz="2400" dirty="0">
                <a:latin typeface="Times" pitchFamily="2" charset="0"/>
              </a:rPr>
              <a:t>失败，则父 </a:t>
            </a:r>
            <a:r>
              <a:rPr lang="en-US" altLang="zh-CN" sz="2400" dirty="0">
                <a:latin typeface="Times" pitchFamily="2" charset="0"/>
              </a:rPr>
              <a:t>task </a:t>
            </a:r>
            <a:r>
              <a:rPr lang="zh-CN" altLang="en-US" sz="2400" dirty="0">
                <a:latin typeface="Times" pitchFamily="2" charset="0"/>
              </a:rPr>
              <a:t>返回值为 </a:t>
            </a:r>
            <a:r>
              <a:rPr lang="en-US" altLang="zh-CN" sz="2400" dirty="0">
                <a:latin typeface="Times" pitchFamily="2" charset="0"/>
              </a:rPr>
              <a:t>-1</a:t>
            </a:r>
            <a:r>
              <a:rPr lang="zh-CN" altLang="en-US" sz="2400" dirty="0">
                <a:latin typeface="Times" pitchFamily="2" charset="0"/>
              </a:rPr>
              <a:t>。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Times" pitchFamily="2" charset="0"/>
              </a:rPr>
              <a:t>创建的子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需要深拷贝 </a:t>
            </a:r>
            <a:r>
              <a:rPr lang="en-US" altLang="zh-CN" sz="2400" dirty="0" err="1">
                <a:latin typeface="Times" pitchFamily="2" charset="0"/>
              </a:rPr>
              <a:t>task_struct</a:t>
            </a:r>
            <a:r>
              <a:rPr lang="zh-CN" altLang="en-US" sz="2400" dirty="0">
                <a:latin typeface="Times" pitchFamily="2" charset="0"/>
              </a:rPr>
              <a:t>，并且调整自己的页表、栈 和 </a:t>
            </a:r>
            <a:r>
              <a:rPr lang="en-US" altLang="zh-CN" sz="2400" dirty="0">
                <a:latin typeface="Times" pitchFamily="2" charset="0"/>
              </a:rPr>
              <a:t>CSR </a:t>
            </a:r>
            <a:r>
              <a:rPr lang="zh-CN" altLang="en-US" sz="2400" dirty="0">
                <a:latin typeface="Times" pitchFamily="2" charset="0"/>
              </a:rPr>
              <a:t>等信息，同时还需要复制一份在用户态会用到的内存（用户态的栈、程序的代码和数据等），并且将自己伪装成是一个因为调度而加入了 </a:t>
            </a:r>
            <a:r>
              <a:rPr lang="en-US" altLang="zh-CN" sz="2400" dirty="0">
                <a:latin typeface="Times" pitchFamily="2" charset="0"/>
              </a:rPr>
              <a:t>Ready Queue </a:t>
            </a:r>
            <a:r>
              <a:rPr lang="zh-CN" altLang="en-US" sz="2400" dirty="0">
                <a:latin typeface="Times" pitchFamily="2" charset="0"/>
              </a:rPr>
              <a:t>的普通程序来等待调度。在调度发生时，这个新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就像是原本就在等待调度一样，被调度器选择并调度。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400" dirty="0">
                <a:latin typeface="Times" pitchFamily="2" charset="0"/>
              </a:rPr>
              <a:t>Linux </a:t>
            </a:r>
            <a:r>
              <a:rPr lang="zh-CN" altLang="en-US" sz="2400" dirty="0">
                <a:latin typeface="Times" pitchFamily="2" charset="0"/>
              </a:rPr>
              <a:t>中使用了 </a:t>
            </a:r>
            <a:r>
              <a:rPr lang="en-US" altLang="zh-CN" sz="2400" dirty="0">
                <a:latin typeface="Times" pitchFamily="2" charset="0"/>
              </a:rPr>
              <a:t>copy-on-write </a:t>
            </a:r>
            <a:r>
              <a:rPr lang="zh-CN" altLang="en-US" sz="2400" dirty="0">
                <a:latin typeface="Times" pitchFamily="2" charset="0"/>
              </a:rPr>
              <a:t>机制，</a:t>
            </a:r>
            <a:r>
              <a:rPr lang="en-US" altLang="zh-CN" sz="2400" dirty="0">
                <a:latin typeface="Times" pitchFamily="2" charset="0"/>
              </a:rPr>
              <a:t>fork </a:t>
            </a:r>
            <a:r>
              <a:rPr lang="zh-CN" altLang="en-US" sz="2400" dirty="0">
                <a:latin typeface="Times" pitchFamily="2" charset="0"/>
              </a:rPr>
              <a:t>创建的子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首先与父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共享物理内存空间，直到父子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有修改内存的操作发生时再为子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分配物理内存（因为逻辑较为复杂，不要求所有同学都实现，如果你觉得这个机制很有趣，可以在实验中完成 </a:t>
            </a:r>
            <a:r>
              <a:rPr lang="en-US" altLang="zh-CN" sz="2400" dirty="0">
                <a:latin typeface="Times" pitchFamily="2" charset="0"/>
              </a:rPr>
              <a:t>COW </a:t>
            </a:r>
            <a:r>
              <a:rPr lang="zh-CN" altLang="en-US" sz="2400" dirty="0">
                <a:latin typeface="Times" pitchFamily="2" charset="0"/>
              </a:rPr>
              <a:t>机制）。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6622F5-3B96-EF93-6AF5-1E36D216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fork</a:t>
            </a:r>
            <a:r>
              <a:rPr lang="zh-CN" altLang="en-US" dirty="0">
                <a:latin typeface="+mj-ea"/>
              </a:rPr>
              <a:t>系统调用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18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基于</a:t>
            </a:r>
            <a:r>
              <a:rPr lang="en-US" altLang="zh-CN" sz="2400" dirty="0">
                <a:latin typeface="Times" pitchFamily="2" charset="0"/>
              </a:rPr>
              <a:t>Lab5</a:t>
            </a:r>
            <a:r>
              <a:rPr lang="zh-CN" altLang="en-US" sz="2400" dirty="0">
                <a:latin typeface="Times" pitchFamily="2" charset="0"/>
              </a:rPr>
              <a:t>环境，从 </a:t>
            </a:r>
            <a:r>
              <a:rPr lang="en-US" altLang="zh-CN" sz="2400" dirty="0">
                <a:latin typeface="Times" pitchFamily="2" charset="0"/>
              </a:rPr>
              <a:t>repo </a:t>
            </a:r>
            <a:r>
              <a:rPr lang="zh-CN" altLang="en-US" sz="2400" dirty="0">
                <a:latin typeface="Times" pitchFamily="2" charset="0"/>
              </a:rPr>
              <a:t>同步相应的文件和文件夹，并调整文件组织</a:t>
            </a: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我们的实验已经进行了将近一学期，在持续开发的代码上添加内容可能会让你的思维比较混乱。如果你认为你的代码可能需要整理，实验指导书提供了一份简要的</a:t>
            </a:r>
            <a:r>
              <a:rPr lang="en-US" altLang="zh-CN" sz="2400" dirty="0">
                <a:latin typeface="Times" pitchFamily="2" charset="0"/>
              </a:rPr>
              <a:t>Checklist</a:t>
            </a:r>
            <a:r>
              <a:rPr lang="zh-CN" altLang="en-US" sz="2400" dirty="0">
                <a:latin typeface="Times" pitchFamily="2" charset="0"/>
              </a:rPr>
              <a:t>，可以让你的代码更简洁，并让你在实现 </a:t>
            </a:r>
            <a:r>
              <a:rPr lang="en-US" altLang="zh-CN" sz="2400" dirty="0">
                <a:latin typeface="Times" pitchFamily="2" charset="0"/>
              </a:rPr>
              <a:t>Lab6 </a:t>
            </a:r>
            <a:r>
              <a:rPr lang="zh-CN" altLang="en-US" sz="2400" dirty="0">
                <a:latin typeface="Times" pitchFamily="2" charset="0"/>
              </a:rPr>
              <a:t>的时候思路更加清晰。如果你要修改代码，请务必确认做好备份，并在改一小部分后就编译运行一次，不要让你辛苦写的代码 </a:t>
            </a:r>
            <a:r>
              <a:rPr lang="en-US" altLang="zh-CN" sz="2400" dirty="0">
                <a:latin typeface="Times" pitchFamily="2" charset="0"/>
              </a:rPr>
              <a:t>crash</a:t>
            </a:r>
            <a:r>
              <a:rPr lang="zh-CN" altLang="en-US" sz="2400" dirty="0">
                <a:latin typeface="Times" pitchFamily="2" charset="0"/>
              </a:rPr>
              <a:t>。当然，这一个步骤并不是强制的，完全复用之前的代码仍然可以完成 </a:t>
            </a:r>
            <a:r>
              <a:rPr lang="en-US" altLang="zh-CN" sz="2400" dirty="0">
                <a:latin typeface="Times" pitchFamily="2" charset="0"/>
              </a:rPr>
              <a:t>Lab6</a:t>
            </a:r>
            <a:r>
              <a:rPr lang="zh-CN" altLang="en-US" sz="2400" dirty="0">
                <a:latin typeface="Times" pitchFamily="2" charset="0"/>
              </a:rPr>
              <a:t>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E236A-5C62-2847-469C-2E881B7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准备工作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439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因为链表太麻烦了，这次让大家用数组存储 </a:t>
            </a:r>
            <a:r>
              <a:rPr lang="en-US" altLang="zh-CN" sz="2400" dirty="0">
                <a:latin typeface="Times" pitchFamily="2" charset="0"/>
              </a:rPr>
              <a:t>VMA</a:t>
            </a: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修改 </a:t>
            </a:r>
            <a:r>
              <a:rPr lang="en-US" altLang="zh-CN" sz="2400" dirty="0" err="1">
                <a:latin typeface="Times" pitchFamily="2" charset="0"/>
              </a:rPr>
              <a:t>proc.h</a:t>
            </a:r>
            <a:r>
              <a:rPr lang="zh-CN" altLang="en-US" sz="2400" dirty="0">
                <a:latin typeface="Times" pitchFamily="2" charset="0"/>
              </a:rPr>
              <a:t>，增加相关结构，每一个 </a:t>
            </a:r>
            <a:r>
              <a:rPr lang="en-US" altLang="zh-CN" sz="2400" dirty="0" err="1">
                <a:latin typeface="Times" pitchFamily="2" charset="0"/>
              </a:rPr>
              <a:t>vm_area_struct</a:t>
            </a:r>
            <a:r>
              <a:rPr lang="en-US" altLang="zh-CN" sz="2400" dirty="0">
                <a:latin typeface="Times" pitchFamily="2" charset="0"/>
              </a:rPr>
              <a:t> </a:t>
            </a:r>
            <a:r>
              <a:rPr lang="zh-CN" altLang="en-US" sz="2400" dirty="0">
                <a:latin typeface="Times" pitchFamily="2" charset="0"/>
              </a:rPr>
              <a:t>都对应于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地址空间的唯一连续区间。</a:t>
            </a: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为了支持 </a:t>
            </a:r>
            <a:r>
              <a:rPr lang="en-US" altLang="zh-CN" sz="2400" dirty="0">
                <a:latin typeface="Times" pitchFamily="2" charset="0"/>
              </a:rPr>
              <a:t>Demand Paging</a:t>
            </a:r>
            <a:r>
              <a:rPr lang="zh-CN" altLang="en-US" sz="2400" dirty="0">
                <a:latin typeface="Times" pitchFamily="2" charset="0"/>
              </a:rPr>
              <a:t>，我们需要支持对 </a:t>
            </a:r>
            <a:r>
              <a:rPr lang="en-US" altLang="zh-CN" sz="2400" dirty="0" err="1">
                <a:latin typeface="Times" pitchFamily="2" charset="0"/>
              </a:rPr>
              <a:t>vm_area_struct</a:t>
            </a:r>
            <a:r>
              <a:rPr lang="en-US" altLang="zh-CN" sz="2400" dirty="0">
                <a:latin typeface="Times" pitchFamily="2" charset="0"/>
              </a:rPr>
              <a:t> </a:t>
            </a:r>
            <a:r>
              <a:rPr lang="zh-CN" altLang="en-US" sz="2400" dirty="0">
                <a:latin typeface="Times" pitchFamily="2" charset="0"/>
              </a:rPr>
              <a:t>的添加和查找：</a:t>
            </a:r>
            <a:endParaRPr lang="en-US" altLang="zh-CN" sz="2400" dirty="0">
              <a:latin typeface="Times" pitchFamily="2" charset="0"/>
            </a:endParaRPr>
          </a:p>
          <a:p>
            <a:r>
              <a:rPr lang="en-US" altLang="zh-CN" sz="2000" dirty="0" err="1">
                <a:latin typeface="Times" pitchFamily="2" charset="0"/>
              </a:rPr>
              <a:t>find_vma</a:t>
            </a:r>
            <a:r>
              <a:rPr lang="en-US" altLang="zh-CN" sz="2000" dirty="0">
                <a:latin typeface="Times" pitchFamily="2" charset="0"/>
              </a:rPr>
              <a:t> </a:t>
            </a:r>
            <a:r>
              <a:rPr lang="zh-CN" altLang="en-US" sz="2000" dirty="0">
                <a:latin typeface="Times" pitchFamily="2" charset="0"/>
              </a:rPr>
              <a:t>查找包含某个 </a:t>
            </a:r>
            <a:r>
              <a:rPr lang="en-US" altLang="zh-CN" sz="2000" dirty="0" err="1">
                <a:latin typeface="Times" pitchFamily="2" charset="0"/>
              </a:rPr>
              <a:t>addr</a:t>
            </a:r>
            <a:r>
              <a:rPr lang="en-US" altLang="zh-CN" sz="2000" dirty="0">
                <a:latin typeface="Times" pitchFamily="2" charset="0"/>
              </a:rPr>
              <a:t> </a:t>
            </a:r>
            <a:r>
              <a:rPr lang="zh-CN" altLang="en-US" sz="2000" dirty="0">
                <a:latin typeface="Times" pitchFamily="2" charset="0"/>
              </a:rPr>
              <a:t>的 </a:t>
            </a:r>
            <a:r>
              <a:rPr lang="en-US" altLang="zh-CN" sz="2000" dirty="0" err="1">
                <a:latin typeface="Times" pitchFamily="2" charset="0"/>
              </a:rPr>
              <a:t>vma</a:t>
            </a:r>
            <a:r>
              <a:rPr lang="zh-CN" altLang="en-US" sz="2000" dirty="0">
                <a:latin typeface="Times" pitchFamily="2" charset="0"/>
              </a:rPr>
              <a:t>，该函数主要在 </a:t>
            </a:r>
            <a:r>
              <a:rPr lang="en-US" altLang="zh-CN" sz="2000" dirty="0">
                <a:latin typeface="Times" pitchFamily="2" charset="0"/>
              </a:rPr>
              <a:t>Page Fault </a:t>
            </a:r>
            <a:r>
              <a:rPr lang="zh-CN" altLang="en-US" sz="2000" dirty="0">
                <a:latin typeface="Times" pitchFamily="2" charset="0"/>
              </a:rPr>
              <a:t>处理时起作用。</a:t>
            </a:r>
          </a:p>
          <a:p>
            <a:r>
              <a:rPr lang="en-US" altLang="zh-CN" sz="2000" dirty="0" err="1">
                <a:latin typeface="Times" pitchFamily="2" charset="0"/>
              </a:rPr>
              <a:t>do_mmap</a:t>
            </a:r>
            <a:r>
              <a:rPr lang="en-US" altLang="zh-CN" sz="2000" dirty="0">
                <a:latin typeface="Times" pitchFamily="2" charset="0"/>
              </a:rPr>
              <a:t> </a:t>
            </a:r>
            <a:r>
              <a:rPr lang="zh-CN" altLang="en-US" sz="2000" dirty="0">
                <a:latin typeface="Times" pitchFamily="2" charset="0"/>
              </a:rPr>
              <a:t>创建一个新的 </a:t>
            </a:r>
            <a:r>
              <a:rPr lang="en-US" altLang="zh-CN" sz="2000" dirty="0" err="1">
                <a:latin typeface="Times" pitchFamily="2" charset="0"/>
              </a:rPr>
              <a:t>vma</a:t>
            </a:r>
            <a:endParaRPr lang="en-US" altLang="zh-CN" sz="2000" dirty="0">
              <a:latin typeface="Times" pitchFamily="2" charset="0"/>
            </a:endParaRPr>
          </a:p>
          <a:p>
            <a:pPr marL="0" indent="0">
              <a:buNone/>
            </a:pPr>
            <a:endParaRPr lang="zh-CN" altLang="en-US" sz="2400" dirty="0">
              <a:latin typeface="Times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E236A-5C62-2847-469C-2E881B7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实现 </a:t>
            </a:r>
            <a:r>
              <a:rPr lang="en-US" altLang="zh-CN" dirty="0">
                <a:latin typeface="+mj-ea"/>
              </a:rPr>
              <a:t>VMA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84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当系统运行发生异常时，可即时地通过解析 </a:t>
            </a:r>
            <a:r>
              <a:rPr lang="en-US" altLang="zh-CN" sz="2400" dirty="0" err="1">
                <a:latin typeface="Times" pitchFamily="2" charset="0"/>
              </a:rPr>
              <a:t>scause</a:t>
            </a:r>
            <a:r>
              <a:rPr lang="en-US" altLang="zh-CN" sz="2400" dirty="0">
                <a:latin typeface="Times" pitchFamily="2" charset="0"/>
              </a:rPr>
              <a:t> </a:t>
            </a:r>
            <a:r>
              <a:rPr lang="zh-CN" altLang="en-US" sz="2400" dirty="0">
                <a:latin typeface="Times" pitchFamily="2" charset="0"/>
              </a:rPr>
              <a:t>寄存器的值，识别三种不同的 </a:t>
            </a:r>
            <a:r>
              <a:rPr lang="en-US" altLang="zh-CN" sz="2400" dirty="0">
                <a:latin typeface="Times" pitchFamily="2" charset="0"/>
              </a:rPr>
              <a:t>Page Fault</a:t>
            </a:r>
            <a:r>
              <a:rPr lang="zh-CN" altLang="en-US" sz="2400" dirty="0">
                <a:latin typeface="Times" pitchFamily="2" charset="0"/>
              </a:rPr>
              <a:t>。</a:t>
            </a: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处理缺页异常时所需的信息如下：</a:t>
            </a:r>
          </a:p>
          <a:p>
            <a:r>
              <a:rPr lang="zh-CN" altLang="en-US" sz="2000" dirty="0">
                <a:latin typeface="Times" pitchFamily="2" charset="0"/>
              </a:rPr>
              <a:t>触发 </a:t>
            </a:r>
            <a:r>
              <a:rPr lang="en-US" altLang="zh-CN" sz="2000" dirty="0">
                <a:latin typeface="Times" pitchFamily="2" charset="0"/>
              </a:rPr>
              <a:t>Page Fault </a:t>
            </a:r>
            <a:r>
              <a:rPr lang="zh-CN" altLang="en-US" sz="2000" dirty="0">
                <a:latin typeface="Times" pitchFamily="2" charset="0"/>
              </a:rPr>
              <a:t>时访问的虚拟内存地址 </a:t>
            </a:r>
            <a:r>
              <a:rPr lang="en-US" altLang="zh-CN" sz="2000" dirty="0">
                <a:latin typeface="Times" pitchFamily="2" charset="0"/>
              </a:rPr>
              <a:t>VA</a:t>
            </a:r>
            <a:r>
              <a:rPr lang="zh-CN" altLang="en-US" sz="2000" dirty="0">
                <a:latin typeface="Times" pitchFamily="2" charset="0"/>
              </a:rPr>
              <a:t>。当触发 </a:t>
            </a:r>
            <a:r>
              <a:rPr lang="en-US" altLang="zh-CN" sz="2000" dirty="0">
                <a:latin typeface="Times" pitchFamily="2" charset="0"/>
              </a:rPr>
              <a:t>page fault </a:t>
            </a:r>
            <a:r>
              <a:rPr lang="zh-CN" altLang="en-US" sz="2000" dirty="0">
                <a:latin typeface="Times" pitchFamily="2" charset="0"/>
              </a:rPr>
              <a:t>时，</a:t>
            </a:r>
            <a:r>
              <a:rPr lang="en-US" altLang="zh-CN" sz="2000" dirty="0" err="1">
                <a:latin typeface="Times" pitchFamily="2" charset="0"/>
              </a:rPr>
              <a:t>stval</a:t>
            </a:r>
            <a:r>
              <a:rPr lang="en-US" altLang="zh-CN" sz="2000" dirty="0">
                <a:latin typeface="Times" pitchFamily="2" charset="0"/>
              </a:rPr>
              <a:t> </a:t>
            </a:r>
            <a:r>
              <a:rPr lang="zh-CN" altLang="en-US" sz="2000" dirty="0">
                <a:latin typeface="Times" pitchFamily="2" charset="0"/>
              </a:rPr>
              <a:t>寄存器被被硬件自动设置为该出错的 </a:t>
            </a:r>
            <a:r>
              <a:rPr lang="en-US" altLang="zh-CN" sz="2000" dirty="0">
                <a:latin typeface="Times" pitchFamily="2" charset="0"/>
              </a:rPr>
              <a:t>VA </a:t>
            </a:r>
            <a:r>
              <a:rPr lang="zh-CN" altLang="en-US" sz="2000" dirty="0">
                <a:latin typeface="Times" pitchFamily="2" charset="0"/>
              </a:rPr>
              <a:t>地址</a:t>
            </a:r>
          </a:p>
          <a:p>
            <a:r>
              <a:rPr lang="zh-CN" altLang="en-US" sz="2000" dirty="0">
                <a:latin typeface="Times" pitchFamily="2" charset="0"/>
              </a:rPr>
              <a:t>导致 </a:t>
            </a:r>
            <a:r>
              <a:rPr lang="en-US" altLang="zh-CN" sz="2000" dirty="0">
                <a:latin typeface="Times" pitchFamily="2" charset="0"/>
              </a:rPr>
              <a:t>Page Fault </a:t>
            </a:r>
            <a:r>
              <a:rPr lang="zh-CN" altLang="en-US" sz="2000" dirty="0">
                <a:latin typeface="Times" pitchFamily="2" charset="0"/>
              </a:rPr>
              <a:t>的类型</a:t>
            </a:r>
          </a:p>
          <a:p>
            <a:r>
              <a:rPr lang="zh-CN" altLang="en-US" sz="2000" dirty="0">
                <a:latin typeface="Times" pitchFamily="2" charset="0"/>
              </a:rPr>
              <a:t>发生 </a:t>
            </a:r>
            <a:r>
              <a:rPr lang="en-US" altLang="zh-CN" sz="2000" dirty="0">
                <a:latin typeface="Times" pitchFamily="2" charset="0"/>
              </a:rPr>
              <a:t>Page Fault </a:t>
            </a:r>
            <a:r>
              <a:rPr lang="zh-CN" altLang="en-US" sz="2000" dirty="0">
                <a:latin typeface="Times" pitchFamily="2" charset="0"/>
              </a:rPr>
              <a:t>时的指令执行位置，保存在 </a:t>
            </a:r>
            <a:r>
              <a:rPr lang="en-US" altLang="zh-CN" sz="2000" dirty="0" err="1">
                <a:latin typeface="Times" pitchFamily="2" charset="0"/>
              </a:rPr>
              <a:t>sepc</a:t>
            </a:r>
            <a:r>
              <a:rPr lang="en-US" altLang="zh-CN" sz="2000" dirty="0">
                <a:latin typeface="Times" pitchFamily="2" charset="0"/>
              </a:rPr>
              <a:t> </a:t>
            </a:r>
            <a:r>
              <a:rPr lang="zh-CN" altLang="en-US" sz="2000" dirty="0">
                <a:latin typeface="Times" pitchFamily="2" charset="0"/>
              </a:rPr>
              <a:t>中</a:t>
            </a:r>
          </a:p>
          <a:p>
            <a:r>
              <a:rPr lang="zh-CN" altLang="en-US" sz="2000" dirty="0">
                <a:latin typeface="Times" pitchFamily="2" charset="0"/>
              </a:rPr>
              <a:t>当前 </a:t>
            </a:r>
            <a:r>
              <a:rPr lang="en-US" altLang="zh-CN" sz="2000" dirty="0">
                <a:latin typeface="Times" pitchFamily="2" charset="0"/>
              </a:rPr>
              <a:t>task </a:t>
            </a:r>
            <a:r>
              <a:rPr lang="zh-CN" altLang="en-US" sz="2000" dirty="0">
                <a:latin typeface="Times" pitchFamily="2" charset="0"/>
              </a:rPr>
              <a:t>合法的 </a:t>
            </a:r>
            <a:r>
              <a:rPr lang="en-US" altLang="zh-CN" sz="2000" dirty="0">
                <a:latin typeface="Times" pitchFamily="2" charset="0"/>
              </a:rPr>
              <a:t>VMA </a:t>
            </a:r>
            <a:r>
              <a:rPr lang="zh-CN" altLang="en-US" sz="2000" dirty="0">
                <a:latin typeface="Times" pitchFamily="2" charset="0"/>
              </a:rPr>
              <a:t>映射关系，保存在 </a:t>
            </a:r>
            <a:r>
              <a:rPr lang="en-US" altLang="zh-CN" sz="2000" dirty="0" err="1">
                <a:latin typeface="Times" pitchFamily="2" charset="0"/>
              </a:rPr>
              <a:t>vm_area_struct</a:t>
            </a:r>
            <a:r>
              <a:rPr lang="en-US" altLang="zh-CN" sz="2000" dirty="0">
                <a:latin typeface="Times" pitchFamily="2" charset="0"/>
              </a:rPr>
              <a:t> </a:t>
            </a:r>
            <a:r>
              <a:rPr lang="zh-CN" altLang="en-US" sz="2000" dirty="0">
                <a:latin typeface="Times" pitchFamily="2" charset="0"/>
              </a:rPr>
              <a:t>链表中</a:t>
            </a:r>
          </a:p>
          <a:p>
            <a:pPr marL="0" indent="0">
              <a:buNone/>
            </a:pPr>
            <a:endParaRPr lang="zh-CN" altLang="en-US" sz="2400" dirty="0">
              <a:latin typeface="Times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E236A-5C62-2847-469C-2E881B7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Page Fault Handler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416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" pitchFamily="2" charset="0"/>
              </a:rPr>
              <a:t>Linux </a:t>
            </a:r>
            <a:r>
              <a:rPr lang="zh-CN" altLang="en-US" sz="2400" dirty="0">
                <a:latin typeface="Times" pitchFamily="2" charset="0"/>
              </a:rPr>
              <a:t>在 </a:t>
            </a:r>
            <a:r>
              <a:rPr lang="en-US" altLang="zh-CN" sz="2400" dirty="0">
                <a:latin typeface="Times" pitchFamily="2" charset="0"/>
              </a:rPr>
              <a:t>Page Fault Handler </a:t>
            </a:r>
            <a:r>
              <a:rPr lang="zh-CN" altLang="en-US" sz="2400" dirty="0">
                <a:latin typeface="Times" pitchFamily="2" charset="0"/>
              </a:rPr>
              <a:t>中需要考虑三类数据的值。我们的实验经过简化，只需要根据 </a:t>
            </a:r>
            <a:r>
              <a:rPr lang="en-US" altLang="zh-CN" sz="2400" dirty="0" err="1">
                <a:latin typeface="Times" pitchFamily="2" charset="0"/>
              </a:rPr>
              <a:t>vm_area_struct</a:t>
            </a:r>
            <a:r>
              <a:rPr lang="en-US" altLang="zh-CN" sz="2400" dirty="0">
                <a:latin typeface="Times" pitchFamily="2" charset="0"/>
              </a:rPr>
              <a:t> </a:t>
            </a:r>
            <a:r>
              <a:rPr lang="zh-CN" altLang="en-US" sz="2400" dirty="0">
                <a:latin typeface="Times" pitchFamily="2" charset="0"/>
              </a:rPr>
              <a:t>中的 </a:t>
            </a:r>
            <a:r>
              <a:rPr lang="en-US" altLang="zh-CN" sz="2400" dirty="0" err="1">
                <a:latin typeface="Times" pitchFamily="2" charset="0"/>
              </a:rPr>
              <a:t>vm_flags</a:t>
            </a:r>
            <a:r>
              <a:rPr lang="en-US" altLang="zh-CN" sz="2400" dirty="0">
                <a:latin typeface="Times" pitchFamily="2" charset="0"/>
              </a:rPr>
              <a:t> </a:t>
            </a:r>
            <a:r>
              <a:rPr lang="zh-CN" altLang="en-US" sz="2400" dirty="0">
                <a:latin typeface="Times" pitchFamily="2" charset="0"/>
              </a:rPr>
              <a:t>来确定当前发生了什么样的错误，并且需要如何处理。</a:t>
            </a: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在初始化一个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时我们既不分配内存，又不更改页表项来建立映射。回退到用户态进行程序执行的时候就会因为没有映射而发生 </a:t>
            </a:r>
            <a:r>
              <a:rPr lang="en-US" altLang="zh-CN" sz="2400" dirty="0">
                <a:latin typeface="Times" pitchFamily="2" charset="0"/>
              </a:rPr>
              <a:t>Page Fault</a:t>
            </a:r>
            <a:r>
              <a:rPr lang="zh-CN" altLang="en-US" sz="2400" dirty="0">
                <a:latin typeface="Times" pitchFamily="2" charset="0"/>
              </a:rPr>
              <a:t>，进入我们的 </a:t>
            </a:r>
            <a:r>
              <a:rPr lang="en-US" altLang="zh-CN" sz="2400" dirty="0">
                <a:latin typeface="Times" pitchFamily="2" charset="0"/>
              </a:rPr>
              <a:t>Page Fault Handler </a:t>
            </a:r>
            <a:r>
              <a:rPr lang="zh-CN" altLang="en-US" sz="2400" dirty="0">
                <a:latin typeface="Times" pitchFamily="2" charset="0"/>
              </a:rPr>
              <a:t>后，我们再分配空间（按需要拷贝内容）进行映射。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E236A-5C62-2847-469C-2E881B7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Page Fault Handler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528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例如，我们原本要为用户态虚拟地址映射一个页，需要进行如下操作：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" pitchFamily="2" charset="0"/>
              </a:rPr>
              <a:t>使用 </a:t>
            </a:r>
            <a:r>
              <a:rPr lang="en-US" altLang="zh-CN" sz="2400" dirty="0" err="1">
                <a:latin typeface="Times" pitchFamily="2" charset="0"/>
              </a:rPr>
              <a:t>alloc_page</a:t>
            </a:r>
            <a:r>
              <a:rPr lang="en-US" altLang="zh-CN" sz="2400" dirty="0">
                <a:latin typeface="Times" pitchFamily="2" charset="0"/>
              </a:rPr>
              <a:t> </a:t>
            </a:r>
            <a:r>
              <a:rPr lang="zh-CN" altLang="en-US" sz="2400" dirty="0">
                <a:latin typeface="Times" pitchFamily="2" charset="0"/>
              </a:rPr>
              <a:t>分配一个页的空间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" pitchFamily="2" charset="0"/>
              </a:rPr>
              <a:t>对这个页中的数据进行填充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" pitchFamily="2" charset="0"/>
              </a:rPr>
              <a:t>将这个页映射到用户空间，供用户程序访问。并设置好对应的 </a:t>
            </a:r>
            <a:r>
              <a:rPr lang="en-US" altLang="zh-CN" sz="2400" dirty="0">
                <a:latin typeface="Times" pitchFamily="2" charset="0"/>
              </a:rPr>
              <a:t>U, W, X, R </a:t>
            </a:r>
            <a:r>
              <a:rPr lang="zh-CN" altLang="en-US" sz="2400" dirty="0">
                <a:latin typeface="Times" pitchFamily="2" charset="0"/>
              </a:rPr>
              <a:t>权限，最后将 </a:t>
            </a:r>
            <a:r>
              <a:rPr lang="en-US" altLang="zh-CN" sz="2400" dirty="0">
                <a:latin typeface="Times" pitchFamily="2" charset="0"/>
              </a:rPr>
              <a:t>V </a:t>
            </a:r>
            <a:r>
              <a:rPr lang="zh-CN" altLang="en-US" sz="2400" dirty="0">
                <a:latin typeface="Times" pitchFamily="2" charset="0"/>
              </a:rPr>
              <a:t>置为 </a:t>
            </a:r>
            <a:r>
              <a:rPr lang="en-US" altLang="zh-CN" sz="2400" dirty="0">
                <a:latin typeface="Times" pitchFamily="2" charset="0"/>
              </a:rPr>
              <a:t>1</a:t>
            </a:r>
            <a:r>
              <a:rPr lang="zh-CN" altLang="en-US" sz="2400" dirty="0">
                <a:latin typeface="Times" pitchFamily="2" charset="0"/>
              </a:rPr>
              <a:t>，代表其有效。</a:t>
            </a:r>
          </a:p>
          <a:p>
            <a:pPr marL="0" indent="0">
              <a:buNone/>
            </a:pPr>
            <a:r>
              <a:rPr lang="zh-CN" altLang="en-US" sz="2400" dirty="0">
                <a:latin typeface="Times" pitchFamily="2" charset="0"/>
              </a:rPr>
              <a:t>而为了减少 </a:t>
            </a:r>
            <a:r>
              <a:rPr lang="en-US" altLang="zh-CN" sz="2400" dirty="0">
                <a:latin typeface="Times" pitchFamily="2" charset="0"/>
              </a:rPr>
              <a:t>task </a:t>
            </a:r>
            <a:r>
              <a:rPr lang="zh-CN" altLang="en-US" sz="2400" dirty="0">
                <a:latin typeface="Times" pitchFamily="2" charset="0"/>
              </a:rPr>
              <a:t>初始化时的开销，我们对一个 </a:t>
            </a:r>
            <a:r>
              <a:rPr lang="en-US" altLang="zh-CN" sz="2400" dirty="0">
                <a:latin typeface="Times" pitchFamily="2" charset="0"/>
              </a:rPr>
              <a:t>Segment </a:t>
            </a:r>
            <a:r>
              <a:rPr lang="zh-CN" altLang="en-US" sz="2400" dirty="0">
                <a:latin typeface="Times" pitchFamily="2" charset="0"/>
              </a:rPr>
              <a:t>或者 用户态的栈 只需分别建立一个 </a:t>
            </a:r>
            <a:r>
              <a:rPr lang="en-US" altLang="zh-CN" sz="2400" dirty="0">
                <a:latin typeface="Times" pitchFamily="2" charset="0"/>
              </a:rPr>
              <a:t>VMA</a:t>
            </a:r>
            <a:r>
              <a:rPr lang="zh-CN" altLang="en-US" sz="2400" dirty="0">
                <a:latin typeface="Times" pitchFamily="2" charset="0"/>
              </a:rPr>
              <a:t>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E236A-5C62-2847-469C-2E881B7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Page Fault Handler</a:t>
            </a:r>
            <a:endParaRPr 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270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9082</TotalTime>
  <Words>1660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Apple LiSung</vt:lpstr>
      <vt:lpstr>宋体</vt:lpstr>
      <vt:lpstr>Arial</vt:lpstr>
      <vt:lpstr>Calibri</vt:lpstr>
      <vt:lpstr>Calibri Light</vt:lpstr>
      <vt:lpstr>Times</vt:lpstr>
      <vt:lpstr>Office Theme</vt:lpstr>
      <vt:lpstr>Lab 5 Page Fault</vt:lpstr>
      <vt:lpstr>虚拟内存</vt:lpstr>
      <vt:lpstr>缺页异常</vt:lpstr>
      <vt:lpstr>fork系统调用</vt:lpstr>
      <vt:lpstr>准备工作</vt:lpstr>
      <vt:lpstr>实现 VMA</vt:lpstr>
      <vt:lpstr>Page Fault Handler</vt:lpstr>
      <vt:lpstr>Page Fault Handler</vt:lpstr>
      <vt:lpstr>Page Fault Handler</vt:lpstr>
      <vt:lpstr>Page Fault Handler</vt:lpstr>
      <vt:lpstr>Page Fault Handler</vt:lpstr>
      <vt:lpstr>Fork()</vt:lpstr>
      <vt:lpstr>实验目标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 User Mode</dc:title>
  <dc:creator>wyffeiwhe</dc:creator>
  <cp:lastModifiedBy>yijiu zeng</cp:lastModifiedBy>
  <cp:revision>60</cp:revision>
  <dcterms:created xsi:type="dcterms:W3CDTF">2021-12-24T09:53:54Z</dcterms:created>
  <dcterms:modified xsi:type="dcterms:W3CDTF">2023-11-24T11:10:55Z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1033-3.9.3.6359</vt:lpwstr>
  </property>
</Properties>
</file>