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1179" r:id="rId3"/>
    <p:sldId id="1184" r:id="rId4"/>
    <p:sldId id="1180" r:id="rId5"/>
    <p:sldId id="1203" r:id="rId6"/>
    <p:sldId id="1185" r:id="rId7"/>
    <p:sldId id="1197" r:id="rId8"/>
    <p:sldId id="1191" r:id="rId9"/>
    <p:sldId id="1202" r:id="rId11"/>
    <p:sldId id="1219" r:id="rId12"/>
    <p:sldId id="1198" r:id="rId13"/>
    <p:sldId id="1218" r:id="rId14"/>
    <p:sldId id="1200" r:id="rId15"/>
    <p:sldId id="1201" r:id="rId16"/>
    <p:sldId id="1206" r:id="rId17"/>
    <p:sldId id="1207" r:id="rId18"/>
    <p:sldId id="1208" r:id="rId19"/>
    <p:sldId id="1209" r:id="rId20"/>
    <p:sldId id="1210" r:id="rId21"/>
    <p:sldId id="1211" r:id="rId22"/>
    <p:sldId id="1212" r:id="rId23"/>
    <p:sldId id="1213" r:id="rId24"/>
    <p:sldId id="1214" r:id="rId25"/>
    <p:sldId id="1215" r:id="rId26"/>
    <p:sldId id="1216" r:id="rId27"/>
    <p:sldId id="1217" r:id="rId28"/>
    <p:sldId id="1220" r:id="rId29"/>
    <p:sldId id="1221" r:id="rId30"/>
    <p:sldId id="1222" r:id="rId31"/>
    <p:sldId id="1223" r:id="rId32"/>
    <p:sldId id="1188" r:id="rId33"/>
    <p:sldId id="1189" r:id="rId34"/>
    <p:sldId id="1224" r:id="rId35"/>
    <p:sldId id="1225" r:id="rId36"/>
    <p:sldId id="1226" r:id="rId37"/>
    <p:sldId id="1227" r:id="rId38"/>
    <p:sldId id="1228" r:id="rId39"/>
    <p:sldId id="1229" r:id="rId40"/>
    <p:sldId id="1230" r:id="rId41"/>
  </p:sldIdLst>
  <p:sldSz cx="9144000" cy="5143500"/>
  <p:notesSz cx="6858000" cy="9144000"/>
  <p:custDataLst>
    <p:tags r:id="rId4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 gao" initials="y" lastIdx="5" clrIdx="0"/>
  <p:cmAuthor id="2" name="Admin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0000CC"/>
    <a:srgbClr val="00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43" d="100"/>
          <a:sy n="143" d="100"/>
        </p:scale>
        <p:origin x="684" y="126"/>
      </p:cViewPr>
      <p:guideLst>
        <p:guide orient="horz" pos="1587"/>
        <p:guide pos="29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3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FA93C5-1655-420A-9C51-C99945E0E222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时间自主安排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22" name="幻灯片图像占位符 1"/>
          <p:cNvSpPr/>
          <p:nvPr>
            <p:ph type="sldImg" idx="2"/>
          </p:nvPr>
        </p:nvSpPr>
        <p:spPr/>
      </p:sp>
      <p:sp>
        <p:nvSpPr>
          <p:cNvPr id="104862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22" name="幻灯片图像占位符 1"/>
          <p:cNvSpPr/>
          <p:nvPr>
            <p:ph type="sldImg" idx="2"/>
          </p:nvPr>
        </p:nvSpPr>
        <p:spPr/>
      </p:sp>
      <p:sp>
        <p:nvSpPr>
          <p:cNvPr id="104862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22" name="幻灯片图像占位符 1"/>
          <p:cNvSpPr/>
          <p:nvPr>
            <p:ph type="sldImg" idx="2"/>
          </p:nvPr>
        </p:nvSpPr>
        <p:spPr/>
      </p:sp>
      <p:sp>
        <p:nvSpPr>
          <p:cNvPr id="104862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/>
      <p:sp>
        <p:nvSpPr>
          <p:cNvPr id="1048628" name="幻灯片图像占位符 1"/>
          <p:cNvSpPr/>
          <p:nvPr>
            <p:ph type="sldImg" idx="2"/>
          </p:nvPr>
        </p:nvSpPr>
        <p:spPr/>
      </p:sp>
      <p:sp>
        <p:nvSpPr>
          <p:cNvPr id="1048629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198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4198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entury Gothic" pitchFamily="34" charset="0"/>
                <a:ea typeface="幼圆" pitchFamily="49" charset="-122"/>
              </a:rPr>
            </a:fld>
            <a:endParaRPr lang="zh-CN" altLang="en-US" sz="1200">
              <a:latin typeface="Century Gothic" pitchFamily="34" charset="0"/>
              <a:ea typeface="幼圆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15" name="幻灯片图像占位符 1"/>
          <p:cNvSpPr/>
          <p:nvPr>
            <p:ph type="sldImg" idx="2"/>
          </p:nvPr>
        </p:nvSpPr>
        <p:spPr/>
      </p:sp>
      <p:sp>
        <p:nvSpPr>
          <p:cNvPr id="1048616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/>
      <p:sp>
        <p:nvSpPr>
          <p:cNvPr id="1048615" name="幻灯片图像占位符 1"/>
          <p:cNvSpPr/>
          <p:nvPr>
            <p:ph type="sldImg" idx="2"/>
          </p:nvPr>
        </p:nvSpPr>
        <p:spPr/>
      </p:sp>
      <p:sp>
        <p:nvSpPr>
          <p:cNvPr id="1048616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/>
      <p:sp>
        <p:nvSpPr>
          <p:cNvPr id="1048618" name="幻灯片图像占位符 1"/>
          <p:cNvSpPr/>
          <p:nvPr>
            <p:ph type="sldImg" idx="2"/>
          </p:nvPr>
        </p:nvSpPr>
        <p:spPr/>
      </p:sp>
      <p:sp>
        <p:nvSpPr>
          <p:cNvPr id="1048619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2003年，时任浙江省委书记习近平同志在省委十一届四次全会上提出的，是引领浙江发展的总纲领，推进工作的总方略。第一个“八”，意思是“八个方面优势”，第二个“八”，意思是“八个方面举措”，具体的内容是：进一步发挥浙江的体制机制优势，大力推动以公有制为主体的多种所有制经济共同发展，不断完善社会主义市场经济体制；进一步发挥浙江的区位优势，主动接轨上海、积极参与长江三角洲地区合作与交流，不断提高对内对外开放水平；进一步发挥浙江的块状特色产业优势，加快先进制造业基地建设，走新型工业化道路；进一步发挥浙江的城乡协调发展优势，加快推进城乡一体化；进一步发挥浙江的生态优势，创建生态省，打造“绿色浙江”；进一步发挥浙江的山海资源优势，大力发展海洋经济，推动欠发达地区跨越式发展，努力使海洋经济和欠发达地区的发展成为浙江经济新的增长点；进一步发挥浙江的环境优势，积极推进以“五大百亿”工程为主要内容的重点建设，切实加强法治建设、信用建设和机关效能建设；进一步发挥浙江的人文优势，积极推进科教兴省、人才强省，加快建设文化大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/>
      <p:sp>
        <p:nvSpPr>
          <p:cNvPr id="1048618" name="幻灯片图像占位符 1"/>
          <p:cNvSpPr/>
          <p:nvPr>
            <p:ph type="sldImg" idx="2"/>
          </p:nvPr>
        </p:nvSpPr>
        <p:spPr/>
      </p:sp>
      <p:sp>
        <p:nvSpPr>
          <p:cNvPr id="1048619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2003年，时任浙江省委书记习近平同志在省委十一届四次全会上提出的，是引领浙江发展的总纲领，推进工作的总方略。第一个“八”，意思是“八个方面优势”，第二个“八”，意思是“八个方面举措”，具体的内容是：进一步发挥浙江的体制机制优势，大力推动以公有制为主体的多种所有制经济共同发展，不断完善社会主义市场经济体制；进一步发挥浙江的区位优势，主动接轨上海、积极参与长江三角洲地区合作与交流，不断提高对内对外开放水平；进一步发挥浙江的块状特色产业优势，加快先进制造业基地建设，走新型工业化道路；进一步发挥浙江的城乡协调发展优势，加快推进城乡一体化；进一步发挥浙江的生态优势，创建生态省，打造“绿色浙江”；进一步发挥浙江的山海资源优势，大力发展海洋经济，推动欠发达地区跨越式发展，努力使海洋经济和欠发达地区的发展成为浙江经济新的增长点；进一步发挥浙江的环境优势，积极推进以“五大百亿”工程为主要内容的重点建设，切实加强法治建设、信用建设和机关效能建设；进一步发挥浙江的人文优势，积极推进科教兴省、人才强省，加快建设文化大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/>
      <p:sp>
        <p:nvSpPr>
          <p:cNvPr id="1048618" name="幻灯片图像占位符 1"/>
          <p:cNvSpPr/>
          <p:nvPr>
            <p:ph type="sldImg" idx="2"/>
          </p:nvPr>
        </p:nvSpPr>
        <p:spPr/>
      </p:sp>
      <p:sp>
        <p:nvSpPr>
          <p:cNvPr id="1048619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https://www.sohu.com/a/254336210_100224826  基础设施取得重大进展，改善了人们的生产生活环境。</a:t>
            </a:r>
            <a:r>
              <a:rPr lang="en-US" altLang="zh-CN"/>
              <a:t>;法治建设取得显著进步，营造了公平正义的社会环境; 信用体系日益完善，构筑了公开透明的市场环境; 机关效能建设逐步深化，打造了一流的服务环境。</a:t>
            </a:r>
            <a:endParaRPr lang="en-US" altLang="zh-CN"/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/>
      <p:sp>
        <p:nvSpPr>
          <p:cNvPr id="1048618" name="幻灯片图像占位符 1"/>
          <p:cNvSpPr/>
          <p:nvPr>
            <p:ph type="sldImg" idx="2"/>
          </p:nvPr>
        </p:nvSpPr>
        <p:spPr/>
      </p:sp>
      <p:sp>
        <p:nvSpPr>
          <p:cNvPr id="1048619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 2003年，时任浙江省委书记习近平同志在省委十一届四次全会上提出的，是引领浙江发展的总纲领，推进工作的总方略。第一个“八”，意思是“八个方面优势”，第二个“八”，意思是“八个方面举措”，具体的内容是：进一步发挥浙江的体制机制优势，大力推动以公有制为主体的多种所有制经济共同发展，不断完善社会主义市场经济体制；进一步发挥浙江的区位优势，主动接轨上海、积极参与长江三角洲地区合作与交流，不断提高对内对外开放水平；进一步发挥浙江的块状特色产业优势，加快先进制造业基地建设，走新型工业化道路；进一步发挥浙江的城乡协调发展优势，加快推进城乡一体化；进一步发挥浙江的生态优势，创建生态省，打造“绿色浙江”；进一步发挥浙江的山海资源优势，大力发展海洋经济，推动欠发达地区跨越式发展，努力使海洋经济和欠发达地区的发展成为浙江经济新的增长点；进一步发挥浙江的环境优势，积极推进以“五大百亿”工程为主要内容的重点建设，切实加强法治建设、信用建设和机关效能建设；进一步发挥浙江的人文优势，积极推进科教兴省、人才强省，加快建设文化大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22" name="幻灯片图像占位符 1"/>
          <p:cNvSpPr/>
          <p:nvPr>
            <p:ph type="sldImg" idx="2"/>
          </p:nvPr>
        </p:nvSpPr>
        <p:spPr/>
      </p:sp>
      <p:sp>
        <p:nvSpPr>
          <p:cNvPr id="104862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/>
      <p:sp>
        <p:nvSpPr>
          <p:cNvPr id="1048622" name="幻灯片图像占位符 1"/>
          <p:cNvSpPr/>
          <p:nvPr>
            <p:ph type="sldImg" idx="2"/>
          </p:nvPr>
        </p:nvSpPr>
        <p:spPr/>
      </p:sp>
      <p:sp>
        <p:nvSpPr>
          <p:cNvPr id="104862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D24EB-DB67-449C-88C0-47A4E159C8DE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图片 4"/>
          <p:cNvPicPr>
            <a:picLocks noChangeAspect="1"/>
          </p:cNvPicPr>
          <p:nvPr/>
        </p:nvPicPr>
        <p:blipFill>
          <a:blip r:embed="rId1"/>
          <a:srcRect t="14845" b="21423"/>
          <a:stretch>
            <a:fillRect/>
          </a:stretch>
        </p:blipFill>
        <p:spPr>
          <a:xfrm>
            <a:off x="0" y="3292475"/>
            <a:ext cx="9144000" cy="1851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571625" cy="45720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</p:pic>
      <p:sp>
        <p:nvSpPr>
          <p:cNvPr id="3076" name="TextBox 2"/>
          <p:cNvSpPr txBox="1"/>
          <p:nvPr/>
        </p:nvSpPr>
        <p:spPr>
          <a:xfrm>
            <a:off x="142875" y="2427288"/>
            <a:ext cx="90011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浙江大学马克思主义学院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 eaLnBrk="1" hangingPunct="1"/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“习近平新时代中国特色社会主义思想概论”教研中心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77" name="矩形 1"/>
          <p:cNvSpPr/>
          <p:nvPr/>
        </p:nvSpPr>
        <p:spPr>
          <a:xfrm>
            <a:off x="899795" y="1059180"/>
            <a:ext cx="771588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“习近平新时代中国特色社会主义思想概论”</a:t>
            </a:r>
            <a:endParaRPr lang="en-US" altLang="zh-CN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的授课特点和学习要求</a:t>
            </a:r>
            <a:endParaRPr lang="en-US" altLang="zh-CN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14" name="文本框 1"/>
          <p:cNvSpPr txBox="1"/>
          <p:nvPr/>
        </p:nvSpPr>
        <p:spPr>
          <a:xfrm>
            <a:off x="1403350" y="771525"/>
            <a:ext cx="64001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（一）基本目标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b="1">
              <a:latin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200" b="1"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200" b="1">
                <a:latin typeface="宋体" panose="02010600030101010101" pitchFamily="2" charset="-122"/>
                <a:sym typeface="+mn-ea"/>
              </a:rPr>
              <a:t>地域范围限于浙江；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要充分体现浙江“三地一窗口”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两个先行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的优势；</a:t>
            </a:r>
            <a:r>
              <a:rPr lang="zh-CN" altLang="en-US" sz="2200" b="1">
                <a:latin typeface="宋体" panose="02010600030101010101" pitchFamily="2" charset="-122"/>
                <a:sym typeface="+mn-ea"/>
              </a:rPr>
              <a:t>通过实践调研活动，发现、总结、提炼浙江地方改革发展中的亮点与经验，并进一步提出自己的建议。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/>
      <p:sp>
        <p:nvSpPr>
          <p:cNvPr id="1048614" name="文本框 1"/>
          <p:cNvSpPr txBox="1"/>
          <p:nvPr/>
        </p:nvSpPr>
        <p:spPr>
          <a:xfrm>
            <a:off x="611505" y="411480"/>
            <a:ext cx="77127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“三地”：</a:t>
            </a:r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中国革命红船的起航地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改革开放的先行地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ea typeface="宋体" panose="02010600030101010101" pitchFamily="2" charset="-122"/>
              </a:rPr>
              <a:t>习近平新时代中国特色社会主义思想的重要萌发地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“一窗口”：</a:t>
            </a:r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努力建设新时代全面展示中国特色社会主义制</a:t>
            </a:r>
            <a:endParaRPr lang="zh-CN" altLang="en-US" sz="2200" b="1">
              <a:ln>
                <a:solidFill>
                  <a:srgbClr val="C00000"/>
                </a:solidFill>
              </a:ln>
              <a:latin typeface="宋体" panose="02010600030101010101" pitchFamily="2" charset="-122"/>
              <a:sym typeface="+mn-ea"/>
            </a:endParaRPr>
          </a:p>
          <a:p>
            <a:pPr eaLnBrk="1" hangingPunct="1"/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           </a:t>
            </a:r>
            <a:r>
              <a:rPr lang="zh-CN" altLang="en-US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度优越性的重要窗口</a:t>
            </a:r>
            <a:endParaRPr lang="zh-CN" altLang="en-US" sz="2200" b="1">
              <a:ln>
                <a:solidFill>
                  <a:srgbClr val="C00000"/>
                </a:solidFill>
              </a:ln>
              <a:latin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两个先行</a:t>
            </a:r>
            <a:r>
              <a:rPr lang="en-US" altLang="zh-CN" sz="2200" b="1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在高质量发展中奋力推进中国特色社会主义</a:t>
            </a:r>
            <a:endParaRPr lang="en-US" altLang="zh-CN" sz="2200" b="1">
              <a:ln>
                <a:solidFill>
                  <a:srgbClr val="C00000"/>
                </a:solidFill>
              </a:ln>
              <a:latin typeface="宋体" panose="02010600030101010101" pitchFamily="2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2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sym typeface="+mn-ea"/>
              </a:rPr>
              <a:t>              共同富裕先行和省域现代化先行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/>
      <p:sp>
        <p:nvSpPr>
          <p:cNvPr id="1048617" name="文本框 1"/>
          <p:cNvSpPr txBox="1"/>
          <p:nvPr/>
        </p:nvSpPr>
        <p:spPr>
          <a:xfrm>
            <a:off x="1481495" y="736521"/>
            <a:ext cx="5920026" cy="3158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（二）实践主题</a:t>
            </a: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2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以“习近平新时代中国特色社会主义思想在浙江的实践”为主题，以“八八战略”实施后浙江的发展变迁为主线，围绕近年发生在浙江的最新改革创新开展调研。</a:t>
            </a: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endParaRPr lang="zh-CN" altLang="en-US" sz="21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/>
      <p:sp>
        <p:nvSpPr>
          <p:cNvPr id="1048617" name="文本框 1"/>
          <p:cNvSpPr txBox="1"/>
          <p:nvPr/>
        </p:nvSpPr>
        <p:spPr>
          <a:xfrm>
            <a:off x="1666756" y="435531"/>
            <a:ext cx="5920026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100" b="1">
                <a:ln>
                  <a:solidFill>
                    <a:srgbClr val="C00000"/>
                  </a:solidFill>
                </a:ln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“八八战略”</a:t>
            </a:r>
            <a:endParaRPr lang="zh-CN" altLang="en-US" sz="2100" b="1">
              <a:ln>
                <a:solidFill>
                  <a:srgbClr val="C00000"/>
                </a:solidFill>
              </a:ln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1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2003年，时任浙江省委书记习近平同志在省委十一届四次全会上提出的，是引领浙江发展的总纲领，推进工作的总方略。第一个“八”，意思是“八个方面优势”，第二个“八”，意思是“八个方面举措”。</a:t>
            </a:r>
            <a:endParaRPr lang="en-US" altLang="zh-CN" sz="21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/>
      <p:sp>
        <p:nvSpPr>
          <p:cNvPr id="1048617" name="文本框 1"/>
          <p:cNvSpPr txBox="1"/>
          <p:nvPr/>
        </p:nvSpPr>
        <p:spPr>
          <a:xfrm>
            <a:off x="1331595" y="183356"/>
            <a:ext cx="6159341" cy="4410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575" b="1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“八八战略”</a:t>
            </a:r>
            <a:endParaRPr lang="zh-CN" altLang="en-US" sz="1575" b="1">
              <a:ln>
                <a:solidFill>
                  <a:srgbClr val="C00000"/>
                </a:solidFill>
              </a:ln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进一步发挥浙江的体制机制优势，大力推动以公有制为主体的多种所有制经济共同发展，  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不断完善社会主义市场经济体制；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进一步发挥浙江的区位优势，主动接轨上海、积极参与长江三角洲地区合作与交流，不 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断提高对内对外开放水平；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进一步发挥浙江的块状特色产业优势，加快先进制造业基地建设，走新型工业化道路；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进一步发挥浙江的城乡协调发展优势，加快推进城乡一体化；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进一步发挥浙江的生态优势，创建生态省，打造“绿色浙江”；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进一步发挥浙江的山海资源优势，大力发展海洋经济，推动欠发达地区跨越式发展，努力使海洋经济和欠发达地区的发展成为浙江经济新的增长点；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进一步发挥浙江的环境优势，积极推进基础设施建设，切实加强法治建设、信用建设和机关效能建设；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en-US" altLang="zh-CN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 </a:t>
            </a:r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进一步发挥浙江的人文优势，积极推进科教兴省、人才强省，加快建设文化大省。</a:t>
            </a:r>
            <a:endParaRPr lang="zh-CN" altLang="en-US" sz="1575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/>
      <p:sp>
        <p:nvSpPr>
          <p:cNvPr id="1048617" name="文本框 1"/>
          <p:cNvSpPr txBox="1"/>
          <p:nvPr/>
        </p:nvSpPr>
        <p:spPr>
          <a:xfrm>
            <a:off x="1480185" y="859155"/>
            <a:ext cx="6052185" cy="3542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70000"/>
              </a:lnSpc>
              <a:buFont typeface="Wingdings" panose="05000000000000000000" charset="0"/>
              <a:buNone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（三）基本要求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2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.案例全部发生在浙江农村或城市的基层；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2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选题不要大，视角要小、要巧；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None/>
            </a:pPr>
            <a:r>
              <a:rPr lang="zh-CN" altLang="en-US" sz="22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3.</a:t>
            </a:r>
            <a:r>
              <a:rPr lang="zh-CN" altLang="en-US" sz="2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要求原创性，通过实地走访、数据收集等方式获取第一手资料。</a:t>
            </a: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None/>
            </a:pPr>
            <a:endParaRPr lang="zh-CN" altLang="en-US" sz="22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/>
      <p:sp>
        <p:nvSpPr>
          <p:cNvPr id="1048620" name="文本框 1"/>
          <p:cNvSpPr txBox="1"/>
          <p:nvPr/>
        </p:nvSpPr>
        <p:spPr>
          <a:xfrm>
            <a:off x="1503045" y="316230"/>
            <a:ext cx="6015038" cy="3773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（四）案例选题提示（供参考）</a:t>
            </a:r>
            <a:endParaRPr lang="zh-CN" altLang="en-US" sz="16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1.经济方面。</a:t>
            </a:r>
            <a:endParaRPr lang="zh-CN" altLang="en-US" sz="16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65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公经济发展情况，具体到某一地、某一领域产业转型升级情况；浙江数字经济发展情况，具体到某一区县、某一行业的情况；浙江高端装备制造业的发展情况，浙江国有企业改革发展情况，供给侧结构改革情况等，具体到某一地区、某一行业或某一企业。重点关注传统产业升级情况，数字经济、环保、旅游、金融、时尚、高端装备制造业、文化创业产业等发展情况；乡村振兴情况；统筹推进疫情防控与经济社会发展方面的创新做法等。</a:t>
            </a:r>
            <a:endParaRPr lang="zh-CN" altLang="en-US" sz="165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21" name="文本框 1"/>
          <p:cNvSpPr txBox="1"/>
          <p:nvPr/>
        </p:nvSpPr>
        <p:spPr>
          <a:xfrm>
            <a:off x="1649254" y="720566"/>
            <a:ext cx="5553075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2.政治方面。</a:t>
            </a:r>
            <a:endParaRPr lang="zh-CN" altLang="en-US" sz="1800" b="1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基层协商民主、民情恳谈会、“村民说事”、乡贤理事会、后陈经验、小微权力清单、村务监督委员会、居务监督委员会等各地做法与经验总结提炼。农民工代表工作室制度。“最多跑一次改革”，某地成功经验与做法。 “只进一扇门，最多跑一地”做法与经验。“清廉浙江”“清廉村居”建设等做法与经验。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21" name="文本框 1"/>
          <p:cNvSpPr txBox="1"/>
          <p:nvPr/>
        </p:nvSpPr>
        <p:spPr>
          <a:xfrm>
            <a:off x="1868805" y="1048703"/>
            <a:ext cx="5135404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3.文化方面。</a:t>
            </a:r>
            <a:endParaRPr lang="zh-CN" altLang="en-US" sz="1800" b="1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社会主义核心价值观践行情况，大中小学意识形态教育、思想品德教育、爱国主义教育主要方式方法及成效；浙江文化创意产业的发展情况，动漫、影视剧制作、各种文化公司的发展，群众性文化建设，如农村文化大礼堂建设等。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21" name="文本框 1"/>
          <p:cNvSpPr txBox="1"/>
          <p:nvPr/>
        </p:nvSpPr>
        <p:spPr>
          <a:xfrm>
            <a:off x="1854994" y="611029"/>
            <a:ext cx="5272088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4.社会方面。</a:t>
            </a:r>
            <a:endParaRPr lang="zh-CN" altLang="en-US" sz="1800" b="1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民生方面，包括上学、就业、养老、医疗等社会保障方面的做法与经验，可以围绕某一特定群体或某一创新事物开展调研，比如老年食堂等。社会治理方面，比如数字治理、社区自治、村庄自治，“三治”如何融合？党建如何引领？社会组织如何发挥作用？社会组织的培育与发展情况、后疫情时代如何进一步加强社区治理等。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Box 1"/>
          <p:cNvSpPr txBox="1"/>
          <p:nvPr/>
        </p:nvSpPr>
        <p:spPr>
          <a:xfrm>
            <a:off x="1043940" y="483553"/>
            <a:ext cx="20875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授课对象</a:t>
            </a:r>
            <a:endParaRPr lang="zh-CN" altLang="en-US" sz="32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099" name="TextBox 2"/>
          <p:cNvSpPr txBox="1"/>
          <p:nvPr/>
        </p:nvSpPr>
        <p:spPr>
          <a:xfrm>
            <a:off x="897255" y="1419860"/>
            <a:ext cx="6895465" cy="201676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no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面向全校所有本科生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该课程为必选的通识课程，不可以免修，不可以其他通识课程的学分进行替换。</a:t>
            </a:r>
            <a:endParaRPr lang="zh-CN" altLang="en-US" sz="2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21" name="文本框 1"/>
          <p:cNvSpPr txBox="1"/>
          <p:nvPr/>
        </p:nvSpPr>
        <p:spPr>
          <a:xfrm>
            <a:off x="2055495" y="712470"/>
            <a:ext cx="4712494" cy="2609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5.生态方面。</a:t>
            </a:r>
            <a:endParaRPr lang="zh-CN" altLang="en-US" sz="1800" b="1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乡村振兴规划、“美丽乡村”建设，具体到某一村庄或社区，具体到某一件事，如农村与城市处理垃圾分类方面的做法与经验，科技如何助力生态文明建设？具体到某一区、某一乡镇、街道或某一村、社区。“美丽城镇”建设、“美丽田园”建设等。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/>
      <p:sp>
        <p:nvSpPr>
          <p:cNvPr id="1048621" name="文本框 1"/>
          <p:cNvSpPr txBox="1"/>
          <p:nvPr/>
        </p:nvSpPr>
        <p:spPr>
          <a:xfrm>
            <a:off x="2028349" y="1094423"/>
            <a:ext cx="4712494" cy="1889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6.党建方面。</a:t>
            </a:r>
            <a:endParaRPr lang="zh-CN" altLang="en-US" sz="1800" b="1"/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1800" b="1"/>
              <a:t>机关党建、城市党建、农村党建、高校党建、国有企业党建、两新组织党建等方面的创新；大学生入党情况、学生党支部开展建设情况等。 </a:t>
            </a:r>
            <a:endParaRPr lang="zh-CN" altLang="en-US" sz="1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/>
      <p:sp>
        <p:nvSpPr>
          <p:cNvPr id="1048624" name="文本框 99"/>
          <p:cNvSpPr txBox="1"/>
          <p:nvPr/>
        </p:nvSpPr>
        <p:spPr>
          <a:xfrm>
            <a:off x="1731764" y="537925"/>
            <a:ext cx="5847160" cy="3300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20000"/>
              </a:lnSpc>
            </a:pPr>
            <a:r>
              <a:rPr lang="zh-CN" sz="1575" b="1">
                <a:ea typeface="宋体" panose="02010600030101010101" pitchFamily="2" charset="-122"/>
              </a:rPr>
              <a:t>（五）调查报告的撰写要求：</a:t>
            </a:r>
            <a:endParaRPr lang="zh-CN" sz="1575" b="1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调查报告应说明调查的目的，如果采用问卷调查，需要说明调查对象的范围、问卷发放方式、样本量、分析方法。分析应客观、深入，语言简洁。</a:t>
            </a:r>
            <a:endParaRPr lang="zh-CN" sz="1575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报告中引用了他人已发表论著的观点需要标明注释，注释格式参照《中国社会科学》杂志。</a:t>
            </a:r>
            <a:endParaRPr lang="zh-CN" sz="1575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调查报告中可以采用表格和图表，但尽量不要使用照片。照片可以作为附件打包发送。</a:t>
            </a:r>
            <a:endParaRPr lang="zh-CN" sz="1575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调查问卷、统计数据需要同时提交。</a:t>
            </a:r>
            <a:endParaRPr lang="zh-CN" sz="1575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字数控制在5000字以内。</a:t>
            </a:r>
            <a:endParaRPr lang="zh-CN" sz="1575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575">
                <a:ea typeface="宋体" panose="02010600030101010101" pitchFamily="2" charset="-122"/>
              </a:rPr>
              <a:t>其他格式参照案例的格式要求。</a:t>
            </a:r>
            <a:endParaRPr lang="zh-CN" sz="1575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/>
      <p:sp>
        <p:nvSpPr>
          <p:cNvPr id="1048625" name="文本框 99"/>
          <p:cNvSpPr txBox="1"/>
          <p:nvPr/>
        </p:nvSpPr>
        <p:spPr>
          <a:xfrm>
            <a:off x="1559005" y="535424"/>
            <a:ext cx="6025039" cy="3689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800" b="1">
                <a:ea typeface="宋体" panose="02010600030101010101" pitchFamily="2" charset="-122"/>
              </a:rPr>
              <a:t>（六）案例的撰写要求：</a:t>
            </a:r>
            <a:endParaRPr lang="zh-CN" sz="1800" b="1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800">
                <a:ea typeface="宋体" panose="02010600030101010101" pitchFamily="2" charset="-122"/>
              </a:rPr>
              <a:t>具体事件：发生的具体地点的概况、背景、主要做法、成效、理论分析；</a:t>
            </a:r>
            <a:endParaRPr lang="zh-CN" sz="1800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800">
                <a:ea typeface="宋体" panose="02010600030101010101" pitchFamily="2" charset="-122"/>
              </a:rPr>
              <a:t>具体人物：人物情况的基本介绍、主要事迹、影响、学生的评价；</a:t>
            </a:r>
            <a:endParaRPr lang="zh-CN" sz="1800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800">
                <a:ea typeface="宋体" panose="02010600030101010101" pitchFamily="2" charset="-122"/>
              </a:rPr>
              <a:t>字数要求：</a:t>
            </a:r>
            <a:r>
              <a:rPr lang="en-US" altLang="zh-CN" sz="1800">
                <a:ea typeface="宋体" panose="02010600030101010101" pitchFamily="2" charset="-122"/>
              </a:rPr>
              <a:t>3</a:t>
            </a:r>
            <a:r>
              <a:rPr lang="zh-CN" sz="1800">
                <a:ea typeface="宋体" panose="02010600030101010101" pitchFamily="2" charset="-122"/>
              </a:rPr>
              <a:t>000字</a:t>
            </a:r>
            <a:endParaRPr lang="zh-CN" sz="1800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800">
                <a:ea typeface="宋体" panose="02010600030101010101" pitchFamily="2" charset="-122"/>
              </a:rPr>
              <a:t>完成的格式：WORD文挡</a:t>
            </a:r>
            <a:endParaRPr lang="zh-CN" sz="1800">
              <a:ea typeface="宋体" panose="02010600030101010101" pitchFamily="2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charset="0"/>
              <a:buChar char="u"/>
            </a:pPr>
            <a:r>
              <a:rPr lang="zh-CN" sz="1800">
                <a:ea typeface="宋体" panose="02010600030101010101" pitchFamily="2" charset="-122"/>
              </a:rPr>
              <a:t>字体：宋体。题目4号字体加粗，正文5号字体，正文中的标题小四号加粗，序号分别用一、二、三、1、2、3、⑴⑵⑶来表示。每个段落开头要空2个中文字符。</a:t>
            </a:r>
            <a:endParaRPr 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/>
      <p:grpSp>
        <p:nvGrpSpPr>
          <p:cNvPr id="88" name="组合 2"/>
          <p:cNvGrpSpPr/>
          <p:nvPr/>
        </p:nvGrpSpPr>
        <p:grpSpPr>
          <a:xfrm>
            <a:off x="1761649" y="1011198"/>
            <a:ext cx="5818585" cy="3061454"/>
            <a:chOff x="5600" y="3075"/>
            <a:chExt cx="8280" cy="4649"/>
          </a:xfrm>
        </p:grpSpPr>
        <p:sp>
          <p:nvSpPr>
            <p:cNvPr id="1048626" name="文本框 99"/>
            <p:cNvSpPr txBox="1"/>
            <p:nvPr/>
          </p:nvSpPr>
          <p:spPr>
            <a:xfrm>
              <a:off x="5600" y="3075"/>
              <a:ext cx="8000" cy="1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indent="0"/>
              <a:r>
                <a:rPr lang="zh-CN" sz="100" b="0">
                  <a:ea typeface="宋体" panose="02010600030101010101" pitchFamily="2" charset="-122"/>
                </a:rPr>
                <a:t>具体格式要求可以参见下图：</a:t>
              </a:r>
              <a:endParaRPr lang="zh-CN" altLang="en-US" sz="100" b="0">
                <a:ea typeface="宋体" panose="02010600030101010101" pitchFamily="2" charset="-122"/>
              </a:endParaRPr>
            </a:p>
          </p:txBody>
        </p:sp>
        <p:pic>
          <p:nvPicPr>
            <p:cNvPr id="2097152" name="图片 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5600" y="3509"/>
              <a:ext cx="8280" cy="421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/>
      <p:sp>
        <p:nvSpPr>
          <p:cNvPr id="1048627" name="文本框 100"/>
          <p:cNvSpPr txBox="1"/>
          <p:nvPr/>
        </p:nvSpPr>
        <p:spPr>
          <a:xfrm>
            <a:off x="1762006" y="1057990"/>
            <a:ext cx="5659279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81280">
              <a:lnSpc>
                <a:spcPct val="200000"/>
              </a:lnSpc>
            </a:pPr>
            <a:r>
              <a:rPr lang="zh-CN" sz="1350" b="1">
                <a:ea typeface="新宋体" panose="02010609030101010101" charset="-122"/>
              </a:rPr>
              <a:t>正文中的编号格式要求：</a:t>
            </a:r>
            <a:r>
              <a:rPr lang="zh-CN" sz="1350" b="0">
                <a:ea typeface="新宋体" panose="02010609030101010101" charset="-122"/>
              </a:rPr>
              <a:t>
（前空两个汉字）一、xxxxxxx(小4号 宋体)   后不接排
（前空两个汉字）（一）xxxxxxxxx (小4号 宋体)   后不接排
（前空两个汉字）1．xxxxxxxxxxxxx (小4号 宋体)   后不接排
（前空两个汉字）（1）xxxxxxxxx (小4号 宋体)（加标点符号后接排）
①②③④用于正文中叙述的分句编号，如：
xxxxxx: ①xxxxxx；②xxxxxx；③xxxxxx；④xxxxxxxxx。</a:t>
            </a:r>
            <a:endParaRPr lang="zh-CN" altLang="en-US" sz="1350" b="0">
              <a:ea typeface="新宋体" panose="02010609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DD29-9255-4AC1-BFDD-5F4D42AED8C9}" type="datetime1">
              <a:rPr lang="en-US" altLang="zh-CN" sz="1015" smtClean="0"/>
            </a:fld>
            <a:endParaRPr lang="en-US" sz="1015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015" smtClean="0"/>
            </a:fld>
            <a:endParaRPr lang="en-US" sz="101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689" y="2758559"/>
            <a:ext cx="964763" cy="1042988"/>
          </a:xfrm>
          <a:prstGeom prst="rect">
            <a:avLst/>
          </a:prstGeom>
        </p:spPr>
      </p:pic>
      <p:sp>
        <p:nvSpPr>
          <p:cNvPr id="17409" name="标题 9"/>
          <p:cNvSpPr>
            <a:spLocks noGrp="1"/>
          </p:cNvSpPr>
          <p:nvPr/>
        </p:nvSpPr>
        <p:spPr>
          <a:xfrm>
            <a:off x="2349222" y="1055132"/>
            <a:ext cx="3882271" cy="1343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  <a:cs typeface="+mn-ea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defTabSz="457200"/>
            <a:r>
              <a:rPr lang="zh-CN" altLang="en-US" sz="3375" b="1" dirty="0">
                <a:solidFill>
                  <a:srgbClr val="002060"/>
                </a:solidFill>
                <a:uFillTx/>
                <a:latin typeface="方正隶变_GBK" panose="02010600030101010101" charset="-122"/>
                <a:ea typeface="方正隶变_GBK" panose="02010600030101010101" charset="-122"/>
                <a:cs typeface="+mn-ea"/>
                <a:sym typeface="Arial" panose="020B0604020202020204" pitchFamily="34" charset="0"/>
              </a:rPr>
              <a:t>成绩评定</a:t>
            </a:r>
            <a:endParaRPr lang="zh-CN" altLang="en-US" sz="3375" b="1" dirty="0">
              <a:solidFill>
                <a:srgbClr val="002060"/>
              </a:solidFill>
              <a:uFillTx/>
              <a:latin typeface="方正隶变_GBK" panose="02010600030101010101" charset="-122"/>
              <a:ea typeface="方正隶变_GBK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539115" y="555625"/>
            <a:ext cx="7433310" cy="857250"/>
          </a:xfrm>
        </p:spPr>
        <p:txBody>
          <a:bodyPr wrap="square" lIns="51435" tIns="25717" rIns="51435" bIns="25717" anchor="t"/>
          <a:p>
            <a:pPr lvl="0" eaLnBrk="1" hangingPunct="1"/>
            <a:r>
              <a:rPr lang="zh-CN" altLang="zh-CN" b="1" dirty="0"/>
              <a:t>成绩构成</a:t>
            </a:r>
            <a:endParaRPr lang="zh-CN" altLang="zh-CN" dirty="0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1292860" y="1843405"/>
            <a:ext cx="6322060" cy="2125345"/>
          </a:xfrm>
        </p:spPr>
        <p:txBody>
          <a:bodyPr wrap="square" lIns="51435" tIns="25717" rIns="51435" bIns="25717" anchor="t"/>
          <a:p>
            <a:pPr lvl="0" indent="-3429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总成绩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平时成绩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60%+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期末成绩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40%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小组平时成绩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100%=随堂发言50%+实践调研50%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</a:pP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实践调研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100%=展示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评价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50%+案例报告50%</a:t>
            </a:r>
            <a:endParaRPr lang="en-US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展示评价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100%=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教师评价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50%+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小组互评</a:t>
            </a:r>
            <a:r>
              <a:rPr lang="en-US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50%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lIns="51435" tIns="25717" rIns="51435" bIns="25717" anchor="t"/>
          <a:p>
            <a:pPr lvl="0" eaLnBrk="1" hangingPunct="1"/>
            <a:r>
              <a:rPr lang="zh-CN" altLang="zh-CN" b="1" dirty="0"/>
              <a:t>组员平时成绩·协商规则</a:t>
            </a:r>
            <a:endParaRPr lang="zh-CN" altLang="zh-CN" dirty="0"/>
          </a:p>
        </p:txBody>
      </p:sp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1256030" y="1378585"/>
            <a:ext cx="6562090" cy="2767965"/>
          </a:xfrm>
        </p:spPr>
        <p:txBody>
          <a:bodyPr wrap="square" lIns="51435" tIns="25717" rIns="51435" bIns="25717" anchor="t">
            <a:noAutofit/>
          </a:bodyPr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随堂发言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和</a:t>
            </a:r>
            <a:r>
              <a:rPr lang="en-US" altLang="zh-CN" sz="2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实践调研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的成绩加总为小组平时成绩；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由小组根据成员表现商定各自具体分数，使平均分等于小组平时成绩；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所有组员签字同意后上交。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p.s.</a:t>
            </a:r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如有组员很少参与、减分达到</a:t>
            </a:r>
            <a:r>
              <a:rPr lang="en-US" altLang="zh-CN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分以上者，由主课教师另行</a:t>
            </a:r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单独</a:t>
            </a:r>
            <a:r>
              <a:rPr lang="zh-CN" altLang="en-US" sz="16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处置</a:t>
            </a:r>
            <a:endParaRPr lang="zh-CN" altLang="en-US" sz="16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/>
            <a:endParaRPr lang="zh-CN" altLang="en-US" sz="16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wrap="square" lIns="51435" tIns="25717" rIns="51435" bIns="25717" anchor="t"/>
          <a:p>
            <a:pPr lvl="0" eaLnBrk="1" hangingPunct="1"/>
            <a:r>
              <a:rPr lang="zh-CN" altLang="zh-CN" b="1" dirty="0"/>
              <a:t>个人平时成绩</a:t>
            </a:r>
            <a:endParaRPr lang="zh-CN" altLang="zh-CN" dirty="0"/>
          </a:p>
        </p:txBody>
      </p:sp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1256030" y="1378585"/>
            <a:ext cx="6562090" cy="1416685"/>
          </a:xfrm>
        </p:spPr>
        <p:txBody>
          <a:bodyPr wrap="square" lIns="51435" tIns="25717" rIns="51435" bIns="25717" anchor="t">
            <a:noAutofit/>
          </a:bodyPr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个人互动加分</a:t>
            </a: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 eaLnBrk="1" hangingPunct="1">
              <a:lnSpc>
                <a:spcPct val="150000"/>
              </a:lnSpc>
              <a:buClr>
                <a:srgbClr val="A53010"/>
              </a:buClr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缺勤减分</a:t>
            </a:r>
            <a:endParaRPr lang="zh-CN" altLang="en-US" sz="16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292" name="矩形 4"/>
          <p:cNvSpPr/>
          <p:nvPr>
            <p:custDataLst>
              <p:tags r:id="rId1"/>
            </p:custDataLst>
          </p:nvPr>
        </p:nvSpPr>
        <p:spPr>
          <a:xfrm>
            <a:off x="971550" y="2859405"/>
            <a:ext cx="7466330" cy="129159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zh-CN" sz="2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</a:t>
            </a:r>
            <a:r>
              <a:rPr lang="zh-CN" altLang="en-US" sz="2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lang="en-US" altLang="zh-CN" sz="2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2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线下</a:t>
            </a:r>
            <a:r>
              <a:rPr lang="zh-CN" altLang="en-US" sz="26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教师抽查、助教</a:t>
            </a:r>
            <a:r>
              <a:rPr lang="zh-CN" altLang="zh-CN" sz="2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</a:t>
            </a:r>
            <a:r>
              <a:rPr lang="zh-CN" altLang="en-US" sz="2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、小组考勤方式。</a:t>
            </a:r>
            <a:endParaRPr lang="zh-CN" altLang="zh-CN" sz="26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矩形 1"/>
          <p:cNvSpPr/>
          <p:nvPr/>
        </p:nvSpPr>
        <p:spPr>
          <a:xfrm>
            <a:off x="827088" y="339725"/>
            <a:ext cx="1627187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授课方式</a:t>
            </a:r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611188" y="1117600"/>
            <a:ext cx="7588250" cy="175323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主要采用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线下教学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线下教学在教室进行，学生必须到教室听课，教师按规定进行考勤。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矩形 2"/>
          <p:cNvSpPr/>
          <p:nvPr/>
        </p:nvSpPr>
        <p:spPr>
          <a:xfrm>
            <a:off x="2555240" y="1635760"/>
            <a:ext cx="4357688" cy="193802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随堂发言：小组成绩</a:t>
            </a:r>
            <a:endParaRPr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案例报告：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小组成绩</a:t>
            </a:r>
            <a:endParaRPr lang="en-US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期末考试：个人成绩</a:t>
            </a:r>
            <a:endParaRPr lang="zh-CN" altLang="en-US" sz="24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个人互动：个人成绩</a:t>
            </a:r>
            <a:endParaRPr lang="zh-CN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zh-CN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考勤情况：个人成绩</a:t>
            </a:r>
            <a:endParaRPr lang="zh-CN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969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115" y="555625"/>
            <a:ext cx="7433310" cy="857250"/>
          </a:xfrm>
          <a:prstGeom prst="rect">
            <a:avLst/>
          </a:prstGeom>
          <a:noFill/>
          <a:ln w="9525">
            <a:noFill/>
          </a:ln>
        </p:spPr>
        <p:txBody>
          <a:bodyPr wrap="square" lIns="51435" tIns="25717" rIns="51435" bIns="25717" anchor="t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lang="zh-CN" altLang="zh-CN" b="1" dirty="0"/>
              <a:t>成绩构成</a:t>
            </a:r>
            <a:endParaRPr lang="zh-CN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2"/>
          <p:cNvSpPr/>
          <p:nvPr/>
        </p:nvSpPr>
        <p:spPr>
          <a:xfrm>
            <a:off x="1043623" y="483553"/>
            <a:ext cx="1620837" cy="52387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考试形式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矩形 2"/>
          <p:cNvSpPr/>
          <p:nvPr/>
        </p:nvSpPr>
        <p:spPr>
          <a:xfrm>
            <a:off x="920750" y="1419543"/>
            <a:ext cx="7416800" cy="1753235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期末考试采用</a:t>
            </a:r>
            <a:r>
              <a:rPr lang="zh-CN" altLang="en-US" sz="24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开卷考试</a:t>
            </a: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，全部采用主观题。学生不可以通过电子设备查看资料。</a:t>
            </a:r>
            <a:endParaRPr lang="zh-CN" altLang="en-US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全校统一集中安排，到教室准时参加线下考试</a:t>
            </a:r>
            <a:r>
              <a:rPr lang="zh-CN" altLang="zh-CN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zh-CN" sz="24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9" y="2820829"/>
            <a:ext cx="1286351" cy="1390650"/>
          </a:xfrm>
          <a:prstGeom prst="rect">
            <a:avLst/>
          </a:prstGeom>
        </p:spPr>
      </p:pic>
      <p:sp>
        <p:nvSpPr>
          <p:cNvPr id="17409" name="标题 9"/>
          <p:cNvSpPr>
            <a:spLocks noGrp="1"/>
          </p:cNvSpPr>
          <p:nvPr/>
        </p:nvSpPr>
        <p:spPr>
          <a:xfrm>
            <a:off x="1608296" y="549593"/>
            <a:ext cx="5176361" cy="1790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  <a:cs typeface="+mn-ea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chemeClr val="tx1"/>
                </a:solidFill>
                <a:uFillTx/>
                <a:latin typeface="方正隶变_GBK" panose="02010600030101010101" charset="-122"/>
                <a:ea typeface="方正隶变_GBK" panose="02010600030101010101" charset="-122"/>
                <a:cs typeface="+mn-ea"/>
                <a:sym typeface="Arial" panose="020B0604020202020204" pitchFamily="34" charset="0"/>
              </a:rPr>
              <a:t>表格使用</a:t>
            </a:r>
            <a:endParaRPr lang="zh-CN" altLang="en-US" sz="4500" b="1" dirty="0">
              <a:solidFill>
                <a:schemeClr val="tx1"/>
              </a:solidFill>
              <a:uFillTx/>
              <a:latin typeface="方正隶变_GBK" panose="02010600030101010101" charset="-122"/>
              <a:ea typeface="方正隶变_GBK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2373511" y="817067"/>
            <a:ext cx="5013127" cy="720626"/>
          </a:xfrm>
        </p:spPr>
        <p:txBody>
          <a:bodyPr wrap="square" lIns="51435" tIns="25717" rIns="51435" bIns="25717" anchor="t"/>
          <a:p>
            <a:r>
              <a:rPr lang="zh-CN" altLang="zh-CN" b="1" dirty="0"/>
              <a:t>表格使用</a:t>
            </a:r>
            <a:endParaRPr lang="zh-CN" altLang="zh-CN" b="1" dirty="0"/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1187450" y="1707515"/>
            <a:ext cx="6748780" cy="2186305"/>
          </a:xfrm>
        </p:spPr>
        <p:txBody>
          <a:bodyPr wrap="square" lIns="51435" tIns="25717" rIns="51435" bIns="25717" anchor="t">
            <a:noAutofit/>
          </a:bodyPr>
          <a:p>
            <a:pPr indent="-285750">
              <a:lnSpc>
                <a:spcPct val="110000"/>
              </a:lnSpc>
            </a:pPr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小组成员表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组长填写，发电子版给课代表。</a:t>
            </a:r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285750">
              <a:lnSpc>
                <a:spcPct val="110000"/>
              </a:lnSpc>
            </a:pPr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小组讨论记录表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每节专题课填写。</a:t>
            </a:r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285750">
              <a:lnSpc>
                <a:spcPct val="110000"/>
              </a:lnSpc>
            </a:pPr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“习概”专题课出勤情况记录表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每节专题课如实记录，组长留存，教师抽查，期末上交。</a:t>
            </a:r>
            <a:endParaRPr lang="zh-CN" altLang="en-US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2601218" y="985838"/>
            <a:ext cx="5013127" cy="720626"/>
          </a:xfrm>
        </p:spPr>
        <p:txBody>
          <a:bodyPr wrap="square" lIns="51435" tIns="25717" rIns="51435" bIns="25717" anchor="t"/>
          <a:p>
            <a:r>
              <a:rPr lang="zh-CN" altLang="zh-CN" b="1" dirty="0"/>
              <a:t>表格使用</a:t>
            </a:r>
            <a:endParaRPr lang="zh-CN" altLang="en-US" dirty="0"/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1420495" y="1923415"/>
            <a:ext cx="6258560" cy="2186305"/>
          </a:xfrm>
        </p:spPr>
        <p:txBody>
          <a:bodyPr wrap="square" lIns="51435" tIns="25717" rIns="51435" bIns="25717" anchor="t"/>
          <a:p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随堂发言评价表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教师填写，期末汇总。</a:t>
            </a:r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小组展示评价</a:t>
            </a:r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不汇报的小组填写，各组选一位评分员。</a:t>
            </a:r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小组成绩分配表</a:t>
            </a:r>
            <a:endParaRPr lang="zh-CN" altLang="zh-CN" sz="2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/>
            <a:r>
              <a:rPr lang="zh-CN" altLang="zh-CN" sz="2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复习答疑周组员签字后上交</a:t>
            </a:r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sz="2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9" y="2820829"/>
            <a:ext cx="1286351" cy="1390650"/>
          </a:xfrm>
          <a:prstGeom prst="rect">
            <a:avLst/>
          </a:prstGeom>
        </p:spPr>
      </p:pic>
      <p:sp>
        <p:nvSpPr>
          <p:cNvPr id="17409" name="标题 9"/>
          <p:cNvSpPr>
            <a:spLocks noGrp="1"/>
          </p:cNvSpPr>
          <p:nvPr/>
        </p:nvSpPr>
        <p:spPr>
          <a:xfrm>
            <a:off x="1608296" y="549593"/>
            <a:ext cx="5176361" cy="1790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  <a:cs typeface="+mn-ea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chemeClr val="tx1"/>
                </a:solidFill>
                <a:uFillTx/>
                <a:latin typeface="方正隶变_GBK" panose="02010600030101010101" charset="-122"/>
                <a:ea typeface="方正隶变_GBK" panose="02010600030101010101" charset="-122"/>
                <a:cs typeface="+mn-ea"/>
                <a:sym typeface="Arial" panose="020B0604020202020204" pitchFamily="34" charset="0"/>
              </a:rPr>
              <a:t>其他事项</a:t>
            </a:r>
            <a:endParaRPr lang="zh-CN" altLang="en-US" sz="4500" b="1" dirty="0">
              <a:solidFill>
                <a:schemeClr val="tx1"/>
              </a:solidFill>
              <a:uFillTx/>
              <a:latin typeface="方正隶变_GBK" panose="02010600030101010101" charset="-122"/>
              <a:ea typeface="方正隶变_GBK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516255" y="627380"/>
            <a:ext cx="7278370" cy="857250"/>
          </a:xfrm>
        </p:spPr>
        <p:txBody>
          <a:bodyPr wrap="square" lIns="51435" tIns="25717" rIns="51435" bIns="25717" anchor="t"/>
          <a:p>
            <a:pPr lvl="0"/>
            <a:r>
              <a:rPr lang="zh-CN" altLang="zh-CN" b="1" dirty="0"/>
              <a:t>分组</a:t>
            </a:r>
            <a:endParaRPr lang="zh-CN" altLang="zh-CN" b="1" dirty="0"/>
          </a:p>
        </p:txBody>
      </p:sp>
      <p:sp>
        <p:nvSpPr>
          <p:cNvPr id="36866" name="Rectangle 3"/>
          <p:cNvSpPr>
            <a:spLocks noGrp="1"/>
          </p:cNvSpPr>
          <p:nvPr>
            <p:ph type="body"/>
          </p:nvPr>
        </p:nvSpPr>
        <p:spPr>
          <a:xfrm>
            <a:off x="2123500" y="2067362"/>
            <a:ext cx="5014913" cy="2185988"/>
          </a:xfrm>
        </p:spPr>
        <p:txBody>
          <a:bodyPr wrap="square" lIns="51435" tIns="25717" rIns="51435" bIns="25717" anchor="t"/>
          <a:p>
            <a:pPr lvl="0" indent="-342900">
              <a:lnSpc>
                <a:spcPct val="150000"/>
              </a:lnSpc>
            </a:pPr>
            <a:r>
              <a:rPr lang="zh-CN" altLang="zh-CN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自愿</a:t>
            </a:r>
            <a:r>
              <a:rPr lang="en-US" altLang="zh-CN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指定组合。</a:t>
            </a:r>
            <a:endParaRPr lang="zh-CN" altLang="zh-CN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第一周完成分组。</a:t>
            </a:r>
            <a:endParaRPr lang="zh-CN" altLang="zh-CN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日后组员有变化，须及时通知教师。</a:t>
            </a: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endParaRPr lang="zh-CN" altLang="en-US" sz="18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wrap="square" lIns="51435" tIns="25717" rIns="51435" bIns="25717" anchor="t"/>
          <a:p>
            <a:pPr lvl="0"/>
            <a:r>
              <a:rPr lang="zh-CN" altLang="zh-CN" b="1" dirty="0"/>
              <a:t>碎碎念 （</a:t>
            </a:r>
            <a:r>
              <a:rPr lang="en-US" altLang="zh-CN" b="1" dirty="0"/>
              <a:t>jilv</a:t>
            </a:r>
            <a:r>
              <a:rPr lang="zh-CN" altLang="en-US" b="1" dirty="0">
                <a:ea typeface="宋体" panose="02010600030101010101" pitchFamily="2" charset="-122"/>
              </a:rPr>
              <a:t>）</a:t>
            </a:r>
            <a:r>
              <a:rPr lang="zh-CN" altLang="zh-CN" b="1" dirty="0"/>
              <a:t> </a:t>
            </a:r>
            <a:endParaRPr lang="en-US" altLang="zh-CN" b="1" dirty="0"/>
          </a:p>
        </p:txBody>
      </p:sp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2033468" y="1545968"/>
            <a:ext cx="5155109" cy="2185988"/>
          </a:xfrm>
        </p:spPr>
        <p:txBody>
          <a:bodyPr wrap="square" lIns="51435" tIns="25717" rIns="51435" bIns="25717" anchor="t">
            <a:normAutofit/>
          </a:bodyPr>
          <a:p>
            <a:pPr lvl="0" indent="-342900">
              <a:lnSpc>
                <a:spcPct val="150000"/>
              </a:lnSpc>
            </a:pP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不要迟到、早退、旷课。</a:t>
            </a:r>
            <a:endParaRPr lang="zh-CN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关于请假：提前请假，事后提交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正式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假条。</a:t>
            </a:r>
            <a:endParaRPr lang="zh-CN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手机请静音，上课期间不准接打电话。</a:t>
            </a:r>
            <a:endParaRPr lang="zh-CN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每次上课尽量</a:t>
            </a:r>
            <a:r>
              <a:rPr lang="zh-CN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按组就坐。</a:t>
            </a:r>
            <a:endParaRPr lang="zh-CN" altLang="zh-CN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indent="-342900">
              <a:lnSpc>
                <a:spcPct val="150000"/>
              </a:lnSpc>
            </a:pPr>
            <a:endParaRPr lang="zh-CN" altLang="zh-CN" sz="135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内容占位符 2"/>
          <p:cNvSpPr>
            <a:spLocks noGrp="1"/>
          </p:cNvSpPr>
          <p:nvPr>
            <p:ph idx="1"/>
          </p:nvPr>
        </p:nvSpPr>
        <p:spPr>
          <a:xfrm>
            <a:off x="1630045" y="1321435"/>
            <a:ext cx="5834380" cy="2689860"/>
          </a:xfrm>
        </p:spPr>
        <p:txBody>
          <a:bodyPr anchor="t">
            <a:normAutofit/>
          </a:bodyPr>
          <a:p>
            <a:r>
              <a:rPr lang="zh-CN" altLang="en-US" sz="1575"/>
              <a:t>建一个班级群（记取班级号）</a:t>
            </a:r>
            <a:endParaRPr lang="zh-CN" altLang="en-US" sz="1575"/>
          </a:p>
          <a:p>
            <a:r>
              <a:rPr lang="zh-CN" altLang="en-US" sz="1575"/>
              <a:t>选两位课代表</a:t>
            </a:r>
            <a:endParaRPr lang="zh-CN" altLang="en-US" sz="1575"/>
          </a:p>
          <a:p>
            <a:r>
              <a:rPr lang="zh-CN" altLang="en-US" sz="1575"/>
              <a:t>进行分组（选出组长、评分员）</a:t>
            </a:r>
            <a:endParaRPr lang="zh-CN" altLang="en-US" sz="1575"/>
          </a:p>
          <a:p>
            <a:r>
              <a:rPr lang="zh-CN" altLang="en-US" sz="1575"/>
              <a:t>查看序号，编制组号，上交小组成员表</a:t>
            </a:r>
            <a:endParaRPr lang="zh-CN" altLang="en-US" sz="1575"/>
          </a:p>
          <a:p>
            <a:r>
              <a:rPr lang="zh-CN" altLang="en-US" sz="1575">
                <a:sym typeface="Arial" panose="020B0604020202020204" pitchFamily="34" charset="0"/>
              </a:rPr>
              <a:t>课代表在分组完成后整理一份以组号为序的名单</a:t>
            </a:r>
            <a:endParaRPr lang="zh-CN" altLang="en-US" sz="1575">
              <a:sym typeface="Arial" panose="020B0604020202020204" pitchFamily="34" charset="0"/>
            </a:endParaRPr>
          </a:p>
          <a:p>
            <a:r>
              <a:rPr lang="zh-CN" altLang="en-US" sz="1575"/>
              <a:t>抽签确定小组展示顺序</a:t>
            </a:r>
            <a:endParaRPr lang="zh-CN" altLang="en-US" sz="1575"/>
          </a:p>
          <a:p>
            <a:r>
              <a:rPr lang="zh-CN" altLang="en-US" sz="1575">
                <a:sym typeface="Arial" panose="020B0604020202020204" pitchFamily="34" charset="0"/>
              </a:rPr>
              <a:t>查阅</a:t>
            </a:r>
            <a:r>
              <a:rPr lang="en-US" altLang="zh-CN" sz="1575">
                <a:sym typeface="Arial" panose="020B0604020202020204" pitchFamily="34" charset="0"/>
              </a:rPr>
              <a:t>“</a:t>
            </a:r>
            <a:r>
              <a:rPr lang="zh-CN" altLang="en-US" sz="1575">
                <a:sym typeface="Arial" panose="020B0604020202020204" pitchFamily="34" charset="0"/>
              </a:rPr>
              <a:t>学在浙大</a:t>
            </a:r>
            <a:r>
              <a:rPr lang="en-US" altLang="zh-CN" sz="1575">
                <a:sym typeface="Arial" panose="020B0604020202020204" pitchFamily="34" charset="0"/>
              </a:rPr>
              <a:t>”/</a:t>
            </a:r>
            <a:r>
              <a:rPr lang="zh-CN" altLang="en-US" sz="1575">
                <a:sym typeface="Arial" panose="020B0604020202020204" pitchFamily="34" charset="0"/>
              </a:rPr>
              <a:t>钉钉群</a:t>
            </a:r>
            <a:r>
              <a:rPr lang="zh-CN" altLang="en-US" sz="1575">
                <a:ea typeface="宋体" panose="02010600030101010101" pitchFamily="2" charset="-122"/>
                <a:sym typeface="Arial" panose="020B0604020202020204" pitchFamily="34" charset="0"/>
              </a:rPr>
              <a:t>思考题</a:t>
            </a:r>
            <a:r>
              <a:rPr lang="zh-CN" altLang="en-US" sz="1575">
                <a:sym typeface="Arial" panose="020B0604020202020204" pitchFamily="34" charset="0"/>
              </a:rPr>
              <a:t>，准备专题课随堂讨论</a:t>
            </a:r>
            <a:endParaRPr lang="zh-CN" altLang="en-US" sz="1575">
              <a:sym typeface="Arial" panose="020B0604020202020204" pitchFamily="34" charset="0"/>
            </a:endParaRPr>
          </a:p>
          <a:p>
            <a:r>
              <a:rPr lang="zh-CN" altLang="en-US" sz="1575">
                <a:sym typeface="Arial" panose="020B0604020202020204" pitchFamily="34" charset="0"/>
              </a:rPr>
              <a:t>查阅</a:t>
            </a:r>
            <a:r>
              <a:rPr lang="en-US" altLang="zh-CN" sz="1575">
                <a:sym typeface="Arial" panose="020B0604020202020204" pitchFamily="34" charset="0"/>
              </a:rPr>
              <a:t>“</a:t>
            </a:r>
            <a:r>
              <a:rPr lang="zh-CN" altLang="en-US" sz="1575">
                <a:sym typeface="Arial" panose="020B0604020202020204" pitchFamily="34" charset="0"/>
              </a:rPr>
              <a:t>学在浙大</a:t>
            </a:r>
            <a:r>
              <a:rPr lang="en-US" altLang="zh-CN" sz="1575">
                <a:sym typeface="Arial" panose="020B0604020202020204" pitchFamily="34" charset="0"/>
              </a:rPr>
              <a:t>”/</a:t>
            </a:r>
            <a:r>
              <a:rPr lang="zh-CN" altLang="en-US" sz="1575">
                <a:sym typeface="Arial" panose="020B0604020202020204" pitchFamily="34" charset="0"/>
              </a:rPr>
              <a:t>钉钉群</a:t>
            </a:r>
            <a:r>
              <a:rPr lang="zh-CN" altLang="en-US" sz="1575">
                <a:sym typeface="Arial" panose="020B0604020202020204" pitchFamily="34" charset="0"/>
              </a:rPr>
              <a:t>有关案例研究的文件，开展调研</a:t>
            </a:r>
            <a:endParaRPr lang="zh-CN" altLang="en-US" sz="1575">
              <a:sym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350" smtClean="0"/>
            </a:fld>
            <a:endParaRPr lang="en-US" sz="13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9" y="2820829"/>
            <a:ext cx="1286351" cy="1390650"/>
          </a:xfrm>
          <a:prstGeom prst="rect">
            <a:avLst/>
          </a:prstGeom>
        </p:spPr>
      </p:pic>
      <p:sp>
        <p:nvSpPr>
          <p:cNvPr id="17409" name="标题 9"/>
          <p:cNvSpPr>
            <a:spLocks noGrp="1"/>
          </p:cNvSpPr>
          <p:nvPr/>
        </p:nvSpPr>
        <p:spPr>
          <a:xfrm>
            <a:off x="1608296" y="549593"/>
            <a:ext cx="5176361" cy="1790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  <a:cs typeface="+mn-ea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chemeClr val="tx1"/>
                </a:solidFill>
                <a:uFillTx/>
                <a:latin typeface="方正隶变_GBK" panose="02010600030101010101" charset="-122"/>
                <a:ea typeface="方正隶变_GBK" panose="02010600030101010101" charset="-122"/>
                <a:cs typeface="+mn-ea"/>
                <a:sym typeface="Arial" panose="020B0604020202020204" pitchFamily="34" charset="0"/>
              </a:rPr>
              <a:t>理论教学</a:t>
            </a:r>
            <a:endParaRPr lang="zh-CN" altLang="en-US" sz="4500" b="1" dirty="0">
              <a:solidFill>
                <a:schemeClr val="tx1"/>
              </a:solidFill>
              <a:uFillTx/>
              <a:latin typeface="方正隶变_GBK" panose="02010600030101010101" charset="-122"/>
              <a:ea typeface="方正隶变_GBK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2"/>
          <p:cNvSpPr/>
          <p:nvPr/>
        </p:nvSpPr>
        <p:spPr>
          <a:xfrm>
            <a:off x="1115695" y="29051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理论</a:t>
            </a:r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教学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8313" y="989013"/>
            <a:ext cx="8135938" cy="29533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采用专题教学方式，具体安排如下：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课前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授课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上课前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一周布置本专题的思考题，发布到学在浙大平台或班级钉钉群。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学生组建学习小组，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在课前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搜集阅读与专题相关的资料，组织组内讨论，做好讨论记录，准备好随堂发言的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PPT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矩形 2"/>
          <p:cNvSpPr/>
          <p:nvPr/>
        </p:nvSpPr>
        <p:spPr>
          <a:xfrm>
            <a:off x="1115695" y="195263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理论</a:t>
            </a:r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教学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6540" y="812800"/>
            <a:ext cx="8560435" cy="424624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课上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教师讲授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节课，留出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节课作为小组随堂发言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每次根据时间安排6组左右（每组大约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分钟）。</a:t>
            </a:r>
            <a:endParaRPr lang="zh-CN" altLang="en-US" sz="2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教师</a:t>
            </a:r>
            <a:r>
              <a:rPr lang="zh-CN" altLang="en-US" sz="2400" b="1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要记录每个小组的发言情况并进行评分，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作为平时成绩的一部分。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    </a:t>
            </a:r>
            <a:r>
              <a:rPr lang="zh-CN" altLang="en-US" sz="24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课后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小组需在每次专题课结束后将讨论记录（注明第几周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专题关键词，如深化改革、民主政治、台湾问题、大国外交等）上传到学在浙大平台，教师在评定平时成绩时作为参考。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1"/>
          <p:cNvSpPr/>
          <p:nvPr/>
        </p:nvSpPr>
        <p:spPr>
          <a:xfrm>
            <a:off x="683578" y="1017905"/>
            <a:ext cx="538480" cy="2676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学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安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排</a:t>
            </a:r>
            <a:endParaRPr lang="zh-CN" altLang="en-US" sz="28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25625" y="195580"/>
            <a:ext cx="6688455" cy="4525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第一讲  导论 马克思主义中国化时代化新的飞跃（含课程规则介绍） 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第二讲  新时代坚持和发展中国特色社会主义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第三讲  以中国式现代化全面推进中华民族伟大复兴，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社会主义现代化建设的教育、科技、人才战略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第四讲  坚持以人民为中心，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以保障和改善民生为重点加强社会建设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第五讲  全面深化改革开放，推动高质量发展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第六讲  发展全过程人民民主，推进全面依法治国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第七讲  建设社会主义文化强国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第八讲 </a:t>
            </a:r>
            <a:r>
              <a:rPr lang="en-US" altLang="zh-CN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 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建设社会主义生态文明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第九讲  实现中华民族伟大复兴的重要保障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第十讲  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中国特色大国外交和推动构建人类命运共同体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第十一讲  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坚持党的全面领导，全面从严治党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>
              <a:lnSpc>
                <a:spcPts val="2500"/>
              </a:lnSpc>
            </a:pP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第十二讲  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期末复习及其他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+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两次实践调研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>
              <a:lnSpc>
                <a:spcPts val="2500"/>
              </a:lnSpc>
            </a:pPr>
            <a:r>
              <a:rPr lang="en-US" altLang="zh-CN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+</a:t>
            </a:r>
            <a:r>
              <a:rPr lang="zh-CN" altLang="en-US" sz="1600" b="1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两次调研成果展示</a:t>
            </a: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>
              <a:lnSpc>
                <a:spcPts val="2300"/>
              </a:lnSpc>
            </a:pP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>
              <a:lnSpc>
                <a:spcPts val="2300"/>
              </a:lnSpc>
            </a:pPr>
            <a:endParaRPr lang="zh-CN" altLang="en-US" sz="1600" b="1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1350" smtClean="0"/>
            </a:fld>
            <a:endParaRPr lang="en-US" sz="135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9" y="2820829"/>
            <a:ext cx="1286351" cy="1390650"/>
          </a:xfrm>
          <a:prstGeom prst="rect">
            <a:avLst/>
          </a:prstGeom>
        </p:spPr>
      </p:pic>
      <p:sp>
        <p:nvSpPr>
          <p:cNvPr id="17409" name="标题 9"/>
          <p:cNvSpPr>
            <a:spLocks noGrp="1"/>
          </p:cNvSpPr>
          <p:nvPr/>
        </p:nvSpPr>
        <p:spPr>
          <a:xfrm>
            <a:off x="1608296" y="549593"/>
            <a:ext cx="5176361" cy="17907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6000" kern="12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  <a:cs typeface="+mn-ea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5pPr>
            <a:lvl6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6pPr>
            <a:lvl7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7pPr>
            <a:lvl8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8pPr>
            <a:lvl9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itchFamily="34" charset="0"/>
                <a:ea typeface="幼圆" pitchFamily="49" charset="-122"/>
              </a:defRPr>
            </a:lvl9pPr>
          </a:lstStyle>
          <a:p>
            <a:pPr defTabSz="457200"/>
            <a:r>
              <a:rPr lang="zh-CN" altLang="en-US" sz="4500" b="1" dirty="0">
                <a:solidFill>
                  <a:schemeClr val="tx1"/>
                </a:solidFill>
                <a:uFillTx/>
                <a:latin typeface="方正隶变_GBK" panose="02010600030101010101" charset="-122"/>
                <a:ea typeface="方正隶变_GBK" panose="02010600030101010101" charset="-122"/>
                <a:cs typeface="+mn-ea"/>
                <a:sym typeface="Arial" panose="020B0604020202020204" pitchFamily="34" charset="0"/>
              </a:rPr>
              <a:t>实践教学</a:t>
            </a:r>
            <a:endParaRPr lang="zh-CN" altLang="en-US" sz="4500" b="1" dirty="0">
              <a:solidFill>
                <a:schemeClr val="tx1"/>
              </a:solidFill>
              <a:uFillTx/>
              <a:latin typeface="方正隶变_GBK" panose="02010600030101010101" charset="-122"/>
              <a:ea typeface="方正隶变_GBK" panose="02010600030101010101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8305" y="627380"/>
            <a:ext cx="8214360" cy="4217670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342900" marR="0" lvl="0" indent="-34290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案例实践调研方式：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采用分小组调研方式在课外完成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调研时间：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秋学期和冬学期各一次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展示安排：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冬学期两次课（每组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分钟左右）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成果形式：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可以是微电影（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10-15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分钟）、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调研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报告（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3000-5000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字）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案例报告（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3000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字）。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提交形式：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以视频或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WORD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文档方式提交，文件名：组号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文件名，正文里需写清楚所有小组成员的信息，包括学号、序号、专业等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。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43" name="矩形 2"/>
          <p:cNvSpPr/>
          <p:nvPr/>
        </p:nvSpPr>
        <p:spPr>
          <a:xfrm>
            <a:off x="1403985" y="51753"/>
            <a:ext cx="1620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实践教学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b5864c98-f3b5-4d70-a128-cf092acd8780"/>
  <p:tag name="COMMONDATA" val="eyJoZGlkIjoiNzUxOTVkN2ZmMjVjM2EzNTY4MWNhM2I2OGZkMjAyO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4079</Words>
  <Application>WPS 演示</Application>
  <PresentationFormat/>
  <Paragraphs>236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等线</vt:lpstr>
      <vt:lpstr>Century Gothic</vt:lpstr>
      <vt:lpstr>幼圆</vt:lpstr>
      <vt:lpstr>方正隶变_GBK</vt:lpstr>
      <vt:lpstr>楷体</vt:lpstr>
      <vt:lpstr>Wingdings</vt:lpstr>
      <vt:lpstr>微软雅黑</vt:lpstr>
      <vt:lpstr>Arial Unicode MS</vt:lpstr>
      <vt:lpstr>新宋体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成绩构成</vt:lpstr>
      <vt:lpstr>组员平时成绩·协商规则</vt:lpstr>
      <vt:lpstr>个人平时成绩</vt:lpstr>
      <vt:lpstr>PowerPoint 演示文稿</vt:lpstr>
      <vt:lpstr>PowerPoint 演示文稿</vt:lpstr>
      <vt:lpstr>PowerPoint 演示文稿</vt:lpstr>
      <vt:lpstr>表格使用</vt:lpstr>
      <vt:lpstr>表格使用</vt:lpstr>
      <vt:lpstr>PowerPoint 演示文稿</vt:lpstr>
      <vt:lpstr>分组</vt:lpstr>
      <vt:lpstr>碎碎念 （jilv）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微软中国</dc:creator>
  <cp:lastModifiedBy>浮青映白</cp:lastModifiedBy>
  <cp:revision>498</cp:revision>
  <dcterms:created xsi:type="dcterms:W3CDTF">2013-06-20T12:41:00Z</dcterms:created>
  <dcterms:modified xsi:type="dcterms:W3CDTF">2023-10-10T04:47:51Z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90080D200DCF463D8D314E3EEF033FB1</vt:lpwstr>
  </property>
  <property fmtid="{D5CDD505-2E9C-101B-9397-08002B2CF9AE}" pid="3" name="KSOProductBuildVer">
    <vt:lpwstr>2052-11.1.0.14309</vt:lpwstr>
  </property>
</Properties>
</file>