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4" r:id="rId7"/>
    <p:sldId id="263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ro-RO" sz="4400" dirty="0">
                <a:solidFill>
                  <a:schemeClr val="tx1"/>
                </a:solidFill>
              </a:rPr>
              <a:t>Aplicatie de management al licitatiilor cu statul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152937"/>
            <a:ext cx="1999376" cy="559656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ro-RO" sz="1200" dirty="0">
                <a:solidFill>
                  <a:schemeClr val="tx1"/>
                </a:solidFill>
              </a:rPr>
              <a:t>Coordonator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</a:rPr>
              <a:t>Lect. Dr. Cira Cristian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8504A6E-BBFC-41B5-BE3C-8634FE68D40D}"/>
              </a:ext>
            </a:extLst>
          </p:cNvPr>
          <p:cNvSpPr txBox="1">
            <a:spLocks/>
          </p:cNvSpPr>
          <p:nvPr/>
        </p:nvSpPr>
        <p:spPr>
          <a:xfrm>
            <a:off x="8874476" y="4126698"/>
            <a:ext cx="1934392" cy="559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</a:rPr>
              <a:t>Student: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</a:rPr>
              <a:t>Cojanu Andrei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E94AE-2698-4919-9E5B-61A172AB1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Introducere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D940F-0441-4AE0-BBEF-754A94F1E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 err="1">
                <a:effectLst/>
                <a:latin typeface="Arial" panose="020B0604020202020204" pitchFamily="34" charset="0"/>
              </a:rPr>
              <a:t>Dupa</a:t>
            </a:r>
            <a:r>
              <a:rPr lang="en-US" b="0" i="0" dirty="0">
                <a:effectLst/>
                <a:latin typeface="Arial" panose="020B0604020202020204" pitchFamily="34" charset="0"/>
              </a:rPr>
              <a:t> cum se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poate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observa</a:t>
            </a:r>
            <a:r>
              <a:rPr lang="en-US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trecem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printr</a:t>
            </a:r>
            <a:r>
              <a:rPr lang="en-US" b="0" i="0" dirty="0">
                <a:effectLst/>
                <a:latin typeface="Arial" panose="020B0604020202020204" pitchFamily="34" charset="0"/>
              </a:rPr>
              <a:t>-o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perioada</a:t>
            </a:r>
            <a:r>
              <a:rPr lang="en-US" b="0" i="0" dirty="0">
                <a:effectLst/>
                <a:latin typeface="Arial" panose="020B0604020202020204" pitchFamily="34" charset="0"/>
              </a:rPr>
              <a:t>, potential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istorica</a:t>
            </a:r>
            <a:r>
              <a:rPr lang="en-US" b="0" i="0" dirty="0">
                <a:effectLst/>
                <a:latin typeface="Arial" panose="020B0604020202020204" pitchFamily="34" charset="0"/>
              </a:rPr>
              <a:t>, din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cauza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contextului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sanitar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</a:rPr>
              <a:t>i</a:t>
            </a:r>
            <a:r>
              <a:rPr lang="en-US" b="0" i="0" dirty="0">
                <a:effectLst/>
                <a:latin typeface="Arial" panose="020B0604020202020204" pitchFamily="34" charset="0"/>
              </a:rPr>
              <a:t>n care ne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aflam</a:t>
            </a:r>
            <a:r>
              <a:rPr lang="en-US" b="0" i="0" dirty="0">
                <a:effectLst/>
                <a:latin typeface="Arial" panose="020B0604020202020204" pitchFamily="34" charset="0"/>
              </a:rPr>
              <a:t>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Pandemia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provocata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coronavirusul</a:t>
            </a:r>
            <a:r>
              <a:rPr lang="en-US" b="0" i="0" dirty="0">
                <a:effectLst/>
                <a:latin typeface="Arial" panose="020B0604020202020204" pitchFamily="34" charset="0"/>
              </a:rPr>
              <a:t> SARS-COV-2 a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produs</a:t>
            </a:r>
            <a:r>
              <a:rPr lang="en-US" b="0" i="0" dirty="0">
                <a:effectLst/>
                <a:latin typeface="Arial" panose="020B0604020202020204" pitchFamily="34" charset="0"/>
              </a:rPr>
              <a:t> o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schimbare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brusca</a:t>
            </a:r>
            <a:r>
              <a:rPr lang="en-US" b="0" i="0" dirty="0">
                <a:effectLst/>
                <a:latin typeface="Arial" panose="020B0604020202020204" pitchFamily="34" charset="0"/>
              </a:rPr>
              <a:t> a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modului</a:t>
            </a:r>
            <a:r>
              <a:rPr lang="en-US" dirty="0">
                <a:latin typeface="Arial" panose="020B0604020202020204" pitchFamily="34" charset="0"/>
              </a:rPr>
              <a:t> i</a:t>
            </a:r>
            <a:r>
              <a:rPr lang="en-US" b="0" i="0" dirty="0">
                <a:effectLst/>
                <a:latin typeface="Arial" panose="020B0604020202020204" pitchFamily="34" charset="0"/>
              </a:rPr>
              <a:t>n care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realizam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anumite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activitati</a:t>
            </a:r>
            <a:r>
              <a:rPr lang="en-US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transferand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majoritatea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acestora</a:t>
            </a:r>
            <a:r>
              <a:rPr lang="en-US" b="0" i="0" dirty="0">
                <a:effectLst/>
                <a:latin typeface="Arial" panose="020B0604020202020204" pitchFamily="34" charset="0"/>
              </a:rPr>
              <a:t> in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mediul</a:t>
            </a:r>
            <a:r>
              <a:rPr lang="en-US" b="0" i="0" dirty="0">
                <a:effectLst/>
                <a:latin typeface="Arial" panose="020B0604020202020204" pitchFamily="34" charset="0"/>
              </a:rPr>
              <a:t> digital. </a:t>
            </a:r>
          </a:p>
          <a:p>
            <a:r>
              <a:rPr lang="en-US" b="0" i="0" dirty="0" err="1">
                <a:effectLst/>
                <a:latin typeface="Arial" panose="020B0604020202020204" pitchFamily="34" charset="0"/>
              </a:rPr>
              <a:t>Majoritatea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firmelor</a:t>
            </a:r>
            <a:r>
              <a:rPr lang="en-US" b="0" i="0" dirty="0">
                <a:effectLst/>
                <a:latin typeface="Arial" panose="020B0604020202020204" pitchFamily="34" charset="0"/>
              </a:rPr>
              <a:t>, din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cauza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scaderii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veniturilor</a:t>
            </a:r>
            <a:r>
              <a:rPr lang="en-US" b="0" i="0" dirty="0">
                <a:effectLst/>
                <a:latin typeface="Arial" panose="020B0604020202020204" pitchFamily="34" charset="0"/>
              </a:rPr>
              <a:t>, nu au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mai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putut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sustine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cheltuiala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salariilor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anumitor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angajati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si</a:t>
            </a:r>
            <a:r>
              <a:rPr lang="en-US" b="0" i="0" dirty="0">
                <a:effectLst/>
                <a:latin typeface="Arial" panose="020B0604020202020204" pitchFamily="34" charset="0"/>
              </a:rPr>
              <a:t> au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fost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nevoite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recurga</a:t>
            </a:r>
            <a:r>
              <a:rPr lang="en-US" b="0" i="0" dirty="0">
                <a:effectLst/>
                <a:latin typeface="Arial" panose="020B0604020202020204" pitchFamily="34" charset="0"/>
              </a:rPr>
              <a:t> la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disponibilizari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conciedieri</a:t>
            </a:r>
            <a:r>
              <a:rPr lang="en-US" b="0" i="0" dirty="0">
                <a:effectLst/>
                <a:latin typeface="Arial" panose="020B0604020202020204" pitchFamily="34" charset="0"/>
              </a:rPr>
              <a:t>. Tot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acestea</a:t>
            </a:r>
            <a:r>
              <a:rPr lang="en-US" b="0" i="0" dirty="0">
                <a:effectLst/>
                <a:latin typeface="Arial" panose="020B0604020202020204" pitchFamily="34" charset="0"/>
              </a:rPr>
              <a:t>, au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adoptat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conceptul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munca</a:t>
            </a:r>
            <a:r>
              <a:rPr lang="en-US" b="0" i="0" dirty="0">
                <a:effectLst/>
                <a:latin typeface="Arial" panose="020B0604020202020204" pitchFamily="34" charset="0"/>
              </a:rPr>
              <a:t> la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distanta</a:t>
            </a:r>
            <a:r>
              <a:rPr lang="en-US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sau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telemunca</a:t>
            </a:r>
            <a:r>
              <a:rPr lang="en-US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pentru</a:t>
            </a:r>
            <a:r>
              <a:rPr lang="en-US" b="0" i="0" dirty="0">
                <a:effectLst/>
                <a:latin typeface="Arial" panose="020B0604020202020204" pitchFamily="34" charset="0"/>
              </a:rPr>
              <a:t> a reduce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contactul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interuman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riscul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infectare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0" i="0" dirty="0" err="1">
                <a:effectLst/>
                <a:latin typeface="Arial" panose="020B0604020202020204" pitchFamily="34" charset="0"/>
              </a:rPr>
              <a:t>Mediul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afaceri</a:t>
            </a:r>
            <a:r>
              <a:rPr lang="en-US" b="0" i="0" dirty="0">
                <a:effectLst/>
                <a:latin typeface="Arial" panose="020B0604020202020204" pitchFamily="34" charset="0"/>
              </a:rPr>
              <a:t> are la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baza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doua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actiuni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foarte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simple: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vanzarea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cumpararea</a:t>
            </a:r>
            <a:r>
              <a:rPr lang="en-US" b="0" i="0" dirty="0">
                <a:effectLst/>
                <a:latin typeface="Arial" panose="020B0604020202020204" pitchFamily="34" charset="0"/>
              </a:rPr>
              <a:t>/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achizitia</a:t>
            </a:r>
            <a:r>
              <a:rPr lang="en-US" b="0" i="0" dirty="0">
                <a:effectLst/>
                <a:latin typeface="Arial" panose="020B0604020202020204" pitchFamily="34" charset="0"/>
              </a:rPr>
              <a:t>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Persoanele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juridice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si</a:t>
            </a:r>
            <a:r>
              <a:rPr lang="en-US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mai</a:t>
            </a:r>
            <a:r>
              <a:rPr lang="en-US" b="0" i="0" dirty="0">
                <a:effectLst/>
                <a:latin typeface="Arial" panose="020B0604020202020204" pitchFamily="34" charset="0"/>
              </a:rPr>
              <a:t> ales,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statul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desfasoara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aceste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actiuni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prin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licitatii</a:t>
            </a:r>
            <a:r>
              <a:rPr lang="en-US" b="0" i="0" dirty="0">
                <a:effectLst/>
                <a:latin typeface="Arial" panose="020B0604020202020204" pitchFamily="34" charset="0"/>
              </a:rPr>
              <a:t>, in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detrimentul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achizitiilor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directe</a:t>
            </a:r>
            <a:r>
              <a:rPr lang="en-US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dar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pentru</a:t>
            </a:r>
            <a:r>
              <a:rPr lang="en-US" b="0" i="0" dirty="0">
                <a:effectLst/>
                <a:latin typeface="Arial" panose="020B0604020202020204" pitchFamily="34" charset="0"/>
              </a:rPr>
              <a:t> a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asigura</a:t>
            </a:r>
            <a:r>
              <a:rPr lang="en-US" b="0" i="0" dirty="0">
                <a:effectLst/>
                <a:latin typeface="Arial" panose="020B0604020202020204" pitchFamily="34" charset="0"/>
              </a:rPr>
              <a:t> o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transparenta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mai</a:t>
            </a:r>
            <a:r>
              <a:rPr lang="en-US" b="0" i="0" dirty="0">
                <a:effectLst/>
                <a:latin typeface="Arial" panose="020B0604020202020204" pitchFamily="34" charset="0"/>
              </a:rPr>
              <a:t> buna in tot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acest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proces</a:t>
            </a:r>
            <a:r>
              <a:rPr lang="en-US" b="0" i="0" dirty="0">
                <a:effectLst/>
                <a:latin typeface="Arial" panose="020B0604020202020204" pitchFamily="34" charset="0"/>
              </a:rPr>
              <a:t>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Insa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acest</a:t>
            </a:r>
            <a:r>
              <a:rPr lang="en-US" b="0" i="0" dirty="0">
                <a:effectLst/>
                <a:latin typeface="Arial" panose="020B0604020202020204" pitchFamily="34" charset="0"/>
              </a:rPr>
              <a:t> tip de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achizitie</a:t>
            </a:r>
            <a:r>
              <a:rPr lang="en-US" b="0" i="0" dirty="0">
                <a:effectLst/>
                <a:latin typeface="Arial" panose="020B0604020202020204" pitchFamily="34" charset="0"/>
              </a:rPr>
              <a:t> are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si</a:t>
            </a:r>
            <a:r>
              <a:rPr lang="en-US" b="0" i="0" dirty="0">
                <a:effectLst/>
                <a:latin typeface="Arial" panose="020B0604020202020204" pitchFamily="34" charset="0"/>
              </a:rPr>
              <a:t> un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dezavantaj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enorm</a:t>
            </a:r>
            <a:r>
              <a:rPr lang="en-US" b="0" i="0" dirty="0">
                <a:effectLst/>
                <a:latin typeface="Arial" panose="020B0604020202020204" pitchFamily="34" charset="0"/>
              </a:rPr>
              <a:t> in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tara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noastra</a:t>
            </a:r>
            <a:r>
              <a:rPr lang="en-US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birocratia</a:t>
            </a:r>
            <a:r>
              <a:rPr lang="en-US" b="0" i="0" dirty="0"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en-US" b="0" i="0" dirty="0" err="1">
                <a:effectLst/>
                <a:latin typeface="Arial" panose="020B0604020202020204" pitchFamily="34" charset="0"/>
              </a:rPr>
              <a:t>Doar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pentru</a:t>
            </a:r>
            <a:r>
              <a:rPr lang="en-US" b="0" i="0" dirty="0">
                <a:effectLst/>
                <a:latin typeface="Arial" panose="020B0604020202020204" pitchFamily="34" charset="0"/>
              </a:rPr>
              <a:t> a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depune</a:t>
            </a:r>
            <a:r>
              <a:rPr lang="en-US" b="0" i="0" dirty="0">
                <a:effectLst/>
                <a:latin typeface="Arial" panose="020B0604020202020204" pitchFamily="34" charset="0"/>
              </a:rPr>
              <a:t> o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oferta</a:t>
            </a:r>
            <a:r>
              <a:rPr lang="en-US" b="0" i="0" dirty="0">
                <a:effectLst/>
                <a:latin typeface="Arial" panose="020B0604020202020204" pitchFamily="34" charset="0"/>
              </a:rPr>
              <a:t> la o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licitatie</a:t>
            </a:r>
            <a:r>
              <a:rPr lang="en-US" b="0" i="0" dirty="0">
                <a:effectLst/>
                <a:latin typeface="Arial" panose="020B0604020202020204" pitchFamily="34" charset="0"/>
              </a:rPr>
              <a:t>, o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persoana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juridica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trebuie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completeze</a:t>
            </a:r>
            <a:r>
              <a:rPr lang="en-US" b="0" i="0" dirty="0">
                <a:effectLst/>
                <a:latin typeface="Arial" panose="020B0604020202020204" pitchFamily="34" charset="0"/>
              </a:rPr>
              <a:t> manual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depuna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pana</a:t>
            </a:r>
            <a:r>
              <a:rPr lang="en-US" b="0" i="0" dirty="0">
                <a:effectLst/>
                <a:latin typeface="Arial" panose="020B0604020202020204" pitchFamily="34" charset="0"/>
              </a:rPr>
              <a:t> la 20 de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documente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in care se repeat 90% din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datele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completat</a:t>
            </a:r>
            <a:r>
              <a:rPr lang="en-US" b="0" i="0" dirty="0">
                <a:effectLst/>
                <a:latin typeface="Arial" panose="020B0604020202020204" pitchFamily="34" charset="0"/>
              </a:rPr>
              <a:t>, cum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ar</a:t>
            </a:r>
            <a:r>
              <a:rPr lang="en-US" b="0" i="0" dirty="0">
                <a:effectLst/>
                <a:latin typeface="Arial" panose="020B0604020202020204" pitchFamily="34" charset="0"/>
              </a:rPr>
              <a:t> fi: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numele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firmei</a:t>
            </a:r>
            <a:r>
              <a:rPr lang="en-US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codul</a:t>
            </a:r>
            <a:r>
              <a:rPr lang="en-US" b="0" i="0" dirty="0">
                <a:effectLst/>
                <a:latin typeface="Arial" panose="020B0604020202020204" pitchFamily="34" charset="0"/>
              </a:rPr>
              <a:t> fiscal,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numele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persoanei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imputernicite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asa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mai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departe</a:t>
            </a:r>
            <a:r>
              <a:rPr lang="en-US" b="0" i="0" dirty="0">
                <a:effectLst/>
                <a:latin typeface="Arial" panose="020B0604020202020204" pitchFamily="34" charset="0"/>
              </a:rPr>
              <a:t>. Tot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acest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proces</a:t>
            </a:r>
            <a:r>
              <a:rPr lang="en-US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facut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 o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singura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persoana</a:t>
            </a:r>
            <a:r>
              <a:rPr lang="en-US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poate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dura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pana</a:t>
            </a:r>
            <a:r>
              <a:rPr lang="en-US" b="0" i="0" dirty="0">
                <a:effectLst/>
                <a:latin typeface="Arial" panose="020B0604020202020204" pitchFamily="34" charset="0"/>
              </a:rPr>
              <a:t> la 6 ore.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Pentru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firmele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mici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mijloci</a:t>
            </a:r>
            <a:r>
              <a:rPr lang="en-US" dirty="0">
                <a:latin typeface="Arial" panose="020B0604020202020204" pitchFamily="34" charset="0"/>
              </a:rPr>
              <a:t>, care au un </a:t>
            </a:r>
            <a:r>
              <a:rPr lang="en-US" dirty="0" err="1">
                <a:latin typeface="Arial" panose="020B0604020202020204" pitchFamily="34" charset="0"/>
              </a:rPr>
              <a:t>numar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redus</a:t>
            </a:r>
            <a:r>
              <a:rPr lang="en-US" dirty="0">
                <a:latin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</a:rPr>
              <a:t>angajati</a:t>
            </a:r>
            <a:r>
              <a:rPr lang="en-US" dirty="0">
                <a:latin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</a:rPr>
              <a:t>polivalenti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cateodata</a:t>
            </a:r>
            <a:r>
              <a:rPr lang="en-US" dirty="0">
                <a:latin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</a:rPr>
              <a:t>este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enorm</a:t>
            </a:r>
            <a:r>
              <a:rPr lang="en-US" dirty="0">
                <a:latin typeface="Arial" panose="020B0604020202020204" pitchFamily="34" charset="0"/>
              </a:rPr>
              <a:t>.</a:t>
            </a:r>
            <a:endParaRPr lang="en-US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87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79ED4-AB39-4A59-A8D8-CF2EE164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Solutii</a:t>
            </a:r>
            <a:r>
              <a:rPr lang="en-US" dirty="0"/>
              <a:t> </a:t>
            </a:r>
            <a:r>
              <a:rPr lang="en-US" dirty="0" err="1"/>
              <a:t>similare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EC558-797F-4B22-8BB4-20302F685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Sistemul</a:t>
            </a:r>
            <a:r>
              <a:rPr lang="en-US" dirty="0"/>
              <a:t> Electronic de </a:t>
            </a:r>
            <a:r>
              <a:rPr lang="en-US" dirty="0" err="1"/>
              <a:t>Achizitii</a:t>
            </a:r>
            <a:r>
              <a:rPr lang="en-US" dirty="0"/>
              <a:t> </a:t>
            </a:r>
            <a:r>
              <a:rPr lang="en-US" dirty="0" err="1"/>
              <a:t>Publice</a:t>
            </a:r>
            <a:r>
              <a:rPr lang="en-US" dirty="0"/>
              <a:t> </a:t>
            </a:r>
            <a:r>
              <a:rPr lang="en-US" dirty="0" err="1"/>
              <a:t>ofera</a:t>
            </a:r>
            <a:r>
              <a:rPr lang="en-US" dirty="0"/>
              <a:t> o </a:t>
            </a:r>
            <a:r>
              <a:rPr lang="en-US" dirty="0" err="1"/>
              <a:t>functionalitate</a:t>
            </a:r>
            <a:r>
              <a:rPr lang="en-US" dirty="0"/>
              <a:t> de management al </a:t>
            </a:r>
            <a:r>
              <a:rPr lang="en-US" dirty="0" err="1"/>
              <a:t>licitatiilor</a:t>
            </a:r>
            <a:r>
              <a:rPr lang="en-US" dirty="0"/>
              <a:t>, </a:t>
            </a:r>
            <a:r>
              <a:rPr lang="en-US" dirty="0" err="1"/>
              <a:t>insa</a:t>
            </a:r>
            <a:r>
              <a:rPr lang="en-US" dirty="0"/>
              <a:t> </a:t>
            </a:r>
            <a:r>
              <a:rPr lang="en-US" dirty="0" err="1"/>
              <a:t>ofera</a:t>
            </a:r>
            <a:r>
              <a:rPr lang="en-US" dirty="0"/>
              <a:t> </a:t>
            </a:r>
            <a:r>
              <a:rPr lang="en-US" dirty="0" err="1"/>
              <a:t>numai</a:t>
            </a:r>
            <a:r>
              <a:rPr lang="en-US" dirty="0"/>
              <a:t> </a:t>
            </a:r>
            <a:r>
              <a:rPr lang="en-US" dirty="0" err="1"/>
              <a:t>informatii</a:t>
            </a:r>
            <a:r>
              <a:rPr lang="en-US" dirty="0"/>
              <a:t> </a:t>
            </a:r>
            <a:r>
              <a:rPr lang="en-US" dirty="0" err="1"/>
              <a:t>descpre</a:t>
            </a:r>
            <a:r>
              <a:rPr lang="en-US" dirty="0"/>
              <a:t> </a:t>
            </a:r>
            <a:r>
              <a:rPr lang="en-US" dirty="0" err="1"/>
              <a:t>licitatii</a:t>
            </a:r>
            <a:r>
              <a:rPr lang="en-US" dirty="0"/>
              <a:t>, </a:t>
            </a:r>
            <a:r>
              <a:rPr lang="en-US" dirty="0" err="1"/>
              <a:t>documentele</a:t>
            </a:r>
            <a:r>
              <a:rPr lang="en-US" dirty="0"/>
              <a:t> </a:t>
            </a:r>
            <a:r>
              <a:rPr lang="en-US" dirty="0" err="1"/>
              <a:t>necesare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inscriere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incarcarea</a:t>
            </a:r>
            <a:r>
              <a:rPr lang="en-US" dirty="0"/>
              <a:t> lor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completate</a:t>
            </a:r>
            <a:r>
              <a:rPr lang="en-US" dirty="0"/>
              <a:t>.</a:t>
            </a:r>
          </a:p>
          <a:p>
            <a:r>
              <a:rPr lang="en-US" dirty="0" err="1"/>
              <a:t>Asadar</a:t>
            </a:r>
            <a:r>
              <a:rPr lang="en-US" dirty="0"/>
              <a:t>, </a:t>
            </a:r>
            <a:r>
              <a:rPr lang="en-US" dirty="0" err="1"/>
              <a:t>lipseste</a:t>
            </a:r>
            <a:r>
              <a:rPr lang="en-US" dirty="0"/>
              <a:t> </a:t>
            </a:r>
            <a:r>
              <a:rPr lang="en-US" dirty="0" err="1"/>
              <a:t>pasul</a:t>
            </a:r>
            <a:r>
              <a:rPr lang="en-US" dirty="0"/>
              <a:t> de auto-</a:t>
            </a:r>
            <a:r>
              <a:rPr lang="en-US" dirty="0" err="1"/>
              <a:t>completare</a:t>
            </a:r>
            <a:r>
              <a:rPr lang="en-US" dirty="0"/>
              <a:t> al </a:t>
            </a:r>
            <a:r>
              <a:rPr lang="en-US" dirty="0" err="1"/>
              <a:t>documente</a:t>
            </a:r>
            <a:r>
              <a:rPr lang="en-US" dirty="0"/>
              <a:t>,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costisitor</a:t>
            </a:r>
            <a:r>
              <a:rPr lang="en-US" dirty="0"/>
              <a:t>, </a:t>
            </a:r>
            <a:r>
              <a:rPr lang="en-US" dirty="0" err="1"/>
              <a:t>atat</a:t>
            </a:r>
            <a:r>
              <a:rPr lang="en-US" dirty="0"/>
              <a:t> din </a:t>
            </a:r>
            <a:r>
              <a:rPr lang="en-US" dirty="0" err="1"/>
              <a:t>punct</a:t>
            </a:r>
            <a:r>
              <a:rPr lang="en-US" dirty="0"/>
              <a:t> de </a:t>
            </a:r>
            <a:r>
              <a:rPr lang="en-US" dirty="0" err="1"/>
              <a:t>vedere</a:t>
            </a:r>
            <a:r>
              <a:rPr lang="en-US" dirty="0"/>
              <a:t> al </a:t>
            </a:r>
            <a:r>
              <a:rPr lang="en-US" dirty="0" err="1"/>
              <a:t>timpului</a:t>
            </a:r>
            <a:r>
              <a:rPr lang="en-US" dirty="0"/>
              <a:t> </a:t>
            </a:r>
            <a:r>
              <a:rPr lang="en-US" dirty="0" err="1"/>
              <a:t>pierdut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al </a:t>
            </a:r>
            <a:r>
              <a:rPr lang="en-US" dirty="0" err="1"/>
              <a:t>atentiei</a:t>
            </a:r>
            <a:r>
              <a:rPr lang="en-US" dirty="0"/>
              <a:t> </a:t>
            </a:r>
            <a:r>
              <a:rPr lang="en-US" dirty="0" err="1"/>
              <a:t>necesare</a:t>
            </a:r>
            <a:r>
              <a:rPr lang="en-US" dirty="0"/>
              <a:t>.</a:t>
            </a:r>
          </a:p>
          <a:p>
            <a:r>
              <a:rPr lang="en-US" dirty="0"/>
              <a:t>Mai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solutia</a:t>
            </a:r>
            <a:r>
              <a:rPr lang="en-US" dirty="0"/>
              <a:t> </a:t>
            </a:r>
            <a:r>
              <a:rPr lang="en-US" dirty="0" err="1"/>
              <a:t>folosirii</a:t>
            </a:r>
            <a:r>
              <a:rPr lang="en-US" dirty="0"/>
              <a:t> Google Forms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functiei</a:t>
            </a:r>
            <a:r>
              <a:rPr lang="en-US" dirty="0"/>
              <a:t> Google de </a:t>
            </a:r>
            <a:r>
              <a:rPr lang="en-US" dirty="0" err="1"/>
              <a:t>retinere</a:t>
            </a:r>
            <a:r>
              <a:rPr lang="en-US" dirty="0"/>
              <a:t> a </a:t>
            </a:r>
            <a:r>
              <a:rPr lang="en-US" dirty="0" err="1"/>
              <a:t>datelor</a:t>
            </a:r>
            <a:r>
              <a:rPr lang="en-US" dirty="0"/>
              <a:t>. </a:t>
            </a:r>
            <a:r>
              <a:rPr lang="en-US" dirty="0" err="1"/>
              <a:t>Insa</a:t>
            </a:r>
            <a:r>
              <a:rPr lang="en-US" dirty="0"/>
              <a:t> </a:t>
            </a:r>
            <a:r>
              <a:rPr lang="en-US" dirty="0" err="1"/>
              <a:t>firmele</a:t>
            </a:r>
            <a:r>
              <a:rPr lang="en-US" dirty="0"/>
              <a:t> care </a:t>
            </a:r>
            <a:r>
              <a:rPr lang="en-US" dirty="0" err="1"/>
              <a:t>sustin</a:t>
            </a:r>
            <a:r>
              <a:rPr lang="en-US" dirty="0"/>
              <a:t> o </a:t>
            </a:r>
            <a:r>
              <a:rPr lang="en-US" dirty="0" err="1"/>
              <a:t>licitatie</a:t>
            </a:r>
            <a:r>
              <a:rPr lang="en-US" dirty="0"/>
              <a:t> nu </a:t>
            </a:r>
            <a:r>
              <a:rPr lang="en-US" dirty="0" err="1"/>
              <a:t>ataseaza</a:t>
            </a:r>
            <a:r>
              <a:rPr lang="en-US" dirty="0"/>
              <a:t> in SEAP un formular Google </a:t>
            </a:r>
            <a:r>
              <a:rPr lang="en-US" dirty="0" err="1"/>
              <a:t>pentru</a:t>
            </a:r>
            <a:r>
              <a:rPr lang="en-US" dirty="0"/>
              <a:t> ca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pierde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prefera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varianta</a:t>
            </a:r>
            <a:r>
              <a:rPr lang="en-US" dirty="0"/>
              <a:t> PDF a </a:t>
            </a:r>
            <a:r>
              <a:rPr lang="en-US" dirty="0" err="1"/>
              <a:t>documentelor</a:t>
            </a:r>
            <a:r>
              <a:rPr lang="en-US" dirty="0"/>
              <a:t> de </a:t>
            </a:r>
            <a:r>
              <a:rPr lang="en-US" dirty="0" err="1"/>
              <a:t>inscriere</a:t>
            </a:r>
            <a:r>
              <a:rPr lang="en-US" dirty="0"/>
              <a:t> pe care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ofertantii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le </a:t>
            </a:r>
            <a:r>
              <a:rPr lang="en-US" dirty="0" err="1"/>
              <a:t>completeze</a:t>
            </a:r>
            <a:r>
              <a:rPr lang="en-US" dirty="0"/>
              <a:t> manual pe </a:t>
            </a:r>
            <a:r>
              <a:rPr lang="en-US" dirty="0" err="1"/>
              <a:t>fiecare</a:t>
            </a:r>
            <a:r>
              <a:rPr lang="en-US" dirty="0"/>
              <a:t>. </a:t>
            </a:r>
          </a:p>
          <a:p>
            <a:r>
              <a:rPr lang="en-US" dirty="0"/>
              <a:t>Solutia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se </a:t>
            </a:r>
            <a:r>
              <a:rPr lang="en-US" dirty="0" err="1"/>
              <a:t>faca</a:t>
            </a:r>
            <a:r>
              <a:rPr lang="en-US" dirty="0"/>
              <a:t> cate o </a:t>
            </a:r>
            <a:r>
              <a:rPr lang="en-US" dirty="0" err="1"/>
              <a:t>varianta</a:t>
            </a:r>
            <a:r>
              <a:rPr lang="en-US" dirty="0"/>
              <a:t> Google Forms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tip de document </a:t>
            </a:r>
            <a:r>
              <a:rPr lang="en-US" dirty="0" err="1"/>
              <a:t>si</a:t>
            </a:r>
            <a:r>
              <a:rPr lang="en-US" dirty="0"/>
              <a:t> s-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folosi</a:t>
            </a:r>
            <a:r>
              <a:rPr lang="en-US" dirty="0"/>
              <a:t> </a:t>
            </a:r>
            <a:r>
              <a:rPr lang="en-US" dirty="0" err="1"/>
              <a:t>functia</a:t>
            </a:r>
            <a:r>
              <a:rPr lang="en-US" dirty="0"/>
              <a:t> de auto-</a:t>
            </a:r>
            <a:r>
              <a:rPr lang="en-US" dirty="0" err="1"/>
              <a:t>completare</a:t>
            </a:r>
            <a:r>
              <a:rPr lang="en-US" dirty="0"/>
              <a:t> a </a:t>
            </a:r>
            <a:r>
              <a:rPr lang="en-US" dirty="0" err="1"/>
              <a:t>campurilor</a:t>
            </a:r>
            <a:r>
              <a:rPr lang="en-US" dirty="0"/>
              <a:t> </a:t>
            </a:r>
            <a:r>
              <a:rPr lang="en-US" dirty="0" err="1"/>
              <a:t>comune</a:t>
            </a:r>
            <a:r>
              <a:rPr lang="en-US" dirty="0"/>
              <a:t>, cum </a:t>
            </a:r>
            <a:r>
              <a:rPr lang="en-US" dirty="0" err="1"/>
              <a:t>ar</a:t>
            </a:r>
            <a:r>
              <a:rPr lang="en-US" dirty="0"/>
              <a:t> fi: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ofertantului</a:t>
            </a:r>
            <a:r>
              <a:rPr lang="en-US" dirty="0"/>
              <a:t> care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aparea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de 40 de </a:t>
            </a:r>
            <a:r>
              <a:rPr lang="en-US" dirty="0" err="1"/>
              <a:t>ori</a:t>
            </a:r>
            <a:r>
              <a:rPr lang="en-US" dirty="0"/>
              <a:t> in </a:t>
            </a:r>
            <a:r>
              <a:rPr lang="en-US" dirty="0" err="1"/>
              <a:t>completarea</a:t>
            </a:r>
            <a:r>
              <a:rPr lang="en-US" dirty="0"/>
              <a:t> </a:t>
            </a:r>
            <a:r>
              <a:rPr lang="en-US" dirty="0" err="1"/>
              <a:t>acestor</a:t>
            </a:r>
            <a:r>
              <a:rPr lang="en-US" dirty="0"/>
              <a:t> </a:t>
            </a:r>
            <a:r>
              <a:rPr lang="en-US" dirty="0" err="1"/>
              <a:t>documente</a:t>
            </a:r>
            <a:r>
              <a:rPr lang="en-US" dirty="0"/>
              <a:t>, s-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economisi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ofertanti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29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A8782-BA41-42CD-8078-79A7413F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Solutia </a:t>
            </a:r>
            <a:r>
              <a:rPr lang="en-US" dirty="0" err="1"/>
              <a:t>propusa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80CAE-F7D6-4E38-804C-5584CFB18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effectLst/>
                <a:latin typeface="Arial" panose="020B0604020202020204" pitchFamily="34" charset="0"/>
              </a:rPr>
              <a:t>Asadar</a:t>
            </a:r>
            <a:r>
              <a:rPr lang="en-US" b="0" i="0" dirty="0">
                <a:effectLst/>
                <a:latin typeface="Arial" panose="020B0604020202020204" pitchFamily="34" charset="0"/>
              </a:rPr>
              <a:t>, se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impune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necesitatea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unei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aplicatii</a:t>
            </a:r>
            <a:r>
              <a:rPr lang="en-US" b="0" i="0" dirty="0">
                <a:effectLst/>
                <a:latin typeface="Arial" panose="020B0604020202020204" pitchFamily="34" charset="0"/>
              </a:rPr>
              <a:t> care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ajute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aceste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societati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comerciale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i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poata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manageria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mai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usor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aceste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documente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inscriere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si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 a le genera automat,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unde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este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posibil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Solutia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mea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pentru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problema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mai</a:t>
            </a:r>
            <a:r>
              <a:rPr lang="en-US" b="0" i="0" dirty="0">
                <a:effectLst/>
                <a:latin typeface="Arial" panose="020B0604020202020204" pitchFamily="34" charset="0"/>
              </a:rPr>
              <a:t> sus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precizata</a:t>
            </a:r>
            <a:r>
              <a:rPr lang="en-US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consta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intr</a:t>
            </a:r>
            <a:r>
              <a:rPr lang="en-US" b="0" i="0" dirty="0">
                <a:effectLst/>
                <a:latin typeface="Arial" panose="020B0604020202020204" pitchFamily="34" charset="0"/>
              </a:rPr>
              <a:t>-o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aplicatie</a:t>
            </a:r>
            <a:r>
              <a:rPr lang="en-US" b="0" i="0" dirty="0">
                <a:effectLst/>
                <a:latin typeface="Arial" panose="020B0604020202020204" pitchFamily="34" charset="0"/>
              </a:rPr>
              <a:t> web.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Prin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aceasta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aplicatie</a:t>
            </a:r>
            <a:r>
              <a:rPr lang="en-US" dirty="0">
                <a:latin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</a:rPr>
              <a:t>administratorul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unei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firme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va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putea</a:t>
            </a:r>
            <a:r>
              <a:rPr lang="en-US" dirty="0">
                <a:latin typeface="Arial" panose="020B060402020202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creeza</a:t>
            </a:r>
            <a:r>
              <a:rPr lang="en-US" dirty="0"/>
              <a:t> o </a:t>
            </a:r>
            <a:r>
              <a:rPr lang="en-US" dirty="0" err="1"/>
              <a:t>evidenta</a:t>
            </a:r>
            <a:r>
              <a:rPr lang="en-US" dirty="0"/>
              <a:t> a </a:t>
            </a:r>
            <a:r>
              <a:rPr lang="en-US" dirty="0" err="1"/>
              <a:t>licitatiilor</a:t>
            </a:r>
            <a:r>
              <a:rPr lang="en-US" dirty="0"/>
              <a:t> la care </a:t>
            </a:r>
            <a:r>
              <a:rPr lang="en-US" dirty="0" err="1"/>
              <a:t>doreste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participe</a:t>
            </a:r>
            <a:r>
              <a:rPr lang="en-US" dirty="0"/>
              <a:t>, are </a:t>
            </a:r>
            <a:r>
              <a:rPr lang="en-US" dirty="0" err="1"/>
              <a:t>actele</a:t>
            </a:r>
            <a:r>
              <a:rPr lang="en-US" dirty="0"/>
              <a:t> in curs de </a:t>
            </a:r>
            <a:r>
              <a:rPr lang="en-US" dirty="0" err="1"/>
              <a:t>generare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a </a:t>
            </a:r>
            <a:r>
              <a:rPr lang="en-US" dirty="0" err="1"/>
              <a:t>participat</a:t>
            </a:r>
            <a:r>
              <a:rPr lang="en-US" dirty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genereze</a:t>
            </a:r>
            <a:r>
              <a:rPr lang="en-US" dirty="0"/>
              <a:t>,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rapid,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actele</a:t>
            </a:r>
            <a:r>
              <a:rPr lang="en-US" dirty="0"/>
              <a:t> </a:t>
            </a:r>
            <a:r>
              <a:rPr lang="en-US" dirty="0" err="1"/>
              <a:t>necesare</a:t>
            </a:r>
            <a:r>
              <a:rPr lang="en-US" dirty="0"/>
              <a:t> </a:t>
            </a:r>
            <a:r>
              <a:rPr lang="en-US" dirty="0" err="1"/>
              <a:t>inscrierii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oferte</a:t>
            </a:r>
            <a:r>
              <a:rPr lang="en-US" dirty="0"/>
              <a:t> la o </a:t>
            </a:r>
            <a:r>
              <a:rPr lang="en-US" dirty="0" err="1"/>
              <a:t>licitatie</a:t>
            </a:r>
            <a:r>
              <a:rPr lang="en-US" dirty="0"/>
              <a:t> in </a:t>
            </a:r>
            <a:r>
              <a:rPr lang="en-US" dirty="0" err="1"/>
              <a:t>Sistemul</a:t>
            </a:r>
            <a:r>
              <a:rPr lang="en-US" dirty="0"/>
              <a:t> Electronic de </a:t>
            </a:r>
            <a:r>
              <a:rPr lang="en-US" dirty="0" err="1"/>
              <a:t>Achizitii</a:t>
            </a:r>
            <a:r>
              <a:rPr lang="en-US" dirty="0"/>
              <a:t> </a:t>
            </a:r>
            <a:r>
              <a:rPr lang="en-US" dirty="0" err="1"/>
              <a:t>Publice</a:t>
            </a:r>
            <a:r>
              <a:rPr lang="en-US" dirty="0"/>
              <a:t> (SEAP);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imputerniceasca</a:t>
            </a:r>
            <a:r>
              <a:rPr lang="en-US" dirty="0"/>
              <a:t> </a:t>
            </a:r>
            <a:r>
              <a:rPr lang="en-US" dirty="0" err="1"/>
              <a:t>angajatii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tertii </a:t>
            </a:r>
            <a:r>
              <a:rPr lang="en-US" dirty="0" err="1"/>
              <a:t>sa</a:t>
            </a:r>
            <a:r>
              <a:rPr lang="en-US" dirty="0"/>
              <a:t> ii </a:t>
            </a:r>
            <a:r>
              <a:rPr lang="en-US" dirty="0" err="1"/>
              <a:t>genereze</a:t>
            </a:r>
            <a:r>
              <a:rPr lang="en-US" dirty="0"/>
              <a:t> </a:t>
            </a:r>
            <a:r>
              <a:rPr lang="en-US" dirty="0" err="1"/>
              <a:t>formularele</a:t>
            </a:r>
            <a:r>
              <a:rPr lang="en-US" dirty="0"/>
              <a:t> de </a:t>
            </a:r>
            <a:r>
              <a:rPr lang="en-US" dirty="0" err="1"/>
              <a:t>inscriere</a:t>
            </a:r>
            <a:r>
              <a:rPr lang="en-US" dirty="0"/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aceste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facilitate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scurta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timpul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inscrierea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unei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firme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licitatie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 75%.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precizat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daca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exista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greseala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redactarea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acestor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fisiere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firma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 eliminate din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licitatie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Riscul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erori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umane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completarea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acestor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enorm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Printr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astfel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aplicatie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limita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riscul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aparitiei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erorilor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redactare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4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FF34-BD47-4A40-A95F-A0C9F436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Diagrama</a:t>
            </a:r>
            <a:r>
              <a:rPr lang="en-US" dirty="0"/>
              <a:t> Use-Case a </a:t>
            </a:r>
            <a:r>
              <a:rPr lang="en-US" dirty="0" err="1"/>
              <a:t>aplicatiei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890D2A-DEAD-4B70-928E-BA2AC8B59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49" y="2103438"/>
            <a:ext cx="9816702" cy="3849687"/>
          </a:xfrm>
        </p:spPr>
      </p:pic>
    </p:spTree>
    <p:extLst>
      <p:ext uri="{BB962C8B-B14F-4D97-AF65-F5344CB8AC3E}">
        <p14:creationId xmlns:p14="http://schemas.microsoft.com/office/powerpoint/2010/main" val="213799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FAD8-DF76-452E-86F1-7DA67B150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Planificarea</a:t>
            </a:r>
            <a:r>
              <a:rPr lang="en-US" dirty="0"/>
              <a:t> </a:t>
            </a:r>
            <a:r>
              <a:rPr lang="en-US" dirty="0" err="1"/>
              <a:t>realizarii</a:t>
            </a:r>
            <a:r>
              <a:rPr lang="en-US" dirty="0"/>
              <a:t> </a:t>
            </a:r>
            <a:r>
              <a:rPr lang="en-US" dirty="0" err="1"/>
              <a:t>aplicatiei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14364-979B-4D77-A0E1-D9CF90C40B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8348215"/>
              </p:ext>
            </p:extLst>
          </p:nvPr>
        </p:nvGraphicFramePr>
        <p:xfrm>
          <a:off x="1066801" y="3795316"/>
          <a:ext cx="10058389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4399">
                  <a:extLst>
                    <a:ext uri="{9D8B030D-6E8A-4147-A177-3AD203B41FA5}">
                      <a16:colId xmlns:a16="http://schemas.microsoft.com/office/drawing/2014/main" val="3689305508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522549426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762589113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3484404676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70737681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3096639116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869417367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114164910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1886838631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589977749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469286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968221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r>
                        <a:rPr lang="en-US" sz="1400" dirty="0" err="1"/>
                        <a:t>Alegerea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tehnologiilor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folosite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documentatie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29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Front-End </a:t>
                      </a:r>
                      <a:r>
                        <a:rPr lang="en-US" sz="1400" dirty="0" err="1"/>
                        <a:t>aplicatie</a:t>
                      </a:r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16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 err="1"/>
                        <a:t>Atribuire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functionalitatiilor</a:t>
                      </a:r>
                      <a:r>
                        <a:rPr lang="en-US" dirty="0"/>
                        <a:t> F-E </a:t>
                      </a:r>
                      <a:r>
                        <a:rPr lang="en-US" dirty="0" err="1"/>
                        <a:t>si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714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CCE0521-3F93-4348-9A93-CC84A6827B96}"/>
              </a:ext>
            </a:extLst>
          </p:cNvPr>
          <p:cNvSpPr txBox="1"/>
          <p:nvPr/>
        </p:nvSpPr>
        <p:spPr>
          <a:xfrm>
            <a:off x="1066790" y="1862356"/>
            <a:ext cx="1005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lucrarii</a:t>
            </a:r>
            <a:r>
              <a:rPr lang="en-US" dirty="0"/>
              <a:t> de </a:t>
            </a:r>
            <a:r>
              <a:rPr lang="en-US" dirty="0" err="1"/>
              <a:t>licenta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desfasura</a:t>
            </a:r>
            <a:r>
              <a:rPr lang="en-US" dirty="0"/>
              <a:t> pe </a:t>
            </a:r>
            <a:r>
              <a:rPr lang="en-US" dirty="0" err="1"/>
              <a:t>parcursul</a:t>
            </a:r>
            <a:r>
              <a:rPr lang="en-US" dirty="0"/>
              <a:t> </a:t>
            </a:r>
            <a:r>
              <a:rPr lang="en-US" dirty="0" err="1"/>
              <a:t>sesiunilor</a:t>
            </a:r>
            <a:r>
              <a:rPr lang="en-US" dirty="0"/>
              <a:t> A1, B1, </a:t>
            </a:r>
            <a:r>
              <a:rPr lang="en-US" dirty="0" err="1"/>
              <a:t>semestrului</a:t>
            </a:r>
            <a:r>
              <a:rPr lang="en-US" dirty="0"/>
              <a:t> 2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sesiuni</a:t>
            </a:r>
            <a:r>
              <a:rPr lang="en-US" dirty="0"/>
              <a:t> A2.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de </a:t>
            </a:r>
            <a:r>
              <a:rPr lang="en-US" dirty="0" err="1"/>
              <a:t>incepere</a:t>
            </a:r>
            <a:r>
              <a:rPr lang="en-US" dirty="0"/>
              <a:t> al </a:t>
            </a:r>
            <a:r>
              <a:rPr lang="en-US" dirty="0" err="1"/>
              <a:t>intervalului</a:t>
            </a:r>
            <a:r>
              <a:rPr lang="en-US" dirty="0"/>
              <a:t>: 18.01.2021;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de </a:t>
            </a:r>
            <a:r>
              <a:rPr lang="en-US" dirty="0" err="1"/>
              <a:t>finalizare</a:t>
            </a:r>
            <a:r>
              <a:rPr lang="en-US" dirty="0"/>
              <a:t> a </a:t>
            </a:r>
            <a:r>
              <a:rPr lang="en-US" dirty="0" err="1"/>
              <a:t>lucrarii</a:t>
            </a:r>
            <a:r>
              <a:rPr lang="en-US" dirty="0"/>
              <a:t> de </a:t>
            </a:r>
            <a:r>
              <a:rPr lang="en-US" dirty="0" err="1"/>
              <a:t>licenta</a:t>
            </a:r>
            <a:r>
              <a:rPr lang="en-US" dirty="0"/>
              <a:t>: 27.06.2021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Numarul</a:t>
            </a:r>
            <a:r>
              <a:rPr lang="en-US" dirty="0"/>
              <a:t> de </a:t>
            </a:r>
            <a:r>
              <a:rPr lang="en-US" dirty="0" err="1"/>
              <a:t>saptamani</a:t>
            </a:r>
            <a:r>
              <a:rPr lang="en-US" dirty="0"/>
              <a:t> de </a:t>
            </a:r>
            <a:r>
              <a:rPr lang="en-US" dirty="0" err="1"/>
              <a:t>lucru</a:t>
            </a:r>
            <a:r>
              <a:rPr lang="en-US" dirty="0"/>
              <a:t>: 22, prima </a:t>
            </a:r>
            <a:r>
              <a:rPr lang="en-US" dirty="0" err="1"/>
              <a:t>fiind</a:t>
            </a:r>
            <a:r>
              <a:rPr lang="en-US" dirty="0"/>
              <a:t> 18-24.01.2021, </a:t>
            </a:r>
            <a:r>
              <a:rPr lang="en-US" dirty="0" err="1"/>
              <a:t>si</a:t>
            </a:r>
            <a:r>
              <a:rPr lang="en-US" dirty="0"/>
              <a:t> ultima </a:t>
            </a:r>
            <a:r>
              <a:rPr lang="en-US" dirty="0" err="1"/>
              <a:t>fiind</a:t>
            </a:r>
            <a:r>
              <a:rPr lang="en-US" dirty="0"/>
              <a:t> 21-27.06.2021.</a:t>
            </a:r>
          </a:p>
        </p:txBody>
      </p:sp>
    </p:spTree>
    <p:extLst>
      <p:ext uri="{BB962C8B-B14F-4D97-AF65-F5344CB8AC3E}">
        <p14:creationId xmlns:p14="http://schemas.microsoft.com/office/powerpoint/2010/main" val="3529758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9DB6-708D-4D60-9F10-7388D73F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Planificarea</a:t>
            </a:r>
            <a:r>
              <a:rPr lang="en-US" dirty="0"/>
              <a:t> </a:t>
            </a:r>
            <a:r>
              <a:rPr lang="en-US" dirty="0" err="1"/>
              <a:t>realizarii</a:t>
            </a:r>
            <a:r>
              <a:rPr lang="en-US" dirty="0"/>
              <a:t> </a:t>
            </a:r>
            <a:r>
              <a:rPr lang="en-US" dirty="0" err="1"/>
              <a:t>aplicatiei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DB66E7F-62C0-45E0-B368-C35340B493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4645085"/>
              </p:ext>
            </p:extLst>
          </p:nvPr>
        </p:nvGraphicFramePr>
        <p:xfrm>
          <a:off x="1066800" y="2103438"/>
          <a:ext cx="10058389" cy="1717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4399">
                  <a:extLst>
                    <a:ext uri="{9D8B030D-6E8A-4147-A177-3AD203B41FA5}">
                      <a16:colId xmlns:a16="http://schemas.microsoft.com/office/drawing/2014/main" val="3224211230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409881224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115603619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811410517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3844361951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896880321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611380942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601608071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572889498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43820519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840003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751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 err="1"/>
                        <a:t>Realizarea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manualului</a:t>
                      </a:r>
                      <a:r>
                        <a:rPr lang="en-US" sz="1200" dirty="0"/>
                        <a:t> de </a:t>
                      </a:r>
                      <a:r>
                        <a:rPr lang="en-US" sz="1200" dirty="0" err="1"/>
                        <a:t>utilizare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sz="1400" dirty="0" err="1"/>
                        <a:t>Oferirea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spre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testare</a:t>
                      </a:r>
                      <a:r>
                        <a:rPr lang="en-US" sz="1400" dirty="0"/>
                        <a:t> a </a:t>
                      </a:r>
                      <a:r>
                        <a:rPr lang="en-US" sz="1400" dirty="0" err="1"/>
                        <a:t>aplicatiei</a:t>
                      </a:r>
                      <a:r>
                        <a:rPr lang="en-US" sz="1400" dirty="0"/>
                        <a:t> 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dirty="0" err="1"/>
                        <a:t>Oferirea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spre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testare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aplicatiei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02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400" dirty="0" err="1"/>
                        <a:t>Finisari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si</a:t>
                      </a:r>
                      <a:r>
                        <a:rPr lang="en-US" sz="1400" dirty="0"/>
                        <a:t> bug-fixing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err="1"/>
                        <a:t>Observarea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rezultatelor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aduse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5950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Back-End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sz="1400" dirty="0" err="1"/>
                        <a:t>Realizarea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Documentatiei</a:t>
                      </a:r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080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221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87E202-8B65-4152-8D5F-EB349F7E6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multumesc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91904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{4354A686-2431-446A-A02E-E144F9807F84}tf78438558_win32</Template>
  <TotalTime>98</TotalTime>
  <Words>748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Garamond</vt:lpstr>
      <vt:lpstr>SavonVTI</vt:lpstr>
      <vt:lpstr>Aplicatie de management al licitatiilor cu statul</vt:lpstr>
      <vt:lpstr>Introducere</vt:lpstr>
      <vt:lpstr>Solutii similare</vt:lpstr>
      <vt:lpstr>Solutia propusa</vt:lpstr>
      <vt:lpstr>Diagrama Use-Case a aplicatiei</vt:lpstr>
      <vt:lpstr>Planificarea realizarii aplicatiei</vt:lpstr>
      <vt:lpstr>Planificarea realizarii aplicatiei</vt:lpstr>
      <vt:lpstr>Va multumesc!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Aplicatie de management al licitatiilor cu statul</dc:title>
  <dc:creator>Andrei Cojanu</dc:creator>
  <cp:lastModifiedBy>Andrei Cojanu</cp:lastModifiedBy>
  <cp:revision>9</cp:revision>
  <dcterms:created xsi:type="dcterms:W3CDTF">2021-01-13T21:49:08Z</dcterms:created>
  <dcterms:modified xsi:type="dcterms:W3CDTF">2021-01-13T23:29:09Z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