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A_Forage\char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dk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Reviews By Country</a:t>
            </a:r>
            <a:endParaRPr lang="en-US" sz="1600"/>
          </a:p>
        </c:rich>
      </c:tx>
      <c:overlay val="0"/>
      <c:spPr>
        <a:gradFill rotWithShape="1">
          <a:gsLst>
            <a:gs pos="0">
              <a:schemeClr val="accent1"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shade val="99000"/>
                <a:satMod val="120000"/>
              </a:schemeClr>
            </a:gs>
            <a:gs pos="100000">
              <a:schemeClr val="accent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dk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Count of Country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solidFill>
                <a:schemeClr val="accent1"/>
              </a:solidFill>
              <a:prstDash val="solid"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chart!$A$2:$A$11</c:f>
              <c:strCache>
                <c:ptCount val="10"/>
                <c:pt idx="0">
                  <c:v>United Kingdom</c:v>
                </c:pt>
                <c:pt idx="1">
                  <c:v>United States</c:v>
                </c:pt>
                <c:pt idx="2">
                  <c:v>Australia</c:v>
                </c:pt>
                <c:pt idx="3">
                  <c:v>Canada</c:v>
                </c:pt>
                <c:pt idx="4">
                  <c:v>Germany</c:v>
                </c:pt>
                <c:pt idx="5">
                  <c:v>Switzerland</c:v>
                </c:pt>
                <c:pt idx="6">
                  <c:v>South Africa</c:v>
                </c:pt>
                <c:pt idx="7">
                  <c:v>Ireland</c:v>
                </c:pt>
                <c:pt idx="8">
                  <c:v>Netherlands</c:v>
                </c:pt>
                <c:pt idx="9">
                  <c:v>Singapore</c:v>
                </c:pt>
              </c:strCache>
            </c:strRef>
          </c:cat>
          <c:val>
            <c:numRef>
              <c:f>chart!$B$2:$B$11</c:f>
              <c:numCache>
                <c:formatCode>General</c:formatCode>
                <c:ptCount val="10"/>
                <c:pt idx="0">
                  <c:v>1880</c:v>
                </c:pt>
                <c:pt idx="1">
                  <c:v>330</c:v>
                </c:pt>
                <c:pt idx="2">
                  <c:v>115</c:v>
                </c:pt>
                <c:pt idx="3">
                  <c:v>93</c:v>
                </c:pt>
                <c:pt idx="4">
                  <c:v>56</c:v>
                </c:pt>
                <c:pt idx="5">
                  <c:v>34</c:v>
                </c:pt>
                <c:pt idx="6">
                  <c:v>33</c:v>
                </c:pt>
                <c:pt idx="7">
                  <c:v>29</c:v>
                </c:pt>
                <c:pt idx="8">
                  <c:v>28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6-4AE1-ACEB-018C27F7F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0041976"/>
        <c:axId val="590040176"/>
      </c:barChart>
      <c:catAx>
        <c:axId val="59004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40176"/>
        <c:crosses val="autoZero"/>
        <c:auto val="1"/>
        <c:lblAlgn val="ctr"/>
        <c:lblOffset val="100"/>
        <c:noMultiLvlLbl val="0"/>
      </c:catAx>
      <c:valAx>
        <c:axId val="5900401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004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1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3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C3E40F-8A97-471A-AAB8-379C87723AAB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3AF8C0-A090-4A38-A36D-1EFEE93C49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E9A11-C8E7-498E-B6B5-3774A8C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470"/>
            <a:ext cx="12192000" cy="253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72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A8FE2D-A440-CA5D-2AFC-1E7AB99F7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903962"/>
              </p:ext>
            </p:extLst>
          </p:nvPr>
        </p:nvGraphicFramePr>
        <p:xfrm>
          <a:off x="5799612" y="184844"/>
          <a:ext cx="2984912" cy="200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8A55077-66E7-0434-2568-2850B4DA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99" y="184844"/>
            <a:ext cx="2924714" cy="2924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A7F77-7DCD-CB65-3361-421B041EE286}"/>
              </a:ext>
            </a:extLst>
          </p:cNvPr>
          <p:cNvSpPr txBox="1"/>
          <p:nvPr/>
        </p:nvSpPr>
        <p:spPr>
          <a:xfrm>
            <a:off x="270131" y="850222"/>
            <a:ext cx="418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</a:rPr>
              <a:t>Average Overall Rating </a:t>
            </a:r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→ 4.60/10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0501DB-14B1-7045-C1E1-2EEF70FA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24" y="3317256"/>
            <a:ext cx="3298834" cy="2871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14193-69A1-5182-8FE1-528DE8FE91A0}"/>
              </a:ext>
            </a:extLst>
          </p:cNvPr>
          <p:cNvSpPr txBox="1"/>
          <p:nvPr/>
        </p:nvSpPr>
        <p:spPr>
          <a:xfrm>
            <a:off x="270130" y="1219554"/>
            <a:ext cx="277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Total Countries → 67 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9C517-EF0B-56DF-93C1-99F41AF40F53}"/>
              </a:ext>
            </a:extLst>
          </p:cNvPr>
          <p:cNvSpPr txBox="1"/>
          <p:nvPr/>
        </p:nvSpPr>
        <p:spPr>
          <a:xfrm>
            <a:off x="270130" y="1588886"/>
            <a:ext cx="293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Fax" panose="02060602050505020204" pitchFamily="18" charset="0"/>
                <a:ea typeface="Artifakt Element" panose="020B0503050000020004" pitchFamily="34" charset="0"/>
              </a:rPr>
              <a:t>Total Reviews → 3000  </a:t>
            </a:r>
            <a:r>
              <a:rPr lang="en-US" dirty="0">
                <a:latin typeface="Lucida Fax" panose="02060602050505020204" pitchFamily="18" charset="0"/>
              </a:rPr>
              <a:t>  </a:t>
            </a:r>
            <a:endParaRPr lang="en-IN" dirty="0">
              <a:latin typeface="Lucida Fax" panose="020606020505050202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EDEB10-B8B7-0872-3C0A-BE68E2D3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7" y="2165967"/>
            <a:ext cx="5424477" cy="2955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C76A9-C7A5-07E7-D6BF-F94617D5FCC3}"/>
              </a:ext>
            </a:extLst>
          </p:cNvPr>
          <p:cNvSpPr txBox="1"/>
          <p:nvPr/>
        </p:nvSpPr>
        <p:spPr>
          <a:xfrm>
            <a:off x="184387" y="5283244"/>
            <a:ext cx="487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Fax" panose="02060602050505020204" pitchFamily="18" charset="0"/>
              </a:rPr>
              <a:t>Most Passengers liked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cabin crew service</a:t>
            </a:r>
            <a:r>
              <a:rPr lang="en-US" sz="1200" dirty="0">
                <a:latin typeface="Lucida Fax" panose="02060602050505020204" pitchFamily="18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food</a:t>
            </a:r>
            <a:r>
              <a:rPr lang="en-US" sz="1200" dirty="0">
                <a:latin typeface="Lucida Fax" panose="02060602050505020204" pitchFamily="18" charset="0"/>
              </a:rPr>
              <a:t>, </a:t>
            </a:r>
          </a:p>
          <a:p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seats</a:t>
            </a:r>
            <a:r>
              <a:rPr lang="en-US" sz="1200" dirty="0">
                <a:latin typeface="Lucida Fax" panose="02060602050505020204" pitchFamily="18" charset="0"/>
              </a:rPr>
              <a:t> and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extra leg room</a:t>
            </a:r>
            <a:r>
              <a:rPr lang="en-US" sz="1200" dirty="0">
                <a:latin typeface="Lucida Fax" panose="02060602050505020204" pitchFamily="18" charset="0"/>
              </a:rPr>
              <a:t>. Many travelled in </a:t>
            </a:r>
            <a:r>
              <a:rPr lang="en-US" sz="1200" b="1" dirty="0">
                <a:solidFill>
                  <a:srgbClr val="FF0000"/>
                </a:solidFill>
                <a:latin typeface="Lucida Fax" panose="02060602050505020204" pitchFamily="18" charset="0"/>
              </a:rPr>
              <a:t>Business Class</a:t>
            </a:r>
            <a:endParaRPr lang="en-IN" sz="1200" b="1" dirty="0">
              <a:solidFill>
                <a:srgbClr val="FF0000"/>
              </a:solidFill>
              <a:latin typeface="Lucida Fax" panose="02060602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0DD83-A0D6-57E7-A665-7B4BEDDEBDED}"/>
              </a:ext>
            </a:extLst>
          </p:cNvPr>
          <p:cNvSpPr txBox="1"/>
          <p:nvPr/>
        </p:nvSpPr>
        <p:spPr>
          <a:xfrm>
            <a:off x="184387" y="5744909"/>
            <a:ext cx="848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Fax" panose="02060602050505020204" pitchFamily="18" charset="0"/>
              </a:rPr>
              <a:t>More Focus On –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Economic</a:t>
            </a:r>
            <a:r>
              <a:rPr lang="en-US" sz="1200" dirty="0">
                <a:latin typeface="Lucida Fax" panose="02060602050505020204" pitchFamily="18" charset="0"/>
              </a:rPr>
              <a:t> class seats, enhancing inflight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entertainment</a:t>
            </a:r>
            <a:r>
              <a:rPr lang="en-US" sz="1200" dirty="0">
                <a:latin typeface="Lucida Fax" panose="02060602050505020204" pitchFamily="18" charset="0"/>
              </a:rPr>
              <a:t> experience also the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delays</a:t>
            </a:r>
            <a:r>
              <a:rPr lang="en-US" sz="1200" dirty="0">
                <a:latin typeface="Lucida Fax" panose="02060602050505020204" pitchFamily="18" charset="0"/>
              </a:rPr>
              <a:t>. </a:t>
            </a:r>
          </a:p>
          <a:p>
            <a:r>
              <a:rPr lang="en-US" sz="1200" dirty="0">
                <a:latin typeface="Lucida Fax" panose="02060602050505020204" pitchFamily="18" charset="0"/>
              </a:rPr>
              <a:t>Enhance the experience of Business class as customer need value for money. Also improving the customer</a:t>
            </a:r>
            <a:br>
              <a:rPr lang="en-US" sz="1200" dirty="0">
                <a:latin typeface="Lucida Fax" panose="02060602050505020204" pitchFamily="18" charset="0"/>
              </a:rPr>
            </a:br>
            <a:r>
              <a:rPr lang="en-US" sz="1200" dirty="0">
                <a:latin typeface="Lucida Fax" panose="02060602050505020204" pitchFamily="18" charset="0"/>
              </a:rPr>
              <a:t>service on </a:t>
            </a:r>
            <a:r>
              <a:rPr lang="en-US" sz="1200" b="1" dirty="0">
                <a:solidFill>
                  <a:srgbClr val="0070C0"/>
                </a:solidFill>
                <a:latin typeface="Lucida Fax" panose="02060602050505020204" pitchFamily="18" charset="0"/>
              </a:rPr>
              <a:t>refund</a:t>
            </a:r>
            <a:r>
              <a:rPr lang="en-US" sz="1200" dirty="0">
                <a:latin typeface="Lucida Fax" panose="02060602050505020204" pitchFamily="18" charset="0"/>
              </a:rPr>
              <a:t> request and process</a:t>
            </a:r>
            <a:endParaRPr lang="en-IN" sz="1200" dirty="0">
              <a:latin typeface="Lucida Fax" panose="0206060205050502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3A0CFF-8504-2A68-B368-25684A3D0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2" y="-40764"/>
            <a:ext cx="3825188" cy="79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382139-81DB-8CA8-85C6-84D423DE1CB4}"/>
              </a:ext>
            </a:extLst>
          </p:cNvPr>
          <p:cNvSpPr txBox="1"/>
          <p:nvPr/>
        </p:nvSpPr>
        <p:spPr>
          <a:xfrm>
            <a:off x="5799612" y="2327003"/>
            <a:ext cx="2852575" cy="315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Lucida Fax" panose="02060602050505020204" pitchFamily="18" charset="0"/>
              </a:rPr>
              <a:t>What stands out for customers and what doesn’t for different ratings distributions :</a:t>
            </a:r>
          </a:p>
          <a:p>
            <a:endParaRPr lang="en-US" sz="1200" dirty="0">
              <a:solidFill>
                <a:srgbClr val="002060"/>
              </a:solidFill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50"/>
                </a:solidFill>
                <a:latin typeface="Lucida Fax" panose="02060602050505020204" pitchFamily="18" charset="0"/>
              </a:rPr>
              <a:t>7-10 ratings</a:t>
            </a:r>
            <a:r>
              <a:rPr lang="en-US" sz="1100" dirty="0">
                <a:latin typeface="Lucida Fax" panose="02060602050505020204" pitchFamily="18" charset="0"/>
              </a:rPr>
              <a:t> people wrote about </a:t>
            </a:r>
            <a:r>
              <a:rPr lang="en-US" sz="1100" i="1" dirty="0">
                <a:latin typeface="Lucida Fax" panose="02060602050505020204" pitchFamily="18" charset="0"/>
              </a:rPr>
              <a:t>comfortable seats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good inflight entertainment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descent food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C000"/>
                </a:solidFill>
                <a:latin typeface="Lucida Fax" panose="02060602050505020204" pitchFamily="18" charset="0"/>
              </a:rPr>
              <a:t>4-6 ratings</a:t>
            </a:r>
            <a:r>
              <a:rPr lang="en-US" sz="1100" dirty="0">
                <a:latin typeface="Lucida Fax" panose="02060602050505020204" pitchFamily="18" charset="0"/>
              </a:rPr>
              <a:t> people were not satisfied due to </a:t>
            </a:r>
            <a:r>
              <a:rPr lang="en-US" sz="1100" i="1" dirty="0">
                <a:latin typeface="Lucida Fax" panose="02060602050505020204" pitchFamily="18" charset="0"/>
              </a:rPr>
              <a:t>small entertainment screen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longer wait for passport check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bad business class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Lucida Fax" panose="0206060205050502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  <a:latin typeface="Lucida Fax" panose="02060602050505020204" pitchFamily="18" charset="0"/>
              </a:rPr>
              <a:t>1-30 ratings</a:t>
            </a:r>
            <a:r>
              <a:rPr lang="en-US" sz="1100" dirty="0">
                <a:latin typeface="Lucida Fax" panose="02060602050505020204" pitchFamily="18" charset="0"/>
              </a:rPr>
              <a:t> people overall bad experience due to </a:t>
            </a:r>
            <a:r>
              <a:rPr lang="en-US" sz="1100" i="1" dirty="0">
                <a:latin typeface="Lucida Fax" panose="02060602050505020204" pitchFamily="18" charset="0"/>
              </a:rPr>
              <a:t>congested seating</a:t>
            </a:r>
            <a:r>
              <a:rPr lang="en-US" sz="1100" dirty="0">
                <a:latin typeface="Lucida Fax" panose="02060602050505020204" pitchFamily="18" charset="0"/>
              </a:rPr>
              <a:t>, </a:t>
            </a:r>
            <a:r>
              <a:rPr lang="en-US" sz="1100" i="1" dirty="0">
                <a:latin typeface="Lucida Fax" panose="02060602050505020204" pitchFamily="18" charset="0"/>
              </a:rPr>
              <a:t>small screen</a:t>
            </a:r>
            <a:r>
              <a:rPr lang="en-US" sz="1100" dirty="0">
                <a:latin typeface="Lucida Fax" panose="02060602050505020204" pitchFamily="18" charset="0"/>
              </a:rPr>
              <a:t> and </a:t>
            </a:r>
            <a:r>
              <a:rPr lang="en-US" sz="1100" i="1" dirty="0">
                <a:latin typeface="Lucida Fax" panose="02060602050505020204" pitchFamily="18" charset="0"/>
              </a:rPr>
              <a:t>limited food options</a:t>
            </a:r>
            <a:endParaRPr lang="en-IN" sz="1200" i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386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</TotalTime>
  <Words>143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Fax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Kamble Niraj Prashant</dc:creator>
  <cp:lastModifiedBy>Kamble Niraj Prashant</cp:lastModifiedBy>
  <cp:revision>2</cp:revision>
  <dcterms:created xsi:type="dcterms:W3CDTF">2023-06-05T18:23:20Z</dcterms:created>
  <dcterms:modified xsi:type="dcterms:W3CDTF">2023-07-02T04:58:00Z</dcterms:modified>
</cp:coreProperties>
</file>