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84" r:id="rId3"/>
    <p:sldId id="430" r:id="rId4"/>
    <p:sldId id="352" r:id="rId5"/>
    <p:sldId id="368" r:id="rId6"/>
    <p:sldId id="371" r:id="rId7"/>
    <p:sldId id="400" r:id="rId8"/>
    <p:sldId id="369" r:id="rId9"/>
    <p:sldId id="370" r:id="rId10"/>
    <p:sldId id="417" r:id="rId11"/>
    <p:sldId id="404" r:id="rId12"/>
    <p:sldId id="431" r:id="rId13"/>
    <p:sldId id="435" r:id="rId14"/>
    <p:sldId id="372" r:id="rId15"/>
    <p:sldId id="373" r:id="rId16"/>
    <p:sldId id="375" r:id="rId17"/>
    <p:sldId id="377" r:id="rId18"/>
    <p:sldId id="376" r:id="rId19"/>
    <p:sldId id="378" r:id="rId20"/>
    <p:sldId id="379" r:id="rId21"/>
    <p:sldId id="432" r:id="rId22"/>
    <p:sldId id="381" r:id="rId23"/>
    <p:sldId id="433" r:id="rId24"/>
    <p:sldId id="397" r:id="rId25"/>
    <p:sldId id="380" r:id="rId26"/>
    <p:sldId id="26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818"/>
    <a:srgbClr val="F4F4F4"/>
    <a:srgbClr val="EEEEEE"/>
    <a:srgbClr val="C00000"/>
    <a:srgbClr val="362E2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 autoAdjust="0"/>
    <p:restoredTop sz="89621" autoAdjust="0"/>
  </p:normalViewPr>
  <p:slideViewPr>
    <p:cSldViewPr>
      <p:cViewPr>
        <p:scale>
          <a:sx n="75" d="100"/>
          <a:sy n="75" d="100"/>
        </p:scale>
        <p:origin x="-1284" y="-132"/>
      </p:cViewPr>
      <p:guideLst>
        <p:guide orient="horz" pos="16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9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21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08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>
                <a:sym typeface="+mn-ea"/>
              </a:rPr>
              <a:t>这里稍微解释一下，上一条命令的</a:t>
            </a:r>
            <a:r>
              <a:rPr lang="en-US" altLang="zh-CN" i="1" dirty="0" smtClean="0">
                <a:sym typeface="+mn-ea"/>
              </a:rPr>
              <a:t>--no-ff参数是什么意思。默认情况下，Git执行"</a:t>
            </a:r>
            <a:r>
              <a:rPr lang="en-US" altLang="zh-CN" i="1" dirty="0" err="1" smtClean="0">
                <a:sym typeface="+mn-ea"/>
              </a:rPr>
              <a:t>快进式合并</a:t>
            </a:r>
            <a:r>
              <a:rPr lang="en-US" altLang="zh-CN" i="1" dirty="0" smtClean="0">
                <a:sym typeface="+mn-ea"/>
              </a:rPr>
              <a:t>"（fast-</a:t>
            </a:r>
            <a:r>
              <a:rPr lang="en-US" altLang="zh-CN" i="1" dirty="0" err="1" smtClean="0">
                <a:sym typeface="+mn-ea"/>
              </a:rPr>
              <a:t>farward</a:t>
            </a:r>
            <a:r>
              <a:rPr lang="en-US" altLang="zh-CN" i="1" dirty="0" smtClean="0">
                <a:sym typeface="+mn-ea"/>
              </a:rPr>
              <a:t> merge），</a:t>
            </a:r>
            <a:r>
              <a:rPr lang="en-US" altLang="zh-CN" i="1" dirty="0" err="1" smtClean="0">
                <a:sym typeface="+mn-ea"/>
              </a:rPr>
              <a:t>会直接将Master分支指向Develop分支</a:t>
            </a:r>
            <a:r>
              <a:rPr lang="en-US" altLang="zh-CN" i="1" dirty="0" smtClean="0">
                <a:sym typeface="+mn-ea"/>
              </a:rPr>
              <a:t>。</a:t>
            </a:r>
          </a:p>
          <a:p>
            <a:r>
              <a:rPr lang="en-US" altLang="zh-CN" i="1" dirty="0" err="1" smtClean="0">
                <a:sym typeface="+mn-ea"/>
              </a:rPr>
              <a:t>使用</a:t>
            </a:r>
            <a:r>
              <a:rPr lang="en-US" altLang="zh-CN" i="1" dirty="0" smtClean="0">
                <a:sym typeface="+mn-ea"/>
              </a:rPr>
              <a:t>--</a:t>
            </a:r>
            <a:r>
              <a:rPr lang="en-US" altLang="zh-CN" i="1" dirty="0" err="1" smtClean="0">
                <a:sym typeface="+mn-ea"/>
              </a:rPr>
              <a:t>no-ff参数后，会执行正常合并，在Master分支上生成一个新节点。为了保证版本演进的清晰，我们希望采用这种做法</a:t>
            </a:r>
            <a:r>
              <a:rPr lang="en-US" altLang="zh-CN" i="1" dirty="0" smtClean="0">
                <a:sym typeface="+mn-ea"/>
              </a:rPr>
              <a:t>。</a:t>
            </a:r>
            <a:endParaRPr lang="en-US" altLang="zh-CN" i="1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fixbug</a:t>
            </a:r>
            <a:r>
              <a:rPr lang="zh-CN" altLang="zh-CN"/>
              <a:t>能发布吗？作为测试联调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86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A67C9-FF94-490F-9DB5-2760DF8BB4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  <a:t>2016/1/11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pic>
        <p:nvPicPr>
          <p:cNvPr id="11266" name="Picture 2" descr="C:\Users\hzhuangqingbin\Desktop\理财-技术分享\PPT模板\理财logo2.png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280" y="1954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.hz.neteas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zh/v2" TargetMode="External"/><Relationship Id="rId2" Type="http://schemas.openxmlformats.org/officeDocument/2006/relationships/hyperlink" Target="https://g.hz.netease.com/wylc/git-materia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linux.com/news/featured-blogs/185-jennifer-cloer/821541-10-years-of-git-an-interview-with-git-creator-linus-torvalds/" TargetMode="External"/><Relationship Id="rId5" Type="http://schemas.openxmlformats.org/officeDocument/2006/relationships/hyperlink" Target="http://pcottle.github.io/learnGitBranching/" TargetMode="External"/><Relationship Id="rId4" Type="http://schemas.openxmlformats.org/officeDocument/2006/relationships/hyperlink" Target="http://www.liaoxuefeng.com/wiki/0013739516305929606dd18361248578c67b8067c8c017b00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hzhuangqingbin@corp.netease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8350" y="123190"/>
            <a:ext cx="619125" cy="552450"/>
          </a:xfrm>
          <a:prstGeom prst="rect">
            <a:avLst/>
          </a:prstGeom>
        </p:spPr>
      </p:pic>
      <p:grpSp>
        <p:nvGrpSpPr>
          <p:cNvPr id="2" name="组合 56"/>
          <p:cNvGrpSpPr/>
          <p:nvPr/>
        </p:nvGrpSpPr>
        <p:grpSpPr>
          <a:xfrm>
            <a:off x="0" y="3750477"/>
            <a:ext cx="9144000" cy="1393023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206" y="5000636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图片 57" descr="封面-2.png"/>
          <p:cNvPicPr>
            <a:picLocks noChangeAspect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>
          <a:xfrm>
            <a:off x="4266299" y="1"/>
            <a:ext cx="4879893" cy="4948013"/>
          </a:xfrm>
          <a:prstGeom prst="rect">
            <a:avLst/>
          </a:prstGeom>
          <a:effectLst>
            <a:outerShdw dist="101600" dir="5400000" algn="t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5076056" y="1995686"/>
            <a:ext cx="3384376" cy="1054418"/>
          </a:xfrm>
          <a:prstGeom prst="rect">
            <a:avLst/>
          </a:prstGeom>
          <a:noFill/>
        </p:spPr>
        <p:txBody>
          <a:bodyPr wrap="square" rtlCol="0" anchor="t" anchorCtr="0">
            <a:normAutofit fontScale="30000" lnSpcReduction="20000"/>
          </a:bodyPr>
          <a:lstStyle/>
          <a:p>
            <a:pPr algn="ctr">
              <a:lnSpc>
                <a:spcPct val="105000"/>
              </a:lnSpc>
            </a:pPr>
            <a:r>
              <a:rPr lang="en-US" altLang="zh-CN" sz="90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Git</a:t>
            </a:r>
            <a:r>
              <a:rPr lang="zh-CN" altLang="en-US" sz="90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推广学习系列</a:t>
            </a:r>
            <a:r>
              <a:rPr lang="en-US" altLang="zh-CN" sz="90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</a:p>
          <a:p>
            <a:pPr algn="ctr">
              <a:lnSpc>
                <a:spcPct val="105000"/>
              </a:lnSpc>
            </a:pPr>
            <a:r>
              <a:rPr lang="zh-CN" altLang="en-US" sz="9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基础与规范</a:t>
            </a: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294" y="3363709"/>
            <a:ext cx="21107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金融事业部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黄庆兵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常用命令和工作流程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394970" y="2592070"/>
            <a:ext cx="4945380" cy="2076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dirty="0" smtClean="0"/>
          </a:p>
          <a:p>
            <a:pPr algn="l"/>
            <a:r>
              <a:rPr lang="en-US" altLang="zh-CN" sz="1400" dirty="0" smtClean="0">
                <a:sym typeface="+mn-ea"/>
              </a:rPr>
              <a:t>Git有很多命令，一时半会记不住。</a:t>
            </a:r>
          </a:p>
          <a:p>
            <a:pPr algn="l"/>
            <a:r>
              <a:rPr lang="en-US" altLang="zh-CN" sz="1400" dirty="0" smtClean="0">
                <a:sym typeface="+mn-ea"/>
              </a:rPr>
              <a:t>一般来说，日常使用只要记住</a:t>
            </a:r>
            <a:r>
              <a:rPr lang="zh-CN" altLang="zh-CN" sz="1400" dirty="0" smtClean="0">
                <a:sym typeface="+mn-ea"/>
              </a:rPr>
              <a:t>上</a:t>
            </a:r>
            <a:r>
              <a:rPr lang="en-US" altLang="zh-CN" sz="1400" dirty="0" smtClean="0">
                <a:sym typeface="+mn-ea"/>
              </a:rPr>
              <a:t>图7个命令，就可以了。</a:t>
            </a:r>
          </a:p>
          <a:p>
            <a:pPr algn="l"/>
            <a:r>
              <a:rPr lang="en-US" altLang="zh-CN" sz="1400" dirty="0" smtClean="0">
                <a:sym typeface="+mn-ea"/>
              </a:rPr>
              <a:t>但熟练使用，恐怕要记住60～100个命令</a:t>
            </a:r>
          </a:p>
          <a:p>
            <a:pPr algn="l"/>
            <a:r>
              <a:rPr lang="zh-CN" altLang="en-US" sz="1400" dirty="0" smtClean="0">
                <a:sym typeface="+mn-ea"/>
              </a:rPr>
              <a:t>多多</a:t>
            </a:r>
            <a:r>
              <a:rPr lang="en-US" altLang="zh-CN" sz="1400" dirty="0" smtClean="0">
                <a:sym typeface="+mn-ea"/>
              </a:rPr>
              <a:t>使用git xx --help</a:t>
            </a:r>
            <a:endParaRPr lang="en-US" altLang="zh-CN" sz="1400" dirty="0" smtClean="0"/>
          </a:p>
        </p:txBody>
      </p:sp>
      <p:pic>
        <p:nvPicPr>
          <p:cNvPr id="5" name="图片 4" descr="Linux常用命令和工作流程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2140" y="628015"/>
            <a:ext cx="7840980" cy="2273935"/>
          </a:xfrm>
          <a:prstGeom prst="rect">
            <a:avLst/>
          </a:prstGeom>
        </p:spPr>
      </p:pic>
      <p:sp>
        <p:nvSpPr>
          <p:cNvPr id="8" name="内容占位符 4"/>
          <p:cNvSpPr>
            <a:spLocks noGrp="1"/>
          </p:cNvSpPr>
          <p:nvPr/>
        </p:nvSpPr>
        <p:spPr>
          <a:xfrm>
            <a:off x="5880100" y="2499360"/>
            <a:ext cx="3115945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dirty="0" smtClean="0"/>
              <a:t>Workspace：工作区</a:t>
            </a:r>
          </a:p>
          <a:p>
            <a:r>
              <a:rPr lang="en-US" altLang="zh-CN" sz="1400" dirty="0" smtClean="0"/>
              <a:t>Index / Stage：暂存区</a:t>
            </a:r>
          </a:p>
          <a:p>
            <a:r>
              <a:rPr lang="en-US" altLang="zh-CN" sz="1400" dirty="0" smtClean="0"/>
              <a:t>Repository：仓库区（本地仓库）</a:t>
            </a:r>
          </a:p>
          <a:p>
            <a:r>
              <a:rPr lang="en-US" altLang="zh-CN" sz="1400" dirty="0" smtClean="0"/>
              <a:t>Remote：远程仓库</a:t>
            </a:r>
          </a:p>
          <a:p>
            <a:endParaRPr lang="en-US" altLang="zh-CN" sz="1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图形化工具使用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内置图形化工具的使用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zh-CN" dirty="0" err="1" smtClean="0"/>
              <a:t> </a:t>
            </a:r>
            <a:r>
              <a:rPr lang="en-US" altLang="zh-CN" dirty="0" err="1" smtClean="0"/>
              <a:t>GUI</a:t>
            </a:r>
          </a:p>
          <a:p>
            <a:pPr lvl="1"/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图形化工具的使用</a:t>
            </a:r>
            <a:r>
              <a:rPr lang="en-US" altLang="zh-CN" dirty="0" smtClean="0"/>
              <a:t>[</a:t>
            </a:r>
            <a:r>
              <a:rPr lang="en-US" altLang="zh-CN" sz="2000" dirty="0" smtClean="0">
                <a:hlinkClick r:id="rId3"/>
              </a:rPr>
              <a:t>http://git-scm.com/downloads/guis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err="1" smtClean="0"/>
              <a:t>SourceTree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开发工具中的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IDEA</a:t>
            </a:r>
          </a:p>
          <a:p>
            <a:pPr lvl="1"/>
            <a:r>
              <a:rPr lang="en-US" altLang="zh-CN" dirty="0" smtClean="0"/>
              <a:t>Eclipse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83366" y="381457"/>
            <a:ext cx="2327561" cy="50783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33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3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52197" y="889288"/>
            <a:ext cx="378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1769842" y="1624062"/>
            <a:ext cx="125675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800">
              <a:spcBef>
                <a:spcPct val="20000"/>
              </a:spcBef>
              <a:defRPr/>
            </a:pPr>
            <a:r>
              <a:rPr lang="en-US" altLang="zh-CN" sz="8600" dirty="0" smtClean="0">
                <a:solidFill>
                  <a:srgbClr val="F47264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US" altLang="zh-CN" sz="8600" dirty="0">
              <a:solidFill>
                <a:srgbClr val="F472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70609" y="2232391"/>
            <a:ext cx="2915842" cy="558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970609" y="1862590"/>
            <a:ext cx="1447201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Part Two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5912849" y="1721923"/>
            <a:ext cx="2323088" cy="1614098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3082556"/>
            <a:ext cx="4748959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dirty="0" err="1">
                <a:solidFill>
                  <a:srgbClr val="C00000"/>
                </a:solidFill>
              </a:rPr>
              <a:t>GitFlow</a:t>
            </a:r>
            <a:r>
              <a:rPr lang="zh-CN" altLang="en-US" dirty="0">
                <a:solidFill>
                  <a:srgbClr val="C00000"/>
                </a:solidFill>
              </a:rPr>
              <a:t>工作流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059582"/>
            <a:ext cx="2664296" cy="1872208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GitFlow</a:t>
            </a:r>
            <a:r>
              <a:rPr lang="en-US" altLang="zh-CN" sz="1600" dirty="0"/>
              <a:t> </a:t>
            </a:r>
            <a:r>
              <a:rPr lang="zh-CN" altLang="en-US" sz="1600" dirty="0"/>
              <a:t>是构建在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之上的一个组织</a:t>
            </a:r>
            <a:r>
              <a:rPr lang="zh-CN" altLang="en-US" sz="1600" dirty="0" smtClean="0"/>
              <a:t>软件开发</a:t>
            </a:r>
            <a:r>
              <a:rPr lang="zh-CN" altLang="en-US" sz="1600" dirty="0"/>
              <a:t>活动的模型，是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上</a:t>
            </a:r>
            <a:r>
              <a:rPr lang="zh-CN" altLang="en-US" sz="1600" dirty="0" smtClean="0"/>
              <a:t>软件开发最佳</a:t>
            </a:r>
            <a:r>
              <a:rPr lang="zh-CN" altLang="en-US" sz="1600" dirty="0"/>
              <a:t>实践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25611"/>
            <a:ext cx="6098551" cy="29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8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主分支</a:t>
            </a:r>
            <a:r>
              <a:rPr lang="en-US" altLang="zh-CN" dirty="0" smtClean="0">
                <a:solidFill>
                  <a:srgbClr val="C00000"/>
                </a:solidFill>
              </a:rPr>
              <a:t>-master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757110"/>
            <a:ext cx="4752528" cy="3902872"/>
          </a:xfrm>
        </p:spPr>
        <p:txBody>
          <a:bodyPr>
            <a:normAutofit fontScale="92500"/>
          </a:bodyPr>
          <a:lstStyle/>
          <a:p>
            <a:r>
              <a:rPr lang="zh-CN" altLang="en-US" sz="1600" dirty="0" smtClean="0"/>
              <a:t>代码</a:t>
            </a:r>
            <a:r>
              <a:rPr lang="zh-CN" altLang="en-US" sz="1600" dirty="0"/>
              <a:t>库应该有一个、且仅有一个主分支。所有提供给用户使用的正式版本，都在这个主分支上发布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/>
              <a:t>Git</a:t>
            </a:r>
            <a:r>
              <a:rPr lang="zh-CN" altLang="en-US" sz="1600" dirty="0"/>
              <a:t>主分支的名字，默认叫做</a:t>
            </a:r>
            <a:r>
              <a:rPr lang="en-US" altLang="zh-CN" sz="1600" b="1" dirty="0"/>
              <a:t>master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初始化工程</a:t>
            </a:r>
            <a:endParaRPr lang="en-US" altLang="zh-CN" sz="1600" dirty="0" smtClean="0"/>
          </a:p>
          <a:p>
            <a:pPr lvl="1"/>
            <a:r>
              <a:rPr lang="en-US" altLang="zh-CN" sz="1300" i="1" dirty="0" err="1"/>
              <a:t>git</a:t>
            </a:r>
            <a:r>
              <a:rPr lang="en-US" altLang="zh-CN" sz="1300" i="1" dirty="0"/>
              <a:t> clone ssh://git@g.hz.netease.com:22222/wylc/Medusa.git </a:t>
            </a:r>
            <a:endParaRPr lang="en-US" altLang="zh-CN" sz="1300" i="1" dirty="0" smtClean="0"/>
          </a:p>
          <a:p>
            <a:pPr lvl="1"/>
            <a:r>
              <a:rPr lang="en-US" altLang="zh-CN" sz="1300" i="1" dirty="0" smtClean="0"/>
              <a:t>cd </a:t>
            </a:r>
            <a:r>
              <a:rPr lang="en-US" altLang="zh-CN" sz="1300" i="1" dirty="0"/>
              <a:t>Medusa </a:t>
            </a:r>
            <a:endParaRPr lang="en-US" altLang="zh-CN" sz="1300" i="1" dirty="0" smtClean="0"/>
          </a:p>
          <a:p>
            <a:pPr lvl="1"/>
            <a:r>
              <a:rPr lang="en-US" altLang="zh-CN" sz="1300" i="1" dirty="0" smtClean="0"/>
              <a:t>touch </a:t>
            </a:r>
            <a:r>
              <a:rPr lang="en-US" altLang="zh-CN" sz="1300" i="1" dirty="0"/>
              <a:t>README.md </a:t>
            </a:r>
            <a:endParaRPr lang="en-US" altLang="zh-CN" sz="1300" i="1" dirty="0" smtClean="0"/>
          </a:p>
          <a:p>
            <a:pPr lvl="1"/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add README.md </a:t>
            </a:r>
            <a:endParaRPr lang="en-US" altLang="zh-CN" sz="1300" i="1" dirty="0" smtClean="0"/>
          </a:p>
          <a:p>
            <a:pPr lvl="1"/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commit -m "add README" </a:t>
            </a:r>
            <a:endParaRPr lang="en-US" altLang="zh-CN" sz="1300" i="1" dirty="0" smtClean="0"/>
          </a:p>
          <a:p>
            <a:pPr lvl="1"/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push -u origin master</a:t>
            </a:r>
          </a:p>
        </p:txBody>
      </p:sp>
      <p:pic>
        <p:nvPicPr>
          <p:cNvPr id="3074" name="Picture 2" descr="C:\Users\hzhuangqingbin\AppData\Local\YNote\data\770581715@qq.com\e93b110e39b74a07828659f2bd0113f2\bg20120705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470"/>
            <a:ext cx="230425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开发分支</a:t>
            </a:r>
            <a:r>
              <a:rPr lang="en-US" altLang="zh-CN" dirty="0" smtClean="0">
                <a:solidFill>
                  <a:srgbClr val="C00000"/>
                </a:solidFill>
              </a:rPr>
              <a:t>-develop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1" y="699542"/>
            <a:ext cx="4803655" cy="39604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主分支只用来分布重大版本，日常开发应该在另一条分支上完成。我们把开发用的分支，叫做</a:t>
            </a:r>
            <a:r>
              <a:rPr lang="en-US" altLang="zh-CN" sz="1600" b="1" dirty="0"/>
              <a:t>develop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如果想正式对外发布，就在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分支上，对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分支进行</a:t>
            </a:r>
            <a:r>
              <a:rPr lang="en-US" altLang="zh-CN" sz="1600" dirty="0"/>
              <a:t>"</a:t>
            </a:r>
            <a:r>
              <a:rPr lang="zh-CN" altLang="en-US" sz="1600" dirty="0"/>
              <a:t>合并</a:t>
            </a:r>
            <a:r>
              <a:rPr lang="en-US" altLang="zh-CN" sz="1600" dirty="0"/>
              <a:t>"</a:t>
            </a:r>
            <a:r>
              <a:rPr lang="zh-CN" altLang="en-US" sz="1600" dirty="0"/>
              <a:t>（</a:t>
            </a:r>
            <a:r>
              <a:rPr lang="en-US" altLang="zh-CN" sz="1600" b="1" dirty="0"/>
              <a:t>merge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/>
              <a:t>Git</a:t>
            </a:r>
            <a:r>
              <a:rPr lang="zh-CN" altLang="en-US" sz="1600" dirty="0"/>
              <a:t>创建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分支的命令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checkout -b develop </a:t>
            </a:r>
            <a:r>
              <a:rPr lang="en-US" altLang="zh-CN" sz="1300" i="1" dirty="0" smtClean="0"/>
              <a:t>master</a:t>
            </a:r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分支合并到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分支的命令：</a:t>
            </a:r>
          </a:p>
          <a:p>
            <a:pPr lvl="1"/>
            <a:r>
              <a:rPr lang="en-US" altLang="zh-CN" sz="1300" dirty="0" smtClean="0"/>
              <a:t># </a:t>
            </a:r>
            <a:r>
              <a:rPr lang="zh-CN" altLang="en-US" sz="1300" dirty="0"/>
              <a:t>切换到</a:t>
            </a:r>
            <a:r>
              <a:rPr lang="en-US" altLang="zh-CN" sz="1300" dirty="0"/>
              <a:t>Master</a:t>
            </a:r>
            <a:r>
              <a:rPr lang="zh-CN" altLang="en-US" sz="1300" dirty="0"/>
              <a:t>分支</a:t>
            </a:r>
            <a:br>
              <a:rPr lang="zh-CN" altLang="en-US" sz="1300" dirty="0"/>
            </a:br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checkout master</a:t>
            </a:r>
          </a:p>
          <a:p>
            <a:pPr lvl="1"/>
            <a:r>
              <a:rPr lang="en-US" altLang="zh-CN" sz="1300" dirty="0" smtClean="0"/>
              <a:t># </a:t>
            </a:r>
            <a:r>
              <a:rPr lang="zh-CN" altLang="en-US" sz="1300" dirty="0"/>
              <a:t>对</a:t>
            </a:r>
            <a:r>
              <a:rPr lang="en-US" altLang="zh-CN" sz="1300" dirty="0"/>
              <a:t>dsevelop</a:t>
            </a:r>
            <a:r>
              <a:rPr lang="zh-CN" altLang="en-US" sz="1300" dirty="0"/>
              <a:t>分支进行合并</a:t>
            </a:r>
            <a:br>
              <a:rPr lang="zh-CN" altLang="en-US" sz="1300" dirty="0"/>
            </a:br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merge --no-</a:t>
            </a:r>
            <a:r>
              <a:rPr lang="en-US" altLang="zh-CN" sz="1300" i="1" dirty="0" err="1"/>
              <a:t>ff</a:t>
            </a:r>
            <a:r>
              <a:rPr lang="en-US" altLang="zh-CN" sz="1300" i="1" dirty="0"/>
              <a:t> develop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4098" name="Picture 2" descr="C:\Users\hzhuangqingbin\AppData\Local\YNote\data\770581715@qq.com\c56f880b25414939aa1eb6a76edd595e\bg2012070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35" y="699542"/>
            <a:ext cx="3605473" cy="398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功能分支</a:t>
            </a:r>
            <a:r>
              <a:rPr lang="en-US" altLang="zh-CN" dirty="0" smtClean="0">
                <a:solidFill>
                  <a:srgbClr val="C00000"/>
                </a:solidFill>
              </a:rPr>
              <a:t>-feature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757110"/>
            <a:ext cx="4752528" cy="39748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/>
              <a:t>功能分支，它是为了开发某种特定功能，从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分支上面分出来的。开发完成后，要再并入</a:t>
            </a:r>
            <a:r>
              <a:rPr lang="en-US" altLang="zh-CN" sz="1600" dirty="0"/>
              <a:t>develop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功能分支的名字，可以采用</a:t>
            </a:r>
            <a:r>
              <a:rPr lang="en-US" altLang="zh-CN" sz="1600" b="1" dirty="0"/>
              <a:t>feature-</a:t>
            </a:r>
            <a:r>
              <a:rPr lang="en-US" altLang="zh-CN" sz="1600" b="1" dirty="0" smtClean="0"/>
              <a:t>*</a:t>
            </a:r>
            <a:r>
              <a:rPr lang="zh-CN" altLang="en-US" sz="1600" b="1" dirty="0" smtClean="0"/>
              <a:t>（功能名）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形式命名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创建一个功能分支：</a:t>
            </a:r>
          </a:p>
          <a:p>
            <a:pPr lvl="1"/>
            <a:r>
              <a:rPr lang="en-US" altLang="zh-CN" sz="1300" i="1" dirty="0" err="1" smtClean="0"/>
              <a:t>git</a:t>
            </a:r>
            <a:r>
              <a:rPr lang="en-US" altLang="zh-CN" sz="1300" i="1" dirty="0" smtClean="0"/>
              <a:t> </a:t>
            </a:r>
            <a:r>
              <a:rPr lang="en-US" altLang="zh-CN" sz="1300" i="1" dirty="0"/>
              <a:t>checkout -b feature-x develop</a:t>
            </a:r>
          </a:p>
          <a:p>
            <a:r>
              <a:rPr lang="zh-CN" altLang="en-US" sz="1600" dirty="0"/>
              <a:t>开发完成后，将功能分支合并到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分支：</a:t>
            </a:r>
          </a:p>
          <a:p>
            <a:pPr lvl="1"/>
            <a:r>
              <a:rPr lang="en-US" altLang="zh-CN" sz="1300" i="1" dirty="0" err="1"/>
              <a:t>git</a:t>
            </a:r>
            <a:r>
              <a:rPr lang="en-US" altLang="zh-CN" sz="1300" i="1" dirty="0"/>
              <a:t> checkout develop</a:t>
            </a:r>
          </a:p>
          <a:p>
            <a:pPr lvl="1"/>
            <a:r>
              <a:rPr lang="en-US" altLang="zh-CN" sz="1300" i="1" dirty="0" err="1"/>
              <a:t>git</a:t>
            </a:r>
            <a:r>
              <a:rPr lang="en-US" altLang="zh-CN" sz="1300" i="1" dirty="0"/>
              <a:t> merge --no-</a:t>
            </a:r>
            <a:r>
              <a:rPr lang="en-US" altLang="zh-CN" sz="1300" i="1" dirty="0" err="1"/>
              <a:t>ff</a:t>
            </a:r>
            <a:r>
              <a:rPr lang="en-US" altLang="zh-CN" sz="1300" i="1" dirty="0"/>
              <a:t> feature-x</a:t>
            </a:r>
          </a:p>
          <a:p>
            <a:r>
              <a:rPr lang="zh-CN" altLang="en-US" sz="1600" dirty="0"/>
              <a:t>删除</a:t>
            </a:r>
            <a:r>
              <a:rPr lang="en-US" altLang="zh-CN" sz="1600" dirty="0"/>
              <a:t>feature</a:t>
            </a:r>
            <a:r>
              <a:rPr lang="zh-CN" altLang="en-US" sz="1600" dirty="0"/>
              <a:t>分支：</a:t>
            </a:r>
          </a:p>
          <a:p>
            <a:pPr lvl="1"/>
            <a:r>
              <a:rPr lang="en-US" altLang="zh-CN" sz="1300" i="1" dirty="0" err="1"/>
              <a:t>git</a:t>
            </a:r>
            <a:r>
              <a:rPr lang="en-US" altLang="zh-CN" sz="1300" i="1" dirty="0"/>
              <a:t> branch -d feature-x</a:t>
            </a:r>
          </a:p>
          <a:p>
            <a:endParaRPr lang="en-US" altLang="zh-CN" sz="1600" dirty="0" smtClean="0"/>
          </a:p>
        </p:txBody>
      </p:sp>
      <p:pic>
        <p:nvPicPr>
          <p:cNvPr id="5122" name="Picture 2" descr="C:\Users\hzhuangqingbin\AppData\Local\YNote\data\770581715@qq.com\e8bb6518714a42b6a66be2ef4a3f3a3d\bg20120705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5486"/>
            <a:ext cx="2441041" cy="44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修补</a:t>
            </a:r>
            <a:r>
              <a:rPr lang="zh-CN" altLang="en-US" dirty="0" smtClean="0">
                <a:solidFill>
                  <a:srgbClr val="C00000"/>
                </a:solidFill>
              </a:rPr>
              <a:t>分支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fixbug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757110"/>
            <a:ext cx="5184576" cy="39028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 smtClean="0"/>
              <a:t>修补分支：软件</a:t>
            </a:r>
            <a:r>
              <a:rPr lang="zh-CN" altLang="en-US" sz="1600" dirty="0"/>
              <a:t>正式发布以后，难免会出现</a:t>
            </a:r>
            <a:r>
              <a:rPr lang="en-US" altLang="zh-CN" sz="1600" dirty="0"/>
              <a:t>bug</a:t>
            </a:r>
            <a:r>
              <a:rPr lang="zh-CN" altLang="en-US" sz="1600" dirty="0"/>
              <a:t>。这时就需要创建一个分支，进行</a:t>
            </a:r>
            <a:r>
              <a:rPr lang="en-US" altLang="zh-CN" sz="1600" dirty="0"/>
              <a:t>bug</a:t>
            </a:r>
            <a:r>
              <a:rPr lang="zh-CN" altLang="en-US" sz="1600" dirty="0"/>
              <a:t>修补。</a:t>
            </a:r>
          </a:p>
          <a:p>
            <a:r>
              <a:rPr lang="zh-CN" altLang="en-US" sz="1600" dirty="0"/>
              <a:t>修补</a:t>
            </a:r>
            <a:r>
              <a:rPr lang="en-US" altLang="zh-CN" sz="1600" dirty="0"/>
              <a:t>bug</a:t>
            </a:r>
            <a:r>
              <a:rPr lang="zh-CN" altLang="en-US" sz="1600" dirty="0"/>
              <a:t>分支是从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分支上面拉取出来的。修补结束以后，再合并进</a:t>
            </a:r>
            <a:r>
              <a:rPr lang="en-US" altLang="zh-CN" sz="1600" dirty="0"/>
              <a:t>master</a:t>
            </a:r>
            <a:r>
              <a:rPr lang="zh-CN" altLang="en-US" sz="1600" dirty="0"/>
              <a:t>和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分支。它的命名，可以采用</a:t>
            </a:r>
            <a:r>
              <a:rPr lang="en-US" altLang="zh-CN" sz="1600" b="1" dirty="0" err="1"/>
              <a:t>fixbug</a:t>
            </a:r>
            <a:r>
              <a:rPr lang="en-US" altLang="zh-CN" sz="1600" b="1" dirty="0"/>
              <a:t>-</a:t>
            </a:r>
            <a:r>
              <a:rPr lang="en-US" altLang="zh-CN" sz="1600" b="1" dirty="0" smtClean="0"/>
              <a:t>*</a:t>
            </a:r>
            <a:r>
              <a:rPr lang="zh-CN" altLang="en-US" sz="1600" b="1" dirty="0" smtClean="0"/>
              <a:t>（日期）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形式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创建一个修补</a:t>
            </a:r>
            <a:r>
              <a:rPr lang="en-US" altLang="zh-CN" sz="1600" dirty="0"/>
              <a:t>bug</a:t>
            </a:r>
            <a:r>
              <a:rPr lang="zh-CN" altLang="en-US" sz="1600" dirty="0"/>
              <a:t>分支：</a:t>
            </a:r>
          </a:p>
          <a:p>
            <a:r>
              <a:rPr lang="zh-CN" altLang="en-US" sz="1600" i="1" dirty="0" smtClean="0"/>
              <a:t>　　</a:t>
            </a:r>
            <a:r>
              <a:rPr lang="en-US" altLang="zh-CN" sz="1600" i="1" dirty="0" err="1" smtClean="0"/>
              <a:t>git</a:t>
            </a:r>
            <a:r>
              <a:rPr lang="en-US" altLang="zh-CN" sz="1600" i="1" dirty="0" smtClean="0"/>
              <a:t> </a:t>
            </a:r>
            <a:r>
              <a:rPr lang="en-US" altLang="zh-CN" sz="1600" i="1" dirty="0"/>
              <a:t>checkout -b fixbug-0.1 master</a:t>
            </a:r>
          </a:p>
          <a:p>
            <a:r>
              <a:rPr lang="zh-CN" altLang="en-US" sz="1600" dirty="0"/>
              <a:t>修补结束后，合并到</a:t>
            </a:r>
            <a:r>
              <a:rPr lang="en-US" altLang="zh-CN" sz="1600" dirty="0"/>
              <a:t>master</a:t>
            </a:r>
            <a:r>
              <a:rPr lang="zh-CN" altLang="en-US" sz="1600" dirty="0"/>
              <a:t>分支：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checkout master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merge --no-</a:t>
            </a:r>
            <a:r>
              <a:rPr lang="en-US" altLang="zh-CN" sz="1600" i="1" dirty="0" err="1"/>
              <a:t>ff</a:t>
            </a:r>
            <a:r>
              <a:rPr lang="en-US" altLang="zh-CN" sz="1600" i="1" dirty="0"/>
              <a:t> fixbug-0.1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tag -a 0.1.1</a:t>
            </a:r>
          </a:p>
          <a:p>
            <a:r>
              <a:rPr lang="zh-CN" altLang="en-US" sz="1600" dirty="0"/>
              <a:t>再合并到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分支：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checkout develop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merge --no-</a:t>
            </a:r>
            <a:r>
              <a:rPr lang="en-US" altLang="zh-CN" sz="1600" i="1" dirty="0" err="1"/>
              <a:t>ff</a:t>
            </a:r>
            <a:r>
              <a:rPr lang="en-US" altLang="zh-CN" sz="1600" i="1" dirty="0"/>
              <a:t> fixbug-0.1</a:t>
            </a:r>
          </a:p>
          <a:p>
            <a:r>
              <a:rPr lang="zh-CN" altLang="en-US" sz="1600" dirty="0"/>
              <a:t>最后，删除</a:t>
            </a:r>
            <a:r>
              <a:rPr lang="en-US" altLang="zh-CN" sz="1600" dirty="0"/>
              <a:t>"</a:t>
            </a:r>
            <a:r>
              <a:rPr lang="zh-CN" altLang="en-US" sz="1600" dirty="0"/>
              <a:t>修补</a:t>
            </a:r>
            <a:r>
              <a:rPr lang="en-US" altLang="zh-CN" sz="1600" dirty="0"/>
              <a:t>bug</a:t>
            </a:r>
            <a:r>
              <a:rPr lang="zh-CN" altLang="en-US" sz="1600" dirty="0"/>
              <a:t>分支</a:t>
            </a:r>
            <a:r>
              <a:rPr lang="en-US" altLang="zh-CN" sz="1600" dirty="0"/>
              <a:t>"</a:t>
            </a:r>
            <a:r>
              <a:rPr lang="zh-CN" altLang="en-US" sz="1600" dirty="0"/>
              <a:t>：</a:t>
            </a:r>
          </a:p>
          <a:p>
            <a:r>
              <a:rPr lang="zh-CN" altLang="en-US" sz="1600" i="1" dirty="0"/>
              <a:t>　　</a:t>
            </a:r>
            <a:r>
              <a:rPr lang="en-US" altLang="zh-CN" sz="1600" i="1" dirty="0" err="1"/>
              <a:t>git</a:t>
            </a:r>
            <a:r>
              <a:rPr lang="en-US" altLang="zh-CN" sz="1600" i="1" dirty="0"/>
              <a:t> branch -d fixbug-0.1</a:t>
            </a:r>
          </a:p>
          <a:p>
            <a:endParaRPr lang="zh-CN" altLang="en-US" sz="1600" dirty="0"/>
          </a:p>
          <a:p>
            <a:endParaRPr lang="en-US" altLang="zh-CN" sz="1600" dirty="0" smtClean="0"/>
          </a:p>
        </p:txBody>
      </p:sp>
      <p:pic>
        <p:nvPicPr>
          <p:cNvPr id="7170" name="Picture 2" descr="C:\Users\hzhuangqingbin\AppData\Local\YNote\data\770581715@qq.com\239ae5a9740e46299ce6510387d3350e\bg20120705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31590"/>
            <a:ext cx="3600400" cy="30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其他分支</a:t>
            </a:r>
            <a:r>
              <a:rPr lang="en-US" altLang="zh-CN" dirty="0" smtClean="0">
                <a:solidFill>
                  <a:srgbClr val="C00000"/>
                </a:solidFill>
              </a:rPr>
              <a:t>-release/tag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757110"/>
            <a:ext cx="7920880" cy="3398816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release</a:t>
            </a:r>
            <a:r>
              <a:rPr lang="zh-CN" altLang="en-US" sz="1600" dirty="0" smtClean="0"/>
              <a:t>分支：上线分支，常用于上线发布前的准备工作及代码修复，严禁新功能的并入，新功能应该是被合并到“</a:t>
            </a:r>
            <a:r>
              <a:rPr lang="en-US" altLang="zh-CN" sz="1600" dirty="0" smtClean="0"/>
              <a:t>develop”</a:t>
            </a:r>
            <a:r>
              <a:rPr lang="zh-CN" altLang="en-US" sz="1600" dirty="0" smtClean="0"/>
              <a:t>分支的。起源于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分支，最终归于“</a:t>
            </a:r>
            <a:r>
              <a:rPr lang="en-US" altLang="zh-CN" sz="1600" dirty="0"/>
              <a:t>develop”</a:t>
            </a:r>
            <a:r>
              <a:rPr lang="zh-CN" altLang="en-US" sz="1600" dirty="0"/>
              <a:t>或“</a:t>
            </a:r>
            <a:r>
              <a:rPr lang="en-US" altLang="zh-CN" sz="1600" dirty="0"/>
              <a:t>master”</a:t>
            </a:r>
            <a:r>
              <a:rPr lang="zh-CN" altLang="en-US" sz="1600" dirty="0"/>
              <a:t>分支。</a:t>
            </a:r>
            <a:r>
              <a:rPr lang="zh-CN" altLang="en-US" sz="1600" dirty="0" smtClean="0"/>
              <a:t>可以采用</a:t>
            </a:r>
            <a:r>
              <a:rPr lang="en-US" altLang="zh-CN" sz="1600" dirty="0" smtClean="0"/>
              <a:t>release/</a:t>
            </a:r>
            <a:r>
              <a:rPr lang="zh-CN" altLang="en-US" sz="1600" b="1" dirty="0" smtClean="0"/>
              <a:t>版本号</a:t>
            </a:r>
            <a:r>
              <a:rPr lang="zh-CN" altLang="en-US" sz="1600" dirty="0" smtClean="0"/>
              <a:t>的命名方式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tag</a:t>
            </a:r>
            <a:r>
              <a:rPr lang="zh-CN" altLang="en-US" sz="1600" dirty="0"/>
              <a:t>分支：打版本分支，作为版本记录，可以</a:t>
            </a:r>
            <a:r>
              <a:rPr lang="zh-CN" altLang="en-US" sz="1600" dirty="0" smtClean="0"/>
              <a:t>采用</a:t>
            </a:r>
            <a:r>
              <a:rPr lang="zh-CN" altLang="en-US" sz="1600" b="1" dirty="0" smtClean="0"/>
              <a:t>版本号</a:t>
            </a:r>
            <a:r>
              <a:rPr lang="zh-CN" altLang="en-US" sz="1600" dirty="0"/>
              <a:t>的命名方式。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分支责任分工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06126"/>
              </p:ext>
            </p:extLst>
          </p:nvPr>
        </p:nvGraphicFramePr>
        <p:xfrm>
          <a:off x="251520" y="987574"/>
          <a:ext cx="8572500" cy="34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270421"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职责描述 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166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master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配置管理员：统一创建、部署、维护（不允许手动提交）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08447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develop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配置管理员：统一创建、部署 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开发人员：维护（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feature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测试通过后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merge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至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"develop"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分支） 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8166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feature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开发人员：各模块自行创建、部署、维护（测试通过后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merge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至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"develop"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分支）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6900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fixbug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 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配置管理员：统一创建、部署、维护（测试通过后自动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merge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至“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master”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和“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develop”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 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开发人员：修复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bug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，协助解决自动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merge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中发生的冲突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7924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release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配置管理员：统一创建（每次上线前创建）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主要分享内容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GitLab</a:t>
            </a:r>
          </a:p>
          <a:p>
            <a:r>
              <a:rPr lang="en-US" altLang="zh-CN" dirty="0" err="1" smtClean="0"/>
              <a:t>4. Git</a:t>
            </a:r>
            <a:r>
              <a:rPr lang="zh-CN" altLang="zh-CN" dirty="0" err="1" smtClean="0"/>
              <a:t>进阶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分支规范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分支对应的环境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53148"/>
              </p:ext>
            </p:extLst>
          </p:nvPr>
        </p:nvGraphicFramePr>
        <p:xfrm>
          <a:off x="319980" y="1347755"/>
          <a:ext cx="8644508" cy="259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54"/>
                <a:gridCol w="4322254"/>
              </a:tblGrid>
              <a:tr h="482815"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职责描述 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657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release/master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线上环境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预发环境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76185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develop/feature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测试环境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联调环境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6574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feature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各模块测试环境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83366" y="381457"/>
            <a:ext cx="2327561" cy="50783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33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3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52197" y="889288"/>
            <a:ext cx="378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1769842" y="1624062"/>
            <a:ext cx="125675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800">
              <a:spcBef>
                <a:spcPct val="20000"/>
              </a:spcBef>
              <a:defRPr/>
            </a:pPr>
            <a:r>
              <a:rPr lang="en-US" altLang="zh-CN" sz="8600" dirty="0" smtClean="0">
                <a:solidFill>
                  <a:srgbClr val="29B9A6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US" altLang="zh-CN" sz="8600" dirty="0">
              <a:solidFill>
                <a:srgbClr val="29B9A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70609" y="2232391"/>
            <a:ext cx="2915842" cy="558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970609" y="1862590"/>
            <a:ext cx="167653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Three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5912849" y="1721923"/>
            <a:ext cx="2323088" cy="1614098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3082556"/>
            <a:ext cx="4748959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GitLab</a:t>
            </a:r>
            <a:r>
              <a:rPr lang="zh-CN" altLang="en-US" dirty="0" smtClean="0">
                <a:solidFill>
                  <a:srgbClr val="C00000"/>
                </a:solidFill>
              </a:rPr>
              <a:t>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785800"/>
            <a:ext cx="8429684" cy="3786214"/>
          </a:xfrm>
        </p:spPr>
        <p:txBody>
          <a:bodyPr>
            <a:normAutofit/>
          </a:bodyPr>
          <a:lstStyle/>
          <a:p>
            <a:r>
              <a:rPr lang="en-US" altLang="zh-CN" sz="1800" b="1" dirty="0" err="1"/>
              <a:t>GitLab</a:t>
            </a:r>
            <a:r>
              <a:rPr lang="zh-CN" altLang="en-US" sz="1800" dirty="0"/>
              <a:t>是一个基于 </a:t>
            </a:r>
            <a:r>
              <a:rPr lang="en-US" altLang="zh-CN" sz="1800" i="1" dirty="0"/>
              <a:t>Ruby on Rails </a:t>
            </a:r>
            <a:r>
              <a:rPr lang="zh-CN" altLang="en-US" sz="1800" dirty="0"/>
              <a:t>开发的开源应用程序，实现一个自托管的</a:t>
            </a:r>
            <a:r>
              <a:rPr lang="en-US" altLang="zh-CN" sz="1800" b="1" i="1" dirty="0" err="1"/>
              <a:t>Git</a:t>
            </a:r>
            <a:r>
              <a:rPr lang="zh-CN" altLang="en-US" sz="1800" dirty="0"/>
              <a:t>项目仓库，可通过</a:t>
            </a:r>
            <a:r>
              <a:rPr lang="en-US" altLang="zh-CN" sz="1800" dirty="0"/>
              <a:t>Web</a:t>
            </a:r>
            <a:r>
              <a:rPr lang="zh-CN" altLang="en-US" sz="1800" dirty="0"/>
              <a:t>界面进行管理和访问公开或者私人的项目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它拥有与</a:t>
            </a:r>
            <a:r>
              <a:rPr lang="en-US" altLang="zh-CN" sz="1800" b="1" dirty="0" err="1"/>
              <a:t>Github</a:t>
            </a:r>
            <a:r>
              <a:rPr lang="zh-CN" altLang="en-US" sz="1800" dirty="0"/>
              <a:t>类似的功能，能够浏览源代码，管理缺陷和注释。可以管理团队对仓库的访问，它非常易于浏览提交过的版本，并提供一个文件历史库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运维部署的</a:t>
            </a:r>
            <a:r>
              <a:rPr lang="en-US" altLang="zh-CN" sz="1800" dirty="0" err="1" smtClean="0"/>
              <a:t>GitLab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3"/>
              </a:rPr>
              <a:t>https</a:t>
            </a:r>
            <a:r>
              <a:rPr lang="en-US" altLang="zh-CN" sz="1800" dirty="0">
                <a:hlinkClick r:id="rId3"/>
              </a:rPr>
              <a:t>://</a:t>
            </a:r>
            <a:r>
              <a:rPr lang="en-US" altLang="zh-CN" sz="1800" dirty="0" smtClean="0">
                <a:hlinkClick r:id="rId3"/>
              </a:rPr>
              <a:t>g.hz.netease.com</a:t>
            </a:r>
            <a:r>
              <a:rPr lang="en-US" altLang="zh-CN" sz="1800" dirty="0" smtClean="0"/>
              <a:t> </a:t>
            </a:r>
          </a:p>
          <a:p>
            <a:r>
              <a:rPr lang="zh-CN" altLang="en-US" sz="1800" dirty="0" smtClean="0"/>
              <a:t>基于社区版本：</a:t>
            </a:r>
            <a:r>
              <a:rPr lang="en-US" altLang="zh-CN" sz="1800" dirty="0" smtClean="0"/>
              <a:t>8.1.4</a:t>
            </a:r>
            <a:r>
              <a:rPr lang="zh-CN" altLang="en-US" sz="1800" dirty="0" smtClean="0"/>
              <a:t>（最新版</a:t>
            </a:r>
            <a:r>
              <a:rPr lang="en-US" altLang="zh-CN" sz="1800" dirty="0" smtClean="0"/>
              <a:t>8.3.2</a:t>
            </a:r>
            <a:r>
              <a:rPr lang="zh-CN" altLang="en-US" sz="1800" dirty="0" smtClean="0"/>
              <a:t>）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83366" y="381457"/>
            <a:ext cx="2327561" cy="50783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33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3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52197" y="889288"/>
            <a:ext cx="378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1769842" y="1624062"/>
            <a:ext cx="125675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800">
              <a:spcBef>
                <a:spcPct val="20000"/>
              </a:spcBef>
              <a:defRPr/>
            </a:pPr>
            <a:r>
              <a:rPr lang="en-US" altLang="zh-CN" sz="8600" dirty="0" smtClean="0">
                <a:solidFill>
                  <a:srgbClr val="84CBC5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US" altLang="zh-CN" sz="8600" dirty="0">
              <a:solidFill>
                <a:srgbClr val="84CBC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70609" y="2232391"/>
            <a:ext cx="2915842" cy="558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970609" y="1862590"/>
            <a:ext cx="1676537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Part  Four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5912849" y="1721923"/>
            <a:ext cx="2323088" cy="1614098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3082556"/>
            <a:ext cx="4748959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进阶与探讨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785800"/>
            <a:ext cx="8429684" cy="3786214"/>
          </a:xfrm>
        </p:spPr>
        <p:txBody>
          <a:bodyPr>
            <a:normAutofit/>
          </a:bodyPr>
          <a:lstStyle/>
          <a:p>
            <a:r>
              <a:rPr lang="en-US" altLang="zh-CN" sz="1800" b="1" dirty="0" err="1"/>
              <a:t>Git</a:t>
            </a:r>
            <a:r>
              <a:rPr lang="zh-CN" altLang="en-US" sz="1800" dirty="0"/>
              <a:t>进阶</a:t>
            </a:r>
            <a:r>
              <a:rPr lang="zh-CN" altLang="en-US" sz="1800" dirty="0" smtClean="0"/>
              <a:t>：优雅合并（</a:t>
            </a:r>
            <a:r>
              <a:rPr lang="en-US" altLang="zh-CN" sz="1800" dirty="0" smtClean="0"/>
              <a:t>merge</a:t>
            </a:r>
            <a:r>
              <a:rPr lang="zh-CN" altLang="en-US" sz="1800" dirty="0" smtClean="0"/>
              <a:t>）、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提交的正确姿势、问题定位</a:t>
            </a:r>
            <a:r>
              <a:rPr lang="en-US" altLang="zh-CN" sz="1800" dirty="0" smtClean="0"/>
              <a:t>&amp;</a:t>
            </a:r>
            <a:r>
              <a:rPr lang="zh-CN" altLang="en-US" sz="1800" dirty="0" smtClean="0"/>
              <a:t>代码查找（</a:t>
            </a:r>
            <a:r>
              <a:rPr lang="en-US" altLang="zh-CN" sz="1800" dirty="0" smtClean="0"/>
              <a:t>blame,bisect,grep,log)</a:t>
            </a:r>
            <a:r>
              <a:rPr lang="zh-CN" altLang="en-US" sz="1800" dirty="0" smtClean="0"/>
              <a:t>、</a:t>
            </a:r>
            <a:r>
              <a:rPr lang="zh-CN" altLang="en-US" sz="1800" dirty="0" smtClean="0">
                <a:sym typeface="+mn-ea"/>
              </a:rPr>
              <a:t>多中心配置（</a:t>
            </a:r>
            <a:r>
              <a:rPr lang="en-US" altLang="zh-CN" sz="1800" dirty="0" smtClean="0">
                <a:sym typeface="+mn-ea"/>
              </a:rPr>
              <a:t>origin</a:t>
            </a:r>
            <a:r>
              <a:rPr lang="zh-CN" altLang="en-US" sz="1800" dirty="0" smtClean="0">
                <a:sym typeface="+mn-ea"/>
              </a:rPr>
              <a:t>）</a:t>
            </a:r>
          </a:p>
          <a:p>
            <a:r>
              <a:rPr lang="zh-CN" altLang="en-US" sz="1800" b="1" dirty="0"/>
              <a:t>GIT </a:t>
            </a:r>
            <a:r>
              <a:rPr lang="zh-CN" altLang="en-US" sz="1800" dirty="0"/>
              <a:t>+ </a:t>
            </a:r>
            <a:r>
              <a:rPr lang="zh-CN" altLang="en-US" sz="1800" b="1" dirty="0"/>
              <a:t>GITFLOW </a:t>
            </a:r>
            <a:r>
              <a:rPr lang="zh-CN" altLang="en-US" sz="1800" dirty="0"/>
              <a:t>+ </a:t>
            </a:r>
            <a:r>
              <a:rPr lang="zh-CN" altLang="en-US" sz="1800" b="1" dirty="0"/>
              <a:t>REVIEWBOARD</a:t>
            </a:r>
          </a:p>
          <a:p>
            <a:r>
              <a:rPr lang="en-US" altLang="zh-CN" sz="1800" b="1" dirty="0" err="1"/>
              <a:t>Git</a:t>
            </a:r>
            <a:r>
              <a:rPr lang="zh-CN" altLang="en-US" sz="1800" dirty="0"/>
              <a:t>服务器搭建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搭建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服务器，</a:t>
            </a:r>
            <a:r>
              <a:rPr lang="en-US" altLang="zh-CN" sz="1800" dirty="0" err="1"/>
              <a:t>GitLab</a:t>
            </a:r>
            <a:r>
              <a:rPr lang="zh-CN" altLang="en-US" sz="1800" dirty="0" err="1"/>
              <a:t>搭建</a:t>
            </a:r>
          </a:p>
          <a:p>
            <a:r>
              <a:rPr lang="en-US" altLang="zh-CN" sz="1800" b="1" dirty="0" err="1"/>
              <a:t>Git</a:t>
            </a:r>
            <a:r>
              <a:rPr lang="zh-CN" altLang="en-US" sz="1800" dirty="0" err="1"/>
              <a:t>内部实现原理，</a:t>
            </a:r>
            <a:r>
              <a:rPr lang="zh-CN" altLang="en-US" sz="1800" dirty="0" err="1">
                <a:sym typeface="+mn-ea"/>
              </a:rPr>
              <a:t>源码分析</a:t>
            </a:r>
            <a:endParaRPr lang="zh-CN" altLang="en-US" sz="1800" dirty="0" err="1" smtClean="0"/>
          </a:p>
          <a:p>
            <a:r>
              <a:rPr lang="en-US" altLang="zh-CN" sz="1800" b="1" dirty="0" err="1" smtClean="0"/>
              <a:t>GitBook</a:t>
            </a:r>
            <a:r>
              <a:rPr lang="zh-CN" altLang="zh-CN" sz="1800" dirty="0" smtClean="0"/>
              <a:t>：用</a:t>
            </a:r>
            <a:r>
              <a:rPr lang="en-US" altLang="zh-CN" sz="1800" dirty="0" err="1" smtClean="0"/>
              <a:t>Git</a:t>
            </a:r>
            <a:r>
              <a:rPr lang="zh-CN" altLang="zh-CN" sz="1800" dirty="0" smtClean="0"/>
              <a:t>整理书籍</a:t>
            </a:r>
          </a:p>
          <a:p>
            <a:r>
              <a:rPr lang="en-US" altLang="zh-CN" sz="1800" b="1" dirty="0" err="1">
                <a:sym typeface="+mn-ea"/>
              </a:rPr>
              <a:t>Github</a:t>
            </a:r>
            <a:r>
              <a:rPr lang="zh-CN" altLang="en-US" sz="1800" dirty="0" err="1">
                <a:sym typeface="+mn-ea"/>
              </a:rPr>
              <a:t>提交模式：</a:t>
            </a:r>
            <a:r>
              <a:rPr lang="en-US" altLang="zh-CN" sz="1800" dirty="0">
                <a:sym typeface="+mn-ea"/>
              </a:rPr>
              <a:t>fork - modify -</a:t>
            </a:r>
            <a:r>
              <a:rPr lang="en-US" altLang="zh-CN" sz="1800" dirty="0" smtClean="0">
                <a:sym typeface="+mn-ea"/>
              </a:rPr>
              <a:t> pull request</a:t>
            </a:r>
            <a:endParaRPr lang="zh-CN" altLang="zh-CN" sz="1800" dirty="0" err="1" smtClean="0"/>
          </a:p>
          <a:p>
            <a:r>
              <a:rPr lang="en-US" altLang="zh-CN" sz="1800" b="1" dirty="0" err="1" smtClean="0"/>
              <a:t>Git+Docker</a:t>
            </a:r>
            <a:r>
              <a:rPr lang="zh-CN" altLang="zh-CN" sz="1800" dirty="0" smtClean="0"/>
              <a:t>：</a:t>
            </a:r>
            <a:r>
              <a:rPr lang="zh-CN" altLang="zh-CN" sz="1800" dirty="0"/>
              <a:t>全新的交付模式，环境搭建非常方便</a:t>
            </a:r>
            <a:endParaRPr lang="zh-CN" altLang="zh-CN" sz="1800" dirty="0" smtClean="0"/>
          </a:p>
          <a:p>
            <a:endParaRPr lang="en-US" altLang="zh-CN" sz="1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资料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5750" y="749935"/>
            <a:ext cx="8572500" cy="4206240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dirty="0" smtClean="0"/>
              <a:t>Git</a:t>
            </a:r>
            <a:r>
              <a:rPr lang="zh-CN" altLang="zh-CN" dirty="0" smtClean="0"/>
              <a:t>资料汇总（包括下面这两本教程的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</a:t>
            </a:r>
            <a:r>
              <a:rPr lang="zh-CN" altLang="zh-CN" dirty="0" smtClean="0"/>
              <a:t>）</a:t>
            </a:r>
          </a:p>
          <a:p>
            <a:pPr lvl="1"/>
            <a:r>
              <a:rPr lang="zh-CN" altLang="zh-CN" dirty="0" smtClean="0">
                <a:hlinkClick r:id="rId2" action="ppaction://hlinkfile"/>
              </a:rPr>
              <a:t>https://g.hz.netease.com/wylc/git-material</a:t>
            </a:r>
            <a:endParaRPr lang="en-US" altLang="zh-CN" dirty="0" smtClean="0">
              <a:hlinkClick r:id="rId2" action="ppaction://hlinkfile"/>
            </a:endParaRPr>
          </a:p>
          <a:p>
            <a:r>
              <a:rPr lang="en-US" altLang="zh-CN" dirty="0" smtClean="0"/>
              <a:t>Pro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>
                <a:hlinkClick r:id="rId3"/>
              </a:rPr>
              <a:t>https://www.gitbook.com/book/bingohuang/progit2/details</a:t>
            </a:r>
            <a:endParaRPr lang="en-US" altLang="zh-CN" dirty="0"/>
          </a:p>
          <a:p>
            <a:r>
              <a:rPr lang="zh-CN" altLang="en-US" dirty="0" smtClean="0">
                <a:sym typeface="+mn-ea"/>
              </a:rPr>
              <a:t>国内</a:t>
            </a:r>
            <a:r>
              <a:rPr lang="en-US" altLang="zh-CN" dirty="0" err="1" smtClean="0">
                <a:sym typeface="+mn-ea"/>
              </a:rPr>
              <a:t>Git</a:t>
            </a:r>
            <a:r>
              <a:rPr lang="zh-CN" altLang="en-US" dirty="0" smtClean="0">
                <a:sym typeface="+mn-ea"/>
              </a:rPr>
              <a:t>教程：</a:t>
            </a:r>
          </a:p>
          <a:p>
            <a:pPr lvl="1"/>
            <a:r>
              <a:rPr lang="en-US" altLang="zh-CN" dirty="0">
                <a:sym typeface="+mn-ea"/>
                <a:hlinkClick r:id="rId4"/>
              </a:rPr>
              <a:t>http://</a:t>
            </a:r>
            <a:r>
              <a:rPr lang="en-US" altLang="zh-CN" dirty="0" smtClean="0">
                <a:sym typeface="+mn-ea"/>
                <a:hlinkClick r:id="rId4"/>
              </a:rPr>
              <a:t>www.liaoxuefeng.com/wiki/0013739516305929606dd18361248578c67b8067c8c017b000</a:t>
            </a:r>
            <a:endParaRPr lang="en-US" altLang="zh-CN" dirty="0" err="1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在线学习：</a:t>
            </a:r>
            <a:r>
              <a:rPr lang="zh-CN" altLang="en-US">
                <a:sym typeface="+mn-ea"/>
              </a:rPr>
              <a:t> </a:t>
            </a:r>
            <a:endParaRPr lang="zh-CN" altLang="en-US" dirty="0" smtClean="0"/>
          </a:p>
          <a:p>
            <a:pPr lvl="1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://pcottle.github.io/learnGitBranching</a:t>
            </a:r>
            <a:r>
              <a:rPr lang="en-US" altLang="zh-CN" dirty="0" smtClean="0">
                <a:hlinkClick r:id="rId5"/>
              </a:rPr>
              <a:t>/</a:t>
            </a:r>
          </a:p>
          <a:p>
            <a:pPr lvl="0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0 Years of Git: An Interview with Git Creator Linus Torvalds：</a:t>
            </a:r>
          </a:p>
          <a:p>
            <a:pPr lvl="1"/>
            <a:r>
              <a:rPr lang="zh-CN" altLang="en-US">
                <a:sym typeface="+mn-ea"/>
                <a:hlinkClick r:id="rId6"/>
              </a:rPr>
              <a:t>http://www.linux.com/news/featured-blogs/185-jennifer-cloer/821541-10-years-of-git-an-interview-with-git-creator-linus-torvalds/</a:t>
            </a:r>
            <a:r>
              <a:rPr lang="zh-CN" altLang="en-US">
                <a:sym typeface="+mn-ea"/>
              </a:rPr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95638" y="4822047"/>
            <a:ext cx="5591204" cy="21431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83366" y="381457"/>
            <a:ext cx="2327561" cy="50783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33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3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52197" y="889288"/>
            <a:ext cx="378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1782665" y="1637528"/>
            <a:ext cx="1231107" cy="132728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800">
              <a:spcBef>
                <a:spcPct val="20000"/>
              </a:spcBef>
              <a:defRPr/>
            </a:pPr>
            <a:r>
              <a:rPr lang="en-US" sz="8600" dirty="0">
                <a:solidFill>
                  <a:srgbClr val="F8D35E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970609" y="2232391"/>
            <a:ext cx="2915842" cy="5581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970609" y="1862590"/>
            <a:ext cx="1447201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Part One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5912849" y="1721923"/>
            <a:ext cx="2323088" cy="1614098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3082556"/>
            <a:ext cx="4748959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版本控制系统变迁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68" y="1203598"/>
            <a:ext cx="41529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7816" y="1145392"/>
            <a:ext cx="4548680" cy="356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135972" y="627534"/>
            <a:ext cx="3571932" cy="576064"/>
          </a:xfrm>
        </p:spPr>
        <p:txBody>
          <a:bodyPr>
            <a:normAutofit/>
          </a:bodyPr>
          <a:lstStyle/>
          <a:p>
            <a:r>
              <a:rPr lang="zh-CN" altLang="en-US" sz="1500" b="1" dirty="0"/>
              <a:t>朴素的版本控制：本地拷贝</a:t>
            </a:r>
            <a:endParaRPr lang="en-US" altLang="zh-CN" sz="1500" b="1" dirty="0"/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10" name="内容占位符 4"/>
          <p:cNvSpPr txBox="1"/>
          <p:nvPr/>
        </p:nvSpPr>
        <p:spPr>
          <a:xfrm>
            <a:off x="4572000" y="267494"/>
            <a:ext cx="4032448" cy="877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00" b="1" dirty="0" smtClean="0"/>
              <a:t>进化：集中式版本控制系统</a:t>
            </a:r>
            <a:endParaRPr lang="en-US" altLang="zh-CN" sz="1500" b="1" dirty="0" smtClean="0"/>
          </a:p>
          <a:p>
            <a:r>
              <a:rPr lang="en-US" altLang="zh-CN" sz="1100" dirty="0"/>
              <a:t>Distributed Version Control System</a:t>
            </a:r>
            <a:r>
              <a:rPr lang="zh-CN" altLang="en-US" sz="1100" dirty="0"/>
              <a:t>，简称 </a:t>
            </a:r>
            <a:r>
              <a:rPr lang="en-US" altLang="zh-CN" sz="1100" dirty="0" smtClean="0"/>
              <a:t>DVCS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版本控制系统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变迁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9927"/>
            <a:ext cx="4282604" cy="44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4"/>
          <p:cNvSpPr txBox="1"/>
          <p:nvPr/>
        </p:nvSpPr>
        <p:spPr>
          <a:xfrm>
            <a:off x="179512" y="843558"/>
            <a:ext cx="3888432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b="1" dirty="0" smtClean="0"/>
              <a:t>再进化：分布式版本控制系统</a:t>
            </a:r>
            <a:endParaRPr lang="en-US" altLang="zh-CN" sz="1900" b="1" dirty="0" smtClean="0"/>
          </a:p>
          <a:p>
            <a:r>
              <a:rPr lang="en-US" altLang="zh-CN" sz="1400" dirty="0"/>
              <a:t>Distributed Version Control System</a:t>
            </a:r>
            <a:r>
              <a:rPr lang="zh-CN" altLang="en-US" sz="1400" dirty="0"/>
              <a:t>，简称 </a:t>
            </a:r>
            <a:r>
              <a:rPr lang="en-US" altLang="zh-CN" sz="1400" dirty="0"/>
              <a:t>DVCS</a:t>
            </a:r>
            <a:br>
              <a:rPr lang="en-US" altLang="zh-CN" sz="1400" dirty="0"/>
            </a:br>
            <a:endParaRPr lang="en-US" altLang="zh-CN" sz="1400" dirty="0" smtClean="0"/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251520" y="1635646"/>
            <a:ext cx="3571932" cy="2592288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客户端并不只提取</a:t>
            </a:r>
            <a:r>
              <a:rPr lang="zh-CN" altLang="en-US" sz="1400" dirty="0" smtClean="0"/>
              <a:t>最新</a:t>
            </a:r>
            <a:r>
              <a:rPr lang="zh-CN" altLang="en-US" sz="1400" dirty="0"/>
              <a:t>版本的文件快照，而是把原始的代码仓库完整地镜像下来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这么</a:t>
            </a:r>
            <a:r>
              <a:rPr lang="zh-CN" altLang="en-US" sz="1400" dirty="0"/>
              <a:t>一来，任何一处协同</a:t>
            </a:r>
            <a:r>
              <a:rPr lang="zh-CN" altLang="en-US" sz="1400" dirty="0" smtClean="0"/>
              <a:t>工作用</a:t>
            </a:r>
            <a:r>
              <a:rPr lang="zh-CN" altLang="en-US" sz="1400" dirty="0"/>
              <a:t>的服务器发生故障，事后都可以用任何一个镜像出来的本地仓库恢复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因为</a:t>
            </a:r>
            <a:r>
              <a:rPr lang="zh-CN" altLang="en-US" sz="1400" dirty="0"/>
              <a:t>每一次的</a:t>
            </a:r>
            <a:r>
              <a:rPr lang="zh-CN" altLang="en-US" sz="1400" dirty="0" smtClean="0"/>
              <a:t>提取操作</a:t>
            </a:r>
            <a:r>
              <a:rPr lang="zh-CN" altLang="en-US" sz="1400" dirty="0"/>
              <a:t>，实际上都是一次对代码仓库的完整</a:t>
            </a:r>
            <a:r>
              <a:rPr lang="zh-CN" altLang="en-US" sz="1400" dirty="0" smtClean="0"/>
              <a:t>备份。</a:t>
            </a:r>
            <a:endParaRPr lang="en-US" altLang="zh-CN" sz="1400" dirty="0" smtClean="0"/>
          </a:p>
        </p:txBody>
      </p:sp>
      <p:pic>
        <p:nvPicPr>
          <p:cNvPr id="2050" name="Picture 2" descr="C:\Users\hzhuangqingbin\AppData\Local\YNote\data\770581715@qq.com\9d19a9d84d354ce5b80248ddd6183c58\bg20120705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0" y="4227827"/>
            <a:ext cx="844066" cy="3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历史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505" y="786130"/>
            <a:ext cx="8429625" cy="4017868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1800" dirty="0"/>
              <a:t>诞生于 </a:t>
            </a:r>
            <a:r>
              <a:rPr lang="en-US" altLang="zh-CN" sz="1800" b="1" dirty="0"/>
              <a:t>2005 </a:t>
            </a:r>
            <a:r>
              <a:rPr lang="zh-CN" altLang="en-US" sz="1800" dirty="0" smtClean="0"/>
              <a:t>年</a:t>
            </a:r>
          </a:p>
          <a:p>
            <a:r>
              <a:rPr lang="zh-CN" altLang="en-US" sz="1800" dirty="0" smtClean="0"/>
              <a:t>由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之父：</a:t>
            </a:r>
            <a:r>
              <a:rPr lang="en-US" altLang="zh-CN" sz="1800" b="1" dirty="0"/>
              <a:t>Linus </a:t>
            </a:r>
            <a:r>
              <a:rPr lang="en-US" altLang="zh-CN" sz="1800" b="1" dirty="0" smtClean="0"/>
              <a:t>Torvalds</a:t>
            </a:r>
            <a:r>
              <a:rPr lang="zh-CN" altLang="en-US" sz="1800" dirty="0" smtClean="0"/>
              <a:t>设计并开始研发的</a:t>
            </a:r>
            <a:endParaRPr lang="en-US" altLang="zh-CN" sz="1800" dirty="0" smtClean="0"/>
          </a:p>
          <a:p>
            <a:r>
              <a:rPr lang="en-US" altLang="zh-CN" sz="1800" dirty="0" smtClean="0"/>
              <a:t>2002</a:t>
            </a:r>
            <a:r>
              <a:rPr lang="zh-CN" altLang="en-US" sz="1800" dirty="0" smtClean="0"/>
              <a:t>年之前，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Linus</a:t>
            </a:r>
            <a:r>
              <a:rPr lang="zh-CN" altLang="en-US" sz="1800" dirty="0" smtClean="0"/>
              <a:t>本人</a:t>
            </a:r>
            <a:r>
              <a:rPr lang="zh-CN" altLang="en-US" sz="1800" dirty="0"/>
              <a:t>通过</a:t>
            </a:r>
            <a:r>
              <a:rPr lang="zh-CN" altLang="en-US" sz="1800" dirty="0" smtClean="0"/>
              <a:t>手工</a:t>
            </a:r>
            <a:r>
              <a:rPr lang="en-US" altLang="zh-CN" sz="1800" dirty="0" smtClean="0"/>
              <a:t>diff</a:t>
            </a:r>
            <a:r>
              <a:rPr lang="zh-CN" altLang="en-US" sz="1800" dirty="0" smtClean="0"/>
              <a:t>方式</a:t>
            </a:r>
            <a:r>
              <a:rPr lang="zh-CN" altLang="en-US" sz="1800" dirty="0"/>
              <a:t>合并代码</a:t>
            </a:r>
            <a:r>
              <a:rPr lang="zh-CN" altLang="en-US" sz="1800" dirty="0" smtClean="0"/>
              <a:t>！他反感使用</a:t>
            </a:r>
            <a:r>
              <a:rPr lang="en-US" altLang="zh-CN" sz="1800" dirty="0" smtClean="0"/>
              <a:t>CVS/SVN</a:t>
            </a:r>
            <a:r>
              <a:rPr lang="zh-CN" altLang="en-US" sz="1800" dirty="0" smtClean="0"/>
              <a:t>类的</a:t>
            </a:r>
            <a:r>
              <a:rPr lang="zh-CN" altLang="en-US" sz="1800" dirty="0"/>
              <a:t>工具</a:t>
            </a:r>
            <a:endParaRPr lang="en-US" altLang="zh-CN" sz="1200" dirty="0"/>
          </a:p>
          <a:p>
            <a:r>
              <a:rPr lang="en-US" altLang="zh-CN" sz="1800" dirty="0" smtClean="0"/>
              <a:t>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开始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Linus</a:t>
            </a:r>
            <a:r>
              <a:rPr lang="zh-CN" altLang="en-US" sz="1800" dirty="0" smtClean="0"/>
              <a:t>选择商业的分布式版本控制系统</a:t>
            </a:r>
            <a:r>
              <a:rPr lang="en-US" altLang="zh-CN" sz="1800" dirty="0" err="1" smtClean="0"/>
              <a:t>BitKeeper</a:t>
            </a:r>
            <a:r>
              <a:rPr lang="zh-CN" altLang="en-US" sz="1800" dirty="0" smtClean="0"/>
              <a:t>，提供免费使用授权</a:t>
            </a:r>
            <a:endParaRPr lang="en-US" altLang="zh-CN" sz="1800" dirty="0" smtClean="0"/>
          </a:p>
          <a:p>
            <a:r>
              <a:rPr lang="en-US" altLang="zh-CN" sz="1800" dirty="0" smtClean="0"/>
              <a:t>2005</a:t>
            </a:r>
            <a:r>
              <a:rPr lang="zh-CN" altLang="en-US" sz="1800" dirty="0" smtClean="0"/>
              <a:t>年的时候，</a:t>
            </a:r>
            <a:r>
              <a:rPr lang="en-US" altLang="zh-CN" sz="1800" dirty="0" err="1" smtClean="0"/>
              <a:t>BitKeeper</a:t>
            </a:r>
            <a:r>
              <a:rPr lang="zh-CN" altLang="en-US" sz="1800" dirty="0" smtClean="0"/>
              <a:t>突然收回了对</a:t>
            </a:r>
            <a:r>
              <a:rPr lang="en-US" altLang="zh-CN" sz="1800" dirty="0" smtClean="0"/>
              <a:t>Linux</a:t>
            </a:r>
            <a:r>
              <a:rPr lang="zh-CN" altLang="en-US" sz="1800" dirty="0" smtClean="0"/>
              <a:t>免费使用的授权</a:t>
            </a:r>
            <a:endParaRPr lang="en-US" altLang="zh-CN" sz="1800" dirty="0" smtClean="0"/>
          </a:p>
          <a:p>
            <a:r>
              <a:rPr lang="en-US" altLang="zh-CN" sz="1800" dirty="0" smtClean="0"/>
              <a:t>Torvalds</a:t>
            </a:r>
            <a:r>
              <a:rPr lang="zh-CN" altLang="en-US" sz="1800" dirty="0" smtClean="0"/>
              <a:t>在协商不成功之后，又不满意市已有的版本控制系统，于是</a:t>
            </a:r>
            <a:r>
              <a:rPr lang="zh-CN" altLang="en-US" sz="1800" b="1" dirty="0" smtClean="0"/>
              <a:t>决定自己写一个</a:t>
            </a:r>
          </a:p>
          <a:p>
            <a:r>
              <a:rPr lang="en-US" altLang="zh-CN" sz="1800" dirty="0" smtClean="0"/>
              <a:t>Git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2005</a:t>
            </a:r>
            <a:r>
              <a:rPr lang="zh-CN" altLang="en-US" sz="1800" dirty="0" smtClean="0"/>
              <a:t>年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号</a:t>
            </a:r>
            <a:r>
              <a:rPr lang="zh-CN" altLang="en-US" sz="1800" dirty="0" smtClean="0"/>
              <a:t>开始开发，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6</a:t>
            </a:r>
            <a:r>
              <a:rPr lang="zh-CN" altLang="en-US" sz="1800" b="1" dirty="0" smtClean="0"/>
              <a:t>号</a:t>
            </a:r>
            <a:r>
              <a:rPr lang="zh-CN" altLang="en-US" sz="1800" dirty="0" smtClean="0"/>
              <a:t>就公布了这个项目，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7</a:t>
            </a:r>
            <a:r>
              <a:rPr lang="zh-CN" altLang="en-US" sz="1800" b="1" dirty="0" smtClean="0"/>
              <a:t>号</a:t>
            </a:r>
            <a:r>
              <a:rPr lang="zh-CN" altLang="en-US" sz="1800" dirty="0" smtClean="0"/>
              <a:t>就可以使用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做自身的版本控制系统，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18</a:t>
            </a:r>
            <a:r>
              <a:rPr lang="zh-CN" altLang="en-US" sz="1800" b="1" dirty="0" smtClean="0"/>
              <a:t>号</a:t>
            </a:r>
            <a:r>
              <a:rPr lang="zh-CN" altLang="en-US" sz="1800" dirty="0" smtClean="0"/>
              <a:t>已经完成了第一个多分支合并版</a:t>
            </a:r>
          </a:p>
          <a:p>
            <a:r>
              <a:rPr lang="zh-CN" altLang="en-US" sz="1800" dirty="0" smtClean="0"/>
              <a:t>这个时候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达到了</a:t>
            </a:r>
            <a:r>
              <a:rPr lang="en-US" altLang="zh-CN" sz="1800" dirty="0" smtClean="0"/>
              <a:t>Torvalds</a:t>
            </a:r>
            <a:r>
              <a:rPr lang="zh-CN" altLang="en-US" sz="1800" dirty="0" smtClean="0"/>
              <a:t>的性能要求，于是交接给了另外一位主要的贡献者。</a:t>
            </a:r>
          </a:p>
          <a:p>
            <a:r>
              <a:rPr lang="en-US" altLang="zh-CN" sz="1800" dirty="0" smtClean="0"/>
              <a:t>Git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语言开发，可以在</a:t>
            </a:r>
            <a:r>
              <a:rPr lang="en-US" altLang="zh-CN" sz="1800" b="1" dirty="0" smtClean="0"/>
              <a:t>Github</a:t>
            </a:r>
            <a:r>
              <a:rPr lang="zh-CN" altLang="en-US" sz="1800" dirty="0" smtClean="0"/>
              <a:t>上查看源代码：</a:t>
            </a:r>
            <a:r>
              <a:rPr lang="zh-CN" altLang="en-US" sz="1800" dirty="0" smtClean="0">
                <a:hlinkClick r:id="rId3" action="ppaction://hlinkfile"/>
              </a:rPr>
              <a:t>https://github.com/git/git</a:t>
            </a:r>
            <a:endParaRPr lang="zh-CN" altLang="en-US" sz="1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SVN</a:t>
            </a:r>
            <a:r>
              <a:rPr lang="zh-CN" altLang="en-US" dirty="0" smtClean="0">
                <a:solidFill>
                  <a:srgbClr val="C00000"/>
                </a:solidFill>
              </a:rPr>
              <a:t>对比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179705" y="483235"/>
            <a:ext cx="4034790" cy="3970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dirty="0" smtClean="0"/>
              <a:t>1、Git是分布式的，SVN是集中式的</a:t>
            </a:r>
          </a:p>
          <a:p>
            <a:r>
              <a:rPr lang="en-US" altLang="zh-CN" sz="1400" dirty="0" smtClean="0"/>
              <a:t>2、Git每个历史版本存储完整的文件，SVN存储文件差异</a:t>
            </a:r>
          </a:p>
          <a:p>
            <a:r>
              <a:rPr lang="en-US" altLang="zh-CN" sz="1400" dirty="0" smtClean="0"/>
              <a:t>3、Git可离线完成大部分操作，SVN则相反</a:t>
            </a:r>
          </a:p>
          <a:p>
            <a:r>
              <a:rPr lang="en-US" altLang="zh-CN" sz="1400" dirty="0" smtClean="0"/>
              <a:t>4、Git有着更优雅的分支</a:t>
            </a:r>
            <a:r>
              <a:rPr lang="zh-CN" altLang="en-US" sz="1400" dirty="0" smtClean="0"/>
              <a:t>方式</a:t>
            </a:r>
            <a:r>
              <a:rPr lang="en-US" altLang="zh-CN" sz="1400" dirty="0" smtClean="0"/>
              <a:t>和合并实现</a:t>
            </a:r>
          </a:p>
          <a:p>
            <a:r>
              <a:rPr lang="en-US" altLang="zh-CN" sz="1400" dirty="0" smtClean="0"/>
              <a:t>5、Git有更强的撤销修改和修改版本历史的能力</a:t>
            </a:r>
          </a:p>
          <a:p>
            <a:r>
              <a:rPr lang="en-US" altLang="zh-CN" sz="1400" dirty="0" smtClean="0"/>
              <a:t>6、 Git速度更快，效率更高</a:t>
            </a:r>
            <a:r>
              <a:rPr lang="zh-CN" altLang="en-US" sz="1400" dirty="0" smtClean="0"/>
              <a:t>，更</a:t>
            </a:r>
            <a:r>
              <a:rPr lang="en-US" altLang="zh-CN" sz="1400" dirty="0" smtClean="0"/>
              <a:t>Fashion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40200" y="51435"/>
            <a:ext cx="4009390" cy="4590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</a:rPr>
              <a:t>安装和配置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785800"/>
            <a:ext cx="8429684" cy="3786214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 </a:t>
            </a:r>
            <a:r>
              <a:rPr lang="zh-CN" altLang="en-US" sz="1800" dirty="0" smtClean="0">
                <a:sym typeface="Wingdings" pitchFamily="2" charset="2"/>
              </a:rPr>
              <a:t>安装</a:t>
            </a:r>
            <a:endParaRPr lang="en-US" altLang="zh-CN" sz="1800" dirty="0" smtClean="0">
              <a:sym typeface="Wingdings" pitchFamily="2" charset="2"/>
            </a:endParaRPr>
          </a:p>
          <a:p>
            <a:pPr lvl="1"/>
            <a:r>
              <a:rPr lang="en-US" altLang="zh-CN" sz="1400" dirty="0" smtClean="0">
                <a:sym typeface="Wingdings" pitchFamily="2" charset="2"/>
              </a:rPr>
              <a:t>Linux</a:t>
            </a:r>
            <a:r>
              <a:rPr lang="zh-CN" altLang="en-US" sz="1400" dirty="0" smtClean="0">
                <a:sym typeface="Wingdings" pitchFamily="2" charset="2"/>
              </a:rPr>
              <a:t>：</a:t>
            </a:r>
            <a:r>
              <a:rPr lang="en-US" altLang="zh-CN" sz="1400" dirty="0" err="1">
                <a:sym typeface="Wingdings" pitchFamily="2" charset="2"/>
              </a:rPr>
              <a:t>s</a:t>
            </a:r>
            <a:r>
              <a:rPr lang="en-US" altLang="zh-CN" sz="1400" dirty="0" err="1" smtClean="0">
                <a:sym typeface="Wingdings" pitchFamily="2" charset="2"/>
              </a:rPr>
              <a:t>udo</a:t>
            </a:r>
            <a:r>
              <a:rPr lang="en-US" altLang="zh-CN" sz="1400" dirty="0" smtClean="0">
                <a:sym typeface="Wingdings" pitchFamily="2" charset="2"/>
              </a:rPr>
              <a:t> apt-get </a:t>
            </a:r>
            <a:r>
              <a:rPr lang="en-US" altLang="zh-CN" sz="1400" dirty="0">
                <a:sym typeface="Wingdings" pitchFamily="2" charset="2"/>
              </a:rPr>
              <a:t>install 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-core</a:t>
            </a:r>
          </a:p>
          <a:p>
            <a:pPr lvl="1"/>
            <a:r>
              <a:rPr lang="en-US" altLang="zh-CN" sz="1400" dirty="0" smtClean="0">
                <a:sym typeface="Wingdings" pitchFamily="2" charset="2"/>
              </a:rPr>
              <a:t>Windows</a:t>
            </a:r>
            <a:r>
              <a:rPr lang="zh-CN" altLang="en-US" sz="1400" dirty="0" smtClean="0">
                <a:sym typeface="Wingdings" pitchFamily="2" charset="2"/>
              </a:rPr>
              <a:t>：</a:t>
            </a:r>
            <a:r>
              <a:rPr lang="en-US" altLang="zh-CN" sz="1400" dirty="0" err="1" smtClean="0">
                <a:sym typeface="Wingdings" pitchFamily="2" charset="2"/>
              </a:rPr>
              <a:t>git</a:t>
            </a:r>
            <a:r>
              <a:rPr lang="en-US" altLang="zh-CN" sz="1400" dirty="0" smtClean="0">
                <a:sym typeface="Wingdings" pitchFamily="2" charset="2"/>
              </a:rPr>
              <a:t> </a:t>
            </a:r>
            <a:r>
              <a:rPr lang="en-US" altLang="zh-CN" sz="1400" dirty="0">
                <a:sym typeface="Wingdings" pitchFamily="2" charset="2"/>
              </a:rPr>
              <a:t>for </a:t>
            </a:r>
            <a:r>
              <a:rPr lang="en-US" altLang="zh-CN" sz="1400" dirty="0" smtClean="0">
                <a:sym typeface="Wingdings" pitchFamily="2" charset="2"/>
              </a:rPr>
              <a:t>windows[</a:t>
            </a:r>
            <a:r>
              <a:rPr lang="en-US" altLang="zh-CN" sz="1400" dirty="0" smtClean="0">
                <a:sym typeface="Wingdings" pitchFamily="2" charset="2"/>
                <a:hlinkClick r:id="rId3"/>
              </a:rPr>
              <a:t>https://git-for-windows.github.io/</a:t>
            </a:r>
            <a:r>
              <a:rPr lang="en-US" altLang="zh-CN" sz="1400" dirty="0" smtClean="0">
                <a:sym typeface="Wingdings" pitchFamily="2" charset="2"/>
              </a:rPr>
              <a:t>]</a:t>
            </a:r>
            <a:endParaRPr lang="en-US" altLang="zh-CN" sz="10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配置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查看</a:t>
            </a:r>
            <a:r>
              <a:rPr lang="zh-CN" altLang="en-US" sz="1400" dirty="0" smtClean="0"/>
              <a:t>配置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–-list/-l</a:t>
            </a:r>
          </a:p>
          <a:p>
            <a:pPr lvl="1"/>
            <a:r>
              <a:rPr lang="zh-CN" altLang="en-US" sz="1400" dirty="0"/>
              <a:t>更改配置：</a:t>
            </a:r>
          </a:p>
          <a:p>
            <a:pPr lvl="2"/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--global user.name 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黄庆兵</a:t>
            </a:r>
            <a:r>
              <a:rPr lang="en-US" altLang="zh-CN" sz="1200" dirty="0" smtClean="0"/>
              <a:t>"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git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--global </a:t>
            </a:r>
            <a:r>
              <a:rPr lang="en-US" altLang="zh-CN" sz="1200" dirty="0" err="1" smtClean="0"/>
              <a:t>user.email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hlinkClick r:id="rId4"/>
              </a:rPr>
              <a:t>hzhuangqingbin@corp.netease.com</a:t>
            </a:r>
            <a:endParaRPr lang="en-US" altLang="zh-CN" sz="1200" dirty="0" smtClean="0"/>
          </a:p>
          <a:p>
            <a:pPr lvl="1"/>
            <a:r>
              <a:rPr lang="zh-CN" altLang="en-US" sz="1400" dirty="0" smtClean="0"/>
              <a:t>配置的三个级别：</a:t>
            </a:r>
            <a:r>
              <a:rPr lang="en-US" altLang="zh-CN" sz="1200" dirty="0" smtClean="0"/>
              <a:t>--system –global --local</a:t>
            </a:r>
          </a:p>
          <a:p>
            <a:pPr lvl="1"/>
            <a:r>
              <a:rPr lang="zh-CN" sz="1400"/>
              <a:t>配置别名：git config --global alias.</a:t>
            </a:r>
            <a:r>
              <a:rPr lang="en-US" altLang="zh-CN" sz="1400"/>
              <a:t>st status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Git</a:t>
            </a:r>
            <a:r>
              <a:rPr lang="zh-CN" altLang="en-US" dirty="0" err="1" smtClean="0">
                <a:solidFill>
                  <a:srgbClr val="C00000"/>
                </a:solidFill>
              </a:rPr>
              <a:t>基础</a:t>
            </a:r>
            <a:r>
              <a:rPr lang="zh-CN" altLang="en-US" dirty="0" smtClean="0">
                <a:solidFill>
                  <a:srgbClr val="C00000"/>
                </a:solidFill>
              </a:rPr>
              <a:t>命令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785800"/>
            <a:ext cx="8429684" cy="3786214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ym typeface="Wingdings" pitchFamily="2" charset="2"/>
              </a:rPr>
              <a:t>初学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zh-CN" altLang="en-US" sz="1800" dirty="0" smtClean="0">
                <a:sym typeface="Wingdings" pitchFamily="2" charset="2"/>
              </a:rPr>
              <a:t>时，尽量</a:t>
            </a:r>
            <a:r>
              <a:rPr lang="zh-CN" altLang="en-US" sz="1800" b="1" dirty="0" smtClean="0">
                <a:sym typeface="Wingdings" pitchFamily="2" charset="2"/>
              </a:rPr>
              <a:t>动手敲过</a:t>
            </a:r>
            <a:r>
              <a:rPr lang="zh-CN" altLang="en-US" sz="1800" dirty="0" smtClean="0">
                <a:sym typeface="Wingdings" pitchFamily="2" charset="2"/>
              </a:rPr>
              <a:t>所有命令行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clone/</a:t>
            </a:r>
            <a:r>
              <a:rPr lang="en-US" altLang="zh-CN" sz="1800" dirty="0" err="1">
                <a:sym typeface="Wingdings" pitchFamily="2" charset="2"/>
              </a:rPr>
              <a:t>git</a:t>
            </a:r>
            <a:r>
              <a:rPr lang="en-US" altLang="zh-CN" sz="1800" dirty="0">
                <a:sym typeface="Wingdings" pitchFamily="2" charset="2"/>
              </a:rPr>
              <a:t> </a:t>
            </a:r>
            <a:r>
              <a:rPr lang="en-US" altLang="zh-CN" sz="1800" dirty="0" err="1" smtClean="0">
                <a:sym typeface="Wingdings" pitchFamily="2" charset="2"/>
              </a:rPr>
              <a:t>ini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add/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commit</a:t>
            </a:r>
            <a:r>
              <a:rPr lang="zh-CN" altLang="en-US" sz="1800" dirty="0" smtClean="0">
                <a:sym typeface="Wingdings" pitchFamily="2" charset="2"/>
              </a:rPr>
              <a:t>（必须带</a:t>
            </a:r>
            <a:r>
              <a:rPr lang="en-US" altLang="zh-CN" sz="1800" dirty="0" smtClean="0">
                <a:sym typeface="Wingdings" pitchFamily="2" charset="2"/>
              </a:rPr>
              <a:t>message</a:t>
            </a:r>
            <a:r>
              <a:rPr lang="zh-CN" altLang="en-US" sz="1800" dirty="0" smtClean="0">
                <a:sym typeface="Wingdings" pitchFamily="2" charset="2"/>
              </a:rPr>
              <a:t>）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branch/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checkout</a:t>
            </a:r>
          </a:p>
          <a:p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fetch/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pull/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push</a:t>
            </a:r>
            <a:r>
              <a:rPr lang="zh-CN" altLang="en-US" sz="1800" dirty="0" smtClean="0">
                <a:sym typeface="Wingdings" pitchFamily="2" charset="2"/>
              </a:rPr>
              <a:t>（不要用</a:t>
            </a:r>
            <a:r>
              <a:rPr lang="en-US" altLang="zh-CN" sz="1800" dirty="0" smtClean="0">
                <a:sym typeface="Wingdings" pitchFamily="2" charset="2"/>
              </a:rPr>
              <a:t>—force</a:t>
            </a:r>
            <a:r>
              <a:rPr lang="zh-CN" altLang="en-US" sz="1800" dirty="0" smtClean="0">
                <a:sym typeface="Wingdings" pitchFamily="2" charset="2"/>
              </a:rPr>
              <a:t>参数）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status/</a:t>
            </a:r>
            <a:r>
              <a:rPr lang="en-US" altLang="zh-CN" sz="1800" dirty="0" err="1" smtClean="0">
                <a:sym typeface="Wingdings" pitchFamily="2" charset="2"/>
              </a:rPr>
              <a:t>git</a:t>
            </a:r>
            <a:r>
              <a:rPr lang="en-US" altLang="zh-CN" sz="1800" dirty="0" smtClean="0">
                <a:sym typeface="Wingdings" pitchFamily="2" charset="2"/>
              </a:rPr>
              <a:t> log</a:t>
            </a:r>
          </a:p>
          <a:p>
            <a:r>
              <a:rPr lang="en-US" altLang="zh-CN" sz="1800" dirty="0" err="1" smtClean="0">
                <a:sym typeface="Wingdings" pitchFamily="2" charset="2"/>
              </a:rPr>
              <a:t>gitk</a:t>
            </a:r>
            <a:r>
              <a:rPr lang="zh-CN" altLang="en-US" sz="1800" dirty="0" smtClean="0">
                <a:sym typeface="Wingdings" pitchFamily="2" charset="2"/>
              </a:rPr>
              <a:t>：图形化界面看记录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1800" dirty="0" smtClean="0">
                <a:sym typeface="Wingdings" pitchFamily="2" charset="2"/>
              </a:rPr>
              <a:t>.</a:t>
            </a:r>
            <a:r>
              <a:rPr lang="en-US" altLang="zh-CN" sz="1800" dirty="0" err="1" smtClean="0">
                <a:sym typeface="Wingdings" pitchFamily="2" charset="2"/>
              </a:rPr>
              <a:t>gitignore</a:t>
            </a:r>
            <a:r>
              <a:rPr lang="zh-CN" altLang="en-US" sz="1800" dirty="0" smtClean="0">
                <a:sym typeface="Wingdings" pitchFamily="2" charset="2"/>
              </a:rPr>
              <a:t>：忽略文件</a:t>
            </a:r>
            <a:endParaRPr lang="en-US" altLang="zh-CN" sz="1800" dirty="0" smtClean="0">
              <a:sym typeface="Wingdings" pitchFamily="2" charset="2"/>
            </a:endParaRPr>
          </a:p>
        </p:txBody>
      </p:sp>
      <p:pic>
        <p:nvPicPr>
          <p:cNvPr id="1036" name="Picture 12" descr="C:\Users\hzhuangqingbin\Desktop\Git资料\in-case-of-fire-1-git-commit-2-git-push-3-leave-build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15766"/>
            <a:ext cx="2232248" cy="15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对象 9" title="Git备忘录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05578"/>
              </p:ext>
            </p:extLst>
          </p:nvPr>
        </p:nvGraphicFramePr>
        <p:xfrm>
          <a:off x="6732240" y="1275606"/>
          <a:ext cx="1126108" cy="102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PDF" showAsIcon="1" r:id="rId5" imgW="914400" imgH="828675" progId="FoxitReader.Document">
                  <p:embed/>
                </p:oleObj>
              </mc:Choice>
              <mc:Fallback>
                <p:oleObj name="PDF" showAsIcon="1" r:id="rId5" imgW="914400" imgH="828675" progId="FoxitReader.Document">
                  <p:embed/>
                  <p:pic>
                    <p:nvPicPr>
                      <p:cNvPr id="0" name="图片 1321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732240" y="1275606"/>
                        <a:ext cx="1126108" cy="102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278741"/>
              </p:ext>
            </p:extLst>
          </p:nvPr>
        </p:nvGraphicFramePr>
        <p:xfrm>
          <a:off x="6452716" y="267494"/>
          <a:ext cx="162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包装程序外壳对象" showAsIcon="1" r:id="rId7" imgW="1626120" imgH="711360" progId="Package">
                  <p:embed/>
                </p:oleObj>
              </mc:Choice>
              <mc:Fallback>
                <p:oleObj name="包装程序外壳对象" showAsIcon="1" r:id="rId7" imgW="16261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2716" y="267494"/>
                        <a:ext cx="1625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1542</Words>
  <Application>Microsoft Office PowerPoint</Application>
  <PresentationFormat>全屏显示(16:9)</PresentationFormat>
  <Paragraphs>211</Paragraphs>
  <Slides>26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《成为前端开发工程师》走进高校</vt:lpstr>
      <vt:lpstr>PDF</vt:lpstr>
      <vt:lpstr>程序包</vt:lpstr>
      <vt:lpstr>PowerPoint 演示文稿</vt:lpstr>
      <vt:lpstr>主要分享内容</vt:lpstr>
      <vt:lpstr>PowerPoint 演示文稿</vt:lpstr>
      <vt:lpstr>版本控制系统变迁</vt:lpstr>
      <vt:lpstr>版本控制系统变迁</vt:lpstr>
      <vt:lpstr>Git历史</vt:lpstr>
      <vt:lpstr>Git与SVN对比</vt:lpstr>
      <vt:lpstr>Git安装和配置</vt:lpstr>
      <vt:lpstr>Git基础命令</vt:lpstr>
      <vt:lpstr>Git常用命令和工作流程</vt:lpstr>
      <vt:lpstr>Git图形化工具使用</vt:lpstr>
      <vt:lpstr>PowerPoint 演示文稿</vt:lpstr>
      <vt:lpstr>Git分支规范-GitFlow工作流</vt:lpstr>
      <vt:lpstr>Git分支规范-主分支-master</vt:lpstr>
      <vt:lpstr>Git分支规范-开发分支-develop</vt:lpstr>
      <vt:lpstr>Git分支规范-功能分支-feature</vt:lpstr>
      <vt:lpstr>Git分支规范-修补分支-fixbug</vt:lpstr>
      <vt:lpstr>Git分支规范-其他分支-release/tag</vt:lpstr>
      <vt:lpstr>Git分支规范-分支责任分工</vt:lpstr>
      <vt:lpstr>Git分支规范-分支对应的环境</vt:lpstr>
      <vt:lpstr>PowerPoint 演示文稿</vt:lpstr>
      <vt:lpstr>GitLab介绍</vt:lpstr>
      <vt:lpstr>PowerPoint 演示文稿</vt:lpstr>
      <vt:lpstr>Git进阶与探讨</vt:lpstr>
      <vt:lpstr>Git资料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xbingo</cp:lastModifiedBy>
  <cp:revision>3487</cp:revision>
  <dcterms:created xsi:type="dcterms:W3CDTF">2014-06-24T08:28:00Z</dcterms:created>
  <dcterms:modified xsi:type="dcterms:W3CDTF">2016-01-11T12:25:20Z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