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428" r:id="rId3"/>
    <p:sldId id="393" r:id="rId4"/>
    <p:sldId id="394" r:id="rId5"/>
    <p:sldId id="430" r:id="rId6"/>
    <p:sldId id="429" r:id="rId7"/>
    <p:sldId id="431" r:id="rId8"/>
    <p:sldId id="432" r:id="rId9"/>
    <p:sldId id="437" r:id="rId10"/>
    <p:sldId id="438" r:id="rId11"/>
    <p:sldId id="439" r:id="rId12"/>
    <p:sldId id="440" r:id="rId13"/>
    <p:sldId id="434" r:id="rId14"/>
    <p:sldId id="433" r:id="rId15"/>
    <p:sldId id="435" r:id="rId16"/>
    <p:sldId id="441" r:id="rId17"/>
    <p:sldId id="442" r:id="rId18"/>
    <p:sldId id="443" r:id="rId19"/>
    <p:sldId id="444" r:id="rId20"/>
    <p:sldId id="446" r:id="rId21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2349">
          <p15:clr>
            <a:srgbClr val="A4A3A4"/>
          </p15:clr>
        </p15:guide>
        <p15:guide id="4" pos="262">
          <p15:clr>
            <a:srgbClr val="A4A3A4"/>
          </p15:clr>
        </p15:guide>
        <p15:guide id="5" pos="6023">
          <p15:clr>
            <a:srgbClr val="A4A3A4"/>
          </p15:clr>
        </p15:guide>
        <p15:guide id="6" pos="3120">
          <p15:clr>
            <a:srgbClr val="A4A3A4"/>
          </p15:clr>
        </p15:guide>
        <p15:guide id="7" pos="3982">
          <p15:clr>
            <a:srgbClr val="A4A3A4"/>
          </p15:clr>
        </p15:guide>
        <p15:guide id="8" pos="4572">
          <p15:clr>
            <a:srgbClr val="A4A3A4"/>
          </p15:clr>
        </p15:guide>
        <p15:guide id="9" pos="5388">
          <p15:clr>
            <a:srgbClr val="A4A3A4"/>
          </p15:clr>
        </p15:guide>
        <p15:guide id="10" pos="57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CCECFF"/>
    <a:srgbClr val="3685BA"/>
    <a:srgbClr val="66FFFF"/>
    <a:srgbClr val="6699FF"/>
    <a:srgbClr val="0000FF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25" autoAdjust="0"/>
    <p:restoredTop sz="77778" autoAdjust="0"/>
  </p:normalViewPr>
  <p:slideViewPr>
    <p:cSldViewPr>
      <p:cViewPr varScale="1">
        <p:scale>
          <a:sx n="94" d="100"/>
          <a:sy n="94" d="100"/>
        </p:scale>
        <p:origin x="2580" y="72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 지향에 대한 각 속성별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40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간단한 구조 설명</a:t>
            </a:r>
            <a:endParaRPr lang="en-US" altLang="ko-KR" dirty="0" smtClean="0"/>
          </a:p>
          <a:p>
            <a:r>
              <a:rPr lang="ko-KR" altLang="en-US" dirty="0" smtClean="0"/>
              <a:t>실습은 잠시 후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99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4" r:id="rId2"/>
    <p:sldLayoutId id="2147483750" r:id="rId3"/>
    <p:sldLayoutId id="2147483735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JAva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1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이해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92450" y="1628750"/>
            <a:ext cx="7849090" cy="45366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08480" y="1484730"/>
            <a:ext cx="2448340" cy="3600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객체지향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784560" y="2564880"/>
            <a:ext cx="2016280" cy="12961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상속성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936720" y="4344726"/>
            <a:ext cx="2016280" cy="12961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추상화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278789" y="1916790"/>
            <a:ext cx="2016280" cy="12961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캡슐화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817120" y="4055926"/>
            <a:ext cx="2016280" cy="12961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다형성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2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구조 익히기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1950" y="139943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Java01.Basic.Ex01;</a:t>
            </a:r>
          </a:p>
          <a:p>
            <a:pPr algn="l"/>
            <a:endParaRPr lang="en-US" altLang="ko-KR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Ex01 {</a:t>
            </a:r>
          </a:p>
          <a:p>
            <a:pPr lvl="1" algn="l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 algn="l"/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14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코드에 대한 설명 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또는 실행 시 무시됨</a:t>
            </a:r>
            <a:endParaRPr lang="en-US" altLang="ko-KR" dirty="0" smtClean="0"/>
          </a:p>
          <a:p>
            <a:r>
              <a:rPr lang="ko-KR" altLang="en-US" dirty="0" smtClean="0"/>
              <a:t>주석의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70" y="2564880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52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7938"/>
            <a:ext cx="2133600" cy="365125"/>
          </a:xfrm>
        </p:spPr>
        <p:txBody>
          <a:bodyPr/>
          <a:lstStyle/>
          <a:p>
            <a:fld id="{4C3847D6-C9B6-4093-BD66-9978A2203A7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0" y="980660"/>
            <a:ext cx="4753638" cy="14956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138" y="1732706"/>
            <a:ext cx="4867275" cy="4695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7150" y="1133126"/>
            <a:ext cx="4778838" cy="49562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33223" y="980660"/>
            <a:ext cx="330456" cy="3304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60890" y="3156863"/>
            <a:ext cx="936130" cy="28224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47910" y="3132758"/>
            <a:ext cx="330456" cy="3304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886661" y="6023734"/>
            <a:ext cx="936130" cy="28224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14380" y="6027502"/>
            <a:ext cx="330456" cy="3304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64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44" y="895851"/>
            <a:ext cx="5569152" cy="54405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84500" y="1629687"/>
            <a:ext cx="5533996" cy="49562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83002" y="1453664"/>
            <a:ext cx="330456" cy="3304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8650" y="5995283"/>
            <a:ext cx="859856" cy="27182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63350" y="5590021"/>
            <a:ext cx="330456" cy="3304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2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 시 저장되는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실행 시 기본 값으로 </a:t>
            </a:r>
            <a:r>
              <a:rPr lang="ko-KR" altLang="en-US" dirty="0" err="1" smtClean="0"/>
              <a:t>계정명</a:t>
            </a:r>
            <a:r>
              <a:rPr lang="en-US" altLang="ko-KR" dirty="0" smtClean="0"/>
              <a:t>\eclipse-workspace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82" y="2355745"/>
            <a:ext cx="5857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7938"/>
            <a:ext cx="2133600" cy="365125"/>
          </a:xfrm>
        </p:spPr>
        <p:txBody>
          <a:bodyPr/>
          <a:lstStyle/>
          <a:p>
            <a:fld id="{4C3847D6-C9B6-4093-BD66-9978A2203A7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0" y="1203466"/>
            <a:ext cx="8607624" cy="344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34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입력된 변수의 초기값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n=10;</a:t>
            </a:r>
          </a:p>
          <a:p>
            <a:pPr lvl="1"/>
            <a:r>
              <a:rPr lang="en-US" altLang="ko-KR" dirty="0" smtClean="0"/>
              <a:t>long data=100L;</a:t>
            </a:r>
          </a:p>
          <a:p>
            <a:pPr lvl="1"/>
            <a:r>
              <a:rPr lang="en-US" altLang="ko-KR" dirty="0" smtClean="0"/>
              <a:t>float f1 = 3.14F;</a:t>
            </a:r>
          </a:p>
          <a:p>
            <a:pPr lvl="1"/>
            <a:r>
              <a:rPr lang="en-US" altLang="ko-KR" dirty="0" smtClean="0"/>
              <a:t>char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=‘R’;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86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설정된 지역 내에서만 사용 가능</a:t>
            </a:r>
            <a:endParaRPr lang="en-US" altLang="ko-KR" dirty="0"/>
          </a:p>
          <a:p>
            <a:pPr lvl="1"/>
            <a:r>
              <a:rPr lang="ko-KR" altLang="en-US" dirty="0" smtClean="0"/>
              <a:t>지역은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4460" y="2708900"/>
            <a:ext cx="7777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Ex01 {</a:t>
            </a:r>
          </a:p>
          <a:p>
            <a:pPr lvl="1" algn="l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 algn="l"/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=2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main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내에서 사용 가능</a:t>
            </a:r>
          </a:p>
          <a:p>
            <a:pPr lvl="2" algn="l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==2) {</a:t>
            </a:r>
          </a:p>
          <a:p>
            <a:pPr lvl="2" algn="l"/>
            <a:r>
              <a:rPr lang="en-US" altLang="ko-K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=10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에서만 사용 가능</a:t>
            </a:r>
          </a:p>
          <a:p>
            <a:pPr lvl="2"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n2);</a:t>
            </a:r>
            <a:r>
              <a:rPr lang="en-US" altLang="ko-KR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//error</a:t>
            </a:r>
          </a:p>
          <a:p>
            <a:pPr lvl="1"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9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0" y="1781211"/>
            <a:ext cx="4392610" cy="45639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8809" y="1052670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</a:t>
            </a:r>
            <a:r>
              <a:rPr lang="ko-KR" altLang="en-US" dirty="0" smtClean="0"/>
              <a:t>www.oracle.com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07705" y="5589768"/>
            <a:ext cx="695739" cy="277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468009" y="5524761"/>
            <a:ext cx="407505" cy="4075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10" y="2020141"/>
            <a:ext cx="4891926" cy="4086049"/>
          </a:xfrm>
          <a:prstGeom prst="rect">
            <a:avLst/>
          </a:prstGeom>
        </p:spPr>
      </p:pic>
      <p:pic>
        <p:nvPicPr>
          <p:cNvPr id="20" name="그림 19" descr="web - What is the best way to tell users to &lt;strong&gt;scroll down&lt;/strong&gt; in browsers? - User Experienc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60" y="1700760"/>
            <a:ext cx="1905000" cy="190500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7266076" y="1716829"/>
            <a:ext cx="407505" cy="4075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61034" y="1748302"/>
            <a:ext cx="1410042" cy="344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Down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4976334" y="4056150"/>
            <a:ext cx="988942" cy="4656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267052" y="3556278"/>
            <a:ext cx="407505" cy="4075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72350" y="1196690"/>
            <a:ext cx="9316602" cy="5045010"/>
            <a:chOff x="331875" y="260670"/>
            <a:chExt cx="11444089" cy="619706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875" y="3302939"/>
              <a:ext cx="5810263" cy="31547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875" y="260670"/>
              <a:ext cx="5506218" cy="270547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81079" y="340120"/>
              <a:ext cx="857592" cy="344557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65930" y="1059051"/>
              <a:ext cx="1251845" cy="1160645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89020" y="4447646"/>
              <a:ext cx="1705734" cy="372316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06122" y="805511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888099" y="1435620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738134" y="3926144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5639" y="290785"/>
              <a:ext cx="6630325" cy="3839111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5223164" y="3254014"/>
              <a:ext cx="6473205" cy="332024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511748" y="3704722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pic>
          <p:nvPicPr>
            <p:cNvPr id="17" name="그림 16" descr="web - What is the best way to tell users to &lt;strong&gt;scroll down&lt;/strong&gt; in browsers? - User Experienc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170" y="568940"/>
              <a:ext cx="1905000" cy="1905000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7714886" y="585009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209844" y="616482"/>
              <a:ext cx="1689326" cy="344557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Scroll Down</a:t>
              </a:r>
              <a:endParaRPr lang="ko-KR" altLang="en-US" sz="1600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4950" y="4455597"/>
              <a:ext cx="5287113" cy="1714739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7792278" y="5207919"/>
              <a:ext cx="2418327" cy="421604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8755298" y="5696177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2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 설치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94649" y="1124680"/>
            <a:ext cx="9236499" cy="5113711"/>
            <a:chOff x="359658" y="292412"/>
            <a:chExt cx="11390090" cy="6306029"/>
          </a:xfrm>
        </p:grpSpPr>
        <p:sp>
          <p:nvSpPr>
            <p:cNvPr id="24" name="직사각형 23"/>
            <p:cNvSpPr/>
            <p:nvPr/>
          </p:nvSpPr>
          <p:spPr>
            <a:xfrm>
              <a:off x="377062" y="292412"/>
              <a:ext cx="4584503" cy="569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https://www.eclipse.org/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658" y="1115373"/>
              <a:ext cx="9107171" cy="422969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927" y="2187750"/>
              <a:ext cx="5353797" cy="44106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2791" y="3971967"/>
              <a:ext cx="6496957" cy="2353003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875346" y="1463286"/>
              <a:ext cx="1507193" cy="425149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56155" y="5630107"/>
              <a:ext cx="1324976" cy="425149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9207" y="4653745"/>
              <a:ext cx="1414549" cy="564298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425189" y="1960041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214890" y="5071109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8272728" y="5317940"/>
              <a:ext cx="407505" cy="40750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8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00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Roboto"/>
              </a:rPr>
              <a:t>용도별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tool 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구분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JAVA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SE (Java Platform Standard Edition) : </a:t>
            </a:r>
            <a:r>
              <a:rPr lang="ko-KR" altLang="en-US" dirty="0" err="1">
                <a:solidFill>
                  <a:srgbClr val="000000"/>
                </a:solidFill>
                <a:latin typeface="Roboto"/>
              </a:rPr>
              <a:t>데스크탑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 및 서버에서 응용 프로그램 개발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JAVA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EE (Java Platform Enterprise Edition) : SE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를 포함하고 있으며 웹 프로그램 개발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JAVA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ME (Java Platform Micro Edition) : </a:t>
            </a:r>
            <a:r>
              <a:rPr lang="ko-KR" altLang="en-US" dirty="0" err="1">
                <a:solidFill>
                  <a:srgbClr val="000000"/>
                </a:solidFill>
                <a:latin typeface="Roboto"/>
              </a:rPr>
              <a:t>임베디드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 개발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Roboto"/>
              </a:rPr>
              <a:t>기능별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Tool 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구분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JDK(Java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Development Kit) : 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개발 도구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JRE(Java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Runtime </a:t>
            </a:r>
            <a:r>
              <a:rPr lang="en-US" altLang="ko-KR" dirty="0"/>
              <a:t>Environment) : </a:t>
            </a:r>
            <a:r>
              <a:rPr lang="ko-KR" altLang="en-US" dirty="0"/>
              <a:t>배포 도구</a:t>
            </a:r>
            <a:endParaRPr lang="en-US" altLang="ko-KR" dirty="0"/>
          </a:p>
          <a:p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/>
              </a:rPr>
              <a:t>IDE(</a:t>
            </a:r>
            <a:r>
              <a:rPr lang="en-US" altLang="ko-KR" dirty="0">
                <a:latin typeface="Roboto"/>
              </a:rPr>
              <a:t>Integrated Development Environment)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Eclipse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무료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NetBeans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무료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latin typeface="Roboto"/>
              </a:rPr>
              <a:t>vscode</a:t>
            </a:r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무료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Roboto"/>
              </a:rPr>
              <a:t>IntelliJ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IDEA(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유료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1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방식 이해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3847D6-C9B6-4093-BD66-9978A2203A77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48430" y="1412720"/>
            <a:ext cx="8353160" cy="4427125"/>
            <a:chOff x="1033670" y="556591"/>
            <a:chExt cx="9326880" cy="4943191"/>
          </a:xfrm>
        </p:grpSpPr>
        <p:sp>
          <p:nvSpPr>
            <p:cNvPr id="5" name="원통 4"/>
            <p:cNvSpPr/>
            <p:nvPr/>
          </p:nvSpPr>
          <p:spPr>
            <a:xfrm>
              <a:off x="2305878" y="1129086"/>
              <a:ext cx="1542553" cy="1168842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JAVA SE(JDK)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33670" y="723569"/>
              <a:ext cx="4086970" cy="4746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296063" y="556591"/>
              <a:ext cx="1526650" cy="405517"/>
            </a:xfrm>
            <a:prstGeom prst="flowChartTerminator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Eclipse</a:t>
              </a:r>
              <a:endParaRPr lang="ko-KR" altLang="en-US" sz="16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296063" y="3108960"/>
              <a:ext cx="3578087" cy="2099144"/>
            </a:xfrm>
            <a:prstGeom prst="flowChartProcess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Code(java)</a:t>
              </a:r>
              <a:endParaRPr lang="ko-KR" altLang="en-US" sz="1600" dirty="0"/>
            </a:p>
          </p:txBody>
        </p:sp>
        <p:sp>
          <p:nvSpPr>
            <p:cNvPr id="9" name="위쪽 화살표 8"/>
            <p:cNvSpPr/>
            <p:nvPr/>
          </p:nvSpPr>
          <p:spPr>
            <a:xfrm>
              <a:off x="2842790" y="2357363"/>
              <a:ext cx="484632" cy="978408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2291" y="2703445"/>
              <a:ext cx="1065326" cy="37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Compile</a:t>
              </a:r>
              <a:endParaRPr lang="ko-KR" altLang="en-US" sz="1600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995331" y="1431633"/>
              <a:ext cx="2007904" cy="484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9678" y="1767782"/>
              <a:ext cx="728834" cy="37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Build</a:t>
              </a:r>
              <a:endParaRPr lang="ko-KR" altLang="en-US" sz="1600" dirty="0"/>
            </a:p>
          </p:txBody>
        </p:sp>
        <p:sp>
          <p:nvSpPr>
            <p:cNvPr id="13" name="순서도: 문서 12"/>
            <p:cNvSpPr/>
            <p:nvPr/>
          </p:nvSpPr>
          <p:spPr>
            <a:xfrm>
              <a:off x="6241774" y="1280359"/>
              <a:ext cx="1248355" cy="866295"/>
            </a:xfrm>
            <a:prstGeom prst="flowChartDocumen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Execute File(Class)</a:t>
              </a:r>
              <a:endParaRPr lang="ko-KR" altLang="en-US" sz="1600" dirty="0"/>
            </a:p>
          </p:txBody>
        </p:sp>
        <p:sp>
          <p:nvSpPr>
            <p:cNvPr id="14" name="덧셈 기호 13"/>
            <p:cNvSpPr/>
            <p:nvPr/>
          </p:nvSpPr>
          <p:spPr>
            <a:xfrm>
              <a:off x="7696863" y="1190711"/>
              <a:ext cx="914400" cy="914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원통 14"/>
            <p:cNvSpPr/>
            <p:nvPr/>
          </p:nvSpPr>
          <p:spPr>
            <a:xfrm>
              <a:off x="8817997" y="1063490"/>
              <a:ext cx="1542553" cy="1168842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JAVA SE(JRE)</a:t>
              </a:r>
              <a:endParaRPr lang="ko-KR" altLang="en-US" sz="1600" dirty="0"/>
            </a:p>
          </p:txBody>
        </p:sp>
        <p:pic>
          <p:nvPicPr>
            <p:cNvPr id="16" name="그림 15" descr="자바와 oracle연동 -3(도서관리 &lt;strong&gt;프로그램&lt;/strong&gt;) - 필피리의 잡학사전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100" y="3588022"/>
              <a:ext cx="2131924" cy="1911760"/>
            </a:xfrm>
            <a:prstGeom prst="rect">
              <a:avLst/>
            </a:prstGeom>
          </p:spPr>
        </p:pic>
        <p:sp>
          <p:nvSpPr>
            <p:cNvPr id="17" name="아래쪽 화살표 16"/>
            <p:cNvSpPr/>
            <p:nvPr/>
          </p:nvSpPr>
          <p:spPr>
            <a:xfrm>
              <a:off x="7649155" y="2500685"/>
              <a:ext cx="1009815" cy="9601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35535" y="2540845"/>
              <a:ext cx="1043848" cy="37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Execute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16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기초 다지기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357938"/>
            <a:ext cx="2133600" cy="365125"/>
          </a:xfrm>
        </p:spPr>
        <p:txBody>
          <a:bodyPr/>
          <a:lstStyle/>
          <a:p>
            <a:fld id="{4C3847D6-C9B6-4093-BD66-9978A2203A7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2488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</TotalTime>
  <Words>298</Words>
  <Application>Microsoft Office PowerPoint</Application>
  <PresentationFormat>A4 용지(210x297mm)</PresentationFormat>
  <Paragraphs>122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HY헤드라인M</vt:lpstr>
      <vt:lpstr>Roboto</vt:lpstr>
      <vt:lpstr>굴림</vt:lpstr>
      <vt:lpstr>휴먼모음T</vt:lpstr>
      <vt:lpstr>Arial</vt:lpstr>
      <vt:lpstr>Consolas</vt:lpstr>
      <vt:lpstr>Wingdings</vt:lpstr>
      <vt:lpstr>기본 디자인</vt:lpstr>
      <vt:lpstr>JAva</vt:lpstr>
      <vt:lpstr>환경설정</vt:lpstr>
      <vt:lpstr>JAVA 설치</vt:lpstr>
      <vt:lpstr>JAVA 설치</vt:lpstr>
      <vt:lpstr>이클립스 설치</vt:lpstr>
      <vt:lpstr>용어 정리</vt:lpstr>
      <vt:lpstr>용어 정리</vt:lpstr>
      <vt:lpstr>동작 방식 이해</vt:lpstr>
      <vt:lpstr>Java 기초 다지기</vt:lpstr>
      <vt:lpstr>자바의 이해</vt:lpstr>
      <vt:lpstr>기본 구조 익히기</vt:lpstr>
      <vt:lpstr>주석</vt:lpstr>
      <vt:lpstr>이클립스 실행</vt:lpstr>
      <vt:lpstr>프로젝트 만들기</vt:lpstr>
      <vt:lpstr>PowerPoint 프레젠테이션</vt:lpstr>
      <vt:lpstr>workspace</vt:lpstr>
      <vt:lpstr>변수 이해하기</vt:lpstr>
      <vt:lpstr>기본 자료형</vt:lpstr>
      <vt:lpstr>리터럴(literal)</vt:lpstr>
      <vt:lpstr>변수의 범위</vt:lpstr>
    </vt:vector>
  </TitlesOfParts>
  <Company>A3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조 윤기</cp:lastModifiedBy>
  <cp:revision>2120</cp:revision>
  <dcterms:created xsi:type="dcterms:W3CDTF">2006-12-12T01:37:26Z</dcterms:created>
  <dcterms:modified xsi:type="dcterms:W3CDTF">2020-02-17T08:13:17Z</dcterms:modified>
</cp:coreProperties>
</file>