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pos="2349">
          <p15:clr>
            <a:srgbClr val="A4A3A4"/>
          </p15:clr>
        </p15:guide>
        <p15:guide id="4" pos="262">
          <p15:clr>
            <a:srgbClr val="A4A3A4"/>
          </p15:clr>
        </p15:guide>
        <p15:guide id="5" pos="6023">
          <p15:clr>
            <a:srgbClr val="A4A3A4"/>
          </p15:clr>
        </p15:guide>
        <p15:guide id="6" pos="3120">
          <p15:clr>
            <a:srgbClr val="A4A3A4"/>
          </p15:clr>
        </p15:guide>
        <p15:guide id="7" pos="3982">
          <p15:clr>
            <a:srgbClr val="A4A3A4"/>
          </p15:clr>
        </p15:guide>
        <p15:guide id="8" pos="4572">
          <p15:clr>
            <a:srgbClr val="A4A3A4"/>
          </p15:clr>
        </p15:guide>
        <p15:guide id="9" pos="5388">
          <p15:clr>
            <a:srgbClr val="A4A3A4"/>
          </p15:clr>
        </p15:guide>
        <p15:guide id="10" pos="57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CCECFF"/>
    <a:srgbClr val="3685BA"/>
    <a:srgbClr val="66FFFF"/>
    <a:srgbClr val="6699FF"/>
    <a:srgbClr val="0000FF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025" autoAdjust="0"/>
    <p:restoredTop sz="69685" autoAdjust="0"/>
  </p:normalViewPr>
  <p:slideViewPr>
    <p:cSldViewPr>
      <p:cViewPr varScale="1">
        <p:scale>
          <a:sx n="89" d="100"/>
          <a:sy n="89" d="100"/>
        </p:scale>
        <p:origin x="2742" y="84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64601" y="1196752"/>
            <a:ext cx="71451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39" y="620688"/>
            <a:ext cx="7365295" cy="504055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86393" y="5960533"/>
            <a:ext cx="1243973" cy="279400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74938" y="5960533"/>
            <a:ext cx="5530056" cy="2794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16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9906733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095" y="1811864"/>
            <a:ext cx="5751272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095" y="3598328"/>
            <a:ext cx="5751272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70869" y="5054602"/>
            <a:ext cx="729382" cy="279400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2095" y="5054602"/>
            <a:ext cx="4403598" cy="2794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5427" y="5054602"/>
            <a:ext cx="447940" cy="27940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88144" y="3471329"/>
            <a:ext cx="553917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38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4" r:id="rId2"/>
    <p:sldLayoutId id="2147483750" r:id="rId3"/>
    <p:sldLayoutId id="2147483735" r:id="rId4"/>
    <p:sldLayoutId id="2147483748" r:id="rId5"/>
    <p:sldLayoutId id="2147483752" r:id="rId6"/>
    <p:sldLayoutId id="214748375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1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Reply </a:t>
            </a:r>
            <a:r>
              <a:rPr lang="ko-KR" altLang="en-US" dirty="0" smtClean="0"/>
              <a:t>테이블에 데이터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8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getBoard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수정을 통한 답글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답글달기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9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계층 구조 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START WITH </a:t>
            </a:r>
          </a:p>
          <a:p>
            <a:pPr lvl="1"/>
            <a:r>
              <a:rPr lang="ko-KR" altLang="en-US" dirty="0" smtClean="0"/>
              <a:t>계층 </a:t>
            </a:r>
            <a:r>
              <a:rPr lang="ko-KR" altLang="en-US" dirty="0"/>
              <a:t>질의의 루트</a:t>
            </a:r>
            <a:r>
              <a:rPr lang="en-US" altLang="ko-KR" dirty="0"/>
              <a:t>(</a:t>
            </a:r>
            <a:r>
              <a:rPr lang="ko-KR" altLang="en-US" dirty="0" err="1"/>
              <a:t>부모행</a:t>
            </a:r>
            <a:r>
              <a:rPr lang="en-US" altLang="ko-KR" dirty="0"/>
              <a:t>)</a:t>
            </a:r>
            <a:r>
              <a:rPr lang="ko-KR" altLang="en-US" dirty="0"/>
              <a:t>로 사용될 행을 지정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서브쿼리를 </a:t>
            </a:r>
            <a:r>
              <a:rPr lang="ko-KR" altLang="en-US" dirty="0"/>
              <a:t>사용할 수도 있다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/>
              <a:t>CONNECT BY</a:t>
            </a:r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/>
              <a:t>절을 이용하여 계층 질의에서 상위계층</a:t>
            </a:r>
            <a:r>
              <a:rPr lang="en-US" altLang="ko-KR" dirty="0"/>
              <a:t>(</a:t>
            </a:r>
            <a:r>
              <a:rPr lang="ko-KR" altLang="en-US" dirty="0" err="1"/>
              <a:t>부모행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ko-KR" altLang="en-US" dirty="0" err="1"/>
              <a:t>하위계층</a:t>
            </a:r>
            <a:r>
              <a:rPr lang="en-US" altLang="ko-KR" dirty="0"/>
              <a:t>(</a:t>
            </a:r>
            <a:r>
              <a:rPr lang="ko-KR" altLang="en-US" dirty="0" err="1"/>
              <a:t>자식행</a:t>
            </a:r>
            <a:r>
              <a:rPr lang="en-US" altLang="ko-KR" dirty="0"/>
              <a:t>)</a:t>
            </a:r>
            <a:r>
              <a:rPr lang="ko-KR" altLang="en-US" dirty="0"/>
              <a:t>의 관계를 규정 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PRIOR </a:t>
            </a:r>
            <a:r>
              <a:rPr lang="ko-KR" altLang="en-US" dirty="0"/>
              <a:t>연산자와 함께 사용하여 계층구조로 표현할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CONNECT </a:t>
            </a:r>
            <a:r>
              <a:rPr lang="en-US" altLang="ko-KR" dirty="0"/>
              <a:t>BY PRIOR </a:t>
            </a:r>
            <a:r>
              <a:rPr lang="ko-KR" altLang="en-US" dirty="0" err="1"/>
              <a:t>자식컬럼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부모컬럼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부모에서 자식으로 </a:t>
            </a:r>
            <a:r>
              <a:rPr lang="ko-KR" altLang="en-US" dirty="0" err="1"/>
              <a:t>트리구성</a:t>
            </a:r>
            <a:r>
              <a:rPr lang="ko-KR" altLang="en-US" dirty="0"/>
              <a:t> </a:t>
            </a:r>
            <a:r>
              <a:rPr lang="en-US" altLang="ko-KR" dirty="0"/>
              <a:t>(Top Down)</a:t>
            </a:r>
          </a:p>
          <a:p>
            <a:pPr lvl="1"/>
            <a:r>
              <a:rPr lang="en-US" altLang="ko-KR" dirty="0" smtClean="0"/>
              <a:t>CONNECT </a:t>
            </a:r>
            <a:r>
              <a:rPr lang="en-US" altLang="ko-KR" dirty="0"/>
              <a:t>BY PRIOR </a:t>
            </a:r>
            <a:r>
              <a:rPr lang="ko-KR" altLang="en-US" dirty="0" err="1"/>
              <a:t>부모컬럼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자식컬럼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자식에서 부모로 트리 구성 </a:t>
            </a:r>
            <a:r>
              <a:rPr lang="en-US" altLang="ko-KR" dirty="0"/>
              <a:t>(Bottom Up)</a:t>
            </a:r>
          </a:p>
          <a:p>
            <a:pPr lvl="1"/>
            <a:r>
              <a:rPr lang="en-US" altLang="ko-KR" dirty="0" smtClean="0"/>
              <a:t>CONNECT </a:t>
            </a:r>
            <a:r>
              <a:rPr lang="en-US" altLang="ko-KR" dirty="0"/>
              <a:t>BY NOCYCLE PRIOR : NOCYCLE </a:t>
            </a:r>
            <a:r>
              <a:rPr lang="ko-KR" altLang="en-US" dirty="0" err="1"/>
              <a:t>파라미터를</a:t>
            </a:r>
            <a:r>
              <a:rPr lang="ko-KR" altLang="en-US" dirty="0"/>
              <a:t> 이용하여 </a:t>
            </a:r>
            <a:r>
              <a:rPr lang="ko-KR" altLang="en-US" dirty="0" err="1"/>
              <a:t>무한루프</a:t>
            </a:r>
            <a:r>
              <a:rPr lang="ko-KR" altLang="en-US" dirty="0"/>
              <a:t> 방지</a:t>
            </a:r>
          </a:p>
          <a:p>
            <a:pPr lvl="1"/>
            <a:r>
              <a:rPr lang="ko-KR" altLang="en-US" dirty="0" smtClean="0"/>
              <a:t>서브쿼리를 </a:t>
            </a:r>
            <a:r>
              <a:rPr lang="ko-KR" altLang="en-US" dirty="0"/>
              <a:t>사용할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3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 구조 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LEVEL </a:t>
            </a:r>
            <a:r>
              <a:rPr lang="en-US" altLang="ko-KR" b="1" dirty="0" err="1"/>
              <a:t>Pseudocolumn</a:t>
            </a:r>
            <a:endParaRPr lang="en-US" altLang="ko-KR" b="1" dirty="0"/>
          </a:p>
          <a:p>
            <a:pPr lvl="1"/>
            <a:r>
              <a:rPr lang="en-US" altLang="ko-KR" dirty="0" smtClean="0"/>
              <a:t>LEVEL</a:t>
            </a:r>
            <a:r>
              <a:rPr lang="ko-KR" altLang="en-US" dirty="0"/>
              <a:t>은 계층구조 쿼리에서 </a:t>
            </a:r>
            <a:r>
              <a:rPr lang="ko-KR" altLang="en-US" dirty="0" err="1"/>
              <a:t>수행결과의</a:t>
            </a:r>
            <a:r>
              <a:rPr lang="ko-KR" altLang="en-US" dirty="0"/>
              <a:t> </a:t>
            </a:r>
            <a:r>
              <a:rPr lang="en-US" altLang="ko-KR" dirty="0"/>
              <a:t>Depth</a:t>
            </a:r>
            <a:r>
              <a:rPr lang="ko-KR" altLang="en-US" dirty="0"/>
              <a:t>를 표현하는 의사컬럼이다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ORDER SIBLINGS BY</a:t>
            </a:r>
          </a:p>
          <a:p>
            <a:pPr lvl="1"/>
            <a:r>
              <a:rPr lang="en-US" altLang="ko-KR" dirty="0" smtClean="0"/>
              <a:t>ORDER </a:t>
            </a:r>
            <a:r>
              <a:rPr lang="en-US" altLang="ko-KR" dirty="0"/>
              <a:t>SIBLINGS BY</a:t>
            </a:r>
            <a:r>
              <a:rPr lang="ko-KR" altLang="en-US" dirty="0"/>
              <a:t>절을 사용하면 계층구조 쿼리에서 편하게 </a:t>
            </a:r>
            <a:r>
              <a:rPr lang="ko-KR" altLang="en-US" dirty="0" err="1"/>
              <a:t>정렬작업을</a:t>
            </a:r>
            <a:r>
              <a:rPr lang="ko-KR" altLang="en-US" dirty="0"/>
              <a:t>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/>
              <a:t>CONNECT BY</a:t>
            </a:r>
            <a:r>
              <a:rPr lang="ko-KR" altLang="en-US" b="1" dirty="0"/>
              <a:t>의 </a:t>
            </a:r>
            <a:r>
              <a:rPr lang="ko-KR" altLang="en-US" b="1" dirty="0" err="1"/>
              <a:t>실행순서는</a:t>
            </a:r>
            <a:r>
              <a:rPr lang="ko-KR" altLang="en-US" b="1" dirty="0"/>
              <a:t> 다음과 같다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dirty="0" smtClean="0"/>
              <a:t>첫째 </a:t>
            </a:r>
            <a:r>
              <a:rPr lang="en-US" altLang="ko-KR" dirty="0"/>
              <a:t>START WITH </a:t>
            </a:r>
            <a:r>
              <a:rPr lang="ko-KR" altLang="en-US" dirty="0"/>
              <a:t>절</a:t>
            </a:r>
          </a:p>
          <a:p>
            <a:pPr lvl="1"/>
            <a:r>
              <a:rPr lang="ko-KR" altLang="en-US" dirty="0" smtClean="0"/>
              <a:t>둘째 </a:t>
            </a:r>
            <a:r>
              <a:rPr lang="en-US" altLang="ko-KR" dirty="0"/>
              <a:t>CONNECT BY </a:t>
            </a:r>
            <a:r>
              <a:rPr lang="ko-KR" altLang="en-US" dirty="0"/>
              <a:t>절</a:t>
            </a:r>
          </a:p>
          <a:p>
            <a:pPr lvl="1"/>
            <a:r>
              <a:rPr lang="ko-KR" altLang="en-US" dirty="0" smtClean="0"/>
              <a:t>세째 </a:t>
            </a:r>
            <a:r>
              <a:rPr lang="en-US" altLang="ko-KR" dirty="0"/>
              <a:t>WHERE </a:t>
            </a:r>
            <a:r>
              <a:rPr lang="ko-KR" altLang="en-US" dirty="0"/>
              <a:t>절 순서로 풀리게 되어있다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6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CREATE TABLE </a:t>
            </a:r>
            <a:r>
              <a:rPr lang="en-US" altLang="ko-KR" b="1" dirty="0" err="1"/>
              <a:t>emp</a:t>
            </a:r>
            <a:endParaRPr lang="en-US" altLang="ko-KR" b="1" dirty="0"/>
          </a:p>
          <a:p>
            <a:r>
              <a:rPr lang="en-US" altLang="ko-KR" dirty="0"/>
              <a:t>(</a:t>
            </a:r>
          </a:p>
          <a:p>
            <a:r>
              <a:rPr lang="en-US" altLang="ko-KR" dirty="0" err="1"/>
              <a:t>ename</a:t>
            </a:r>
            <a:r>
              <a:rPr lang="en-US" altLang="ko-KR" dirty="0"/>
              <a:t> varchar2(20),</a:t>
            </a:r>
          </a:p>
          <a:p>
            <a:r>
              <a:rPr lang="en-US" altLang="ko-KR" dirty="0" err="1"/>
              <a:t>empno</a:t>
            </a:r>
            <a:r>
              <a:rPr lang="en-US" altLang="ko-KR" dirty="0"/>
              <a:t> </a:t>
            </a:r>
            <a:r>
              <a:rPr lang="en-US" altLang="ko-KR" b="1" dirty="0" err="1"/>
              <a:t>int</a:t>
            </a:r>
            <a:r>
              <a:rPr lang="en-US" altLang="ko-KR" b="1" dirty="0"/>
              <a:t>,</a:t>
            </a:r>
          </a:p>
          <a:p>
            <a:r>
              <a:rPr lang="en-US" altLang="ko-KR" dirty="0" err="1"/>
              <a:t>mgr</a:t>
            </a:r>
            <a:r>
              <a:rPr lang="en-US" altLang="ko-KR" dirty="0"/>
              <a:t> </a:t>
            </a:r>
            <a:r>
              <a:rPr lang="en-US" altLang="ko-KR" b="1" dirty="0" err="1"/>
              <a:t>int</a:t>
            </a:r>
            <a:r>
              <a:rPr lang="en-US" altLang="ko-KR" b="1" dirty="0"/>
              <a:t>,</a:t>
            </a:r>
          </a:p>
          <a:p>
            <a:r>
              <a:rPr lang="en-US" altLang="ko-KR" dirty="0"/>
              <a:t>job varchar2(20)</a:t>
            </a:r>
          </a:p>
          <a:p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b="1" dirty="0"/>
              <a:t>INSERT INTO </a:t>
            </a:r>
            <a:r>
              <a:rPr lang="en-US" altLang="ko-KR" b="1" dirty="0" err="1"/>
              <a:t>emp</a:t>
            </a:r>
            <a:endParaRPr lang="en-US" altLang="ko-KR" b="1" dirty="0"/>
          </a:p>
          <a:p>
            <a:r>
              <a:rPr lang="en-US" altLang="ko-KR" dirty="0"/>
              <a:t>--VALUES('king', 7839, null, 'president')</a:t>
            </a:r>
          </a:p>
          <a:p>
            <a:r>
              <a:rPr lang="en-US" altLang="ko-KR" dirty="0"/>
              <a:t>--VALUES('JONES', 7566, 7839, 'MANAGER')</a:t>
            </a:r>
          </a:p>
          <a:p>
            <a:r>
              <a:rPr lang="en-US" altLang="ko-KR" dirty="0"/>
              <a:t>--VALUES('SCOTT', 7788, 7566, 'ANALYST')</a:t>
            </a:r>
          </a:p>
          <a:p>
            <a:r>
              <a:rPr lang="en-US" altLang="ko-KR" dirty="0"/>
              <a:t>--VALUES('ADAMS', 7876, 7788, 'CLERK')</a:t>
            </a:r>
          </a:p>
          <a:p>
            <a:r>
              <a:rPr lang="en-US" altLang="ko-KR" dirty="0"/>
              <a:t>--VALUES('FORD', 7902, 7566, 'ANALYST')</a:t>
            </a:r>
          </a:p>
          <a:p>
            <a:r>
              <a:rPr lang="en-US" altLang="ko-KR" dirty="0"/>
              <a:t>--VALUES('SMITH', 7369, 7902, 'CLERK')</a:t>
            </a:r>
          </a:p>
          <a:p>
            <a:r>
              <a:rPr lang="en-US" altLang="ko-KR" b="1" dirty="0"/>
              <a:t>VALUES('BLAKE', 7698, 7839, 'MANAGER')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73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계층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empno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ename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mgr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START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job = 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'president'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CONNECT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PRIOR 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empno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mgr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8" y="3356992"/>
            <a:ext cx="5617526" cy="288032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520952" y="3999934"/>
            <a:ext cx="864096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520952" y="4324985"/>
            <a:ext cx="864096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520952" y="4642876"/>
            <a:ext cx="864096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54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Level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LEVEL,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empno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ename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mgr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START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job = 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'president'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CONNECT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PRIOR 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empno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mgr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28" y="3284985"/>
            <a:ext cx="4464496" cy="303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LPAD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LEVEL,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LPAD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4*(LEVEL-1)) ||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ename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ename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empno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mgr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job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START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job=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'president'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CONNECT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PRIOR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empno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mgr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75" y="3645024"/>
            <a:ext cx="589831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5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PRIOR(</a:t>
            </a:r>
            <a:r>
              <a:rPr lang="ko-KR" altLang="en-US" dirty="0" smtClean="0"/>
              <a:t>직속 상관 표기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LEVEL,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LPAD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4*(LEVEL-1)) ||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ename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ename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PRIOR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ename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mgrname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empno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mgr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job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START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job=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'president'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CONNECT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PRIOR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empno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mgr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81" y="3933056"/>
            <a:ext cx="615917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24332</TotalTime>
  <Words>388</Words>
  <Application>Microsoft Office PowerPoint</Application>
  <PresentationFormat>A4 용지(210x297mm)</PresentationFormat>
  <Paragraphs>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HY헤드라인M</vt:lpstr>
      <vt:lpstr>굴림</vt:lpstr>
      <vt:lpstr>Arial</vt:lpstr>
      <vt:lpstr>Consolas</vt:lpstr>
      <vt:lpstr>Wingdings</vt:lpstr>
      <vt:lpstr>기본 디자인</vt:lpstr>
      <vt:lpstr>7장- 웹페이지 만들기</vt:lpstr>
      <vt:lpstr>답글달기</vt:lpstr>
      <vt:lpstr>계층 구조 쿼리</vt:lpstr>
      <vt:lpstr>계층 구조 쿼리</vt:lpstr>
      <vt:lpstr>예제 만들기</vt:lpstr>
      <vt:lpstr>기본 계층</vt:lpstr>
      <vt:lpstr>Level</vt:lpstr>
      <vt:lpstr>LPAD</vt:lpstr>
      <vt:lpstr>PRIOR(직속 상관 표기)</vt:lpstr>
      <vt:lpstr>Quiz</vt:lpstr>
      <vt:lpstr>Quiz</vt:lpstr>
    </vt:vector>
  </TitlesOfParts>
  <Company>A3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user</cp:lastModifiedBy>
  <cp:revision>2404</cp:revision>
  <dcterms:created xsi:type="dcterms:W3CDTF">2006-12-12T01:37:26Z</dcterms:created>
  <dcterms:modified xsi:type="dcterms:W3CDTF">2020-06-19T00:34:19Z</dcterms:modified>
</cp:coreProperties>
</file>