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sldIdLst>
    <p:sldId id="342" r:id="rId2"/>
    <p:sldId id="358" r:id="rId3"/>
    <p:sldId id="321" r:id="rId4"/>
    <p:sldId id="341" r:id="rId5"/>
    <p:sldId id="308" r:id="rId6"/>
    <p:sldId id="327" r:id="rId7"/>
    <p:sldId id="351" r:id="rId8"/>
    <p:sldId id="328" r:id="rId9"/>
    <p:sldId id="347" r:id="rId10"/>
    <p:sldId id="363" r:id="rId11"/>
    <p:sldId id="348" r:id="rId12"/>
    <p:sldId id="364" r:id="rId13"/>
    <p:sldId id="365" r:id="rId14"/>
    <p:sldId id="370" r:id="rId15"/>
    <p:sldId id="371" r:id="rId16"/>
    <p:sldId id="372" r:id="rId17"/>
    <p:sldId id="349" r:id="rId18"/>
    <p:sldId id="352" r:id="rId19"/>
    <p:sldId id="324" r:id="rId20"/>
    <p:sldId id="306" r:id="rId21"/>
    <p:sldId id="366" r:id="rId22"/>
    <p:sldId id="360" r:id="rId23"/>
    <p:sldId id="362" r:id="rId24"/>
    <p:sldId id="350" r:id="rId25"/>
    <p:sldId id="373" r:id="rId26"/>
    <p:sldId id="332" r:id="rId27"/>
    <p:sldId id="368" r:id="rId28"/>
    <p:sldId id="357" r:id="rId29"/>
    <p:sldId id="367" r:id="rId30"/>
    <p:sldId id="374" r:id="rId31"/>
    <p:sldId id="375" r:id="rId32"/>
    <p:sldId id="369" r:id="rId33"/>
    <p:sldId id="335" r:id="rId34"/>
    <p:sldId id="354" r:id="rId35"/>
    <p:sldId id="353" r:id="rId36"/>
    <p:sldId id="355" r:id="rId37"/>
    <p:sldId id="338"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等线" panose="02010600030101010101" pitchFamily="2" charset="-122"/>
      <p:regular r:id="rId44"/>
      <p:bold r:id="rId45"/>
    </p:embeddedFont>
    <p:embeddedFont>
      <p:font typeface="方正正黑简体" panose="02010600030101010101" charset="-122"/>
      <p:regular r:id="rId46"/>
    </p:embeddedFont>
    <p:embeddedFont>
      <p:font typeface="Consolas" panose="020B0609020204030204" pitchFamily="49" charset="0"/>
      <p:regular r:id="rId47"/>
      <p:bold r:id="rId48"/>
      <p:italic r:id="rId49"/>
      <p:boldItalic r:id="rId50"/>
    </p:embeddedFont>
    <p:embeddedFont>
      <p:font typeface="微软雅黑" panose="020B0503020204020204" pitchFamily="34" charset="-122"/>
      <p:regular r:id="rId51"/>
      <p:bold r:id="rId52"/>
    </p:embeddedFont>
  </p:embeddedFontLst>
  <p:custDataLst>
    <p:tags r:id="rId53"/>
  </p:custDataLst>
  <p:defaultTex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4660"/>
  </p:normalViewPr>
  <p:slideViewPr>
    <p:cSldViewPr snapToGrid="0">
      <p:cViewPr varScale="1">
        <p:scale>
          <a:sx n="83" d="100"/>
          <a:sy n="83" d="100"/>
        </p:scale>
        <p:origin x="76" y="112"/>
      </p:cViewPr>
      <p:guideLst>
        <p:guide orient="horz" pos="1620"/>
        <p:guide pos="2880"/>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D2B3528-981D-4363-A587-D683C98CDFB3}" type="datetimeFigureOut">
              <a:rPr lang="zh-CN" altLang="en-US"/>
              <a:pPr>
                <a:defRPr/>
              </a:pPr>
              <a:t>2019/5/29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宋体" pitchFamily="2" charset="-122"/>
              </a:defRPr>
            </a:lvl1pPr>
          </a:lstStyle>
          <a:p>
            <a:fld id="{8D436607-AAFE-4D20-8825-19A84ACD65B4}" type="slidenum">
              <a:rPr lang="zh-CN" altLang="en-US"/>
              <a:pPr/>
              <a:t>‹#›</a:t>
            </a:fld>
            <a:endParaRPr lang="zh-CN" altLang="en-US"/>
          </a:p>
        </p:txBody>
      </p:sp>
    </p:spTree>
    <p:extLst>
      <p:ext uri="{BB962C8B-B14F-4D97-AF65-F5344CB8AC3E}">
        <p14:creationId xmlns:p14="http://schemas.microsoft.com/office/powerpoint/2010/main" val="27796718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67B6836A-435F-4ED1-8E02-8752A145F1AF}" type="slidenum">
              <a:rPr lang="zh-CN" altLang="en-US" sz="1200">
                <a:latin typeface="Calibri" pitchFamily="34" charset="0"/>
                <a:ea typeface="宋体" pitchFamily="2" charset="-122"/>
              </a:rPr>
              <a:pPr/>
              <a:t>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18569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01A68723-F270-4361-B3D1-4D3B0CA8A8BE}" type="slidenum">
              <a:rPr lang="zh-CN" altLang="en-US" sz="1200">
                <a:latin typeface="Calibri" pitchFamily="34" charset="0"/>
                <a:ea typeface="宋体" pitchFamily="2" charset="-122"/>
              </a:rPr>
              <a:pPr/>
              <a:t>10</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533036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9386878F-5878-4161-B206-7B78024F96DA}" type="slidenum">
              <a:rPr lang="zh-CN" altLang="en-US" sz="1200">
                <a:latin typeface="Calibri" pitchFamily="34" charset="0"/>
                <a:ea typeface="宋体" pitchFamily="2" charset="-122"/>
              </a:rPr>
              <a:pPr/>
              <a:t>11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630253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01A68723-F270-4361-B3D1-4D3B0CA8A8BE}" type="slidenum">
              <a:rPr lang="zh-CN" altLang="en-US" sz="1200">
                <a:latin typeface="Calibri" pitchFamily="34" charset="0"/>
                <a:ea typeface="宋体" pitchFamily="2" charset="-122"/>
              </a:rPr>
              <a:pPr/>
              <a:t>12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60926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01A68723-F270-4361-B3D1-4D3B0CA8A8BE}" type="slidenum">
              <a:rPr lang="zh-CN" altLang="en-US" sz="1200">
                <a:latin typeface="Calibri" pitchFamily="34" charset="0"/>
                <a:ea typeface="宋体" pitchFamily="2" charset="-122"/>
              </a:rPr>
              <a:pPr/>
              <a:t>13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640765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01A68723-F270-4361-B3D1-4D3B0CA8A8BE}" type="slidenum">
              <a:rPr lang="zh-CN" altLang="en-US" sz="1200">
                <a:latin typeface="Calibri" pitchFamily="34" charset="0"/>
                <a:ea typeface="宋体" pitchFamily="2" charset="-122"/>
              </a:rPr>
              <a:pPr/>
              <a:t>14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560181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01A68723-F270-4361-B3D1-4D3B0CA8A8BE}" type="slidenum">
              <a:rPr lang="zh-CN" altLang="en-US" sz="1200">
                <a:latin typeface="Calibri" pitchFamily="34" charset="0"/>
                <a:ea typeface="宋体" pitchFamily="2" charset="-122"/>
              </a:rPr>
              <a:pPr/>
              <a:t>15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4251491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01A68723-F270-4361-B3D1-4D3B0CA8A8BE}" type="slidenum">
              <a:rPr lang="zh-CN" altLang="en-US" sz="1200">
                <a:latin typeface="Calibri" pitchFamily="34" charset="0"/>
                <a:ea typeface="宋体" pitchFamily="2" charset="-122"/>
              </a:rPr>
              <a:pPr/>
              <a:t>16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433656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F30BDAD-884C-430D-A512-A49865D01C09}" type="slidenum">
              <a:rPr lang="zh-CN" altLang="en-US" sz="1200">
                <a:latin typeface="Calibri" pitchFamily="34" charset="0"/>
                <a:ea typeface="宋体" pitchFamily="2" charset="-122"/>
              </a:rPr>
              <a:pPr/>
              <a:t>17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501626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18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3482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8E39765-C236-421C-B0C4-71E19789A214}" type="slidenum">
              <a:rPr lang="zh-CN" altLang="en-US" sz="1200">
                <a:latin typeface="Calibri" pitchFamily="34" charset="0"/>
                <a:ea typeface="宋体" pitchFamily="2" charset="-122"/>
              </a:rPr>
              <a:pPr/>
              <a:t>19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71122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4082216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1AB00DAE-86AD-4D87-A3DE-564EB62E27B5}" type="slidenum">
              <a:rPr lang="zh-CN" altLang="en-US" sz="1200">
                <a:latin typeface="Calibri" pitchFamily="34" charset="0"/>
                <a:ea typeface="宋体" pitchFamily="2" charset="-122"/>
              </a:rPr>
              <a:pPr/>
              <a:t>20</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886735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1AB00DAE-86AD-4D87-A3DE-564EB62E27B5}" type="slidenum">
              <a:rPr lang="zh-CN" altLang="en-US" sz="1200">
                <a:latin typeface="Calibri" pitchFamily="34" charset="0"/>
                <a:ea typeface="宋体" pitchFamily="2" charset="-122"/>
              </a:rPr>
              <a:pPr/>
              <a:t>21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95199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1AB00DAE-86AD-4D87-A3DE-564EB62E27B5}" type="slidenum">
              <a:rPr lang="zh-CN" altLang="en-US" sz="1200">
                <a:latin typeface="Calibri" pitchFamily="34" charset="0"/>
                <a:ea typeface="宋体" pitchFamily="2" charset="-122"/>
              </a:rPr>
              <a:pPr/>
              <a:t>22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4059199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1AB00DAE-86AD-4D87-A3DE-564EB62E27B5}" type="slidenum">
              <a:rPr lang="zh-CN" altLang="en-US" sz="1200">
                <a:latin typeface="Calibri" pitchFamily="34" charset="0"/>
                <a:ea typeface="宋体" pitchFamily="2" charset="-122"/>
              </a:rPr>
              <a:pPr/>
              <a:t>23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337757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1AB00DAE-86AD-4D87-A3DE-564EB62E27B5}" type="slidenum">
              <a:rPr lang="zh-CN" altLang="en-US" sz="1200">
                <a:latin typeface="Calibri" pitchFamily="34" charset="0"/>
                <a:ea typeface="宋体" pitchFamily="2" charset="-122"/>
              </a:rPr>
              <a:pPr/>
              <a:t>24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173208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88539C0-117E-44DB-8EEC-C50E15AC0690}" type="slidenum">
              <a:rPr lang="zh-CN" altLang="en-US" sz="1200">
                <a:latin typeface="Calibri" pitchFamily="34" charset="0"/>
                <a:ea typeface="宋体" pitchFamily="2" charset="-122"/>
              </a:rPr>
              <a:pPr/>
              <a:t>25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79014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C4481DDA-AE0E-4A25-8EA7-C7F8FDE091D5}" type="slidenum">
              <a:rPr lang="zh-CN" altLang="en-US" sz="1200">
                <a:latin typeface="Calibri" pitchFamily="34" charset="0"/>
                <a:ea typeface="宋体" pitchFamily="2" charset="-122"/>
              </a:rPr>
              <a:pPr/>
              <a:t>26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30287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88539C0-117E-44DB-8EEC-C50E15AC0690}" type="slidenum">
              <a:rPr lang="zh-CN" altLang="en-US" sz="1200">
                <a:latin typeface="Calibri" pitchFamily="34" charset="0"/>
                <a:ea typeface="宋体" pitchFamily="2" charset="-122"/>
              </a:rPr>
              <a:pPr/>
              <a:t>27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278654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88539C0-117E-44DB-8EEC-C50E15AC0690}" type="slidenum">
              <a:rPr lang="zh-CN" altLang="en-US" sz="1200">
                <a:latin typeface="Calibri" pitchFamily="34" charset="0"/>
                <a:ea typeface="宋体" pitchFamily="2" charset="-122"/>
              </a:rPr>
              <a:pPr/>
              <a:t>28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683192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88539C0-117E-44DB-8EEC-C50E15AC0690}" type="slidenum">
              <a:rPr lang="zh-CN" altLang="en-US" sz="1200">
                <a:latin typeface="Calibri" pitchFamily="34" charset="0"/>
                <a:ea typeface="宋体" pitchFamily="2" charset="-122"/>
              </a:rPr>
              <a:pPr/>
              <a:t>29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51005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761C7F9-7277-4737-8DFD-3F6F99CEA260}" type="slidenum">
              <a:rPr lang="zh-CN" altLang="en-US" sz="1200">
                <a:latin typeface="Calibri" pitchFamily="34" charset="0"/>
                <a:ea typeface="宋体" pitchFamily="2" charset="-122"/>
              </a:rPr>
              <a:pPr/>
              <a:t>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596935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88539C0-117E-44DB-8EEC-C50E15AC0690}" type="slidenum">
              <a:rPr lang="zh-CN" altLang="en-US" sz="1200">
                <a:latin typeface="Calibri" pitchFamily="34" charset="0"/>
                <a:ea typeface="宋体" pitchFamily="2" charset="-122"/>
              </a:rPr>
              <a:pPr/>
              <a:t>30</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592877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88539C0-117E-44DB-8EEC-C50E15AC0690}" type="slidenum">
              <a:rPr lang="zh-CN" altLang="en-US" sz="1200">
                <a:latin typeface="Calibri" pitchFamily="34" charset="0"/>
                <a:ea typeface="宋体" pitchFamily="2" charset="-122"/>
              </a:rPr>
              <a:pPr/>
              <a:t>31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898430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88539C0-117E-44DB-8EEC-C50E15AC0690}" type="slidenum">
              <a:rPr lang="zh-CN" altLang="en-US" sz="1200">
                <a:latin typeface="Calibri" pitchFamily="34" charset="0"/>
                <a:ea typeface="宋体" pitchFamily="2" charset="-122"/>
              </a:rPr>
              <a:pPr/>
              <a:t>32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4027202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7484C8AB-A3F2-42FA-A545-9AE0154DF043}" type="slidenum">
              <a:rPr lang="zh-CN" altLang="en-US" sz="1200">
                <a:latin typeface="Calibri" pitchFamily="34" charset="0"/>
                <a:ea typeface="宋体" pitchFamily="2" charset="-122"/>
              </a:rPr>
              <a:pPr/>
              <a:t>33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9101858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88539C0-117E-44DB-8EEC-C50E15AC0690}" type="slidenum">
              <a:rPr lang="zh-CN" altLang="en-US" sz="1200">
                <a:latin typeface="Calibri" pitchFamily="34" charset="0"/>
                <a:ea typeface="宋体" pitchFamily="2" charset="-122"/>
              </a:rPr>
              <a:pPr/>
              <a:t>34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7059101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88539C0-117E-44DB-8EEC-C50E15AC0690}" type="slidenum">
              <a:rPr lang="zh-CN" altLang="en-US" sz="1200">
                <a:latin typeface="Calibri" pitchFamily="34" charset="0"/>
                <a:ea typeface="宋体" pitchFamily="2" charset="-122"/>
              </a:rPr>
              <a:pPr/>
              <a:t>35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8738435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88539C0-117E-44DB-8EEC-C50E15AC0690}" type="slidenum">
              <a:rPr lang="zh-CN" altLang="en-US" sz="1200">
                <a:latin typeface="Calibri" pitchFamily="34" charset="0"/>
                <a:ea typeface="宋体" pitchFamily="2" charset="-122"/>
              </a:rPr>
              <a:pPr/>
              <a:t>36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669340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72605E8A-3431-499C-A587-B24BCCB3E13F}" type="slidenum">
              <a:rPr lang="zh-CN" altLang="en-US" sz="1200">
                <a:latin typeface="Calibri" pitchFamily="34" charset="0"/>
                <a:ea typeface="宋体" pitchFamily="2" charset="-122"/>
              </a:rPr>
              <a:pPr/>
              <a:t>37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012615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5D174FE-C890-4E97-B499-B1B7984FC115}" type="slidenum">
              <a:rPr lang="zh-CN" altLang="en-US" sz="1200">
                <a:latin typeface="Calibri" pitchFamily="34" charset="0"/>
                <a:ea typeface="宋体" pitchFamily="2" charset="-122"/>
              </a:rPr>
              <a:pPr/>
              <a:t>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257098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001680D-2ECC-4B69-AEEF-D38EE492D52A}" type="slidenum">
              <a:rPr lang="zh-CN" altLang="en-US" sz="1200">
                <a:latin typeface="Calibri" pitchFamily="34" charset="0"/>
                <a:ea typeface="宋体" pitchFamily="2" charset="-122"/>
              </a:rPr>
              <a:pPr/>
              <a:t>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79927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6166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F30BDAD-884C-430D-A512-A49865D01C09}" type="slidenum">
              <a:rPr lang="zh-CN" altLang="en-US" sz="1200">
                <a:latin typeface="Calibri" pitchFamily="34" charset="0"/>
                <a:ea typeface="宋体" pitchFamily="2" charset="-122"/>
              </a:rPr>
              <a:pPr/>
              <a:t>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70178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9386878F-5878-4161-B206-7B78024F96DA}" type="slidenum">
              <a:rPr lang="zh-CN" altLang="en-US" sz="1200">
                <a:latin typeface="Calibri" pitchFamily="34" charset="0"/>
                <a:ea typeface="宋体" pitchFamily="2" charset="-122"/>
              </a:rPr>
              <a:pPr/>
              <a:t>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136590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01A68723-F270-4361-B3D1-4D3B0CA8A8BE}" type="slidenum">
              <a:rPr lang="zh-CN" altLang="en-US" sz="1200">
                <a:latin typeface="Calibri" pitchFamily="34" charset="0"/>
                <a:ea typeface="宋体" pitchFamily="2" charset="-122"/>
              </a:rPr>
              <a:pPr/>
              <a:t>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994313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24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41315E1B-B345-4B8B-882E-264E3BBD6C58}" type="datetimeFigureOut">
              <a:rPr lang="zh-CN" altLang="en-US"/>
              <a:pPr>
                <a:defRPr/>
              </a:pPr>
              <a:t>2019/5/29</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4932FA15-0E4B-4DA3-81EA-A0412778641E}" type="slidenum">
              <a:rPr lang="zh-CN" altLang="en-US"/>
              <a:pPr/>
              <a:t>‹#›</a:t>
            </a:fld>
            <a:endParaRPr lang="zh-CN" altLang="en-US"/>
          </a:p>
        </p:txBody>
      </p:sp>
    </p:spTree>
    <p:extLst>
      <p:ext uri="{BB962C8B-B14F-4D97-AF65-F5344CB8AC3E}">
        <p14:creationId xmlns:p14="http://schemas.microsoft.com/office/powerpoint/2010/main" val="351825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97A7F46E-DF77-43B7-B9D6-BB3739091B45}" type="datetimeFigureOut">
              <a:rPr lang="zh-CN" altLang="en-US"/>
              <a:pPr>
                <a:defRPr/>
              </a:pPr>
              <a:t>2019/5/29</a:t>
            </a:fld>
            <a:endParaRPr lang="zh-CN" altLang="en-US" dirty="0"/>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9" name="Slide Number Placeholder 8"/>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AAA53F22-8BFA-4145-AB55-47DB99FFFD99}" type="slidenum">
              <a:rPr lang="zh-CN" altLang="en-US"/>
              <a:pPr/>
              <a:t>‹#›</a:t>
            </a:fld>
            <a:endParaRPr lang="zh-CN" altLang="en-US"/>
          </a:p>
        </p:txBody>
      </p:sp>
    </p:spTree>
    <p:extLst>
      <p:ext uri="{BB962C8B-B14F-4D97-AF65-F5344CB8AC3E}">
        <p14:creationId xmlns:p14="http://schemas.microsoft.com/office/powerpoint/2010/main" val="287344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B75F34B3-CF30-49FF-8230-2D2307F14466}" type="datetimeFigureOut">
              <a:rPr lang="zh-CN" altLang="en-US"/>
              <a:pPr>
                <a:defRPr/>
              </a:pPr>
              <a:t>2019/5/29</a:t>
            </a:fld>
            <a:endParaRPr lang="zh-CN" altLang="en-US" dirty="0"/>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5" name="Slide Number Placeholder 4"/>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DECEF3C3-C0CF-4DF7-88A6-4CD39231D551}" type="slidenum">
              <a:rPr lang="zh-CN" altLang="en-US"/>
              <a:pPr/>
              <a:t>‹#›</a:t>
            </a:fld>
            <a:endParaRPr lang="zh-CN" altLang="en-US"/>
          </a:p>
        </p:txBody>
      </p:sp>
    </p:spTree>
    <p:extLst>
      <p:ext uri="{BB962C8B-B14F-4D97-AF65-F5344CB8AC3E}">
        <p14:creationId xmlns:p14="http://schemas.microsoft.com/office/powerpoint/2010/main" val="164121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B188571A-3F6C-48B0-80F3-73AF143655C3}" type="datetimeFigureOut">
              <a:rPr lang="zh-CN" altLang="en-US"/>
              <a:pPr>
                <a:defRPr/>
              </a:pPr>
              <a:t>2019/5/29</a:t>
            </a:fld>
            <a:endParaRPr lang="zh-CN" altLang="en-US" dirty="0"/>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41CE9C92-15CF-4316-8562-DA1A8E38D543}" type="slidenum">
              <a:rPr lang="zh-CN" altLang="en-US"/>
              <a:pPr/>
              <a:t>‹#›</a:t>
            </a:fld>
            <a:endParaRPr lang="zh-CN" altLang="en-US"/>
          </a:p>
        </p:txBody>
      </p:sp>
    </p:spTree>
    <p:extLst>
      <p:ext uri="{BB962C8B-B14F-4D97-AF65-F5344CB8AC3E}">
        <p14:creationId xmlns:p14="http://schemas.microsoft.com/office/powerpoint/2010/main" val="429343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ea typeface="微软雅黑" panose="020B0503020204020204" pitchFamily="34" charset="-122"/>
              </a:defRPr>
            </a:lvl1pPr>
            <a:lvl2pPr>
              <a:defRPr sz="2100">
                <a:ea typeface="微软雅黑" panose="020B0503020204020204" pitchFamily="34" charset="-122"/>
              </a:defRPr>
            </a:lvl2pPr>
            <a:lvl3pPr>
              <a:defRPr sz="1800">
                <a:ea typeface="微软雅黑" panose="020B0503020204020204" pitchFamily="34" charset="-122"/>
              </a:defRPr>
            </a:lvl3pPr>
            <a:lvl4pPr>
              <a:defRPr sz="1500">
                <a:ea typeface="微软雅黑" panose="020B0503020204020204" pitchFamily="34" charset="-122"/>
              </a:defRPr>
            </a:lvl4pPr>
            <a:lvl5pPr>
              <a:defRPr sz="1500">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C1A223E1-63B1-4E0D-92EA-CA9F05877906}" type="datetimeFigureOut">
              <a:rPr lang="zh-CN" altLang="en-US"/>
              <a:pPr>
                <a:defRPr/>
              </a:pPr>
              <a:t>2019/5/29</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D48D263A-ED8E-4C7D-B5B5-2C4AAE332A01}" type="slidenum">
              <a:rPr lang="zh-CN" altLang="en-US"/>
              <a:pPr/>
              <a:t>‹#›</a:t>
            </a:fld>
            <a:endParaRPr lang="zh-CN" altLang="en-US"/>
          </a:p>
        </p:txBody>
      </p:sp>
    </p:spTree>
    <p:extLst>
      <p:ext uri="{BB962C8B-B14F-4D97-AF65-F5344CB8AC3E}">
        <p14:creationId xmlns:p14="http://schemas.microsoft.com/office/powerpoint/2010/main" val="201884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dirty="0"/>
              <a:t>单击图标添加图片</a:t>
            </a:r>
            <a:endParaRPr lang="en-US" noProof="0"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D76B5FFC-A4A9-4F0C-B04C-FD978C26AE25}" type="datetimeFigureOut">
              <a:rPr lang="zh-CN" altLang="en-US"/>
              <a:pPr>
                <a:defRPr/>
              </a:pPr>
              <a:t>2019/5/29</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B3A72456-D0DF-49FA-9C4C-FBEC85E60E81}" type="slidenum">
              <a:rPr lang="zh-CN" altLang="en-US"/>
              <a:pPr/>
              <a:t>‹#›</a:t>
            </a:fld>
            <a:endParaRPr lang="zh-CN" altLang="en-US"/>
          </a:p>
        </p:txBody>
      </p:sp>
    </p:spTree>
    <p:extLst>
      <p:ext uri="{BB962C8B-B14F-4D97-AF65-F5344CB8AC3E}">
        <p14:creationId xmlns:p14="http://schemas.microsoft.com/office/powerpoint/2010/main" val="1525029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ECDE7D54-1A34-4789-BBE5-D56E065BD225}" type="datetimeFigureOut">
              <a:rPr lang="zh-CN" altLang="en-US"/>
              <a:pPr>
                <a:defRPr/>
              </a:pPr>
              <a:t>2019/5/29</a:t>
            </a:fld>
            <a:endParaRPr lang="zh-CN" altLang="en-US" dirty="0"/>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AD30895E-7897-4B72-A4D5-4A086836685F}" type="slidenum">
              <a:rPr lang="zh-CN" altLang="en-US"/>
              <a:pPr/>
              <a:t>‹#›</a:t>
            </a:fld>
            <a:endParaRPr lang="zh-CN" altLang="en-US"/>
          </a:p>
        </p:txBody>
      </p:sp>
    </p:spTree>
    <p:extLst>
      <p:ext uri="{BB962C8B-B14F-4D97-AF65-F5344CB8AC3E}">
        <p14:creationId xmlns:p14="http://schemas.microsoft.com/office/powerpoint/2010/main" val="107214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2CF99E48-8F3D-4358-B110-7EA48AB7155A}" type="datetimeFigureOut">
              <a:rPr lang="zh-CN" altLang="en-US"/>
              <a:pPr>
                <a:defRPr/>
              </a:pPr>
              <a:t>2019/5/29</a:t>
            </a:fld>
            <a:endParaRPr lang="zh-CN" altLang="en-US" dirty="0"/>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2B610F1B-4F20-4C96-92AC-6394C9480677}" type="slidenum">
              <a:rPr lang="zh-CN" altLang="en-US"/>
              <a:pPr/>
              <a:t>‹#›</a:t>
            </a:fld>
            <a:endParaRPr lang="zh-CN" altLang="en-US"/>
          </a:p>
        </p:txBody>
      </p:sp>
    </p:spTree>
    <p:extLst>
      <p:ext uri="{BB962C8B-B14F-4D97-AF65-F5344CB8AC3E}">
        <p14:creationId xmlns:p14="http://schemas.microsoft.com/office/powerpoint/2010/main" val="170177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2pPr>
      <a:lvl3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3pPr>
      <a:lvl4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4pPr>
      <a:lvl5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9pPr>
    </p:titleStyle>
    <p:bodyStyle>
      <a:lvl1pPr marL="171450" indent="-171450" algn="l" defTabSz="685800" rtl="0" fontAlgn="base">
        <a:lnSpc>
          <a:spcPct val="90000"/>
        </a:lnSpc>
        <a:spcBef>
          <a:spcPts val="750"/>
        </a:spcBef>
        <a:spcAft>
          <a:spcPct val="0"/>
        </a:spcAft>
        <a:buFont typeface="Arial"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4.emf"/><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2.tmp"/></Relationships>
</file>

<file path=ppt/slides/_rels/slide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5.tmp"/><Relationship Id="rId4" Type="http://schemas.openxmlformats.org/officeDocument/2006/relationships/image" Target="../media/image34.tmp"/></Relationships>
</file>

<file path=ppt/slides/_rels/slide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7.tmp"/><Relationship Id="rId4" Type="http://schemas.openxmlformats.org/officeDocument/2006/relationships/image" Target="../media/image36.tmp"/></Relationships>
</file>

<file path=ppt/slides/_rels/slide3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J-Hype-Meant To Be">
            <a:hlinkClick r:id="" action="ppaction://media"/>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200" y="-9271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文本框 213"/>
          <p:cNvSpPr txBox="1">
            <a:spLocks noChangeArrowheads="1"/>
          </p:cNvSpPr>
          <p:nvPr/>
        </p:nvSpPr>
        <p:spPr bwMode="auto">
          <a:xfrm>
            <a:off x="136864" y="2248584"/>
            <a:ext cx="88512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3600" b="1" dirty="0">
                <a:solidFill>
                  <a:schemeClr val="bg1"/>
                </a:solidFill>
                <a:latin typeface="微软雅黑" panose="020B0503020204020204" pitchFamily="34" charset="-122"/>
                <a:ea typeface="微软雅黑" panose="020B0503020204020204" pitchFamily="34" charset="-122"/>
              </a:rPr>
              <a:t>非侵入式电力负荷监测（</a:t>
            </a:r>
            <a:r>
              <a:rPr lang="en-US" altLang="zh-CN" sz="3600" b="1" dirty="0">
                <a:solidFill>
                  <a:schemeClr val="bg1"/>
                </a:solidFill>
                <a:latin typeface="微软雅黑" panose="020B0503020204020204" pitchFamily="34" charset="-122"/>
                <a:ea typeface="微软雅黑" panose="020B0503020204020204" pitchFamily="34" charset="-122"/>
              </a:rPr>
              <a:t>NILM</a:t>
            </a:r>
            <a:r>
              <a:rPr lang="zh-CN" altLang="en-US" sz="3600" b="1" dirty="0">
                <a:solidFill>
                  <a:schemeClr val="bg1"/>
                </a:solidFill>
                <a:latin typeface="微软雅黑" panose="020B0503020204020204" pitchFamily="34" charset="-122"/>
                <a:ea typeface="微软雅黑" panose="020B0503020204020204" pitchFamily="34" charset="-122"/>
              </a:rPr>
              <a:t>）</a:t>
            </a:r>
          </a:p>
        </p:txBody>
      </p:sp>
      <p:sp>
        <p:nvSpPr>
          <p:cNvPr id="216" name="文本框 215"/>
          <p:cNvSpPr txBox="1"/>
          <p:nvPr/>
        </p:nvSpPr>
        <p:spPr>
          <a:xfrm>
            <a:off x="6024284" y="4417359"/>
            <a:ext cx="2655608" cy="307777"/>
          </a:xfrm>
          <a:prstGeom prst="rect">
            <a:avLst/>
          </a:prstGeom>
          <a:noFill/>
        </p:spPr>
        <p:txBody>
          <a:bodyPr wrap="square">
            <a:spAutoFit/>
          </a:bodyPr>
          <a:lstStyle/>
          <a:p>
            <a:pPr algn="ctr" eaLnBrk="1" fontAlgn="auto" hangingPunct="1">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rPr>
              <a:t>成员：王嘉诚 孙逸忻 徐天乐</a:t>
            </a:r>
          </a:p>
        </p:txBody>
      </p:sp>
      <p:sp>
        <p:nvSpPr>
          <p:cNvPr id="218" name="矩形 217"/>
          <p:cNvSpPr/>
          <p:nvPr/>
        </p:nvSpPr>
        <p:spPr>
          <a:xfrm>
            <a:off x="2768599" y="3528343"/>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219" name="矩形 218"/>
          <p:cNvSpPr/>
          <p:nvPr/>
        </p:nvSpPr>
        <p:spPr>
          <a:xfrm>
            <a:off x="3665537" y="3528343"/>
            <a:ext cx="896937" cy="8255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220" name="矩形 219"/>
          <p:cNvSpPr/>
          <p:nvPr/>
        </p:nvSpPr>
        <p:spPr>
          <a:xfrm>
            <a:off x="4562474" y="3533106"/>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221" name="矩形 220"/>
          <p:cNvSpPr/>
          <p:nvPr/>
        </p:nvSpPr>
        <p:spPr>
          <a:xfrm>
            <a:off x="5459412" y="3534693"/>
            <a:ext cx="896937" cy="84138"/>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grpSp>
        <p:nvGrpSpPr>
          <p:cNvPr id="222" name="组合 221"/>
          <p:cNvGrpSpPr>
            <a:grpSpLocks/>
          </p:cNvGrpSpPr>
          <p:nvPr/>
        </p:nvGrpSpPr>
        <p:grpSpPr bwMode="auto">
          <a:xfrm>
            <a:off x="4007644" y="772824"/>
            <a:ext cx="1128712" cy="1130300"/>
            <a:chOff x="1919346" y="1930485"/>
            <a:chExt cx="1129689" cy="1129689"/>
          </a:xfrm>
        </p:grpSpPr>
        <p:sp>
          <p:nvSpPr>
            <p:cNvPr id="223" name="椭圆 222"/>
            <p:cNvSpPr/>
            <p:nvPr/>
          </p:nvSpPr>
          <p:spPr>
            <a:xfrm>
              <a:off x="1919346" y="1930485"/>
              <a:ext cx="1129689" cy="112968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endParaRPr>
            </a:p>
          </p:txBody>
        </p:sp>
        <p:sp>
          <p:nvSpPr>
            <p:cNvPr id="224" name="Freeform 7"/>
            <p:cNvSpPr>
              <a:spLocks noEditPoints="1"/>
            </p:cNvSpPr>
            <p:nvPr/>
          </p:nvSpPr>
          <p:spPr bwMode="auto">
            <a:xfrm>
              <a:off x="2108422" y="2187521"/>
              <a:ext cx="751538" cy="61561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p:cTn id="7" dur="250" fill="hold"/>
                                        <p:tgtEl>
                                          <p:spTgt spid="222"/>
                                        </p:tgtEl>
                                        <p:attrNameLst>
                                          <p:attrName>ppt_w</p:attrName>
                                        </p:attrNameLst>
                                      </p:cBhvr>
                                      <p:tavLst>
                                        <p:tav tm="0">
                                          <p:val>
                                            <p:fltVal val="0"/>
                                          </p:val>
                                        </p:tav>
                                        <p:tav tm="100000">
                                          <p:val>
                                            <p:strVal val="#ppt_w"/>
                                          </p:val>
                                        </p:tav>
                                      </p:tavLst>
                                    </p:anim>
                                    <p:anim calcmode="lin" valueType="num">
                                      <p:cBhvr>
                                        <p:cTn id="8" dur="250" fill="hold"/>
                                        <p:tgtEl>
                                          <p:spTgt spid="222"/>
                                        </p:tgtEl>
                                        <p:attrNameLst>
                                          <p:attrName>ppt_h</p:attrName>
                                        </p:attrNameLst>
                                      </p:cBhvr>
                                      <p:tavLst>
                                        <p:tav tm="0">
                                          <p:val>
                                            <p:fltVal val="0"/>
                                          </p:val>
                                        </p:tav>
                                        <p:tav tm="100000">
                                          <p:val>
                                            <p:strVal val="#ppt_h"/>
                                          </p:val>
                                        </p:tav>
                                      </p:tavLst>
                                    </p:anim>
                                    <p:animEffect transition="in" filter="fade">
                                      <p:cBhvr>
                                        <p:cTn id="9" dur="250"/>
                                        <p:tgtEl>
                                          <p:spTgt spid="222"/>
                                        </p:tgtEl>
                                      </p:cBhvr>
                                    </p:animEffect>
                                  </p:childTnLst>
                                </p:cTn>
                              </p:par>
                              <p:par>
                                <p:cTn id="10" presetID="6" presetClass="emph" presetSubtype="0" decel="100000" fill="hold" nodeType="withEffect">
                                  <p:stCondLst>
                                    <p:cond delay="200"/>
                                  </p:stCondLst>
                                  <p:childTnLst>
                                    <p:animScale>
                                      <p:cBhvr>
                                        <p:cTn id="11" dur="250" fill="hold"/>
                                        <p:tgtEl>
                                          <p:spTgt spid="222"/>
                                        </p:tgtEl>
                                      </p:cBhvr>
                                      <p:by x="110000" y="110000"/>
                                    </p:animScale>
                                  </p:childTnLst>
                                </p:cTn>
                              </p:par>
                              <p:par>
                                <p:cTn id="12" presetID="6" presetClass="emph" presetSubtype="0" decel="100000" fill="hold" nodeType="withEffect">
                                  <p:stCondLst>
                                    <p:cond delay="400"/>
                                  </p:stCondLst>
                                  <p:childTnLst>
                                    <p:animScale>
                                      <p:cBhvr>
                                        <p:cTn id="13" dur="250" fill="hold"/>
                                        <p:tgtEl>
                                          <p:spTgt spid="222"/>
                                        </p:tgtEl>
                                      </p:cBhvr>
                                      <p:by x="91000" y="91000"/>
                                    </p:animScale>
                                  </p:childTnLst>
                                </p:cTn>
                              </p:par>
                            </p:childTnLst>
                          </p:cTn>
                        </p:par>
                        <p:par>
                          <p:cTn id="14" fill="hold" nodeType="afterGroup">
                            <p:stCondLst>
                              <p:cond delay="650"/>
                            </p:stCondLst>
                            <p:childTnLst>
                              <p:par>
                                <p:cTn id="15" presetID="17" presetClass="entr" presetSubtype="1" fill="hold" grpId="0" nodeType="afterEffect">
                                  <p:stCondLst>
                                    <p:cond delay="0"/>
                                  </p:stCondLst>
                                  <p:iterate type="lt">
                                    <p:tmPct val="40000"/>
                                  </p:iterate>
                                  <p:childTnLst>
                                    <p:set>
                                      <p:cBhvr>
                                        <p:cTn id="16" dur="1" fill="hold">
                                          <p:stCondLst>
                                            <p:cond delay="0"/>
                                          </p:stCondLst>
                                        </p:cTn>
                                        <p:tgtEl>
                                          <p:spTgt spid="214"/>
                                        </p:tgtEl>
                                        <p:attrNameLst>
                                          <p:attrName>style.visibility</p:attrName>
                                        </p:attrNameLst>
                                      </p:cBhvr>
                                      <p:to>
                                        <p:strVal val="visible"/>
                                      </p:to>
                                    </p:set>
                                    <p:anim calcmode="lin" valueType="num">
                                      <p:cBhvr>
                                        <p:cTn id="17" dur="250" fill="hold"/>
                                        <p:tgtEl>
                                          <p:spTgt spid="214"/>
                                        </p:tgtEl>
                                        <p:attrNameLst>
                                          <p:attrName>ppt_x</p:attrName>
                                        </p:attrNameLst>
                                      </p:cBhvr>
                                      <p:tavLst>
                                        <p:tav tm="0">
                                          <p:val>
                                            <p:strVal val="#ppt_x"/>
                                          </p:val>
                                        </p:tav>
                                        <p:tav tm="100000">
                                          <p:val>
                                            <p:strVal val="#ppt_x"/>
                                          </p:val>
                                        </p:tav>
                                      </p:tavLst>
                                    </p:anim>
                                    <p:anim calcmode="lin" valueType="num">
                                      <p:cBhvr>
                                        <p:cTn id="18" dur="250" fill="hold"/>
                                        <p:tgtEl>
                                          <p:spTgt spid="214"/>
                                        </p:tgtEl>
                                        <p:attrNameLst>
                                          <p:attrName>ppt_y</p:attrName>
                                        </p:attrNameLst>
                                      </p:cBhvr>
                                      <p:tavLst>
                                        <p:tav tm="0">
                                          <p:val>
                                            <p:strVal val="#ppt_y-#ppt_h/2"/>
                                          </p:val>
                                        </p:tav>
                                        <p:tav tm="100000">
                                          <p:val>
                                            <p:strVal val="#ppt_y"/>
                                          </p:val>
                                        </p:tav>
                                      </p:tavLst>
                                    </p:anim>
                                    <p:anim calcmode="lin" valueType="num">
                                      <p:cBhvr>
                                        <p:cTn id="19" dur="250" fill="hold"/>
                                        <p:tgtEl>
                                          <p:spTgt spid="214"/>
                                        </p:tgtEl>
                                        <p:attrNameLst>
                                          <p:attrName>ppt_w</p:attrName>
                                        </p:attrNameLst>
                                      </p:cBhvr>
                                      <p:tavLst>
                                        <p:tav tm="0">
                                          <p:val>
                                            <p:strVal val="#ppt_w"/>
                                          </p:val>
                                        </p:tav>
                                        <p:tav tm="100000">
                                          <p:val>
                                            <p:strVal val="#ppt_w"/>
                                          </p:val>
                                        </p:tav>
                                      </p:tavLst>
                                    </p:anim>
                                    <p:anim calcmode="lin" valueType="num">
                                      <p:cBhvr>
                                        <p:cTn id="20" dur="250" fill="hold"/>
                                        <p:tgtEl>
                                          <p:spTgt spid="214"/>
                                        </p:tgtEl>
                                        <p:attrNameLst>
                                          <p:attrName>ppt_h</p:attrName>
                                        </p:attrNameLst>
                                      </p:cBhvr>
                                      <p:tavLst>
                                        <p:tav tm="0">
                                          <p:val>
                                            <p:fltVal val="0"/>
                                          </p:val>
                                        </p:tav>
                                        <p:tav tm="100000">
                                          <p:val>
                                            <p:strVal val="#ppt_h"/>
                                          </p:val>
                                        </p:tav>
                                      </p:tavLst>
                                    </p:anim>
                                  </p:childTnLst>
                                </p:cTn>
                              </p:par>
                              <p:par>
                                <p:cTn id="21" presetID="2" presetClass="entr" presetSubtype="2" decel="66667" fill="hold" grpId="0" nodeType="withEffect">
                                  <p:stCondLst>
                                    <p:cond delay="500"/>
                                  </p:stCondLst>
                                  <p:childTnLst>
                                    <p:set>
                                      <p:cBhvr>
                                        <p:cTn id="22" dur="1" fill="hold">
                                          <p:stCondLst>
                                            <p:cond delay="0"/>
                                          </p:stCondLst>
                                        </p:cTn>
                                        <p:tgtEl>
                                          <p:spTgt spid="219"/>
                                        </p:tgtEl>
                                        <p:attrNameLst>
                                          <p:attrName>style.visibility</p:attrName>
                                        </p:attrNameLst>
                                      </p:cBhvr>
                                      <p:to>
                                        <p:strVal val="visible"/>
                                      </p:to>
                                    </p:set>
                                    <p:anim calcmode="lin" valueType="num">
                                      <p:cBhvr additive="base">
                                        <p:cTn id="23" dur="400" fill="hold"/>
                                        <p:tgtEl>
                                          <p:spTgt spid="219"/>
                                        </p:tgtEl>
                                        <p:attrNameLst>
                                          <p:attrName>ppt_x</p:attrName>
                                        </p:attrNameLst>
                                      </p:cBhvr>
                                      <p:tavLst>
                                        <p:tav tm="0">
                                          <p:val>
                                            <p:strVal val="1+#ppt_w/2"/>
                                          </p:val>
                                        </p:tav>
                                        <p:tav tm="100000">
                                          <p:val>
                                            <p:strVal val="#ppt_x"/>
                                          </p:val>
                                        </p:tav>
                                      </p:tavLst>
                                    </p:anim>
                                    <p:anim calcmode="lin" valueType="num">
                                      <p:cBhvr additive="base">
                                        <p:cTn id="24" dur="400" fill="hold"/>
                                        <p:tgtEl>
                                          <p:spTgt spid="219"/>
                                        </p:tgtEl>
                                        <p:attrNameLst>
                                          <p:attrName>ppt_y</p:attrName>
                                        </p:attrNameLst>
                                      </p:cBhvr>
                                      <p:tavLst>
                                        <p:tav tm="0">
                                          <p:val>
                                            <p:strVal val="#ppt_y"/>
                                          </p:val>
                                        </p:tav>
                                        <p:tav tm="100000">
                                          <p:val>
                                            <p:strVal val="#ppt_y"/>
                                          </p:val>
                                        </p:tav>
                                      </p:tavLst>
                                    </p:anim>
                                  </p:childTnLst>
                                </p:cTn>
                              </p:par>
                              <p:par>
                                <p:cTn id="25" presetID="2" presetClass="entr" presetSubtype="8" decel="66667" fill="hold" grpId="0" nodeType="withEffect">
                                  <p:stCondLst>
                                    <p:cond delay="500"/>
                                  </p:stCondLst>
                                  <p:childTnLst>
                                    <p:set>
                                      <p:cBhvr>
                                        <p:cTn id="26" dur="1" fill="hold">
                                          <p:stCondLst>
                                            <p:cond delay="0"/>
                                          </p:stCondLst>
                                        </p:cTn>
                                        <p:tgtEl>
                                          <p:spTgt spid="220"/>
                                        </p:tgtEl>
                                        <p:attrNameLst>
                                          <p:attrName>style.visibility</p:attrName>
                                        </p:attrNameLst>
                                      </p:cBhvr>
                                      <p:to>
                                        <p:strVal val="visible"/>
                                      </p:to>
                                    </p:set>
                                    <p:anim calcmode="lin" valueType="num">
                                      <p:cBhvr additive="base">
                                        <p:cTn id="27" dur="400" fill="hold"/>
                                        <p:tgtEl>
                                          <p:spTgt spid="220"/>
                                        </p:tgtEl>
                                        <p:attrNameLst>
                                          <p:attrName>ppt_x</p:attrName>
                                        </p:attrNameLst>
                                      </p:cBhvr>
                                      <p:tavLst>
                                        <p:tav tm="0">
                                          <p:val>
                                            <p:strVal val="0-#ppt_w/2"/>
                                          </p:val>
                                        </p:tav>
                                        <p:tav tm="100000">
                                          <p:val>
                                            <p:strVal val="#ppt_x"/>
                                          </p:val>
                                        </p:tav>
                                      </p:tavLst>
                                    </p:anim>
                                    <p:anim calcmode="lin" valueType="num">
                                      <p:cBhvr additive="base">
                                        <p:cTn id="28" dur="400" fill="hold"/>
                                        <p:tgtEl>
                                          <p:spTgt spid="220"/>
                                        </p:tgtEl>
                                        <p:attrNameLst>
                                          <p:attrName>ppt_y</p:attrName>
                                        </p:attrNameLst>
                                      </p:cBhvr>
                                      <p:tavLst>
                                        <p:tav tm="0">
                                          <p:val>
                                            <p:strVal val="#ppt_y"/>
                                          </p:val>
                                        </p:tav>
                                        <p:tav tm="100000">
                                          <p:val>
                                            <p:strVal val="#ppt_y"/>
                                          </p:val>
                                        </p:tav>
                                      </p:tavLst>
                                    </p:anim>
                                  </p:childTnLst>
                                </p:cTn>
                              </p:par>
                              <p:par>
                                <p:cTn id="29" presetID="2" presetClass="entr" presetSubtype="8" decel="66667" fill="hold" grpId="0" nodeType="withEffect">
                                  <p:stCondLst>
                                    <p:cond delay="900"/>
                                  </p:stCondLst>
                                  <p:childTnLst>
                                    <p:set>
                                      <p:cBhvr>
                                        <p:cTn id="30" dur="1" fill="hold">
                                          <p:stCondLst>
                                            <p:cond delay="0"/>
                                          </p:stCondLst>
                                        </p:cTn>
                                        <p:tgtEl>
                                          <p:spTgt spid="221"/>
                                        </p:tgtEl>
                                        <p:attrNameLst>
                                          <p:attrName>style.visibility</p:attrName>
                                        </p:attrNameLst>
                                      </p:cBhvr>
                                      <p:to>
                                        <p:strVal val="visible"/>
                                      </p:to>
                                    </p:set>
                                    <p:anim calcmode="lin" valueType="num">
                                      <p:cBhvr additive="base">
                                        <p:cTn id="31" dur="400" fill="hold"/>
                                        <p:tgtEl>
                                          <p:spTgt spid="221"/>
                                        </p:tgtEl>
                                        <p:attrNameLst>
                                          <p:attrName>ppt_x</p:attrName>
                                        </p:attrNameLst>
                                      </p:cBhvr>
                                      <p:tavLst>
                                        <p:tav tm="0">
                                          <p:val>
                                            <p:strVal val="0-#ppt_w/2"/>
                                          </p:val>
                                        </p:tav>
                                        <p:tav tm="100000">
                                          <p:val>
                                            <p:strVal val="#ppt_x"/>
                                          </p:val>
                                        </p:tav>
                                      </p:tavLst>
                                    </p:anim>
                                    <p:anim calcmode="lin" valueType="num">
                                      <p:cBhvr additive="base">
                                        <p:cTn id="32" dur="400" fill="hold"/>
                                        <p:tgtEl>
                                          <p:spTgt spid="221"/>
                                        </p:tgtEl>
                                        <p:attrNameLst>
                                          <p:attrName>ppt_y</p:attrName>
                                        </p:attrNameLst>
                                      </p:cBhvr>
                                      <p:tavLst>
                                        <p:tav tm="0">
                                          <p:val>
                                            <p:strVal val="#ppt_y"/>
                                          </p:val>
                                        </p:tav>
                                        <p:tav tm="100000">
                                          <p:val>
                                            <p:strVal val="#ppt_y"/>
                                          </p:val>
                                        </p:tav>
                                      </p:tavLst>
                                    </p:anim>
                                  </p:childTnLst>
                                </p:cTn>
                              </p:par>
                              <p:par>
                                <p:cTn id="33" presetID="2" presetClass="entr" presetSubtype="2" decel="66667" fill="hold" grpId="0" nodeType="withEffect">
                                  <p:stCondLst>
                                    <p:cond delay="900"/>
                                  </p:stCondLst>
                                  <p:childTnLst>
                                    <p:set>
                                      <p:cBhvr>
                                        <p:cTn id="34" dur="1" fill="hold">
                                          <p:stCondLst>
                                            <p:cond delay="0"/>
                                          </p:stCondLst>
                                        </p:cTn>
                                        <p:tgtEl>
                                          <p:spTgt spid="218"/>
                                        </p:tgtEl>
                                        <p:attrNameLst>
                                          <p:attrName>style.visibility</p:attrName>
                                        </p:attrNameLst>
                                      </p:cBhvr>
                                      <p:to>
                                        <p:strVal val="visible"/>
                                      </p:to>
                                    </p:set>
                                    <p:anim calcmode="lin" valueType="num">
                                      <p:cBhvr additive="base">
                                        <p:cTn id="35" dur="400" fill="hold"/>
                                        <p:tgtEl>
                                          <p:spTgt spid="218"/>
                                        </p:tgtEl>
                                        <p:attrNameLst>
                                          <p:attrName>ppt_x</p:attrName>
                                        </p:attrNameLst>
                                      </p:cBhvr>
                                      <p:tavLst>
                                        <p:tav tm="0">
                                          <p:val>
                                            <p:strVal val="1+#ppt_w/2"/>
                                          </p:val>
                                        </p:tav>
                                        <p:tav tm="100000">
                                          <p:val>
                                            <p:strVal val="#ppt_x"/>
                                          </p:val>
                                        </p:tav>
                                      </p:tavLst>
                                    </p:anim>
                                    <p:anim calcmode="lin" valueType="num">
                                      <p:cBhvr additive="base">
                                        <p:cTn id="36" dur="400" fill="hold"/>
                                        <p:tgtEl>
                                          <p:spTgt spid="218"/>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2400"/>
                            </p:stCondLst>
                            <p:childTnLst>
                              <p:par>
                                <p:cTn id="38" presetID="2" presetClass="entr" presetSubtype="4" decel="100000" fill="hold" grpId="0" nodeType="afterEffect">
                                  <p:stCondLst>
                                    <p:cond delay="0"/>
                                  </p:stCondLst>
                                  <p:childTnLst>
                                    <p:set>
                                      <p:cBhvr>
                                        <p:cTn id="39" dur="1" fill="hold">
                                          <p:stCondLst>
                                            <p:cond delay="0"/>
                                          </p:stCondLst>
                                        </p:cTn>
                                        <p:tgtEl>
                                          <p:spTgt spid="216"/>
                                        </p:tgtEl>
                                        <p:attrNameLst>
                                          <p:attrName>style.visibility</p:attrName>
                                        </p:attrNameLst>
                                      </p:cBhvr>
                                      <p:to>
                                        <p:strVal val="visible"/>
                                      </p:to>
                                    </p:set>
                                    <p:anim calcmode="lin" valueType="num">
                                      <p:cBhvr additive="base">
                                        <p:cTn id="40" dur="500" fill="hold"/>
                                        <p:tgtEl>
                                          <p:spTgt spid="216"/>
                                        </p:tgtEl>
                                        <p:attrNameLst>
                                          <p:attrName>ppt_x</p:attrName>
                                        </p:attrNameLst>
                                      </p:cBhvr>
                                      <p:tavLst>
                                        <p:tav tm="0">
                                          <p:val>
                                            <p:strVal val="#ppt_x"/>
                                          </p:val>
                                        </p:tav>
                                        <p:tav tm="100000">
                                          <p:val>
                                            <p:strVal val="#ppt_x"/>
                                          </p:val>
                                        </p:tav>
                                      </p:tavLst>
                                    </p:anim>
                                    <p:anim calcmode="lin" valueType="num">
                                      <p:cBhvr additive="base">
                                        <p:cTn id="41"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6" grpId="0"/>
      <p:bldP spid="218" grpId="0" animBg="1"/>
      <p:bldP spid="219" grpId="0" animBg="1"/>
      <p:bldP spid="220" grpId="0" animBg="1"/>
      <p:bldP spid="2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2318590"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搜索极值点及跳变区间</a:t>
            </a:r>
          </a:p>
        </p:txBody>
      </p:sp>
      <p:sp>
        <p:nvSpPr>
          <p:cNvPr id="3" name="文本框 2">
            <a:extLst>
              <a:ext uri="{FF2B5EF4-FFF2-40B4-BE49-F238E27FC236}">
                <a16:creationId xmlns:a16="http://schemas.microsoft.com/office/drawing/2014/main" xmlns="" id="{684B4341-57FB-4791-8773-D3CBF797481C}"/>
              </a:ext>
            </a:extLst>
          </p:cNvPr>
          <p:cNvSpPr txBox="1"/>
          <p:nvPr/>
        </p:nvSpPr>
        <p:spPr>
          <a:xfrm>
            <a:off x="411163" y="900953"/>
            <a:ext cx="3730531" cy="4093428"/>
          </a:xfrm>
          <a:prstGeom prst="rect">
            <a:avLst/>
          </a:prstGeom>
          <a:noFill/>
        </p:spPr>
        <p:txBody>
          <a:bodyPr wrap="square" rtlCol="0">
            <a:spAutoFit/>
          </a:bodyPr>
          <a:lstStyle/>
          <a:p>
            <a:r>
              <a:rPr lang="en-US" altLang="zh-CN" dirty="0">
                <a:solidFill>
                  <a:srgbClr val="FFFF00"/>
                </a:solidFill>
                <a:latin typeface="Consolas" panose="020B0609020204030204" pitchFamily="49" charset="0"/>
              </a:rPr>
              <a:t>%STEP1</a:t>
            </a:r>
          </a:p>
          <a:p>
            <a:r>
              <a:rPr lang="en-US" altLang="zh-CN" dirty="0">
                <a:solidFill>
                  <a:srgbClr val="FFFF00"/>
                </a:solidFill>
                <a:latin typeface="Consolas" panose="020B0609020204030204" pitchFamily="49" charset="0"/>
              </a:rPr>
              <a:t>%</a:t>
            </a:r>
            <a:r>
              <a:rPr lang="zh-CN" altLang="en-US" dirty="0">
                <a:solidFill>
                  <a:srgbClr val="FFFF00"/>
                </a:solidFill>
                <a:latin typeface="Consolas" panose="020B0609020204030204" pitchFamily="49" charset="0"/>
              </a:rPr>
              <a:t>寻找极值点</a:t>
            </a:r>
            <a:endParaRPr lang="en-US" altLang="zh-CN" dirty="0">
              <a:solidFill>
                <a:srgbClr val="FFFF00"/>
              </a:solidFill>
              <a:latin typeface="Consolas" panose="020B0609020204030204" pitchFamily="49" charset="0"/>
            </a:endParaRPr>
          </a:p>
          <a:p>
            <a:r>
              <a:rPr lang="en-US" altLang="zh-CN" dirty="0">
                <a:solidFill>
                  <a:srgbClr val="FFFF00"/>
                </a:solidFill>
                <a:latin typeface="Consolas" panose="020B0609020204030204" pitchFamily="49" charset="0"/>
              </a:rPr>
              <a:t>A = zeros(1,length(</a:t>
            </a:r>
            <a:r>
              <a:rPr lang="en-US" altLang="zh-CN" dirty="0" err="1">
                <a:solidFill>
                  <a:srgbClr val="FFFF00"/>
                </a:solidFill>
                <a:latin typeface="Consolas" panose="020B0609020204030204" pitchFamily="49" charset="0"/>
              </a:rPr>
              <a:t>data_power</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B = zeros(1,length(</a:t>
            </a:r>
            <a:r>
              <a:rPr lang="en-US" altLang="zh-CN" dirty="0" err="1">
                <a:solidFill>
                  <a:srgbClr val="FFFF00"/>
                </a:solidFill>
                <a:latin typeface="Consolas" panose="020B0609020204030204" pitchFamily="49" charset="0"/>
              </a:rPr>
              <a:t>data_power</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j=1;</a:t>
            </a:r>
          </a:p>
          <a:p>
            <a:r>
              <a:rPr lang="en-US" altLang="zh-CN" dirty="0">
                <a:solidFill>
                  <a:srgbClr val="FFFF00"/>
                </a:solidFill>
                <a:latin typeface="Consolas" panose="020B0609020204030204" pitchFamily="49" charset="0"/>
              </a:rPr>
              <a:t>for </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=2:length(</a:t>
            </a:r>
            <a:r>
              <a:rPr lang="en-US" altLang="zh-CN" dirty="0" err="1">
                <a:solidFill>
                  <a:srgbClr val="FFFF00"/>
                </a:solidFill>
                <a:latin typeface="Consolas" panose="020B0609020204030204" pitchFamily="49" charset="0"/>
              </a:rPr>
              <a:t>data_power</a:t>
            </a:r>
            <a:r>
              <a:rPr lang="en-US" altLang="zh-CN" dirty="0">
                <a:solidFill>
                  <a:srgbClr val="FFFF00"/>
                </a:solidFill>
                <a:latin typeface="Consolas" panose="020B0609020204030204" pitchFamily="49" charset="0"/>
              </a:rPr>
              <a:t>)-1</a:t>
            </a:r>
          </a:p>
          <a:p>
            <a:r>
              <a:rPr lang="es-ES" altLang="zh-CN" dirty="0">
                <a:solidFill>
                  <a:srgbClr val="FFFF00"/>
                </a:solidFill>
                <a:latin typeface="Consolas" panose="020B0609020204030204" pitchFamily="49" charset="0"/>
              </a:rPr>
              <a:t>    if ( y(i-1)&lt;y(i) &amp;&amp; y(i)&gt;y(i+1) )</a:t>
            </a:r>
          </a:p>
          <a:p>
            <a:r>
              <a:rPr lang="en-US" altLang="zh-CN" dirty="0">
                <a:solidFill>
                  <a:srgbClr val="FFFF00"/>
                </a:solidFill>
                <a:latin typeface="Consolas" panose="020B0609020204030204" pitchFamily="49" charset="0"/>
              </a:rPr>
              <a:t>        A(</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 = 2;</a:t>
            </a:r>
          </a:p>
          <a:p>
            <a:r>
              <a:rPr lang="en-US" altLang="zh-CN" dirty="0">
                <a:solidFill>
                  <a:srgbClr val="FFFF00"/>
                </a:solidFill>
                <a:latin typeface="Consolas" panose="020B0609020204030204" pitchFamily="49" charset="0"/>
              </a:rPr>
              <a:t>        B(j) = </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j = j+1;</a:t>
            </a:r>
          </a:p>
          <a:p>
            <a:r>
              <a:rPr lang="es-ES" altLang="zh-CN" dirty="0">
                <a:solidFill>
                  <a:srgbClr val="FFFF00"/>
                </a:solidFill>
                <a:latin typeface="Consolas" panose="020B0609020204030204" pitchFamily="49" charset="0"/>
              </a:rPr>
              <a:t>    else if ( y(i-1)&gt;y(i) &amp;&amp; y(i)&lt;y(i+1) )</a:t>
            </a:r>
          </a:p>
          <a:p>
            <a:r>
              <a:rPr lang="en-US" altLang="zh-CN" dirty="0">
                <a:solidFill>
                  <a:srgbClr val="FFFF00"/>
                </a:solidFill>
                <a:latin typeface="Consolas" panose="020B0609020204030204" pitchFamily="49" charset="0"/>
              </a:rPr>
              <a:t>        A(</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 = 1;</a:t>
            </a:r>
          </a:p>
          <a:p>
            <a:r>
              <a:rPr lang="en-US" altLang="zh-CN" dirty="0">
                <a:solidFill>
                  <a:srgbClr val="FFFF00"/>
                </a:solidFill>
                <a:latin typeface="Consolas" panose="020B0609020204030204" pitchFamily="49" charset="0"/>
              </a:rPr>
              <a:t>        B(j) = </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j = j+1;       </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end</a:t>
            </a:r>
          </a:p>
          <a:p>
            <a:endParaRPr lang="zh-CN" altLang="en-US" dirty="0"/>
          </a:p>
          <a:p>
            <a:endParaRPr lang="zh-CN" altLang="en-US" dirty="0"/>
          </a:p>
        </p:txBody>
      </p:sp>
      <p:sp>
        <p:nvSpPr>
          <p:cNvPr id="4" name="文本框 3">
            <a:extLst>
              <a:ext uri="{FF2B5EF4-FFF2-40B4-BE49-F238E27FC236}">
                <a16:creationId xmlns:a16="http://schemas.microsoft.com/office/drawing/2014/main" xmlns="" id="{2837A068-3094-447A-9C6E-F5F4E0E6CCC9}"/>
              </a:ext>
            </a:extLst>
          </p:cNvPr>
          <p:cNvSpPr txBox="1"/>
          <p:nvPr/>
        </p:nvSpPr>
        <p:spPr>
          <a:xfrm>
            <a:off x="4766982" y="-67236"/>
            <a:ext cx="3913094" cy="5493812"/>
          </a:xfrm>
          <a:prstGeom prst="rect">
            <a:avLst/>
          </a:prstGeom>
          <a:noFill/>
        </p:spPr>
        <p:txBody>
          <a:bodyPr wrap="square" rtlCol="0">
            <a:spAutoFit/>
          </a:bodyPr>
          <a:lstStyle/>
          <a:p>
            <a:r>
              <a:rPr lang="en-US" altLang="zh-CN" dirty="0">
                <a:solidFill>
                  <a:srgbClr val="FFFF00"/>
                </a:solidFill>
                <a:latin typeface="Consolas" panose="020B0609020204030204" pitchFamily="49" charset="0"/>
              </a:rPr>
              <a:t>%STEP2 </a:t>
            </a:r>
          </a:p>
          <a:p>
            <a:r>
              <a:rPr lang="en-US" altLang="zh-CN" dirty="0">
                <a:solidFill>
                  <a:srgbClr val="FFFF00"/>
                </a:solidFill>
                <a:latin typeface="Consolas" panose="020B0609020204030204" pitchFamily="49" charset="0"/>
              </a:rPr>
              <a:t>%</a:t>
            </a:r>
            <a:r>
              <a:rPr lang="zh-CN" altLang="en-US" dirty="0">
                <a:solidFill>
                  <a:srgbClr val="FFFF00"/>
                </a:solidFill>
                <a:latin typeface="Consolas" panose="020B0609020204030204" pitchFamily="49" charset="0"/>
              </a:rPr>
              <a:t>寻找有效跳变区间</a:t>
            </a:r>
            <a:endParaRPr lang="en-US" altLang="zh-CN" dirty="0">
              <a:solidFill>
                <a:srgbClr val="FFFF00"/>
              </a:solidFill>
              <a:latin typeface="Consolas" panose="020B0609020204030204" pitchFamily="49" charset="0"/>
            </a:endParaRPr>
          </a:p>
          <a:p>
            <a:r>
              <a:rPr lang="en-US" altLang="zh-CN" dirty="0">
                <a:solidFill>
                  <a:srgbClr val="FFFF00"/>
                </a:solidFill>
                <a:latin typeface="Consolas" panose="020B0609020204030204" pitchFamily="49" charset="0"/>
              </a:rPr>
              <a:t>C = zeros(1,length(</a:t>
            </a:r>
            <a:r>
              <a:rPr lang="en-US" altLang="zh-CN" dirty="0" err="1">
                <a:solidFill>
                  <a:srgbClr val="FFFF00"/>
                </a:solidFill>
                <a:latin typeface="Consolas" panose="020B0609020204030204" pitchFamily="49" charset="0"/>
              </a:rPr>
              <a:t>data_power</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D = zeros(1,length(</a:t>
            </a:r>
            <a:r>
              <a:rPr lang="en-US" altLang="zh-CN" dirty="0" err="1">
                <a:solidFill>
                  <a:srgbClr val="FFFF00"/>
                </a:solidFill>
                <a:latin typeface="Consolas" panose="020B0609020204030204" pitchFamily="49" charset="0"/>
              </a:rPr>
              <a:t>data_power</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m=1;     </a:t>
            </a:r>
          </a:p>
          <a:p>
            <a:r>
              <a:rPr lang="en-US" altLang="zh-CN" dirty="0">
                <a:solidFill>
                  <a:srgbClr val="FFFF00"/>
                </a:solidFill>
                <a:latin typeface="Consolas" panose="020B0609020204030204" pitchFamily="49" charset="0"/>
              </a:rPr>
              <a:t>for k = 1:length(power{1,1})-1</a:t>
            </a:r>
          </a:p>
          <a:p>
            <a:r>
              <a:rPr lang="en-US" altLang="zh-CN" dirty="0">
                <a:solidFill>
                  <a:srgbClr val="FFFF00"/>
                </a:solidFill>
                <a:latin typeface="Consolas" panose="020B0609020204030204" pitchFamily="49" charset="0"/>
              </a:rPr>
              <a:t>    if (B(k+1)==0)</a:t>
            </a:r>
          </a:p>
          <a:p>
            <a:r>
              <a:rPr lang="en-US" altLang="zh-CN" dirty="0">
                <a:solidFill>
                  <a:srgbClr val="FFFF00"/>
                </a:solidFill>
                <a:latin typeface="Consolas" panose="020B0609020204030204" pitchFamily="49" charset="0"/>
              </a:rPr>
              <a:t>        break;</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    if ( A(B(k))==1 &amp;&amp; y(B(k))+</a:t>
            </a:r>
            <a:r>
              <a:rPr lang="en-US" altLang="zh-CN" dirty="0" err="1">
                <a:solidFill>
                  <a:srgbClr val="FFFF00"/>
                </a:solidFill>
                <a:latin typeface="Consolas" panose="020B0609020204030204" pitchFamily="49" charset="0"/>
              </a:rPr>
              <a:t>th</a:t>
            </a:r>
            <a:r>
              <a:rPr lang="en-US" altLang="zh-CN" dirty="0">
                <a:solidFill>
                  <a:srgbClr val="FFFF00"/>
                </a:solidFill>
                <a:latin typeface="Consolas" panose="020B0609020204030204" pitchFamily="49" charset="0"/>
              </a:rPr>
              <a:t>&lt;y(B(k+1)) )</a:t>
            </a:r>
          </a:p>
          <a:p>
            <a:r>
              <a:rPr lang="en-US" altLang="zh-CN" dirty="0">
                <a:solidFill>
                  <a:srgbClr val="FFFF00"/>
                </a:solidFill>
                <a:latin typeface="Consolas" panose="020B0609020204030204" pitchFamily="49" charset="0"/>
              </a:rPr>
              <a:t>        C(B(k)) = 1;</a:t>
            </a:r>
          </a:p>
          <a:p>
            <a:r>
              <a:rPr lang="pl-PL" altLang="zh-CN" dirty="0">
                <a:solidFill>
                  <a:srgbClr val="FFFF00"/>
                </a:solidFill>
                <a:latin typeface="Consolas" panose="020B0609020204030204" pitchFamily="49" charset="0"/>
              </a:rPr>
              <a:t>        C(B(k+1)) = 2;</a:t>
            </a:r>
          </a:p>
          <a:p>
            <a:r>
              <a:rPr lang="en-US" altLang="zh-CN" dirty="0">
                <a:solidFill>
                  <a:srgbClr val="FFFF00"/>
                </a:solidFill>
                <a:latin typeface="Consolas" panose="020B0609020204030204" pitchFamily="49" charset="0"/>
              </a:rPr>
              <a:t>        D(m) = B(k);</a:t>
            </a:r>
          </a:p>
          <a:p>
            <a:r>
              <a:rPr lang="pl-PL" altLang="zh-CN" dirty="0">
                <a:solidFill>
                  <a:srgbClr val="FFFF00"/>
                </a:solidFill>
                <a:latin typeface="Consolas" panose="020B0609020204030204" pitchFamily="49" charset="0"/>
              </a:rPr>
              <a:t>        D(m+1) = B(k+1);</a:t>
            </a:r>
          </a:p>
          <a:p>
            <a:r>
              <a:rPr lang="en-US" altLang="zh-CN" dirty="0">
                <a:solidFill>
                  <a:srgbClr val="FFFF00"/>
                </a:solidFill>
                <a:latin typeface="Consolas" panose="020B0609020204030204" pitchFamily="49" charset="0"/>
              </a:rPr>
              <a:t>        m = m+2;</a:t>
            </a:r>
          </a:p>
          <a:p>
            <a:r>
              <a:rPr lang="en-US" altLang="zh-CN" dirty="0">
                <a:solidFill>
                  <a:srgbClr val="FFFF00"/>
                </a:solidFill>
                <a:latin typeface="Consolas" panose="020B0609020204030204" pitchFamily="49" charset="0"/>
              </a:rPr>
              <a:t>    else if ( A(B(k))==2 &amp;&amp; y(B(k))&gt;y(B(k+1))+</a:t>
            </a:r>
            <a:r>
              <a:rPr lang="en-US" altLang="zh-CN" dirty="0" err="1">
                <a:solidFill>
                  <a:srgbClr val="FFFF00"/>
                </a:solidFill>
                <a:latin typeface="Consolas" panose="020B0609020204030204" pitchFamily="49" charset="0"/>
              </a:rPr>
              <a:t>th</a:t>
            </a:r>
            <a:r>
              <a:rPr lang="en-US" altLang="zh-CN" dirty="0">
                <a:solidFill>
                  <a:srgbClr val="FFFF00"/>
                </a:solidFill>
                <a:latin typeface="Consolas" panose="020B0609020204030204" pitchFamily="49" charset="0"/>
              </a:rPr>
              <a:t> )</a:t>
            </a:r>
          </a:p>
          <a:p>
            <a:r>
              <a:rPr lang="en-US" altLang="zh-CN" dirty="0">
                <a:solidFill>
                  <a:srgbClr val="FFFF00"/>
                </a:solidFill>
                <a:latin typeface="Consolas" panose="020B0609020204030204" pitchFamily="49" charset="0"/>
              </a:rPr>
              <a:t>            C(B(k)) = 2;</a:t>
            </a:r>
          </a:p>
          <a:p>
            <a:r>
              <a:rPr lang="pl-PL" altLang="zh-CN" dirty="0">
                <a:solidFill>
                  <a:srgbClr val="FFFF00"/>
                </a:solidFill>
                <a:latin typeface="Consolas" panose="020B0609020204030204" pitchFamily="49" charset="0"/>
              </a:rPr>
              <a:t>            C(B(k+1)) = 1;   </a:t>
            </a:r>
          </a:p>
          <a:p>
            <a:r>
              <a:rPr lang="en-US" altLang="zh-CN" dirty="0">
                <a:solidFill>
                  <a:srgbClr val="FFFF00"/>
                </a:solidFill>
                <a:latin typeface="Consolas" panose="020B0609020204030204" pitchFamily="49" charset="0"/>
              </a:rPr>
              <a:t>            D(m) = B(k);</a:t>
            </a:r>
          </a:p>
          <a:p>
            <a:r>
              <a:rPr lang="pl-PL" altLang="zh-CN" dirty="0">
                <a:solidFill>
                  <a:srgbClr val="FFFF00"/>
                </a:solidFill>
                <a:latin typeface="Consolas" panose="020B0609020204030204" pitchFamily="49" charset="0"/>
              </a:rPr>
              <a:t>            D(m+1) = B(k+1);</a:t>
            </a:r>
          </a:p>
          <a:p>
            <a:r>
              <a:rPr lang="en-US" altLang="zh-CN" dirty="0">
                <a:solidFill>
                  <a:srgbClr val="FFFF00"/>
                </a:solidFill>
                <a:latin typeface="Consolas" panose="020B0609020204030204" pitchFamily="49" charset="0"/>
              </a:rPr>
              <a:t>            m = m+2;</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end</a:t>
            </a:r>
          </a:p>
          <a:p>
            <a:endParaRPr lang="zh-CN" altLang="en-US" dirty="0"/>
          </a:p>
        </p:txBody>
      </p:sp>
    </p:spTree>
    <p:extLst>
      <p:ext uri="{BB962C8B-B14F-4D97-AF65-F5344CB8AC3E}">
        <p14:creationId xmlns:p14="http://schemas.microsoft.com/office/powerpoint/2010/main" val="417539376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6" y="296863"/>
            <a:ext cx="1858743" cy="474662"/>
            <a:chOff x="184527" y="297451"/>
            <a:chExt cx="1824176" cy="473415"/>
          </a:xfrm>
        </p:grpSpPr>
        <p:pic>
          <p:nvPicPr>
            <p:cNvPr id="39945"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89" y="376617"/>
              <a:ext cx="1468714" cy="368360"/>
            </a:xfrm>
            <a:prstGeom prst="rect">
              <a:avLst/>
            </a:prstGeom>
            <a:noFill/>
          </p:spPr>
          <p:txBody>
            <a:bodyPr wrap="square">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微软雅黑" panose="020B0503020204020204" pitchFamily="34" charset="-122"/>
                </a:rPr>
                <a:t>搜索跳变沿</a:t>
              </a:r>
            </a:p>
          </p:txBody>
        </p:sp>
        <p:cxnSp>
          <p:nvCxnSpPr>
            <p:cNvPr id="5" name="直接连接符 4"/>
            <p:cNvCxnSpPr>
              <a:cxnSpLocks/>
            </p:cNvCxnSpPr>
            <p:nvPr/>
          </p:nvCxnSpPr>
          <p:spPr>
            <a:xfrm flipV="1">
              <a:off x="539990" y="744978"/>
              <a:ext cx="1113250" cy="55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xmlns="" id="{72D0D61B-7DA7-45AE-BBDC-E05FE3580A1C}"/>
              </a:ext>
            </a:extLst>
          </p:cNvPr>
          <p:cNvPicPr>
            <a:picLocks noChangeAspect="1"/>
          </p:cNvPicPr>
          <p:nvPr/>
        </p:nvPicPr>
        <p:blipFill>
          <a:blip r:embed="rId4"/>
          <a:stretch>
            <a:fillRect/>
          </a:stretch>
        </p:blipFill>
        <p:spPr>
          <a:xfrm>
            <a:off x="430306" y="985527"/>
            <a:ext cx="8384904" cy="3861109"/>
          </a:xfrm>
          <a:prstGeom prst="rect">
            <a:avLst/>
          </a:prstGeom>
        </p:spPr>
      </p:pic>
    </p:spTree>
    <p:extLst>
      <p:ext uri="{BB962C8B-B14F-4D97-AF65-F5344CB8AC3E}">
        <p14:creationId xmlns:p14="http://schemas.microsoft.com/office/powerpoint/2010/main" val="32844271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2318590"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搜索极值点及跳变区间</a:t>
            </a:r>
          </a:p>
        </p:txBody>
      </p:sp>
      <p:sp>
        <p:nvSpPr>
          <p:cNvPr id="2" name="矩形 1">
            <a:extLst>
              <a:ext uri="{FF2B5EF4-FFF2-40B4-BE49-F238E27FC236}">
                <a16:creationId xmlns:a16="http://schemas.microsoft.com/office/drawing/2014/main" xmlns="" id="{2A8C3EE6-7D69-4F90-9E40-78C0538DA731}"/>
              </a:ext>
            </a:extLst>
          </p:cNvPr>
          <p:cNvSpPr/>
          <p:nvPr/>
        </p:nvSpPr>
        <p:spPr>
          <a:xfrm>
            <a:off x="178176" y="692150"/>
            <a:ext cx="4535020" cy="4570482"/>
          </a:xfrm>
          <a:prstGeom prst="rect">
            <a:avLst/>
          </a:prstGeom>
        </p:spPr>
        <p:txBody>
          <a:bodyPr wrap="square">
            <a:spAutoFit/>
          </a:bodyPr>
          <a:lstStyle/>
          <a:p>
            <a:r>
              <a:rPr lang="en-US" altLang="zh-CN" sz="1000" dirty="0">
                <a:solidFill>
                  <a:srgbClr val="FFFF00"/>
                </a:solidFill>
                <a:latin typeface="Consolas" panose="020B0609020204030204" pitchFamily="49" charset="0"/>
              </a:rPr>
              <a:t>%STEP3 </a:t>
            </a:r>
          </a:p>
          <a:p>
            <a:r>
              <a:rPr lang="en-US" altLang="zh-CN" sz="1000" dirty="0">
                <a:solidFill>
                  <a:srgbClr val="FFFF00"/>
                </a:solidFill>
                <a:latin typeface="Consolas" panose="020B0609020204030204" pitchFamily="49" charset="0"/>
              </a:rPr>
              <a:t>%</a:t>
            </a:r>
            <a:r>
              <a:rPr lang="zh-CN" altLang="en-US" sz="1000" dirty="0">
                <a:solidFill>
                  <a:srgbClr val="FFFF00"/>
                </a:solidFill>
                <a:latin typeface="Consolas" panose="020B0609020204030204" pitchFamily="49" charset="0"/>
              </a:rPr>
              <a:t>消除噪声干扰，确定跳变起始</a:t>
            </a:r>
            <a:r>
              <a:rPr lang="en-US" altLang="zh-CN" sz="1000" dirty="0">
                <a:solidFill>
                  <a:srgbClr val="FFFF00"/>
                </a:solidFill>
                <a:latin typeface="Consolas" panose="020B0609020204030204" pitchFamily="49" charset="0"/>
              </a:rPr>
              <a:t>/</a:t>
            </a:r>
            <a:r>
              <a:rPr lang="zh-CN" altLang="en-US" sz="1000" dirty="0">
                <a:solidFill>
                  <a:srgbClr val="FFFF00"/>
                </a:solidFill>
                <a:latin typeface="Consolas" panose="020B0609020204030204" pitchFamily="49" charset="0"/>
              </a:rPr>
              <a:t>终止点</a:t>
            </a:r>
            <a:endParaRPr lang="en-US" altLang="zh-CN" sz="1000" dirty="0">
              <a:solidFill>
                <a:srgbClr val="FFFF00"/>
              </a:solidFill>
              <a:latin typeface="Consolas" panose="020B0609020204030204" pitchFamily="49" charset="0"/>
            </a:endParaRPr>
          </a:p>
          <a:p>
            <a:r>
              <a:rPr lang="en-US" altLang="zh-CN" sz="1000" dirty="0">
                <a:solidFill>
                  <a:srgbClr val="FFFF00"/>
                </a:solidFill>
                <a:latin typeface="Consolas" panose="020B0609020204030204" pitchFamily="49" charset="0"/>
              </a:rPr>
              <a:t>F = zeros(5,10000);</a:t>
            </a:r>
          </a:p>
          <a:p>
            <a:r>
              <a:rPr lang="en-US" altLang="zh-CN" sz="1000" dirty="0">
                <a:solidFill>
                  <a:srgbClr val="FFFF00"/>
                </a:solidFill>
                <a:latin typeface="Consolas" panose="020B0609020204030204" pitchFamily="49" charset="0"/>
              </a:rPr>
              <a:t>q=1;</a:t>
            </a:r>
          </a:p>
          <a:p>
            <a:r>
              <a:rPr lang="en-US" altLang="zh-CN" sz="1000" dirty="0">
                <a:solidFill>
                  <a:srgbClr val="FFFF00"/>
                </a:solidFill>
                <a:latin typeface="Consolas" panose="020B0609020204030204" pitchFamily="49" charset="0"/>
              </a:rPr>
              <a:t>for p=1:2:length(</a:t>
            </a:r>
            <a:r>
              <a:rPr lang="en-US" altLang="zh-CN" sz="1000" dirty="0" err="1">
                <a:solidFill>
                  <a:srgbClr val="FFFF00"/>
                </a:solidFill>
                <a:latin typeface="Consolas" panose="020B0609020204030204" pitchFamily="49" charset="0"/>
              </a:rPr>
              <a:t>data_power</a:t>
            </a:r>
            <a:r>
              <a:rPr lang="en-US" altLang="zh-CN" sz="1000" dirty="0">
                <a:solidFill>
                  <a:srgbClr val="FFFF00"/>
                </a:solidFill>
                <a:latin typeface="Consolas" panose="020B0609020204030204" pitchFamily="49" charset="0"/>
              </a:rPr>
              <a:t>)-1</a:t>
            </a:r>
          </a:p>
          <a:p>
            <a:r>
              <a:rPr lang="en-US" altLang="zh-CN" sz="1000" dirty="0">
                <a:solidFill>
                  <a:srgbClr val="FFFF00"/>
                </a:solidFill>
                <a:latin typeface="Consolas" panose="020B0609020204030204" pitchFamily="49" charset="0"/>
              </a:rPr>
              <a:t>    if (D(p)==0)</a:t>
            </a:r>
          </a:p>
          <a:p>
            <a:r>
              <a:rPr lang="en-US" altLang="zh-CN" sz="1000" dirty="0">
                <a:solidFill>
                  <a:srgbClr val="FFFF00"/>
                </a:solidFill>
                <a:latin typeface="Consolas" panose="020B0609020204030204" pitchFamily="49" charset="0"/>
              </a:rPr>
              <a:t>        break;</a:t>
            </a:r>
          </a:p>
          <a:p>
            <a:r>
              <a:rPr lang="en-US" altLang="zh-CN" sz="1000" dirty="0">
                <a:solidFill>
                  <a:srgbClr val="FFFF00"/>
                </a:solidFill>
                <a:latin typeface="Consolas" panose="020B0609020204030204" pitchFamily="49" charset="0"/>
              </a:rPr>
              <a:t>    end</a:t>
            </a:r>
          </a:p>
          <a:p>
            <a:r>
              <a:rPr lang="en-US" altLang="zh-CN" sz="1000" dirty="0">
                <a:solidFill>
                  <a:srgbClr val="FFFF00"/>
                </a:solidFill>
                <a:latin typeface="Consolas" panose="020B0609020204030204" pitchFamily="49" charset="0"/>
              </a:rPr>
              <a:t>    if ( C(D(p))==1 )</a:t>
            </a:r>
          </a:p>
          <a:p>
            <a:r>
              <a:rPr lang="en-US" altLang="zh-CN" sz="1000" dirty="0">
                <a:solidFill>
                  <a:srgbClr val="FFFF00"/>
                </a:solidFill>
                <a:latin typeface="Consolas" panose="020B0609020204030204" pitchFamily="49" charset="0"/>
              </a:rPr>
              <a:t>        for r=0:(D(p+1)-D(p))</a:t>
            </a:r>
          </a:p>
          <a:p>
            <a:r>
              <a:rPr lang="en-US" altLang="zh-CN" sz="1000" dirty="0">
                <a:solidFill>
                  <a:srgbClr val="FFFF00"/>
                </a:solidFill>
                <a:latin typeface="Consolas" panose="020B0609020204030204" pitchFamily="49" charset="0"/>
              </a:rPr>
              <a:t>            if ( y(D(p)+r)+</a:t>
            </a:r>
            <a:r>
              <a:rPr lang="en-US" altLang="zh-CN" sz="1000" dirty="0" err="1">
                <a:solidFill>
                  <a:srgbClr val="FFFF00"/>
                </a:solidFill>
                <a:latin typeface="Consolas" panose="020B0609020204030204" pitchFamily="49" charset="0"/>
              </a:rPr>
              <a:t>th</a:t>
            </a:r>
            <a:r>
              <a:rPr lang="en-US" altLang="zh-CN" sz="1000" dirty="0">
                <a:solidFill>
                  <a:srgbClr val="FFFF00"/>
                </a:solidFill>
                <a:latin typeface="Consolas" panose="020B0609020204030204" pitchFamily="49" charset="0"/>
              </a:rPr>
              <a:t> &lt; y(D(p)+r+1) )</a:t>
            </a:r>
          </a:p>
          <a:p>
            <a:r>
              <a:rPr lang="en-US" altLang="zh-CN" sz="1000" dirty="0">
                <a:solidFill>
                  <a:srgbClr val="FFFF00"/>
                </a:solidFill>
                <a:latin typeface="Consolas" panose="020B0609020204030204" pitchFamily="49" charset="0"/>
              </a:rPr>
              <a:t>                break</a:t>
            </a:r>
          </a:p>
          <a:p>
            <a:r>
              <a:rPr lang="en-US" altLang="zh-CN" sz="1000" dirty="0">
                <a:solidFill>
                  <a:srgbClr val="FFFF00"/>
                </a:solidFill>
                <a:latin typeface="Consolas" panose="020B0609020204030204" pitchFamily="49" charset="0"/>
              </a:rPr>
              <a:t>            end</a:t>
            </a:r>
          </a:p>
          <a:p>
            <a:r>
              <a:rPr lang="en-US" altLang="zh-CN" sz="1000" dirty="0">
                <a:solidFill>
                  <a:srgbClr val="FFFF00"/>
                </a:solidFill>
                <a:latin typeface="Consolas" panose="020B0609020204030204" pitchFamily="49" charset="0"/>
              </a:rPr>
              <a:t>        end</a:t>
            </a:r>
          </a:p>
          <a:p>
            <a:r>
              <a:rPr lang="en-US" altLang="zh-CN" sz="1000" dirty="0">
                <a:solidFill>
                  <a:srgbClr val="FFFF00"/>
                </a:solidFill>
                <a:latin typeface="Consolas" panose="020B0609020204030204" pitchFamily="49" charset="0"/>
              </a:rPr>
              <a:t>        for s=0:(D(p+1)-D(p))</a:t>
            </a:r>
          </a:p>
          <a:p>
            <a:r>
              <a:rPr lang="en-US" altLang="zh-CN" sz="1000" dirty="0">
                <a:solidFill>
                  <a:srgbClr val="FFFF00"/>
                </a:solidFill>
                <a:latin typeface="Consolas" panose="020B0609020204030204" pitchFamily="49" charset="0"/>
              </a:rPr>
              <a:t>            if ( y(D(p+1)-s-1)+</a:t>
            </a:r>
            <a:r>
              <a:rPr lang="en-US" altLang="zh-CN" sz="1000" dirty="0" err="1">
                <a:solidFill>
                  <a:srgbClr val="FFFF00"/>
                </a:solidFill>
                <a:latin typeface="Consolas" panose="020B0609020204030204" pitchFamily="49" charset="0"/>
              </a:rPr>
              <a:t>th</a:t>
            </a:r>
            <a:r>
              <a:rPr lang="en-US" altLang="zh-CN" sz="1000" dirty="0">
                <a:solidFill>
                  <a:srgbClr val="FFFF00"/>
                </a:solidFill>
                <a:latin typeface="Consolas" panose="020B0609020204030204" pitchFamily="49" charset="0"/>
              </a:rPr>
              <a:t> &lt; y(D(p+1)-s) )</a:t>
            </a:r>
          </a:p>
          <a:p>
            <a:r>
              <a:rPr lang="en-US" altLang="zh-CN" sz="1000" dirty="0">
                <a:solidFill>
                  <a:srgbClr val="FFFF00"/>
                </a:solidFill>
                <a:latin typeface="Consolas" panose="020B0609020204030204" pitchFamily="49" charset="0"/>
              </a:rPr>
              <a:t>                break</a:t>
            </a:r>
          </a:p>
          <a:p>
            <a:r>
              <a:rPr lang="en-US" altLang="zh-CN" sz="1000" dirty="0">
                <a:solidFill>
                  <a:srgbClr val="FFFF00"/>
                </a:solidFill>
                <a:latin typeface="Consolas" panose="020B0609020204030204" pitchFamily="49" charset="0"/>
              </a:rPr>
              <a:t>            end</a:t>
            </a:r>
          </a:p>
          <a:p>
            <a:r>
              <a:rPr lang="en-US" altLang="zh-CN" sz="1000" dirty="0">
                <a:solidFill>
                  <a:srgbClr val="FFFF00"/>
                </a:solidFill>
                <a:latin typeface="Consolas" panose="020B0609020204030204" pitchFamily="49" charset="0"/>
              </a:rPr>
              <a:t>        end</a:t>
            </a:r>
          </a:p>
          <a:p>
            <a:r>
              <a:rPr lang="en-US" altLang="zh-CN" sz="1000" dirty="0">
                <a:solidFill>
                  <a:srgbClr val="FFFF00"/>
                </a:solidFill>
                <a:latin typeface="Consolas" panose="020B0609020204030204" pitchFamily="49" charset="0"/>
              </a:rPr>
              <a:t>        if ( </a:t>
            </a:r>
            <a:r>
              <a:rPr lang="en-US" altLang="zh-CN" sz="1000" dirty="0" err="1">
                <a:solidFill>
                  <a:srgbClr val="FFFF00"/>
                </a:solidFill>
                <a:latin typeface="Consolas" panose="020B0609020204030204" pitchFamily="49" charset="0"/>
              </a:rPr>
              <a:t>r+s</a:t>
            </a:r>
            <a:r>
              <a:rPr lang="en-US" altLang="zh-CN" sz="1000" dirty="0">
                <a:solidFill>
                  <a:srgbClr val="FFFF00"/>
                </a:solidFill>
                <a:latin typeface="Consolas" panose="020B0609020204030204" pitchFamily="49" charset="0"/>
              </a:rPr>
              <a:t>&lt;(D(p+1)-D(p)) )</a:t>
            </a:r>
          </a:p>
          <a:p>
            <a:r>
              <a:rPr lang="pt-BR" altLang="zh-CN" sz="1000" dirty="0">
                <a:solidFill>
                  <a:srgbClr val="FFFF00"/>
                </a:solidFill>
                <a:latin typeface="Consolas" panose="020B0609020204030204" pitchFamily="49" charset="0"/>
              </a:rPr>
              <a:t>            F(5,q) = D(p)+r;</a:t>
            </a:r>
          </a:p>
          <a:p>
            <a:r>
              <a:rPr lang="en-US" altLang="zh-CN" sz="1000" dirty="0">
                <a:solidFill>
                  <a:srgbClr val="FFFF00"/>
                </a:solidFill>
                <a:latin typeface="Consolas" panose="020B0609020204030204" pitchFamily="49" charset="0"/>
              </a:rPr>
              <a:t>            F(5,q+1) = D(p+1)-s;</a:t>
            </a:r>
          </a:p>
          <a:p>
            <a:r>
              <a:rPr lang="pt-BR" altLang="zh-CN" sz="1000" dirty="0">
                <a:solidFill>
                  <a:srgbClr val="FFFF00"/>
                </a:solidFill>
                <a:latin typeface="Consolas" panose="020B0609020204030204" pitchFamily="49" charset="0"/>
              </a:rPr>
              <a:t>            F(1,q) = x(D(p)+r);</a:t>
            </a:r>
          </a:p>
          <a:p>
            <a:r>
              <a:rPr lang="en-US" altLang="zh-CN" sz="1000" dirty="0">
                <a:solidFill>
                  <a:srgbClr val="FFFF00"/>
                </a:solidFill>
                <a:latin typeface="Consolas" panose="020B0609020204030204" pitchFamily="49" charset="0"/>
              </a:rPr>
              <a:t>            F(1,q+1) = x(D(p+1)-s);</a:t>
            </a:r>
          </a:p>
          <a:p>
            <a:r>
              <a:rPr lang="en-US" altLang="zh-CN" sz="1000" dirty="0">
                <a:solidFill>
                  <a:srgbClr val="FFFF00"/>
                </a:solidFill>
                <a:latin typeface="Consolas" panose="020B0609020204030204" pitchFamily="49" charset="0"/>
              </a:rPr>
              <a:t>            F(2,q) = 1;</a:t>
            </a:r>
          </a:p>
          <a:p>
            <a:r>
              <a:rPr lang="en-US" altLang="zh-CN" sz="1000" dirty="0">
                <a:solidFill>
                  <a:srgbClr val="FFFF00"/>
                </a:solidFill>
                <a:latin typeface="Consolas" panose="020B0609020204030204" pitchFamily="49" charset="0"/>
              </a:rPr>
              <a:t>            F(3,q) = y(D(p)+r);</a:t>
            </a:r>
          </a:p>
          <a:p>
            <a:r>
              <a:rPr lang="en-US" altLang="zh-CN" sz="1000" dirty="0">
                <a:solidFill>
                  <a:srgbClr val="FFFF00"/>
                </a:solidFill>
                <a:latin typeface="Consolas" panose="020B0609020204030204" pitchFamily="49" charset="0"/>
              </a:rPr>
              <a:t>            F(3,q+1) = y(D(p+1)-s);</a:t>
            </a:r>
          </a:p>
          <a:p>
            <a:r>
              <a:rPr lang="en-US" altLang="zh-CN" sz="1000" dirty="0">
                <a:solidFill>
                  <a:srgbClr val="FFFF00"/>
                </a:solidFill>
                <a:latin typeface="Consolas" panose="020B0609020204030204" pitchFamily="49" charset="0"/>
              </a:rPr>
              <a:t>q = q+2;</a:t>
            </a:r>
          </a:p>
          <a:p>
            <a:r>
              <a:rPr lang="en-US" altLang="zh-CN" sz="1000" dirty="0">
                <a:solidFill>
                  <a:srgbClr val="FFFF00"/>
                </a:solidFill>
                <a:latin typeface="Consolas" panose="020B0609020204030204" pitchFamily="49" charset="0"/>
              </a:rPr>
              <a:t>        end</a:t>
            </a:r>
            <a:r>
              <a:rPr lang="en-US" altLang="zh-CN" sz="1100" dirty="0">
                <a:solidFill>
                  <a:srgbClr val="FFFF00"/>
                </a:solidFill>
                <a:latin typeface="Consolas" panose="020B0609020204030204" pitchFamily="49" charset="0"/>
              </a:rPr>
              <a:t> </a:t>
            </a:r>
          </a:p>
        </p:txBody>
      </p:sp>
      <p:sp>
        <p:nvSpPr>
          <p:cNvPr id="5" name="文本框 4">
            <a:extLst>
              <a:ext uri="{FF2B5EF4-FFF2-40B4-BE49-F238E27FC236}">
                <a16:creationId xmlns:a16="http://schemas.microsoft.com/office/drawing/2014/main" xmlns="" id="{37F1565E-5608-4937-96D7-1A48F65D3055}"/>
              </a:ext>
            </a:extLst>
          </p:cNvPr>
          <p:cNvSpPr txBox="1"/>
          <p:nvPr/>
        </p:nvSpPr>
        <p:spPr>
          <a:xfrm>
            <a:off x="4464423" y="1084565"/>
            <a:ext cx="4260850" cy="3785652"/>
          </a:xfrm>
          <a:prstGeom prst="rect">
            <a:avLst/>
          </a:prstGeom>
          <a:noFill/>
        </p:spPr>
        <p:txBody>
          <a:bodyPr wrap="square" rtlCol="0">
            <a:spAutoFit/>
          </a:bodyPr>
          <a:lstStyle/>
          <a:p>
            <a:r>
              <a:rPr lang="en-US" altLang="zh-CN" sz="1000" dirty="0">
                <a:solidFill>
                  <a:srgbClr val="FFFF00"/>
                </a:solidFill>
                <a:latin typeface="Consolas" panose="020B0609020204030204" pitchFamily="49" charset="0"/>
              </a:rPr>
              <a:t>else if ( C(D(p))==2 )</a:t>
            </a:r>
          </a:p>
          <a:p>
            <a:r>
              <a:rPr lang="en-US" altLang="zh-CN" sz="1000" dirty="0">
                <a:solidFill>
                  <a:srgbClr val="FFFF00"/>
                </a:solidFill>
                <a:latin typeface="Consolas" panose="020B0609020204030204" pitchFamily="49" charset="0"/>
              </a:rPr>
              <a:t>            for r=0:(D(p+1)-D(p))</a:t>
            </a:r>
          </a:p>
          <a:p>
            <a:r>
              <a:rPr lang="en-US" altLang="zh-CN" sz="1000" dirty="0">
                <a:solidFill>
                  <a:srgbClr val="FFFF00"/>
                </a:solidFill>
                <a:latin typeface="Consolas" panose="020B0609020204030204" pitchFamily="49" charset="0"/>
              </a:rPr>
              <a:t>                if ( y(D(p)+r) &gt; y(D(p)+r+1)+</a:t>
            </a:r>
            <a:r>
              <a:rPr lang="en-US" altLang="zh-CN" sz="1000" dirty="0" err="1">
                <a:solidFill>
                  <a:srgbClr val="FFFF00"/>
                </a:solidFill>
                <a:latin typeface="Consolas" panose="020B0609020204030204" pitchFamily="49" charset="0"/>
              </a:rPr>
              <a:t>th</a:t>
            </a:r>
            <a:r>
              <a:rPr lang="en-US" altLang="zh-CN" sz="1000" dirty="0">
                <a:solidFill>
                  <a:srgbClr val="FFFF00"/>
                </a:solidFill>
                <a:latin typeface="Consolas" panose="020B0609020204030204" pitchFamily="49" charset="0"/>
              </a:rPr>
              <a:t> )</a:t>
            </a:r>
          </a:p>
          <a:p>
            <a:r>
              <a:rPr lang="en-US" altLang="zh-CN" sz="1000" dirty="0">
                <a:solidFill>
                  <a:srgbClr val="FFFF00"/>
                </a:solidFill>
                <a:latin typeface="Consolas" panose="020B0609020204030204" pitchFamily="49" charset="0"/>
              </a:rPr>
              <a:t>                    break</a:t>
            </a:r>
          </a:p>
          <a:p>
            <a:r>
              <a:rPr lang="en-US" altLang="zh-CN" sz="1000" dirty="0">
                <a:solidFill>
                  <a:srgbClr val="FFFF00"/>
                </a:solidFill>
                <a:latin typeface="Consolas" panose="020B0609020204030204" pitchFamily="49" charset="0"/>
              </a:rPr>
              <a:t>                end</a:t>
            </a:r>
          </a:p>
          <a:p>
            <a:r>
              <a:rPr lang="en-US" altLang="zh-CN" sz="1000" dirty="0">
                <a:solidFill>
                  <a:srgbClr val="FFFF00"/>
                </a:solidFill>
                <a:latin typeface="Consolas" panose="020B0609020204030204" pitchFamily="49" charset="0"/>
              </a:rPr>
              <a:t>            end</a:t>
            </a:r>
          </a:p>
          <a:p>
            <a:r>
              <a:rPr lang="en-US" altLang="zh-CN" sz="1000" dirty="0">
                <a:solidFill>
                  <a:srgbClr val="FFFF00"/>
                </a:solidFill>
                <a:latin typeface="Consolas" panose="020B0609020204030204" pitchFamily="49" charset="0"/>
              </a:rPr>
              <a:t>            for s=0:(D(p+1)-D(p))</a:t>
            </a:r>
          </a:p>
          <a:p>
            <a:r>
              <a:rPr lang="en-US" altLang="zh-CN" sz="1000" dirty="0">
                <a:solidFill>
                  <a:srgbClr val="FFFF00"/>
                </a:solidFill>
                <a:latin typeface="Consolas" panose="020B0609020204030204" pitchFamily="49" charset="0"/>
              </a:rPr>
              <a:t>                if ( y(D(p+1)-s-1) &gt; y(D(p+1)-s)+</a:t>
            </a:r>
            <a:r>
              <a:rPr lang="en-US" altLang="zh-CN" sz="1000" dirty="0" err="1">
                <a:solidFill>
                  <a:srgbClr val="FFFF00"/>
                </a:solidFill>
                <a:latin typeface="Consolas" panose="020B0609020204030204" pitchFamily="49" charset="0"/>
              </a:rPr>
              <a:t>th</a:t>
            </a:r>
            <a:r>
              <a:rPr lang="en-US" altLang="zh-CN" sz="1000" dirty="0">
                <a:solidFill>
                  <a:srgbClr val="FFFF00"/>
                </a:solidFill>
                <a:latin typeface="Consolas" panose="020B0609020204030204" pitchFamily="49" charset="0"/>
              </a:rPr>
              <a:t> )</a:t>
            </a:r>
          </a:p>
          <a:p>
            <a:r>
              <a:rPr lang="en-US" altLang="zh-CN" sz="1000" dirty="0">
                <a:solidFill>
                  <a:srgbClr val="FFFF00"/>
                </a:solidFill>
                <a:latin typeface="Consolas" panose="020B0609020204030204" pitchFamily="49" charset="0"/>
              </a:rPr>
              <a:t>                    break</a:t>
            </a:r>
          </a:p>
          <a:p>
            <a:r>
              <a:rPr lang="en-US" altLang="zh-CN" sz="1000" dirty="0">
                <a:solidFill>
                  <a:srgbClr val="FFFF00"/>
                </a:solidFill>
                <a:latin typeface="Consolas" panose="020B0609020204030204" pitchFamily="49" charset="0"/>
              </a:rPr>
              <a:t>                end</a:t>
            </a:r>
          </a:p>
          <a:p>
            <a:r>
              <a:rPr lang="en-US" altLang="zh-CN" sz="1000" dirty="0">
                <a:solidFill>
                  <a:srgbClr val="FFFF00"/>
                </a:solidFill>
                <a:latin typeface="Consolas" panose="020B0609020204030204" pitchFamily="49" charset="0"/>
              </a:rPr>
              <a:t>            end</a:t>
            </a:r>
          </a:p>
          <a:p>
            <a:r>
              <a:rPr lang="en-US" altLang="zh-CN" sz="1000" dirty="0">
                <a:solidFill>
                  <a:srgbClr val="FFFF00"/>
                </a:solidFill>
                <a:latin typeface="Consolas" panose="020B0609020204030204" pitchFamily="49" charset="0"/>
              </a:rPr>
              <a:t>            if ( </a:t>
            </a:r>
            <a:r>
              <a:rPr lang="en-US" altLang="zh-CN" sz="1000" dirty="0" err="1">
                <a:solidFill>
                  <a:srgbClr val="FFFF00"/>
                </a:solidFill>
                <a:latin typeface="Consolas" panose="020B0609020204030204" pitchFamily="49" charset="0"/>
              </a:rPr>
              <a:t>r+s</a:t>
            </a:r>
            <a:r>
              <a:rPr lang="en-US" altLang="zh-CN" sz="1000" dirty="0">
                <a:solidFill>
                  <a:srgbClr val="FFFF00"/>
                </a:solidFill>
                <a:latin typeface="Consolas" panose="020B0609020204030204" pitchFamily="49" charset="0"/>
              </a:rPr>
              <a:t>&lt;(D(p+1)-D(p)) )</a:t>
            </a:r>
          </a:p>
          <a:p>
            <a:r>
              <a:rPr lang="pt-BR" altLang="zh-CN" sz="1000" dirty="0">
                <a:solidFill>
                  <a:srgbClr val="FFFF00"/>
                </a:solidFill>
                <a:latin typeface="Consolas" panose="020B0609020204030204" pitchFamily="49" charset="0"/>
              </a:rPr>
              <a:t>                F(5,q) = D(p)+r;</a:t>
            </a:r>
          </a:p>
          <a:p>
            <a:r>
              <a:rPr lang="en-US" altLang="zh-CN" sz="1000" dirty="0">
                <a:solidFill>
                  <a:srgbClr val="FFFF00"/>
                </a:solidFill>
                <a:latin typeface="Consolas" panose="020B0609020204030204" pitchFamily="49" charset="0"/>
              </a:rPr>
              <a:t>                F(5,q+1) = D(p+1)-s;</a:t>
            </a:r>
          </a:p>
          <a:p>
            <a:r>
              <a:rPr lang="pt-BR" altLang="zh-CN" sz="1000" dirty="0">
                <a:solidFill>
                  <a:srgbClr val="FFFF00"/>
                </a:solidFill>
                <a:latin typeface="Consolas" panose="020B0609020204030204" pitchFamily="49" charset="0"/>
              </a:rPr>
              <a:t>                F(1,q) = x(D(p)+r);</a:t>
            </a:r>
          </a:p>
          <a:p>
            <a:r>
              <a:rPr lang="en-US" altLang="zh-CN" sz="1000" dirty="0">
                <a:solidFill>
                  <a:srgbClr val="FFFF00"/>
                </a:solidFill>
                <a:latin typeface="Consolas" panose="020B0609020204030204" pitchFamily="49" charset="0"/>
              </a:rPr>
              <a:t>                F(1,q+1) = x(D(p+1)-s);</a:t>
            </a:r>
          </a:p>
          <a:p>
            <a:r>
              <a:rPr lang="en-US" altLang="zh-CN" sz="1000" dirty="0">
                <a:solidFill>
                  <a:srgbClr val="FFFF00"/>
                </a:solidFill>
                <a:latin typeface="Consolas" panose="020B0609020204030204" pitchFamily="49" charset="0"/>
              </a:rPr>
              <a:t>                F(2,q) = 2;</a:t>
            </a:r>
          </a:p>
          <a:p>
            <a:r>
              <a:rPr lang="en-US" altLang="zh-CN" sz="1000" dirty="0">
                <a:solidFill>
                  <a:srgbClr val="FFFF00"/>
                </a:solidFill>
                <a:latin typeface="Consolas" panose="020B0609020204030204" pitchFamily="49" charset="0"/>
              </a:rPr>
              <a:t>                F(3,q) = y(D(p)+r);</a:t>
            </a:r>
          </a:p>
          <a:p>
            <a:r>
              <a:rPr lang="en-US" altLang="zh-CN" sz="1000" dirty="0">
                <a:solidFill>
                  <a:srgbClr val="FFFF00"/>
                </a:solidFill>
                <a:latin typeface="Consolas" panose="020B0609020204030204" pitchFamily="49" charset="0"/>
              </a:rPr>
              <a:t>                F(3,q+1) = y(D(p+1)-s);</a:t>
            </a:r>
          </a:p>
          <a:p>
            <a:r>
              <a:rPr lang="en-US" altLang="zh-CN" sz="1000" dirty="0">
                <a:solidFill>
                  <a:srgbClr val="FFFF00"/>
                </a:solidFill>
                <a:latin typeface="Consolas" panose="020B0609020204030204" pitchFamily="49" charset="0"/>
              </a:rPr>
              <a:t>q = q+2;</a:t>
            </a:r>
          </a:p>
          <a:p>
            <a:r>
              <a:rPr lang="en-US" altLang="zh-CN" sz="1000" dirty="0">
                <a:solidFill>
                  <a:srgbClr val="FFFF00"/>
                </a:solidFill>
                <a:latin typeface="Consolas" panose="020B0609020204030204" pitchFamily="49" charset="0"/>
              </a:rPr>
              <a:t>            end</a:t>
            </a:r>
          </a:p>
          <a:p>
            <a:r>
              <a:rPr lang="en-US" altLang="zh-CN" sz="1000" dirty="0">
                <a:solidFill>
                  <a:srgbClr val="FFFF00"/>
                </a:solidFill>
                <a:latin typeface="Consolas" panose="020B0609020204030204" pitchFamily="49" charset="0"/>
              </a:rPr>
              <a:t>        end</a:t>
            </a:r>
          </a:p>
          <a:p>
            <a:r>
              <a:rPr lang="en-US" altLang="zh-CN" sz="1000" dirty="0">
                <a:solidFill>
                  <a:srgbClr val="FFFF00"/>
                </a:solidFill>
                <a:latin typeface="Consolas" panose="020B0609020204030204" pitchFamily="49" charset="0"/>
              </a:rPr>
              <a:t>    end</a:t>
            </a:r>
          </a:p>
          <a:p>
            <a:r>
              <a:rPr lang="en-US" altLang="zh-CN" sz="1000" dirty="0">
                <a:solidFill>
                  <a:srgbClr val="FFFF00"/>
                </a:solidFill>
                <a:latin typeface="Consolas" panose="020B0609020204030204" pitchFamily="49" charset="0"/>
              </a:rPr>
              <a:t>end</a:t>
            </a:r>
            <a:endParaRPr lang="zh-CN" altLang="en-US" sz="1000" dirty="0"/>
          </a:p>
        </p:txBody>
      </p:sp>
    </p:spTree>
    <p:extLst>
      <p:ext uri="{BB962C8B-B14F-4D97-AF65-F5344CB8AC3E}">
        <p14:creationId xmlns:p14="http://schemas.microsoft.com/office/powerpoint/2010/main" val="592297883"/>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2318590"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确定稳态区间</a:t>
            </a:r>
          </a:p>
        </p:txBody>
      </p:sp>
      <p:sp>
        <p:nvSpPr>
          <p:cNvPr id="3" name="文本框 2">
            <a:extLst>
              <a:ext uri="{FF2B5EF4-FFF2-40B4-BE49-F238E27FC236}">
                <a16:creationId xmlns:a16="http://schemas.microsoft.com/office/drawing/2014/main" xmlns="" id="{BF2B48D8-56DE-42E5-9CD2-19662A03ECD8}"/>
              </a:ext>
            </a:extLst>
          </p:cNvPr>
          <p:cNvSpPr txBox="1"/>
          <p:nvPr/>
        </p:nvSpPr>
        <p:spPr>
          <a:xfrm>
            <a:off x="4935071" y="1095935"/>
            <a:ext cx="3879476" cy="2893100"/>
          </a:xfrm>
          <a:prstGeom prst="rect">
            <a:avLst/>
          </a:prstGeom>
          <a:noFill/>
        </p:spPr>
        <p:txBody>
          <a:bodyPr wrap="square" rtlCol="0">
            <a:spAutoFit/>
          </a:bodyPr>
          <a:lstStyle/>
          <a:p>
            <a:r>
              <a:rPr lang="en-US" altLang="zh-CN" dirty="0">
                <a:solidFill>
                  <a:srgbClr val="FFFF00"/>
                </a:solidFill>
                <a:latin typeface="Consolas" panose="020B0609020204030204" pitchFamily="49" charset="0"/>
              </a:rPr>
              <a:t>F(3,1) = mean( y(1:F(5,1)) );</a:t>
            </a:r>
          </a:p>
          <a:p>
            <a:r>
              <a:rPr lang="en-US" altLang="zh-CN" dirty="0">
                <a:solidFill>
                  <a:srgbClr val="FFFF00"/>
                </a:solidFill>
                <a:latin typeface="Consolas" panose="020B0609020204030204" pitchFamily="49" charset="0"/>
              </a:rPr>
              <a:t>for w=1:2:(length(F(1,:))-2)</a:t>
            </a:r>
          </a:p>
          <a:p>
            <a:r>
              <a:rPr lang="en-US" altLang="zh-CN" dirty="0">
                <a:solidFill>
                  <a:srgbClr val="FFFF00"/>
                </a:solidFill>
                <a:latin typeface="Consolas" panose="020B0609020204030204" pitchFamily="49" charset="0"/>
              </a:rPr>
              <a:t>    if ( F(1,w+2)==0)</a:t>
            </a:r>
          </a:p>
          <a:p>
            <a:r>
              <a:rPr lang="en-US" altLang="zh-CN" dirty="0">
                <a:solidFill>
                  <a:srgbClr val="FFFF00"/>
                </a:solidFill>
                <a:latin typeface="Consolas" panose="020B0609020204030204" pitchFamily="49" charset="0"/>
              </a:rPr>
              <a:t>        break</a:t>
            </a:r>
          </a:p>
          <a:p>
            <a:r>
              <a:rPr lang="en-US" altLang="zh-CN" dirty="0">
                <a:solidFill>
                  <a:srgbClr val="FFFF00"/>
                </a:solidFill>
                <a:latin typeface="Consolas" panose="020B0609020204030204" pitchFamily="49" charset="0"/>
              </a:rPr>
              <a:t>    end</a:t>
            </a:r>
          </a:p>
          <a:p>
            <a:r>
              <a:rPr lang="pl-PL" altLang="zh-CN" dirty="0">
                <a:solidFill>
                  <a:srgbClr val="FFFF00"/>
                </a:solidFill>
                <a:latin typeface="Consolas" panose="020B0609020204030204" pitchFamily="49" charset="0"/>
              </a:rPr>
              <a:t>    temp = mean( y(F(5,w+1):F(5,w+2)) );</a:t>
            </a:r>
          </a:p>
          <a:p>
            <a:r>
              <a:rPr lang="pl-PL" altLang="zh-CN" dirty="0">
                <a:solidFill>
                  <a:srgbClr val="FFFF00"/>
                </a:solidFill>
                <a:latin typeface="Consolas" panose="020B0609020204030204" pitchFamily="49" charset="0"/>
              </a:rPr>
              <a:t>    F(3,w+1) = temp;</a:t>
            </a:r>
          </a:p>
          <a:p>
            <a:r>
              <a:rPr lang="pl-PL" altLang="zh-CN" dirty="0">
                <a:solidFill>
                  <a:srgbClr val="FFFF00"/>
                </a:solidFill>
                <a:latin typeface="Consolas" panose="020B0609020204030204" pitchFamily="49" charset="0"/>
              </a:rPr>
              <a:t>    F(3,w+2) = temp;</a:t>
            </a:r>
          </a:p>
          <a:p>
            <a:r>
              <a:rPr lang="pl-PL" altLang="zh-CN" dirty="0">
                <a:solidFill>
                  <a:srgbClr val="FFFF00"/>
                </a:solidFill>
                <a:latin typeface="Consolas" panose="020B0609020204030204" pitchFamily="49" charset="0"/>
              </a:rPr>
              <a:t>    F(4,w) = F(3,w+1)-F(3,w);</a:t>
            </a:r>
          </a:p>
          <a:p>
            <a:r>
              <a:rPr lang="en-US" altLang="zh-CN" dirty="0">
                <a:solidFill>
                  <a:srgbClr val="FFFF00"/>
                </a:solidFill>
                <a:latin typeface="Consolas" panose="020B0609020204030204" pitchFamily="49" charset="0"/>
              </a:rPr>
              <a:t>end</a:t>
            </a:r>
          </a:p>
          <a:p>
            <a:r>
              <a:rPr lang="en-US" altLang="zh-CN" dirty="0">
                <a:solidFill>
                  <a:srgbClr val="FFFF00"/>
                </a:solidFill>
                <a:latin typeface="Consolas" panose="020B0609020204030204" pitchFamily="49" charset="0"/>
              </a:rPr>
              <a:t>F(3,w+1) = mean( y(F(5,w+1):length(</a:t>
            </a:r>
            <a:r>
              <a:rPr lang="en-US" altLang="zh-CN" dirty="0" err="1">
                <a:solidFill>
                  <a:srgbClr val="FFFF00"/>
                </a:solidFill>
                <a:latin typeface="Consolas" panose="020B0609020204030204" pitchFamily="49" charset="0"/>
              </a:rPr>
              <a:t>data_power</a:t>
            </a:r>
            <a:r>
              <a:rPr lang="en-US" altLang="zh-CN" dirty="0">
                <a:solidFill>
                  <a:srgbClr val="FFFF00"/>
                </a:solidFill>
                <a:latin typeface="Consolas" panose="020B0609020204030204" pitchFamily="49" charset="0"/>
              </a:rPr>
              <a:t>)) );</a:t>
            </a:r>
          </a:p>
          <a:p>
            <a:r>
              <a:rPr lang="pl-PL" altLang="zh-CN" dirty="0">
                <a:solidFill>
                  <a:srgbClr val="FFFF00"/>
                </a:solidFill>
                <a:latin typeface="Consolas" panose="020B0609020204030204" pitchFamily="49" charset="0"/>
              </a:rPr>
              <a:t>F(4,w) = F(3,w+1)-F(3,w);</a:t>
            </a:r>
          </a:p>
          <a:p>
            <a:endParaRPr lang="zh-CN" altLang="en-US" dirty="0"/>
          </a:p>
        </p:txBody>
      </p:sp>
      <p:sp>
        <p:nvSpPr>
          <p:cNvPr id="4" name="文本框 3">
            <a:extLst>
              <a:ext uri="{FF2B5EF4-FFF2-40B4-BE49-F238E27FC236}">
                <a16:creationId xmlns:a16="http://schemas.microsoft.com/office/drawing/2014/main" xmlns="" id="{36921F35-B3BD-4F46-84EA-6B9C315D8F10}"/>
              </a:ext>
            </a:extLst>
          </p:cNvPr>
          <p:cNvSpPr txBox="1"/>
          <p:nvPr/>
        </p:nvSpPr>
        <p:spPr>
          <a:xfrm>
            <a:off x="612981" y="790991"/>
            <a:ext cx="3760974" cy="1477328"/>
          </a:xfrm>
          <a:prstGeom prst="rect">
            <a:avLst/>
          </a:prstGeom>
          <a:noFill/>
        </p:spPr>
        <p:txBody>
          <a:bodyPr wrap="square" rtlCol="0">
            <a:spAutoFit/>
          </a:bodyPr>
          <a:lstStyle/>
          <a:p>
            <a:pPr marL="285750" indent="-285750">
              <a:buFont typeface="Wingdings" panose="05000000000000000000" pitchFamily="2" charset="2"/>
              <a:buChar char="l"/>
            </a:pPr>
            <a:r>
              <a:rPr lang="zh-CN" altLang="en-US" sz="1800" dirty="0">
                <a:solidFill>
                  <a:srgbClr val="FFFF00"/>
                </a:solidFill>
                <a:latin typeface="微软雅黑" panose="020B0503020204020204" pitchFamily="34" charset="-122"/>
                <a:ea typeface="微软雅黑" panose="020B0503020204020204" pitchFamily="34" charset="-122"/>
              </a:rPr>
              <a:t>确定有效跳变沿后，计算相邻跳变沿数据段均值，作为系统的稳态值，方便后续算法输入</a:t>
            </a:r>
            <a:endParaRPr lang="en-US" altLang="zh-CN" sz="1800" dirty="0">
              <a:solidFill>
                <a:srgbClr val="FFFF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800" dirty="0">
                <a:solidFill>
                  <a:srgbClr val="FFFF00"/>
                </a:solidFill>
                <a:latin typeface="微软雅黑" panose="020B0503020204020204" pitchFamily="34" charset="-122"/>
                <a:ea typeface="微软雅黑" panose="020B0503020204020204" pitchFamily="34" charset="-122"/>
              </a:rPr>
              <a:t>确定稳态区间</a:t>
            </a:r>
            <a:endParaRPr lang="en-US" altLang="zh-CN" sz="1800" dirty="0">
              <a:solidFill>
                <a:srgbClr val="FFFF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800" dirty="0">
              <a:solidFill>
                <a:srgbClr val="FFFF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xmlns="" id="{64CA7E9D-09E7-4589-AE48-71170B8DFF48}"/>
              </a:ext>
            </a:extLst>
          </p:cNvPr>
          <p:cNvPicPr>
            <a:picLocks noChangeAspect="1"/>
          </p:cNvPicPr>
          <p:nvPr/>
        </p:nvPicPr>
        <p:blipFill rotWithShape="1">
          <a:blip r:embed="rId4"/>
          <a:srcRect t="16477"/>
          <a:stretch/>
        </p:blipFill>
        <p:spPr>
          <a:xfrm>
            <a:off x="557460" y="2152395"/>
            <a:ext cx="3872016" cy="2893100"/>
          </a:xfrm>
          <a:prstGeom prst="rect">
            <a:avLst/>
          </a:prstGeom>
        </p:spPr>
      </p:pic>
    </p:spTree>
    <p:extLst>
      <p:ext uri="{BB962C8B-B14F-4D97-AF65-F5344CB8AC3E}">
        <p14:creationId xmlns:p14="http://schemas.microsoft.com/office/powerpoint/2010/main" val="103619428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2318590"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消除冲激</a:t>
            </a:r>
          </a:p>
        </p:txBody>
      </p:sp>
      <p:pic>
        <p:nvPicPr>
          <p:cNvPr id="7" name="图片 6">
            <a:extLst>
              <a:ext uri="{FF2B5EF4-FFF2-40B4-BE49-F238E27FC236}">
                <a16:creationId xmlns:a16="http://schemas.microsoft.com/office/drawing/2014/main" xmlns="" id="{D48B7660-6D31-4580-84A8-AB726CCDEF63}"/>
              </a:ext>
            </a:extLst>
          </p:cNvPr>
          <p:cNvPicPr>
            <a:picLocks noChangeAspect="1"/>
          </p:cNvPicPr>
          <p:nvPr/>
        </p:nvPicPr>
        <p:blipFill>
          <a:blip r:embed="rId4"/>
          <a:stretch>
            <a:fillRect/>
          </a:stretch>
        </p:blipFill>
        <p:spPr>
          <a:xfrm>
            <a:off x="302055" y="850325"/>
            <a:ext cx="3784428" cy="3385499"/>
          </a:xfrm>
          <a:prstGeom prst="rect">
            <a:avLst/>
          </a:prstGeom>
        </p:spPr>
      </p:pic>
      <p:pic>
        <p:nvPicPr>
          <p:cNvPr id="8" name="图片 7">
            <a:extLst>
              <a:ext uri="{FF2B5EF4-FFF2-40B4-BE49-F238E27FC236}">
                <a16:creationId xmlns:a16="http://schemas.microsoft.com/office/drawing/2014/main" xmlns="" id="{5964D179-D78E-491B-A74C-03C4D23268A5}"/>
              </a:ext>
            </a:extLst>
          </p:cNvPr>
          <p:cNvPicPr>
            <a:picLocks noChangeAspect="1"/>
          </p:cNvPicPr>
          <p:nvPr/>
        </p:nvPicPr>
        <p:blipFill>
          <a:blip r:embed="rId5"/>
          <a:stretch>
            <a:fillRect/>
          </a:stretch>
        </p:blipFill>
        <p:spPr>
          <a:xfrm>
            <a:off x="4902909" y="850325"/>
            <a:ext cx="3784428" cy="3385499"/>
          </a:xfrm>
          <a:prstGeom prst="rect">
            <a:avLst/>
          </a:prstGeom>
        </p:spPr>
      </p:pic>
      <p:sp>
        <p:nvSpPr>
          <p:cNvPr id="2" name="文本框 1">
            <a:extLst>
              <a:ext uri="{FF2B5EF4-FFF2-40B4-BE49-F238E27FC236}">
                <a16:creationId xmlns:a16="http://schemas.microsoft.com/office/drawing/2014/main" xmlns="" id="{E202C23C-E5AF-49EB-921B-5E08EBD393E3}"/>
              </a:ext>
            </a:extLst>
          </p:cNvPr>
          <p:cNvSpPr txBox="1"/>
          <p:nvPr/>
        </p:nvSpPr>
        <p:spPr>
          <a:xfrm>
            <a:off x="3677771" y="186462"/>
            <a:ext cx="2171700" cy="523220"/>
          </a:xfrm>
          <a:prstGeom prst="rect">
            <a:avLst/>
          </a:prstGeom>
          <a:noFill/>
        </p:spPr>
        <p:txBody>
          <a:bodyPr wrap="square" rtlCol="0">
            <a:spAutoFit/>
          </a:bodyPr>
          <a:lstStyle/>
          <a:p>
            <a:r>
              <a:rPr lang="zh-CN" altLang="en-US" sz="2800" dirty="0">
                <a:solidFill>
                  <a:srgbClr val="FFFF00"/>
                </a:solidFill>
                <a:latin typeface="等线" panose="02010600030101010101" pitchFamily="2" charset="-122"/>
                <a:ea typeface="等线" panose="02010600030101010101" pitchFamily="2" charset="-122"/>
              </a:rPr>
              <a:t>两种冲激</a:t>
            </a:r>
          </a:p>
        </p:txBody>
      </p:sp>
      <p:sp>
        <p:nvSpPr>
          <p:cNvPr id="6" name="文本框 5">
            <a:extLst>
              <a:ext uri="{FF2B5EF4-FFF2-40B4-BE49-F238E27FC236}">
                <a16:creationId xmlns:a16="http://schemas.microsoft.com/office/drawing/2014/main" xmlns="" id="{1393C525-F10F-4672-B6D1-C6A15A8DA0A3}"/>
              </a:ext>
            </a:extLst>
          </p:cNvPr>
          <p:cNvSpPr txBox="1"/>
          <p:nvPr/>
        </p:nvSpPr>
        <p:spPr>
          <a:xfrm>
            <a:off x="1700089" y="4393999"/>
            <a:ext cx="988359" cy="400110"/>
          </a:xfrm>
          <a:prstGeom prst="rect">
            <a:avLst/>
          </a:prstGeom>
          <a:noFill/>
        </p:spPr>
        <p:txBody>
          <a:bodyPr wrap="square" rtlCol="0">
            <a:spAutoFit/>
          </a:bodyPr>
          <a:lstStyle/>
          <a:p>
            <a:r>
              <a:rPr lang="zh-CN" altLang="en-US" sz="2000" dirty="0">
                <a:solidFill>
                  <a:srgbClr val="FF0000"/>
                </a:solidFill>
              </a:rPr>
              <a:t>保留！</a:t>
            </a:r>
          </a:p>
        </p:txBody>
      </p:sp>
      <p:sp>
        <p:nvSpPr>
          <p:cNvPr id="11" name="文本框 10">
            <a:extLst>
              <a:ext uri="{FF2B5EF4-FFF2-40B4-BE49-F238E27FC236}">
                <a16:creationId xmlns:a16="http://schemas.microsoft.com/office/drawing/2014/main" xmlns="" id="{7E2FD8FC-3269-484B-988C-0B08A55556B3}"/>
              </a:ext>
            </a:extLst>
          </p:cNvPr>
          <p:cNvSpPr txBox="1"/>
          <p:nvPr/>
        </p:nvSpPr>
        <p:spPr>
          <a:xfrm>
            <a:off x="6525342" y="4409329"/>
            <a:ext cx="988359" cy="400110"/>
          </a:xfrm>
          <a:prstGeom prst="rect">
            <a:avLst/>
          </a:prstGeom>
          <a:noFill/>
        </p:spPr>
        <p:txBody>
          <a:bodyPr wrap="square" rtlCol="0">
            <a:spAutoFit/>
          </a:bodyPr>
          <a:lstStyle/>
          <a:p>
            <a:r>
              <a:rPr lang="zh-CN" altLang="en-US" sz="2000" dirty="0">
                <a:solidFill>
                  <a:srgbClr val="FF0000"/>
                </a:solidFill>
              </a:rPr>
              <a:t>消除！</a:t>
            </a:r>
          </a:p>
        </p:txBody>
      </p:sp>
    </p:spTree>
    <p:extLst>
      <p:ext uri="{BB962C8B-B14F-4D97-AF65-F5344CB8AC3E}">
        <p14:creationId xmlns:p14="http://schemas.microsoft.com/office/powerpoint/2010/main" val="20334561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2318590"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消除冲激</a:t>
            </a:r>
          </a:p>
        </p:txBody>
      </p:sp>
      <p:sp>
        <p:nvSpPr>
          <p:cNvPr id="3" name="文本框 2">
            <a:extLst>
              <a:ext uri="{FF2B5EF4-FFF2-40B4-BE49-F238E27FC236}">
                <a16:creationId xmlns:a16="http://schemas.microsoft.com/office/drawing/2014/main" xmlns="" id="{BF2B48D8-56DE-42E5-9CD2-19662A03ECD8}"/>
              </a:ext>
            </a:extLst>
          </p:cNvPr>
          <p:cNvSpPr txBox="1"/>
          <p:nvPr/>
        </p:nvSpPr>
        <p:spPr>
          <a:xfrm>
            <a:off x="311150" y="900953"/>
            <a:ext cx="3879476" cy="3693319"/>
          </a:xfrm>
          <a:prstGeom prst="rect">
            <a:avLst/>
          </a:prstGeom>
          <a:noFill/>
        </p:spPr>
        <p:txBody>
          <a:bodyPr wrap="square" rtlCol="0">
            <a:spAutoFit/>
          </a:bodyPr>
          <a:lstStyle/>
          <a:p>
            <a:r>
              <a:rPr lang="en-US" altLang="zh-CN" dirty="0">
                <a:solidFill>
                  <a:srgbClr val="FFFF00"/>
                </a:solidFill>
                <a:latin typeface="Consolas" panose="020B0609020204030204" pitchFamily="49" charset="0"/>
              </a:rPr>
              <a:t>for ii=2:length(F_0(1,:))-1</a:t>
            </a:r>
          </a:p>
          <a:p>
            <a:r>
              <a:rPr lang="en-US" altLang="zh-CN" dirty="0">
                <a:solidFill>
                  <a:srgbClr val="FFFF00"/>
                </a:solidFill>
                <a:latin typeface="Consolas" panose="020B0609020204030204" pitchFamily="49" charset="0"/>
              </a:rPr>
              <a:t>    if ( F_0(1,ii+1)==0 )</a:t>
            </a:r>
          </a:p>
          <a:p>
            <a:r>
              <a:rPr lang="en-US" altLang="zh-CN" dirty="0">
                <a:solidFill>
                  <a:srgbClr val="FFFF00"/>
                </a:solidFill>
                <a:latin typeface="Consolas" panose="020B0609020204030204" pitchFamily="49" charset="0"/>
              </a:rPr>
              <a:t>        break;</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    if ( F_0(1,ii-1)==F_0(1,ii) &amp;&amp; F_0(3,ii+1)&gt;F_0(3,ii-2)+</a:t>
            </a:r>
            <a:r>
              <a:rPr lang="en-US" altLang="zh-CN" dirty="0" err="1">
                <a:solidFill>
                  <a:srgbClr val="FFFF00"/>
                </a:solidFill>
                <a:latin typeface="Consolas" panose="020B0609020204030204" pitchFamily="49" charset="0"/>
              </a:rPr>
              <a:t>th</a:t>
            </a:r>
            <a:r>
              <a:rPr lang="en-US" altLang="zh-CN" dirty="0">
                <a:solidFill>
                  <a:srgbClr val="FFFF00"/>
                </a:solidFill>
                <a:latin typeface="Consolas" panose="020B0609020204030204" pitchFamily="49" charset="0"/>
              </a:rPr>
              <a:t> )</a:t>
            </a:r>
          </a:p>
          <a:p>
            <a:r>
              <a:rPr lang="en-US" altLang="zh-CN" dirty="0">
                <a:solidFill>
                  <a:srgbClr val="FFFF00"/>
                </a:solidFill>
                <a:latin typeface="Consolas" panose="020B0609020204030204" pitchFamily="49" charset="0"/>
              </a:rPr>
              <a:t>        F_0(3,ii-1) = F_0(3,ii+1);</a:t>
            </a:r>
          </a:p>
          <a:p>
            <a:r>
              <a:rPr lang="en-US" altLang="zh-CN" dirty="0">
                <a:solidFill>
                  <a:srgbClr val="FFFF00"/>
                </a:solidFill>
                <a:latin typeface="Consolas" panose="020B0609020204030204" pitchFamily="49" charset="0"/>
              </a:rPr>
              <a:t>        F_0(4,ii-2) = F_0(3,ii-1)-F_0(3,ii-2);</a:t>
            </a:r>
          </a:p>
          <a:p>
            <a:r>
              <a:rPr lang="en-US" altLang="zh-CN" dirty="0">
                <a:solidFill>
                  <a:srgbClr val="FFFF00"/>
                </a:solidFill>
                <a:latin typeface="Consolas" panose="020B0609020204030204" pitchFamily="49" charset="0"/>
              </a:rPr>
              <a:t>        F_0(:,ii) = -1;</a:t>
            </a:r>
          </a:p>
          <a:p>
            <a:r>
              <a:rPr lang="en-US" altLang="zh-CN" dirty="0">
                <a:solidFill>
                  <a:srgbClr val="FFFF00"/>
                </a:solidFill>
                <a:latin typeface="Consolas" panose="020B0609020204030204" pitchFamily="49" charset="0"/>
              </a:rPr>
              <a:t>        F_0(:,ii+1) = -2;</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end</a:t>
            </a:r>
          </a:p>
          <a:p>
            <a:r>
              <a:rPr lang="zh-CN" altLang="en-US" dirty="0">
                <a:solidFill>
                  <a:srgbClr val="FFFF00"/>
                </a:solidFill>
                <a:latin typeface="Consolas" panose="020B0609020204030204" pitchFamily="49" charset="0"/>
              </a:rPr>
              <a:t> </a:t>
            </a:r>
          </a:p>
          <a:p>
            <a:r>
              <a:rPr lang="zh-CN" altLang="en-US" dirty="0">
                <a:solidFill>
                  <a:srgbClr val="FFFF00"/>
                </a:solidFill>
                <a:latin typeface="Consolas" panose="020B0609020204030204" pitchFamily="49" charset="0"/>
              </a:rPr>
              <a:t> </a:t>
            </a:r>
          </a:p>
          <a:p>
            <a:r>
              <a:rPr lang="en-US" altLang="zh-CN" dirty="0">
                <a:solidFill>
                  <a:srgbClr val="FFFF00"/>
                </a:solidFill>
                <a:latin typeface="Consolas" panose="020B0609020204030204" pitchFamily="49" charset="0"/>
              </a:rPr>
              <a:t>F_0( :,all(F_0==-1, 1) ) = [];</a:t>
            </a:r>
          </a:p>
          <a:p>
            <a:r>
              <a:rPr lang="en-US" altLang="zh-CN" dirty="0">
                <a:solidFill>
                  <a:srgbClr val="FFFF00"/>
                </a:solidFill>
                <a:latin typeface="Consolas" panose="020B0609020204030204" pitchFamily="49" charset="0"/>
              </a:rPr>
              <a:t>F_0( :,all(F_0==-2, 1) ) = [];</a:t>
            </a:r>
          </a:p>
          <a:p>
            <a:endParaRPr lang="zh-CN" altLang="en-US" dirty="0"/>
          </a:p>
        </p:txBody>
      </p:sp>
      <p:pic>
        <p:nvPicPr>
          <p:cNvPr id="8" name="图片 7">
            <a:extLst>
              <a:ext uri="{FF2B5EF4-FFF2-40B4-BE49-F238E27FC236}">
                <a16:creationId xmlns:a16="http://schemas.microsoft.com/office/drawing/2014/main" xmlns="" id="{713FE5FB-9A61-442D-8F8B-3199AEF24253}"/>
              </a:ext>
            </a:extLst>
          </p:cNvPr>
          <p:cNvPicPr>
            <a:picLocks noChangeAspect="1"/>
          </p:cNvPicPr>
          <p:nvPr/>
        </p:nvPicPr>
        <p:blipFill rotWithShape="1">
          <a:blip r:embed="rId4"/>
          <a:srcRect l="441" t="15880" r="1"/>
          <a:stretch/>
        </p:blipFill>
        <p:spPr>
          <a:xfrm>
            <a:off x="5177116" y="68734"/>
            <a:ext cx="3203167" cy="2421120"/>
          </a:xfrm>
          <a:prstGeom prst="rect">
            <a:avLst/>
          </a:prstGeom>
        </p:spPr>
      </p:pic>
      <p:pic>
        <p:nvPicPr>
          <p:cNvPr id="9" name="图片 8">
            <a:extLst>
              <a:ext uri="{FF2B5EF4-FFF2-40B4-BE49-F238E27FC236}">
                <a16:creationId xmlns:a16="http://schemas.microsoft.com/office/drawing/2014/main" xmlns="" id="{D3D02564-3D43-4C1D-BCFA-4494911D41F9}"/>
              </a:ext>
            </a:extLst>
          </p:cNvPr>
          <p:cNvPicPr>
            <a:picLocks noChangeAspect="1"/>
          </p:cNvPicPr>
          <p:nvPr/>
        </p:nvPicPr>
        <p:blipFill rotWithShape="1">
          <a:blip r:embed="rId5"/>
          <a:srcRect l="-21" t="16444"/>
          <a:stretch/>
        </p:blipFill>
        <p:spPr>
          <a:xfrm>
            <a:off x="5177116" y="2669241"/>
            <a:ext cx="3203167" cy="2393812"/>
          </a:xfrm>
          <a:prstGeom prst="rect">
            <a:avLst/>
          </a:prstGeom>
        </p:spPr>
      </p:pic>
    </p:spTree>
    <p:extLst>
      <p:ext uri="{BB962C8B-B14F-4D97-AF65-F5344CB8AC3E}">
        <p14:creationId xmlns:p14="http://schemas.microsoft.com/office/powerpoint/2010/main" val="1993912504"/>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2318590"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消除冲激</a:t>
            </a:r>
          </a:p>
        </p:txBody>
      </p:sp>
      <p:pic>
        <p:nvPicPr>
          <p:cNvPr id="7" name="图片 6">
            <a:extLst>
              <a:ext uri="{FF2B5EF4-FFF2-40B4-BE49-F238E27FC236}">
                <a16:creationId xmlns:a16="http://schemas.microsoft.com/office/drawing/2014/main" xmlns="" id="{5B89D350-D59B-489A-840B-22B267FD8E1A}"/>
              </a:ext>
            </a:extLst>
          </p:cNvPr>
          <p:cNvPicPr>
            <a:picLocks noChangeAspect="1"/>
          </p:cNvPicPr>
          <p:nvPr/>
        </p:nvPicPr>
        <p:blipFill>
          <a:blip r:embed="rId4"/>
          <a:stretch>
            <a:fillRect/>
          </a:stretch>
        </p:blipFill>
        <p:spPr>
          <a:xfrm>
            <a:off x="242943" y="831924"/>
            <a:ext cx="3912198" cy="3499801"/>
          </a:xfrm>
          <a:prstGeom prst="rect">
            <a:avLst/>
          </a:prstGeom>
        </p:spPr>
      </p:pic>
      <p:pic>
        <p:nvPicPr>
          <p:cNvPr id="8" name="图片 7">
            <a:extLst>
              <a:ext uri="{FF2B5EF4-FFF2-40B4-BE49-F238E27FC236}">
                <a16:creationId xmlns:a16="http://schemas.microsoft.com/office/drawing/2014/main" xmlns="" id="{A1193413-0310-4338-9305-69C02BEDA6AE}"/>
              </a:ext>
            </a:extLst>
          </p:cNvPr>
          <p:cNvPicPr>
            <a:picLocks noChangeAspect="1"/>
          </p:cNvPicPr>
          <p:nvPr/>
        </p:nvPicPr>
        <p:blipFill>
          <a:blip r:embed="rId5"/>
          <a:stretch>
            <a:fillRect/>
          </a:stretch>
        </p:blipFill>
        <p:spPr>
          <a:xfrm>
            <a:off x="4948521" y="831924"/>
            <a:ext cx="3912198" cy="3499801"/>
          </a:xfrm>
          <a:prstGeom prst="rect">
            <a:avLst/>
          </a:prstGeom>
        </p:spPr>
      </p:pic>
    </p:spTree>
    <p:extLst>
      <p:ext uri="{BB962C8B-B14F-4D97-AF65-F5344CB8AC3E}">
        <p14:creationId xmlns:p14="http://schemas.microsoft.com/office/powerpoint/2010/main" val="399765166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26" name="图片 2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文本框 21"/>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MMP</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算法结果</a:t>
            </a:r>
          </a:p>
        </p:txBody>
      </p:sp>
      <p:pic>
        <p:nvPicPr>
          <p:cNvPr id="23" name="图片 22">
            <a:extLst>
              <a:ext uri="{FF2B5EF4-FFF2-40B4-BE49-F238E27FC236}">
                <a16:creationId xmlns:a16="http://schemas.microsoft.com/office/drawing/2014/main" xmlns="" id="{8340FD45-C5E2-48AD-BE6A-380DB707537D}"/>
              </a:ext>
            </a:extLst>
          </p:cNvPr>
          <p:cNvPicPr>
            <a:picLocks noChangeAspect="1"/>
          </p:cNvPicPr>
          <p:nvPr/>
        </p:nvPicPr>
        <p:blipFill rotWithShape="1">
          <a:blip r:embed="rId4"/>
          <a:srcRect l="683" t="18329" r="-1"/>
          <a:stretch/>
        </p:blipFill>
        <p:spPr>
          <a:xfrm>
            <a:off x="2040076" y="65039"/>
            <a:ext cx="4562430" cy="2967673"/>
          </a:xfrm>
          <a:prstGeom prst="rect">
            <a:avLst/>
          </a:prstGeom>
        </p:spPr>
      </p:pic>
      <p:pic>
        <p:nvPicPr>
          <p:cNvPr id="24" name="图片 23">
            <a:extLst>
              <a:ext uri="{FF2B5EF4-FFF2-40B4-BE49-F238E27FC236}">
                <a16:creationId xmlns:a16="http://schemas.microsoft.com/office/drawing/2014/main" xmlns="" id="{BDCE864D-95B5-4C30-A13F-1F57C2AC2943}"/>
              </a:ext>
            </a:extLst>
          </p:cNvPr>
          <p:cNvPicPr>
            <a:picLocks noChangeAspect="1"/>
          </p:cNvPicPr>
          <p:nvPr/>
        </p:nvPicPr>
        <p:blipFill rotWithShape="1">
          <a:blip r:embed="rId5"/>
          <a:srcRect r="16368"/>
          <a:stretch/>
        </p:blipFill>
        <p:spPr>
          <a:xfrm>
            <a:off x="1084709" y="3120024"/>
            <a:ext cx="6340768" cy="851879"/>
          </a:xfrm>
          <a:prstGeom prst="rect">
            <a:avLst/>
          </a:prstGeom>
        </p:spPr>
      </p:pic>
      <p:pic>
        <p:nvPicPr>
          <p:cNvPr id="25" name="图片 24">
            <a:extLst>
              <a:ext uri="{FF2B5EF4-FFF2-40B4-BE49-F238E27FC236}">
                <a16:creationId xmlns:a16="http://schemas.microsoft.com/office/drawing/2014/main" xmlns="" id="{1A59A627-AF3B-4A31-9D82-6CF575459B66}"/>
              </a:ext>
            </a:extLst>
          </p:cNvPr>
          <p:cNvPicPr>
            <a:picLocks noChangeAspect="1"/>
          </p:cNvPicPr>
          <p:nvPr/>
        </p:nvPicPr>
        <p:blipFill rotWithShape="1">
          <a:blip r:embed="rId6"/>
          <a:srcRect b="17808"/>
          <a:stretch/>
        </p:blipFill>
        <p:spPr>
          <a:xfrm>
            <a:off x="1084709" y="4059215"/>
            <a:ext cx="6346503" cy="851879"/>
          </a:xfrm>
          <a:prstGeom prst="rect">
            <a:avLst/>
          </a:prstGeom>
        </p:spPr>
      </p:pic>
    </p:spTree>
    <p:extLst>
      <p:ext uri="{BB962C8B-B14F-4D97-AF65-F5344CB8AC3E}">
        <p14:creationId xmlns:p14="http://schemas.microsoft.com/office/powerpoint/2010/main" val="2460890792"/>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5" y="296863"/>
            <a:ext cx="1363663" cy="474662"/>
            <a:chOff x="184527" y="297451"/>
            <a:chExt cx="1363137" cy="473415"/>
          </a:xfrm>
        </p:grpSpPr>
        <p:pic>
          <p:nvPicPr>
            <p:cNvPr id="31753"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微软雅黑" panose="020B0503020204020204" pitchFamily="34" charset="-122"/>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a:grpSpLocks/>
          </p:cNvGrpSpPr>
          <p:nvPr/>
        </p:nvGrpSpPr>
        <p:grpSpPr bwMode="auto">
          <a:xfrm>
            <a:off x="2867025" y="2019300"/>
            <a:ext cx="4348163" cy="939800"/>
            <a:chOff x="2866757" y="2019402"/>
            <a:chExt cx="4348365" cy="939618"/>
          </a:xfrm>
        </p:grpSpPr>
        <p:sp>
          <p:nvSpPr>
            <p:cNvPr id="31751" name="文本框 12"/>
            <p:cNvSpPr txBox="1">
              <a:spLocks noChangeArrowheads="1"/>
            </p:cNvSpPr>
            <p:nvPr/>
          </p:nvSpPr>
          <p:spPr bwMode="auto">
            <a:xfrm>
              <a:off x="2866757" y="2251134"/>
              <a:ext cx="43483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4000" dirty="0">
                  <a:solidFill>
                    <a:schemeClr val="bg1"/>
                  </a:solidFill>
                  <a:latin typeface="微软雅黑" pitchFamily="34" charset="-122"/>
                  <a:ea typeface="微软雅黑" pitchFamily="34" charset="-122"/>
                </a:rPr>
                <a:t>模型建立与求解</a:t>
              </a: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dirty="0">
                  <a:solidFill>
                    <a:schemeClr val="bg1"/>
                  </a:solidFill>
                  <a:latin typeface="微软雅黑" pitchFamily="34" charset="-122"/>
                  <a:ea typeface="微软雅黑" pitchFamily="34" charset="-122"/>
                </a:rPr>
                <a:t>PART THREE</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187975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nodeType="afterGroup">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8554"/>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建立模型</a:t>
            </a:r>
            <a:endParaRPr lang="en-US" altLang="zh-CN"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xmlns="" id="{BF87996F-AAFE-4FE3-A7A5-A2C7261E8642}"/>
              </a:ext>
            </a:extLst>
          </p:cNvPr>
          <p:cNvSpPr/>
          <p:nvPr/>
        </p:nvSpPr>
        <p:spPr>
          <a:xfrm>
            <a:off x="1728462" y="1171254"/>
            <a:ext cx="5635150" cy="830997"/>
          </a:xfrm>
          <a:prstGeom prst="rect">
            <a:avLst/>
          </a:prstGeom>
        </p:spPr>
        <p:txBody>
          <a:bodyPr wrap="square">
            <a:spAutoFit/>
          </a:bodyPr>
          <a:lstStyle/>
          <a:p>
            <a:r>
              <a:rPr lang="zh-CN" altLang="en-US" sz="2400" dirty="0">
                <a:solidFill>
                  <a:srgbClr val="FFFF00"/>
                </a:solidFill>
                <a:latin typeface="微软雅黑" panose="020B0503020204020204" pitchFamily="34" charset="-122"/>
                <a:ea typeface="微软雅黑" panose="020B0503020204020204" pitchFamily="34" charset="-122"/>
              </a:rPr>
              <a:t>模型需要解决的问题：</a:t>
            </a:r>
            <a:endParaRPr lang="en-US" altLang="zh-CN" sz="2400" dirty="0">
              <a:solidFill>
                <a:srgbClr val="FFFF00"/>
              </a:solidFill>
              <a:latin typeface="微软雅黑" panose="020B0503020204020204" pitchFamily="34" charset="-122"/>
              <a:ea typeface="微软雅黑" panose="020B0503020204020204" pitchFamily="34" charset="-122"/>
            </a:endParaRPr>
          </a:p>
          <a:p>
            <a:r>
              <a:rPr lang="zh-CN" altLang="en-US" sz="2400" dirty="0">
                <a:solidFill>
                  <a:srgbClr val="FFFF00"/>
                </a:solidFill>
                <a:latin typeface="微软雅黑" panose="020B0503020204020204" pitchFamily="34" charset="-122"/>
                <a:ea typeface="微软雅黑" panose="020B0503020204020204" pitchFamily="34" charset="-122"/>
              </a:rPr>
              <a:t>求解模型的隐含参数，即用电器的状态 </a:t>
            </a:r>
          </a:p>
        </p:txBody>
      </p:sp>
      <p:sp>
        <p:nvSpPr>
          <p:cNvPr id="13" name="文本框 12">
            <a:extLst>
              <a:ext uri="{FF2B5EF4-FFF2-40B4-BE49-F238E27FC236}">
                <a16:creationId xmlns:a16="http://schemas.microsoft.com/office/drawing/2014/main" xmlns="" id="{D83F248E-7979-4896-A962-05BB5B5CF12B}"/>
              </a:ext>
            </a:extLst>
          </p:cNvPr>
          <p:cNvSpPr txBox="1"/>
          <p:nvPr/>
        </p:nvSpPr>
        <p:spPr>
          <a:xfrm>
            <a:off x="411163" y="1586753"/>
            <a:ext cx="45719" cy="292388"/>
          </a:xfrm>
          <a:prstGeom prst="rect">
            <a:avLst/>
          </a:prstGeom>
          <a:noFill/>
        </p:spPr>
        <p:txBody>
          <a:bodyPr wrap="square" rtlCol="0">
            <a:spAutoFit/>
          </a:bodyPr>
          <a:lstStyle/>
          <a:p>
            <a:endParaRPr lang="zh-CN" altLang="en-US" dirty="0"/>
          </a:p>
        </p:txBody>
      </p:sp>
      <p:sp>
        <p:nvSpPr>
          <p:cNvPr id="17" name="矩形 16">
            <a:extLst>
              <a:ext uri="{FF2B5EF4-FFF2-40B4-BE49-F238E27FC236}">
                <a16:creationId xmlns:a16="http://schemas.microsoft.com/office/drawing/2014/main" xmlns="" id="{CC5BE495-6345-44B2-9C0E-A84F1F43E26A}"/>
              </a:ext>
            </a:extLst>
          </p:cNvPr>
          <p:cNvSpPr/>
          <p:nvPr/>
        </p:nvSpPr>
        <p:spPr>
          <a:xfrm>
            <a:off x="348363" y="2650858"/>
            <a:ext cx="3646674" cy="1938992"/>
          </a:xfrm>
          <a:prstGeom prst="rect">
            <a:avLst/>
          </a:prstGeom>
        </p:spPr>
        <p:txBody>
          <a:bodyPr wrap="square">
            <a:spAutoFit/>
          </a:bodyPr>
          <a:lstStyle/>
          <a:p>
            <a:r>
              <a:rPr lang="zh-CN" altLang="en-US" sz="2400" dirty="0">
                <a:solidFill>
                  <a:srgbClr val="FFFF00"/>
                </a:solidFill>
                <a:latin typeface="微软雅黑" panose="020B0503020204020204" pitchFamily="34" charset="-122"/>
                <a:ea typeface="微软雅黑" panose="020B0503020204020204" pitchFamily="34" charset="-122"/>
              </a:rPr>
              <a:t>Viterbi算法利用动态规划的思想来求解众多</a:t>
            </a:r>
            <a:endParaRPr lang="en-US" altLang="zh-CN" sz="2400" dirty="0">
              <a:solidFill>
                <a:srgbClr val="FFFF00"/>
              </a:solidFill>
              <a:latin typeface="微软雅黑" panose="020B0503020204020204" pitchFamily="34" charset="-122"/>
              <a:ea typeface="微软雅黑" panose="020B0503020204020204" pitchFamily="34" charset="-122"/>
            </a:endParaRPr>
          </a:p>
          <a:p>
            <a:r>
              <a:rPr lang="zh-CN" altLang="en-US" sz="2400" dirty="0">
                <a:solidFill>
                  <a:srgbClr val="FFFF00"/>
                </a:solidFill>
                <a:latin typeface="微软雅黑" panose="020B0503020204020204" pitchFamily="34" charset="-122"/>
                <a:ea typeface="微软雅黑" panose="020B0503020204020204" pitchFamily="34" charset="-122"/>
              </a:rPr>
              <a:t>路径中概率最大的一条</a:t>
            </a:r>
            <a:endParaRPr lang="en-US" altLang="zh-CN" sz="2400" dirty="0">
              <a:solidFill>
                <a:srgbClr val="FFFF00"/>
              </a:solidFill>
              <a:latin typeface="微软雅黑" panose="020B0503020204020204" pitchFamily="34" charset="-122"/>
              <a:ea typeface="微软雅黑" panose="020B0503020204020204" pitchFamily="34" charset="-122"/>
            </a:endParaRPr>
          </a:p>
          <a:p>
            <a:r>
              <a:rPr lang="zh-CN" altLang="en-US" sz="2400" dirty="0">
                <a:solidFill>
                  <a:srgbClr val="FFFF00"/>
                </a:solidFill>
                <a:latin typeface="微软雅黑" panose="020B0503020204020204" pitchFamily="34" charset="-122"/>
                <a:ea typeface="微软雅黑" panose="020B0503020204020204" pitchFamily="34" charset="-122"/>
              </a:rPr>
              <a:t>也即求解最佳路径。 </a:t>
            </a:r>
          </a:p>
          <a:p>
            <a:r>
              <a:rPr lang="zh-CN" altLang="en-US" sz="2400" dirty="0">
                <a:solidFill>
                  <a:srgbClr val="FFFF00"/>
                </a:solidFill>
              </a:rPr>
              <a:t> </a:t>
            </a:r>
          </a:p>
        </p:txBody>
      </p:sp>
      <p:pic>
        <p:nvPicPr>
          <p:cNvPr id="19" name="图片 18">
            <a:extLst>
              <a:ext uri="{FF2B5EF4-FFF2-40B4-BE49-F238E27FC236}">
                <a16:creationId xmlns:a16="http://schemas.microsoft.com/office/drawing/2014/main" xmlns="" id="{1AF72CFB-1857-4261-9B0B-E09F33211E3C}"/>
              </a:ext>
            </a:extLst>
          </p:cNvPr>
          <p:cNvPicPr>
            <a:picLocks noChangeAspect="1"/>
          </p:cNvPicPr>
          <p:nvPr/>
        </p:nvPicPr>
        <p:blipFill>
          <a:blip r:embed="rId4"/>
          <a:stretch>
            <a:fillRect/>
          </a:stretch>
        </p:blipFill>
        <p:spPr>
          <a:xfrm>
            <a:off x="4155141" y="2462071"/>
            <a:ext cx="4652682" cy="2059879"/>
          </a:xfrm>
          <a:prstGeom prst="rect">
            <a:avLst/>
          </a:prstGeom>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5" y="296863"/>
            <a:ext cx="1363663" cy="474662"/>
            <a:chOff x="184527" y="297451"/>
            <a:chExt cx="1363137" cy="473415"/>
          </a:xfrm>
        </p:grpSpPr>
        <p:pic>
          <p:nvPicPr>
            <p:cNvPr id="31753"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微软雅黑" panose="020B0503020204020204" pitchFamily="34" charset="-122"/>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a:grpSpLocks/>
          </p:cNvGrpSpPr>
          <p:nvPr/>
        </p:nvGrpSpPr>
        <p:grpSpPr bwMode="auto">
          <a:xfrm>
            <a:off x="2867025" y="2019300"/>
            <a:ext cx="4348163" cy="939800"/>
            <a:chOff x="2866757" y="2019402"/>
            <a:chExt cx="4348365" cy="939618"/>
          </a:xfrm>
        </p:grpSpPr>
        <p:sp>
          <p:nvSpPr>
            <p:cNvPr id="31751" name="文本框 12"/>
            <p:cNvSpPr txBox="1">
              <a:spLocks noChangeArrowheads="1"/>
            </p:cNvSpPr>
            <p:nvPr/>
          </p:nvSpPr>
          <p:spPr bwMode="auto">
            <a:xfrm>
              <a:off x="2866757" y="2251134"/>
              <a:ext cx="43483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4000" dirty="0">
                  <a:solidFill>
                    <a:schemeClr val="bg1"/>
                  </a:solidFill>
                  <a:latin typeface="微软雅黑" pitchFamily="34" charset="-122"/>
                  <a:ea typeface="微软雅黑" pitchFamily="34" charset="-122"/>
                </a:rPr>
                <a:t>选题及思路</a:t>
              </a: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dirty="0">
                  <a:solidFill>
                    <a:schemeClr val="bg1"/>
                  </a:solidFill>
                  <a:latin typeface="微软雅黑" pitchFamily="34" charset="-122"/>
                  <a:ea typeface="微软雅黑" pitchFamily="34" charset="-122"/>
                </a:rPr>
                <a:t>PART ONE</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525825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nodeType="afterGroup">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7"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数据处理</a:t>
            </a:r>
          </a:p>
        </p:txBody>
      </p:sp>
      <p:sp>
        <p:nvSpPr>
          <p:cNvPr id="2" name="文本框 1">
            <a:extLst>
              <a:ext uri="{FF2B5EF4-FFF2-40B4-BE49-F238E27FC236}">
                <a16:creationId xmlns:a16="http://schemas.microsoft.com/office/drawing/2014/main" xmlns="" id="{3DDA6812-0671-4168-B0C5-5BC02196E27F}"/>
              </a:ext>
            </a:extLst>
          </p:cNvPr>
          <p:cNvSpPr txBox="1"/>
          <p:nvPr/>
        </p:nvSpPr>
        <p:spPr>
          <a:xfrm>
            <a:off x="800099" y="991721"/>
            <a:ext cx="2581836" cy="1200329"/>
          </a:xfrm>
          <a:prstGeom prst="rect">
            <a:avLst/>
          </a:prstGeom>
          <a:noFill/>
        </p:spPr>
        <p:txBody>
          <a:bodyPr wrap="square" rtlCol="0">
            <a:spAutoFit/>
          </a:bodyPr>
          <a:lstStyle/>
          <a:p>
            <a:r>
              <a:rPr lang="zh-CN" altLang="en-US" sz="1800" dirty="0">
                <a:solidFill>
                  <a:srgbClr val="FFFF00"/>
                </a:solidFill>
                <a:latin typeface="微软雅黑" panose="020B0503020204020204" pitchFamily="34" charset="-122"/>
                <a:ea typeface="微软雅黑" panose="020B0503020204020204" pitchFamily="34" charset="-122"/>
              </a:rPr>
              <a:t>在建立模型过程中，有两个比较重要的参数矩阵，其中一个就是状态对于观测值影响的矩阵</a:t>
            </a:r>
          </a:p>
        </p:txBody>
      </p:sp>
      <p:sp>
        <p:nvSpPr>
          <p:cNvPr id="6" name="文本框 5">
            <a:extLst>
              <a:ext uri="{FF2B5EF4-FFF2-40B4-BE49-F238E27FC236}">
                <a16:creationId xmlns:a16="http://schemas.microsoft.com/office/drawing/2014/main" xmlns="" id="{52B00141-829B-40AB-BDAF-C8AD1B892AFD}"/>
              </a:ext>
            </a:extLst>
          </p:cNvPr>
          <p:cNvSpPr txBox="1"/>
          <p:nvPr/>
        </p:nvSpPr>
        <p:spPr>
          <a:xfrm>
            <a:off x="800099" y="2343150"/>
            <a:ext cx="2487707" cy="2031325"/>
          </a:xfrm>
          <a:prstGeom prst="rect">
            <a:avLst/>
          </a:prstGeom>
          <a:noFill/>
        </p:spPr>
        <p:txBody>
          <a:bodyPr wrap="square" rtlCol="0">
            <a:spAutoFit/>
          </a:bodyPr>
          <a:lstStyle/>
          <a:p>
            <a:r>
              <a:rPr lang="zh-CN" altLang="en-US" sz="1800" dirty="0">
                <a:solidFill>
                  <a:srgbClr val="FFFF00"/>
                </a:solidFill>
                <a:latin typeface="微软雅黑" panose="020B0503020204020204" pitchFamily="34" charset="-122"/>
                <a:ea typeface="微软雅黑" panose="020B0503020204020204" pitchFamily="34" charset="-122"/>
              </a:rPr>
              <a:t>由于经过处理之后的观测值序列，也就是差分序列仍然是近似于连续的，所以利用正态分布的置信区间，所以关键是求出数据的平均值与方差</a:t>
            </a:r>
          </a:p>
        </p:txBody>
      </p:sp>
      <p:sp>
        <p:nvSpPr>
          <p:cNvPr id="8" name="矩形 7">
            <a:extLst>
              <a:ext uri="{FF2B5EF4-FFF2-40B4-BE49-F238E27FC236}">
                <a16:creationId xmlns:a16="http://schemas.microsoft.com/office/drawing/2014/main" xmlns="" id="{7B9E62DB-6A2B-42EF-A113-61686B3786B9}"/>
              </a:ext>
            </a:extLst>
          </p:cNvPr>
          <p:cNvSpPr/>
          <p:nvPr/>
        </p:nvSpPr>
        <p:spPr>
          <a:xfrm>
            <a:off x="4067737" y="925145"/>
            <a:ext cx="4572000" cy="3293209"/>
          </a:xfrm>
          <a:prstGeom prst="rect">
            <a:avLst/>
          </a:prstGeom>
        </p:spPr>
        <p:txBody>
          <a:bodyPr>
            <a:spAutoFit/>
          </a:bodyPr>
          <a:lstStyle/>
          <a:p>
            <a:r>
              <a:rPr lang="en-US" altLang="zh-CN" dirty="0">
                <a:solidFill>
                  <a:srgbClr val="FFFF00"/>
                </a:solidFill>
                <a:latin typeface="Consolas" panose="020B0609020204030204" pitchFamily="49" charset="0"/>
              </a:rPr>
              <a:t>y = power{1,17}(1:length(power{1,17}),1);</a:t>
            </a:r>
          </a:p>
          <a:p>
            <a:r>
              <a:rPr lang="en-US" altLang="zh-CN" dirty="0">
                <a:solidFill>
                  <a:srgbClr val="FFFF00"/>
                </a:solidFill>
                <a:latin typeface="Consolas" panose="020B0609020204030204" pitchFamily="49" charset="0"/>
              </a:rPr>
              <a:t>x = t{1,17}(1:length(t{1,17}),1);</a:t>
            </a:r>
          </a:p>
          <a:p>
            <a:r>
              <a:rPr lang="en-US" altLang="zh-CN" dirty="0">
                <a:solidFill>
                  <a:srgbClr val="FFFF00"/>
                </a:solidFill>
                <a:latin typeface="Consolas" panose="020B0609020204030204" pitchFamily="49" charset="0"/>
              </a:rPr>
              <a:t>plot(</a:t>
            </a:r>
            <a:r>
              <a:rPr lang="en-US" altLang="zh-CN" dirty="0" err="1">
                <a:solidFill>
                  <a:srgbClr val="FFFF00"/>
                </a:solidFill>
                <a:latin typeface="Consolas" panose="020B0609020204030204" pitchFamily="49" charset="0"/>
              </a:rPr>
              <a:t>x,y</a:t>
            </a:r>
            <a:r>
              <a:rPr lang="en-US" altLang="zh-CN" dirty="0">
                <a:solidFill>
                  <a:srgbClr val="FFFF00"/>
                </a:solidFill>
                <a:latin typeface="Consolas" panose="020B0609020204030204" pitchFamily="49" charset="0"/>
              </a:rPr>
              <a:t>)</a:t>
            </a:r>
          </a:p>
          <a:p>
            <a:r>
              <a:rPr lang="zh-CN" altLang="en-US" dirty="0">
                <a:solidFill>
                  <a:srgbClr val="FFFF00"/>
                </a:solidFill>
                <a:latin typeface="Consolas" panose="020B0609020204030204" pitchFamily="49" charset="0"/>
              </a:rPr>
              <a:t> </a:t>
            </a:r>
          </a:p>
          <a:p>
            <a:r>
              <a:rPr lang="en-US" altLang="zh-CN" dirty="0">
                <a:solidFill>
                  <a:srgbClr val="FFFF00"/>
                </a:solidFill>
                <a:latin typeface="Consolas" panose="020B0609020204030204" pitchFamily="49" charset="0"/>
              </a:rPr>
              <a:t>lighting01 = zeros(3,length(power{1,17}));</a:t>
            </a:r>
          </a:p>
          <a:p>
            <a:r>
              <a:rPr lang="en-US" altLang="zh-CN" dirty="0">
                <a:solidFill>
                  <a:srgbClr val="FFFF00"/>
                </a:solidFill>
                <a:latin typeface="Consolas" panose="020B0609020204030204" pitchFamily="49" charset="0"/>
              </a:rPr>
              <a:t>j=1;</a:t>
            </a:r>
          </a:p>
          <a:p>
            <a:r>
              <a:rPr lang="en-US" altLang="zh-CN" dirty="0">
                <a:solidFill>
                  <a:srgbClr val="FFFF00"/>
                </a:solidFill>
                <a:latin typeface="Consolas" panose="020B0609020204030204" pitchFamily="49" charset="0"/>
              </a:rPr>
              <a:t>for </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=1:length(power{1,17})</a:t>
            </a:r>
          </a:p>
          <a:p>
            <a:r>
              <a:rPr lang="en-US" altLang="zh-CN" dirty="0">
                <a:solidFill>
                  <a:srgbClr val="FFFF00"/>
                </a:solidFill>
                <a:latin typeface="Consolas" panose="020B0609020204030204" pitchFamily="49" charset="0"/>
              </a:rPr>
              <a:t>    if ( power{1,17}(</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)&gt;40 )</a:t>
            </a:r>
          </a:p>
          <a:p>
            <a:r>
              <a:rPr lang="en-US" altLang="zh-CN" dirty="0">
                <a:solidFill>
                  <a:srgbClr val="FFFF00"/>
                </a:solidFill>
                <a:latin typeface="Consolas" panose="020B0609020204030204" pitchFamily="49" charset="0"/>
              </a:rPr>
              <a:t>        lighting01(1,j) = </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lighting01(2,j) = t{1,17}(</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lighting01(3,j) = power{1,17}(</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j = j+1;</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end</a:t>
            </a:r>
          </a:p>
          <a:p>
            <a:r>
              <a:rPr lang="en-US" altLang="zh-CN" dirty="0">
                <a:solidFill>
                  <a:srgbClr val="FFFF00"/>
                </a:solidFill>
                <a:latin typeface="Consolas" panose="020B0609020204030204" pitchFamily="49" charset="0"/>
              </a:rPr>
              <a:t>lighting01_m = mean(lighting01(3,1:j-1))</a:t>
            </a:r>
          </a:p>
          <a:p>
            <a:r>
              <a:rPr lang="en-US" altLang="zh-CN" dirty="0">
                <a:solidFill>
                  <a:srgbClr val="FFFF00"/>
                </a:solidFill>
                <a:latin typeface="Consolas" panose="020B0609020204030204" pitchFamily="49" charset="0"/>
              </a:rPr>
              <a:t>lighting01_v = var(lighting01(3,1:j-1))</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7"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数据处理</a:t>
            </a:r>
          </a:p>
        </p:txBody>
      </p:sp>
      <p:pic>
        <p:nvPicPr>
          <p:cNvPr id="3" name="图片 2">
            <a:extLst>
              <a:ext uri="{FF2B5EF4-FFF2-40B4-BE49-F238E27FC236}">
                <a16:creationId xmlns:a16="http://schemas.microsoft.com/office/drawing/2014/main" xmlns="" id="{0793ACF9-34BE-46A4-9FEE-4AF9E9BCBAA7}"/>
              </a:ext>
            </a:extLst>
          </p:cNvPr>
          <p:cNvPicPr>
            <a:picLocks noChangeAspect="1"/>
          </p:cNvPicPr>
          <p:nvPr/>
        </p:nvPicPr>
        <p:blipFill>
          <a:blip r:embed="rId4"/>
          <a:stretch>
            <a:fillRect/>
          </a:stretch>
        </p:blipFill>
        <p:spPr>
          <a:xfrm>
            <a:off x="2941824" y="1093040"/>
            <a:ext cx="2989674" cy="3418448"/>
          </a:xfrm>
          <a:prstGeom prst="rect">
            <a:avLst/>
          </a:prstGeom>
        </p:spPr>
      </p:pic>
    </p:spTree>
    <p:extLst>
      <p:ext uri="{BB962C8B-B14F-4D97-AF65-F5344CB8AC3E}">
        <p14:creationId xmlns:p14="http://schemas.microsoft.com/office/powerpoint/2010/main" val="1560105995"/>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27">
            <a:extLst>
              <a:ext uri="{FF2B5EF4-FFF2-40B4-BE49-F238E27FC236}">
                <a16:creationId xmlns:a16="http://schemas.microsoft.com/office/drawing/2014/main" xmlns="" id="{26FCDFCF-CFC5-44ED-A515-5E5D7A4FBAC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xmlns="" id="{240B9A15-B5F3-40A6-B44A-1443E30A120F}"/>
              </a:ext>
            </a:extLst>
          </p:cNvPr>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建立模型</a:t>
            </a:r>
          </a:p>
        </p:txBody>
      </p:sp>
      <p:sp>
        <p:nvSpPr>
          <p:cNvPr id="10" name="文本框 9">
            <a:extLst>
              <a:ext uri="{FF2B5EF4-FFF2-40B4-BE49-F238E27FC236}">
                <a16:creationId xmlns:a16="http://schemas.microsoft.com/office/drawing/2014/main" xmlns="" id="{A27591A5-D974-4185-8DFF-F7BC837FD2F2}"/>
              </a:ext>
            </a:extLst>
          </p:cNvPr>
          <p:cNvSpPr txBox="1"/>
          <p:nvPr/>
        </p:nvSpPr>
        <p:spPr>
          <a:xfrm>
            <a:off x="585602" y="1243788"/>
            <a:ext cx="3193022" cy="2554545"/>
          </a:xfrm>
          <a:prstGeom prst="rect">
            <a:avLst/>
          </a:prstGeom>
          <a:noFill/>
        </p:spPr>
        <p:txBody>
          <a:bodyPr wrap="square" rtlCol="0">
            <a:spAutoFit/>
          </a:bodyPr>
          <a:lstStyle/>
          <a:p>
            <a:r>
              <a:rPr lang="zh-CN" altLang="en-US" sz="2000" dirty="0">
                <a:solidFill>
                  <a:srgbClr val="FFFF00"/>
                </a:solidFill>
                <a:latin typeface="微软雅黑" panose="020B0503020204020204" pitchFamily="34" charset="-122"/>
                <a:ea typeface="微软雅黑" panose="020B0503020204020204" pitchFamily="34" charset="-122"/>
              </a:rPr>
              <a:t>这里我们转移矩阵</a:t>
            </a:r>
            <a:r>
              <a:rPr lang="en-US" altLang="zh-CN" sz="2000" dirty="0">
                <a:solidFill>
                  <a:srgbClr val="FFFF00"/>
                </a:solidFill>
                <a:latin typeface="微软雅黑" panose="020B0503020204020204" pitchFamily="34" charset="-122"/>
                <a:ea typeface="微软雅黑" panose="020B0503020204020204" pitchFamily="34" charset="-122"/>
              </a:rPr>
              <a:t>A</a:t>
            </a:r>
            <a:r>
              <a:rPr lang="zh-CN" altLang="en-US" sz="2000" dirty="0">
                <a:solidFill>
                  <a:srgbClr val="FFFF00"/>
                </a:solidFill>
                <a:latin typeface="微软雅黑" panose="020B0503020204020204" pitchFamily="34" charset="-122"/>
                <a:ea typeface="微软雅黑" panose="020B0503020204020204" pitchFamily="34" charset="-122"/>
              </a:rPr>
              <a:t>（</a:t>
            </a:r>
            <a:r>
              <a:rPr lang="en-US" altLang="zh-CN" sz="2000" dirty="0" err="1">
                <a:solidFill>
                  <a:srgbClr val="FFFF00"/>
                </a:solidFill>
                <a:latin typeface="微软雅黑" panose="020B0503020204020204" pitchFamily="34" charset="-122"/>
                <a:ea typeface="微软雅黑" panose="020B0503020204020204" pitchFamily="34" charset="-122"/>
              </a:rPr>
              <a:t>i,j</a:t>
            </a:r>
            <a:r>
              <a:rPr lang="en-US"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并不是严格意义上的转移矩阵</a:t>
            </a:r>
            <a:r>
              <a:rPr lang="en-US"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它的大小只有两种取值，如果</a:t>
            </a:r>
            <a:r>
              <a:rPr lang="en-US" altLang="zh-CN" sz="2000" dirty="0" err="1">
                <a:solidFill>
                  <a:srgbClr val="FFFF00"/>
                </a:solidFill>
                <a:latin typeface="微软雅黑" panose="020B0503020204020204" pitchFamily="34" charset="-122"/>
                <a:ea typeface="微软雅黑" panose="020B0503020204020204" pitchFamily="34" charset="-122"/>
              </a:rPr>
              <a:t>i,j</a:t>
            </a:r>
            <a:r>
              <a:rPr lang="zh-CN" altLang="en-US" sz="2000" dirty="0">
                <a:solidFill>
                  <a:srgbClr val="FFFF00"/>
                </a:solidFill>
                <a:latin typeface="微软雅黑" panose="020B0503020204020204" pitchFamily="34" charset="-122"/>
                <a:ea typeface="微软雅黑" panose="020B0503020204020204" pitchFamily="34" charset="-122"/>
              </a:rPr>
              <a:t>两个数的二进制值差</a:t>
            </a:r>
            <a:r>
              <a:rPr lang="en-US" altLang="zh-CN" sz="2000" dirty="0">
                <a:solidFill>
                  <a:srgbClr val="FFFF00"/>
                </a:solidFill>
                <a:latin typeface="微软雅黑" panose="020B0503020204020204" pitchFamily="34" charset="-122"/>
                <a:ea typeface="微软雅黑" panose="020B0503020204020204" pitchFamily="34" charset="-122"/>
              </a:rPr>
              <a:t>1</a:t>
            </a:r>
            <a:r>
              <a:rPr lang="zh-CN" altLang="en-US" sz="2000" dirty="0">
                <a:solidFill>
                  <a:srgbClr val="FFFF00"/>
                </a:solidFill>
                <a:latin typeface="微软雅黑" panose="020B0503020204020204" pitchFamily="34" charset="-122"/>
                <a:ea typeface="微软雅黑" panose="020B0503020204020204" pitchFamily="34" charset="-122"/>
              </a:rPr>
              <a:t>，（即两个状态只有一个电器状态不同）那么</a:t>
            </a:r>
            <a:r>
              <a:rPr lang="en-US" altLang="zh-CN" sz="2000" dirty="0">
                <a:solidFill>
                  <a:srgbClr val="FFFF00"/>
                </a:solidFill>
                <a:latin typeface="微软雅黑" panose="020B0503020204020204" pitchFamily="34" charset="-122"/>
                <a:ea typeface="微软雅黑" panose="020B0503020204020204" pitchFamily="34" charset="-122"/>
              </a:rPr>
              <a:t>A</a:t>
            </a:r>
            <a:r>
              <a:rPr lang="zh-CN" altLang="en-US" sz="2000" dirty="0">
                <a:solidFill>
                  <a:srgbClr val="FFFF00"/>
                </a:solidFill>
                <a:latin typeface="微软雅黑" panose="020B0503020204020204" pitchFamily="34" charset="-122"/>
                <a:ea typeface="微软雅黑" panose="020B0503020204020204" pitchFamily="34" charset="-122"/>
              </a:rPr>
              <a:t>为</a:t>
            </a:r>
            <a:r>
              <a:rPr lang="en-US" altLang="zh-CN" sz="2000" dirty="0">
                <a:solidFill>
                  <a:srgbClr val="FFFF00"/>
                </a:solidFill>
                <a:latin typeface="微软雅黑" panose="020B0503020204020204" pitchFamily="34" charset="-122"/>
                <a:ea typeface="微软雅黑" panose="020B0503020204020204" pitchFamily="34" charset="-122"/>
              </a:rPr>
              <a:t>1</a:t>
            </a:r>
            <a:r>
              <a:rPr lang="zh-CN" altLang="en-US" sz="2000" dirty="0">
                <a:solidFill>
                  <a:srgbClr val="FFFF00"/>
                </a:solidFill>
                <a:latin typeface="微软雅黑" panose="020B0503020204020204" pitchFamily="34" charset="-122"/>
                <a:ea typeface="微软雅黑" panose="020B0503020204020204" pitchFamily="34" charset="-122"/>
              </a:rPr>
              <a:t>，如果只有两位不同，那么就为</a:t>
            </a:r>
            <a:r>
              <a:rPr lang="en-US" altLang="zh-CN" sz="2000" dirty="0">
                <a:solidFill>
                  <a:srgbClr val="FFFF00"/>
                </a:solidFill>
                <a:latin typeface="微软雅黑" panose="020B0503020204020204" pitchFamily="34" charset="-122"/>
                <a:ea typeface="微软雅黑" panose="020B0503020204020204" pitchFamily="34" charset="-122"/>
              </a:rPr>
              <a:t>0.02</a:t>
            </a:r>
            <a:r>
              <a:rPr lang="zh-CN" altLang="en-US" sz="2000" dirty="0">
                <a:solidFill>
                  <a:srgbClr val="FFFF00"/>
                </a:solidFill>
                <a:latin typeface="微软雅黑" panose="020B0503020204020204" pitchFamily="34" charset="-122"/>
                <a:ea typeface="微软雅黑" panose="020B0503020204020204" pitchFamily="34" charset="-122"/>
              </a:rPr>
              <a:t>。</a:t>
            </a:r>
          </a:p>
        </p:txBody>
      </p:sp>
      <p:sp>
        <p:nvSpPr>
          <p:cNvPr id="11" name="矩形 10">
            <a:extLst>
              <a:ext uri="{FF2B5EF4-FFF2-40B4-BE49-F238E27FC236}">
                <a16:creationId xmlns:a16="http://schemas.microsoft.com/office/drawing/2014/main" xmlns="" id="{59E29143-C344-4A4C-BE95-7E696C55E83C}"/>
              </a:ext>
            </a:extLst>
          </p:cNvPr>
          <p:cNvSpPr/>
          <p:nvPr/>
        </p:nvSpPr>
        <p:spPr>
          <a:xfrm>
            <a:off x="3986398" y="649621"/>
            <a:ext cx="4572000" cy="4093428"/>
          </a:xfrm>
          <a:prstGeom prst="rect">
            <a:avLst/>
          </a:prstGeom>
        </p:spPr>
        <p:txBody>
          <a:bodyPr>
            <a:spAutoFit/>
          </a:bodyPr>
          <a:lstStyle/>
          <a:p>
            <a:r>
              <a:rPr lang="en-US" altLang="zh-CN" dirty="0">
                <a:solidFill>
                  <a:srgbClr val="FFFF00"/>
                </a:solidFill>
                <a:latin typeface="Courier New" panose="02070309020205020404" pitchFamily="49" charset="0"/>
              </a:rPr>
              <a:t> </a:t>
            </a:r>
          </a:p>
          <a:p>
            <a:r>
              <a:rPr lang="en-US" altLang="zh-CN" dirty="0">
                <a:solidFill>
                  <a:srgbClr val="FFFF00"/>
                </a:solidFill>
                <a:latin typeface="Consolas" panose="020B0609020204030204" pitchFamily="49" charset="0"/>
              </a:rPr>
              <a:t>for </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=0:N-1</a:t>
            </a:r>
          </a:p>
          <a:p>
            <a:r>
              <a:rPr lang="en-US" altLang="zh-CN" dirty="0">
                <a:solidFill>
                  <a:srgbClr val="FFFF00"/>
                </a:solidFill>
                <a:latin typeface="Consolas" panose="020B0609020204030204" pitchFamily="49" charset="0"/>
              </a:rPr>
              <a:t>for j=0:N-1</a:t>
            </a:r>
          </a:p>
          <a:p>
            <a:r>
              <a:rPr lang="en-US" altLang="zh-CN" dirty="0">
                <a:solidFill>
                  <a:srgbClr val="FFFF00"/>
                </a:solidFill>
                <a:latin typeface="Consolas" panose="020B0609020204030204" pitchFamily="49" charset="0"/>
              </a:rPr>
              <a:t>for m=0:k-1</a:t>
            </a:r>
          </a:p>
          <a:p>
            <a:r>
              <a:rPr lang="en-US" altLang="zh-CN" dirty="0">
                <a:solidFill>
                  <a:srgbClr val="FFFF00"/>
                </a:solidFill>
                <a:latin typeface="Consolas" panose="020B0609020204030204" pitchFamily="49" charset="0"/>
              </a:rPr>
              <a:t>        if abs(</a:t>
            </a:r>
            <a:r>
              <a:rPr lang="en-US" altLang="zh-CN" dirty="0" err="1">
                <a:solidFill>
                  <a:srgbClr val="FFFF00"/>
                </a:solidFill>
                <a:latin typeface="Consolas" panose="020B0609020204030204" pitchFamily="49" charset="0"/>
              </a:rPr>
              <a:t>bitxor</a:t>
            </a:r>
            <a:r>
              <a:rPr lang="en-US" altLang="zh-CN" dirty="0">
                <a:solidFill>
                  <a:srgbClr val="FFFF00"/>
                </a:solidFill>
                <a:latin typeface="Consolas" panose="020B0609020204030204" pitchFamily="49" charset="0"/>
              </a:rPr>
              <a:t>(</a:t>
            </a:r>
            <a:r>
              <a:rPr lang="en-US" altLang="zh-CN" dirty="0" err="1">
                <a:solidFill>
                  <a:srgbClr val="FFFF00"/>
                </a:solidFill>
                <a:latin typeface="Consolas" panose="020B0609020204030204" pitchFamily="49" charset="0"/>
              </a:rPr>
              <a:t>i,j</a:t>
            </a:r>
            <a:r>
              <a:rPr lang="en-US" altLang="zh-CN" dirty="0">
                <a:solidFill>
                  <a:srgbClr val="FFFF00"/>
                </a:solidFill>
                <a:latin typeface="Consolas" panose="020B0609020204030204" pitchFamily="49" charset="0"/>
              </a:rPr>
              <a:t>))==2^m</a:t>
            </a:r>
          </a:p>
          <a:p>
            <a:r>
              <a:rPr lang="en-US" altLang="zh-CN" dirty="0">
                <a:solidFill>
                  <a:srgbClr val="FFFF00"/>
                </a:solidFill>
                <a:latin typeface="Consolas" panose="020B0609020204030204" pitchFamily="49" charset="0"/>
              </a:rPr>
              <a:t>            A(i+1,j+1)=1;</a:t>
            </a:r>
          </a:p>
          <a:p>
            <a:r>
              <a:rPr lang="en-US" altLang="zh-CN" dirty="0">
                <a:solidFill>
                  <a:srgbClr val="FFFF00"/>
                </a:solidFill>
                <a:latin typeface="Consolas" panose="020B0609020204030204" pitchFamily="49" charset="0"/>
              </a:rPr>
              <a:t>            break</a:t>
            </a:r>
          </a:p>
          <a:p>
            <a:r>
              <a:rPr lang="en-US" altLang="zh-CN" dirty="0">
                <a:solidFill>
                  <a:srgbClr val="FFFF00"/>
                </a:solidFill>
                <a:latin typeface="Consolas" panose="020B0609020204030204" pitchFamily="49" charset="0"/>
              </a:rPr>
              <a:t>        else</a:t>
            </a:r>
          </a:p>
          <a:p>
            <a:r>
              <a:rPr lang="en-US" altLang="zh-CN" dirty="0">
                <a:solidFill>
                  <a:srgbClr val="FFFF00"/>
                </a:solidFill>
                <a:latin typeface="Consolas" panose="020B0609020204030204" pitchFamily="49" charset="0"/>
              </a:rPr>
              <a:t>        for n=0:m-1</a:t>
            </a:r>
          </a:p>
          <a:p>
            <a:r>
              <a:rPr lang="en-US" altLang="zh-CN" dirty="0">
                <a:solidFill>
                  <a:srgbClr val="FFFF00"/>
                </a:solidFill>
                <a:latin typeface="Consolas" panose="020B0609020204030204" pitchFamily="49" charset="0"/>
              </a:rPr>
              <a:t>            if (abs(</a:t>
            </a:r>
            <a:r>
              <a:rPr lang="en-US" altLang="zh-CN" dirty="0" err="1">
                <a:solidFill>
                  <a:srgbClr val="FFFF00"/>
                </a:solidFill>
                <a:latin typeface="Consolas" panose="020B0609020204030204" pitchFamily="49" charset="0"/>
              </a:rPr>
              <a:t>bitxor</a:t>
            </a:r>
            <a:r>
              <a:rPr lang="en-US" altLang="zh-CN" dirty="0">
                <a:solidFill>
                  <a:srgbClr val="FFFF00"/>
                </a:solidFill>
                <a:latin typeface="Consolas" panose="020B0609020204030204" pitchFamily="49" charset="0"/>
              </a:rPr>
              <a:t>(</a:t>
            </a:r>
            <a:r>
              <a:rPr lang="en-US" altLang="zh-CN" dirty="0" err="1">
                <a:solidFill>
                  <a:srgbClr val="FFFF00"/>
                </a:solidFill>
                <a:latin typeface="Consolas" panose="020B0609020204030204" pitchFamily="49" charset="0"/>
              </a:rPr>
              <a:t>i,j</a:t>
            </a:r>
            <a:r>
              <a:rPr lang="en-US" altLang="zh-CN" dirty="0">
                <a:solidFill>
                  <a:srgbClr val="FFFF00"/>
                </a:solidFill>
                <a:latin typeface="Consolas" panose="020B0609020204030204" pitchFamily="49" charset="0"/>
              </a:rPr>
              <a:t>))==2^m+2^n)||(abs(</a:t>
            </a:r>
            <a:r>
              <a:rPr lang="en-US" altLang="zh-CN" dirty="0" err="1">
                <a:solidFill>
                  <a:srgbClr val="FFFF00"/>
                </a:solidFill>
                <a:latin typeface="Consolas" panose="020B0609020204030204" pitchFamily="49" charset="0"/>
              </a:rPr>
              <a:t>bitxor</a:t>
            </a:r>
            <a:r>
              <a:rPr lang="en-US" altLang="zh-CN" dirty="0">
                <a:solidFill>
                  <a:srgbClr val="FFFF00"/>
                </a:solidFill>
                <a:latin typeface="Consolas" panose="020B0609020204030204" pitchFamily="49" charset="0"/>
              </a:rPr>
              <a:t>(</a:t>
            </a:r>
            <a:r>
              <a:rPr lang="en-US" altLang="zh-CN" dirty="0" err="1">
                <a:solidFill>
                  <a:srgbClr val="FFFF00"/>
                </a:solidFill>
                <a:latin typeface="Consolas" panose="020B0609020204030204" pitchFamily="49" charset="0"/>
              </a:rPr>
              <a:t>i,j</a:t>
            </a:r>
            <a:r>
              <a:rPr lang="en-US" altLang="zh-CN" dirty="0">
                <a:solidFill>
                  <a:srgbClr val="FFFF00"/>
                </a:solidFill>
                <a:latin typeface="Consolas" panose="020B0609020204030204" pitchFamily="49" charset="0"/>
              </a:rPr>
              <a:t>))==2^m-2^n)</a:t>
            </a:r>
          </a:p>
          <a:p>
            <a:r>
              <a:rPr lang="en-US" altLang="zh-CN" dirty="0">
                <a:solidFill>
                  <a:srgbClr val="FFFF00"/>
                </a:solidFill>
                <a:latin typeface="Consolas" panose="020B0609020204030204" pitchFamily="49" charset="0"/>
              </a:rPr>
              <a:t>                A(i+1,j+1)=0.02;</a:t>
            </a:r>
          </a:p>
          <a:p>
            <a:r>
              <a:rPr lang="en-US" altLang="zh-CN" dirty="0">
                <a:solidFill>
                  <a:srgbClr val="FFFF00"/>
                </a:solidFill>
                <a:latin typeface="Consolas" panose="020B0609020204030204" pitchFamily="49" charset="0"/>
              </a:rPr>
              <a:t>                break</a:t>
            </a:r>
          </a:p>
          <a:p>
            <a:r>
              <a:rPr lang="en-US" altLang="zh-CN" dirty="0">
                <a:solidFill>
                  <a:srgbClr val="FFFF00"/>
                </a:solidFill>
                <a:latin typeface="Consolas" panose="020B0609020204030204" pitchFamily="49" charset="0"/>
              </a:rPr>
              <a:t>            else</a:t>
            </a:r>
          </a:p>
          <a:p>
            <a:r>
              <a:rPr lang="en-US" altLang="zh-CN" dirty="0">
                <a:solidFill>
                  <a:srgbClr val="FFFF00"/>
                </a:solidFill>
                <a:latin typeface="Consolas" panose="020B0609020204030204" pitchFamily="49" charset="0"/>
              </a:rPr>
              <a:t>                A(i+1,j+1)=0;</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    end</a:t>
            </a:r>
          </a:p>
        </p:txBody>
      </p:sp>
    </p:spTree>
    <p:extLst>
      <p:ext uri="{BB962C8B-B14F-4D97-AF65-F5344CB8AC3E}">
        <p14:creationId xmlns:p14="http://schemas.microsoft.com/office/powerpoint/2010/main" val="3469644482"/>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7"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建立模型</a:t>
            </a:r>
          </a:p>
        </p:txBody>
      </p:sp>
      <p:sp>
        <p:nvSpPr>
          <p:cNvPr id="2" name="文本框 1">
            <a:extLst>
              <a:ext uri="{FF2B5EF4-FFF2-40B4-BE49-F238E27FC236}">
                <a16:creationId xmlns:a16="http://schemas.microsoft.com/office/drawing/2014/main" xmlns="" id="{3DDA6812-0671-4168-B0C5-5BC02196E27F}"/>
              </a:ext>
            </a:extLst>
          </p:cNvPr>
          <p:cNvSpPr txBox="1"/>
          <p:nvPr/>
        </p:nvSpPr>
        <p:spPr>
          <a:xfrm>
            <a:off x="256522" y="1130043"/>
            <a:ext cx="3273331" cy="3416320"/>
          </a:xfrm>
          <a:prstGeom prst="rect">
            <a:avLst/>
          </a:prstGeom>
          <a:noFill/>
        </p:spPr>
        <p:txBody>
          <a:bodyPr wrap="square" rtlCol="0">
            <a:spAutoFit/>
          </a:bodyPr>
          <a:lstStyle/>
          <a:p>
            <a:r>
              <a:rPr lang="zh-CN" altLang="en-US" sz="1800" dirty="0">
                <a:solidFill>
                  <a:srgbClr val="FFFF00"/>
                </a:solidFill>
                <a:latin typeface="微软雅黑" panose="020B0503020204020204" pitchFamily="34" charset="-122"/>
                <a:ea typeface="微软雅黑" panose="020B0503020204020204" pitchFamily="34" charset="-122"/>
              </a:rPr>
              <a:t>观测概率矩阵</a:t>
            </a:r>
            <a:r>
              <a:rPr lang="en-US" altLang="zh-CN" sz="1800" dirty="0">
                <a:solidFill>
                  <a:srgbClr val="FFFF00"/>
                </a:solidFill>
                <a:latin typeface="微软雅黑" panose="020B0503020204020204" pitchFamily="34" charset="-122"/>
                <a:ea typeface="微软雅黑" panose="020B0503020204020204" pitchFamily="34" charset="-122"/>
              </a:rPr>
              <a:t>B(</a:t>
            </a:r>
            <a:r>
              <a:rPr lang="en-US" altLang="zh-CN" sz="1800" dirty="0" err="1">
                <a:solidFill>
                  <a:srgbClr val="FFFF00"/>
                </a:solidFill>
                <a:latin typeface="微软雅黑" panose="020B0503020204020204" pitchFamily="34" charset="-122"/>
                <a:ea typeface="微软雅黑" panose="020B0503020204020204" pitchFamily="34" charset="-122"/>
              </a:rPr>
              <a:t>i,t</a:t>
            </a:r>
            <a:r>
              <a:rPr lang="en-US" altLang="zh-CN" sz="1800" dirty="0">
                <a:solidFill>
                  <a:srgbClr val="FFFF00"/>
                </a:solidFill>
                <a:latin typeface="微软雅黑" panose="020B0503020204020204" pitchFamily="34" charset="-122"/>
                <a:ea typeface="微软雅黑" panose="020B0503020204020204" pitchFamily="34" charset="-122"/>
              </a:rPr>
              <a:t>)</a:t>
            </a:r>
            <a:r>
              <a:rPr lang="zh-CN" altLang="en-US" sz="1800" dirty="0">
                <a:solidFill>
                  <a:srgbClr val="FFFF00"/>
                </a:solidFill>
                <a:latin typeface="微软雅黑" panose="020B0503020204020204" pitchFamily="34" charset="-122"/>
                <a:ea typeface="微软雅黑" panose="020B0503020204020204" pitchFamily="34" charset="-122"/>
              </a:rPr>
              <a:t>：</a:t>
            </a:r>
            <a:r>
              <a:rPr lang="en-US" altLang="zh-CN" sz="1800" dirty="0">
                <a:solidFill>
                  <a:srgbClr val="FFFF00"/>
                </a:solidFill>
                <a:latin typeface="微软雅黑" panose="020B0503020204020204" pitchFamily="34" charset="-122"/>
                <a:ea typeface="微软雅黑" panose="020B0503020204020204" pitchFamily="34" charset="-122"/>
              </a:rPr>
              <a:t>t</a:t>
            </a:r>
            <a:r>
              <a:rPr lang="zh-CN" altLang="en-US" sz="1800" dirty="0">
                <a:solidFill>
                  <a:srgbClr val="FFFF00"/>
                </a:solidFill>
                <a:latin typeface="微软雅黑" panose="020B0503020204020204" pitchFamily="34" charset="-122"/>
                <a:ea typeface="微软雅黑" panose="020B0503020204020204" pitchFamily="34" charset="-122"/>
              </a:rPr>
              <a:t>时刻的状态为</a:t>
            </a:r>
            <a:r>
              <a:rPr lang="en-US" altLang="zh-CN" sz="1800" dirty="0" err="1">
                <a:solidFill>
                  <a:srgbClr val="FFFF00"/>
                </a:solidFill>
                <a:latin typeface="微软雅黑" panose="020B0503020204020204" pitchFamily="34" charset="-122"/>
                <a:ea typeface="微软雅黑" panose="020B0503020204020204" pitchFamily="34" charset="-122"/>
              </a:rPr>
              <a:t>i</a:t>
            </a:r>
            <a:r>
              <a:rPr lang="zh-CN" altLang="en-US" sz="1800" dirty="0">
                <a:solidFill>
                  <a:srgbClr val="FFFF00"/>
                </a:solidFill>
                <a:latin typeface="微软雅黑" panose="020B0503020204020204" pitchFamily="34" charset="-122"/>
                <a:ea typeface="微软雅黑" panose="020B0503020204020204" pitchFamily="34" charset="-122"/>
              </a:rPr>
              <a:t>的概率。是根据观测值</a:t>
            </a:r>
            <a:r>
              <a:rPr lang="en-US" altLang="zh-CN" sz="1800" dirty="0">
                <a:solidFill>
                  <a:srgbClr val="FFFF00"/>
                </a:solidFill>
                <a:latin typeface="微软雅黑" panose="020B0503020204020204" pitchFamily="34" charset="-122"/>
                <a:ea typeface="微软雅黑" panose="020B0503020204020204" pitchFamily="34" charset="-122"/>
              </a:rPr>
              <a:t>O</a:t>
            </a:r>
            <a:r>
              <a:rPr lang="zh-CN" altLang="en-US" sz="1800" dirty="0">
                <a:solidFill>
                  <a:srgbClr val="FFFF00"/>
                </a:solidFill>
                <a:latin typeface="微软雅黑" panose="020B0503020204020204" pitchFamily="34" charset="-122"/>
                <a:ea typeface="微软雅黑" panose="020B0503020204020204" pitchFamily="34" charset="-122"/>
              </a:rPr>
              <a:t>（</a:t>
            </a:r>
            <a:r>
              <a:rPr lang="en-US" altLang="zh-CN" sz="1800" dirty="0">
                <a:solidFill>
                  <a:srgbClr val="FFFF00"/>
                </a:solidFill>
                <a:latin typeface="微软雅黑" panose="020B0503020204020204" pitchFamily="34" charset="-122"/>
                <a:ea typeface="微软雅黑" panose="020B0503020204020204" pitchFamily="34" charset="-122"/>
              </a:rPr>
              <a:t>t</a:t>
            </a:r>
            <a:r>
              <a:rPr lang="zh-CN" altLang="en-US" sz="1800" dirty="0">
                <a:solidFill>
                  <a:srgbClr val="FFFF00"/>
                </a:solidFill>
                <a:latin typeface="微软雅黑" panose="020B0503020204020204" pitchFamily="34" charset="-122"/>
                <a:ea typeface="微软雅黑" panose="020B0503020204020204" pitchFamily="34" charset="-122"/>
              </a:rPr>
              <a:t>）和</a:t>
            </a:r>
            <a:r>
              <a:rPr lang="en-US" altLang="zh-CN" sz="1800" dirty="0" err="1">
                <a:solidFill>
                  <a:srgbClr val="FFFF00"/>
                </a:solidFill>
                <a:latin typeface="微软雅黑" panose="020B0503020204020204" pitchFamily="34" charset="-122"/>
                <a:ea typeface="微软雅黑" panose="020B0503020204020204" pitchFamily="34" charset="-122"/>
              </a:rPr>
              <a:t>i</a:t>
            </a:r>
            <a:r>
              <a:rPr lang="zh-CN" altLang="en-US" sz="1800" dirty="0">
                <a:solidFill>
                  <a:srgbClr val="FFFF00"/>
                </a:solidFill>
                <a:latin typeface="微软雅黑" panose="020B0503020204020204" pitchFamily="34" charset="-122"/>
                <a:ea typeface="微软雅黑" panose="020B0503020204020204" pitchFamily="34" charset="-122"/>
              </a:rPr>
              <a:t>状态理论上的功率相比较得出的。具体有两种算法，一种是根据</a:t>
            </a:r>
            <a:r>
              <a:rPr lang="en-US" altLang="zh-CN" sz="1800" dirty="0">
                <a:solidFill>
                  <a:srgbClr val="FFFF00"/>
                </a:solidFill>
                <a:latin typeface="微软雅黑" panose="020B0503020204020204" pitchFamily="34" charset="-122"/>
                <a:ea typeface="微软雅黑" panose="020B0503020204020204" pitchFamily="34" charset="-122"/>
              </a:rPr>
              <a:t>t</a:t>
            </a:r>
            <a:r>
              <a:rPr lang="zh-CN" altLang="en-US" sz="1800" dirty="0">
                <a:solidFill>
                  <a:srgbClr val="FFFF00"/>
                </a:solidFill>
                <a:latin typeface="微软雅黑" panose="020B0503020204020204" pitchFamily="34" charset="-122"/>
                <a:ea typeface="微软雅黑" panose="020B0503020204020204" pitchFamily="34" charset="-122"/>
              </a:rPr>
              <a:t>时刻观测的功率值在正态分布的概率密度函数的取值归一化后得出的，一种是算出以</a:t>
            </a:r>
            <a:r>
              <a:rPr lang="en-US" altLang="zh-CN" sz="1800" dirty="0">
                <a:solidFill>
                  <a:srgbClr val="FFFF00"/>
                </a:solidFill>
                <a:latin typeface="微软雅黑" panose="020B0503020204020204" pitchFamily="34" charset="-122"/>
                <a:ea typeface="微软雅黑" panose="020B0503020204020204" pitchFamily="34" charset="-122"/>
              </a:rPr>
              <a:t>mu(</a:t>
            </a:r>
            <a:r>
              <a:rPr lang="en-US" altLang="zh-CN" sz="1800" dirty="0" err="1">
                <a:solidFill>
                  <a:srgbClr val="FFFF00"/>
                </a:solidFill>
                <a:latin typeface="微软雅黑" panose="020B0503020204020204" pitchFamily="34" charset="-122"/>
                <a:ea typeface="微软雅黑" panose="020B0503020204020204" pitchFamily="34" charset="-122"/>
              </a:rPr>
              <a:t>i</a:t>
            </a:r>
            <a:r>
              <a:rPr lang="en-US" altLang="zh-CN" sz="1800" dirty="0">
                <a:solidFill>
                  <a:srgbClr val="FFFF00"/>
                </a:solidFill>
                <a:latin typeface="微软雅黑" panose="020B0503020204020204" pitchFamily="34" charset="-122"/>
                <a:ea typeface="微软雅黑" panose="020B0503020204020204" pitchFamily="34" charset="-122"/>
              </a:rPr>
              <a:t>)</a:t>
            </a:r>
            <a:r>
              <a:rPr lang="zh-CN" altLang="en-US" sz="1800" dirty="0">
                <a:solidFill>
                  <a:srgbClr val="FFFF00"/>
                </a:solidFill>
                <a:latin typeface="微软雅黑" panose="020B0503020204020204" pitchFamily="34" charset="-122"/>
                <a:ea typeface="微软雅黑" panose="020B0503020204020204" pitchFamily="34" charset="-122"/>
              </a:rPr>
              <a:t>为均值，</a:t>
            </a:r>
            <a:r>
              <a:rPr lang="en-US" altLang="zh-CN" sz="1800" dirty="0" err="1">
                <a:solidFill>
                  <a:srgbClr val="FFFF00"/>
                </a:solidFill>
                <a:latin typeface="微软雅黑" panose="020B0503020204020204" pitchFamily="34" charset="-122"/>
                <a:ea typeface="微软雅黑" panose="020B0503020204020204" pitchFamily="34" charset="-122"/>
              </a:rPr>
              <a:t>sigmal</a:t>
            </a:r>
            <a:r>
              <a:rPr lang="en-US" altLang="zh-CN" sz="1800" dirty="0">
                <a:solidFill>
                  <a:srgbClr val="FFFF00"/>
                </a:solidFill>
                <a:latin typeface="微软雅黑" panose="020B0503020204020204" pitchFamily="34" charset="-122"/>
                <a:ea typeface="微软雅黑" panose="020B0503020204020204" pitchFamily="34" charset="-122"/>
              </a:rPr>
              <a:t>(</a:t>
            </a:r>
            <a:r>
              <a:rPr lang="en-US" altLang="zh-CN" sz="1800" dirty="0" err="1">
                <a:solidFill>
                  <a:srgbClr val="FFFF00"/>
                </a:solidFill>
                <a:latin typeface="微软雅黑" panose="020B0503020204020204" pitchFamily="34" charset="-122"/>
                <a:ea typeface="微软雅黑" panose="020B0503020204020204" pitchFamily="34" charset="-122"/>
              </a:rPr>
              <a:t>i</a:t>
            </a:r>
            <a:r>
              <a:rPr lang="en-US" altLang="zh-CN" sz="1800" dirty="0">
                <a:solidFill>
                  <a:srgbClr val="FFFF00"/>
                </a:solidFill>
                <a:latin typeface="微软雅黑" panose="020B0503020204020204" pitchFamily="34" charset="-122"/>
                <a:ea typeface="微软雅黑" panose="020B0503020204020204" pitchFamily="34" charset="-122"/>
              </a:rPr>
              <a:t>)</a:t>
            </a:r>
            <a:r>
              <a:rPr lang="zh-CN" altLang="en-US" sz="1800" dirty="0">
                <a:solidFill>
                  <a:srgbClr val="FFFF00"/>
                </a:solidFill>
                <a:latin typeface="微软雅黑" panose="020B0503020204020204" pitchFamily="34" charset="-122"/>
                <a:ea typeface="微软雅黑" panose="020B0503020204020204" pitchFamily="34" charset="-122"/>
              </a:rPr>
              <a:t>为方差的正态分布的</a:t>
            </a:r>
            <a:r>
              <a:rPr lang="en-US" altLang="zh-CN" sz="1800" dirty="0">
                <a:solidFill>
                  <a:srgbClr val="FFFF00"/>
                </a:solidFill>
                <a:latin typeface="微软雅黑" panose="020B0503020204020204" pitchFamily="34" charset="-122"/>
                <a:ea typeface="微软雅黑" panose="020B0503020204020204" pitchFamily="34" charset="-122"/>
              </a:rPr>
              <a:t>95%</a:t>
            </a:r>
            <a:r>
              <a:rPr lang="zh-CN" altLang="en-US" sz="1800" dirty="0">
                <a:solidFill>
                  <a:srgbClr val="FFFF00"/>
                </a:solidFill>
                <a:latin typeface="微软雅黑" panose="020B0503020204020204" pitchFamily="34" charset="-122"/>
                <a:ea typeface="微软雅黑" panose="020B0503020204020204" pitchFamily="34" charset="-122"/>
              </a:rPr>
              <a:t>的置信区间上下界，如果</a:t>
            </a:r>
            <a:r>
              <a:rPr lang="en-US" altLang="zh-CN" sz="1800" dirty="0">
                <a:solidFill>
                  <a:srgbClr val="FFFF00"/>
                </a:solidFill>
                <a:latin typeface="微软雅黑" panose="020B0503020204020204" pitchFamily="34" charset="-122"/>
                <a:ea typeface="微软雅黑" panose="020B0503020204020204" pitchFamily="34" charset="-122"/>
              </a:rPr>
              <a:t>O(t)</a:t>
            </a:r>
            <a:r>
              <a:rPr lang="zh-CN" altLang="en-US" sz="1800" dirty="0">
                <a:solidFill>
                  <a:srgbClr val="FFFF00"/>
                </a:solidFill>
                <a:latin typeface="微软雅黑" panose="020B0503020204020204" pitchFamily="34" charset="-122"/>
                <a:ea typeface="微软雅黑" panose="020B0503020204020204" pitchFamily="34" charset="-122"/>
              </a:rPr>
              <a:t>在该范围内，则</a:t>
            </a:r>
            <a:r>
              <a:rPr lang="en-US" altLang="zh-CN" sz="1800" dirty="0">
                <a:solidFill>
                  <a:srgbClr val="FFFF00"/>
                </a:solidFill>
                <a:latin typeface="微软雅黑" panose="020B0503020204020204" pitchFamily="34" charset="-122"/>
                <a:ea typeface="微软雅黑" panose="020B0503020204020204" pitchFamily="34" charset="-122"/>
              </a:rPr>
              <a:t>B(</a:t>
            </a:r>
            <a:r>
              <a:rPr lang="en-US" altLang="zh-CN" sz="1800" dirty="0" err="1">
                <a:solidFill>
                  <a:srgbClr val="FFFF00"/>
                </a:solidFill>
                <a:latin typeface="微软雅黑" panose="020B0503020204020204" pitchFamily="34" charset="-122"/>
                <a:ea typeface="微软雅黑" panose="020B0503020204020204" pitchFamily="34" charset="-122"/>
              </a:rPr>
              <a:t>I,t</a:t>
            </a:r>
            <a:r>
              <a:rPr lang="en-US" altLang="zh-CN" sz="1800" dirty="0">
                <a:solidFill>
                  <a:srgbClr val="FFFF00"/>
                </a:solidFill>
                <a:latin typeface="微软雅黑" panose="020B0503020204020204" pitchFamily="34" charset="-122"/>
                <a:ea typeface="微软雅黑" panose="020B0503020204020204" pitchFamily="34" charset="-122"/>
              </a:rPr>
              <a:t>)</a:t>
            </a:r>
            <a:r>
              <a:rPr lang="zh-CN" altLang="en-US" sz="1800" dirty="0">
                <a:solidFill>
                  <a:srgbClr val="FFFF00"/>
                </a:solidFill>
                <a:latin typeface="微软雅黑" panose="020B0503020204020204" pitchFamily="34" charset="-122"/>
                <a:ea typeface="微软雅黑" panose="020B0503020204020204" pitchFamily="34" charset="-122"/>
              </a:rPr>
              <a:t>为</a:t>
            </a:r>
            <a:r>
              <a:rPr lang="en-US" altLang="zh-CN" sz="1800" dirty="0">
                <a:solidFill>
                  <a:srgbClr val="FFFF00"/>
                </a:solidFill>
                <a:latin typeface="微软雅黑" panose="020B0503020204020204" pitchFamily="34" charset="-122"/>
                <a:ea typeface="微软雅黑" panose="020B0503020204020204" pitchFamily="34" charset="-122"/>
              </a:rPr>
              <a:t>0.95</a:t>
            </a:r>
            <a:r>
              <a:rPr lang="zh-CN" altLang="en-US" sz="1800" dirty="0">
                <a:solidFill>
                  <a:srgbClr val="FFFF00"/>
                </a:solidFill>
                <a:latin typeface="微软雅黑" panose="020B0503020204020204" pitchFamily="34" charset="-122"/>
                <a:ea typeface="微软雅黑" panose="020B0503020204020204" pitchFamily="34" charset="-122"/>
              </a:rPr>
              <a:t>，否则为</a:t>
            </a:r>
            <a:r>
              <a:rPr lang="en-US" altLang="zh-CN" sz="1800" dirty="0">
                <a:solidFill>
                  <a:srgbClr val="FFFF00"/>
                </a:solidFill>
                <a:latin typeface="微软雅黑" panose="020B0503020204020204" pitchFamily="34" charset="-122"/>
                <a:ea typeface="微软雅黑" panose="020B0503020204020204" pitchFamily="34" charset="-122"/>
              </a:rPr>
              <a:t>0.05</a:t>
            </a:r>
            <a:r>
              <a:rPr lang="zh-CN" altLang="en-US" sz="1800" dirty="0">
                <a:solidFill>
                  <a:srgbClr val="FFFF00"/>
                </a:solidFill>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xmlns="" id="{7B9E62DB-6A2B-42EF-A113-61686B3786B9}"/>
              </a:ext>
            </a:extLst>
          </p:cNvPr>
          <p:cNvSpPr/>
          <p:nvPr/>
        </p:nvSpPr>
        <p:spPr>
          <a:xfrm>
            <a:off x="3979523" y="49798"/>
            <a:ext cx="4614462" cy="4893647"/>
          </a:xfrm>
          <a:prstGeom prst="rect">
            <a:avLst/>
          </a:prstGeom>
        </p:spPr>
        <p:txBody>
          <a:bodyPr wrap="square">
            <a:spAutoFit/>
          </a:bodyPr>
          <a:lstStyle/>
          <a:p>
            <a:r>
              <a:rPr lang="en-US" altLang="zh-CN" dirty="0">
                <a:solidFill>
                  <a:srgbClr val="FFFF00"/>
                </a:solidFill>
                <a:latin typeface="Courier New" panose="02070309020205020404" pitchFamily="49" charset="0"/>
              </a:rPr>
              <a:t> </a:t>
            </a:r>
          </a:p>
          <a:p>
            <a:r>
              <a:rPr lang="en-US" altLang="zh-CN" dirty="0">
                <a:solidFill>
                  <a:srgbClr val="FFFF00"/>
                </a:solidFill>
                <a:latin typeface="Consolas" panose="020B0609020204030204" pitchFamily="49" charset="0"/>
              </a:rPr>
              <a:t>N=2^k;</a:t>
            </a:r>
          </a:p>
          <a:p>
            <a:r>
              <a:rPr lang="en-US" altLang="zh-CN" dirty="0">
                <a:solidFill>
                  <a:srgbClr val="FFFF00"/>
                </a:solidFill>
                <a:latin typeface="Consolas" panose="020B0609020204030204" pitchFamily="49" charset="0"/>
              </a:rPr>
              <a:t>a=zeros(N);</a:t>
            </a:r>
          </a:p>
          <a:p>
            <a:r>
              <a:rPr lang="en-US" altLang="zh-CN" dirty="0">
                <a:solidFill>
                  <a:srgbClr val="FFFF00"/>
                </a:solidFill>
                <a:latin typeface="Consolas" panose="020B0609020204030204" pitchFamily="49" charset="0"/>
              </a:rPr>
              <a:t>b=zeros(N);</a:t>
            </a:r>
          </a:p>
          <a:p>
            <a:r>
              <a:rPr lang="en-US" altLang="zh-CN" dirty="0">
                <a:solidFill>
                  <a:srgbClr val="FFFF00"/>
                </a:solidFill>
                <a:latin typeface="Consolas" panose="020B0609020204030204" pitchFamily="49" charset="0"/>
              </a:rPr>
              <a:t>B=zeros(N,T);</a:t>
            </a:r>
          </a:p>
          <a:p>
            <a:endParaRPr lang="en-US" altLang="zh-CN" dirty="0">
              <a:solidFill>
                <a:srgbClr val="FFFF00"/>
              </a:solidFill>
              <a:latin typeface="Consolas" panose="020B0609020204030204" pitchFamily="49" charset="0"/>
            </a:endParaRPr>
          </a:p>
          <a:p>
            <a:r>
              <a:rPr lang="en-US" altLang="zh-CN" dirty="0">
                <a:solidFill>
                  <a:srgbClr val="FFFF00"/>
                </a:solidFill>
                <a:latin typeface="Consolas" panose="020B0609020204030204" pitchFamily="49" charset="0"/>
              </a:rPr>
              <a:t>for </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=1:N</a:t>
            </a:r>
          </a:p>
          <a:p>
            <a:r>
              <a:rPr lang="en-US" altLang="zh-CN" dirty="0">
                <a:solidFill>
                  <a:srgbClr val="FFFF00"/>
                </a:solidFill>
                <a:latin typeface="Consolas" panose="020B0609020204030204" pitchFamily="49" charset="0"/>
              </a:rPr>
              <a:t>    a(</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)=mu(</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)-500;</a:t>
            </a:r>
          </a:p>
          <a:p>
            <a:r>
              <a:rPr lang="en-US" altLang="zh-CN" dirty="0">
                <a:solidFill>
                  <a:srgbClr val="FFFF00"/>
                </a:solidFill>
                <a:latin typeface="Consolas" panose="020B0609020204030204" pitchFamily="49" charset="0"/>
              </a:rPr>
              <a:t>    b(</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)=mu(</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)+500;</a:t>
            </a:r>
          </a:p>
          <a:p>
            <a:r>
              <a:rPr lang="en-US" altLang="zh-CN" dirty="0">
                <a:solidFill>
                  <a:srgbClr val="FFFF00"/>
                </a:solidFill>
                <a:latin typeface="Consolas" panose="020B0609020204030204" pitchFamily="49" charset="0"/>
              </a:rPr>
              <a:t>    </a:t>
            </a:r>
          </a:p>
          <a:p>
            <a:r>
              <a:rPr lang="en-US" altLang="zh-CN" dirty="0">
                <a:solidFill>
                  <a:srgbClr val="FFFF00"/>
                </a:solidFill>
                <a:latin typeface="Consolas" panose="020B0609020204030204" pitchFamily="49" charset="0"/>
              </a:rPr>
              <a:t>%     a(</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a:t>
            </a:r>
            <a:r>
              <a:rPr lang="en-US" altLang="zh-CN" dirty="0" err="1">
                <a:solidFill>
                  <a:srgbClr val="FFFF00"/>
                </a:solidFill>
                <a:latin typeface="Consolas" panose="020B0609020204030204" pitchFamily="49" charset="0"/>
              </a:rPr>
              <a:t>norminv</a:t>
            </a:r>
            <a:r>
              <a:rPr lang="en-US" altLang="zh-CN" dirty="0">
                <a:solidFill>
                  <a:srgbClr val="FFFF00"/>
                </a:solidFill>
                <a:latin typeface="Consolas" panose="020B0609020204030204" pitchFamily="49" charset="0"/>
              </a:rPr>
              <a:t>(0.05,mu(</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),sigma(</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b(</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a:t>
            </a:r>
            <a:r>
              <a:rPr lang="en-US" altLang="zh-CN" dirty="0" err="1">
                <a:solidFill>
                  <a:srgbClr val="FFFF00"/>
                </a:solidFill>
                <a:latin typeface="Consolas" panose="020B0609020204030204" pitchFamily="49" charset="0"/>
              </a:rPr>
              <a:t>norminv</a:t>
            </a:r>
            <a:r>
              <a:rPr lang="en-US" altLang="zh-CN" dirty="0">
                <a:solidFill>
                  <a:srgbClr val="FFFF00"/>
                </a:solidFill>
                <a:latin typeface="Consolas" panose="020B0609020204030204" pitchFamily="49" charset="0"/>
              </a:rPr>
              <a:t>(0.95,mu(</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),sigma(</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P=</a:t>
            </a:r>
            <a:r>
              <a:rPr lang="en-US" altLang="zh-CN" dirty="0" err="1">
                <a:solidFill>
                  <a:srgbClr val="FFFF00"/>
                </a:solidFill>
                <a:latin typeface="Consolas" panose="020B0609020204030204" pitchFamily="49" charset="0"/>
              </a:rPr>
              <a:t>normpdf</a:t>
            </a:r>
            <a:r>
              <a:rPr lang="en-US" altLang="zh-CN" dirty="0">
                <a:solidFill>
                  <a:srgbClr val="FFFF00"/>
                </a:solidFill>
                <a:latin typeface="Consolas" panose="020B0609020204030204" pitchFamily="49" charset="0"/>
              </a:rPr>
              <a:t>(mu(</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),mu(</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),sigma(</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a:t>
            </a:r>
          </a:p>
          <a:p>
            <a:endParaRPr lang="en-US" altLang="zh-CN" dirty="0">
              <a:solidFill>
                <a:srgbClr val="FFFF00"/>
              </a:solidFill>
              <a:latin typeface="Consolas" panose="020B0609020204030204" pitchFamily="49" charset="0"/>
            </a:endParaRPr>
          </a:p>
          <a:p>
            <a:r>
              <a:rPr lang="en-US" altLang="zh-CN" dirty="0">
                <a:solidFill>
                  <a:srgbClr val="FFFF00"/>
                </a:solidFill>
                <a:latin typeface="Consolas" panose="020B0609020204030204" pitchFamily="49" charset="0"/>
              </a:rPr>
              <a:t>    for t=1:T</a:t>
            </a:r>
          </a:p>
          <a:p>
            <a:r>
              <a:rPr lang="en-US" altLang="zh-CN" dirty="0">
                <a:solidFill>
                  <a:srgbClr val="FFFF00"/>
                </a:solidFill>
                <a:latin typeface="Consolas" panose="020B0609020204030204" pitchFamily="49" charset="0"/>
              </a:rPr>
              <a:t>%  B(</a:t>
            </a:r>
            <a:r>
              <a:rPr lang="en-US" altLang="zh-CN" dirty="0" err="1">
                <a:solidFill>
                  <a:srgbClr val="FFFF00"/>
                </a:solidFill>
                <a:latin typeface="Consolas" panose="020B0609020204030204" pitchFamily="49" charset="0"/>
              </a:rPr>
              <a:t>i,t</a:t>
            </a:r>
            <a:r>
              <a:rPr lang="en-US" altLang="zh-CN" dirty="0">
                <a:solidFill>
                  <a:srgbClr val="FFFF00"/>
                </a:solidFill>
                <a:latin typeface="Consolas" panose="020B0609020204030204" pitchFamily="49" charset="0"/>
              </a:rPr>
              <a:t>)=</a:t>
            </a:r>
            <a:r>
              <a:rPr lang="en-US" altLang="zh-CN" dirty="0" err="1">
                <a:solidFill>
                  <a:srgbClr val="FFFF00"/>
                </a:solidFill>
                <a:latin typeface="Consolas" panose="020B0609020204030204" pitchFamily="49" charset="0"/>
              </a:rPr>
              <a:t>normpdf</a:t>
            </a:r>
            <a:r>
              <a:rPr lang="en-US" altLang="zh-CN" dirty="0">
                <a:solidFill>
                  <a:srgbClr val="FFFF00"/>
                </a:solidFill>
                <a:latin typeface="Consolas" panose="020B0609020204030204" pitchFamily="49" charset="0"/>
              </a:rPr>
              <a:t>(O(t),mu(</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),sigma(</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))/P;</a:t>
            </a:r>
          </a:p>
          <a:p>
            <a:r>
              <a:rPr lang="en-US" altLang="zh-CN" dirty="0">
                <a:solidFill>
                  <a:srgbClr val="FFFF00"/>
                </a:solidFill>
                <a:latin typeface="Consolas" panose="020B0609020204030204" pitchFamily="49" charset="0"/>
              </a:rPr>
              <a:t>        </a:t>
            </a:r>
          </a:p>
          <a:p>
            <a:r>
              <a:rPr lang="en-US" altLang="zh-CN" dirty="0">
                <a:solidFill>
                  <a:srgbClr val="FFFF00"/>
                </a:solidFill>
                <a:latin typeface="Consolas" panose="020B0609020204030204" pitchFamily="49" charset="0"/>
              </a:rPr>
              <a:t>        if (a(</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)&lt;O(t))&amp;&amp;(O(t)&lt;b(</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B(</a:t>
            </a:r>
            <a:r>
              <a:rPr lang="en-US" altLang="zh-CN" dirty="0" err="1">
                <a:solidFill>
                  <a:srgbClr val="FFFF00"/>
                </a:solidFill>
                <a:latin typeface="Consolas" panose="020B0609020204030204" pitchFamily="49" charset="0"/>
              </a:rPr>
              <a:t>i,t</a:t>
            </a:r>
            <a:r>
              <a:rPr lang="en-US" altLang="zh-CN" dirty="0">
                <a:solidFill>
                  <a:srgbClr val="FFFF00"/>
                </a:solidFill>
                <a:latin typeface="Consolas" panose="020B0609020204030204" pitchFamily="49" charset="0"/>
              </a:rPr>
              <a:t>)=0.9;</a:t>
            </a:r>
          </a:p>
          <a:p>
            <a:r>
              <a:rPr lang="en-US" altLang="zh-CN" dirty="0">
                <a:solidFill>
                  <a:srgbClr val="FFFF00"/>
                </a:solidFill>
                <a:latin typeface="Consolas" panose="020B0609020204030204" pitchFamily="49" charset="0"/>
              </a:rPr>
              <a:t>        else</a:t>
            </a:r>
          </a:p>
          <a:p>
            <a:r>
              <a:rPr lang="en-US" altLang="zh-CN" dirty="0">
                <a:solidFill>
                  <a:srgbClr val="FFFF00"/>
                </a:solidFill>
                <a:latin typeface="Consolas" panose="020B0609020204030204" pitchFamily="49" charset="0"/>
              </a:rPr>
              <a:t>            B(</a:t>
            </a:r>
            <a:r>
              <a:rPr lang="en-US" altLang="zh-CN" dirty="0" err="1">
                <a:solidFill>
                  <a:srgbClr val="FFFF00"/>
                </a:solidFill>
                <a:latin typeface="Consolas" panose="020B0609020204030204" pitchFamily="49" charset="0"/>
              </a:rPr>
              <a:t>i,t</a:t>
            </a:r>
            <a:r>
              <a:rPr lang="en-US" altLang="zh-CN" dirty="0">
                <a:solidFill>
                  <a:srgbClr val="FFFF00"/>
                </a:solidFill>
                <a:latin typeface="Consolas" panose="020B0609020204030204" pitchFamily="49" charset="0"/>
              </a:rPr>
              <a:t>)=0.1;</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end</a:t>
            </a:r>
          </a:p>
        </p:txBody>
      </p:sp>
    </p:spTree>
    <p:extLst>
      <p:ext uri="{BB962C8B-B14F-4D97-AF65-F5344CB8AC3E}">
        <p14:creationId xmlns:p14="http://schemas.microsoft.com/office/powerpoint/2010/main" val="2346839819"/>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7"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建立模型</a:t>
            </a:r>
          </a:p>
        </p:txBody>
      </p:sp>
      <p:sp>
        <p:nvSpPr>
          <p:cNvPr id="2" name="文本框 1">
            <a:extLst>
              <a:ext uri="{FF2B5EF4-FFF2-40B4-BE49-F238E27FC236}">
                <a16:creationId xmlns:a16="http://schemas.microsoft.com/office/drawing/2014/main" xmlns="" id="{3DDA6812-0671-4168-B0C5-5BC02196E27F}"/>
              </a:ext>
            </a:extLst>
          </p:cNvPr>
          <p:cNvSpPr txBox="1"/>
          <p:nvPr/>
        </p:nvSpPr>
        <p:spPr>
          <a:xfrm>
            <a:off x="168088" y="1176502"/>
            <a:ext cx="3300443" cy="2246769"/>
          </a:xfrm>
          <a:prstGeom prst="rect">
            <a:avLst/>
          </a:prstGeom>
          <a:noFill/>
        </p:spPr>
        <p:txBody>
          <a:bodyPr wrap="square" rtlCol="0">
            <a:spAutoFit/>
          </a:bodyPr>
          <a:lstStyle/>
          <a:p>
            <a:r>
              <a:rPr lang="zh-CN" altLang="en-US" sz="2000" dirty="0">
                <a:solidFill>
                  <a:srgbClr val="FFFF00"/>
                </a:solidFill>
                <a:latin typeface="微软雅黑" panose="020B0503020204020204" pitchFamily="34" charset="-122"/>
                <a:ea typeface="微软雅黑" panose="020B0503020204020204" pitchFamily="34" charset="-122"/>
              </a:rPr>
              <a:t>在利用维特比算法时，再根据</a:t>
            </a:r>
            <a:r>
              <a:rPr lang="en-US" altLang="zh-CN" sz="2000" dirty="0">
                <a:solidFill>
                  <a:srgbClr val="FFFF00"/>
                </a:solidFill>
                <a:latin typeface="微软雅黑" panose="020B0503020204020204" pitchFamily="34" charset="-122"/>
                <a:ea typeface="微软雅黑" panose="020B0503020204020204" pitchFamily="34" charset="-122"/>
              </a:rPr>
              <a:t>O(t)-O(t-1)</a:t>
            </a:r>
            <a:r>
              <a:rPr lang="zh-CN" altLang="en-US" sz="2000" dirty="0">
                <a:solidFill>
                  <a:srgbClr val="FFFF00"/>
                </a:solidFill>
                <a:latin typeface="微软雅黑" panose="020B0503020204020204" pitchFamily="34" charset="-122"/>
                <a:ea typeface="微软雅黑" panose="020B0503020204020204" pitchFamily="34" charset="-122"/>
              </a:rPr>
              <a:t>即</a:t>
            </a:r>
            <a:r>
              <a:rPr lang="en-US" altLang="zh-CN" sz="2000" dirty="0">
                <a:solidFill>
                  <a:srgbClr val="FFFF00"/>
                </a:solidFill>
                <a:latin typeface="微软雅黑" panose="020B0503020204020204" pitchFamily="34" charset="-122"/>
                <a:ea typeface="微软雅黑" panose="020B0503020204020204" pitchFamily="34" charset="-122"/>
              </a:rPr>
              <a:t>t</a:t>
            </a:r>
            <a:r>
              <a:rPr lang="zh-CN" altLang="en-US" sz="2000" dirty="0">
                <a:solidFill>
                  <a:srgbClr val="FFFF00"/>
                </a:solidFill>
                <a:latin typeface="微软雅黑" panose="020B0503020204020204" pitchFamily="34" charset="-122"/>
                <a:ea typeface="微软雅黑" panose="020B0503020204020204" pitchFamily="34" charset="-122"/>
              </a:rPr>
              <a:t>时刻跳变值以及以</a:t>
            </a:r>
            <a:r>
              <a:rPr lang="en-US" altLang="zh-CN" sz="2000" dirty="0">
                <a:solidFill>
                  <a:srgbClr val="FFFF00"/>
                </a:solidFill>
                <a:latin typeface="微软雅黑" panose="020B0503020204020204" pitchFamily="34" charset="-122"/>
                <a:ea typeface="微软雅黑" panose="020B0503020204020204" pitchFamily="34" charset="-122"/>
              </a:rPr>
              <a:t>mu(</a:t>
            </a:r>
            <a:r>
              <a:rPr lang="en-US" altLang="zh-CN" sz="2000" dirty="0" err="1">
                <a:solidFill>
                  <a:srgbClr val="FFFF00"/>
                </a:solidFill>
                <a:latin typeface="微软雅黑" panose="020B0503020204020204" pitchFamily="34" charset="-122"/>
                <a:ea typeface="微软雅黑" panose="020B0503020204020204" pitchFamily="34" charset="-122"/>
              </a:rPr>
              <a:t>i</a:t>
            </a:r>
            <a:r>
              <a:rPr lang="en-US" altLang="zh-CN" sz="2000" dirty="0">
                <a:solidFill>
                  <a:srgbClr val="FFFF00"/>
                </a:solidFill>
                <a:latin typeface="微软雅黑" panose="020B0503020204020204" pitchFamily="34" charset="-122"/>
                <a:ea typeface="微软雅黑" panose="020B0503020204020204" pitchFamily="34" charset="-122"/>
              </a:rPr>
              <a:t>)-mu(j)</a:t>
            </a:r>
            <a:r>
              <a:rPr lang="zh-CN" altLang="en-US" sz="2000" dirty="0">
                <a:solidFill>
                  <a:srgbClr val="FFFF00"/>
                </a:solidFill>
                <a:latin typeface="微软雅黑" panose="020B0503020204020204" pitchFamily="34" charset="-122"/>
                <a:ea typeface="微软雅黑" panose="020B0503020204020204" pitchFamily="34" charset="-122"/>
              </a:rPr>
              <a:t>为均值，</a:t>
            </a:r>
            <a:r>
              <a:rPr lang="en-US" altLang="zh-CN" sz="2000" dirty="0" err="1">
                <a:solidFill>
                  <a:srgbClr val="FFFF00"/>
                </a:solidFill>
                <a:latin typeface="微软雅黑" panose="020B0503020204020204" pitchFamily="34" charset="-122"/>
                <a:ea typeface="微软雅黑" panose="020B0503020204020204" pitchFamily="34" charset="-122"/>
              </a:rPr>
              <a:t>sigmal</a:t>
            </a:r>
            <a:r>
              <a:rPr lang="en-US" altLang="zh-CN" sz="2000" dirty="0">
                <a:solidFill>
                  <a:srgbClr val="FFFF00"/>
                </a:solidFill>
                <a:latin typeface="微软雅黑" panose="020B0503020204020204" pitchFamily="34" charset="-122"/>
                <a:ea typeface="微软雅黑" panose="020B0503020204020204" pitchFamily="34" charset="-122"/>
              </a:rPr>
              <a:t>(</a:t>
            </a:r>
            <a:r>
              <a:rPr lang="en-US" altLang="zh-CN" sz="2000" dirty="0" err="1">
                <a:solidFill>
                  <a:srgbClr val="FFFF00"/>
                </a:solidFill>
                <a:latin typeface="微软雅黑" panose="020B0503020204020204" pitchFamily="34" charset="-122"/>
                <a:ea typeface="微软雅黑" panose="020B0503020204020204" pitchFamily="34" charset="-122"/>
              </a:rPr>
              <a:t>i</a:t>
            </a:r>
            <a:r>
              <a:rPr lang="en-US" altLang="zh-CN" sz="2000" dirty="0">
                <a:solidFill>
                  <a:srgbClr val="FFFF00"/>
                </a:solidFill>
                <a:latin typeface="微软雅黑" panose="020B0503020204020204" pitchFamily="34" charset="-122"/>
                <a:ea typeface="微软雅黑" panose="020B0503020204020204" pitchFamily="34" charset="-122"/>
              </a:rPr>
              <a:t>)+</a:t>
            </a:r>
            <a:r>
              <a:rPr lang="en-US" altLang="zh-CN" sz="2000" dirty="0" err="1">
                <a:solidFill>
                  <a:srgbClr val="FFFF00"/>
                </a:solidFill>
                <a:latin typeface="微软雅黑" panose="020B0503020204020204" pitchFamily="34" charset="-122"/>
                <a:ea typeface="微软雅黑" panose="020B0503020204020204" pitchFamily="34" charset="-122"/>
              </a:rPr>
              <a:t>sigmal</a:t>
            </a:r>
            <a:r>
              <a:rPr lang="en-US" altLang="zh-CN" sz="2000" dirty="0">
                <a:solidFill>
                  <a:srgbClr val="FFFF00"/>
                </a:solidFill>
                <a:latin typeface="微软雅黑" panose="020B0503020204020204" pitchFamily="34" charset="-122"/>
                <a:ea typeface="微软雅黑" panose="020B0503020204020204" pitchFamily="34" charset="-122"/>
              </a:rPr>
              <a:t>(j)</a:t>
            </a:r>
            <a:r>
              <a:rPr lang="zh-CN" altLang="en-US" sz="2000" dirty="0">
                <a:solidFill>
                  <a:srgbClr val="FFFF00"/>
                </a:solidFill>
                <a:latin typeface="微软雅黑" panose="020B0503020204020204" pitchFamily="34" charset="-122"/>
                <a:ea typeface="微软雅黑" panose="020B0503020204020204" pitchFamily="34" charset="-122"/>
              </a:rPr>
              <a:t>为方差的正态分布计算转移概率。具体算法与</a:t>
            </a:r>
            <a:r>
              <a:rPr lang="en-US" altLang="zh-CN" sz="2000" dirty="0">
                <a:solidFill>
                  <a:srgbClr val="FFFF00"/>
                </a:solidFill>
                <a:latin typeface="微软雅黑" panose="020B0503020204020204" pitchFamily="34" charset="-122"/>
                <a:ea typeface="微软雅黑" panose="020B0503020204020204" pitchFamily="34" charset="-122"/>
              </a:rPr>
              <a:t>B(</a:t>
            </a:r>
            <a:r>
              <a:rPr lang="en-US" altLang="zh-CN" sz="2000" dirty="0" err="1">
                <a:solidFill>
                  <a:srgbClr val="FFFF00"/>
                </a:solidFill>
                <a:latin typeface="微软雅黑" panose="020B0503020204020204" pitchFamily="34" charset="-122"/>
                <a:ea typeface="微软雅黑" panose="020B0503020204020204" pitchFamily="34" charset="-122"/>
              </a:rPr>
              <a:t>i,t</a:t>
            </a:r>
            <a:r>
              <a:rPr lang="en-US"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算法类似。</a:t>
            </a:r>
          </a:p>
        </p:txBody>
      </p:sp>
      <p:sp>
        <p:nvSpPr>
          <p:cNvPr id="8" name="矩形 7">
            <a:extLst>
              <a:ext uri="{FF2B5EF4-FFF2-40B4-BE49-F238E27FC236}">
                <a16:creationId xmlns:a16="http://schemas.microsoft.com/office/drawing/2014/main" xmlns="" id="{7B9E62DB-6A2B-42EF-A113-61686B3786B9}"/>
              </a:ext>
            </a:extLst>
          </p:cNvPr>
          <p:cNvSpPr/>
          <p:nvPr/>
        </p:nvSpPr>
        <p:spPr>
          <a:xfrm>
            <a:off x="3468532" y="57492"/>
            <a:ext cx="5878286" cy="5093702"/>
          </a:xfrm>
          <a:prstGeom prst="rect">
            <a:avLst/>
          </a:prstGeom>
        </p:spPr>
        <p:txBody>
          <a:bodyPr wrap="square">
            <a:spAutoFit/>
          </a:bodyPr>
          <a:lstStyle/>
          <a:p>
            <a:r>
              <a:rPr lang="en-US" altLang="zh-CN" dirty="0">
                <a:solidFill>
                  <a:srgbClr val="FFFF00"/>
                </a:solidFill>
                <a:latin typeface="Courier New" panose="02070309020205020404" pitchFamily="49" charset="0"/>
              </a:rPr>
              <a:t> </a:t>
            </a:r>
            <a:r>
              <a:rPr lang="en-US" altLang="zh-CN" dirty="0">
                <a:solidFill>
                  <a:srgbClr val="FFFF00"/>
                </a:solidFill>
                <a:latin typeface="Consolas" panose="020B0609020204030204" pitchFamily="49" charset="0"/>
              </a:rPr>
              <a:t>for t = 2:T </a:t>
            </a:r>
          </a:p>
          <a:p>
            <a:r>
              <a:rPr lang="en-US" altLang="zh-CN" dirty="0">
                <a:solidFill>
                  <a:srgbClr val="FFFF00"/>
                </a:solidFill>
                <a:latin typeface="Consolas" panose="020B0609020204030204" pitchFamily="49" charset="0"/>
              </a:rPr>
              <a:t>    for j = 1:N</a:t>
            </a:r>
          </a:p>
          <a:p>
            <a:r>
              <a:rPr lang="en-US" altLang="zh-CN" dirty="0">
                <a:solidFill>
                  <a:srgbClr val="FFFF00"/>
                </a:solidFill>
                <a:latin typeface="Consolas" panose="020B0609020204030204" pitchFamily="49" charset="0"/>
              </a:rPr>
              <a:t>        </a:t>
            </a:r>
            <a:r>
              <a:rPr lang="en-US" altLang="zh-CN" dirty="0" err="1">
                <a:solidFill>
                  <a:srgbClr val="FFFF00"/>
                </a:solidFill>
                <a:latin typeface="Consolas" panose="020B0609020204030204" pitchFamily="49" charset="0"/>
              </a:rPr>
              <a:t>maxval</a:t>
            </a:r>
            <a:r>
              <a:rPr lang="en-US" altLang="zh-CN" dirty="0">
                <a:solidFill>
                  <a:srgbClr val="FFFF00"/>
                </a:solidFill>
                <a:latin typeface="Consolas" panose="020B0609020204030204" pitchFamily="49" charset="0"/>
              </a:rPr>
              <a:t> = 0.0;</a:t>
            </a:r>
          </a:p>
          <a:p>
            <a:r>
              <a:rPr lang="en-US" altLang="zh-CN" dirty="0">
                <a:solidFill>
                  <a:srgbClr val="FFFF00"/>
                </a:solidFill>
                <a:latin typeface="Consolas" panose="020B0609020204030204" pitchFamily="49" charset="0"/>
              </a:rPr>
              <a:t>        </a:t>
            </a:r>
            <a:r>
              <a:rPr lang="en-US" altLang="zh-CN" dirty="0" err="1">
                <a:solidFill>
                  <a:srgbClr val="FFFF00"/>
                </a:solidFill>
                <a:latin typeface="Consolas" panose="020B0609020204030204" pitchFamily="49" charset="0"/>
              </a:rPr>
              <a:t>maxvalind</a:t>
            </a:r>
            <a:r>
              <a:rPr lang="en-US" altLang="zh-CN" dirty="0">
                <a:solidFill>
                  <a:srgbClr val="FFFF00"/>
                </a:solidFill>
                <a:latin typeface="Consolas" panose="020B0609020204030204" pitchFamily="49" charset="0"/>
              </a:rPr>
              <a:t> = 1;</a:t>
            </a:r>
          </a:p>
          <a:p>
            <a:r>
              <a:rPr lang="en-US" altLang="zh-CN" dirty="0">
                <a:solidFill>
                  <a:srgbClr val="FFFF00"/>
                </a:solidFill>
                <a:latin typeface="Consolas" panose="020B0609020204030204" pitchFamily="49" charset="0"/>
              </a:rPr>
              <a:t>        for </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 = 1:N</a:t>
            </a:r>
          </a:p>
          <a:p>
            <a:r>
              <a:rPr lang="en-US" altLang="zh-CN" dirty="0">
                <a:solidFill>
                  <a:srgbClr val="FFFF00"/>
                </a:solidFill>
                <a:latin typeface="Consolas" panose="020B0609020204030204" pitchFamily="49" charset="0"/>
              </a:rPr>
              <a:t>            if (c(</a:t>
            </a:r>
            <a:r>
              <a:rPr lang="en-US" altLang="zh-CN" dirty="0" err="1">
                <a:solidFill>
                  <a:srgbClr val="FFFF00"/>
                </a:solidFill>
                <a:latin typeface="Consolas" panose="020B0609020204030204" pitchFamily="49" charset="0"/>
              </a:rPr>
              <a:t>i,j</a:t>
            </a:r>
            <a:r>
              <a:rPr lang="en-US" altLang="zh-CN" dirty="0">
                <a:solidFill>
                  <a:srgbClr val="FFFF00"/>
                </a:solidFill>
                <a:latin typeface="Consolas" panose="020B0609020204030204" pitchFamily="49" charset="0"/>
              </a:rPr>
              <a:t>)&lt;O(t)-O(t-1))&amp;&amp;(O(t)-O(t-1)&lt;d(</a:t>
            </a:r>
            <a:r>
              <a:rPr lang="en-US" altLang="zh-CN" dirty="0" err="1">
                <a:solidFill>
                  <a:srgbClr val="FFFF00"/>
                </a:solidFill>
                <a:latin typeface="Consolas" panose="020B0609020204030204" pitchFamily="49" charset="0"/>
              </a:rPr>
              <a:t>i,j</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C(</a:t>
            </a:r>
            <a:r>
              <a:rPr lang="en-US" altLang="zh-CN" dirty="0" err="1">
                <a:solidFill>
                  <a:srgbClr val="FFFF00"/>
                </a:solidFill>
                <a:latin typeface="Consolas" panose="020B0609020204030204" pitchFamily="49" charset="0"/>
              </a:rPr>
              <a:t>i,j</a:t>
            </a:r>
            <a:r>
              <a:rPr lang="en-US" altLang="zh-CN" dirty="0">
                <a:solidFill>
                  <a:srgbClr val="FFFF00"/>
                </a:solidFill>
                <a:latin typeface="Consolas" panose="020B0609020204030204" pitchFamily="49" charset="0"/>
              </a:rPr>
              <a:t>)=0.9*A(</a:t>
            </a:r>
            <a:r>
              <a:rPr lang="en-US" altLang="zh-CN" dirty="0" err="1">
                <a:solidFill>
                  <a:srgbClr val="FFFF00"/>
                </a:solidFill>
                <a:latin typeface="Consolas" panose="020B0609020204030204" pitchFamily="49" charset="0"/>
              </a:rPr>
              <a:t>i,j</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else</a:t>
            </a:r>
          </a:p>
          <a:p>
            <a:r>
              <a:rPr lang="en-US" altLang="zh-CN" dirty="0">
                <a:solidFill>
                  <a:srgbClr val="FFFF00"/>
                </a:solidFill>
                <a:latin typeface="Consolas" panose="020B0609020204030204" pitchFamily="49" charset="0"/>
              </a:rPr>
              <a:t>            C(</a:t>
            </a:r>
            <a:r>
              <a:rPr lang="en-US" altLang="zh-CN" dirty="0" err="1">
                <a:solidFill>
                  <a:srgbClr val="FFFF00"/>
                </a:solidFill>
                <a:latin typeface="Consolas" panose="020B0609020204030204" pitchFamily="49" charset="0"/>
              </a:rPr>
              <a:t>i,j</a:t>
            </a:r>
            <a:r>
              <a:rPr lang="en-US" altLang="zh-CN" dirty="0">
                <a:solidFill>
                  <a:srgbClr val="FFFF00"/>
                </a:solidFill>
                <a:latin typeface="Consolas" panose="020B0609020204030204" pitchFamily="49" charset="0"/>
              </a:rPr>
              <a:t>)=0.1*A(</a:t>
            </a:r>
            <a:r>
              <a:rPr lang="en-US" altLang="zh-CN" dirty="0" err="1">
                <a:solidFill>
                  <a:srgbClr val="FFFF00"/>
                </a:solidFill>
                <a:latin typeface="Consolas" panose="020B0609020204030204" pitchFamily="49" charset="0"/>
              </a:rPr>
              <a:t>i,j</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	     </a:t>
            </a:r>
            <a:r>
              <a:rPr lang="en-US" altLang="zh-CN" dirty="0" err="1">
                <a:solidFill>
                  <a:srgbClr val="FFFF00"/>
                </a:solidFill>
                <a:latin typeface="Consolas" panose="020B0609020204030204" pitchFamily="49" charset="0"/>
              </a:rPr>
              <a:t>val</a:t>
            </a:r>
            <a:r>
              <a:rPr lang="en-US" altLang="zh-CN" dirty="0">
                <a:solidFill>
                  <a:srgbClr val="FFFF00"/>
                </a:solidFill>
                <a:latin typeface="Consolas" panose="020B0609020204030204" pitchFamily="49" charset="0"/>
              </a:rPr>
              <a:t> = delta(t-1,i)*C(</a:t>
            </a:r>
            <a:r>
              <a:rPr lang="en-US" altLang="zh-CN" dirty="0" err="1">
                <a:solidFill>
                  <a:srgbClr val="FFFF00"/>
                </a:solidFill>
                <a:latin typeface="Consolas" panose="020B0609020204030204" pitchFamily="49" charset="0"/>
              </a:rPr>
              <a:t>i,j</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if (</a:t>
            </a:r>
            <a:r>
              <a:rPr lang="en-US" altLang="zh-CN" dirty="0" err="1">
                <a:solidFill>
                  <a:srgbClr val="FFFF00"/>
                </a:solidFill>
                <a:latin typeface="Consolas" panose="020B0609020204030204" pitchFamily="49" charset="0"/>
              </a:rPr>
              <a:t>val</a:t>
            </a:r>
            <a:r>
              <a:rPr lang="en-US" altLang="zh-CN" dirty="0">
                <a:solidFill>
                  <a:srgbClr val="FFFF00"/>
                </a:solidFill>
                <a:latin typeface="Consolas" panose="020B0609020204030204" pitchFamily="49" charset="0"/>
              </a:rPr>
              <a:t> &gt; </a:t>
            </a:r>
            <a:r>
              <a:rPr lang="en-US" altLang="zh-CN" dirty="0" err="1">
                <a:solidFill>
                  <a:srgbClr val="FFFF00"/>
                </a:solidFill>
                <a:latin typeface="Consolas" panose="020B0609020204030204" pitchFamily="49" charset="0"/>
              </a:rPr>
              <a:t>maxval</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a:t>
            </a:r>
            <a:r>
              <a:rPr lang="en-US" altLang="zh-CN" dirty="0" err="1">
                <a:solidFill>
                  <a:srgbClr val="FFFF00"/>
                </a:solidFill>
                <a:latin typeface="Consolas" panose="020B0609020204030204" pitchFamily="49" charset="0"/>
              </a:rPr>
              <a:t>maxval</a:t>
            </a:r>
            <a:r>
              <a:rPr lang="en-US" altLang="zh-CN" dirty="0">
                <a:solidFill>
                  <a:srgbClr val="FFFF00"/>
                </a:solidFill>
                <a:latin typeface="Consolas" panose="020B0609020204030204" pitchFamily="49" charset="0"/>
              </a:rPr>
              <a:t> = </a:t>
            </a:r>
            <a:r>
              <a:rPr lang="en-US" altLang="zh-CN" dirty="0" err="1">
                <a:solidFill>
                  <a:srgbClr val="FFFF00"/>
                </a:solidFill>
                <a:latin typeface="Consolas" panose="020B0609020204030204" pitchFamily="49" charset="0"/>
              </a:rPr>
              <a:t>val</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a:t>
            </a:r>
            <a:r>
              <a:rPr lang="en-US" altLang="zh-CN" dirty="0" err="1">
                <a:solidFill>
                  <a:srgbClr val="FFFF00"/>
                </a:solidFill>
                <a:latin typeface="Consolas" panose="020B0609020204030204" pitchFamily="49" charset="0"/>
              </a:rPr>
              <a:t>maxvalind</a:t>
            </a:r>
            <a:r>
              <a:rPr lang="en-US" altLang="zh-CN" dirty="0">
                <a:solidFill>
                  <a:srgbClr val="FFFF00"/>
                </a:solidFill>
                <a:latin typeface="Consolas" panose="020B0609020204030204" pitchFamily="49" charset="0"/>
              </a:rPr>
              <a:t> = </a:t>
            </a:r>
            <a:r>
              <a:rPr lang="en-US" altLang="zh-CN" dirty="0" err="1">
                <a:solidFill>
                  <a:srgbClr val="FFFF00"/>
                </a:solidFill>
                <a:latin typeface="Consolas" panose="020B0609020204030204" pitchFamily="49" charset="0"/>
              </a:rPr>
              <a:t>i</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delta(</a:t>
            </a:r>
            <a:r>
              <a:rPr lang="en-US" altLang="zh-CN" dirty="0" err="1">
                <a:solidFill>
                  <a:srgbClr val="FFFF00"/>
                </a:solidFill>
                <a:latin typeface="Consolas" panose="020B0609020204030204" pitchFamily="49" charset="0"/>
              </a:rPr>
              <a:t>t,j</a:t>
            </a:r>
            <a:r>
              <a:rPr lang="en-US" altLang="zh-CN" dirty="0">
                <a:solidFill>
                  <a:srgbClr val="FFFF00"/>
                </a:solidFill>
                <a:latin typeface="Consolas" panose="020B0609020204030204" pitchFamily="49" charset="0"/>
              </a:rPr>
              <a:t>) = </a:t>
            </a:r>
            <a:r>
              <a:rPr lang="en-US" altLang="zh-CN" dirty="0" err="1">
                <a:solidFill>
                  <a:srgbClr val="FFFF00"/>
                </a:solidFill>
                <a:latin typeface="Consolas" panose="020B0609020204030204" pitchFamily="49" charset="0"/>
              </a:rPr>
              <a:t>maxval</a:t>
            </a:r>
            <a:r>
              <a:rPr lang="en-US" altLang="zh-CN" dirty="0">
                <a:solidFill>
                  <a:srgbClr val="FFFF00"/>
                </a:solidFill>
                <a:latin typeface="Consolas" panose="020B0609020204030204" pitchFamily="49" charset="0"/>
              </a:rPr>
              <a:t>*B(</a:t>
            </a:r>
            <a:r>
              <a:rPr lang="en-US" altLang="zh-CN" dirty="0" err="1">
                <a:solidFill>
                  <a:srgbClr val="FFFF00"/>
                </a:solidFill>
                <a:latin typeface="Consolas" panose="020B0609020204030204" pitchFamily="49" charset="0"/>
              </a:rPr>
              <a:t>j,t</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psi(</a:t>
            </a:r>
            <a:r>
              <a:rPr lang="en-US" altLang="zh-CN" dirty="0" err="1">
                <a:solidFill>
                  <a:srgbClr val="FFFF00"/>
                </a:solidFill>
                <a:latin typeface="Consolas" panose="020B0609020204030204" pitchFamily="49" charset="0"/>
              </a:rPr>
              <a:t>t,j</a:t>
            </a:r>
            <a:r>
              <a:rPr lang="en-US" altLang="zh-CN" dirty="0">
                <a:solidFill>
                  <a:srgbClr val="FFFF00"/>
                </a:solidFill>
                <a:latin typeface="Consolas" panose="020B0609020204030204" pitchFamily="49" charset="0"/>
              </a:rPr>
              <a:t>) = </a:t>
            </a:r>
            <a:r>
              <a:rPr lang="en-US" altLang="zh-CN" dirty="0" err="1">
                <a:solidFill>
                  <a:srgbClr val="FFFF00"/>
                </a:solidFill>
                <a:latin typeface="Consolas" panose="020B0609020204030204" pitchFamily="49" charset="0"/>
              </a:rPr>
              <a:t>maxvalind</a:t>
            </a:r>
            <a:r>
              <a:rPr lang="en-US" altLang="zh-CN" dirty="0">
                <a:solidFill>
                  <a:srgbClr val="FFFF00"/>
                </a:solidFill>
                <a:latin typeface="Consolas" panose="020B0609020204030204" pitchFamily="49" charset="0"/>
              </a:rPr>
              <a:t>;</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end</a:t>
            </a:r>
          </a:p>
          <a:p>
            <a:r>
              <a:rPr lang="en-US" altLang="zh-CN" dirty="0">
                <a:solidFill>
                  <a:srgbClr val="FFFF00"/>
                </a:solidFill>
                <a:latin typeface="Consolas" panose="020B0609020204030204" pitchFamily="49" charset="0"/>
              </a:rPr>
              <a:t>    if delta(t,1)&lt;10^-50</a:t>
            </a:r>
          </a:p>
          <a:p>
            <a:r>
              <a:rPr lang="en-US" altLang="zh-CN" dirty="0">
                <a:solidFill>
                  <a:srgbClr val="FFFF00"/>
                </a:solidFill>
                <a:latin typeface="Consolas" panose="020B0609020204030204" pitchFamily="49" charset="0"/>
              </a:rPr>
              <a:t>        for j=1:N</a:t>
            </a:r>
          </a:p>
          <a:p>
            <a:r>
              <a:rPr lang="en-US" altLang="zh-CN" dirty="0">
                <a:solidFill>
                  <a:srgbClr val="FFFF00"/>
                </a:solidFill>
                <a:latin typeface="Consolas" panose="020B0609020204030204" pitchFamily="49" charset="0"/>
              </a:rPr>
              <a:t>            delta(</a:t>
            </a:r>
            <a:r>
              <a:rPr lang="en-US" altLang="zh-CN" dirty="0" err="1">
                <a:solidFill>
                  <a:srgbClr val="FFFF00"/>
                </a:solidFill>
                <a:latin typeface="Consolas" panose="020B0609020204030204" pitchFamily="49" charset="0"/>
              </a:rPr>
              <a:t>t,j</a:t>
            </a:r>
            <a:r>
              <a:rPr lang="en-US" altLang="zh-CN" dirty="0">
                <a:solidFill>
                  <a:srgbClr val="FFFF00"/>
                </a:solidFill>
                <a:latin typeface="Consolas" panose="020B0609020204030204" pitchFamily="49" charset="0"/>
              </a:rPr>
              <a:t>)=delta(</a:t>
            </a:r>
            <a:r>
              <a:rPr lang="en-US" altLang="zh-CN" dirty="0" err="1">
                <a:solidFill>
                  <a:srgbClr val="FFFF00"/>
                </a:solidFill>
                <a:latin typeface="Consolas" panose="020B0609020204030204" pitchFamily="49" charset="0"/>
              </a:rPr>
              <a:t>t,j</a:t>
            </a:r>
            <a:r>
              <a:rPr lang="en-US" altLang="zh-CN" dirty="0">
                <a:solidFill>
                  <a:srgbClr val="FFFF00"/>
                </a:solidFill>
                <a:latin typeface="Consolas" panose="020B0609020204030204" pitchFamily="49" charset="0"/>
              </a:rPr>
              <a:t>)*10^50;</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    end</a:t>
            </a:r>
          </a:p>
          <a:p>
            <a:r>
              <a:rPr lang="en-US" altLang="zh-CN" dirty="0">
                <a:solidFill>
                  <a:srgbClr val="FFFF00"/>
                </a:solidFill>
                <a:latin typeface="Consolas" panose="020B0609020204030204" pitchFamily="49" charset="0"/>
              </a:rPr>
              <a:t>end</a:t>
            </a:r>
          </a:p>
        </p:txBody>
      </p:sp>
    </p:spTree>
    <p:extLst>
      <p:ext uri="{BB962C8B-B14F-4D97-AF65-F5344CB8AC3E}">
        <p14:creationId xmlns:p14="http://schemas.microsoft.com/office/powerpoint/2010/main" val="1678493795"/>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模型求解结果</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163" y="792162"/>
            <a:ext cx="8168128" cy="882674"/>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163" y="1843871"/>
            <a:ext cx="2009775" cy="2733675"/>
          </a:xfrm>
          <a:prstGeom prst="rect">
            <a:avLst/>
          </a:prstGeom>
        </p:spPr>
      </p:pic>
      <p:pic>
        <p:nvPicPr>
          <p:cNvPr id="6" name="图片 5"/>
          <p:cNvPicPr>
            <a:picLocks noChangeAspect="1"/>
          </p:cNvPicPr>
          <p:nvPr/>
        </p:nvPicPr>
        <p:blipFill>
          <a:blip r:embed="rId6"/>
          <a:stretch>
            <a:fillRect/>
          </a:stretch>
        </p:blipFill>
        <p:spPr>
          <a:xfrm>
            <a:off x="2398502" y="292127"/>
            <a:ext cx="6159255" cy="35730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9606" y="2279971"/>
            <a:ext cx="2009775" cy="2733675"/>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9411" y="1878311"/>
            <a:ext cx="1866900" cy="314325"/>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79365" y="1843342"/>
            <a:ext cx="1952625" cy="333375"/>
          </a:xfrm>
          <a:prstGeom prst="rect">
            <a:avLst/>
          </a:prstGeom>
        </p:spPr>
      </p:pic>
      <p:pic>
        <p:nvPicPr>
          <p:cNvPr id="12" name="图片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9514" y="2308787"/>
            <a:ext cx="1905000" cy="333375"/>
          </a:xfrm>
          <a:prstGeom prst="rect">
            <a:avLst/>
          </a:prstGeom>
        </p:spPr>
      </p:pic>
      <p:pic>
        <p:nvPicPr>
          <p:cNvPr id="13" name="图片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30985" y="2308787"/>
            <a:ext cx="1962150" cy="276225"/>
          </a:xfrm>
          <a:prstGeom prst="rect">
            <a:avLst/>
          </a:prstGeom>
        </p:spPr>
      </p:pic>
      <p:pic>
        <p:nvPicPr>
          <p:cNvPr id="14" name="图片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21451" y="2842187"/>
            <a:ext cx="2057400" cy="304800"/>
          </a:xfrm>
          <a:prstGeom prst="rect">
            <a:avLst/>
          </a:prstGeom>
        </p:spPr>
      </p:pic>
      <p:pic>
        <p:nvPicPr>
          <p:cNvPr id="15" name="图片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30985" y="2794562"/>
            <a:ext cx="1924050" cy="352425"/>
          </a:xfrm>
          <a:prstGeom prst="rect">
            <a:avLst/>
          </a:prstGeom>
        </p:spPr>
      </p:pic>
      <p:pic>
        <p:nvPicPr>
          <p:cNvPr id="16" name="图片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11714" y="3300837"/>
            <a:ext cx="2143125" cy="352425"/>
          </a:xfrm>
          <a:prstGeom prst="rect">
            <a:avLst/>
          </a:prstGeom>
        </p:spPr>
      </p:pic>
      <p:pic>
        <p:nvPicPr>
          <p:cNvPr id="17" name="图片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20281" y="3296075"/>
            <a:ext cx="1895475" cy="361950"/>
          </a:xfrm>
          <a:prstGeom prst="rect">
            <a:avLst/>
          </a:prstGeom>
        </p:spPr>
      </p:pic>
      <p:sp>
        <p:nvSpPr>
          <p:cNvPr id="18" name="矩形 17"/>
          <p:cNvSpPr/>
          <p:nvPr/>
        </p:nvSpPr>
        <p:spPr>
          <a:xfrm>
            <a:off x="2389272" y="3706925"/>
            <a:ext cx="4572000" cy="1384995"/>
          </a:xfrm>
          <a:prstGeom prst="rect">
            <a:avLst/>
          </a:prstGeom>
        </p:spPr>
        <p:txBody>
          <a:bodyPr>
            <a:spAutoFit/>
          </a:bodyPr>
          <a:lstStyle/>
          <a:p>
            <a:r>
              <a:rPr lang="zh-CN" altLang="en-US" sz="1400" dirty="0">
                <a:solidFill>
                  <a:srgbClr val="FFFF00"/>
                </a:solidFill>
                <a:latin typeface="微软雅黑" panose="020B0503020204020204" pitchFamily="34" charset="-122"/>
                <a:ea typeface="微软雅黑" panose="020B0503020204020204" pitchFamily="34" charset="-122"/>
              </a:rPr>
              <a:t>计算所得状态对应的预计总功率如图所示，可以看出预计功率值与所观测到的值相差不大，且任意两个相邻的状态最多只有两个用电器同时开关。 </a:t>
            </a:r>
            <a:r>
              <a:rPr lang="en-US" altLang="zh-CN" sz="1400" dirty="0">
                <a:solidFill>
                  <a:srgbClr val="FFFF00"/>
                </a:solidFill>
                <a:latin typeface="微软雅黑" panose="020B0503020204020204" pitchFamily="34" charset="-122"/>
                <a:ea typeface="微软雅黑" panose="020B0503020204020204" pitchFamily="34" charset="-122"/>
              </a:rPr>
              <a:t>dec2bin(16)=10000     dec2bin(24)=11000 dec2bin(8)=1000         dec2bin(80)=1010000 dec2bin(88)=1011000</a:t>
            </a:r>
            <a:r>
              <a:rPr lang="zh-CN" altLang="en-US" sz="1400" dirty="0">
                <a:solidFill>
                  <a:srgbClr val="FFFF00"/>
                </a:solidFill>
                <a:latin typeface="微软雅黑" panose="020B0503020204020204" pitchFamily="34" charset="-122"/>
                <a:ea typeface="微软雅黑" panose="020B0503020204020204" pitchFamily="34" charset="-122"/>
              </a:rPr>
              <a:t> </a:t>
            </a:r>
            <a:r>
              <a:rPr lang="en-US" altLang="zh-CN" sz="1400" dirty="0">
                <a:solidFill>
                  <a:srgbClr val="FFFF00"/>
                </a:solidFill>
                <a:latin typeface="微软雅黑" panose="020B0503020204020204" pitchFamily="34" charset="-122"/>
                <a:ea typeface="微软雅黑" panose="020B0503020204020204" pitchFamily="34" charset="-122"/>
              </a:rPr>
              <a:t>dec2bin(64)=1000000</a:t>
            </a:r>
            <a:endParaRPr lang="zh-CN" altLang="en-US" sz="14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3723047"/>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5" y="296863"/>
            <a:ext cx="1363663" cy="474662"/>
            <a:chOff x="184527" y="297451"/>
            <a:chExt cx="1363137" cy="473415"/>
          </a:xfrm>
        </p:grpSpPr>
        <p:pic>
          <p:nvPicPr>
            <p:cNvPr id="48137"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微软雅黑" panose="020B0503020204020204" pitchFamily="34" charset="-122"/>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a:grpSpLocks/>
          </p:cNvGrpSpPr>
          <p:nvPr/>
        </p:nvGrpSpPr>
        <p:grpSpPr bwMode="auto">
          <a:xfrm>
            <a:off x="2867025" y="2019300"/>
            <a:ext cx="4348163" cy="939800"/>
            <a:chOff x="2866757" y="2019402"/>
            <a:chExt cx="4348365" cy="939618"/>
          </a:xfrm>
        </p:grpSpPr>
        <p:sp>
          <p:nvSpPr>
            <p:cNvPr id="48135" name="文本框 12"/>
            <p:cNvSpPr txBox="1">
              <a:spLocks noChangeArrowheads="1"/>
            </p:cNvSpPr>
            <p:nvPr/>
          </p:nvSpPr>
          <p:spPr bwMode="auto">
            <a:xfrm>
              <a:off x="2866757" y="2251134"/>
              <a:ext cx="43483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4000" dirty="0">
                  <a:solidFill>
                    <a:schemeClr val="bg1"/>
                  </a:solidFill>
                  <a:latin typeface="微软雅黑" pitchFamily="34" charset="-122"/>
                  <a:ea typeface="微软雅黑" pitchFamily="34" charset="-122"/>
                </a:rPr>
                <a:t>实验结果</a:t>
              </a:r>
            </a:p>
          </p:txBody>
        </p:sp>
        <p:sp>
          <p:nvSpPr>
            <p:cNvPr id="48136" name="文本框 14"/>
            <p:cNvSpPr txBox="1">
              <a:spLocks noChangeArrowheads="1"/>
            </p:cNvSpPr>
            <p:nvPr/>
          </p:nvSpPr>
          <p:spPr bwMode="auto">
            <a:xfrm>
              <a:off x="3229670" y="2019402"/>
              <a:ext cx="16160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dirty="0">
                  <a:solidFill>
                    <a:schemeClr val="bg1"/>
                  </a:solidFill>
                  <a:latin typeface="微软雅黑" pitchFamily="34" charset="-122"/>
                  <a:ea typeface="微软雅黑" pitchFamily="34" charset="-122"/>
                </a:rPr>
                <a:t>PART FOUR</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6" name="Freeform 24"/>
              <p:cNvSpPr>
                <a:spLocks/>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7" name="Freeform 25"/>
              <p:cNvSpPr>
                <a:spLocks/>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8" name="Freeform 26"/>
              <p:cNvSpPr>
                <a:spLocks/>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9" name="Freeform 27"/>
              <p:cNvSpPr>
                <a:spLocks/>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0" name="Freeform 28"/>
              <p:cNvSpPr>
                <a:spLocks/>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1" name="Freeform 29"/>
              <p:cNvSpPr>
                <a:spLocks/>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2" name="Freeform 30"/>
              <p:cNvSpPr>
                <a:spLocks/>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3" name="Freeform 31"/>
              <p:cNvSpPr>
                <a:spLocks/>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4" name="Freeform 32"/>
              <p:cNvSpPr>
                <a:spLocks/>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5" name="Freeform 33"/>
              <p:cNvSpPr>
                <a:spLocks/>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nodeType="afterGroup">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8554"/>
          </a:xfrm>
          <a:prstGeom prst="rect">
            <a:avLst/>
          </a:prstGeom>
          <a:noFill/>
        </p:spPr>
        <p:txBody>
          <a:bodyPr>
            <a:spAutoFit/>
          </a:bodyPr>
          <a:lstStyle/>
          <a:p>
            <a:pPr algn="ctr" eaLnBrk="1" hangingPunct="1"/>
            <a:r>
              <a:rPr lang="zh-CN" altLang="en-US" sz="1600" dirty="0">
                <a:solidFill>
                  <a:schemeClr val="bg1"/>
                </a:solidFill>
                <a:latin typeface="微软雅黑" pitchFamily="34" charset="-122"/>
                <a:ea typeface="微软雅黑" pitchFamily="34" charset="-122"/>
              </a:rPr>
              <a:t>实验结果</a:t>
            </a:r>
            <a:endParaRPr lang="zh-CN" altLang="en-US" sz="1600" dirty="0">
              <a:solidFill>
                <a:schemeClr val="bg1"/>
              </a:solidFill>
              <a:latin typeface="微软雅黑" pitchFamily="34" charset="-122"/>
              <a:ea typeface="微软雅黑" pitchFamily="34" charset="-122"/>
            </a:endParaRPr>
          </a:p>
        </p:txBody>
      </p:sp>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4882" y="883198"/>
            <a:ext cx="4658432" cy="3712023"/>
          </a:xfrm>
          <a:prstGeom prst="rect">
            <a:avLst/>
          </a:prstGeom>
        </p:spPr>
      </p:pic>
    </p:spTree>
    <p:extLst>
      <p:ext uri="{BB962C8B-B14F-4D97-AF65-F5344CB8AC3E}">
        <p14:creationId xmlns:p14="http://schemas.microsoft.com/office/powerpoint/2010/main" val="394018318"/>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结果分析</a:t>
            </a:r>
          </a:p>
        </p:txBody>
      </p:sp>
      <p:sp>
        <p:nvSpPr>
          <p:cNvPr id="2" name="文本框 1">
            <a:extLst>
              <a:ext uri="{FF2B5EF4-FFF2-40B4-BE49-F238E27FC236}">
                <a16:creationId xmlns:a16="http://schemas.microsoft.com/office/drawing/2014/main" xmlns="" id="{B23635DC-47CE-40DA-9B03-8B60ACFBA06D}"/>
              </a:ext>
            </a:extLst>
          </p:cNvPr>
          <p:cNvSpPr txBox="1"/>
          <p:nvPr/>
        </p:nvSpPr>
        <p:spPr>
          <a:xfrm>
            <a:off x="703676" y="1761822"/>
            <a:ext cx="8440324" cy="1477328"/>
          </a:xfrm>
          <a:prstGeom prst="rect">
            <a:avLst/>
          </a:prstGeom>
          <a:noFill/>
        </p:spPr>
        <p:txBody>
          <a:bodyPr wrap="none" rtlCol="0">
            <a:spAutoFit/>
          </a:bodyPr>
          <a:lstStyle/>
          <a:p>
            <a:r>
              <a:rPr lang="zh-CN" altLang="en-US" sz="1800" dirty="0">
                <a:solidFill>
                  <a:srgbClr val="FFFF00"/>
                </a:solidFill>
                <a:latin typeface="微软雅黑" panose="020B0503020204020204" pitchFamily="34" charset="-122"/>
                <a:ea typeface="微软雅黑" panose="020B0503020204020204" pitchFamily="34" charset="-122"/>
              </a:rPr>
              <a:t>准确率：</a:t>
            </a:r>
            <a:r>
              <a:rPr lang="en-US" altLang="zh-CN" sz="1800" dirty="0">
                <a:solidFill>
                  <a:srgbClr val="FFFF00"/>
                </a:solidFill>
                <a:latin typeface="微软雅黑" panose="020B0503020204020204" pitchFamily="34" charset="-122"/>
                <a:ea typeface="微软雅黑" panose="020B0503020204020204" pitchFamily="34" charset="-122"/>
              </a:rPr>
              <a:t>Precision    </a:t>
            </a:r>
            <a:r>
              <a:rPr lang="en-US" altLang="zh-CN" sz="1800" dirty="0" err="1">
                <a:solidFill>
                  <a:srgbClr val="FFFF00"/>
                </a:solidFill>
                <a:latin typeface="微软雅黑" panose="020B0503020204020204" pitchFamily="34" charset="-122"/>
                <a:ea typeface="微软雅黑" panose="020B0503020204020204" pitchFamily="34" charset="-122"/>
              </a:rPr>
              <a:t>Precision</a:t>
            </a:r>
            <a:r>
              <a:rPr lang="en-US" altLang="zh-CN" sz="1800" dirty="0">
                <a:solidFill>
                  <a:srgbClr val="FFFF00"/>
                </a:solidFill>
                <a:latin typeface="微软雅黑" panose="020B0503020204020204" pitchFamily="34" charset="-122"/>
                <a:ea typeface="微软雅黑" panose="020B0503020204020204" pitchFamily="34" charset="-122"/>
              </a:rPr>
              <a:t> = TP/</a:t>
            </a:r>
            <a:r>
              <a:rPr lang="zh-CN" altLang="en-US" sz="1800" dirty="0">
                <a:solidFill>
                  <a:srgbClr val="FFFF00"/>
                </a:solidFill>
                <a:latin typeface="微软雅黑" panose="020B0503020204020204" pitchFamily="34" charset="-122"/>
                <a:ea typeface="微软雅黑" panose="020B0503020204020204" pitchFamily="34" charset="-122"/>
              </a:rPr>
              <a:t>（</a:t>
            </a:r>
            <a:r>
              <a:rPr lang="en-US" altLang="zh-CN" sz="1800" dirty="0">
                <a:solidFill>
                  <a:srgbClr val="FFFF00"/>
                </a:solidFill>
                <a:latin typeface="微软雅黑" panose="020B0503020204020204" pitchFamily="34" charset="-122"/>
                <a:ea typeface="微软雅黑" panose="020B0503020204020204" pitchFamily="34" charset="-122"/>
              </a:rPr>
              <a:t>TP+FP</a:t>
            </a:r>
            <a:r>
              <a:rPr lang="zh-CN" altLang="en-US" sz="1800" dirty="0">
                <a:solidFill>
                  <a:srgbClr val="FFFF00"/>
                </a:solidFill>
                <a:latin typeface="微软雅黑" panose="020B0503020204020204" pitchFamily="34" charset="-122"/>
                <a:ea typeface="微软雅黑" panose="020B0503020204020204" pitchFamily="34" charset="-122"/>
              </a:rPr>
              <a:t>）</a:t>
            </a:r>
            <a:endParaRPr lang="en-US" altLang="zh-CN" sz="1800" dirty="0">
              <a:solidFill>
                <a:srgbClr val="FFFF00"/>
              </a:solidFill>
              <a:latin typeface="微软雅黑" panose="020B0503020204020204" pitchFamily="34" charset="-122"/>
              <a:ea typeface="微软雅黑" panose="020B0503020204020204" pitchFamily="34" charset="-122"/>
            </a:endParaRPr>
          </a:p>
          <a:p>
            <a:endParaRPr lang="en-US" altLang="zh-CN" sz="1800" dirty="0">
              <a:solidFill>
                <a:srgbClr val="FFFF00"/>
              </a:solidFill>
              <a:latin typeface="微软雅黑" panose="020B0503020204020204" pitchFamily="34" charset="-122"/>
              <a:ea typeface="微软雅黑" panose="020B0503020204020204" pitchFamily="34" charset="-122"/>
            </a:endParaRPr>
          </a:p>
          <a:p>
            <a:r>
              <a:rPr lang="zh-CN" altLang="en-US" sz="1800" dirty="0">
                <a:solidFill>
                  <a:srgbClr val="FFFF00"/>
                </a:solidFill>
                <a:latin typeface="微软雅黑" panose="020B0503020204020204" pitchFamily="34" charset="-122"/>
                <a:ea typeface="微软雅黑" panose="020B0503020204020204" pitchFamily="34" charset="-122"/>
              </a:rPr>
              <a:t>召回率：</a:t>
            </a:r>
            <a:r>
              <a:rPr lang="en-US" altLang="zh-CN" sz="1800" dirty="0">
                <a:solidFill>
                  <a:srgbClr val="FFFF00"/>
                </a:solidFill>
                <a:latin typeface="微软雅黑" panose="020B0503020204020204" pitchFamily="34" charset="-122"/>
                <a:ea typeface="微软雅黑" panose="020B0503020204020204" pitchFamily="34" charset="-122"/>
              </a:rPr>
              <a:t>Recall         </a:t>
            </a:r>
            <a:r>
              <a:rPr lang="en-US" altLang="zh-CN" sz="1800" dirty="0" err="1">
                <a:solidFill>
                  <a:srgbClr val="FFFF00"/>
                </a:solidFill>
                <a:latin typeface="微软雅黑" panose="020B0503020204020204" pitchFamily="34" charset="-122"/>
                <a:ea typeface="微软雅黑" panose="020B0503020204020204" pitchFamily="34" charset="-122"/>
              </a:rPr>
              <a:t>Recall</a:t>
            </a:r>
            <a:r>
              <a:rPr lang="en-US" altLang="zh-CN" sz="1800" dirty="0">
                <a:solidFill>
                  <a:srgbClr val="FFFF00"/>
                </a:solidFill>
                <a:latin typeface="微软雅黑" panose="020B0503020204020204" pitchFamily="34" charset="-122"/>
                <a:ea typeface="微软雅黑" panose="020B0503020204020204" pitchFamily="34" charset="-122"/>
              </a:rPr>
              <a:t> = TP/</a:t>
            </a:r>
            <a:r>
              <a:rPr lang="zh-CN" altLang="en-US" sz="1800" dirty="0">
                <a:solidFill>
                  <a:srgbClr val="FFFF00"/>
                </a:solidFill>
                <a:latin typeface="微软雅黑" panose="020B0503020204020204" pitchFamily="34" charset="-122"/>
                <a:ea typeface="微软雅黑" panose="020B0503020204020204" pitchFamily="34" charset="-122"/>
              </a:rPr>
              <a:t>（</a:t>
            </a:r>
            <a:r>
              <a:rPr lang="en-US" altLang="zh-CN" sz="1800" dirty="0">
                <a:solidFill>
                  <a:srgbClr val="FFFF00"/>
                </a:solidFill>
                <a:latin typeface="微软雅黑" panose="020B0503020204020204" pitchFamily="34" charset="-122"/>
                <a:ea typeface="微软雅黑" panose="020B0503020204020204" pitchFamily="34" charset="-122"/>
              </a:rPr>
              <a:t>TP + FN</a:t>
            </a:r>
            <a:r>
              <a:rPr lang="zh-CN" altLang="en-US" sz="1800" dirty="0">
                <a:solidFill>
                  <a:srgbClr val="FFFF00"/>
                </a:solidFill>
                <a:latin typeface="微软雅黑" panose="020B0503020204020204" pitchFamily="34" charset="-122"/>
                <a:ea typeface="微软雅黑" panose="020B0503020204020204" pitchFamily="34" charset="-122"/>
              </a:rPr>
              <a:t>）</a:t>
            </a:r>
            <a:endParaRPr lang="en-US" altLang="zh-CN" sz="1800" dirty="0">
              <a:solidFill>
                <a:srgbClr val="FFFF00"/>
              </a:solidFill>
              <a:latin typeface="微软雅黑" panose="020B0503020204020204" pitchFamily="34" charset="-122"/>
              <a:ea typeface="微软雅黑" panose="020B0503020204020204" pitchFamily="34" charset="-122"/>
            </a:endParaRPr>
          </a:p>
          <a:p>
            <a:r>
              <a:rPr lang="en-US" altLang="zh-CN" sz="1800" dirty="0">
                <a:solidFill>
                  <a:srgbClr val="FFFF00"/>
                </a:solidFill>
                <a:latin typeface="微软雅黑" panose="020B0503020204020204" pitchFamily="34" charset="-122"/>
                <a:ea typeface="微软雅黑" panose="020B0503020204020204" pitchFamily="34" charset="-122"/>
              </a:rPr>
              <a:t>        </a:t>
            </a:r>
          </a:p>
          <a:p>
            <a:r>
              <a:rPr lang="en-US" altLang="zh-CN" sz="1800" dirty="0">
                <a:solidFill>
                  <a:srgbClr val="FFFF00"/>
                </a:solidFill>
                <a:latin typeface="微软雅黑" panose="020B0503020204020204" pitchFamily="34" charset="-122"/>
                <a:ea typeface="微软雅黑" panose="020B0503020204020204" pitchFamily="34" charset="-122"/>
              </a:rPr>
              <a:t>F-Measure</a:t>
            </a:r>
            <a:r>
              <a:rPr lang="zh-CN" altLang="en-US" sz="1800" dirty="0">
                <a:solidFill>
                  <a:srgbClr val="FFFF00"/>
                </a:solidFill>
                <a:latin typeface="微软雅黑" panose="020B0503020204020204" pitchFamily="34" charset="-122"/>
                <a:ea typeface="微软雅黑" panose="020B0503020204020204" pitchFamily="34" charset="-122"/>
              </a:rPr>
              <a:t>值：      </a:t>
            </a:r>
            <a:r>
              <a:rPr lang="en-US" altLang="zh-CN" sz="1800" dirty="0">
                <a:solidFill>
                  <a:srgbClr val="FFFF00"/>
                </a:solidFill>
                <a:latin typeface="微软雅黑" panose="020B0503020204020204" pitchFamily="34" charset="-122"/>
                <a:ea typeface="微软雅黑" panose="020B0503020204020204" pitchFamily="34" charset="-122"/>
              </a:rPr>
              <a:t> F-Measure = 2 Precision* Recall/</a:t>
            </a:r>
            <a:r>
              <a:rPr lang="zh-CN" altLang="en-US" sz="1800" dirty="0">
                <a:solidFill>
                  <a:srgbClr val="FFFF00"/>
                </a:solidFill>
                <a:latin typeface="微软雅黑" panose="020B0503020204020204" pitchFamily="34" charset="-122"/>
                <a:ea typeface="微软雅黑" panose="020B0503020204020204" pitchFamily="34" charset="-122"/>
              </a:rPr>
              <a:t>（</a:t>
            </a:r>
            <a:r>
              <a:rPr lang="en-US" altLang="zh-CN" sz="1800" dirty="0">
                <a:solidFill>
                  <a:srgbClr val="FFFF00"/>
                </a:solidFill>
                <a:latin typeface="微软雅黑" panose="020B0503020204020204" pitchFamily="34" charset="-122"/>
                <a:ea typeface="微软雅黑" panose="020B0503020204020204" pitchFamily="34" charset="-122"/>
              </a:rPr>
              <a:t> Precision + Recall </a:t>
            </a:r>
            <a:r>
              <a:rPr lang="zh-CN" altLang="en-US" sz="1800" dirty="0">
                <a:solidFill>
                  <a:srgbClr val="FFFF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3998818"/>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9725"/>
          </a:xfrm>
          <a:prstGeom prst="rect">
            <a:avLst/>
          </a:prstGeom>
          <a:noFill/>
        </p:spPr>
        <p:txBody>
          <a:bodyPr>
            <a:spAutoFit/>
          </a:bodyPr>
          <a:lstStyle/>
          <a:p>
            <a:pPr algn="ctr" eaLnBrk="1" hangingPunct="1"/>
            <a:r>
              <a:rPr lang="zh-CN" altLang="en-US" sz="1600" dirty="0">
                <a:solidFill>
                  <a:schemeClr val="bg1"/>
                </a:solidFill>
                <a:latin typeface="微软雅黑" pitchFamily="34" charset="-122"/>
                <a:ea typeface="微软雅黑" pitchFamily="34" charset="-122"/>
              </a:rPr>
              <a:t>实验结果</a:t>
            </a:r>
            <a:endParaRPr lang="zh-CN" altLang="en-US" sz="1600" dirty="0">
              <a:solidFill>
                <a:schemeClr val="bg1"/>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286181636"/>
              </p:ext>
            </p:extLst>
          </p:nvPr>
        </p:nvGraphicFramePr>
        <p:xfrm>
          <a:off x="138313" y="1498385"/>
          <a:ext cx="3580759" cy="2013217"/>
        </p:xfrm>
        <a:graphic>
          <a:graphicData uri="http://schemas.openxmlformats.org/drawingml/2006/table">
            <a:tbl>
              <a:tblPr>
                <a:tableStyleId>{5C22544A-7EE6-4342-B048-85BDC9FD1C3A}</a:tableStyleId>
              </a:tblPr>
              <a:tblGrid>
                <a:gridCol w="791253"/>
                <a:gridCol w="643732"/>
                <a:gridCol w="764432"/>
                <a:gridCol w="737610"/>
                <a:gridCol w="643732"/>
              </a:tblGrid>
              <a:tr h="362002">
                <a:tc>
                  <a:txBody>
                    <a:bodyPr/>
                    <a:lstStyle/>
                    <a:p>
                      <a:pPr algn="l" fontAlgn="b"/>
                      <a:r>
                        <a:rPr lang="zh-CN" altLang="en-US" sz="1100" u="none" strike="noStrike" dirty="0">
                          <a:effectLst/>
                          <a:latin typeface="微软雅黑" panose="020B0503020204020204" pitchFamily="34" charset="-122"/>
                          <a:ea typeface="微软雅黑" panose="020B0503020204020204" pitchFamily="34" charset="-122"/>
                        </a:rPr>
                        <a:t>用电器</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l" fontAlgn="b"/>
                      <a:r>
                        <a:rPr lang="zh-CN" altLang="en-US" sz="1100" u="none" strike="noStrike" dirty="0">
                          <a:effectLst/>
                          <a:latin typeface="微软雅黑" panose="020B0503020204020204" pitchFamily="34" charset="-122"/>
                          <a:ea typeface="微软雅黑" panose="020B0503020204020204" pitchFamily="34" charset="-122"/>
                        </a:rPr>
                        <a:t>功率</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l" fontAlgn="b"/>
                      <a:r>
                        <a:rPr lang="en-US" sz="1100" u="none" strike="noStrike" dirty="0">
                          <a:effectLst/>
                          <a:latin typeface="微软雅黑" panose="020B0503020204020204" pitchFamily="34" charset="-122"/>
                          <a:ea typeface="微软雅黑" panose="020B0503020204020204" pitchFamily="34" charset="-122"/>
                        </a:rPr>
                        <a:t>F-Measure</a:t>
                      </a:r>
                      <a:endParaRPr 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l" fontAlgn="b"/>
                      <a:r>
                        <a:rPr lang="en-US" sz="1100" u="none" strike="noStrike">
                          <a:effectLst/>
                          <a:latin typeface="微软雅黑" panose="020B0503020204020204" pitchFamily="34" charset="-122"/>
                          <a:ea typeface="微软雅黑" panose="020B0503020204020204" pitchFamily="34" charset="-122"/>
                        </a:rPr>
                        <a:t>Precision</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l" fontAlgn="b"/>
                      <a:r>
                        <a:rPr lang="en-US" sz="1100" u="none" strike="noStrike">
                          <a:effectLst/>
                          <a:latin typeface="微软雅黑" panose="020B0503020204020204" pitchFamily="34" charset="-122"/>
                          <a:ea typeface="微软雅黑" panose="020B0503020204020204" pitchFamily="34" charset="-122"/>
                        </a:rPr>
                        <a:t>Recall</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r>
              <a:tr h="188403">
                <a:tc>
                  <a:txBody>
                    <a:bodyPr/>
                    <a:lstStyle/>
                    <a:p>
                      <a:pPr algn="l" fontAlgn="b"/>
                      <a:r>
                        <a:rPr lang="en-US" sz="1100" u="none" strike="noStrike" dirty="0" err="1">
                          <a:effectLst/>
                          <a:latin typeface="微软雅黑" panose="020B0503020204020204" pitchFamily="34" charset="-122"/>
                          <a:ea typeface="微软雅黑" panose="020B0503020204020204" pitchFamily="34" charset="-122"/>
                        </a:rPr>
                        <a:t>kOutlet</a:t>
                      </a:r>
                      <a:endParaRPr 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775.62</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0.7931</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0.7667</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0.8214</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r>
              <a:tr h="188403">
                <a:tc>
                  <a:txBody>
                    <a:bodyPr/>
                    <a:lstStyle/>
                    <a:p>
                      <a:pPr algn="l" fontAlgn="b"/>
                      <a:r>
                        <a:rPr lang="en-US" sz="1100" u="none" strike="noStrike" dirty="0" err="1">
                          <a:effectLst/>
                          <a:latin typeface="微软雅黑" panose="020B0503020204020204" pitchFamily="34" charset="-122"/>
                          <a:ea typeface="微软雅黑" panose="020B0503020204020204" pitchFamily="34" charset="-122"/>
                        </a:rPr>
                        <a:t>HkOutlet</a:t>
                      </a:r>
                      <a:endParaRPr 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1056.3</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0.729</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0.9743</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0.5824</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r>
              <a:tr h="362002">
                <a:tc>
                  <a:txBody>
                    <a:bodyPr/>
                    <a:lstStyle/>
                    <a:p>
                      <a:pPr algn="l" fontAlgn="b"/>
                      <a:r>
                        <a:rPr lang="en-US" sz="1100" u="none" strike="noStrike">
                          <a:effectLst/>
                          <a:latin typeface="微软雅黑" panose="020B0503020204020204" pitchFamily="34" charset="-122"/>
                          <a:ea typeface="微软雅黑" panose="020B0503020204020204" pitchFamily="34" charset="-122"/>
                        </a:rPr>
                        <a:t>stove</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dirty="0">
                          <a:effectLst/>
                          <a:latin typeface="微软雅黑" panose="020B0503020204020204" pitchFamily="34" charset="-122"/>
                          <a:ea typeface="微软雅黑" panose="020B0503020204020204" pitchFamily="34" charset="-122"/>
                        </a:rPr>
                        <a:t>409.3255</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0.5303</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dirty="0">
                          <a:effectLst/>
                          <a:latin typeface="微软雅黑" panose="020B0503020204020204" pitchFamily="34" charset="-122"/>
                          <a:ea typeface="微软雅黑" panose="020B0503020204020204" pitchFamily="34" charset="-122"/>
                        </a:rPr>
                        <a:t>0.8537</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0.6542</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r>
              <a:tr h="362002">
                <a:tc>
                  <a:txBody>
                    <a:bodyPr/>
                    <a:lstStyle/>
                    <a:p>
                      <a:pPr algn="l" fontAlgn="b"/>
                      <a:r>
                        <a:rPr lang="en-US" sz="1100" u="none" strike="noStrike">
                          <a:effectLst/>
                          <a:latin typeface="微软雅黑" panose="020B0503020204020204" pitchFamily="34" charset="-122"/>
                          <a:ea typeface="微软雅黑" panose="020B0503020204020204" pitchFamily="34" charset="-122"/>
                        </a:rPr>
                        <a:t>microwave</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1877.2</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dirty="0">
                          <a:effectLst/>
                          <a:latin typeface="微软雅黑" panose="020B0503020204020204" pitchFamily="34" charset="-122"/>
                          <a:ea typeface="微软雅黑" panose="020B0503020204020204" pitchFamily="34" charset="-122"/>
                        </a:rPr>
                        <a:t>0.6476</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0.9189</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0.5</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r>
              <a:tr h="362002">
                <a:tc>
                  <a:txBody>
                    <a:bodyPr/>
                    <a:lstStyle/>
                    <a:p>
                      <a:pPr algn="l" fontAlgn="b"/>
                      <a:r>
                        <a:rPr lang="en-US" sz="1100" u="none" strike="noStrike">
                          <a:effectLst/>
                          <a:latin typeface="微软雅黑" panose="020B0503020204020204" pitchFamily="34" charset="-122"/>
                          <a:ea typeface="微软雅黑" panose="020B0503020204020204" pitchFamily="34" charset="-122"/>
                        </a:rPr>
                        <a:t>dishwaser</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248.9097</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0.0769</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0.0417</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0.5</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r>
              <a:tr h="188403">
                <a:tc>
                  <a:txBody>
                    <a:bodyPr/>
                    <a:lstStyle/>
                    <a:p>
                      <a:pPr algn="l" fontAlgn="b"/>
                      <a:r>
                        <a:rPr lang="en-US" sz="1100" u="none" strike="noStrike">
                          <a:effectLst/>
                          <a:latin typeface="微软雅黑" panose="020B0503020204020204" pitchFamily="34" charset="-122"/>
                          <a:ea typeface="微软雅黑" panose="020B0503020204020204" pitchFamily="34" charset="-122"/>
                        </a:rPr>
                        <a:t>Mean</a:t>
                      </a:r>
                      <a:endParaRPr 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l" fontAlgn="b"/>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r" fontAlgn="b"/>
                      <a:r>
                        <a:rPr lang="en-US" altLang="zh-CN" sz="1100" u="none" strike="noStrike">
                          <a:effectLst/>
                          <a:latin typeface="微软雅黑" panose="020B0503020204020204" pitchFamily="34" charset="-122"/>
                          <a:ea typeface="微软雅黑" panose="020B0503020204020204" pitchFamily="34" charset="-122"/>
                        </a:rPr>
                        <a:t>0.55538</a:t>
                      </a:r>
                      <a:endParaRPr lang="en-US" altLang="zh-CN"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l" fontAlgn="b"/>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c>
                  <a:txBody>
                    <a:bodyPr/>
                    <a:lstStyle/>
                    <a:p>
                      <a:pPr algn="l" fontAlgn="b"/>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tc>
              </a:tr>
            </a:tbl>
          </a:graphicData>
        </a:graphic>
      </p:graphicFrame>
      <p:pic>
        <p:nvPicPr>
          <p:cNvPr id="8" name="图片 7"/>
          <p:cNvPicPr>
            <a:picLocks noChangeAspect="1"/>
          </p:cNvPicPr>
          <p:nvPr/>
        </p:nvPicPr>
        <p:blipFill>
          <a:blip r:embed="rId4"/>
          <a:stretch>
            <a:fillRect/>
          </a:stretch>
        </p:blipFill>
        <p:spPr>
          <a:xfrm>
            <a:off x="3819085" y="614258"/>
            <a:ext cx="5113737" cy="4157062"/>
          </a:xfrm>
          <a:prstGeom prst="rect">
            <a:avLst/>
          </a:prstGeom>
        </p:spPr>
      </p:pic>
    </p:spTree>
    <p:extLst>
      <p:ext uri="{BB962C8B-B14F-4D97-AF65-F5344CB8AC3E}">
        <p14:creationId xmlns:p14="http://schemas.microsoft.com/office/powerpoint/2010/main" val="371007401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5877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选题背景及意义</a:t>
            </a:r>
          </a:p>
        </p:txBody>
      </p:sp>
      <p:grpSp>
        <p:nvGrpSpPr>
          <p:cNvPr id="27" name="组合 26"/>
          <p:cNvGrpSpPr>
            <a:grpSpLocks/>
          </p:cNvGrpSpPr>
          <p:nvPr/>
        </p:nvGrpSpPr>
        <p:grpSpPr bwMode="auto">
          <a:xfrm>
            <a:off x="4117528" y="1644649"/>
            <a:ext cx="1958975" cy="1871663"/>
            <a:chOff x="3065829" y="2668267"/>
            <a:chExt cx="1872107" cy="1761728"/>
          </a:xfrm>
        </p:grpSpPr>
        <p:sp>
          <p:nvSpPr>
            <p:cNvPr id="28" name="椭圆 27"/>
            <p:cNvSpPr/>
            <p:nvPr/>
          </p:nvSpPr>
          <p:spPr>
            <a:xfrm>
              <a:off x="3114376" y="2668267"/>
              <a:ext cx="1762875" cy="17617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9" name="椭圆 28"/>
            <p:cNvSpPr/>
            <p:nvPr/>
          </p:nvSpPr>
          <p:spPr>
            <a:xfrm>
              <a:off x="4441842" y="2760911"/>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0" name="椭圆 29"/>
            <p:cNvSpPr/>
            <p:nvPr/>
          </p:nvSpPr>
          <p:spPr>
            <a:xfrm>
              <a:off x="3439037" y="2760911"/>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1" name="椭圆 30"/>
            <p:cNvSpPr/>
            <p:nvPr/>
          </p:nvSpPr>
          <p:spPr>
            <a:xfrm>
              <a:off x="3065829" y="3493096"/>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2" name="椭圆 31"/>
            <p:cNvSpPr/>
            <p:nvPr/>
          </p:nvSpPr>
          <p:spPr>
            <a:xfrm>
              <a:off x="4818084" y="3493096"/>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5" name="椭圆 44"/>
            <p:cNvSpPr/>
            <p:nvPr/>
          </p:nvSpPr>
          <p:spPr>
            <a:xfrm>
              <a:off x="4441842" y="4223788"/>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6" name="椭圆 45"/>
            <p:cNvSpPr/>
            <p:nvPr/>
          </p:nvSpPr>
          <p:spPr>
            <a:xfrm>
              <a:off x="3439037" y="4201373"/>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nvGrpSpPr>
            <p:cNvPr id="21528" name="组合 46"/>
            <p:cNvGrpSpPr>
              <a:grpSpLocks/>
            </p:cNvGrpSpPr>
            <p:nvPr/>
          </p:nvGrpSpPr>
          <p:grpSpPr bwMode="auto">
            <a:xfrm>
              <a:off x="3269294" y="2943617"/>
              <a:ext cx="1465544" cy="1202498"/>
              <a:chOff x="3269294" y="2943617"/>
              <a:chExt cx="1465544" cy="1202498"/>
            </a:xfrm>
          </p:grpSpPr>
          <p:sp>
            <p:nvSpPr>
              <p:cNvPr id="48" name="任意多边形 47"/>
              <p:cNvSpPr/>
              <p:nvPr/>
            </p:nvSpPr>
            <p:spPr>
              <a:xfrm>
                <a:off x="4281029" y="2955164"/>
                <a:ext cx="153228" cy="213679"/>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9" name="任意多边形 48"/>
              <p:cNvSpPr/>
              <p:nvPr/>
            </p:nvSpPr>
            <p:spPr>
              <a:xfrm flipV="1">
                <a:off x="4475219" y="3525970"/>
                <a:ext cx="259425" cy="43334"/>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50" name="任意多边形 49"/>
              <p:cNvSpPr/>
              <p:nvPr/>
            </p:nvSpPr>
            <p:spPr>
              <a:xfrm>
                <a:off x="3595298" y="2943210"/>
                <a:ext cx="142608" cy="213679"/>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51" name="任意多边形 50"/>
              <p:cNvSpPr/>
              <p:nvPr/>
            </p:nvSpPr>
            <p:spPr>
              <a:xfrm>
                <a:off x="3269121" y="3557350"/>
                <a:ext cx="247288" cy="43333"/>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52" name="任意多边形 51"/>
              <p:cNvSpPr/>
              <p:nvPr/>
            </p:nvSpPr>
            <p:spPr>
              <a:xfrm>
                <a:off x="3581645" y="3936891"/>
                <a:ext cx="156261" cy="209196"/>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53" name="任意多边形 52"/>
              <p:cNvSpPr/>
              <p:nvPr/>
            </p:nvSpPr>
            <p:spPr>
              <a:xfrm>
                <a:off x="4267376" y="3936891"/>
                <a:ext cx="141090" cy="209196"/>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grpSp>
      <p:grpSp>
        <p:nvGrpSpPr>
          <p:cNvPr id="54" name="组合 53"/>
          <p:cNvGrpSpPr>
            <a:grpSpLocks/>
          </p:cNvGrpSpPr>
          <p:nvPr/>
        </p:nvGrpSpPr>
        <p:grpSpPr bwMode="auto">
          <a:xfrm>
            <a:off x="642938" y="758253"/>
            <a:ext cx="7494587" cy="1635697"/>
            <a:chOff x="2954339" y="1349947"/>
            <a:chExt cx="7162269" cy="1539341"/>
          </a:xfrm>
        </p:grpSpPr>
        <p:sp>
          <p:nvSpPr>
            <p:cNvPr id="21519" name="矩形 54"/>
            <p:cNvSpPr>
              <a:spLocks noChangeArrowheads="1"/>
            </p:cNvSpPr>
            <p:nvPr/>
          </p:nvSpPr>
          <p:spPr bwMode="auto">
            <a:xfrm>
              <a:off x="2954339" y="1694800"/>
              <a:ext cx="7162269" cy="119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lang="zh-CN" altLang="en-US" sz="1200" dirty="0">
                  <a:solidFill>
                    <a:schemeClr val="bg1"/>
                  </a:solidFill>
                  <a:latin typeface="微软雅黑" pitchFamily="34" charset="-122"/>
                  <a:ea typeface="微软雅黑" pitchFamily="34" charset="-122"/>
                </a:rPr>
                <a:t>负荷监测  实现智能电网的重要一步</a:t>
              </a: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zh-CN" altLang="en-US" sz="1200" dirty="0">
                  <a:solidFill>
                    <a:schemeClr val="bg1"/>
                  </a:solidFill>
                  <a:latin typeface="微软雅黑" pitchFamily="34" charset="-122"/>
                  <a:ea typeface="微软雅黑" pitchFamily="34" charset="-122"/>
                </a:rPr>
                <a:t>智能电网  电与人们生活息息相关  </a:t>
              </a: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zh-CN" altLang="en-US" sz="1200" dirty="0">
                  <a:solidFill>
                    <a:schemeClr val="bg1"/>
                  </a:solidFill>
                  <a:latin typeface="微软雅黑" pitchFamily="34" charset="-122"/>
                  <a:ea typeface="微软雅黑" pitchFamily="34" charset="-122"/>
                </a:rPr>
                <a:t>能源问题  能源需求量急剧增长 </a:t>
              </a:r>
              <a:endParaRPr lang="en-US" altLang="zh-CN" sz="1200" dirty="0">
                <a:solidFill>
                  <a:schemeClr val="bg1"/>
                </a:solidFill>
                <a:latin typeface="微软雅黑" pitchFamily="34" charset="-122"/>
                <a:ea typeface="微软雅黑" pitchFamily="34" charset="-122"/>
              </a:endParaRPr>
            </a:p>
          </p:txBody>
        </p:sp>
        <p:sp>
          <p:nvSpPr>
            <p:cNvPr id="21520" name="矩形 55"/>
            <p:cNvSpPr>
              <a:spLocks noChangeArrowheads="1"/>
            </p:cNvSpPr>
            <p:nvPr/>
          </p:nvSpPr>
          <p:spPr bwMode="auto">
            <a:xfrm>
              <a:off x="2963100" y="1349947"/>
              <a:ext cx="960717" cy="31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600">
                  <a:solidFill>
                    <a:schemeClr val="bg1"/>
                  </a:solidFill>
                  <a:latin typeface="微软雅黑" pitchFamily="34" charset="-122"/>
                  <a:ea typeface="微软雅黑" pitchFamily="34" charset="-122"/>
                </a:rPr>
                <a:t>选题背景</a:t>
              </a:r>
            </a:p>
          </p:txBody>
        </p:sp>
      </p:grpSp>
      <p:grpSp>
        <p:nvGrpSpPr>
          <p:cNvPr id="57" name="组合 56"/>
          <p:cNvGrpSpPr>
            <a:grpSpLocks/>
          </p:cNvGrpSpPr>
          <p:nvPr/>
        </p:nvGrpSpPr>
        <p:grpSpPr bwMode="auto">
          <a:xfrm>
            <a:off x="4587391" y="2078831"/>
            <a:ext cx="979487" cy="993775"/>
            <a:chOff x="3601402" y="2862163"/>
            <a:chExt cx="936104" cy="936104"/>
          </a:xfrm>
        </p:grpSpPr>
        <p:sp>
          <p:nvSpPr>
            <p:cNvPr id="58" name="椭圆 57"/>
            <p:cNvSpPr/>
            <p:nvPr/>
          </p:nvSpPr>
          <p:spPr>
            <a:xfrm>
              <a:off x="3601402" y="2862163"/>
              <a:ext cx="936104" cy="9361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1518" name="矩形 58"/>
            <p:cNvSpPr>
              <a:spLocks noChangeArrowheads="1"/>
            </p:cNvSpPr>
            <p:nvPr/>
          </p:nvSpPr>
          <p:spPr bwMode="auto">
            <a:xfrm>
              <a:off x="3797369" y="3180999"/>
              <a:ext cx="544168" cy="304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500" dirty="0">
                  <a:solidFill>
                    <a:schemeClr val="bg1"/>
                  </a:solidFill>
                  <a:latin typeface="微软雅黑" pitchFamily="34" charset="-122"/>
                  <a:ea typeface="微软雅黑" pitchFamily="34" charset="-122"/>
                </a:rPr>
                <a:t>意义</a:t>
              </a:r>
            </a:p>
          </p:txBody>
        </p:sp>
      </p:grpSp>
      <p:grpSp>
        <p:nvGrpSpPr>
          <p:cNvPr id="60" name="组合 59"/>
          <p:cNvGrpSpPr>
            <a:grpSpLocks/>
          </p:cNvGrpSpPr>
          <p:nvPr/>
        </p:nvGrpSpPr>
        <p:grpSpPr bwMode="auto">
          <a:xfrm>
            <a:off x="6217039" y="3328193"/>
            <a:ext cx="3049688" cy="901451"/>
            <a:chOff x="788118" y="3517193"/>
            <a:chExt cx="1986990" cy="848092"/>
          </a:xfrm>
        </p:grpSpPr>
        <p:sp>
          <p:nvSpPr>
            <p:cNvPr id="61" name="TextBox 23"/>
            <p:cNvSpPr txBox="1"/>
            <p:nvPr/>
          </p:nvSpPr>
          <p:spPr>
            <a:xfrm>
              <a:off x="788118" y="3517193"/>
              <a:ext cx="571506" cy="282319"/>
            </a:xfrm>
            <a:prstGeom prst="rect">
              <a:avLst/>
            </a:prstGeom>
            <a:noFill/>
          </p:spPr>
          <p:txBody>
            <a:bodyPr wrap="none">
              <a:spAutoFit/>
            </a:bodyPr>
            <a:lstStyle/>
            <a:p>
              <a:pPr eaLnBrk="1" fontAlgn="auto" hangingPunct="1">
                <a:spcBef>
                  <a:spcPts val="0"/>
                </a:spcBef>
                <a:spcAft>
                  <a:spcPts val="0"/>
                </a:spcAft>
                <a:defRPr/>
              </a:pPr>
              <a:r>
                <a:rPr lang="zh-CN" altLang="en-US" sz="1350" dirty="0">
                  <a:solidFill>
                    <a:schemeClr val="bg1"/>
                  </a:solidFill>
                  <a:latin typeface="微软雅黑" panose="020B0503020204020204" pitchFamily="34" charset="-122"/>
                  <a:ea typeface="微软雅黑" panose="020B0503020204020204" pitchFamily="34" charset="-122"/>
                </a:rPr>
                <a:t>电力公司</a:t>
              </a:r>
            </a:p>
          </p:txBody>
        </p:sp>
        <p:sp>
          <p:nvSpPr>
            <p:cNvPr id="21516" name="矩形 61"/>
            <p:cNvSpPr>
              <a:spLocks noChangeArrowheads="1"/>
            </p:cNvSpPr>
            <p:nvPr/>
          </p:nvSpPr>
          <p:spPr bwMode="auto">
            <a:xfrm>
              <a:off x="812496" y="3800585"/>
              <a:ext cx="1962612" cy="56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ts val="2100"/>
                </a:lnSpc>
              </a:pPr>
              <a:r>
                <a:rPr lang="zh-CN" altLang="en-US" sz="1200" dirty="0">
                  <a:solidFill>
                    <a:schemeClr val="bg1"/>
                  </a:solidFill>
                  <a:latin typeface="微软雅黑" pitchFamily="34" charset="-122"/>
                  <a:ea typeface="微软雅黑" pitchFamily="34" charset="-122"/>
                </a:rPr>
                <a:t>智能配电，合理制定电价，</a:t>
              </a:r>
              <a:endParaRPr lang="en-US" altLang="zh-CN" sz="1200" dirty="0">
                <a:solidFill>
                  <a:schemeClr val="bg1"/>
                </a:solidFill>
                <a:latin typeface="微软雅黑" pitchFamily="34" charset="-122"/>
                <a:ea typeface="微软雅黑" pitchFamily="34" charset="-122"/>
              </a:endParaRPr>
            </a:p>
            <a:p>
              <a:pPr eaLnBrk="1" hangingPunct="1">
                <a:lnSpc>
                  <a:spcPts val="2100"/>
                </a:lnSpc>
              </a:pPr>
              <a:r>
                <a:rPr lang="zh-CN" altLang="en-US" sz="1200" dirty="0">
                  <a:solidFill>
                    <a:schemeClr val="bg1"/>
                  </a:solidFill>
                  <a:latin typeface="微软雅黑" pitchFamily="34" charset="-122"/>
                  <a:ea typeface="微软雅黑" pitchFamily="34" charset="-122"/>
                </a:rPr>
                <a:t>提高电力资源利用效率 </a:t>
              </a:r>
            </a:p>
          </p:txBody>
        </p:sp>
      </p:grpSp>
      <p:grpSp>
        <p:nvGrpSpPr>
          <p:cNvPr id="63" name="组合 62"/>
          <p:cNvGrpSpPr>
            <a:grpSpLocks/>
          </p:cNvGrpSpPr>
          <p:nvPr/>
        </p:nvGrpSpPr>
        <p:grpSpPr bwMode="auto">
          <a:xfrm>
            <a:off x="1638120" y="3273424"/>
            <a:ext cx="2456743" cy="1546577"/>
            <a:chOff x="812496" y="3521449"/>
            <a:chExt cx="1962612" cy="1454359"/>
          </a:xfrm>
        </p:grpSpPr>
        <p:sp>
          <p:nvSpPr>
            <p:cNvPr id="64" name="TextBox 26"/>
            <p:cNvSpPr txBox="1"/>
            <p:nvPr/>
          </p:nvSpPr>
          <p:spPr>
            <a:xfrm>
              <a:off x="2218000" y="3521449"/>
              <a:ext cx="507238" cy="1454359"/>
            </a:xfrm>
            <a:prstGeom prst="rect">
              <a:avLst/>
            </a:prstGeom>
            <a:noFill/>
          </p:spPr>
          <p:txBody>
            <a:bodyPr wrap="none">
              <a:spAutoFit/>
            </a:bodyPr>
            <a:lstStyle/>
            <a:p>
              <a:pPr eaLnBrk="1" fontAlgn="auto" hangingPunct="1">
                <a:spcBef>
                  <a:spcPts val="0"/>
                </a:spcBef>
                <a:spcAft>
                  <a:spcPts val="0"/>
                </a:spcAft>
                <a:defRPr/>
              </a:pPr>
              <a:r>
                <a:rPr lang="zh-CN" altLang="en-US" sz="1350" dirty="0">
                  <a:solidFill>
                    <a:schemeClr val="bg1"/>
                  </a:solidFill>
                  <a:latin typeface="微软雅黑" panose="020B0503020204020204" pitchFamily="34" charset="-122"/>
                  <a:ea typeface="微软雅黑" panose="020B0503020204020204" pitchFamily="34" charset="-122"/>
                </a:rPr>
                <a:t>用户</a:t>
              </a:r>
            </a:p>
            <a:p>
              <a:pPr eaLnBrk="1" fontAlgn="auto" hangingPunct="1">
                <a:spcBef>
                  <a:spcPts val="0"/>
                </a:spcBef>
                <a:spcAft>
                  <a:spcPts val="0"/>
                </a:spcAft>
                <a:defRPr/>
              </a:pPr>
              <a:r>
                <a:rPr lang="zh-CN" altLang="en-US" sz="1350" dirty="0">
                  <a:solidFill>
                    <a:schemeClr val="bg1"/>
                  </a:solidFill>
                  <a:latin typeface="微软雅黑" panose="020B0503020204020204" pitchFamily="34" charset="-122"/>
                  <a:ea typeface="微软雅黑" panose="020B0503020204020204" pitchFamily="34" charset="-122"/>
                </a:rPr>
                <a:t> </a:t>
              </a:r>
            </a:p>
            <a:p>
              <a:pPr eaLnBrk="1" fontAlgn="auto" hangingPunct="1">
                <a:spcBef>
                  <a:spcPts val="0"/>
                </a:spcBef>
                <a:spcAft>
                  <a:spcPts val="0"/>
                </a:spcAft>
                <a:defRPr/>
              </a:pPr>
              <a:r>
                <a:rPr lang="zh-CN" altLang="en-US" sz="1350" dirty="0">
                  <a:solidFill>
                    <a:schemeClr val="bg1"/>
                  </a:solidFill>
                  <a:latin typeface="微软雅黑" panose="020B0503020204020204" pitchFamily="34" charset="-122"/>
                  <a:ea typeface="微软雅黑" panose="020B0503020204020204" pitchFamily="34" charset="-122"/>
                </a:rPr>
                <a:t> </a:t>
              </a:r>
            </a:p>
            <a:p>
              <a:pPr eaLnBrk="1" fontAlgn="auto" hangingPunct="1">
                <a:spcBef>
                  <a:spcPts val="0"/>
                </a:spcBef>
                <a:spcAft>
                  <a:spcPts val="0"/>
                </a:spcAft>
                <a:defRPr/>
              </a:pPr>
              <a:r>
                <a:rPr lang="zh-CN" altLang="en-US" sz="1350" dirty="0">
                  <a:solidFill>
                    <a:schemeClr val="bg1"/>
                  </a:solidFill>
                  <a:latin typeface="微软雅黑" panose="020B0503020204020204" pitchFamily="34" charset="-122"/>
                  <a:ea typeface="微软雅黑" panose="020B0503020204020204" pitchFamily="34" charset="-122"/>
                </a:rPr>
                <a:t> </a:t>
              </a:r>
            </a:p>
            <a:p>
              <a:pPr eaLnBrk="1" fontAlgn="auto" hangingPunct="1">
                <a:spcBef>
                  <a:spcPts val="0"/>
                </a:spcBef>
                <a:spcAft>
                  <a:spcPts val="0"/>
                </a:spcAft>
                <a:defRPr/>
              </a:pPr>
              <a:r>
                <a:rPr lang="zh-CN" altLang="en-US" sz="1350" dirty="0">
                  <a:solidFill>
                    <a:schemeClr val="bg1"/>
                  </a:solidFill>
                  <a:latin typeface="微软雅黑" panose="020B0503020204020204" pitchFamily="34" charset="-122"/>
                  <a:ea typeface="微软雅黑" panose="020B0503020204020204" pitchFamily="34" charset="-122"/>
                </a:rPr>
                <a:t> </a:t>
              </a:r>
            </a:p>
            <a:p>
              <a:pPr eaLnBrk="1" fontAlgn="auto" hangingPunct="1">
                <a:spcBef>
                  <a:spcPts val="0"/>
                </a:spcBef>
                <a:spcAft>
                  <a:spcPts val="0"/>
                </a:spcAft>
                <a:defRPr/>
              </a:pPr>
              <a:r>
                <a:rPr lang="zh-CN" altLang="en-US" sz="1350" dirty="0">
                  <a:solidFill>
                    <a:schemeClr val="bg1"/>
                  </a:solidFill>
                  <a:latin typeface="微软雅黑" panose="020B0503020204020204" pitchFamily="34" charset="-122"/>
                  <a:ea typeface="微软雅黑" panose="020B0503020204020204" pitchFamily="34" charset="-122"/>
                </a:rPr>
                <a:t> </a:t>
              </a:r>
            </a:p>
            <a:p>
              <a:pPr eaLnBrk="1" fontAlgn="auto" hangingPunct="1">
                <a:spcBef>
                  <a:spcPts val="0"/>
                </a:spcBef>
                <a:spcAft>
                  <a:spcPts val="0"/>
                </a:spcAft>
                <a:defRPr/>
              </a:pPr>
              <a:r>
                <a:rPr lang="zh-CN" altLang="en-US" sz="1350" dirty="0">
                  <a:solidFill>
                    <a:schemeClr val="bg1"/>
                  </a:solidFill>
                  <a:latin typeface="微软雅黑" panose="020B0503020204020204" pitchFamily="34" charset="-122"/>
                  <a:ea typeface="微软雅黑" panose="020B0503020204020204" pitchFamily="34" charset="-122"/>
                </a:rPr>
                <a:t> </a:t>
              </a:r>
            </a:p>
          </p:txBody>
        </p:sp>
        <p:sp>
          <p:nvSpPr>
            <p:cNvPr id="21514" name="矩形 64"/>
            <p:cNvSpPr>
              <a:spLocks noChangeArrowheads="1"/>
            </p:cNvSpPr>
            <p:nvPr/>
          </p:nvSpPr>
          <p:spPr bwMode="auto">
            <a:xfrm>
              <a:off x="812496" y="3800585"/>
              <a:ext cx="1962612" cy="84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hangingPunct="1">
                <a:lnSpc>
                  <a:spcPts val="2100"/>
                </a:lnSpc>
              </a:pPr>
              <a:r>
                <a:rPr lang="zh-CN" altLang="en-US" sz="1200" dirty="0">
                  <a:solidFill>
                    <a:schemeClr val="bg1"/>
                  </a:solidFill>
                  <a:latin typeface="微软雅黑" pitchFamily="34" charset="-122"/>
                  <a:ea typeface="微软雅黑" pitchFamily="34" charset="-122"/>
                </a:rPr>
                <a:t>合理使用电器， </a:t>
              </a:r>
              <a:endParaRPr lang="en-US" altLang="zh-CN" sz="1200" dirty="0">
                <a:solidFill>
                  <a:schemeClr val="bg1"/>
                </a:solidFill>
                <a:latin typeface="微软雅黑" pitchFamily="34" charset="-122"/>
                <a:ea typeface="微软雅黑" pitchFamily="34" charset="-122"/>
              </a:endParaRPr>
            </a:p>
            <a:p>
              <a:pPr algn="r" eaLnBrk="1" hangingPunct="1">
                <a:lnSpc>
                  <a:spcPts val="2100"/>
                </a:lnSpc>
              </a:pPr>
              <a:r>
                <a:rPr lang="zh-CN" altLang="en-US" sz="1200" dirty="0">
                  <a:solidFill>
                    <a:schemeClr val="bg1"/>
                  </a:solidFill>
                  <a:latin typeface="微软雅黑" pitchFamily="34" charset="-122"/>
                  <a:ea typeface="微软雅黑" pitchFamily="34" charset="-122"/>
                </a:rPr>
                <a:t>最大程度地降低电能消耗，</a:t>
              </a:r>
              <a:endParaRPr lang="en-US" altLang="zh-CN" sz="1200" dirty="0">
                <a:solidFill>
                  <a:schemeClr val="bg1"/>
                </a:solidFill>
                <a:latin typeface="微软雅黑" pitchFamily="34" charset="-122"/>
                <a:ea typeface="微软雅黑" pitchFamily="34" charset="-122"/>
              </a:endParaRPr>
            </a:p>
            <a:p>
              <a:pPr algn="r" eaLnBrk="1" hangingPunct="1">
                <a:lnSpc>
                  <a:spcPts val="2100"/>
                </a:lnSpc>
              </a:pPr>
              <a:r>
                <a:rPr lang="zh-CN" altLang="en-US" sz="1200" dirty="0">
                  <a:solidFill>
                    <a:schemeClr val="bg1"/>
                  </a:solidFill>
                  <a:latin typeface="微软雅黑" pitchFamily="34" charset="-122"/>
                  <a:ea typeface="微软雅黑" pitchFamily="34" charset="-122"/>
                </a:rPr>
                <a:t>减少电费开支。</a:t>
              </a:r>
              <a:endParaRPr lang="en-US" altLang="zh-CN" sz="1200" dirty="0">
                <a:solidFill>
                  <a:schemeClr val="bg1"/>
                </a:solidFill>
                <a:latin typeface="微软雅黑" pitchFamily="34" charset="-122"/>
                <a:ea typeface="微软雅黑" pitchFamily="34" charset="-122"/>
              </a:endParaRPr>
            </a:p>
          </p:txBody>
        </p:sp>
      </p:grpSp>
      <p:sp>
        <p:nvSpPr>
          <p:cNvPr id="2" name="文本框 1">
            <a:extLst>
              <a:ext uri="{FF2B5EF4-FFF2-40B4-BE49-F238E27FC236}">
                <a16:creationId xmlns:a16="http://schemas.microsoft.com/office/drawing/2014/main" xmlns="" id="{CA0DA47A-3D79-46FD-A105-82C8F8829F9A}"/>
              </a:ext>
            </a:extLst>
          </p:cNvPr>
          <p:cNvSpPr txBox="1"/>
          <p:nvPr/>
        </p:nvSpPr>
        <p:spPr>
          <a:xfrm>
            <a:off x="6246811" y="638079"/>
            <a:ext cx="2158253" cy="300082"/>
          </a:xfrm>
          <a:prstGeom prst="rect">
            <a:avLst/>
          </a:prstGeom>
          <a:noFill/>
        </p:spPr>
        <p:txBody>
          <a:bodyPr wrap="square" rtlCol="0">
            <a:spAutoFit/>
          </a:bodyPr>
          <a:lstStyle/>
          <a:p>
            <a:pPr eaLnBrk="1" fontAlgn="auto" hangingPunct="1">
              <a:spcBef>
                <a:spcPts val="0"/>
              </a:spcBef>
              <a:spcAft>
                <a:spcPts val="0"/>
              </a:spcAft>
              <a:defRPr/>
            </a:pPr>
            <a:r>
              <a:rPr lang="zh-CN" altLang="en-US" sz="1350" dirty="0">
                <a:solidFill>
                  <a:schemeClr val="bg1"/>
                </a:solidFill>
                <a:latin typeface="微软雅黑" panose="020B0503020204020204" pitchFamily="34" charset="-122"/>
                <a:ea typeface="微软雅黑" panose="020B0503020204020204" pitchFamily="34" charset="-122"/>
              </a:rPr>
              <a:t>设备生产商</a:t>
            </a:r>
          </a:p>
        </p:txBody>
      </p:sp>
      <p:sp>
        <p:nvSpPr>
          <p:cNvPr id="3" name="文本框 2">
            <a:extLst>
              <a:ext uri="{FF2B5EF4-FFF2-40B4-BE49-F238E27FC236}">
                <a16:creationId xmlns:a16="http://schemas.microsoft.com/office/drawing/2014/main" xmlns="" id="{A1FF9B00-4806-4D9D-A823-11454B89BE97}"/>
              </a:ext>
            </a:extLst>
          </p:cNvPr>
          <p:cNvSpPr txBox="1"/>
          <p:nvPr/>
        </p:nvSpPr>
        <p:spPr>
          <a:xfrm>
            <a:off x="6246811" y="943724"/>
            <a:ext cx="1640541" cy="938719"/>
          </a:xfrm>
          <a:prstGeom prst="rect">
            <a:avLst/>
          </a:prstGeom>
          <a:noFill/>
        </p:spPr>
        <p:txBody>
          <a:bodyPr wrap="square" rtlCol="0">
            <a:spAutoFit/>
          </a:bodyPr>
          <a:lstStyle/>
          <a:p>
            <a:r>
              <a:rPr lang="zh-CN" altLang="en-US" sz="1400" dirty="0">
                <a:solidFill>
                  <a:schemeClr val="bg1"/>
                </a:solidFill>
                <a:latin typeface="微软雅黑" pitchFamily="34" charset="-122"/>
                <a:ea typeface="微软雅黑" pitchFamily="34" charset="-122"/>
              </a:rPr>
              <a:t>加速研发高效率、低能耗、低污染的设备 </a:t>
            </a:r>
          </a:p>
          <a:p>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nodeType="withEffect">
                                  <p:stCondLst>
                                    <p:cond delay="0"/>
                                  </p:stCondLst>
                                  <p:childTnLst>
                                    <p:set>
                                      <p:cBhvr>
                                        <p:cTn id="21" dur="1" fill="hold">
                                          <p:stCondLst>
                                            <p:cond delay="0"/>
                                          </p:stCondLst>
                                        </p:cTn>
                                        <p:tgtEl>
                                          <p:spTgt spid="21506"/>
                                        </p:tgtEl>
                                        <p:attrNameLst>
                                          <p:attrName>style.visibility</p:attrName>
                                        </p:attrNameLst>
                                      </p:cBhvr>
                                      <p:to>
                                        <p:strVal val="visible"/>
                                      </p:to>
                                    </p:set>
                                    <p:animEffect transition="in" filter="fade">
                                      <p:cBhvr>
                                        <p:cTn id="22" dur="500"/>
                                        <p:tgtEl>
                                          <p:spTgt spid="2150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9725"/>
          </a:xfrm>
          <a:prstGeom prst="rect">
            <a:avLst/>
          </a:prstGeom>
          <a:noFill/>
        </p:spPr>
        <p:txBody>
          <a:bodyPr>
            <a:spAutoFit/>
          </a:bodyPr>
          <a:lstStyle/>
          <a:p>
            <a:pPr algn="ctr" eaLnBrk="1" hangingPunct="1"/>
            <a:r>
              <a:rPr lang="en-US" altLang="zh-CN" sz="1600" dirty="0" err="1">
                <a:solidFill>
                  <a:schemeClr val="bg1"/>
                </a:solidFill>
                <a:latin typeface="微软雅黑" pitchFamily="34" charset="-122"/>
                <a:ea typeface="微软雅黑" pitchFamily="34" charset="-122"/>
              </a:rPr>
              <a:t>HkOutlet</a:t>
            </a:r>
            <a:endParaRPr lang="en-US" altLang="zh-CN" sz="1600" dirty="0">
              <a:solidFill>
                <a:schemeClr val="bg1"/>
              </a:solidFill>
              <a:latin typeface="微软雅黑" pitchFamily="34" charset="-122"/>
              <a:ea typeface="微软雅黑" pitchFamily="34" charset="-122"/>
            </a:endParaRPr>
          </a:p>
        </p:txBody>
      </p:sp>
      <p:pic>
        <p:nvPicPr>
          <p:cNvPr id="3" name="图片 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150" y="1024127"/>
            <a:ext cx="3623645" cy="3002307"/>
          </a:xfrm>
          <a:prstGeom prst="rect">
            <a:avLst/>
          </a:prstGeom>
        </p:spPr>
      </p:pic>
      <p:pic>
        <p:nvPicPr>
          <p:cNvPr id="4" name="图片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5267" y="931919"/>
            <a:ext cx="4433689" cy="3739982"/>
          </a:xfrm>
          <a:prstGeom prst="rect">
            <a:avLst/>
          </a:prstGeom>
        </p:spPr>
      </p:pic>
    </p:spTree>
    <p:extLst>
      <p:ext uri="{BB962C8B-B14F-4D97-AF65-F5344CB8AC3E}">
        <p14:creationId xmlns:p14="http://schemas.microsoft.com/office/powerpoint/2010/main" val="2487696895"/>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9725"/>
          </a:xfrm>
          <a:prstGeom prst="rect">
            <a:avLst/>
          </a:prstGeom>
          <a:noFill/>
        </p:spPr>
        <p:txBody>
          <a:bodyPr>
            <a:spAutoFit/>
          </a:bodyPr>
          <a:lstStyle/>
          <a:p>
            <a:pPr algn="ctr" eaLnBrk="1" hangingPunct="1"/>
            <a:r>
              <a:rPr lang="en-US" altLang="zh-CN" sz="1600" dirty="0" err="1">
                <a:solidFill>
                  <a:schemeClr val="bg1"/>
                </a:solidFill>
                <a:latin typeface="微软雅黑" pitchFamily="34" charset="-122"/>
                <a:ea typeface="微软雅黑" pitchFamily="34" charset="-122"/>
              </a:rPr>
              <a:t>kOutlet</a:t>
            </a:r>
            <a:endParaRPr lang="en-US" altLang="zh-CN" sz="1600" dirty="0">
              <a:solidFill>
                <a:schemeClr val="bg1"/>
              </a:solidFill>
              <a:latin typeface="微软雅黑" pitchFamily="34" charset="-122"/>
              <a:ea typeface="微软雅黑" pitchFamily="34" charset="-122"/>
            </a:endParaRPr>
          </a:p>
        </p:txBody>
      </p:sp>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150" y="956296"/>
            <a:ext cx="4327906" cy="3584968"/>
          </a:xfrm>
          <a:prstGeom prst="rect">
            <a:avLst/>
          </a:prstGeom>
        </p:spPr>
      </p:pic>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7665" y="1068381"/>
            <a:ext cx="4116837" cy="3365307"/>
          </a:xfrm>
          <a:prstGeom prst="rect">
            <a:avLst/>
          </a:prstGeom>
        </p:spPr>
      </p:pic>
    </p:spTree>
    <p:extLst>
      <p:ext uri="{BB962C8B-B14F-4D97-AF65-F5344CB8AC3E}">
        <p14:creationId xmlns:p14="http://schemas.microsoft.com/office/powerpoint/2010/main" val="3013522317"/>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59081" y="332720"/>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结果分析</a:t>
            </a:r>
          </a:p>
        </p:txBody>
      </p:sp>
      <p:cxnSp>
        <p:nvCxnSpPr>
          <p:cNvPr id="4" name="直接连接符 3">
            <a:extLst>
              <a:ext uri="{FF2B5EF4-FFF2-40B4-BE49-F238E27FC236}">
                <a16:creationId xmlns:a16="http://schemas.microsoft.com/office/drawing/2014/main" xmlns="" id="{4E40C025-9F74-41CB-8414-786F2EBD3349}"/>
              </a:ext>
            </a:extLst>
          </p:cNvPr>
          <p:cNvCxnSpPr/>
          <p:nvPr/>
        </p:nvCxnSpPr>
        <p:spPr>
          <a:xfrm>
            <a:off x="2238935" y="1627094"/>
            <a:ext cx="759759"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F642DD4C-88B3-459A-AA26-69E079EBD5B0}"/>
              </a:ext>
            </a:extLst>
          </p:cNvPr>
          <p:cNvCxnSpPr/>
          <p:nvPr/>
        </p:nvCxnSpPr>
        <p:spPr>
          <a:xfrm flipV="1">
            <a:off x="3005418" y="961465"/>
            <a:ext cx="0" cy="658906"/>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E6CB61B9-48A4-460C-805E-E97FE58B55C9}"/>
              </a:ext>
            </a:extLst>
          </p:cNvPr>
          <p:cNvCxnSpPr/>
          <p:nvPr/>
        </p:nvCxnSpPr>
        <p:spPr>
          <a:xfrm>
            <a:off x="2998694" y="961465"/>
            <a:ext cx="853888"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666D9F5E-F181-40CC-993A-381260B90FE3}"/>
              </a:ext>
            </a:extLst>
          </p:cNvPr>
          <p:cNvCxnSpPr>
            <a:cxnSpLocks/>
          </p:cNvCxnSpPr>
          <p:nvPr/>
        </p:nvCxnSpPr>
        <p:spPr>
          <a:xfrm>
            <a:off x="3872753" y="961465"/>
            <a:ext cx="0" cy="66562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B89E4CD8-611E-4CCA-B33A-D2AFAFD3C72E}"/>
              </a:ext>
            </a:extLst>
          </p:cNvPr>
          <p:cNvCxnSpPr/>
          <p:nvPr/>
        </p:nvCxnSpPr>
        <p:spPr>
          <a:xfrm>
            <a:off x="3852582" y="1627094"/>
            <a:ext cx="80682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9E6C0D54-E323-4715-A83C-C88CE4AEB654}"/>
              </a:ext>
            </a:extLst>
          </p:cNvPr>
          <p:cNvCxnSpPr/>
          <p:nvPr/>
        </p:nvCxnSpPr>
        <p:spPr>
          <a:xfrm>
            <a:off x="2238935" y="2454088"/>
            <a:ext cx="638736"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9F259651-F61E-4EF3-924C-EE1B2C249386}"/>
              </a:ext>
            </a:extLst>
          </p:cNvPr>
          <p:cNvCxnSpPr/>
          <p:nvPr/>
        </p:nvCxnSpPr>
        <p:spPr>
          <a:xfrm flipV="1">
            <a:off x="2894480" y="1983441"/>
            <a:ext cx="248770" cy="47064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99704DFF-5082-49D0-A8D8-B7DFE3BFE675}"/>
              </a:ext>
            </a:extLst>
          </p:cNvPr>
          <p:cNvCxnSpPr/>
          <p:nvPr/>
        </p:nvCxnSpPr>
        <p:spPr>
          <a:xfrm>
            <a:off x="3160059" y="1983441"/>
            <a:ext cx="524435"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03968549-C464-4CA2-BE59-280B2CCB6679}"/>
              </a:ext>
            </a:extLst>
          </p:cNvPr>
          <p:cNvCxnSpPr/>
          <p:nvPr/>
        </p:nvCxnSpPr>
        <p:spPr>
          <a:xfrm>
            <a:off x="3684494" y="1983441"/>
            <a:ext cx="289112" cy="47064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79F5A171-25E2-4C01-BCFD-1810A803891C}"/>
              </a:ext>
            </a:extLst>
          </p:cNvPr>
          <p:cNvCxnSpPr/>
          <p:nvPr/>
        </p:nvCxnSpPr>
        <p:spPr>
          <a:xfrm>
            <a:off x="4007224" y="2454088"/>
            <a:ext cx="753035"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xmlns="" id="{F6BEBF9C-D76A-4198-8036-27828857A8AF}"/>
              </a:ext>
            </a:extLst>
          </p:cNvPr>
          <p:cNvSpPr txBox="1"/>
          <p:nvPr/>
        </p:nvSpPr>
        <p:spPr>
          <a:xfrm>
            <a:off x="229611" y="1258970"/>
            <a:ext cx="1760537" cy="307777"/>
          </a:xfrm>
          <a:prstGeom prst="rect">
            <a:avLst/>
          </a:prstGeom>
          <a:noFill/>
        </p:spPr>
        <p:txBody>
          <a:bodyPr wrap="square" rtlCol="0">
            <a:spAutoFit/>
          </a:bodyPr>
          <a:lstStyle/>
          <a:p>
            <a:r>
              <a:rPr lang="zh-CN" altLang="en-US" sz="1400" dirty="0">
                <a:solidFill>
                  <a:srgbClr val="FFFF00"/>
                </a:solidFill>
                <a:latin typeface="微软雅黑" panose="020B0503020204020204" pitchFamily="34" charset="-122"/>
                <a:ea typeface="微软雅黑" panose="020B0503020204020204" pitchFamily="34" charset="-122"/>
              </a:rPr>
              <a:t>Viterbi算法结果：</a:t>
            </a:r>
            <a:endParaRPr lang="zh-CN" altLang="en-US" dirty="0"/>
          </a:p>
        </p:txBody>
      </p:sp>
      <p:sp>
        <p:nvSpPr>
          <p:cNvPr id="29" name="文本框 28">
            <a:extLst>
              <a:ext uri="{FF2B5EF4-FFF2-40B4-BE49-F238E27FC236}">
                <a16:creationId xmlns:a16="http://schemas.microsoft.com/office/drawing/2014/main" xmlns="" id="{1D6FBABA-B5C0-443E-93DB-D6AD15B43EB0}"/>
              </a:ext>
            </a:extLst>
          </p:cNvPr>
          <p:cNvSpPr txBox="1"/>
          <p:nvPr/>
        </p:nvSpPr>
        <p:spPr>
          <a:xfrm>
            <a:off x="229611" y="2161700"/>
            <a:ext cx="1678998" cy="292388"/>
          </a:xfrm>
          <a:prstGeom prst="rect">
            <a:avLst/>
          </a:prstGeom>
          <a:noFill/>
        </p:spPr>
        <p:txBody>
          <a:bodyPr wrap="square" rtlCol="0">
            <a:spAutoFit/>
          </a:bodyPr>
          <a:lstStyle/>
          <a:p>
            <a:r>
              <a:rPr lang="zh-CN" altLang="en-US" dirty="0">
                <a:solidFill>
                  <a:srgbClr val="FFFF00"/>
                </a:solidFill>
                <a:latin typeface="微软雅黑" panose="020B0503020204020204" pitchFamily="34" charset="-122"/>
                <a:ea typeface="微软雅黑" panose="020B0503020204020204" pitchFamily="34" charset="-122"/>
              </a:rPr>
              <a:t>单用电器分析结果：</a:t>
            </a:r>
          </a:p>
        </p:txBody>
      </p:sp>
      <p:cxnSp>
        <p:nvCxnSpPr>
          <p:cNvPr id="31" name="直接连接符 30">
            <a:extLst>
              <a:ext uri="{FF2B5EF4-FFF2-40B4-BE49-F238E27FC236}">
                <a16:creationId xmlns:a16="http://schemas.microsoft.com/office/drawing/2014/main" xmlns="" id="{80DD0D9E-4313-4959-B4ED-0506E9C2FB29}"/>
              </a:ext>
            </a:extLst>
          </p:cNvPr>
          <p:cNvCxnSpPr>
            <a:cxnSpLocks/>
          </p:cNvCxnSpPr>
          <p:nvPr/>
        </p:nvCxnSpPr>
        <p:spPr>
          <a:xfrm>
            <a:off x="3143250" y="703729"/>
            <a:ext cx="0" cy="292473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直接连接符 33">
            <a:extLst>
              <a:ext uri="{FF2B5EF4-FFF2-40B4-BE49-F238E27FC236}">
                <a16:creationId xmlns:a16="http://schemas.microsoft.com/office/drawing/2014/main" xmlns="" id="{7AEC0C32-2B9F-47B7-B14C-592676923158}"/>
              </a:ext>
            </a:extLst>
          </p:cNvPr>
          <p:cNvCxnSpPr>
            <a:cxnSpLocks/>
          </p:cNvCxnSpPr>
          <p:nvPr/>
        </p:nvCxnSpPr>
        <p:spPr>
          <a:xfrm>
            <a:off x="4008344" y="692150"/>
            <a:ext cx="0" cy="292473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直接连接符 34">
            <a:extLst>
              <a:ext uri="{FF2B5EF4-FFF2-40B4-BE49-F238E27FC236}">
                <a16:creationId xmlns:a16="http://schemas.microsoft.com/office/drawing/2014/main" xmlns="" id="{5C4623EF-292F-4C49-A9E7-470527657AAD}"/>
              </a:ext>
            </a:extLst>
          </p:cNvPr>
          <p:cNvCxnSpPr>
            <a:cxnSpLocks/>
          </p:cNvCxnSpPr>
          <p:nvPr/>
        </p:nvCxnSpPr>
        <p:spPr>
          <a:xfrm>
            <a:off x="3684494" y="672445"/>
            <a:ext cx="0" cy="292473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直接连接符 35">
            <a:extLst>
              <a:ext uri="{FF2B5EF4-FFF2-40B4-BE49-F238E27FC236}">
                <a16:creationId xmlns:a16="http://schemas.microsoft.com/office/drawing/2014/main" xmlns="" id="{94CD1DB8-792E-47ED-BB34-33C2965ADF50}"/>
              </a:ext>
            </a:extLst>
          </p:cNvPr>
          <p:cNvCxnSpPr>
            <a:cxnSpLocks/>
          </p:cNvCxnSpPr>
          <p:nvPr/>
        </p:nvCxnSpPr>
        <p:spPr>
          <a:xfrm>
            <a:off x="2894480" y="756397"/>
            <a:ext cx="0" cy="292473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文本框 32">
            <a:extLst>
              <a:ext uri="{FF2B5EF4-FFF2-40B4-BE49-F238E27FC236}">
                <a16:creationId xmlns:a16="http://schemas.microsoft.com/office/drawing/2014/main" xmlns="" id="{B241045C-21E9-4BBB-B663-4CE0DEF63CC2}"/>
              </a:ext>
            </a:extLst>
          </p:cNvPr>
          <p:cNvSpPr txBox="1"/>
          <p:nvPr/>
        </p:nvSpPr>
        <p:spPr>
          <a:xfrm>
            <a:off x="2702866" y="3776982"/>
            <a:ext cx="2339774" cy="292388"/>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t1</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t2</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t3</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t4</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4732063"/>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5" y="296863"/>
            <a:ext cx="1363663" cy="474662"/>
            <a:chOff x="184527" y="297451"/>
            <a:chExt cx="1363137" cy="473415"/>
          </a:xfrm>
        </p:grpSpPr>
        <p:pic>
          <p:nvPicPr>
            <p:cNvPr id="56329"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微软雅黑" panose="020B0503020204020204" pitchFamily="34" charset="-122"/>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a:grpSpLocks/>
          </p:cNvGrpSpPr>
          <p:nvPr/>
        </p:nvGrpSpPr>
        <p:grpSpPr bwMode="auto">
          <a:xfrm>
            <a:off x="4070350" y="2019300"/>
            <a:ext cx="2255838" cy="939663"/>
            <a:chOff x="4070982" y="2019402"/>
            <a:chExt cx="2255503" cy="939481"/>
          </a:xfrm>
        </p:grpSpPr>
        <p:sp>
          <p:nvSpPr>
            <p:cNvPr id="56327" name="文本框 23"/>
            <p:cNvSpPr txBox="1">
              <a:spLocks noChangeArrowheads="1"/>
            </p:cNvSpPr>
            <p:nvPr/>
          </p:nvSpPr>
          <p:spPr bwMode="auto">
            <a:xfrm>
              <a:off x="4070982" y="2251134"/>
              <a:ext cx="2255503"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4000" dirty="0">
                  <a:solidFill>
                    <a:schemeClr val="bg1"/>
                  </a:solidFill>
                  <a:latin typeface="微软雅黑" pitchFamily="34" charset="-122"/>
                  <a:ea typeface="微软雅黑" pitchFamily="34" charset="-122"/>
                </a:rPr>
                <a:t>实验总结</a:t>
              </a:r>
            </a:p>
          </p:txBody>
        </p:sp>
        <p:sp>
          <p:nvSpPr>
            <p:cNvPr id="56328" name="文本框 35"/>
            <p:cNvSpPr txBox="1">
              <a:spLocks noChangeArrowheads="1"/>
            </p:cNvSpPr>
            <p:nvPr/>
          </p:nvSpPr>
          <p:spPr bwMode="auto">
            <a:xfrm>
              <a:off x="4118308"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dirty="0">
                  <a:solidFill>
                    <a:schemeClr val="bg1"/>
                  </a:solidFill>
                  <a:latin typeface="微软雅黑" pitchFamily="34" charset="-122"/>
                  <a:ea typeface="微软雅黑" pitchFamily="34" charset="-122"/>
                </a:rPr>
                <a:t>PART FIVE</a:t>
              </a:r>
              <a:endParaRPr lang="zh-CN" altLang="en-US" sz="1400" dirty="0">
                <a:solidFill>
                  <a:schemeClr val="bg1"/>
                </a:solidFill>
                <a:latin typeface="微软雅黑" pitchFamily="34" charset="-122"/>
                <a:ea typeface="微软雅黑" pitchFamily="34" charset="-122"/>
              </a:endParaRPr>
            </a:p>
          </p:txBody>
        </p:sp>
      </p:grpSp>
      <p:grpSp>
        <p:nvGrpSpPr>
          <p:cNvPr id="37" name="组合 36"/>
          <p:cNvGrpSpPr>
            <a:grpSpLocks/>
          </p:cNvGrpSpPr>
          <p:nvPr/>
        </p:nvGrpSpPr>
        <p:grpSpPr bwMode="auto">
          <a:xfrm>
            <a:off x="2817813" y="1944688"/>
            <a:ext cx="1128712" cy="1128712"/>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9"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3" presetClass="entr" presetSubtype="16"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ppt_w</p:attrName>
                                        </p:attrNameLst>
                                      </p:cBhvr>
                                      <p:tavLst>
                                        <p:tav tm="0">
                                          <p:val>
                                            <p:fltVal val="0"/>
                                          </p:val>
                                        </p:tav>
                                        <p:tav tm="100000">
                                          <p:val>
                                            <p:strVal val="#ppt_w"/>
                                          </p:val>
                                        </p:tav>
                                      </p:tavLst>
                                    </p:anim>
                                    <p:anim calcmode="lin" valueType="num">
                                      <p:cBhvr>
                                        <p:cTn id="13" dur="250" fill="hold"/>
                                        <p:tgtEl>
                                          <p:spTgt spid="37"/>
                                        </p:tgtEl>
                                        <p:attrNameLst>
                                          <p:attrName>ppt_h</p:attrName>
                                        </p:attrNameLst>
                                      </p:cBhvr>
                                      <p:tavLst>
                                        <p:tav tm="0">
                                          <p:val>
                                            <p:fltVal val="0"/>
                                          </p:val>
                                        </p:tav>
                                        <p:tav tm="100000">
                                          <p:val>
                                            <p:strVal val="#ppt_h"/>
                                          </p:val>
                                        </p:tav>
                                      </p:tavLst>
                                    </p:anim>
                                    <p:animEffect transition="in" filter="fade">
                                      <p:cBhvr>
                                        <p:cTn id="14" dur="250"/>
                                        <p:tgtEl>
                                          <p:spTgt spid="37"/>
                                        </p:tgtEl>
                                      </p:cBhvr>
                                    </p:animEffect>
                                  </p:childTnLst>
                                </p:cTn>
                              </p:par>
                              <p:par>
                                <p:cTn id="15" presetID="6" presetClass="emph" presetSubtype="0" decel="100000" fill="hold" nodeType="withEffect">
                                  <p:stCondLst>
                                    <p:cond delay="200"/>
                                  </p:stCondLst>
                                  <p:childTnLst>
                                    <p:animScale>
                                      <p:cBhvr>
                                        <p:cTn id="16" dur="250" fill="hold"/>
                                        <p:tgtEl>
                                          <p:spTgt spid="37"/>
                                        </p:tgtEl>
                                      </p:cBhvr>
                                      <p:by x="110000" y="110000"/>
                                    </p:animScale>
                                  </p:childTnLst>
                                </p:cTn>
                              </p:par>
                              <p:par>
                                <p:cTn id="17" presetID="6" presetClass="emph" presetSubtype="0" decel="100000" fill="hold" nodeType="withEffect">
                                  <p:stCondLst>
                                    <p:cond delay="400"/>
                                  </p:stCondLst>
                                  <p:childTnLst>
                                    <p:animScale>
                                      <p:cBhvr>
                                        <p:cTn id="18" dur="250" fill="hold"/>
                                        <p:tgtEl>
                                          <p:spTgt spid="37"/>
                                        </p:tgtEl>
                                      </p:cBhvr>
                                      <p:by x="91000" y="91000"/>
                                    </p:animScale>
                                  </p:childTnLst>
                                </p:cTn>
                              </p:par>
                            </p:childTnLst>
                          </p:cTn>
                        </p:par>
                        <p:par>
                          <p:cTn id="19" fill="hold" nodeType="afterGroup">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小结</a:t>
            </a:r>
          </a:p>
        </p:txBody>
      </p:sp>
    </p:spTree>
    <p:extLst>
      <p:ext uri="{BB962C8B-B14F-4D97-AF65-F5344CB8AC3E}">
        <p14:creationId xmlns:p14="http://schemas.microsoft.com/office/powerpoint/2010/main" val="2869182544"/>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不足</a:t>
            </a:r>
          </a:p>
        </p:txBody>
      </p:sp>
      <p:pic>
        <p:nvPicPr>
          <p:cNvPr id="4" name="图片 24">
            <a:extLst>
              <a:ext uri="{FF2B5EF4-FFF2-40B4-BE49-F238E27FC236}">
                <a16:creationId xmlns:a16="http://schemas.microsoft.com/office/drawing/2014/main" xmlns="" id="{75667070-B43C-4750-ADDF-5F9B9D8C0F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xmlns="" id="{AABBE311-3665-4AD6-B357-F9758C47884A}"/>
              </a:ext>
            </a:extLst>
          </p:cNvPr>
          <p:cNvSpPr/>
          <p:nvPr/>
        </p:nvSpPr>
        <p:spPr>
          <a:xfrm>
            <a:off x="1521618" y="1320799"/>
            <a:ext cx="1908175" cy="1746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dirty="0">
              <a:solidFill>
                <a:schemeClr val="bg1"/>
              </a:solidFill>
              <a:latin typeface="微软雅黑"/>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xmlns="" id="{C176A51F-C0AF-40E6-8059-F2522FC82DCB}"/>
              </a:ext>
            </a:extLst>
          </p:cNvPr>
          <p:cNvSpPr/>
          <p:nvPr/>
        </p:nvSpPr>
        <p:spPr>
          <a:xfrm>
            <a:off x="5561859" y="1180304"/>
            <a:ext cx="1906587" cy="1746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dirty="0">
              <a:solidFill>
                <a:schemeClr val="bg1"/>
              </a:solidFill>
              <a:latin typeface="微软雅黑"/>
              <a:ea typeface="微软雅黑" panose="020B0503020204020204" pitchFamily="34" charset="-122"/>
              <a:cs typeface="+mn-ea"/>
              <a:sym typeface="+mn-lt"/>
            </a:endParaRPr>
          </a:p>
        </p:txBody>
      </p:sp>
      <p:sp>
        <p:nvSpPr>
          <p:cNvPr id="8" name="矩形 7">
            <a:extLst>
              <a:ext uri="{FF2B5EF4-FFF2-40B4-BE49-F238E27FC236}">
                <a16:creationId xmlns:a16="http://schemas.microsoft.com/office/drawing/2014/main" xmlns="" id="{7FB823BB-0F93-4A41-ABAB-F056EAB43EA6}"/>
              </a:ext>
            </a:extLst>
          </p:cNvPr>
          <p:cNvSpPr/>
          <p:nvPr/>
        </p:nvSpPr>
        <p:spPr>
          <a:xfrm>
            <a:off x="1439068" y="2940049"/>
            <a:ext cx="1908175" cy="1746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dirty="0">
              <a:solidFill>
                <a:schemeClr val="bg1"/>
              </a:solidFill>
              <a:latin typeface="微软雅黑"/>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xmlns="" id="{2F925AF7-3B01-4212-9718-3062797AFA98}"/>
              </a:ext>
            </a:extLst>
          </p:cNvPr>
          <p:cNvSpPr/>
          <p:nvPr/>
        </p:nvSpPr>
        <p:spPr>
          <a:xfrm>
            <a:off x="5780881" y="2957512"/>
            <a:ext cx="1908175" cy="1905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dirty="0">
              <a:solidFill>
                <a:schemeClr val="bg1"/>
              </a:solidFill>
              <a:latin typeface="微软雅黑"/>
              <a:ea typeface="微软雅黑" panose="020B0503020204020204" pitchFamily="34" charset="-122"/>
              <a:cs typeface="+mn-ea"/>
              <a:sym typeface="+mn-lt"/>
            </a:endParaRPr>
          </a:p>
        </p:txBody>
      </p:sp>
      <p:sp>
        <p:nvSpPr>
          <p:cNvPr id="10" name="文本框 16">
            <a:extLst>
              <a:ext uri="{FF2B5EF4-FFF2-40B4-BE49-F238E27FC236}">
                <a16:creationId xmlns:a16="http://schemas.microsoft.com/office/drawing/2014/main" xmlns="" id="{D9E86687-7A47-4D65-A1B4-57338D961417}"/>
              </a:ext>
            </a:extLst>
          </p:cNvPr>
          <p:cNvSpPr txBox="1"/>
          <p:nvPr/>
        </p:nvSpPr>
        <p:spPr>
          <a:xfrm>
            <a:off x="1485106" y="1052512"/>
            <a:ext cx="907941" cy="300082"/>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500" b="1" dirty="0">
                <a:solidFill>
                  <a:schemeClr val="bg1"/>
                </a:solidFill>
                <a:latin typeface="微软雅黑"/>
                <a:ea typeface="微软雅黑" panose="020B0503020204020204" pitchFamily="34" charset="-122"/>
                <a:cs typeface="+mn-ea"/>
                <a:sym typeface="+mn-lt"/>
              </a:rPr>
              <a:t>分辨度低</a:t>
            </a:r>
          </a:p>
        </p:txBody>
      </p:sp>
      <p:sp>
        <p:nvSpPr>
          <p:cNvPr id="11" name="文本框 17">
            <a:extLst>
              <a:ext uri="{FF2B5EF4-FFF2-40B4-BE49-F238E27FC236}">
                <a16:creationId xmlns:a16="http://schemas.microsoft.com/office/drawing/2014/main" xmlns="" id="{B55A3D8D-EBB5-4530-91D8-529CB727ABC2}"/>
              </a:ext>
            </a:extLst>
          </p:cNvPr>
          <p:cNvSpPr txBox="1"/>
          <p:nvPr/>
        </p:nvSpPr>
        <p:spPr>
          <a:xfrm>
            <a:off x="1475581" y="2652712"/>
            <a:ext cx="1677382" cy="300082"/>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500" b="1" dirty="0">
                <a:solidFill>
                  <a:schemeClr val="bg1"/>
                </a:solidFill>
                <a:latin typeface="微软雅黑"/>
                <a:ea typeface="微软雅黑" panose="020B0503020204020204" pitchFamily="34" charset="-122"/>
                <a:cs typeface="+mn-ea"/>
                <a:sym typeface="+mn-lt"/>
              </a:rPr>
              <a:t>未能完全利用条件</a:t>
            </a:r>
          </a:p>
        </p:txBody>
      </p:sp>
      <p:sp>
        <p:nvSpPr>
          <p:cNvPr id="12" name="文本框 18">
            <a:extLst>
              <a:ext uri="{FF2B5EF4-FFF2-40B4-BE49-F238E27FC236}">
                <a16:creationId xmlns:a16="http://schemas.microsoft.com/office/drawing/2014/main" xmlns="" id="{15AA16DE-AF1B-4300-BB75-96B8963236B7}"/>
              </a:ext>
            </a:extLst>
          </p:cNvPr>
          <p:cNvSpPr txBox="1"/>
          <p:nvPr/>
        </p:nvSpPr>
        <p:spPr>
          <a:xfrm>
            <a:off x="6061183" y="808003"/>
            <a:ext cx="907941" cy="300082"/>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500" b="1" dirty="0">
                <a:solidFill>
                  <a:schemeClr val="bg1"/>
                </a:solidFill>
                <a:latin typeface="微软雅黑"/>
                <a:ea typeface="微软雅黑" panose="020B0503020204020204" pitchFamily="34" charset="-122"/>
                <a:cs typeface="+mn-ea"/>
                <a:sym typeface="+mn-lt"/>
              </a:rPr>
              <a:t>初始状态</a:t>
            </a:r>
          </a:p>
        </p:txBody>
      </p:sp>
      <p:sp>
        <p:nvSpPr>
          <p:cNvPr id="13" name="文本框 19">
            <a:extLst>
              <a:ext uri="{FF2B5EF4-FFF2-40B4-BE49-F238E27FC236}">
                <a16:creationId xmlns:a16="http://schemas.microsoft.com/office/drawing/2014/main" xmlns="" id="{7F1E91C1-C746-435C-8E8E-5854D60379F3}"/>
              </a:ext>
            </a:extLst>
          </p:cNvPr>
          <p:cNvSpPr txBox="1"/>
          <p:nvPr/>
        </p:nvSpPr>
        <p:spPr>
          <a:xfrm>
            <a:off x="6141243" y="2652712"/>
            <a:ext cx="907941" cy="300082"/>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500" b="1" dirty="0">
                <a:solidFill>
                  <a:schemeClr val="bg1"/>
                </a:solidFill>
                <a:latin typeface="微软雅黑"/>
                <a:ea typeface="微软雅黑" panose="020B0503020204020204" pitchFamily="34" charset="-122"/>
                <a:cs typeface="+mn-ea"/>
                <a:sym typeface="+mn-lt"/>
              </a:rPr>
              <a:t>模型参数</a:t>
            </a:r>
          </a:p>
        </p:txBody>
      </p:sp>
      <p:sp>
        <p:nvSpPr>
          <p:cNvPr id="14" name="文本框 20">
            <a:extLst>
              <a:ext uri="{FF2B5EF4-FFF2-40B4-BE49-F238E27FC236}">
                <a16:creationId xmlns:a16="http://schemas.microsoft.com/office/drawing/2014/main" xmlns="" id="{9DF601D1-849C-4A6B-951E-D24EE36BF090}"/>
              </a:ext>
            </a:extLst>
          </p:cNvPr>
          <p:cNvSpPr txBox="1"/>
          <p:nvPr/>
        </p:nvSpPr>
        <p:spPr>
          <a:xfrm>
            <a:off x="4227527" y="1976116"/>
            <a:ext cx="754053" cy="438582"/>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不足</a:t>
            </a:r>
          </a:p>
        </p:txBody>
      </p:sp>
      <p:sp>
        <p:nvSpPr>
          <p:cNvPr id="15" name="矩形 14">
            <a:extLst>
              <a:ext uri="{FF2B5EF4-FFF2-40B4-BE49-F238E27FC236}">
                <a16:creationId xmlns:a16="http://schemas.microsoft.com/office/drawing/2014/main" xmlns="" id="{6969FB92-FAF8-4753-8C7C-893B7306E62B}"/>
              </a:ext>
            </a:extLst>
          </p:cNvPr>
          <p:cNvSpPr/>
          <p:nvPr/>
        </p:nvSpPr>
        <p:spPr>
          <a:xfrm>
            <a:off x="1464468" y="1323974"/>
            <a:ext cx="1658938" cy="590611"/>
          </a:xfrm>
          <a:prstGeom prst="rect">
            <a:avLst/>
          </a:prstGeom>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0"/>
              </a:spcBef>
              <a:spcAft>
                <a:spcPts val="0"/>
              </a:spcAft>
              <a:defRPr/>
            </a:pPr>
            <a:r>
              <a:rPr lang="zh-CN" altLang="en-US" sz="1200" dirty="0">
                <a:solidFill>
                  <a:schemeClr val="bg1"/>
                </a:solidFill>
                <a:latin typeface="微软雅黑"/>
                <a:ea typeface="微软雅黑" panose="020B0503020204020204" pitchFamily="34" charset="-122"/>
                <a:cs typeface="+mn-ea"/>
                <a:sym typeface="+mn-lt"/>
              </a:rPr>
              <a:t>对于两种功率相近的状态，无法有效区分</a:t>
            </a:r>
          </a:p>
        </p:txBody>
      </p:sp>
      <p:sp>
        <p:nvSpPr>
          <p:cNvPr id="16" name="矩形 15">
            <a:extLst>
              <a:ext uri="{FF2B5EF4-FFF2-40B4-BE49-F238E27FC236}">
                <a16:creationId xmlns:a16="http://schemas.microsoft.com/office/drawing/2014/main" xmlns="" id="{8134671C-6EAB-476F-91B6-1971900864CB}"/>
              </a:ext>
            </a:extLst>
          </p:cNvPr>
          <p:cNvSpPr/>
          <p:nvPr/>
        </p:nvSpPr>
        <p:spPr>
          <a:xfrm>
            <a:off x="1454943" y="2944812"/>
            <a:ext cx="1658938" cy="1421608"/>
          </a:xfrm>
          <a:prstGeom prst="rect">
            <a:avLst/>
          </a:prstGeom>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0"/>
              </a:spcBef>
              <a:spcAft>
                <a:spcPts val="0"/>
              </a:spcAft>
              <a:defRPr/>
            </a:pPr>
            <a:r>
              <a:rPr lang="zh-CN" altLang="en-US" sz="1200" dirty="0">
                <a:solidFill>
                  <a:schemeClr val="bg1"/>
                </a:solidFill>
                <a:latin typeface="微软雅黑"/>
                <a:ea typeface="微软雅黑" panose="020B0503020204020204" pitchFamily="34" charset="-122"/>
                <a:cs typeface="+mn-ea"/>
                <a:sym typeface="+mn-lt"/>
              </a:rPr>
              <a:t>一般地说，在一个时刻只会有一个用电器状态发生变化，而本模型无法利用这一条件</a:t>
            </a:r>
          </a:p>
        </p:txBody>
      </p:sp>
      <p:sp>
        <p:nvSpPr>
          <p:cNvPr id="17" name="矩形 16">
            <a:extLst>
              <a:ext uri="{FF2B5EF4-FFF2-40B4-BE49-F238E27FC236}">
                <a16:creationId xmlns:a16="http://schemas.microsoft.com/office/drawing/2014/main" xmlns="" id="{B3DE6B51-8D0D-44AE-87DA-9789B01C0A3E}"/>
              </a:ext>
            </a:extLst>
          </p:cNvPr>
          <p:cNvSpPr/>
          <p:nvPr/>
        </p:nvSpPr>
        <p:spPr>
          <a:xfrm>
            <a:off x="6046014" y="1108085"/>
            <a:ext cx="1660525" cy="1144609"/>
          </a:xfrm>
          <a:prstGeom prst="rect">
            <a:avLst/>
          </a:prstGeom>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0"/>
              </a:spcBef>
              <a:spcAft>
                <a:spcPts val="0"/>
              </a:spcAft>
              <a:defRPr/>
            </a:pPr>
            <a:r>
              <a:rPr lang="zh-CN" altLang="en-US" sz="1200" dirty="0">
                <a:solidFill>
                  <a:schemeClr val="bg1"/>
                </a:solidFill>
                <a:latin typeface="微软雅黑"/>
                <a:ea typeface="微软雅黑" panose="020B0503020204020204" pitchFamily="34" charset="-122"/>
                <a:cs typeface="+mn-ea"/>
                <a:sym typeface="+mn-lt"/>
              </a:rPr>
              <a:t>由于无法判断初始状态，所以在求解模型的时候，可能与真实结果有较大偏差</a:t>
            </a:r>
          </a:p>
        </p:txBody>
      </p:sp>
      <p:sp>
        <p:nvSpPr>
          <p:cNvPr id="18" name="矩形 17">
            <a:extLst>
              <a:ext uri="{FF2B5EF4-FFF2-40B4-BE49-F238E27FC236}">
                <a16:creationId xmlns:a16="http://schemas.microsoft.com/office/drawing/2014/main" xmlns="" id="{1EC0D4C9-407E-4B7C-9050-BC2D3D56EB62}"/>
              </a:ext>
            </a:extLst>
          </p:cNvPr>
          <p:cNvSpPr/>
          <p:nvPr/>
        </p:nvSpPr>
        <p:spPr>
          <a:xfrm>
            <a:off x="6139656" y="2970212"/>
            <a:ext cx="1658937" cy="590611"/>
          </a:xfrm>
          <a:prstGeom prst="rect">
            <a:avLst/>
          </a:prstGeom>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0"/>
              </a:spcBef>
              <a:spcAft>
                <a:spcPts val="0"/>
              </a:spcAft>
              <a:defRPr/>
            </a:pPr>
            <a:r>
              <a:rPr lang="zh-CN" altLang="en-US" sz="1200" dirty="0">
                <a:solidFill>
                  <a:schemeClr val="bg1"/>
                </a:solidFill>
                <a:latin typeface="微软雅黑"/>
                <a:ea typeface="微软雅黑" panose="020B0503020204020204" pitchFamily="34" charset="-122"/>
                <a:cs typeface="+mn-ea"/>
                <a:sym typeface="+mn-lt"/>
              </a:rPr>
              <a:t>对于状态转移矩阵的处理不是很完善</a:t>
            </a:r>
          </a:p>
        </p:txBody>
      </p:sp>
      <p:grpSp>
        <p:nvGrpSpPr>
          <p:cNvPr id="19" name="组合 18">
            <a:extLst>
              <a:ext uri="{FF2B5EF4-FFF2-40B4-BE49-F238E27FC236}">
                <a16:creationId xmlns:a16="http://schemas.microsoft.com/office/drawing/2014/main" xmlns="" id="{0333AA45-5FD5-490B-91F9-FBE50C820A02}"/>
              </a:ext>
            </a:extLst>
          </p:cNvPr>
          <p:cNvGrpSpPr>
            <a:grpSpLocks/>
          </p:cNvGrpSpPr>
          <p:nvPr/>
        </p:nvGrpSpPr>
        <p:grpSpPr bwMode="auto">
          <a:xfrm>
            <a:off x="3158331" y="792162"/>
            <a:ext cx="2827337" cy="2827337"/>
            <a:chOff x="3134916" y="1290638"/>
            <a:chExt cx="2827734" cy="2826544"/>
          </a:xfrm>
        </p:grpSpPr>
        <p:sp>
          <p:nvSpPr>
            <p:cNvPr id="20" name="箭头1">
              <a:extLst>
                <a:ext uri="{FF2B5EF4-FFF2-40B4-BE49-F238E27FC236}">
                  <a16:creationId xmlns:a16="http://schemas.microsoft.com/office/drawing/2014/main" xmlns="" id="{E2609262-188D-4543-9760-5A5AAE7680C8}"/>
                </a:ext>
              </a:extLst>
            </p:cNvPr>
            <p:cNvSpPr>
              <a:spLocks noChangeAspect="1"/>
            </p:cNvSpPr>
            <p:nvPr/>
          </p:nvSpPr>
          <p:spPr bwMode="auto">
            <a:xfrm>
              <a:off x="4571805" y="1290638"/>
              <a:ext cx="1390845" cy="1601338"/>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1" name="箭头4">
              <a:extLst>
                <a:ext uri="{FF2B5EF4-FFF2-40B4-BE49-F238E27FC236}">
                  <a16:creationId xmlns:a16="http://schemas.microsoft.com/office/drawing/2014/main" xmlns="" id="{F5BE9A97-8F0A-4D0A-8C0A-C66AB73E5650}"/>
                </a:ext>
              </a:extLst>
            </p:cNvPr>
            <p:cNvSpPr>
              <a:spLocks noChangeAspect="1"/>
            </p:cNvSpPr>
            <p:nvPr/>
          </p:nvSpPr>
          <p:spPr bwMode="auto">
            <a:xfrm>
              <a:off x="3134916" y="1292225"/>
              <a:ext cx="1578197" cy="1460090"/>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2" name="箭头3">
              <a:extLst>
                <a:ext uri="{FF2B5EF4-FFF2-40B4-BE49-F238E27FC236}">
                  <a16:creationId xmlns:a16="http://schemas.microsoft.com/office/drawing/2014/main" xmlns="" id="{0DE88100-094C-4B77-8C7F-B3FAD095B720}"/>
                </a:ext>
              </a:extLst>
            </p:cNvPr>
            <p:cNvSpPr>
              <a:spLocks noChangeAspect="1"/>
            </p:cNvSpPr>
            <p:nvPr/>
          </p:nvSpPr>
          <p:spPr bwMode="auto">
            <a:xfrm>
              <a:off x="3139679" y="2611068"/>
              <a:ext cx="1430539" cy="1506114"/>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3" name="箭头2">
              <a:extLst>
                <a:ext uri="{FF2B5EF4-FFF2-40B4-BE49-F238E27FC236}">
                  <a16:creationId xmlns:a16="http://schemas.microsoft.com/office/drawing/2014/main" xmlns="" id="{9BF08B72-1859-48DA-95E3-1CEB47316064}"/>
                </a:ext>
              </a:extLst>
            </p:cNvPr>
            <p:cNvSpPr>
              <a:spLocks noChangeAspect="1"/>
            </p:cNvSpPr>
            <p:nvPr/>
          </p:nvSpPr>
          <p:spPr bwMode="auto">
            <a:xfrm>
              <a:off x="4432085" y="2752315"/>
              <a:ext cx="1528978" cy="136169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4" name="文本框 16">
              <a:extLst>
                <a:ext uri="{FF2B5EF4-FFF2-40B4-BE49-F238E27FC236}">
                  <a16:creationId xmlns:a16="http://schemas.microsoft.com/office/drawing/2014/main" xmlns="" id="{63CC9E0D-F8CA-4147-8258-4AB91C6EDEA2}"/>
                </a:ext>
              </a:extLst>
            </p:cNvPr>
            <p:cNvSpPr txBox="1"/>
            <p:nvPr/>
          </p:nvSpPr>
          <p:spPr>
            <a:xfrm>
              <a:off x="4584507" y="3552191"/>
              <a:ext cx="516010" cy="438027"/>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02</a:t>
              </a:r>
              <a:endPar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25" name="文本框 16">
              <a:extLst>
                <a:ext uri="{FF2B5EF4-FFF2-40B4-BE49-F238E27FC236}">
                  <a16:creationId xmlns:a16="http://schemas.microsoft.com/office/drawing/2014/main" xmlns="" id="{E28911D4-C907-4267-9849-AFCDB51FA982}"/>
                </a:ext>
              </a:extLst>
            </p:cNvPr>
            <p:cNvSpPr txBox="1"/>
            <p:nvPr/>
          </p:nvSpPr>
          <p:spPr>
            <a:xfrm>
              <a:off x="3292100" y="2772947"/>
              <a:ext cx="516010" cy="438027"/>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03</a:t>
              </a:r>
              <a:endPar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27" name="文本框 16">
              <a:extLst>
                <a:ext uri="{FF2B5EF4-FFF2-40B4-BE49-F238E27FC236}">
                  <a16:creationId xmlns:a16="http://schemas.microsoft.com/office/drawing/2014/main" xmlns="" id="{E93872ED-C006-4787-8552-E5971CB2909D}"/>
                </a:ext>
              </a:extLst>
            </p:cNvPr>
            <p:cNvSpPr txBox="1"/>
            <p:nvPr/>
          </p:nvSpPr>
          <p:spPr>
            <a:xfrm>
              <a:off x="4112953" y="1422363"/>
              <a:ext cx="516009" cy="43961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04</a:t>
              </a:r>
              <a:endPar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28" name="文本框 16">
              <a:extLst>
                <a:ext uri="{FF2B5EF4-FFF2-40B4-BE49-F238E27FC236}">
                  <a16:creationId xmlns:a16="http://schemas.microsoft.com/office/drawing/2014/main" xmlns="" id="{288093C4-9310-4CB9-AF0F-FEE6757C15A4}"/>
                </a:ext>
              </a:extLst>
            </p:cNvPr>
            <p:cNvSpPr txBox="1"/>
            <p:nvPr/>
          </p:nvSpPr>
          <p:spPr>
            <a:xfrm>
              <a:off x="5381543" y="2266676"/>
              <a:ext cx="517598" cy="43961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01</a:t>
              </a:r>
              <a:endPar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260514542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400" fill="hold"/>
                                        <p:tgtEl>
                                          <p:spTgt spid="14"/>
                                        </p:tgtEl>
                                        <p:attrNameLst>
                                          <p:attrName>ppt_w</p:attrName>
                                        </p:attrNameLst>
                                      </p:cBhvr>
                                      <p:tavLst>
                                        <p:tav tm="0">
                                          <p:val>
                                            <p:fltVal val="0"/>
                                          </p:val>
                                        </p:tav>
                                        <p:tav tm="100000">
                                          <p:val>
                                            <p:strVal val="#ppt_w"/>
                                          </p:val>
                                        </p:tav>
                                      </p:tavLst>
                                    </p:anim>
                                    <p:anim calcmode="lin" valueType="num">
                                      <p:cBhvr>
                                        <p:cTn id="8" dur="400" fill="hold"/>
                                        <p:tgtEl>
                                          <p:spTgt spid="14"/>
                                        </p:tgtEl>
                                        <p:attrNameLst>
                                          <p:attrName>ppt_h</p:attrName>
                                        </p:attrNameLst>
                                      </p:cBhvr>
                                      <p:tavLst>
                                        <p:tav tm="0">
                                          <p:val>
                                            <p:fltVal val="0"/>
                                          </p:val>
                                        </p:tav>
                                        <p:tav tm="100000">
                                          <p:val>
                                            <p:strVal val="#ppt_h"/>
                                          </p:val>
                                        </p:tav>
                                      </p:tavLst>
                                    </p:anim>
                                    <p:animEffect transition="in" filter="fade">
                                      <p:cBhvr>
                                        <p:cTn id="9" dur="400"/>
                                        <p:tgtEl>
                                          <p:spTgt spid="14"/>
                                        </p:tgtEl>
                                      </p:cBhvr>
                                    </p:animEffect>
                                  </p:childTnLst>
                                </p:cTn>
                              </p:par>
                            </p:childTnLst>
                          </p:cTn>
                        </p:par>
                        <p:par>
                          <p:cTn id="10" fill="hold">
                            <p:stCondLst>
                              <p:cond delay="400"/>
                            </p:stCondLst>
                            <p:childTnLst>
                              <p:par>
                                <p:cTn id="11" presetID="49" presetClass="entr" presetSubtype="0" decel="10000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750" fill="hold"/>
                                        <p:tgtEl>
                                          <p:spTgt spid="19"/>
                                        </p:tgtEl>
                                        <p:attrNameLst>
                                          <p:attrName>ppt_w</p:attrName>
                                        </p:attrNameLst>
                                      </p:cBhvr>
                                      <p:tavLst>
                                        <p:tav tm="0">
                                          <p:val>
                                            <p:fltVal val="0"/>
                                          </p:val>
                                        </p:tav>
                                        <p:tav tm="100000">
                                          <p:val>
                                            <p:strVal val="#ppt_w"/>
                                          </p:val>
                                        </p:tav>
                                      </p:tavLst>
                                    </p:anim>
                                    <p:anim calcmode="lin" valueType="num">
                                      <p:cBhvr>
                                        <p:cTn id="14" dur="750" fill="hold"/>
                                        <p:tgtEl>
                                          <p:spTgt spid="19"/>
                                        </p:tgtEl>
                                        <p:attrNameLst>
                                          <p:attrName>ppt_h</p:attrName>
                                        </p:attrNameLst>
                                      </p:cBhvr>
                                      <p:tavLst>
                                        <p:tav tm="0">
                                          <p:val>
                                            <p:fltVal val="0"/>
                                          </p:val>
                                        </p:tav>
                                        <p:tav tm="100000">
                                          <p:val>
                                            <p:strVal val="#ppt_h"/>
                                          </p:val>
                                        </p:tav>
                                      </p:tavLst>
                                    </p:anim>
                                    <p:anim calcmode="lin" valueType="num">
                                      <p:cBhvr>
                                        <p:cTn id="15" dur="750" fill="hold"/>
                                        <p:tgtEl>
                                          <p:spTgt spid="19"/>
                                        </p:tgtEl>
                                        <p:attrNameLst>
                                          <p:attrName>style.rotation</p:attrName>
                                        </p:attrNameLst>
                                      </p:cBhvr>
                                      <p:tavLst>
                                        <p:tav tm="0">
                                          <p:val>
                                            <p:fltVal val="360"/>
                                          </p:val>
                                        </p:tav>
                                        <p:tav tm="100000">
                                          <p:val>
                                            <p:fltVal val="0"/>
                                          </p:val>
                                        </p:tav>
                                      </p:tavLst>
                                    </p:anim>
                                    <p:animEffect transition="in" filter="fade">
                                      <p:cBhvr>
                                        <p:cTn id="16" dur="750"/>
                                        <p:tgtEl>
                                          <p:spTgt spid="19"/>
                                        </p:tgtEl>
                                      </p:cBhvr>
                                    </p:animEffect>
                                  </p:childTnLst>
                                </p:cTn>
                              </p:par>
                            </p:childTnLst>
                          </p:cTn>
                        </p:par>
                        <p:par>
                          <p:cTn id="17" fill="hold">
                            <p:stCondLst>
                              <p:cond delay="115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right)">
                                      <p:cBhvr>
                                        <p:cTn id="23" dur="500"/>
                                        <p:tgtEl>
                                          <p:spTgt spid="6"/>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right)">
                                      <p:cBhvr>
                                        <p:cTn id="26" dur="500"/>
                                        <p:tgtEl>
                                          <p:spTgt spid="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1650"/>
                            </p:stCondLst>
                            <p:childTnLst>
                              <p:par>
                                <p:cTn id="31" presetID="12" presetClass="entr" presetSubtype="1"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p:tgtEl>
                                          <p:spTgt spid="10"/>
                                        </p:tgtEl>
                                        <p:attrNameLst>
                                          <p:attrName>ppt_y</p:attrName>
                                        </p:attrNameLst>
                                      </p:cBhvr>
                                      <p:tavLst>
                                        <p:tav tm="0">
                                          <p:val>
                                            <p:strVal val="#ppt_y-#ppt_h*1.125000"/>
                                          </p:val>
                                        </p:tav>
                                        <p:tav tm="100000">
                                          <p:val>
                                            <p:strVal val="#ppt_y"/>
                                          </p:val>
                                        </p:tav>
                                      </p:tavLst>
                                    </p:anim>
                                    <p:animEffect transition="in" filter="wipe(down)">
                                      <p:cBhvr>
                                        <p:cTn id="34" dur="500"/>
                                        <p:tgtEl>
                                          <p:spTgt spid="10"/>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ppt_y</p:attrName>
                                        </p:attrNameLst>
                                      </p:cBhvr>
                                      <p:tavLst>
                                        <p:tav tm="0">
                                          <p:val>
                                            <p:strVal val="#ppt_y+#ppt_h*1.125000"/>
                                          </p:val>
                                        </p:tav>
                                        <p:tav tm="100000">
                                          <p:val>
                                            <p:strVal val="#ppt_y"/>
                                          </p:val>
                                        </p:tav>
                                      </p:tavLst>
                                    </p:anim>
                                    <p:animEffect transition="in" filter="wipe(up)">
                                      <p:cBhvr>
                                        <p:cTn id="38" dur="500"/>
                                        <p:tgtEl>
                                          <p:spTgt spid="15"/>
                                        </p:tgtEl>
                                      </p:cBhvr>
                                    </p:animEffect>
                                  </p:childTnLst>
                                </p:cTn>
                              </p:par>
                              <p:par>
                                <p:cTn id="39" presetID="12" presetClass="entr" presetSubtype="1"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p:tgtEl>
                                          <p:spTgt spid="12"/>
                                        </p:tgtEl>
                                        <p:attrNameLst>
                                          <p:attrName>ppt_y</p:attrName>
                                        </p:attrNameLst>
                                      </p:cBhvr>
                                      <p:tavLst>
                                        <p:tav tm="0">
                                          <p:val>
                                            <p:strVal val="#ppt_y-#ppt_h*1.125000"/>
                                          </p:val>
                                        </p:tav>
                                        <p:tav tm="100000">
                                          <p:val>
                                            <p:strVal val="#ppt_y"/>
                                          </p:val>
                                        </p:tav>
                                      </p:tavLst>
                                    </p:anim>
                                    <p:animEffect transition="in" filter="wipe(down)">
                                      <p:cBhvr>
                                        <p:cTn id="42" dur="500"/>
                                        <p:tgtEl>
                                          <p:spTgt spid="12"/>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p:tgtEl>
                                          <p:spTgt spid="17"/>
                                        </p:tgtEl>
                                        <p:attrNameLst>
                                          <p:attrName>ppt_y</p:attrName>
                                        </p:attrNameLst>
                                      </p:cBhvr>
                                      <p:tavLst>
                                        <p:tav tm="0">
                                          <p:val>
                                            <p:strVal val="#ppt_y+#ppt_h*1.125000"/>
                                          </p:val>
                                        </p:tav>
                                        <p:tav tm="100000">
                                          <p:val>
                                            <p:strVal val="#ppt_y"/>
                                          </p:val>
                                        </p:tav>
                                      </p:tavLst>
                                    </p:anim>
                                    <p:animEffect transition="in" filter="wipe(up)">
                                      <p:cBhvr>
                                        <p:cTn id="46" dur="500"/>
                                        <p:tgtEl>
                                          <p:spTgt spid="17"/>
                                        </p:tgtEl>
                                      </p:cBhvr>
                                    </p:animEffect>
                                  </p:childTnLst>
                                </p:cTn>
                              </p:par>
                              <p:par>
                                <p:cTn id="47" presetID="12" presetClass="entr" presetSubtype="1"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p:tgtEl>
                                          <p:spTgt spid="13"/>
                                        </p:tgtEl>
                                        <p:attrNameLst>
                                          <p:attrName>ppt_y</p:attrName>
                                        </p:attrNameLst>
                                      </p:cBhvr>
                                      <p:tavLst>
                                        <p:tav tm="0">
                                          <p:val>
                                            <p:strVal val="#ppt_y-#ppt_h*1.125000"/>
                                          </p:val>
                                        </p:tav>
                                        <p:tav tm="100000">
                                          <p:val>
                                            <p:strVal val="#ppt_y"/>
                                          </p:val>
                                        </p:tav>
                                      </p:tavLst>
                                    </p:anim>
                                    <p:animEffect transition="in" filter="wipe(down)">
                                      <p:cBhvr>
                                        <p:cTn id="50" dur="500"/>
                                        <p:tgtEl>
                                          <p:spTgt spid="13"/>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p:tgtEl>
                                          <p:spTgt spid="18"/>
                                        </p:tgtEl>
                                        <p:attrNameLst>
                                          <p:attrName>ppt_y</p:attrName>
                                        </p:attrNameLst>
                                      </p:cBhvr>
                                      <p:tavLst>
                                        <p:tav tm="0">
                                          <p:val>
                                            <p:strVal val="#ppt_y+#ppt_h*1.125000"/>
                                          </p:val>
                                        </p:tav>
                                        <p:tav tm="100000">
                                          <p:val>
                                            <p:strVal val="#ppt_y"/>
                                          </p:val>
                                        </p:tav>
                                      </p:tavLst>
                                    </p:anim>
                                    <p:animEffect transition="in" filter="wipe(up)">
                                      <p:cBhvr>
                                        <p:cTn id="54" dur="500"/>
                                        <p:tgtEl>
                                          <p:spTgt spid="18"/>
                                        </p:tgtEl>
                                      </p:cBhvr>
                                    </p:animEffect>
                                  </p:childTnLst>
                                </p:cTn>
                              </p:par>
                              <p:par>
                                <p:cTn id="55" presetID="12" presetClass="entr" presetSubtype="1"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p:tgtEl>
                                          <p:spTgt spid="11"/>
                                        </p:tgtEl>
                                        <p:attrNameLst>
                                          <p:attrName>ppt_y</p:attrName>
                                        </p:attrNameLst>
                                      </p:cBhvr>
                                      <p:tavLst>
                                        <p:tav tm="0">
                                          <p:val>
                                            <p:strVal val="#ppt_y-#ppt_h*1.125000"/>
                                          </p:val>
                                        </p:tav>
                                        <p:tav tm="100000">
                                          <p:val>
                                            <p:strVal val="#ppt_y"/>
                                          </p:val>
                                        </p:tav>
                                      </p:tavLst>
                                    </p:anim>
                                    <p:animEffect transition="in" filter="wipe(down)">
                                      <p:cBhvr>
                                        <p:cTn id="58" dur="500"/>
                                        <p:tgtEl>
                                          <p:spTgt spid="11"/>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p:tgtEl>
                                          <p:spTgt spid="16"/>
                                        </p:tgtEl>
                                        <p:attrNameLst>
                                          <p:attrName>ppt_y</p:attrName>
                                        </p:attrNameLst>
                                      </p:cBhvr>
                                      <p:tavLst>
                                        <p:tav tm="0">
                                          <p:val>
                                            <p:strVal val="#ppt_y+#ppt_h*1.125000"/>
                                          </p:val>
                                        </p:tav>
                                        <p:tav tm="100000">
                                          <p:val>
                                            <p:strVal val="#ppt_y"/>
                                          </p:val>
                                        </p:tav>
                                      </p:tavLst>
                                    </p:anim>
                                    <p:animEffect transition="in" filter="wipe(up)">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P spid="14" grpId="0"/>
      <p:bldP spid="15" grpId="0"/>
      <p:bldP spid="16" grpId="0"/>
      <p:bldP spid="17"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改进</a:t>
            </a:r>
          </a:p>
        </p:txBody>
      </p:sp>
      <p:sp>
        <p:nvSpPr>
          <p:cNvPr id="2" name="文本框 1">
            <a:extLst>
              <a:ext uri="{FF2B5EF4-FFF2-40B4-BE49-F238E27FC236}">
                <a16:creationId xmlns:a16="http://schemas.microsoft.com/office/drawing/2014/main" xmlns="" id="{195B72D6-E06C-489F-BE1E-3212E3C8A4DA}"/>
              </a:ext>
            </a:extLst>
          </p:cNvPr>
          <p:cNvSpPr txBox="1"/>
          <p:nvPr/>
        </p:nvSpPr>
        <p:spPr>
          <a:xfrm>
            <a:off x="746311" y="1001806"/>
            <a:ext cx="6898342" cy="3785652"/>
          </a:xfrm>
          <a:prstGeom prst="rect">
            <a:avLst/>
          </a:prstGeom>
          <a:noFill/>
        </p:spPr>
        <p:txBody>
          <a:bodyPr wrap="square" rtlCol="0">
            <a:spAutoFit/>
          </a:bodyPr>
          <a:lstStyle/>
          <a:p>
            <a:pPr marL="342900" indent="-342900">
              <a:buFont typeface="+mj-lt"/>
              <a:buAutoNum type="arabicPeriod"/>
            </a:pPr>
            <a:r>
              <a:rPr lang="zh-CN" altLang="en-US" sz="2400" dirty="0">
                <a:solidFill>
                  <a:srgbClr val="FFFF00"/>
                </a:solidFill>
                <a:latin typeface="微软雅黑" panose="020B0503020204020204" pitchFamily="34" charset="-122"/>
                <a:ea typeface="微软雅黑" panose="020B0503020204020204" pitchFamily="34" charset="-122"/>
              </a:rPr>
              <a:t>针对冰箱等多档位用电器，设定专门的事件检测算法</a:t>
            </a:r>
            <a:endParaRPr lang="en-US" altLang="zh-CN" sz="2400" dirty="0">
              <a:solidFill>
                <a:srgbClr val="FFFF0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400" dirty="0">
              <a:solidFill>
                <a:srgbClr val="FFFF0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400" dirty="0">
                <a:solidFill>
                  <a:srgbClr val="FFFF00"/>
                </a:solidFill>
                <a:latin typeface="微软雅黑" panose="020B0503020204020204" pitchFamily="34" charset="-122"/>
                <a:ea typeface="微软雅黑" panose="020B0503020204020204" pitchFamily="34" charset="-122"/>
              </a:rPr>
              <a:t>更优的数据滤波方法和去噪手段，减少噪声干扰</a:t>
            </a:r>
            <a:endParaRPr lang="en-US" altLang="zh-CN" sz="2400" dirty="0">
              <a:solidFill>
                <a:srgbClr val="FFFF0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400" dirty="0">
              <a:solidFill>
                <a:srgbClr val="FFFF0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400" dirty="0">
                <a:solidFill>
                  <a:srgbClr val="FFFF00"/>
                </a:solidFill>
                <a:latin typeface="微软雅黑" panose="020B0503020204020204" pitchFamily="34" charset="-122"/>
                <a:ea typeface="微软雅黑" panose="020B0503020204020204" pitchFamily="34" charset="-122"/>
              </a:rPr>
              <a:t>调整模型算法，减少中间参数，提升其运算速度</a:t>
            </a:r>
            <a:endParaRPr lang="en-US" altLang="zh-CN" sz="2400" dirty="0">
              <a:solidFill>
                <a:srgbClr val="FFFF0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400" dirty="0">
              <a:solidFill>
                <a:srgbClr val="FFFF0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400" dirty="0">
                <a:solidFill>
                  <a:srgbClr val="FFFF00"/>
                </a:solidFill>
                <a:latin typeface="微软雅黑" panose="020B0503020204020204" pitchFamily="34" charset="-122"/>
                <a:ea typeface="微软雅黑" panose="020B0503020204020204" pitchFamily="34" charset="-122"/>
              </a:rPr>
              <a:t>使模型参数可调，提升判断准确度</a:t>
            </a:r>
          </a:p>
        </p:txBody>
      </p:sp>
    </p:spTree>
    <p:extLst>
      <p:ext uri="{BB962C8B-B14F-4D97-AF65-F5344CB8AC3E}">
        <p14:creationId xmlns:p14="http://schemas.microsoft.com/office/powerpoint/2010/main" val="2345206076"/>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致谢</a:t>
            </a:r>
          </a:p>
        </p:txBody>
      </p:sp>
      <p:sp>
        <p:nvSpPr>
          <p:cNvPr id="4" name="矩形 3"/>
          <p:cNvSpPr>
            <a:spLocks noChangeArrowheads="1"/>
          </p:cNvSpPr>
          <p:nvPr/>
        </p:nvSpPr>
        <p:spPr bwMode="auto">
          <a:xfrm>
            <a:off x="2715092" y="2073068"/>
            <a:ext cx="3957637"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en-US" altLang="zh-CN" sz="4800" b="1" dirty="0">
                <a:solidFill>
                  <a:schemeClr val="bg1"/>
                </a:solidFill>
                <a:latin typeface="微软雅黑" pitchFamily="34" charset="-122"/>
                <a:ea typeface="微软雅黑" pitchFamily="34" charset="-122"/>
              </a:rPr>
              <a:t>THANKS!</a:t>
            </a:r>
            <a:endParaRPr lang="zh-CN" altLang="en-US" sz="4800" b="1" dirty="0">
              <a:solidFill>
                <a:schemeClr val="bg1"/>
              </a:solidFill>
              <a:latin typeface="微软雅黑" pitchFamily="34" charset="-122"/>
              <a:ea typeface="微软雅黑" pitchFamily="34" charset="-122"/>
            </a:endParaRPr>
          </a:p>
        </p:txBody>
      </p:sp>
      <p:sp>
        <p:nvSpPr>
          <p:cNvPr id="5" name="矩形 4"/>
          <p:cNvSpPr/>
          <p:nvPr/>
        </p:nvSpPr>
        <p:spPr>
          <a:xfrm>
            <a:off x="1331913" y="1884363"/>
            <a:ext cx="6435725" cy="377411"/>
          </a:xfrm>
          <a:prstGeom prst="rect">
            <a:avLst/>
          </a:prstGeom>
        </p:spPr>
        <p:txBody>
          <a:bodyPr>
            <a:spAutoFit/>
          </a:bodyPr>
          <a:lstStyle/>
          <a:p>
            <a:pPr eaLnBrk="1" fontAlgn="auto" hangingPunct="1">
              <a:lnSpc>
                <a:spcPct val="150000"/>
              </a:lnSpc>
              <a:spcBef>
                <a:spcPts val="0"/>
              </a:spcBef>
              <a:spcAft>
                <a:spcPts val="0"/>
              </a:spcAft>
              <a:defRPr/>
            </a:pPr>
            <a:r>
              <a:rPr lang="zh-CN" altLang="en-US" sz="1400" kern="0" dirty="0">
                <a:solidFill>
                  <a:schemeClr val="bg1"/>
                </a:solidFill>
                <a:latin typeface="微软雅黑" panose="020B0503020204020204" pitchFamily="34" charset="-122"/>
                <a:ea typeface="微软雅黑" panose="020B0503020204020204" pitchFamily="34" charset="-122"/>
              </a:rPr>
              <a: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par>
                          <p:cTn id="11" fill="hold" nodeType="afterGroup">
                            <p:stCondLst>
                              <p:cond delay="850"/>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5"/>
                                        </p:tgtEl>
                                        <p:attrNameLst>
                                          <p:attrName>style.visibility</p:attrName>
                                        </p:attrNameLst>
                                      </p:cBhvr>
                                      <p:to>
                                        <p:strVal val="visible"/>
                                      </p:to>
                                    </p:set>
                                    <p:animEffect transition="in" filter="wipe(left)">
                                      <p:cBhvr>
                                        <p:cTn id="14" dur="300"/>
                                        <p:tgtEl>
                                          <p:spTgt spid="5"/>
                                        </p:tgtEl>
                                      </p:cBhvr>
                                    </p:animEffect>
                                  </p:childTnLst>
                                </p:cTn>
                              </p:par>
                              <p:par>
                                <p:cTn id="15" presetID="36" presetClass="emph" presetSubtype="0" fill="hold" grpId="1" nodeType="withEffect">
                                  <p:stCondLst>
                                    <p:cond delay="0"/>
                                  </p:stCondLst>
                                  <p:iterate type="lt">
                                    <p:tmPct val="30000"/>
                                  </p:iterate>
                                  <p:childTnLst>
                                    <p:animScale>
                                      <p:cBhvr>
                                        <p:cTn id="16" dur="150" autoRev="1" fill="hold">
                                          <p:stCondLst>
                                            <p:cond delay="0"/>
                                          </p:stCondLst>
                                        </p:cTn>
                                        <p:tgtEl>
                                          <p:spTgt spid="5"/>
                                        </p:tgtEl>
                                      </p:cBhvr>
                                      <p:to x="80000" y="100000"/>
                                    </p:animScale>
                                    <p:anim by="(#ppt_w*0.10)" calcmode="lin" valueType="num">
                                      <p:cBhvr>
                                        <p:cTn id="17" dur="150" autoRev="1" fill="hold">
                                          <p:stCondLst>
                                            <p:cond delay="0"/>
                                          </p:stCondLst>
                                        </p:cTn>
                                        <p:tgtEl>
                                          <p:spTgt spid="5"/>
                                        </p:tgtEl>
                                        <p:attrNameLst>
                                          <p:attrName>ppt_x</p:attrName>
                                        </p:attrNameLst>
                                      </p:cBhvr>
                                    </p:anim>
                                    <p:anim by="(-#ppt_w*0.10)" calcmode="lin" valueType="num">
                                      <p:cBhvr>
                                        <p:cTn id="18" dur="150" autoRev="1" fill="hold">
                                          <p:stCondLst>
                                            <p:cond delay="0"/>
                                          </p:stCondLst>
                                        </p:cTn>
                                        <p:tgtEl>
                                          <p:spTgt spid="5"/>
                                        </p:tgtEl>
                                        <p:attrNameLst>
                                          <p:attrName>ppt_y</p:attrName>
                                        </p:attrNameLst>
                                      </p:cBhvr>
                                    </p:anim>
                                    <p:animRot by="-480000">
                                      <p:cBhvr>
                                        <p:cTn id="19" dur="1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676275" y="2097561"/>
            <a:ext cx="2400300" cy="2400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latin typeface="微软雅黑" pitchFamily="34" charset="-122"/>
            </a:endParaRPr>
          </a:p>
        </p:txBody>
      </p:sp>
      <p:sp>
        <p:nvSpPr>
          <p:cNvPr id="16" name="椭圆 15"/>
          <p:cNvSpPr/>
          <p:nvPr/>
        </p:nvSpPr>
        <p:spPr>
          <a:xfrm>
            <a:off x="311150" y="1732436"/>
            <a:ext cx="3130550" cy="313055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latin typeface="微软雅黑" pitchFamily="34" charset="-122"/>
            </a:endParaRPr>
          </a:p>
        </p:txBody>
      </p:sp>
      <p:sp>
        <p:nvSpPr>
          <p:cNvPr id="27664" name="矩形 17"/>
          <p:cNvSpPr>
            <a:spLocks noChangeArrowheads="1"/>
          </p:cNvSpPr>
          <p:nvPr/>
        </p:nvSpPr>
        <p:spPr bwMode="auto">
          <a:xfrm>
            <a:off x="5702302" y="2871074"/>
            <a:ext cx="2863850" cy="17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endParaRPr lang="en-US" altLang="zh-CN" sz="1200" dirty="0">
              <a:solidFill>
                <a:schemeClr val="bg1"/>
              </a:solidFill>
              <a:latin typeface="微软雅黑" pitchFamily="34" charset="-122"/>
              <a:ea typeface="微软雅黑" pitchFamily="34" charset="-122"/>
            </a:endParaRPr>
          </a:p>
          <a:p>
            <a:pPr eaLnBrk="1" hangingPunct="1">
              <a:lnSpc>
                <a:spcPct val="150000"/>
              </a:lnSpc>
            </a:pPr>
            <a:r>
              <a:rPr lang="zh-CN" altLang="en-US" sz="1200" dirty="0">
                <a:solidFill>
                  <a:schemeClr val="bg1"/>
                </a:solidFill>
                <a:latin typeface="微软雅黑" pitchFamily="34" charset="-122"/>
                <a:ea typeface="微软雅黑" pitchFamily="34" charset="-122"/>
              </a:rPr>
              <a:t>无需进入负荷内部，仅通过 对电力负荷入口处的电压、电流 及功率信息进行测量、分析，便 可得到负荷内部不同用电设备的 用电信息，从而实现电力负荷分 解。</a:t>
            </a:r>
            <a:endParaRPr lang="en-US" altLang="zh-CN" sz="1200" dirty="0">
              <a:solidFill>
                <a:schemeClr val="bg1"/>
              </a:solidFill>
              <a:latin typeface="微软雅黑" pitchFamily="34" charset="-122"/>
              <a:ea typeface="微软雅黑" pitchFamily="34" charset="-122"/>
            </a:endParaRPr>
          </a:p>
        </p:txBody>
      </p:sp>
      <p:grpSp>
        <p:nvGrpSpPr>
          <p:cNvPr id="25" name="组合 24"/>
          <p:cNvGrpSpPr>
            <a:grpSpLocks/>
          </p:cNvGrpSpPr>
          <p:nvPr/>
        </p:nvGrpSpPr>
        <p:grpSpPr bwMode="auto">
          <a:xfrm>
            <a:off x="1033463" y="2454748"/>
            <a:ext cx="1685925" cy="1685925"/>
            <a:chOff x="4862685" y="2533650"/>
            <a:chExt cx="2247900" cy="2247900"/>
          </a:xfrm>
          <a:noFill/>
        </p:grpSpPr>
        <p:sp>
          <p:nvSpPr>
            <p:cNvPr id="26" name="椭圆 25"/>
            <p:cNvSpPr/>
            <p:nvPr/>
          </p:nvSpPr>
          <p:spPr>
            <a:xfrm>
              <a:off x="4862685" y="2533650"/>
              <a:ext cx="2247900" cy="22479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latin typeface="微软雅黑" pitchFamily="34" charset="-122"/>
              </a:endParaRPr>
            </a:p>
          </p:txBody>
        </p:sp>
        <p:sp>
          <p:nvSpPr>
            <p:cNvPr id="27" name="Freeform 7"/>
            <p:cNvSpPr>
              <a:spLocks noChangeAspect="1" noEditPoints="1"/>
            </p:cNvSpPr>
            <p:nvPr/>
          </p:nvSpPr>
          <p:spPr bwMode="auto">
            <a:xfrm>
              <a:off x="5599285" y="3172883"/>
              <a:ext cx="774700" cy="57573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grpFill/>
            <a:ln>
              <a:solidFill>
                <a:schemeClr val="bg1"/>
              </a:solidFill>
            </a:ln>
          </p:spPr>
          <p:txBody>
            <a:bodyPr/>
            <a:lstStyle/>
            <a:p>
              <a:pPr defTabSz="783731" eaLnBrk="1" fontAlgn="auto" hangingPunct="1">
                <a:spcBef>
                  <a:spcPts val="0"/>
                </a:spcBef>
                <a:spcAft>
                  <a:spcPts val="0"/>
                </a:spcAft>
                <a:defRPr/>
              </a:pPr>
              <a:endParaRPr lang="zh-CN" altLang="en-US" sz="1800" kern="0">
                <a:solidFill>
                  <a:srgbClr val="464646"/>
                </a:solidFill>
                <a:latin typeface="微软雅黑" pitchFamily="34" charset="-122"/>
                <a:ea typeface="+mn-ea"/>
              </a:endParaRPr>
            </a:p>
          </p:txBody>
        </p:sp>
        <p:sp>
          <p:nvSpPr>
            <p:cNvPr id="49170" name="文本框 27"/>
            <p:cNvSpPr txBox="1">
              <a:spLocks noChangeArrowheads="1"/>
            </p:cNvSpPr>
            <p:nvPr/>
          </p:nvSpPr>
          <p:spPr bwMode="auto">
            <a:xfrm>
              <a:off x="5345272" y="3939754"/>
              <a:ext cx="1340537" cy="451405"/>
            </a:xfrm>
            <a:prstGeom prst="rect">
              <a:avLst/>
            </a:prstGeom>
            <a:grpFill/>
            <a:ln w="9525">
              <a:noFill/>
              <a:miter lim="800000"/>
              <a:headEnd/>
              <a:tailEnd/>
            </a:ln>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fontAlgn="auto" hangingPunct="1">
                <a:spcBef>
                  <a:spcPts val="0"/>
                </a:spcBef>
                <a:spcAft>
                  <a:spcPts val="0"/>
                </a:spcAft>
                <a:defRPr/>
              </a:pPr>
              <a:r>
                <a:rPr lang="zh-CN" altLang="en-US" sz="1600" dirty="0">
                  <a:solidFill>
                    <a:schemeClr val="bg1"/>
                  </a:solidFill>
                  <a:latin typeface="微软雅黑" panose="020B0503020204020204" pitchFamily="34" charset="-122"/>
                </a:rPr>
                <a:t>研究现状</a:t>
              </a:r>
            </a:p>
          </p:txBody>
        </p:sp>
      </p:grpSp>
      <p:grpSp>
        <p:nvGrpSpPr>
          <p:cNvPr id="39" name="组合 38"/>
          <p:cNvGrpSpPr>
            <a:grpSpLocks/>
          </p:cNvGrpSpPr>
          <p:nvPr/>
        </p:nvGrpSpPr>
        <p:grpSpPr bwMode="auto">
          <a:xfrm>
            <a:off x="900113" y="4151312"/>
            <a:ext cx="7632700" cy="613057"/>
            <a:chOff x="544923" y="2418093"/>
            <a:chExt cx="6674776" cy="817042"/>
          </a:xfrm>
        </p:grpSpPr>
        <p:sp>
          <p:nvSpPr>
            <p:cNvPr id="27660" name="矩形 39"/>
            <p:cNvSpPr>
              <a:spLocks noChangeArrowheads="1"/>
            </p:cNvSpPr>
            <p:nvPr/>
          </p:nvSpPr>
          <p:spPr bwMode="auto">
            <a:xfrm>
              <a:off x="544923" y="2786410"/>
              <a:ext cx="6674776" cy="44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endParaRPr lang="en-US" altLang="zh-CN" sz="1200" dirty="0">
                <a:solidFill>
                  <a:schemeClr val="bg1"/>
                </a:solidFill>
                <a:latin typeface="微软雅黑" pitchFamily="34" charset="-122"/>
                <a:ea typeface="微软雅黑" pitchFamily="34" charset="-122"/>
              </a:endParaRPr>
            </a:p>
          </p:txBody>
        </p:sp>
        <p:sp>
          <p:nvSpPr>
            <p:cNvPr id="27661" name="文本框 32"/>
            <p:cNvSpPr txBox="1">
              <a:spLocks noChangeArrowheads="1"/>
            </p:cNvSpPr>
            <p:nvPr/>
          </p:nvSpPr>
          <p:spPr bwMode="auto">
            <a:xfrm>
              <a:off x="544923" y="2418093"/>
              <a:ext cx="161547" cy="43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endParaRPr lang="zh-CN" altLang="en-US" sz="1500" dirty="0">
                <a:solidFill>
                  <a:schemeClr val="bg1"/>
                </a:solidFill>
                <a:latin typeface="微软雅黑" pitchFamily="34" charset="-122"/>
                <a:ea typeface="微软雅黑" pitchFamily="34" charset="-122"/>
              </a:endParaRPr>
            </a:p>
          </p:txBody>
        </p:sp>
      </p:grpSp>
      <p:pic>
        <p:nvPicPr>
          <p:cNvPr id="27658" name="图片 4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411163" y="371475"/>
            <a:ext cx="1760537" cy="338138"/>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选题背景及意义</a:t>
            </a:r>
          </a:p>
        </p:txBody>
      </p:sp>
      <p:sp>
        <p:nvSpPr>
          <p:cNvPr id="4" name="文本框 3">
            <a:extLst>
              <a:ext uri="{FF2B5EF4-FFF2-40B4-BE49-F238E27FC236}">
                <a16:creationId xmlns:a16="http://schemas.microsoft.com/office/drawing/2014/main" xmlns="" id="{56D93115-EDBC-4CED-B6B7-424D8143A0A3}"/>
              </a:ext>
            </a:extLst>
          </p:cNvPr>
          <p:cNvSpPr txBox="1"/>
          <p:nvPr/>
        </p:nvSpPr>
        <p:spPr>
          <a:xfrm>
            <a:off x="5770657" y="2726274"/>
            <a:ext cx="2097742" cy="377411"/>
          </a:xfrm>
          <a:prstGeom prst="rect">
            <a:avLst/>
          </a:prstGeom>
          <a:noFill/>
        </p:spPr>
        <p:txBody>
          <a:bodyPr wrap="square" rtlCol="0">
            <a:spAutoFit/>
          </a:bodyPr>
          <a:lstStyle>
            <a:defPPr>
              <a:defRPr lang="zh-CN"/>
            </a:defPPr>
          </a:lstStyle>
          <a:p>
            <a:pPr eaLnBrk="1" hangingPunct="1">
              <a:lnSpc>
                <a:spcPct val="150000"/>
              </a:lnSpc>
            </a:pPr>
            <a:r>
              <a:rPr lang="zh-CN" altLang="en-US" sz="1400" dirty="0">
                <a:solidFill>
                  <a:schemeClr val="bg1"/>
                </a:solidFill>
                <a:latin typeface="微软雅黑" pitchFamily="34" charset="-122"/>
                <a:ea typeface="微软雅黑" pitchFamily="34" charset="-122"/>
              </a:rPr>
              <a:t>非侵入式电荷检测优点</a:t>
            </a:r>
          </a:p>
        </p:txBody>
      </p:sp>
      <p:sp>
        <p:nvSpPr>
          <p:cNvPr id="5" name="矩形: 圆角 4">
            <a:extLst>
              <a:ext uri="{FF2B5EF4-FFF2-40B4-BE49-F238E27FC236}">
                <a16:creationId xmlns:a16="http://schemas.microsoft.com/office/drawing/2014/main" xmlns="" id="{E4155E5E-B8DC-4DC5-868C-44EE78CAC96F}"/>
              </a:ext>
            </a:extLst>
          </p:cNvPr>
          <p:cNvSpPr/>
          <p:nvPr/>
        </p:nvSpPr>
        <p:spPr>
          <a:xfrm>
            <a:off x="4428492" y="799791"/>
            <a:ext cx="920253" cy="438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侵入式</a:t>
            </a:r>
          </a:p>
        </p:txBody>
      </p:sp>
      <p:sp>
        <p:nvSpPr>
          <p:cNvPr id="6" name="矩形: 圆角 5">
            <a:extLst>
              <a:ext uri="{FF2B5EF4-FFF2-40B4-BE49-F238E27FC236}">
                <a16:creationId xmlns:a16="http://schemas.microsoft.com/office/drawing/2014/main" xmlns="" id="{1BBC5197-6855-463B-B23A-847A9C7019B1}"/>
              </a:ext>
            </a:extLst>
          </p:cNvPr>
          <p:cNvSpPr/>
          <p:nvPr/>
        </p:nvSpPr>
        <p:spPr>
          <a:xfrm>
            <a:off x="5841621" y="519181"/>
            <a:ext cx="1155983" cy="3774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非基于事件</a:t>
            </a:r>
          </a:p>
        </p:txBody>
      </p:sp>
      <p:sp>
        <p:nvSpPr>
          <p:cNvPr id="7" name="矩形: 圆角 6">
            <a:extLst>
              <a:ext uri="{FF2B5EF4-FFF2-40B4-BE49-F238E27FC236}">
                <a16:creationId xmlns:a16="http://schemas.microsoft.com/office/drawing/2014/main" xmlns="" id="{E983EE6C-5602-4E74-BF46-8CAF39B820E0}"/>
              </a:ext>
            </a:extLst>
          </p:cNvPr>
          <p:cNvSpPr/>
          <p:nvPr/>
        </p:nvSpPr>
        <p:spPr>
          <a:xfrm>
            <a:off x="7465836" y="514963"/>
            <a:ext cx="1152643" cy="385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聚类算法</a:t>
            </a:r>
          </a:p>
        </p:txBody>
      </p:sp>
      <p:sp>
        <p:nvSpPr>
          <p:cNvPr id="8" name="矩形: 圆角 7">
            <a:extLst>
              <a:ext uri="{FF2B5EF4-FFF2-40B4-BE49-F238E27FC236}">
                <a16:creationId xmlns:a16="http://schemas.microsoft.com/office/drawing/2014/main" xmlns="" id="{59378A19-A0D6-4E8B-9111-7F8B6795B0D7}"/>
              </a:ext>
            </a:extLst>
          </p:cNvPr>
          <p:cNvSpPr/>
          <p:nvPr/>
        </p:nvSpPr>
        <p:spPr>
          <a:xfrm>
            <a:off x="4465297" y="2016419"/>
            <a:ext cx="895929" cy="438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非侵入式</a:t>
            </a:r>
          </a:p>
        </p:txBody>
      </p:sp>
      <p:sp>
        <p:nvSpPr>
          <p:cNvPr id="9" name="矩形: 圆角 8">
            <a:extLst>
              <a:ext uri="{FF2B5EF4-FFF2-40B4-BE49-F238E27FC236}">
                <a16:creationId xmlns:a16="http://schemas.microsoft.com/office/drawing/2014/main" xmlns="" id="{E51870F7-B255-4D5C-A2EE-154C7A3663E2}"/>
              </a:ext>
            </a:extLst>
          </p:cNvPr>
          <p:cNvSpPr/>
          <p:nvPr/>
        </p:nvSpPr>
        <p:spPr>
          <a:xfrm>
            <a:off x="3356035" y="1428887"/>
            <a:ext cx="920253" cy="428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负荷监测</a:t>
            </a:r>
          </a:p>
        </p:txBody>
      </p:sp>
      <p:sp>
        <p:nvSpPr>
          <p:cNvPr id="10" name="矩形: 圆角 9">
            <a:extLst>
              <a:ext uri="{FF2B5EF4-FFF2-40B4-BE49-F238E27FC236}">
                <a16:creationId xmlns:a16="http://schemas.microsoft.com/office/drawing/2014/main" xmlns="" id="{8BA7F652-EA64-4874-A9B9-8578F90B16E3}"/>
              </a:ext>
            </a:extLst>
          </p:cNvPr>
          <p:cNvSpPr/>
          <p:nvPr/>
        </p:nvSpPr>
        <p:spPr>
          <a:xfrm>
            <a:off x="5852673" y="1169290"/>
            <a:ext cx="1166098" cy="385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基于事件</a:t>
            </a:r>
          </a:p>
        </p:txBody>
      </p:sp>
      <p:sp>
        <p:nvSpPr>
          <p:cNvPr id="11" name="矩形: 圆角 10">
            <a:extLst>
              <a:ext uri="{FF2B5EF4-FFF2-40B4-BE49-F238E27FC236}">
                <a16:creationId xmlns:a16="http://schemas.microsoft.com/office/drawing/2014/main" xmlns="" id="{CE7B4DFA-EC70-48DF-A95E-628F380B637C}"/>
              </a:ext>
            </a:extLst>
          </p:cNvPr>
          <p:cNvSpPr/>
          <p:nvPr/>
        </p:nvSpPr>
        <p:spPr>
          <a:xfrm>
            <a:off x="7508179" y="1169290"/>
            <a:ext cx="1067959" cy="385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HMM</a:t>
            </a:r>
            <a:r>
              <a:rPr lang="zh-CN" altLang="en-US" dirty="0"/>
              <a:t>及其扩展模型</a:t>
            </a:r>
          </a:p>
        </p:txBody>
      </p:sp>
      <p:cxnSp>
        <p:nvCxnSpPr>
          <p:cNvPr id="3" name="直接箭头连接符 2">
            <a:extLst>
              <a:ext uri="{FF2B5EF4-FFF2-40B4-BE49-F238E27FC236}">
                <a16:creationId xmlns:a16="http://schemas.microsoft.com/office/drawing/2014/main" xmlns="" id="{91937264-2D35-4E51-85D4-5BA6F646EF27}"/>
              </a:ext>
            </a:extLst>
          </p:cNvPr>
          <p:cNvCxnSpPr>
            <a:cxnSpLocks/>
            <a:stCxn id="9" idx="0"/>
            <a:endCxn id="5" idx="1"/>
          </p:cNvCxnSpPr>
          <p:nvPr/>
        </p:nvCxnSpPr>
        <p:spPr>
          <a:xfrm flipV="1">
            <a:off x="3816162" y="1018955"/>
            <a:ext cx="612330" cy="409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DE891422-F43F-424A-B5A8-8AA2AAB6962C}"/>
              </a:ext>
            </a:extLst>
          </p:cNvPr>
          <p:cNvCxnSpPr>
            <a:cxnSpLocks/>
            <a:stCxn id="9" idx="2"/>
            <a:endCxn id="8" idx="1"/>
          </p:cNvCxnSpPr>
          <p:nvPr/>
        </p:nvCxnSpPr>
        <p:spPr>
          <a:xfrm>
            <a:off x="3816162" y="1857497"/>
            <a:ext cx="649135" cy="378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19E7BCDA-070A-427C-9294-ABDC911BB314}"/>
              </a:ext>
            </a:extLst>
          </p:cNvPr>
          <p:cNvCxnSpPr>
            <a:cxnSpLocks/>
            <a:stCxn id="5" idx="3"/>
            <a:endCxn id="6" idx="1"/>
          </p:cNvCxnSpPr>
          <p:nvPr/>
        </p:nvCxnSpPr>
        <p:spPr>
          <a:xfrm flipV="1">
            <a:off x="5348745" y="707887"/>
            <a:ext cx="492876" cy="31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352085C6-3300-495D-A5EF-93F81A438811}"/>
              </a:ext>
            </a:extLst>
          </p:cNvPr>
          <p:cNvCxnSpPr>
            <a:stCxn id="5" idx="3"/>
            <a:endCxn id="10" idx="1"/>
          </p:cNvCxnSpPr>
          <p:nvPr/>
        </p:nvCxnSpPr>
        <p:spPr>
          <a:xfrm>
            <a:off x="5348745" y="1018955"/>
            <a:ext cx="503928" cy="34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E158F541-11A2-480C-BB8C-8336D2821B7E}"/>
              </a:ext>
            </a:extLst>
          </p:cNvPr>
          <p:cNvCxnSpPr>
            <a:stCxn id="6" idx="3"/>
            <a:endCxn id="7" idx="1"/>
          </p:cNvCxnSpPr>
          <p:nvPr/>
        </p:nvCxnSpPr>
        <p:spPr>
          <a:xfrm>
            <a:off x="6997604" y="707887"/>
            <a:ext cx="4682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xmlns="" id="{6429EACF-2EDB-4AC8-8DE6-29F4A81CFE2C}"/>
              </a:ext>
            </a:extLst>
          </p:cNvPr>
          <p:cNvCxnSpPr>
            <a:stCxn id="10" idx="3"/>
            <a:endCxn id="11" idx="1"/>
          </p:cNvCxnSpPr>
          <p:nvPr/>
        </p:nvCxnSpPr>
        <p:spPr>
          <a:xfrm>
            <a:off x="7018771" y="1362214"/>
            <a:ext cx="4894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664"/>
                                        </p:tgtEl>
                                        <p:attrNameLst>
                                          <p:attrName>style.visibility</p:attrName>
                                        </p:attrNameLst>
                                      </p:cBhvr>
                                      <p:to>
                                        <p:strVal val="visible"/>
                                      </p:to>
                                    </p:set>
                                    <p:animEffect transition="in" filter="fade">
                                      <p:cBhvr>
                                        <p:cTn id="19" dur="500"/>
                                        <p:tgtEl>
                                          <p:spTgt spid="27664"/>
                                        </p:tgtEl>
                                      </p:cBhvr>
                                    </p:animEffect>
                                  </p:childTnLst>
                                </p:cTn>
                              </p:par>
                              <p:par>
                                <p:cTn id="20" presetID="10" presetClass="entr" presetSubtype="0" fill="hold" nodeType="withEffect">
                                  <p:stCondLst>
                                    <p:cond delay="0"/>
                                  </p:stCondLst>
                                  <p:childTnLst>
                                    <p:set>
                                      <p:cBhvr>
                                        <p:cTn id="21" dur="1" fill="hold">
                                          <p:stCondLst>
                                            <p:cond delay="0"/>
                                          </p:stCondLst>
                                        </p:cTn>
                                        <p:tgtEl>
                                          <p:spTgt spid="27658"/>
                                        </p:tgtEl>
                                        <p:attrNameLst>
                                          <p:attrName>style.visibility</p:attrName>
                                        </p:attrNameLst>
                                      </p:cBhvr>
                                      <p:to>
                                        <p:strVal val="visible"/>
                                      </p:to>
                                    </p:set>
                                    <p:animEffect transition="in" filter="fade">
                                      <p:cBhvr>
                                        <p:cTn id="22" dur="500"/>
                                        <p:tgtEl>
                                          <p:spTgt spid="2765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par>
                                <p:cTn id="53" presetID="10"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664" grpId="0"/>
      <p:bldP spid="43" grpId="0"/>
      <p:bldP spid="4" grpId="0"/>
      <p:bldP spid="5" grpId="0" animBg="1"/>
      <p:bldP spid="6" grpId="0" animBg="1"/>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a:off x="528486" y="2070007"/>
            <a:ext cx="7940675" cy="1765300"/>
          </a:xfrm>
          <a:custGeom>
            <a:avLst/>
            <a:gdLst>
              <a:gd name="connsiteX0" fmla="*/ 0 w 7941502"/>
              <a:gd name="connsiteY0" fmla="*/ 1252603 h 1766170"/>
              <a:gd name="connsiteX1" fmla="*/ 0 w 7941502"/>
              <a:gd name="connsiteY1" fmla="*/ 1252603 h 1766170"/>
              <a:gd name="connsiteX2" fmla="*/ 1077239 w 7941502"/>
              <a:gd name="connsiteY2" fmla="*/ 313151 h 1766170"/>
              <a:gd name="connsiteX3" fmla="*/ 1979113 w 7941502"/>
              <a:gd name="connsiteY3" fmla="*/ 951978 h 1766170"/>
              <a:gd name="connsiteX4" fmla="*/ 2780779 w 7941502"/>
              <a:gd name="connsiteY4" fmla="*/ 162838 h 1766170"/>
              <a:gd name="connsiteX5" fmla="*/ 3306872 w 7941502"/>
              <a:gd name="connsiteY5" fmla="*/ 676405 h 1766170"/>
              <a:gd name="connsiteX6" fmla="*/ 4885151 w 7941502"/>
              <a:gd name="connsiteY6" fmla="*/ 1202498 h 1766170"/>
              <a:gd name="connsiteX7" fmla="*/ 5586609 w 7941502"/>
              <a:gd name="connsiteY7" fmla="*/ 488515 h 1766170"/>
              <a:gd name="connsiteX8" fmla="*/ 6263014 w 7941502"/>
              <a:gd name="connsiteY8" fmla="*/ 300624 h 1766170"/>
              <a:gd name="connsiteX9" fmla="*/ 6601217 w 7941502"/>
              <a:gd name="connsiteY9" fmla="*/ 1766170 h 1766170"/>
              <a:gd name="connsiteX10" fmla="*/ 7177414 w 7941502"/>
              <a:gd name="connsiteY10" fmla="*/ 0 h 1766170"/>
              <a:gd name="connsiteX11" fmla="*/ 7941502 w 7941502"/>
              <a:gd name="connsiteY11" fmla="*/ 701457 h 176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41502" h="1766170">
                <a:moveTo>
                  <a:pt x="0" y="1252603"/>
                </a:moveTo>
                <a:lnTo>
                  <a:pt x="0" y="1252603"/>
                </a:lnTo>
                <a:lnTo>
                  <a:pt x="1077239" y="313151"/>
                </a:lnTo>
                <a:lnTo>
                  <a:pt x="1979113" y="951978"/>
                </a:lnTo>
                <a:lnTo>
                  <a:pt x="2780779" y="162838"/>
                </a:lnTo>
                <a:lnTo>
                  <a:pt x="3306872" y="676405"/>
                </a:lnTo>
                <a:lnTo>
                  <a:pt x="4885151" y="1202498"/>
                </a:lnTo>
                <a:lnTo>
                  <a:pt x="5586609" y="488515"/>
                </a:lnTo>
                <a:lnTo>
                  <a:pt x="6263014" y="300624"/>
                </a:lnTo>
                <a:lnTo>
                  <a:pt x="6601217" y="1766170"/>
                </a:lnTo>
                <a:lnTo>
                  <a:pt x="7177414" y="0"/>
                </a:lnTo>
                <a:lnTo>
                  <a:pt x="7941502" y="701457"/>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anchor="ctr"/>
          <a:lstStyle/>
          <a:p>
            <a:pPr algn="ctr" eaLnBrk="1" fontAlgn="auto" hangingPunct="1">
              <a:spcBef>
                <a:spcPts val="0"/>
              </a:spcBef>
              <a:spcAft>
                <a:spcPts val="0"/>
              </a:spcAft>
              <a:defRPr/>
            </a:pPr>
            <a:endParaRPr lang="zh-CN" altLang="en-US" sz="1349" dirty="0">
              <a:solidFill>
                <a:schemeClr val="bg1"/>
              </a:solidFill>
              <a:latin typeface="微软雅黑" panose="020B0503020204020204" pitchFamily="34" charset="-122"/>
              <a:ea typeface="微软雅黑" panose="020B0503020204020204" pitchFamily="34" charset="-122"/>
            </a:endParaRPr>
          </a:p>
        </p:txBody>
      </p:sp>
      <p:grpSp>
        <p:nvGrpSpPr>
          <p:cNvPr id="30" name="组合 29"/>
          <p:cNvGrpSpPr>
            <a:grpSpLocks/>
          </p:cNvGrpSpPr>
          <p:nvPr/>
        </p:nvGrpSpPr>
        <p:grpSpPr bwMode="auto">
          <a:xfrm>
            <a:off x="1381446" y="1953182"/>
            <a:ext cx="1132041" cy="506215"/>
            <a:chOff x="1359778" y="1726529"/>
            <a:chExt cx="1130456" cy="507512"/>
          </a:xfrm>
        </p:grpSpPr>
        <p:sp>
          <p:nvSpPr>
            <p:cNvPr id="31" name="椭圆 30"/>
            <p:cNvSpPr/>
            <p:nvPr/>
          </p:nvSpPr>
          <p:spPr>
            <a:xfrm>
              <a:off x="1499764" y="2071701"/>
              <a:ext cx="163284" cy="162340"/>
            </a:xfrm>
            <a:prstGeom prst="ellipse">
              <a:avLst/>
            </a:prstGeom>
            <a:solidFill>
              <a:schemeClr val="bg1">
                <a:alpha val="80000"/>
              </a:schemeClr>
            </a:solidFill>
            <a:ln>
              <a:noFill/>
            </a:ln>
          </p:spPr>
          <p:txBody>
            <a:bodyPr lIns="68544" tIns="34272" rIns="68544" bIns="34272"/>
            <a:lstStyle/>
            <a:p>
              <a:pPr eaLnBrk="1" fontAlgn="auto" hangingPunct="1">
                <a:spcBef>
                  <a:spcPts val="0"/>
                </a:spcBef>
                <a:spcAft>
                  <a:spcPts val="0"/>
                </a:spcAft>
                <a:defRPr/>
              </a:pPr>
              <a:endParaRPr lang="zh-CN" altLang="en-US" sz="1349"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1359778" y="1726529"/>
              <a:ext cx="1130456" cy="308566"/>
            </a:xfrm>
            <a:prstGeom prst="rect">
              <a:avLst/>
            </a:prstGeom>
          </p:spPr>
          <p:txBody>
            <a:bodyPr wrap="none">
              <a:spAutoFit/>
            </a:bodyPr>
            <a:lstStyle/>
            <a:p>
              <a:r>
                <a:rPr lang="zh-CN" altLang="en-US" sz="1400" dirty="0">
                  <a:solidFill>
                    <a:srgbClr val="FF0000"/>
                  </a:solidFill>
                  <a:latin typeface="等线" panose="02010600030101010101" pitchFamily="2" charset="-122"/>
                  <a:ea typeface="等线" panose="02010600030101010101" pitchFamily="2" charset="-122"/>
                </a:rPr>
                <a:t>总用电数据 </a:t>
              </a:r>
            </a:p>
          </p:txBody>
        </p:sp>
      </p:grpSp>
      <p:grpSp>
        <p:nvGrpSpPr>
          <p:cNvPr id="33" name="组合 32"/>
          <p:cNvGrpSpPr>
            <a:grpSpLocks/>
          </p:cNvGrpSpPr>
          <p:nvPr/>
        </p:nvGrpSpPr>
        <p:grpSpPr bwMode="auto">
          <a:xfrm>
            <a:off x="3027590" y="1832728"/>
            <a:ext cx="962123" cy="488738"/>
            <a:chOff x="2104913" y="2774202"/>
            <a:chExt cx="962993" cy="489310"/>
          </a:xfrm>
        </p:grpSpPr>
        <p:sp>
          <p:nvSpPr>
            <p:cNvPr id="34" name="椭圆 33"/>
            <p:cNvSpPr/>
            <p:nvPr/>
          </p:nvSpPr>
          <p:spPr>
            <a:xfrm>
              <a:off x="2326262" y="3101397"/>
              <a:ext cx="162072" cy="162115"/>
            </a:xfrm>
            <a:prstGeom prst="ellipse">
              <a:avLst/>
            </a:prstGeom>
            <a:solidFill>
              <a:schemeClr val="bg1">
                <a:alpha val="80000"/>
              </a:schemeClr>
            </a:solidFill>
            <a:ln>
              <a:noFill/>
            </a:ln>
          </p:spPr>
          <p:txBody>
            <a:bodyPr lIns="68544" tIns="34272" rIns="68544" bIns="34272"/>
            <a:lstStyle/>
            <a:p>
              <a:pPr eaLnBrk="1" fontAlgn="auto" hangingPunct="1">
                <a:spcBef>
                  <a:spcPts val="0"/>
                </a:spcBef>
                <a:spcAft>
                  <a:spcPts val="0"/>
                </a:spcAft>
                <a:defRPr/>
              </a:pPr>
              <a:endParaRPr lang="zh-CN" altLang="en-US" sz="1349"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2104913" y="2774202"/>
              <a:ext cx="962993" cy="308138"/>
            </a:xfrm>
            <a:prstGeom prst="rect">
              <a:avLst/>
            </a:prstGeom>
          </p:spPr>
          <p:txBody>
            <a:bodyPr wrap="none">
              <a:spAutoFit/>
            </a:bodyPr>
            <a:lstStyle/>
            <a:p>
              <a:r>
                <a:rPr lang="zh-CN" altLang="en-US" sz="1400" dirty="0">
                  <a:solidFill>
                    <a:srgbClr val="FF0000"/>
                  </a:solidFill>
                  <a:latin typeface="等线" panose="02010600030101010101" pitchFamily="2" charset="-122"/>
                  <a:ea typeface="等线" panose="02010600030101010101" pitchFamily="2" charset="-122"/>
                </a:rPr>
                <a:t>事件检测 </a:t>
              </a:r>
            </a:p>
          </p:txBody>
        </p:sp>
      </p:grpSp>
      <p:grpSp>
        <p:nvGrpSpPr>
          <p:cNvPr id="36" name="组合 35"/>
          <p:cNvGrpSpPr>
            <a:grpSpLocks/>
          </p:cNvGrpSpPr>
          <p:nvPr/>
        </p:nvGrpSpPr>
        <p:grpSpPr bwMode="auto">
          <a:xfrm>
            <a:off x="4856416" y="3195481"/>
            <a:ext cx="1298753" cy="417428"/>
            <a:chOff x="2718980" y="2307716"/>
            <a:chExt cx="1299926" cy="417680"/>
          </a:xfrm>
        </p:grpSpPr>
        <p:sp>
          <p:nvSpPr>
            <p:cNvPr id="37" name="椭圆 36"/>
            <p:cNvSpPr/>
            <p:nvPr/>
          </p:nvSpPr>
          <p:spPr>
            <a:xfrm>
              <a:off x="3202452" y="2307716"/>
              <a:ext cx="163660" cy="163611"/>
            </a:xfrm>
            <a:prstGeom prst="ellipse">
              <a:avLst/>
            </a:prstGeom>
            <a:solidFill>
              <a:schemeClr val="bg1">
                <a:alpha val="80000"/>
              </a:schemeClr>
            </a:solidFill>
            <a:ln>
              <a:noFill/>
            </a:ln>
          </p:spPr>
          <p:txBody>
            <a:bodyPr lIns="68544" tIns="34272" rIns="68544" bIns="34272"/>
            <a:lstStyle/>
            <a:p>
              <a:pPr eaLnBrk="1" fontAlgn="auto" hangingPunct="1">
                <a:spcBef>
                  <a:spcPts val="0"/>
                </a:spcBef>
                <a:spcAft>
                  <a:spcPts val="0"/>
                </a:spcAft>
                <a:defRPr/>
              </a:pPr>
              <a:endParaRPr lang="zh-CN" altLang="en-US" sz="1349"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2718980" y="2471327"/>
              <a:ext cx="1299926" cy="254069"/>
            </a:xfrm>
            <a:prstGeom prst="rect">
              <a:avLst/>
            </a:prstGeom>
          </p:spPr>
          <p:txBody>
            <a:bodyPr wrap="none">
              <a:spAutoFit/>
            </a:bodyPr>
            <a:lstStyle/>
            <a:p>
              <a:r>
                <a:rPr lang="zh-CN" altLang="en-US" sz="1050" dirty="0">
                  <a:solidFill>
                    <a:srgbClr val="FF0000"/>
                  </a:solidFill>
                  <a:latin typeface="等线" panose="02010600030101010101" pitchFamily="2" charset="-122"/>
                  <a:ea typeface="等线" panose="02010600030101010101" pitchFamily="2" charset="-122"/>
                </a:rPr>
                <a:t>建立负荷监测模型 </a:t>
              </a:r>
            </a:p>
          </p:txBody>
        </p:sp>
      </p:grpSp>
      <p:grpSp>
        <p:nvGrpSpPr>
          <p:cNvPr id="39" name="组合 38"/>
          <p:cNvGrpSpPr>
            <a:grpSpLocks/>
          </p:cNvGrpSpPr>
          <p:nvPr/>
        </p:nvGrpSpPr>
        <p:grpSpPr bwMode="auto">
          <a:xfrm>
            <a:off x="6303177" y="2052090"/>
            <a:ext cx="1221809" cy="401471"/>
            <a:chOff x="3284435" y="2551504"/>
            <a:chExt cx="1219993" cy="401546"/>
          </a:xfrm>
        </p:grpSpPr>
        <p:sp>
          <p:nvSpPr>
            <p:cNvPr id="40" name="椭圆 39"/>
            <p:cNvSpPr/>
            <p:nvPr/>
          </p:nvSpPr>
          <p:spPr>
            <a:xfrm>
              <a:off x="3717829" y="2791094"/>
              <a:ext cx="163269" cy="161956"/>
            </a:xfrm>
            <a:prstGeom prst="ellipse">
              <a:avLst/>
            </a:prstGeom>
            <a:solidFill>
              <a:schemeClr val="bg1">
                <a:alpha val="80000"/>
              </a:schemeClr>
            </a:solidFill>
            <a:ln>
              <a:noFill/>
            </a:ln>
          </p:spPr>
          <p:txBody>
            <a:bodyPr lIns="68544" tIns="34272" rIns="68544" bIns="34272"/>
            <a:lstStyle/>
            <a:p>
              <a:pPr eaLnBrk="1" fontAlgn="auto" hangingPunct="1">
                <a:spcBef>
                  <a:spcPts val="0"/>
                </a:spcBef>
                <a:spcAft>
                  <a:spcPts val="0"/>
                </a:spcAft>
                <a:defRPr/>
              </a:pPr>
              <a:endParaRPr lang="zh-CN" altLang="en-US" sz="1349"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3284435" y="2551504"/>
              <a:ext cx="1219993" cy="261659"/>
            </a:xfrm>
            <a:prstGeom prst="rect">
              <a:avLst/>
            </a:prstGeom>
          </p:spPr>
          <p:txBody>
            <a:bodyPr wrap="none">
              <a:spAutoFit/>
            </a:bodyPr>
            <a:lstStyle/>
            <a:p>
              <a:r>
                <a:rPr lang="zh-CN" altLang="en-US" sz="1100" dirty="0">
                  <a:solidFill>
                    <a:srgbClr val="FF0000"/>
                  </a:solidFill>
                  <a:latin typeface="等线" panose="02010600030101010101" pitchFamily="2" charset="-122"/>
                  <a:ea typeface="等线" panose="02010600030101010101" pitchFamily="2" charset="-122"/>
                </a:rPr>
                <a:t>Viterbi算法求解 </a:t>
              </a:r>
            </a:p>
          </p:txBody>
        </p:sp>
      </p:grpSp>
      <p:grpSp>
        <p:nvGrpSpPr>
          <p:cNvPr id="42" name="组合 41"/>
          <p:cNvGrpSpPr>
            <a:grpSpLocks/>
          </p:cNvGrpSpPr>
          <p:nvPr/>
        </p:nvGrpSpPr>
        <p:grpSpPr bwMode="auto">
          <a:xfrm>
            <a:off x="7355967" y="1739760"/>
            <a:ext cx="1351652" cy="418906"/>
            <a:chOff x="5631933" y="1353963"/>
            <a:chExt cx="1353528" cy="418131"/>
          </a:xfrm>
        </p:grpSpPr>
        <p:sp>
          <p:nvSpPr>
            <p:cNvPr id="33820" name="椭圆 42"/>
            <p:cNvSpPr>
              <a:spLocks noChangeArrowheads="1"/>
            </p:cNvSpPr>
            <p:nvPr/>
          </p:nvSpPr>
          <p:spPr bwMode="auto">
            <a:xfrm>
              <a:off x="5916367" y="1609255"/>
              <a:ext cx="162839" cy="162839"/>
            </a:xfrm>
            <a:prstGeom prst="ellipse">
              <a:avLst/>
            </a:prstGeom>
            <a:solidFill>
              <a:schemeClr val="bg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44" tIns="34272" rIns="68544" bIns="34272"/>
            <a:lstStyle/>
            <a:p>
              <a:pPr eaLnBrk="1" hangingPunct="1"/>
              <a:endParaRPr lang="zh-CN" altLang="en-US" sz="1100">
                <a:solidFill>
                  <a:schemeClr val="bg1"/>
                </a:solidFill>
                <a:latin typeface="微软雅黑" pitchFamily="34" charset="-122"/>
                <a:ea typeface="微软雅黑" pitchFamily="34" charset="-122"/>
              </a:endParaRPr>
            </a:p>
          </p:txBody>
        </p:sp>
        <p:sp>
          <p:nvSpPr>
            <p:cNvPr id="44" name="矩形 43"/>
            <p:cNvSpPr/>
            <p:nvPr/>
          </p:nvSpPr>
          <p:spPr>
            <a:xfrm>
              <a:off x="5631933" y="1353963"/>
              <a:ext cx="1353528" cy="253446"/>
            </a:xfrm>
            <a:prstGeom prst="rect">
              <a:avLst/>
            </a:prstGeom>
          </p:spPr>
          <p:txBody>
            <a:bodyPr wrap="none">
              <a:spAutoFit/>
            </a:bodyPr>
            <a:lstStyle/>
            <a:p>
              <a:r>
                <a:rPr lang="zh-CN" altLang="en-US" sz="1050" dirty="0">
                  <a:solidFill>
                    <a:srgbClr val="FF0000"/>
                  </a:solidFill>
                </a:rPr>
                <a:t>各用电器用电信息 </a:t>
              </a:r>
            </a:p>
          </p:txBody>
        </p:sp>
      </p:grpSp>
      <p:pic>
        <p:nvPicPr>
          <p:cNvPr id="33808" name="图片 5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938" y="284537"/>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60"/>
          <p:cNvSpPr txBox="1"/>
          <p:nvPr/>
        </p:nvSpPr>
        <p:spPr>
          <a:xfrm>
            <a:off x="464951" y="371849"/>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研究方法</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100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000"/>
                                        <p:tgtEl>
                                          <p:spTgt spid="26"/>
                                        </p:tgtEl>
                                      </p:cBhvr>
                                    </p:animEffect>
                                  </p:childTnLst>
                                </p:cTn>
                              </p:par>
                              <p:par>
                                <p:cTn id="8" presetID="23" presetClass="entr" presetSubtype="36" fill="hold" nodeType="withEffect">
                                  <p:stCondLst>
                                    <p:cond delay="300"/>
                                  </p:stCondLst>
                                  <p:childTnLst>
                                    <p:set>
                                      <p:cBhvr>
                                        <p:cTn id="9" dur="1" fill="hold">
                                          <p:stCondLst>
                                            <p:cond delay="0"/>
                                          </p:stCondLst>
                                        </p:cTn>
                                        <p:tgtEl>
                                          <p:spTgt spid="30"/>
                                        </p:tgtEl>
                                        <p:attrNameLst>
                                          <p:attrName>style.visibility</p:attrName>
                                        </p:attrNameLst>
                                      </p:cBhvr>
                                      <p:to>
                                        <p:strVal val="visible"/>
                                      </p:to>
                                    </p:set>
                                    <p:anim calcmode="lin" valueType="num">
                                      <p:cBhvr>
                                        <p:cTn id="10" dur="1000" fill="hold"/>
                                        <p:tgtEl>
                                          <p:spTgt spid="30"/>
                                        </p:tgtEl>
                                        <p:attrNameLst>
                                          <p:attrName>ppt_w</p:attrName>
                                        </p:attrNameLst>
                                      </p:cBhvr>
                                      <p:tavLst>
                                        <p:tav tm="0">
                                          <p:val>
                                            <p:strVal val="(6*min(max(#ppt_w*#ppt_h,.3),1)-7.4)/-.7*#ppt_w"/>
                                          </p:val>
                                        </p:tav>
                                        <p:tav tm="100000">
                                          <p:val>
                                            <p:strVal val="#ppt_w"/>
                                          </p:val>
                                        </p:tav>
                                      </p:tavLst>
                                    </p:anim>
                                    <p:anim calcmode="lin" valueType="num">
                                      <p:cBhvr>
                                        <p:cTn id="11" dur="1000" fill="hold"/>
                                        <p:tgtEl>
                                          <p:spTgt spid="30"/>
                                        </p:tgtEl>
                                        <p:attrNameLst>
                                          <p:attrName>ppt_h</p:attrName>
                                        </p:attrNameLst>
                                      </p:cBhvr>
                                      <p:tavLst>
                                        <p:tav tm="0">
                                          <p:val>
                                            <p:strVal val="(6*min(max(#ppt_w*#ppt_h,.3),1)-7.4)/-.7*#ppt_h"/>
                                          </p:val>
                                        </p:tav>
                                        <p:tav tm="100000">
                                          <p:val>
                                            <p:strVal val="#ppt_h"/>
                                          </p:val>
                                        </p:tav>
                                      </p:tavLst>
                                    </p:anim>
                                    <p:anim calcmode="lin" valueType="num">
                                      <p:cBhvr>
                                        <p:cTn id="12" dur="1000" fill="hold"/>
                                        <p:tgtEl>
                                          <p:spTgt spid="30"/>
                                        </p:tgtEl>
                                        <p:attrNameLst>
                                          <p:attrName>ppt_x</p:attrName>
                                        </p:attrNameLst>
                                      </p:cBhvr>
                                      <p:tavLst>
                                        <p:tav tm="0">
                                          <p:val>
                                            <p:fltVal val="0.5"/>
                                          </p:val>
                                        </p:tav>
                                        <p:tav tm="100000">
                                          <p:val>
                                            <p:strVal val="#ppt_x"/>
                                          </p:val>
                                        </p:tav>
                                      </p:tavLst>
                                    </p:anim>
                                    <p:anim calcmode="lin" valueType="num">
                                      <p:cBhvr>
                                        <p:cTn id="13" dur="1000" fill="hold"/>
                                        <p:tgtEl>
                                          <p:spTgt spid="30"/>
                                        </p:tgtEl>
                                        <p:attrNameLst>
                                          <p:attrName>ppt_y</p:attrName>
                                        </p:attrNameLst>
                                      </p:cBhvr>
                                      <p:tavLst>
                                        <p:tav tm="0">
                                          <p:val>
                                            <p:strVal val="1+(6*min(max(#ppt_w*#ppt_h,.3),1)-7.4)/-.7*#ppt_h/2"/>
                                          </p:val>
                                        </p:tav>
                                        <p:tav tm="100000">
                                          <p:val>
                                            <p:strVal val="#ppt_y"/>
                                          </p:val>
                                        </p:tav>
                                      </p:tavLst>
                                    </p:anim>
                                  </p:childTnLst>
                                </p:cTn>
                              </p:par>
                              <p:par>
                                <p:cTn id="14" presetID="23" presetClass="entr" presetSubtype="36" fill="hold" nodeType="withEffect">
                                  <p:stCondLst>
                                    <p:cond delay="500"/>
                                  </p:stCondLst>
                                  <p:childTnLst>
                                    <p:set>
                                      <p:cBhvr>
                                        <p:cTn id="15" dur="1" fill="hold">
                                          <p:stCondLst>
                                            <p:cond delay="0"/>
                                          </p:stCondLst>
                                        </p:cTn>
                                        <p:tgtEl>
                                          <p:spTgt spid="33"/>
                                        </p:tgtEl>
                                        <p:attrNameLst>
                                          <p:attrName>style.visibility</p:attrName>
                                        </p:attrNameLst>
                                      </p:cBhvr>
                                      <p:to>
                                        <p:strVal val="visible"/>
                                      </p:to>
                                    </p:set>
                                    <p:anim calcmode="lin" valueType="num">
                                      <p:cBhvr>
                                        <p:cTn id="16" dur="1000" fill="hold"/>
                                        <p:tgtEl>
                                          <p:spTgt spid="33"/>
                                        </p:tgtEl>
                                        <p:attrNameLst>
                                          <p:attrName>ppt_w</p:attrName>
                                        </p:attrNameLst>
                                      </p:cBhvr>
                                      <p:tavLst>
                                        <p:tav tm="0">
                                          <p:val>
                                            <p:strVal val="(6*min(max(#ppt_w*#ppt_h,.3),1)-7.4)/-.7*#ppt_w"/>
                                          </p:val>
                                        </p:tav>
                                        <p:tav tm="100000">
                                          <p:val>
                                            <p:strVal val="#ppt_w"/>
                                          </p:val>
                                        </p:tav>
                                      </p:tavLst>
                                    </p:anim>
                                    <p:anim calcmode="lin" valueType="num">
                                      <p:cBhvr>
                                        <p:cTn id="17" dur="1000" fill="hold"/>
                                        <p:tgtEl>
                                          <p:spTgt spid="33"/>
                                        </p:tgtEl>
                                        <p:attrNameLst>
                                          <p:attrName>ppt_h</p:attrName>
                                        </p:attrNameLst>
                                      </p:cBhvr>
                                      <p:tavLst>
                                        <p:tav tm="0">
                                          <p:val>
                                            <p:strVal val="(6*min(max(#ppt_w*#ppt_h,.3),1)-7.4)/-.7*#ppt_h"/>
                                          </p:val>
                                        </p:tav>
                                        <p:tav tm="100000">
                                          <p:val>
                                            <p:strVal val="#ppt_h"/>
                                          </p:val>
                                        </p:tav>
                                      </p:tavLst>
                                    </p:anim>
                                    <p:anim calcmode="lin" valueType="num">
                                      <p:cBhvr>
                                        <p:cTn id="18" dur="1000" fill="hold"/>
                                        <p:tgtEl>
                                          <p:spTgt spid="33"/>
                                        </p:tgtEl>
                                        <p:attrNameLst>
                                          <p:attrName>ppt_x</p:attrName>
                                        </p:attrNameLst>
                                      </p:cBhvr>
                                      <p:tavLst>
                                        <p:tav tm="0">
                                          <p:val>
                                            <p:fltVal val="0.5"/>
                                          </p:val>
                                        </p:tav>
                                        <p:tav tm="100000">
                                          <p:val>
                                            <p:strVal val="#ppt_x"/>
                                          </p:val>
                                        </p:tav>
                                      </p:tavLst>
                                    </p:anim>
                                    <p:anim calcmode="lin" valueType="num">
                                      <p:cBhvr>
                                        <p:cTn id="19" dur="1000" fill="hold"/>
                                        <p:tgtEl>
                                          <p:spTgt spid="33"/>
                                        </p:tgtEl>
                                        <p:attrNameLst>
                                          <p:attrName>ppt_y</p:attrName>
                                        </p:attrNameLst>
                                      </p:cBhvr>
                                      <p:tavLst>
                                        <p:tav tm="0">
                                          <p:val>
                                            <p:strVal val="1+(6*min(max(#ppt_w*#ppt_h,.3),1)-7.4)/-.7*#ppt_h/2"/>
                                          </p:val>
                                        </p:tav>
                                        <p:tav tm="100000">
                                          <p:val>
                                            <p:strVal val="#ppt_y"/>
                                          </p:val>
                                        </p:tav>
                                      </p:tavLst>
                                    </p:anim>
                                  </p:childTnLst>
                                </p:cTn>
                              </p:par>
                              <p:par>
                                <p:cTn id="20" presetID="23" presetClass="entr" presetSubtype="36" fill="hold" nodeType="withEffect">
                                  <p:stCondLst>
                                    <p:cond delay="800"/>
                                  </p:stCondLst>
                                  <p:childTnLst>
                                    <p:set>
                                      <p:cBhvr>
                                        <p:cTn id="21" dur="1" fill="hold">
                                          <p:stCondLst>
                                            <p:cond delay="0"/>
                                          </p:stCondLst>
                                        </p:cTn>
                                        <p:tgtEl>
                                          <p:spTgt spid="39"/>
                                        </p:tgtEl>
                                        <p:attrNameLst>
                                          <p:attrName>style.visibility</p:attrName>
                                        </p:attrNameLst>
                                      </p:cBhvr>
                                      <p:to>
                                        <p:strVal val="visible"/>
                                      </p:to>
                                    </p:set>
                                    <p:anim calcmode="lin" valueType="num">
                                      <p:cBhvr>
                                        <p:cTn id="22" dur="1000" fill="hold"/>
                                        <p:tgtEl>
                                          <p:spTgt spid="39"/>
                                        </p:tgtEl>
                                        <p:attrNameLst>
                                          <p:attrName>ppt_w</p:attrName>
                                        </p:attrNameLst>
                                      </p:cBhvr>
                                      <p:tavLst>
                                        <p:tav tm="0">
                                          <p:val>
                                            <p:strVal val="(6*min(max(#ppt_w*#ppt_h,.3),1)-7.4)/-.7*#ppt_w"/>
                                          </p:val>
                                        </p:tav>
                                        <p:tav tm="100000">
                                          <p:val>
                                            <p:strVal val="#ppt_w"/>
                                          </p:val>
                                        </p:tav>
                                      </p:tavLst>
                                    </p:anim>
                                    <p:anim calcmode="lin" valueType="num">
                                      <p:cBhvr>
                                        <p:cTn id="23" dur="1000" fill="hold"/>
                                        <p:tgtEl>
                                          <p:spTgt spid="39"/>
                                        </p:tgtEl>
                                        <p:attrNameLst>
                                          <p:attrName>ppt_h</p:attrName>
                                        </p:attrNameLst>
                                      </p:cBhvr>
                                      <p:tavLst>
                                        <p:tav tm="0">
                                          <p:val>
                                            <p:strVal val="(6*min(max(#ppt_w*#ppt_h,.3),1)-7.4)/-.7*#ppt_h"/>
                                          </p:val>
                                        </p:tav>
                                        <p:tav tm="100000">
                                          <p:val>
                                            <p:strVal val="#ppt_h"/>
                                          </p:val>
                                        </p:tav>
                                      </p:tavLst>
                                    </p:anim>
                                    <p:anim calcmode="lin" valueType="num">
                                      <p:cBhvr>
                                        <p:cTn id="24" dur="1000" fill="hold"/>
                                        <p:tgtEl>
                                          <p:spTgt spid="39"/>
                                        </p:tgtEl>
                                        <p:attrNameLst>
                                          <p:attrName>ppt_x</p:attrName>
                                        </p:attrNameLst>
                                      </p:cBhvr>
                                      <p:tavLst>
                                        <p:tav tm="0">
                                          <p:val>
                                            <p:fltVal val="0.5"/>
                                          </p:val>
                                        </p:tav>
                                        <p:tav tm="100000">
                                          <p:val>
                                            <p:strVal val="#ppt_x"/>
                                          </p:val>
                                        </p:tav>
                                      </p:tavLst>
                                    </p:anim>
                                    <p:anim calcmode="lin" valueType="num">
                                      <p:cBhvr>
                                        <p:cTn id="25" dur="1000" fill="hold"/>
                                        <p:tgtEl>
                                          <p:spTgt spid="39"/>
                                        </p:tgtEl>
                                        <p:attrNameLst>
                                          <p:attrName>ppt_y</p:attrName>
                                        </p:attrNameLst>
                                      </p:cBhvr>
                                      <p:tavLst>
                                        <p:tav tm="0">
                                          <p:val>
                                            <p:strVal val="1+(6*min(max(#ppt_w*#ppt_h,.3),1)-7.4)/-.7*#ppt_h/2"/>
                                          </p:val>
                                        </p:tav>
                                        <p:tav tm="100000">
                                          <p:val>
                                            <p:strVal val="#ppt_y"/>
                                          </p:val>
                                        </p:tav>
                                      </p:tavLst>
                                    </p:anim>
                                  </p:childTnLst>
                                </p:cTn>
                              </p:par>
                              <p:par>
                                <p:cTn id="26" presetID="23" presetClass="entr" presetSubtype="36" fill="hold" nodeType="withEffect">
                                  <p:stCondLst>
                                    <p:cond delay="600"/>
                                  </p:stCondLst>
                                  <p:childTnLst>
                                    <p:set>
                                      <p:cBhvr>
                                        <p:cTn id="27" dur="1" fill="hold">
                                          <p:stCondLst>
                                            <p:cond delay="0"/>
                                          </p:stCondLst>
                                        </p:cTn>
                                        <p:tgtEl>
                                          <p:spTgt spid="42"/>
                                        </p:tgtEl>
                                        <p:attrNameLst>
                                          <p:attrName>style.visibility</p:attrName>
                                        </p:attrNameLst>
                                      </p:cBhvr>
                                      <p:to>
                                        <p:strVal val="visible"/>
                                      </p:to>
                                    </p:set>
                                    <p:anim calcmode="lin" valueType="num">
                                      <p:cBhvr>
                                        <p:cTn id="28" dur="1000" fill="hold"/>
                                        <p:tgtEl>
                                          <p:spTgt spid="42"/>
                                        </p:tgtEl>
                                        <p:attrNameLst>
                                          <p:attrName>ppt_w</p:attrName>
                                        </p:attrNameLst>
                                      </p:cBhvr>
                                      <p:tavLst>
                                        <p:tav tm="0">
                                          <p:val>
                                            <p:strVal val="(6*min(max(#ppt_w*#ppt_h,.3),1)-7.4)/-.7*#ppt_w"/>
                                          </p:val>
                                        </p:tav>
                                        <p:tav tm="100000">
                                          <p:val>
                                            <p:strVal val="#ppt_w"/>
                                          </p:val>
                                        </p:tav>
                                      </p:tavLst>
                                    </p:anim>
                                    <p:anim calcmode="lin" valueType="num">
                                      <p:cBhvr>
                                        <p:cTn id="29" dur="1000" fill="hold"/>
                                        <p:tgtEl>
                                          <p:spTgt spid="42"/>
                                        </p:tgtEl>
                                        <p:attrNameLst>
                                          <p:attrName>ppt_h</p:attrName>
                                        </p:attrNameLst>
                                      </p:cBhvr>
                                      <p:tavLst>
                                        <p:tav tm="0">
                                          <p:val>
                                            <p:strVal val="(6*min(max(#ppt_w*#ppt_h,.3),1)-7.4)/-.7*#ppt_h"/>
                                          </p:val>
                                        </p:tav>
                                        <p:tav tm="100000">
                                          <p:val>
                                            <p:strVal val="#ppt_h"/>
                                          </p:val>
                                        </p:tav>
                                      </p:tavLst>
                                    </p:anim>
                                    <p:anim calcmode="lin" valueType="num">
                                      <p:cBhvr>
                                        <p:cTn id="30" dur="1000" fill="hold"/>
                                        <p:tgtEl>
                                          <p:spTgt spid="42"/>
                                        </p:tgtEl>
                                        <p:attrNameLst>
                                          <p:attrName>ppt_x</p:attrName>
                                        </p:attrNameLst>
                                      </p:cBhvr>
                                      <p:tavLst>
                                        <p:tav tm="0">
                                          <p:val>
                                            <p:fltVal val="0.5"/>
                                          </p:val>
                                        </p:tav>
                                        <p:tav tm="100000">
                                          <p:val>
                                            <p:strVal val="#ppt_x"/>
                                          </p:val>
                                        </p:tav>
                                      </p:tavLst>
                                    </p:anim>
                                    <p:anim calcmode="lin" valueType="num">
                                      <p:cBhvr>
                                        <p:cTn id="31" dur="1000" fill="hold"/>
                                        <p:tgtEl>
                                          <p:spTgt spid="42"/>
                                        </p:tgtEl>
                                        <p:attrNameLst>
                                          <p:attrName>ppt_y</p:attrName>
                                        </p:attrNameLst>
                                      </p:cBhvr>
                                      <p:tavLst>
                                        <p:tav tm="0">
                                          <p:val>
                                            <p:strVal val="1+(6*min(max(#ppt_w*#ppt_h,.3),1)-7.4)/-.7*#ppt_h/2"/>
                                          </p:val>
                                        </p:tav>
                                        <p:tav tm="100000">
                                          <p:val>
                                            <p:strVal val="#ppt_y"/>
                                          </p:val>
                                        </p:tav>
                                      </p:tavLst>
                                    </p:anim>
                                  </p:childTnLst>
                                </p:cTn>
                              </p:par>
                              <p:par>
                                <p:cTn id="32" presetID="23" presetClass="entr" presetSubtype="36" fill="hold" nodeType="withEffect">
                                  <p:stCondLst>
                                    <p:cond delay="800"/>
                                  </p:stCondLst>
                                  <p:childTnLst>
                                    <p:set>
                                      <p:cBhvr>
                                        <p:cTn id="33" dur="1" fill="hold">
                                          <p:stCondLst>
                                            <p:cond delay="0"/>
                                          </p:stCondLst>
                                        </p:cTn>
                                        <p:tgtEl>
                                          <p:spTgt spid="36"/>
                                        </p:tgtEl>
                                        <p:attrNameLst>
                                          <p:attrName>style.visibility</p:attrName>
                                        </p:attrNameLst>
                                      </p:cBhvr>
                                      <p:to>
                                        <p:strVal val="visible"/>
                                      </p:to>
                                    </p:set>
                                    <p:anim calcmode="lin" valueType="num">
                                      <p:cBhvr>
                                        <p:cTn id="34" dur="1000" fill="hold"/>
                                        <p:tgtEl>
                                          <p:spTgt spid="36"/>
                                        </p:tgtEl>
                                        <p:attrNameLst>
                                          <p:attrName>ppt_w</p:attrName>
                                        </p:attrNameLst>
                                      </p:cBhvr>
                                      <p:tavLst>
                                        <p:tav tm="0">
                                          <p:val>
                                            <p:strVal val="(6*min(max(#ppt_w*#ppt_h,.3),1)-7.4)/-.7*#ppt_w"/>
                                          </p:val>
                                        </p:tav>
                                        <p:tav tm="100000">
                                          <p:val>
                                            <p:strVal val="#ppt_w"/>
                                          </p:val>
                                        </p:tav>
                                      </p:tavLst>
                                    </p:anim>
                                    <p:anim calcmode="lin" valueType="num">
                                      <p:cBhvr>
                                        <p:cTn id="35" dur="1000" fill="hold"/>
                                        <p:tgtEl>
                                          <p:spTgt spid="36"/>
                                        </p:tgtEl>
                                        <p:attrNameLst>
                                          <p:attrName>ppt_h</p:attrName>
                                        </p:attrNameLst>
                                      </p:cBhvr>
                                      <p:tavLst>
                                        <p:tav tm="0">
                                          <p:val>
                                            <p:strVal val="(6*min(max(#ppt_w*#ppt_h,.3),1)-7.4)/-.7*#ppt_h"/>
                                          </p:val>
                                        </p:tav>
                                        <p:tav tm="100000">
                                          <p:val>
                                            <p:strVal val="#ppt_h"/>
                                          </p:val>
                                        </p:tav>
                                      </p:tavLst>
                                    </p:anim>
                                    <p:anim calcmode="lin" valueType="num">
                                      <p:cBhvr>
                                        <p:cTn id="36" dur="1000" fill="hold"/>
                                        <p:tgtEl>
                                          <p:spTgt spid="36"/>
                                        </p:tgtEl>
                                        <p:attrNameLst>
                                          <p:attrName>ppt_x</p:attrName>
                                        </p:attrNameLst>
                                      </p:cBhvr>
                                      <p:tavLst>
                                        <p:tav tm="0">
                                          <p:val>
                                            <p:fltVal val="0.5"/>
                                          </p:val>
                                        </p:tav>
                                        <p:tav tm="100000">
                                          <p:val>
                                            <p:strVal val="#ppt_x"/>
                                          </p:val>
                                        </p:tav>
                                      </p:tavLst>
                                    </p:anim>
                                    <p:anim calcmode="lin" valueType="num">
                                      <p:cBhvr>
                                        <p:cTn id="37" dur="1000" fill="hold"/>
                                        <p:tgtEl>
                                          <p:spTgt spid="3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5" y="296863"/>
            <a:ext cx="1363663" cy="474662"/>
            <a:chOff x="184527" y="297451"/>
            <a:chExt cx="1363137" cy="473415"/>
          </a:xfrm>
        </p:grpSpPr>
        <p:pic>
          <p:nvPicPr>
            <p:cNvPr id="31753"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微软雅黑" panose="020B0503020204020204" pitchFamily="34" charset="-122"/>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a:grpSpLocks/>
          </p:cNvGrpSpPr>
          <p:nvPr/>
        </p:nvGrpSpPr>
        <p:grpSpPr bwMode="auto">
          <a:xfrm>
            <a:off x="2867025" y="2019300"/>
            <a:ext cx="4348163" cy="939800"/>
            <a:chOff x="2866757" y="2019402"/>
            <a:chExt cx="4348365" cy="939618"/>
          </a:xfrm>
        </p:grpSpPr>
        <p:sp>
          <p:nvSpPr>
            <p:cNvPr id="31751" name="文本框 12"/>
            <p:cNvSpPr txBox="1">
              <a:spLocks noChangeArrowheads="1"/>
            </p:cNvSpPr>
            <p:nvPr/>
          </p:nvSpPr>
          <p:spPr bwMode="auto">
            <a:xfrm>
              <a:off x="2866757" y="2251134"/>
              <a:ext cx="43483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4000" dirty="0">
                  <a:solidFill>
                    <a:schemeClr val="bg1"/>
                  </a:solidFill>
                  <a:latin typeface="微软雅黑" pitchFamily="34" charset="-122"/>
                  <a:ea typeface="微软雅黑" pitchFamily="34" charset="-122"/>
                </a:rPr>
                <a:t>事件检测</a:t>
              </a: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dirty="0">
                  <a:solidFill>
                    <a:schemeClr val="bg1"/>
                  </a:solidFill>
                  <a:latin typeface="微软雅黑" pitchFamily="34" charset="-122"/>
                  <a:ea typeface="微软雅黑" pitchFamily="34" charset="-122"/>
                </a:rPr>
                <a:t>PART TWO</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nodeType="afterGroup">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26" name="图片 2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文本框 21"/>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数据滤波处理</a:t>
            </a:r>
          </a:p>
        </p:txBody>
      </p:sp>
      <p:pic>
        <p:nvPicPr>
          <p:cNvPr id="7" name="图片 6">
            <a:extLst>
              <a:ext uri="{FF2B5EF4-FFF2-40B4-BE49-F238E27FC236}">
                <a16:creationId xmlns:a16="http://schemas.microsoft.com/office/drawing/2014/main" xmlns="" id="{D55B531E-52F7-40FE-9E30-43DE648DE6AF}"/>
              </a:ext>
            </a:extLst>
          </p:cNvPr>
          <p:cNvPicPr>
            <a:picLocks noChangeAspect="1"/>
          </p:cNvPicPr>
          <p:nvPr/>
        </p:nvPicPr>
        <p:blipFill rotWithShape="1">
          <a:blip r:embed="rId4"/>
          <a:srcRect t="15953"/>
          <a:stretch/>
        </p:blipFill>
        <p:spPr>
          <a:xfrm>
            <a:off x="2439139" y="1"/>
            <a:ext cx="6704861" cy="2571749"/>
          </a:xfrm>
          <a:prstGeom prst="rect">
            <a:avLst/>
          </a:prstGeom>
        </p:spPr>
      </p:pic>
      <p:pic>
        <p:nvPicPr>
          <p:cNvPr id="8" name="图片 7">
            <a:extLst>
              <a:ext uri="{FF2B5EF4-FFF2-40B4-BE49-F238E27FC236}">
                <a16:creationId xmlns:a16="http://schemas.microsoft.com/office/drawing/2014/main" xmlns="" id="{BEDB2159-A26F-4008-AAD2-F01E1FC6BC94}"/>
              </a:ext>
            </a:extLst>
          </p:cNvPr>
          <p:cNvPicPr>
            <a:picLocks noChangeAspect="1"/>
          </p:cNvPicPr>
          <p:nvPr/>
        </p:nvPicPr>
        <p:blipFill rotWithShape="1">
          <a:blip r:embed="rId5"/>
          <a:srcRect t="10625"/>
          <a:stretch/>
        </p:blipFill>
        <p:spPr>
          <a:xfrm>
            <a:off x="2439139" y="2571750"/>
            <a:ext cx="6704861" cy="2669496"/>
          </a:xfrm>
          <a:prstGeom prst="rect">
            <a:avLst/>
          </a:prstGeom>
        </p:spPr>
      </p:pic>
      <p:sp>
        <p:nvSpPr>
          <p:cNvPr id="9" name="文本框 8">
            <a:extLst>
              <a:ext uri="{FF2B5EF4-FFF2-40B4-BE49-F238E27FC236}">
                <a16:creationId xmlns:a16="http://schemas.microsoft.com/office/drawing/2014/main" xmlns="" id="{D75CB889-2A90-4B5D-963D-BCF640C788E4}"/>
              </a:ext>
            </a:extLst>
          </p:cNvPr>
          <p:cNvSpPr txBox="1"/>
          <p:nvPr/>
        </p:nvSpPr>
        <p:spPr>
          <a:xfrm>
            <a:off x="132814" y="1823757"/>
            <a:ext cx="2172605" cy="1200329"/>
          </a:xfrm>
          <a:prstGeom prst="rect">
            <a:avLst/>
          </a:prstGeom>
          <a:noFill/>
        </p:spPr>
        <p:txBody>
          <a:bodyPr wrap="square" rtlCol="0">
            <a:spAutoFit/>
          </a:bodyPr>
          <a:lstStyle/>
          <a:p>
            <a:r>
              <a:rPr lang="zh-CN" altLang="en-US" sz="2400" dirty="0">
                <a:solidFill>
                  <a:srgbClr val="FFFF00"/>
                </a:solidFill>
                <a:latin typeface="微软雅黑" panose="020B0503020204020204" pitchFamily="34" charset="-122"/>
                <a:ea typeface="微软雅黑" panose="020B0503020204020204" pitchFamily="34" charset="-122"/>
              </a:rPr>
              <a:t>一维中值滤波</a:t>
            </a:r>
            <a:endParaRPr lang="en-US" altLang="zh-CN" sz="2400" dirty="0">
              <a:solidFill>
                <a:srgbClr val="FFFF00"/>
              </a:solidFill>
              <a:latin typeface="微软雅黑" panose="020B0503020204020204" pitchFamily="34" charset="-122"/>
              <a:ea typeface="微软雅黑" panose="020B0503020204020204" pitchFamily="34" charset="-122"/>
            </a:endParaRPr>
          </a:p>
          <a:p>
            <a:endParaRPr lang="en-US" altLang="zh-CN" sz="2400" dirty="0">
              <a:solidFill>
                <a:srgbClr val="FFFF00"/>
              </a:solidFill>
              <a:latin typeface="微软雅黑" panose="020B0503020204020204" pitchFamily="34" charset="-122"/>
              <a:ea typeface="微软雅黑" panose="020B0503020204020204" pitchFamily="34" charset="-122"/>
            </a:endParaRPr>
          </a:p>
          <a:p>
            <a:r>
              <a:rPr lang="en-US" altLang="zh-CN" sz="2400" dirty="0">
                <a:solidFill>
                  <a:srgbClr val="FFFF00"/>
                </a:solidFill>
                <a:latin typeface="微软雅黑" panose="020B0503020204020204" pitchFamily="34" charset="-122"/>
                <a:ea typeface="微软雅黑" panose="020B0503020204020204" pitchFamily="34" charset="-122"/>
              </a:rPr>
              <a:t>medfilt1</a:t>
            </a:r>
            <a:r>
              <a:rPr lang="zh-CN" altLang="en-US" sz="2400" dirty="0">
                <a:solidFill>
                  <a:srgbClr val="FFFF00"/>
                </a:solidFill>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xmlns="" id="{F9E91173-8CCF-4B28-AFCF-2533CCCDA82B}"/>
              </a:ext>
            </a:extLst>
          </p:cNvPr>
          <p:cNvSpPr txBox="1"/>
          <p:nvPr/>
        </p:nvSpPr>
        <p:spPr>
          <a:xfrm>
            <a:off x="693037" y="3760304"/>
            <a:ext cx="1196788" cy="292388"/>
          </a:xfrm>
          <a:prstGeom prst="rect">
            <a:avLst/>
          </a:prstGeom>
          <a:noFill/>
        </p:spPr>
        <p:txBody>
          <a:bodyPr wrap="square" rtlCol="0">
            <a:spAutoFit/>
          </a:bodyPr>
          <a:lstStyle/>
          <a:p>
            <a:r>
              <a:rPr lang="zh-CN" altLang="en-US" dirty="0">
                <a:solidFill>
                  <a:srgbClr val="FF0000"/>
                </a:solidFill>
                <a:latin typeface="等线" panose="02010600030101010101" pitchFamily="2" charset="-122"/>
                <a:ea typeface="等线" panose="02010600030101010101" pitchFamily="2" charset="-122"/>
              </a:rPr>
              <a:t>窗长取</a:t>
            </a:r>
            <a:r>
              <a:rPr lang="en-US" altLang="zh-CN" dirty="0">
                <a:solidFill>
                  <a:srgbClr val="FF0000"/>
                </a:solidFill>
                <a:latin typeface="等线" panose="02010600030101010101" pitchFamily="2" charset="-122"/>
                <a:ea typeface="等线" panose="02010600030101010101" pitchFamily="2" charset="-122"/>
              </a:rPr>
              <a:t>5</a:t>
            </a:r>
            <a:endParaRPr lang="zh-CN" altLang="en-US"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5902692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6" y="296863"/>
            <a:ext cx="1858743" cy="474662"/>
            <a:chOff x="184527" y="297451"/>
            <a:chExt cx="1824176" cy="473415"/>
          </a:xfrm>
        </p:grpSpPr>
        <p:pic>
          <p:nvPicPr>
            <p:cNvPr id="39945"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89" y="376617"/>
              <a:ext cx="1468714" cy="368361"/>
            </a:xfrm>
            <a:prstGeom prst="rect">
              <a:avLst/>
            </a:prstGeom>
            <a:noFill/>
          </p:spPr>
          <p:txBody>
            <a:bodyPr wrap="square">
              <a:spAutoFit/>
            </a:bodyPr>
            <a:lstStyle/>
            <a:p>
              <a:pPr eaLnBrk="1" fontAlgn="auto" hangingPunct="1">
                <a:spcBef>
                  <a:spcPts val="0"/>
                </a:spcBef>
                <a:spcAft>
                  <a:spcPts val="0"/>
                </a:spcAft>
                <a:defRPr/>
              </a:pPr>
              <a:r>
                <a:rPr lang="en-US" altLang="zh-CN" sz="1800" dirty="0">
                  <a:solidFill>
                    <a:schemeClr val="bg1">
                      <a:lumMod val="95000"/>
                    </a:schemeClr>
                  </a:solidFill>
                  <a:latin typeface="+mn-lt"/>
                  <a:ea typeface="微软雅黑" panose="020B0503020204020204" pitchFamily="34" charset="-122"/>
                </a:rPr>
                <a:t>MMP</a:t>
              </a:r>
              <a:r>
                <a:rPr lang="zh-CN" altLang="en-US" sz="1800" dirty="0">
                  <a:solidFill>
                    <a:schemeClr val="bg1">
                      <a:lumMod val="95000"/>
                    </a:schemeClr>
                  </a:solidFill>
                  <a:latin typeface="+mn-lt"/>
                  <a:ea typeface="微软雅黑" panose="020B0503020204020204" pitchFamily="34" charset="-122"/>
                </a:rPr>
                <a:t>算法</a:t>
              </a:r>
            </a:p>
          </p:txBody>
        </p:sp>
        <p:cxnSp>
          <p:nvCxnSpPr>
            <p:cNvPr id="5" name="直接连接符 4"/>
            <p:cNvCxnSpPr>
              <a:cxnSpLocks/>
            </p:cNvCxnSpPr>
            <p:nvPr/>
          </p:nvCxnSpPr>
          <p:spPr>
            <a:xfrm flipV="1">
              <a:off x="539990" y="744978"/>
              <a:ext cx="1113250" cy="55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xmlns="" id="{DD134C96-5950-4700-9863-229F12505C95}"/>
              </a:ext>
            </a:extLst>
          </p:cNvPr>
          <p:cNvSpPr txBox="1"/>
          <p:nvPr/>
        </p:nvSpPr>
        <p:spPr>
          <a:xfrm>
            <a:off x="174376" y="850900"/>
            <a:ext cx="4350095" cy="4278094"/>
          </a:xfrm>
          <a:prstGeom prst="rect">
            <a:avLst/>
          </a:prstGeom>
          <a:noFill/>
        </p:spPr>
        <p:txBody>
          <a:bodyPr wrap="square" rtlCol="0">
            <a:spAutoFit/>
          </a:bodyPr>
          <a:lstStyle/>
          <a:p>
            <a:r>
              <a:rPr lang="zh-CN" altLang="en-US" sz="2800" dirty="0">
                <a:solidFill>
                  <a:srgbClr val="FFFF00"/>
                </a:solidFill>
                <a:latin typeface="微软雅黑" panose="020B0503020204020204" pitchFamily="34" charset="-122"/>
                <a:ea typeface="微软雅黑" panose="020B0503020204020204" pitchFamily="34" charset="-122"/>
              </a:rPr>
              <a:t>事件检测采用了</a:t>
            </a:r>
            <a:r>
              <a:rPr lang="en-US" altLang="zh-CN" sz="2800" dirty="0">
                <a:solidFill>
                  <a:srgbClr val="FFFF00"/>
                </a:solidFill>
                <a:latin typeface="微软雅黑" panose="020B0503020204020204" pitchFamily="34" charset="-122"/>
                <a:ea typeface="微软雅黑" panose="020B0503020204020204" pitchFamily="34" charset="-122"/>
              </a:rPr>
              <a:t>MMP</a:t>
            </a:r>
            <a:r>
              <a:rPr lang="zh-CN" altLang="en-US" sz="2800" dirty="0">
                <a:solidFill>
                  <a:srgbClr val="FFFF00"/>
                </a:solidFill>
                <a:latin typeface="微软雅黑" panose="020B0503020204020204" pitchFamily="34" charset="-122"/>
                <a:ea typeface="微软雅黑" panose="020B0503020204020204" pitchFamily="34" charset="-122"/>
              </a:rPr>
              <a:t>算法</a:t>
            </a:r>
            <a:endParaRPr lang="en-US" altLang="zh-CN" sz="2800" dirty="0">
              <a:solidFill>
                <a:srgbClr val="FFFF00"/>
              </a:solidFill>
              <a:latin typeface="微软雅黑" panose="020B0503020204020204" pitchFamily="34" charset="-122"/>
              <a:ea typeface="微软雅黑" panose="020B0503020204020204" pitchFamily="34" charset="-122"/>
            </a:endParaRPr>
          </a:p>
          <a:p>
            <a:r>
              <a:rPr lang="zh-CN" altLang="en-US" sz="2800" dirty="0">
                <a:solidFill>
                  <a:srgbClr val="FFFF00"/>
                </a:solidFill>
                <a:latin typeface="微软雅黑" panose="020B0503020204020204" pitchFamily="34" charset="-122"/>
                <a:ea typeface="微软雅黑" panose="020B0503020204020204" pitchFamily="34" charset="-122"/>
              </a:rPr>
              <a:t>主要过程如下：</a:t>
            </a:r>
            <a:endParaRPr lang="en-US" altLang="zh-CN" sz="2800" dirty="0">
              <a:solidFill>
                <a:srgbClr val="FFFF00"/>
              </a:solidFill>
              <a:latin typeface="微软雅黑" panose="020B0503020204020204" pitchFamily="34" charset="-122"/>
              <a:ea typeface="微软雅黑" panose="020B0503020204020204" pitchFamily="34" charset="-122"/>
            </a:endParaRPr>
          </a:p>
          <a:p>
            <a:endParaRPr lang="en-US" altLang="zh-CN" sz="2400" dirty="0">
              <a:solidFill>
                <a:srgbClr val="FFFF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solidFill>
                  <a:srgbClr val="FFFF00"/>
                </a:solidFill>
                <a:latin typeface="微软雅黑" panose="020B0503020204020204" pitchFamily="34" charset="-122"/>
                <a:ea typeface="微软雅黑" panose="020B0503020204020204" pitchFamily="34" charset="-122"/>
              </a:rPr>
              <a:t>搜索极值点</a:t>
            </a:r>
            <a:endParaRPr lang="en-US" altLang="zh-CN" sz="2400" dirty="0">
              <a:solidFill>
                <a:srgbClr val="FFFF00"/>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400" dirty="0">
              <a:solidFill>
                <a:srgbClr val="FFFF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solidFill>
                  <a:srgbClr val="FFFF00"/>
                </a:solidFill>
                <a:latin typeface="微软雅黑" panose="020B0503020204020204" pitchFamily="34" charset="-122"/>
                <a:ea typeface="微软雅黑" panose="020B0503020204020204" pitchFamily="34" charset="-122"/>
              </a:rPr>
              <a:t>搜索上升区间和下降区间</a:t>
            </a:r>
            <a:endParaRPr lang="en-US" altLang="zh-CN" sz="2400" dirty="0">
              <a:solidFill>
                <a:srgbClr val="FFFF00"/>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400" dirty="0">
              <a:solidFill>
                <a:srgbClr val="FFFF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solidFill>
                  <a:srgbClr val="FFFF00"/>
                </a:solidFill>
                <a:latin typeface="微软雅黑" panose="020B0503020204020204" pitchFamily="34" charset="-122"/>
                <a:ea typeface="微软雅黑" panose="020B0503020204020204" pitchFamily="34" charset="-122"/>
              </a:rPr>
              <a:t>搜索上升沿和下降沿</a:t>
            </a:r>
            <a:endParaRPr lang="en-US" altLang="zh-CN" sz="2400" dirty="0">
              <a:solidFill>
                <a:srgbClr val="FFFF00"/>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400" dirty="0">
              <a:solidFill>
                <a:srgbClr val="FFFF00"/>
              </a:solidFill>
            </a:endParaRPr>
          </a:p>
          <a:p>
            <a:pPr marL="457200" indent="-457200">
              <a:buFont typeface="+mj-lt"/>
              <a:buAutoNum type="arabicPeriod"/>
            </a:pPr>
            <a:endParaRPr lang="en-US" altLang="zh-CN" sz="2400" dirty="0">
              <a:solidFill>
                <a:srgbClr val="FFFF00"/>
              </a:solidFill>
            </a:endParaRPr>
          </a:p>
          <a:p>
            <a:endParaRPr lang="en-US" altLang="zh-CN" sz="2400" dirty="0">
              <a:solidFill>
                <a:srgbClr val="FFFF00"/>
              </a:solidFill>
            </a:endParaRPr>
          </a:p>
        </p:txBody>
      </p:sp>
      <p:sp>
        <p:nvSpPr>
          <p:cNvPr id="16" name="箭头: 左 15">
            <a:hlinkClick r:id="rId4" action="ppaction://hlinksldjump"/>
            <a:extLst>
              <a:ext uri="{FF2B5EF4-FFF2-40B4-BE49-F238E27FC236}">
                <a16:creationId xmlns:a16="http://schemas.microsoft.com/office/drawing/2014/main" xmlns="" id="{FE9FEAF0-58E4-4DD6-894A-2EBB2AEC6D1F}"/>
              </a:ext>
            </a:extLst>
          </p:cNvPr>
          <p:cNvSpPr/>
          <p:nvPr/>
        </p:nvSpPr>
        <p:spPr>
          <a:xfrm>
            <a:off x="8303558" y="4471148"/>
            <a:ext cx="302559" cy="396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a:extLst>
              <a:ext uri="{FF2B5EF4-FFF2-40B4-BE49-F238E27FC236}">
                <a16:creationId xmlns:a16="http://schemas.microsoft.com/office/drawing/2014/main" xmlns="" id="{E0C9D495-DFF9-4372-81CE-402B2F2EF677}"/>
              </a:ext>
            </a:extLst>
          </p:cNvPr>
          <p:cNvPicPr>
            <a:picLocks noChangeAspect="1"/>
          </p:cNvPicPr>
          <p:nvPr/>
        </p:nvPicPr>
        <p:blipFill>
          <a:blip r:embed="rId5"/>
          <a:stretch>
            <a:fillRect/>
          </a:stretch>
        </p:blipFill>
        <p:spPr>
          <a:xfrm>
            <a:off x="4851898" y="1213560"/>
            <a:ext cx="3754219" cy="3137087"/>
          </a:xfrm>
          <a:prstGeom prst="rect">
            <a:avLst/>
          </a:prstGeom>
        </p:spPr>
      </p:pic>
      <p:sp>
        <p:nvSpPr>
          <p:cNvPr id="9" name="文本框 8">
            <a:extLst>
              <a:ext uri="{FF2B5EF4-FFF2-40B4-BE49-F238E27FC236}">
                <a16:creationId xmlns:a16="http://schemas.microsoft.com/office/drawing/2014/main" xmlns="" id="{08A28633-63FF-462D-B9AB-18941100192F}"/>
              </a:ext>
            </a:extLst>
          </p:cNvPr>
          <p:cNvSpPr txBox="1"/>
          <p:nvPr/>
        </p:nvSpPr>
        <p:spPr>
          <a:xfrm>
            <a:off x="5228103" y="534194"/>
            <a:ext cx="3677771" cy="369332"/>
          </a:xfrm>
          <a:prstGeom prst="rect">
            <a:avLst/>
          </a:prstGeom>
          <a:noFill/>
        </p:spPr>
        <p:txBody>
          <a:bodyPr wrap="square" rtlCol="0">
            <a:spAutoFit/>
          </a:bodyPr>
          <a:lstStyle/>
          <a:p>
            <a:r>
              <a:rPr lang="zh-CN" altLang="en-US" sz="1800" dirty="0">
                <a:solidFill>
                  <a:srgbClr val="FF0000"/>
                </a:solidFill>
              </a:rPr>
              <a:t>参数：</a:t>
            </a:r>
            <a:r>
              <a:rPr lang="en-US" altLang="zh-CN" sz="1800" dirty="0" err="1">
                <a:solidFill>
                  <a:srgbClr val="FF0000"/>
                </a:solidFill>
              </a:rPr>
              <a:t>Gp</a:t>
            </a:r>
            <a:r>
              <a:rPr lang="en-US" altLang="zh-CN" sz="1800" dirty="0">
                <a:solidFill>
                  <a:srgbClr val="FF0000"/>
                </a:solidFill>
              </a:rPr>
              <a:t> = 50   </a:t>
            </a:r>
            <a:r>
              <a:rPr lang="en-US" altLang="zh-CN" sz="1800" dirty="0" err="1">
                <a:solidFill>
                  <a:srgbClr val="FF0000"/>
                </a:solidFill>
              </a:rPr>
              <a:t>Gn</a:t>
            </a:r>
            <a:r>
              <a:rPr lang="en-US" altLang="zh-CN" sz="1800" dirty="0">
                <a:solidFill>
                  <a:srgbClr val="FF0000"/>
                </a:solidFill>
              </a:rPr>
              <a:t>=20</a:t>
            </a:r>
            <a:endParaRPr lang="zh-CN" altLang="en-US" sz="1800" dirty="0">
              <a:solidFill>
                <a:srgbClr val="FF0000"/>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2318590"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搜索极值点及跳变区间</a:t>
            </a:r>
          </a:p>
        </p:txBody>
      </p:sp>
      <p:pic>
        <p:nvPicPr>
          <p:cNvPr id="2" name="图片 1">
            <a:extLst>
              <a:ext uri="{FF2B5EF4-FFF2-40B4-BE49-F238E27FC236}">
                <a16:creationId xmlns:a16="http://schemas.microsoft.com/office/drawing/2014/main" xmlns="" id="{9AD7F7E9-D75A-4430-8343-7736ACDE3DE6}"/>
              </a:ext>
            </a:extLst>
          </p:cNvPr>
          <p:cNvPicPr>
            <a:picLocks noChangeAspect="1"/>
          </p:cNvPicPr>
          <p:nvPr/>
        </p:nvPicPr>
        <p:blipFill>
          <a:blip r:embed="rId4"/>
          <a:stretch>
            <a:fillRect/>
          </a:stretch>
        </p:blipFill>
        <p:spPr>
          <a:xfrm>
            <a:off x="411163" y="792162"/>
            <a:ext cx="8243047" cy="4255050"/>
          </a:xfrm>
          <a:prstGeom prst="rect">
            <a:avLst/>
          </a:prstGeom>
        </p:spPr>
      </p:pic>
    </p:spTree>
    <p:extLst>
      <p:ext uri="{BB962C8B-B14F-4D97-AF65-F5344CB8AC3E}">
        <p14:creationId xmlns:p14="http://schemas.microsoft.com/office/powerpoint/2010/main" val="3968410088"/>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1007</TotalTime>
  <Words>1929</Words>
  <Application>Microsoft Office PowerPoint</Application>
  <PresentationFormat>全屏显示(16:9)</PresentationFormat>
  <Paragraphs>420</Paragraphs>
  <Slides>37</Slides>
  <Notes>37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Courier New</vt:lpstr>
      <vt:lpstr>Calibri</vt:lpstr>
      <vt:lpstr>等线</vt:lpstr>
      <vt:lpstr>Wingdings</vt:lpstr>
      <vt:lpstr>方正正黑简体</vt:lpstr>
      <vt:lpstr>Arial</vt:lpstr>
      <vt:lpstr>Consolas</vt:lpstr>
      <vt:lpstr>宋体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Jeff</cp:lastModifiedBy>
  <cp:revision>26</cp:revision>
  <dcterms:created xsi:type="dcterms:W3CDTF">2015-03-31T05:49:04Z</dcterms:created>
  <dcterms:modified xsi:type="dcterms:W3CDTF">2019-05-29T05:50:17Z</dcterms:modified>
</cp:coreProperties>
</file>