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58" r:id="rId4"/>
    <p:sldId id="259" r:id="rId5"/>
    <p:sldId id="282" r:id="rId6"/>
    <p:sldId id="284" r:id="rId7"/>
    <p:sldId id="285" r:id="rId8"/>
    <p:sldId id="283" r:id="rId9"/>
    <p:sldId id="287" r:id="rId10"/>
    <p:sldId id="286" r:id="rId11"/>
    <p:sldId id="288" r:id="rId12"/>
    <p:sldId id="289" r:id="rId13"/>
    <p:sldId id="290" r:id="rId14"/>
    <p:sldId id="291" r:id="rId15"/>
    <p:sldId id="292" r:id="rId16"/>
    <p:sldId id="261" r:id="rId17"/>
    <p:sldId id="293" r:id="rId18"/>
    <p:sldId id="295" r:id="rId19"/>
    <p:sldId id="294" r:id="rId20"/>
    <p:sldId id="296" r:id="rId21"/>
    <p:sldId id="298" r:id="rId22"/>
    <p:sldId id="297" r:id="rId23"/>
    <p:sldId id="299" r:id="rId24"/>
    <p:sldId id="301" r:id="rId25"/>
    <p:sldId id="300" r:id="rId26"/>
    <p:sldId id="303" r:id="rId27"/>
    <p:sldId id="304" r:id="rId28"/>
    <p:sldId id="302" r:id="rId29"/>
    <p:sldId id="281" r:id="rId30"/>
  </p:sldIdLst>
  <p:sldSz cx="9144000" cy="5715000" type="screen16x10"/>
  <p:notesSz cx="6858000" cy="9144000"/>
  <p:custDataLst>
    <p:tags r:id="rId3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9" autoAdjust="0"/>
    <p:restoredTop sz="96018" autoAdjust="0"/>
  </p:normalViewPr>
  <p:slideViewPr>
    <p:cSldViewPr snapToGrid="0">
      <p:cViewPr varScale="1">
        <p:scale>
          <a:sx n="135" d="100"/>
          <a:sy n="135" d="100"/>
        </p:scale>
        <p:origin x="824" y="176"/>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1A3AFF-FCCC-47AE-8942-DBFE8698517C}" type="datetimeFigureOut">
              <a:rPr lang="zh-CN" altLang="en-US" smtClean="0"/>
              <a:pPr/>
              <a:t>2022/3/22</a:t>
            </a:fld>
            <a:endParaRPr lang="zh-CN" altLang="en-US"/>
          </a:p>
        </p:txBody>
      </p:sp>
      <p:sp>
        <p:nvSpPr>
          <p:cNvPr id="4" name="幻灯片图像占位符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26D2B6-7010-4F26-B30F-DDD94C77BA0D}" type="slidenum">
              <a:rPr lang="zh-CN" altLang="en-US" smtClean="0"/>
              <a:pPr/>
              <a:t>‹#›</a:t>
            </a:fld>
            <a:endParaRPr lang="zh-CN" altLang="en-US"/>
          </a:p>
        </p:txBody>
      </p:sp>
    </p:spTree>
    <p:extLst>
      <p:ext uri="{BB962C8B-B14F-4D97-AF65-F5344CB8AC3E}">
        <p14:creationId xmlns:p14="http://schemas.microsoft.com/office/powerpoint/2010/main" val="2054926305"/>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A26D2B6-7010-4F26-B30F-DDD94C77BA0D}" type="slidenum">
              <a:rPr lang="zh-CN" altLang="en-US" smtClean="0"/>
              <a:pPr/>
              <a:t>1</a:t>
            </a:fld>
            <a:endParaRPr lang="zh-CN" altLang="en-US"/>
          </a:p>
        </p:txBody>
      </p:sp>
    </p:spTree>
    <p:extLst>
      <p:ext uri="{BB962C8B-B14F-4D97-AF65-F5344CB8AC3E}">
        <p14:creationId xmlns:p14="http://schemas.microsoft.com/office/powerpoint/2010/main" val="3141260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26D2B6-7010-4F26-B30F-DDD94C77BA0D}" type="slidenum">
              <a:rPr lang="zh-CN" altLang="en-US" smtClean="0"/>
              <a:pPr/>
              <a:t>10</a:t>
            </a:fld>
            <a:endParaRPr lang="zh-CN" altLang="en-US"/>
          </a:p>
        </p:txBody>
      </p:sp>
    </p:spTree>
    <p:extLst>
      <p:ext uri="{BB962C8B-B14F-4D97-AF65-F5344CB8AC3E}">
        <p14:creationId xmlns:p14="http://schemas.microsoft.com/office/powerpoint/2010/main" val="2592350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26D2B6-7010-4F26-B30F-DDD94C77BA0D}" type="slidenum">
              <a:rPr lang="zh-CN" altLang="en-US" smtClean="0"/>
              <a:pPr/>
              <a:t>11</a:t>
            </a:fld>
            <a:endParaRPr lang="zh-CN" altLang="en-US"/>
          </a:p>
        </p:txBody>
      </p:sp>
    </p:spTree>
    <p:extLst>
      <p:ext uri="{BB962C8B-B14F-4D97-AF65-F5344CB8AC3E}">
        <p14:creationId xmlns:p14="http://schemas.microsoft.com/office/powerpoint/2010/main" val="283040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26D2B6-7010-4F26-B30F-DDD94C77BA0D}" type="slidenum">
              <a:rPr lang="zh-CN" altLang="en-US" smtClean="0"/>
              <a:pPr/>
              <a:t>12</a:t>
            </a:fld>
            <a:endParaRPr lang="zh-CN" altLang="en-US"/>
          </a:p>
        </p:txBody>
      </p:sp>
    </p:spTree>
    <p:extLst>
      <p:ext uri="{BB962C8B-B14F-4D97-AF65-F5344CB8AC3E}">
        <p14:creationId xmlns:p14="http://schemas.microsoft.com/office/powerpoint/2010/main" val="299175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26D2B6-7010-4F26-B30F-DDD94C77BA0D}" type="slidenum">
              <a:rPr lang="zh-CN" altLang="en-US" smtClean="0"/>
              <a:pPr/>
              <a:t>13</a:t>
            </a:fld>
            <a:endParaRPr lang="zh-CN" altLang="en-US"/>
          </a:p>
        </p:txBody>
      </p:sp>
    </p:spTree>
    <p:extLst>
      <p:ext uri="{BB962C8B-B14F-4D97-AF65-F5344CB8AC3E}">
        <p14:creationId xmlns:p14="http://schemas.microsoft.com/office/powerpoint/2010/main" val="3663184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26D2B6-7010-4F26-B30F-DDD94C77BA0D}" type="slidenum">
              <a:rPr lang="zh-CN" altLang="en-US" smtClean="0"/>
              <a:pPr/>
              <a:t>14</a:t>
            </a:fld>
            <a:endParaRPr lang="zh-CN" altLang="en-US"/>
          </a:p>
        </p:txBody>
      </p:sp>
    </p:spTree>
    <p:extLst>
      <p:ext uri="{BB962C8B-B14F-4D97-AF65-F5344CB8AC3E}">
        <p14:creationId xmlns:p14="http://schemas.microsoft.com/office/powerpoint/2010/main" val="687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26D2B6-7010-4F26-B30F-DDD94C77BA0D}" type="slidenum">
              <a:rPr lang="zh-CN" altLang="en-US" smtClean="0"/>
              <a:pPr/>
              <a:t>15</a:t>
            </a:fld>
            <a:endParaRPr lang="zh-CN" altLang="en-US"/>
          </a:p>
        </p:txBody>
      </p:sp>
    </p:spTree>
    <p:extLst>
      <p:ext uri="{BB962C8B-B14F-4D97-AF65-F5344CB8AC3E}">
        <p14:creationId xmlns:p14="http://schemas.microsoft.com/office/powerpoint/2010/main" val="1383345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26D2B6-7010-4F26-B30F-DDD94C77BA0D}" type="slidenum">
              <a:rPr lang="zh-CN" altLang="en-US" smtClean="0"/>
              <a:pPr/>
              <a:t>16</a:t>
            </a:fld>
            <a:endParaRPr lang="zh-CN" altLang="en-US"/>
          </a:p>
        </p:txBody>
      </p:sp>
    </p:spTree>
    <p:extLst>
      <p:ext uri="{BB962C8B-B14F-4D97-AF65-F5344CB8AC3E}">
        <p14:creationId xmlns:p14="http://schemas.microsoft.com/office/powerpoint/2010/main" val="2323566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26D2B6-7010-4F26-B30F-DDD94C77BA0D}" type="slidenum">
              <a:rPr lang="zh-CN" altLang="en-US" smtClean="0"/>
              <a:pPr/>
              <a:t>17</a:t>
            </a:fld>
            <a:endParaRPr lang="zh-CN" altLang="en-US"/>
          </a:p>
        </p:txBody>
      </p:sp>
    </p:spTree>
    <p:extLst>
      <p:ext uri="{BB962C8B-B14F-4D97-AF65-F5344CB8AC3E}">
        <p14:creationId xmlns:p14="http://schemas.microsoft.com/office/powerpoint/2010/main" val="1925479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26D2B6-7010-4F26-B30F-DDD94C77BA0D}" type="slidenum">
              <a:rPr lang="zh-CN" altLang="en-US" smtClean="0"/>
              <a:pPr/>
              <a:t>18</a:t>
            </a:fld>
            <a:endParaRPr lang="zh-CN" altLang="en-US"/>
          </a:p>
        </p:txBody>
      </p:sp>
    </p:spTree>
    <p:extLst>
      <p:ext uri="{BB962C8B-B14F-4D97-AF65-F5344CB8AC3E}">
        <p14:creationId xmlns:p14="http://schemas.microsoft.com/office/powerpoint/2010/main" val="3607942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26D2B6-7010-4F26-B30F-DDD94C77BA0D}" type="slidenum">
              <a:rPr lang="zh-CN" altLang="en-US" smtClean="0"/>
              <a:pPr/>
              <a:t>19</a:t>
            </a:fld>
            <a:endParaRPr lang="zh-CN" altLang="en-US"/>
          </a:p>
        </p:txBody>
      </p:sp>
    </p:spTree>
    <p:extLst>
      <p:ext uri="{BB962C8B-B14F-4D97-AF65-F5344CB8AC3E}">
        <p14:creationId xmlns:p14="http://schemas.microsoft.com/office/powerpoint/2010/main" val="2759460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26D2B6-7010-4F26-B30F-DDD94C77BA0D}" type="slidenum">
              <a:rPr lang="zh-CN" altLang="en-US" smtClean="0"/>
              <a:pPr/>
              <a:t>2</a:t>
            </a:fld>
            <a:endParaRPr lang="zh-CN" altLang="en-US"/>
          </a:p>
        </p:txBody>
      </p:sp>
    </p:spTree>
    <p:extLst>
      <p:ext uri="{BB962C8B-B14F-4D97-AF65-F5344CB8AC3E}">
        <p14:creationId xmlns:p14="http://schemas.microsoft.com/office/powerpoint/2010/main" val="2381610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26D2B6-7010-4F26-B30F-DDD94C77BA0D}" type="slidenum">
              <a:rPr lang="zh-CN" altLang="en-US" smtClean="0"/>
              <a:pPr/>
              <a:t>20</a:t>
            </a:fld>
            <a:endParaRPr lang="zh-CN" altLang="en-US"/>
          </a:p>
        </p:txBody>
      </p:sp>
    </p:spTree>
    <p:extLst>
      <p:ext uri="{BB962C8B-B14F-4D97-AF65-F5344CB8AC3E}">
        <p14:creationId xmlns:p14="http://schemas.microsoft.com/office/powerpoint/2010/main" val="20476985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26D2B6-7010-4F26-B30F-DDD94C77BA0D}" type="slidenum">
              <a:rPr lang="zh-CN" altLang="en-US" smtClean="0"/>
              <a:pPr/>
              <a:t>21</a:t>
            </a:fld>
            <a:endParaRPr lang="zh-CN" altLang="en-US"/>
          </a:p>
        </p:txBody>
      </p:sp>
    </p:spTree>
    <p:extLst>
      <p:ext uri="{BB962C8B-B14F-4D97-AF65-F5344CB8AC3E}">
        <p14:creationId xmlns:p14="http://schemas.microsoft.com/office/powerpoint/2010/main" val="19601505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26D2B6-7010-4F26-B30F-DDD94C77BA0D}" type="slidenum">
              <a:rPr lang="zh-CN" altLang="en-US" smtClean="0"/>
              <a:pPr/>
              <a:t>22</a:t>
            </a:fld>
            <a:endParaRPr lang="zh-CN" altLang="en-US"/>
          </a:p>
        </p:txBody>
      </p:sp>
    </p:spTree>
    <p:extLst>
      <p:ext uri="{BB962C8B-B14F-4D97-AF65-F5344CB8AC3E}">
        <p14:creationId xmlns:p14="http://schemas.microsoft.com/office/powerpoint/2010/main" val="26763618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26D2B6-7010-4F26-B30F-DDD94C77BA0D}" type="slidenum">
              <a:rPr lang="zh-CN" altLang="en-US" smtClean="0"/>
              <a:pPr/>
              <a:t>23</a:t>
            </a:fld>
            <a:endParaRPr lang="zh-CN" altLang="en-US"/>
          </a:p>
        </p:txBody>
      </p:sp>
    </p:spTree>
    <p:extLst>
      <p:ext uri="{BB962C8B-B14F-4D97-AF65-F5344CB8AC3E}">
        <p14:creationId xmlns:p14="http://schemas.microsoft.com/office/powerpoint/2010/main" val="21539542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26D2B6-7010-4F26-B30F-DDD94C77BA0D}" type="slidenum">
              <a:rPr lang="zh-CN" altLang="en-US" smtClean="0"/>
              <a:pPr/>
              <a:t>24</a:t>
            </a:fld>
            <a:endParaRPr lang="zh-CN" altLang="en-US"/>
          </a:p>
        </p:txBody>
      </p:sp>
    </p:spTree>
    <p:extLst>
      <p:ext uri="{BB962C8B-B14F-4D97-AF65-F5344CB8AC3E}">
        <p14:creationId xmlns:p14="http://schemas.microsoft.com/office/powerpoint/2010/main" val="24068526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26D2B6-7010-4F26-B30F-DDD94C77BA0D}" type="slidenum">
              <a:rPr lang="zh-CN" altLang="en-US" smtClean="0"/>
              <a:pPr/>
              <a:t>25</a:t>
            </a:fld>
            <a:endParaRPr lang="zh-CN" altLang="en-US"/>
          </a:p>
        </p:txBody>
      </p:sp>
    </p:spTree>
    <p:extLst>
      <p:ext uri="{BB962C8B-B14F-4D97-AF65-F5344CB8AC3E}">
        <p14:creationId xmlns:p14="http://schemas.microsoft.com/office/powerpoint/2010/main" val="8595578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26D2B6-7010-4F26-B30F-DDD94C77BA0D}" type="slidenum">
              <a:rPr lang="zh-CN" altLang="en-US" smtClean="0"/>
              <a:pPr/>
              <a:t>26</a:t>
            </a:fld>
            <a:endParaRPr lang="zh-CN" altLang="en-US"/>
          </a:p>
        </p:txBody>
      </p:sp>
    </p:spTree>
    <p:extLst>
      <p:ext uri="{BB962C8B-B14F-4D97-AF65-F5344CB8AC3E}">
        <p14:creationId xmlns:p14="http://schemas.microsoft.com/office/powerpoint/2010/main" val="28726027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26D2B6-7010-4F26-B30F-DDD94C77BA0D}" type="slidenum">
              <a:rPr lang="zh-CN" altLang="en-US" smtClean="0"/>
              <a:pPr/>
              <a:t>27</a:t>
            </a:fld>
            <a:endParaRPr lang="zh-CN" altLang="en-US"/>
          </a:p>
        </p:txBody>
      </p:sp>
    </p:spTree>
    <p:extLst>
      <p:ext uri="{BB962C8B-B14F-4D97-AF65-F5344CB8AC3E}">
        <p14:creationId xmlns:p14="http://schemas.microsoft.com/office/powerpoint/2010/main" val="15901152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26D2B6-7010-4F26-B30F-DDD94C77BA0D}" type="slidenum">
              <a:rPr lang="zh-CN" altLang="en-US" smtClean="0"/>
              <a:pPr/>
              <a:t>28</a:t>
            </a:fld>
            <a:endParaRPr lang="zh-CN" altLang="en-US"/>
          </a:p>
        </p:txBody>
      </p:sp>
    </p:spTree>
    <p:extLst>
      <p:ext uri="{BB962C8B-B14F-4D97-AF65-F5344CB8AC3E}">
        <p14:creationId xmlns:p14="http://schemas.microsoft.com/office/powerpoint/2010/main" val="17376478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亮亮图文旗舰店</a:t>
            </a:r>
            <a:r>
              <a:rPr lang="en-US" altLang="zh-CN"/>
              <a:t>https://liangliangtuwen.tmall.com</a:t>
            </a:r>
            <a:endParaRPr lang="zh-CN" altLang="en-US"/>
          </a:p>
        </p:txBody>
      </p:sp>
      <p:sp>
        <p:nvSpPr>
          <p:cNvPr id="4" name="灯片编号占位符 3"/>
          <p:cNvSpPr>
            <a:spLocks noGrp="1"/>
          </p:cNvSpPr>
          <p:nvPr>
            <p:ph type="sldNum" sz="quarter" idx="10"/>
          </p:nvPr>
        </p:nvSpPr>
        <p:spPr/>
        <p:txBody>
          <a:bodyPr/>
          <a:lstStyle/>
          <a:p>
            <a:fld id="{3A26D2B6-7010-4F26-B30F-DDD94C77BA0D}" type="slidenum">
              <a:rPr lang="zh-CN" altLang="en-US" smtClean="0"/>
              <a:pPr/>
              <a:t>29</a:t>
            </a:fld>
            <a:endParaRPr lang="zh-CN" altLang="en-US"/>
          </a:p>
        </p:txBody>
      </p:sp>
    </p:spTree>
    <p:extLst>
      <p:ext uri="{BB962C8B-B14F-4D97-AF65-F5344CB8AC3E}">
        <p14:creationId xmlns:p14="http://schemas.microsoft.com/office/powerpoint/2010/main" val="3555405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26D2B6-7010-4F26-B30F-DDD94C77BA0D}" type="slidenum">
              <a:rPr lang="zh-CN" altLang="en-US" smtClean="0"/>
              <a:pPr/>
              <a:t>3</a:t>
            </a:fld>
            <a:endParaRPr lang="zh-CN" altLang="en-US"/>
          </a:p>
        </p:txBody>
      </p:sp>
    </p:spTree>
    <p:extLst>
      <p:ext uri="{BB962C8B-B14F-4D97-AF65-F5344CB8AC3E}">
        <p14:creationId xmlns:p14="http://schemas.microsoft.com/office/powerpoint/2010/main" val="1037844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26D2B6-7010-4F26-B30F-DDD94C77BA0D}" type="slidenum">
              <a:rPr lang="zh-CN" altLang="en-US" smtClean="0"/>
              <a:pPr/>
              <a:t>4</a:t>
            </a:fld>
            <a:endParaRPr lang="zh-CN" altLang="en-US"/>
          </a:p>
        </p:txBody>
      </p:sp>
    </p:spTree>
    <p:extLst>
      <p:ext uri="{BB962C8B-B14F-4D97-AF65-F5344CB8AC3E}">
        <p14:creationId xmlns:p14="http://schemas.microsoft.com/office/powerpoint/2010/main" val="1923936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26D2B6-7010-4F26-B30F-DDD94C77BA0D}" type="slidenum">
              <a:rPr lang="zh-CN" altLang="en-US" smtClean="0"/>
              <a:pPr/>
              <a:t>5</a:t>
            </a:fld>
            <a:endParaRPr lang="zh-CN" altLang="en-US"/>
          </a:p>
        </p:txBody>
      </p:sp>
    </p:spTree>
    <p:extLst>
      <p:ext uri="{BB962C8B-B14F-4D97-AF65-F5344CB8AC3E}">
        <p14:creationId xmlns:p14="http://schemas.microsoft.com/office/powerpoint/2010/main" val="363585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26D2B6-7010-4F26-B30F-DDD94C77BA0D}" type="slidenum">
              <a:rPr lang="zh-CN" altLang="en-US" smtClean="0"/>
              <a:pPr/>
              <a:t>6</a:t>
            </a:fld>
            <a:endParaRPr lang="zh-CN" altLang="en-US"/>
          </a:p>
        </p:txBody>
      </p:sp>
    </p:spTree>
    <p:extLst>
      <p:ext uri="{BB962C8B-B14F-4D97-AF65-F5344CB8AC3E}">
        <p14:creationId xmlns:p14="http://schemas.microsoft.com/office/powerpoint/2010/main" val="3101706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26D2B6-7010-4F26-B30F-DDD94C77BA0D}" type="slidenum">
              <a:rPr lang="zh-CN" altLang="en-US" smtClean="0"/>
              <a:pPr/>
              <a:t>7</a:t>
            </a:fld>
            <a:endParaRPr lang="zh-CN" altLang="en-US"/>
          </a:p>
        </p:txBody>
      </p:sp>
    </p:spTree>
    <p:extLst>
      <p:ext uri="{BB962C8B-B14F-4D97-AF65-F5344CB8AC3E}">
        <p14:creationId xmlns:p14="http://schemas.microsoft.com/office/powerpoint/2010/main" val="3367963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26D2B6-7010-4F26-B30F-DDD94C77BA0D}" type="slidenum">
              <a:rPr lang="zh-CN" altLang="en-US" smtClean="0"/>
              <a:pPr/>
              <a:t>8</a:t>
            </a:fld>
            <a:endParaRPr lang="zh-CN" altLang="en-US"/>
          </a:p>
        </p:txBody>
      </p:sp>
    </p:spTree>
    <p:extLst>
      <p:ext uri="{BB962C8B-B14F-4D97-AF65-F5344CB8AC3E}">
        <p14:creationId xmlns:p14="http://schemas.microsoft.com/office/powerpoint/2010/main" val="1477036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26D2B6-7010-4F26-B30F-DDD94C77BA0D}" type="slidenum">
              <a:rPr lang="zh-CN" altLang="en-US" smtClean="0"/>
              <a:pPr/>
              <a:t>9</a:t>
            </a:fld>
            <a:endParaRPr lang="zh-CN" altLang="en-US"/>
          </a:p>
        </p:txBody>
      </p:sp>
    </p:spTree>
    <p:extLst>
      <p:ext uri="{BB962C8B-B14F-4D97-AF65-F5344CB8AC3E}">
        <p14:creationId xmlns:p14="http://schemas.microsoft.com/office/powerpoint/2010/main" val="10492223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文本占位符 2"/>
          <p:cNvSpPr>
            <a:spLocks noGrp="1"/>
          </p:cNvSpPr>
          <p:nvPr>
            <p:ph type="body" sz="quarter" idx="10" hasCustomPrompt="1"/>
          </p:nvPr>
        </p:nvSpPr>
        <p:spPr>
          <a:xfrm>
            <a:off x="1115166" y="357498"/>
            <a:ext cx="4104990" cy="479778"/>
          </a:xfrm>
        </p:spPr>
        <p:txBody>
          <a:bodyPr>
            <a:normAutofit/>
          </a:bodyPr>
          <a:lstStyle>
            <a:lvl1pPr marL="0" indent="0">
              <a:buNone/>
              <a:defRPr sz="1800" b="1"/>
            </a:lvl1pPr>
          </a:lstStyle>
          <a:p>
            <a:pPr lvl="0"/>
            <a:r>
              <a:rPr lang="zh-CN" altLang="en-US" dirty="0"/>
              <a:t>点击添加标题</a:t>
            </a:r>
          </a:p>
        </p:txBody>
      </p:sp>
      <p:pic>
        <p:nvPicPr>
          <p:cNvPr id="9" name="Picture 2" descr="C:\Users\Administrator\Desktop\党政机关\素材\长城\矢量长城\线稿长城22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345474" y="54761"/>
            <a:ext cx="3824298" cy="1028537"/>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组合 9"/>
          <p:cNvGrpSpPr/>
          <p:nvPr userDrawn="1"/>
        </p:nvGrpSpPr>
        <p:grpSpPr>
          <a:xfrm>
            <a:off x="-127132" y="1050507"/>
            <a:ext cx="9300265" cy="195402"/>
            <a:chOff x="46534" y="1260900"/>
            <a:chExt cx="12182715" cy="234538"/>
          </a:xfrm>
        </p:grpSpPr>
        <p:pic>
          <p:nvPicPr>
            <p:cNvPr id="11" name="Picture 5" descr="C:\Users\Administrator\Desktop\党政机关\素材\长城\矢量长城\线稿长城2.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1" t="93888" r="2897" b="-606"/>
            <a:stretch/>
          </p:blipFill>
          <p:spPr bwMode="auto">
            <a:xfrm>
              <a:off x="6134112" y="1260900"/>
              <a:ext cx="6095137" cy="23453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5" descr="C:\Users\Administrator\Desktop\党政机关\素材\长城\矢量长城\线稿长城2.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1" t="93888" r="2897" b="-606"/>
            <a:stretch/>
          </p:blipFill>
          <p:spPr bwMode="auto">
            <a:xfrm flipH="1">
              <a:off x="46534" y="1260900"/>
              <a:ext cx="6095136" cy="234538"/>
            </a:xfrm>
            <a:prstGeom prst="rect">
              <a:avLst/>
            </a:prstGeom>
            <a:noFill/>
            <a:extLst>
              <a:ext uri="{909E8E84-426E-40DD-AFC4-6F175D3DCCD1}">
                <a14:hiddenFill xmlns:a14="http://schemas.microsoft.com/office/drawing/2010/main">
                  <a:solidFill>
                    <a:srgbClr val="FFFFFF"/>
                  </a:solidFill>
                </a14:hiddenFill>
              </a:ext>
            </a:extLst>
          </p:spPr>
        </p:pic>
      </p:grpSp>
      <p:pic>
        <p:nvPicPr>
          <p:cNvPr id="13" name="Picture 3"/>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264449" y="127352"/>
            <a:ext cx="713431" cy="735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90009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782A6D6-61A3-42B4-B7A3-50380B07FB50}" type="datetimeFigureOut">
              <a:rPr lang="zh-CN" altLang="en-US" smtClean="0"/>
              <a:pPr/>
              <a:t>2022/3/22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6A0E0A4-1C0D-4FAB-A48F-70E2BE4182C6}" type="slidenum">
              <a:rPr lang="zh-CN" altLang="en-US" smtClean="0"/>
              <a:pPr/>
              <a:t>‹#›</a:t>
            </a:fld>
            <a:endParaRPr lang="zh-CN" altLang="en-US"/>
          </a:p>
        </p:txBody>
      </p:sp>
    </p:spTree>
    <p:extLst>
      <p:ext uri="{BB962C8B-B14F-4D97-AF65-F5344CB8AC3E}">
        <p14:creationId xmlns:p14="http://schemas.microsoft.com/office/powerpoint/2010/main" val="401713448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782A6D6-61A3-42B4-B7A3-50380B07FB50}" type="datetimeFigureOut">
              <a:rPr lang="zh-CN" altLang="en-US" smtClean="0"/>
              <a:pPr/>
              <a:t>2022/3/22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6A0E0A4-1C0D-4FAB-A48F-70E2BE4182C6}" type="slidenum">
              <a:rPr lang="zh-CN" altLang="en-US" smtClean="0"/>
              <a:pPr/>
              <a:t>‹#›</a:t>
            </a:fld>
            <a:endParaRPr lang="zh-CN" altLang="en-US"/>
          </a:p>
        </p:txBody>
      </p:sp>
    </p:spTree>
    <p:extLst>
      <p:ext uri="{BB962C8B-B14F-4D97-AF65-F5344CB8AC3E}">
        <p14:creationId xmlns:p14="http://schemas.microsoft.com/office/powerpoint/2010/main" val="283990189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782A6D6-61A3-42B4-B7A3-50380B07FB50}" type="datetimeFigureOut">
              <a:rPr lang="zh-CN" altLang="en-US" smtClean="0"/>
              <a:pPr/>
              <a:t>2022/3/22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6A0E0A4-1C0D-4FAB-A48F-70E2BE4182C6}" type="slidenum">
              <a:rPr lang="zh-CN" altLang="en-US" smtClean="0"/>
              <a:pPr/>
              <a:t>‹#›</a:t>
            </a:fld>
            <a:endParaRPr lang="zh-CN" altLang="en-US"/>
          </a:p>
        </p:txBody>
      </p:sp>
      <p:sp>
        <p:nvSpPr>
          <p:cNvPr id="7" name="文本占位符 2"/>
          <p:cNvSpPr>
            <a:spLocks noGrp="1"/>
          </p:cNvSpPr>
          <p:nvPr>
            <p:ph type="body" sz="quarter" idx="13" hasCustomPrompt="1"/>
          </p:nvPr>
        </p:nvSpPr>
        <p:spPr>
          <a:xfrm>
            <a:off x="1115166" y="357498"/>
            <a:ext cx="4104990" cy="479778"/>
          </a:xfrm>
        </p:spPr>
        <p:txBody>
          <a:bodyPr>
            <a:normAutofit/>
          </a:bodyPr>
          <a:lstStyle>
            <a:lvl1pPr marL="0" indent="0">
              <a:buNone/>
              <a:defRPr sz="1800" b="1"/>
            </a:lvl1pPr>
          </a:lstStyle>
          <a:p>
            <a:pPr lvl="0"/>
            <a:r>
              <a:rPr lang="zh-CN" altLang="en-US" dirty="0"/>
              <a:t>点击添加标题</a:t>
            </a:r>
          </a:p>
        </p:txBody>
      </p:sp>
      <p:pic>
        <p:nvPicPr>
          <p:cNvPr id="8" name="Picture 2" descr="C:\Users\Administrator\Desktop\党政机关\素材\长城\矢量长城\线稿长城22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345474" y="54761"/>
            <a:ext cx="3824298" cy="1028537"/>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合 8"/>
          <p:cNvGrpSpPr/>
          <p:nvPr userDrawn="1"/>
        </p:nvGrpSpPr>
        <p:grpSpPr>
          <a:xfrm>
            <a:off x="-127132" y="1050507"/>
            <a:ext cx="9300265" cy="195402"/>
            <a:chOff x="46534" y="1260900"/>
            <a:chExt cx="12182715" cy="234538"/>
          </a:xfrm>
        </p:grpSpPr>
        <p:pic>
          <p:nvPicPr>
            <p:cNvPr id="10" name="Picture 5" descr="C:\Users\Administrator\Desktop\党政机关\素材\长城\矢量长城\线稿长城2.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1" t="93888" r="2897" b="-606"/>
            <a:stretch/>
          </p:blipFill>
          <p:spPr bwMode="auto">
            <a:xfrm>
              <a:off x="6134112" y="1260900"/>
              <a:ext cx="6095137" cy="23453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5" descr="C:\Users\Administrator\Desktop\党政机关\素材\长城\矢量长城\线稿长城2.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1" t="93888" r="2897" b="-606"/>
            <a:stretch/>
          </p:blipFill>
          <p:spPr bwMode="auto">
            <a:xfrm flipH="1">
              <a:off x="46534" y="1260900"/>
              <a:ext cx="6095136" cy="234538"/>
            </a:xfrm>
            <a:prstGeom prst="rect">
              <a:avLst/>
            </a:prstGeom>
            <a:noFill/>
            <a:extLst>
              <a:ext uri="{909E8E84-426E-40DD-AFC4-6F175D3DCCD1}">
                <a14:hiddenFill xmlns:a14="http://schemas.microsoft.com/office/drawing/2010/main">
                  <a:solidFill>
                    <a:srgbClr val="FFFFFF"/>
                  </a:solidFill>
                </a14:hiddenFill>
              </a:ext>
            </a:extLst>
          </p:spPr>
        </p:pic>
      </p:grpSp>
      <p:pic>
        <p:nvPicPr>
          <p:cNvPr id="12" name="Picture 3"/>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264449" y="127352"/>
            <a:ext cx="713431" cy="735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57387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782A6D6-61A3-42B4-B7A3-50380B07FB50}" type="datetimeFigureOut">
              <a:rPr lang="zh-CN" altLang="en-US" smtClean="0"/>
              <a:pPr/>
              <a:t>2022/3/22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6A0E0A4-1C0D-4FAB-A48F-70E2BE4182C6}" type="slidenum">
              <a:rPr lang="zh-CN" altLang="en-US" smtClean="0"/>
              <a:pPr/>
              <a:t>‹#›</a:t>
            </a:fld>
            <a:endParaRPr lang="zh-CN" altLang="en-US"/>
          </a:p>
        </p:txBody>
      </p:sp>
    </p:spTree>
    <p:extLst>
      <p:ext uri="{BB962C8B-B14F-4D97-AF65-F5344CB8AC3E}">
        <p14:creationId xmlns:p14="http://schemas.microsoft.com/office/powerpoint/2010/main" val="322333419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782A6D6-61A3-42B4-B7A3-50380B07FB50}" type="datetimeFigureOut">
              <a:rPr lang="zh-CN" altLang="en-US" smtClean="0"/>
              <a:pPr/>
              <a:t>2022/3/22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6A0E0A4-1C0D-4FAB-A48F-70E2BE4182C6}" type="slidenum">
              <a:rPr lang="zh-CN" altLang="en-US" smtClean="0"/>
              <a:pPr/>
              <a:t>‹#›</a:t>
            </a:fld>
            <a:endParaRPr lang="zh-CN" altLang="en-US"/>
          </a:p>
        </p:txBody>
      </p:sp>
    </p:spTree>
    <p:extLst>
      <p:ext uri="{BB962C8B-B14F-4D97-AF65-F5344CB8AC3E}">
        <p14:creationId xmlns:p14="http://schemas.microsoft.com/office/powerpoint/2010/main" val="261469625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2087563"/>
            <a:ext cx="3868340" cy="307049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2087563"/>
            <a:ext cx="3887391" cy="307049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3782A6D6-61A3-42B4-B7A3-50380B07FB50}" type="datetimeFigureOut">
              <a:rPr lang="zh-CN" altLang="en-US" smtClean="0"/>
              <a:pPr/>
              <a:t>2022/3/22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6A0E0A4-1C0D-4FAB-A48F-70E2BE4182C6}" type="slidenum">
              <a:rPr lang="zh-CN" altLang="en-US" smtClean="0"/>
              <a:pPr/>
              <a:t>‹#›</a:t>
            </a:fld>
            <a:endParaRPr lang="zh-CN" altLang="en-US"/>
          </a:p>
        </p:txBody>
      </p:sp>
    </p:spTree>
    <p:extLst>
      <p:ext uri="{BB962C8B-B14F-4D97-AF65-F5344CB8AC3E}">
        <p14:creationId xmlns:p14="http://schemas.microsoft.com/office/powerpoint/2010/main" val="248804158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782A6D6-61A3-42B4-B7A3-50380B07FB50}" type="datetimeFigureOut">
              <a:rPr lang="zh-CN" altLang="en-US" smtClean="0"/>
              <a:pPr/>
              <a:t>2022/3/22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6A0E0A4-1C0D-4FAB-A48F-70E2BE4182C6}" type="slidenum">
              <a:rPr lang="zh-CN" altLang="en-US" smtClean="0"/>
              <a:pPr/>
              <a:t>‹#›</a:t>
            </a:fld>
            <a:endParaRPr lang="zh-CN" altLang="en-US"/>
          </a:p>
        </p:txBody>
      </p:sp>
    </p:spTree>
    <p:extLst>
      <p:ext uri="{BB962C8B-B14F-4D97-AF65-F5344CB8AC3E}">
        <p14:creationId xmlns:p14="http://schemas.microsoft.com/office/powerpoint/2010/main" val="153982311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82A6D6-61A3-42B4-B7A3-50380B07FB50}" type="datetimeFigureOut">
              <a:rPr lang="zh-CN" altLang="en-US" smtClean="0"/>
              <a:pPr/>
              <a:t>2022/3/22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6A0E0A4-1C0D-4FAB-A48F-70E2BE4182C6}" type="slidenum">
              <a:rPr lang="zh-CN" altLang="en-US" smtClean="0"/>
              <a:pPr/>
              <a:t>‹#›</a:t>
            </a:fld>
            <a:endParaRPr lang="zh-CN" altLang="en-US"/>
          </a:p>
        </p:txBody>
      </p:sp>
    </p:spTree>
    <p:extLst>
      <p:ext uri="{BB962C8B-B14F-4D97-AF65-F5344CB8AC3E}">
        <p14:creationId xmlns:p14="http://schemas.microsoft.com/office/powerpoint/2010/main" val="349171846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3782A6D6-61A3-42B4-B7A3-50380B07FB50}" type="datetimeFigureOut">
              <a:rPr lang="zh-CN" altLang="en-US" smtClean="0"/>
              <a:pPr/>
              <a:t>2022/3/22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6A0E0A4-1C0D-4FAB-A48F-70E2BE4182C6}" type="slidenum">
              <a:rPr lang="zh-CN" altLang="en-US" smtClean="0"/>
              <a:pPr/>
              <a:t>‹#›</a:t>
            </a:fld>
            <a:endParaRPr lang="zh-CN" altLang="en-US"/>
          </a:p>
        </p:txBody>
      </p:sp>
    </p:spTree>
    <p:extLst>
      <p:ext uri="{BB962C8B-B14F-4D97-AF65-F5344CB8AC3E}">
        <p14:creationId xmlns:p14="http://schemas.microsoft.com/office/powerpoint/2010/main" val="256418726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3782A6D6-61A3-42B4-B7A3-50380B07FB50}" type="datetimeFigureOut">
              <a:rPr lang="zh-CN" altLang="en-US" smtClean="0"/>
              <a:pPr/>
              <a:t>2022/3/22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6A0E0A4-1C0D-4FAB-A48F-70E2BE4182C6}" type="slidenum">
              <a:rPr lang="zh-CN" altLang="en-US" smtClean="0"/>
              <a:pPr/>
              <a:t>‹#›</a:t>
            </a:fld>
            <a:endParaRPr lang="zh-CN" altLang="en-US"/>
          </a:p>
        </p:txBody>
      </p:sp>
    </p:spTree>
    <p:extLst>
      <p:ext uri="{BB962C8B-B14F-4D97-AF65-F5344CB8AC3E}">
        <p14:creationId xmlns:p14="http://schemas.microsoft.com/office/powerpoint/2010/main" val="263974442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3782A6D6-61A3-42B4-B7A3-50380B07FB50}" type="datetimeFigureOut">
              <a:rPr lang="zh-CN" altLang="en-US" smtClean="0"/>
              <a:pPr/>
              <a:t>2022/3/22</a:t>
            </a:fld>
            <a:endParaRPr lang="zh-CN" alt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06A0E0A4-1C0D-4FAB-A48F-70E2BE4182C6}" type="slidenum">
              <a:rPr lang="zh-CN" altLang="en-US" smtClean="0"/>
              <a:pPr/>
              <a:t>‹#›</a:t>
            </a:fld>
            <a:endParaRPr lang="zh-CN" altLang="en-US"/>
          </a:p>
        </p:txBody>
      </p:sp>
    </p:spTree>
    <p:extLst>
      <p:ext uri="{BB962C8B-B14F-4D97-AF65-F5344CB8AC3E}">
        <p14:creationId xmlns:p14="http://schemas.microsoft.com/office/powerpoint/2010/main" val="35339899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advTm="0"/>
    </mc:Choice>
    <mc:Fallback xmlns="">
      <p:transition spd="slow" advTm="0"/>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5.jpe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11.png"/><Relationship Id="rId5" Type="http://schemas.openxmlformats.org/officeDocument/2006/relationships/image" Target="../media/image7.png"/><Relationship Id="rId10"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8.png"/><Relationship Id="rId5" Type="http://schemas.openxmlformats.org/officeDocument/2006/relationships/image" Target="../media/image13.png"/><Relationship Id="rId10" Type="http://schemas.microsoft.com/office/2007/relationships/hdphoto" Target="../media/hdphoto4.wdp"/><Relationship Id="rId4" Type="http://schemas.microsoft.com/office/2007/relationships/hdphoto" Target="../media/hdphoto3.wdp"/><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8.png"/><Relationship Id="rId5" Type="http://schemas.openxmlformats.org/officeDocument/2006/relationships/image" Target="../media/image13.png"/><Relationship Id="rId10" Type="http://schemas.microsoft.com/office/2007/relationships/hdphoto" Target="../media/hdphoto4.wdp"/><Relationship Id="rId4" Type="http://schemas.microsoft.com/office/2007/relationships/hdphoto" Target="../media/hdphoto3.wdp"/><Relationship Id="rId9"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8.png"/><Relationship Id="rId5" Type="http://schemas.openxmlformats.org/officeDocument/2006/relationships/image" Target="../media/image13.png"/><Relationship Id="rId10" Type="http://schemas.microsoft.com/office/2007/relationships/hdphoto" Target="../media/hdphoto4.wdp"/><Relationship Id="rId4" Type="http://schemas.microsoft.com/office/2007/relationships/hdphoto" Target="../media/hdphoto3.wdp"/><Relationship Id="rId9"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8.png"/><Relationship Id="rId5" Type="http://schemas.openxmlformats.org/officeDocument/2006/relationships/image" Target="../media/image13.png"/><Relationship Id="rId10" Type="http://schemas.microsoft.com/office/2007/relationships/hdphoto" Target="../media/hdphoto4.wdp"/><Relationship Id="rId4" Type="http://schemas.microsoft.com/office/2007/relationships/hdphoto" Target="../media/hdphoto3.wdp"/><Relationship Id="rId9" Type="http://schemas.openxmlformats.org/officeDocument/2006/relationships/image" Target="../media/image1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6.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8.png"/><Relationship Id="rId5" Type="http://schemas.openxmlformats.org/officeDocument/2006/relationships/image" Target="../media/image13.png"/><Relationship Id="rId10" Type="http://schemas.microsoft.com/office/2007/relationships/hdphoto" Target="../media/hdphoto4.wdp"/><Relationship Id="rId4" Type="http://schemas.microsoft.com/office/2007/relationships/hdphoto" Target="../media/hdphoto3.wdp"/><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588"/>
            <a:ext cx="9144000" cy="571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C:\Users\Administrator\Desktop\党政机关\素材\长城\矢量长城\线稿长城2.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5840"/>
          <a:stretch/>
        </p:blipFill>
        <p:spPr bwMode="auto">
          <a:xfrm>
            <a:off x="-36388" y="907505"/>
            <a:ext cx="9180388" cy="48074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Administrator\Desktop\党政机关\素材\长城\矢量长城\线稿长111城2.png"/>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729190" y="576054"/>
            <a:ext cx="8044159" cy="19387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Administrator\Desktop\党政机关\素材\党徽\Nipic_5916570_20120618220329321399.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2000" contrast="-37000"/>
                    </a14:imgEffect>
                  </a14:imgLayer>
                </a14:imgProps>
              </a:ext>
              <a:ext uri="{28A0092B-C50C-407E-A947-70E740481C1C}">
                <a14:useLocalDpi xmlns:a14="http://schemas.microsoft.com/office/drawing/2010/main" val="0"/>
              </a:ext>
            </a:extLst>
          </a:blip>
          <a:srcRect/>
          <a:stretch>
            <a:fillRect/>
          </a:stretch>
        </p:blipFill>
        <p:spPr bwMode="auto">
          <a:xfrm>
            <a:off x="311359" y="576056"/>
            <a:ext cx="997074" cy="905142"/>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组合 9"/>
          <p:cNvGrpSpPr/>
          <p:nvPr/>
        </p:nvGrpSpPr>
        <p:grpSpPr>
          <a:xfrm>
            <a:off x="1189221" y="-1245608"/>
            <a:ext cx="1115327" cy="905025"/>
            <a:chOff x="2268540" y="555526"/>
            <a:chExt cx="1115327" cy="904698"/>
          </a:xfrm>
        </p:grpSpPr>
        <p:sp>
          <p:nvSpPr>
            <p:cNvPr id="11" name="五角星 6"/>
            <p:cNvSpPr/>
            <p:nvPr/>
          </p:nvSpPr>
          <p:spPr>
            <a:xfrm>
              <a:off x="3047868" y="555526"/>
              <a:ext cx="335999" cy="353541"/>
            </a:xfrm>
            <a:prstGeom prst="star5">
              <a:avLst/>
            </a:prstGeom>
            <a:solidFill>
              <a:srgbClr val="C00000"/>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4">
                <a:solidFill>
                  <a:srgbClr val="C00000"/>
                </a:solidFill>
              </a:endParaRPr>
            </a:p>
          </p:txBody>
        </p:sp>
        <p:sp>
          <p:nvSpPr>
            <p:cNvPr id="12" name="五角星 40"/>
            <p:cNvSpPr/>
            <p:nvPr/>
          </p:nvSpPr>
          <p:spPr>
            <a:xfrm>
              <a:off x="2411760" y="905276"/>
              <a:ext cx="189193" cy="199071"/>
            </a:xfrm>
            <a:prstGeom prst="star5">
              <a:avLst/>
            </a:prstGeom>
            <a:solidFill>
              <a:srgbClr val="C00000"/>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4">
                <a:solidFill>
                  <a:srgbClr val="C00000"/>
                </a:solidFill>
              </a:endParaRPr>
            </a:p>
          </p:txBody>
        </p:sp>
        <p:sp>
          <p:nvSpPr>
            <p:cNvPr id="13" name="五角星 42"/>
            <p:cNvSpPr/>
            <p:nvPr/>
          </p:nvSpPr>
          <p:spPr>
            <a:xfrm>
              <a:off x="2303749" y="1115879"/>
              <a:ext cx="144016" cy="151535"/>
            </a:xfrm>
            <a:prstGeom prst="star5">
              <a:avLst/>
            </a:prstGeom>
            <a:solidFill>
              <a:srgbClr val="C00000"/>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4">
                <a:solidFill>
                  <a:srgbClr val="C00000"/>
                </a:solidFill>
              </a:endParaRPr>
            </a:p>
          </p:txBody>
        </p:sp>
        <p:sp>
          <p:nvSpPr>
            <p:cNvPr id="14" name="五角星 43"/>
            <p:cNvSpPr/>
            <p:nvPr/>
          </p:nvSpPr>
          <p:spPr>
            <a:xfrm>
              <a:off x="2268540" y="1384457"/>
              <a:ext cx="72008" cy="75767"/>
            </a:xfrm>
            <a:prstGeom prst="star5">
              <a:avLst/>
            </a:prstGeom>
            <a:solidFill>
              <a:srgbClr val="C00000"/>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4">
                <a:solidFill>
                  <a:srgbClr val="C00000"/>
                </a:solidFill>
              </a:endParaRPr>
            </a:p>
          </p:txBody>
        </p:sp>
        <p:sp>
          <p:nvSpPr>
            <p:cNvPr id="15" name="五角星 44"/>
            <p:cNvSpPr/>
            <p:nvPr/>
          </p:nvSpPr>
          <p:spPr>
            <a:xfrm>
              <a:off x="2695549" y="719609"/>
              <a:ext cx="249277" cy="262292"/>
            </a:xfrm>
            <a:prstGeom prst="star5">
              <a:avLst/>
            </a:prstGeom>
            <a:solidFill>
              <a:srgbClr val="C00000"/>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4">
                <a:solidFill>
                  <a:srgbClr val="C00000"/>
                </a:solidFill>
              </a:endParaRPr>
            </a:p>
          </p:txBody>
        </p:sp>
      </p:grpSp>
      <p:sp>
        <p:nvSpPr>
          <p:cNvPr id="17" name="TextBox 20"/>
          <p:cNvSpPr txBox="1"/>
          <p:nvPr/>
        </p:nvSpPr>
        <p:spPr>
          <a:xfrm>
            <a:off x="2761199" y="1606128"/>
            <a:ext cx="2955770" cy="649118"/>
          </a:xfrm>
          <a:prstGeom prst="rect">
            <a:avLst/>
          </a:prstGeom>
          <a:noFill/>
          <a:effectLst/>
        </p:spPr>
        <p:txBody>
          <a:bodyPr wrap="square" lIns="91408" tIns="45703" rIns="91408" bIns="45703" rtlCol="0">
            <a:spAutoFit/>
          </a:bodyPr>
          <a:lstStyle/>
          <a:p>
            <a:pPr algn="r">
              <a:lnSpc>
                <a:spcPct val="120000"/>
              </a:lnSpc>
            </a:pPr>
            <a:r>
              <a:rPr lang="zh-CN" altLang="en-US" sz="3225" b="1" dirty="0">
                <a:solidFill>
                  <a:srgbClr val="C00000"/>
                </a:solidFill>
                <a:cs typeface="+mn-ea"/>
                <a:sym typeface="+mn-lt"/>
              </a:rPr>
              <a:t>坚定唯物史观</a:t>
            </a:r>
            <a:endParaRPr lang="en-US" altLang="zh-CN" sz="3225" b="1" dirty="0">
              <a:solidFill>
                <a:srgbClr val="C00000"/>
              </a:solidFill>
              <a:cs typeface="+mn-ea"/>
              <a:sym typeface="+mn-lt"/>
            </a:endParaRPr>
          </a:p>
        </p:txBody>
      </p:sp>
      <p:grpSp>
        <p:nvGrpSpPr>
          <p:cNvPr id="19" name="组合 18"/>
          <p:cNvGrpSpPr/>
          <p:nvPr/>
        </p:nvGrpSpPr>
        <p:grpSpPr>
          <a:xfrm>
            <a:off x="6525948" y="2830879"/>
            <a:ext cx="1196974" cy="798759"/>
            <a:chOff x="6935916" y="343637"/>
            <a:chExt cx="1713877" cy="1135367"/>
          </a:xfrm>
        </p:grpSpPr>
        <p:pic>
          <p:nvPicPr>
            <p:cNvPr id="20" name="Picture 4" descr="C:\Users\Administrator\Desktop\线稿长城1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35916" y="343637"/>
              <a:ext cx="1300628" cy="113536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Administrator\Desktop\线稿长城1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900000">
              <a:off x="7896192" y="541316"/>
              <a:ext cx="753601" cy="657847"/>
            </a:xfrm>
            <a:prstGeom prst="rect">
              <a:avLst/>
            </a:prstGeom>
            <a:noFill/>
            <a:extLst>
              <a:ext uri="{909E8E84-426E-40DD-AFC4-6F175D3DCCD1}">
                <a14:hiddenFill xmlns:a14="http://schemas.microsoft.com/office/drawing/2010/main">
                  <a:solidFill>
                    <a:srgbClr val="FFFFFF"/>
                  </a:solidFill>
                </a14:hiddenFill>
              </a:ext>
            </a:extLst>
          </p:spPr>
        </p:pic>
      </p:grpSp>
      <p:pic>
        <p:nvPicPr>
          <p:cNvPr id="22" name="Picture 4" descr="C:\Users\Administrator\Desktop\素材\Nipic_2174276_20140319144634019323.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flipH="1">
            <a:off x="1961527" y="1656212"/>
            <a:ext cx="858042" cy="572904"/>
          </a:xfrm>
          <a:prstGeom prst="rect">
            <a:avLst/>
          </a:prstGeom>
          <a:noFill/>
          <a:extLst>
            <a:ext uri="{909E8E84-426E-40DD-AFC4-6F175D3DCCD1}">
              <a14:hiddenFill xmlns:a14="http://schemas.microsoft.com/office/drawing/2010/main">
                <a:solidFill>
                  <a:srgbClr val="FFFFFF"/>
                </a:solidFill>
              </a14:hiddenFill>
            </a:ext>
          </a:extLst>
        </p:spPr>
      </p:pic>
      <p:sp>
        <p:nvSpPr>
          <p:cNvPr id="23" name="圆角矩形 25"/>
          <p:cNvSpPr/>
          <p:nvPr/>
        </p:nvSpPr>
        <p:spPr>
          <a:xfrm>
            <a:off x="2618053" y="2773915"/>
            <a:ext cx="1821972" cy="646776"/>
          </a:xfrm>
          <a:prstGeom prst="roundRect">
            <a:avLst/>
          </a:prstGeom>
          <a:solidFill>
            <a:srgbClr val="C00000"/>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  对抗历史虚无主义   </a:t>
            </a:r>
          </a:p>
        </p:txBody>
      </p:sp>
      <p:sp>
        <p:nvSpPr>
          <p:cNvPr id="27" name="圆角矩形 25">
            <a:extLst>
              <a:ext uri="{FF2B5EF4-FFF2-40B4-BE49-F238E27FC236}">
                <a16:creationId xmlns:a16="http://schemas.microsoft.com/office/drawing/2014/main" id="{60858119-D505-C24C-80BF-9C283432BB02}"/>
              </a:ext>
            </a:extLst>
          </p:cNvPr>
          <p:cNvSpPr/>
          <p:nvPr/>
        </p:nvSpPr>
        <p:spPr>
          <a:xfrm>
            <a:off x="4805983" y="2765852"/>
            <a:ext cx="1821972" cy="646776"/>
          </a:xfrm>
          <a:prstGeom prst="roundRect">
            <a:avLst/>
          </a:prstGeom>
          <a:solidFill>
            <a:srgbClr val="C00000"/>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学习党史   </a:t>
            </a:r>
          </a:p>
        </p:txBody>
      </p:sp>
    </p:spTree>
    <p:extLst>
      <p:ext uri="{BB962C8B-B14F-4D97-AF65-F5344CB8AC3E}">
        <p14:creationId xmlns:p14="http://schemas.microsoft.com/office/powerpoint/2010/main" val="128182551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right)">
                                      <p:cBhvr>
                                        <p:cTn id="11" dur="1500"/>
                                        <p:tgtEl>
                                          <p:spTgt spid="8"/>
                                        </p:tgtEl>
                                      </p:cBhvr>
                                    </p:animEffect>
                                  </p:childTnLst>
                                </p:cTn>
                              </p:par>
                            </p:childTnLst>
                          </p:cTn>
                        </p:par>
                        <p:par>
                          <p:cTn id="12" fill="hold">
                            <p:stCondLst>
                              <p:cond delay="2000"/>
                            </p:stCondLst>
                            <p:childTnLst>
                              <p:par>
                                <p:cTn id="13" presetID="2" presetClass="entr" presetSubtype="6"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1500" fill="hold"/>
                                        <p:tgtEl>
                                          <p:spTgt spid="19"/>
                                        </p:tgtEl>
                                        <p:attrNameLst>
                                          <p:attrName>ppt_x</p:attrName>
                                        </p:attrNameLst>
                                      </p:cBhvr>
                                      <p:tavLst>
                                        <p:tav tm="0">
                                          <p:val>
                                            <p:strVal val="1+#ppt_w/2"/>
                                          </p:val>
                                        </p:tav>
                                        <p:tav tm="100000">
                                          <p:val>
                                            <p:strVal val="#ppt_x"/>
                                          </p:val>
                                        </p:tav>
                                      </p:tavLst>
                                    </p:anim>
                                    <p:anim calcmode="lin" valueType="num">
                                      <p:cBhvr additive="base">
                                        <p:cTn id="16" dur="1500" fill="hold"/>
                                        <p:tgtEl>
                                          <p:spTgt spid="19"/>
                                        </p:tgtEl>
                                        <p:attrNameLst>
                                          <p:attrName>ppt_y</p:attrName>
                                        </p:attrNameLst>
                                      </p:cBhvr>
                                      <p:tavLst>
                                        <p:tav tm="0">
                                          <p:val>
                                            <p:strVal val="1+#ppt_h/2"/>
                                          </p:val>
                                        </p:tav>
                                        <p:tav tm="100000">
                                          <p:val>
                                            <p:strVal val="#ppt_y"/>
                                          </p:val>
                                        </p:tav>
                                      </p:tavLst>
                                    </p:anim>
                                  </p:childTnLst>
                                </p:cTn>
                              </p:par>
                            </p:childTnLst>
                          </p:cTn>
                        </p:par>
                        <p:par>
                          <p:cTn id="17" fill="hold">
                            <p:stCondLst>
                              <p:cond delay="3500"/>
                            </p:stCondLst>
                            <p:childTnLst>
                              <p:par>
                                <p:cTn id="18" presetID="10"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700"/>
                                        <p:tgtEl>
                                          <p:spTgt spid="9"/>
                                        </p:tgtEl>
                                      </p:cBhvr>
                                    </p:animEffect>
                                  </p:childTnLst>
                                </p:cTn>
                              </p:par>
                            </p:childTnLst>
                          </p:cTn>
                        </p:par>
                        <p:par>
                          <p:cTn id="21" fill="hold">
                            <p:stCondLst>
                              <p:cond delay="5200"/>
                            </p:stCondLst>
                            <p:childTnLst>
                              <p:par>
                                <p:cTn id="22" presetID="42" presetClass="entr" presetSubtype="0" fill="hold"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1000"/>
                                        <p:tgtEl>
                                          <p:spTgt spid="22"/>
                                        </p:tgtEl>
                                      </p:cBhvr>
                                    </p:animEffect>
                                    <p:anim calcmode="lin" valueType="num">
                                      <p:cBhvr>
                                        <p:cTn id="25" dur="1000" fill="hold"/>
                                        <p:tgtEl>
                                          <p:spTgt spid="22"/>
                                        </p:tgtEl>
                                        <p:attrNameLst>
                                          <p:attrName>ppt_x</p:attrName>
                                        </p:attrNameLst>
                                      </p:cBhvr>
                                      <p:tavLst>
                                        <p:tav tm="0">
                                          <p:val>
                                            <p:strVal val="#ppt_x"/>
                                          </p:val>
                                        </p:tav>
                                        <p:tav tm="100000">
                                          <p:val>
                                            <p:strVal val="#ppt_x"/>
                                          </p:val>
                                        </p:tav>
                                      </p:tavLst>
                                    </p:anim>
                                    <p:anim calcmode="lin" valueType="num">
                                      <p:cBhvr>
                                        <p:cTn id="26" dur="1000" fill="hold"/>
                                        <p:tgtEl>
                                          <p:spTgt spid="22"/>
                                        </p:tgtEl>
                                        <p:attrNameLst>
                                          <p:attrName>ppt_y</p:attrName>
                                        </p:attrNameLst>
                                      </p:cBhvr>
                                      <p:tavLst>
                                        <p:tav tm="0">
                                          <p:val>
                                            <p:strVal val="#ppt_y+.1"/>
                                          </p:val>
                                        </p:tav>
                                        <p:tav tm="100000">
                                          <p:val>
                                            <p:strVal val="#ppt_y"/>
                                          </p:val>
                                        </p:tav>
                                      </p:tavLst>
                                    </p:anim>
                                  </p:childTnLst>
                                </p:cTn>
                              </p:par>
                            </p:childTnLst>
                          </p:cTn>
                        </p:par>
                        <p:par>
                          <p:cTn id="27" fill="hold">
                            <p:stCondLst>
                              <p:cond delay="6200"/>
                            </p:stCondLst>
                            <p:childTnLst>
                              <p:par>
                                <p:cTn id="28" presetID="22" presetClass="entr" presetSubtype="8"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3000"/>
                                        <p:tgtEl>
                                          <p:spTgt spid="17"/>
                                        </p:tgtEl>
                                      </p:cBhvr>
                                    </p:animEffect>
                                  </p:childTnLst>
                                </p:cTn>
                              </p:par>
                            </p:childTnLst>
                          </p:cTn>
                        </p:par>
                        <p:par>
                          <p:cTn id="31" fill="hold">
                            <p:stCondLst>
                              <p:cond delay="9200"/>
                            </p:stCondLst>
                            <p:childTnLst>
                              <p:par>
                                <p:cTn id="32" presetID="10" presetClass="entr" presetSubtype="0"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1500"/>
                                        <p:tgtEl>
                                          <p:spTgt spid="23"/>
                                        </p:tgtEl>
                                      </p:cBhvr>
                                    </p:animEffect>
                                  </p:childTnLst>
                                </p:cTn>
                              </p:par>
                            </p:childTnLst>
                          </p:cTn>
                        </p:par>
                        <p:par>
                          <p:cTn id="35" fill="hold">
                            <p:stCondLst>
                              <p:cond delay="10700"/>
                            </p:stCondLst>
                            <p:childTnLst>
                              <p:par>
                                <p:cTn id="36" presetID="10" presetClass="entr" presetSubtype="0" fill="hold" grpId="0"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3" grpId="0" animBg="1"/>
      <p:bldP spid="2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4">
            <a:extLst>
              <a:ext uri="{FF2B5EF4-FFF2-40B4-BE49-F238E27FC236}">
                <a16:creationId xmlns:a16="http://schemas.microsoft.com/office/drawing/2014/main" id="{118B148C-978E-964A-B07F-22D3AF0384CF}"/>
              </a:ext>
            </a:extLst>
          </p:cNvPr>
          <p:cNvSpPr txBox="1">
            <a:spLocks/>
          </p:cNvSpPr>
          <p:nvPr/>
        </p:nvSpPr>
        <p:spPr>
          <a:xfrm>
            <a:off x="1115166" y="357498"/>
            <a:ext cx="3296578" cy="679184"/>
          </a:xfrm>
          <a:prstGeom prst="rect">
            <a:avLst/>
          </a:prstGeom>
        </p:spPr>
        <p:txBody>
          <a:bodyPr vert="horz" lIns="121881" tIns="60940" rIns="121881" bIns="60940" rtlCol="0">
            <a:normAutofit/>
          </a:bodyPr>
          <a:lstStyle>
            <a:lvl1pPr marL="0" indent="0" algn="l" defTabSz="914324" rtl="0" eaLnBrk="1" latinLnBrk="0" hangingPunct="1">
              <a:spcBef>
                <a:spcPct val="20000"/>
              </a:spcBef>
              <a:buFont typeface="Arial" pitchFamily="34" charset="0"/>
              <a:buNone/>
              <a:defRPr sz="1800" b="1" kern="1200">
                <a:solidFill>
                  <a:schemeClr val="tx1"/>
                </a:solidFill>
                <a:latin typeface="+mn-lt"/>
                <a:ea typeface="+mn-ea"/>
                <a:cs typeface="+mn-cs"/>
              </a:defRPr>
            </a:lvl1pPr>
            <a:lvl2pPr marL="742888" indent="-285726" algn="l" defTabSz="914324" rtl="0" eaLnBrk="1" latinLnBrk="0" hangingPunct="1">
              <a:spcBef>
                <a:spcPct val="20000"/>
              </a:spcBef>
              <a:buFont typeface="Arial" pitchFamily="34" charset="0"/>
              <a:buChar char="–"/>
              <a:defRPr sz="2775" kern="1200">
                <a:solidFill>
                  <a:schemeClr val="tx1"/>
                </a:solidFill>
                <a:latin typeface="+mn-lt"/>
                <a:ea typeface="+mn-ea"/>
                <a:cs typeface="+mn-cs"/>
              </a:defRPr>
            </a:lvl2pPr>
            <a:lvl3pPr marL="1142905" indent="-228579" algn="l" defTabSz="91432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65"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4pPr>
            <a:lvl5pPr marL="2057226"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5pPr>
            <a:lvl6pPr marL="2514388"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6pPr>
            <a:lvl7pPr marL="2971550"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7pPr>
            <a:lvl8pPr marL="3428712"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8pPr>
            <a:lvl9pPr marL="3885873"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9pPr>
          </a:lstStyle>
          <a:p>
            <a:pPr marL="0" marR="0" lvl="0" indent="0" algn="l" defTabSz="914324" rtl="0" eaLnBrk="1" fontAlgn="auto" latinLnBrk="0" hangingPunct="1">
              <a:lnSpc>
                <a:spcPct val="100000"/>
              </a:lnSpc>
              <a:spcBef>
                <a:spcPct val="20000"/>
              </a:spcBef>
              <a:spcAft>
                <a:spcPts val="0"/>
              </a:spcAft>
              <a:buClrTx/>
              <a:buSzTx/>
              <a:buFont typeface="Arial" pitchFamily="34" charset="0"/>
              <a:buNone/>
              <a:tabLst/>
              <a:defRPr/>
            </a:pPr>
            <a:r>
              <a:rPr lang="zh-CN" altLang="en-US" sz="2100" dirty="0">
                <a:solidFill>
                  <a:srgbClr val="9B0D13"/>
                </a:solidFill>
                <a:latin typeface="Impact"/>
                <a:ea typeface="微软雅黑"/>
              </a:rPr>
              <a:t>为何会产生历史虚无主义？</a:t>
            </a:r>
            <a:endParaRPr kumimoji="0" lang="zh-CN" altLang="en-US" sz="2100" b="1" i="0" u="none" strike="noStrike" kern="1200" cap="none" spc="0" normalizeH="0" baseline="0" noProof="0" dirty="0">
              <a:ln>
                <a:noFill/>
              </a:ln>
              <a:solidFill>
                <a:srgbClr val="9B0D13"/>
              </a:solidFill>
              <a:effectLst/>
              <a:uLnTx/>
              <a:uFillTx/>
              <a:latin typeface="Impact"/>
              <a:ea typeface="微软雅黑"/>
              <a:cs typeface="+mn-cs"/>
            </a:endParaRPr>
          </a:p>
        </p:txBody>
      </p:sp>
      <p:sp>
        <p:nvSpPr>
          <p:cNvPr id="14" name="矩形 13">
            <a:extLst>
              <a:ext uri="{FF2B5EF4-FFF2-40B4-BE49-F238E27FC236}">
                <a16:creationId xmlns:a16="http://schemas.microsoft.com/office/drawing/2014/main" id="{D598EF0B-0A4B-F24D-9958-7816A6A9B0C2}"/>
              </a:ext>
            </a:extLst>
          </p:cNvPr>
          <p:cNvSpPr/>
          <p:nvPr/>
        </p:nvSpPr>
        <p:spPr>
          <a:xfrm>
            <a:off x="164969" y="1541358"/>
            <a:ext cx="8814062" cy="2958428"/>
          </a:xfrm>
          <a:prstGeom prst="rect">
            <a:avLst/>
          </a:prstGeom>
        </p:spPr>
        <p:txBody>
          <a:bodyPr wrap="square" lIns="91430" tIns="45715" rIns="91430" bIns="45715">
            <a:spAutoFit/>
          </a:bodyPr>
          <a:lstStyle/>
          <a:p>
            <a:pPr defTabSz="950770">
              <a:lnSpc>
                <a:spcPct val="150000"/>
              </a:lnSpc>
            </a:pPr>
            <a:r>
              <a:rPr lang="zh-CN" altLang="en-US" b="1" dirty="0"/>
              <a:t>从第五纵队</a:t>
            </a:r>
            <a:r>
              <a:rPr lang="en-US" altLang="zh-CN" b="1" dirty="0"/>
              <a:t>  &gt;&gt;   NGO   &gt;&gt;  </a:t>
            </a:r>
            <a:r>
              <a:rPr lang="zh-CN" altLang="en-US" b="1" dirty="0"/>
              <a:t>颜色革命</a:t>
            </a:r>
            <a:r>
              <a:rPr lang="en-US" altLang="zh-CN" b="1" dirty="0"/>
              <a:t>	</a:t>
            </a:r>
          </a:p>
          <a:p>
            <a:pPr defTabSz="950770">
              <a:lnSpc>
                <a:spcPct val="150000"/>
              </a:lnSpc>
            </a:pPr>
            <a:endParaRPr lang="en-US" altLang="zh-CN" dirty="0"/>
          </a:p>
          <a:p>
            <a:pPr defTabSz="950770">
              <a:lnSpc>
                <a:spcPct val="150000"/>
              </a:lnSpc>
            </a:pPr>
            <a:r>
              <a:rPr lang="en-US" altLang="zh-CN" dirty="0"/>
              <a:t>“</a:t>
            </a:r>
            <a:r>
              <a:rPr lang="zh-CN" altLang="en-US" dirty="0"/>
              <a:t>第五纵队</a:t>
            </a:r>
            <a:r>
              <a:rPr lang="en-US" altLang="zh-CN" dirty="0"/>
              <a:t>”</a:t>
            </a:r>
            <a:r>
              <a:rPr lang="zh-CN" altLang="en-US" dirty="0"/>
              <a:t>源自二战前夕的西班牙内战，现泛称隐藏在对方内部的间谍，根据时代的发展，由军事、情报间谍慢慢演化为现在的文化和经济间谍，讲究“随风潜入夜，润物细无声”，现今时代的主要存在形式为一些西方背景的</a:t>
            </a:r>
            <a:r>
              <a:rPr lang="en" altLang="zh-CN" dirty="0"/>
              <a:t>NGO</a:t>
            </a:r>
            <a:r>
              <a:rPr lang="zh-CN" altLang="en-US" dirty="0"/>
              <a:t>组织</a:t>
            </a:r>
            <a:r>
              <a:rPr lang="en-US" altLang="zh-CN" dirty="0"/>
              <a:t>(</a:t>
            </a:r>
            <a:r>
              <a:rPr lang="zh-CN" altLang="en-US" dirty="0"/>
              <a:t>非政府组织</a:t>
            </a:r>
            <a:r>
              <a:rPr lang="en-US" altLang="zh-CN" dirty="0"/>
              <a:t>)</a:t>
            </a:r>
            <a:r>
              <a:rPr lang="zh-CN" altLang="en-US" dirty="0"/>
              <a:t>，主要手段是借助一些社会事件或伪造一些事故推波助澜提供资金支持制造动荡，引发颜色革命，高举民主与自由大旗，实现扶持傀儡政权上台的目的</a:t>
            </a:r>
            <a:endParaRPr lang="en-US" altLang="zh-CN" dirty="0"/>
          </a:p>
        </p:txBody>
      </p:sp>
    </p:spTree>
    <p:extLst>
      <p:ext uri="{BB962C8B-B14F-4D97-AF65-F5344CB8AC3E}">
        <p14:creationId xmlns:p14="http://schemas.microsoft.com/office/powerpoint/2010/main" val="82011325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type="lt">
                                    <p:tmPct val="6299"/>
                                  </p:iterate>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4">
            <a:extLst>
              <a:ext uri="{FF2B5EF4-FFF2-40B4-BE49-F238E27FC236}">
                <a16:creationId xmlns:a16="http://schemas.microsoft.com/office/drawing/2014/main" id="{118B148C-978E-964A-B07F-22D3AF0384CF}"/>
              </a:ext>
            </a:extLst>
          </p:cNvPr>
          <p:cNvSpPr txBox="1">
            <a:spLocks/>
          </p:cNvSpPr>
          <p:nvPr/>
        </p:nvSpPr>
        <p:spPr>
          <a:xfrm>
            <a:off x="1115166" y="357498"/>
            <a:ext cx="3296578" cy="679184"/>
          </a:xfrm>
          <a:prstGeom prst="rect">
            <a:avLst/>
          </a:prstGeom>
        </p:spPr>
        <p:txBody>
          <a:bodyPr vert="horz" lIns="121881" tIns="60940" rIns="121881" bIns="60940" rtlCol="0">
            <a:normAutofit/>
          </a:bodyPr>
          <a:lstStyle>
            <a:lvl1pPr marL="0" indent="0" algn="l" defTabSz="914324" rtl="0" eaLnBrk="1" latinLnBrk="0" hangingPunct="1">
              <a:spcBef>
                <a:spcPct val="20000"/>
              </a:spcBef>
              <a:buFont typeface="Arial" pitchFamily="34" charset="0"/>
              <a:buNone/>
              <a:defRPr sz="1800" b="1" kern="1200">
                <a:solidFill>
                  <a:schemeClr val="tx1"/>
                </a:solidFill>
                <a:latin typeface="+mn-lt"/>
                <a:ea typeface="+mn-ea"/>
                <a:cs typeface="+mn-cs"/>
              </a:defRPr>
            </a:lvl1pPr>
            <a:lvl2pPr marL="742888" indent="-285726" algn="l" defTabSz="914324" rtl="0" eaLnBrk="1" latinLnBrk="0" hangingPunct="1">
              <a:spcBef>
                <a:spcPct val="20000"/>
              </a:spcBef>
              <a:buFont typeface="Arial" pitchFamily="34" charset="0"/>
              <a:buChar char="–"/>
              <a:defRPr sz="2775" kern="1200">
                <a:solidFill>
                  <a:schemeClr val="tx1"/>
                </a:solidFill>
                <a:latin typeface="+mn-lt"/>
                <a:ea typeface="+mn-ea"/>
                <a:cs typeface="+mn-cs"/>
              </a:defRPr>
            </a:lvl2pPr>
            <a:lvl3pPr marL="1142905" indent="-228579" algn="l" defTabSz="91432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65"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4pPr>
            <a:lvl5pPr marL="2057226"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5pPr>
            <a:lvl6pPr marL="2514388"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6pPr>
            <a:lvl7pPr marL="2971550"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7pPr>
            <a:lvl8pPr marL="3428712"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8pPr>
            <a:lvl9pPr marL="3885873"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9pPr>
          </a:lstStyle>
          <a:p>
            <a:pPr marL="0" marR="0" lvl="0" indent="0" algn="l" defTabSz="914324" rtl="0" eaLnBrk="1" fontAlgn="auto" latinLnBrk="0" hangingPunct="1">
              <a:lnSpc>
                <a:spcPct val="100000"/>
              </a:lnSpc>
              <a:spcBef>
                <a:spcPct val="20000"/>
              </a:spcBef>
              <a:spcAft>
                <a:spcPts val="0"/>
              </a:spcAft>
              <a:buClrTx/>
              <a:buSzTx/>
              <a:buFont typeface="Arial" pitchFamily="34" charset="0"/>
              <a:buNone/>
              <a:tabLst/>
              <a:defRPr/>
            </a:pPr>
            <a:r>
              <a:rPr lang="zh-CN" altLang="en-US" sz="2100" dirty="0">
                <a:solidFill>
                  <a:srgbClr val="9B0D13"/>
                </a:solidFill>
                <a:latin typeface="Impact"/>
                <a:ea typeface="微软雅黑"/>
              </a:rPr>
              <a:t>为何会产生历史虚无主义？</a:t>
            </a:r>
            <a:endParaRPr kumimoji="0" lang="zh-CN" altLang="en-US" sz="2100" b="1" i="0" u="none" strike="noStrike" kern="1200" cap="none" spc="0" normalizeH="0" baseline="0" noProof="0" dirty="0">
              <a:ln>
                <a:noFill/>
              </a:ln>
              <a:solidFill>
                <a:srgbClr val="9B0D13"/>
              </a:solidFill>
              <a:effectLst/>
              <a:uLnTx/>
              <a:uFillTx/>
              <a:latin typeface="Impact"/>
              <a:ea typeface="微软雅黑"/>
              <a:cs typeface="+mn-cs"/>
            </a:endParaRPr>
          </a:p>
        </p:txBody>
      </p:sp>
      <p:sp>
        <p:nvSpPr>
          <p:cNvPr id="14" name="矩形 13">
            <a:extLst>
              <a:ext uri="{FF2B5EF4-FFF2-40B4-BE49-F238E27FC236}">
                <a16:creationId xmlns:a16="http://schemas.microsoft.com/office/drawing/2014/main" id="{D598EF0B-0A4B-F24D-9958-7816A6A9B0C2}"/>
              </a:ext>
            </a:extLst>
          </p:cNvPr>
          <p:cNvSpPr/>
          <p:nvPr/>
        </p:nvSpPr>
        <p:spPr>
          <a:xfrm>
            <a:off x="98981" y="1267981"/>
            <a:ext cx="8814062" cy="5035343"/>
          </a:xfrm>
          <a:prstGeom prst="rect">
            <a:avLst/>
          </a:prstGeom>
        </p:spPr>
        <p:txBody>
          <a:bodyPr wrap="square" lIns="91430" tIns="45715" rIns="91430" bIns="45715">
            <a:spAutoFit/>
          </a:bodyPr>
          <a:lstStyle/>
          <a:p>
            <a:pPr defTabSz="950770">
              <a:lnSpc>
                <a:spcPct val="150000"/>
              </a:lnSpc>
            </a:pPr>
            <a:r>
              <a:rPr lang="zh-CN" altLang="en-US" b="1" dirty="0"/>
              <a:t>从第五纵队</a:t>
            </a:r>
            <a:r>
              <a:rPr lang="en-US" altLang="zh-CN" b="1" dirty="0"/>
              <a:t>  &gt;&gt;   NGO   &gt;&gt;  </a:t>
            </a:r>
            <a:r>
              <a:rPr lang="zh-CN" altLang="en-US" b="1" dirty="0"/>
              <a:t>颜色革命</a:t>
            </a:r>
            <a:r>
              <a:rPr lang="en-US" altLang="zh-CN" b="1" dirty="0"/>
              <a:t>	</a:t>
            </a:r>
          </a:p>
          <a:p>
            <a:pPr defTabSz="950770">
              <a:lnSpc>
                <a:spcPct val="150000"/>
              </a:lnSpc>
            </a:pPr>
            <a:endParaRPr lang="en-US" altLang="zh-CN" dirty="0"/>
          </a:p>
          <a:p>
            <a:pPr defTabSz="950770">
              <a:lnSpc>
                <a:spcPct val="150000"/>
              </a:lnSpc>
            </a:pPr>
            <a:r>
              <a:rPr lang="zh-CN" altLang="en-US" dirty="0"/>
              <a:t>如果颜色革命不成功，就暂先潜伏，从历史文化领域入手，否定历史，再重新解构历史，虚构历史；历史虚无主义可以看作是颜色革命的另一种隐晦的手段，以近些年的中国为例，表现形式为否定烈士，为鸦片战争洗地，为蒋介石洗地，否定南京大屠杀，为日本人洗地，为美国洗地，无底线的抹黑国家</a:t>
            </a:r>
            <a:endParaRPr lang="en-US" altLang="zh-CN" dirty="0"/>
          </a:p>
          <a:p>
            <a:endParaRPr lang="en-US" altLang="zh-CN" dirty="0"/>
          </a:p>
          <a:p>
            <a:endParaRPr lang="en-US" altLang="zh-CN" dirty="0"/>
          </a:p>
          <a:p>
            <a:r>
              <a:rPr lang="zh-CN" altLang="en-US" dirty="0"/>
              <a:t>一般手段：</a:t>
            </a:r>
          </a:p>
          <a:p>
            <a:r>
              <a:rPr lang="zh-CN" altLang="en-US" dirty="0"/>
              <a:t>第一，怀疑事件的一部分信息</a:t>
            </a:r>
          </a:p>
          <a:p>
            <a:r>
              <a:rPr lang="zh-CN" altLang="en-US" dirty="0"/>
              <a:t>第二，怀疑这个事件本身的存在</a:t>
            </a:r>
          </a:p>
          <a:p>
            <a:r>
              <a:rPr lang="zh-CN" altLang="en-US" dirty="0"/>
              <a:t>第三，怀疑这件事情的价值性</a:t>
            </a:r>
          </a:p>
          <a:p>
            <a:pPr defTabSz="950770">
              <a:lnSpc>
                <a:spcPct val="150000"/>
              </a:lnSpc>
            </a:pPr>
            <a:endParaRPr lang="en-US" altLang="zh-CN" dirty="0"/>
          </a:p>
          <a:p>
            <a:pPr defTabSz="950770">
              <a:lnSpc>
                <a:spcPct val="150000"/>
              </a:lnSpc>
            </a:pPr>
            <a:endParaRPr lang="en-US" altLang="zh-CN" dirty="0"/>
          </a:p>
        </p:txBody>
      </p:sp>
    </p:spTree>
    <p:extLst>
      <p:ext uri="{BB962C8B-B14F-4D97-AF65-F5344CB8AC3E}">
        <p14:creationId xmlns:p14="http://schemas.microsoft.com/office/powerpoint/2010/main" val="273362299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type="lt">
                                    <p:tmPct val="6299"/>
                                  </p:iterate>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4">
            <a:extLst>
              <a:ext uri="{FF2B5EF4-FFF2-40B4-BE49-F238E27FC236}">
                <a16:creationId xmlns:a16="http://schemas.microsoft.com/office/drawing/2014/main" id="{118B148C-978E-964A-B07F-22D3AF0384CF}"/>
              </a:ext>
            </a:extLst>
          </p:cNvPr>
          <p:cNvSpPr txBox="1">
            <a:spLocks/>
          </p:cNvSpPr>
          <p:nvPr/>
        </p:nvSpPr>
        <p:spPr>
          <a:xfrm>
            <a:off x="1115166" y="357498"/>
            <a:ext cx="3296578" cy="679184"/>
          </a:xfrm>
          <a:prstGeom prst="rect">
            <a:avLst/>
          </a:prstGeom>
        </p:spPr>
        <p:txBody>
          <a:bodyPr vert="horz" lIns="121881" tIns="60940" rIns="121881" bIns="60940" rtlCol="0">
            <a:normAutofit/>
          </a:bodyPr>
          <a:lstStyle>
            <a:lvl1pPr marL="0" indent="0" algn="l" defTabSz="914324" rtl="0" eaLnBrk="1" latinLnBrk="0" hangingPunct="1">
              <a:spcBef>
                <a:spcPct val="20000"/>
              </a:spcBef>
              <a:buFont typeface="Arial" pitchFamily="34" charset="0"/>
              <a:buNone/>
              <a:defRPr sz="1800" b="1" kern="1200">
                <a:solidFill>
                  <a:schemeClr val="tx1"/>
                </a:solidFill>
                <a:latin typeface="+mn-lt"/>
                <a:ea typeface="+mn-ea"/>
                <a:cs typeface="+mn-cs"/>
              </a:defRPr>
            </a:lvl1pPr>
            <a:lvl2pPr marL="742888" indent="-285726" algn="l" defTabSz="914324" rtl="0" eaLnBrk="1" latinLnBrk="0" hangingPunct="1">
              <a:spcBef>
                <a:spcPct val="20000"/>
              </a:spcBef>
              <a:buFont typeface="Arial" pitchFamily="34" charset="0"/>
              <a:buChar char="–"/>
              <a:defRPr sz="2775" kern="1200">
                <a:solidFill>
                  <a:schemeClr val="tx1"/>
                </a:solidFill>
                <a:latin typeface="+mn-lt"/>
                <a:ea typeface="+mn-ea"/>
                <a:cs typeface="+mn-cs"/>
              </a:defRPr>
            </a:lvl2pPr>
            <a:lvl3pPr marL="1142905" indent="-228579" algn="l" defTabSz="91432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65"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4pPr>
            <a:lvl5pPr marL="2057226"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5pPr>
            <a:lvl6pPr marL="2514388"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6pPr>
            <a:lvl7pPr marL="2971550"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7pPr>
            <a:lvl8pPr marL="3428712"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8pPr>
            <a:lvl9pPr marL="3885873"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9pPr>
          </a:lstStyle>
          <a:p>
            <a:pPr marL="0" marR="0" lvl="0" indent="0" algn="l" defTabSz="914324" rtl="0" eaLnBrk="1" fontAlgn="auto" latinLnBrk="0" hangingPunct="1">
              <a:lnSpc>
                <a:spcPct val="100000"/>
              </a:lnSpc>
              <a:spcBef>
                <a:spcPct val="20000"/>
              </a:spcBef>
              <a:spcAft>
                <a:spcPts val="0"/>
              </a:spcAft>
              <a:buClrTx/>
              <a:buSzTx/>
              <a:buFont typeface="Arial" pitchFamily="34" charset="0"/>
              <a:buNone/>
              <a:tabLst/>
              <a:defRPr/>
            </a:pPr>
            <a:r>
              <a:rPr lang="zh-CN" altLang="en-US" sz="2100" dirty="0">
                <a:solidFill>
                  <a:srgbClr val="9B0D13"/>
                </a:solidFill>
                <a:latin typeface="Impact"/>
                <a:ea typeface="微软雅黑"/>
              </a:rPr>
              <a:t>为何会产生历史虚无主义？</a:t>
            </a:r>
            <a:endParaRPr kumimoji="0" lang="zh-CN" altLang="en-US" sz="2100" b="1" i="0" u="none" strike="noStrike" kern="1200" cap="none" spc="0" normalizeH="0" baseline="0" noProof="0" dirty="0">
              <a:ln>
                <a:noFill/>
              </a:ln>
              <a:solidFill>
                <a:srgbClr val="9B0D13"/>
              </a:solidFill>
              <a:effectLst/>
              <a:uLnTx/>
              <a:uFillTx/>
              <a:latin typeface="Impact"/>
              <a:ea typeface="微软雅黑"/>
              <a:cs typeface="+mn-cs"/>
            </a:endParaRPr>
          </a:p>
        </p:txBody>
      </p:sp>
      <p:sp>
        <p:nvSpPr>
          <p:cNvPr id="14" name="矩形 13">
            <a:extLst>
              <a:ext uri="{FF2B5EF4-FFF2-40B4-BE49-F238E27FC236}">
                <a16:creationId xmlns:a16="http://schemas.microsoft.com/office/drawing/2014/main" id="{D598EF0B-0A4B-F24D-9958-7816A6A9B0C2}"/>
              </a:ext>
            </a:extLst>
          </p:cNvPr>
          <p:cNvSpPr/>
          <p:nvPr/>
        </p:nvSpPr>
        <p:spPr>
          <a:xfrm>
            <a:off x="98981" y="1267981"/>
            <a:ext cx="8814062" cy="3373349"/>
          </a:xfrm>
          <a:prstGeom prst="rect">
            <a:avLst/>
          </a:prstGeom>
        </p:spPr>
        <p:txBody>
          <a:bodyPr wrap="square" lIns="91430" tIns="45715" rIns="91430" bIns="45715">
            <a:spAutoFit/>
          </a:bodyPr>
          <a:lstStyle/>
          <a:p>
            <a:pPr defTabSz="950770">
              <a:lnSpc>
                <a:spcPct val="150000"/>
              </a:lnSpc>
            </a:pPr>
            <a:r>
              <a:rPr lang="zh-CN" altLang="en-US" b="1" dirty="0"/>
              <a:t>目的</a:t>
            </a:r>
            <a:r>
              <a:rPr lang="en-US" altLang="zh-CN" b="1" dirty="0"/>
              <a:t>	</a:t>
            </a:r>
          </a:p>
          <a:p>
            <a:endParaRPr lang="en-US" altLang="zh-CN" dirty="0"/>
          </a:p>
          <a:p>
            <a:r>
              <a:rPr lang="zh-CN" altLang="en-US" b="1" dirty="0"/>
              <a:t>以对待党史的历史虚无主义为例</a:t>
            </a:r>
            <a:endParaRPr lang="en-US" altLang="zh-CN" b="1" dirty="0"/>
          </a:p>
          <a:p>
            <a:endParaRPr lang="en-US" altLang="zh-CN" dirty="0"/>
          </a:p>
          <a:p>
            <a:r>
              <a:rPr lang="zh-CN" altLang="en-US" dirty="0"/>
              <a:t>习近平总书记指出：历史虚无主义的要害，它是从根本上否定马克思主义指导地位和中国走向社会主义的历史必然性，否定中国共产党的领导。历史虚无主义总是根据现实状况不断产生新的变化，但其背后的政治意图并没有改变；从根本上看，历史虚无主义抱有明确的政治意图，反对党的领导和中国特色社会主义，本质上是一种反动的政治思潮。尽管历史虚无主义打着学术的、尤其是历史学的旗号，在研究方法上是根本错误和极其混乱的，它不是任何一种学术思潮，而是伪科学</a:t>
            </a:r>
            <a:endParaRPr lang="en-US" altLang="zh-CN" dirty="0"/>
          </a:p>
          <a:p>
            <a:pPr defTabSz="950770">
              <a:lnSpc>
                <a:spcPct val="150000"/>
              </a:lnSpc>
            </a:pPr>
            <a:endParaRPr lang="en-US" altLang="zh-CN" dirty="0"/>
          </a:p>
        </p:txBody>
      </p:sp>
    </p:spTree>
    <p:extLst>
      <p:ext uri="{BB962C8B-B14F-4D97-AF65-F5344CB8AC3E}">
        <p14:creationId xmlns:p14="http://schemas.microsoft.com/office/powerpoint/2010/main" val="207238512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type="lt">
                                    <p:tmPct val="6299"/>
                                  </p:iterate>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312663" y="1"/>
            <a:ext cx="4032018" cy="5574938"/>
            <a:chOff x="-416830" y="0"/>
            <a:chExt cx="5290914" cy="6859588"/>
          </a:xfrm>
        </p:grpSpPr>
        <p:sp>
          <p:nvSpPr>
            <p:cNvPr id="26" name="矩形 25"/>
            <p:cNvSpPr/>
            <p:nvPr/>
          </p:nvSpPr>
          <p:spPr>
            <a:xfrm>
              <a:off x="165" y="0"/>
              <a:ext cx="4456924" cy="6859588"/>
            </a:xfrm>
            <a:prstGeom prst="rect">
              <a:avLst/>
            </a:prstGeom>
            <a:solidFill>
              <a:srgbClr val="9B0D13"/>
            </a:solidFill>
            <a:ln w="19050" cap="flat" cmpd="sng" algn="ctr">
              <a:noFill/>
              <a:prstDash val="solid"/>
            </a:ln>
            <a:effectLst/>
          </p:spPr>
          <p:txBody>
            <a:bodyPr lIns="91408" tIns="45703" rIns="91408" bIns="45703" rtlCol="0" anchor="ctr"/>
            <a:lstStyle/>
            <a:p>
              <a:pPr marL="0" marR="0" lvl="0" indent="0" algn="ctr" defTabSz="950770" eaLnBrk="1" fontAlgn="auto" latinLnBrk="0" hangingPunct="1">
                <a:lnSpc>
                  <a:spcPct val="100000"/>
                </a:lnSpc>
                <a:spcBef>
                  <a:spcPts val="0"/>
                </a:spcBef>
                <a:spcAft>
                  <a:spcPts val="0"/>
                </a:spcAft>
                <a:buClrTx/>
                <a:buSzTx/>
                <a:buFontTx/>
                <a:buNone/>
                <a:tabLst/>
                <a:defRPr/>
              </a:pPr>
              <a:endParaRPr kumimoji="0" lang="zh-CN" altLang="en-US" sz="1404" b="0" i="0" u="none" strike="noStrike" kern="0" cap="none" spc="0" normalizeH="0" baseline="0" noProof="0">
                <a:ln>
                  <a:noFill/>
                </a:ln>
                <a:solidFill>
                  <a:srgbClr val="FFFFFF"/>
                </a:solidFill>
                <a:effectLst/>
                <a:uLnTx/>
                <a:uFillTx/>
                <a:latin typeface="Impact"/>
                <a:ea typeface="微软雅黑"/>
                <a:cs typeface="+mn-cs"/>
              </a:endParaRPr>
            </a:p>
          </p:txBody>
        </p:sp>
        <p:pic>
          <p:nvPicPr>
            <p:cNvPr id="27" name="Picture 2" descr="C:\Users\Administrator\Desktop\Nipic_20180988_20150909113802527000.png"/>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aturation sat="285000"/>
                      </a14:imgEffect>
                      <a14:imgEffect>
                        <a14:brightnessContrast bright="3000"/>
                      </a14:imgEffect>
                    </a14:imgLayer>
                  </a14:imgProps>
                </a:ext>
                <a:ext uri="{28A0092B-C50C-407E-A947-70E740481C1C}">
                  <a14:useLocalDpi xmlns:a14="http://schemas.microsoft.com/office/drawing/2010/main" val="0"/>
                </a:ext>
              </a:extLst>
            </a:blip>
            <a:srcRect l="22470" r="-7296" b="12677"/>
            <a:stretch/>
          </p:blipFill>
          <p:spPr bwMode="auto">
            <a:xfrm rot="10800000" flipH="1" flipV="1">
              <a:off x="-416830" y="988137"/>
              <a:ext cx="5290914" cy="583921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组合 27"/>
          <p:cNvGrpSpPr/>
          <p:nvPr/>
        </p:nvGrpSpPr>
        <p:grpSpPr>
          <a:xfrm>
            <a:off x="3233923" y="2189457"/>
            <a:ext cx="5946591" cy="3240724"/>
            <a:chOff x="124" y="142257"/>
            <a:chExt cx="9180388" cy="5001243"/>
          </a:xfrm>
        </p:grpSpPr>
        <p:pic>
          <p:nvPicPr>
            <p:cNvPr id="29" name="Picture 5" descr="C:\Users\Administrator\Desktop\党政机关\素材\长城\矢量长城\线稿长城2.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5840"/>
            <a:stretch/>
          </p:blipFill>
          <p:spPr bwMode="auto">
            <a:xfrm>
              <a:off x="124" y="142257"/>
              <a:ext cx="9180388" cy="4805757"/>
            </a:xfrm>
            <a:prstGeom prst="rect">
              <a:avLst/>
            </a:prstGeom>
            <a:noFill/>
            <a:extLst>
              <a:ext uri="{909E8E84-426E-40DD-AFC4-6F175D3DCCD1}">
                <a14:hiddenFill xmlns:a14="http://schemas.microsoft.com/office/drawing/2010/main">
                  <a:solidFill>
                    <a:srgbClr val="FFFFFF"/>
                  </a:solidFill>
                </a14:hiddenFill>
              </a:ext>
            </a:extLst>
          </p:spPr>
        </p:pic>
        <p:sp>
          <p:nvSpPr>
            <p:cNvPr id="30" name="矩形 29"/>
            <p:cNvSpPr/>
            <p:nvPr/>
          </p:nvSpPr>
          <p:spPr>
            <a:xfrm>
              <a:off x="124" y="4948014"/>
              <a:ext cx="9180388" cy="195486"/>
            </a:xfrm>
            <a:prstGeom prst="rect">
              <a:avLst/>
            </a:prstGeom>
            <a:solidFill>
              <a:srgbClr val="9B0D13"/>
            </a:solidFill>
            <a:ln w="19050" cap="flat" cmpd="sng" algn="ctr">
              <a:noFill/>
              <a:prstDash val="solid"/>
            </a:ln>
            <a:effectLst/>
          </p:spPr>
          <p:txBody>
            <a:bodyPr rtlCol="0" anchor="ctr"/>
            <a:lstStyle/>
            <a:p>
              <a:pPr marL="0" marR="0" lvl="0" indent="0" algn="ctr" defTabSz="950770" eaLnBrk="1" fontAlgn="auto" latinLnBrk="0" hangingPunct="1">
                <a:lnSpc>
                  <a:spcPct val="100000"/>
                </a:lnSpc>
                <a:spcBef>
                  <a:spcPts val="0"/>
                </a:spcBef>
                <a:spcAft>
                  <a:spcPts val="0"/>
                </a:spcAft>
                <a:buClrTx/>
                <a:buSzTx/>
                <a:buFontTx/>
                <a:buNone/>
                <a:tabLst/>
                <a:defRPr/>
              </a:pPr>
              <a:endParaRPr kumimoji="0" lang="zh-CN" altLang="en-US" sz="1404" b="0" i="0" u="none" strike="noStrike" kern="0" cap="none" spc="0" normalizeH="0" baseline="0" noProof="0">
                <a:ln>
                  <a:noFill/>
                </a:ln>
                <a:solidFill>
                  <a:srgbClr val="FFFFFF"/>
                </a:solidFill>
                <a:effectLst/>
                <a:uLnTx/>
                <a:uFillTx/>
                <a:latin typeface="Impact"/>
                <a:ea typeface="微软雅黑"/>
                <a:cs typeface="+mn-cs"/>
              </a:endParaRPr>
            </a:p>
          </p:txBody>
        </p:sp>
      </p:grpSp>
      <p:sp>
        <p:nvSpPr>
          <p:cNvPr id="31" name="标题 4"/>
          <p:cNvSpPr txBox="1">
            <a:spLocks/>
          </p:cNvSpPr>
          <p:nvPr/>
        </p:nvSpPr>
        <p:spPr>
          <a:xfrm>
            <a:off x="4269542" y="2597519"/>
            <a:ext cx="3875353" cy="510516"/>
          </a:xfrm>
          <a:prstGeom prst="rect">
            <a:avLst/>
          </a:prstGeom>
        </p:spPr>
        <p:txBody>
          <a:bodyPr vert="horz" lIns="121847" tIns="60924" rIns="121847" bIns="60924"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a:solidFill>
                  <a:srgbClr val="9B0D13"/>
                </a:solidFill>
                <a:latin typeface="Impact"/>
                <a:ea typeface="微软雅黑"/>
                <a:cs typeface="+mn-ea"/>
                <a:sym typeface="+mn-lt"/>
              </a:rPr>
              <a:t>如何对抗历史虚无主义</a:t>
            </a:r>
          </a:p>
        </p:txBody>
      </p:sp>
      <p:grpSp>
        <p:nvGrpSpPr>
          <p:cNvPr id="32" name="组合 31"/>
          <p:cNvGrpSpPr/>
          <p:nvPr/>
        </p:nvGrpSpPr>
        <p:grpSpPr>
          <a:xfrm>
            <a:off x="4785787" y="840550"/>
            <a:ext cx="2508487" cy="1674889"/>
            <a:chOff x="4785785" y="593113"/>
            <a:chExt cx="2508487" cy="1674283"/>
          </a:xfrm>
        </p:grpSpPr>
        <p:pic>
          <p:nvPicPr>
            <p:cNvPr id="33" name="Picture 4" descr="C:\Users\Administrator\Desktop\素材\Nipic_2174276_20140319144634019323.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5785" y="593113"/>
              <a:ext cx="2508487" cy="1674283"/>
            </a:xfrm>
            <a:prstGeom prst="rect">
              <a:avLst/>
            </a:prstGeom>
            <a:noFill/>
            <a:extLst>
              <a:ext uri="{909E8E84-426E-40DD-AFC4-6F175D3DCCD1}">
                <a14:hiddenFill xmlns:a14="http://schemas.microsoft.com/office/drawing/2010/main">
                  <a:solidFill>
                    <a:srgbClr val="FFFFFF"/>
                  </a:solidFill>
                </a14:hiddenFill>
              </a:ext>
            </a:extLst>
          </p:spPr>
        </p:pic>
        <p:sp>
          <p:nvSpPr>
            <p:cNvPr id="34" name="标题 4"/>
            <p:cNvSpPr txBox="1">
              <a:spLocks/>
            </p:cNvSpPr>
            <p:nvPr/>
          </p:nvSpPr>
          <p:spPr>
            <a:xfrm>
              <a:off x="5364088" y="675845"/>
              <a:ext cx="1613764" cy="1391849"/>
            </a:xfrm>
            <a:prstGeom prst="rect">
              <a:avLst/>
            </a:prstGeom>
          </p:spPr>
          <p:txBody>
            <a:bodyPr vert="horz" lIns="68589" tIns="34294" rIns="68589" bIns="34294"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4801" dirty="0">
                  <a:solidFill>
                    <a:srgbClr val="FFFFFF"/>
                  </a:solidFill>
                  <a:latin typeface="Impact" pitchFamily="34" charset="0"/>
                  <a:ea typeface="微软雅黑" pitchFamily="34" charset="-122"/>
                </a:rPr>
                <a:t>    03</a:t>
              </a:r>
              <a:endParaRPr lang="zh-CN" altLang="en-US" sz="2775" dirty="0">
                <a:solidFill>
                  <a:srgbClr val="FFFFFF"/>
                </a:solidFill>
                <a:latin typeface="Impact" pitchFamily="34" charset="0"/>
                <a:ea typeface="微软雅黑" pitchFamily="34" charset="-122"/>
              </a:endParaRPr>
            </a:p>
          </p:txBody>
        </p:sp>
      </p:grpSp>
      <p:grpSp>
        <p:nvGrpSpPr>
          <p:cNvPr id="35" name="组合 34"/>
          <p:cNvGrpSpPr/>
          <p:nvPr/>
        </p:nvGrpSpPr>
        <p:grpSpPr>
          <a:xfrm>
            <a:off x="7180081" y="3216011"/>
            <a:ext cx="1230762" cy="893596"/>
            <a:chOff x="6935916" y="343637"/>
            <a:chExt cx="1713877" cy="1135367"/>
          </a:xfrm>
        </p:grpSpPr>
        <p:pic>
          <p:nvPicPr>
            <p:cNvPr id="36" name="Picture 4" descr="C:\Users\Administrator\Desktop\线稿长城1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35916" y="343637"/>
              <a:ext cx="1300628" cy="113536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C:\Users\Administrator\Desktop\线稿长城1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900000">
              <a:off x="7896192" y="541316"/>
              <a:ext cx="753601" cy="6578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组合 37"/>
          <p:cNvGrpSpPr/>
          <p:nvPr/>
        </p:nvGrpSpPr>
        <p:grpSpPr>
          <a:xfrm>
            <a:off x="517897" y="1082898"/>
            <a:ext cx="2592948" cy="3719072"/>
            <a:chOff x="690439" y="1063965"/>
            <a:chExt cx="3456814" cy="4958117"/>
          </a:xfrm>
        </p:grpSpPr>
        <p:pic>
          <p:nvPicPr>
            <p:cNvPr id="39" name="Picture 7" descr="C:\Users\Administrator\Desktop\党政机关\素材\长城\矢量长城\132.png"/>
            <p:cNvPicPr>
              <a:picLocks noChangeAspect="1" noChangeArrowheads="1"/>
            </p:cNvPicPr>
            <p:nvPr/>
          </p:nvPicPr>
          <p:blipFill>
            <a:blip r:embed="rId9" cstate="print">
              <a:extLst>
                <a:ext uri="{BEBA8EAE-BF5A-486C-A8C5-ECC9F3942E4B}">
                  <a14:imgProps xmlns:a14="http://schemas.microsoft.com/office/drawing/2010/main">
                    <a14:imgLayer r:embed="rId10">
                      <a14:imgEffect>
                        <a14:colorTemperature colorTemp="10125"/>
                      </a14:imgEffect>
                      <a14:imgEffect>
                        <a14:brightnessContrast bright="100000" contrast="72000"/>
                      </a14:imgEffect>
                    </a14:imgLayer>
                  </a14:imgProps>
                </a:ext>
                <a:ext uri="{28A0092B-C50C-407E-A947-70E740481C1C}">
                  <a14:useLocalDpi xmlns:a14="http://schemas.microsoft.com/office/drawing/2010/main" val="0"/>
                </a:ext>
              </a:extLst>
            </a:blip>
            <a:srcRect/>
            <a:stretch>
              <a:fillRect/>
            </a:stretch>
          </p:blipFill>
          <p:spPr bwMode="auto">
            <a:xfrm>
              <a:off x="1504358" y="5414104"/>
              <a:ext cx="1665810" cy="607978"/>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组合 39"/>
            <p:cNvGrpSpPr/>
            <p:nvPr/>
          </p:nvGrpSpPr>
          <p:grpSpPr>
            <a:xfrm>
              <a:off x="690439" y="1063965"/>
              <a:ext cx="3456814" cy="3116279"/>
              <a:chOff x="690439" y="1063965"/>
              <a:chExt cx="3456814" cy="3116279"/>
            </a:xfrm>
          </p:grpSpPr>
          <p:grpSp>
            <p:nvGrpSpPr>
              <p:cNvPr id="41" name="组合 40"/>
              <p:cNvGrpSpPr/>
              <p:nvPr/>
            </p:nvGrpSpPr>
            <p:grpSpPr>
              <a:xfrm>
                <a:off x="924883" y="2116455"/>
                <a:ext cx="2809220" cy="703329"/>
                <a:chOff x="763823" y="350767"/>
                <a:chExt cx="3175331" cy="527375"/>
              </a:xfrm>
            </p:grpSpPr>
            <p:sp>
              <p:nvSpPr>
                <p:cNvPr id="44" name="TextBox 19"/>
                <p:cNvSpPr txBox="1"/>
                <p:nvPr/>
              </p:nvSpPr>
              <p:spPr>
                <a:xfrm>
                  <a:off x="1071323" y="619703"/>
                  <a:ext cx="2577899" cy="258439"/>
                </a:xfrm>
                <a:prstGeom prst="rect">
                  <a:avLst/>
                </a:prstGeom>
                <a:noFill/>
                <a:ln>
                  <a:noFill/>
                </a:ln>
                <a:effectLst/>
              </p:spPr>
              <p:txBody>
                <a:bodyPr wrap="none" rtlCol="0">
                  <a:spAutoFit/>
                </a:bodyPr>
                <a:lstStyle/>
                <a:p>
                  <a:pPr algn="ctr" defTabSz="950770">
                    <a:lnSpc>
                      <a:spcPct val="120000"/>
                    </a:lnSpc>
                  </a:pPr>
                  <a:r>
                    <a:rPr lang="en-US" altLang="zh-CN" sz="900" b="1" dirty="0">
                      <a:solidFill>
                        <a:srgbClr val="FDE6D3"/>
                      </a:solidFill>
                      <a:latin typeface="微软雅黑"/>
                      <a:ea typeface="微软雅黑"/>
                      <a:cs typeface="+mn-ea"/>
                      <a:sym typeface="+mn-lt"/>
                    </a:rPr>
                    <a:t>Communist Party of China</a:t>
                  </a:r>
                  <a:endParaRPr lang="zh-CN" altLang="en-US" sz="900" b="1" dirty="0">
                    <a:solidFill>
                      <a:srgbClr val="FDE6D3"/>
                    </a:solidFill>
                    <a:latin typeface="微软雅黑"/>
                    <a:ea typeface="微软雅黑"/>
                    <a:cs typeface="+mn-ea"/>
                    <a:sym typeface="+mn-lt"/>
                  </a:endParaRPr>
                </a:p>
              </p:txBody>
            </p:sp>
            <p:sp>
              <p:nvSpPr>
                <p:cNvPr id="45" name="TextBox 20"/>
                <p:cNvSpPr txBox="1"/>
                <p:nvPr/>
              </p:nvSpPr>
              <p:spPr>
                <a:xfrm>
                  <a:off x="763823" y="350767"/>
                  <a:ext cx="3175331" cy="355354"/>
                </a:xfrm>
                <a:prstGeom prst="rect">
                  <a:avLst/>
                </a:prstGeom>
                <a:noFill/>
                <a:effectLst/>
              </p:spPr>
              <p:txBody>
                <a:bodyPr wrap="square" rtlCol="0">
                  <a:spAutoFit/>
                </a:bodyPr>
                <a:lstStyle/>
                <a:p>
                  <a:pPr algn="ctr" defTabSz="950770">
                    <a:lnSpc>
                      <a:spcPct val="120000"/>
                    </a:lnSpc>
                  </a:pPr>
                  <a:r>
                    <a:rPr lang="zh-CN" altLang="en-US" sz="1425" b="1" dirty="0">
                      <a:solidFill>
                        <a:srgbClr val="FDE6D3"/>
                      </a:solidFill>
                      <a:latin typeface="Impact"/>
                      <a:ea typeface="微软雅黑"/>
                      <a:cs typeface="+mn-ea"/>
                      <a:sym typeface="+mn-lt"/>
                    </a:rPr>
                    <a:t>中国共产党</a:t>
                  </a:r>
                  <a:endParaRPr lang="en-US" altLang="zh-CN" sz="1425" b="1" dirty="0">
                    <a:solidFill>
                      <a:srgbClr val="FDE6D3"/>
                    </a:solidFill>
                    <a:latin typeface="Impact"/>
                    <a:ea typeface="微软雅黑"/>
                    <a:cs typeface="+mn-ea"/>
                    <a:sym typeface="+mn-lt"/>
                  </a:endParaRPr>
                </a:p>
              </p:txBody>
            </p:sp>
          </p:grpSp>
          <p:pic>
            <p:nvPicPr>
              <p:cNvPr id="42" name="Picture 3" descr="C:\Users\xb\Desktop\53bf653e36a06.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802436" y="1063965"/>
                <a:ext cx="953365" cy="845593"/>
              </a:xfrm>
              <a:prstGeom prst="rect">
                <a:avLst/>
              </a:prstGeom>
              <a:noFill/>
              <a:extLst>
                <a:ext uri="{909E8E84-426E-40DD-AFC4-6F175D3DCCD1}">
                  <a14:hiddenFill xmlns:a14="http://schemas.microsoft.com/office/drawing/2010/main">
                    <a:solidFill>
                      <a:srgbClr val="FFFFFF"/>
                    </a:solidFill>
                  </a14:hiddenFill>
                </a:ext>
              </a:extLst>
            </p:spPr>
          </p:pic>
          <p:sp>
            <p:nvSpPr>
              <p:cNvPr id="43" name="文本框 8"/>
              <p:cNvSpPr txBox="1"/>
              <p:nvPr/>
            </p:nvSpPr>
            <p:spPr>
              <a:xfrm>
                <a:off x="690439" y="2826217"/>
                <a:ext cx="3456814" cy="1354027"/>
              </a:xfrm>
              <a:prstGeom prst="rect">
                <a:avLst/>
              </a:prstGeom>
              <a:noFill/>
            </p:spPr>
            <p:txBody>
              <a:bodyPr wrap="square" lIns="91430" tIns="45715" rIns="91430" bIns="45715" rtlCol="0">
                <a:spAutoFit/>
              </a:bodyPr>
              <a:lstStyle/>
              <a:p>
                <a:pPr algn="ctr" defTabSz="950770"/>
                <a:r>
                  <a:rPr lang="zh-CN" altLang="en-US" sz="3000" dirty="0">
                    <a:solidFill>
                      <a:srgbClr val="FDE9D5"/>
                    </a:solidFill>
                    <a:latin typeface="华康俪金黑W8(P)" pitchFamily="34" charset="-122"/>
                    <a:ea typeface="华康俪金黑W8(P)" pitchFamily="34" charset="-122"/>
                  </a:rPr>
                  <a:t>对抗历史虚无主义</a:t>
                </a:r>
              </a:p>
            </p:txBody>
          </p:sp>
        </p:grpSp>
      </p:grpSp>
    </p:spTree>
    <p:extLst>
      <p:ext uri="{BB962C8B-B14F-4D97-AF65-F5344CB8AC3E}">
        <p14:creationId xmlns:p14="http://schemas.microsoft.com/office/powerpoint/2010/main" val="33622411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1500" fill="hold"/>
                                        <p:tgtEl>
                                          <p:spTgt spid="38"/>
                                        </p:tgtEl>
                                        <p:attrNameLst>
                                          <p:attrName>ppt_x</p:attrName>
                                        </p:attrNameLst>
                                      </p:cBhvr>
                                      <p:tavLst>
                                        <p:tav tm="0">
                                          <p:val>
                                            <p:strVal val="#ppt_x"/>
                                          </p:val>
                                        </p:tav>
                                        <p:tav tm="100000">
                                          <p:val>
                                            <p:strVal val="#ppt_x"/>
                                          </p:val>
                                        </p:tav>
                                      </p:tavLst>
                                    </p:anim>
                                    <p:anim calcmode="lin" valueType="num">
                                      <p:cBhvr additive="base">
                                        <p:cTn id="12" dur="1500" fill="hold"/>
                                        <p:tgtEl>
                                          <p:spTgt spid="38"/>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childTnLst>
                                </p:cTn>
                              </p:par>
                            </p:childTnLst>
                          </p:cTn>
                        </p:par>
                        <p:par>
                          <p:cTn id="17" fill="hold">
                            <p:stCondLst>
                              <p:cond delay="3000"/>
                            </p:stCondLst>
                            <p:childTnLst>
                              <p:par>
                                <p:cTn id="18" presetID="2" presetClass="entr" presetSubtype="6" fill="hold" nodeType="afterEffect">
                                  <p:stCondLst>
                                    <p:cond delay="0"/>
                                  </p:stCondLst>
                                  <p:childTnLst>
                                    <p:set>
                                      <p:cBhvr>
                                        <p:cTn id="19" dur="1" fill="hold">
                                          <p:stCondLst>
                                            <p:cond delay="0"/>
                                          </p:stCondLst>
                                        </p:cTn>
                                        <p:tgtEl>
                                          <p:spTgt spid="35"/>
                                        </p:tgtEl>
                                        <p:attrNameLst>
                                          <p:attrName>style.visibility</p:attrName>
                                        </p:attrNameLst>
                                      </p:cBhvr>
                                      <p:to>
                                        <p:strVal val="visible"/>
                                      </p:to>
                                    </p:set>
                                    <p:anim calcmode="lin" valueType="num">
                                      <p:cBhvr additive="base">
                                        <p:cTn id="20" dur="1500" fill="hold"/>
                                        <p:tgtEl>
                                          <p:spTgt spid="35"/>
                                        </p:tgtEl>
                                        <p:attrNameLst>
                                          <p:attrName>ppt_x</p:attrName>
                                        </p:attrNameLst>
                                      </p:cBhvr>
                                      <p:tavLst>
                                        <p:tav tm="0">
                                          <p:val>
                                            <p:strVal val="1+#ppt_w/2"/>
                                          </p:val>
                                        </p:tav>
                                        <p:tav tm="100000">
                                          <p:val>
                                            <p:strVal val="#ppt_x"/>
                                          </p:val>
                                        </p:tav>
                                      </p:tavLst>
                                    </p:anim>
                                    <p:anim calcmode="lin" valueType="num">
                                      <p:cBhvr additive="base">
                                        <p:cTn id="21" dur="1500" fill="hold"/>
                                        <p:tgtEl>
                                          <p:spTgt spid="35"/>
                                        </p:tgtEl>
                                        <p:attrNameLst>
                                          <p:attrName>ppt_y</p:attrName>
                                        </p:attrNameLst>
                                      </p:cBhvr>
                                      <p:tavLst>
                                        <p:tav tm="0">
                                          <p:val>
                                            <p:strVal val="1+#ppt_h/2"/>
                                          </p:val>
                                        </p:tav>
                                        <p:tav tm="100000">
                                          <p:val>
                                            <p:strVal val="#ppt_y"/>
                                          </p:val>
                                        </p:tav>
                                      </p:tavLst>
                                    </p:anim>
                                  </p:childTnLst>
                                </p:cTn>
                              </p:par>
                            </p:childTnLst>
                          </p:cTn>
                        </p:par>
                        <p:par>
                          <p:cTn id="22" fill="hold">
                            <p:stCondLst>
                              <p:cond delay="4500"/>
                            </p:stCondLst>
                            <p:childTnLst>
                              <p:par>
                                <p:cTn id="23" presetID="42" presetClass="entr" presetSubtype="0" fill="hold"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1000"/>
                                        <p:tgtEl>
                                          <p:spTgt spid="32"/>
                                        </p:tgtEl>
                                      </p:cBhvr>
                                    </p:animEffect>
                                    <p:anim calcmode="lin" valueType="num">
                                      <p:cBhvr>
                                        <p:cTn id="26" dur="1000" fill="hold"/>
                                        <p:tgtEl>
                                          <p:spTgt spid="32"/>
                                        </p:tgtEl>
                                        <p:attrNameLst>
                                          <p:attrName>ppt_x</p:attrName>
                                        </p:attrNameLst>
                                      </p:cBhvr>
                                      <p:tavLst>
                                        <p:tav tm="0">
                                          <p:val>
                                            <p:strVal val="#ppt_x"/>
                                          </p:val>
                                        </p:tav>
                                        <p:tav tm="100000">
                                          <p:val>
                                            <p:strVal val="#ppt_x"/>
                                          </p:val>
                                        </p:tav>
                                      </p:tavLst>
                                    </p:anim>
                                    <p:anim calcmode="lin" valueType="num">
                                      <p:cBhvr>
                                        <p:cTn id="27" dur="1000" fill="hold"/>
                                        <p:tgtEl>
                                          <p:spTgt spid="32"/>
                                        </p:tgtEl>
                                        <p:attrNameLst>
                                          <p:attrName>ppt_y</p:attrName>
                                        </p:attrNameLst>
                                      </p:cBhvr>
                                      <p:tavLst>
                                        <p:tav tm="0">
                                          <p:val>
                                            <p:strVal val="#ppt_y+.1"/>
                                          </p:val>
                                        </p:tav>
                                        <p:tav tm="100000">
                                          <p:val>
                                            <p:strVal val="#ppt_y"/>
                                          </p:val>
                                        </p:tav>
                                      </p:tavLst>
                                    </p:anim>
                                  </p:childTnLst>
                                </p:cTn>
                              </p:par>
                            </p:childTnLst>
                          </p:cTn>
                        </p:par>
                        <p:par>
                          <p:cTn id="28" fill="hold">
                            <p:stCondLst>
                              <p:cond delay="5500"/>
                            </p:stCondLst>
                            <p:childTnLst>
                              <p:par>
                                <p:cTn id="29" presetID="42" presetClass="entr" presetSubtype="0"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1000"/>
                                        <p:tgtEl>
                                          <p:spTgt spid="31"/>
                                        </p:tgtEl>
                                      </p:cBhvr>
                                    </p:animEffect>
                                    <p:anim calcmode="lin" valueType="num">
                                      <p:cBhvr>
                                        <p:cTn id="32" dur="1000" fill="hold"/>
                                        <p:tgtEl>
                                          <p:spTgt spid="31"/>
                                        </p:tgtEl>
                                        <p:attrNameLst>
                                          <p:attrName>ppt_x</p:attrName>
                                        </p:attrNameLst>
                                      </p:cBhvr>
                                      <p:tavLst>
                                        <p:tav tm="0">
                                          <p:val>
                                            <p:strVal val="#ppt_x"/>
                                          </p:val>
                                        </p:tav>
                                        <p:tav tm="100000">
                                          <p:val>
                                            <p:strVal val="#ppt_x"/>
                                          </p:val>
                                        </p:tav>
                                      </p:tavLst>
                                    </p:anim>
                                    <p:anim calcmode="lin" valueType="num">
                                      <p:cBhvr>
                                        <p:cTn id="33"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4">
            <a:extLst>
              <a:ext uri="{FF2B5EF4-FFF2-40B4-BE49-F238E27FC236}">
                <a16:creationId xmlns:a16="http://schemas.microsoft.com/office/drawing/2014/main" id="{118B148C-978E-964A-B07F-22D3AF0384CF}"/>
              </a:ext>
            </a:extLst>
          </p:cNvPr>
          <p:cNvSpPr txBox="1">
            <a:spLocks/>
          </p:cNvSpPr>
          <p:nvPr/>
        </p:nvSpPr>
        <p:spPr>
          <a:xfrm>
            <a:off x="1115166" y="357498"/>
            <a:ext cx="3296578" cy="679184"/>
          </a:xfrm>
          <a:prstGeom prst="rect">
            <a:avLst/>
          </a:prstGeom>
        </p:spPr>
        <p:txBody>
          <a:bodyPr vert="horz" lIns="121881" tIns="60940" rIns="121881" bIns="60940" rtlCol="0">
            <a:normAutofit/>
          </a:bodyPr>
          <a:lstStyle>
            <a:lvl1pPr marL="0" indent="0" algn="l" defTabSz="914324" rtl="0" eaLnBrk="1" latinLnBrk="0" hangingPunct="1">
              <a:spcBef>
                <a:spcPct val="20000"/>
              </a:spcBef>
              <a:buFont typeface="Arial" pitchFamily="34" charset="0"/>
              <a:buNone/>
              <a:defRPr sz="1800" b="1" kern="1200">
                <a:solidFill>
                  <a:schemeClr val="tx1"/>
                </a:solidFill>
                <a:latin typeface="+mn-lt"/>
                <a:ea typeface="+mn-ea"/>
                <a:cs typeface="+mn-cs"/>
              </a:defRPr>
            </a:lvl1pPr>
            <a:lvl2pPr marL="742888" indent="-285726" algn="l" defTabSz="914324" rtl="0" eaLnBrk="1" latinLnBrk="0" hangingPunct="1">
              <a:spcBef>
                <a:spcPct val="20000"/>
              </a:spcBef>
              <a:buFont typeface="Arial" pitchFamily="34" charset="0"/>
              <a:buChar char="–"/>
              <a:defRPr sz="2775" kern="1200">
                <a:solidFill>
                  <a:schemeClr val="tx1"/>
                </a:solidFill>
                <a:latin typeface="+mn-lt"/>
                <a:ea typeface="+mn-ea"/>
                <a:cs typeface="+mn-cs"/>
              </a:defRPr>
            </a:lvl2pPr>
            <a:lvl3pPr marL="1142905" indent="-228579" algn="l" defTabSz="91432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65"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4pPr>
            <a:lvl5pPr marL="2057226"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5pPr>
            <a:lvl6pPr marL="2514388"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6pPr>
            <a:lvl7pPr marL="2971550"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7pPr>
            <a:lvl8pPr marL="3428712"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8pPr>
            <a:lvl9pPr marL="3885873"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9pPr>
          </a:lstStyle>
          <a:p>
            <a:pPr marL="0" marR="0" lvl="0" indent="0" algn="l" defTabSz="914324" rtl="0" eaLnBrk="1" fontAlgn="auto" latinLnBrk="0" hangingPunct="1">
              <a:lnSpc>
                <a:spcPct val="100000"/>
              </a:lnSpc>
              <a:spcBef>
                <a:spcPct val="20000"/>
              </a:spcBef>
              <a:spcAft>
                <a:spcPts val="0"/>
              </a:spcAft>
              <a:buClrTx/>
              <a:buSzTx/>
              <a:buFont typeface="Arial" pitchFamily="34" charset="0"/>
              <a:buNone/>
              <a:tabLst/>
              <a:defRPr/>
            </a:pPr>
            <a:r>
              <a:rPr lang="zh-CN" altLang="en-US" sz="2100" dirty="0">
                <a:solidFill>
                  <a:srgbClr val="9B0D13"/>
                </a:solidFill>
                <a:latin typeface="Impact"/>
                <a:ea typeface="微软雅黑"/>
              </a:rPr>
              <a:t>如何对抗历史虚无主义</a:t>
            </a:r>
            <a:endParaRPr kumimoji="0" lang="zh-CN" altLang="en-US" sz="2100" b="1" i="0" u="none" strike="noStrike" kern="1200" cap="none" spc="0" normalizeH="0" baseline="0" noProof="0" dirty="0">
              <a:ln>
                <a:noFill/>
              </a:ln>
              <a:solidFill>
                <a:srgbClr val="9B0D13"/>
              </a:solidFill>
              <a:effectLst/>
              <a:uLnTx/>
              <a:uFillTx/>
              <a:latin typeface="Impact"/>
              <a:ea typeface="微软雅黑"/>
              <a:cs typeface="+mn-cs"/>
            </a:endParaRPr>
          </a:p>
        </p:txBody>
      </p:sp>
      <p:sp>
        <p:nvSpPr>
          <p:cNvPr id="14" name="矩形 13">
            <a:extLst>
              <a:ext uri="{FF2B5EF4-FFF2-40B4-BE49-F238E27FC236}">
                <a16:creationId xmlns:a16="http://schemas.microsoft.com/office/drawing/2014/main" id="{D598EF0B-0A4B-F24D-9958-7816A6A9B0C2}"/>
              </a:ext>
            </a:extLst>
          </p:cNvPr>
          <p:cNvSpPr/>
          <p:nvPr/>
        </p:nvSpPr>
        <p:spPr>
          <a:xfrm>
            <a:off x="164969" y="1343395"/>
            <a:ext cx="8814062" cy="672675"/>
          </a:xfrm>
          <a:prstGeom prst="rect">
            <a:avLst/>
          </a:prstGeom>
        </p:spPr>
        <p:txBody>
          <a:bodyPr wrap="square" lIns="91430" tIns="45715" rIns="91430" bIns="45715">
            <a:spAutoFit/>
          </a:bodyPr>
          <a:lstStyle/>
          <a:p>
            <a:pPr defTabSz="950770">
              <a:lnSpc>
                <a:spcPct val="150000"/>
              </a:lnSpc>
            </a:pPr>
            <a:r>
              <a:rPr lang="zh-CN" altLang="en-US" sz="2800" b="1" dirty="0"/>
              <a:t>坚定唯物史观</a:t>
            </a:r>
            <a:endParaRPr lang="en-US" altLang="zh-CN" sz="2800" b="1" dirty="0"/>
          </a:p>
        </p:txBody>
      </p:sp>
      <p:sp>
        <p:nvSpPr>
          <p:cNvPr id="6" name="矩形 5">
            <a:extLst>
              <a:ext uri="{FF2B5EF4-FFF2-40B4-BE49-F238E27FC236}">
                <a16:creationId xmlns:a16="http://schemas.microsoft.com/office/drawing/2014/main" id="{04BD6861-1E0B-154E-888C-C173F9672524}"/>
              </a:ext>
            </a:extLst>
          </p:cNvPr>
          <p:cNvSpPr/>
          <p:nvPr/>
        </p:nvSpPr>
        <p:spPr>
          <a:xfrm>
            <a:off x="164969" y="2138619"/>
            <a:ext cx="8814062" cy="3373349"/>
          </a:xfrm>
          <a:prstGeom prst="rect">
            <a:avLst/>
          </a:prstGeom>
        </p:spPr>
        <p:txBody>
          <a:bodyPr wrap="square" lIns="91430" tIns="45715" rIns="91430" bIns="45715">
            <a:spAutoFit/>
          </a:bodyPr>
          <a:lstStyle/>
          <a:p>
            <a:pPr defTabSz="950770">
              <a:lnSpc>
                <a:spcPct val="150000"/>
              </a:lnSpc>
            </a:pPr>
            <a:r>
              <a:rPr lang="zh-CN" altLang="en-US" dirty="0"/>
              <a:t>马克思的历史唯物主义讲的是：生产力的</a:t>
            </a:r>
            <a:r>
              <a:rPr lang="zh-CN" altLang="en-US" b="1" dirty="0"/>
              <a:t>发展</a:t>
            </a:r>
            <a:r>
              <a:rPr lang="zh-CN" altLang="en-US" dirty="0"/>
              <a:t>、生产关系的</a:t>
            </a:r>
            <a:r>
              <a:rPr lang="zh-CN" altLang="en-US" b="1" dirty="0"/>
              <a:t>变化</a:t>
            </a:r>
            <a:r>
              <a:rPr lang="zh-CN" altLang="en-US" dirty="0"/>
              <a:t>，推动了历史事件的</a:t>
            </a:r>
            <a:r>
              <a:rPr lang="zh-CN" altLang="en-US" b="1" dirty="0"/>
              <a:t>发生，历史是随着生产力发展而螺旋前进的。</a:t>
            </a:r>
            <a:endParaRPr lang="en-US" altLang="zh-CN" dirty="0"/>
          </a:p>
          <a:p>
            <a:pPr defTabSz="950770">
              <a:lnSpc>
                <a:spcPct val="150000"/>
              </a:lnSpc>
            </a:pPr>
            <a:endParaRPr lang="en-US" altLang="zh-CN" dirty="0"/>
          </a:p>
          <a:p>
            <a:pPr defTabSz="950770">
              <a:lnSpc>
                <a:spcPct val="150000"/>
              </a:lnSpc>
            </a:pPr>
            <a:r>
              <a:rPr lang="zh-CN" altLang="en-US" dirty="0"/>
              <a:t>唯物史观：人民群众是历史进程的主体，是</a:t>
            </a:r>
            <a:r>
              <a:rPr lang="en-US" altLang="zh-CN" dirty="0"/>
              <a:t>”</a:t>
            </a:r>
            <a:r>
              <a:rPr lang="zh-CN" altLang="en-US" dirty="0"/>
              <a:t>时势造英雄</a:t>
            </a:r>
            <a:r>
              <a:rPr lang="en-US" altLang="zh-CN" dirty="0"/>
              <a:t>”</a:t>
            </a:r>
            <a:r>
              <a:rPr lang="zh-CN" altLang="en-US" dirty="0"/>
              <a:t>，而不是</a:t>
            </a:r>
            <a:r>
              <a:rPr lang="en-US" altLang="zh-CN" dirty="0"/>
              <a:t>”</a:t>
            </a:r>
            <a:r>
              <a:rPr lang="zh-CN" altLang="en-US" dirty="0"/>
              <a:t>英雄造时势</a:t>
            </a:r>
            <a:r>
              <a:rPr lang="en-US" altLang="zh-CN" dirty="0"/>
              <a:t>”</a:t>
            </a:r>
            <a:r>
              <a:rPr lang="zh-CN" altLang="en-US" dirty="0"/>
              <a:t>。</a:t>
            </a:r>
            <a:endParaRPr lang="en-US" altLang="zh-CN" dirty="0"/>
          </a:p>
          <a:p>
            <a:pPr defTabSz="950770">
              <a:lnSpc>
                <a:spcPct val="150000"/>
              </a:lnSpc>
            </a:pPr>
            <a:r>
              <a:rPr lang="zh-CN" altLang="en-US" dirty="0"/>
              <a:t>简单的区分方式：明确谁创造了历史这一基本问题</a:t>
            </a:r>
            <a:endParaRPr lang="en-US" altLang="zh-CN" dirty="0"/>
          </a:p>
          <a:p>
            <a:pPr defTabSz="950770">
              <a:lnSpc>
                <a:spcPct val="150000"/>
              </a:lnSpc>
            </a:pPr>
            <a:endParaRPr lang="en-US" altLang="zh-CN" b="1" dirty="0"/>
          </a:p>
          <a:p>
            <a:pPr defTabSz="950770">
              <a:lnSpc>
                <a:spcPct val="150000"/>
              </a:lnSpc>
            </a:pPr>
            <a:r>
              <a:rPr lang="zh-CN" altLang="en-US" b="1" dirty="0"/>
              <a:t>实事求是，从充足而完备的事实出发，从文物出发，从史料出发</a:t>
            </a:r>
            <a:endParaRPr lang="en-US" altLang="zh-CN" dirty="0"/>
          </a:p>
          <a:p>
            <a:pPr defTabSz="950770">
              <a:lnSpc>
                <a:spcPct val="150000"/>
              </a:lnSpc>
            </a:pPr>
            <a:endParaRPr lang="en-US" altLang="zh-CN" dirty="0"/>
          </a:p>
        </p:txBody>
      </p:sp>
    </p:spTree>
    <p:extLst>
      <p:ext uri="{BB962C8B-B14F-4D97-AF65-F5344CB8AC3E}">
        <p14:creationId xmlns:p14="http://schemas.microsoft.com/office/powerpoint/2010/main" val="4497245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type="lt">
                                    <p:tmPct val="6299"/>
                                  </p:iterate>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par>
                          <p:cTn id="8" fill="hold">
                            <p:stCondLst>
                              <p:cond delay="657"/>
                            </p:stCondLst>
                            <p:childTnLst>
                              <p:par>
                                <p:cTn id="9" presetID="22" presetClass="entr" presetSubtype="4" fill="hold" grpId="0" nodeType="afterEffect">
                                  <p:stCondLst>
                                    <p:cond delay="0"/>
                                  </p:stCondLst>
                                  <p:iterate type="lt">
                                    <p:tmPct val="6299"/>
                                  </p:iterate>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312663" y="1"/>
            <a:ext cx="4032018" cy="5574938"/>
            <a:chOff x="-416830" y="0"/>
            <a:chExt cx="5290914" cy="6859588"/>
          </a:xfrm>
        </p:grpSpPr>
        <p:sp>
          <p:nvSpPr>
            <p:cNvPr id="26" name="矩形 25"/>
            <p:cNvSpPr/>
            <p:nvPr/>
          </p:nvSpPr>
          <p:spPr>
            <a:xfrm>
              <a:off x="165" y="0"/>
              <a:ext cx="4456924" cy="6859588"/>
            </a:xfrm>
            <a:prstGeom prst="rect">
              <a:avLst/>
            </a:prstGeom>
            <a:solidFill>
              <a:srgbClr val="9B0D13"/>
            </a:solidFill>
            <a:ln w="19050" cap="flat" cmpd="sng" algn="ctr">
              <a:noFill/>
              <a:prstDash val="solid"/>
            </a:ln>
            <a:effectLst/>
          </p:spPr>
          <p:txBody>
            <a:bodyPr lIns="91408" tIns="45703" rIns="91408" bIns="45703" rtlCol="0" anchor="ctr"/>
            <a:lstStyle/>
            <a:p>
              <a:pPr marL="0" marR="0" lvl="0" indent="0" algn="ctr" defTabSz="950770" eaLnBrk="1" fontAlgn="auto" latinLnBrk="0" hangingPunct="1">
                <a:lnSpc>
                  <a:spcPct val="100000"/>
                </a:lnSpc>
                <a:spcBef>
                  <a:spcPts val="0"/>
                </a:spcBef>
                <a:spcAft>
                  <a:spcPts val="0"/>
                </a:spcAft>
                <a:buClrTx/>
                <a:buSzTx/>
                <a:buFontTx/>
                <a:buNone/>
                <a:tabLst/>
                <a:defRPr/>
              </a:pPr>
              <a:endParaRPr kumimoji="0" lang="zh-CN" altLang="en-US" sz="1404" b="0" i="0" u="none" strike="noStrike" kern="0" cap="none" spc="0" normalizeH="0" baseline="0" noProof="0">
                <a:ln>
                  <a:noFill/>
                </a:ln>
                <a:solidFill>
                  <a:srgbClr val="FFFFFF"/>
                </a:solidFill>
                <a:effectLst/>
                <a:uLnTx/>
                <a:uFillTx/>
                <a:latin typeface="Impact"/>
                <a:ea typeface="微软雅黑"/>
                <a:cs typeface="+mn-cs"/>
              </a:endParaRPr>
            </a:p>
          </p:txBody>
        </p:sp>
        <p:pic>
          <p:nvPicPr>
            <p:cNvPr id="27" name="Picture 2" descr="C:\Users\Administrator\Desktop\Nipic_20180988_20150909113802527000.png"/>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aturation sat="285000"/>
                      </a14:imgEffect>
                      <a14:imgEffect>
                        <a14:brightnessContrast bright="3000"/>
                      </a14:imgEffect>
                    </a14:imgLayer>
                  </a14:imgProps>
                </a:ext>
                <a:ext uri="{28A0092B-C50C-407E-A947-70E740481C1C}">
                  <a14:useLocalDpi xmlns:a14="http://schemas.microsoft.com/office/drawing/2010/main" val="0"/>
                </a:ext>
              </a:extLst>
            </a:blip>
            <a:srcRect l="22470" r="-7296" b="12677"/>
            <a:stretch/>
          </p:blipFill>
          <p:spPr bwMode="auto">
            <a:xfrm rot="10800000" flipH="1" flipV="1">
              <a:off x="-416830" y="988137"/>
              <a:ext cx="5290914" cy="583921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组合 27"/>
          <p:cNvGrpSpPr/>
          <p:nvPr/>
        </p:nvGrpSpPr>
        <p:grpSpPr>
          <a:xfrm>
            <a:off x="3233923" y="2189457"/>
            <a:ext cx="5946591" cy="3240724"/>
            <a:chOff x="124" y="142257"/>
            <a:chExt cx="9180388" cy="5001243"/>
          </a:xfrm>
        </p:grpSpPr>
        <p:pic>
          <p:nvPicPr>
            <p:cNvPr id="29" name="Picture 5" descr="C:\Users\Administrator\Desktop\党政机关\素材\长城\矢量长城\线稿长城2.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5840"/>
            <a:stretch/>
          </p:blipFill>
          <p:spPr bwMode="auto">
            <a:xfrm>
              <a:off x="124" y="142257"/>
              <a:ext cx="9180388" cy="4805757"/>
            </a:xfrm>
            <a:prstGeom prst="rect">
              <a:avLst/>
            </a:prstGeom>
            <a:noFill/>
            <a:extLst>
              <a:ext uri="{909E8E84-426E-40DD-AFC4-6F175D3DCCD1}">
                <a14:hiddenFill xmlns:a14="http://schemas.microsoft.com/office/drawing/2010/main">
                  <a:solidFill>
                    <a:srgbClr val="FFFFFF"/>
                  </a:solidFill>
                </a14:hiddenFill>
              </a:ext>
            </a:extLst>
          </p:spPr>
        </p:pic>
        <p:sp>
          <p:nvSpPr>
            <p:cNvPr id="30" name="矩形 29"/>
            <p:cNvSpPr/>
            <p:nvPr/>
          </p:nvSpPr>
          <p:spPr>
            <a:xfrm>
              <a:off x="124" y="4948014"/>
              <a:ext cx="9180388" cy="195486"/>
            </a:xfrm>
            <a:prstGeom prst="rect">
              <a:avLst/>
            </a:prstGeom>
            <a:solidFill>
              <a:srgbClr val="9B0D13"/>
            </a:solidFill>
            <a:ln w="19050" cap="flat" cmpd="sng" algn="ctr">
              <a:noFill/>
              <a:prstDash val="solid"/>
            </a:ln>
            <a:effectLst/>
          </p:spPr>
          <p:txBody>
            <a:bodyPr rtlCol="0" anchor="ctr"/>
            <a:lstStyle/>
            <a:p>
              <a:pPr marL="0" marR="0" lvl="0" indent="0" algn="ctr" defTabSz="950770" eaLnBrk="1" fontAlgn="auto" latinLnBrk="0" hangingPunct="1">
                <a:lnSpc>
                  <a:spcPct val="100000"/>
                </a:lnSpc>
                <a:spcBef>
                  <a:spcPts val="0"/>
                </a:spcBef>
                <a:spcAft>
                  <a:spcPts val="0"/>
                </a:spcAft>
                <a:buClrTx/>
                <a:buSzTx/>
                <a:buFontTx/>
                <a:buNone/>
                <a:tabLst/>
                <a:defRPr/>
              </a:pPr>
              <a:endParaRPr kumimoji="0" lang="zh-CN" altLang="en-US" sz="1404" b="0" i="0" u="none" strike="noStrike" kern="0" cap="none" spc="0" normalizeH="0" baseline="0" noProof="0">
                <a:ln>
                  <a:noFill/>
                </a:ln>
                <a:solidFill>
                  <a:srgbClr val="FFFFFF"/>
                </a:solidFill>
                <a:effectLst/>
                <a:uLnTx/>
                <a:uFillTx/>
                <a:latin typeface="Impact"/>
                <a:ea typeface="微软雅黑"/>
                <a:cs typeface="+mn-cs"/>
              </a:endParaRPr>
            </a:p>
          </p:txBody>
        </p:sp>
      </p:grpSp>
      <p:sp>
        <p:nvSpPr>
          <p:cNvPr id="31" name="标题 4"/>
          <p:cNvSpPr txBox="1">
            <a:spLocks/>
          </p:cNvSpPr>
          <p:nvPr/>
        </p:nvSpPr>
        <p:spPr>
          <a:xfrm>
            <a:off x="4269542" y="2597519"/>
            <a:ext cx="3875353" cy="510516"/>
          </a:xfrm>
          <a:prstGeom prst="rect">
            <a:avLst/>
          </a:prstGeom>
        </p:spPr>
        <p:txBody>
          <a:bodyPr vert="horz" lIns="121847" tIns="60924" rIns="121847" bIns="60924"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a:solidFill>
                  <a:srgbClr val="9B0D13"/>
                </a:solidFill>
                <a:latin typeface="Impact"/>
                <a:ea typeface="微软雅黑"/>
                <a:cs typeface="+mn-ea"/>
                <a:sym typeface="+mn-lt"/>
              </a:rPr>
              <a:t>中国共产党的发展历程</a:t>
            </a:r>
          </a:p>
        </p:txBody>
      </p:sp>
      <p:grpSp>
        <p:nvGrpSpPr>
          <p:cNvPr id="32" name="组合 31"/>
          <p:cNvGrpSpPr/>
          <p:nvPr/>
        </p:nvGrpSpPr>
        <p:grpSpPr>
          <a:xfrm>
            <a:off x="4785787" y="840550"/>
            <a:ext cx="2508487" cy="1674889"/>
            <a:chOff x="4785785" y="593113"/>
            <a:chExt cx="2508487" cy="1674283"/>
          </a:xfrm>
        </p:grpSpPr>
        <p:pic>
          <p:nvPicPr>
            <p:cNvPr id="33" name="Picture 4" descr="C:\Users\Administrator\Desktop\素材\Nipic_2174276_20140319144634019323.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5785" y="593113"/>
              <a:ext cx="2508487" cy="1674283"/>
            </a:xfrm>
            <a:prstGeom prst="rect">
              <a:avLst/>
            </a:prstGeom>
            <a:noFill/>
            <a:extLst>
              <a:ext uri="{909E8E84-426E-40DD-AFC4-6F175D3DCCD1}">
                <a14:hiddenFill xmlns:a14="http://schemas.microsoft.com/office/drawing/2010/main">
                  <a:solidFill>
                    <a:srgbClr val="FFFFFF"/>
                  </a:solidFill>
                </a14:hiddenFill>
              </a:ext>
            </a:extLst>
          </p:spPr>
        </p:pic>
        <p:sp>
          <p:nvSpPr>
            <p:cNvPr id="34" name="标题 4"/>
            <p:cNvSpPr txBox="1">
              <a:spLocks/>
            </p:cNvSpPr>
            <p:nvPr/>
          </p:nvSpPr>
          <p:spPr>
            <a:xfrm>
              <a:off x="5364088" y="675845"/>
              <a:ext cx="1613764" cy="1391849"/>
            </a:xfrm>
            <a:prstGeom prst="rect">
              <a:avLst/>
            </a:prstGeom>
          </p:spPr>
          <p:txBody>
            <a:bodyPr vert="horz" lIns="68589" tIns="34294" rIns="68589" bIns="34294"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4801" dirty="0">
                  <a:solidFill>
                    <a:srgbClr val="FFFFFF"/>
                  </a:solidFill>
                  <a:latin typeface="Impact" pitchFamily="34" charset="0"/>
                  <a:ea typeface="微软雅黑" pitchFamily="34" charset="-122"/>
                </a:rPr>
                <a:t>    01</a:t>
              </a:r>
              <a:endParaRPr lang="zh-CN" altLang="en-US" sz="2775" dirty="0">
                <a:solidFill>
                  <a:srgbClr val="FFFFFF"/>
                </a:solidFill>
                <a:latin typeface="Impact" pitchFamily="34" charset="0"/>
                <a:ea typeface="微软雅黑" pitchFamily="34" charset="-122"/>
              </a:endParaRPr>
            </a:p>
          </p:txBody>
        </p:sp>
      </p:grpSp>
      <p:grpSp>
        <p:nvGrpSpPr>
          <p:cNvPr id="35" name="组合 34"/>
          <p:cNvGrpSpPr/>
          <p:nvPr/>
        </p:nvGrpSpPr>
        <p:grpSpPr>
          <a:xfrm>
            <a:off x="7180081" y="3216011"/>
            <a:ext cx="1230762" cy="893596"/>
            <a:chOff x="6935916" y="343637"/>
            <a:chExt cx="1713877" cy="1135367"/>
          </a:xfrm>
        </p:grpSpPr>
        <p:pic>
          <p:nvPicPr>
            <p:cNvPr id="36" name="Picture 4" descr="C:\Users\Administrator\Desktop\线稿长城1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35916" y="343637"/>
              <a:ext cx="1300628" cy="113536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C:\Users\Administrator\Desktop\线稿长城1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900000">
              <a:off x="7896192" y="541316"/>
              <a:ext cx="753601" cy="6578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组合 37"/>
          <p:cNvGrpSpPr/>
          <p:nvPr/>
        </p:nvGrpSpPr>
        <p:grpSpPr>
          <a:xfrm>
            <a:off x="517897" y="1082898"/>
            <a:ext cx="2592948" cy="3719072"/>
            <a:chOff x="690439" y="1063965"/>
            <a:chExt cx="3456814" cy="4958117"/>
          </a:xfrm>
        </p:grpSpPr>
        <p:pic>
          <p:nvPicPr>
            <p:cNvPr id="39" name="Picture 7" descr="C:\Users\Administrator\Desktop\党政机关\素材\长城\矢量长城\132.png"/>
            <p:cNvPicPr>
              <a:picLocks noChangeAspect="1" noChangeArrowheads="1"/>
            </p:cNvPicPr>
            <p:nvPr/>
          </p:nvPicPr>
          <p:blipFill>
            <a:blip r:embed="rId9" cstate="print">
              <a:extLst>
                <a:ext uri="{BEBA8EAE-BF5A-486C-A8C5-ECC9F3942E4B}">
                  <a14:imgProps xmlns:a14="http://schemas.microsoft.com/office/drawing/2010/main">
                    <a14:imgLayer r:embed="rId10">
                      <a14:imgEffect>
                        <a14:colorTemperature colorTemp="10125"/>
                      </a14:imgEffect>
                      <a14:imgEffect>
                        <a14:brightnessContrast bright="100000" contrast="72000"/>
                      </a14:imgEffect>
                    </a14:imgLayer>
                  </a14:imgProps>
                </a:ext>
                <a:ext uri="{28A0092B-C50C-407E-A947-70E740481C1C}">
                  <a14:useLocalDpi xmlns:a14="http://schemas.microsoft.com/office/drawing/2010/main" val="0"/>
                </a:ext>
              </a:extLst>
            </a:blip>
            <a:srcRect/>
            <a:stretch>
              <a:fillRect/>
            </a:stretch>
          </p:blipFill>
          <p:spPr bwMode="auto">
            <a:xfrm>
              <a:off x="1504358" y="5414104"/>
              <a:ext cx="1665810" cy="607978"/>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组合 39"/>
            <p:cNvGrpSpPr/>
            <p:nvPr/>
          </p:nvGrpSpPr>
          <p:grpSpPr>
            <a:xfrm>
              <a:off x="690439" y="1063965"/>
              <a:ext cx="3456814" cy="2500806"/>
              <a:chOff x="690439" y="1063965"/>
              <a:chExt cx="3456814" cy="2500806"/>
            </a:xfrm>
          </p:grpSpPr>
          <p:grpSp>
            <p:nvGrpSpPr>
              <p:cNvPr id="41" name="组合 40"/>
              <p:cNvGrpSpPr/>
              <p:nvPr/>
            </p:nvGrpSpPr>
            <p:grpSpPr>
              <a:xfrm>
                <a:off x="924883" y="2116455"/>
                <a:ext cx="2809220" cy="703329"/>
                <a:chOff x="763823" y="350767"/>
                <a:chExt cx="3175331" cy="527375"/>
              </a:xfrm>
            </p:grpSpPr>
            <p:sp>
              <p:nvSpPr>
                <p:cNvPr id="44" name="TextBox 19"/>
                <p:cNvSpPr txBox="1"/>
                <p:nvPr/>
              </p:nvSpPr>
              <p:spPr>
                <a:xfrm>
                  <a:off x="1071323" y="619703"/>
                  <a:ext cx="2577899" cy="258439"/>
                </a:xfrm>
                <a:prstGeom prst="rect">
                  <a:avLst/>
                </a:prstGeom>
                <a:noFill/>
                <a:ln>
                  <a:noFill/>
                </a:ln>
                <a:effectLst/>
              </p:spPr>
              <p:txBody>
                <a:bodyPr wrap="none" rtlCol="0">
                  <a:spAutoFit/>
                </a:bodyPr>
                <a:lstStyle/>
                <a:p>
                  <a:pPr algn="ctr" defTabSz="950770">
                    <a:lnSpc>
                      <a:spcPct val="120000"/>
                    </a:lnSpc>
                  </a:pPr>
                  <a:r>
                    <a:rPr lang="en-US" altLang="zh-CN" sz="900" b="1" dirty="0">
                      <a:solidFill>
                        <a:srgbClr val="FDE6D3"/>
                      </a:solidFill>
                      <a:latin typeface="微软雅黑"/>
                      <a:ea typeface="微软雅黑"/>
                      <a:cs typeface="+mn-ea"/>
                      <a:sym typeface="+mn-lt"/>
                    </a:rPr>
                    <a:t>Communist Party of China</a:t>
                  </a:r>
                  <a:endParaRPr lang="zh-CN" altLang="en-US" sz="900" b="1" dirty="0">
                    <a:solidFill>
                      <a:srgbClr val="FDE6D3"/>
                    </a:solidFill>
                    <a:latin typeface="微软雅黑"/>
                    <a:ea typeface="微软雅黑"/>
                    <a:cs typeface="+mn-ea"/>
                    <a:sym typeface="+mn-lt"/>
                  </a:endParaRPr>
                </a:p>
              </p:txBody>
            </p:sp>
            <p:sp>
              <p:nvSpPr>
                <p:cNvPr id="45" name="TextBox 20"/>
                <p:cNvSpPr txBox="1"/>
                <p:nvPr/>
              </p:nvSpPr>
              <p:spPr>
                <a:xfrm>
                  <a:off x="763823" y="350767"/>
                  <a:ext cx="3175331" cy="355354"/>
                </a:xfrm>
                <a:prstGeom prst="rect">
                  <a:avLst/>
                </a:prstGeom>
                <a:noFill/>
                <a:effectLst/>
              </p:spPr>
              <p:txBody>
                <a:bodyPr wrap="square" rtlCol="0">
                  <a:spAutoFit/>
                </a:bodyPr>
                <a:lstStyle/>
                <a:p>
                  <a:pPr algn="ctr" defTabSz="950770">
                    <a:lnSpc>
                      <a:spcPct val="120000"/>
                    </a:lnSpc>
                  </a:pPr>
                  <a:r>
                    <a:rPr lang="zh-CN" altLang="en-US" sz="1425" b="1" dirty="0">
                      <a:solidFill>
                        <a:srgbClr val="FDE6D3"/>
                      </a:solidFill>
                      <a:latin typeface="Impact"/>
                      <a:ea typeface="微软雅黑"/>
                      <a:cs typeface="+mn-ea"/>
                      <a:sym typeface="+mn-lt"/>
                    </a:rPr>
                    <a:t>中国共产党</a:t>
                  </a:r>
                  <a:endParaRPr lang="en-US" altLang="zh-CN" sz="1425" b="1" dirty="0">
                    <a:solidFill>
                      <a:srgbClr val="FDE6D3"/>
                    </a:solidFill>
                    <a:latin typeface="Impact"/>
                    <a:ea typeface="微软雅黑"/>
                    <a:cs typeface="+mn-ea"/>
                    <a:sym typeface="+mn-lt"/>
                  </a:endParaRPr>
                </a:p>
              </p:txBody>
            </p:sp>
          </p:grpSp>
          <p:pic>
            <p:nvPicPr>
              <p:cNvPr id="42" name="Picture 3" descr="C:\Users\xb\Desktop\53bf653e36a06.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802436" y="1063965"/>
                <a:ext cx="953365" cy="845593"/>
              </a:xfrm>
              <a:prstGeom prst="rect">
                <a:avLst/>
              </a:prstGeom>
              <a:noFill/>
              <a:extLst>
                <a:ext uri="{909E8E84-426E-40DD-AFC4-6F175D3DCCD1}">
                  <a14:hiddenFill xmlns:a14="http://schemas.microsoft.com/office/drawing/2010/main">
                    <a:solidFill>
                      <a:srgbClr val="FFFFFF"/>
                    </a:solidFill>
                  </a14:hiddenFill>
                </a:ext>
              </a:extLst>
            </p:spPr>
          </p:pic>
          <p:sp>
            <p:nvSpPr>
              <p:cNvPr id="43" name="文本框 8"/>
              <p:cNvSpPr txBox="1"/>
              <p:nvPr/>
            </p:nvSpPr>
            <p:spPr>
              <a:xfrm>
                <a:off x="690439" y="2826217"/>
                <a:ext cx="3456814" cy="738554"/>
              </a:xfrm>
              <a:prstGeom prst="rect">
                <a:avLst/>
              </a:prstGeom>
              <a:noFill/>
            </p:spPr>
            <p:txBody>
              <a:bodyPr wrap="square" lIns="91430" tIns="45715" rIns="91430" bIns="45715" rtlCol="0">
                <a:spAutoFit/>
              </a:bodyPr>
              <a:lstStyle/>
              <a:p>
                <a:pPr algn="ctr" defTabSz="950770"/>
                <a:r>
                  <a:rPr lang="zh-CN" altLang="en-US" sz="3000" dirty="0">
                    <a:solidFill>
                      <a:srgbClr val="FDE9D5"/>
                    </a:solidFill>
                    <a:latin typeface="华康俪金黑W8(P)" pitchFamily="34" charset="-122"/>
                    <a:ea typeface="华康俪金黑W8(P)" pitchFamily="34" charset="-122"/>
                  </a:rPr>
                  <a:t>如何学习党史</a:t>
                </a:r>
              </a:p>
            </p:txBody>
          </p:sp>
        </p:grpSp>
      </p:grpSp>
    </p:spTree>
    <p:extLst>
      <p:ext uri="{BB962C8B-B14F-4D97-AF65-F5344CB8AC3E}">
        <p14:creationId xmlns:p14="http://schemas.microsoft.com/office/powerpoint/2010/main" val="1169445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1500" fill="hold"/>
                                        <p:tgtEl>
                                          <p:spTgt spid="38"/>
                                        </p:tgtEl>
                                        <p:attrNameLst>
                                          <p:attrName>ppt_x</p:attrName>
                                        </p:attrNameLst>
                                      </p:cBhvr>
                                      <p:tavLst>
                                        <p:tav tm="0">
                                          <p:val>
                                            <p:strVal val="#ppt_x"/>
                                          </p:val>
                                        </p:tav>
                                        <p:tav tm="100000">
                                          <p:val>
                                            <p:strVal val="#ppt_x"/>
                                          </p:val>
                                        </p:tav>
                                      </p:tavLst>
                                    </p:anim>
                                    <p:anim calcmode="lin" valueType="num">
                                      <p:cBhvr additive="base">
                                        <p:cTn id="12" dur="1500" fill="hold"/>
                                        <p:tgtEl>
                                          <p:spTgt spid="38"/>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childTnLst>
                                </p:cTn>
                              </p:par>
                            </p:childTnLst>
                          </p:cTn>
                        </p:par>
                        <p:par>
                          <p:cTn id="17" fill="hold">
                            <p:stCondLst>
                              <p:cond delay="3000"/>
                            </p:stCondLst>
                            <p:childTnLst>
                              <p:par>
                                <p:cTn id="18" presetID="2" presetClass="entr" presetSubtype="6" fill="hold" nodeType="afterEffect">
                                  <p:stCondLst>
                                    <p:cond delay="0"/>
                                  </p:stCondLst>
                                  <p:childTnLst>
                                    <p:set>
                                      <p:cBhvr>
                                        <p:cTn id="19" dur="1" fill="hold">
                                          <p:stCondLst>
                                            <p:cond delay="0"/>
                                          </p:stCondLst>
                                        </p:cTn>
                                        <p:tgtEl>
                                          <p:spTgt spid="35"/>
                                        </p:tgtEl>
                                        <p:attrNameLst>
                                          <p:attrName>style.visibility</p:attrName>
                                        </p:attrNameLst>
                                      </p:cBhvr>
                                      <p:to>
                                        <p:strVal val="visible"/>
                                      </p:to>
                                    </p:set>
                                    <p:anim calcmode="lin" valueType="num">
                                      <p:cBhvr additive="base">
                                        <p:cTn id="20" dur="1500" fill="hold"/>
                                        <p:tgtEl>
                                          <p:spTgt spid="35"/>
                                        </p:tgtEl>
                                        <p:attrNameLst>
                                          <p:attrName>ppt_x</p:attrName>
                                        </p:attrNameLst>
                                      </p:cBhvr>
                                      <p:tavLst>
                                        <p:tav tm="0">
                                          <p:val>
                                            <p:strVal val="1+#ppt_w/2"/>
                                          </p:val>
                                        </p:tav>
                                        <p:tav tm="100000">
                                          <p:val>
                                            <p:strVal val="#ppt_x"/>
                                          </p:val>
                                        </p:tav>
                                      </p:tavLst>
                                    </p:anim>
                                    <p:anim calcmode="lin" valueType="num">
                                      <p:cBhvr additive="base">
                                        <p:cTn id="21" dur="1500" fill="hold"/>
                                        <p:tgtEl>
                                          <p:spTgt spid="35"/>
                                        </p:tgtEl>
                                        <p:attrNameLst>
                                          <p:attrName>ppt_y</p:attrName>
                                        </p:attrNameLst>
                                      </p:cBhvr>
                                      <p:tavLst>
                                        <p:tav tm="0">
                                          <p:val>
                                            <p:strVal val="1+#ppt_h/2"/>
                                          </p:val>
                                        </p:tav>
                                        <p:tav tm="100000">
                                          <p:val>
                                            <p:strVal val="#ppt_y"/>
                                          </p:val>
                                        </p:tav>
                                      </p:tavLst>
                                    </p:anim>
                                  </p:childTnLst>
                                </p:cTn>
                              </p:par>
                            </p:childTnLst>
                          </p:cTn>
                        </p:par>
                        <p:par>
                          <p:cTn id="22" fill="hold">
                            <p:stCondLst>
                              <p:cond delay="4500"/>
                            </p:stCondLst>
                            <p:childTnLst>
                              <p:par>
                                <p:cTn id="23" presetID="42" presetClass="entr" presetSubtype="0" fill="hold"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1000"/>
                                        <p:tgtEl>
                                          <p:spTgt spid="32"/>
                                        </p:tgtEl>
                                      </p:cBhvr>
                                    </p:animEffect>
                                    <p:anim calcmode="lin" valueType="num">
                                      <p:cBhvr>
                                        <p:cTn id="26" dur="1000" fill="hold"/>
                                        <p:tgtEl>
                                          <p:spTgt spid="32"/>
                                        </p:tgtEl>
                                        <p:attrNameLst>
                                          <p:attrName>ppt_x</p:attrName>
                                        </p:attrNameLst>
                                      </p:cBhvr>
                                      <p:tavLst>
                                        <p:tav tm="0">
                                          <p:val>
                                            <p:strVal val="#ppt_x"/>
                                          </p:val>
                                        </p:tav>
                                        <p:tav tm="100000">
                                          <p:val>
                                            <p:strVal val="#ppt_x"/>
                                          </p:val>
                                        </p:tav>
                                      </p:tavLst>
                                    </p:anim>
                                    <p:anim calcmode="lin" valueType="num">
                                      <p:cBhvr>
                                        <p:cTn id="27" dur="1000" fill="hold"/>
                                        <p:tgtEl>
                                          <p:spTgt spid="32"/>
                                        </p:tgtEl>
                                        <p:attrNameLst>
                                          <p:attrName>ppt_y</p:attrName>
                                        </p:attrNameLst>
                                      </p:cBhvr>
                                      <p:tavLst>
                                        <p:tav tm="0">
                                          <p:val>
                                            <p:strVal val="#ppt_y+.1"/>
                                          </p:val>
                                        </p:tav>
                                        <p:tav tm="100000">
                                          <p:val>
                                            <p:strVal val="#ppt_y"/>
                                          </p:val>
                                        </p:tav>
                                      </p:tavLst>
                                    </p:anim>
                                  </p:childTnLst>
                                </p:cTn>
                              </p:par>
                            </p:childTnLst>
                          </p:cTn>
                        </p:par>
                        <p:par>
                          <p:cTn id="28" fill="hold">
                            <p:stCondLst>
                              <p:cond delay="5500"/>
                            </p:stCondLst>
                            <p:childTnLst>
                              <p:par>
                                <p:cTn id="29" presetID="42" presetClass="entr" presetSubtype="0"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1000"/>
                                        <p:tgtEl>
                                          <p:spTgt spid="31"/>
                                        </p:tgtEl>
                                      </p:cBhvr>
                                    </p:animEffect>
                                    <p:anim calcmode="lin" valueType="num">
                                      <p:cBhvr>
                                        <p:cTn id="32" dur="1000" fill="hold"/>
                                        <p:tgtEl>
                                          <p:spTgt spid="31"/>
                                        </p:tgtEl>
                                        <p:attrNameLst>
                                          <p:attrName>ppt_x</p:attrName>
                                        </p:attrNameLst>
                                      </p:cBhvr>
                                      <p:tavLst>
                                        <p:tav tm="0">
                                          <p:val>
                                            <p:strVal val="#ppt_x"/>
                                          </p:val>
                                        </p:tav>
                                        <p:tav tm="100000">
                                          <p:val>
                                            <p:strVal val="#ppt_x"/>
                                          </p:val>
                                        </p:tav>
                                      </p:tavLst>
                                    </p:anim>
                                    <p:anim calcmode="lin" valueType="num">
                                      <p:cBhvr>
                                        <p:cTn id="33"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483326" y="4001294"/>
            <a:ext cx="7739063"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圆角矩形标注 1"/>
          <p:cNvSpPr>
            <a:spLocks noChangeArrowheads="1"/>
          </p:cNvSpPr>
          <p:nvPr/>
        </p:nvSpPr>
        <p:spPr bwMode="auto">
          <a:xfrm>
            <a:off x="176144" y="3147125"/>
            <a:ext cx="1285875" cy="306466"/>
          </a:xfrm>
          <a:prstGeom prst="wedgeRoundRectCallout">
            <a:avLst>
              <a:gd name="adj1" fmla="val -10347"/>
              <a:gd name="adj2" fmla="val 143612"/>
              <a:gd name="adj3" fmla="val 16667"/>
            </a:avLst>
          </a:prstGeom>
          <a:solidFill>
            <a:srgbClr val="92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1800"/>
              </a:spcAft>
            </a:pPr>
            <a:r>
              <a:rPr lang="zh-CN" altLang="en-US" sz="1200" dirty="0">
                <a:solidFill>
                  <a:schemeClr val="bg1"/>
                </a:solidFill>
                <a:latin typeface="微软雅黑" panose="020B0503020204020204" pitchFamily="34" charset="-122"/>
                <a:ea typeface="微软雅黑" panose="020B0503020204020204" pitchFamily="34" charset="-122"/>
              </a:rPr>
              <a:t>中国共产党创建</a:t>
            </a:r>
          </a:p>
        </p:txBody>
      </p:sp>
      <p:sp>
        <p:nvSpPr>
          <p:cNvPr id="9" name="矩形 8"/>
          <p:cNvSpPr>
            <a:spLocks noChangeArrowheads="1"/>
          </p:cNvSpPr>
          <p:nvPr/>
        </p:nvSpPr>
        <p:spPr bwMode="auto">
          <a:xfrm>
            <a:off x="373789" y="3847306"/>
            <a:ext cx="890587" cy="307777"/>
          </a:xfrm>
          <a:prstGeom prst="rect">
            <a:avLst/>
          </a:prstGeom>
          <a:solidFill>
            <a:srgbClr val="92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1800"/>
              </a:spcAft>
            </a:pPr>
            <a:r>
              <a:rPr lang="en-US" altLang="zh-CN" sz="1400" b="1" dirty="0">
                <a:solidFill>
                  <a:schemeClr val="bg1"/>
                </a:solidFill>
                <a:latin typeface="微软雅黑" panose="020B0503020204020204" pitchFamily="34" charset="-122"/>
                <a:ea typeface="微软雅黑" panose="020B0503020204020204" pitchFamily="34" charset="-122"/>
              </a:rPr>
              <a:t>1921</a:t>
            </a:r>
            <a:r>
              <a:rPr lang="zh-CN" altLang="en-US" sz="1400" b="1" dirty="0">
                <a:solidFill>
                  <a:schemeClr val="bg1"/>
                </a:solidFill>
                <a:latin typeface="微软雅黑" panose="020B0503020204020204" pitchFamily="34" charset="-122"/>
                <a:ea typeface="微软雅黑" panose="020B0503020204020204" pitchFamily="34" charset="-122"/>
              </a:rPr>
              <a:t>年  </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10" name="矩形 9"/>
          <p:cNvSpPr>
            <a:spLocks noChangeArrowheads="1"/>
          </p:cNvSpPr>
          <p:nvPr/>
        </p:nvSpPr>
        <p:spPr bwMode="auto">
          <a:xfrm>
            <a:off x="1509032" y="3847306"/>
            <a:ext cx="890588" cy="307975"/>
          </a:xfrm>
          <a:prstGeom prst="rect">
            <a:avLst/>
          </a:prstGeom>
          <a:solidFill>
            <a:srgbClr val="92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1800"/>
              </a:spcAft>
            </a:pPr>
            <a:r>
              <a:rPr lang="en-US" altLang="zh-CN" sz="1400" b="1" dirty="0">
                <a:solidFill>
                  <a:schemeClr val="bg1"/>
                </a:solidFill>
                <a:latin typeface="微软雅黑" panose="020B0503020204020204" pitchFamily="34" charset="-122"/>
                <a:ea typeface="微软雅黑" panose="020B0503020204020204" pitchFamily="34" charset="-122"/>
              </a:rPr>
              <a:t>1924</a:t>
            </a:r>
            <a:r>
              <a:rPr lang="zh-CN" altLang="en-US" sz="1400" b="1" dirty="0">
                <a:solidFill>
                  <a:schemeClr val="bg1"/>
                </a:solidFill>
                <a:latin typeface="微软雅黑" panose="020B0503020204020204" pitchFamily="34" charset="-122"/>
                <a:ea typeface="微软雅黑" panose="020B0503020204020204" pitchFamily="34" charset="-122"/>
              </a:rPr>
              <a:t>年   </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1" name="矩形 10"/>
          <p:cNvSpPr>
            <a:spLocks noChangeArrowheads="1"/>
          </p:cNvSpPr>
          <p:nvPr/>
        </p:nvSpPr>
        <p:spPr bwMode="auto">
          <a:xfrm>
            <a:off x="2704214" y="3847305"/>
            <a:ext cx="1385888" cy="307777"/>
          </a:xfrm>
          <a:prstGeom prst="rect">
            <a:avLst/>
          </a:prstGeom>
          <a:solidFill>
            <a:srgbClr val="92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1800"/>
              </a:spcAft>
            </a:pPr>
            <a:r>
              <a:rPr lang="en-US" altLang="zh-CN" sz="1400" b="1" dirty="0">
                <a:solidFill>
                  <a:schemeClr val="bg1"/>
                </a:solidFill>
                <a:latin typeface="微软雅黑" panose="020B0503020204020204" pitchFamily="34" charset="-122"/>
                <a:ea typeface="微软雅黑" panose="020B0503020204020204" pitchFamily="34" charset="-122"/>
              </a:rPr>
              <a:t>1926-1927</a:t>
            </a:r>
            <a:r>
              <a:rPr lang="zh-CN" altLang="en-US" sz="1400" b="1" dirty="0">
                <a:solidFill>
                  <a:schemeClr val="bg1"/>
                </a:solidFill>
                <a:latin typeface="微软雅黑" panose="020B0503020204020204" pitchFamily="34" charset="-122"/>
                <a:ea typeface="微软雅黑" panose="020B0503020204020204" pitchFamily="34" charset="-122"/>
              </a:rPr>
              <a:t>年</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2" name="圆角矩形标注 13"/>
          <p:cNvSpPr>
            <a:spLocks noChangeArrowheads="1"/>
          </p:cNvSpPr>
          <p:nvPr/>
        </p:nvSpPr>
        <p:spPr bwMode="auto">
          <a:xfrm>
            <a:off x="1374192" y="4472079"/>
            <a:ext cx="1303338" cy="306467"/>
          </a:xfrm>
          <a:prstGeom prst="wedgeRoundRectCallout">
            <a:avLst>
              <a:gd name="adj1" fmla="val 1814"/>
              <a:gd name="adj2" fmla="val -137379"/>
              <a:gd name="adj3" fmla="val 16667"/>
            </a:avLst>
          </a:prstGeom>
          <a:solidFill>
            <a:srgbClr val="92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1800"/>
              </a:spcAft>
            </a:pPr>
            <a:r>
              <a:rPr lang="zh-CN" altLang="en-US" sz="1200" dirty="0">
                <a:solidFill>
                  <a:schemeClr val="bg1"/>
                </a:solidFill>
                <a:latin typeface="微软雅黑" panose="020B0503020204020204" pitchFamily="34" charset="-122"/>
                <a:ea typeface="微软雅黑" panose="020B0503020204020204" pitchFamily="34" charset="-122"/>
              </a:rPr>
              <a:t>国共第一次合作</a:t>
            </a:r>
          </a:p>
        </p:txBody>
      </p:sp>
      <p:sp>
        <p:nvSpPr>
          <p:cNvPr id="13" name="圆角矩形标注 14"/>
          <p:cNvSpPr>
            <a:spLocks noChangeArrowheads="1"/>
          </p:cNvSpPr>
          <p:nvPr/>
        </p:nvSpPr>
        <p:spPr bwMode="auto">
          <a:xfrm>
            <a:off x="2588011" y="3041253"/>
            <a:ext cx="1670050" cy="510778"/>
          </a:xfrm>
          <a:prstGeom prst="wedgeRoundRectCallout">
            <a:avLst>
              <a:gd name="adj1" fmla="val -10202"/>
              <a:gd name="adj2" fmla="val 102461"/>
              <a:gd name="adj3" fmla="val 16667"/>
            </a:avLst>
          </a:prstGeom>
          <a:solidFill>
            <a:srgbClr val="92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1800"/>
              </a:spcAft>
            </a:pPr>
            <a:r>
              <a:rPr lang="zh-CN" altLang="en-US" sz="1200" dirty="0">
                <a:solidFill>
                  <a:schemeClr val="bg1"/>
                </a:solidFill>
                <a:latin typeface="微软雅黑" panose="020B0503020204020204" pitchFamily="34" charset="-122"/>
                <a:ea typeface="微软雅黑" panose="020B0503020204020204" pitchFamily="34" charset="-122"/>
              </a:rPr>
              <a:t>北伐战争，</a:t>
            </a:r>
            <a:r>
              <a:rPr lang="en-US" altLang="zh-CN" sz="1200" dirty="0">
                <a:solidFill>
                  <a:schemeClr val="bg1"/>
                </a:solidFill>
                <a:latin typeface="微软雅黑" panose="020B0503020204020204" pitchFamily="34" charset="-122"/>
                <a:ea typeface="微软雅黑" panose="020B0503020204020204" pitchFamily="34" charset="-122"/>
              </a:rPr>
              <a:t>1927.4.12</a:t>
            </a:r>
            <a:r>
              <a:rPr lang="zh-CN" altLang="en-US" sz="1200" dirty="0">
                <a:solidFill>
                  <a:schemeClr val="bg1"/>
                </a:solidFill>
                <a:latin typeface="微软雅黑" panose="020B0503020204020204" pitchFamily="34" charset="-122"/>
                <a:ea typeface="微软雅黑" panose="020B0503020204020204" pitchFamily="34" charset="-122"/>
              </a:rPr>
              <a:t>合作破裂</a:t>
            </a:r>
          </a:p>
        </p:txBody>
      </p:sp>
      <p:sp>
        <p:nvSpPr>
          <p:cNvPr id="14" name="圆角矩形标注 15"/>
          <p:cNvSpPr>
            <a:spLocks noChangeArrowheads="1"/>
          </p:cNvSpPr>
          <p:nvPr/>
        </p:nvSpPr>
        <p:spPr bwMode="auto">
          <a:xfrm>
            <a:off x="4378831" y="4335423"/>
            <a:ext cx="1181819" cy="306466"/>
          </a:xfrm>
          <a:prstGeom prst="wedgeRoundRectCallout">
            <a:avLst>
              <a:gd name="adj1" fmla="val -6334"/>
              <a:gd name="adj2" fmla="val -84323"/>
              <a:gd name="adj3" fmla="val 16667"/>
            </a:avLst>
          </a:prstGeom>
          <a:solidFill>
            <a:srgbClr val="92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1800"/>
              </a:spcAft>
            </a:pPr>
            <a:r>
              <a:rPr lang="zh-CN" altLang="en-US" sz="1200" dirty="0">
                <a:solidFill>
                  <a:schemeClr val="bg1"/>
                </a:solidFill>
                <a:latin typeface="微软雅黑" panose="020B0503020204020204" pitchFamily="34" charset="-122"/>
                <a:ea typeface="微软雅黑" panose="020B0503020204020204" pitchFamily="34" charset="-122"/>
              </a:rPr>
              <a:t>土地革命战争</a:t>
            </a:r>
          </a:p>
        </p:txBody>
      </p:sp>
      <p:sp>
        <p:nvSpPr>
          <p:cNvPr id="16" name="矩形 15"/>
          <p:cNvSpPr>
            <a:spLocks noChangeArrowheads="1"/>
          </p:cNvSpPr>
          <p:nvPr/>
        </p:nvSpPr>
        <p:spPr bwMode="auto">
          <a:xfrm>
            <a:off x="7710409" y="3847306"/>
            <a:ext cx="1320801" cy="307777"/>
          </a:xfrm>
          <a:prstGeom prst="rect">
            <a:avLst/>
          </a:prstGeom>
          <a:solidFill>
            <a:srgbClr val="92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1800"/>
              </a:spcAft>
            </a:pPr>
            <a:r>
              <a:rPr lang="en-US" altLang="zh-CN" sz="1400" b="1" dirty="0">
                <a:solidFill>
                  <a:schemeClr val="bg1"/>
                </a:solidFill>
                <a:latin typeface="微软雅黑" panose="020B0503020204020204" pitchFamily="34" charset="-122"/>
                <a:ea typeface="微软雅黑" panose="020B0503020204020204" pitchFamily="34" charset="-122"/>
              </a:rPr>
              <a:t>1946-1949</a:t>
            </a:r>
            <a:r>
              <a:rPr lang="zh-CN" altLang="en-US" sz="1400" b="1" dirty="0">
                <a:solidFill>
                  <a:schemeClr val="bg1"/>
                </a:solidFill>
                <a:latin typeface="微软雅黑" panose="020B0503020204020204" pitchFamily="34" charset="-122"/>
                <a:ea typeface="微软雅黑" panose="020B0503020204020204" pitchFamily="34" charset="-122"/>
              </a:rPr>
              <a:t>年</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7" name="圆角矩形标注 18"/>
          <p:cNvSpPr>
            <a:spLocks noChangeArrowheads="1"/>
          </p:cNvSpPr>
          <p:nvPr/>
        </p:nvSpPr>
        <p:spPr bwMode="auto">
          <a:xfrm>
            <a:off x="7913945" y="4383014"/>
            <a:ext cx="872758" cy="306467"/>
          </a:xfrm>
          <a:prstGeom prst="wedgeRoundRectCallout">
            <a:avLst>
              <a:gd name="adj1" fmla="val 6098"/>
              <a:gd name="adj2" fmla="val -113221"/>
              <a:gd name="adj3" fmla="val 16667"/>
            </a:avLst>
          </a:prstGeom>
          <a:solidFill>
            <a:srgbClr val="92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1800"/>
              </a:spcAft>
            </a:pPr>
            <a:r>
              <a:rPr lang="zh-CN" altLang="en-US" sz="1200" dirty="0">
                <a:solidFill>
                  <a:schemeClr val="bg1"/>
                </a:solidFill>
                <a:latin typeface="微软雅黑" panose="020B0503020204020204" pitchFamily="34" charset="-122"/>
                <a:ea typeface="微软雅黑" panose="020B0503020204020204" pitchFamily="34" charset="-122"/>
              </a:rPr>
              <a:t>解放战争</a:t>
            </a:r>
          </a:p>
        </p:txBody>
      </p:sp>
      <p:sp>
        <p:nvSpPr>
          <p:cNvPr id="18" name="圆角矩形标注 19"/>
          <p:cNvSpPr>
            <a:spLocks noChangeArrowheads="1"/>
          </p:cNvSpPr>
          <p:nvPr/>
        </p:nvSpPr>
        <p:spPr bwMode="auto">
          <a:xfrm>
            <a:off x="6065635" y="3227702"/>
            <a:ext cx="878636" cy="306467"/>
          </a:xfrm>
          <a:prstGeom prst="wedgeRoundRectCallout">
            <a:avLst>
              <a:gd name="adj1" fmla="val 5611"/>
              <a:gd name="adj2" fmla="val 122722"/>
              <a:gd name="adj3" fmla="val 16667"/>
            </a:avLst>
          </a:prstGeom>
          <a:solidFill>
            <a:srgbClr val="92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1800"/>
              </a:spcAft>
            </a:pPr>
            <a:r>
              <a:rPr lang="zh-CN" altLang="en-US" sz="1200" dirty="0">
                <a:solidFill>
                  <a:schemeClr val="bg1"/>
                </a:solidFill>
                <a:latin typeface="微软雅黑" panose="020B0503020204020204" pitchFamily="34" charset="-122"/>
                <a:ea typeface="微软雅黑" panose="020B0503020204020204" pitchFamily="34" charset="-122"/>
              </a:rPr>
              <a:t>抗日战争</a:t>
            </a:r>
          </a:p>
        </p:txBody>
      </p:sp>
      <p:sp>
        <p:nvSpPr>
          <p:cNvPr id="19" name="矩形 18">
            <a:extLst>
              <a:ext uri="{FF2B5EF4-FFF2-40B4-BE49-F238E27FC236}">
                <a16:creationId xmlns:a16="http://schemas.microsoft.com/office/drawing/2014/main" id="{3C1BAF6D-1DAF-D444-AE40-76AD20C16462}"/>
              </a:ext>
            </a:extLst>
          </p:cNvPr>
          <p:cNvSpPr>
            <a:spLocks noChangeArrowheads="1"/>
          </p:cNvSpPr>
          <p:nvPr/>
        </p:nvSpPr>
        <p:spPr bwMode="auto">
          <a:xfrm>
            <a:off x="4360574" y="3847304"/>
            <a:ext cx="1385888" cy="307777"/>
          </a:xfrm>
          <a:prstGeom prst="rect">
            <a:avLst/>
          </a:prstGeom>
          <a:solidFill>
            <a:srgbClr val="92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1800"/>
              </a:spcAft>
            </a:pPr>
            <a:r>
              <a:rPr lang="en-US" altLang="zh-CN" sz="1400" b="1" dirty="0">
                <a:solidFill>
                  <a:schemeClr val="bg1"/>
                </a:solidFill>
                <a:latin typeface="微软雅黑" panose="020B0503020204020204" pitchFamily="34" charset="-122"/>
                <a:ea typeface="微软雅黑" panose="020B0503020204020204" pitchFamily="34" charset="-122"/>
              </a:rPr>
              <a:t>1928-1937</a:t>
            </a:r>
            <a:r>
              <a:rPr lang="zh-CN" altLang="en-US" sz="1400" b="1" dirty="0">
                <a:solidFill>
                  <a:schemeClr val="bg1"/>
                </a:solidFill>
                <a:latin typeface="微软雅黑" panose="020B0503020204020204" pitchFamily="34" charset="-122"/>
                <a:ea typeface="微软雅黑" panose="020B0503020204020204" pitchFamily="34" charset="-122"/>
              </a:rPr>
              <a:t>年</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041A6CA1-E2D9-8745-958A-59961884EA3A}"/>
              </a:ext>
            </a:extLst>
          </p:cNvPr>
          <p:cNvSpPr>
            <a:spLocks noChangeArrowheads="1"/>
          </p:cNvSpPr>
          <p:nvPr/>
        </p:nvSpPr>
        <p:spPr bwMode="auto">
          <a:xfrm>
            <a:off x="6051056" y="3847303"/>
            <a:ext cx="1385888" cy="307777"/>
          </a:xfrm>
          <a:prstGeom prst="rect">
            <a:avLst/>
          </a:prstGeom>
          <a:solidFill>
            <a:srgbClr val="92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1800"/>
              </a:spcAft>
            </a:pPr>
            <a:r>
              <a:rPr lang="en-US" altLang="zh-CN" sz="1400" b="1" dirty="0">
                <a:solidFill>
                  <a:schemeClr val="bg1"/>
                </a:solidFill>
                <a:latin typeface="微软雅黑" panose="020B0503020204020204" pitchFamily="34" charset="-122"/>
                <a:ea typeface="微软雅黑" panose="020B0503020204020204" pitchFamily="34" charset="-122"/>
              </a:rPr>
              <a:t>1937-1945</a:t>
            </a:r>
            <a:r>
              <a:rPr lang="zh-CN" altLang="en-US" sz="1400" b="1" dirty="0">
                <a:solidFill>
                  <a:schemeClr val="bg1"/>
                </a:solidFill>
                <a:latin typeface="微软雅黑" panose="020B0503020204020204" pitchFamily="34" charset="-122"/>
                <a:ea typeface="微软雅黑" panose="020B0503020204020204" pitchFamily="34" charset="-122"/>
              </a:rPr>
              <a:t>年</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1" name="圆角矩形标注 15">
            <a:extLst>
              <a:ext uri="{FF2B5EF4-FFF2-40B4-BE49-F238E27FC236}">
                <a16:creationId xmlns:a16="http://schemas.microsoft.com/office/drawing/2014/main" id="{8FD2DF1C-D898-A24A-A770-1AEE88FE5AC0}"/>
              </a:ext>
            </a:extLst>
          </p:cNvPr>
          <p:cNvSpPr>
            <a:spLocks noChangeArrowheads="1"/>
          </p:cNvSpPr>
          <p:nvPr/>
        </p:nvSpPr>
        <p:spPr bwMode="auto">
          <a:xfrm>
            <a:off x="4415030" y="3183055"/>
            <a:ext cx="1493635" cy="306467"/>
          </a:xfrm>
          <a:prstGeom prst="wedgeRoundRectCallout">
            <a:avLst>
              <a:gd name="adj1" fmla="val -15012"/>
              <a:gd name="adj2" fmla="val 152120"/>
              <a:gd name="adj3" fmla="val 16667"/>
            </a:avLst>
          </a:prstGeom>
          <a:solidFill>
            <a:srgbClr val="92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1800"/>
              </a:spcAft>
            </a:pPr>
            <a:r>
              <a:rPr lang="en-US" altLang="zh-CN" sz="1200" dirty="0">
                <a:solidFill>
                  <a:schemeClr val="bg1"/>
                </a:solidFill>
                <a:latin typeface="微软雅黑" panose="020B0503020204020204" pitchFamily="34" charset="-122"/>
                <a:ea typeface="微软雅黑" panose="020B0503020204020204" pitchFamily="34" charset="-122"/>
              </a:rPr>
              <a:t>1936</a:t>
            </a:r>
            <a:r>
              <a:rPr lang="zh-CN" altLang="en-US" sz="1200" dirty="0">
                <a:solidFill>
                  <a:schemeClr val="bg1"/>
                </a:solidFill>
                <a:latin typeface="微软雅黑" panose="020B0503020204020204" pitchFamily="34" charset="-122"/>
                <a:ea typeface="微软雅黑" panose="020B0503020204020204" pitchFamily="34" charset="-122"/>
              </a:rPr>
              <a:t>年底西安事变</a:t>
            </a:r>
          </a:p>
        </p:txBody>
      </p:sp>
      <p:sp>
        <p:nvSpPr>
          <p:cNvPr id="22" name="矩形 21">
            <a:extLst>
              <a:ext uri="{FF2B5EF4-FFF2-40B4-BE49-F238E27FC236}">
                <a16:creationId xmlns:a16="http://schemas.microsoft.com/office/drawing/2014/main" id="{2889C55B-9E67-C048-B4D6-96837A324A14}"/>
              </a:ext>
            </a:extLst>
          </p:cNvPr>
          <p:cNvSpPr/>
          <p:nvPr/>
        </p:nvSpPr>
        <p:spPr>
          <a:xfrm>
            <a:off x="164969" y="1416415"/>
            <a:ext cx="8444193" cy="880937"/>
          </a:xfrm>
          <a:prstGeom prst="rect">
            <a:avLst/>
          </a:prstGeom>
        </p:spPr>
        <p:txBody>
          <a:bodyPr wrap="square" lIns="91430" tIns="45715" rIns="91430" bIns="45715">
            <a:spAutoFit/>
          </a:bodyPr>
          <a:lstStyle/>
          <a:p>
            <a:pPr defTabSz="950770">
              <a:lnSpc>
                <a:spcPct val="150000"/>
              </a:lnSpc>
            </a:pPr>
            <a:r>
              <a:rPr lang="zh-CN" altLang="en-US" b="1" dirty="0"/>
              <a:t>总路线和总政策</a:t>
            </a:r>
            <a:r>
              <a:rPr lang="zh-CN" altLang="en-US" dirty="0"/>
              <a:t>：无产阶级领导的，人民大众的，反对帝国主义、封建主义和官僚资本主义的革命，这就是中国的新民主主义革命</a:t>
            </a:r>
          </a:p>
        </p:txBody>
      </p:sp>
      <p:sp>
        <p:nvSpPr>
          <p:cNvPr id="23" name="文本占位符 4">
            <a:extLst>
              <a:ext uri="{FF2B5EF4-FFF2-40B4-BE49-F238E27FC236}">
                <a16:creationId xmlns:a16="http://schemas.microsoft.com/office/drawing/2014/main" id="{2ECE5C2F-28F3-8146-8536-74AA884BD605}"/>
              </a:ext>
            </a:extLst>
          </p:cNvPr>
          <p:cNvSpPr txBox="1">
            <a:spLocks/>
          </p:cNvSpPr>
          <p:nvPr/>
        </p:nvSpPr>
        <p:spPr>
          <a:xfrm>
            <a:off x="1115166" y="357498"/>
            <a:ext cx="3296578" cy="679184"/>
          </a:xfrm>
          <a:prstGeom prst="rect">
            <a:avLst/>
          </a:prstGeom>
        </p:spPr>
        <p:txBody>
          <a:bodyPr vert="horz" lIns="121881" tIns="60940" rIns="121881" bIns="60940" rtlCol="0">
            <a:normAutofit/>
          </a:bodyPr>
          <a:lstStyle>
            <a:lvl1pPr marL="0" indent="0" algn="l" defTabSz="914324" rtl="0" eaLnBrk="1" latinLnBrk="0" hangingPunct="1">
              <a:spcBef>
                <a:spcPct val="20000"/>
              </a:spcBef>
              <a:buFont typeface="Arial" pitchFamily="34" charset="0"/>
              <a:buNone/>
              <a:defRPr sz="1800" b="1" kern="1200">
                <a:solidFill>
                  <a:schemeClr val="tx1"/>
                </a:solidFill>
                <a:latin typeface="+mn-lt"/>
                <a:ea typeface="+mn-ea"/>
                <a:cs typeface="+mn-cs"/>
              </a:defRPr>
            </a:lvl1pPr>
            <a:lvl2pPr marL="742888" indent="-285726" algn="l" defTabSz="914324" rtl="0" eaLnBrk="1" latinLnBrk="0" hangingPunct="1">
              <a:spcBef>
                <a:spcPct val="20000"/>
              </a:spcBef>
              <a:buFont typeface="Arial" pitchFamily="34" charset="0"/>
              <a:buChar char="–"/>
              <a:defRPr sz="2775" kern="1200">
                <a:solidFill>
                  <a:schemeClr val="tx1"/>
                </a:solidFill>
                <a:latin typeface="+mn-lt"/>
                <a:ea typeface="+mn-ea"/>
                <a:cs typeface="+mn-cs"/>
              </a:defRPr>
            </a:lvl2pPr>
            <a:lvl3pPr marL="1142905" indent="-228579" algn="l" defTabSz="91432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65"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4pPr>
            <a:lvl5pPr marL="2057226"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5pPr>
            <a:lvl6pPr marL="2514388"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6pPr>
            <a:lvl7pPr marL="2971550"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7pPr>
            <a:lvl8pPr marL="3428712"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8pPr>
            <a:lvl9pPr marL="3885873"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9pPr>
          </a:lstStyle>
          <a:p>
            <a:pPr marL="0" marR="0" lvl="0" indent="0" algn="l" defTabSz="914324" rtl="0" eaLnBrk="1" fontAlgn="auto" latinLnBrk="0" hangingPunct="1">
              <a:lnSpc>
                <a:spcPct val="100000"/>
              </a:lnSpc>
              <a:spcBef>
                <a:spcPct val="20000"/>
              </a:spcBef>
              <a:spcAft>
                <a:spcPts val="0"/>
              </a:spcAft>
              <a:buClrTx/>
              <a:buSzTx/>
              <a:buFont typeface="Arial" pitchFamily="34" charset="0"/>
              <a:buNone/>
              <a:tabLst/>
              <a:defRPr/>
            </a:pPr>
            <a:r>
              <a:rPr lang="zh-CN" altLang="en-US" sz="2100" dirty="0">
                <a:solidFill>
                  <a:srgbClr val="9B0D13"/>
                </a:solidFill>
                <a:latin typeface="Impact"/>
                <a:ea typeface="微软雅黑"/>
              </a:rPr>
              <a:t>发展历程</a:t>
            </a:r>
            <a:endParaRPr kumimoji="0" lang="zh-CN" altLang="en-US" sz="2100" b="1" i="0" u="none" strike="noStrike" kern="1200" cap="none" spc="0" normalizeH="0" baseline="0" noProof="0" dirty="0">
              <a:ln>
                <a:noFill/>
              </a:ln>
              <a:solidFill>
                <a:srgbClr val="9B0D13"/>
              </a:solidFill>
              <a:effectLst/>
              <a:uLnTx/>
              <a:uFillTx/>
              <a:latin typeface="Impact"/>
              <a:ea typeface="微软雅黑"/>
              <a:cs typeface="+mn-cs"/>
            </a:endParaRPr>
          </a:p>
        </p:txBody>
      </p:sp>
    </p:spTree>
    <p:extLst>
      <p:ext uri="{BB962C8B-B14F-4D97-AF65-F5344CB8AC3E}">
        <p14:creationId xmlns:p14="http://schemas.microsoft.com/office/powerpoint/2010/main" val="142008917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par>
                          <p:cTn id="21" fill="hold">
                            <p:stCondLst>
                              <p:cond delay="1000"/>
                            </p:stCondLst>
                            <p:childTnLst>
                              <p:par>
                                <p:cTn id="22" presetID="16" presetClass="entr" presetSubtype="21"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arn(inVertical)">
                                      <p:cBhvr>
                                        <p:cTn id="24" dur="500"/>
                                        <p:tgtEl>
                                          <p:spTgt spid="5"/>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arn(inVertical)">
                                      <p:cBhvr>
                                        <p:cTn id="30" dur="500"/>
                                        <p:tgtEl>
                                          <p:spTgt spid="13"/>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arn(inVertical)">
                                      <p:cBhvr>
                                        <p:cTn id="33" dur="500"/>
                                        <p:tgtEl>
                                          <p:spTgt spid="14"/>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barn(inVertical)">
                                      <p:cBhvr>
                                        <p:cTn id="36" dur="500"/>
                                        <p:tgtEl>
                                          <p:spTgt spid="17"/>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barn(inVertical)">
                                      <p:cBhvr>
                                        <p:cTn id="39" dur="500"/>
                                        <p:tgtEl>
                                          <p:spTgt spid="1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barn(inVertical)">
                                      <p:cBhvr>
                                        <p:cTn id="48" dur="500"/>
                                        <p:tgtEl>
                                          <p:spTgt spid="21"/>
                                        </p:tgtEl>
                                      </p:cBhvr>
                                    </p:animEffect>
                                  </p:childTnLst>
                                </p:cTn>
                              </p:par>
                            </p:childTnLst>
                          </p:cTn>
                        </p:par>
                        <p:par>
                          <p:cTn id="49" fill="hold">
                            <p:stCondLst>
                              <p:cond delay="1500"/>
                            </p:stCondLst>
                            <p:childTnLst>
                              <p:par>
                                <p:cTn id="50" presetID="22" presetClass="entr" presetSubtype="4" fill="hold" grpId="0" nodeType="afterEffect">
                                  <p:stCondLst>
                                    <p:cond delay="0"/>
                                  </p:stCondLst>
                                  <p:iterate type="lt">
                                    <p:tmPct val="6299"/>
                                  </p:iterate>
                                  <p:childTnLst>
                                    <p:set>
                                      <p:cBhvr>
                                        <p:cTn id="51" dur="1" fill="hold">
                                          <p:stCondLst>
                                            <p:cond delay="0"/>
                                          </p:stCondLst>
                                        </p:cTn>
                                        <p:tgtEl>
                                          <p:spTgt spid="22"/>
                                        </p:tgtEl>
                                        <p:attrNameLst>
                                          <p:attrName>style.visibility</p:attrName>
                                        </p:attrNameLst>
                                      </p:cBhvr>
                                      <p:to>
                                        <p:strVal val="visible"/>
                                      </p:to>
                                    </p:set>
                                    <p:animEffect transition="in" filter="wipe(down)">
                                      <p:cBhvr>
                                        <p:cTn id="5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P spid="12" grpId="0" animBg="1"/>
      <p:bldP spid="13" grpId="0" animBg="1"/>
      <p:bldP spid="14" grpId="0" animBg="1"/>
      <p:bldP spid="16" grpId="0" animBg="1"/>
      <p:bldP spid="17" grpId="0" animBg="1"/>
      <p:bldP spid="18" grpId="0" animBg="1"/>
      <p:bldP spid="19" grpId="0" animBg="1"/>
      <p:bldP spid="20" grpId="0" animBg="1"/>
      <p:bldP spid="21" grpId="0" animBg="1"/>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id="{2889C55B-9E67-C048-B4D6-96837A324A14}"/>
              </a:ext>
            </a:extLst>
          </p:cNvPr>
          <p:cNvSpPr/>
          <p:nvPr/>
        </p:nvSpPr>
        <p:spPr>
          <a:xfrm>
            <a:off x="164969" y="1416415"/>
            <a:ext cx="8444193" cy="880937"/>
          </a:xfrm>
          <a:prstGeom prst="rect">
            <a:avLst/>
          </a:prstGeom>
        </p:spPr>
        <p:txBody>
          <a:bodyPr wrap="square" lIns="91430" tIns="45715" rIns="91430" bIns="45715">
            <a:spAutoFit/>
          </a:bodyPr>
          <a:lstStyle/>
          <a:p>
            <a:pPr defTabSz="950770">
              <a:lnSpc>
                <a:spcPct val="150000"/>
              </a:lnSpc>
            </a:pPr>
            <a:r>
              <a:rPr lang="zh-CN" altLang="en-US" b="1" dirty="0"/>
              <a:t>土地改革中总路线和总政策</a:t>
            </a:r>
            <a:r>
              <a:rPr lang="zh-CN" altLang="en-US" dirty="0"/>
              <a:t>：依靠贫农，团结中农，有步骤地、有分别的消灭封建剥削制度、发展农业生产。</a:t>
            </a:r>
          </a:p>
        </p:txBody>
      </p:sp>
      <p:sp>
        <p:nvSpPr>
          <p:cNvPr id="23" name="文本占位符 4">
            <a:extLst>
              <a:ext uri="{FF2B5EF4-FFF2-40B4-BE49-F238E27FC236}">
                <a16:creationId xmlns:a16="http://schemas.microsoft.com/office/drawing/2014/main" id="{2ECE5C2F-28F3-8146-8536-74AA884BD605}"/>
              </a:ext>
            </a:extLst>
          </p:cNvPr>
          <p:cNvSpPr txBox="1">
            <a:spLocks/>
          </p:cNvSpPr>
          <p:nvPr/>
        </p:nvSpPr>
        <p:spPr>
          <a:xfrm>
            <a:off x="1115166" y="357498"/>
            <a:ext cx="3296578" cy="679184"/>
          </a:xfrm>
          <a:prstGeom prst="rect">
            <a:avLst/>
          </a:prstGeom>
        </p:spPr>
        <p:txBody>
          <a:bodyPr vert="horz" lIns="121881" tIns="60940" rIns="121881" bIns="60940" rtlCol="0">
            <a:normAutofit/>
          </a:bodyPr>
          <a:lstStyle>
            <a:lvl1pPr marL="0" indent="0" algn="l" defTabSz="914324" rtl="0" eaLnBrk="1" latinLnBrk="0" hangingPunct="1">
              <a:spcBef>
                <a:spcPct val="20000"/>
              </a:spcBef>
              <a:buFont typeface="Arial" pitchFamily="34" charset="0"/>
              <a:buNone/>
              <a:defRPr sz="1800" b="1" kern="1200">
                <a:solidFill>
                  <a:schemeClr val="tx1"/>
                </a:solidFill>
                <a:latin typeface="+mn-lt"/>
                <a:ea typeface="+mn-ea"/>
                <a:cs typeface="+mn-cs"/>
              </a:defRPr>
            </a:lvl1pPr>
            <a:lvl2pPr marL="742888" indent="-285726" algn="l" defTabSz="914324" rtl="0" eaLnBrk="1" latinLnBrk="0" hangingPunct="1">
              <a:spcBef>
                <a:spcPct val="20000"/>
              </a:spcBef>
              <a:buFont typeface="Arial" pitchFamily="34" charset="0"/>
              <a:buChar char="–"/>
              <a:defRPr sz="2775" kern="1200">
                <a:solidFill>
                  <a:schemeClr val="tx1"/>
                </a:solidFill>
                <a:latin typeface="+mn-lt"/>
                <a:ea typeface="+mn-ea"/>
                <a:cs typeface="+mn-cs"/>
              </a:defRPr>
            </a:lvl2pPr>
            <a:lvl3pPr marL="1142905" indent="-228579" algn="l" defTabSz="91432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65"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4pPr>
            <a:lvl5pPr marL="2057226"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5pPr>
            <a:lvl6pPr marL="2514388"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6pPr>
            <a:lvl7pPr marL="2971550"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7pPr>
            <a:lvl8pPr marL="3428712"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8pPr>
            <a:lvl9pPr marL="3885873"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9pPr>
          </a:lstStyle>
          <a:p>
            <a:pPr marL="0" marR="0" lvl="0" indent="0" algn="l" defTabSz="914324" rtl="0" eaLnBrk="1" fontAlgn="auto" latinLnBrk="0" hangingPunct="1">
              <a:lnSpc>
                <a:spcPct val="100000"/>
              </a:lnSpc>
              <a:spcBef>
                <a:spcPct val="20000"/>
              </a:spcBef>
              <a:spcAft>
                <a:spcPts val="0"/>
              </a:spcAft>
              <a:buClrTx/>
              <a:buSzTx/>
              <a:buFont typeface="Arial" pitchFamily="34" charset="0"/>
              <a:buNone/>
              <a:tabLst/>
              <a:defRPr/>
            </a:pPr>
            <a:r>
              <a:rPr lang="zh-CN" altLang="en-US" sz="2100" dirty="0">
                <a:solidFill>
                  <a:srgbClr val="9B0D13"/>
                </a:solidFill>
                <a:latin typeface="Impact"/>
                <a:ea typeface="微软雅黑"/>
              </a:rPr>
              <a:t>怎么做</a:t>
            </a:r>
            <a:endParaRPr kumimoji="0" lang="zh-CN" altLang="en-US" sz="2100" b="1" i="0" u="none" strike="noStrike" kern="1200" cap="none" spc="0" normalizeH="0" baseline="0" noProof="0" dirty="0">
              <a:ln>
                <a:noFill/>
              </a:ln>
              <a:solidFill>
                <a:srgbClr val="9B0D13"/>
              </a:solidFill>
              <a:effectLst/>
              <a:uLnTx/>
              <a:uFillTx/>
              <a:latin typeface="Impact"/>
              <a:ea typeface="微软雅黑"/>
              <a:cs typeface="+mn-cs"/>
            </a:endParaRPr>
          </a:p>
        </p:txBody>
      </p:sp>
      <p:sp>
        <p:nvSpPr>
          <p:cNvPr id="25" name="矩形 24">
            <a:extLst>
              <a:ext uri="{FF2B5EF4-FFF2-40B4-BE49-F238E27FC236}">
                <a16:creationId xmlns:a16="http://schemas.microsoft.com/office/drawing/2014/main" id="{7CBB4614-1BE6-F44C-826B-5CCFC5ABFB1D}"/>
              </a:ext>
            </a:extLst>
          </p:cNvPr>
          <p:cNvSpPr/>
          <p:nvPr/>
        </p:nvSpPr>
        <p:spPr>
          <a:xfrm>
            <a:off x="189647" y="2677085"/>
            <a:ext cx="8444193" cy="2127432"/>
          </a:xfrm>
          <a:prstGeom prst="rect">
            <a:avLst/>
          </a:prstGeom>
        </p:spPr>
        <p:txBody>
          <a:bodyPr wrap="square" lIns="91430" tIns="45715" rIns="91430" bIns="45715">
            <a:spAutoFit/>
          </a:bodyPr>
          <a:lstStyle/>
          <a:p>
            <a:pPr defTabSz="950770">
              <a:lnSpc>
                <a:spcPct val="150000"/>
              </a:lnSpc>
            </a:pPr>
            <a:r>
              <a:rPr lang="zh-CN" altLang="en-US" b="1" dirty="0"/>
              <a:t>三大法宝</a:t>
            </a:r>
            <a:r>
              <a:rPr lang="zh-CN" altLang="en-US" dirty="0"/>
              <a:t>：统一战线，武装斗争，党的建设</a:t>
            </a:r>
            <a:endParaRPr lang="en-US" altLang="zh-CN" dirty="0"/>
          </a:p>
          <a:p>
            <a:pPr defTabSz="950770">
              <a:lnSpc>
                <a:spcPct val="150000"/>
              </a:lnSpc>
            </a:pPr>
            <a:endParaRPr lang="en-US" altLang="zh-CN" dirty="0"/>
          </a:p>
          <a:p>
            <a:pPr defTabSz="950770">
              <a:lnSpc>
                <a:spcPct val="150000"/>
              </a:lnSpc>
            </a:pPr>
            <a:r>
              <a:rPr lang="zh-CN" altLang="en-US" b="1" dirty="0"/>
              <a:t>统一战线</a:t>
            </a:r>
            <a:r>
              <a:rPr lang="zh-CN" altLang="en-US" dirty="0"/>
              <a:t>：发展进步势力，争取中间势力，孤立顽固势力</a:t>
            </a:r>
          </a:p>
          <a:p>
            <a:pPr defTabSz="950770">
              <a:lnSpc>
                <a:spcPct val="150000"/>
              </a:lnSpc>
            </a:pPr>
            <a:endParaRPr lang="en-US" altLang="zh-CN" b="1" dirty="0"/>
          </a:p>
          <a:p>
            <a:pPr defTabSz="950770">
              <a:lnSpc>
                <a:spcPct val="150000"/>
              </a:lnSpc>
            </a:pPr>
            <a:r>
              <a:rPr lang="zh-CN" altLang="en-US" dirty="0"/>
              <a:t>活的灵魂：</a:t>
            </a:r>
            <a:r>
              <a:rPr lang="zh-CN" altLang="en-US" b="1" dirty="0"/>
              <a:t>实事求是，群众路线，独立自主</a:t>
            </a:r>
          </a:p>
        </p:txBody>
      </p:sp>
    </p:spTree>
    <p:extLst>
      <p:ext uri="{BB962C8B-B14F-4D97-AF65-F5344CB8AC3E}">
        <p14:creationId xmlns:p14="http://schemas.microsoft.com/office/powerpoint/2010/main" val="186681442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type="lt">
                                    <p:tmPct val="6299"/>
                                  </p:iterate>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par>
                          <p:cTn id="8" fill="hold">
                            <p:stCondLst>
                              <p:cond delay="1980"/>
                            </p:stCondLst>
                            <p:childTnLst>
                              <p:par>
                                <p:cTn id="9" presetID="22" presetClass="entr" presetSubtype="4" fill="hold" grpId="0" nodeType="afterEffect">
                                  <p:stCondLst>
                                    <p:cond delay="0"/>
                                  </p:stCondLst>
                                  <p:iterate type="lt">
                                    <p:tmPct val="6299"/>
                                  </p:iterate>
                                  <p:childTnLst>
                                    <p:set>
                                      <p:cBhvr>
                                        <p:cTn id="10" dur="1" fill="hold">
                                          <p:stCondLst>
                                            <p:cond delay="0"/>
                                          </p:stCondLst>
                                        </p:cTn>
                                        <p:tgtEl>
                                          <p:spTgt spid="25"/>
                                        </p:tgtEl>
                                        <p:attrNameLst>
                                          <p:attrName>style.visibility</p:attrName>
                                        </p:attrNameLst>
                                      </p:cBhvr>
                                      <p:to>
                                        <p:strVal val="visible"/>
                                      </p:to>
                                    </p:set>
                                    <p:animEffect transition="in" filter="wipe(down)">
                                      <p:cBhvr>
                                        <p:cTn id="1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439545" y="0"/>
            <a:ext cx="4032018" cy="5574938"/>
            <a:chOff x="-416830" y="0"/>
            <a:chExt cx="5290914" cy="6859588"/>
          </a:xfrm>
        </p:grpSpPr>
        <p:sp>
          <p:nvSpPr>
            <p:cNvPr id="26" name="矩形 25"/>
            <p:cNvSpPr/>
            <p:nvPr/>
          </p:nvSpPr>
          <p:spPr>
            <a:xfrm>
              <a:off x="165" y="0"/>
              <a:ext cx="4456924" cy="6859588"/>
            </a:xfrm>
            <a:prstGeom prst="rect">
              <a:avLst/>
            </a:prstGeom>
            <a:solidFill>
              <a:srgbClr val="9B0D13"/>
            </a:solidFill>
            <a:ln w="19050" cap="flat" cmpd="sng" algn="ctr">
              <a:noFill/>
              <a:prstDash val="solid"/>
            </a:ln>
            <a:effectLst/>
          </p:spPr>
          <p:txBody>
            <a:bodyPr lIns="91408" tIns="45703" rIns="91408" bIns="45703" rtlCol="0" anchor="ctr"/>
            <a:lstStyle/>
            <a:p>
              <a:pPr marL="0" marR="0" lvl="0" indent="0" algn="ctr" defTabSz="950770" eaLnBrk="1" fontAlgn="auto" latinLnBrk="0" hangingPunct="1">
                <a:lnSpc>
                  <a:spcPct val="100000"/>
                </a:lnSpc>
                <a:spcBef>
                  <a:spcPts val="0"/>
                </a:spcBef>
                <a:spcAft>
                  <a:spcPts val="0"/>
                </a:spcAft>
                <a:buClrTx/>
                <a:buSzTx/>
                <a:buFontTx/>
                <a:buNone/>
                <a:tabLst/>
                <a:defRPr/>
              </a:pPr>
              <a:endParaRPr kumimoji="0" lang="zh-CN" altLang="en-US" sz="1404" b="0" i="0" u="none" strike="noStrike" kern="0" cap="none" spc="0" normalizeH="0" baseline="0" noProof="0">
                <a:ln>
                  <a:noFill/>
                </a:ln>
                <a:solidFill>
                  <a:srgbClr val="FFFFFF"/>
                </a:solidFill>
                <a:effectLst/>
                <a:uLnTx/>
                <a:uFillTx/>
                <a:latin typeface="Impact"/>
                <a:ea typeface="微软雅黑"/>
                <a:cs typeface="+mn-cs"/>
              </a:endParaRPr>
            </a:p>
          </p:txBody>
        </p:sp>
        <p:pic>
          <p:nvPicPr>
            <p:cNvPr id="27" name="Picture 2" descr="C:\Users\Administrator\Desktop\Nipic_20180988_20150909113802527000.png"/>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aturation sat="285000"/>
                      </a14:imgEffect>
                      <a14:imgEffect>
                        <a14:brightnessContrast bright="3000"/>
                      </a14:imgEffect>
                    </a14:imgLayer>
                  </a14:imgProps>
                </a:ext>
                <a:ext uri="{28A0092B-C50C-407E-A947-70E740481C1C}">
                  <a14:useLocalDpi xmlns:a14="http://schemas.microsoft.com/office/drawing/2010/main" val="0"/>
                </a:ext>
              </a:extLst>
            </a:blip>
            <a:srcRect l="22470" r="-7296" b="12677"/>
            <a:stretch/>
          </p:blipFill>
          <p:spPr bwMode="auto">
            <a:xfrm rot="10800000" flipH="1" flipV="1">
              <a:off x="-416830" y="988137"/>
              <a:ext cx="5290914" cy="583921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组合 27"/>
          <p:cNvGrpSpPr/>
          <p:nvPr/>
        </p:nvGrpSpPr>
        <p:grpSpPr>
          <a:xfrm>
            <a:off x="3233923" y="2189457"/>
            <a:ext cx="5946591" cy="3240724"/>
            <a:chOff x="124" y="142257"/>
            <a:chExt cx="9180388" cy="5001243"/>
          </a:xfrm>
        </p:grpSpPr>
        <p:pic>
          <p:nvPicPr>
            <p:cNvPr id="29" name="Picture 5" descr="C:\Users\Administrator\Desktop\党政机关\素材\长城\矢量长城\线稿长城2.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5840"/>
            <a:stretch/>
          </p:blipFill>
          <p:spPr bwMode="auto">
            <a:xfrm>
              <a:off x="124" y="142257"/>
              <a:ext cx="9180388" cy="4805757"/>
            </a:xfrm>
            <a:prstGeom prst="rect">
              <a:avLst/>
            </a:prstGeom>
            <a:noFill/>
            <a:extLst>
              <a:ext uri="{909E8E84-426E-40DD-AFC4-6F175D3DCCD1}">
                <a14:hiddenFill xmlns:a14="http://schemas.microsoft.com/office/drawing/2010/main">
                  <a:solidFill>
                    <a:srgbClr val="FFFFFF"/>
                  </a:solidFill>
                </a14:hiddenFill>
              </a:ext>
            </a:extLst>
          </p:spPr>
        </p:pic>
        <p:sp>
          <p:nvSpPr>
            <p:cNvPr id="30" name="矩形 29"/>
            <p:cNvSpPr/>
            <p:nvPr/>
          </p:nvSpPr>
          <p:spPr>
            <a:xfrm>
              <a:off x="124" y="4948014"/>
              <a:ext cx="9180388" cy="195486"/>
            </a:xfrm>
            <a:prstGeom prst="rect">
              <a:avLst/>
            </a:prstGeom>
            <a:solidFill>
              <a:srgbClr val="9B0D13"/>
            </a:solidFill>
            <a:ln w="19050" cap="flat" cmpd="sng" algn="ctr">
              <a:noFill/>
              <a:prstDash val="solid"/>
            </a:ln>
            <a:effectLst/>
          </p:spPr>
          <p:txBody>
            <a:bodyPr rtlCol="0" anchor="ctr"/>
            <a:lstStyle/>
            <a:p>
              <a:pPr marL="0" marR="0" lvl="0" indent="0" algn="ctr" defTabSz="950770" eaLnBrk="1" fontAlgn="auto" latinLnBrk="0" hangingPunct="1">
                <a:lnSpc>
                  <a:spcPct val="100000"/>
                </a:lnSpc>
                <a:spcBef>
                  <a:spcPts val="0"/>
                </a:spcBef>
                <a:spcAft>
                  <a:spcPts val="0"/>
                </a:spcAft>
                <a:buClrTx/>
                <a:buSzTx/>
                <a:buFontTx/>
                <a:buNone/>
                <a:tabLst/>
                <a:defRPr/>
              </a:pPr>
              <a:endParaRPr kumimoji="0" lang="zh-CN" altLang="en-US" sz="1404" b="0" i="0" u="none" strike="noStrike" kern="0" cap="none" spc="0" normalizeH="0" baseline="0" noProof="0">
                <a:ln>
                  <a:noFill/>
                </a:ln>
                <a:solidFill>
                  <a:srgbClr val="FFFFFF"/>
                </a:solidFill>
                <a:effectLst/>
                <a:uLnTx/>
                <a:uFillTx/>
                <a:latin typeface="Impact"/>
                <a:ea typeface="微软雅黑"/>
                <a:cs typeface="+mn-cs"/>
              </a:endParaRPr>
            </a:p>
          </p:txBody>
        </p:sp>
      </p:grpSp>
      <p:sp>
        <p:nvSpPr>
          <p:cNvPr id="31" name="标题 4"/>
          <p:cNvSpPr txBox="1">
            <a:spLocks/>
          </p:cNvSpPr>
          <p:nvPr/>
        </p:nvSpPr>
        <p:spPr>
          <a:xfrm>
            <a:off x="4269542" y="2597519"/>
            <a:ext cx="3875353" cy="510516"/>
          </a:xfrm>
          <a:prstGeom prst="rect">
            <a:avLst/>
          </a:prstGeom>
        </p:spPr>
        <p:txBody>
          <a:bodyPr vert="horz" lIns="121847" tIns="60924" rIns="121847" bIns="60924"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a:solidFill>
                  <a:srgbClr val="9B0D13"/>
                </a:solidFill>
                <a:latin typeface="Impact"/>
                <a:ea typeface="微软雅黑"/>
                <a:cs typeface="+mn-ea"/>
                <a:sym typeface="+mn-lt"/>
              </a:rPr>
              <a:t>党史上的</a:t>
            </a:r>
            <a:r>
              <a:rPr lang="en-US" altLang="zh-CN" sz="2400" b="1" dirty="0">
                <a:solidFill>
                  <a:srgbClr val="9B0D13"/>
                </a:solidFill>
                <a:latin typeface="Impact"/>
                <a:ea typeface="微软雅黑"/>
                <a:cs typeface="+mn-ea"/>
                <a:sym typeface="+mn-lt"/>
              </a:rPr>
              <a:t>”</a:t>
            </a:r>
            <a:r>
              <a:rPr lang="zh-CN" altLang="en-US" sz="2400" b="1" dirty="0">
                <a:solidFill>
                  <a:srgbClr val="9B0D13"/>
                </a:solidFill>
                <a:latin typeface="Impact"/>
                <a:ea typeface="微软雅黑"/>
                <a:cs typeface="+mn-ea"/>
                <a:sym typeface="+mn-lt"/>
              </a:rPr>
              <a:t>左</a:t>
            </a:r>
            <a:r>
              <a:rPr lang="en-US" altLang="zh-CN" sz="2400" b="1" dirty="0">
                <a:solidFill>
                  <a:srgbClr val="9B0D13"/>
                </a:solidFill>
                <a:latin typeface="Impact"/>
                <a:ea typeface="微软雅黑"/>
                <a:cs typeface="+mn-ea"/>
                <a:sym typeface="+mn-lt"/>
              </a:rPr>
              <a:t>”</a:t>
            </a:r>
            <a:r>
              <a:rPr lang="zh-CN" altLang="en-US" sz="2400" b="1" dirty="0">
                <a:solidFill>
                  <a:srgbClr val="9B0D13"/>
                </a:solidFill>
                <a:latin typeface="Impact"/>
                <a:ea typeface="微软雅黑"/>
                <a:cs typeface="+mn-ea"/>
                <a:sym typeface="+mn-lt"/>
              </a:rPr>
              <a:t>倾和右倾</a:t>
            </a:r>
          </a:p>
        </p:txBody>
      </p:sp>
      <p:grpSp>
        <p:nvGrpSpPr>
          <p:cNvPr id="32" name="组合 31"/>
          <p:cNvGrpSpPr/>
          <p:nvPr/>
        </p:nvGrpSpPr>
        <p:grpSpPr>
          <a:xfrm>
            <a:off x="4785787" y="840550"/>
            <a:ext cx="2508487" cy="1674889"/>
            <a:chOff x="4785785" y="593113"/>
            <a:chExt cx="2508487" cy="1674283"/>
          </a:xfrm>
        </p:grpSpPr>
        <p:pic>
          <p:nvPicPr>
            <p:cNvPr id="33" name="Picture 4" descr="C:\Users\Administrator\Desktop\素材\Nipic_2174276_20140319144634019323.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5785" y="593113"/>
              <a:ext cx="2508487" cy="1674283"/>
            </a:xfrm>
            <a:prstGeom prst="rect">
              <a:avLst/>
            </a:prstGeom>
            <a:noFill/>
            <a:extLst>
              <a:ext uri="{909E8E84-426E-40DD-AFC4-6F175D3DCCD1}">
                <a14:hiddenFill xmlns:a14="http://schemas.microsoft.com/office/drawing/2010/main">
                  <a:solidFill>
                    <a:srgbClr val="FFFFFF"/>
                  </a:solidFill>
                </a14:hiddenFill>
              </a:ext>
            </a:extLst>
          </p:spPr>
        </p:pic>
        <p:sp>
          <p:nvSpPr>
            <p:cNvPr id="34" name="标题 4"/>
            <p:cNvSpPr txBox="1">
              <a:spLocks/>
            </p:cNvSpPr>
            <p:nvPr/>
          </p:nvSpPr>
          <p:spPr>
            <a:xfrm>
              <a:off x="5364088" y="675845"/>
              <a:ext cx="1613764" cy="1391849"/>
            </a:xfrm>
            <a:prstGeom prst="rect">
              <a:avLst/>
            </a:prstGeom>
          </p:spPr>
          <p:txBody>
            <a:bodyPr vert="horz" lIns="68589" tIns="34294" rIns="68589" bIns="34294"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4801" dirty="0">
                  <a:solidFill>
                    <a:srgbClr val="FFFFFF"/>
                  </a:solidFill>
                  <a:latin typeface="Impact" pitchFamily="34" charset="0"/>
                  <a:ea typeface="微软雅黑" pitchFamily="34" charset="-122"/>
                </a:rPr>
                <a:t>    02</a:t>
              </a:r>
              <a:endParaRPr lang="zh-CN" altLang="en-US" sz="2775" dirty="0">
                <a:solidFill>
                  <a:srgbClr val="FFFFFF"/>
                </a:solidFill>
                <a:latin typeface="Impact" pitchFamily="34" charset="0"/>
                <a:ea typeface="微软雅黑" pitchFamily="34" charset="-122"/>
              </a:endParaRPr>
            </a:p>
          </p:txBody>
        </p:sp>
      </p:grpSp>
      <p:grpSp>
        <p:nvGrpSpPr>
          <p:cNvPr id="35" name="组合 34"/>
          <p:cNvGrpSpPr/>
          <p:nvPr/>
        </p:nvGrpSpPr>
        <p:grpSpPr>
          <a:xfrm>
            <a:off x="7180081" y="3216011"/>
            <a:ext cx="1230762" cy="893596"/>
            <a:chOff x="6935916" y="343637"/>
            <a:chExt cx="1713877" cy="1135367"/>
          </a:xfrm>
        </p:grpSpPr>
        <p:pic>
          <p:nvPicPr>
            <p:cNvPr id="36" name="Picture 4" descr="C:\Users\Administrator\Desktop\线稿长城1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35916" y="343637"/>
              <a:ext cx="1300628" cy="113536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C:\Users\Administrator\Desktop\线稿长城1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900000">
              <a:off x="7896192" y="541316"/>
              <a:ext cx="753601" cy="6578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组合 37"/>
          <p:cNvGrpSpPr/>
          <p:nvPr/>
        </p:nvGrpSpPr>
        <p:grpSpPr>
          <a:xfrm>
            <a:off x="220862" y="1108778"/>
            <a:ext cx="2592948" cy="3719072"/>
            <a:chOff x="690439" y="1063965"/>
            <a:chExt cx="3456814" cy="4958117"/>
          </a:xfrm>
        </p:grpSpPr>
        <p:pic>
          <p:nvPicPr>
            <p:cNvPr id="39" name="Picture 7" descr="C:\Users\Administrator\Desktop\党政机关\素材\长城\矢量长城\132.png"/>
            <p:cNvPicPr>
              <a:picLocks noChangeAspect="1" noChangeArrowheads="1"/>
            </p:cNvPicPr>
            <p:nvPr/>
          </p:nvPicPr>
          <p:blipFill>
            <a:blip r:embed="rId9" cstate="print">
              <a:extLst>
                <a:ext uri="{BEBA8EAE-BF5A-486C-A8C5-ECC9F3942E4B}">
                  <a14:imgProps xmlns:a14="http://schemas.microsoft.com/office/drawing/2010/main">
                    <a14:imgLayer r:embed="rId10">
                      <a14:imgEffect>
                        <a14:colorTemperature colorTemp="10125"/>
                      </a14:imgEffect>
                      <a14:imgEffect>
                        <a14:brightnessContrast bright="100000" contrast="72000"/>
                      </a14:imgEffect>
                    </a14:imgLayer>
                  </a14:imgProps>
                </a:ext>
                <a:ext uri="{28A0092B-C50C-407E-A947-70E740481C1C}">
                  <a14:useLocalDpi xmlns:a14="http://schemas.microsoft.com/office/drawing/2010/main" val="0"/>
                </a:ext>
              </a:extLst>
            </a:blip>
            <a:srcRect/>
            <a:stretch>
              <a:fillRect/>
            </a:stretch>
          </p:blipFill>
          <p:spPr bwMode="auto">
            <a:xfrm>
              <a:off x="1504358" y="5414104"/>
              <a:ext cx="1665810" cy="607978"/>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组合 39"/>
            <p:cNvGrpSpPr/>
            <p:nvPr/>
          </p:nvGrpSpPr>
          <p:grpSpPr>
            <a:xfrm>
              <a:off x="690439" y="1063965"/>
              <a:ext cx="3456814" cy="2500806"/>
              <a:chOff x="690439" y="1063965"/>
              <a:chExt cx="3456814" cy="2500806"/>
            </a:xfrm>
          </p:grpSpPr>
          <p:grpSp>
            <p:nvGrpSpPr>
              <p:cNvPr id="41" name="组合 40"/>
              <p:cNvGrpSpPr/>
              <p:nvPr/>
            </p:nvGrpSpPr>
            <p:grpSpPr>
              <a:xfrm>
                <a:off x="924883" y="2116455"/>
                <a:ext cx="2809220" cy="703329"/>
                <a:chOff x="763823" y="350767"/>
                <a:chExt cx="3175331" cy="527375"/>
              </a:xfrm>
            </p:grpSpPr>
            <p:sp>
              <p:nvSpPr>
                <p:cNvPr id="44" name="TextBox 19"/>
                <p:cNvSpPr txBox="1"/>
                <p:nvPr/>
              </p:nvSpPr>
              <p:spPr>
                <a:xfrm>
                  <a:off x="1071323" y="619703"/>
                  <a:ext cx="2577899" cy="258439"/>
                </a:xfrm>
                <a:prstGeom prst="rect">
                  <a:avLst/>
                </a:prstGeom>
                <a:noFill/>
                <a:ln>
                  <a:noFill/>
                </a:ln>
                <a:effectLst/>
              </p:spPr>
              <p:txBody>
                <a:bodyPr wrap="none" rtlCol="0">
                  <a:spAutoFit/>
                </a:bodyPr>
                <a:lstStyle/>
                <a:p>
                  <a:pPr algn="ctr" defTabSz="950770">
                    <a:lnSpc>
                      <a:spcPct val="120000"/>
                    </a:lnSpc>
                  </a:pPr>
                  <a:r>
                    <a:rPr lang="en-US" altLang="zh-CN" sz="900" b="1" dirty="0">
                      <a:solidFill>
                        <a:srgbClr val="FDE6D3"/>
                      </a:solidFill>
                      <a:latin typeface="微软雅黑"/>
                      <a:ea typeface="微软雅黑"/>
                      <a:cs typeface="+mn-ea"/>
                      <a:sym typeface="+mn-lt"/>
                    </a:rPr>
                    <a:t>Communist Party of China</a:t>
                  </a:r>
                  <a:endParaRPr lang="zh-CN" altLang="en-US" sz="900" b="1" dirty="0">
                    <a:solidFill>
                      <a:srgbClr val="FDE6D3"/>
                    </a:solidFill>
                    <a:latin typeface="微软雅黑"/>
                    <a:ea typeface="微软雅黑"/>
                    <a:cs typeface="+mn-ea"/>
                    <a:sym typeface="+mn-lt"/>
                  </a:endParaRPr>
                </a:p>
              </p:txBody>
            </p:sp>
            <p:sp>
              <p:nvSpPr>
                <p:cNvPr id="45" name="TextBox 20"/>
                <p:cNvSpPr txBox="1"/>
                <p:nvPr/>
              </p:nvSpPr>
              <p:spPr>
                <a:xfrm>
                  <a:off x="763823" y="350767"/>
                  <a:ext cx="3175331" cy="355354"/>
                </a:xfrm>
                <a:prstGeom prst="rect">
                  <a:avLst/>
                </a:prstGeom>
                <a:noFill/>
                <a:effectLst/>
              </p:spPr>
              <p:txBody>
                <a:bodyPr wrap="square" rtlCol="0">
                  <a:spAutoFit/>
                </a:bodyPr>
                <a:lstStyle/>
                <a:p>
                  <a:pPr algn="ctr" defTabSz="950770">
                    <a:lnSpc>
                      <a:spcPct val="120000"/>
                    </a:lnSpc>
                  </a:pPr>
                  <a:r>
                    <a:rPr lang="zh-CN" altLang="en-US" sz="1425" b="1" dirty="0">
                      <a:solidFill>
                        <a:srgbClr val="FDE6D3"/>
                      </a:solidFill>
                      <a:latin typeface="Impact"/>
                      <a:ea typeface="微软雅黑"/>
                      <a:cs typeface="+mn-ea"/>
                      <a:sym typeface="+mn-lt"/>
                    </a:rPr>
                    <a:t>中国共产党</a:t>
                  </a:r>
                  <a:endParaRPr lang="en-US" altLang="zh-CN" sz="1425" b="1" dirty="0">
                    <a:solidFill>
                      <a:srgbClr val="FDE6D3"/>
                    </a:solidFill>
                    <a:latin typeface="Impact"/>
                    <a:ea typeface="微软雅黑"/>
                    <a:cs typeface="+mn-ea"/>
                    <a:sym typeface="+mn-lt"/>
                  </a:endParaRPr>
                </a:p>
              </p:txBody>
            </p:sp>
          </p:grpSp>
          <p:pic>
            <p:nvPicPr>
              <p:cNvPr id="42" name="Picture 3" descr="C:\Users\xb\Desktop\53bf653e36a06.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802436" y="1063965"/>
                <a:ext cx="953365" cy="845593"/>
              </a:xfrm>
              <a:prstGeom prst="rect">
                <a:avLst/>
              </a:prstGeom>
              <a:noFill/>
              <a:extLst>
                <a:ext uri="{909E8E84-426E-40DD-AFC4-6F175D3DCCD1}">
                  <a14:hiddenFill xmlns:a14="http://schemas.microsoft.com/office/drawing/2010/main">
                    <a:solidFill>
                      <a:srgbClr val="FFFFFF"/>
                    </a:solidFill>
                  </a14:hiddenFill>
                </a:ext>
              </a:extLst>
            </p:spPr>
          </p:pic>
          <p:sp>
            <p:nvSpPr>
              <p:cNvPr id="43" name="文本框 8"/>
              <p:cNvSpPr txBox="1"/>
              <p:nvPr/>
            </p:nvSpPr>
            <p:spPr>
              <a:xfrm>
                <a:off x="690439" y="2826217"/>
                <a:ext cx="3456814" cy="738554"/>
              </a:xfrm>
              <a:prstGeom prst="rect">
                <a:avLst/>
              </a:prstGeom>
              <a:noFill/>
            </p:spPr>
            <p:txBody>
              <a:bodyPr wrap="square" lIns="91430" tIns="45715" rIns="91430" bIns="45715" rtlCol="0">
                <a:spAutoFit/>
              </a:bodyPr>
              <a:lstStyle/>
              <a:p>
                <a:pPr algn="ctr" defTabSz="950770"/>
                <a:r>
                  <a:rPr lang="zh-CN" altLang="en-US" sz="3000" dirty="0">
                    <a:solidFill>
                      <a:srgbClr val="FDE9D5"/>
                    </a:solidFill>
                    <a:latin typeface="华康俪金黑W8(P)" pitchFamily="34" charset="-122"/>
                    <a:ea typeface="华康俪金黑W8(P)" pitchFamily="34" charset="-122"/>
                  </a:rPr>
                  <a:t>如何学习党史</a:t>
                </a:r>
              </a:p>
            </p:txBody>
          </p:sp>
        </p:grpSp>
      </p:grpSp>
    </p:spTree>
    <p:extLst>
      <p:ext uri="{BB962C8B-B14F-4D97-AF65-F5344CB8AC3E}">
        <p14:creationId xmlns:p14="http://schemas.microsoft.com/office/powerpoint/2010/main" val="403386170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1500" fill="hold"/>
                                        <p:tgtEl>
                                          <p:spTgt spid="38"/>
                                        </p:tgtEl>
                                        <p:attrNameLst>
                                          <p:attrName>ppt_x</p:attrName>
                                        </p:attrNameLst>
                                      </p:cBhvr>
                                      <p:tavLst>
                                        <p:tav tm="0">
                                          <p:val>
                                            <p:strVal val="#ppt_x"/>
                                          </p:val>
                                        </p:tav>
                                        <p:tav tm="100000">
                                          <p:val>
                                            <p:strVal val="#ppt_x"/>
                                          </p:val>
                                        </p:tav>
                                      </p:tavLst>
                                    </p:anim>
                                    <p:anim calcmode="lin" valueType="num">
                                      <p:cBhvr additive="base">
                                        <p:cTn id="12" dur="1500" fill="hold"/>
                                        <p:tgtEl>
                                          <p:spTgt spid="38"/>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childTnLst>
                                </p:cTn>
                              </p:par>
                            </p:childTnLst>
                          </p:cTn>
                        </p:par>
                        <p:par>
                          <p:cTn id="17" fill="hold">
                            <p:stCondLst>
                              <p:cond delay="3000"/>
                            </p:stCondLst>
                            <p:childTnLst>
                              <p:par>
                                <p:cTn id="18" presetID="2" presetClass="entr" presetSubtype="6" fill="hold" nodeType="afterEffect">
                                  <p:stCondLst>
                                    <p:cond delay="0"/>
                                  </p:stCondLst>
                                  <p:childTnLst>
                                    <p:set>
                                      <p:cBhvr>
                                        <p:cTn id="19" dur="1" fill="hold">
                                          <p:stCondLst>
                                            <p:cond delay="0"/>
                                          </p:stCondLst>
                                        </p:cTn>
                                        <p:tgtEl>
                                          <p:spTgt spid="35"/>
                                        </p:tgtEl>
                                        <p:attrNameLst>
                                          <p:attrName>style.visibility</p:attrName>
                                        </p:attrNameLst>
                                      </p:cBhvr>
                                      <p:to>
                                        <p:strVal val="visible"/>
                                      </p:to>
                                    </p:set>
                                    <p:anim calcmode="lin" valueType="num">
                                      <p:cBhvr additive="base">
                                        <p:cTn id="20" dur="1500" fill="hold"/>
                                        <p:tgtEl>
                                          <p:spTgt spid="35"/>
                                        </p:tgtEl>
                                        <p:attrNameLst>
                                          <p:attrName>ppt_x</p:attrName>
                                        </p:attrNameLst>
                                      </p:cBhvr>
                                      <p:tavLst>
                                        <p:tav tm="0">
                                          <p:val>
                                            <p:strVal val="1+#ppt_w/2"/>
                                          </p:val>
                                        </p:tav>
                                        <p:tav tm="100000">
                                          <p:val>
                                            <p:strVal val="#ppt_x"/>
                                          </p:val>
                                        </p:tav>
                                      </p:tavLst>
                                    </p:anim>
                                    <p:anim calcmode="lin" valueType="num">
                                      <p:cBhvr additive="base">
                                        <p:cTn id="21" dur="1500" fill="hold"/>
                                        <p:tgtEl>
                                          <p:spTgt spid="35"/>
                                        </p:tgtEl>
                                        <p:attrNameLst>
                                          <p:attrName>ppt_y</p:attrName>
                                        </p:attrNameLst>
                                      </p:cBhvr>
                                      <p:tavLst>
                                        <p:tav tm="0">
                                          <p:val>
                                            <p:strVal val="1+#ppt_h/2"/>
                                          </p:val>
                                        </p:tav>
                                        <p:tav tm="100000">
                                          <p:val>
                                            <p:strVal val="#ppt_y"/>
                                          </p:val>
                                        </p:tav>
                                      </p:tavLst>
                                    </p:anim>
                                  </p:childTnLst>
                                </p:cTn>
                              </p:par>
                            </p:childTnLst>
                          </p:cTn>
                        </p:par>
                        <p:par>
                          <p:cTn id="22" fill="hold">
                            <p:stCondLst>
                              <p:cond delay="4500"/>
                            </p:stCondLst>
                            <p:childTnLst>
                              <p:par>
                                <p:cTn id="23" presetID="42" presetClass="entr" presetSubtype="0" fill="hold"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1000"/>
                                        <p:tgtEl>
                                          <p:spTgt spid="32"/>
                                        </p:tgtEl>
                                      </p:cBhvr>
                                    </p:animEffect>
                                    <p:anim calcmode="lin" valueType="num">
                                      <p:cBhvr>
                                        <p:cTn id="26" dur="1000" fill="hold"/>
                                        <p:tgtEl>
                                          <p:spTgt spid="32"/>
                                        </p:tgtEl>
                                        <p:attrNameLst>
                                          <p:attrName>ppt_x</p:attrName>
                                        </p:attrNameLst>
                                      </p:cBhvr>
                                      <p:tavLst>
                                        <p:tav tm="0">
                                          <p:val>
                                            <p:strVal val="#ppt_x"/>
                                          </p:val>
                                        </p:tav>
                                        <p:tav tm="100000">
                                          <p:val>
                                            <p:strVal val="#ppt_x"/>
                                          </p:val>
                                        </p:tav>
                                      </p:tavLst>
                                    </p:anim>
                                    <p:anim calcmode="lin" valueType="num">
                                      <p:cBhvr>
                                        <p:cTn id="27" dur="1000" fill="hold"/>
                                        <p:tgtEl>
                                          <p:spTgt spid="32"/>
                                        </p:tgtEl>
                                        <p:attrNameLst>
                                          <p:attrName>ppt_y</p:attrName>
                                        </p:attrNameLst>
                                      </p:cBhvr>
                                      <p:tavLst>
                                        <p:tav tm="0">
                                          <p:val>
                                            <p:strVal val="#ppt_y+.1"/>
                                          </p:val>
                                        </p:tav>
                                        <p:tav tm="100000">
                                          <p:val>
                                            <p:strVal val="#ppt_y"/>
                                          </p:val>
                                        </p:tav>
                                      </p:tavLst>
                                    </p:anim>
                                  </p:childTnLst>
                                </p:cTn>
                              </p:par>
                            </p:childTnLst>
                          </p:cTn>
                        </p:par>
                        <p:par>
                          <p:cTn id="28" fill="hold">
                            <p:stCondLst>
                              <p:cond delay="5500"/>
                            </p:stCondLst>
                            <p:childTnLst>
                              <p:par>
                                <p:cTn id="29" presetID="42" presetClass="entr" presetSubtype="0"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1000"/>
                                        <p:tgtEl>
                                          <p:spTgt spid="31"/>
                                        </p:tgtEl>
                                      </p:cBhvr>
                                    </p:animEffect>
                                    <p:anim calcmode="lin" valueType="num">
                                      <p:cBhvr>
                                        <p:cTn id="32" dur="1000" fill="hold"/>
                                        <p:tgtEl>
                                          <p:spTgt spid="31"/>
                                        </p:tgtEl>
                                        <p:attrNameLst>
                                          <p:attrName>ppt_x</p:attrName>
                                        </p:attrNameLst>
                                      </p:cBhvr>
                                      <p:tavLst>
                                        <p:tav tm="0">
                                          <p:val>
                                            <p:strVal val="#ppt_x"/>
                                          </p:val>
                                        </p:tav>
                                        <p:tav tm="100000">
                                          <p:val>
                                            <p:strVal val="#ppt_x"/>
                                          </p:val>
                                        </p:tav>
                                      </p:tavLst>
                                    </p:anim>
                                    <p:anim calcmode="lin" valueType="num">
                                      <p:cBhvr>
                                        <p:cTn id="33"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id="{2889C55B-9E67-C048-B4D6-96837A324A14}"/>
              </a:ext>
            </a:extLst>
          </p:cNvPr>
          <p:cNvSpPr/>
          <p:nvPr/>
        </p:nvSpPr>
        <p:spPr>
          <a:xfrm>
            <a:off x="268404" y="1315779"/>
            <a:ext cx="8444193" cy="2542930"/>
          </a:xfrm>
          <a:prstGeom prst="rect">
            <a:avLst/>
          </a:prstGeom>
        </p:spPr>
        <p:txBody>
          <a:bodyPr wrap="square" lIns="91430" tIns="45715" rIns="91430" bIns="45715">
            <a:spAutoFit/>
          </a:bodyPr>
          <a:lstStyle/>
          <a:p>
            <a:pPr defTabSz="950770">
              <a:lnSpc>
                <a:spcPct val="150000"/>
              </a:lnSpc>
            </a:pPr>
            <a:r>
              <a:rPr lang="en-US" altLang="zh-CN" b="1" dirty="0"/>
              <a:t>“</a:t>
            </a:r>
            <a:r>
              <a:rPr lang="zh-CN" altLang="en-US" b="1" dirty="0"/>
              <a:t>左</a:t>
            </a:r>
            <a:r>
              <a:rPr lang="en-US" altLang="zh-CN" b="1" dirty="0"/>
              <a:t>”</a:t>
            </a:r>
            <a:r>
              <a:rPr lang="zh-CN" altLang="en-US" b="1" dirty="0"/>
              <a:t>倾</a:t>
            </a:r>
            <a:r>
              <a:rPr lang="en-US" altLang="zh-CN" b="1" dirty="0"/>
              <a:t>:  </a:t>
            </a:r>
            <a:r>
              <a:rPr lang="zh-CN" altLang="en-US" b="1" dirty="0"/>
              <a:t> </a:t>
            </a:r>
            <a:endParaRPr lang="en-US" altLang="zh-CN" b="1" dirty="0"/>
          </a:p>
          <a:p>
            <a:pPr defTabSz="950770">
              <a:lnSpc>
                <a:spcPct val="150000"/>
              </a:lnSpc>
            </a:pPr>
            <a:r>
              <a:rPr lang="zh-CN" altLang="en-US" dirty="0"/>
              <a:t>超越时代，超越当前的情况，在方针政策上、行动上冒进，在斗争的问题上、在发生争论的问题上乱斗</a:t>
            </a:r>
            <a:endParaRPr lang="en-US" altLang="zh-CN" dirty="0"/>
          </a:p>
          <a:p>
            <a:pPr defTabSz="950770">
              <a:lnSpc>
                <a:spcPct val="150000"/>
              </a:lnSpc>
            </a:pPr>
            <a:endParaRPr lang="en-US" altLang="zh-CN" b="1" dirty="0"/>
          </a:p>
          <a:p>
            <a:pPr defTabSz="950770">
              <a:lnSpc>
                <a:spcPct val="150000"/>
              </a:lnSpc>
            </a:pPr>
            <a:r>
              <a:rPr lang="zh-CN" altLang="en-US" b="1" dirty="0"/>
              <a:t>右倾</a:t>
            </a:r>
            <a:r>
              <a:rPr lang="en-US" altLang="zh-CN" b="1" dirty="0"/>
              <a:t>: </a:t>
            </a:r>
            <a:r>
              <a:rPr lang="zh-CN" altLang="en-US" b="1" dirty="0"/>
              <a:t> </a:t>
            </a:r>
            <a:endParaRPr lang="en-US" altLang="zh-CN" b="1" dirty="0"/>
          </a:p>
          <a:p>
            <a:pPr defTabSz="950770">
              <a:lnSpc>
                <a:spcPct val="150000"/>
              </a:lnSpc>
            </a:pPr>
            <a:r>
              <a:rPr lang="zh-CN" altLang="en-US" dirty="0"/>
              <a:t>落在时代的后面、落在当前情况的后面、缺乏斗争性</a:t>
            </a:r>
          </a:p>
        </p:txBody>
      </p:sp>
      <p:sp>
        <p:nvSpPr>
          <p:cNvPr id="23" name="文本占位符 4">
            <a:extLst>
              <a:ext uri="{FF2B5EF4-FFF2-40B4-BE49-F238E27FC236}">
                <a16:creationId xmlns:a16="http://schemas.microsoft.com/office/drawing/2014/main" id="{2ECE5C2F-28F3-8146-8536-74AA884BD605}"/>
              </a:ext>
            </a:extLst>
          </p:cNvPr>
          <p:cNvSpPr txBox="1">
            <a:spLocks/>
          </p:cNvSpPr>
          <p:nvPr/>
        </p:nvSpPr>
        <p:spPr>
          <a:xfrm>
            <a:off x="1115166" y="357498"/>
            <a:ext cx="3879528" cy="679184"/>
          </a:xfrm>
          <a:prstGeom prst="rect">
            <a:avLst/>
          </a:prstGeom>
        </p:spPr>
        <p:txBody>
          <a:bodyPr vert="horz" lIns="121881" tIns="60940" rIns="121881" bIns="60940" rtlCol="0">
            <a:normAutofit/>
          </a:bodyPr>
          <a:lstStyle>
            <a:lvl1pPr marL="0" indent="0" algn="l" defTabSz="914324" rtl="0" eaLnBrk="1" latinLnBrk="0" hangingPunct="1">
              <a:spcBef>
                <a:spcPct val="20000"/>
              </a:spcBef>
              <a:buFont typeface="Arial" pitchFamily="34" charset="0"/>
              <a:buNone/>
              <a:defRPr sz="1800" b="1" kern="1200">
                <a:solidFill>
                  <a:schemeClr val="tx1"/>
                </a:solidFill>
                <a:latin typeface="+mn-lt"/>
                <a:ea typeface="+mn-ea"/>
                <a:cs typeface="+mn-cs"/>
              </a:defRPr>
            </a:lvl1pPr>
            <a:lvl2pPr marL="742888" indent="-285726" algn="l" defTabSz="914324" rtl="0" eaLnBrk="1" latinLnBrk="0" hangingPunct="1">
              <a:spcBef>
                <a:spcPct val="20000"/>
              </a:spcBef>
              <a:buFont typeface="Arial" pitchFamily="34" charset="0"/>
              <a:buChar char="–"/>
              <a:defRPr sz="2775" kern="1200">
                <a:solidFill>
                  <a:schemeClr val="tx1"/>
                </a:solidFill>
                <a:latin typeface="+mn-lt"/>
                <a:ea typeface="+mn-ea"/>
                <a:cs typeface="+mn-cs"/>
              </a:defRPr>
            </a:lvl2pPr>
            <a:lvl3pPr marL="1142905" indent="-228579" algn="l" defTabSz="91432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65"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4pPr>
            <a:lvl5pPr marL="2057226"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5pPr>
            <a:lvl6pPr marL="2514388"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6pPr>
            <a:lvl7pPr marL="2971550"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7pPr>
            <a:lvl8pPr marL="3428712"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8pPr>
            <a:lvl9pPr marL="3885873"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9pPr>
          </a:lstStyle>
          <a:p>
            <a:pPr marL="0" marR="0" lvl="0" indent="0" algn="l" defTabSz="914324"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2100" b="1" i="0" u="none" strike="noStrike" kern="1200" cap="none" spc="0" normalizeH="0" baseline="0" noProof="0" dirty="0">
                <a:ln>
                  <a:noFill/>
                </a:ln>
                <a:solidFill>
                  <a:srgbClr val="9B0D13"/>
                </a:solidFill>
                <a:effectLst/>
                <a:uLnTx/>
                <a:uFillTx/>
                <a:latin typeface="Impact"/>
                <a:ea typeface="微软雅黑"/>
                <a:cs typeface="+mn-cs"/>
              </a:rPr>
              <a:t>前途是光明的，道路是曲折的</a:t>
            </a:r>
          </a:p>
        </p:txBody>
      </p:sp>
      <p:sp>
        <p:nvSpPr>
          <p:cNvPr id="5" name="矩形 4">
            <a:extLst>
              <a:ext uri="{FF2B5EF4-FFF2-40B4-BE49-F238E27FC236}">
                <a16:creationId xmlns:a16="http://schemas.microsoft.com/office/drawing/2014/main" id="{2E1240EF-C80A-3E48-9FF2-A305E3C4D29A}"/>
              </a:ext>
            </a:extLst>
          </p:cNvPr>
          <p:cNvSpPr/>
          <p:nvPr/>
        </p:nvSpPr>
        <p:spPr>
          <a:xfrm>
            <a:off x="268404" y="4137806"/>
            <a:ext cx="8083854" cy="382531"/>
          </a:xfrm>
          <a:prstGeom prst="rect">
            <a:avLst/>
          </a:prstGeom>
        </p:spPr>
        <p:txBody>
          <a:bodyPr wrap="square" lIns="91430" tIns="45715" rIns="91430" bIns="45715">
            <a:spAutoFit/>
          </a:bodyPr>
          <a:lstStyle/>
          <a:p>
            <a:pPr defTabSz="950770">
              <a:lnSpc>
                <a:spcPct val="150000"/>
              </a:lnSpc>
            </a:pPr>
            <a:r>
              <a:rPr lang="zh-CN" altLang="en-US" sz="1400" b="1" dirty="0"/>
              <a:t>备注</a:t>
            </a:r>
            <a:r>
              <a:rPr lang="zh-CN" altLang="en-US" sz="1400" dirty="0"/>
              <a:t>：区别于西方资产阶级政党的左派和右派，左右派以政治主张区分，左</a:t>
            </a:r>
            <a:r>
              <a:rPr lang="en-US" altLang="zh-CN" sz="1400" dirty="0"/>
              <a:t>(</a:t>
            </a:r>
            <a:r>
              <a:rPr lang="zh-CN" altLang="en-US" sz="1400" dirty="0"/>
              <a:t>平等</a:t>
            </a:r>
            <a:r>
              <a:rPr lang="en-US" altLang="zh-CN" sz="1400" dirty="0"/>
              <a:t>)</a:t>
            </a:r>
            <a:r>
              <a:rPr lang="zh-CN" altLang="en-US" sz="1400" dirty="0"/>
              <a:t>，右</a:t>
            </a:r>
            <a:r>
              <a:rPr lang="en-US" altLang="zh-CN" sz="1400" dirty="0"/>
              <a:t>(</a:t>
            </a:r>
            <a:r>
              <a:rPr lang="zh-CN" altLang="en-US" sz="1400" dirty="0"/>
              <a:t>自由</a:t>
            </a:r>
            <a:r>
              <a:rPr lang="en-US" altLang="zh-CN" sz="1400" dirty="0"/>
              <a:t>)</a:t>
            </a:r>
          </a:p>
        </p:txBody>
      </p:sp>
    </p:spTree>
    <p:extLst>
      <p:ext uri="{BB962C8B-B14F-4D97-AF65-F5344CB8AC3E}">
        <p14:creationId xmlns:p14="http://schemas.microsoft.com/office/powerpoint/2010/main" val="385604415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type="lt">
                                    <p:tmPct val="6299"/>
                                  </p:iterate>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par>
                          <p:cTn id="8" fill="hold">
                            <p:stCondLst>
                              <p:cond delay="2862"/>
                            </p:stCondLst>
                            <p:childTnLst>
                              <p:par>
                                <p:cTn id="9" presetID="22" presetClass="entr" presetSubtype="4" fill="hold" grpId="0" nodeType="afterEffect">
                                  <p:stCondLst>
                                    <p:cond delay="0"/>
                                  </p:stCondLst>
                                  <p:iterate type="lt">
                                    <p:tmPct val="6299"/>
                                  </p:iterate>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312663" y="1"/>
            <a:ext cx="4125538" cy="5574938"/>
            <a:chOff x="-416830" y="0"/>
            <a:chExt cx="5290914" cy="6859588"/>
          </a:xfrm>
        </p:grpSpPr>
        <p:sp>
          <p:nvSpPr>
            <p:cNvPr id="26" name="矩形 25"/>
            <p:cNvSpPr/>
            <p:nvPr/>
          </p:nvSpPr>
          <p:spPr>
            <a:xfrm>
              <a:off x="165" y="0"/>
              <a:ext cx="4456924" cy="6859588"/>
            </a:xfrm>
            <a:prstGeom prst="rect">
              <a:avLst/>
            </a:prstGeom>
            <a:solidFill>
              <a:srgbClr val="9B0D13"/>
            </a:solidFill>
            <a:ln w="19050" cap="flat" cmpd="sng" algn="ctr">
              <a:noFill/>
              <a:prstDash val="solid"/>
            </a:ln>
            <a:effectLst/>
          </p:spPr>
          <p:txBody>
            <a:bodyPr lIns="91408" tIns="45703" rIns="91408" bIns="45703" rtlCol="0" anchor="ctr"/>
            <a:lstStyle/>
            <a:p>
              <a:pPr marL="0" marR="0" lvl="0" indent="0" algn="ctr" defTabSz="950770" eaLnBrk="1" fontAlgn="auto" latinLnBrk="0" hangingPunct="1">
                <a:lnSpc>
                  <a:spcPct val="100000"/>
                </a:lnSpc>
                <a:spcBef>
                  <a:spcPts val="0"/>
                </a:spcBef>
                <a:spcAft>
                  <a:spcPts val="0"/>
                </a:spcAft>
                <a:buClrTx/>
                <a:buSzTx/>
                <a:buFontTx/>
                <a:buNone/>
                <a:tabLst/>
                <a:defRPr/>
              </a:pPr>
              <a:endParaRPr kumimoji="0" lang="zh-CN" altLang="en-US" sz="1404" b="0" i="0" u="none" strike="noStrike" kern="0" cap="none" spc="0" normalizeH="0" baseline="0" noProof="0">
                <a:ln>
                  <a:noFill/>
                </a:ln>
                <a:solidFill>
                  <a:srgbClr val="FFFFFF"/>
                </a:solidFill>
                <a:effectLst/>
                <a:uLnTx/>
                <a:uFillTx/>
                <a:latin typeface="Impact"/>
                <a:ea typeface="微软雅黑"/>
                <a:cs typeface="+mn-cs"/>
              </a:endParaRPr>
            </a:p>
          </p:txBody>
        </p:sp>
        <p:pic>
          <p:nvPicPr>
            <p:cNvPr id="27" name="Picture 2" descr="C:\Users\Administrator\Desktop\Nipic_20180988_20150909113802527000.png"/>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aturation sat="285000"/>
                      </a14:imgEffect>
                      <a14:imgEffect>
                        <a14:brightnessContrast bright="3000"/>
                      </a14:imgEffect>
                    </a14:imgLayer>
                  </a14:imgProps>
                </a:ext>
                <a:ext uri="{28A0092B-C50C-407E-A947-70E740481C1C}">
                  <a14:useLocalDpi xmlns:a14="http://schemas.microsoft.com/office/drawing/2010/main" val="0"/>
                </a:ext>
              </a:extLst>
            </a:blip>
            <a:srcRect l="22470" r="-7296" b="12677"/>
            <a:stretch/>
          </p:blipFill>
          <p:spPr bwMode="auto">
            <a:xfrm rot="10800000" flipH="1" flipV="1">
              <a:off x="-416830" y="988137"/>
              <a:ext cx="5290914" cy="583921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组合 27"/>
          <p:cNvGrpSpPr/>
          <p:nvPr/>
        </p:nvGrpSpPr>
        <p:grpSpPr>
          <a:xfrm>
            <a:off x="3233923" y="2189457"/>
            <a:ext cx="5946591" cy="3240724"/>
            <a:chOff x="124" y="142257"/>
            <a:chExt cx="9180388" cy="5001243"/>
          </a:xfrm>
        </p:grpSpPr>
        <p:pic>
          <p:nvPicPr>
            <p:cNvPr id="29" name="Picture 5" descr="C:\Users\Administrator\Desktop\党政机关\素材\长城\矢量长城\线稿长城2.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5840"/>
            <a:stretch/>
          </p:blipFill>
          <p:spPr bwMode="auto">
            <a:xfrm>
              <a:off x="124" y="142257"/>
              <a:ext cx="9180388" cy="4805757"/>
            </a:xfrm>
            <a:prstGeom prst="rect">
              <a:avLst/>
            </a:prstGeom>
            <a:noFill/>
            <a:extLst>
              <a:ext uri="{909E8E84-426E-40DD-AFC4-6F175D3DCCD1}">
                <a14:hiddenFill xmlns:a14="http://schemas.microsoft.com/office/drawing/2010/main">
                  <a:solidFill>
                    <a:srgbClr val="FFFFFF"/>
                  </a:solidFill>
                </a14:hiddenFill>
              </a:ext>
            </a:extLst>
          </p:spPr>
        </p:pic>
        <p:sp>
          <p:nvSpPr>
            <p:cNvPr id="30" name="矩形 29"/>
            <p:cNvSpPr/>
            <p:nvPr/>
          </p:nvSpPr>
          <p:spPr>
            <a:xfrm>
              <a:off x="124" y="4948014"/>
              <a:ext cx="9180388" cy="195486"/>
            </a:xfrm>
            <a:prstGeom prst="rect">
              <a:avLst/>
            </a:prstGeom>
            <a:solidFill>
              <a:srgbClr val="9B0D13"/>
            </a:solidFill>
            <a:ln w="19050" cap="flat" cmpd="sng" algn="ctr">
              <a:noFill/>
              <a:prstDash val="solid"/>
            </a:ln>
            <a:effectLst/>
          </p:spPr>
          <p:txBody>
            <a:bodyPr rtlCol="0" anchor="ctr"/>
            <a:lstStyle/>
            <a:p>
              <a:pPr marL="0" marR="0" lvl="0" indent="0" algn="ctr" defTabSz="950770" eaLnBrk="1" fontAlgn="auto" latinLnBrk="0" hangingPunct="1">
                <a:lnSpc>
                  <a:spcPct val="100000"/>
                </a:lnSpc>
                <a:spcBef>
                  <a:spcPts val="0"/>
                </a:spcBef>
                <a:spcAft>
                  <a:spcPts val="0"/>
                </a:spcAft>
                <a:buClrTx/>
                <a:buSzTx/>
                <a:buFontTx/>
                <a:buNone/>
                <a:tabLst/>
                <a:defRPr/>
              </a:pPr>
              <a:endParaRPr kumimoji="0" lang="zh-CN" altLang="en-US" sz="1404" b="0" i="0" u="none" strike="noStrike" kern="0" cap="none" spc="0" normalizeH="0" baseline="0" noProof="0">
                <a:ln>
                  <a:noFill/>
                </a:ln>
                <a:solidFill>
                  <a:srgbClr val="FFFFFF"/>
                </a:solidFill>
                <a:effectLst/>
                <a:uLnTx/>
                <a:uFillTx/>
                <a:latin typeface="Impact"/>
                <a:ea typeface="微软雅黑"/>
                <a:cs typeface="+mn-cs"/>
              </a:endParaRPr>
            </a:p>
          </p:txBody>
        </p:sp>
      </p:grpSp>
      <p:sp>
        <p:nvSpPr>
          <p:cNvPr id="31" name="标题 4"/>
          <p:cNvSpPr txBox="1">
            <a:spLocks/>
          </p:cNvSpPr>
          <p:nvPr/>
        </p:nvSpPr>
        <p:spPr>
          <a:xfrm>
            <a:off x="4269542" y="2597519"/>
            <a:ext cx="3875353" cy="510516"/>
          </a:xfrm>
          <a:prstGeom prst="rect">
            <a:avLst/>
          </a:prstGeom>
        </p:spPr>
        <p:txBody>
          <a:bodyPr vert="horz" lIns="121847" tIns="60924" rIns="121847" bIns="60924"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a:solidFill>
                  <a:srgbClr val="9B0D13"/>
                </a:solidFill>
                <a:latin typeface="Impact"/>
                <a:ea typeface="微软雅黑"/>
                <a:cs typeface="+mn-ea"/>
                <a:sym typeface="+mn-lt"/>
              </a:rPr>
              <a:t>何为历史虚无主义</a:t>
            </a:r>
          </a:p>
        </p:txBody>
      </p:sp>
      <p:grpSp>
        <p:nvGrpSpPr>
          <p:cNvPr id="32" name="组合 31"/>
          <p:cNvGrpSpPr/>
          <p:nvPr/>
        </p:nvGrpSpPr>
        <p:grpSpPr>
          <a:xfrm>
            <a:off x="4785787" y="840550"/>
            <a:ext cx="2508487" cy="1674889"/>
            <a:chOff x="4785785" y="593113"/>
            <a:chExt cx="2508487" cy="1674283"/>
          </a:xfrm>
        </p:grpSpPr>
        <p:pic>
          <p:nvPicPr>
            <p:cNvPr id="33" name="Picture 4" descr="C:\Users\Administrator\Desktop\素材\Nipic_2174276_20140319144634019323.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5785" y="593113"/>
              <a:ext cx="2508487" cy="1674283"/>
            </a:xfrm>
            <a:prstGeom prst="rect">
              <a:avLst/>
            </a:prstGeom>
            <a:noFill/>
            <a:extLst>
              <a:ext uri="{909E8E84-426E-40DD-AFC4-6F175D3DCCD1}">
                <a14:hiddenFill xmlns:a14="http://schemas.microsoft.com/office/drawing/2010/main">
                  <a:solidFill>
                    <a:srgbClr val="FFFFFF"/>
                  </a:solidFill>
                </a14:hiddenFill>
              </a:ext>
            </a:extLst>
          </p:spPr>
        </p:pic>
        <p:sp>
          <p:nvSpPr>
            <p:cNvPr id="34" name="标题 4"/>
            <p:cNvSpPr txBox="1">
              <a:spLocks/>
            </p:cNvSpPr>
            <p:nvPr/>
          </p:nvSpPr>
          <p:spPr>
            <a:xfrm>
              <a:off x="5364088" y="675845"/>
              <a:ext cx="1613764" cy="1391849"/>
            </a:xfrm>
            <a:prstGeom prst="rect">
              <a:avLst/>
            </a:prstGeom>
          </p:spPr>
          <p:txBody>
            <a:bodyPr vert="horz" lIns="68589" tIns="34294" rIns="68589" bIns="34294"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4801" dirty="0">
                  <a:solidFill>
                    <a:srgbClr val="FFFFFF"/>
                  </a:solidFill>
                  <a:latin typeface="Impact" pitchFamily="34" charset="0"/>
                  <a:ea typeface="微软雅黑" pitchFamily="34" charset="-122"/>
                </a:rPr>
                <a:t>    01</a:t>
              </a:r>
              <a:endParaRPr lang="zh-CN" altLang="en-US" sz="2775" dirty="0">
                <a:solidFill>
                  <a:srgbClr val="FFFFFF"/>
                </a:solidFill>
                <a:latin typeface="Impact" pitchFamily="34" charset="0"/>
                <a:ea typeface="微软雅黑" pitchFamily="34" charset="-122"/>
              </a:endParaRPr>
            </a:p>
          </p:txBody>
        </p:sp>
      </p:grpSp>
      <p:grpSp>
        <p:nvGrpSpPr>
          <p:cNvPr id="35" name="组合 34"/>
          <p:cNvGrpSpPr/>
          <p:nvPr/>
        </p:nvGrpSpPr>
        <p:grpSpPr>
          <a:xfrm>
            <a:off x="7180081" y="3216011"/>
            <a:ext cx="1230762" cy="893596"/>
            <a:chOff x="6935916" y="343637"/>
            <a:chExt cx="1713877" cy="1135367"/>
          </a:xfrm>
        </p:grpSpPr>
        <p:pic>
          <p:nvPicPr>
            <p:cNvPr id="36" name="Picture 4" descr="C:\Users\Administrator\Desktop\线稿长城1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35916" y="343637"/>
              <a:ext cx="1300628" cy="113536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C:\Users\Administrator\Desktop\线稿长城1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900000">
              <a:off x="7896192" y="541316"/>
              <a:ext cx="753601" cy="6578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组合 37"/>
          <p:cNvGrpSpPr/>
          <p:nvPr/>
        </p:nvGrpSpPr>
        <p:grpSpPr>
          <a:xfrm>
            <a:off x="517897" y="1082898"/>
            <a:ext cx="2592948" cy="3719072"/>
            <a:chOff x="690439" y="1063965"/>
            <a:chExt cx="3456814" cy="4958117"/>
          </a:xfrm>
        </p:grpSpPr>
        <p:pic>
          <p:nvPicPr>
            <p:cNvPr id="39" name="Picture 7" descr="C:\Users\Administrator\Desktop\党政机关\素材\长城\矢量长城\132.png"/>
            <p:cNvPicPr>
              <a:picLocks noChangeAspect="1" noChangeArrowheads="1"/>
            </p:cNvPicPr>
            <p:nvPr/>
          </p:nvPicPr>
          <p:blipFill>
            <a:blip r:embed="rId9" cstate="print">
              <a:extLst>
                <a:ext uri="{BEBA8EAE-BF5A-486C-A8C5-ECC9F3942E4B}">
                  <a14:imgProps xmlns:a14="http://schemas.microsoft.com/office/drawing/2010/main">
                    <a14:imgLayer r:embed="rId10">
                      <a14:imgEffect>
                        <a14:colorTemperature colorTemp="10125"/>
                      </a14:imgEffect>
                      <a14:imgEffect>
                        <a14:brightnessContrast bright="100000" contrast="72000"/>
                      </a14:imgEffect>
                    </a14:imgLayer>
                  </a14:imgProps>
                </a:ext>
                <a:ext uri="{28A0092B-C50C-407E-A947-70E740481C1C}">
                  <a14:useLocalDpi xmlns:a14="http://schemas.microsoft.com/office/drawing/2010/main" val="0"/>
                </a:ext>
              </a:extLst>
            </a:blip>
            <a:srcRect/>
            <a:stretch>
              <a:fillRect/>
            </a:stretch>
          </p:blipFill>
          <p:spPr bwMode="auto">
            <a:xfrm>
              <a:off x="1504358" y="5414104"/>
              <a:ext cx="1665810" cy="607978"/>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组合 39"/>
            <p:cNvGrpSpPr/>
            <p:nvPr/>
          </p:nvGrpSpPr>
          <p:grpSpPr>
            <a:xfrm>
              <a:off x="690439" y="1063965"/>
              <a:ext cx="3456814" cy="3116279"/>
              <a:chOff x="690439" y="1063965"/>
              <a:chExt cx="3456814" cy="3116279"/>
            </a:xfrm>
          </p:grpSpPr>
          <p:grpSp>
            <p:nvGrpSpPr>
              <p:cNvPr id="41" name="组合 40"/>
              <p:cNvGrpSpPr/>
              <p:nvPr/>
            </p:nvGrpSpPr>
            <p:grpSpPr>
              <a:xfrm>
                <a:off x="924883" y="2116455"/>
                <a:ext cx="2809220" cy="703329"/>
                <a:chOff x="763823" y="350767"/>
                <a:chExt cx="3175331" cy="527375"/>
              </a:xfrm>
            </p:grpSpPr>
            <p:sp>
              <p:nvSpPr>
                <p:cNvPr id="44" name="TextBox 19"/>
                <p:cNvSpPr txBox="1"/>
                <p:nvPr/>
              </p:nvSpPr>
              <p:spPr>
                <a:xfrm>
                  <a:off x="1071323" y="619703"/>
                  <a:ext cx="2577899" cy="258439"/>
                </a:xfrm>
                <a:prstGeom prst="rect">
                  <a:avLst/>
                </a:prstGeom>
                <a:noFill/>
                <a:ln>
                  <a:noFill/>
                </a:ln>
                <a:effectLst/>
              </p:spPr>
              <p:txBody>
                <a:bodyPr wrap="none" rtlCol="0">
                  <a:spAutoFit/>
                </a:bodyPr>
                <a:lstStyle/>
                <a:p>
                  <a:pPr algn="ctr" defTabSz="950770">
                    <a:lnSpc>
                      <a:spcPct val="120000"/>
                    </a:lnSpc>
                  </a:pPr>
                  <a:r>
                    <a:rPr lang="en-US" altLang="zh-CN" sz="900" b="1" dirty="0">
                      <a:solidFill>
                        <a:srgbClr val="FDE6D3"/>
                      </a:solidFill>
                      <a:latin typeface="微软雅黑"/>
                      <a:ea typeface="微软雅黑"/>
                      <a:cs typeface="+mn-ea"/>
                      <a:sym typeface="+mn-lt"/>
                    </a:rPr>
                    <a:t>Communist Party of China</a:t>
                  </a:r>
                  <a:endParaRPr lang="zh-CN" altLang="en-US" sz="900" b="1" dirty="0">
                    <a:solidFill>
                      <a:srgbClr val="FDE6D3"/>
                    </a:solidFill>
                    <a:latin typeface="微软雅黑"/>
                    <a:ea typeface="微软雅黑"/>
                    <a:cs typeface="+mn-ea"/>
                    <a:sym typeface="+mn-lt"/>
                  </a:endParaRPr>
                </a:p>
              </p:txBody>
            </p:sp>
            <p:sp>
              <p:nvSpPr>
                <p:cNvPr id="45" name="TextBox 20"/>
                <p:cNvSpPr txBox="1"/>
                <p:nvPr/>
              </p:nvSpPr>
              <p:spPr>
                <a:xfrm>
                  <a:off x="763823" y="350767"/>
                  <a:ext cx="3175331" cy="355354"/>
                </a:xfrm>
                <a:prstGeom prst="rect">
                  <a:avLst/>
                </a:prstGeom>
                <a:noFill/>
                <a:effectLst/>
              </p:spPr>
              <p:txBody>
                <a:bodyPr wrap="square" rtlCol="0">
                  <a:spAutoFit/>
                </a:bodyPr>
                <a:lstStyle/>
                <a:p>
                  <a:pPr algn="ctr" defTabSz="950770">
                    <a:lnSpc>
                      <a:spcPct val="120000"/>
                    </a:lnSpc>
                  </a:pPr>
                  <a:r>
                    <a:rPr lang="zh-CN" altLang="en-US" sz="1425" b="1" dirty="0">
                      <a:solidFill>
                        <a:srgbClr val="FDE6D3"/>
                      </a:solidFill>
                      <a:latin typeface="Impact"/>
                      <a:ea typeface="微软雅黑"/>
                      <a:cs typeface="+mn-ea"/>
                      <a:sym typeface="+mn-lt"/>
                    </a:rPr>
                    <a:t>中国共产党</a:t>
                  </a:r>
                  <a:endParaRPr lang="en-US" altLang="zh-CN" sz="1425" b="1" dirty="0">
                    <a:solidFill>
                      <a:srgbClr val="FDE6D3"/>
                    </a:solidFill>
                    <a:latin typeface="Impact"/>
                    <a:ea typeface="微软雅黑"/>
                    <a:cs typeface="+mn-ea"/>
                    <a:sym typeface="+mn-lt"/>
                  </a:endParaRPr>
                </a:p>
              </p:txBody>
            </p:sp>
          </p:grpSp>
          <p:pic>
            <p:nvPicPr>
              <p:cNvPr id="42" name="Picture 3" descr="C:\Users\xb\Desktop\53bf653e36a06.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802436" y="1063965"/>
                <a:ext cx="953365" cy="845593"/>
              </a:xfrm>
              <a:prstGeom prst="rect">
                <a:avLst/>
              </a:prstGeom>
              <a:noFill/>
              <a:extLst>
                <a:ext uri="{909E8E84-426E-40DD-AFC4-6F175D3DCCD1}">
                  <a14:hiddenFill xmlns:a14="http://schemas.microsoft.com/office/drawing/2010/main">
                    <a:solidFill>
                      <a:srgbClr val="FFFFFF"/>
                    </a:solidFill>
                  </a14:hiddenFill>
                </a:ext>
              </a:extLst>
            </p:spPr>
          </p:pic>
          <p:sp>
            <p:nvSpPr>
              <p:cNvPr id="43" name="文本框 8"/>
              <p:cNvSpPr txBox="1"/>
              <p:nvPr/>
            </p:nvSpPr>
            <p:spPr>
              <a:xfrm>
                <a:off x="690439" y="2826217"/>
                <a:ext cx="3456814" cy="1354027"/>
              </a:xfrm>
              <a:prstGeom prst="rect">
                <a:avLst/>
              </a:prstGeom>
              <a:noFill/>
            </p:spPr>
            <p:txBody>
              <a:bodyPr wrap="square" lIns="91430" tIns="45715" rIns="91430" bIns="45715" rtlCol="0">
                <a:spAutoFit/>
              </a:bodyPr>
              <a:lstStyle/>
              <a:p>
                <a:pPr algn="ctr" defTabSz="950770"/>
                <a:r>
                  <a:rPr lang="zh-CN" altLang="en-US" sz="3000" dirty="0">
                    <a:solidFill>
                      <a:srgbClr val="FDE9D5"/>
                    </a:solidFill>
                    <a:latin typeface="华康俪金黑W8(P)" pitchFamily="34" charset="-122"/>
                    <a:ea typeface="华康俪金黑W8(P)" pitchFamily="34" charset="-122"/>
                  </a:rPr>
                  <a:t>对抗历史虚无主义</a:t>
                </a:r>
              </a:p>
            </p:txBody>
          </p:sp>
        </p:grpSp>
      </p:grpSp>
    </p:spTree>
    <p:extLst>
      <p:ext uri="{BB962C8B-B14F-4D97-AF65-F5344CB8AC3E}">
        <p14:creationId xmlns:p14="http://schemas.microsoft.com/office/powerpoint/2010/main" val="28865605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1500" fill="hold"/>
                                        <p:tgtEl>
                                          <p:spTgt spid="38"/>
                                        </p:tgtEl>
                                        <p:attrNameLst>
                                          <p:attrName>ppt_x</p:attrName>
                                        </p:attrNameLst>
                                      </p:cBhvr>
                                      <p:tavLst>
                                        <p:tav tm="0">
                                          <p:val>
                                            <p:strVal val="#ppt_x"/>
                                          </p:val>
                                        </p:tav>
                                        <p:tav tm="100000">
                                          <p:val>
                                            <p:strVal val="#ppt_x"/>
                                          </p:val>
                                        </p:tav>
                                      </p:tavLst>
                                    </p:anim>
                                    <p:anim calcmode="lin" valueType="num">
                                      <p:cBhvr additive="base">
                                        <p:cTn id="12" dur="1500" fill="hold"/>
                                        <p:tgtEl>
                                          <p:spTgt spid="38"/>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childTnLst>
                                </p:cTn>
                              </p:par>
                            </p:childTnLst>
                          </p:cTn>
                        </p:par>
                        <p:par>
                          <p:cTn id="17" fill="hold">
                            <p:stCondLst>
                              <p:cond delay="3000"/>
                            </p:stCondLst>
                            <p:childTnLst>
                              <p:par>
                                <p:cTn id="18" presetID="2" presetClass="entr" presetSubtype="6" fill="hold" nodeType="afterEffect">
                                  <p:stCondLst>
                                    <p:cond delay="0"/>
                                  </p:stCondLst>
                                  <p:childTnLst>
                                    <p:set>
                                      <p:cBhvr>
                                        <p:cTn id="19" dur="1" fill="hold">
                                          <p:stCondLst>
                                            <p:cond delay="0"/>
                                          </p:stCondLst>
                                        </p:cTn>
                                        <p:tgtEl>
                                          <p:spTgt spid="35"/>
                                        </p:tgtEl>
                                        <p:attrNameLst>
                                          <p:attrName>style.visibility</p:attrName>
                                        </p:attrNameLst>
                                      </p:cBhvr>
                                      <p:to>
                                        <p:strVal val="visible"/>
                                      </p:to>
                                    </p:set>
                                    <p:anim calcmode="lin" valueType="num">
                                      <p:cBhvr additive="base">
                                        <p:cTn id="20" dur="1500" fill="hold"/>
                                        <p:tgtEl>
                                          <p:spTgt spid="35"/>
                                        </p:tgtEl>
                                        <p:attrNameLst>
                                          <p:attrName>ppt_x</p:attrName>
                                        </p:attrNameLst>
                                      </p:cBhvr>
                                      <p:tavLst>
                                        <p:tav tm="0">
                                          <p:val>
                                            <p:strVal val="1+#ppt_w/2"/>
                                          </p:val>
                                        </p:tav>
                                        <p:tav tm="100000">
                                          <p:val>
                                            <p:strVal val="#ppt_x"/>
                                          </p:val>
                                        </p:tav>
                                      </p:tavLst>
                                    </p:anim>
                                    <p:anim calcmode="lin" valueType="num">
                                      <p:cBhvr additive="base">
                                        <p:cTn id="21" dur="1500" fill="hold"/>
                                        <p:tgtEl>
                                          <p:spTgt spid="35"/>
                                        </p:tgtEl>
                                        <p:attrNameLst>
                                          <p:attrName>ppt_y</p:attrName>
                                        </p:attrNameLst>
                                      </p:cBhvr>
                                      <p:tavLst>
                                        <p:tav tm="0">
                                          <p:val>
                                            <p:strVal val="1+#ppt_h/2"/>
                                          </p:val>
                                        </p:tav>
                                        <p:tav tm="100000">
                                          <p:val>
                                            <p:strVal val="#ppt_y"/>
                                          </p:val>
                                        </p:tav>
                                      </p:tavLst>
                                    </p:anim>
                                  </p:childTnLst>
                                </p:cTn>
                              </p:par>
                            </p:childTnLst>
                          </p:cTn>
                        </p:par>
                        <p:par>
                          <p:cTn id="22" fill="hold">
                            <p:stCondLst>
                              <p:cond delay="4500"/>
                            </p:stCondLst>
                            <p:childTnLst>
                              <p:par>
                                <p:cTn id="23" presetID="42" presetClass="entr" presetSubtype="0" fill="hold"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1000"/>
                                        <p:tgtEl>
                                          <p:spTgt spid="32"/>
                                        </p:tgtEl>
                                      </p:cBhvr>
                                    </p:animEffect>
                                    <p:anim calcmode="lin" valueType="num">
                                      <p:cBhvr>
                                        <p:cTn id="26" dur="1000" fill="hold"/>
                                        <p:tgtEl>
                                          <p:spTgt spid="32"/>
                                        </p:tgtEl>
                                        <p:attrNameLst>
                                          <p:attrName>ppt_x</p:attrName>
                                        </p:attrNameLst>
                                      </p:cBhvr>
                                      <p:tavLst>
                                        <p:tav tm="0">
                                          <p:val>
                                            <p:strVal val="#ppt_x"/>
                                          </p:val>
                                        </p:tav>
                                        <p:tav tm="100000">
                                          <p:val>
                                            <p:strVal val="#ppt_x"/>
                                          </p:val>
                                        </p:tav>
                                      </p:tavLst>
                                    </p:anim>
                                    <p:anim calcmode="lin" valueType="num">
                                      <p:cBhvr>
                                        <p:cTn id="27" dur="1000" fill="hold"/>
                                        <p:tgtEl>
                                          <p:spTgt spid="32"/>
                                        </p:tgtEl>
                                        <p:attrNameLst>
                                          <p:attrName>ppt_y</p:attrName>
                                        </p:attrNameLst>
                                      </p:cBhvr>
                                      <p:tavLst>
                                        <p:tav tm="0">
                                          <p:val>
                                            <p:strVal val="#ppt_y+.1"/>
                                          </p:val>
                                        </p:tav>
                                        <p:tav tm="100000">
                                          <p:val>
                                            <p:strVal val="#ppt_y"/>
                                          </p:val>
                                        </p:tav>
                                      </p:tavLst>
                                    </p:anim>
                                  </p:childTnLst>
                                </p:cTn>
                              </p:par>
                            </p:childTnLst>
                          </p:cTn>
                        </p:par>
                        <p:par>
                          <p:cTn id="28" fill="hold">
                            <p:stCondLst>
                              <p:cond delay="5500"/>
                            </p:stCondLst>
                            <p:childTnLst>
                              <p:par>
                                <p:cTn id="29" presetID="42" presetClass="entr" presetSubtype="0"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1000"/>
                                        <p:tgtEl>
                                          <p:spTgt spid="31"/>
                                        </p:tgtEl>
                                      </p:cBhvr>
                                    </p:animEffect>
                                    <p:anim calcmode="lin" valueType="num">
                                      <p:cBhvr>
                                        <p:cTn id="32" dur="1000" fill="hold"/>
                                        <p:tgtEl>
                                          <p:spTgt spid="31"/>
                                        </p:tgtEl>
                                        <p:attrNameLst>
                                          <p:attrName>ppt_x</p:attrName>
                                        </p:attrNameLst>
                                      </p:cBhvr>
                                      <p:tavLst>
                                        <p:tav tm="0">
                                          <p:val>
                                            <p:strVal val="#ppt_x"/>
                                          </p:val>
                                        </p:tav>
                                        <p:tav tm="100000">
                                          <p:val>
                                            <p:strVal val="#ppt_x"/>
                                          </p:val>
                                        </p:tav>
                                      </p:tavLst>
                                    </p:anim>
                                    <p:anim calcmode="lin" valueType="num">
                                      <p:cBhvr>
                                        <p:cTn id="33"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id="{2889C55B-9E67-C048-B4D6-96837A324A14}"/>
              </a:ext>
            </a:extLst>
          </p:cNvPr>
          <p:cNvSpPr/>
          <p:nvPr/>
        </p:nvSpPr>
        <p:spPr>
          <a:xfrm>
            <a:off x="349903" y="1721221"/>
            <a:ext cx="8444193" cy="880937"/>
          </a:xfrm>
          <a:prstGeom prst="rect">
            <a:avLst/>
          </a:prstGeom>
        </p:spPr>
        <p:txBody>
          <a:bodyPr wrap="square" lIns="91430" tIns="45715" rIns="91430" bIns="45715">
            <a:spAutoFit/>
          </a:bodyPr>
          <a:lstStyle/>
          <a:p>
            <a:pPr defTabSz="950770">
              <a:lnSpc>
                <a:spcPct val="150000"/>
              </a:lnSpc>
            </a:pPr>
            <a:r>
              <a:rPr lang="zh-CN" altLang="en-US" b="1" dirty="0"/>
              <a:t>第一次右倾</a:t>
            </a:r>
            <a:r>
              <a:rPr lang="en-US" altLang="zh-CN" b="1" dirty="0"/>
              <a:t>: </a:t>
            </a:r>
            <a:r>
              <a:rPr lang="zh-CN" altLang="en-US" b="1" dirty="0"/>
              <a:t> </a:t>
            </a:r>
            <a:endParaRPr lang="en-US" altLang="zh-CN" b="1" dirty="0"/>
          </a:p>
          <a:p>
            <a:pPr defTabSz="950770">
              <a:lnSpc>
                <a:spcPct val="150000"/>
              </a:lnSpc>
            </a:pPr>
            <a:r>
              <a:rPr lang="en-US" altLang="zh-CN" dirty="0"/>
              <a:t>1927</a:t>
            </a:r>
            <a:r>
              <a:rPr lang="zh-CN" altLang="en-US" dirty="0"/>
              <a:t>年国共合作时期，右倾投降</a:t>
            </a:r>
            <a:r>
              <a:rPr lang="en-US" altLang="zh-CN" dirty="0"/>
              <a:t>/</a:t>
            </a:r>
            <a:r>
              <a:rPr lang="zh-CN" altLang="en-US" dirty="0"/>
              <a:t>机会主义</a:t>
            </a:r>
          </a:p>
        </p:txBody>
      </p:sp>
      <p:sp>
        <p:nvSpPr>
          <p:cNvPr id="23" name="文本占位符 4">
            <a:extLst>
              <a:ext uri="{FF2B5EF4-FFF2-40B4-BE49-F238E27FC236}">
                <a16:creationId xmlns:a16="http://schemas.microsoft.com/office/drawing/2014/main" id="{2ECE5C2F-28F3-8146-8536-74AA884BD605}"/>
              </a:ext>
            </a:extLst>
          </p:cNvPr>
          <p:cNvSpPr txBox="1">
            <a:spLocks/>
          </p:cNvSpPr>
          <p:nvPr/>
        </p:nvSpPr>
        <p:spPr>
          <a:xfrm>
            <a:off x="1115166" y="357498"/>
            <a:ext cx="3879528" cy="679184"/>
          </a:xfrm>
          <a:prstGeom prst="rect">
            <a:avLst/>
          </a:prstGeom>
        </p:spPr>
        <p:txBody>
          <a:bodyPr vert="horz" lIns="121881" tIns="60940" rIns="121881" bIns="60940" rtlCol="0">
            <a:normAutofit/>
          </a:bodyPr>
          <a:lstStyle>
            <a:lvl1pPr marL="0" indent="0" algn="l" defTabSz="914324" rtl="0" eaLnBrk="1" latinLnBrk="0" hangingPunct="1">
              <a:spcBef>
                <a:spcPct val="20000"/>
              </a:spcBef>
              <a:buFont typeface="Arial" pitchFamily="34" charset="0"/>
              <a:buNone/>
              <a:defRPr sz="1800" b="1" kern="1200">
                <a:solidFill>
                  <a:schemeClr val="tx1"/>
                </a:solidFill>
                <a:latin typeface="+mn-lt"/>
                <a:ea typeface="+mn-ea"/>
                <a:cs typeface="+mn-cs"/>
              </a:defRPr>
            </a:lvl1pPr>
            <a:lvl2pPr marL="742888" indent="-285726" algn="l" defTabSz="914324" rtl="0" eaLnBrk="1" latinLnBrk="0" hangingPunct="1">
              <a:spcBef>
                <a:spcPct val="20000"/>
              </a:spcBef>
              <a:buFont typeface="Arial" pitchFamily="34" charset="0"/>
              <a:buChar char="–"/>
              <a:defRPr sz="2775" kern="1200">
                <a:solidFill>
                  <a:schemeClr val="tx1"/>
                </a:solidFill>
                <a:latin typeface="+mn-lt"/>
                <a:ea typeface="+mn-ea"/>
                <a:cs typeface="+mn-cs"/>
              </a:defRPr>
            </a:lvl2pPr>
            <a:lvl3pPr marL="1142905" indent="-228579" algn="l" defTabSz="91432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65"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4pPr>
            <a:lvl5pPr marL="2057226"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5pPr>
            <a:lvl6pPr marL="2514388"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6pPr>
            <a:lvl7pPr marL="2971550"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7pPr>
            <a:lvl8pPr marL="3428712"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8pPr>
            <a:lvl9pPr marL="3885873"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9pPr>
          </a:lstStyle>
          <a:p>
            <a:pPr marL="0" marR="0" lvl="0" indent="0" algn="l" defTabSz="914324"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2100" b="1" i="0" u="none" strike="noStrike" kern="1200" cap="none" spc="0" normalizeH="0" baseline="0" noProof="0" dirty="0">
                <a:ln>
                  <a:noFill/>
                </a:ln>
                <a:solidFill>
                  <a:srgbClr val="9B0D13"/>
                </a:solidFill>
                <a:effectLst/>
                <a:uLnTx/>
                <a:uFillTx/>
                <a:latin typeface="Impact"/>
                <a:ea typeface="微软雅黑"/>
                <a:cs typeface="+mn-cs"/>
              </a:rPr>
              <a:t>前途是光明的，道路是曲折的</a:t>
            </a:r>
          </a:p>
        </p:txBody>
      </p:sp>
      <p:sp>
        <p:nvSpPr>
          <p:cNvPr id="4" name="矩形 3">
            <a:extLst>
              <a:ext uri="{FF2B5EF4-FFF2-40B4-BE49-F238E27FC236}">
                <a16:creationId xmlns:a16="http://schemas.microsoft.com/office/drawing/2014/main" id="{D57C692E-B81A-F048-AB82-98A8F380C8B8}"/>
              </a:ext>
            </a:extLst>
          </p:cNvPr>
          <p:cNvSpPr/>
          <p:nvPr/>
        </p:nvSpPr>
        <p:spPr>
          <a:xfrm>
            <a:off x="349903" y="2914435"/>
            <a:ext cx="8444193" cy="2127432"/>
          </a:xfrm>
          <a:prstGeom prst="rect">
            <a:avLst/>
          </a:prstGeom>
        </p:spPr>
        <p:txBody>
          <a:bodyPr wrap="square" lIns="91430" tIns="45715" rIns="91430" bIns="45715">
            <a:spAutoFit/>
          </a:bodyPr>
          <a:lstStyle/>
          <a:p>
            <a:pPr defTabSz="950770">
              <a:lnSpc>
                <a:spcPct val="150000"/>
              </a:lnSpc>
            </a:pPr>
            <a:r>
              <a:rPr lang="zh-CN" altLang="en-US" b="1" dirty="0"/>
              <a:t>原因</a:t>
            </a:r>
            <a:r>
              <a:rPr lang="zh-CN" altLang="en-US" dirty="0"/>
              <a:t>：认为一九二七年革命后中国资产阶级对于帝国主义和封建势力已经取得了胜利，它对于人民的统治已趋稳定，中国社会已经是所谓资本主义占优势并将得到和平发展的社会</a:t>
            </a:r>
            <a:endParaRPr lang="en-US" altLang="zh-CN" dirty="0"/>
          </a:p>
          <a:p>
            <a:pPr defTabSz="950770">
              <a:lnSpc>
                <a:spcPct val="150000"/>
              </a:lnSpc>
            </a:pPr>
            <a:endParaRPr lang="en-US" altLang="zh-CN" b="1" dirty="0"/>
          </a:p>
          <a:p>
            <a:pPr defTabSz="950770">
              <a:lnSpc>
                <a:spcPct val="150000"/>
              </a:lnSpc>
            </a:pPr>
            <a:r>
              <a:rPr lang="zh-CN" altLang="en-US" b="1" dirty="0"/>
              <a:t>表现</a:t>
            </a:r>
            <a:r>
              <a:rPr lang="zh-CN" altLang="en-US" dirty="0"/>
              <a:t>：反对党的革命斗争</a:t>
            </a:r>
            <a:endParaRPr lang="en-US" altLang="zh-CN" dirty="0"/>
          </a:p>
        </p:txBody>
      </p:sp>
    </p:spTree>
    <p:extLst>
      <p:ext uri="{BB962C8B-B14F-4D97-AF65-F5344CB8AC3E}">
        <p14:creationId xmlns:p14="http://schemas.microsoft.com/office/powerpoint/2010/main" val="303398062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type="lt">
                                    <p:tmPct val="6299"/>
                                  </p:iterate>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par>
                          <p:cTn id="8" fill="hold">
                            <p:stCondLst>
                              <p:cond delay="1319"/>
                            </p:stCondLst>
                            <p:childTnLst>
                              <p:par>
                                <p:cTn id="9" presetID="22" presetClass="entr" presetSubtype="4" fill="hold" grpId="0" nodeType="afterEffect">
                                  <p:stCondLst>
                                    <p:cond delay="0"/>
                                  </p:stCondLst>
                                  <p:iterate type="lt">
                                    <p:tmPct val="6299"/>
                                  </p:iterate>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id="{2889C55B-9E67-C048-B4D6-96837A324A14}"/>
              </a:ext>
            </a:extLst>
          </p:cNvPr>
          <p:cNvSpPr/>
          <p:nvPr/>
        </p:nvSpPr>
        <p:spPr>
          <a:xfrm>
            <a:off x="349903" y="1721221"/>
            <a:ext cx="8444193" cy="880937"/>
          </a:xfrm>
          <a:prstGeom prst="rect">
            <a:avLst/>
          </a:prstGeom>
        </p:spPr>
        <p:txBody>
          <a:bodyPr wrap="square" lIns="91430" tIns="45715" rIns="91430" bIns="45715">
            <a:spAutoFit/>
          </a:bodyPr>
          <a:lstStyle/>
          <a:p>
            <a:pPr defTabSz="950770">
              <a:lnSpc>
                <a:spcPct val="150000"/>
              </a:lnSpc>
            </a:pPr>
            <a:r>
              <a:rPr lang="zh-CN" altLang="en-US" b="1" dirty="0"/>
              <a:t>第一次</a:t>
            </a:r>
            <a:r>
              <a:rPr lang="en-US" altLang="zh-CN" b="1" dirty="0"/>
              <a:t>”</a:t>
            </a:r>
            <a:r>
              <a:rPr lang="zh-CN" altLang="en-US" b="1" dirty="0"/>
              <a:t>左</a:t>
            </a:r>
            <a:r>
              <a:rPr lang="en-US" altLang="zh-CN" b="1" dirty="0"/>
              <a:t>”</a:t>
            </a:r>
            <a:r>
              <a:rPr lang="zh-CN" altLang="en-US" b="1" dirty="0"/>
              <a:t>倾</a:t>
            </a:r>
            <a:r>
              <a:rPr lang="en-US" altLang="zh-CN" b="1" dirty="0"/>
              <a:t>: </a:t>
            </a:r>
            <a:r>
              <a:rPr lang="zh-CN" altLang="en-US" b="1" dirty="0"/>
              <a:t> </a:t>
            </a:r>
            <a:endParaRPr lang="en-US" altLang="zh-CN" b="1" dirty="0"/>
          </a:p>
          <a:p>
            <a:pPr defTabSz="950770">
              <a:lnSpc>
                <a:spcPct val="150000"/>
              </a:lnSpc>
            </a:pPr>
            <a:r>
              <a:rPr lang="en-US" altLang="zh-CN" dirty="0"/>
              <a:t>1927</a:t>
            </a:r>
            <a:r>
              <a:rPr lang="zh-CN" altLang="en-US" dirty="0"/>
              <a:t>年八七会议后，</a:t>
            </a:r>
            <a:r>
              <a:rPr lang="en-US" altLang="zh-CN" dirty="0"/>
              <a:t>”</a:t>
            </a:r>
            <a:r>
              <a:rPr lang="zh-CN" altLang="en-US" dirty="0"/>
              <a:t>左</a:t>
            </a:r>
            <a:r>
              <a:rPr lang="en-US" altLang="zh-CN" dirty="0"/>
              <a:t>”</a:t>
            </a:r>
            <a:r>
              <a:rPr lang="zh-CN" altLang="en-US" dirty="0"/>
              <a:t>倾盲动主义、军事冒险主义和命令主义</a:t>
            </a:r>
          </a:p>
        </p:txBody>
      </p:sp>
      <p:sp>
        <p:nvSpPr>
          <p:cNvPr id="23" name="文本占位符 4">
            <a:extLst>
              <a:ext uri="{FF2B5EF4-FFF2-40B4-BE49-F238E27FC236}">
                <a16:creationId xmlns:a16="http://schemas.microsoft.com/office/drawing/2014/main" id="{2ECE5C2F-28F3-8146-8536-74AA884BD605}"/>
              </a:ext>
            </a:extLst>
          </p:cNvPr>
          <p:cNvSpPr txBox="1">
            <a:spLocks/>
          </p:cNvSpPr>
          <p:nvPr/>
        </p:nvSpPr>
        <p:spPr>
          <a:xfrm>
            <a:off x="1115166" y="357498"/>
            <a:ext cx="3879528" cy="679184"/>
          </a:xfrm>
          <a:prstGeom prst="rect">
            <a:avLst/>
          </a:prstGeom>
        </p:spPr>
        <p:txBody>
          <a:bodyPr vert="horz" lIns="121881" tIns="60940" rIns="121881" bIns="60940" rtlCol="0">
            <a:normAutofit/>
          </a:bodyPr>
          <a:lstStyle>
            <a:lvl1pPr marL="0" indent="0" algn="l" defTabSz="914324" rtl="0" eaLnBrk="1" latinLnBrk="0" hangingPunct="1">
              <a:spcBef>
                <a:spcPct val="20000"/>
              </a:spcBef>
              <a:buFont typeface="Arial" pitchFamily="34" charset="0"/>
              <a:buNone/>
              <a:defRPr sz="1800" b="1" kern="1200">
                <a:solidFill>
                  <a:schemeClr val="tx1"/>
                </a:solidFill>
                <a:latin typeface="+mn-lt"/>
                <a:ea typeface="+mn-ea"/>
                <a:cs typeface="+mn-cs"/>
              </a:defRPr>
            </a:lvl1pPr>
            <a:lvl2pPr marL="742888" indent="-285726" algn="l" defTabSz="914324" rtl="0" eaLnBrk="1" latinLnBrk="0" hangingPunct="1">
              <a:spcBef>
                <a:spcPct val="20000"/>
              </a:spcBef>
              <a:buFont typeface="Arial" pitchFamily="34" charset="0"/>
              <a:buChar char="–"/>
              <a:defRPr sz="2775" kern="1200">
                <a:solidFill>
                  <a:schemeClr val="tx1"/>
                </a:solidFill>
                <a:latin typeface="+mn-lt"/>
                <a:ea typeface="+mn-ea"/>
                <a:cs typeface="+mn-cs"/>
              </a:defRPr>
            </a:lvl2pPr>
            <a:lvl3pPr marL="1142905" indent="-228579" algn="l" defTabSz="91432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65"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4pPr>
            <a:lvl5pPr marL="2057226"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5pPr>
            <a:lvl6pPr marL="2514388"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6pPr>
            <a:lvl7pPr marL="2971550"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7pPr>
            <a:lvl8pPr marL="3428712"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8pPr>
            <a:lvl9pPr marL="3885873"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9pPr>
          </a:lstStyle>
          <a:p>
            <a:pPr marL="0" marR="0" lvl="0" indent="0" algn="l" defTabSz="914324"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2100" b="1" i="0" u="none" strike="noStrike" kern="1200" cap="none" spc="0" normalizeH="0" baseline="0" noProof="0" dirty="0">
                <a:ln>
                  <a:noFill/>
                </a:ln>
                <a:solidFill>
                  <a:srgbClr val="9B0D13"/>
                </a:solidFill>
                <a:effectLst/>
                <a:uLnTx/>
                <a:uFillTx/>
                <a:latin typeface="Impact"/>
                <a:ea typeface="微软雅黑"/>
                <a:cs typeface="+mn-cs"/>
              </a:rPr>
              <a:t>前途是光明的，道路是曲折的</a:t>
            </a:r>
          </a:p>
        </p:txBody>
      </p:sp>
      <p:sp>
        <p:nvSpPr>
          <p:cNvPr id="4" name="矩形 3">
            <a:extLst>
              <a:ext uri="{FF2B5EF4-FFF2-40B4-BE49-F238E27FC236}">
                <a16:creationId xmlns:a16="http://schemas.microsoft.com/office/drawing/2014/main" id="{D57C692E-B81A-F048-AB82-98A8F380C8B8}"/>
              </a:ext>
            </a:extLst>
          </p:cNvPr>
          <p:cNvSpPr/>
          <p:nvPr/>
        </p:nvSpPr>
        <p:spPr>
          <a:xfrm>
            <a:off x="349903" y="2914435"/>
            <a:ext cx="8444193" cy="1711933"/>
          </a:xfrm>
          <a:prstGeom prst="rect">
            <a:avLst/>
          </a:prstGeom>
        </p:spPr>
        <p:txBody>
          <a:bodyPr wrap="square" lIns="91430" tIns="45715" rIns="91430" bIns="45715">
            <a:spAutoFit/>
          </a:bodyPr>
          <a:lstStyle/>
          <a:p>
            <a:pPr defTabSz="950770">
              <a:lnSpc>
                <a:spcPct val="150000"/>
              </a:lnSpc>
            </a:pPr>
            <a:r>
              <a:rPr lang="zh-CN" altLang="en-US" b="1" dirty="0"/>
              <a:t>原因</a:t>
            </a:r>
            <a:r>
              <a:rPr lang="zh-CN" altLang="en-US" dirty="0"/>
              <a:t>：对国民党屠杀政策的仇恨和对陈独秀投降主义的愤怒而加强起来的小资产阶级革命急性病</a:t>
            </a:r>
            <a:endParaRPr lang="en-US" altLang="zh-CN" b="1" dirty="0"/>
          </a:p>
          <a:p>
            <a:pPr defTabSz="950770">
              <a:lnSpc>
                <a:spcPct val="150000"/>
              </a:lnSpc>
            </a:pPr>
            <a:endParaRPr lang="en-US" altLang="zh-CN" b="1" dirty="0"/>
          </a:p>
          <a:p>
            <a:pPr defTabSz="950770">
              <a:lnSpc>
                <a:spcPct val="150000"/>
              </a:lnSpc>
            </a:pPr>
            <a:r>
              <a:rPr lang="zh-CN" altLang="en-US" b="1" dirty="0"/>
              <a:t>表现</a:t>
            </a:r>
            <a:r>
              <a:rPr lang="zh-CN" altLang="en-US" dirty="0"/>
              <a:t>：攻打大城市，强迫工人罢工，宗派主义的过火的党内斗争，极端民主化</a:t>
            </a:r>
            <a:endParaRPr lang="en-US" altLang="zh-CN" dirty="0"/>
          </a:p>
        </p:txBody>
      </p:sp>
    </p:spTree>
    <p:extLst>
      <p:ext uri="{BB962C8B-B14F-4D97-AF65-F5344CB8AC3E}">
        <p14:creationId xmlns:p14="http://schemas.microsoft.com/office/powerpoint/2010/main" val="126573826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type="lt">
                                    <p:tmPct val="6299"/>
                                  </p:iterate>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par>
                          <p:cTn id="8" fill="hold">
                            <p:stCondLst>
                              <p:cond delay="1697"/>
                            </p:stCondLst>
                            <p:childTnLst>
                              <p:par>
                                <p:cTn id="9" presetID="22" presetClass="entr" presetSubtype="4" fill="hold" grpId="0" nodeType="afterEffect">
                                  <p:stCondLst>
                                    <p:cond delay="0"/>
                                  </p:stCondLst>
                                  <p:iterate type="lt">
                                    <p:tmPct val="6299"/>
                                  </p:iterate>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id="{2889C55B-9E67-C048-B4D6-96837A324A14}"/>
              </a:ext>
            </a:extLst>
          </p:cNvPr>
          <p:cNvSpPr/>
          <p:nvPr/>
        </p:nvSpPr>
        <p:spPr>
          <a:xfrm>
            <a:off x="349903" y="1721221"/>
            <a:ext cx="8444193" cy="880937"/>
          </a:xfrm>
          <a:prstGeom prst="rect">
            <a:avLst/>
          </a:prstGeom>
        </p:spPr>
        <p:txBody>
          <a:bodyPr wrap="square" lIns="91430" tIns="45715" rIns="91430" bIns="45715">
            <a:spAutoFit/>
          </a:bodyPr>
          <a:lstStyle/>
          <a:p>
            <a:pPr defTabSz="950770">
              <a:lnSpc>
                <a:spcPct val="150000"/>
              </a:lnSpc>
            </a:pPr>
            <a:r>
              <a:rPr lang="zh-CN" altLang="en-US" b="1" dirty="0"/>
              <a:t>第二次</a:t>
            </a:r>
            <a:r>
              <a:rPr lang="en-US" altLang="zh-CN" b="1" dirty="0"/>
              <a:t>”</a:t>
            </a:r>
            <a:r>
              <a:rPr lang="zh-CN" altLang="en-US" b="1" dirty="0"/>
              <a:t>左</a:t>
            </a:r>
            <a:r>
              <a:rPr lang="en-US" altLang="zh-CN" b="1" dirty="0"/>
              <a:t>”</a:t>
            </a:r>
            <a:r>
              <a:rPr lang="zh-CN" altLang="en-US" b="1" dirty="0"/>
              <a:t>倾</a:t>
            </a:r>
            <a:r>
              <a:rPr lang="en-US" altLang="zh-CN" b="1" dirty="0"/>
              <a:t>: </a:t>
            </a:r>
            <a:r>
              <a:rPr lang="zh-CN" altLang="en-US" b="1" dirty="0"/>
              <a:t> </a:t>
            </a:r>
            <a:endParaRPr lang="en-US" altLang="zh-CN" b="1" dirty="0"/>
          </a:p>
          <a:p>
            <a:pPr defTabSz="950770">
              <a:lnSpc>
                <a:spcPct val="150000"/>
              </a:lnSpc>
            </a:pPr>
            <a:r>
              <a:rPr lang="zh-CN" altLang="en-US" dirty="0"/>
              <a:t>在</a:t>
            </a:r>
            <a:r>
              <a:rPr lang="en-US" altLang="zh-CN" dirty="0"/>
              <a:t>1930</a:t>
            </a:r>
            <a:r>
              <a:rPr lang="zh-CN" altLang="en-US" dirty="0"/>
              <a:t>年</a:t>
            </a:r>
            <a:r>
              <a:rPr lang="en-US" altLang="zh-CN" dirty="0"/>
              <a:t>5</a:t>
            </a:r>
            <a:r>
              <a:rPr lang="zh-CN" altLang="en-US" dirty="0"/>
              <a:t>月蒋冯阎战争爆发后，立三路线的军事冒险主义，党内宗派主义</a:t>
            </a:r>
          </a:p>
        </p:txBody>
      </p:sp>
      <p:sp>
        <p:nvSpPr>
          <p:cNvPr id="23" name="文本占位符 4">
            <a:extLst>
              <a:ext uri="{FF2B5EF4-FFF2-40B4-BE49-F238E27FC236}">
                <a16:creationId xmlns:a16="http://schemas.microsoft.com/office/drawing/2014/main" id="{2ECE5C2F-28F3-8146-8536-74AA884BD605}"/>
              </a:ext>
            </a:extLst>
          </p:cNvPr>
          <p:cNvSpPr txBox="1">
            <a:spLocks/>
          </p:cNvSpPr>
          <p:nvPr/>
        </p:nvSpPr>
        <p:spPr>
          <a:xfrm>
            <a:off x="1115166" y="357498"/>
            <a:ext cx="3879528" cy="679184"/>
          </a:xfrm>
          <a:prstGeom prst="rect">
            <a:avLst/>
          </a:prstGeom>
        </p:spPr>
        <p:txBody>
          <a:bodyPr vert="horz" lIns="121881" tIns="60940" rIns="121881" bIns="60940" rtlCol="0">
            <a:normAutofit/>
          </a:bodyPr>
          <a:lstStyle>
            <a:lvl1pPr marL="0" indent="0" algn="l" defTabSz="914324" rtl="0" eaLnBrk="1" latinLnBrk="0" hangingPunct="1">
              <a:spcBef>
                <a:spcPct val="20000"/>
              </a:spcBef>
              <a:buFont typeface="Arial" pitchFamily="34" charset="0"/>
              <a:buNone/>
              <a:defRPr sz="1800" b="1" kern="1200">
                <a:solidFill>
                  <a:schemeClr val="tx1"/>
                </a:solidFill>
                <a:latin typeface="+mn-lt"/>
                <a:ea typeface="+mn-ea"/>
                <a:cs typeface="+mn-cs"/>
              </a:defRPr>
            </a:lvl1pPr>
            <a:lvl2pPr marL="742888" indent="-285726" algn="l" defTabSz="914324" rtl="0" eaLnBrk="1" latinLnBrk="0" hangingPunct="1">
              <a:spcBef>
                <a:spcPct val="20000"/>
              </a:spcBef>
              <a:buFont typeface="Arial" pitchFamily="34" charset="0"/>
              <a:buChar char="–"/>
              <a:defRPr sz="2775" kern="1200">
                <a:solidFill>
                  <a:schemeClr val="tx1"/>
                </a:solidFill>
                <a:latin typeface="+mn-lt"/>
                <a:ea typeface="+mn-ea"/>
                <a:cs typeface="+mn-cs"/>
              </a:defRPr>
            </a:lvl2pPr>
            <a:lvl3pPr marL="1142905" indent="-228579" algn="l" defTabSz="91432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65"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4pPr>
            <a:lvl5pPr marL="2057226"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5pPr>
            <a:lvl6pPr marL="2514388"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6pPr>
            <a:lvl7pPr marL="2971550"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7pPr>
            <a:lvl8pPr marL="3428712"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8pPr>
            <a:lvl9pPr marL="3885873"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9pPr>
          </a:lstStyle>
          <a:p>
            <a:pPr marL="0" marR="0" lvl="0" indent="0" algn="l" defTabSz="914324"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2100" b="1" i="0" u="none" strike="noStrike" kern="1200" cap="none" spc="0" normalizeH="0" baseline="0" noProof="0" dirty="0">
                <a:ln>
                  <a:noFill/>
                </a:ln>
                <a:solidFill>
                  <a:srgbClr val="9B0D13"/>
                </a:solidFill>
                <a:effectLst/>
                <a:uLnTx/>
                <a:uFillTx/>
                <a:latin typeface="Impact"/>
                <a:ea typeface="微软雅黑"/>
                <a:cs typeface="+mn-cs"/>
              </a:rPr>
              <a:t>前途是光明的，道路是曲折的</a:t>
            </a:r>
          </a:p>
        </p:txBody>
      </p:sp>
      <p:sp>
        <p:nvSpPr>
          <p:cNvPr id="4" name="矩形 3">
            <a:extLst>
              <a:ext uri="{FF2B5EF4-FFF2-40B4-BE49-F238E27FC236}">
                <a16:creationId xmlns:a16="http://schemas.microsoft.com/office/drawing/2014/main" id="{D57C692E-B81A-F048-AB82-98A8F380C8B8}"/>
              </a:ext>
            </a:extLst>
          </p:cNvPr>
          <p:cNvSpPr/>
          <p:nvPr/>
        </p:nvSpPr>
        <p:spPr>
          <a:xfrm>
            <a:off x="349903" y="2914435"/>
            <a:ext cx="8444193" cy="2127432"/>
          </a:xfrm>
          <a:prstGeom prst="rect">
            <a:avLst/>
          </a:prstGeom>
        </p:spPr>
        <p:txBody>
          <a:bodyPr wrap="square" lIns="91430" tIns="45715" rIns="91430" bIns="45715">
            <a:spAutoFit/>
          </a:bodyPr>
          <a:lstStyle/>
          <a:p>
            <a:pPr defTabSz="950770">
              <a:lnSpc>
                <a:spcPct val="150000"/>
              </a:lnSpc>
            </a:pPr>
            <a:r>
              <a:rPr lang="zh-CN" altLang="en-US" b="1" dirty="0"/>
              <a:t>原因</a:t>
            </a:r>
            <a:r>
              <a:rPr lang="zh-CN" altLang="en-US" dirty="0"/>
              <a:t>：不承认世界革命的不平衡性，认为中国革命的总爆发必将引起世界革命的总爆发，而中国革命又必须在世界革命的总爆发中才能成功；不承认中国资产阶级民主革命的长期性，认为一省数省首先胜利的开始即是向社会主义革命转变的开始</a:t>
            </a:r>
            <a:endParaRPr lang="en-US" altLang="zh-CN" b="1" dirty="0"/>
          </a:p>
          <a:p>
            <a:pPr defTabSz="950770">
              <a:lnSpc>
                <a:spcPct val="150000"/>
              </a:lnSpc>
            </a:pPr>
            <a:endParaRPr lang="en-US" altLang="zh-CN" b="1" dirty="0"/>
          </a:p>
          <a:p>
            <a:pPr defTabSz="950770">
              <a:lnSpc>
                <a:spcPct val="150000"/>
              </a:lnSpc>
            </a:pPr>
            <a:r>
              <a:rPr lang="zh-CN" altLang="en-US" b="1" dirty="0"/>
              <a:t>表现</a:t>
            </a:r>
            <a:r>
              <a:rPr lang="zh-CN" altLang="en-US" dirty="0"/>
              <a:t>：制定红军进攻中心城市计划</a:t>
            </a:r>
            <a:endParaRPr lang="en-US" altLang="zh-CN" dirty="0"/>
          </a:p>
        </p:txBody>
      </p:sp>
    </p:spTree>
    <p:extLst>
      <p:ext uri="{BB962C8B-B14F-4D97-AF65-F5344CB8AC3E}">
        <p14:creationId xmlns:p14="http://schemas.microsoft.com/office/powerpoint/2010/main" val="5947524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type="lt">
                                    <p:tmPct val="6299"/>
                                  </p:iterate>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par>
                          <p:cTn id="8" fill="hold">
                            <p:stCondLst>
                              <p:cond delay="1823"/>
                            </p:stCondLst>
                            <p:childTnLst>
                              <p:par>
                                <p:cTn id="9" presetID="22" presetClass="entr" presetSubtype="4" fill="hold" grpId="0" nodeType="afterEffect">
                                  <p:stCondLst>
                                    <p:cond delay="0"/>
                                  </p:stCondLst>
                                  <p:iterate type="lt">
                                    <p:tmPct val="6299"/>
                                  </p:iterate>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id="{2889C55B-9E67-C048-B4D6-96837A324A14}"/>
              </a:ext>
            </a:extLst>
          </p:cNvPr>
          <p:cNvSpPr/>
          <p:nvPr/>
        </p:nvSpPr>
        <p:spPr>
          <a:xfrm>
            <a:off x="349903" y="1721221"/>
            <a:ext cx="8444193" cy="880937"/>
          </a:xfrm>
          <a:prstGeom prst="rect">
            <a:avLst/>
          </a:prstGeom>
        </p:spPr>
        <p:txBody>
          <a:bodyPr wrap="square" lIns="91430" tIns="45715" rIns="91430" bIns="45715">
            <a:spAutoFit/>
          </a:bodyPr>
          <a:lstStyle/>
          <a:p>
            <a:pPr defTabSz="950770">
              <a:lnSpc>
                <a:spcPct val="150000"/>
              </a:lnSpc>
            </a:pPr>
            <a:r>
              <a:rPr lang="zh-CN" altLang="en-US" b="1" dirty="0"/>
              <a:t>第三次</a:t>
            </a:r>
            <a:r>
              <a:rPr lang="en-US" altLang="zh-CN" b="1" dirty="0"/>
              <a:t>”</a:t>
            </a:r>
            <a:r>
              <a:rPr lang="zh-CN" altLang="en-US" b="1" dirty="0"/>
              <a:t>左</a:t>
            </a:r>
            <a:r>
              <a:rPr lang="en-US" altLang="zh-CN" b="1" dirty="0"/>
              <a:t>”</a:t>
            </a:r>
            <a:r>
              <a:rPr lang="zh-CN" altLang="en-US" b="1" dirty="0"/>
              <a:t>倾</a:t>
            </a:r>
            <a:r>
              <a:rPr lang="en-US" altLang="zh-CN" b="1" dirty="0"/>
              <a:t>: </a:t>
            </a:r>
            <a:r>
              <a:rPr lang="zh-CN" altLang="en-US" b="1" dirty="0"/>
              <a:t> </a:t>
            </a:r>
            <a:endParaRPr lang="en-US" altLang="zh-CN" b="1" dirty="0"/>
          </a:p>
          <a:p>
            <a:pPr defTabSz="950770">
              <a:lnSpc>
                <a:spcPct val="150000"/>
              </a:lnSpc>
            </a:pPr>
            <a:r>
              <a:rPr lang="en-US" altLang="zh-CN" dirty="0"/>
              <a:t>1930</a:t>
            </a:r>
            <a:r>
              <a:rPr lang="zh-CN" altLang="en-US" dirty="0"/>
              <a:t>年</a:t>
            </a:r>
            <a:r>
              <a:rPr lang="en-US" altLang="zh-CN" dirty="0"/>
              <a:t>9</a:t>
            </a:r>
            <a:r>
              <a:rPr lang="zh-CN" altLang="en-US" dirty="0"/>
              <a:t>月，</a:t>
            </a:r>
            <a:r>
              <a:rPr lang="en-US" altLang="zh-CN" dirty="0"/>
              <a:t>”</a:t>
            </a:r>
            <a:r>
              <a:rPr lang="zh-CN" altLang="en-US" dirty="0"/>
              <a:t>左</a:t>
            </a:r>
            <a:r>
              <a:rPr lang="en-US" altLang="zh-CN" dirty="0"/>
              <a:t>”</a:t>
            </a:r>
            <a:r>
              <a:rPr lang="zh-CN" altLang="en-US" dirty="0"/>
              <a:t>倾军事冒险主义，教条主义，宗派主义（王明，博古为代表）</a:t>
            </a:r>
          </a:p>
        </p:txBody>
      </p:sp>
      <p:sp>
        <p:nvSpPr>
          <p:cNvPr id="23" name="文本占位符 4">
            <a:extLst>
              <a:ext uri="{FF2B5EF4-FFF2-40B4-BE49-F238E27FC236}">
                <a16:creationId xmlns:a16="http://schemas.microsoft.com/office/drawing/2014/main" id="{2ECE5C2F-28F3-8146-8536-74AA884BD605}"/>
              </a:ext>
            </a:extLst>
          </p:cNvPr>
          <p:cNvSpPr txBox="1">
            <a:spLocks/>
          </p:cNvSpPr>
          <p:nvPr/>
        </p:nvSpPr>
        <p:spPr>
          <a:xfrm>
            <a:off x="1115166" y="357498"/>
            <a:ext cx="3879528" cy="679184"/>
          </a:xfrm>
          <a:prstGeom prst="rect">
            <a:avLst/>
          </a:prstGeom>
        </p:spPr>
        <p:txBody>
          <a:bodyPr vert="horz" lIns="121881" tIns="60940" rIns="121881" bIns="60940" rtlCol="0">
            <a:normAutofit/>
          </a:bodyPr>
          <a:lstStyle>
            <a:lvl1pPr marL="0" indent="0" algn="l" defTabSz="914324" rtl="0" eaLnBrk="1" latinLnBrk="0" hangingPunct="1">
              <a:spcBef>
                <a:spcPct val="20000"/>
              </a:spcBef>
              <a:buFont typeface="Arial" pitchFamily="34" charset="0"/>
              <a:buNone/>
              <a:defRPr sz="1800" b="1" kern="1200">
                <a:solidFill>
                  <a:schemeClr val="tx1"/>
                </a:solidFill>
                <a:latin typeface="+mn-lt"/>
                <a:ea typeface="+mn-ea"/>
                <a:cs typeface="+mn-cs"/>
              </a:defRPr>
            </a:lvl1pPr>
            <a:lvl2pPr marL="742888" indent="-285726" algn="l" defTabSz="914324" rtl="0" eaLnBrk="1" latinLnBrk="0" hangingPunct="1">
              <a:spcBef>
                <a:spcPct val="20000"/>
              </a:spcBef>
              <a:buFont typeface="Arial" pitchFamily="34" charset="0"/>
              <a:buChar char="–"/>
              <a:defRPr sz="2775" kern="1200">
                <a:solidFill>
                  <a:schemeClr val="tx1"/>
                </a:solidFill>
                <a:latin typeface="+mn-lt"/>
                <a:ea typeface="+mn-ea"/>
                <a:cs typeface="+mn-cs"/>
              </a:defRPr>
            </a:lvl2pPr>
            <a:lvl3pPr marL="1142905" indent="-228579" algn="l" defTabSz="91432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65"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4pPr>
            <a:lvl5pPr marL="2057226"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5pPr>
            <a:lvl6pPr marL="2514388"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6pPr>
            <a:lvl7pPr marL="2971550"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7pPr>
            <a:lvl8pPr marL="3428712"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8pPr>
            <a:lvl9pPr marL="3885873"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9pPr>
          </a:lstStyle>
          <a:p>
            <a:pPr marL="0" marR="0" lvl="0" indent="0" algn="l" defTabSz="914324"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2100" b="1" i="0" u="none" strike="noStrike" kern="1200" cap="none" spc="0" normalizeH="0" baseline="0" noProof="0" dirty="0">
                <a:ln>
                  <a:noFill/>
                </a:ln>
                <a:solidFill>
                  <a:srgbClr val="9B0D13"/>
                </a:solidFill>
                <a:effectLst/>
                <a:uLnTx/>
                <a:uFillTx/>
                <a:latin typeface="Impact"/>
                <a:ea typeface="微软雅黑"/>
                <a:cs typeface="+mn-cs"/>
              </a:rPr>
              <a:t>前途是光明的，道路是曲折的</a:t>
            </a:r>
          </a:p>
        </p:txBody>
      </p:sp>
      <p:sp>
        <p:nvSpPr>
          <p:cNvPr id="4" name="矩形 3">
            <a:extLst>
              <a:ext uri="{FF2B5EF4-FFF2-40B4-BE49-F238E27FC236}">
                <a16:creationId xmlns:a16="http://schemas.microsoft.com/office/drawing/2014/main" id="{D57C692E-B81A-F048-AB82-98A8F380C8B8}"/>
              </a:ext>
            </a:extLst>
          </p:cNvPr>
          <p:cNvSpPr/>
          <p:nvPr/>
        </p:nvSpPr>
        <p:spPr>
          <a:xfrm>
            <a:off x="349903" y="2914435"/>
            <a:ext cx="8444193" cy="2542930"/>
          </a:xfrm>
          <a:prstGeom prst="rect">
            <a:avLst/>
          </a:prstGeom>
        </p:spPr>
        <p:txBody>
          <a:bodyPr wrap="square" lIns="91430" tIns="45715" rIns="91430" bIns="45715">
            <a:spAutoFit/>
          </a:bodyPr>
          <a:lstStyle/>
          <a:p>
            <a:pPr defTabSz="950770">
              <a:lnSpc>
                <a:spcPct val="150000"/>
              </a:lnSpc>
            </a:pPr>
            <a:r>
              <a:rPr lang="zh-CN" altLang="en-US" b="1" dirty="0"/>
              <a:t>原因</a:t>
            </a:r>
            <a:r>
              <a:rPr lang="zh-CN" altLang="en-US" dirty="0"/>
              <a:t>：批判立三路线的</a:t>
            </a:r>
            <a:r>
              <a:rPr lang="en-US" altLang="zh-CN" dirty="0"/>
              <a:t>”</a:t>
            </a:r>
            <a:r>
              <a:rPr lang="zh-CN" altLang="en-US" dirty="0"/>
              <a:t>左</a:t>
            </a:r>
            <a:r>
              <a:rPr lang="en-US" altLang="zh-CN" dirty="0"/>
              <a:t>”</a:t>
            </a:r>
            <a:r>
              <a:rPr lang="zh-CN" altLang="en-US" dirty="0"/>
              <a:t>，更主要批判其右，强调右倾是主要危害；过分地夸大了当时国民党统治的危机和革命力量的发展，忽视了</a:t>
            </a:r>
            <a:r>
              <a:rPr lang="en-US" altLang="zh-CN" dirty="0"/>
              <a:t>“</a:t>
            </a:r>
            <a:r>
              <a:rPr lang="zh-CN" altLang="en-US" dirty="0"/>
              <a:t>九一八</a:t>
            </a:r>
            <a:r>
              <a:rPr lang="en-US" altLang="zh-CN" dirty="0"/>
              <a:t>”</a:t>
            </a:r>
            <a:r>
              <a:rPr lang="zh-CN" altLang="en-US" dirty="0"/>
              <a:t>以后中日民族矛盾的上升和中间阶级的抗日民主要求</a:t>
            </a:r>
            <a:endParaRPr lang="en-US" altLang="zh-CN" b="1" dirty="0"/>
          </a:p>
          <a:p>
            <a:pPr defTabSz="950770">
              <a:lnSpc>
                <a:spcPct val="150000"/>
              </a:lnSpc>
            </a:pPr>
            <a:endParaRPr lang="en-US" altLang="zh-CN" b="1" dirty="0"/>
          </a:p>
          <a:p>
            <a:pPr defTabSz="950770">
              <a:lnSpc>
                <a:spcPct val="150000"/>
              </a:lnSpc>
            </a:pPr>
            <a:r>
              <a:rPr lang="zh-CN" altLang="en-US" b="1" dirty="0"/>
              <a:t>表现</a:t>
            </a:r>
            <a:r>
              <a:rPr lang="zh-CN" altLang="en-US" dirty="0"/>
              <a:t>：第五次反“围剿”战争的失败和红军主力的退出中央所在地区</a:t>
            </a:r>
            <a:r>
              <a:rPr lang="en-US" altLang="zh-CN" dirty="0"/>
              <a:t>, ”</a:t>
            </a:r>
            <a:r>
              <a:rPr lang="zh-CN" altLang="en-US" dirty="0"/>
              <a:t>左</a:t>
            </a:r>
            <a:r>
              <a:rPr lang="en-US" altLang="zh-CN" dirty="0"/>
              <a:t>”</a:t>
            </a:r>
            <a:r>
              <a:rPr lang="zh-CN" altLang="en-US" dirty="0"/>
              <a:t>倾路线在退出江西和长征的军事行动中又犯了逃跑主义的错误，使红军继续受到损失</a:t>
            </a:r>
            <a:endParaRPr lang="en-US" altLang="zh-CN" dirty="0"/>
          </a:p>
        </p:txBody>
      </p:sp>
    </p:spTree>
    <p:extLst>
      <p:ext uri="{BB962C8B-B14F-4D97-AF65-F5344CB8AC3E}">
        <p14:creationId xmlns:p14="http://schemas.microsoft.com/office/powerpoint/2010/main" val="294878193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type="lt">
                                    <p:tmPct val="6299"/>
                                  </p:iterate>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par>
                          <p:cTn id="8" fill="hold">
                            <p:stCondLst>
                              <p:cond delay="1917"/>
                            </p:stCondLst>
                            <p:childTnLst>
                              <p:par>
                                <p:cTn id="9" presetID="22" presetClass="entr" presetSubtype="4" fill="hold" grpId="0" nodeType="afterEffect">
                                  <p:stCondLst>
                                    <p:cond delay="0"/>
                                  </p:stCondLst>
                                  <p:iterate type="lt">
                                    <p:tmPct val="6299"/>
                                  </p:iterate>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id="{2889C55B-9E67-C048-B4D6-96837A324A14}"/>
              </a:ext>
            </a:extLst>
          </p:cNvPr>
          <p:cNvSpPr/>
          <p:nvPr/>
        </p:nvSpPr>
        <p:spPr>
          <a:xfrm>
            <a:off x="349903" y="1721221"/>
            <a:ext cx="8444193" cy="880937"/>
          </a:xfrm>
          <a:prstGeom prst="rect">
            <a:avLst/>
          </a:prstGeom>
        </p:spPr>
        <p:txBody>
          <a:bodyPr wrap="square" lIns="91430" tIns="45715" rIns="91430" bIns="45715">
            <a:spAutoFit/>
          </a:bodyPr>
          <a:lstStyle/>
          <a:p>
            <a:pPr defTabSz="950770">
              <a:lnSpc>
                <a:spcPct val="150000"/>
              </a:lnSpc>
            </a:pPr>
            <a:r>
              <a:rPr lang="zh-CN" altLang="en-US" b="1" dirty="0"/>
              <a:t>第二次右倾</a:t>
            </a:r>
            <a:r>
              <a:rPr lang="en-US" altLang="zh-CN" b="1" dirty="0"/>
              <a:t>: </a:t>
            </a:r>
            <a:r>
              <a:rPr lang="zh-CN" altLang="en-US" b="1" dirty="0"/>
              <a:t> </a:t>
            </a:r>
            <a:endParaRPr lang="en-US" altLang="zh-CN" b="1" dirty="0"/>
          </a:p>
          <a:p>
            <a:pPr defTabSz="950770">
              <a:lnSpc>
                <a:spcPct val="150000"/>
              </a:lnSpc>
            </a:pPr>
            <a:r>
              <a:rPr lang="en-US" altLang="zh-CN" dirty="0"/>
              <a:t>1937</a:t>
            </a:r>
            <a:r>
              <a:rPr lang="zh-CN" altLang="en-US" dirty="0"/>
              <a:t>年二次国共合作时期，右倾投降主义（王明）</a:t>
            </a:r>
          </a:p>
        </p:txBody>
      </p:sp>
      <p:sp>
        <p:nvSpPr>
          <p:cNvPr id="23" name="文本占位符 4">
            <a:extLst>
              <a:ext uri="{FF2B5EF4-FFF2-40B4-BE49-F238E27FC236}">
                <a16:creationId xmlns:a16="http://schemas.microsoft.com/office/drawing/2014/main" id="{2ECE5C2F-28F3-8146-8536-74AA884BD605}"/>
              </a:ext>
            </a:extLst>
          </p:cNvPr>
          <p:cNvSpPr txBox="1">
            <a:spLocks/>
          </p:cNvSpPr>
          <p:nvPr/>
        </p:nvSpPr>
        <p:spPr>
          <a:xfrm>
            <a:off x="1115166" y="357498"/>
            <a:ext cx="3879528" cy="679184"/>
          </a:xfrm>
          <a:prstGeom prst="rect">
            <a:avLst/>
          </a:prstGeom>
        </p:spPr>
        <p:txBody>
          <a:bodyPr vert="horz" lIns="121881" tIns="60940" rIns="121881" bIns="60940" rtlCol="0">
            <a:normAutofit/>
          </a:bodyPr>
          <a:lstStyle>
            <a:lvl1pPr marL="0" indent="0" algn="l" defTabSz="914324" rtl="0" eaLnBrk="1" latinLnBrk="0" hangingPunct="1">
              <a:spcBef>
                <a:spcPct val="20000"/>
              </a:spcBef>
              <a:buFont typeface="Arial" pitchFamily="34" charset="0"/>
              <a:buNone/>
              <a:defRPr sz="1800" b="1" kern="1200">
                <a:solidFill>
                  <a:schemeClr val="tx1"/>
                </a:solidFill>
                <a:latin typeface="+mn-lt"/>
                <a:ea typeface="+mn-ea"/>
                <a:cs typeface="+mn-cs"/>
              </a:defRPr>
            </a:lvl1pPr>
            <a:lvl2pPr marL="742888" indent="-285726" algn="l" defTabSz="914324" rtl="0" eaLnBrk="1" latinLnBrk="0" hangingPunct="1">
              <a:spcBef>
                <a:spcPct val="20000"/>
              </a:spcBef>
              <a:buFont typeface="Arial" pitchFamily="34" charset="0"/>
              <a:buChar char="–"/>
              <a:defRPr sz="2775" kern="1200">
                <a:solidFill>
                  <a:schemeClr val="tx1"/>
                </a:solidFill>
                <a:latin typeface="+mn-lt"/>
                <a:ea typeface="+mn-ea"/>
                <a:cs typeface="+mn-cs"/>
              </a:defRPr>
            </a:lvl2pPr>
            <a:lvl3pPr marL="1142905" indent="-228579" algn="l" defTabSz="91432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65"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4pPr>
            <a:lvl5pPr marL="2057226"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5pPr>
            <a:lvl6pPr marL="2514388"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6pPr>
            <a:lvl7pPr marL="2971550"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7pPr>
            <a:lvl8pPr marL="3428712"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8pPr>
            <a:lvl9pPr marL="3885873"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9pPr>
          </a:lstStyle>
          <a:p>
            <a:pPr marL="0" marR="0" lvl="0" indent="0" algn="l" defTabSz="914324"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2100" b="1" i="0" u="none" strike="noStrike" kern="1200" cap="none" spc="0" normalizeH="0" baseline="0" noProof="0" dirty="0">
                <a:ln>
                  <a:noFill/>
                </a:ln>
                <a:solidFill>
                  <a:srgbClr val="9B0D13"/>
                </a:solidFill>
                <a:effectLst/>
                <a:uLnTx/>
                <a:uFillTx/>
                <a:latin typeface="Impact"/>
                <a:ea typeface="微软雅黑"/>
                <a:cs typeface="+mn-cs"/>
              </a:rPr>
              <a:t>前途是光明的，道路是曲折的</a:t>
            </a:r>
          </a:p>
        </p:txBody>
      </p:sp>
      <p:sp>
        <p:nvSpPr>
          <p:cNvPr id="4" name="矩形 3">
            <a:extLst>
              <a:ext uri="{FF2B5EF4-FFF2-40B4-BE49-F238E27FC236}">
                <a16:creationId xmlns:a16="http://schemas.microsoft.com/office/drawing/2014/main" id="{D57C692E-B81A-F048-AB82-98A8F380C8B8}"/>
              </a:ext>
            </a:extLst>
          </p:cNvPr>
          <p:cNvSpPr/>
          <p:nvPr/>
        </p:nvSpPr>
        <p:spPr>
          <a:xfrm>
            <a:off x="349903" y="2914435"/>
            <a:ext cx="8444193" cy="1711933"/>
          </a:xfrm>
          <a:prstGeom prst="rect">
            <a:avLst/>
          </a:prstGeom>
        </p:spPr>
        <p:txBody>
          <a:bodyPr wrap="square" lIns="91430" tIns="45715" rIns="91430" bIns="45715">
            <a:spAutoFit/>
          </a:bodyPr>
          <a:lstStyle/>
          <a:p>
            <a:pPr defTabSz="950770">
              <a:lnSpc>
                <a:spcPct val="150000"/>
              </a:lnSpc>
            </a:pPr>
            <a:r>
              <a:rPr lang="zh-CN" altLang="en-US" b="1" dirty="0"/>
              <a:t>原因</a:t>
            </a:r>
            <a:r>
              <a:rPr lang="zh-CN" altLang="en-US" dirty="0"/>
              <a:t>：脱离实际，对国共两党的认识不足</a:t>
            </a:r>
            <a:endParaRPr lang="en-US" altLang="zh-CN" dirty="0"/>
          </a:p>
          <a:p>
            <a:pPr defTabSz="950770">
              <a:lnSpc>
                <a:spcPct val="150000"/>
              </a:lnSpc>
            </a:pPr>
            <a:endParaRPr lang="en-US" altLang="zh-CN" b="1" dirty="0"/>
          </a:p>
          <a:p>
            <a:pPr defTabSz="950770">
              <a:lnSpc>
                <a:spcPct val="150000"/>
              </a:lnSpc>
            </a:pPr>
            <a:r>
              <a:rPr lang="zh-CN" altLang="en-US" b="1" dirty="0"/>
              <a:t>表现</a:t>
            </a:r>
            <a:r>
              <a:rPr lang="zh-CN" altLang="en-US" dirty="0"/>
              <a:t>：抹杀国共两党的实质区别，主张</a:t>
            </a:r>
            <a:r>
              <a:rPr lang="en-US" altLang="zh-CN" dirty="0"/>
              <a:t>”</a:t>
            </a:r>
            <a:r>
              <a:rPr lang="zh-CN" altLang="en-US" dirty="0"/>
              <a:t>一切经过统一战线</a:t>
            </a:r>
            <a:r>
              <a:rPr lang="en-US" altLang="zh-CN" dirty="0"/>
              <a:t>”, ”</a:t>
            </a:r>
            <a:r>
              <a:rPr lang="zh-CN" altLang="en-US" dirty="0"/>
              <a:t>一切服从统一战线</a:t>
            </a:r>
            <a:r>
              <a:rPr lang="en-US" altLang="zh-CN" dirty="0"/>
              <a:t>”</a:t>
            </a:r>
            <a:r>
              <a:rPr lang="zh-CN" altLang="en-US" dirty="0"/>
              <a:t>，放弃党的领导权；在组织上，不尊重、不服从以毛泽东为核心的中央领导</a:t>
            </a:r>
            <a:endParaRPr lang="en-US" altLang="zh-CN" dirty="0"/>
          </a:p>
        </p:txBody>
      </p:sp>
    </p:spTree>
    <p:extLst>
      <p:ext uri="{BB962C8B-B14F-4D97-AF65-F5344CB8AC3E}">
        <p14:creationId xmlns:p14="http://schemas.microsoft.com/office/powerpoint/2010/main" val="89856886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type="lt">
                                    <p:tmPct val="6299"/>
                                  </p:iterate>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par>
                          <p:cTn id="8" fill="hold">
                            <p:stCondLst>
                              <p:cond delay="1413"/>
                            </p:stCondLst>
                            <p:childTnLst>
                              <p:par>
                                <p:cTn id="9" presetID="22" presetClass="entr" presetSubtype="4" fill="hold" grpId="0" nodeType="afterEffect">
                                  <p:stCondLst>
                                    <p:cond delay="0"/>
                                  </p:stCondLst>
                                  <p:iterate type="lt">
                                    <p:tmPct val="6299"/>
                                  </p:iterate>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id="{2889C55B-9E67-C048-B4D6-96837A324A14}"/>
              </a:ext>
            </a:extLst>
          </p:cNvPr>
          <p:cNvSpPr/>
          <p:nvPr/>
        </p:nvSpPr>
        <p:spPr>
          <a:xfrm>
            <a:off x="349902" y="1657191"/>
            <a:ext cx="8444193" cy="1296435"/>
          </a:xfrm>
          <a:prstGeom prst="rect">
            <a:avLst/>
          </a:prstGeom>
        </p:spPr>
        <p:txBody>
          <a:bodyPr wrap="square" lIns="91430" tIns="45715" rIns="91430" bIns="45715">
            <a:spAutoFit/>
          </a:bodyPr>
          <a:lstStyle/>
          <a:p>
            <a:pPr defTabSz="950770">
              <a:lnSpc>
                <a:spcPct val="150000"/>
              </a:lnSpc>
            </a:pPr>
            <a:r>
              <a:rPr lang="zh-CN" altLang="en-US" b="1" dirty="0"/>
              <a:t>遵义会议</a:t>
            </a:r>
            <a:r>
              <a:rPr lang="en-US" altLang="zh-CN" b="1" dirty="0"/>
              <a:t>: </a:t>
            </a:r>
            <a:r>
              <a:rPr lang="zh-CN" altLang="en-US" b="1" dirty="0"/>
              <a:t> </a:t>
            </a:r>
            <a:endParaRPr lang="en-US" altLang="zh-CN" b="1" dirty="0"/>
          </a:p>
          <a:p>
            <a:pPr defTabSz="950770">
              <a:lnSpc>
                <a:spcPct val="150000"/>
              </a:lnSpc>
            </a:pPr>
            <a:r>
              <a:rPr lang="en-US" altLang="zh-CN" dirty="0"/>
              <a:t>1935</a:t>
            </a:r>
            <a:r>
              <a:rPr lang="zh-CN" altLang="en-US" dirty="0"/>
              <a:t>年</a:t>
            </a:r>
            <a:r>
              <a:rPr lang="en-US" altLang="zh-CN" dirty="0"/>
              <a:t>1</a:t>
            </a:r>
            <a:r>
              <a:rPr lang="zh-CN" altLang="en-US" dirty="0"/>
              <a:t>月，遵义会议召开，开始确立实际以毛泽东为代表的马克思主义的正确路线在中共中央的领导地位，是中国共产党历史上一个生死攸关的转折点</a:t>
            </a:r>
          </a:p>
        </p:txBody>
      </p:sp>
      <p:sp>
        <p:nvSpPr>
          <p:cNvPr id="23" name="文本占位符 4">
            <a:extLst>
              <a:ext uri="{FF2B5EF4-FFF2-40B4-BE49-F238E27FC236}">
                <a16:creationId xmlns:a16="http://schemas.microsoft.com/office/drawing/2014/main" id="{2ECE5C2F-28F3-8146-8536-74AA884BD605}"/>
              </a:ext>
            </a:extLst>
          </p:cNvPr>
          <p:cNvSpPr txBox="1">
            <a:spLocks/>
          </p:cNvSpPr>
          <p:nvPr/>
        </p:nvSpPr>
        <p:spPr>
          <a:xfrm>
            <a:off x="1115166" y="357498"/>
            <a:ext cx="3879528" cy="679184"/>
          </a:xfrm>
          <a:prstGeom prst="rect">
            <a:avLst/>
          </a:prstGeom>
        </p:spPr>
        <p:txBody>
          <a:bodyPr vert="horz" lIns="121881" tIns="60940" rIns="121881" bIns="60940" rtlCol="0">
            <a:normAutofit/>
          </a:bodyPr>
          <a:lstStyle>
            <a:lvl1pPr marL="0" indent="0" algn="l" defTabSz="914324" rtl="0" eaLnBrk="1" latinLnBrk="0" hangingPunct="1">
              <a:spcBef>
                <a:spcPct val="20000"/>
              </a:spcBef>
              <a:buFont typeface="Arial" pitchFamily="34" charset="0"/>
              <a:buNone/>
              <a:defRPr sz="1800" b="1" kern="1200">
                <a:solidFill>
                  <a:schemeClr val="tx1"/>
                </a:solidFill>
                <a:latin typeface="+mn-lt"/>
                <a:ea typeface="+mn-ea"/>
                <a:cs typeface="+mn-cs"/>
              </a:defRPr>
            </a:lvl1pPr>
            <a:lvl2pPr marL="742888" indent="-285726" algn="l" defTabSz="914324" rtl="0" eaLnBrk="1" latinLnBrk="0" hangingPunct="1">
              <a:spcBef>
                <a:spcPct val="20000"/>
              </a:spcBef>
              <a:buFont typeface="Arial" pitchFamily="34" charset="0"/>
              <a:buChar char="–"/>
              <a:defRPr sz="2775" kern="1200">
                <a:solidFill>
                  <a:schemeClr val="tx1"/>
                </a:solidFill>
                <a:latin typeface="+mn-lt"/>
                <a:ea typeface="+mn-ea"/>
                <a:cs typeface="+mn-cs"/>
              </a:defRPr>
            </a:lvl2pPr>
            <a:lvl3pPr marL="1142905" indent="-228579" algn="l" defTabSz="91432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65"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4pPr>
            <a:lvl5pPr marL="2057226"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5pPr>
            <a:lvl6pPr marL="2514388"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6pPr>
            <a:lvl7pPr marL="2971550"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7pPr>
            <a:lvl8pPr marL="3428712"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8pPr>
            <a:lvl9pPr marL="3885873"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9pPr>
          </a:lstStyle>
          <a:p>
            <a:pPr marL="0" marR="0" lvl="0" indent="0" algn="l" defTabSz="914324"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2100" b="1" i="0" u="none" strike="noStrike" kern="1200" cap="none" spc="0" normalizeH="0" baseline="0" noProof="0" dirty="0">
                <a:ln>
                  <a:noFill/>
                </a:ln>
                <a:solidFill>
                  <a:srgbClr val="9B0D13"/>
                </a:solidFill>
                <a:effectLst/>
                <a:uLnTx/>
                <a:uFillTx/>
                <a:latin typeface="Impact"/>
                <a:ea typeface="微软雅黑"/>
                <a:cs typeface="+mn-cs"/>
              </a:rPr>
              <a:t>反对</a:t>
            </a:r>
            <a:r>
              <a:rPr kumimoji="0" lang="en-US" altLang="zh-CN" sz="2100" b="1" i="0" u="none" strike="noStrike" kern="1200" cap="none" spc="0" normalizeH="0" baseline="0" noProof="0" dirty="0">
                <a:ln>
                  <a:noFill/>
                </a:ln>
                <a:solidFill>
                  <a:srgbClr val="9B0D13"/>
                </a:solidFill>
                <a:effectLst/>
                <a:uLnTx/>
                <a:uFillTx/>
                <a:latin typeface="Impact"/>
                <a:ea typeface="微软雅黑"/>
                <a:cs typeface="+mn-cs"/>
              </a:rPr>
              <a:t>”</a:t>
            </a:r>
            <a:r>
              <a:rPr kumimoji="0" lang="zh-CN" altLang="en-US" sz="2100" b="1" i="0" u="none" strike="noStrike" kern="1200" cap="none" spc="0" normalizeH="0" baseline="0" noProof="0" dirty="0">
                <a:ln>
                  <a:noFill/>
                </a:ln>
                <a:solidFill>
                  <a:srgbClr val="9B0D13"/>
                </a:solidFill>
                <a:effectLst/>
                <a:uLnTx/>
                <a:uFillTx/>
                <a:latin typeface="Impact"/>
                <a:ea typeface="微软雅黑"/>
                <a:cs typeface="+mn-cs"/>
              </a:rPr>
              <a:t>左</a:t>
            </a:r>
            <a:r>
              <a:rPr kumimoji="0" lang="en-US" altLang="zh-CN" sz="2100" b="1" i="0" u="none" strike="noStrike" kern="1200" cap="none" spc="0" normalizeH="0" baseline="0" noProof="0" dirty="0">
                <a:ln>
                  <a:noFill/>
                </a:ln>
                <a:solidFill>
                  <a:srgbClr val="9B0D13"/>
                </a:solidFill>
                <a:effectLst/>
                <a:uLnTx/>
                <a:uFillTx/>
                <a:latin typeface="Impact"/>
                <a:ea typeface="微软雅黑"/>
                <a:cs typeface="+mn-cs"/>
              </a:rPr>
              <a:t>”</a:t>
            </a:r>
            <a:r>
              <a:rPr kumimoji="0" lang="zh-CN" altLang="en-US" sz="2100" b="1" i="0" u="none" strike="noStrike" kern="1200" cap="none" spc="0" normalizeH="0" baseline="0" noProof="0" dirty="0">
                <a:ln>
                  <a:noFill/>
                </a:ln>
                <a:solidFill>
                  <a:srgbClr val="9B0D13"/>
                </a:solidFill>
                <a:effectLst/>
                <a:uLnTx/>
                <a:uFillTx/>
                <a:latin typeface="Impact"/>
                <a:ea typeface="微软雅黑"/>
                <a:cs typeface="+mn-cs"/>
              </a:rPr>
              <a:t> ，也反对右</a:t>
            </a:r>
          </a:p>
        </p:txBody>
      </p:sp>
      <p:sp>
        <p:nvSpPr>
          <p:cNvPr id="5" name="矩形 4">
            <a:extLst>
              <a:ext uri="{FF2B5EF4-FFF2-40B4-BE49-F238E27FC236}">
                <a16:creationId xmlns:a16="http://schemas.microsoft.com/office/drawing/2014/main" id="{3AF0802C-6F8D-8E43-9CCA-F7CEDACBF6B4}"/>
              </a:ext>
            </a:extLst>
          </p:cNvPr>
          <p:cNvSpPr/>
          <p:nvPr/>
        </p:nvSpPr>
        <p:spPr>
          <a:xfrm>
            <a:off x="349902" y="3409591"/>
            <a:ext cx="8444193" cy="1711933"/>
          </a:xfrm>
          <a:prstGeom prst="rect">
            <a:avLst/>
          </a:prstGeom>
        </p:spPr>
        <p:txBody>
          <a:bodyPr wrap="square" lIns="91430" tIns="45715" rIns="91430" bIns="45715">
            <a:spAutoFit/>
          </a:bodyPr>
          <a:lstStyle/>
          <a:p>
            <a:pPr defTabSz="950770">
              <a:lnSpc>
                <a:spcPct val="150000"/>
              </a:lnSpc>
            </a:pPr>
            <a:r>
              <a:rPr lang="zh-CN" altLang="en-US" b="1" dirty="0"/>
              <a:t>延安整风</a:t>
            </a:r>
            <a:r>
              <a:rPr lang="en-US" altLang="zh-CN" b="1" dirty="0"/>
              <a:t>: </a:t>
            </a:r>
            <a:r>
              <a:rPr lang="zh-CN" altLang="en-US" b="1" dirty="0"/>
              <a:t> </a:t>
            </a:r>
            <a:endParaRPr lang="en-US" altLang="zh-CN" b="1" dirty="0"/>
          </a:p>
          <a:p>
            <a:pPr defTabSz="950770">
              <a:lnSpc>
                <a:spcPct val="150000"/>
              </a:lnSpc>
            </a:pPr>
            <a:r>
              <a:rPr lang="en-US" altLang="zh-CN" dirty="0"/>
              <a:t>1942</a:t>
            </a:r>
            <a:r>
              <a:rPr lang="zh-CN" altLang="en-US" dirty="0"/>
              <a:t>年</a:t>
            </a:r>
            <a:r>
              <a:rPr lang="en-US" altLang="zh-CN" dirty="0"/>
              <a:t>-1945</a:t>
            </a:r>
            <a:r>
              <a:rPr lang="zh-CN" altLang="en-US" dirty="0"/>
              <a:t>年，</a:t>
            </a:r>
            <a:r>
              <a:rPr lang="en-US" altLang="zh-CN" dirty="0"/>
              <a:t>《</a:t>
            </a:r>
            <a:r>
              <a:rPr lang="zh-CN" altLang="en-US" dirty="0"/>
              <a:t>改造我们的学习</a:t>
            </a:r>
            <a:r>
              <a:rPr lang="en-US" altLang="zh-CN" dirty="0"/>
              <a:t>》</a:t>
            </a:r>
            <a:r>
              <a:rPr lang="zh-CN" altLang="en-US" dirty="0"/>
              <a:t>、</a:t>
            </a:r>
            <a:r>
              <a:rPr lang="en-US" altLang="zh-CN" dirty="0"/>
              <a:t>《</a:t>
            </a:r>
            <a:r>
              <a:rPr lang="zh-CN" altLang="en-US" dirty="0"/>
              <a:t>整顿党的作风</a:t>
            </a:r>
            <a:r>
              <a:rPr lang="en-US" altLang="zh-CN" dirty="0"/>
              <a:t>》</a:t>
            </a:r>
            <a:r>
              <a:rPr lang="zh-CN" altLang="en-US" dirty="0"/>
              <a:t>和</a:t>
            </a:r>
            <a:r>
              <a:rPr lang="en-US" altLang="zh-CN" dirty="0"/>
              <a:t>《</a:t>
            </a:r>
            <a:r>
              <a:rPr lang="zh-CN" altLang="en-US" dirty="0"/>
              <a:t>反对党八股</a:t>
            </a:r>
            <a:r>
              <a:rPr lang="en-US" altLang="zh-CN" dirty="0"/>
              <a:t>》</a:t>
            </a:r>
          </a:p>
          <a:p>
            <a:pPr defTabSz="950770">
              <a:lnSpc>
                <a:spcPct val="150000"/>
              </a:lnSpc>
            </a:pPr>
            <a:r>
              <a:rPr lang="zh-CN" altLang="en-US" dirty="0"/>
              <a:t>号召全党反对主观主义以整顿学风、反对宗派主义以整顿党风、反对党八股以整顿文风。</a:t>
            </a:r>
          </a:p>
        </p:txBody>
      </p:sp>
    </p:spTree>
    <p:extLst>
      <p:ext uri="{BB962C8B-B14F-4D97-AF65-F5344CB8AC3E}">
        <p14:creationId xmlns:p14="http://schemas.microsoft.com/office/powerpoint/2010/main" val="340372948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type="lt">
                                    <p:tmPct val="6299"/>
                                  </p:iterate>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par>
                          <p:cTn id="8" fill="hold">
                            <p:stCondLst>
                              <p:cond delay="2799"/>
                            </p:stCondLst>
                            <p:childTnLst>
                              <p:par>
                                <p:cTn id="9" presetID="22" presetClass="entr" presetSubtype="4" fill="hold" grpId="0" nodeType="afterEffect">
                                  <p:stCondLst>
                                    <p:cond delay="0"/>
                                  </p:stCondLst>
                                  <p:iterate type="lt">
                                    <p:tmPct val="6299"/>
                                  </p:iterate>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id="{2889C55B-9E67-C048-B4D6-96837A324A14}"/>
              </a:ext>
            </a:extLst>
          </p:cNvPr>
          <p:cNvSpPr/>
          <p:nvPr/>
        </p:nvSpPr>
        <p:spPr>
          <a:xfrm>
            <a:off x="237759" y="1662613"/>
            <a:ext cx="7224090" cy="465438"/>
          </a:xfrm>
          <a:prstGeom prst="rect">
            <a:avLst/>
          </a:prstGeom>
        </p:spPr>
        <p:txBody>
          <a:bodyPr wrap="square" lIns="91430" tIns="45715" rIns="91430" bIns="45715">
            <a:spAutoFit/>
          </a:bodyPr>
          <a:lstStyle/>
          <a:p>
            <a:pPr defTabSz="950770">
              <a:lnSpc>
                <a:spcPct val="150000"/>
              </a:lnSpc>
            </a:pPr>
            <a:r>
              <a:rPr lang="zh-CN" altLang="en-US" dirty="0"/>
              <a:t>中共的党史就是一个自我革命的过程，同时进行两条战线的斗争</a:t>
            </a:r>
          </a:p>
        </p:txBody>
      </p:sp>
      <p:sp>
        <p:nvSpPr>
          <p:cNvPr id="23" name="文本占位符 4">
            <a:extLst>
              <a:ext uri="{FF2B5EF4-FFF2-40B4-BE49-F238E27FC236}">
                <a16:creationId xmlns:a16="http://schemas.microsoft.com/office/drawing/2014/main" id="{2ECE5C2F-28F3-8146-8536-74AA884BD605}"/>
              </a:ext>
            </a:extLst>
          </p:cNvPr>
          <p:cNvSpPr txBox="1">
            <a:spLocks/>
          </p:cNvSpPr>
          <p:nvPr/>
        </p:nvSpPr>
        <p:spPr>
          <a:xfrm>
            <a:off x="1115166" y="357498"/>
            <a:ext cx="3879528" cy="679184"/>
          </a:xfrm>
          <a:prstGeom prst="rect">
            <a:avLst/>
          </a:prstGeom>
        </p:spPr>
        <p:txBody>
          <a:bodyPr vert="horz" lIns="121881" tIns="60940" rIns="121881" bIns="60940" rtlCol="0">
            <a:normAutofit/>
          </a:bodyPr>
          <a:lstStyle>
            <a:lvl1pPr marL="0" indent="0" algn="l" defTabSz="914324" rtl="0" eaLnBrk="1" latinLnBrk="0" hangingPunct="1">
              <a:spcBef>
                <a:spcPct val="20000"/>
              </a:spcBef>
              <a:buFont typeface="Arial" pitchFamily="34" charset="0"/>
              <a:buNone/>
              <a:defRPr sz="1800" b="1" kern="1200">
                <a:solidFill>
                  <a:schemeClr val="tx1"/>
                </a:solidFill>
                <a:latin typeface="+mn-lt"/>
                <a:ea typeface="+mn-ea"/>
                <a:cs typeface="+mn-cs"/>
              </a:defRPr>
            </a:lvl1pPr>
            <a:lvl2pPr marL="742888" indent="-285726" algn="l" defTabSz="914324" rtl="0" eaLnBrk="1" latinLnBrk="0" hangingPunct="1">
              <a:spcBef>
                <a:spcPct val="20000"/>
              </a:spcBef>
              <a:buFont typeface="Arial" pitchFamily="34" charset="0"/>
              <a:buChar char="–"/>
              <a:defRPr sz="2775" kern="1200">
                <a:solidFill>
                  <a:schemeClr val="tx1"/>
                </a:solidFill>
                <a:latin typeface="+mn-lt"/>
                <a:ea typeface="+mn-ea"/>
                <a:cs typeface="+mn-cs"/>
              </a:defRPr>
            </a:lvl2pPr>
            <a:lvl3pPr marL="1142905" indent="-228579" algn="l" defTabSz="91432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65"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4pPr>
            <a:lvl5pPr marL="2057226"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5pPr>
            <a:lvl6pPr marL="2514388"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6pPr>
            <a:lvl7pPr marL="2971550"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7pPr>
            <a:lvl8pPr marL="3428712"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8pPr>
            <a:lvl9pPr marL="3885873"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9pPr>
          </a:lstStyle>
          <a:p>
            <a:pPr marL="0" marR="0" lvl="0" indent="0" algn="l" defTabSz="914324"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2100" b="1" i="0" u="none" strike="noStrike" kern="1200" cap="none" spc="0" normalizeH="0" baseline="0" noProof="0" dirty="0">
                <a:ln>
                  <a:noFill/>
                </a:ln>
                <a:solidFill>
                  <a:srgbClr val="9B0D13"/>
                </a:solidFill>
                <a:effectLst/>
                <a:uLnTx/>
                <a:uFillTx/>
                <a:latin typeface="Impact"/>
                <a:ea typeface="微软雅黑"/>
                <a:cs typeface="+mn-cs"/>
              </a:rPr>
              <a:t>自我革命</a:t>
            </a:r>
          </a:p>
        </p:txBody>
      </p:sp>
      <p:sp>
        <p:nvSpPr>
          <p:cNvPr id="5" name="矩形 4">
            <a:extLst>
              <a:ext uri="{FF2B5EF4-FFF2-40B4-BE49-F238E27FC236}">
                <a16:creationId xmlns:a16="http://schemas.microsoft.com/office/drawing/2014/main" id="{3AF0802C-6F8D-8E43-9CCA-F7CEDACBF6B4}"/>
              </a:ext>
            </a:extLst>
          </p:cNvPr>
          <p:cNvSpPr/>
          <p:nvPr/>
        </p:nvSpPr>
        <p:spPr>
          <a:xfrm>
            <a:off x="237759" y="2710529"/>
            <a:ext cx="8444193" cy="880937"/>
          </a:xfrm>
          <a:prstGeom prst="rect">
            <a:avLst/>
          </a:prstGeom>
        </p:spPr>
        <p:txBody>
          <a:bodyPr wrap="square" lIns="91430" tIns="45715" rIns="91430" bIns="45715">
            <a:spAutoFit/>
          </a:bodyPr>
          <a:lstStyle/>
          <a:p>
            <a:pPr defTabSz="950770">
              <a:lnSpc>
                <a:spcPct val="150000"/>
              </a:lnSpc>
            </a:pPr>
            <a:r>
              <a:rPr lang="en-US" altLang="zh-CN" dirty="0"/>
              <a:t>2021</a:t>
            </a:r>
            <a:r>
              <a:rPr lang="zh-CN" altLang="en-US" dirty="0"/>
              <a:t>年，在党的十九届六中全会审议通过的</a:t>
            </a:r>
            <a:r>
              <a:rPr lang="en-US" altLang="zh-CN" dirty="0"/>
              <a:t>《</a:t>
            </a:r>
            <a:r>
              <a:rPr lang="zh-CN" altLang="en-US" dirty="0"/>
              <a:t>决议</a:t>
            </a:r>
            <a:r>
              <a:rPr lang="en-US" altLang="zh-CN" dirty="0"/>
              <a:t>》</a:t>
            </a:r>
            <a:r>
              <a:rPr lang="zh-CN" altLang="en-US" dirty="0"/>
              <a:t>中写明：</a:t>
            </a:r>
            <a:endParaRPr lang="en-US" altLang="zh-CN" dirty="0"/>
          </a:p>
          <a:p>
            <a:pPr defTabSz="950770">
              <a:lnSpc>
                <a:spcPct val="150000"/>
              </a:lnSpc>
            </a:pPr>
            <a:r>
              <a:rPr lang="en-US" altLang="zh-CN" b="1" dirty="0"/>
              <a:t>	</a:t>
            </a:r>
            <a:r>
              <a:rPr lang="zh-CN" altLang="en-US" b="1" dirty="0"/>
              <a:t>坚持自我革命，是中国共产党百年奋斗的历史经验之一</a:t>
            </a:r>
          </a:p>
        </p:txBody>
      </p:sp>
      <p:sp>
        <p:nvSpPr>
          <p:cNvPr id="6" name="文本框 5">
            <a:extLst>
              <a:ext uri="{FF2B5EF4-FFF2-40B4-BE49-F238E27FC236}">
                <a16:creationId xmlns:a16="http://schemas.microsoft.com/office/drawing/2014/main" id="{6CB8C975-2CC5-034E-8490-15FC62DD8961}"/>
              </a:ext>
            </a:extLst>
          </p:cNvPr>
          <p:cNvSpPr txBox="1"/>
          <p:nvPr/>
        </p:nvSpPr>
        <p:spPr>
          <a:xfrm>
            <a:off x="237759" y="3959196"/>
            <a:ext cx="7991841" cy="923330"/>
          </a:xfrm>
          <a:prstGeom prst="rect">
            <a:avLst/>
          </a:prstGeom>
          <a:noFill/>
        </p:spPr>
        <p:txBody>
          <a:bodyPr wrap="square">
            <a:spAutoFit/>
          </a:bodyPr>
          <a:lstStyle/>
          <a:p>
            <a:r>
              <a:rPr lang="en-US" altLang="zh-CN" b="0" i="0" dirty="0">
                <a:solidFill>
                  <a:srgbClr val="000000"/>
                </a:solidFill>
                <a:effectLst/>
                <a:latin typeface="-apple-system-font"/>
              </a:rPr>
              <a:t>2022</a:t>
            </a:r>
            <a:r>
              <a:rPr lang="zh-CN" altLang="en-US" b="0" i="0" dirty="0">
                <a:solidFill>
                  <a:srgbClr val="000000"/>
                </a:solidFill>
                <a:effectLst/>
                <a:latin typeface="-apple-system-font"/>
              </a:rPr>
              <a:t>年</a:t>
            </a:r>
            <a:r>
              <a:rPr lang="en-US" altLang="zh-CN" b="0" i="0" dirty="0">
                <a:solidFill>
                  <a:srgbClr val="000000"/>
                </a:solidFill>
                <a:effectLst/>
                <a:latin typeface="-apple-system-font"/>
              </a:rPr>
              <a:t>1</a:t>
            </a:r>
            <a:r>
              <a:rPr lang="zh-CN" altLang="en-US" b="0" i="0" dirty="0">
                <a:solidFill>
                  <a:srgbClr val="000000"/>
                </a:solidFill>
                <a:effectLst/>
                <a:latin typeface="-apple-system-font"/>
              </a:rPr>
              <a:t>月</a:t>
            </a:r>
            <a:r>
              <a:rPr lang="en-US" altLang="zh-CN" b="0" i="0" dirty="0">
                <a:solidFill>
                  <a:srgbClr val="000000"/>
                </a:solidFill>
                <a:effectLst/>
                <a:latin typeface="-apple-system-font"/>
              </a:rPr>
              <a:t>18</a:t>
            </a:r>
            <a:r>
              <a:rPr lang="zh-CN" altLang="en-US" b="0" i="0" dirty="0">
                <a:solidFill>
                  <a:srgbClr val="000000"/>
                </a:solidFill>
                <a:effectLst/>
                <a:latin typeface="-apple-system-font"/>
              </a:rPr>
              <a:t>日，习近平总书记在十九届中央纪委六次全会上指出：</a:t>
            </a:r>
            <a:endParaRPr lang="en-US" altLang="zh-CN" b="0" i="0" dirty="0">
              <a:solidFill>
                <a:srgbClr val="000000"/>
              </a:solidFill>
              <a:effectLst/>
              <a:latin typeface="-apple-system-font"/>
            </a:endParaRPr>
          </a:p>
          <a:p>
            <a:r>
              <a:rPr lang="en-US" altLang="zh-CN" dirty="0">
                <a:solidFill>
                  <a:srgbClr val="000000"/>
                </a:solidFill>
                <a:latin typeface="-apple-system-font"/>
              </a:rPr>
              <a:t>		</a:t>
            </a:r>
            <a:r>
              <a:rPr lang="zh-CN" altLang="en-US" b="1" i="0" dirty="0">
                <a:solidFill>
                  <a:srgbClr val="000000"/>
                </a:solidFill>
                <a:effectLst/>
                <a:latin typeface="-apple-system-font"/>
              </a:rPr>
              <a:t>以伟大自我革命引领伟大社会革命，坚持不懈把全面从严治党向纵深推进</a:t>
            </a:r>
            <a:endParaRPr lang="zh-CN" altLang="en-US" b="1" dirty="0"/>
          </a:p>
        </p:txBody>
      </p:sp>
    </p:spTree>
    <p:extLst>
      <p:ext uri="{BB962C8B-B14F-4D97-AF65-F5344CB8AC3E}">
        <p14:creationId xmlns:p14="http://schemas.microsoft.com/office/powerpoint/2010/main" val="55544358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type="lt">
                                    <p:tmPct val="6299"/>
                                  </p:iterate>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par>
                          <p:cTn id="8" fill="hold">
                            <p:stCondLst>
                              <p:cond delay="1350"/>
                            </p:stCondLst>
                            <p:childTnLst>
                              <p:par>
                                <p:cTn id="9" presetID="22" presetClass="entr" presetSubtype="4" fill="hold" grpId="0" nodeType="afterEffect">
                                  <p:stCondLst>
                                    <p:cond delay="0"/>
                                  </p:stCondLst>
                                  <p:iterate type="lt">
                                    <p:tmPct val="6299"/>
                                  </p:iterate>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占位符 4">
            <a:extLst>
              <a:ext uri="{FF2B5EF4-FFF2-40B4-BE49-F238E27FC236}">
                <a16:creationId xmlns:a16="http://schemas.microsoft.com/office/drawing/2014/main" id="{2ECE5C2F-28F3-8146-8536-74AA884BD605}"/>
              </a:ext>
            </a:extLst>
          </p:cNvPr>
          <p:cNvSpPr txBox="1">
            <a:spLocks/>
          </p:cNvSpPr>
          <p:nvPr/>
        </p:nvSpPr>
        <p:spPr>
          <a:xfrm>
            <a:off x="1115166" y="357498"/>
            <a:ext cx="3879528" cy="679184"/>
          </a:xfrm>
          <a:prstGeom prst="rect">
            <a:avLst/>
          </a:prstGeom>
        </p:spPr>
        <p:txBody>
          <a:bodyPr vert="horz" lIns="121881" tIns="60940" rIns="121881" bIns="60940" rtlCol="0">
            <a:normAutofit/>
          </a:bodyPr>
          <a:lstStyle>
            <a:lvl1pPr marL="0" indent="0" algn="l" defTabSz="914324" rtl="0" eaLnBrk="1" latinLnBrk="0" hangingPunct="1">
              <a:spcBef>
                <a:spcPct val="20000"/>
              </a:spcBef>
              <a:buFont typeface="Arial" pitchFamily="34" charset="0"/>
              <a:buNone/>
              <a:defRPr sz="1800" b="1" kern="1200">
                <a:solidFill>
                  <a:schemeClr val="tx1"/>
                </a:solidFill>
                <a:latin typeface="+mn-lt"/>
                <a:ea typeface="+mn-ea"/>
                <a:cs typeface="+mn-cs"/>
              </a:defRPr>
            </a:lvl1pPr>
            <a:lvl2pPr marL="742888" indent="-285726" algn="l" defTabSz="914324" rtl="0" eaLnBrk="1" latinLnBrk="0" hangingPunct="1">
              <a:spcBef>
                <a:spcPct val="20000"/>
              </a:spcBef>
              <a:buFont typeface="Arial" pitchFamily="34" charset="0"/>
              <a:buChar char="–"/>
              <a:defRPr sz="2775" kern="1200">
                <a:solidFill>
                  <a:schemeClr val="tx1"/>
                </a:solidFill>
                <a:latin typeface="+mn-lt"/>
                <a:ea typeface="+mn-ea"/>
                <a:cs typeface="+mn-cs"/>
              </a:defRPr>
            </a:lvl2pPr>
            <a:lvl3pPr marL="1142905" indent="-228579" algn="l" defTabSz="91432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65"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4pPr>
            <a:lvl5pPr marL="2057226"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5pPr>
            <a:lvl6pPr marL="2514388"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6pPr>
            <a:lvl7pPr marL="2971550"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7pPr>
            <a:lvl8pPr marL="3428712"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8pPr>
            <a:lvl9pPr marL="3885873"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9pPr>
          </a:lstStyle>
          <a:p>
            <a:pPr marL="0" marR="0" lvl="0" indent="0" algn="l" defTabSz="914324" rtl="0" eaLnBrk="1" fontAlgn="auto" latinLnBrk="0" hangingPunct="1">
              <a:lnSpc>
                <a:spcPct val="100000"/>
              </a:lnSpc>
              <a:spcBef>
                <a:spcPct val="20000"/>
              </a:spcBef>
              <a:spcAft>
                <a:spcPts val="0"/>
              </a:spcAft>
              <a:buClrTx/>
              <a:buSzTx/>
              <a:buFont typeface="Arial" pitchFamily="34" charset="0"/>
              <a:buNone/>
              <a:tabLst/>
              <a:defRPr/>
            </a:pPr>
            <a:r>
              <a:rPr lang="zh-CN" altLang="en-US" sz="2100" dirty="0">
                <a:solidFill>
                  <a:srgbClr val="9B0D13"/>
                </a:solidFill>
                <a:latin typeface="Impact"/>
                <a:ea typeface="微软雅黑"/>
              </a:rPr>
              <a:t>从历史中总结经验</a:t>
            </a:r>
            <a:endParaRPr kumimoji="0" lang="zh-CN" altLang="en-US" sz="2100" b="1" i="0" u="none" strike="noStrike" kern="1200" cap="none" spc="0" normalizeH="0" baseline="0" noProof="0" dirty="0">
              <a:ln>
                <a:noFill/>
              </a:ln>
              <a:solidFill>
                <a:srgbClr val="9B0D13"/>
              </a:solidFill>
              <a:effectLst/>
              <a:uLnTx/>
              <a:uFillTx/>
              <a:latin typeface="Impact"/>
              <a:ea typeface="微软雅黑"/>
              <a:cs typeface="+mn-cs"/>
            </a:endParaRPr>
          </a:p>
        </p:txBody>
      </p:sp>
      <p:sp>
        <p:nvSpPr>
          <p:cNvPr id="8" name="矩形 7">
            <a:extLst>
              <a:ext uri="{FF2B5EF4-FFF2-40B4-BE49-F238E27FC236}">
                <a16:creationId xmlns:a16="http://schemas.microsoft.com/office/drawing/2014/main" id="{2DF297D5-181E-A04C-BF30-E189C195F8E9}"/>
              </a:ext>
            </a:extLst>
          </p:cNvPr>
          <p:cNvSpPr/>
          <p:nvPr/>
        </p:nvSpPr>
        <p:spPr>
          <a:xfrm>
            <a:off x="229132" y="1852808"/>
            <a:ext cx="8444193" cy="2542353"/>
          </a:xfrm>
          <a:prstGeom prst="rect">
            <a:avLst/>
          </a:prstGeom>
        </p:spPr>
        <p:txBody>
          <a:bodyPr wrap="square" lIns="91430" tIns="45715" rIns="91430" bIns="45715">
            <a:spAutoFit/>
          </a:bodyPr>
          <a:lstStyle/>
          <a:p>
            <a:pPr defTabSz="950770">
              <a:lnSpc>
                <a:spcPct val="150000"/>
              </a:lnSpc>
            </a:pPr>
            <a:r>
              <a:rPr lang="zh-CN" altLang="en-US" b="1" dirty="0"/>
              <a:t> 关键的问题是我们如何认识历史，正确地认识历史才能总结出科学的经验，</a:t>
            </a:r>
            <a:r>
              <a:rPr lang="zh-CN" altLang="en-US" dirty="0"/>
              <a:t>我们必须尊重自己的历史，决不能割断历史，</a:t>
            </a:r>
            <a:r>
              <a:rPr lang="zh-CN" altLang="en-US" b="1" dirty="0"/>
              <a:t>是给历史以一定的科学的地位</a:t>
            </a:r>
            <a:r>
              <a:rPr lang="zh-CN" altLang="en-US" dirty="0"/>
              <a:t>，是</a:t>
            </a:r>
            <a:r>
              <a:rPr lang="zh-CN" altLang="en-US" b="1" dirty="0"/>
              <a:t>尊重历史的辩证法</a:t>
            </a:r>
            <a:r>
              <a:rPr lang="zh-CN" altLang="en-US" dirty="0"/>
              <a:t>的发展。</a:t>
            </a:r>
            <a:endParaRPr lang="en-US" altLang="zh-CN" dirty="0"/>
          </a:p>
          <a:p>
            <a:pPr defTabSz="950770">
              <a:lnSpc>
                <a:spcPct val="150000"/>
              </a:lnSpc>
            </a:pPr>
            <a:endParaRPr lang="en-US" altLang="zh-CN" dirty="0"/>
          </a:p>
          <a:p>
            <a:pPr defTabSz="950770">
              <a:lnSpc>
                <a:spcPct val="150000"/>
              </a:lnSpc>
            </a:pPr>
            <a:r>
              <a:rPr lang="zh-CN" altLang="en-US" b="1" dirty="0"/>
              <a:t>秉持唯物史观</a:t>
            </a:r>
            <a:r>
              <a:rPr lang="zh-CN" altLang="en-US" dirty="0"/>
              <a:t>探查历史事件发生时的社会背景，政治经济，客观条件，生产力和生产关系的变革，</a:t>
            </a:r>
            <a:r>
              <a:rPr lang="zh-CN" altLang="en-US" b="1" dirty="0"/>
              <a:t>辩证地</a:t>
            </a:r>
            <a:r>
              <a:rPr lang="zh-CN" altLang="en-US" dirty="0"/>
              <a:t>看待具体历史，对历史经验</a:t>
            </a:r>
            <a:r>
              <a:rPr lang="zh-CN" altLang="en-US" b="1" dirty="0"/>
              <a:t>扬弃</a:t>
            </a:r>
          </a:p>
        </p:txBody>
      </p:sp>
    </p:spTree>
    <p:extLst>
      <p:ext uri="{BB962C8B-B14F-4D97-AF65-F5344CB8AC3E}">
        <p14:creationId xmlns:p14="http://schemas.microsoft.com/office/powerpoint/2010/main" val="86151709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type="lt">
                                    <p:tmPct val="6299"/>
                                  </p:iterate>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占位符 4">
            <a:extLst>
              <a:ext uri="{FF2B5EF4-FFF2-40B4-BE49-F238E27FC236}">
                <a16:creationId xmlns:a16="http://schemas.microsoft.com/office/drawing/2014/main" id="{2ECE5C2F-28F3-8146-8536-74AA884BD605}"/>
              </a:ext>
            </a:extLst>
          </p:cNvPr>
          <p:cNvSpPr txBox="1">
            <a:spLocks/>
          </p:cNvSpPr>
          <p:nvPr/>
        </p:nvSpPr>
        <p:spPr>
          <a:xfrm>
            <a:off x="1115166" y="357498"/>
            <a:ext cx="3879528" cy="679184"/>
          </a:xfrm>
          <a:prstGeom prst="rect">
            <a:avLst/>
          </a:prstGeom>
        </p:spPr>
        <p:txBody>
          <a:bodyPr vert="horz" lIns="121881" tIns="60940" rIns="121881" bIns="60940" rtlCol="0">
            <a:normAutofit/>
          </a:bodyPr>
          <a:lstStyle>
            <a:lvl1pPr marL="0" indent="0" algn="l" defTabSz="914324" rtl="0" eaLnBrk="1" latinLnBrk="0" hangingPunct="1">
              <a:spcBef>
                <a:spcPct val="20000"/>
              </a:spcBef>
              <a:buFont typeface="Arial" pitchFamily="34" charset="0"/>
              <a:buNone/>
              <a:defRPr sz="1800" b="1" kern="1200">
                <a:solidFill>
                  <a:schemeClr val="tx1"/>
                </a:solidFill>
                <a:latin typeface="+mn-lt"/>
                <a:ea typeface="+mn-ea"/>
                <a:cs typeface="+mn-cs"/>
              </a:defRPr>
            </a:lvl1pPr>
            <a:lvl2pPr marL="742888" indent="-285726" algn="l" defTabSz="914324" rtl="0" eaLnBrk="1" latinLnBrk="0" hangingPunct="1">
              <a:spcBef>
                <a:spcPct val="20000"/>
              </a:spcBef>
              <a:buFont typeface="Arial" pitchFamily="34" charset="0"/>
              <a:buChar char="–"/>
              <a:defRPr sz="2775" kern="1200">
                <a:solidFill>
                  <a:schemeClr val="tx1"/>
                </a:solidFill>
                <a:latin typeface="+mn-lt"/>
                <a:ea typeface="+mn-ea"/>
                <a:cs typeface="+mn-cs"/>
              </a:defRPr>
            </a:lvl2pPr>
            <a:lvl3pPr marL="1142905" indent="-228579" algn="l" defTabSz="91432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65"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4pPr>
            <a:lvl5pPr marL="2057226"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5pPr>
            <a:lvl6pPr marL="2514388"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6pPr>
            <a:lvl7pPr marL="2971550"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7pPr>
            <a:lvl8pPr marL="3428712"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8pPr>
            <a:lvl9pPr marL="3885873"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9pPr>
          </a:lstStyle>
          <a:p>
            <a:pPr marL="0" marR="0" lvl="0" indent="0" algn="l" defTabSz="914324"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2100" b="1" i="0" u="none" strike="noStrike" kern="1200" cap="none" spc="0" normalizeH="0" baseline="0" noProof="0" dirty="0">
                <a:ln>
                  <a:noFill/>
                </a:ln>
                <a:solidFill>
                  <a:srgbClr val="9B0D13"/>
                </a:solidFill>
                <a:effectLst/>
                <a:uLnTx/>
                <a:uFillTx/>
                <a:latin typeface="Impact"/>
                <a:ea typeface="微软雅黑"/>
                <a:cs typeface="+mn-cs"/>
              </a:rPr>
              <a:t>实事求是</a:t>
            </a:r>
          </a:p>
        </p:txBody>
      </p:sp>
      <p:sp>
        <p:nvSpPr>
          <p:cNvPr id="7" name="矩形 6">
            <a:extLst>
              <a:ext uri="{FF2B5EF4-FFF2-40B4-BE49-F238E27FC236}">
                <a16:creationId xmlns:a16="http://schemas.microsoft.com/office/drawing/2014/main" id="{66CA16E5-32B0-1C47-9547-80A797A5B079}"/>
              </a:ext>
            </a:extLst>
          </p:cNvPr>
          <p:cNvSpPr/>
          <p:nvPr/>
        </p:nvSpPr>
        <p:spPr>
          <a:xfrm>
            <a:off x="186001" y="1623924"/>
            <a:ext cx="8444193" cy="3416310"/>
          </a:xfrm>
          <a:prstGeom prst="rect">
            <a:avLst/>
          </a:prstGeom>
        </p:spPr>
        <p:txBody>
          <a:bodyPr wrap="square" lIns="91430" tIns="45715" rIns="91430" bIns="45715">
            <a:spAutoFit/>
          </a:bodyPr>
          <a:lstStyle/>
          <a:p>
            <a:r>
              <a:rPr lang="zh-CN" altLang="en-US" dirty="0"/>
              <a:t>斯诺：您从根本上改变了中国的环境。许多人有个疑问，就是，生活在比以前舒服得多的条件下的青年一代，将会变成什么样子？您的看法怎样？</a:t>
            </a:r>
            <a:endParaRPr lang="en-US" altLang="zh-CN" dirty="0"/>
          </a:p>
          <a:p>
            <a:endParaRPr lang="en-US" altLang="zh-CN" dirty="0"/>
          </a:p>
          <a:p>
            <a:endParaRPr lang="zh-CN" altLang="en-US" dirty="0"/>
          </a:p>
          <a:p>
            <a:r>
              <a:rPr lang="zh-CN" altLang="en-US" dirty="0"/>
              <a:t>毛泽东：我自己也无从知道，这恐怕谁也无从知道。可是，能够想到两点。一点是继续革命，也许会向着共产主义进一步发展。另外一点是，也许现在的青年们会否定革命，表现不好。也就是说，或许会同帝国主义和好，把蒋介石集团的残余分子领回大陆，投靠现在国内存在的少数的反革命分子。当然，我不希望他们反革命，可是未来的事情，</a:t>
            </a:r>
            <a:r>
              <a:rPr lang="zh-CN" altLang="en-US" b="1" dirty="0"/>
              <a:t>要由未来的一代，根据当时的条件决定</a:t>
            </a:r>
            <a:r>
              <a:rPr lang="zh-CN" altLang="en-US" dirty="0"/>
              <a:t>。是什么样的条件，现在我们还不能预想到。将来的一代应该比现在的我们更聪明，问题是他们怎样判断，而不是由我们来判断。今天的青年以及接续他们的未来的青年，将根据他们自己的判断来评价中国革命的成果</a:t>
            </a:r>
          </a:p>
        </p:txBody>
      </p:sp>
    </p:spTree>
    <p:extLst>
      <p:ext uri="{BB962C8B-B14F-4D97-AF65-F5344CB8AC3E}">
        <p14:creationId xmlns:p14="http://schemas.microsoft.com/office/powerpoint/2010/main" val="266478380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type="lt">
                                    <p:tmPct val="6299"/>
                                  </p:iterate>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istrator\Desktop\党政机关\素材\长城\矢量长城\线稿长111城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729190" y="576054"/>
            <a:ext cx="8044159" cy="193872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p:cNvGrpSpPr/>
          <p:nvPr/>
        </p:nvGrpSpPr>
        <p:grpSpPr>
          <a:xfrm>
            <a:off x="1189221" y="-1245608"/>
            <a:ext cx="1115327" cy="905025"/>
            <a:chOff x="2268540" y="555526"/>
            <a:chExt cx="1115327" cy="904698"/>
          </a:xfrm>
        </p:grpSpPr>
        <p:sp>
          <p:nvSpPr>
            <p:cNvPr id="7" name="五角星 6"/>
            <p:cNvSpPr/>
            <p:nvPr/>
          </p:nvSpPr>
          <p:spPr>
            <a:xfrm>
              <a:off x="3047868" y="555526"/>
              <a:ext cx="335999" cy="353541"/>
            </a:xfrm>
            <a:prstGeom prst="star5">
              <a:avLst/>
            </a:prstGeom>
            <a:solidFill>
              <a:srgbClr val="C00000"/>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4">
                <a:solidFill>
                  <a:srgbClr val="C00000"/>
                </a:solidFill>
              </a:endParaRPr>
            </a:p>
          </p:txBody>
        </p:sp>
        <p:sp>
          <p:nvSpPr>
            <p:cNvPr id="8" name="五角星 40"/>
            <p:cNvSpPr/>
            <p:nvPr/>
          </p:nvSpPr>
          <p:spPr>
            <a:xfrm>
              <a:off x="2411760" y="905276"/>
              <a:ext cx="189193" cy="199071"/>
            </a:xfrm>
            <a:prstGeom prst="star5">
              <a:avLst/>
            </a:prstGeom>
            <a:solidFill>
              <a:srgbClr val="C00000"/>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4">
                <a:solidFill>
                  <a:srgbClr val="C00000"/>
                </a:solidFill>
              </a:endParaRPr>
            </a:p>
          </p:txBody>
        </p:sp>
        <p:sp>
          <p:nvSpPr>
            <p:cNvPr id="9" name="五角星 42"/>
            <p:cNvSpPr/>
            <p:nvPr/>
          </p:nvSpPr>
          <p:spPr>
            <a:xfrm>
              <a:off x="2303749" y="1115879"/>
              <a:ext cx="144016" cy="151535"/>
            </a:xfrm>
            <a:prstGeom prst="star5">
              <a:avLst/>
            </a:prstGeom>
            <a:solidFill>
              <a:srgbClr val="C00000"/>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4">
                <a:solidFill>
                  <a:srgbClr val="C00000"/>
                </a:solidFill>
              </a:endParaRPr>
            </a:p>
          </p:txBody>
        </p:sp>
        <p:sp>
          <p:nvSpPr>
            <p:cNvPr id="10" name="五角星 43"/>
            <p:cNvSpPr/>
            <p:nvPr/>
          </p:nvSpPr>
          <p:spPr>
            <a:xfrm>
              <a:off x="2268540" y="1384457"/>
              <a:ext cx="72008" cy="75767"/>
            </a:xfrm>
            <a:prstGeom prst="star5">
              <a:avLst/>
            </a:prstGeom>
            <a:solidFill>
              <a:srgbClr val="C00000"/>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4">
                <a:solidFill>
                  <a:srgbClr val="C00000"/>
                </a:solidFill>
              </a:endParaRPr>
            </a:p>
          </p:txBody>
        </p:sp>
        <p:sp>
          <p:nvSpPr>
            <p:cNvPr id="11" name="五角星 44"/>
            <p:cNvSpPr/>
            <p:nvPr/>
          </p:nvSpPr>
          <p:spPr>
            <a:xfrm>
              <a:off x="2695549" y="719609"/>
              <a:ext cx="249277" cy="262292"/>
            </a:xfrm>
            <a:prstGeom prst="star5">
              <a:avLst/>
            </a:prstGeom>
            <a:solidFill>
              <a:srgbClr val="C00000"/>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4">
                <a:solidFill>
                  <a:srgbClr val="C00000"/>
                </a:solidFill>
              </a:endParaRPr>
            </a:p>
          </p:txBody>
        </p:sp>
      </p:grpSp>
      <p:grpSp>
        <p:nvGrpSpPr>
          <p:cNvPr id="12" name="组合 11"/>
          <p:cNvGrpSpPr/>
          <p:nvPr/>
        </p:nvGrpSpPr>
        <p:grpSpPr>
          <a:xfrm>
            <a:off x="-65851" y="929885"/>
            <a:ext cx="9180388" cy="5003052"/>
            <a:chOff x="124" y="142257"/>
            <a:chExt cx="9180388" cy="5001243"/>
          </a:xfrm>
        </p:grpSpPr>
        <p:pic>
          <p:nvPicPr>
            <p:cNvPr id="13" name="Picture 5" descr="C:\Users\Administrator\Desktop\党政机关\素材\长城\矢量长城\线稿长城2.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5840"/>
            <a:stretch/>
          </p:blipFill>
          <p:spPr bwMode="auto">
            <a:xfrm>
              <a:off x="124" y="142257"/>
              <a:ext cx="9180388" cy="4805756"/>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124" y="4948014"/>
              <a:ext cx="9180388" cy="195486"/>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4"/>
            </a:p>
          </p:txBody>
        </p:sp>
      </p:grpSp>
      <p:grpSp>
        <p:nvGrpSpPr>
          <p:cNvPr id="15" name="组合 14"/>
          <p:cNvGrpSpPr/>
          <p:nvPr/>
        </p:nvGrpSpPr>
        <p:grpSpPr>
          <a:xfrm>
            <a:off x="6525948" y="2830879"/>
            <a:ext cx="1196974" cy="798759"/>
            <a:chOff x="6935916" y="343637"/>
            <a:chExt cx="1713877" cy="1135367"/>
          </a:xfrm>
        </p:grpSpPr>
        <p:pic>
          <p:nvPicPr>
            <p:cNvPr id="16" name="Picture 4" descr="C:\Users\Administrator\Desktop\线稿长城1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35916" y="343637"/>
              <a:ext cx="1300628" cy="113536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C:\Users\Administrator\Desktop\线稿长城1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900000">
              <a:off x="7896192" y="541316"/>
              <a:ext cx="753601" cy="657847"/>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文本框 8"/>
          <p:cNvSpPr txBox="1"/>
          <p:nvPr/>
        </p:nvSpPr>
        <p:spPr>
          <a:xfrm>
            <a:off x="1933335" y="2185454"/>
            <a:ext cx="5120086" cy="854198"/>
          </a:xfrm>
          <a:prstGeom prst="rect">
            <a:avLst/>
          </a:prstGeom>
          <a:noFill/>
        </p:spPr>
        <p:txBody>
          <a:bodyPr wrap="square" lIns="91430" tIns="45715" rIns="91430" bIns="45715" rtlCol="0">
            <a:spAutoFit/>
          </a:bodyPr>
          <a:lstStyle/>
          <a:p>
            <a:pPr algn="ctr"/>
            <a:r>
              <a:rPr lang="zh-CN" altLang="en-US" sz="4951" dirty="0">
                <a:solidFill>
                  <a:srgbClr val="C00000"/>
                </a:solidFill>
                <a:latin typeface="华康俪金黑W8(P)" pitchFamily="34" charset="-122"/>
                <a:ea typeface="华康俪金黑W8(P)" pitchFamily="34" charset="-122"/>
              </a:rPr>
              <a:t>谢谢！</a:t>
            </a:r>
          </a:p>
        </p:txBody>
      </p:sp>
    </p:spTree>
    <p:extLst>
      <p:ext uri="{BB962C8B-B14F-4D97-AF65-F5344CB8AC3E}">
        <p14:creationId xmlns:p14="http://schemas.microsoft.com/office/powerpoint/2010/main" val="325068028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right)">
                                      <p:cBhvr>
                                        <p:cTn id="11" dur="1500"/>
                                        <p:tgtEl>
                                          <p:spTgt spid="4"/>
                                        </p:tgtEl>
                                      </p:cBhvr>
                                    </p:animEffect>
                                  </p:childTnLst>
                                </p:cTn>
                              </p:par>
                            </p:childTnLst>
                          </p:cTn>
                        </p:par>
                        <p:par>
                          <p:cTn id="12" fill="hold">
                            <p:stCondLst>
                              <p:cond delay="2500"/>
                            </p:stCondLst>
                            <p:childTnLst>
                              <p:par>
                                <p:cTn id="13" presetID="23" presetClass="entr" presetSubtype="32" fill="hold" grpId="0" nodeType="afterEffect">
                                  <p:stCondLst>
                                    <p:cond delay="0"/>
                                  </p:stCondLst>
                                  <p:iterate type="lt">
                                    <p:tmPct val="126667"/>
                                  </p:iterate>
                                  <p:childTnLst>
                                    <p:set>
                                      <p:cBhvr>
                                        <p:cTn id="14" dur="1" fill="hold">
                                          <p:stCondLst>
                                            <p:cond delay="0"/>
                                          </p:stCondLst>
                                        </p:cTn>
                                        <p:tgtEl>
                                          <p:spTgt spid="22"/>
                                        </p:tgtEl>
                                        <p:attrNameLst>
                                          <p:attrName>style.visibility</p:attrName>
                                        </p:attrNameLst>
                                      </p:cBhvr>
                                      <p:to>
                                        <p:strVal val="visible"/>
                                      </p:to>
                                    </p:set>
                                    <p:anim calcmode="lin" valueType="num">
                                      <p:cBhvr>
                                        <p:cTn id="15" dur="500" fill="hold"/>
                                        <p:tgtEl>
                                          <p:spTgt spid="22"/>
                                        </p:tgtEl>
                                        <p:attrNameLst>
                                          <p:attrName>ppt_w</p:attrName>
                                        </p:attrNameLst>
                                      </p:cBhvr>
                                      <p:tavLst>
                                        <p:tav tm="0">
                                          <p:val>
                                            <p:strVal val="4*#ppt_w"/>
                                          </p:val>
                                        </p:tav>
                                        <p:tav tm="100000">
                                          <p:val>
                                            <p:strVal val="#ppt_w"/>
                                          </p:val>
                                        </p:tav>
                                      </p:tavLst>
                                    </p:anim>
                                    <p:anim calcmode="lin" valueType="num">
                                      <p:cBhvr>
                                        <p:cTn id="16" dur="500" fill="hold"/>
                                        <p:tgtEl>
                                          <p:spTgt spid="22"/>
                                        </p:tgtEl>
                                        <p:attrNameLst>
                                          <p:attrName>ppt_h</p:attrName>
                                        </p:attrNameLst>
                                      </p:cBhvr>
                                      <p:tavLst>
                                        <p:tav tm="0">
                                          <p:val>
                                            <p:strVal val="4*#ppt_h"/>
                                          </p:val>
                                        </p:tav>
                                        <p:tav tm="100000">
                                          <p:val>
                                            <p:strVal val="#ppt_h"/>
                                          </p:val>
                                        </p:tav>
                                      </p:tavLst>
                                    </p:anim>
                                  </p:childTnLst>
                                </p:cTn>
                              </p:par>
                            </p:childTnLst>
                          </p:cTn>
                        </p:par>
                        <p:par>
                          <p:cTn id="17" fill="hold">
                            <p:stCondLst>
                              <p:cond delay="4267"/>
                            </p:stCondLst>
                            <p:childTnLst>
                              <p:par>
                                <p:cTn id="18" presetID="10" presetClass="entr" presetSubtype="0"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947307" y="2210660"/>
            <a:ext cx="7018342" cy="1709176"/>
          </a:xfrm>
          <a:prstGeom prst="rect">
            <a:avLst/>
          </a:prstGeom>
        </p:spPr>
        <p:txBody>
          <a:bodyPr wrap="square" lIns="91430" tIns="45715" rIns="91430" bIns="45715">
            <a:spAutoFit/>
          </a:bodyPr>
          <a:lstStyle/>
          <a:p>
            <a:pPr defTabSz="950770">
              <a:lnSpc>
                <a:spcPct val="150000"/>
              </a:lnSpc>
            </a:pPr>
            <a:r>
              <a:rPr lang="zh-CN" altLang="en-US" b="1" dirty="0"/>
              <a:t>历史虚无主义</a:t>
            </a:r>
            <a:endParaRPr lang="en-US" altLang="zh-CN" b="1" dirty="0"/>
          </a:p>
          <a:p>
            <a:pPr defTabSz="950770">
              <a:lnSpc>
                <a:spcPct val="150000"/>
              </a:lnSpc>
            </a:pPr>
            <a:r>
              <a:rPr lang="en-US" altLang="zh-CN" b="1" dirty="0"/>
              <a:t>	</a:t>
            </a:r>
            <a:r>
              <a:rPr lang="zh-CN" altLang="en-US" dirty="0"/>
              <a:t>是指不加具体分析而盲目否定人类社会的历史发展过程，甚至否定历史文化，否定民族文化、民族传统、民族精神，否定一切的唯心主义历史观点和思想倾向</a:t>
            </a:r>
            <a:endParaRPr lang="zh-CN" altLang="en-US" sz="1200" dirty="0">
              <a:solidFill>
                <a:srgbClr val="000000">
                  <a:lumMod val="65000"/>
                  <a:lumOff val="35000"/>
                </a:srgbClr>
              </a:solidFill>
              <a:latin typeface="Impact"/>
              <a:ea typeface="微软雅黑"/>
            </a:endParaRPr>
          </a:p>
        </p:txBody>
      </p:sp>
      <p:sp>
        <p:nvSpPr>
          <p:cNvPr id="20" name="文本占位符 4"/>
          <p:cNvSpPr txBox="1">
            <a:spLocks/>
          </p:cNvSpPr>
          <p:nvPr/>
        </p:nvSpPr>
        <p:spPr>
          <a:xfrm>
            <a:off x="1115166" y="357498"/>
            <a:ext cx="4104990" cy="479778"/>
          </a:xfrm>
          <a:prstGeom prst="rect">
            <a:avLst/>
          </a:prstGeom>
        </p:spPr>
        <p:txBody>
          <a:bodyPr vert="horz" lIns="121881" tIns="60940" rIns="121881" bIns="60940" rtlCol="0">
            <a:normAutofit/>
          </a:bodyPr>
          <a:lstStyle>
            <a:lvl1pPr marL="0" indent="0" algn="l" defTabSz="914324" rtl="0" eaLnBrk="1" latinLnBrk="0" hangingPunct="1">
              <a:spcBef>
                <a:spcPct val="20000"/>
              </a:spcBef>
              <a:buFont typeface="Arial" pitchFamily="34" charset="0"/>
              <a:buNone/>
              <a:defRPr sz="1800" b="1" kern="1200">
                <a:solidFill>
                  <a:schemeClr val="tx1"/>
                </a:solidFill>
                <a:latin typeface="+mn-lt"/>
                <a:ea typeface="+mn-ea"/>
                <a:cs typeface="+mn-cs"/>
              </a:defRPr>
            </a:lvl1pPr>
            <a:lvl2pPr marL="742888" indent="-285726" algn="l" defTabSz="914324" rtl="0" eaLnBrk="1" latinLnBrk="0" hangingPunct="1">
              <a:spcBef>
                <a:spcPct val="20000"/>
              </a:spcBef>
              <a:buFont typeface="Arial" pitchFamily="34" charset="0"/>
              <a:buChar char="–"/>
              <a:defRPr sz="2775" kern="1200">
                <a:solidFill>
                  <a:schemeClr val="tx1"/>
                </a:solidFill>
                <a:latin typeface="+mn-lt"/>
                <a:ea typeface="+mn-ea"/>
                <a:cs typeface="+mn-cs"/>
              </a:defRPr>
            </a:lvl2pPr>
            <a:lvl3pPr marL="1142905" indent="-228579" algn="l" defTabSz="91432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65"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4pPr>
            <a:lvl5pPr marL="2057226"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5pPr>
            <a:lvl6pPr marL="2514388"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6pPr>
            <a:lvl7pPr marL="2971550"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7pPr>
            <a:lvl8pPr marL="3428712"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8pPr>
            <a:lvl9pPr marL="3885873"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9pPr>
          </a:lstStyle>
          <a:p>
            <a:pPr marL="0" marR="0" lvl="0" indent="0" algn="l" defTabSz="914324" rtl="0" eaLnBrk="1" fontAlgn="auto" latinLnBrk="0" hangingPunct="1">
              <a:lnSpc>
                <a:spcPct val="100000"/>
              </a:lnSpc>
              <a:spcBef>
                <a:spcPct val="20000"/>
              </a:spcBef>
              <a:spcAft>
                <a:spcPts val="0"/>
              </a:spcAft>
              <a:buClrTx/>
              <a:buSzTx/>
              <a:buFont typeface="Arial" pitchFamily="34" charset="0"/>
              <a:buNone/>
              <a:tabLst/>
              <a:defRPr/>
            </a:pPr>
            <a:r>
              <a:rPr lang="zh-CN" altLang="en-US" sz="2100" dirty="0">
                <a:solidFill>
                  <a:srgbClr val="9B0D13"/>
                </a:solidFill>
                <a:latin typeface="Impact"/>
                <a:ea typeface="微软雅黑"/>
              </a:rPr>
              <a:t>历史虚无主义的基本解释</a:t>
            </a:r>
            <a:endParaRPr kumimoji="0" lang="zh-CN" altLang="en-US" sz="2100" b="1" i="0" u="none" strike="noStrike" kern="1200" cap="none" spc="0" normalizeH="0" baseline="0" noProof="0" dirty="0">
              <a:ln>
                <a:noFill/>
              </a:ln>
              <a:solidFill>
                <a:srgbClr val="9B0D13"/>
              </a:solidFill>
              <a:effectLst/>
              <a:uLnTx/>
              <a:uFillTx/>
              <a:latin typeface="Impact"/>
              <a:ea typeface="微软雅黑"/>
              <a:cs typeface="+mn-cs"/>
            </a:endParaRPr>
          </a:p>
        </p:txBody>
      </p:sp>
    </p:spTree>
    <p:extLst>
      <p:ext uri="{BB962C8B-B14F-4D97-AF65-F5344CB8AC3E}">
        <p14:creationId xmlns:p14="http://schemas.microsoft.com/office/powerpoint/2010/main" val="93832096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type="lt">
                                    <p:tmPct val="6299"/>
                                  </p:iterate>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4">
            <a:extLst>
              <a:ext uri="{FF2B5EF4-FFF2-40B4-BE49-F238E27FC236}">
                <a16:creationId xmlns:a16="http://schemas.microsoft.com/office/drawing/2014/main" id="{118B148C-978E-964A-B07F-22D3AF0384CF}"/>
              </a:ext>
            </a:extLst>
          </p:cNvPr>
          <p:cNvSpPr txBox="1">
            <a:spLocks/>
          </p:cNvSpPr>
          <p:nvPr/>
        </p:nvSpPr>
        <p:spPr>
          <a:xfrm>
            <a:off x="1115166" y="357498"/>
            <a:ext cx="2561288" cy="453207"/>
          </a:xfrm>
          <a:prstGeom prst="rect">
            <a:avLst/>
          </a:prstGeom>
        </p:spPr>
        <p:txBody>
          <a:bodyPr vert="horz" lIns="121881" tIns="60940" rIns="121881" bIns="60940" rtlCol="0">
            <a:normAutofit/>
          </a:bodyPr>
          <a:lstStyle>
            <a:lvl1pPr marL="0" indent="0" algn="l" defTabSz="914324" rtl="0" eaLnBrk="1" latinLnBrk="0" hangingPunct="1">
              <a:spcBef>
                <a:spcPct val="20000"/>
              </a:spcBef>
              <a:buFont typeface="Arial" pitchFamily="34" charset="0"/>
              <a:buNone/>
              <a:defRPr sz="1800" b="1" kern="1200">
                <a:solidFill>
                  <a:schemeClr val="tx1"/>
                </a:solidFill>
                <a:latin typeface="+mn-lt"/>
                <a:ea typeface="+mn-ea"/>
                <a:cs typeface="+mn-cs"/>
              </a:defRPr>
            </a:lvl1pPr>
            <a:lvl2pPr marL="742888" indent="-285726" algn="l" defTabSz="914324" rtl="0" eaLnBrk="1" latinLnBrk="0" hangingPunct="1">
              <a:spcBef>
                <a:spcPct val="20000"/>
              </a:spcBef>
              <a:buFont typeface="Arial" pitchFamily="34" charset="0"/>
              <a:buChar char="–"/>
              <a:defRPr sz="2775" kern="1200">
                <a:solidFill>
                  <a:schemeClr val="tx1"/>
                </a:solidFill>
                <a:latin typeface="+mn-lt"/>
                <a:ea typeface="+mn-ea"/>
                <a:cs typeface="+mn-cs"/>
              </a:defRPr>
            </a:lvl2pPr>
            <a:lvl3pPr marL="1142905" indent="-228579" algn="l" defTabSz="91432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65"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4pPr>
            <a:lvl5pPr marL="2057226"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5pPr>
            <a:lvl6pPr marL="2514388"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6pPr>
            <a:lvl7pPr marL="2971550"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7pPr>
            <a:lvl8pPr marL="3428712"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8pPr>
            <a:lvl9pPr marL="3885873"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9pPr>
          </a:lstStyle>
          <a:p>
            <a:pPr marL="0" marR="0" lvl="0" indent="0" algn="l" defTabSz="914324" rtl="0" eaLnBrk="1" fontAlgn="auto" latinLnBrk="0" hangingPunct="1">
              <a:lnSpc>
                <a:spcPct val="100000"/>
              </a:lnSpc>
              <a:spcBef>
                <a:spcPct val="20000"/>
              </a:spcBef>
              <a:spcAft>
                <a:spcPts val="0"/>
              </a:spcAft>
              <a:buClrTx/>
              <a:buSzTx/>
              <a:buFont typeface="Arial" pitchFamily="34" charset="0"/>
              <a:buNone/>
              <a:tabLst/>
              <a:defRPr/>
            </a:pPr>
            <a:r>
              <a:rPr lang="zh-CN" altLang="en-US" sz="2100" dirty="0">
                <a:solidFill>
                  <a:srgbClr val="9B0D13"/>
                </a:solidFill>
                <a:latin typeface="Impact"/>
                <a:ea typeface="微软雅黑"/>
              </a:rPr>
              <a:t>历史虚无主义示例</a:t>
            </a:r>
            <a:endParaRPr kumimoji="0" lang="zh-CN" altLang="en-US" sz="2100" b="1" i="0" u="none" strike="noStrike" kern="1200" cap="none" spc="0" normalizeH="0" baseline="0" noProof="0" dirty="0">
              <a:ln>
                <a:noFill/>
              </a:ln>
              <a:solidFill>
                <a:srgbClr val="9B0D13"/>
              </a:solidFill>
              <a:effectLst/>
              <a:uLnTx/>
              <a:uFillTx/>
              <a:latin typeface="Impact"/>
              <a:ea typeface="微软雅黑"/>
              <a:cs typeface="+mn-cs"/>
            </a:endParaRPr>
          </a:p>
        </p:txBody>
      </p:sp>
      <p:sp>
        <p:nvSpPr>
          <p:cNvPr id="14" name="矩形 13">
            <a:extLst>
              <a:ext uri="{FF2B5EF4-FFF2-40B4-BE49-F238E27FC236}">
                <a16:creationId xmlns:a16="http://schemas.microsoft.com/office/drawing/2014/main" id="{D598EF0B-0A4B-F24D-9958-7816A6A9B0C2}"/>
              </a:ext>
            </a:extLst>
          </p:cNvPr>
          <p:cNvSpPr/>
          <p:nvPr/>
        </p:nvSpPr>
        <p:spPr>
          <a:xfrm>
            <a:off x="159055" y="2003270"/>
            <a:ext cx="8825890" cy="2542930"/>
          </a:xfrm>
          <a:prstGeom prst="rect">
            <a:avLst/>
          </a:prstGeom>
        </p:spPr>
        <p:txBody>
          <a:bodyPr wrap="square" lIns="91430" tIns="45715" rIns="91430" bIns="45715">
            <a:spAutoFit/>
          </a:bodyPr>
          <a:lstStyle/>
          <a:p>
            <a:pPr defTabSz="950770">
              <a:lnSpc>
                <a:spcPct val="150000"/>
              </a:lnSpc>
            </a:pPr>
            <a:r>
              <a:rPr lang="zh-CN" altLang="en-US" b="1" dirty="0"/>
              <a:t>侮辱、亵渎革命英烈</a:t>
            </a:r>
            <a:r>
              <a:rPr lang="en-US" altLang="zh-CN" b="1" dirty="0"/>
              <a:t>	</a:t>
            </a:r>
          </a:p>
          <a:p>
            <a:pPr defTabSz="950770">
              <a:lnSpc>
                <a:spcPct val="150000"/>
              </a:lnSpc>
            </a:pPr>
            <a:r>
              <a:rPr lang="zh-CN" altLang="en-US" dirty="0"/>
              <a:t>事件：孙杰</a:t>
            </a:r>
            <a:r>
              <a:rPr lang="en-US" altLang="zh-CN" dirty="0"/>
              <a:t>(</a:t>
            </a:r>
            <a:r>
              <a:rPr lang="zh-CN" altLang="en-US" dirty="0"/>
              <a:t>网名</a:t>
            </a:r>
            <a:r>
              <a:rPr lang="en-US" altLang="zh-CN" dirty="0"/>
              <a:t>“</a:t>
            </a:r>
            <a:r>
              <a:rPr lang="zh-CN" altLang="en-US" dirty="0"/>
              <a:t>作业本</a:t>
            </a:r>
            <a:r>
              <a:rPr lang="en-US" altLang="zh-CN" dirty="0"/>
              <a:t>”)</a:t>
            </a:r>
            <a:r>
              <a:rPr lang="zh-CN" altLang="en-US" dirty="0"/>
              <a:t>于</a:t>
            </a:r>
            <a:r>
              <a:rPr lang="en-US" altLang="zh-CN" dirty="0"/>
              <a:t>2013</a:t>
            </a:r>
            <a:r>
              <a:rPr lang="zh-CN" altLang="en-US" dirty="0"/>
              <a:t>年</a:t>
            </a:r>
            <a:r>
              <a:rPr lang="en-US" altLang="zh-CN" dirty="0"/>
              <a:t>5</a:t>
            </a:r>
            <a:r>
              <a:rPr lang="zh-CN" altLang="en-US" dirty="0"/>
              <a:t>月</a:t>
            </a:r>
            <a:r>
              <a:rPr lang="en-US" altLang="zh-CN" dirty="0"/>
              <a:t>22</a:t>
            </a:r>
            <a:r>
              <a:rPr lang="zh-CN" altLang="en-US" dirty="0"/>
              <a:t>日在微博上侮辱邱少云烈士，</a:t>
            </a:r>
            <a:r>
              <a:rPr lang="en-US" altLang="zh-CN" dirty="0"/>
              <a:t>2015</a:t>
            </a:r>
            <a:r>
              <a:rPr lang="zh-CN" altLang="en-US" dirty="0"/>
              <a:t>年</a:t>
            </a:r>
            <a:r>
              <a:rPr lang="en-US" altLang="zh-CN" dirty="0"/>
              <a:t>4</a:t>
            </a:r>
            <a:r>
              <a:rPr lang="zh-CN" altLang="en-US" dirty="0"/>
              <a:t>月</a:t>
            </a:r>
            <a:r>
              <a:rPr lang="en-US" altLang="zh-CN" dirty="0"/>
              <a:t>16</a:t>
            </a:r>
            <a:r>
              <a:rPr lang="zh-CN" altLang="en-US" dirty="0"/>
              <a:t>日加多宝公司微博账号隔空附和孙杰观点，引发公愤</a:t>
            </a:r>
            <a:endParaRPr lang="en-US" altLang="zh-CN" dirty="0"/>
          </a:p>
          <a:p>
            <a:pPr defTabSz="950770">
              <a:lnSpc>
                <a:spcPct val="150000"/>
              </a:lnSpc>
            </a:pPr>
            <a:endParaRPr lang="en-US" altLang="zh-CN" dirty="0"/>
          </a:p>
          <a:p>
            <a:pPr defTabSz="950770">
              <a:lnSpc>
                <a:spcPct val="150000"/>
              </a:lnSpc>
            </a:pPr>
            <a:r>
              <a:rPr lang="zh-CN" altLang="en-US" dirty="0"/>
              <a:t>结果：邱少云烈士胞弟邱少华起诉以上两者，胜诉；二被告被判公开赔礼道歉公告，并赔偿精神损害抚慰金</a:t>
            </a:r>
            <a:r>
              <a:rPr lang="en-US" altLang="zh-CN" dirty="0"/>
              <a:t>1</a:t>
            </a:r>
            <a:r>
              <a:rPr lang="zh-CN" altLang="en-US" dirty="0"/>
              <a:t>元</a:t>
            </a:r>
            <a:endParaRPr lang="en-US" altLang="zh-CN" dirty="0"/>
          </a:p>
        </p:txBody>
      </p:sp>
    </p:spTree>
    <p:extLst>
      <p:ext uri="{BB962C8B-B14F-4D97-AF65-F5344CB8AC3E}">
        <p14:creationId xmlns:p14="http://schemas.microsoft.com/office/powerpoint/2010/main" val="364325733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type="lt">
                                    <p:tmPct val="6299"/>
                                  </p:iterate>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4">
            <a:extLst>
              <a:ext uri="{FF2B5EF4-FFF2-40B4-BE49-F238E27FC236}">
                <a16:creationId xmlns:a16="http://schemas.microsoft.com/office/drawing/2014/main" id="{118B148C-978E-964A-B07F-22D3AF0384CF}"/>
              </a:ext>
            </a:extLst>
          </p:cNvPr>
          <p:cNvSpPr txBox="1">
            <a:spLocks/>
          </p:cNvSpPr>
          <p:nvPr/>
        </p:nvSpPr>
        <p:spPr>
          <a:xfrm>
            <a:off x="1115166" y="357498"/>
            <a:ext cx="2561288" cy="453207"/>
          </a:xfrm>
          <a:prstGeom prst="rect">
            <a:avLst/>
          </a:prstGeom>
        </p:spPr>
        <p:txBody>
          <a:bodyPr vert="horz" lIns="121881" tIns="60940" rIns="121881" bIns="60940" rtlCol="0">
            <a:normAutofit/>
          </a:bodyPr>
          <a:lstStyle>
            <a:lvl1pPr marL="0" indent="0" algn="l" defTabSz="914324" rtl="0" eaLnBrk="1" latinLnBrk="0" hangingPunct="1">
              <a:spcBef>
                <a:spcPct val="20000"/>
              </a:spcBef>
              <a:buFont typeface="Arial" pitchFamily="34" charset="0"/>
              <a:buNone/>
              <a:defRPr sz="1800" b="1" kern="1200">
                <a:solidFill>
                  <a:schemeClr val="tx1"/>
                </a:solidFill>
                <a:latin typeface="+mn-lt"/>
                <a:ea typeface="+mn-ea"/>
                <a:cs typeface="+mn-cs"/>
              </a:defRPr>
            </a:lvl1pPr>
            <a:lvl2pPr marL="742888" indent="-285726" algn="l" defTabSz="914324" rtl="0" eaLnBrk="1" latinLnBrk="0" hangingPunct="1">
              <a:spcBef>
                <a:spcPct val="20000"/>
              </a:spcBef>
              <a:buFont typeface="Arial" pitchFamily="34" charset="0"/>
              <a:buChar char="–"/>
              <a:defRPr sz="2775" kern="1200">
                <a:solidFill>
                  <a:schemeClr val="tx1"/>
                </a:solidFill>
                <a:latin typeface="+mn-lt"/>
                <a:ea typeface="+mn-ea"/>
                <a:cs typeface="+mn-cs"/>
              </a:defRPr>
            </a:lvl2pPr>
            <a:lvl3pPr marL="1142905" indent="-228579" algn="l" defTabSz="91432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65"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4pPr>
            <a:lvl5pPr marL="2057226"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5pPr>
            <a:lvl6pPr marL="2514388"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6pPr>
            <a:lvl7pPr marL="2971550"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7pPr>
            <a:lvl8pPr marL="3428712"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8pPr>
            <a:lvl9pPr marL="3885873"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9pPr>
          </a:lstStyle>
          <a:p>
            <a:pPr marL="0" marR="0" lvl="0" indent="0" algn="l" defTabSz="914324" rtl="0" eaLnBrk="1" fontAlgn="auto" latinLnBrk="0" hangingPunct="1">
              <a:lnSpc>
                <a:spcPct val="100000"/>
              </a:lnSpc>
              <a:spcBef>
                <a:spcPct val="20000"/>
              </a:spcBef>
              <a:spcAft>
                <a:spcPts val="0"/>
              </a:spcAft>
              <a:buClrTx/>
              <a:buSzTx/>
              <a:buFont typeface="Arial" pitchFamily="34" charset="0"/>
              <a:buNone/>
              <a:tabLst/>
              <a:defRPr/>
            </a:pPr>
            <a:r>
              <a:rPr lang="zh-CN" altLang="en-US" sz="2100" dirty="0">
                <a:solidFill>
                  <a:srgbClr val="9B0D13"/>
                </a:solidFill>
                <a:latin typeface="Impact"/>
                <a:ea typeface="微软雅黑"/>
              </a:rPr>
              <a:t>历史虚无主义示例</a:t>
            </a:r>
            <a:endParaRPr kumimoji="0" lang="zh-CN" altLang="en-US" sz="2100" b="1" i="0" u="none" strike="noStrike" kern="1200" cap="none" spc="0" normalizeH="0" baseline="0" noProof="0" dirty="0">
              <a:ln>
                <a:noFill/>
              </a:ln>
              <a:solidFill>
                <a:srgbClr val="9B0D13"/>
              </a:solidFill>
              <a:effectLst/>
              <a:uLnTx/>
              <a:uFillTx/>
              <a:latin typeface="Impact"/>
              <a:ea typeface="微软雅黑"/>
              <a:cs typeface="+mn-cs"/>
            </a:endParaRPr>
          </a:p>
        </p:txBody>
      </p:sp>
      <p:sp>
        <p:nvSpPr>
          <p:cNvPr id="14" name="矩形 13">
            <a:extLst>
              <a:ext uri="{FF2B5EF4-FFF2-40B4-BE49-F238E27FC236}">
                <a16:creationId xmlns:a16="http://schemas.microsoft.com/office/drawing/2014/main" id="{D598EF0B-0A4B-F24D-9958-7816A6A9B0C2}"/>
              </a:ext>
            </a:extLst>
          </p:cNvPr>
          <p:cNvSpPr/>
          <p:nvPr/>
        </p:nvSpPr>
        <p:spPr>
          <a:xfrm>
            <a:off x="329938" y="1673333"/>
            <a:ext cx="8814062" cy="1748597"/>
          </a:xfrm>
          <a:prstGeom prst="rect">
            <a:avLst/>
          </a:prstGeom>
        </p:spPr>
        <p:txBody>
          <a:bodyPr wrap="square" lIns="91430" tIns="45715" rIns="91430" bIns="45715">
            <a:spAutoFit/>
          </a:bodyPr>
          <a:lstStyle/>
          <a:p>
            <a:pPr defTabSz="950770">
              <a:lnSpc>
                <a:spcPct val="150000"/>
              </a:lnSpc>
            </a:pPr>
            <a:r>
              <a:rPr lang="zh-CN" altLang="en-US" b="1" dirty="0"/>
              <a:t>否认中共在抗日战争中的作用</a:t>
            </a:r>
            <a:endParaRPr lang="en-US" altLang="zh-CN" b="1" dirty="0"/>
          </a:p>
          <a:p>
            <a:pPr defTabSz="950770">
              <a:lnSpc>
                <a:spcPct val="150000"/>
              </a:lnSpc>
            </a:pPr>
            <a:r>
              <a:rPr lang="en-US" altLang="zh-CN" b="1" dirty="0"/>
              <a:t>	</a:t>
            </a:r>
          </a:p>
          <a:p>
            <a:pPr defTabSz="950770">
              <a:lnSpc>
                <a:spcPct val="150000"/>
              </a:lnSpc>
            </a:pPr>
            <a:r>
              <a:rPr lang="zh-CN" altLang="en-US" dirty="0"/>
              <a:t>表现：在网络上质疑中共在抗日战争中发挥了中流砥柱的作用，认为中共在敌后战场游而不击</a:t>
            </a:r>
            <a:r>
              <a:rPr lang="en-US" altLang="zh-CN" dirty="0"/>
              <a:t>(</a:t>
            </a:r>
            <a:r>
              <a:rPr lang="zh-CN" altLang="en-US" sz="1600" dirty="0"/>
              <a:t>中流砥柱：比喻能担当重任，在艰难环境中起支柱作用的集体或个人</a:t>
            </a:r>
            <a:r>
              <a:rPr lang="en-US" altLang="zh-CN" dirty="0"/>
              <a:t>)</a:t>
            </a:r>
          </a:p>
        </p:txBody>
      </p:sp>
    </p:spTree>
    <p:extLst>
      <p:ext uri="{BB962C8B-B14F-4D97-AF65-F5344CB8AC3E}">
        <p14:creationId xmlns:p14="http://schemas.microsoft.com/office/powerpoint/2010/main" val="294194953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type="lt">
                                    <p:tmPct val="6299"/>
                                  </p:iterate>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4">
            <a:extLst>
              <a:ext uri="{FF2B5EF4-FFF2-40B4-BE49-F238E27FC236}">
                <a16:creationId xmlns:a16="http://schemas.microsoft.com/office/drawing/2014/main" id="{118B148C-978E-964A-B07F-22D3AF0384CF}"/>
              </a:ext>
            </a:extLst>
          </p:cNvPr>
          <p:cNvSpPr txBox="1">
            <a:spLocks/>
          </p:cNvSpPr>
          <p:nvPr/>
        </p:nvSpPr>
        <p:spPr>
          <a:xfrm>
            <a:off x="1115166" y="357498"/>
            <a:ext cx="2561288" cy="453207"/>
          </a:xfrm>
          <a:prstGeom prst="rect">
            <a:avLst/>
          </a:prstGeom>
        </p:spPr>
        <p:txBody>
          <a:bodyPr vert="horz" lIns="121881" tIns="60940" rIns="121881" bIns="60940" rtlCol="0">
            <a:normAutofit/>
          </a:bodyPr>
          <a:lstStyle>
            <a:lvl1pPr marL="0" indent="0" algn="l" defTabSz="914324" rtl="0" eaLnBrk="1" latinLnBrk="0" hangingPunct="1">
              <a:spcBef>
                <a:spcPct val="20000"/>
              </a:spcBef>
              <a:buFont typeface="Arial" pitchFamily="34" charset="0"/>
              <a:buNone/>
              <a:defRPr sz="1800" b="1" kern="1200">
                <a:solidFill>
                  <a:schemeClr val="tx1"/>
                </a:solidFill>
                <a:latin typeface="+mn-lt"/>
                <a:ea typeface="+mn-ea"/>
                <a:cs typeface="+mn-cs"/>
              </a:defRPr>
            </a:lvl1pPr>
            <a:lvl2pPr marL="742888" indent="-285726" algn="l" defTabSz="914324" rtl="0" eaLnBrk="1" latinLnBrk="0" hangingPunct="1">
              <a:spcBef>
                <a:spcPct val="20000"/>
              </a:spcBef>
              <a:buFont typeface="Arial" pitchFamily="34" charset="0"/>
              <a:buChar char="–"/>
              <a:defRPr sz="2775" kern="1200">
                <a:solidFill>
                  <a:schemeClr val="tx1"/>
                </a:solidFill>
                <a:latin typeface="+mn-lt"/>
                <a:ea typeface="+mn-ea"/>
                <a:cs typeface="+mn-cs"/>
              </a:defRPr>
            </a:lvl2pPr>
            <a:lvl3pPr marL="1142905" indent="-228579" algn="l" defTabSz="91432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65"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4pPr>
            <a:lvl5pPr marL="2057226"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5pPr>
            <a:lvl6pPr marL="2514388"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6pPr>
            <a:lvl7pPr marL="2971550"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7pPr>
            <a:lvl8pPr marL="3428712"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8pPr>
            <a:lvl9pPr marL="3885873"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9pPr>
          </a:lstStyle>
          <a:p>
            <a:pPr marL="0" marR="0" lvl="0" indent="0" algn="l" defTabSz="914324" rtl="0" eaLnBrk="1" fontAlgn="auto" latinLnBrk="0" hangingPunct="1">
              <a:lnSpc>
                <a:spcPct val="100000"/>
              </a:lnSpc>
              <a:spcBef>
                <a:spcPct val="20000"/>
              </a:spcBef>
              <a:spcAft>
                <a:spcPts val="0"/>
              </a:spcAft>
              <a:buClrTx/>
              <a:buSzTx/>
              <a:buFont typeface="Arial" pitchFamily="34" charset="0"/>
              <a:buNone/>
              <a:tabLst/>
              <a:defRPr/>
            </a:pPr>
            <a:r>
              <a:rPr lang="zh-CN" altLang="en-US" sz="2100" dirty="0">
                <a:solidFill>
                  <a:srgbClr val="9B0D13"/>
                </a:solidFill>
                <a:latin typeface="Impact"/>
                <a:ea typeface="微软雅黑"/>
              </a:rPr>
              <a:t>中共在抗日战场</a:t>
            </a:r>
            <a:endParaRPr kumimoji="0" lang="zh-CN" altLang="en-US" sz="2100" b="1" i="0" u="none" strike="noStrike" kern="1200" cap="none" spc="0" normalizeH="0" baseline="0" noProof="0" dirty="0">
              <a:ln>
                <a:noFill/>
              </a:ln>
              <a:solidFill>
                <a:srgbClr val="9B0D13"/>
              </a:solidFill>
              <a:effectLst/>
              <a:uLnTx/>
              <a:uFillTx/>
              <a:latin typeface="Impact"/>
              <a:ea typeface="微软雅黑"/>
              <a:cs typeface="+mn-cs"/>
            </a:endParaRPr>
          </a:p>
        </p:txBody>
      </p:sp>
      <p:sp>
        <p:nvSpPr>
          <p:cNvPr id="14" name="矩形 13">
            <a:extLst>
              <a:ext uri="{FF2B5EF4-FFF2-40B4-BE49-F238E27FC236}">
                <a16:creationId xmlns:a16="http://schemas.microsoft.com/office/drawing/2014/main" id="{D598EF0B-0A4B-F24D-9958-7816A6A9B0C2}"/>
              </a:ext>
            </a:extLst>
          </p:cNvPr>
          <p:cNvSpPr/>
          <p:nvPr/>
        </p:nvSpPr>
        <p:spPr>
          <a:xfrm>
            <a:off x="0" y="1147003"/>
            <a:ext cx="9285402" cy="1942188"/>
          </a:xfrm>
          <a:prstGeom prst="rect">
            <a:avLst/>
          </a:prstGeom>
        </p:spPr>
        <p:txBody>
          <a:bodyPr wrap="square" lIns="91430" tIns="45715" rIns="91430" bIns="45715">
            <a:spAutoFit/>
          </a:bodyPr>
          <a:lstStyle/>
          <a:p>
            <a:pPr defTabSz="950770">
              <a:lnSpc>
                <a:spcPct val="150000"/>
              </a:lnSpc>
            </a:pPr>
            <a:r>
              <a:rPr lang="en-US" altLang="zh-CN" sz="1600" b="1" dirty="0"/>
              <a:t>1937</a:t>
            </a:r>
            <a:r>
              <a:rPr lang="zh-CN" altLang="en-US" sz="1600" b="1" dirty="0"/>
              <a:t>年</a:t>
            </a:r>
            <a:r>
              <a:rPr lang="en-US" altLang="zh-CN" sz="1600" b="1" dirty="0"/>
              <a:t>-1940</a:t>
            </a:r>
            <a:r>
              <a:rPr lang="zh-CN" altLang="en-US" sz="1600" b="1" dirty="0"/>
              <a:t>年：</a:t>
            </a:r>
            <a:endParaRPr lang="en-US" altLang="zh-CN" sz="1600" b="1" dirty="0"/>
          </a:p>
          <a:p>
            <a:pPr defTabSz="950770">
              <a:lnSpc>
                <a:spcPct val="150000"/>
              </a:lnSpc>
            </a:pPr>
            <a:r>
              <a:rPr lang="en-US" altLang="zh-CN" sz="1600" dirty="0"/>
              <a:t>1937-1938</a:t>
            </a:r>
            <a:r>
              <a:rPr lang="zh-CN" altLang="en-US" sz="1600" dirty="0"/>
              <a:t>日军重视国民党，国民党在正面战场发挥主要作用；中共仅</a:t>
            </a:r>
            <a:r>
              <a:rPr lang="en-US" altLang="zh-CN" sz="1600" dirty="0"/>
              <a:t>4</a:t>
            </a:r>
            <a:r>
              <a:rPr lang="zh-CN" altLang="en-US" sz="1600" dirty="0"/>
              <a:t>万党员和</a:t>
            </a:r>
            <a:r>
              <a:rPr lang="en-US" altLang="zh-CN" sz="1600" dirty="0"/>
              <a:t>4</a:t>
            </a:r>
            <a:r>
              <a:rPr lang="zh-CN" altLang="en-US" sz="1600" dirty="0"/>
              <a:t>万军队</a:t>
            </a:r>
            <a:endParaRPr lang="en-US" altLang="zh-CN" sz="1600" dirty="0"/>
          </a:p>
          <a:p>
            <a:pPr defTabSz="950770">
              <a:lnSpc>
                <a:spcPct val="150000"/>
              </a:lnSpc>
            </a:pPr>
            <a:r>
              <a:rPr lang="en-US" altLang="zh-CN" sz="1600" dirty="0"/>
              <a:t>1939</a:t>
            </a:r>
            <a:r>
              <a:rPr lang="zh-CN" altLang="en-US" sz="1600" dirty="0"/>
              <a:t>年日军占领武汉，改为轻视国民党，以政治诱降为主、以军事打击为辅的政策，后成立汪伪政府；</a:t>
            </a:r>
            <a:r>
              <a:rPr lang="en-US" altLang="zh-CN" sz="1600" dirty="0"/>
              <a:t>1940</a:t>
            </a:r>
            <a:r>
              <a:rPr lang="zh-CN" altLang="en-US" sz="1600" dirty="0"/>
              <a:t>年中共</a:t>
            </a:r>
            <a:r>
              <a:rPr lang="en-US" altLang="zh-CN" sz="1600" dirty="0"/>
              <a:t>80</a:t>
            </a:r>
            <a:r>
              <a:rPr lang="zh-CN" altLang="en-US" sz="1600" dirty="0"/>
              <a:t>万党员和</a:t>
            </a:r>
            <a:r>
              <a:rPr lang="en-US" altLang="zh-CN" sz="1600" dirty="0"/>
              <a:t>50</a:t>
            </a:r>
            <a:r>
              <a:rPr lang="zh-CN" altLang="en-US" sz="1600" dirty="0"/>
              <a:t>万军队，在解放区战场吸引日军主力</a:t>
            </a:r>
            <a:endParaRPr lang="en-US" altLang="zh-CN" sz="1600" dirty="0"/>
          </a:p>
          <a:p>
            <a:pPr defTabSz="950770">
              <a:lnSpc>
                <a:spcPct val="150000"/>
              </a:lnSpc>
            </a:pPr>
            <a:endParaRPr lang="en-US" altLang="zh-CN" dirty="0"/>
          </a:p>
        </p:txBody>
      </p:sp>
      <p:sp>
        <p:nvSpPr>
          <p:cNvPr id="4" name="矩形 3">
            <a:extLst>
              <a:ext uri="{FF2B5EF4-FFF2-40B4-BE49-F238E27FC236}">
                <a16:creationId xmlns:a16="http://schemas.microsoft.com/office/drawing/2014/main" id="{B57DF92F-705C-3E49-B696-E606E2827D6E}"/>
              </a:ext>
            </a:extLst>
          </p:cNvPr>
          <p:cNvSpPr/>
          <p:nvPr/>
        </p:nvSpPr>
        <p:spPr>
          <a:xfrm>
            <a:off x="0" y="2675253"/>
            <a:ext cx="9144000" cy="1532012"/>
          </a:xfrm>
          <a:prstGeom prst="rect">
            <a:avLst/>
          </a:prstGeom>
        </p:spPr>
        <p:txBody>
          <a:bodyPr wrap="square" lIns="91430" tIns="45715" rIns="91430" bIns="45715">
            <a:spAutoFit/>
          </a:bodyPr>
          <a:lstStyle/>
          <a:p>
            <a:pPr defTabSz="950770">
              <a:lnSpc>
                <a:spcPct val="150000"/>
              </a:lnSpc>
            </a:pPr>
            <a:r>
              <a:rPr lang="en-US" altLang="zh-CN" sz="1600" b="1" dirty="0"/>
              <a:t>1941</a:t>
            </a:r>
            <a:r>
              <a:rPr lang="zh-CN" altLang="en-US" sz="1600" b="1" dirty="0"/>
              <a:t>年</a:t>
            </a:r>
            <a:r>
              <a:rPr lang="en-US" altLang="zh-CN" sz="1600" b="1" dirty="0"/>
              <a:t>-1942</a:t>
            </a:r>
            <a:r>
              <a:rPr lang="zh-CN" altLang="en-US" sz="1600" b="1" dirty="0"/>
              <a:t>年：</a:t>
            </a:r>
            <a:endParaRPr lang="en-US" altLang="zh-CN" sz="1600" b="1" dirty="0"/>
          </a:p>
          <a:p>
            <a:pPr defTabSz="950770">
              <a:lnSpc>
                <a:spcPct val="150000"/>
              </a:lnSpc>
            </a:pPr>
            <a:r>
              <a:rPr lang="en-US" altLang="zh-CN" sz="1600" dirty="0"/>
              <a:t>1941</a:t>
            </a:r>
            <a:r>
              <a:rPr lang="zh-CN" altLang="en-US" sz="1600" dirty="0"/>
              <a:t>年日军对英美作战，在中国针对中共执行</a:t>
            </a:r>
            <a:r>
              <a:rPr lang="en-US" altLang="zh-CN" sz="1600" dirty="0"/>
              <a:t>”</a:t>
            </a:r>
            <a:r>
              <a:rPr lang="zh-CN" altLang="en-US" sz="1600" dirty="0"/>
              <a:t>扫荡</a:t>
            </a:r>
            <a:r>
              <a:rPr lang="en-US" altLang="zh-CN" sz="1600" dirty="0"/>
              <a:t>”</a:t>
            </a:r>
            <a:r>
              <a:rPr lang="zh-CN" altLang="en-US" sz="1600" dirty="0"/>
              <a:t>，</a:t>
            </a:r>
            <a:r>
              <a:rPr lang="en-US" altLang="zh-CN" sz="1600" dirty="0"/>
              <a:t>”</a:t>
            </a:r>
            <a:r>
              <a:rPr lang="zh-CN" altLang="en-US" sz="1600" dirty="0"/>
              <a:t>三光</a:t>
            </a:r>
            <a:r>
              <a:rPr lang="en-US" altLang="zh-CN" sz="1600" dirty="0"/>
              <a:t>”</a:t>
            </a:r>
            <a:r>
              <a:rPr lang="zh-CN" altLang="en-US" sz="1600" dirty="0"/>
              <a:t>政策，中共军队缩减至</a:t>
            </a:r>
            <a:r>
              <a:rPr lang="en-US" altLang="zh-CN" sz="1600" dirty="0"/>
              <a:t>30+</a:t>
            </a:r>
            <a:r>
              <a:rPr lang="zh-CN" altLang="en-US" sz="1600" dirty="0"/>
              <a:t>万</a:t>
            </a:r>
            <a:r>
              <a:rPr lang="en-US" altLang="zh-CN" sz="1600" dirty="0"/>
              <a:t>;</a:t>
            </a:r>
            <a:r>
              <a:rPr lang="zh-CN" altLang="en-US" sz="1600" dirty="0"/>
              <a:t>同时国民党开始第二次反共高潮，</a:t>
            </a:r>
            <a:r>
              <a:rPr lang="en-US" altLang="zh-CN" sz="1600" dirty="0"/>
              <a:t>1941</a:t>
            </a:r>
            <a:r>
              <a:rPr lang="zh-CN" altLang="en-US" sz="1600" dirty="0"/>
              <a:t>年</a:t>
            </a:r>
            <a:r>
              <a:rPr lang="en-US" altLang="zh-CN" sz="1600" dirty="0"/>
              <a:t>1</a:t>
            </a:r>
            <a:r>
              <a:rPr lang="zh-CN" altLang="en-US" sz="1600" dirty="0"/>
              <a:t>月皖南事变</a:t>
            </a:r>
            <a:r>
              <a:rPr lang="en-US" altLang="zh-CN" sz="1600" dirty="0"/>
              <a:t>(</a:t>
            </a:r>
            <a:r>
              <a:rPr lang="zh-CN" altLang="en-US" sz="1600" dirty="0"/>
              <a:t>国军伏击新四军军部</a:t>
            </a:r>
            <a:r>
              <a:rPr lang="en-US" altLang="zh-CN" sz="1600" dirty="0"/>
              <a:t>)</a:t>
            </a:r>
            <a:r>
              <a:rPr lang="zh-CN" altLang="en-US" sz="1600" dirty="0"/>
              <a:t>，中共中央提出在“在政治上取攻势，在军事上取守势”</a:t>
            </a:r>
            <a:r>
              <a:rPr lang="en-US" altLang="zh-CN" sz="1600" dirty="0"/>
              <a:t>(</a:t>
            </a:r>
            <a:r>
              <a:rPr lang="zh-CN" altLang="en-US" sz="1600" dirty="0"/>
              <a:t>当时的主要矛盾是抗击日本帝国主义，统一战线，国民党为极限施压）</a:t>
            </a:r>
            <a:endParaRPr lang="en-US" altLang="zh-CN" sz="1600" dirty="0"/>
          </a:p>
        </p:txBody>
      </p:sp>
      <p:sp>
        <p:nvSpPr>
          <p:cNvPr id="5" name="矩形 4">
            <a:extLst>
              <a:ext uri="{FF2B5EF4-FFF2-40B4-BE49-F238E27FC236}">
                <a16:creationId xmlns:a16="http://schemas.microsoft.com/office/drawing/2014/main" id="{26E1F6B7-1DBB-0D43-8BB5-0B591BC3B5AB}"/>
              </a:ext>
            </a:extLst>
          </p:cNvPr>
          <p:cNvSpPr/>
          <p:nvPr/>
        </p:nvSpPr>
        <p:spPr>
          <a:xfrm>
            <a:off x="0" y="4182988"/>
            <a:ext cx="9144000" cy="1532012"/>
          </a:xfrm>
          <a:prstGeom prst="rect">
            <a:avLst/>
          </a:prstGeom>
        </p:spPr>
        <p:txBody>
          <a:bodyPr wrap="square" lIns="91430" tIns="45715" rIns="91430" bIns="45715">
            <a:spAutoFit/>
          </a:bodyPr>
          <a:lstStyle/>
          <a:p>
            <a:pPr defTabSz="950770">
              <a:lnSpc>
                <a:spcPct val="150000"/>
              </a:lnSpc>
            </a:pPr>
            <a:r>
              <a:rPr lang="en-US" altLang="zh-CN" sz="1600" b="1" dirty="0"/>
              <a:t>1941</a:t>
            </a:r>
            <a:r>
              <a:rPr lang="zh-CN" altLang="en-US" sz="1600" b="1" dirty="0"/>
              <a:t>年</a:t>
            </a:r>
            <a:r>
              <a:rPr lang="en-US" altLang="zh-CN" sz="1600" b="1" dirty="0"/>
              <a:t>-1943</a:t>
            </a:r>
            <a:r>
              <a:rPr lang="zh-CN" altLang="en-US" sz="1600" b="1" dirty="0"/>
              <a:t>年：</a:t>
            </a:r>
            <a:endParaRPr lang="en-US" altLang="zh-CN" sz="1600" b="1" dirty="0"/>
          </a:p>
          <a:p>
            <a:pPr defTabSz="950770">
              <a:lnSpc>
                <a:spcPct val="150000"/>
              </a:lnSpc>
            </a:pPr>
            <a:r>
              <a:rPr lang="zh-CN" altLang="en-US" sz="1600" dirty="0"/>
              <a:t>至</a:t>
            </a:r>
            <a:r>
              <a:rPr lang="en-US" altLang="zh-CN" sz="1600" dirty="0"/>
              <a:t>1943</a:t>
            </a:r>
            <a:r>
              <a:rPr lang="zh-CN" altLang="en-US" sz="1600" dirty="0"/>
              <a:t>年，</a:t>
            </a:r>
            <a:r>
              <a:rPr lang="en-US" altLang="zh-CN" sz="1600" dirty="0"/>
              <a:t>64%</a:t>
            </a:r>
            <a:r>
              <a:rPr lang="zh-CN" altLang="en-US" sz="1600" dirty="0"/>
              <a:t>在华日军压在抗日根据地上，国民党留在敌后的数十万军队约有一半投降了敌人，一半被消灭；中共负担</a:t>
            </a:r>
            <a:r>
              <a:rPr lang="en-US" altLang="zh-CN" sz="1600" dirty="0"/>
              <a:t>95%</a:t>
            </a:r>
            <a:r>
              <a:rPr lang="zh-CN" altLang="en-US" sz="1600" dirty="0"/>
              <a:t>的伪军进攻；从</a:t>
            </a:r>
            <a:r>
              <a:rPr lang="en-US" altLang="zh-CN" sz="1600" dirty="0"/>
              <a:t>1938</a:t>
            </a:r>
            <a:r>
              <a:rPr lang="zh-CN" altLang="en-US" sz="1600" dirty="0"/>
              <a:t>年</a:t>
            </a:r>
            <a:r>
              <a:rPr lang="en-US" altLang="zh-CN" sz="1600" dirty="0"/>
              <a:t>10</a:t>
            </a:r>
            <a:r>
              <a:rPr lang="zh-CN" altLang="en-US" sz="1600" dirty="0"/>
              <a:t>月武汉失守起，整整五年半时间，日本没有举行过对国民党战场的战略进攻</a:t>
            </a:r>
            <a:endParaRPr lang="en-US" altLang="zh-CN" sz="1400" dirty="0"/>
          </a:p>
        </p:txBody>
      </p:sp>
    </p:spTree>
    <p:extLst>
      <p:ext uri="{BB962C8B-B14F-4D97-AF65-F5344CB8AC3E}">
        <p14:creationId xmlns:p14="http://schemas.microsoft.com/office/powerpoint/2010/main" val="155885647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type="lt">
                                    <p:tmPct val="6299"/>
                                  </p:iterate>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par>
                          <p:cTn id="8" fill="hold">
                            <p:stCondLst>
                              <p:cond delay="4689"/>
                            </p:stCondLst>
                            <p:childTnLst>
                              <p:par>
                                <p:cTn id="9" presetID="22" presetClass="entr" presetSubtype="4" fill="hold" grpId="0" nodeType="afterEffect">
                                  <p:stCondLst>
                                    <p:cond delay="0"/>
                                  </p:stCondLst>
                                  <p:iterate type="lt">
                                    <p:tmPct val="6299"/>
                                  </p:iterate>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par>
                          <p:cTn id="12" fill="hold">
                            <p:stCondLst>
                              <p:cond delay="9945"/>
                            </p:stCondLst>
                            <p:childTnLst>
                              <p:par>
                                <p:cTn id="13" presetID="22" presetClass="entr" presetSubtype="4" fill="hold" grpId="0" nodeType="afterEffect">
                                  <p:stCondLst>
                                    <p:cond delay="0"/>
                                  </p:stCondLst>
                                  <p:iterate type="lt">
                                    <p:tmPct val="6299"/>
                                  </p:iterate>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4">
            <a:extLst>
              <a:ext uri="{FF2B5EF4-FFF2-40B4-BE49-F238E27FC236}">
                <a16:creationId xmlns:a16="http://schemas.microsoft.com/office/drawing/2014/main" id="{118B148C-978E-964A-B07F-22D3AF0384CF}"/>
              </a:ext>
            </a:extLst>
          </p:cNvPr>
          <p:cNvSpPr txBox="1">
            <a:spLocks/>
          </p:cNvSpPr>
          <p:nvPr/>
        </p:nvSpPr>
        <p:spPr>
          <a:xfrm>
            <a:off x="1115166" y="357498"/>
            <a:ext cx="2561288" cy="453207"/>
          </a:xfrm>
          <a:prstGeom prst="rect">
            <a:avLst/>
          </a:prstGeom>
        </p:spPr>
        <p:txBody>
          <a:bodyPr vert="horz" lIns="121881" tIns="60940" rIns="121881" bIns="60940" rtlCol="0">
            <a:normAutofit/>
          </a:bodyPr>
          <a:lstStyle>
            <a:lvl1pPr marL="0" indent="0" algn="l" defTabSz="914324" rtl="0" eaLnBrk="1" latinLnBrk="0" hangingPunct="1">
              <a:spcBef>
                <a:spcPct val="20000"/>
              </a:spcBef>
              <a:buFont typeface="Arial" pitchFamily="34" charset="0"/>
              <a:buNone/>
              <a:defRPr sz="1800" b="1" kern="1200">
                <a:solidFill>
                  <a:schemeClr val="tx1"/>
                </a:solidFill>
                <a:latin typeface="+mn-lt"/>
                <a:ea typeface="+mn-ea"/>
                <a:cs typeface="+mn-cs"/>
              </a:defRPr>
            </a:lvl1pPr>
            <a:lvl2pPr marL="742888" indent="-285726" algn="l" defTabSz="914324" rtl="0" eaLnBrk="1" latinLnBrk="0" hangingPunct="1">
              <a:spcBef>
                <a:spcPct val="20000"/>
              </a:spcBef>
              <a:buFont typeface="Arial" pitchFamily="34" charset="0"/>
              <a:buChar char="–"/>
              <a:defRPr sz="2775" kern="1200">
                <a:solidFill>
                  <a:schemeClr val="tx1"/>
                </a:solidFill>
                <a:latin typeface="+mn-lt"/>
                <a:ea typeface="+mn-ea"/>
                <a:cs typeface="+mn-cs"/>
              </a:defRPr>
            </a:lvl2pPr>
            <a:lvl3pPr marL="1142905" indent="-228579" algn="l" defTabSz="91432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65"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4pPr>
            <a:lvl5pPr marL="2057226"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5pPr>
            <a:lvl6pPr marL="2514388"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6pPr>
            <a:lvl7pPr marL="2971550"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7pPr>
            <a:lvl8pPr marL="3428712"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8pPr>
            <a:lvl9pPr marL="3885873"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9pPr>
          </a:lstStyle>
          <a:p>
            <a:pPr marL="0" marR="0" lvl="0" indent="0" algn="l" defTabSz="914324" rtl="0" eaLnBrk="1" fontAlgn="auto" latinLnBrk="0" hangingPunct="1">
              <a:lnSpc>
                <a:spcPct val="100000"/>
              </a:lnSpc>
              <a:spcBef>
                <a:spcPct val="20000"/>
              </a:spcBef>
              <a:spcAft>
                <a:spcPts val="0"/>
              </a:spcAft>
              <a:buClrTx/>
              <a:buSzTx/>
              <a:buFont typeface="Arial" pitchFamily="34" charset="0"/>
              <a:buNone/>
              <a:tabLst/>
              <a:defRPr/>
            </a:pPr>
            <a:r>
              <a:rPr lang="zh-CN" altLang="en-US" sz="2100" dirty="0">
                <a:solidFill>
                  <a:srgbClr val="9B0D13"/>
                </a:solidFill>
                <a:latin typeface="Impact"/>
                <a:ea typeface="微软雅黑"/>
              </a:rPr>
              <a:t>中共在抗日战场</a:t>
            </a:r>
            <a:endParaRPr kumimoji="0" lang="zh-CN" altLang="en-US" sz="2100" b="1" i="0" u="none" strike="noStrike" kern="1200" cap="none" spc="0" normalizeH="0" baseline="0" noProof="0" dirty="0">
              <a:ln>
                <a:noFill/>
              </a:ln>
              <a:solidFill>
                <a:srgbClr val="9B0D13"/>
              </a:solidFill>
              <a:effectLst/>
              <a:uLnTx/>
              <a:uFillTx/>
              <a:latin typeface="Impact"/>
              <a:ea typeface="微软雅黑"/>
              <a:cs typeface="+mn-cs"/>
            </a:endParaRPr>
          </a:p>
        </p:txBody>
      </p:sp>
      <p:sp>
        <p:nvSpPr>
          <p:cNvPr id="6" name="矩形 5">
            <a:extLst>
              <a:ext uri="{FF2B5EF4-FFF2-40B4-BE49-F238E27FC236}">
                <a16:creationId xmlns:a16="http://schemas.microsoft.com/office/drawing/2014/main" id="{5B6836B6-E9FA-B144-A026-32D3C75B3B5A}"/>
              </a:ext>
            </a:extLst>
          </p:cNvPr>
          <p:cNvSpPr/>
          <p:nvPr/>
        </p:nvSpPr>
        <p:spPr>
          <a:xfrm>
            <a:off x="84841" y="1632201"/>
            <a:ext cx="9059159" cy="2450597"/>
          </a:xfrm>
          <a:prstGeom prst="rect">
            <a:avLst/>
          </a:prstGeom>
        </p:spPr>
        <p:txBody>
          <a:bodyPr wrap="square" lIns="91430" tIns="45715" rIns="91430" bIns="45715">
            <a:spAutoFit/>
          </a:bodyPr>
          <a:lstStyle/>
          <a:p>
            <a:pPr defTabSz="950770">
              <a:lnSpc>
                <a:spcPct val="150000"/>
              </a:lnSpc>
            </a:pPr>
            <a:r>
              <a:rPr lang="zh-CN" altLang="en-US" sz="1600" b="1" dirty="0"/>
              <a:t>补充：</a:t>
            </a:r>
            <a:endParaRPr lang="en-US" altLang="zh-CN" sz="1600" b="1" dirty="0"/>
          </a:p>
          <a:p>
            <a:pPr defTabSz="950770">
              <a:lnSpc>
                <a:spcPct val="150000"/>
              </a:lnSpc>
            </a:pPr>
            <a:r>
              <a:rPr lang="en-US" altLang="zh-CN" dirty="0"/>
              <a:t>---1943</a:t>
            </a:r>
            <a:r>
              <a:rPr lang="zh-CN" altLang="en-US" dirty="0"/>
              <a:t>年后日军在太平洋战线失利，希特勒在苏联强弩之末，日诱降国民党无果，准备极限施压，</a:t>
            </a:r>
            <a:r>
              <a:rPr lang="en-US" altLang="zh-CN" dirty="0"/>
              <a:t>1944</a:t>
            </a:r>
            <a:r>
              <a:rPr lang="zh-CN" altLang="en-US" dirty="0"/>
              <a:t>年</a:t>
            </a:r>
            <a:r>
              <a:rPr lang="en-US" altLang="zh-CN" dirty="0"/>
              <a:t>4-5</a:t>
            </a:r>
            <a:r>
              <a:rPr lang="zh-CN" altLang="en-US" dirty="0"/>
              <a:t>月河南战役日军几个师团十余万兵力，国军四十万军队不战而逃，一触即溃</a:t>
            </a:r>
            <a:endParaRPr lang="en-US" altLang="zh-CN" dirty="0"/>
          </a:p>
          <a:p>
            <a:pPr defTabSz="950770">
              <a:lnSpc>
                <a:spcPct val="150000"/>
              </a:lnSpc>
            </a:pPr>
            <a:endParaRPr lang="en-US" altLang="zh-CN" sz="1600" dirty="0"/>
          </a:p>
          <a:p>
            <a:pPr defTabSz="950770">
              <a:lnSpc>
                <a:spcPct val="150000"/>
              </a:lnSpc>
            </a:pPr>
            <a:r>
              <a:rPr lang="en-US" altLang="zh-CN" dirty="0"/>
              <a:t>---1945</a:t>
            </a:r>
            <a:r>
              <a:rPr lang="zh-CN" altLang="en-US" dirty="0"/>
              <a:t>年日本投降之后，蒋介石命共军原地驻防，等国军到前线受降，接收日军装备</a:t>
            </a:r>
            <a:endParaRPr lang="en-US" altLang="zh-CN" dirty="0"/>
          </a:p>
        </p:txBody>
      </p:sp>
    </p:spTree>
    <p:extLst>
      <p:ext uri="{BB962C8B-B14F-4D97-AF65-F5344CB8AC3E}">
        <p14:creationId xmlns:p14="http://schemas.microsoft.com/office/powerpoint/2010/main" val="156608249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type="lt">
                                    <p:tmPct val="6299"/>
                                  </p:iterate>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4">
            <a:extLst>
              <a:ext uri="{FF2B5EF4-FFF2-40B4-BE49-F238E27FC236}">
                <a16:creationId xmlns:a16="http://schemas.microsoft.com/office/drawing/2014/main" id="{118B148C-978E-964A-B07F-22D3AF0384CF}"/>
              </a:ext>
            </a:extLst>
          </p:cNvPr>
          <p:cNvSpPr txBox="1">
            <a:spLocks/>
          </p:cNvSpPr>
          <p:nvPr/>
        </p:nvSpPr>
        <p:spPr>
          <a:xfrm>
            <a:off x="1115166" y="357498"/>
            <a:ext cx="2561288" cy="453207"/>
          </a:xfrm>
          <a:prstGeom prst="rect">
            <a:avLst/>
          </a:prstGeom>
        </p:spPr>
        <p:txBody>
          <a:bodyPr vert="horz" lIns="121881" tIns="60940" rIns="121881" bIns="60940" rtlCol="0">
            <a:normAutofit/>
          </a:bodyPr>
          <a:lstStyle>
            <a:lvl1pPr marL="0" indent="0" algn="l" defTabSz="914324" rtl="0" eaLnBrk="1" latinLnBrk="0" hangingPunct="1">
              <a:spcBef>
                <a:spcPct val="20000"/>
              </a:spcBef>
              <a:buFont typeface="Arial" pitchFamily="34" charset="0"/>
              <a:buNone/>
              <a:defRPr sz="1800" b="1" kern="1200">
                <a:solidFill>
                  <a:schemeClr val="tx1"/>
                </a:solidFill>
                <a:latin typeface="+mn-lt"/>
                <a:ea typeface="+mn-ea"/>
                <a:cs typeface="+mn-cs"/>
              </a:defRPr>
            </a:lvl1pPr>
            <a:lvl2pPr marL="742888" indent="-285726" algn="l" defTabSz="914324" rtl="0" eaLnBrk="1" latinLnBrk="0" hangingPunct="1">
              <a:spcBef>
                <a:spcPct val="20000"/>
              </a:spcBef>
              <a:buFont typeface="Arial" pitchFamily="34" charset="0"/>
              <a:buChar char="–"/>
              <a:defRPr sz="2775" kern="1200">
                <a:solidFill>
                  <a:schemeClr val="tx1"/>
                </a:solidFill>
                <a:latin typeface="+mn-lt"/>
                <a:ea typeface="+mn-ea"/>
                <a:cs typeface="+mn-cs"/>
              </a:defRPr>
            </a:lvl2pPr>
            <a:lvl3pPr marL="1142905" indent="-228579" algn="l" defTabSz="91432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65"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4pPr>
            <a:lvl5pPr marL="2057226"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5pPr>
            <a:lvl6pPr marL="2514388"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6pPr>
            <a:lvl7pPr marL="2971550"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7pPr>
            <a:lvl8pPr marL="3428712"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8pPr>
            <a:lvl9pPr marL="3885873" indent="-228579" algn="l" defTabSz="914324" rtl="0" eaLnBrk="1" latinLnBrk="0" hangingPunct="1">
              <a:spcBef>
                <a:spcPct val="20000"/>
              </a:spcBef>
              <a:buFont typeface="Arial" pitchFamily="34" charset="0"/>
              <a:buChar char="•"/>
              <a:defRPr sz="2025" kern="1200">
                <a:solidFill>
                  <a:schemeClr val="tx1"/>
                </a:solidFill>
                <a:latin typeface="+mn-lt"/>
                <a:ea typeface="+mn-ea"/>
                <a:cs typeface="+mn-cs"/>
              </a:defRPr>
            </a:lvl9pPr>
          </a:lstStyle>
          <a:p>
            <a:pPr marL="0" marR="0" lvl="0" indent="0" algn="l" defTabSz="914324" rtl="0" eaLnBrk="1" fontAlgn="auto" latinLnBrk="0" hangingPunct="1">
              <a:lnSpc>
                <a:spcPct val="100000"/>
              </a:lnSpc>
              <a:spcBef>
                <a:spcPct val="20000"/>
              </a:spcBef>
              <a:spcAft>
                <a:spcPts val="0"/>
              </a:spcAft>
              <a:buClrTx/>
              <a:buSzTx/>
              <a:buFont typeface="Arial" pitchFamily="34" charset="0"/>
              <a:buNone/>
              <a:tabLst/>
              <a:defRPr/>
            </a:pPr>
            <a:r>
              <a:rPr lang="zh-CN" altLang="en-US" sz="2100" dirty="0">
                <a:solidFill>
                  <a:srgbClr val="9B0D13"/>
                </a:solidFill>
                <a:latin typeface="Impact"/>
                <a:ea typeface="微软雅黑"/>
              </a:rPr>
              <a:t>历史虚无主义示例</a:t>
            </a:r>
            <a:endParaRPr kumimoji="0" lang="zh-CN" altLang="en-US" sz="2100" b="1" i="0" u="none" strike="noStrike" kern="1200" cap="none" spc="0" normalizeH="0" baseline="0" noProof="0" dirty="0">
              <a:ln>
                <a:noFill/>
              </a:ln>
              <a:solidFill>
                <a:srgbClr val="9B0D13"/>
              </a:solidFill>
              <a:effectLst/>
              <a:uLnTx/>
              <a:uFillTx/>
              <a:latin typeface="Impact"/>
              <a:ea typeface="微软雅黑"/>
              <a:cs typeface="+mn-cs"/>
            </a:endParaRPr>
          </a:p>
        </p:txBody>
      </p:sp>
      <p:sp>
        <p:nvSpPr>
          <p:cNvPr id="14" name="矩形 13">
            <a:extLst>
              <a:ext uri="{FF2B5EF4-FFF2-40B4-BE49-F238E27FC236}">
                <a16:creationId xmlns:a16="http://schemas.microsoft.com/office/drawing/2014/main" id="{D598EF0B-0A4B-F24D-9958-7816A6A9B0C2}"/>
              </a:ext>
            </a:extLst>
          </p:cNvPr>
          <p:cNvSpPr/>
          <p:nvPr/>
        </p:nvSpPr>
        <p:spPr>
          <a:xfrm>
            <a:off x="245097" y="1720467"/>
            <a:ext cx="8814062" cy="2957851"/>
          </a:xfrm>
          <a:prstGeom prst="rect">
            <a:avLst/>
          </a:prstGeom>
        </p:spPr>
        <p:txBody>
          <a:bodyPr wrap="square" lIns="91430" tIns="45715" rIns="91430" bIns="45715">
            <a:spAutoFit/>
          </a:bodyPr>
          <a:lstStyle/>
          <a:p>
            <a:pPr defTabSz="950770">
              <a:lnSpc>
                <a:spcPct val="150000"/>
              </a:lnSpc>
            </a:pPr>
            <a:r>
              <a:rPr lang="zh-CN" altLang="en-US" b="1" dirty="0"/>
              <a:t>乌克兰全面去苏联化</a:t>
            </a:r>
            <a:r>
              <a:rPr lang="en-US" altLang="zh-CN" b="1" dirty="0"/>
              <a:t>&amp;</a:t>
            </a:r>
            <a:r>
              <a:rPr lang="zh-CN" altLang="en-US" b="1" dirty="0"/>
              <a:t>反共</a:t>
            </a:r>
            <a:r>
              <a:rPr lang="en-US" altLang="zh-CN" b="1" dirty="0"/>
              <a:t>	</a:t>
            </a:r>
          </a:p>
          <a:p>
            <a:pPr defTabSz="950770">
              <a:lnSpc>
                <a:spcPct val="150000"/>
              </a:lnSpc>
            </a:pPr>
            <a:r>
              <a:rPr lang="en-US" altLang="zh-CN" dirty="0"/>
              <a:t>			</a:t>
            </a:r>
            <a:r>
              <a:rPr lang="zh-CN" altLang="en-US" dirty="0"/>
              <a:t>         灭人之国，必先去其史</a:t>
            </a:r>
            <a:r>
              <a:rPr lang="en-US" altLang="zh-CN" dirty="0"/>
              <a:t>---</a:t>
            </a:r>
            <a:r>
              <a:rPr lang="zh-CN" altLang="en-US" dirty="0"/>
              <a:t>清</a:t>
            </a:r>
            <a:r>
              <a:rPr lang="en-US" altLang="zh-CN" dirty="0"/>
              <a:t>-</a:t>
            </a:r>
            <a:r>
              <a:rPr lang="zh-CN" altLang="en-US" dirty="0"/>
              <a:t>龚自珍</a:t>
            </a:r>
            <a:r>
              <a:rPr lang="en-US" altLang="zh-CN" dirty="0"/>
              <a:t>《</a:t>
            </a:r>
            <a:r>
              <a:rPr lang="zh-CN" altLang="en-US" dirty="0"/>
              <a:t>定庵续集</a:t>
            </a:r>
            <a:r>
              <a:rPr lang="en-US" altLang="zh-CN" dirty="0"/>
              <a:t>》</a:t>
            </a:r>
          </a:p>
          <a:p>
            <a:pPr defTabSz="950770">
              <a:lnSpc>
                <a:spcPct val="150000"/>
              </a:lnSpc>
            </a:pPr>
            <a:endParaRPr lang="en-US" altLang="zh-CN" dirty="0"/>
          </a:p>
          <a:p>
            <a:pPr defTabSz="950770">
              <a:lnSpc>
                <a:spcPct val="150000"/>
              </a:lnSpc>
            </a:pPr>
            <a:r>
              <a:rPr lang="zh-CN" altLang="en-US" dirty="0"/>
              <a:t>表现：</a:t>
            </a:r>
            <a:r>
              <a:rPr lang="en-US" altLang="zh-CN" dirty="0"/>
              <a:t>13-14</a:t>
            </a:r>
            <a:r>
              <a:rPr lang="zh-CN" altLang="en-US" dirty="0"/>
              <a:t>年颜色革命后，亲俄总统亚努科维奇逃亡俄罗斯，</a:t>
            </a:r>
            <a:r>
              <a:rPr lang="en-US" altLang="zh-CN" dirty="0"/>
              <a:t>2014</a:t>
            </a:r>
            <a:r>
              <a:rPr lang="zh-CN" altLang="en-US" dirty="0"/>
              <a:t>年</a:t>
            </a:r>
            <a:r>
              <a:rPr lang="en-US" altLang="zh-CN" dirty="0"/>
              <a:t>5</a:t>
            </a:r>
            <a:r>
              <a:rPr lang="zh-CN" altLang="en-US" dirty="0"/>
              <a:t>月亲西方领导波罗申科上台，同时由极端民族主义的</a:t>
            </a:r>
            <a:r>
              <a:rPr lang="en-US" altLang="zh-CN" dirty="0"/>
              <a:t>”</a:t>
            </a:r>
            <a:r>
              <a:rPr lang="zh-CN" altLang="en-US" dirty="0"/>
              <a:t>乌克兰爱国者</a:t>
            </a:r>
            <a:r>
              <a:rPr lang="en-US" altLang="zh-CN" dirty="0"/>
              <a:t>”</a:t>
            </a:r>
            <a:r>
              <a:rPr lang="zh-CN" altLang="en-US" dirty="0"/>
              <a:t>团体和新纳粹主义自由党的成员组成</a:t>
            </a:r>
            <a:r>
              <a:rPr lang="en-US" altLang="zh-CN" dirty="0"/>
              <a:t>”</a:t>
            </a:r>
            <a:r>
              <a:rPr lang="zh-CN" altLang="en-US" dirty="0"/>
              <a:t>亚速营</a:t>
            </a:r>
            <a:r>
              <a:rPr lang="en-US" altLang="zh-CN" dirty="0"/>
              <a:t>”</a:t>
            </a:r>
            <a:r>
              <a:rPr lang="zh-CN" altLang="en-US" dirty="0"/>
              <a:t>，该团体渊源来自于二战时期的乌克兰纳粹伪军；其后在法律层面全面开始去苏联化、反共，如拆除列宁雕像，</a:t>
            </a:r>
            <a:r>
              <a:rPr lang="en-US" altLang="zh-CN" dirty="0"/>
              <a:t>21</a:t>
            </a:r>
            <a:r>
              <a:rPr lang="zh-CN" altLang="en-US" dirty="0"/>
              <a:t>年利沃夫州拆除苏联士兵纪念碑</a:t>
            </a:r>
            <a:endParaRPr lang="en-US" altLang="zh-CN" dirty="0"/>
          </a:p>
        </p:txBody>
      </p:sp>
    </p:spTree>
    <p:extLst>
      <p:ext uri="{BB962C8B-B14F-4D97-AF65-F5344CB8AC3E}">
        <p14:creationId xmlns:p14="http://schemas.microsoft.com/office/powerpoint/2010/main" val="185036862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type="lt">
                                    <p:tmPct val="6299"/>
                                  </p:iterate>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312663" y="1"/>
            <a:ext cx="4032018" cy="5574938"/>
            <a:chOff x="-416830" y="0"/>
            <a:chExt cx="5290914" cy="6859588"/>
          </a:xfrm>
        </p:grpSpPr>
        <p:sp>
          <p:nvSpPr>
            <p:cNvPr id="26" name="矩形 25"/>
            <p:cNvSpPr/>
            <p:nvPr/>
          </p:nvSpPr>
          <p:spPr>
            <a:xfrm>
              <a:off x="165" y="0"/>
              <a:ext cx="4456924" cy="6859588"/>
            </a:xfrm>
            <a:prstGeom prst="rect">
              <a:avLst/>
            </a:prstGeom>
            <a:solidFill>
              <a:srgbClr val="9B0D13"/>
            </a:solidFill>
            <a:ln w="19050" cap="flat" cmpd="sng" algn="ctr">
              <a:noFill/>
              <a:prstDash val="solid"/>
            </a:ln>
            <a:effectLst/>
          </p:spPr>
          <p:txBody>
            <a:bodyPr lIns="91408" tIns="45703" rIns="91408" bIns="45703" rtlCol="0" anchor="ctr"/>
            <a:lstStyle/>
            <a:p>
              <a:pPr marL="0" marR="0" lvl="0" indent="0" algn="ctr" defTabSz="950770" eaLnBrk="1" fontAlgn="auto" latinLnBrk="0" hangingPunct="1">
                <a:lnSpc>
                  <a:spcPct val="100000"/>
                </a:lnSpc>
                <a:spcBef>
                  <a:spcPts val="0"/>
                </a:spcBef>
                <a:spcAft>
                  <a:spcPts val="0"/>
                </a:spcAft>
                <a:buClrTx/>
                <a:buSzTx/>
                <a:buFontTx/>
                <a:buNone/>
                <a:tabLst/>
                <a:defRPr/>
              </a:pPr>
              <a:endParaRPr kumimoji="0" lang="zh-CN" altLang="en-US" sz="1404" b="0" i="0" u="none" strike="noStrike" kern="0" cap="none" spc="0" normalizeH="0" baseline="0" noProof="0">
                <a:ln>
                  <a:noFill/>
                </a:ln>
                <a:solidFill>
                  <a:srgbClr val="FFFFFF"/>
                </a:solidFill>
                <a:effectLst/>
                <a:uLnTx/>
                <a:uFillTx/>
                <a:latin typeface="Impact"/>
                <a:ea typeface="微软雅黑"/>
                <a:cs typeface="+mn-cs"/>
              </a:endParaRPr>
            </a:p>
          </p:txBody>
        </p:sp>
        <p:pic>
          <p:nvPicPr>
            <p:cNvPr id="27" name="Picture 2" descr="C:\Users\Administrator\Desktop\Nipic_20180988_20150909113802527000.png"/>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aturation sat="285000"/>
                      </a14:imgEffect>
                      <a14:imgEffect>
                        <a14:brightnessContrast bright="3000"/>
                      </a14:imgEffect>
                    </a14:imgLayer>
                  </a14:imgProps>
                </a:ext>
                <a:ext uri="{28A0092B-C50C-407E-A947-70E740481C1C}">
                  <a14:useLocalDpi xmlns:a14="http://schemas.microsoft.com/office/drawing/2010/main" val="0"/>
                </a:ext>
              </a:extLst>
            </a:blip>
            <a:srcRect l="22470" r="-7296" b="12677"/>
            <a:stretch/>
          </p:blipFill>
          <p:spPr bwMode="auto">
            <a:xfrm rot="10800000" flipH="1" flipV="1">
              <a:off x="-416830" y="988137"/>
              <a:ext cx="5290914" cy="583921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组合 27"/>
          <p:cNvGrpSpPr/>
          <p:nvPr/>
        </p:nvGrpSpPr>
        <p:grpSpPr>
          <a:xfrm>
            <a:off x="3233923" y="2189457"/>
            <a:ext cx="5946591" cy="3240724"/>
            <a:chOff x="124" y="142257"/>
            <a:chExt cx="9180388" cy="5001243"/>
          </a:xfrm>
        </p:grpSpPr>
        <p:pic>
          <p:nvPicPr>
            <p:cNvPr id="29" name="Picture 5" descr="C:\Users\Administrator\Desktop\党政机关\素材\长城\矢量长城\线稿长城2.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5840"/>
            <a:stretch/>
          </p:blipFill>
          <p:spPr bwMode="auto">
            <a:xfrm>
              <a:off x="124" y="142257"/>
              <a:ext cx="9180388" cy="4805757"/>
            </a:xfrm>
            <a:prstGeom prst="rect">
              <a:avLst/>
            </a:prstGeom>
            <a:noFill/>
            <a:extLst>
              <a:ext uri="{909E8E84-426E-40DD-AFC4-6F175D3DCCD1}">
                <a14:hiddenFill xmlns:a14="http://schemas.microsoft.com/office/drawing/2010/main">
                  <a:solidFill>
                    <a:srgbClr val="FFFFFF"/>
                  </a:solidFill>
                </a14:hiddenFill>
              </a:ext>
            </a:extLst>
          </p:spPr>
        </p:pic>
        <p:sp>
          <p:nvSpPr>
            <p:cNvPr id="30" name="矩形 29"/>
            <p:cNvSpPr/>
            <p:nvPr/>
          </p:nvSpPr>
          <p:spPr>
            <a:xfrm>
              <a:off x="124" y="4948014"/>
              <a:ext cx="9180388" cy="195486"/>
            </a:xfrm>
            <a:prstGeom prst="rect">
              <a:avLst/>
            </a:prstGeom>
            <a:solidFill>
              <a:srgbClr val="9B0D13"/>
            </a:solidFill>
            <a:ln w="19050" cap="flat" cmpd="sng" algn="ctr">
              <a:noFill/>
              <a:prstDash val="solid"/>
            </a:ln>
            <a:effectLst/>
          </p:spPr>
          <p:txBody>
            <a:bodyPr rtlCol="0" anchor="ctr"/>
            <a:lstStyle/>
            <a:p>
              <a:pPr marL="0" marR="0" lvl="0" indent="0" algn="ctr" defTabSz="950770" eaLnBrk="1" fontAlgn="auto" latinLnBrk="0" hangingPunct="1">
                <a:lnSpc>
                  <a:spcPct val="100000"/>
                </a:lnSpc>
                <a:spcBef>
                  <a:spcPts val="0"/>
                </a:spcBef>
                <a:spcAft>
                  <a:spcPts val="0"/>
                </a:spcAft>
                <a:buClrTx/>
                <a:buSzTx/>
                <a:buFontTx/>
                <a:buNone/>
                <a:tabLst/>
                <a:defRPr/>
              </a:pPr>
              <a:endParaRPr kumimoji="0" lang="zh-CN" altLang="en-US" sz="1404" b="0" i="0" u="none" strike="noStrike" kern="0" cap="none" spc="0" normalizeH="0" baseline="0" noProof="0">
                <a:ln>
                  <a:noFill/>
                </a:ln>
                <a:solidFill>
                  <a:srgbClr val="FFFFFF"/>
                </a:solidFill>
                <a:effectLst/>
                <a:uLnTx/>
                <a:uFillTx/>
                <a:latin typeface="Impact"/>
                <a:ea typeface="微软雅黑"/>
                <a:cs typeface="+mn-cs"/>
              </a:endParaRPr>
            </a:p>
          </p:txBody>
        </p:sp>
      </p:grpSp>
      <p:sp>
        <p:nvSpPr>
          <p:cNvPr id="31" name="标题 4"/>
          <p:cNvSpPr txBox="1">
            <a:spLocks/>
          </p:cNvSpPr>
          <p:nvPr/>
        </p:nvSpPr>
        <p:spPr>
          <a:xfrm>
            <a:off x="4269542" y="2597519"/>
            <a:ext cx="3875353" cy="510516"/>
          </a:xfrm>
          <a:prstGeom prst="rect">
            <a:avLst/>
          </a:prstGeom>
        </p:spPr>
        <p:txBody>
          <a:bodyPr vert="horz" lIns="121847" tIns="60924" rIns="121847" bIns="60924"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a:solidFill>
                  <a:srgbClr val="9B0D13"/>
                </a:solidFill>
                <a:latin typeface="Impact"/>
                <a:ea typeface="微软雅黑"/>
                <a:cs typeface="+mn-ea"/>
                <a:sym typeface="+mn-lt"/>
              </a:rPr>
              <a:t>为何会产生历史虚无主义</a:t>
            </a:r>
          </a:p>
        </p:txBody>
      </p:sp>
      <p:grpSp>
        <p:nvGrpSpPr>
          <p:cNvPr id="32" name="组合 31"/>
          <p:cNvGrpSpPr/>
          <p:nvPr/>
        </p:nvGrpSpPr>
        <p:grpSpPr>
          <a:xfrm>
            <a:off x="4785787" y="840550"/>
            <a:ext cx="2508487" cy="1674889"/>
            <a:chOff x="4785785" y="593113"/>
            <a:chExt cx="2508487" cy="1674283"/>
          </a:xfrm>
        </p:grpSpPr>
        <p:pic>
          <p:nvPicPr>
            <p:cNvPr id="33" name="Picture 4" descr="C:\Users\Administrator\Desktop\素材\Nipic_2174276_20140319144634019323.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5785" y="593113"/>
              <a:ext cx="2508487" cy="1674283"/>
            </a:xfrm>
            <a:prstGeom prst="rect">
              <a:avLst/>
            </a:prstGeom>
            <a:noFill/>
            <a:extLst>
              <a:ext uri="{909E8E84-426E-40DD-AFC4-6F175D3DCCD1}">
                <a14:hiddenFill xmlns:a14="http://schemas.microsoft.com/office/drawing/2010/main">
                  <a:solidFill>
                    <a:srgbClr val="FFFFFF"/>
                  </a:solidFill>
                </a14:hiddenFill>
              </a:ext>
            </a:extLst>
          </p:spPr>
        </p:pic>
        <p:sp>
          <p:nvSpPr>
            <p:cNvPr id="34" name="标题 4"/>
            <p:cNvSpPr txBox="1">
              <a:spLocks/>
            </p:cNvSpPr>
            <p:nvPr/>
          </p:nvSpPr>
          <p:spPr>
            <a:xfrm>
              <a:off x="5364088" y="675845"/>
              <a:ext cx="1613764" cy="1391849"/>
            </a:xfrm>
            <a:prstGeom prst="rect">
              <a:avLst/>
            </a:prstGeom>
          </p:spPr>
          <p:txBody>
            <a:bodyPr vert="horz" lIns="68589" tIns="34294" rIns="68589" bIns="34294"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4801" dirty="0">
                  <a:solidFill>
                    <a:srgbClr val="FFFFFF"/>
                  </a:solidFill>
                  <a:latin typeface="Impact" pitchFamily="34" charset="0"/>
                  <a:ea typeface="微软雅黑" pitchFamily="34" charset="-122"/>
                </a:rPr>
                <a:t>    02</a:t>
              </a:r>
              <a:endParaRPr lang="zh-CN" altLang="en-US" sz="2775" dirty="0">
                <a:solidFill>
                  <a:srgbClr val="FFFFFF"/>
                </a:solidFill>
                <a:latin typeface="Impact" pitchFamily="34" charset="0"/>
                <a:ea typeface="微软雅黑" pitchFamily="34" charset="-122"/>
              </a:endParaRPr>
            </a:p>
          </p:txBody>
        </p:sp>
      </p:grpSp>
      <p:grpSp>
        <p:nvGrpSpPr>
          <p:cNvPr id="35" name="组合 34"/>
          <p:cNvGrpSpPr/>
          <p:nvPr/>
        </p:nvGrpSpPr>
        <p:grpSpPr>
          <a:xfrm>
            <a:off x="7180081" y="3216011"/>
            <a:ext cx="1230762" cy="893596"/>
            <a:chOff x="6935916" y="343637"/>
            <a:chExt cx="1713877" cy="1135367"/>
          </a:xfrm>
        </p:grpSpPr>
        <p:pic>
          <p:nvPicPr>
            <p:cNvPr id="36" name="Picture 4" descr="C:\Users\Administrator\Desktop\线稿长城1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35916" y="343637"/>
              <a:ext cx="1300628" cy="113536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C:\Users\Administrator\Desktop\线稿长城1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900000">
              <a:off x="7896192" y="541316"/>
              <a:ext cx="753601" cy="6578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组合 37"/>
          <p:cNvGrpSpPr/>
          <p:nvPr/>
        </p:nvGrpSpPr>
        <p:grpSpPr>
          <a:xfrm>
            <a:off x="517897" y="1082898"/>
            <a:ext cx="2592948" cy="3719072"/>
            <a:chOff x="690439" y="1063965"/>
            <a:chExt cx="3456814" cy="4958117"/>
          </a:xfrm>
        </p:grpSpPr>
        <p:pic>
          <p:nvPicPr>
            <p:cNvPr id="39" name="Picture 7" descr="C:\Users\Administrator\Desktop\党政机关\素材\长城\矢量长城\132.png"/>
            <p:cNvPicPr>
              <a:picLocks noChangeAspect="1" noChangeArrowheads="1"/>
            </p:cNvPicPr>
            <p:nvPr/>
          </p:nvPicPr>
          <p:blipFill>
            <a:blip r:embed="rId9" cstate="print">
              <a:extLst>
                <a:ext uri="{BEBA8EAE-BF5A-486C-A8C5-ECC9F3942E4B}">
                  <a14:imgProps xmlns:a14="http://schemas.microsoft.com/office/drawing/2010/main">
                    <a14:imgLayer r:embed="rId10">
                      <a14:imgEffect>
                        <a14:colorTemperature colorTemp="10125"/>
                      </a14:imgEffect>
                      <a14:imgEffect>
                        <a14:brightnessContrast bright="100000" contrast="72000"/>
                      </a14:imgEffect>
                    </a14:imgLayer>
                  </a14:imgProps>
                </a:ext>
                <a:ext uri="{28A0092B-C50C-407E-A947-70E740481C1C}">
                  <a14:useLocalDpi xmlns:a14="http://schemas.microsoft.com/office/drawing/2010/main" val="0"/>
                </a:ext>
              </a:extLst>
            </a:blip>
            <a:srcRect/>
            <a:stretch>
              <a:fillRect/>
            </a:stretch>
          </p:blipFill>
          <p:spPr bwMode="auto">
            <a:xfrm>
              <a:off x="1504358" y="5414104"/>
              <a:ext cx="1665810" cy="607978"/>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组合 39"/>
            <p:cNvGrpSpPr/>
            <p:nvPr/>
          </p:nvGrpSpPr>
          <p:grpSpPr>
            <a:xfrm>
              <a:off x="690439" y="1063965"/>
              <a:ext cx="3456814" cy="3116279"/>
              <a:chOff x="690439" y="1063965"/>
              <a:chExt cx="3456814" cy="3116279"/>
            </a:xfrm>
          </p:grpSpPr>
          <p:grpSp>
            <p:nvGrpSpPr>
              <p:cNvPr id="41" name="组合 40"/>
              <p:cNvGrpSpPr/>
              <p:nvPr/>
            </p:nvGrpSpPr>
            <p:grpSpPr>
              <a:xfrm>
                <a:off x="924883" y="2116455"/>
                <a:ext cx="2809220" cy="703329"/>
                <a:chOff x="763823" y="350767"/>
                <a:chExt cx="3175331" cy="527375"/>
              </a:xfrm>
            </p:grpSpPr>
            <p:sp>
              <p:nvSpPr>
                <p:cNvPr id="44" name="TextBox 19"/>
                <p:cNvSpPr txBox="1"/>
                <p:nvPr/>
              </p:nvSpPr>
              <p:spPr>
                <a:xfrm>
                  <a:off x="1071323" y="619703"/>
                  <a:ext cx="2577899" cy="258439"/>
                </a:xfrm>
                <a:prstGeom prst="rect">
                  <a:avLst/>
                </a:prstGeom>
                <a:noFill/>
                <a:ln>
                  <a:noFill/>
                </a:ln>
                <a:effectLst/>
              </p:spPr>
              <p:txBody>
                <a:bodyPr wrap="none" rtlCol="0">
                  <a:spAutoFit/>
                </a:bodyPr>
                <a:lstStyle/>
                <a:p>
                  <a:pPr algn="ctr" defTabSz="950770">
                    <a:lnSpc>
                      <a:spcPct val="120000"/>
                    </a:lnSpc>
                  </a:pPr>
                  <a:r>
                    <a:rPr lang="en-US" altLang="zh-CN" sz="900" b="1" dirty="0">
                      <a:solidFill>
                        <a:srgbClr val="FDE6D3"/>
                      </a:solidFill>
                      <a:latin typeface="微软雅黑"/>
                      <a:ea typeface="微软雅黑"/>
                      <a:cs typeface="+mn-ea"/>
                      <a:sym typeface="+mn-lt"/>
                    </a:rPr>
                    <a:t>Communist Party of China</a:t>
                  </a:r>
                  <a:endParaRPr lang="zh-CN" altLang="en-US" sz="900" b="1" dirty="0">
                    <a:solidFill>
                      <a:srgbClr val="FDE6D3"/>
                    </a:solidFill>
                    <a:latin typeface="微软雅黑"/>
                    <a:ea typeface="微软雅黑"/>
                    <a:cs typeface="+mn-ea"/>
                    <a:sym typeface="+mn-lt"/>
                  </a:endParaRPr>
                </a:p>
              </p:txBody>
            </p:sp>
            <p:sp>
              <p:nvSpPr>
                <p:cNvPr id="45" name="TextBox 20"/>
                <p:cNvSpPr txBox="1"/>
                <p:nvPr/>
              </p:nvSpPr>
              <p:spPr>
                <a:xfrm>
                  <a:off x="763823" y="350767"/>
                  <a:ext cx="3175331" cy="355354"/>
                </a:xfrm>
                <a:prstGeom prst="rect">
                  <a:avLst/>
                </a:prstGeom>
                <a:noFill/>
                <a:effectLst/>
              </p:spPr>
              <p:txBody>
                <a:bodyPr wrap="square" rtlCol="0">
                  <a:spAutoFit/>
                </a:bodyPr>
                <a:lstStyle/>
                <a:p>
                  <a:pPr algn="ctr" defTabSz="950770">
                    <a:lnSpc>
                      <a:spcPct val="120000"/>
                    </a:lnSpc>
                  </a:pPr>
                  <a:r>
                    <a:rPr lang="zh-CN" altLang="en-US" sz="1425" b="1" dirty="0">
                      <a:solidFill>
                        <a:srgbClr val="FDE6D3"/>
                      </a:solidFill>
                      <a:latin typeface="Impact"/>
                      <a:ea typeface="微软雅黑"/>
                      <a:cs typeface="+mn-ea"/>
                      <a:sym typeface="+mn-lt"/>
                    </a:rPr>
                    <a:t>中国共产党</a:t>
                  </a:r>
                  <a:endParaRPr lang="en-US" altLang="zh-CN" sz="1425" b="1" dirty="0">
                    <a:solidFill>
                      <a:srgbClr val="FDE6D3"/>
                    </a:solidFill>
                    <a:latin typeface="Impact"/>
                    <a:ea typeface="微软雅黑"/>
                    <a:cs typeface="+mn-ea"/>
                    <a:sym typeface="+mn-lt"/>
                  </a:endParaRPr>
                </a:p>
              </p:txBody>
            </p:sp>
          </p:grpSp>
          <p:pic>
            <p:nvPicPr>
              <p:cNvPr id="42" name="Picture 3" descr="C:\Users\xb\Desktop\53bf653e36a06.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802436" y="1063965"/>
                <a:ext cx="953365" cy="845593"/>
              </a:xfrm>
              <a:prstGeom prst="rect">
                <a:avLst/>
              </a:prstGeom>
              <a:noFill/>
              <a:extLst>
                <a:ext uri="{909E8E84-426E-40DD-AFC4-6F175D3DCCD1}">
                  <a14:hiddenFill xmlns:a14="http://schemas.microsoft.com/office/drawing/2010/main">
                    <a:solidFill>
                      <a:srgbClr val="FFFFFF"/>
                    </a:solidFill>
                  </a14:hiddenFill>
                </a:ext>
              </a:extLst>
            </p:spPr>
          </p:pic>
          <p:sp>
            <p:nvSpPr>
              <p:cNvPr id="43" name="文本框 8"/>
              <p:cNvSpPr txBox="1"/>
              <p:nvPr/>
            </p:nvSpPr>
            <p:spPr>
              <a:xfrm>
                <a:off x="690439" y="2826217"/>
                <a:ext cx="3456814" cy="1354027"/>
              </a:xfrm>
              <a:prstGeom prst="rect">
                <a:avLst/>
              </a:prstGeom>
              <a:noFill/>
            </p:spPr>
            <p:txBody>
              <a:bodyPr wrap="square" lIns="91430" tIns="45715" rIns="91430" bIns="45715" rtlCol="0">
                <a:spAutoFit/>
              </a:bodyPr>
              <a:lstStyle/>
              <a:p>
                <a:pPr algn="ctr" defTabSz="950770"/>
                <a:r>
                  <a:rPr lang="zh-CN" altLang="en-US" sz="3000" dirty="0">
                    <a:solidFill>
                      <a:srgbClr val="FDE9D5"/>
                    </a:solidFill>
                    <a:latin typeface="华康俪金黑W8(P)" pitchFamily="34" charset="-122"/>
                    <a:ea typeface="华康俪金黑W8(P)" pitchFamily="34" charset="-122"/>
                  </a:rPr>
                  <a:t>对抗历史虚无主义</a:t>
                </a:r>
              </a:p>
            </p:txBody>
          </p:sp>
        </p:grpSp>
      </p:grpSp>
    </p:spTree>
    <p:extLst>
      <p:ext uri="{BB962C8B-B14F-4D97-AF65-F5344CB8AC3E}">
        <p14:creationId xmlns:p14="http://schemas.microsoft.com/office/powerpoint/2010/main" val="65571660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1500" fill="hold"/>
                                        <p:tgtEl>
                                          <p:spTgt spid="38"/>
                                        </p:tgtEl>
                                        <p:attrNameLst>
                                          <p:attrName>ppt_x</p:attrName>
                                        </p:attrNameLst>
                                      </p:cBhvr>
                                      <p:tavLst>
                                        <p:tav tm="0">
                                          <p:val>
                                            <p:strVal val="#ppt_x"/>
                                          </p:val>
                                        </p:tav>
                                        <p:tav tm="100000">
                                          <p:val>
                                            <p:strVal val="#ppt_x"/>
                                          </p:val>
                                        </p:tav>
                                      </p:tavLst>
                                    </p:anim>
                                    <p:anim calcmode="lin" valueType="num">
                                      <p:cBhvr additive="base">
                                        <p:cTn id="12" dur="1500" fill="hold"/>
                                        <p:tgtEl>
                                          <p:spTgt spid="38"/>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childTnLst>
                                </p:cTn>
                              </p:par>
                            </p:childTnLst>
                          </p:cTn>
                        </p:par>
                        <p:par>
                          <p:cTn id="17" fill="hold">
                            <p:stCondLst>
                              <p:cond delay="3000"/>
                            </p:stCondLst>
                            <p:childTnLst>
                              <p:par>
                                <p:cTn id="18" presetID="2" presetClass="entr" presetSubtype="6" fill="hold" nodeType="afterEffect">
                                  <p:stCondLst>
                                    <p:cond delay="0"/>
                                  </p:stCondLst>
                                  <p:childTnLst>
                                    <p:set>
                                      <p:cBhvr>
                                        <p:cTn id="19" dur="1" fill="hold">
                                          <p:stCondLst>
                                            <p:cond delay="0"/>
                                          </p:stCondLst>
                                        </p:cTn>
                                        <p:tgtEl>
                                          <p:spTgt spid="35"/>
                                        </p:tgtEl>
                                        <p:attrNameLst>
                                          <p:attrName>style.visibility</p:attrName>
                                        </p:attrNameLst>
                                      </p:cBhvr>
                                      <p:to>
                                        <p:strVal val="visible"/>
                                      </p:to>
                                    </p:set>
                                    <p:anim calcmode="lin" valueType="num">
                                      <p:cBhvr additive="base">
                                        <p:cTn id="20" dur="1500" fill="hold"/>
                                        <p:tgtEl>
                                          <p:spTgt spid="35"/>
                                        </p:tgtEl>
                                        <p:attrNameLst>
                                          <p:attrName>ppt_x</p:attrName>
                                        </p:attrNameLst>
                                      </p:cBhvr>
                                      <p:tavLst>
                                        <p:tav tm="0">
                                          <p:val>
                                            <p:strVal val="1+#ppt_w/2"/>
                                          </p:val>
                                        </p:tav>
                                        <p:tav tm="100000">
                                          <p:val>
                                            <p:strVal val="#ppt_x"/>
                                          </p:val>
                                        </p:tav>
                                      </p:tavLst>
                                    </p:anim>
                                    <p:anim calcmode="lin" valueType="num">
                                      <p:cBhvr additive="base">
                                        <p:cTn id="21" dur="1500" fill="hold"/>
                                        <p:tgtEl>
                                          <p:spTgt spid="35"/>
                                        </p:tgtEl>
                                        <p:attrNameLst>
                                          <p:attrName>ppt_y</p:attrName>
                                        </p:attrNameLst>
                                      </p:cBhvr>
                                      <p:tavLst>
                                        <p:tav tm="0">
                                          <p:val>
                                            <p:strVal val="1+#ppt_h/2"/>
                                          </p:val>
                                        </p:tav>
                                        <p:tav tm="100000">
                                          <p:val>
                                            <p:strVal val="#ppt_y"/>
                                          </p:val>
                                        </p:tav>
                                      </p:tavLst>
                                    </p:anim>
                                  </p:childTnLst>
                                </p:cTn>
                              </p:par>
                            </p:childTnLst>
                          </p:cTn>
                        </p:par>
                        <p:par>
                          <p:cTn id="22" fill="hold">
                            <p:stCondLst>
                              <p:cond delay="4500"/>
                            </p:stCondLst>
                            <p:childTnLst>
                              <p:par>
                                <p:cTn id="23" presetID="42" presetClass="entr" presetSubtype="0" fill="hold"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1000"/>
                                        <p:tgtEl>
                                          <p:spTgt spid="32"/>
                                        </p:tgtEl>
                                      </p:cBhvr>
                                    </p:animEffect>
                                    <p:anim calcmode="lin" valueType="num">
                                      <p:cBhvr>
                                        <p:cTn id="26" dur="1000" fill="hold"/>
                                        <p:tgtEl>
                                          <p:spTgt spid="32"/>
                                        </p:tgtEl>
                                        <p:attrNameLst>
                                          <p:attrName>ppt_x</p:attrName>
                                        </p:attrNameLst>
                                      </p:cBhvr>
                                      <p:tavLst>
                                        <p:tav tm="0">
                                          <p:val>
                                            <p:strVal val="#ppt_x"/>
                                          </p:val>
                                        </p:tav>
                                        <p:tav tm="100000">
                                          <p:val>
                                            <p:strVal val="#ppt_x"/>
                                          </p:val>
                                        </p:tav>
                                      </p:tavLst>
                                    </p:anim>
                                    <p:anim calcmode="lin" valueType="num">
                                      <p:cBhvr>
                                        <p:cTn id="27" dur="1000" fill="hold"/>
                                        <p:tgtEl>
                                          <p:spTgt spid="32"/>
                                        </p:tgtEl>
                                        <p:attrNameLst>
                                          <p:attrName>ppt_y</p:attrName>
                                        </p:attrNameLst>
                                      </p:cBhvr>
                                      <p:tavLst>
                                        <p:tav tm="0">
                                          <p:val>
                                            <p:strVal val="#ppt_y+.1"/>
                                          </p:val>
                                        </p:tav>
                                        <p:tav tm="100000">
                                          <p:val>
                                            <p:strVal val="#ppt_y"/>
                                          </p:val>
                                        </p:tav>
                                      </p:tavLst>
                                    </p:anim>
                                  </p:childTnLst>
                                </p:cTn>
                              </p:par>
                            </p:childTnLst>
                          </p:cTn>
                        </p:par>
                        <p:par>
                          <p:cTn id="28" fill="hold">
                            <p:stCondLst>
                              <p:cond delay="5500"/>
                            </p:stCondLst>
                            <p:childTnLst>
                              <p:par>
                                <p:cTn id="29" presetID="42" presetClass="entr" presetSubtype="0"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1000"/>
                                        <p:tgtEl>
                                          <p:spTgt spid="31"/>
                                        </p:tgtEl>
                                      </p:cBhvr>
                                    </p:animEffect>
                                    <p:anim calcmode="lin" valueType="num">
                                      <p:cBhvr>
                                        <p:cTn id="32" dur="1000" fill="hold"/>
                                        <p:tgtEl>
                                          <p:spTgt spid="31"/>
                                        </p:tgtEl>
                                        <p:attrNameLst>
                                          <p:attrName>ppt_x</p:attrName>
                                        </p:attrNameLst>
                                      </p:cBhvr>
                                      <p:tavLst>
                                        <p:tav tm="0">
                                          <p:val>
                                            <p:strVal val="#ppt_x"/>
                                          </p:val>
                                        </p:tav>
                                        <p:tav tm="100000">
                                          <p:val>
                                            <p:strVal val="#ppt_x"/>
                                          </p:val>
                                        </p:tav>
                                      </p:tavLst>
                                    </p:anim>
                                    <p:anim calcmode="lin" valueType="num">
                                      <p:cBhvr>
                                        <p:cTn id="33"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1187</TotalTime>
  <Words>2435</Words>
  <Application>Microsoft Macintosh PowerPoint</Application>
  <PresentationFormat>全屏显示(16:10)</PresentationFormat>
  <Paragraphs>197</Paragraphs>
  <Slides>29</Slides>
  <Notes>29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-apple-system-font</vt:lpstr>
      <vt:lpstr>等线</vt:lpstr>
      <vt:lpstr>华康俪金黑W8(P)</vt:lpstr>
      <vt:lpstr>微软雅黑</vt:lpstr>
      <vt:lpstr>Arial</vt:lpstr>
      <vt:lpstr>Calibri</vt:lpstr>
      <vt:lpstr>Calibri Light</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weiyao@didiglobal.com</cp:lastModifiedBy>
  <cp:revision>25</cp:revision>
  <dcterms:created xsi:type="dcterms:W3CDTF">2017-04-20T11:59:24Z</dcterms:created>
  <dcterms:modified xsi:type="dcterms:W3CDTF">2022-03-22T06:44:25Z</dcterms:modified>
</cp:coreProperties>
</file>