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2" r:id="rId5"/>
    <p:sldId id="267" r:id="rId6"/>
    <p:sldId id="271" r:id="rId7"/>
    <p:sldId id="270" r:id="rId8"/>
    <p:sldId id="269"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Helvetica Neue" panose="020B0604020202020204" charset="0"/>
      <p:regular r:id="rId15"/>
      <p:bold r:id="rId16"/>
      <p:italic r:id="rId17"/>
      <p:boldItalic r:id="rId18"/>
    </p:embeddedFont>
    <p:embeddedFont>
      <p:font typeface="Merriweather" panose="00000500000000000000" pitchFamily="2" charset="0"/>
      <p:regular r:id="rId19"/>
      <p:bold r:id="rId20"/>
      <p:italic r:id="rId21"/>
      <p:boldItalic r:id="rId22"/>
    </p:embeddedFont>
    <p:embeddedFont>
      <p:font typeface="Proxima Nova"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B073CB-B925-43B4-AB4E-F5E52D1DB984}">
  <a:tblStyle styleId="{69B073CB-B925-43B4-AB4E-F5E52D1DB9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59935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509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128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527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126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342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928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352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297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Shape 64"/>
          <p:cNvPicPr preferRelativeResize="0"/>
          <p:nvPr/>
        </p:nvPicPr>
        <p:blipFill rotWithShape="1">
          <a:blip r:embed="rId3">
            <a:alphaModFix/>
          </a:blip>
          <a:srcRect r="9057"/>
          <a:stretch/>
        </p:blipFill>
        <p:spPr>
          <a:xfrm>
            <a:off x="0" y="4125500"/>
            <a:ext cx="9144001" cy="1018000"/>
          </a:xfrm>
          <a:prstGeom prst="rect">
            <a:avLst/>
          </a:prstGeom>
          <a:noFill/>
          <a:ln>
            <a:noFill/>
          </a:ln>
        </p:spPr>
      </p:pic>
      <p:sp>
        <p:nvSpPr>
          <p:cNvPr id="66" name="Shape 66"/>
          <p:cNvSpPr txBox="1"/>
          <p:nvPr/>
        </p:nvSpPr>
        <p:spPr>
          <a:xfrm>
            <a:off x="4614532" y="1582770"/>
            <a:ext cx="4324500" cy="170450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lang="es-MX" sz="3200" b="1" dirty="0">
              <a:solidFill>
                <a:srgbClr val="2B4A6F"/>
              </a:solidFill>
              <a:latin typeface="Helvetica Neue"/>
              <a:ea typeface="Helvetica Neue"/>
              <a:cs typeface="Helvetica Neue"/>
              <a:sym typeface="Helvetica Neue"/>
            </a:endParaRPr>
          </a:p>
          <a:p>
            <a:pPr marL="0" marR="0" lvl="0" indent="0" rtl="0">
              <a:spcBef>
                <a:spcPts val="0"/>
              </a:spcBef>
              <a:spcAft>
                <a:spcPts val="0"/>
              </a:spcAft>
              <a:buNone/>
            </a:pPr>
            <a:r>
              <a:rPr lang="es-MX" sz="3200" b="1" dirty="0">
                <a:solidFill>
                  <a:srgbClr val="2B4A6F"/>
                </a:solidFill>
                <a:latin typeface="Helvetica Neue"/>
                <a:ea typeface="Helvetica Neue"/>
                <a:cs typeface="Helvetica Neue"/>
                <a:sym typeface="Helvetica Neue"/>
              </a:rPr>
              <a:t>FINAL PRESENTATION</a:t>
            </a:r>
            <a:endParaRPr lang="es-MX" sz="2800" dirty="0">
              <a:solidFill>
                <a:srgbClr val="FF0000"/>
              </a:solidFill>
              <a:latin typeface="Proxima Nova"/>
              <a:ea typeface="Proxima Nova"/>
              <a:cs typeface="Proxima Nova"/>
              <a:sym typeface="Proxima Nova"/>
            </a:endParaRPr>
          </a:p>
          <a:p>
            <a:pPr marL="0" marR="0" lvl="0" indent="0" rtl="0">
              <a:spcBef>
                <a:spcPts val="0"/>
              </a:spcBef>
              <a:spcAft>
                <a:spcPts val="0"/>
              </a:spcAft>
              <a:buNone/>
            </a:pPr>
            <a:br>
              <a:rPr lang="es-MX" sz="3200" dirty="0">
                <a:solidFill>
                  <a:srgbClr val="2B4A6F"/>
                </a:solidFill>
                <a:latin typeface="Helvetica Neue"/>
                <a:ea typeface="Helvetica Neue"/>
                <a:cs typeface="Helvetica Neue"/>
                <a:sym typeface="Helvetica Neue"/>
              </a:rPr>
            </a:br>
            <a:endParaRPr lang="es-MX" sz="3200" dirty="0">
              <a:solidFill>
                <a:srgbClr val="2B4A6F"/>
              </a:solidFill>
              <a:latin typeface="Helvetica Neue"/>
              <a:ea typeface="Helvetica Neue"/>
              <a:cs typeface="Helvetica Neue"/>
              <a:sym typeface="Helvetica Neue"/>
            </a:endParaRPr>
          </a:p>
        </p:txBody>
      </p:sp>
      <p:cxnSp>
        <p:nvCxnSpPr>
          <p:cNvPr id="67" name="Shape 67"/>
          <p:cNvCxnSpPr/>
          <p:nvPr/>
        </p:nvCxnSpPr>
        <p:spPr>
          <a:xfrm>
            <a:off x="4357780" y="1009160"/>
            <a:ext cx="0" cy="2643000"/>
          </a:xfrm>
          <a:prstGeom prst="straightConnector1">
            <a:avLst/>
          </a:prstGeom>
          <a:noFill/>
          <a:ln w="25400" cap="flat" cmpd="sng">
            <a:solidFill>
              <a:srgbClr val="17365D"/>
            </a:solidFill>
            <a:prstDash val="solid"/>
            <a:round/>
            <a:headEnd type="none" w="sm" len="sm"/>
            <a:tailEnd type="none" w="sm" len="sm"/>
          </a:ln>
          <a:effectLst>
            <a:outerShdw blurRad="40000" dist="20000" dir="5400000" rotWithShape="0">
              <a:srgbClr val="000000">
                <a:alpha val="37650"/>
              </a:srgbClr>
            </a:outerShdw>
          </a:effectLst>
        </p:spPr>
      </p:cxnSp>
      <p:pic>
        <p:nvPicPr>
          <p:cNvPr id="69" name="Shape 69"/>
          <p:cNvPicPr preferRelativeResize="0"/>
          <p:nvPr/>
        </p:nvPicPr>
        <p:blipFill rotWithShape="1">
          <a:blip r:embed="rId3">
            <a:alphaModFix/>
          </a:blip>
          <a:srcRect r="9057"/>
          <a:stretch/>
        </p:blipFill>
        <p:spPr>
          <a:xfrm>
            <a:off x="0" y="-378300"/>
            <a:ext cx="9144001" cy="1018000"/>
          </a:xfrm>
          <a:prstGeom prst="rect">
            <a:avLst/>
          </a:prstGeom>
          <a:noFill/>
          <a:ln>
            <a:noFill/>
          </a:ln>
        </p:spPr>
      </p:pic>
      <p:pic>
        <p:nvPicPr>
          <p:cNvPr id="7" name="Imagen 6"/>
          <p:cNvPicPr>
            <a:picLocks noChangeAspect="1"/>
          </p:cNvPicPr>
          <p:nvPr/>
        </p:nvPicPr>
        <p:blipFill>
          <a:blip r:embed="rId4"/>
          <a:srcRect/>
          <a:stretch/>
        </p:blipFill>
        <p:spPr>
          <a:xfrm>
            <a:off x="1364854" y="1829448"/>
            <a:ext cx="2378858" cy="1201443"/>
          </a:xfrm>
          <a:prstGeom prst="rect">
            <a:avLst/>
          </a:prstGeom>
        </p:spPr>
      </p:pic>
      <p:sp>
        <p:nvSpPr>
          <p:cNvPr id="2" name="CuadroTexto 1"/>
          <p:cNvSpPr txBox="1"/>
          <p:nvPr/>
        </p:nvSpPr>
        <p:spPr>
          <a:xfrm>
            <a:off x="7039768" y="4634500"/>
            <a:ext cx="1576072" cy="307777"/>
          </a:xfrm>
          <a:prstGeom prst="rect">
            <a:avLst/>
          </a:prstGeom>
          <a:noFill/>
        </p:spPr>
        <p:txBody>
          <a:bodyPr wrap="none" rtlCol="0">
            <a:spAutoFit/>
          </a:bodyPr>
          <a:lstStyle/>
          <a:p>
            <a:r>
              <a:rPr lang="es-MX" dirty="0">
                <a:solidFill>
                  <a:schemeClr val="bg1"/>
                </a:solidFill>
              </a:rPr>
              <a:t>Date: 04-20-2022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idx="4294967295"/>
          </p:nvPr>
        </p:nvSpPr>
        <p:spPr>
          <a:xfrm>
            <a:off x="822350" y="487087"/>
            <a:ext cx="3706500" cy="62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S</a:t>
            </a:r>
            <a:r>
              <a:rPr lang="es-MX" dirty="0" err="1"/>
              <a:t>chedule</a:t>
            </a:r>
            <a:endParaRPr dirty="0"/>
          </a:p>
        </p:txBody>
      </p:sp>
      <p:sp>
        <p:nvSpPr>
          <p:cNvPr id="75" name="Shape 75"/>
          <p:cNvSpPr txBox="1">
            <a:spLocks noGrp="1"/>
          </p:cNvSpPr>
          <p:nvPr>
            <p:ph type="body" idx="4294967295"/>
          </p:nvPr>
        </p:nvSpPr>
        <p:spPr>
          <a:xfrm>
            <a:off x="822350" y="1725075"/>
            <a:ext cx="3989100" cy="2340736"/>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s-MX" sz="1800" dirty="0" err="1">
                <a:latin typeface="Calibri" panose="020F0502020204030204" pitchFamily="34" charset="0"/>
                <a:cs typeface="Calibri" panose="020F0502020204030204" pitchFamily="34" charset="0"/>
              </a:rPr>
              <a:t>Team</a:t>
            </a:r>
            <a:r>
              <a:rPr lang="es-MX" sz="1800" dirty="0">
                <a:latin typeface="Calibri" panose="020F0502020204030204" pitchFamily="34" charset="0"/>
                <a:cs typeface="Calibri" panose="020F0502020204030204" pitchFamily="34" charset="0"/>
              </a:rPr>
              <a:t> </a:t>
            </a:r>
            <a:r>
              <a:rPr lang="es-MX" sz="1800" dirty="0" err="1">
                <a:latin typeface="Calibri" panose="020F0502020204030204" pitchFamily="34" charset="0"/>
                <a:cs typeface="Calibri" panose="020F0502020204030204" pitchFamily="34" charset="0"/>
              </a:rPr>
              <a:t>presentation</a:t>
            </a:r>
            <a:endParaRPr lang="es-MX" sz="1800" dirty="0">
              <a:latin typeface="Calibri" panose="020F0502020204030204" pitchFamily="34" charset="0"/>
              <a:cs typeface="Calibri" panose="020F0502020204030204" pitchFamily="34" charset="0"/>
            </a:endParaRPr>
          </a:p>
          <a:p>
            <a:pPr marL="457200" lvl="0" indent="-311150" algn="just" rtl="0">
              <a:spcBef>
                <a:spcPts val="0"/>
              </a:spcBef>
              <a:spcAft>
                <a:spcPts val="0"/>
              </a:spcAft>
              <a:buSzPts val="1300"/>
              <a:buChar char="●"/>
            </a:pPr>
            <a:r>
              <a:rPr lang="en-US" sz="1800" dirty="0">
                <a:latin typeface="Calibri" panose="020F0502020204030204" pitchFamily="34" charset="0"/>
                <a:cs typeface="Calibri" panose="020F0502020204030204" pitchFamily="34" charset="0"/>
              </a:rPr>
              <a:t>Description of the problem to solve</a:t>
            </a:r>
          </a:p>
          <a:p>
            <a:pPr marL="457200" lvl="0" indent="-311150" algn="just" rtl="0">
              <a:spcBef>
                <a:spcPts val="0"/>
              </a:spcBef>
              <a:spcAft>
                <a:spcPts val="0"/>
              </a:spcAft>
              <a:buSzPts val="1300"/>
              <a:buChar char="●"/>
            </a:pPr>
            <a:r>
              <a:rPr lang="es-MX" sz="1800" dirty="0" err="1">
                <a:latin typeface="Calibri" panose="020F0502020204030204" pitchFamily="34" charset="0"/>
                <a:cs typeface="Calibri" panose="020F0502020204030204" pitchFamily="34" charset="0"/>
              </a:rPr>
              <a:t>Proposed</a:t>
            </a:r>
            <a:r>
              <a:rPr lang="es-MX" sz="1800" dirty="0">
                <a:latin typeface="Calibri" panose="020F0502020204030204" pitchFamily="34" charset="0"/>
                <a:cs typeface="Calibri" panose="020F0502020204030204" pitchFamily="34" charset="0"/>
              </a:rPr>
              <a:t> </a:t>
            </a:r>
            <a:r>
              <a:rPr lang="es-MX" sz="1800" dirty="0" err="1">
                <a:latin typeface="Calibri" panose="020F0502020204030204" pitchFamily="34" charset="0"/>
                <a:cs typeface="Calibri" panose="020F0502020204030204" pitchFamily="34" charset="0"/>
              </a:rPr>
              <a:t>solution</a:t>
            </a:r>
            <a:endParaRPr lang="es-MX" sz="1800" dirty="0">
              <a:latin typeface="Calibri" panose="020F0502020204030204" pitchFamily="34" charset="0"/>
              <a:cs typeface="Calibri" panose="020F0502020204030204" pitchFamily="34" charset="0"/>
            </a:endParaRPr>
          </a:p>
          <a:p>
            <a:pPr marL="457200" lvl="0" indent="-311150" algn="just" rtl="0">
              <a:spcBef>
                <a:spcPts val="0"/>
              </a:spcBef>
              <a:spcAft>
                <a:spcPts val="0"/>
              </a:spcAft>
              <a:buSzPts val="1300"/>
              <a:buChar char="●"/>
            </a:pPr>
            <a:r>
              <a:rPr lang="es-MX" sz="1800" dirty="0" err="1">
                <a:latin typeface="Calibri" panose="020F0502020204030204" pitchFamily="34" charset="0"/>
                <a:cs typeface="Calibri" panose="020F0502020204030204" pitchFamily="34" charset="0"/>
              </a:rPr>
              <a:t>Solution</a:t>
            </a:r>
            <a:r>
              <a:rPr lang="es-MX" sz="1800" dirty="0">
                <a:latin typeface="Calibri" panose="020F0502020204030204" pitchFamily="34" charset="0"/>
                <a:cs typeface="Calibri" panose="020F0502020204030204" pitchFamily="34" charset="0"/>
              </a:rPr>
              <a:t> </a:t>
            </a:r>
            <a:r>
              <a:rPr lang="es-MX" sz="1800" dirty="0" err="1">
                <a:latin typeface="Calibri" panose="020F0502020204030204" pitchFamily="34" charset="0"/>
                <a:cs typeface="Calibri" panose="020F0502020204030204" pitchFamily="34" charset="0"/>
              </a:rPr>
              <a:t>explanation</a:t>
            </a:r>
            <a:endParaRPr lang="es-MX" sz="1800" dirty="0">
              <a:latin typeface="Calibri" panose="020F0502020204030204" pitchFamily="34" charset="0"/>
              <a:cs typeface="Calibri" panose="020F0502020204030204" pitchFamily="34" charset="0"/>
            </a:endParaRPr>
          </a:p>
          <a:p>
            <a:pPr marL="457200" lvl="0" indent="-311150" algn="just" rtl="0">
              <a:spcBef>
                <a:spcPts val="0"/>
              </a:spcBef>
              <a:spcAft>
                <a:spcPts val="0"/>
              </a:spcAft>
              <a:buSzPts val="1300"/>
              <a:buChar char="●"/>
            </a:pPr>
            <a:r>
              <a:rPr lang="es-MX" sz="1800" dirty="0" err="1">
                <a:latin typeface="Calibri" panose="020F0502020204030204" pitchFamily="34" charset="0"/>
                <a:cs typeface="Calibri" panose="020F0502020204030204" pitchFamily="34" charset="0"/>
              </a:rPr>
              <a:t>Conclusions</a:t>
            </a:r>
            <a:endParaRPr lang="es-MX" sz="1800" dirty="0">
              <a:latin typeface="Calibri" panose="020F0502020204030204" pitchFamily="34" charset="0"/>
              <a:cs typeface="Calibri" panose="020F0502020204030204" pitchFamily="34" charset="0"/>
            </a:endParaRPr>
          </a:p>
          <a:p>
            <a:pPr marL="457200" lvl="0" indent="-311150" algn="just" rtl="0">
              <a:spcBef>
                <a:spcPts val="0"/>
              </a:spcBef>
              <a:spcAft>
                <a:spcPts val="0"/>
              </a:spcAft>
              <a:buSzPts val="1300"/>
              <a:buChar char="●"/>
            </a:pPr>
            <a:endParaRPr sz="1800" dirty="0">
              <a:latin typeface="Calibri" panose="020F0502020204030204" pitchFamily="34" charset="0"/>
              <a:cs typeface="Calibri" panose="020F0502020204030204" pitchFamily="34" charset="0"/>
            </a:endParaRPr>
          </a:p>
        </p:txBody>
      </p:sp>
      <p:pic>
        <p:nvPicPr>
          <p:cNvPr id="78" name="Shape 78"/>
          <p:cNvPicPr preferRelativeResize="0"/>
          <p:nvPr/>
        </p:nvPicPr>
        <p:blipFill rotWithShape="1">
          <a:blip r:embed="rId3">
            <a:alphaModFix/>
          </a:blip>
          <a:srcRect r="9057"/>
          <a:stretch/>
        </p:blipFill>
        <p:spPr>
          <a:xfrm>
            <a:off x="0" y="-378300"/>
            <a:ext cx="9144001" cy="54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6" name="Shape 129">
            <a:extLst>
              <a:ext uri="{FF2B5EF4-FFF2-40B4-BE49-F238E27FC236}">
                <a16:creationId xmlns:a16="http://schemas.microsoft.com/office/drawing/2014/main" id="{AA724409-DECF-44FB-B353-B651609B0471}"/>
              </a:ext>
            </a:extLst>
          </p:cNvPr>
          <p:cNvSpPr txBox="1">
            <a:spLocks/>
          </p:cNvSpPr>
          <p:nvPr/>
        </p:nvSpPr>
        <p:spPr>
          <a:xfrm>
            <a:off x="621150" y="909000"/>
            <a:ext cx="8190000" cy="369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indent="0" algn="just">
              <a:buFont typeface="Roboto"/>
              <a:buNone/>
            </a:pPr>
            <a:r>
              <a:rPr lang="en-US" sz="1800" dirty="0">
                <a:latin typeface="Calibri" panose="020F0502020204030204" pitchFamily="34" charset="0"/>
                <a:cs typeface="Calibri" panose="020F0502020204030204" pitchFamily="34" charset="0"/>
              </a:rPr>
              <a:t>Project Manager: </a:t>
            </a:r>
            <a:r>
              <a:rPr lang="en-US" sz="1800" dirty="0" err="1">
                <a:latin typeface="Calibri" panose="020F0502020204030204" pitchFamily="34" charset="0"/>
                <a:cs typeface="Calibri" panose="020F0502020204030204" pitchFamily="34" charset="0"/>
              </a:rPr>
              <a:t>Alcocer</a:t>
            </a:r>
            <a:r>
              <a:rPr lang="en-US" sz="1800" dirty="0">
                <a:latin typeface="Calibri" panose="020F0502020204030204" pitchFamily="34" charset="0"/>
                <a:cs typeface="Calibri" panose="020F0502020204030204" pitchFamily="34" charset="0"/>
              </a:rPr>
              <a:t> Durán </a:t>
            </a:r>
            <a:r>
              <a:rPr lang="en-US" sz="1800" dirty="0" err="1">
                <a:latin typeface="Calibri" panose="020F0502020204030204" pitchFamily="34" charset="0"/>
                <a:cs typeface="Calibri" panose="020F0502020204030204" pitchFamily="34" charset="0"/>
              </a:rPr>
              <a:t>Ángel</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Yazveck</a:t>
            </a:r>
            <a:r>
              <a:rPr lang="en-US" sz="1800" dirty="0">
                <a:latin typeface="Calibri" panose="020F0502020204030204" pitchFamily="34" charset="0"/>
                <a:cs typeface="Calibri" panose="020F0502020204030204" pitchFamily="34" charset="0"/>
              </a:rPr>
              <a:t> </a:t>
            </a:r>
          </a:p>
          <a:p>
            <a:pPr marL="0" indent="0" algn="just">
              <a:buFont typeface="Roboto"/>
              <a:buNone/>
            </a:pPr>
            <a:r>
              <a:rPr lang="en-US" sz="1800" dirty="0">
                <a:latin typeface="Calibri" panose="020F0502020204030204" pitchFamily="34" charset="0"/>
                <a:cs typeface="Calibri" panose="020F0502020204030204" pitchFamily="34" charset="0"/>
              </a:rPr>
              <a:t>Client: Hugo Omar </a:t>
            </a:r>
            <a:r>
              <a:rPr lang="en-US" sz="1800" dirty="0" err="1">
                <a:latin typeface="Calibri" panose="020F0502020204030204" pitchFamily="34" charset="0"/>
                <a:cs typeface="Calibri" panose="020F0502020204030204" pitchFamily="34" charset="0"/>
              </a:rPr>
              <a:t>Alejandres</a:t>
            </a:r>
            <a:r>
              <a:rPr lang="en-US" sz="1800" dirty="0">
                <a:latin typeface="Calibri" panose="020F0502020204030204" pitchFamily="34" charset="0"/>
                <a:cs typeface="Calibri" panose="020F0502020204030204" pitchFamily="34" charset="0"/>
              </a:rPr>
              <a:t> Sánchez</a:t>
            </a:r>
          </a:p>
          <a:p>
            <a:pPr marL="0" indent="0" algn="just">
              <a:buFont typeface="Roboto"/>
              <a:buNone/>
            </a:pPr>
            <a:endParaRPr lang="en-US" sz="1800" dirty="0">
              <a:latin typeface="Calibri" panose="020F0502020204030204" pitchFamily="34" charset="0"/>
              <a:cs typeface="Calibri" panose="020F0502020204030204" pitchFamily="34" charset="0"/>
            </a:endParaRPr>
          </a:p>
          <a:p>
            <a:pPr marL="0" indent="0" algn="just">
              <a:buFont typeface="Roboto"/>
              <a:buNone/>
            </a:pPr>
            <a:r>
              <a:rPr lang="en-US" sz="1800" dirty="0">
                <a:latin typeface="Calibri" panose="020F0502020204030204" pitchFamily="34" charset="0"/>
                <a:cs typeface="Calibri" panose="020F0502020204030204" pitchFamily="34" charset="0"/>
              </a:rPr>
              <a:t>Members :</a:t>
            </a:r>
          </a:p>
          <a:p>
            <a:pPr marL="285750" indent="-285750" algn="just"/>
            <a:r>
              <a:rPr lang="en-US" sz="1800" dirty="0">
                <a:solidFill>
                  <a:srgbClr val="FF0000"/>
                </a:solidFill>
                <a:latin typeface="Calibri" panose="020F0502020204030204" pitchFamily="34" charset="0"/>
                <a:cs typeface="Calibri" panose="020F0502020204030204" pitchFamily="34" charset="0"/>
              </a:rPr>
              <a:t>1 - </a:t>
            </a:r>
            <a:r>
              <a:rPr lang="en-US" sz="1800" dirty="0">
                <a:latin typeface="Calibri" panose="020F0502020204030204" pitchFamily="34" charset="0"/>
                <a:cs typeface="Calibri" panose="020F0502020204030204" pitchFamily="34" charset="0"/>
              </a:rPr>
              <a:t>Campos Salgado Rodolfo Fabian</a:t>
            </a:r>
          </a:p>
          <a:p>
            <a:pPr marL="285750" indent="-285750" algn="just"/>
            <a:r>
              <a:rPr lang="en-US" sz="1800" dirty="0">
                <a:solidFill>
                  <a:srgbClr val="FF0000"/>
                </a:solidFill>
                <a:latin typeface="Calibri" panose="020F0502020204030204" pitchFamily="34" charset="0"/>
                <a:cs typeface="Calibri" panose="020F0502020204030204" pitchFamily="34" charset="0"/>
              </a:rPr>
              <a:t>2 - </a:t>
            </a:r>
            <a:r>
              <a:rPr lang="en-US" sz="1800" dirty="0">
                <a:latin typeface="Calibri" panose="020F0502020204030204" pitchFamily="34" charset="0"/>
                <a:cs typeface="Calibri" panose="020F0502020204030204" pitchFamily="34" charset="0"/>
              </a:rPr>
              <a:t>Jimenez Pascual </a:t>
            </a:r>
            <a:r>
              <a:rPr lang="en-US" sz="1800" dirty="0" err="1">
                <a:latin typeface="Calibri" panose="020F0502020204030204" pitchFamily="34" charset="0"/>
                <a:cs typeface="Calibri" panose="020F0502020204030204" pitchFamily="34" charset="0"/>
              </a:rPr>
              <a:t>Kemish</a:t>
            </a:r>
            <a:r>
              <a:rPr lang="en-US" sz="1800" dirty="0">
                <a:latin typeface="Calibri" panose="020F0502020204030204" pitchFamily="34" charset="0"/>
                <a:cs typeface="Calibri" panose="020F0502020204030204" pitchFamily="34" charset="0"/>
              </a:rPr>
              <a:t> Mahonri </a:t>
            </a:r>
          </a:p>
          <a:p>
            <a:pPr marL="285750" indent="-285750" algn="just"/>
            <a:r>
              <a:rPr lang="en-US" sz="1800" dirty="0">
                <a:solidFill>
                  <a:srgbClr val="FF0000"/>
                </a:solidFill>
                <a:latin typeface="Calibri" panose="020F0502020204030204" pitchFamily="34" charset="0"/>
                <a:cs typeface="Calibri" panose="020F0502020204030204" pitchFamily="34" charset="0"/>
              </a:rPr>
              <a:t>3 - </a:t>
            </a:r>
            <a:r>
              <a:rPr lang="en-US" sz="1800" dirty="0">
                <a:latin typeface="Calibri" panose="020F0502020204030204" pitchFamily="34" charset="0"/>
                <a:cs typeface="Calibri" panose="020F0502020204030204" pitchFamily="34" charset="0"/>
              </a:rPr>
              <a:t>Mendoza Luna Max</a:t>
            </a:r>
          </a:p>
          <a:p>
            <a:pPr marL="285750" indent="-285750" algn="just"/>
            <a:r>
              <a:rPr lang="en-US" sz="1800" dirty="0">
                <a:solidFill>
                  <a:srgbClr val="FF0000"/>
                </a:solidFill>
                <a:latin typeface="Calibri" panose="020F0502020204030204" pitchFamily="34" charset="0"/>
                <a:cs typeface="Calibri" panose="020F0502020204030204" pitchFamily="34" charset="0"/>
              </a:rPr>
              <a:t>4 - </a:t>
            </a:r>
            <a:r>
              <a:rPr lang="en-US" sz="1800" dirty="0">
                <a:latin typeface="Calibri" panose="020F0502020204030204" pitchFamily="34" charset="0"/>
                <a:cs typeface="Calibri" panose="020F0502020204030204" pitchFamily="34" charset="0"/>
              </a:rPr>
              <a:t>Torres </a:t>
            </a:r>
            <a:r>
              <a:rPr lang="en-US" sz="1800" dirty="0" err="1">
                <a:latin typeface="Calibri" panose="020F0502020204030204" pitchFamily="34" charset="0"/>
                <a:cs typeface="Calibri" panose="020F0502020204030204" pitchFamily="34" charset="0"/>
              </a:rPr>
              <a:t>Gatica</a:t>
            </a:r>
            <a:r>
              <a:rPr lang="en-US" sz="1800" dirty="0">
                <a:latin typeface="Calibri" panose="020F0502020204030204" pitchFamily="34" charset="0"/>
                <a:cs typeface="Calibri" panose="020F0502020204030204" pitchFamily="34" charset="0"/>
              </a:rPr>
              <a:t> Erick Nahum </a:t>
            </a:r>
          </a:p>
          <a:p>
            <a:pPr marL="285750" indent="-285750" algn="just"/>
            <a:r>
              <a:rPr lang="en-US" sz="1800" dirty="0">
                <a:solidFill>
                  <a:srgbClr val="FF0000"/>
                </a:solidFill>
                <a:latin typeface="Calibri" panose="020F0502020204030204" pitchFamily="34" charset="0"/>
                <a:cs typeface="Calibri" panose="020F0502020204030204" pitchFamily="34" charset="0"/>
              </a:rPr>
              <a:t>5 - </a:t>
            </a:r>
            <a:r>
              <a:rPr lang="en-US" sz="1800" dirty="0">
                <a:latin typeface="Calibri" panose="020F0502020204030204" pitchFamily="34" charset="0"/>
                <a:cs typeface="Calibri" panose="020F0502020204030204" pitchFamily="34" charset="0"/>
              </a:rPr>
              <a:t>Villalobos Hernández Diego </a:t>
            </a:r>
            <a:r>
              <a:rPr lang="en-US" sz="1800" dirty="0" err="1">
                <a:latin typeface="Calibri" panose="020F0502020204030204" pitchFamily="34" charset="0"/>
                <a:cs typeface="Calibri" panose="020F0502020204030204" pitchFamily="34" charset="0"/>
              </a:rPr>
              <a:t>Araith</a:t>
            </a:r>
            <a:r>
              <a:rPr lang="en-US" sz="1800" dirty="0">
                <a:latin typeface="Calibri" panose="020F0502020204030204" pitchFamily="34" charset="0"/>
                <a:cs typeface="Calibri" panose="020F0502020204030204" pitchFamily="34" charset="0"/>
              </a:rPr>
              <a:t> </a:t>
            </a:r>
          </a:p>
          <a:p>
            <a:pPr marL="0" indent="0" algn="just">
              <a:buFont typeface="Roboto"/>
              <a:buNone/>
            </a:pPr>
            <a:endParaRPr lang="en-US" sz="1800" dirty="0">
              <a:solidFill>
                <a:srgbClr val="FF0000"/>
              </a:solidFill>
              <a:latin typeface="Calibri" panose="020F0502020204030204" pitchFamily="34" charset="0"/>
              <a:cs typeface="Calibri" panose="020F0502020204030204" pitchFamily="34" charset="0"/>
            </a:endParaRPr>
          </a:p>
          <a:p>
            <a:pPr marL="285750" indent="-285750" algn="just"/>
            <a:endParaRPr lang="en-US" sz="1800" dirty="0">
              <a:latin typeface="Calibri" panose="020F0502020204030204" pitchFamily="34" charset="0"/>
              <a:cs typeface="Calibri" panose="020F0502020204030204" pitchFamily="34" charset="0"/>
            </a:endParaRPr>
          </a:p>
          <a:p>
            <a:pPr marL="285750" indent="-285750" algn="just"/>
            <a:endParaRPr lang="en-US" sz="1800" dirty="0">
              <a:latin typeface="Calibri" panose="020F0502020204030204" pitchFamily="34" charset="0"/>
              <a:cs typeface="Calibri" panose="020F0502020204030204" pitchFamily="34" charset="0"/>
            </a:endParaRPr>
          </a:p>
        </p:txBody>
      </p:sp>
      <p:sp>
        <p:nvSpPr>
          <p:cNvPr id="128" name="Shape 128"/>
          <p:cNvSpPr txBox="1">
            <a:spLocks noGrp="1"/>
          </p:cNvSpPr>
          <p:nvPr>
            <p:ph type="title" idx="4294967295"/>
          </p:nvPr>
        </p:nvSpPr>
        <p:spPr>
          <a:xfrm>
            <a:off x="976871" y="169550"/>
            <a:ext cx="3706500" cy="6225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W</a:t>
            </a:r>
            <a:r>
              <a:rPr lang="es-MX" dirty="0" err="1"/>
              <a:t>ork</a:t>
            </a:r>
            <a:r>
              <a:rPr lang="es-MX" dirty="0"/>
              <a:t> </a:t>
            </a:r>
            <a:r>
              <a:rPr lang="es-MX" dirty="0" err="1"/>
              <a:t>team</a:t>
            </a:r>
            <a:r>
              <a:rPr lang="es" dirty="0"/>
              <a:t> </a:t>
            </a:r>
            <a:endParaRPr dirty="0"/>
          </a:p>
        </p:txBody>
      </p:sp>
      <p:pic>
        <p:nvPicPr>
          <p:cNvPr id="134" name="Shape 134"/>
          <p:cNvPicPr preferRelativeResize="0"/>
          <p:nvPr/>
        </p:nvPicPr>
        <p:blipFill rotWithShape="1">
          <a:blip r:embed="rId3">
            <a:alphaModFix/>
          </a:blip>
          <a:srcRect r="9057"/>
          <a:stretch/>
        </p:blipFill>
        <p:spPr>
          <a:xfrm>
            <a:off x="0" y="-378300"/>
            <a:ext cx="9144001" cy="5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idx="4294967295"/>
          </p:nvPr>
        </p:nvSpPr>
        <p:spPr>
          <a:xfrm>
            <a:off x="966177" y="190509"/>
            <a:ext cx="5456396" cy="5478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P</a:t>
            </a:r>
            <a:r>
              <a:rPr lang="es-MX" dirty="0" err="1"/>
              <a:t>roblem</a:t>
            </a:r>
            <a:r>
              <a:rPr lang="es-MX" dirty="0"/>
              <a:t> </a:t>
            </a:r>
            <a:r>
              <a:rPr lang="es-MX" dirty="0" err="1"/>
              <a:t>to</a:t>
            </a:r>
            <a:r>
              <a:rPr lang="es-MX" dirty="0"/>
              <a:t> </a:t>
            </a:r>
            <a:r>
              <a:rPr lang="es-MX" dirty="0" err="1"/>
              <a:t>solve</a:t>
            </a:r>
            <a:r>
              <a:rPr lang="es" dirty="0"/>
              <a:t> </a:t>
            </a:r>
            <a:endParaRPr dirty="0"/>
          </a:p>
        </p:txBody>
      </p:sp>
      <p:sp>
        <p:nvSpPr>
          <p:cNvPr id="163" name="Shape 163"/>
          <p:cNvSpPr txBox="1">
            <a:spLocks noGrp="1"/>
          </p:cNvSpPr>
          <p:nvPr>
            <p:ph type="body" idx="4294967295"/>
          </p:nvPr>
        </p:nvSpPr>
        <p:spPr>
          <a:xfrm>
            <a:off x="503957" y="888620"/>
            <a:ext cx="8136086" cy="3197889"/>
          </a:xfrm>
          <a:prstGeom prst="rect">
            <a:avLst/>
          </a:prstGeom>
        </p:spPr>
        <p:txBody>
          <a:bodyPr spcFirstLastPara="1" wrap="square" lIns="91425" tIns="91425" rIns="91425" bIns="91425" anchor="t" anchorCtr="0">
            <a:noAutofit/>
          </a:bodyPr>
          <a:lstStyle/>
          <a:p>
            <a:pPr marL="0" lvl="0" indent="0" algn="just">
              <a:spcBef>
                <a:spcPts val="1600"/>
              </a:spcBef>
              <a:spcAft>
                <a:spcPts val="1600"/>
              </a:spcAft>
              <a:buNone/>
            </a:pPr>
            <a:r>
              <a:rPr lang="en-US" sz="1800" dirty="0">
                <a:latin typeface="Calibri" panose="020F0502020204030204" pitchFamily="34" charset="0"/>
                <a:cs typeface="Calibri" panose="020F0502020204030204" pitchFamily="34" charset="0"/>
              </a:rPr>
              <a:t>Our client has asked us for help in solving his problems, he told us that the control and monitoring of his plants is important to him, however, he believes that the best thing is to know the different aspects related to them, so that they can have a long live and he can know when to meet their needs.</a:t>
            </a:r>
            <a:endParaRPr lang="es-MX" sz="1800" dirty="0">
              <a:solidFill>
                <a:srgbClr val="FF0000"/>
              </a:solidFill>
              <a:latin typeface="Calibri" panose="020F0502020204030204" pitchFamily="34" charset="0"/>
              <a:cs typeface="Calibri" panose="020F0502020204030204" pitchFamily="34" charset="0"/>
            </a:endParaRPr>
          </a:p>
        </p:txBody>
      </p:sp>
      <p:pic>
        <p:nvPicPr>
          <p:cNvPr id="167" name="Shape 167"/>
          <p:cNvPicPr preferRelativeResize="0"/>
          <p:nvPr/>
        </p:nvPicPr>
        <p:blipFill rotWithShape="1">
          <a:blip r:embed="rId3">
            <a:alphaModFix/>
          </a:blip>
          <a:srcRect r="9057"/>
          <a:stretch/>
        </p:blipFill>
        <p:spPr>
          <a:xfrm>
            <a:off x="0" y="-378300"/>
            <a:ext cx="9144001" cy="547875"/>
          </a:xfrm>
          <a:prstGeom prst="rect">
            <a:avLst/>
          </a:prstGeom>
          <a:noFill/>
          <a:ln>
            <a:noFill/>
          </a:ln>
        </p:spPr>
      </p:pic>
      <p:pic>
        <p:nvPicPr>
          <p:cNvPr id="2" name="Imagen 1">
            <a:extLst>
              <a:ext uri="{FF2B5EF4-FFF2-40B4-BE49-F238E27FC236}">
                <a16:creationId xmlns:a16="http://schemas.microsoft.com/office/drawing/2014/main" id="{106BB867-CBA3-4C63-9DB2-50DF723C9E6F}"/>
              </a:ext>
            </a:extLst>
          </p:cNvPr>
          <p:cNvPicPr>
            <a:picLocks noChangeAspect="1"/>
          </p:cNvPicPr>
          <p:nvPr/>
        </p:nvPicPr>
        <p:blipFill>
          <a:blip r:embed="rId4"/>
          <a:srcRect/>
          <a:stretch/>
        </p:blipFill>
        <p:spPr>
          <a:xfrm>
            <a:off x="2591464" y="2759065"/>
            <a:ext cx="1668793" cy="1668793"/>
          </a:xfrm>
          <a:prstGeom prst="rect">
            <a:avLst/>
          </a:prstGeom>
        </p:spPr>
      </p:pic>
      <p:pic>
        <p:nvPicPr>
          <p:cNvPr id="3" name="Imagen 2">
            <a:extLst>
              <a:ext uri="{FF2B5EF4-FFF2-40B4-BE49-F238E27FC236}">
                <a16:creationId xmlns:a16="http://schemas.microsoft.com/office/drawing/2014/main" id="{5A85A53F-0895-40BC-919C-5FC593925E95}"/>
              </a:ext>
            </a:extLst>
          </p:cNvPr>
          <p:cNvPicPr>
            <a:picLocks noChangeAspect="1"/>
          </p:cNvPicPr>
          <p:nvPr/>
        </p:nvPicPr>
        <p:blipFill>
          <a:blip r:embed="rId5"/>
          <a:stretch>
            <a:fillRect/>
          </a:stretch>
        </p:blipFill>
        <p:spPr>
          <a:xfrm>
            <a:off x="4883745" y="2759065"/>
            <a:ext cx="1668793" cy="16687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idx="4294967295"/>
          </p:nvPr>
        </p:nvSpPr>
        <p:spPr>
          <a:xfrm>
            <a:off x="966177" y="190509"/>
            <a:ext cx="5456396" cy="5478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MX" dirty="0" err="1"/>
              <a:t>Proposed</a:t>
            </a:r>
            <a:r>
              <a:rPr lang="es-MX" dirty="0"/>
              <a:t> </a:t>
            </a:r>
            <a:r>
              <a:rPr lang="es-MX" dirty="0" err="1"/>
              <a:t>solution</a:t>
            </a:r>
            <a:br>
              <a:rPr lang="es-MX" dirty="0"/>
            </a:br>
            <a:r>
              <a:rPr lang="es" dirty="0"/>
              <a:t> </a:t>
            </a:r>
            <a:endParaRPr dirty="0"/>
          </a:p>
        </p:txBody>
      </p:sp>
      <p:sp>
        <p:nvSpPr>
          <p:cNvPr id="163" name="Shape 163"/>
          <p:cNvSpPr txBox="1">
            <a:spLocks noGrp="1"/>
          </p:cNvSpPr>
          <p:nvPr>
            <p:ph type="body" idx="4294967295"/>
          </p:nvPr>
        </p:nvSpPr>
        <p:spPr>
          <a:xfrm>
            <a:off x="256233" y="919246"/>
            <a:ext cx="8631534" cy="4033745"/>
          </a:xfrm>
          <a:prstGeom prst="rect">
            <a:avLst/>
          </a:prstGeom>
        </p:spPr>
        <p:txBody>
          <a:bodyPr spcFirstLastPara="1" wrap="square" lIns="91425" tIns="91425" rIns="91425" bIns="91425" anchor="t" anchorCtr="0">
            <a:noAutofit/>
          </a:bodyPr>
          <a:lstStyle/>
          <a:p>
            <a:pPr marL="146050" indent="0" algn="just">
              <a:buNone/>
            </a:pPr>
            <a:r>
              <a:rPr lang="en-US" sz="1600" dirty="0">
                <a:latin typeface="Calibri" panose="020F0502020204030204" pitchFamily="34" charset="0"/>
                <a:cs typeface="Calibri" panose="020F0502020204030204" pitchFamily="34" charset="0"/>
              </a:rPr>
              <a:t>We proposed the creation of an IoT prototype that would serve as an irrigation and control system for the temperature, humidity of the air and the soil of the plants, ensuring that it can be capable of performing different actions through the use of an application mobile, such actions would be the irrigation of the plants, the sampling of the data obtained, the total control of the system and the user who wishes to administer his own system.</a:t>
            </a:r>
          </a:p>
          <a:p>
            <a:pPr marL="146050" indent="0" algn="just">
              <a:buNone/>
            </a:pPr>
            <a:endParaRPr lang="en-US" sz="1600" dirty="0">
              <a:latin typeface="Calibri" panose="020F0502020204030204" pitchFamily="34" charset="0"/>
              <a:cs typeface="Calibri" panose="020F0502020204030204" pitchFamily="34" charset="0"/>
            </a:endParaRPr>
          </a:p>
          <a:p>
            <a:pPr marL="146050" indent="0" algn="just">
              <a:buNone/>
            </a:pPr>
            <a:r>
              <a:rPr lang="en-US" sz="1600" dirty="0">
                <a:latin typeface="Calibri" panose="020F0502020204030204" pitchFamily="34" charset="0"/>
                <a:cs typeface="Calibri" panose="020F0502020204030204" pitchFamily="34" charset="0"/>
              </a:rPr>
              <a:t>It will be carried out through the IoT communication protocol known as MQTT for the manipulation of the embedded system, the React software and language will be used to cover the part of the mobile application, as well as the registered data will be saved within the manager of MySQL database.</a:t>
            </a:r>
          </a:p>
        </p:txBody>
      </p:sp>
      <p:pic>
        <p:nvPicPr>
          <p:cNvPr id="167" name="Shape 167"/>
          <p:cNvPicPr preferRelativeResize="0"/>
          <p:nvPr/>
        </p:nvPicPr>
        <p:blipFill rotWithShape="1">
          <a:blip r:embed="rId3">
            <a:alphaModFix/>
          </a:blip>
          <a:srcRect r="9057"/>
          <a:stretch/>
        </p:blipFill>
        <p:spPr>
          <a:xfrm>
            <a:off x="0" y="-378300"/>
            <a:ext cx="9144001" cy="547875"/>
          </a:xfrm>
          <a:prstGeom prst="rect">
            <a:avLst/>
          </a:prstGeom>
          <a:noFill/>
          <a:ln>
            <a:noFill/>
          </a:ln>
        </p:spPr>
      </p:pic>
      <p:pic>
        <p:nvPicPr>
          <p:cNvPr id="2" name="Imagen 1">
            <a:extLst>
              <a:ext uri="{FF2B5EF4-FFF2-40B4-BE49-F238E27FC236}">
                <a16:creationId xmlns:a16="http://schemas.microsoft.com/office/drawing/2014/main" id="{44B094D6-DB4D-4FEE-9CD8-84D7F4BA2C09}"/>
              </a:ext>
            </a:extLst>
          </p:cNvPr>
          <p:cNvPicPr>
            <a:picLocks noChangeAspect="1"/>
          </p:cNvPicPr>
          <p:nvPr/>
        </p:nvPicPr>
        <p:blipFill>
          <a:blip r:embed="rId4"/>
          <a:stretch>
            <a:fillRect/>
          </a:stretch>
        </p:blipFill>
        <p:spPr>
          <a:xfrm>
            <a:off x="3974960" y="3758913"/>
            <a:ext cx="1194080" cy="1194078"/>
          </a:xfrm>
          <a:prstGeom prst="rect">
            <a:avLst/>
          </a:prstGeom>
        </p:spPr>
      </p:pic>
    </p:spTree>
    <p:extLst>
      <p:ext uri="{BB962C8B-B14F-4D97-AF65-F5344CB8AC3E}">
        <p14:creationId xmlns:p14="http://schemas.microsoft.com/office/powerpoint/2010/main" val="56460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idx="4294967295"/>
          </p:nvPr>
        </p:nvSpPr>
        <p:spPr>
          <a:xfrm>
            <a:off x="966177" y="190509"/>
            <a:ext cx="5456396" cy="5478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MX" dirty="0" err="1"/>
              <a:t>Proposed</a:t>
            </a:r>
            <a:r>
              <a:rPr lang="es-MX" dirty="0"/>
              <a:t> </a:t>
            </a:r>
            <a:r>
              <a:rPr lang="es-MX" dirty="0" err="1"/>
              <a:t>solution</a:t>
            </a:r>
            <a:br>
              <a:rPr lang="es-MX" dirty="0"/>
            </a:br>
            <a:r>
              <a:rPr lang="es" dirty="0"/>
              <a:t> </a:t>
            </a:r>
            <a:endParaRPr dirty="0"/>
          </a:p>
        </p:txBody>
      </p:sp>
      <p:sp>
        <p:nvSpPr>
          <p:cNvPr id="163" name="Shape 163"/>
          <p:cNvSpPr txBox="1">
            <a:spLocks noGrp="1"/>
          </p:cNvSpPr>
          <p:nvPr>
            <p:ph type="body" idx="4294967295"/>
          </p:nvPr>
        </p:nvSpPr>
        <p:spPr>
          <a:xfrm>
            <a:off x="256233" y="919246"/>
            <a:ext cx="8631534" cy="4033745"/>
          </a:xfrm>
          <a:prstGeom prst="rect">
            <a:avLst/>
          </a:prstGeom>
        </p:spPr>
        <p:txBody>
          <a:bodyPr spcFirstLastPara="1" wrap="square" lIns="91425" tIns="91425" rIns="91425" bIns="91425" anchor="t" anchorCtr="0">
            <a:noAutofit/>
          </a:bodyPr>
          <a:lstStyle/>
          <a:p>
            <a:pPr marL="146050" indent="0" algn="just">
              <a:buNone/>
            </a:pPr>
            <a:r>
              <a:rPr lang="en-US" sz="1600" dirty="0">
                <a:latin typeface="Calibri" panose="020F0502020204030204" pitchFamily="34" charset="0"/>
                <a:cs typeface="Calibri" panose="020F0502020204030204" pitchFamily="34" charset="0"/>
              </a:rPr>
              <a:t>It should be noted that the importance of our project is the practical development involved in making an embedded system that can control different aspects related to the use of sensors and microcontrollers, having the opportunity to take it to a larger scale and that it can be used in the future for a bigger project.</a:t>
            </a:r>
            <a:endParaRPr lang="es-MX" sz="1600" dirty="0">
              <a:solidFill>
                <a:srgbClr val="FF0000"/>
              </a:solidFill>
              <a:latin typeface="Calibri" panose="020F0502020204030204" pitchFamily="34" charset="0"/>
              <a:cs typeface="Calibri" panose="020F0502020204030204" pitchFamily="34" charset="0"/>
            </a:endParaRPr>
          </a:p>
        </p:txBody>
      </p:sp>
      <p:pic>
        <p:nvPicPr>
          <p:cNvPr id="167" name="Shape 167"/>
          <p:cNvPicPr preferRelativeResize="0"/>
          <p:nvPr/>
        </p:nvPicPr>
        <p:blipFill rotWithShape="1">
          <a:blip r:embed="rId3">
            <a:alphaModFix/>
          </a:blip>
          <a:srcRect r="9057"/>
          <a:stretch/>
        </p:blipFill>
        <p:spPr>
          <a:xfrm>
            <a:off x="0" y="-378300"/>
            <a:ext cx="9144001" cy="547875"/>
          </a:xfrm>
          <a:prstGeom prst="rect">
            <a:avLst/>
          </a:prstGeom>
          <a:noFill/>
          <a:ln>
            <a:noFill/>
          </a:ln>
        </p:spPr>
      </p:pic>
      <p:pic>
        <p:nvPicPr>
          <p:cNvPr id="2" name="Imagen 1">
            <a:extLst>
              <a:ext uri="{FF2B5EF4-FFF2-40B4-BE49-F238E27FC236}">
                <a16:creationId xmlns:a16="http://schemas.microsoft.com/office/drawing/2014/main" id="{99BD8730-CB97-4D3B-9056-88ABA99F2C7A}"/>
              </a:ext>
            </a:extLst>
          </p:cNvPr>
          <p:cNvPicPr>
            <a:picLocks noChangeAspect="1"/>
          </p:cNvPicPr>
          <p:nvPr/>
        </p:nvPicPr>
        <p:blipFill>
          <a:blip r:embed="rId4"/>
          <a:stretch>
            <a:fillRect/>
          </a:stretch>
        </p:blipFill>
        <p:spPr>
          <a:xfrm>
            <a:off x="3498501" y="2310493"/>
            <a:ext cx="2146998" cy="2146998"/>
          </a:xfrm>
          <a:prstGeom prst="rect">
            <a:avLst/>
          </a:prstGeom>
        </p:spPr>
      </p:pic>
    </p:spTree>
    <p:extLst>
      <p:ext uri="{BB962C8B-B14F-4D97-AF65-F5344CB8AC3E}">
        <p14:creationId xmlns:p14="http://schemas.microsoft.com/office/powerpoint/2010/main" val="32159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idx="4294967295"/>
          </p:nvPr>
        </p:nvSpPr>
        <p:spPr>
          <a:xfrm>
            <a:off x="956129" y="200557"/>
            <a:ext cx="5456396" cy="5478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MX" dirty="0" err="1"/>
              <a:t>Solution</a:t>
            </a:r>
            <a:r>
              <a:rPr lang="es-MX" dirty="0"/>
              <a:t> </a:t>
            </a:r>
            <a:r>
              <a:rPr lang="es-MX" dirty="0" err="1"/>
              <a:t>explanation</a:t>
            </a:r>
            <a:br>
              <a:rPr lang="es-MX" dirty="0"/>
            </a:br>
            <a:r>
              <a:rPr lang="es" dirty="0"/>
              <a:t> </a:t>
            </a:r>
            <a:endParaRPr dirty="0"/>
          </a:p>
        </p:txBody>
      </p:sp>
      <p:sp>
        <p:nvSpPr>
          <p:cNvPr id="163" name="Shape 163"/>
          <p:cNvSpPr txBox="1">
            <a:spLocks noGrp="1"/>
          </p:cNvSpPr>
          <p:nvPr>
            <p:ph type="body" idx="4294967295"/>
          </p:nvPr>
        </p:nvSpPr>
        <p:spPr>
          <a:xfrm>
            <a:off x="503957" y="889947"/>
            <a:ext cx="8136086" cy="547875"/>
          </a:xfrm>
          <a:prstGeom prst="rect">
            <a:avLst/>
          </a:prstGeom>
        </p:spPr>
        <p:txBody>
          <a:bodyPr spcFirstLastPara="1" wrap="square" lIns="91425" tIns="91425" rIns="91425" bIns="91425" anchor="t" anchorCtr="0">
            <a:noAutofit/>
          </a:bodyPr>
          <a:lstStyle/>
          <a:p>
            <a:pPr marL="146050" indent="0">
              <a:buNone/>
            </a:pPr>
            <a:r>
              <a:rPr lang="es-MX" sz="1800" dirty="0" err="1">
                <a:latin typeface="Calibri" panose="020F0502020204030204" pitchFamily="34" charset="0"/>
                <a:cs typeface="Calibri" panose="020F0502020204030204" pitchFamily="34" charset="0"/>
              </a:rPr>
              <a:t>Let’s</a:t>
            </a:r>
            <a:r>
              <a:rPr lang="es-MX" sz="1800" dirty="0">
                <a:latin typeface="Calibri" panose="020F0502020204030204" pitchFamily="34" charset="0"/>
                <a:cs typeface="Calibri" panose="020F0502020204030204" pitchFamily="34" charset="0"/>
              </a:rPr>
              <a:t> show </a:t>
            </a:r>
            <a:r>
              <a:rPr lang="es-MX" sz="1800" dirty="0" err="1">
                <a:latin typeface="Calibri" panose="020F0502020204030204" pitchFamily="34" charset="0"/>
                <a:cs typeface="Calibri" panose="020F0502020204030204" pitchFamily="34" charset="0"/>
              </a:rPr>
              <a:t>the</a:t>
            </a:r>
            <a:r>
              <a:rPr lang="es-MX" sz="1800" dirty="0">
                <a:latin typeface="Calibri" panose="020F0502020204030204" pitchFamily="34" charset="0"/>
                <a:cs typeface="Calibri" panose="020F0502020204030204" pitchFamily="34" charset="0"/>
              </a:rPr>
              <a:t> </a:t>
            </a:r>
            <a:r>
              <a:rPr lang="es-MX" sz="1800" dirty="0" err="1">
                <a:latin typeface="Calibri" panose="020F0502020204030204" pitchFamily="34" charset="0"/>
                <a:cs typeface="Calibri" panose="020F0502020204030204" pitchFamily="34" charset="0"/>
              </a:rPr>
              <a:t>project</a:t>
            </a:r>
            <a:r>
              <a:rPr lang="es-MX" sz="1800" dirty="0">
                <a:latin typeface="Calibri" panose="020F0502020204030204" pitchFamily="34" charset="0"/>
                <a:cs typeface="Calibri" panose="020F0502020204030204" pitchFamily="34" charset="0"/>
              </a:rPr>
              <a:t>!</a:t>
            </a:r>
            <a:endParaRPr lang="es-MX" sz="1800" dirty="0">
              <a:solidFill>
                <a:srgbClr val="FF0000"/>
              </a:solidFill>
              <a:latin typeface="Calibri" panose="020F0502020204030204" pitchFamily="34" charset="0"/>
              <a:cs typeface="Calibri" panose="020F0502020204030204" pitchFamily="34" charset="0"/>
            </a:endParaRPr>
          </a:p>
        </p:txBody>
      </p:sp>
      <p:pic>
        <p:nvPicPr>
          <p:cNvPr id="167" name="Shape 167"/>
          <p:cNvPicPr preferRelativeResize="0"/>
          <p:nvPr/>
        </p:nvPicPr>
        <p:blipFill rotWithShape="1">
          <a:blip r:embed="rId3">
            <a:alphaModFix/>
          </a:blip>
          <a:srcRect r="9057"/>
          <a:stretch/>
        </p:blipFill>
        <p:spPr>
          <a:xfrm>
            <a:off x="0" y="-378300"/>
            <a:ext cx="9144001" cy="547875"/>
          </a:xfrm>
          <a:prstGeom prst="rect">
            <a:avLst/>
          </a:prstGeom>
          <a:noFill/>
          <a:ln>
            <a:noFill/>
          </a:ln>
        </p:spPr>
      </p:pic>
      <p:pic>
        <p:nvPicPr>
          <p:cNvPr id="3" name="Imagen 2">
            <a:extLst>
              <a:ext uri="{FF2B5EF4-FFF2-40B4-BE49-F238E27FC236}">
                <a16:creationId xmlns:a16="http://schemas.microsoft.com/office/drawing/2014/main" id="{0CC5B5C0-1C22-47AE-9F53-D123D91DA144}"/>
              </a:ext>
            </a:extLst>
          </p:cNvPr>
          <p:cNvPicPr>
            <a:picLocks noChangeAspect="1"/>
          </p:cNvPicPr>
          <p:nvPr/>
        </p:nvPicPr>
        <p:blipFill>
          <a:blip r:embed="rId4"/>
          <a:stretch>
            <a:fillRect/>
          </a:stretch>
        </p:blipFill>
        <p:spPr>
          <a:xfrm>
            <a:off x="497995" y="1579337"/>
            <a:ext cx="2507064" cy="2507064"/>
          </a:xfrm>
          <a:prstGeom prst="rect">
            <a:avLst/>
          </a:prstGeom>
        </p:spPr>
      </p:pic>
      <p:pic>
        <p:nvPicPr>
          <p:cNvPr id="4" name="Imagen 3">
            <a:extLst>
              <a:ext uri="{FF2B5EF4-FFF2-40B4-BE49-F238E27FC236}">
                <a16:creationId xmlns:a16="http://schemas.microsoft.com/office/drawing/2014/main" id="{1FB128C7-9AF7-4D37-B476-3AEB77DD4B5E}"/>
              </a:ext>
            </a:extLst>
          </p:cNvPr>
          <p:cNvPicPr>
            <a:picLocks noChangeAspect="1"/>
          </p:cNvPicPr>
          <p:nvPr/>
        </p:nvPicPr>
        <p:blipFill>
          <a:blip r:embed="rId5"/>
          <a:stretch>
            <a:fillRect/>
          </a:stretch>
        </p:blipFill>
        <p:spPr>
          <a:xfrm>
            <a:off x="7300243" y="540723"/>
            <a:ext cx="1448876" cy="1448876"/>
          </a:xfrm>
          <a:prstGeom prst="rect">
            <a:avLst/>
          </a:prstGeom>
        </p:spPr>
      </p:pic>
      <p:pic>
        <p:nvPicPr>
          <p:cNvPr id="5" name="Imagen 4">
            <a:extLst>
              <a:ext uri="{FF2B5EF4-FFF2-40B4-BE49-F238E27FC236}">
                <a16:creationId xmlns:a16="http://schemas.microsoft.com/office/drawing/2014/main" id="{102BA507-E27B-47A1-97E2-C4868A9BCCC7}"/>
              </a:ext>
            </a:extLst>
          </p:cNvPr>
          <p:cNvPicPr>
            <a:picLocks noChangeAspect="1"/>
          </p:cNvPicPr>
          <p:nvPr/>
        </p:nvPicPr>
        <p:blipFill>
          <a:blip r:embed="rId6"/>
          <a:stretch>
            <a:fillRect/>
          </a:stretch>
        </p:blipFill>
        <p:spPr>
          <a:xfrm>
            <a:off x="7152985" y="3079050"/>
            <a:ext cx="1743393" cy="1743393"/>
          </a:xfrm>
          <a:prstGeom prst="rect">
            <a:avLst/>
          </a:prstGeom>
        </p:spPr>
      </p:pic>
      <p:pic>
        <p:nvPicPr>
          <p:cNvPr id="6" name="Imagen 5">
            <a:extLst>
              <a:ext uri="{FF2B5EF4-FFF2-40B4-BE49-F238E27FC236}">
                <a16:creationId xmlns:a16="http://schemas.microsoft.com/office/drawing/2014/main" id="{3E2F1378-FAD8-4CD7-8C81-198E278111A7}"/>
              </a:ext>
            </a:extLst>
          </p:cNvPr>
          <p:cNvPicPr>
            <a:picLocks noChangeAspect="1"/>
          </p:cNvPicPr>
          <p:nvPr/>
        </p:nvPicPr>
        <p:blipFill>
          <a:blip r:embed="rId7"/>
          <a:stretch>
            <a:fillRect/>
          </a:stretch>
        </p:blipFill>
        <p:spPr>
          <a:xfrm>
            <a:off x="4031499" y="1093974"/>
            <a:ext cx="2345420" cy="2345422"/>
          </a:xfrm>
          <a:prstGeom prst="rect">
            <a:avLst/>
          </a:prstGeom>
        </p:spPr>
      </p:pic>
      <p:pic>
        <p:nvPicPr>
          <p:cNvPr id="2" name="Imagen 1">
            <a:extLst>
              <a:ext uri="{FF2B5EF4-FFF2-40B4-BE49-F238E27FC236}">
                <a16:creationId xmlns:a16="http://schemas.microsoft.com/office/drawing/2014/main" id="{AFB3B65B-597F-4A25-A9E2-334C9CD0863B}"/>
              </a:ext>
            </a:extLst>
          </p:cNvPr>
          <p:cNvPicPr>
            <a:picLocks noChangeAspect="1"/>
          </p:cNvPicPr>
          <p:nvPr/>
        </p:nvPicPr>
        <p:blipFill>
          <a:blip r:embed="rId8"/>
          <a:stretch>
            <a:fillRect/>
          </a:stretch>
        </p:blipFill>
        <p:spPr>
          <a:xfrm>
            <a:off x="4622921" y="1373614"/>
            <a:ext cx="1234380" cy="1231970"/>
          </a:xfrm>
          <a:prstGeom prst="rect">
            <a:avLst/>
          </a:prstGeom>
        </p:spPr>
      </p:pic>
      <p:pic>
        <p:nvPicPr>
          <p:cNvPr id="7" name="Imagen 6">
            <a:extLst>
              <a:ext uri="{FF2B5EF4-FFF2-40B4-BE49-F238E27FC236}">
                <a16:creationId xmlns:a16="http://schemas.microsoft.com/office/drawing/2014/main" id="{288DC256-46A2-468F-8E03-24F1319B24B3}"/>
              </a:ext>
            </a:extLst>
          </p:cNvPr>
          <p:cNvPicPr>
            <a:picLocks noChangeAspect="1"/>
          </p:cNvPicPr>
          <p:nvPr/>
        </p:nvPicPr>
        <p:blipFill>
          <a:blip r:embed="rId9"/>
          <a:stretch>
            <a:fillRect/>
          </a:stretch>
        </p:blipFill>
        <p:spPr>
          <a:xfrm rot="16200000">
            <a:off x="3684327" y="3630039"/>
            <a:ext cx="1192404" cy="1192404"/>
          </a:xfrm>
          <a:prstGeom prst="rect">
            <a:avLst/>
          </a:prstGeom>
        </p:spPr>
      </p:pic>
    </p:spTree>
    <p:extLst>
      <p:ext uri="{BB962C8B-B14F-4D97-AF65-F5344CB8AC3E}">
        <p14:creationId xmlns:p14="http://schemas.microsoft.com/office/powerpoint/2010/main" val="176050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idx="4294967295"/>
          </p:nvPr>
        </p:nvSpPr>
        <p:spPr>
          <a:xfrm>
            <a:off x="966177" y="180461"/>
            <a:ext cx="5456396" cy="5478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MX" dirty="0"/>
              <a:t>Final </a:t>
            </a:r>
            <a:r>
              <a:rPr lang="es-MX" dirty="0" err="1"/>
              <a:t>conclusions</a:t>
            </a:r>
            <a:endParaRPr dirty="0"/>
          </a:p>
        </p:txBody>
      </p:sp>
      <p:sp>
        <p:nvSpPr>
          <p:cNvPr id="163" name="Shape 163"/>
          <p:cNvSpPr txBox="1">
            <a:spLocks noGrp="1"/>
          </p:cNvSpPr>
          <p:nvPr>
            <p:ph type="body" idx="4294967295"/>
          </p:nvPr>
        </p:nvSpPr>
        <p:spPr>
          <a:xfrm>
            <a:off x="503957" y="843750"/>
            <a:ext cx="8136086" cy="3456000"/>
          </a:xfrm>
          <a:prstGeom prst="rect">
            <a:avLst/>
          </a:prstGeom>
        </p:spPr>
        <p:txBody>
          <a:bodyPr spcFirstLastPara="1" wrap="square" lIns="91425" tIns="91425" rIns="91425" bIns="91425" anchor="t" anchorCtr="0">
            <a:noAutofit/>
          </a:bodyPr>
          <a:lstStyle/>
          <a:p>
            <a:pPr marL="0" lvl="0" indent="0" algn="just">
              <a:spcBef>
                <a:spcPts val="1600"/>
              </a:spcBef>
              <a:spcAft>
                <a:spcPts val="1600"/>
              </a:spcAft>
              <a:buNone/>
            </a:pPr>
            <a:r>
              <a:rPr lang="en-US" sz="1800" dirty="0">
                <a:latin typeface="Calibri" panose="020F0502020204030204" pitchFamily="34" charset="0"/>
                <a:cs typeface="Calibri" panose="020F0502020204030204" pitchFamily="34" charset="0"/>
              </a:rPr>
              <a:t>As we have been able to verify, it must be admitted that it was a project that really tested our knowledge and skills acquired during the quarter in question, however, despite the complexity and adversities, we managed to successfully complete the project, taking it as a new experience and a great achievement in our lives, since it can be guaranteed that the client's need was solved and the problem was successfully covered.</a:t>
            </a:r>
            <a:endParaRPr lang="es-MX" sz="1800" dirty="0">
              <a:solidFill>
                <a:srgbClr val="FF0000"/>
              </a:solidFill>
              <a:latin typeface="Calibri" panose="020F0502020204030204" pitchFamily="34" charset="0"/>
              <a:cs typeface="Calibri" panose="020F0502020204030204" pitchFamily="34" charset="0"/>
            </a:endParaRPr>
          </a:p>
        </p:txBody>
      </p:sp>
      <p:pic>
        <p:nvPicPr>
          <p:cNvPr id="167" name="Shape 167"/>
          <p:cNvPicPr preferRelativeResize="0"/>
          <p:nvPr/>
        </p:nvPicPr>
        <p:blipFill rotWithShape="1">
          <a:blip r:embed="rId3">
            <a:alphaModFix/>
          </a:blip>
          <a:srcRect r="9057"/>
          <a:stretch/>
        </p:blipFill>
        <p:spPr>
          <a:xfrm>
            <a:off x="0" y="-378300"/>
            <a:ext cx="9144001" cy="547875"/>
          </a:xfrm>
          <a:prstGeom prst="rect">
            <a:avLst/>
          </a:prstGeom>
          <a:noFill/>
          <a:ln>
            <a:noFill/>
          </a:ln>
        </p:spPr>
      </p:pic>
      <p:pic>
        <p:nvPicPr>
          <p:cNvPr id="2" name="Imagen 1">
            <a:extLst>
              <a:ext uri="{FF2B5EF4-FFF2-40B4-BE49-F238E27FC236}">
                <a16:creationId xmlns:a16="http://schemas.microsoft.com/office/drawing/2014/main" id="{C090AE36-9DE0-4330-BE20-928E04FC54A9}"/>
              </a:ext>
            </a:extLst>
          </p:cNvPr>
          <p:cNvPicPr>
            <a:picLocks noChangeAspect="1"/>
          </p:cNvPicPr>
          <p:nvPr/>
        </p:nvPicPr>
        <p:blipFill>
          <a:blip r:embed="rId4"/>
          <a:stretch>
            <a:fillRect/>
          </a:stretch>
        </p:blipFill>
        <p:spPr>
          <a:xfrm>
            <a:off x="3806650" y="3157903"/>
            <a:ext cx="1530699" cy="1530699"/>
          </a:xfrm>
          <a:prstGeom prst="rect">
            <a:avLst/>
          </a:prstGeom>
        </p:spPr>
      </p:pic>
    </p:spTree>
    <p:extLst>
      <p:ext uri="{BB962C8B-B14F-4D97-AF65-F5344CB8AC3E}">
        <p14:creationId xmlns:p14="http://schemas.microsoft.com/office/powerpoint/2010/main" val="411921367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430</Words>
  <Application>Microsoft Office PowerPoint</Application>
  <PresentationFormat>Presentación en pantalla (16:9)</PresentationFormat>
  <Paragraphs>33</Paragraphs>
  <Slides>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Proxima Nova</vt:lpstr>
      <vt:lpstr>Arial</vt:lpstr>
      <vt:lpstr>Calibri</vt:lpstr>
      <vt:lpstr>Merriweather</vt:lpstr>
      <vt:lpstr>Roboto</vt:lpstr>
      <vt:lpstr>Helvetica Neue</vt:lpstr>
      <vt:lpstr>Paradigm</vt:lpstr>
      <vt:lpstr>Presentación de PowerPoint</vt:lpstr>
      <vt:lpstr>Schedule</vt:lpstr>
      <vt:lpstr>Work team </vt:lpstr>
      <vt:lpstr>Problem to solve </vt:lpstr>
      <vt:lpstr>Proposed solution  </vt:lpstr>
      <vt:lpstr>Proposed solution  </vt:lpstr>
      <vt:lpstr>Solution explanation  </vt:lpstr>
      <vt:lpstr>Final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César Velázquez</dc:creator>
  <cp:lastModifiedBy>CAMPOS SALGADO RODOLFO FABIAN</cp:lastModifiedBy>
  <cp:revision>54</cp:revision>
  <dcterms:modified xsi:type="dcterms:W3CDTF">2022-04-20T23:49:50Z</dcterms:modified>
</cp:coreProperties>
</file>