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60" r:id="rId3"/>
    <p:sldId id="263" r:id="rId4"/>
    <p:sldId id="270" r:id="rId5"/>
    <p:sldId id="271" r:id="rId6"/>
    <p:sldId id="266" r:id="rId7"/>
    <p:sldId id="272" r:id="rId8"/>
    <p:sldId id="268" r:id="rId9"/>
    <p:sldId id="269" r:id="rId10"/>
    <p:sldId id="262"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5" autoAdjust="0"/>
    <p:restoredTop sz="94622" autoAdjust="0"/>
  </p:normalViewPr>
  <p:slideViewPr>
    <p:cSldViewPr>
      <p:cViewPr varScale="1">
        <p:scale>
          <a:sx n="110" d="100"/>
          <a:sy n="110" d="100"/>
        </p:scale>
        <p:origin x="-98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8EF49-7803-430B-8E4A-23BA54AF3370}" type="datetimeFigureOut">
              <a:rPr lang="fr-FR" smtClean="0"/>
              <a:t>17/05/2015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7D2CD-B1D3-46E6-AC07-06AB3FCBF6F3}" type="slidenum">
              <a:rPr lang="fr-FR" smtClean="0"/>
              <a:t>‹N°›</a:t>
            </a:fld>
            <a:endParaRPr lang="fr-FR"/>
          </a:p>
        </p:txBody>
      </p:sp>
    </p:spTree>
    <p:extLst>
      <p:ext uri="{BB962C8B-B14F-4D97-AF65-F5344CB8AC3E}">
        <p14:creationId xmlns:p14="http://schemas.microsoft.com/office/powerpoint/2010/main" val="93975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7" name="Espace réservé de la date 6"/>
          <p:cNvSpPr>
            <a:spLocks noGrp="1"/>
          </p:cNvSpPr>
          <p:nvPr>
            <p:ph type="dt" sz="half" idx="10"/>
          </p:nvPr>
        </p:nvSpPr>
        <p:spPr/>
        <p:txBody>
          <a:bodyPr/>
          <a:lstStyle>
            <a:extLst/>
          </a:lstStyle>
          <a:p>
            <a:r>
              <a:rPr lang="fr-FR" smtClean="0"/>
              <a:t>11/05/2015</a:t>
            </a:r>
            <a:endParaRPr lang="fr-FR" dirty="0"/>
          </a:p>
        </p:txBody>
      </p:sp>
      <p:sp>
        <p:nvSpPr>
          <p:cNvPr id="20" name="Espace réservé du pied de page 19"/>
          <p:cNvSpPr>
            <a:spLocks noGrp="1"/>
          </p:cNvSpPr>
          <p:nvPr>
            <p:ph type="ftr" sz="quarter" idx="11"/>
          </p:nvPr>
        </p:nvSpPr>
        <p:spPr/>
        <p:txBody>
          <a:bodyPr/>
          <a:lstStyle>
            <a:extLst/>
          </a:lstStyle>
          <a:p>
            <a:r>
              <a:rPr lang="fr-FR" smtClean="0"/>
              <a:t>RoboSoccer Lab – Team C</a:t>
            </a:r>
            <a:endParaRPr lang="fr-FR" dirty="0" smtClean="0"/>
          </a:p>
        </p:txBody>
      </p:sp>
      <p:sp>
        <p:nvSpPr>
          <p:cNvPr id="10" name="Espace réservé du numéro de diapositive 9"/>
          <p:cNvSpPr>
            <a:spLocks noGrp="1"/>
          </p:cNvSpPr>
          <p:nvPr>
            <p:ph type="sldNum" sz="quarter" idx="12"/>
          </p:nvPr>
        </p:nvSpPr>
        <p:spPr/>
        <p:txBody>
          <a:bodyPr/>
          <a:lstStyle>
            <a:extLst/>
          </a:lstStyle>
          <a:p>
            <a:fld id="{5D1F9FE9-41F7-4D72-8384-3E784E0E527D}" type="slidenum">
              <a:rPr lang="fr-FR" smtClean="0"/>
              <a:t>‹N°›</a:t>
            </a:fld>
            <a:endParaRPr lang="fr-FR" dirty="0"/>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r>
              <a:rPr lang="fr-FR" smtClean="0"/>
              <a:t>11/05/2015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r>
              <a:rPr lang="fr-FR" smtClean="0"/>
              <a:t>11/05/2015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4" name="Espace réservé de la date 3"/>
          <p:cNvSpPr>
            <a:spLocks noGrp="1"/>
          </p:cNvSpPr>
          <p:nvPr>
            <p:ph type="dt" sz="half" idx="10"/>
          </p:nvPr>
        </p:nvSpPr>
        <p:spPr/>
        <p:txBody>
          <a:bodyPr/>
          <a:lstStyle>
            <a:extLst/>
          </a:lstStyle>
          <a:p>
            <a:r>
              <a:rPr lang="fr-FR" smtClean="0"/>
              <a:t>11/05/2015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r>
              <a:rPr lang="fr-FR" smtClean="0"/>
              <a:t>11/05/2015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r>
              <a:rPr lang="fr-FR" smtClean="0"/>
              <a:t>11/05/2015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r>
              <a:rPr lang="fr-FR" smtClean="0"/>
              <a:t>11/05/2015</a:t>
            </a:r>
            <a:endParaRPr lang="fr-FR"/>
          </a:p>
        </p:txBody>
      </p:sp>
      <p:sp>
        <p:nvSpPr>
          <p:cNvPr id="8" name="Espace réservé du pied de page 7"/>
          <p:cNvSpPr>
            <a:spLocks noGrp="1"/>
          </p:cNvSpPr>
          <p:nvPr>
            <p:ph type="ftr" sz="quarter" idx="11"/>
          </p:nvPr>
        </p:nvSpPr>
        <p:spPr/>
        <p:txBody>
          <a:bodyPr/>
          <a:lstStyle>
            <a:extLst/>
          </a:lstStyle>
          <a:p>
            <a:r>
              <a:rPr lang="fr-FR" smtClean="0"/>
              <a:t>RoboSoccer Lab – Team C</a:t>
            </a:r>
            <a:endParaRPr lang="fr-FR"/>
          </a:p>
        </p:txBody>
      </p:sp>
      <p:sp>
        <p:nvSpPr>
          <p:cNvPr id="9" name="Espace réservé du numéro de diapositive 8"/>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r>
              <a:rPr lang="fr-FR" smtClean="0"/>
              <a:t>11/05/2015</a:t>
            </a:r>
            <a:endParaRPr lang="fr-FR"/>
          </a:p>
        </p:txBody>
      </p:sp>
      <p:sp>
        <p:nvSpPr>
          <p:cNvPr id="4" name="Espace réservé du pied de page 3"/>
          <p:cNvSpPr>
            <a:spLocks noGrp="1"/>
          </p:cNvSpPr>
          <p:nvPr>
            <p:ph type="ftr" sz="quarter" idx="11"/>
          </p:nvPr>
        </p:nvSpPr>
        <p:spPr/>
        <p:txBody>
          <a:bodyPr/>
          <a:lstStyle>
            <a:extLst/>
          </a:lstStyle>
          <a:p>
            <a:r>
              <a:rPr lang="fr-FR" smtClean="0"/>
              <a:t>RoboSoccer Lab – Team C</a:t>
            </a:r>
            <a:endParaRPr lang="fr-FR"/>
          </a:p>
        </p:txBody>
      </p:sp>
      <p:sp>
        <p:nvSpPr>
          <p:cNvPr id="5" name="Espace réservé du numéro de diapositive 4"/>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r>
              <a:rPr lang="fr-FR" smtClean="0"/>
              <a:t>11/05/2015</a:t>
            </a:r>
            <a:endParaRPr lang="fr-FR"/>
          </a:p>
        </p:txBody>
      </p:sp>
      <p:sp>
        <p:nvSpPr>
          <p:cNvPr id="3" name="Espace réservé du pied de page 2"/>
          <p:cNvSpPr>
            <a:spLocks noGrp="1"/>
          </p:cNvSpPr>
          <p:nvPr>
            <p:ph type="ftr" sz="quarter" idx="11"/>
          </p:nvPr>
        </p:nvSpPr>
        <p:spPr/>
        <p:txBody>
          <a:bodyPr/>
          <a:lstStyle>
            <a:extLst/>
          </a:lstStyle>
          <a:p>
            <a:r>
              <a:rPr lang="fr-FR" smtClean="0"/>
              <a:t>RoboSoccer Lab – Team C</a:t>
            </a:r>
            <a:endParaRPr lang="fr-FR"/>
          </a:p>
        </p:txBody>
      </p:sp>
      <p:sp>
        <p:nvSpPr>
          <p:cNvPr id="4" name="Espace réservé du numéro de diapositive 3"/>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r>
              <a:rPr lang="fr-FR" smtClean="0"/>
              <a:t>11/05/2015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extLst/>
          </a:lstStyle>
          <a:p>
            <a:r>
              <a:rPr lang="fr-FR" smtClean="0"/>
              <a:t>11/05/2015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dirty="0" smtClean="0"/>
              <a:t>Modifiez le style du titre</a:t>
            </a:r>
            <a:endParaRPr kumimoji="0" lang="en-US" dirty="0"/>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fr-FR" smtClean="0"/>
              <a:t>11/05/2015</a:t>
            </a:r>
            <a:endParaRPr lang="fr-FR" dirty="0"/>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fr-FR" dirty="0" err="1" smtClean="0"/>
              <a:t>RoboSoccer</a:t>
            </a:r>
            <a:r>
              <a:rPr lang="fr-FR" dirty="0" smtClean="0"/>
              <a:t> </a:t>
            </a:r>
            <a:r>
              <a:rPr lang="fr-FR" dirty="0" err="1" smtClean="0"/>
              <a:t>Lab</a:t>
            </a:r>
            <a:r>
              <a:rPr lang="fr-FR" dirty="0" smtClean="0"/>
              <a:t> – Team C</a:t>
            </a:r>
            <a:endParaRPr lang="fr-FR" dirty="0"/>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D1F9FE9-41F7-4D72-8384-3E784E0E527D}"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cs.ei.tum.de/en/Lehre/Labs/pr_rs/"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noProof="0" dirty="0" err="1" smtClean="0"/>
              <a:t>RoboSoccer</a:t>
            </a:r>
            <a:r>
              <a:rPr lang="en-US" noProof="0" dirty="0" smtClean="0"/>
              <a:t> Laboratory</a:t>
            </a:r>
            <a:endParaRPr lang="en-US" noProof="0" dirty="0"/>
          </a:p>
        </p:txBody>
      </p:sp>
      <p:sp>
        <p:nvSpPr>
          <p:cNvPr id="3" name="Sous-titre 2"/>
          <p:cNvSpPr>
            <a:spLocks noGrp="1"/>
          </p:cNvSpPr>
          <p:nvPr>
            <p:ph type="subTitle" idx="1"/>
          </p:nvPr>
        </p:nvSpPr>
        <p:spPr/>
        <p:txBody>
          <a:bodyPr/>
          <a:lstStyle/>
          <a:p>
            <a:r>
              <a:rPr lang="en-US" noProof="0" dirty="0" smtClean="0"/>
              <a:t>Project Plan – Team C</a:t>
            </a:r>
            <a:endParaRPr lang="en-US" noProof="0" dirty="0"/>
          </a:p>
        </p:txBody>
      </p:sp>
      <p:sp>
        <p:nvSpPr>
          <p:cNvPr id="4" name="ZoneTexte 3"/>
          <p:cNvSpPr txBox="1"/>
          <p:nvPr/>
        </p:nvSpPr>
        <p:spPr>
          <a:xfrm>
            <a:off x="1547664" y="2636912"/>
            <a:ext cx="4680520" cy="1169551"/>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Quoc-Nam </a:t>
            </a:r>
            <a:r>
              <a:rPr lang="fr-FR" sz="1400" dirty="0" err="1" smtClean="0"/>
              <a:t>Dessoulles</a:t>
            </a:r>
            <a:endParaRPr lang="fr-FR" sz="1400" dirty="0"/>
          </a:p>
          <a:p>
            <a:pPr marL="285750" indent="-285750">
              <a:buFont typeface="Arial" panose="020B0604020202020204" pitchFamily="34" charset="0"/>
              <a:buChar char="•"/>
            </a:pPr>
            <a:r>
              <a:rPr lang="fr-FR" sz="1400" dirty="0" smtClean="0"/>
              <a:t>Duc </a:t>
            </a:r>
            <a:r>
              <a:rPr lang="fr-FR" sz="1400" dirty="0" err="1" smtClean="0"/>
              <a:t>Tung</a:t>
            </a:r>
            <a:r>
              <a:rPr lang="fr-FR" sz="1400" dirty="0" smtClean="0"/>
              <a:t> Dinh</a:t>
            </a:r>
          </a:p>
          <a:p>
            <a:pPr marL="285750" indent="-285750">
              <a:buFont typeface="Arial" panose="020B0604020202020204" pitchFamily="34" charset="0"/>
              <a:buChar char="•"/>
            </a:pPr>
            <a:r>
              <a:rPr lang="fr-FR" sz="1400" dirty="0" smtClean="0"/>
              <a:t>Isabelle </a:t>
            </a:r>
            <a:r>
              <a:rPr lang="fr-FR" sz="1400" dirty="0" err="1" smtClean="0"/>
              <a:t>Janscha</a:t>
            </a:r>
            <a:endParaRPr lang="fr-FR" sz="1400" dirty="0"/>
          </a:p>
          <a:p>
            <a:pPr marL="285750" indent="-285750">
              <a:buFont typeface="Arial" panose="020B0604020202020204" pitchFamily="34" charset="0"/>
              <a:buChar char="•"/>
            </a:pPr>
            <a:r>
              <a:rPr lang="fr-FR" sz="1400" dirty="0" smtClean="0"/>
              <a:t>Shu Liu</a:t>
            </a:r>
          </a:p>
          <a:p>
            <a:pPr marL="285750" indent="-285750">
              <a:buFont typeface="Arial" panose="020B0604020202020204" pitchFamily="34" charset="0"/>
              <a:buChar char="•"/>
            </a:pPr>
            <a:r>
              <a:rPr lang="fr-FR" sz="1400" dirty="0" smtClean="0"/>
              <a:t>Chiraz </a:t>
            </a:r>
            <a:r>
              <a:rPr lang="fr-FR" sz="1400" dirty="0" err="1" smtClean="0"/>
              <a:t>Nafouki</a:t>
            </a:r>
            <a:endParaRPr lang="fr-FR" sz="1400" dirty="0" smtClean="0"/>
          </a:p>
        </p:txBody>
      </p:sp>
      <p:pic>
        <p:nvPicPr>
          <p:cNvPr id="1026" name="Picture 2" descr="http://www.rcs.ei.tum.de/fileadmin/tueircs/www/_migrated_pics/76f9645df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192585"/>
            <a:ext cx="3086100" cy="2305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r>
              <a:rPr lang="fr-FR" smtClean="0"/>
              <a:t>11/05/2015</a:t>
            </a:r>
            <a:endParaRPr lang="fr-FR" dirty="0"/>
          </a:p>
        </p:txBody>
      </p:sp>
      <p:sp>
        <p:nvSpPr>
          <p:cNvPr id="7" name="Espace réservé du pied de page 6"/>
          <p:cNvSpPr>
            <a:spLocks noGrp="1"/>
          </p:cNvSpPr>
          <p:nvPr>
            <p:ph type="ftr" sz="quarter" idx="11"/>
          </p:nvPr>
        </p:nvSpPr>
        <p:spPr/>
        <p:txBody>
          <a:bodyPr/>
          <a:lstStyle/>
          <a:p>
            <a:r>
              <a:rPr lang="fr-FR" smtClean="0"/>
              <a:t>RoboSoccer Lab – Team C</a:t>
            </a:r>
            <a:endParaRPr lang="fr-FR" dirty="0"/>
          </a:p>
        </p:txBody>
      </p:sp>
      <p:sp>
        <p:nvSpPr>
          <p:cNvPr id="8" name="Espace réservé du numéro de diapositive 7"/>
          <p:cNvSpPr>
            <a:spLocks noGrp="1"/>
          </p:cNvSpPr>
          <p:nvPr>
            <p:ph type="sldNum" sz="quarter" idx="12"/>
          </p:nvPr>
        </p:nvSpPr>
        <p:spPr/>
        <p:txBody>
          <a:bodyPr/>
          <a:lstStyle/>
          <a:p>
            <a:fld id="{5D1F9FE9-41F7-4D72-8384-3E784E0E527D}" type="slidenum">
              <a:rPr lang="fr-FR" smtClean="0"/>
              <a:t>1</a:t>
            </a:fld>
            <a:endParaRPr lang="fr-FR" dirty="0"/>
          </a:p>
        </p:txBody>
      </p:sp>
      <p:sp>
        <p:nvSpPr>
          <p:cNvPr id="9" name="ZoneTexte 8"/>
          <p:cNvSpPr txBox="1"/>
          <p:nvPr/>
        </p:nvSpPr>
        <p:spPr>
          <a:xfrm>
            <a:off x="4932040" y="5497635"/>
            <a:ext cx="2808312" cy="230832"/>
          </a:xfrm>
          <a:prstGeom prst="rect">
            <a:avLst/>
          </a:prstGeom>
          <a:noFill/>
        </p:spPr>
        <p:txBody>
          <a:bodyPr wrap="square" rtlCol="0">
            <a:spAutoFit/>
          </a:bodyPr>
          <a:lstStyle/>
          <a:p>
            <a:pPr algn="ctr"/>
            <a:r>
              <a:rPr lang="fr-FR" sz="800" dirty="0" smtClean="0"/>
              <a:t>Source: </a:t>
            </a:r>
            <a:r>
              <a:rPr lang="fr-FR" sz="800" dirty="0" smtClean="0">
                <a:hlinkClick r:id="rId3"/>
              </a:rPr>
              <a:t>http://www.rcs.ei.tum.de/en/Lehre/Labs/pr_rs</a:t>
            </a:r>
            <a:r>
              <a:rPr lang="fr-FR" sz="900" dirty="0" smtClean="0">
                <a:hlinkClick r:id="rId3"/>
              </a:rPr>
              <a:t>/</a:t>
            </a:r>
            <a:r>
              <a:rPr lang="fr-FR" sz="900" dirty="0" smtClean="0"/>
              <a:t> </a:t>
            </a:r>
            <a:endParaRPr lang="fr-FR" sz="900" dirty="0"/>
          </a:p>
        </p:txBody>
      </p:sp>
    </p:spTree>
    <p:extLst>
      <p:ext uri="{BB962C8B-B14F-4D97-AF65-F5344CB8AC3E}">
        <p14:creationId xmlns:p14="http://schemas.microsoft.com/office/powerpoint/2010/main" val="3072330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11/05/2015</a:t>
            </a:r>
            <a:endParaRPr lang="fr-FR"/>
          </a:p>
        </p:txBody>
      </p:sp>
      <p:sp>
        <p:nvSpPr>
          <p:cNvPr id="3" name="Espace réservé du pied de page 2"/>
          <p:cNvSpPr>
            <a:spLocks noGrp="1"/>
          </p:cNvSpPr>
          <p:nvPr>
            <p:ph type="ftr" sz="quarter" idx="11"/>
          </p:nvPr>
        </p:nvSpPr>
        <p:spPr/>
        <p:txBody>
          <a:bodyPr/>
          <a:lstStyle/>
          <a:p>
            <a:r>
              <a:rPr lang="fr-FR" smtClean="0"/>
              <a:t>RoboSoccer Lab – Team C</a:t>
            </a:r>
            <a:endParaRPr lang="fr-FR"/>
          </a:p>
        </p:txBody>
      </p:sp>
      <p:sp>
        <p:nvSpPr>
          <p:cNvPr id="4" name="Espace réservé du numéro de diapositive 3"/>
          <p:cNvSpPr>
            <a:spLocks noGrp="1"/>
          </p:cNvSpPr>
          <p:nvPr>
            <p:ph type="sldNum" sz="quarter" idx="12"/>
          </p:nvPr>
        </p:nvSpPr>
        <p:spPr/>
        <p:txBody>
          <a:bodyPr/>
          <a:lstStyle/>
          <a:p>
            <a:fld id="{5D1F9FE9-41F7-4D72-8384-3E784E0E527D}" type="slidenum">
              <a:rPr lang="fr-FR" smtClean="0"/>
              <a:t>10</a:t>
            </a:fld>
            <a:endParaRPr lang="fr-FR"/>
          </a:p>
        </p:txBody>
      </p:sp>
      <p:pic>
        <p:nvPicPr>
          <p:cNvPr id="4098" name="Picture 2" descr="C:\Users\Cokie\AppData\Local\Microsoft\Windows\INetCache\IE\9S651V42\winners-cup-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682" y="1398721"/>
            <a:ext cx="190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763688" y="3933056"/>
            <a:ext cx="6408988" cy="646331"/>
          </a:xfrm>
          <a:prstGeom prst="rect">
            <a:avLst/>
          </a:prstGeom>
          <a:noFill/>
        </p:spPr>
        <p:txBody>
          <a:bodyPr wrap="square" rtlCol="0">
            <a:spAutoFit/>
          </a:bodyPr>
          <a:lstStyle/>
          <a:p>
            <a:r>
              <a:rPr lang="en-GB"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See you at the Championship!</a:t>
            </a:r>
            <a:endParaRPr lang="en-GB"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52738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t>Reminder: Planning</a:t>
            </a:r>
            <a:endParaRPr lang="en-US" noProof="0"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2</a:t>
            </a:fld>
            <a:endParaRPr lang="fr-FR"/>
          </a:p>
        </p:txBody>
      </p:sp>
      <p:pic>
        <p:nvPicPr>
          <p:cNvPr id="9" name="Picture 1" descr="C:\Users\Cokie\AppData\Local\Microsoft\Windows\INetCache\IE\WU7M57Y0\planning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4408" y="188640"/>
            <a:ext cx="694439" cy="69443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439589" y="1844824"/>
            <a:ext cx="7132566" cy="3600400"/>
            <a:chOff x="1115616" y="1196752"/>
            <a:chExt cx="9044880" cy="4848225"/>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196752"/>
              <a:ext cx="43434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196752"/>
              <a:ext cx="47244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6584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t>Risk analysis</a:t>
            </a:r>
            <a:endParaRPr lang="en-US" noProof="0"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3</a:t>
            </a:fld>
            <a:endParaRPr lang="fr-FR"/>
          </a:p>
        </p:txBody>
      </p:sp>
      <p:grpSp>
        <p:nvGrpSpPr>
          <p:cNvPr id="7" name="Groupe 6"/>
          <p:cNvGrpSpPr/>
          <p:nvPr/>
        </p:nvGrpSpPr>
        <p:grpSpPr>
          <a:xfrm>
            <a:off x="1620813" y="1412776"/>
            <a:ext cx="6267450" cy="1601518"/>
            <a:chOff x="2411760" y="2276872"/>
            <a:chExt cx="6267450" cy="1601518"/>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76872"/>
              <a:ext cx="29908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610" y="2278190"/>
              <a:ext cx="3276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ZoneTexte 7"/>
          <p:cNvSpPr txBox="1"/>
          <p:nvPr/>
        </p:nvSpPr>
        <p:spPr>
          <a:xfrm>
            <a:off x="7020272" y="4077072"/>
            <a:ext cx="152560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Risks and</a:t>
            </a:r>
          </a:p>
          <a:p>
            <a:pPr algn="ctr"/>
            <a:r>
              <a:rPr lang="en-US" dirty="0" smtClean="0"/>
              <a:t>Risk matrix</a:t>
            </a:r>
            <a:endParaRPr lang="en-US"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13" y="3284984"/>
            <a:ext cx="4752603" cy="309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Cokie\AppData\Local\Microsoft\Windows\INetCache\IE\IA233CEV\France_road_sign_A19.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2415" y="177805"/>
            <a:ext cx="748758" cy="6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7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extLst>
              <p:ext uri="{D42A27DB-BD31-4B8C-83A1-F6EECF244321}">
                <p14:modId xmlns:p14="http://schemas.microsoft.com/office/powerpoint/2010/main" val="3025417982"/>
              </p:ext>
            </p:extLst>
          </p:nvPr>
        </p:nvGraphicFramePr>
        <p:xfrm>
          <a:off x="1688680" y="1988840"/>
          <a:ext cx="6912768" cy="3456384"/>
        </p:xfrm>
        <a:graphic>
          <a:graphicData uri="http://schemas.openxmlformats.org/drawingml/2006/table">
            <a:tbl>
              <a:tblPr firstRow="1" firstCol="1" bandRow="1">
                <a:tableStyleId>{69CF1AB2-1976-4502-BF36-3FF5EA218861}</a:tableStyleId>
              </a:tblPr>
              <a:tblGrid>
                <a:gridCol w="2303756"/>
                <a:gridCol w="3734983"/>
                <a:gridCol w="874029"/>
              </a:tblGrid>
              <a:tr h="288032">
                <a:tc>
                  <a:txBody>
                    <a:bodyPr/>
                    <a:lstStyle/>
                    <a:p>
                      <a:pPr algn="ctr">
                        <a:lnSpc>
                          <a:spcPct val="115000"/>
                        </a:lnSpc>
                        <a:spcAft>
                          <a:spcPts val="0"/>
                        </a:spcAft>
                      </a:pPr>
                      <a:r>
                        <a:rPr lang="en-US" sz="1100" dirty="0">
                          <a:effectLst/>
                        </a:rPr>
                        <a:t>Penalty shootout risks</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Consequences</a:t>
                      </a:r>
                      <a:endParaRPr lang="fr-FR"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Level</a:t>
                      </a:r>
                      <a:endParaRPr lang="fr-FR" sz="1100">
                        <a:effectLst/>
                        <a:latin typeface="Calibri"/>
                        <a:ea typeface="Calibri"/>
                        <a:cs typeface="Times New Roman"/>
                      </a:endParaRPr>
                    </a:p>
                  </a:txBody>
                  <a:tcPr marL="68580" marR="68580" marT="0" marB="0" anchor="ctr"/>
                </a:tc>
              </a:tr>
              <a:tr h="864096">
                <a:tc>
                  <a:txBody>
                    <a:bodyPr/>
                    <a:lstStyle/>
                    <a:p>
                      <a:pPr algn="ctr">
                        <a:lnSpc>
                          <a:spcPct val="115000"/>
                        </a:lnSpc>
                        <a:spcAft>
                          <a:spcPts val="0"/>
                        </a:spcAft>
                      </a:pPr>
                      <a:r>
                        <a:rPr lang="en-US" sz="1100" b="0" dirty="0">
                          <a:effectLst/>
                        </a:rPr>
                        <a:t>Moving too slow</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shooter is moving too slowly, the Kick will be too slow and the enemy goal keeper will easily stop the ball. Moreover, the trajectory of a slow ball is quite random, so the accuracy of the shooting becomes lower.</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High</a:t>
                      </a:r>
                      <a:endParaRPr lang="fr-FR" sz="1100">
                        <a:effectLst/>
                        <a:latin typeface="Calibri"/>
                        <a:ea typeface="Calibri"/>
                        <a:cs typeface="Times New Roman"/>
                      </a:endParaRPr>
                    </a:p>
                  </a:txBody>
                  <a:tcPr marL="68580" marR="68580" marT="0" marB="0" anchor="ctr"/>
                </a:tc>
              </a:tr>
              <a:tr h="504056">
                <a:tc>
                  <a:txBody>
                    <a:bodyPr/>
                    <a:lstStyle/>
                    <a:p>
                      <a:pPr algn="ctr">
                        <a:lnSpc>
                          <a:spcPct val="115000"/>
                        </a:lnSpc>
                        <a:spcAft>
                          <a:spcPts val="0"/>
                        </a:spcAft>
                      </a:pPr>
                      <a:r>
                        <a:rPr lang="en-US" sz="1100" b="0">
                          <a:effectLst/>
                        </a:rPr>
                        <a:t>Moving not accurate</a:t>
                      </a:r>
                      <a:endParaRPr lang="fr-FR" sz="1100" b="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a:effectLst/>
                        </a:rPr>
                        <a:t>If the moving of the shooter is not accurate, it could miss the ball or hit it the wrong way, and thus miss the goal.</a:t>
                      </a:r>
                      <a:endParaRPr lang="fr-FR"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High</a:t>
                      </a:r>
                      <a:endParaRPr lang="fr-FR" sz="1100" dirty="0">
                        <a:effectLst/>
                        <a:latin typeface="Calibri"/>
                        <a:ea typeface="Calibri"/>
                        <a:cs typeface="Times New Roman"/>
                      </a:endParaRPr>
                    </a:p>
                  </a:txBody>
                  <a:tcPr marL="68580" marR="68580" marT="0" marB="0" anchor="ctr"/>
                </a:tc>
              </a:tr>
              <a:tr h="936104">
                <a:tc>
                  <a:txBody>
                    <a:bodyPr/>
                    <a:lstStyle/>
                    <a:p>
                      <a:pPr algn="ctr">
                        <a:lnSpc>
                          <a:spcPct val="115000"/>
                        </a:lnSpc>
                        <a:spcAft>
                          <a:spcPts val="0"/>
                        </a:spcAft>
                      </a:pPr>
                      <a:r>
                        <a:rPr lang="en-US" sz="1100" b="0">
                          <a:effectLst/>
                        </a:rPr>
                        <a:t>Targeting system not accurate</a:t>
                      </a:r>
                      <a:endParaRPr lang="fr-FR" sz="1100" b="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targeting system does not work well, the goal could be missed. However, a simple straight kick to the ball ensures in any case a high probability of targeting more or less correctly.</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Medium</a:t>
                      </a:r>
                      <a:endParaRPr lang="fr-FR" sz="1100">
                        <a:effectLst/>
                        <a:latin typeface="Calibri"/>
                        <a:ea typeface="Calibri"/>
                        <a:cs typeface="Times New Roman"/>
                      </a:endParaRPr>
                    </a:p>
                  </a:txBody>
                  <a:tcPr marL="68580" marR="68580" marT="0" marB="0" anchor="ctr"/>
                </a:tc>
              </a:tr>
              <a:tr h="864096">
                <a:tc>
                  <a:txBody>
                    <a:bodyPr/>
                    <a:lstStyle/>
                    <a:p>
                      <a:pPr algn="ctr">
                        <a:lnSpc>
                          <a:spcPct val="115000"/>
                        </a:lnSpc>
                        <a:spcAft>
                          <a:spcPts val="0"/>
                        </a:spcAft>
                      </a:pPr>
                      <a:r>
                        <a:rPr lang="en-US" sz="1100" b="0" dirty="0">
                          <a:effectLst/>
                        </a:rPr>
                        <a:t>Inability to avoid enemy goal keeper</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The shooter efficiency could be improved by making it avoiding the enemy goal keeper. However,  inaccuracies in the system we used already ensure us some randomness when kicking, so this is not a requirement.</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Low</a:t>
                      </a:r>
                      <a:endParaRPr lang="fr-FR" sz="1100" dirty="0">
                        <a:effectLst/>
                        <a:latin typeface="Calibri"/>
                        <a:ea typeface="Calibri"/>
                        <a:cs typeface="Times New Roman"/>
                      </a:endParaRPr>
                    </a:p>
                  </a:txBody>
                  <a:tcPr marL="68580" marR="68580" marT="0" marB="0" anchor="ctr"/>
                </a:tc>
              </a:tr>
            </a:tbl>
          </a:graphicData>
        </a:graphic>
      </p:graphicFrame>
      <p:sp>
        <p:nvSpPr>
          <p:cNvPr id="2" name="Titre 1"/>
          <p:cNvSpPr>
            <a:spLocks noGrp="1"/>
          </p:cNvSpPr>
          <p:nvPr>
            <p:ph type="title"/>
          </p:nvPr>
        </p:nvSpPr>
        <p:spPr/>
        <p:txBody>
          <a:bodyPr>
            <a:normAutofit/>
          </a:bodyPr>
          <a:lstStyle/>
          <a:p>
            <a:r>
              <a:rPr lang="en-US" sz="3500" dirty="0" smtClean="0"/>
              <a:t>Implementation risks analysis</a:t>
            </a:r>
            <a:endParaRPr lang="en-US" sz="3500"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4</a:t>
            </a:fld>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3666047515"/>
              </p:ext>
            </p:extLst>
          </p:nvPr>
        </p:nvGraphicFramePr>
        <p:xfrm>
          <a:off x="1763688" y="2420888"/>
          <a:ext cx="6768752" cy="2687534"/>
        </p:xfrm>
        <a:graphic>
          <a:graphicData uri="http://schemas.openxmlformats.org/drawingml/2006/table">
            <a:tbl>
              <a:tblPr firstRow="1" firstCol="1" bandRow="1">
                <a:tableStyleId>{69CF1AB2-1976-4502-BF36-3FF5EA218861}</a:tableStyleId>
              </a:tblPr>
              <a:tblGrid>
                <a:gridCol w="2255761"/>
                <a:gridCol w="3648895"/>
                <a:gridCol w="864096"/>
              </a:tblGrid>
              <a:tr h="288032">
                <a:tc>
                  <a:txBody>
                    <a:bodyPr/>
                    <a:lstStyle/>
                    <a:p>
                      <a:pPr algn="ctr">
                        <a:lnSpc>
                          <a:spcPct val="115000"/>
                        </a:lnSpc>
                        <a:spcAft>
                          <a:spcPts val="0"/>
                        </a:spcAft>
                      </a:pPr>
                      <a:r>
                        <a:rPr lang="en-US" sz="1100" dirty="0">
                          <a:effectLst/>
                        </a:rPr>
                        <a:t>Goal Keeper risks</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Consequences</a:t>
                      </a:r>
                      <a:endParaRPr lang="fr-FR"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Level</a:t>
                      </a:r>
                      <a:endParaRPr lang="fr-FR" sz="1100">
                        <a:effectLst/>
                        <a:latin typeface="Calibri"/>
                        <a:ea typeface="Calibri"/>
                        <a:cs typeface="Times New Roman"/>
                      </a:endParaRPr>
                    </a:p>
                  </a:txBody>
                  <a:tcPr marL="68580" marR="68580" marT="0" marB="0" anchor="ctr"/>
                </a:tc>
              </a:tr>
              <a:tr h="455286">
                <a:tc>
                  <a:txBody>
                    <a:bodyPr/>
                    <a:lstStyle/>
                    <a:p>
                      <a:pPr algn="ctr">
                        <a:lnSpc>
                          <a:spcPct val="115000"/>
                        </a:lnSpc>
                        <a:spcAft>
                          <a:spcPts val="0"/>
                        </a:spcAft>
                      </a:pPr>
                      <a:r>
                        <a:rPr lang="en-US" sz="1100" b="0" dirty="0">
                          <a:effectLst/>
                        </a:rPr>
                        <a:t>Moving too slow</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goal keeper is moving too slowly, it will not be able to efficiently prevent goals.</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High</a:t>
                      </a:r>
                      <a:endParaRPr lang="fr-FR" sz="1100">
                        <a:effectLst/>
                        <a:latin typeface="Calibri"/>
                        <a:ea typeface="Calibri"/>
                        <a:cs typeface="Times New Roman"/>
                      </a:endParaRPr>
                    </a:p>
                  </a:txBody>
                  <a:tcPr marL="68580" marR="68580" marT="0" marB="0" anchor="ctr"/>
                </a:tc>
              </a:tr>
              <a:tr h="648072">
                <a:tc>
                  <a:txBody>
                    <a:bodyPr/>
                    <a:lstStyle/>
                    <a:p>
                      <a:pPr algn="ctr">
                        <a:lnSpc>
                          <a:spcPct val="115000"/>
                        </a:lnSpc>
                        <a:spcAft>
                          <a:spcPts val="0"/>
                        </a:spcAft>
                      </a:pPr>
                      <a:r>
                        <a:rPr lang="en-US" sz="1100" b="0" dirty="0">
                          <a:effectLst/>
                        </a:rPr>
                        <a:t>Moving not accurate</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moving of the goal keeper is not accurate, the ball could go into the goal even if the goal keeper should prevent it.</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Medium</a:t>
                      </a:r>
                      <a:endParaRPr lang="fr-FR" sz="1100" dirty="0">
                        <a:effectLst/>
                        <a:latin typeface="Calibri"/>
                        <a:ea typeface="Calibri"/>
                        <a:cs typeface="Times New Roman"/>
                      </a:endParaRPr>
                    </a:p>
                  </a:txBody>
                  <a:tcPr marL="68580" marR="68580" marT="0" marB="0" anchor="ctr"/>
                </a:tc>
              </a:tr>
              <a:tr h="648072">
                <a:tc>
                  <a:txBody>
                    <a:bodyPr/>
                    <a:lstStyle/>
                    <a:p>
                      <a:pPr algn="ctr">
                        <a:lnSpc>
                          <a:spcPct val="115000"/>
                        </a:lnSpc>
                        <a:spcAft>
                          <a:spcPts val="0"/>
                        </a:spcAft>
                      </a:pPr>
                      <a:r>
                        <a:rPr lang="en-US" sz="1100" b="0">
                          <a:effectLst/>
                        </a:rPr>
                        <a:t>Trajectory prevision not accurate</a:t>
                      </a:r>
                      <a:endParaRPr lang="fr-FR" sz="1100" b="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trajectory prevision does not work correctly, the goal keeper will not be efficient and will only prevent some of the goals.</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Medium</a:t>
                      </a:r>
                      <a:endParaRPr lang="fr-FR" sz="1100">
                        <a:effectLst/>
                        <a:latin typeface="Calibri"/>
                        <a:ea typeface="Calibri"/>
                        <a:cs typeface="Times New Roman"/>
                      </a:endParaRPr>
                    </a:p>
                  </a:txBody>
                  <a:tcPr marL="68580" marR="68580" marT="0" marB="0" anchor="ctr"/>
                </a:tc>
              </a:tr>
              <a:tr h="648072">
                <a:tc>
                  <a:txBody>
                    <a:bodyPr/>
                    <a:lstStyle/>
                    <a:p>
                      <a:pPr algn="ctr">
                        <a:lnSpc>
                          <a:spcPct val="115000"/>
                        </a:lnSpc>
                        <a:spcAft>
                          <a:spcPts val="0"/>
                        </a:spcAft>
                      </a:pPr>
                      <a:r>
                        <a:rPr lang="en-US" sz="1100" b="0" dirty="0">
                          <a:effectLst/>
                        </a:rPr>
                        <a:t>Inability to drive backwards</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a:effectLst/>
                        </a:rPr>
                        <a:t>The goal keeper efficiency can be greatly improved if it is able to drive forwards and backwards. However, this is not a requirement.</a:t>
                      </a:r>
                      <a:endParaRPr lang="fr-FR"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Low</a:t>
                      </a:r>
                      <a:endParaRPr lang="fr-FR" sz="1100" dirty="0">
                        <a:effectLst/>
                        <a:latin typeface="Calibri"/>
                        <a:ea typeface="Calibri"/>
                        <a:cs typeface="Times New Roman"/>
                      </a:endParaRPr>
                    </a:p>
                  </a:txBody>
                  <a:tcPr marL="68580" marR="68580" marT="0" marB="0" anchor="ctr"/>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726974474"/>
              </p:ext>
            </p:extLst>
          </p:nvPr>
        </p:nvGraphicFramePr>
        <p:xfrm>
          <a:off x="2178764" y="2636912"/>
          <a:ext cx="5849620" cy="2232248"/>
        </p:xfrm>
        <a:graphic>
          <a:graphicData uri="http://schemas.openxmlformats.org/drawingml/2006/table">
            <a:tbl>
              <a:tblPr firstRow="1" firstCol="1" bandRow="1">
                <a:tableStyleId>{69CF1AB2-1976-4502-BF36-3FF5EA218861}</a:tableStyleId>
              </a:tblPr>
              <a:tblGrid>
                <a:gridCol w="1949450"/>
                <a:gridCol w="2889885"/>
                <a:gridCol w="1010285"/>
              </a:tblGrid>
              <a:tr h="288032">
                <a:tc>
                  <a:txBody>
                    <a:bodyPr/>
                    <a:lstStyle/>
                    <a:p>
                      <a:pPr algn="ctr">
                        <a:lnSpc>
                          <a:spcPct val="115000"/>
                        </a:lnSpc>
                        <a:spcAft>
                          <a:spcPts val="0"/>
                        </a:spcAft>
                      </a:pPr>
                      <a:r>
                        <a:rPr lang="en-US" sz="1100" dirty="0">
                          <a:effectLst/>
                        </a:rPr>
                        <a:t>Position risks</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Consequences</a:t>
                      </a:r>
                      <a:endParaRPr lang="fr-FR"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Level</a:t>
                      </a:r>
                      <a:endParaRPr lang="fr-FR" sz="1100" dirty="0">
                        <a:effectLst/>
                        <a:latin typeface="Calibri"/>
                        <a:ea typeface="Calibri"/>
                        <a:cs typeface="Times New Roman"/>
                      </a:endParaRPr>
                    </a:p>
                  </a:txBody>
                  <a:tcPr marL="68580" marR="68580" marT="0" marB="0" anchor="ctr"/>
                </a:tc>
              </a:tr>
              <a:tr h="432048">
                <a:tc>
                  <a:txBody>
                    <a:bodyPr/>
                    <a:lstStyle/>
                    <a:p>
                      <a:pPr algn="ctr">
                        <a:lnSpc>
                          <a:spcPct val="115000"/>
                        </a:lnSpc>
                        <a:spcAft>
                          <a:spcPts val="0"/>
                        </a:spcAft>
                      </a:pPr>
                      <a:r>
                        <a:rPr lang="en-US" sz="1100" b="0">
                          <a:effectLst/>
                        </a:rPr>
                        <a:t>Wrong side</a:t>
                      </a:r>
                      <a:endParaRPr lang="fr-FR" sz="1100" b="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side is wrong, we cannot start the game…</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High</a:t>
                      </a:r>
                      <a:endParaRPr lang="fr-FR" sz="1100">
                        <a:effectLst/>
                        <a:latin typeface="Calibri"/>
                        <a:ea typeface="Calibri"/>
                        <a:cs typeface="Times New Roman"/>
                      </a:endParaRPr>
                    </a:p>
                  </a:txBody>
                  <a:tcPr marL="68580" marR="68580" marT="0" marB="0" anchor="ctr"/>
                </a:tc>
              </a:tr>
              <a:tr h="864096">
                <a:tc>
                  <a:txBody>
                    <a:bodyPr/>
                    <a:lstStyle/>
                    <a:p>
                      <a:pPr algn="ctr">
                        <a:lnSpc>
                          <a:spcPct val="115000"/>
                        </a:lnSpc>
                        <a:spcAft>
                          <a:spcPts val="0"/>
                        </a:spcAft>
                      </a:pPr>
                      <a:r>
                        <a:rPr lang="en-US" sz="1100" b="0" dirty="0">
                          <a:effectLst/>
                        </a:rPr>
                        <a:t>Collision avoidance not effective</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robots cannot avoid each other when moving to the initial position, they could collide and this would require a human intervention.</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a:effectLst/>
                        </a:rPr>
                        <a:t>Medium</a:t>
                      </a:r>
                      <a:endParaRPr lang="fr-FR" sz="1100">
                        <a:effectLst/>
                        <a:latin typeface="Calibri"/>
                        <a:ea typeface="Calibri"/>
                        <a:cs typeface="Times New Roman"/>
                      </a:endParaRPr>
                    </a:p>
                  </a:txBody>
                  <a:tcPr marL="68580" marR="68580" marT="0" marB="0" anchor="ctr"/>
                </a:tc>
              </a:tr>
              <a:tr h="648072">
                <a:tc>
                  <a:txBody>
                    <a:bodyPr/>
                    <a:lstStyle/>
                    <a:p>
                      <a:pPr algn="ctr">
                        <a:lnSpc>
                          <a:spcPct val="115000"/>
                        </a:lnSpc>
                        <a:spcAft>
                          <a:spcPts val="0"/>
                        </a:spcAft>
                      </a:pPr>
                      <a:r>
                        <a:rPr lang="en-US" sz="1100" b="0" dirty="0">
                          <a:effectLst/>
                        </a:rPr>
                        <a:t>Moving too slow</a:t>
                      </a:r>
                      <a:endParaRPr lang="fr-FR" sz="1100" b="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100" dirty="0">
                          <a:effectLst/>
                        </a:rPr>
                        <a:t>If the robots are moving too </a:t>
                      </a:r>
                      <a:r>
                        <a:rPr lang="en-US" sz="1100" dirty="0" smtClean="0">
                          <a:effectLst/>
                        </a:rPr>
                        <a:t>slowly, </a:t>
                      </a:r>
                      <a:r>
                        <a:rPr lang="en-US" sz="1100" dirty="0">
                          <a:effectLst/>
                        </a:rPr>
                        <a:t>it will become boring… However, this does not prevent the game from starting.</a:t>
                      </a:r>
                      <a:endParaRPr lang="fr-FR"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Low</a:t>
                      </a:r>
                      <a:endParaRPr lang="fr-FR" sz="1100" dirty="0">
                        <a:effectLst/>
                        <a:latin typeface="Calibri"/>
                        <a:ea typeface="Calibri"/>
                        <a:cs typeface="Times New Roman"/>
                      </a:endParaRPr>
                    </a:p>
                  </a:txBody>
                  <a:tcPr marL="68580" marR="68580" marT="0" marB="0" anchor="ctr"/>
                </a:tc>
              </a:tr>
            </a:tbl>
          </a:graphicData>
        </a:graphic>
      </p:graphicFrame>
      <p:pic>
        <p:nvPicPr>
          <p:cNvPr id="13" name="Picture 2" descr="C:\Users\Cokie\AppData\Local\Microsoft\Windows\INetCache\IE\IA233CEV\France_road_sign_A19.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2415" y="177805"/>
            <a:ext cx="748758" cy="6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5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Product Requirements</a:t>
            </a:r>
            <a:endParaRPr lang="en-US" dirty="0">
              <a:solidFill>
                <a:schemeClr val="tx2">
                  <a:satMod val="130000"/>
                </a:schemeClr>
              </a:solidFill>
            </a:endParaRPr>
          </a:p>
        </p:txBody>
      </p:sp>
      <p:sp>
        <p:nvSpPr>
          <p:cNvPr id="4" name="Espace réservé de la date 3"/>
          <p:cNvSpPr>
            <a:spLocks noGrp="1"/>
          </p:cNvSpPr>
          <p:nvPr>
            <p:ph type="dt" sz="quarter" idx="10"/>
          </p:nvPr>
        </p:nvSpPr>
        <p:spPr/>
        <p:txBody>
          <a:bodyPr/>
          <a:lstStyle/>
          <a:p>
            <a:pPr>
              <a:defRPr/>
            </a:pPr>
            <a:r>
              <a:rPr lang="fr-FR"/>
              <a:t>11/05/2015</a:t>
            </a:r>
          </a:p>
        </p:txBody>
      </p:sp>
      <p:sp>
        <p:nvSpPr>
          <p:cNvPr id="5" name="Espace réservé du pied de page 4"/>
          <p:cNvSpPr>
            <a:spLocks noGrp="1"/>
          </p:cNvSpPr>
          <p:nvPr>
            <p:ph type="ftr" sz="quarter" idx="11"/>
          </p:nvPr>
        </p:nvSpPr>
        <p:spPr/>
        <p:txBody>
          <a:bodyPr/>
          <a:lstStyle/>
          <a:p>
            <a:pPr>
              <a:defRPr/>
            </a:pPr>
            <a:r>
              <a:rPr lang="fr-FR"/>
              <a:t>RoboSoccer Lab – Team C</a:t>
            </a:r>
            <a:endParaRPr lang="fr-FR" dirty="0"/>
          </a:p>
        </p:txBody>
      </p:sp>
      <p:sp>
        <p:nvSpPr>
          <p:cNvPr id="14341"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cs typeface="Arial" pitchFamily="34" charset="0"/>
              </a:defRPr>
            </a:lvl1pPr>
            <a:lvl2pPr marL="742950" indent="-285750">
              <a:defRPr>
                <a:solidFill>
                  <a:schemeClr val="tx1"/>
                </a:solidFill>
                <a:latin typeface="Gill Sans MT" pitchFamily="34" charset="0"/>
                <a:cs typeface="Arial" pitchFamily="34" charset="0"/>
              </a:defRPr>
            </a:lvl2pPr>
            <a:lvl3pPr marL="1143000" indent="-228600">
              <a:defRPr>
                <a:solidFill>
                  <a:schemeClr val="tx1"/>
                </a:solidFill>
                <a:latin typeface="Gill Sans MT" pitchFamily="34" charset="0"/>
                <a:cs typeface="Arial" pitchFamily="34" charset="0"/>
              </a:defRPr>
            </a:lvl3pPr>
            <a:lvl4pPr marL="1600200" indent="-228600">
              <a:defRPr>
                <a:solidFill>
                  <a:schemeClr val="tx1"/>
                </a:solidFill>
                <a:latin typeface="Gill Sans MT" pitchFamily="34" charset="0"/>
                <a:cs typeface="Arial" pitchFamily="34" charset="0"/>
              </a:defRPr>
            </a:lvl4pPr>
            <a:lvl5pPr marL="2057400" indent="-228600">
              <a:defRPr>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a:solidFill>
                  <a:schemeClr val="tx1"/>
                </a:solidFill>
                <a:latin typeface="Gill Sans MT" pitchFamily="34" charset="0"/>
                <a:cs typeface="Arial" pitchFamily="34" charset="0"/>
              </a:defRPr>
            </a:lvl9pPr>
          </a:lstStyle>
          <a:p>
            <a:fld id="{3A1328F9-67F7-4AA9-AA3A-D470072BD877}" type="slidenum">
              <a:rPr lang="fr-FR" altLang="de-DE">
                <a:solidFill>
                  <a:srgbClr val="B5A788"/>
                </a:solidFill>
              </a:rPr>
              <a:pPr/>
              <a:t>5</a:t>
            </a:fld>
            <a:endParaRPr lang="fr-FR" altLang="de-DE">
              <a:solidFill>
                <a:srgbClr val="B5A788"/>
              </a:solidFill>
            </a:endParaRPr>
          </a:p>
        </p:txBody>
      </p:sp>
      <p:sp>
        <p:nvSpPr>
          <p:cNvPr id="14342" name="Textfeld 2"/>
          <p:cNvSpPr txBox="1">
            <a:spLocks noChangeArrowheads="1"/>
          </p:cNvSpPr>
          <p:nvPr/>
        </p:nvSpPr>
        <p:spPr bwMode="auto">
          <a:xfrm>
            <a:off x="1619672" y="1995805"/>
            <a:ext cx="482426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itchFamily="34" charset="0"/>
                <a:cs typeface="Arial" pitchFamily="34" charset="0"/>
              </a:defRPr>
            </a:lvl1pPr>
            <a:lvl2pPr marL="742950" indent="-285750">
              <a:defRPr>
                <a:solidFill>
                  <a:schemeClr val="tx1"/>
                </a:solidFill>
                <a:latin typeface="Gill Sans MT" pitchFamily="34" charset="0"/>
                <a:cs typeface="Arial" pitchFamily="34" charset="0"/>
              </a:defRPr>
            </a:lvl2pPr>
            <a:lvl3pPr marL="1143000" indent="-228600">
              <a:defRPr>
                <a:solidFill>
                  <a:schemeClr val="tx1"/>
                </a:solidFill>
                <a:latin typeface="Gill Sans MT" pitchFamily="34" charset="0"/>
                <a:cs typeface="Arial" pitchFamily="34" charset="0"/>
              </a:defRPr>
            </a:lvl3pPr>
            <a:lvl4pPr marL="1600200" indent="-228600">
              <a:defRPr>
                <a:solidFill>
                  <a:schemeClr val="tx1"/>
                </a:solidFill>
                <a:latin typeface="Gill Sans MT" pitchFamily="34" charset="0"/>
                <a:cs typeface="Arial" pitchFamily="34" charset="0"/>
              </a:defRPr>
            </a:lvl4pPr>
            <a:lvl5pPr marL="2057400" indent="-228600">
              <a:defRPr>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a:solidFill>
                  <a:schemeClr val="tx1"/>
                </a:solidFill>
                <a:latin typeface="Gill Sans MT" pitchFamily="34" charset="0"/>
                <a:cs typeface="Arial" pitchFamily="34" charset="0"/>
              </a:defRPr>
            </a:lvl9pPr>
          </a:lstStyle>
          <a:p>
            <a:pPr marL="285750" indent="-285750">
              <a:buFont typeface="Arial" panose="020B0604020202020204" pitchFamily="34" charset="0"/>
              <a:buChar char="•"/>
            </a:pPr>
            <a:r>
              <a:rPr lang="de-DE" altLang="fr-FR" dirty="0"/>
              <a:t>Req – 1	Kick off </a:t>
            </a:r>
            <a:r>
              <a:rPr lang="de-DE" altLang="fr-FR" dirty="0" err="1" smtClean="0"/>
              <a:t>positioning</a:t>
            </a:r>
            <a:endParaRPr lang="de-DE" altLang="fr-FR" dirty="0" smtClean="0"/>
          </a:p>
          <a:p>
            <a:pPr marL="285750" indent="-285750">
              <a:buFont typeface="Arial" panose="020B0604020202020204" pitchFamily="34" charset="0"/>
              <a:buChar char="•"/>
            </a:pPr>
            <a:r>
              <a:rPr lang="de-DE" altLang="fr-FR" dirty="0" smtClean="0"/>
              <a:t>Req </a:t>
            </a:r>
            <a:r>
              <a:rPr lang="de-DE" altLang="fr-FR" dirty="0"/>
              <a:t>– 2	Penalty </a:t>
            </a:r>
            <a:r>
              <a:rPr lang="de-DE" altLang="fr-FR" dirty="0" err="1" smtClean="0"/>
              <a:t>shooting</a:t>
            </a:r>
            <a:endParaRPr lang="de-DE" altLang="fr-FR" dirty="0" smtClean="0"/>
          </a:p>
          <a:p>
            <a:pPr marL="285750" indent="-285750">
              <a:buFont typeface="Arial" panose="020B0604020202020204" pitchFamily="34" charset="0"/>
              <a:buChar char="•"/>
            </a:pPr>
            <a:r>
              <a:rPr lang="de-DE" altLang="fr-FR" dirty="0" smtClean="0"/>
              <a:t>Req </a:t>
            </a:r>
            <a:r>
              <a:rPr lang="de-DE" altLang="fr-FR" dirty="0"/>
              <a:t>– 3	</a:t>
            </a:r>
            <a:r>
              <a:rPr lang="de-DE" altLang="fr-FR" dirty="0" err="1" smtClean="0"/>
              <a:t>Goalkeeping</a:t>
            </a:r>
            <a:endParaRPr lang="de-DE" altLang="fr-FR" dirty="0" smtClean="0"/>
          </a:p>
          <a:p>
            <a:pPr marL="285750" indent="-285750">
              <a:buFont typeface="Arial" panose="020B0604020202020204" pitchFamily="34" charset="0"/>
              <a:buChar char="•"/>
            </a:pPr>
            <a:r>
              <a:rPr lang="de-DE" altLang="fr-FR" dirty="0" smtClean="0"/>
              <a:t>Req </a:t>
            </a:r>
            <a:r>
              <a:rPr lang="de-DE" altLang="fr-FR" dirty="0"/>
              <a:t>– 4	</a:t>
            </a:r>
            <a:r>
              <a:rPr lang="de-DE" altLang="fr-FR" dirty="0" err="1"/>
              <a:t>Collision</a:t>
            </a:r>
            <a:r>
              <a:rPr lang="de-DE" altLang="fr-FR" dirty="0"/>
              <a:t> </a:t>
            </a:r>
            <a:r>
              <a:rPr lang="de-DE" altLang="fr-FR" dirty="0" err="1" smtClean="0"/>
              <a:t>avoidance</a:t>
            </a:r>
            <a:endParaRPr lang="de-DE" altLang="fr-FR" dirty="0" smtClean="0"/>
          </a:p>
          <a:p>
            <a:pPr marL="285750" indent="-285750">
              <a:buFont typeface="Arial" panose="020B0604020202020204" pitchFamily="34" charset="0"/>
              <a:buChar char="•"/>
            </a:pPr>
            <a:r>
              <a:rPr lang="de-DE" altLang="fr-FR" dirty="0" smtClean="0"/>
              <a:t>Req </a:t>
            </a:r>
            <a:r>
              <a:rPr lang="de-DE" altLang="fr-FR" dirty="0"/>
              <a:t>– 5	</a:t>
            </a:r>
            <a:r>
              <a:rPr lang="de-DE" altLang="fr-FR" dirty="0" err="1"/>
              <a:t>Moving</a:t>
            </a:r>
            <a:r>
              <a:rPr lang="de-DE" altLang="fr-FR" dirty="0"/>
              <a:t> ball </a:t>
            </a:r>
            <a:r>
              <a:rPr lang="de-DE" altLang="fr-FR" dirty="0" err="1" smtClean="0"/>
              <a:t>interception</a:t>
            </a:r>
            <a:endParaRPr lang="de-DE" altLang="fr-FR" dirty="0" smtClean="0"/>
          </a:p>
          <a:p>
            <a:pPr marL="285750" indent="-285750">
              <a:buFont typeface="Arial" panose="020B0604020202020204" pitchFamily="34" charset="0"/>
              <a:buChar char="•"/>
            </a:pPr>
            <a:r>
              <a:rPr lang="de-DE" altLang="fr-FR" dirty="0" smtClean="0"/>
              <a:t>Req </a:t>
            </a:r>
            <a:r>
              <a:rPr lang="de-DE" altLang="fr-FR" dirty="0"/>
              <a:t>– 6	Shooting </a:t>
            </a:r>
            <a:r>
              <a:rPr lang="de-DE" altLang="fr-FR" dirty="0" err="1" smtClean="0"/>
              <a:t>goal</a:t>
            </a:r>
            <a:endParaRPr lang="de-DE" altLang="fr-FR" dirty="0" smtClean="0"/>
          </a:p>
          <a:p>
            <a:pPr marL="285750" indent="-285750">
              <a:buFont typeface="Arial" panose="020B0604020202020204" pitchFamily="34" charset="0"/>
              <a:buChar char="•"/>
            </a:pPr>
            <a:r>
              <a:rPr lang="de-DE" altLang="fr-FR" dirty="0" smtClean="0"/>
              <a:t>Req </a:t>
            </a:r>
            <a:r>
              <a:rPr lang="de-DE" altLang="fr-FR" dirty="0"/>
              <a:t>– 7	</a:t>
            </a:r>
            <a:r>
              <a:rPr lang="de-DE" altLang="fr-FR" dirty="0" err="1"/>
              <a:t>Stop</a:t>
            </a:r>
            <a:r>
              <a:rPr lang="de-DE" altLang="fr-FR" dirty="0"/>
              <a:t> </a:t>
            </a:r>
            <a:r>
              <a:rPr lang="de-DE" altLang="fr-FR" dirty="0" err="1"/>
              <a:t>enemy</a:t>
            </a:r>
            <a:r>
              <a:rPr lang="de-DE" altLang="fr-FR" dirty="0"/>
              <a:t> </a:t>
            </a:r>
            <a:r>
              <a:rPr lang="de-DE" altLang="fr-FR" dirty="0" err="1"/>
              <a:t>take</a:t>
            </a:r>
            <a:r>
              <a:rPr lang="de-DE" altLang="fr-FR" dirty="0"/>
              <a:t> </a:t>
            </a:r>
            <a:r>
              <a:rPr lang="de-DE" altLang="fr-FR" dirty="0" err="1"/>
              <a:t>the</a:t>
            </a:r>
            <a:r>
              <a:rPr lang="de-DE" altLang="fr-FR" dirty="0"/>
              <a:t> ball</a:t>
            </a:r>
          </a:p>
          <a:p>
            <a:endParaRPr lang="de-DE" altLang="fr-FR" dirty="0"/>
          </a:p>
          <a:p>
            <a:endParaRPr lang="de-DE" altLang="fr-FR" dirty="0"/>
          </a:p>
        </p:txBody>
      </p:sp>
      <p:pic>
        <p:nvPicPr>
          <p:cNvPr id="7" name="Picture 2" descr="http://www.heicon-ulm.de/images/Bilder_Martin_WWW/Fotolia_9724550_X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919" r="20095"/>
          <a:stretch/>
        </p:blipFill>
        <p:spPr bwMode="auto">
          <a:xfrm>
            <a:off x="8266563" y="188640"/>
            <a:ext cx="697925" cy="64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6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705715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en-US" dirty="0" smtClean="0"/>
              <a:t>Use Case Diagram</a:t>
            </a:r>
            <a:endParaRPr lang="en-US"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6</a:t>
            </a:fld>
            <a:endParaRPr lang="fr-FR"/>
          </a:p>
        </p:txBody>
      </p:sp>
      <p:pic>
        <p:nvPicPr>
          <p:cNvPr id="3" name="Picture 2" descr="http://d1dlalugb0z2hd.cloudfront.net/vpuml/provides/umlmodeling/uml_modeling_header.png"/>
          <p:cNvPicPr>
            <a:picLocks noChangeAspect="1" noChangeArrowheads="1"/>
          </p:cNvPicPr>
          <p:nvPr/>
        </p:nvPicPr>
        <p:blipFill rotWithShape="1">
          <a:blip r:embed="rId3">
            <a:extLst>
              <a:ext uri="{28A0092B-C50C-407E-A947-70E740481C1C}">
                <a14:useLocalDpi xmlns:a14="http://schemas.microsoft.com/office/drawing/2010/main" val="0"/>
              </a:ext>
            </a:extLst>
          </a:blip>
          <a:srcRect r="38661"/>
          <a:stretch/>
        </p:blipFill>
        <p:spPr bwMode="auto">
          <a:xfrm>
            <a:off x="7956376" y="15660"/>
            <a:ext cx="1093459" cy="10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144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Function Specifications</a:t>
            </a:r>
            <a:endParaRPr lang="en-US" dirty="0">
              <a:solidFill>
                <a:schemeClr val="tx2">
                  <a:satMod val="130000"/>
                </a:schemeClr>
              </a:solidFill>
            </a:endParaRPr>
          </a:p>
        </p:txBody>
      </p:sp>
      <p:sp>
        <p:nvSpPr>
          <p:cNvPr id="4" name="Espace réservé de la date 3"/>
          <p:cNvSpPr>
            <a:spLocks noGrp="1"/>
          </p:cNvSpPr>
          <p:nvPr>
            <p:ph type="dt" sz="quarter" idx="10"/>
          </p:nvPr>
        </p:nvSpPr>
        <p:spPr/>
        <p:txBody>
          <a:bodyPr/>
          <a:lstStyle/>
          <a:p>
            <a:pPr>
              <a:defRPr/>
            </a:pPr>
            <a:r>
              <a:rPr lang="fr-FR"/>
              <a:t>11/05/2015</a:t>
            </a:r>
          </a:p>
        </p:txBody>
      </p:sp>
      <p:sp>
        <p:nvSpPr>
          <p:cNvPr id="5" name="Espace réservé du pied de page 4"/>
          <p:cNvSpPr>
            <a:spLocks noGrp="1"/>
          </p:cNvSpPr>
          <p:nvPr>
            <p:ph type="ftr" sz="quarter" idx="11"/>
          </p:nvPr>
        </p:nvSpPr>
        <p:spPr/>
        <p:txBody>
          <a:bodyPr/>
          <a:lstStyle/>
          <a:p>
            <a:pPr>
              <a:defRPr/>
            </a:pPr>
            <a:r>
              <a:rPr lang="fr-FR"/>
              <a:t>RoboSoccer Lab – Team C</a:t>
            </a:r>
            <a:endParaRPr lang="fr-FR" dirty="0"/>
          </a:p>
        </p:txBody>
      </p:sp>
      <p:sp>
        <p:nvSpPr>
          <p:cNvPr id="15365"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cs typeface="Arial" pitchFamily="34" charset="0"/>
              </a:defRPr>
            </a:lvl1pPr>
            <a:lvl2pPr marL="742950" indent="-285750">
              <a:defRPr>
                <a:solidFill>
                  <a:schemeClr val="tx1"/>
                </a:solidFill>
                <a:latin typeface="Gill Sans MT" pitchFamily="34" charset="0"/>
                <a:cs typeface="Arial" pitchFamily="34" charset="0"/>
              </a:defRPr>
            </a:lvl2pPr>
            <a:lvl3pPr marL="1143000" indent="-228600">
              <a:defRPr>
                <a:solidFill>
                  <a:schemeClr val="tx1"/>
                </a:solidFill>
                <a:latin typeface="Gill Sans MT" pitchFamily="34" charset="0"/>
                <a:cs typeface="Arial" pitchFamily="34" charset="0"/>
              </a:defRPr>
            </a:lvl3pPr>
            <a:lvl4pPr marL="1600200" indent="-228600">
              <a:defRPr>
                <a:solidFill>
                  <a:schemeClr val="tx1"/>
                </a:solidFill>
                <a:latin typeface="Gill Sans MT" pitchFamily="34" charset="0"/>
                <a:cs typeface="Arial" pitchFamily="34" charset="0"/>
              </a:defRPr>
            </a:lvl4pPr>
            <a:lvl5pPr marL="2057400" indent="-228600">
              <a:defRPr>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a:solidFill>
                  <a:schemeClr val="tx1"/>
                </a:solidFill>
                <a:latin typeface="Gill Sans MT" pitchFamily="34" charset="0"/>
                <a:cs typeface="Arial" pitchFamily="34" charset="0"/>
              </a:defRPr>
            </a:lvl9pPr>
          </a:lstStyle>
          <a:p>
            <a:fld id="{D3F948AE-D9D5-48CE-8027-2C4F7CBBC459}" type="slidenum">
              <a:rPr lang="fr-FR" altLang="de-DE">
                <a:solidFill>
                  <a:srgbClr val="B5A788"/>
                </a:solidFill>
              </a:rPr>
              <a:pPr/>
              <a:t>7</a:t>
            </a:fld>
            <a:endParaRPr lang="fr-FR" altLang="de-DE">
              <a:solidFill>
                <a:srgbClr val="B5A788"/>
              </a:solidFill>
            </a:endParaRPr>
          </a:p>
        </p:txBody>
      </p:sp>
      <p:sp>
        <p:nvSpPr>
          <p:cNvPr id="15366" name="Textfeld 2"/>
          <p:cNvSpPr txBox="1">
            <a:spLocks noChangeArrowheads="1"/>
          </p:cNvSpPr>
          <p:nvPr/>
        </p:nvSpPr>
        <p:spPr bwMode="auto">
          <a:xfrm>
            <a:off x="1331913" y="1712937"/>
            <a:ext cx="69346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itchFamily="34" charset="0"/>
                <a:cs typeface="Arial" pitchFamily="34" charset="0"/>
              </a:defRPr>
            </a:lvl1pPr>
            <a:lvl2pPr marL="742950" indent="-285750">
              <a:defRPr>
                <a:solidFill>
                  <a:schemeClr val="tx1"/>
                </a:solidFill>
                <a:latin typeface="Gill Sans MT" pitchFamily="34" charset="0"/>
                <a:cs typeface="Arial" pitchFamily="34" charset="0"/>
              </a:defRPr>
            </a:lvl2pPr>
            <a:lvl3pPr marL="1143000" indent="-228600">
              <a:defRPr>
                <a:solidFill>
                  <a:schemeClr val="tx1"/>
                </a:solidFill>
                <a:latin typeface="Gill Sans MT" pitchFamily="34" charset="0"/>
                <a:cs typeface="Arial" pitchFamily="34" charset="0"/>
              </a:defRPr>
            </a:lvl3pPr>
            <a:lvl4pPr marL="1600200" indent="-228600">
              <a:defRPr>
                <a:solidFill>
                  <a:schemeClr val="tx1"/>
                </a:solidFill>
                <a:latin typeface="Gill Sans MT" pitchFamily="34" charset="0"/>
                <a:cs typeface="Arial" pitchFamily="34" charset="0"/>
              </a:defRPr>
            </a:lvl4pPr>
            <a:lvl5pPr marL="2057400" indent="-228600">
              <a:defRPr>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a:solidFill>
                  <a:schemeClr val="tx1"/>
                </a:solidFill>
                <a:latin typeface="Gill Sans MT" pitchFamily="34" charset="0"/>
                <a:cs typeface="Arial" pitchFamily="34" charset="0"/>
              </a:defRPr>
            </a:lvl9pPr>
          </a:lstStyle>
          <a:p>
            <a:r>
              <a:rPr lang="en-US" altLang="fr-FR" dirty="0" smtClean="0"/>
              <a:t>Req – 1	Robots go to „Kick off positioning“</a:t>
            </a:r>
          </a:p>
          <a:p>
            <a:r>
              <a:rPr lang="en-US" altLang="fr-FR" dirty="0" smtClean="0"/>
              <a:t>Req – 1-1 Get actual robot position</a:t>
            </a:r>
          </a:p>
          <a:p>
            <a:r>
              <a:rPr lang="en-US" altLang="fr-FR" dirty="0" smtClean="0"/>
              <a:t>Req – 1-2 Move robots to kick off position</a:t>
            </a:r>
          </a:p>
          <a:p>
            <a:endParaRPr lang="en-US" altLang="fr-FR" dirty="0" smtClean="0"/>
          </a:p>
          <a:p>
            <a:r>
              <a:rPr lang="en-US" altLang="fr-FR" dirty="0" smtClean="0"/>
              <a:t>Req – 2	Penalty shooting</a:t>
            </a:r>
          </a:p>
          <a:p>
            <a:r>
              <a:rPr lang="en-US" altLang="fr-FR" dirty="0" smtClean="0"/>
              <a:t>Req – 2-1 Get ball position</a:t>
            </a:r>
          </a:p>
          <a:p>
            <a:r>
              <a:rPr lang="en-US" altLang="fr-FR" dirty="0" smtClean="0"/>
              <a:t>Req – 2-2 Get goal position</a:t>
            </a:r>
          </a:p>
          <a:p>
            <a:r>
              <a:rPr lang="en-US" altLang="fr-FR" dirty="0" smtClean="0"/>
              <a:t>Req – 2-3 Calculate good angle to shoot</a:t>
            </a:r>
          </a:p>
          <a:p>
            <a:r>
              <a:rPr lang="en-US" altLang="fr-FR" dirty="0" smtClean="0"/>
              <a:t>Req – 2-4 Move robot to calculated position</a:t>
            </a:r>
          </a:p>
          <a:p>
            <a:r>
              <a:rPr lang="en-US" altLang="fr-FR" dirty="0" smtClean="0"/>
              <a:t>Req – 2-5 Shoot a goal</a:t>
            </a:r>
          </a:p>
          <a:p>
            <a:endParaRPr lang="en-US" altLang="fr-FR" dirty="0" smtClean="0"/>
          </a:p>
          <a:p>
            <a:r>
              <a:rPr lang="en-US" altLang="fr-FR" dirty="0" smtClean="0"/>
              <a:t>Req – 3	Goalkeeper prevent goal</a:t>
            </a:r>
          </a:p>
          <a:p>
            <a:r>
              <a:rPr lang="en-US" altLang="fr-FR" dirty="0" smtClean="0"/>
              <a:t>Req – 3-1 Get ball position</a:t>
            </a:r>
          </a:p>
          <a:p>
            <a:r>
              <a:rPr lang="en-US" altLang="fr-FR" dirty="0" smtClean="0"/>
              <a:t>Req – 3-2 Calculate way of the ball</a:t>
            </a:r>
          </a:p>
          <a:p>
            <a:r>
              <a:rPr lang="en-US" altLang="fr-FR" dirty="0" smtClean="0"/>
              <a:t>Req – 3-3 Move robot to calculated position to defend the goal</a:t>
            </a:r>
          </a:p>
          <a:p>
            <a:endParaRPr lang="en-US" altLang="fr-FR" dirty="0"/>
          </a:p>
        </p:txBody>
      </p:sp>
      <p:pic>
        <p:nvPicPr>
          <p:cNvPr id="7" name="Picture 2" descr="http://www.heicon-ulm.de/images/Bilder_Martin_WWW/Fotolia_9724550_X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919" r="20095"/>
          <a:stretch/>
        </p:blipFill>
        <p:spPr bwMode="auto">
          <a:xfrm>
            <a:off x="8266563" y="188640"/>
            <a:ext cx="697925" cy="643554"/>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2"/>
          <p:cNvSpPr txBox="1">
            <a:spLocks noChangeArrowheads="1"/>
          </p:cNvSpPr>
          <p:nvPr/>
        </p:nvSpPr>
        <p:spPr bwMode="auto">
          <a:xfrm>
            <a:off x="1331913" y="1707059"/>
            <a:ext cx="4896271"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itchFamily="34" charset="0"/>
                <a:cs typeface="Arial" pitchFamily="34" charset="0"/>
              </a:defRPr>
            </a:lvl1pPr>
            <a:lvl2pPr marL="742950" indent="-285750">
              <a:defRPr>
                <a:solidFill>
                  <a:schemeClr val="tx1"/>
                </a:solidFill>
                <a:latin typeface="Gill Sans MT" pitchFamily="34" charset="0"/>
                <a:cs typeface="Arial" pitchFamily="34" charset="0"/>
              </a:defRPr>
            </a:lvl2pPr>
            <a:lvl3pPr marL="1143000" indent="-228600">
              <a:defRPr>
                <a:solidFill>
                  <a:schemeClr val="tx1"/>
                </a:solidFill>
                <a:latin typeface="Gill Sans MT" pitchFamily="34" charset="0"/>
                <a:cs typeface="Arial" pitchFamily="34" charset="0"/>
              </a:defRPr>
            </a:lvl3pPr>
            <a:lvl4pPr marL="1600200" indent="-228600">
              <a:defRPr>
                <a:solidFill>
                  <a:schemeClr val="tx1"/>
                </a:solidFill>
                <a:latin typeface="Gill Sans MT" pitchFamily="34" charset="0"/>
                <a:cs typeface="Arial" pitchFamily="34" charset="0"/>
              </a:defRPr>
            </a:lvl4pPr>
            <a:lvl5pPr marL="2057400" indent="-228600">
              <a:defRPr>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a:solidFill>
                  <a:schemeClr val="tx1"/>
                </a:solidFill>
                <a:latin typeface="Gill Sans MT" pitchFamily="34" charset="0"/>
                <a:cs typeface="Arial" pitchFamily="34" charset="0"/>
              </a:defRPr>
            </a:lvl9pPr>
          </a:lstStyle>
          <a:p>
            <a:r>
              <a:rPr lang="en-US" altLang="fr-FR" dirty="0" smtClean="0"/>
              <a:t>Req – 4	Collision avoidance</a:t>
            </a:r>
          </a:p>
          <a:p>
            <a:r>
              <a:rPr lang="en-US" altLang="fr-FR" dirty="0" smtClean="0"/>
              <a:t>Req – 4-1 Get positions of all robots</a:t>
            </a:r>
          </a:p>
          <a:p>
            <a:r>
              <a:rPr lang="en-US" altLang="fr-FR" dirty="0" smtClean="0"/>
              <a:t>Req – 4-2 Move robot around barriers</a:t>
            </a:r>
          </a:p>
          <a:p>
            <a:endParaRPr lang="en-US" altLang="fr-FR" dirty="0" smtClean="0"/>
          </a:p>
          <a:p>
            <a:r>
              <a:rPr lang="en-US" altLang="fr-FR" dirty="0" smtClean="0"/>
              <a:t>Req – 5	Moving ball interception</a:t>
            </a:r>
          </a:p>
          <a:p>
            <a:r>
              <a:rPr lang="en-US" altLang="fr-FR" dirty="0" smtClean="0"/>
              <a:t>Req – 5-1 Get position of the ball </a:t>
            </a:r>
          </a:p>
          <a:p>
            <a:r>
              <a:rPr lang="en-US" altLang="fr-FR" dirty="0" smtClean="0"/>
              <a:t>Req – 5-2 Calculate „ball-vector“ </a:t>
            </a:r>
          </a:p>
          <a:p>
            <a:r>
              <a:rPr lang="en-US" altLang="fr-FR" dirty="0" smtClean="0"/>
              <a:t>Req – 5-3 Move robot to calculated position</a:t>
            </a:r>
          </a:p>
          <a:p>
            <a:r>
              <a:rPr lang="en-US" altLang="fr-FR" dirty="0" smtClean="0"/>
              <a:t>Req – 5-4 Shoot the ball back</a:t>
            </a:r>
            <a:endParaRPr lang="en-US" altLang="fr-FR" dirty="0"/>
          </a:p>
        </p:txBody>
      </p:sp>
    </p:spTree>
    <p:extLst>
      <p:ext uri="{BB962C8B-B14F-4D97-AF65-F5344CB8AC3E}">
        <p14:creationId xmlns:p14="http://schemas.microsoft.com/office/powerpoint/2010/main" val="184998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366"/>
                                        </p:tgtEl>
                                      </p:cBhvr>
                                    </p:animEffect>
                                    <p:set>
                                      <p:cBhvr>
                                        <p:cTn id="7" dur="1" fill="hold">
                                          <p:stCondLst>
                                            <p:cond delay="499"/>
                                          </p:stCondLst>
                                        </p:cTn>
                                        <p:tgtEl>
                                          <p:spTgt spid="1536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181693"/>
            <a:ext cx="7533672" cy="212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674" y="1772816"/>
            <a:ext cx="7664646" cy="200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en-US" dirty="0" smtClean="0"/>
              <a:t>Sequences diagrams</a:t>
            </a:r>
            <a:endParaRPr lang="en-US"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8</a:t>
            </a:fld>
            <a:endParaRPr lang="fr-FR"/>
          </a:p>
        </p:txBody>
      </p:sp>
      <p:sp>
        <p:nvSpPr>
          <p:cNvPr id="7" name="ZoneTexte 6"/>
          <p:cNvSpPr txBox="1"/>
          <p:nvPr/>
        </p:nvSpPr>
        <p:spPr>
          <a:xfrm>
            <a:off x="7209133" y="3281996"/>
            <a:ext cx="936104"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1500" dirty="0" smtClean="0"/>
              <a:t>Kick off</a:t>
            </a:r>
            <a:endParaRPr lang="fr-FR" sz="1500" dirty="0"/>
          </a:p>
        </p:txBody>
      </p:sp>
      <p:sp>
        <p:nvSpPr>
          <p:cNvPr id="11" name="ZoneTexte 10"/>
          <p:cNvSpPr txBox="1"/>
          <p:nvPr/>
        </p:nvSpPr>
        <p:spPr>
          <a:xfrm>
            <a:off x="1331640" y="5627682"/>
            <a:ext cx="1368152"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1500" dirty="0" err="1" smtClean="0"/>
              <a:t>Playing</a:t>
            </a:r>
            <a:r>
              <a:rPr lang="fr-FR" sz="1500" dirty="0" smtClean="0"/>
              <a:t> mode</a:t>
            </a:r>
            <a:endParaRPr lang="fr-FR" sz="1500" dirty="0"/>
          </a:p>
        </p:txBody>
      </p:sp>
      <p:pic>
        <p:nvPicPr>
          <p:cNvPr id="10" name="Picture 2" descr="http://d1dlalugb0z2hd.cloudfront.net/vpuml/provides/umlmodeling/uml_modeling_header.png"/>
          <p:cNvPicPr>
            <a:picLocks noChangeAspect="1" noChangeArrowheads="1"/>
          </p:cNvPicPr>
          <p:nvPr/>
        </p:nvPicPr>
        <p:blipFill rotWithShape="1">
          <a:blip r:embed="rId4">
            <a:extLst>
              <a:ext uri="{28A0092B-C50C-407E-A947-70E740481C1C}">
                <a14:useLocalDpi xmlns:a14="http://schemas.microsoft.com/office/drawing/2010/main" val="0"/>
              </a:ext>
            </a:extLst>
          </a:blip>
          <a:srcRect r="38661"/>
          <a:stretch/>
        </p:blipFill>
        <p:spPr bwMode="auto">
          <a:xfrm>
            <a:off x="7956376" y="15660"/>
            <a:ext cx="1093459" cy="10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2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Sequences diagrams</a:t>
            </a:r>
            <a:endParaRPr lang="en-US" dirty="0"/>
          </a:p>
        </p:txBody>
      </p:sp>
      <p:sp>
        <p:nvSpPr>
          <p:cNvPr id="4" name="Espace réservé de la date 3"/>
          <p:cNvSpPr>
            <a:spLocks noGrp="1"/>
          </p:cNvSpPr>
          <p:nvPr>
            <p:ph type="dt" sz="half" idx="10"/>
          </p:nvPr>
        </p:nvSpPr>
        <p:spPr/>
        <p:txBody>
          <a:bodyPr/>
          <a:lstStyle/>
          <a:p>
            <a:r>
              <a:rPr lang="fr-FR" smtClean="0"/>
              <a:t>11/05/2015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9</a:t>
            </a:fld>
            <a:endParaRPr lang="fr-FR"/>
          </a:p>
        </p:txBody>
      </p:sp>
      <p:sp>
        <p:nvSpPr>
          <p:cNvPr id="10" name="ZoneTexte 9"/>
          <p:cNvSpPr txBox="1"/>
          <p:nvPr/>
        </p:nvSpPr>
        <p:spPr>
          <a:xfrm>
            <a:off x="4253417" y="5014403"/>
            <a:ext cx="1728192"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1500" dirty="0" smtClean="0"/>
              <a:t>Penalty shooting</a:t>
            </a:r>
            <a:endParaRPr lang="fr-FR" sz="1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00654"/>
            <a:ext cx="7859778" cy="268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http://d1dlalugb0z2hd.cloudfront.net/vpuml/provides/umlmodeling/uml_modeling_header.png"/>
          <p:cNvPicPr>
            <a:picLocks noChangeAspect="1" noChangeArrowheads="1"/>
          </p:cNvPicPr>
          <p:nvPr/>
        </p:nvPicPr>
        <p:blipFill rotWithShape="1">
          <a:blip r:embed="rId3">
            <a:extLst>
              <a:ext uri="{28A0092B-C50C-407E-A947-70E740481C1C}">
                <a14:useLocalDpi xmlns:a14="http://schemas.microsoft.com/office/drawing/2010/main" val="0"/>
              </a:ext>
            </a:extLst>
          </a:blip>
          <a:srcRect r="38661"/>
          <a:stretch/>
        </p:blipFill>
        <p:spPr bwMode="auto">
          <a:xfrm>
            <a:off x="7956376" y="15660"/>
            <a:ext cx="1093459" cy="10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85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394</TotalTime>
  <Words>510</Words>
  <Application>Microsoft Office PowerPoint</Application>
  <PresentationFormat>Affichage à l'écran (4:3)</PresentationFormat>
  <Paragraphs>125</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Solstice</vt:lpstr>
      <vt:lpstr>RoboSoccer Laboratory</vt:lpstr>
      <vt:lpstr>Reminder: Planning</vt:lpstr>
      <vt:lpstr>Risk analysis</vt:lpstr>
      <vt:lpstr>Implementation risks analysis</vt:lpstr>
      <vt:lpstr>Product Requirements</vt:lpstr>
      <vt:lpstr>Use Case Diagram</vt:lpstr>
      <vt:lpstr>Function Specifications</vt:lpstr>
      <vt:lpstr>Sequences diagrams</vt:lpstr>
      <vt:lpstr>Sequences diagrams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RoboSoccer Laboratory</dc:title>
  <dc:creator>Cokie 78</dc:creator>
  <cp:lastModifiedBy>Cokie 78</cp:lastModifiedBy>
  <cp:revision>46</cp:revision>
  <dcterms:created xsi:type="dcterms:W3CDTF">2015-04-26T19:06:16Z</dcterms:created>
  <dcterms:modified xsi:type="dcterms:W3CDTF">2015-05-17T17:41:21Z</dcterms:modified>
</cp:coreProperties>
</file>