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60" r:id="rId3"/>
    <p:sldId id="280" r:id="rId4"/>
    <p:sldId id="264" r:id="rId5"/>
    <p:sldId id="265" r:id="rId6"/>
    <p:sldId id="266" r:id="rId7"/>
    <p:sldId id="267" r:id="rId8"/>
    <p:sldId id="272" r:id="rId9"/>
    <p:sldId id="273" r:id="rId10"/>
    <p:sldId id="274" r:id="rId11"/>
    <p:sldId id="275" r:id="rId12"/>
    <p:sldId id="276" r:id="rId13"/>
    <p:sldId id="278" r:id="rId14"/>
    <p:sldId id="279" r:id="rId15"/>
    <p:sldId id="271" r:id="rId16"/>
    <p:sldId id="262"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5" autoAdjust="0"/>
    <p:restoredTop sz="94622" autoAdjust="0"/>
  </p:normalViewPr>
  <p:slideViewPr>
    <p:cSldViewPr>
      <p:cViewPr varScale="1">
        <p:scale>
          <a:sx n="110" d="100"/>
          <a:sy n="110" d="100"/>
        </p:scale>
        <p:origin x="-163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8EF49-7803-430B-8E4A-23BA54AF3370}" type="datetimeFigureOut">
              <a:rPr lang="fr-FR" smtClean="0"/>
              <a:t>15/06/2015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57D2CD-B1D3-46E6-AC07-06AB3FCBF6F3}" type="slidenum">
              <a:rPr lang="fr-FR" smtClean="0"/>
              <a:t>‹N°›</a:t>
            </a:fld>
            <a:endParaRPr lang="fr-FR"/>
          </a:p>
        </p:txBody>
      </p:sp>
    </p:spTree>
    <p:extLst>
      <p:ext uri="{BB962C8B-B14F-4D97-AF65-F5344CB8AC3E}">
        <p14:creationId xmlns:p14="http://schemas.microsoft.com/office/powerpoint/2010/main" val="939754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Modifiez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sp>
        <p:nvSpPr>
          <p:cNvPr id="7" name="Espace réservé de la date 6"/>
          <p:cNvSpPr>
            <a:spLocks noGrp="1"/>
          </p:cNvSpPr>
          <p:nvPr>
            <p:ph type="dt" sz="half" idx="10"/>
          </p:nvPr>
        </p:nvSpPr>
        <p:spPr/>
        <p:txBody>
          <a:bodyPr/>
          <a:lstStyle>
            <a:extLst/>
          </a:lstStyle>
          <a:p>
            <a:r>
              <a:rPr lang="fr-FR" dirty="0" smtClean="0"/>
              <a:t>15/06/2015</a:t>
            </a:r>
            <a:endParaRPr lang="fr-FR" dirty="0"/>
          </a:p>
        </p:txBody>
      </p:sp>
      <p:sp>
        <p:nvSpPr>
          <p:cNvPr id="20" name="Espace réservé du pied de page 19"/>
          <p:cNvSpPr>
            <a:spLocks noGrp="1"/>
          </p:cNvSpPr>
          <p:nvPr>
            <p:ph type="ftr" sz="quarter" idx="11"/>
          </p:nvPr>
        </p:nvSpPr>
        <p:spPr/>
        <p:txBody>
          <a:bodyPr/>
          <a:lstStyle>
            <a:extLst/>
          </a:lstStyle>
          <a:p>
            <a:r>
              <a:rPr lang="fr-FR" smtClean="0"/>
              <a:t>RoboSoccer Lab – Team C</a:t>
            </a:r>
            <a:endParaRPr lang="fr-FR" dirty="0" smtClean="0"/>
          </a:p>
        </p:txBody>
      </p:sp>
      <p:sp>
        <p:nvSpPr>
          <p:cNvPr id="10" name="Espace réservé du numéro de diapositive 9"/>
          <p:cNvSpPr>
            <a:spLocks noGrp="1"/>
          </p:cNvSpPr>
          <p:nvPr>
            <p:ph type="sldNum" sz="quarter" idx="12"/>
          </p:nvPr>
        </p:nvSpPr>
        <p:spPr/>
        <p:txBody>
          <a:bodyPr/>
          <a:lstStyle>
            <a:extLst/>
          </a:lstStyle>
          <a:p>
            <a:fld id="{5D1F9FE9-41F7-4D72-8384-3E784E0E527D}" type="slidenum">
              <a:rPr lang="fr-FR" smtClean="0"/>
              <a:t>‹N°›</a:t>
            </a:fld>
            <a:endParaRPr lang="fr-FR" dirty="0"/>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r>
              <a:rPr lang="fr-FR" smtClean="0"/>
              <a:t>15/06/2015</a:t>
            </a:r>
            <a:endParaRPr lang="fr-FR"/>
          </a:p>
        </p:txBody>
      </p:sp>
      <p:sp>
        <p:nvSpPr>
          <p:cNvPr id="5" name="Espace réservé du pied de page 4"/>
          <p:cNvSpPr>
            <a:spLocks noGrp="1"/>
          </p:cNvSpPr>
          <p:nvPr>
            <p:ph type="ftr" sz="quarter" idx="11"/>
          </p:nvPr>
        </p:nvSpPr>
        <p:spPr/>
        <p:txBody>
          <a:bodyPr/>
          <a:lstStyle>
            <a:extLst/>
          </a:lstStyle>
          <a:p>
            <a:r>
              <a:rPr lang="fr-FR" smtClean="0"/>
              <a:t>RoboSoccer Lab – Team C</a:t>
            </a:r>
            <a:endParaRPr lang="fr-FR"/>
          </a:p>
        </p:txBody>
      </p:sp>
      <p:sp>
        <p:nvSpPr>
          <p:cNvPr id="6" name="Espace réservé du numéro de diapositive 5"/>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r>
              <a:rPr lang="fr-FR" smtClean="0"/>
              <a:t>15/06/2015</a:t>
            </a:r>
            <a:endParaRPr lang="fr-FR"/>
          </a:p>
        </p:txBody>
      </p:sp>
      <p:sp>
        <p:nvSpPr>
          <p:cNvPr id="5" name="Espace réservé du pied de page 4"/>
          <p:cNvSpPr>
            <a:spLocks noGrp="1"/>
          </p:cNvSpPr>
          <p:nvPr>
            <p:ph type="ftr" sz="quarter" idx="11"/>
          </p:nvPr>
        </p:nvSpPr>
        <p:spPr/>
        <p:txBody>
          <a:bodyPr/>
          <a:lstStyle>
            <a:extLst/>
          </a:lstStyle>
          <a:p>
            <a:r>
              <a:rPr lang="fr-FR" smtClean="0"/>
              <a:t>RoboSoccer Lab – Team C</a:t>
            </a:r>
            <a:endParaRPr lang="fr-FR"/>
          </a:p>
        </p:txBody>
      </p:sp>
      <p:sp>
        <p:nvSpPr>
          <p:cNvPr id="6" name="Espace réservé du numéro de diapositive 5"/>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
        <p:nvSpPr>
          <p:cNvPr id="4" name="Espace réservé de la date 3"/>
          <p:cNvSpPr>
            <a:spLocks noGrp="1"/>
          </p:cNvSpPr>
          <p:nvPr>
            <p:ph type="dt" sz="half" idx="10"/>
          </p:nvPr>
        </p:nvSpPr>
        <p:spPr/>
        <p:txBody>
          <a:bodyPr/>
          <a:lstStyle>
            <a:extLst/>
          </a:lstStyle>
          <a:p>
            <a:r>
              <a:rPr lang="fr-FR" smtClean="0"/>
              <a:t>15/06/2015</a:t>
            </a:r>
            <a:endParaRPr lang="fr-FR"/>
          </a:p>
        </p:txBody>
      </p:sp>
      <p:sp>
        <p:nvSpPr>
          <p:cNvPr id="5" name="Espace réservé du pied de page 4"/>
          <p:cNvSpPr>
            <a:spLocks noGrp="1"/>
          </p:cNvSpPr>
          <p:nvPr>
            <p:ph type="ftr" sz="quarter" idx="11"/>
          </p:nvPr>
        </p:nvSpPr>
        <p:spPr/>
        <p:txBody>
          <a:bodyPr/>
          <a:lstStyle>
            <a:extLst/>
          </a:lstStyle>
          <a:p>
            <a:r>
              <a:rPr lang="fr-FR" smtClean="0"/>
              <a:t>RoboSoccer Lab – Team C</a:t>
            </a:r>
            <a:endParaRPr lang="fr-FR" dirty="0" smtClean="0"/>
          </a:p>
        </p:txBody>
      </p:sp>
      <p:sp>
        <p:nvSpPr>
          <p:cNvPr id="6" name="Espace réservé du numéro de diapositive 5"/>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r>
              <a:rPr lang="fr-FR" smtClean="0"/>
              <a:t>15/06/2015</a:t>
            </a:r>
            <a:endParaRPr lang="fr-FR"/>
          </a:p>
        </p:txBody>
      </p:sp>
      <p:sp>
        <p:nvSpPr>
          <p:cNvPr id="5" name="Espace réservé du pied de page 4"/>
          <p:cNvSpPr>
            <a:spLocks noGrp="1"/>
          </p:cNvSpPr>
          <p:nvPr>
            <p:ph type="ftr" sz="quarter" idx="11"/>
          </p:nvPr>
        </p:nvSpPr>
        <p:spPr/>
        <p:txBody>
          <a:bodyPr/>
          <a:lstStyle>
            <a:extLst/>
          </a:lstStyle>
          <a:p>
            <a:r>
              <a:rPr lang="fr-FR" smtClean="0"/>
              <a:t>RoboSoccer Lab – Team C</a:t>
            </a:r>
            <a:endParaRPr lang="fr-FR"/>
          </a:p>
        </p:txBody>
      </p:sp>
      <p:sp>
        <p:nvSpPr>
          <p:cNvPr id="6" name="Espace réservé du numéro de diapositive 5"/>
          <p:cNvSpPr>
            <a:spLocks noGrp="1"/>
          </p:cNvSpPr>
          <p:nvPr>
            <p:ph type="sldNum" sz="quarter" idx="12"/>
          </p:nvPr>
        </p:nvSpPr>
        <p:spPr/>
        <p:txBody>
          <a:bodyPr/>
          <a:lstStyle>
            <a:extLst/>
          </a:lstStyle>
          <a:p>
            <a:fld id="{5D1F9FE9-41F7-4D72-8384-3E784E0E527D}" type="slidenum">
              <a:rPr lang="fr-FR" smtClean="0"/>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r>
              <a:rPr lang="fr-FR" smtClean="0"/>
              <a:t>15/06/2015</a:t>
            </a:r>
            <a:endParaRPr lang="fr-FR"/>
          </a:p>
        </p:txBody>
      </p:sp>
      <p:sp>
        <p:nvSpPr>
          <p:cNvPr id="6" name="Espace réservé du pied de page 5"/>
          <p:cNvSpPr>
            <a:spLocks noGrp="1"/>
          </p:cNvSpPr>
          <p:nvPr>
            <p:ph type="ftr" sz="quarter" idx="11"/>
          </p:nvPr>
        </p:nvSpPr>
        <p:spPr/>
        <p:txBody>
          <a:bodyPr/>
          <a:lstStyle>
            <a:extLst/>
          </a:lstStyle>
          <a:p>
            <a:r>
              <a:rPr lang="fr-FR" smtClean="0"/>
              <a:t>RoboSoccer Lab – Team C</a:t>
            </a:r>
            <a:endParaRPr lang="fr-FR"/>
          </a:p>
        </p:txBody>
      </p:sp>
      <p:sp>
        <p:nvSpPr>
          <p:cNvPr id="7" name="Espace réservé du numéro de diapositive 6"/>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r>
              <a:rPr lang="fr-FR" smtClean="0"/>
              <a:t>15/06/2015</a:t>
            </a:r>
            <a:endParaRPr lang="fr-FR"/>
          </a:p>
        </p:txBody>
      </p:sp>
      <p:sp>
        <p:nvSpPr>
          <p:cNvPr id="8" name="Espace réservé du pied de page 7"/>
          <p:cNvSpPr>
            <a:spLocks noGrp="1"/>
          </p:cNvSpPr>
          <p:nvPr>
            <p:ph type="ftr" sz="quarter" idx="11"/>
          </p:nvPr>
        </p:nvSpPr>
        <p:spPr/>
        <p:txBody>
          <a:bodyPr/>
          <a:lstStyle>
            <a:extLst/>
          </a:lstStyle>
          <a:p>
            <a:r>
              <a:rPr lang="fr-FR" smtClean="0"/>
              <a:t>RoboSoccer Lab – Team C</a:t>
            </a:r>
            <a:endParaRPr lang="fr-FR"/>
          </a:p>
        </p:txBody>
      </p:sp>
      <p:sp>
        <p:nvSpPr>
          <p:cNvPr id="9" name="Espace réservé du numéro de diapositive 8"/>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extLst/>
          </a:lstStyle>
          <a:p>
            <a:r>
              <a:rPr lang="fr-FR" smtClean="0"/>
              <a:t>15/06/2015</a:t>
            </a:r>
            <a:endParaRPr lang="fr-FR"/>
          </a:p>
        </p:txBody>
      </p:sp>
      <p:sp>
        <p:nvSpPr>
          <p:cNvPr id="4" name="Espace réservé du pied de page 3"/>
          <p:cNvSpPr>
            <a:spLocks noGrp="1"/>
          </p:cNvSpPr>
          <p:nvPr>
            <p:ph type="ftr" sz="quarter" idx="11"/>
          </p:nvPr>
        </p:nvSpPr>
        <p:spPr/>
        <p:txBody>
          <a:bodyPr/>
          <a:lstStyle>
            <a:extLst/>
          </a:lstStyle>
          <a:p>
            <a:r>
              <a:rPr lang="fr-FR" smtClean="0"/>
              <a:t>RoboSoccer Lab – Team C</a:t>
            </a:r>
            <a:endParaRPr lang="fr-FR"/>
          </a:p>
        </p:txBody>
      </p:sp>
      <p:sp>
        <p:nvSpPr>
          <p:cNvPr id="5" name="Espace réservé du numéro de diapositive 4"/>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r>
              <a:rPr lang="fr-FR" smtClean="0"/>
              <a:t>15/06/2015</a:t>
            </a:r>
            <a:endParaRPr lang="fr-FR"/>
          </a:p>
        </p:txBody>
      </p:sp>
      <p:sp>
        <p:nvSpPr>
          <p:cNvPr id="3" name="Espace réservé du pied de page 2"/>
          <p:cNvSpPr>
            <a:spLocks noGrp="1"/>
          </p:cNvSpPr>
          <p:nvPr>
            <p:ph type="ftr" sz="quarter" idx="11"/>
          </p:nvPr>
        </p:nvSpPr>
        <p:spPr/>
        <p:txBody>
          <a:bodyPr/>
          <a:lstStyle>
            <a:extLst/>
          </a:lstStyle>
          <a:p>
            <a:r>
              <a:rPr lang="fr-FR" smtClean="0"/>
              <a:t>RoboSoccer Lab – Team C</a:t>
            </a:r>
            <a:endParaRPr lang="fr-FR"/>
          </a:p>
        </p:txBody>
      </p:sp>
      <p:sp>
        <p:nvSpPr>
          <p:cNvPr id="4" name="Espace réservé du numéro de diapositive 3"/>
          <p:cNvSpPr>
            <a:spLocks noGrp="1"/>
          </p:cNvSpPr>
          <p:nvPr>
            <p:ph type="sldNum" sz="quarter" idx="12"/>
          </p:nvPr>
        </p:nvSpPr>
        <p:spPr/>
        <p:txBody>
          <a:bodyPr/>
          <a:lstStyle>
            <a:extLst/>
          </a:lstStyle>
          <a:p>
            <a:fld id="{5D1F9FE9-41F7-4D72-8384-3E784E0E527D}" type="slidenum">
              <a:rPr lang="fr-FR" smtClean="0"/>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r>
              <a:rPr lang="fr-FR" smtClean="0"/>
              <a:t>15/06/2015</a:t>
            </a:r>
            <a:endParaRPr lang="fr-FR"/>
          </a:p>
        </p:txBody>
      </p:sp>
      <p:sp>
        <p:nvSpPr>
          <p:cNvPr id="6" name="Espace réservé du pied de page 5"/>
          <p:cNvSpPr>
            <a:spLocks noGrp="1"/>
          </p:cNvSpPr>
          <p:nvPr>
            <p:ph type="ftr" sz="quarter" idx="11"/>
          </p:nvPr>
        </p:nvSpPr>
        <p:spPr/>
        <p:txBody>
          <a:bodyPr/>
          <a:lstStyle>
            <a:extLst/>
          </a:lstStyle>
          <a:p>
            <a:r>
              <a:rPr lang="fr-FR" smtClean="0"/>
              <a:t>RoboSoccer Lab – Team C</a:t>
            </a:r>
            <a:endParaRPr lang="fr-FR"/>
          </a:p>
        </p:txBody>
      </p:sp>
      <p:sp>
        <p:nvSpPr>
          <p:cNvPr id="7" name="Espace réservé du numéro de diapositive 6"/>
          <p:cNvSpPr>
            <a:spLocks noGrp="1"/>
          </p:cNvSpPr>
          <p:nvPr>
            <p:ph type="sldNum" sz="quarter" idx="12"/>
          </p:nvPr>
        </p:nvSpPr>
        <p:spPr/>
        <p:txBody>
          <a:bodyPr/>
          <a:lstStyle>
            <a:extLst/>
          </a:lstStyle>
          <a:p>
            <a:fld id="{5D1F9FE9-41F7-4D72-8384-3E784E0E527D}"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extLst/>
          </a:lstStyle>
          <a:p>
            <a:r>
              <a:rPr lang="fr-FR" smtClean="0"/>
              <a:t>15/06/2015</a:t>
            </a:r>
            <a:endParaRPr lang="fr-FR"/>
          </a:p>
        </p:txBody>
      </p:sp>
      <p:sp>
        <p:nvSpPr>
          <p:cNvPr id="6" name="Espace réservé du pied de page 5"/>
          <p:cNvSpPr>
            <a:spLocks noGrp="1"/>
          </p:cNvSpPr>
          <p:nvPr>
            <p:ph type="ftr" sz="quarter" idx="11"/>
          </p:nvPr>
        </p:nvSpPr>
        <p:spPr/>
        <p:txBody>
          <a:bodyPr/>
          <a:lstStyle>
            <a:extLst/>
          </a:lstStyle>
          <a:p>
            <a:r>
              <a:rPr lang="fr-FR" smtClean="0"/>
              <a:t>RoboSoccer Lab – Team C</a:t>
            </a:r>
            <a:endParaRPr lang="fr-FR"/>
          </a:p>
        </p:txBody>
      </p:sp>
      <p:sp>
        <p:nvSpPr>
          <p:cNvPr id="7" name="Espace réservé du numéro de diapositive 6"/>
          <p:cNvSpPr>
            <a:spLocks noGrp="1"/>
          </p:cNvSpPr>
          <p:nvPr>
            <p:ph type="sldNum" sz="quarter" idx="12"/>
          </p:nvPr>
        </p:nvSpPr>
        <p:spPr/>
        <p:txBody>
          <a:bodyPr/>
          <a:lstStyle>
            <a:extLst/>
          </a:lstStyle>
          <a:p>
            <a:fld id="{5D1F9FE9-41F7-4D72-8384-3E784E0E527D}" type="slidenum">
              <a:rPr lang="fr-FR" smtClean="0"/>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dirty="0" smtClean="0"/>
              <a:t>Modifiez le style du titre</a:t>
            </a:r>
            <a:endParaRPr kumimoji="0" lang="en-US" dirty="0"/>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r>
              <a:rPr lang="fr-FR" smtClean="0"/>
              <a:t>15/06/2015</a:t>
            </a:r>
            <a:endParaRPr lang="fr-FR" dirty="0"/>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fr-FR" dirty="0" err="1" smtClean="0"/>
              <a:t>RoboSoccer</a:t>
            </a:r>
            <a:r>
              <a:rPr lang="fr-FR" dirty="0" smtClean="0"/>
              <a:t> </a:t>
            </a:r>
            <a:r>
              <a:rPr lang="fr-FR" dirty="0" err="1" smtClean="0"/>
              <a:t>Lab</a:t>
            </a:r>
            <a:r>
              <a:rPr lang="fr-FR" dirty="0" smtClean="0"/>
              <a:t> – Team C</a:t>
            </a:r>
            <a:endParaRPr lang="fr-FR" dirty="0"/>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D1F9FE9-41F7-4D72-8384-3E784E0E527D}" type="slidenum">
              <a:rPr lang="fr-FR" smtClean="0"/>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cs.ei.tum.de/en/Lehre/Labs/pr_rs/"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noProof="0" dirty="0" err="1" smtClean="0"/>
              <a:t>RoboSoccer</a:t>
            </a:r>
            <a:r>
              <a:rPr lang="en-US" noProof="0" dirty="0" smtClean="0"/>
              <a:t> Laboratory</a:t>
            </a:r>
            <a:endParaRPr lang="en-US" noProof="0" dirty="0"/>
          </a:p>
        </p:txBody>
      </p:sp>
      <p:sp>
        <p:nvSpPr>
          <p:cNvPr id="3" name="Sous-titre 2"/>
          <p:cNvSpPr>
            <a:spLocks noGrp="1"/>
          </p:cNvSpPr>
          <p:nvPr>
            <p:ph type="subTitle" idx="1"/>
          </p:nvPr>
        </p:nvSpPr>
        <p:spPr/>
        <p:txBody>
          <a:bodyPr/>
          <a:lstStyle/>
          <a:p>
            <a:r>
              <a:rPr lang="en-US" noProof="0" dirty="0" smtClean="0"/>
              <a:t>Project Plan – Team C</a:t>
            </a:r>
            <a:endParaRPr lang="en-US" noProof="0" dirty="0"/>
          </a:p>
        </p:txBody>
      </p:sp>
      <p:sp>
        <p:nvSpPr>
          <p:cNvPr id="4" name="ZoneTexte 3"/>
          <p:cNvSpPr txBox="1"/>
          <p:nvPr/>
        </p:nvSpPr>
        <p:spPr>
          <a:xfrm>
            <a:off x="1547664" y="2636912"/>
            <a:ext cx="4680520" cy="1169551"/>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Quoc-Nam </a:t>
            </a:r>
            <a:r>
              <a:rPr lang="fr-FR" sz="1400" dirty="0" err="1" smtClean="0"/>
              <a:t>Dessoulles</a:t>
            </a:r>
            <a:endParaRPr lang="fr-FR" sz="1400" dirty="0"/>
          </a:p>
          <a:p>
            <a:pPr marL="285750" indent="-285750">
              <a:buFont typeface="Arial" panose="020B0604020202020204" pitchFamily="34" charset="0"/>
              <a:buChar char="•"/>
            </a:pPr>
            <a:r>
              <a:rPr lang="fr-FR" sz="1400" dirty="0" smtClean="0"/>
              <a:t>Duc </a:t>
            </a:r>
            <a:r>
              <a:rPr lang="fr-FR" sz="1400" dirty="0" err="1" smtClean="0"/>
              <a:t>Tung</a:t>
            </a:r>
            <a:r>
              <a:rPr lang="fr-FR" sz="1400" dirty="0" smtClean="0"/>
              <a:t> Dinh</a:t>
            </a:r>
          </a:p>
          <a:p>
            <a:pPr marL="285750" indent="-285750">
              <a:buFont typeface="Arial" panose="020B0604020202020204" pitchFamily="34" charset="0"/>
              <a:buChar char="•"/>
            </a:pPr>
            <a:r>
              <a:rPr lang="fr-FR" sz="1400" dirty="0" smtClean="0"/>
              <a:t>Isabelle </a:t>
            </a:r>
            <a:r>
              <a:rPr lang="fr-FR" sz="1400" dirty="0" err="1" smtClean="0"/>
              <a:t>Janscha</a:t>
            </a:r>
            <a:endParaRPr lang="fr-FR" sz="1400" dirty="0"/>
          </a:p>
          <a:p>
            <a:pPr marL="285750" indent="-285750">
              <a:buFont typeface="Arial" panose="020B0604020202020204" pitchFamily="34" charset="0"/>
              <a:buChar char="•"/>
            </a:pPr>
            <a:r>
              <a:rPr lang="fr-FR" sz="1400" dirty="0" smtClean="0"/>
              <a:t>Shu Liu</a:t>
            </a:r>
          </a:p>
          <a:p>
            <a:pPr marL="285750" indent="-285750">
              <a:buFont typeface="Arial" panose="020B0604020202020204" pitchFamily="34" charset="0"/>
              <a:buChar char="•"/>
            </a:pPr>
            <a:r>
              <a:rPr lang="fr-FR" sz="1400" dirty="0" smtClean="0"/>
              <a:t>Chiraz </a:t>
            </a:r>
            <a:r>
              <a:rPr lang="fr-FR" sz="1400" dirty="0" err="1" smtClean="0"/>
              <a:t>Nafouki</a:t>
            </a:r>
            <a:endParaRPr lang="fr-FR" sz="1400" dirty="0" smtClean="0"/>
          </a:p>
        </p:txBody>
      </p:sp>
      <p:pic>
        <p:nvPicPr>
          <p:cNvPr id="1026" name="Picture 2" descr="http://www.rcs.ei.tum.de/fileadmin/tueircs/www/_migrated_pics/76f9645df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192585"/>
            <a:ext cx="3086100" cy="23050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Espace réservé de la date 4"/>
          <p:cNvSpPr>
            <a:spLocks noGrp="1"/>
          </p:cNvSpPr>
          <p:nvPr>
            <p:ph type="dt" sz="half" idx="10"/>
          </p:nvPr>
        </p:nvSpPr>
        <p:spPr/>
        <p:txBody>
          <a:bodyPr/>
          <a:lstStyle/>
          <a:p>
            <a:r>
              <a:rPr lang="fr-FR" smtClean="0"/>
              <a:t>15/06/2015</a:t>
            </a:r>
            <a:endParaRPr lang="fr-FR" dirty="0"/>
          </a:p>
        </p:txBody>
      </p:sp>
      <p:sp>
        <p:nvSpPr>
          <p:cNvPr id="7" name="Espace réservé du pied de page 6"/>
          <p:cNvSpPr>
            <a:spLocks noGrp="1"/>
          </p:cNvSpPr>
          <p:nvPr>
            <p:ph type="ftr" sz="quarter" idx="11"/>
          </p:nvPr>
        </p:nvSpPr>
        <p:spPr/>
        <p:txBody>
          <a:bodyPr/>
          <a:lstStyle/>
          <a:p>
            <a:r>
              <a:rPr lang="fr-FR" smtClean="0"/>
              <a:t>RoboSoccer Lab – Team C</a:t>
            </a:r>
            <a:endParaRPr lang="fr-FR" dirty="0"/>
          </a:p>
        </p:txBody>
      </p:sp>
      <p:sp>
        <p:nvSpPr>
          <p:cNvPr id="8" name="Espace réservé du numéro de diapositive 7"/>
          <p:cNvSpPr>
            <a:spLocks noGrp="1"/>
          </p:cNvSpPr>
          <p:nvPr>
            <p:ph type="sldNum" sz="quarter" idx="12"/>
          </p:nvPr>
        </p:nvSpPr>
        <p:spPr/>
        <p:txBody>
          <a:bodyPr/>
          <a:lstStyle/>
          <a:p>
            <a:fld id="{5D1F9FE9-41F7-4D72-8384-3E784E0E527D}" type="slidenum">
              <a:rPr lang="fr-FR" smtClean="0"/>
              <a:t>1</a:t>
            </a:fld>
            <a:endParaRPr lang="fr-FR" dirty="0"/>
          </a:p>
        </p:txBody>
      </p:sp>
      <p:sp>
        <p:nvSpPr>
          <p:cNvPr id="9" name="ZoneTexte 8"/>
          <p:cNvSpPr txBox="1"/>
          <p:nvPr/>
        </p:nvSpPr>
        <p:spPr>
          <a:xfrm>
            <a:off x="4932040" y="5497635"/>
            <a:ext cx="2808312" cy="230832"/>
          </a:xfrm>
          <a:prstGeom prst="rect">
            <a:avLst/>
          </a:prstGeom>
          <a:noFill/>
        </p:spPr>
        <p:txBody>
          <a:bodyPr wrap="square" rtlCol="0">
            <a:spAutoFit/>
          </a:bodyPr>
          <a:lstStyle/>
          <a:p>
            <a:pPr algn="ctr"/>
            <a:r>
              <a:rPr lang="fr-FR" sz="800" dirty="0" smtClean="0"/>
              <a:t>Source: </a:t>
            </a:r>
            <a:r>
              <a:rPr lang="fr-FR" sz="800" dirty="0" smtClean="0">
                <a:hlinkClick r:id="rId3"/>
              </a:rPr>
              <a:t>http://www.rcs.ei.tum.de/en/Lehre/Labs/pr_rs</a:t>
            </a:r>
            <a:r>
              <a:rPr lang="fr-FR" sz="900" dirty="0" smtClean="0">
                <a:hlinkClick r:id="rId3"/>
              </a:rPr>
              <a:t>/</a:t>
            </a:r>
            <a:r>
              <a:rPr lang="fr-FR" sz="900" dirty="0" smtClean="0"/>
              <a:t> </a:t>
            </a:r>
            <a:endParaRPr lang="fr-FR" sz="900" dirty="0"/>
          </a:p>
        </p:txBody>
      </p:sp>
    </p:spTree>
    <p:extLst>
      <p:ext uri="{BB962C8B-B14F-4D97-AF65-F5344CB8AC3E}">
        <p14:creationId xmlns:p14="http://schemas.microsoft.com/office/powerpoint/2010/main" val="3072330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nhaltsplatzhalter 9"/>
          <p:cNvPicPr>
            <a:picLocks noChangeAspect="1"/>
          </p:cNvPicPr>
          <p:nvPr/>
        </p:nvPicPr>
        <p:blipFill>
          <a:blip r:embed="rId2"/>
          <a:stretch>
            <a:fillRect/>
          </a:stretch>
        </p:blipFill>
        <p:spPr>
          <a:xfrm>
            <a:off x="1487586" y="1592796"/>
            <a:ext cx="7354662" cy="3672408"/>
          </a:xfrm>
          <a:prstGeom prst="rect">
            <a:avLst/>
          </a:prstGeom>
        </p:spPr>
      </p:pic>
      <p:pic>
        <p:nvPicPr>
          <p:cNvPr id="28" name="Inhaltsplatzhalter 9"/>
          <p:cNvPicPr>
            <a:picLocks noChangeAspect="1"/>
          </p:cNvPicPr>
          <p:nvPr/>
        </p:nvPicPr>
        <p:blipFill rotWithShape="1">
          <a:blip r:embed="rId2"/>
          <a:srcRect l="7307" t="40384" r="87388" b="38048"/>
          <a:stretch/>
        </p:blipFill>
        <p:spPr>
          <a:xfrm flipH="1">
            <a:off x="8025554" y="2606722"/>
            <a:ext cx="390163" cy="1555123"/>
          </a:xfrm>
          <a:prstGeom prst="rect">
            <a:avLst/>
          </a:prstGeom>
        </p:spPr>
      </p:pic>
      <p:sp>
        <p:nvSpPr>
          <p:cNvPr id="2" name="Titel 1"/>
          <p:cNvSpPr>
            <a:spLocks noGrp="1"/>
          </p:cNvSpPr>
          <p:nvPr>
            <p:ph type="title"/>
          </p:nvPr>
        </p:nvSpPr>
        <p:spPr/>
        <p:txBody>
          <a:bodyPr/>
          <a:lstStyle/>
          <a:p>
            <a:r>
              <a:rPr lang="en-US" dirty="0" smtClean="0"/>
              <a:t>The collision avoidance</a:t>
            </a:r>
            <a:endParaRPr lang="en-US" noProof="0" dirty="0"/>
          </a:p>
        </p:txBody>
      </p:sp>
      <p:sp>
        <p:nvSpPr>
          <p:cNvPr id="4" name="Datumsplatzhalter 3"/>
          <p:cNvSpPr>
            <a:spLocks noGrp="1"/>
          </p:cNvSpPr>
          <p:nvPr>
            <p:ph type="dt" sz="half" idx="10"/>
          </p:nvPr>
        </p:nvSpPr>
        <p:spPr/>
        <p:txBody>
          <a:bodyPr/>
          <a:lstStyle/>
          <a:p>
            <a:r>
              <a:rPr lang="fr-FR" smtClean="0"/>
              <a:t>15/06/2015</a:t>
            </a:r>
            <a:endParaRPr lang="fr-FR"/>
          </a:p>
        </p:txBody>
      </p:sp>
      <p:sp>
        <p:nvSpPr>
          <p:cNvPr id="5" name="Fußzeilenplatzhalter 4"/>
          <p:cNvSpPr>
            <a:spLocks noGrp="1"/>
          </p:cNvSpPr>
          <p:nvPr>
            <p:ph type="ftr" sz="quarter" idx="11"/>
          </p:nvPr>
        </p:nvSpPr>
        <p:spPr/>
        <p:txBody>
          <a:bodyPr/>
          <a:lstStyle/>
          <a:p>
            <a:r>
              <a:rPr lang="fr-FR" smtClean="0"/>
              <a:t>RoboSoccer Lab – Team C</a:t>
            </a:r>
            <a:endParaRPr lang="fr-FR" dirty="0" smtClean="0"/>
          </a:p>
        </p:txBody>
      </p:sp>
      <p:sp>
        <p:nvSpPr>
          <p:cNvPr id="6" name="Foliennummernplatzhalter 5"/>
          <p:cNvSpPr>
            <a:spLocks noGrp="1"/>
          </p:cNvSpPr>
          <p:nvPr>
            <p:ph type="sldNum" sz="quarter" idx="12"/>
          </p:nvPr>
        </p:nvSpPr>
        <p:spPr/>
        <p:txBody>
          <a:bodyPr/>
          <a:lstStyle/>
          <a:p>
            <a:fld id="{5D1F9FE9-41F7-4D72-8384-3E784E0E527D}" type="slidenum">
              <a:rPr lang="fr-FR" smtClean="0"/>
              <a:t>10</a:t>
            </a:fld>
            <a:endParaRPr lang="fr-FR"/>
          </a:p>
        </p:txBody>
      </p:sp>
      <p:sp>
        <p:nvSpPr>
          <p:cNvPr id="19" name="Textfeld 18"/>
          <p:cNvSpPr txBox="1"/>
          <p:nvPr/>
        </p:nvSpPr>
        <p:spPr>
          <a:xfrm>
            <a:off x="1447370" y="5355213"/>
            <a:ext cx="7394877" cy="954107"/>
          </a:xfrm>
          <a:prstGeom prst="rect">
            <a:avLst/>
          </a:prstGeom>
          <a:noFill/>
        </p:spPr>
        <p:txBody>
          <a:bodyPr wrap="square" rtlCol="0">
            <a:spAutoFit/>
          </a:bodyPr>
          <a:lstStyle/>
          <a:p>
            <a:r>
              <a:rPr lang="en-US" altLang="zh-CN" sz="1400" dirty="0"/>
              <a:t>In the case of no dangerous obstacle, the moving robot will move directly to the destination. In the case there are </a:t>
            </a:r>
            <a:r>
              <a:rPr lang="en-US" altLang="zh-CN" sz="1400" dirty="0" smtClean="0"/>
              <a:t>dangerous </a:t>
            </a:r>
            <a:r>
              <a:rPr lang="en-US" altLang="zh-CN" sz="1400" dirty="0"/>
              <a:t>obstacles, the robot will turn 60 degree with respect to the </a:t>
            </a:r>
            <a:r>
              <a:rPr lang="en-US" altLang="zh-CN" sz="1400" dirty="0" smtClean="0"/>
              <a:t>original route </a:t>
            </a:r>
            <a:r>
              <a:rPr lang="en-US" altLang="zh-CN" sz="1400" dirty="0"/>
              <a:t>and change its destination to a temporary </a:t>
            </a:r>
            <a:r>
              <a:rPr lang="en-US" altLang="zh-CN" sz="1400" dirty="0" smtClean="0"/>
              <a:t>destination. After it moves to the temporary destination, it will focus on the original destination again.</a:t>
            </a:r>
            <a:endParaRPr lang="zh-CN" altLang="zh-CN" sz="1400" dirty="0"/>
          </a:p>
        </p:txBody>
      </p:sp>
      <p:sp>
        <p:nvSpPr>
          <p:cNvPr id="3" name="Rectangle 2"/>
          <p:cNvSpPr/>
          <p:nvPr/>
        </p:nvSpPr>
        <p:spPr>
          <a:xfrm>
            <a:off x="4067944" y="2457984"/>
            <a:ext cx="2952328" cy="1403609"/>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5076056" y="3356992"/>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25"/>
          <p:cNvSpPr/>
          <p:nvPr/>
        </p:nvSpPr>
        <p:spPr>
          <a:xfrm>
            <a:off x="3959932" y="3736094"/>
            <a:ext cx="251000" cy="25099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p>
        </p:txBody>
      </p:sp>
      <p:sp>
        <p:nvSpPr>
          <p:cNvPr id="17" name="Ellipse 25"/>
          <p:cNvSpPr/>
          <p:nvPr/>
        </p:nvSpPr>
        <p:spPr>
          <a:xfrm>
            <a:off x="3330400" y="3419968"/>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5"/>
          <p:cNvSpPr/>
          <p:nvPr/>
        </p:nvSpPr>
        <p:spPr>
          <a:xfrm>
            <a:off x="5156065" y="2916141"/>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5"/>
          <p:cNvSpPr/>
          <p:nvPr/>
        </p:nvSpPr>
        <p:spPr>
          <a:xfrm>
            <a:off x="5864632" y="2457984"/>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5" name="Gruppieren 20"/>
          <p:cNvGrpSpPr/>
          <p:nvPr/>
        </p:nvGrpSpPr>
        <p:grpSpPr>
          <a:xfrm>
            <a:off x="6912260" y="2368775"/>
            <a:ext cx="216024" cy="211460"/>
            <a:chOff x="2699792" y="2497460"/>
            <a:chExt cx="216024" cy="211460"/>
          </a:xfrm>
        </p:grpSpPr>
        <p:cxnSp>
          <p:nvCxnSpPr>
            <p:cNvPr id="29" name="Gerader Verbinder 14"/>
            <p:cNvCxnSpPr/>
            <p:nvPr/>
          </p:nvCxnSpPr>
          <p:spPr>
            <a:xfrm flipH="1">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Gerader Verbinder 16"/>
            <p:cNvCxnSpPr/>
            <p:nvPr/>
          </p:nvCxnSpPr>
          <p:spPr>
            <a:xfrm>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8" name="直接箭头连接符 7"/>
          <p:cNvCxnSpPr/>
          <p:nvPr/>
        </p:nvCxnSpPr>
        <p:spPr>
          <a:xfrm flipV="1">
            <a:off x="4085432" y="2522377"/>
            <a:ext cx="2826828" cy="1339216"/>
          </a:xfrm>
          <a:prstGeom prst="straightConnector1">
            <a:avLst/>
          </a:prstGeom>
          <a:ln>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 name="Gruppieren 20"/>
          <p:cNvGrpSpPr/>
          <p:nvPr/>
        </p:nvGrpSpPr>
        <p:grpSpPr>
          <a:xfrm>
            <a:off x="4853487" y="4170306"/>
            <a:ext cx="216024" cy="211460"/>
            <a:chOff x="2699792" y="2497460"/>
            <a:chExt cx="216024" cy="211460"/>
          </a:xfrm>
        </p:grpSpPr>
        <p:cxnSp>
          <p:nvCxnSpPr>
            <p:cNvPr id="33" name="Gerader Verbinder 14"/>
            <p:cNvCxnSpPr/>
            <p:nvPr/>
          </p:nvCxnSpPr>
          <p:spPr>
            <a:xfrm flipH="1">
              <a:off x="2699792" y="2497460"/>
              <a:ext cx="216024" cy="21146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Gerader Verbinder 16"/>
            <p:cNvCxnSpPr/>
            <p:nvPr/>
          </p:nvCxnSpPr>
          <p:spPr>
            <a:xfrm>
              <a:off x="2699792" y="2497460"/>
              <a:ext cx="216024" cy="21146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9" name="直接箭头连接符 8"/>
          <p:cNvCxnSpPr/>
          <p:nvPr/>
        </p:nvCxnSpPr>
        <p:spPr>
          <a:xfrm>
            <a:off x="4100162" y="3904383"/>
            <a:ext cx="753325" cy="37165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069511" y="2605767"/>
            <a:ext cx="1835624" cy="165576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069511" y="4261536"/>
            <a:ext cx="2272225" cy="369332"/>
          </a:xfrm>
          <a:prstGeom prst="rect">
            <a:avLst/>
          </a:prstGeom>
          <a:noFill/>
        </p:spPr>
        <p:txBody>
          <a:bodyPr wrap="none" rtlCol="0">
            <a:spAutoFit/>
          </a:bodyPr>
          <a:lstStyle/>
          <a:p>
            <a:r>
              <a:rPr lang="en-GB" dirty="0"/>
              <a:t>t</a:t>
            </a:r>
            <a:r>
              <a:rPr lang="en-GB" dirty="0" smtClean="0"/>
              <a:t>emporary destination</a:t>
            </a:r>
            <a:endParaRPr lang="en-GB" dirty="0"/>
          </a:p>
        </p:txBody>
      </p:sp>
      <p:pic>
        <p:nvPicPr>
          <p:cNvPr id="31" name="Picture 2" descr="Collision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115888"/>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6651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collision avoidance</a:t>
            </a:r>
            <a:endParaRPr lang="en-US" noProof="0" dirty="0"/>
          </a:p>
        </p:txBody>
      </p:sp>
      <p:sp>
        <p:nvSpPr>
          <p:cNvPr id="4" name="Datumsplatzhalter 3"/>
          <p:cNvSpPr>
            <a:spLocks noGrp="1"/>
          </p:cNvSpPr>
          <p:nvPr>
            <p:ph type="dt" sz="half" idx="10"/>
          </p:nvPr>
        </p:nvSpPr>
        <p:spPr/>
        <p:txBody>
          <a:bodyPr/>
          <a:lstStyle/>
          <a:p>
            <a:r>
              <a:rPr lang="fr-FR" smtClean="0"/>
              <a:t>15/06/2015</a:t>
            </a:r>
            <a:endParaRPr lang="fr-FR"/>
          </a:p>
        </p:txBody>
      </p:sp>
      <p:sp>
        <p:nvSpPr>
          <p:cNvPr id="5" name="Fußzeilenplatzhalter 4"/>
          <p:cNvSpPr>
            <a:spLocks noGrp="1"/>
          </p:cNvSpPr>
          <p:nvPr>
            <p:ph type="ftr" sz="quarter" idx="11"/>
          </p:nvPr>
        </p:nvSpPr>
        <p:spPr/>
        <p:txBody>
          <a:bodyPr/>
          <a:lstStyle/>
          <a:p>
            <a:r>
              <a:rPr lang="fr-FR" smtClean="0"/>
              <a:t>RoboSoccer Lab – Team C</a:t>
            </a:r>
            <a:endParaRPr lang="fr-FR" dirty="0" smtClean="0"/>
          </a:p>
        </p:txBody>
      </p:sp>
      <p:sp>
        <p:nvSpPr>
          <p:cNvPr id="6" name="Foliennummernplatzhalter 5"/>
          <p:cNvSpPr>
            <a:spLocks noGrp="1"/>
          </p:cNvSpPr>
          <p:nvPr>
            <p:ph type="sldNum" sz="quarter" idx="12"/>
          </p:nvPr>
        </p:nvSpPr>
        <p:spPr/>
        <p:txBody>
          <a:bodyPr/>
          <a:lstStyle/>
          <a:p>
            <a:fld id="{5D1F9FE9-41F7-4D72-8384-3E784E0E527D}" type="slidenum">
              <a:rPr lang="fr-FR" smtClean="0"/>
              <a:t>11</a:t>
            </a:fld>
            <a:endParaRPr lang="fr-FR"/>
          </a:p>
        </p:txBody>
      </p:sp>
      <p:sp>
        <p:nvSpPr>
          <p:cNvPr id="19" name="Textfeld 18"/>
          <p:cNvSpPr txBox="1"/>
          <p:nvPr/>
        </p:nvSpPr>
        <p:spPr>
          <a:xfrm>
            <a:off x="1447370" y="5355213"/>
            <a:ext cx="7394877" cy="954107"/>
          </a:xfrm>
          <a:prstGeom prst="rect">
            <a:avLst/>
          </a:prstGeom>
          <a:noFill/>
        </p:spPr>
        <p:txBody>
          <a:bodyPr wrap="square" rtlCol="0">
            <a:spAutoFit/>
          </a:bodyPr>
          <a:lstStyle/>
          <a:p>
            <a:r>
              <a:rPr lang="en-US" altLang="zh-CN" sz="1400" dirty="0" smtClean="0"/>
              <a:t>It should be noted that, there may be a new obstacle between the moving robot and the temporary destination.  The procedure to avoid the new obstacle is the same as previously. The moving robot will change its temporary destination again to avoid collision. After it reached the temporary destination, it will focus on original destination again.</a:t>
            </a:r>
            <a:endParaRPr lang="zh-CN" altLang="zh-CN" sz="1400" dirty="0"/>
          </a:p>
        </p:txBody>
      </p:sp>
      <p:grpSp>
        <p:nvGrpSpPr>
          <p:cNvPr id="7" name="Groupe 6"/>
          <p:cNvGrpSpPr/>
          <p:nvPr/>
        </p:nvGrpSpPr>
        <p:grpSpPr>
          <a:xfrm>
            <a:off x="1487586" y="1592796"/>
            <a:ext cx="7354662" cy="3672408"/>
            <a:chOff x="1487586" y="1592796"/>
            <a:chExt cx="7354662" cy="3672408"/>
          </a:xfrm>
        </p:grpSpPr>
        <p:pic>
          <p:nvPicPr>
            <p:cNvPr id="27" name="Inhaltsplatzhalter 9"/>
            <p:cNvPicPr>
              <a:picLocks noChangeAspect="1"/>
            </p:cNvPicPr>
            <p:nvPr/>
          </p:nvPicPr>
          <p:blipFill>
            <a:blip r:embed="rId2"/>
            <a:stretch>
              <a:fillRect/>
            </a:stretch>
          </p:blipFill>
          <p:spPr>
            <a:xfrm>
              <a:off x="1487586" y="1592796"/>
              <a:ext cx="7354662" cy="3672408"/>
            </a:xfrm>
            <a:prstGeom prst="rect">
              <a:avLst/>
            </a:prstGeom>
          </p:spPr>
        </p:pic>
        <p:pic>
          <p:nvPicPr>
            <p:cNvPr id="28" name="Inhaltsplatzhalter 9"/>
            <p:cNvPicPr>
              <a:picLocks noChangeAspect="1"/>
            </p:cNvPicPr>
            <p:nvPr/>
          </p:nvPicPr>
          <p:blipFill rotWithShape="1">
            <a:blip r:embed="rId2"/>
            <a:srcRect l="7307" t="40384" r="87388" b="38048"/>
            <a:stretch/>
          </p:blipFill>
          <p:spPr>
            <a:xfrm flipH="1">
              <a:off x="8025554" y="2606722"/>
              <a:ext cx="390163" cy="1555123"/>
            </a:xfrm>
            <a:prstGeom prst="rect">
              <a:avLst/>
            </a:prstGeom>
          </p:spPr>
        </p:pic>
        <p:sp>
          <p:nvSpPr>
            <p:cNvPr id="3" name="Rectangle 2"/>
            <p:cNvSpPr/>
            <p:nvPr/>
          </p:nvSpPr>
          <p:spPr>
            <a:xfrm>
              <a:off x="4067944" y="2457984"/>
              <a:ext cx="2952328" cy="1403609"/>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5076056" y="3356992"/>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25"/>
            <p:cNvSpPr/>
            <p:nvPr/>
          </p:nvSpPr>
          <p:spPr>
            <a:xfrm>
              <a:off x="3959932" y="3736094"/>
              <a:ext cx="251000" cy="25099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p>
          </p:txBody>
        </p:sp>
        <p:sp>
          <p:nvSpPr>
            <p:cNvPr id="17" name="Ellipse 25"/>
            <p:cNvSpPr/>
            <p:nvPr/>
          </p:nvSpPr>
          <p:spPr>
            <a:xfrm>
              <a:off x="4393008" y="3933056"/>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5"/>
            <p:cNvSpPr/>
            <p:nvPr/>
          </p:nvSpPr>
          <p:spPr>
            <a:xfrm>
              <a:off x="5156065" y="2916141"/>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5"/>
            <p:cNvSpPr/>
            <p:nvPr/>
          </p:nvSpPr>
          <p:spPr>
            <a:xfrm>
              <a:off x="5864632" y="2457984"/>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5" name="Gruppieren 20"/>
            <p:cNvGrpSpPr/>
            <p:nvPr/>
          </p:nvGrpSpPr>
          <p:grpSpPr>
            <a:xfrm>
              <a:off x="6912260" y="2368775"/>
              <a:ext cx="216024" cy="211460"/>
              <a:chOff x="2699792" y="2497460"/>
              <a:chExt cx="216024" cy="211460"/>
            </a:xfrm>
          </p:grpSpPr>
          <p:cxnSp>
            <p:nvCxnSpPr>
              <p:cNvPr id="29" name="Gerader Verbinder 14"/>
              <p:cNvCxnSpPr/>
              <p:nvPr/>
            </p:nvCxnSpPr>
            <p:spPr>
              <a:xfrm flipH="1">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Gerader Verbinder 16"/>
              <p:cNvCxnSpPr/>
              <p:nvPr/>
            </p:nvCxnSpPr>
            <p:spPr>
              <a:xfrm>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8" name="直接箭头连接符 7"/>
            <p:cNvCxnSpPr/>
            <p:nvPr/>
          </p:nvCxnSpPr>
          <p:spPr>
            <a:xfrm flipV="1">
              <a:off x="4085432" y="2522377"/>
              <a:ext cx="2826828" cy="1339216"/>
            </a:xfrm>
            <a:prstGeom prst="straightConnector1">
              <a:avLst/>
            </a:prstGeom>
            <a:ln>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 name="Gruppieren 20"/>
            <p:cNvGrpSpPr/>
            <p:nvPr/>
          </p:nvGrpSpPr>
          <p:grpSpPr>
            <a:xfrm>
              <a:off x="4853487" y="4170306"/>
              <a:ext cx="216024" cy="211460"/>
              <a:chOff x="2699792" y="2497460"/>
              <a:chExt cx="216024" cy="211460"/>
            </a:xfrm>
          </p:grpSpPr>
          <p:cxnSp>
            <p:nvCxnSpPr>
              <p:cNvPr id="33" name="Gerader Verbinder 14"/>
              <p:cNvCxnSpPr/>
              <p:nvPr/>
            </p:nvCxnSpPr>
            <p:spPr>
              <a:xfrm flipH="1">
                <a:off x="2699792" y="2497460"/>
                <a:ext cx="216024" cy="21146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Gerader Verbinder 16"/>
              <p:cNvCxnSpPr/>
              <p:nvPr/>
            </p:nvCxnSpPr>
            <p:spPr>
              <a:xfrm>
                <a:off x="2699792" y="2497460"/>
                <a:ext cx="216024" cy="21146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9" name="直接箭头连接符 8"/>
            <p:cNvCxnSpPr/>
            <p:nvPr/>
          </p:nvCxnSpPr>
          <p:spPr>
            <a:xfrm>
              <a:off x="4100162" y="3920043"/>
              <a:ext cx="753325" cy="37165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32" idx="1"/>
            </p:cNvCxnSpPr>
            <p:nvPr/>
          </p:nvCxnSpPr>
          <p:spPr>
            <a:xfrm flipV="1">
              <a:off x="4211960" y="2605768"/>
              <a:ext cx="2693175" cy="207872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069511" y="4077072"/>
              <a:ext cx="2631298" cy="369332"/>
            </a:xfrm>
            <a:prstGeom prst="rect">
              <a:avLst/>
            </a:prstGeom>
            <a:noFill/>
          </p:spPr>
          <p:txBody>
            <a:bodyPr wrap="none" rtlCol="0">
              <a:spAutoFit/>
            </a:bodyPr>
            <a:lstStyle/>
            <a:p>
              <a:r>
                <a:rPr lang="en-GB" dirty="0"/>
                <a:t>o</a:t>
              </a:r>
              <a:r>
                <a:rPr lang="en-GB" dirty="0" smtClean="0"/>
                <a:t>ld temporary destination</a:t>
              </a:r>
              <a:endParaRPr lang="en-GB" dirty="0"/>
            </a:p>
          </p:txBody>
        </p:sp>
        <p:cxnSp>
          <p:nvCxnSpPr>
            <p:cNvPr id="31" name="直接箭头连接符 30"/>
            <p:cNvCxnSpPr/>
            <p:nvPr/>
          </p:nvCxnSpPr>
          <p:spPr>
            <a:xfrm>
              <a:off x="4067944" y="3933056"/>
              <a:ext cx="70980" cy="64920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211960" y="4499828"/>
              <a:ext cx="2725618" cy="369332"/>
            </a:xfrm>
            <a:prstGeom prst="rect">
              <a:avLst/>
            </a:prstGeom>
            <a:noFill/>
          </p:spPr>
          <p:txBody>
            <a:bodyPr wrap="none" rtlCol="0">
              <a:spAutoFit/>
            </a:bodyPr>
            <a:lstStyle/>
            <a:p>
              <a:r>
                <a:rPr lang="en-GB" dirty="0" smtClean="0"/>
                <a:t>new temporary destination</a:t>
              </a:r>
              <a:endParaRPr lang="en-GB" dirty="0"/>
            </a:p>
          </p:txBody>
        </p:sp>
        <p:grpSp>
          <p:nvGrpSpPr>
            <p:cNvPr id="35" name="Gruppieren 20"/>
            <p:cNvGrpSpPr/>
            <p:nvPr/>
          </p:nvGrpSpPr>
          <p:grpSpPr>
            <a:xfrm>
              <a:off x="4067944" y="4585692"/>
              <a:ext cx="216024" cy="211460"/>
              <a:chOff x="2699792" y="2497460"/>
              <a:chExt cx="216024" cy="211460"/>
            </a:xfrm>
          </p:grpSpPr>
          <p:cxnSp>
            <p:nvCxnSpPr>
              <p:cNvPr id="36" name="Gerader Verbinder 14"/>
              <p:cNvCxnSpPr/>
              <p:nvPr/>
            </p:nvCxnSpPr>
            <p:spPr>
              <a:xfrm flipH="1">
                <a:off x="2699792" y="2497460"/>
                <a:ext cx="216024" cy="21146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7" name="Gerader Verbinder 16"/>
              <p:cNvCxnSpPr/>
              <p:nvPr/>
            </p:nvCxnSpPr>
            <p:spPr>
              <a:xfrm>
                <a:off x="2699792" y="2497460"/>
                <a:ext cx="216024" cy="21146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pic>
        <p:nvPicPr>
          <p:cNvPr id="38" name="Picture 2" descr="Collision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115888"/>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9475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collision avoidance</a:t>
            </a:r>
            <a:endParaRPr lang="en-US" noProof="0" dirty="0"/>
          </a:p>
        </p:txBody>
      </p:sp>
      <p:sp>
        <p:nvSpPr>
          <p:cNvPr id="4" name="Datumsplatzhalter 3"/>
          <p:cNvSpPr>
            <a:spLocks noGrp="1"/>
          </p:cNvSpPr>
          <p:nvPr>
            <p:ph type="dt" sz="half" idx="10"/>
          </p:nvPr>
        </p:nvSpPr>
        <p:spPr/>
        <p:txBody>
          <a:bodyPr/>
          <a:lstStyle/>
          <a:p>
            <a:r>
              <a:rPr lang="fr-FR" smtClean="0"/>
              <a:t>15/06/2015</a:t>
            </a:r>
            <a:endParaRPr lang="fr-FR"/>
          </a:p>
        </p:txBody>
      </p:sp>
      <p:sp>
        <p:nvSpPr>
          <p:cNvPr id="5" name="Fußzeilenplatzhalter 4"/>
          <p:cNvSpPr>
            <a:spLocks noGrp="1"/>
          </p:cNvSpPr>
          <p:nvPr>
            <p:ph type="ftr" sz="quarter" idx="11"/>
          </p:nvPr>
        </p:nvSpPr>
        <p:spPr/>
        <p:txBody>
          <a:bodyPr/>
          <a:lstStyle/>
          <a:p>
            <a:r>
              <a:rPr lang="fr-FR" dirty="0" err="1" smtClean="0"/>
              <a:t>RoboSoccer</a:t>
            </a:r>
            <a:r>
              <a:rPr lang="fr-FR" dirty="0" smtClean="0"/>
              <a:t> </a:t>
            </a:r>
            <a:r>
              <a:rPr lang="fr-FR" dirty="0" err="1" smtClean="0"/>
              <a:t>Lab</a:t>
            </a:r>
            <a:r>
              <a:rPr lang="fr-FR" dirty="0" smtClean="0"/>
              <a:t> – Team C</a:t>
            </a:r>
          </a:p>
        </p:txBody>
      </p:sp>
      <p:sp>
        <p:nvSpPr>
          <p:cNvPr id="6" name="Foliennummernplatzhalter 5"/>
          <p:cNvSpPr>
            <a:spLocks noGrp="1"/>
          </p:cNvSpPr>
          <p:nvPr>
            <p:ph type="sldNum" sz="quarter" idx="12"/>
          </p:nvPr>
        </p:nvSpPr>
        <p:spPr/>
        <p:txBody>
          <a:bodyPr/>
          <a:lstStyle/>
          <a:p>
            <a:fld id="{5D1F9FE9-41F7-4D72-8384-3E784E0E527D}" type="slidenum">
              <a:rPr lang="fr-FR" smtClean="0"/>
              <a:t>12</a:t>
            </a:fld>
            <a:endParaRPr lang="fr-FR"/>
          </a:p>
        </p:txBody>
      </p:sp>
      <p:sp>
        <p:nvSpPr>
          <p:cNvPr id="19" name="Textfeld 18"/>
          <p:cNvSpPr txBox="1"/>
          <p:nvPr/>
        </p:nvSpPr>
        <p:spPr>
          <a:xfrm>
            <a:off x="1447370" y="5334307"/>
            <a:ext cx="7394877" cy="830997"/>
          </a:xfrm>
          <a:prstGeom prst="rect">
            <a:avLst/>
          </a:prstGeom>
          <a:noFill/>
        </p:spPr>
        <p:txBody>
          <a:bodyPr wrap="square" rtlCol="0">
            <a:spAutoFit/>
          </a:bodyPr>
          <a:lstStyle/>
          <a:p>
            <a:r>
              <a:rPr lang="en-US" altLang="zh-CN" sz="1600" dirty="0" smtClean="0"/>
              <a:t>The turning of the moving robot is not arbitrary. By comparing the vector</a:t>
            </a:r>
            <a:r>
              <a:rPr lang="en-US" altLang="zh-CN" sz="1600" baseline="-25000" dirty="0" smtClean="0"/>
              <a:t>1</a:t>
            </a:r>
            <a:r>
              <a:rPr lang="en-US" altLang="zh-CN" sz="1600" dirty="0" smtClean="0"/>
              <a:t>, which is perpendicular to route and vector</a:t>
            </a:r>
            <a:r>
              <a:rPr lang="en-US" altLang="zh-CN" sz="1600" baseline="-25000" dirty="0" smtClean="0"/>
              <a:t>2</a:t>
            </a:r>
            <a:r>
              <a:rPr lang="en-US" altLang="zh-CN" sz="1600" dirty="0" smtClean="0"/>
              <a:t> between the moving robot and the nearest obstacle, a safer temporary destination can be chosen.</a:t>
            </a:r>
            <a:endParaRPr lang="zh-CN" altLang="zh-CN" sz="1600" dirty="0"/>
          </a:p>
        </p:txBody>
      </p:sp>
      <p:grpSp>
        <p:nvGrpSpPr>
          <p:cNvPr id="10" name="Groupe 9"/>
          <p:cNvGrpSpPr/>
          <p:nvPr/>
        </p:nvGrpSpPr>
        <p:grpSpPr>
          <a:xfrm>
            <a:off x="1532851" y="1628800"/>
            <a:ext cx="7354662" cy="3672408"/>
            <a:chOff x="1532851" y="1628800"/>
            <a:chExt cx="7354662" cy="3672408"/>
          </a:xfrm>
        </p:grpSpPr>
        <p:pic>
          <p:nvPicPr>
            <p:cNvPr id="27" name="Inhaltsplatzhalter 9"/>
            <p:cNvPicPr>
              <a:picLocks noChangeAspect="1"/>
            </p:cNvPicPr>
            <p:nvPr/>
          </p:nvPicPr>
          <p:blipFill>
            <a:blip r:embed="rId2"/>
            <a:stretch>
              <a:fillRect/>
            </a:stretch>
          </p:blipFill>
          <p:spPr>
            <a:xfrm>
              <a:off x="1532851" y="1628800"/>
              <a:ext cx="7354662" cy="3672408"/>
            </a:xfrm>
            <a:prstGeom prst="rect">
              <a:avLst/>
            </a:prstGeom>
          </p:spPr>
        </p:pic>
        <p:pic>
          <p:nvPicPr>
            <p:cNvPr id="28" name="Inhaltsplatzhalter 9"/>
            <p:cNvPicPr>
              <a:picLocks noChangeAspect="1"/>
            </p:cNvPicPr>
            <p:nvPr/>
          </p:nvPicPr>
          <p:blipFill rotWithShape="1">
            <a:blip r:embed="rId2"/>
            <a:srcRect l="7307" t="40384" r="87388" b="38048"/>
            <a:stretch/>
          </p:blipFill>
          <p:spPr>
            <a:xfrm flipH="1">
              <a:off x="8071514" y="2647463"/>
              <a:ext cx="390163" cy="1555123"/>
            </a:xfrm>
            <a:prstGeom prst="rect">
              <a:avLst/>
            </a:prstGeom>
          </p:spPr>
        </p:pic>
        <p:sp>
          <p:nvSpPr>
            <p:cNvPr id="3" name="Rectangle 2"/>
            <p:cNvSpPr/>
            <p:nvPr/>
          </p:nvSpPr>
          <p:spPr>
            <a:xfrm>
              <a:off x="4067944" y="2457984"/>
              <a:ext cx="2952328" cy="1403609"/>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25"/>
            <p:cNvSpPr/>
            <p:nvPr/>
          </p:nvSpPr>
          <p:spPr>
            <a:xfrm>
              <a:off x="3959932" y="3736094"/>
              <a:ext cx="251000" cy="25099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p>
          </p:txBody>
        </p:sp>
        <p:sp>
          <p:nvSpPr>
            <p:cNvPr id="21" name="Ellipse 25"/>
            <p:cNvSpPr/>
            <p:nvPr/>
          </p:nvSpPr>
          <p:spPr>
            <a:xfrm>
              <a:off x="5076056" y="2961977"/>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5" name="Gruppieren 20"/>
            <p:cNvGrpSpPr/>
            <p:nvPr/>
          </p:nvGrpSpPr>
          <p:grpSpPr>
            <a:xfrm>
              <a:off x="6912260" y="2368775"/>
              <a:ext cx="216024" cy="211460"/>
              <a:chOff x="2699792" y="2497460"/>
              <a:chExt cx="216024" cy="211460"/>
            </a:xfrm>
          </p:grpSpPr>
          <p:cxnSp>
            <p:nvCxnSpPr>
              <p:cNvPr id="29" name="Gerader Verbinder 14"/>
              <p:cNvCxnSpPr/>
              <p:nvPr/>
            </p:nvCxnSpPr>
            <p:spPr>
              <a:xfrm flipH="1">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Gerader Verbinder 16"/>
              <p:cNvCxnSpPr/>
              <p:nvPr/>
            </p:nvCxnSpPr>
            <p:spPr>
              <a:xfrm>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8" name="直接箭头连接符 7"/>
            <p:cNvCxnSpPr/>
            <p:nvPr/>
          </p:nvCxnSpPr>
          <p:spPr>
            <a:xfrm flipV="1">
              <a:off x="4085432" y="2522377"/>
              <a:ext cx="2826828" cy="133921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 name="Gruppieren 20"/>
            <p:cNvGrpSpPr/>
            <p:nvPr/>
          </p:nvGrpSpPr>
          <p:grpSpPr>
            <a:xfrm>
              <a:off x="4853487" y="4170306"/>
              <a:ext cx="216024" cy="211460"/>
              <a:chOff x="2699792" y="2497460"/>
              <a:chExt cx="216024" cy="211460"/>
            </a:xfrm>
          </p:grpSpPr>
          <p:cxnSp>
            <p:nvCxnSpPr>
              <p:cNvPr id="33" name="Gerader Verbinder 14"/>
              <p:cNvCxnSpPr/>
              <p:nvPr/>
            </p:nvCxnSpPr>
            <p:spPr>
              <a:xfrm flipH="1">
                <a:off x="2699792" y="2497460"/>
                <a:ext cx="216024" cy="21146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Gerader Verbinder 16"/>
              <p:cNvCxnSpPr/>
              <p:nvPr/>
            </p:nvCxnSpPr>
            <p:spPr>
              <a:xfrm>
                <a:off x="2699792" y="2497460"/>
                <a:ext cx="216024" cy="21146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9" name="直接箭头连接符 8"/>
            <p:cNvCxnSpPr/>
            <p:nvPr/>
          </p:nvCxnSpPr>
          <p:spPr>
            <a:xfrm>
              <a:off x="4100162" y="3920043"/>
              <a:ext cx="753325" cy="37165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069511" y="2605767"/>
              <a:ext cx="1835624" cy="165576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069511" y="4261536"/>
              <a:ext cx="2272225"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t</a:t>
              </a:r>
              <a:r>
                <a:rPr lang="en-GB" dirty="0" smtClean="0">
                  <a:latin typeface="Times New Roman" panose="02020603050405020304" pitchFamily="18" charset="0"/>
                  <a:cs typeface="Times New Roman" panose="02020603050405020304" pitchFamily="18" charset="0"/>
                </a:rPr>
                <a:t>emporary destination</a:t>
              </a:r>
              <a:endParaRPr lang="en-GB" dirty="0">
                <a:latin typeface="Times New Roman" panose="02020603050405020304" pitchFamily="18" charset="0"/>
                <a:cs typeface="Times New Roman" panose="02020603050405020304" pitchFamily="18" charset="0"/>
              </a:endParaRPr>
            </a:p>
          </p:txBody>
        </p:sp>
        <p:cxnSp>
          <p:nvCxnSpPr>
            <p:cNvPr id="13" name="直接箭头连接符 12"/>
            <p:cNvCxnSpPr/>
            <p:nvPr/>
          </p:nvCxnSpPr>
          <p:spPr>
            <a:xfrm flipV="1">
              <a:off x="4148880" y="3060357"/>
              <a:ext cx="1063498" cy="771722"/>
            </a:xfrm>
            <a:prstGeom prst="straightConnector1">
              <a:avLst/>
            </a:prstGeom>
            <a:ln w="1905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67944" y="2967968"/>
              <a:ext cx="838691"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vector</a:t>
              </a:r>
              <a:r>
                <a:rPr lang="en-GB" baseline="-25000" dirty="0" smtClean="0">
                  <a:latin typeface="Times New Roman" panose="02020603050405020304" pitchFamily="18" charset="0"/>
                  <a:cs typeface="Times New Roman" panose="02020603050405020304" pitchFamily="18" charset="0"/>
                </a:rPr>
                <a:t>2</a:t>
              </a:r>
              <a:endParaRPr lang="en-GB" baseline="-25000" dirty="0">
                <a:latin typeface="Times New Roman" panose="02020603050405020304" pitchFamily="18" charset="0"/>
                <a:cs typeface="Times New Roman" panose="02020603050405020304" pitchFamily="18" charset="0"/>
              </a:endParaRPr>
            </a:p>
          </p:txBody>
        </p:sp>
        <p:sp>
          <p:nvSpPr>
            <p:cNvPr id="31" name="文本框 30"/>
            <p:cNvSpPr txBox="1"/>
            <p:nvPr/>
          </p:nvSpPr>
          <p:spPr>
            <a:xfrm>
              <a:off x="2941221" y="3337300"/>
              <a:ext cx="838691"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vector</a:t>
              </a:r>
              <a:r>
                <a:rPr lang="en-GB" baseline="-25000" dirty="0" smtClean="0">
                  <a:latin typeface="Times New Roman" panose="02020603050405020304" pitchFamily="18" charset="0"/>
                  <a:cs typeface="Times New Roman" panose="02020603050405020304" pitchFamily="18" charset="0"/>
                </a:rPr>
                <a:t>1</a:t>
              </a:r>
              <a:endParaRPr lang="en-GB" baseline="-25000" dirty="0">
                <a:latin typeface="Times New Roman" panose="02020603050405020304" pitchFamily="18" charset="0"/>
                <a:cs typeface="Times New Roman" panose="02020603050405020304" pitchFamily="18" charset="0"/>
              </a:endParaRPr>
            </a:p>
          </p:txBody>
        </p:sp>
        <p:cxnSp>
          <p:nvCxnSpPr>
            <p:cNvPr id="24" name="直接箭头连接符 23"/>
            <p:cNvCxnSpPr/>
            <p:nvPr/>
          </p:nvCxnSpPr>
          <p:spPr>
            <a:xfrm flipH="1" flipV="1">
              <a:off x="3707128" y="3134017"/>
              <a:ext cx="391809" cy="72757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481589" y="1982535"/>
              <a:ext cx="2026517"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vector</a:t>
              </a:r>
              <a:r>
                <a:rPr lang="en-GB" baseline="-25000" dirty="0" smtClean="0">
                  <a:latin typeface="Times New Roman" panose="02020603050405020304" pitchFamily="18" charset="0"/>
                  <a:cs typeface="Times New Roman" panose="02020603050405020304" pitchFamily="18" charset="0"/>
                </a:rPr>
                <a:t>1</a:t>
              </a:r>
              <a:r>
                <a:rPr lang="en-GB" dirty="0" smtClean="0">
                  <a:latin typeface="Times New Roman" panose="02020603050405020304" pitchFamily="18" charset="0"/>
                  <a:cs typeface="Times New Roman" panose="02020603050405020304" pitchFamily="18" charset="0"/>
                </a:rPr>
                <a:t> . vector</a:t>
              </a:r>
              <a:r>
                <a:rPr lang="en-GB" baseline="-25000" dirty="0" smtClean="0">
                  <a:latin typeface="Times New Roman" panose="02020603050405020304" pitchFamily="18" charset="0"/>
                  <a:cs typeface="Times New Roman" panose="02020603050405020304" pitchFamily="18" charset="0"/>
                </a:rPr>
                <a:t>2</a:t>
              </a:r>
              <a:r>
                <a:rPr lang="en-GB" dirty="0" smtClean="0">
                  <a:latin typeface="Times New Roman" panose="02020603050405020304" pitchFamily="18" charset="0"/>
                  <a:cs typeface="Times New Roman" panose="02020603050405020304" pitchFamily="18" charset="0"/>
                </a:rPr>
                <a:t> &gt; 0</a:t>
              </a:r>
              <a:endParaRPr lang="en-GB" dirty="0">
                <a:latin typeface="Times New Roman" panose="02020603050405020304" pitchFamily="18" charset="0"/>
                <a:cs typeface="Times New Roman" panose="02020603050405020304" pitchFamily="18" charset="0"/>
              </a:endParaRPr>
            </a:p>
          </p:txBody>
        </p:sp>
        <p:sp>
          <p:nvSpPr>
            <p:cNvPr id="37" name="Ellipse 25"/>
            <p:cNvSpPr/>
            <p:nvPr/>
          </p:nvSpPr>
          <p:spPr>
            <a:xfrm>
              <a:off x="5977184" y="2852936"/>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0" name="Groupe 79"/>
          <p:cNvGrpSpPr/>
          <p:nvPr/>
        </p:nvGrpSpPr>
        <p:grpSpPr>
          <a:xfrm>
            <a:off x="1494688" y="1594296"/>
            <a:ext cx="7354662" cy="3672408"/>
            <a:chOff x="1487586" y="1592796"/>
            <a:chExt cx="7354662" cy="3672408"/>
          </a:xfrm>
        </p:grpSpPr>
        <p:pic>
          <p:nvPicPr>
            <p:cNvPr id="81" name="Inhaltsplatzhalter 9"/>
            <p:cNvPicPr>
              <a:picLocks noChangeAspect="1"/>
            </p:cNvPicPr>
            <p:nvPr/>
          </p:nvPicPr>
          <p:blipFill>
            <a:blip r:embed="rId2"/>
            <a:stretch>
              <a:fillRect/>
            </a:stretch>
          </p:blipFill>
          <p:spPr>
            <a:xfrm>
              <a:off x="1487586" y="1592796"/>
              <a:ext cx="7354662" cy="3672408"/>
            </a:xfrm>
            <a:prstGeom prst="rect">
              <a:avLst/>
            </a:prstGeom>
          </p:spPr>
        </p:pic>
        <p:pic>
          <p:nvPicPr>
            <p:cNvPr id="82" name="Inhaltsplatzhalter 9"/>
            <p:cNvPicPr>
              <a:picLocks noChangeAspect="1"/>
            </p:cNvPicPr>
            <p:nvPr/>
          </p:nvPicPr>
          <p:blipFill rotWithShape="1">
            <a:blip r:embed="rId2"/>
            <a:srcRect l="7307" t="40384" r="87388" b="38048"/>
            <a:stretch/>
          </p:blipFill>
          <p:spPr>
            <a:xfrm flipH="1">
              <a:off x="8025554" y="2606722"/>
              <a:ext cx="390163" cy="1555123"/>
            </a:xfrm>
            <a:prstGeom prst="rect">
              <a:avLst/>
            </a:prstGeom>
          </p:spPr>
        </p:pic>
        <p:sp>
          <p:nvSpPr>
            <p:cNvPr id="83" name="Rectangle 82"/>
            <p:cNvSpPr/>
            <p:nvPr/>
          </p:nvSpPr>
          <p:spPr>
            <a:xfrm>
              <a:off x="4067944" y="2457984"/>
              <a:ext cx="2952328" cy="1403609"/>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Ellipse 25"/>
            <p:cNvSpPr/>
            <p:nvPr/>
          </p:nvSpPr>
          <p:spPr>
            <a:xfrm>
              <a:off x="3959932" y="3736094"/>
              <a:ext cx="251000" cy="25099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p>
          </p:txBody>
        </p:sp>
        <p:sp>
          <p:nvSpPr>
            <p:cNvPr id="85" name="Ellipse 25"/>
            <p:cNvSpPr/>
            <p:nvPr/>
          </p:nvSpPr>
          <p:spPr>
            <a:xfrm>
              <a:off x="5195011" y="3452823"/>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86" name="Gruppieren 20"/>
            <p:cNvGrpSpPr/>
            <p:nvPr/>
          </p:nvGrpSpPr>
          <p:grpSpPr>
            <a:xfrm>
              <a:off x="6912260" y="2368775"/>
              <a:ext cx="216024" cy="211460"/>
              <a:chOff x="2699792" y="2497460"/>
              <a:chExt cx="216024" cy="211460"/>
            </a:xfrm>
          </p:grpSpPr>
          <p:cxnSp>
            <p:nvCxnSpPr>
              <p:cNvPr id="100" name="Gerader Verbinder 14"/>
              <p:cNvCxnSpPr/>
              <p:nvPr/>
            </p:nvCxnSpPr>
            <p:spPr>
              <a:xfrm flipH="1">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Gerader Verbinder 16"/>
              <p:cNvCxnSpPr/>
              <p:nvPr/>
            </p:nvCxnSpPr>
            <p:spPr>
              <a:xfrm>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87" name="直接箭头连接符 7"/>
            <p:cNvCxnSpPr/>
            <p:nvPr/>
          </p:nvCxnSpPr>
          <p:spPr>
            <a:xfrm flipV="1">
              <a:off x="4085432" y="2522377"/>
              <a:ext cx="2826828" cy="1339216"/>
            </a:xfrm>
            <a:prstGeom prst="straightConnector1">
              <a:avLst/>
            </a:prstGeom>
            <a:ln>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8" name="Gruppieren 20"/>
            <p:cNvGrpSpPr/>
            <p:nvPr/>
          </p:nvGrpSpPr>
          <p:grpSpPr>
            <a:xfrm>
              <a:off x="4401290" y="3065032"/>
              <a:ext cx="216024" cy="211460"/>
              <a:chOff x="2699792" y="2497460"/>
              <a:chExt cx="216024" cy="211460"/>
            </a:xfrm>
          </p:grpSpPr>
          <p:cxnSp>
            <p:nvCxnSpPr>
              <p:cNvPr id="98" name="Gerader Verbinder 14"/>
              <p:cNvCxnSpPr/>
              <p:nvPr/>
            </p:nvCxnSpPr>
            <p:spPr>
              <a:xfrm flipH="1">
                <a:off x="2699792" y="2497460"/>
                <a:ext cx="216024" cy="21146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9" name="Gerader Verbinder 16"/>
              <p:cNvCxnSpPr/>
              <p:nvPr/>
            </p:nvCxnSpPr>
            <p:spPr>
              <a:xfrm>
                <a:off x="2699792" y="2497460"/>
                <a:ext cx="216024" cy="21146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89" name="直接箭头连接符 8"/>
            <p:cNvCxnSpPr/>
            <p:nvPr/>
          </p:nvCxnSpPr>
          <p:spPr>
            <a:xfrm flipV="1">
              <a:off x="4100162" y="3187439"/>
              <a:ext cx="409140" cy="7326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11"/>
            <p:cNvCxnSpPr/>
            <p:nvPr/>
          </p:nvCxnSpPr>
          <p:spPr>
            <a:xfrm flipV="1">
              <a:off x="4509302" y="2546085"/>
              <a:ext cx="2438962" cy="6668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文本框 13"/>
            <p:cNvSpPr txBox="1"/>
            <p:nvPr/>
          </p:nvSpPr>
          <p:spPr>
            <a:xfrm>
              <a:off x="2627784" y="2699628"/>
              <a:ext cx="2204450"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t</a:t>
              </a:r>
              <a:r>
                <a:rPr lang="en-GB" dirty="0" smtClean="0">
                  <a:latin typeface="Times New Roman" panose="02020603050405020304" pitchFamily="18" charset="0"/>
                  <a:cs typeface="Times New Roman" panose="02020603050405020304" pitchFamily="18" charset="0"/>
                </a:rPr>
                <a:t>emporary destination</a:t>
              </a:r>
              <a:endParaRPr lang="en-GB" dirty="0">
                <a:latin typeface="Times New Roman" panose="02020603050405020304" pitchFamily="18" charset="0"/>
                <a:cs typeface="Times New Roman" panose="02020603050405020304" pitchFamily="18" charset="0"/>
              </a:endParaRPr>
            </a:p>
          </p:txBody>
        </p:sp>
        <p:cxnSp>
          <p:nvCxnSpPr>
            <p:cNvPr id="92" name="直接箭头连接符 12"/>
            <p:cNvCxnSpPr/>
            <p:nvPr/>
          </p:nvCxnSpPr>
          <p:spPr>
            <a:xfrm flipV="1">
              <a:off x="4064229" y="3612513"/>
              <a:ext cx="1267122" cy="269112"/>
            </a:xfrm>
            <a:prstGeom prst="straightConnector1">
              <a:avLst/>
            </a:prstGeom>
            <a:ln w="1905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3" name="文本框 17"/>
            <p:cNvSpPr txBox="1"/>
            <p:nvPr/>
          </p:nvSpPr>
          <p:spPr>
            <a:xfrm>
              <a:off x="4258222" y="3717032"/>
              <a:ext cx="838691"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vector</a:t>
              </a:r>
              <a:r>
                <a:rPr lang="en-GB" baseline="-25000" dirty="0" smtClean="0">
                  <a:latin typeface="Times New Roman" panose="02020603050405020304" pitchFamily="18" charset="0"/>
                  <a:cs typeface="Times New Roman" panose="02020603050405020304" pitchFamily="18" charset="0"/>
                </a:rPr>
                <a:t>2</a:t>
              </a:r>
              <a:endParaRPr lang="en-GB" baseline="-25000" dirty="0">
                <a:latin typeface="Times New Roman" panose="02020603050405020304" pitchFamily="18" charset="0"/>
                <a:cs typeface="Times New Roman" panose="02020603050405020304" pitchFamily="18" charset="0"/>
              </a:endParaRPr>
            </a:p>
          </p:txBody>
        </p:sp>
        <p:sp>
          <p:nvSpPr>
            <p:cNvPr id="94" name="文本框 30"/>
            <p:cNvSpPr txBox="1"/>
            <p:nvPr/>
          </p:nvSpPr>
          <p:spPr>
            <a:xfrm>
              <a:off x="2878639" y="3337300"/>
              <a:ext cx="838691"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vector</a:t>
              </a:r>
              <a:r>
                <a:rPr lang="en-GB" baseline="-25000" dirty="0" smtClean="0">
                  <a:latin typeface="Times New Roman" panose="02020603050405020304" pitchFamily="18" charset="0"/>
                  <a:cs typeface="Times New Roman" panose="02020603050405020304" pitchFamily="18" charset="0"/>
                </a:rPr>
                <a:t>1</a:t>
              </a:r>
              <a:endParaRPr lang="en-GB" baseline="-25000" dirty="0">
                <a:latin typeface="Times New Roman" panose="02020603050405020304" pitchFamily="18" charset="0"/>
                <a:cs typeface="Times New Roman" panose="02020603050405020304" pitchFamily="18" charset="0"/>
              </a:endParaRPr>
            </a:p>
          </p:txBody>
        </p:sp>
        <p:cxnSp>
          <p:nvCxnSpPr>
            <p:cNvPr id="95" name="直接箭头连接符 23"/>
            <p:cNvCxnSpPr/>
            <p:nvPr/>
          </p:nvCxnSpPr>
          <p:spPr>
            <a:xfrm flipH="1" flipV="1">
              <a:off x="3707128" y="3134017"/>
              <a:ext cx="391809" cy="72757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文本框 34"/>
            <p:cNvSpPr txBox="1"/>
            <p:nvPr/>
          </p:nvSpPr>
          <p:spPr>
            <a:xfrm>
              <a:off x="3481589" y="1982535"/>
              <a:ext cx="2007281"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vector</a:t>
              </a:r>
              <a:r>
                <a:rPr lang="en-GB" baseline="-25000" dirty="0" smtClean="0">
                  <a:latin typeface="Times New Roman" panose="02020603050405020304" pitchFamily="18" charset="0"/>
                  <a:cs typeface="Times New Roman" panose="02020603050405020304" pitchFamily="18" charset="0"/>
                </a:rPr>
                <a:t>1</a:t>
              </a:r>
              <a:r>
                <a:rPr lang="en-GB" dirty="0" smtClean="0">
                  <a:latin typeface="Times New Roman" panose="02020603050405020304" pitchFamily="18" charset="0"/>
                  <a:cs typeface="Times New Roman" panose="02020603050405020304" pitchFamily="18" charset="0"/>
                </a:rPr>
                <a:t> . vector</a:t>
              </a:r>
              <a:r>
                <a:rPr lang="en-GB" baseline="-25000" dirty="0" smtClean="0">
                  <a:latin typeface="Times New Roman" panose="02020603050405020304" pitchFamily="18" charset="0"/>
                  <a:cs typeface="Times New Roman" panose="02020603050405020304" pitchFamily="18" charset="0"/>
                </a:rPr>
                <a:t>2 </a:t>
              </a:r>
              <a:r>
                <a:rPr lang="en-GB" dirty="0" smtClean="0">
                  <a:latin typeface="Times New Roman" panose="02020603050405020304" pitchFamily="18" charset="0"/>
                  <a:cs typeface="Times New Roman" panose="02020603050405020304" pitchFamily="18" charset="0"/>
                </a:rPr>
                <a:t>&lt; 0</a:t>
              </a:r>
              <a:endParaRPr lang="en-GB" dirty="0">
                <a:latin typeface="Times New Roman" panose="02020603050405020304" pitchFamily="18" charset="0"/>
                <a:cs typeface="Times New Roman" panose="02020603050405020304" pitchFamily="18" charset="0"/>
              </a:endParaRPr>
            </a:p>
          </p:txBody>
        </p:sp>
        <p:sp>
          <p:nvSpPr>
            <p:cNvPr id="97" name="Ellipse 25"/>
            <p:cNvSpPr/>
            <p:nvPr/>
          </p:nvSpPr>
          <p:spPr>
            <a:xfrm>
              <a:off x="5977184" y="2852936"/>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51" name="Picture 2" descr="Collision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115888"/>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xit" presetSubtype="0" fill="hold" nodeType="withEffect">
                                  <p:stCondLst>
                                    <p:cond delay="0"/>
                                  </p:stCondLst>
                                  <p:childTnLst>
                                    <p:animEffect transition="out" filter="fade">
                                      <p:cBhvr>
                                        <p:cTn id="9" dur="500"/>
                                        <p:tgtEl>
                                          <p:spTgt spid="80"/>
                                        </p:tgtEl>
                                      </p:cBhvr>
                                    </p:animEffect>
                                    <p:set>
                                      <p:cBhvr>
                                        <p:cTn id="10" dur="1" fill="hold">
                                          <p:stCondLst>
                                            <p:cond delay="499"/>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nhaltsplatzhalter 9"/>
          <p:cNvPicPr>
            <a:picLocks noChangeAspect="1"/>
          </p:cNvPicPr>
          <p:nvPr/>
        </p:nvPicPr>
        <p:blipFill>
          <a:blip r:embed="rId2"/>
          <a:stretch>
            <a:fillRect/>
          </a:stretch>
        </p:blipFill>
        <p:spPr>
          <a:xfrm>
            <a:off x="1487586" y="1592796"/>
            <a:ext cx="7354662" cy="3672408"/>
          </a:xfrm>
          <a:prstGeom prst="rect">
            <a:avLst/>
          </a:prstGeom>
        </p:spPr>
      </p:pic>
      <p:pic>
        <p:nvPicPr>
          <p:cNvPr id="28" name="Inhaltsplatzhalter 9"/>
          <p:cNvPicPr>
            <a:picLocks noChangeAspect="1"/>
          </p:cNvPicPr>
          <p:nvPr/>
        </p:nvPicPr>
        <p:blipFill rotWithShape="1">
          <a:blip r:embed="rId2"/>
          <a:srcRect l="7307" t="40384" r="87388" b="38048"/>
          <a:stretch/>
        </p:blipFill>
        <p:spPr>
          <a:xfrm flipH="1">
            <a:off x="8025554" y="2606722"/>
            <a:ext cx="390163" cy="1555123"/>
          </a:xfrm>
          <a:prstGeom prst="rect">
            <a:avLst/>
          </a:prstGeom>
        </p:spPr>
      </p:pic>
      <p:sp>
        <p:nvSpPr>
          <p:cNvPr id="2" name="Titel 1"/>
          <p:cNvSpPr>
            <a:spLocks noGrp="1"/>
          </p:cNvSpPr>
          <p:nvPr>
            <p:ph type="title"/>
          </p:nvPr>
        </p:nvSpPr>
        <p:spPr/>
        <p:txBody>
          <a:bodyPr/>
          <a:lstStyle/>
          <a:p>
            <a:r>
              <a:rPr lang="en-US" dirty="0" smtClean="0"/>
              <a:t>The collision avoidance</a:t>
            </a:r>
            <a:endParaRPr lang="en-US" noProof="0" dirty="0"/>
          </a:p>
        </p:txBody>
      </p:sp>
      <p:sp>
        <p:nvSpPr>
          <p:cNvPr id="4" name="Datumsplatzhalter 3"/>
          <p:cNvSpPr>
            <a:spLocks noGrp="1"/>
          </p:cNvSpPr>
          <p:nvPr>
            <p:ph type="dt" sz="half" idx="10"/>
          </p:nvPr>
        </p:nvSpPr>
        <p:spPr/>
        <p:txBody>
          <a:bodyPr/>
          <a:lstStyle/>
          <a:p>
            <a:r>
              <a:rPr lang="fr-FR" smtClean="0"/>
              <a:t>15/06/2015</a:t>
            </a:r>
            <a:endParaRPr lang="fr-FR"/>
          </a:p>
        </p:txBody>
      </p:sp>
      <p:sp>
        <p:nvSpPr>
          <p:cNvPr id="5" name="Fußzeilenplatzhalter 4"/>
          <p:cNvSpPr>
            <a:spLocks noGrp="1"/>
          </p:cNvSpPr>
          <p:nvPr>
            <p:ph type="ftr" sz="quarter" idx="11"/>
          </p:nvPr>
        </p:nvSpPr>
        <p:spPr/>
        <p:txBody>
          <a:bodyPr/>
          <a:lstStyle/>
          <a:p>
            <a:r>
              <a:rPr lang="fr-FR" dirty="0" err="1" smtClean="0"/>
              <a:t>RoboSoccer</a:t>
            </a:r>
            <a:r>
              <a:rPr lang="fr-FR" dirty="0" smtClean="0"/>
              <a:t> </a:t>
            </a:r>
            <a:r>
              <a:rPr lang="fr-FR" dirty="0" err="1" smtClean="0"/>
              <a:t>Lab</a:t>
            </a:r>
            <a:r>
              <a:rPr lang="fr-FR" dirty="0" smtClean="0"/>
              <a:t> – Team C</a:t>
            </a:r>
          </a:p>
        </p:txBody>
      </p:sp>
      <p:sp>
        <p:nvSpPr>
          <p:cNvPr id="6" name="Foliennummernplatzhalter 5"/>
          <p:cNvSpPr>
            <a:spLocks noGrp="1"/>
          </p:cNvSpPr>
          <p:nvPr>
            <p:ph type="sldNum" sz="quarter" idx="12"/>
          </p:nvPr>
        </p:nvSpPr>
        <p:spPr/>
        <p:txBody>
          <a:bodyPr/>
          <a:lstStyle/>
          <a:p>
            <a:fld id="{5D1F9FE9-41F7-4D72-8384-3E784E0E527D}" type="slidenum">
              <a:rPr lang="fr-FR" smtClean="0"/>
              <a:t>13</a:t>
            </a:fld>
            <a:endParaRPr lang="fr-FR"/>
          </a:p>
        </p:txBody>
      </p:sp>
      <p:sp>
        <p:nvSpPr>
          <p:cNvPr id="19" name="Textfeld 18"/>
          <p:cNvSpPr txBox="1"/>
          <p:nvPr/>
        </p:nvSpPr>
        <p:spPr>
          <a:xfrm>
            <a:off x="1447370" y="5334307"/>
            <a:ext cx="7394877" cy="830997"/>
          </a:xfrm>
          <a:prstGeom prst="rect">
            <a:avLst/>
          </a:prstGeom>
          <a:noFill/>
        </p:spPr>
        <p:txBody>
          <a:bodyPr wrap="square" rtlCol="0">
            <a:spAutoFit/>
          </a:bodyPr>
          <a:lstStyle/>
          <a:p>
            <a:r>
              <a:rPr lang="en-US" altLang="zh-CN" sz="1600" dirty="0" smtClean="0"/>
              <a:t>In addition, the robots from the same team has different priorities. If obstacles are the robots from the same team, the robot with lower priority will wait 500 </a:t>
            </a:r>
            <a:r>
              <a:rPr lang="en-US" altLang="zh-CN" sz="1600" dirty="0" err="1" smtClean="0"/>
              <a:t>ms</a:t>
            </a:r>
            <a:r>
              <a:rPr lang="en-US" altLang="zh-CN" sz="1600" dirty="0" smtClean="0"/>
              <a:t>, so that the robot with higher priority can leave dangerous area first. </a:t>
            </a:r>
            <a:endParaRPr lang="zh-CN" altLang="zh-CN" sz="1600" dirty="0"/>
          </a:p>
        </p:txBody>
      </p:sp>
      <p:sp>
        <p:nvSpPr>
          <p:cNvPr id="3" name="Rectangle 2"/>
          <p:cNvSpPr/>
          <p:nvPr/>
        </p:nvSpPr>
        <p:spPr>
          <a:xfrm>
            <a:off x="4067944" y="2457984"/>
            <a:ext cx="2952328" cy="1403609"/>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5190216" y="3310003"/>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25"/>
          <p:cNvSpPr/>
          <p:nvPr/>
        </p:nvSpPr>
        <p:spPr>
          <a:xfrm>
            <a:off x="3959932" y="3736094"/>
            <a:ext cx="251000" cy="25099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p>
        </p:txBody>
      </p:sp>
      <p:grpSp>
        <p:nvGrpSpPr>
          <p:cNvPr id="25" name="Gruppieren 20"/>
          <p:cNvGrpSpPr/>
          <p:nvPr/>
        </p:nvGrpSpPr>
        <p:grpSpPr>
          <a:xfrm>
            <a:off x="6912260" y="2368775"/>
            <a:ext cx="216024" cy="211460"/>
            <a:chOff x="2699792" y="2497460"/>
            <a:chExt cx="216024" cy="211460"/>
          </a:xfrm>
        </p:grpSpPr>
        <p:cxnSp>
          <p:nvCxnSpPr>
            <p:cNvPr id="29" name="Gerader Verbinder 14"/>
            <p:cNvCxnSpPr/>
            <p:nvPr/>
          </p:nvCxnSpPr>
          <p:spPr>
            <a:xfrm flipH="1">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Gerader Verbinder 16"/>
            <p:cNvCxnSpPr/>
            <p:nvPr/>
          </p:nvCxnSpPr>
          <p:spPr>
            <a:xfrm>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8" name="直接箭头连接符 7"/>
          <p:cNvCxnSpPr/>
          <p:nvPr/>
        </p:nvCxnSpPr>
        <p:spPr>
          <a:xfrm flipV="1">
            <a:off x="4085432" y="2522377"/>
            <a:ext cx="2826828" cy="1339216"/>
          </a:xfrm>
          <a:prstGeom prst="straightConnector1">
            <a:avLst/>
          </a:prstGeom>
          <a:ln>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 name="Gruppieren 20"/>
          <p:cNvGrpSpPr/>
          <p:nvPr/>
        </p:nvGrpSpPr>
        <p:grpSpPr>
          <a:xfrm>
            <a:off x="4853487" y="4170306"/>
            <a:ext cx="216024" cy="211460"/>
            <a:chOff x="2699792" y="2497460"/>
            <a:chExt cx="216024" cy="211460"/>
          </a:xfrm>
        </p:grpSpPr>
        <p:cxnSp>
          <p:nvCxnSpPr>
            <p:cNvPr id="33" name="Gerader Verbinder 14"/>
            <p:cNvCxnSpPr/>
            <p:nvPr/>
          </p:nvCxnSpPr>
          <p:spPr>
            <a:xfrm flipH="1">
              <a:off x="2699792" y="2497460"/>
              <a:ext cx="216024" cy="21146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Gerader Verbinder 16"/>
            <p:cNvCxnSpPr/>
            <p:nvPr/>
          </p:nvCxnSpPr>
          <p:spPr>
            <a:xfrm>
              <a:off x="2699792" y="2497460"/>
              <a:ext cx="216024" cy="21146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9" name="直接箭头连接符 8"/>
          <p:cNvCxnSpPr/>
          <p:nvPr/>
        </p:nvCxnSpPr>
        <p:spPr>
          <a:xfrm>
            <a:off x="4100162" y="3920043"/>
            <a:ext cx="753325" cy="37165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069511" y="2605767"/>
            <a:ext cx="1835624" cy="165576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069511" y="4261536"/>
            <a:ext cx="2272225" cy="369332"/>
          </a:xfrm>
          <a:prstGeom prst="rect">
            <a:avLst/>
          </a:prstGeom>
          <a:noFill/>
        </p:spPr>
        <p:txBody>
          <a:bodyPr wrap="none" rtlCol="0">
            <a:spAutoFit/>
          </a:bodyPr>
          <a:lstStyle/>
          <a:p>
            <a:r>
              <a:rPr lang="en-GB" dirty="0"/>
              <a:t>t</a:t>
            </a:r>
            <a:r>
              <a:rPr lang="en-GB" dirty="0" smtClean="0"/>
              <a:t>emporary destination</a:t>
            </a:r>
            <a:endParaRPr lang="en-GB" dirty="0"/>
          </a:p>
        </p:txBody>
      </p:sp>
      <p:sp>
        <p:nvSpPr>
          <p:cNvPr id="31" name="Ellipse 25"/>
          <p:cNvSpPr/>
          <p:nvPr/>
        </p:nvSpPr>
        <p:spPr>
          <a:xfrm>
            <a:off x="5689152" y="3105993"/>
            <a:ext cx="251000" cy="25099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p>
        </p:txBody>
      </p:sp>
      <p:sp>
        <p:nvSpPr>
          <p:cNvPr id="32" name="Ellipse 25"/>
          <p:cNvSpPr/>
          <p:nvPr/>
        </p:nvSpPr>
        <p:spPr>
          <a:xfrm>
            <a:off x="4824639" y="3141017"/>
            <a:ext cx="251000" cy="25099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p>
        </p:txBody>
      </p:sp>
      <p:sp>
        <p:nvSpPr>
          <p:cNvPr id="7" name="文本框 6"/>
          <p:cNvSpPr txBox="1"/>
          <p:nvPr/>
        </p:nvSpPr>
        <p:spPr>
          <a:xfrm>
            <a:off x="2438653" y="4023344"/>
            <a:ext cx="2062744" cy="646331"/>
          </a:xfrm>
          <a:prstGeom prst="rect">
            <a:avLst/>
          </a:prstGeom>
          <a:noFill/>
        </p:spPr>
        <p:txBody>
          <a:bodyPr wrap="none" rtlCol="0">
            <a:spAutoFit/>
          </a:bodyPr>
          <a:lstStyle/>
          <a:p>
            <a:r>
              <a:rPr lang="en-GB" dirty="0"/>
              <a:t>l</a:t>
            </a:r>
            <a:r>
              <a:rPr lang="en-GB" dirty="0" smtClean="0"/>
              <a:t>ower priority, wait </a:t>
            </a:r>
          </a:p>
          <a:p>
            <a:r>
              <a:rPr lang="en-GB" dirty="0" smtClean="0"/>
              <a:t>until danger passes.</a:t>
            </a:r>
            <a:endParaRPr lang="en-GB" dirty="0"/>
          </a:p>
        </p:txBody>
      </p:sp>
      <p:pic>
        <p:nvPicPr>
          <p:cNvPr id="35" name="Picture 2" descr="Collision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115888"/>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3743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Collision </a:t>
            </a:r>
            <a:r>
              <a:rPr lang="fr-FR" dirty="0" err="1"/>
              <a:t>avoidance</a:t>
            </a:r>
            <a:r>
              <a:rPr lang="fr-FR" dirty="0"/>
              <a:t> </a:t>
            </a:r>
            <a:r>
              <a:rPr lang="fr-FR" dirty="0" err="1"/>
              <a:t>with</a:t>
            </a:r>
            <a:r>
              <a:rPr lang="fr-FR" dirty="0"/>
              <a:t> </a:t>
            </a:r>
            <a:r>
              <a:rPr lang="fr-FR" dirty="0" err="1" smtClean="0"/>
              <a:t>walls</a:t>
            </a:r>
            <a:r>
              <a:rPr lang="fr-FR" dirty="0" smtClean="0"/>
              <a:t> / </a:t>
            </a:r>
            <a:r>
              <a:rPr lang="fr-FR" dirty="0"/>
              <a:t>penalty zone</a:t>
            </a:r>
          </a:p>
        </p:txBody>
      </p:sp>
      <p:sp>
        <p:nvSpPr>
          <p:cNvPr id="4" name="Espace réservé de la date 3"/>
          <p:cNvSpPr>
            <a:spLocks noGrp="1"/>
          </p:cNvSpPr>
          <p:nvPr>
            <p:ph type="dt" sz="half" idx="10"/>
          </p:nvPr>
        </p:nvSpPr>
        <p:spPr/>
        <p:txBody>
          <a:bodyPr/>
          <a:lstStyle/>
          <a:p>
            <a:r>
              <a:rPr lang="fr-FR" smtClean="0"/>
              <a:t>15/06/2015</a:t>
            </a:r>
            <a:endParaRPr lang="fr-FR"/>
          </a:p>
        </p:txBody>
      </p:sp>
      <p:sp>
        <p:nvSpPr>
          <p:cNvPr id="5" name="Espace réservé du pied de page 4"/>
          <p:cNvSpPr>
            <a:spLocks noGrp="1"/>
          </p:cNvSpPr>
          <p:nvPr>
            <p:ph type="ftr" sz="quarter" idx="11"/>
          </p:nvPr>
        </p:nvSpPr>
        <p:spPr/>
        <p:txBody>
          <a:bodyPr/>
          <a:lstStyle/>
          <a:p>
            <a:r>
              <a:rPr lang="fr-FR" smtClean="0"/>
              <a:t>RoboSoccer Lab – Team C</a:t>
            </a:r>
            <a:endParaRPr lang="fr-FR" dirty="0" smtClean="0"/>
          </a:p>
        </p:txBody>
      </p:sp>
      <p:sp>
        <p:nvSpPr>
          <p:cNvPr id="6" name="Espace réservé du numéro de diapositive 5"/>
          <p:cNvSpPr>
            <a:spLocks noGrp="1"/>
          </p:cNvSpPr>
          <p:nvPr>
            <p:ph type="sldNum" sz="quarter" idx="12"/>
          </p:nvPr>
        </p:nvSpPr>
        <p:spPr/>
        <p:txBody>
          <a:bodyPr/>
          <a:lstStyle/>
          <a:p>
            <a:fld id="{5D1F9FE9-41F7-4D72-8384-3E784E0E527D}" type="slidenum">
              <a:rPr lang="fr-FR" smtClean="0"/>
              <a:t>14</a:t>
            </a:fld>
            <a:endParaRPr lang="fr-FR"/>
          </a:p>
        </p:txBody>
      </p:sp>
      <p:pic>
        <p:nvPicPr>
          <p:cNvPr id="7" name="Image 6"/>
          <p:cNvPicPr>
            <a:picLocks noChangeAspect="1"/>
          </p:cNvPicPr>
          <p:nvPr/>
        </p:nvPicPr>
        <p:blipFill>
          <a:blip r:embed="rId2">
            <a:lum/>
            <a:alphaModFix/>
          </a:blip>
          <a:srcRect/>
          <a:stretch>
            <a:fillRect/>
          </a:stretch>
        </p:blipFill>
        <p:spPr>
          <a:xfrm>
            <a:off x="2483768" y="1917120"/>
            <a:ext cx="4937400" cy="2592000"/>
          </a:xfrm>
          <a:prstGeom prst="rect">
            <a:avLst/>
          </a:prstGeom>
          <a:noFill/>
          <a:ln>
            <a:noFill/>
          </a:ln>
        </p:spPr>
      </p:pic>
      <p:sp>
        <p:nvSpPr>
          <p:cNvPr id="8" name="Textfeld 18"/>
          <p:cNvSpPr/>
          <p:nvPr/>
        </p:nvSpPr>
        <p:spPr>
          <a:xfrm>
            <a:off x="1447198" y="5013176"/>
            <a:ext cx="7229257" cy="11614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fr-FR" sz="1800" b="0" i="0" u="sng" strike="noStrike" kern="1200" spc="0" dirty="0">
                <a:ln>
                  <a:noFill/>
                </a:ln>
                <a:solidFill>
                  <a:srgbClr val="000000"/>
                </a:solidFill>
                <a:uFillTx/>
                <a:latin typeface="Arial" pitchFamily="18"/>
                <a:ea typeface="Microsoft YaHei" pitchFamily="2"/>
                <a:cs typeface="Mangal" pitchFamily="2"/>
              </a:rPr>
              <a:t>Main </a:t>
            </a:r>
            <a:r>
              <a:rPr lang="fr-FR" sz="1800" b="0" i="0" u="sng" strike="noStrike" kern="1200" spc="0" dirty="0" err="1">
                <a:ln>
                  <a:noFill/>
                </a:ln>
                <a:solidFill>
                  <a:srgbClr val="000000"/>
                </a:solidFill>
                <a:uFillTx/>
                <a:latin typeface="Arial" pitchFamily="18"/>
                <a:ea typeface="Microsoft YaHei" pitchFamily="2"/>
                <a:cs typeface="Mangal" pitchFamily="2"/>
              </a:rPr>
              <a:t>task</a:t>
            </a:r>
            <a:r>
              <a:rPr lang="fr-FR" sz="1800" b="0" i="0" u="sng" strike="noStrike" kern="1200" spc="0" dirty="0">
                <a:ln>
                  <a:noFill/>
                </a:ln>
                <a:solidFill>
                  <a:srgbClr val="000000"/>
                </a:solidFill>
                <a:uFillTx/>
                <a:latin typeface="Arial" pitchFamily="18"/>
                <a:ea typeface="Microsoft YaHei" pitchFamily="2"/>
                <a:cs typeface="Mangal" pitchFamily="2"/>
              </a:rPr>
              <a:t>:</a:t>
            </a:r>
            <a:r>
              <a:rPr lang="fr-FR" sz="1800" b="0" i="0" u="none" strike="noStrike" kern="1200" spc="0" dirty="0">
                <a:ln>
                  <a:noFill/>
                </a:ln>
                <a:solidFill>
                  <a:srgbClr val="000000"/>
                </a:solidFill>
                <a:latin typeface="Arial" pitchFamily="18"/>
                <a:ea typeface="Microsoft YaHei" pitchFamily="2"/>
                <a:cs typeface="Mangal" pitchFamily="2"/>
              </a:rPr>
              <a:t> </a:t>
            </a:r>
            <a:r>
              <a:rPr lang="fr-FR" sz="1800" b="0" i="0" u="none" strike="noStrike" kern="1200" spc="0" dirty="0" err="1">
                <a:ln>
                  <a:noFill/>
                </a:ln>
                <a:solidFill>
                  <a:srgbClr val="000000"/>
                </a:solidFill>
                <a:latin typeface="Arial" pitchFamily="18"/>
                <a:ea typeface="Microsoft YaHei" pitchFamily="2"/>
                <a:cs typeface="Mangal" pitchFamily="2"/>
              </a:rPr>
              <a:t>follow</a:t>
            </a:r>
            <a:r>
              <a:rPr lang="fr-FR" sz="1800" b="0" i="0" u="none" strike="noStrike" kern="1200" spc="0" dirty="0">
                <a:ln>
                  <a:noFill/>
                </a:ln>
                <a:solidFill>
                  <a:srgbClr val="000000"/>
                </a:solidFill>
                <a:latin typeface="Arial" pitchFamily="18"/>
                <a:ea typeface="Microsoft YaHei" pitchFamily="2"/>
                <a:cs typeface="Mangal" pitchFamily="2"/>
              </a:rPr>
              <a:t> the </a:t>
            </a:r>
            <a:r>
              <a:rPr lang="fr-FR" sz="1800" b="0" i="0" u="none" strike="noStrike" kern="1200" spc="0" dirty="0" err="1">
                <a:ln>
                  <a:noFill/>
                </a:ln>
                <a:solidFill>
                  <a:srgbClr val="000000"/>
                </a:solidFill>
                <a:latin typeface="Arial" pitchFamily="18"/>
                <a:ea typeface="Microsoft YaHei" pitchFamily="2"/>
                <a:cs typeface="Mangal" pitchFamily="2"/>
              </a:rPr>
              <a:t>ball</a:t>
            </a:r>
            <a:r>
              <a:rPr lang="fr-FR" sz="1800" b="0" i="0" u="none" strike="noStrike" kern="1200" spc="0" dirty="0">
                <a:ln>
                  <a:noFill/>
                </a:ln>
                <a:solidFill>
                  <a:srgbClr val="000000"/>
                </a:solidFill>
                <a:latin typeface="Arial" pitchFamily="18"/>
                <a:ea typeface="Microsoft YaHei" pitchFamily="2"/>
                <a:cs typeface="Mangal" pitchFamily="2"/>
              </a:rPr>
              <a:t> </a:t>
            </a:r>
            <a:r>
              <a:rPr lang="fr-FR" sz="1800" b="0" i="0" u="none" strike="noStrike" kern="1200" spc="0" dirty="0" err="1">
                <a:ln>
                  <a:noFill/>
                </a:ln>
                <a:solidFill>
                  <a:srgbClr val="000000"/>
                </a:solidFill>
                <a:latin typeface="Arial" pitchFamily="18"/>
                <a:ea typeface="Microsoft YaHei" pitchFamily="2"/>
                <a:cs typeface="Mangal" pitchFamily="2"/>
              </a:rPr>
              <a:t>without</a:t>
            </a:r>
            <a:r>
              <a:rPr lang="fr-FR" sz="1800" b="0" i="0" u="none" strike="noStrike" kern="1200" spc="0" dirty="0">
                <a:ln>
                  <a:noFill/>
                </a:ln>
                <a:solidFill>
                  <a:srgbClr val="000000"/>
                </a:solidFill>
                <a:latin typeface="Arial" pitchFamily="18"/>
                <a:ea typeface="Microsoft YaHei" pitchFamily="2"/>
                <a:cs typeface="Mangal" pitchFamily="2"/>
              </a:rPr>
              <a:t> </a:t>
            </a:r>
            <a:r>
              <a:rPr lang="fr-FR" sz="1800" b="0" i="0" u="none" strike="noStrike" kern="1200" spc="0" dirty="0" err="1">
                <a:ln>
                  <a:noFill/>
                </a:ln>
                <a:solidFill>
                  <a:srgbClr val="000000"/>
                </a:solidFill>
                <a:latin typeface="Arial" pitchFamily="18"/>
                <a:ea typeface="Microsoft YaHei" pitchFamily="2"/>
                <a:cs typeface="Mangal" pitchFamily="2"/>
              </a:rPr>
              <a:t>hitting</a:t>
            </a:r>
            <a:r>
              <a:rPr lang="fr-FR" sz="1800" b="0" i="0" u="none" strike="noStrike" kern="1200" spc="0" dirty="0">
                <a:ln>
                  <a:noFill/>
                </a:ln>
                <a:solidFill>
                  <a:srgbClr val="000000"/>
                </a:solidFill>
                <a:latin typeface="Arial" pitchFamily="18"/>
                <a:ea typeface="Microsoft YaHei" pitchFamily="2"/>
                <a:cs typeface="Mangal" pitchFamily="2"/>
              </a:rPr>
              <a:t> the </a:t>
            </a:r>
            <a:r>
              <a:rPr lang="fr-FR" sz="1800" b="0" i="0" u="none" strike="noStrike" kern="1200" spc="0" dirty="0" err="1">
                <a:ln>
                  <a:noFill/>
                </a:ln>
                <a:solidFill>
                  <a:srgbClr val="000000"/>
                </a:solidFill>
                <a:latin typeface="Arial" pitchFamily="18"/>
                <a:ea typeface="Microsoft YaHei" pitchFamily="2"/>
                <a:cs typeface="Mangal" pitchFamily="2"/>
              </a:rPr>
              <a:t>wall</a:t>
            </a:r>
            <a:r>
              <a:rPr lang="fr-FR" sz="1800" b="0" i="0" u="none" strike="noStrike" kern="1200" spc="0" dirty="0">
                <a:ln>
                  <a:noFill/>
                </a:ln>
                <a:solidFill>
                  <a:srgbClr val="000000"/>
                </a:solidFill>
                <a:latin typeface="Arial" pitchFamily="18"/>
                <a:ea typeface="Microsoft YaHei" pitchFamily="2"/>
                <a:cs typeface="Mangal" pitchFamily="2"/>
              </a:rPr>
              <a:t> or </a:t>
            </a:r>
            <a:r>
              <a:rPr lang="fr-FR" sz="1800" b="0" i="0" u="none" strike="noStrike" kern="1200" spc="0" dirty="0" err="1">
                <a:ln>
                  <a:noFill/>
                </a:ln>
                <a:solidFill>
                  <a:srgbClr val="000000"/>
                </a:solidFill>
                <a:latin typeface="Arial" pitchFamily="18"/>
                <a:ea typeface="Microsoft YaHei" pitchFamily="2"/>
                <a:cs typeface="Mangal" pitchFamily="2"/>
              </a:rPr>
              <a:t>entering</a:t>
            </a:r>
            <a:r>
              <a:rPr lang="fr-FR" sz="1800" b="0" i="0" u="none" strike="noStrike" kern="1200" spc="0" dirty="0">
                <a:ln>
                  <a:noFill/>
                </a:ln>
                <a:solidFill>
                  <a:srgbClr val="000000"/>
                </a:solidFill>
                <a:latin typeface="Arial" pitchFamily="18"/>
                <a:ea typeface="Microsoft YaHei" pitchFamily="2"/>
                <a:cs typeface="Mangal" pitchFamily="2"/>
              </a:rPr>
              <a:t> the penalty </a:t>
            </a:r>
            <a:r>
              <a:rPr lang="fr-FR" sz="1800" b="0" i="0" u="none" strike="noStrike" kern="1200" spc="0" dirty="0" smtClean="0">
                <a:ln>
                  <a:noFill/>
                </a:ln>
                <a:solidFill>
                  <a:srgbClr val="000000"/>
                </a:solidFill>
                <a:latin typeface="Arial" pitchFamily="18"/>
                <a:ea typeface="Microsoft YaHei" pitchFamily="2"/>
                <a:cs typeface="Mangal" pitchFamily="2"/>
              </a:rPr>
              <a:t>zone</a:t>
            </a:r>
            <a:endParaRPr lang="fr-FR" sz="1800" b="0" i="0" u="none" strike="noStrike" kern="1200" spc="0" dirty="0">
              <a:ln>
                <a:noFill/>
              </a:ln>
              <a:solidFill>
                <a:srgbClr val="000000"/>
              </a:solidFill>
              <a:latin typeface="Gill Sans MT" pitchFamily="18"/>
              <a:ea typeface="Microsoft YaHei" pitchFamily="2"/>
              <a:cs typeface="Mangal" pitchFamily="2"/>
            </a:endParaRPr>
          </a:p>
          <a:p>
            <a:pPr marL="0" marR="0" lvl="0" indent="0" rtl="0" hangingPunct="0">
              <a:lnSpc>
                <a:spcPct val="100000"/>
              </a:lnSpc>
              <a:spcBef>
                <a:spcPts val="0"/>
              </a:spcBef>
              <a:spcAft>
                <a:spcPts val="0"/>
              </a:spcAft>
              <a:buNone/>
              <a:tabLst/>
            </a:pPr>
            <a:r>
              <a:rPr lang="fr-FR" dirty="0" smtClean="0">
                <a:solidFill>
                  <a:srgbClr val="000000"/>
                </a:solidFill>
                <a:latin typeface="Gill Sans MT" pitchFamily="18"/>
                <a:ea typeface="Microsoft YaHei" pitchFamily="2"/>
                <a:cs typeface="Mangal" pitchFamily="2"/>
                <a:sym typeface="Wingdings" panose="05000000000000000000" pitchFamily="2" charset="2"/>
              </a:rPr>
              <a:t></a:t>
            </a:r>
            <a:r>
              <a:rPr lang="fr-FR" sz="1800" b="0" i="0" u="none" strike="noStrike" kern="1200" spc="0" dirty="0" smtClean="0">
                <a:ln>
                  <a:noFill/>
                </a:ln>
                <a:solidFill>
                  <a:srgbClr val="000000"/>
                </a:solidFill>
                <a:latin typeface="Gill Sans MT" pitchFamily="18"/>
                <a:ea typeface="Microsoft YaHei" pitchFamily="2"/>
                <a:cs typeface="Mangal" pitchFamily="2"/>
              </a:rPr>
              <a:t> </a:t>
            </a:r>
            <a:r>
              <a:rPr lang="fr-FR" dirty="0" err="1" smtClean="0">
                <a:solidFill>
                  <a:srgbClr val="000000"/>
                </a:solidFill>
                <a:latin typeface="Gill Sans MT" pitchFamily="18"/>
                <a:ea typeface="Microsoft YaHei" pitchFamily="2"/>
                <a:cs typeface="Mangal" pitchFamily="2"/>
              </a:rPr>
              <a:t>M</a:t>
            </a:r>
            <a:r>
              <a:rPr lang="fr-FR" sz="1800" b="0" i="0" u="none" strike="noStrike" kern="1200" spc="0" dirty="0" err="1" smtClean="0">
                <a:ln>
                  <a:noFill/>
                </a:ln>
                <a:solidFill>
                  <a:srgbClr val="000000"/>
                </a:solidFill>
                <a:latin typeface="Gill Sans MT" pitchFamily="18"/>
                <a:ea typeface="Microsoft YaHei" pitchFamily="2"/>
                <a:cs typeface="Mangal" pitchFamily="2"/>
              </a:rPr>
              <a:t>easure</a:t>
            </a:r>
            <a:r>
              <a:rPr lang="fr-FR" sz="1800" b="0" i="0" u="none" strike="noStrike" kern="1200" spc="0" dirty="0" smtClean="0">
                <a:ln>
                  <a:noFill/>
                </a:ln>
                <a:solidFill>
                  <a:srgbClr val="000000"/>
                </a:solidFill>
                <a:latin typeface="Gill Sans MT" pitchFamily="18"/>
                <a:ea typeface="Microsoft YaHei" pitchFamily="2"/>
                <a:cs typeface="Mangal" pitchFamily="2"/>
              </a:rPr>
              <a:t> </a:t>
            </a:r>
            <a:r>
              <a:rPr lang="fr-FR" sz="1800" b="0" i="0" u="none" strike="noStrike" kern="1200" spc="0" dirty="0">
                <a:ln>
                  <a:noFill/>
                </a:ln>
                <a:solidFill>
                  <a:srgbClr val="000000"/>
                </a:solidFill>
                <a:latin typeface="Gill Sans MT" pitchFamily="18"/>
                <a:ea typeface="Microsoft YaHei" pitchFamily="2"/>
                <a:cs typeface="Mangal" pitchFamily="2"/>
              </a:rPr>
              <a:t>the </a:t>
            </a:r>
            <a:r>
              <a:rPr lang="fr-FR" sz="1800" b="0" i="0" u="none" strike="noStrike" kern="1200" spc="0" dirty="0" err="1">
                <a:ln>
                  <a:noFill/>
                </a:ln>
                <a:solidFill>
                  <a:srgbClr val="000000"/>
                </a:solidFill>
                <a:latin typeface="Gill Sans MT" pitchFamily="18"/>
                <a:ea typeface="Microsoft YaHei" pitchFamily="2"/>
                <a:cs typeface="Mangal" pitchFamily="2"/>
              </a:rPr>
              <a:t>limits</a:t>
            </a:r>
            <a:r>
              <a:rPr lang="fr-FR" sz="1800" b="0" i="0" u="none" strike="noStrike" kern="1200" spc="0" dirty="0">
                <a:ln>
                  <a:noFill/>
                </a:ln>
                <a:solidFill>
                  <a:srgbClr val="000000"/>
                </a:solidFill>
                <a:latin typeface="Gill Sans MT" pitchFamily="18"/>
                <a:ea typeface="Microsoft YaHei" pitchFamily="2"/>
                <a:cs typeface="Mangal" pitchFamily="2"/>
              </a:rPr>
              <a:t> of the </a:t>
            </a:r>
            <a:r>
              <a:rPr lang="fr-FR" sz="1800" b="0" i="0" u="none" strike="noStrike" kern="1200" spc="0" dirty="0" err="1">
                <a:ln>
                  <a:noFill/>
                </a:ln>
                <a:solidFill>
                  <a:srgbClr val="000000"/>
                </a:solidFill>
                <a:latin typeface="Gill Sans MT" pitchFamily="18"/>
                <a:ea typeface="Microsoft YaHei" pitchFamily="2"/>
                <a:cs typeface="Mangal" pitchFamily="2"/>
              </a:rPr>
              <a:t>wall</a:t>
            </a:r>
            <a:r>
              <a:rPr lang="fr-FR" sz="1800" b="0" i="0" u="none" strike="noStrike" kern="1200" spc="0" dirty="0">
                <a:ln>
                  <a:noFill/>
                </a:ln>
                <a:solidFill>
                  <a:srgbClr val="000000"/>
                </a:solidFill>
                <a:latin typeface="Gill Sans MT" pitchFamily="18"/>
                <a:ea typeface="Microsoft YaHei" pitchFamily="2"/>
                <a:cs typeface="Mangal" pitchFamily="2"/>
              </a:rPr>
              <a:t> / penalty zone.</a:t>
            </a:r>
          </a:p>
          <a:p>
            <a:pPr marL="0" marR="0" lvl="0" indent="0" algn="l" rtl="0" hangingPunct="1">
              <a:lnSpc>
                <a:spcPct val="100000"/>
              </a:lnSpc>
              <a:spcBef>
                <a:spcPts val="0"/>
              </a:spcBef>
              <a:spcAft>
                <a:spcPts val="0"/>
              </a:spcAft>
              <a:buNone/>
              <a:tabLst/>
              <a:defRPr sz="1800"/>
            </a:pPr>
            <a:endParaRPr lang="fr-FR" sz="1800" b="0" i="0" u="none" strike="noStrike" kern="1200" spc="0" dirty="0">
              <a:ln>
                <a:noFill/>
              </a:ln>
              <a:solidFill>
                <a:srgbClr val="000000"/>
              </a:solidFill>
              <a:latin typeface="Gill Sans MT" pitchFamily="18"/>
              <a:ea typeface="Microsoft YaHei" pitchFamily="2"/>
              <a:cs typeface="Mangal" pitchFamily="2"/>
            </a:endParaRPr>
          </a:p>
        </p:txBody>
      </p:sp>
      <p:pic>
        <p:nvPicPr>
          <p:cNvPr id="9" name="Picture 2" descr="Collision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115888"/>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0096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Collision </a:t>
            </a:r>
            <a:r>
              <a:rPr lang="fr-FR" dirty="0" err="1"/>
              <a:t>avoidance</a:t>
            </a:r>
            <a:r>
              <a:rPr lang="fr-FR" dirty="0"/>
              <a:t> </a:t>
            </a:r>
            <a:r>
              <a:rPr lang="fr-FR" dirty="0" err="1"/>
              <a:t>with</a:t>
            </a:r>
            <a:r>
              <a:rPr lang="fr-FR" dirty="0"/>
              <a:t> </a:t>
            </a:r>
            <a:r>
              <a:rPr lang="fr-FR" dirty="0" err="1" smtClean="0"/>
              <a:t>walls</a:t>
            </a:r>
            <a:r>
              <a:rPr lang="fr-FR" dirty="0" smtClean="0"/>
              <a:t> / </a:t>
            </a:r>
            <a:r>
              <a:rPr lang="fr-FR" dirty="0"/>
              <a:t>penalty zone</a:t>
            </a:r>
          </a:p>
        </p:txBody>
      </p:sp>
      <p:sp>
        <p:nvSpPr>
          <p:cNvPr id="4" name="Espace réservé de la date 3"/>
          <p:cNvSpPr>
            <a:spLocks noGrp="1"/>
          </p:cNvSpPr>
          <p:nvPr>
            <p:ph type="dt" sz="half" idx="10"/>
          </p:nvPr>
        </p:nvSpPr>
        <p:spPr/>
        <p:txBody>
          <a:bodyPr/>
          <a:lstStyle/>
          <a:p>
            <a:r>
              <a:rPr lang="fr-FR" smtClean="0"/>
              <a:t>15/06/2015</a:t>
            </a:r>
            <a:endParaRPr lang="fr-FR"/>
          </a:p>
        </p:txBody>
      </p:sp>
      <p:sp>
        <p:nvSpPr>
          <p:cNvPr id="5" name="Espace réservé du pied de page 4"/>
          <p:cNvSpPr>
            <a:spLocks noGrp="1"/>
          </p:cNvSpPr>
          <p:nvPr>
            <p:ph type="ftr" sz="quarter" idx="11"/>
          </p:nvPr>
        </p:nvSpPr>
        <p:spPr/>
        <p:txBody>
          <a:bodyPr/>
          <a:lstStyle/>
          <a:p>
            <a:r>
              <a:rPr lang="fr-FR" smtClean="0"/>
              <a:t>RoboSoccer Lab – Team C</a:t>
            </a:r>
            <a:endParaRPr lang="fr-FR" dirty="0" smtClean="0"/>
          </a:p>
        </p:txBody>
      </p:sp>
      <p:sp>
        <p:nvSpPr>
          <p:cNvPr id="6" name="Espace réservé du numéro de diapositive 5"/>
          <p:cNvSpPr>
            <a:spLocks noGrp="1"/>
          </p:cNvSpPr>
          <p:nvPr>
            <p:ph type="sldNum" sz="quarter" idx="12"/>
          </p:nvPr>
        </p:nvSpPr>
        <p:spPr/>
        <p:txBody>
          <a:bodyPr/>
          <a:lstStyle/>
          <a:p>
            <a:fld id="{5D1F9FE9-41F7-4D72-8384-3E784E0E527D}" type="slidenum">
              <a:rPr lang="fr-FR" smtClean="0"/>
              <a:t>15</a:t>
            </a:fld>
            <a:endParaRPr lang="fr-FR"/>
          </a:p>
        </p:txBody>
      </p:sp>
      <p:pic>
        <p:nvPicPr>
          <p:cNvPr id="7" name="Image 6"/>
          <p:cNvPicPr>
            <a:picLocks noChangeAspect="1"/>
          </p:cNvPicPr>
          <p:nvPr/>
        </p:nvPicPr>
        <p:blipFill>
          <a:blip r:embed="rId2">
            <a:lum/>
            <a:alphaModFix/>
          </a:blip>
          <a:srcRect/>
          <a:stretch>
            <a:fillRect/>
          </a:stretch>
        </p:blipFill>
        <p:spPr>
          <a:xfrm>
            <a:off x="2718720" y="2015999"/>
            <a:ext cx="4769279" cy="2664000"/>
          </a:xfrm>
          <a:prstGeom prst="rect">
            <a:avLst/>
          </a:prstGeom>
          <a:noFill/>
          <a:ln>
            <a:noFill/>
          </a:ln>
        </p:spPr>
      </p:pic>
      <p:sp>
        <p:nvSpPr>
          <p:cNvPr id="8" name="Textfeld 18"/>
          <p:cNvSpPr/>
          <p:nvPr/>
        </p:nvSpPr>
        <p:spPr>
          <a:xfrm>
            <a:off x="1447198" y="5134037"/>
            <a:ext cx="7445281" cy="88725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285750" marR="0" lvl="0" indent="-285750" rtl="0" hangingPunct="0">
              <a:lnSpc>
                <a:spcPct val="100000"/>
              </a:lnSpc>
              <a:spcBef>
                <a:spcPts val="0"/>
              </a:spcBef>
              <a:spcAft>
                <a:spcPts val="0"/>
              </a:spcAft>
              <a:buFont typeface="Arial" panose="020B0604020202020204" pitchFamily="34" charset="0"/>
              <a:buChar char="•"/>
              <a:tabLst/>
            </a:pPr>
            <a:r>
              <a:rPr lang="fr-FR" sz="1800" b="0" i="0" u="none" strike="noStrike" kern="1200" spc="0" dirty="0" smtClean="0">
                <a:ln>
                  <a:noFill/>
                </a:ln>
                <a:solidFill>
                  <a:srgbClr val="000000"/>
                </a:solidFill>
                <a:latin typeface="Arial" pitchFamily="18"/>
                <a:ea typeface="Microsoft YaHei" pitchFamily="2"/>
                <a:cs typeface="Mangal" pitchFamily="2"/>
              </a:rPr>
              <a:t>Update </a:t>
            </a:r>
            <a:r>
              <a:rPr lang="fr-FR" sz="1800" b="0" i="0" u="none" strike="noStrike" kern="1200" spc="0" dirty="0" err="1">
                <a:ln>
                  <a:noFill/>
                </a:ln>
                <a:solidFill>
                  <a:srgbClr val="000000"/>
                </a:solidFill>
                <a:latin typeface="Arial" pitchFamily="18"/>
                <a:ea typeface="Microsoft YaHei" pitchFamily="2"/>
                <a:cs typeface="Mangal" pitchFamily="2"/>
              </a:rPr>
              <a:t>frequently</a:t>
            </a:r>
            <a:r>
              <a:rPr lang="fr-FR" sz="1800" b="0" i="0" u="none" strike="noStrike" kern="1200" spc="0" dirty="0">
                <a:ln>
                  <a:noFill/>
                </a:ln>
                <a:solidFill>
                  <a:srgbClr val="000000"/>
                </a:solidFill>
                <a:latin typeface="Arial" pitchFamily="18"/>
                <a:ea typeface="Microsoft YaHei" pitchFamily="2"/>
                <a:cs typeface="Mangal" pitchFamily="2"/>
              </a:rPr>
              <a:t> the position of the </a:t>
            </a:r>
            <a:r>
              <a:rPr lang="fr-FR" sz="1800" b="0" i="0" u="none" strike="noStrike" kern="1200" spc="0" dirty="0" err="1">
                <a:ln>
                  <a:noFill/>
                </a:ln>
                <a:solidFill>
                  <a:srgbClr val="000000"/>
                </a:solidFill>
                <a:latin typeface="Arial" pitchFamily="18"/>
                <a:ea typeface="Microsoft YaHei" pitchFamily="2"/>
                <a:cs typeface="Mangal" pitchFamily="2"/>
              </a:rPr>
              <a:t>ball</a:t>
            </a:r>
            <a:r>
              <a:rPr lang="fr-FR" sz="1800" b="0" i="0" u="none" strike="noStrike" kern="1200" spc="0" dirty="0">
                <a:ln>
                  <a:noFill/>
                </a:ln>
                <a:solidFill>
                  <a:srgbClr val="000000"/>
                </a:solidFill>
                <a:latin typeface="Arial" pitchFamily="18"/>
                <a:ea typeface="Microsoft YaHei" pitchFamily="2"/>
                <a:cs typeface="Mangal" pitchFamily="2"/>
              </a:rPr>
              <a:t> and the </a:t>
            </a:r>
            <a:r>
              <a:rPr lang="fr-FR" sz="1800" b="0" i="0" u="none" strike="noStrike" kern="1200" spc="0" dirty="0" smtClean="0">
                <a:ln>
                  <a:noFill/>
                </a:ln>
                <a:solidFill>
                  <a:srgbClr val="000000"/>
                </a:solidFill>
                <a:latin typeface="Arial" pitchFamily="18"/>
                <a:ea typeface="Microsoft YaHei" pitchFamily="2"/>
                <a:cs typeface="Mangal" pitchFamily="2"/>
              </a:rPr>
              <a:t>robot.</a:t>
            </a:r>
            <a:endParaRPr lang="fr-FR" dirty="0" smtClean="0">
              <a:solidFill>
                <a:srgbClr val="000000"/>
              </a:solidFill>
              <a:latin typeface="Arial" pitchFamily="18"/>
              <a:ea typeface="Microsoft YaHei" pitchFamily="2"/>
              <a:cs typeface="Mangal" pitchFamily="2"/>
            </a:endParaRPr>
          </a:p>
          <a:p>
            <a:pPr marL="285750" marR="0" lvl="0" indent="-285750" rtl="0" hangingPunct="0">
              <a:lnSpc>
                <a:spcPct val="100000"/>
              </a:lnSpc>
              <a:spcBef>
                <a:spcPts val="0"/>
              </a:spcBef>
              <a:spcAft>
                <a:spcPts val="0"/>
              </a:spcAft>
              <a:buFont typeface="Arial" panose="020B0604020202020204" pitchFamily="34" charset="0"/>
              <a:buChar char="•"/>
              <a:tabLst/>
            </a:pPr>
            <a:r>
              <a:rPr lang="fr-FR" sz="1800" b="0" i="0" u="none" strike="noStrike" kern="1200" spc="0" dirty="0" err="1" smtClean="0">
                <a:ln>
                  <a:noFill/>
                </a:ln>
                <a:solidFill>
                  <a:srgbClr val="000000"/>
                </a:solidFill>
                <a:latin typeface="Arial" pitchFamily="18"/>
                <a:ea typeface="Microsoft YaHei" pitchFamily="2"/>
                <a:cs typeface="Mangal" pitchFamily="2"/>
              </a:rPr>
              <a:t>Define</a:t>
            </a:r>
            <a:r>
              <a:rPr lang="fr-FR" sz="1800" b="0" i="0" u="none" strike="noStrike" kern="1200" spc="0" dirty="0" smtClean="0">
                <a:ln>
                  <a:noFill/>
                </a:ln>
                <a:solidFill>
                  <a:srgbClr val="000000"/>
                </a:solidFill>
                <a:latin typeface="Arial" pitchFamily="18"/>
                <a:ea typeface="Microsoft YaHei" pitchFamily="2"/>
                <a:cs typeface="Mangal" pitchFamily="2"/>
              </a:rPr>
              <a:t> </a:t>
            </a:r>
            <a:r>
              <a:rPr lang="fr-FR" sz="1800" b="0" i="0" u="none" strike="noStrike" kern="1200" spc="0" dirty="0" err="1">
                <a:ln>
                  <a:noFill/>
                </a:ln>
                <a:solidFill>
                  <a:srgbClr val="000000"/>
                </a:solidFill>
                <a:latin typeface="Arial" pitchFamily="18"/>
                <a:ea typeface="Microsoft YaHei" pitchFamily="2"/>
                <a:cs typeface="Mangal" pitchFamily="2"/>
              </a:rPr>
              <a:t>rules</a:t>
            </a:r>
            <a:r>
              <a:rPr lang="fr-FR" sz="1800" b="0" i="0" u="none" strike="noStrike" kern="1200" spc="0" dirty="0">
                <a:ln>
                  <a:noFill/>
                </a:ln>
                <a:solidFill>
                  <a:srgbClr val="000000"/>
                </a:solidFill>
                <a:latin typeface="Arial" pitchFamily="18"/>
                <a:ea typeface="Microsoft YaHei" pitchFamily="2"/>
                <a:cs typeface="Mangal" pitchFamily="2"/>
              </a:rPr>
              <a:t> to </a:t>
            </a:r>
            <a:r>
              <a:rPr lang="fr-FR" sz="1800" b="0" i="0" u="none" strike="noStrike" kern="1200" spc="0" dirty="0" err="1">
                <a:ln>
                  <a:noFill/>
                </a:ln>
                <a:solidFill>
                  <a:srgbClr val="000000"/>
                </a:solidFill>
                <a:latin typeface="Arial" pitchFamily="18"/>
                <a:ea typeface="Microsoft YaHei" pitchFamily="2"/>
                <a:cs typeface="Mangal" pitchFamily="2"/>
              </a:rPr>
              <a:t>follow</a:t>
            </a:r>
            <a:r>
              <a:rPr lang="fr-FR" sz="1800" b="0" i="0" u="none" strike="noStrike" kern="1200" spc="0" dirty="0">
                <a:ln>
                  <a:noFill/>
                </a:ln>
                <a:solidFill>
                  <a:srgbClr val="000000"/>
                </a:solidFill>
                <a:latin typeface="Arial" pitchFamily="18"/>
                <a:ea typeface="Microsoft YaHei" pitchFamily="2"/>
                <a:cs typeface="Mangal" pitchFamily="2"/>
              </a:rPr>
              <a:t> the </a:t>
            </a:r>
            <a:r>
              <a:rPr lang="fr-FR" sz="1800" b="0" i="0" u="none" strike="noStrike" kern="1200" spc="0" dirty="0" err="1">
                <a:ln>
                  <a:noFill/>
                </a:ln>
                <a:solidFill>
                  <a:srgbClr val="000000"/>
                </a:solidFill>
                <a:latin typeface="Arial" pitchFamily="18"/>
                <a:ea typeface="Microsoft YaHei" pitchFamily="2"/>
                <a:cs typeface="Mangal" pitchFamily="2"/>
              </a:rPr>
              <a:t>ball</a:t>
            </a:r>
            <a:r>
              <a:rPr lang="fr-FR" sz="1800" b="0" i="0" u="none" strike="noStrike" kern="1200" spc="0" dirty="0">
                <a:ln>
                  <a:noFill/>
                </a:ln>
                <a:solidFill>
                  <a:srgbClr val="000000"/>
                </a:solidFill>
                <a:latin typeface="Arial" pitchFamily="18"/>
                <a:ea typeface="Microsoft YaHei" pitchFamily="2"/>
                <a:cs typeface="Mangal" pitchFamily="2"/>
              </a:rPr>
              <a:t> in case of interception </a:t>
            </a:r>
            <a:r>
              <a:rPr lang="fr-FR" sz="1800" b="0" i="0" u="none" strike="noStrike" kern="1200" spc="0" dirty="0" err="1">
                <a:ln>
                  <a:noFill/>
                </a:ln>
                <a:solidFill>
                  <a:srgbClr val="000000"/>
                </a:solidFill>
                <a:latin typeface="Arial" pitchFamily="18"/>
                <a:ea typeface="Microsoft YaHei" pitchFamily="2"/>
                <a:cs typeface="Mangal" pitchFamily="2"/>
              </a:rPr>
              <a:t>with</a:t>
            </a:r>
            <a:r>
              <a:rPr lang="fr-FR" sz="1800" b="0" i="0" u="none" strike="noStrike" kern="1200" spc="0" dirty="0">
                <a:ln>
                  <a:noFill/>
                </a:ln>
                <a:solidFill>
                  <a:srgbClr val="000000"/>
                </a:solidFill>
                <a:latin typeface="Arial" pitchFamily="18"/>
                <a:ea typeface="Microsoft YaHei" pitchFamily="2"/>
                <a:cs typeface="Mangal" pitchFamily="2"/>
              </a:rPr>
              <a:t> penalty zone</a:t>
            </a:r>
            <a:r>
              <a:rPr lang="fr-FR" sz="1800" b="0" i="0" u="none" strike="noStrike" kern="1200" spc="0" dirty="0" smtClean="0">
                <a:ln>
                  <a:noFill/>
                </a:ln>
                <a:solidFill>
                  <a:srgbClr val="000000"/>
                </a:solidFill>
                <a:latin typeface="Arial" pitchFamily="18"/>
                <a:ea typeface="Microsoft YaHei" pitchFamily="2"/>
                <a:cs typeface="Mangal" pitchFamily="2"/>
              </a:rPr>
              <a:t>.</a:t>
            </a:r>
            <a:endParaRPr lang="fr-FR" sz="1800" b="0" i="0" u="none" strike="noStrike" kern="1200" spc="0" dirty="0">
              <a:ln>
                <a:noFill/>
              </a:ln>
              <a:solidFill>
                <a:srgbClr val="000000"/>
              </a:solidFill>
              <a:latin typeface="Arial" pitchFamily="18"/>
              <a:ea typeface="Microsoft YaHei" pitchFamily="2"/>
              <a:cs typeface="Mangal" pitchFamily="2"/>
            </a:endParaRPr>
          </a:p>
        </p:txBody>
      </p:sp>
      <p:pic>
        <p:nvPicPr>
          <p:cNvPr id="9" name="Picture 2" descr="Collision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115888"/>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140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15/06/2015</a:t>
            </a:r>
            <a:endParaRPr lang="fr-FR"/>
          </a:p>
        </p:txBody>
      </p:sp>
      <p:sp>
        <p:nvSpPr>
          <p:cNvPr id="3" name="Espace réservé du pied de page 2"/>
          <p:cNvSpPr>
            <a:spLocks noGrp="1"/>
          </p:cNvSpPr>
          <p:nvPr>
            <p:ph type="ftr" sz="quarter" idx="11"/>
          </p:nvPr>
        </p:nvSpPr>
        <p:spPr/>
        <p:txBody>
          <a:bodyPr/>
          <a:lstStyle/>
          <a:p>
            <a:r>
              <a:rPr lang="fr-FR" smtClean="0"/>
              <a:t>RoboSoccer Lab – Team C</a:t>
            </a:r>
            <a:endParaRPr lang="fr-FR"/>
          </a:p>
        </p:txBody>
      </p:sp>
      <p:sp>
        <p:nvSpPr>
          <p:cNvPr id="4" name="Espace réservé du numéro de diapositive 3"/>
          <p:cNvSpPr>
            <a:spLocks noGrp="1"/>
          </p:cNvSpPr>
          <p:nvPr>
            <p:ph type="sldNum" sz="quarter" idx="12"/>
          </p:nvPr>
        </p:nvSpPr>
        <p:spPr/>
        <p:txBody>
          <a:bodyPr/>
          <a:lstStyle/>
          <a:p>
            <a:fld id="{5D1F9FE9-41F7-4D72-8384-3E784E0E527D}" type="slidenum">
              <a:rPr lang="fr-FR" smtClean="0"/>
              <a:t>16</a:t>
            </a:fld>
            <a:endParaRPr lang="fr-FR"/>
          </a:p>
        </p:txBody>
      </p:sp>
      <p:pic>
        <p:nvPicPr>
          <p:cNvPr id="4098" name="Picture 2" descr="C:\Users\Cokie\AppData\Local\Microsoft\Windows\INetCache\IE\9S651V42\winners-cup-c[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682" y="1398721"/>
            <a:ext cx="190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1763688" y="3933056"/>
            <a:ext cx="6408988" cy="646331"/>
          </a:xfrm>
          <a:prstGeom prst="rect">
            <a:avLst/>
          </a:prstGeom>
          <a:noFill/>
        </p:spPr>
        <p:txBody>
          <a:bodyPr wrap="square" rtlCol="0">
            <a:spAutoFit/>
          </a:bodyPr>
          <a:lstStyle/>
          <a:p>
            <a:r>
              <a:rPr lang="en-GB" sz="36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See you at the Championship!</a:t>
            </a:r>
            <a:endParaRPr lang="en-GB"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Tree>
    <p:extLst>
      <p:ext uri="{BB962C8B-B14F-4D97-AF65-F5344CB8AC3E}">
        <p14:creationId xmlns:p14="http://schemas.microsoft.com/office/powerpoint/2010/main" val="52738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smtClean="0"/>
              <a:t>Reminder: Planning</a:t>
            </a:r>
            <a:endParaRPr lang="en-US" noProof="0" dirty="0"/>
          </a:p>
        </p:txBody>
      </p:sp>
      <p:sp>
        <p:nvSpPr>
          <p:cNvPr id="4" name="Espace réservé de la date 3"/>
          <p:cNvSpPr>
            <a:spLocks noGrp="1"/>
          </p:cNvSpPr>
          <p:nvPr>
            <p:ph type="dt" sz="half" idx="10"/>
          </p:nvPr>
        </p:nvSpPr>
        <p:spPr/>
        <p:txBody>
          <a:bodyPr/>
          <a:lstStyle/>
          <a:p>
            <a:r>
              <a:rPr lang="fr-FR" smtClean="0"/>
              <a:t>15/06/2015</a:t>
            </a:r>
            <a:endParaRPr lang="fr-FR"/>
          </a:p>
        </p:txBody>
      </p:sp>
      <p:sp>
        <p:nvSpPr>
          <p:cNvPr id="5" name="Espace réservé du pied de page 4"/>
          <p:cNvSpPr>
            <a:spLocks noGrp="1"/>
          </p:cNvSpPr>
          <p:nvPr>
            <p:ph type="ftr" sz="quarter" idx="11"/>
          </p:nvPr>
        </p:nvSpPr>
        <p:spPr/>
        <p:txBody>
          <a:bodyPr/>
          <a:lstStyle/>
          <a:p>
            <a:r>
              <a:rPr lang="fr-FR" smtClean="0"/>
              <a:t>RoboSoccer Lab – Team C</a:t>
            </a:r>
            <a:endParaRPr lang="fr-FR" dirty="0" smtClean="0"/>
          </a:p>
        </p:txBody>
      </p:sp>
      <p:sp>
        <p:nvSpPr>
          <p:cNvPr id="6" name="Espace réservé du numéro de diapositive 5"/>
          <p:cNvSpPr>
            <a:spLocks noGrp="1"/>
          </p:cNvSpPr>
          <p:nvPr>
            <p:ph type="sldNum" sz="quarter" idx="12"/>
          </p:nvPr>
        </p:nvSpPr>
        <p:spPr/>
        <p:txBody>
          <a:bodyPr/>
          <a:lstStyle/>
          <a:p>
            <a:fld id="{5D1F9FE9-41F7-4D72-8384-3E784E0E527D}" type="slidenum">
              <a:rPr lang="fr-FR" smtClean="0"/>
              <a:t>2</a:t>
            </a:fld>
            <a:endParaRPr lang="fr-FR"/>
          </a:p>
        </p:txBody>
      </p:sp>
      <p:pic>
        <p:nvPicPr>
          <p:cNvPr id="9" name="Picture 1" descr="C:\Users\Cokie\AppData\Local\Microsoft\Windows\INetCache\IE\WU7M57Y0\planning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4408" y="188640"/>
            <a:ext cx="694439" cy="69443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e 10"/>
          <p:cNvGrpSpPr/>
          <p:nvPr/>
        </p:nvGrpSpPr>
        <p:grpSpPr>
          <a:xfrm>
            <a:off x="1466927" y="2352619"/>
            <a:ext cx="7124700" cy="2657262"/>
            <a:chOff x="1466927" y="2352619"/>
            <a:chExt cx="7124700" cy="2657262"/>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927" y="2352619"/>
              <a:ext cx="3512577" cy="265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504" y="2357672"/>
              <a:ext cx="3612123" cy="265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65840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 </a:t>
            </a:r>
            <a:r>
              <a:rPr lang="fr-FR" dirty="0" err="1" smtClean="0"/>
              <a:t>Diagram</a:t>
            </a:r>
            <a:endParaRPr lang="fr-FR" dirty="0"/>
          </a:p>
        </p:txBody>
      </p:sp>
      <p:sp>
        <p:nvSpPr>
          <p:cNvPr id="4" name="Espace réservé de la date 3"/>
          <p:cNvSpPr>
            <a:spLocks noGrp="1"/>
          </p:cNvSpPr>
          <p:nvPr>
            <p:ph type="dt" sz="half" idx="10"/>
          </p:nvPr>
        </p:nvSpPr>
        <p:spPr/>
        <p:txBody>
          <a:bodyPr/>
          <a:lstStyle/>
          <a:p>
            <a:r>
              <a:rPr lang="fr-FR" smtClean="0"/>
              <a:t>15/06/2015</a:t>
            </a:r>
            <a:endParaRPr lang="fr-FR"/>
          </a:p>
        </p:txBody>
      </p:sp>
      <p:sp>
        <p:nvSpPr>
          <p:cNvPr id="5" name="Espace réservé du pied de page 4"/>
          <p:cNvSpPr>
            <a:spLocks noGrp="1"/>
          </p:cNvSpPr>
          <p:nvPr>
            <p:ph type="ftr" sz="quarter" idx="11"/>
          </p:nvPr>
        </p:nvSpPr>
        <p:spPr/>
        <p:txBody>
          <a:bodyPr/>
          <a:lstStyle/>
          <a:p>
            <a:r>
              <a:rPr lang="fr-FR" smtClean="0"/>
              <a:t>RoboSoccer Lab – Team C</a:t>
            </a:r>
            <a:endParaRPr lang="fr-FR" dirty="0" smtClean="0"/>
          </a:p>
        </p:txBody>
      </p:sp>
      <p:sp>
        <p:nvSpPr>
          <p:cNvPr id="6" name="Espace réservé du numéro de diapositive 5"/>
          <p:cNvSpPr>
            <a:spLocks noGrp="1"/>
          </p:cNvSpPr>
          <p:nvPr>
            <p:ph type="sldNum" sz="quarter" idx="12"/>
          </p:nvPr>
        </p:nvSpPr>
        <p:spPr/>
        <p:txBody>
          <a:bodyPr/>
          <a:lstStyle/>
          <a:p>
            <a:fld id="{5D1F9FE9-41F7-4D72-8384-3E784E0E527D}" type="slidenum">
              <a:rPr lang="fr-FR" smtClean="0"/>
              <a:t>3</a:t>
            </a:fld>
            <a:endParaRPr lang="fr-FR"/>
          </a:p>
        </p:txBody>
      </p:sp>
      <p:pic>
        <p:nvPicPr>
          <p:cNvPr id="7" name="Inhaltsplatzhalter 3"/>
          <p:cNvPicPr>
            <a:picLocks noChangeAspect="1"/>
          </p:cNvPicPr>
          <p:nvPr/>
        </p:nvPicPr>
        <p:blipFill rotWithShape="1">
          <a:blip r:embed="rId2">
            <a:extLst>
              <a:ext uri="{28A0092B-C50C-407E-A947-70E740481C1C}">
                <a14:useLocalDpi xmlns:a14="http://schemas.microsoft.com/office/drawing/2010/main" val="0"/>
              </a:ext>
            </a:extLst>
          </a:blip>
          <a:srcRect l="5706"/>
          <a:stretch/>
        </p:blipFill>
        <p:spPr>
          <a:xfrm>
            <a:off x="1187624" y="1412776"/>
            <a:ext cx="7717129" cy="3168352"/>
          </a:xfrm>
          <a:prstGeom prst="rect">
            <a:avLst/>
          </a:prstGeom>
        </p:spPr>
      </p:pic>
      <p:sp>
        <p:nvSpPr>
          <p:cNvPr id="8" name="ZoneTexte 7"/>
          <p:cNvSpPr txBox="1"/>
          <p:nvPr/>
        </p:nvSpPr>
        <p:spPr>
          <a:xfrm>
            <a:off x="1403648" y="4841865"/>
            <a:ext cx="7488832" cy="1323439"/>
          </a:xfrm>
          <a:prstGeom prst="rect">
            <a:avLst/>
          </a:prstGeom>
          <a:noFill/>
        </p:spPr>
        <p:txBody>
          <a:bodyPr wrap="square" rtlCol="0">
            <a:spAutoFit/>
          </a:bodyPr>
          <a:lstStyle/>
          <a:p>
            <a:r>
              <a:rPr lang="en-US" sz="1600" dirty="0" smtClean="0"/>
              <a:t>Class Interpreter:</a:t>
            </a:r>
          </a:p>
          <a:p>
            <a:pPr marL="285750" indent="-285750">
              <a:buFont typeface="Arial" panose="020B0604020202020204" pitchFamily="34" charset="0"/>
              <a:buChar char="•"/>
            </a:pPr>
            <a:r>
              <a:rPr lang="en-US" sz="1600" dirty="0" smtClean="0"/>
              <a:t>Retrieves field information and sets play modes, strategies, etc.</a:t>
            </a:r>
          </a:p>
          <a:p>
            <a:r>
              <a:rPr lang="en-US" sz="1600" dirty="0" smtClean="0"/>
              <a:t>Player Classes (Goalkeeper, Player1, Player2):</a:t>
            </a:r>
          </a:p>
          <a:p>
            <a:pPr marL="285750" indent="-285750">
              <a:buFont typeface="Arial" panose="020B0604020202020204" pitchFamily="34" charset="0"/>
              <a:buChar char="•"/>
            </a:pPr>
            <a:r>
              <a:rPr lang="en-US" sz="1600" dirty="0" smtClean="0"/>
              <a:t>Depending on play mode and strategy, commands and their parameters are calculated inside the class and sent to the RTDB</a:t>
            </a:r>
            <a:endParaRPr lang="en-US" sz="1600" dirty="0"/>
          </a:p>
        </p:txBody>
      </p:sp>
      <p:pic>
        <p:nvPicPr>
          <p:cNvPr id="9" name="Picture 2" descr="http://d1dlalugb0z2hd.cloudfront.net/vpuml/provides/umlmodeling/uml_modeling_header.png"/>
          <p:cNvPicPr>
            <a:picLocks noChangeAspect="1" noChangeArrowheads="1"/>
          </p:cNvPicPr>
          <p:nvPr/>
        </p:nvPicPr>
        <p:blipFill>
          <a:blip r:embed="rId3">
            <a:extLst>
              <a:ext uri="{28A0092B-C50C-407E-A947-70E740481C1C}">
                <a14:useLocalDpi xmlns:a14="http://schemas.microsoft.com/office/drawing/2010/main" val="0"/>
              </a:ext>
            </a:extLst>
          </a:blip>
          <a:srcRect r="38661"/>
          <a:stretch>
            <a:fillRect/>
          </a:stretch>
        </p:blipFill>
        <p:spPr bwMode="auto">
          <a:xfrm>
            <a:off x="7956550" y="15875"/>
            <a:ext cx="1093788"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84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nhaltsplatzhalter 9"/>
          <p:cNvPicPr>
            <a:picLocks noChangeAspect="1"/>
          </p:cNvPicPr>
          <p:nvPr/>
        </p:nvPicPr>
        <p:blipFill>
          <a:blip r:embed="rId2"/>
          <a:stretch>
            <a:fillRect/>
          </a:stretch>
        </p:blipFill>
        <p:spPr>
          <a:xfrm>
            <a:off x="1487586" y="1592796"/>
            <a:ext cx="7354662" cy="3672408"/>
          </a:xfrm>
          <a:prstGeom prst="rect">
            <a:avLst/>
          </a:prstGeom>
        </p:spPr>
      </p:pic>
      <p:pic>
        <p:nvPicPr>
          <p:cNvPr id="28" name="Inhaltsplatzhalter 9"/>
          <p:cNvPicPr>
            <a:picLocks noChangeAspect="1"/>
          </p:cNvPicPr>
          <p:nvPr/>
        </p:nvPicPr>
        <p:blipFill rotWithShape="1">
          <a:blip r:embed="rId2"/>
          <a:srcRect l="7307" t="40384" r="87388" b="38048"/>
          <a:stretch/>
        </p:blipFill>
        <p:spPr>
          <a:xfrm flipH="1">
            <a:off x="8025554" y="2606722"/>
            <a:ext cx="390163" cy="1555123"/>
          </a:xfrm>
          <a:prstGeom prst="rect">
            <a:avLst/>
          </a:prstGeom>
        </p:spPr>
      </p:pic>
      <p:sp>
        <p:nvSpPr>
          <p:cNvPr id="2" name="Titel 1"/>
          <p:cNvSpPr>
            <a:spLocks noGrp="1"/>
          </p:cNvSpPr>
          <p:nvPr>
            <p:ph type="title"/>
          </p:nvPr>
        </p:nvSpPr>
        <p:spPr/>
        <p:txBody>
          <a:bodyPr/>
          <a:lstStyle/>
          <a:p>
            <a:r>
              <a:rPr lang="en-US" noProof="0" dirty="0" smtClean="0"/>
              <a:t>The moving ball interception</a:t>
            </a:r>
            <a:endParaRPr lang="en-US" noProof="0" dirty="0"/>
          </a:p>
        </p:txBody>
      </p:sp>
      <p:sp>
        <p:nvSpPr>
          <p:cNvPr id="4" name="Datumsplatzhalter 3"/>
          <p:cNvSpPr>
            <a:spLocks noGrp="1"/>
          </p:cNvSpPr>
          <p:nvPr>
            <p:ph type="dt" sz="half" idx="10"/>
          </p:nvPr>
        </p:nvSpPr>
        <p:spPr/>
        <p:txBody>
          <a:bodyPr/>
          <a:lstStyle/>
          <a:p>
            <a:r>
              <a:rPr lang="fr-FR" smtClean="0"/>
              <a:t>15/06/2015</a:t>
            </a:r>
            <a:endParaRPr lang="fr-FR"/>
          </a:p>
        </p:txBody>
      </p:sp>
      <p:sp>
        <p:nvSpPr>
          <p:cNvPr id="5" name="Fußzeilenplatzhalter 4"/>
          <p:cNvSpPr>
            <a:spLocks noGrp="1"/>
          </p:cNvSpPr>
          <p:nvPr>
            <p:ph type="ftr" sz="quarter" idx="11"/>
          </p:nvPr>
        </p:nvSpPr>
        <p:spPr/>
        <p:txBody>
          <a:bodyPr/>
          <a:lstStyle/>
          <a:p>
            <a:r>
              <a:rPr lang="fr-FR" smtClean="0"/>
              <a:t>RoboSoccer Lab – Team C</a:t>
            </a:r>
            <a:endParaRPr lang="fr-FR" dirty="0" smtClean="0"/>
          </a:p>
        </p:txBody>
      </p:sp>
      <p:sp>
        <p:nvSpPr>
          <p:cNvPr id="6" name="Foliennummernplatzhalter 5"/>
          <p:cNvSpPr>
            <a:spLocks noGrp="1"/>
          </p:cNvSpPr>
          <p:nvPr>
            <p:ph type="sldNum" sz="quarter" idx="12"/>
          </p:nvPr>
        </p:nvSpPr>
        <p:spPr/>
        <p:txBody>
          <a:bodyPr/>
          <a:lstStyle/>
          <a:p>
            <a:fld id="{5D1F9FE9-41F7-4D72-8384-3E784E0E527D}" type="slidenum">
              <a:rPr lang="fr-FR" smtClean="0"/>
              <a:t>4</a:t>
            </a:fld>
            <a:endParaRPr lang="fr-FR"/>
          </a:p>
        </p:txBody>
      </p:sp>
      <mc:AlternateContent xmlns:mc="http://schemas.openxmlformats.org/markup-compatibility/2006" xmlns:a14="http://schemas.microsoft.com/office/drawing/2010/main">
        <mc:Choice Requires="a14">
          <p:sp>
            <p:nvSpPr>
              <p:cNvPr id="19" name="Textfeld 18"/>
              <p:cNvSpPr txBox="1"/>
              <p:nvPr/>
            </p:nvSpPr>
            <p:spPr>
              <a:xfrm>
                <a:off x="1447371" y="5301208"/>
                <a:ext cx="6808800" cy="1200329"/>
              </a:xfrm>
              <a:prstGeom prst="rect">
                <a:avLst/>
              </a:prstGeom>
              <a:noFill/>
            </p:spPr>
            <p:txBody>
              <a:bodyPr wrap="square" rtlCol="0">
                <a:spAutoFit/>
              </a:bodyPr>
              <a:lstStyle/>
              <a:p>
                <a:pPr marL="342900" indent="-342900">
                  <a:buAutoNum type="arabicPeriod"/>
                </a:pPr>
                <a:r>
                  <a:rPr lang="en-US" dirty="0" smtClean="0"/>
                  <a:t>Calculate ball vector and intersection with inner area borders</a:t>
                </a:r>
              </a:p>
              <a:p>
                <a:r>
                  <a:rPr lang="en-US" dirty="0" smtClean="0">
                    <a:sym typeface="Wingdings" panose="05000000000000000000" pitchFamily="2" charset="2"/>
                  </a:rPr>
                  <a:t> Linear regression, using 5 different coordinate points, sampled as fast as possible. Coordinates are calibrated to be in </a:t>
                </a:r>
                <a14:m>
                  <m:oMath xmlns:m="http://schemas.openxmlformats.org/officeDocument/2006/math">
                    <m:sSup>
                      <m:sSupPr>
                        <m:ctrlPr>
                          <a:rPr lang="fr-FR" b="0" i="1" smtClean="0">
                            <a:latin typeface="Cambria Math"/>
                            <a:sym typeface="Wingdings" panose="05000000000000000000" pitchFamily="2" charset="2"/>
                          </a:rPr>
                        </m:ctrlPr>
                      </m:sSupPr>
                      <m:e>
                        <m:d>
                          <m:dPr>
                            <m:begChr m:val="["/>
                            <m:endChr m:val="]"/>
                            <m:ctrlPr>
                              <a:rPr lang="fr-FR" b="0" i="1" smtClean="0">
                                <a:latin typeface="Cambria Math"/>
                                <a:sym typeface="Wingdings" panose="05000000000000000000" pitchFamily="2" charset="2"/>
                              </a:rPr>
                            </m:ctrlPr>
                          </m:dPr>
                          <m:e>
                            <m:r>
                              <a:rPr lang="fr-FR" b="0" i="1" smtClean="0">
                                <a:latin typeface="Cambria Math"/>
                                <a:sym typeface="Wingdings" panose="05000000000000000000" pitchFamily="2" charset="2"/>
                              </a:rPr>
                              <m:t>−1;1</m:t>
                            </m:r>
                          </m:e>
                        </m:d>
                      </m:e>
                      <m:sup>
                        <m:r>
                          <a:rPr lang="fr-FR" b="0" i="1" smtClean="0">
                            <a:latin typeface="Cambria Math"/>
                            <a:sym typeface="Wingdings" panose="05000000000000000000" pitchFamily="2" charset="2"/>
                          </a:rPr>
                          <m:t>2</m:t>
                        </m:r>
                      </m:sup>
                    </m:sSup>
                  </m:oMath>
                </a14:m>
                <a:r>
                  <a:rPr lang="en-US" dirty="0" smtClean="0"/>
                  <a:t> (field translation, scaling and rotation), thus making the computation easier.</a:t>
                </a:r>
                <a:endParaRPr lang="en-US" dirty="0"/>
              </a:p>
            </p:txBody>
          </p:sp>
        </mc:Choice>
        <mc:Fallback xmlns="">
          <p:sp>
            <p:nvSpPr>
              <p:cNvPr id="19" name="Textfeld 18"/>
              <p:cNvSpPr txBox="1">
                <a:spLocks noRot="1" noChangeAspect="1" noMove="1" noResize="1" noEditPoints="1" noAdjustHandles="1" noChangeArrowheads="1" noChangeShapeType="1" noTextEdit="1"/>
              </p:cNvSpPr>
              <p:nvPr/>
            </p:nvSpPr>
            <p:spPr>
              <a:xfrm>
                <a:off x="1447371" y="5301208"/>
                <a:ext cx="6808800" cy="1200329"/>
              </a:xfrm>
              <a:prstGeom prst="rect">
                <a:avLst/>
              </a:prstGeom>
              <a:blipFill rotWithShape="1">
                <a:blip r:embed="rId3"/>
                <a:stretch>
                  <a:fillRect l="-716" t="-2538" r="-1611" b="-7107"/>
                </a:stretch>
              </a:blipFill>
            </p:spPr>
            <p:txBody>
              <a:bodyPr/>
              <a:lstStyle/>
              <a:p>
                <a:r>
                  <a:rPr lang="fr-FR">
                    <a:noFill/>
                  </a:rPr>
                  <a:t> </a:t>
                </a:r>
              </a:p>
            </p:txBody>
          </p:sp>
        </mc:Fallback>
      </mc:AlternateContent>
      <p:sp>
        <p:nvSpPr>
          <p:cNvPr id="3" name="Rectangle 2"/>
          <p:cNvSpPr/>
          <p:nvPr/>
        </p:nvSpPr>
        <p:spPr>
          <a:xfrm>
            <a:off x="2700372" y="2072054"/>
            <a:ext cx="4968552" cy="2437066"/>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7350660" y="450912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 Verbindung mit Pfeil 12"/>
          <p:cNvCxnSpPr/>
          <p:nvPr/>
        </p:nvCxnSpPr>
        <p:spPr>
          <a:xfrm flipH="1" flipV="1">
            <a:off x="3491880" y="2231945"/>
            <a:ext cx="3858780" cy="230476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0" name="Gruppieren 20"/>
          <p:cNvGrpSpPr/>
          <p:nvPr/>
        </p:nvGrpSpPr>
        <p:grpSpPr>
          <a:xfrm>
            <a:off x="3131840" y="1966324"/>
            <a:ext cx="216024" cy="211460"/>
            <a:chOff x="2699792" y="2497460"/>
            <a:chExt cx="216024" cy="211460"/>
          </a:xfrm>
        </p:grpSpPr>
        <p:cxnSp>
          <p:nvCxnSpPr>
            <p:cNvPr id="23" name="Gerader Verbinder 14"/>
            <p:cNvCxnSpPr/>
            <p:nvPr/>
          </p:nvCxnSpPr>
          <p:spPr>
            <a:xfrm flipH="1">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Gerader Verbinder 16"/>
            <p:cNvCxnSpPr/>
            <p:nvPr/>
          </p:nvCxnSpPr>
          <p:spPr>
            <a:xfrm>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 name="Ellipse 25"/>
          <p:cNvSpPr/>
          <p:nvPr/>
        </p:nvSpPr>
        <p:spPr>
          <a:xfrm>
            <a:off x="7967967" y="3290587"/>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Picture 6" descr="https://www.carstickers.com/prodimages/104_golf_ball_sticker_decal.gif"/>
          <p:cNvPicPr>
            <a:picLocks noChangeAspect="1" noChangeArrowheads="1"/>
          </p:cNvPicPr>
          <p:nvPr/>
        </p:nvPicPr>
        <p:blipFill>
          <a:blip r:embed="rId4">
            <a:extLst>
              <a:ext uri="{28A0092B-C50C-407E-A947-70E740481C1C}">
                <a14:useLocalDpi xmlns:a14="http://schemas.microsoft.com/office/drawing/2010/main" val="0"/>
              </a:ext>
            </a:extLst>
          </a:blip>
          <a:srcRect l="41032"/>
          <a:stretch>
            <a:fillRect/>
          </a:stretch>
        </p:blipFill>
        <p:spPr bwMode="auto">
          <a:xfrm>
            <a:off x="8251825" y="115888"/>
            <a:ext cx="701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3251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nhaltsplatzhalter 9"/>
          <p:cNvPicPr>
            <a:picLocks noChangeAspect="1"/>
          </p:cNvPicPr>
          <p:nvPr/>
        </p:nvPicPr>
        <p:blipFill>
          <a:blip r:embed="rId2"/>
          <a:stretch>
            <a:fillRect/>
          </a:stretch>
        </p:blipFill>
        <p:spPr>
          <a:xfrm>
            <a:off x="1487586" y="1592796"/>
            <a:ext cx="7354662" cy="3672408"/>
          </a:xfrm>
          <a:prstGeom prst="rect">
            <a:avLst/>
          </a:prstGeom>
        </p:spPr>
      </p:pic>
      <p:pic>
        <p:nvPicPr>
          <p:cNvPr id="33" name="Inhaltsplatzhalter 9"/>
          <p:cNvPicPr>
            <a:picLocks noChangeAspect="1"/>
          </p:cNvPicPr>
          <p:nvPr/>
        </p:nvPicPr>
        <p:blipFill rotWithShape="1">
          <a:blip r:embed="rId2"/>
          <a:srcRect l="7307" t="40384" r="87388" b="38048"/>
          <a:stretch/>
        </p:blipFill>
        <p:spPr>
          <a:xfrm flipH="1">
            <a:off x="8025554" y="2606722"/>
            <a:ext cx="390163" cy="1555123"/>
          </a:xfrm>
          <a:prstGeom prst="rect">
            <a:avLst/>
          </a:prstGeom>
        </p:spPr>
      </p:pic>
      <p:sp>
        <p:nvSpPr>
          <p:cNvPr id="2" name="Titel 1"/>
          <p:cNvSpPr>
            <a:spLocks noGrp="1"/>
          </p:cNvSpPr>
          <p:nvPr>
            <p:ph type="title"/>
          </p:nvPr>
        </p:nvSpPr>
        <p:spPr/>
        <p:txBody>
          <a:bodyPr/>
          <a:lstStyle/>
          <a:p>
            <a:r>
              <a:rPr lang="en-US" noProof="0" dirty="0" smtClean="0"/>
              <a:t>The moving ball interception</a:t>
            </a:r>
            <a:endParaRPr lang="en-US" noProof="0" dirty="0"/>
          </a:p>
        </p:txBody>
      </p:sp>
      <p:sp>
        <p:nvSpPr>
          <p:cNvPr id="4" name="Datumsplatzhalter 3"/>
          <p:cNvSpPr>
            <a:spLocks noGrp="1"/>
          </p:cNvSpPr>
          <p:nvPr>
            <p:ph type="dt" sz="half" idx="10"/>
          </p:nvPr>
        </p:nvSpPr>
        <p:spPr/>
        <p:txBody>
          <a:bodyPr/>
          <a:lstStyle/>
          <a:p>
            <a:r>
              <a:rPr lang="fr-FR" smtClean="0"/>
              <a:t>15/06/2015</a:t>
            </a:r>
            <a:endParaRPr lang="fr-FR"/>
          </a:p>
        </p:txBody>
      </p:sp>
      <p:sp>
        <p:nvSpPr>
          <p:cNvPr id="5" name="Fußzeilenplatzhalter 4"/>
          <p:cNvSpPr>
            <a:spLocks noGrp="1"/>
          </p:cNvSpPr>
          <p:nvPr>
            <p:ph type="ftr" sz="quarter" idx="11"/>
          </p:nvPr>
        </p:nvSpPr>
        <p:spPr/>
        <p:txBody>
          <a:bodyPr/>
          <a:lstStyle/>
          <a:p>
            <a:r>
              <a:rPr lang="fr-FR" smtClean="0"/>
              <a:t>RoboSoccer Lab – Team C</a:t>
            </a:r>
            <a:endParaRPr lang="fr-FR" dirty="0" smtClean="0"/>
          </a:p>
        </p:txBody>
      </p:sp>
      <p:sp>
        <p:nvSpPr>
          <p:cNvPr id="6" name="Foliennummernplatzhalter 5"/>
          <p:cNvSpPr>
            <a:spLocks noGrp="1"/>
          </p:cNvSpPr>
          <p:nvPr>
            <p:ph type="sldNum" sz="quarter" idx="12"/>
          </p:nvPr>
        </p:nvSpPr>
        <p:spPr/>
        <p:txBody>
          <a:bodyPr/>
          <a:lstStyle/>
          <a:p>
            <a:fld id="{5D1F9FE9-41F7-4D72-8384-3E784E0E527D}" type="slidenum">
              <a:rPr lang="fr-FR" smtClean="0"/>
              <a:t>5</a:t>
            </a:fld>
            <a:endParaRPr lang="fr-FR"/>
          </a:p>
        </p:txBody>
      </p:sp>
      <p:sp>
        <p:nvSpPr>
          <p:cNvPr id="19" name="Textfeld 18"/>
          <p:cNvSpPr txBox="1"/>
          <p:nvPr/>
        </p:nvSpPr>
        <p:spPr>
          <a:xfrm>
            <a:off x="1447371" y="5507940"/>
            <a:ext cx="6808800" cy="369332"/>
          </a:xfrm>
          <a:prstGeom prst="rect">
            <a:avLst/>
          </a:prstGeom>
          <a:noFill/>
        </p:spPr>
        <p:txBody>
          <a:bodyPr wrap="square" rtlCol="0">
            <a:spAutoFit/>
          </a:bodyPr>
          <a:lstStyle/>
          <a:p>
            <a:pPr marL="400050" indent="-400050">
              <a:buFont typeface="+mj-lt"/>
              <a:buAutoNum type="arabicPeriod" startAt="2"/>
            </a:pPr>
            <a:r>
              <a:rPr lang="en-US" dirty="0" smtClean="0"/>
              <a:t>Quickly move robot to target position</a:t>
            </a:r>
          </a:p>
        </p:txBody>
      </p:sp>
      <p:cxnSp>
        <p:nvCxnSpPr>
          <p:cNvPr id="14" name="Gerade Verbindung mit Pfeil 13"/>
          <p:cNvCxnSpPr/>
          <p:nvPr/>
        </p:nvCxnSpPr>
        <p:spPr>
          <a:xfrm flipH="1" flipV="1">
            <a:off x="3563888" y="2177784"/>
            <a:ext cx="4341518" cy="118768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700372" y="2072054"/>
            <a:ext cx="4968552" cy="2437066"/>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6866696" y="42165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mit Pfeil 12"/>
          <p:cNvCxnSpPr/>
          <p:nvPr/>
        </p:nvCxnSpPr>
        <p:spPr>
          <a:xfrm flipH="1" flipV="1">
            <a:off x="3491880" y="2231945"/>
            <a:ext cx="3858780" cy="230476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7" name="Gruppieren 20"/>
          <p:cNvGrpSpPr/>
          <p:nvPr/>
        </p:nvGrpSpPr>
        <p:grpSpPr>
          <a:xfrm>
            <a:off x="3131840" y="1966324"/>
            <a:ext cx="216024" cy="211460"/>
            <a:chOff x="2699792" y="2497460"/>
            <a:chExt cx="216024" cy="211460"/>
          </a:xfrm>
        </p:grpSpPr>
        <p:cxnSp>
          <p:nvCxnSpPr>
            <p:cNvPr id="28" name="Gerader Verbinder 14"/>
            <p:cNvCxnSpPr/>
            <p:nvPr/>
          </p:nvCxnSpPr>
          <p:spPr>
            <a:xfrm flipH="1">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Gerader Verbinder 16"/>
            <p:cNvCxnSpPr/>
            <p:nvPr/>
          </p:nvCxnSpPr>
          <p:spPr>
            <a:xfrm>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0" name="Ellipse 29"/>
          <p:cNvSpPr/>
          <p:nvPr/>
        </p:nvSpPr>
        <p:spPr>
          <a:xfrm>
            <a:off x="7967967" y="3290587"/>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7" name="Picture 6" descr="https://www.carstickers.com/prodimages/104_golf_ball_sticker_decal.gif"/>
          <p:cNvPicPr>
            <a:picLocks noChangeAspect="1" noChangeArrowheads="1"/>
          </p:cNvPicPr>
          <p:nvPr/>
        </p:nvPicPr>
        <p:blipFill>
          <a:blip r:embed="rId3">
            <a:extLst>
              <a:ext uri="{28A0092B-C50C-407E-A947-70E740481C1C}">
                <a14:useLocalDpi xmlns:a14="http://schemas.microsoft.com/office/drawing/2010/main" val="0"/>
              </a:ext>
            </a:extLst>
          </a:blip>
          <a:srcRect l="41032"/>
          <a:stretch>
            <a:fillRect/>
          </a:stretch>
        </p:blipFill>
        <p:spPr bwMode="auto">
          <a:xfrm>
            <a:off x="8251825" y="115888"/>
            <a:ext cx="701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4083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The moving ball interception</a:t>
            </a:r>
            <a:endParaRPr lang="en-US" noProof="0" dirty="0"/>
          </a:p>
        </p:txBody>
      </p:sp>
      <p:sp>
        <p:nvSpPr>
          <p:cNvPr id="4" name="Datumsplatzhalter 3"/>
          <p:cNvSpPr>
            <a:spLocks noGrp="1"/>
          </p:cNvSpPr>
          <p:nvPr>
            <p:ph type="dt" sz="half" idx="10"/>
          </p:nvPr>
        </p:nvSpPr>
        <p:spPr/>
        <p:txBody>
          <a:bodyPr/>
          <a:lstStyle/>
          <a:p>
            <a:r>
              <a:rPr lang="fr-FR" smtClean="0"/>
              <a:t>15/06/2015</a:t>
            </a:r>
            <a:endParaRPr lang="fr-FR"/>
          </a:p>
        </p:txBody>
      </p:sp>
      <p:sp>
        <p:nvSpPr>
          <p:cNvPr id="5" name="Fußzeilenplatzhalter 4"/>
          <p:cNvSpPr>
            <a:spLocks noGrp="1"/>
          </p:cNvSpPr>
          <p:nvPr>
            <p:ph type="ftr" sz="quarter" idx="11"/>
          </p:nvPr>
        </p:nvSpPr>
        <p:spPr/>
        <p:txBody>
          <a:bodyPr/>
          <a:lstStyle/>
          <a:p>
            <a:r>
              <a:rPr lang="fr-FR" smtClean="0"/>
              <a:t>RoboSoccer Lab – Team C</a:t>
            </a:r>
            <a:endParaRPr lang="fr-FR" dirty="0" smtClean="0"/>
          </a:p>
        </p:txBody>
      </p:sp>
      <p:sp>
        <p:nvSpPr>
          <p:cNvPr id="6" name="Foliennummernplatzhalter 5"/>
          <p:cNvSpPr>
            <a:spLocks noGrp="1"/>
          </p:cNvSpPr>
          <p:nvPr>
            <p:ph type="sldNum" sz="quarter" idx="12"/>
          </p:nvPr>
        </p:nvSpPr>
        <p:spPr/>
        <p:txBody>
          <a:bodyPr/>
          <a:lstStyle/>
          <a:p>
            <a:fld id="{5D1F9FE9-41F7-4D72-8384-3E784E0E527D}" type="slidenum">
              <a:rPr lang="fr-FR" smtClean="0"/>
              <a:t>6</a:t>
            </a:fld>
            <a:endParaRPr lang="fr-FR"/>
          </a:p>
        </p:txBody>
      </p:sp>
      <p:pic>
        <p:nvPicPr>
          <p:cNvPr id="10" name="Inhaltsplatzhalter 9"/>
          <p:cNvPicPr>
            <a:picLocks noGrp="1" noChangeAspect="1"/>
          </p:cNvPicPr>
          <p:nvPr>
            <p:ph idx="1"/>
          </p:nvPr>
        </p:nvPicPr>
        <p:blipFill>
          <a:blip r:embed="rId2"/>
          <a:stretch>
            <a:fillRect/>
          </a:stretch>
        </p:blipFill>
        <p:spPr>
          <a:xfrm>
            <a:off x="1487586" y="1592796"/>
            <a:ext cx="7354662" cy="3672408"/>
          </a:xfrm>
          <a:prstGeom prst="rect">
            <a:avLst/>
          </a:prstGeom>
        </p:spPr>
      </p:pic>
      <p:sp>
        <p:nvSpPr>
          <p:cNvPr id="19" name="Textfeld 18"/>
          <p:cNvSpPr txBox="1"/>
          <p:nvPr/>
        </p:nvSpPr>
        <p:spPr>
          <a:xfrm>
            <a:off x="1447371" y="5373216"/>
            <a:ext cx="6808800" cy="923330"/>
          </a:xfrm>
          <a:prstGeom prst="rect">
            <a:avLst/>
          </a:prstGeom>
          <a:noFill/>
        </p:spPr>
        <p:txBody>
          <a:bodyPr wrap="square" rtlCol="0">
            <a:spAutoFit/>
          </a:bodyPr>
          <a:lstStyle/>
          <a:p>
            <a:pPr marL="400050" indent="-400050">
              <a:buFont typeface="+mj-lt"/>
              <a:buAutoNum type="arabicPeriod" startAt="3"/>
            </a:pPr>
            <a:r>
              <a:rPr lang="en-US" dirty="0" smtClean="0"/>
              <a:t>Proof and if necessary correct target position</a:t>
            </a:r>
          </a:p>
          <a:p>
            <a:pPr marL="400050" indent="-400050">
              <a:buFont typeface="+mj-lt"/>
              <a:buAutoNum type="arabicPeriod" startAt="3"/>
            </a:pPr>
            <a:r>
              <a:rPr lang="en-US" dirty="0" smtClean="0"/>
              <a:t>As the target can move a lot due to prediction inaccuracy, robot does not have to be exactly on the target</a:t>
            </a:r>
          </a:p>
        </p:txBody>
      </p:sp>
      <p:grpSp>
        <p:nvGrpSpPr>
          <p:cNvPr id="23" name="Gruppieren 22"/>
          <p:cNvGrpSpPr/>
          <p:nvPr/>
        </p:nvGrpSpPr>
        <p:grpSpPr>
          <a:xfrm>
            <a:off x="2598713" y="2571254"/>
            <a:ext cx="203317" cy="205816"/>
            <a:chOff x="2807804" y="2940714"/>
            <a:chExt cx="216024" cy="211664"/>
          </a:xfrm>
        </p:grpSpPr>
        <p:cxnSp>
          <p:nvCxnSpPr>
            <p:cNvPr id="24" name="Gerader Verbinder 23"/>
            <p:cNvCxnSpPr/>
            <p:nvPr/>
          </p:nvCxnSpPr>
          <p:spPr>
            <a:xfrm flipH="1">
              <a:off x="2807804" y="2940714"/>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Gerader Verbinder 24"/>
            <p:cNvCxnSpPr/>
            <p:nvPr/>
          </p:nvCxnSpPr>
          <p:spPr>
            <a:xfrm>
              <a:off x="2807804" y="2940918"/>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26" name="Inhaltsplatzhalter 9"/>
          <p:cNvPicPr>
            <a:picLocks noChangeAspect="1"/>
          </p:cNvPicPr>
          <p:nvPr/>
        </p:nvPicPr>
        <p:blipFill rotWithShape="1">
          <a:blip r:embed="rId2"/>
          <a:srcRect l="7307" t="40384" r="87388" b="38048"/>
          <a:stretch/>
        </p:blipFill>
        <p:spPr>
          <a:xfrm flipH="1">
            <a:off x="8025554" y="2606722"/>
            <a:ext cx="390163" cy="1555123"/>
          </a:xfrm>
          <a:prstGeom prst="rect">
            <a:avLst/>
          </a:prstGeom>
        </p:spPr>
      </p:pic>
      <p:cxnSp>
        <p:nvCxnSpPr>
          <p:cNvPr id="27" name="Gerade Verbindung mit Pfeil 26"/>
          <p:cNvCxnSpPr/>
          <p:nvPr/>
        </p:nvCxnSpPr>
        <p:spPr>
          <a:xfrm flipH="1" flipV="1">
            <a:off x="2987824" y="2775686"/>
            <a:ext cx="4362836" cy="176102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p:cNvCxnSpPr/>
          <p:nvPr/>
        </p:nvCxnSpPr>
        <p:spPr>
          <a:xfrm flipH="1" flipV="1">
            <a:off x="2987824" y="2674261"/>
            <a:ext cx="2664296" cy="1253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Ellipse 31"/>
          <p:cNvSpPr/>
          <p:nvPr/>
        </p:nvSpPr>
        <p:spPr>
          <a:xfrm>
            <a:off x="5796136" y="2674063"/>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9" name="Gerade Verbindung mit Pfeil 12"/>
          <p:cNvCxnSpPr/>
          <p:nvPr/>
        </p:nvCxnSpPr>
        <p:spPr>
          <a:xfrm flipH="1" flipV="1">
            <a:off x="3491880" y="2231945"/>
            <a:ext cx="3858780" cy="2304764"/>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0" name="Gruppieren 20"/>
          <p:cNvGrpSpPr/>
          <p:nvPr/>
        </p:nvGrpSpPr>
        <p:grpSpPr>
          <a:xfrm>
            <a:off x="3131840" y="1966324"/>
            <a:ext cx="216024" cy="211460"/>
            <a:chOff x="2699792" y="2497460"/>
            <a:chExt cx="216024" cy="211460"/>
          </a:xfrm>
        </p:grpSpPr>
        <p:cxnSp>
          <p:nvCxnSpPr>
            <p:cNvPr id="33" name="Gerader Verbinder 14"/>
            <p:cNvCxnSpPr/>
            <p:nvPr/>
          </p:nvCxnSpPr>
          <p:spPr>
            <a:xfrm flipH="1">
              <a:off x="2699792" y="2497460"/>
              <a:ext cx="216024" cy="21146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16"/>
            <p:cNvCxnSpPr/>
            <p:nvPr/>
          </p:nvCxnSpPr>
          <p:spPr>
            <a:xfrm>
              <a:off x="2699792" y="2497460"/>
              <a:ext cx="216024" cy="21146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2700372" y="2072054"/>
            <a:ext cx="4968552" cy="2437066"/>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6228184" y="4038184"/>
            <a:ext cx="135545" cy="1400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7" name="Gerade Verbindung mit Pfeil 13"/>
          <p:cNvCxnSpPr>
            <a:cxnSpLocks noChangeAspect="1"/>
          </p:cNvCxnSpPr>
          <p:nvPr/>
        </p:nvCxnSpPr>
        <p:spPr>
          <a:xfrm flipH="1" flipV="1">
            <a:off x="6168799" y="2893655"/>
            <a:ext cx="1736607" cy="4750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6" descr="https://www.carstickers.com/prodimages/104_golf_ball_sticker_decal.gif"/>
          <p:cNvPicPr>
            <a:picLocks noChangeAspect="1" noChangeArrowheads="1"/>
          </p:cNvPicPr>
          <p:nvPr/>
        </p:nvPicPr>
        <p:blipFill>
          <a:blip r:embed="rId3">
            <a:extLst>
              <a:ext uri="{28A0092B-C50C-407E-A947-70E740481C1C}">
                <a14:useLocalDpi xmlns:a14="http://schemas.microsoft.com/office/drawing/2010/main" val="0"/>
              </a:ext>
            </a:extLst>
          </a:blip>
          <a:srcRect l="41032"/>
          <a:stretch>
            <a:fillRect/>
          </a:stretch>
        </p:blipFill>
        <p:spPr bwMode="auto">
          <a:xfrm>
            <a:off x="8251825" y="115888"/>
            <a:ext cx="701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2372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nhaltsplatzhalter 9"/>
          <p:cNvPicPr>
            <a:picLocks noGrp="1" noChangeAspect="1"/>
          </p:cNvPicPr>
          <p:nvPr>
            <p:ph idx="1"/>
          </p:nvPr>
        </p:nvPicPr>
        <p:blipFill>
          <a:blip r:embed="rId2"/>
          <a:stretch>
            <a:fillRect/>
          </a:stretch>
        </p:blipFill>
        <p:spPr>
          <a:xfrm>
            <a:off x="1487586" y="1592796"/>
            <a:ext cx="7354662" cy="3672408"/>
          </a:xfrm>
          <a:prstGeom prst="rect">
            <a:avLst/>
          </a:prstGeom>
        </p:spPr>
      </p:pic>
      <p:sp>
        <p:nvSpPr>
          <p:cNvPr id="2" name="Titel 1"/>
          <p:cNvSpPr>
            <a:spLocks noGrp="1"/>
          </p:cNvSpPr>
          <p:nvPr>
            <p:ph type="title"/>
          </p:nvPr>
        </p:nvSpPr>
        <p:spPr/>
        <p:txBody>
          <a:bodyPr/>
          <a:lstStyle/>
          <a:p>
            <a:r>
              <a:rPr lang="en-US" noProof="0" dirty="0" smtClean="0"/>
              <a:t>The moving ball interception</a:t>
            </a:r>
            <a:endParaRPr lang="en-US" noProof="0" dirty="0"/>
          </a:p>
        </p:txBody>
      </p:sp>
      <p:sp>
        <p:nvSpPr>
          <p:cNvPr id="4" name="Datumsplatzhalter 3"/>
          <p:cNvSpPr>
            <a:spLocks noGrp="1"/>
          </p:cNvSpPr>
          <p:nvPr>
            <p:ph type="dt" sz="half" idx="10"/>
          </p:nvPr>
        </p:nvSpPr>
        <p:spPr/>
        <p:txBody>
          <a:bodyPr/>
          <a:lstStyle/>
          <a:p>
            <a:r>
              <a:rPr lang="fr-FR" smtClean="0"/>
              <a:t>15/06/2015</a:t>
            </a:r>
            <a:endParaRPr lang="fr-FR"/>
          </a:p>
        </p:txBody>
      </p:sp>
      <p:sp>
        <p:nvSpPr>
          <p:cNvPr id="5" name="Fußzeilenplatzhalter 4"/>
          <p:cNvSpPr>
            <a:spLocks noGrp="1"/>
          </p:cNvSpPr>
          <p:nvPr>
            <p:ph type="ftr" sz="quarter" idx="11"/>
          </p:nvPr>
        </p:nvSpPr>
        <p:spPr/>
        <p:txBody>
          <a:bodyPr/>
          <a:lstStyle/>
          <a:p>
            <a:r>
              <a:rPr lang="fr-FR" smtClean="0"/>
              <a:t>RoboSoccer Lab – Team C</a:t>
            </a:r>
            <a:endParaRPr lang="fr-FR" dirty="0" smtClean="0"/>
          </a:p>
        </p:txBody>
      </p:sp>
      <p:sp>
        <p:nvSpPr>
          <p:cNvPr id="6" name="Foliennummernplatzhalter 5"/>
          <p:cNvSpPr>
            <a:spLocks noGrp="1"/>
          </p:cNvSpPr>
          <p:nvPr>
            <p:ph type="sldNum" sz="quarter" idx="12"/>
          </p:nvPr>
        </p:nvSpPr>
        <p:spPr/>
        <p:txBody>
          <a:bodyPr/>
          <a:lstStyle/>
          <a:p>
            <a:fld id="{5D1F9FE9-41F7-4D72-8384-3E784E0E527D}" type="slidenum">
              <a:rPr lang="fr-FR" smtClean="0"/>
              <a:t>7</a:t>
            </a:fld>
            <a:endParaRPr lang="fr-FR" dirty="0"/>
          </a:p>
        </p:txBody>
      </p:sp>
      <p:sp>
        <p:nvSpPr>
          <p:cNvPr id="19" name="Textfeld 18"/>
          <p:cNvSpPr txBox="1"/>
          <p:nvPr/>
        </p:nvSpPr>
        <p:spPr>
          <a:xfrm>
            <a:off x="1447371" y="5301208"/>
            <a:ext cx="6808800" cy="1477328"/>
          </a:xfrm>
          <a:prstGeom prst="rect">
            <a:avLst/>
          </a:prstGeom>
          <a:noFill/>
        </p:spPr>
        <p:txBody>
          <a:bodyPr wrap="square" rtlCol="0">
            <a:spAutoFit/>
          </a:bodyPr>
          <a:lstStyle/>
          <a:p>
            <a:pPr marL="342900" indent="-342900">
              <a:buFont typeface="+mj-lt"/>
              <a:buAutoNum type="arabicPeriod" startAt="5"/>
            </a:pPr>
            <a:r>
              <a:rPr lang="en-US" dirty="0" smtClean="0"/>
              <a:t>Move robot behind the ball, wait until the ball gets closer (more precise) or does not move anymore </a:t>
            </a:r>
            <a:r>
              <a:rPr lang="en-US" dirty="0" smtClean="0">
                <a:sym typeface="Wingdings" panose="05000000000000000000" pitchFamily="2" charset="2"/>
              </a:rPr>
              <a:t> SHOOT</a:t>
            </a:r>
          </a:p>
          <a:p>
            <a:pPr marL="342900" indent="-342900">
              <a:buFont typeface="+mj-lt"/>
              <a:buAutoNum type="arabicPeriod" startAt="5"/>
            </a:pPr>
            <a:r>
              <a:rPr lang="en-US" dirty="0" smtClean="0"/>
              <a:t>The shooting speed is decided by the distance between the robot and the ball </a:t>
            </a:r>
            <a:r>
              <a:rPr lang="en-US" dirty="0"/>
              <a:t>(</a:t>
            </a:r>
            <a:r>
              <a:rPr lang="en-US" dirty="0">
                <a:sym typeface="Wingdings" panose="05000000000000000000" pitchFamily="2" charset="2"/>
              </a:rPr>
              <a:t>more precise</a:t>
            </a:r>
            <a:r>
              <a:rPr lang="en-US" dirty="0" smtClean="0">
                <a:sym typeface="Wingdings" panose="05000000000000000000" pitchFamily="2" charset="2"/>
              </a:rPr>
              <a:t>), but must not be too slow</a:t>
            </a:r>
            <a:endParaRPr lang="en-US" dirty="0">
              <a:sym typeface="Wingdings" panose="05000000000000000000" pitchFamily="2" charset="2"/>
            </a:endParaRPr>
          </a:p>
          <a:p>
            <a:pPr marL="342900" indent="-342900">
              <a:buFont typeface="+mj-lt"/>
              <a:buAutoNum type="arabicPeriod" startAt="5"/>
            </a:pPr>
            <a:endParaRPr lang="en-US" dirty="0" smtClean="0"/>
          </a:p>
        </p:txBody>
      </p:sp>
      <p:sp>
        <p:nvSpPr>
          <p:cNvPr id="18" name="Ellipse 17"/>
          <p:cNvSpPr/>
          <p:nvPr/>
        </p:nvSpPr>
        <p:spPr>
          <a:xfrm>
            <a:off x="3513627" y="2951573"/>
            <a:ext cx="135545" cy="1400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6" name="Inhaltsplatzhalter 9"/>
          <p:cNvPicPr>
            <a:picLocks noChangeAspect="1"/>
          </p:cNvPicPr>
          <p:nvPr/>
        </p:nvPicPr>
        <p:blipFill rotWithShape="1">
          <a:blip r:embed="rId2"/>
          <a:srcRect l="7307" t="40384" r="87388" b="38048"/>
          <a:stretch/>
        </p:blipFill>
        <p:spPr>
          <a:xfrm flipH="1">
            <a:off x="8025554" y="2606722"/>
            <a:ext cx="390163" cy="1555123"/>
          </a:xfrm>
          <a:prstGeom prst="rect">
            <a:avLst/>
          </a:prstGeom>
        </p:spPr>
      </p:pic>
      <p:sp>
        <p:nvSpPr>
          <p:cNvPr id="15" name="Ellipse 14"/>
          <p:cNvSpPr/>
          <p:nvPr/>
        </p:nvSpPr>
        <p:spPr>
          <a:xfrm>
            <a:off x="2574871" y="2548761"/>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tangle 16"/>
          <p:cNvSpPr/>
          <p:nvPr/>
        </p:nvSpPr>
        <p:spPr>
          <a:xfrm>
            <a:off x="2700372" y="2072054"/>
            <a:ext cx="4968552" cy="2437066"/>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 name="Gruppieren 22"/>
          <p:cNvGrpSpPr/>
          <p:nvPr/>
        </p:nvGrpSpPr>
        <p:grpSpPr>
          <a:xfrm>
            <a:off x="2598713" y="2571254"/>
            <a:ext cx="203317" cy="205816"/>
            <a:chOff x="2807804" y="2940714"/>
            <a:chExt cx="216024" cy="211664"/>
          </a:xfrm>
        </p:grpSpPr>
        <p:cxnSp>
          <p:nvCxnSpPr>
            <p:cNvPr id="21" name="Gerader Verbinder 23"/>
            <p:cNvCxnSpPr/>
            <p:nvPr/>
          </p:nvCxnSpPr>
          <p:spPr>
            <a:xfrm flipH="1">
              <a:off x="2807804" y="2940714"/>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r Verbinder 24"/>
            <p:cNvCxnSpPr/>
            <p:nvPr/>
          </p:nvCxnSpPr>
          <p:spPr>
            <a:xfrm>
              <a:off x="2807804" y="2940918"/>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 name="Gerade Verbindung mit Pfeil 13"/>
          <p:cNvCxnSpPr/>
          <p:nvPr/>
        </p:nvCxnSpPr>
        <p:spPr>
          <a:xfrm>
            <a:off x="2957344" y="2757743"/>
            <a:ext cx="432048" cy="1900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6"/>
          <p:cNvCxnSpPr/>
          <p:nvPr/>
        </p:nvCxnSpPr>
        <p:spPr>
          <a:xfrm flipH="1" flipV="1">
            <a:off x="3779912" y="3091610"/>
            <a:ext cx="3570748" cy="14451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3" name="Picture 6" descr="https://www.carstickers.com/prodimages/104_golf_ball_sticker_decal.gif"/>
          <p:cNvPicPr>
            <a:picLocks noChangeAspect="1" noChangeArrowheads="1"/>
          </p:cNvPicPr>
          <p:nvPr/>
        </p:nvPicPr>
        <p:blipFill>
          <a:blip r:embed="rId3">
            <a:extLst>
              <a:ext uri="{28A0092B-C50C-407E-A947-70E740481C1C}">
                <a14:useLocalDpi xmlns:a14="http://schemas.microsoft.com/office/drawing/2010/main" val="0"/>
              </a:ext>
            </a:extLst>
          </a:blip>
          <a:srcRect l="41032"/>
          <a:stretch>
            <a:fillRect/>
          </a:stretch>
        </p:blipFill>
        <p:spPr bwMode="auto">
          <a:xfrm>
            <a:off x="8251825" y="115888"/>
            <a:ext cx="701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147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nhaltsplatzhalter 9"/>
          <p:cNvPicPr>
            <a:picLocks noChangeAspect="1"/>
          </p:cNvPicPr>
          <p:nvPr/>
        </p:nvPicPr>
        <p:blipFill>
          <a:blip r:embed="rId2"/>
          <a:stretch>
            <a:fillRect/>
          </a:stretch>
        </p:blipFill>
        <p:spPr>
          <a:xfrm>
            <a:off x="1487586" y="1592796"/>
            <a:ext cx="7354662" cy="3672408"/>
          </a:xfrm>
          <a:prstGeom prst="rect">
            <a:avLst/>
          </a:prstGeom>
        </p:spPr>
      </p:pic>
      <p:pic>
        <p:nvPicPr>
          <p:cNvPr id="28" name="Inhaltsplatzhalter 9"/>
          <p:cNvPicPr>
            <a:picLocks noChangeAspect="1"/>
          </p:cNvPicPr>
          <p:nvPr/>
        </p:nvPicPr>
        <p:blipFill rotWithShape="1">
          <a:blip r:embed="rId2"/>
          <a:srcRect l="7307" t="40384" r="87388" b="38048"/>
          <a:stretch/>
        </p:blipFill>
        <p:spPr>
          <a:xfrm flipH="1">
            <a:off x="8025554" y="2606722"/>
            <a:ext cx="390163" cy="1555123"/>
          </a:xfrm>
          <a:prstGeom prst="rect">
            <a:avLst/>
          </a:prstGeom>
        </p:spPr>
      </p:pic>
      <p:sp>
        <p:nvSpPr>
          <p:cNvPr id="2" name="Titel 1"/>
          <p:cNvSpPr>
            <a:spLocks noGrp="1"/>
          </p:cNvSpPr>
          <p:nvPr>
            <p:ph type="title"/>
          </p:nvPr>
        </p:nvSpPr>
        <p:spPr/>
        <p:txBody>
          <a:bodyPr/>
          <a:lstStyle/>
          <a:p>
            <a:r>
              <a:rPr lang="en-US" dirty="0" smtClean="0"/>
              <a:t>The collision avoidance</a:t>
            </a:r>
            <a:endParaRPr lang="en-US" noProof="0" dirty="0"/>
          </a:p>
        </p:txBody>
      </p:sp>
      <p:sp>
        <p:nvSpPr>
          <p:cNvPr id="4" name="Datumsplatzhalter 3"/>
          <p:cNvSpPr>
            <a:spLocks noGrp="1"/>
          </p:cNvSpPr>
          <p:nvPr>
            <p:ph type="dt" sz="half" idx="10"/>
          </p:nvPr>
        </p:nvSpPr>
        <p:spPr/>
        <p:txBody>
          <a:bodyPr/>
          <a:lstStyle/>
          <a:p>
            <a:r>
              <a:rPr lang="fr-FR" smtClean="0"/>
              <a:t>15/06/2015</a:t>
            </a:r>
            <a:endParaRPr lang="fr-FR"/>
          </a:p>
        </p:txBody>
      </p:sp>
      <p:sp>
        <p:nvSpPr>
          <p:cNvPr id="5" name="Fußzeilenplatzhalter 4"/>
          <p:cNvSpPr>
            <a:spLocks noGrp="1"/>
          </p:cNvSpPr>
          <p:nvPr>
            <p:ph type="ftr" sz="quarter" idx="11"/>
          </p:nvPr>
        </p:nvSpPr>
        <p:spPr/>
        <p:txBody>
          <a:bodyPr/>
          <a:lstStyle/>
          <a:p>
            <a:r>
              <a:rPr lang="fr-FR" smtClean="0"/>
              <a:t>RoboSoccer Lab – Team C</a:t>
            </a:r>
            <a:endParaRPr lang="fr-FR" dirty="0" smtClean="0"/>
          </a:p>
        </p:txBody>
      </p:sp>
      <p:sp>
        <p:nvSpPr>
          <p:cNvPr id="6" name="Foliennummernplatzhalter 5"/>
          <p:cNvSpPr>
            <a:spLocks noGrp="1"/>
          </p:cNvSpPr>
          <p:nvPr>
            <p:ph type="sldNum" sz="quarter" idx="12"/>
          </p:nvPr>
        </p:nvSpPr>
        <p:spPr/>
        <p:txBody>
          <a:bodyPr/>
          <a:lstStyle/>
          <a:p>
            <a:fld id="{5D1F9FE9-41F7-4D72-8384-3E784E0E527D}" type="slidenum">
              <a:rPr lang="fr-FR" smtClean="0"/>
              <a:t>8</a:t>
            </a:fld>
            <a:endParaRPr lang="fr-FR"/>
          </a:p>
        </p:txBody>
      </p:sp>
      <p:sp>
        <p:nvSpPr>
          <p:cNvPr id="19" name="Textfeld 18"/>
          <p:cNvSpPr txBox="1"/>
          <p:nvPr/>
        </p:nvSpPr>
        <p:spPr>
          <a:xfrm>
            <a:off x="1447370" y="5283205"/>
            <a:ext cx="7394877" cy="954107"/>
          </a:xfrm>
          <a:prstGeom prst="rect">
            <a:avLst/>
          </a:prstGeom>
          <a:noFill/>
        </p:spPr>
        <p:txBody>
          <a:bodyPr wrap="square" rtlCol="0">
            <a:spAutoFit/>
          </a:bodyPr>
          <a:lstStyle/>
          <a:p>
            <a:r>
              <a:rPr lang="en-US" altLang="zh-CN" sz="1400" dirty="0"/>
              <a:t>Before the robot runs to the destination, program will calculate the line between the moving robot itself and the </a:t>
            </a:r>
            <a:r>
              <a:rPr lang="en-US" altLang="zh-CN" sz="1400" dirty="0" smtClean="0"/>
              <a:t>destination. This </a:t>
            </a:r>
            <a:r>
              <a:rPr lang="en-US" altLang="zh-CN" sz="1400" dirty="0"/>
              <a:t>line is called route. By comparing the coordinates of obstacle robots and the coordinates of the moving robot and the destination, we can know which obstacles are between the moving robot and the destination.</a:t>
            </a:r>
            <a:endParaRPr lang="en-US" sz="1400" dirty="0"/>
          </a:p>
        </p:txBody>
      </p:sp>
      <p:sp>
        <p:nvSpPr>
          <p:cNvPr id="3" name="Rectangle 2"/>
          <p:cNvSpPr/>
          <p:nvPr/>
        </p:nvSpPr>
        <p:spPr>
          <a:xfrm>
            <a:off x="4067944" y="2457984"/>
            <a:ext cx="2952328" cy="1403609"/>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4542394" y="2602070"/>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25"/>
          <p:cNvSpPr/>
          <p:nvPr/>
        </p:nvSpPr>
        <p:spPr>
          <a:xfrm>
            <a:off x="3959932" y="3736094"/>
            <a:ext cx="251000" cy="25099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p>
        </p:txBody>
      </p:sp>
      <p:sp>
        <p:nvSpPr>
          <p:cNvPr id="17" name="Ellipse 25"/>
          <p:cNvSpPr/>
          <p:nvPr/>
        </p:nvSpPr>
        <p:spPr>
          <a:xfrm>
            <a:off x="3330400" y="3419968"/>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5"/>
          <p:cNvSpPr/>
          <p:nvPr/>
        </p:nvSpPr>
        <p:spPr>
          <a:xfrm>
            <a:off x="5938996" y="3191368"/>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5"/>
          <p:cNvSpPr/>
          <p:nvPr/>
        </p:nvSpPr>
        <p:spPr>
          <a:xfrm>
            <a:off x="7271913" y="2982924"/>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5" name="Gruppieren 20"/>
          <p:cNvGrpSpPr/>
          <p:nvPr/>
        </p:nvGrpSpPr>
        <p:grpSpPr>
          <a:xfrm>
            <a:off x="6912260" y="2368775"/>
            <a:ext cx="216024" cy="211460"/>
            <a:chOff x="2699792" y="2497460"/>
            <a:chExt cx="216024" cy="211460"/>
          </a:xfrm>
        </p:grpSpPr>
        <p:cxnSp>
          <p:nvCxnSpPr>
            <p:cNvPr id="29" name="Gerader Verbinder 14"/>
            <p:cNvCxnSpPr/>
            <p:nvPr/>
          </p:nvCxnSpPr>
          <p:spPr>
            <a:xfrm flipH="1">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Gerader Verbinder 16"/>
            <p:cNvCxnSpPr/>
            <p:nvPr/>
          </p:nvCxnSpPr>
          <p:spPr>
            <a:xfrm>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8" name="直接箭头连接符 7"/>
          <p:cNvCxnSpPr/>
          <p:nvPr/>
        </p:nvCxnSpPr>
        <p:spPr>
          <a:xfrm flipV="1">
            <a:off x="4085432" y="2522377"/>
            <a:ext cx="2826828" cy="1339216"/>
          </a:xfrm>
          <a:prstGeom prst="straightConnector1">
            <a:avLst/>
          </a:prstGeom>
          <a:ln>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pic>
        <p:nvPicPr>
          <p:cNvPr id="23" name="Picture 2" descr="Collision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115888"/>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005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nhaltsplatzhalter 9"/>
          <p:cNvPicPr>
            <a:picLocks noChangeAspect="1"/>
          </p:cNvPicPr>
          <p:nvPr/>
        </p:nvPicPr>
        <p:blipFill>
          <a:blip r:embed="rId2"/>
          <a:stretch>
            <a:fillRect/>
          </a:stretch>
        </p:blipFill>
        <p:spPr>
          <a:xfrm>
            <a:off x="1487586" y="1592796"/>
            <a:ext cx="7354662" cy="3672408"/>
          </a:xfrm>
          <a:prstGeom prst="rect">
            <a:avLst/>
          </a:prstGeom>
        </p:spPr>
      </p:pic>
      <p:pic>
        <p:nvPicPr>
          <p:cNvPr id="28" name="Inhaltsplatzhalter 9"/>
          <p:cNvPicPr>
            <a:picLocks noChangeAspect="1"/>
          </p:cNvPicPr>
          <p:nvPr/>
        </p:nvPicPr>
        <p:blipFill rotWithShape="1">
          <a:blip r:embed="rId2"/>
          <a:srcRect l="7307" t="40384" r="87388" b="38048"/>
          <a:stretch/>
        </p:blipFill>
        <p:spPr>
          <a:xfrm flipH="1">
            <a:off x="8025554" y="2606722"/>
            <a:ext cx="390163" cy="1555123"/>
          </a:xfrm>
          <a:prstGeom prst="rect">
            <a:avLst/>
          </a:prstGeom>
        </p:spPr>
      </p:pic>
      <p:sp>
        <p:nvSpPr>
          <p:cNvPr id="2" name="Titel 1"/>
          <p:cNvSpPr>
            <a:spLocks noGrp="1"/>
          </p:cNvSpPr>
          <p:nvPr>
            <p:ph type="title"/>
          </p:nvPr>
        </p:nvSpPr>
        <p:spPr/>
        <p:txBody>
          <a:bodyPr/>
          <a:lstStyle/>
          <a:p>
            <a:r>
              <a:rPr lang="en-US" dirty="0" smtClean="0"/>
              <a:t>The collision avoidance</a:t>
            </a:r>
            <a:endParaRPr lang="en-US" noProof="0" dirty="0"/>
          </a:p>
        </p:txBody>
      </p:sp>
      <p:sp>
        <p:nvSpPr>
          <p:cNvPr id="4" name="Datumsplatzhalter 3"/>
          <p:cNvSpPr>
            <a:spLocks noGrp="1"/>
          </p:cNvSpPr>
          <p:nvPr>
            <p:ph type="dt" sz="half" idx="10"/>
          </p:nvPr>
        </p:nvSpPr>
        <p:spPr/>
        <p:txBody>
          <a:bodyPr/>
          <a:lstStyle/>
          <a:p>
            <a:r>
              <a:rPr lang="fr-FR" smtClean="0"/>
              <a:t>15/06/2015</a:t>
            </a:r>
            <a:endParaRPr lang="fr-FR"/>
          </a:p>
        </p:txBody>
      </p:sp>
      <p:sp>
        <p:nvSpPr>
          <p:cNvPr id="5" name="Fußzeilenplatzhalter 4"/>
          <p:cNvSpPr>
            <a:spLocks noGrp="1"/>
          </p:cNvSpPr>
          <p:nvPr>
            <p:ph type="ftr" sz="quarter" idx="11"/>
          </p:nvPr>
        </p:nvSpPr>
        <p:spPr/>
        <p:txBody>
          <a:bodyPr/>
          <a:lstStyle/>
          <a:p>
            <a:r>
              <a:rPr lang="fr-FR" smtClean="0"/>
              <a:t>RoboSoccer Lab – Team C</a:t>
            </a:r>
            <a:endParaRPr lang="fr-FR" dirty="0" smtClean="0"/>
          </a:p>
        </p:txBody>
      </p:sp>
      <p:sp>
        <p:nvSpPr>
          <p:cNvPr id="6" name="Foliennummernplatzhalter 5"/>
          <p:cNvSpPr>
            <a:spLocks noGrp="1"/>
          </p:cNvSpPr>
          <p:nvPr>
            <p:ph type="sldNum" sz="quarter" idx="12"/>
          </p:nvPr>
        </p:nvSpPr>
        <p:spPr/>
        <p:txBody>
          <a:bodyPr/>
          <a:lstStyle/>
          <a:p>
            <a:fld id="{5D1F9FE9-41F7-4D72-8384-3E784E0E527D}" type="slidenum">
              <a:rPr lang="fr-FR" smtClean="0"/>
              <a:t>9</a:t>
            </a:fld>
            <a:endParaRPr lang="fr-FR"/>
          </a:p>
        </p:txBody>
      </p:sp>
      <p:sp>
        <p:nvSpPr>
          <p:cNvPr id="19" name="Textfeld 18"/>
          <p:cNvSpPr txBox="1"/>
          <p:nvPr/>
        </p:nvSpPr>
        <p:spPr>
          <a:xfrm>
            <a:off x="1447370" y="5241974"/>
            <a:ext cx="7394877" cy="923330"/>
          </a:xfrm>
          <a:prstGeom prst="rect">
            <a:avLst/>
          </a:prstGeom>
          <a:noFill/>
        </p:spPr>
        <p:txBody>
          <a:bodyPr wrap="square" rtlCol="0">
            <a:spAutoFit/>
          </a:bodyPr>
          <a:lstStyle/>
          <a:p>
            <a:r>
              <a:rPr lang="en-US" altLang="zh-CN" dirty="0"/>
              <a:t>After this step, the </a:t>
            </a:r>
            <a:r>
              <a:rPr lang="en-US" altLang="zh-CN" dirty="0" smtClean="0"/>
              <a:t>distances </a:t>
            </a:r>
            <a:r>
              <a:rPr lang="en-US" altLang="zh-CN" dirty="0"/>
              <a:t>between potential obstacles and the route are calculated. Here we can set a threshold value. Only if the distance is smaller than the threshold, the obstacle is considered </a:t>
            </a:r>
            <a:r>
              <a:rPr lang="en-US" altLang="zh-CN" dirty="0" smtClean="0"/>
              <a:t>dangerous.</a:t>
            </a:r>
            <a:endParaRPr lang="en-US" dirty="0"/>
          </a:p>
        </p:txBody>
      </p:sp>
      <p:sp>
        <p:nvSpPr>
          <p:cNvPr id="3" name="Rectangle 2"/>
          <p:cNvSpPr/>
          <p:nvPr/>
        </p:nvSpPr>
        <p:spPr>
          <a:xfrm>
            <a:off x="4067944" y="2457984"/>
            <a:ext cx="2952328" cy="1403609"/>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4542394" y="2602070"/>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25"/>
          <p:cNvSpPr/>
          <p:nvPr/>
        </p:nvSpPr>
        <p:spPr>
          <a:xfrm>
            <a:off x="3959932" y="3736094"/>
            <a:ext cx="251000" cy="25099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p>
        </p:txBody>
      </p:sp>
      <p:sp>
        <p:nvSpPr>
          <p:cNvPr id="17" name="Ellipse 25"/>
          <p:cNvSpPr/>
          <p:nvPr/>
        </p:nvSpPr>
        <p:spPr>
          <a:xfrm>
            <a:off x="3281357" y="3828378"/>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5"/>
          <p:cNvSpPr/>
          <p:nvPr/>
        </p:nvSpPr>
        <p:spPr>
          <a:xfrm>
            <a:off x="5938996" y="3191368"/>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5"/>
          <p:cNvSpPr/>
          <p:nvPr/>
        </p:nvSpPr>
        <p:spPr>
          <a:xfrm>
            <a:off x="7271913" y="2982924"/>
            <a:ext cx="251000" cy="2509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5" name="Gruppieren 20"/>
          <p:cNvGrpSpPr/>
          <p:nvPr/>
        </p:nvGrpSpPr>
        <p:grpSpPr>
          <a:xfrm>
            <a:off x="6912260" y="2368775"/>
            <a:ext cx="216024" cy="211460"/>
            <a:chOff x="2699792" y="2497460"/>
            <a:chExt cx="216024" cy="211460"/>
          </a:xfrm>
        </p:grpSpPr>
        <p:cxnSp>
          <p:nvCxnSpPr>
            <p:cNvPr id="29" name="Gerader Verbinder 14"/>
            <p:cNvCxnSpPr/>
            <p:nvPr/>
          </p:nvCxnSpPr>
          <p:spPr>
            <a:xfrm flipH="1">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Gerader Verbinder 16"/>
            <p:cNvCxnSpPr/>
            <p:nvPr/>
          </p:nvCxnSpPr>
          <p:spPr>
            <a:xfrm>
              <a:off x="2699792" y="2497460"/>
              <a:ext cx="216024" cy="2114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8" name="直接箭头连接符 7"/>
          <p:cNvCxnSpPr/>
          <p:nvPr/>
        </p:nvCxnSpPr>
        <p:spPr>
          <a:xfrm flipV="1">
            <a:off x="4085432" y="2522377"/>
            <a:ext cx="2826828" cy="1339216"/>
          </a:xfrm>
          <a:prstGeom prst="straightConnector1">
            <a:avLst/>
          </a:prstGeom>
          <a:ln>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673899" y="2732318"/>
            <a:ext cx="371136" cy="687650"/>
          </a:xfrm>
          <a:prstGeom prst="line">
            <a:avLst/>
          </a:prstGeom>
          <a:ln w="19050">
            <a:headEnd type="arrow" w="sm" len="med"/>
            <a:tailEnd type="arrow"/>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909706" y="3021358"/>
            <a:ext cx="160852" cy="305391"/>
          </a:xfrm>
          <a:prstGeom prst="line">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790943" y="2800646"/>
            <a:ext cx="906017" cy="246221"/>
          </a:xfrm>
          <a:prstGeom prst="rect">
            <a:avLst/>
          </a:prstGeom>
          <a:noFill/>
        </p:spPr>
        <p:txBody>
          <a:bodyPr wrap="none" rtlCol="0">
            <a:spAutoFit/>
          </a:bodyPr>
          <a:lstStyle/>
          <a:p>
            <a:r>
              <a:rPr lang="en-GB" sz="1000" dirty="0" smtClean="0">
                <a:latin typeface="Times New Roman" panose="02020603050405020304" pitchFamily="18" charset="0"/>
                <a:cs typeface="Times New Roman" panose="02020603050405020304" pitchFamily="18" charset="0"/>
              </a:rPr>
              <a:t>d</a:t>
            </a:r>
            <a:r>
              <a:rPr lang="en-GB" sz="1000" baseline="-25000" dirty="0" smtClean="0">
                <a:latin typeface="Times New Roman" panose="02020603050405020304" pitchFamily="18" charset="0"/>
                <a:cs typeface="Times New Roman" panose="02020603050405020304" pitchFamily="18" charset="0"/>
              </a:rPr>
              <a:t>1</a:t>
            </a:r>
            <a:r>
              <a:rPr lang="en-GB" sz="1000" dirty="0" smtClean="0">
                <a:latin typeface="Times New Roman" panose="02020603050405020304" pitchFamily="18" charset="0"/>
                <a:cs typeface="Times New Roman" panose="02020603050405020304" pitchFamily="18" charset="0"/>
              </a:rPr>
              <a:t> &gt; threshold</a:t>
            </a:r>
            <a:endParaRPr lang="en-GB" sz="1000"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5552240" y="3490836"/>
            <a:ext cx="894797" cy="246221"/>
          </a:xfrm>
          <a:prstGeom prst="rect">
            <a:avLst/>
          </a:prstGeom>
          <a:noFill/>
        </p:spPr>
        <p:txBody>
          <a:bodyPr wrap="none" rtlCol="0">
            <a:spAutoFit/>
          </a:bodyPr>
          <a:lstStyle/>
          <a:p>
            <a:r>
              <a:rPr lang="en-GB" sz="1000" dirty="0" smtClean="0">
                <a:latin typeface="Times New Roman" panose="02020603050405020304" pitchFamily="18" charset="0"/>
                <a:cs typeface="Times New Roman" panose="02020603050405020304" pitchFamily="18" charset="0"/>
              </a:rPr>
              <a:t>d</a:t>
            </a:r>
            <a:r>
              <a:rPr lang="en-GB" sz="1000" baseline="-25000" dirty="0" smtClean="0">
                <a:latin typeface="Times New Roman" panose="02020603050405020304" pitchFamily="18" charset="0"/>
                <a:cs typeface="Times New Roman" panose="02020603050405020304" pitchFamily="18" charset="0"/>
              </a:rPr>
              <a:t>2 </a:t>
            </a:r>
            <a:r>
              <a:rPr lang="en-GB" sz="1000" dirty="0" smtClean="0">
                <a:latin typeface="Times New Roman" panose="02020603050405020304" pitchFamily="18" charset="0"/>
                <a:cs typeface="Times New Roman" panose="02020603050405020304" pitchFamily="18" charset="0"/>
              </a:rPr>
              <a:t>&lt; threshold</a:t>
            </a:r>
            <a:endParaRPr lang="en-GB" sz="1000" dirty="0">
              <a:latin typeface="Times New Roman" panose="02020603050405020304" pitchFamily="18" charset="0"/>
              <a:cs typeface="Times New Roman" panose="02020603050405020304" pitchFamily="18" charset="0"/>
            </a:endParaRPr>
          </a:p>
        </p:txBody>
      </p:sp>
      <p:pic>
        <p:nvPicPr>
          <p:cNvPr id="23" name="Picture 2" descr="Collision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115888"/>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77732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494</TotalTime>
  <Words>776</Words>
  <Application>Microsoft Office PowerPoint</Application>
  <PresentationFormat>Affichage à l'écran (4:3)</PresentationFormat>
  <Paragraphs>108</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Solstice</vt:lpstr>
      <vt:lpstr>RoboSoccer Laboratory</vt:lpstr>
      <vt:lpstr>Reminder: Planning</vt:lpstr>
      <vt:lpstr>Class Diagram</vt:lpstr>
      <vt:lpstr>The moving ball interception</vt:lpstr>
      <vt:lpstr>The moving ball interception</vt:lpstr>
      <vt:lpstr>The moving ball interception</vt:lpstr>
      <vt:lpstr>The moving ball interception</vt:lpstr>
      <vt:lpstr>The collision avoidance</vt:lpstr>
      <vt:lpstr>The collision avoidance</vt:lpstr>
      <vt:lpstr>The collision avoidance</vt:lpstr>
      <vt:lpstr>The collision avoidance</vt:lpstr>
      <vt:lpstr>The collision avoidance</vt:lpstr>
      <vt:lpstr>The collision avoidance</vt:lpstr>
      <vt:lpstr>Collision avoidance with walls / penalty zone</vt:lpstr>
      <vt:lpstr>Collision avoidance with walls / penalty zone</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RoboSoccer Laboratory</dc:title>
  <dc:creator>Cokie 78</dc:creator>
  <cp:lastModifiedBy>Cokie 78</cp:lastModifiedBy>
  <cp:revision>57</cp:revision>
  <dcterms:created xsi:type="dcterms:W3CDTF">2015-04-26T19:06:16Z</dcterms:created>
  <dcterms:modified xsi:type="dcterms:W3CDTF">2015-06-15T07:11:08Z</dcterms:modified>
</cp:coreProperties>
</file>