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1" r:id="rId9"/>
    <p:sldId id="277" r:id="rId10"/>
    <p:sldId id="266" r:id="rId11"/>
    <p:sldId id="267" r:id="rId12"/>
    <p:sldId id="268" r:id="rId13"/>
    <p:sldId id="264" r:id="rId14"/>
    <p:sldId id="258" r:id="rId15"/>
    <p:sldId id="259" r:id="rId16"/>
    <p:sldId id="260" r:id="rId17"/>
    <p:sldId id="261" r:id="rId18"/>
    <p:sldId id="262" r:id="rId19"/>
    <p:sldId id="263" r:id="rId20"/>
    <p:sldId id="265" r:id="rId21"/>
    <p:sldId id="279" r:id="rId22"/>
    <p:sldId id="278" r:id="rId23"/>
    <p:sldId id="280" r:id="rId2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utura Bk BT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utura Bk BT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utura Bk BT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utura Bk BT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utura Bk BT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Futura Bk BT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Futura Bk BT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Futura Bk BT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Futura Bk BT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kie 78" initials="C7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EEEEEE"/>
    <a:srgbClr val="F0F0F0"/>
    <a:srgbClr val="ECECEC"/>
    <a:srgbClr val="ADCCE6"/>
    <a:srgbClr val="DAEEFF"/>
    <a:srgbClr val="B8D0E5"/>
    <a:srgbClr val="DEDED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19T13:57:31.125" idx="1">
    <p:pos x="5440" y="3441"/>
    <p:text>It looks like we did not implement any strategy at all...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19T23:53:14.088" idx="4">
    <p:pos x="5576" y="1238"/>
    <p:text>Final "presentaion"...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0T00:04:28.686" idx="5">
    <p:pos x="10" y="10"/>
    <p:text>Alphabetical order for Developers?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368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18" charset="0"/>
              </a:defRPr>
            </a:lvl1pPr>
          </a:lstStyle>
          <a:p>
            <a:fld id="{B9FF4D10-2A75-4890-A98F-C52F56EFED0A}" type="slidenum">
              <a:rPr lang="de-DE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19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F8F16EF-8461-4756-A5FF-D14048337AC0}" type="slidenum">
              <a:t>7</a:t>
            </a:fld>
            <a:endParaRPr lang="fr-F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vert="horz" compatLnSpc="1"/>
          <a:lstStyle/>
          <a:p>
            <a:pPr marL="0" indent="0" algn="l" hangingPunct="1"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>
              <a:solidFill>
                <a:srgbClr val="000000"/>
              </a:solidFill>
              <a:latin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7959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F8F16EF-8461-4756-A5FF-D14048337AC0}" type="slidenum">
              <a:t>8</a:t>
            </a:fld>
            <a:endParaRPr lang="fr-F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vert="horz" compatLnSpc="1"/>
          <a:lstStyle/>
          <a:p>
            <a:pPr marL="0" indent="0" algn="l" hangingPunct="1"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>
              <a:solidFill>
                <a:srgbClr val="000000"/>
              </a:solidFill>
              <a:latin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1920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/>
          </p:cNvGraphicFramePr>
          <p:nvPr userDrawn="1"/>
        </p:nvGraphicFramePr>
        <p:xfrm>
          <a:off x="3617913" y="1093788"/>
          <a:ext cx="5027612" cy="502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Designer Zeichnung" r:id="rId3" imgW="5587920" imgH="5587920" progId="Designer.Drawing.8">
                  <p:embed/>
                </p:oleObj>
              </mc:Choice>
              <mc:Fallback>
                <p:oleObj name="Designer Zeichnung" r:id="rId3" imgW="5587920" imgH="5587920" progId="Designer.Drawing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1093788"/>
                        <a:ext cx="5027612" cy="502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2233" y="1490134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141134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fr-FR" smtClean="0"/>
              <a:t>Modifiez le style des sous-titres du masque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755900" y="6400800"/>
            <a:ext cx="5905500" cy="292100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08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7EAA0-43F7-4519-BF3C-286DBF15FC52}" type="slidenum">
              <a:rPr lang="de-DE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151467"/>
            <a:ext cx="3987800" cy="5020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51467"/>
            <a:ext cx="3987800" cy="5020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1C821-2EF5-42E3-B101-5F62AAE50A7E}" type="slidenum">
              <a:rPr lang="de-DE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03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608-1BA0-4EBA-B288-D1E5DF3477CD}" type="datetimeFigureOut">
              <a:rPr lang="en-GB" smtClean="0"/>
              <a:t>19/07/2015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2ADF-9F0A-4216-9C7E-646B7EA51A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2409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12713"/>
            <a:ext cx="72818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65200"/>
            <a:ext cx="8128000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9388" y="6445250"/>
            <a:ext cx="185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utura Bk BT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188" y="6445250"/>
            <a:ext cx="3373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utura Bk BT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4825" y="6445250"/>
            <a:ext cx="511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2E5E2-0E1E-4AEA-A577-2C3DD34DFEBB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291263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rgbClr val="0065BD"/>
                </a:gs>
                <a:gs pos="88000">
                  <a:schemeClr val="bg1"/>
                </a:gs>
              </a:gsLst>
              <a:lin ang="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4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423025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719138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50000">
                  <a:srgbClr val="0065BD"/>
                </a:gs>
                <a:gs pos="5000">
                  <a:schemeClr val="bg1"/>
                </a:gs>
              </a:gsLst>
              <a:lin ang="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7" name="Bild 16" descr="rcslogo_c_new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8" y="73025"/>
            <a:ext cx="1196975" cy="588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712788" y="6569075"/>
            <a:ext cx="1846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Futura Bk BT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Futura Bk BT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Futura Bk BT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Futura Bk BT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  <a:ea typeface="MS PGothic" pitchFamily="34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  <a:latin typeface="Arial" pitchFamily="34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1" r:id="rId2"/>
    <p:sldLayoutId id="2147483702" r:id="rId3"/>
    <p:sldLayoutId id="214748370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S PGothic" pitchFamily="34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MS PGothic" pitchFamily="34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MS PGothic" pitchFamily="34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MS PGothic" pitchFamily="34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MS PGothic" pitchFamily="34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s.ei.tum.de/en/Lehre/Labs/pr_r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>
          <a:xfrm>
            <a:off x="512763" y="938599"/>
            <a:ext cx="8128000" cy="1295400"/>
          </a:xfrm>
        </p:spPr>
        <p:txBody>
          <a:bodyPr/>
          <a:lstStyle/>
          <a:p>
            <a:r>
              <a:rPr lang="de-DE" dirty="0" err="1"/>
              <a:t>RoboSoccer</a:t>
            </a:r>
            <a:r>
              <a:rPr lang="de-DE" dirty="0"/>
              <a:t> Laboratory</a:t>
            </a:r>
            <a:endParaRPr lang="de-DE" dirty="0" smtClean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508000" y="2537843"/>
            <a:ext cx="8128000" cy="1752600"/>
          </a:xfrm>
        </p:spPr>
        <p:txBody>
          <a:bodyPr/>
          <a:lstStyle/>
          <a:p>
            <a:pPr eaLnBrk="1" hangingPunct="1"/>
            <a:r>
              <a:rPr lang="de-DE" dirty="0" smtClean="0"/>
              <a:t>Final </a:t>
            </a:r>
            <a:r>
              <a:rPr lang="de-DE" dirty="0" err="1" smtClean="0"/>
              <a:t>presentation</a:t>
            </a:r>
            <a:r>
              <a:rPr lang="de-DE" dirty="0" smtClean="0"/>
              <a:t> – Team C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7735" y="4343986"/>
            <a:ext cx="39854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Quoc-Nam </a:t>
            </a:r>
            <a:r>
              <a:rPr lang="fr-FR" sz="1400" dirty="0" err="1"/>
              <a:t>Dessoulles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Duc </a:t>
            </a:r>
            <a:r>
              <a:rPr lang="fr-FR" sz="1400" dirty="0" err="1"/>
              <a:t>Tung</a:t>
            </a:r>
            <a:r>
              <a:rPr lang="fr-FR" sz="1400" dirty="0"/>
              <a:t> Dinh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Isabelle </a:t>
            </a:r>
            <a:r>
              <a:rPr lang="fr-FR" sz="1400" dirty="0" err="1"/>
              <a:t>Janscha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Shu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Chiraz </a:t>
            </a:r>
            <a:r>
              <a:rPr lang="fr-FR" sz="1400" dirty="0" err="1"/>
              <a:t>Nafouki</a:t>
            </a:r>
            <a:endParaRPr lang="fr-FR" sz="1400" dirty="0"/>
          </a:p>
        </p:txBody>
      </p:sp>
      <p:pic>
        <p:nvPicPr>
          <p:cNvPr id="5" name="Picture 2" descr="http://www.rcs.ei.tum.de/fileadmin/tueircs/www/_migrated_pics/76f9645d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53" y="4045789"/>
            <a:ext cx="1943794" cy="14518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636094" y="5655519"/>
            <a:ext cx="2808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Source: </a:t>
            </a:r>
            <a:r>
              <a:rPr lang="fr-FR" sz="800" dirty="0" smtClean="0">
                <a:hlinkClick r:id="rId3"/>
              </a:rPr>
              <a:t>http://www.rcs.ei.tum.de/en/Lehre/Labs/pr_rs</a:t>
            </a:r>
            <a:r>
              <a:rPr lang="fr-FR" sz="900" dirty="0" smtClean="0">
                <a:hlinkClick r:id="rId3"/>
              </a:rPr>
              <a:t>/</a:t>
            </a:r>
            <a:r>
              <a:rPr lang="fr-FR" sz="900" dirty="0" smtClean="0"/>
              <a:t> </a:t>
            </a:r>
            <a:endParaRPr lang="fr-F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Diagram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3" y="990469"/>
            <a:ext cx="4586824" cy="506310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5564" y="1508054"/>
            <a:ext cx="36514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Interpreter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, </a:t>
            </a:r>
            <a:r>
              <a:rPr lang="de-DE" dirty="0" err="1" smtClean="0"/>
              <a:t>formations</a:t>
            </a:r>
            <a:r>
              <a:rPr lang="de-DE" dirty="0" smtClean="0"/>
              <a:t>,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r>
              <a:rPr lang="de-DE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Player </a:t>
            </a:r>
            <a:r>
              <a:rPr lang="de-DE" dirty="0" err="1" smtClean="0"/>
              <a:t>actor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separate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8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334292"/>
            <a:ext cx="4355555" cy="376022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350476" y="2615929"/>
            <a:ext cx="32855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Single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illustrated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Obstacle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r>
              <a:rPr lang="de-DE" dirty="0" smtClean="0"/>
              <a:t>, </a:t>
            </a:r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player</a:t>
            </a:r>
            <a:r>
              <a:rPr lang="de-DE" dirty="0" smtClean="0"/>
              <a:t> </a:t>
            </a:r>
            <a:r>
              <a:rPr lang="de-DE" dirty="0" err="1" smtClean="0"/>
              <a:t>formations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6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Obstacle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attacking</a:t>
            </a:r>
            <a:r>
              <a:rPr lang="de-DE" dirty="0" smtClean="0"/>
              <a:t> </a:t>
            </a:r>
            <a:r>
              <a:rPr lang="de-DE" dirty="0" err="1" smtClean="0"/>
              <a:t>player</a:t>
            </a:r>
            <a:r>
              <a:rPr lang="de-DE" dirty="0" smtClean="0"/>
              <a:t> (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: </a:t>
            </a:r>
            <a:r>
              <a:rPr lang="de-DE" dirty="0" err="1" smtClean="0"/>
              <a:t>left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150634" y="2010424"/>
            <a:ext cx="26123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 </a:t>
            </a:r>
            <a:r>
              <a:rPr lang="de-DE" sz="2000" dirty="0" err="1"/>
              <a:t>objects</a:t>
            </a:r>
            <a:r>
              <a:rPr lang="de-DE" sz="2000" dirty="0"/>
              <a:t>: </a:t>
            </a:r>
            <a:r>
              <a:rPr lang="de-DE" sz="2000" dirty="0" err="1"/>
              <a:t>Obstacles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Left</a:t>
            </a:r>
            <a:r>
              <a:rPr lang="de-DE" sz="2000" dirty="0" smtClean="0"/>
              <a:t> </a:t>
            </a:r>
            <a:r>
              <a:rPr lang="de-DE" sz="2000" dirty="0"/>
              <a:t>half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obstacle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force</a:t>
            </a:r>
            <a:r>
              <a:rPr lang="de-DE" sz="2000" dirty="0"/>
              <a:t> </a:t>
            </a:r>
            <a:r>
              <a:rPr lang="de-DE" sz="2000" dirty="0" err="1"/>
              <a:t>robot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attack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Obstacle</a:t>
            </a:r>
            <a:r>
              <a:rPr lang="de-DE" sz="2000" dirty="0" smtClean="0"/>
              <a:t> </a:t>
            </a:r>
            <a:r>
              <a:rPr lang="de-DE" sz="2000" dirty="0" err="1"/>
              <a:t>pattern</a:t>
            </a:r>
            <a:r>
              <a:rPr lang="de-DE" sz="2000" dirty="0"/>
              <a:t> </a:t>
            </a:r>
            <a:r>
              <a:rPr lang="de-DE" sz="2000" dirty="0" err="1"/>
              <a:t>around</a:t>
            </a:r>
            <a:r>
              <a:rPr lang="de-DE" sz="2000" dirty="0"/>
              <a:t> ball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aim</a:t>
            </a:r>
            <a:r>
              <a:rPr lang="de-DE" sz="2000" dirty="0"/>
              <a:t> at </a:t>
            </a:r>
            <a:r>
              <a:rPr lang="de-DE" sz="2000" dirty="0" err="1"/>
              <a:t>goal</a:t>
            </a:r>
            <a:endParaRPr lang="de-DE" sz="2000" dirty="0"/>
          </a:p>
        </p:txBody>
      </p:sp>
      <p:grpSp>
        <p:nvGrpSpPr>
          <p:cNvPr id="11" name="Groupe 10"/>
          <p:cNvGrpSpPr/>
          <p:nvPr/>
        </p:nvGrpSpPr>
        <p:grpSpPr>
          <a:xfrm>
            <a:off x="508000" y="1957446"/>
            <a:ext cx="5161766" cy="3244270"/>
            <a:chOff x="507999" y="1707292"/>
            <a:chExt cx="6173273" cy="3880022"/>
          </a:xfrm>
        </p:grpSpPr>
        <p:sp>
          <p:nvSpPr>
            <p:cNvPr id="5" name="Rechteck 4"/>
            <p:cNvSpPr/>
            <p:nvPr/>
          </p:nvSpPr>
          <p:spPr bwMode="auto">
            <a:xfrm>
              <a:off x="508000" y="1707292"/>
              <a:ext cx="6173272" cy="3880022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508000" y="3239530"/>
              <a:ext cx="526233" cy="123567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 bwMode="auto">
            <a:xfrm>
              <a:off x="6155039" y="3027061"/>
              <a:ext cx="526233" cy="123567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 bwMode="auto">
            <a:xfrm>
              <a:off x="5000751" y="3239530"/>
              <a:ext cx="185351" cy="1853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508000" y="1707292"/>
              <a:ext cx="2416817" cy="388002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507999" y="3027062"/>
              <a:ext cx="526233" cy="123567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 rot="757990">
              <a:off x="4878518" y="3033962"/>
              <a:ext cx="518984" cy="2124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 rot="723788">
              <a:off x="4763680" y="3490158"/>
              <a:ext cx="518984" cy="2124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 rot="6124074">
              <a:off x="5033915" y="3355651"/>
              <a:ext cx="685274" cy="15590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Ellipse 15"/>
            <p:cNvSpPr/>
            <p:nvPr/>
          </p:nvSpPr>
          <p:spPr bwMode="auto">
            <a:xfrm>
              <a:off x="3848634" y="4881776"/>
              <a:ext cx="405220" cy="46955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093426" y="4296505"/>
              <a:ext cx="405220" cy="46955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Ellipse 17"/>
            <p:cNvSpPr/>
            <p:nvPr/>
          </p:nvSpPr>
          <p:spPr bwMode="auto">
            <a:xfrm>
              <a:off x="4198838" y="1915770"/>
              <a:ext cx="405220" cy="46955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Multiplizieren 18"/>
            <p:cNvSpPr/>
            <p:nvPr/>
          </p:nvSpPr>
          <p:spPr bwMode="auto">
            <a:xfrm>
              <a:off x="5566899" y="2455543"/>
              <a:ext cx="402675" cy="372288"/>
            </a:xfrm>
            <a:prstGeom prst="mathMultiply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1" name="Gerader Verbinder 20"/>
            <p:cNvCxnSpPr>
              <a:stCxn id="19" idx="3"/>
            </p:cNvCxnSpPr>
            <p:nvPr/>
          </p:nvCxnSpPr>
          <p:spPr bwMode="auto">
            <a:xfrm flipH="1">
              <a:off x="4944803" y="2738417"/>
              <a:ext cx="718808" cy="1883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/>
            <p:cNvCxnSpPr/>
            <p:nvPr/>
          </p:nvCxnSpPr>
          <p:spPr bwMode="auto">
            <a:xfrm flipH="1">
              <a:off x="4871880" y="2923479"/>
              <a:ext cx="81906" cy="563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>
              <a:endCxn id="8" idx="1"/>
            </p:cNvCxnSpPr>
            <p:nvPr/>
          </p:nvCxnSpPr>
          <p:spPr bwMode="auto">
            <a:xfrm>
              <a:off x="4839549" y="3184309"/>
              <a:ext cx="188346" cy="823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>
              <a:endCxn id="7" idx="3"/>
            </p:cNvCxnSpPr>
            <p:nvPr/>
          </p:nvCxnSpPr>
          <p:spPr bwMode="auto">
            <a:xfrm>
              <a:off x="5168393" y="3379919"/>
              <a:ext cx="1512879" cy="264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Gerader Verbinder 36"/>
            <p:cNvCxnSpPr/>
            <p:nvPr/>
          </p:nvCxnSpPr>
          <p:spPr bwMode="auto">
            <a:xfrm flipH="1">
              <a:off x="4839549" y="2983830"/>
              <a:ext cx="38650" cy="2004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10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an interface to </a:t>
            </a:r>
            <a:r>
              <a:rPr lang="fr-FR" dirty="0" err="1" smtClean="0"/>
              <a:t>easily</a:t>
            </a:r>
            <a:r>
              <a:rPr lang="fr-FR" dirty="0" smtClean="0"/>
              <a:t> monitor the </a:t>
            </a:r>
            <a:r>
              <a:rPr lang="fr-FR" dirty="0" err="1" smtClean="0"/>
              <a:t>behavior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algorithms</a:t>
            </a:r>
            <a:r>
              <a:rPr lang="fr-FR" dirty="0" smtClean="0"/>
              <a:t> in real time: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Bonus: direct control of the robots by drag &amp; drop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06" y="2053254"/>
            <a:ext cx="4266579" cy="336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6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Path 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Based</a:t>
            </a:r>
            <a:r>
              <a:rPr lang="fr-FR" dirty="0" smtClean="0"/>
              <a:t> on the </a:t>
            </a:r>
            <a:r>
              <a:rPr lang="fr-FR" dirty="0" err="1" smtClean="0"/>
              <a:t>avoidance</a:t>
            </a:r>
            <a:r>
              <a:rPr lang="fr-FR" dirty="0" smtClean="0"/>
              <a:t> of </a:t>
            </a:r>
            <a:r>
              <a:rPr lang="fr-FR" dirty="0" err="1" smtClean="0"/>
              <a:t>polygons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virtual</a:t>
            </a:r>
            <a:r>
              <a:rPr lang="fr-FR" dirty="0" smtClean="0"/>
              <a:t> world </a:t>
            </a:r>
            <a:r>
              <a:rPr lang="fr-FR" dirty="0" err="1" smtClean="0"/>
              <a:t>populated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polygons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Polygons</a:t>
            </a:r>
            <a:r>
              <a:rPr lang="fr-FR" dirty="0" smtClean="0"/>
              <a:t> </a:t>
            </a:r>
            <a:r>
              <a:rPr lang="fr-FR" dirty="0"/>
              <a:t>=</a:t>
            </a:r>
            <a:r>
              <a:rPr lang="fr-FR" dirty="0" smtClean="0"/>
              <a:t> </a:t>
            </a:r>
            <a:r>
              <a:rPr lang="fr-FR" dirty="0" err="1" smtClean="0"/>
              <a:t>forbidden</a:t>
            </a:r>
            <a:r>
              <a:rPr lang="fr-FR" dirty="0" smtClean="0"/>
              <a:t> areas</a:t>
            </a:r>
          </a:p>
          <a:p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convex</a:t>
            </a:r>
            <a:r>
              <a:rPr lang="fr-FR" dirty="0" smtClean="0"/>
              <a:t> </a:t>
            </a:r>
            <a:r>
              <a:rPr lang="fr-FR" dirty="0" err="1" smtClean="0"/>
              <a:t>polygons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14</a:t>
            </a:fld>
            <a:endParaRPr lang="de-DE"/>
          </a:p>
        </p:txBody>
      </p:sp>
      <p:grpSp>
        <p:nvGrpSpPr>
          <p:cNvPr id="10" name="Groupe 9"/>
          <p:cNvGrpSpPr/>
          <p:nvPr/>
        </p:nvGrpSpPr>
        <p:grpSpPr>
          <a:xfrm>
            <a:off x="1104181" y="2217001"/>
            <a:ext cx="6996023" cy="2363637"/>
            <a:chOff x="1104181" y="2467155"/>
            <a:chExt cx="6996023" cy="2363637"/>
          </a:xfrm>
        </p:grpSpPr>
        <p:sp>
          <p:nvSpPr>
            <p:cNvPr id="5" name="Rectangle 4"/>
            <p:cNvSpPr/>
            <p:nvPr/>
          </p:nvSpPr>
          <p:spPr bwMode="auto">
            <a:xfrm>
              <a:off x="1104181" y="2467155"/>
              <a:ext cx="6996023" cy="2363637"/>
            </a:xfrm>
            <a:prstGeom prst="rect">
              <a:avLst/>
            </a:prstGeom>
            <a:solidFill>
              <a:srgbClr val="00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578635" y="3295290"/>
              <a:ext cx="828136" cy="70736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56054" y="3519576"/>
              <a:ext cx="828136" cy="70736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083835" y="3792746"/>
              <a:ext cx="828136" cy="70736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 rot="2381384">
              <a:off x="3586085" y="3079303"/>
              <a:ext cx="414068" cy="353683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5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Path 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r-FR" dirty="0" smtClean="0"/>
              <a:t>Computation of the </a:t>
            </a:r>
            <a:r>
              <a:rPr lang="fr-FR" dirty="0" err="1" smtClean="0"/>
              <a:t>visibility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r>
              <a:rPr lang="fr-FR" dirty="0" smtClean="0"/>
              <a:t> of </a:t>
            </a:r>
            <a:r>
              <a:rPr lang="fr-FR" dirty="0" err="1" smtClean="0"/>
              <a:t>each</a:t>
            </a:r>
            <a:r>
              <a:rPr lang="fr-FR" dirty="0" smtClean="0"/>
              <a:t> vertex: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vertices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« </a:t>
            </a:r>
            <a:r>
              <a:rPr lang="fr-FR" dirty="0" err="1" smtClean="0"/>
              <a:t>see</a:t>
            </a:r>
            <a:r>
              <a:rPr lang="fr-FR" dirty="0" smtClean="0"/>
              <a:t> »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if the line </a:t>
            </a:r>
            <a:r>
              <a:rPr lang="fr-FR" dirty="0" err="1" smtClean="0"/>
              <a:t>which</a:t>
            </a:r>
            <a:r>
              <a:rPr lang="fr-FR" dirty="0" smtClean="0"/>
              <a:t> links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smtClean="0"/>
              <a:t>not cross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polygon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15</a:t>
            </a:fld>
            <a:endParaRPr lang="de-DE"/>
          </a:p>
        </p:txBody>
      </p:sp>
      <p:grpSp>
        <p:nvGrpSpPr>
          <p:cNvPr id="67" name="Groupe 66"/>
          <p:cNvGrpSpPr/>
          <p:nvPr/>
        </p:nvGrpSpPr>
        <p:grpSpPr>
          <a:xfrm>
            <a:off x="1104180" y="1912213"/>
            <a:ext cx="6996023" cy="2363637"/>
            <a:chOff x="1104180" y="1912213"/>
            <a:chExt cx="6996023" cy="2363637"/>
          </a:xfrm>
        </p:grpSpPr>
        <p:sp>
          <p:nvSpPr>
            <p:cNvPr id="5" name="Rectangle 4"/>
            <p:cNvSpPr/>
            <p:nvPr/>
          </p:nvSpPr>
          <p:spPr bwMode="auto">
            <a:xfrm>
              <a:off x="1104180" y="1912213"/>
              <a:ext cx="6996023" cy="2363637"/>
            </a:xfrm>
            <a:prstGeom prst="rect">
              <a:avLst/>
            </a:prstGeom>
            <a:solidFill>
              <a:srgbClr val="00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578634" y="2740348"/>
              <a:ext cx="828136" cy="70736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56053" y="2964634"/>
              <a:ext cx="828136" cy="70736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083834" y="3237804"/>
              <a:ext cx="828136" cy="70736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 rot="2381384">
              <a:off x="3586084" y="2524361"/>
              <a:ext cx="414068" cy="353683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" name="Connecteur droit 11"/>
            <p:cNvCxnSpPr/>
            <p:nvPr/>
          </p:nvCxnSpPr>
          <p:spPr bwMode="auto">
            <a:xfrm flipH="1" flipV="1">
              <a:off x="3738563" y="2432902"/>
              <a:ext cx="2745626" cy="5317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necteur droit 13"/>
            <p:cNvCxnSpPr/>
            <p:nvPr/>
          </p:nvCxnSpPr>
          <p:spPr bwMode="auto">
            <a:xfrm flipH="1" flipV="1">
              <a:off x="4065370" y="2698768"/>
              <a:ext cx="2418819" cy="2658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Connecteur droit 15"/>
            <p:cNvCxnSpPr/>
            <p:nvPr/>
          </p:nvCxnSpPr>
          <p:spPr bwMode="auto">
            <a:xfrm flipH="1" flipV="1">
              <a:off x="4065370" y="2701202"/>
              <a:ext cx="1590683" cy="2634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Connecteur droit 19"/>
            <p:cNvCxnSpPr/>
            <p:nvPr/>
          </p:nvCxnSpPr>
          <p:spPr bwMode="auto">
            <a:xfrm flipH="1" flipV="1">
              <a:off x="3738563" y="2432902"/>
              <a:ext cx="1917490" cy="5317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Connecteur droit 21"/>
            <p:cNvCxnSpPr/>
            <p:nvPr/>
          </p:nvCxnSpPr>
          <p:spPr bwMode="auto">
            <a:xfrm flipH="1">
              <a:off x="3843338" y="2969503"/>
              <a:ext cx="18127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Connecteur droit 23"/>
            <p:cNvCxnSpPr/>
            <p:nvPr/>
          </p:nvCxnSpPr>
          <p:spPr bwMode="auto">
            <a:xfrm flipH="1">
              <a:off x="2406770" y="2964634"/>
              <a:ext cx="3249283" cy="483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Connecteur droit 25"/>
            <p:cNvCxnSpPr/>
            <p:nvPr/>
          </p:nvCxnSpPr>
          <p:spPr bwMode="auto">
            <a:xfrm flipH="1">
              <a:off x="5083834" y="2969503"/>
              <a:ext cx="572219" cy="2683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Connecteur droit 27"/>
            <p:cNvCxnSpPr/>
            <p:nvPr/>
          </p:nvCxnSpPr>
          <p:spPr bwMode="auto">
            <a:xfrm flipH="1">
              <a:off x="2406770" y="2432902"/>
              <a:ext cx="1331793" cy="3074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Connecteur droit 29"/>
            <p:cNvCxnSpPr/>
            <p:nvPr/>
          </p:nvCxnSpPr>
          <p:spPr bwMode="auto">
            <a:xfrm flipH="1">
              <a:off x="1578634" y="2432902"/>
              <a:ext cx="2159929" cy="3074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necteur droit 31"/>
            <p:cNvCxnSpPr/>
            <p:nvPr/>
          </p:nvCxnSpPr>
          <p:spPr bwMode="auto">
            <a:xfrm flipH="1">
              <a:off x="2406770" y="2432902"/>
              <a:ext cx="1331793" cy="10148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necteur droit 33"/>
            <p:cNvCxnSpPr/>
            <p:nvPr/>
          </p:nvCxnSpPr>
          <p:spPr bwMode="auto">
            <a:xfrm>
              <a:off x="3738563" y="2432902"/>
              <a:ext cx="1345271" cy="804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4065370" y="2701202"/>
              <a:ext cx="1018464" cy="12439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Connecteur droit 39"/>
            <p:cNvCxnSpPr/>
            <p:nvPr/>
          </p:nvCxnSpPr>
          <p:spPr bwMode="auto">
            <a:xfrm flipH="1">
              <a:off x="2406770" y="2701202"/>
              <a:ext cx="1114096" cy="391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necteur droit 41"/>
            <p:cNvCxnSpPr/>
            <p:nvPr/>
          </p:nvCxnSpPr>
          <p:spPr bwMode="auto">
            <a:xfrm flipH="1">
              <a:off x="1578634" y="2701202"/>
              <a:ext cx="1942232" cy="391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necteur droit 43"/>
            <p:cNvCxnSpPr/>
            <p:nvPr/>
          </p:nvCxnSpPr>
          <p:spPr bwMode="auto">
            <a:xfrm flipH="1">
              <a:off x="2406770" y="2698768"/>
              <a:ext cx="1114096" cy="7489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Connecteur droit 47"/>
            <p:cNvCxnSpPr/>
            <p:nvPr/>
          </p:nvCxnSpPr>
          <p:spPr bwMode="auto">
            <a:xfrm>
              <a:off x="3843338" y="2969503"/>
              <a:ext cx="1240496" cy="9756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Connecteur droit 49"/>
            <p:cNvCxnSpPr/>
            <p:nvPr/>
          </p:nvCxnSpPr>
          <p:spPr bwMode="auto">
            <a:xfrm>
              <a:off x="3843338" y="2969503"/>
              <a:ext cx="1240496" cy="2683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Connecteur droit 51"/>
            <p:cNvCxnSpPr/>
            <p:nvPr/>
          </p:nvCxnSpPr>
          <p:spPr bwMode="auto">
            <a:xfrm flipV="1">
              <a:off x="5911970" y="3672000"/>
              <a:ext cx="572219" cy="2731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necteur droit 53"/>
            <p:cNvCxnSpPr/>
            <p:nvPr/>
          </p:nvCxnSpPr>
          <p:spPr bwMode="auto">
            <a:xfrm>
              <a:off x="1578634" y="3457336"/>
              <a:ext cx="3505200" cy="4878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necteur droit 55"/>
            <p:cNvCxnSpPr/>
            <p:nvPr/>
          </p:nvCxnSpPr>
          <p:spPr bwMode="auto">
            <a:xfrm>
              <a:off x="2406770" y="2740348"/>
              <a:ext cx="2677064" cy="1204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Connecteur droit 57"/>
            <p:cNvCxnSpPr/>
            <p:nvPr/>
          </p:nvCxnSpPr>
          <p:spPr bwMode="auto">
            <a:xfrm>
              <a:off x="2406770" y="2740348"/>
              <a:ext cx="2677064" cy="4974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Connecteur droit 59"/>
            <p:cNvCxnSpPr/>
            <p:nvPr/>
          </p:nvCxnSpPr>
          <p:spPr bwMode="auto">
            <a:xfrm flipH="1">
              <a:off x="2406770" y="2969503"/>
              <a:ext cx="1436568" cy="478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onnecteur droit 61"/>
            <p:cNvCxnSpPr/>
            <p:nvPr/>
          </p:nvCxnSpPr>
          <p:spPr bwMode="auto">
            <a:xfrm flipH="1" flipV="1">
              <a:off x="2406770" y="2740348"/>
              <a:ext cx="1436568" cy="2242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Connecteur droit 65"/>
            <p:cNvCxnSpPr/>
            <p:nvPr/>
          </p:nvCxnSpPr>
          <p:spPr bwMode="auto">
            <a:xfrm flipV="1">
              <a:off x="2406770" y="3237804"/>
              <a:ext cx="2704606" cy="2099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835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Path 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fr-FR" dirty="0" smtClean="0"/>
              <a:t>Computation of a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points:  Just </a:t>
            </a:r>
            <a:r>
              <a:rPr lang="fr-FR" dirty="0" err="1" smtClean="0"/>
              <a:t>follow</a:t>
            </a:r>
            <a:r>
              <a:rPr lang="fr-FR" dirty="0" smtClean="0"/>
              <a:t> the </a:t>
            </a:r>
            <a:r>
              <a:rPr lang="fr-FR" dirty="0" err="1" smtClean="0"/>
              <a:t>map</a:t>
            </a:r>
            <a:r>
              <a:rPr lang="fr-FR" dirty="0" smtClean="0"/>
              <a:t>!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For the </a:t>
            </a:r>
            <a:r>
              <a:rPr lang="fr-FR" dirty="0" err="1" smtClean="0"/>
              <a:t>shortest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r>
              <a:rPr lang="fr-FR" dirty="0" smtClean="0"/>
              <a:t>: Use of the </a:t>
            </a:r>
            <a:r>
              <a:rPr lang="fr-FR" dirty="0" err="1" smtClean="0"/>
              <a:t>Dijkstra’s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endParaRPr lang="fr-FR" dirty="0" smtClean="0"/>
          </a:p>
          <a:p>
            <a:r>
              <a:rPr lang="fr-FR" dirty="0" smtClean="0"/>
              <a:t>Target not accessible </a:t>
            </a:r>
            <a:r>
              <a:rPr lang="fr-FR" dirty="0" smtClean="0">
                <a:latin typeface="Cambria Math"/>
                <a:ea typeface="Cambria Math"/>
              </a:rPr>
              <a:t>⇒ </a:t>
            </a:r>
            <a:r>
              <a:rPr lang="fr-FR" dirty="0" smtClean="0">
                <a:latin typeface="+mj-lt"/>
                <a:ea typeface="Cambria Math"/>
              </a:rPr>
              <a:t>Use of a flood-</a:t>
            </a:r>
            <a:r>
              <a:rPr lang="fr-FR" dirty="0" err="1" smtClean="0">
                <a:latin typeface="+mj-lt"/>
                <a:ea typeface="Cambria Math"/>
              </a:rPr>
              <a:t>fill</a:t>
            </a:r>
            <a:r>
              <a:rPr lang="fr-FR" dirty="0" smtClean="0">
                <a:latin typeface="+mj-lt"/>
                <a:ea typeface="Cambria Math"/>
              </a:rPr>
              <a:t> </a:t>
            </a:r>
            <a:r>
              <a:rPr lang="fr-FR" dirty="0" err="1" smtClean="0">
                <a:latin typeface="+mj-lt"/>
                <a:ea typeface="Cambria Math"/>
              </a:rPr>
              <a:t>algorithm</a:t>
            </a:r>
            <a:r>
              <a:rPr lang="fr-FR" dirty="0" smtClean="0">
                <a:latin typeface="+mj-lt"/>
                <a:ea typeface="Cambria Math"/>
              </a:rPr>
              <a:t> to </a:t>
            </a:r>
            <a:r>
              <a:rPr lang="fr-FR" dirty="0" err="1" smtClean="0">
                <a:latin typeface="+mj-lt"/>
                <a:ea typeface="Cambria Math"/>
              </a:rPr>
              <a:t>compute</a:t>
            </a:r>
            <a:r>
              <a:rPr lang="fr-FR" dirty="0" smtClean="0">
                <a:latin typeface="+mj-lt"/>
                <a:ea typeface="Cambria Math"/>
              </a:rPr>
              <a:t> the </a:t>
            </a:r>
            <a:r>
              <a:rPr lang="fr-FR" dirty="0" err="1" smtClean="0">
                <a:latin typeface="+mj-lt"/>
                <a:ea typeface="Cambria Math"/>
              </a:rPr>
              <a:t>nearest</a:t>
            </a:r>
            <a:r>
              <a:rPr lang="fr-FR" dirty="0" smtClean="0">
                <a:latin typeface="+mj-lt"/>
                <a:ea typeface="Cambria Math"/>
              </a:rPr>
              <a:t> accessible point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16</a:t>
            </a:fld>
            <a:endParaRPr lang="de-DE"/>
          </a:p>
        </p:txBody>
      </p:sp>
      <p:grpSp>
        <p:nvGrpSpPr>
          <p:cNvPr id="25" name="Groupe 24"/>
          <p:cNvGrpSpPr/>
          <p:nvPr/>
        </p:nvGrpSpPr>
        <p:grpSpPr>
          <a:xfrm>
            <a:off x="1104180" y="2159863"/>
            <a:ext cx="6996023" cy="2363637"/>
            <a:chOff x="1104180" y="2159863"/>
            <a:chExt cx="6996023" cy="2363637"/>
          </a:xfrm>
        </p:grpSpPr>
        <p:grpSp>
          <p:nvGrpSpPr>
            <p:cNvPr id="23" name="Groupe 22"/>
            <p:cNvGrpSpPr/>
            <p:nvPr/>
          </p:nvGrpSpPr>
          <p:grpSpPr>
            <a:xfrm>
              <a:off x="1104180" y="2159863"/>
              <a:ext cx="6996023" cy="2363637"/>
              <a:chOff x="1104180" y="1912213"/>
              <a:chExt cx="6996023" cy="2363637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1104180" y="1912213"/>
                <a:ext cx="6996023" cy="2363637"/>
              </a:xfrm>
              <a:prstGeom prst="rect">
                <a:avLst/>
              </a:prstGeom>
              <a:solidFill>
                <a:srgbClr val="0099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578634" y="2740348"/>
                <a:ext cx="828136" cy="707366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5656053" y="2964634"/>
                <a:ext cx="828136" cy="707366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5083834" y="3237804"/>
                <a:ext cx="828136" cy="707366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 rot="2381384">
                <a:off x="3586084" y="2524361"/>
                <a:ext cx="414068" cy="353683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2" name="Connecteur droit 11"/>
              <p:cNvCxnSpPr/>
              <p:nvPr/>
            </p:nvCxnSpPr>
            <p:spPr bwMode="auto">
              <a:xfrm flipH="1" flipV="1">
                <a:off x="3738563" y="2432902"/>
                <a:ext cx="2745626" cy="5317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Connecteur droit 13"/>
              <p:cNvCxnSpPr/>
              <p:nvPr/>
            </p:nvCxnSpPr>
            <p:spPr bwMode="auto">
              <a:xfrm flipH="1" flipV="1">
                <a:off x="4065370" y="2698768"/>
                <a:ext cx="2418819" cy="26586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Connecteur droit 15"/>
              <p:cNvCxnSpPr/>
              <p:nvPr/>
            </p:nvCxnSpPr>
            <p:spPr bwMode="auto">
              <a:xfrm flipH="1" flipV="1">
                <a:off x="4065370" y="2701202"/>
                <a:ext cx="1590683" cy="2634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Connecteur droit 19"/>
              <p:cNvCxnSpPr/>
              <p:nvPr/>
            </p:nvCxnSpPr>
            <p:spPr bwMode="auto">
              <a:xfrm flipH="1" flipV="1">
                <a:off x="3738563" y="2432902"/>
                <a:ext cx="1917490" cy="5317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Connecteur droit 21"/>
              <p:cNvCxnSpPr/>
              <p:nvPr/>
            </p:nvCxnSpPr>
            <p:spPr bwMode="auto">
              <a:xfrm flipH="1">
                <a:off x="3843338" y="2969503"/>
                <a:ext cx="181271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Connecteur droit 23"/>
              <p:cNvCxnSpPr/>
              <p:nvPr/>
            </p:nvCxnSpPr>
            <p:spPr bwMode="auto">
              <a:xfrm flipH="1">
                <a:off x="2406770" y="2964634"/>
                <a:ext cx="3249283" cy="48308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Connecteur droit 25"/>
              <p:cNvCxnSpPr/>
              <p:nvPr/>
            </p:nvCxnSpPr>
            <p:spPr bwMode="auto">
              <a:xfrm flipH="1">
                <a:off x="5083834" y="2969503"/>
                <a:ext cx="572219" cy="26830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Connecteur droit 27"/>
              <p:cNvCxnSpPr/>
              <p:nvPr/>
            </p:nvCxnSpPr>
            <p:spPr bwMode="auto">
              <a:xfrm flipH="1">
                <a:off x="2406770" y="2432902"/>
                <a:ext cx="1331793" cy="30744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Connecteur droit 29"/>
              <p:cNvCxnSpPr/>
              <p:nvPr/>
            </p:nvCxnSpPr>
            <p:spPr bwMode="auto">
              <a:xfrm flipH="1">
                <a:off x="1578634" y="2432902"/>
                <a:ext cx="2159929" cy="30744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Connecteur droit 31"/>
              <p:cNvCxnSpPr/>
              <p:nvPr/>
            </p:nvCxnSpPr>
            <p:spPr bwMode="auto">
              <a:xfrm flipH="1">
                <a:off x="2406770" y="2432902"/>
                <a:ext cx="1331793" cy="10148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Connecteur droit 33"/>
              <p:cNvCxnSpPr/>
              <p:nvPr/>
            </p:nvCxnSpPr>
            <p:spPr bwMode="auto">
              <a:xfrm>
                <a:off x="3738563" y="2432902"/>
                <a:ext cx="1345271" cy="80490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Connecteur droit 35"/>
              <p:cNvCxnSpPr/>
              <p:nvPr/>
            </p:nvCxnSpPr>
            <p:spPr bwMode="auto">
              <a:xfrm>
                <a:off x="4065370" y="2701202"/>
                <a:ext cx="1018464" cy="124396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Connecteur droit 39"/>
              <p:cNvCxnSpPr/>
              <p:nvPr/>
            </p:nvCxnSpPr>
            <p:spPr bwMode="auto">
              <a:xfrm flipH="1">
                <a:off x="2406770" y="2701202"/>
                <a:ext cx="1114096" cy="3914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Connecteur droit 41"/>
              <p:cNvCxnSpPr/>
              <p:nvPr/>
            </p:nvCxnSpPr>
            <p:spPr bwMode="auto">
              <a:xfrm flipH="1">
                <a:off x="1578634" y="2701202"/>
                <a:ext cx="1942232" cy="3914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Connecteur droit 43"/>
              <p:cNvCxnSpPr/>
              <p:nvPr/>
            </p:nvCxnSpPr>
            <p:spPr bwMode="auto">
              <a:xfrm flipH="1">
                <a:off x="2406770" y="2698768"/>
                <a:ext cx="1114096" cy="74894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Connecteur droit 47"/>
              <p:cNvCxnSpPr/>
              <p:nvPr/>
            </p:nvCxnSpPr>
            <p:spPr bwMode="auto">
              <a:xfrm>
                <a:off x="3843338" y="2969503"/>
                <a:ext cx="1240496" cy="9756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Connecteur droit 49"/>
              <p:cNvCxnSpPr/>
              <p:nvPr/>
            </p:nvCxnSpPr>
            <p:spPr bwMode="auto">
              <a:xfrm>
                <a:off x="3843338" y="2969503"/>
                <a:ext cx="1240496" cy="26830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Connecteur droit 51"/>
              <p:cNvCxnSpPr/>
              <p:nvPr/>
            </p:nvCxnSpPr>
            <p:spPr bwMode="auto">
              <a:xfrm flipV="1">
                <a:off x="5911970" y="3672000"/>
                <a:ext cx="572219" cy="27317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Connecteur droit 53"/>
              <p:cNvCxnSpPr/>
              <p:nvPr/>
            </p:nvCxnSpPr>
            <p:spPr bwMode="auto">
              <a:xfrm>
                <a:off x="1578634" y="3457336"/>
                <a:ext cx="3505200" cy="48783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Connecteur droit 55"/>
              <p:cNvCxnSpPr/>
              <p:nvPr/>
            </p:nvCxnSpPr>
            <p:spPr bwMode="auto">
              <a:xfrm>
                <a:off x="2406770" y="2740348"/>
                <a:ext cx="2677064" cy="120482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Connecteur droit 57"/>
              <p:cNvCxnSpPr/>
              <p:nvPr/>
            </p:nvCxnSpPr>
            <p:spPr bwMode="auto">
              <a:xfrm>
                <a:off x="2406770" y="2740348"/>
                <a:ext cx="2677064" cy="49745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Connecteur droit 59"/>
              <p:cNvCxnSpPr/>
              <p:nvPr/>
            </p:nvCxnSpPr>
            <p:spPr bwMode="auto">
              <a:xfrm flipH="1">
                <a:off x="2406770" y="2969503"/>
                <a:ext cx="1436568" cy="47821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Connecteur droit 61"/>
              <p:cNvCxnSpPr/>
              <p:nvPr/>
            </p:nvCxnSpPr>
            <p:spPr bwMode="auto">
              <a:xfrm flipH="1" flipV="1">
                <a:off x="2406770" y="2740348"/>
                <a:ext cx="1436568" cy="22428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Ellipse 10"/>
              <p:cNvSpPr/>
              <p:nvPr/>
            </p:nvSpPr>
            <p:spPr bwMode="auto">
              <a:xfrm>
                <a:off x="1293019" y="2867025"/>
                <a:ext cx="61912" cy="61912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5" name="Ellipse 34"/>
              <p:cNvSpPr/>
              <p:nvPr/>
            </p:nvSpPr>
            <p:spPr bwMode="auto">
              <a:xfrm>
                <a:off x="6869907" y="3112482"/>
                <a:ext cx="61912" cy="61912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8" name="Connecteur droit 17"/>
              <p:cNvCxnSpPr/>
              <p:nvPr/>
            </p:nvCxnSpPr>
            <p:spPr bwMode="auto">
              <a:xfrm flipH="1">
                <a:off x="1323975" y="2740348"/>
                <a:ext cx="254659" cy="1576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Connecteur droit 20"/>
              <p:cNvCxnSpPr/>
              <p:nvPr/>
            </p:nvCxnSpPr>
            <p:spPr bwMode="auto">
              <a:xfrm>
                <a:off x="6484189" y="2964634"/>
                <a:ext cx="416674" cy="17861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3" name="Connecteur droit 42"/>
            <p:cNvCxnSpPr/>
            <p:nvPr/>
          </p:nvCxnSpPr>
          <p:spPr bwMode="auto">
            <a:xfrm flipV="1">
              <a:off x="2406770" y="3487958"/>
              <a:ext cx="2704606" cy="2099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09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Path 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Advantages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No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discretize</a:t>
            </a:r>
            <a:r>
              <a:rPr lang="fr-FR" dirty="0" smtClean="0"/>
              <a:t> the world </a:t>
            </a:r>
            <a:r>
              <a:rPr lang="fr-FR" dirty="0" smtClean="0">
                <a:latin typeface="Cambria Math"/>
                <a:ea typeface="Cambria Math"/>
              </a:rPr>
              <a:t>⇒ </a:t>
            </a:r>
            <a:r>
              <a:rPr lang="fr-FR" dirty="0" err="1" smtClean="0">
                <a:latin typeface="+mj-lt"/>
                <a:ea typeface="Cambria Math"/>
              </a:rPr>
              <a:t>Actual</a:t>
            </a:r>
            <a:r>
              <a:rPr lang="fr-FR" dirty="0" smtClean="0">
                <a:latin typeface="+mj-lt"/>
                <a:ea typeface="Cambria Math"/>
              </a:rPr>
              <a:t> </a:t>
            </a:r>
            <a:r>
              <a:rPr lang="fr-FR" dirty="0" err="1" smtClean="0">
                <a:latin typeface="+mj-lt"/>
                <a:ea typeface="Cambria Math"/>
              </a:rPr>
              <a:t>shortest</a:t>
            </a:r>
            <a:r>
              <a:rPr lang="fr-FR" dirty="0" smtClean="0">
                <a:latin typeface="+mj-lt"/>
                <a:ea typeface="Cambria Math"/>
              </a:rPr>
              <a:t> </a:t>
            </a:r>
            <a:r>
              <a:rPr lang="fr-FR" dirty="0" err="1" smtClean="0">
                <a:latin typeface="+mj-lt"/>
                <a:ea typeface="Cambria Math"/>
              </a:rPr>
              <a:t>path</a:t>
            </a:r>
            <a:r>
              <a:rPr lang="fr-FR" dirty="0" smtClean="0">
                <a:latin typeface="+mj-lt"/>
                <a:ea typeface="Cambria Math"/>
              </a:rPr>
              <a:t> </a:t>
            </a:r>
            <a:r>
              <a:rPr lang="fr-FR" dirty="0" err="1" smtClean="0">
                <a:latin typeface="+mj-lt"/>
                <a:ea typeface="Cambria Math"/>
              </a:rPr>
              <a:t>retrieved</a:t>
            </a:r>
            <a:r>
              <a:rPr lang="fr-FR" dirty="0" smtClean="0">
                <a:latin typeface="+mj-lt"/>
                <a:ea typeface="Cambria Math"/>
              </a:rPr>
              <a:t>, </a:t>
            </a:r>
            <a:r>
              <a:rPr lang="fr-FR" dirty="0" err="1" smtClean="0">
                <a:latin typeface="+mj-lt"/>
                <a:ea typeface="Cambria Math"/>
              </a:rPr>
              <a:t>independent</a:t>
            </a:r>
            <a:r>
              <a:rPr lang="fr-FR" dirty="0" smtClean="0">
                <a:latin typeface="+mj-lt"/>
                <a:ea typeface="Cambria Math"/>
              </a:rPr>
              <a:t> </a:t>
            </a:r>
            <a:r>
              <a:rPr lang="fr-FR" dirty="0" err="1" smtClean="0">
                <a:latin typeface="+mj-lt"/>
                <a:ea typeface="Cambria Math"/>
              </a:rPr>
              <a:t>from</a:t>
            </a:r>
            <a:r>
              <a:rPr lang="fr-FR" dirty="0" smtClean="0">
                <a:latin typeface="+mj-lt"/>
                <a:ea typeface="Cambria Math"/>
              </a:rPr>
              <a:t> the </a:t>
            </a:r>
            <a:r>
              <a:rPr lang="fr-FR" dirty="0" err="1" smtClean="0">
                <a:latin typeface="+mj-lt"/>
                <a:ea typeface="Cambria Math"/>
              </a:rPr>
              <a:t>discretization</a:t>
            </a:r>
            <a:endParaRPr lang="fr-FR" dirty="0" smtClean="0">
              <a:latin typeface="+mj-lt"/>
              <a:ea typeface="Cambria Math"/>
            </a:endParaRPr>
          </a:p>
          <a:p>
            <a:pPr lvl="1"/>
            <a:r>
              <a:rPr lang="fr-FR" dirty="0" smtClean="0">
                <a:latin typeface="+mj-lt"/>
                <a:ea typeface="Cambria Math"/>
              </a:rPr>
              <a:t>A few points in the </a:t>
            </a:r>
            <a:r>
              <a:rPr lang="fr-FR" dirty="0" err="1" smtClean="0">
                <a:latin typeface="+mj-lt"/>
                <a:ea typeface="Cambria Math"/>
              </a:rPr>
              <a:t>generated</a:t>
            </a:r>
            <a:r>
              <a:rPr lang="fr-FR" dirty="0" smtClean="0">
                <a:latin typeface="+mj-lt"/>
                <a:ea typeface="Cambria Math"/>
              </a:rPr>
              <a:t> </a:t>
            </a:r>
            <a:r>
              <a:rPr lang="fr-FR" dirty="0" err="1" smtClean="0">
                <a:latin typeface="+mj-lt"/>
                <a:ea typeface="Cambria Math"/>
              </a:rPr>
              <a:t>path</a:t>
            </a:r>
            <a:r>
              <a:rPr lang="fr-FR" dirty="0" smtClean="0">
                <a:latin typeface="+mj-lt"/>
                <a:ea typeface="Cambria Math"/>
              </a:rPr>
              <a:t> </a:t>
            </a:r>
            <a:r>
              <a:rPr lang="fr-FR" dirty="0">
                <a:latin typeface="Cambria Math"/>
                <a:ea typeface="Cambria Math"/>
              </a:rPr>
              <a:t>⇒ </a:t>
            </a:r>
            <a:r>
              <a:rPr lang="fr-FR" dirty="0" err="1" smtClean="0">
                <a:latin typeface="+mj-lt"/>
                <a:ea typeface="Cambria Math"/>
              </a:rPr>
              <a:t>Easier</a:t>
            </a:r>
            <a:r>
              <a:rPr lang="fr-FR" dirty="0" smtClean="0">
                <a:latin typeface="+mj-lt"/>
                <a:ea typeface="Cambria Math"/>
              </a:rPr>
              <a:t> to drive </a:t>
            </a:r>
            <a:r>
              <a:rPr lang="fr-FR" dirty="0" err="1" smtClean="0">
                <a:latin typeface="+mj-lt"/>
                <a:ea typeface="Cambria Math"/>
              </a:rPr>
              <a:t>along</a:t>
            </a:r>
            <a:endParaRPr lang="fr-FR" dirty="0" smtClean="0">
              <a:latin typeface="+mj-lt"/>
              <a:ea typeface="Cambria Math"/>
            </a:endParaRPr>
          </a:p>
          <a:p>
            <a:pPr lvl="1"/>
            <a:r>
              <a:rPr lang="fr-FR" dirty="0" smtClean="0">
                <a:latin typeface="+mj-lt"/>
                <a:ea typeface="Cambria Math"/>
              </a:rPr>
              <a:t>A few </a:t>
            </a:r>
            <a:r>
              <a:rPr lang="fr-FR" dirty="0" err="1" smtClean="0">
                <a:latin typeface="+mj-lt"/>
                <a:ea typeface="Cambria Math"/>
              </a:rPr>
              <a:t>nodes</a:t>
            </a:r>
            <a:r>
              <a:rPr lang="fr-FR" dirty="0" smtClean="0">
                <a:latin typeface="+mj-lt"/>
                <a:ea typeface="Cambria Math"/>
              </a:rPr>
              <a:t> and links </a:t>
            </a:r>
            <a:r>
              <a:rPr lang="fr-FR" dirty="0">
                <a:latin typeface="Cambria Math"/>
                <a:ea typeface="Cambria Math"/>
              </a:rPr>
              <a:t>⇒ </a:t>
            </a:r>
            <a:r>
              <a:rPr lang="fr-FR" dirty="0" err="1" smtClean="0">
                <a:latin typeface="+mj-lt"/>
                <a:ea typeface="Cambria Math"/>
              </a:rPr>
              <a:t>Faster</a:t>
            </a:r>
            <a:r>
              <a:rPr lang="fr-FR" dirty="0" smtClean="0">
                <a:latin typeface="+mj-lt"/>
                <a:ea typeface="Cambria Math"/>
              </a:rPr>
              <a:t> computation</a:t>
            </a:r>
          </a:p>
          <a:p>
            <a:endParaRPr lang="fr-FR" dirty="0">
              <a:latin typeface="+mj-lt"/>
              <a:ea typeface="Cambria Math"/>
            </a:endParaRPr>
          </a:p>
          <a:p>
            <a:r>
              <a:rPr lang="fr-FR" dirty="0" smtClean="0">
                <a:latin typeface="+mj-lt"/>
                <a:ea typeface="Cambria Math"/>
              </a:rPr>
              <a:t>Computation time </a:t>
            </a:r>
            <a:r>
              <a:rPr lang="fr-FR" dirty="0" err="1" smtClean="0">
                <a:latin typeface="+mj-lt"/>
                <a:ea typeface="Cambria Math"/>
              </a:rPr>
              <a:t>dependencies</a:t>
            </a:r>
            <a:r>
              <a:rPr lang="fr-FR" dirty="0" smtClean="0">
                <a:latin typeface="+mj-lt"/>
                <a:ea typeface="Cambria Math"/>
              </a:rPr>
              <a:t>:</a:t>
            </a:r>
          </a:p>
          <a:p>
            <a:pPr lvl="1"/>
            <a:r>
              <a:rPr lang="fr-FR" dirty="0" err="1" smtClean="0">
                <a:latin typeface="+mj-lt"/>
                <a:ea typeface="Cambria Math"/>
              </a:rPr>
              <a:t>Number</a:t>
            </a:r>
            <a:r>
              <a:rPr lang="fr-FR" dirty="0" smtClean="0">
                <a:latin typeface="+mj-lt"/>
                <a:ea typeface="Cambria Math"/>
              </a:rPr>
              <a:t> of </a:t>
            </a:r>
            <a:r>
              <a:rPr lang="fr-FR" dirty="0" err="1" smtClean="0">
                <a:latin typeface="+mj-lt"/>
                <a:ea typeface="Cambria Math"/>
              </a:rPr>
              <a:t>vertices</a:t>
            </a:r>
            <a:r>
              <a:rPr lang="fr-FR" dirty="0" smtClean="0">
                <a:latin typeface="+mj-lt"/>
                <a:ea typeface="Cambria Math"/>
              </a:rPr>
              <a:t> (</a:t>
            </a:r>
            <a:r>
              <a:rPr lang="fr-FR" dirty="0" err="1" smtClean="0">
                <a:latin typeface="+mj-lt"/>
                <a:ea typeface="Cambria Math"/>
              </a:rPr>
              <a:t>polygons</a:t>
            </a:r>
            <a:r>
              <a:rPr lang="fr-FR" dirty="0" smtClean="0">
                <a:latin typeface="+mj-lt"/>
                <a:ea typeface="Cambria Math"/>
              </a:rPr>
              <a:t>)</a:t>
            </a:r>
          </a:p>
          <a:p>
            <a:pPr lvl="1"/>
            <a:r>
              <a:rPr lang="fr-FR" dirty="0" smtClean="0">
                <a:latin typeface="+mj-lt"/>
                <a:ea typeface="Cambria Math"/>
              </a:rPr>
              <a:t>Move of the obstacles (</a:t>
            </a:r>
            <a:r>
              <a:rPr lang="fr-FR" dirty="0" err="1" smtClean="0">
                <a:latin typeface="+mj-lt"/>
                <a:ea typeface="Cambria Math"/>
              </a:rPr>
              <a:t>remove</a:t>
            </a:r>
            <a:r>
              <a:rPr lang="fr-FR" dirty="0" smtClean="0">
                <a:latin typeface="+mj-lt"/>
                <a:ea typeface="Cambria Math"/>
              </a:rPr>
              <a:t> &amp; </a:t>
            </a:r>
            <a:r>
              <a:rPr lang="fr-FR" dirty="0" err="1" smtClean="0">
                <a:latin typeface="+mj-lt"/>
                <a:ea typeface="Cambria Math"/>
              </a:rPr>
              <a:t>add</a:t>
            </a:r>
            <a:r>
              <a:rPr lang="fr-FR" dirty="0" smtClean="0">
                <a:latin typeface="+mj-lt"/>
                <a:ea typeface="Cambria Math"/>
              </a:rPr>
              <a:t> = </a:t>
            </a:r>
            <a:r>
              <a:rPr lang="fr-FR" dirty="0" err="1" smtClean="0">
                <a:latin typeface="+mj-lt"/>
                <a:ea typeface="Cambria Math"/>
              </a:rPr>
              <a:t>expensive</a:t>
            </a:r>
            <a:r>
              <a:rPr lang="fr-FR" dirty="0" smtClean="0">
                <a:latin typeface="+mj-lt"/>
                <a:ea typeface="Cambria Math"/>
              </a:rPr>
              <a:t> </a:t>
            </a:r>
            <a:r>
              <a:rPr lang="fr-FR" dirty="0" err="1" smtClean="0">
                <a:latin typeface="+mj-lt"/>
                <a:ea typeface="Cambria Math"/>
              </a:rPr>
              <a:t>operation</a:t>
            </a:r>
            <a:r>
              <a:rPr lang="fr-FR" dirty="0" smtClean="0">
                <a:latin typeface="+mj-lt"/>
                <a:ea typeface="Cambria Math"/>
              </a:rPr>
              <a:t>)</a:t>
            </a:r>
          </a:p>
          <a:p>
            <a:r>
              <a:rPr lang="fr-FR" dirty="0" err="1" smtClean="0">
                <a:latin typeface="+mj-lt"/>
                <a:ea typeface="Cambria Math"/>
              </a:rPr>
              <a:t>Well</a:t>
            </a:r>
            <a:r>
              <a:rPr lang="fr-FR" dirty="0" smtClean="0">
                <a:latin typeface="+mj-lt"/>
                <a:ea typeface="Cambria Math"/>
              </a:rPr>
              <a:t> </a:t>
            </a:r>
            <a:r>
              <a:rPr lang="fr-FR" dirty="0" err="1" smtClean="0">
                <a:latin typeface="+mj-lt"/>
                <a:ea typeface="Cambria Math"/>
              </a:rPr>
              <a:t>suited</a:t>
            </a:r>
            <a:r>
              <a:rPr lang="fr-FR" dirty="0" smtClean="0">
                <a:latin typeface="+mj-lt"/>
                <a:ea typeface="Cambria Math"/>
              </a:rPr>
              <a:t> in </a:t>
            </a:r>
            <a:r>
              <a:rPr lang="fr-FR" dirty="0" err="1" smtClean="0">
                <a:latin typeface="+mj-lt"/>
                <a:ea typeface="Cambria Math"/>
              </a:rPr>
              <a:t>our</a:t>
            </a:r>
            <a:r>
              <a:rPr lang="fr-FR" dirty="0" smtClean="0">
                <a:latin typeface="+mj-lt"/>
                <a:ea typeface="Cambria Math"/>
              </a:rPr>
              <a:t> case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6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Penalty shooting / Kick off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for the penalty shooting and the kick off</a:t>
            </a:r>
          </a:p>
          <a:p>
            <a:r>
              <a:rPr lang="fr-FR" dirty="0" smtClean="0"/>
              <a:t>Kick of the </a:t>
            </a:r>
            <a:r>
              <a:rPr lang="fr-FR" dirty="0" err="1" smtClean="0"/>
              <a:t>ball</a:t>
            </a:r>
            <a:r>
              <a:rPr lang="fr-FR" dirty="0" smtClean="0"/>
              <a:t> in the direction of </a:t>
            </a:r>
            <a:r>
              <a:rPr lang="fr-FR" dirty="0" err="1" smtClean="0"/>
              <a:t>highest</a:t>
            </a:r>
            <a:r>
              <a:rPr lang="fr-FR" dirty="0" smtClean="0"/>
              <a:t> </a:t>
            </a:r>
            <a:r>
              <a:rPr lang="fr-FR" dirty="0" err="1" smtClean="0"/>
              <a:t>probability</a:t>
            </a:r>
            <a:r>
              <a:rPr lang="fr-FR" dirty="0" smtClean="0"/>
              <a:t> of </a:t>
            </a:r>
            <a:r>
              <a:rPr lang="fr-FR" dirty="0" err="1" smtClean="0"/>
              <a:t>success</a:t>
            </a:r>
            <a:r>
              <a:rPr lang="fr-FR" dirty="0" smtClean="0"/>
              <a:t>, </a:t>
            </a:r>
            <a:r>
              <a:rPr lang="fr-FR" dirty="0" err="1" smtClean="0"/>
              <a:t>depending</a:t>
            </a:r>
            <a:r>
              <a:rPr lang="fr-FR" dirty="0" smtClean="0"/>
              <a:t> on the position of the </a:t>
            </a:r>
            <a:r>
              <a:rPr lang="fr-FR" dirty="0" err="1" smtClean="0"/>
              <a:t>other</a:t>
            </a:r>
            <a:r>
              <a:rPr lang="fr-FR" dirty="0" smtClean="0"/>
              <a:t> robots: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098" y="2731159"/>
            <a:ext cx="53340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6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Penalty shooting / Kick off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se of a </a:t>
            </a:r>
            <a:r>
              <a:rPr lang="fr-FR" dirty="0" err="1" smtClean="0"/>
              <a:t>recursive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able to </a:t>
            </a:r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rebounds</a:t>
            </a:r>
            <a:r>
              <a:rPr lang="fr-FR" dirty="0" smtClean="0"/>
              <a:t> </a:t>
            </a:r>
            <a:r>
              <a:rPr lang="fr-FR" dirty="0" err="1" smtClean="0"/>
              <a:t>against</a:t>
            </a:r>
            <a:r>
              <a:rPr lang="fr-FR" dirty="0" smtClean="0"/>
              <a:t> the </a:t>
            </a:r>
            <a:r>
              <a:rPr lang="fr-FR" dirty="0" err="1" smtClean="0"/>
              <a:t>walls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However</a:t>
            </a:r>
            <a:r>
              <a:rPr lang="fr-FR" dirty="0" smtClean="0"/>
              <a:t> in practice: no 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deeper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one </a:t>
            </a:r>
            <a:r>
              <a:rPr lang="fr-FR" dirty="0" err="1" smtClean="0"/>
              <a:t>rebound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69" y="2142801"/>
            <a:ext cx="3648974" cy="279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3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Gantt Diagram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07" t="30617" r="12187" b="12430"/>
          <a:stretch/>
        </p:blipFill>
        <p:spPr>
          <a:xfrm>
            <a:off x="278342" y="1720850"/>
            <a:ext cx="8587316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Penalty shooting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Lack</a:t>
            </a:r>
            <a:r>
              <a:rPr lang="fr-FR" dirty="0" smtClean="0"/>
              <a:t> of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shooting</a:t>
            </a:r>
          </a:p>
          <a:p>
            <a:r>
              <a:rPr lang="fr-FR" dirty="0" smtClean="0"/>
              <a:t>Use of the </a:t>
            </a:r>
            <a:r>
              <a:rPr lang="fr-FR" dirty="0" err="1" smtClean="0"/>
              <a:t>following</a:t>
            </a:r>
            <a:r>
              <a:rPr lang="fr-FR" dirty="0" smtClean="0"/>
              <a:t> routine for </a:t>
            </a:r>
            <a:r>
              <a:rPr lang="fr-FR" dirty="0" err="1" smtClean="0"/>
              <a:t>improvement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FE7EAA0-43F7-4519-BF3C-286DBF15FC52}" type="slidenum">
              <a:rPr lang="de-DE" smtClean="0"/>
              <a:pPr algn="ctr"/>
              <a:t>20</a:t>
            </a:fld>
            <a:endParaRPr lang="de-DE"/>
          </a:p>
        </p:txBody>
      </p:sp>
      <p:grpSp>
        <p:nvGrpSpPr>
          <p:cNvPr id="25" name="Groupe 24"/>
          <p:cNvGrpSpPr/>
          <p:nvPr/>
        </p:nvGrpSpPr>
        <p:grpSpPr>
          <a:xfrm>
            <a:off x="1673531" y="2214110"/>
            <a:ext cx="6090249" cy="3720860"/>
            <a:chOff x="2087592" y="2355009"/>
            <a:chExt cx="6090249" cy="3720860"/>
          </a:xfrm>
        </p:grpSpPr>
        <p:sp>
          <p:nvSpPr>
            <p:cNvPr id="5" name="Rectangle 4"/>
            <p:cNvSpPr/>
            <p:nvPr/>
          </p:nvSpPr>
          <p:spPr bwMode="auto">
            <a:xfrm>
              <a:off x="2087593" y="2355009"/>
              <a:ext cx="3260783" cy="76775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Go in</a:t>
              </a:r>
              <a:r>
                <a:rPr kumimoji="0" lang="fr-FR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front of the </a:t>
              </a:r>
              <a:r>
                <a:rPr kumimoji="0" lang="fr-FR" sz="20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ball</a:t>
              </a:r>
              <a:r>
                <a:rPr kumimoji="0" lang="fr-FR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(</a:t>
              </a:r>
              <a:r>
                <a:rPr kumimoji="0" lang="fr-FR" sz="20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slowly</a:t>
              </a:r>
              <a:r>
                <a:rPr kumimoji="0" lang="fr-FR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)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159260" y="4449787"/>
              <a:ext cx="2018581" cy="44857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Drive back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87594" y="3338422"/>
              <a:ext cx="3260783" cy="73611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Turn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to </a:t>
              </a: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be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</a:t>
              </a: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oriented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</a:t>
              </a: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towards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the </a:t>
              </a: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ball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087592" y="4287316"/>
              <a:ext cx="3260783" cy="77350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 smtClean="0">
                  <a:solidFill>
                    <a:schemeClr val="tx1"/>
                  </a:solidFill>
                  <a:latin typeface="Arial" pitchFamily="34" charset="0"/>
                </a:rPr>
                <a:t>Is the orientation / position good </a:t>
              </a:r>
              <a:r>
                <a:rPr lang="fr-FR" sz="2000" dirty="0" err="1" smtClean="0">
                  <a:solidFill>
                    <a:schemeClr val="tx1"/>
                  </a:solidFill>
                  <a:latin typeface="Arial" pitchFamily="34" charset="0"/>
                </a:rPr>
                <a:t>enough</a:t>
              </a:r>
              <a:r>
                <a:rPr lang="fr-FR" sz="2000" dirty="0" smtClean="0">
                  <a:solidFill>
                    <a:schemeClr val="tx1"/>
                  </a:solidFill>
                  <a:latin typeface="Arial" pitchFamily="34" charset="0"/>
                </a:rPr>
                <a:t>?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708694" y="5627296"/>
              <a:ext cx="2018581" cy="44857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Shoot</a:t>
              </a:r>
            </a:p>
          </p:txBody>
        </p:sp>
        <p:cxnSp>
          <p:nvCxnSpPr>
            <p:cNvPr id="11" name="Connecteur droit avec flèche 10"/>
            <p:cNvCxnSpPr>
              <a:stCxn id="5" idx="2"/>
              <a:endCxn id="8" idx="0"/>
            </p:cNvCxnSpPr>
            <p:nvPr/>
          </p:nvCxnSpPr>
          <p:spPr bwMode="auto">
            <a:xfrm>
              <a:off x="3717985" y="3122760"/>
              <a:ext cx="1" cy="2156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Connecteur droit avec flèche 12"/>
            <p:cNvCxnSpPr>
              <a:stCxn id="8" idx="2"/>
              <a:endCxn id="9" idx="0"/>
            </p:cNvCxnSpPr>
            <p:nvPr/>
          </p:nvCxnSpPr>
          <p:spPr bwMode="auto">
            <a:xfrm flipH="1">
              <a:off x="3717984" y="4074540"/>
              <a:ext cx="2" cy="2127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Connecteur droit avec flèche 14"/>
            <p:cNvCxnSpPr>
              <a:stCxn id="9" idx="2"/>
              <a:endCxn id="10" idx="0"/>
            </p:cNvCxnSpPr>
            <p:nvPr/>
          </p:nvCxnSpPr>
          <p:spPr bwMode="auto">
            <a:xfrm>
              <a:off x="3717984" y="5060821"/>
              <a:ext cx="1" cy="5664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Connecteur droit avec flèche 16"/>
            <p:cNvCxnSpPr>
              <a:stCxn id="9" idx="3"/>
              <a:endCxn id="7" idx="1"/>
            </p:cNvCxnSpPr>
            <p:nvPr/>
          </p:nvCxnSpPr>
          <p:spPr bwMode="auto">
            <a:xfrm>
              <a:off x="5348375" y="4674069"/>
              <a:ext cx="810885" cy="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ZoneTexte 19"/>
            <p:cNvSpPr txBox="1"/>
            <p:nvPr/>
          </p:nvSpPr>
          <p:spPr>
            <a:xfrm>
              <a:off x="3769747" y="5193104"/>
              <a:ext cx="491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Yes</a:t>
              </a:r>
              <a:endParaRPr lang="fr-FR" sz="1200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5564032" y="4371669"/>
              <a:ext cx="383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No</a:t>
              </a:r>
              <a:endParaRPr lang="fr-FR" sz="1200" dirty="0"/>
            </a:p>
          </p:txBody>
        </p:sp>
        <p:cxnSp>
          <p:nvCxnSpPr>
            <p:cNvPr id="24" name="Connecteur en angle 23"/>
            <p:cNvCxnSpPr>
              <a:stCxn id="7" idx="0"/>
              <a:endCxn id="5" idx="3"/>
            </p:cNvCxnSpPr>
            <p:nvPr/>
          </p:nvCxnSpPr>
          <p:spPr bwMode="auto">
            <a:xfrm rot="16200000" flipV="1">
              <a:off x="5403013" y="2684248"/>
              <a:ext cx="1710902" cy="1820175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3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of the robots </a:t>
            </a:r>
            <a:r>
              <a:rPr lang="fr-FR" dirty="0" err="1" smtClean="0"/>
              <a:t>behavior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speed with the </a:t>
            </a:r>
            <a:r>
              <a:rPr lang="en-US" dirty="0" err="1" smtClean="0"/>
              <a:t>CruiseTo</a:t>
            </a:r>
            <a:r>
              <a:rPr lang="en-US" dirty="0" smtClean="0"/>
              <a:t>() function</a:t>
            </a:r>
          </a:p>
          <a:p>
            <a:pPr lvl="1"/>
            <a:r>
              <a:rPr lang="en-US" dirty="0" smtClean="0"/>
              <a:t>Careful settings calibration</a:t>
            </a:r>
          </a:p>
          <a:p>
            <a:r>
              <a:rPr lang="en-US" dirty="0" smtClean="0"/>
              <a:t>Good ball trajectory prevision function</a:t>
            </a:r>
          </a:p>
          <a:p>
            <a:pPr lvl="1"/>
            <a:r>
              <a:rPr lang="en-US" dirty="0" smtClean="0"/>
              <a:t>Goal keeper effective against both teams…</a:t>
            </a:r>
          </a:p>
          <a:p>
            <a:r>
              <a:rPr lang="en-US" dirty="0" smtClean="0"/>
              <a:t>Lack of precision when shooting (still)</a:t>
            </a:r>
          </a:p>
          <a:p>
            <a:pPr lvl="1"/>
            <a:r>
              <a:rPr lang="en-US" dirty="0" smtClean="0"/>
              <a:t>Necessity of a compromise between speed and precision</a:t>
            </a:r>
          </a:p>
          <a:p>
            <a:r>
              <a:rPr lang="en-US" dirty="0" smtClean="0"/>
              <a:t>Problem of collision with other team robots</a:t>
            </a:r>
          </a:p>
          <a:p>
            <a:pPr lvl="1"/>
            <a:r>
              <a:rPr lang="en-US" dirty="0" smtClean="0"/>
              <a:t>Mutual avoidance with no communication </a:t>
            </a:r>
            <a:r>
              <a:rPr lang="en-US" dirty="0" smtClean="0">
                <a:latin typeface="Cambria Math"/>
                <a:ea typeface="Cambria Math"/>
              </a:rPr>
              <a:t>⇒</a:t>
            </a:r>
            <a:r>
              <a:rPr lang="en-US" dirty="0" smtClean="0"/>
              <a:t> Time loss</a:t>
            </a:r>
          </a:p>
          <a:p>
            <a:r>
              <a:rPr lang="en-US" dirty="0" smtClean="0"/>
              <a:t>Invasive kick function</a:t>
            </a:r>
          </a:p>
          <a:p>
            <a:pPr lvl="1"/>
            <a:r>
              <a:rPr lang="en-US" dirty="0" smtClean="0"/>
              <a:t>No respect to the boundaries (especially the penalty area) when kicking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7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Conclusion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Main </a:t>
            </a:r>
            <a:r>
              <a:rPr lang="en-GB" noProof="0" dirty="0" smtClean="0"/>
              <a:t>goal: Win the Championship!</a:t>
            </a:r>
          </a:p>
          <a:p>
            <a:pPr lvl="1"/>
            <a:r>
              <a:rPr lang="en-GB" dirty="0" smtClean="0"/>
              <a:t>Almost!!! </a:t>
            </a:r>
          </a:p>
          <a:p>
            <a:r>
              <a:rPr lang="en-GB" noProof="0" dirty="0" smtClean="0"/>
              <a:t>Big project</a:t>
            </a:r>
          </a:p>
          <a:p>
            <a:pPr lvl="1"/>
            <a:r>
              <a:rPr lang="en-GB" dirty="0" smtClean="0"/>
              <a:t>5000 lines of pure code (no blank line, no comment)</a:t>
            </a:r>
          </a:p>
          <a:p>
            <a:pPr lvl="1"/>
            <a:r>
              <a:rPr lang="en-GB" noProof="0" dirty="0" smtClean="0"/>
              <a:t>14 classes, nearly 400 functions / methods</a:t>
            </a:r>
          </a:p>
          <a:p>
            <a:pPr lvl="1"/>
            <a:r>
              <a:rPr lang="en-GB" dirty="0" smtClean="0"/>
              <a:t>Hundreds of hours spent</a:t>
            </a:r>
            <a:endParaRPr lang="en-GB" noProof="0" dirty="0" smtClean="0"/>
          </a:p>
          <a:p>
            <a:r>
              <a:rPr lang="en-GB" noProof="0" dirty="0" smtClean="0"/>
              <a:t>Additional skills</a:t>
            </a:r>
          </a:p>
          <a:p>
            <a:pPr lvl="1"/>
            <a:r>
              <a:rPr lang="en-GB" noProof="0" dirty="0" smtClean="0"/>
              <a:t>Understand the basics of SVN (commits, branches, merging)</a:t>
            </a:r>
          </a:p>
          <a:p>
            <a:pPr lvl="1"/>
            <a:r>
              <a:rPr lang="en-GB" noProof="0" dirty="0" smtClean="0"/>
              <a:t>Know the fundamentals of OOP / C++</a:t>
            </a:r>
            <a:endParaRPr lang="en-GB" dirty="0"/>
          </a:p>
          <a:p>
            <a:pPr lvl="1"/>
            <a:r>
              <a:rPr lang="en-GB" noProof="0" dirty="0" smtClean="0"/>
              <a:t>Project management skills</a:t>
            </a:r>
          </a:p>
          <a:p>
            <a:pPr lvl="1"/>
            <a:r>
              <a:rPr lang="en-GB" dirty="0" smtClean="0"/>
              <a:t>Software engineering</a:t>
            </a:r>
          </a:p>
          <a:p>
            <a:endParaRPr lang="en-GB" noProof="0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RoboSoccer Lab – Team 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9FE9-41F7-4D72-8384-3E784E0E527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1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3520146"/>
            <a:ext cx="9144000" cy="609600"/>
          </a:xfrm>
        </p:spPr>
        <p:txBody>
          <a:bodyPr/>
          <a:lstStyle/>
          <a:p>
            <a:pPr algn="ctr"/>
            <a:r>
              <a:rPr lang="fr-FR" sz="2400" b="0" strike="sngStrike" dirty="0" smtClean="0"/>
              <a:t>See </a:t>
            </a:r>
            <a:r>
              <a:rPr lang="fr-FR" sz="2400" b="0" strike="sngStrike" dirty="0" err="1" smtClean="0"/>
              <a:t>you</a:t>
            </a:r>
            <a:r>
              <a:rPr lang="fr-FR" sz="2400" b="0" strike="sngStrike" dirty="0" smtClean="0"/>
              <a:t> at the </a:t>
            </a:r>
            <a:r>
              <a:rPr lang="fr-FR" sz="2400" b="0" strike="sngStrike" dirty="0" err="1" smtClean="0"/>
              <a:t>Championship</a:t>
            </a:r>
            <a:r>
              <a:rPr lang="fr-FR" sz="2400" b="0" strike="sngStrike" dirty="0" smtClean="0"/>
              <a:t>!</a:t>
            </a:r>
            <a:endParaRPr lang="fr-FR" sz="2400" b="0" strike="sngStrik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0" y="4302798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fr-FR" kern="0" dirty="0" smtClean="0"/>
              <a:t>Thank </a:t>
            </a:r>
            <a:r>
              <a:rPr lang="fr-FR" kern="0" dirty="0" err="1" smtClean="0"/>
              <a:t>you</a:t>
            </a:r>
            <a:r>
              <a:rPr lang="fr-FR" kern="0" dirty="0" smtClean="0"/>
              <a:t> for </a:t>
            </a:r>
            <a:r>
              <a:rPr lang="fr-FR" kern="0" dirty="0" err="1" smtClean="0"/>
              <a:t>your</a:t>
            </a:r>
            <a:r>
              <a:rPr lang="fr-FR" kern="0" dirty="0" smtClean="0"/>
              <a:t> attention!</a:t>
            </a:r>
            <a:endParaRPr lang="fr-FR" kern="0" dirty="0"/>
          </a:p>
        </p:txBody>
      </p:sp>
      <p:grpSp>
        <p:nvGrpSpPr>
          <p:cNvPr id="9" name="Groupe 8"/>
          <p:cNvGrpSpPr/>
          <p:nvPr/>
        </p:nvGrpSpPr>
        <p:grpSpPr>
          <a:xfrm>
            <a:off x="3669955" y="610774"/>
            <a:ext cx="3833215" cy="3055264"/>
            <a:chOff x="3669955" y="610774"/>
            <a:chExt cx="3833215" cy="3055264"/>
          </a:xfrm>
        </p:grpSpPr>
        <p:grpSp>
          <p:nvGrpSpPr>
            <p:cNvPr id="7" name="Groupe 6"/>
            <p:cNvGrpSpPr/>
            <p:nvPr/>
          </p:nvGrpSpPr>
          <p:grpSpPr>
            <a:xfrm rot="963655">
              <a:off x="3858814" y="610774"/>
              <a:ext cx="3163606" cy="3055264"/>
              <a:chOff x="2241430" y="131262"/>
              <a:chExt cx="4661140" cy="4651171"/>
            </a:xfrm>
          </p:grpSpPr>
          <p:pic>
            <p:nvPicPr>
              <p:cNvPr id="10242" name="Picture 2" descr="C:\Users\Cokie\AppData\Local\Microsoft\Windows\INetCache\IE\IA233CEV\angel-wings-296653_640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1430" y="131262"/>
                <a:ext cx="4661140" cy="29204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C:\Users\Cokie\AppData\Local\Microsoft\Windows\INetCache\IE\9S651V42\winners-cup-c[1].gif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500" y="1924933"/>
                <a:ext cx="19050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Arc 9"/>
            <p:cNvSpPr/>
            <p:nvPr/>
          </p:nvSpPr>
          <p:spPr bwMode="auto">
            <a:xfrm rot="13579796">
              <a:off x="3726148" y="632791"/>
              <a:ext cx="948699" cy="1061086"/>
            </a:xfrm>
            <a:prstGeom prst="arc">
              <a:avLst>
                <a:gd name="adj1" fmla="val 16200000"/>
                <a:gd name="adj2" fmla="val 1927276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4501143">
              <a:off x="3868842" y="865483"/>
              <a:ext cx="594306" cy="664710"/>
            </a:xfrm>
            <a:prstGeom prst="arc">
              <a:avLst>
                <a:gd name="adj1" fmla="val 16200000"/>
                <a:gd name="adj2" fmla="val 1927276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rc 11"/>
            <p:cNvSpPr/>
            <p:nvPr/>
          </p:nvSpPr>
          <p:spPr bwMode="auto">
            <a:xfrm rot="4802601">
              <a:off x="6498277" y="1476541"/>
              <a:ext cx="948699" cy="1061086"/>
            </a:xfrm>
            <a:prstGeom prst="arc">
              <a:avLst>
                <a:gd name="adj1" fmla="val 16200000"/>
                <a:gd name="adj2" fmla="val 1927276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Arc 12"/>
            <p:cNvSpPr/>
            <p:nvPr/>
          </p:nvSpPr>
          <p:spPr bwMode="auto">
            <a:xfrm rot="3798204">
              <a:off x="6736753" y="1674729"/>
              <a:ext cx="594306" cy="664710"/>
            </a:xfrm>
            <a:prstGeom prst="arc">
              <a:avLst>
                <a:gd name="adj1" fmla="val 16200000"/>
                <a:gd name="adj2" fmla="val 1927276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9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Actual Gantt Diagram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07" t="30617" r="12187" b="12430"/>
          <a:stretch/>
        </p:blipFill>
        <p:spPr>
          <a:xfrm>
            <a:off x="278342" y="1356710"/>
            <a:ext cx="8587316" cy="3594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521648" y="4034976"/>
            <a:ext cx="6692900" cy="1809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342" y="5462288"/>
            <a:ext cx="835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Basic strategy elaboration not implemented due to lack of time.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1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Gantt Diagram</a:t>
            </a:r>
            <a:endParaRPr lang="en-GB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24" t="30631" r="12228" b="32607"/>
          <a:stretch/>
        </p:blipFill>
        <p:spPr>
          <a:xfrm>
            <a:off x="292260" y="1965278"/>
            <a:ext cx="8559481" cy="231716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0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ctual Gantt Diagram</a:t>
            </a:r>
            <a:endParaRPr lang="en-GB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24" t="30631" r="12228" b="32607"/>
          <a:stretch/>
        </p:blipFill>
        <p:spPr>
          <a:xfrm>
            <a:off x="292260" y="1119116"/>
            <a:ext cx="8559481" cy="231716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矩形 5"/>
          <p:cNvSpPr/>
          <p:nvPr/>
        </p:nvSpPr>
        <p:spPr bwMode="auto">
          <a:xfrm>
            <a:off x="292260" y="1960538"/>
            <a:ext cx="7721440" cy="558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0559" y="2684438"/>
            <a:ext cx="8191181" cy="3937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342" y="3731285"/>
            <a:ext cx="8357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Plan: </a:t>
            </a:r>
            <a:endParaRPr lang="en-GB" sz="2000" dirty="0"/>
          </a:p>
          <a:p>
            <a:r>
              <a:rPr lang="en-GB" sz="2000"/>
              <a:t>Finalize working version for final presentation</a:t>
            </a:r>
            <a:endParaRPr lang="en-GB" sz="2000" dirty="0"/>
          </a:p>
          <a:p>
            <a:r>
              <a:rPr lang="en-GB" sz="2000"/>
              <a:t>Fix small bugs before championship</a:t>
            </a:r>
            <a:endParaRPr lang="en-GB" sz="2000" dirty="0"/>
          </a:p>
          <a:p>
            <a:endParaRPr lang="en-GB" sz="2000" dirty="0"/>
          </a:p>
          <a:p>
            <a:r>
              <a:rPr lang="en-GB" sz="2000"/>
              <a:t>Reality (Running out of time): </a:t>
            </a:r>
            <a:endParaRPr lang="en-GB" sz="2000" dirty="0"/>
          </a:p>
          <a:p>
            <a:r>
              <a:rPr lang="en-GB" sz="2000">
                <a:sym typeface="Wingdings" panose="05000000000000000000" pitchFamily="2" charset="2"/>
              </a:rPr>
              <a:t>Small working version for final presentation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>
                <a:sym typeface="Wingdings" panose="05000000000000000000" pitchFamily="2" charset="2"/>
              </a:rPr>
              <a:t>Much work before championship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259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Risk analysis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9FE9-41F7-4D72-8384-3E784E0E527D}" type="slidenum">
              <a:rPr lang="fr-FR" smtClean="0"/>
              <a:t>6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532160" y="1315052"/>
            <a:ext cx="8105081" cy="2384859"/>
            <a:chOff x="2411760" y="2276872"/>
            <a:chExt cx="5442851" cy="1601518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276872"/>
              <a:ext cx="299085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167"/>
            <a:stretch/>
          </p:blipFill>
          <p:spPr bwMode="auto">
            <a:xfrm>
              <a:off x="5402610" y="2278190"/>
              <a:ext cx="2452001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 bwMode="auto">
          <a:xfrm>
            <a:off x="508000" y="1940446"/>
            <a:ext cx="8116541" cy="876300"/>
          </a:xfrm>
          <a:prstGeom prst="rect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342" y="4090632"/>
            <a:ext cx="8357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Risks are taken into account </a:t>
            </a:r>
            <a:r>
              <a:rPr lang="en-GB" sz="2000" dirty="0" smtClean="0">
                <a:sym typeface="Wingdings" panose="05000000000000000000" pitchFamily="2" charset="2"/>
              </a:rPr>
              <a:t> no problem for project development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smtClean="0">
                <a:sym typeface="Wingdings" panose="05000000000000000000" pitchFamily="2" charset="2"/>
              </a:rPr>
              <a:t>Solutions: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smtClean="0">
                <a:sym typeface="Wingdings" panose="05000000000000000000" pitchFamily="2" charset="2"/>
              </a:rPr>
              <a:t>Sick team member worked from home</a:t>
            </a:r>
          </a:p>
          <a:p>
            <a:r>
              <a:rPr lang="en-GB" sz="2000" dirty="0" smtClean="0">
                <a:sym typeface="Wingdings" panose="05000000000000000000" pitchFamily="2" charset="2"/>
              </a:rPr>
              <a:t>Including weekends to work</a:t>
            </a:r>
          </a:p>
          <a:p>
            <a:r>
              <a:rPr lang="en-GB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8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3"/>
          <p:cNvSpPr/>
          <p:nvPr/>
        </p:nvSpPr>
        <p:spPr>
          <a:xfrm>
            <a:off x="3581279" y="6305400"/>
            <a:ext cx="213372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ce réservé du pied de page 4"/>
          <p:cNvSpPr/>
          <p:nvPr/>
        </p:nvSpPr>
        <p:spPr>
          <a:xfrm>
            <a:off x="5715000" y="6305400"/>
            <a:ext cx="2895479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200" b="0" i="0" u="none" strike="noStrike" kern="1200" dirty="0" err="1">
                <a:ln>
                  <a:noFill/>
                </a:ln>
                <a:solidFill>
                  <a:srgbClr val="B5A788"/>
                </a:solidFill>
                <a:latin typeface="Arial" pitchFamily="18"/>
                <a:ea typeface="Microsoft YaHei" pitchFamily="2"/>
                <a:cs typeface="Mangal" pitchFamily="2"/>
              </a:rPr>
              <a:t>RoboSoccer</a:t>
            </a:r>
            <a:r>
              <a:rPr lang="fr-FR" sz="1200" b="0" i="0" u="none" strike="noStrike" kern="1200" dirty="0">
                <a:ln>
                  <a:noFill/>
                </a:ln>
                <a:solidFill>
                  <a:srgbClr val="B5A788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fr-FR" sz="1200" b="0" i="0" u="none" strike="noStrike" kern="1200" dirty="0" err="1">
                <a:ln>
                  <a:noFill/>
                </a:ln>
                <a:solidFill>
                  <a:srgbClr val="B5A788"/>
                </a:solidFill>
                <a:latin typeface="Arial" pitchFamily="18"/>
                <a:ea typeface="Microsoft YaHei" pitchFamily="2"/>
                <a:cs typeface="Mangal" pitchFamily="2"/>
              </a:rPr>
              <a:t>Lab</a:t>
            </a:r>
            <a:r>
              <a:rPr lang="fr-FR" sz="1200" b="0" i="0" u="none" strike="noStrike" kern="1200" dirty="0">
                <a:ln>
                  <a:noFill/>
                </a:ln>
                <a:solidFill>
                  <a:srgbClr val="B5A788"/>
                </a:solidFill>
                <a:latin typeface="Arial" pitchFamily="18"/>
                <a:ea typeface="Microsoft YaHei" pitchFamily="2"/>
                <a:cs typeface="Mangal" pitchFamily="2"/>
              </a:rPr>
              <a:t> – Team C</a:t>
            </a:r>
          </a:p>
        </p:txBody>
      </p:sp>
      <p:sp>
        <p:nvSpPr>
          <p:cNvPr id="5" name="Espace réservé du numéro de diapositiv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4E93A361-3C18-4C15-B103-4DA8CB371FEC}" type="slidenum">
              <a:t>7</a:t>
            </a:fld>
            <a:endParaRPr lang="fr-FR" sz="1200" b="0" i="0" u="none" strike="noStrike" kern="1200">
              <a:ln>
                <a:noFill/>
              </a:ln>
              <a:solidFill>
                <a:srgbClr val="B5A788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6" name="Groupe 31"/>
          <p:cNvGrpSpPr/>
          <p:nvPr/>
        </p:nvGrpSpPr>
        <p:grpSpPr>
          <a:xfrm>
            <a:off x="1010459" y="1539696"/>
            <a:ext cx="7123082" cy="3778609"/>
            <a:chOff x="2289240" y="2119320"/>
            <a:chExt cx="6219720" cy="3299399"/>
          </a:xfrm>
        </p:grpSpPr>
        <p:sp>
          <p:nvSpPr>
            <p:cNvPr id="7" name="ZoneTexte 9"/>
            <p:cNvSpPr/>
            <p:nvPr/>
          </p:nvSpPr>
          <p:spPr>
            <a:xfrm>
              <a:off x="3094920" y="2119320"/>
              <a:ext cx="302436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32D2E"/>
            </a:solidFill>
            <a:ln w="25560" cap="sq">
              <a:solidFill>
                <a:srgbClr val="FFFFFF"/>
              </a:solidFill>
              <a:prstDash val="solid"/>
              <a:miter/>
            </a:ln>
            <a:effectLst>
              <a:outerShdw dist="12600" dir="5400000" algn="tl">
                <a:srgbClr val="000000">
                  <a:alpha val="44000"/>
                </a:srgbClr>
              </a:outerShdw>
            </a:effectLst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PM: </a:t>
              </a:r>
              <a:r>
                <a:rPr lang="fr-FR" sz="1800" b="0" i="0" u="none" strike="noStrike" kern="1200" dirty="0" err="1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Quoc</a:t>
              </a:r>
              <a:r>
                <a:rPr lang="fr-FR" sz="1800" b="0" i="0" u="none" strike="noStrike" kern="120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-Nam </a:t>
              </a:r>
              <a:r>
                <a:rPr lang="fr-FR" sz="1800" b="0" i="0" u="none" strike="noStrike" kern="1200" dirty="0" err="1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Dessoulles</a:t>
              </a:r>
              <a:endParaRPr lang="fr-FR" sz="1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ZoneTexte 10"/>
            <p:cNvSpPr/>
            <p:nvPr/>
          </p:nvSpPr>
          <p:spPr>
            <a:xfrm>
              <a:off x="2289240" y="3524399"/>
              <a:ext cx="1835999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891A7"/>
            </a:solidFill>
            <a:ln w="25560" cap="sq">
              <a:solidFill>
                <a:srgbClr val="FFFFFF"/>
              </a:solidFill>
              <a:prstDash val="solid"/>
              <a:miter/>
            </a:ln>
            <a:effectLst>
              <a:outerShdw dist="12600" dir="5400000" algn="tl">
                <a:srgbClr val="000000">
                  <a:alpha val="44000"/>
                </a:srgbClr>
              </a:outerShdw>
            </a:effectLst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QM: Shu Liu</a:t>
              </a:r>
            </a:p>
          </p:txBody>
        </p:sp>
        <p:sp>
          <p:nvSpPr>
            <p:cNvPr id="9" name="ZoneTexte 11"/>
            <p:cNvSpPr/>
            <p:nvPr/>
          </p:nvSpPr>
          <p:spPr>
            <a:xfrm>
              <a:off x="5115240" y="3524399"/>
              <a:ext cx="1805039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4AA33"/>
            </a:solidFill>
            <a:ln w="25560" cap="sq">
              <a:solidFill>
                <a:srgbClr val="FFFFFF"/>
              </a:solidFill>
              <a:prstDash val="solid"/>
              <a:miter/>
            </a:ln>
            <a:effectLst>
              <a:outerShdw dist="12600" dir="5400000" algn="tl">
                <a:srgbClr val="000000">
                  <a:alpha val="44000"/>
                </a:srgbClr>
              </a:outerShdw>
            </a:effectLst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CD: Tung Dinh</a:t>
              </a:r>
            </a:p>
          </p:txBody>
        </p:sp>
        <p:sp>
          <p:nvSpPr>
            <p:cNvPr id="10" name="ZoneTexte 12"/>
            <p:cNvSpPr/>
            <p:nvPr/>
          </p:nvSpPr>
          <p:spPr>
            <a:xfrm>
              <a:off x="6132960" y="5043240"/>
              <a:ext cx="237600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4AA33"/>
            </a:solidFill>
            <a:ln w="25560" cap="sq">
              <a:solidFill>
                <a:srgbClr val="FFFFFF"/>
              </a:solidFill>
              <a:prstDash val="solid"/>
              <a:miter/>
            </a:ln>
            <a:effectLst>
              <a:outerShdw dist="12600" dir="5400000" algn="tl">
                <a:srgbClr val="000000">
                  <a:alpha val="44000"/>
                </a:srgbClr>
              </a:outerShdw>
            </a:effectLst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D2: Isabelle Janscha</a:t>
              </a:r>
            </a:p>
          </p:txBody>
        </p:sp>
        <p:sp>
          <p:nvSpPr>
            <p:cNvPr id="11" name="ZoneTexte 13"/>
            <p:cNvSpPr/>
            <p:nvPr/>
          </p:nvSpPr>
          <p:spPr>
            <a:xfrm>
              <a:off x="3531240" y="5050440"/>
              <a:ext cx="237600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4AA33"/>
            </a:solidFill>
            <a:ln w="25560" cap="sq">
              <a:solidFill>
                <a:srgbClr val="FFFFFF"/>
              </a:solidFill>
              <a:prstDash val="solid"/>
              <a:miter/>
            </a:ln>
            <a:effectLst>
              <a:outerShdw dist="12600" dir="5400000" algn="tl">
                <a:srgbClr val="000000">
                  <a:alpha val="44000"/>
                </a:srgbClr>
              </a:outerShdw>
            </a:effectLst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D1: Chiraz Nafouki</a:t>
              </a:r>
            </a:p>
          </p:txBody>
        </p:sp>
        <p:cxnSp>
          <p:nvCxnSpPr>
            <p:cNvPr id="12" name="Connecteur droit avec flèche 19"/>
            <p:cNvCxnSpPr/>
            <p:nvPr/>
          </p:nvCxnSpPr>
          <p:spPr>
            <a:xfrm flipV="1">
              <a:off x="3207240" y="2646720"/>
              <a:ext cx="608039" cy="792720"/>
            </a:xfrm>
            <a:prstGeom prst="straightConnector1">
              <a:avLst/>
            </a:prstGeom>
            <a:noFill/>
            <a:ln w="9360" cap="sq">
              <a:solidFill>
                <a:srgbClr val="3891A7"/>
              </a:solidFill>
              <a:prstDash val="solid"/>
              <a:miter/>
              <a:headEnd type="arrow"/>
              <a:tailEnd type="arrow"/>
            </a:ln>
          </p:spPr>
        </p:cxnSp>
        <p:cxnSp>
          <p:nvCxnSpPr>
            <p:cNvPr id="13" name="Connecteur droit avec flèche 21"/>
            <p:cNvCxnSpPr/>
            <p:nvPr/>
          </p:nvCxnSpPr>
          <p:spPr>
            <a:xfrm flipH="1" flipV="1">
              <a:off x="5398200" y="2646720"/>
              <a:ext cx="619200" cy="792720"/>
            </a:xfrm>
            <a:prstGeom prst="straightConnector1">
              <a:avLst/>
            </a:prstGeom>
            <a:noFill/>
            <a:ln w="9360" cap="sq">
              <a:solidFill>
                <a:srgbClr val="3891A7"/>
              </a:solidFill>
              <a:prstDash val="solid"/>
              <a:miter/>
              <a:headEnd type="arrow"/>
              <a:tailEnd type="arrow"/>
            </a:ln>
          </p:spPr>
        </p:cxnSp>
        <p:cxnSp>
          <p:nvCxnSpPr>
            <p:cNvPr id="14" name="Connecteur droit avec flèche 23"/>
            <p:cNvCxnSpPr/>
            <p:nvPr/>
          </p:nvCxnSpPr>
          <p:spPr>
            <a:xfrm>
              <a:off x="4318920" y="3708720"/>
              <a:ext cx="576000" cy="720"/>
            </a:xfrm>
            <a:prstGeom prst="straightConnector1">
              <a:avLst/>
            </a:prstGeom>
            <a:noFill/>
            <a:ln w="9360" cap="sq">
              <a:solidFill>
                <a:srgbClr val="3891A7"/>
              </a:solidFill>
              <a:prstDash val="solid"/>
              <a:miter/>
              <a:headEnd type="arrow"/>
            </a:ln>
          </p:spPr>
        </p:cxnSp>
        <p:cxnSp>
          <p:nvCxnSpPr>
            <p:cNvPr id="15" name="Connecteur droit avec flèche 25"/>
            <p:cNvCxnSpPr/>
            <p:nvPr/>
          </p:nvCxnSpPr>
          <p:spPr>
            <a:xfrm flipV="1">
              <a:off x="4718880" y="4015440"/>
              <a:ext cx="1025280" cy="936720"/>
            </a:xfrm>
            <a:prstGeom prst="straightConnector1">
              <a:avLst/>
            </a:prstGeom>
            <a:noFill/>
            <a:ln w="9360" cap="sq">
              <a:solidFill>
                <a:srgbClr val="3891A7"/>
              </a:solidFill>
              <a:prstDash val="solid"/>
              <a:miter/>
              <a:headEnd type="arrow"/>
              <a:tailEnd type="arrow"/>
            </a:ln>
          </p:spPr>
        </p:cxnSp>
        <p:cxnSp>
          <p:nvCxnSpPr>
            <p:cNvPr id="16" name="Connecteur droit avec flèche 27"/>
            <p:cNvCxnSpPr/>
            <p:nvPr/>
          </p:nvCxnSpPr>
          <p:spPr>
            <a:xfrm flipH="1" flipV="1">
              <a:off x="6406920" y="4015440"/>
              <a:ext cx="914040" cy="936720"/>
            </a:xfrm>
            <a:prstGeom prst="straightConnector1">
              <a:avLst/>
            </a:prstGeom>
            <a:noFill/>
            <a:ln w="9360" cap="sq">
              <a:solidFill>
                <a:srgbClr val="3891A7"/>
              </a:solidFill>
              <a:prstDash val="solid"/>
              <a:miter/>
              <a:headEnd type="arrow"/>
              <a:tailEnd type="arrow"/>
            </a:ln>
          </p:spPr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508000" y="112713"/>
            <a:ext cx="7281863" cy="609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kern="0" dirty="0" smtClean="0"/>
              <a:t>Team Organization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60509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3"/>
          <p:cNvSpPr/>
          <p:nvPr/>
        </p:nvSpPr>
        <p:spPr>
          <a:xfrm>
            <a:off x="3581279" y="6305400"/>
            <a:ext cx="213372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ce réservé du pied de page 4"/>
          <p:cNvSpPr/>
          <p:nvPr/>
        </p:nvSpPr>
        <p:spPr>
          <a:xfrm>
            <a:off x="5715000" y="6305400"/>
            <a:ext cx="2895479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200" b="0" i="0" u="none" strike="noStrike" kern="1200" dirty="0" err="1">
                <a:ln>
                  <a:noFill/>
                </a:ln>
                <a:solidFill>
                  <a:srgbClr val="B5A788"/>
                </a:solidFill>
                <a:latin typeface="Arial" pitchFamily="18"/>
                <a:ea typeface="Microsoft YaHei" pitchFamily="2"/>
                <a:cs typeface="Mangal" pitchFamily="2"/>
              </a:rPr>
              <a:t>RoboSoccer</a:t>
            </a:r>
            <a:r>
              <a:rPr lang="fr-FR" sz="1200" b="0" i="0" u="none" strike="noStrike" kern="1200" dirty="0">
                <a:ln>
                  <a:noFill/>
                </a:ln>
                <a:solidFill>
                  <a:srgbClr val="B5A788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fr-FR" sz="1200" b="0" i="0" u="none" strike="noStrike" kern="1200" dirty="0" err="1">
                <a:ln>
                  <a:noFill/>
                </a:ln>
                <a:solidFill>
                  <a:srgbClr val="B5A788"/>
                </a:solidFill>
                <a:latin typeface="Arial" pitchFamily="18"/>
                <a:ea typeface="Microsoft YaHei" pitchFamily="2"/>
                <a:cs typeface="Mangal" pitchFamily="2"/>
              </a:rPr>
              <a:t>Lab</a:t>
            </a:r>
            <a:r>
              <a:rPr lang="fr-FR" sz="1200" b="0" i="0" u="none" strike="noStrike" kern="1200" dirty="0">
                <a:ln>
                  <a:noFill/>
                </a:ln>
                <a:solidFill>
                  <a:srgbClr val="B5A788"/>
                </a:solidFill>
                <a:latin typeface="Arial" pitchFamily="18"/>
                <a:ea typeface="Microsoft YaHei" pitchFamily="2"/>
                <a:cs typeface="Mangal" pitchFamily="2"/>
              </a:rPr>
              <a:t> – Team C</a:t>
            </a:r>
          </a:p>
        </p:txBody>
      </p:sp>
      <p:sp>
        <p:nvSpPr>
          <p:cNvPr id="5" name="Espace réservé du numéro de diapositiv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4E93A361-3C18-4C15-B103-4DA8CB371FEC}" type="slidenum">
              <a:t>8</a:t>
            </a:fld>
            <a:endParaRPr lang="fr-FR" sz="1200" b="0" i="0" u="none" strike="noStrike" kern="1200">
              <a:ln>
                <a:noFill/>
              </a:ln>
              <a:solidFill>
                <a:srgbClr val="B5A788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6" name="Groupe 31"/>
          <p:cNvGrpSpPr/>
          <p:nvPr/>
        </p:nvGrpSpPr>
        <p:grpSpPr>
          <a:xfrm>
            <a:off x="807971" y="1786543"/>
            <a:ext cx="3598047" cy="2662651"/>
            <a:chOff x="2991223" y="2119320"/>
            <a:chExt cx="3141736" cy="2324969"/>
          </a:xfrm>
        </p:grpSpPr>
        <p:sp>
          <p:nvSpPr>
            <p:cNvPr id="7" name="ZoneTexte 9"/>
            <p:cNvSpPr/>
            <p:nvPr/>
          </p:nvSpPr>
          <p:spPr>
            <a:xfrm>
              <a:off x="3094920" y="2119320"/>
              <a:ext cx="302436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32D2E"/>
            </a:solidFill>
            <a:ln w="25560" cap="sq">
              <a:solidFill>
                <a:srgbClr val="FFFFFF"/>
              </a:solidFill>
              <a:prstDash val="solid"/>
              <a:miter/>
            </a:ln>
            <a:effectLst>
              <a:outerShdw dist="12600" dir="5400000" algn="tl">
                <a:srgbClr val="000000">
                  <a:alpha val="44000"/>
                </a:srgbClr>
              </a:outerShdw>
            </a:effectLst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PM: </a:t>
              </a:r>
              <a:r>
                <a:rPr lang="fr-FR" sz="1800" b="0" i="0" u="none" strike="noStrike" kern="1200" dirty="0" err="1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Quoc</a:t>
              </a:r>
              <a:r>
                <a:rPr lang="fr-FR" sz="1800" b="0" i="0" u="none" strike="noStrike" kern="120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-Nam </a:t>
              </a:r>
              <a:r>
                <a:rPr lang="fr-FR" sz="1800" b="0" i="0" u="none" strike="noStrike" kern="1200" dirty="0" err="1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Dessoulles</a:t>
              </a:r>
              <a:endParaRPr lang="fr-FR" sz="1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ZoneTexte 11"/>
            <p:cNvSpPr/>
            <p:nvPr/>
          </p:nvSpPr>
          <p:spPr>
            <a:xfrm>
              <a:off x="2991224" y="3659655"/>
              <a:ext cx="3128055" cy="314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4AA33"/>
            </a:solidFill>
            <a:ln w="25560" cap="sq">
              <a:solidFill>
                <a:srgbClr val="FFFFFF"/>
              </a:solidFill>
              <a:prstDash val="solid"/>
              <a:miter/>
            </a:ln>
            <a:effectLst>
              <a:outerShdw dist="12600" dir="5400000" algn="tl">
                <a:srgbClr val="000000">
                  <a:alpha val="44000"/>
                </a:srgbClr>
              </a:outerShdw>
            </a:effectLst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 dirty="0" smtClean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D</a:t>
              </a:r>
              <a:r>
                <a:rPr lang="fr-FR" sz="1800" b="0" i="0" u="none" strike="noStrike" kern="120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: </a:t>
              </a:r>
              <a:r>
                <a:rPr lang="fr-FR" sz="1800" b="0" i="0" u="none" strike="noStrike" kern="1200" dirty="0" err="1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Tung</a:t>
              </a:r>
              <a:r>
                <a:rPr lang="fr-FR" sz="1800" b="0" i="0" u="none" strike="noStrike" kern="120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 Dinh</a:t>
              </a:r>
            </a:p>
          </p:txBody>
        </p:sp>
        <p:sp>
          <p:nvSpPr>
            <p:cNvPr id="10" name="ZoneTexte 12"/>
            <p:cNvSpPr/>
            <p:nvPr/>
          </p:nvSpPr>
          <p:spPr>
            <a:xfrm>
              <a:off x="2991223" y="4129970"/>
              <a:ext cx="3128055" cy="314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4AA33"/>
            </a:solidFill>
            <a:ln w="25560" cap="sq">
              <a:solidFill>
                <a:srgbClr val="FFFFFF"/>
              </a:solidFill>
              <a:prstDash val="solid"/>
              <a:miter/>
            </a:ln>
            <a:effectLst>
              <a:outerShdw dist="12600" dir="5400000" algn="tl">
                <a:srgbClr val="000000">
                  <a:alpha val="44000"/>
                </a:srgbClr>
              </a:outerShdw>
            </a:effectLst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 dirty="0" smtClean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D: </a:t>
              </a:r>
              <a:r>
                <a:rPr lang="fr-FR" sz="1800" b="0" i="0" u="none" strike="noStrike" kern="120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Isabelle </a:t>
              </a:r>
              <a:r>
                <a:rPr lang="fr-FR" sz="1800" b="0" i="0" u="none" strike="noStrike" kern="1200" dirty="0" err="1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Janscha</a:t>
              </a:r>
              <a:endParaRPr lang="fr-FR" sz="1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ZoneTexte 13"/>
            <p:cNvSpPr/>
            <p:nvPr/>
          </p:nvSpPr>
          <p:spPr>
            <a:xfrm>
              <a:off x="2991225" y="3161994"/>
              <a:ext cx="3141734" cy="314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4AA33"/>
            </a:solidFill>
            <a:ln w="25560" cap="sq">
              <a:solidFill>
                <a:srgbClr val="FFFFFF"/>
              </a:solidFill>
              <a:prstDash val="solid"/>
              <a:miter/>
            </a:ln>
            <a:effectLst>
              <a:outerShdw dist="12600" dir="5400000" algn="tl">
                <a:srgbClr val="000000">
                  <a:alpha val="44000"/>
                </a:srgbClr>
              </a:outerShdw>
            </a:effectLst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 dirty="0" smtClean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D: </a:t>
              </a:r>
              <a:r>
                <a:rPr lang="fr-FR" sz="1800" b="0" i="0" u="none" strike="noStrike" kern="120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Chiraz </a:t>
              </a:r>
              <a:r>
                <a:rPr lang="fr-FR" sz="1800" b="0" i="0" u="none" strike="noStrike" kern="1200" dirty="0" err="1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Nafouki</a:t>
              </a:r>
              <a:endParaRPr lang="fr-FR" sz="1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8" name="标题 1"/>
          <p:cNvSpPr txBox="1">
            <a:spLocks/>
          </p:cNvSpPr>
          <p:nvPr/>
        </p:nvSpPr>
        <p:spPr>
          <a:xfrm>
            <a:off x="508000" y="112713"/>
            <a:ext cx="7281863" cy="609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kern="0" dirty="0" smtClean="0"/>
              <a:t>Team Organization</a:t>
            </a:r>
            <a:endParaRPr lang="en-GB" kern="0" dirty="0"/>
          </a:p>
        </p:txBody>
      </p:sp>
      <p:sp>
        <p:nvSpPr>
          <p:cNvPr id="17" name="ZoneTexte 11"/>
          <p:cNvSpPr/>
          <p:nvPr/>
        </p:nvSpPr>
        <p:spPr>
          <a:xfrm>
            <a:off x="807974" y="2442033"/>
            <a:ext cx="3598044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4AA33"/>
          </a:solidFill>
          <a:ln w="25560" cap="sq">
            <a:solidFill>
              <a:srgbClr val="FFFFFF"/>
            </a:solidFill>
            <a:prstDash val="solid"/>
            <a:miter/>
          </a:ln>
          <a:effectLst>
            <a:outerShdw dist="12600" dir="5400000" algn="tl">
              <a:srgbClr val="000000">
                <a:alpha val="44000"/>
              </a:srgbClr>
            </a:outerShdw>
          </a:effectLst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D</a:t>
            </a:r>
            <a:r>
              <a:rPr lang="fr-FR" sz="1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: </a:t>
            </a:r>
            <a:r>
              <a:rPr lang="fr-FR" sz="1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Shu Liu</a:t>
            </a:r>
            <a:endParaRPr lang="fr-FR" sz="1800" b="0" i="0" u="none" strike="noStrike" kern="1200" dirty="0">
              <a:ln>
                <a:noFill/>
              </a:ln>
              <a:solidFill>
                <a:srgbClr val="FFFFFF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ZoneTexte 11"/>
          <p:cNvSpPr/>
          <p:nvPr/>
        </p:nvSpPr>
        <p:spPr>
          <a:xfrm>
            <a:off x="807974" y="1872091"/>
            <a:ext cx="430346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4AA33"/>
          </a:solidFill>
          <a:ln w="25560" cap="sq">
            <a:solidFill>
              <a:srgbClr val="FFFFFF"/>
            </a:solidFill>
            <a:prstDash val="solid"/>
            <a:miter/>
          </a:ln>
          <a:effectLst>
            <a:outerShdw dist="12600" dir="5400000" algn="tl">
              <a:srgbClr val="000000">
                <a:alpha val="44000"/>
              </a:srgbClr>
            </a:outerShdw>
          </a:effectLst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D</a:t>
            </a:r>
            <a:endParaRPr lang="fr-FR" sz="1800" b="0" i="0" u="none" strike="noStrike" kern="1200" dirty="0">
              <a:ln>
                <a:noFill/>
              </a:ln>
              <a:solidFill>
                <a:srgbClr val="FFFFFF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ZoneTexte 10"/>
          <p:cNvSpPr/>
          <p:nvPr/>
        </p:nvSpPr>
        <p:spPr>
          <a:xfrm>
            <a:off x="807971" y="4993097"/>
            <a:ext cx="5949089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891A7"/>
          </a:solidFill>
          <a:ln w="25560" cap="sq">
            <a:solidFill>
              <a:srgbClr val="FFFFFF"/>
            </a:solidFill>
            <a:prstDash val="solid"/>
            <a:miter/>
          </a:ln>
          <a:effectLst>
            <a:outerShdw dist="12600" dir="5400000" algn="tl">
              <a:srgbClr val="000000">
                <a:alpha val="44000"/>
              </a:srgbClr>
            </a:outerShdw>
          </a:effectLst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Testing</a:t>
            </a:r>
            <a:r>
              <a:rPr lang="fr-FR" sz="1800" dirty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fr-FR" sz="1800" dirty="0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/ </a:t>
            </a:r>
            <a:r>
              <a:rPr lang="fr-FR" sz="1800" dirty="0" err="1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quality</a:t>
            </a:r>
            <a:r>
              <a:rPr lang="fr-FR" sz="1800" dirty="0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fr-FR" sz="1800" dirty="0" err="1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proofing</a:t>
            </a:r>
            <a:r>
              <a:rPr lang="fr-FR" sz="1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fr-FR" sz="1800" b="0" i="0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was</a:t>
            </a:r>
            <a:r>
              <a:rPr lang="fr-FR" sz="1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fr-FR" sz="1800" b="0" i="0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done</a:t>
            </a:r>
            <a:r>
              <a:rPr lang="fr-FR" sz="1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by </a:t>
            </a:r>
            <a:r>
              <a:rPr lang="fr-FR" sz="1800" b="0" i="0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everyone</a:t>
            </a:r>
            <a:endParaRPr lang="fr-FR" sz="1800" b="0" i="0" u="none" strike="noStrike" kern="1200" dirty="0">
              <a:ln>
                <a:noFill/>
              </a:ln>
              <a:solidFill>
                <a:srgbClr val="FFFFFF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206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High-</a:t>
            </a:r>
            <a:r>
              <a:rPr lang="fr-FR" dirty="0" err="1" smtClean="0"/>
              <a:t>level</a:t>
            </a:r>
            <a:r>
              <a:rPr lang="fr-FR" dirty="0" smtClean="0"/>
              <a:t> 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0" y="991078"/>
            <a:ext cx="8128000" cy="5207000"/>
          </a:xfrm>
        </p:spPr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hierarchy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EAA0-43F7-4519-BF3C-286DBF15FC52}" type="slidenum">
              <a:rPr lang="de-DE" smtClean="0"/>
              <a:pPr/>
              <a:t>9</a:t>
            </a:fld>
            <a:endParaRPr lang="de-DE"/>
          </a:p>
        </p:txBody>
      </p:sp>
      <p:grpSp>
        <p:nvGrpSpPr>
          <p:cNvPr id="30" name="Groupe 29"/>
          <p:cNvGrpSpPr/>
          <p:nvPr/>
        </p:nvGrpSpPr>
        <p:grpSpPr>
          <a:xfrm>
            <a:off x="1130066" y="1966821"/>
            <a:ext cx="6556075" cy="3267958"/>
            <a:chOff x="2467161" y="1613138"/>
            <a:chExt cx="6556075" cy="3267958"/>
          </a:xfrm>
        </p:grpSpPr>
        <p:sp>
          <p:nvSpPr>
            <p:cNvPr id="5" name="Rectangle 4"/>
            <p:cNvSpPr/>
            <p:nvPr/>
          </p:nvSpPr>
          <p:spPr bwMode="auto">
            <a:xfrm>
              <a:off x="3528210" y="2505963"/>
              <a:ext cx="2122098" cy="422695"/>
            </a:xfrm>
            <a:prstGeom prst="rect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NewRoboControl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467161" y="3464920"/>
              <a:ext cx="2122098" cy="4226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OpponentRobot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75519" y="3464919"/>
              <a:ext cx="2122098" cy="422695"/>
            </a:xfrm>
            <a:prstGeom prst="rect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TeamRobot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92776" y="4458401"/>
              <a:ext cx="2122098" cy="4226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PlayerMain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901138" y="4458401"/>
              <a:ext cx="2122098" cy="4226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PlayerTwo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472911" y="4458401"/>
              <a:ext cx="2122098" cy="4226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Goalkeeper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28210" y="1613138"/>
              <a:ext cx="2122098" cy="4226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Robo</a:t>
              </a:r>
              <a:r>
                <a:rPr lang="fr-FR" sz="2000" dirty="0" err="1" smtClean="0">
                  <a:latin typeface="Arial" pitchFamily="34" charset="0"/>
                </a:rPr>
                <a:t>Control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7" name="Connecteur droit avec flèche 16"/>
            <p:cNvCxnSpPr>
              <a:stCxn id="7" idx="2"/>
              <a:endCxn id="9" idx="0"/>
            </p:cNvCxnSpPr>
            <p:nvPr/>
          </p:nvCxnSpPr>
          <p:spPr bwMode="auto">
            <a:xfrm>
              <a:off x="5736568" y="3887614"/>
              <a:ext cx="17257" cy="570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/>
            </a:ln>
            <a:effectLst/>
          </p:spPr>
        </p:cxnSp>
        <p:cxnSp>
          <p:nvCxnSpPr>
            <p:cNvPr id="19" name="Connecteur droit avec flèche 18"/>
            <p:cNvCxnSpPr>
              <a:stCxn id="7" idx="2"/>
              <a:endCxn id="12" idx="0"/>
            </p:cNvCxnSpPr>
            <p:nvPr/>
          </p:nvCxnSpPr>
          <p:spPr bwMode="auto">
            <a:xfrm flipH="1">
              <a:off x="3533960" y="3887614"/>
              <a:ext cx="2202608" cy="570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/>
            </a:ln>
            <a:effectLst/>
          </p:spPr>
        </p:cxnSp>
        <p:cxnSp>
          <p:nvCxnSpPr>
            <p:cNvPr id="21" name="Connecteur droit avec flèche 20"/>
            <p:cNvCxnSpPr>
              <a:stCxn id="7" idx="2"/>
              <a:endCxn id="10" idx="0"/>
            </p:cNvCxnSpPr>
            <p:nvPr/>
          </p:nvCxnSpPr>
          <p:spPr bwMode="auto">
            <a:xfrm>
              <a:off x="5736568" y="3887614"/>
              <a:ext cx="2225619" cy="570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/>
            </a:ln>
            <a:effectLst/>
          </p:spPr>
        </p:cxnSp>
        <p:cxnSp>
          <p:nvCxnSpPr>
            <p:cNvPr id="23" name="Connecteur droit avec flèche 22"/>
            <p:cNvCxnSpPr>
              <a:stCxn id="5" idx="2"/>
              <a:endCxn id="6" idx="0"/>
            </p:cNvCxnSpPr>
            <p:nvPr/>
          </p:nvCxnSpPr>
          <p:spPr bwMode="auto">
            <a:xfrm flipH="1">
              <a:off x="3528210" y="2928658"/>
              <a:ext cx="1061049" cy="5362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/>
            </a:ln>
            <a:effectLst/>
          </p:spPr>
        </p:cxnSp>
        <p:cxnSp>
          <p:nvCxnSpPr>
            <p:cNvPr id="25" name="Connecteur droit avec flèche 24"/>
            <p:cNvCxnSpPr>
              <a:stCxn id="5" idx="2"/>
              <a:endCxn id="7" idx="0"/>
            </p:cNvCxnSpPr>
            <p:nvPr/>
          </p:nvCxnSpPr>
          <p:spPr bwMode="auto">
            <a:xfrm>
              <a:off x="4589259" y="2928658"/>
              <a:ext cx="1147309" cy="536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/>
            </a:ln>
            <a:effectLst/>
          </p:spPr>
        </p:cxnSp>
        <p:cxnSp>
          <p:nvCxnSpPr>
            <p:cNvPr id="29" name="Connecteur droit avec flèche 28"/>
            <p:cNvCxnSpPr>
              <a:stCxn id="13" idx="2"/>
              <a:endCxn id="5" idx="0"/>
            </p:cNvCxnSpPr>
            <p:nvPr/>
          </p:nvCxnSpPr>
          <p:spPr bwMode="auto">
            <a:xfrm>
              <a:off x="4589259" y="2035833"/>
              <a:ext cx="0" cy="470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/>
            </a:ln>
            <a:effectLst/>
          </p:spPr>
        </p:cxnSp>
      </p:grpSp>
      <p:sp>
        <p:nvSpPr>
          <p:cNvPr id="31" name="ZoneTexte 30"/>
          <p:cNvSpPr txBox="1"/>
          <p:nvPr/>
        </p:nvSpPr>
        <p:spPr>
          <a:xfrm>
            <a:off x="4623759" y="2932493"/>
            <a:ext cx="31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Low-level</a:t>
            </a:r>
            <a:r>
              <a:rPr lang="fr-FR" sz="1200" dirty="0" smtClean="0"/>
              <a:t> </a:t>
            </a:r>
            <a:r>
              <a:rPr lang="fr-FR" sz="1200" dirty="0" err="1" smtClean="0"/>
              <a:t>driving</a:t>
            </a:r>
            <a:r>
              <a:rPr lang="fr-FR" sz="1200" dirty="0" smtClean="0"/>
              <a:t> </a:t>
            </a:r>
            <a:r>
              <a:rPr lang="fr-FR" sz="1200" dirty="0" err="1" smtClean="0"/>
              <a:t>functions</a:t>
            </a:r>
            <a:r>
              <a:rPr lang="fr-FR" sz="1200" dirty="0" smtClean="0"/>
              <a:t> (</a:t>
            </a:r>
            <a:r>
              <a:rPr lang="fr-FR" sz="1200" dirty="0" smtClean="0">
                <a:solidFill>
                  <a:srgbClr val="FF0000"/>
                </a:solidFill>
              </a:rPr>
              <a:t>abstract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656053" y="3891450"/>
            <a:ext cx="291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High-</a:t>
            </a:r>
            <a:r>
              <a:rPr lang="fr-FR" sz="1200" dirty="0" err="1" smtClean="0"/>
              <a:t>level</a:t>
            </a:r>
            <a:r>
              <a:rPr lang="fr-FR" sz="1200" dirty="0" smtClean="0"/>
              <a:t> </a:t>
            </a:r>
            <a:r>
              <a:rPr lang="fr-FR" sz="1200" dirty="0" err="1" smtClean="0"/>
              <a:t>driving</a:t>
            </a:r>
            <a:r>
              <a:rPr lang="fr-FR" sz="1200" dirty="0" smtClean="0"/>
              <a:t> </a:t>
            </a:r>
            <a:r>
              <a:rPr lang="fr-FR" sz="1200" dirty="0" err="1" smtClean="0"/>
              <a:t>functions</a:t>
            </a:r>
            <a:r>
              <a:rPr lang="fr-FR" sz="1200" dirty="0" smtClean="0"/>
              <a:t> (</a:t>
            </a:r>
            <a:r>
              <a:rPr lang="fr-FR" sz="1200" dirty="0" smtClean="0">
                <a:solidFill>
                  <a:srgbClr val="FF0000"/>
                </a:solidFill>
              </a:rPr>
              <a:t>abstract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779867" y="5471999"/>
            <a:ext cx="327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High-</a:t>
            </a:r>
            <a:r>
              <a:rPr lang="fr-FR" sz="1200" dirty="0" err="1" smtClean="0"/>
              <a:t>level</a:t>
            </a:r>
            <a:r>
              <a:rPr lang="fr-FR" sz="1200" dirty="0" smtClean="0"/>
              <a:t> </a:t>
            </a:r>
            <a:r>
              <a:rPr lang="fr-FR" sz="1200" dirty="0" err="1" smtClean="0"/>
              <a:t>strategies</a:t>
            </a:r>
            <a:r>
              <a:rPr lang="fr-FR" sz="1200" dirty="0" smtClean="0"/>
              <a:t> and </a:t>
            </a:r>
            <a:r>
              <a:rPr lang="fr-FR" sz="1200" dirty="0" err="1" smtClean="0"/>
              <a:t>behaviors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641017" y="2039668"/>
            <a:ext cx="31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Core</a:t>
            </a:r>
            <a:r>
              <a:rPr lang="fr-FR" sz="1200" dirty="0" smtClean="0"/>
              <a:t> </a:t>
            </a:r>
            <a:r>
              <a:rPr lang="fr-FR" sz="1200" dirty="0" err="1" smtClean="0"/>
              <a:t>functions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744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CS_Beamer_ohne_R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RCS_Beamer_ohne_R</Template>
  <TotalTime>86</TotalTime>
  <Words>735</Words>
  <Application>Microsoft Office PowerPoint</Application>
  <PresentationFormat>Affichage à l'écran (4:3)</PresentationFormat>
  <Paragraphs>203</Paragraphs>
  <Slides>23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RCS_Beamer_ohne_R</vt:lpstr>
      <vt:lpstr>Designer Zeichnung</vt:lpstr>
      <vt:lpstr>RoboSoccer Laboratory</vt:lpstr>
      <vt:lpstr>Original Gantt Diagram</vt:lpstr>
      <vt:lpstr>Actual Gantt Diagram</vt:lpstr>
      <vt:lpstr>Original Gantt Diagram</vt:lpstr>
      <vt:lpstr>Actual Gantt Diagram</vt:lpstr>
      <vt:lpstr>Risk analysis</vt:lpstr>
      <vt:lpstr>Présentation PowerPoint</vt:lpstr>
      <vt:lpstr>Présentation PowerPoint</vt:lpstr>
      <vt:lpstr>High-level description</vt:lpstr>
      <vt:lpstr>Use Case Diagram</vt:lpstr>
      <vt:lpstr>Main program loop</vt:lpstr>
      <vt:lpstr>Obstacle setting example</vt:lpstr>
      <vt:lpstr>Interface</vt:lpstr>
      <vt:lpstr>Path planning</vt:lpstr>
      <vt:lpstr>Path planning</vt:lpstr>
      <vt:lpstr>Path planning</vt:lpstr>
      <vt:lpstr>Path planning</vt:lpstr>
      <vt:lpstr>Penalty shooting / Kick off</vt:lpstr>
      <vt:lpstr>Penalty shooting / Kick off</vt:lpstr>
      <vt:lpstr>Penalty shooting</vt:lpstr>
      <vt:lpstr>Evaluation of the robots behavior</vt:lpstr>
      <vt:lpstr>Conclusion</vt:lpstr>
      <vt:lpstr>See you at the Championship!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Cokie 78</dc:creator>
  <cp:lastModifiedBy>Cokie 78</cp:lastModifiedBy>
  <cp:revision>33</cp:revision>
  <dcterms:created xsi:type="dcterms:W3CDTF">2015-07-18T14:16:41Z</dcterms:created>
  <dcterms:modified xsi:type="dcterms:W3CDTF">2015-07-19T22:04:30Z</dcterms:modified>
</cp:coreProperties>
</file>