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6" r:id="rId3"/>
    <p:sldId id="267" r:id="rId4"/>
    <p:sldId id="257" r:id="rId5"/>
    <p:sldId id="260" r:id="rId6"/>
    <p:sldId id="258" r:id="rId7"/>
    <p:sldId id="259" r:id="rId8"/>
    <p:sldId id="269" r:id="rId9"/>
    <p:sldId id="261" r:id="rId10"/>
    <p:sldId id="262" r:id="rId11"/>
    <p:sldId id="263" r:id="rId12"/>
    <p:sldId id="268" r:id="rId13"/>
    <p:sldId id="264" r:id="rId14"/>
    <p:sldId id="26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2" d="100"/>
          <a:sy n="112" d="100"/>
        </p:scale>
        <p:origin x="-1584"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8636F-7DCF-49CF-BCB0-138492BC6FD7}" type="datetimeFigureOut">
              <a:rPr lang="ru-RU" smtClean="0"/>
              <a:pPr/>
              <a:t>12.05.2024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B5C13-26A3-415F-92A9-39F2BF6E175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34B5C13-26A3-415F-92A9-39F2BF6E175A}"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3FC1779-2651-442B-92B4-FA68B58058AE}" type="datetimeFigureOut">
              <a:rPr lang="ru-RU" smtClean="0"/>
              <a:pPr/>
              <a:t>12.05.2024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4179B43-9CA1-4533-8E2C-2CA53F2F017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3FC1779-2651-442B-92B4-FA68B58058AE}" type="datetimeFigureOut">
              <a:rPr lang="ru-RU" smtClean="0"/>
              <a:pPr/>
              <a:t>12.05.2024</a:t>
            </a:fld>
            <a:endParaRPr lang="ru-RU"/>
          </a:p>
        </p:txBody>
      </p:sp>
      <p:sp>
        <p:nvSpPr>
          <p:cNvPr id="27" name="Номер слайда 26"/>
          <p:cNvSpPr>
            <a:spLocks noGrp="1"/>
          </p:cNvSpPr>
          <p:nvPr>
            <p:ph type="sldNum" sz="quarter" idx="11"/>
          </p:nvPr>
        </p:nvSpPr>
        <p:spPr/>
        <p:txBody>
          <a:bodyPr rtlCol="0"/>
          <a:lstStyle/>
          <a:p>
            <a:fld id="{F4179B43-9CA1-4533-8E2C-2CA53F2F0170}"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3FC1779-2651-442B-92B4-FA68B58058AE}" type="datetimeFigureOut">
              <a:rPr lang="ru-RU" smtClean="0"/>
              <a:pPr/>
              <a:t>12.05.2024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F4179B43-9CA1-4533-8E2C-2CA53F2F017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3FC1779-2651-442B-92B4-FA68B58058AE}" type="datetimeFigureOut">
              <a:rPr lang="ru-RU" smtClean="0"/>
              <a:pPr/>
              <a:t>12.05.2024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4179B43-9CA1-4533-8E2C-2CA53F2F017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FC1779-2651-442B-92B4-FA68B58058AE}" type="datetimeFigureOut">
              <a:rPr lang="ru-RU" smtClean="0"/>
              <a:pPr/>
              <a:t>12.05.2024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4179B43-9CA1-4533-8E2C-2CA53F2F017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3501008"/>
            <a:ext cx="5050904" cy="667073"/>
          </a:xfrm>
        </p:spPr>
        <p:txBody>
          <a:bodyPr>
            <a:normAutofit fontScale="90000"/>
          </a:bodyPr>
          <a:lstStyle/>
          <a:p>
            <a:r>
              <a:rPr lang="en-US" dirty="0" smtClean="0"/>
              <a:t>Privacy preserving distributed data mining based on secure multi-party computation</a:t>
            </a:r>
            <a:br>
              <a:rPr lang="en-US" dirty="0" smtClean="0"/>
            </a:br>
            <a:endParaRPr lang="ru-RU" dirty="0"/>
          </a:p>
        </p:txBody>
      </p:sp>
      <p:sp>
        <p:nvSpPr>
          <p:cNvPr id="3" name="Подзаголовок 2"/>
          <p:cNvSpPr>
            <a:spLocks noGrp="1"/>
          </p:cNvSpPr>
          <p:nvPr>
            <p:ph type="subTitle" idx="1"/>
          </p:nvPr>
        </p:nvSpPr>
        <p:spPr>
          <a:xfrm>
            <a:off x="0" y="3933056"/>
            <a:ext cx="5266928" cy="1752600"/>
          </a:xfrm>
        </p:spPr>
        <p:txBody>
          <a:bodyPr/>
          <a:lstStyle/>
          <a:p>
            <a:pPr lvl="0"/>
            <a:r>
              <a:rPr lang="ru-RU" altLang="ru-RU" dirty="0" err="1" smtClean="0"/>
              <a:t>Authors</a:t>
            </a:r>
            <a:r>
              <a:rPr lang="ru-RU" altLang="ru-RU" dirty="0" smtClean="0"/>
              <a:t> </a:t>
            </a:r>
            <a:r>
              <a:rPr lang="ru-RU" altLang="ru-RU" dirty="0" err="1" smtClean="0"/>
              <a:t>of</a:t>
            </a:r>
            <a:r>
              <a:rPr lang="ru-RU" altLang="ru-RU" dirty="0" smtClean="0"/>
              <a:t> </a:t>
            </a:r>
            <a:r>
              <a:rPr lang="ru-RU" altLang="ru-RU" dirty="0" err="1" smtClean="0"/>
              <a:t>the</a:t>
            </a:r>
            <a:r>
              <a:rPr lang="ru-RU" altLang="ru-RU" dirty="0" smtClean="0"/>
              <a:t> </a:t>
            </a:r>
            <a:r>
              <a:rPr lang="ru-RU" altLang="ru-RU" dirty="0" err="1" smtClean="0"/>
              <a:t>presentation</a:t>
            </a:r>
            <a:r>
              <a:rPr lang="ru-RU" altLang="ru-RU" dirty="0" smtClean="0"/>
              <a:t>: </a:t>
            </a:r>
            <a:r>
              <a:rPr lang="en-US" altLang="ru-RU" dirty="0" err="1" smtClean="0"/>
              <a:t>Mihailov</a:t>
            </a:r>
            <a:r>
              <a:rPr lang="en-US" altLang="ru-RU" dirty="0" smtClean="0"/>
              <a:t> </a:t>
            </a:r>
            <a:r>
              <a:rPr lang="en-US" altLang="ru-RU" dirty="0" err="1" smtClean="0"/>
              <a:t>Daniil</a:t>
            </a:r>
            <a:r>
              <a:rPr lang="en-US" altLang="ru-RU" dirty="0" smtClean="0"/>
              <a:t> </a:t>
            </a:r>
            <a:r>
              <a:rPr lang="ru-RU" altLang="ru-RU" dirty="0" err="1" smtClean="0"/>
              <a:t>and</a:t>
            </a:r>
            <a:r>
              <a:rPr lang="ru-RU" altLang="ru-RU" dirty="0" smtClean="0"/>
              <a:t> </a:t>
            </a:r>
            <a:r>
              <a:rPr lang="en-US" altLang="ru-RU" dirty="0" err="1" smtClean="0"/>
              <a:t>Malgin</a:t>
            </a:r>
            <a:r>
              <a:rPr lang="en-US" altLang="ru-RU" dirty="0" smtClean="0"/>
              <a:t> </a:t>
            </a:r>
            <a:r>
              <a:rPr lang="en-US" altLang="ru-RU" dirty="0" err="1" smtClean="0"/>
              <a:t>Dimitri</a:t>
            </a:r>
            <a:endParaRPr lang="ru-RU" altLang="ru-RU" dirty="0" smtClean="0"/>
          </a:p>
          <a:p>
            <a:endParaRPr lang="ru-RU" dirty="0"/>
          </a:p>
        </p:txBody>
      </p:sp>
      <p:pic>
        <p:nvPicPr>
          <p:cNvPr id="57346" name="Picture 2" descr="https://ars.els-cdn.com/content/image/X01403664.jpg"/>
          <p:cNvPicPr>
            <a:picLocks noChangeAspect="1" noChangeArrowheads="1"/>
          </p:cNvPicPr>
          <p:nvPr/>
        </p:nvPicPr>
        <p:blipFill>
          <a:blip r:embed="rId2" cstate="print"/>
          <a:srcRect/>
          <a:stretch>
            <a:fillRect/>
          </a:stretch>
        </p:blipFill>
        <p:spPr bwMode="auto">
          <a:xfrm>
            <a:off x="5220072" y="188640"/>
            <a:ext cx="3780420" cy="504056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5301208"/>
            <a:ext cx="9036496" cy="1395600"/>
          </a:xfrm>
        </p:spPr>
        <p:txBody>
          <a:bodyPr>
            <a:normAutofit/>
          </a:bodyPr>
          <a:lstStyle/>
          <a:p>
            <a:r>
              <a:rPr lang="en-US" sz="2400" dirty="0" smtClean="0"/>
              <a:t>Algorithm 3 – A simple yet useful algorithm to calculate the weighted average value of data in different types</a:t>
            </a:r>
            <a:endParaRPr lang="ru-RU" sz="2400" dirty="0"/>
          </a:p>
        </p:txBody>
      </p:sp>
      <p:pic>
        <p:nvPicPr>
          <p:cNvPr id="4097" name="Picture 1"/>
          <p:cNvPicPr>
            <a:picLocks noChangeAspect="1" noChangeArrowheads="1"/>
          </p:cNvPicPr>
          <p:nvPr/>
        </p:nvPicPr>
        <p:blipFill>
          <a:blip r:embed="rId2" cstate="print"/>
          <a:srcRect/>
          <a:stretch>
            <a:fillRect/>
          </a:stretch>
        </p:blipFill>
        <p:spPr bwMode="auto">
          <a:xfrm>
            <a:off x="1259632" y="764704"/>
            <a:ext cx="6048672" cy="40781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620688"/>
            <a:ext cx="5796136" cy="936104"/>
          </a:xfrm>
        </p:spPr>
        <p:txBody>
          <a:bodyPr>
            <a:normAutofit fontScale="90000"/>
          </a:bodyPr>
          <a:lstStyle/>
          <a:p>
            <a:r>
              <a:rPr lang="en-US" dirty="0" smtClean="0"/>
              <a:t>Solutions</a:t>
            </a:r>
            <a:br>
              <a:rPr lang="en-US" dirty="0" smtClean="0"/>
            </a:br>
            <a:endParaRPr lang="ru-RU" dirty="0"/>
          </a:p>
        </p:txBody>
      </p:sp>
      <p:sp>
        <p:nvSpPr>
          <p:cNvPr id="3" name="Содержимое 2"/>
          <p:cNvSpPr>
            <a:spLocks noGrp="1"/>
          </p:cNvSpPr>
          <p:nvPr>
            <p:ph idx="1"/>
          </p:nvPr>
        </p:nvSpPr>
        <p:spPr>
          <a:xfrm>
            <a:off x="323528" y="1052736"/>
            <a:ext cx="8229600" cy="4325112"/>
          </a:xfrm>
        </p:spPr>
        <p:txBody>
          <a:bodyPr>
            <a:normAutofit/>
          </a:bodyPr>
          <a:lstStyle/>
          <a:p>
            <a:r>
              <a:rPr lang="en-US" dirty="0" smtClean="0"/>
              <a:t>Task 1</a:t>
            </a:r>
          </a:p>
          <a:p>
            <a:pPr>
              <a:buNone/>
            </a:pPr>
            <a:r>
              <a:rPr lang="en-US" sz="1600" dirty="0" smtClean="0"/>
              <a:t>      We consider to mix up different types of data to avoid revealing the amount of cotton of a certain types. In this way, we can compute statistical indicators by selecting data of each type rather than </a:t>
            </a:r>
            <a:r>
              <a:rPr lang="en-US" sz="1600" dirty="0" err="1" smtClean="0"/>
              <a:t>transfering</a:t>
            </a:r>
            <a:r>
              <a:rPr lang="en-US" sz="1600" dirty="0" smtClean="0"/>
              <a:t> data of a certain type between involved parties. The key point to achieve this goal is the capability of distinguishing different types in a mixed dataset</a:t>
            </a:r>
            <a:r>
              <a:rPr lang="en-US" sz="1600" dirty="0" smtClean="0"/>
              <a:t>.</a:t>
            </a:r>
            <a:endParaRPr lang="en-US" sz="1600" dirty="0" smtClean="0"/>
          </a:p>
          <a:p>
            <a:r>
              <a:rPr lang="en-US" dirty="0" smtClean="0"/>
              <a:t>Task 2</a:t>
            </a:r>
          </a:p>
          <a:p>
            <a:pPr>
              <a:buNone/>
            </a:pPr>
            <a:r>
              <a:rPr lang="en-US" sz="1600" dirty="0" smtClean="0"/>
              <a:t>     </a:t>
            </a:r>
            <a:r>
              <a:rPr lang="en-US" sz="1600" dirty="0" smtClean="0"/>
              <a:t>To </a:t>
            </a:r>
            <a:r>
              <a:rPr lang="en-US" sz="1600" dirty="0" smtClean="0"/>
              <a:t>accomplish task 2 we use least square method to solve linear regression. </a:t>
            </a:r>
            <a:br>
              <a:rPr lang="en-US" sz="1600" dirty="0" smtClean="0"/>
            </a:br>
            <a:r>
              <a:rPr lang="en-US" sz="1600" dirty="0" smtClean="0"/>
              <a:t>We </a:t>
            </a:r>
            <a:r>
              <a:rPr lang="en-US" sz="1600" dirty="0" smtClean="0"/>
              <a:t>choose QR and LU decomposition methods as candidates for matrix </a:t>
            </a:r>
            <a:r>
              <a:rPr lang="en-US" sz="1600" dirty="0" smtClean="0"/>
              <a:t>decomposition</a:t>
            </a:r>
            <a:r>
              <a:rPr lang="en-US" sz="1600" dirty="0" smtClean="0"/>
              <a:t>. </a:t>
            </a:r>
            <a:endParaRPr lang="en-US" sz="1600" dirty="0" smtClean="0"/>
          </a:p>
          <a:p>
            <a:pPr>
              <a:buNone/>
            </a:pPr>
            <a:endParaRPr lang="en-US" sz="1600" dirty="0" smtClean="0"/>
          </a:p>
          <a:p>
            <a:pPr>
              <a:buNone/>
            </a:pPr>
            <a:r>
              <a:rPr lang="en-US" sz="1600" dirty="0" smtClean="0"/>
              <a:t> QR decomposition - Gram–Schmidt</a:t>
            </a:r>
          </a:p>
          <a:p>
            <a:pPr>
              <a:buNone/>
            </a:pPr>
            <a:r>
              <a:rPr lang="en-US" sz="1600" dirty="0" smtClean="0"/>
              <a:t> LU - the product of a lower triangular  matrix and upper triangular matrix </a:t>
            </a:r>
            <a:br>
              <a:rPr lang="en-US" sz="1600" dirty="0" smtClean="0"/>
            </a:br>
            <a:endParaRPr lang="en-US" sz="1600" dirty="0" smtClean="0"/>
          </a:p>
        </p:txBody>
      </p:sp>
      <p:pic>
        <p:nvPicPr>
          <p:cNvPr id="3076" name="Picture 4" descr="Epsilons, no. 5: The QR decomposition - by Tivadar Danka"/>
          <p:cNvPicPr>
            <a:picLocks noChangeAspect="1" noChangeArrowheads="1"/>
          </p:cNvPicPr>
          <p:nvPr/>
        </p:nvPicPr>
        <p:blipFill>
          <a:blip r:embed="rId2" cstate="print"/>
          <a:srcRect/>
          <a:stretch>
            <a:fillRect/>
          </a:stretch>
        </p:blipFill>
        <p:spPr bwMode="auto">
          <a:xfrm>
            <a:off x="683568" y="4985792"/>
            <a:ext cx="3328369" cy="1872208"/>
          </a:xfrm>
          <a:prstGeom prst="rect">
            <a:avLst/>
          </a:prstGeom>
          <a:noFill/>
        </p:spPr>
      </p:pic>
      <p:pic>
        <p:nvPicPr>
          <p:cNvPr id="3078" name="Picture 6" descr="Epsilons, no. 3: The LU decomposition - by Tivadar Danka"/>
          <p:cNvPicPr>
            <a:picLocks noChangeAspect="1" noChangeArrowheads="1"/>
          </p:cNvPicPr>
          <p:nvPr/>
        </p:nvPicPr>
        <p:blipFill>
          <a:blip r:embed="rId3" cstate="print"/>
          <a:srcRect/>
          <a:stretch>
            <a:fillRect/>
          </a:stretch>
        </p:blipFill>
        <p:spPr bwMode="auto">
          <a:xfrm>
            <a:off x="5364088" y="4985792"/>
            <a:ext cx="2601083" cy="187220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229600" cy="1066800"/>
          </a:xfrm>
        </p:spPr>
        <p:txBody>
          <a:bodyPr/>
          <a:lstStyle/>
          <a:p>
            <a:r>
              <a:rPr lang="en-US" dirty="0" smtClean="0"/>
              <a:t>Results</a:t>
            </a:r>
            <a:endParaRPr lang="ru-RU" dirty="0"/>
          </a:p>
        </p:txBody>
      </p:sp>
      <p:sp>
        <p:nvSpPr>
          <p:cNvPr id="3" name="Содержимое 2"/>
          <p:cNvSpPr>
            <a:spLocks noGrp="1"/>
          </p:cNvSpPr>
          <p:nvPr>
            <p:ph idx="1"/>
          </p:nvPr>
        </p:nvSpPr>
        <p:spPr>
          <a:xfrm>
            <a:off x="0" y="4509120"/>
            <a:ext cx="9505056" cy="2137424"/>
          </a:xfrm>
        </p:spPr>
        <p:txBody>
          <a:bodyPr>
            <a:normAutofit/>
          </a:bodyPr>
          <a:lstStyle/>
          <a:p>
            <a:r>
              <a:rPr lang="en-US" sz="2400" dirty="0" smtClean="0"/>
              <a:t>To compare the performance of our implemented QR and LU decomposition for MPC, we generate seven datasets. In each dataset, every participant has a matrix with 4 columns and N rows. N varies from 4 to 10 for these seven datasets. </a:t>
            </a:r>
            <a:endParaRPr lang="ru-RU" sz="2400" dirty="0"/>
          </a:p>
        </p:txBody>
      </p:sp>
      <p:pic>
        <p:nvPicPr>
          <p:cNvPr id="1028" name="Picture 4" descr="https://ars.els-cdn.com/content/image/1-s2.0-S0140366419308631-gr1_lrg.jpg"/>
          <p:cNvPicPr>
            <a:picLocks noChangeAspect="1" noChangeArrowheads="1"/>
          </p:cNvPicPr>
          <p:nvPr/>
        </p:nvPicPr>
        <p:blipFill>
          <a:blip r:embed="rId2" cstate="print"/>
          <a:srcRect/>
          <a:stretch>
            <a:fillRect/>
          </a:stretch>
        </p:blipFill>
        <p:spPr bwMode="auto">
          <a:xfrm>
            <a:off x="2051720" y="908720"/>
            <a:ext cx="5328592" cy="351827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066800"/>
          </a:xfrm>
        </p:spPr>
        <p:txBody>
          <a:bodyPr/>
          <a:lstStyle/>
          <a:p>
            <a:pPr algn="ctr"/>
            <a:r>
              <a:rPr lang="en-US" dirty="0" smtClean="0"/>
              <a:t>Conclusions</a:t>
            </a:r>
            <a:endParaRPr lang="ru-RU" dirty="0"/>
          </a:p>
        </p:txBody>
      </p:sp>
      <p:sp>
        <p:nvSpPr>
          <p:cNvPr id="3" name="Содержимое 2"/>
          <p:cNvSpPr>
            <a:spLocks noGrp="1"/>
          </p:cNvSpPr>
          <p:nvPr>
            <p:ph idx="1"/>
          </p:nvPr>
        </p:nvSpPr>
        <p:spPr>
          <a:xfrm>
            <a:off x="-73024" y="2060848"/>
            <a:ext cx="9217024" cy="4325112"/>
          </a:xfrm>
        </p:spPr>
        <p:txBody>
          <a:bodyPr>
            <a:noAutofit/>
          </a:bodyPr>
          <a:lstStyle/>
          <a:p>
            <a:pPr>
              <a:lnSpc>
                <a:spcPct val="150000"/>
              </a:lnSpc>
            </a:pPr>
            <a:r>
              <a:rPr lang="en-US" sz="2400" dirty="0" smtClean="0">
                <a:latin typeface="Times New Roman" pitchFamily="18" charset="0"/>
                <a:cs typeface="Times New Roman" pitchFamily="18" charset="0"/>
              </a:rPr>
              <a:t>Privacy preserving distributed data mining is an important task for big data</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this paper, we have proposed to utilize the MPC and SPDZ protocol to perform this task. To accomplish these data mining tasks, we have proposed two solutions based on matrix computation with one-hot encoding and LU decomposition.</a:t>
            </a:r>
            <a:endParaRPr lang="ru-RU"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7200" dirty="0" smtClean="0"/>
              <a:t>Thank you for your attention </a:t>
            </a:r>
            <a:endParaRPr lang="ru-RU" sz="7200" dirty="0"/>
          </a:p>
        </p:txBody>
      </p:sp>
      <p:pic>
        <p:nvPicPr>
          <p:cNvPr id="1032" name="Picture 8"/>
          <p:cNvPicPr>
            <a:picLocks noChangeAspect="1" noChangeArrowheads="1"/>
          </p:cNvPicPr>
          <p:nvPr/>
        </p:nvPicPr>
        <p:blipFill>
          <a:blip r:embed="rId2" cstate="print"/>
          <a:srcRect/>
          <a:stretch>
            <a:fillRect/>
          </a:stretch>
        </p:blipFill>
        <p:spPr bwMode="auto">
          <a:xfrm>
            <a:off x="0" y="4489026"/>
            <a:ext cx="2564904" cy="2368974"/>
          </a:xfrm>
          <a:prstGeom prst="rect">
            <a:avLst/>
          </a:prstGeom>
          <a:noFill/>
          <a:ln w="9525">
            <a:noFill/>
            <a:miter lim="800000"/>
            <a:headEnd/>
            <a:tailEnd/>
          </a:ln>
        </p:spPr>
      </p:pic>
      <p:pic>
        <p:nvPicPr>
          <p:cNvPr id="1033" name="Picture 9" descr="D:\DDD\Games\игры cokola356\BREAK ON and THROUGH\Видос и мемес ну и музыка канеш\ФМР\unknown (10).png"/>
          <p:cNvPicPr>
            <a:picLocks noChangeAspect="1" noChangeArrowheads="1"/>
          </p:cNvPicPr>
          <p:nvPr/>
        </p:nvPicPr>
        <p:blipFill>
          <a:blip r:embed="rId3" cstate="print"/>
          <a:srcRect/>
          <a:stretch>
            <a:fillRect/>
          </a:stretch>
        </p:blipFill>
        <p:spPr bwMode="auto">
          <a:xfrm>
            <a:off x="6123683" y="4624969"/>
            <a:ext cx="3020317" cy="223303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08720"/>
            <a:ext cx="8229600" cy="1066800"/>
          </a:xfrm>
        </p:spPr>
        <p:txBody>
          <a:bodyPr/>
          <a:lstStyle/>
          <a:p>
            <a:r>
              <a:rPr lang="en-US" dirty="0" smtClean="0"/>
              <a:t>Table of Contents </a:t>
            </a:r>
            <a:endParaRPr lang="ru-RU" dirty="0"/>
          </a:p>
        </p:txBody>
      </p:sp>
      <p:sp>
        <p:nvSpPr>
          <p:cNvPr id="3" name="Содержимое 2"/>
          <p:cNvSpPr>
            <a:spLocks noGrp="1"/>
          </p:cNvSpPr>
          <p:nvPr>
            <p:ph idx="1"/>
          </p:nvPr>
        </p:nvSpPr>
        <p:spPr>
          <a:xfrm>
            <a:off x="467544" y="1988840"/>
            <a:ext cx="8229600" cy="4325112"/>
          </a:xfrm>
        </p:spPr>
        <p:txBody>
          <a:bodyPr/>
          <a:lstStyle/>
          <a:p>
            <a:pPr marL="342900" indent="-342900">
              <a:buFont typeface="Arial" panose="020B0604020202020204" pitchFamily="34" charset="0"/>
              <a:buChar char="•"/>
            </a:pPr>
            <a:r>
              <a:rPr lang="en-US" dirty="0" smtClean="0"/>
              <a:t>Objectives</a:t>
            </a:r>
            <a:endParaRPr lang="ru-RU" dirty="0" smtClean="0"/>
          </a:p>
          <a:p>
            <a:pPr marL="342900" indent="-342900">
              <a:buFont typeface="Arial" panose="020B0604020202020204" pitchFamily="34" charset="0"/>
              <a:buChar char="•"/>
            </a:pPr>
            <a:r>
              <a:rPr lang="en-US" dirty="0" smtClean="0"/>
              <a:t>Introduction</a:t>
            </a:r>
            <a:endParaRPr lang="ru-RU" dirty="0" smtClean="0"/>
          </a:p>
          <a:p>
            <a:pPr marL="342900" indent="-342900">
              <a:buFont typeface="Arial" panose="020B0604020202020204" pitchFamily="34" charset="0"/>
              <a:buChar char="•"/>
            </a:pPr>
            <a:r>
              <a:rPr lang="en-US" dirty="0" smtClean="0"/>
              <a:t>Problem definition</a:t>
            </a:r>
            <a:endParaRPr lang="ru-RU" dirty="0" smtClean="0"/>
          </a:p>
          <a:p>
            <a:pPr marL="342900" indent="-342900">
              <a:buFont typeface="Arial" panose="020B0604020202020204" pitchFamily="34" charset="0"/>
              <a:buChar char="•"/>
            </a:pPr>
            <a:r>
              <a:rPr lang="en-US" dirty="0" smtClean="0"/>
              <a:t>Task </a:t>
            </a:r>
            <a:r>
              <a:rPr lang="en-US" dirty="0" smtClean="0"/>
              <a:t>1,2</a:t>
            </a:r>
          </a:p>
          <a:p>
            <a:pPr marL="342900" indent="-342900">
              <a:buFont typeface="Arial" panose="020B0604020202020204" pitchFamily="34" charset="0"/>
              <a:buChar char="•"/>
            </a:pPr>
            <a:r>
              <a:rPr lang="en-US" dirty="0" smtClean="0"/>
              <a:t>Methodology</a:t>
            </a:r>
            <a:endParaRPr lang="ru-RU" dirty="0" smtClean="0"/>
          </a:p>
          <a:p>
            <a:pPr marL="342900" indent="-342900">
              <a:buFont typeface="Arial" panose="020B0604020202020204" pitchFamily="34" charset="0"/>
              <a:buChar char="•"/>
            </a:pPr>
            <a:r>
              <a:rPr lang="en-US" dirty="0" smtClean="0"/>
              <a:t>Algorithms</a:t>
            </a:r>
            <a:endParaRPr lang="ru-RU" dirty="0" smtClean="0"/>
          </a:p>
          <a:p>
            <a:pPr marL="342900" indent="-342900">
              <a:buFont typeface="Arial" panose="020B0604020202020204" pitchFamily="34" charset="0"/>
              <a:buChar char="•"/>
            </a:pPr>
            <a:r>
              <a:rPr lang="en-US" dirty="0" smtClean="0"/>
              <a:t>Solutions</a:t>
            </a:r>
            <a:endParaRPr lang="en-US" dirty="0" smtClean="0"/>
          </a:p>
          <a:p>
            <a:pPr marL="342900" indent="-342900">
              <a:buFont typeface="Arial" panose="020B0604020202020204" pitchFamily="34" charset="0"/>
              <a:buChar char="•"/>
            </a:pPr>
            <a:r>
              <a:rPr lang="en-US" dirty="0" smtClean="0"/>
              <a:t>Results</a:t>
            </a:r>
            <a:endParaRPr lang="ru-RU" dirty="0" smtClean="0"/>
          </a:p>
          <a:p>
            <a:pPr marL="342900" indent="-342900">
              <a:buFont typeface="Arial" panose="020B0604020202020204" pitchFamily="34" charset="0"/>
              <a:buChar char="•"/>
            </a:pPr>
            <a:r>
              <a:rPr lang="en-US" dirty="0" smtClean="0"/>
              <a:t>Conclusions</a:t>
            </a:r>
            <a:endParaRPr lang="ru-RU" dirty="0" smtClean="0"/>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Objectives</a:t>
            </a:r>
            <a:endParaRPr lang="ru-RU" dirty="0"/>
          </a:p>
        </p:txBody>
      </p:sp>
      <p:sp>
        <p:nvSpPr>
          <p:cNvPr id="3" name="Содержимое 2"/>
          <p:cNvSpPr>
            <a:spLocks noGrp="1"/>
          </p:cNvSpPr>
          <p:nvPr>
            <p:ph idx="1"/>
          </p:nvPr>
        </p:nvSpPr>
        <p:spPr/>
        <p:txBody>
          <a:bodyPr/>
          <a:lstStyle/>
          <a:p>
            <a:pPr lvl="0">
              <a:lnSpc>
                <a:spcPct val="150000"/>
              </a:lnSpc>
            </a:pPr>
            <a:r>
              <a:rPr lang="en-US" dirty="0" smtClean="0"/>
              <a:t>To introduce what data mining is </a:t>
            </a:r>
            <a:endParaRPr lang="ru-RU" dirty="0" smtClean="0"/>
          </a:p>
          <a:p>
            <a:pPr lvl="0">
              <a:lnSpc>
                <a:spcPct val="150000"/>
              </a:lnSpc>
            </a:pPr>
            <a:r>
              <a:rPr lang="en-US" dirty="0" smtClean="0"/>
              <a:t>To define two problems to be solved</a:t>
            </a:r>
            <a:endParaRPr lang="ru-RU" dirty="0" smtClean="0"/>
          </a:p>
          <a:p>
            <a:pPr lvl="0">
              <a:lnSpc>
                <a:spcPct val="150000"/>
              </a:lnSpc>
            </a:pPr>
            <a:r>
              <a:rPr lang="en-US" dirty="0" smtClean="0"/>
              <a:t>Explain each task in detail</a:t>
            </a:r>
            <a:endParaRPr lang="ru-RU" dirty="0" smtClean="0"/>
          </a:p>
          <a:p>
            <a:pPr lvl="0">
              <a:lnSpc>
                <a:spcPct val="150000"/>
              </a:lnSpc>
            </a:pPr>
            <a:r>
              <a:rPr lang="en-US" dirty="0" smtClean="0"/>
              <a:t>Provide algorithms 1,2,3 as solutions</a:t>
            </a:r>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55776" y="1484784"/>
            <a:ext cx="6480720" cy="4608512"/>
          </a:xfrm>
        </p:spPr>
        <p:txBody>
          <a:bodyPr>
            <a:normAutofit/>
          </a:bodyPr>
          <a:lstStyle/>
          <a:p>
            <a:pPr>
              <a:lnSpc>
                <a:spcPct val="120000"/>
              </a:lnSpc>
            </a:pPr>
            <a:r>
              <a:rPr lang="en-US" sz="1800" dirty="0" smtClean="0"/>
              <a:t>In recent years, we have witnessed an unprecedented big data explosion than ever before, especially for private data in business environments. For most companies and organizations that own private big data, such as electronic commerce, online-banking and cross-field research data, the data infrastructure is built on a nationwide or worldwide distributed system. </a:t>
            </a:r>
          </a:p>
          <a:p>
            <a:pPr>
              <a:lnSpc>
                <a:spcPct val="120000"/>
              </a:lnSpc>
            </a:pPr>
            <a:endParaRPr lang="en-US" sz="1800" dirty="0" smtClean="0"/>
          </a:p>
        </p:txBody>
      </p:sp>
      <p:sp>
        <p:nvSpPr>
          <p:cNvPr id="4" name="Прямоугольник 3"/>
          <p:cNvSpPr/>
          <p:nvPr/>
        </p:nvSpPr>
        <p:spPr>
          <a:xfrm>
            <a:off x="3923928" y="548680"/>
            <a:ext cx="4608512" cy="1015663"/>
          </a:xfrm>
          <a:prstGeom prst="rect">
            <a:avLst/>
          </a:prstGeom>
        </p:spPr>
        <p:txBody>
          <a:bodyPr wrap="square">
            <a:spAutoFit/>
          </a:bodyPr>
          <a:lstStyle/>
          <a:p>
            <a:r>
              <a:rPr lang="en-US" sz="6000" dirty="0" smtClean="0"/>
              <a:t>Introduction</a:t>
            </a:r>
            <a:endParaRPr lang="ru-RU" sz="6000" dirty="0"/>
          </a:p>
        </p:txBody>
      </p:sp>
      <p:pic>
        <p:nvPicPr>
          <p:cNvPr id="9225" name="Picture 9"/>
          <p:cNvPicPr>
            <a:picLocks noChangeAspect="1" noChangeArrowheads="1"/>
          </p:cNvPicPr>
          <p:nvPr/>
        </p:nvPicPr>
        <p:blipFill>
          <a:blip r:embed="rId2" cstate="print"/>
          <a:srcRect/>
          <a:stretch>
            <a:fillRect/>
          </a:stretch>
        </p:blipFill>
        <p:spPr bwMode="auto">
          <a:xfrm>
            <a:off x="179512" y="620688"/>
            <a:ext cx="2376264" cy="2663054"/>
          </a:xfrm>
          <a:prstGeom prst="rect">
            <a:avLst/>
          </a:prstGeom>
          <a:noFill/>
          <a:ln w="9525">
            <a:noFill/>
            <a:miter lim="800000"/>
            <a:headEnd/>
            <a:tailEnd/>
          </a:ln>
        </p:spPr>
      </p:pic>
      <p:sp>
        <p:nvSpPr>
          <p:cNvPr id="5" name="TextBox 4"/>
          <p:cNvSpPr txBox="1"/>
          <p:nvPr/>
        </p:nvSpPr>
        <p:spPr>
          <a:xfrm>
            <a:off x="107504" y="4221088"/>
            <a:ext cx="9036496" cy="2419124"/>
          </a:xfrm>
          <a:prstGeom prst="rect">
            <a:avLst/>
          </a:prstGeom>
          <a:noFill/>
        </p:spPr>
        <p:txBody>
          <a:bodyPr wrap="square" rtlCol="0">
            <a:spAutoFit/>
          </a:bodyPr>
          <a:lstStyle/>
          <a:p>
            <a:pPr>
              <a:lnSpc>
                <a:spcPct val="120000"/>
              </a:lnSpc>
            </a:pPr>
            <a:r>
              <a:rPr lang="en-US" dirty="0" smtClean="0"/>
              <a:t>In such a distributed environments using vulnerable diversified communication channels, private data or privacy information leakage caused by network deception attacks or eavesdropping tricks presents new challenges for data mining. Therefore, enhanced privacy preserving data mining methods are in urgent need for secure and reliable information sharing. Data mining is an important task to understand the valuable information for making correct decisions. Technologies for mining self-owned data of a party are rather mature.</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92696"/>
            <a:ext cx="8229600" cy="1066800"/>
          </a:xfrm>
        </p:spPr>
        <p:txBody>
          <a:bodyPr>
            <a:normAutofit fontScale="90000"/>
          </a:bodyPr>
          <a:lstStyle/>
          <a:p>
            <a:r>
              <a:rPr lang="en-US" dirty="0" smtClean="0"/>
              <a:t>Problem definition</a:t>
            </a:r>
            <a:br>
              <a:rPr lang="en-US" dirty="0" smtClean="0"/>
            </a:br>
            <a:endParaRPr lang="ru-RU" dirty="0"/>
          </a:p>
        </p:txBody>
      </p:sp>
      <p:sp>
        <p:nvSpPr>
          <p:cNvPr id="3" name="Содержимое 2"/>
          <p:cNvSpPr>
            <a:spLocks noGrp="1"/>
          </p:cNvSpPr>
          <p:nvPr>
            <p:ph idx="1"/>
          </p:nvPr>
        </p:nvSpPr>
        <p:spPr>
          <a:xfrm>
            <a:off x="251520" y="1772816"/>
            <a:ext cx="8229600" cy="4325112"/>
          </a:xfrm>
        </p:spPr>
        <p:txBody>
          <a:bodyPr/>
          <a:lstStyle/>
          <a:p>
            <a:r>
              <a:rPr lang="en-US" dirty="0" smtClean="0"/>
              <a:t>We define two problems to be solved in this paper by introducing two real-world privacy preserving distributed mining tasks:</a:t>
            </a:r>
            <a:br>
              <a:rPr lang="en-US" dirty="0" smtClean="0"/>
            </a:br>
            <a:r>
              <a:rPr lang="en-US" dirty="0" smtClean="0"/>
              <a:t/>
            </a:r>
            <a:br>
              <a:rPr lang="en-US" dirty="0" smtClean="0"/>
            </a:br>
            <a:r>
              <a:rPr lang="en-US" dirty="0" smtClean="0"/>
              <a:t>Task 1: Calculating Statistics of Different Types of Data</a:t>
            </a:r>
            <a:br>
              <a:rPr lang="en-US" dirty="0" smtClean="0"/>
            </a:br>
            <a:r>
              <a:rPr lang="en-US" dirty="0" smtClean="0"/>
              <a:t/>
            </a:r>
            <a:br>
              <a:rPr lang="en-US" dirty="0" smtClean="0"/>
            </a:br>
            <a:r>
              <a:rPr lang="en-US" dirty="0" smtClean="0"/>
              <a:t>Task 2: Studying the Relationship between Variables by Linear Regression</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1</a:t>
            </a:r>
            <a:endParaRPr lang="ru-RU" dirty="0"/>
          </a:p>
        </p:txBody>
      </p:sp>
      <p:sp>
        <p:nvSpPr>
          <p:cNvPr id="3" name="Содержимое 2"/>
          <p:cNvSpPr>
            <a:spLocks noGrp="1"/>
          </p:cNvSpPr>
          <p:nvPr>
            <p:ph idx="1"/>
          </p:nvPr>
        </p:nvSpPr>
        <p:spPr>
          <a:xfrm>
            <a:off x="467544" y="4437112"/>
            <a:ext cx="8229600" cy="4325112"/>
          </a:xfrm>
        </p:spPr>
        <p:txBody>
          <a:bodyPr>
            <a:normAutofit/>
          </a:bodyPr>
          <a:lstStyle/>
          <a:p>
            <a:r>
              <a:rPr lang="en-US" sz="1800" dirty="0" smtClean="0"/>
              <a:t>Here, we first define the problem of calculating statistics of different types of data under privacy preserving distributed data mining condition as:</a:t>
            </a:r>
          </a:p>
          <a:p>
            <a:endParaRPr lang="en-US" sz="1800" dirty="0" smtClean="0"/>
          </a:p>
          <a:p>
            <a:r>
              <a:rPr lang="en-US" sz="1800" dirty="0" smtClean="0"/>
              <a:t>Given data in the form of 〈</a:t>
            </a:r>
            <a:r>
              <a:rPr lang="en-US" sz="1800" i="1" dirty="0" smtClean="0"/>
              <a:t>type</a:t>
            </a:r>
            <a:r>
              <a:rPr lang="en-US" sz="1800" dirty="0" smtClean="0"/>
              <a:t>, </a:t>
            </a:r>
            <a:r>
              <a:rPr lang="en-US" sz="1800" i="1" dirty="0" smtClean="0"/>
              <a:t>value</a:t>
            </a:r>
            <a:r>
              <a:rPr lang="en-US" sz="1800" dirty="0" smtClean="0"/>
              <a:t>〉 </a:t>
            </a:r>
            <a:r>
              <a:rPr lang="en-US" sz="1800" dirty="0" err="1" smtClean="0"/>
              <a:t>tuples</a:t>
            </a:r>
            <a:r>
              <a:rPr lang="en-US" sz="1800" dirty="0" smtClean="0"/>
              <a:t>, the problem is to calculate the statistical indicators of given data, such as mean, variance, maximum and minimum values, without privacy leak risk for both </a:t>
            </a:r>
            <a:r>
              <a:rPr lang="en-US" sz="1800" i="1" dirty="0" smtClean="0"/>
              <a:t>type</a:t>
            </a:r>
            <a:r>
              <a:rPr lang="en-US" sz="1800" dirty="0" smtClean="0"/>
              <a:t> and </a:t>
            </a:r>
            <a:r>
              <a:rPr lang="en-US" sz="1800" i="1" dirty="0" smtClean="0"/>
              <a:t>value</a:t>
            </a:r>
            <a:r>
              <a:rPr lang="en-US" sz="1800" dirty="0" smtClean="0"/>
              <a:t> in original data.</a:t>
            </a:r>
            <a:endParaRPr lang="ru-RU" sz="1800" dirty="0"/>
          </a:p>
        </p:txBody>
      </p:sp>
      <p:pic>
        <p:nvPicPr>
          <p:cNvPr id="8197" name="Picture 5"/>
          <p:cNvPicPr>
            <a:picLocks noChangeAspect="1" noChangeArrowheads="1"/>
          </p:cNvPicPr>
          <p:nvPr/>
        </p:nvPicPr>
        <p:blipFill>
          <a:blip r:embed="rId2" cstate="print"/>
          <a:srcRect/>
          <a:stretch>
            <a:fillRect/>
          </a:stretch>
        </p:blipFill>
        <p:spPr bwMode="auto">
          <a:xfrm>
            <a:off x="2771800" y="548680"/>
            <a:ext cx="6112544" cy="363135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2</a:t>
            </a:r>
            <a:endParaRPr lang="ru-RU" dirty="0"/>
          </a:p>
        </p:txBody>
      </p:sp>
      <p:sp>
        <p:nvSpPr>
          <p:cNvPr id="3" name="Содержимое 2"/>
          <p:cNvSpPr>
            <a:spLocks noGrp="1"/>
          </p:cNvSpPr>
          <p:nvPr>
            <p:ph idx="1"/>
          </p:nvPr>
        </p:nvSpPr>
        <p:spPr>
          <a:xfrm>
            <a:off x="107504" y="2249424"/>
            <a:ext cx="8579296" cy="4325112"/>
          </a:xfrm>
        </p:spPr>
        <p:txBody>
          <a:bodyPr>
            <a:normAutofit fontScale="85000" lnSpcReduction="10000"/>
          </a:bodyPr>
          <a:lstStyle/>
          <a:p>
            <a:pPr>
              <a:lnSpc>
                <a:spcPct val="110000"/>
              </a:lnSpc>
            </a:pPr>
            <a:r>
              <a:rPr lang="en-US" sz="2000" dirty="0" smtClean="0"/>
              <a:t> In general, we can use the linear regression to reveal the relationship between variables. The same concern of business privacy leakage exists if these companies are asked to disclose their trading records to perform linear regression analysis. Hence, we define the problem of performing linear regression under privacy preserving distributed data mining condition as:</a:t>
            </a:r>
          </a:p>
          <a:p>
            <a:pPr>
              <a:lnSpc>
                <a:spcPct val="110000"/>
              </a:lnSpc>
            </a:pPr>
            <a:endParaRPr lang="en-US" sz="2000" dirty="0" smtClean="0"/>
          </a:p>
          <a:p>
            <a:pPr>
              <a:lnSpc>
                <a:spcPct val="110000"/>
              </a:lnSpc>
            </a:pPr>
            <a:r>
              <a:rPr lang="en-US" sz="2000" dirty="0" smtClean="0"/>
              <a:t>Suppose we have a set of </a:t>
            </a:r>
            <a:r>
              <a:rPr lang="en-US" sz="2000" dirty="0" err="1" smtClean="0"/>
              <a:t>tuples</a:t>
            </a:r>
            <a:r>
              <a:rPr lang="en-US" sz="2000" dirty="0" smtClean="0"/>
              <a:t> formed as</a:t>
            </a:r>
          </a:p>
          <a:p>
            <a:pPr>
              <a:lnSpc>
                <a:spcPct val="110000"/>
              </a:lnSpc>
              <a:buNone/>
            </a:pPr>
            <a:endParaRPr lang="en-US" sz="2000" dirty="0" smtClean="0"/>
          </a:p>
          <a:p>
            <a:pPr>
              <a:lnSpc>
                <a:spcPct val="110000"/>
              </a:lnSpc>
              <a:buNone/>
            </a:pPr>
            <a:r>
              <a:rPr lang="en-US" sz="2000" dirty="0" smtClean="0"/>
              <a:t>     in which &lt;</a:t>
            </a:r>
            <a:r>
              <a:rPr lang="en-US" sz="2000" dirty="0" err="1" smtClean="0"/>
              <a:t>dep_var</a:t>
            </a:r>
            <a:r>
              <a:rPr lang="en-US" sz="2000" dirty="0" smtClean="0"/>
              <a:t>&gt; and &lt;</a:t>
            </a:r>
            <a:r>
              <a:rPr lang="en-US" sz="2000" dirty="0" err="1" smtClean="0"/>
              <a:t>indep_var</a:t>
            </a:r>
            <a:r>
              <a:rPr lang="en-US" sz="2000" dirty="0" smtClean="0"/>
              <a:t>&gt; refer to dependent variable and independent variable, respectively. All independent variables in a row compose a matrix </a:t>
            </a:r>
            <a:r>
              <a:rPr lang="en-US" sz="2000" i="1" dirty="0" smtClean="0"/>
              <a:t>A</a:t>
            </a:r>
            <a:r>
              <a:rPr lang="en-US" sz="2000" dirty="0" smtClean="0"/>
              <a:t>. All dependent variables compose a column vector </a:t>
            </a:r>
            <a:r>
              <a:rPr lang="en-US" sz="2000" i="1" dirty="0" smtClean="0"/>
              <a:t>b</a:t>
            </a:r>
            <a:r>
              <a:rPr lang="en-US" sz="2000" dirty="0" smtClean="0"/>
              <a:t>. The problem is to find an optimal </a:t>
            </a:r>
            <a:r>
              <a:rPr lang="en-US" sz="2000" i="1" dirty="0" smtClean="0"/>
              <a:t>x</a:t>
            </a:r>
            <a:r>
              <a:rPr lang="en-US" sz="2000" dirty="0" smtClean="0"/>
              <a:t>� for minimizing the error of  </a:t>
            </a:r>
            <a:r>
              <a:rPr lang="en-US" sz="2000" i="1" dirty="0" smtClean="0"/>
              <a:t>Ax=b</a:t>
            </a:r>
            <a:r>
              <a:rPr lang="en-US" sz="2000" dirty="0" smtClean="0"/>
              <a:t>, without privacy leakage risk for both �</a:t>
            </a:r>
            <a:r>
              <a:rPr lang="en-US" sz="2000" i="1" dirty="0" smtClean="0"/>
              <a:t>A</a:t>
            </a:r>
            <a:r>
              <a:rPr lang="en-US" sz="2000" dirty="0" smtClean="0"/>
              <a:t> and </a:t>
            </a:r>
            <a:r>
              <a:rPr lang="en-US" sz="2000" i="1" dirty="0" smtClean="0"/>
              <a:t>b</a:t>
            </a:r>
            <a:r>
              <a:rPr lang="en-US" sz="2000" dirty="0" smtClean="0"/>
              <a:t> in the original data.</a:t>
            </a:r>
          </a:p>
          <a:p>
            <a:pPr algn="just">
              <a:lnSpc>
                <a:spcPct val="110000"/>
              </a:lnSpc>
              <a:buNone/>
            </a:pPr>
            <a:r>
              <a:rPr lang="en-US" sz="2000" dirty="0" smtClean="0"/>
              <a:t/>
            </a:r>
            <a:br>
              <a:rPr lang="en-US" sz="2000" dirty="0" smtClean="0"/>
            </a:br>
            <a:r>
              <a:rPr lang="en-US" sz="2000" dirty="0" smtClean="0"/>
              <a:t> </a:t>
            </a:r>
            <a:endParaRPr lang="ru-RU" sz="2000" dirty="0"/>
          </a:p>
        </p:txBody>
      </p:sp>
      <p:pic>
        <p:nvPicPr>
          <p:cNvPr id="7171" name="Picture 3"/>
          <p:cNvPicPr>
            <a:picLocks noChangeAspect="1" noChangeArrowheads="1"/>
          </p:cNvPicPr>
          <p:nvPr/>
        </p:nvPicPr>
        <p:blipFill>
          <a:blip r:embed="rId2" cstate="print"/>
          <a:srcRect/>
          <a:stretch>
            <a:fillRect/>
          </a:stretch>
        </p:blipFill>
        <p:spPr bwMode="auto">
          <a:xfrm>
            <a:off x="4716016" y="3933056"/>
            <a:ext cx="3162300" cy="285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48680"/>
            <a:ext cx="8229600" cy="1066800"/>
          </a:xfrm>
        </p:spPr>
        <p:txBody>
          <a:bodyPr/>
          <a:lstStyle/>
          <a:p>
            <a:r>
              <a:rPr lang="en-US" dirty="0" smtClean="0"/>
              <a:t>Methodology</a:t>
            </a:r>
            <a:endParaRPr lang="ru-RU" dirty="0"/>
          </a:p>
        </p:txBody>
      </p:sp>
      <p:sp>
        <p:nvSpPr>
          <p:cNvPr id="3" name="Содержимое 2"/>
          <p:cNvSpPr>
            <a:spLocks noGrp="1"/>
          </p:cNvSpPr>
          <p:nvPr>
            <p:ph idx="1"/>
          </p:nvPr>
        </p:nvSpPr>
        <p:spPr>
          <a:xfrm>
            <a:off x="107504" y="1844824"/>
            <a:ext cx="9036496" cy="4325112"/>
          </a:xfrm>
        </p:spPr>
        <p:txBody>
          <a:bodyPr>
            <a:normAutofit/>
          </a:bodyPr>
          <a:lstStyle/>
          <a:p>
            <a:r>
              <a:rPr lang="en-US" sz="2000" dirty="0" smtClean="0"/>
              <a:t>MPC - </a:t>
            </a:r>
            <a:r>
              <a:rPr lang="en-US" sz="2000" dirty="0" smtClean="0"/>
              <a:t>multi-party computation </a:t>
            </a:r>
            <a:r>
              <a:rPr lang="en-US" sz="2000" dirty="0" smtClean="0"/>
              <a:t/>
            </a:r>
            <a:br>
              <a:rPr lang="en-US" sz="2000" dirty="0" smtClean="0"/>
            </a:br>
            <a:r>
              <a:rPr lang="en-US" sz="2000" dirty="0" smtClean="0"/>
              <a:t>LU - </a:t>
            </a:r>
            <a:r>
              <a:rPr lang="en-US" sz="2000" dirty="0" smtClean="0"/>
              <a:t>lower–upper</a:t>
            </a:r>
            <a:r>
              <a:rPr lang="en-US" sz="2000" dirty="0" smtClean="0"/>
              <a:t> (LU) decomposition or factorization factors a matrix as the product of a lower triangular matrix and an upper triangular matrix (see matrix decomposition). </a:t>
            </a:r>
            <a:endParaRPr lang="en-US" sz="2000" dirty="0" smtClean="0"/>
          </a:p>
          <a:p>
            <a:endParaRPr lang="en-US" sz="2000" dirty="0" smtClean="0"/>
          </a:p>
          <a:p>
            <a:r>
              <a:rPr lang="en-US" sz="2000" dirty="0" smtClean="0"/>
              <a:t>QR </a:t>
            </a:r>
            <a:r>
              <a:rPr lang="en-US" sz="2000" dirty="0" smtClean="0"/>
              <a:t>- a decomposition of a matrix A into a product A = QR of an </a:t>
            </a:r>
            <a:r>
              <a:rPr lang="en-US" sz="2000" dirty="0" err="1" smtClean="0"/>
              <a:t>orthonormal</a:t>
            </a:r>
            <a:r>
              <a:rPr lang="en-US" sz="2000" dirty="0" smtClean="0"/>
              <a:t> matrix Q and an upper triangular matrix R</a:t>
            </a:r>
            <a:r>
              <a:rPr lang="en-US" sz="2000" dirty="0" smtClean="0"/>
              <a:t>.</a:t>
            </a:r>
          </a:p>
          <a:p>
            <a:endParaRPr lang="en-US" sz="2000" dirty="0" smtClean="0"/>
          </a:p>
          <a:p>
            <a:r>
              <a:rPr lang="en-US" sz="2000" dirty="0" smtClean="0"/>
              <a:t>Data mining - process </a:t>
            </a:r>
            <a:r>
              <a:rPr lang="en-US" sz="2000" dirty="0" smtClean="0"/>
              <a:t>of extracting and discovering patterns in large data sets involving methods at the intersection of machine learning, statistics, and database systems.</a:t>
            </a:r>
            <a:endParaRPr lang="ru-RU"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107504" y="1772817"/>
            <a:ext cx="4466523" cy="3024335"/>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572000" y="1772816"/>
            <a:ext cx="4313989" cy="2952328"/>
          </a:xfrm>
          <a:prstGeom prst="rect">
            <a:avLst/>
          </a:prstGeom>
          <a:noFill/>
          <a:ln w="9525">
            <a:noFill/>
            <a:miter lim="800000"/>
            <a:headEnd/>
            <a:tailEnd/>
          </a:ln>
        </p:spPr>
      </p:pic>
      <p:sp>
        <p:nvSpPr>
          <p:cNvPr id="7" name="TextBox 6"/>
          <p:cNvSpPr txBox="1"/>
          <p:nvPr/>
        </p:nvSpPr>
        <p:spPr>
          <a:xfrm>
            <a:off x="683568" y="5157192"/>
            <a:ext cx="7416824" cy="461665"/>
          </a:xfrm>
          <a:prstGeom prst="rect">
            <a:avLst/>
          </a:prstGeom>
          <a:noFill/>
        </p:spPr>
        <p:txBody>
          <a:bodyPr wrap="square" rtlCol="0">
            <a:spAutoFit/>
          </a:bodyPr>
          <a:lstStyle/>
          <a:p>
            <a:r>
              <a:rPr lang="en-US" sz="2400" dirty="0" smtClean="0"/>
              <a:t>Algorithm 1,2 - Share and Reconstruction algorithms</a:t>
            </a:r>
            <a:endParaRPr lang="ru-RU"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100</TotalTime>
  <Words>423</Words>
  <Application>Microsoft Office PowerPoint</Application>
  <PresentationFormat>Экран (4:3)</PresentationFormat>
  <Paragraphs>55</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Городская</vt:lpstr>
      <vt:lpstr>Privacy preserving distributed data mining based on secure multi-party computation </vt:lpstr>
      <vt:lpstr>Table of Contents </vt:lpstr>
      <vt:lpstr>Objectives</vt:lpstr>
      <vt:lpstr>Слайд 4</vt:lpstr>
      <vt:lpstr>Problem definition </vt:lpstr>
      <vt:lpstr>Task 1</vt:lpstr>
      <vt:lpstr>Task 2</vt:lpstr>
      <vt:lpstr>Methodology</vt:lpstr>
      <vt:lpstr>Слайд 9</vt:lpstr>
      <vt:lpstr>Слайд 10</vt:lpstr>
      <vt:lpstr>Solutions </vt:lpstr>
      <vt:lpstr>Results</vt:lpstr>
      <vt:lpstr>Conclusions</vt:lpstr>
      <vt:lpstr>Thank you for your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cokol3566 cokol356</dc:creator>
  <cp:lastModifiedBy>cokol3566 cokol356</cp:lastModifiedBy>
  <cp:revision>37</cp:revision>
  <dcterms:created xsi:type="dcterms:W3CDTF">2024-05-11T19:39:11Z</dcterms:created>
  <dcterms:modified xsi:type="dcterms:W3CDTF">2024-05-12T09:02:15Z</dcterms:modified>
</cp:coreProperties>
</file>