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6" r:id="rId3"/>
    <p:sldId id="267" r:id="rId4"/>
    <p:sldId id="257" r:id="rId5"/>
    <p:sldId id="260" r:id="rId6"/>
    <p:sldId id="258" r:id="rId7"/>
    <p:sldId id="259" r:id="rId8"/>
    <p:sldId id="269" r:id="rId9"/>
    <p:sldId id="261" r:id="rId10"/>
    <p:sldId id="262" r:id="rId11"/>
    <p:sldId id="263" r:id="rId12"/>
    <p:sldId id="268" r:id="rId13"/>
    <p:sldId id="264" r:id="rId14"/>
    <p:sldId id="26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826CBE-3764-49C4-8BD6-BBA1A3984B70}" v="546" dt="2024-05-16T07:10:1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2" d="100"/>
          <a:sy n="112" d="100"/>
        </p:scale>
        <p:origin x="-1584"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8636F-7DCF-49CF-BCB0-138492BC6FD7}" type="datetimeFigureOut">
              <a:rPr lang="ru-RU" smtClean="0"/>
              <a:pPr/>
              <a:t>15.05.2024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B5C13-26A3-415F-92A9-39F2BF6E175A}"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734B5C13-26A3-415F-92A9-39F2BF6E175A}" type="slidenum">
              <a:rPr lang="ru-RU" smtClean="0"/>
              <a:pPr/>
              <a:t>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3FC1779-2651-442B-92B4-FA68B58058AE}" type="datetimeFigureOut">
              <a:rPr lang="ru-RU" smtClean="0"/>
              <a:pPr/>
              <a:t>15.05.2024</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4179B43-9CA1-4533-8E2C-2CA53F2F0170}" type="slidenum">
              <a:rPr lang="ru-RU" smtClean="0"/>
              <a:pPr/>
              <a:t>‹#›</a:t>
            </a:fld>
            <a:endParaRPr lang="ru-RU"/>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53FC1779-2651-442B-92B4-FA68B58058AE}" type="datetimeFigureOut">
              <a:rPr lang="ru-RU" smtClean="0"/>
              <a:pPr/>
              <a:t>15.05.2024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53FC1779-2651-442B-92B4-FA68B58058AE}" type="datetimeFigureOut">
              <a:rPr lang="ru-RU" smtClean="0"/>
              <a:pPr/>
              <a:t>15.05.2024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53FC1779-2651-442B-92B4-FA68B58058AE}" type="datetimeFigureOut">
              <a:rPr lang="ru-RU" smtClean="0"/>
              <a:pPr/>
              <a:t>15.05.2024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53FC1779-2651-442B-92B4-FA68B58058AE}" type="datetimeFigureOut">
              <a:rPr lang="ru-RU" smtClean="0"/>
              <a:pPr/>
              <a:t>15.05.2024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53FC1779-2651-442B-92B4-FA68B58058AE}" type="datetimeFigureOut">
              <a:rPr lang="ru-RU" smtClean="0"/>
              <a:pPr/>
              <a:t>15.05.2024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6" name="Дата 25"/>
          <p:cNvSpPr>
            <a:spLocks noGrp="1"/>
          </p:cNvSpPr>
          <p:nvPr>
            <p:ph type="dt" sz="half" idx="10"/>
          </p:nvPr>
        </p:nvSpPr>
        <p:spPr/>
        <p:txBody>
          <a:bodyPr rtlCol="0"/>
          <a:lstStyle/>
          <a:p>
            <a:fld id="{53FC1779-2651-442B-92B4-FA68B58058AE}" type="datetimeFigureOut">
              <a:rPr lang="ru-RU" smtClean="0"/>
              <a:pPr/>
              <a:t>15.05.2024</a:t>
            </a:fld>
            <a:endParaRPr lang="ru-RU"/>
          </a:p>
        </p:txBody>
      </p:sp>
      <p:sp>
        <p:nvSpPr>
          <p:cNvPr id="27" name="Номер слайда 26"/>
          <p:cNvSpPr>
            <a:spLocks noGrp="1"/>
          </p:cNvSpPr>
          <p:nvPr>
            <p:ph type="sldNum" sz="quarter" idx="11"/>
          </p:nvPr>
        </p:nvSpPr>
        <p:spPr/>
        <p:txBody>
          <a:bodyPr rtlCol="0"/>
          <a:lstStyle/>
          <a:p>
            <a:fld id="{F4179B43-9CA1-4533-8E2C-2CA53F2F0170}"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3FC1779-2651-442B-92B4-FA68B58058AE}" type="datetimeFigureOut">
              <a:rPr lang="ru-RU" smtClean="0"/>
              <a:pPr/>
              <a:t>15.05.2024</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F4179B43-9CA1-4533-8E2C-2CA53F2F0170}" type="slidenum">
              <a:rPr lang="ru-RU" smtClean="0"/>
              <a:pPr/>
              <a:t>‹#›</a:t>
            </a:fld>
            <a:endParaRPr lang="ru-RU"/>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3FC1779-2651-442B-92B4-FA68B58058AE}" type="datetimeFigureOut">
              <a:rPr lang="ru-RU" smtClean="0"/>
              <a:pPr/>
              <a:t>15.05.2024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53FC1779-2651-442B-92B4-FA68B58058AE}" type="datetimeFigureOut">
              <a:rPr lang="ru-RU" smtClean="0"/>
              <a:pPr/>
              <a:t>15.05.2024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53FC1779-2651-442B-92B4-FA68B58058AE}" type="datetimeFigureOut">
              <a:rPr lang="ru-RU" smtClean="0"/>
              <a:pPr/>
              <a:t>15.05.2024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FC1779-2651-442B-92B4-FA68B58058AE}" type="datetimeFigureOut">
              <a:rPr lang="ru-RU" smtClean="0"/>
              <a:pPr/>
              <a:t>15.05.2024</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4179B43-9CA1-4533-8E2C-2CA53F2F017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3501008"/>
            <a:ext cx="5050904" cy="667073"/>
          </a:xfrm>
        </p:spPr>
        <p:txBody>
          <a:bodyPr>
            <a:normAutofit fontScale="90000"/>
          </a:bodyPr>
          <a:lstStyle/>
          <a:p>
            <a:r>
              <a:rPr lang="en-US" dirty="0"/>
              <a:t>Privacy preserving distributed data mining based on secure multi-party computation</a:t>
            </a:r>
            <a:br>
              <a:rPr lang="en-US" dirty="0"/>
            </a:br>
            <a:endParaRPr lang="ru-RU" dirty="0"/>
          </a:p>
        </p:txBody>
      </p:sp>
      <p:pic>
        <p:nvPicPr>
          <p:cNvPr id="57346" name="Picture 2" descr="https://ars.els-cdn.com/content/image/X01403664.jpg"/>
          <p:cNvPicPr>
            <a:picLocks noChangeAspect="1" noChangeArrowheads="1"/>
          </p:cNvPicPr>
          <p:nvPr/>
        </p:nvPicPr>
        <p:blipFill>
          <a:blip r:embed="rId2" cstate="print"/>
          <a:srcRect/>
          <a:stretch>
            <a:fillRect/>
          </a:stretch>
        </p:blipFill>
        <p:spPr bwMode="auto">
          <a:xfrm>
            <a:off x="5220072" y="188640"/>
            <a:ext cx="3780420" cy="5040560"/>
          </a:xfrm>
          <a:prstGeom prst="rect">
            <a:avLst/>
          </a:prstGeom>
          <a:noFill/>
        </p:spPr>
      </p:pic>
      <p:sp>
        <p:nvSpPr>
          <p:cNvPr id="4" name="Номер слайда 3">
            <a:extLst>
              <a:ext uri="{FF2B5EF4-FFF2-40B4-BE49-F238E27FC236}">
                <a16:creationId xmlns:a16="http://schemas.microsoft.com/office/drawing/2014/main" id="{B94FEAE8-B7DF-85EE-7CC0-C0016F6B7356}"/>
              </a:ext>
            </a:extLst>
          </p:cNvPr>
          <p:cNvSpPr>
            <a:spLocks noGrp="1"/>
          </p:cNvSpPr>
          <p:nvPr>
            <p:ph type="sldNum" sz="quarter" idx="12"/>
          </p:nvPr>
        </p:nvSpPr>
        <p:spPr>
          <a:xfrm>
            <a:off x="8397799" y="1136"/>
            <a:ext cx="747712" cy="365760"/>
          </a:xfrm>
        </p:spPr>
        <p:txBody>
          <a:bodyPr/>
          <a:lstStyle/>
          <a:p>
            <a:fld id="{F4179B43-9CA1-4533-8E2C-2CA53F2F0170}" type="slidenum">
              <a:rPr lang="ru-RU" smtClean="0"/>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cstate="print"/>
          <a:srcRect/>
          <a:stretch>
            <a:fillRect/>
          </a:stretch>
        </p:blipFill>
        <p:spPr bwMode="auto">
          <a:xfrm>
            <a:off x="1091258" y="1898105"/>
            <a:ext cx="6048672" cy="4078188"/>
          </a:xfrm>
          <a:prstGeom prst="rect">
            <a:avLst/>
          </a:prstGeom>
          <a:noFill/>
          <a:ln w="9525">
            <a:noFill/>
            <a:miter lim="800000"/>
            <a:headEnd/>
            <a:tailEnd/>
          </a:ln>
        </p:spPr>
      </p:pic>
      <p:sp>
        <p:nvSpPr>
          <p:cNvPr id="2" name="Номер слайда 1">
            <a:extLst>
              <a:ext uri="{FF2B5EF4-FFF2-40B4-BE49-F238E27FC236}">
                <a16:creationId xmlns:a16="http://schemas.microsoft.com/office/drawing/2014/main" id="{0FC63F3E-6FBF-182B-9CD6-A44546030DD7}"/>
              </a:ext>
            </a:extLst>
          </p:cNvPr>
          <p:cNvSpPr>
            <a:spLocks noGrp="1"/>
          </p:cNvSpPr>
          <p:nvPr>
            <p:ph type="sldNum" sz="quarter" idx="12"/>
          </p:nvPr>
        </p:nvSpPr>
        <p:spPr/>
        <p:txBody>
          <a:bodyPr/>
          <a:lstStyle/>
          <a:p>
            <a:fld id="{F4179B43-9CA1-4533-8E2C-2CA53F2F0170}" type="slidenum">
              <a:rPr lang="ru-RU" smtClean="0"/>
              <a:pPr/>
              <a:t>10</a:t>
            </a:fld>
            <a:endParaRPr lang="ru-RU"/>
          </a:p>
        </p:txBody>
      </p:sp>
      <p:sp>
        <p:nvSpPr>
          <p:cNvPr id="6" name="Заголовок 1">
            <a:extLst>
              <a:ext uri="{FF2B5EF4-FFF2-40B4-BE49-F238E27FC236}">
                <a16:creationId xmlns:a16="http://schemas.microsoft.com/office/drawing/2014/main" id="{4406DBAA-B722-445D-2DC3-37EC5D81093B}"/>
              </a:ext>
            </a:extLst>
          </p:cNvPr>
          <p:cNvSpPr>
            <a:spLocks noGrp="1"/>
          </p:cNvSpPr>
          <p:nvPr>
            <p:ph type="title"/>
          </p:nvPr>
        </p:nvSpPr>
        <p:spPr>
          <a:xfrm>
            <a:off x="1278" y="373829"/>
            <a:ext cx="8229600" cy="1066800"/>
          </a:xfrm>
        </p:spPr>
        <p:txBody>
          <a:bodyPr vert="horz" lIns="91440" tIns="45720" rIns="91440" bIns="45720" anchor="ctr">
            <a:normAutofit/>
          </a:bodyPr>
          <a:lstStyle/>
          <a:p>
            <a:r>
              <a:rPr lang="en-US" dirty="0">
                <a:solidFill>
                  <a:srgbClr val="000000"/>
                </a:solidFill>
              </a:rPr>
              <a:t>Algorithm 3</a:t>
            </a:r>
            <a:endParaRPr lang="ru-RU"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67" y="1712627"/>
            <a:ext cx="9156824" cy="3075261"/>
          </a:xfrm>
        </p:spPr>
        <p:txBody>
          <a:bodyPr vert="horz" lIns="91440" tIns="45720" rIns="91440" bIns="45720" anchor="t">
            <a:normAutofit/>
          </a:bodyPr>
          <a:lstStyle/>
          <a:p>
            <a:pPr indent="-255905"/>
            <a:r>
              <a:rPr lang="en-US" sz="1800" dirty="0">
                <a:latin typeface="Trebuchet MS"/>
              </a:rPr>
              <a:t>Task 1</a:t>
            </a:r>
            <a:endParaRPr lang="ru-RU" sz="1800">
              <a:latin typeface="Trebuchet MS"/>
            </a:endParaRPr>
          </a:p>
          <a:p>
            <a:pPr indent="-255905">
              <a:buNone/>
            </a:pPr>
            <a:r>
              <a:rPr lang="en-US" sz="1800" dirty="0">
                <a:latin typeface="Trebuchet MS"/>
              </a:rPr>
              <a:t>     We consider to mix up different types of data to avoid revealing the amount of cotton of a certain types. The key point to achieve this goal is the capability of distinguishing different types in a mixed dataset.</a:t>
            </a:r>
          </a:p>
          <a:p>
            <a:pPr indent="-255905">
              <a:buNone/>
            </a:pPr>
            <a:endParaRPr lang="en-US" sz="1800" dirty="0">
              <a:latin typeface="Trebuchet MS"/>
            </a:endParaRPr>
          </a:p>
          <a:p>
            <a:pPr indent="-255905"/>
            <a:r>
              <a:rPr lang="en-US" sz="1800" dirty="0">
                <a:latin typeface="Trebuchet MS"/>
              </a:rPr>
              <a:t>Task 2</a:t>
            </a:r>
          </a:p>
          <a:p>
            <a:pPr indent="-255905">
              <a:buNone/>
            </a:pPr>
            <a:r>
              <a:rPr lang="en-US" sz="1800" dirty="0">
                <a:latin typeface="Trebuchet MS"/>
              </a:rPr>
              <a:t>     To accomplish task 2 we use least square method to solve linear regression. </a:t>
            </a:r>
            <a:br>
              <a:rPr lang="en-US" sz="1800" dirty="0">
                <a:latin typeface="Trebuchet MS"/>
              </a:rPr>
            </a:br>
            <a:r>
              <a:rPr lang="en-US" sz="1800" dirty="0">
                <a:latin typeface="Trebuchet MS"/>
              </a:rPr>
              <a:t>We choose QR and LU decomposition methods as candidates for matrix decomposition. </a:t>
            </a:r>
            <a:br>
              <a:rPr lang="en-US" sz="1800" dirty="0">
                <a:latin typeface="Trebuchet MS"/>
              </a:rPr>
            </a:br>
            <a:endParaRPr lang="en-US" sz="1800">
              <a:latin typeface="Trebuchet MS"/>
            </a:endParaRPr>
          </a:p>
        </p:txBody>
      </p:sp>
      <p:pic>
        <p:nvPicPr>
          <p:cNvPr id="3076" name="Picture 4" descr="Epsilons, no. 5: The QR decomposition - by Tivadar Danka"/>
          <p:cNvPicPr>
            <a:picLocks noChangeAspect="1" noChangeArrowheads="1"/>
          </p:cNvPicPr>
          <p:nvPr/>
        </p:nvPicPr>
        <p:blipFill>
          <a:blip r:embed="rId2" cstate="print"/>
          <a:srcRect/>
          <a:stretch>
            <a:fillRect/>
          </a:stretch>
        </p:blipFill>
        <p:spPr bwMode="auto">
          <a:xfrm>
            <a:off x="399257" y="4446402"/>
            <a:ext cx="3328369" cy="1872208"/>
          </a:xfrm>
          <a:prstGeom prst="rect">
            <a:avLst/>
          </a:prstGeom>
          <a:noFill/>
        </p:spPr>
      </p:pic>
      <p:pic>
        <p:nvPicPr>
          <p:cNvPr id="3078" name="Picture 6" descr="Epsilons, no. 3: The LU decomposition - by Tivadar Danka"/>
          <p:cNvPicPr>
            <a:picLocks noChangeAspect="1" noChangeArrowheads="1"/>
          </p:cNvPicPr>
          <p:nvPr/>
        </p:nvPicPr>
        <p:blipFill>
          <a:blip r:embed="rId3" cstate="print"/>
          <a:srcRect/>
          <a:stretch>
            <a:fillRect/>
          </a:stretch>
        </p:blipFill>
        <p:spPr bwMode="auto">
          <a:xfrm>
            <a:off x="5513033" y="4449325"/>
            <a:ext cx="2601083" cy="1872208"/>
          </a:xfrm>
          <a:prstGeom prst="rect">
            <a:avLst/>
          </a:prstGeom>
          <a:noFill/>
        </p:spPr>
      </p:pic>
      <p:sp>
        <p:nvSpPr>
          <p:cNvPr id="4" name="Номер слайда 3">
            <a:extLst>
              <a:ext uri="{FF2B5EF4-FFF2-40B4-BE49-F238E27FC236}">
                <a16:creationId xmlns:a16="http://schemas.microsoft.com/office/drawing/2014/main" id="{A149B94D-8776-CDEE-C982-EF429A51CBFB}"/>
              </a:ext>
            </a:extLst>
          </p:cNvPr>
          <p:cNvSpPr>
            <a:spLocks noGrp="1"/>
          </p:cNvSpPr>
          <p:nvPr>
            <p:ph type="sldNum" sz="quarter" idx="12"/>
          </p:nvPr>
        </p:nvSpPr>
        <p:spPr/>
        <p:txBody>
          <a:bodyPr/>
          <a:lstStyle/>
          <a:p>
            <a:fld id="{F4179B43-9CA1-4533-8E2C-2CA53F2F0170}" type="slidenum">
              <a:rPr lang="ru-RU" smtClean="0"/>
              <a:pPr/>
              <a:t>11</a:t>
            </a:fld>
            <a:endParaRPr lang="ru-RU"/>
          </a:p>
        </p:txBody>
      </p:sp>
      <p:sp>
        <p:nvSpPr>
          <p:cNvPr id="6" name="TextBox 5">
            <a:extLst>
              <a:ext uri="{FF2B5EF4-FFF2-40B4-BE49-F238E27FC236}">
                <a16:creationId xmlns:a16="http://schemas.microsoft.com/office/drawing/2014/main" id="{9231B11B-DD85-0610-CCC1-0204EDCAEC5D}"/>
              </a:ext>
            </a:extLst>
          </p:cNvPr>
          <p:cNvSpPr txBox="1"/>
          <p:nvPr/>
        </p:nvSpPr>
        <p:spPr>
          <a:xfrm>
            <a:off x="525181" y="6435176"/>
            <a:ext cx="30799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rebuchet MS"/>
              </a:rPr>
              <a:t>QR decomposition - Gram–Schmidt</a:t>
            </a:r>
            <a:endParaRPr lang="ru-RU" sz="1400">
              <a:latin typeface="Trebuchet MS"/>
            </a:endParaRPr>
          </a:p>
        </p:txBody>
      </p:sp>
      <p:sp>
        <p:nvSpPr>
          <p:cNvPr id="7" name="TextBox 6">
            <a:extLst>
              <a:ext uri="{FF2B5EF4-FFF2-40B4-BE49-F238E27FC236}">
                <a16:creationId xmlns:a16="http://schemas.microsoft.com/office/drawing/2014/main" id="{5862063C-9DEE-398B-D6D7-2A74BA580CD3}"/>
              </a:ext>
            </a:extLst>
          </p:cNvPr>
          <p:cNvSpPr txBox="1"/>
          <p:nvPr/>
        </p:nvSpPr>
        <p:spPr>
          <a:xfrm>
            <a:off x="5267884" y="6314891"/>
            <a:ext cx="353407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rebuchet MS"/>
              </a:rPr>
              <a:t> LU - the product of a lower triangular  matrix and upper triangular matrix</a:t>
            </a:r>
            <a:endParaRPr lang="ru-RU" sz="1400">
              <a:latin typeface="Trebuchet MS"/>
            </a:endParaRPr>
          </a:p>
        </p:txBody>
      </p:sp>
      <p:sp>
        <p:nvSpPr>
          <p:cNvPr id="9" name="Заголовок 1">
            <a:extLst>
              <a:ext uri="{FF2B5EF4-FFF2-40B4-BE49-F238E27FC236}">
                <a16:creationId xmlns:a16="http://schemas.microsoft.com/office/drawing/2014/main" id="{54A677F0-C0BE-3E3C-29E3-2BB28A0B6ED1}"/>
              </a:ext>
            </a:extLst>
          </p:cNvPr>
          <p:cNvSpPr txBox="1">
            <a:spLocks/>
          </p:cNvSpPr>
          <p:nvPr/>
        </p:nvSpPr>
        <p:spPr>
          <a:xfrm>
            <a:off x="1278" y="516704"/>
            <a:ext cx="8229600" cy="1066800"/>
          </a:xfrm>
          <a:prstGeom prst="rect">
            <a:avLst/>
          </a:prstGeom>
        </p:spPr>
        <p:txBody>
          <a:bodyPr vert="horz" lIns="91440" tIns="45720" rIns="91440" bIns="45720"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solidFill>
                  <a:srgbClr val="000000"/>
                </a:solidFill>
              </a:rPr>
              <a:t>Solutions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14" y="462174"/>
            <a:ext cx="8229600" cy="1066800"/>
          </a:xfrm>
        </p:spPr>
        <p:txBody>
          <a:bodyPr vert="horz" lIns="91440" tIns="45720" rIns="91440" bIns="45720" anchor="ctr">
            <a:normAutofit/>
          </a:bodyPr>
          <a:lstStyle/>
          <a:p>
            <a:r>
              <a:rPr lang="en-US" dirty="0">
                <a:solidFill>
                  <a:schemeClr val="tx1"/>
                </a:solidFill>
              </a:rPr>
              <a:t>Results</a:t>
            </a:r>
            <a:endParaRPr lang="ru-RU">
              <a:solidFill>
                <a:schemeClr val="tx1"/>
              </a:solidFill>
            </a:endParaRPr>
          </a:p>
        </p:txBody>
      </p:sp>
      <p:sp>
        <p:nvSpPr>
          <p:cNvPr id="3" name="Содержимое 2"/>
          <p:cNvSpPr>
            <a:spLocks noGrp="1"/>
          </p:cNvSpPr>
          <p:nvPr>
            <p:ph idx="1"/>
          </p:nvPr>
        </p:nvSpPr>
        <p:spPr>
          <a:xfrm>
            <a:off x="0" y="5053097"/>
            <a:ext cx="9142405" cy="1593447"/>
          </a:xfrm>
        </p:spPr>
        <p:txBody>
          <a:bodyPr vert="horz" lIns="91440" tIns="45720" rIns="91440" bIns="45720" anchor="t">
            <a:normAutofit/>
          </a:bodyPr>
          <a:lstStyle/>
          <a:p>
            <a:pPr indent="-255905"/>
            <a:r>
              <a:rPr lang="en-US" sz="1800" dirty="0">
                <a:latin typeface="Trebuchet MS"/>
              </a:rPr>
              <a:t>To compare the performance of our implemented QR and LU decomposition for MPC, we generate seven datasets. In each dataset, every participant has a matrix with 4 columns and N rows. N varies from 4 to 10 for these seven datasets. </a:t>
            </a:r>
            <a:endParaRPr lang="ru-RU" sz="1800">
              <a:latin typeface="Trebuchet MS"/>
            </a:endParaRPr>
          </a:p>
        </p:txBody>
      </p:sp>
      <p:pic>
        <p:nvPicPr>
          <p:cNvPr id="1028" name="Picture 4" descr="https://ars.els-cdn.com/content/image/1-s2.0-S0140366419308631-gr1_lrg.jpg"/>
          <p:cNvPicPr>
            <a:picLocks noChangeAspect="1" noChangeArrowheads="1"/>
          </p:cNvPicPr>
          <p:nvPr/>
        </p:nvPicPr>
        <p:blipFill>
          <a:blip r:embed="rId2" cstate="print"/>
          <a:srcRect/>
          <a:stretch>
            <a:fillRect/>
          </a:stretch>
        </p:blipFill>
        <p:spPr bwMode="auto">
          <a:xfrm>
            <a:off x="2051720" y="908720"/>
            <a:ext cx="5328592" cy="3518278"/>
          </a:xfrm>
          <a:prstGeom prst="rect">
            <a:avLst/>
          </a:prstGeom>
          <a:noFill/>
        </p:spPr>
      </p:pic>
      <p:sp>
        <p:nvSpPr>
          <p:cNvPr id="4" name="Номер слайда 3">
            <a:extLst>
              <a:ext uri="{FF2B5EF4-FFF2-40B4-BE49-F238E27FC236}">
                <a16:creationId xmlns:a16="http://schemas.microsoft.com/office/drawing/2014/main" id="{0968837D-C495-5D8A-813A-0B5511391C85}"/>
              </a:ext>
            </a:extLst>
          </p:cNvPr>
          <p:cNvSpPr>
            <a:spLocks noGrp="1"/>
          </p:cNvSpPr>
          <p:nvPr>
            <p:ph type="sldNum" sz="quarter" idx="12"/>
          </p:nvPr>
        </p:nvSpPr>
        <p:spPr/>
        <p:txBody>
          <a:bodyPr/>
          <a:lstStyle/>
          <a:p>
            <a:fld id="{F4179B43-9CA1-4533-8E2C-2CA53F2F0170}" type="slidenum">
              <a:rPr lang="ru-RU" smtClean="0"/>
              <a:pPr/>
              <a:t>12</a:t>
            </a:fld>
            <a:endParaRPr lang="ru-RU"/>
          </a:p>
        </p:txBody>
      </p:sp>
      <p:sp>
        <p:nvSpPr>
          <p:cNvPr id="6" name="TextBox 5">
            <a:extLst>
              <a:ext uri="{FF2B5EF4-FFF2-40B4-BE49-F238E27FC236}">
                <a16:creationId xmlns:a16="http://schemas.microsoft.com/office/drawing/2014/main" id="{C0DBC23E-A6AA-76CC-9558-227A0F9AD9D4}"/>
              </a:ext>
            </a:extLst>
          </p:cNvPr>
          <p:cNvSpPr txBox="1"/>
          <p:nvPr/>
        </p:nvSpPr>
        <p:spPr>
          <a:xfrm>
            <a:off x="2631778" y="4430825"/>
            <a:ext cx="41718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rebuchet MS"/>
              </a:rPr>
              <a:t>Comparison of QR and LU decomposition for MPC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8" y="479763"/>
            <a:ext cx="8229600" cy="1066800"/>
          </a:xfrm>
        </p:spPr>
        <p:txBody>
          <a:bodyPr vert="horz" lIns="91440" tIns="45720" rIns="91440" bIns="45720" anchor="ctr">
            <a:normAutofit/>
          </a:bodyPr>
          <a:lstStyle/>
          <a:p>
            <a:r>
              <a:rPr lang="en-US" dirty="0">
                <a:solidFill>
                  <a:schemeClr val="tx1"/>
                </a:solidFill>
              </a:rPr>
              <a:t>Conclusions</a:t>
            </a:r>
            <a:endParaRPr lang="ru-RU">
              <a:solidFill>
                <a:schemeClr val="tx1"/>
              </a:solidFill>
            </a:endParaRPr>
          </a:p>
        </p:txBody>
      </p:sp>
      <p:sp>
        <p:nvSpPr>
          <p:cNvPr id="3" name="Содержимое 2"/>
          <p:cNvSpPr>
            <a:spLocks noGrp="1"/>
          </p:cNvSpPr>
          <p:nvPr>
            <p:ph idx="1"/>
          </p:nvPr>
        </p:nvSpPr>
        <p:spPr>
          <a:xfrm>
            <a:off x="-1586" y="1822723"/>
            <a:ext cx="9161462" cy="4325112"/>
          </a:xfrm>
        </p:spPr>
        <p:txBody>
          <a:bodyPr vert="horz" lIns="91440" tIns="45720" rIns="91440" bIns="45720" anchor="t">
            <a:noAutofit/>
          </a:bodyPr>
          <a:lstStyle/>
          <a:p>
            <a:pPr indent="-255905"/>
            <a:r>
              <a:rPr lang="en-US" sz="1800" dirty="0">
                <a:latin typeface="Trebuchet MS"/>
                <a:cs typeface="Times New Roman"/>
              </a:rPr>
              <a:t>Privacy preserving distributed data mining is an important task for big data. In this paper, we have proposed to utilize the MPC and SPDZ protocol to perform this task.</a:t>
            </a:r>
          </a:p>
          <a:p>
            <a:pPr marL="109855" indent="0">
              <a:buNone/>
            </a:pPr>
            <a:endParaRPr lang="en-US" sz="1800" dirty="0">
              <a:latin typeface="Trebuchet MS"/>
              <a:cs typeface="Times New Roman"/>
            </a:endParaRPr>
          </a:p>
          <a:p>
            <a:pPr indent="-255905"/>
            <a:r>
              <a:rPr lang="en-US" sz="1800" dirty="0">
                <a:latin typeface="Trebuchet MS"/>
                <a:cs typeface="Times New Roman"/>
              </a:rPr>
              <a:t>To accomplish these data mining tasks, we have proposed two solutions based on matrix computation with one-hot encoding and LU decomposition.</a:t>
            </a:r>
            <a:endParaRPr lang="ru-RU" sz="1800">
              <a:latin typeface="Trebuchet MS"/>
              <a:cs typeface="Times New Roman"/>
            </a:endParaRPr>
          </a:p>
        </p:txBody>
      </p:sp>
      <p:sp>
        <p:nvSpPr>
          <p:cNvPr id="4" name="Номер слайда 3">
            <a:extLst>
              <a:ext uri="{FF2B5EF4-FFF2-40B4-BE49-F238E27FC236}">
                <a16:creationId xmlns:a16="http://schemas.microsoft.com/office/drawing/2014/main" id="{27E96C81-315C-7F21-7EA7-1B2FD0056A86}"/>
              </a:ext>
            </a:extLst>
          </p:cNvPr>
          <p:cNvSpPr>
            <a:spLocks noGrp="1"/>
          </p:cNvSpPr>
          <p:nvPr>
            <p:ph type="sldNum" sz="quarter" idx="12"/>
          </p:nvPr>
        </p:nvSpPr>
        <p:spPr/>
        <p:txBody>
          <a:bodyPr/>
          <a:lstStyle/>
          <a:p>
            <a:fld id="{F4179B43-9CA1-4533-8E2C-2CA53F2F0170}" type="slidenum">
              <a:rPr lang="ru-RU" smtClean="0"/>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7200" dirty="0"/>
              <a:t>Thank you for your attention </a:t>
            </a:r>
            <a:endParaRPr lang="ru-RU" sz="7200" dirty="0"/>
          </a:p>
        </p:txBody>
      </p:sp>
      <p:pic>
        <p:nvPicPr>
          <p:cNvPr id="1032" name="Picture 8"/>
          <p:cNvPicPr>
            <a:picLocks noChangeAspect="1" noChangeArrowheads="1"/>
          </p:cNvPicPr>
          <p:nvPr/>
        </p:nvPicPr>
        <p:blipFill>
          <a:blip r:embed="rId2" cstate="print"/>
          <a:srcRect/>
          <a:stretch>
            <a:fillRect/>
          </a:stretch>
        </p:blipFill>
        <p:spPr bwMode="auto">
          <a:xfrm>
            <a:off x="0" y="4489026"/>
            <a:ext cx="2564904" cy="2368974"/>
          </a:xfrm>
          <a:prstGeom prst="rect">
            <a:avLst/>
          </a:prstGeom>
          <a:noFill/>
          <a:ln w="9525">
            <a:noFill/>
            <a:miter lim="800000"/>
            <a:headEnd/>
            <a:tailEnd/>
          </a:ln>
        </p:spPr>
      </p:pic>
      <p:pic>
        <p:nvPicPr>
          <p:cNvPr id="1033" name="Picture 9" descr="D:\DDD\Games\игры cokola356\BREAK ON and THROUGH\Видос и мемес ну и музыка канеш\ФМР\unknown (10).png"/>
          <p:cNvPicPr>
            <a:picLocks noChangeAspect="1" noChangeArrowheads="1"/>
          </p:cNvPicPr>
          <p:nvPr/>
        </p:nvPicPr>
        <p:blipFill>
          <a:blip r:embed="rId3" cstate="print"/>
          <a:srcRect/>
          <a:stretch>
            <a:fillRect/>
          </a:stretch>
        </p:blipFill>
        <p:spPr bwMode="auto">
          <a:xfrm>
            <a:off x="6123683" y="4624969"/>
            <a:ext cx="3020317" cy="2233031"/>
          </a:xfrm>
          <a:prstGeom prst="rect">
            <a:avLst/>
          </a:prstGeom>
          <a:noFill/>
        </p:spPr>
      </p:pic>
      <p:sp>
        <p:nvSpPr>
          <p:cNvPr id="3" name="Номер слайда 2">
            <a:extLst>
              <a:ext uri="{FF2B5EF4-FFF2-40B4-BE49-F238E27FC236}">
                <a16:creationId xmlns:a16="http://schemas.microsoft.com/office/drawing/2014/main" id="{18AB3D14-CADD-D6C9-5859-02B256432926}"/>
              </a:ext>
            </a:extLst>
          </p:cNvPr>
          <p:cNvSpPr>
            <a:spLocks noGrp="1"/>
          </p:cNvSpPr>
          <p:nvPr>
            <p:ph type="sldNum" sz="quarter" idx="12"/>
          </p:nvPr>
        </p:nvSpPr>
        <p:spPr/>
        <p:txBody>
          <a:bodyPr/>
          <a:lstStyle/>
          <a:p>
            <a:fld id="{F4179B43-9CA1-4533-8E2C-2CA53F2F0170}" type="slidenum">
              <a:rPr lang="ru-RU" smtClean="0"/>
              <a:pPr/>
              <a:t>14</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61882"/>
            <a:ext cx="8229600" cy="1066800"/>
          </a:xfrm>
        </p:spPr>
        <p:txBody>
          <a:bodyPr/>
          <a:lstStyle/>
          <a:p>
            <a:r>
              <a:rPr lang="en-US" dirty="0">
                <a:solidFill>
                  <a:srgbClr val="000000"/>
                </a:solidFill>
              </a:rPr>
              <a:t>Table of Contents </a:t>
            </a:r>
            <a:endParaRPr lang="ru-RU" dirty="0">
              <a:solidFill>
                <a:srgbClr val="000000"/>
              </a:solidFill>
            </a:endParaRPr>
          </a:p>
        </p:txBody>
      </p:sp>
      <p:sp>
        <p:nvSpPr>
          <p:cNvPr id="3" name="Содержимое 2"/>
          <p:cNvSpPr>
            <a:spLocks noGrp="1"/>
          </p:cNvSpPr>
          <p:nvPr>
            <p:ph idx="1"/>
          </p:nvPr>
        </p:nvSpPr>
        <p:spPr>
          <a:xfrm>
            <a:off x="15106" y="1845965"/>
            <a:ext cx="8674100" cy="4325112"/>
          </a:xfrm>
        </p:spPr>
        <p:txBody>
          <a:bodyPr vert="horz" lIns="91440" tIns="45720" rIns="91440" bIns="45720" anchor="t">
            <a:normAutofit lnSpcReduction="10000"/>
          </a:bodyPr>
          <a:lstStyle/>
          <a:p>
            <a:pPr marL="342900" indent="-342900">
              <a:buFont typeface="Arial" panose="020B0604020202020204" pitchFamily="34" charset="0"/>
              <a:buChar char="•"/>
            </a:pPr>
            <a:r>
              <a:rPr lang="en-US" dirty="0">
                <a:latin typeface="Trebuchet MS"/>
              </a:rPr>
              <a:t>Objectives</a:t>
            </a:r>
            <a:endParaRPr lang="ru-RU">
              <a:latin typeface="Trebuchet MS"/>
            </a:endParaRPr>
          </a:p>
          <a:p>
            <a:pPr marL="342900" indent="-342900">
              <a:buFont typeface="Arial" panose="020B0604020202020204" pitchFamily="34" charset="0"/>
              <a:buChar char="•"/>
            </a:pPr>
            <a:r>
              <a:rPr lang="en-US" dirty="0">
                <a:latin typeface="Trebuchet MS"/>
              </a:rPr>
              <a:t>Introduction</a:t>
            </a:r>
            <a:endParaRPr lang="ru-RU">
              <a:latin typeface="Trebuchet MS"/>
            </a:endParaRPr>
          </a:p>
          <a:p>
            <a:pPr marL="342900" indent="-342900">
              <a:buFont typeface="Arial" panose="020B0604020202020204" pitchFamily="34" charset="0"/>
              <a:buChar char="•"/>
            </a:pPr>
            <a:r>
              <a:rPr lang="en-US" dirty="0">
                <a:latin typeface="Trebuchet MS"/>
              </a:rPr>
              <a:t>Problem definition</a:t>
            </a:r>
            <a:endParaRPr lang="ru-RU">
              <a:latin typeface="Trebuchet MS"/>
            </a:endParaRPr>
          </a:p>
          <a:p>
            <a:pPr marL="342900" indent="-342900">
              <a:buFont typeface="Arial" panose="020B0604020202020204" pitchFamily="34" charset="0"/>
              <a:buChar char="•"/>
            </a:pPr>
            <a:r>
              <a:rPr lang="en-US" dirty="0">
                <a:latin typeface="Trebuchet MS"/>
              </a:rPr>
              <a:t>Task 1</a:t>
            </a:r>
          </a:p>
          <a:p>
            <a:pPr marL="342900" indent="-342900">
              <a:buFont typeface="Arial" panose="020B0604020202020204" pitchFamily="34" charset="0"/>
              <a:buChar char="•"/>
            </a:pPr>
            <a:r>
              <a:rPr lang="en-US" dirty="0">
                <a:latin typeface="Trebuchet MS"/>
              </a:rPr>
              <a:t>Task 2</a:t>
            </a:r>
          </a:p>
          <a:p>
            <a:pPr marL="342900" indent="-342900">
              <a:buFont typeface="Arial" panose="020B0604020202020204" pitchFamily="34" charset="0"/>
              <a:buChar char="•"/>
            </a:pPr>
            <a:r>
              <a:rPr lang="en-US" dirty="0">
                <a:latin typeface="Trebuchet MS"/>
              </a:rPr>
              <a:t>Methodology</a:t>
            </a:r>
            <a:endParaRPr lang="ru-RU">
              <a:latin typeface="Trebuchet MS"/>
            </a:endParaRPr>
          </a:p>
          <a:p>
            <a:pPr marL="342900" indent="-342900">
              <a:buFont typeface="Arial" panose="020B0604020202020204" pitchFamily="34" charset="0"/>
              <a:buChar char="•"/>
            </a:pPr>
            <a:r>
              <a:rPr lang="en-US" dirty="0">
                <a:latin typeface="Trebuchet MS"/>
              </a:rPr>
              <a:t>Algorithms</a:t>
            </a:r>
            <a:endParaRPr lang="ru-RU">
              <a:latin typeface="Trebuchet MS"/>
            </a:endParaRPr>
          </a:p>
          <a:p>
            <a:pPr marL="342900" indent="-342900">
              <a:buFont typeface="Arial" panose="020B0604020202020204" pitchFamily="34" charset="0"/>
              <a:buChar char="•"/>
            </a:pPr>
            <a:r>
              <a:rPr lang="en-US" dirty="0">
                <a:latin typeface="Trebuchet MS"/>
              </a:rPr>
              <a:t>Solutions</a:t>
            </a:r>
          </a:p>
          <a:p>
            <a:pPr marL="342900" indent="-342900">
              <a:buFont typeface="Arial" panose="020B0604020202020204" pitchFamily="34" charset="0"/>
              <a:buChar char="•"/>
            </a:pPr>
            <a:r>
              <a:rPr lang="en-US" dirty="0">
                <a:latin typeface="Trebuchet MS"/>
              </a:rPr>
              <a:t>Results</a:t>
            </a:r>
            <a:endParaRPr lang="ru-RU">
              <a:latin typeface="Trebuchet MS"/>
            </a:endParaRPr>
          </a:p>
          <a:p>
            <a:pPr marL="342900" indent="-342900">
              <a:buFont typeface="Arial" panose="020B0604020202020204" pitchFamily="34" charset="0"/>
              <a:buChar char="•"/>
            </a:pPr>
            <a:r>
              <a:rPr lang="en-US" dirty="0">
                <a:latin typeface="Trebuchet MS"/>
              </a:rPr>
              <a:t>Conclusions</a:t>
            </a:r>
            <a:endParaRPr lang="ru-RU">
              <a:latin typeface="Trebuchet MS"/>
            </a:endParaRPr>
          </a:p>
          <a:p>
            <a:pPr indent="-255905"/>
            <a:endParaRPr lang="ru-RU" dirty="0">
              <a:latin typeface="Trebuchet MS"/>
            </a:endParaRPr>
          </a:p>
        </p:txBody>
      </p:sp>
      <p:sp>
        <p:nvSpPr>
          <p:cNvPr id="4" name="Номер слайда 3">
            <a:extLst>
              <a:ext uri="{FF2B5EF4-FFF2-40B4-BE49-F238E27FC236}">
                <a16:creationId xmlns:a16="http://schemas.microsoft.com/office/drawing/2014/main" id="{E243EFCD-1392-C16A-5CFD-8201214C9BC8}"/>
              </a:ext>
            </a:extLst>
          </p:cNvPr>
          <p:cNvSpPr>
            <a:spLocks noGrp="1"/>
          </p:cNvSpPr>
          <p:nvPr>
            <p:ph type="sldNum" sz="quarter" idx="12"/>
          </p:nvPr>
        </p:nvSpPr>
        <p:spPr/>
        <p:txBody>
          <a:bodyPr/>
          <a:lstStyle/>
          <a:p>
            <a:fld id="{F4179B43-9CA1-4533-8E2C-2CA53F2F0170}" type="slidenum">
              <a:rPr lang="ru-RU" smtClean="0"/>
              <a:pPr/>
              <a:t>2</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0" y="469505"/>
            <a:ext cx="8229600" cy="1066800"/>
          </a:xfrm>
        </p:spPr>
        <p:txBody>
          <a:bodyPr vert="horz" lIns="91440" tIns="45720" rIns="91440" bIns="45720" anchor="ctr">
            <a:normAutofit/>
          </a:bodyPr>
          <a:lstStyle/>
          <a:p>
            <a:r>
              <a:rPr lang="en-US" dirty="0">
                <a:solidFill>
                  <a:schemeClr val="tx1"/>
                </a:solidFill>
              </a:rPr>
              <a:t>Objectives</a:t>
            </a:r>
            <a:endParaRPr lang="ru-RU">
              <a:solidFill>
                <a:schemeClr val="tx1"/>
              </a:solidFill>
            </a:endParaRPr>
          </a:p>
        </p:txBody>
      </p:sp>
      <p:sp>
        <p:nvSpPr>
          <p:cNvPr id="3" name="Содержимое 2"/>
          <p:cNvSpPr>
            <a:spLocks noGrp="1"/>
          </p:cNvSpPr>
          <p:nvPr>
            <p:ph idx="1"/>
          </p:nvPr>
        </p:nvSpPr>
        <p:spPr>
          <a:xfrm>
            <a:off x="4763" y="1717612"/>
            <a:ext cx="9142412" cy="4325112"/>
          </a:xfrm>
        </p:spPr>
        <p:txBody>
          <a:bodyPr vert="horz" lIns="91440" tIns="45720" rIns="91440" bIns="45720" anchor="t">
            <a:normAutofit/>
          </a:bodyPr>
          <a:lstStyle/>
          <a:p>
            <a:pPr indent="-255905">
              <a:lnSpc>
                <a:spcPct val="150000"/>
              </a:lnSpc>
            </a:pPr>
            <a:r>
              <a:rPr lang="en-US" dirty="0">
                <a:latin typeface="Trebuchet MS"/>
              </a:rPr>
              <a:t>To introduce what data mining is </a:t>
            </a:r>
            <a:endParaRPr lang="ru-RU">
              <a:latin typeface="Trebuchet MS"/>
            </a:endParaRPr>
          </a:p>
          <a:p>
            <a:pPr lvl="0" indent="-255905">
              <a:lnSpc>
                <a:spcPct val="150000"/>
              </a:lnSpc>
            </a:pPr>
            <a:r>
              <a:rPr lang="en-US" dirty="0">
                <a:latin typeface="Trebuchet MS"/>
              </a:rPr>
              <a:t>To define two problems to be solved</a:t>
            </a:r>
            <a:endParaRPr lang="ru-RU">
              <a:latin typeface="Trebuchet MS"/>
            </a:endParaRPr>
          </a:p>
          <a:p>
            <a:pPr lvl="0" indent="-255905">
              <a:lnSpc>
                <a:spcPct val="150000"/>
              </a:lnSpc>
            </a:pPr>
            <a:r>
              <a:rPr lang="en-US" dirty="0">
                <a:latin typeface="Trebuchet MS"/>
              </a:rPr>
              <a:t>Explain each task in detail</a:t>
            </a:r>
            <a:endParaRPr lang="ru-RU">
              <a:latin typeface="Trebuchet MS"/>
            </a:endParaRPr>
          </a:p>
          <a:p>
            <a:pPr lvl="0" indent="-255905">
              <a:lnSpc>
                <a:spcPct val="150000"/>
              </a:lnSpc>
            </a:pPr>
            <a:r>
              <a:rPr lang="en-US" dirty="0">
                <a:latin typeface="Trebuchet MS"/>
              </a:rPr>
              <a:t>Provide algorithms 1,2,3 as solutions</a:t>
            </a:r>
            <a:endParaRPr lang="ru-RU">
              <a:latin typeface="Trebuchet MS"/>
            </a:endParaRPr>
          </a:p>
          <a:p>
            <a:pPr indent="-255905"/>
            <a:endParaRPr lang="ru-RU" dirty="0">
              <a:latin typeface="Trebuchet MS"/>
            </a:endParaRPr>
          </a:p>
        </p:txBody>
      </p:sp>
      <p:sp>
        <p:nvSpPr>
          <p:cNvPr id="4" name="Номер слайда 3">
            <a:extLst>
              <a:ext uri="{FF2B5EF4-FFF2-40B4-BE49-F238E27FC236}">
                <a16:creationId xmlns:a16="http://schemas.microsoft.com/office/drawing/2014/main" id="{61473266-A763-1926-A6E3-2C91CD34774A}"/>
              </a:ext>
            </a:extLst>
          </p:cNvPr>
          <p:cNvSpPr>
            <a:spLocks noGrp="1"/>
          </p:cNvSpPr>
          <p:nvPr>
            <p:ph type="sldNum" sz="quarter" idx="12"/>
          </p:nvPr>
        </p:nvSpPr>
        <p:spPr/>
        <p:txBody>
          <a:bodyPr/>
          <a:lstStyle/>
          <a:p>
            <a:fld id="{F4179B43-9CA1-4533-8E2C-2CA53F2F0170}" type="slidenum">
              <a:rPr lang="ru-RU" smtClean="0"/>
              <a:pPr/>
              <a:t>3</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725" y="1713083"/>
            <a:ext cx="9137308" cy="4608512"/>
          </a:xfrm>
        </p:spPr>
        <p:txBody>
          <a:bodyPr vert="horz" lIns="91440" tIns="45720" rIns="91440" bIns="45720" anchor="t">
            <a:normAutofit/>
          </a:bodyPr>
          <a:lstStyle/>
          <a:p>
            <a:pPr indent="-255905"/>
            <a:r>
              <a:rPr lang="en-US" sz="1800" dirty="0">
                <a:latin typeface="Trebuchet MS"/>
              </a:rPr>
              <a:t>In recent years, we have witnessed an unprecedented big data explosion than ever before, especially for private data in business environments.</a:t>
            </a:r>
            <a:endParaRPr lang="ru-RU" sz="1800">
              <a:latin typeface="Trebuchet MS"/>
            </a:endParaRPr>
          </a:p>
          <a:p>
            <a:pPr indent="-255905"/>
            <a:endParaRPr lang="en-US" sz="1800" dirty="0">
              <a:latin typeface="Trebuchet MS"/>
            </a:endParaRPr>
          </a:p>
          <a:p>
            <a:pPr indent="-255905"/>
            <a:r>
              <a:rPr lang="en-US" sz="1800" dirty="0">
                <a:latin typeface="Trebuchet MS"/>
              </a:rPr>
              <a:t>For most companies and organizations that own private big data, such as electronic commerce, online-banking and cross-field research data, the data infrastructure is built on a nationwide or worldwide distributed system. </a:t>
            </a:r>
            <a:endParaRPr lang="ru-RU" sz="1800">
              <a:latin typeface="Trebuchet MS"/>
            </a:endParaRPr>
          </a:p>
          <a:p>
            <a:pPr indent="-255905"/>
            <a:endParaRPr lang="en-US" sz="1800" dirty="0">
              <a:latin typeface="Trebuchet MS"/>
            </a:endParaRPr>
          </a:p>
        </p:txBody>
      </p:sp>
      <p:sp>
        <p:nvSpPr>
          <p:cNvPr id="4" name="Прямоугольник 3"/>
          <p:cNvSpPr/>
          <p:nvPr/>
        </p:nvSpPr>
        <p:spPr>
          <a:xfrm>
            <a:off x="-480" y="684675"/>
            <a:ext cx="4608512" cy="707886"/>
          </a:xfrm>
          <a:prstGeom prst="rect">
            <a:avLst/>
          </a:prstGeom>
        </p:spPr>
        <p:txBody>
          <a:bodyPr wrap="square" lIns="91440" tIns="45720" rIns="91440" bIns="45720" anchor="t">
            <a:spAutoFit/>
          </a:bodyPr>
          <a:lstStyle/>
          <a:p>
            <a:r>
              <a:rPr lang="en-US" sz="4000" dirty="0"/>
              <a:t>Introduction</a:t>
            </a:r>
            <a:endParaRPr lang="ru-RU" sz="4000"/>
          </a:p>
        </p:txBody>
      </p:sp>
      <p:sp>
        <p:nvSpPr>
          <p:cNvPr id="6" name="Номер слайда 5">
            <a:extLst>
              <a:ext uri="{FF2B5EF4-FFF2-40B4-BE49-F238E27FC236}">
                <a16:creationId xmlns:a16="http://schemas.microsoft.com/office/drawing/2014/main" id="{EF6DA42B-2569-AA38-144C-BF47795F59CD}"/>
              </a:ext>
            </a:extLst>
          </p:cNvPr>
          <p:cNvSpPr>
            <a:spLocks noGrp="1"/>
          </p:cNvSpPr>
          <p:nvPr>
            <p:ph type="sldNum" sz="quarter" idx="12"/>
          </p:nvPr>
        </p:nvSpPr>
        <p:spPr/>
        <p:txBody>
          <a:bodyPr/>
          <a:lstStyle/>
          <a:p>
            <a:fld id="{F4179B43-9CA1-4533-8E2C-2CA53F2F0170}" type="slidenum">
              <a:rPr lang="ru-RU" smtClean="0"/>
              <a:pPr/>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5" y="459563"/>
            <a:ext cx="8229600" cy="1066800"/>
          </a:xfrm>
        </p:spPr>
        <p:txBody>
          <a:bodyPr vert="horz" lIns="91440" tIns="45720" rIns="91440" bIns="45720" anchor="ctr">
            <a:normAutofit/>
          </a:bodyPr>
          <a:lstStyle/>
          <a:p>
            <a:r>
              <a:rPr lang="en-US" dirty="0">
                <a:solidFill>
                  <a:schemeClr val="tx1"/>
                </a:solidFill>
              </a:rPr>
              <a:t>Problem definition</a:t>
            </a:r>
          </a:p>
        </p:txBody>
      </p:sp>
      <p:sp>
        <p:nvSpPr>
          <p:cNvPr id="3" name="Содержимое 2"/>
          <p:cNvSpPr>
            <a:spLocks noGrp="1"/>
          </p:cNvSpPr>
          <p:nvPr>
            <p:ph idx="1"/>
          </p:nvPr>
        </p:nvSpPr>
        <p:spPr>
          <a:xfrm>
            <a:off x="-2480" y="1725191"/>
            <a:ext cx="9150349" cy="4372737"/>
          </a:xfrm>
        </p:spPr>
        <p:txBody>
          <a:bodyPr vert="horz" lIns="91440" tIns="45720" rIns="91440" bIns="45720" anchor="t">
            <a:normAutofit/>
          </a:bodyPr>
          <a:lstStyle/>
          <a:p>
            <a:pPr marL="395605" indent="-285750"/>
            <a:r>
              <a:rPr lang="en-US" sz="1800" dirty="0">
                <a:solidFill>
                  <a:srgbClr val="000000"/>
                </a:solidFill>
                <a:latin typeface="Trebuchet MS"/>
                <a:ea typeface="+mn-lt"/>
                <a:cs typeface="+mn-lt"/>
              </a:rPr>
              <a:t>In this section, we will first introduce two real-world tasks of privacy preserving distributed mining.</a:t>
            </a:r>
            <a:endParaRPr lang="ru-RU" sz="1800">
              <a:solidFill>
                <a:srgbClr val="000000"/>
              </a:solidFill>
              <a:latin typeface="Trebuchet MS"/>
              <a:ea typeface="+mn-lt"/>
              <a:cs typeface="+mn-lt"/>
            </a:endParaRPr>
          </a:p>
          <a:p>
            <a:pPr marL="109855" indent="0">
              <a:buNone/>
            </a:pPr>
            <a:endParaRPr lang="en-US" sz="1800" dirty="0">
              <a:solidFill>
                <a:srgbClr val="000000"/>
              </a:solidFill>
              <a:latin typeface="Trebuchet MS"/>
              <a:ea typeface="+mn-lt"/>
              <a:cs typeface="+mn-lt"/>
            </a:endParaRPr>
          </a:p>
          <a:p>
            <a:pPr marL="395605" indent="-285750"/>
            <a:r>
              <a:rPr lang="en-US" sz="1800" dirty="0">
                <a:solidFill>
                  <a:srgbClr val="000000"/>
                </a:solidFill>
                <a:latin typeface="Trebuchet MS"/>
                <a:ea typeface="+mn-lt"/>
                <a:cs typeface="+mn-lt"/>
              </a:rPr>
              <a:t>Then, we will illustrate the traditional way to solve these tasks by secret sharing, and point out its potential risk of privacy leakage. Finally, we will describe our solutions for these two tasks.</a:t>
            </a:r>
            <a:endParaRPr lang="ru-RU" sz="1800">
              <a:latin typeface="Trebuchet MS"/>
            </a:endParaRPr>
          </a:p>
          <a:p>
            <a:pPr marL="109855" indent="0">
              <a:buNone/>
            </a:pPr>
            <a:endParaRPr lang="en-US" sz="1800" dirty="0">
              <a:latin typeface="Trebuchet MS"/>
            </a:endParaRPr>
          </a:p>
          <a:p>
            <a:pPr indent="-255905"/>
            <a:r>
              <a:rPr lang="en-US" sz="1800" dirty="0">
                <a:latin typeface="Trebuchet MS"/>
              </a:rPr>
              <a:t>Two problems</a:t>
            </a:r>
            <a:br>
              <a:rPr lang="en-US" sz="1800" dirty="0">
                <a:latin typeface="Trebuchet MS"/>
              </a:rPr>
            </a:br>
            <a:br>
              <a:rPr lang="en-US" sz="1800" dirty="0">
                <a:latin typeface="Trebuchet MS"/>
              </a:rPr>
            </a:br>
            <a:r>
              <a:rPr lang="en-US" sz="1800" dirty="0">
                <a:latin typeface="Trebuchet MS"/>
              </a:rPr>
              <a:t>Task 1: Calculating Statistics of Different Types of Data</a:t>
            </a:r>
            <a:br>
              <a:rPr lang="en-US" sz="1800" dirty="0">
                <a:latin typeface="Trebuchet MS"/>
              </a:rPr>
            </a:br>
            <a:br>
              <a:rPr lang="en-US" sz="1800" dirty="0">
                <a:latin typeface="Trebuchet MS"/>
              </a:rPr>
            </a:br>
            <a:r>
              <a:rPr lang="en-US" sz="1800" dirty="0">
                <a:latin typeface="Trebuchet MS"/>
              </a:rPr>
              <a:t>Task 2: Studying the Relationship between Variables by Linear Regression</a:t>
            </a:r>
            <a:endParaRPr lang="ru-RU" sz="1800">
              <a:latin typeface="Trebuchet MS"/>
            </a:endParaRPr>
          </a:p>
        </p:txBody>
      </p:sp>
      <p:sp>
        <p:nvSpPr>
          <p:cNvPr id="4" name="Номер слайда 3">
            <a:extLst>
              <a:ext uri="{FF2B5EF4-FFF2-40B4-BE49-F238E27FC236}">
                <a16:creationId xmlns:a16="http://schemas.microsoft.com/office/drawing/2014/main" id="{DC56942A-D708-6DB1-FC46-353C16FE7BF0}"/>
              </a:ext>
            </a:extLst>
          </p:cNvPr>
          <p:cNvSpPr>
            <a:spLocks noGrp="1"/>
          </p:cNvSpPr>
          <p:nvPr>
            <p:ph type="sldNum" sz="quarter" idx="12"/>
          </p:nvPr>
        </p:nvSpPr>
        <p:spPr/>
        <p:txBody>
          <a:bodyPr/>
          <a:lstStyle/>
          <a:p>
            <a:fld id="{F4179B43-9CA1-4533-8E2C-2CA53F2F0170}" type="slidenum">
              <a:rPr lang="ru-RU" smtClean="0"/>
              <a:pPr/>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0" y="540739"/>
            <a:ext cx="8229600" cy="1066800"/>
          </a:xfrm>
        </p:spPr>
        <p:txBody>
          <a:bodyPr vert="horz" lIns="91440" tIns="45720" rIns="91440" bIns="45720" anchor="ctr">
            <a:normAutofit/>
          </a:bodyPr>
          <a:lstStyle/>
          <a:p>
            <a:r>
              <a:rPr lang="en-US" dirty="0">
                <a:solidFill>
                  <a:schemeClr val="tx1"/>
                </a:solidFill>
              </a:rPr>
              <a:t>Task 1</a:t>
            </a:r>
            <a:endParaRPr lang="ru-RU">
              <a:solidFill>
                <a:schemeClr val="tx1"/>
              </a:solidFill>
            </a:endParaRPr>
          </a:p>
        </p:txBody>
      </p:sp>
      <p:sp>
        <p:nvSpPr>
          <p:cNvPr id="3" name="Содержимое 2"/>
          <p:cNvSpPr>
            <a:spLocks noGrp="1"/>
          </p:cNvSpPr>
          <p:nvPr>
            <p:ph idx="1"/>
          </p:nvPr>
        </p:nvSpPr>
        <p:spPr>
          <a:xfrm>
            <a:off x="-8706" y="4437112"/>
            <a:ext cx="9172253" cy="2409500"/>
          </a:xfrm>
        </p:spPr>
        <p:txBody>
          <a:bodyPr vert="horz" lIns="91440" tIns="45720" rIns="91440" bIns="45720" anchor="t">
            <a:normAutofit/>
          </a:bodyPr>
          <a:lstStyle/>
          <a:p>
            <a:pPr indent="-255905"/>
            <a:r>
              <a:rPr lang="en-US" sz="1800" dirty="0">
                <a:latin typeface="Trebuchet MS"/>
              </a:rPr>
              <a:t>Here, we first define the problem of calculating statistics of different types of data under privacy preserving distributed data mining condition as:</a:t>
            </a:r>
          </a:p>
          <a:p>
            <a:pPr indent="-255905"/>
            <a:endParaRPr lang="en-US" sz="1800" dirty="0">
              <a:latin typeface="Trebuchet MS"/>
            </a:endParaRPr>
          </a:p>
          <a:p>
            <a:pPr indent="-255905"/>
            <a:r>
              <a:rPr lang="en-US" sz="1800" dirty="0">
                <a:latin typeface="Trebuchet MS"/>
              </a:rPr>
              <a:t>Given data in the form of 〈</a:t>
            </a:r>
            <a:r>
              <a:rPr lang="en-US" sz="1800" i="1" dirty="0">
                <a:latin typeface="Trebuchet MS"/>
              </a:rPr>
              <a:t>type</a:t>
            </a:r>
            <a:r>
              <a:rPr lang="en-US" sz="1800" dirty="0">
                <a:latin typeface="Trebuchet MS"/>
              </a:rPr>
              <a:t>, </a:t>
            </a:r>
            <a:r>
              <a:rPr lang="en-US" sz="1800" i="1" dirty="0">
                <a:latin typeface="Trebuchet MS"/>
              </a:rPr>
              <a:t>value</a:t>
            </a:r>
            <a:r>
              <a:rPr lang="en-US" sz="1800" dirty="0">
                <a:latin typeface="Trebuchet MS"/>
              </a:rPr>
              <a:t>〉 tuples, the problem is to calculate the statistical indicators of given data, without privacy leak risk for both </a:t>
            </a:r>
            <a:r>
              <a:rPr lang="en-US" sz="1800" i="1" dirty="0">
                <a:latin typeface="Trebuchet MS"/>
              </a:rPr>
              <a:t>type</a:t>
            </a:r>
            <a:r>
              <a:rPr lang="en-US" sz="1800" dirty="0">
                <a:latin typeface="Trebuchet MS"/>
              </a:rPr>
              <a:t> and </a:t>
            </a:r>
            <a:r>
              <a:rPr lang="en-US" sz="1800" i="1" dirty="0">
                <a:latin typeface="Trebuchet MS"/>
              </a:rPr>
              <a:t>value</a:t>
            </a:r>
            <a:r>
              <a:rPr lang="en-US" sz="1800" dirty="0">
                <a:latin typeface="Trebuchet MS"/>
              </a:rPr>
              <a:t> in original data.</a:t>
            </a:r>
            <a:endParaRPr lang="ru-RU" sz="1800">
              <a:latin typeface="Trebuchet MS"/>
            </a:endParaRPr>
          </a:p>
        </p:txBody>
      </p:sp>
      <p:pic>
        <p:nvPicPr>
          <p:cNvPr id="8197" name="Picture 5"/>
          <p:cNvPicPr>
            <a:picLocks noChangeAspect="1" noChangeArrowheads="1"/>
          </p:cNvPicPr>
          <p:nvPr/>
        </p:nvPicPr>
        <p:blipFill>
          <a:blip r:embed="rId2" cstate="print"/>
          <a:srcRect/>
          <a:stretch>
            <a:fillRect/>
          </a:stretch>
        </p:blipFill>
        <p:spPr bwMode="auto">
          <a:xfrm>
            <a:off x="1988214" y="658772"/>
            <a:ext cx="5192964" cy="3067952"/>
          </a:xfrm>
          <a:prstGeom prst="rect">
            <a:avLst/>
          </a:prstGeom>
          <a:noFill/>
          <a:ln w="9525">
            <a:noFill/>
            <a:miter lim="800000"/>
            <a:headEnd/>
            <a:tailEnd/>
          </a:ln>
        </p:spPr>
      </p:pic>
      <p:sp>
        <p:nvSpPr>
          <p:cNvPr id="4" name="Номер слайда 3">
            <a:extLst>
              <a:ext uri="{FF2B5EF4-FFF2-40B4-BE49-F238E27FC236}">
                <a16:creationId xmlns:a16="http://schemas.microsoft.com/office/drawing/2014/main" id="{83268293-5A0A-352D-6E6B-378D21BD1206}"/>
              </a:ext>
            </a:extLst>
          </p:cNvPr>
          <p:cNvSpPr>
            <a:spLocks noGrp="1"/>
          </p:cNvSpPr>
          <p:nvPr>
            <p:ph type="sldNum" sz="quarter" idx="12"/>
          </p:nvPr>
        </p:nvSpPr>
        <p:spPr/>
        <p:txBody>
          <a:bodyPr/>
          <a:lstStyle/>
          <a:p>
            <a:fld id="{F4179B43-9CA1-4533-8E2C-2CA53F2F0170}" type="slidenum">
              <a:rPr lang="ru-RU" smtClean="0"/>
              <a:pPr/>
              <a:t>6</a:t>
            </a:fld>
            <a:endParaRPr lang="ru-RU"/>
          </a:p>
        </p:txBody>
      </p:sp>
      <p:sp>
        <p:nvSpPr>
          <p:cNvPr id="6" name="TextBox 5">
            <a:extLst>
              <a:ext uri="{FF2B5EF4-FFF2-40B4-BE49-F238E27FC236}">
                <a16:creationId xmlns:a16="http://schemas.microsoft.com/office/drawing/2014/main" id="{866330A5-3911-4599-50F2-83CD2F2579C0}"/>
              </a:ext>
            </a:extLst>
          </p:cNvPr>
          <p:cNvSpPr txBox="1"/>
          <p:nvPr/>
        </p:nvSpPr>
        <p:spPr>
          <a:xfrm>
            <a:off x="3069587" y="3814316"/>
            <a:ext cx="20826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400" dirty="0"/>
              <a:t>Data </a:t>
            </a:r>
            <a:r>
              <a:rPr lang="ru-RU" sz="1400" err="1"/>
              <a:t>encryption</a:t>
            </a:r>
            <a:r>
              <a:rPr lang="ru-RU" sz="1400" dirty="0"/>
              <a:t> </a:t>
            </a:r>
            <a:r>
              <a:rPr lang="ru-RU" sz="1400" err="1"/>
              <a:t>chart</a:t>
            </a:r>
            <a:endParaRPr lang="ru-RU"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0" y="469504"/>
            <a:ext cx="8229600" cy="1066800"/>
          </a:xfrm>
        </p:spPr>
        <p:txBody>
          <a:bodyPr/>
          <a:lstStyle/>
          <a:p>
            <a:r>
              <a:rPr lang="en-US" dirty="0">
                <a:solidFill>
                  <a:srgbClr val="000000"/>
                </a:solidFill>
              </a:rPr>
              <a:t>Task 2</a:t>
            </a:r>
            <a:endParaRPr lang="ru-RU" dirty="0">
              <a:solidFill>
                <a:srgbClr val="000000"/>
              </a:solidFill>
            </a:endParaRPr>
          </a:p>
        </p:txBody>
      </p:sp>
      <p:sp>
        <p:nvSpPr>
          <p:cNvPr id="3" name="Содержимое 2"/>
          <p:cNvSpPr>
            <a:spLocks noGrp="1"/>
          </p:cNvSpPr>
          <p:nvPr>
            <p:ph idx="1"/>
          </p:nvPr>
        </p:nvSpPr>
        <p:spPr>
          <a:xfrm>
            <a:off x="4316" y="1717612"/>
            <a:ext cx="9142860" cy="5285548"/>
          </a:xfrm>
        </p:spPr>
        <p:txBody>
          <a:bodyPr vert="horz" lIns="91440" tIns="45720" rIns="91440" bIns="45720" anchor="t">
            <a:normAutofit/>
          </a:bodyPr>
          <a:lstStyle/>
          <a:p>
            <a:pPr indent="-255905"/>
            <a:r>
              <a:rPr lang="en-US" sz="1800" dirty="0">
                <a:latin typeface="Trebuchet MS"/>
              </a:rPr>
              <a:t> In general, we can use the linear regression to reveal the relationship between variables. </a:t>
            </a:r>
            <a:endParaRPr lang="ru-RU" sz="1800">
              <a:latin typeface="Trebuchet MS"/>
            </a:endParaRPr>
          </a:p>
          <a:p>
            <a:pPr marL="109855" indent="0">
              <a:buNone/>
            </a:pPr>
            <a:endParaRPr lang="en-US" sz="1800" dirty="0">
              <a:latin typeface="Trebuchet MS"/>
            </a:endParaRPr>
          </a:p>
          <a:p>
            <a:pPr indent="-255905"/>
            <a:r>
              <a:rPr lang="en-US" sz="1800" dirty="0">
                <a:latin typeface="Trebuchet MS"/>
              </a:rPr>
              <a:t>The same concern of business privacy leakage exists if these companies are asked to disclose their trading records to perform linear regression analysis.</a:t>
            </a:r>
            <a:endParaRPr lang="ru-RU" sz="1800">
              <a:latin typeface="Trebuchet MS"/>
            </a:endParaRPr>
          </a:p>
          <a:p>
            <a:pPr marL="109855" indent="0">
              <a:buNone/>
            </a:pPr>
            <a:endParaRPr lang="en-US" sz="1800" dirty="0">
              <a:latin typeface="Trebuchet MS"/>
            </a:endParaRPr>
          </a:p>
          <a:p>
            <a:pPr indent="-255905"/>
            <a:r>
              <a:rPr lang="en-US" sz="1800" dirty="0">
                <a:latin typeface="Trebuchet MS"/>
              </a:rPr>
              <a:t>Hence, we define the problem of performing linear regression under privacy preserving distributed data mining condition.</a:t>
            </a:r>
            <a:endParaRPr lang="ru-RU" sz="1800">
              <a:latin typeface="Trebuchet MS"/>
            </a:endParaRPr>
          </a:p>
          <a:p>
            <a:pPr marL="109855" indent="0">
              <a:buNone/>
            </a:pPr>
            <a:endParaRPr lang="en-US" sz="1800" dirty="0">
              <a:latin typeface="Trebuchet MS"/>
            </a:endParaRPr>
          </a:p>
          <a:p>
            <a:pPr indent="-255905"/>
            <a:r>
              <a:rPr lang="en-US" sz="1800" dirty="0">
                <a:latin typeface="Trebuchet MS"/>
              </a:rPr>
              <a:t>Suppose we have a set of tuples formed as &lt;</a:t>
            </a:r>
            <a:r>
              <a:rPr lang="en-US" sz="1800" dirty="0" err="1">
                <a:latin typeface="Trebuchet MS"/>
              </a:rPr>
              <a:t>dep_var</a:t>
            </a:r>
            <a:r>
              <a:rPr lang="en-US" sz="1800" dirty="0">
                <a:latin typeface="Trebuchet MS"/>
              </a:rPr>
              <a:t>, indep_var_1,…, </a:t>
            </a:r>
            <a:r>
              <a:rPr lang="en-US" sz="1800" dirty="0" err="1">
                <a:latin typeface="Trebuchet MS"/>
              </a:rPr>
              <a:t>indep_var_n</a:t>
            </a:r>
            <a:r>
              <a:rPr lang="en-US" sz="1800" dirty="0">
                <a:latin typeface="Trebuchet MS"/>
              </a:rPr>
              <a:t>&gt; in which &lt;</a:t>
            </a:r>
            <a:r>
              <a:rPr lang="en-US" sz="1800" dirty="0" err="1">
                <a:latin typeface="Trebuchet MS"/>
              </a:rPr>
              <a:t>dep_var</a:t>
            </a:r>
            <a:r>
              <a:rPr lang="en-US" sz="1800" dirty="0">
                <a:latin typeface="Trebuchet MS"/>
              </a:rPr>
              <a:t>&gt; and &lt;</a:t>
            </a:r>
            <a:r>
              <a:rPr lang="en-US" sz="1800" dirty="0" err="1">
                <a:latin typeface="Trebuchet MS"/>
              </a:rPr>
              <a:t>indep_var</a:t>
            </a:r>
            <a:r>
              <a:rPr lang="en-US" sz="1800" dirty="0">
                <a:latin typeface="Trebuchet MS"/>
              </a:rPr>
              <a:t>&gt; refer to dependent variable and independent variable, respectively. All independent variables in a row compose a matrix </a:t>
            </a:r>
            <a:r>
              <a:rPr lang="en-US" sz="1800" i="1" dirty="0">
                <a:latin typeface="Trebuchet MS"/>
              </a:rPr>
              <a:t>A</a:t>
            </a:r>
            <a:r>
              <a:rPr lang="en-US" sz="1800" dirty="0">
                <a:latin typeface="Trebuchet MS"/>
              </a:rPr>
              <a:t>.</a:t>
            </a:r>
          </a:p>
        </p:txBody>
      </p:sp>
      <p:sp>
        <p:nvSpPr>
          <p:cNvPr id="4" name="Номер слайда 3">
            <a:extLst>
              <a:ext uri="{FF2B5EF4-FFF2-40B4-BE49-F238E27FC236}">
                <a16:creationId xmlns:a16="http://schemas.microsoft.com/office/drawing/2014/main" id="{F843815B-3132-AA01-A612-C1DDBE510A53}"/>
              </a:ext>
            </a:extLst>
          </p:cNvPr>
          <p:cNvSpPr>
            <a:spLocks noGrp="1"/>
          </p:cNvSpPr>
          <p:nvPr>
            <p:ph type="sldNum" sz="quarter" idx="12"/>
          </p:nvPr>
        </p:nvSpPr>
        <p:spPr/>
        <p:txBody>
          <a:bodyPr/>
          <a:lstStyle/>
          <a:p>
            <a:fld id="{F4179B43-9CA1-4533-8E2C-2CA53F2F0170}" type="slidenum">
              <a:rPr lang="ru-RU" smtClean="0"/>
              <a:pPr/>
              <a:t>7</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8" y="373829"/>
            <a:ext cx="8229600" cy="1066800"/>
          </a:xfrm>
        </p:spPr>
        <p:txBody>
          <a:bodyPr/>
          <a:lstStyle/>
          <a:p>
            <a:r>
              <a:rPr lang="en-US" dirty="0">
                <a:solidFill>
                  <a:srgbClr val="000000"/>
                </a:solidFill>
              </a:rPr>
              <a:t>Methodology</a:t>
            </a:r>
            <a:endParaRPr lang="ru-RU" dirty="0">
              <a:solidFill>
                <a:srgbClr val="000000"/>
              </a:solidFill>
            </a:endParaRPr>
          </a:p>
        </p:txBody>
      </p:sp>
      <p:sp>
        <p:nvSpPr>
          <p:cNvPr id="3" name="Содержимое 2"/>
          <p:cNvSpPr>
            <a:spLocks noGrp="1"/>
          </p:cNvSpPr>
          <p:nvPr>
            <p:ph idx="1"/>
          </p:nvPr>
        </p:nvSpPr>
        <p:spPr>
          <a:xfrm>
            <a:off x="-3621" y="1717824"/>
            <a:ext cx="9147621" cy="4325112"/>
          </a:xfrm>
        </p:spPr>
        <p:txBody>
          <a:bodyPr vert="horz" lIns="91440" tIns="45720" rIns="91440" bIns="45720" anchor="t">
            <a:normAutofit/>
          </a:bodyPr>
          <a:lstStyle/>
          <a:p>
            <a:pPr indent="-255905"/>
            <a:r>
              <a:rPr lang="en-US" sz="1800" dirty="0">
                <a:latin typeface="Trebuchet MS"/>
              </a:rPr>
              <a:t>MPC - multi-party computation </a:t>
            </a:r>
            <a:endParaRPr lang="en-US" sz="1800">
              <a:latin typeface="Trebuchet MS"/>
            </a:endParaRPr>
          </a:p>
          <a:p>
            <a:pPr indent="-255905"/>
            <a:endParaRPr lang="en-US" sz="1800" dirty="0">
              <a:latin typeface="Trebuchet MS"/>
            </a:endParaRPr>
          </a:p>
          <a:p>
            <a:pPr indent="-255905"/>
            <a:r>
              <a:rPr lang="en-US" sz="1800" dirty="0">
                <a:latin typeface="Trebuchet MS"/>
              </a:rPr>
              <a:t>LU - lower–upper (LU) decomposition or factorization factors a matrix as the product of a lower triangular matrix and an upper triangular matrix (see matrix decomposition). </a:t>
            </a:r>
            <a:endParaRPr lang="en-US" sz="1800">
              <a:latin typeface="Trebuchet MS"/>
            </a:endParaRPr>
          </a:p>
          <a:p>
            <a:pPr indent="-255905"/>
            <a:endParaRPr lang="en-US" sz="1800" dirty="0">
              <a:latin typeface="Trebuchet MS"/>
            </a:endParaRPr>
          </a:p>
          <a:p>
            <a:pPr indent="-255905"/>
            <a:r>
              <a:rPr lang="en-US" sz="1800" dirty="0">
                <a:latin typeface="Trebuchet MS"/>
              </a:rPr>
              <a:t>QR - a decomposition of a matrix A into a product A = QR of an orthonormal matrix Q and an upper triangular matrix R.</a:t>
            </a:r>
            <a:endParaRPr lang="en-US" sz="1800">
              <a:latin typeface="Trebuchet MS"/>
            </a:endParaRPr>
          </a:p>
          <a:p>
            <a:pPr indent="-255905"/>
            <a:endParaRPr lang="en-US" sz="1800" dirty="0">
              <a:latin typeface="Trebuchet MS"/>
            </a:endParaRPr>
          </a:p>
          <a:p>
            <a:pPr indent="-255905"/>
            <a:r>
              <a:rPr lang="en-US" sz="1800" dirty="0">
                <a:latin typeface="Trebuchet MS"/>
              </a:rPr>
              <a:t>Data mining - process of extracting and discovering patterns in large data sets involving methods at the intersection of machine learning, statistics, and database systems.</a:t>
            </a:r>
            <a:endParaRPr lang="ru-RU" sz="1800">
              <a:latin typeface="Trebuchet MS"/>
            </a:endParaRPr>
          </a:p>
        </p:txBody>
      </p:sp>
      <p:sp>
        <p:nvSpPr>
          <p:cNvPr id="4" name="Номер слайда 3">
            <a:extLst>
              <a:ext uri="{FF2B5EF4-FFF2-40B4-BE49-F238E27FC236}">
                <a16:creationId xmlns:a16="http://schemas.microsoft.com/office/drawing/2014/main" id="{C132E818-6AAD-4581-9DFA-A3F13EC3EE7F}"/>
              </a:ext>
            </a:extLst>
          </p:cNvPr>
          <p:cNvSpPr>
            <a:spLocks noGrp="1"/>
          </p:cNvSpPr>
          <p:nvPr>
            <p:ph type="sldNum" sz="quarter" idx="12"/>
          </p:nvPr>
        </p:nvSpPr>
        <p:spPr/>
        <p:txBody>
          <a:bodyPr/>
          <a:lstStyle/>
          <a:p>
            <a:fld id="{F4179B43-9CA1-4533-8E2C-2CA53F2F0170}" type="slidenum">
              <a:rPr lang="ru-RU" smtClean="0"/>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107504" y="1772817"/>
            <a:ext cx="4466523" cy="3024335"/>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572000" y="1772816"/>
            <a:ext cx="4313989" cy="2952328"/>
          </a:xfrm>
          <a:prstGeom prst="rect">
            <a:avLst/>
          </a:prstGeom>
          <a:noFill/>
          <a:ln w="9525">
            <a:noFill/>
            <a:miter lim="800000"/>
            <a:headEnd/>
            <a:tailEnd/>
          </a:ln>
        </p:spPr>
      </p:pic>
      <p:sp>
        <p:nvSpPr>
          <p:cNvPr id="2" name="Номер слайда 1">
            <a:extLst>
              <a:ext uri="{FF2B5EF4-FFF2-40B4-BE49-F238E27FC236}">
                <a16:creationId xmlns:a16="http://schemas.microsoft.com/office/drawing/2014/main" id="{2763B4E6-FF0A-2D96-D1BC-9B4E48B431CF}"/>
              </a:ext>
            </a:extLst>
          </p:cNvPr>
          <p:cNvSpPr>
            <a:spLocks noGrp="1"/>
          </p:cNvSpPr>
          <p:nvPr>
            <p:ph type="sldNum" sz="quarter" idx="12"/>
          </p:nvPr>
        </p:nvSpPr>
        <p:spPr/>
        <p:txBody>
          <a:bodyPr/>
          <a:lstStyle/>
          <a:p>
            <a:fld id="{F4179B43-9CA1-4533-8E2C-2CA53F2F0170}" type="slidenum">
              <a:rPr lang="ru-RU" smtClean="0"/>
              <a:pPr/>
              <a:t>9</a:t>
            </a:fld>
            <a:endParaRPr lang="ru-RU"/>
          </a:p>
        </p:txBody>
      </p:sp>
      <p:sp>
        <p:nvSpPr>
          <p:cNvPr id="9" name="Заголовок 1">
            <a:extLst>
              <a:ext uri="{FF2B5EF4-FFF2-40B4-BE49-F238E27FC236}">
                <a16:creationId xmlns:a16="http://schemas.microsoft.com/office/drawing/2014/main" id="{3BACAAF2-2B97-56D2-C223-2C5CAC545108}"/>
              </a:ext>
            </a:extLst>
          </p:cNvPr>
          <p:cNvSpPr>
            <a:spLocks noGrp="1"/>
          </p:cNvSpPr>
          <p:nvPr>
            <p:ph type="title"/>
          </p:nvPr>
        </p:nvSpPr>
        <p:spPr>
          <a:xfrm>
            <a:off x="1278" y="373829"/>
            <a:ext cx="8229600" cy="1066800"/>
          </a:xfrm>
        </p:spPr>
        <p:txBody>
          <a:bodyPr vert="horz" lIns="91440" tIns="45720" rIns="91440" bIns="45720" anchor="ctr">
            <a:normAutofit/>
          </a:bodyPr>
          <a:lstStyle/>
          <a:p>
            <a:r>
              <a:rPr lang="en-US" dirty="0">
                <a:solidFill>
                  <a:srgbClr val="000000"/>
                </a:solidFill>
              </a:rPr>
              <a:t>Algorithm 1,2</a:t>
            </a:r>
            <a:endParaRPr lang="ru-RU" dirty="0">
              <a:solidFill>
                <a:srgbClr val="00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100</TotalTime>
  <Words>423</Words>
  <Application>Microsoft Office PowerPoint</Application>
  <PresentationFormat>Экран (4:3)</PresentationFormat>
  <Paragraphs>55</Paragraphs>
  <Slides>14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Городская</vt:lpstr>
      <vt:lpstr>Privacy preserving distributed data mining based on secure multi-party computation </vt:lpstr>
      <vt:lpstr>Table of Contents </vt:lpstr>
      <vt:lpstr>Objectives</vt:lpstr>
      <vt:lpstr>Презентация PowerPoint</vt:lpstr>
      <vt:lpstr>Problem definition</vt:lpstr>
      <vt:lpstr>Task 1</vt:lpstr>
      <vt:lpstr>Task 2</vt:lpstr>
      <vt:lpstr>Methodology</vt:lpstr>
      <vt:lpstr>Algorithm 1,2</vt:lpstr>
      <vt:lpstr>Algorithm 3</vt:lpstr>
      <vt:lpstr>Презентация PowerPoint</vt:lpstr>
      <vt:lpstr>Results</vt:lpstr>
      <vt:lpstr>Conclusions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cokol3566 cokol356</dc:creator>
  <cp:lastModifiedBy>cokol3566 cokol356</cp:lastModifiedBy>
  <cp:revision>325</cp:revision>
  <dcterms:created xsi:type="dcterms:W3CDTF">2024-05-11T19:39:11Z</dcterms:created>
  <dcterms:modified xsi:type="dcterms:W3CDTF">2024-05-16T07:10:25Z</dcterms:modified>
</cp:coreProperties>
</file>