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C3CB7B-3A1E-403A-AAB3-6CF700102513}">
  <a:tblStyle styleId="{26C3CB7B-3A1E-403A-AAB3-6CF70010251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5" name="Google Shape;9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2"/>
          <p:cNvSpPr/>
          <p:nvPr>
            <p:ph idx="2" type="pic"/>
          </p:nvPr>
        </p:nvSpPr>
        <p:spPr>
          <a:xfrm>
            <a:off x="5183188" y="987425"/>
            <a:ext cx="6172200" cy="4873625"/>
          </a:xfrm>
          <a:prstGeom prst="rect">
            <a:avLst/>
          </a:prstGeom>
          <a:noFill/>
          <a:ln>
            <a:noFill/>
          </a:ln>
        </p:spPr>
      </p:sp>
      <p:sp>
        <p:nvSpPr>
          <p:cNvPr id="139" name="Google Shape;139;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 name="Google Shape;160;p25"/>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 name="Google Shape;161;p25"/>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 name="Google Shape;162;p25"/>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p25"/>
          <p:cNvSpPr/>
          <p:nvPr/>
        </p:nvSpPr>
        <p:spPr>
          <a:xfrm rot="2700000">
            <a:off x="10262924" y="1465780"/>
            <a:ext cx="1185708" cy="118570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 name="Google Shape;164;p25"/>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 name="Google Shape;165;p25"/>
          <p:cNvSpPr/>
          <p:nvPr/>
        </p:nvSpPr>
        <p:spPr>
          <a:xfrm rot="2700000">
            <a:off x="1769787" y="5439893"/>
            <a:ext cx="928467" cy="928467"/>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 name="Google Shape;166;p25"/>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 name="Google Shape;167;p25"/>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8" name="Google Shape;168;p25"/>
          <p:cNvSpPr txBox="1"/>
          <p:nvPr>
            <p:ph idx="1" type="subTitle"/>
          </p:nvPr>
        </p:nvSpPr>
        <p:spPr>
          <a:xfrm>
            <a:off x="475016" y="4634440"/>
            <a:ext cx="11148024" cy="186927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80808"/>
              </a:buClr>
              <a:buSzPts val="2000"/>
              <a:buNone/>
            </a:pPr>
            <a:r>
              <a:rPr lang="en-US" sz="2000">
                <a:solidFill>
                  <a:srgbClr val="080808"/>
                </a:solidFill>
                <a:latin typeface="Times New Roman"/>
                <a:ea typeface="Times New Roman"/>
                <a:cs typeface="Times New Roman"/>
                <a:sym typeface="Times New Roman"/>
              </a:rPr>
              <a:t>           </a:t>
            </a:r>
            <a:r>
              <a:rPr b="1" lang="en-US" sz="1800">
                <a:solidFill>
                  <a:srgbClr val="080808"/>
                </a:solidFill>
                <a:latin typeface="Times New Roman"/>
                <a:ea typeface="Times New Roman"/>
                <a:cs typeface="Times New Roman"/>
                <a:sym typeface="Times New Roman"/>
              </a:rPr>
              <a:t>Group Members                                                                                         Project Guide </a:t>
            </a:r>
            <a:endParaRPr/>
          </a:p>
          <a:p>
            <a:pPr indent="-342900" lvl="0" marL="342900" rtl="0" algn="l">
              <a:lnSpc>
                <a:spcPct val="90000"/>
              </a:lnSpc>
              <a:spcBef>
                <a:spcPts val="1000"/>
              </a:spcBef>
              <a:spcAft>
                <a:spcPts val="0"/>
              </a:spcAft>
              <a:buClr>
                <a:srgbClr val="080808"/>
              </a:buClr>
              <a:buSzPts val="1800"/>
              <a:buFont typeface="Arial"/>
              <a:buChar char="•"/>
            </a:pPr>
            <a:r>
              <a:rPr b="1" lang="en-US" sz="1800">
                <a:solidFill>
                  <a:srgbClr val="080808"/>
                </a:solidFill>
                <a:latin typeface="Times New Roman"/>
                <a:ea typeface="Times New Roman"/>
                <a:cs typeface="Times New Roman"/>
                <a:sym typeface="Times New Roman"/>
              </a:rPr>
              <a:t>Jagtap Siddhesh        (TETB42)                                                              Prof.Dhanashree Kulkarni  </a:t>
            </a:r>
            <a:endParaRPr b="1" sz="1800">
              <a:solidFill>
                <a:srgbClr val="080808"/>
              </a:solidFill>
              <a:latin typeface="Times New Roman"/>
              <a:ea typeface="Times New Roman"/>
              <a:cs typeface="Times New Roman"/>
              <a:sym typeface="Times New Roman"/>
            </a:endParaRPr>
          </a:p>
          <a:p>
            <a:pPr indent="-342900" lvl="0" marL="342900" rtl="0" algn="l">
              <a:lnSpc>
                <a:spcPct val="90000"/>
              </a:lnSpc>
              <a:spcBef>
                <a:spcPts val="1000"/>
              </a:spcBef>
              <a:spcAft>
                <a:spcPts val="0"/>
              </a:spcAft>
              <a:buClr>
                <a:srgbClr val="080808"/>
              </a:buClr>
              <a:buSzPts val="1800"/>
              <a:buFont typeface="Arial"/>
              <a:buChar char="•"/>
            </a:pPr>
            <a:r>
              <a:rPr b="1" lang="en-US" sz="1800">
                <a:solidFill>
                  <a:srgbClr val="080808"/>
                </a:solidFill>
                <a:latin typeface="Times New Roman"/>
                <a:ea typeface="Times New Roman"/>
                <a:cs typeface="Times New Roman"/>
                <a:sym typeface="Times New Roman"/>
              </a:rPr>
              <a:t>Mohammad  Zahid    (TETB59)                         </a:t>
            </a:r>
            <a:endParaRPr b="1" sz="1800">
              <a:solidFill>
                <a:srgbClr val="080808"/>
              </a:solidFill>
              <a:latin typeface="Times New Roman"/>
              <a:ea typeface="Times New Roman"/>
              <a:cs typeface="Times New Roman"/>
              <a:sym typeface="Times New Roman"/>
            </a:endParaRPr>
          </a:p>
          <a:p>
            <a:pPr indent="-342900" lvl="0" marL="342900" rtl="0" algn="l">
              <a:lnSpc>
                <a:spcPct val="90000"/>
              </a:lnSpc>
              <a:spcBef>
                <a:spcPts val="1000"/>
              </a:spcBef>
              <a:spcAft>
                <a:spcPts val="0"/>
              </a:spcAft>
              <a:buClr>
                <a:srgbClr val="080808"/>
              </a:buClr>
              <a:buSzPts val="1800"/>
              <a:buFont typeface="Arial"/>
              <a:buChar char="•"/>
            </a:pPr>
            <a:r>
              <a:rPr b="1" lang="en-US" sz="1800">
                <a:solidFill>
                  <a:srgbClr val="080808"/>
                </a:solidFill>
                <a:latin typeface="Times New Roman"/>
                <a:ea typeface="Times New Roman"/>
                <a:cs typeface="Times New Roman"/>
                <a:sym typeface="Times New Roman"/>
              </a:rPr>
              <a:t>Nangare  Swapnil      (TETB63)                                          </a:t>
            </a:r>
            <a:endParaRPr b="1" sz="1800">
              <a:solidFill>
                <a:srgbClr val="080808"/>
              </a:solidFill>
              <a:latin typeface="Times New Roman"/>
              <a:ea typeface="Times New Roman"/>
              <a:cs typeface="Times New Roman"/>
              <a:sym typeface="Times New Roman"/>
            </a:endParaRPr>
          </a:p>
          <a:p>
            <a:pPr indent="-215900" lvl="0" marL="342900" rtl="0" algn="l">
              <a:lnSpc>
                <a:spcPct val="90000"/>
              </a:lnSpc>
              <a:spcBef>
                <a:spcPts val="1000"/>
              </a:spcBef>
              <a:spcAft>
                <a:spcPts val="0"/>
              </a:spcAft>
              <a:buClr>
                <a:schemeClr val="dk1"/>
              </a:buClr>
              <a:buSzPts val="2000"/>
              <a:buFont typeface="Arial"/>
              <a:buNone/>
            </a:pPr>
            <a:r>
              <a:t/>
            </a:r>
            <a:endParaRPr sz="2000">
              <a:solidFill>
                <a:srgbClr val="080808"/>
              </a:solidFill>
            </a:endParaRPr>
          </a:p>
          <a:p>
            <a:pPr indent="0" lvl="0" marL="0" rtl="0" algn="l">
              <a:lnSpc>
                <a:spcPct val="90000"/>
              </a:lnSpc>
              <a:spcBef>
                <a:spcPts val="1000"/>
              </a:spcBef>
              <a:spcAft>
                <a:spcPts val="0"/>
              </a:spcAft>
              <a:buClr>
                <a:schemeClr val="dk1"/>
              </a:buClr>
              <a:buSzPts val="2000"/>
              <a:buNone/>
            </a:pPr>
            <a:r>
              <a:t/>
            </a:r>
            <a:endParaRPr sz="2000">
              <a:solidFill>
                <a:srgbClr val="080808"/>
              </a:solidFill>
            </a:endParaRPr>
          </a:p>
        </p:txBody>
      </p:sp>
      <p:sp>
        <p:nvSpPr>
          <p:cNvPr id="169" name="Google Shape;169;p25"/>
          <p:cNvSpPr txBox="1"/>
          <p:nvPr>
            <p:ph type="ctrTitle"/>
          </p:nvPr>
        </p:nvSpPr>
        <p:spPr>
          <a:xfrm>
            <a:off x="1724025" y="1409700"/>
            <a:ext cx="8601075" cy="35405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80808"/>
              </a:buClr>
              <a:buSzPts val="2800"/>
              <a:buFont typeface="Times New Roman"/>
              <a:buNone/>
            </a:pPr>
            <a:r>
              <a:rPr b="1" lang="en-US" sz="2800">
                <a:solidFill>
                  <a:srgbClr val="080808"/>
                </a:solidFill>
                <a:latin typeface="Times New Roman"/>
                <a:ea typeface="Times New Roman"/>
                <a:cs typeface="Times New Roman"/>
                <a:sym typeface="Times New Roman"/>
              </a:rPr>
              <a:t>Dr. D.Y.Patil Institute of Technology, Pimpri, Pune-18</a:t>
            </a:r>
            <a:br>
              <a:rPr b="1" lang="en-US" sz="2800">
                <a:solidFill>
                  <a:srgbClr val="080808"/>
                </a:solidFill>
                <a:latin typeface="Times New Roman"/>
                <a:ea typeface="Times New Roman"/>
                <a:cs typeface="Times New Roman"/>
                <a:sym typeface="Times New Roman"/>
              </a:rPr>
            </a:br>
            <a:r>
              <a:rPr b="1" lang="en-US" sz="2800">
                <a:solidFill>
                  <a:srgbClr val="080808"/>
                </a:solidFill>
                <a:latin typeface="Times New Roman"/>
                <a:ea typeface="Times New Roman"/>
                <a:cs typeface="Times New Roman"/>
                <a:sym typeface="Times New Roman"/>
              </a:rPr>
              <a:t>Department of Electronics and Telecommunication </a:t>
            </a:r>
            <a:br>
              <a:rPr b="1" lang="en-US" sz="2800">
                <a:solidFill>
                  <a:srgbClr val="080808"/>
                </a:solidFill>
                <a:latin typeface="Times New Roman"/>
                <a:ea typeface="Times New Roman"/>
                <a:cs typeface="Times New Roman"/>
                <a:sym typeface="Times New Roman"/>
              </a:rPr>
            </a:br>
            <a:r>
              <a:rPr b="1" lang="en-US" sz="2800">
                <a:solidFill>
                  <a:srgbClr val="080808"/>
                </a:solidFill>
                <a:latin typeface="Times New Roman"/>
                <a:ea typeface="Times New Roman"/>
                <a:cs typeface="Times New Roman"/>
                <a:sym typeface="Times New Roman"/>
              </a:rPr>
              <a:t>Engineering</a:t>
            </a:r>
            <a:br>
              <a:rPr b="1" lang="en-US" sz="2800">
                <a:solidFill>
                  <a:srgbClr val="080808"/>
                </a:solidFill>
                <a:latin typeface="Times New Roman"/>
                <a:ea typeface="Times New Roman"/>
                <a:cs typeface="Times New Roman"/>
                <a:sym typeface="Times New Roman"/>
              </a:rPr>
            </a:br>
            <a:r>
              <a:rPr b="1" lang="en-US" sz="2800">
                <a:solidFill>
                  <a:srgbClr val="080808"/>
                </a:solidFill>
                <a:latin typeface="Times New Roman"/>
                <a:ea typeface="Times New Roman"/>
                <a:cs typeface="Times New Roman"/>
                <a:sym typeface="Times New Roman"/>
              </a:rPr>
              <a:t>Mini Project Presentation</a:t>
            </a:r>
            <a:br>
              <a:rPr b="1" lang="en-US" sz="2400">
                <a:solidFill>
                  <a:srgbClr val="080808"/>
                </a:solidFill>
              </a:rPr>
            </a:br>
            <a:br>
              <a:rPr b="1" lang="en-US" sz="2400">
                <a:solidFill>
                  <a:srgbClr val="080808"/>
                </a:solidFill>
              </a:rPr>
            </a:br>
            <a:r>
              <a:rPr b="1" lang="en-US" sz="1800">
                <a:solidFill>
                  <a:srgbClr val="080808"/>
                </a:solidFill>
                <a:latin typeface="Times New Roman"/>
                <a:ea typeface="Times New Roman"/>
                <a:cs typeface="Times New Roman"/>
                <a:sym typeface="Times New Roman"/>
              </a:rPr>
              <a:t>SOUND NAVIGATION AND RANGING (SONAR)</a:t>
            </a:r>
            <a:br>
              <a:rPr b="1" lang="en-US" sz="1800">
                <a:solidFill>
                  <a:srgbClr val="080808"/>
                </a:solidFill>
                <a:latin typeface="Times New Roman"/>
                <a:ea typeface="Times New Roman"/>
                <a:cs typeface="Times New Roman"/>
                <a:sym typeface="Times New Roman"/>
              </a:rPr>
            </a:br>
            <a:r>
              <a:rPr b="1" lang="en-US" sz="1800">
                <a:solidFill>
                  <a:srgbClr val="080808"/>
                </a:solidFill>
                <a:latin typeface="Times New Roman"/>
                <a:ea typeface="Times New Roman"/>
                <a:cs typeface="Times New Roman"/>
                <a:sym typeface="Times New Roman"/>
              </a:rPr>
              <a:t>USING ULTRA SONIC SENSOR</a:t>
            </a:r>
            <a:br>
              <a:rPr b="1" lang="en-US" sz="2400">
                <a:solidFill>
                  <a:srgbClr val="080808"/>
                </a:solidFill>
              </a:rPr>
            </a:br>
            <a:r>
              <a:rPr b="1" lang="en-US" sz="2400">
                <a:solidFill>
                  <a:srgbClr val="080808"/>
                </a:solidFill>
              </a:rPr>
              <a:t>  </a:t>
            </a:r>
            <a:endParaRPr b="1" sz="2400">
              <a:solidFill>
                <a:srgbClr val="080808"/>
              </a:solidFill>
            </a:endParaRPr>
          </a:p>
        </p:txBody>
      </p:sp>
      <p:sp>
        <p:nvSpPr>
          <p:cNvPr id="170" name="Google Shape;170;p25"/>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1" name="Google Shape;171;p25"/>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72" name="Google Shape;172;p25"/>
          <p:cNvPicPr preferRelativeResize="0"/>
          <p:nvPr/>
        </p:nvPicPr>
        <p:blipFill rotWithShape="1">
          <a:blip r:embed="rId3">
            <a:alphaModFix/>
          </a:blip>
          <a:srcRect b="0" l="0" r="0" t="0"/>
          <a:stretch/>
        </p:blipFill>
        <p:spPr>
          <a:xfrm>
            <a:off x="4989250" y="76246"/>
            <a:ext cx="2192786" cy="1143965"/>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4"/>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235" name="Google Shape;23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254000" lvl="0" marL="0" rtl="0" algn="l">
              <a:lnSpc>
                <a:spcPct val="90000"/>
              </a:lnSpc>
              <a:spcBef>
                <a:spcPts val="0"/>
              </a:spcBef>
              <a:spcAft>
                <a:spcPts val="0"/>
              </a:spcAft>
              <a:buClr>
                <a:schemeClr val="dk1"/>
              </a:buClr>
              <a:buSzPts val="4000"/>
              <a:buFont typeface="Arial"/>
              <a:buChar char="•"/>
            </a:pPr>
            <a:r>
              <a:rPr lang="en-US" sz="4000">
                <a:latin typeface="Times New Roman"/>
                <a:ea typeface="Times New Roman"/>
                <a:cs typeface="Times New Roman"/>
                <a:sym typeface="Times New Roman"/>
              </a:rPr>
              <a:t> Simultion Video</a:t>
            </a:r>
            <a:endParaRPr sz="4000">
              <a:latin typeface="Times New Roman"/>
              <a:ea typeface="Times New Roman"/>
              <a:cs typeface="Times New Roman"/>
              <a:sym typeface="Times New Roman"/>
            </a:endParaRPr>
          </a:p>
        </p:txBody>
      </p:sp>
      <p:pic>
        <p:nvPicPr>
          <p:cNvPr id="236" name="Google Shape;236;p34"/>
          <p:cNvPicPr preferRelativeResize="0"/>
          <p:nvPr>
            <p:ph idx="1" type="body"/>
          </p:nvPr>
        </p:nvPicPr>
        <p:blipFill rotWithShape="1">
          <a:blip r:embed="rId4">
            <a:alphaModFix/>
          </a:blip>
          <a:srcRect b="0" l="0" r="0" t="0"/>
          <a:stretch/>
        </p:blipFill>
        <p:spPr>
          <a:xfrm>
            <a:off x="2743200" y="1463040"/>
            <a:ext cx="6705600" cy="502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5"/>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242" name="Google Shape;242;p35"/>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4000"/>
              <a:buFont typeface="Arial"/>
              <a:buChar char="•"/>
            </a:pPr>
            <a:r>
              <a:rPr lang="en-US" sz="4000">
                <a:latin typeface="Times New Roman"/>
                <a:ea typeface="Times New Roman"/>
                <a:cs typeface="Times New Roman"/>
                <a:sym typeface="Times New Roman"/>
              </a:rPr>
              <a:t>  EXPECTED OUTCOME</a:t>
            </a:r>
            <a:endParaRPr sz="4000">
              <a:latin typeface="Times New Roman"/>
              <a:ea typeface="Times New Roman"/>
              <a:cs typeface="Times New Roman"/>
              <a:sym typeface="Times New Roman"/>
            </a:endParaRPr>
          </a:p>
        </p:txBody>
      </p:sp>
      <p:sp>
        <p:nvSpPr>
          <p:cNvPr id="243" name="Google Shape;243;p35"/>
          <p:cNvSpPr txBox="1"/>
          <p:nvPr/>
        </p:nvSpPr>
        <p:spPr>
          <a:xfrm>
            <a:off x="739589" y="2111189"/>
            <a:ext cx="10098741" cy="92333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data collected through the sensor is the plotted and graphical represented via the processing app. It shows the distance of the object from the system with reference to the sensor values.</a:t>
            </a:r>
            <a:r>
              <a:rPr b="0" i="0" lang="en-US" sz="1800" u="none" cap="none" strike="noStrike">
                <a:solidFill>
                  <a:schemeClr val="dk1"/>
                </a:solidFill>
                <a:latin typeface="Calibri"/>
                <a:ea typeface="Calibri"/>
                <a:cs typeface="Calibri"/>
                <a:sym typeface="Calibri"/>
              </a:rPr>
              <a:t> Image shows the object detected in red color fading to black color as the arcs move (servo motor moves/rotates)</a:t>
            </a:r>
            <a:endParaRPr b="0" i="0" sz="1800" u="none" cap="none" strike="noStrike">
              <a:solidFill>
                <a:schemeClr val="dk1"/>
              </a:solidFill>
              <a:latin typeface="Times New Roman"/>
              <a:ea typeface="Times New Roman"/>
              <a:cs typeface="Times New Roman"/>
              <a:sym typeface="Times New Roman"/>
            </a:endParaRPr>
          </a:p>
        </p:txBody>
      </p:sp>
      <p:pic>
        <p:nvPicPr>
          <p:cNvPr descr="Upgraded Arduino Ultrasonic Scanning SoNAR : 5 Steps - Instructables" id="244" name="Google Shape;244;p35"/>
          <p:cNvPicPr preferRelativeResize="0"/>
          <p:nvPr/>
        </p:nvPicPr>
        <p:blipFill rotWithShape="1">
          <a:blip r:embed="rId4">
            <a:alphaModFix/>
          </a:blip>
          <a:srcRect b="0" l="0" r="0" t="0"/>
          <a:stretch/>
        </p:blipFill>
        <p:spPr>
          <a:xfrm>
            <a:off x="3208430" y="3146611"/>
            <a:ext cx="4779124" cy="3388659"/>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6"/>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250" name="Google Shape;25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4000"/>
              <a:buFont typeface="Arial"/>
              <a:buChar char="•"/>
            </a:pPr>
            <a:r>
              <a:rPr lang="en-US" sz="4000">
                <a:latin typeface="Times New Roman"/>
                <a:ea typeface="Times New Roman"/>
                <a:cs typeface="Times New Roman"/>
                <a:sym typeface="Times New Roman"/>
              </a:rPr>
              <a:t>APPLICATION</a:t>
            </a:r>
            <a:endParaRPr sz="4000">
              <a:latin typeface="Times New Roman"/>
              <a:ea typeface="Times New Roman"/>
              <a:cs typeface="Times New Roman"/>
              <a:sym typeface="Times New Roman"/>
            </a:endParaRPr>
          </a:p>
        </p:txBody>
      </p:sp>
      <p:sp>
        <p:nvSpPr>
          <p:cNvPr id="251" name="Google Shape;251;p36"/>
          <p:cNvSpPr txBox="1"/>
          <p:nvPr>
            <p:ph idx="1" type="body"/>
          </p:nvPr>
        </p:nvSpPr>
        <p:spPr>
          <a:xfrm>
            <a:off x="838200" y="1317812"/>
            <a:ext cx="10515600" cy="55401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900"/>
              <a:buNone/>
            </a:pPr>
            <a:r>
              <a:rPr lang="en-US" sz="19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1900"/>
              <a:buNone/>
            </a:pPr>
            <a:r>
              <a:rPr lang="en-US" sz="1900">
                <a:latin typeface="Times New Roman"/>
                <a:ea typeface="Times New Roman"/>
                <a:cs typeface="Times New Roman"/>
                <a:sym typeface="Times New Roman"/>
              </a:rPr>
              <a:t>    This System have various applications for security purposes and it is mainly used for mapping. </a:t>
            </a:r>
            <a:endParaRPr/>
          </a:p>
          <a:p>
            <a:pPr indent="-107950" lvl="0" marL="228600" rtl="0" algn="l">
              <a:lnSpc>
                <a:spcPct val="90000"/>
              </a:lnSpc>
              <a:spcBef>
                <a:spcPts val="1000"/>
              </a:spcBef>
              <a:spcAft>
                <a:spcPts val="0"/>
              </a:spcAft>
              <a:buClr>
                <a:schemeClr val="dk1"/>
              </a:buClr>
              <a:buSzPts val="1900"/>
              <a:buFont typeface="Noto Sans Symbols"/>
              <a:buNone/>
            </a:pPr>
            <a:r>
              <a:t/>
            </a:r>
            <a:endParaRPr b="1" sz="1900" u="sng">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900"/>
              <a:buChar char="•"/>
            </a:pPr>
            <a:r>
              <a:rPr b="1" lang="en-US" sz="1900" u="sng">
                <a:latin typeface="Times New Roman"/>
                <a:ea typeface="Times New Roman"/>
                <a:cs typeface="Times New Roman"/>
                <a:sym typeface="Times New Roman"/>
              </a:rPr>
              <a:t>APPLCATION IN AIR FORCE</a:t>
            </a:r>
            <a:r>
              <a:rPr b="1" lang="en-US"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It is used in airplanes or aircraft machines which have implemented radar system in it to detect the objects that comes in a way. It is also used to calculate height readings.</a:t>
            </a:r>
            <a:endParaRPr/>
          </a:p>
          <a:p>
            <a:pPr indent="-107950" lvl="0" marL="228600" rtl="0" algn="l">
              <a:lnSpc>
                <a:spcPct val="90000"/>
              </a:lnSpc>
              <a:spcBef>
                <a:spcPts val="1000"/>
              </a:spcBef>
              <a:spcAft>
                <a:spcPts val="0"/>
              </a:spcAft>
              <a:buClr>
                <a:schemeClr val="dk1"/>
              </a:buClr>
              <a:buSzPts val="1900"/>
              <a:buFont typeface="Noto Sans Symbols"/>
              <a:buNone/>
            </a:pPr>
            <a:r>
              <a:t/>
            </a:r>
            <a:endParaRPr b="1" sz="1900" u="sng">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900"/>
              <a:buChar char="•"/>
            </a:pPr>
            <a:r>
              <a:rPr b="1" lang="en-US" sz="1900" u="sng">
                <a:latin typeface="Times New Roman"/>
                <a:ea typeface="Times New Roman"/>
                <a:cs typeface="Times New Roman"/>
                <a:sym typeface="Times New Roman"/>
              </a:rPr>
              <a:t>APPLICATION IN MARINE</a:t>
            </a:r>
            <a:r>
              <a:rPr b="1" lang="en-US"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This  system also used in ships or marine. It is implemented on big ships to calculate the distance of other boats or ships, with the help of this sea accidents can also be reduced by not colliding. It can also be implemented on ports to see the distance of other ships and to monitor or control the ship movements. </a:t>
            </a:r>
            <a:endParaRPr/>
          </a:p>
          <a:p>
            <a:pPr indent="-107950" lvl="0" marL="228600" rtl="0" algn="l">
              <a:lnSpc>
                <a:spcPct val="90000"/>
              </a:lnSpc>
              <a:spcBef>
                <a:spcPts val="1000"/>
              </a:spcBef>
              <a:spcAft>
                <a:spcPts val="0"/>
              </a:spcAft>
              <a:buClr>
                <a:schemeClr val="dk1"/>
              </a:buClr>
              <a:buSzPts val="1900"/>
              <a:buFont typeface="Noto Sans Symbols"/>
              <a:buNone/>
            </a:pPr>
            <a:r>
              <a:t/>
            </a:r>
            <a:endParaRPr b="1" sz="1900" u="sng">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900"/>
              <a:buChar char="•"/>
            </a:pPr>
            <a:r>
              <a:rPr b="1" lang="en-US" sz="1900" u="sng">
                <a:latin typeface="Times New Roman"/>
                <a:ea typeface="Times New Roman"/>
                <a:cs typeface="Times New Roman"/>
                <a:sym typeface="Times New Roman"/>
              </a:rPr>
              <a:t>APPLICATON IN METEROLOGY</a:t>
            </a:r>
            <a:r>
              <a:rPr b="1" lang="en-US"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Meteorologists also uses radar systems to track or monitor the wind. It has been become an important equipment for climate testing. For example to detect tornados, storm.</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7"/>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257" name="Google Shape;257;p37"/>
          <p:cNvSpPr/>
          <p:nvPr/>
        </p:nvSpPr>
        <p:spPr>
          <a:xfrm>
            <a:off x="1251012" y="3249723"/>
            <a:ext cx="10044517" cy="2215991"/>
          </a:xfrm>
          <a:prstGeom prst="rect">
            <a:avLst/>
          </a:prstGeom>
        </p:spPr>
        <p:txBody>
          <a:bodyPr>
            <a:prstTxWarp prst="textPlain"/>
          </a:bodyPr>
          <a:lstStyle/>
          <a:p>
            <a:pPr lvl="0" algn="ctr"/>
            <a:r>
              <a:rPr b="1" i="0">
                <a:ln>
                  <a:noFill/>
                </a:ln>
                <a:solidFill>
                  <a:schemeClr val="accent1"/>
                </a:solidFill>
                <a:latin typeface="Calibri"/>
              </a:rPr>
              <a:t>THANK YOU</a:t>
            </a: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6"/>
          <p:cNvPicPr preferRelativeResize="0"/>
          <p:nvPr/>
        </p:nvPicPr>
        <p:blipFill rotWithShape="1">
          <a:blip r:embed="rId3">
            <a:alphaModFix/>
          </a:blip>
          <a:srcRect b="0" l="0" r="0" t="0"/>
          <a:stretch/>
        </p:blipFill>
        <p:spPr>
          <a:xfrm>
            <a:off x="0" y="-13447"/>
            <a:ext cx="12192000" cy="6857999"/>
          </a:xfrm>
          <a:prstGeom prst="rect">
            <a:avLst/>
          </a:prstGeom>
          <a:noFill/>
          <a:ln>
            <a:noFill/>
          </a:ln>
        </p:spPr>
      </p:pic>
      <p:sp>
        <p:nvSpPr>
          <p:cNvPr id="178" name="Google Shape;17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4000"/>
              <a:buFont typeface="Arial"/>
              <a:buChar char="•"/>
            </a:pPr>
            <a:r>
              <a:rPr lang="en-US" sz="4000">
                <a:latin typeface="Times New Roman"/>
                <a:ea typeface="Times New Roman"/>
                <a:cs typeface="Times New Roman"/>
                <a:sym typeface="Times New Roman"/>
              </a:rPr>
              <a:t>PROBLEM STATEMENT</a:t>
            </a:r>
            <a:endParaRPr sz="4000">
              <a:latin typeface="Times New Roman"/>
              <a:ea typeface="Times New Roman"/>
              <a:cs typeface="Times New Roman"/>
              <a:sym typeface="Times New Roman"/>
            </a:endParaRPr>
          </a:p>
        </p:txBody>
      </p:sp>
      <p:sp>
        <p:nvSpPr>
          <p:cNvPr id="179" name="Google Shape;17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Target/object detection, recognition position, movement speed, etc. is easy when the object is near or easily visible. But, the same doesn’t stand true especially when the object is far or not visible due to so many factors like weather conditions, day/night cycle, etc.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Therefore, Radio Detection and Ranging (RADAR) was invented, which uses radio waves to determine the range, angle, or velocity of objects. But, it uses long time to detect, has short detection range, not target specific because of wide range, oversensitive, costly, etc.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A cheaper, easy and effective alternate solution is to use ultrasonic sensor which use sound waves for detection and ranging (SONAR)</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7"/>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185" name="Google Shape;18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4000"/>
              <a:buFont typeface="Arial"/>
              <a:buChar char="•"/>
            </a:pPr>
            <a:r>
              <a:rPr lang="en-US" sz="4000">
                <a:latin typeface="Times New Roman"/>
                <a:ea typeface="Times New Roman"/>
                <a:cs typeface="Times New Roman"/>
                <a:sym typeface="Times New Roman"/>
              </a:rPr>
              <a:t>OBJECTIVES </a:t>
            </a:r>
            <a:endParaRPr sz="4000">
              <a:latin typeface="Times New Roman"/>
              <a:ea typeface="Times New Roman"/>
              <a:cs typeface="Times New Roman"/>
              <a:sym typeface="Times New Roman"/>
            </a:endParaRPr>
          </a:p>
        </p:txBody>
      </p:sp>
      <p:sp>
        <p:nvSpPr>
          <p:cNvPr id="186" name="Google Shape;18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14300" lvl="0" marL="0" rtl="0" algn="l">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basic objective of our design is to ascertain the distance position and speed of the obstacle set at some distance from the sensor.</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114300" lvl="0" marL="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Ultrasonic sensor sends the ultrasonic wave in various ways by rotating with help of servo motors. This wave goes in air and gets reflected back subsequent to striking some object. </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114300" lvl="0" marL="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This wave is again detected by the sensor and its qualities is analyzed and output is shown in screen indicating parameters, for example, distance and position of object.</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8"/>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192" name="Google Shape;19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4000"/>
              <a:buFont typeface="Arial"/>
              <a:buChar char="•"/>
            </a:pPr>
            <a:r>
              <a:rPr lang="en-US" sz="4000">
                <a:latin typeface="Times New Roman"/>
                <a:ea typeface="Times New Roman"/>
                <a:cs typeface="Times New Roman"/>
                <a:sym typeface="Times New Roman"/>
              </a:rPr>
              <a:t>BLOCK DIAGRAM</a:t>
            </a:r>
            <a:endParaRPr sz="4000">
              <a:latin typeface="Times New Roman"/>
              <a:ea typeface="Times New Roman"/>
              <a:cs typeface="Times New Roman"/>
              <a:sym typeface="Times New Roman"/>
            </a:endParaRPr>
          </a:p>
        </p:txBody>
      </p:sp>
      <p:sp>
        <p:nvSpPr>
          <p:cNvPr id="193" name="Google Shape;193;p28"/>
          <p:cNvSpPr txBox="1"/>
          <p:nvPr>
            <p:ph idx="1" type="body"/>
          </p:nvPr>
        </p:nvSpPr>
        <p:spPr>
          <a:xfrm>
            <a:off x="0" y="1704602"/>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p:txBody>
      </p:sp>
      <p:pic>
        <p:nvPicPr>
          <p:cNvPr id="194" name="Google Shape;194;p28"/>
          <p:cNvPicPr preferRelativeResize="0"/>
          <p:nvPr/>
        </p:nvPicPr>
        <p:blipFill rotWithShape="1">
          <a:blip r:embed="rId4">
            <a:alphaModFix/>
          </a:blip>
          <a:srcRect b="1634" l="8102" r="5620" t="0"/>
          <a:stretch/>
        </p:blipFill>
        <p:spPr>
          <a:xfrm>
            <a:off x="1277472" y="1680882"/>
            <a:ext cx="9453282" cy="46661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9"/>
          <p:cNvPicPr preferRelativeResize="0"/>
          <p:nvPr/>
        </p:nvPicPr>
        <p:blipFill rotWithShape="1">
          <a:blip r:embed="rId3">
            <a:alphaModFix/>
          </a:blip>
          <a:srcRect b="0" l="0" r="0" t="0"/>
          <a:stretch/>
        </p:blipFill>
        <p:spPr>
          <a:xfrm>
            <a:off x="0" y="0"/>
            <a:ext cx="12192000" cy="6857999"/>
          </a:xfrm>
          <a:prstGeom prst="rect">
            <a:avLst/>
          </a:prstGeom>
          <a:noFill/>
          <a:ln>
            <a:noFill/>
          </a:ln>
        </p:spPr>
      </p:pic>
      <p:graphicFrame>
        <p:nvGraphicFramePr>
          <p:cNvPr id="200" name="Google Shape;200;p29"/>
          <p:cNvGraphicFramePr/>
          <p:nvPr/>
        </p:nvGraphicFramePr>
        <p:xfrm>
          <a:off x="110835" y="1185958"/>
          <a:ext cx="3000000" cy="3000000"/>
        </p:xfrm>
        <a:graphic>
          <a:graphicData uri="http://schemas.openxmlformats.org/drawingml/2006/table">
            <a:tbl>
              <a:tblPr bandRow="1" firstRow="1">
                <a:noFill/>
                <a:tableStyleId>{26C3CB7B-3A1E-403A-AAB3-6CF700102513}</a:tableStyleId>
              </a:tblPr>
              <a:tblGrid>
                <a:gridCol w="1413050"/>
                <a:gridCol w="3586950"/>
                <a:gridCol w="3683550"/>
                <a:gridCol w="3272925"/>
              </a:tblGrid>
              <a:tr h="64285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Sr 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Name(Title of paper)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Method Used</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Gap Identified</a:t>
                      </a:r>
                      <a:endParaRPr sz="1800" u="none" cap="none" strike="noStrike">
                        <a:latin typeface="Times New Roman"/>
                        <a:ea typeface="Times New Roman"/>
                        <a:cs typeface="Times New Roman"/>
                        <a:sym typeface="Times New Roman"/>
                      </a:endParaRPr>
                    </a:p>
                  </a:txBody>
                  <a:tcPr marT="45725" marB="45725" marR="91450" marL="91450"/>
                </a:tc>
              </a:tr>
              <a:tr h="2119750">
                <a:tc>
                  <a:txBody>
                    <a:bodyPr/>
                    <a:lstStyle/>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Smart SONAR System</a:t>
                      </a:r>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Innovative methodology and solution that enables a SONAR system with a generic</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configuration to provide real-time updates to its user and hence cancelling out the extra time taken for the Communication</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i="0"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0" lang="en-US" sz="1600">
                          <a:solidFill>
                            <a:schemeClr val="dk1"/>
                          </a:solidFill>
                          <a:latin typeface="Times New Roman"/>
                          <a:ea typeface="Times New Roman"/>
                          <a:cs typeface="Times New Roman"/>
                          <a:sym typeface="Times New Roman"/>
                        </a:rPr>
                        <a:t>The system detects the object by using an ultrasonic sensor which is connected to an Arduino UNO and is rotated 180 degrees throughout by using a servo motor</a:t>
                      </a:r>
                      <a:endParaRPr sz="1600">
                        <a:latin typeface="Times New Roman"/>
                        <a:ea typeface="Times New Roman"/>
                        <a:cs typeface="Times New Roman"/>
                        <a:sym typeface="Times New Roman"/>
                      </a:endParaRPr>
                    </a:p>
                  </a:txBody>
                  <a:tcPr marT="45725" marB="45725" marR="91450" marL="91450"/>
                </a:tc>
              </a:tr>
              <a:tr h="2673925">
                <a:tc>
                  <a:txBody>
                    <a:bodyPr/>
                    <a:lstStyle/>
                    <a:p>
                      <a:pPr indent="0" lvl="0" marL="0" marR="0" rtl="0" algn="ctr">
                        <a:spcBef>
                          <a:spcPts val="0"/>
                        </a:spcBef>
                        <a:spcAft>
                          <a:spcPts val="0"/>
                        </a:spcAft>
                        <a:buNone/>
                      </a:pPr>
                      <a:r>
                        <a:rPr lang="en-US"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RADAR based Object Detector using Ultrasonic Sensor</a:t>
                      </a:r>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The software Arduino IDE is installed to program the code in C/C++. Another software used is the Processing IDE for creating the GUI in java language. The code is for running the devices to make the proposed work possible and to observe the output/results</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Data was processed by the computer and Arduino Uno board.Object detection was done via the Ultrasonic sensor with servomotor attached to the boards and the distance and angel of object was detected</a:t>
                      </a:r>
                      <a:endParaRPr/>
                    </a:p>
                  </a:txBody>
                  <a:tcPr marT="45725" marB="45725" marR="91450" marL="91450"/>
                </a:tc>
              </a:tr>
            </a:tbl>
          </a:graphicData>
        </a:graphic>
      </p:graphicFrame>
      <p:sp>
        <p:nvSpPr>
          <p:cNvPr id="201" name="Google Shape;201;p29"/>
          <p:cNvSpPr txBox="1"/>
          <p:nvPr/>
        </p:nvSpPr>
        <p:spPr>
          <a:xfrm>
            <a:off x="415636" y="249382"/>
            <a:ext cx="4807528" cy="707886"/>
          </a:xfrm>
          <a:prstGeom prst="rect">
            <a:avLst/>
          </a:prstGeom>
          <a:noFill/>
          <a:ln>
            <a:noFill/>
          </a:ln>
        </p:spPr>
        <p:txBody>
          <a:bodyPr anchorCtr="0" anchor="t" bIns="45700" lIns="91425" spcFirstLastPara="1" rIns="91425" wrap="square" tIns="45700">
            <a:spAutoFit/>
          </a:bodyPr>
          <a:lstStyle/>
          <a:p>
            <a:pPr indent="-254000" lvl="0" marL="0" marR="0" rtl="0" algn="l">
              <a:spcBef>
                <a:spcPts val="0"/>
              </a:spcBef>
              <a:spcAft>
                <a:spcPts val="0"/>
              </a:spcAft>
              <a:buClr>
                <a:schemeClr val="dk1"/>
              </a:buClr>
              <a:buSzPts val="4000"/>
              <a:buFont typeface="Arial"/>
              <a:buChar char="•"/>
            </a:pPr>
            <a:r>
              <a:rPr b="0" i="0" lang="en-US" sz="4000" u="none" cap="none" strike="noStrike">
                <a:solidFill>
                  <a:schemeClr val="dk1"/>
                </a:solidFill>
                <a:latin typeface="Times New Roman"/>
                <a:ea typeface="Times New Roman"/>
                <a:cs typeface="Times New Roman"/>
                <a:sym typeface="Times New Roman"/>
              </a:rPr>
              <a:t>Literature Survey</a:t>
            </a:r>
            <a:endParaRPr b="0"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0"/>
          <p:cNvPicPr preferRelativeResize="0"/>
          <p:nvPr/>
        </p:nvPicPr>
        <p:blipFill rotWithShape="1">
          <a:blip r:embed="rId3">
            <a:alphaModFix/>
          </a:blip>
          <a:srcRect b="0" l="0" r="0" t="0"/>
          <a:stretch/>
        </p:blipFill>
        <p:spPr>
          <a:xfrm>
            <a:off x="0" y="0"/>
            <a:ext cx="12192000" cy="6857999"/>
          </a:xfrm>
          <a:prstGeom prst="rect">
            <a:avLst/>
          </a:prstGeom>
          <a:noFill/>
          <a:ln>
            <a:noFill/>
          </a:ln>
        </p:spPr>
      </p:pic>
      <p:graphicFrame>
        <p:nvGraphicFramePr>
          <p:cNvPr id="207" name="Google Shape;207;p30"/>
          <p:cNvGraphicFramePr/>
          <p:nvPr/>
        </p:nvGraphicFramePr>
        <p:xfrm>
          <a:off x="40340" y="0"/>
          <a:ext cx="3000000" cy="3000000"/>
        </p:xfrm>
        <a:graphic>
          <a:graphicData uri="http://schemas.openxmlformats.org/drawingml/2006/table">
            <a:tbl>
              <a:tblPr bandRow="1" firstRow="1">
                <a:noFill/>
                <a:tableStyleId>{26C3CB7B-3A1E-403A-AAB3-6CF700102513}</a:tableStyleId>
              </a:tblPr>
              <a:tblGrid>
                <a:gridCol w="1426125"/>
                <a:gridCol w="3620200"/>
                <a:gridCol w="4004150"/>
                <a:gridCol w="3016825"/>
              </a:tblGrid>
              <a:tr h="77980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Sr</a:t>
                      </a:r>
                      <a:r>
                        <a:rPr lang="en-US" sz="1800">
                          <a:latin typeface="Times New Roman"/>
                          <a:ea typeface="Times New Roman"/>
                          <a:cs typeface="Times New Roman"/>
                          <a:sym typeface="Times New Roman"/>
                        </a:rPr>
                        <a:t>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Name(Title of paper</a:t>
                      </a:r>
                      <a:r>
                        <a:rPr lang="en-US" sz="2000"/>
                        <a:t>)</a:t>
                      </a:r>
                      <a:endParaRPr sz="2000"/>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Method</a:t>
                      </a:r>
                      <a:r>
                        <a:rPr lang="en-US" sz="1800">
                          <a:latin typeface="Times New Roman"/>
                          <a:ea typeface="Times New Roman"/>
                          <a:cs typeface="Times New Roman"/>
                          <a:sym typeface="Times New Roman"/>
                        </a:rPr>
                        <a:t> Used</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Gap</a:t>
                      </a:r>
                      <a:r>
                        <a:rPr lang="en-US" sz="1800">
                          <a:latin typeface="Times New Roman"/>
                          <a:ea typeface="Times New Roman"/>
                          <a:cs typeface="Times New Roman"/>
                          <a:sym typeface="Times New Roman"/>
                        </a:rPr>
                        <a:t> Identified</a:t>
                      </a:r>
                      <a:endParaRPr sz="1800">
                        <a:latin typeface="Times New Roman"/>
                        <a:ea typeface="Times New Roman"/>
                        <a:cs typeface="Times New Roman"/>
                        <a:sym typeface="Times New Roman"/>
                      </a:endParaRPr>
                    </a:p>
                  </a:txBody>
                  <a:tcPr marT="45725" marB="45725" marR="91450" marL="91450"/>
                </a:tc>
              </a:tr>
              <a:tr h="2571350">
                <a:tc>
                  <a:txBody>
                    <a:bodyPr/>
                    <a:lstStyle/>
                    <a:p>
                      <a:pPr indent="0" lvl="0" marL="0" marR="0" rtl="0" algn="ctr">
                        <a:spcBef>
                          <a:spcPts val="0"/>
                        </a:spcBef>
                        <a:spcAft>
                          <a:spcPts val="0"/>
                        </a:spcAft>
                        <a:buNone/>
                      </a:pPr>
                      <a:r>
                        <a:rPr lang="en-US" sz="1600">
                          <a:latin typeface="Times New Roman"/>
                          <a:ea typeface="Times New Roman"/>
                          <a:cs typeface="Times New Roman"/>
                          <a:sym typeface="Times New Roman"/>
                        </a:rPr>
                        <a:t>3</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lang="en-US" sz="1600">
                          <a:solidFill>
                            <a:schemeClr val="dk1"/>
                          </a:solidFill>
                          <a:latin typeface="Times New Roman"/>
                          <a:ea typeface="Times New Roman"/>
                          <a:cs typeface="Times New Roman"/>
                          <a:sym typeface="Times New Roman"/>
                        </a:rPr>
                        <a:t>ARDUINO BASED RADAR SYSTEM</a:t>
                      </a:r>
                      <a:r>
                        <a:rPr lang="en-US" sz="1600">
                          <a:solidFill>
                            <a:schemeClr val="dk1"/>
                          </a:solidFill>
                          <a:latin typeface="Times New Roman"/>
                          <a:ea typeface="Times New Roman"/>
                          <a:cs typeface="Times New Roman"/>
                          <a:sym typeface="Times New Roman"/>
                        </a:rPr>
                        <a:t> </a:t>
                      </a:r>
                      <a:endParaRPr b="0"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Navigation and obstacle detection innovations and different systems where ultrasonic sensors are used efficiently. </a:t>
                      </a:r>
                      <a:endParaRPr i="0" sz="16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The linear measurement problem because of which distance measurement was not possible between some objects. </a:t>
                      </a:r>
                      <a:endParaRPr/>
                    </a:p>
                  </a:txBody>
                  <a:tcPr marT="45725" marB="45725" marR="91450" marL="91450"/>
                </a:tc>
              </a:tr>
              <a:tr h="3401575">
                <a:tc>
                  <a:txBody>
                    <a:bodyPr/>
                    <a:lstStyle/>
                    <a:p>
                      <a:pPr indent="0" lvl="0" marL="0" marR="0" rtl="0" algn="ctr">
                        <a:spcBef>
                          <a:spcPts val="0"/>
                        </a:spcBef>
                        <a:spcAft>
                          <a:spcPts val="0"/>
                        </a:spcAft>
                        <a:buNone/>
                      </a:pPr>
                      <a:r>
                        <a:rPr lang="en-US"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DESIGNING OF LOW COST ARDUINO BASED ULTRASONIC SONAR SYSTEM</a:t>
                      </a:r>
                      <a:endParaRPr/>
                    </a:p>
                  </a:txBody>
                  <a:tcPr marT="45725" marB="45725" marR="91450" marL="91450"/>
                </a:tc>
                <a:tc>
                  <a:txBody>
                    <a:bodyPr/>
                    <a:lstStyle/>
                    <a:p>
                      <a:pPr indent="0" lvl="0" marL="0" marR="0" rtl="0" algn="l">
                        <a:spcBef>
                          <a:spcPts val="0"/>
                        </a:spcBef>
                        <a:spcAft>
                          <a:spcPts val="0"/>
                        </a:spcAft>
                        <a:buNone/>
                      </a:pPr>
                      <a:r>
                        <a:rPr i="0" lang="en-US" sz="1600">
                          <a:solidFill>
                            <a:schemeClr val="dk1"/>
                          </a:solidFill>
                          <a:latin typeface="Times New Roman"/>
                          <a:ea typeface="Times New Roman"/>
                          <a:cs typeface="Times New Roman"/>
                          <a:sym typeface="Times New Roman"/>
                        </a:rPr>
                        <a:t>The designing and implementation of Arduino based SONAR system using ultrasonic</a:t>
                      </a:r>
                      <a:endParaRPr/>
                    </a:p>
                    <a:p>
                      <a:pPr indent="0" lvl="0" marL="0" marR="0" rtl="0" algn="l">
                        <a:spcBef>
                          <a:spcPts val="0"/>
                        </a:spcBef>
                        <a:spcAft>
                          <a:spcPts val="0"/>
                        </a:spcAft>
                        <a:buNone/>
                      </a:pPr>
                      <a:r>
                        <a:rPr i="0" lang="en-US" sz="1600">
                          <a:solidFill>
                            <a:schemeClr val="dk1"/>
                          </a:solidFill>
                          <a:latin typeface="Times New Roman"/>
                          <a:ea typeface="Times New Roman"/>
                          <a:cs typeface="Times New Roman"/>
                          <a:sym typeface="Times New Roman"/>
                        </a:rPr>
                        <a:t>sensor</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To present a SONAR which is cost effective and detect hurdle accurately.</a:t>
                      </a:r>
                      <a:r>
                        <a:rPr lang="en-US" sz="18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It provides cheaper solution for security</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purposes.</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1"/>
          <p:cNvPicPr preferRelativeResize="0"/>
          <p:nvPr/>
        </p:nvPicPr>
        <p:blipFill rotWithShape="1">
          <a:blip r:embed="rId3">
            <a:alphaModFix/>
          </a:blip>
          <a:srcRect b="0" l="0" r="0" t="0"/>
          <a:stretch/>
        </p:blipFill>
        <p:spPr>
          <a:xfrm>
            <a:off x="0" y="-13446"/>
            <a:ext cx="12192000" cy="6857999"/>
          </a:xfrm>
          <a:prstGeom prst="rect">
            <a:avLst/>
          </a:prstGeom>
          <a:noFill/>
          <a:ln>
            <a:noFill/>
          </a:ln>
        </p:spPr>
      </p:pic>
      <p:sp>
        <p:nvSpPr>
          <p:cNvPr id="213" name="Google Shape;21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4000"/>
              <a:buFont typeface="Arial"/>
              <a:buChar char="•"/>
            </a:pPr>
            <a:r>
              <a:rPr lang="en-US" sz="4000">
                <a:latin typeface="Times New Roman"/>
                <a:ea typeface="Times New Roman"/>
                <a:cs typeface="Times New Roman"/>
                <a:sym typeface="Times New Roman"/>
              </a:rPr>
              <a:t>Proposed System</a:t>
            </a:r>
            <a:endParaRPr sz="4000">
              <a:latin typeface="Times New Roman"/>
              <a:ea typeface="Times New Roman"/>
              <a:cs typeface="Times New Roman"/>
              <a:sym typeface="Times New Roman"/>
            </a:endParaRPr>
          </a:p>
        </p:txBody>
      </p:sp>
      <p:pic>
        <p:nvPicPr>
          <p:cNvPr id="214" name="Google Shape;214;p31"/>
          <p:cNvPicPr preferRelativeResize="0"/>
          <p:nvPr>
            <p:ph idx="1" type="body"/>
          </p:nvPr>
        </p:nvPicPr>
        <p:blipFill rotWithShape="1">
          <a:blip r:embed="rId4">
            <a:alphaModFix/>
          </a:blip>
          <a:srcRect b="0" l="0" r="0" t="0"/>
          <a:stretch/>
        </p:blipFill>
        <p:spPr>
          <a:xfrm>
            <a:off x="268941" y="1356056"/>
            <a:ext cx="4477529" cy="5501944"/>
          </a:xfrm>
          <a:prstGeom prst="rect">
            <a:avLst/>
          </a:prstGeom>
          <a:noFill/>
          <a:ln>
            <a:noFill/>
          </a:ln>
        </p:spPr>
      </p:pic>
      <p:sp>
        <p:nvSpPr>
          <p:cNvPr id="215" name="Google Shape;215;p31"/>
          <p:cNvSpPr/>
          <p:nvPr/>
        </p:nvSpPr>
        <p:spPr>
          <a:xfrm>
            <a:off x="4531659" y="2101385"/>
            <a:ext cx="7342094" cy="2862322"/>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flow chart explains the working and the decision flow of this framework. As it can be seen the system starts with an input i.e. when the ultrasonic sensor detects an object, or does not detects any object, at any condition the encoder feeds the information in the controller while the servo keeps constantly rotating.</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As soon as any obstacle/object is detected by the ultrasonic sensor the data is immediately processed by the controller and is fed to the IDE which shows it on the display screen. </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Here the process ends with an estimated distance of the object from the system with the angle at which it is placed.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2"/>
          <p:cNvPicPr preferRelativeResize="0"/>
          <p:nvPr/>
        </p:nvPicPr>
        <p:blipFill rotWithShape="1">
          <a:blip r:embed="rId3">
            <a:alphaModFix/>
          </a:blip>
          <a:srcRect b="0" l="0" r="0" t="0"/>
          <a:stretch/>
        </p:blipFill>
        <p:spPr>
          <a:xfrm>
            <a:off x="0" y="-13446"/>
            <a:ext cx="12192000" cy="6857999"/>
          </a:xfrm>
          <a:prstGeom prst="rect">
            <a:avLst/>
          </a:prstGeom>
          <a:noFill/>
          <a:ln>
            <a:noFill/>
          </a:ln>
        </p:spPr>
      </p:pic>
      <p:sp>
        <p:nvSpPr>
          <p:cNvPr id="221" name="Google Shape;221;p32"/>
          <p:cNvSpPr txBox="1"/>
          <p:nvPr/>
        </p:nvSpPr>
        <p:spPr>
          <a:xfrm>
            <a:off x="524435" y="389965"/>
            <a:ext cx="4545106" cy="707886"/>
          </a:xfrm>
          <a:prstGeom prst="rect">
            <a:avLst/>
          </a:prstGeom>
          <a:noFill/>
          <a:ln>
            <a:noFill/>
          </a:ln>
        </p:spPr>
        <p:txBody>
          <a:bodyPr anchorCtr="0" anchor="t" bIns="45700" lIns="91425" spcFirstLastPara="1" rIns="91425" wrap="square" tIns="45700">
            <a:spAutoFit/>
          </a:bodyPr>
          <a:lstStyle/>
          <a:p>
            <a:pPr indent="-254000" lvl="0" marL="0" marR="0" rtl="0" algn="l">
              <a:spcBef>
                <a:spcPts val="0"/>
              </a:spcBef>
              <a:spcAft>
                <a:spcPts val="0"/>
              </a:spcAft>
              <a:buClr>
                <a:schemeClr val="dk1"/>
              </a:buClr>
              <a:buSzPts val="4000"/>
              <a:buFont typeface="Arial"/>
              <a:buChar char="•"/>
            </a:pPr>
            <a:r>
              <a:rPr b="0" i="0" lang="en-US" sz="4000" u="none" cap="none" strike="noStrike">
                <a:solidFill>
                  <a:schemeClr val="dk1"/>
                </a:solidFill>
                <a:latin typeface="Times New Roman"/>
                <a:ea typeface="Times New Roman"/>
                <a:cs typeface="Times New Roman"/>
                <a:sym typeface="Times New Roman"/>
              </a:rPr>
              <a:t>Circuit Digram</a:t>
            </a:r>
            <a:endParaRPr b="0" i="0" sz="4000" u="none" cap="none" strike="noStrike">
              <a:solidFill>
                <a:schemeClr val="dk1"/>
              </a:solidFill>
              <a:latin typeface="Times New Roman"/>
              <a:ea typeface="Times New Roman"/>
              <a:cs typeface="Times New Roman"/>
              <a:sym typeface="Times New Roman"/>
            </a:endParaRPr>
          </a:p>
        </p:txBody>
      </p:sp>
      <p:pic>
        <p:nvPicPr>
          <p:cNvPr id="222" name="Google Shape;222;p32"/>
          <p:cNvPicPr preferRelativeResize="0"/>
          <p:nvPr/>
        </p:nvPicPr>
        <p:blipFill rotWithShape="1">
          <a:blip r:embed="rId4">
            <a:alphaModFix/>
          </a:blip>
          <a:srcRect b="0" l="0" r="0" t="0"/>
          <a:stretch/>
        </p:blipFill>
        <p:spPr>
          <a:xfrm>
            <a:off x="860612" y="1223682"/>
            <a:ext cx="10031505" cy="54326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3"/>
          <p:cNvPicPr preferRelativeResize="0"/>
          <p:nvPr/>
        </p:nvPicPr>
        <p:blipFill rotWithShape="1">
          <a:blip r:embed="rId3">
            <a:alphaModFix/>
          </a:blip>
          <a:srcRect b="0" l="0" r="0" t="0"/>
          <a:stretch/>
        </p:blipFill>
        <p:spPr>
          <a:xfrm>
            <a:off x="0" y="-13446"/>
            <a:ext cx="12192000" cy="6857999"/>
          </a:xfrm>
          <a:prstGeom prst="rect">
            <a:avLst/>
          </a:prstGeom>
          <a:noFill/>
          <a:ln>
            <a:noFill/>
          </a:ln>
        </p:spPr>
      </p:pic>
      <p:sp>
        <p:nvSpPr>
          <p:cNvPr id="228" name="Google Shape;22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254000" lvl="0" marL="0" rtl="0" algn="l">
              <a:lnSpc>
                <a:spcPct val="90000"/>
              </a:lnSpc>
              <a:spcBef>
                <a:spcPts val="0"/>
              </a:spcBef>
              <a:spcAft>
                <a:spcPts val="0"/>
              </a:spcAft>
              <a:buClr>
                <a:schemeClr val="dk1"/>
              </a:buClr>
              <a:buSzPts val="4000"/>
              <a:buFont typeface="Arial"/>
              <a:buChar char="•"/>
            </a:pPr>
            <a:r>
              <a:rPr lang="en-US" sz="4000">
                <a:latin typeface="Times New Roman"/>
                <a:ea typeface="Times New Roman"/>
                <a:cs typeface="Times New Roman"/>
                <a:sym typeface="Times New Roman"/>
              </a:rPr>
              <a:t> Simulation</a:t>
            </a:r>
            <a:endParaRPr sz="4000">
              <a:latin typeface="Times New Roman"/>
              <a:ea typeface="Times New Roman"/>
              <a:cs typeface="Times New Roman"/>
              <a:sym typeface="Times New Roman"/>
            </a:endParaRPr>
          </a:p>
        </p:txBody>
      </p:sp>
      <p:pic>
        <p:nvPicPr>
          <p:cNvPr id="229" name="Google Shape;229;p33"/>
          <p:cNvPicPr preferRelativeResize="0"/>
          <p:nvPr>
            <p:ph idx="1" type="body"/>
          </p:nvPr>
        </p:nvPicPr>
        <p:blipFill rotWithShape="1">
          <a:blip r:embed="rId4">
            <a:alphaModFix/>
          </a:blip>
          <a:srcRect b="0" l="0" r="0" t="0"/>
          <a:stretch/>
        </p:blipFill>
        <p:spPr>
          <a:xfrm>
            <a:off x="421342" y="1825625"/>
            <a:ext cx="11349317" cy="487101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