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350" r:id="rId3"/>
    <p:sldId id="257" r:id="rId4"/>
    <p:sldId id="358" r:id="rId5"/>
    <p:sldId id="269" r:id="rId6"/>
    <p:sldId id="362" r:id="rId7"/>
    <p:sldId id="368" r:id="rId8"/>
    <p:sldId id="369" r:id="rId9"/>
    <p:sldId id="351" r:id="rId10"/>
    <p:sldId id="356" r:id="rId11"/>
    <p:sldId id="268" r:id="rId12"/>
    <p:sldId id="352" r:id="rId13"/>
    <p:sldId id="364" r:id="rId14"/>
    <p:sldId id="357" r:id="rId15"/>
    <p:sldId id="366" r:id="rId16"/>
    <p:sldId id="367" r:id="rId17"/>
    <p:sldId id="259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1pPr>
    <a:lvl2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2pPr>
    <a:lvl3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3pPr>
    <a:lvl4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4pPr>
    <a:lvl5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5pPr>
    <a:lvl6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6pPr>
    <a:lvl7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7pPr>
    <a:lvl8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8pPr>
    <a:lvl9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BFC"/>
    <a:srgbClr val="FFCC02"/>
    <a:srgbClr val="DC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515DA-6A44-46F9-B004-4BA032999C2D}" v="1312" dt="2023-02-16T14:28:19.097"/>
    <p1510:client id="{8DC0B1AF-0CA2-4B41-A26E-965B228D797B}" v="3" dt="2023-02-17T08:50:39.534"/>
    <p1510:client id="{A6CF8D22-2C9C-43CF-9769-0739A2F15AD1}" v="1532" dt="2023-02-16T18:19:33.132"/>
  </p1510:revLst>
</p1510:revInfo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/>
    <p:restoredTop sz="94674"/>
  </p:normalViewPr>
  <p:slideViewPr>
    <p:cSldViewPr snapToGrid="0" snapToObjects="1" showGuides="1">
      <p:cViewPr varScale="1">
        <p:scale>
          <a:sx n="59" d="100"/>
          <a:sy n="59" d="100"/>
        </p:scale>
        <p:origin x="216" y="3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eng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ml_logo_eng_02.png" descr="sml_logo_eng_02.png"/>
          <p:cNvPicPr>
            <a:picLocks noChangeAspect="1"/>
          </p:cNvPicPr>
          <p:nvPr/>
        </p:nvPicPr>
        <p:blipFill>
          <a:blip r:embed="rId2"/>
          <a:srcRect t="3367"/>
          <a:stretch>
            <a:fillRect/>
          </a:stretch>
        </p:blipFill>
        <p:spPr>
          <a:xfrm>
            <a:off x="20278145" y="12239324"/>
            <a:ext cx="3195247" cy="6128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7" y="12164388"/>
            <a:ext cx="625400" cy="8514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ml_logo_white.png" descr="sm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930" y="12021875"/>
            <a:ext cx="6002462" cy="808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2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 eng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ml_logo_eng_02.png" descr="sml_logo_eng_02.png"/>
          <p:cNvPicPr>
            <a:picLocks noChangeAspect="1"/>
          </p:cNvPicPr>
          <p:nvPr/>
        </p:nvPicPr>
        <p:blipFill>
          <a:blip r:embed="rId2"/>
          <a:srcRect t="1126"/>
          <a:stretch>
            <a:fillRect/>
          </a:stretch>
        </p:blipFill>
        <p:spPr>
          <a:xfrm>
            <a:off x="17483630" y="11678975"/>
            <a:ext cx="6002462" cy="1177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75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77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78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 dirty="0"/>
          </a:p>
        </p:txBody>
      </p:sp>
      <p:pic>
        <p:nvPicPr>
          <p:cNvPr id="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07BF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4" descr="sm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8145" y="12400191"/>
            <a:ext cx="3195247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4"/>
          <p:cNvSpPr txBox="1">
            <a:spLocks noGrp="1"/>
          </p:cNvSpPr>
          <p:nvPr>
            <p:ph type="title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2" name="Google Shape;12;p64" descr="samolet_logo_sign_shadow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c">
  <p:cSld name="main_4c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big + style">
  <p:cSld name="title big + style">
    <p:bg>
      <p:bgPr>
        <a:solidFill>
          <a:srgbClr val="007BFC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66" descr="sm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70930" y="12021875"/>
            <a:ext cx="6002462" cy="80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6"/>
          <p:cNvSpPr txBox="1">
            <a:spLocks noGrp="1"/>
          </p:cNvSpPr>
          <p:nvPr>
            <p:ph type="title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66" descr="samolet_logo_sign_shadow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69" y="11864456"/>
            <a:ext cx="892882" cy="1215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6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66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66"/>
          <p:cNvSpPr/>
          <p:nvPr/>
        </p:nvSpPr>
        <p:spPr>
          <a:xfrm>
            <a:off x="13856891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" name="Google Shape;23;p6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99581" y="2238051"/>
            <a:ext cx="3737859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6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46009" y="7833783"/>
            <a:ext cx="1979007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eng">
  <p:cSld name="title eng">
    <p:bg>
      <p:bgPr>
        <a:solidFill>
          <a:srgbClr val="007BFC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7" descr="sml_logo_eng_02.png"/>
          <p:cNvPicPr preferRelativeResize="0"/>
          <p:nvPr/>
        </p:nvPicPr>
        <p:blipFill rotWithShape="1">
          <a:blip r:embed="rId2">
            <a:alphaModFix/>
          </a:blip>
          <a:srcRect t="3366"/>
          <a:stretch/>
        </p:blipFill>
        <p:spPr>
          <a:xfrm>
            <a:off x="20278145" y="12239324"/>
            <a:ext cx="3195247" cy="61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7"/>
          <p:cNvSpPr txBox="1">
            <a:spLocks noGrp="1"/>
          </p:cNvSpPr>
          <p:nvPr>
            <p:ph type="title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67" descr="samolet_logo_sign_shadow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big + style eng">
  <p:cSld name="title big + style eng">
    <p:bg>
      <p:bgPr>
        <a:solidFill>
          <a:srgbClr val="007BF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8" descr="sml_logo_eng_02.png"/>
          <p:cNvPicPr preferRelativeResize="0"/>
          <p:nvPr/>
        </p:nvPicPr>
        <p:blipFill rotWithShape="1">
          <a:blip r:embed="rId2">
            <a:alphaModFix/>
          </a:blip>
          <a:srcRect t="1126"/>
          <a:stretch/>
        </p:blipFill>
        <p:spPr>
          <a:xfrm>
            <a:off x="17483630" y="11678975"/>
            <a:ext cx="6002462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8"/>
          <p:cNvSpPr txBox="1">
            <a:spLocks noGrp="1"/>
          </p:cNvSpPr>
          <p:nvPr>
            <p:ph type="title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68" descr="samolet_logo_sign_shadow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69" y="11864456"/>
            <a:ext cx="892882" cy="1215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8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68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68"/>
          <p:cNvSpPr/>
          <p:nvPr/>
        </p:nvSpPr>
        <p:spPr>
          <a:xfrm>
            <a:off x="13856891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" name="Google Shape;36;p6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99581" y="2238051"/>
            <a:ext cx="3737859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46009" y="7833783"/>
            <a:ext cx="1979007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4c eng">
  <p:cSld name="main 4c eng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9" descr="sml_logo_eng_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c_image01">
  <p:cSld name="main_4c_image0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>
            <a:spLocks noGrp="1"/>
          </p:cNvSpPr>
          <p:nvPr>
            <p:ph type="pic" idx="2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4c_imag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image02">
  <p:cSld name="main_4c_image0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1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1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image_03">
  <p:cSld name="main_4c_image_0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2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2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>
            <a:spLocks noGrp="1"/>
          </p:cNvSpPr>
          <p:nvPr>
            <p:ph type="pic" idx="2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s">
  <p:cSld name="main_4c_pro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3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3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3"/>
          <p:cNvSpPr>
            <a:spLocks noGrp="1"/>
          </p:cNvSpPr>
          <p:nvPr>
            <p:ph type="pic" idx="3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3"/>
          <p:cNvSpPr>
            <a:spLocks noGrp="1"/>
          </p:cNvSpPr>
          <p:nvPr>
            <p:ph type="pic" idx="4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3"/>
          <p:cNvSpPr>
            <a:spLocks noGrp="1"/>
          </p:cNvSpPr>
          <p:nvPr>
            <p:ph type="pic" idx="5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3"/>
          <p:cNvSpPr>
            <a:spLocks noGrp="1"/>
          </p:cNvSpPr>
          <p:nvPr>
            <p:ph type="pic" idx="6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73"/>
          <p:cNvSpPr>
            <a:spLocks noGrp="1"/>
          </p:cNvSpPr>
          <p:nvPr>
            <p:ph type="pic" idx="7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8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3"/>
          <p:cNvSpPr>
            <a:spLocks noGrp="1"/>
          </p:cNvSpPr>
          <p:nvPr>
            <p:ph type="pic" idx="9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01">
  <p:cSld name="main_4c_project0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4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4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4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4"/>
          <p:cNvSpPr>
            <a:spLocks noGrp="1"/>
          </p:cNvSpPr>
          <p:nvPr>
            <p:ph type="pic" idx="3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4"/>
          <p:cNvSpPr>
            <a:spLocks noGrp="1"/>
          </p:cNvSpPr>
          <p:nvPr>
            <p:ph type="pic" idx="4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02">
  <p:cSld name="main_4c_project0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5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5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5"/>
          <p:cNvSpPr>
            <a:spLocks noGrp="1"/>
          </p:cNvSpPr>
          <p:nvPr>
            <p:ph type="pic" idx="3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75"/>
          <p:cNvSpPr>
            <a:spLocks noGrp="1"/>
          </p:cNvSpPr>
          <p:nvPr>
            <p:ph type="pic" idx="4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5"/>
          <p:cNvSpPr>
            <a:spLocks noGrp="1"/>
          </p:cNvSpPr>
          <p:nvPr>
            <p:ph type="pic" idx="5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_4c_imag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4c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31" name="sml_logo_eng_01.png" descr="sml_logo_eng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87" y="12245135"/>
            <a:ext cx="3018718" cy="5962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ml_logo_white.png" descr="sm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145" y="12400191"/>
            <a:ext cx="3195247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7" y="12164388"/>
            <a:ext cx="625400" cy="8514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l_logo_blue.png" descr="sml_logo_blue.png"/>
          <p:cNvPicPr>
            <a:picLocks noChangeAspect="1"/>
          </p:cNvPicPr>
          <p:nvPr/>
        </p:nvPicPr>
        <p:blipFill>
          <a:blip r:embed="rId14"/>
          <a:srcRect l="105" r="105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3" descr="sml_logo_blue.png"/>
          <p:cNvPicPr preferRelativeResize="0"/>
          <p:nvPr/>
        </p:nvPicPr>
        <p:blipFill rotWithShape="1">
          <a:blip r:embed="rId14">
            <a:alphaModFix/>
          </a:blip>
          <a:srcRect l="105" r="104"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3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81">
          <p15:clr>
            <a:srgbClr val="F26B43"/>
          </p15:clr>
        </p15:guide>
        <p15:guide id="2" pos="3870">
          <p15:clr>
            <a:srgbClr val="F26B43"/>
          </p15:clr>
        </p15:guide>
        <p15:guide id="3" pos="4187">
          <p15:clr>
            <a:srgbClr val="F26B43"/>
          </p15:clr>
        </p15:guide>
        <p15:guide id="4" pos="7499">
          <p15:clr>
            <a:srgbClr val="F26B43"/>
          </p15:clr>
        </p15:guide>
        <p15:guide id="5" pos="7816">
          <p15:clr>
            <a:srgbClr val="F26B43"/>
          </p15:clr>
        </p15:guide>
        <p15:guide id="6" pos="11150">
          <p15:clr>
            <a:srgbClr val="F26B43"/>
          </p15:clr>
        </p15:guide>
        <p15:guide id="7" pos="11490">
          <p15:clr>
            <a:srgbClr val="F26B43"/>
          </p15:clr>
        </p15:guide>
        <p15:guide id="8" pos="14801">
          <p15:clr>
            <a:srgbClr val="F26B43"/>
          </p15:clr>
        </p15:guide>
        <p15:guide id="9" orient="horz" pos="1485">
          <p15:clr>
            <a:srgbClr val="F26B43"/>
          </p15:clr>
        </p15:guide>
        <p15:guide id="10" orient="horz" pos="918">
          <p15:clr>
            <a:srgbClr val="F26B43"/>
          </p15:clr>
        </p15:guide>
        <p15:guide id="11" orient="horz" pos="555">
          <p15:clr>
            <a:srgbClr val="F26B43"/>
          </p15:clr>
        </p15:guide>
        <p15:guide id="12" orient="horz" pos="7268">
          <p15:clr>
            <a:srgbClr val="F26B43"/>
          </p15:clr>
        </p15:guide>
        <p15:guide id="13" orient="horz" pos="7790">
          <p15:clr>
            <a:srgbClr val="F26B43"/>
          </p15:clr>
        </p15:guide>
        <p15:guide id="14" orient="horz" pos="8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pic>
        <p:nvPicPr>
          <p:cNvPr id="118" name="Google Shape;118;p6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73" y="425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907941" y="1934323"/>
            <a:ext cx="11281050" cy="12267169"/>
          </a:xfrm>
          <a:prstGeom prst="roundRect">
            <a:avLst>
              <a:gd name="adj" fmla="val 4445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565414" y="2822064"/>
            <a:ext cx="11357321" cy="66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5600" b="1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Интенсивный тренинг по программированию,</a:t>
            </a:r>
            <a:br>
              <a:rPr lang="ru-RU" sz="5600" b="1" dirty="0">
                <a:latin typeface="Helvetica Neue"/>
                <a:ea typeface="+mn-lt"/>
                <a:cs typeface="+mn-lt"/>
              </a:rPr>
            </a:br>
            <a:r>
              <a:rPr lang="ru-RU" sz="5600" b="1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обучению искусственного интеллекта и машинному обучению</a:t>
            </a:r>
            <a:endParaRPr lang="ru-RU" sz="5600" b="1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6386072" y="10822550"/>
            <a:ext cx="11347148" cy="2121507"/>
          </a:xfrm>
          <a:prstGeom prst="roundRect">
            <a:avLst>
              <a:gd name="adj" fmla="val 32218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Google Shape;122;p6" descr="sml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09000" y="11354260"/>
            <a:ext cx="6002462" cy="80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CCEB3F-B0A6-651C-DD4C-DCC4B6C570E7}"/>
              </a:ext>
            </a:extLst>
          </p:cNvPr>
          <p:cNvSpPr txBox="1"/>
          <p:nvPr/>
        </p:nvSpPr>
        <p:spPr>
          <a:xfrm>
            <a:off x="1569612" y="10993143"/>
            <a:ext cx="9229049" cy="15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На базе ГБПОУ МО "Красногорский колледж"</a:t>
            </a:r>
            <a:endParaRPr lang="ru-RU" sz="440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743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22210" y="1057384"/>
            <a:ext cx="16869304" cy="2286001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ru-RU" b="1" dirty="0">
                <a:latin typeface="Helvetica Neue"/>
              </a:rPr>
              <a:t>График прогноза в</a:t>
            </a:r>
            <a:r>
              <a:rPr lang="ru-RU" altLang="en-US" dirty="0">
                <a:latin typeface="Helvetica Neue"/>
              </a:rPr>
              <a:t> </a:t>
            </a:r>
            <a:r>
              <a:rPr lang="en-US" altLang="en-US" b="1" dirty="0">
                <a:latin typeface="Helvetica Neue"/>
              </a:rPr>
              <a:t>EXCEL</a:t>
            </a:r>
            <a:endParaRPr lang="ru-RU" b="1" dirty="0"/>
          </a:p>
        </p:txBody>
      </p:sp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AE84119A-27FB-14CC-7D62-D891625D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95" y="2865624"/>
            <a:ext cx="17536014" cy="85984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43AEA72D-2F54-4C71-0C01-E881D233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1" y="2213253"/>
            <a:ext cx="19490039" cy="9704587"/>
          </a:xfrm>
          <a:prstGeom prst="rect">
            <a:avLst/>
          </a:prstGeom>
        </p:spPr>
      </p:pic>
      <p:sp>
        <p:nvSpPr>
          <p:cNvPr id="3" name="Титульный слайд простой">
            <a:extLst>
              <a:ext uri="{FF2B5EF4-FFF2-40B4-BE49-F238E27FC236}">
                <a16:creationId xmlns:a16="http://schemas.microsoft.com/office/drawing/2014/main" id="{68A9D530-59F0-DB87-E47F-788313B81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9433" y="893941"/>
            <a:ext cx="17784235" cy="228600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ru-RU" b="1">
                <a:latin typeface="Helvetica Neue"/>
              </a:rPr>
              <a:t>График прогноза HoltWinters </a:t>
            </a:r>
            <a:endParaRPr lang="ru-RU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5160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F5820B-6EE9-F41E-333B-F56B60DF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67" y="1059749"/>
            <a:ext cx="12817257" cy="1299884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ru-RU" b="1" dirty="0">
                <a:latin typeface="Helvetica Neue"/>
              </a:rPr>
              <a:t>График прогноза Prophet </a:t>
            </a:r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3ACF312-1EB7-E1F5-EC15-99F87F1E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81" y="2346165"/>
            <a:ext cx="18672132" cy="94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0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/>
          </a:p>
        </p:txBody>
      </p:sp>
      <p:pic>
        <p:nvPicPr>
          <p:cNvPr id="134" name="Google Shape;134;p8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4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/>
          <p:nvPr/>
        </p:nvSpPr>
        <p:spPr>
          <a:xfrm>
            <a:off x="-3627121" y="5419713"/>
            <a:ext cx="13760347" cy="5181105"/>
          </a:xfrm>
          <a:prstGeom prst="roundRect">
            <a:avLst>
              <a:gd name="adj" fmla="val 7915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322105" y="6247238"/>
            <a:ext cx="9790401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Наиболее лучшие результаты показала нам модель </a:t>
            </a:r>
            <a:r>
              <a:rPr lang="ru-RU" sz="3600" b="1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CATBOOST </a:t>
            </a: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из библиотеки </a:t>
            </a:r>
            <a:r>
              <a:rPr lang="ru-RU" sz="3600" b="1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ETNA</a:t>
            </a: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. Эта библиотека была разработана TINKOFF, а модель Яндексом.</a:t>
            </a:r>
            <a:endParaRPr lang="ru-RU" sz="36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19719381" y="11631806"/>
            <a:ext cx="8261578" cy="1187279"/>
          </a:xfrm>
          <a:prstGeom prst="roundRect">
            <a:avLst>
              <a:gd name="adj" fmla="val 34539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8" descr="sml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78145" y="12006491"/>
            <a:ext cx="3195247" cy="4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84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99E24842-2D9E-BDE1-5EA0-4F935B42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10" y="2304330"/>
            <a:ext cx="18442488" cy="9465960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13E92FC-507C-A56D-6D7F-0DBAEA7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67" y="1059749"/>
            <a:ext cx="12817257" cy="1299884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ru-RU" b="1" dirty="0">
                <a:latin typeface="Helvetica Neue"/>
              </a:rPr>
              <a:t>График прогноза </a:t>
            </a:r>
            <a:r>
              <a:rPr lang="ru-RU" b="1" dirty="0" err="1">
                <a:latin typeface="Helvetica Neue"/>
              </a:rPr>
              <a:t>CatBoost</a:t>
            </a:r>
            <a:endParaRPr lang="ru-RU" dirty="0" err="1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1984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F63619F3-96DF-5233-4BBA-C28C05DD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44" y="2137033"/>
            <a:ext cx="18922650" cy="9674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32750-A549-E4F2-3378-2408F124E5D1}"/>
              </a:ext>
            </a:extLst>
          </p:cNvPr>
          <p:cNvSpPr txBox="1"/>
          <p:nvPr/>
        </p:nvSpPr>
        <p:spPr>
          <a:xfrm>
            <a:off x="2472961" y="886483"/>
            <a:ext cx="10363199" cy="1153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600" b="1" dirty="0">
                <a:latin typeface="Helvetica Neue"/>
              </a:rPr>
              <a:t>График прогноза </a:t>
            </a:r>
            <a:r>
              <a:rPr lang="ru-RU" sz="5600" b="1" dirty="0" err="1">
                <a:latin typeface="Helvetica Neue"/>
              </a:rPr>
              <a:t>CatBoost</a:t>
            </a:r>
            <a:endParaRPr lang="ru-RU" sz="5600" dirty="0" err="1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36894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итульный слайд простой"/>
          <p:cNvSpPr txBox="1">
            <a:spLocks noGrp="1"/>
          </p:cNvSpPr>
          <p:nvPr>
            <p:ph type="title"/>
          </p:nvPr>
        </p:nvSpPr>
        <p:spPr>
          <a:xfrm>
            <a:off x="1715936" y="768729"/>
            <a:ext cx="17784235" cy="228600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ru-RU" b="1" dirty="0">
                <a:latin typeface="Helvetica Neue"/>
              </a:rPr>
              <a:t>Пример прогнозирования нашего ПО</a:t>
            </a:r>
            <a:endParaRPr lang="ru-RU" dirty="0"/>
          </a:p>
        </p:txBody>
      </p:sp>
      <p:pic>
        <p:nvPicPr>
          <p:cNvPr id="2" name="Изображение 1" descr="Screenshot_20230215_015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45" y="2390256"/>
            <a:ext cx="20044410" cy="93287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7;p62">
            <a:extLst>
              <a:ext uri="{FF2B5EF4-FFF2-40B4-BE49-F238E27FC236}">
                <a16:creationId xmlns:a16="http://schemas.microsoft.com/office/drawing/2014/main" id="{925D2547-0A99-6FA8-4842-C4A9B788F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787109" y="1263538"/>
            <a:ext cx="17784235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algn="ctr"/>
            <a:r>
              <a:rPr lang="en-US" b="1" dirty="0" err="1">
                <a:latin typeface="Helvetica Neue"/>
              </a:rPr>
              <a:t>Над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проектом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работали</a:t>
            </a:r>
            <a:r>
              <a:rPr lang="en-US" b="1" dirty="0">
                <a:latin typeface="Helvetica Neue"/>
              </a:rPr>
              <a:t> </a:t>
            </a:r>
            <a:endParaRPr lang="ru-RU" b="1"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8551-32BC-F2AA-FB30-DE7D64D82F78}"/>
              </a:ext>
            </a:extLst>
          </p:cNvPr>
          <p:cNvSpPr txBox="1"/>
          <p:nvPr/>
        </p:nvSpPr>
        <p:spPr>
          <a:xfrm>
            <a:off x="2030881" y="3102381"/>
            <a:ext cx="15892929" cy="3207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ru-RU" sz="3600" dirty="0">
              <a:solidFill>
                <a:schemeClr val="accent6"/>
              </a:solidFill>
              <a:latin typeface="Helvetica Neue"/>
              <a:cs typeface="Arial"/>
            </a:endParaRPr>
          </a:p>
          <a:p>
            <a:pPr>
              <a:lnSpc>
                <a:spcPct val="150000"/>
              </a:lnSpc>
            </a:pPr>
            <a:endParaRPr lang="ru-RU" sz="4800" dirty="0">
              <a:solidFill>
                <a:schemeClr val="tx1"/>
              </a:solidFill>
              <a:latin typeface="Helvetica Neue"/>
              <a:cs typeface="Arial"/>
            </a:endParaRPr>
          </a:p>
          <a:p>
            <a:pPr>
              <a:lnSpc>
                <a:spcPct val="150000"/>
              </a:lnSpc>
            </a:pPr>
            <a:endParaRPr lang="ru-RU" sz="4800" dirty="0">
              <a:solidFill>
                <a:schemeClr val="tx1"/>
              </a:solidFill>
              <a:latin typeface="Helvetica Neue"/>
              <a:cs typeface="Arial"/>
            </a:endParaRPr>
          </a:p>
        </p:txBody>
      </p:sp>
      <p:sp>
        <p:nvSpPr>
          <p:cNvPr id="9" name="Google Shape;731;p39">
            <a:extLst>
              <a:ext uri="{FF2B5EF4-FFF2-40B4-BE49-F238E27FC236}">
                <a16:creationId xmlns:a16="http://schemas.microsoft.com/office/drawing/2014/main" id="{0264E482-590E-38F2-E9AA-82AB9D67FE62}"/>
              </a:ext>
            </a:extLst>
          </p:cNvPr>
          <p:cNvSpPr/>
          <p:nvPr/>
        </p:nvSpPr>
        <p:spPr>
          <a:xfrm>
            <a:off x="2370000" y="4701652"/>
            <a:ext cx="5749350" cy="1352423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dirty="0">
                <a:solidFill>
                  <a:schemeClr val="tx1"/>
                </a:solidFill>
              </a:rPr>
              <a:t>Черкасов Георгий</a:t>
            </a:r>
            <a:endParaRPr lang="ru-RU" dirty="0"/>
          </a:p>
        </p:txBody>
      </p:sp>
      <p:sp>
        <p:nvSpPr>
          <p:cNvPr id="10" name="Google Shape;731;p39">
            <a:extLst>
              <a:ext uri="{FF2B5EF4-FFF2-40B4-BE49-F238E27FC236}">
                <a16:creationId xmlns:a16="http://schemas.microsoft.com/office/drawing/2014/main" id="{9E0FBCD2-7CE0-7465-E66A-E11B01C3DAEB}"/>
              </a:ext>
            </a:extLst>
          </p:cNvPr>
          <p:cNvSpPr/>
          <p:nvPr/>
        </p:nvSpPr>
        <p:spPr>
          <a:xfrm>
            <a:off x="9310616" y="7074581"/>
            <a:ext cx="5749350" cy="1352423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dirty="0" err="1">
                <a:solidFill>
                  <a:schemeClr val="tx1"/>
                </a:solidFill>
              </a:rPr>
              <a:t>Саютина</a:t>
            </a:r>
            <a:r>
              <a:rPr lang="ru-RU" sz="3600" dirty="0">
                <a:solidFill>
                  <a:schemeClr val="tx1"/>
                </a:solidFill>
              </a:rPr>
              <a:t> Дарина 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Google Shape;731;p39">
            <a:extLst>
              <a:ext uri="{FF2B5EF4-FFF2-40B4-BE49-F238E27FC236}">
                <a16:creationId xmlns:a16="http://schemas.microsoft.com/office/drawing/2014/main" id="{10B4AED2-0D68-772E-7082-7D25E3B855D7}"/>
              </a:ext>
            </a:extLst>
          </p:cNvPr>
          <p:cNvSpPr/>
          <p:nvPr/>
        </p:nvSpPr>
        <p:spPr>
          <a:xfrm>
            <a:off x="14665091" y="4284655"/>
            <a:ext cx="5749350" cy="1352423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dirty="0">
                <a:solidFill>
                  <a:schemeClr val="tx1"/>
                </a:solidFill>
              </a:rPr>
              <a:t>Коновалов Игорь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Google Shape;731;p39">
            <a:extLst>
              <a:ext uri="{FF2B5EF4-FFF2-40B4-BE49-F238E27FC236}">
                <a16:creationId xmlns:a16="http://schemas.microsoft.com/office/drawing/2014/main" id="{48AC399C-B778-C584-25EF-EDC742EA3DCB}"/>
              </a:ext>
            </a:extLst>
          </p:cNvPr>
          <p:cNvSpPr/>
          <p:nvPr/>
        </p:nvSpPr>
        <p:spPr>
          <a:xfrm>
            <a:off x="2516642" y="9778631"/>
            <a:ext cx="5749350" cy="1352423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dirty="0">
                <a:solidFill>
                  <a:schemeClr val="tx1"/>
                </a:solidFill>
              </a:rPr>
              <a:t>Науменков Сергей 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Google Shape;731;p39">
            <a:extLst>
              <a:ext uri="{FF2B5EF4-FFF2-40B4-BE49-F238E27FC236}">
                <a16:creationId xmlns:a16="http://schemas.microsoft.com/office/drawing/2014/main" id="{39F70197-C311-9D7A-55E3-7F6832EDBA82}"/>
              </a:ext>
            </a:extLst>
          </p:cNvPr>
          <p:cNvSpPr/>
          <p:nvPr/>
        </p:nvSpPr>
        <p:spPr>
          <a:xfrm>
            <a:off x="14999362" y="9778817"/>
            <a:ext cx="5749350" cy="1352423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dirty="0">
                <a:solidFill>
                  <a:schemeClr val="tx1"/>
                </a:solidFill>
              </a:rPr>
              <a:t>Ткачёв Иван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22;p60">
            <a:extLst>
              <a:ext uri="{FF2B5EF4-FFF2-40B4-BE49-F238E27FC236}">
                <a16:creationId xmlns:a16="http://schemas.microsoft.com/office/drawing/2014/main" id="{A5BCCB73-8754-0DF2-5B8B-A95D8540DAF4}"/>
              </a:ext>
            </a:extLst>
          </p:cNvPr>
          <p:cNvSpPr/>
          <p:nvPr/>
        </p:nvSpPr>
        <p:spPr>
          <a:xfrm>
            <a:off x="13091040" y="1485332"/>
            <a:ext cx="10634816" cy="1250161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5400000" rotWithShape="0">
              <a:srgbClr val="2C2C2C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117;p60">
            <a:extLst>
              <a:ext uri="{FF2B5EF4-FFF2-40B4-BE49-F238E27FC236}">
                <a16:creationId xmlns:a16="http://schemas.microsoft.com/office/drawing/2014/main" id="{F878D610-BBA1-720E-E419-87EDA4D56D5B}"/>
              </a:ext>
            </a:extLst>
          </p:cNvPr>
          <p:cNvSpPr/>
          <p:nvPr/>
        </p:nvSpPr>
        <p:spPr>
          <a:xfrm>
            <a:off x="864675" y="1413638"/>
            <a:ext cx="10311392" cy="1321878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Содержание презентации"/>
          <p:cNvSpPr txBox="1">
            <a:spLocks noGrp="1"/>
          </p:cNvSpPr>
          <p:nvPr>
            <p:ph type="title"/>
          </p:nvPr>
        </p:nvSpPr>
        <p:spPr>
          <a:xfrm>
            <a:off x="1315131" y="1565710"/>
            <a:ext cx="9392741" cy="138953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algn="ctr"/>
            <a:r>
              <a:rPr b="1" dirty="0">
                <a:solidFill>
                  <a:schemeClr val="accent6"/>
                </a:solidFill>
                <a:latin typeface="Helvetica Neue"/>
              </a:rPr>
              <a:t>Содержание презентации</a:t>
            </a:r>
            <a:endParaRPr lang="ru-RU" b="1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93" name="Текстовый контент"/>
          <p:cNvSpPr txBox="1">
            <a:spLocks noGrp="1"/>
          </p:cNvSpPr>
          <p:nvPr/>
        </p:nvSpPr>
        <p:spPr>
          <a:xfrm>
            <a:off x="12899537" y="1621449"/>
            <a:ext cx="10913893" cy="265967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Helvetica Neue"/>
              </a:rPr>
              <a:t>Этапы работы над задачей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Если слайд содержит только текст, длина строки не должна превышать 60-80 символов с пробелами. Так удобнее читать.…"/>
          <p:cNvSpPr txBox="1"/>
          <p:nvPr/>
        </p:nvSpPr>
        <p:spPr>
          <a:xfrm>
            <a:off x="12974812" y="4122088"/>
            <a:ext cx="10846184" cy="3689585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t">
            <a:spAutoFit/>
          </a:bodyPr>
          <a:lstStyle/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Получение технического задания </a:t>
            </a:r>
            <a:endParaRPr lang="ru-RU">
              <a:latin typeface="Helvetica Neue"/>
            </a:endParaRP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Разбор ТЗ и определение направления задач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Распределение задач 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Программное решение</a:t>
            </a:r>
          </a:p>
        </p:txBody>
      </p:sp>
      <p:sp>
        <p:nvSpPr>
          <p:cNvPr id="3" name="Текстовое поле 4">
            <a:extLst>
              <a:ext uri="{FF2B5EF4-FFF2-40B4-BE49-F238E27FC236}">
                <a16:creationId xmlns:a16="http://schemas.microsoft.com/office/drawing/2014/main" id="{9D0580C8-023A-BD30-7035-3615580C6475}"/>
              </a:ext>
            </a:extLst>
          </p:cNvPr>
          <p:cNvSpPr txBox="1"/>
          <p:nvPr/>
        </p:nvSpPr>
        <p:spPr>
          <a:xfrm>
            <a:off x="1030694" y="4136166"/>
            <a:ext cx="9550326" cy="26981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7FFF"/>
              </a:buClr>
              <a:buFont typeface="+mj-lt"/>
              <a:buAutoNum type="arabicPeriod"/>
            </a:pPr>
            <a:r>
              <a:rPr lang="ru-RU" altLang="en-US" sz="3600" dirty="0">
                <a:latin typeface="Helvetica Neue"/>
              </a:rPr>
              <a:t>Что мы проделали</a:t>
            </a:r>
          </a:p>
          <a:p>
            <a:pPr marL="742950" indent="-742950">
              <a:lnSpc>
                <a:spcPct val="150000"/>
              </a:lnSpc>
              <a:buClr>
                <a:srgbClr val="007FFF"/>
              </a:buClr>
              <a:buAutoNum type="arabicPeriod"/>
            </a:pPr>
            <a:r>
              <a:rPr lang="ru-RU" altLang="en-US" sz="3600" dirty="0">
                <a:latin typeface="Helvetica Neue"/>
              </a:rPr>
              <a:t>Как мы решали поставленную задачу</a:t>
            </a:r>
            <a:endParaRPr lang="ru-RU" dirty="0"/>
          </a:p>
          <a:p>
            <a:pPr marL="742950" indent="-742950">
              <a:lnSpc>
                <a:spcPct val="150000"/>
              </a:lnSpc>
              <a:buClr>
                <a:srgbClr val="007FFF"/>
              </a:buClr>
              <a:buFont typeface="+mj-lt"/>
              <a:buAutoNum type="arabicPeriod"/>
            </a:pPr>
            <a:r>
              <a:rPr kumimoji="0" lang="ru-RU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+mn-ea"/>
                <a:cs typeface="+mn-cs"/>
                <a:sym typeface="CoFo Sans"/>
              </a:rPr>
              <a:t>Конечный результат</a:t>
            </a:r>
            <a:r>
              <a:rPr lang="ru-RU" altLang="en-US" sz="3600" dirty="0">
                <a:latin typeface="Helvetica Neue"/>
              </a:rPr>
              <a:t> </a:t>
            </a:r>
            <a:endParaRPr lang="ru-RU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6450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Основные цвет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Постановка</a:t>
            </a:r>
            <a:r>
              <a:rPr lang="en-US" b="1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задачи</a:t>
            </a:r>
            <a:endParaRPr lang="en-US" b="1" dirty="0" err="1">
              <a:solidFill>
                <a:srgbClr val="000000"/>
              </a:solidFill>
              <a:latin typeface="Helvetica Neue"/>
              <a:cs typeface="CoFo Sans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909955" y="2546350"/>
            <a:ext cx="22005290" cy="695863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Helvetica Neue"/>
              <a:cs typeface="CoFo Sans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Цель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: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Помочь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категорийному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менеджеру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сэкономить</a:t>
            </a:r>
            <a:endParaRPr lang="en-US" sz="3600" dirty="0">
              <a:solidFill>
                <a:srgbClr val="000000"/>
              </a:solidFill>
              <a:latin typeface="Helvetica Neue"/>
              <a:cs typeface="CoFo Sans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Helvetica Neue"/>
              <a:cs typeface="CoFo Sans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В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приложении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есть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понедельная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история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рыночных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цен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на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арматуру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в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промежутке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2019-2022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гг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.</a:t>
            </a:r>
            <a:r>
              <a:rPr lang="en-US" sz="3600" dirty="0"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Необходимо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разработать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модель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которая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истории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[1,T]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делает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рекомендацию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объему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тендера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для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недели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T.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Рекомендация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на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N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недель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фиксирует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цену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на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N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недель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следующий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тендер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будет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проведен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на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неделе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T+N.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Считаем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что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тендеры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проводятся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пятницам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оперировать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можно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историческими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данными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до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четверга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Helvetica Neue"/>
                <a:cs typeface="CoFo Sans" charset="0"/>
              </a:rPr>
              <a:t>включительно</a:t>
            </a:r>
            <a:r>
              <a:rPr lang="en-US" sz="3600" dirty="0">
                <a:solidFill>
                  <a:srgbClr val="000000"/>
                </a:solidFill>
                <a:latin typeface="Helvetica Neue"/>
                <a:cs typeface="CoFo Sans" charset="0"/>
              </a:rPr>
              <a:t>.</a:t>
            </a:r>
            <a:r>
              <a:rPr lang="en-US" sz="3600" dirty="0">
                <a:latin typeface="Helvetica Neue"/>
                <a:cs typeface="CoFo Sans" charset="0"/>
              </a:rPr>
              <a:t> </a:t>
            </a:r>
            <a:endParaRPr lang="ru-RU" altLang="en-US" sz="3600">
              <a:latin typeface="CoFo Sans" charset="0"/>
              <a:cs typeface="CoFo Sans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C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>
              <a:buClr>
                <a:srgbClr val="FFFFFF"/>
              </a:buClr>
              <a:buSzPts val="5600"/>
            </a:pPr>
            <a:r>
              <a:rPr lang="en-US" dirty="0" err="1">
                <a:solidFill>
                  <a:srgbClr val="FFFFFF"/>
                </a:solidFill>
              </a:rPr>
              <a:t>Этапы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работы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над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проектом</a:t>
            </a:r>
          </a:p>
        </p:txBody>
      </p:sp>
      <p:sp>
        <p:nvSpPr>
          <p:cNvPr id="626" name="Google Shape;626;p35"/>
          <p:cNvSpPr/>
          <p:nvPr/>
        </p:nvSpPr>
        <p:spPr>
          <a:xfrm>
            <a:off x="920116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1070534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28" name="Google Shape;628;p35"/>
          <p:cNvSpPr txBox="1"/>
          <p:nvPr/>
        </p:nvSpPr>
        <p:spPr>
          <a:xfrm>
            <a:off x="921254" y="4451171"/>
            <a:ext cx="535675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Поиск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данных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 и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достоверных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источников</a:t>
            </a:r>
            <a:endParaRPr lang="ru-RU" dirty="0" err="1">
              <a:latin typeface="Helvetica Neue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6663330" y="4451173"/>
            <a:ext cx="52274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Предобработка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данных</a:t>
            </a: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6663330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35"/>
          <p:cNvSpPr txBox="1"/>
          <p:nvPr/>
        </p:nvSpPr>
        <p:spPr>
          <a:xfrm>
            <a:off x="6813748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32" name="Google Shape;632;p35"/>
          <p:cNvSpPr txBox="1"/>
          <p:nvPr/>
        </p:nvSpPr>
        <p:spPr>
          <a:xfrm>
            <a:off x="12428811" y="4451173"/>
            <a:ext cx="530263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Подбор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наиболее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значимых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атрибутов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12428815" y="3070037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12579232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35" name="Google Shape;635;p35"/>
          <p:cNvSpPr txBox="1"/>
          <p:nvPr/>
        </p:nvSpPr>
        <p:spPr>
          <a:xfrm>
            <a:off x="18269455" y="4448007"/>
            <a:ext cx="522746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Выбор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 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подходящей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библиотеки</a:t>
            </a: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6" name="Google Shape;636;p35"/>
          <p:cNvSpPr/>
          <p:nvPr/>
        </p:nvSpPr>
        <p:spPr>
          <a:xfrm>
            <a:off x="18268317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18393336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38" name="Google Shape;638;p35"/>
          <p:cNvSpPr txBox="1"/>
          <p:nvPr/>
        </p:nvSpPr>
        <p:spPr>
          <a:xfrm>
            <a:off x="921253" y="8742981"/>
            <a:ext cx="53567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Выбор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наиболее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точной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модели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9" name="Google Shape;639;p35"/>
          <p:cNvSpPr/>
          <p:nvPr/>
        </p:nvSpPr>
        <p:spPr>
          <a:xfrm>
            <a:off x="921254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5"/>
          <p:cNvSpPr txBox="1"/>
          <p:nvPr/>
        </p:nvSpPr>
        <p:spPr>
          <a:xfrm>
            <a:off x="1071672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41" name="Google Shape;641;p35"/>
          <p:cNvSpPr txBox="1"/>
          <p:nvPr/>
        </p:nvSpPr>
        <p:spPr>
          <a:xfrm>
            <a:off x="6663330" y="8742981"/>
            <a:ext cx="522747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Разделение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данных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на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 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тренировочные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и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тестовые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6663333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35"/>
          <p:cNvSpPr txBox="1"/>
          <p:nvPr/>
        </p:nvSpPr>
        <p:spPr>
          <a:xfrm>
            <a:off x="6813751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644" name="Google Shape;644;p35"/>
          <p:cNvSpPr txBox="1"/>
          <p:nvPr/>
        </p:nvSpPr>
        <p:spPr>
          <a:xfrm>
            <a:off x="12428810" y="8742981"/>
            <a:ext cx="530263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Проверка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результатов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модели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и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настройка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гиперпараметров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12428815" y="7365010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12579232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47" name="Google Shape;647;p35"/>
          <p:cNvSpPr txBox="1"/>
          <p:nvPr/>
        </p:nvSpPr>
        <p:spPr>
          <a:xfrm>
            <a:off x="18269455" y="8742981"/>
            <a:ext cx="52274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Разработка</a:t>
            </a:r>
            <a:r>
              <a:rPr lang="en-US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интерфейса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18269458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18419877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pic>
        <p:nvPicPr>
          <p:cNvPr id="651" name="Google Shape;651;p35" descr="sml_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8145" y="12400191"/>
            <a:ext cx="3195247" cy="4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7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86;p61">
            <a:extLst>
              <a:ext uri="{FF2B5EF4-FFF2-40B4-BE49-F238E27FC236}">
                <a16:creationId xmlns:a16="http://schemas.microsoft.com/office/drawing/2014/main" id="{B4C9C5EE-7491-5FF0-54D9-9AEBAC7A21B1}"/>
              </a:ext>
            </a:extLst>
          </p:cNvPr>
          <p:cNvSpPr/>
          <p:nvPr/>
        </p:nvSpPr>
        <p:spPr>
          <a:xfrm>
            <a:off x="1149210" y="2377721"/>
            <a:ext cx="10973807" cy="9228925"/>
          </a:xfrm>
          <a:prstGeom prst="roundRect">
            <a:avLst>
              <a:gd name="adj" fmla="val 3184"/>
            </a:avLst>
          </a:prstGeom>
          <a:solidFill>
            <a:srgbClr val="007BFC"/>
          </a:solidFill>
          <a:ln>
            <a:noFill/>
          </a:ln>
          <a:effectLst>
            <a:outerShdw blurRad="406400" rotWithShape="0">
              <a:srgbClr val="0D0D0D">
                <a:alpha val="20784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548E92B-5C36-6BA9-5E56-D1437382AA99}"/>
              </a:ext>
            </a:extLst>
          </p:cNvPr>
          <p:cNvSpPr/>
          <p:nvPr/>
        </p:nvSpPr>
        <p:spPr>
          <a:xfrm>
            <a:off x="12413605" y="2375379"/>
            <a:ext cx="11069997" cy="9228924"/>
          </a:xfrm>
          <a:prstGeom prst="roundRect">
            <a:avLst>
              <a:gd name="adj" fmla="val 2126"/>
            </a:avLst>
          </a:prstGeom>
          <a:solidFill>
            <a:srgbClr val="FFFFFF"/>
          </a:solidFill>
          <a:ln>
            <a:noFill/>
          </a:ln>
          <a:effectLst>
            <a:outerShdw blurRad="406400" rotWithShape="0">
              <a:srgbClr val="0D0D0D">
                <a:alpha val="20784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5FE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CED00-1C01-B3F7-C5AE-961859FB31D5}"/>
              </a:ext>
            </a:extLst>
          </p:cNvPr>
          <p:cNvSpPr txBox="1"/>
          <p:nvPr/>
        </p:nvSpPr>
        <p:spPr>
          <a:xfrm>
            <a:off x="2378689" y="3832222"/>
            <a:ext cx="8849767" cy="5191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В ходе работы, было принято решение по поиску оптимальной модели для нашего проекта. Для достижения поставленной цели, мы работали с разными библиотеками и моделями. </a:t>
            </a:r>
            <a:endParaRPr lang="ru-RU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48ED410-D31B-8AB2-D925-043D9367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72" y="3505464"/>
            <a:ext cx="11080375" cy="70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1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7506" y="5715211"/>
            <a:ext cx="16869304" cy="2286001"/>
          </a:xfrm>
        </p:spPr>
        <p:txBody>
          <a:bodyPr lIns="50800" tIns="50800" rIns="50800" bIns="50800" anchor="t">
            <a:normAutofit/>
          </a:bodyPr>
          <a:lstStyle/>
          <a:p>
            <a:pPr algn="ctr"/>
            <a:r>
              <a:rPr lang="ru-RU" altLang="en-US" sz="7200" b="1" dirty="0">
                <a:latin typeface="Helvetica Neue"/>
              </a:rPr>
              <a:t>Наши варианты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5006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15">
            <a:extLst>
              <a:ext uri="{FF2B5EF4-FFF2-40B4-BE49-F238E27FC236}">
                <a16:creationId xmlns:a16="http://schemas.microsoft.com/office/drawing/2014/main" id="{B96B1D4C-96C2-418A-8D0E-08AC0AAEADBA}"/>
              </a:ext>
            </a:extLst>
          </p:cNvPr>
          <p:cNvSpPr/>
          <p:nvPr/>
        </p:nvSpPr>
        <p:spPr>
          <a:xfrm>
            <a:off x="13521012" y="3321046"/>
            <a:ext cx="9163253" cy="5466748"/>
          </a:xfrm>
          <a:prstGeom prst="roundRect">
            <a:avLst>
              <a:gd name="adj" fmla="val 5476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rgbClr val="DDDDDD"/>
              </a:buClr>
              <a:buSzPts val="3000"/>
            </a:pPr>
            <a:r>
              <a:rPr lang="ru-RU" sz="3600" dirty="0">
                <a:latin typeface="Helvetica Neue"/>
                <a:ea typeface="Helvetica Neue"/>
                <a:cs typeface="Helvetica Neue"/>
              </a:rPr>
              <a:t>Из </a:t>
            </a:r>
            <a:r>
              <a:rPr lang="ru-RU" sz="3600" dirty="0" err="1">
                <a:latin typeface="Helvetica Neue"/>
                <a:ea typeface="Helvetica Neue"/>
                <a:cs typeface="Helvetica Neue"/>
              </a:rPr>
              <a:t>четерых</a:t>
            </a:r>
            <a:r>
              <a:rPr lang="ru-RU" sz="3600" dirty="0">
                <a:latin typeface="Helvetica Neue"/>
                <a:ea typeface="Helvetica Neue"/>
                <a:cs typeface="Helvetica Neue"/>
              </a:rPr>
              <a:t> разных моделей библиотеки </a:t>
            </a:r>
            <a:r>
              <a:rPr lang="en-US" sz="3600" dirty="0">
                <a:solidFill>
                  <a:schemeClr val="accent6"/>
                </a:solidFill>
                <a:latin typeface="Helvetica Neue"/>
                <a:ea typeface="Helvetica Neue"/>
              </a:rPr>
              <a:t>SKLEARN, </a:t>
            </a:r>
            <a:r>
              <a:rPr lang="en-US" sz="3600" dirty="0" err="1">
                <a:solidFill>
                  <a:schemeClr val="accent6"/>
                </a:solidFill>
                <a:latin typeface="Helvetica Neue"/>
                <a:ea typeface="Helvetica Neue"/>
              </a:rPr>
              <a:t>наивысший</a:t>
            </a:r>
            <a:r>
              <a:rPr lang="en-US" sz="3600" dirty="0">
                <a:solidFill>
                  <a:schemeClr val="accent6"/>
                </a:solidFill>
                <a:latin typeface="Helvetica Neue"/>
                <a:ea typeface="Helvetica Neue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Helvetica Neue"/>
                <a:ea typeface="Helvetica Neue"/>
              </a:rPr>
              <a:t>показатель</a:t>
            </a:r>
            <a:r>
              <a:rPr lang="en-US" sz="3600" dirty="0">
                <a:solidFill>
                  <a:schemeClr val="accent6"/>
                </a:solidFill>
                <a:latin typeface="Helvetica Neue"/>
                <a:ea typeface="Helvetica Neue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Helvetica Neue"/>
                <a:ea typeface="Helvetica Neue"/>
              </a:rPr>
              <a:t>точности</a:t>
            </a:r>
            <a:r>
              <a:rPr lang="en-US" sz="3600" dirty="0">
                <a:solidFill>
                  <a:schemeClr val="accent6"/>
                </a:solidFill>
                <a:latin typeface="Helvetica Neue"/>
                <a:ea typeface="Helvetica Neue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Helvetica Neue"/>
                <a:ea typeface="Helvetica Neue"/>
              </a:rPr>
              <a:t>был</a:t>
            </a:r>
            <a:r>
              <a:rPr lang="en-US" sz="3600" dirty="0">
                <a:solidFill>
                  <a:schemeClr val="accent6"/>
                </a:solidFill>
                <a:latin typeface="Helvetica Neue"/>
                <a:ea typeface="Helvetica Neue"/>
              </a:rPr>
              <a:t> у </a:t>
            </a:r>
            <a:r>
              <a:rPr lang="en-US" sz="3600" dirty="0">
                <a:latin typeface="Helvetica Neue"/>
                <a:ea typeface="Helvetica Neue"/>
              </a:rPr>
              <a:t>Random Forest Regression</a:t>
            </a:r>
            <a:endParaRPr lang="ru-RU" sz="3600" i="0" u="none" strike="noStrike" cap="none" dirty="0">
              <a:solidFill>
                <a:schemeClr val="accent6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769E5-8F92-D870-E833-5F99298CCB61}"/>
              </a:ext>
            </a:extLst>
          </p:cNvPr>
          <p:cNvSpPr txBox="1"/>
          <p:nvPr/>
        </p:nvSpPr>
        <p:spPr>
          <a:xfrm>
            <a:off x="1432480" y="933477"/>
            <a:ext cx="16232434" cy="1153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 b="1" dirty="0" err="1">
                <a:solidFill>
                  <a:schemeClr val="accent6"/>
                </a:solidFill>
                <a:latin typeface="Helvetica Neue"/>
              </a:rPr>
              <a:t>Сравнение</a:t>
            </a:r>
            <a:r>
              <a:rPr lang="en-US" sz="5600" b="1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sz="5600" b="1" dirty="0" err="1">
                <a:solidFill>
                  <a:schemeClr val="accent6"/>
                </a:solidFill>
                <a:latin typeface="Helvetica Neue"/>
              </a:rPr>
              <a:t>моделей</a:t>
            </a:r>
            <a:r>
              <a:rPr lang="en-US" sz="5600" b="1" dirty="0">
                <a:solidFill>
                  <a:schemeClr val="accent6"/>
                </a:solidFill>
                <a:latin typeface="Helvetica Neue"/>
              </a:rPr>
              <a:t> </a:t>
            </a:r>
            <a:r>
              <a:rPr lang="en-US" sz="5600" b="1" dirty="0">
                <a:solidFill>
                  <a:schemeClr val="accent6"/>
                </a:solidFill>
                <a:latin typeface="Helvetica Neue"/>
                <a:ea typeface="+mn-lt"/>
                <a:cs typeface="+mn-lt"/>
              </a:rPr>
              <a:t>Sklearn</a:t>
            </a:r>
            <a:endParaRPr lang="en-US" sz="5600" b="1" dirty="0">
              <a:solidFill>
                <a:schemeClr val="accent6"/>
              </a:solidFill>
              <a:latin typeface="Helvetica Neue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CF3A5BF-41FB-F3C7-5C3B-875290D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33" y="2710312"/>
            <a:ext cx="9861177" cy="89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623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6096FF46-0A0D-F1AA-233F-4EF9DEF3B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1" t="5315" r="6042" b="4132"/>
          <a:stretch/>
        </p:blipFill>
        <p:spPr>
          <a:xfrm>
            <a:off x="1387589" y="2229394"/>
            <a:ext cx="14001678" cy="9661789"/>
          </a:xfrm>
          <a:prstGeom prst="round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CC0808-093C-566F-75E5-DBB426D3D98C}"/>
              </a:ext>
            </a:extLst>
          </p:cNvPr>
          <p:cNvSpPr txBox="1"/>
          <p:nvPr/>
        </p:nvSpPr>
        <p:spPr>
          <a:xfrm>
            <a:off x="1844318" y="676852"/>
            <a:ext cx="12641639" cy="1153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 b="1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Random Forest Regression</a:t>
            </a:r>
            <a:endParaRPr lang="ru-RU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9184399"/>
      </p:ext>
    </p:extLst>
  </p:cSld>
  <p:clrMapOvr>
    <a:masterClrMapping/>
  </p:clrMapOvr>
</p:sld>
</file>

<file path=ppt/theme/theme1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Microsoft Office PowerPoint</Application>
  <PresentationFormat>Произвольный</PresentationFormat>
  <Paragraphs>56</Paragraphs>
  <Slides>16</Slides>
  <Notes>4</Notes>
  <HiddenSlides>0</HiddenSlides>
  <MMClips>1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main_4c_parent</vt:lpstr>
      <vt:lpstr>main_4c_parent</vt:lpstr>
      <vt:lpstr>Презентация PowerPoint</vt:lpstr>
      <vt:lpstr>Над проектом работали </vt:lpstr>
      <vt:lpstr>Содержание презентации</vt:lpstr>
      <vt:lpstr>Постановка задачи</vt:lpstr>
      <vt:lpstr>Этапы работы над проектом</vt:lpstr>
      <vt:lpstr>Презентация PowerPoint</vt:lpstr>
      <vt:lpstr>Наши варианты решения</vt:lpstr>
      <vt:lpstr>Презентация PowerPoint</vt:lpstr>
      <vt:lpstr>Презентация PowerPoint</vt:lpstr>
      <vt:lpstr>График прогноза в EXCEL</vt:lpstr>
      <vt:lpstr>График прогноза HoltWinters </vt:lpstr>
      <vt:lpstr>График прогноза Prophet </vt:lpstr>
      <vt:lpstr>Презентация PowerPoint</vt:lpstr>
      <vt:lpstr>График прогноза CatBoost</vt:lpstr>
      <vt:lpstr>Презентация PowerPoint</vt:lpstr>
      <vt:lpstr>Пример прогнозирования нашего ПО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Новый шаблон презентации ver 1.0</dc:title>
  <dc:creator/>
  <cp:lastModifiedBy>cerka</cp:lastModifiedBy>
  <cp:revision>828</cp:revision>
  <dcterms:created xsi:type="dcterms:W3CDTF">2023-02-14T09:11:00Z</dcterms:created>
  <dcterms:modified xsi:type="dcterms:W3CDTF">2023-02-17T08:52:27Z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065CC2F3F86347979F277120F6FC704A</vt:lpwstr>
  </property>
  <property fmtid="{D5CDD505-2E9C-101B-9397-08002B2CF9AE}" pid="3" name="KSOProductBuildVer">
    <vt:lpwstr>1049-11.2.0.11440</vt:lpwstr>
  </property>
</Properties>
</file>