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69"/>
    <a:srgbClr val="44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68B-6F3A-4D9A-348F-B2F0FC50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8FE6-CEF1-F451-DF6E-8210B94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32A-78F8-3D4C-216D-60FCF49D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9124-4F5C-5931-C765-CFACC3A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967D-681F-93D2-CFA2-D506523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08D-4F4D-65CF-5853-A08ED5D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82CE-29E6-4416-62EA-C08F7D2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65BD-3575-91FB-EB5F-7E98EE6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427-1133-AD60-481B-0395582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0CD1-7EEB-92C8-8D35-EF25C77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C588C-45A1-4399-B145-D622F646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93E2-8BA7-88A3-810C-E043832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5C1-D90B-865A-B157-B1F443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1A8-A594-967C-D475-AA2D029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6765-D6F6-2B73-498B-1B7BA7B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187-4B61-75D5-DDAF-2D129F9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3D4D-02CB-2B1D-C83D-1687609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FE6-2756-127A-32B3-FA466F3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2DA-A78B-1F40-6842-9374C9E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076-18C6-D13A-BF06-B3447E2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D27-8152-8C8E-69D8-4D3DE20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615-BD71-2318-5552-F8B3896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B99F-7DCE-EF7C-E928-46C4A79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E35E-9C25-99B9-FB2F-3EEA97D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01C4-2671-26EE-717B-5B1ED78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E23-9761-D3E0-04F5-F641782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CAD-C7FC-D0BB-BD04-E688528D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9EED-DBAB-A42F-265B-B63E825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8AF-A4A5-D7DE-6D3F-3F3819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8F2F-067C-99EB-2BCD-DF4FF80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ABC0-294E-7551-E192-EEE78428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A0E-761A-740D-9D32-ECA136D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B76D-3DA6-84AA-94BF-126A709E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30A7-AD6F-5384-17E7-6973B50C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DFC0-DCB1-DA27-6B5E-CAFBC59B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577A-00E6-EC1F-1764-E4ABFCDC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511C-2A49-26A6-E186-0A400D1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1F05-8250-23BA-5449-7C49101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39344-0C75-0263-CDD6-E62E7978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70-DE8E-051C-5FEA-06F940D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2C85-5452-2D51-16CA-CB1AF32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232C-993B-A361-FD30-F0608D4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3BE9-8F3C-5AC1-C3EC-A455768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35AB-59B7-C079-1CC8-54FBD50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EC6-67E4-5E78-663E-68AC181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AE44-2AE8-506D-1B18-64A44A0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DA68-3BF7-AC9D-0DC0-A350DE46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C0A-4E14-C6EA-DFEF-7D330362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E950-79DE-F1B1-BB00-FF61CF0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ABF0-9D9D-6D05-F8C5-137E978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AD59-34C8-B5DE-A6FC-024ED370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2D8-6D47-F905-ACBC-C30F476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6FF-6A56-D447-1E40-0FD021A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B756-7DB0-D1A1-E3E9-949FACA0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F6-39D4-E14E-5E4E-3F3B6A7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562D-8003-B75E-B7F1-CBEC8EE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2922-C104-94F2-7743-432A4D6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6E22-9EDC-C5E1-0431-CC4B442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E559-0F92-5533-8F52-999FA58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A13-2F39-718C-F2B9-E07F2E6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5821-9449-4C16-66CF-59AAD5E0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855-4F39-4693-A2AA-4E6EEA7B06A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5031-CC83-47A1-FBEB-FB7EEFD4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700-8009-6844-79C7-8083A865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guide/scaling-up/ssr#cross-request-state-pollu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3D2A8E-C72B-F3B7-6650-AC27545A940A}"/>
              </a:ext>
            </a:extLst>
          </p:cNvPr>
          <p:cNvGrpSpPr/>
          <p:nvPr/>
        </p:nvGrpSpPr>
        <p:grpSpPr>
          <a:xfrm>
            <a:off x="3155145" y="5523518"/>
            <a:ext cx="4386653" cy="1126259"/>
            <a:chOff x="7614613" y="5950488"/>
            <a:chExt cx="4386653" cy="112625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7CBF22-2A69-A7B1-0210-035DA3F644B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▶拓展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95877-7080-57DE-E862-3D4C677B13EE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组合式函数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自定义指令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&lt;Teleport to=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body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&gt;&lt;/Teleport&gt;</a:t>
              </a: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单元测试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14609" y="1494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FD5587-1236-0D5A-092B-896B6AD9DAA1}"/>
              </a:ext>
            </a:extLst>
          </p:cNvPr>
          <p:cNvGrpSpPr/>
          <p:nvPr/>
        </p:nvGrpSpPr>
        <p:grpSpPr>
          <a:xfrm>
            <a:off x="7614611" y="2197263"/>
            <a:ext cx="4386653" cy="1126259"/>
            <a:chOff x="7614613" y="5950488"/>
            <a:chExt cx="4386653" cy="11262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8979E40-0C50-F7E1-EFD6-73DBA2FB1BB6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▶内置指令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directives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B99746-F643-49D7-A29D-2B0CAA99A6EF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 v-else-if v-else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v-for="(item, index) in list"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v-for="(value, key, index) in object"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</a:t>
              </a:r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的优先级高于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v-for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CC70EF-A6C8-446A-9C7D-55E4CDCCDD3D}"/>
              </a:ext>
            </a:extLst>
          </p:cNvPr>
          <p:cNvGrpSpPr/>
          <p:nvPr/>
        </p:nvGrpSpPr>
        <p:grpSpPr>
          <a:xfrm>
            <a:off x="7614612" y="725898"/>
            <a:ext cx="4391408" cy="1512010"/>
            <a:chOff x="7471489" y="743546"/>
            <a:chExt cx="4391408" cy="1512010"/>
          </a:xfrm>
        </p:grpSpPr>
        <p:pic>
          <p:nvPicPr>
            <p:cNvPr id="1026" name="Picture 2" descr="指令语法图">
              <a:extLst>
                <a:ext uri="{FF2B5EF4-FFF2-40B4-BE49-F238E27FC236}">
                  <a16:creationId xmlns:a16="http://schemas.microsoft.com/office/drawing/2014/main" id="{F0867108-DBB4-EF9B-8628-8A068CEB7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2"/>
            <a:stretch/>
          </p:blipFill>
          <p:spPr bwMode="auto">
            <a:xfrm>
              <a:off x="7515225" y="909978"/>
              <a:ext cx="3800691" cy="134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D2CA1D-07FB-EBE7-3DF7-EE269738B2F4}"/>
                </a:ext>
              </a:extLst>
            </p:cNvPr>
            <p:cNvSpPr/>
            <p:nvPr/>
          </p:nvSpPr>
          <p:spPr>
            <a:xfrm>
              <a:off x="7471489" y="743546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▶文本插值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attr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绑定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class / style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v-model / v-bind / v-on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D512FD-A5DC-E5E2-4369-B424FBB43337}"/>
                </a:ext>
              </a:extLst>
            </p:cNvPr>
            <p:cNvSpPr txBox="1"/>
            <p:nvPr/>
          </p:nvSpPr>
          <p:spPr>
            <a:xfrm>
              <a:off x="11118686" y="1038808"/>
              <a:ext cx="7442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</a:rPr>
                <a:t>.stop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.prevent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.self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.capture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.once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.passive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784C57-A160-C9B4-F2F4-69707C3C2648}"/>
              </a:ext>
            </a:extLst>
          </p:cNvPr>
          <p:cNvGrpSpPr/>
          <p:nvPr/>
        </p:nvGrpSpPr>
        <p:grpSpPr>
          <a:xfrm>
            <a:off x="7614611" y="3321726"/>
            <a:ext cx="4386653" cy="941593"/>
            <a:chOff x="7614613" y="5950488"/>
            <a:chExt cx="4386653" cy="9415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C69D1AA-7899-9698-E9EF-DDBC635CB9F1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▶侦听器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watch (</a:t>
              </a:r>
              <a:r>
                <a:rPr lang="zh-CN" altLang="en-US" sz="1200" dirty="0"/>
                <a:t>监听响应式数据的变化并执行副作用函数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40619-45F7-9D3B-9103-5C301F9B523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watch(count,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{}, {immediate, deep, once})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watch(() =&gt;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state.status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watchEffect</a:t>
              </a:r>
              <a:r>
                <a:rPr lang="en-US" sz="1200" dirty="0">
                  <a:solidFill>
                    <a:srgbClr val="44BD86"/>
                  </a:solidFill>
                </a:rPr>
                <a:t>(id, async() =&gt; {})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FFB50E-4AEE-7EFC-DD25-6CD90C318304}"/>
              </a:ext>
            </a:extLst>
          </p:cNvPr>
          <p:cNvGrpSpPr/>
          <p:nvPr/>
        </p:nvGrpSpPr>
        <p:grpSpPr>
          <a:xfrm>
            <a:off x="7614610" y="4254146"/>
            <a:ext cx="4386653" cy="1310925"/>
            <a:chOff x="7614613" y="5950488"/>
            <a:chExt cx="4386653" cy="131092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7AB0404-6DA2-28F3-664A-E77C91432A2E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▶计算属性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computed (</a:t>
              </a:r>
              <a:r>
                <a:rPr lang="en-US" sz="1200" dirty="0"/>
                <a:t>ref</a:t>
              </a:r>
              <a:r>
                <a:rPr lang="zh-CN" altLang="en-US" sz="1200" dirty="0"/>
                <a:t>类型只读计算值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24140-48E4-8B40-7D5D-7DC281AFB234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result = computed(() =&gt; value * 2)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fullName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= computed({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get: () =&gt; ``,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set: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val:string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})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55148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AD0FD8-8575-816E-DB53-CBACBAE73266}"/>
              </a:ext>
            </a:extLst>
          </p:cNvPr>
          <p:cNvGrpSpPr/>
          <p:nvPr/>
        </p:nvGrpSpPr>
        <p:grpSpPr>
          <a:xfrm>
            <a:off x="7614609" y="5520372"/>
            <a:ext cx="4386653" cy="1310925"/>
            <a:chOff x="7614613" y="5950488"/>
            <a:chExt cx="4386653" cy="13109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200720-5429-DB2E-A97F-4E9097C30B37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▶内置组件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Transition/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TransitionGroup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A61CF9-635E-2108-380A-DD0631F49AE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&lt;Transition name="fade"&gt;&lt;/Transition&gt;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name="fade“ tag="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ul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"&gt;&lt;/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.fade-enter-from/active/to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.fade-leave-from/active/to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.list-move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E80F0B-DCF9-9719-E35C-69120404DFAF}"/>
              </a:ext>
            </a:extLst>
          </p:cNvPr>
          <p:cNvGrpSpPr/>
          <p:nvPr/>
        </p:nvGrpSpPr>
        <p:grpSpPr>
          <a:xfrm>
            <a:off x="3155147" y="1727781"/>
            <a:ext cx="4386653" cy="2788252"/>
            <a:chOff x="7614613" y="5950488"/>
            <a:chExt cx="4386653" cy="278825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7573833-5B57-26BA-272E-B300CA2BADD5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▶组件通讯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D34B44-AA7C-7F58-FD71-AC4E87940F2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v-model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v-model:data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=Ref&lt;data&gt;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emits(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update:data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value)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props + emit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props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defineProps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({ data:{type, default, require} })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emits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defineEmits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&lt;{ (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event:</a:t>
              </a:r>
              <a:r>
                <a:rPr lang="en-US" sz="1200" dirty="0" err="1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value:any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):void }&gt;()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ref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childRef.value?.validate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defineExpose</a:t>
              </a:r>
              <a:r>
                <a:rPr lang="en-US" sz="1200" dirty="0">
                  <a:solidFill>
                    <a:srgbClr val="44BD86"/>
                  </a:solidFill>
                </a:rPr>
                <a:t>({ validate })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provide + inject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provide('theme', ref('dark'));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const theme = inject('theme’);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mitt + </a:t>
              </a:r>
              <a:r>
                <a:rPr lang="en-US" sz="1200" dirty="0" err="1">
                  <a:solidFill>
                    <a:srgbClr val="44BD86"/>
                  </a:solidFill>
                </a:rPr>
                <a:t>eventBus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D72D4-90E7-8632-D169-2503CB6C8EE4}"/>
              </a:ext>
            </a:extLst>
          </p:cNvPr>
          <p:cNvGrpSpPr/>
          <p:nvPr/>
        </p:nvGrpSpPr>
        <p:grpSpPr>
          <a:xfrm>
            <a:off x="3155148" y="746292"/>
            <a:ext cx="4386653" cy="941593"/>
            <a:chOff x="7614613" y="5950488"/>
            <a:chExt cx="4386653" cy="94159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0C3D44-701F-5F6D-FEB1-15C73990105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▶生命周期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4D54E7-546F-4714-BCE4-78A3FBDF6B8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onMounted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onUnmounted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onUpdated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nextTick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onDeactivated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+ &lt;keep-alive&gt;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6E5C2B0-0B15-F6D8-C5FC-A3D3E7C8B338}"/>
              </a:ext>
            </a:extLst>
          </p:cNvPr>
          <p:cNvGrpSpPr/>
          <p:nvPr/>
        </p:nvGrpSpPr>
        <p:grpSpPr>
          <a:xfrm>
            <a:off x="3155146" y="4524913"/>
            <a:ext cx="4386653" cy="941593"/>
            <a:chOff x="7614613" y="5950488"/>
            <a:chExt cx="4386653" cy="941593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54B2CF4C-23CD-FF8A-9769-2A1D5F9E03CA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▶插槽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slots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1F7B532-EE1B-2786-3DF9-37E53FD062CD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&lt;template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v-slot:header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&gt;&lt;/template&gt;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&lt;slot name=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header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&gt;&lt;/slot&gt;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$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slot.header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ADD2052-5AEE-DE11-7945-28954EFA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153911"/>
            <a:ext cx="652694" cy="6526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A20DA-8D81-F06A-D641-4E2FC7DE3B3F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A51DD1-2F6D-F8B1-CF4C-062DF2338116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65F82D-4649-CF2A-2F13-069905BDACE4}"/>
              </a:ext>
            </a:extLst>
          </p:cNvPr>
          <p:cNvSpPr txBox="1"/>
          <p:nvPr/>
        </p:nvSpPr>
        <p:spPr>
          <a:xfrm>
            <a:off x="0" y="959472"/>
            <a:ext cx="298620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是一款轻量、灵活、渐进式的前端框架，专注于构建用户界面。它采用响应式数据绑定和组件化开发理念，使开发者能够高效地构建交互复杂、可维护性强的单页应用（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SPA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）和大型前端项目。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简单易学，中文生态完善：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语法直观，官方文档完善，学习曲线相对平缓，适合中小团队快速上手。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响应式系统强大：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通过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reactive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和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ref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实现数据驱动视图更新，开发体验优雅且高效。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组合式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API (Composition API)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增强逻辑复用能力，适用于大型项目的模块化开发。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组件化开发：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鼓励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UI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与逻辑封装，提升代码组织性和复用性。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生态丰富：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Pinia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（状态管理）、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 Router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Vite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（构建）、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VueUse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等构建完整技术栈。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良好的渐进式设计：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可以逐步引入特性，适用于小型项目或将现有项目渐进迁移到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4A962-7A86-6FB0-C3A1-FE038F493808}"/>
              </a:ext>
            </a:extLst>
          </p:cNvPr>
          <p:cNvSpPr txBox="1"/>
          <p:nvPr/>
        </p:nvSpPr>
        <p:spPr>
          <a:xfrm>
            <a:off x="139289" y="218648"/>
            <a:ext cx="8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78C4F-7D1E-ECD5-301B-0BD287E27BC9}"/>
              </a:ext>
            </a:extLst>
          </p:cNvPr>
          <p:cNvSpPr/>
          <p:nvPr/>
        </p:nvSpPr>
        <p:spPr>
          <a:xfrm>
            <a:off x="7614609" y="327238"/>
            <a:ext cx="4386654" cy="5866725"/>
          </a:xfrm>
          <a:prstGeom prst="roundRect">
            <a:avLst>
              <a:gd name="adj" fmla="val 299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stores</a:t>
            </a:r>
            <a:r>
              <a:rPr lang="en-US" sz="1200" b="0" i="0" dirty="0">
                <a:effectLst/>
                <a:latin typeface="ui-monospace"/>
              </a:rPr>
              <a:t>/counter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’ 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state: () =&gt; { return { count: 0 } },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ui-monospace"/>
              </a:rPr>
              <a:t> 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state: () =&gt; ({ count: 0 }) 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计算属性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computed</a:t>
            </a:r>
            <a:endParaRPr lang="en-US" sz="11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getters: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double: (state)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state.count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方法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methods</a:t>
            </a:r>
            <a:endParaRPr lang="en-US" sz="11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actions: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increment()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this.count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&lt;script setup&gt; </a:t>
            </a:r>
          </a:p>
          <a:p>
            <a:r>
              <a:rPr lang="en-US" sz="1200" b="0" i="0" dirty="0">
                <a:effectLst/>
                <a:latin typeface="ui-monospace"/>
              </a:rPr>
              <a:t>import {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 } from '@/stores/counter’</a:t>
            </a:r>
          </a:p>
          <a:p>
            <a:r>
              <a:rPr lang="en-US" sz="1200" b="0" i="0" dirty="0">
                <a:effectLst/>
                <a:latin typeface="ui-monospace"/>
              </a:rPr>
              <a:t>const counter =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() </a:t>
            </a:r>
          </a:p>
          <a:p>
            <a:endParaRPr lang="en-US" sz="1200" dirty="0">
              <a:latin typeface="ui-monospace"/>
            </a:endParaRPr>
          </a:p>
          <a:p>
            <a:r>
              <a:rPr lang="en-US" sz="1100" dirty="0">
                <a:latin typeface="ui-monospace"/>
              </a:rPr>
              <a:t>// </a:t>
            </a:r>
            <a:r>
              <a:rPr lang="zh-CN" altLang="en-US" sz="1100" dirty="0">
                <a:latin typeface="ui-monospace"/>
              </a:rPr>
              <a:t>可解构使用 属性及方法</a:t>
            </a:r>
            <a:endParaRPr lang="en-US" sz="1100" dirty="0"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const { name, </a:t>
            </a:r>
            <a:r>
              <a:rPr lang="en-US" sz="1200" b="0" i="0" dirty="0" err="1">
                <a:effectLst/>
                <a:latin typeface="ui-monospace"/>
              </a:rPr>
              <a:t>doubleCount</a:t>
            </a:r>
            <a:r>
              <a:rPr lang="en-US" sz="1200" b="0" i="0" dirty="0">
                <a:effectLst/>
                <a:latin typeface="ui-monospace"/>
              </a:rPr>
              <a:t> } = </a:t>
            </a:r>
            <a:r>
              <a:rPr lang="en-US" sz="1200" b="0" i="0" dirty="0" err="1">
                <a:effectLst/>
                <a:latin typeface="ui-monospace"/>
              </a:rPr>
              <a:t>storeToRefs</a:t>
            </a:r>
            <a:r>
              <a:rPr lang="en-US" sz="1200" b="0" i="0" dirty="0">
                <a:effectLst/>
                <a:latin typeface="ui-monospace"/>
              </a:rPr>
              <a:t>(store)</a:t>
            </a:r>
          </a:p>
          <a:p>
            <a:r>
              <a:rPr lang="en-US" sz="1200" b="0" i="0" dirty="0">
                <a:effectLst/>
                <a:latin typeface="ui-monospace"/>
              </a:rPr>
              <a:t>const { increment } = store</a:t>
            </a:r>
          </a:p>
          <a:p>
            <a:r>
              <a:rPr lang="en-US" sz="1200" b="0" i="0" dirty="0">
                <a:effectLst/>
                <a:latin typeface="ui-monospace"/>
              </a:rPr>
              <a:t>&lt;/script&gt;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2B3E3-6851-7255-0126-146AEA8A269E}"/>
              </a:ext>
            </a:extLst>
          </p:cNvPr>
          <p:cNvSpPr/>
          <p:nvPr/>
        </p:nvSpPr>
        <p:spPr>
          <a:xfrm>
            <a:off x="3155148" y="327238"/>
            <a:ext cx="4386653" cy="3899484"/>
          </a:xfrm>
          <a:prstGeom prst="roundRect">
            <a:avLst>
              <a:gd name="adj" fmla="val 29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持久化存储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-plugin-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auto: true,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重写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$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reset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方法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=&gt;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解决组合式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api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中无法使用问题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(({ store })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JSON.parse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JSON.stringify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store.$reset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store.$patch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app.use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AE881B-6946-92DF-3B10-27C4561D9BBA}"/>
              </a:ext>
            </a:extLst>
          </p:cNvPr>
          <p:cNvSpPr/>
          <p:nvPr/>
        </p:nvSpPr>
        <p:spPr>
          <a:xfrm>
            <a:off x="3155148" y="4381347"/>
            <a:ext cx="4386653" cy="1812616"/>
          </a:xfrm>
          <a:prstGeom prst="roundRect">
            <a:avLst>
              <a:gd name="adj" fmla="val 52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count = ref(0)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computed(()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function increment()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return { count,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, increment }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5D2390-25A6-F282-1971-1E1052411E61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B1BC1-8EB0-298E-FE20-D1DB847E5DA5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99DE7B-28B5-4C45-AB9C-01B950A55B47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FFE3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DB8431-5589-2B9D-5CD5-B629210BB468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0F11B-FA22-30BF-DAB5-DDF29E994C16}"/>
              </a:ext>
            </a:extLst>
          </p:cNvPr>
          <p:cNvSpPr txBox="1"/>
          <p:nvPr/>
        </p:nvSpPr>
        <p:spPr>
          <a:xfrm>
            <a:off x="0" y="959472"/>
            <a:ext cx="29862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是 Vue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的专属状态管理库，它允许你跨组件或页面共享状态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如果你熟悉组合式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API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的话，你可能会认为可以通过一行简单的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Unicode MS"/>
                <a:ea typeface="var(--vp-font-family-mono)"/>
                <a:cs typeface="+mn-cs"/>
              </a:rPr>
              <a:t>export const state = reactive({})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unctuation SC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来共享一个全局状态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对于单页应用来说确实可以，但如果应用在服务器端渲染，这可能会使你的应用暴露出一些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安全漏洞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而如果使用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Pinia，即使在小型单页应用中，你也可以获得如下功能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：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测试工具集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插件：可通过插件扩展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Pinia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功能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为 JS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开发者提供适当的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TypeScript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支持以及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自动补全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功能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支持服务端渲染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Devtools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追踪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actions、mutations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的时间线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在组件中展示它们所用到的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让调试更容易的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Time travel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热更新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不必重载页面即可修改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开发时可保持当前的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EB007-FCFF-9DC0-F16B-A74BC5169CEC}"/>
              </a:ext>
            </a:extLst>
          </p:cNvPr>
          <p:cNvSpPr txBox="1"/>
          <p:nvPr/>
        </p:nvSpPr>
        <p:spPr>
          <a:xfrm>
            <a:off x="139289" y="21864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Pinia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14609" y="1494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55148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A20DA-8D81-F06A-D641-4E2FC7DE3B3F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A51DD1-2F6D-F8B1-CF4C-062DF2338116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ECA83C5-434B-C2BB-C03E-FEA77C2BBB11}"/>
              </a:ext>
            </a:extLst>
          </p:cNvPr>
          <p:cNvSpPr txBox="1"/>
          <p:nvPr/>
        </p:nvSpPr>
        <p:spPr>
          <a:xfrm>
            <a:off x="0" y="959472"/>
            <a:ext cx="298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xxx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8EA44-BACD-2DF7-D1BB-48B659756CE3}"/>
              </a:ext>
            </a:extLst>
          </p:cNvPr>
          <p:cNvSpPr txBox="1"/>
          <p:nvPr/>
        </p:nvSpPr>
        <p:spPr>
          <a:xfrm>
            <a:off x="139289" y="218648"/>
            <a:ext cx="901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73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1092</Words>
  <Application>Microsoft Office PowerPoint</Application>
  <PresentationFormat>Widescreen</PresentationFormat>
  <Paragraphs>147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ui-monospace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Lingyang (ME/TEF9.2-CN)</dc:creator>
  <cp:lastModifiedBy>CAO Lingyang (ME/TEF9-CN)</cp:lastModifiedBy>
  <cp:revision>43</cp:revision>
  <cp:lastPrinted>2025-05-16T08:53:37Z</cp:lastPrinted>
  <dcterms:created xsi:type="dcterms:W3CDTF">2024-08-12T02:40:15Z</dcterms:created>
  <dcterms:modified xsi:type="dcterms:W3CDTF">2025-06-30T06:50:55Z</dcterms:modified>
</cp:coreProperties>
</file>