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12192000" cy="6858000"/>
  <p:notesSz cx="6858000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369"/>
    <a:srgbClr val="44BD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1" autoAdjust="0"/>
    <p:restoredTop sz="94660"/>
  </p:normalViewPr>
  <p:slideViewPr>
    <p:cSldViewPr snapToGrid="0">
      <p:cViewPr>
        <p:scale>
          <a:sx n="100" d="100"/>
          <a:sy n="100" d="100"/>
        </p:scale>
        <p:origin x="1452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268B-6F3A-4D9A-348F-B2F0FC506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F8FE6-CEF1-F451-DF6E-8210B9427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3432A-78F8-3D4C-216D-60FCF49D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59124-4F5C-5931-C765-CFACC3A2D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C967D-681F-93D2-CFA2-D50652385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96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808D-4F4D-65CF-5853-A08ED5D8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282CE-29E6-4416-62EA-C08F7D2DF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C65BD-3575-91FB-EB5F-7E98EE69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9B427-1133-AD60-481B-0395582E7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70CD1-7EEB-92C8-8D35-EF25C773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1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C588C-45A1-4399-B145-D622F6460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F93E2-8BA7-88A3-810C-E043832D1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CB5C1-D90B-865A-B157-B1F4437F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881A8-A594-967C-D475-AA2D029F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A6765-D6F6-2B73-498B-1B7BA7B06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4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C187-4B61-75D5-DDAF-2D129F92A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13D4D-02CB-2B1D-C83D-16876096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6FE6-2756-127A-32B3-FA466F33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02DA-A78B-1F40-6842-9374C9E97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0076-18C6-D13A-BF06-B3447E28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9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DD27-8152-8C8E-69D8-4D3DE209E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92615-BD71-2318-5552-F8B3896E0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1B99F-7DCE-EF7C-E928-46C4A794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7E35E-9C25-99B9-FB2F-3EEA97D8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501C4-2671-26EE-717B-5B1ED785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1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CE23-9761-D3E0-04F5-F6417825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6CAD-C7FC-D0BB-BD04-E688528DA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59EED-DBAB-A42F-265B-B63E82524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DA8AF-A4A5-D7DE-6D3F-3F381956F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28F2F-067C-99EB-2BCD-DF4FF808C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BABC0-294E-7551-E192-EEE78428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9A0E-761A-740D-9D32-ECA136D2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B76D-3DA6-84AA-94BF-126A709EE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A30A7-AD6F-5384-17E7-6973B50CD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3EDFC0-DCB1-DA27-6B5E-CAFBC59B9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3577A-00E6-EC1F-1764-E4ABFCDC5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74511C-2A49-26A6-E186-0A400D18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31F05-8250-23BA-5449-7C491015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39344-0C75-0263-CDD6-E62E7978C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9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9470-DE8E-051C-5FEA-06F940DF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682C85-5452-2D51-16CA-CB1AF32D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0232C-993B-A361-FD30-F0608D45B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B3BE9-8F3C-5AC1-C3EC-A4557688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4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D35AB-59B7-C079-1CC8-54FBD504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E1EC6-67E4-5E78-663E-68AC181DA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5AE44-2AE8-506D-1B18-64A44A077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8DA68-3BF7-AC9D-0DC0-A350DE46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BC0A-4E14-C6EA-DFEF-7D330362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3E950-79DE-F1B1-BB00-FF61CF0E9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BABF0-9D9D-6D05-F8C5-137E978D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2AD59-34C8-B5DE-A6FC-024ED370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D982D8-6D47-F905-ACBC-C30F476B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0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66FF-6A56-D447-1E40-0FD021A7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4CB756-7DB0-D1A1-E3E9-949FACA06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484F6-39D4-E14E-5E4E-3F3B6A7E6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7562D-8003-B75E-B7F1-CBEC8EE2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D855-4F39-4693-A2AA-4E6EEA7B06AC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B2922-C104-94F2-7743-432A4D6A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46E22-9EDC-C5E1-0431-CC4B4428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45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0CE559-0F92-5533-8F52-999FA58B6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31A13-2F39-718C-F2B9-E07F2E633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65821-9449-4C16-66CF-59AAD5E01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D855-4F39-4693-A2AA-4E6EEA7B06AC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95031-CC83-47A1-FBEB-FB7EEFD45C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D2700-8009-6844-79C7-8083A8655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4E4BE3-0FBF-4315-8DA5-2887C666C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36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n.vuejs.org/guide/scaling-up/ssr#cross-request-state-pollutio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2040EB-432B-07FC-795F-35A9E6DB34A0}"/>
              </a:ext>
            </a:extLst>
          </p:cNvPr>
          <p:cNvSpPr/>
          <p:nvPr/>
        </p:nvSpPr>
        <p:spPr>
          <a:xfrm>
            <a:off x="0" y="0"/>
            <a:ext cx="2986206" cy="6858000"/>
          </a:xfrm>
          <a:prstGeom prst="rect">
            <a:avLst/>
          </a:prstGeom>
          <a:solidFill>
            <a:srgbClr val="44BD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3D2A8E-C72B-F3B7-6650-AC27545A940A}"/>
              </a:ext>
            </a:extLst>
          </p:cNvPr>
          <p:cNvGrpSpPr/>
          <p:nvPr/>
        </p:nvGrpSpPr>
        <p:grpSpPr>
          <a:xfrm>
            <a:off x="3106161" y="5523518"/>
            <a:ext cx="4386653" cy="1126259"/>
            <a:chOff x="7614613" y="5950488"/>
            <a:chExt cx="4386653" cy="112625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A87CBF22-2A69-A7B1-0210-035DA3F644B2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▶拓展</a:t>
              </a:r>
              <a:endParaRPr lang="en-US" altLang="zh-CN" sz="1200" dirty="0">
                <a:solidFill>
                  <a:schemeClr val="bg1"/>
                </a:solidFill>
                <a:latin typeface="ui-monospace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C95877-7080-57DE-E862-3D4C677B13EE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rgbClr val="44BD86"/>
                  </a:solidFill>
                  <a:latin typeface="ui-monospace"/>
                </a:rPr>
                <a:t>组合式函数</a:t>
              </a:r>
              <a:endParaRPr lang="en-US" altLang="zh-CN" sz="1200" dirty="0">
                <a:solidFill>
                  <a:srgbClr val="44BD86"/>
                </a:solidFill>
                <a:latin typeface="ui-monospace"/>
              </a:endParaRPr>
            </a:p>
            <a:p>
              <a:r>
                <a:rPr lang="zh-CN" altLang="en-US" sz="1200" dirty="0">
                  <a:solidFill>
                    <a:srgbClr val="44BD86"/>
                  </a:solidFill>
                  <a:latin typeface="ui-monospace"/>
                </a:rPr>
                <a:t>自定义指令</a:t>
              </a:r>
              <a:endParaRPr lang="en-US" altLang="zh-CN" sz="1200" dirty="0">
                <a:solidFill>
                  <a:srgbClr val="44BD86"/>
                </a:solidFill>
                <a:latin typeface="ui-monospace"/>
              </a:endParaRPr>
            </a:p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&lt;Teleport to=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"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body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"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&gt;&lt;/Teleport&gt;</a:t>
              </a:r>
            </a:p>
            <a:p>
              <a:r>
                <a:rPr lang="zh-CN" altLang="en-US" sz="1200" dirty="0">
                  <a:solidFill>
                    <a:srgbClr val="44BD86"/>
                  </a:solidFill>
                  <a:latin typeface="ui-monospace"/>
                </a:rPr>
                <a:t>单元测试</a:t>
              </a:r>
              <a:endParaRPr lang="en-US" altLang="zh-CN" sz="1200" dirty="0">
                <a:solidFill>
                  <a:srgbClr val="44BD86"/>
                </a:solidFill>
                <a:latin typeface="ui-monospace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69CF29-58BB-DB19-E1A0-5A9E43620F75}"/>
              </a:ext>
            </a:extLst>
          </p:cNvPr>
          <p:cNvGrpSpPr/>
          <p:nvPr/>
        </p:nvGrpSpPr>
        <p:grpSpPr>
          <a:xfrm>
            <a:off x="7679921" y="149450"/>
            <a:ext cx="4386653" cy="572261"/>
            <a:chOff x="7614613" y="5950488"/>
            <a:chExt cx="4386653" cy="572261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6BAD8AD-3198-E06A-3088-04BB09BD5983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▶响应式变量</a:t>
              </a:r>
              <a:endParaRPr lang="en-US" altLang="zh-CN" sz="1200" dirty="0">
                <a:solidFill>
                  <a:schemeClr val="bg1"/>
                </a:solidFill>
                <a:latin typeface="ui-monospace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1AD841-B020-834F-3FCE-AAA92E0E965B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ref(0) / reactive({…}) /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toRef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()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EFD5587-1236-0D5A-092B-896B6AD9DAA1}"/>
              </a:ext>
            </a:extLst>
          </p:cNvPr>
          <p:cNvGrpSpPr/>
          <p:nvPr/>
        </p:nvGrpSpPr>
        <p:grpSpPr>
          <a:xfrm>
            <a:off x="7679923" y="2197263"/>
            <a:ext cx="4386653" cy="1126259"/>
            <a:chOff x="7614613" y="5950488"/>
            <a:chExt cx="4386653" cy="1126259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E8979E40-0C50-F7E1-EFD6-73DBA2FB1BB6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▶内置指令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directives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6B99746-F643-49D7-A29D-2B0CAA99A6EF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v-if v-else-if v-else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v-for="(item, index) in list"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v-for="(value, key, index) in object"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v-if</a:t>
              </a:r>
              <a:r>
                <a:rPr lang="zh-CN" altLang="en-US" sz="1200" dirty="0">
                  <a:solidFill>
                    <a:srgbClr val="44BD86"/>
                  </a:solidFill>
                  <a:latin typeface="ui-monospace"/>
                </a:rPr>
                <a:t>的优先级高于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v-for</a:t>
              </a:r>
              <a:endParaRPr lang="en-US" sz="1200" dirty="0">
                <a:solidFill>
                  <a:srgbClr val="44BD86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CCC70EF-A6C8-446A-9C7D-55E4CDCCDD3D}"/>
              </a:ext>
            </a:extLst>
          </p:cNvPr>
          <p:cNvGrpSpPr/>
          <p:nvPr/>
        </p:nvGrpSpPr>
        <p:grpSpPr>
          <a:xfrm>
            <a:off x="7679924" y="725898"/>
            <a:ext cx="4391408" cy="1512010"/>
            <a:chOff x="7471489" y="743546"/>
            <a:chExt cx="4391408" cy="1512010"/>
          </a:xfrm>
        </p:grpSpPr>
        <p:pic>
          <p:nvPicPr>
            <p:cNvPr id="1026" name="Picture 2" descr="指令语法图">
              <a:extLst>
                <a:ext uri="{FF2B5EF4-FFF2-40B4-BE49-F238E27FC236}">
                  <a16:creationId xmlns:a16="http://schemas.microsoft.com/office/drawing/2014/main" id="{F0867108-DBB4-EF9B-8628-8A068CEB75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72"/>
            <a:stretch/>
          </p:blipFill>
          <p:spPr bwMode="auto">
            <a:xfrm>
              <a:off x="7515225" y="909978"/>
              <a:ext cx="3800691" cy="13455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AD2CA1D-07FB-EBE7-3DF7-EE269738B2F4}"/>
                </a:ext>
              </a:extLst>
            </p:cNvPr>
            <p:cNvSpPr/>
            <p:nvPr/>
          </p:nvSpPr>
          <p:spPr>
            <a:xfrm>
              <a:off x="7471489" y="743546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▶文本插值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/ </a:t>
              </a:r>
              <a:r>
                <a:rPr lang="en-US" altLang="zh-CN" sz="1200" dirty="0" err="1">
                  <a:solidFill>
                    <a:schemeClr val="bg1"/>
                  </a:solidFill>
                  <a:latin typeface="ui-monospace"/>
                </a:rPr>
                <a:t>attr</a:t>
              </a:r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绑定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/ class / style</a:t>
              </a:r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/ v-model / v-bind / v-on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BD512FD-A5DC-E5E2-4369-B424FBB43337}"/>
                </a:ext>
              </a:extLst>
            </p:cNvPr>
            <p:cNvSpPr txBox="1"/>
            <p:nvPr/>
          </p:nvSpPr>
          <p:spPr>
            <a:xfrm>
              <a:off x="11118686" y="1038808"/>
              <a:ext cx="744211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4BD86"/>
                  </a:solidFill>
                </a:rPr>
                <a:t>.stop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.prevent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.self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.capture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.once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.passive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6784C57-A160-C9B4-F2F4-69707C3C2648}"/>
              </a:ext>
            </a:extLst>
          </p:cNvPr>
          <p:cNvGrpSpPr/>
          <p:nvPr/>
        </p:nvGrpSpPr>
        <p:grpSpPr>
          <a:xfrm>
            <a:off x="7679923" y="3321726"/>
            <a:ext cx="4386653" cy="941593"/>
            <a:chOff x="7614613" y="5950488"/>
            <a:chExt cx="4386653" cy="941593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EC69D1AA-7899-9698-E9EF-DDBC635CB9F1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▶侦听器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watch (</a:t>
              </a:r>
              <a:r>
                <a:rPr lang="zh-CN" altLang="en-US" sz="1200" dirty="0"/>
                <a:t>监听响应式数据的变化并执行副作用函数</a:t>
              </a:r>
              <a:r>
                <a:rPr lang="en-US" altLang="zh-CN" sz="1200" dirty="0"/>
                <a:t>)</a:t>
              </a:r>
              <a:endParaRPr lang="en-US" altLang="zh-CN" sz="1200" dirty="0">
                <a:solidFill>
                  <a:schemeClr val="bg1"/>
                </a:solidFill>
                <a:latin typeface="ui-monospace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9A40619-45F7-9D3B-9103-5C301F9B5237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watch(count, (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newVal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, 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oldVal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) =&gt; {}, {immediate, deep, once})</a:t>
              </a:r>
            </a:p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watch(() =&gt; 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state.status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, (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newVal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, 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oldVal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) =&gt; {})</a:t>
              </a:r>
            </a:p>
            <a:p>
              <a:r>
                <a:rPr lang="en-US" sz="1200" dirty="0" err="1">
                  <a:solidFill>
                    <a:srgbClr val="44BD86"/>
                  </a:solidFill>
                </a:rPr>
                <a:t>watchEffect</a:t>
              </a:r>
              <a:r>
                <a:rPr lang="en-US" sz="1200" dirty="0">
                  <a:solidFill>
                    <a:srgbClr val="44BD86"/>
                  </a:solidFill>
                </a:rPr>
                <a:t>(id, async() =&gt; {})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2FFB50E-4AEE-7EFC-DD25-6CD90C318304}"/>
              </a:ext>
            </a:extLst>
          </p:cNvPr>
          <p:cNvGrpSpPr/>
          <p:nvPr/>
        </p:nvGrpSpPr>
        <p:grpSpPr>
          <a:xfrm>
            <a:off x="7679922" y="4254146"/>
            <a:ext cx="4386653" cy="1310925"/>
            <a:chOff x="7614613" y="5950488"/>
            <a:chExt cx="4386653" cy="1310925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27AB0404-6DA2-28F3-664A-E77C91432A2E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▶计算属性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computed (</a:t>
              </a:r>
              <a:r>
                <a:rPr lang="en-US" sz="1200" dirty="0"/>
                <a:t>ref</a:t>
              </a:r>
              <a:r>
                <a:rPr lang="zh-CN" altLang="en-US" sz="1200" dirty="0"/>
                <a:t>类型只读计算值</a:t>
              </a:r>
              <a:r>
                <a:rPr lang="en-US" altLang="zh-CN" sz="1200" dirty="0"/>
                <a:t>)</a:t>
              </a:r>
              <a:endParaRPr lang="en-US" altLang="zh-CN" sz="1200" dirty="0">
                <a:solidFill>
                  <a:schemeClr val="bg1"/>
                </a:solidFill>
                <a:latin typeface="ui-monospace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B24140-48E4-8B40-7D5D-7DC281AFB234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const result = computed(() =&gt; value * 2)</a:t>
              </a:r>
            </a:p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const 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fullName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 = computed({</a:t>
              </a:r>
            </a:p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    get: () =&gt; ``,</a:t>
              </a:r>
            </a:p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    set: (</a:t>
              </a:r>
              <a:r>
                <a:rPr lang="en-US" altLang="zh-CN" sz="1200" dirty="0" err="1">
                  <a:solidFill>
                    <a:srgbClr val="44BD86"/>
                  </a:solidFill>
                  <a:latin typeface="ui-monospace"/>
                </a:rPr>
                <a:t>val:string</a:t>
              </a:r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) =&gt; {}</a:t>
              </a:r>
            </a:p>
            <a:p>
              <a:r>
                <a:rPr lang="en-US" altLang="zh-CN" sz="1200" dirty="0">
                  <a:solidFill>
                    <a:srgbClr val="44BD86"/>
                  </a:solidFill>
                  <a:latin typeface="ui-monospace"/>
                </a:rPr>
                <a:t>})</a:t>
              </a:r>
              <a:endParaRPr lang="en-US" sz="1200" dirty="0">
                <a:solidFill>
                  <a:srgbClr val="44BD86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F44DE50-9377-2A2B-7C24-6B3A24D4135D}"/>
              </a:ext>
            </a:extLst>
          </p:cNvPr>
          <p:cNvGrpSpPr/>
          <p:nvPr/>
        </p:nvGrpSpPr>
        <p:grpSpPr>
          <a:xfrm>
            <a:off x="3106164" y="151546"/>
            <a:ext cx="4386653" cy="572261"/>
            <a:chOff x="7614613" y="5950488"/>
            <a:chExt cx="4386653" cy="572261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E2D2E61-7153-9F4D-6CA9-4391CC561302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▶项目结构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BF720B2-9684-6EC8-A231-DAD96B70A1B7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vue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-template</a:t>
              </a:r>
              <a:endParaRPr lang="en-US" sz="1200" dirty="0">
                <a:solidFill>
                  <a:srgbClr val="44BD86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AD0FD8-8575-816E-DB53-CBACBAE73266}"/>
              </a:ext>
            </a:extLst>
          </p:cNvPr>
          <p:cNvGrpSpPr/>
          <p:nvPr/>
        </p:nvGrpSpPr>
        <p:grpSpPr>
          <a:xfrm>
            <a:off x="7679921" y="5520372"/>
            <a:ext cx="4386653" cy="1310925"/>
            <a:chOff x="7614613" y="5950488"/>
            <a:chExt cx="4386653" cy="1310925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2C200720-5429-DB2E-A97F-4E9097C30B37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▶内置组件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Transition/</a:t>
              </a:r>
              <a:r>
                <a:rPr lang="en-US" altLang="zh-CN" sz="1200" dirty="0" err="1">
                  <a:solidFill>
                    <a:schemeClr val="bg1"/>
                  </a:solidFill>
                  <a:latin typeface="ui-monospace"/>
                </a:rPr>
                <a:t>TransitionGroup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FA61CF9-635E-2108-380A-DD0631F49AE1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&lt;Transition name="fade"&gt;&lt;/Transition&gt;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&lt;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TransitionGroup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 name="fade“ tag="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ul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"&gt;&lt;/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TransitionGroup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&gt;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.fade-enter-from/active/to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.fade-leave-from/active/to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.list-move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4E80F0B-DCF9-9719-E35C-69120404DFAF}"/>
              </a:ext>
            </a:extLst>
          </p:cNvPr>
          <p:cNvGrpSpPr/>
          <p:nvPr/>
        </p:nvGrpSpPr>
        <p:grpSpPr>
          <a:xfrm>
            <a:off x="3106163" y="1727781"/>
            <a:ext cx="4386653" cy="2788252"/>
            <a:chOff x="7614613" y="5950488"/>
            <a:chExt cx="4386653" cy="2788252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67573833-5B57-26BA-272E-B300CA2BADD5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▶组件通讯</a:t>
              </a:r>
              <a:endParaRPr lang="en-US" altLang="zh-CN" sz="1200" dirty="0">
                <a:solidFill>
                  <a:schemeClr val="bg1"/>
                </a:solidFill>
                <a:latin typeface="ui-monospace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9D34B44-AA7C-7F58-FD71-AC4E87940F27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24929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// v-model</a:t>
              </a:r>
            </a:p>
            <a:p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v-model:data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=Ref&lt;data&gt;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emits(</a:t>
              </a:r>
              <a:r>
                <a:rPr lang="en-US" sz="1200" dirty="0">
                  <a:solidFill>
                    <a:srgbClr val="44BD86"/>
                  </a:solidFill>
                </a:rPr>
                <a:t>'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update:data</a:t>
              </a:r>
              <a:r>
                <a:rPr lang="en-US" sz="1200" dirty="0">
                  <a:solidFill>
                    <a:srgbClr val="44BD86"/>
                  </a:solidFill>
                </a:rPr>
                <a:t>'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, value)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// props + emit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const props =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defineProps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({ data:{type, default, require} })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const emits =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defineEmits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&lt;{ (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event:</a:t>
              </a:r>
              <a:r>
                <a:rPr lang="en-US" sz="1200" dirty="0" err="1">
                  <a:solidFill>
                    <a:srgbClr val="44BD86"/>
                  </a:solidFill>
                </a:rPr>
                <a:t>'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update</a:t>
              </a:r>
              <a:r>
                <a:rPr lang="en-US" sz="1200" dirty="0">
                  <a:solidFill>
                    <a:srgbClr val="44BD86"/>
                  </a:solidFill>
                </a:rPr>
                <a:t>'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,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value:any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):void }&gt;()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// ref</a:t>
              </a:r>
            </a:p>
            <a:p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childRef.value?.validate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()</a:t>
              </a:r>
            </a:p>
            <a:p>
              <a:r>
                <a:rPr lang="en-US" sz="1200" dirty="0" err="1">
                  <a:solidFill>
                    <a:srgbClr val="44BD86"/>
                  </a:solidFill>
                </a:rPr>
                <a:t>defineExpose</a:t>
              </a:r>
              <a:r>
                <a:rPr lang="en-US" sz="1200" dirty="0">
                  <a:solidFill>
                    <a:srgbClr val="44BD86"/>
                  </a:solidFill>
                </a:rPr>
                <a:t>({ validate })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// provide + inject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provide('theme', ref('dark'));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const theme = inject('theme’);</a:t>
              </a:r>
            </a:p>
            <a:p>
              <a:r>
                <a:rPr lang="en-US" sz="1200" dirty="0">
                  <a:solidFill>
                    <a:srgbClr val="44BD86"/>
                  </a:solidFill>
                </a:rPr>
                <a:t>// mitt + </a:t>
              </a:r>
              <a:r>
                <a:rPr lang="en-US" sz="1200" dirty="0" err="1">
                  <a:solidFill>
                    <a:srgbClr val="44BD86"/>
                  </a:solidFill>
                </a:rPr>
                <a:t>eventBus</a:t>
              </a:r>
              <a:endParaRPr lang="en-US" sz="1200" dirty="0">
                <a:solidFill>
                  <a:srgbClr val="44BD86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03D72D4-90E7-8632-D169-2503CB6C8EE4}"/>
              </a:ext>
            </a:extLst>
          </p:cNvPr>
          <p:cNvGrpSpPr/>
          <p:nvPr/>
        </p:nvGrpSpPr>
        <p:grpSpPr>
          <a:xfrm>
            <a:off x="3106164" y="746292"/>
            <a:ext cx="4386653" cy="941593"/>
            <a:chOff x="7614613" y="5950488"/>
            <a:chExt cx="4386653" cy="941593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410C3D44-701F-5F6D-FEB1-15C739901053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▶生命周期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4D54E7-546F-4714-BCE4-78A3FBDF6B81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onMounted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 /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onUnmounted</a:t>
              </a:r>
              <a:endParaRPr lang="en-US" sz="1200" dirty="0">
                <a:solidFill>
                  <a:srgbClr val="44BD86"/>
                </a:solidFill>
                <a:latin typeface="ui-monospace"/>
              </a:endParaRPr>
            </a:p>
            <a:p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onUpdated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 /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nextTick</a:t>
              </a:r>
              <a:endParaRPr lang="en-US" sz="1200" dirty="0">
                <a:solidFill>
                  <a:srgbClr val="44BD86"/>
                </a:solidFill>
                <a:latin typeface="ui-monospace"/>
              </a:endParaRPr>
            </a:p>
            <a:p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onActivated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 /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onDeactivated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 + &lt;keep-alive&gt;</a:t>
              </a:r>
              <a:endParaRPr lang="en-US" sz="1200" dirty="0">
                <a:solidFill>
                  <a:srgbClr val="44BD86"/>
                </a:solidFill>
              </a:endParaRP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16E5C2B0-0B15-F6D8-C5FC-A3D3E7C8B338}"/>
              </a:ext>
            </a:extLst>
          </p:cNvPr>
          <p:cNvGrpSpPr/>
          <p:nvPr/>
        </p:nvGrpSpPr>
        <p:grpSpPr>
          <a:xfrm>
            <a:off x="3106162" y="4524913"/>
            <a:ext cx="4386653" cy="941593"/>
            <a:chOff x="7614613" y="5950488"/>
            <a:chExt cx="4386653" cy="941593"/>
          </a:xfrm>
        </p:grpSpPr>
        <p:sp>
          <p:nvSpPr>
            <p:cNvPr id="1025" name="Rectangle: Rounded Corners 1024">
              <a:extLst>
                <a:ext uri="{FF2B5EF4-FFF2-40B4-BE49-F238E27FC236}">
                  <a16:creationId xmlns:a16="http://schemas.microsoft.com/office/drawing/2014/main" id="{54B2CF4C-23CD-FF8A-9769-2A1D5F9E03CA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▶插槽 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slots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D1F7B532-EE1B-2786-3DF9-37E53FD062CD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&lt;template 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v-slot:header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&gt;&lt;/template&gt;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&lt;slot name=</a:t>
              </a:r>
              <a:r>
                <a:rPr lang="en-US" sz="1200" dirty="0">
                  <a:solidFill>
                    <a:srgbClr val="44BD86"/>
                  </a:solidFill>
                </a:rPr>
                <a:t>'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header</a:t>
              </a:r>
              <a:r>
                <a:rPr lang="en-US" sz="1200" dirty="0">
                  <a:solidFill>
                    <a:srgbClr val="44BD86"/>
                  </a:solidFill>
                </a:rPr>
                <a:t>'</a:t>
              </a:r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&gt;&lt;/slot&gt;</a:t>
              </a:r>
            </a:p>
            <a:p>
              <a:r>
                <a:rPr lang="en-US" sz="1200" dirty="0">
                  <a:solidFill>
                    <a:srgbClr val="44BD86"/>
                  </a:solidFill>
                  <a:latin typeface="ui-monospace"/>
                </a:rPr>
                <a:t>$</a:t>
              </a:r>
              <a:r>
                <a:rPr lang="en-US" sz="1200" dirty="0" err="1">
                  <a:solidFill>
                    <a:srgbClr val="44BD86"/>
                  </a:solidFill>
                  <a:latin typeface="ui-monospace"/>
                </a:rPr>
                <a:t>slot.header</a:t>
              </a:r>
              <a:endParaRPr lang="en-US" sz="1200" dirty="0">
                <a:solidFill>
                  <a:srgbClr val="44BD86"/>
                </a:solidFill>
              </a:endParaRPr>
            </a:p>
          </p:txBody>
        </p:sp>
      </p:grpSp>
      <p:sp>
        <p:nvSpPr>
          <p:cNvPr id="1052" name="Rectangle: Rounded Corners 1051">
            <a:extLst>
              <a:ext uri="{FF2B5EF4-FFF2-40B4-BE49-F238E27FC236}">
                <a16:creationId xmlns:a16="http://schemas.microsoft.com/office/drawing/2014/main" id="{2F17CD35-FA66-0249-D2CA-F24E730EE464}"/>
              </a:ext>
            </a:extLst>
          </p:cNvPr>
          <p:cNvSpPr/>
          <p:nvPr/>
        </p:nvSpPr>
        <p:spPr>
          <a:xfrm>
            <a:off x="2065296" y="153911"/>
            <a:ext cx="652694" cy="6526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1" name="Picture 1050">
            <a:extLst>
              <a:ext uri="{FF2B5EF4-FFF2-40B4-BE49-F238E27FC236}">
                <a16:creationId xmlns:a16="http://schemas.microsoft.com/office/drawing/2014/main" id="{0ADD2052-5AEE-DE11-7945-28954EFA9F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96" y="153911"/>
            <a:ext cx="652694" cy="652694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CA20DA-8D81-F06A-D641-4E2FC7DE3B3F}"/>
              </a:ext>
            </a:extLst>
          </p:cNvPr>
          <p:cNvCxnSpPr/>
          <p:nvPr/>
        </p:nvCxnSpPr>
        <p:spPr>
          <a:xfrm>
            <a:off x="7596225" y="69657"/>
            <a:ext cx="0" cy="676109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65F82D-4649-CF2A-2F13-069905BDACE4}"/>
              </a:ext>
            </a:extLst>
          </p:cNvPr>
          <p:cNvSpPr txBox="1"/>
          <p:nvPr/>
        </p:nvSpPr>
        <p:spPr>
          <a:xfrm>
            <a:off x="0" y="959472"/>
            <a:ext cx="298620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是一款轻量、灵活、渐进式的前端框架，专注于构建用户界面。它采用响应式数据绑定和组件化开发理念，使开发者能够高效地构建交互复杂、可维护性强的单页应用（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SPA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）和大型前端项目。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简单易学，中文生态完善：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语法直观，官方文档完善，学习曲线相对平缓，适合中小团队快速上手。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响应式系统强大：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通过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reactive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和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ref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实现数据驱动视图更新，开发体验优雅且高效。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组合式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API (Composition API)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：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增强逻辑复用能力，适用于大型项目的模块化开发。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组件化开发：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鼓励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UI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与逻辑封装，提升代码组织性和复用性。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生态丰富：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Pinia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（状态管理）、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Vue Router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Vite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（构建）、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VueUse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等构建完整技术栈。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良好的渐进式设计：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可以逐步引入特性，适用于小型项目或将现有项目渐进迁移到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Vue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4A962-7A86-6FB0-C3A1-FE038F493808}"/>
              </a:ext>
            </a:extLst>
          </p:cNvPr>
          <p:cNvSpPr txBox="1"/>
          <p:nvPr/>
        </p:nvSpPr>
        <p:spPr>
          <a:xfrm>
            <a:off x="139289" y="218648"/>
            <a:ext cx="830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Vue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91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99DE7B-28B5-4C45-AB9C-01B950A55B47}"/>
              </a:ext>
            </a:extLst>
          </p:cNvPr>
          <p:cNvSpPr/>
          <p:nvPr/>
        </p:nvSpPr>
        <p:spPr>
          <a:xfrm>
            <a:off x="0" y="0"/>
            <a:ext cx="2986206" cy="6858000"/>
          </a:xfrm>
          <a:prstGeom prst="rect">
            <a:avLst/>
          </a:prstGeom>
          <a:solidFill>
            <a:srgbClr val="FFE3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CDB8431-5589-2B9D-5CD5-B629210BB468}"/>
              </a:ext>
            </a:extLst>
          </p:cNvPr>
          <p:cNvSpPr/>
          <p:nvPr/>
        </p:nvSpPr>
        <p:spPr>
          <a:xfrm>
            <a:off x="2065296" y="153911"/>
            <a:ext cx="652694" cy="6526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0F11B-FA22-30BF-DAB5-DDF29E994C16}"/>
              </a:ext>
            </a:extLst>
          </p:cNvPr>
          <p:cNvSpPr txBox="1"/>
          <p:nvPr/>
        </p:nvSpPr>
        <p:spPr>
          <a:xfrm>
            <a:off x="0" y="959472"/>
            <a:ext cx="298620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是 Vue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的专属状态管理库，它允许你跨组件或页面共享状态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如果你熟悉组合式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 API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的话，你可能会认为可以通过一行简单的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 Unicode MS"/>
                <a:ea typeface="var(--vp-font-family-mono)"/>
                <a:cs typeface="+mn-cs"/>
              </a:rPr>
              <a:t>export const state = reactive({})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Punctuation SC"/>
                <a:cs typeface="+mn-c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来共享一个全局状态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对于单页应用来说确实可以，但如果应用在服务器端渲染，这可能会使你的应用暴露出一些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安全漏洞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而如果使用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Pinia，即使在小型单页应用中，你也可以获得如下功能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：</a:t>
            </a:r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Punctuation SC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测试工具集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Punctuation SC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插件：可通过插件扩展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Pinia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功能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Punctuation SC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为 JS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开发者提供适当的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 TypeScript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支持以及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自动补全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功能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支持服务端渲染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Punctuation SC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Devtools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支持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Punctuation SC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追踪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actions、mutations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的时间线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Punctuation SC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在组件中展示它们所用到的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 Store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让调试更容易的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 Time travel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热更新</a:t>
            </a: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Punctuation SC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不必重载页面即可修改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 Store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开发时可保持当前的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 State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EB007-FCFF-9DC0-F16B-A74BC5169CEC}"/>
              </a:ext>
            </a:extLst>
          </p:cNvPr>
          <p:cNvSpPr txBox="1"/>
          <p:nvPr/>
        </p:nvSpPr>
        <p:spPr>
          <a:xfrm>
            <a:off x="139289" y="218648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+mn-cs"/>
              </a:rPr>
              <a:t>Pinia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882513-B69B-8E50-31BA-B141DAB71881}"/>
              </a:ext>
            </a:extLst>
          </p:cNvPr>
          <p:cNvCxnSpPr/>
          <p:nvPr/>
        </p:nvCxnSpPr>
        <p:spPr>
          <a:xfrm>
            <a:off x="7596225" y="69657"/>
            <a:ext cx="0" cy="676109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8E1B10-C8AA-5014-5EFD-A7A5F74FA492}"/>
              </a:ext>
            </a:extLst>
          </p:cNvPr>
          <p:cNvGrpSpPr/>
          <p:nvPr/>
        </p:nvGrpSpPr>
        <p:grpSpPr>
          <a:xfrm>
            <a:off x="3106164" y="151546"/>
            <a:ext cx="4386653" cy="4080914"/>
            <a:chOff x="7614613" y="5950488"/>
            <a:chExt cx="4386653" cy="408091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E644B9-0D0B-BAA4-351C-EBB19B64D566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▶引入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43FFA4-991E-C342-C523-2341C98E9998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37856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// 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pinia</a:t>
              </a:r>
              <a:endParaRPr lang="en-US" sz="1200" b="0" i="0" dirty="0">
                <a:solidFill>
                  <a:schemeClr val="accent2"/>
                </a:solidFill>
                <a:effectLst/>
                <a:latin typeface="ui-monospace"/>
              </a:endParaRP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import { 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createPinia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} from "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pinia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";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// </a:t>
              </a:r>
              <a:r>
                <a:rPr lang="zh-CN" alt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持久化存储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import { 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createPersistedState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} from "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pinia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-plugin-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persistedstate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";</a:t>
              </a:r>
            </a:p>
            <a:p>
              <a:endParaRPr lang="en-US" sz="1200" b="0" i="0" dirty="0">
                <a:solidFill>
                  <a:schemeClr val="accent2"/>
                </a:solidFill>
                <a:effectLst/>
                <a:latin typeface="ui-monospace"/>
              </a:endParaRP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const 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pinia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= 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createPinia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();</a:t>
              </a:r>
            </a:p>
            <a:p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pinia.use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(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   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createPersistedState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({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       auto: true,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   })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);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// </a:t>
              </a:r>
              <a:r>
                <a:rPr lang="zh-CN" alt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重写 </a:t>
              </a:r>
              <a:r>
                <a:rPr lang="en-US" altLang="zh-CN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$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reset </a:t>
              </a:r>
              <a:r>
                <a:rPr lang="zh-CN" alt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方法 </a:t>
              </a:r>
              <a:r>
                <a:rPr lang="en-US" altLang="zh-CN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=&gt; </a:t>
              </a:r>
              <a:r>
                <a:rPr lang="zh-CN" alt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解决组合式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api</a:t>
              </a:r>
              <a:r>
                <a:rPr lang="zh-CN" alt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中无法使用问题</a:t>
              </a:r>
            </a:p>
            <a:p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pinia.use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(({ store }) =&gt; {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   const 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initialState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= 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JSON.parse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(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JSON.stringify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(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store.$state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));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   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store.$reset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= () =&gt; {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       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store.$patch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(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initialState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);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   };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});</a:t>
              </a:r>
            </a:p>
            <a:p>
              <a:endParaRPr lang="en-US" sz="1200" b="0" i="0" dirty="0">
                <a:solidFill>
                  <a:schemeClr val="accent2"/>
                </a:solidFill>
                <a:effectLst/>
                <a:latin typeface="ui-monospace"/>
              </a:endParaRPr>
            </a:p>
            <a:p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app.use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(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pinia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);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A8D953D-DF1A-6848-A087-6185AC380132}"/>
              </a:ext>
            </a:extLst>
          </p:cNvPr>
          <p:cNvGrpSpPr/>
          <p:nvPr/>
        </p:nvGrpSpPr>
        <p:grpSpPr>
          <a:xfrm>
            <a:off x="7679921" y="149450"/>
            <a:ext cx="4386653" cy="5712130"/>
            <a:chOff x="7614613" y="5950488"/>
            <a:chExt cx="4386653" cy="571213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D3E69D8-880D-E579-0F29-CD96B0ED8FF9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▶定义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Store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35C93F-28F0-CCB0-4281-6DEB93F139C9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54168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// stores/counter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import { 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defineStore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} from '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pinia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’ </a:t>
              </a:r>
            </a:p>
            <a:p>
              <a:endParaRPr lang="en-US" sz="1200" dirty="0">
                <a:solidFill>
                  <a:schemeClr val="accent2"/>
                </a:solidFill>
                <a:latin typeface="ui-monospace"/>
              </a:endParaRP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export const 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useCounterStore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= 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defineStore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('counter', () =&gt; {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 const count = ref(0)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 const 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doubleCount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= computed(() =&gt; 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count.value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* 2)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 function increment() {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   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count.value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++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 }</a:t>
              </a:r>
            </a:p>
            <a:p>
              <a:endParaRPr lang="en-US" sz="1200" b="0" i="0" dirty="0">
                <a:solidFill>
                  <a:schemeClr val="accent2"/>
                </a:solidFill>
                <a:effectLst/>
                <a:latin typeface="ui-monospace"/>
              </a:endParaRP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 return { count, 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doubleCount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, increment }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})</a:t>
              </a:r>
              <a:endParaRPr lang="en-US" sz="1200" dirty="0">
                <a:solidFill>
                  <a:schemeClr val="accent2"/>
                </a:solidFill>
              </a:endParaRPr>
            </a:p>
            <a:p>
              <a:endParaRPr lang="en-US" sz="1200" b="0" i="0" dirty="0">
                <a:solidFill>
                  <a:schemeClr val="accent2"/>
                </a:solidFill>
                <a:effectLst/>
                <a:latin typeface="ui-monospace"/>
              </a:endParaRP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export const 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useCounterStore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= 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defineStore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('counter', { 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 state: () =&gt; { return { count: 0 } }, </a:t>
              </a:r>
            </a:p>
            <a:p>
              <a:r>
                <a:rPr lang="en-US" altLang="zh-CN" sz="1200" dirty="0">
                  <a:solidFill>
                    <a:schemeClr val="accent2"/>
                  </a:solidFill>
                  <a:latin typeface="ui-monospace"/>
                </a:rPr>
                <a:t>  </a:t>
              </a:r>
              <a:r>
                <a:rPr lang="en-US" altLang="zh-CN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// 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state: () =&gt; ({ count: 0 }) </a:t>
              </a:r>
            </a:p>
            <a:p>
              <a:endParaRPr lang="en-US" sz="1200" dirty="0">
                <a:solidFill>
                  <a:schemeClr val="accent2"/>
                </a:solidFill>
                <a:latin typeface="ui-monospace"/>
              </a:endParaRPr>
            </a:p>
            <a:p>
              <a:r>
                <a:rPr lang="en-US" sz="1200" dirty="0">
                  <a:solidFill>
                    <a:schemeClr val="accent2"/>
                  </a:solidFill>
                  <a:latin typeface="ui-monospace"/>
                </a:rPr>
                <a:t>  persist: true,</a:t>
              </a:r>
            </a:p>
            <a:p>
              <a:endParaRPr lang="en-US" sz="1200" dirty="0">
                <a:solidFill>
                  <a:schemeClr val="accent2"/>
                </a:solidFill>
                <a:latin typeface="ui-monospace"/>
              </a:endParaRPr>
            </a:p>
            <a:p>
              <a:r>
                <a:rPr lang="en-US" sz="1100" dirty="0">
                  <a:solidFill>
                    <a:schemeClr val="accent2"/>
                  </a:solidFill>
                  <a:latin typeface="ui-monospace"/>
                </a:rPr>
                <a:t>  // </a:t>
              </a:r>
              <a:r>
                <a:rPr lang="zh-CN" altLang="en-US" sz="1100" dirty="0">
                  <a:solidFill>
                    <a:schemeClr val="accent2"/>
                  </a:solidFill>
                  <a:latin typeface="ui-monospace"/>
                </a:rPr>
                <a:t>计算属性</a:t>
              </a:r>
              <a:r>
                <a:rPr lang="en-US" altLang="zh-CN" sz="1100" dirty="0">
                  <a:solidFill>
                    <a:schemeClr val="accent2"/>
                  </a:solidFill>
                  <a:latin typeface="ui-monospace"/>
                </a:rPr>
                <a:t>computed</a:t>
              </a:r>
              <a:endParaRPr lang="en-US" sz="1100" dirty="0">
                <a:solidFill>
                  <a:schemeClr val="accent2"/>
                </a:solidFill>
                <a:latin typeface="ui-monospace"/>
              </a:endParaRP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 getters: {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   double: (state) =&gt; 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state.count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* 2,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 },</a:t>
              </a:r>
            </a:p>
            <a:p>
              <a:endParaRPr lang="en-US" sz="1200" b="0" i="0" dirty="0">
                <a:solidFill>
                  <a:schemeClr val="accent2"/>
                </a:solidFill>
                <a:effectLst/>
                <a:latin typeface="ui-monospace"/>
              </a:endParaRPr>
            </a:p>
            <a:p>
              <a:r>
                <a:rPr lang="en-US" sz="1100" dirty="0">
                  <a:solidFill>
                    <a:schemeClr val="accent2"/>
                  </a:solidFill>
                  <a:latin typeface="ui-monospace"/>
                </a:rPr>
                <a:t>  // </a:t>
              </a:r>
              <a:r>
                <a:rPr lang="zh-CN" altLang="en-US" sz="1100" dirty="0">
                  <a:solidFill>
                    <a:schemeClr val="accent2"/>
                  </a:solidFill>
                  <a:latin typeface="ui-monospace"/>
                </a:rPr>
                <a:t>方法</a:t>
              </a:r>
              <a:r>
                <a:rPr lang="en-US" altLang="zh-CN" sz="1100" dirty="0">
                  <a:solidFill>
                    <a:schemeClr val="accent2"/>
                  </a:solidFill>
                  <a:latin typeface="ui-monospace"/>
                </a:rPr>
                <a:t>methods</a:t>
              </a:r>
              <a:endParaRPr lang="en-US" sz="1100" b="0" i="0" dirty="0">
                <a:solidFill>
                  <a:schemeClr val="accent2"/>
                </a:solidFill>
                <a:effectLst/>
                <a:latin typeface="ui-monospace"/>
              </a:endParaRP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 actions: { 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   increment() { 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this.count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++ }, 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 }, 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})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B0BE6C-4E94-5687-7F21-3E0FE64E9B49}"/>
              </a:ext>
            </a:extLst>
          </p:cNvPr>
          <p:cNvGrpSpPr/>
          <p:nvPr/>
        </p:nvGrpSpPr>
        <p:grpSpPr>
          <a:xfrm>
            <a:off x="3106164" y="4329853"/>
            <a:ext cx="4386653" cy="2403531"/>
            <a:chOff x="7614613" y="5950488"/>
            <a:chExt cx="4386653" cy="240353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9BDB135-DD11-FC1D-0647-545A09F4195F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▶使用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C30D14-E6E0-01CE-8C8B-580C86CD925C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21082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&lt;script setup&gt; 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import { 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useCounterStore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} from '@/stores/counter’</a:t>
              </a:r>
            </a:p>
            <a:p>
              <a:endParaRPr lang="en-US" sz="1200" b="0" i="0" dirty="0">
                <a:solidFill>
                  <a:schemeClr val="accent2"/>
                </a:solidFill>
                <a:effectLst/>
                <a:latin typeface="ui-monospace"/>
              </a:endParaRP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const counter = 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useCounterStore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()</a:t>
              </a:r>
            </a:p>
            <a:p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counter.increment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() </a:t>
              </a:r>
            </a:p>
            <a:p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counter.$reset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()</a:t>
              </a:r>
            </a:p>
            <a:p>
              <a:endParaRPr lang="en-US" sz="1200" dirty="0">
                <a:solidFill>
                  <a:schemeClr val="accent2"/>
                </a:solidFill>
                <a:latin typeface="ui-monospace"/>
              </a:endParaRPr>
            </a:p>
            <a:p>
              <a:r>
                <a:rPr lang="en-US" sz="1100" dirty="0">
                  <a:solidFill>
                    <a:schemeClr val="accent2"/>
                  </a:solidFill>
                  <a:latin typeface="ui-monospace"/>
                </a:rPr>
                <a:t>// </a:t>
              </a:r>
              <a:r>
                <a:rPr lang="zh-CN" altLang="en-US" sz="1100" dirty="0">
                  <a:solidFill>
                    <a:schemeClr val="accent2"/>
                  </a:solidFill>
                  <a:latin typeface="ui-monospace"/>
                </a:rPr>
                <a:t>可解构使用 属性及方法</a:t>
              </a:r>
              <a:endParaRPr lang="en-US" sz="1100" dirty="0">
                <a:solidFill>
                  <a:schemeClr val="accent2"/>
                </a:solidFill>
                <a:latin typeface="ui-monospace"/>
              </a:endParaRP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const { name, 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doubleCount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 } = </a:t>
              </a:r>
              <a:r>
                <a:rPr lang="en-US" sz="1200" b="0" i="0" dirty="0" err="1">
                  <a:solidFill>
                    <a:schemeClr val="accent2"/>
                  </a:solidFill>
                  <a:effectLst/>
                  <a:latin typeface="ui-monospace"/>
                </a:rPr>
                <a:t>storeToRefs</a:t>
              </a:r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(counter)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const { increment } = counter</a:t>
              </a:r>
            </a:p>
            <a:p>
              <a:r>
                <a:rPr lang="en-US" sz="1200" b="0" i="0" dirty="0">
                  <a:solidFill>
                    <a:schemeClr val="accent2"/>
                  </a:solidFill>
                  <a:effectLst/>
                  <a:latin typeface="ui-monospace"/>
                </a:rPr>
                <a:t>&lt;/script&gt;</a:t>
              </a:r>
              <a:endParaRPr lang="en-US" sz="12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99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2040EB-432B-07FC-795F-35A9E6DB34A0}"/>
              </a:ext>
            </a:extLst>
          </p:cNvPr>
          <p:cNvSpPr/>
          <p:nvPr/>
        </p:nvSpPr>
        <p:spPr>
          <a:xfrm>
            <a:off x="0" y="0"/>
            <a:ext cx="2986206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80"/>
              </a:highlight>
              <a:latin typeface="Arial" panose="020B0604020202020204" pitchFamily="34" charset="0"/>
            </a:endParaRPr>
          </a:p>
        </p:txBody>
      </p:sp>
      <p:sp>
        <p:nvSpPr>
          <p:cNvPr id="1052" name="Rectangle: Rounded Corners 1051">
            <a:extLst>
              <a:ext uri="{FF2B5EF4-FFF2-40B4-BE49-F238E27FC236}">
                <a16:creationId xmlns:a16="http://schemas.microsoft.com/office/drawing/2014/main" id="{2F17CD35-FA66-0249-D2CA-F24E730EE464}"/>
              </a:ext>
            </a:extLst>
          </p:cNvPr>
          <p:cNvSpPr/>
          <p:nvPr/>
        </p:nvSpPr>
        <p:spPr>
          <a:xfrm>
            <a:off x="2065296" y="153911"/>
            <a:ext cx="652694" cy="6526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CA83C5-434B-C2BB-C03E-FEA77C2BBB11}"/>
              </a:ext>
            </a:extLst>
          </p:cNvPr>
          <p:cNvSpPr txBox="1"/>
          <p:nvPr/>
        </p:nvSpPr>
        <p:spPr>
          <a:xfrm>
            <a:off x="0" y="959472"/>
            <a:ext cx="298620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latin typeface="Arial" panose="020B0604020202020204" pitchFamily="34" charset="0"/>
                <a:ea typeface="Punctuation SC"/>
              </a:rPr>
              <a:t>线性结构</a:t>
            </a:r>
            <a:endParaRPr lang="en-US" altLang="zh-CN" sz="1200" b="1" dirty="0"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-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线性表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(</a:t>
            </a: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顺序表、链表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>
                <a:latin typeface="Arial" panose="020B0604020202020204" pitchFamily="34" charset="0"/>
                <a:ea typeface="Punctuation SC"/>
              </a:rPr>
              <a:t>-</a:t>
            </a:r>
            <a:r>
              <a:rPr lang="zh-CN" altLang="en-US" sz="1200" b="1" dirty="0">
                <a:latin typeface="Arial" panose="020B0604020202020204" pitchFamily="34" charset="0"/>
                <a:ea typeface="Punctuation SC"/>
              </a:rPr>
              <a:t>栈和队列</a:t>
            </a:r>
            <a:endParaRPr lang="en-US" altLang="zh-CN" sz="1200" b="1" dirty="0"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>
                <a:latin typeface="Arial" panose="020B0604020202020204" pitchFamily="34" charset="0"/>
                <a:ea typeface="Punctuation SC"/>
              </a:rPr>
              <a:t>-</a:t>
            </a:r>
            <a:r>
              <a:rPr lang="zh-CN" altLang="en-US" sz="1200" b="1" dirty="0">
                <a:latin typeface="Arial" panose="020B0604020202020204" pitchFamily="34" charset="0"/>
                <a:ea typeface="Punctuation SC"/>
              </a:rPr>
              <a:t>串</a:t>
            </a:r>
            <a:endParaRPr lang="en-US" altLang="zh-CN" sz="1200" b="1" dirty="0"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数组、矩阵、广义表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Punctuation SC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数组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Punctuation SC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latin typeface="Arial" panose="020B0604020202020204" pitchFamily="34" charset="0"/>
                <a:ea typeface="Punctuation SC"/>
              </a:rPr>
              <a:t>-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矩阵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Punctuation SC"/>
              <a:cs typeface="+mn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广义表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Punctuation SC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树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Punctuation SC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Arial" panose="020B0604020202020204" pitchFamily="34" charset="0"/>
                <a:ea typeface="Punctuation SC"/>
              </a:rPr>
              <a:t>-</a:t>
            </a:r>
            <a:r>
              <a:rPr lang="zh-CN" altLang="en-US" sz="1200" dirty="0">
                <a:latin typeface="Arial" panose="020B0604020202020204" pitchFamily="34" charset="0"/>
                <a:ea typeface="Punctuation SC"/>
              </a:rPr>
              <a:t>树与二叉树</a:t>
            </a:r>
            <a:endParaRPr lang="en-US" altLang="zh-CN" sz="1200" dirty="0"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ea typeface="Punctuation SC"/>
              </a:rPr>
              <a:t>-</a:t>
            </a:r>
            <a:r>
              <a:rPr lang="zh-CN" altLang="en-US" sz="1200" dirty="0">
                <a:latin typeface="Arial" panose="020B0604020202020204" pitchFamily="34" charset="0"/>
                <a:ea typeface="Punctuation SC"/>
              </a:rPr>
              <a:t>性质和存储</a:t>
            </a:r>
            <a:endParaRPr lang="en-US" altLang="zh-CN" sz="1200" dirty="0"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ea typeface="Punctuation SC"/>
              </a:rPr>
              <a:t>-</a:t>
            </a:r>
            <a:r>
              <a:rPr lang="zh-CN" altLang="en-US" sz="1200" dirty="0">
                <a:latin typeface="Arial" panose="020B0604020202020204" pitchFamily="34" charset="0"/>
                <a:ea typeface="Punctuation SC"/>
              </a:rPr>
              <a:t>遍历</a:t>
            </a:r>
            <a:endParaRPr lang="en-US" altLang="zh-CN" sz="1200" dirty="0"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ea typeface="Punctuation SC"/>
              </a:rPr>
              <a:t>-</a:t>
            </a:r>
            <a:r>
              <a:rPr lang="zh-CN" altLang="en-US" sz="1200" dirty="0">
                <a:latin typeface="Arial" panose="020B0604020202020204" pitchFamily="34" charset="0"/>
                <a:ea typeface="Punctuation SC"/>
              </a:rPr>
              <a:t>线索二叉树</a:t>
            </a:r>
            <a:endParaRPr lang="en-US" altLang="zh-CN" sz="1200" dirty="0"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ea typeface="Punctuation SC"/>
              </a:rPr>
              <a:t>-</a:t>
            </a:r>
            <a:r>
              <a:rPr lang="zh-CN" altLang="en-US" sz="1200" dirty="0">
                <a:latin typeface="Arial" panose="020B0604020202020204" pitchFamily="34" charset="0"/>
                <a:ea typeface="Punctuation SC"/>
              </a:rPr>
              <a:t>最优二叉树</a:t>
            </a:r>
            <a:endParaRPr lang="en-US" altLang="zh-CN" sz="1200" dirty="0"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ea typeface="Punctuation SC"/>
              </a:rPr>
              <a:t>-</a:t>
            </a:r>
            <a:r>
              <a:rPr lang="zh-CN" altLang="en-US" sz="1200" dirty="0">
                <a:latin typeface="Arial" panose="020B0604020202020204" pitchFamily="34" charset="0"/>
                <a:ea typeface="Punctuation SC"/>
              </a:rPr>
              <a:t>森林</a:t>
            </a:r>
            <a:endParaRPr lang="en-US" altLang="zh-CN" sz="1200" dirty="0"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Arial" panose="020B0604020202020204" pitchFamily="34" charset="0"/>
                <a:ea typeface="Punctuation SC"/>
              </a:rPr>
              <a:t>图</a:t>
            </a:r>
            <a:endParaRPr lang="en-US" altLang="zh-CN" sz="1200" dirty="0"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定义和存储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Punctuation SC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Arial" panose="020B0604020202020204" pitchFamily="34" charset="0"/>
                <a:ea typeface="Punctuation SC"/>
              </a:rPr>
              <a:t>-</a:t>
            </a:r>
            <a:r>
              <a:rPr lang="zh-CN" altLang="en-US" sz="1200" dirty="0">
                <a:latin typeface="Arial" panose="020B0604020202020204" pitchFamily="34" charset="0"/>
                <a:ea typeface="Punctuation SC"/>
              </a:rPr>
              <a:t>遍历</a:t>
            </a:r>
            <a:endParaRPr lang="en-US" altLang="zh-CN" sz="1200" dirty="0"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生成树和最小生成树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Punctuation SC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Arial" panose="020B0604020202020204" pitchFamily="34" charset="0"/>
                <a:ea typeface="Punctuation SC"/>
              </a:rPr>
              <a:t>-</a:t>
            </a:r>
            <a:r>
              <a:rPr lang="zh-CN" altLang="en-US" sz="1200" dirty="0">
                <a:latin typeface="Arial" panose="020B0604020202020204" pitchFamily="34" charset="0"/>
                <a:ea typeface="Punctuation SC"/>
              </a:rPr>
              <a:t>拓扑排序和关键路径</a:t>
            </a:r>
            <a:endParaRPr lang="en-US" altLang="zh-CN" sz="1200" dirty="0"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最短路径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Punctuation SC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Arial" panose="020B0604020202020204" pitchFamily="34" charset="0"/>
                <a:ea typeface="Punctuation SC"/>
              </a:rPr>
              <a:t>查找算法</a:t>
            </a:r>
            <a:endParaRPr lang="en-US" altLang="zh-CN" sz="1200" dirty="0"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ea typeface="Punctuation SC"/>
              </a:rPr>
              <a:t>-</a:t>
            </a:r>
            <a:r>
              <a:rPr lang="zh-CN" altLang="en-US" sz="1200" dirty="0">
                <a:latin typeface="Arial" panose="020B0604020202020204" pitchFamily="34" charset="0"/>
                <a:ea typeface="Punctuation SC"/>
              </a:rPr>
              <a:t>静态查找表</a:t>
            </a:r>
            <a:endParaRPr lang="en-US" altLang="zh-CN" sz="1200" dirty="0"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ea typeface="Punctuation SC"/>
              </a:rPr>
              <a:t>-</a:t>
            </a:r>
            <a:r>
              <a:rPr lang="zh-CN" altLang="en-US" sz="1200" dirty="0">
                <a:latin typeface="Arial" panose="020B0604020202020204" pitchFamily="34" charset="0"/>
                <a:ea typeface="Punctuation SC"/>
              </a:rPr>
              <a:t>动态查找表</a:t>
            </a:r>
            <a:endParaRPr lang="en-US" altLang="zh-CN" sz="1200" dirty="0"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Arial" panose="020B0604020202020204" pitchFamily="34" charset="0"/>
                <a:ea typeface="Punctuation SC"/>
              </a:rPr>
              <a:t>-</a:t>
            </a:r>
            <a:r>
              <a:rPr lang="zh-CN" altLang="en-US" sz="1200" dirty="0">
                <a:latin typeface="Arial" panose="020B0604020202020204" pitchFamily="34" charset="0"/>
                <a:ea typeface="Punctuation SC"/>
              </a:rPr>
              <a:t>哈希表</a:t>
            </a:r>
            <a:endParaRPr lang="en-US" altLang="zh-CN" sz="1200" dirty="0"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排序算法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Punctuation SC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Arial" panose="020B0604020202020204" pitchFamily="34" charset="0"/>
                <a:ea typeface="Punctuation SC"/>
              </a:rPr>
              <a:t>-</a:t>
            </a:r>
            <a:r>
              <a:rPr lang="zh-CN" altLang="en-US" sz="1200" dirty="0">
                <a:latin typeface="Arial" panose="020B0604020202020204" pitchFamily="34" charset="0"/>
                <a:ea typeface="Punctuation SC"/>
              </a:rPr>
              <a:t>简单排序</a:t>
            </a:r>
            <a:endParaRPr lang="en-US" altLang="zh-CN" sz="1200" dirty="0"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希尔排序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Punctuation SC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Arial" panose="020B0604020202020204" pitchFamily="34" charset="0"/>
                <a:ea typeface="Punctuation SC"/>
              </a:rPr>
              <a:t>-</a:t>
            </a:r>
            <a:r>
              <a:rPr lang="zh-CN" altLang="en-US" sz="1200" dirty="0">
                <a:latin typeface="Arial" panose="020B0604020202020204" pitchFamily="34" charset="0"/>
                <a:ea typeface="Punctuation SC"/>
              </a:rPr>
              <a:t>快速排序</a:t>
            </a:r>
            <a:endParaRPr lang="en-US" altLang="zh-CN" sz="1200" dirty="0">
              <a:latin typeface="Arial" panose="020B0604020202020204" pitchFamily="34" charset="0"/>
              <a:ea typeface="Punctuation S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Punctuation SC"/>
                <a:cs typeface="+mn-cs"/>
              </a:rPr>
              <a:t>堆排序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Punctuation SC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Arial" panose="020B0604020202020204" pitchFamily="34" charset="0"/>
                <a:ea typeface="Punctuation SC"/>
              </a:rPr>
              <a:t>-</a:t>
            </a:r>
            <a:r>
              <a:rPr lang="zh-CN" altLang="en-US" sz="1200" dirty="0">
                <a:latin typeface="Arial" panose="020B0604020202020204" pitchFamily="34" charset="0"/>
                <a:ea typeface="Punctuation SC"/>
              </a:rPr>
              <a:t>归并排序</a:t>
            </a:r>
            <a:endParaRPr lang="en-US" altLang="zh-CN" sz="1200" dirty="0">
              <a:latin typeface="Arial" panose="020B0604020202020204" pitchFamily="34" charset="0"/>
              <a:ea typeface="Punctuation S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E8EA44-BACD-2DF7-D1BB-48B659756CE3}"/>
              </a:ext>
            </a:extLst>
          </p:cNvPr>
          <p:cNvSpPr txBox="1"/>
          <p:nvPr/>
        </p:nvSpPr>
        <p:spPr>
          <a:xfrm>
            <a:off x="139289" y="21864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</a:rPr>
              <a:t>数据结构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CFB97A-E7E7-BB6E-4BA9-8E7CB22DC8F7}"/>
              </a:ext>
            </a:extLst>
          </p:cNvPr>
          <p:cNvCxnSpPr/>
          <p:nvPr/>
        </p:nvCxnSpPr>
        <p:spPr>
          <a:xfrm>
            <a:off x="7596225" y="69657"/>
            <a:ext cx="0" cy="6761095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BD0C93-DD89-25A7-1553-E3F85FE0D7B8}"/>
              </a:ext>
            </a:extLst>
          </p:cNvPr>
          <p:cNvGrpSpPr/>
          <p:nvPr/>
        </p:nvGrpSpPr>
        <p:grpSpPr>
          <a:xfrm>
            <a:off x="3106164" y="151546"/>
            <a:ext cx="4386653" cy="572261"/>
            <a:chOff x="7614613" y="5950488"/>
            <a:chExt cx="4386653" cy="57226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1574168-1441-BE9C-0656-1623F1FA4E3D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▶线性结构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A4E7D9-2F45-730B-49F2-2D0574D0A953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  <a:latin typeface="ui-monospace"/>
                </a:rPr>
                <a:t>数据的逻辑结构、存储结构及操作的集合 </a:t>
              </a:r>
              <a:endParaRPr lang="en-US" sz="12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4E26C1-0201-23F8-2BCB-C5049651CA54}"/>
              </a:ext>
            </a:extLst>
          </p:cNvPr>
          <p:cNvGrpSpPr/>
          <p:nvPr/>
        </p:nvGrpSpPr>
        <p:grpSpPr>
          <a:xfrm>
            <a:off x="7679921" y="149450"/>
            <a:ext cx="4386653" cy="572261"/>
            <a:chOff x="7614613" y="5950488"/>
            <a:chExt cx="4386653" cy="57226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8F3528E-AC5F-DB44-EF32-EAA0A41FEA2D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▶串</a:t>
              </a:r>
              <a:endParaRPr lang="en-US" altLang="zh-CN" sz="1200" dirty="0">
                <a:solidFill>
                  <a:schemeClr val="bg1"/>
                </a:solidFill>
                <a:latin typeface="ui-monospace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9FC3330-7375-B3A4-F904-B63F170EC04B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  <a:latin typeface="ui-monospace"/>
                </a:rPr>
                <a:t>由</a:t>
              </a:r>
              <a:r>
                <a:rPr lang="en-US" altLang="zh-CN" sz="1200" dirty="0">
                  <a:solidFill>
                    <a:schemeClr val="accent1"/>
                  </a:solidFill>
                  <a:latin typeface="ui-monospace"/>
                </a:rPr>
                <a:t>n(n&gt;0)</a:t>
              </a:r>
              <a:r>
                <a:rPr lang="zh-CN" altLang="en-US" sz="1200" dirty="0">
                  <a:solidFill>
                    <a:schemeClr val="accent1"/>
                  </a:solidFill>
                  <a:latin typeface="ui-monospace"/>
                </a:rPr>
                <a:t>个字符组成的有序序列，特殊线性表 </a:t>
              </a:r>
              <a:endParaRPr lang="en-US" sz="1200" dirty="0">
                <a:solidFill>
                  <a:schemeClr val="accent1"/>
                </a:solidFill>
                <a:latin typeface="ui-monospace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CC8161-0E71-42BB-6CAC-DA1BA5B94CE7}"/>
              </a:ext>
            </a:extLst>
          </p:cNvPr>
          <p:cNvGrpSpPr/>
          <p:nvPr/>
        </p:nvGrpSpPr>
        <p:grpSpPr>
          <a:xfrm>
            <a:off x="3106164" y="758365"/>
            <a:ext cx="4386653" cy="1126259"/>
            <a:chOff x="7614613" y="5950488"/>
            <a:chExt cx="4386653" cy="1126259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8BA3658-12CF-0CDF-5285-0DAB1B94B0D0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▶线性表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2EEEE4-988A-5C98-9723-2A6FE4C2D99B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</a:rPr>
                <a:t>顺序表</a:t>
              </a:r>
              <a:r>
                <a:rPr lang="en-US" altLang="zh-CN" sz="1200" dirty="0">
                  <a:solidFill>
                    <a:schemeClr val="accent1"/>
                  </a:solidFill>
                </a:rPr>
                <a:t>: </a:t>
              </a:r>
              <a:r>
                <a:rPr lang="zh-CN" altLang="en-US" sz="1200" dirty="0">
                  <a:solidFill>
                    <a:schemeClr val="accent1"/>
                  </a:solidFill>
                </a:rPr>
                <a:t>用一组地址连续的存储单元，存储线性表的数据元素 </a:t>
              </a:r>
              <a:endParaRPr lang="en-US" altLang="zh-CN" sz="1200" dirty="0">
                <a:solidFill>
                  <a:schemeClr val="accent1"/>
                </a:solidFill>
              </a:endParaRPr>
            </a:p>
            <a:p>
              <a:r>
                <a:rPr lang="zh-CN" altLang="en-US" sz="1200" dirty="0">
                  <a:solidFill>
                    <a:schemeClr val="accent1"/>
                  </a:solidFill>
                </a:rPr>
                <a:t>单链表</a:t>
              </a:r>
              <a:r>
                <a:rPr lang="en-US" altLang="zh-CN" sz="1200" dirty="0">
                  <a:solidFill>
                    <a:schemeClr val="accent1"/>
                  </a:solidFill>
                </a:rPr>
                <a:t>: </a:t>
              </a:r>
              <a:r>
                <a:rPr lang="zh-CN" altLang="en-US" sz="1200" dirty="0">
                  <a:solidFill>
                    <a:schemeClr val="accent1"/>
                  </a:solidFill>
                </a:rPr>
                <a:t>每个节点包含数据域和指针域，指针域指向下一节点</a:t>
              </a:r>
              <a:endParaRPr lang="en-US" altLang="zh-CN" sz="1200" dirty="0">
                <a:solidFill>
                  <a:schemeClr val="accent1"/>
                </a:solidFill>
              </a:endParaRPr>
            </a:p>
            <a:p>
              <a:r>
                <a:rPr lang="zh-CN" altLang="en-US" sz="1200" dirty="0">
                  <a:solidFill>
                    <a:schemeClr val="accent1"/>
                  </a:solidFill>
                </a:rPr>
                <a:t>循环链表</a:t>
              </a:r>
              <a:r>
                <a:rPr lang="en-US" altLang="zh-CN" sz="1200" dirty="0">
                  <a:solidFill>
                    <a:schemeClr val="accent1"/>
                  </a:solidFill>
                </a:rPr>
                <a:t>: </a:t>
              </a:r>
              <a:r>
                <a:rPr lang="zh-CN" altLang="en-US" sz="1200" dirty="0">
                  <a:solidFill>
                    <a:schemeClr val="accent1"/>
                  </a:solidFill>
                </a:rPr>
                <a:t>尾节点的指针指向头节点，形成一个环 </a:t>
              </a:r>
              <a:endParaRPr lang="en-US" altLang="zh-CN" sz="1200" dirty="0">
                <a:solidFill>
                  <a:schemeClr val="accent1"/>
                </a:solidFill>
              </a:endParaRPr>
            </a:p>
            <a:p>
              <a:r>
                <a:rPr lang="zh-CN" altLang="en-US" sz="1200" dirty="0">
                  <a:solidFill>
                    <a:schemeClr val="accent1"/>
                  </a:solidFill>
                </a:rPr>
                <a:t>双向链表</a:t>
              </a:r>
              <a:r>
                <a:rPr lang="en-US" altLang="zh-CN" sz="1200" dirty="0">
                  <a:solidFill>
                    <a:schemeClr val="accent1"/>
                  </a:solidFill>
                </a:rPr>
                <a:t>: </a:t>
              </a:r>
              <a:r>
                <a:rPr lang="zh-CN" altLang="en-US" sz="1200" dirty="0">
                  <a:solidFill>
                    <a:schemeClr val="accent1"/>
                  </a:solidFill>
                </a:rPr>
                <a:t>每个节点有两个指针，指向前驱节点和后继节点</a:t>
              </a:r>
              <a:endParaRPr lang="en-US" sz="12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0BE3A49E-8A08-69A5-0B37-D33062398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119" y="1950991"/>
            <a:ext cx="1721287" cy="48001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9DB233C-2A9D-9171-EAD3-F96FF931F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780" y="1950991"/>
            <a:ext cx="1952221" cy="509275"/>
          </a:xfrm>
          <a:prstGeom prst="rect">
            <a:avLst/>
          </a:prstGeom>
        </p:spPr>
      </p:pic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FD8B827-6B12-3638-329C-1B0EA2DED6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66689"/>
              </p:ext>
            </p:extLst>
          </p:nvPr>
        </p:nvGraphicFramePr>
        <p:xfrm>
          <a:off x="3217588" y="2424652"/>
          <a:ext cx="4199212" cy="1253490"/>
        </p:xfrm>
        <a:graphic>
          <a:graphicData uri="http://schemas.openxmlformats.org/drawingml/2006/table">
            <a:tbl>
              <a:tblPr/>
              <a:tblGrid>
                <a:gridCol w="738462">
                  <a:extLst>
                    <a:ext uri="{9D8B030D-6E8A-4147-A177-3AD203B41FA5}">
                      <a16:colId xmlns:a16="http://schemas.microsoft.com/office/drawing/2014/main" val="1505179228"/>
                    </a:ext>
                  </a:extLst>
                </a:gridCol>
                <a:gridCol w="1797050">
                  <a:extLst>
                    <a:ext uri="{9D8B030D-6E8A-4147-A177-3AD203B41FA5}">
                      <a16:colId xmlns:a16="http://schemas.microsoft.com/office/drawing/2014/main" val="3491291920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7094525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sz="700" b="1" i="0">
                          <a:effectLst/>
                          <a:latin typeface="Calibri" panose="020F0502020204030204" pitchFamily="34" charset="0"/>
                        </a:rPr>
                        <a:t>不同点 </a:t>
                      </a:r>
                      <a:endParaRPr lang="zh-CN" altLang="en-US" sz="1050" b="1" i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sz="700" b="1" i="0">
                          <a:effectLst/>
                          <a:latin typeface="Calibri" panose="020F0502020204030204" pitchFamily="34" charset="0"/>
                        </a:rPr>
                        <a:t>顺序表 </a:t>
                      </a:r>
                      <a:endParaRPr lang="zh-CN" altLang="en-US" sz="1050" b="1" i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sz="700" b="1" i="0" dirty="0">
                          <a:effectLst/>
                          <a:latin typeface="Calibri" panose="020F0502020204030204" pitchFamily="34" charset="0"/>
                        </a:rPr>
                        <a:t>链表 </a:t>
                      </a:r>
                      <a:endParaRPr lang="zh-CN" altLang="en-US" sz="1050" b="1" i="0" dirty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246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sz="700" b="0" i="0">
                          <a:effectLst/>
                          <a:latin typeface="Calibri" panose="020F0502020204030204" pitchFamily="34" charset="0"/>
                        </a:rPr>
                        <a:t>存储空间 </a:t>
                      </a:r>
                      <a:endParaRPr lang="zh-CN" altLang="en-US" sz="1050" b="0" i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sz="700" b="0" i="0">
                          <a:effectLst/>
                          <a:latin typeface="Calibri" panose="020F0502020204030204" pitchFamily="34" charset="0"/>
                        </a:rPr>
                        <a:t>物理上一定连续 </a:t>
                      </a:r>
                      <a:endParaRPr lang="zh-CN" altLang="en-US" sz="1050" b="0" i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sz="700" b="0" i="0" dirty="0">
                          <a:effectLst/>
                          <a:latin typeface="Calibri" panose="020F0502020204030204" pitchFamily="34" charset="0"/>
                        </a:rPr>
                        <a:t>逻辑上连续 </a:t>
                      </a:r>
                      <a:endParaRPr lang="zh-CN" altLang="en-US" sz="1050" b="0" i="0" dirty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768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sz="700" b="0" i="0">
                          <a:effectLst/>
                          <a:latin typeface="Calibri" panose="020F0502020204030204" pitchFamily="34" charset="0"/>
                        </a:rPr>
                        <a:t>随机访问 </a:t>
                      </a:r>
                      <a:endParaRPr lang="zh-CN" altLang="en-US" sz="1050" b="0" i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sz="700" b="0" i="0">
                          <a:effectLst/>
                          <a:latin typeface="Calibri" panose="020F0502020204030204" pitchFamily="34" charset="0"/>
                        </a:rPr>
                        <a:t>支持下标访问 </a:t>
                      </a:r>
                      <a:r>
                        <a:rPr lang="en-US" sz="700" b="0" i="0">
                          <a:effectLst/>
                          <a:latin typeface="Calibri" panose="020F0502020204030204" pitchFamily="34" charset="0"/>
                        </a:rPr>
                        <a:t>O(1) </a:t>
                      </a:r>
                      <a:endParaRPr lang="en-US" sz="1050" b="0" i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sz="700" b="0" i="0">
                          <a:effectLst/>
                          <a:latin typeface="Calibri" panose="020F0502020204030204" pitchFamily="34" charset="0"/>
                        </a:rPr>
                        <a:t>不支持 </a:t>
                      </a:r>
                      <a:r>
                        <a:rPr lang="en-US" sz="700" b="0" i="0">
                          <a:effectLst/>
                          <a:latin typeface="Calibri" panose="020F0502020204030204" pitchFamily="34" charset="0"/>
                        </a:rPr>
                        <a:t>O(N) </a:t>
                      </a:r>
                      <a:endParaRPr lang="en-US" sz="1050" b="0" i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375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sz="700" b="0" i="0">
                          <a:effectLst/>
                          <a:latin typeface="Calibri" panose="020F0502020204030204" pitchFamily="34" charset="0"/>
                        </a:rPr>
                        <a:t>任意位置增删 </a:t>
                      </a:r>
                      <a:endParaRPr lang="zh-CN" altLang="en-US" sz="1050" b="0" i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700" b="0" i="0">
                          <a:effectLst/>
                          <a:latin typeface="Calibri" panose="020F0502020204030204" pitchFamily="34" charset="0"/>
                        </a:rPr>
                        <a:t>需要搬移元素 O(N) </a:t>
                      </a:r>
                      <a:endParaRPr lang="pt-BR" sz="1050" b="0" i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sz="700" b="0" i="0">
                          <a:effectLst/>
                          <a:latin typeface="Calibri" panose="020F0502020204030204" pitchFamily="34" charset="0"/>
                        </a:rPr>
                        <a:t>只需要修改指针指向 </a:t>
                      </a:r>
                      <a:endParaRPr lang="zh-CN" altLang="en-US" sz="1050" b="0" i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831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sz="700" b="0" i="0">
                          <a:effectLst/>
                          <a:latin typeface="Calibri" panose="020F0502020204030204" pitchFamily="34" charset="0"/>
                        </a:rPr>
                        <a:t>插入 </a:t>
                      </a:r>
                      <a:endParaRPr lang="zh-CN" altLang="en-US" sz="1050" b="0" i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sz="700" b="0" i="0">
                          <a:effectLst/>
                          <a:latin typeface="Calibri" panose="020F0502020204030204" pitchFamily="34" charset="0"/>
                        </a:rPr>
                        <a:t>空间不够时需扩容 </a:t>
                      </a:r>
                      <a:endParaRPr lang="zh-CN" altLang="en-US" sz="1050" b="0" i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sz="700" b="0" i="0">
                          <a:effectLst/>
                          <a:latin typeface="Calibri" panose="020F0502020204030204" pitchFamily="34" charset="0"/>
                        </a:rPr>
                        <a:t>没有容量概念 </a:t>
                      </a:r>
                      <a:endParaRPr lang="zh-CN" altLang="en-US" sz="1050" b="0" i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932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sz="700" b="0" i="0">
                          <a:effectLst/>
                          <a:latin typeface="Calibri" panose="020F0502020204030204" pitchFamily="34" charset="0"/>
                        </a:rPr>
                        <a:t>应用场景 </a:t>
                      </a:r>
                      <a:endParaRPr lang="zh-CN" altLang="en-US" sz="1050" b="0" i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sz="700" b="0" i="0">
                          <a:effectLst/>
                          <a:latin typeface="Calibri" panose="020F0502020204030204" pitchFamily="34" charset="0"/>
                        </a:rPr>
                        <a:t>元素高效存储和频繁访问 </a:t>
                      </a:r>
                      <a:endParaRPr lang="zh-CN" altLang="en-US" sz="1050" b="0" i="0">
                        <a:effectLst/>
                      </a:endParaRPr>
                    </a:p>
                    <a:p>
                      <a:pPr algn="l" rtl="0" fontAlgn="base"/>
                      <a:r>
                        <a:rPr lang="zh-CN" altLang="en-US" sz="700" b="0" i="0">
                          <a:effectLst/>
                          <a:latin typeface="Calibri" panose="020F0502020204030204" pitchFamily="34" charset="0"/>
                        </a:rPr>
                        <a:t>不改变结构操作</a:t>
                      </a:r>
                      <a:r>
                        <a:rPr lang="en-US" altLang="zh-CN" sz="700" b="0" i="0"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zh-CN" altLang="en-US" sz="700" b="0" i="0">
                          <a:effectLst/>
                          <a:latin typeface="Calibri" panose="020F0502020204030204" pitchFamily="34" charset="0"/>
                        </a:rPr>
                        <a:t>读取</a:t>
                      </a:r>
                      <a:r>
                        <a:rPr lang="en-US" altLang="zh-CN" sz="700" b="0" i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zh-CN" altLang="en-US" sz="700" b="0" i="0">
                          <a:effectLst/>
                          <a:latin typeface="Calibri" panose="020F0502020204030204" pitchFamily="34" charset="0"/>
                        </a:rPr>
                        <a:t>查找</a:t>
                      </a:r>
                      <a:r>
                        <a:rPr lang="en-US" altLang="zh-CN" sz="700" b="0" i="0">
                          <a:effectLst/>
                          <a:latin typeface="Calibri" panose="020F0502020204030204" pitchFamily="34" charset="0"/>
                        </a:rPr>
                        <a:t>) </a:t>
                      </a:r>
                      <a:endParaRPr lang="zh-CN" altLang="en-US" sz="1050" b="0" i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sz="700" b="0" i="0">
                          <a:effectLst/>
                          <a:latin typeface="Calibri" panose="020F0502020204030204" pitchFamily="34" charset="0"/>
                        </a:rPr>
                        <a:t>任意位置增删元素频繁 </a:t>
                      </a:r>
                      <a:endParaRPr lang="zh-CN" altLang="en-US" sz="1050" b="0" i="0">
                        <a:effectLst/>
                      </a:endParaRPr>
                    </a:p>
                    <a:p>
                      <a:pPr algn="l" rtl="0" fontAlgn="base"/>
                      <a:r>
                        <a:rPr lang="zh-CN" altLang="en-US" sz="700" b="0" i="0">
                          <a:effectLst/>
                          <a:latin typeface="Calibri" panose="020F0502020204030204" pitchFamily="34" charset="0"/>
                        </a:rPr>
                        <a:t>破坏性操作</a:t>
                      </a:r>
                      <a:r>
                        <a:rPr lang="en-US" altLang="zh-CN" sz="700" b="0" i="0"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zh-CN" altLang="en-US" sz="700" b="0" i="0">
                          <a:effectLst/>
                          <a:latin typeface="Calibri" panose="020F0502020204030204" pitchFamily="34" charset="0"/>
                        </a:rPr>
                        <a:t>插入</a:t>
                      </a:r>
                      <a:r>
                        <a:rPr lang="en-US" altLang="zh-CN" sz="700" b="0" i="0">
                          <a:effectLst/>
                          <a:latin typeface="Calibri" panose="020F0502020204030204" pitchFamily="34" charset="0"/>
                        </a:rPr>
                        <a:t>/</a:t>
                      </a:r>
                      <a:r>
                        <a:rPr lang="zh-CN" altLang="en-US" sz="700" b="0" i="0">
                          <a:effectLst/>
                          <a:latin typeface="Calibri" panose="020F0502020204030204" pitchFamily="34" charset="0"/>
                        </a:rPr>
                        <a:t>删除</a:t>
                      </a:r>
                      <a:r>
                        <a:rPr lang="en-US" altLang="zh-CN" sz="700" b="0" i="0">
                          <a:effectLst/>
                          <a:latin typeface="Calibri" panose="020F0502020204030204" pitchFamily="34" charset="0"/>
                        </a:rPr>
                        <a:t>) </a:t>
                      </a:r>
                      <a:endParaRPr lang="zh-CN" altLang="en-US" sz="1050" b="0" i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994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sz="700" b="0" i="0">
                          <a:effectLst/>
                          <a:latin typeface="Calibri" panose="020F0502020204030204" pitchFamily="34" charset="0"/>
                        </a:rPr>
                        <a:t>缓存利用率 </a:t>
                      </a:r>
                      <a:endParaRPr lang="zh-CN" altLang="en-US" sz="1050" b="0" i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sz="700" b="0" i="0">
                          <a:effectLst/>
                          <a:latin typeface="Calibri" panose="020F0502020204030204" pitchFamily="34" charset="0"/>
                        </a:rPr>
                        <a:t>高 </a:t>
                      </a:r>
                      <a:endParaRPr lang="zh-CN" altLang="en-US" sz="1050" b="0" i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zh-CN" altLang="en-US" sz="700" b="0" i="0" dirty="0">
                          <a:effectLst/>
                          <a:latin typeface="Calibri" panose="020F0502020204030204" pitchFamily="34" charset="0"/>
                        </a:rPr>
                        <a:t>低 </a:t>
                      </a:r>
                      <a:endParaRPr lang="zh-CN" altLang="en-US" sz="1050" b="0" i="0" dirty="0">
                        <a:effectLst/>
                      </a:endParaRPr>
                    </a:p>
                  </a:txBody>
                  <a:tcPr marT="28575" marB="28575">
                    <a:lnL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90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449898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F3769086-8A8B-4DB7-567B-2D5AF7393B3F}"/>
              </a:ext>
            </a:extLst>
          </p:cNvPr>
          <p:cNvGrpSpPr/>
          <p:nvPr/>
        </p:nvGrpSpPr>
        <p:grpSpPr>
          <a:xfrm>
            <a:off x="3106164" y="3749215"/>
            <a:ext cx="4386653" cy="756927"/>
            <a:chOff x="7614613" y="5950488"/>
            <a:chExt cx="4386653" cy="756927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15ED861-16D7-04DD-DD56-73F8CD2AAAF3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▶栈和队列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541EF79-C075-D3E9-6BAD-8655BF0FB53A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</a:rPr>
                <a:t>栈</a:t>
              </a:r>
              <a:r>
                <a:rPr lang="en-US" altLang="zh-CN" sz="1200" dirty="0">
                  <a:solidFill>
                    <a:schemeClr val="accent1"/>
                  </a:solidFill>
                </a:rPr>
                <a:t>: </a:t>
              </a:r>
              <a:r>
                <a:rPr lang="zh-CN" altLang="en-US" sz="1200" dirty="0">
                  <a:solidFill>
                    <a:schemeClr val="accent1"/>
                  </a:solidFill>
                </a:rPr>
                <a:t>只允许固定一端插入和删除元素，遵循先进后出 </a:t>
              </a:r>
              <a:r>
                <a:rPr lang="en-US" altLang="zh-CN" sz="1200" dirty="0">
                  <a:solidFill>
                    <a:schemeClr val="accent1"/>
                  </a:solidFill>
                </a:rPr>
                <a:t>LIFO</a:t>
              </a:r>
            </a:p>
            <a:p>
              <a:r>
                <a:rPr lang="zh-CN" altLang="en-US" sz="1200" dirty="0">
                  <a:solidFill>
                    <a:schemeClr val="accent1"/>
                  </a:solidFill>
                </a:rPr>
                <a:t>队列</a:t>
              </a:r>
              <a:r>
                <a:rPr lang="en-US" altLang="zh-CN" sz="1200" dirty="0">
                  <a:solidFill>
                    <a:schemeClr val="accent1"/>
                  </a:solidFill>
                </a:rPr>
                <a:t>:  </a:t>
              </a:r>
              <a:r>
                <a:rPr lang="zh-CN" altLang="en-US" sz="1200" dirty="0">
                  <a:solidFill>
                    <a:schemeClr val="accent1"/>
                  </a:solidFill>
                </a:rPr>
                <a:t>只允许队尾插入，队头删除元素，遵循先进先出 </a:t>
              </a:r>
              <a:r>
                <a:rPr lang="en-US" altLang="zh-CN" sz="1200" dirty="0">
                  <a:solidFill>
                    <a:schemeClr val="accent1"/>
                  </a:solidFill>
                </a:rPr>
                <a:t>FIFO </a:t>
              </a:r>
              <a:endParaRPr lang="en-US" sz="12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2065" name="Picture 2064">
            <a:extLst>
              <a:ext uri="{FF2B5EF4-FFF2-40B4-BE49-F238E27FC236}">
                <a16:creationId xmlns:a16="http://schemas.microsoft.com/office/drawing/2014/main" id="{FFA73767-FFE7-2B63-EA11-DA43419EE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7148" y="4663342"/>
            <a:ext cx="2550517" cy="738022"/>
          </a:xfrm>
          <a:prstGeom prst="rect">
            <a:avLst/>
          </a:prstGeom>
        </p:spPr>
      </p:pic>
      <p:pic>
        <p:nvPicPr>
          <p:cNvPr id="2110" name="Picture 2109">
            <a:extLst>
              <a:ext uri="{FF2B5EF4-FFF2-40B4-BE49-F238E27FC236}">
                <a16:creationId xmlns:a16="http://schemas.microsoft.com/office/drawing/2014/main" id="{A47DC7A7-B70A-E046-811D-AEE3B956BD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0824" y="4507838"/>
            <a:ext cx="1338142" cy="97734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903CAED7-CBA2-257D-230F-9D46D707C305}"/>
              </a:ext>
            </a:extLst>
          </p:cNvPr>
          <p:cNvGrpSpPr/>
          <p:nvPr/>
        </p:nvGrpSpPr>
        <p:grpSpPr>
          <a:xfrm>
            <a:off x="7679921" y="775477"/>
            <a:ext cx="4386653" cy="572261"/>
            <a:chOff x="7614613" y="5950488"/>
            <a:chExt cx="4386653" cy="572261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293D8D1E-B66A-A397-F87B-D73E5E2BE96D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▶模式匹配</a:t>
              </a:r>
              <a:endParaRPr lang="en-US" altLang="zh-CN" sz="1200" dirty="0">
                <a:solidFill>
                  <a:schemeClr val="bg1"/>
                </a:solidFill>
                <a:latin typeface="ui-monospace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05BC96A-72C8-6D99-144A-B42CA5FE5CB4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  <a:latin typeface="ui-monospace"/>
                </a:rPr>
                <a:t>给定两个字符串</a:t>
              </a:r>
              <a:r>
                <a:rPr lang="en-US" altLang="zh-CN" sz="1200" dirty="0">
                  <a:solidFill>
                    <a:schemeClr val="accent1"/>
                  </a:solidFill>
                  <a:latin typeface="ui-monospace"/>
                </a:rPr>
                <a:t>S</a:t>
              </a:r>
              <a:r>
                <a:rPr lang="zh-CN" altLang="en-US" sz="1200" dirty="0">
                  <a:solidFill>
                    <a:schemeClr val="accent1"/>
                  </a:solidFill>
                  <a:latin typeface="ui-monospace"/>
                </a:rPr>
                <a:t>和</a:t>
              </a:r>
              <a:r>
                <a:rPr lang="en-US" altLang="zh-CN" sz="1200" dirty="0">
                  <a:solidFill>
                    <a:schemeClr val="accent1"/>
                  </a:solidFill>
                  <a:latin typeface="ui-monospace"/>
                </a:rPr>
                <a:t>T</a:t>
              </a:r>
              <a:r>
                <a:rPr lang="zh-CN" altLang="en-US" sz="1200" dirty="0">
                  <a:solidFill>
                    <a:schemeClr val="accent1"/>
                  </a:solidFill>
                  <a:latin typeface="ui-monospace"/>
                </a:rPr>
                <a:t>，在主串</a:t>
              </a:r>
              <a:r>
                <a:rPr lang="en-US" altLang="zh-CN" sz="1200" dirty="0">
                  <a:solidFill>
                    <a:schemeClr val="accent1"/>
                  </a:solidFill>
                  <a:latin typeface="ui-monospace"/>
                </a:rPr>
                <a:t>S</a:t>
              </a:r>
              <a:r>
                <a:rPr lang="zh-CN" altLang="en-US" sz="1200" dirty="0">
                  <a:solidFill>
                    <a:schemeClr val="accent1"/>
                  </a:solidFill>
                  <a:latin typeface="ui-monospace"/>
                </a:rPr>
                <a:t>中寻找子串</a:t>
              </a:r>
              <a:r>
                <a:rPr lang="en-US" altLang="zh-CN" sz="1200" dirty="0">
                  <a:solidFill>
                    <a:schemeClr val="accent1"/>
                  </a:solidFill>
                  <a:latin typeface="ui-monospace"/>
                </a:rPr>
                <a:t>T</a:t>
              </a:r>
              <a:r>
                <a:rPr lang="zh-CN" altLang="en-US" sz="1200" dirty="0">
                  <a:solidFill>
                    <a:schemeClr val="accent1"/>
                  </a:solidFill>
                  <a:latin typeface="ui-monospace"/>
                </a:rPr>
                <a:t>的过程</a:t>
              </a:r>
              <a:endParaRPr lang="en-US" sz="1200" dirty="0">
                <a:solidFill>
                  <a:schemeClr val="accent1"/>
                </a:solidFill>
                <a:latin typeface="ui-monospace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8C4A2C-9179-699D-1B59-34E08F283998}"/>
              </a:ext>
            </a:extLst>
          </p:cNvPr>
          <p:cNvGrpSpPr/>
          <p:nvPr/>
        </p:nvGrpSpPr>
        <p:grpSpPr>
          <a:xfrm>
            <a:off x="7679921" y="1469125"/>
            <a:ext cx="4386653" cy="572261"/>
            <a:chOff x="7614613" y="5950488"/>
            <a:chExt cx="4386653" cy="57226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9D6C805-9D6F-5D84-951C-28307D766590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Brute-Force</a:t>
              </a:r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算法</a:t>
              </a:r>
              <a:endParaRPr lang="en-US" altLang="zh-CN" sz="1200" dirty="0">
                <a:solidFill>
                  <a:schemeClr val="bg1"/>
                </a:solidFill>
                <a:latin typeface="ui-monospace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8F96EF5-F63A-52B0-1AE2-9D3AA92B7162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  <a:latin typeface="ui-monospace"/>
                </a:rPr>
                <a:t>暴力依次比较</a:t>
              </a:r>
              <a:endParaRPr lang="en-US" sz="1200" dirty="0">
                <a:solidFill>
                  <a:schemeClr val="accent1"/>
                </a:solidFill>
                <a:latin typeface="ui-monospace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F67A26-23AF-B340-F28C-D41D1C46BEE6}"/>
              </a:ext>
            </a:extLst>
          </p:cNvPr>
          <p:cNvGrpSpPr/>
          <p:nvPr/>
        </p:nvGrpSpPr>
        <p:grpSpPr>
          <a:xfrm>
            <a:off x="7679921" y="3429000"/>
            <a:ext cx="4386653" cy="756927"/>
            <a:chOff x="7614613" y="5950488"/>
            <a:chExt cx="4386653" cy="756927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41DD3022-7E17-0941-3B43-AB3F9B5F6717}"/>
                </a:ext>
              </a:extLst>
            </p:cNvPr>
            <p:cNvSpPr/>
            <p:nvPr/>
          </p:nvSpPr>
          <p:spPr>
            <a:xfrm>
              <a:off x="7614613" y="5950488"/>
              <a:ext cx="4386653" cy="285959"/>
            </a:xfrm>
            <a:prstGeom prst="roundRect">
              <a:avLst>
                <a:gd name="adj" fmla="val 16014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▶</a:t>
              </a:r>
              <a:r>
                <a:rPr lang="en-US" altLang="zh-CN" sz="1200" dirty="0">
                  <a:solidFill>
                    <a:schemeClr val="bg1"/>
                  </a:solidFill>
                  <a:latin typeface="ui-monospace"/>
                </a:rPr>
                <a:t>KMP</a:t>
              </a:r>
              <a:r>
                <a:rPr lang="zh-CN" altLang="en-US" sz="1200" dirty="0">
                  <a:solidFill>
                    <a:schemeClr val="bg1"/>
                  </a:solidFill>
                  <a:latin typeface="ui-monospace"/>
                </a:rPr>
                <a:t>算法</a:t>
              </a:r>
              <a:endParaRPr lang="en-US" altLang="zh-CN" sz="1200" dirty="0">
                <a:solidFill>
                  <a:schemeClr val="bg1"/>
                </a:solidFill>
                <a:latin typeface="ui-monospace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D8AEAFC-2985-3222-260A-6917D94AC22F}"/>
                </a:ext>
              </a:extLst>
            </p:cNvPr>
            <p:cNvSpPr txBox="1"/>
            <p:nvPr/>
          </p:nvSpPr>
          <p:spPr>
            <a:xfrm>
              <a:off x="7667294" y="6245750"/>
              <a:ext cx="428157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chemeClr val="accent1"/>
                  </a:solidFill>
                  <a:latin typeface="ui-monospace"/>
                </a:rPr>
                <a:t>当主串与模式串部分匹配后出现不匹配字符时，通过</a:t>
              </a:r>
              <a:r>
                <a:rPr lang="en-US" altLang="zh-CN" sz="1200" dirty="0">
                  <a:solidFill>
                    <a:schemeClr val="accent1"/>
                  </a:solidFill>
                  <a:latin typeface="ui-monospace"/>
                </a:rPr>
                <a:t>next</a:t>
              </a:r>
              <a:r>
                <a:rPr lang="zh-CN" altLang="en-US" sz="1200" dirty="0">
                  <a:solidFill>
                    <a:schemeClr val="accent1"/>
                  </a:solidFill>
                  <a:latin typeface="ui-monospace"/>
                </a:rPr>
                <a:t>数组确定模式串应回溯的位置，而非从头开始匹配</a:t>
              </a:r>
              <a:endParaRPr lang="en-US" sz="1200" dirty="0">
                <a:solidFill>
                  <a:schemeClr val="accent1"/>
                </a:solidFill>
                <a:latin typeface="ui-monospac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3739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58309F-8DB5-5FE8-77A5-5C1A197B723D}"/>
              </a:ext>
            </a:extLst>
          </p:cNvPr>
          <p:cNvSpPr txBox="1"/>
          <p:nvPr/>
        </p:nvSpPr>
        <p:spPr>
          <a:xfrm>
            <a:off x="5201393" y="121467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链表</a:t>
            </a:r>
            <a:endParaRPr lang="en-US" sz="1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E05C8B-1FC4-4B76-593B-1CC2638D2375}"/>
              </a:ext>
            </a:extLst>
          </p:cNvPr>
          <p:cNvSpPr/>
          <p:nvPr/>
        </p:nvSpPr>
        <p:spPr>
          <a:xfrm>
            <a:off x="3921978" y="996375"/>
            <a:ext cx="552450" cy="1690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0x12FFA0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8EC2E4-3D0D-F71A-7930-5C50D8C257BF}"/>
              </a:ext>
            </a:extLst>
          </p:cNvPr>
          <p:cNvSpPr/>
          <p:nvPr/>
        </p:nvSpPr>
        <p:spPr>
          <a:xfrm>
            <a:off x="4753034" y="755867"/>
            <a:ext cx="552450" cy="2405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6F0BA7-B2FF-922B-3011-09E692CFB9F7}"/>
              </a:ext>
            </a:extLst>
          </p:cNvPr>
          <p:cNvSpPr/>
          <p:nvPr/>
        </p:nvSpPr>
        <p:spPr>
          <a:xfrm>
            <a:off x="4753034" y="996375"/>
            <a:ext cx="552450" cy="1690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0x12FFB0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A67C5-D832-F14E-3863-1F1AB92A17F1}"/>
              </a:ext>
            </a:extLst>
          </p:cNvPr>
          <p:cNvSpPr/>
          <p:nvPr/>
        </p:nvSpPr>
        <p:spPr>
          <a:xfrm>
            <a:off x="5584090" y="755867"/>
            <a:ext cx="552450" cy="2405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E35A48-E3AF-AE27-F468-3D62AD2D0B36}"/>
              </a:ext>
            </a:extLst>
          </p:cNvPr>
          <p:cNvSpPr/>
          <p:nvPr/>
        </p:nvSpPr>
        <p:spPr>
          <a:xfrm>
            <a:off x="5584090" y="996375"/>
            <a:ext cx="552450" cy="1690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0x12FFC0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DF4C79-04FB-D9CA-AC8B-D2F23DD24EEA}"/>
              </a:ext>
            </a:extLst>
          </p:cNvPr>
          <p:cNvSpPr/>
          <p:nvPr/>
        </p:nvSpPr>
        <p:spPr>
          <a:xfrm>
            <a:off x="6415146" y="755867"/>
            <a:ext cx="552450" cy="2405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DF0360-E922-3315-E2E9-34E15CE2F61F}"/>
              </a:ext>
            </a:extLst>
          </p:cNvPr>
          <p:cNvSpPr/>
          <p:nvPr/>
        </p:nvSpPr>
        <p:spPr>
          <a:xfrm>
            <a:off x="6415146" y="996375"/>
            <a:ext cx="552450" cy="16906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0x12FFD0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AB6DA381-D90B-5205-270B-006AD60B0066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4474428" y="876121"/>
            <a:ext cx="278606" cy="2047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5122CBB6-7697-2535-E998-8BAFE533303C}"/>
              </a:ext>
            </a:extLst>
          </p:cNvPr>
          <p:cNvCxnSpPr/>
          <p:nvPr/>
        </p:nvCxnSpPr>
        <p:spPr>
          <a:xfrm flipV="1">
            <a:off x="5308311" y="860643"/>
            <a:ext cx="278606" cy="2047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FC12B38F-76A8-DE3A-55F0-82D4761706EF}"/>
              </a:ext>
            </a:extLst>
          </p:cNvPr>
          <p:cNvCxnSpPr/>
          <p:nvPr/>
        </p:nvCxnSpPr>
        <p:spPr>
          <a:xfrm flipV="1">
            <a:off x="6133713" y="860643"/>
            <a:ext cx="278606" cy="20478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D38C682-1F1B-9F1F-1EAA-B98825CC83EE}"/>
              </a:ext>
            </a:extLst>
          </p:cNvPr>
          <p:cNvSpPr/>
          <p:nvPr/>
        </p:nvSpPr>
        <p:spPr>
          <a:xfrm>
            <a:off x="1404773" y="986461"/>
            <a:ext cx="552450" cy="2405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DCF8E99-F2EA-658A-0425-E096C77EAE68}"/>
              </a:ext>
            </a:extLst>
          </p:cNvPr>
          <p:cNvSpPr/>
          <p:nvPr/>
        </p:nvSpPr>
        <p:spPr>
          <a:xfrm>
            <a:off x="2153071" y="986461"/>
            <a:ext cx="552450" cy="2405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54E0D22-2033-B40D-C3E6-F0019BA39740}"/>
              </a:ext>
            </a:extLst>
          </p:cNvPr>
          <p:cNvCxnSpPr/>
          <p:nvPr/>
        </p:nvCxnSpPr>
        <p:spPr>
          <a:xfrm flipV="1">
            <a:off x="1645741" y="2632553"/>
            <a:ext cx="0" cy="88265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2C2399-468E-68AF-D3D8-63AA0D665ACB}"/>
              </a:ext>
            </a:extLst>
          </p:cNvPr>
          <p:cNvCxnSpPr/>
          <p:nvPr/>
        </p:nvCxnSpPr>
        <p:spPr>
          <a:xfrm flipV="1">
            <a:off x="2432347" y="2638903"/>
            <a:ext cx="0" cy="88265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50E265-BC44-DB2E-8BC6-4EAF122B424C}"/>
              </a:ext>
            </a:extLst>
          </p:cNvPr>
          <p:cNvCxnSpPr>
            <a:cxnSpLocks/>
          </p:cNvCxnSpPr>
          <p:nvPr/>
        </p:nvCxnSpPr>
        <p:spPr>
          <a:xfrm>
            <a:off x="1260124" y="880485"/>
            <a:ext cx="1572397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9405ED6-6961-83BA-BD2D-D114F12E57F3}"/>
              </a:ext>
            </a:extLst>
          </p:cNvPr>
          <p:cNvCxnSpPr/>
          <p:nvPr/>
        </p:nvCxnSpPr>
        <p:spPr>
          <a:xfrm flipV="1">
            <a:off x="2438697" y="2626203"/>
            <a:ext cx="0" cy="88265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8466911-01E8-BFE4-7B9F-4F6CE940E2F9}"/>
              </a:ext>
            </a:extLst>
          </p:cNvPr>
          <p:cNvSpPr txBox="1"/>
          <p:nvPr/>
        </p:nvSpPr>
        <p:spPr>
          <a:xfrm>
            <a:off x="1115169" y="32901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栈底</a:t>
            </a:r>
            <a:endParaRPr lang="en-US" sz="12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15B0548-8B1E-C7D7-A1AD-162862E5F8F6}"/>
              </a:ext>
            </a:extLst>
          </p:cNvPr>
          <p:cNvSpPr txBox="1"/>
          <p:nvPr/>
        </p:nvSpPr>
        <p:spPr>
          <a:xfrm>
            <a:off x="1115616" y="262024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栈顶</a:t>
            </a:r>
            <a:endParaRPr lang="en-US" sz="1200" b="1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05CA9B7-CF83-F73C-EC4A-BD95FE8F8152}"/>
              </a:ext>
            </a:extLst>
          </p:cNvPr>
          <p:cNvCxnSpPr>
            <a:cxnSpLocks/>
          </p:cNvCxnSpPr>
          <p:nvPr/>
        </p:nvCxnSpPr>
        <p:spPr>
          <a:xfrm>
            <a:off x="1266473" y="1337685"/>
            <a:ext cx="1572397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8A8CF8F6-4FEC-B399-010E-50371F2FF139}"/>
              </a:ext>
            </a:extLst>
          </p:cNvPr>
          <p:cNvSpPr/>
          <p:nvPr/>
        </p:nvSpPr>
        <p:spPr>
          <a:xfrm flipH="1">
            <a:off x="1063614" y="986461"/>
            <a:ext cx="162157" cy="240508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48" name="Arrow: Right 2047">
            <a:extLst>
              <a:ext uri="{FF2B5EF4-FFF2-40B4-BE49-F238E27FC236}">
                <a16:creationId xmlns:a16="http://schemas.microsoft.com/office/drawing/2014/main" id="{EE538C1E-E443-A281-26D6-6BF375941075}"/>
              </a:ext>
            </a:extLst>
          </p:cNvPr>
          <p:cNvSpPr/>
          <p:nvPr/>
        </p:nvSpPr>
        <p:spPr>
          <a:xfrm flipH="1">
            <a:off x="2832521" y="996375"/>
            <a:ext cx="162157" cy="240508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8A34386E-5F0C-D184-8092-C411EA51114A}"/>
              </a:ext>
            </a:extLst>
          </p:cNvPr>
          <p:cNvSpPr txBox="1"/>
          <p:nvPr/>
        </p:nvSpPr>
        <p:spPr>
          <a:xfrm>
            <a:off x="1144692" y="13654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队头</a:t>
            </a:r>
            <a:endParaRPr lang="en-US" sz="1200" b="1" dirty="0"/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CBDB6E1D-701C-B995-6714-95A60A652CEF}"/>
              </a:ext>
            </a:extLst>
          </p:cNvPr>
          <p:cNvSpPr txBox="1"/>
          <p:nvPr/>
        </p:nvSpPr>
        <p:spPr>
          <a:xfrm>
            <a:off x="2502235" y="13654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队尾</a:t>
            </a:r>
            <a:endParaRPr lang="en-US" sz="1200" b="1" dirty="0"/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385BC4E5-920B-AB25-7601-402677F47433}"/>
              </a:ext>
            </a:extLst>
          </p:cNvPr>
          <p:cNvSpPr txBox="1"/>
          <p:nvPr/>
        </p:nvSpPr>
        <p:spPr>
          <a:xfrm>
            <a:off x="2994678" y="97812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入队</a:t>
            </a:r>
            <a:endParaRPr lang="en-US" sz="1200" b="1" dirty="0"/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4556F574-B259-0145-A7BF-C684AC79F26D}"/>
              </a:ext>
            </a:extLst>
          </p:cNvPr>
          <p:cNvSpPr txBox="1"/>
          <p:nvPr/>
        </p:nvSpPr>
        <p:spPr>
          <a:xfrm>
            <a:off x="623173" y="96821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出队</a:t>
            </a:r>
            <a:endParaRPr lang="en-US" sz="1200" b="1" dirty="0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A4A08FAD-E512-8FC1-4361-12F643D99F6A}"/>
              </a:ext>
            </a:extLst>
          </p:cNvPr>
          <p:cNvSpPr/>
          <p:nvPr/>
        </p:nvSpPr>
        <p:spPr>
          <a:xfrm>
            <a:off x="1767308" y="3145417"/>
            <a:ext cx="552450" cy="2405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71FE149B-8750-ACD1-C991-CF1ACC4A8628}"/>
              </a:ext>
            </a:extLst>
          </p:cNvPr>
          <p:cNvSpPr/>
          <p:nvPr/>
        </p:nvSpPr>
        <p:spPr>
          <a:xfrm>
            <a:off x="1767308" y="2776993"/>
            <a:ext cx="552450" cy="2405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24547BFB-FEB1-17B8-C549-648B4423FBFD}"/>
              </a:ext>
            </a:extLst>
          </p:cNvPr>
          <p:cNvCxnSpPr>
            <a:cxnSpLocks/>
          </p:cNvCxnSpPr>
          <p:nvPr/>
        </p:nvCxnSpPr>
        <p:spPr>
          <a:xfrm>
            <a:off x="1642566" y="3505678"/>
            <a:ext cx="796131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71" name="TextBox 2070">
            <a:extLst>
              <a:ext uri="{FF2B5EF4-FFF2-40B4-BE49-F238E27FC236}">
                <a16:creationId xmlns:a16="http://schemas.microsoft.com/office/drawing/2014/main" id="{5EE9EAFA-0518-5F5B-59DF-2099F6C6C5D2}"/>
              </a:ext>
            </a:extLst>
          </p:cNvPr>
          <p:cNvSpPr txBox="1"/>
          <p:nvPr/>
        </p:nvSpPr>
        <p:spPr>
          <a:xfrm>
            <a:off x="1102669" y="2315440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入栈</a:t>
            </a:r>
            <a:endParaRPr lang="en-US" sz="1200" b="1" dirty="0"/>
          </a:p>
        </p:txBody>
      </p:sp>
      <p:sp>
        <p:nvSpPr>
          <p:cNvPr id="2072" name="Arrow: Bent 2071">
            <a:extLst>
              <a:ext uri="{FF2B5EF4-FFF2-40B4-BE49-F238E27FC236}">
                <a16:creationId xmlns:a16="http://schemas.microsoft.com/office/drawing/2014/main" id="{759C0EA8-F534-A41E-CA59-5D15CE36923A}"/>
              </a:ext>
            </a:extLst>
          </p:cNvPr>
          <p:cNvSpPr/>
          <p:nvPr/>
        </p:nvSpPr>
        <p:spPr>
          <a:xfrm rot="5400000">
            <a:off x="1662248" y="2444531"/>
            <a:ext cx="162606" cy="176958"/>
          </a:xfrm>
          <a:prstGeom prst="bentArrow">
            <a:avLst>
              <a:gd name="adj1" fmla="val 51051"/>
              <a:gd name="adj2" fmla="val 43166"/>
              <a:gd name="adj3" fmla="val 25000"/>
              <a:gd name="adj4" fmla="val 4375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3" name="Arrow: Bent 2072">
            <a:extLst>
              <a:ext uri="{FF2B5EF4-FFF2-40B4-BE49-F238E27FC236}">
                <a16:creationId xmlns:a16="http://schemas.microsoft.com/office/drawing/2014/main" id="{664ED865-4D11-594C-4750-9B0F09E5E2A1}"/>
              </a:ext>
            </a:extLst>
          </p:cNvPr>
          <p:cNvSpPr/>
          <p:nvPr/>
        </p:nvSpPr>
        <p:spPr>
          <a:xfrm>
            <a:off x="2243484" y="2444531"/>
            <a:ext cx="162606" cy="176958"/>
          </a:xfrm>
          <a:prstGeom prst="bentArrow">
            <a:avLst>
              <a:gd name="adj1" fmla="val 51051"/>
              <a:gd name="adj2" fmla="val 43166"/>
              <a:gd name="adj3" fmla="val 25000"/>
              <a:gd name="adj4" fmla="val 4375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74" name="TextBox 2073">
            <a:extLst>
              <a:ext uri="{FF2B5EF4-FFF2-40B4-BE49-F238E27FC236}">
                <a16:creationId xmlns:a16="http://schemas.microsoft.com/office/drawing/2014/main" id="{F8D77327-4266-3204-2659-35F20CE138C3}"/>
              </a:ext>
            </a:extLst>
          </p:cNvPr>
          <p:cNvSpPr txBox="1"/>
          <p:nvPr/>
        </p:nvSpPr>
        <p:spPr>
          <a:xfrm>
            <a:off x="2389694" y="23098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/>
              <a:t>出栈</a:t>
            </a:r>
            <a:endParaRPr lang="en-US" sz="1200" b="1" dirty="0"/>
          </a:p>
        </p:txBody>
      </p:sp>
      <p:sp>
        <p:nvSpPr>
          <p:cNvPr id="2111" name="Rectangle 2110">
            <a:extLst>
              <a:ext uri="{FF2B5EF4-FFF2-40B4-BE49-F238E27FC236}">
                <a16:creationId xmlns:a16="http://schemas.microsoft.com/office/drawing/2014/main" id="{BDDAADFF-AEFD-475A-6EC2-1C812DF222F8}"/>
              </a:ext>
            </a:extLst>
          </p:cNvPr>
          <p:cNvSpPr/>
          <p:nvPr/>
        </p:nvSpPr>
        <p:spPr>
          <a:xfrm>
            <a:off x="3921978" y="1915679"/>
            <a:ext cx="349985" cy="2405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a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12" name="Rectangle 2111">
            <a:extLst>
              <a:ext uri="{FF2B5EF4-FFF2-40B4-BE49-F238E27FC236}">
                <a16:creationId xmlns:a16="http://schemas.microsoft.com/office/drawing/2014/main" id="{35B4C701-9F63-3E87-A9BF-C49303738654}"/>
              </a:ext>
            </a:extLst>
          </p:cNvPr>
          <p:cNvSpPr/>
          <p:nvPr/>
        </p:nvSpPr>
        <p:spPr>
          <a:xfrm>
            <a:off x="4271963" y="1915679"/>
            <a:ext cx="349985" cy="2405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b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13" name="Rectangle 2112">
            <a:extLst>
              <a:ext uri="{FF2B5EF4-FFF2-40B4-BE49-F238E27FC236}">
                <a16:creationId xmlns:a16="http://schemas.microsoft.com/office/drawing/2014/main" id="{DA8939E1-5456-E5F1-E7D3-F7D76E71BFFA}"/>
              </a:ext>
            </a:extLst>
          </p:cNvPr>
          <p:cNvSpPr/>
          <p:nvPr/>
        </p:nvSpPr>
        <p:spPr>
          <a:xfrm>
            <a:off x="4621948" y="1915679"/>
            <a:ext cx="349985" cy="2405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b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14" name="Rectangle 2113">
            <a:extLst>
              <a:ext uri="{FF2B5EF4-FFF2-40B4-BE49-F238E27FC236}">
                <a16:creationId xmlns:a16="http://schemas.microsoft.com/office/drawing/2014/main" id="{474EF107-9C9A-F795-6753-0A15FA8DD23F}"/>
              </a:ext>
            </a:extLst>
          </p:cNvPr>
          <p:cNvSpPr/>
          <p:nvPr/>
        </p:nvSpPr>
        <p:spPr>
          <a:xfrm>
            <a:off x="4971933" y="1915679"/>
            <a:ext cx="349985" cy="2405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b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15" name="Rectangle 2114">
            <a:extLst>
              <a:ext uri="{FF2B5EF4-FFF2-40B4-BE49-F238E27FC236}">
                <a16:creationId xmlns:a16="http://schemas.microsoft.com/office/drawing/2014/main" id="{46F989BC-B022-4899-F2FB-FFAC9A348D5D}"/>
              </a:ext>
            </a:extLst>
          </p:cNvPr>
          <p:cNvSpPr/>
          <p:nvPr/>
        </p:nvSpPr>
        <p:spPr>
          <a:xfrm>
            <a:off x="5321918" y="1915679"/>
            <a:ext cx="349985" cy="2405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a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16" name="Rectangle 2115">
            <a:extLst>
              <a:ext uri="{FF2B5EF4-FFF2-40B4-BE49-F238E27FC236}">
                <a16:creationId xmlns:a16="http://schemas.microsoft.com/office/drawing/2014/main" id="{927CF995-A0E6-BAC4-948A-7A17AC146BE4}"/>
              </a:ext>
            </a:extLst>
          </p:cNvPr>
          <p:cNvSpPr/>
          <p:nvPr/>
        </p:nvSpPr>
        <p:spPr>
          <a:xfrm>
            <a:off x="5671903" y="1915679"/>
            <a:ext cx="349985" cy="2405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b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17" name="Rectangle 2116">
            <a:extLst>
              <a:ext uri="{FF2B5EF4-FFF2-40B4-BE49-F238E27FC236}">
                <a16:creationId xmlns:a16="http://schemas.microsoft.com/office/drawing/2014/main" id="{E26F31E3-D9ED-1511-FDEE-9E0700708370}"/>
              </a:ext>
            </a:extLst>
          </p:cNvPr>
          <p:cNvSpPr/>
          <p:nvPr/>
        </p:nvSpPr>
        <p:spPr>
          <a:xfrm>
            <a:off x="6021888" y="1915679"/>
            <a:ext cx="349985" cy="2405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c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18" name="Rectangle 2117">
            <a:extLst>
              <a:ext uri="{FF2B5EF4-FFF2-40B4-BE49-F238E27FC236}">
                <a16:creationId xmlns:a16="http://schemas.microsoft.com/office/drawing/2014/main" id="{D720A7B7-B559-2FA2-160D-6DFD03DF1A72}"/>
              </a:ext>
            </a:extLst>
          </p:cNvPr>
          <p:cNvSpPr/>
          <p:nvPr/>
        </p:nvSpPr>
        <p:spPr>
          <a:xfrm>
            <a:off x="6371873" y="1915679"/>
            <a:ext cx="349985" cy="2405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d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19" name="Rectangle 2118">
            <a:extLst>
              <a:ext uri="{FF2B5EF4-FFF2-40B4-BE49-F238E27FC236}">
                <a16:creationId xmlns:a16="http://schemas.microsoft.com/office/drawing/2014/main" id="{56CBC299-9F5B-87AC-5BC1-FBD6A39D74B7}"/>
              </a:ext>
            </a:extLst>
          </p:cNvPr>
          <p:cNvSpPr/>
          <p:nvPr/>
        </p:nvSpPr>
        <p:spPr>
          <a:xfrm>
            <a:off x="3921920" y="2309866"/>
            <a:ext cx="349985" cy="2405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a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20" name="Rectangle 2119">
            <a:extLst>
              <a:ext uri="{FF2B5EF4-FFF2-40B4-BE49-F238E27FC236}">
                <a16:creationId xmlns:a16="http://schemas.microsoft.com/office/drawing/2014/main" id="{CF727532-5488-4120-C665-77549F39FB4A}"/>
              </a:ext>
            </a:extLst>
          </p:cNvPr>
          <p:cNvSpPr/>
          <p:nvPr/>
        </p:nvSpPr>
        <p:spPr>
          <a:xfrm>
            <a:off x="4271905" y="2309866"/>
            <a:ext cx="349985" cy="2405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b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21" name="Rectangle 2120">
            <a:extLst>
              <a:ext uri="{FF2B5EF4-FFF2-40B4-BE49-F238E27FC236}">
                <a16:creationId xmlns:a16="http://schemas.microsoft.com/office/drawing/2014/main" id="{BC9B1AC8-4D81-8BBE-52FD-8F07EE87FB42}"/>
              </a:ext>
            </a:extLst>
          </p:cNvPr>
          <p:cNvSpPr/>
          <p:nvPr/>
        </p:nvSpPr>
        <p:spPr>
          <a:xfrm>
            <a:off x="4621890" y="2309866"/>
            <a:ext cx="349985" cy="2405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tx1"/>
                </a:solidFill>
              </a:rPr>
              <a:t>c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122" name="Rectangle 2121">
            <a:extLst>
              <a:ext uri="{FF2B5EF4-FFF2-40B4-BE49-F238E27FC236}">
                <a16:creationId xmlns:a16="http://schemas.microsoft.com/office/drawing/2014/main" id="{C4049D75-EC3F-326B-77E6-719DB24A4D8B}"/>
              </a:ext>
            </a:extLst>
          </p:cNvPr>
          <p:cNvSpPr/>
          <p:nvPr/>
        </p:nvSpPr>
        <p:spPr>
          <a:xfrm>
            <a:off x="3867150" y="1862139"/>
            <a:ext cx="804861" cy="7498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0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1723</Words>
  <Application>Microsoft Office PowerPoint</Application>
  <PresentationFormat>Widescreen</PresentationFormat>
  <Paragraphs>251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 Unicode MS</vt:lpstr>
      <vt:lpstr>ui-monospace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Lingyang (ME/TEF9.2-CN)</dc:creator>
  <cp:lastModifiedBy>CAO Lingyang (ME/TEF9-CN)</cp:lastModifiedBy>
  <cp:revision>65</cp:revision>
  <cp:lastPrinted>2025-05-16T08:53:37Z</cp:lastPrinted>
  <dcterms:created xsi:type="dcterms:W3CDTF">2024-08-12T02:40:15Z</dcterms:created>
  <dcterms:modified xsi:type="dcterms:W3CDTF">2025-07-04T09:54:40Z</dcterms:modified>
</cp:coreProperties>
</file>