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6" r:id="rId14"/>
    <p:sldId id="277" r:id="rId15"/>
    <p:sldId id="278" r:id="rId16"/>
    <p:sldId id="270" r:id="rId17"/>
    <p:sldId id="271" r:id="rId18"/>
    <p:sldId id="272" r:id="rId19"/>
    <p:sldId id="273" r:id="rId20"/>
    <p:sldId id="279" r:id="rId21"/>
    <p:sldId id="274" r:id="rId22"/>
    <p:sldId id="280" r:id="rId23"/>
    <p:sldId id="281" r:id="rId24"/>
    <p:sldId id="282" r:id="rId25"/>
    <p:sldId id="283" r:id="rId26"/>
    <p:sldId id="284" r:id="rId27"/>
    <p:sldId id="285" r:id="rId28"/>
    <p:sldId id="287" r:id="rId29"/>
    <p:sldId id="286" r:id="rId30"/>
    <p:sldId id="288" r:id="rId31"/>
    <p:sldId id="289" r:id="rId32"/>
    <p:sldId id="290" r:id="rId33"/>
    <p:sldId id="292" r:id="rId34"/>
    <p:sldId id="291" r:id="rId35"/>
    <p:sldId id="294" r:id="rId36"/>
    <p:sldId id="29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623A19F-83F4-4A3D-8DBD-97D7466DAA6B}">
          <p14:sldIdLst>
            <p14:sldId id="256"/>
            <p14:sldId id="258"/>
            <p14:sldId id="261"/>
            <p14:sldId id="259"/>
            <p14:sldId id="260"/>
            <p14:sldId id="262"/>
            <p14:sldId id="263"/>
            <p14:sldId id="264"/>
            <p14:sldId id="265"/>
            <p14:sldId id="266"/>
            <p14:sldId id="268"/>
            <p14:sldId id="269"/>
            <p14:sldId id="276"/>
            <p14:sldId id="277"/>
            <p14:sldId id="278"/>
            <p14:sldId id="270"/>
            <p14:sldId id="271"/>
            <p14:sldId id="272"/>
            <p14:sldId id="273"/>
            <p14:sldId id="279"/>
            <p14:sldId id="274"/>
            <p14:sldId id="280"/>
            <p14:sldId id="281"/>
            <p14:sldId id="282"/>
            <p14:sldId id="283"/>
            <p14:sldId id="284"/>
            <p14:sldId id="285"/>
            <p14:sldId id="287"/>
            <p14:sldId id="286"/>
            <p14:sldId id="288"/>
            <p14:sldId id="289"/>
            <p14:sldId id="290"/>
            <p14:sldId id="292"/>
            <p14:sldId id="291"/>
            <p14:sldId id="294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D658-605E-4E4B-900F-F98CB6B344F1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CEB4-E95E-44CF-BD4E-A4DD46284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96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D658-605E-4E4B-900F-F98CB6B344F1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CEB4-E95E-44CF-BD4E-A4DD46284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74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D658-605E-4E4B-900F-F98CB6B344F1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CEB4-E95E-44CF-BD4E-A4DD46284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751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D658-605E-4E4B-900F-F98CB6B344F1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CEB4-E95E-44CF-BD4E-A4DD462844E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9071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D658-605E-4E4B-900F-F98CB6B344F1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CEB4-E95E-44CF-BD4E-A4DD46284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98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D658-605E-4E4B-900F-F98CB6B344F1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CEB4-E95E-44CF-BD4E-A4DD46284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184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D658-605E-4E4B-900F-F98CB6B344F1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CEB4-E95E-44CF-BD4E-A4DD46284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804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D658-605E-4E4B-900F-F98CB6B344F1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CEB4-E95E-44CF-BD4E-A4DD46284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562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D658-605E-4E4B-900F-F98CB6B344F1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CEB4-E95E-44CF-BD4E-A4DD46284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09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D658-605E-4E4B-900F-F98CB6B344F1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CEB4-E95E-44CF-BD4E-A4DD46284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17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D658-605E-4E4B-900F-F98CB6B344F1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CEB4-E95E-44CF-BD4E-A4DD46284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74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D658-605E-4E4B-900F-F98CB6B344F1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CEB4-E95E-44CF-BD4E-A4DD46284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2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D658-605E-4E4B-900F-F98CB6B344F1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CEB4-E95E-44CF-BD4E-A4DD46284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71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D658-605E-4E4B-900F-F98CB6B344F1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CEB4-E95E-44CF-BD4E-A4DD46284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17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D658-605E-4E4B-900F-F98CB6B344F1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CEB4-E95E-44CF-BD4E-A4DD46284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5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D658-605E-4E4B-900F-F98CB6B344F1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CEB4-E95E-44CF-BD4E-A4DD46284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81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D658-605E-4E4B-900F-F98CB6B344F1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CEB4-E95E-44CF-BD4E-A4DD46284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34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74ED658-605E-4E4B-900F-F98CB6B344F1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6CEB4-E95E-44CF-BD4E-A4DD46284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365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0md3v/AwesomeXSS" TargetMode="External"/><Relationship Id="rId2" Type="http://schemas.openxmlformats.org/officeDocument/2006/relationships/hyperlink" Target="https://github.com/s0md3v/XSStrik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smailtasdelen/xss-payload-list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iiframework.com/news/168/releasing-yii-2-0-15-and-database-extensions-with-security-fixe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qlmapproject/sqlma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haitin.cn/gopher-attack-surfaces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bugs.shuimugan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bugs.shuimugan.com/bug/view?bug_no=149342" TargetMode="External"/><Relationship Id="rId3" Type="http://schemas.openxmlformats.org/officeDocument/2006/relationships/hyperlink" Target="https://github.com/callmefeifei/SvnHack" TargetMode="External"/><Relationship Id="rId7" Type="http://schemas.openxmlformats.org/officeDocument/2006/relationships/hyperlink" Target="https://github.com/shenyushun/py-webscanner/blob/master/all.txt" TargetMode="External"/><Relationship Id="rId2" Type="http://schemas.openxmlformats.org/officeDocument/2006/relationships/hyperlink" Target="https://github.com/BugScanTeam/GitHac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xample.com/site.sql" TargetMode="External"/><Relationship Id="rId5" Type="http://schemas.openxmlformats.org/officeDocument/2006/relationships/hyperlink" Target="http://example.com/www.zip" TargetMode="External"/><Relationship Id="rId4" Type="http://schemas.openxmlformats.org/officeDocument/2006/relationships/hyperlink" Target="https://github.com/lijiejie/ds_store_exp" TargetMode="External"/><Relationship Id="rId9" Type="http://schemas.openxmlformats.org/officeDocument/2006/relationships/hyperlink" Target="https://bugs.shuimugan.com/?BugSearch%5bbug_type%5d=%E6%95%8F%E6%84%9F%E4%BF%A1%E6%81%AF%E6%B3%84%E9%9C%B2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psscanner/rips/blob/master/config/sinks.php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ipstech.com/" TargetMode="External"/><Relationship Id="rId3" Type="http://schemas.openxmlformats.org/officeDocument/2006/relationships/hyperlink" Target="https://github.com/brunofacca/zen-rails-security-checklist" TargetMode="External"/><Relationship Id="rId7" Type="http://schemas.openxmlformats.org/officeDocument/2006/relationships/hyperlink" Target="https://github.com/sk89q/php-security-checklist" TargetMode="External"/><Relationship Id="rId2" Type="http://schemas.openxmlformats.org/officeDocument/2006/relationships/hyperlink" Target="https://github.com/shieldfy/API-Security-Checkli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0xRadi/OWASP-Web-Checklist" TargetMode="External"/><Relationship Id="rId5" Type="http://schemas.openxmlformats.org/officeDocument/2006/relationships/hyperlink" Target="https://www.sqreen.io/checklists/saas-cto-security-checklist" TargetMode="External"/><Relationship Id="rId4" Type="http://schemas.openxmlformats.org/officeDocument/2006/relationships/hyperlink" Target="https://github.com/eliotsykes/rails-security-checklist" TargetMode="External"/><Relationship Id="rId9" Type="http://schemas.openxmlformats.org/officeDocument/2006/relationships/hyperlink" Target="https://www.microfocus.com/es-es/products/static-code-analysis-sast/overview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portswigger.net/burp" TargetMode="External"/><Relationship Id="rId3" Type="http://schemas.openxmlformats.org/officeDocument/2006/relationships/hyperlink" Target="https://www.ibm.com/security/application-security/appscan" TargetMode="External"/><Relationship Id="rId7" Type="http://schemas.openxmlformats.org/officeDocument/2006/relationships/hyperlink" Target="https://github.com/sqlmapproject/sqlmap" TargetMode="External"/><Relationship Id="rId2" Type="http://schemas.openxmlformats.org/officeDocument/2006/relationships/hyperlink" Target="https://www.acunetix.com/vulnerability-scann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rachni/arachni" TargetMode="External"/><Relationship Id="rId5" Type="http://schemas.openxmlformats.org/officeDocument/2006/relationships/hyperlink" Target="https://github.com/zaproxy/zaproxy" TargetMode="External"/><Relationship Id="rId4" Type="http://schemas.openxmlformats.org/officeDocument/2006/relationships/hyperlink" Target="https://www.netsparker.com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ruence/taint/issues/3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DF936-ED7D-481E-BD76-FB668C177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深入浅出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C0C530-0BDE-4233-A00A-F5C6EB6AE7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剖析</a:t>
            </a:r>
            <a:r>
              <a:rPr lang="en-US" altLang="zh-CN" dirty="0"/>
              <a:t>Web</a:t>
            </a:r>
            <a:r>
              <a:rPr lang="zh-CN" altLang="en-US" dirty="0"/>
              <a:t>漏洞原理与防御措施</a:t>
            </a:r>
            <a:endParaRPr lang="en-US" altLang="zh-CN" dirty="0"/>
          </a:p>
          <a:p>
            <a:r>
              <a:rPr lang="en-US" altLang="zh-CN" dirty="0"/>
              <a:t>							 Power by </a:t>
            </a:r>
            <a:r>
              <a:rPr lang="zh-CN" altLang="en-US" dirty="0"/>
              <a:t>莫嘉伟</a:t>
            </a:r>
          </a:p>
        </p:txBody>
      </p:sp>
    </p:spTree>
    <p:extLst>
      <p:ext uri="{BB962C8B-B14F-4D97-AF65-F5344CB8AC3E}">
        <p14:creationId xmlns:p14="http://schemas.microsoft.com/office/powerpoint/2010/main" val="273719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C03D6-31C2-4813-894C-F6429284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FD421A67-572C-4A6F-BE14-899D68AC093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" b="2181"/>
          <a:stretch>
            <a:fillRect/>
          </a:stretch>
        </p:blipFill>
        <p:spPr/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6599AF-A95F-41EC-B6ED-7BB08CC20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810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DB063-7B23-4E3B-8042-5FBA6B01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防御</a:t>
            </a:r>
            <a:r>
              <a:rPr lang="en-US" altLang="zh-CN" dirty="0"/>
              <a:t>XSS</a:t>
            </a:r>
            <a:r>
              <a:rPr lang="zh-CN" altLang="en-US" dirty="0"/>
              <a:t>漏洞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9315E2-4ECD-4227-852C-5849C6002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普通字符串</a:t>
            </a:r>
            <a:r>
              <a:rPr lang="en-US" altLang="zh-CN" dirty="0"/>
              <a:t>:</a:t>
            </a:r>
            <a:r>
              <a:rPr lang="en-US" altLang="zh-CN" dirty="0" err="1"/>
              <a:t>htmlspecialchars</a:t>
            </a:r>
            <a:endParaRPr lang="en-US" altLang="zh-CN" dirty="0"/>
          </a:p>
          <a:p>
            <a:r>
              <a:rPr lang="zh-CN" altLang="en-US" dirty="0"/>
              <a:t>富文本字符串</a:t>
            </a:r>
            <a:r>
              <a:rPr lang="en-US" altLang="zh-CN" dirty="0"/>
              <a:t>:HTML Purifier</a:t>
            </a:r>
          </a:p>
          <a:p>
            <a:r>
              <a:rPr lang="zh-CN" altLang="en-US" dirty="0"/>
              <a:t>输出</a:t>
            </a:r>
            <a:r>
              <a:rPr lang="en-US" altLang="zh-CN" dirty="0" err="1"/>
              <a:t>json:yii</a:t>
            </a:r>
            <a:r>
              <a:rPr lang="en-US" altLang="zh-CN" dirty="0"/>
              <a:t>\helpers\Json::</a:t>
            </a:r>
            <a:r>
              <a:rPr lang="en-US" altLang="zh-CN" dirty="0" err="1"/>
              <a:t>htmlEncode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CSP</a:t>
            </a:r>
            <a:r>
              <a:rPr lang="zh-CN" altLang="en-US" dirty="0"/>
              <a:t>策略</a:t>
            </a:r>
            <a:endParaRPr lang="en-US" altLang="zh-CN" dirty="0"/>
          </a:p>
          <a:p>
            <a:pPr lvl="1"/>
            <a:r>
              <a:rPr lang="zh-CN" altLang="en-US" dirty="0"/>
              <a:t>本质是限定资源的加载范围</a:t>
            </a:r>
            <a:endParaRPr lang="en-US" altLang="zh-CN" dirty="0"/>
          </a:p>
          <a:p>
            <a:pPr lvl="1"/>
            <a:r>
              <a:rPr lang="zh-CN" altLang="en-US" dirty="0"/>
              <a:t>可以限定从哪个域名加载</a:t>
            </a:r>
            <a:r>
              <a:rPr lang="en-US" altLang="zh-CN" dirty="0" err="1"/>
              <a:t>css</a:t>
            </a:r>
            <a:r>
              <a:rPr lang="en-US" altLang="zh-CN" dirty="0"/>
              <a:t>/</a:t>
            </a:r>
            <a:r>
              <a:rPr lang="en-US" altLang="zh-CN" dirty="0" err="1"/>
              <a:t>js</a:t>
            </a:r>
            <a:r>
              <a:rPr lang="en-US" altLang="zh-CN" dirty="0"/>
              <a:t>/</a:t>
            </a:r>
            <a:r>
              <a:rPr lang="zh-CN" altLang="en-US" dirty="0"/>
              <a:t>图片</a:t>
            </a:r>
            <a:endParaRPr lang="en-US" altLang="zh-CN" dirty="0"/>
          </a:p>
          <a:p>
            <a:pPr lvl="1"/>
            <a:r>
              <a:rPr lang="zh-CN" altLang="en-US" dirty="0"/>
              <a:t>还可以限制</a:t>
            </a:r>
            <a:r>
              <a:rPr lang="en-US" altLang="zh-CN" dirty="0"/>
              <a:t>form</a:t>
            </a:r>
            <a:r>
              <a:rPr lang="zh-CN" altLang="en-US" dirty="0"/>
              <a:t>表单的提交域名</a:t>
            </a:r>
            <a:endParaRPr lang="en-US" altLang="zh-CN" dirty="0"/>
          </a:p>
          <a:p>
            <a:pPr lvl="1"/>
            <a:r>
              <a:rPr lang="zh-CN" altLang="en-US" dirty="0"/>
              <a:t>通过在响应头或者</a:t>
            </a:r>
            <a:r>
              <a:rPr lang="en-US" altLang="zh-CN" dirty="0"/>
              <a:t>meta</a:t>
            </a:r>
            <a:r>
              <a:rPr lang="zh-CN" altLang="en-US" dirty="0"/>
              <a:t>标签声明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638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DB063-7B23-4E3B-8042-5FBA6B01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落地难点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9315E2-4ECD-4227-852C-5849C6002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入库前过滤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APP</a:t>
            </a:r>
            <a:r>
              <a:rPr lang="zh-CN" altLang="en-US" dirty="0"/>
              <a:t>原生显示需要转回来</a:t>
            </a:r>
            <a:endParaRPr lang="en-US" altLang="zh-CN" dirty="0"/>
          </a:p>
          <a:p>
            <a:pPr lvl="1"/>
            <a:r>
              <a:rPr lang="en-US" altLang="zh-CN" dirty="0"/>
              <a:t>Vue</a:t>
            </a:r>
            <a:r>
              <a:rPr lang="zh-CN" altLang="en-US" dirty="0"/>
              <a:t>等现代化前端框架默认转义</a:t>
            </a:r>
            <a:r>
              <a:rPr lang="en-US" altLang="zh-CN" dirty="0"/>
              <a:t>,</a:t>
            </a:r>
            <a:r>
              <a:rPr lang="zh-CN" altLang="en-US" dirty="0"/>
              <a:t>会导致二次转义</a:t>
            </a:r>
            <a:endParaRPr lang="en-US" altLang="zh-CN" dirty="0"/>
          </a:p>
          <a:p>
            <a:r>
              <a:rPr lang="zh-CN" altLang="en-US" dirty="0"/>
              <a:t>出库时过滤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性能</a:t>
            </a:r>
            <a:endParaRPr lang="en-US" altLang="zh-CN" dirty="0"/>
          </a:p>
          <a:p>
            <a:pPr lvl="1"/>
            <a:r>
              <a:rPr lang="zh-CN" altLang="en-US" dirty="0"/>
              <a:t>忘记过滤</a:t>
            </a:r>
            <a:r>
              <a:rPr lang="en-US" altLang="zh-CN" dirty="0"/>
              <a:t>			</a:t>
            </a:r>
          </a:p>
          <a:p>
            <a:r>
              <a:rPr lang="zh-CN" altLang="en-US" dirty="0"/>
              <a:t>盲目转义</a:t>
            </a:r>
            <a:r>
              <a:rPr lang="en-US" altLang="zh-CN" dirty="0"/>
              <a:t>,</a:t>
            </a:r>
            <a:r>
              <a:rPr lang="zh-CN" altLang="en-US" dirty="0"/>
              <a:t>导致二次转义</a:t>
            </a:r>
            <a:endParaRPr lang="en-US" altLang="zh-CN" dirty="0"/>
          </a:p>
          <a:p>
            <a:r>
              <a:rPr lang="en-US" altLang="zh-CN" dirty="0"/>
              <a:t>CSP</a:t>
            </a:r>
            <a:r>
              <a:rPr lang="zh-CN" altLang="en-US" dirty="0"/>
              <a:t>配置繁琐</a:t>
            </a:r>
          </a:p>
        </p:txBody>
      </p:sp>
    </p:spTree>
    <p:extLst>
      <p:ext uri="{BB962C8B-B14F-4D97-AF65-F5344CB8AC3E}">
        <p14:creationId xmlns:p14="http://schemas.microsoft.com/office/powerpoint/2010/main" val="10665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BD2EAE6-F38F-48F3-9820-96B06CF09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美团外卖</a:t>
            </a:r>
            <a:r>
              <a:rPr lang="en-US" altLang="zh-CN" dirty="0"/>
              <a:t>https</a:t>
            </a:r>
            <a:r>
              <a:rPr lang="zh-CN" altLang="en-US" dirty="0"/>
              <a:t>下的</a:t>
            </a:r>
            <a:r>
              <a:rPr lang="en-US" altLang="zh-CN" dirty="0"/>
              <a:t>CSP</a:t>
            </a:r>
            <a:r>
              <a:rPr lang="zh-CN" altLang="en-US" dirty="0"/>
              <a:t>策略</a:t>
            </a:r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251F8D39-69D0-447C-917A-31BD1A7139A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" b="12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14755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B17CD-101C-4FDB-9D56-8D597E305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崩了半年还没被修好</a:t>
            </a: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2EE4F3BF-5A84-41D9-8B97-A958ECACC5A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7" r="160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0686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DB063-7B23-4E3B-8042-5FBA6B01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XSS</a:t>
            </a:r>
            <a:r>
              <a:rPr lang="zh-CN" altLang="en-US" dirty="0"/>
              <a:t>漏洞的挖掘方法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9315E2-4ECD-4227-852C-5849C6002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看见框就</a:t>
            </a:r>
            <a:r>
              <a:rPr lang="en-US" altLang="zh-CN" dirty="0"/>
              <a:t>X</a:t>
            </a:r>
          </a:p>
          <a:p>
            <a:pPr lvl="1"/>
            <a:r>
              <a:rPr lang="en-US" altLang="zh-CN" b="1" dirty="0" err="1">
                <a:hlinkClick r:id="rId2"/>
              </a:rPr>
              <a:t>XSStrike</a:t>
            </a:r>
            <a:endParaRPr lang="en-US" altLang="zh-CN" dirty="0"/>
          </a:p>
          <a:p>
            <a:pPr lvl="1"/>
            <a:r>
              <a:rPr lang="en-US" altLang="zh-CN" b="1" u="sng" dirty="0" err="1">
                <a:hlinkClick r:id="rId3"/>
              </a:rPr>
              <a:t>Awesome</a:t>
            </a:r>
            <a:r>
              <a:rPr lang="en-US" altLang="zh-CN" b="1" i="1" u="sng" dirty="0" err="1">
                <a:hlinkClick r:id="rId3"/>
              </a:rPr>
              <a:t>XSS</a:t>
            </a:r>
            <a:endParaRPr lang="en-US" altLang="zh-CN" b="1" i="1" u="sng" dirty="0"/>
          </a:p>
          <a:p>
            <a:pPr lvl="1"/>
            <a:r>
              <a:rPr lang="en-US" altLang="zh-CN" b="1" i="1" u="sng" dirty="0" err="1">
                <a:hlinkClick r:id="rId4"/>
              </a:rPr>
              <a:t>xss</a:t>
            </a:r>
            <a:r>
              <a:rPr lang="en-US" altLang="zh-CN" b="1" u="sng" dirty="0">
                <a:hlinkClick r:id="rId4"/>
              </a:rPr>
              <a:t>-payload-list</a:t>
            </a:r>
            <a:endParaRPr lang="en-US" altLang="zh-CN" b="1" dirty="0"/>
          </a:p>
          <a:p>
            <a:r>
              <a:rPr lang="en-US" altLang="zh-CN" b="1" dirty="0"/>
              <a:t>Tips</a:t>
            </a:r>
          </a:p>
          <a:p>
            <a:pPr lvl="1"/>
            <a:r>
              <a:rPr lang="zh-CN" altLang="en-US" b="1" dirty="0"/>
              <a:t>数据库里有攻击代码</a:t>
            </a:r>
            <a:r>
              <a:rPr lang="en-US" altLang="zh-CN" b="1" dirty="0"/>
              <a:t>,</a:t>
            </a:r>
            <a:r>
              <a:rPr lang="zh-CN" altLang="en-US" b="1" dirty="0"/>
              <a:t>不代表存在</a:t>
            </a:r>
            <a:r>
              <a:rPr lang="en-US" altLang="zh-CN" b="1" dirty="0"/>
              <a:t>XSS</a:t>
            </a:r>
            <a:r>
              <a:rPr lang="zh-CN" altLang="en-US" b="1" dirty="0"/>
              <a:t>漏洞</a:t>
            </a:r>
            <a:endParaRPr lang="en-US" altLang="zh-CN" b="1" dirty="0"/>
          </a:p>
          <a:p>
            <a:pPr lvl="1"/>
            <a:r>
              <a:rPr lang="zh-CN" altLang="en-US" b="1" dirty="0"/>
              <a:t>然而普遍情况却是存在的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85052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DB063-7B23-4E3B-8042-5FBA6B01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认知</a:t>
            </a:r>
            <a:r>
              <a:rPr lang="en-US" altLang="zh-CN" dirty="0"/>
              <a:t>SQL</a:t>
            </a:r>
            <a:r>
              <a:rPr lang="zh-CN" altLang="en-US" dirty="0"/>
              <a:t>注入漏洞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9315E2-4ECD-4227-852C-5849C6002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的本质是把用户输入的数据</a:t>
            </a:r>
            <a:r>
              <a:rPr lang="en-US" altLang="zh-CN" dirty="0"/>
              <a:t>,</a:t>
            </a:r>
            <a:r>
              <a:rPr lang="zh-CN" altLang="en-US" dirty="0"/>
              <a:t>带入</a:t>
            </a:r>
            <a:r>
              <a:rPr lang="en-US" altLang="zh-CN" dirty="0"/>
              <a:t>SQL</a:t>
            </a:r>
            <a:r>
              <a:rPr lang="zh-CN" altLang="en-US" dirty="0"/>
              <a:t>查询语句时</a:t>
            </a:r>
            <a:r>
              <a:rPr lang="en-US" altLang="zh-CN" dirty="0"/>
              <a:t>,</a:t>
            </a:r>
            <a:r>
              <a:rPr lang="zh-CN" altLang="en-US" dirty="0"/>
              <a:t>被截断了</a:t>
            </a:r>
            <a:endParaRPr lang="en-US" altLang="zh-CN" dirty="0"/>
          </a:p>
          <a:p>
            <a:r>
              <a:rPr lang="en-US" altLang="zh-CN" dirty="0"/>
              <a:t>$query = "SELECT * FROM users WHERE id = ".$_GET[“id"];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72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DB063-7B23-4E3B-8042-5FBA6B01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注入漏洞产生的各种原因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9315E2-4ECD-4227-852C-5849C6002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让用户传入数据表字段</a:t>
            </a:r>
            <a:r>
              <a:rPr lang="en-US" altLang="zh-CN" dirty="0"/>
              <a:t>,</a:t>
            </a:r>
            <a:r>
              <a:rPr lang="zh-CN" altLang="en-US" dirty="0"/>
              <a:t>却没有添加白名单</a:t>
            </a:r>
            <a:endParaRPr lang="en-US" altLang="zh-CN" dirty="0"/>
          </a:p>
          <a:p>
            <a:r>
              <a:rPr lang="zh-CN" altLang="en-US" dirty="0"/>
              <a:t>以为从数据库取的数据很安全而手工拼接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zh-CN" altLang="en-US" dirty="0"/>
              <a:t>官方翻车</a:t>
            </a:r>
            <a:r>
              <a:rPr lang="en-US" altLang="zh-CN" dirty="0"/>
              <a:t>,</a:t>
            </a:r>
            <a:r>
              <a:rPr lang="zh-CN" altLang="en-US" dirty="0"/>
              <a:t>最为致命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548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DB063-7B23-4E3B-8042-5FBA6B01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参数化绑定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9315E2-4ECD-4227-852C-5849C6002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 action="ppaction://hlinksldjump"/>
              </a:rPr>
              <a:t>参数化绑定的本质</a:t>
            </a:r>
            <a:r>
              <a:rPr lang="en-US" altLang="zh-CN" dirty="0">
                <a:hlinkClick r:id="rId2" action="ppaction://hlinksldjump"/>
              </a:rPr>
              <a:t>,</a:t>
            </a:r>
            <a:r>
              <a:rPr lang="zh-CN" altLang="en-US" dirty="0">
                <a:hlinkClick r:id="rId2" action="ppaction://hlinksldjump"/>
              </a:rPr>
              <a:t>是把</a:t>
            </a:r>
            <a:r>
              <a:rPr lang="en-US" altLang="zh-CN" dirty="0">
                <a:hlinkClick r:id="rId2" action="ppaction://hlinksldjump"/>
              </a:rPr>
              <a:t>SQL</a:t>
            </a:r>
            <a:r>
              <a:rPr lang="zh-CN" altLang="en-US" dirty="0">
                <a:hlinkClick r:id="rId2" action="ppaction://hlinksldjump"/>
              </a:rPr>
              <a:t>语句和填入的参数分开发送</a:t>
            </a:r>
            <a:endParaRPr lang="en-US" altLang="zh-CN" dirty="0"/>
          </a:p>
          <a:p>
            <a:r>
              <a:rPr lang="en-US" altLang="zh-CN" dirty="0"/>
              <a:t>Yii2</a:t>
            </a:r>
            <a:r>
              <a:rPr lang="zh-CN" altLang="en-US" dirty="0"/>
              <a:t>的参数化绑定其实是自己模拟</a:t>
            </a:r>
            <a:r>
              <a:rPr lang="en-US" altLang="zh-CN" dirty="0"/>
              <a:t>(</a:t>
            </a:r>
            <a:r>
              <a:rPr lang="zh-CN" altLang="en-US" dirty="0"/>
              <a:t>方便输出完整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722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3AA5A144-D767-4DC2-B7B9-3EFBDE347A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31" b="19231"/>
          <a:stretch>
            <a:fillRect/>
          </a:stretch>
        </p:blipFill>
        <p:spPr/>
      </p:pic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CE978CF-27BF-4564-B231-FA2A8CF3E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6" y="4627984"/>
            <a:ext cx="8825656" cy="1446245"/>
          </a:xfrm>
        </p:spPr>
        <p:txBody>
          <a:bodyPr>
            <a:normAutofit/>
          </a:bodyPr>
          <a:lstStyle/>
          <a:p>
            <a:r>
              <a:rPr lang="en-US" altLang="zh-CN" dirty="0"/>
              <a:t>$</a:t>
            </a:r>
            <a:r>
              <a:rPr lang="en-US" altLang="zh-CN" dirty="0" err="1"/>
              <a:t>mysqli</a:t>
            </a:r>
            <a:r>
              <a:rPr lang="en-US" altLang="zh-CN" dirty="0"/>
              <a:t> = new </a:t>
            </a:r>
            <a:r>
              <a:rPr lang="en-US" altLang="zh-CN" dirty="0" err="1"/>
              <a:t>mysqli</a:t>
            </a:r>
            <a:r>
              <a:rPr lang="en-US" altLang="zh-CN" dirty="0"/>
              <a:t>("127.0.0.1", "user", "pass", "</a:t>
            </a:r>
            <a:r>
              <a:rPr lang="en-US" altLang="zh-CN" dirty="0" err="1"/>
              <a:t>punbb</a:t>
            </a:r>
            <a:r>
              <a:rPr lang="en-US" altLang="zh-CN" dirty="0"/>
              <a:t>");</a:t>
            </a:r>
            <a:br>
              <a:rPr lang="en-US" altLang="zh-CN" dirty="0"/>
            </a:br>
            <a:r>
              <a:rPr lang="en-US" altLang="zh-CN" dirty="0"/>
              <a:t>$query = "SELECT `username` FROM `</a:t>
            </a:r>
            <a:r>
              <a:rPr lang="en-US" altLang="zh-CN" dirty="0" err="1"/>
              <a:t>pb_users</a:t>
            </a:r>
            <a:r>
              <a:rPr lang="en-US" altLang="zh-CN" dirty="0"/>
              <a:t>` WHERE `id`=?";</a:t>
            </a:r>
            <a:br>
              <a:rPr lang="en-US" altLang="zh-CN" dirty="0"/>
            </a:br>
            <a:r>
              <a:rPr lang="en-US" altLang="zh-CN" dirty="0"/>
              <a:t>$</a:t>
            </a:r>
            <a:r>
              <a:rPr lang="en-US" altLang="zh-CN" dirty="0" err="1"/>
              <a:t>stmt</a:t>
            </a:r>
            <a:r>
              <a:rPr lang="en-US" altLang="zh-CN" dirty="0"/>
              <a:t> = $</a:t>
            </a:r>
            <a:r>
              <a:rPr lang="en-US" altLang="zh-CN" dirty="0" err="1"/>
              <a:t>mysqli</a:t>
            </a:r>
            <a:r>
              <a:rPr lang="en-US" altLang="zh-CN" dirty="0"/>
              <a:t>-&gt;prepare($query);</a:t>
            </a:r>
            <a:br>
              <a:rPr lang="en-US" altLang="zh-CN" dirty="0"/>
            </a:br>
            <a:r>
              <a:rPr lang="en-US" altLang="zh-CN" dirty="0"/>
              <a:t>$</a:t>
            </a:r>
            <a:r>
              <a:rPr lang="en-US" altLang="zh-CN" dirty="0" err="1"/>
              <a:t>stmt</a:t>
            </a:r>
            <a:r>
              <a:rPr lang="en-US" altLang="zh-CN" dirty="0"/>
              <a:t>-&gt;</a:t>
            </a:r>
            <a:r>
              <a:rPr lang="en-US" altLang="zh-CN" dirty="0" err="1"/>
              <a:t>bind_param</a:t>
            </a:r>
            <a:r>
              <a:rPr lang="en-US" altLang="zh-CN" dirty="0"/>
              <a:t>('</a:t>
            </a:r>
            <a:r>
              <a:rPr lang="en-US" altLang="zh-CN" dirty="0" err="1"/>
              <a:t>i</a:t>
            </a:r>
            <a:r>
              <a:rPr lang="en-US" altLang="zh-CN" dirty="0"/>
              <a:t>', $id);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32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8A6DB-423D-4218-8F79-C274449D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基础认知</a:t>
            </a:r>
            <a:r>
              <a:rPr lang="en-US" altLang="zh-CN" dirty="0"/>
              <a:t>-Web</a:t>
            </a:r>
            <a:r>
              <a:rPr lang="zh-CN" altLang="en-US" dirty="0"/>
              <a:t>的本质是</a:t>
            </a:r>
            <a:r>
              <a:rPr lang="zh-CN" altLang="en-US" dirty="0">
                <a:solidFill>
                  <a:srgbClr val="FF0000"/>
                </a:solidFill>
              </a:rPr>
              <a:t>输入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B52DB-5ABD-49CD-8CF2-348CD1C9E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发起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zh-CN" altLang="en-US" dirty="0"/>
              <a:t>得到</a:t>
            </a:r>
            <a:r>
              <a:rPr lang="en-US" altLang="zh-CN" dirty="0"/>
              <a:t>HTTP</a:t>
            </a:r>
            <a:r>
              <a:rPr lang="zh-CN" altLang="en-US" dirty="0"/>
              <a:t>响应</a:t>
            </a:r>
            <a:endParaRPr lang="en-US" altLang="zh-CN" dirty="0"/>
          </a:p>
          <a:p>
            <a:r>
              <a:rPr lang="zh-CN" altLang="en-US" dirty="0"/>
              <a:t>所有的行为都可以用</a:t>
            </a:r>
            <a:r>
              <a:rPr lang="en-US" altLang="zh-CN" dirty="0"/>
              <a:t>HTTP</a:t>
            </a:r>
            <a:r>
              <a:rPr lang="zh-CN" altLang="en-US" dirty="0"/>
              <a:t>数据包表示</a:t>
            </a:r>
            <a:endParaRPr lang="en-US" altLang="zh-CN" dirty="0"/>
          </a:p>
          <a:p>
            <a:r>
              <a:rPr lang="zh-CN" altLang="en-US" dirty="0"/>
              <a:t>这也是</a:t>
            </a:r>
            <a:r>
              <a:rPr lang="en-US" altLang="zh-CN" dirty="0"/>
              <a:t>Web</a:t>
            </a:r>
            <a:r>
              <a:rPr lang="zh-CN" altLang="en-US" dirty="0"/>
              <a:t>漏洞扫描器的工作原理</a:t>
            </a:r>
          </a:p>
        </p:txBody>
      </p:sp>
    </p:spTree>
    <p:extLst>
      <p:ext uri="{BB962C8B-B14F-4D97-AF65-F5344CB8AC3E}">
        <p14:creationId xmlns:p14="http://schemas.microsoft.com/office/powerpoint/2010/main" val="1877002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DB063-7B23-4E3B-8042-5FBA6B01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Yii2 </a:t>
            </a:r>
            <a:r>
              <a:rPr lang="zh-CN" altLang="en-US" dirty="0"/>
              <a:t>框架级</a:t>
            </a:r>
            <a:r>
              <a:rPr lang="en-US" altLang="zh-CN" dirty="0"/>
              <a:t>SQL</a:t>
            </a:r>
            <a:r>
              <a:rPr lang="zh-CN" altLang="en-US" dirty="0"/>
              <a:t>注入翻车分析</a:t>
            </a:r>
            <a:r>
              <a:rPr lang="en-US" altLang="zh-CN" dirty="0"/>
              <a:t>(</a:t>
            </a:r>
            <a:r>
              <a:rPr lang="en-US" altLang="zh-CN" b="1" dirty="0">
                <a:hlinkClick r:id="rId2"/>
              </a:rPr>
              <a:t>CVE-2018-7269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9315E2-4ECD-4227-852C-5849C6002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SELECT * FROM `user` WHERE `id`=‘1’</a:t>
            </a:r>
          </a:p>
          <a:p>
            <a:r>
              <a:rPr lang="en-US" altLang="zh-CN" dirty="0"/>
              <a:t>DB::select('select * from user where id = :id’, [id' =&gt; ‘1’])</a:t>
            </a:r>
          </a:p>
          <a:p>
            <a:r>
              <a:rPr lang="en-US" altLang="zh-CN" dirty="0"/>
              <a:t>DB::table('user')-&gt;where([‘id’=&gt;’1'])-&gt;first();</a:t>
            </a:r>
          </a:p>
          <a:p>
            <a:r>
              <a:rPr lang="en-US" altLang="zh-CN" dirty="0"/>
              <a:t>User::</a:t>
            </a:r>
            <a:r>
              <a:rPr lang="en-US" altLang="zh-CN" dirty="0" err="1"/>
              <a:t>findOne</a:t>
            </a:r>
            <a:r>
              <a:rPr lang="en-US" altLang="zh-CN" dirty="0"/>
              <a:t>(1)</a:t>
            </a:r>
          </a:p>
          <a:p>
            <a:r>
              <a:rPr lang="en-US" altLang="zh-CN" dirty="0"/>
              <a:t>User::</a:t>
            </a:r>
            <a:r>
              <a:rPr lang="en-US" altLang="zh-CN" dirty="0" err="1"/>
              <a:t>findOne</a:t>
            </a:r>
            <a:r>
              <a:rPr lang="en-US" altLang="zh-CN" dirty="0"/>
              <a:t>($_GET[‘id’])</a:t>
            </a:r>
          </a:p>
          <a:p>
            <a:r>
              <a:rPr lang="en-US" altLang="zh-CN" dirty="0"/>
              <a:t>URL: ?id[id`]=1</a:t>
            </a:r>
          </a:p>
          <a:p>
            <a:r>
              <a:rPr lang="en-US" altLang="zh-CN" dirty="0"/>
              <a:t>SELECT * FROM `user` WHERE `id` `=‘1’ </a:t>
            </a:r>
            <a:r>
              <a:rPr lang="zh-CN" altLang="en-US" dirty="0">
                <a:solidFill>
                  <a:srgbClr val="FF0000"/>
                </a:solidFill>
              </a:rPr>
              <a:t>报错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SELECT * FROM `user` WHERE `</a:t>
            </a:r>
            <a:r>
              <a:rPr lang="en-US" altLang="zh-CN" dirty="0">
                <a:solidFill>
                  <a:srgbClr val="00B0F0"/>
                </a:solidFill>
              </a:rPr>
              <a:t>id` = -1 or 1=1 ;#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`=‘1’</a:t>
            </a:r>
          </a:p>
          <a:p>
            <a:r>
              <a:rPr lang="en-US" altLang="zh-CN" dirty="0"/>
              <a:t>id[</a:t>
            </a:r>
            <a:r>
              <a:rPr lang="en-US" altLang="zh-CN" sz="2100" dirty="0">
                <a:solidFill>
                  <a:srgbClr val="00B0F0"/>
                </a:solidFill>
              </a:rPr>
              <a:t>`</a:t>
            </a:r>
            <a:r>
              <a:rPr lang="en-US" altLang="zh-CN" dirty="0">
                <a:solidFill>
                  <a:srgbClr val="00B0F0"/>
                </a:solidFill>
              </a:rPr>
              <a:t>id` = -1 or 1=1 </a:t>
            </a:r>
            <a:r>
              <a:rPr lang="en-US" altLang="zh-CN" dirty="0">
                <a:solidFill>
                  <a:srgbClr val="FF0000"/>
                </a:solidFill>
              </a:rPr>
              <a:t>union select * from </a:t>
            </a:r>
            <a:r>
              <a:rPr lang="en-US" altLang="zh-CN" dirty="0" err="1">
                <a:solidFill>
                  <a:srgbClr val="FF0000"/>
                </a:solidFill>
              </a:rPr>
              <a:t>customer_address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r>
              <a:rPr lang="en-US" altLang="zh-CN" dirty="0">
                <a:solidFill>
                  <a:srgbClr val="00B0F0"/>
                </a:solidFill>
              </a:rPr>
              <a:t>#</a:t>
            </a:r>
            <a:r>
              <a:rPr lang="en-US" altLang="zh-CN" dirty="0"/>
              <a:t>]</a:t>
            </a:r>
          </a:p>
          <a:p>
            <a:r>
              <a:rPr lang="en-US" altLang="zh-CN"/>
              <a:t>id%5B%60id%60%20%3D%20-1%20or%201%3D1%20union%20select%20*%20from%20customer_address%3B%23%5D%0A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234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4B01E-CC9F-40C9-8344-C2719FBE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注入漏洞挖掘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0429A-CA52-4790-869C-012E8A15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加单引号</a:t>
            </a:r>
            <a:r>
              <a:rPr lang="en-US" altLang="zh-CN" dirty="0"/>
              <a:t>’</a:t>
            </a:r>
          </a:p>
          <a:p>
            <a:r>
              <a:rPr lang="zh-CN" altLang="en-US" dirty="0"/>
              <a:t>数据包</a:t>
            </a:r>
            <a:r>
              <a:rPr lang="en-US" altLang="zh-CN" dirty="0"/>
              <a:t>Fuzz</a:t>
            </a:r>
          </a:p>
          <a:p>
            <a:r>
              <a:rPr lang="en-US" altLang="zh-CN" b="1" i="1" u="sng" dirty="0" err="1">
                <a:hlinkClick r:id="rId2"/>
              </a:rPr>
              <a:t>sqlmap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003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4B01E-CC9F-40C9-8344-C2719FBE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认知</a:t>
            </a:r>
            <a:r>
              <a:rPr lang="en-US" altLang="zh-CN" dirty="0"/>
              <a:t>SSRF</a:t>
            </a:r>
            <a:r>
              <a:rPr lang="zh-CN" altLang="en-US" dirty="0"/>
              <a:t>漏洞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0429A-CA52-4790-869C-012E8A15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本质是服务端发起网络请求</a:t>
            </a:r>
            <a:endParaRPr lang="en-US" altLang="zh-CN" dirty="0"/>
          </a:p>
          <a:p>
            <a:r>
              <a:rPr lang="zh-CN" altLang="en-US" dirty="0"/>
              <a:t>网络请求地址由用户输入</a:t>
            </a:r>
            <a:endParaRPr lang="en-US" altLang="zh-CN" dirty="0"/>
          </a:p>
          <a:p>
            <a:r>
              <a:rPr lang="zh-CN" altLang="en-US" dirty="0"/>
              <a:t>网络请求地址指向了内网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716E2B-52DF-48FA-BAEE-CBD8828DE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289" y="2052918"/>
            <a:ext cx="6304762" cy="3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5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4B01E-CC9F-40C9-8344-C2719FBE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SSRF</a:t>
            </a:r>
            <a:r>
              <a:rPr lang="zh-CN" altLang="en-US" dirty="0"/>
              <a:t>漏洞危害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0429A-CA52-4790-869C-012E8A15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攻击无保护</a:t>
            </a:r>
            <a:r>
              <a:rPr lang="en-US" altLang="zh-CN" dirty="0" err="1"/>
              <a:t>ElasticSearch</a:t>
            </a:r>
            <a:endParaRPr lang="en-US" altLang="zh-CN" dirty="0"/>
          </a:p>
          <a:p>
            <a:r>
              <a:rPr lang="zh-CN" altLang="en-US" dirty="0"/>
              <a:t>攻击内网无密码</a:t>
            </a:r>
            <a:r>
              <a:rPr lang="en-US" altLang="zh-CN" dirty="0"/>
              <a:t>Redis</a:t>
            </a:r>
          </a:p>
          <a:p>
            <a:pPr lvl="1"/>
            <a:r>
              <a:rPr lang="en-US" altLang="zh-CN" dirty="0"/>
              <a:t>curl</a:t>
            </a:r>
            <a:r>
              <a:rPr lang="zh-CN" altLang="en-US" dirty="0"/>
              <a:t>可以发起</a:t>
            </a:r>
            <a:r>
              <a:rPr lang="en-US" altLang="zh-CN" dirty="0" err="1"/>
              <a:t>dict</a:t>
            </a:r>
            <a:r>
              <a:rPr lang="zh-CN" altLang="en-US" dirty="0"/>
              <a:t>协议</a:t>
            </a:r>
            <a:endParaRPr lang="en-US" altLang="zh-CN" dirty="0"/>
          </a:p>
          <a:p>
            <a:r>
              <a:rPr lang="zh-CN" altLang="en-US" dirty="0"/>
              <a:t>攻击</a:t>
            </a:r>
            <a:r>
              <a:rPr lang="en-US" altLang="zh-CN" dirty="0"/>
              <a:t>PHP-FPM</a:t>
            </a:r>
          </a:p>
          <a:p>
            <a:pPr lvl="1"/>
            <a:r>
              <a:rPr lang="en-US" altLang="zh-CN" dirty="0" err="1"/>
              <a:t>Dockr</a:t>
            </a:r>
            <a:r>
              <a:rPr lang="zh-CN" altLang="en-US" dirty="0"/>
              <a:t>化后</a:t>
            </a:r>
            <a:r>
              <a:rPr lang="en-US" altLang="zh-CN" dirty="0"/>
              <a:t>,PHP-FPM</a:t>
            </a:r>
            <a:r>
              <a:rPr lang="zh-CN" altLang="en-US" dirty="0"/>
              <a:t>一般以由</a:t>
            </a:r>
            <a:r>
              <a:rPr lang="en-US" altLang="zh-CN" dirty="0" err="1"/>
              <a:t>liste</a:t>
            </a:r>
            <a:r>
              <a:rPr lang="en-US" altLang="zh-CN" dirty="0"/>
              <a:t> sock</a:t>
            </a:r>
            <a:r>
              <a:rPr lang="zh-CN" altLang="en-US" dirty="0"/>
              <a:t>文件改为</a:t>
            </a:r>
            <a:r>
              <a:rPr lang="en-US" altLang="zh-CN" dirty="0"/>
              <a:t>listen </a:t>
            </a:r>
            <a:r>
              <a:rPr lang="en-US" altLang="zh-CN" dirty="0" err="1"/>
              <a:t>host:port</a:t>
            </a:r>
            <a:r>
              <a:rPr lang="zh-CN" altLang="en-US" dirty="0"/>
              <a:t>形式启动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en-US" altLang="zh-CN"/>
              <a:t>url</a:t>
            </a:r>
            <a:r>
              <a:rPr lang="zh-CN" altLang="en-US" dirty="0"/>
              <a:t>可以发起</a:t>
            </a:r>
            <a:r>
              <a:rPr lang="en-US" altLang="zh-CN" dirty="0"/>
              <a:t>gopher</a:t>
            </a:r>
            <a:r>
              <a:rPr lang="zh-CN" altLang="en-US" dirty="0"/>
              <a:t>协议</a:t>
            </a:r>
            <a:endParaRPr lang="en-US" altLang="zh-CN" dirty="0"/>
          </a:p>
          <a:p>
            <a:pPr lvl="2"/>
            <a:r>
              <a:rPr lang="zh-CN" altLang="en-US" u="sng" dirty="0">
                <a:hlinkClick r:id="rId2"/>
              </a:rPr>
              <a:t>利用</a:t>
            </a:r>
            <a:r>
              <a:rPr lang="en-US" altLang="zh-CN" u="sng" dirty="0">
                <a:hlinkClick r:id="rId2"/>
              </a:rPr>
              <a:t>Gopher </a:t>
            </a:r>
            <a:r>
              <a:rPr lang="zh-CN" altLang="en-US" u="sng" dirty="0">
                <a:hlinkClick r:id="rId2"/>
              </a:rPr>
              <a:t>协议拓展攻击面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13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4B01E-CC9F-40C9-8344-C2719FBE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SSRF</a:t>
            </a:r>
            <a:r>
              <a:rPr lang="zh-CN" altLang="en-US" dirty="0"/>
              <a:t>漏洞防御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0429A-CA52-4790-869C-012E8A15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parse_url</a:t>
            </a:r>
            <a:r>
              <a:rPr lang="zh-CN" altLang="en-US" dirty="0"/>
              <a:t>函数分析</a:t>
            </a:r>
            <a:r>
              <a:rPr lang="en-US" altLang="zh-CN" dirty="0" err="1"/>
              <a:t>Url</a:t>
            </a:r>
            <a:r>
              <a:rPr lang="en-US" altLang="zh-CN" dirty="0"/>
              <a:t>,</a:t>
            </a:r>
            <a:r>
              <a:rPr lang="zh-CN" altLang="en-US" dirty="0"/>
              <a:t>而不是</a:t>
            </a:r>
            <a:r>
              <a:rPr lang="en-US" altLang="zh-CN" dirty="0" err="1"/>
              <a:t>startWith</a:t>
            </a:r>
            <a:r>
              <a:rPr lang="en-US" altLang="zh-CN" dirty="0"/>
              <a:t>, </a:t>
            </a:r>
            <a:r>
              <a:rPr lang="en-US" altLang="zh-CN" dirty="0" err="1"/>
              <a:t>endWith</a:t>
            </a:r>
            <a:endParaRPr lang="en-US" altLang="zh-CN" dirty="0"/>
          </a:p>
          <a:p>
            <a:r>
              <a:rPr lang="zh-CN" altLang="en-US" dirty="0"/>
              <a:t>判断</a:t>
            </a:r>
            <a:r>
              <a:rPr lang="en-US" altLang="zh-CN" dirty="0" err="1"/>
              <a:t>Url</a:t>
            </a:r>
            <a:r>
              <a:rPr lang="zh-CN" altLang="en-US" dirty="0"/>
              <a:t>协议</a:t>
            </a:r>
            <a:r>
              <a:rPr lang="en-US" altLang="zh-CN" dirty="0"/>
              <a:t>,</a:t>
            </a:r>
            <a:r>
              <a:rPr lang="zh-CN" altLang="en-US" dirty="0"/>
              <a:t>限定为</a:t>
            </a:r>
            <a:r>
              <a:rPr lang="en-US" altLang="zh-CN" dirty="0"/>
              <a:t>HTTP/HTTPS</a:t>
            </a:r>
          </a:p>
          <a:p>
            <a:r>
              <a:rPr lang="zh-CN" altLang="en-US" dirty="0"/>
              <a:t>判断</a:t>
            </a:r>
            <a:r>
              <a:rPr lang="en-US" altLang="zh-CN" dirty="0" err="1"/>
              <a:t>Url</a:t>
            </a:r>
            <a:r>
              <a:rPr lang="zh-CN" altLang="en-US" dirty="0"/>
              <a:t>是否为内网地址</a:t>
            </a:r>
            <a:endParaRPr lang="en-US" altLang="zh-CN" dirty="0"/>
          </a:p>
          <a:p>
            <a:pPr lvl="1"/>
            <a:r>
              <a:rPr lang="en-US" altLang="zh-CN" dirty="0" err="1"/>
              <a:t>Url</a:t>
            </a:r>
            <a:r>
              <a:rPr lang="zh-CN" altLang="en-US" dirty="0"/>
              <a:t>为</a:t>
            </a:r>
            <a:r>
              <a:rPr lang="en-US" altLang="zh-CN" dirty="0"/>
              <a:t>IP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判断是否内网网段</a:t>
            </a:r>
            <a:endParaRPr lang="en-US" altLang="zh-CN" dirty="0"/>
          </a:p>
          <a:p>
            <a:pPr lvl="1"/>
            <a:r>
              <a:rPr lang="en-US" altLang="zh-CN" dirty="0" err="1"/>
              <a:t>Url</a:t>
            </a:r>
            <a:r>
              <a:rPr lang="zh-CN" altLang="en-US" dirty="0"/>
              <a:t>为域名时</a:t>
            </a:r>
            <a:r>
              <a:rPr lang="en-US" altLang="zh-CN" dirty="0"/>
              <a:t>,</a:t>
            </a:r>
            <a:r>
              <a:rPr lang="zh-CN" altLang="en-US" dirty="0"/>
              <a:t>预检</a:t>
            </a:r>
            <a:r>
              <a:rPr lang="en-US" altLang="zh-CN" dirty="0"/>
              <a:t>DNS</a:t>
            </a:r>
            <a:r>
              <a:rPr lang="zh-CN" altLang="en-US" dirty="0"/>
              <a:t>记录</a:t>
            </a:r>
            <a:endParaRPr lang="en-US" altLang="zh-CN" dirty="0"/>
          </a:p>
          <a:p>
            <a:pPr lvl="1"/>
            <a:r>
              <a:rPr lang="zh-CN" altLang="en-US" dirty="0"/>
              <a:t>小心</a:t>
            </a:r>
            <a:r>
              <a:rPr lang="en-US" altLang="zh-CN" dirty="0"/>
              <a:t>DNS</a:t>
            </a:r>
            <a:r>
              <a:rPr lang="zh-CN" altLang="en-US" dirty="0"/>
              <a:t>缓存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700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4B01E-CC9F-40C9-8344-C2719FBE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认知</a:t>
            </a:r>
            <a:r>
              <a:rPr lang="en-US" altLang="zh-CN" dirty="0"/>
              <a:t>CSRF</a:t>
            </a:r>
            <a:r>
              <a:rPr lang="zh-CN" altLang="en-US" dirty="0"/>
              <a:t>漏洞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0429A-CA52-4790-869C-012E8A15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本质是在他人网站往自己网站加载了资源</a:t>
            </a:r>
            <a:endParaRPr lang="en-US" altLang="zh-CN" dirty="0"/>
          </a:p>
          <a:p>
            <a:r>
              <a:rPr lang="zh-CN" altLang="en-US" dirty="0"/>
              <a:t>所谓的加载</a:t>
            </a:r>
            <a:r>
              <a:rPr lang="en-US" altLang="zh-CN" dirty="0"/>
              <a:t>,</a:t>
            </a:r>
            <a:r>
              <a:rPr lang="zh-CN" altLang="en-US" dirty="0"/>
              <a:t>一般是</a:t>
            </a:r>
            <a:r>
              <a:rPr lang="en-US" altLang="zh-CN" dirty="0"/>
              <a:t>POST</a:t>
            </a:r>
            <a:r>
              <a:rPr lang="zh-CN" altLang="en-US" dirty="0"/>
              <a:t>一个表单</a:t>
            </a:r>
            <a:endParaRPr lang="en-US" altLang="zh-CN" dirty="0"/>
          </a:p>
          <a:p>
            <a:r>
              <a:rPr lang="zh-CN" altLang="en-US" dirty="0"/>
              <a:t>或者把自己网站</a:t>
            </a:r>
            <a:r>
              <a:rPr lang="en-US" altLang="zh-CN" dirty="0" err="1"/>
              <a:t>url</a:t>
            </a:r>
            <a:r>
              <a:rPr lang="zh-CN" altLang="en-US" dirty="0"/>
              <a:t>当成</a:t>
            </a:r>
            <a:r>
              <a:rPr lang="en-US" altLang="zh-CN" dirty="0" err="1"/>
              <a:t>img</a:t>
            </a:r>
            <a:r>
              <a:rPr lang="zh-CN" altLang="en-US" dirty="0"/>
              <a:t>标签的</a:t>
            </a:r>
            <a:r>
              <a:rPr lang="en-US" altLang="zh-CN" dirty="0" err="1"/>
              <a:t>src</a:t>
            </a:r>
            <a:r>
              <a:rPr lang="zh-CN" altLang="en-US" dirty="0"/>
              <a:t>属性加载</a:t>
            </a:r>
            <a:endParaRPr lang="en-US" altLang="zh-CN" dirty="0"/>
          </a:p>
          <a:p>
            <a:r>
              <a:rPr lang="zh-CN" altLang="en-US" dirty="0"/>
              <a:t>加载时</a:t>
            </a:r>
            <a:r>
              <a:rPr lang="en-US" altLang="zh-CN" dirty="0"/>
              <a:t>,</a:t>
            </a:r>
            <a:r>
              <a:rPr lang="zh-CN" altLang="en-US" dirty="0"/>
              <a:t>浏览器会传送自己网站的</a:t>
            </a:r>
            <a:r>
              <a:rPr lang="en-US" altLang="zh-CN" dirty="0"/>
              <a:t>Cookie</a:t>
            </a:r>
            <a:r>
              <a:rPr lang="zh-CN" altLang="en-US" dirty="0"/>
              <a:t>信息</a:t>
            </a:r>
            <a:endParaRPr lang="en-US" altLang="zh-CN" dirty="0"/>
          </a:p>
          <a:p>
            <a:r>
              <a:rPr lang="zh-CN" altLang="en-US" dirty="0"/>
              <a:t>举例</a:t>
            </a:r>
            <a:endParaRPr lang="en-US" altLang="zh-CN" dirty="0"/>
          </a:p>
          <a:p>
            <a:pPr lvl="1"/>
            <a:r>
              <a:rPr lang="zh-CN" altLang="en-US" dirty="0"/>
              <a:t>在留言框插入图片</a:t>
            </a:r>
            <a:r>
              <a:rPr lang="en-US" altLang="zh-CN" dirty="0"/>
              <a:t>,</a:t>
            </a:r>
            <a:r>
              <a:rPr lang="zh-CN" altLang="en-US" dirty="0"/>
              <a:t>把退出登录的</a:t>
            </a:r>
            <a:r>
              <a:rPr lang="en-US" altLang="zh-CN" dirty="0"/>
              <a:t>URL</a:t>
            </a:r>
            <a:r>
              <a:rPr lang="zh-CN" altLang="en-US" dirty="0"/>
              <a:t>当成图片地址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237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4B01E-CC9F-40C9-8344-C2719FBE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防御</a:t>
            </a:r>
            <a:r>
              <a:rPr lang="en-US" altLang="zh-CN" dirty="0"/>
              <a:t>CSRF</a:t>
            </a:r>
            <a:r>
              <a:rPr lang="zh-CN" altLang="en-US" dirty="0"/>
              <a:t>漏洞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0429A-CA52-4790-869C-012E8A15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CSRF Token</a:t>
            </a:r>
          </a:p>
          <a:p>
            <a:pPr lvl="1"/>
            <a:r>
              <a:rPr lang="zh-CN" altLang="en-US" dirty="0"/>
              <a:t>每一个页面插入</a:t>
            </a:r>
            <a:r>
              <a:rPr lang="en-US" altLang="zh-CN" dirty="0"/>
              <a:t>token</a:t>
            </a:r>
          </a:p>
          <a:p>
            <a:pPr lvl="1"/>
            <a:r>
              <a:rPr lang="zh-CN" altLang="en-US" dirty="0"/>
              <a:t>提交时带入</a:t>
            </a:r>
            <a:r>
              <a:rPr lang="en-US" altLang="zh-CN" dirty="0"/>
              <a:t>token</a:t>
            </a:r>
          </a:p>
          <a:p>
            <a:pPr lvl="1"/>
            <a:r>
              <a:rPr lang="zh-CN" altLang="en-US" dirty="0"/>
              <a:t>配置</a:t>
            </a:r>
            <a:r>
              <a:rPr lang="en-US" altLang="zh-CN" dirty="0"/>
              <a:t>CORS</a:t>
            </a:r>
            <a:r>
              <a:rPr lang="zh-CN" altLang="en-US" dirty="0"/>
              <a:t>策略</a:t>
            </a:r>
            <a:r>
              <a:rPr lang="en-US" altLang="zh-CN" dirty="0"/>
              <a:t>,</a:t>
            </a:r>
            <a:r>
              <a:rPr lang="zh-CN" altLang="en-US" dirty="0"/>
              <a:t>不允许外站拿到</a:t>
            </a:r>
            <a:r>
              <a:rPr lang="en-US" altLang="zh-CN" dirty="0"/>
              <a:t>token</a:t>
            </a:r>
          </a:p>
          <a:p>
            <a:r>
              <a:rPr lang="zh-CN" altLang="en-US" dirty="0"/>
              <a:t>检查请求来源</a:t>
            </a:r>
            <a:endParaRPr lang="en-US" altLang="zh-CN" dirty="0"/>
          </a:p>
          <a:p>
            <a:r>
              <a:rPr lang="en-US" altLang="zh-CN" dirty="0"/>
              <a:t>Update/Insert/Delete</a:t>
            </a:r>
            <a:r>
              <a:rPr lang="zh-CN" altLang="en-US" dirty="0"/>
              <a:t>操作用</a:t>
            </a:r>
            <a:r>
              <a:rPr lang="en-US" altLang="zh-CN" dirty="0"/>
              <a:t>POST</a:t>
            </a:r>
            <a:r>
              <a:rPr lang="zh-CN" altLang="en-US" dirty="0"/>
              <a:t>请求</a:t>
            </a:r>
            <a:endParaRPr lang="en-US" altLang="zh-CN" dirty="0"/>
          </a:p>
          <a:p>
            <a:pPr lvl="1"/>
            <a:r>
              <a:rPr lang="zh-CN" altLang="en-US" dirty="0"/>
              <a:t>大部分框架会自动对</a:t>
            </a:r>
            <a:r>
              <a:rPr lang="en-US" altLang="zh-CN" dirty="0"/>
              <a:t>POST</a:t>
            </a:r>
            <a:r>
              <a:rPr lang="zh-CN" altLang="en-US" dirty="0"/>
              <a:t>请求做</a:t>
            </a:r>
            <a:r>
              <a:rPr lang="en-US" altLang="zh-CN" dirty="0"/>
              <a:t>CSRF Token</a:t>
            </a:r>
            <a:r>
              <a:rPr lang="zh-CN" altLang="en-US" dirty="0"/>
              <a:t>校验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416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4B01E-CC9F-40C9-8344-C2719FBE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认知文件上传漏洞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0429A-CA52-4790-869C-012E8A15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校验一个文件的真实类型很难</a:t>
            </a:r>
            <a:endParaRPr lang="en-US" altLang="zh-CN" dirty="0"/>
          </a:p>
          <a:p>
            <a:pPr lvl="1"/>
            <a:r>
              <a:rPr lang="en-US" altLang="zh-CN" dirty="0"/>
              <a:t>1kb</a:t>
            </a:r>
            <a:r>
              <a:rPr lang="zh-CN" altLang="en-US" dirty="0"/>
              <a:t>的</a:t>
            </a:r>
            <a:r>
              <a:rPr lang="en-US" altLang="zh-CN" dirty="0"/>
              <a:t>jpg,</a:t>
            </a:r>
            <a:r>
              <a:rPr lang="zh-CN" altLang="en-US" dirty="0"/>
              <a:t>追加</a:t>
            </a:r>
            <a:r>
              <a:rPr lang="en-US" altLang="zh-CN" dirty="0"/>
              <a:t>1kb</a:t>
            </a:r>
            <a:r>
              <a:rPr lang="zh-CN" altLang="en-US" dirty="0"/>
              <a:t>的文本</a:t>
            </a:r>
            <a:endParaRPr lang="en-US" altLang="zh-CN" dirty="0"/>
          </a:p>
          <a:p>
            <a:r>
              <a:rPr lang="zh-CN" altLang="en-US" dirty="0"/>
              <a:t>校验文件头不靠谱</a:t>
            </a:r>
            <a:endParaRPr lang="en-US" altLang="zh-CN" dirty="0"/>
          </a:p>
          <a:p>
            <a:r>
              <a:rPr lang="zh-CN" altLang="en-US" dirty="0"/>
              <a:t>文件被</a:t>
            </a:r>
            <a:r>
              <a:rPr lang="en-US" altLang="zh-CN" dirty="0"/>
              <a:t>PHP</a:t>
            </a:r>
            <a:r>
              <a:rPr lang="zh-CN" altLang="en-US" dirty="0"/>
              <a:t>引擎解析</a:t>
            </a:r>
            <a:endParaRPr lang="en-US" altLang="zh-CN" dirty="0"/>
          </a:p>
          <a:p>
            <a:r>
              <a:rPr lang="en-US" altLang="zh-CN" dirty="0">
                <a:hlinkClick r:id="rId2" action="ppaction://hlinksldjump"/>
              </a:rPr>
              <a:t>Base64</a:t>
            </a:r>
            <a:r>
              <a:rPr lang="zh-CN" altLang="en-US" dirty="0">
                <a:hlinkClick r:id="rId2" action="ppaction://hlinksldjump"/>
              </a:rPr>
              <a:t>图片上传</a:t>
            </a:r>
            <a:r>
              <a:rPr lang="en-US" altLang="zh-CN" dirty="0">
                <a:hlinkClick r:id="rId2" action="ppaction://hlinksldjump"/>
              </a:rPr>
              <a:t>,</a:t>
            </a:r>
            <a:r>
              <a:rPr lang="zh-CN" altLang="en-US" dirty="0">
                <a:hlinkClick r:id="rId2" action="ppaction://hlinksldjump"/>
              </a:rPr>
              <a:t>没有做好过滤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566819-E273-4EA5-94DF-D1C991BAD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52918"/>
            <a:ext cx="3390476" cy="2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5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3AA5A144-D767-4DC2-B7B9-3EFBDE347A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1223655"/>
            <a:ext cx="8825658" cy="2564956"/>
          </a:xfrm>
        </p:spPr>
      </p:pic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CE978CF-27BF-4564-B231-FA2A8CF3E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6" y="4627984"/>
            <a:ext cx="8825656" cy="1446245"/>
          </a:xfrm>
        </p:spPr>
        <p:txBody>
          <a:bodyPr>
            <a:normAutofit/>
          </a:bodyPr>
          <a:lstStyle/>
          <a:p>
            <a:r>
              <a:rPr lang="en-US" altLang="zh-CN" dirty="0"/>
              <a:t>$file = </a:t>
            </a:r>
            <a:r>
              <a:rPr lang="en-US" altLang="zh-CN" dirty="0" err="1"/>
              <a:t>str_replace</a:t>
            </a:r>
            <a:r>
              <a:rPr lang="en-US" altLang="zh-CN" dirty="0"/>
              <a:t>(' ', '+', $_POST['</a:t>
            </a:r>
            <a:r>
              <a:rPr lang="en-US" altLang="zh-CN" dirty="0" err="1"/>
              <a:t>tx</a:t>
            </a:r>
            <a:r>
              <a:rPr lang="en-US" altLang="zh-CN" dirty="0"/>
              <a:t>']);</a:t>
            </a:r>
          </a:p>
          <a:p>
            <a:r>
              <a:rPr lang="en-US" altLang="zh-CN" dirty="0" err="1"/>
              <a:t>preg_match</a:t>
            </a:r>
            <a:r>
              <a:rPr lang="en-US" altLang="zh-CN" dirty="0"/>
              <a:t>('/^(data:\s*image\/(\w+);base64,)/', $file, $result)</a:t>
            </a:r>
          </a:p>
          <a:p>
            <a:r>
              <a:rPr lang="en-US" altLang="zh-CN" dirty="0"/>
              <a:t>$</a:t>
            </a:r>
            <a:r>
              <a:rPr lang="en-US" altLang="zh-CN" dirty="0" err="1"/>
              <a:t>new_file</a:t>
            </a:r>
            <a:r>
              <a:rPr lang="en-US" altLang="zh-CN" dirty="0"/>
              <a:t> = $dir.'0x0.'.$result[2];</a:t>
            </a:r>
          </a:p>
          <a:p>
            <a:r>
              <a:rPr lang="en-US" altLang="zh-CN" dirty="0" err="1"/>
              <a:t>file_put_contents</a:t>
            </a:r>
            <a:r>
              <a:rPr lang="en-US" altLang="zh-CN" dirty="0"/>
              <a:t>($</a:t>
            </a:r>
            <a:r>
              <a:rPr lang="en-US" altLang="zh-CN" dirty="0" err="1"/>
              <a:t>new_file</a:t>
            </a:r>
            <a:r>
              <a:rPr lang="en-US" altLang="zh-CN" dirty="0"/>
              <a:t>, base64_decode(</a:t>
            </a:r>
            <a:r>
              <a:rPr lang="en-US" altLang="zh-CN" dirty="0" err="1"/>
              <a:t>str_replace</a:t>
            </a:r>
            <a:r>
              <a:rPr lang="en-US" altLang="zh-CN" dirty="0"/>
              <a:t>($result[1], '', $file)))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616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4B01E-CC9F-40C9-8344-C2719FBE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防御文件上传漏洞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0429A-CA52-4790-869C-012E8A15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保存文件的目录</a:t>
            </a:r>
            <a:r>
              <a:rPr lang="en-US" altLang="zh-CN" dirty="0"/>
              <a:t>,</a:t>
            </a:r>
            <a:r>
              <a:rPr lang="zh-CN" altLang="en-US" dirty="0"/>
              <a:t>不配置</a:t>
            </a:r>
            <a:r>
              <a:rPr lang="en-US" altLang="zh-CN" dirty="0"/>
              <a:t>PHP-FPM</a:t>
            </a:r>
            <a:r>
              <a:rPr lang="zh-CN" altLang="en-US" dirty="0"/>
              <a:t>解析</a:t>
            </a:r>
            <a:endParaRPr lang="en-US" altLang="zh-CN" dirty="0"/>
          </a:p>
          <a:p>
            <a:r>
              <a:rPr lang="zh-CN" altLang="en-US" dirty="0"/>
              <a:t>访问文件</a:t>
            </a:r>
            <a:r>
              <a:rPr lang="en-US" altLang="zh-CN" dirty="0"/>
              <a:t>,</a:t>
            </a:r>
            <a:r>
              <a:rPr lang="zh-CN" altLang="en-US" dirty="0"/>
              <a:t>直接弹出下载</a:t>
            </a:r>
            <a:endParaRPr lang="en-US" altLang="zh-CN" dirty="0"/>
          </a:p>
          <a:p>
            <a:pPr lvl="1"/>
            <a:r>
              <a:rPr lang="zh-CN" altLang="en-US" dirty="0"/>
              <a:t>下载头</a:t>
            </a:r>
            <a:r>
              <a:rPr lang="fr-FR" altLang="zh-CN" dirty="0"/>
              <a:t>Content-Disposition: attachment; filename=example.html</a:t>
            </a:r>
          </a:p>
          <a:p>
            <a:pPr lvl="2"/>
            <a:r>
              <a:rPr lang="zh-CN" altLang="en-US" dirty="0"/>
              <a:t>下载头截断 </a:t>
            </a:r>
            <a:r>
              <a:rPr lang="fr-FR" altLang="zh-CN" dirty="0"/>
              <a:t>Content-Disposition: attachment; filename=example</a:t>
            </a:r>
            <a:r>
              <a:rPr lang="en-US" altLang="zh-CN" dirty="0">
                <a:solidFill>
                  <a:srgbClr val="FF0000"/>
                </a:solidFill>
              </a:rPr>
              <a:t>\n</a:t>
            </a:r>
            <a:r>
              <a:rPr lang="fr-FR" altLang="zh-CN" dirty="0"/>
              <a:t>.html</a:t>
            </a:r>
          </a:p>
          <a:p>
            <a:pPr lvl="2"/>
            <a:r>
              <a:rPr lang="zh-CN" altLang="en-US" dirty="0"/>
              <a:t>变成渲染</a:t>
            </a:r>
            <a:r>
              <a:rPr lang="en-US" altLang="zh-CN" dirty="0"/>
              <a:t>html</a:t>
            </a:r>
          </a:p>
          <a:p>
            <a:pPr lvl="3"/>
            <a:r>
              <a:rPr lang="zh-CN" altLang="en-US" dirty="0"/>
              <a:t>执行</a:t>
            </a:r>
            <a:r>
              <a:rPr lang="en-US" altLang="zh-CN" dirty="0"/>
              <a:t>html</a:t>
            </a:r>
            <a:r>
              <a:rPr lang="zh-CN" altLang="en-US" dirty="0"/>
              <a:t>内</a:t>
            </a:r>
            <a:r>
              <a:rPr lang="en-US" altLang="zh-CN" dirty="0"/>
              <a:t>JavaScript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813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686BE-1AD7-46CE-BC26-6C7DDD7B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基础认知</a:t>
            </a:r>
            <a:r>
              <a:rPr lang="en-US" altLang="zh-CN" dirty="0"/>
              <a:t>-HTTP</a:t>
            </a:r>
            <a:r>
              <a:rPr lang="zh-CN" altLang="en-US" dirty="0"/>
              <a:t>数据包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C372D7C-8118-4B8E-8CDA-8EB96F1BD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2395" y="1752135"/>
            <a:ext cx="3368332" cy="39475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E7C7739-F683-4C3A-8603-881F5B149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9198"/>
            <a:ext cx="12192000" cy="44914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DBBFB6-133C-48BC-AD24-BAAB05067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" y="2277497"/>
            <a:ext cx="12192000" cy="441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9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4B01E-CC9F-40C9-8344-C2719FBE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认知逻辑漏洞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0429A-CA52-4790-869C-012E8A15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一般出现在多步骤操作的功能</a:t>
            </a:r>
            <a:endParaRPr lang="en-US" altLang="zh-CN" dirty="0"/>
          </a:p>
          <a:p>
            <a:pPr lvl="1"/>
            <a:r>
              <a:rPr lang="zh-CN" altLang="en-US" dirty="0"/>
              <a:t>中间某步骤校验不当或者没有校验</a:t>
            </a:r>
            <a:endParaRPr lang="en-US" altLang="zh-CN" dirty="0"/>
          </a:p>
          <a:p>
            <a:pPr lvl="1"/>
            <a:r>
              <a:rPr lang="zh-CN" altLang="en-US" dirty="0"/>
              <a:t>一般出现在找回密码</a:t>
            </a:r>
            <a:endParaRPr lang="en-US" altLang="zh-CN" dirty="0"/>
          </a:p>
          <a:p>
            <a:pPr lvl="1"/>
            <a:r>
              <a:rPr lang="zh-CN" altLang="en-US" dirty="0"/>
              <a:t>有时也会是下单支付</a:t>
            </a:r>
            <a:endParaRPr lang="en-US" altLang="zh-CN" dirty="0"/>
          </a:p>
          <a:p>
            <a:r>
              <a:rPr lang="zh-CN" altLang="en-US" dirty="0"/>
              <a:t>逻辑漏洞成因非常多</a:t>
            </a:r>
            <a:endParaRPr lang="en-US" altLang="zh-CN" dirty="0"/>
          </a:p>
          <a:p>
            <a:pPr lvl="1"/>
            <a:r>
              <a:rPr lang="zh-CN" altLang="en-US" dirty="0"/>
              <a:t>与开发者当时的思路有关</a:t>
            </a:r>
            <a:endParaRPr lang="en-US" altLang="zh-CN" dirty="0"/>
          </a:p>
          <a:p>
            <a:r>
              <a:rPr lang="zh-CN" altLang="en-US" dirty="0"/>
              <a:t>欢迎在我的</a:t>
            </a:r>
            <a:r>
              <a:rPr lang="zh-CN" altLang="en-US" dirty="0">
                <a:hlinkClick r:id="rId2"/>
              </a:rPr>
              <a:t>漏洞库</a:t>
            </a:r>
            <a:r>
              <a:rPr lang="en-US" altLang="zh-CN" dirty="0">
                <a:hlinkClick r:id="rId2"/>
              </a:rPr>
              <a:t>(</a:t>
            </a:r>
            <a:r>
              <a:rPr lang="zh-CN" altLang="en-US" dirty="0">
                <a:hlinkClick r:id="rId2"/>
              </a:rPr>
              <a:t>全网最全最快的乌云漏洞库</a:t>
            </a:r>
            <a:r>
              <a:rPr lang="en-US" altLang="zh-CN" dirty="0">
                <a:hlinkClick r:id="rId2"/>
              </a:rPr>
              <a:t>)</a:t>
            </a:r>
            <a:r>
              <a:rPr lang="zh-CN" altLang="en-US" dirty="0"/>
              <a:t>搜索逻辑漏洞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529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4B01E-CC9F-40C9-8344-C2719FBE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认知敏感信息泄露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0429A-CA52-4790-869C-012E8A15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站点可访问</a:t>
            </a:r>
            <a:r>
              <a:rPr lang="en-US" altLang="zh-CN" dirty="0"/>
              <a:t>.git/.</a:t>
            </a:r>
            <a:r>
              <a:rPr lang="en-US" altLang="zh-CN" dirty="0" err="1"/>
              <a:t>svn</a:t>
            </a:r>
            <a:r>
              <a:rPr lang="en-US" altLang="zh-CN" dirty="0"/>
              <a:t>/.</a:t>
            </a:r>
            <a:r>
              <a:rPr lang="en-US" altLang="zh-CN" dirty="0" err="1"/>
              <a:t>DS_Store</a:t>
            </a:r>
            <a:endParaRPr lang="en-US" altLang="zh-CN" dirty="0"/>
          </a:p>
          <a:p>
            <a:pPr lvl="1"/>
            <a:r>
              <a:rPr lang="en-US" altLang="zh-CN" b="1" u="sng" dirty="0" err="1">
                <a:hlinkClick r:id="rId2"/>
              </a:rPr>
              <a:t>GitHack</a:t>
            </a:r>
            <a:endParaRPr lang="en-US" altLang="zh-CN" b="1" u="sng" dirty="0"/>
          </a:p>
          <a:p>
            <a:pPr lvl="1"/>
            <a:r>
              <a:rPr lang="en-US" altLang="zh-CN" b="1" dirty="0" err="1">
                <a:hlinkClick r:id="rId3"/>
              </a:rPr>
              <a:t>SvnHack</a:t>
            </a:r>
            <a:endParaRPr lang="en-US" altLang="zh-CN" dirty="0"/>
          </a:p>
          <a:p>
            <a:pPr lvl="1"/>
            <a:r>
              <a:rPr lang="en-US" altLang="zh-CN" b="1" dirty="0" err="1">
                <a:hlinkClick r:id="rId4"/>
              </a:rPr>
              <a:t>ds_store_exp</a:t>
            </a:r>
            <a:endParaRPr lang="en-US" altLang="zh-CN" dirty="0"/>
          </a:p>
          <a:p>
            <a:r>
              <a:rPr lang="zh-CN" altLang="en-US" dirty="0"/>
              <a:t>站点存在站点代码备份文件可下载</a:t>
            </a:r>
            <a:endParaRPr lang="en-US" altLang="zh-CN" dirty="0"/>
          </a:p>
          <a:p>
            <a:pPr lvl="1"/>
            <a:r>
              <a:rPr lang="en-US" altLang="zh-CN" dirty="0">
                <a:hlinkClick r:id="rId5"/>
              </a:rPr>
              <a:t>http://example.com/www.zip</a:t>
            </a:r>
            <a:endParaRPr lang="en-US" altLang="zh-CN" dirty="0"/>
          </a:p>
          <a:p>
            <a:pPr lvl="1"/>
            <a:r>
              <a:rPr lang="en-US" altLang="zh-CN" dirty="0">
                <a:hlinkClick r:id="rId6"/>
              </a:rPr>
              <a:t>http://example.com/site.sql</a:t>
            </a:r>
            <a:endParaRPr lang="en-US" altLang="zh-CN" dirty="0"/>
          </a:p>
          <a:p>
            <a:pPr lvl="1"/>
            <a:r>
              <a:rPr lang="zh-CN" altLang="en-US" dirty="0">
                <a:hlinkClick r:id="rId7"/>
              </a:rPr>
              <a:t>敏感文件字典</a:t>
            </a:r>
            <a:endParaRPr lang="en-US" altLang="zh-CN" dirty="0"/>
          </a:p>
          <a:p>
            <a:r>
              <a:rPr lang="zh-CN" altLang="en-US" dirty="0"/>
              <a:t>其它泄露</a:t>
            </a:r>
            <a:endParaRPr lang="en-US" altLang="zh-CN" dirty="0"/>
          </a:p>
          <a:p>
            <a:pPr lvl="1"/>
            <a:r>
              <a:rPr lang="zh-CN" altLang="en-US" dirty="0"/>
              <a:t>查询时查出了过多的字段</a:t>
            </a:r>
            <a:endParaRPr lang="en-US" altLang="zh-CN" dirty="0"/>
          </a:p>
          <a:p>
            <a:pPr lvl="2"/>
            <a:r>
              <a:rPr lang="zh-CN" altLang="en-US" u="sng" dirty="0">
                <a:hlinkClick r:id="rId8"/>
              </a:rPr>
              <a:t>优酷某业务信息泄露</a:t>
            </a:r>
            <a:r>
              <a:rPr lang="en-US" altLang="zh-CN" u="sng" dirty="0">
                <a:hlinkClick r:id="rId8"/>
              </a:rPr>
              <a:t>(</a:t>
            </a:r>
            <a:r>
              <a:rPr lang="zh-CN" altLang="en-US" u="sng" dirty="0">
                <a:hlinkClick r:id="rId8"/>
              </a:rPr>
              <a:t>用户手机号</a:t>
            </a:r>
            <a:r>
              <a:rPr lang="en-US" altLang="zh-CN" u="sng" dirty="0">
                <a:hlinkClick r:id="rId8"/>
              </a:rPr>
              <a:t>&amp;</a:t>
            </a:r>
            <a:r>
              <a:rPr lang="zh-CN" altLang="en-US" u="sng" dirty="0">
                <a:hlinkClick r:id="rId8"/>
              </a:rPr>
              <a:t>主播敏感信息</a:t>
            </a:r>
            <a:r>
              <a:rPr lang="en-US" altLang="zh-CN" u="sng" dirty="0">
                <a:hlinkClick r:id="rId8"/>
              </a:rPr>
              <a:t>)</a:t>
            </a:r>
          </a:p>
          <a:p>
            <a:r>
              <a:rPr lang="en-US" altLang="zh-CN" u="sng" dirty="0">
                <a:hlinkClick r:id="rId9"/>
              </a:rPr>
              <a:t>7692</a:t>
            </a:r>
            <a:r>
              <a:rPr lang="zh-CN" altLang="en-US" u="sng" dirty="0">
                <a:hlinkClick r:id="rId9"/>
              </a:rPr>
              <a:t>个敏感泄露漏洞看到你怕</a:t>
            </a:r>
            <a:endParaRPr lang="en-US" altLang="zh-CN" u="sng" dirty="0">
              <a:hlinkClick r:id="rId8"/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793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4B01E-CC9F-40C9-8344-C2719FBE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认知敏感函数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0429A-CA52-4790-869C-012E8A15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能发起网络请求</a:t>
            </a:r>
            <a:endParaRPr lang="en-US" altLang="zh-CN" dirty="0"/>
          </a:p>
          <a:p>
            <a:pPr lvl="1"/>
            <a:r>
              <a:rPr lang="en-US" altLang="zh-CN" dirty="0" err="1"/>
              <a:t>curl,file_get_contents,copy</a:t>
            </a:r>
            <a:endParaRPr lang="en-US" altLang="zh-CN" dirty="0"/>
          </a:p>
          <a:p>
            <a:r>
              <a:rPr lang="zh-CN" altLang="en-US" dirty="0"/>
              <a:t>能操作文件</a:t>
            </a:r>
            <a:r>
              <a:rPr lang="en-US" altLang="zh-CN" dirty="0" err="1"/>
              <a:t>file_get_contents,copy,file</a:t>
            </a:r>
            <a:endParaRPr lang="en-US" altLang="zh-CN" dirty="0"/>
          </a:p>
          <a:p>
            <a:r>
              <a:rPr lang="zh-CN" altLang="en-US" dirty="0"/>
              <a:t>能把字符串当代码执行</a:t>
            </a:r>
            <a:endParaRPr lang="en-US" altLang="zh-CN" dirty="0"/>
          </a:p>
          <a:p>
            <a:pPr lvl="1"/>
            <a:r>
              <a:rPr lang="en-US" altLang="zh-CN" dirty="0"/>
              <a:t>eval</a:t>
            </a:r>
          </a:p>
          <a:p>
            <a:pPr lvl="1"/>
            <a:r>
              <a:rPr lang="zh-CN" altLang="en-US" dirty="0"/>
              <a:t>各类数组带</a:t>
            </a:r>
            <a:r>
              <a:rPr lang="en-US" altLang="zh-CN" dirty="0"/>
              <a:t>callback</a:t>
            </a:r>
            <a:r>
              <a:rPr lang="zh-CN" altLang="en-US" dirty="0"/>
              <a:t>的函数</a:t>
            </a:r>
            <a:endParaRPr lang="en-US" altLang="zh-CN" dirty="0"/>
          </a:p>
          <a:p>
            <a:r>
              <a:rPr lang="zh-CN" altLang="en-US" dirty="0"/>
              <a:t>能把字符串当作系统命令执行</a:t>
            </a:r>
            <a:endParaRPr lang="en-US" altLang="zh-CN" dirty="0"/>
          </a:p>
          <a:p>
            <a:pPr lvl="1"/>
            <a:r>
              <a:rPr lang="en-US" altLang="zh-CN" dirty="0" err="1"/>
              <a:t>exec,shell_exec,system,popen,proc_open,passthru</a:t>
            </a:r>
            <a:endParaRPr lang="en-US" altLang="zh-CN" dirty="0"/>
          </a:p>
          <a:p>
            <a:r>
              <a:rPr lang="zh-CN" altLang="en-US" dirty="0"/>
              <a:t>能够修改上下文环境</a:t>
            </a:r>
            <a:endParaRPr lang="en-US" altLang="zh-CN" dirty="0"/>
          </a:p>
          <a:p>
            <a:pPr lvl="1"/>
            <a:r>
              <a:rPr lang="en-US" altLang="zh-CN" dirty="0" err="1"/>
              <a:t>extract,parse_str</a:t>
            </a:r>
            <a:endParaRPr lang="en-US" altLang="zh-CN" dirty="0"/>
          </a:p>
          <a:p>
            <a:r>
              <a:rPr lang="zh-CN" altLang="en-US" dirty="0">
                <a:hlinkClick r:id="rId2"/>
              </a:rPr>
              <a:t>敏感函数大全</a:t>
            </a:r>
            <a:endParaRPr lang="en-US" altLang="zh-CN" dirty="0"/>
          </a:p>
          <a:p>
            <a:r>
              <a:rPr lang="zh-CN" altLang="en-US" dirty="0"/>
              <a:t>审计要点</a:t>
            </a:r>
            <a:endParaRPr lang="en-US" altLang="zh-CN" dirty="0"/>
          </a:p>
          <a:p>
            <a:pPr lvl="1"/>
            <a:r>
              <a:rPr lang="zh-CN" altLang="en-US" dirty="0"/>
              <a:t>传入参数是否可控</a:t>
            </a:r>
            <a:endParaRPr lang="en-US" altLang="zh-CN" dirty="0"/>
          </a:p>
          <a:p>
            <a:pPr lvl="1"/>
            <a:r>
              <a:rPr lang="zh-CN" altLang="en-US" dirty="0"/>
              <a:t>传入参数是否过滤得当</a:t>
            </a:r>
            <a:endParaRPr lang="en-US" altLang="zh-CN" dirty="0"/>
          </a:p>
          <a:p>
            <a:pPr lvl="1"/>
            <a:r>
              <a:rPr lang="zh-CN" altLang="en-US" dirty="0"/>
              <a:t>参数是否有白名单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944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4B01E-CC9F-40C9-8344-C2719FBE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更多安全漏洞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0429A-CA52-4790-869C-012E8A15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反序列化漏洞</a:t>
            </a:r>
            <a:endParaRPr lang="en-US" altLang="zh-CN" dirty="0"/>
          </a:p>
          <a:p>
            <a:pPr lvl="1"/>
            <a:r>
              <a:rPr lang="zh-CN" altLang="en-US" dirty="0"/>
              <a:t>本质是由用户提供</a:t>
            </a:r>
            <a:r>
              <a:rPr lang="en-US" altLang="zh-CN" dirty="0"/>
              <a:t>class</a:t>
            </a:r>
            <a:r>
              <a:rPr lang="zh-CN" altLang="en-US" dirty="0"/>
              <a:t>被序列化后字符串</a:t>
            </a:r>
            <a:endParaRPr lang="en-US" altLang="zh-CN" dirty="0"/>
          </a:p>
          <a:p>
            <a:pPr lvl="2"/>
            <a:r>
              <a:rPr lang="en-US" altLang="zh-CN" dirty="0" err="1"/>
              <a:t>unserialize</a:t>
            </a:r>
            <a:r>
              <a:rPr lang="en-US" altLang="zh-CN" dirty="0"/>
              <a:t>($_POST[‘a’])</a:t>
            </a:r>
          </a:p>
          <a:p>
            <a:pPr lvl="2"/>
            <a:r>
              <a:rPr lang="zh-CN" altLang="en-US" dirty="0"/>
              <a:t>修改序列化字符串里</a:t>
            </a:r>
            <a:r>
              <a:rPr lang="en-US" altLang="zh-CN" dirty="0"/>
              <a:t>class</a:t>
            </a:r>
            <a:r>
              <a:rPr lang="zh-CN" altLang="en-US" dirty="0"/>
              <a:t>指向</a:t>
            </a:r>
            <a:endParaRPr lang="en-US" altLang="zh-CN" dirty="0"/>
          </a:p>
          <a:p>
            <a:pPr lvl="2"/>
            <a:r>
              <a:rPr lang="zh-CN" altLang="en-US" dirty="0"/>
              <a:t>修改序列化字符串里</a:t>
            </a:r>
            <a:r>
              <a:rPr lang="en-US" altLang="zh-CN" dirty="0"/>
              <a:t>class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1"/>
            <a:r>
              <a:rPr lang="zh-CN" altLang="en-US" dirty="0"/>
              <a:t>反序列化时会执行</a:t>
            </a:r>
            <a:r>
              <a:rPr lang="en-US" altLang="zh-CN" dirty="0"/>
              <a:t>class</a:t>
            </a:r>
            <a:r>
              <a:rPr lang="zh-CN" altLang="en-US" dirty="0"/>
              <a:t>的</a:t>
            </a:r>
            <a:r>
              <a:rPr lang="en-US" altLang="zh-CN" dirty="0"/>
              <a:t>__wakeup, __destruct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2"/>
            <a:r>
              <a:rPr lang="zh-CN" altLang="en-US" dirty="0"/>
              <a:t>删除临时文件</a:t>
            </a:r>
            <a:endParaRPr lang="en-US" altLang="zh-CN" dirty="0"/>
          </a:p>
          <a:p>
            <a:pPr lvl="2"/>
            <a:r>
              <a:rPr lang="zh-CN" altLang="en-US" dirty="0"/>
              <a:t>把内存数据写入文件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119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4B01E-CC9F-40C9-8344-C2719FBE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构建安全体系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0429A-CA52-4790-869C-012E8A15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400" baseline="-25000" dirty="0"/>
              <a:t>提交代码前按照</a:t>
            </a:r>
            <a:r>
              <a:rPr lang="en-US" altLang="zh-CN" sz="1400" baseline="-25000" dirty="0"/>
              <a:t>checklist</a:t>
            </a:r>
            <a:r>
              <a:rPr lang="zh-CN" altLang="en-US" sz="1400" baseline="-25000" dirty="0"/>
              <a:t>检查</a:t>
            </a:r>
            <a:endParaRPr lang="en-US" altLang="zh-CN" sz="1400" baseline="-25000" dirty="0"/>
          </a:p>
          <a:p>
            <a:pPr lvl="1"/>
            <a:r>
              <a:rPr lang="en-US" altLang="zh-CN" sz="1200" b="1" baseline="-25000" dirty="0">
                <a:hlinkClick r:id="rId2"/>
              </a:rPr>
              <a:t>API-Security-Checklist</a:t>
            </a:r>
            <a:endParaRPr lang="en-US" altLang="zh-CN" sz="1200" baseline="-25000" dirty="0"/>
          </a:p>
          <a:p>
            <a:pPr lvl="1"/>
            <a:r>
              <a:rPr lang="en-US" altLang="zh-CN" sz="1200" b="1" baseline="-25000" dirty="0" err="1">
                <a:hlinkClick r:id="rId3"/>
              </a:rPr>
              <a:t>zen</a:t>
            </a:r>
            <a:r>
              <a:rPr lang="en-US" altLang="zh-CN" sz="1200" b="1" baseline="-25000" dirty="0">
                <a:hlinkClick r:id="rId3"/>
              </a:rPr>
              <a:t>-rails-security-checklist</a:t>
            </a:r>
            <a:endParaRPr lang="en-US" altLang="zh-CN" sz="1200" baseline="-25000" dirty="0"/>
          </a:p>
          <a:p>
            <a:pPr lvl="1"/>
            <a:r>
              <a:rPr lang="en-US" altLang="zh-CN" sz="1200" b="1" baseline="-25000" dirty="0">
                <a:hlinkClick r:id="rId4"/>
              </a:rPr>
              <a:t>rails-security-checklist</a:t>
            </a:r>
            <a:endParaRPr lang="en-US" altLang="zh-CN" sz="1200" baseline="-25000" dirty="0"/>
          </a:p>
          <a:p>
            <a:pPr lvl="1"/>
            <a:r>
              <a:rPr lang="en-US" altLang="zh-CN" sz="1200" baseline="-25000" dirty="0">
                <a:hlinkClick r:id="rId5"/>
              </a:rPr>
              <a:t>https://www.sqreen.io/checklists/saas-cto-security-checklist</a:t>
            </a:r>
            <a:endParaRPr lang="en-US" altLang="zh-CN" sz="1200" baseline="-25000" dirty="0"/>
          </a:p>
          <a:p>
            <a:pPr lvl="1"/>
            <a:r>
              <a:rPr lang="en-US" altLang="zh-CN" sz="1200" b="1" u="sng" baseline="-25000" dirty="0">
                <a:hlinkClick r:id="rId6"/>
              </a:rPr>
              <a:t>OWASP-Web-Checklist</a:t>
            </a:r>
            <a:endParaRPr lang="en-US" altLang="zh-CN" sz="1200" b="1" u="sng" baseline="-25000" dirty="0"/>
          </a:p>
          <a:p>
            <a:pPr lvl="1"/>
            <a:r>
              <a:rPr lang="en-US" altLang="zh-CN" sz="1200" b="1" u="sng" baseline="-25000" dirty="0">
                <a:hlinkClick r:id="rId7"/>
              </a:rPr>
              <a:t>php-security-checklist</a:t>
            </a:r>
            <a:endParaRPr lang="en-US" altLang="zh-CN" sz="1200" b="1" u="sng" baseline="-25000" dirty="0"/>
          </a:p>
          <a:p>
            <a:r>
              <a:rPr lang="zh-CN" altLang="en-US" sz="1400" baseline="-25000" dirty="0"/>
              <a:t>代码审计</a:t>
            </a:r>
            <a:endParaRPr lang="en-US" altLang="zh-CN" sz="1400" baseline="-25000" dirty="0"/>
          </a:p>
          <a:p>
            <a:pPr lvl="1"/>
            <a:r>
              <a:rPr lang="en-US" altLang="zh-CN" sz="1200" u="sng" baseline="-25000" dirty="0">
                <a:hlinkClick r:id="rId8"/>
              </a:rPr>
              <a:t>RIPS</a:t>
            </a:r>
          </a:p>
          <a:p>
            <a:pPr lvl="1"/>
            <a:r>
              <a:rPr lang="en-US" altLang="zh-CN" sz="1200" u="sng" baseline="-25000" dirty="0">
                <a:hlinkClick r:id="rId9"/>
              </a:rPr>
              <a:t>Fortify Static Code Analyzer</a:t>
            </a:r>
            <a:endParaRPr lang="en-US" altLang="zh-CN" sz="1200" baseline="-25000" dirty="0"/>
          </a:p>
          <a:p>
            <a:r>
              <a:rPr lang="en-US" altLang="zh-CN" sz="1400" baseline="-25000" dirty="0" err="1"/>
              <a:t>Api</a:t>
            </a:r>
            <a:r>
              <a:rPr lang="zh-CN" altLang="en-US" sz="1400" baseline="-25000" dirty="0"/>
              <a:t>接口自动化测试</a:t>
            </a:r>
            <a:endParaRPr lang="en-US" altLang="zh-CN" sz="1400" baseline="-25000" dirty="0"/>
          </a:p>
          <a:p>
            <a:pPr lvl="1"/>
            <a:r>
              <a:rPr lang="zh-CN" altLang="en-US" sz="1200" baseline="-25000" dirty="0"/>
              <a:t>接入扫描器自动扫描</a:t>
            </a:r>
            <a:endParaRPr lang="en-US" altLang="zh-CN" sz="1200" baseline="-25000" dirty="0"/>
          </a:p>
          <a:p>
            <a:r>
              <a:rPr lang="zh-CN" altLang="en-US" sz="1400" baseline="-25000" dirty="0"/>
              <a:t>线上流量镜像到测试机</a:t>
            </a:r>
            <a:endParaRPr lang="en-US" altLang="zh-CN" sz="1400" baseline="-25000" dirty="0"/>
          </a:p>
          <a:p>
            <a:pPr lvl="1"/>
            <a:r>
              <a:rPr lang="en-US" altLang="zh-CN" sz="1200" baseline="-25000" dirty="0" err="1"/>
              <a:t>ngx_http_mirror_module</a:t>
            </a:r>
            <a:endParaRPr lang="en-US" altLang="zh-CN" sz="1200" baseline="-25000" dirty="0"/>
          </a:p>
          <a:p>
            <a:pPr lvl="1"/>
            <a:r>
              <a:rPr lang="zh-CN" altLang="en-US" sz="1200" baseline="-25000" dirty="0"/>
              <a:t>接入扫描器</a:t>
            </a:r>
            <a:endParaRPr lang="en-US" altLang="zh-CN" sz="1200" baseline="-25000" dirty="0"/>
          </a:p>
          <a:p>
            <a:r>
              <a:rPr lang="zh-CN" altLang="en-US" sz="1400" baseline="-25000" dirty="0"/>
              <a:t>接入</a:t>
            </a:r>
            <a:r>
              <a:rPr lang="en-US" altLang="zh-CN" sz="1400" baseline="-25000" dirty="0"/>
              <a:t>Rasp</a:t>
            </a:r>
          </a:p>
          <a:p>
            <a:pPr lvl="1"/>
            <a:r>
              <a:rPr lang="en-US" altLang="zh-CN" sz="1200" baseline="-25000" dirty="0" err="1"/>
              <a:t>OpenRASP</a:t>
            </a:r>
            <a:endParaRPr lang="en-US" altLang="zh-CN" sz="1200" baseline="-25000" dirty="0"/>
          </a:p>
          <a:p>
            <a:pPr lvl="2"/>
            <a:r>
              <a:rPr lang="zh-CN" altLang="en-US" sz="1100" baseline="-25000" dirty="0"/>
              <a:t>本质是函数调用前</a:t>
            </a:r>
            <a:r>
              <a:rPr lang="en-US" altLang="zh-CN" sz="1100" baseline="-25000" dirty="0"/>
              <a:t>,</a:t>
            </a:r>
            <a:r>
              <a:rPr lang="zh-CN" altLang="en-US" sz="1100" baseline="-25000" dirty="0"/>
              <a:t>检查传入参数</a:t>
            </a:r>
            <a:endParaRPr lang="en-US" altLang="zh-CN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331747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4B01E-CC9F-40C9-8344-C2719FBE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扫描器总览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0429A-CA52-4790-869C-012E8A15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漏洞</a:t>
            </a:r>
            <a:endParaRPr lang="en-US" altLang="zh-CN" dirty="0"/>
          </a:p>
          <a:p>
            <a:pPr lvl="1"/>
            <a:r>
              <a:rPr lang="zh-CN" altLang="en-US" dirty="0"/>
              <a:t>商业</a:t>
            </a:r>
            <a:endParaRPr lang="en-US" altLang="zh-CN" dirty="0"/>
          </a:p>
          <a:p>
            <a:pPr lvl="2"/>
            <a:r>
              <a:rPr lang="en-US" altLang="zh-CN" u="sng" dirty="0" err="1">
                <a:hlinkClick r:id="rId2"/>
              </a:rPr>
              <a:t>Acunetix</a:t>
            </a:r>
            <a:r>
              <a:rPr lang="en-US" altLang="zh-CN" u="sng" dirty="0">
                <a:hlinkClick r:id="rId2"/>
              </a:rPr>
              <a:t> Vulnerability Scanner</a:t>
            </a:r>
          </a:p>
          <a:p>
            <a:pPr lvl="2"/>
            <a:r>
              <a:rPr lang="en-US" altLang="zh-CN" u="sng" dirty="0" err="1">
                <a:hlinkClick r:id="rId3"/>
              </a:rPr>
              <a:t>AppScan</a:t>
            </a:r>
            <a:endParaRPr lang="en-US" altLang="zh-CN" u="sng" dirty="0">
              <a:hlinkClick r:id="rId3"/>
            </a:endParaRPr>
          </a:p>
          <a:p>
            <a:pPr lvl="2"/>
            <a:r>
              <a:rPr lang="en-US" altLang="zh-CN" u="sng" dirty="0" err="1">
                <a:hlinkClick r:id="rId4"/>
              </a:rPr>
              <a:t>Netsparker</a:t>
            </a:r>
            <a:endParaRPr lang="en-US" altLang="zh-CN" u="sng" dirty="0">
              <a:hlinkClick r:id="rId4"/>
            </a:endParaRPr>
          </a:p>
          <a:p>
            <a:pPr lvl="1"/>
            <a:r>
              <a:rPr lang="zh-CN" altLang="en-US" dirty="0"/>
              <a:t>开源</a:t>
            </a:r>
            <a:endParaRPr lang="en-US" altLang="zh-CN" dirty="0">
              <a:hlinkClick r:id="rId4"/>
            </a:endParaRPr>
          </a:p>
          <a:p>
            <a:pPr lvl="2"/>
            <a:r>
              <a:rPr lang="en-US" altLang="zh-CN" b="1" dirty="0" err="1">
                <a:hlinkClick r:id="rId5"/>
              </a:rPr>
              <a:t>zaproxy</a:t>
            </a:r>
            <a:endParaRPr lang="en-US" altLang="zh-CN" dirty="0"/>
          </a:p>
          <a:p>
            <a:pPr lvl="2"/>
            <a:r>
              <a:rPr lang="en-US" altLang="zh-CN" b="1" i="1" u="sng" dirty="0" err="1">
                <a:hlinkClick r:id="rId6"/>
              </a:rPr>
              <a:t>arachni</a:t>
            </a:r>
            <a:endParaRPr lang="en-US" altLang="zh-CN" b="1" dirty="0"/>
          </a:p>
          <a:p>
            <a:pPr lvl="2"/>
            <a:r>
              <a:rPr lang="en-US" altLang="zh-CN" b="1" i="1" u="sng" dirty="0" err="1">
                <a:hlinkClick r:id="rId4"/>
              </a:rPr>
              <a:t>S</a:t>
            </a:r>
            <a:r>
              <a:rPr lang="en-US" altLang="zh-CN" b="1" i="1" u="sng" dirty="0" err="1">
                <a:hlinkClick r:id="rId7"/>
              </a:rPr>
              <a:t>qlmap</a:t>
            </a:r>
            <a:endParaRPr lang="en-US" altLang="zh-CN" b="1" i="1" u="sng" dirty="0"/>
          </a:p>
          <a:p>
            <a:r>
              <a:rPr lang="zh-CN" altLang="en-US" dirty="0"/>
              <a:t>数据包拦截</a:t>
            </a:r>
            <a:endParaRPr lang="en-US" altLang="zh-CN" dirty="0"/>
          </a:p>
          <a:p>
            <a:pPr lvl="1"/>
            <a:r>
              <a:rPr lang="en-US" altLang="zh-CN" u="sng" dirty="0">
                <a:hlinkClick r:id="rId8"/>
              </a:rPr>
              <a:t>Burp Suite Scanner</a:t>
            </a:r>
          </a:p>
          <a:p>
            <a:pPr lvl="1"/>
            <a:endParaRPr lang="en-US" altLang="zh-CN" dirty="0"/>
          </a:p>
          <a:p>
            <a:pPr lvl="1"/>
            <a:endParaRPr lang="en-US" altLang="zh-CN" b="1" dirty="0"/>
          </a:p>
          <a:p>
            <a:pPr marL="0" indent="0">
              <a:buNone/>
            </a:pPr>
            <a:endParaRPr lang="en-US" altLang="zh-CN" u="sng" dirty="0">
              <a:hlinkClick r:id="rId4"/>
            </a:endParaRPr>
          </a:p>
          <a:p>
            <a:pPr lvl="1"/>
            <a:endParaRPr lang="en-US" altLang="zh-CN" u="sng" dirty="0">
              <a:hlinkClick r:id="rId2"/>
            </a:endParaRPr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026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DF936-ED7D-481E-BD76-FB668C177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C0C530-0BDE-4233-A00A-F5C6EB6AE7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17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404C4-7203-4EC8-B6DE-493FBDDA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基础认知</a:t>
            </a:r>
            <a:r>
              <a:rPr lang="en-US" altLang="zh-CN" dirty="0"/>
              <a:t>-</a:t>
            </a:r>
            <a:r>
              <a:rPr lang="zh-CN" altLang="en-US" dirty="0"/>
              <a:t>漏洞挖掘的本质篡改</a:t>
            </a:r>
            <a:r>
              <a:rPr lang="en-US" altLang="zh-CN" dirty="0"/>
              <a:t>HTTP</a:t>
            </a:r>
            <a:r>
              <a:rPr lang="zh-CN" altLang="en-US" dirty="0"/>
              <a:t>数据包中</a:t>
            </a:r>
            <a:r>
              <a:rPr lang="zh-CN" altLang="en-US" dirty="0">
                <a:solidFill>
                  <a:srgbClr val="FF0000"/>
                </a:solidFill>
              </a:rPr>
              <a:t>一切</a:t>
            </a:r>
            <a:r>
              <a:rPr lang="zh-CN" altLang="en-US" dirty="0"/>
              <a:t>可以修改的内容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E4377-4FC5-4CB3-BB46-0101941F8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4800" dirty="0"/>
              <a:t>越权漏洞</a:t>
            </a:r>
            <a:r>
              <a:rPr lang="en-US" altLang="zh-CN" sz="4800" dirty="0"/>
              <a:t>:</a:t>
            </a:r>
            <a:r>
              <a:rPr lang="zh-CN" altLang="en-US" sz="4800" dirty="0"/>
              <a:t>修改代表用户身份的数据</a:t>
            </a:r>
            <a:r>
              <a:rPr lang="en-US" altLang="zh-CN" sz="4800" dirty="0"/>
              <a:t>:</a:t>
            </a:r>
            <a:r>
              <a:rPr lang="en-US" altLang="zh-CN" sz="4800" dirty="0" err="1">
                <a:solidFill>
                  <a:srgbClr val="FF0000"/>
                </a:solidFill>
              </a:rPr>
              <a:t>ID,Email,Mobile,UserName</a:t>
            </a:r>
            <a:endParaRPr lang="en-US" altLang="zh-CN" sz="4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4800" dirty="0"/>
              <a:t>XSS</a:t>
            </a:r>
            <a:r>
              <a:rPr lang="zh-CN" altLang="en-US" sz="4800" dirty="0"/>
              <a:t>漏洞</a:t>
            </a:r>
            <a:r>
              <a:rPr lang="en-US" altLang="zh-CN" sz="4800" dirty="0"/>
              <a:t>:</a:t>
            </a:r>
            <a:r>
              <a:rPr lang="zh-CN" altLang="en-US" sz="4800" dirty="0"/>
              <a:t>加入</a:t>
            </a:r>
            <a:r>
              <a:rPr lang="en-US" altLang="zh-CN" sz="4800" dirty="0">
                <a:solidFill>
                  <a:srgbClr val="FF0000"/>
                </a:solidFill>
              </a:rPr>
              <a:t>HTML/JavaScript</a:t>
            </a:r>
            <a:r>
              <a:rPr lang="zh-CN" altLang="en-US" sz="4800" dirty="0"/>
              <a:t>脚本</a:t>
            </a:r>
            <a:endParaRPr lang="en-US" altLang="zh-CN" sz="4800" dirty="0"/>
          </a:p>
          <a:p>
            <a:pPr>
              <a:lnSpc>
                <a:spcPct val="150000"/>
              </a:lnSpc>
            </a:pPr>
            <a:r>
              <a:rPr lang="en-US" altLang="zh-CN" sz="4800" dirty="0"/>
              <a:t>SQL</a:t>
            </a:r>
            <a:r>
              <a:rPr lang="zh-CN" altLang="en-US" sz="4800" dirty="0"/>
              <a:t>注入</a:t>
            </a:r>
            <a:r>
              <a:rPr lang="en-US" altLang="zh-CN" sz="4800" dirty="0"/>
              <a:t>:</a:t>
            </a:r>
            <a:r>
              <a:rPr lang="zh-CN" altLang="en-US" sz="4800" dirty="0"/>
              <a:t>加入</a:t>
            </a:r>
            <a:r>
              <a:rPr lang="zh-CN" altLang="en-US" sz="4800" dirty="0">
                <a:solidFill>
                  <a:srgbClr val="FF0000"/>
                </a:solidFill>
              </a:rPr>
              <a:t>特殊字符</a:t>
            </a:r>
            <a:r>
              <a:rPr lang="en-US" altLang="zh-CN" sz="4800" dirty="0"/>
              <a:t>,</a:t>
            </a:r>
            <a:r>
              <a:rPr lang="zh-CN" altLang="en-US" sz="4800" dirty="0"/>
              <a:t>试图截断</a:t>
            </a:r>
            <a:r>
              <a:rPr lang="en-US" altLang="zh-CN" sz="4800" dirty="0"/>
              <a:t>DB</a:t>
            </a:r>
            <a:r>
              <a:rPr lang="zh-CN" altLang="en-US" sz="4800" dirty="0"/>
              <a:t>操作中的</a:t>
            </a:r>
            <a:r>
              <a:rPr lang="en-US" altLang="zh-CN" sz="4800" dirty="0"/>
              <a:t>SQL</a:t>
            </a:r>
            <a:r>
              <a:rPr lang="zh-CN" altLang="en-US" sz="4800" dirty="0"/>
              <a:t>语句</a:t>
            </a:r>
            <a:endParaRPr lang="en-US" altLang="zh-CN" sz="4800" dirty="0"/>
          </a:p>
          <a:p>
            <a:pPr>
              <a:lnSpc>
                <a:spcPct val="150000"/>
              </a:lnSpc>
            </a:pPr>
            <a:r>
              <a:rPr lang="en-US" altLang="zh-CN" sz="4800" dirty="0"/>
              <a:t>SSRF:</a:t>
            </a:r>
            <a:r>
              <a:rPr lang="zh-CN" altLang="en-US" sz="4800" dirty="0"/>
              <a:t>修改提交的</a:t>
            </a:r>
            <a:r>
              <a:rPr lang="en-US" altLang="zh-CN" sz="4800" dirty="0">
                <a:solidFill>
                  <a:srgbClr val="FF0000"/>
                </a:solidFill>
              </a:rPr>
              <a:t>URL</a:t>
            </a:r>
            <a:r>
              <a:rPr lang="en-US" altLang="zh-CN" sz="4800" dirty="0"/>
              <a:t>,</a:t>
            </a:r>
            <a:r>
              <a:rPr lang="zh-CN" altLang="en-US" sz="4800" dirty="0"/>
              <a:t>改为</a:t>
            </a:r>
            <a:r>
              <a:rPr lang="zh-CN" altLang="en-US" sz="4800" dirty="0">
                <a:solidFill>
                  <a:srgbClr val="FF0000"/>
                </a:solidFill>
              </a:rPr>
              <a:t>内网地址</a:t>
            </a:r>
            <a:endParaRPr lang="en-US" altLang="zh-CN" sz="4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4800" dirty="0"/>
              <a:t>CSRF:</a:t>
            </a:r>
            <a:r>
              <a:rPr lang="zh-CN" altLang="en-US" sz="4800" dirty="0">
                <a:solidFill>
                  <a:srgbClr val="FF0000"/>
                </a:solidFill>
              </a:rPr>
              <a:t>诱导</a:t>
            </a:r>
            <a:r>
              <a:rPr lang="zh-CN" altLang="en-US" sz="4800" dirty="0"/>
              <a:t>他人访问</a:t>
            </a:r>
            <a:r>
              <a:rPr lang="zh-CN" altLang="en-US" sz="4800" dirty="0">
                <a:solidFill>
                  <a:srgbClr val="FF0000"/>
                </a:solidFill>
              </a:rPr>
              <a:t>定制攻击页面</a:t>
            </a:r>
            <a:r>
              <a:rPr lang="en-US" altLang="zh-CN" sz="4800" dirty="0"/>
              <a:t>,</a:t>
            </a:r>
            <a:r>
              <a:rPr lang="zh-CN" altLang="en-US" sz="4800" dirty="0"/>
              <a:t>让页面往被攻击网站</a:t>
            </a:r>
            <a:r>
              <a:rPr lang="zh-CN" altLang="en-US" sz="4800" dirty="0">
                <a:solidFill>
                  <a:srgbClr val="FF0000"/>
                </a:solidFill>
              </a:rPr>
              <a:t>提交表单</a:t>
            </a:r>
            <a:endParaRPr lang="en-US" altLang="zh-CN" sz="4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4800" dirty="0"/>
              <a:t>任意文件上传</a:t>
            </a:r>
            <a:r>
              <a:rPr lang="en-US" altLang="zh-CN" sz="4800" dirty="0"/>
              <a:t>:</a:t>
            </a:r>
            <a:r>
              <a:rPr lang="zh-CN" altLang="en-US" sz="4800" dirty="0"/>
              <a:t>修改</a:t>
            </a:r>
            <a:r>
              <a:rPr lang="zh-CN" altLang="en-US" sz="4800" dirty="0">
                <a:solidFill>
                  <a:srgbClr val="FF0000"/>
                </a:solidFill>
              </a:rPr>
              <a:t>文件名</a:t>
            </a:r>
            <a:r>
              <a:rPr lang="en-US" altLang="zh-CN" sz="4800" dirty="0">
                <a:solidFill>
                  <a:srgbClr val="FF0000"/>
                </a:solidFill>
              </a:rPr>
              <a:t>/</a:t>
            </a:r>
            <a:r>
              <a:rPr lang="zh-CN" altLang="en-US" sz="4800" dirty="0">
                <a:solidFill>
                  <a:srgbClr val="FF0000"/>
                </a:solidFill>
              </a:rPr>
              <a:t>文件头</a:t>
            </a:r>
            <a:r>
              <a:rPr lang="en-US" altLang="zh-CN" sz="4800" dirty="0">
                <a:solidFill>
                  <a:srgbClr val="FF0000"/>
                </a:solidFill>
              </a:rPr>
              <a:t>/</a:t>
            </a:r>
            <a:r>
              <a:rPr lang="zh-CN" altLang="en-US" sz="4800" dirty="0">
                <a:solidFill>
                  <a:srgbClr val="FF0000"/>
                </a:solidFill>
              </a:rPr>
              <a:t>文件内容</a:t>
            </a:r>
            <a:r>
              <a:rPr lang="en-US" altLang="zh-CN" sz="4800" dirty="0">
                <a:solidFill>
                  <a:srgbClr val="FF0000"/>
                </a:solidFill>
              </a:rPr>
              <a:t>/</a:t>
            </a:r>
            <a:r>
              <a:rPr lang="zh-CN" altLang="en-US" sz="4800" dirty="0">
                <a:solidFill>
                  <a:srgbClr val="FF0000"/>
                </a:solidFill>
              </a:rPr>
              <a:t>保存文件位置</a:t>
            </a:r>
            <a:endParaRPr lang="en-US" altLang="zh-CN" sz="4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4800" dirty="0"/>
              <a:t>命令执行</a:t>
            </a:r>
            <a:r>
              <a:rPr lang="en-US" altLang="zh-CN" sz="4800" dirty="0"/>
              <a:t>:</a:t>
            </a:r>
            <a:r>
              <a:rPr lang="zh-CN" altLang="en-US" sz="4800" dirty="0"/>
              <a:t>修改带入</a:t>
            </a:r>
            <a:r>
              <a:rPr lang="en-US" altLang="zh-CN" sz="4800" dirty="0"/>
              <a:t>exec</a:t>
            </a:r>
            <a:r>
              <a:rPr lang="zh-CN" altLang="en-US" sz="4800" dirty="0"/>
              <a:t>函数中的参数</a:t>
            </a:r>
            <a:r>
              <a:rPr lang="en-US" altLang="zh-CN" sz="4800" dirty="0"/>
              <a:t>,</a:t>
            </a:r>
            <a:r>
              <a:rPr lang="zh-CN" altLang="en-US" sz="4800" dirty="0"/>
              <a:t>试图</a:t>
            </a:r>
            <a:r>
              <a:rPr lang="zh-CN" altLang="en-US" sz="4800" dirty="0">
                <a:solidFill>
                  <a:srgbClr val="FF0000"/>
                </a:solidFill>
              </a:rPr>
              <a:t>截断</a:t>
            </a:r>
            <a:r>
              <a:rPr lang="en-US" altLang="zh-CN" sz="4800" dirty="0">
                <a:solidFill>
                  <a:srgbClr val="FF0000"/>
                </a:solidFill>
              </a:rPr>
              <a:t>shell</a:t>
            </a:r>
            <a:r>
              <a:rPr lang="zh-CN" altLang="en-US" sz="4800" dirty="0">
                <a:solidFill>
                  <a:srgbClr val="FF0000"/>
                </a:solidFill>
              </a:rPr>
              <a:t>命令</a:t>
            </a:r>
            <a:endParaRPr lang="en-US" altLang="zh-CN" sz="4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4800" dirty="0"/>
              <a:t>任意代码执行</a:t>
            </a:r>
            <a:r>
              <a:rPr lang="en-US" altLang="zh-CN" sz="4800" dirty="0"/>
              <a:t>:</a:t>
            </a:r>
            <a:r>
              <a:rPr lang="zh-CN" altLang="en-US" sz="4800" dirty="0"/>
              <a:t>修改</a:t>
            </a:r>
            <a:r>
              <a:rPr lang="en-US" altLang="zh-CN" sz="4800" dirty="0"/>
              <a:t>callback</a:t>
            </a:r>
            <a:r>
              <a:rPr lang="zh-CN" altLang="en-US" sz="4800" dirty="0"/>
              <a:t>的中的</a:t>
            </a:r>
            <a:r>
              <a:rPr lang="zh-CN" altLang="en-US" sz="4800" dirty="0">
                <a:solidFill>
                  <a:srgbClr val="FF0000"/>
                </a:solidFill>
              </a:rPr>
              <a:t>函数名</a:t>
            </a:r>
            <a:r>
              <a:rPr lang="en-US" altLang="zh-CN" sz="4800" dirty="0"/>
              <a:t>,</a:t>
            </a:r>
            <a:r>
              <a:rPr lang="zh-CN" altLang="en-US" sz="4800" dirty="0"/>
              <a:t>以及</a:t>
            </a:r>
            <a:r>
              <a:rPr lang="en-US" altLang="zh-CN" sz="4800" dirty="0"/>
              <a:t>callback</a:t>
            </a:r>
            <a:r>
              <a:rPr lang="zh-CN" altLang="en-US" sz="4800" dirty="0"/>
              <a:t>的参数</a:t>
            </a:r>
            <a:endParaRPr lang="en-US" altLang="zh-CN" sz="4800" dirty="0"/>
          </a:p>
          <a:p>
            <a:pPr>
              <a:lnSpc>
                <a:spcPct val="150000"/>
              </a:lnSpc>
            </a:pPr>
            <a:r>
              <a:rPr lang="zh-CN" altLang="en-US" sz="4800" dirty="0"/>
              <a:t>反序列化漏洞</a:t>
            </a:r>
            <a:r>
              <a:rPr lang="en-US" altLang="zh-CN" sz="4800" dirty="0"/>
              <a:t>:</a:t>
            </a:r>
            <a:r>
              <a:rPr lang="zh-CN" altLang="en-US" sz="4800" dirty="0"/>
              <a:t>修改序列化字符串</a:t>
            </a:r>
            <a:r>
              <a:rPr lang="en-US" altLang="zh-CN" sz="4800" dirty="0"/>
              <a:t>,</a:t>
            </a:r>
            <a:r>
              <a:rPr lang="zh-CN" altLang="en-US" sz="4800" dirty="0"/>
              <a:t> 篡改</a:t>
            </a:r>
            <a:r>
              <a:rPr lang="en-US" altLang="zh-CN" sz="4800" dirty="0">
                <a:solidFill>
                  <a:srgbClr val="FF0000"/>
                </a:solidFill>
              </a:rPr>
              <a:t>Class</a:t>
            </a:r>
            <a:r>
              <a:rPr lang="zh-CN" altLang="en-US" sz="4800" dirty="0">
                <a:solidFill>
                  <a:srgbClr val="FF0000"/>
                </a:solidFill>
              </a:rPr>
              <a:t>指向和属性</a:t>
            </a:r>
            <a:endParaRPr lang="en-US" altLang="zh-CN" sz="4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4800" dirty="0"/>
              <a:t>任意地址重定向</a:t>
            </a:r>
            <a:r>
              <a:rPr lang="en-US" altLang="zh-CN" sz="4800" dirty="0"/>
              <a:t>:</a:t>
            </a:r>
            <a:r>
              <a:rPr lang="zh-CN" altLang="en-US" sz="4800" dirty="0"/>
              <a:t>修改重定向页面中的</a:t>
            </a:r>
            <a:r>
              <a:rPr lang="en-US" altLang="zh-CN" sz="4800" dirty="0">
                <a:solidFill>
                  <a:srgbClr val="FF0000"/>
                </a:solidFill>
              </a:rPr>
              <a:t>URL</a:t>
            </a:r>
            <a:r>
              <a:rPr lang="en-US" altLang="zh-CN" sz="4800" dirty="0"/>
              <a:t>,</a:t>
            </a:r>
            <a:r>
              <a:rPr lang="zh-CN" altLang="en-US" sz="4800" dirty="0"/>
              <a:t>如改为高仿网站地址</a:t>
            </a:r>
            <a:endParaRPr lang="en-US" altLang="zh-CN" sz="4800" dirty="0"/>
          </a:p>
          <a:p>
            <a:pPr>
              <a:lnSpc>
                <a:spcPct val="150000"/>
              </a:lnSpc>
            </a:pPr>
            <a:r>
              <a:rPr lang="en-US" altLang="zh-CN" sz="4800" dirty="0"/>
              <a:t>XX</a:t>
            </a:r>
            <a:r>
              <a:rPr lang="zh-CN" altLang="en-US" sz="4800" dirty="0"/>
              <a:t>轰炸</a:t>
            </a:r>
            <a:r>
              <a:rPr lang="en-US" altLang="zh-CN" sz="4800" dirty="0"/>
              <a:t>/</a:t>
            </a:r>
            <a:r>
              <a:rPr lang="zh-CN" altLang="en-US" sz="4800" dirty="0"/>
              <a:t>爆破</a:t>
            </a:r>
            <a:r>
              <a:rPr lang="en-US" altLang="zh-CN" sz="4800" dirty="0"/>
              <a:t>:</a:t>
            </a:r>
            <a:r>
              <a:rPr lang="zh-CN" altLang="en-US" sz="4800" dirty="0"/>
              <a:t>没有</a:t>
            </a:r>
            <a:r>
              <a:rPr lang="en-US" altLang="zh-CN" sz="4800" dirty="0"/>
              <a:t>HTTP</a:t>
            </a:r>
            <a:r>
              <a:rPr lang="zh-CN" altLang="en-US" sz="4800" dirty="0"/>
              <a:t>数据包的接收</a:t>
            </a:r>
            <a:r>
              <a:rPr lang="zh-CN" altLang="en-US" sz="4800" dirty="0">
                <a:solidFill>
                  <a:srgbClr val="FF0000"/>
                </a:solidFill>
              </a:rPr>
              <a:t>频率限制</a:t>
            </a:r>
            <a:endParaRPr lang="en-US" altLang="zh-CN" sz="4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4800" dirty="0"/>
              <a:t>XX</a:t>
            </a:r>
            <a:r>
              <a:rPr lang="zh-CN" altLang="en-US" sz="4800" dirty="0"/>
              <a:t>信息泄露</a:t>
            </a:r>
            <a:r>
              <a:rPr lang="en-US" altLang="zh-CN" sz="4800" dirty="0"/>
              <a:t>:</a:t>
            </a:r>
            <a:r>
              <a:rPr lang="zh-CN" altLang="en-US" sz="4800" dirty="0"/>
              <a:t>没有对</a:t>
            </a:r>
            <a:r>
              <a:rPr lang="en-US" altLang="zh-CN" sz="4800" dirty="0"/>
              <a:t>HTTP</a:t>
            </a:r>
            <a:r>
              <a:rPr lang="zh-CN" altLang="en-US" sz="4800" dirty="0"/>
              <a:t>数据包做</a:t>
            </a:r>
            <a:r>
              <a:rPr lang="zh-CN" altLang="en-US" sz="4800" dirty="0">
                <a:solidFill>
                  <a:srgbClr val="FF0000"/>
                </a:solidFill>
              </a:rPr>
              <a:t>权限认证</a:t>
            </a:r>
            <a:endParaRPr lang="en-US" altLang="zh-CN" sz="4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4800" dirty="0"/>
              <a:t>0</a:t>
            </a:r>
            <a:r>
              <a:rPr lang="zh-CN" altLang="en-US" sz="4800" dirty="0"/>
              <a:t>元购买</a:t>
            </a:r>
            <a:r>
              <a:rPr lang="en-US" altLang="zh-CN" sz="4800" dirty="0"/>
              <a:t>:</a:t>
            </a:r>
            <a:r>
              <a:rPr lang="zh-CN" altLang="en-US" sz="4800" dirty="0"/>
              <a:t>修改代表</a:t>
            </a:r>
            <a:r>
              <a:rPr lang="zh-CN" altLang="en-US" sz="4800" dirty="0">
                <a:solidFill>
                  <a:srgbClr val="FF0000"/>
                </a:solidFill>
              </a:rPr>
              <a:t>支付金额</a:t>
            </a:r>
            <a:r>
              <a:rPr lang="en-US" altLang="zh-CN" sz="4800" dirty="0">
                <a:solidFill>
                  <a:srgbClr val="FF0000"/>
                </a:solidFill>
              </a:rPr>
              <a:t>/</a:t>
            </a:r>
            <a:r>
              <a:rPr lang="zh-CN" altLang="en-US" sz="4800" dirty="0">
                <a:solidFill>
                  <a:srgbClr val="FF0000"/>
                </a:solidFill>
              </a:rPr>
              <a:t>优惠券</a:t>
            </a:r>
            <a:r>
              <a:rPr lang="en-US" altLang="zh-CN" sz="4800" dirty="0">
                <a:solidFill>
                  <a:srgbClr val="FF0000"/>
                </a:solidFill>
              </a:rPr>
              <a:t>ID</a:t>
            </a:r>
            <a:r>
              <a:rPr lang="zh-CN" altLang="en-US" sz="4800" dirty="0"/>
              <a:t>的字段</a:t>
            </a:r>
            <a:endParaRPr lang="en-US" altLang="zh-CN" sz="4800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08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DB063-7B23-4E3B-8042-5FBA6B01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认知</a:t>
            </a:r>
            <a:r>
              <a:rPr lang="en-US" altLang="zh-CN" dirty="0"/>
              <a:t>XSS</a:t>
            </a:r>
            <a:r>
              <a:rPr lang="zh-CN" altLang="en-US" dirty="0"/>
              <a:t>漏洞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9315E2-4ECD-4227-852C-5849C6002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XSS</a:t>
            </a:r>
            <a:r>
              <a:rPr lang="zh-CN" altLang="en-US" dirty="0"/>
              <a:t>的本质是把用户输入的数据</a:t>
            </a:r>
            <a:r>
              <a:rPr lang="en-US" altLang="zh-CN" dirty="0"/>
              <a:t>,</a:t>
            </a:r>
            <a:r>
              <a:rPr lang="zh-CN" altLang="en-US" dirty="0"/>
              <a:t>输出到可以解析执行</a:t>
            </a:r>
            <a:r>
              <a:rPr lang="en-US" altLang="zh-CN" dirty="0"/>
              <a:t>HTML/CSS/JavaScript</a:t>
            </a:r>
            <a:r>
              <a:rPr lang="zh-CN" altLang="en-US" dirty="0"/>
              <a:t>的地方</a:t>
            </a:r>
            <a:endParaRPr lang="en-US" altLang="zh-CN" dirty="0"/>
          </a:p>
          <a:p>
            <a:pPr lvl="1"/>
            <a:r>
              <a:rPr lang="zh-CN" altLang="en-US" dirty="0"/>
              <a:t>浏览器</a:t>
            </a:r>
            <a:endParaRPr lang="en-US" altLang="zh-CN" dirty="0"/>
          </a:p>
          <a:p>
            <a:pPr lvl="1"/>
            <a:r>
              <a:rPr lang="en-US" altLang="zh-CN" dirty="0" err="1"/>
              <a:t>Webkit</a:t>
            </a:r>
            <a:endParaRPr lang="en-US" altLang="zh-CN" dirty="0"/>
          </a:p>
          <a:p>
            <a:pPr lvl="1"/>
            <a:r>
              <a:rPr lang="en-US" altLang="zh-CN" dirty="0"/>
              <a:t>NW.js/Electron</a:t>
            </a:r>
          </a:p>
          <a:p>
            <a:pPr lvl="1"/>
            <a:r>
              <a:rPr lang="en-US" altLang="zh-CN" dirty="0"/>
              <a:t>Ionic/Cordova</a:t>
            </a:r>
          </a:p>
          <a:p>
            <a:r>
              <a:rPr lang="zh-CN" altLang="en-US" dirty="0"/>
              <a:t>恰巧这些输出的数据</a:t>
            </a:r>
            <a:r>
              <a:rPr lang="en-US" altLang="zh-CN" dirty="0"/>
              <a:t>,</a:t>
            </a:r>
            <a:r>
              <a:rPr lang="zh-CN" altLang="en-US" dirty="0"/>
              <a:t>是用户输入的</a:t>
            </a:r>
            <a:endParaRPr lang="en-US" altLang="zh-CN" dirty="0"/>
          </a:p>
          <a:p>
            <a:r>
              <a:rPr lang="zh-CN" altLang="en-US" dirty="0"/>
              <a:t>恰巧这些数据</a:t>
            </a:r>
            <a:r>
              <a:rPr lang="en-US" altLang="zh-CN" dirty="0"/>
              <a:t>,</a:t>
            </a:r>
            <a:r>
              <a:rPr lang="zh-CN" altLang="en-US" dirty="0"/>
              <a:t>被当成了</a:t>
            </a:r>
            <a:r>
              <a:rPr lang="en-US" altLang="zh-CN" dirty="0"/>
              <a:t>HTML/CSS/</a:t>
            </a:r>
            <a:r>
              <a:rPr lang="en-US" altLang="zh-CN" dirty="0" err="1"/>
              <a:t>Javascript</a:t>
            </a:r>
            <a:r>
              <a:rPr lang="zh-CN" altLang="en-US" dirty="0"/>
              <a:t>执行了</a:t>
            </a:r>
            <a:endParaRPr lang="en-US" altLang="zh-CN" dirty="0"/>
          </a:p>
          <a:p>
            <a:r>
              <a:rPr lang="en-US" altLang="zh-CN" b="1" u="sng" dirty="0" err="1">
                <a:hlinkClick r:id="rId2"/>
              </a:rPr>
              <a:t>json_encode</a:t>
            </a:r>
            <a:r>
              <a:rPr lang="en-US" altLang="zh-CN" b="1" u="sng" dirty="0">
                <a:hlinkClick r:id="rId2"/>
              </a:rPr>
              <a:t> is not safe to </a:t>
            </a:r>
            <a:r>
              <a:rPr lang="en-US" altLang="zh-CN" b="1" u="sng" dirty="0" err="1">
                <a:hlinkClick r:id="rId2"/>
              </a:rPr>
              <a:t>xss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991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DB063-7B23-4E3B-8042-5FBA6B01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XSS</a:t>
            </a:r>
            <a:r>
              <a:rPr lang="zh-CN" altLang="en-US" dirty="0"/>
              <a:t>的危害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9315E2-4ECD-4227-852C-5849C6002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 action="ppaction://hlinksldjump"/>
              </a:rPr>
              <a:t>窃取用户</a:t>
            </a:r>
            <a:r>
              <a:rPr lang="en-US" altLang="zh-CN" dirty="0">
                <a:hlinkClick r:id="rId2" action="ppaction://hlinksldjump"/>
              </a:rPr>
              <a:t>Cookie,</a:t>
            </a:r>
            <a:r>
              <a:rPr lang="zh-CN" altLang="en-US" dirty="0">
                <a:hlinkClick r:id="rId2" action="ppaction://hlinksldjump"/>
              </a:rPr>
              <a:t>冒充用户身份</a:t>
            </a:r>
            <a:endParaRPr lang="zh-CN" altLang="en-US" dirty="0"/>
          </a:p>
          <a:p>
            <a:r>
              <a:rPr lang="zh-CN" altLang="en-US" dirty="0"/>
              <a:t>爬取有权限访问的</a:t>
            </a:r>
            <a:r>
              <a:rPr lang="en-US" altLang="zh-CN" dirty="0" err="1"/>
              <a:t>url</a:t>
            </a:r>
            <a:r>
              <a:rPr lang="en-US" altLang="zh-CN" dirty="0"/>
              <a:t>,</a:t>
            </a:r>
            <a:r>
              <a:rPr lang="zh-CN" altLang="en-US" dirty="0"/>
              <a:t>并分析</a:t>
            </a:r>
            <a:r>
              <a:rPr lang="en-US" altLang="zh-CN" dirty="0" err="1"/>
              <a:t>url</a:t>
            </a:r>
            <a:r>
              <a:rPr lang="zh-CN" altLang="en-US" dirty="0"/>
              <a:t>对应的内容</a:t>
            </a:r>
            <a:r>
              <a:rPr lang="en-US" altLang="zh-CN" dirty="0"/>
              <a:t>,</a:t>
            </a:r>
            <a:r>
              <a:rPr lang="zh-CN" altLang="en-US" dirty="0"/>
              <a:t>用于伪造用户身份操作</a:t>
            </a:r>
          </a:p>
          <a:p>
            <a:r>
              <a:rPr lang="zh-CN" altLang="en-US" dirty="0"/>
              <a:t>界面劫持</a:t>
            </a:r>
            <a:r>
              <a:rPr lang="en-US" altLang="zh-CN" dirty="0"/>
              <a:t>/</a:t>
            </a:r>
            <a:r>
              <a:rPr lang="zh-CN" altLang="en-US" dirty="0"/>
              <a:t>伪造界面</a:t>
            </a:r>
            <a:r>
              <a:rPr lang="en-US" altLang="zh-CN" dirty="0"/>
              <a:t>(</a:t>
            </a:r>
            <a:r>
              <a:rPr lang="zh-CN" altLang="en-US" dirty="0"/>
              <a:t>覆盖中差评区域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重定向页面</a:t>
            </a:r>
            <a:r>
              <a:rPr lang="en-US" altLang="zh-CN" dirty="0"/>
              <a:t>(</a:t>
            </a:r>
            <a:r>
              <a:rPr lang="zh-CN" altLang="en-US" dirty="0"/>
              <a:t>黑产用于给博彩</a:t>
            </a:r>
            <a:r>
              <a:rPr lang="en-US" altLang="zh-CN" dirty="0"/>
              <a:t>/</a:t>
            </a:r>
            <a:r>
              <a:rPr lang="zh-CN" altLang="en-US" dirty="0"/>
              <a:t>色情网站导流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zh-CN" altLang="en-US" dirty="0"/>
              <a:t>攻击其它网站 </a:t>
            </a:r>
            <a:r>
              <a:rPr lang="en-US" altLang="zh-CN" dirty="0"/>
              <a:t>(</a:t>
            </a:r>
            <a:r>
              <a:rPr lang="zh-CN" altLang="en-US" dirty="0"/>
              <a:t>百度统计</a:t>
            </a:r>
            <a:r>
              <a:rPr lang="en-US" altLang="zh-CN" dirty="0" err="1"/>
              <a:t>js</a:t>
            </a:r>
            <a:r>
              <a:rPr lang="zh-CN" altLang="en-US" dirty="0"/>
              <a:t>被劫持</a:t>
            </a:r>
            <a:r>
              <a:rPr lang="en-US" altLang="zh-CN" dirty="0"/>
              <a:t>,</a:t>
            </a:r>
            <a:r>
              <a:rPr lang="zh-CN" altLang="en-US" dirty="0"/>
              <a:t>不断请求</a:t>
            </a:r>
            <a:r>
              <a:rPr lang="en-US" altLang="zh-CN" dirty="0" err="1"/>
              <a:t>github</a:t>
            </a:r>
            <a:r>
              <a:rPr lang="zh-CN" altLang="en-US" dirty="0"/>
              <a:t>达到</a:t>
            </a:r>
            <a:r>
              <a:rPr lang="en-US" altLang="zh-CN" dirty="0"/>
              <a:t>DDoS</a:t>
            </a:r>
            <a:r>
              <a:rPr lang="zh-CN" altLang="en-US" dirty="0"/>
              <a:t>攻击目的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zh-CN" altLang="en-US" dirty="0"/>
              <a:t>命令执行</a:t>
            </a:r>
            <a:r>
              <a:rPr lang="en-US" altLang="zh-CN" dirty="0"/>
              <a:t>(</a:t>
            </a:r>
            <a:r>
              <a:rPr lang="zh-CN" altLang="en-US" dirty="0"/>
              <a:t>跨平台桌面应用框架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zh-CN" altLang="en-US" dirty="0"/>
              <a:t>在移动端获取联系人等敏感信息</a:t>
            </a:r>
            <a:r>
              <a:rPr lang="en-US" altLang="zh-CN" dirty="0"/>
              <a:t>(</a:t>
            </a:r>
            <a:r>
              <a:rPr lang="zh-CN" altLang="en-US" dirty="0"/>
              <a:t>混合</a:t>
            </a:r>
            <a:r>
              <a:rPr lang="en-US" altLang="zh-CN" dirty="0"/>
              <a:t>APP</a:t>
            </a:r>
            <a:r>
              <a:rPr lang="zh-CN" altLang="en-US" dirty="0"/>
              <a:t>开发模式</a:t>
            </a:r>
            <a:r>
              <a:rPr lang="en-US" altLang="zh-CN" dirty="0"/>
              <a:t>)</a:t>
            </a:r>
          </a:p>
          <a:p>
            <a:r>
              <a:rPr lang="zh-CN" altLang="en-US" dirty="0">
                <a:hlinkClick r:id="rId3" action="ppaction://hlinksldjump"/>
              </a:rPr>
              <a:t>对用户为所欲为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88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3727F57-75B1-47D4-AD3A-6CBBC10F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XSS</a:t>
            </a:r>
            <a:r>
              <a:rPr lang="zh-CN" altLang="en-US" dirty="0"/>
              <a:t>数据接收平台</a:t>
            </a:r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0B9E510D-7D4D-4264-ABFD-E3B712066C0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" b="687"/>
          <a:stretch>
            <a:fillRect/>
          </a:stretch>
        </p:blipFill>
        <p:spPr/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4BBAA8A-089D-4F5D-8301-7193CB148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攻击者可以搭建</a:t>
            </a:r>
            <a:r>
              <a:rPr lang="en-US" altLang="zh-CN" dirty="0"/>
              <a:t>XSS</a:t>
            </a:r>
            <a:r>
              <a:rPr lang="zh-CN" altLang="en-US" dirty="0"/>
              <a:t>数据接收平台</a:t>
            </a:r>
            <a:r>
              <a:rPr lang="en-US" altLang="zh-CN" dirty="0"/>
              <a:t>,</a:t>
            </a:r>
            <a:r>
              <a:rPr lang="zh-CN" altLang="en-US" dirty="0"/>
              <a:t>收集被攻击用户所访问的页面信息</a:t>
            </a:r>
            <a:r>
              <a:rPr lang="en-US" altLang="zh-CN" dirty="0"/>
              <a:t>,</a:t>
            </a:r>
            <a:r>
              <a:rPr lang="zh-CN" altLang="en-US" dirty="0"/>
              <a:t>然后修改浏览器的</a:t>
            </a:r>
            <a:r>
              <a:rPr lang="en-US" altLang="zh-CN" dirty="0"/>
              <a:t>cookie,</a:t>
            </a:r>
            <a:r>
              <a:rPr lang="zh-CN" altLang="en-US" dirty="0"/>
              <a:t>访问页面</a:t>
            </a:r>
          </a:p>
        </p:txBody>
      </p:sp>
    </p:spTree>
    <p:extLst>
      <p:ext uri="{BB962C8B-B14F-4D97-AF65-F5344CB8AC3E}">
        <p14:creationId xmlns:p14="http://schemas.microsoft.com/office/powerpoint/2010/main" val="307076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C7FE9-E8AC-407B-9525-A03E6FA7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浏览器利用框架（</a:t>
            </a:r>
            <a:r>
              <a:rPr lang="en-US" altLang="zh-CN" dirty="0" err="1"/>
              <a:t>BeEF</a:t>
            </a:r>
            <a:r>
              <a:rPr lang="zh-CN" altLang="en-US" dirty="0"/>
              <a:t>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241539-84E2-4FAD-8AAD-C46564B86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原理是在客户端植入</a:t>
            </a:r>
            <a:r>
              <a:rPr lang="en-US" altLang="zh-CN" dirty="0" err="1"/>
              <a:t>js</a:t>
            </a:r>
            <a:r>
              <a:rPr lang="zh-CN" altLang="en-US" dirty="0"/>
              <a:t>脚本</a:t>
            </a:r>
            <a:r>
              <a:rPr lang="en-US" altLang="zh-CN" dirty="0"/>
              <a:t>,</a:t>
            </a:r>
            <a:r>
              <a:rPr lang="zh-CN" altLang="en-US" dirty="0"/>
              <a:t>实时与服务端通信</a:t>
            </a:r>
            <a:r>
              <a:rPr lang="en-US" altLang="zh-CN" dirty="0"/>
              <a:t>,</a:t>
            </a:r>
            <a:r>
              <a:rPr lang="zh-CN" altLang="en-US" dirty="0"/>
              <a:t>服务端可以下发各种指令</a:t>
            </a:r>
            <a:r>
              <a:rPr lang="en-US" altLang="zh-CN" dirty="0"/>
              <a:t>,</a:t>
            </a:r>
            <a:r>
              <a:rPr lang="zh-CN" altLang="en-US" dirty="0"/>
              <a:t>在用户浏览器执行</a:t>
            </a:r>
          </a:p>
        </p:txBody>
      </p:sp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A5B97D38-4A25-46C7-8BF2-51E87E7C0CB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 b="15730"/>
          <a:stretch>
            <a:fillRect/>
          </a:stretch>
        </p:blipFill>
        <p:spPr>
          <a:xfrm>
            <a:off x="1154955" y="685800"/>
            <a:ext cx="8825658" cy="3640666"/>
          </a:xfrm>
        </p:spPr>
      </p:pic>
    </p:spTree>
    <p:extLst>
      <p:ext uri="{BB962C8B-B14F-4D97-AF65-F5344CB8AC3E}">
        <p14:creationId xmlns:p14="http://schemas.microsoft.com/office/powerpoint/2010/main" val="3129757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6293C663-E39C-41A8-B3AC-D7F2682DD70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81" b="13781"/>
          <a:stretch>
            <a:fillRect/>
          </a:stretch>
        </p:blipFill>
        <p:spPr/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204BFE-BE20-42DF-854F-89F274F0C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762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2504</TotalTime>
  <Words>1699</Words>
  <Application>Microsoft Office PowerPoint</Application>
  <PresentationFormat>宽屏</PresentationFormat>
  <Paragraphs>234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0" baseType="lpstr">
      <vt:lpstr>Arial</vt:lpstr>
      <vt:lpstr>Century Gothic</vt:lpstr>
      <vt:lpstr>Wingdings 3</vt:lpstr>
      <vt:lpstr>离子</vt:lpstr>
      <vt:lpstr>深入浅出</vt:lpstr>
      <vt:lpstr>基础认知-Web的本质是输入和输出</vt:lpstr>
      <vt:lpstr>基础认知-HTTP数据包</vt:lpstr>
      <vt:lpstr>基础认知-漏洞挖掘的本质篡改HTTP数据包中一切可以修改的内容 </vt:lpstr>
      <vt:lpstr>认知XSS漏洞</vt:lpstr>
      <vt:lpstr>XSS的危害</vt:lpstr>
      <vt:lpstr>XSS数据接收平台</vt:lpstr>
      <vt:lpstr>浏览器利用框架（BeEF）</vt:lpstr>
      <vt:lpstr>PowerPoint 演示文稿</vt:lpstr>
      <vt:lpstr>PowerPoint 演示文稿</vt:lpstr>
      <vt:lpstr>防御XSS漏洞</vt:lpstr>
      <vt:lpstr>落地难点</vt:lpstr>
      <vt:lpstr>美团外卖https下的CSP策略</vt:lpstr>
      <vt:lpstr>崩了半年还没被修好</vt:lpstr>
      <vt:lpstr>XSS漏洞的挖掘方法</vt:lpstr>
      <vt:lpstr>认知SQL注入漏洞</vt:lpstr>
      <vt:lpstr>SQL注入漏洞产生的各种原因</vt:lpstr>
      <vt:lpstr>参数化绑定?</vt:lpstr>
      <vt:lpstr>PowerPoint 演示文稿</vt:lpstr>
      <vt:lpstr>Yii2 框架级SQL注入翻车分析(CVE-2018-7269)</vt:lpstr>
      <vt:lpstr>SQL注入漏洞挖掘</vt:lpstr>
      <vt:lpstr>认知SSRF漏洞</vt:lpstr>
      <vt:lpstr>SSRF漏洞危害</vt:lpstr>
      <vt:lpstr>SSRF漏洞防御</vt:lpstr>
      <vt:lpstr>认知CSRF漏洞</vt:lpstr>
      <vt:lpstr>防御CSRF漏洞</vt:lpstr>
      <vt:lpstr>认知文件上传漏洞</vt:lpstr>
      <vt:lpstr>PowerPoint 演示文稿</vt:lpstr>
      <vt:lpstr>防御文件上传漏洞</vt:lpstr>
      <vt:lpstr>认知逻辑漏洞</vt:lpstr>
      <vt:lpstr>认知敏感信息泄露</vt:lpstr>
      <vt:lpstr>认知敏感函数</vt:lpstr>
      <vt:lpstr>更多安全漏洞</vt:lpstr>
      <vt:lpstr>构建安全体系</vt:lpstr>
      <vt:lpstr>扫描器总览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深入浅出Web漏洞挖掘</dc:title>
  <dc:creator>莫嘉伟@明源云空间</dc:creator>
  <cp:lastModifiedBy>黑椒 松鼠</cp:lastModifiedBy>
  <cp:revision>442</cp:revision>
  <dcterms:created xsi:type="dcterms:W3CDTF">2018-12-25T15:13:03Z</dcterms:created>
  <dcterms:modified xsi:type="dcterms:W3CDTF">2019-07-11T03:27:53Z</dcterms:modified>
</cp:coreProperties>
</file>