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71" r:id="rId2"/>
    <p:sldId id="298" r:id="rId3"/>
    <p:sldId id="299" r:id="rId4"/>
    <p:sldId id="323" r:id="rId5"/>
    <p:sldId id="339" r:id="rId6"/>
    <p:sldId id="282" r:id="rId7"/>
    <p:sldId id="283" r:id="rId8"/>
    <p:sldId id="307" r:id="rId9"/>
    <p:sldId id="270" r:id="rId10"/>
    <p:sldId id="329" r:id="rId11"/>
    <p:sldId id="330" r:id="rId12"/>
    <p:sldId id="291" r:id="rId13"/>
    <p:sldId id="292" r:id="rId14"/>
    <p:sldId id="256" r:id="rId15"/>
    <p:sldId id="289" r:id="rId16"/>
    <p:sldId id="296" r:id="rId17"/>
    <p:sldId id="287" r:id="rId18"/>
    <p:sldId id="340" r:id="rId19"/>
    <p:sldId id="297" r:id="rId20"/>
    <p:sldId id="341" r:id="rId21"/>
    <p:sldId id="293" r:id="rId22"/>
    <p:sldId id="294" r:id="rId23"/>
    <p:sldId id="338" r:id="rId24"/>
    <p:sldId id="313" r:id="rId25"/>
    <p:sldId id="260" r:id="rId26"/>
    <p:sldId id="337" r:id="rId27"/>
    <p:sldId id="265" r:id="rId28"/>
    <p:sldId id="266" r:id="rId29"/>
    <p:sldId id="264" r:id="rId30"/>
    <p:sldId id="311" r:id="rId31"/>
    <p:sldId id="261" r:id="rId32"/>
    <p:sldId id="262" r:id="rId33"/>
    <p:sldId id="267" r:id="rId34"/>
    <p:sldId id="268" r:id="rId35"/>
    <p:sldId id="263" r:id="rId36"/>
    <p:sldId id="331" r:id="rId37"/>
    <p:sldId id="332" r:id="rId38"/>
    <p:sldId id="324" r:id="rId39"/>
    <p:sldId id="269" r:id="rId40"/>
    <p:sldId id="288" r:id="rId41"/>
    <p:sldId id="312" r:id="rId42"/>
    <p:sldId id="327" r:id="rId43"/>
    <p:sldId id="322" r:id="rId44"/>
    <p:sldId id="328" r:id="rId45"/>
    <p:sldId id="335" r:id="rId46"/>
    <p:sldId id="314" r:id="rId47"/>
    <p:sldId id="315" r:id="rId48"/>
    <p:sldId id="316" r:id="rId49"/>
    <p:sldId id="317" r:id="rId50"/>
    <p:sldId id="318" r:id="rId51"/>
    <p:sldId id="319" r:id="rId52"/>
    <p:sldId id="321" r:id="rId53"/>
    <p:sldId id="334" r:id="rId54"/>
    <p:sldId id="278" r:id="rId55"/>
    <p:sldId id="295" r:id="rId56"/>
    <p:sldId id="279" r:id="rId57"/>
    <p:sldId id="280" r:id="rId58"/>
    <p:sldId id="281" r:id="rId59"/>
    <p:sldId id="306" r:id="rId60"/>
    <p:sldId id="336" r:id="rId61"/>
    <p:sldId id="300" r:id="rId62"/>
    <p:sldId id="301" r:id="rId63"/>
    <p:sldId id="302" r:id="rId64"/>
    <p:sldId id="325" r:id="rId65"/>
    <p:sldId id="326" r:id="rId66"/>
    <p:sldId id="277" r:id="rId67"/>
    <p:sldId id="284" r:id="rId68"/>
    <p:sldId id="333" r:id="rId69"/>
    <p:sldId id="285" r:id="rId70"/>
    <p:sldId id="304" r:id="rId71"/>
    <p:sldId id="305" r:id="rId72"/>
    <p:sldId id="272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48E5-3B1C-408F-92B8-893542DA6C7C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8BC4-88BE-4B8A-9F39-84597406BB1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10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5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57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2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68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24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08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your talk but don’t memorize it!  Don’t </a:t>
            </a:r>
            <a:r>
              <a:rPr lang="en-US" smtClean="0"/>
              <a:t>sound</a:t>
            </a:r>
            <a:r>
              <a:rPr lang="en-US" baseline="0" smtClean="0"/>
              <a:t> rehearsed.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426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0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47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07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9EBDFD-A7F3-4AD3-8DB3-A5DD9C0AB9D7}" type="slidenum">
              <a:rPr lang="en-US" smtClean="0"/>
              <a:pPr eaLnBrk="1" hangingPunct="1"/>
              <a:t>68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611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494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7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8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44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03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88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28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71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28BC4-88BE-4B8A-9F39-84597406BB15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19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9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00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97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6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7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8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78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0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1073-01EE-40E9-A529-9A29C620B2DF}" type="datetimeFigureOut">
              <a:rPr lang="en-CA" smtClean="0"/>
              <a:pPr/>
              <a:t>02/03/2015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F4B7-E979-4831-833D-40373D1E10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8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206680" cy="1470025"/>
          </a:xfrm>
        </p:spPr>
        <p:txBody>
          <a:bodyPr>
            <a:noAutofit/>
          </a:bodyPr>
          <a:lstStyle/>
          <a:p>
            <a:r>
              <a:rPr lang="en-CA" sz="5400" dirty="0" smtClean="0"/>
              <a:t>Conferences:  </a:t>
            </a:r>
            <a:br>
              <a:rPr lang="en-CA" sz="5400" dirty="0" smtClean="0"/>
            </a:br>
            <a:r>
              <a:rPr lang="en-CA" sz="5400" smtClean="0"/>
              <a:t>From Abstracts to Audiences</a:t>
            </a:r>
            <a:endParaRPr lang="en-CA" sz="54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160" y="3140968"/>
            <a:ext cx="6172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00"/>
                </a:solidFill>
                <a:latin typeface="Arial" pitchFamily="34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Arial" pitchFamily="34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Arial" pitchFamily="34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Arial" pitchFamily="34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tx1"/>
                </a:solidFill>
              </a:rPr>
              <a:t>John P. </a:t>
            </a:r>
            <a:r>
              <a:rPr lang="en-US" sz="4000" dirty="0" smtClean="0">
                <a:solidFill>
                  <a:schemeClr val="tx1"/>
                </a:solidFill>
              </a:rPr>
              <a:t>Smol</a:t>
            </a:r>
          </a:p>
          <a:p>
            <a:pPr algn="ctr" eaLnBrk="1" hangingPunct="1"/>
            <a:endParaRPr lang="en-US" sz="4000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sz="2400" dirty="0" err="1">
                <a:solidFill>
                  <a:schemeClr val="tx1"/>
                </a:solidFill>
              </a:rPr>
              <a:t>Paleoecological</a:t>
            </a:r>
            <a:r>
              <a:rPr lang="en-US" sz="2400" dirty="0">
                <a:solidFill>
                  <a:schemeClr val="tx1"/>
                </a:solidFill>
              </a:rPr>
              <a:t> Environmental Assessment    	and Research Laboratory (PEARL)</a:t>
            </a:r>
          </a:p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Dept. Biology, Queen’s University,</a:t>
            </a:r>
          </a:p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Kingston, Ontario, Canada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CA" dirty="0" smtClean="0"/>
              <a:t>Oral </a:t>
            </a:r>
            <a:r>
              <a:rPr lang="en-CA" dirty="0"/>
              <a:t>P</a:t>
            </a:r>
            <a:r>
              <a:rPr lang="en-CA" dirty="0" smtClean="0"/>
              <a:t>resentation </a:t>
            </a:r>
            <a:r>
              <a:rPr lang="en-CA" i="1" dirty="0" smtClean="0"/>
              <a:t>versus </a:t>
            </a:r>
            <a:r>
              <a:rPr lang="en-CA" dirty="0" smtClean="0"/>
              <a:t>Poster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62980" y="2060848"/>
            <a:ext cx="8568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Many see oral talks as “higher profile”, but </a:t>
            </a:r>
            <a:r>
              <a:rPr lang="en-CA" sz="3600" dirty="0"/>
              <a:t>often </a:t>
            </a:r>
            <a:r>
              <a:rPr lang="en-CA" sz="3600" dirty="0" smtClean="0"/>
              <a:t>there is less feedback </a:t>
            </a:r>
            <a:r>
              <a:rPr lang="en-CA" sz="3600" dirty="0"/>
              <a:t>or </a:t>
            </a:r>
            <a:r>
              <a:rPr lang="en-CA" sz="3600" dirty="0" smtClean="0"/>
              <a:t>interaction.</a:t>
            </a:r>
            <a:endParaRPr lang="en-CA" sz="3600" dirty="0"/>
          </a:p>
          <a:p>
            <a:endParaRPr lang="en-CA" sz="3600" dirty="0" smtClean="0"/>
          </a:p>
          <a:p>
            <a:r>
              <a:rPr lang="en-CA" sz="3600" dirty="0"/>
              <a:t>P</a:t>
            </a:r>
            <a:r>
              <a:rPr lang="en-CA" sz="3600" dirty="0" smtClean="0"/>
              <a:t>oster </a:t>
            </a:r>
            <a:r>
              <a:rPr lang="en-CA" sz="3600" dirty="0"/>
              <a:t>sessions are often </a:t>
            </a:r>
            <a:r>
              <a:rPr lang="en-CA" sz="3600" dirty="0" smtClean="0"/>
              <a:t>a </a:t>
            </a:r>
            <a:r>
              <a:rPr lang="en-CA" sz="3600" dirty="0"/>
              <a:t>good opportunity </a:t>
            </a:r>
            <a:r>
              <a:rPr lang="en-CA" sz="3600" dirty="0" smtClean="0"/>
              <a:t>for more feedback and informal discussions.</a:t>
            </a:r>
          </a:p>
          <a:p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CA" dirty="0" smtClean="0"/>
              <a:t>Oral </a:t>
            </a:r>
            <a:r>
              <a:rPr lang="en-CA" dirty="0"/>
              <a:t>P</a:t>
            </a:r>
            <a:r>
              <a:rPr lang="en-CA" dirty="0" smtClean="0"/>
              <a:t>resentation </a:t>
            </a:r>
            <a:r>
              <a:rPr lang="en-CA" i="1" dirty="0" smtClean="0"/>
              <a:t>versus </a:t>
            </a:r>
            <a:r>
              <a:rPr lang="en-CA" dirty="0" smtClean="0"/>
              <a:t>Poster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8044" y="2492896"/>
            <a:ext cx="8568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Posters tend to be less stressful too, and may be your best option for your first conference, so you can learn how things operate.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6585" y="332656"/>
            <a:ext cx="3730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The Abstract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06385" y="1556792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1) In many conferences, the abstract will determine if you get a spot, and also if you get an oral time slot versus a poster, and in which session. </a:t>
            </a:r>
          </a:p>
          <a:p>
            <a:endParaRPr lang="en-CA" sz="4000" dirty="0"/>
          </a:p>
          <a:p>
            <a:r>
              <a:rPr lang="en-CA" sz="4000" dirty="0"/>
              <a:t>2</a:t>
            </a:r>
            <a:r>
              <a:rPr lang="en-CA" sz="4000" dirty="0" smtClean="0"/>
              <a:t>)  It has to be interesting, and cover the main take-home messages, and all probably in under 200 words.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32656"/>
            <a:ext cx="3730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The Abstract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73740" y="1988840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3) Carefully follow the directions on word count and style, etc.</a:t>
            </a:r>
          </a:p>
          <a:p>
            <a:endParaRPr lang="en-CA" sz="4000" dirty="0"/>
          </a:p>
          <a:p>
            <a:r>
              <a:rPr lang="en-CA" sz="4000" dirty="0" smtClean="0"/>
              <a:t>4) Deadlines are often strictly enforced, often to the minute on the hour.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5400" dirty="0" smtClean="0"/>
              <a:t>Some Advice on Oral Presentations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42816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33648"/>
            <a:ext cx="583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of Your Talk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CA" sz="4000" dirty="0" smtClean="0"/>
              <a:t>Of course, content depends on the conference and audience. </a:t>
            </a:r>
          </a:p>
          <a:p>
            <a:endParaRPr lang="en-CA" sz="4000" dirty="0"/>
          </a:p>
          <a:p>
            <a:r>
              <a:rPr lang="en-CA" sz="4000" dirty="0"/>
              <a:t>2</a:t>
            </a:r>
            <a:r>
              <a:rPr lang="en-CA" sz="4000" dirty="0" smtClean="0"/>
              <a:t>) The overall goal is for the audience 	to remember one or two main 	take-home messages.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623" y="1835934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3) You have limited time, but you must develop the talk in a logical and meaningful way. </a:t>
            </a:r>
          </a:p>
          <a:p>
            <a:endParaRPr lang="en-CA" sz="4000" dirty="0"/>
          </a:p>
          <a:p>
            <a:r>
              <a:rPr lang="en-CA" sz="4000" dirty="0" smtClean="0"/>
              <a:t>You need to introduce the problem, make clear why the issue is of importance, and summarize how you dealt with the problem.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40527" y="332656"/>
            <a:ext cx="476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(cont’d)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5519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27" y="332656"/>
            <a:ext cx="476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4</a:t>
            </a:r>
            <a:r>
              <a:rPr lang="en-CA" sz="3600" dirty="0" smtClean="0">
                <a:solidFill>
                  <a:prstClr val="black"/>
                </a:solidFill>
              </a:rPr>
              <a:t>) Some repetition of key points is important to reinforce them, but there are creative ways to do this effectively without repeating yourself.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27" y="332656"/>
            <a:ext cx="476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060848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5</a:t>
            </a:r>
            <a:r>
              <a:rPr lang="en-CA" sz="3600" dirty="0" smtClean="0">
                <a:solidFill>
                  <a:prstClr val="black"/>
                </a:solidFill>
              </a:rPr>
              <a:t>) If </a:t>
            </a:r>
            <a:r>
              <a:rPr lang="en-CA" sz="3600" dirty="0" smtClean="0">
                <a:solidFill>
                  <a:prstClr val="black"/>
                </a:solidFill>
              </a:rPr>
              <a:t>you want </a:t>
            </a:r>
            <a:r>
              <a:rPr lang="en-CA" sz="3600" dirty="0" smtClean="0">
                <a:solidFill>
                  <a:prstClr val="black"/>
                </a:solidFill>
              </a:rPr>
              <a:t>to re-use a slide, just copy it and place it into the sequence.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Do not go back and forth with slides.  Can get distracting. 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27" y="332656"/>
            <a:ext cx="476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988840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6</a:t>
            </a:r>
            <a:r>
              <a:rPr lang="en-CA" sz="3600" dirty="0" smtClean="0">
                <a:solidFill>
                  <a:prstClr val="black"/>
                </a:solidFill>
              </a:rPr>
              <a:t>) Make sure the audience leaves with your key take-home messages.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(Best to reinforce this with a final slide of </a:t>
            </a:r>
            <a:r>
              <a:rPr lang="en-CA" sz="3600" dirty="0">
                <a:solidFill>
                  <a:prstClr val="black"/>
                </a:solidFill>
              </a:rPr>
              <a:t>k</a:t>
            </a:r>
            <a:r>
              <a:rPr lang="en-CA" sz="3600" dirty="0" smtClean="0">
                <a:solidFill>
                  <a:prstClr val="black"/>
                </a:solidFill>
              </a:rPr>
              <a:t>ey points, or if possible a simple but clear figure).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04664"/>
            <a:ext cx="7510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Why Go to a Conference?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CA" sz="4000" dirty="0" smtClean="0"/>
              <a:t>Learn stuff from other researchers. </a:t>
            </a:r>
          </a:p>
          <a:p>
            <a:pPr marL="514350" indent="-514350">
              <a:buAutoNum type="arabicParenR"/>
            </a:pPr>
            <a:endParaRPr lang="en-CA" sz="4000" dirty="0"/>
          </a:p>
          <a:p>
            <a:pPr marL="514350" indent="-514350">
              <a:buAutoNum type="arabicParenR"/>
            </a:pPr>
            <a:r>
              <a:rPr lang="en-CA" sz="4000" dirty="0" smtClean="0"/>
              <a:t>Show your stuff to other researchers. </a:t>
            </a:r>
          </a:p>
          <a:p>
            <a:pPr marL="514350" indent="-514350">
              <a:buAutoNum type="arabicParenR"/>
            </a:pPr>
            <a:endParaRPr lang="en-CA" sz="4000" dirty="0" smtClean="0"/>
          </a:p>
          <a:p>
            <a:pPr marL="514350" indent="-514350">
              <a:buAutoNum type="arabicParenR"/>
            </a:pPr>
            <a:r>
              <a:rPr lang="en-CA" sz="4000" dirty="0" smtClean="0"/>
              <a:t>Network (meet new colleagues, new collaborations).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27" y="332656"/>
            <a:ext cx="476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Content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7</a:t>
            </a:r>
            <a:r>
              <a:rPr lang="en-CA" sz="3600" dirty="0" smtClean="0">
                <a:solidFill>
                  <a:prstClr val="black"/>
                </a:solidFill>
              </a:rPr>
              <a:t>) Also make sure the audience knows when you are finished your talk.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Say for example “thank you” or something like that – to avoid this awkward pause when people are not sure if you are done or should applaud, etc.  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5"/>
            <a:ext cx="5508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Timing is Everything 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060848"/>
            <a:ext cx="8767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Be certain you know exactly how much time you have, and whether that is including time for questions (e.g., 15 </a:t>
            </a:r>
            <a:r>
              <a:rPr lang="en-CA" sz="4000" dirty="0" err="1" smtClean="0"/>
              <a:t>mins</a:t>
            </a:r>
            <a:r>
              <a:rPr lang="en-CA" sz="4000" dirty="0" smtClean="0"/>
              <a:t> total, or 12 </a:t>
            </a:r>
            <a:r>
              <a:rPr lang="en-CA" sz="4000" dirty="0" err="1" smtClean="0"/>
              <a:t>mins</a:t>
            </a:r>
            <a:r>
              <a:rPr lang="en-CA" sz="4000" dirty="0" smtClean="0"/>
              <a:t> for talk and 3 </a:t>
            </a:r>
            <a:r>
              <a:rPr lang="en-CA" sz="4000" dirty="0" err="1" smtClean="0"/>
              <a:t>mins</a:t>
            </a:r>
            <a:r>
              <a:rPr lang="en-CA" sz="4000" dirty="0" smtClean="0"/>
              <a:t> for questions, etc.). 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32655"/>
            <a:ext cx="7254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Timing is Everything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64099"/>
            <a:ext cx="8767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Remember that often you use more time in front of an audience than when talking to yourself.  (But some use less time too).</a:t>
            </a:r>
          </a:p>
          <a:p>
            <a:endParaRPr lang="en-CA" sz="4000" dirty="0"/>
          </a:p>
          <a:p>
            <a:r>
              <a:rPr lang="en-CA" sz="4000" dirty="0" smtClean="0"/>
              <a:t>The worst case is running out of time.  At many conferences they will simply stop you in mid-sentence.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32655"/>
            <a:ext cx="7254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Timing is Everything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67432" y="2050970"/>
            <a:ext cx="8767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Due to time limitations, you often can’t put everything in your talk that you would like to.</a:t>
            </a:r>
          </a:p>
          <a:p>
            <a:endParaRPr lang="en-CA" sz="3600" dirty="0"/>
          </a:p>
          <a:p>
            <a:r>
              <a:rPr lang="en-CA" sz="3600" dirty="0" smtClean="0"/>
              <a:t>I often put some “extra slides” after my conclusions slide, which may be useful to show if you get a specific question or want to emphasize a point during question period.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94775"/>
            <a:ext cx="5884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</a:t>
            </a:r>
            <a:endParaRPr lang="en-CA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9692" y="2060848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Disclaimer:</a:t>
            </a:r>
            <a:r>
              <a:rPr lang="en-CA" sz="3600" dirty="0" smtClean="0"/>
              <a:t>  The slides I am showing here are </a:t>
            </a:r>
            <a:r>
              <a:rPr lang="en-CA" sz="3600" i="1" dirty="0" smtClean="0"/>
              <a:t>not</a:t>
            </a:r>
            <a:r>
              <a:rPr lang="en-CA" sz="3600" dirty="0" smtClean="0"/>
              <a:t> meant to be examples of good slides for a conference. </a:t>
            </a:r>
          </a:p>
          <a:p>
            <a:endParaRPr lang="en-CA" sz="3600" dirty="0"/>
          </a:p>
          <a:p>
            <a:r>
              <a:rPr lang="en-CA" sz="3600" dirty="0" smtClean="0"/>
              <a:t>They are all in black and white, with no images, etc.  They are simply text slides of my major points.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088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94775"/>
            <a:ext cx="5884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893253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CA" sz="3200" dirty="0" smtClean="0"/>
              <a:t>Make sure font is clear and large enough. </a:t>
            </a:r>
          </a:p>
          <a:p>
            <a:r>
              <a:rPr lang="en-CA" sz="3200" dirty="0"/>
              <a:t> </a:t>
            </a:r>
            <a:r>
              <a:rPr lang="en-CA" sz="3200" dirty="0" smtClean="0"/>
              <a:t>     (font size of ~32 (like here) is often a lower limit).</a:t>
            </a:r>
          </a:p>
          <a:p>
            <a:endParaRPr lang="en-CA" sz="3200" dirty="0"/>
          </a:p>
          <a:p>
            <a:endParaRPr lang="en-CA" sz="3200" dirty="0" smtClean="0"/>
          </a:p>
          <a:p>
            <a:r>
              <a:rPr lang="en-CA" sz="3200" dirty="0" smtClean="0"/>
              <a:t>    An approximate quick test is to put your slide on</a:t>
            </a:r>
          </a:p>
          <a:p>
            <a:r>
              <a:rPr lang="en-CA" sz="3200" dirty="0" smtClean="0"/>
              <a:t>    your laptop screen and look at it from ~2 m away.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94775"/>
            <a:ext cx="5884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276872"/>
            <a:ext cx="921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2) Always strive for the highest contrast between 	lettering and background.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3861048"/>
            <a:ext cx="412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This is easier to read.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9587" y="4931449"/>
            <a:ext cx="334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50000"/>
                  </a:schemeClr>
                </a:solidFill>
              </a:rPr>
              <a:t>Than this text is. </a:t>
            </a:r>
            <a:endParaRPr lang="en-CA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5366" y="5877272"/>
            <a:ext cx="334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Than this text is. 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013" y="188639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0656" y="1916832"/>
            <a:ext cx="8321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3) Choose your font carefully.  </a:t>
            </a:r>
          </a:p>
          <a:p>
            <a:endParaRPr lang="en-CA" sz="3600" dirty="0" smtClean="0"/>
          </a:p>
          <a:p>
            <a:r>
              <a:rPr lang="en-CA" sz="3600" dirty="0" smtClean="0"/>
              <a:t>Often experts say a </a:t>
            </a:r>
            <a:r>
              <a:rPr lang="en-CA" sz="3600" i="1" dirty="0" smtClean="0"/>
              <a:t>sans serif </a:t>
            </a:r>
            <a:r>
              <a:rPr lang="en-CA" sz="3600" dirty="0" smtClean="0"/>
              <a:t>font is better. </a:t>
            </a:r>
            <a:endParaRPr lang="en-CA" sz="3600" dirty="0"/>
          </a:p>
        </p:txBody>
      </p:sp>
      <p:pic>
        <p:nvPicPr>
          <p:cNvPr id="1026" name="Picture 2" descr="typef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284031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5780" y="633951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00" dirty="0" smtClean="0"/>
              <a:t>http://www.webopedia.com/TERM/S/sans_serif.html</a:t>
            </a:r>
            <a:endParaRPr lang="en-CA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420888"/>
            <a:ext cx="8523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This is Times New Roman – a </a:t>
            </a:r>
            <a:r>
              <a:rPr lang="en-CA" sz="4000" i="1" dirty="0" smtClean="0">
                <a:latin typeface="Times New Roman" pitchFamily="18" charset="0"/>
                <a:cs typeface="Times New Roman" pitchFamily="18" charset="0"/>
              </a:rPr>
              <a:t>serif</a:t>
            </a:r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 font.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7349" y="3933056"/>
            <a:ext cx="685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>
                <a:latin typeface="Arial" pitchFamily="34" charset="0"/>
                <a:cs typeface="Arial" pitchFamily="34" charset="0"/>
              </a:rPr>
              <a:t>This is Arial, a </a:t>
            </a:r>
            <a:r>
              <a:rPr lang="en-CA" sz="4000" i="1" dirty="0" smtClean="0">
                <a:latin typeface="Arial" pitchFamily="34" charset="0"/>
                <a:cs typeface="Arial" pitchFamily="34" charset="0"/>
              </a:rPr>
              <a:t>sans serif</a:t>
            </a:r>
            <a:r>
              <a:rPr lang="en-CA" sz="4000" dirty="0" smtClean="0">
                <a:latin typeface="Arial" pitchFamily="34" charset="0"/>
                <a:cs typeface="Arial" pitchFamily="34" charset="0"/>
              </a:rPr>
              <a:t> font.</a:t>
            </a:r>
            <a:endParaRPr lang="en-CA" sz="4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700808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4) Avoid distracting backgrounds.</a:t>
            </a:r>
          </a:p>
          <a:p>
            <a:endParaRPr lang="en-US" sz="4000" dirty="0"/>
          </a:p>
          <a:p>
            <a:r>
              <a:rPr lang="en-US" sz="4000" dirty="0"/>
              <a:t>Avoid pictures as backgrounds – if you are going to put a picture as a </a:t>
            </a:r>
            <a:r>
              <a:rPr lang="en-US" sz="4000" dirty="0" smtClean="0"/>
              <a:t>background, </a:t>
            </a:r>
            <a:r>
              <a:rPr lang="en-US" sz="4000" dirty="0"/>
              <a:t>your text box should not be completely transparent </a:t>
            </a:r>
            <a:r>
              <a:rPr lang="en-US" sz="4000" dirty="0" smtClean="0"/>
              <a:t>– so </a:t>
            </a:r>
            <a:r>
              <a:rPr lang="en-US" sz="4000" dirty="0"/>
              <a:t>text can be clearly </a:t>
            </a:r>
            <a:r>
              <a:rPr lang="en-US" sz="4000" dirty="0" smtClean="0"/>
              <a:t>seen.</a:t>
            </a:r>
            <a:endParaRPr lang="en-US" sz="4000" dirty="0"/>
          </a:p>
          <a:p>
            <a:endParaRPr lang="en-CA" sz="4000" dirty="0" smtClean="0"/>
          </a:p>
          <a:p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04664"/>
            <a:ext cx="7510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Why Go to a Conference?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49289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4) Learn by example about what works and what doesn’t in delivering information effectively. 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25811" y="2060848"/>
            <a:ext cx="5105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4000" dirty="0"/>
          </a:p>
          <a:p>
            <a:r>
              <a:rPr lang="en-CA" sz="4000" dirty="0" smtClean="0"/>
              <a:t>5) Plain is often better.  </a:t>
            </a:r>
            <a:endParaRPr lang="en-CA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811" y="4221088"/>
            <a:ext cx="7092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6) Don’t right justify your text.  It is harder to read. 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77327" y="1478975"/>
            <a:ext cx="8227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dirty="0"/>
              <a:t>7</a:t>
            </a:r>
            <a:r>
              <a:rPr lang="en-CA" sz="3400" dirty="0" smtClean="0"/>
              <a:t>) If you have lots of text, it is best to split the material into two slides, rather than putting too much on one slide (</a:t>
            </a:r>
            <a:r>
              <a:rPr lang="en-CA" sz="3400" i="1" dirty="0" smtClean="0"/>
              <a:t>like I will do here</a:t>
            </a:r>
            <a:r>
              <a:rPr lang="en-CA" sz="3400" dirty="0" smtClean="0"/>
              <a:t>).</a:t>
            </a:r>
            <a:endParaRPr lang="en-CA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196084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dirty="0"/>
              <a:t>8</a:t>
            </a:r>
            <a:r>
              <a:rPr lang="en-CA" sz="3400" dirty="0" smtClean="0"/>
              <a:t>) Similarly, if you have a lot of blank space on a slide, consider increasing the font, or adding a relevant picture or image.</a:t>
            </a:r>
            <a:endParaRPr lang="en-CA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941168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9</a:t>
            </a:r>
            <a:r>
              <a:rPr lang="en-CA" sz="3400" dirty="0" smtClean="0"/>
              <a:t>) Using animation, like I did here, often makes it easier for audience to follow. Not too much information at one time.</a:t>
            </a:r>
            <a:endParaRPr lang="en-CA" sz="3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(</a:t>
            </a:r>
            <a:r>
              <a:rPr lang="en-CA" sz="3600" i="1" dirty="0" smtClean="0">
                <a:solidFill>
                  <a:srgbClr val="FF0000"/>
                </a:solidFill>
              </a:rPr>
              <a:t>same as last slide but with only 2 points on it</a:t>
            </a:r>
            <a:r>
              <a:rPr lang="en-CA" sz="3600" dirty="0" smtClean="0">
                <a:solidFill>
                  <a:srgbClr val="FF0000"/>
                </a:solidFill>
              </a:rPr>
              <a:t>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27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dirty="0" smtClean="0"/>
              <a:t>1) If you have lots of text, it is best to split the material into two slides, rather than putting too much on one slide (like I do here).</a:t>
            </a:r>
            <a:endParaRPr lang="en-CA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482402" y="4293096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dirty="0" smtClean="0"/>
              <a:t>2) Similarly, if you have a lot of blank space on a slide, consider increasing the font, or adding a relevant picture or image.</a:t>
            </a:r>
            <a:endParaRPr lang="en-CA" sz="3400" dirty="0"/>
          </a:p>
        </p:txBody>
      </p:sp>
    </p:spTree>
    <p:extLst>
      <p:ext uri="{BB962C8B-B14F-4D97-AF65-F5344CB8AC3E}">
        <p14:creationId xmlns:p14="http://schemas.microsoft.com/office/powerpoint/2010/main" val="28616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27493" y="2276872"/>
            <a:ext cx="79329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3600" dirty="0" smtClean="0"/>
              <a:t>Watch your uppercases and lowercases.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36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3600" dirty="0"/>
              <a:t>t</a:t>
            </a:r>
            <a:r>
              <a:rPr lang="en-CA" sz="3600" dirty="0" smtClean="0"/>
              <a:t>hey should be consistent.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3600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sz="3600" dirty="0" smtClean="0"/>
              <a:t>As should be your punctuation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71508" y="3429000"/>
            <a:ext cx="732140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156176" y="4487416"/>
            <a:ext cx="864096" cy="8137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6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38973" y="1988840"/>
            <a:ext cx="7485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10) Also, watch your cut-offs at the end of sentences. If you have a word or number cut-off, consider reformatting the text or the font size slightly (Smith, 2011).</a:t>
            </a:r>
            <a:endParaRPr lang="en-CA" sz="4400" dirty="0"/>
          </a:p>
        </p:txBody>
      </p:sp>
      <p:sp>
        <p:nvSpPr>
          <p:cNvPr id="4" name="Oval 3"/>
          <p:cNvSpPr/>
          <p:nvPr/>
        </p:nvSpPr>
        <p:spPr>
          <a:xfrm>
            <a:off x="929457" y="5224117"/>
            <a:ext cx="1584176" cy="11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63824" y="2276872"/>
            <a:ext cx="88569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11) Using carefully selected images is important and makes a presentation more interesting.</a:t>
            </a:r>
          </a:p>
          <a:p>
            <a:endParaRPr lang="en-CA" sz="4000" dirty="0"/>
          </a:p>
          <a:p>
            <a:r>
              <a:rPr lang="en-CA" sz="4000" dirty="0" smtClean="0"/>
              <a:t>12) Make the images relevant and easy to see (i.e., big enough!).</a:t>
            </a:r>
          </a:p>
          <a:p>
            <a:endParaRPr lang="en-CA" sz="3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63824" y="1844824"/>
            <a:ext cx="8856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For example, the font </a:t>
            </a:r>
            <a:r>
              <a:rPr lang="en-CA" sz="4000" dirty="0"/>
              <a:t>size of </a:t>
            </a:r>
            <a:r>
              <a:rPr lang="en-CA" sz="4000" dirty="0" smtClean="0"/>
              <a:t>labels on figures may be OK for a publication, but not for a slide presentation.</a:t>
            </a:r>
          </a:p>
          <a:p>
            <a:endParaRPr lang="en-CA" sz="4000" dirty="0"/>
          </a:p>
          <a:p>
            <a:r>
              <a:rPr lang="en-CA" sz="4000" dirty="0" smtClean="0"/>
              <a:t>Similarly, lines on graphs have to be much thicker than what you would typically have in a publication. </a:t>
            </a:r>
            <a:endParaRPr lang="en-CA" sz="3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29544" y="1700808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C</a:t>
            </a:r>
            <a:r>
              <a:rPr lang="en-CA" sz="3600" dirty="0" smtClean="0"/>
              <a:t>ontrast is especially important for lines in figures, and especially if you are using coloured </a:t>
            </a:r>
            <a:r>
              <a:rPr lang="en-CA" sz="3600" dirty="0"/>
              <a:t>lines.  </a:t>
            </a:r>
            <a:endParaRPr lang="en-CA" sz="3600" dirty="0" smtClean="0"/>
          </a:p>
          <a:p>
            <a:endParaRPr lang="en-CA" sz="3600" dirty="0"/>
          </a:p>
          <a:p>
            <a:r>
              <a:rPr lang="en-CA" sz="3600" dirty="0" smtClean="0"/>
              <a:t>Light colours are always hard to see </a:t>
            </a:r>
          </a:p>
          <a:p>
            <a:r>
              <a:rPr lang="en-CA" sz="3600" dirty="0" smtClean="0"/>
              <a:t>(no matter how clear they may appear on your computer screen!). </a:t>
            </a:r>
            <a:r>
              <a:rPr lang="en-CA" sz="3600" dirty="0"/>
              <a:t> 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38536" y="1916832"/>
            <a:ext cx="8605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3400" dirty="0"/>
          </a:p>
          <a:p>
            <a:r>
              <a:rPr lang="en-CA" sz="4000" dirty="0" smtClean="0"/>
              <a:t>13) Add the source for each figure, preferably in a way that a member of the audience can find it.  For example (Smith, 2010, </a:t>
            </a:r>
            <a:r>
              <a:rPr lang="en-CA" sz="4000" i="1" dirty="0" smtClean="0"/>
              <a:t>Nature</a:t>
            </a:r>
            <a:r>
              <a:rPr lang="en-CA" sz="4000" dirty="0" smtClean="0"/>
              <a:t>) is better than just (Smith, 2010).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7956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Slide Preparation Hints (cont’d)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7671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14) Perhaps most importantly, your presentation will always look worse projected than the way it looks on your computer screen.</a:t>
            </a:r>
          </a:p>
          <a:p>
            <a:endParaRPr lang="en-CA" sz="4000" dirty="0"/>
          </a:p>
          <a:p>
            <a:r>
              <a:rPr lang="en-CA" sz="4000" dirty="0" smtClean="0"/>
              <a:t>Oddly, some colours may </a:t>
            </a:r>
            <a:r>
              <a:rPr lang="en-CA" sz="4000" smtClean="0"/>
              <a:t>change slightly once </a:t>
            </a:r>
            <a:r>
              <a:rPr lang="en-CA" sz="4000" dirty="0" smtClean="0"/>
              <a:t>projected. Important to test your presentation on a screen.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04664"/>
            <a:ext cx="7510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Why Go to a Conference?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91620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5</a:t>
            </a:r>
            <a:r>
              <a:rPr lang="en-CA" sz="4000" dirty="0" smtClean="0"/>
              <a:t>) Conferences are great places to listen to talks and visit posters and meet people who are </a:t>
            </a:r>
            <a:r>
              <a:rPr lang="en-CA" sz="4000" i="1" dirty="0" smtClean="0"/>
              <a:t>outside your main area of research</a:t>
            </a:r>
            <a:r>
              <a:rPr lang="en-CA" sz="4000" dirty="0" smtClean="0"/>
              <a:t>.  They are great places to establish new directions of research and new collaborations. 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-27384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/>
              <a:t>Some Prep Work To </a:t>
            </a:r>
            <a:r>
              <a:rPr lang="en-CA" sz="4800" dirty="0"/>
              <a:t>D</a:t>
            </a:r>
            <a:r>
              <a:rPr lang="en-CA" sz="4800" dirty="0" smtClean="0"/>
              <a:t>o Once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A</a:t>
            </a:r>
            <a:r>
              <a:rPr lang="en-CA" sz="4800" dirty="0" smtClean="0"/>
              <a:t>rrive </a:t>
            </a:r>
            <a:r>
              <a:rPr lang="en-CA" sz="4800" dirty="0"/>
              <a:t>A</a:t>
            </a:r>
            <a:r>
              <a:rPr lang="en-CA" sz="4800" dirty="0" smtClean="0"/>
              <a:t>t </a:t>
            </a:r>
            <a:r>
              <a:rPr lang="en-CA" sz="4800" dirty="0"/>
              <a:t>T</a:t>
            </a:r>
            <a:r>
              <a:rPr lang="en-CA" sz="4800" dirty="0" smtClean="0"/>
              <a:t>he Conference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80335" y="2479959"/>
            <a:ext cx="8767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 smtClean="0"/>
              <a:t>If possible</a:t>
            </a:r>
            <a:r>
              <a:rPr lang="en-CA" sz="4000" dirty="0" smtClean="0"/>
              <a:t>, try to check equipment, see what your slide show looks like, and familiarize yourself with the equipment (</a:t>
            </a:r>
            <a:r>
              <a:rPr lang="en-CA" sz="4000" smtClean="0"/>
              <a:t>e.g., </a:t>
            </a:r>
            <a:r>
              <a:rPr lang="en-CA" sz="4000" dirty="0" smtClean="0"/>
              <a:t>laser pointer, podium, microphone, method of changing slides, etc.).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-27384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/>
              <a:t>Some Prep Work To </a:t>
            </a:r>
            <a:r>
              <a:rPr lang="en-CA" sz="4800" dirty="0"/>
              <a:t>D</a:t>
            </a:r>
            <a:r>
              <a:rPr lang="en-CA" sz="4800" dirty="0" smtClean="0"/>
              <a:t>o Once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A</a:t>
            </a:r>
            <a:r>
              <a:rPr lang="en-CA" sz="4800" dirty="0" smtClean="0"/>
              <a:t>rrive At </a:t>
            </a:r>
            <a:r>
              <a:rPr lang="en-CA" sz="4800" dirty="0"/>
              <a:t>T</a:t>
            </a:r>
            <a:r>
              <a:rPr lang="en-CA" sz="4800" dirty="0" smtClean="0"/>
              <a:t>he Conference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60925" y="2266994"/>
            <a:ext cx="8919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Conferences </a:t>
            </a:r>
            <a:r>
              <a:rPr lang="en-US" sz="3600" dirty="0"/>
              <a:t>will sometimes have a </a:t>
            </a:r>
            <a:r>
              <a:rPr lang="en-US" sz="3600" dirty="0" smtClean="0"/>
              <a:t>“presenter’s room” or “preparation room” where you can go </a:t>
            </a:r>
            <a:r>
              <a:rPr lang="en-US" sz="3600" dirty="0"/>
              <a:t>and check your slides or </a:t>
            </a:r>
            <a:r>
              <a:rPr lang="en-US" sz="3600" dirty="0" smtClean="0"/>
              <a:t>possibly </a:t>
            </a:r>
            <a:r>
              <a:rPr lang="en-US" sz="3600" dirty="0"/>
              <a:t>upload them in advance of your </a:t>
            </a:r>
            <a:r>
              <a:rPr lang="en-US" sz="3600" dirty="0" smtClean="0"/>
              <a:t>talk.</a:t>
            </a:r>
          </a:p>
          <a:p>
            <a:endParaRPr lang="en-US" sz="3600" dirty="0"/>
          </a:p>
          <a:p>
            <a:r>
              <a:rPr lang="en-US" sz="3600" dirty="0" smtClean="0"/>
              <a:t>In any event, you </a:t>
            </a:r>
            <a:r>
              <a:rPr lang="en-US" sz="3600" dirty="0"/>
              <a:t>should arrive well in advance of </a:t>
            </a:r>
            <a:r>
              <a:rPr lang="en-US" sz="3600" dirty="0" smtClean="0"/>
              <a:t>your </a:t>
            </a:r>
            <a:r>
              <a:rPr lang="en-US" sz="3600" dirty="0"/>
              <a:t>session to upload </a:t>
            </a:r>
            <a:r>
              <a:rPr lang="en-US" sz="3600" dirty="0" smtClean="0"/>
              <a:t>your slides, etc.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-27384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/>
              <a:t>Some Prep Work To </a:t>
            </a:r>
            <a:r>
              <a:rPr lang="en-CA" sz="4800" dirty="0"/>
              <a:t>D</a:t>
            </a:r>
            <a:r>
              <a:rPr lang="en-CA" sz="4800" dirty="0" smtClean="0"/>
              <a:t>o Once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A</a:t>
            </a:r>
            <a:r>
              <a:rPr lang="en-CA" sz="4800" dirty="0" smtClean="0"/>
              <a:t>rrive At </a:t>
            </a:r>
            <a:r>
              <a:rPr lang="en-CA" sz="4800" dirty="0"/>
              <a:t>T</a:t>
            </a:r>
            <a:r>
              <a:rPr lang="en-CA" sz="4800" dirty="0" smtClean="0"/>
              <a:t>he Conference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08115"/>
            <a:ext cx="84922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If possible, introduce yourself to session </a:t>
            </a:r>
            <a:r>
              <a:rPr lang="en-CA" sz="4000" dirty="0" smtClean="0"/>
              <a:t>chair(s) </a:t>
            </a:r>
            <a:r>
              <a:rPr lang="en-CA" sz="4000" dirty="0"/>
              <a:t>so they know you are there and ready</a:t>
            </a:r>
            <a:r>
              <a:rPr lang="en-CA" sz="4000" dirty="0" smtClean="0"/>
              <a:t>.</a:t>
            </a:r>
          </a:p>
          <a:p>
            <a:endParaRPr lang="en-CA" sz="4000" dirty="0"/>
          </a:p>
          <a:p>
            <a:r>
              <a:rPr lang="en-CA" sz="4000" dirty="0" smtClean="0"/>
              <a:t>If you have any questions, now is the time to ask them. Not once you are on the podium.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408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600" dirty="0" smtClean="0"/>
              <a:t>Be Prepared For Technical Problems</a:t>
            </a:r>
            <a:endParaRPr lang="en-CA" sz="4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348880"/>
            <a:ext cx="876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Bring versions of your talk on at least 2 media (e.g., 2 different memory sticks) and I also </a:t>
            </a:r>
            <a:r>
              <a:rPr lang="en-CA" sz="4000" dirty="0"/>
              <a:t>b</a:t>
            </a:r>
            <a:r>
              <a:rPr lang="en-CA" sz="4000" dirty="0" smtClean="0"/>
              <a:t>ring the talk in various formats (e.g., PowerPoint Presentation, but also as a </a:t>
            </a:r>
            <a:r>
              <a:rPr lang="en-CA" sz="4000" dirty="0" err="1" smtClean="0"/>
              <a:t>pdf</a:t>
            </a:r>
            <a:r>
              <a:rPr lang="en-CA" sz="4000" dirty="0" smtClean="0"/>
              <a:t> and as PowerPoint Show). 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408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600" dirty="0" smtClean="0"/>
              <a:t>Be Prepared For Technical Problems</a:t>
            </a:r>
            <a:endParaRPr lang="en-CA" sz="4600" dirty="0"/>
          </a:p>
        </p:txBody>
      </p:sp>
      <p:sp>
        <p:nvSpPr>
          <p:cNvPr id="3" name="TextBox 2"/>
          <p:cNvSpPr txBox="1"/>
          <p:nvPr/>
        </p:nvSpPr>
        <p:spPr>
          <a:xfrm>
            <a:off x="188410" y="1844824"/>
            <a:ext cx="8767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Be aware that the </a:t>
            </a:r>
            <a:r>
              <a:rPr lang="en-CA" sz="3600" dirty="0"/>
              <a:t>version of software the meeting is running may be older than </a:t>
            </a:r>
            <a:r>
              <a:rPr lang="en-CA" sz="3600" dirty="0" smtClean="0"/>
              <a:t>yours (especially in developing countries).</a:t>
            </a:r>
          </a:p>
          <a:p>
            <a:endParaRPr lang="en-CA" sz="3600" dirty="0" smtClean="0"/>
          </a:p>
          <a:p>
            <a:r>
              <a:rPr lang="en-CA" sz="3600" dirty="0" smtClean="0"/>
              <a:t>Mac </a:t>
            </a:r>
            <a:r>
              <a:rPr lang="en-CA" sz="3600" dirty="0"/>
              <a:t>users should also test </a:t>
            </a:r>
            <a:r>
              <a:rPr lang="en-CA" sz="3600" dirty="0" smtClean="0"/>
              <a:t>their presentations on </a:t>
            </a:r>
            <a:r>
              <a:rPr lang="en-CA" sz="3600" dirty="0"/>
              <a:t>a PC in advance to avoid image and formatting issues </a:t>
            </a:r>
            <a:r>
              <a:rPr lang="en-CA" sz="3600" dirty="0" smtClean="0"/>
              <a:t>(</a:t>
            </a:r>
            <a:r>
              <a:rPr lang="en-CA" sz="3600" dirty="0"/>
              <a:t>less common now, but </a:t>
            </a:r>
            <a:r>
              <a:rPr lang="en-CA" sz="3600" dirty="0" smtClean="0"/>
              <a:t>may still </a:t>
            </a:r>
            <a:r>
              <a:rPr lang="en-CA" sz="3600" dirty="0"/>
              <a:t>occur</a:t>
            </a:r>
            <a:r>
              <a:rPr lang="en-CA" sz="3600" dirty="0" smtClean="0"/>
              <a:t>).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-27384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 smtClean="0"/>
              <a:t>Some Prep Work To </a:t>
            </a:r>
            <a:r>
              <a:rPr lang="en-CA" sz="4800" dirty="0"/>
              <a:t>D</a:t>
            </a:r>
            <a:r>
              <a:rPr lang="en-CA" sz="4800" dirty="0" smtClean="0"/>
              <a:t>o Once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A</a:t>
            </a:r>
            <a:r>
              <a:rPr lang="en-CA" sz="4800" dirty="0" smtClean="0"/>
              <a:t>rrive At </a:t>
            </a:r>
            <a:r>
              <a:rPr lang="en-CA" sz="4800" dirty="0"/>
              <a:t>T</a:t>
            </a:r>
            <a:r>
              <a:rPr lang="en-CA" sz="4800" dirty="0" smtClean="0"/>
              <a:t>he Conference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5" y="2564904"/>
            <a:ext cx="8492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The conference is NOT the place to work on your talk!</a:t>
            </a:r>
          </a:p>
          <a:p>
            <a:endParaRPr lang="en-CA" sz="4000" dirty="0"/>
          </a:p>
          <a:p>
            <a:r>
              <a:rPr lang="en-CA" sz="4000" dirty="0" smtClean="0"/>
              <a:t>You are there to meet people and listen other people's talks and view posters.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41515"/>
            <a:ext cx="2483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1</a:t>
            </a:r>
            <a:r>
              <a:rPr lang="en-CA" sz="3600" dirty="0" smtClean="0"/>
              <a:t>) Try to maintain an enthusiastic, </a:t>
            </a:r>
            <a:r>
              <a:rPr lang="en-CA" sz="3600" dirty="0" smtClean="0"/>
              <a:t>but</a:t>
            </a:r>
            <a:r>
              <a:rPr lang="en-CA" sz="3600" dirty="0" smtClean="0"/>
              <a:t> </a:t>
            </a:r>
            <a:r>
              <a:rPr lang="en-CA" sz="3600" dirty="0" smtClean="0"/>
              <a:t>not too fast delivery.</a:t>
            </a:r>
          </a:p>
          <a:p>
            <a:endParaRPr lang="en-CA" sz="3600" dirty="0" smtClean="0"/>
          </a:p>
          <a:p>
            <a:r>
              <a:rPr lang="en-CA" sz="3600" dirty="0" smtClean="0"/>
              <a:t>2) Volume is important. If offered a microphone, use it!</a:t>
            </a:r>
          </a:p>
          <a:p>
            <a:endParaRPr lang="en-CA" sz="3600" dirty="0"/>
          </a:p>
          <a:p>
            <a:r>
              <a:rPr lang="en-CA" sz="3600" dirty="0" smtClean="0"/>
              <a:t>3) Try to avoid “</a:t>
            </a:r>
            <a:r>
              <a:rPr lang="en-CA" sz="3600" dirty="0" err="1" smtClean="0"/>
              <a:t>uhm</a:t>
            </a:r>
            <a:r>
              <a:rPr lang="en-CA" sz="3600" dirty="0" smtClean="0"/>
              <a:t>” and “</a:t>
            </a:r>
            <a:r>
              <a:rPr lang="en-CA" sz="3600" dirty="0" err="1" smtClean="0"/>
              <a:t>ahh</a:t>
            </a:r>
            <a:r>
              <a:rPr lang="en-CA" sz="3600" dirty="0" smtClean="0"/>
              <a:t>” when you pause – it is a habit that can be broken.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44854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526208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r>
              <a:rPr lang="en-CA" sz="3600" dirty="0">
                <a:solidFill>
                  <a:prstClr val="black"/>
                </a:solidFill>
              </a:rPr>
              <a:t>4</a:t>
            </a:r>
            <a:r>
              <a:rPr lang="en-CA" sz="3600" dirty="0" smtClean="0">
                <a:solidFill>
                  <a:prstClr val="black"/>
                </a:solidFill>
              </a:rPr>
              <a:t>) </a:t>
            </a:r>
            <a:r>
              <a:rPr lang="en-CA" sz="3600" dirty="0">
                <a:solidFill>
                  <a:prstClr val="black"/>
                </a:solidFill>
              </a:rPr>
              <a:t>Don’t </a:t>
            </a:r>
            <a:r>
              <a:rPr lang="en-CA" sz="3600" dirty="0" smtClean="0">
                <a:solidFill>
                  <a:prstClr val="black"/>
                </a:solidFill>
              </a:rPr>
              <a:t>read your notes. </a:t>
            </a:r>
            <a:r>
              <a:rPr lang="en-US" sz="3600" dirty="0" smtClean="0"/>
              <a:t>(</a:t>
            </a:r>
            <a:r>
              <a:rPr lang="en-US" sz="3600" dirty="0"/>
              <a:t>unless you are in a total panic – better than dead air</a:t>
            </a:r>
            <a:r>
              <a:rPr lang="en-US" sz="3600" dirty="0" smtClean="0"/>
              <a:t>…).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5</a:t>
            </a:r>
            <a:r>
              <a:rPr lang="en-CA" sz="3600" dirty="0" smtClean="0">
                <a:solidFill>
                  <a:prstClr val="black"/>
                </a:solidFill>
              </a:rPr>
              <a:t>) </a:t>
            </a:r>
            <a:r>
              <a:rPr lang="en-CA" sz="3600" dirty="0">
                <a:solidFill>
                  <a:prstClr val="black"/>
                </a:solidFill>
              </a:rPr>
              <a:t>Use </a:t>
            </a:r>
            <a:r>
              <a:rPr lang="en-CA" sz="3600" dirty="0" smtClean="0">
                <a:solidFill>
                  <a:prstClr val="black"/>
                </a:solidFill>
              </a:rPr>
              <a:t>a laser </a:t>
            </a:r>
            <a:r>
              <a:rPr lang="en-CA" sz="3600" dirty="0">
                <a:solidFill>
                  <a:prstClr val="black"/>
                </a:solidFill>
              </a:rPr>
              <a:t>pointer and animation  </a:t>
            </a:r>
            <a:r>
              <a:rPr lang="en-CA" sz="3600" dirty="0" smtClean="0">
                <a:solidFill>
                  <a:prstClr val="black"/>
                </a:solidFill>
              </a:rPr>
              <a:t>        	effectively.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44854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6</a:t>
            </a:r>
            <a:r>
              <a:rPr lang="en-CA" sz="3600" dirty="0" smtClean="0">
                <a:solidFill>
                  <a:prstClr val="black"/>
                </a:solidFill>
              </a:rPr>
              <a:t>) </a:t>
            </a:r>
            <a:r>
              <a:rPr lang="en-CA" sz="3600" dirty="0" smtClean="0">
                <a:solidFill>
                  <a:prstClr val="black"/>
                </a:solidFill>
              </a:rPr>
              <a:t>The time that you are delivering your talk before the audience is </a:t>
            </a:r>
            <a:r>
              <a:rPr lang="en-CA" sz="3600" b="1" i="1" dirty="0" smtClean="0">
                <a:solidFill>
                  <a:prstClr val="black"/>
                </a:solidFill>
              </a:rPr>
              <a:t>not</a:t>
            </a:r>
            <a:r>
              <a:rPr lang="en-CA" sz="3600" dirty="0" smtClean="0">
                <a:solidFill>
                  <a:prstClr val="black"/>
                </a:solidFill>
              </a:rPr>
              <a:t> the time to start practising how to correctly pronounce species names, authors, etc.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44854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270892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r>
              <a:rPr lang="en-CA" sz="3600" dirty="0" smtClean="0">
                <a:solidFill>
                  <a:prstClr val="black"/>
                </a:solidFill>
              </a:rPr>
              <a:t>7) </a:t>
            </a:r>
            <a:r>
              <a:rPr lang="en-US" sz="3600" dirty="0"/>
              <a:t>Practice your talk but don’t memorize it!  Don’t </a:t>
            </a:r>
            <a:r>
              <a:rPr lang="en-US" sz="3600" dirty="0" smtClean="0"/>
              <a:t>sound too rehearsed</a:t>
            </a:r>
            <a:r>
              <a:rPr lang="en-US" sz="3600" dirty="0"/>
              <a:t>.  </a:t>
            </a:r>
            <a:endParaRPr lang="en-US" sz="3600" dirty="0" smtClean="0"/>
          </a:p>
          <a:p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04664"/>
            <a:ext cx="7510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Why Go to a Conference?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37332" y="2420888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6</a:t>
            </a:r>
            <a:r>
              <a:rPr lang="en-CA" sz="4000" dirty="0" smtClean="0"/>
              <a:t>) It is an excellent catalyst to get your data gathered and analysed, and closer to publication or your thesis defence! 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31031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8</a:t>
            </a:r>
            <a:r>
              <a:rPr lang="en-CA" sz="3600" dirty="0" smtClean="0">
                <a:solidFill>
                  <a:prstClr val="black"/>
                </a:solidFill>
              </a:rPr>
              <a:t>) </a:t>
            </a:r>
            <a:r>
              <a:rPr lang="en-CA" sz="3600" dirty="0" smtClean="0">
                <a:solidFill>
                  <a:prstClr val="black"/>
                </a:solidFill>
              </a:rPr>
              <a:t>If you forget to say something important in your talk and you are coming near the end, you don’t </a:t>
            </a:r>
            <a:r>
              <a:rPr lang="en-CA" sz="3600" dirty="0">
                <a:solidFill>
                  <a:prstClr val="black"/>
                </a:solidFill>
              </a:rPr>
              <a:t> </a:t>
            </a:r>
            <a:r>
              <a:rPr lang="en-CA" sz="3600" dirty="0" smtClean="0">
                <a:solidFill>
                  <a:prstClr val="black"/>
                </a:solidFill>
              </a:rPr>
              <a:t>have to advertise it by saying “oh no,  I forgot to say something important”.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Just try to blend it into your talk. 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31031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>
                <a:solidFill>
                  <a:prstClr val="black"/>
                </a:solidFill>
              </a:rPr>
              <a:t>9</a:t>
            </a:r>
            <a:r>
              <a:rPr lang="en-CA" sz="3600" dirty="0" smtClean="0">
                <a:solidFill>
                  <a:prstClr val="black"/>
                </a:solidFill>
              </a:rPr>
              <a:t>) </a:t>
            </a:r>
            <a:r>
              <a:rPr lang="en-CA" sz="3600" dirty="0" smtClean="0">
                <a:solidFill>
                  <a:prstClr val="black"/>
                </a:solidFill>
              </a:rPr>
              <a:t>It is important to be enthusiastic and animated, but there is a limit to this as well.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It can become a distraction.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31031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10) </a:t>
            </a:r>
            <a:r>
              <a:rPr lang="en-CA" sz="3600" dirty="0" smtClean="0">
                <a:solidFill>
                  <a:prstClr val="black"/>
                </a:solidFill>
              </a:rPr>
              <a:t>While watching your audience, try to gauge if they are missing an important point – and if so, do your best to clarify it immediately.  This comes with practice. 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4385" y="231031"/>
            <a:ext cx="481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Delivery (cont’d)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056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11) </a:t>
            </a:r>
            <a:r>
              <a:rPr lang="en-CA" sz="3600" dirty="0" smtClean="0">
                <a:solidFill>
                  <a:prstClr val="black"/>
                </a:solidFill>
              </a:rPr>
              <a:t>Make an effort to enunciate your words carefully and do not speak too quickly.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3600" dirty="0" smtClean="0">
                <a:solidFill>
                  <a:prstClr val="black"/>
                </a:solidFill>
              </a:rPr>
              <a:t>This is especially important at international conferences where the first language of many in the audience will not be English. </a:t>
            </a:r>
            <a:endParaRPr lang="en-CA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04818"/>
            <a:ext cx="5467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Answering Questions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112787"/>
            <a:ext cx="9073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This is an important part of the presentation and it is your opportunity to correct any misconceptions or</a:t>
            </a:r>
          </a:p>
          <a:p>
            <a:r>
              <a:rPr lang="en-CA" sz="4000" dirty="0" err="1" smtClean="0"/>
              <a:t>mis</a:t>
            </a:r>
            <a:r>
              <a:rPr lang="en-CA" sz="4000" dirty="0" smtClean="0"/>
              <a:t>-interpretation of your data.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04818"/>
            <a:ext cx="5467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Answering Questions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76841" y="2492896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Beware of the “lecture in the question syndrome” or more commonly known as  “Was there a question in that comment?”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60254"/>
            <a:ext cx="842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If </a:t>
            </a:r>
            <a:r>
              <a:rPr lang="en-CA" sz="4800" dirty="0"/>
              <a:t>T</a:t>
            </a:r>
            <a:r>
              <a:rPr lang="en-CA" sz="4800" dirty="0" smtClean="0"/>
              <a:t>here </a:t>
            </a:r>
            <a:r>
              <a:rPr lang="en-CA" sz="4800" dirty="0"/>
              <a:t>A</a:t>
            </a:r>
            <a:r>
              <a:rPr lang="en-CA" sz="4800" dirty="0" smtClean="0"/>
              <a:t>re </a:t>
            </a:r>
            <a:r>
              <a:rPr lang="en-CA" sz="4800" dirty="0"/>
              <a:t>N</a:t>
            </a:r>
            <a:r>
              <a:rPr lang="en-CA" sz="4800" dirty="0" smtClean="0"/>
              <a:t>o </a:t>
            </a:r>
            <a:r>
              <a:rPr lang="en-CA" sz="4800" dirty="0"/>
              <a:t>Q</a:t>
            </a:r>
            <a:r>
              <a:rPr lang="en-CA" sz="4800" dirty="0" smtClean="0"/>
              <a:t>uestions?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52597" y="2564904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Don’t panic – perhaps your talk was so  clear, there are no questions. 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60254"/>
            <a:ext cx="842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If </a:t>
            </a:r>
            <a:r>
              <a:rPr lang="en-CA" sz="4800" dirty="0"/>
              <a:t>T</a:t>
            </a:r>
            <a:r>
              <a:rPr lang="en-CA" sz="4800" dirty="0" smtClean="0"/>
              <a:t>here </a:t>
            </a:r>
            <a:r>
              <a:rPr lang="en-CA" sz="4800" dirty="0"/>
              <a:t>A</a:t>
            </a:r>
            <a:r>
              <a:rPr lang="en-CA" sz="4800" dirty="0" smtClean="0"/>
              <a:t>re </a:t>
            </a:r>
            <a:r>
              <a:rPr lang="en-CA" sz="4800" dirty="0"/>
              <a:t>N</a:t>
            </a:r>
            <a:r>
              <a:rPr lang="en-CA" sz="4800" dirty="0" smtClean="0"/>
              <a:t>o </a:t>
            </a:r>
            <a:r>
              <a:rPr lang="en-CA" sz="4800" dirty="0"/>
              <a:t>Q</a:t>
            </a:r>
            <a:r>
              <a:rPr lang="en-CA" sz="4800" dirty="0" smtClean="0"/>
              <a:t>uestions?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5590" y="1844824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If there is time until the next presentation, have something ready to say (rather than having “dead air”). </a:t>
            </a:r>
            <a:endParaRPr lang="en-CA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365104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For example, it is a good time to clarify a point that you feel the audience may have missed or mention future work.</a:t>
            </a:r>
            <a:endParaRPr lang="en-CA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982" y="-99392"/>
            <a:ext cx="60587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800" dirty="0" smtClean="0"/>
              <a:t>What If </a:t>
            </a:r>
            <a:r>
              <a:rPr lang="en-CA" sz="4800" dirty="0"/>
              <a:t>T</a:t>
            </a:r>
            <a:r>
              <a:rPr lang="en-CA" sz="4800" dirty="0" smtClean="0"/>
              <a:t>here </a:t>
            </a:r>
            <a:r>
              <a:rPr lang="en-CA" sz="4800" dirty="0"/>
              <a:t>I</a:t>
            </a:r>
            <a:r>
              <a:rPr lang="en-CA" sz="4800" dirty="0" smtClean="0"/>
              <a:t>s </a:t>
            </a:r>
            <a:r>
              <a:rPr lang="en-CA" sz="4800" dirty="0"/>
              <a:t>A</a:t>
            </a:r>
            <a:r>
              <a:rPr lang="en-CA" sz="4800" dirty="0" smtClean="0"/>
              <a:t>n </a:t>
            </a:r>
          </a:p>
          <a:p>
            <a:pPr algn="ctr"/>
            <a:r>
              <a:rPr lang="en-CA" sz="4800" dirty="0"/>
              <a:t>A</a:t>
            </a:r>
            <a:r>
              <a:rPr lang="en-CA" sz="4800" dirty="0" smtClean="0"/>
              <a:t>ggressive </a:t>
            </a:r>
            <a:r>
              <a:rPr lang="en-CA" sz="4800" dirty="0"/>
              <a:t>Q</a:t>
            </a:r>
            <a:r>
              <a:rPr lang="en-CA" sz="4800" dirty="0" smtClean="0"/>
              <a:t>uestioner?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132856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Don’t panic – in all likelihood, 99% of the audience is not even listening to his/her question and are thinking that the questioner is a jerk.</a:t>
            </a:r>
          </a:p>
          <a:p>
            <a:endParaRPr lang="en-CA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But don’t fall into the trap of being arrogant in return.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978" y="360254"/>
            <a:ext cx="475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Asking Questions?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36364" y="2276872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Pretty well </a:t>
            </a:r>
            <a:r>
              <a:rPr lang="en-CA" sz="4000" smtClean="0"/>
              <a:t>same advice ... </a:t>
            </a:r>
            <a:r>
              <a:rPr lang="en-CA" sz="4000" dirty="0" smtClean="0"/>
              <a:t>Make them clear and as succinct as possible.</a:t>
            </a:r>
          </a:p>
          <a:p>
            <a:endParaRPr lang="en-CA" sz="4000" dirty="0"/>
          </a:p>
          <a:p>
            <a:r>
              <a:rPr lang="en-CA" sz="4000" dirty="0" smtClean="0"/>
              <a:t>If you think the speaker is an idiot, you don’t have to make this clear in your question.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33648"/>
            <a:ext cx="723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Choosing the Conference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CA" sz="4000" dirty="0" smtClean="0"/>
              <a:t>Funding is often limited, so we can’t go to any conference we want. </a:t>
            </a:r>
          </a:p>
          <a:p>
            <a:pPr marL="514350" indent="-514350">
              <a:buAutoNum type="arabicParenR"/>
            </a:pPr>
            <a:endParaRPr lang="en-CA" sz="4000" dirty="0"/>
          </a:p>
          <a:p>
            <a:pPr marL="514350" indent="-514350">
              <a:buAutoNum type="arabicParenR"/>
            </a:pPr>
            <a:r>
              <a:rPr lang="en-CA" sz="4000" dirty="0" smtClean="0"/>
              <a:t>General </a:t>
            </a:r>
            <a:r>
              <a:rPr lang="en-CA" sz="4000" i="1" dirty="0" smtClean="0"/>
              <a:t>versus </a:t>
            </a:r>
            <a:r>
              <a:rPr lang="en-CA" sz="4000" dirty="0" smtClean="0"/>
              <a:t>specialized conferences – this will determine the content of your talk and to some extent, the method of delivery.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978" y="360254"/>
            <a:ext cx="475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Asking Questions?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36364" y="2276872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The point of asking questions or making comments is to get clarifications on issues or to constructively raise concerns.</a:t>
            </a:r>
          </a:p>
          <a:p>
            <a:endParaRPr lang="en-CA" sz="4000" dirty="0"/>
          </a:p>
          <a:p>
            <a:r>
              <a:rPr lang="en-CA" sz="4000" dirty="0" smtClean="0"/>
              <a:t>It is </a:t>
            </a:r>
            <a:r>
              <a:rPr lang="en-CA" sz="4000" i="1" dirty="0" smtClean="0"/>
              <a:t>not</a:t>
            </a:r>
            <a:r>
              <a:rPr lang="en-CA" sz="4000" dirty="0" smtClean="0"/>
              <a:t> to try to impress people …</a:t>
            </a:r>
            <a:endParaRPr lang="en-CA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46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About Posters?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76820" y="2204864"/>
            <a:ext cx="876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Posters can be very effective in delivering information.</a:t>
            </a:r>
          </a:p>
          <a:p>
            <a:endParaRPr lang="en-CA" sz="4000" dirty="0"/>
          </a:p>
          <a:p>
            <a:r>
              <a:rPr lang="en-CA" sz="4000" dirty="0" smtClean="0"/>
              <a:t>Many of the tips I presented regarding oral presentations  also hold for poster presentations.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46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About Posters?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88410" y="2348880"/>
            <a:ext cx="8767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1) Use big fonts that are easy to read.</a:t>
            </a:r>
          </a:p>
          <a:p>
            <a:endParaRPr lang="en-CA" sz="4000" dirty="0"/>
          </a:p>
          <a:p>
            <a:r>
              <a:rPr lang="en-CA" sz="4000" dirty="0" smtClean="0"/>
              <a:t>2) Keep text to the minimum – but just as in an oral talk, make every word count.</a:t>
            </a:r>
          </a:p>
          <a:p>
            <a:endParaRPr lang="en-CA" sz="40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46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About Posters?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30011" y="2708920"/>
            <a:ext cx="8767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3) Make sure your figures are big enough and as clear as possible – not necessarily the same figure that makes it into a publication.</a:t>
            </a:r>
          </a:p>
          <a:p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46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About Posters?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99554" y="1844824"/>
            <a:ext cx="87671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4) In general, a poster should </a:t>
            </a:r>
            <a:r>
              <a:rPr lang="en-CA" sz="4000" dirty="0"/>
              <a:t>have a simple design, with a limited number of </a:t>
            </a:r>
            <a:r>
              <a:rPr lang="en-CA" sz="4000" dirty="0" smtClean="0"/>
              <a:t>boxes/sections. </a:t>
            </a:r>
          </a:p>
          <a:p>
            <a:endParaRPr lang="en-CA" sz="4000" dirty="0"/>
          </a:p>
          <a:p>
            <a:r>
              <a:rPr lang="en-CA" sz="4000" dirty="0" smtClean="0"/>
              <a:t>Fancy </a:t>
            </a:r>
            <a:r>
              <a:rPr lang="en-CA" sz="4000" dirty="0"/>
              <a:t>background images </a:t>
            </a:r>
            <a:r>
              <a:rPr lang="en-CA" sz="4000" dirty="0" smtClean="0"/>
              <a:t>tend to make </a:t>
            </a:r>
            <a:r>
              <a:rPr lang="en-CA" sz="4000" dirty="0"/>
              <a:t>text and figures harder to distinguish from the background.</a:t>
            </a:r>
          </a:p>
          <a:p>
            <a:r>
              <a:rPr lang="en-CA" sz="4000" dirty="0"/>
              <a:t> 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46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About Posters?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85824" y="1628800"/>
            <a:ext cx="8767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4000" dirty="0"/>
          </a:p>
          <a:p>
            <a:r>
              <a:rPr lang="en-CA" sz="4000" dirty="0"/>
              <a:t>5</a:t>
            </a:r>
            <a:r>
              <a:rPr lang="en-CA" sz="4000" dirty="0" smtClean="0"/>
              <a:t>) Have some clear bullets as take-home messages at the end of your poster.</a:t>
            </a:r>
          </a:p>
          <a:p>
            <a:endParaRPr lang="en-CA" sz="4000" dirty="0"/>
          </a:p>
          <a:p>
            <a:r>
              <a:rPr lang="en-CA" sz="4000" dirty="0" smtClean="0"/>
              <a:t>(many people will read your abstract, gloss over poster, and then read your conclusions).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8000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Other Pieces of Practical </a:t>
            </a:r>
            <a:r>
              <a:rPr lang="en-CA" sz="4800" dirty="0"/>
              <a:t>A</a:t>
            </a:r>
            <a:r>
              <a:rPr lang="en-CA" sz="4800" dirty="0" smtClean="0"/>
              <a:t>dvice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2657624"/>
            <a:ext cx="8767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What if the press/media is interested?</a:t>
            </a:r>
            <a:endParaRPr lang="en-CA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622" y="5277013"/>
            <a:ext cx="9006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Remember, nothing is “off the record”.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0492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8553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To </a:t>
            </a:r>
            <a:r>
              <a:rPr lang="en-CA" sz="4800" dirty="0"/>
              <a:t>D</a:t>
            </a:r>
            <a:r>
              <a:rPr lang="en-CA" sz="4800" dirty="0" smtClean="0"/>
              <a:t>o Once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G</a:t>
            </a:r>
            <a:r>
              <a:rPr lang="en-CA" sz="4800" dirty="0" smtClean="0"/>
              <a:t>et </a:t>
            </a:r>
            <a:r>
              <a:rPr lang="en-CA" sz="4800" dirty="0"/>
              <a:t>H</a:t>
            </a:r>
            <a:r>
              <a:rPr lang="en-CA" sz="4800" dirty="0" smtClean="0"/>
              <a:t>ome?</a:t>
            </a:r>
            <a:endParaRPr lang="en-CA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43819" y="1988840"/>
            <a:ext cx="876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Do an “autopsy” of your presentation or poster.  What went right, what went wrong?   </a:t>
            </a:r>
          </a:p>
          <a:p>
            <a:endParaRPr lang="en-CA" sz="4000" dirty="0"/>
          </a:p>
          <a:p>
            <a:pPr lvl="0"/>
            <a:r>
              <a:rPr lang="en-CA" sz="4000" dirty="0" smtClean="0"/>
              <a:t>Get as much honest advice as you can get.</a:t>
            </a:r>
            <a:r>
              <a:rPr lang="en-CA" sz="4000" dirty="0">
                <a:solidFill>
                  <a:prstClr val="black"/>
                </a:solidFill>
              </a:rPr>
              <a:t> </a:t>
            </a:r>
            <a:r>
              <a:rPr lang="en-CA" sz="4000" dirty="0" smtClean="0">
                <a:solidFill>
                  <a:prstClr val="black"/>
                </a:solidFill>
              </a:rPr>
              <a:t>Listen carefully to all criticism.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476375" y="1412875"/>
            <a:ext cx="66452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i="1" dirty="0"/>
              <a:t>“… we hone our theories and research until they are as keen  and sharp as they may be. The whetstone against which we sharpen our tools is criticism.”</a:t>
            </a:r>
          </a:p>
          <a:p>
            <a:pPr eaLnBrk="1" hangingPunct="1"/>
            <a:endParaRPr lang="en-US" sz="3600" i="1" dirty="0"/>
          </a:p>
          <a:p>
            <a:pPr eaLnBrk="1" hangingPunct="1"/>
            <a:r>
              <a:rPr lang="en-US" sz="3600" i="1" dirty="0"/>
              <a:t>		Robert Henry Peters</a:t>
            </a:r>
          </a:p>
        </p:txBody>
      </p:sp>
    </p:spTree>
    <p:extLst>
      <p:ext uri="{BB962C8B-B14F-4D97-AF65-F5344CB8AC3E}">
        <p14:creationId xmlns:p14="http://schemas.microsoft.com/office/powerpoint/2010/main" val="39038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844824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4000" dirty="0" smtClean="0">
                <a:solidFill>
                  <a:prstClr val="black"/>
                </a:solidFill>
              </a:rPr>
              <a:t>If there </a:t>
            </a:r>
            <a:r>
              <a:rPr lang="en-CA" sz="4000" dirty="0">
                <a:solidFill>
                  <a:prstClr val="black"/>
                </a:solidFill>
              </a:rPr>
              <a:t>i</a:t>
            </a:r>
            <a:r>
              <a:rPr lang="en-CA" sz="4000" dirty="0" smtClean="0">
                <a:solidFill>
                  <a:prstClr val="black"/>
                </a:solidFill>
              </a:rPr>
              <a:t>s the opportunity to tape or video a talk you give, do it and study it carefully!</a:t>
            </a:r>
          </a:p>
          <a:p>
            <a:pPr lvl="0"/>
            <a:endParaRPr lang="en-CA" sz="3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49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To </a:t>
            </a:r>
            <a:r>
              <a:rPr lang="en-CA" sz="4800" dirty="0"/>
              <a:t>D</a:t>
            </a:r>
            <a:r>
              <a:rPr lang="en-CA" sz="4800" dirty="0" smtClean="0"/>
              <a:t>o </a:t>
            </a:r>
            <a:r>
              <a:rPr lang="en-CA" sz="4800" dirty="0"/>
              <a:t>O</a:t>
            </a:r>
            <a:r>
              <a:rPr lang="en-CA" sz="4800" dirty="0" smtClean="0"/>
              <a:t>nce </a:t>
            </a:r>
            <a:r>
              <a:rPr lang="en-CA" sz="4800" dirty="0"/>
              <a:t>Y</a:t>
            </a:r>
            <a:r>
              <a:rPr lang="en-CA" sz="4800" dirty="0" smtClean="0"/>
              <a:t>ou </a:t>
            </a:r>
            <a:r>
              <a:rPr lang="en-CA" sz="4800" dirty="0"/>
              <a:t>G</a:t>
            </a:r>
            <a:r>
              <a:rPr lang="en-CA" sz="4800" dirty="0" smtClean="0"/>
              <a:t>et </a:t>
            </a:r>
            <a:r>
              <a:rPr lang="en-CA" sz="4800" dirty="0"/>
              <a:t>H</a:t>
            </a:r>
            <a:r>
              <a:rPr lang="en-CA" sz="4800" dirty="0" smtClean="0"/>
              <a:t>ome?</a:t>
            </a:r>
            <a:endParaRPr lang="en-CA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33648"/>
            <a:ext cx="723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Choosing the Conference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3) Once you know the conference, you have to know the audience. </a:t>
            </a:r>
          </a:p>
          <a:p>
            <a:endParaRPr lang="en-CA" sz="4000" dirty="0"/>
          </a:p>
          <a:p>
            <a:r>
              <a:rPr lang="en-CA" sz="4000" dirty="0" smtClean="0"/>
              <a:t>4) If possible, try to find out who else is speaking in your session.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132856"/>
            <a:ext cx="7056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3600" dirty="0">
              <a:solidFill>
                <a:prstClr val="black"/>
              </a:solidFill>
            </a:endParaRPr>
          </a:p>
          <a:p>
            <a:pPr lvl="0"/>
            <a:r>
              <a:rPr lang="en-CA" sz="4000" dirty="0" smtClean="0">
                <a:solidFill>
                  <a:prstClr val="black"/>
                </a:solidFill>
              </a:rPr>
              <a:t>There is no dishonour in being knocked down, there is only dishonour in not getting up again. </a:t>
            </a:r>
            <a:endParaRPr lang="en-CA" sz="3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290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What If </a:t>
            </a:r>
            <a:r>
              <a:rPr lang="en-CA" sz="4800" dirty="0"/>
              <a:t>T</a:t>
            </a:r>
            <a:r>
              <a:rPr lang="en-CA" sz="4800" dirty="0" smtClean="0"/>
              <a:t>hings </a:t>
            </a:r>
            <a:r>
              <a:rPr lang="en-CA" sz="4800" dirty="0"/>
              <a:t>W</a:t>
            </a:r>
            <a:r>
              <a:rPr lang="en-CA" sz="4800" dirty="0" smtClean="0"/>
              <a:t>ent </a:t>
            </a:r>
            <a:r>
              <a:rPr lang="en-CA" sz="4800" dirty="0"/>
              <a:t>V</a:t>
            </a:r>
            <a:r>
              <a:rPr lang="en-CA" sz="4800" dirty="0" smtClean="0"/>
              <a:t>ery </a:t>
            </a:r>
            <a:r>
              <a:rPr lang="en-CA" sz="4800" dirty="0"/>
              <a:t>B</a:t>
            </a:r>
            <a:r>
              <a:rPr lang="en-CA" sz="4800" dirty="0" smtClean="0"/>
              <a:t>adly?</a:t>
            </a:r>
            <a:endParaRPr lang="en-CA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50065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5400" dirty="0" smtClean="0">
                <a:solidFill>
                  <a:prstClr val="black"/>
                </a:solidFill>
              </a:rPr>
              <a:t>Enjoy yourself…….</a:t>
            </a:r>
            <a:endParaRPr lang="en-CA" sz="5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0935" y="332656"/>
            <a:ext cx="555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 smtClean="0"/>
              <a:t>Conferences Are Fun!</a:t>
            </a:r>
            <a:endParaRPr lang="en-CA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3568" y="4221088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4000" dirty="0"/>
              <a:t>(and keep your </a:t>
            </a:r>
            <a:r>
              <a:rPr lang="en-CA" sz="4000" dirty="0" smtClean="0"/>
              <a:t>receipts and boarding 		passes and tickets!)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114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33648"/>
            <a:ext cx="723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Choosing the Conference</a:t>
            </a:r>
            <a:endParaRPr lang="en-CA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003601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5</a:t>
            </a:r>
            <a:r>
              <a:rPr lang="en-CA" sz="4000" dirty="0" smtClean="0"/>
              <a:t>) “Special sessions” and dedicated symposia within the conference may make some conferences more desirable than others. (But some of these sessions may be invitation only, so you may not get a slot). </a:t>
            </a:r>
            <a:endParaRPr lang="en-CA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Oral </a:t>
            </a:r>
            <a:r>
              <a:rPr lang="en-CA" dirty="0"/>
              <a:t>P</a:t>
            </a:r>
            <a:r>
              <a:rPr lang="en-CA" dirty="0" smtClean="0"/>
              <a:t>resentation </a:t>
            </a:r>
            <a:r>
              <a:rPr lang="en-CA" i="1" dirty="0" smtClean="0"/>
              <a:t>versus </a:t>
            </a:r>
            <a:r>
              <a:rPr lang="en-CA" dirty="0" smtClean="0"/>
              <a:t>Poster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2723</Words>
  <Application>Microsoft Office PowerPoint</Application>
  <PresentationFormat>On-screen Show (4:3)</PresentationFormat>
  <Paragraphs>284</Paragraphs>
  <Slides>72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Times New Roman</vt:lpstr>
      <vt:lpstr>Office Theme</vt:lpstr>
      <vt:lpstr>Conferences:   From Abstracts to Audiences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Oral Presentation versus Poster</vt:lpstr>
      <vt:lpstr>Oral Presentation versus Poster</vt:lpstr>
      <vt:lpstr>Oral Presentation versus Poster</vt:lpstr>
      <vt:lpstr>PowerPoint Presentation</vt:lpstr>
      <vt:lpstr>PowerPoint Presentation</vt:lpstr>
      <vt:lpstr>Some Advice on Oral 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Advice on Oral Presentations</dc:title>
  <dc:creator>John P. Smol</dc:creator>
  <cp:lastModifiedBy>JPS</cp:lastModifiedBy>
  <cp:revision>63</cp:revision>
  <dcterms:created xsi:type="dcterms:W3CDTF">2013-02-03T05:20:28Z</dcterms:created>
  <dcterms:modified xsi:type="dcterms:W3CDTF">2015-03-02T16:27:04Z</dcterms:modified>
</cp:coreProperties>
</file>