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7" r:id="rId13"/>
    <p:sldId id="266" r:id="rId14"/>
    <p:sldId id="269" r:id="rId15"/>
    <p:sldId id="270" r:id="rId16"/>
    <p:sldId id="275" r:id="rId17"/>
    <p:sldId id="273" r:id="rId18"/>
    <p:sldId id="271" r:id="rId19"/>
    <p:sldId id="274" r:id="rId20"/>
    <p:sldId id="272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6ADF4-6B32-4AA0-82F6-F5AC1F806832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C2C29-8258-4F08-B657-BAA8025E30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069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C2C29-8258-4F08-B657-BAA8025E309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57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42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98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33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04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87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34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98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16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4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92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66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B9C52-48F3-4333-ACE0-CD005978BCA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7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microsoft.com/office/2007/relationships/hdphoto" Target="../media/hdphoto5.wdp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6.wdp"/><Relationship Id="rId4" Type="http://schemas.openxmlformats.org/officeDocument/2006/relationships/image" Target="../media/image10.pn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563418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Projet « Cross La Pro »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263114" y="5574558"/>
            <a:ext cx="366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1028" name="Picture 4" descr="https://lh5.googleusercontent.com/FFu8j6VuKd17r29Q-B1zdKavOr5VyBNVh6RjI9HEFHJrdlKCEY7xxkhr8-TmYRXf9aq2RBl2j_eVABUiKaMG2MTtZZSH6UViCPxJT5o41rajmIYENag3FOgZhDzjvO5c3ipYDcMuhS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625" y="1556606"/>
            <a:ext cx="64389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62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6567" y="733136"/>
            <a:ext cx="10520393" cy="785236"/>
          </a:xfrm>
        </p:spPr>
        <p:txBody>
          <a:bodyPr anchor="ctr"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Connexion/Inscription au site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5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2210528"/>
            <a:ext cx="8681202" cy="448631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12" y="2022474"/>
            <a:ext cx="2536770" cy="86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1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Création d’une Course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5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024" y="2743200"/>
            <a:ext cx="10308976" cy="397748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74" y="1615931"/>
            <a:ext cx="2276226" cy="83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2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Inscription à une course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5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183" y="2361423"/>
            <a:ext cx="10181117" cy="436957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334" y="1509885"/>
            <a:ext cx="2540180" cy="70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7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Gérer la course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5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398" y="2232959"/>
            <a:ext cx="9588301" cy="449804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83" y="1238972"/>
            <a:ext cx="2136838" cy="180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8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6567" y="662268"/>
            <a:ext cx="10462491" cy="785236"/>
          </a:xfrm>
        </p:spPr>
        <p:txBody>
          <a:bodyPr anchor="ctr"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Association Coureur Dossard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5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732" y="2285607"/>
            <a:ext cx="8450023" cy="433109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87" y="2025649"/>
            <a:ext cx="2792413" cy="71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8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Diagramme de classe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5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4C71E8E-4EAE-44BC-B632-CA437CE3B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189" y="1655033"/>
            <a:ext cx="4135622" cy="499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Fonctionnalité n°1 : Connexion/Inscription site 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5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X:\Ressources\SequenceConnexionSite_Projet_CrossLaPro_E1_Colbe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909" y="1863581"/>
            <a:ext cx="5495628" cy="283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273" y="1863581"/>
            <a:ext cx="5061965" cy="3955262"/>
          </a:xfrm>
          <a:prstGeom prst="rect">
            <a:avLst/>
          </a:prstGeom>
        </p:spPr>
      </p:pic>
      <p:pic>
        <p:nvPicPr>
          <p:cNvPr id="1028" name="Picture 4" descr="https://lh5.googleusercontent.com/RJsupJ3HczCOo0SjQM7KsfIg2xG1MsfEPINBXSpP1wQyUrjVcPvZG69f5vMJESajxOZu07Xw67kVktp1P6-hj-phus0n42SfS94lg8DfidR40PWQH6geZHFaOnxps65AFzcqjdncC1xqOpBg3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3778405"/>
            <a:ext cx="1620635" cy="296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56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Fonctionnalité n°2: Création Course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5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lh4.googleusercontent.com/QtNdFKYGZqtpium9H2pUw3nsVE3fpZIU7Cf2Dd2GBiC6lslHZ0fuhXN51R7pFbujrvJUn8pFo1CLo6ns9Vn7Mkc0SlprgyidytuO3pfQRO28UVPX0EIUGOtaJXYxifIuEwnBt4zia6hZ8qx_S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259" y="2272350"/>
            <a:ext cx="20193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oogleusercontent.com/4aCZm7FZocN3DwwYTszeMGTJrOE5bf-CofBNRV5wKENQFEhA07MMzLxbUx0NaGTYDPbW6YJH1LEp7BQrYKxTODXczH51txLcQPmHOPQ8GSqlLixWF36tQgsfD-x-t9ItokeB4lDGIRrMuVwsq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79" y="4868186"/>
            <a:ext cx="10078467" cy="144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X:\Ressources\SequenceCreationCourse_Projet_CrossLaPro_E1_Colber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79" y="1863581"/>
            <a:ext cx="6800198" cy="224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98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Fonctionnalité </a:t>
            </a:r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n°3 </a:t>
            </a:r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: </a:t>
            </a:r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Initialisation Tour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5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5.googleusercontent.com/zaR0b-4fyiVR80cYXuLJDtHNIigN9aTWkf7HnTXfA6eBUnNdpjrOGyhtc9ypfpYLyY63kgICjO1caW4OF3mn72yxxgxZFHsj8F1bQPyROz1PW5Jt-goqikFR4S1lxcuxhCXsqY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79" y="1733874"/>
            <a:ext cx="4244119" cy="491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lh4.googleusercontent.com/8XFJ5MHgJXcwCkTxmA5S9DrlCzcn4VJdFvAEqtHX-3BqmLQfGAFEWD7g0nkI8DoXsdK7igIPC1lSs11oPlI5vCBrZ6Rxmv35dwITsGEHDhfhfUqU_WMV0X1avNgQYxO8a4ytPD_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56" y="2200159"/>
            <a:ext cx="4940254" cy="132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81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10001280" cy="785236"/>
          </a:xfrm>
        </p:spPr>
        <p:txBody>
          <a:bodyPr anchor="ctr"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Fonctionnalité </a:t>
            </a:r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n°4 </a:t>
            </a:r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: </a:t>
            </a:r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Association Coureur Dossard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5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lh5.googleusercontent.com/Rhnp7Rl9k2r3okzEy20WedFCGRH8l5pTrT1CCXCNDX163l6eUZ7LiSO7CzdGIxseAxFXtnW4Rxwz3Bft-Hce4KBB6YPRyTjTNkX-T5XBI_gCyRweXaFSwBGQZww9EovAJkwWUDw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34" y="1760250"/>
            <a:ext cx="23431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3.googleusercontent.com/hKoUMKnBNvz6cgSvJ3AShNGIYZYTI8zWaUqb66BFkjtK1Tltq2hX3dRSyYmYOPgH7LZPGusnvWs3qs1rfJj26DNeh4kU3oVG_PWv11yJlayGjAsp9rQDJqnXsEb4hMpPhfATaXG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357" y="1863581"/>
            <a:ext cx="4860241" cy="417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X:\Ressources\SequenceAssociationCoureurDossard_Projet_CrossLaPro_E1_Colbe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505" y="4163869"/>
            <a:ext cx="4656431" cy="238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39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Sommaire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369559" y="57727"/>
            <a:ext cx="416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0" y="2389109"/>
            <a:ext cx="34523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Alone On Earth" pitchFamily="50" charset="0"/>
              </a:rPr>
              <a:t>Première partie</a:t>
            </a:r>
          </a:p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-----------------------</a:t>
            </a:r>
          </a:p>
          <a:p>
            <a:pPr algn="ctr"/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Présentation du projet</a:t>
            </a:r>
          </a:p>
          <a:p>
            <a:pPr algn="ctr"/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Organisation/Travail d’équipe</a:t>
            </a:r>
          </a:p>
          <a:p>
            <a:pPr algn="ctr"/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Analyse fonctionnelle</a:t>
            </a:r>
          </a:p>
          <a:p>
            <a:pPr algn="ctr"/>
            <a:endParaRPr lang="fr-FR" sz="1600" dirty="0">
              <a:solidFill>
                <a:schemeClr val="bg1"/>
              </a:solidFill>
              <a:latin typeface="Alone On Earth" pitchFamily="50" charset="0"/>
            </a:endParaRPr>
          </a:p>
          <a:p>
            <a:pPr algn="ctr"/>
            <a:endParaRPr lang="fr-FR" sz="1600" dirty="0">
              <a:solidFill>
                <a:schemeClr val="bg1"/>
              </a:solidFill>
              <a:latin typeface="Alone On Earth" pitchFamily="50" charset="0"/>
            </a:endParaRPr>
          </a:p>
        </p:txBody>
      </p:sp>
      <p:pic>
        <p:nvPicPr>
          <p:cNvPr id="6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320073" y="2389109"/>
            <a:ext cx="30977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Alone On Earth" pitchFamily="50" charset="0"/>
              </a:rPr>
              <a:t>Deuxième partie</a:t>
            </a:r>
          </a:p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------------------------------</a:t>
            </a:r>
          </a:p>
          <a:p>
            <a:pPr algn="ctr"/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Module de test numéro 1</a:t>
            </a:r>
          </a:p>
          <a:p>
            <a:pPr algn="ctr"/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Module de test numéro 2</a:t>
            </a:r>
          </a:p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593494" y="2389109"/>
            <a:ext cx="30697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Alone On Earth" pitchFamily="50" charset="0"/>
              </a:rPr>
              <a:t>Troisième partie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-----------------------------</a:t>
            </a:r>
          </a:p>
          <a:p>
            <a:pPr algn="ctr"/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Avancement</a:t>
            </a:r>
          </a:p>
          <a:p>
            <a:pPr algn="ctr"/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Étude physique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150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Avancement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5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data:image/png;base64,iVBORw0KGgoAAAANSUhEUgAABLAAAALmCAYAAABSJm0fAAAgAElEQVR4XuzdB5xU5bnH8WdmdmY7vfcqRbqioICA0kQNCoqI5cbYjblGEzXRxGsScxOTaGJiwW4syY0lVlARkYhiR4ooIrA06WzfZdvM/TwvzjrbZ3annHPmdz6fvcDuOW/5vkO8/n3f57gCgUBAuBBAAAEEEEAAAQQQQAABBBBAAAEEELCogIsAy6Irw7AQQAABBBBAAAEEEEAAAQQQQAABBIwAARYfBAQQQAABBBBAAAEEEEAAAQQQQAABSwsQYFl6eRgcAggggAACCCCAAAIIIIAAAggggAABFp8BBBBAAAEEEEAAAQQQQAABBBBAAAFLCxBgWXp5GBwCCCCAAAIIIIAAAggggAACCCCAAAEWnwEEEEAAAQQQQAABBBBAAAEEEEAAAUsLEGBZenkYHAIIIIAAAggggAACCCCAAAIIIIAAARafAQQQQAABBBBAAAEEEEAAAQQQQAABSwsQYFl6eRgcAggggAACCCCAAAIIIIAAAggggAABFp8BBBBAAAEEEEAAAQQQQAABBBBAAAFLCxBgWXp5GBwCCCCAAAIIIIAAAggggAACCCCAAAEWnwEEEEAAAQQQQAABBBBAAAEEEEAAAUsLEGBZenkYHAIIIIAAAggggAACCCCAAAIIIIAAARafAQQQQAABBBBAAAEEEEAAAQQQQAABSwsQYFl6eRgcAggggAACCCCAAAIIIIAAAggggAABFp8BBBBAAAEEEEAAAQQQQAABBBBAAAFLCxBgWXp5GBwCCCCAAAIIIIAAAggggAACCCCAAAEWnwEEEEAAAQQQQAABBBBAAAEEEEAAAUsLEGBZenkYHAIIIIAAAggggAACCCCAAAIIIIAAARafAQQQQAABBBBAAAEEEEAAAQQQQAABSwsQYFl6eRgcAggggAACCCCAAAIIIIAAAggggAABFp8BBBBAAAEEEEAAAQQQQAABBBBAAAFLCxBgWXp5GBwCCCCAAAIIIIAAAggggAACCCCAAAEWnwEEEEAAAQQQQAABBBBAAAEEEEAAAUsLEGBZenkYHAIIIIAAAggggAACCCCAAAIIIIAAARafAQQQQAABBBBAAAEEEEAAAQQQQAABSwsQYFl6eRgcAggggAACCCCAAAIIIIAAAggggAABFp8BBBBAAAEEEEAAAQQQQAABBBBAAAFLCxBgWXp5GBwCCCCAAAIIIIAAAggggAACCCCAAAEWnwEEEEAAAQQQQAABBBBAAAEEEEAAAUsLEGBZenkYHAIIIIAAAggggAACCCCAAAIIIIAAARafAQQQQAABBBBAAAEEEEAAAQQQQAABSwsQYFl6eRgcAggggAACCCCAAAIIIIAAAggggAABFp8BBBBAAAEEEEAAAQQQQAABBBBAAAFLCxBgWXp5GBwCCCCAAAIIIIAAAggggAACCCCAAAEWnwEEEEAAAQQQQAABBBBAAAEEEEAAAUsLEGBZenkYHAIIIIAAAggggAACCCCAAAIIIIAAARafAQQQQAABBBBAAAEEEEAAAQQQQAABSwsQYFl6eRgcAggggAACCCCAAAIIIIAAAggggIClA6zDhw/LI488Ijk5OWal+vTpIxdffLGkpaVFvHL5+flyzz33SF5ennl25MiRsnDhwojb4QEEEEAAAQQQQAABBBBAAAEEEEAAgfgKEGDF15veEEAAAQQQQAABBBBAAAEEEEAAAQQiFCDAihCM2xFAAAEEEEAAAQQQQAABBBBAAAEE4itAgBVfb3pDAAEEEEAAAQQQQAABBBBAAAEEEIhQgAArQjBuRwABBBBAAAEEEEAAAQQQQAABBBCIrwABVny96Q0BBBBAAAEEEEAAAQQQQAABBBBAIEIBAqwIwbgdAQQQQAABBBBAAAEEEEAAAQQQQCC+AgRY8fWmNwQQQAABBBBAAAEEEEAAAQQQQACBCAUIsJoAq6qqkg0bNsiqVatk9+7dUlxcbJ7wer3Svn17GTVqlBx//PGSmZnZaEv5+flyzz33SF5enrlv5MiRsnDhwiaX66mnnpI1a9aY+/r06SMXX3yxpKWlVT93+PBheeSRRyQnJ8d874ILLpCjjz5aPvvsM3nzzTfl4MGD5vutWrWSvn37ysyZM6Vdu3Z1+i0rKzP9vP/+++aZ0tJSc096erqZ57hx48yYU1NTmxwzNyCAAAIIIIAAAggggAACCCCAAALRFCDAakAzEAjI559/Ls8++6yUlJQ0aq5h1pQpU+Skk04ywVZ9VzwDrL1798rSpUtF5xB6tW3bVq688kpp06ZN9bf9fr+888478sYbb0hFRUWj88zIyJDTTjtNxowZI263O5qfQ9pCAAEEEEAAAQQQQAABBBBAAAEEGhQgwKqHRoOf5cuXm1BHA55wr6FDh8r8+fPNrqXaV7wCrGHDhsmXX34plZWVdcZw3HHHydy5c8Xlcpmf6e6y5557Tj755JM6YVdDc9Znx48fL6effrp4PJ5wabgPAQQQQAABBBBAAAEEEEAAAQQQaLaArQKsZs+yngcbO8L34YcfmmAnuINJdx5NmDBBjjnmGGndurXZfaRH97766itzTG/Pnj3VPeg98+bNqxPuxCvACg6kS5cuJkzr1q2bGasegdQjiP369TO36NwWL14sK1asqB677syaOnWqOYKYlZVlgi49Mrlu3Tp56623qo8/6venTZsmJ598cnUYFs21oS0EEEAAAQQQQAABBBBAAAEEEEAgVIAAq9bnYf/+/bJo0SIpKCgwP+ndu7epK6U1pOq7dBfT66+/boIgDYVSUlLkwgsvlMGDB9e4PZ4BVqdOneTyyy+X7OzsBj/tX3/9tTz22GNSXl5u7hkxYoScffbZDda40hpZzzzzjKxdu9bcrwHXpZdeKl27duVvFAIIIIAAAggggAACCCCAAAIIIBBTAQKsWry6K+ntt98239Vi5xrSaBHzxi4NsZ588klTM0uvAQMGyPe///0a9bDiGWBpnapJkyY1OGQdrxaHX79+vblHQzotDl/f0cfQRnQ31kMPPSS7du0y3659JDGmn1QaRwABBBBAAAEEEEAAAQQQQACBpBUgwApZ+qKiIrn//vtl37595rvTp0+XU045JawPh76p8IknnjB1pfSNhLoDSo/xBa94BVj6hsIf/OAHJpRq6NIjj7rLTAMpPQ54/vnny/Dhw8Oa53/+8x955ZVXzL260+uKK64wu7G4EEAAAQQQQAABBBBAAAEEEEAAgVgJ2CrA0hpOulNIQ5pIr3ACpG3btsnDDz9sakbp2wS1r/79+4fV1YEDB0z4FTx6qMcOQ0OhcPqvryPdKbVmzRrzo/rmr2N95JFHJCcnx9yjdayuvvpqU6uroeuzzz6Tp59+2vxYj0ZqCNWhQ4ew5rl582bTn76xUNfhkksukV69eoX1LDchgAACCCCAAAIIIIAAAggggAACzREgwApR02LluosqGlft3VvxCrDCCfm08Ly+YTEaV+2gLhpt0gYCCCCAAAIIIIAAAggggAACCCAQKkCAFaIRzWDHygFW6K6ulv51IMBqqSDPI4AAAggggAACCCCAAAIIIIBAUwIEWARYTX1GGv05AVaL+HgYAQQQQAABBBBAAAEEEEAAAQTCECDAaiDA0jfy6RsIe/ToEQZj07dY6Qhh6A4sfdPiVVddZWphcSGAAAIIIIAAAggggAACCCCAAAJWFCDAClmVjz76SJ555hnznUiLuDe1uFrc/d5775VDhw6ZW0eOHCkLFy5s9LHaBdrDKeIeTg0sfYugvk1Qr0iLuDc1T36OAAIIIIAAAggggAACCCCAAAIIRFuAACtENPQNe/rt2nWsWoJfO4wKJ8AqKSmRBx98UHbt2mW6jlaAFRrUuVwuOf/882u8MbEl8+RZBBBAAAEEEEAAAQQQQAABBBBAINoCBFghonl5eXLfffdJbm6u+a4eH9RjhHqcsKVX7QBr4MCB8l//9V9mp1dD1zfffCMPPPCAaJAVzQBr+/bt8tBDD4mOSa9hw4aZ3WAej6el0+R5BBBAAAEEEEAAAQQQQAABBBBAIOoCBFghpIFAQJ577jn58MMPzXd1d9K0adPk5JNPNr9v7Pr000/N8cOqqioTBGlx86FDh1Y/UlFRIY899phs2rTJfK9t27Zy5ZVXSps2beptVseyePFiWbFiRfXPo7UDS8fy6KOPytdff23aTklJkXPOOUdGjRrV6Bx1TPqmxqVLl5r7MjIy5LLLLpNu3bpF/YNJgwgggAACCCCAAAIIIIAAAggggEBQgACr1meh9u4kDXfmzZsno0ePbjDE2rJli/z9739vdKeUdhNae0r/rOHYKaecUqddDYpWr14tzz77rFRWVkY9wNIGP/vsM/m///s/E7gFw6gLL7xQ+vXr12CgVntMY8aMkbPPPpudW/zvCQIIIIAAAggggAACCCCAAAIIxFSAAKsWr4ZHy5YtM7uM9Pd66e6ro446SmbOnCldunQxgY0GP/v27TM7pDQM8vv95l6fz2eOBg4YMKDOwm3dulUefvhhKS8vr25XQyANsfRtgNrf7t275e2335Z169aZNjMzM6W4uNjcH60dWNqWjl8Dsk8++aR6nG63W3Q8U6ZMkfbt24v+WXdr7dixQ5YvXy5fffVVtYkWf7/88sulY8eOMf2A0jgCCCCAAAIIIIAAAggggAACCCBAgFXPZ0DDnZdffllWrVpVHdiE81HR3VpnnHGGHH/88fXu1qovNGqsXd0NpYGSBk3RDrC0vdLSUrMLa8OGDeFMr/oePTp47rnnyuDBgyN6jpsRQAABBBBAAAEEEEAAAQQQQACB5ggQYDWgFjzG99JLL1UfDWwMWHdQzZ07V7Q4e2NXWVmZCcf0TYDBHV6179cdX1o/S4/n6ZsRn3jiiZgEWNqohmq64+utt94yu62aurp3727Cq86dOzd1Kz9HAAEEEEAAAQQQQAABBBBAAAEEoiJAgNUEo4Y669evN4GTHu8LHufTkEmP0fXt21fGjRtnjvfpkbtwr71795rjh1rUvaCgwIRZ+rbD/v37y6RJk6R3795mF5ceJYxlgBUcr76RUGtc6TwPHjxodmfppXPSQvN6hHL8+PHmCGVTBe3DNeA+BBBAAAEEEEAAAQQQQAABBBBAIBwBSwdY4UyAexBAAAEEEEAAAQQQQAABBBBAAAEEnC1AgOXs9WV2CCCAAAIIIIAAAggggAACCCCAgO0FCLBsv4RMAAEEEEAAAQQQQAABBBBAAAEEEHC2AAGWs9eX2SGAAAIIIIAAAggggAACCCCAAAK2FyDAsv0SMgEEEEAAAQQQQAABBBBAAAEEEEDA2QIEWM5eX2aHAAIIIIAAAggggAACCCCAAAII2F6AAMv2S8gEEEAAAQQQQAABBBBAAAEEEEAAAWcLEGA5e32ZHQIIIIAAAggggAACCCCAAAIIIGB7AQIs2y8hE0AAAQQQQAABBBBAAAEEEEAAAQScLUCA5ez1ZXYIIIAAAggggAACCCCAAAIIIICA7QUIsGy/hEwAAQQQQAABBBBAAAEEEEAAAQQQcLYAAZaz15fZIYAAAggggAACCCCAAAIIIIAAArYXIMCy/RIyAQQQQAABBBBAAAEEEEAAAQQQQMDZAgRYzl5fZocAAggggAACCCCAAAIIIIAAAgjYXoAAy/ZLyAQQQAABBBBAAAEEEEAAAQQQQAABZwsQYDl7fZkdAggggAACCCCAAAIIIIAAAgggYHsBAizbLyETQAABBBBAAAEEEEAAAQQQQAABBJwtQIDl7PVldggggAACCCCAAAIIIIAAAggggIDtBQiwbL+ETAABBBBAAAEEEEAAAQQQQAABBBBwtgABlrPXl9khgAACCCCAAAIIIIAAAggggAACthcgwLL9EjIBBBBAAAEEEEAAAQQQQAABBBBAwNkCBFjOXl9mhwACCCCAAAIIIIAAAggggAACCNhegADL9kvIBBBAAAEEEEAAAQQQQAABBBBAAAFnCxBgOXt9mR0CCCCAAAIIIIAAAggggAACCCBgewECLNsvIRNAAAEEEEAAAQQQQAABBBBAAAEEnC1AgOXs9WV2CCCAAAIIIIAAAggggAACCCCAgO0FCLBsv4RMAAEEEEAAAQQQQAABBBBAAAEEEHC2AAGWs9eX2SGAAAIIIIAAAggggAACCCCAAAK2FyDAsv0SMgEEEEAAAQQQQAABBBBAAAEEEEDA2QIEWM5eX2aHAAIIIIAAAggggAACCCCAAAII2F6AAMv2S8gEEEAAAQQQQAABBBBAAAEEEEAAAWcLEGA5e32ZHQIIIIAAAggggAACCCCAAAIIIGB7AQIs2y8hE0AAAQQQQACBeAlUBaqkrKpCKvTLXymVgSqp8leJX/xS5df/GxAJBORwUTdJ9bokNcUlvpSA+MyvYv7sccdrtPSDAAIIIIAAAgg4R4AAyzlryUwQQAABBBBAoAmB3LJ8yS0rkNzDBZJfXij5ZYVSUFEsheVFUlheIoUVxVJcUSLFFaVSUnlYSr/9OlxVLocry0QDrHCuVpsfb/S2VA2zTMD17a9eEZ9HxOd1SXaaSHaaS1qluySr+leRVmn6Z5FW6W7JTndJZmo4I+EeBBBAAAEEEEDAGQJJF2BVVlaK2+02X067KioqJCUlRVwul9OmxnwQQAABBBBoVKCgvEj2lByQvcUHZN/hQ7Kv5KDsLz0kBw7nyYHSXDl0OE8OleVLIBCIi2RTAVY0BqH/uDchV+qRX9tmuaRLa7d0bu0yX8Hf68+4EEAAAQQQQAABuwtYNsA6fPiw3HrrrfLkk0/KCy+8IGPHjm2Rtd/vl3fffVf+9a9/ya9+9Stp27Zti9qz0sPl5eXy6quvypo1a+Smm26StLQ0M7xoG1ppzowFAQQQQCC5BHTn046iPbKjcI/sKtoju4r3yTf6VbRXdpfsNzumrHTFI8AKd77pPqkOszqFBFvBkKttJgFXuJbchwACCCCAAAKJE0iaACs3N1d++MMfGum//e1vjgqwNm/eLFdccYWMGTNGbrvtNgKsxP19omcEEEAAgRYK5JUVytaCHZJTsEtyCnfJtoJvZHvhNya8stNlpQCrKbdUr0jv9m7p1cEtvTu4pVd7l/l9r/bO263elAU/RwABBBBAAAHrChBgWXdtwh5ZQwFW2A1wIwIIIIAAAnEWqPRXyaa8HNmUt002F2yXzfk7ZEv+DnPszwmXnQKshrx1X5YJsjq4agVcblOQngsBBBBAAAEEEIinAAFWPLVj1BcBVoxgaRYBBBBAICoC/qpCWXNoh3yZu0U25m6Vr74NrqLSuEUbcUKA1RhtlzYu6dfRI4O7uWRod4/50p1cXAgggAACCCCAQKwEbBlgPf/883LNNdfIT3/6U1mwYIE89thjpgaUBjmjR4+W+fPny9lnn119lO7Pf/6z/OEPf6hhOHToULn//vulf//+1d/ftWuXPPvss7J48WJZv369+dnJJ58sF198sfTs2bPeNSgpKTHPaG2t1atXm/4vueQSmTp1qtx+++3y6aefVvcTrEm1c+dOueOOO+Sf//ynPPLII9K+fXvTxwUXXCAej0e0zaVLl5pxrFy5UvLy8qRHjx6m7QsvvFDGjRtnitCH1rgKHdzkyZPNMcn09PRG64jt2LHD9L9s2TJj19h8g0cw9+3bZ9pWK332o48+MoXjZ8yYIZdddpkMHjw4Vp9V2kUAAQQQsIlAoHCNBAo+FCn4SAL6VbRexh/4nk1GH51hOj3Aqk+pb0e3DO3uliHdPTKkm1v6dOQIYnQ+TbSCAAIIIIAAAipg6wBrypQpJtzR4Kj2dfnll5uC5j6fT8IJsN5//3254YYbTJBT+9LwSAvKz5o1q8Yb/vbv3y+33HKLvPLKK3We0UDq4MGDsmnTpjoBln5v2LBh8vDDD1c/9+ijj8r06dOlsTb15qysLPnd734nc+bMkbKysuqAKpIAS9/AtGTJElMvS8O0cOYbDLC2bdsmQ4YMMeFafc898MADMnLkSP52IYAAAggki0BVoQTyV0kgb5UE8t+XQP4HIlWFdWY/59B02etPTxYVScYAq/biZvhcMrhbzVCrdQYF45PmLwETRQABBBBAIMoCtg6w1EJDpeuvv14GDRok+ja+5557zrxlMCMjQx5//HEZMWKEIWusiPvWrVvNji799dprr5VzzjlHWrdubXZCvf322yYw0rAoNJypqqqSe++91/zspJNOkhtvvFGGDx9udkW99NJL8utf/9qEa6E7vUJ3TGko9tvf/lY0hNN+dBeT1+uVO++80wRuCxculOuuu046d+5sxr9371558MEHTRg2ceJE+ctf/lL9s0iLuH/xxRdy5ZVXyu7du82v3//+98188/Pz5R//+Ifcdddd0qZNmxrzDfqph/5Mw0EN0TRQy8nJMUGa7uS69NJL5eabbzZz4UIAAQQQcKBAxUEJ5L0j/tyVIvnvSqDg47Am+aR3odyzuyise51wEwFW/avYva1bRvZ2y9h+Hjmmb4pkpjphtZkDAggggAACCMRDwNYBlh6p0xCpV69e1VahIdF9990nZ5xxRqMBlu5G0mBIdyPdfffdctZZZ9XYZaUPr1ixwhyP06OBGirpMb/t27fLVVddZYItHcPAgQOrx6BtPv3002ZHV0MBVvAIpLYVvDSkuvrqq00IVnteek9on6HHHyMJsDR4C4ZkOj7tT8Oz4FVZWSn33HOPOeKoYV5wvqEBloZVGlS5XN/9V1Q9Snj++efL8ccfL3/9619NIMaFAAIIIOAAgapiCeS+LYHcFeLPXSFS+GmzJrU260y5PMffrGft+BABVnirNrynW47rnyKje3tkSHeOHIanxl0IIIAAAggkp4CtA6yLLrrI7PxJTa35n++CRwY1SNFASq+GdmAVFBTIT37yE7PDSYMb3RlV+9KjgBr06KX3aM2qN954w+xcqi+IaihsaihcC/ejF5zDnj17ZNGiRTJgwADzaCQBlu6y0jFv2bLFBHd6HLD2FWxP5xmcb7Dvjz/+2OzSGjNmTI3Hgs906tTJ1Mhq27ZtuNPiPgQQQAABiwmYo4CHlkkgd7kJrqJx5WWdILNyOkajKVu0QYAV+TK1zXSZnVkje3lkeC+36G4tLgQQQAABBBBAIChg6wBLi7jrLqHaVyQBlh5/02N0a9eubfJTEbqbSsMxPT4YGpKFNlBUVCQ///nPRY/rBXdLhQZYL7zwgowdO7bBPv1+vxQWFpoaVRpYffbZZ7Jq1SrzpVfo85EEWMH5tmvXrsGgKbRge3Ds9X0vdPAEWE1+fLgBAQQQsKxAoHyPBA6+IYFDb4ocelMC5fujPla/t6OcuPuEqLdr1QYJsFq+Mroja0RPj4zQQKunh+OGLSelBQQQQAABBGwtkPQBVjB42bBhQ5MLGRpg1ReShTYQDKvqewvhk08+WSOACn1O62E99dRT8tBDD9VbYD14b3MDrHCCJgKsJj8K3IAAAgjYXiBQ8KkEDr525Cv/yH8cifV1Vdm5srqwNNbdVLfftaqt9K7qLOnik32uPPnCu0P8EohL/wRY0WXOShUZ3cdz5Ku3R3p1YHdWdIVpDQEEEEAAAesLEGBt3ixXXHGFRHr0LRY7sDS8+s1vfmOKz2tx9FGjRpmjel26dDEF4vVIn+7q0kLqzQ2w2IFl/b+UjBABBBCIlYDusAoceFUCBxZLoHRLrLppsN1/es+Tv+wujku/4ysGy+iK/jX6yneXyBLfx3LIXfctidEeFAFWtEVrtnd0D4+M6u02YZaGWlwIIIAAAggg4HyBpA+wwqkJVd/HoKkaWHr0T+tmaSgV7hHCYCH0E0880byhUIOr0CvYptaham6AFc58N27cKJdffrnpv3YNrH379lXPJ3Rs4ezscv5fJ2aIAAIIWE8gsP8l8e9/SUSDq4oDCR3ghqw58oOc2O+A6l3VSWaX1X9Mf5fnoLyY+n7MHQiwYk5c3UGXNi4Z3TvFBFkaarXP+u4lM/EbBT0hgAACCCCAQKwFkj7ACn0r349+9CO5/vrra7yVTxdA61hpnSwtmv6nP/3JvGEv+EZAfYOf7sbq2bNn9VrpWwiff/550fYaegthfTWw9JlgUfjatb1C29SOmhtgRfIWQn3T4M033yxer7e6CD4BVqz/StI+Aggg0HKBwP4XJbD/BfHve1GkKva7jcIdcWHW8TI9p+Z/nKn32YCIJ+ASd5VLPAG3uP0u8fjd4q4S8YjnyK/6Z/2+/tzc9939R2f2k65pDReMfyLtLSl0x/YoIwFWuJ+K6N7nS5HqXVkaaA3ozFHD6ArTGgIIIIAAAokTSLoAa9u2bWZX0ciRI6vVN23aJFdddZVoHSw9TqjBTefOnaWyslJ0V9Qdd9xhfg0t2K5B0L333msKuZ988snys5/9TAYNGiTl5eXy6quvmmd0x1QkAdbKlSvlBz/4gQwcOFBuu+02M0aPx2PekPjII4+Yo4VaHL6hACs7O1vuvvvu6jcpNlQ0PhjI7d692wRz+jZFDeV0d5a+YfCuu+6SNm3ayAMPPFDtRBH3xP0lpWcEEEAgHAFTy2rfc+Lf92+RyvxwHonoHn/AJRVVXqnwp0hlVYqUV6VIhd8rFd/+Wl555M+VVZ4Gf1YRSJe3SzrXCqZqBlUaSrX06tWrl2RmZjbYzAtpq+Qb96GWdtPo8wRYMeUNu3EtAD9xkEcmDEqRTq1a/tkKu2NuRAABBBBAAIGoCyRNgBUa5qii1rzSQGjEiBGiu5uWL19uQigNneq7dDeV7o7KyMio/vH+/fvllltukVdeeaXOI3r/rl27InoLYWgNrNoNaqB0ww03yLp160zI9Oijj8r06dPNbYcOHTK7vXQOeh177LEmpOvQoYPceuutUrtovM53yZIlJiSrb749evQwz82aNUtcriP/zx4BVtT/7tEgAggg0GKBqtz3pGzXs1K+91UpLzkglX5vdSyvrjYAACAASURBVHikgVJlwCvmV3/KkV+//bMGTRpAVen3NYz6NnwKhlH6qz6jv+rP9fdxu1wiVS6/+N0B8bsC5tcq/b359dvvf/tn8z2XftX8/pDU3jLQ+93O6Npjfzj9DSlzVcR0SgRYMeWNuPF0n8jEwSkycVCKnDCQmlkRA/IAAggggAACFhBImgBLrbdu3Wp2TGkRdD36pzuoTjrppOpl0MDp2WeflcWLF8v69evNLqQJEybIRRddJOPGjRO3u+42dA2d9Jl//etfsnr1ahk9erRccsklMn78eLnuuusk9MhdQzuiQj8H2t7TTz8tzzzzjBmDhkkaJC1cuNAcYdTgSXeI6RFDbV93aOmlbzv8/e9/L7qLS3eC6dz69OlTb4AV7G/Hjh1mZ9eyZctEa1j179/f7Ca7+OKLaxyJJMCywN9UhoAAArYR0B26uhu3oqKi+quxPwd/pr/qzt/a92o7NX5WXiYVFWVSWRVPkoD4PJXi9VRKiqtCvClV4nUf+bP5cldKirviyM/dVdXfO/Lniu+edVfJx2knyL9zS00oVTt48rv9R8IqV8vqZLULZMu5pZPqBfrcu11WeNfFHI8AK+bEze6gb0e3TNIwa7BH9PdcCCCAAAIIIGAPAcsGWPbga3iUBw8eNEXc9V9GdDeUHknkQgABBBBIjICGQKHhUO2wqKk/1wmRQsKp0KBK+4jX5ZLAt0HRkeDI6zkSHIUGRsGQyaNhU63AKRhGpXz7XP2B1LdhlKdSPK7oJGYbs8+Q/9oa+6Nc/aq6yInlQyU7kF69JBtTdsoy35q4LBEBVlyYW9yJ7saaMMgjkwZ7RXdpcSGAAAIIIICAdQUIsJq5NloTa86cOTJ37lzzxsCsrKwaLa1YsUIuu+wymTFjRr0/b2a3PIYAAgg4RiAY/ES6Wyk0iKpvx1KwveDPdEdUvC7dqasvvtBdvj6fz/y+sS+9L/jz2vfrz1IqtkhK/jLx5i2RFMk9stPJU3Vkt5O7Ujxuf7ymFrV+ijKPlWnbuketvaYa6u5vL2kBn+x350uBq6Sp26P2cwKsqFHGpSGtj6V1srReltbN4kIAAQQQQAAB6wkQYDVzTYJvIdQC8D/+8Y9lwYIFphC6/guZHuPTUEuLwocWfm9mVzyGAAIIxEVA6+PVt9Ooqd1JYR17q7VjKZ6hktbyC4ZD+mswNAr+Pviz+kKn0IApNIiq/f3Q8ClYO7DZi+YvE//uv0tg9xMSyF/V7Gas+mAgJVtO2DPVqsOL2rgIsKJGGfeGRvV2y5QhKTJ5aIpkpcV+t2DcJ0iHCCCAAAII2FSAAKuZC6f/ovfCCy/ITTfdVP1mwNpN1Vf4vZnd8RgCCCSpgN/vD6uWUkMhUkO7nGrXZ9Ln4xkqBXcqhRMihYZOobuVwg2X9JkWh0px+PwFCleL/5vHJLD77yJVR94469Trxorz5D/5xU6dnpkXAZb9l7djtsuEWFOGpsigrtTKsv+KMgMEEEAAAbsLEGC1YAU1xPriiy9MIfR33nnHvNFPi65rAff58+fL8ccfX2/h9xZ0yaMIIGABAQ2V6iu8HY0QqfbxN+0rXpe+FKKh42/R2rkUuospXvOyej/+vf8ngW8elcChZVYfatTG91LqAvnfXfE7zhe1gUfQEAFWBFg2uPWEgbojy2PCLDebsmywYgwRAQQQQMCJAgRYTlxV5oRAEgoE3/wWaYjUWGHvhtpKRKhUu45SpDuXQo+4NbZzKQk/OomZcsUB8e96yHzJ4W2JGUMCe/06+zS5YKuz6wwRYCXwAxbDrnu1d8mUoV6zM0t/z4UAAggggAAC8ROwZIC1efPm+AnQEwIIJESgoULcwXpL4b71LXh/IkKl5oRIoXWWGqq5FBo26a4oLgcJFK2Rqp2LJKDBlQQcNLHIplKSOVpO3tYrsodsdjcBls0WLMLh6i4s3Y2lu7J0dxYXAggggAACCMRewJIB1g033BD7mdMDAgg4SiC4q6i+UCjS428NFfUO9kGo5KiPTlwmEzj4uvh3LZLA/pfj0p/lO3Gnyfh9Myw/zJYMkACrJXr2elbrY80cmSKnjvRKCv/NwV6Lx2gRQAABBGwlYMkAa9GiRbZCZLAIIBC5QFM7kRp7M1zocbrgfXYo0h25Ek/YXcC/5ykJ7LxfAvnv230qUR//LyrPkzfznFvInQAr6h8ZyzfYp4NbZo06EmRlpFp+uAwQAQQQQAAB2wlYMsCynSIDRgABBBBAIEQgsPM+qdrxN5GSr3BpQGBx+gL59Q7nFnInwErej363ti6ZNdIrs0amSNtM6mQl7yeBmSOAAAIIRFuAACvaorSHAAIIIJCUAgH/YQns+NuRr7JdSWkQyaS3Zp8q5231RvKIre4lwLLVcsVksB2yXdVHCzu3JsiKCTKNIoAAAggklQABVlItN5NFAAEEEIi6QGWh+Hfcbb6k4lDUm3dqg4czhsuU7f2cOj0hwHLs0kY8sVbpuiMrxXz1bO+O+HkeQAABBBBAAIEjAgRYfBIQQAABBBBohkCgskAC2/8sgR1/Ef19rK9NRZPk66ITJK+yp2R7dkv/rA9kSPbSWHcbu/ZdHpl44DSpdOjLGAmwYvfRsWvLqV4x9bG0Tlb/TgRZdl1Hxo0AAgggkDgBywdYO3fulM8++0wOHjwofr9ftHhzz549ZcyYMZKdnR2xXE5OjqxevVoKCgpMe263W1q1aiWjR4+WPn361Nvehg0bZM2aNXL48GHT/1FHHWXu19/XvjZv3iwrV66UwYMHy/HHHx/x+HgAAQQQQMDiAv4S8W+7UwLb74pLcKUan+bNlc8L6r61b0DWuzK+3eMWB2t4eL/2L5TFh4psO/7GBk6A5chljcqkXC6R00d7Zc6xKdK7A0FWVFBpBAEEEEAgKQQsHWB99NFH8vnnn0sgUPc/z+qbxyZPnizdu3cPa6Gqqqrkww8/lI0bN9bbnr7BbOjQoXLcccfVaO+rr76SVatWmX5OOukk2bRpk+i4evToYfr3eL57X3JZWZm89tprUl5eLrNmzZKsrKywxsZNCCCAAAI2EAhUiX/bHyWw/U4JxPGoYGFFR3lh9+0NAs3s/HvpmLrZBoB1h7g0Y4H8crszC7kTYNnyIxnXQWf4XCbEmnOsV9pnUSMrrvh0hgACCCBgSwHLBli7du2St956y+ySGjRokIwaNUrS0tLk0KFDJlDat2+ftGnTxgRF+v2mruDOKL0vtL3CwkITSG3fvl00xJowYYL079/fNFdRUWECqby8PJk6daoJsYIhlT43bdo06dy5c3XX69atk08++USOOeYYGT58eFND4ucIIIAAAjYR8G//q/i3/1Gk7Ju4j3hN7jRZW3h2g/2Oav1vGd56SdzHFY0Ot2fPlPlbU6PRlOXaIMCy3JJYdkAdW7nkzGO95suXYtlhMjAEEEAAAQQSLmDZAOudd96Rr7/+2hzrmzJlSg0oDZRef/11EybprqjevXs3Cqm7r5YuXSq7d++WIUOGyLhx42rcrz/XsEyPK+rxxFNOOcX8XMMyDbD0mOHs2bOrjyy+8cYbogHbiSeeaI4T6lVUVCRLliwR3Rk2c+ZMSU115v9DnvBPLANAAAEE4igQ2P24VOX8XqRkU1x6rQp4ZOuhHrI1t4f5NSe3m/mPNV27dm04wGrzogxv9WpcxhftTsoyhsrk7QOj3awl2iPAssQy2GoQ/Tq5TYh16ihSLFstHINFAAEEEIibgGUDrMYEgrugNGAKDZEaeqa4uFgWL15salgFd1LVvvfLL780O7vatWtXHUAFd4Fprav6Aiw9chisc6U7r9avX19jB1fcVpGOEEAAAQSiKhA48LL4t/5OAgUfRrXd2o3tL25XI7AqKMus01/n1mXSrtuoBscxo/MfpVPqVzEdZywbPyX3LCmuqoplFwlpmwArIeyO6HRkL485WjhpMEGWIxaUSSCAAAIIRE3AlgGWFnTXXVB6vFCP8XXq1KnFIMEAq2PHjjJjxgxToD0/P98EX3q0sLEdWMEdYVoMfvr06TXqYrV4YDSAAAIIIBA3gUD+B+LP+V8JHIj+jqaySt+RnVXf7q7amf/dEfTgBNO9h6VL1gHpkn1AumbvN792zjogq/PnycaiqXUc+mZ8IBM6PBw3n1h0dEdgofz7oPMKuRNgxeLTklxtnnCUx+zIGtPnu3qrySXAbBFAAAEEEKgpYKsAS4/66a4orVmlNajqK7re3AVevny56BsKQ3dV1Vfvqr7v6VsHt27d2uDuruaOiecQQAABBOIkcHiH+HNuF/+u6IVBuws7huyu6i4lFel1JtMp62B1UKXBVefsA9ImrbDeSW8omCZfF0+Q/Iquku3dL/0yVsmI1q/ECSh23bydfq78bEdp7DpIUMsEWAmCd2C3M0akyFljvTKgM28sdODyMiUEEEAAgQgEbBNgffDBB7JhwwYzNa1JNWLECBk5cqT5fUuv4I4ubUd3ULVv3766yabeQqjPan0tLeautbpC30rY0nHxPAIIIIBA7AX8W28X/9bfiAQqm91ZcXm65OQdqVulO6x2F3So01aWr9jsqKr+yjqyw8rtqvum3cYGUhXwicdV3uyxWu3BXa2my7wtdcM9q40z0vEQYEUqxv2NCaSmiMwf75P547yS5sUKAQQQQACB5BSwTYC1bNky8+ZBPTaobwfUS4u3aw0sLZze3EvrYulxxNzcXDnuuONMkffa16ZNm+TTTz+VkpISc7RQ32I4ZswYc5vu3Nq7d2/1UUYN2dasWWPqbYXeS7DV3BXiOQQQQCA2Av49T0lg668lULI54g525nepPgq49VA3Kauq++KObq321zgG2Dlrv2SnlkTcl9MfqEgfJJN2DHbcNAmwHLeklphQ/05uE2KdPIz6WJZYEAaBAAIIIBBXAdsEWKEquuvp7bffloKCAunbt69Mnjy5WWjl5eUmgNK3EzbnOOK2bdtkxYoV0q9fP1O8fd26daLF3AcMGGCKu+vurY8//ti8SVHflsiFAAIIIJB4gUDBR+Lf/D8SOPRGWIMpKMuqUWh9f3HbOs+1TiuUrt/WqwrWr9LjgVzhCczOnyuHKpq/Ay68XuJ7FwFWfL2TrbeThqSYIGtQ15afREg2O+aLAAIIIGBfAVsGWModfEOg7myaOXOmeXtgJJfukArunho4cKCMGzcuouN/ugtMd24VFRWZou9paWmyZMkSKS0trR6P/j749sNoFZuPZI7ciwACCCAQIlBVKP7Nt4p/x18bZcnJ7V69u2p7Xjcpr6q508ElAenRZq8prh4stK71q7QAO1fzBO50nS/P7K+/9lfzWkz8UwRYiV8Dp48gxS1yzjivCbKy0lxOny7zQwABBBBAQGwbYGkxdQ2MtJj71KlTpXv37mEvpx4XfOutt6oLwR977LER19LStxZqXS6txTV69Gizi0uPOaampsqpp54qmZlHXoX++uuvm5/pUUcNyrgQQAABBOIv4P/mEfFv/qVI+d4aneeWtjK7q7bk9hQNrg6VtK4zuDbpBdIte1917SoNrdpn5MV/Eg7ucWXmfPnpNmcFgARYDv7AWmxqfToeOVY4fTjHCi22NAwHAQQQQCDKApYMsPRo32uvvSZ6VHDs2LEybNiwOtMuLi6u3t0USYD1+eefm3pWgUBANLjSo4ORXloLS8enl+7+ysjIqN4R1qpVK/M9DbL00l1aultMA6yjjjoq0q64HwEEEECgBQKVXywWd9nfxH9wqfgD7u/qVuX2kO15XaXKX/P4TYq7Srq32mPCqurdVdkHxOc5UnuRKzYCe7JPkTO3HvkPP065CLCcspL2mceJR3nk3PE+GdqdY4X2WTVGigACCCAQiYAlAyydwLvvvmtqSHXp0sW8GbB2EfSvv/7a3JOeni6zZs2S7OzsRuddVVUl77//vmhBdg2XJk2aFNGurdDGV69eLWvXrjV1rgYPPlJ4NrgDS8ejO7D0V73YgRXJx5F7EUAAgegJ7Hj8Qdm45FXZMzxbdpRniu62qn3pTqpu2XtrvB2wbXpB9AZBS2EJVKb3l4k76v7HqrAetuhNBFgWXRiHD0sPEuqxwgUneCWbY4UOX22mhwACCCSfgGUDLH3j4NKlS6WystK89W/UqFGmzpQGUTk5OfLhhx+KHiM8+uijzS6tpi4NnfTtgCkpKaboe48ePZp6pN6fa80rPbqou640WNM3DeqlNbUaqoGlO8q0TlakdbqaNUAeQgABBJJQQP93dsuWLUe+Pl8v2/cfqKOgu6h6tvl2d1XWfhNadc4+IB5XVRKKWW/KZxXMk93lztnpRoBlvc9YMo2oXye3XDDBK5MGc6wwmdaduSKAAAJOF7BsgKXwWmdKgyoNrWpfLpfLvP1Pj+aF7s7SXVvBnVmzZ882O7MOHTpkdkJpyNTUpTungs/Vd6/Wvdq4caN5q2Dv3r1r3PLFF1+Y8fbv37/GWwiHDBkixx13XFNd83MEEEAAgTAFdNdrMLDSN8LqW2lrXx0Ol0inkkLpVFosPUZ5pcfRr0mr1KIwe+C2eAv8zb1QntrnnPUhwIr3J4j+6hM4Y4xXzp/glfZZFHnnE4IAAgggYH8BSwdYyrt//3757LPPzBE9DbI0rGrbtq0MHz5c+vTpU2cF6guw9Nighlpa96qpq7EAS2tyaU0r7V/fKlj7WKO2vWHDBrPTS8Myn89njhjq7rH67m1qLPwcAQQQQEDM212DYdXWrVtl586ddVjSvV7pWlwgHXIPSMfSom+/iqvv87RvJ5lzPhFPJ4qvW/UztSrzHLluW5lVhxfxuAiwIibjgRgJ9Gh3ZDfWKcPYjRUjYppFAAEEEIiTgOUDrOY4aNH0VatWmWN7TdXGak77PIMAAgggEDsBDaiCgdX27dtFj27Xvrp27WqOgndKT5O2az6WNu+8KemVjR8/Szuxn6RPei52A6flFgnsy54i39tat05ZixpN4MMEWAnEp+t6BWaMSJELJ/ikSxt2Y/ERQQABBBCwp4AjA6z169eLFnnX4u7BtwHac3kYNQIIIOBsgcLCwuqwSusb6m7b2ldWVpb06tXLvNRDgyv96tSpk5S+8C8peeIh8eeHv6sqc75PfP0+cDaqTWdXmdpbJu4aZdPR1x02AZZjltJRE+nYymVCrFNHsRvLUQvLZBBAAIEkEXBcgFVSUmKKv3fo0MHUx+JCAAEEELCOgIZUurtKjwLq7io9Hlj70p1V+hUaWOlLPIJXxbrPpOQfj0n5h+9FPLGU/j0lc/YScWc6p1h4xAgWfmBB0dmSc7jcwiMMf2gEWOFbcWf8BaYMTTHHCnt3cMe/c3pEAAEEEECgmQKOC7D0+OC6devMmwZD/4WnmT48hgACCCDQTIHc3NzqsEoLre/du7dOS3rMW1+I0a1bt+rdVY29sbXkX09I8QN/beaIjjyWPqOHpI15uUVt8HBsBB5IOV8e3VMYm8bj3CoBVpzB6S5igTYZLlPg/cxjj7xRmwsBBBBAAAGrCzguwLI6OONDAAEEnCigL8kI1q3SXVYaWJWX191Jo0cBe/bsWR1W6XHAlJSmj7L4D+43wdXhZa+1mM+VliZZ87+RlG7bWtwWDURX4OOseXJNjjN2xxFgRfezQWuxE5gwKEUum+KT7u2ojRU7ZVpGAAEEEIiGAAFWNBRpAwEEEEgygQMHDtTYXaV/rn21adOmzu6q1q1bRyylRwWLHrhbqnK2RPxsQw/4juknmdMp6B410Cg1dCDrJDk9p02UWktsMwRYifWn98gEOrd2yaVTfKJHC7kQQAABBBCwqgABVjNWRncaVFZWitfLlutm8PEIAgjYTKCioqLGWwF1d5X+b2Do5Xa7TaF1/QoWWtcaVvr9llxa66r44Xtb0kSDz2ac1VpSB70dk7ZptHkCVandZcKuY5v3sMWeIsCy2IIwnLAE5o/zymVTfWHdy00IIIAAAgjEW8CSAdbzzz8v11xzTUQWWvPqb3/7m7Rt2zai5yK9+eDBg7Jo0SIZOnSozJkzJ9LHuR8BBBCwvMCePXtMYKVBlRZa1//dq31pnSoNq7TYugZWGlZpPatoXf59e6Ro0d1StuLNaDVZpx1Pty6Sdfpb4m5XFrM+aDhygf8qmS8bSw5H/qDFniDAstiCMJywBcb0cctlU1NlYJeW/QeIsDvkRgQQQAABBMIUIMAKEyp4WzBc++tf/ypnnXVWhE9zOwIIIGAtgcOHD9c4Cqihle4yDb10t6mGVVpsPRhWde7cOWYTKXvvP1L84F+lakfsa1SlTe4j6eP/HbO50HDkAo+mLJQH9hRF/qDFniDAstiCMJyIBFqlu8xOrFkjOVIYERw3I4AAAgjEVMCSAVZ9M9Z/ybr11lvlySeflBdeeEHGjh0bU5iGGifASgg7nSKAQJQE9E2tobur8vLy6rTcsWPHGrurNLRKT0+P0ggab6bkyYel+LFFcekr2En2wipJ6bU2rn3SWcMCn2WdJVfmVNmeiADL9kvIBETke8d4TW2sdE4V8nlAAAEEELCAAAFWhItAgBUhGLcjgEDCBIqKikxYpW8F1KOA+lX7Sk1Nra5d1a1bN7PDqkOHDnEfc9U3O81bBstWLo97396hfSRz1ovi8vnj3jcd1hXIzZogp+a0tz0NAZbtl5AJfCswpLvbvKVwRC8PJggggAACCCRUwHEBVm5urtmh9eqrr8qqVatMfZaJEyfKxRdfLEOGDBGXq+YrgrUQ8cqVK+WJJ54wv+q/8I0fP17OOOMMmTdvnmRkZJgF2rx5s1xxxRWyYcOGGgv205/+VK699tqELiKdI4AAAiqgx/+2bt1qgir9fWFhYR0YrVUVWrtKAyufL7H/ab38vRVSdP9fREOsRF0Zp3WW1OGvJap7+g0RCPi6yAnfHG97EwIs2y8hEwgRSPGICbHmHscLjPhgIIAAAggkTsBRAZaGTNdff7189NFHdUSzsrLkpptukgsuuEBSUo6c59fwSguy//a3v613BTTE+s1vfiPt27cnwErcZ5SeEUCgHgE9+qdhVXB3lR4NrH1pAB98M2Bwd1WsX3QR6WKVPPWoFD96X6SPRf1+V+vWkj13vXg6H4h62zQYucDlpfNlbbG9C7kTYEW+7jxhfYFpw1Lk6uk+yU6r+R+ErT9yRogAAggg4AQBxwRY+pasG2+8Ud555x256KKLzI4rLTKsIZUGWnfccYd88cUXcvfdd8uMGTPM2m3cuFEuv/xy0XDrV7/6lYwaNcrs0NJ/IdR6W8uWLZPaxdo5QuiEjz1zQMB+AnoUMLi7SndYFRcX15mEhlQaWPXs2dMcBdQvj8eaRz78B/ebXVdly9+wzGKkju8nGZOfs8x4knkgT3rPk3t21/2M28mEAMtOq8VYIxHQI4XXTE+VQV15S2EkbtyLAAIIINByAccEWIsXL5ZLL71UbrjhBrn66qurd1kFiTS8uvLKK2X06NFy++23m6OBL730kvneddddZ75Cjxf+5z//kQULFpg2b775ZtG3cOlFgNXyDx0tIIBA4wIayGtYpccANazavXt3nQc0eNe3Ampg1b17dxNWZWdn24K2/OMPpPj+P0tlzmbLjTfz7DTxDVhluXEl24DWZZ8pl221d00yAqxk+9Qm13zbZLpMiDV5iDX/I0lyrQazRQABBJJHwBEBVkVFhQmlXnzxRXn88cdlxIgRdVawtLRUfvnLX8qnn35qjg0OGDDA/F5DqjZt2siPfvQjmTZtmujbt2rXyQptjAAref5yMFME4iGgu0SDbwUMBlb61tXal+6qCh4H1LBKa1nZ8Sp99mkpuv/Plh16St8ekjn7dXFnl1t2jMkwsPys8TIzp5Otp0qAZevlY/BhCvxgsk/OO4G6WGFycRsCCCCAQAsFHBFg5efnyzXXXGOO/IVzaZH3sWPHSklJialxpaFX8Orfv7+cdtpppoi7hlzBelnBnxNghSPMPQgg0JDA3r17zTHlYFi1b9++Ore2bt26OqzSF1FoWJWZmWlrVH9hgRQv+oscfu1ly88jbVpPST/2JcuP09ED9HaQ8btPtPUUCbBsvXwMPgKBWSNT5JrpPkn1UhcrAjZuRQABBBBohoAjAix98+APf/hDefvtt8MiCAZYerOGWM8++6wJsb788ssaz2tNrF//+tcyZsyY6u8TYIVFzE0IICAiZWVlZndV8K2A+mt5ed2dPcGjgPqrhlWdOtl750ntxS9fu1pKFv1FKjbWfIurVT8kLq9PMhccEG936x1xtKpZLMZ1Tdl8+bjQvoXcCbBi8amgTasKjOrtkWtm+KRPB+piWXWNGBcCCCDgBAFHBVi6k+H+++8X3UUV6RU8xrNixQp58803ZeXKlaYJrZmlhdz79u1r/kyAFaks9yOQPALffPNN9c4q3WWltaxqX/oWwNq1q9LS0hyLdPjl58yRwUBZma3m6BvVVzJnPW+rMTttsP9KPU/u2mXfQu4EWE77RDKfpgQ6tXKZEOuEgUfe9s2FAAIIIIBAtAUcEWDpLofbbrvN7KL6xz/+IZMmTWqxk76S/he/+IW8/vrrct9995kjhQRYLWalAQQcI6BvAQweBQweB6yqqqoxP30DYDCs0vpV+pbAdu3aOcagqYkU3XeXlD73j6Zus+zPM+a0k9Qh4R1Nt+wkbDywL7K+Jxfn2HcCBFj2XTtG3jKBq6alytyxhFgtU+RpBBBAAIH6BBwRYOnENLj6yU9+IvPmzTN1rWq/jWvPnj2mTpYWc7/33ntNfRndWfW73/1O/vjHP5pi7qFXIBCQO++803wRYPGXBwEE9Phf8EsDKz26XPtq3759dWClRde12HrtOnrJIBmoKJeC22+R8pXhHeu2qomnSyfJPG2FeDra9xibVW3DGVdh1nEyPadrOLda8h4CLEsuC4OKk8CcY72mLhYXAggggAAC0RRwTIClxwc1wNJC7nPmzDG/150Pfr9fNm7cKHfdRnpmvwAAIABJREFUdZcsWbJEbrrpJrnqqqtEd0asXr1aLr74YhN26W6riRMnih7l0bcaLl++3HyvVatWNY4lBo8QXnHFFXLjjTeKz8c/nKP5gaQtBKwgUFBQYHZXBQMr/X3ty+v1mv+NCe6w0t1VWnw92a/K7TlS9LtfSsVXNWsK2tUldVJfyTiRo4SJWL9ASms5Yc/kRHQdlT4JsKLCSCM2Fhg3wCP/PTNV9GghFwIIIIAAAtEQcEyApRhr166Vn//85yaYqu+aO3eu3HrrraK7JPTSuleLFi2S3/72t/Xen5WVZXZoaSDmch35h+9HH30k559/vhQVFZk/X3rppXLzzTeL/sssFwII2FMgGFYFjwLqm01rX1pYPRhWBXdXBf93wZ6zjv6oyz98Twp//z/iz8+LfuMJbDH7PJek9P40gSNI3q6vrzhP3su3Zx0sAqzk/dwy8+8E+nZyy7UzfDKspwcWBBBAAAEEWizgqABLNfRYj75l8NVXX5VVq1aJhlBjx441RwSnTZtWZ8eU7tB6//335e9//7sJvnbu3Cn62vrp06ebZ4YMGVIdXgVDLz2u+OCDD8rmzZvlnHPOMW8q1H64EEDA+gKHDh2qLrSuO6x27NhRZ9C6E1OPGYcWW+fveONrW/rSs1J09x3W/wA0Y4Tewb0l89SXxZVas8ZZM5rikQgF/p16ntxh00LuBFgRLja3O1YgM9Ul/z3TJycfTV0sxy4yE0MAAQTiJGCbACtOHnSDAAIOEtCi6qFHATWwKiwsrDPDLl26VB8H1N1VnTt3dpBC7KdS/MDdUvKvJ2PfUQJ7yJjdVVJHLE7gCJKz66+yT5eLtrptOXkCLFsuG4OOocAlU3yyYDwnFmJITNMIIICA4wUIsBy/xEwQgeQR2L9/f41C6998802dyWdmZprdVcEdVt27d5f09PTkQYryTAtuu0nK3nkryq1arzlXdrZkzf1KUrrusd7gHDyi4sxj5JRtPWw5QwIsWy4bg46xwBljUkxdLC4EEEAAAQSaI0CA1Rw1nkEAgYQLlJeX19ldVVJSUmdcGlCFHgfs0KFDwsfulAHkXnmhVG5yRrH2cNbEd1w/yTz5uXBu5Z5oCXgyZfzeU6LVWlzbIcCKKzed2UhAi7vffk6ajUbMUBFAAAEErCJAgGWVlWAcCCDQqMDevXtr1K7as6fuThh9o2gwrNL6VRpe8abQ2HywDp55ivgLC2LTuIVbzZyXKb6BKy08QucN7WeV58nbefYr5E6A5bzPIjOKnoAWd3/oEnY/R0+UlhBAAIHkECDASo51ZpYI2EqgtLTUHAUMvhVQfy0rK6szh+BRwGBo1bZtW1vN046DDZQUy4Ezpthx6FEZc0rv7pI5+w1xty6PSns00rTAy2kL5Lc76+6ubPrJxN5BgJVYf3q3voAWd3/yqnRplX7kTd9cCCCAAAIINCVAgNWUED9HAIGYC+zevduEVcHASmtZ1b7atGlTXbtKAysttu7x8FrumC9OSAdV+/fJoQWnxbNLS/aVdnIvST/uRUuOzYmD2pw1W87Psd/bywiwnPhpZE6xELj3+2kyqCv/PI+FLW0igAACThOwZIC1efNmpzkzHwQQCBHQ3VTBsEp3WlVUVNTwcbvdNQqt63HAVq1aYZhAgartOXLo4nMSOAILde12S9bCIvH22GihQTl3KCWZo+Tkbb1tN0ECLNstGQNOoMAfFqTJmL6EWAlcArpGAAEEbCFgyQDrhhtusAUeg0QAgegItGvXTjSkCh4J1N1VXNYRqPxiveRec7F1BmSBkfhG9JXMU58X4eRL7FfD5ZPx+2fFvp8o90CAFWVQmnO8wG/np8nx/QmxHL/QTBABBBBogYAlA6xFixa1YEo8igACdhAIrV+lxde5rClQ/skHkn/jNdYcXIJHlfG9DpI6dGmCR5Ec3f+Pf6G8fqjIVpMlwLLVcjFYiwjcNjdNJgwixLLIcjAMBBBAwHIClgywLKfEgBBAAIEkFCh75y0puO2mJJx5eFN2d2gvWd/7QDydCsN7gLuaLfBa+nly2w57vYmQAKvZy82DSS5wy5xUmTLUfnXvknzZmD4CCCAQFwECrLgw0wkCCCBgL4Gy11+Rgj/8yl6DTsBoUyf0k4yJzyWg5+TqMid7lizY6rPVpAmwbLVcDNZiAjeenirThxNiWWxZGA4CCCCQcAECrIQvAQNAAAEErCVQ+u//k6J7/mStQVl4NJnnesTX92MLj9D+QzucMVymbO9nq4kQYNlquRisBQWuOzVVZo8ixLLg0jAkBBBAIGECBFgJo6djBBBAwHoCJU89IsWP3m+9gVl4RN6BvSTztFfFlVZp4VHafGgut0w8cIZUBgK2mQgBlm2WioFaWOCa6T6Zc6zXwiNkaAgggAAC8RSwdIBVWloqixcvloKCggZNTjzxRDnqqKPCNjt8+LCsXbtWtmzZIvp7vdLS0mTgwIEyYsQI8Xrr/kNyw4YNsmbNGnO//lz7Gz16dL33bt68WVauXCmDBw+W448/PuxxcSMCCCCQaIGSvz8oxX9/MNHDsGX/6TO7S9roV2w5drsM+vbAQnnloH0KuRNg2eWTxTitLnDlKT6ZdxwhltXXifEhgAAC8RCwdIC1b98+Wbp0qZSXl0clwNL2li9fLiUlJfW216FDB5k2bZoJtILXV199JatWrZLu3bvLSSedJJs2bZKPPvpIevToIZMnTxaP57s3pZSVlclrr71mxjtr1izJysqKxxrSBwIIINBiAcKrlhG6MjIk6+ztktJtR8sa4ukGBZZlLJBbttf/z28rshFgWXFVGJNdBX4w2SfnnUCIZdf1Y9wIIIBAtAQsHWBpWPTuu++KBkszZsyod8dTuBC6e0rDpdzcXOnbt6+MHDlS2rZtK1VVVbJx40b59NNPpaKiQoYOHVq9c0r/rM/k5eXJ1KlTTYgVDKkKCwtN2NW5c+fqIaxbt04++eQTOeaYY2T48OHhDo37EEAAgYQKEF5Fh997bF/JmvZ8dBqjlToCO7JnyDlbv/sPTFYnIsCy+goxPrsJXDTRJxdOJMSy27oxXgQQQCCaApYOsHSn0/r162XAgAEyceLEFs37888/NzunWrVqJTNnzpSMjIwa7QXDJw219Oepqaly6NAhE2C53W6ZPXu2ZGdnm2feeOMN2bVrl4QeXywqKpIlS5aIz+erfr5FA+ZhBBBAIA4ChFfRRc6c20p8R62IbqO0ZgTKM4bISdvDLxmQaDYCrESvAP07UYCdWE5cVeaEAAIIhC9g6QDr9ddfl927d5ugSGtUNffSnVTa1v79+83uKK11Fc6lIdVbb71ldn7VF2CF7tbSnVcatk2YMEH69+8fTvPcgwACCCRUgPAq+vwpPbpK5mlvirttw0ffo99r8rQ4Le9MKar022LCBFi2WCYGaUMBamLZcNEYMgIIIBAlAcsGWMEC7nr0Twuma9H1gwcPSiAQMLunhg0bZgql6+6opq78/HxTDN7v95tjf506dWrqEfPz4HMul6vRHVh6xFADMt3dNX369Bp1scLqiJsQQACBOAsQXsUOPG1Kb0kf90LsOkjilv/gOl+e319oCwECLFssE4O0qQBvJ7TpwjFsBBBAoIUClg2wgsf3tOZUfZeGSj179qxTSL2+e4M7qbQ4uxZXP3DggKxevdoEVHo1FIjVV++qvu/pWwe3bt1aXSerhWvC4wgggEBMBQivYsprGs9aWC7eXp/HvqMk62FFxny5afuRNwhb/SLAsvoKMT67C1x3aqrMHpVi92kwfgQQQACBCAQsG2Dpjqt33nnH7JrSoEqP5mkApUXX9+7da94MqIXUtRi77tBq7AoWg2/Tpo0pCP/111+bnVy1r27dusmUKVNMHavg1dRbCHVXmL4pUYu567OhbyWMYB24FQEEEIiLAOFVXJjFe3QfyZr9goin7j9r4jMCZ/ayK3uazNtas4alVWdKgGXVlWFcThK48fRUmT6cEMtJa8pcEEAAgcYELBtgBQu4B4uqa3gVeumOJw24tLC67qqq/fPQezWE0rcZ6q4tvbp27WreNKiBlgZiO3bskA8++EBKSkpqvIUw2IYGYPqWQv251sMaNGiQjBkzxvx4+fLlJlALHk3csGGDrFmzRvToY+i9BFv8RUQAgUQLEF7FdwUyT+8svmGvxbdTh/dWkTZQJu0caotZEmDZYpkYpAMEbpmTKlOGEmI5YCmZAgIIINCkgGUDrKZGrruvXn31VamsrJSTTz7ZhFINXcEAS3/eq1eveo8dBgOx4DHD4BsHGxvHtm3bZMWKFdKvXz+zQyz4JkN9a6IGZNrvxx9/LH369JGTTjqpqSnxcwQQQCBmAqUvPStFd98Rs/ZpuK6Au21byTprtXg65cITRYHT8+fKgYrKKLYYm6YIsGLjSqsI1Cdw29w0mTDIAw4CCCCAgMMFbBtgBWtRFRQUNFl7Khg06VpqkNS7d+86y6qBmBZ6Ly8vb7I9fVjfbPjGG29IUVGRzJgxw+wAW7JkiWjx+ZkzZ0q7du3M77VN3Y0VSfF4h3/mmB4CCMRZoHzNJ5J//ZVx7pXuVCDthL6SftLzYERR4C+uhfLP/UVRbDE2TRFgxcaVVhFoSOC389Pk+P6EWHxCEEAAAScL2DrA0sBIg6epU6dK9+7dG1yn3bt3y7Jly0zdq4bujSQQ046+/PJLc+xwxIgRpgZXsI/U1FQ59dRTJTMz04xH306oPzvxxBNl4MCBTv4sMTcEELCgQNXO7XLov+ZZcGTJM6TM+T7x9fsgeSYc45m+m3mO/GRb/S94iXHXETVPgBURFzcjEBWBPyxIkzF9CbGigkkjCCCAgAUFLBlg6S6o1157TbRA+vjx42Xw4MF16PQNgrq7SUOp4I6nhnyLi4vNvfrrCSecIEcddVSdW4M7sHRnVVNHErUWlo5PL+1b32IYfNNhq1atzPc0yNJLd2npzzTAqq9fC34mGBICCDhEIJCfJwfmTnfIbOw7DW//npJx2mJxZ1j/2JsdlPdknyxnbs2y/FAJsCy/RAzQoQIPXpIu/Tq5HTo7poUAAggkt4AlAyxdEi3Qrm8L1NpWevyudhH0zz//XLTQe5cuXer9ee1l1WLrOTk50r59e3PkLxgwBe/TvrTQuwZQTRWFX716taxdu9bUuQqGa8EdWOnp6WYHlv6qFzuwkvsvGLNHIGECAb/kXnqeVOZsSdgQ6Pg7gfTpPSTtmJchiYJAZVpfmbhzRBRaim0TBFix9aV1BBoTePknGZLhO/LyJi4EEEAAAecIWDbA2rdvnyxdutQUaR82bJgMHz5cfD6fqT2lNa00vNI3CE6ePFl69OjR5IoE29Pnu3XrZnZ2aaF2bUODrQ8//FD0GOExxxxj+mro0ppXenRRd11Nnz7dvGlQL61z1VANLN1RpqGZ1sXiQgABBOIhUPDrn0nZimXx6Io+whBwpaZJ1rl7JKXb1jDu5pamBOYWzpNvyiqaui2hPyfASig/nSe5QNtMlzz73xlJrsD0EUAAAecJWDbAUmqtM6XBkoZMtS/dkXXcccfVOV4YfOOg7oCaPXu2CamC15YtW+S9994zIVjty+VymbcJ6lG/2ru9Qu/VulcbN26stxj8F198Ycbbv3//Gm8hHDJkiBkrFwIIIBAPgaL7/iylzz0dj67oIwIB7+h+kjXzuQie4NaGBO7znC9/31toaSACLEsvD4NLAoFj+3nk9+emJcFMmSICCCCQPAKWDrB0GXTnlIZChw4dMkGWhku6k0kDoU6dOtVZqcYCLL1Za119+umnsmPHDhNkud1uc2xQC7H36dOn0ZXXmlxa06pt27YNHlvcsGGDrFmzxuzI0h1jesRw1KhRjYZiyfNxY6YIIBBrgZKnHpHiR++PdTe030yBjDPbSOrg5c18mseCAh9kni3Xbiu3NAgBlqWXh8ElicA547xy+VRfksyWaSKAAALOF7B8gNWcJdCi6atWrTLH9kJ3YDWnLZ5BAAEE7CJQ+tKzUnT3HXYZblKO09Olk2R9721xt7P+W/SsvEAHWk2R07e0svIQhQDL0svD4JJI4L9npsoZY1KSaMZMFQEEEHCugCMDrPXr15sC8FqMvXaxducuJTNDAIFkFihb/oYU3H5LMhPYZu5pJ/WR9BP+bZvxWnGg/rRecuLO0VYcWvWYCLAsvTwMLskEbj0rTSYN9iTZrJkuAggg4DwBxwVYJSUlpvh7hw4dTD0rLgQQQMDpAhXr10j+LddJoMjaNYGcvg6RzC/rvCrx9l4bySPcW0tgYck5sqXEujvZCLD4yCJgLYE7z0+Tkb0Isay1KowGAQQQiEzAcQGWHh9ct26deTthWhqFGyP7OHA3AgjYTcB/YL/k33ytVG7eZLehJ/V4vUP6SObsF8Xl9Se1Q0sm/1DKQnl4T1FLmojpswRYMeWlcQQiFtA3E/5pYZr07uCO+FkeQAABBBCwhoDjAixrsDIKBBBAID4C+b/8qZS/tyI+ndFLVAXSZ3eRtBFLotpmMjX2SdY8+WFO3bcKW8WAAMsqK8E4EPhOYGh3j/z67FRpk+GCBQEEEEDAhgIEWDZcNIaMAAIIqEDRvXdK6fP/BMOmAu7WrSV77ufi7rzfpjNI7LAPZU2S2TltEzuIRnonwLLs0jCwJBc4YaCGWJzSSPKPAdNHAAGbChBg2XThGDYCCCS3QOlzT0vRfX9ObgQHzD71+L6SMfV5B8wk/lPwp3aTE3eNjX/HYfZIgBUmFLchkACBs8Z65eppvgT0TJcIIIAAAi0RIMBqiR7PIoAAAgkQKF/5tuT/zw0J6JkuYyGQeXa6+Aa8F4umHd/m90vOkS8tWsidAMvxHz8maHOBH81Ile8dk2LzWTB8BBBAILkECLCSa72ZLQII2FygctOXkn/zdeI/dMDmM2H4QYGUPt0l84zXxZ1p3XpOVl2tx70L5f7d1izkToBl1U8N40LgiIDHLfK7+Wkypi9vJuQzgQACCNhFgADLLivFOBFAIOkFAoUFkvfza6Xyi/VJb+E0gPRTekra2JecNq2Yz2dN1llyRU5VzPtpTgcEWM1R4xkE4ivQp6Nb/nd+qnRqxZsJ4ytPbwgggEDzBAiwmufGUwgggEDcBQpuv0XKlr8R937pMPYCrhSvZJ57SLw9v459Zw7qITfrRDk1p4MlZ0SAZcllYVAI1BGYMChFbpubigwCCCCAgA0ECLBssEgMEQEEECh++B4p+cfjQDhYwDuqr2TNoqB7JEvs93aSE3ePj+SRuN1LgBU3ajpCoMUC5473yqVTKOreYkgaQAABBGIsQIAVY2CaRwABBFoqcPj1l6XwD79uaTM8bwOBjDPbSergZTYYqXWGeEXZubKmsNQ6A/p2JARYllsSBoRAowI/mZ0qs0ZS1J2PCQIIIGBlAQIsK68OY0MAgaQXqNiwTgp+9t/iL7ZmoeqkX6AoA7g7d5Ds770j7vaHo9yyc5v7h3eh3G3BQu4EWM79zDEzZwpk+Fzyv+emybAe1MNy5gozKwQQcIIAAZYTVpE5IICAIwX8hQVS8PNrpYKi7Y5c34YmlTapr6SfyFHCcBd9ffYcuXRrINzb43YfAVbcqOkIgagJHNXFbUKsNhmuqLVJQwgggAAC0RMgwIqeJS0hgAACURUovOM2OfzGq1Ftk8bsIZC1wCXePp/aY7AJHmVB5jiZsa1zgkdRt3sCLMstCQNCICyBqUNT5OY5FHUPC4ubEEAAgTgLEGDFGZzuEEAAgXAEtGC7Fm7nSk4B7+Dekjn7ZXH5qpITIIJZB7zt5ITdEyN4Ij63EmDFx5leEIiFwEUTfXLhRG8smqZNBBBAAIEWCBBgtQCPRxFAAIFYCJS/t0Lyf/nTWDRNmzYSSD+1m6SNZAdeOEv2o/IF8lFBSTi3xu0eAqy4UdMRAjERuP2cNBk3wBOTtmkUAQQQQKB5AgRYzXPjKQQQQCAmAlU7tkneTT8S/97dMWmfRu0j4M7Okqx5m8XT5Rv7DDpBI30m9Ty5c1dxgnqvv1sCLEstB4NBIGKBPh3d8ocFadIui3pYEePxAAIIIBAjAQKsGMHSLAIIINAcgfyfXyvlH77XnEd5xoECqcf1k4yTn3PgzKI7pS+yvicX50S3zZa2RoDVUkGeRyDxAtOHe+XG032JHwgjQAABBBAwAgRYfBAQQAABiwgU3fdnKX3uaYuMhmFYRSBzXqb4Bq60ynAsOY6izLEybVs3S42NAMtSy8FgEGi2wA+np8qZx6Y0+3keRAABBBCIngABVvQsaQkBBBBotkDpq/+Worv+t9nP86BzBTy9ukrm6W+Kp1W5cyfZ0pmltJLxe6a0tJWoPk+AFVVOGkMgYQKpXpfcsSBNhvVwJ2wMdIwAAgggcESAAItPAgIIIJBggcqvN0r+T64Sf1FhgkdC91YVSDu5t6Qf94JVh2eJcd1QeZ68k2edOlgEWJb4WDAIBKIiMLynx4RYPjZiRcWTRhBAAIHmChBgNVeO5xBAAIEoCRT88idS9t5/otQazThSwOWSrPOLxdtjoyOnF41JvZh2nvxuJwFWNCxpAwEE6gqcNdYrV0+jHhafDQQQQCCRAgRYidSnbwQQSHqB0meekqJFf0l6BwCaFvCN6COZs//d9I1Jesem7NPlwq3WOeLDDqwk/SAybUcL3HRGqkwbxjYsRy8yk0MAAUsLEGBZenkYHAIIOFmgcuMGybv+SgkcLnXyNJlbFAXSz+ggaUcvjWKLzmmqOHOMnLKtp2UmRIBlmaVgIAhETaB9tlv+sCBNendwRa1NGkIAAQQQCF+AACt8K+5EAAEEoiqQ//NrpfzD96LaJo05W8DdoZ1knfmBeDoUOXuizZmdJ0PG753WnCdj8gwBVkxYaRSBhAuMH5givzk7NeHjYAAIIIBAMgoQYCXjqjNnBBBIuEDJPx6X4ofvSfg4GID9BHwT+krmxOftN/A4jPiWyvNkmUUKuRNgxWHB6QKBBAlcNNEnF070Jqh3ukUAAQSSV4AAK3nXnpkjgECCBCo+X2veOhioKE/QCOjW7gJZ56aIt+9Hdp9G1Mf/avoC+c2Okqi325wGCbCao8YzCNhDwOUSuev8NNG3E3IhgAACCMRPgAArftb0hAACCBiB/BuvkfJPPkADgWYLeAf2kozTXhF3WlWz23Dig1uyZsvCHGsUWCbAcuInjDkh8J3AMX09cseCNEgQQAABBOIoQIAVR2y6QgABBEqeekSKH70fCARaLJA+s7ukjX6lxe04qYHSzJEydVsfS0yJAMsSy8AgEIipwKVTfHLueI4SxhSZxhFAAIEQAQIsPg4IIIBAnAQq1q6WvOuvEAkE4tQj3ThZwJWRLtnzd4qny3YnTzOyubm8Mn7/qZE9E6O7CbBiBEuzCFhIIDVF5M8XpMtRXd0WGhVDQQABBJwrQIDl3LVlZgggYDGBvOuvlIo1n1hsVAzHzgKpx/aTjGnP2XkKUR/7bf6F8tqhxL+lkQAr6ktLgwhYUmD8QI/85myOElpycRgUAgg4ToAAy3FLyoQQQMCKAiVPPyrFj9xnxaExJpsLZM5tJb6jVth8FtEb/uvpC+R/LFDInQAremtKSwhYXeDqaT45ayxHCa2+TowPAQTsL0CAZf81ZAYIIGBxgcpNX0rejy+XwOFSi4+U4dlRwNO9i2SdsUzcbXirpa7ftuyZcu7W1IQvJQFWwpeAASAQN4FW6S658/w06duRo4RxQ6cjBBBISgECrKRcdiaNAALxFCj41c+k7D/L4tklfSWZQNrUPpJ+/L+TbNb1T7cs42iZvH1Awi0IsBK+BAwAgbgKTB6SIr84M/HheVwnTWcIIIBAnAUIsOIMTncIIJBcAoeXvCSFf/pNck2a2SZEIHNhufh6fZ6Qvq3W6ZTcOXK4KrEvSyDAstqngvEgEHuBH89KldNGp8S+I3pAAAEEklSAACtJF55pI4BA7AX8B/ZL3o8vk6rdu2LfGT0kvYBvWB/JPO0FEVdigxsrLMTvAgvlxYOJLeROgGWFTwJjQCC+Ah2yXXLX+enSra0rvh3TGwIIIJAkAgRYSbLQTBMBBOIvUHT3HVL60rPx75gek1Yg/bROkjb89aSdf3Dib2WcKzdvT2zNOQKspP8YApCkAtOHp8iNp3OUMEmXn2kjgECMBQiwYgxM8wggkJwCZavekYJfXJ+ck2fWCRNwt20jWfM+E0+H3ISNwQod78yaLmfnpCd0KARYCeWncwQSKvCLM9Nk8hBPQsdA5wgggIATBQiwnLiqzAkBBBIrUFUluddeKpVfrE/sOOg9KQV8J/STzJOeS8q5Byddlj5IJu8YnFADAqyE8tM5AgkVGNTVLX+9KF08vJQwoetA5wgg4DwBAiznrSkzQgCBBAuUPPGQFD/+QIJHQffJLJA53ye+fh8kM4HMzDtL8iurEmZAgJUwejpGwBICl07xybnjvZYYC4NAAAEEnCJAgOWUlWQeCCBgCYHKLz+XvB9fLoGKckuMh0Ekp0BKvx6SdcYS+X/27gNKiirt//gz3dM93T0zBMlIGhERBAQUkSAgOQkISEYEBAFFUBEjZl2Ma0BRcfUVc8K0IkbMii4qigETQVEEYSKTw3tuuc3ODDNMh6rqqq5vnfMe/3+54bmf23p2f3vrVoK/2JkAInJbwlR5Zk/sLnInwHLsT4+FI6AJ1AkkyJ2n++TwwziGxU8CAQQQ0EuAAEsvScZBAAEERCTzigul8KN3sUAg5gL+Ic3E1/XlmNcRqwLeC0yUi3bkx2p6IcCKGT0TI2AZgZFdPHLeMK9l6qEQBBBAwO4CBFh230HqRwABywgUvLlWspZfZZl6KMThAl6vpE7ZI4lNfnEkxB+pA2Xs1uSYrZ0AK2b0TIyApQRunOST44/gQndLbQrFIICAbQUIsGy7dRSOAAJWEigryJeMc2dL8c8/WqksanG4gKdLmqQMXeNIhSIy0geVAAAgAElEQVT/kdLn12NitnYCrJjRMzEClhI4Ps0tN072WaomikEAAQTsKkCAZdedo24EELCUQO5jD8r+h+61VE0Ug4ASCIypK0nt3nYkxuiscbK7MDb3gBFgOfInx6IRqFJAvUaoXifkQQABBBCIToAAKzo/eiOAAAJSvGOrZJx7ppTlZKOBgOUE3I0bSsqY9eKq67wPC9zpmiZP7I7NP5cEWJb7R4GCEIiZgLrIXV3ori5250EAAQQQiFyAACtyO3oigAACmkD2bddL/toX0UDAsgJJfVtJoOfzlq3PqMI+TJ4gS7YXGDX8IcclwIoJO5MiYFmBST08MudkLnS37AZRGAII2EKAAMsW20SRCCBgVYGi/3wiGRefa9XyqAuBAwIpU0rF03KTo0R2pw6Q0VtTYrJmAqyYsDMpApYVcLtE7prhl7ZNXJatkcIQQAABqwsQYFl9h6gPAQQsLZBx0UIp2rjB0jVSHAJKwNuupSSPelHEVeYYkBJfK+n927ExWS8BVkzYmRQBSwv0a+eWZadyobulN4niEEDA0gIEWJbeHopDAAErC+S/8rxk//MfVi6R2hCoIBAY0ViSOr3qKJUJ2afJrwXm3/9FgOWonxmLRSBkgWvG+6TXUe6Q29MQAQQQQOB/AgRY/BoQQACBCARKszIl49zZUvLbjgh60wWB2Ai4ateS5NO+k8QGu2NTQAxmvdc9VR7+M8f0mQmwTCdnQgRsIdA1zS03T+YUli02iyIRQMByAgRYltsSCkIAATsI7H9wpeQ+/pAdSqVGBCoIJHU/QgL9n3OMyqfJp8mi7ZzAcsyGs1AEbCBw8SlJMqhjog0qpUQEEEDAWgIEWNbaD6pBAAEbCBT/tEU7fVVWaP5/KbYBDyXaQCB5YkC8R3xog0qjL/Gv1H5yytba0Q8U5gicwAoTjOYIOEig/eFuuWsGp7ActOUsFQEEdBIgwNIJkmEQQMA5Atm3XS/5a190zoJZadwJJLZsKsmjXxdXclHcra3ygkqSmknvnceZvk4CLNPJmRABWwksGuqVUV09tqqZYhFAAIFYCxBgxXoHmB8BBGwlUPz9Zkk/Z5ataqZYBKoS8A9qIb7jnRHETt8/QX7KKzD1h0CAZSo3kyFgO4FW9V1yz0y/JJFh2W7vKBgBBGInQIAVO3tmRgABGwpk33yN5L/2bxtWTskIVBJwuyVlWoZ4mv4U9zQPJk6TVbuyTV0nAZap3EyGgC0F5vb3ysQTSbBsuXkUjQACMREgwIoJO5MigIAdBYo2fykZi+fasXRqRqBKAc+xaZIyfE3c63yeMk7O3lZs6joJsEzlZjIEbCnQqHaC3H2GX+omJ9iyfopGAAEEzBYgwDJbnPkQQMC2Aln/uEIK3lpn2/opHIGqBPyj64mv/ZtxjbMv5SQZse0wU9dIgGUqN5MhYFuBab09MrOP17b1UzgCCCBgpgABlpnazIUAArYVKNq0UTIumG/b+ikcgeoE3A0bSMqY98RVLz9ukUq9TaTX7yeYuj4CLFO5mQwB2wrU8qtTWD5pWtdl2zVQOAIIIGCWAAGWWdLMgwACthbIuu4yKXjnDVuvgeIRqE4g6aRWEuj9fFwDzc6bKN/uNy+kI8CK658Ti0NAV4HxJ3hk/kBOYemKymAIIBCXAgRYcbmtLAoBBPQUKNy4QTIvWqjnkIyFgOUEUqYkiKfl55arS6+CHvFMlXv+yNFruBrHIcCqkYgGCCDwX4FEt2hfJGzdkFNY/CgQQACBQwkQYPH7QAABBGoQyLzqIin8YD1OCMS1QOJRLSRl1MuS4CmNy3VuSjlV5m0zb20EWHH5M2JRCBgmMLKLR84bxiksw4AZGAEE4kKAACsutpFFIICAUQKFn34kmZcuNmp4xkXAUgKBYU0lqfMrlqpJr2IyU3vJ0K319RquxnEIsGokogECCJQTcLtE7pvtl7QGnMLih4EAAghUJ0CAxW8DAQQQOIRA1hVLpOCj9zBCwBECCcnJUmviL+Jq9HvcrbfM01B6/tHDtHURYJlGzUQIxI3A2G4eOXsQp7DiZkNZCAII6C5AgKU7KQMigEC8CBT+Z4NkXszdV/Gyn6wjNIGkbkdIYOBzoTW2WasFBRPli2xzLnInwLLZj4NyEbCAgN8rct8svxx+GKewLLAdlIAAAhYUIMCy4KZQEgIIWEMge/mVkv/mq9YohioQMFEgMD5VktrE38nDJz1T5I4/9psiSYBlCjOTIBB3ApN6eGTOyZzCiruNZUEIIKCLAAGWLowMggAC8SZQ/PMPkn7WtHhbFutBICQBd/MmkjLmDXGlFIXU3i6NvkkdI2duLTOlXAIsU5iZBIG4E6gTSJCVs/zSsFZC3K2NBSGAAALRChBgRStIfwQQiEuBnHtvl7xnH4/LtbEoBEIR8J3cQvwnvhhKU9u0yUrpLkO2NTalXgIsU5iZBIG4FJhxkldOP8kTl2tjUQgggEA0AgRY0ejRFwEE4lKgdN9fkj5nqpRmpsfl+lgUAqEKpM7Il8Sm34Xa3PLtyjx1pecffUypkwDLFGYmQSAuBdTpK3UKS53G4kEAAQQQ+J8AARa/BgQQQKCSQO6Tq2X/AytwQcDxAokdWknqKc/HlcN5hVPkkyzj78EiwIqrnw2LQcB0AXUPlroPiwcBBBBAgACL3wACCCBQtUBpqeybO0VKtv2CEAIIiIh/VAPxHfN63Fg8lzRFbtlJgBU3G8pCEIhTAfUlQvVFQvVlQh4EEEAAgb8FOIHFLwEBBBAoJ5D/2r8l++ZrMEEAgf8KuOsdJinjPhVXvey4MNmSMkrO2Gb8azmcwIqLnwuLQCCmAmcP8srYbpzCiukmMDkCCFhKgADLUttBMQggEGuBjCXzpejLjbEug/kRsJRAUq80CfRZY6maIi0mJ/l4GbT98Ei7h9yPACtkKhoigEA1AmkNXHLfbL+4XRAhgAACCCgBAix+BwgggMB/BQo3fCiZl52HBwIIVCGQPDlRvK0+s71NmTtVev7Z3/B1EGAZTswECDhC4LxhXhnZhVNYjthsFokAAjUKEGDVSEQDBBBwikD29ZdL/vr4uevHKfvGOs0RSGzdXFJGvyIJSSXmTGjgLEuLp8j7Gcbeg0WAZeAGMjQCDhLo2Nwtt0/3OWjFLBUBBBCoXoAAi18HAgggICLFP3wn6QtmYIEAAocQ8A9tJr4uL9ve6MWkybJ8Z66h6yDAMpSXwRFwlMA/JvrkhNZuR62ZxSKAAAJVCRBg8btAAAEERCRn5e2S99zjWCCAwCEEEnw+SZ2yU9yNdtja6afUkTJ9q7H/ZZAAy9Y/EYpHwFICgzokysWjkixVE8UggAACsRAgwIqFOnMigIClBEoz0yV9zhQp3bfXUnVRDAJWFEg6Lk0Cg+19oXtuoIsM2NHCUF4CLEN5GRwBRwmoS9wfmBOQFvWM/4Kqo2BZLAII2E6AAMt2W0bBCCCgt0Demicl557b9B6W8RCIW4GUcXXEc9R6+67P5ZMeu4cYWj8BlqG8DI6A4wSmn+SVM07iMnfHbTwLRgCBCgIEWPwgEEDA8QIZC2dJ0XebHe8AAAKhCribNpKUsW+LK7Uw1C6Wa7eseIq8aeBF7gRYlttyCkLA1gKH103QTmF5E229DIpHAAEEohIgwIqKj84IIGB3gcKP3pXMKy60+zKoHwHTBXz9Woq/xwumz6vXhGv9k+XaX427yJ0AS6+dYhwEEAgKXDgySYZ2IsHiF4EAAs4VIMBy7t6zcgQQEJGsay+VgnffxAIBBCIQSJleJJ5m9jy9+EvKcJm6zbjXcQiwIvhB0QUBBA4pcFyaW26a7EMJAQQQcKwAAZZjt56FI4BA8c8/SPpZ04BAAIEIBTztW0nK6Ocj7B3bbnmBjtJ/xxGGFUGAZRgtAyPgaIFbp/qkc0tjv6LqaGAWjwAClhYgwLL09lAcAggYKZBz/12S9/QjRk7B2AjEvYB/VCPxHbPOdutMSEiU3n+NkOIyY0onwDLGlVERcLrAiM6Jcv7wJKczsH4EEHCoAAGWQzeeZSPgdIHS7CxJnztFSvfsdjoF60cgKoGE2rUldeImcddLj2qcWHS+tnSqrN2XY8jUBFiGsDIoAo4X8HtFu8y9ce0Ex1sAgAACzhMgwHLenrNiBBAQkbyXnpWcO2/CAgEEdBBI6pEmgX5rdBjJ3CHeCEyWK3YYc5E7AZa5e8lsCDhJYHY/r0zpadwdfk6yZK0IIGAvAQIse+0X1SKAgE4CGYvmSNE3m3QajWEQQCBlkk88aR/bCmJH6lCZuNWYV3EIsGz1U6BYBGwlkNbQJQ+c6bdVzRSLAAII6CFAgKWHImMggICtBAo//UgyL11sq5opFgGrCySmNZOUMWslwVdi9VIP1FcQaC/9drQxpF4CLENYGRQBBP4rcO34JOl5VCIeCCCAgKMECLActd0sFgEElEDOHTdK3svPgYEAAjoL+AY3E/9xL+s8qrHDDUg/VXJLSnWfhABLd1IGRACBcgLDOyfKBVzmzm8CAQQcJkCA5bANZ7kIOF2grCBf9p0xnsvbnf5DYP2GCCR4vJI6bY+4G/9iyPhGDLq8bKq8uFf/i9wJsIzYLcZEAIGgQJ1Agjw8LyApPkwQQAAB5wgQYDlnr1kpAgiISME7b0jWdZdhgQACBgl4O6dJ8jD7XOj+TmCSXLIjT3cNAizdSRkQAQQqCVx0SpIM7shrhPwwEEDAOQIEWM7Za1aKAAIikvWPK6TgrXVYIICAgQLJY+uKt+3bBs6g39A7UwfL+K36X4ZMgKXfHjESAghULdDn6ES5cqwxH6LAHAEEELCiAAGWFXeFmhBAwBCB0n17JX3maVK6X//XhQwpmEERsKmAu3FDSRm7Xly1Cy2/giJ/W+nz69G610mApTspAyKAQCWBRLfI/53llyZ1XNgggAACjhAgwHLENrNIBBBQAvlrX5Ts264HAwEETBBI6tNKAr2eN2Gm6KcYnjlW0ov0/XoiAVb0+8IICCBQs8DZg7wytpun5oa0QAABBOJAgAArDjaRJSCAQGgCWVcskYKP3gutMa0QQCBqgdTppZLYbFPU4xg9wG0J0+SZPdm6TkOApSsngyGAQDUCXVu55eYp3OTODwQBBJwhQIDljH1mlQg4XqBk56/a1welrMzxFgAgYJaA5+gWkjz6JUlwWfufu/cDE2XpjnxdWQiwdOVkMAQQOITAfbP9cmQjXiPkR4IAAvEvQIAV/3vMChFAQETynn1ccu69HQsEEDBZIDCiiSR1WmvyrOFN90fqQBm7NTm8TjW0JsDSlZPBEEDgEAJn9PHK9N68RsiPBAEE4l+AACv+95gVIoCAiGRcMF+KNm3EAgEETBZISE2R1ElbxF1/t8kzhz5dka+19PmtQ+gdQmhJgBUCEk0QQEAXgaMau2TlLP2/pqpLcQyCAAII6ChAgKUjJkMhgIA1BYp/+F7SF5xuzeKoCgEHCHi7HyHJ/Z+z9ErHZo+XPwqKdKuRAEs3SgZCAIEQBG6d6pPOLd0htKQJAgggYF8BAiz77h2VI4BAiAK5q1fJ/tWrQmxNMwQQMEIgeWKyeI/4wIihdRlzhWuqPLY7R5ex1CAEWLpRMhACCIQgMK6bRxYM8obQkiYIIICAfQUIsOy7d1SOAAIhCmQsnCVF320OsTXNEEDACIHElodL8ph14goUGzF81GN+nDxBzt9eEPU4wQEIsHSjZCAEEAhB4PC6CbJ6fiCEljRBAAEE7CtAgGXfvaNyBBAIQaD4x+8lfT6vD4ZARRMEDBfwD2ohvuNfNHyeSCbYnXKyjN5WK5KuVfYhwNKNkoEQQCBEgZun+KRrK14jDJGLZgggYEMBAiwbbholI4BA6AK5jz0k+x9aGXoHWiKAgHECLpfUmpEt7sY/GDdHhCMXJ7WUk3Z2jrD3wd0IsHSjZCAEEAhRYEJ3j5w1gNcIQ+SiGQII2FCAAMuGm0bJCCAQukDG4jlStHlT6B1oiQAChgp4OrWSlBHPGzpHpINPyjlNtucXRtq9Qj8CLF0YGQQBBMIQOKKhS1adydcIwyCjKQII2EyAAMtmG0a5CCAQukDxzz9K+llTQ+9ASwQQMEUgcGp9STr6DVPmCmeS+xKnyf/tyg6nS7VtCbB0YWQQBBAIU+CO6X7p0NwVZi+aI4AAAvYQIMCyxz5RJQIIRCCQ++Rq2f/Aigh60gUBBIwUcNWvJ6njPhDXYflGThP22P9JHi8LtxeF3a+qDgRYujAyCAIIhCkwrZdHZvblNcIw2WiOAAI2ESDAsslGUSYCCIQvkLFkvhR9uTH8jvRAAAHDBZJOSpNA7zWGzxPOBHtT+8nIrbXD6VJtWwIsXRgZBAEEwhQ4uqlL7j6D1wjDZKM5AgjYRIAAyyYbRZkIIBCeQMn2rbJv9sTwOtEaAQRMFUiZ6hJPC+uEzKVJh0uvncfrYkCApQsjgyCAQAQC98z0S9smvEYYAR1dEEDA4gIEWBbfIMpDAIHIBPKefVxy7r09ss70QgABUwQ8bZpL8qkvS4K7zJT5QplkRu4E+SG3IJSmh2xDgBU1IQMggECEArP7eWVKT0+EvemGAAIIWFeAAMu6e0NlCCAQhUDGRQulaOOGKEagKwIImCEQGN5Uko59xYypQprjocSpcv+unJDaHqoRAVbUhAyAAAIRCnRq4ZJ/TuM1wgj56IYAAhYWIMCy8OZQGgIIRCZQ8tsO2XfG+Mg60wsBBEwVSAgEJHXqNnHX32nqvNVN9kXKOFmwrTjqWgiwoiZkAAQQiELggTl+SWvAa4RRENIVAQQsKECAZcFNoSQEEIhOIO/5pyTn7lujG4TeCCBgmoD3+DRJHmSNC93TU3rL8G31ol47AVbUhAyAAAJRCMwf4JXx3XmNMApCuiKAgAUFCLAsuCmUhAAC0QlkXX2xFLz/dnSD0BsBBEwVSJ6QKt7W75k6Z1WTlXobS6/fu0ddBwFW1IQMgAACUQh0O8Ityyf5ohiBrggggID1BAiwrLcnVIQAAtEIlJXK3gnDpTR9XzSj0BcBBEwWSGzWRJLHviGu5CKTZz54url5E+Xr/flR1UGAFRUfnRFAQAeBJ88JSINaCTqMxBAIIICANQQIsKyxD1SBAAI6CRR+/plkLj1bp9EYBgEEzBTwD2wlvm7PmzlllXM96pkqd/8R3UXuBFgx30YKQMDxApePSZKT2yc63gEABBCIHwECrPjZS1aCAAIikvvIA7L/4fuxQAABmwqkzMgXT9PvYlr91ymnytxtpVHVQIAVFR+dEUBAB4FTj/fIOYO9OozEEAgggIA1BAiwrLEPVIEAAjoJZF60UAo3btBpNIZBAAGzBRKPaSWpo2J7CiszpYcM3dYwqqUTYEXFR2cEENBBoE1jl9w7y6/DSAyBAAIIWEOAAMsa+0AVCCCgh0BRkfw1pr+UFRToMRpjIIBAjAQCYxpKUrvXYjS7SFlifem5q1dU8xNgRcVHZwQQ0EngsbP90ri2S6fRGAYBBBCIrQABVmz9mR0BBHQUKPzsY8m8ZJGOIzIUAgjEQsBVt66kTPhM3Idlx2J6bc5zCibJxuy8iOcnwIqYjo4IIKCjwNKRXhnSyaPjiAyFAAIIxE6AACt29syMAAI6C+xftUJyn1qt86gMhwACsRBI6pUmgT5rYjG1NufT3inyz9/3Rzw/AVbEdHREAAEdBYZ3TpQLhifpOCJDIYAAArETIMCKnT0zI4CAzgLp58yS4u836zwqwyGAQKwEUqZ4xdMyNnfafZcyWmZti3zlBFiR29ETAQT0E2hZ3yUPzuUeLP1EGQkBBGIpQIAVS33mRgAB3QTK8vLkr1P66jYeAyGAQOwFPK2bScrYV0QSo/siYCQryU4+QQZvbxJJV60PAVbEdHREAAGdBbgHS2dQhkMAgZgJEGDFjJ6JEUBAT4HCj9+XzGUX6DkkYyGAgAUE/MOaia/zy6ZXUpZYW3ru6hfxvARYEdPREQEEdBbgHiydQRkOAQRiJkCAFTN6JkYAAT0F9q+8XXKfe1zPIRkLAQQsIJCQ5JPU6b+Lu8F206u5oHCKfJQV2T1YBFimbxcTIoBANQJDOiXK0pHcg8UPBAEE7C9AgGX/PWQFCCAgIunzT5fiH7/HAgEE4lAgqesREhjynOkrW5M0RW7eSYBlOjwTIoCArgKN6yTIYwsCuo7JYAgggEAsBAiwYqHOnAggoK9AcZHsGdpL3zEZDQEELCWQMqGOeFqvN7WmLSmnyBnbXBHNyQmsiNjohAACBglwD5ZBsAyLAAKmChBgmcrNZAggYIRA0VdfSMb5ZxkxNGMigIBFBNyNG0rK+PXiSi00raL9KcfLwG2HRzQfAVZEbHRCAAGDBLgHyyBYhkUAAVMFCLBM5WYyBBAwQiD3ydWy/4EVRgzNmAggYCEBf/808XVfY1pFCe4UOfHPARHNR4AVERudEEDAIIERnT1y/nCvQaMzLAIIIGCOAAGWOc7MggACBgpkXnmhFH74roEzMDQCCFhFIGVGsXiafm1aOZeWTJX16Tlhz0eAFTYZHRBAwECB1g1dcv+ZfgNnYGgEEEDAeAECLOONmQEBBAwW2DthmJTu22vwLAyPAAJWEPC0aykpY14wrZSXkybLDTtzw56PACtsMjoggIDBAuuWBsSTmGDwLAyPAAIIGCdAgGWcLSMjgIAJAiW7/pB900abMBNTIICAVQT8oxqJ75h1ppTzc+oImbY1Mey5CLDCJqMDAggYLHDHdL90aB7ZhykMLo3hEUAAgZAECLBCYqIRAghYVaBg/euSdf3lVi2PuhBAwAABV63akjL5K3Efts+A0SsOmRfoLP13tAx7HgKssMnogAACBgvMH+CV8d09Bs/C8AgggIBxAgRYxtkyMgIImCCQc89tkrfmSRNmYgoEELCSQFLPIyTQ9znjS3IlSY/dQ8OehwArbDI6IICAwQL92rll2ak+g2dheAQQQMA4AQIs42wZGQEETBDIWDhLir7bbMJMTIEAAlYTSJ7sE2+rjw0v68qSqfJ6mBe5E2AZvi1MgAACYQo0qeOSRxdwkXuYbDRHAAELCRBgWWgzKAUBBMIUKCuTPYO6h9mJ5gggEC8Cia0Ol5Rxr0qCt8TQJa3zT5arfw3vIncCLEO3hMERQCBCgTWLA1I7wEXuEfLRDQEEYixAgBXjDWB6BBCIXKD4268l/dzZkQ9ATwQQsL2Af0gL8XV90dB1bEsZJpO3ecOagwArLC4aI4CASQI3TPBJ9yPdJs3GNAgggIC+AgRY+noyGgIImCiQ99wTkrPynybOyFQIIGA1gYREj6Se8Ze4G/xiWGn5gY5y8o4jwhqfACssLhojgIBJAjNO8srpJ3GRu0ncTIMAAjoLEGDpDMpwCCBgnkD2jVdJ/htrzZuQmRBAwJICSV3SJDB0jYG1ueSkvaOkuKws5DkIsEKmoiECCJgo0L21W26YyEXuJpIzFQII6ChAgKUjJkMhgIC5AulnTZXin380d1JmQwABSwokn1ZPvEe+aVht15dNlX/vzQl5fAKskKloiAACJgrU9ifImvMCJs7IVAgggIB+AgRY+lkyEgIImCygXeAexokIk8tjOgQQMFHA1ai+pI5/V1y1Cg2Z9U3/ZFkWxkXuBFiGbAODIoCADgKPLQhI4zpc5K4DJUMggIDJAgRYJoMzHQII6CNQvPUnSZ8zRZ/BGAUBBOJCwNc3Tfw9jXmVcEfqEJm4NfTXbgiw4uInxSIQiEuBZWOSpF/7xLhcG4tCAIH4FiDAiu/9ZXUIxK1A/lvrJPsfV8Tt+lgYAghEJpB8uoj38C8i63yIXoX+dtL316NCHpcAK2QqGiKAgMkCE0/0yNz+4X1Z1eQSmQ4BBBCoUoAAix8GAgjYUmD/Aysk98nVtqydohFAwDgBT9uWknLqCyIGvB0zKONUySkuDal4AqyQmGiEAAIxEOjRxi3XnRb6idIYlMiUCCCAAAEWvwEEEIgfgcxLF0vhpx/Fz4JYCQII6CbgP6Wp+Dq8ott4wYFulmmy5q/skMYlwAqJiUYIIBADgcMPc8nqef4YzMyUCCCAQHQCnMCKzo/eCCAQI4G9k0ZI6V97YjQ70yKAgJUFXKkpkjr5B3HV+1PXMt8NTJSLd+SHNCYBVkhMNEIAgRgJvHFJsrgMOKkao+UwLQIIOESAAMshG80yEYgngdKsTNk7dlA8LYm1IICAzgLeE1tL8snP6jrqzpRBMn5baJ+fJ8DSlZ7BEEBAZ4EH5vglrYFL51EZDgEEEDBWgADLWF9GRwABAwSKvtwoGUvmGzAyQyKAQDwJJE9OFm+rD3RbUqG/jfT9tX1I4xFghcREIwQQiJHAlWOTpM/RfIkwRvxMa5LAF198IbNmzZLdu3fLqlWrZPjw4SbNfOhp0tPT5ZxzztHquvfee6V169aWqMsORRBg2WGXqBEBBCoI5K15UnLuuQ0VBBBA4JAC7hZNJHXs65LgL9ZNamTmONlbVPN4BFi6kTMQAggYIDCzr1em9fIYMDJDImANgbKyMi20uvrqq7WCJkyYINdff70EAqGdpDZyFQRYkesSYEVuR08EEIiRQPYt10n+updiNDvTIoCAnQT8g1uJ77jndSv5joSp8uSenBrHI8CqkYgGCCAQQ4GBHRLlklFJMayAqREwVuDPP/+URYsWicvlklq1asmGDRvkwQcflC5duhg7cQijE2CFgFRNEwKsyO3oiQACMRJIXzhLir/bHKPZmRYBBGwlkJAgtWbmiLvRD7qU/WFggizZUVDjWARYNRLRAAEEYijQprFL7p3FlwhjuAVMbbDA2rVrZc6cObJ06VI58sgjZe7cuTJ79my5/PLLxev1Gjz7oYcnwIqcnwArcjt6IoBAjAT2jhsspZkZMZqdaRFAwG4C3mPTJHn4Gl3K/jN1gIzZmlLjWARYNRLRAAEEYiiQ5BFZe2FyDCtgagSME8jNzZXLLjnaOG4AACAASURBVLtMVIj16KOPSpMmTeTss8+WzMxMue+++6Rt27YHTZ6fny9XXnml1v6FF17QTm6pE1vvvPOOFBcXS+/eveXMM8+UE088URISKn7Cs7S0VNR9Wy+++KLW/ueff5aUlBTp3LmzjBgxQsaPH1/h1cXKAZZqq06LqeeOO+6QRo0aHVTfb7/9pq2hQYMGcuutt0rt2rW1uj744AN55JFHtL/m5ORIjx49ZNSoUQfNGRwwWOsTTzwh77//vqhxa+pj3E6FPzIBVvhm9EAAgRgKlO3Pkb9G949hBUyNAAJ2FEge10C8R70edenFviPkpN861jgOAVaNRDRAAIEYCzxxTkAa1qr4X8RjXBLTI6CLwFdffSUzZsyQ4447Tgt7VEB02223ye23366FVOpkVuUQqnyANW7cOHnttde0QKj8o8a58847ZciQIQf+tgqR1F1bauzK7YONVC3q5Ffw/q3KAVarVq20+h544AH517/+pYVllZ/XX39dZs6ceaD+kpISLYy74YYbqjRTIdZ1110n9erVC7nWvn37aveEpaWl6bIPRgxCgGWEKmMigIBhAsU/fi/p8083bHwGRgCB+BRw1T9MUk/7SFx18qJe4Ljs8fJ7QdEhxyHAipqZARBAwGCBGyf75Pg0t8GzMDwC5gqUv7x9+fLlMn36dK2Azz77TKZNm6bdgVXVKafyAZYKqlTIdcYZZ0j9+vVF3aelgrDHHntMO1F1yy23aPdqqUedfFKvJrZp00a7MP7YY4+VxMREUafAXn31VbnpppskIyOjQjBV1SuEwS8mjh49Wjs95vH87yMLRUVFWrCkTngF7/HasmWLnHXWWVo4d80112invVQot23bNi3keuutt+Suu+6SsWPHHtgA1T/4SqX6a8+ePbVa9+zZI6tXr9aCuH79+mk1qxNeVnwIsKy4K9SEAALVChS8+5ZkXXsJQggggEDYAkl9jpBAr+fC7le5wz2uafLI7mwCrKglGQABBGIpcPYgr4ztxpcIY7kHzK2/QPDy9l27dlV4XVC9PnjBBRdooZIKaoYPH15h8vIBVlV3ZanXAufNm6cFPitXrhR1akqdgrr55pu1oKiqMQsLC7VTUOpUVfkwqaoAS53euvTSS+WXX36Re+65R1q0aHGgvqpeH3zppZdk/vz5cv7552v/V/5E2XvvvSeTJ0/WQrhgGBZc//bt27XxVeBW/lEnyVRIpwKy6k6B6b9b4Y9IgBW+GT0QQCCGArlPPiz7H7g7hhUwNQII2FkgdbpLEpttjGoJnySfJudtLyTAikqRzgggEGuBU7omyuKhfIkw1vvA/PoKBC9vryqEUndFXXzxxTJhwgTtRFPwlT5VQfkASwVU6hW88k+kF6+rVwtVyKVOfam7sNRT3VjqXqolS5YcdHIq+PrgVVddpYVS6vn888+1kKpOnTpy7rnnyqBBg7T7sSq/GhlcQ/C1yqpOeAXbfPLJJ6Jen6wqFNN3lyIfjQArcjt6IoBADASyb7te8te+GIOZmRIBBOJBwNOmhaSMfUnEVRbxcnannCyjt/396kB1D68QRsxLRwQQMEng2JZuuW2qz6TZmAYB4wWCl7c//fTT8tBDD8ngwYMrTBp87U6dRgq+ihdsUPkS927dulXoG0qAtX//ftm7d6/s2LFDfvjhB9mwYYP2iqF6hfDCCy+UxYsXa2NWN5bqt2DBAu10VDBgK//64MMPPyydOnXSxlBrVae71N8LPq1bt5aRI0dq4Zv68qI6LRZ8gie2QtkF9aqleh3S57Pevx8IsELZQdoggIBlBDKWzJeiL6M7PWGZxVAIAgjERMA/spn4Or4c8dwlSS2k984uh+xPgBUxLx0RQMAkgcPrJsjq+QGTZmMaBIwXCJ4y2r17d42TqTBJnTRyu/++By7SAEt91e/DDz+Uf/7zn1pgVd0TSoAVfOXw7bff1l5JbNeunfaVQPX1QfVlwvJ3bwVDrGeffVYLsb7//vsKU6s7sa699lrp2rWr9vfXrFkjCxcurNFFNSDAComJRggggEDNAnunjJLS3btqbkgLBBBAoBqBhIBfUqdtF3e9nREbTcmZIFvzC6rtT4AVMS0dEUDAJAGfR+SVC5NNmo1pEDBWoPzl7aHMpC5zL3/XVCQBlprzhRde0F5LVHdYdejQQfvyobq/qm3bttK+fXt59NFHtS8MhhJgqbqDl8Kr+7rU64JvvPGG9vXB8q8PVl6fur9K3Z317rvvyptvvqmNoR61RnX3lvqqYDDAKl9HKE5Wa8MJLKvtCPUggED1AsXFsmdoT4QQQACBqAW8JxwhyQMiv9D9gcSp8q9dFT+vXb4oAqyot4gBEEDABIGXLkiWZK7BMkGaKYwWCF7erl4TrPx6YPm5g+3ef/997USTukdKPZEEWPv27dPun/rxxx+1kEp91a/8HVTB1//UaapQA6zgmOr1vX/84x9y9913a6FU8ERWKI47d+6UZcuWyWuvvaZdOK9eKQzemTVkyBC54YYbtK8X2vEhwLLjrlEzAg4VKNmxTfbNmuDQ1bNsBBDQWyB5Um3xpr0T0bAbk8fLOduLqu1LgBURK50QQMBkgQfn+qVlfZfJszIdAvoLBC9vr+qC9vKzlT+pNWzYMO3Le7Vr144owAp+mbBhw4ayYsUKqVu3boWFqWBL3Wn17bffhhxgBetTwdPy5cu14Kpp06YHhU7qZJX68/IhXHByNYYK1NT/BQOsYHD3xRdfyP333y99+/atUKvq8/jjj8vSpUvlyiuv1E5/VXchvP67F/qIBFihW9ESAQRiLFC44UPJvOy8GFfB9AggEC8C7sMbS8r4N8QVKA57SXtT+8jIrRX/g2r5QQiwwialAwIIxEDg5sk+6Zr29x1APAjYVaD85e0q8Bk+fPghlxK8zP2PP/6Qf/3rX9K7d++IAqzyodAVV1whp556qvZlQ1XPq6++qn15UIVc6gn1BJZq+91332kBknr179NPP5XLL79cpk+fXmFNKoiaNWuWpKamaqetTjrpJO3SdXXqa/369drfq1Wrltx7772iLndXAZV6jVCdGGvWrJkWVKkAT9WrLrVXl7yrQEyFZcE+Vvw9EGBZcVeoCQEEqhTIe/4pybn7VnQQQAAB3QR8g1qJ//jnwx6vxNtUev9e8QtFBFhhM9IBAQRiLLB0pFeGdPLEuAqmRyA6gWDgo4IZFRqpC88P9ZSUlGink26//XaZPXu2FhCpy9jVySN1Z5W61yqUrxBWvgOr8pwzZszQviioxleB1GWXXSYej6farxAG+5cP5FSIVdXrg+req/vuu087mVXVo14RVIHUmDFjDpykUq9Jqnu/1Kmzqh7lpwxUsGXF01eqZgKs6P5ZoTcCCJgokHPfHZL3zGMmzshUCCDgBIFaMwvF3fibsJc6M3eCfJ9b9UXunMAKm5MOCCAQA4HZ/bwypScBVgzomVIngfKvBIbz6lvwBJN6fVAFQS1btgw7wFJLCH6FUI3x2WefaatSJ7rUl/x69eolu3bt0l4jVIFSMFxLT0+Xc845R9TXEqs77RTKK5Fq7k8++URWr14taj3qi4UqhBo8eLB2t5f6imHlIEr1UW2feOIJUfeAqT7qhNaAAQO0E13NmzfXaWeMGYYAyxhXRkUAAQMEsm5YJgVvv2bAyAyJAAJOFvB2PEKSR4Z/ofvDiVPl3moucifAcvIvirUjYB+BMcd7ZOFgr30KplIEHCKgAqYlS5ZUeceVQwiqXCYBlpN3n7UjYDOBjCXzpejLjTarmnIRQMAOAv5TG4nv6HVhlbopZazM21ZSZR8CrLAoaYwAAjES6N3WLVeP88VodqZFAIGqBIKvEKpL4NUrfy1atADqvwIEWPwUEEDANgL7Zk6Qkl+32aZeCkUAAfsIuOrWkdRJG8VVJyvkotNTesnwbfUJsEIWoyECCFhNoF1Tl6w4w2+1sqgHAccJqHu51KP++txzz8lVV10lZ555ppx//vnidvOhheAPggDLcf9osGAE7Cvw1+j+UrY/x74LoHIEELC0QFLv1hI46dmQayz1NJRef/QgwApZjIYIIGA1gYa1XPLEOQRYVtsX6nGewLZt22T+/Pny1VdfaYvv0qWL3HXXXdqXCHn+J0CAxa8BAQRsIVBWkC9/jehji1opEgEE7CuQOt0ric02hLyAefmTZFNO3kHteYUwZEIaIoBAFAIt/b9Ji6RfJTkxV/YV1ZWfc9Nkb1HdkEdMSBB585LkkNvTEAEEjBHIzMyUSy+9VPsCovoK4HnnnSfHHHOMMZPZeFQCLBtvHqUj4CSBkt9/k32nj3XSklkrAgjEQCCxdXNJGftvSUgsDWn2x71T5a7fDz4ZSoAVEh+NEEAgCoFutb+QtoEfDxrhg4wesi0v9C+JPbMoIIclJ0RRCV0RQAABcwQIsMxxZhYEEIhSoGjzl5KxeG6Uo9AdAQQQqFnAP6KF+Dq9WHNDEdmccqrM2XZw2EWAFRIfjRBAIEKBxt4/ZWC9d6vsnVcakOf+HBnyyCtn+uSoJtyxEzIYDRFAIGYCBFgxo2diBBAIR6Dg3bck69pLwulCWwQQQCAyAa9Xas34U9z1a/5oRFZKDxmyreFB8xBgRUZPLwQQCE3guFqbpF3ylmob79ixQ/bv3x/aYCa2atasmYmzMRUC1hT47bffrFlYuapq1aoll19+ueXqJMCy3JZQEAIIVCWQ9/xTknP3reAggAACpggkdWstgYEhXOjuqSc9/uhNgGXKrjAJAggEBU6s/ZkcGdhaLYj6L8jZ2dmAIYAAAhEJEGBFxEYnBBBA4G+B/Q/cLblPPgwHAgggYJpA8sS64j3i7RrnW1Q4WT7Nyq3QjhNYNbLRAAEEohBoE/hZutfeWO0I6/44QXKLvSHNMPFEj/RrnxhSWxohgIBzBKx4YpITWM75/bFSBGwtkH3T1ZL/+iu2XgPFI4CAvQTcTRpJyvi3xJVSdMjCn/FOldsqXeROgGWvvaZaBGwnUFYmpzR8TWonZh1U+g/7W8unWceFvKQz+nhlem9PyO1piAACCMRKgAArVvLMiwACYQlkXrxQCv8T+qftwxqcxggggEA1Ar6BR4i/23OH9PkudbTMqvQmDwEWPykEEDBaINWdI8fV+lKa+X7Xpiopc8uW/a3l8+zOYU097gSPLBgY2mmtsAamMQIIIKCzAAGWzqAMhwACxghknH2GFG351pjBGRUBBBA4hEDqGSWS2OSraltkJ3eTwdubVvhzAix+UgggYJaAz1UgAXeepBfVljJJCHvaIZ08snQkAVbYcHRAAAHTBQiwTCdnQgQQiERg3xnjpeS3HZF0pQ8CCCAQlUDiMa0kddTz1Y5RllhLeu46mQArKmU6I4BArAR6tHHLdaf5YjU98yJgC4Hdu3fLG2+8IW63W0aMGCGpqakH6t6wYYN8+21o/0P74YcfLoMHDw5pzZmZmfLZZ5/Jrl27pKioSBISEsTn80mbNm2kU6dO4vEc/OqvqmPTpk2Sn5+v/flRRx0lXbp0qbLtzz//LB988IEcffTR0r1795BqinUjAqxY7wDzI4BASAJ7Txsqpen7QmpLIwQQQEBvgcCYJpLUbm21w15YNEU+yPzfJ+s5gaX3DjAeAggYJdChmUvuON1v1PCMi4DtBVQY9Prrr8vevXvF7/dHFWAdccQR0rdv3xpNtm3bpoVLKriq6qlXr54WhKlAK/j88MMP8vHHH4sKydQcP/74oxaAqcvY+/Xrp4VvwaegoEDWrVsnhYWFMmzYMElJSamxJis0IMCywi5QAwII1Cjw14iTpKygoMZ2NEAAAQSMEHDVqiWpU78WV52qg/QXkqbIjTsJsIywZ0wEEDBWoGV9lzw4lwDLWGVGt7PAp59+qp2wKisrqzLAqmltwf6HHXbYQaFTVX1zcnLk1VdfFfXXhg0byoknnigqsFJh1vfffy9ffvmlFBcXS1pamhZMqUf9mQqkMjIypH///lqIFQypsrOzZdCgQdKoUaMD03399deyceNGOe6446Rjx441LcEyf06AZZmtoBAEEKhWoLhI9gztBRACCCAQUwFvz9aS3PfZKmv4MeUUOX2b68CfcQIrplvF5AggEIbAYckJ8syiQBg9aIqAcwSCr9mp8Eo96sRT5VcID6URPBWVmJiohUgqkKrp+eabb7STU3Xq1JGhQ4dWOGWl+qowTf25qmX48OHa64z79u3TAiyXy1WhPnVybOfOndKrVy/tdUL1BAMyr9erjZ+UlFRTSZb5cwIsy2wFhSCAQHUCpRnpsnf8EIAQQACBmAukTPOLp/lHB9WxP7mrDNzenAAr5jtEAQggEK6AJzFB1i0lwArXjfbxL5Cenq7de5WXlyfq1T/1Wp+6VyrUACsYFO3fv1+OPfZY7S6qUJ7169drc7Vv377Ku6nU3Vhr167VTmEFT1upkOrtt98+qL5ggFV+LHXyavPmzdK7d29p3bp1KCVZpg0BlmW2gkIQQKA6gZKdv8q+GeMAQgABBGIukJjWTFLGvSIJntKKtbgD0uPPQQRYMd8hCkAAgUgEXrkwID5P+F8wjGQu+iBgB4GSkhJ55513ZMeOHdql6ep1vaoCokOtJXi5u3p1UM+TTsEAq7S09MCpruDfUxe9lw/YKp/AUq8Yvvbaa1KrVi3tdcby92LZYV8IsOywS9SIgMMFin/8XtLnn+5wBZaPAAJWEQgMaylJnV84qJzLSqbI2+l/34PFK4RW2S3qQACBUASeOMcvDWv97zXoUPrQBoF4Fvjiiy+0r/kF761SF7iHE2Cp9io8Upekq9f3jjzySN24fvrpJ/nwww8PvGKoXgGs6r6rqv6euhh+69atB05u6VaUSQMRYJkEzTQIIBC5QNGX/5GMJQsiH4CeCCCAgJ4CbrfUmpku7gY/Vxj1377Jcv1vuQRYelozFgIImCKw6ky/HNGQAMsUbCaxvMBvv/2mnb5Sj3pFr2nTpto9UuEEWCpgUvdf1a9fXzt9pV491ONRJ8NUMPbnn38edAF7TV8hVKGaeiVSXeZ+8skn2+70lfIjwNLjV8QYCCBgqEDBh+9K1pUXGjoHgyOAAALhCHi7tpbkIRUvdP85dYRM25pIgBUOJG0RQMASArdO9Unnlm5L1EIRCMRSID8/XwuI1P1X3bp10+6hUk84AZb66p/6iqC6O0vv01fBLxo2b95c+wJh5VcAf/zxR/n8888lNzdXC83atm0rXbt21dag7tZSwVfwMnl1Gbw6ZabWXL6tlV8rJMCK5T8dzI0AAiEJFLyxVrJuvCqktjRCAAEEzBJImVBfPK3fODBdXuBY6b+jFQGWWRvAPAggoJvAzVN80rUVAZZuoAxkWwF18kq9YteiRYsKAVE4AVbwK4Lq64DqK4F+v18Xj6+++krUq41169bV7q9SXyEM9dm+fbu8++672mX06vL2r7/+WtRl7urVxu7du2unxf7zn/9Iq1atpG/fvqEOa3o7AizTyZkQAQTCFch74WnJWXFLuN1ojwACCBgq4G7UQFJOe0dcqYV/z5PgkR57hhNgGarO4AggYITAPyb65ITWBFhG2DKmfQS+++47USecVOA0ZMgQqV279oHiQw2w1Ct+6jW9P/74Q4466ijtBJYeT/DLgaqmAQMGiArHQn2Kioq0U2Xqq4hqXSr4Cp4QU683qnu+1Gkx9WVDdRoreEIr1PHNbEeAZaY2cyGAQEQCuY8+KPv/796I+tIJAQQQMFLA17+1+Lv/71XCq0unyrp9OVzibiQ6YyOAgO4C153mkx5tCLB0h2VAWwkEv9gXStGJiYlVXoSelZWlBUHq8nZ1kqlly5ahDFdtGxU+ffTRR9qpsHr16mnhVSAQCGvM77//XtQXETt16iRdunTRwrW33npL1OXv6oRYcnKyNp76OqH6MxW6qS8vWvEhwLLirlATAghUEMhdvUr2r16FCgIIIGBJgZQZIp6mX/z9H/78k+WqX3MJsCy5UxSFAALVCVw1LklOavv3HX48CDhVQI8A65dffpH3339fC5nKh0ORmP7111/aa3/qTi1151WfPn3Cvgxe3YW1bt06bXp12krVFTxNVqtWLe3vqSBLPcH1qwBLnR6z4kOAZcVdoSYEECDA4jeAAAK2EfC0ayUpY57X6t2eMlQmbUsiwLLN7lEoAggogWWnJkm/dgRY/BoQqE4g1FcIP/vsM9m8ebP25UL1ul6kjwrC1Mkr9UriMccco13E7nKF/6VQdWeWujtL3XN19NFHa+UET2CpVyXL39HFCaxId4t+CCCAQDkBTmDxc0AAAasLBEYfLknt/y0FyR2k3/bWBFhW3zDqQwCBCgKXjEqSgR0IsPhZIBBtgBU8xaS+XqhCo0ie3bt3a/doqdcH1TgnnHBCJMNod16pu67UqSt16bv60qB61D1X1d2BpV59VMGbuhfLig8nsKy4K9SEAAIVBAiw+EEggIDVBRJSUiR12g/iPmy39Ns7WpJ+/D+rl0x9CCCAwAGBi05JksEdCbD4SSAQTYBVUFCgva63b98+7R6pml7DU1/++/DDD7VL40eMGKFdzF7+EvhQduNQ86h7r7Zs2VLlXVzBC+tbt25d4SuE7dq1izgwC6XeaNsQYEUrSH8EEDBcgADLcGImQAABHQS8PY6U5H7PyHKZJus3rNBhRIZAAAEEzBFYMiJJhh1LgGWONrPYUSCUVwiDAVZmZmZIF7hXFWCp+67UJfDq7qpQnuoCrL1792p3WtWtW1f7qqDbffBHGr799lvZtGmTdiLL6/Vqrxh27ty5yrah1GJGGwIsM5SZAwEEohIgwIqKj84IIGCiQMqUVHnv6KZy0zt8OdVEdqZCAIEoBRYP9copXf9+vYgHAQTME1DB2Mcff6y9tqdOYPEcWoAAi18IAghYXoAAy/JbRIEIIPBfgcSWzSRzRoHM/uBpTBBAAAHbCCwckiRjjuMElm02jELjRkBd+P7TTz/JsGHDDnwNMG4WZ8BCCLAMQGVIBBDQV4AAS19PRkMAAWMFEgY2kYmljxs7CaMjgAACOgrMH+iV8SdwAktHUoZCoEYB9Zqguqy9fv362p1ZPDULEGDVbEQLBBCIsQABVow3gOkRQCBsgXP6Pyl/SaOw+9EBAQQQiIXA3P5emXgiAVYs7JnTuQLq9cGvv/5a+vXrJz6fz7kQYaycACsMLJoigEBsBAiwYuPOrAggELnA/w26U9aVdIx8AHoigAACJgrM7ueVKT0JsEwkZyoEEIhAgAArAjS6IICAuQIEWOZ6MxsCCEQv8OnAJXJb6YjoB2IEBBBAwASBM/p4ZXpvAiwTqJkCAQSiECDAigKPrgggYI4AAZY5zsyCAAL6CfzRc7yc5ztbvwEZCQEEEDBQgBNYBuIyNAII6CZAgKUbJQMhgIBRAgRYRskyLgIIGCVQ0O54mdHkZqOGZ1wEEEBAV4EFA70yjkvcdTVlMAQQ0F+AAEt/U0ZEAAGdBXKfWi37V63QeVSGQwABBIwTSDisgUzs/LRxEzAyAgggoKPAecOSZGSXRB1HZCgEEEBAfwECLP1NGREBBHQWyHvhaclZcYvOozIcAgggYKzAtYMek29Kmho7CaMjgAACOggsHemVIZ24A0sHSoZAAAEDBQiwDMRlaAQQ0Ecgf91Lkn3LdfoMxigIIICASQIvDb5eHi/uadJsTIMAAghELrDs1CTp144TWJEL0hMBBMwQIMAyQ5k5EEAgKoGC9a9L1vWXRzUGnRFAAAGzBb7tP0+ukYlmT8t8CCCAQNgC153mkx5t3GH3owMCCCBgpgABlpnazIUAAhEJFH78nmQuWxJRXzohgAACsRLI6DZM5qUujdX0zIsAAgiELHDzZJ90TSPAChmMhgggEBMBAqyYsDMpAgiEI1C4cYNkXrQwnC60RQABBGIuUJJ2tExNWxnzOigAAQQQqEngjtP90qGZq6Zm/DkCCCAQUwECrJjyMzkCCIQiULR5k2QsnhNKU9oggAAClhFISPLJ6SeukQK33zI1UQgCCCBQlcDKmT45qgknsPh1IICAtQUIsKy9P1SHAAIiUvzTFkmfNx0LBBBAwHYCdw++T94vPsp2dVMwAgg4S+DBuX5pWZ8TWM7adVaLgP0ECLDst2dUjIDjBEp+3S77Zp7muHWzYAQQsL/AOwMvk3tLB9p/IawAAQTiWuCxBQFpXCchrtfI4hBAwP4CBFj230NWgEDcC5Tu+VP2Tj4l7tfJAhFAIP4EtveZJhclzo6/hbEiBBCIK4FnFgXksGQCrLjaVBaDQBwKEGDF4aayJATiTaA0M0P2jhscb8tiPQgg4ACB3E69ZVb9ax2wUpaIAAJ2FnjpgmRJTrLzCqgdAQScIECA5YRdZo0I2FygrCBf/hrRx+aroHwEEHCkQONmMqn9I45cOotGAAH7CKxbGhBPIiew7LNjVIqAMwUIsJy576waAdsJ7Bl4gu1qpmAEEEBACSwd8KzsKKsHBgIIIGBJgUR3grx2UcCStVEUAgggUF6AAIvfAwII2EJAvUKoXiXkQQABBOwm8MTgW+XF4q52K5t6EUDAIQJ1kxPk2UUEWA7ZbpaJgK0FCLBsvX0Uj4BzBNRXCNXXCHkQQAABuwls7H+u3Cyn2q1s6kUAAYcItKjvkofm+h2yWpaJAAJ2FiDAsvPuUTsCDhLIWDRHir7Z5KAVs1QEEIgXgT09xshC/6J4WQ7rQACBOBPo0Mwld5xOgBVn28pyEIhLAQKsuNxWFoVA/AlkXXGhFHz0bvwtjBUhgEDcCxS17SzTD/9n3K+TBSKAgD0FerRxy3Wn+exZPFUjgICjBAiwHLXdLBYB+wpk33Kd5K97yb4LoHIEEHCuQK3aMun4F5y7flaOAAKWFhjSKVGWjkyydI0UhwACCCgBAix+BwggYAuB/atWSO5Tq21RK0UigAAClQVuGvSwfF7SAhgEEEDAcgLju3tkGzQ7zgAAIABJREFU/gCv5eqiIAQQQKCyAAEWvwkEELCFgAqvVIjFgwACCNhR4NVB18jDJSfZsXRqRgCBOBeY1dcrU3t54nyVLA8BBOJBgAArHnaRNSDgAAH1+qB6jZAHAQQQsKPAD31nyRXu6XYsnZoRQCDOBRYN9cqorgRYcb7NLA+BuBAgwIqLbWQRCMS/QOHH70nmsiXxv1BWiAACcSmQ1XWgzK1zWVyujUUhgIC9BZad6pN+7dz2XgTVI4CAIwQIsByxzSwSAfsLFG3eJBmL59h/IawAAQQcKVDW4kiZfOQqR66dRSOAgLUFbp7ik66tCLCsvUtUhwACSoAAi98BAgjYQqDk1+2yb+ZptqiVIhFAAIGDBFwuOavvy5KZEAAHAQQQsJTAvbP80qaxy1I1UQwCCCBQlQABFr8LBBCwhUBpZobsHTfYFrVSJAIIIFCVwL8Gr5A3io8BBwEEELCUwGNn+6VxbQIsS20KxSCAQJUCBFj8MBBAwDYCewaeYJtaKRQBBBCoLPDRgKVyZ9kwYBBAAAFLCbx0QUCSkxIsVRPFIIAAAlUJEGDxu0AAAdsI7J18ipTu+dM29VIoAgggUF5gZ6+JckHSPFAQQAABywh4E0VeXZpsmXooBAEEEDiUAAEWvw8EELCNQMaiOVL0zSbb1EuhCCCAQHmB/GO6yxmNloOCAAIIWEagRT2XPHSW3zL1UAgCCCBAgMVvAAEE4kIg6/rLpWD963GxFhaBAAIOFKjfSCZ1etKBC2fJCCBgVYFurd2yfKLPquVRFwIIIFBBgBNY/CAQQMA2AvtXrZDcp1bbpl4KRQABBCoLXDHwCfmhtDEwCCCAgCUETunqkcVDvZaohSIQQACBmgQIsGoS4s8RQMAyAnkvPC05K26xTD0UggACCIQrsGbwjfJ0MR+kCNeN9gggYIzAmf08MrknAZYxuoyKAAJ6CxBg6S3KeAggYJhA4cfvSeayJYaNz8AIIICA0QJf918g18tpRk/D+AgggEBIApePSZKT2yeG1JZGCCCAQKwFCLBivQPMjwACIQsU/7RF0udND7k9DRFAAAGrCew9YbicnXKh1cqiHgQQcKjAXTN80v5wt0NXz7IRQMBuAgRYdtsx6kXAwQKlmRmyd9xgBwuwdAQQsLtAyZEdZGqLu+y+DOpHAIE4EXjm3IAclpIQJ6thGQggEO8CBFjxvsOsD4E4E/hrRB8pK8iPs1WxHAQQcIpAQiAgE098xSnLZZ0IIGBhAW+iyKtLky1cIaUhgAACFQUIsPhFIICArQT2zTxNSn7dbquaKRYBBBAoL3DH4Afk4+LWoCCAAAIxFWhRzyUPneWPaQ1MjgACCIQjQIAVjhZtEUAg5gKZFy2Uwo0bYl4HBSCAAAKRCrw9aJncX9I/0u70QwABBHQR6NbaLcsn+nQZi0EQQAABMwQIsMxQZg4EENBNIPuW6yR/3Uu6jcdACCCAgNkCv/SZIZcmnmH2tMyHAAIIVBA4patHFg/1ooIAAgjYRoAAyzZbRaEIIKAEclevkv2rV4GBAAII2FYg59g+cma9q21bP4UjgEB8CMw52SuTenjiYzGsAgEEHCFAgOWIbWaRCMSPQMH7b0vW1RfHz4JYCQIIOE6g7PCWMrnt/zlu3SwYAQSsJXD5mCQ5uX2itYqiGgQQQOAQAgRY/DwQQMBWAuoCd3WROw8CCCBgZ4GFA16SPWWpdl4CtSOAgM0FVs70y1FNXDZfBeUjgICTBAiwnLTbrBWBOBHYM7SnSHFxnKyGZSCAgBMFHhl8u7xSfKwTl86aEUDAIgLrLgqIx51gkWooAwEEEKhZgACrZiNaIICAxQTS502X4p+2WKwqykEAAQRCF/hswPlya9kpoXegJQIIIKCjQPN6Lvm/s/w6jshQCCCAgPECBFjGGzMDAgjoLJC1/CopeHOtzqMyHAIIIGCewK4eY2Wxf6F5EzITAgggUE6gz9FuuXKsDxMEEEDAVgIEWLbaLopFAAElkPvUatm/agUYCCCAgG0FCo/uKqc3vdW29VM4AgjYW+CMPl6Z3psvENp7F6keAecJEGA5b89ZMQK2FyjY8KFkXXae7dfBAhBAwLkCCXUOk4ldn3MuACtHAIGYClwzPkl6HcUXCGO6CUyOAAJhCxBghU1GBwQQiLVA6Z4/Ze9k7o6J9T4wPwIIRCdw3cBHZHNps+gGoTcCCCAQgcCjCwLSpA4XuEdARxcEEIihAAFWDPGZGgEEIhf4a3R/KdufE/kA9EQAAQRiLPDvQdfLoyU9Y1wF0yOAgNMEfB6RVy5MdtqyWS8CCMSBAAFWHGwiS0DAiQIZi+ZI0TebnLh01owAAnEi8H2/uXKVa3KcrIZlIICAXQTaH+6Wu2Zwgbtd9os6EUDgfwIEWPwaEEDAlgLZty+X/H+vsWXtFI0AAggogYzjBsu82peAgQACCJgqMKJLopw/LMnUOZkMAQQQ0EOAAEsPRcZAAAHTBfJeeFpyVtxi+rxMiAACCOglUNryKJnS+j69hmMcBBBAICSBc4d4ZfRxfIEwJCwaIYCApQQIsCy1HRSDAAKhChRu2iiZF8wPtTntEEAAAcsJJHi8MuWkV6VEXJarjYIQQCB+BW6f7peOzfn3TvzuMCtDIH4FCLDid29ZGQJxLVBWkC9/jegT12tkcQggEP8C9w5aKe+UHB3/C2WFCCBgGYEXzw9Iio8vEFpmQygEAQRCFiDACpmKhgggYDWBfWdOlpJtP1utLOpBAAEEQhZ4f9AlcnfJ4JDb0xABBBCIRqBhbZc8cbY/miHoiwACCMRMgAArZvRMjAAC0Qpk33Kd5K97Kdph6I8AAgjETGDHSVNkqWdOzOZnYgQQcJZAzzZuufY0vkDorF1ntQjEjwABVvzsJStBwHECef9eIzm3L3fculkwAgjEj0Bux54yq8H18bMgVoIAApYWOPNkr0zuwQXult4kikMAgWoFCLD4cSCAgG0Fin/aIunzptu2fgpHAAEEyho0kckdHwcCAQQQMEXg1qk+6dzSbcpcTIIAAgjoLUCApbco4yGAgKkCe4b2FCkuNnVOJkMAAQT0FFgy6AX5raS2nkMyFgIIIFClwLqLksVDfsWvAwEEbCpAgGXTjaNsBBD4WyBj0Rwp+mYTHAgggIBtBZ4adLM8X3K8beuncAQQsIdAm8ZuuXcW91/ZY7eoEgEEqhIgwOJ3gQACthbIWXm75D3H6ze23kSKR8DhAl8OOFeWl53qcAWWjwACRguMOi5RFg1JMnoaxkcAAQQMEyDAMoyWgRFAwAyBgvWvS9b1l5sxFXMggAAChgjs6X6KLEw+35CxGRQBBBAIClwyKkkGdkgEBAEEELCtAAGWbbeOwhFAQAmU/LFT9k3n5AK/BgQQsK9AcZuOMq35nfZdAJUjgIAtBB6ZH5CmdRNsUStFIoAAAlUJEGDxu0AAAdsL7B03WEozM2y/DhaAAAIOFUhJlUknvOTQxbNsBBAwQ6B2IEHWLA6YMRVzIIAAAoYJEGAZRsvACCBglkDmZedJ4YYPzZqOeRBAAAHdBW4e9LBsLGmh+7gMiAACCCiBnm3ccu1pXODOrwEBBOwtQIBl7/2jegQQEJHc1atk/+pVWCCAAAK2FXh90JXyYEk/29ZP4QggYG2BM0/2yuQeHmsXSXUIIIBADQIEWPxEEEDA9gJFX38pGefNtf06WAACCDhX4Ke+M+Vy9+nOBWDlCCBgqMCtU33SuaXb0DkYHAEEEDBagADLaGHGRwABUwT2DO0pUlxsylxMggACCOgtkN2lv8ypu0zvYRkPAQQQ0ATWXZQsHvIrfg0IIGBzAQIsm28g5SOAwN8CGRefK0X/+QQOBBBAwJYCpc3SZMpRD9qydopGAAFrC7Rp7JZ7Z3H/lbV3ieoQQCAUAQKsUJRogwAClhfIe/oRybn/LsvXSYEIIIBAdQKzBr4muaVegBBAAAFdBSae6JG5/fl3i66oDIYAAjERIMCKCTuTIoCA3gJF334tGefO1ntYxkMAAQRME3hw0F3yekkH0+ZjIgQQcIYA9185Y59ZJQJOECDAcsIus0YEHCLw1+j+UrY/xyGrZZkIIBBvAh8PWCJ3lI2It2WxHgQQiKGAuvdK3X/FgwACCMSDAAFWPOwia0AAAU0g6+qLpOD99WgggAACthT4o+dpcp5vgS1rp2gEELCmQM+j3HLteO6/subuUBUCCIQrQIAVrhjtHSdQVlYmxcXF4vF4HLd2uy0477knJGflP+1WNvUigAACmkBBu24yo8lNaCCAAAK6CZw3LElGdknUbTwGQgABBGIpYNkAKz09Xc455xx55513qvSpU6eOHH/88TJo0CAZMWKE1K1bNyTH3Nxcueyyy+Tpp5+WCy64QBYsWCA+n/n/q0Rwfbt375Z7771XWrduHVL9NDJXYO/evXLfffdJ+/btZcyYMeZOzmxhC3APVthkdEAAASsJHNZAJnV+2koVUQsCCNhc4KG5fmlR32XzVVA+Aggg8LeAbQOs8huowp+rr75a+vXrJwkJCYfc208++UTmz58vw4YNk8svv1wCgUBMfgsEWDFhD3vSNWvWyMKFC+Wuu+6SsWPHht2fDuYL7Js4Qkr27jF/YmZEAAEEdBC4ZPCzsrW4ng4jMQQCCDhdQAVXKsDiQQABBOJFwPIBloJesWLFQSesioqKZOfOnfLII4/Io48+KupE1u233y49evSodm/y8/PlyiuvlD179siNN94oDRo0iNk+EmDFjD6siQmwwuKyROOsay+RgnffskQtFIEAAgiEK/DioBvkiZLq/7NMuOPRHgEEnCswrptHFgzyOheAlSOAQNwJ2DbACu5EaWmpPP/883LppZdKz5495eabb5b69etbfqMIsCy/RVqBBFj22KfyVXIPlv32jIoRQOB/Apv7zZPrXBMhQQABBKIWuGpckpzUlvuvooZkAAQQsIyA7QMsJanutbrqqqvksccek4ceekgGDx5cAViFXF988YU88cQT8v7778tvv/2mndQaNWqUjB8//sBrhOqy7jvvvFNuuummKsdRg5aUlMhtt92mnfZS4/Xp0+fAXOpE2LPPPitr166VzZs3a/daDRgwQGbNmiXNmzevUNOhAixVr3rV8eGHH5YPPvhAMjIyqqw3OKCqRQV36jW33r17a3dqPfXUU9rF4+r/P3v2bDnxxBPF5frf++8///yzzJs3Txo2bKit+fPPP5eVK1fKhg0btLonTJggkydPlnr1Dn6NIVTPqurr27evPPDAA1owpNalXvs899xz5ZhjjpHCwkLNTv252q8uXbrImWeeKcOHDxev9+D/9ShSb3WiT/V98MEH5bPPPpPExEQZMmSIzJ07V44++mit7KDPt99+W2HfLrzwQlm8eLFl/gGmkIMFir/bLOkLZ0GDAAII2FJg3/HDZUGtC21ZO0UjgIB1BNStKs8tDkht/6GvV7FOxVSCAAII1CwQFwGWWubrr78uM2fO1O4rUiGD2+3WVq9CnFWrVmmBU05OzkEiKlC5/vrrJS0tTfszFZyowOmUU07R7siqHJz8+eefsmjRIq3tHXfcIY0aNdL+3ypwWrp0qRZ8VH6aNWumvbqo7t0K3tFVXYClwjgVRKlQqaqncr2qTTDAUqfQNm7cKK+99lqFrikpKVroMmfOHC2sUU8woFEBlQrZbrnlloN8unXrJrfeemuFC+bD9QylPhVULV++XJ555hktvKr8qPvNVAhX/n6zSL23b98u7dq104Kyqvbp/vvvl2OPPZYAq+Z/d1i6Rfq86VL80xZL10hxCCCAQFUCxWlHy7S0leAggAACUQl0O8ItyyeZ/6GqqIqmMwIIIFCDQNwEWD/99JOcddZZWtiiwphatWppS3/xxRe1YOnII4/U/qpeM1QhjroHa/Xq1Vq4pU4BqVNXtWvXlqysLFmyZIn8/vvvcs8990iLFi0qEL733nvaySQVCJ1//vlaULZ161YtOFN/VX9fnV5SY6kwSn1FUYUzBQUFEgxH1IBVBVjqBNjjjz+u1anWsWzZMq02NYcKXtS6XnjhBRk5cuSBessHROr/rb6Wp4K3Xr16aeHdK6+8orVVp5vUCSt1Eqt8gBU8YaROY6kTSOpE1o4dO7Q+aq5p06ZpF+QHv9QYrmfl+iZNmqQZqVBPGas1qsCtQ4cO4vf75YorrpBOnTpptau7zdTJso4dO8rdd999ICyMxlvth7ov7eKLL9a+KqjCvW3btmkB41tvvaWFfOorlR6PR3PiFUJ7/jt0/6oVkvvUansWT9UIIOBogYQkn0zs9aqjDVg8AghELzC7n1em9Pz7P8/yIIAAAvEiEDcBlnot8Oyzz9YCieCl75mZmXLBBRdo4Y8Ko9q0aVNh31RIok4YqVfJ/vWvf2mv26lHvRqoQiwVGKmwKvioi+PVaS315ypcUSeUVOikQjAV8qhTU+pLdZW/hPjuu+9q4ZB6HS4YelUVYAVPd23ZskVbgwqhyj+7d+/W6lKv+ZWvN3gCS4VClS+yV/WpEEa9pqdOMQVPlZV/RW7GjBkHfZExONfXX3+t+ahTUpF6ButT4aE6Xda4ceMDywoGgio4Kx+wqQb79u3T6lYBkzJWJ6ei9VYBlgqrVFBVfp/Uq4QqrOvevbtWowogCbDs+6+5ws8/lcyl59h3AVSOAAKOFrh9yIPySdHfJ8N5EEAAgUgEbp/ul47N/3d9SCRj0AcBBBCwmkDcBFjBQEgBBwOsr776SlQ4M3r06AqnaspvgnoVbdy4cVqwpP5PhRoqQFKnuVRoowKrQCCgdVEnkxYsWKAFMCr4Kn9iS4VP6pSQCpEqP3v37tXCNfWoNuq1vaoCLHUPlQrM1H1MN9xwgxbGVX6CJ4LK1xsMiCqflgr2DYZ76lRR8CRTMMBSawqGcZXnUqGRultMnSCbPn26ROoZrK98zcG5vvvuOy1MUm5Bm+CfBb8aqepTp8FUYBg8IRep93/+8x8tgOzatWuF5Za/E6z8Vy85gWW1f2WFXs++GeOkZOevoXegJQIIIGARgfUDL5f7SgdYpBrKQAABuwk0rZsgj8z/+7+/8CCAAALxJBA3AZY6pTN//nw57LDDDgRYL730kvb3QnnKhz/qdbvrrrtO3n777QMnf9QY6t4kFbaUP8ETnFeFOzU96vU+dcG6ej2wqgArWO+hLgpXJ4XUq2/l6w0GRCpsUvVVftTdX+p+rG+++Ubuu+8+7XXKYGCjwrnqgrfg6ahg8PTyyy9H5BmsT90Zpi7NL/8E6+jcubNcc8012muEwaeqAEtP76rqUCfBCLBq+iXb489z7rhR8l5+zh7FUiUCCCBQTmBb76lysfdMTBBAAIGIBEYf55Fzhxz8AaSIBqMTAgggYCGBuAmwgid51Mma4Oml4OmZULwrn14KXgofDIWCYcqHH35YIdSq7mt1Vc1ZU4AVrDfSAEu9+qZeYaz8VBUEVXfiqHzfymGZCvDUXV+hPFUFbFXVF6xD7Vv5u7bUHIequ/LXASPxJsAKZSft26bgg3ck66ql9l0AlSOAgGMFco89SWbVu8ax62fhCCAQncA145Ok11F/f7iJBwEEEIgngbgJsIKno8p/hTCUQKi6zQzeR6Ve41OvC+7atavK1wpDCYKqmsOIE1jBV/0qzxc8gaVCvuAJsGDd6jXI8hekl+8bPIEVDNQi9QyewNIzwKp8Uqqmfyir++pjsB+vENYkaL8/L8vLlX2nj5XS9H32K56KEUDA0QJljZvL5PZ8iMLRPwIWj0CEAvVT/3590Et+FaEg3RBAwMoCcRFgZWdna5eQr1u3rsLl5qHcKVXd5pSUlMhtt92mfRVQXWL+/fffV3mxu7rYXIVmv/zyS4WTWTVteqR3YAUvmK/qDqzy4V35+YN3YKnX84L3TAUDm7y8vGrrDt6BFXz1L1JPPQMsPb3LGxFg1fSLteefZy+/UvLf5Gte9tw9qkbA2QLzhrwqGUU+ZyOwegQQCFtgaKdEuXBkUtj96IAAAgjYQcD2AVZpaak8//zz2h1P/fr1k5tuuunAF+SCp6i++OILuf/++6Vv374V9kR90U4FVEuXLq3yy3Sq36xZs7QLzH/99VfZvHnzgRNMwYGCQZcKadQX89RXDxMTK/5PHurkk7qLS909Fbz8PZqvEL711lvy0EMPyeDBg7UyggGRekWx8tcWy69x8eLFB76CWP7VR7V+dcl8+brViTMViO3Zs0e7N6tt27YSqaeeAZae3gRYdvhXVHQ15r/ximTfeHV0g9AbAQQQiIHAo0PukH8XdYrBzEyJAAJ2Frh8TJKc3J7jV3beQ2pHAIHqBWwbYKn7kdSF3s8884z2Fb06depoQU6PHj0OrFaFN+q1NxUsqa/cqaBm2LBh2lcF1UkedWm6eu2uadOmBwVTahDVRgVS6i4oNd/EiRO1k15eb8VLEX/88Uft64TqXqZ58+ZpF6k3atRIiouLtb4qVFN/Lf8KXVUBVvmwSV30vmzZMi2Uc7vdsn37drnlllu0r/GNHDmyQlAXDIhUzSqku+iii6Rjx46iLqNX7a+99lpp0KCBrFy5Utq1a6f5lA+w1GuS5513nkydOlX78qFyVV9ffPXVVyuEcpF66hlgqdr18g4nwFL7qlwr7z3/crG2QOnev7TXCMsK8q1dKNUhgAAClQQ29l8kN8sYXBBAAIGQBWr5E2T1fL+k+hJC7kNDBBBAwE4Clg+w3nnnnRo9VdijLgBXYU9CQsV/YavgSZ1KUiefqnpUsKW+KqiCrcp9VftHHnlELr74Yq2reqVu+PDhBw2jgp3169fLJZdcIup1vaoeFaKpE00qPFNPdXcy5ebmakHXnXfeWeU4KqBS4VJaWtqBPw8GRHPnztWCMnVyrPxT1RqDAVZqaqp06NBBe/Wy8jNu3DjNpl69egf+KBJPvQMsPb2DC6vuFULlqS6kV/eIqUeFk5dddpl4PJ4af5c0sIZA1hUXSsFH71qjGKpAAAEEQhTY1X2MLE5eFGJrmiGAAAIi/dsnymVjeH2Q3wICCMSvgG0DLBXKdOnSRQue+vfvLyqIqe5RrxmqUEfdH/X+++9rIZMKvQYMGKC9Iti8efNq+27ZskW7vD142bmat7pn586d8uyzz4q6UF69bqhOhfXu3VtmzJghJ554orhcrgNdD3WpuKr3k08+kYcfflg++OADycjI0E6WjRo1SsaPH38gBAsOVj4g6tatmxaAvfLKK9ppKuUze/bsg9ZYPrBRd319/PHH8sADD2hOqubTTz9dBg0aVOWJo3A99Q6wguvWy1uNV12ApU7Rqd+NCi9VmwkTJmgn2pQtjz0E8l58RnLuutkexVIlAggg8F+BorZdZPrht+GBAAIIhCxw0SlJMrgjrw+GDEZDBBCwnYBlAyzbScaw4EMFRNWVFenXE2O4TKZGICKBkt9/k31njBcpLY2oP50QQACBWAgk1KojE49/PhZTMycCCNhQIMkj2tcH66Xw+qANt4+SEUAgRAECrBChrNyMAMvKu0NtVhDIuvJCKfiQ1witsBfUgAACoQtcNfRp+b6wQegdaIkAAo4V6N02Ua4ex+uDjv0BsHAEHCJAgBUHG02AFQebyBIMFch/9UXJvvV6Q+dgcAQQQEBvgbWDrpXVJb31HpbxEEAgDgUWD/XKKV25ozUOt5YlIYBAOQECrDj4ORBgxcEmsgRDBUoz0rXXCMtysiOap8AfkF3N0iQvkCy10v+Spjt+iWgcOiGAAALhCGzpO1uudE8LpwttEUDAgQLqG1aPzg9I4zq8PujA7WfJCDhKgAArDrabACsONpElGC6QtfxKKXjz1bDn+bV1O/mqe18pK/eF09TMdOnywetSK2Nf2OPRAQEEEAhVILPrQDmrzmWhNqcdAgg4VKD7/7d333FSVecfx58pW+m99ya9ShGQJh3BEglNEBUNiAWDDZNoRI3RWPhpsBtjiQmgwQYiPUgUDSoEFEUMAkpne5nd2Znf69xlEXSB2dkp99zzmdeLFybee87zvJ+bP37f3y0tPXL/+GRDu6dtBBAwSYAAy6Rp0ysCBgv41q+SzPnzyiSQU7mqrL1wYqnnVDtyUPqueKNM63EwAgggUBaBQONWMqnlM2U5hWMRQMBAgZtHJcnoLnx90MDR0zICxgnYMsC69957JTMz85RhDBo0yLjh0DACCERQwO+X/GVLJZCbG9Kim+o0kpo1a0qtWqd/gXK/5Uuk6rHDIa3HQQgggEBZBVwej0wcuEoCwbKeyfEIIGCKQOUUl/zl2hSpmsrjg6bMnD4RMFlAmwDL5CHROwIIxEegfv36UqVKldNu3nXjKmmwe2d8imNXBBAwQuDPI5+TDb4WRvRKkwggUHaBkZ29Mnc0Xx8suxxnIICAjgK2DLDWrl2royU1I4CAzQWK9n4n+SveDrnKnCYtJLdV29Mef/6yxdZL3fkhgAAC0RLYOOQ2eTw4IlrLsy4CCGgucN/4ZOnd0qN5F5SPAAIIhCZgywArtNI5CgEEECi7wLErx0vRnt0hnZhXoZKsHTdZAie9wL3kxJoHvpfeq98KaR0OQgABBMIV2Nt3gtySdG24p3MeAgg4WKBZLbc8NyPFwR3SGgIIIHCqAAEWVwQCCBglkPPs45L7j5dD7nl/4xaytef5Upj049d9qh0+IOrxwdScrJDX4UAEEEAgHIG8dr1ket0HwjmVcxBAwOECU/omyPQBiQ7vkvYQQACBHwUIsLgaEEDAKIHC/34u6XOuKVPPAY9HDjZsKrmpFaXKsSNS8+D3ZTqfgxFAAIFwBYI16sjEzn8P93TOQwABBws8OT1ZWtfj8UEHj5jWEEDgJwIEWFwSCCBgnEDa7Oni37HduL5pGAEE9BS4acQyOVDAY0J6To+qEYiOQI/mHvnjhB/vDo/OLqyKAAII2EtAuwArOztbli9fLvn5+TJ48GBp0KBBSKLFzrFwAAAgAElEQVSfffaZbNmyRdRXxYYNGxbSOSUHFRYWytatW2Xnzp3WvsFgUJKSkqRu3brSvXv3Ur9SduTIEfnggw8kPT1dXC6X1KlTR/r06VPqsSU9JSYmyogRI6y1+SGAQPQEche9LDnPPB69DVgZAQQQiKDAP4Y/LP8s7BbBFVkKAQR0F7hxRJKM7ebVvQ3qRwABBMokoFWAVVRUJOvWrZM9e/aI1+sNOcDat2+fdZ4KolTgVZYAy+fzycqVK+Xw4cOlwiYkJMjAgQOlYcOGJ/59RkaGrFixwvrPQ4YMsf5evXq19ffw4cN/FmJt2rRJduzYIf369ZMWLfhUdpmuYA5GIAyBogP7Je3qCRLMzwvjbE5BAAEEYiuwddAsud91WWw3ZTcEELCtQIUkl7x4bYpUr+iybY0UhgACCERDQKsA68svv5SPP/5YAoFAyAGWumPq/fffl6NHj1p+ZQ2wtm/fLp988om43W5p3769dOzY0dp7//79snHjRsnJyZF69erJ0KFDxeMpfgZ98+bN1h1b7dq1k169eln/nQqpvvjiC+nUqZN111bJT9Wl6qtataoVrJWsEY1hsyYCCPwokPXQPZK/4h1IEEAAAdsLHOk5WmZXnGv7OikQAQRiIzCso1duu5AnNmKjzS4IIGAnAW0CrEOHDll3Qqm7qNRPBT2hPEKo7rz63//+ZwVQKvgqS4Cl9lJ3Uqm7r1TopMKnk38HDx60alJrq0f/qlevLuouMRVIHThwQPr27SutW7e2Tvn666+twOun+6v69u7dG1IvdrpwqAUB3QUKNm2UjDvn6N4G9SOAgAEChc07yOVNeezZgFHTIgIhCdzzi2Tp25qXt4eExUEIIOAoAS0CrJK7qI4dOyZNmza1wiEVLp0twCq5YyslJUVq1qwp3333XZkCrMzMTFm2bJkVSqk7rGrXrn3K8EvCKhVknXfeeVZYpR45fO+990TVWlqApUKukvdclQRg6vFD9RgiPwQQiK1A2nVXiP+rL2K7KbshgAACZRVITpUJ571b1rM4HgEEHCjQrJZbnpvBRx0cOFpaQgCBEAS0CLDUY4Pq8Tv1IvTevXtbd0WdLcBKS0uz7o5S4deAAQOs0EutUZY7sL7//ntZs2aNJCcny6hRo6RChQo/I/3oo49EBWUtW7aU/v37W/9e1ffDDz+c8Q4sFX6tXbvWurtLPTpYo0aNEMbFIQggEEkBXuYeSU3WQgCBaAr8YeTfZYuvTjS3YG0EENBAYMagRJnQJ0GDSikRAQQQiLyA7QOsXbt2WV/zU3dRqbug1Pun3n333TMGWCrcUo/xqXBIvYeqZ8+eJ95BVZYAq+Sxv5PvmvrpCErebXXyuqW97+qn/526G2z9+vXSpk2bE+/Jivx4WREBBM4kwMvcuT4QQEAXgfeH3iUvFHG3ti7zok4EoiFQMUnk2RmpUrsyL2+Phi9rIoCA/QVsHWCV3EWVl5cnffr0sR7Ry8rKOmuAVXLHlgqe1Ff/kpKSohZglfZuq7N9hTA1NdUK2LKzs6361Avc+SGAQHwEeJl7fNzZFQEEyibw7flXyDzvtLKdxNEIIOAogXHdE+SG4YmO6olmEEAAgbII2DbAUo/YqRec79mzR9q2bWs9Oqh+Zwuw9u3bZ52XkJBgPZpXrVo167zS7pQ6G1Qod2CVHFO3bl0rjFIvdFc/Fb79+9//tu4Cc7lc1uOP6p1YlSpVkh07dlj1qJfCd+3aVY4cOWLdZZaenv6zY89WI/8eAQTKJ8DL3Mvnx9kIIBAbgazOA2RGjbtjsxm7IICALQX+b2qytG/Iy9ttORyKQgCBmAjYNsD67LPPZMuWLdaX/VQQpd5DdbYAS93RtHz5csnNzbUeG1TBV8kv2gFWqI8mqtrUS97VT73MXd1dpu7GUv2pl9L7/X5ZtWqV9aikCsQqVqwYkwuBTRAwWYCXuZs8fXpHQA+BQP0mMumcF/UolioRQCDiAue18sj8y4r/7yF+CCCAgKkCtgywSu6iUkNRoU79+vVPzOd0d2CdfMdW48aNra/6eTw//n8oohVgffLJJ7Jt27aQXw6vgrmtW7da770655xzZOPGjaLu4jr33HOlQ4cOVp8bNmyQb775Rrp06WLdocUPAQSiK8DL3KPry+oIIBAZgSuGr5P8wmBkFmMVBBDQSuC3FyfLwLbcfaXV0CgWAQQiLmDLAKskbAq1W/VoXr169ax3Y6k7mkL5nenF7CXnl3yFUL2zSn2FUL1I/qe/0r5CeLr91SOC6guF6q4qdVdZMBi07sZSjxuqLxg2b97cOlU9Yvjhhx9Ko0aN5IILLgilHY5BAIFyCPAy93LgcSoCCMRM4LmRT8sqX+uY7cdGCCBgD4GWddzy9FU//79D7FEdVSCAAAKxEyDASko6rba622vZsmXWY33qC4i1a9c+5Vh115d6/O/AgQOn3EF1ugXVe66+/fZbGTBggDRp0kR8Pp8VYGVmZlp3mqnHENWvtBfDx+6SYCcEzBTIeuQ+yV/2ppnN0zUCCGghsGnwHHlUxmpRK0UigEDkBH41JFEu65UQuQVZCQEEENBUwJYB1pksz/YS99OdG84jhCcHVOqF6927dz9l+aNHj1oBViAQKDXgOvngQ4cOycqVK62XuQ8aNMh6vLGgoMAKsNSdWSWhljqHO7A0/V8TZWstULh9q6TfeLXWPVA8Agg4W2B/n0tlTspsZzdJdwggcIpA1VSXPHN1itSo6EIGAQQQMF6AAOssl8D27dtFvedKfV2wffv20rFjR+sF6wcPHrS+MqjunlJ3ZqlHAtWXD0/3U19GVI8k/vROrtO9A2vXrl3WXV1qT34IIBAbgcx77xTfupWx2YxdEEAAgTIK+M7pJtPqP1zGszgcAQR0Frjk3AS5bmiizi1QOwIIIBAxAQIsESm5q0u9P0u9T6t16x/fL5Gfn2/dZaXutirtp0Ir9cL4hg0bnnYoJe/SatasmfTr1++U49T7r9SdWWqdk79CqN63dfLXFyM2cRZCAIHTChR88pFk3HEDQggggIA9BapWlwndXrdnbVSFAAJREVg4PUXa1HNHZW0WRQABBHQTIMA6S4ClBqpCLPXlQPX+KvXP6uXrKnCqW7eudZdUlSpVTjv3kscQ1WOCw4cPF/Xy+J/+jhw5Iur9WOoYl8tlvQtLfaWwUqVKul1P1IuA9gIZd86Rgk0bte+DBhBAwJkCt456W/bkV3Rmc3SFAAKnCPRv45G7L01GBQEEEEDguIB2AVa0JqdeqL58+XJp167dKXdgRWs/1kUAAXsK+Daskczf327P4qgKAQSMF3h9xEOyuKCH8Q4AIGCCwD2/SJK+rb0mtEqPCCCAQEgCBFjHmY4dOyarVq2yHiEs+RpgSIIchAACjhNIv/laKdz6meP6oiEEENBf4MsBM+T3nkn6N0IHCCBwRoHOjd3yyJQUlBBAAAEEThIgwBKxviL48ccfy/79+2XkyJGSnMytuvyvBAGTBfJXvCNZD91jMgG9I4CATQXSug+XmVW4S9Sm46EsBCImcOuYJBneibuvIgbKQggg4AgBAiwRUY8PrlmzRjp16sTdV464rGkCgfILpM+cKoU7d5R/IVZAAAEEIijgb9JGprR4KoIrshQCCNhNoEUdtzx9ZYq4XHarjHoQQACB+AoQYMXXn90RQMCmAnlLF0n2E3+yaXWUhQACxgokJMiE/u8b2z6NI2CCwMwLEuUXPRNMaJUeEUAAgTIJEGCViYuDEUDAFIFgXq6k/epyKfp+rykt0ycCCGgi8PDoV+WTvPqaVEuZCCBQFoHalV3yzFUpUimF26/K4saxCCBghgABlhlzpksEEAhDIPe1FyXn+YVhnMkpCCCAQPQE1gz9jTxTNCR6G7AyAgjETWBKvwSZfn5i3PZnYwQQQMDOAgRYdp4OtSGAQFwFAseOStrMqRI4ejiudbA5AgggcLLAd30nyW1JM0BBAAGHCVRIcsnTV6VIvarcfeWw0dIOAghESIAAK0KQLIMAAs4UyH3lecl58WlnNkdXCCCgpUBOh/Pkqtr3aVk7RSOAwOkFLu6RILOHcfcV1wgCCCBwOgECLK4NBBBA4AwCgfRjkjbrCgkcOoATAgggYAuBYK36MrHjq7aohSIQQCByAk9OT5HW9dyRW5CVEEAAAYcJEGA5bKC0gwACkRfgXViRN2VFBBAon8DVI9dIto/HjMqnyNkI2Efggg5euWNskn0KohIEEEDAhgIEWDYcCiUhgIC9BIJZWZJ23TQp+mGfvQqjGgQQMFbgxVEL5b38tsb2T+MIOE3goUnJ0q2px2lt0Q8CCCAQUQECrIhyshgCCDhVIHfRy5LzzONObY++EEBAM4FPB98oD8pFmlVNuQggUJrAea28Mv8y7r7i6kAAAQTOJkCAdTYh/j0CCCAgIsHc3OK7sPZ+hwcCCCAQd4GDPS+UGyveHPc6KAABBMov8PDkZOnShLuvyi/JCggg4HQBAiynT5j+EEAgYgJ5b7wm2Qsfjdh6LIQAAgiEK+Br1UmmNVoQ7umchwACNhEY0zVB5ozky4M2GQdlIICAzQUIsGw+IMpDAAH7CAR9vuK7sHZ/a5+iqAQBBIwUcFWsJL/s+ZaRvdM0Ak4RqJjsksenpUjjGnyQwSkzpQ8EEIiuAAFWdH1ZHQEEHCaQt3SRZD/xJ4d1RTsIIKCjwG/GLJVvcqvoWDo1I4CAiEzrnyhT+ydggQACCCAQogABVohQHIYAAghYAkVFkjZrmvh3fQ0IAgggEFeBt0c8IK8W9IprDWyOAALhCai7rtTdV+ouLH4IIIAAAqEJEGCF5sRRCCCAwAmBvLffkOwFDyCCAAIIxFXg6/OvlN95L49rDWyOAALhCcwZkShjunH3VXh6nIUAAqYKEGCZOnn6RgCBcgmkXX+l+L/cVq41OBkBBBAoj0BGl0FybfXflWcJzkUAgTgIdGnilocnp8RhZ7ZEAAEE9BYgwNJ7flSPAAJxEvCtXyWZ8+fFaXe2RQABBESKGjaXya2fhwIBBDQTmH9ZkpzXyqtZ1ZSLAAIIxF+AACv+M6ACBBDQVCDz7tvE98FaTaunbAQQ0F7A5ZIpQ9aIP6B9JzSAgDECQ9p7Zd64JGP6pVEEEEAgkgIEWJHUZC0EEDBKoHDbFkm/aYZRPdMsAgjYS2DBmL/Kh7mN7VUU1SCAQKkCbpfIE1ekSJt6boQQQAABBMIQIMAKA41TEEAAgRKB7Cf+JHlLFwGCAAIIxEVgw7B58mf/0LjszaYIIFA2gct6JcivhiSW7SSORgABBBA4IUCAxcWAAAIIlEOg6Id9kn7DVRJITyvHKpyKAAIIhCewr89lMjdlVngncxYCCMRMoFZllzw+LUVqVXLFbE82QgABBJwmQIDltInSDwIIxFwg97UXJef5hTHflw0RQACB3HPOlSvrPwgEAgjYXGD2sES5uEeCzaukPAQQQMDeAgRY9p4P1SGAgAYCQZ/PugvLv+trDaqlRAQQcJRA9VoyoQuPMTtqpjTjOIFuTT3y0KRkx/VFQwgggECsBQiwYi3Ofggg4EiB/PfflawHf+/I3mgKAQTsLXDdqFVyNN9j7yKpDgGDBR6YkCznNud/owZfArSOAAIREiDAihAkyyCAAAKZd84R36aNQCCAAAIxFXh19BPydl77mO7JZgggEJrA2G4JcuMIXtwemhZHIYAAAmcWIMDiCkEAAQQiJFCweZNk3HZ9hFZjGQQQQCA0ga2DZ8v9cmloB3MUAgjETKB6RZc8PjVF6lblxe0xQ2cjBBBwtAABlqPHS3MIIBBrgayH75X85W/Felv2QwABgwWOdB8ps6vcarAArSNgT4GZFyTKL3ry4nZ7ToeqEEBARwECLB2nRs0IIGBbgaL930v6zddK4PAh29ZIYQgg4CyBgqbnyNTmTzqrKbpBQHOBzo098sgUXtyu+RgpHwEEbCZAgGWzgVAOAgjoL5D3zhuS/dgD+jdCBwggoIdAUopM6LtMj1qpEgFDBO4bnyy9W/LidkPGTZsIIBAjAQKsGEGzDQIImCWQec8d4vvXarOaplsEEIibwPzRr8v2vOpx25+NEUDgR4FRXbzy61FJkCCAAAIIRFiAACvCoCyHAAIIKAH/rp3Wo4TBnGxAEEAAgagLvDfyfnnR1yfq+7ABAgicWaBqqksWTE2WhtXdUCGAAAIIRFiAACvCoCyHAAIIlAjkLnpFcp75P0AQQACBqAt823eKzEu6Kur7sAECCJxZ4JrBifLL3ry4nesEAQQQiIYAAVY0VFkTAQQQOC6QcfsNUvCfj/BAAAEEoiqQ1bG/zKh1T1T3YHEEEDizQOcmHnlkMi9u5zpBAAEEoiVAgBUtWdZFAAEERKRw2+eSPudXIsEAHggggEDUBAJ1Gsqk9i9HbX0WRgCBsws8PDlZujThxe1nl+IIBBBAIDwBAqzw3DgLAQQQCFkg56/PSO7Lz4V8PAcigAAC4QhcMXyt5BeGcybnIIBAeQWm9U+Uqf15dLC8jpyPAAIInEmAAIvrAwEEEIi2QFGR9UL3wu1bo70T6yOAgMECT419UdZlNzFYgNYRiI8Ajw7Gx51dEUDAPAECLPNmTscIIBAHgYKP/y0Z826Kw85siQACpgh8NOx2ecw/3JR26RMB2wjw6KBtRkEhCCDgcAECLIcPmPYQQMA+AjlPPSa5S/5mn4KoBAEEHCWwv9dFMqfCjY7qiWYQsLsAjw7afULUhwACThIgwHLSNOkFAQRsLRDIzpKMubPE/81Xtq6T4hBAQE+BvFZdZHqjR/UsnqoR0FCARwc1HBolI4CA1gIEWFqPj+IRQEA3Ad+//yWZv5urW9nUiwACGggEK1eViT3+qUGllIiAMwR4dNAZc6QLBBDQR4AAS59ZUSkCCDhEIPvpBZK3+FWHdEMbCCBgJ4Gbx6yQH3IT7VQStSDgSAEeHXTkWGkKAQRsLkCAZfMBUR4CCDhPIJifJ+m/nin+r75wXnN0hAACcRVYcuECWZLTKa41sDkCThfg0UGnT5j+EEDArgIEWHadDHUhgICjBfgqoaPHS3MIxE1g+6CZMt81Pm77szECJgjw6KAJU6ZHBBCwowABlh2nQk0IIGCEQM5zf5bcv//ViF5pEgEEYiOQ1nWozKw2LzabsQsCBgrw6KCBQ6dlBBCwjQABlm1GQSEIIGCaQLCwwPoqYeH2raa1Tr8IIBAlAX+jFjKl1XNRWp1lETBboGcLj/zhl8lmI9A9AgggEEcBAqw44rM1AgggULB5k2Tcdj0QCCCAQGQEPB6ZMGBVZNZiFQQQOCFQOcUlD01KlpZ13KgggAACCMRJgAArTvBsiwACCJQI5PzlKcl99QVAEEAAgYgI/HHsEvksu0ZE1mIRBBAoFpgzMknGdPXCgQACCCAQRwECrDjiszUCCCBgCQQD1lcJC7d+BggCCCBQboHVo+bLs/n9yr0OCyCAQLHAyM5emTs6CQ4EEEAAgTgLEGDFeQBsjwACCCiBwi2brRCLHwIIIFBegd19J8ntSTPKuwznI4CAiDSr5bYeHaxWwYUHAggggECcBQiw4jwAtkcAAQRKBPJef02yn3wUEAQQQKBcAtntesvVdf9QrjU4GQEEigXuvSxZ+rTywIEAAgggYAMBAiwbDIESEEAAgRKB7McekLx33gAEAQQQCFsgWKOuTOz8WtjncyICCBQLTO6bIFcOSIQDAQQQQMAmAgRYNhkEZSCAAAJKIOjzScYdN0rh1k8BQQABBMIWuHrUWsnOD/t0TkTAeIHuzTzy4MRk4x0AQAABBOwkQIBlp2lQCwIIICAi/m++kvTbb5BgehoeCCCAQFgCL4x9Qd7PbhbWuZyEgOkCFZJc8qdJydK6ntt0CvpHAAEEbCVAgGWrcVAMAgggUCzgW/O+ZN7/GzgQQACBsAQ+HjZXHvGPDutcTkLAdIEbhifKuO4JpjPQPwIIIGA7AQIs242EghBAAIFigZwXn5bcV56HAwEEECizwMHuo+XGKnPLfB4nIGC6wLCOXrntwiTTGegfAQQQsKUAAZYtx0JRCCCAQLFA5vw7xLd+NRwIIIBAmQR8zdrLtGZPlOkcDkbAdIEOjTxy//gkUY8Q8kMAAQQQsJ8AAZb9ZkJFCCCAwAmBwJHD1kvd/f/7BhUEEEAgdIGUCjKhzzuhH8+RCBguULuyS+4fnyzNavPeK8MvBdpHAAEbCxBg2Xg4lIYAAggogcLPPrFe6i5FRYAggAACIQvcMXa5/C+br6iFDMaBRgvcNz5Zerf0GG1A8wgggIDdBQiw7D4h6kMAAQREJO/NxZL9+ENYIIAAAiELLL3wUfl7TpeQj+dABEwVuHFEooztxkvbTZ0/fSOAgD4CBFj6zIpKEUDAcIHsJx+VvNdfM1yB9hFAIFSBLwdeI793Twz1cI5DwEiBiX0S5OpBiUb2TtMIIICAbgIEWLpNjHoRQMBogYy7bpGCjeuNNqB5BBAITSCt4wCZWevu0A7mKAQMFBjS3ivzxvHFQQNHT8sIIKCpAAGWpoOjbAQQMFMgcPSwZNx5s/i/+cpMALpGAIGQBYrqN5XJ5/wl5OM5EAGTBPjioEnTplcEEHCKAAGWUyZJHwggYIxA4fatkvGbORLMyjKmZxpFAIHwBKYMXSt+vv8QHh5nOVaALw46drQ0hgACDhcgwHL4gGkPAQScKeBbs0Iy7/+tM5ujKwQQiJjAo+P+IZuyakdsPRZCwAkCfHHQCVOkBwQQMFGAAMvEqdMzAgg4QiD3tRcl5/mFjuiFJhBAIDoC60bdLU/lD4jO4qyKgIYCfHFQw6FRMgIIIHBcgACLSwEBBBDQWCD7sQck7503NO6A0hFAIJoC3/UZL7elzIzmFqyNgDYCfHFQm1FRKAIIIFCqAAEWFwYCCCCgs0AgIBnzbpKC/3ykcxfUjgACURLIad1Nrmr4cJRWZ1kE9BHgi4P6zIpKEUAAgdMJEGBxbSCAAAKaCxT9sE8yf3Oz+Pfs1rwTykcAgUgLBKvWkIndlkR6WdZDQCsB9cXBBZcna1UzxSKAAAII/FyAAIurAgEEEHCAQMGnn0im+jJhQYEDuqEFBBCIpMCssevkWHYwkkuyFgLaCKgvDi6YmiLqb34IIIAAAnoLEGDpPT+qRwABBE4I+FYuk8w/3o0IAgggcIrAS+OelWVZLVFBwEiBxy5PkY6N3Eb2TtMIIICA0wQIsJw2UfpBAAGjBfIWvSzZzzxutAHNI4DAqQKfDr1ZHiy6EBYEjBO47cIkGdbRa1zfNIwAAgg4VYAAy6mTpS8EEDBWIPvpBZK3+FVj+6dxBBA4VeBwt5FyfdVbYUHAKIErzk+Qy/slGtUzzSKAAAJOFyDAcvqE6Q8BBIwUyHzgLvGtWm5k7zSNAAKnChQ0bi1TWz4NCwLGCIzo5JVbxiQZ0y+NIoAAAqYIEGCZMmn6RAAB4wTSb7teCjdvMq5vGkYAgZ8IJCbKhH4rYEHACIEuTTzy8GS+OGjEsGkSAQSMEyDAMm7kNIwAAiYJpF07Wfy7dprUMr0igEApAndd9K58lZmKDQKOFqhbxSWvXsd17ugh0xwCCBgtQIBl9PhpHgEETBA4On6kBI4dNaFVekQAgdMIvDP2T/JKdnd8EHC0wOp5FRzdH80hgAACpgsQYJl+BdA/Agg4XiCYky1HLhoiEgw6vlcaRACB0gW+HniV/M49BR4EHCuw8o4K4nY5tj0aQwABBBAQEQIsLgMEEEDAAIGi7/fKsWmXGtApLSKAQGkCme3Ok2vq3gcOAo4UWHZLqiQlkF45crg0hQACCJwkQIDF5YAAAggYIlD45TZJv/5KQ7qlTQQQOFkgUKu+TOr4KigIOE7gzV9XkIp8cNBxc6UhBBBAoDQBAiyuCwQQQMAggYItmyXj1zMN6phWEUCgRODKEeskt4BHibkinCOw5MZUqVaBO6+cM1E6QQABBM4sQIDFFYIAAggYJkCIZdjAaReB4wJ/vuhV2ZBZHw8EHCHw2uxUqV2Z8MoRw6QJBBBAIEQBAqwQoTgMAQQQcJIAIZaTpkkvCIQm8K+Rv5WFvsGhHcxRCNhY4KWZqdKgGuGVjUdEaQgggEBUBAiwosLKoggggID9BQix7D8jKkQgkgJ7e18qt6TOjuSSrIVAzAWen5EiTWu5Y74vGyKAAAIIxF+AACv+M6ACBBBAIG4ChFhxo2djBGIukNe8k0xvuiDm+7IhApESeOrKFGlVl/AqUp6sgwACCOgmQICl28SoFwEEEIiwACFWhEFZDgGbCgQrVJKJvd6yaXWUhcCZBZ6YliJtGxBecZ0ggAACJgsQYJk8fXpHAAEEjgsQYnEpIGCGwA0XrZNDmXyJ0IxpO6fLR6YkS+fGHuc0RCcIIIAAAmEJEGCFxcZJCCCAgPMECLGcN1M6QuCnAn+/6ClZmtkGGAS0EXhyeoq0rsedV9oMjEIRQACBKAoQYEURl6URQAAB3QQIsXSbGPUiUDaBzy+4SR4IjCvbSRyNQJwEXrw2RRrVILyKEz/bIoAAArYTIMCy3UgoCAEEEIivQOHXOyR91tT4FsHuCCAQFYEjXYbK7OrzorI2iyIQSYFFN6RKjYquSC7JWggggAACmgsQYGk+QMpHAAEEoiFQdOiAHJs0NhpLsyYCCMRRwN+guUxp83wcK2BrBM4u8PbcVElNJLw6uxRHIIAAAmYJEGCZNW+6RQABBEIWCPp8cmTMAJFgIORzOBABBGwu4HLJpMFrJMB73G0+KDPLS/C65L1bU81snq4RQAABBM4qQIB1ViIOQAABBMwWOHrZCAmkHTMbge4RcJDAfRe/Jf/NqOSgjmjFCQJVUl3yxk2EV06YJT0ggAAC0RIgwIqWLOsigAACDhJIu3qi+HfvclBHtIKAuQLLL3xQ/ppzrrkAdG47gXpV3fLKrBTb1UVBCCCAAAL2EiDAstc8qLUSn3QAABjjSURBVAYBBBCwrUDG3FlS8Pl/bFsfhSGAQGgCO8+fLr/18qGG0LQ4KtoCzWu75dmrCa+i7cz6CCCAgBMECLCcMEV6QAABBGIkkHnvPPGtWxWj3dgGAQSiIZDVpqfMaPDHaCzNmgiUSaBDQ48smJpcpnM4GAEEEEDAXAECLHNnT+cIIIBAWALZjz8keW8uDutcTkIAgfgLBKrVkkldF8W/ECowWmBwe6/cOS7JaAOaRwABBBAomwABVtm8OBoBBBBAQERyX3pWcl56FgsEENBU4JrR6yQzj08Rajo+7cu+4vwEubxfovZ90AACCCCAQGwFCLBi681uCCCAgGMEfOtXS+b8OxzTD40gYJLAM5e8ImvSG5jUMr3aROC3FyfJwLZem1RDGQgggAACOgkQYOk0LWpFAAEEbCbg37VT0q6dbLOqKAcBBM4m8OHI38gC35CzHca/RyCiAo9MSZbOjT0RXZPFEEAAAQTMESDAMmfWdIoAAghERSBw+KAc+9VUCWakRWV9FkUAgcgL/ND7Erk59frIL8yKCJQiUCHJJY9dnizqi4P8EEAAAQQQCFeAACtcOc5DAAEEEDghEMzPk4w7b5bCLZtRQQABDQR8TdvKtOYLNaiUEnUXaFvfLb+7JFlqV3bp3gr1I4AAAgjEWYAAK84DYHsEEEDASQLZCx6QvLffcFJL9IKAMwWSUmRC32XO7I2ubCMwoK1XbhmdKCmJhFe2GQqFIIAAAhoLEGBpPDxKRwABBOwokPPCk5L7t7/YsTRqQgCBkwRuvWS17EnnkS4uiugIjOmaIHNG8qXB6OiyKgIIIGCmAAGWmXOnawQQQCCqAnmLX5XspxdEdQ8WRwCB8gksHrdQXs9qW75FOBuBUgQm9EmQGYMIr7g4EEAAAQQiK0CAFVlPVkMAAQQQOC6Q/97bkvWn+XgggIBNBbZecL3cH7jEptVRlo4CLpfI7KFJclEPr47lUzMCCCCAgM0FCLBsPiDKQwABBHQWKPjPR5K98BEp2rNb5zaoHQFHChzrNFhm1fytI3ujqdgLNK7hkuuGJUmPZp7Yb86OCCCAAAJGCBBgGTFmmkQAAQTiJ1B06IDkPPmY+DasiV8R7IwAAj8T8NdpJFPav4QMAuUW6NvaK7OGJkjdKrxTrdyYLIAAAgggcFoBAiwuDgQQQACBmAjk/OUpyX31hZjsxSYIIBCawNRha6XAH9qxHIVAaQK/7J0g1wzmfVdcHQgggAAC0RcgwIq+MTsggAACCBwXyF+zQnKefFQCaccwQQABGwg8dMk/ZXN6VRtUQgm6CSQnuOS6oYkyqgvvu9JtdtSLAAII6CpAgKXr5KgbAQQQ0FTAv+tryV74qBRu2axpB5SNgHME3h/zB3kht7dzGqKTmAi0rOO2wqtOjXnfVUzA2QQBBBBAwBIgwOJCQAABBBCIuUCwsMB6L1beW0tivjcbIoDAjwLf9p8m8xKugASBkAUGtvPK7KGJUq2CK+RzOBABBBBAAIFICBBgRUKRNRBAAAEEwhLIW7pIcp56TIJ+XsITFiAnIVBOgZzWPeSqhg+VcxVON0VgSr8EmX4+77syZd70iQACCNhNgADLbhOhHgQQQMAwgYJPP5Gcpx8T/66dhnVOuwjEXyBYuZpM7PFG/AuhAlsL1Kzksl7UPqQ977uy9aAoDgEEEHC4AAGWwwdMewgggIAOAoGMdMl9YaHkvbtUh3KpEQFHCcwau06OZQcd1RPNRE6gfxuvXDkwQRrXcEduUVZCAAEEEEAgDAECrDDQOAUBBBBAIDoCKsDKeWGhBDPSo7MBqyKAwM8Enr/4r7IyozEyCJwi4HKJXD0wUSb0SUAGAQQQQAABWwgQYNliDBSBAAIIIFAioB4lVCFWwaaNoCCAQAwENo24XR4tGB6DndhCF4G2DdxWeNWlCV8Z1GVm1IkAAgiYIECAZcKU6REBBBDQUCD3pWcl56VnNayckhHQS2B/z3Eyp+JNehVNtVETuOTcBCu8SuLGq6gZszACCCCAQHgCBFjhuXEWAggggEAMBNRdWOpuLF7wHgNstjBWoKBRS5nairDY2AvgeON1qrjkqoG8qN3064D+EUAAATsLEGDZeTrUhgACCCAgvOCdiwCBKAt4vTLh/JVR3oTl7SwwsK3XCq/qV3PZuUxqQwABBBAwXIAAy/ALgPYRQAABXQR4wbsuk6JOHQXuvHSl7Erz6lg6NZdDwOspflH7Zb14XrAcjJyKAAIIIBAjAQKsGEGzDQIIIIBA+QXUo4S5rzwnvg1ry78YKyCAwAmBN8Y9LouyOiBikEDXph6Z1j9BOjbiRe0GjZ1WEUAAAa0FCLC0Hh/FI4AAAmYK5L21RHJfeV4Cx46aCUDXCERYYPuQWTI/eFmEV2U5OwqkJIpM6ZsoE/pw15Ud50NNCCCAAAKnFyDA4upAAAEEENBSoGjvd1aIlb/6PS3rp2gE7CSQ1mmgzKx5l51KopYoCPRv45Ep/RKlZR13FFZnSQQQQAABBKIrQIAVXV9WRwABBBCIskD+ircl56XnJHBwf5R3YnkEnCtQVKOuTO78mnMbNLyz2pVdMrlvgozpyl1Xhl8KtI8AAghoLUCApfX4KB4BBBBAQAkEDh2w7sbKW/YmIAggEKbAlSPXSq4vzJM5zbYCIzsnyOS+XqlXlbuubDskCkMAAQQQCEmAACskJg5CAAEEENBBwLf2fcl5+Tkp2rNbh3KpEQFbCTx66euyKa26rWqimPAFmtVyW48LDmzLS9rDV+RMBBBAAAE7CRBg2Wka1IIAAgggUG6BQEaa5L78vOQtXVTutVgAAZMEVo+5V57N7WtSy47t9bJeCVZ4VTHJsS3SGAIIIICAgQIEWAYOnZYRQAABEwQKPvyX5P7jZSnctsWEdukRgXIL7O43WW5PvLrc67BA/AQ6NfbI5PMSpEdz7rqK3xTYGQEEEEAgWgIEWNGSZV0EEEAAAVsI5C35m+QufkUCR4/Yoh6KQMCuArktu8qVjR+xa3nUdQaBGhVdou66Un/4IYAAAggg4FQBAiynTpa+EEAAAQROCAQO/GDdjZX39uuoIIDAaQSCKRVkYp938NFMYFx3FVzxknbNxka5CCCAAAJhCBBghYHGKQgggAACegoUbt4kOYteEfU3PwQQ+LnAjRevk4MZQWg0EOjVwmPdcdW1KY8LajAuSkQAAQQQiIAAAVYEEFkCAQQQQEAvAXUnVt6iV6Ro//d6FU61CERZ4K8XvyDLM5pFeReWL49A45puGd/TKyO78LhgeRw5FwEEEEBAPwECLP1mRsUIIIAAAhEQUO/EUu/GUu/I4ocAAsUCnwy/RR4uHAWHDQUSvWLdcTW+N18XtOF4KAkBBBBAIAYCBFgxQGYLBBBAAAH7CqivFKr3Y6mvFvJDwHSBgz1Gy42V55rOYLv+L+jgtcKrlnXctquNghBAAAEEEIiVAAFWrKTZBwEEEEDA1gK+f62WvDeXSOGWzbauk+IQiKZAYYPmcnmb56O5BWuXQaB9w+L3XPVvw3uuysDGoQgggAACDhUgwHLoYGkLAQQQQCA8gfwVb0ve0sXi37kjvAU4CwHNBSYNWSsB3uMe1ymq91xd1N0r6guD/BBAAAEEEECgWIAAiysBAQQQQACBnwoEApK3dJHkvblYir7fiw8CRgncdel78lVaklE926XZ2pVdVmil/qQk2qUq6kAAAQQQQMAeAgRY9pgDVSCAAAII2FAgkJUp+W8tsYKswLGjNqyQkhCIvMBbYxfI37I7RX5hVjytQMUkkXE9ioOrGhVdSCGAAAIIIIBAKQIEWFwWCCCAAAIInEUgcOiA5C5dLPlvLpagLx8vBBwt8OWga+X3rgmO7tEuzXncYoVW6nHBBtV5Qbtd5kIdCCCAAAL2FCDAsudcqAoBBBBAwIYC/v/tkvy3Fkve22/YsDpKQiAyAukd+suvat8TmcVY5bQCIzsnyEU9vHxZkGsEAQQQQACBEAUIsEKE4jAEEEAAAQRKBPxf75C8d/8p+e/+ExQEHCcQqFJDJnVf4ri+7NLQwLYe666rTo35sqBdZkIdCCCAAAJ6CBBg6TEnqkQAAQQQsKEAQZYNh0JJERG4dvRayciLyFIsclygb2uPjO6aIL1aEFxxUSCAAAIIIBCOAAFWOGqcgwACCCCAwEkCBFlcDk4TePySf8jG9NpOaysu/Qxp75URnb3SrSnBVVwGwKYIIIAAAo4RIMByzChpBAEEEEAg3gIEWfGeAPtHSmD9qHvkyfz+kVrOuHW8HpERnbzWn7YNCK6MuwBoGAEEEEAgKgIEWFFhZVEEEEAAAZMFCLJMnr4zet/Td4LcmnStM5qJYReVkl3W3VbqBe1NarpiuDNbIYAAAggg4HwBAiznz5gOEUAAAQTiJKCCrPzlb4pv7fsSyM6KUxVsi0DZBfJadJbpTR4r+4mGnlG7sssKrVR4pf6ZHwIIIIAAAghEXoAAK/KmrIgAAggggMApAoHDByV/9QrxrV0h/l070UHA/gIJiTKh/wr71xnnCpvWcp94VLBSCsFVnMfB9ggggAACDhcgwHL4gGkPAQQQQMBeAr51K60wq+DDf9mrMKpB4CcCN1+6Xn5IC+BSikDHRh65oEPxO67U+674IYAAAggggED0BQiwom/MDggggAACCPxMoPDLbeJbs0Ly16yQYEY6QgjYTuCVi5+TdzJa2K6ueBXkcYsMbueVwe290rMFqVW85sC+CCCAAALmChBgmTt7OkcAAQQQsIFA4OgR6x1Z+avfE//OHTaoiBIQKBb4dNiv5UH/GOM5GlRzyeAOCVZ41bgGjwkaf0EAgAACCCAQNwECrLjRszECCCCAAAKnCvg2rBHf+tVSsHG9BAsL4EEgrgKHu4+S66vcEtca4rl592Ye624rFVwleuNZCXsjgAACCCCAgBIgwOI6QAABBBBAwGYCgQM/iO+DdeL7YK0Ubttis+ooxxSBwrpN5fJ2fzGlXavPlMQfHxPs0oTHBI0aPs0igAACCNhegADL9iOiQAQQQAABkwVUgKWCLHVXVtH+702moPc4CEwbtlZ8/jhsHOMtm9V2n3i/Vd0qPCYYY362QwABBBBAICQBAqyQmDgIAQQQQACB+AqoRwpViKXuzOIRw/jOwqTd5/9imWw/luLIlmtUdEnvVh45r5VXerfkbitHDpmmEEAAAQQcJUCA5ahx0gwCCCCAgAkCPGJowpTt0eO7Yx+Rl7O72qOYCFSRmuSSPi090qeVR3q39FqPDPJDAAEEEEAAAT0ECLD0mBNVIoAAAgggUKpA4fatUvDRB1Lw4Qbx796FEgIRFfhq4NVyl3tyRNeM9WIulxwPrbzWHVfVK/CIYKxnwH4IIIAAAghEQoAAKxKKrIEAAggggIANBAr+85EVZKlAq+jgfhtURAm6C2S2O0+uqXuflm10beKRPq2LHw9sUI3QSsshUjQCCCCAAAInCRBgcTkggAACCCDgMIFgQcHxIGuD+D7aIMGsLId1SDuxEghUqiqTzv1nrLYr9z7tGnikV0v1eKBHWtZxl3s9FkAAAQQQQAAB+wgQYNlnFlSCAAIIIIBAxAWCGWni+3CD9UfdnSWBQMT3YEFnC8wau06OZQdt2WTlFJd0aeKx/nRt6pHGNbjTypaDoigEEEAAAQQiIECAFQFElkAAAQQQQEAHgaIf9knBpx+Lf+tnUrD1UwkcOaxD2dQYZ4EnL31N1qfVjXMVP26v7qzq3NgtXZp6reAqlRex22Y2FIIAAggggEA0BQiwoqnL2ggggAACCNhVoKhICrd+KgVbPpXCrZ9Z/8wPgdIEPhh1tzyRPyBuOMkJcuIOKxVctarriVstbIwAAggggAAC8RMgwIqfPTsjgAACCCBgG4HAwf3WXVmFKtD67+dS9P1e29RGIfEV2HfeeJmbPDOmRTSp6ZZO6i6r448HVk3l0cCYDoDNEEAAAQQQsKEAAZYNh0JJCCCAAAIIxFugcPtW664s6+6sL/4rwZzseJfE/nESyG/WXq5o9kRUd29Y3S3tG7qlXQP1t0ea1eIF7FEFZ3EEEEAAAQQ0FCDA0nBolIwAAggggEAsBYL5eeL/4r9S+OU2K8zy79gugYz0WJbAXnEUcLnd8suBqyNaQb2qLiuo6tDQLZ2beHn5ekR1WQwBBBBAAAFnChBgOXOudIUAAggggEBUBfwqzNr2uRRu22IFW4FjR6O6H4vHV2DuL9bLvmPhf8GydmWXdG7ikc6NPdKpkVsaVOcOq/hOlN0RQAABBBDQT4AAS7+ZUTECCCCAAAK2Eyjas7s40Prv51K4Y7sU7f3OdjVSUPgCr130tLyZ2TrkBVrXU48DeqRtfbd0aOSRulV4h1XIeByIAAIIIIAAAqUKEGBxYSCAAAIIIIBAxAWsxw53fiX+nTuO//lK/Lt3RXwfFoyNwOdDb5IHisaVulmtyq4TYVWnxh5pU4+7q2IzFXZBAAEEEEDALAECLLPmTbcIIIAAAgjET8BfaIVahSeHWt98Fb962DlkgSPdhsvsqreL1yPSsaFbujb1Wl8IVC9e54cAAggggAACCMRCgAArFsrsgQACCCCAAAKlCwSDxXdqfbdLivZ8J/69u0U9jmg9ghgMohYPAZdLPPUbiqdufetvd70Gsiehvpxz8eB4VMOeCCCAAAIIIICAJUCAxYWAAAIIIIAAArYUUCFWcaD1nRTt3S3+48FWMDvLlvXqVpQrtUJxUNVA/WksngaNxNOwkfXP7qrVdGuHehFAAAEEEEDA4QIEWA4fMO0hgAACCCDgNAH1xUMVbAUOHZSiQwckcPiQBA4flKKD6p8PSjAn22kth9WPq0o18dSuI+5atcVds3bxP9esbf1nK7CqWSusdTkJAQQQQAABBBCIhwABVjzU2RMBBBBAAAEEoiYQyMk+JdBSAVdJuBXISJdgVoaov8Xvj1oN0VzYXbGSuCpXsf64q9f4eThVqzi0ciUkRrMM1kYAAQQQQAABBGIqQIAVU242QwABBBBAAAG7CKigK5hZHGZZwZb650z1d+Yp/50KuoJFfivwCqrQq+j43+qfA0U//vcnHefyekU86o9HxOuVkv+s/lZ/gh6PuNS/P/6frX+fWlHcKpSqUrU4nCoJqapUPfHPVnCl1uSHAAIIIIAAAggYJkCAZdjAaRcBBBBAAAEEEEAAAQQQQAABBBDQTYAAS7eJUS8CCCCAAAIIIIAAAggggAACCCBgmAABlmEDp10EEEAAAQQQQAABBBBAAAEEEEBANwECLN0mRr0IIIAAAggggAACCCCAAAIIIICAYQIEWIYNnHYRQAABBBBAAAEEEEAAAQQQQAAB3QQIsHSbGPUigAACCCCAAAIIIIAAAggggAAChgkQYBk2cNpFAAEEEEAAAQQQQAABBBBAAAEEdBMgwNJtYtSLAAIIIIAAAggggAACCCCAAAIIGCZAgGXYwGkXAQQQQAABBBBAAAEEEEAAAQQQ0E2AAEu3iVEvAggggAACCCCAAAIIIIAAAgggYJgAAZZhA6ddBBBAAAEEEEAAAQQQQAABBBBAQDcBAizdJka9CCCAAAIIIIAAAggggAACCCCAgGECBFiGDZx2EUAAAQQQQAABBBBAAAEEEEAAAd0ECLB0mxj1IoAAAggggAACCCCAAAIIIIAAAoYJEGAZNnDaRQABBBBAAAEEEEAAAQQQQAABBHQTIMDSbWLUiwACCCCAAAIIIIAAAggggAACCBgmQIBl2MBpFwEEEEAAAQQQQAABBBBAAAEEENBNgABLt4lRLwIIIIAAAggggAACCCCAAAIIIGCYAAGWYQOnXQQQQAABBBBAAAEEEEAAAQQQQEA3AQIs3SZGvQgggAACCCCAAAIIIIAAAggggIBhAgRYhg2cdhFAAAEEEEAAAQQQQAABBBBAAAHdBAiwdJsY9SKAAAIIIIAAAggggAACCCCAAAKGCRBgGTZw2kUAAQQQQAABBBBAAAEEEEAAAQR0EyDA0m1i1IsAAggggAACCCCAAAIIIIAAAggYJkCAZdjAaRcBBBBAAAEEEEAAAQQQQAABBBDQTYAAS7eJUS8CCCCAAAIIIIAAAggggAACCCBgmAABlmEDp10EEEAAAQQQQAABBBBAAAEEEEBANwECLN0mRr0IIIAAAggggAACCCCAAAIIIICAYQIEWIYNnHYRQAABBBBAAAEEEEAAAQQQQAAB3QQIsHSbGPUigAACCCCAAAIIIIAAAggggAAChgkQYBk2cNpFAAEEEEAAAQQQQAABBBBAAAEEdBMgwNJtYtSLAAIIIIAAAggggAACCCCAAAIIGCZAgGXYwGkXAQQQQAABBBBAAAEEEEAAAQQQ0E2AAEu3iVEvAggggAACCCCAAAIIIIAAAgggYJgAAZZhA6ddBBBAAAEEEEAAAQQQQAABBBBAQDcBAizdJka9CCCAAAIIIIAAAggggAACCCCAgGECBFiGDZx2EUAAAQQQQAABBBBAAAEEEEAAAd0E/h86elSGLOt/J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2056086"/>
            <a:ext cx="5715000" cy="353377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101" y="2056085"/>
            <a:ext cx="5715000" cy="353377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2628899" y="1686753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Prévisionnel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8824901" y="1678915"/>
            <a:ext cx="182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Réel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29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Présentation du projet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451698" y="57727"/>
            <a:ext cx="408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2054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688" y="184580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orn sheet of paper from spiral notebook transparent png | free image by  rawpixel.com / Chayanit | Sheet of paper, Writing paper printable, Design  mockup fre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4286" r="96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8481">
            <a:off x="6887585" y="2890236"/>
            <a:ext cx="1123956" cy="168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hronomètre Vue latérale PNG transparents - Stick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28" y="3390377"/>
            <a:ext cx="697371" cy="90489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èche droite 7"/>
          <p:cNvSpPr/>
          <p:nvPr/>
        </p:nvSpPr>
        <p:spPr>
          <a:xfrm>
            <a:off x="8451698" y="3642203"/>
            <a:ext cx="1362075" cy="219075"/>
          </a:xfrm>
          <a:prstGeom prst="rightArrow">
            <a:avLst/>
          </a:prstGeom>
          <a:noFill/>
          <a:ln w="190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64" name="Picture 16" descr="Computer PNG Images | Vector and PSD Files | Free Download on Pngtree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056" b="95556" l="10000" r="92778">
                        <a14:foregroundMark x1="65556" y1="49167" x2="65556" y2="49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67255" y="2979543"/>
            <a:ext cx="1537200" cy="152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7970685" y="3926295"/>
            <a:ext cx="232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Passage d’un format papier à un format numérique </a:t>
            </a:r>
          </a:p>
        </p:txBody>
      </p:sp>
      <p:pic>
        <p:nvPicPr>
          <p:cNvPr id="12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200 Running Girl Marathon Flat Cartoon Vector Illustrations &amp; Clip Art -  iStock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49837" y1="15850" x2="54575" y2="34477"/>
                        <a14:foregroundMark x1="56373" y1="36275" x2="56373" y2="36275"/>
                        <a14:foregroundMark x1="54248" y1="35784" x2="54739" y2="35948"/>
                        <a14:foregroundMark x1="51144" y1="31699" x2="52451" y2="34641"/>
                        <a14:foregroundMark x1="57026" y1="31863" x2="57680" y2="33987"/>
                        <a14:foregroundMark x1="47712" y1="39706" x2="48856" y2="39706"/>
                        <a14:foregroundMark x1="27124" y1="65523" x2="31699" y2="66503"/>
                        <a14:foregroundMark x1="58660" y1="46405" x2="54085" y2="48203"/>
                        <a14:foregroundMark x1="53431" y1="49020" x2="57353" y2="48856"/>
                        <a14:foregroundMark x1="58660" y1="49020" x2="58660" y2="48366"/>
                        <a14:foregroundMark x1="67484" y1="76961" x2="69608" y2="81536"/>
                        <a14:foregroundMark x1="70261" y1="79412" x2="74183" y2="80229"/>
                        <a14:foregroundMark x1="68137" y1="35784" x2="69118" y2="37255"/>
                        <a14:foregroundMark x1="76634" y1="80065" x2="75654" y2="80229"/>
                        <a14:foregroundMark x1="67484" y1="88562" x2="67484" y2="885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909" y="2270754"/>
            <a:ext cx="2924897" cy="292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6"/>
          <p:cNvCxnSpPr/>
          <p:nvPr/>
        </p:nvCxnSpPr>
        <p:spPr>
          <a:xfrm>
            <a:off x="2073688" y="2411314"/>
            <a:ext cx="0" cy="2784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3942320" y="2411314"/>
            <a:ext cx="0" cy="2784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96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  <a:noFill/>
        </p:spPr>
        <p:txBody>
          <a:bodyPr anchor="ctr"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Présentation du projet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434873" y="57727"/>
            <a:ext cx="410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336801" y="1721253"/>
            <a:ext cx="19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Alone On Earth" pitchFamily="50" charset="0"/>
              </a:rPr>
              <a:t>Fonction numéro 1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790873" y="1721253"/>
            <a:ext cx="19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Alone On Earth" pitchFamily="50" charset="0"/>
              </a:rPr>
              <a:t>fonction numéro 2</a:t>
            </a:r>
          </a:p>
        </p:txBody>
      </p:sp>
      <p:pic>
        <p:nvPicPr>
          <p:cNvPr id="2050" name="Picture 2" descr="Enfants Heureux, Debout Sur Le Podium Gagnant Avec Des Coupes Et Des  Médailles, Des Athlètes Sportifs Enfants Sur Piédestal Cartoon Illustration  | Vecteur Premium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50" b="93450" l="7188" r="89776">
                        <a14:foregroundMark x1="20767" y1="69489" x2="23003" y2="69329"/>
                        <a14:foregroundMark x1="23642" y1="67572" x2="25240" y2="51118"/>
                        <a14:foregroundMark x1="27476" y1="48882" x2="27796" y2="40575"/>
                        <a14:foregroundMark x1="26518" y1="50319" x2="26518" y2="47923"/>
                        <a14:foregroundMark x1="29233" y1="51597" x2="29073" y2="48083"/>
                        <a14:foregroundMark x1="24441" y1="49681" x2="24441" y2="48562"/>
                        <a14:foregroundMark x1="17412" y1="32588" x2="17412" y2="32588"/>
                        <a14:foregroundMark x1="17572" y1="31629" x2="19489" y2="38658"/>
                        <a14:foregroundMark x1="29712" y1="40415" x2="26997" y2="34026"/>
                        <a14:foregroundMark x1="22843" y1="43131" x2="22843" y2="43131"/>
                        <a14:foregroundMark x1="19489" y1="42652" x2="19489" y2="42652"/>
                        <a14:foregroundMark x1="30351" y1="60383" x2="30351" y2="60383"/>
                        <a14:foregroundMark x1="30671" y1="57508" x2="31310" y2="69329"/>
                        <a14:foregroundMark x1="21086" y1="28594" x2="21885" y2="28435"/>
                        <a14:foregroundMark x1="48083" y1="62460" x2="48562" y2="43291"/>
                        <a14:foregroundMark x1="53514" y1="29553" x2="53994" y2="25559"/>
                        <a14:foregroundMark x1="52077" y1="45687" x2="54473" y2="59425"/>
                        <a14:foregroundMark x1="44569" y1="30192" x2="42812" y2="26518"/>
                        <a14:foregroundMark x1="53674" y1="27955" x2="54313" y2="27955"/>
                        <a14:foregroundMark x1="54633" y1="26358" x2="53834" y2="22204"/>
                        <a14:foregroundMark x1="43291" y1="26358" x2="42492" y2="23003"/>
                        <a14:foregroundMark x1="46326" y1="18211" x2="46326" y2="18211"/>
                        <a14:foregroundMark x1="46645" y1="13898" x2="46645" y2="13898"/>
                        <a14:foregroundMark x1="41853" y1="11022" x2="46965" y2="14058"/>
                        <a14:foregroundMark x1="75879" y1="51917" x2="73962" y2="72524"/>
                        <a14:foregroundMark x1="79553" y1="61502" x2="79872" y2="73003"/>
                        <a14:foregroundMark x1="83387" y1="51118" x2="83387" y2="51118"/>
                        <a14:foregroundMark x1="71406" y1="52236" x2="71406" y2="52236"/>
                        <a14:foregroundMark x1="75559" y1="40735" x2="75559" y2="40735"/>
                        <a14:foregroundMark x1="49042" y1="25399" x2="49042" y2="25399"/>
                        <a14:foregroundMark x1="47125" y1="22204" x2="47125" y2="22204"/>
                        <a14:foregroundMark x1="46645" y1="25399" x2="46645" y2="26038"/>
                        <a14:foregroundMark x1="52077" y1="28594" x2="52077" y2="28594"/>
                        <a14:foregroundMark x1="51118" y1="22524" x2="51118" y2="22524"/>
                        <a14:foregroundMark x1="30032" y1="31310" x2="32907" y2="33706"/>
                        <a14:foregroundMark x1="51757" y1="19329" x2="51757" y2="19329"/>
                        <a14:foregroundMark x1="45527" y1="23642" x2="45527" y2="23642"/>
                        <a14:foregroundMark x1="75240" y1="34824" x2="75240" y2="34824"/>
                        <a14:foregroundMark x1="49681" y1="35623" x2="49681" y2="35623"/>
                        <a14:foregroundMark x1="72684" y1="73323" x2="72684" y2="73323"/>
                        <a14:foregroundMark x1="80831" y1="73323" x2="80831" y2="73323"/>
                        <a14:foregroundMark x1="80511" y1="75080" x2="80511" y2="75080"/>
                        <a14:foregroundMark x1="80831" y1="74601" x2="80831" y2="74601"/>
                        <a14:foregroundMark x1="81310" y1="74760" x2="81629" y2="74920"/>
                        <a14:foregroundMark x1="82588" y1="74760" x2="82588" y2="74760"/>
                        <a14:foregroundMark x1="83067" y1="74920" x2="83067" y2="74920"/>
                        <a14:foregroundMark x1="83387" y1="75080" x2="83387" y2="75080"/>
                        <a14:foregroundMark x1="19649" y1="70447" x2="24601" y2="70447"/>
                        <a14:foregroundMark x1="30192" y1="70607" x2="35144" y2="70447"/>
                        <a14:foregroundMark x1="69649" y1="75080" x2="74121" y2="75080"/>
                        <a14:foregroundMark x1="79073" y1="74920" x2="80511" y2="74920"/>
                        <a14:backgroundMark x1="19649" y1="40735" x2="19649" y2="40735"/>
                        <a14:backgroundMark x1="21086" y1="41534" x2="21086" y2="41534"/>
                        <a14:backgroundMark x1="19169" y1="39617" x2="19169" y2="39617"/>
                        <a14:backgroundMark x1="19010" y1="35942" x2="19010" y2="35942"/>
                        <a14:backgroundMark x1="18850" y1="35623" x2="18850" y2="35623"/>
                        <a14:backgroundMark x1="22204" y1="29872" x2="22204" y2="29872"/>
                        <a14:backgroundMark x1="21565" y1="30351" x2="21565" y2="30351"/>
                        <a14:backgroundMark x1="12939" y1="31789" x2="12939" y2="31789"/>
                        <a14:backgroundMark x1="41374" y1="13259" x2="41374" y2="13259"/>
                        <a14:backgroundMark x1="49201" y1="10703" x2="49201" y2="10703"/>
                        <a14:backgroundMark x1="81470" y1="51597" x2="81470" y2="51597"/>
                        <a14:backgroundMark x1="52875" y1="23642" x2="53035" y2="25719"/>
                        <a14:backgroundMark x1="53035" y1="27796" x2="53195" y2="26997"/>
                        <a14:backgroundMark x1="52556" y1="22204" x2="52556" y2="22204"/>
                        <a14:backgroundMark x1="44888" y1="27157" x2="44888" y2="27157"/>
                        <a14:backgroundMark x1="51438" y1="20607" x2="51438" y2="206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598" y="2121363"/>
            <a:ext cx="2917362" cy="291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2181225" y="5214721"/>
            <a:ext cx="2343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Alone On Earth" pitchFamily="50" charset="0"/>
              </a:rPr>
              <a:t>Scan des puces </a:t>
            </a:r>
            <a:r>
              <a:rPr lang="fr-FR" sz="2400" dirty="0" err="1">
                <a:solidFill>
                  <a:schemeClr val="bg1"/>
                </a:solidFill>
                <a:latin typeface="Alone On Earth" pitchFamily="50" charset="0"/>
              </a:rPr>
              <a:t>rfid</a:t>
            </a:r>
            <a:r>
              <a:rPr lang="fr-FR" sz="2400" dirty="0">
                <a:solidFill>
                  <a:schemeClr val="bg1"/>
                </a:solidFill>
                <a:latin typeface="Alone On Earth" pitchFamily="50" charset="0"/>
              </a:rPr>
              <a:t> cachées dans les dossards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7612207" y="5214721"/>
            <a:ext cx="2343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Alone On Earth" pitchFamily="50" charset="0"/>
              </a:rPr>
              <a:t>Affichage du classement en temps réel</a:t>
            </a:r>
          </a:p>
        </p:txBody>
      </p:sp>
      <p:pic>
        <p:nvPicPr>
          <p:cNvPr id="12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6" y="63106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6" descr="Homme Qui Court Les Sports En Cours Dexécution Fitness, Jeu, Jeux, Courir  Sur Une Longue Distance Fichier PNG et PSD pour le téléchargement lib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AutoShape 8" descr="Homme Qui Court Les Sports En Cours Dexécution Fitness, Jeu, Jeux, Courir  Sur Une Longue Distance Fichier PNG et PSD pour le téléchargement libre"/>
          <p:cNvSpPr>
            <a:spLocks noChangeAspect="1" noChangeArrowheads="1"/>
          </p:cNvSpPr>
          <p:nvPr/>
        </p:nvSpPr>
        <p:spPr bwMode="auto">
          <a:xfrm>
            <a:off x="4396756" y="724358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8" name="Picture 10" descr="Femme qui court PNG transparents - Stick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736" y="1721253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82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Présentation du projet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999995" y="1294194"/>
            <a:ext cx="4145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Alone On Earth" pitchFamily="50" charset="0"/>
              </a:rPr>
              <a:t>Avantages du passage au format numérique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1426953" y="2437428"/>
            <a:ext cx="2841641" cy="1815543"/>
            <a:chOff x="644509" y="3219450"/>
            <a:chExt cx="2410496" cy="1605993"/>
          </a:xfrm>
        </p:grpSpPr>
        <p:pic>
          <p:nvPicPr>
            <p:cNvPr id="5122" name="Picture 2" descr="Desktop Screen Png Stock Illustrations – 1,250 Desktop Screen Png Stock  Illustrations, Vectors &amp; Clipart - Dreamstim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004" b="92308" l="10000" r="90000">
                          <a14:foregroundMark x1="41000" y1="88180" x2="41750" y2="88555"/>
                          <a14:foregroundMark x1="40125" y1="88555" x2="40125" y2="88555"/>
                          <a14:backgroundMark x1="55000" y1="90619" x2="41000" y2="9099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509" y="3219450"/>
              <a:ext cx="2410496" cy="160599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Enfants Heureux, Debout Sur Le Podium Gagnant Avec Des Coupes Et Des  Médailles, Des Athlètes Sportifs Enfants Sur Piédestal Cartoon Illustration  | Vecteur Prem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550" b="93450" l="7188" r="89776">
                          <a14:foregroundMark x1="20767" y1="69489" x2="23003" y2="69329"/>
                          <a14:foregroundMark x1="23642" y1="67572" x2="25240" y2="51118"/>
                          <a14:foregroundMark x1="27476" y1="48882" x2="27796" y2="40575"/>
                          <a14:foregroundMark x1="26518" y1="50319" x2="26518" y2="47923"/>
                          <a14:foregroundMark x1="29233" y1="51597" x2="29073" y2="48083"/>
                          <a14:foregroundMark x1="24441" y1="49681" x2="24441" y2="48562"/>
                          <a14:foregroundMark x1="17412" y1="32588" x2="17412" y2="32588"/>
                          <a14:foregroundMark x1="17572" y1="31629" x2="19489" y2="38658"/>
                          <a14:foregroundMark x1="29712" y1="40415" x2="26997" y2="34026"/>
                          <a14:foregroundMark x1="22843" y1="43131" x2="22843" y2="43131"/>
                          <a14:foregroundMark x1="19489" y1="42652" x2="19489" y2="42652"/>
                          <a14:foregroundMark x1="30351" y1="60383" x2="30351" y2="60383"/>
                          <a14:foregroundMark x1="30671" y1="57508" x2="31310" y2="69329"/>
                          <a14:foregroundMark x1="21086" y1="28594" x2="21885" y2="28435"/>
                          <a14:foregroundMark x1="48083" y1="62460" x2="48562" y2="43291"/>
                          <a14:foregroundMark x1="53514" y1="29553" x2="53994" y2="25559"/>
                          <a14:foregroundMark x1="52077" y1="45687" x2="54473" y2="59425"/>
                          <a14:foregroundMark x1="44569" y1="30192" x2="42812" y2="26518"/>
                          <a14:foregroundMark x1="53674" y1="27955" x2="54313" y2="27955"/>
                          <a14:foregroundMark x1="54633" y1="26358" x2="53834" y2="22204"/>
                          <a14:foregroundMark x1="43291" y1="26358" x2="42492" y2="23003"/>
                          <a14:foregroundMark x1="46326" y1="18211" x2="46326" y2="18211"/>
                          <a14:foregroundMark x1="46645" y1="13898" x2="46645" y2="13898"/>
                          <a14:foregroundMark x1="41853" y1="11022" x2="46965" y2="14058"/>
                          <a14:foregroundMark x1="75879" y1="51917" x2="73962" y2="72524"/>
                          <a14:foregroundMark x1="79553" y1="61502" x2="79872" y2="73003"/>
                          <a14:foregroundMark x1="83387" y1="51118" x2="83387" y2="51118"/>
                          <a14:foregroundMark x1="71406" y1="52236" x2="71406" y2="52236"/>
                          <a14:foregroundMark x1="75559" y1="40735" x2="75559" y2="40735"/>
                          <a14:foregroundMark x1="49042" y1="25399" x2="49042" y2="25399"/>
                          <a14:foregroundMark x1="47125" y1="22204" x2="47125" y2="22204"/>
                          <a14:foregroundMark x1="46645" y1="25399" x2="46645" y2="26038"/>
                          <a14:foregroundMark x1="52077" y1="28594" x2="52077" y2="28594"/>
                          <a14:foregroundMark x1="51118" y1="22524" x2="51118" y2="22524"/>
                          <a14:foregroundMark x1="30032" y1="31310" x2="32907" y2="33706"/>
                          <a14:foregroundMark x1="51757" y1="19329" x2="51757" y2="19329"/>
                          <a14:foregroundMark x1="45527" y1="23642" x2="45527" y2="23642"/>
                          <a14:foregroundMark x1="75240" y1="34824" x2="75240" y2="34824"/>
                          <a14:foregroundMark x1="49681" y1="35623" x2="49681" y2="35623"/>
                          <a14:foregroundMark x1="72684" y1="73323" x2="72684" y2="73323"/>
                          <a14:foregroundMark x1="80831" y1="73323" x2="80831" y2="73323"/>
                          <a14:foregroundMark x1="80511" y1="75080" x2="80511" y2="75080"/>
                          <a14:foregroundMark x1="80831" y1="74601" x2="80831" y2="74601"/>
                          <a14:foregroundMark x1="81310" y1="74760" x2="81629" y2="74920"/>
                          <a14:foregroundMark x1="82588" y1="74760" x2="82588" y2="74760"/>
                          <a14:foregroundMark x1="83067" y1="74920" x2="83067" y2="74920"/>
                          <a14:foregroundMark x1="83387" y1="75080" x2="83387" y2="75080"/>
                          <a14:foregroundMark x1="19649" y1="70447" x2="24601" y2="70447"/>
                          <a14:foregroundMark x1="30192" y1="70607" x2="35144" y2="70447"/>
                          <a14:foregroundMark x1="69649" y1="75080" x2="74121" y2="75080"/>
                          <a14:foregroundMark x1="79073" y1="74920" x2="80511" y2="74920"/>
                          <a14:backgroundMark x1="19649" y1="40735" x2="19649" y2="40735"/>
                          <a14:backgroundMark x1="21086" y1="41534" x2="21086" y2="41534"/>
                          <a14:backgroundMark x1="19169" y1="39617" x2="19169" y2="39617"/>
                          <a14:backgroundMark x1="19010" y1="35942" x2="19010" y2="35942"/>
                          <a14:backgroundMark x1="18850" y1="35623" x2="18850" y2="35623"/>
                          <a14:backgroundMark x1="22204" y1="29872" x2="22204" y2="29872"/>
                          <a14:backgroundMark x1="21565" y1="30351" x2="21565" y2="30351"/>
                          <a14:backgroundMark x1="12939" y1="31789" x2="12939" y2="31789"/>
                          <a14:backgroundMark x1="41374" y1="13259" x2="41374" y2="13259"/>
                          <a14:backgroundMark x1="49201" y1="10703" x2="49201" y2="10703"/>
                          <a14:backgroundMark x1="81470" y1="51597" x2="81470" y2="51597"/>
                          <a14:backgroundMark x1="52875" y1="23642" x2="53035" y2="25719"/>
                          <a14:backgroundMark x1="53035" y1="27796" x2="53195" y2="26997"/>
                          <a14:backgroundMark x1="52556" y1="22204" x2="52556" y2="22204"/>
                          <a14:backgroundMark x1="44888" y1="27157" x2="44888" y2="27157"/>
                          <a14:backgroundMark x1="51438" y1="20607" x2="51438" y2="206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7795" y="3429000"/>
              <a:ext cx="923925" cy="923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24" name="Picture 4" descr="Simple Png &amp; Free Simple.png Transparent Images #63670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650" y="2437428"/>
            <a:ext cx="1448719" cy="144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426953" y="4252971"/>
            <a:ext cx="2249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Classement affiché en temps réel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164333" y="4252970"/>
            <a:ext cx="194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Simplifie l’organisation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8177756" y="4252970"/>
            <a:ext cx="2311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Résultats consultables n’importe où n’importe quand</a:t>
            </a:r>
          </a:p>
        </p:txBody>
      </p:sp>
      <p:pic>
        <p:nvPicPr>
          <p:cNvPr id="5128" name="Picture 8" descr="Tutorial bootstrap 3, intégrez un site responsive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1970" y1="18182" x2="41364" y2="33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641" y="2079430"/>
            <a:ext cx="4993409" cy="249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7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Organisation du projet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5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008906" y="1936884"/>
            <a:ext cx="6835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GitHub https://github.com/Colbert1/Projet_CrossLaPro</a:t>
            </a: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023" y="3049504"/>
            <a:ext cx="5619750" cy="348615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65221" y="2720551"/>
            <a:ext cx="2629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Répartition des tâches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541022" y="2446193"/>
            <a:ext cx="576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</a:rPr>
              <a:t>Compte Rendu d’Activités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27113"/>
            <a:ext cx="49764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/>
              <a:t>https://docs.google.com/spreadsheets/d/1nIYnppJP9C_buBUT6JsPTFjleEQMthBTBrs3LMYfvsc/edit#gid=0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65221" y="3320716"/>
            <a:ext cx="37698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Etudiant 1 : COLBERT Grégoire :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i="1" dirty="0" smtClean="0">
                <a:solidFill>
                  <a:schemeClr val="bg1"/>
                </a:solidFill>
              </a:rPr>
              <a:t>IHM WEB, Lecteur </a:t>
            </a:r>
            <a:r>
              <a:rPr lang="fr-FR" i="1" dirty="0">
                <a:solidFill>
                  <a:schemeClr val="bg1"/>
                </a:solidFill>
              </a:rPr>
              <a:t>RFID, </a:t>
            </a:r>
            <a:r>
              <a:rPr lang="fr-FR" i="1" dirty="0" smtClean="0">
                <a:solidFill>
                  <a:schemeClr val="bg1"/>
                </a:solidFill>
              </a:rPr>
              <a:t>IHM C</a:t>
            </a:r>
            <a:r>
              <a:rPr lang="fr-FR" i="1" dirty="0">
                <a:solidFill>
                  <a:schemeClr val="bg1"/>
                </a:solidFill>
              </a:rPr>
              <a:t>++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/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Etudiant 2 : GARNON Théo :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i="1" dirty="0">
                <a:solidFill>
                  <a:schemeClr val="bg1"/>
                </a:solidFill>
              </a:rPr>
              <a:t>C</a:t>
            </a:r>
            <a:r>
              <a:rPr lang="fr-FR" i="1" dirty="0" smtClean="0">
                <a:solidFill>
                  <a:schemeClr val="bg1"/>
                </a:solidFill>
              </a:rPr>
              <a:t>++,Portique </a:t>
            </a:r>
            <a:r>
              <a:rPr lang="fr-FR" i="1" dirty="0">
                <a:solidFill>
                  <a:schemeClr val="bg1"/>
                </a:solidFill>
              </a:rPr>
              <a:t>RFID, Afficheur LED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/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Etudiant 3 : DANEL Nathan : 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i="1" dirty="0">
                <a:solidFill>
                  <a:schemeClr val="bg1"/>
                </a:solidFill>
              </a:rPr>
              <a:t>Réseau, AJAX, PHP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0" y="6052233"/>
            <a:ext cx="5277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https://drive.google.com/drive/folders/1LJUYlnI9dMAZmAqud-8YqvO9dQPIlYqM</a:t>
            </a:r>
          </a:p>
        </p:txBody>
      </p:sp>
    </p:spTree>
    <p:extLst>
      <p:ext uri="{BB962C8B-B14F-4D97-AF65-F5344CB8AC3E}">
        <p14:creationId xmlns:p14="http://schemas.microsoft.com/office/powerpoint/2010/main" val="33561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Analyse fonctionnelle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5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077" y="2207641"/>
            <a:ext cx="7457282" cy="444354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994610" y="1684421"/>
            <a:ext cx="8823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Diagramme de cas d’utilisation générale simplifié</a:t>
            </a:r>
          </a:p>
        </p:txBody>
      </p:sp>
    </p:spTree>
    <p:extLst>
      <p:ext uri="{BB962C8B-B14F-4D97-AF65-F5344CB8AC3E}">
        <p14:creationId xmlns:p14="http://schemas.microsoft.com/office/powerpoint/2010/main" val="304567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Analyse fonctionnelle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5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994610" y="1684421"/>
            <a:ext cx="8823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Diagramme de cas d’utilisation personnel détaillé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977" y="2414459"/>
            <a:ext cx="8283864" cy="408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6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MCD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5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5605849-1819-4C2A-A299-789A5E45C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83" y="1353272"/>
            <a:ext cx="82296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73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283</Words>
  <Application>Microsoft Office PowerPoint</Application>
  <PresentationFormat>Grand écran</PresentationFormat>
  <Paragraphs>86</Paragraphs>
  <Slides>20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Alone On Earth</vt:lpstr>
      <vt:lpstr>Arial</vt:lpstr>
      <vt:lpstr>Calibri</vt:lpstr>
      <vt:lpstr>Calibri Light</vt:lpstr>
      <vt:lpstr>Thème Office</vt:lpstr>
      <vt:lpstr>Projet « Cross La Pro »</vt:lpstr>
      <vt:lpstr>Sommaire</vt:lpstr>
      <vt:lpstr>Présentation du projet</vt:lpstr>
      <vt:lpstr>Présentation du projet</vt:lpstr>
      <vt:lpstr>Présentation du projet</vt:lpstr>
      <vt:lpstr>Organisation du projet</vt:lpstr>
      <vt:lpstr>Analyse fonctionnelle</vt:lpstr>
      <vt:lpstr>Analyse fonctionnelle</vt:lpstr>
      <vt:lpstr>MCD</vt:lpstr>
      <vt:lpstr>Connexion/Inscription au site</vt:lpstr>
      <vt:lpstr>Création d’une Course</vt:lpstr>
      <vt:lpstr>Inscription à une course</vt:lpstr>
      <vt:lpstr>Gérer la course</vt:lpstr>
      <vt:lpstr>Association Coureur Dossard</vt:lpstr>
      <vt:lpstr>Diagramme de classe</vt:lpstr>
      <vt:lpstr>Fonctionnalité n°1 : Connexion/Inscription site </vt:lpstr>
      <vt:lpstr>Fonctionnalité n°2: Création Course</vt:lpstr>
      <vt:lpstr>Fonctionnalité n°3 : Initialisation Tour</vt:lpstr>
      <vt:lpstr>Fonctionnalité n°4 : Association Coureur Dossard</vt:lpstr>
      <vt:lpstr>Avancement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« Cross La Pro »</dc:title>
  <dc:creator>GARNON</dc:creator>
  <cp:lastModifiedBy>Grégoire Colbert</cp:lastModifiedBy>
  <cp:revision>29</cp:revision>
  <dcterms:created xsi:type="dcterms:W3CDTF">2021-05-04T06:46:23Z</dcterms:created>
  <dcterms:modified xsi:type="dcterms:W3CDTF">2021-05-06T06:30:12Z</dcterms:modified>
</cp:coreProperties>
</file>