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72" r:id="rId3"/>
    <p:sldId id="258" r:id="rId4"/>
    <p:sldId id="259" r:id="rId5"/>
    <p:sldId id="260" r:id="rId6"/>
    <p:sldId id="261" r:id="rId7"/>
    <p:sldId id="263" r:id="rId8"/>
    <p:sldId id="264" r:id="rId9"/>
    <p:sldId id="269" r:id="rId10"/>
    <p:sldId id="265" r:id="rId11"/>
    <p:sldId id="266" r:id="rId12"/>
    <p:sldId id="275" r:id="rId13"/>
    <p:sldId id="267" r:id="rId14"/>
    <p:sldId id="268" r:id="rId15"/>
    <p:sldId id="274"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327" autoAdjust="0"/>
  </p:normalViewPr>
  <p:slideViewPr>
    <p:cSldViewPr snapToGrid="0">
      <p:cViewPr varScale="1">
        <p:scale>
          <a:sx n="99" d="100"/>
          <a:sy n="99" d="100"/>
        </p:scale>
        <p:origin x="10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A3D8698-3D68-4D6A-9EC4-2AF5D6E394B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7BB992-6A94-4EA4-87FD-660831107FCD}">
      <dgm:prSet/>
      <dgm:spPr/>
      <dgm:t>
        <a:bodyPr/>
        <a:lstStyle/>
        <a:p>
          <a:pPr>
            <a:lnSpc>
              <a:spcPct val="100000"/>
            </a:lnSpc>
            <a:defRPr cap="all"/>
          </a:pPr>
          <a:r>
            <a:rPr lang="en-US"/>
            <a:t>Pseudocode / Planning</a:t>
          </a:r>
          <a:br>
            <a:rPr lang="en-US"/>
          </a:br>
          <a:endParaRPr lang="en-US"/>
        </a:p>
      </dgm:t>
    </dgm:pt>
    <dgm:pt modelId="{92635CBA-208E-46EC-A6C7-7C8C924F9C80}" type="parTrans" cxnId="{E2522829-DF43-4089-94AE-6A9F07BCEBC3}">
      <dgm:prSet/>
      <dgm:spPr/>
      <dgm:t>
        <a:bodyPr/>
        <a:lstStyle/>
        <a:p>
          <a:endParaRPr lang="en-US"/>
        </a:p>
      </dgm:t>
    </dgm:pt>
    <dgm:pt modelId="{A6939093-70E0-4F72-B9B7-02C9BBF6F8B7}" type="sibTrans" cxnId="{E2522829-DF43-4089-94AE-6A9F07BCEBC3}">
      <dgm:prSet/>
      <dgm:spPr/>
      <dgm:t>
        <a:bodyPr/>
        <a:lstStyle/>
        <a:p>
          <a:endParaRPr lang="en-US"/>
        </a:p>
      </dgm:t>
    </dgm:pt>
    <dgm:pt modelId="{4EDE61A0-E26F-4CE8-B21A-BBCFF13AEAD5}">
      <dgm:prSet/>
      <dgm:spPr/>
      <dgm:t>
        <a:bodyPr/>
        <a:lstStyle/>
        <a:p>
          <a:pPr>
            <a:lnSpc>
              <a:spcPct val="100000"/>
            </a:lnSpc>
            <a:defRPr cap="all"/>
          </a:pPr>
          <a:r>
            <a:rPr lang="en-US"/>
            <a:t>Understanding Data Stream</a:t>
          </a:r>
          <a:br>
            <a:rPr lang="en-US"/>
          </a:br>
          <a:endParaRPr lang="en-US"/>
        </a:p>
      </dgm:t>
    </dgm:pt>
    <dgm:pt modelId="{0A929BDD-1A22-4457-94C3-86A10D5BB117}" type="parTrans" cxnId="{C2F41897-1EDC-4090-B0C6-A2361C6546FF}">
      <dgm:prSet/>
      <dgm:spPr/>
      <dgm:t>
        <a:bodyPr/>
        <a:lstStyle/>
        <a:p>
          <a:endParaRPr lang="en-US"/>
        </a:p>
      </dgm:t>
    </dgm:pt>
    <dgm:pt modelId="{62F2CBA6-1CC1-4F96-8438-70D840B41310}" type="sibTrans" cxnId="{C2F41897-1EDC-4090-B0C6-A2361C6546FF}">
      <dgm:prSet/>
      <dgm:spPr/>
      <dgm:t>
        <a:bodyPr/>
        <a:lstStyle/>
        <a:p>
          <a:endParaRPr lang="en-US"/>
        </a:p>
      </dgm:t>
    </dgm:pt>
    <dgm:pt modelId="{8FDDC53F-9EA7-42E4-9910-C73892C2D6E6}">
      <dgm:prSet/>
      <dgm:spPr/>
      <dgm:t>
        <a:bodyPr/>
        <a:lstStyle/>
        <a:p>
          <a:pPr>
            <a:lnSpc>
              <a:spcPct val="100000"/>
            </a:lnSpc>
            <a:defRPr cap="all"/>
          </a:pPr>
          <a:r>
            <a:rPr lang="en-US"/>
            <a:t>Sampling/Scaling</a:t>
          </a:r>
        </a:p>
      </dgm:t>
    </dgm:pt>
    <dgm:pt modelId="{0179DE68-F265-4F88-AB81-B0A45FC5155C}" type="parTrans" cxnId="{FF67EEE6-323F-4839-A863-CAD069593A98}">
      <dgm:prSet/>
      <dgm:spPr/>
      <dgm:t>
        <a:bodyPr/>
        <a:lstStyle/>
        <a:p>
          <a:endParaRPr lang="en-US"/>
        </a:p>
      </dgm:t>
    </dgm:pt>
    <dgm:pt modelId="{6CFD4049-CF16-4E10-9A70-87E3879A2519}" type="sibTrans" cxnId="{FF67EEE6-323F-4839-A863-CAD069593A98}">
      <dgm:prSet/>
      <dgm:spPr/>
      <dgm:t>
        <a:bodyPr/>
        <a:lstStyle/>
        <a:p>
          <a:endParaRPr lang="en-US"/>
        </a:p>
      </dgm:t>
    </dgm:pt>
    <dgm:pt modelId="{D6B1A5AD-9D8A-498F-AFA1-63DFA3787D84}" type="pres">
      <dgm:prSet presAssocID="{3A3D8698-3D68-4D6A-9EC4-2AF5D6E394B3}" presName="root" presStyleCnt="0">
        <dgm:presLayoutVars>
          <dgm:dir/>
          <dgm:resizeHandles val="exact"/>
        </dgm:presLayoutVars>
      </dgm:prSet>
      <dgm:spPr/>
    </dgm:pt>
    <dgm:pt modelId="{6ABFB6EA-6C8E-4A5B-9346-D58F820EB381}" type="pres">
      <dgm:prSet presAssocID="{2B7BB992-6A94-4EA4-87FD-660831107FCD}" presName="compNode" presStyleCnt="0"/>
      <dgm:spPr/>
    </dgm:pt>
    <dgm:pt modelId="{6F3B5770-3804-4327-9559-705B692EC5EF}" type="pres">
      <dgm:prSet presAssocID="{2B7BB992-6A94-4EA4-87FD-660831107FCD}" presName="iconBgRect" presStyleLbl="bgShp" presStyleIdx="0" presStyleCnt="3"/>
      <dgm:spPr/>
    </dgm:pt>
    <dgm:pt modelId="{8967CCBA-D1A3-4D46-B49E-91133B2D3515}" type="pres">
      <dgm:prSet presAssocID="{2B7BB992-6A94-4EA4-87FD-660831107F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BDCF8928-2051-4DC9-8E22-000FA58DB5C3}" type="pres">
      <dgm:prSet presAssocID="{2B7BB992-6A94-4EA4-87FD-660831107FCD}" presName="spaceRect" presStyleCnt="0"/>
      <dgm:spPr/>
    </dgm:pt>
    <dgm:pt modelId="{83163377-6105-4FE0-968F-045210175B9A}" type="pres">
      <dgm:prSet presAssocID="{2B7BB992-6A94-4EA4-87FD-660831107FCD}" presName="textRect" presStyleLbl="revTx" presStyleIdx="0" presStyleCnt="3">
        <dgm:presLayoutVars>
          <dgm:chMax val="1"/>
          <dgm:chPref val="1"/>
        </dgm:presLayoutVars>
      </dgm:prSet>
      <dgm:spPr/>
    </dgm:pt>
    <dgm:pt modelId="{B78D0DAD-D65E-440D-8AFD-E6568B2DBE30}" type="pres">
      <dgm:prSet presAssocID="{A6939093-70E0-4F72-B9B7-02C9BBF6F8B7}" presName="sibTrans" presStyleCnt="0"/>
      <dgm:spPr/>
    </dgm:pt>
    <dgm:pt modelId="{DA4C21C0-FD21-4AAB-B6CD-347109BFC954}" type="pres">
      <dgm:prSet presAssocID="{4EDE61A0-E26F-4CE8-B21A-BBCFF13AEAD5}" presName="compNode" presStyleCnt="0"/>
      <dgm:spPr/>
    </dgm:pt>
    <dgm:pt modelId="{6A432C3F-DF72-4128-9CD1-F89C70EF6B60}" type="pres">
      <dgm:prSet presAssocID="{4EDE61A0-E26F-4CE8-B21A-BBCFF13AEAD5}" presName="iconBgRect" presStyleLbl="bgShp" presStyleIdx="1" presStyleCnt="3"/>
      <dgm:spPr/>
    </dgm:pt>
    <dgm:pt modelId="{39BF861B-146C-40A1-A35B-AD536F613641}" type="pres">
      <dgm:prSet presAssocID="{4EDE61A0-E26F-4CE8-B21A-BBCFF13AEA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0ECB2BE-65CB-4C77-B3C6-9D22D6DC52C1}" type="pres">
      <dgm:prSet presAssocID="{4EDE61A0-E26F-4CE8-B21A-BBCFF13AEAD5}" presName="spaceRect" presStyleCnt="0"/>
      <dgm:spPr/>
    </dgm:pt>
    <dgm:pt modelId="{6A38046E-88F3-4422-9963-2D723B2F4CF5}" type="pres">
      <dgm:prSet presAssocID="{4EDE61A0-E26F-4CE8-B21A-BBCFF13AEAD5}" presName="textRect" presStyleLbl="revTx" presStyleIdx="1" presStyleCnt="3">
        <dgm:presLayoutVars>
          <dgm:chMax val="1"/>
          <dgm:chPref val="1"/>
        </dgm:presLayoutVars>
      </dgm:prSet>
      <dgm:spPr/>
    </dgm:pt>
    <dgm:pt modelId="{A9CE7747-37E9-4244-8D90-7B17471FDAFD}" type="pres">
      <dgm:prSet presAssocID="{62F2CBA6-1CC1-4F96-8438-70D840B41310}" presName="sibTrans" presStyleCnt="0"/>
      <dgm:spPr/>
    </dgm:pt>
    <dgm:pt modelId="{AAA67E04-937C-44D1-82B6-A2AA57E7F6C6}" type="pres">
      <dgm:prSet presAssocID="{8FDDC53F-9EA7-42E4-9910-C73892C2D6E6}" presName="compNode" presStyleCnt="0"/>
      <dgm:spPr/>
    </dgm:pt>
    <dgm:pt modelId="{17625392-9805-4667-9CDC-EE289EFD4E90}" type="pres">
      <dgm:prSet presAssocID="{8FDDC53F-9EA7-42E4-9910-C73892C2D6E6}" presName="iconBgRect" presStyleLbl="bgShp" presStyleIdx="2" presStyleCnt="3"/>
      <dgm:spPr/>
    </dgm:pt>
    <dgm:pt modelId="{B0EF354A-F849-4D3B-94AB-B92FDE97A70B}" type="pres">
      <dgm:prSet presAssocID="{8FDDC53F-9EA7-42E4-9910-C73892C2D6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801772CA-DDB3-476A-BFBB-CB7E1ACB8D03}" type="pres">
      <dgm:prSet presAssocID="{8FDDC53F-9EA7-42E4-9910-C73892C2D6E6}" presName="spaceRect" presStyleCnt="0"/>
      <dgm:spPr/>
    </dgm:pt>
    <dgm:pt modelId="{CDF09B38-94E7-4128-B3A5-351395E11C0D}" type="pres">
      <dgm:prSet presAssocID="{8FDDC53F-9EA7-42E4-9910-C73892C2D6E6}" presName="textRect" presStyleLbl="revTx" presStyleIdx="2" presStyleCnt="3">
        <dgm:presLayoutVars>
          <dgm:chMax val="1"/>
          <dgm:chPref val="1"/>
        </dgm:presLayoutVars>
      </dgm:prSet>
      <dgm:spPr/>
    </dgm:pt>
  </dgm:ptLst>
  <dgm:cxnLst>
    <dgm:cxn modelId="{6635140E-4065-45FD-9F8E-13C911A11DA9}" type="presOf" srcId="{8FDDC53F-9EA7-42E4-9910-C73892C2D6E6}" destId="{CDF09B38-94E7-4128-B3A5-351395E11C0D}" srcOrd="0" destOrd="0" presId="urn:microsoft.com/office/officeart/2018/5/layout/IconCircleLabelList"/>
    <dgm:cxn modelId="{E2522829-DF43-4089-94AE-6A9F07BCEBC3}" srcId="{3A3D8698-3D68-4D6A-9EC4-2AF5D6E394B3}" destId="{2B7BB992-6A94-4EA4-87FD-660831107FCD}" srcOrd="0" destOrd="0" parTransId="{92635CBA-208E-46EC-A6C7-7C8C924F9C80}" sibTransId="{A6939093-70E0-4F72-B9B7-02C9BBF6F8B7}"/>
    <dgm:cxn modelId="{6729FD76-215E-435A-8864-8E6F2003D8A3}" type="presOf" srcId="{2B7BB992-6A94-4EA4-87FD-660831107FCD}" destId="{83163377-6105-4FE0-968F-045210175B9A}" srcOrd="0" destOrd="0" presId="urn:microsoft.com/office/officeart/2018/5/layout/IconCircleLabelList"/>
    <dgm:cxn modelId="{14E3E783-A64B-4D69-B293-1745753B953F}" type="presOf" srcId="{3A3D8698-3D68-4D6A-9EC4-2AF5D6E394B3}" destId="{D6B1A5AD-9D8A-498F-AFA1-63DFA3787D84}" srcOrd="0" destOrd="0" presId="urn:microsoft.com/office/officeart/2018/5/layout/IconCircleLabelList"/>
    <dgm:cxn modelId="{C2F41897-1EDC-4090-B0C6-A2361C6546FF}" srcId="{3A3D8698-3D68-4D6A-9EC4-2AF5D6E394B3}" destId="{4EDE61A0-E26F-4CE8-B21A-BBCFF13AEAD5}" srcOrd="1" destOrd="0" parTransId="{0A929BDD-1A22-4457-94C3-86A10D5BB117}" sibTransId="{62F2CBA6-1CC1-4F96-8438-70D840B41310}"/>
    <dgm:cxn modelId="{97FC35B0-E908-44B5-B2F4-F62C335C8D12}" type="presOf" srcId="{4EDE61A0-E26F-4CE8-B21A-BBCFF13AEAD5}" destId="{6A38046E-88F3-4422-9963-2D723B2F4CF5}" srcOrd="0" destOrd="0" presId="urn:microsoft.com/office/officeart/2018/5/layout/IconCircleLabelList"/>
    <dgm:cxn modelId="{FF67EEE6-323F-4839-A863-CAD069593A98}" srcId="{3A3D8698-3D68-4D6A-9EC4-2AF5D6E394B3}" destId="{8FDDC53F-9EA7-42E4-9910-C73892C2D6E6}" srcOrd="2" destOrd="0" parTransId="{0179DE68-F265-4F88-AB81-B0A45FC5155C}" sibTransId="{6CFD4049-CF16-4E10-9A70-87E3879A2519}"/>
    <dgm:cxn modelId="{D1FE4C68-A021-472A-B8AE-2AD9FF7E0B5C}" type="presParOf" srcId="{D6B1A5AD-9D8A-498F-AFA1-63DFA3787D84}" destId="{6ABFB6EA-6C8E-4A5B-9346-D58F820EB381}" srcOrd="0" destOrd="0" presId="urn:microsoft.com/office/officeart/2018/5/layout/IconCircleLabelList"/>
    <dgm:cxn modelId="{7276BE98-DBD3-4604-8FF3-A3ECFA95B34D}" type="presParOf" srcId="{6ABFB6EA-6C8E-4A5B-9346-D58F820EB381}" destId="{6F3B5770-3804-4327-9559-705B692EC5EF}" srcOrd="0" destOrd="0" presId="urn:microsoft.com/office/officeart/2018/5/layout/IconCircleLabelList"/>
    <dgm:cxn modelId="{3AA119FD-516B-4B59-AE09-4513A438CFDA}" type="presParOf" srcId="{6ABFB6EA-6C8E-4A5B-9346-D58F820EB381}" destId="{8967CCBA-D1A3-4D46-B49E-91133B2D3515}" srcOrd="1" destOrd="0" presId="urn:microsoft.com/office/officeart/2018/5/layout/IconCircleLabelList"/>
    <dgm:cxn modelId="{2B517AB8-6307-4385-A396-9720C3D5716F}" type="presParOf" srcId="{6ABFB6EA-6C8E-4A5B-9346-D58F820EB381}" destId="{BDCF8928-2051-4DC9-8E22-000FA58DB5C3}" srcOrd="2" destOrd="0" presId="urn:microsoft.com/office/officeart/2018/5/layout/IconCircleLabelList"/>
    <dgm:cxn modelId="{72250743-FC70-4D11-A1D5-BB4EE2C407EA}" type="presParOf" srcId="{6ABFB6EA-6C8E-4A5B-9346-D58F820EB381}" destId="{83163377-6105-4FE0-968F-045210175B9A}" srcOrd="3" destOrd="0" presId="urn:microsoft.com/office/officeart/2018/5/layout/IconCircleLabelList"/>
    <dgm:cxn modelId="{FF0A9CDA-2809-4874-86B9-21B27AB95C2B}" type="presParOf" srcId="{D6B1A5AD-9D8A-498F-AFA1-63DFA3787D84}" destId="{B78D0DAD-D65E-440D-8AFD-E6568B2DBE30}" srcOrd="1" destOrd="0" presId="urn:microsoft.com/office/officeart/2018/5/layout/IconCircleLabelList"/>
    <dgm:cxn modelId="{4D5BDF4A-48A8-4A72-8B94-C29F14D3E92B}" type="presParOf" srcId="{D6B1A5AD-9D8A-498F-AFA1-63DFA3787D84}" destId="{DA4C21C0-FD21-4AAB-B6CD-347109BFC954}" srcOrd="2" destOrd="0" presId="urn:microsoft.com/office/officeart/2018/5/layout/IconCircleLabelList"/>
    <dgm:cxn modelId="{393AB8E4-42F6-41CD-9133-41EB2BCC738B}" type="presParOf" srcId="{DA4C21C0-FD21-4AAB-B6CD-347109BFC954}" destId="{6A432C3F-DF72-4128-9CD1-F89C70EF6B60}" srcOrd="0" destOrd="0" presId="urn:microsoft.com/office/officeart/2018/5/layout/IconCircleLabelList"/>
    <dgm:cxn modelId="{9A141D1C-D7CB-4BC9-BF2D-A7D8B61E3962}" type="presParOf" srcId="{DA4C21C0-FD21-4AAB-B6CD-347109BFC954}" destId="{39BF861B-146C-40A1-A35B-AD536F613641}" srcOrd="1" destOrd="0" presId="urn:microsoft.com/office/officeart/2018/5/layout/IconCircleLabelList"/>
    <dgm:cxn modelId="{0DCB4EF3-9922-498A-9A6B-C3495247E013}" type="presParOf" srcId="{DA4C21C0-FD21-4AAB-B6CD-347109BFC954}" destId="{40ECB2BE-65CB-4C77-B3C6-9D22D6DC52C1}" srcOrd="2" destOrd="0" presId="urn:microsoft.com/office/officeart/2018/5/layout/IconCircleLabelList"/>
    <dgm:cxn modelId="{C1295758-E476-47CF-B70B-E7F03AF48DE8}" type="presParOf" srcId="{DA4C21C0-FD21-4AAB-B6CD-347109BFC954}" destId="{6A38046E-88F3-4422-9963-2D723B2F4CF5}" srcOrd="3" destOrd="0" presId="urn:microsoft.com/office/officeart/2018/5/layout/IconCircleLabelList"/>
    <dgm:cxn modelId="{3CB50FED-BADC-42BB-B7F3-DD5BC45572E3}" type="presParOf" srcId="{D6B1A5AD-9D8A-498F-AFA1-63DFA3787D84}" destId="{A9CE7747-37E9-4244-8D90-7B17471FDAFD}" srcOrd="3" destOrd="0" presId="urn:microsoft.com/office/officeart/2018/5/layout/IconCircleLabelList"/>
    <dgm:cxn modelId="{7089B5B8-FFA8-4964-9EFC-B55C611A816A}" type="presParOf" srcId="{D6B1A5AD-9D8A-498F-AFA1-63DFA3787D84}" destId="{AAA67E04-937C-44D1-82B6-A2AA57E7F6C6}" srcOrd="4" destOrd="0" presId="urn:microsoft.com/office/officeart/2018/5/layout/IconCircleLabelList"/>
    <dgm:cxn modelId="{0658A361-A9F8-497E-89B9-F2C2AFF11BBD}" type="presParOf" srcId="{AAA67E04-937C-44D1-82B6-A2AA57E7F6C6}" destId="{17625392-9805-4667-9CDC-EE289EFD4E90}" srcOrd="0" destOrd="0" presId="urn:microsoft.com/office/officeart/2018/5/layout/IconCircleLabelList"/>
    <dgm:cxn modelId="{4A59B6D7-2B66-408A-BDB8-BEC431A82D04}" type="presParOf" srcId="{AAA67E04-937C-44D1-82B6-A2AA57E7F6C6}" destId="{B0EF354A-F849-4D3B-94AB-B92FDE97A70B}" srcOrd="1" destOrd="0" presId="urn:microsoft.com/office/officeart/2018/5/layout/IconCircleLabelList"/>
    <dgm:cxn modelId="{65E86BCE-C4DA-4B9E-B170-BC4C2BC744E6}" type="presParOf" srcId="{AAA67E04-937C-44D1-82B6-A2AA57E7F6C6}" destId="{801772CA-DDB3-476A-BFBB-CB7E1ACB8D03}" srcOrd="2" destOrd="0" presId="urn:microsoft.com/office/officeart/2018/5/layout/IconCircleLabelList"/>
    <dgm:cxn modelId="{88BB764B-C8AD-4E2D-A608-2FCF41CCB81A}" type="presParOf" srcId="{AAA67E04-937C-44D1-82B6-A2AA57E7F6C6}" destId="{CDF09B38-94E7-4128-B3A5-351395E11C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B5770-3804-4327-9559-705B692EC5EF}">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7CCBA-D1A3-4D46-B49E-91133B2D3515}">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163377-6105-4FE0-968F-045210175B9A}">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Pseudocode / Planning</a:t>
          </a:r>
          <a:br>
            <a:rPr lang="en-US" sz="1700" kern="1200"/>
          </a:br>
          <a:endParaRPr lang="en-US" sz="1700" kern="1200"/>
        </a:p>
      </dsp:txBody>
      <dsp:txXfrm>
        <a:off x="35606" y="2725540"/>
        <a:ext cx="2981250" cy="720000"/>
      </dsp:txXfrm>
    </dsp:sp>
    <dsp:sp modelId="{6A432C3F-DF72-4128-9CD1-F89C70EF6B60}">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F861B-146C-40A1-A35B-AD536F613641}">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38046E-88F3-4422-9963-2D723B2F4CF5}">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Understanding Data Stream</a:t>
          </a:r>
          <a:br>
            <a:rPr lang="en-US" sz="1700" kern="1200"/>
          </a:br>
          <a:endParaRPr lang="en-US" sz="1700" kern="1200"/>
        </a:p>
      </dsp:txBody>
      <dsp:txXfrm>
        <a:off x="3538574" y="2725540"/>
        <a:ext cx="2981250" cy="720000"/>
      </dsp:txXfrm>
    </dsp:sp>
    <dsp:sp modelId="{17625392-9805-4667-9CDC-EE289EFD4E90}">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F354A-F849-4D3B-94AB-B92FDE97A70B}">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F09B38-94E7-4128-B3A5-351395E11C0D}">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Sampling/Scaling</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AAD3B-D833-47E7-9FF1-3D0042A558C7}"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1C215-B3CA-40EA-99B5-2D85A1205DA4}" type="slidenum">
              <a:rPr lang="en-US" smtClean="0"/>
              <a:t>‹#›</a:t>
            </a:fld>
            <a:endParaRPr lang="en-US"/>
          </a:p>
        </p:txBody>
      </p:sp>
    </p:spTree>
    <p:extLst>
      <p:ext uri="{BB962C8B-B14F-4D97-AF65-F5344CB8AC3E}">
        <p14:creationId xmlns:p14="http://schemas.microsoft.com/office/powerpoint/2010/main" val="136375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51C215-B3CA-40EA-99B5-2D85A1205DA4}" type="slidenum">
              <a:rPr lang="en-US" smtClean="0"/>
              <a:t>1</a:t>
            </a:fld>
            <a:endParaRPr lang="en-US"/>
          </a:p>
        </p:txBody>
      </p:sp>
    </p:spTree>
    <p:extLst>
      <p:ext uri="{BB962C8B-B14F-4D97-AF65-F5344CB8AC3E}">
        <p14:creationId xmlns:p14="http://schemas.microsoft.com/office/powerpoint/2010/main" val="48560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buses that come frequently, in our study focusing under approximately 16 minutes on average, users normally do not check when the next bus is scheduled.</a:t>
            </a:r>
          </a:p>
          <a:p>
            <a:endParaRPr lang="en-US" dirty="0"/>
          </a:p>
          <a:p>
            <a:r>
              <a:rPr lang="en-US" dirty="0"/>
              <a:t>With this being the case the users are more concerned with how long they will have to wait for the next bus is to arrive.</a:t>
            </a:r>
          </a:p>
          <a:p>
            <a:endParaRPr lang="en-US" dirty="0"/>
          </a:p>
          <a:p>
            <a:r>
              <a:rPr lang="en-US" dirty="0"/>
              <a:t>I set out with the goal to create an application to pull, store, and analyze the data during busy hours, approximately 7 AM to 10 PM.</a:t>
            </a:r>
          </a:p>
        </p:txBody>
      </p:sp>
      <p:sp>
        <p:nvSpPr>
          <p:cNvPr id="4" name="Slide Number Placeholder 3"/>
          <p:cNvSpPr>
            <a:spLocks noGrp="1"/>
          </p:cNvSpPr>
          <p:nvPr>
            <p:ph type="sldNum" sz="quarter" idx="5"/>
          </p:nvPr>
        </p:nvSpPr>
        <p:spPr/>
        <p:txBody>
          <a:bodyPr/>
          <a:lstStyle/>
          <a:p>
            <a:fld id="{0C51C215-B3CA-40EA-99B5-2D85A1205DA4}" type="slidenum">
              <a:rPr lang="en-US" smtClean="0"/>
              <a:t>3</a:t>
            </a:fld>
            <a:endParaRPr lang="en-US"/>
          </a:p>
        </p:txBody>
      </p:sp>
    </p:spTree>
    <p:extLst>
      <p:ext uri="{BB962C8B-B14F-4D97-AF65-F5344CB8AC3E}">
        <p14:creationId xmlns:p14="http://schemas.microsoft.com/office/powerpoint/2010/main" val="158624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51C215-B3CA-40EA-99B5-2D85A1205DA4}" type="slidenum">
              <a:rPr lang="en-US" smtClean="0"/>
              <a:t>15</a:t>
            </a:fld>
            <a:endParaRPr lang="en-US"/>
          </a:p>
        </p:txBody>
      </p:sp>
    </p:spTree>
    <p:extLst>
      <p:ext uri="{BB962C8B-B14F-4D97-AF65-F5344CB8AC3E}">
        <p14:creationId xmlns:p14="http://schemas.microsoft.com/office/powerpoint/2010/main" val="243666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CB758B-CF96-441F-9398-6BF34C2FF55C}"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55E30-2691-4770-84D7-405015E9CC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3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B758B-CF96-441F-9398-6BF34C2FF55C}"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209857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B758B-CF96-441F-9398-6BF34C2FF55C}"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284439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B758B-CF96-441F-9398-6BF34C2FF55C}"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17160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B758B-CF96-441F-9398-6BF34C2FF55C}"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55E30-2691-4770-84D7-405015E9CC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88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B758B-CF96-441F-9398-6BF34C2FF55C}"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264761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B758B-CF96-441F-9398-6BF34C2FF55C}"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124503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B758B-CF96-441F-9398-6BF34C2FF55C}"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302326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CB758B-CF96-441F-9398-6BF34C2FF55C}" type="datetimeFigureOut">
              <a:rPr lang="en-US" smtClean="0"/>
              <a:t>11/18/2019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174640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CB758B-CF96-441F-9398-6BF34C2FF55C}" type="datetimeFigureOut">
              <a:rPr lang="en-US" smtClean="0"/>
              <a:t>11/18/2019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C55E30-2691-4770-84D7-405015E9CCC8}" type="slidenum">
              <a:rPr lang="en-US" smtClean="0"/>
              <a:t>‹#›</a:t>
            </a:fld>
            <a:endParaRPr lang="en-US"/>
          </a:p>
        </p:txBody>
      </p:sp>
    </p:spTree>
    <p:extLst>
      <p:ext uri="{BB962C8B-B14F-4D97-AF65-F5344CB8AC3E}">
        <p14:creationId xmlns:p14="http://schemas.microsoft.com/office/powerpoint/2010/main" val="222622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B758B-CF96-441F-9398-6BF34C2FF55C}"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55E30-2691-4770-84D7-405015E9CCC8}" type="slidenum">
              <a:rPr lang="en-US" smtClean="0"/>
              <a:t>‹#›</a:t>
            </a:fld>
            <a:endParaRPr lang="en-US"/>
          </a:p>
        </p:txBody>
      </p:sp>
    </p:spTree>
    <p:extLst>
      <p:ext uri="{BB962C8B-B14F-4D97-AF65-F5344CB8AC3E}">
        <p14:creationId xmlns:p14="http://schemas.microsoft.com/office/powerpoint/2010/main" val="157644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CB758B-CF96-441F-9398-6BF34C2FF55C}" type="datetimeFigureOut">
              <a:rPr lang="en-US" smtClean="0"/>
              <a:t>11/18/2019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C55E30-2691-4770-84D7-405015E9CCC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255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Image result for Auckland Transport bus">
            <a:extLst>
              <a:ext uri="{FF2B5EF4-FFF2-40B4-BE49-F238E27FC236}">
                <a16:creationId xmlns:a16="http://schemas.microsoft.com/office/drawing/2014/main" id="{DAABF2CA-37CE-4CF2-85CB-6DD7776494F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9E6F50-61BF-443B-89AD-731A6DD1C960}"/>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Real Time Bus Headway Estimation</a:t>
            </a:r>
          </a:p>
        </p:txBody>
      </p:sp>
      <p:sp>
        <p:nvSpPr>
          <p:cNvPr id="3" name="Subtitle 2">
            <a:extLst>
              <a:ext uri="{FF2B5EF4-FFF2-40B4-BE49-F238E27FC236}">
                <a16:creationId xmlns:a16="http://schemas.microsoft.com/office/drawing/2014/main" id="{0AD212B9-C888-46DB-BA4F-0B4EEA5CB17F}"/>
              </a:ext>
            </a:extLst>
          </p:cNvPr>
          <p:cNvSpPr>
            <a:spLocks noGrp="1"/>
          </p:cNvSpPr>
          <p:nvPr>
            <p:ph type="subTitle" idx="1"/>
          </p:nvPr>
        </p:nvSpPr>
        <p:spPr>
          <a:xfrm>
            <a:off x="1100051" y="4455619"/>
            <a:ext cx="10058400" cy="1387435"/>
          </a:xfrm>
        </p:spPr>
        <p:txBody>
          <a:bodyPr>
            <a:normAutofit/>
          </a:bodyPr>
          <a:lstStyle/>
          <a:p>
            <a:r>
              <a:rPr lang="en-US" dirty="0">
                <a:solidFill>
                  <a:srgbClr val="FFFFFF"/>
                </a:solidFill>
              </a:rPr>
              <a:t>Colby Roy Carrillo</a:t>
            </a:r>
            <a:br>
              <a:rPr lang="en-US" dirty="0">
                <a:solidFill>
                  <a:srgbClr val="FFFFFF"/>
                </a:solidFill>
              </a:rPr>
            </a:br>
            <a:endParaRPr lang="en-US" dirty="0">
              <a:solidFill>
                <a:srgbClr val="FFFFFF"/>
              </a:solidFill>
            </a:endParaRPr>
          </a:p>
          <a:p>
            <a:r>
              <a:rPr lang="en-US" dirty="0">
                <a:solidFill>
                  <a:srgbClr val="FFFFFF"/>
                </a:solidFill>
              </a:rPr>
              <a:t>Supervisor: Professor Thomas Lumley</a:t>
            </a:r>
          </a:p>
        </p:txBody>
      </p:sp>
      <p:cxnSp>
        <p:nvCxnSpPr>
          <p:cNvPr id="71" name="Straight Connector 70">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5BBAF6E2-7594-40AF-96C1-B17AD4B1BD5F}"/>
              </a:ext>
            </a:extLst>
          </p:cNvPr>
          <p:cNvSpPr txBox="1"/>
          <p:nvPr/>
        </p:nvSpPr>
        <p:spPr>
          <a:xfrm>
            <a:off x="1052799" y="4880138"/>
            <a:ext cx="4574041" cy="369332"/>
          </a:xfrm>
          <a:prstGeom prst="rect">
            <a:avLst/>
          </a:prstGeom>
          <a:noFill/>
        </p:spPr>
        <p:txBody>
          <a:bodyPr wrap="square" rtlCol="0">
            <a:spAutoFit/>
          </a:bodyPr>
          <a:lstStyle/>
          <a:p>
            <a:r>
              <a:rPr lang="en-US" dirty="0"/>
              <a:t> </a:t>
            </a:r>
            <a:r>
              <a:rPr lang="en-US" dirty="0">
                <a:solidFill>
                  <a:schemeClr val="tx1">
                    <a:lumMod val="95000"/>
                  </a:schemeClr>
                </a:solidFill>
              </a:rPr>
              <a:t>Masters of Professional Studies - Data Science</a:t>
            </a:r>
          </a:p>
        </p:txBody>
      </p:sp>
    </p:spTree>
    <p:extLst>
      <p:ext uri="{BB962C8B-B14F-4D97-AF65-F5344CB8AC3E}">
        <p14:creationId xmlns:p14="http://schemas.microsoft.com/office/powerpoint/2010/main" val="28968889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E3DB-BC04-4742-83F6-6179C077E119}"/>
              </a:ext>
            </a:extLst>
          </p:cNvPr>
          <p:cNvSpPr>
            <a:spLocks noGrp="1"/>
          </p:cNvSpPr>
          <p:nvPr>
            <p:ph type="title"/>
          </p:nvPr>
        </p:nvSpPr>
        <p:spPr>
          <a:xfrm>
            <a:off x="981776" y="375385"/>
            <a:ext cx="10058400" cy="832585"/>
          </a:xfrm>
        </p:spPr>
        <p:txBody>
          <a:bodyPr/>
          <a:lstStyle/>
          <a:p>
            <a:r>
              <a:rPr lang="en-US" dirty="0"/>
              <a:t>Results</a:t>
            </a:r>
          </a:p>
        </p:txBody>
      </p:sp>
      <p:pic>
        <p:nvPicPr>
          <p:cNvPr id="4" name="Content Placeholder 3">
            <a:extLst>
              <a:ext uri="{FF2B5EF4-FFF2-40B4-BE49-F238E27FC236}">
                <a16:creationId xmlns:a16="http://schemas.microsoft.com/office/drawing/2014/main" id="{42169CD3-501D-4DBF-866C-E8C845CD22CE}"/>
              </a:ext>
            </a:extLst>
          </p:cNvPr>
          <p:cNvPicPr>
            <a:picLocks noGrp="1"/>
          </p:cNvPicPr>
          <p:nvPr>
            <p:ph idx="1"/>
          </p:nvPr>
        </p:nvPicPr>
        <p:blipFill>
          <a:blip r:embed="rId2"/>
          <a:stretch>
            <a:fillRect/>
          </a:stretch>
        </p:blipFill>
        <p:spPr>
          <a:xfrm>
            <a:off x="327258" y="1395663"/>
            <a:ext cx="5563403" cy="48122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33A9FF7-0829-437C-AE0F-2D71741CF467}"/>
              </a:ext>
            </a:extLst>
          </p:cNvPr>
          <p:cNvPicPr/>
          <p:nvPr/>
        </p:nvPicPr>
        <p:blipFill>
          <a:blip r:embed="rId3"/>
          <a:stretch>
            <a:fillRect/>
          </a:stretch>
        </p:blipFill>
        <p:spPr>
          <a:xfrm>
            <a:off x="6189043" y="1395662"/>
            <a:ext cx="5563403" cy="48122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a:extLst>
              <a:ext uri="{FF2B5EF4-FFF2-40B4-BE49-F238E27FC236}">
                <a16:creationId xmlns:a16="http://schemas.microsoft.com/office/drawing/2014/main" id="{AA4B9515-6A66-453F-BD11-64B13552F9F9}"/>
              </a:ext>
            </a:extLst>
          </p:cNvPr>
          <p:cNvSpPr/>
          <p:nvPr/>
        </p:nvSpPr>
        <p:spPr>
          <a:xfrm>
            <a:off x="1953926" y="4379493"/>
            <a:ext cx="972153" cy="101065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A3268D-D3A0-4C9F-A380-15F91700CFBD}"/>
              </a:ext>
            </a:extLst>
          </p:cNvPr>
          <p:cNvSpPr txBox="1"/>
          <p:nvPr/>
        </p:nvSpPr>
        <p:spPr>
          <a:xfrm>
            <a:off x="4109984" y="5890661"/>
            <a:ext cx="1799925" cy="338554"/>
          </a:xfrm>
          <a:prstGeom prst="rect">
            <a:avLst/>
          </a:prstGeom>
          <a:noFill/>
        </p:spPr>
        <p:txBody>
          <a:bodyPr wrap="square" rtlCol="0">
            <a:spAutoFit/>
          </a:bodyPr>
          <a:lstStyle/>
          <a:p>
            <a:r>
              <a:rPr lang="en-US" sz="1600" dirty="0"/>
              <a:t>394,336 Datapoints</a:t>
            </a:r>
          </a:p>
        </p:txBody>
      </p:sp>
      <p:sp>
        <p:nvSpPr>
          <p:cNvPr id="8" name="TextBox 7">
            <a:extLst>
              <a:ext uri="{FF2B5EF4-FFF2-40B4-BE49-F238E27FC236}">
                <a16:creationId xmlns:a16="http://schemas.microsoft.com/office/drawing/2014/main" id="{5BEEBA91-3E17-49FB-9145-8493D771420D}"/>
              </a:ext>
            </a:extLst>
          </p:cNvPr>
          <p:cNvSpPr txBox="1"/>
          <p:nvPr/>
        </p:nvSpPr>
        <p:spPr>
          <a:xfrm>
            <a:off x="9962146" y="5890661"/>
            <a:ext cx="1799925" cy="338554"/>
          </a:xfrm>
          <a:prstGeom prst="rect">
            <a:avLst/>
          </a:prstGeom>
          <a:noFill/>
        </p:spPr>
        <p:txBody>
          <a:bodyPr wrap="square" rtlCol="0">
            <a:spAutoFit/>
          </a:bodyPr>
          <a:lstStyle/>
          <a:p>
            <a:r>
              <a:rPr lang="en-US" sz="1600" dirty="0"/>
              <a:t>485,738 Datapoints</a:t>
            </a:r>
          </a:p>
        </p:txBody>
      </p:sp>
    </p:spTree>
    <p:extLst>
      <p:ext uri="{BB962C8B-B14F-4D97-AF65-F5344CB8AC3E}">
        <p14:creationId xmlns:p14="http://schemas.microsoft.com/office/powerpoint/2010/main" val="426665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FF78-E6AC-433B-82D9-6F1D8FAEE647}"/>
              </a:ext>
            </a:extLst>
          </p:cNvPr>
          <p:cNvSpPr>
            <a:spLocks noGrp="1"/>
          </p:cNvSpPr>
          <p:nvPr>
            <p:ph type="title"/>
          </p:nvPr>
        </p:nvSpPr>
        <p:spPr>
          <a:xfrm>
            <a:off x="754346" y="245442"/>
            <a:ext cx="10452234" cy="712271"/>
          </a:xfrm>
        </p:spPr>
        <p:txBody>
          <a:bodyPr>
            <a:normAutofit fontScale="90000"/>
          </a:bodyPr>
          <a:lstStyle/>
          <a:p>
            <a:r>
              <a:rPr lang="en-US" dirty="0"/>
              <a:t>Results</a:t>
            </a:r>
          </a:p>
        </p:txBody>
      </p:sp>
      <p:pic>
        <p:nvPicPr>
          <p:cNvPr id="4" name="Content Placeholder 3">
            <a:extLst>
              <a:ext uri="{FF2B5EF4-FFF2-40B4-BE49-F238E27FC236}">
                <a16:creationId xmlns:a16="http://schemas.microsoft.com/office/drawing/2014/main" id="{18192980-CE5C-487C-A1E4-D7DBE7C45EF3}"/>
              </a:ext>
            </a:extLst>
          </p:cNvPr>
          <p:cNvPicPr>
            <a:picLocks noGrp="1"/>
          </p:cNvPicPr>
          <p:nvPr>
            <p:ph idx="1"/>
          </p:nvPr>
        </p:nvPicPr>
        <p:blipFill>
          <a:blip r:embed="rId2"/>
          <a:stretch>
            <a:fillRect/>
          </a:stretch>
        </p:blipFill>
        <p:spPr>
          <a:xfrm>
            <a:off x="2550695" y="1164658"/>
            <a:ext cx="6882063" cy="5024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3F26A43-6E4D-4795-BD51-8DF4FBDF5559}"/>
              </a:ext>
            </a:extLst>
          </p:cNvPr>
          <p:cNvSpPr txBox="1"/>
          <p:nvPr/>
        </p:nvSpPr>
        <p:spPr>
          <a:xfrm>
            <a:off x="7757958" y="5850492"/>
            <a:ext cx="1703678" cy="338554"/>
          </a:xfrm>
          <a:prstGeom prst="rect">
            <a:avLst/>
          </a:prstGeom>
          <a:noFill/>
        </p:spPr>
        <p:txBody>
          <a:bodyPr wrap="square" rtlCol="0">
            <a:spAutoFit/>
          </a:bodyPr>
          <a:lstStyle/>
          <a:p>
            <a:r>
              <a:rPr lang="en-US" sz="1600" dirty="0"/>
              <a:t>53,354 Datapoints</a:t>
            </a:r>
          </a:p>
        </p:txBody>
      </p:sp>
    </p:spTree>
    <p:extLst>
      <p:ext uri="{BB962C8B-B14F-4D97-AF65-F5344CB8AC3E}">
        <p14:creationId xmlns:p14="http://schemas.microsoft.com/office/powerpoint/2010/main" val="6530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9029-24FF-4F2E-B899-F3EEC276CA6D}"/>
              </a:ext>
            </a:extLst>
          </p:cNvPr>
          <p:cNvSpPr>
            <a:spLocks noGrp="1"/>
          </p:cNvSpPr>
          <p:nvPr>
            <p:ph type="title"/>
          </p:nvPr>
        </p:nvSpPr>
        <p:spPr>
          <a:xfrm>
            <a:off x="1097280" y="240452"/>
            <a:ext cx="10058400" cy="748454"/>
          </a:xfrm>
        </p:spPr>
        <p:txBody>
          <a:bodyPr/>
          <a:lstStyle/>
          <a:p>
            <a:r>
              <a:rPr lang="en-US" dirty="0"/>
              <a:t>Checking Distributions</a:t>
            </a:r>
          </a:p>
        </p:txBody>
      </p:sp>
      <p:pic>
        <p:nvPicPr>
          <p:cNvPr id="4" name="Picture 3">
            <a:extLst>
              <a:ext uri="{FF2B5EF4-FFF2-40B4-BE49-F238E27FC236}">
                <a16:creationId xmlns:a16="http://schemas.microsoft.com/office/drawing/2014/main" id="{EDF0A354-4C26-49C8-B7A8-B84884695F4A}"/>
              </a:ext>
            </a:extLst>
          </p:cNvPr>
          <p:cNvPicPr/>
          <p:nvPr/>
        </p:nvPicPr>
        <p:blipFill>
          <a:blip r:embed="rId2"/>
          <a:stretch>
            <a:fillRect/>
          </a:stretch>
        </p:blipFill>
        <p:spPr>
          <a:xfrm>
            <a:off x="631257" y="1163955"/>
            <a:ext cx="11111564" cy="5044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238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C083-4314-443F-BE90-CAF9BC7E9887}"/>
              </a:ext>
            </a:extLst>
          </p:cNvPr>
          <p:cNvSpPr>
            <a:spLocks noGrp="1"/>
          </p:cNvSpPr>
          <p:nvPr>
            <p:ph type="title"/>
          </p:nvPr>
        </p:nvSpPr>
        <p:spPr>
          <a:xfrm>
            <a:off x="721895" y="365125"/>
            <a:ext cx="10058400" cy="745958"/>
          </a:xfrm>
        </p:spPr>
        <p:txBody>
          <a:bodyPr/>
          <a:lstStyle/>
          <a:p>
            <a:r>
              <a:rPr lang="en-US" dirty="0"/>
              <a:t>Emergency Delay - Fire</a:t>
            </a:r>
          </a:p>
        </p:txBody>
      </p:sp>
      <p:pic>
        <p:nvPicPr>
          <p:cNvPr id="5" name="Picture 4">
            <a:extLst>
              <a:ext uri="{FF2B5EF4-FFF2-40B4-BE49-F238E27FC236}">
                <a16:creationId xmlns:a16="http://schemas.microsoft.com/office/drawing/2014/main" id="{42ED65A5-58E4-4000-ACA4-B9C4D5473687}"/>
              </a:ext>
            </a:extLst>
          </p:cNvPr>
          <p:cNvPicPr/>
          <p:nvPr/>
        </p:nvPicPr>
        <p:blipFill>
          <a:blip r:embed="rId2"/>
          <a:stretch>
            <a:fillRect/>
          </a:stretch>
        </p:blipFill>
        <p:spPr>
          <a:xfrm>
            <a:off x="6096000" y="1482290"/>
            <a:ext cx="5948416" cy="4875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3">
            <a:extLst>
              <a:ext uri="{FF2B5EF4-FFF2-40B4-BE49-F238E27FC236}">
                <a16:creationId xmlns:a16="http://schemas.microsoft.com/office/drawing/2014/main" id="{D7F7981A-295B-4529-8399-C1A9036DD611}"/>
              </a:ext>
            </a:extLst>
          </p:cNvPr>
          <p:cNvPicPr>
            <a:picLocks/>
          </p:cNvPicPr>
          <p:nvPr/>
        </p:nvPicPr>
        <p:blipFill>
          <a:blip r:embed="rId3"/>
          <a:stretch>
            <a:fillRect/>
          </a:stretch>
        </p:blipFill>
        <p:spPr>
          <a:xfrm>
            <a:off x="147585" y="1482290"/>
            <a:ext cx="5675700" cy="4875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Connector 5">
            <a:extLst>
              <a:ext uri="{FF2B5EF4-FFF2-40B4-BE49-F238E27FC236}">
                <a16:creationId xmlns:a16="http://schemas.microsoft.com/office/drawing/2014/main" id="{D568CCDA-85C8-4C82-A25E-2FC3AAAC432D}"/>
              </a:ext>
            </a:extLst>
          </p:cNvPr>
          <p:cNvCxnSpPr/>
          <p:nvPr/>
        </p:nvCxnSpPr>
        <p:spPr>
          <a:xfrm flipV="1">
            <a:off x="8624235" y="1867301"/>
            <a:ext cx="0" cy="3965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2542A8-5A48-4B1D-A130-82E9D08A77A6}"/>
              </a:ext>
            </a:extLst>
          </p:cNvPr>
          <p:cNvCxnSpPr/>
          <p:nvPr/>
        </p:nvCxnSpPr>
        <p:spPr>
          <a:xfrm flipV="1">
            <a:off x="10603835" y="1857676"/>
            <a:ext cx="0" cy="39656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17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C083-4314-443F-BE90-CAF9BC7E9887}"/>
              </a:ext>
            </a:extLst>
          </p:cNvPr>
          <p:cNvSpPr>
            <a:spLocks noGrp="1"/>
          </p:cNvSpPr>
          <p:nvPr>
            <p:ph type="title"/>
          </p:nvPr>
        </p:nvSpPr>
        <p:spPr>
          <a:xfrm>
            <a:off x="664143" y="231007"/>
            <a:ext cx="10058400" cy="880712"/>
          </a:xfrm>
        </p:spPr>
        <p:txBody>
          <a:bodyPr>
            <a:normAutofit/>
          </a:bodyPr>
          <a:lstStyle/>
          <a:p>
            <a:r>
              <a:rPr lang="en-US" dirty="0"/>
              <a:t>Emergency Delay - Fire</a:t>
            </a:r>
          </a:p>
        </p:txBody>
      </p:sp>
      <p:pic>
        <p:nvPicPr>
          <p:cNvPr id="6" name="Picture 5">
            <a:extLst>
              <a:ext uri="{FF2B5EF4-FFF2-40B4-BE49-F238E27FC236}">
                <a16:creationId xmlns:a16="http://schemas.microsoft.com/office/drawing/2014/main" id="{84B67D08-6791-4685-83ED-3F882DE11A4B}"/>
              </a:ext>
            </a:extLst>
          </p:cNvPr>
          <p:cNvPicPr/>
          <p:nvPr/>
        </p:nvPicPr>
        <p:blipFill>
          <a:blip r:embed="rId2"/>
          <a:stretch>
            <a:fillRect/>
          </a:stretch>
        </p:blipFill>
        <p:spPr>
          <a:xfrm>
            <a:off x="123525" y="1270537"/>
            <a:ext cx="5699760" cy="5049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1220E93-62FF-4616-9AEA-FCC45A7E9064}"/>
              </a:ext>
            </a:extLst>
          </p:cNvPr>
          <p:cNvPicPr/>
          <p:nvPr/>
        </p:nvPicPr>
        <p:blipFill>
          <a:blip r:embed="rId3"/>
          <a:stretch>
            <a:fillRect/>
          </a:stretch>
        </p:blipFill>
        <p:spPr>
          <a:xfrm>
            <a:off x="6153752" y="1270537"/>
            <a:ext cx="5914726" cy="5049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Connector 3">
            <a:extLst>
              <a:ext uri="{FF2B5EF4-FFF2-40B4-BE49-F238E27FC236}">
                <a16:creationId xmlns:a16="http://schemas.microsoft.com/office/drawing/2014/main" id="{4B4CF5B4-B2E3-4E75-9837-D0590F3E5674}"/>
              </a:ext>
            </a:extLst>
          </p:cNvPr>
          <p:cNvCxnSpPr/>
          <p:nvPr/>
        </p:nvCxnSpPr>
        <p:spPr>
          <a:xfrm flipV="1">
            <a:off x="8653112" y="1645920"/>
            <a:ext cx="0" cy="384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F100CE-1A5B-4C42-8503-7C4779610F55}"/>
              </a:ext>
            </a:extLst>
          </p:cNvPr>
          <p:cNvCxnSpPr/>
          <p:nvPr/>
        </p:nvCxnSpPr>
        <p:spPr>
          <a:xfrm flipV="1">
            <a:off x="11009701" y="1644314"/>
            <a:ext cx="0" cy="3840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4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2808BC9-436C-4B63-9EC4-0209CC01A818}"/>
              </a:ext>
            </a:extLst>
          </p:cNvPr>
          <p:cNvPicPr/>
          <p:nvPr/>
        </p:nvPicPr>
        <p:blipFill>
          <a:blip r:embed="rId3"/>
          <a:stretch>
            <a:fillRect/>
          </a:stretch>
        </p:blipFill>
        <p:spPr>
          <a:xfrm>
            <a:off x="1748601" y="905933"/>
            <a:ext cx="8726802" cy="5039728"/>
          </a:xfrm>
          <a:prstGeom prst="rect">
            <a:avLst/>
          </a:prstGeom>
        </p:spPr>
      </p:pic>
    </p:spTree>
    <p:extLst>
      <p:ext uri="{BB962C8B-B14F-4D97-AF65-F5344CB8AC3E}">
        <p14:creationId xmlns:p14="http://schemas.microsoft.com/office/powerpoint/2010/main" val="219558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F978-99C4-4AC8-8204-C51BA257501B}"/>
              </a:ext>
            </a:extLst>
          </p:cNvPr>
          <p:cNvSpPr>
            <a:spLocks noGrp="1"/>
          </p:cNvSpPr>
          <p:nvPr>
            <p:ph type="title"/>
          </p:nvPr>
        </p:nvSpPr>
        <p:spPr/>
        <p:txBody>
          <a:bodyPr/>
          <a:lstStyle/>
          <a:p>
            <a:r>
              <a:rPr lang="en-US" dirty="0"/>
              <a:t>Why These Results?</a:t>
            </a:r>
          </a:p>
        </p:txBody>
      </p:sp>
      <p:sp>
        <p:nvSpPr>
          <p:cNvPr id="3" name="Content Placeholder 2">
            <a:extLst>
              <a:ext uri="{FF2B5EF4-FFF2-40B4-BE49-F238E27FC236}">
                <a16:creationId xmlns:a16="http://schemas.microsoft.com/office/drawing/2014/main" id="{3235A83B-43C8-4486-90A6-12C223A64E68}"/>
              </a:ext>
            </a:extLst>
          </p:cNvPr>
          <p:cNvSpPr>
            <a:spLocks noGrp="1"/>
          </p:cNvSpPr>
          <p:nvPr>
            <p:ph idx="1"/>
          </p:nvPr>
        </p:nvSpPr>
        <p:spPr>
          <a:xfrm>
            <a:off x="1491915" y="1951612"/>
            <a:ext cx="5601903" cy="4023360"/>
          </a:xfrm>
        </p:spPr>
        <p:txBody>
          <a:bodyPr/>
          <a:lstStyle/>
          <a:p>
            <a:pPr>
              <a:buFont typeface="Arial" panose="020B0604020202020204" pitchFamily="34" charset="0"/>
              <a:buChar char="•"/>
            </a:pPr>
            <a:r>
              <a:rPr lang="en-US" dirty="0"/>
              <a:t> Headway is actually just uneven</a:t>
            </a:r>
          </a:p>
          <a:p>
            <a:pPr>
              <a:buFont typeface="Arial" panose="020B0604020202020204" pitchFamily="34" charset="0"/>
              <a:buChar char="•"/>
            </a:pPr>
            <a:r>
              <a:rPr lang="en-US" dirty="0"/>
              <a:t> Issues with data quality in the data stream:</a:t>
            </a:r>
          </a:p>
          <a:p>
            <a:pPr lvl="1">
              <a:buFont typeface="Arial" panose="020B0604020202020204" pitchFamily="34" charset="0"/>
              <a:buChar char="•"/>
            </a:pPr>
            <a:r>
              <a:rPr lang="en-US" dirty="0"/>
              <a:t>Bus operator error</a:t>
            </a:r>
          </a:p>
          <a:p>
            <a:pPr lvl="1">
              <a:buFont typeface="Arial" panose="020B0604020202020204" pitchFamily="34" charset="0"/>
              <a:buChar char="•"/>
            </a:pPr>
            <a:r>
              <a:rPr lang="en-US" dirty="0"/>
              <a:t>GPS Device issues</a:t>
            </a:r>
          </a:p>
          <a:p>
            <a:pPr>
              <a:buFont typeface="Arial" panose="020B0604020202020204" pitchFamily="34" charset="0"/>
              <a:buChar char="•"/>
            </a:pPr>
            <a:r>
              <a:rPr lang="en-US" dirty="0"/>
              <a:t> Potential bugs in the code</a:t>
            </a:r>
          </a:p>
          <a:p>
            <a:pPr>
              <a:buFont typeface="Arial" panose="020B0604020202020204" pitchFamily="34" charset="0"/>
              <a:buChar char="•"/>
            </a:pPr>
            <a:r>
              <a:rPr lang="en-US" dirty="0"/>
              <a:t> Accurate estimation requires more data</a:t>
            </a:r>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2002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1599-5CA8-4631-A048-F285405D7919}"/>
              </a:ext>
            </a:extLst>
          </p:cNvPr>
          <p:cNvSpPr>
            <a:spLocks noGrp="1"/>
          </p:cNvSpPr>
          <p:nvPr>
            <p:ph type="title"/>
          </p:nvPr>
        </p:nvSpPr>
        <p:spPr>
          <a:xfrm>
            <a:off x="1097280" y="286603"/>
            <a:ext cx="10058400" cy="1450757"/>
          </a:xfrm>
        </p:spPr>
        <p:txBody>
          <a:bodyPr>
            <a:normAutofit/>
          </a:bodyPr>
          <a:lstStyle/>
          <a:p>
            <a:r>
              <a:rPr lang="en-US"/>
              <a:t>Personal Insights</a:t>
            </a:r>
            <a:endParaRPr lang="en-US" dirty="0"/>
          </a:p>
        </p:txBody>
      </p:sp>
      <p:graphicFrame>
        <p:nvGraphicFramePr>
          <p:cNvPr id="16" name="Content Placeholder 2">
            <a:extLst>
              <a:ext uri="{FF2B5EF4-FFF2-40B4-BE49-F238E27FC236}">
                <a16:creationId xmlns:a16="http://schemas.microsoft.com/office/drawing/2014/main" id="{2296BFD4-71D7-4882-A431-25C697B68B12}"/>
              </a:ext>
            </a:extLst>
          </p:cNvPr>
          <p:cNvGraphicFramePr>
            <a:graphicFrameLocks noGrp="1"/>
          </p:cNvGraphicFramePr>
          <p:nvPr>
            <p:ph idx="1"/>
            <p:extLst>
              <p:ext uri="{D42A27DB-BD31-4B8C-83A1-F6EECF244321}">
                <p14:modId xmlns:p14="http://schemas.microsoft.com/office/powerpoint/2010/main" val="190573986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67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5D54B-68EB-47D6-8374-9A3C9CCE8DA2}"/>
              </a:ext>
            </a:extLst>
          </p:cNvPr>
          <p:cNvSpPr>
            <a:spLocks noGrp="1"/>
          </p:cNvSpPr>
          <p:nvPr>
            <p:ph type="title"/>
          </p:nvPr>
        </p:nvSpPr>
        <p:spPr>
          <a:xfrm>
            <a:off x="5144679" y="634946"/>
            <a:ext cx="6405063" cy="1450757"/>
          </a:xfrm>
        </p:spPr>
        <p:txBody>
          <a:bodyPr>
            <a:normAutofit/>
          </a:bodyPr>
          <a:lstStyle/>
          <a:p>
            <a:r>
              <a:rPr lang="en-US"/>
              <a:t>What is Headway?</a:t>
            </a:r>
            <a:endParaRPr lang="en-US" dirty="0"/>
          </a:p>
        </p:txBody>
      </p:sp>
      <p:pic>
        <p:nvPicPr>
          <p:cNvPr id="1026" name="Picture 2" descr="Image result for bus headway">
            <a:extLst>
              <a:ext uri="{FF2B5EF4-FFF2-40B4-BE49-F238E27FC236}">
                <a16:creationId xmlns:a16="http://schemas.microsoft.com/office/drawing/2014/main" id="{BD4D323F-CE68-44BC-841D-9A9CF304D8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9567" y="3713190"/>
            <a:ext cx="8472866" cy="211821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p:spPr>
      </p:pic>
      <p:cxnSp>
        <p:nvCxnSpPr>
          <p:cNvPr id="1031" name="Straight Connector 74">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circular bus route diagram">
            <a:extLst>
              <a:ext uri="{FF2B5EF4-FFF2-40B4-BE49-F238E27FC236}">
                <a16:creationId xmlns:a16="http://schemas.microsoft.com/office/drawing/2014/main" id="{90B59960-FBD4-4FF6-BC6E-0744B534AA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616" y="523684"/>
            <a:ext cx="4020296" cy="24021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458345-18E9-4C33-9C2F-C88B963AB09D}"/>
              </a:ext>
            </a:extLst>
          </p:cNvPr>
          <p:cNvSpPr>
            <a:spLocks noGrp="1"/>
          </p:cNvSpPr>
          <p:nvPr>
            <p:ph idx="1"/>
          </p:nvPr>
        </p:nvSpPr>
        <p:spPr>
          <a:xfrm>
            <a:off x="5144679" y="2256664"/>
            <a:ext cx="6405063" cy="674166"/>
          </a:xfrm>
        </p:spPr>
        <p:txBody>
          <a:bodyPr>
            <a:normAutofit/>
          </a:bodyPr>
          <a:lstStyle/>
          <a:p>
            <a:pPr>
              <a:buFont typeface="Arial" panose="020B0604020202020204" pitchFamily="34" charset="0"/>
              <a:buChar char="•"/>
            </a:pPr>
            <a:r>
              <a:rPr lang="en-US" dirty="0"/>
              <a:t> Headway - “the time interval between two vehicles traveling in the same direction on the same route”</a:t>
            </a:r>
          </a:p>
          <a:p>
            <a:endParaRPr lang="en-US" dirty="0"/>
          </a:p>
        </p:txBody>
      </p:sp>
      <p:sp>
        <p:nvSpPr>
          <p:cNvPr id="1032" name="Rectangle 76">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78">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870CF492-406B-4D82-B0E5-05788066423D}"/>
              </a:ext>
            </a:extLst>
          </p:cNvPr>
          <p:cNvSpPr/>
          <p:nvPr/>
        </p:nvSpPr>
        <p:spPr>
          <a:xfrm>
            <a:off x="3782728" y="5476775"/>
            <a:ext cx="4379495" cy="21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71AB32B-1D3C-49F1-B112-FAB50D15ADE7}"/>
              </a:ext>
            </a:extLst>
          </p:cNvPr>
          <p:cNvSpPr txBox="1"/>
          <p:nvPr/>
        </p:nvSpPr>
        <p:spPr>
          <a:xfrm>
            <a:off x="8107327" y="5965227"/>
            <a:ext cx="4013735" cy="369332"/>
          </a:xfrm>
          <a:prstGeom prst="rect">
            <a:avLst/>
          </a:prstGeom>
          <a:noFill/>
        </p:spPr>
        <p:txBody>
          <a:bodyPr wrap="square" rtlCol="0">
            <a:spAutoFit/>
          </a:bodyPr>
          <a:lstStyle/>
          <a:p>
            <a:r>
              <a:rPr lang="en-US" sz="900" dirty="0"/>
              <a:t>[1] Danish, P. </a:t>
            </a:r>
            <a:r>
              <a:rPr lang="en-US" sz="900" dirty="0" err="1"/>
              <a:t>byM</a:t>
            </a:r>
            <a:r>
              <a:rPr lang="en-US" sz="900" dirty="0"/>
              <a:t>. (2015, November 8). MBTA Bus Performance Data. Retrieved from https://willbrownsberger.com/mbta-bus-performance-data/.</a:t>
            </a:r>
          </a:p>
        </p:txBody>
      </p:sp>
      <p:sp>
        <p:nvSpPr>
          <p:cNvPr id="6" name="TextBox 5">
            <a:extLst>
              <a:ext uri="{FF2B5EF4-FFF2-40B4-BE49-F238E27FC236}">
                <a16:creationId xmlns:a16="http://schemas.microsoft.com/office/drawing/2014/main" id="{1B1DC467-C9E3-4842-8CB7-74B9145DC937}"/>
              </a:ext>
            </a:extLst>
          </p:cNvPr>
          <p:cNvSpPr txBox="1"/>
          <p:nvPr/>
        </p:nvSpPr>
        <p:spPr>
          <a:xfrm>
            <a:off x="10021790" y="5553778"/>
            <a:ext cx="310643" cy="230832"/>
          </a:xfrm>
          <a:prstGeom prst="rect">
            <a:avLst/>
          </a:prstGeom>
          <a:noFill/>
        </p:spPr>
        <p:txBody>
          <a:bodyPr wrap="square" rtlCol="0">
            <a:spAutoFit/>
          </a:bodyPr>
          <a:lstStyle/>
          <a:p>
            <a:r>
              <a:rPr lang="en-US" sz="900" dirty="0"/>
              <a:t>[1]</a:t>
            </a:r>
          </a:p>
        </p:txBody>
      </p:sp>
    </p:spTree>
    <p:extLst>
      <p:ext uri="{BB962C8B-B14F-4D97-AF65-F5344CB8AC3E}">
        <p14:creationId xmlns:p14="http://schemas.microsoft.com/office/powerpoint/2010/main" val="82694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A45F-60FA-414B-934E-7416342A4E63}"/>
              </a:ext>
            </a:extLst>
          </p:cNvPr>
          <p:cNvSpPr>
            <a:spLocks noGrp="1"/>
          </p:cNvSpPr>
          <p:nvPr>
            <p:ph type="title"/>
          </p:nvPr>
        </p:nvSpPr>
        <p:spPr>
          <a:xfrm>
            <a:off x="1116530" y="286603"/>
            <a:ext cx="10058400" cy="1450757"/>
          </a:xfrm>
        </p:spPr>
        <p:txBody>
          <a:bodyPr/>
          <a:lstStyle/>
          <a:p>
            <a:r>
              <a:rPr lang="en-US" dirty="0"/>
              <a:t>Research Question</a:t>
            </a:r>
          </a:p>
        </p:txBody>
      </p:sp>
      <p:sp>
        <p:nvSpPr>
          <p:cNvPr id="3" name="Content Placeholder 2">
            <a:extLst>
              <a:ext uri="{FF2B5EF4-FFF2-40B4-BE49-F238E27FC236}">
                <a16:creationId xmlns:a16="http://schemas.microsoft.com/office/drawing/2014/main" id="{72976525-FD37-4059-B8B8-9CA030945C8E}"/>
              </a:ext>
            </a:extLst>
          </p:cNvPr>
          <p:cNvSpPr>
            <a:spLocks noGrp="1"/>
          </p:cNvSpPr>
          <p:nvPr>
            <p:ph idx="1"/>
          </p:nvPr>
        </p:nvSpPr>
        <p:spPr>
          <a:xfrm>
            <a:off x="838200" y="1893000"/>
            <a:ext cx="10413733" cy="3092884"/>
          </a:xfrm>
        </p:spPr>
        <p:txBody>
          <a:bodyPr>
            <a:normAutofit lnSpcReduction="10000"/>
          </a:bodyPr>
          <a:lstStyle/>
          <a:p>
            <a:r>
              <a:rPr lang="en-US" dirty="0"/>
              <a:t>The twitter bot @</a:t>
            </a:r>
            <a:r>
              <a:rPr lang="en-US" dirty="0" err="1"/>
              <a:t>tuureiti</a:t>
            </a:r>
            <a:r>
              <a:rPr lang="en-US" dirty="0"/>
              <a:t> keeps track of how close Auckland's buses are to their timetabled schedules. For frequent services (such as the Inner Link, the Northern Express, the 70 along Gt South Rd, or the 27 along Mt Eden Rd) it's more important to keep track of the time between buses. That is</a:t>
            </a:r>
            <a:r>
              <a:rPr lang="en-US" b="1" dirty="0"/>
              <a:t>, </a:t>
            </a:r>
            <a:r>
              <a:rPr lang="en-US" sz="3000" b="1" dirty="0"/>
              <a:t>if there's a bus every 15 minutes, people will typically just go to the bus stop when they are ready, and they just care how long they have to wait. </a:t>
            </a:r>
            <a:r>
              <a:rPr lang="en-US" sz="2100" dirty="0"/>
              <a:t>Having every bus 10 minutes late is better than having alternate buses on time and 10 minutes late. </a:t>
            </a:r>
            <a:r>
              <a:rPr lang="en-US" dirty="0"/>
              <a:t>Transport nerds call this problem "maintenance of headway". The goal of the project is to work out a way to </a:t>
            </a:r>
            <a:r>
              <a:rPr lang="en-US" dirty="0" err="1"/>
              <a:t>summarise</a:t>
            </a:r>
            <a:r>
              <a:rPr lang="en-US" dirty="0"/>
              <a:t> headway from Auckland Transport's real-time data and to write software that computes and displays these summaries. Would require good R programming skills.</a:t>
            </a:r>
          </a:p>
        </p:txBody>
      </p:sp>
      <p:sp>
        <p:nvSpPr>
          <p:cNvPr id="4" name="TextBox 3">
            <a:extLst>
              <a:ext uri="{FF2B5EF4-FFF2-40B4-BE49-F238E27FC236}">
                <a16:creationId xmlns:a16="http://schemas.microsoft.com/office/drawing/2014/main" id="{3EBC564F-6FFE-4363-9BAB-DEC441765518}"/>
              </a:ext>
            </a:extLst>
          </p:cNvPr>
          <p:cNvSpPr txBox="1"/>
          <p:nvPr/>
        </p:nvSpPr>
        <p:spPr>
          <a:xfrm>
            <a:off x="838200" y="5043634"/>
            <a:ext cx="10154653"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On-time vs Headway</a:t>
            </a:r>
          </a:p>
          <a:p>
            <a:pPr marL="285750" indent="-285750">
              <a:buFont typeface="Arial" panose="020B0604020202020204" pitchFamily="34" charset="0"/>
              <a:buChar char="•"/>
            </a:pPr>
            <a:r>
              <a:rPr lang="en-US" sz="2400" dirty="0"/>
              <a:t>Estimate next headway with only previous</a:t>
            </a:r>
          </a:p>
          <a:p>
            <a:endParaRPr lang="en-US" dirty="0"/>
          </a:p>
        </p:txBody>
      </p:sp>
    </p:spTree>
    <p:extLst>
      <p:ext uri="{BB962C8B-B14F-4D97-AF65-F5344CB8AC3E}">
        <p14:creationId xmlns:p14="http://schemas.microsoft.com/office/powerpoint/2010/main" val="140296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4623-EB14-45A0-8257-161E7A94DBF5}"/>
              </a:ext>
            </a:extLst>
          </p:cNvPr>
          <p:cNvSpPr>
            <a:spLocks noGrp="1"/>
          </p:cNvSpPr>
          <p:nvPr>
            <p:ph type="title"/>
          </p:nvPr>
        </p:nvSpPr>
        <p:spPr/>
        <p:txBody>
          <a:bodyPr/>
          <a:lstStyle/>
          <a:p>
            <a:r>
              <a:rPr lang="en-US" dirty="0"/>
              <a:t>Three Estimators of Headway</a:t>
            </a:r>
          </a:p>
        </p:txBody>
      </p:sp>
      <p:sp>
        <p:nvSpPr>
          <p:cNvPr id="3" name="Content Placeholder 2">
            <a:extLst>
              <a:ext uri="{FF2B5EF4-FFF2-40B4-BE49-F238E27FC236}">
                <a16:creationId xmlns:a16="http://schemas.microsoft.com/office/drawing/2014/main" id="{17D5BF35-8FC6-44E7-B53F-F3AC3C57F111}"/>
              </a:ext>
            </a:extLst>
          </p:cNvPr>
          <p:cNvSpPr>
            <a:spLocks noGrp="1"/>
          </p:cNvSpPr>
          <p:nvPr>
            <p:ph idx="1"/>
          </p:nvPr>
        </p:nvSpPr>
        <p:spPr>
          <a:xfrm>
            <a:off x="1549667" y="2069432"/>
            <a:ext cx="10058400" cy="3799662"/>
          </a:xfrm>
        </p:spPr>
        <p:txBody>
          <a:bodyPr>
            <a:normAutofit/>
          </a:bodyPr>
          <a:lstStyle/>
          <a:p>
            <a:pPr>
              <a:buFont typeface="Arial" panose="020B0604020202020204" pitchFamily="34" charset="0"/>
              <a:buChar char="•"/>
            </a:pPr>
            <a:r>
              <a:rPr lang="en-US" sz="3200" dirty="0"/>
              <a:t> Observed Headway (Actual)</a:t>
            </a:r>
            <a:br>
              <a:rPr lang="en-US" sz="3200" dirty="0"/>
            </a:br>
            <a:endParaRPr lang="en-US" sz="3200" dirty="0"/>
          </a:p>
          <a:p>
            <a:pPr>
              <a:buFont typeface="Arial" panose="020B0604020202020204" pitchFamily="34" charset="0"/>
              <a:buChar char="•"/>
            </a:pPr>
            <a:r>
              <a:rPr lang="en-US" sz="3200" dirty="0"/>
              <a:t> Mixed Headway (Part Observed / Part Estimated)</a:t>
            </a:r>
            <a:br>
              <a:rPr lang="en-US" sz="3200" dirty="0"/>
            </a:br>
            <a:endParaRPr lang="en-US" sz="3200" dirty="0"/>
          </a:p>
          <a:p>
            <a:pPr>
              <a:buFont typeface="Arial" panose="020B0604020202020204" pitchFamily="34" charset="0"/>
              <a:buChar char="•"/>
            </a:pPr>
            <a:r>
              <a:rPr lang="en-US" sz="3200" dirty="0"/>
              <a:t> Current Headway (Completely Estimated)</a:t>
            </a:r>
          </a:p>
        </p:txBody>
      </p:sp>
    </p:spTree>
    <p:extLst>
      <p:ext uri="{BB962C8B-B14F-4D97-AF65-F5344CB8AC3E}">
        <p14:creationId xmlns:p14="http://schemas.microsoft.com/office/powerpoint/2010/main" val="285403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0DC3-1561-43AB-9E56-33DF2A854454}"/>
              </a:ext>
            </a:extLst>
          </p:cNvPr>
          <p:cNvSpPr>
            <a:spLocks noGrp="1"/>
          </p:cNvSpPr>
          <p:nvPr>
            <p:ph type="title"/>
          </p:nvPr>
        </p:nvSpPr>
        <p:spPr>
          <a:xfrm>
            <a:off x="838200" y="76366"/>
            <a:ext cx="10515600" cy="1325563"/>
          </a:xfrm>
        </p:spPr>
        <p:txBody>
          <a:bodyPr/>
          <a:lstStyle/>
          <a:p>
            <a:r>
              <a:rPr lang="en-US" dirty="0"/>
              <a:t>Observed Headway</a:t>
            </a:r>
          </a:p>
        </p:txBody>
      </p:sp>
      <p:pic>
        <p:nvPicPr>
          <p:cNvPr id="9" name="Content Placeholder 8" descr="Estimator Visual Observed.pdf - Adobe Acrobat Reader DC">
            <a:extLst>
              <a:ext uri="{FF2B5EF4-FFF2-40B4-BE49-F238E27FC236}">
                <a16:creationId xmlns:a16="http://schemas.microsoft.com/office/drawing/2014/main" id="{965D83D3-D048-41D3-A354-7F990727270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76" r="10348"/>
          <a:stretch/>
        </p:blipFill>
        <p:spPr>
          <a:xfrm>
            <a:off x="2278285" y="1819176"/>
            <a:ext cx="7635429" cy="4514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502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4DC7-F7A5-4D6E-9ACC-95C37C2BA421}"/>
              </a:ext>
            </a:extLst>
          </p:cNvPr>
          <p:cNvSpPr>
            <a:spLocks noGrp="1"/>
          </p:cNvSpPr>
          <p:nvPr>
            <p:ph type="title"/>
          </p:nvPr>
        </p:nvSpPr>
        <p:spPr>
          <a:xfrm>
            <a:off x="838199" y="61712"/>
            <a:ext cx="10515600" cy="1325563"/>
          </a:xfrm>
        </p:spPr>
        <p:txBody>
          <a:bodyPr/>
          <a:lstStyle/>
          <a:p>
            <a:r>
              <a:rPr lang="en-US" dirty="0"/>
              <a:t>Mixed Headway</a:t>
            </a:r>
          </a:p>
        </p:txBody>
      </p:sp>
      <p:pic>
        <p:nvPicPr>
          <p:cNvPr id="5" name="Content Placeholder 4" descr="Estimator Visual Mixed.pdf - Adobe Acrobat Reader DC">
            <a:extLst>
              <a:ext uri="{FF2B5EF4-FFF2-40B4-BE49-F238E27FC236}">
                <a16:creationId xmlns:a16="http://schemas.microsoft.com/office/drawing/2014/main" id="{0D10755D-03DA-4C5B-BAE5-CBD1379FE3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11" t="-177" r="10264" b="1"/>
          <a:stretch/>
        </p:blipFill>
        <p:spPr>
          <a:xfrm>
            <a:off x="2116911" y="1787687"/>
            <a:ext cx="7886144" cy="4574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070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4DC7-F7A5-4D6E-9ACC-95C37C2BA421}"/>
              </a:ext>
            </a:extLst>
          </p:cNvPr>
          <p:cNvSpPr>
            <a:spLocks noGrp="1"/>
          </p:cNvSpPr>
          <p:nvPr>
            <p:ph type="title"/>
          </p:nvPr>
        </p:nvSpPr>
        <p:spPr>
          <a:xfrm>
            <a:off x="838199" y="61712"/>
            <a:ext cx="10515600" cy="1325563"/>
          </a:xfrm>
        </p:spPr>
        <p:txBody>
          <a:bodyPr/>
          <a:lstStyle/>
          <a:p>
            <a:r>
              <a:rPr lang="en-US" dirty="0"/>
              <a:t>Current Headway</a:t>
            </a:r>
          </a:p>
        </p:txBody>
      </p:sp>
      <p:pic>
        <p:nvPicPr>
          <p:cNvPr id="4" name="Picture 3" descr="Estimator Visual Current.pdf - Adobe Acrobat Reader DC">
            <a:extLst>
              <a:ext uri="{FF2B5EF4-FFF2-40B4-BE49-F238E27FC236}">
                <a16:creationId xmlns:a16="http://schemas.microsoft.com/office/drawing/2014/main" id="{3C0ED848-1167-4139-AA8A-DD9C569638B4}"/>
              </a:ext>
            </a:extLst>
          </p:cNvPr>
          <p:cNvPicPr>
            <a:picLocks noChangeAspect="1"/>
          </p:cNvPicPr>
          <p:nvPr/>
        </p:nvPicPr>
        <p:blipFill rotWithShape="1">
          <a:blip r:embed="rId2">
            <a:extLst>
              <a:ext uri="{28A0092B-C50C-407E-A947-70E740481C1C}">
                <a14:useLocalDpi xmlns:a14="http://schemas.microsoft.com/office/drawing/2010/main" val="0"/>
              </a:ext>
            </a:extLst>
          </a:blip>
          <a:srcRect l="10256" r="10229"/>
          <a:stretch/>
        </p:blipFill>
        <p:spPr>
          <a:xfrm>
            <a:off x="2087078" y="1815612"/>
            <a:ext cx="8017843" cy="4488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06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ED103-6206-4D68-962E-B6A869AD2B9C}"/>
              </a:ext>
            </a:extLst>
          </p:cNvPr>
          <p:cNvSpPr>
            <a:spLocks noGrp="1"/>
          </p:cNvSpPr>
          <p:nvPr>
            <p:ph type="title"/>
          </p:nvPr>
        </p:nvSpPr>
        <p:spPr>
          <a:xfrm>
            <a:off x="642256" y="642257"/>
            <a:ext cx="3417677" cy="5226837"/>
          </a:xfrm>
        </p:spPr>
        <p:txBody>
          <a:bodyPr anchor="t">
            <a:normAutofit/>
          </a:bodyPr>
          <a:lstStyle/>
          <a:p>
            <a:r>
              <a:rPr lang="en-US" dirty="0"/>
              <a:t>Important Calculations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0185E4-528D-4121-BD22-FACE5EF564BC}"/>
                  </a:ext>
                </a:extLst>
              </p:cNvPr>
              <p:cNvSpPr>
                <a:spLocks noGrp="1"/>
              </p:cNvSpPr>
              <p:nvPr>
                <p:ph idx="1"/>
              </p:nvPr>
            </p:nvSpPr>
            <p:spPr>
              <a:xfrm>
                <a:off x="4713512" y="642257"/>
                <a:ext cx="6847117" cy="3188289"/>
              </a:xfrm>
            </p:spPr>
            <p:txBody>
              <a:bodyPr>
                <a:normAutofit fontScale="77500" lnSpcReduction="20000"/>
              </a:bodyPr>
              <a:lstStyle/>
              <a:p>
                <a:pPr>
                  <a:buFont typeface="Arial" panose="020B0604020202020204" pitchFamily="34" charset="0"/>
                  <a:buChar char="•"/>
                </a:pPr>
                <a:r>
                  <a:rPr lang="en-US" sz="1900" dirty="0"/>
                  <a:t>Average Waiting Time (AWT):</a:t>
                </a:r>
                <a:br>
                  <a:rPr lang="en-US" sz="1900" dirty="0"/>
                </a:br>
                <a:br>
                  <a:rPr lang="en-US" sz="1900" dirty="0"/>
                </a:br>
                <a14:m>
                  <m:oMath xmlns:m="http://schemas.openxmlformats.org/officeDocument/2006/math">
                    <m:r>
                      <a:rPr lang="en-US" sz="2100" i="1">
                        <a:latin typeface="Cambria Math" panose="02040503050406030204" pitchFamily="18" charset="0"/>
                      </a:rPr>
                      <m:t>𝐴𝑊𝑇</m:t>
                    </m:r>
                    <m:r>
                      <a:rPr lang="en-US" sz="2100" i="1">
                        <a:latin typeface="Cambria Math" panose="02040503050406030204" pitchFamily="18" charset="0"/>
                      </a:rPr>
                      <m:t>= </m:t>
                    </m:r>
                    <m:f>
                      <m:fPr>
                        <m:ctrlPr>
                          <a:rPr lang="en-US" sz="2100" i="1">
                            <a:latin typeface="Cambria Math" panose="02040503050406030204" pitchFamily="18" charset="0"/>
                          </a:rPr>
                        </m:ctrlPr>
                      </m:fPr>
                      <m:num>
                        <m:r>
                          <a:rPr lang="en-US" sz="2100" i="1">
                            <a:latin typeface="Cambria Math" panose="02040503050406030204" pitchFamily="18" charset="0"/>
                          </a:rPr>
                          <m:t>1</m:t>
                        </m:r>
                      </m:num>
                      <m:den>
                        <m:r>
                          <a:rPr lang="en-US" sz="2100" i="1">
                            <a:latin typeface="Cambria Math" panose="02040503050406030204" pitchFamily="18" charset="0"/>
                          </a:rPr>
                          <m:t>2</m:t>
                        </m:r>
                      </m:den>
                    </m:f>
                    <m:f>
                      <m:fPr>
                        <m:ctrlPr>
                          <a:rPr lang="en-US" sz="2100" i="1">
                            <a:latin typeface="Cambria Math" panose="02040503050406030204" pitchFamily="18" charset="0"/>
                          </a:rPr>
                        </m:ctrlPr>
                      </m:fPr>
                      <m:num>
                        <m:nary>
                          <m:naryPr>
                            <m:chr m:val="∑"/>
                            <m:limLoc m:val="subSup"/>
                            <m:supHide m:val="on"/>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m:t>
                            </m:r>
                            <m:r>
                              <a:rPr lang="en-US" sz="2100" i="1">
                                <a:latin typeface="Cambria Math" panose="02040503050406030204" pitchFamily="18" charset="0"/>
                              </a:rPr>
                              <m:t>𝐹</m:t>
                            </m:r>
                          </m:sub>
                          <m:sup/>
                          <m:e>
                            <m:sSubSup>
                              <m:sSubSupPr>
                                <m:ctrlPr>
                                  <a:rPr lang="en-US" sz="2100" i="1">
                                    <a:latin typeface="Cambria Math" panose="02040503050406030204" pitchFamily="18" charset="0"/>
                                  </a:rPr>
                                </m:ctrlPr>
                              </m:sSubSupPr>
                              <m:e>
                                <m:r>
                                  <a:rPr lang="en-US" sz="2100" i="1">
                                    <a:latin typeface="Cambria Math" panose="02040503050406030204" pitchFamily="18" charset="0"/>
                                  </a:rPr>
                                  <m:t>h</m:t>
                                </m:r>
                              </m:e>
                              <m:sub>
                                <m:r>
                                  <a:rPr lang="en-US" sz="2100" i="1">
                                    <a:latin typeface="Cambria Math" panose="02040503050406030204" pitchFamily="18" charset="0"/>
                                  </a:rPr>
                                  <m:t>𝑖</m:t>
                                </m:r>
                              </m:sub>
                              <m:sup>
                                <m:r>
                                  <a:rPr lang="en-US" sz="2100" i="1">
                                    <a:latin typeface="Cambria Math" panose="02040503050406030204" pitchFamily="18" charset="0"/>
                                  </a:rPr>
                                  <m:t>2</m:t>
                                </m:r>
                              </m:sup>
                            </m:sSubSup>
                          </m:e>
                        </m:nary>
                      </m:num>
                      <m:den>
                        <m:nary>
                          <m:naryPr>
                            <m:chr m:val="∑"/>
                            <m:limLoc m:val="subSup"/>
                            <m:supHide m:val="on"/>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m:t>
                            </m:r>
                            <m:r>
                              <a:rPr lang="en-US" sz="2100" i="1">
                                <a:latin typeface="Cambria Math" panose="02040503050406030204" pitchFamily="18" charset="0"/>
                              </a:rPr>
                              <m:t>𝐹</m:t>
                            </m:r>
                          </m:sub>
                          <m:sup/>
                          <m:e>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𝑖</m:t>
                                </m:r>
                              </m:sub>
                            </m:sSub>
                          </m:e>
                        </m:nary>
                      </m:den>
                    </m:f>
                  </m:oMath>
                </a14:m>
                <a:endParaRPr lang="en-US" sz="1900" dirty="0"/>
              </a:p>
              <a:p>
                <a:pPr>
                  <a:buFont typeface="Arial" panose="020B0604020202020204" pitchFamily="34" charset="0"/>
                  <a:buChar char="•"/>
                </a:pPr>
                <a:r>
                  <a:rPr lang="en-US" sz="1900" dirty="0"/>
                  <a:t>Scheduled Average Waiting Time (SWT):</a:t>
                </a:r>
                <a:br>
                  <a:rPr lang="en-US" sz="1900" dirty="0"/>
                </a:br>
                <a:br>
                  <a:rPr lang="en-US" sz="1900" dirty="0"/>
                </a:br>
                <a14:m>
                  <m:oMath xmlns:m="http://schemas.openxmlformats.org/officeDocument/2006/math">
                    <m:r>
                      <a:rPr lang="en-US" sz="2100" i="1">
                        <a:latin typeface="Cambria Math" panose="02040503050406030204" pitchFamily="18" charset="0"/>
                      </a:rPr>
                      <m:t>𝑆𝑊𝑇</m:t>
                    </m:r>
                    <m:r>
                      <a:rPr lang="en-US" sz="2100" i="1">
                        <a:latin typeface="Cambria Math" panose="02040503050406030204" pitchFamily="18" charset="0"/>
                      </a:rPr>
                      <m:t>= </m:t>
                    </m:r>
                    <m:f>
                      <m:fPr>
                        <m:ctrlPr>
                          <a:rPr lang="en-US" sz="2100" i="1">
                            <a:latin typeface="Cambria Math" panose="02040503050406030204" pitchFamily="18" charset="0"/>
                          </a:rPr>
                        </m:ctrlPr>
                      </m:fPr>
                      <m:num>
                        <m:r>
                          <a:rPr lang="en-US" sz="2100" i="1">
                            <a:latin typeface="Cambria Math" panose="02040503050406030204" pitchFamily="18" charset="0"/>
                          </a:rPr>
                          <m:t>1</m:t>
                        </m:r>
                      </m:num>
                      <m:den>
                        <m:r>
                          <a:rPr lang="en-US" sz="2100" i="1">
                            <a:latin typeface="Cambria Math" panose="02040503050406030204" pitchFamily="18" charset="0"/>
                          </a:rPr>
                          <m:t>2</m:t>
                        </m:r>
                      </m:den>
                    </m:f>
                    <m:f>
                      <m:fPr>
                        <m:ctrlPr>
                          <a:rPr lang="en-US" sz="2100" i="1">
                            <a:latin typeface="Cambria Math" panose="02040503050406030204" pitchFamily="18" charset="0"/>
                          </a:rPr>
                        </m:ctrlPr>
                      </m:fPr>
                      <m:num>
                        <m:nary>
                          <m:naryPr>
                            <m:chr m:val="∑"/>
                            <m:limLoc m:val="subSup"/>
                            <m:ctrlPr>
                              <a:rPr lang="en-US" sz="2100" i="1">
                                <a:latin typeface="Cambria Math" panose="02040503050406030204" pitchFamily="18" charset="0"/>
                              </a:rPr>
                            </m:ctrlPr>
                          </m:naryPr>
                          <m:sub>
                            <m:r>
                              <a:rPr lang="en-US" sz="2100" i="1">
                                <a:latin typeface="Cambria Math" panose="02040503050406030204" pitchFamily="18" charset="0"/>
                              </a:rPr>
                              <m:t>𝑛</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𝑛</m:t>
                                </m:r>
                              </m:sub>
                            </m:sSub>
                          </m:e>
                        </m:nary>
                      </m:num>
                      <m:den>
                        <m:r>
                          <a:rPr lang="en-US" sz="2100" i="1">
                            <a:latin typeface="Cambria Math" panose="02040503050406030204" pitchFamily="18" charset="0"/>
                          </a:rPr>
                          <m:t>𝑛</m:t>
                        </m:r>
                      </m:den>
                    </m:f>
                  </m:oMath>
                </a14:m>
                <a:endParaRPr lang="en-US" sz="1900" dirty="0"/>
              </a:p>
              <a:p>
                <a:pPr>
                  <a:buFont typeface="Arial" panose="020B0604020202020204" pitchFamily="34" charset="0"/>
                  <a:buChar char="•"/>
                </a:pPr>
                <a:r>
                  <a:rPr lang="en-US" sz="1900" dirty="0"/>
                  <a:t>AWT/SWT Ratio:</a:t>
                </a:r>
                <a:br>
                  <a:rPr lang="en-US" sz="1900" dirty="0"/>
                </a:br>
                <a:br>
                  <a:rPr lang="en-US" sz="1900" dirty="0"/>
                </a:br>
                <a14:m>
                  <m:oMath xmlns:m="http://schemas.openxmlformats.org/officeDocument/2006/math">
                    <m:r>
                      <a:rPr lang="en-US" sz="1900" i="1">
                        <a:latin typeface="Cambria Math" panose="02040503050406030204" pitchFamily="18" charset="0"/>
                      </a:rPr>
                      <m:t>𝑅𝑎𝑡𝑖𝑜</m:t>
                    </m:r>
                    <m:r>
                      <a:rPr lang="en-US" sz="1900" i="1">
                        <a:latin typeface="Cambria Math" panose="02040503050406030204" pitchFamily="18" charset="0"/>
                      </a:rPr>
                      <m:t>= </m:t>
                    </m:r>
                    <m:f>
                      <m:fPr>
                        <m:ctrlPr>
                          <a:rPr lang="en-US" sz="1900" i="1">
                            <a:latin typeface="Cambria Math" panose="02040503050406030204" pitchFamily="18" charset="0"/>
                          </a:rPr>
                        </m:ctrlPr>
                      </m:fPr>
                      <m:num>
                        <m:r>
                          <a:rPr lang="en-US" sz="1900" i="1">
                            <a:latin typeface="Cambria Math" panose="02040503050406030204" pitchFamily="18" charset="0"/>
                          </a:rPr>
                          <m:t>𝐴𝑊𝑇</m:t>
                        </m:r>
                      </m:num>
                      <m:den>
                        <m:r>
                          <a:rPr lang="en-US" sz="1900" i="1">
                            <a:latin typeface="Cambria Math" panose="02040503050406030204" pitchFamily="18" charset="0"/>
                          </a:rPr>
                          <m:t>𝑆𝑊𝑇</m:t>
                        </m:r>
                      </m:den>
                    </m:f>
                  </m:oMath>
                </a14:m>
                <a:endParaRPr lang="en-US" sz="1900" dirty="0"/>
              </a:p>
              <a:p>
                <a:endParaRPr lang="en-US" sz="1900" dirty="0"/>
              </a:p>
              <a:p>
                <a:pPr>
                  <a:buFont typeface="Arial" panose="020B0604020202020204" pitchFamily="34" charset="0"/>
                  <a:buChar char="•"/>
                </a:pPr>
                <a:r>
                  <a:rPr lang="en-US" sz="1900" dirty="0"/>
                  <a:t>Lateness, MSE, MAE </a:t>
                </a:r>
              </a:p>
              <a:p>
                <a:endParaRPr lang="en-US" sz="1100" dirty="0"/>
              </a:p>
            </p:txBody>
          </p:sp>
        </mc:Choice>
        <mc:Fallback xmlns="">
          <p:sp>
            <p:nvSpPr>
              <p:cNvPr id="3" name="Content Placeholder 2">
                <a:extLst>
                  <a:ext uri="{FF2B5EF4-FFF2-40B4-BE49-F238E27FC236}">
                    <a16:creationId xmlns:a16="http://schemas.microsoft.com/office/drawing/2014/main" id="{AB0185E4-528D-4121-BD22-FACE5EF564BC}"/>
                  </a:ext>
                </a:extLst>
              </p:cNvPr>
              <p:cNvSpPr>
                <a:spLocks noGrp="1" noRot="1" noChangeAspect="1" noMove="1" noResize="1" noEditPoints="1" noAdjustHandles="1" noChangeArrowheads="1" noChangeShapeType="1" noTextEdit="1"/>
              </p:cNvSpPr>
              <p:nvPr>
                <p:ph idx="1"/>
              </p:nvPr>
            </p:nvSpPr>
            <p:spPr>
              <a:xfrm>
                <a:off x="4713512" y="642257"/>
                <a:ext cx="6847117" cy="3188289"/>
              </a:xfrm>
              <a:blipFill>
                <a:blip r:embed="rId2"/>
                <a:stretch>
                  <a:fillRect l="-1603" t="-4971"/>
                </a:stretch>
              </a:blipFill>
            </p:spPr>
            <p:txBody>
              <a:bodyPr/>
              <a:lstStyle/>
              <a:p>
                <a:r>
                  <a:rPr lang="en-US">
                    <a:noFill/>
                  </a:rPr>
                  <a:t> </a:t>
                </a:r>
              </a:p>
            </p:txBody>
          </p:sp>
        </mc:Fallback>
      </mc:AlternateContent>
      <p:pic>
        <p:nvPicPr>
          <p:cNvPr id="12" name="Picture 2" descr="Image result for bus headway">
            <a:extLst>
              <a:ext uri="{FF2B5EF4-FFF2-40B4-BE49-F238E27FC236}">
                <a16:creationId xmlns:a16="http://schemas.microsoft.com/office/drawing/2014/main" id="{4139462C-C545-4C49-9D5E-4AED7B3462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82626" y="3880368"/>
            <a:ext cx="8426747" cy="210668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p:spPr>
      </p:pic>
      <p:sp>
        <p:nvSpPr>
          <p:cNvPr id="19" name="Rectangle 18">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ADD6B21-2479-41EC-ACB2-D4F6BFAE9355}"/>
              </a:ext>
            </a:extLst>
          </p:cNvPr>
          <p:cNvSpPr/>
          <p:nvPr/>
        </p:nvSpPr>
        <p:spPr>
          <a:xfrm>
            <a:off x="3787057" y="5638556"/>
            <a:ext cx="4617883" cy="21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E3B747-E546-4BAA-8B21-E88608B698B8}"/>
              </a:ext>
            </a:extLst>
          </p:cNvPr>
          <p:cNvSpPr txBox="1"/>
          <p:nvPr/>
        </p:nvSpPr>
        <p:spPr>
          <a:xfrm>
            <a:off x="4159787" y="5548327"/>
            <a:ext cx="3838808" cy="369332"/>
          </a:xfrm>
          <a:prstGeom prst="rect">
            <a:avLst/>
          </a:prstGeom>
          <a:noFill/>
        </p:spPr>
        <p:txBody>
          <a:bodyPr wrap="square" rtlCol="0">
            <a:spAutoFit/>
          </a:bodyPr>
          <a:lstStyle/>
          <a:p>
            <a:r>
              <a:rPr lang="fr-FR" dirty="0"/>
              <a:t>Poisson Process – Independent Arrivals</a:t>
            </a:r>
            <a:endParaRPr lang="en-US" dirty="0"/>
          </a:p>
        </p:txBody>
      </p:sp>
      <p:sp>
        <p:nvSpPr>
          <p:cNvPr id="4" name="TextBox 3">
            <a:extLst>
              <a:ext uri="{FF2B5EF4-FFF2-40B4-BE49-F238E27FC236}">
                <a16:creationId xmlns:a16="http://schemas.microsoft.com/office/drawing/2014/main" id="{E6E60506-7505-4C66-B56C-03AFE0DD4DBB}"/>
              </a:ext>
            </a:extLst>
          </p:cNvPr>
          <p:cNvSpPr txBox="1"/>
          <p:nvPr/>
        </p:nvSpPr>
        <p:spPr>
          <a:xfrm>
            <a:off x="10025602" y="5752069"/>
            <a:ext cx="394535" cy="230832"/>
          </a:xfrm>
          <a:prstGeom prst="rect">
            <a:avLst/>
          </a:prstGeom>
          <a:noFill/>
        </p:spPr>
        <p:txBody>
          <a:bodyPr wrap="square" rtlCol="0">
            <a:spAutoFit/>
          </a:bodyPr>
          <a:lstStyle/>
          <a:p>
            <a:r>
              <a:rPr lang="en-US" sz="900" dirty="0"/>
              <a:t>[1]</a:t>
            </a:r>
          </a:p>
        </p:txBody>
      </p:sp>
    </p:spTree>
    <p:extLst>
      <p:ext uri="{BB962C8B-B14F-4D97-AF65-F5344CB8AC3E}">
        <p14:creationId xmlns:p14="http://schemas.microsoft.com/office/powerpoint/2010/main" val="24275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B39C-BDA4-4A6B-9753-BEB2052DA62F}"/>
              </a:ext>
            </a:extLst>
          </p:cNvPr>
          <p:cNvSpPr>
            <a:spLocks noGrp="1"/>
          </p:cNvSpPr>
          <p:nvPr>
            <p:ph type="title"/>
          </p:nvPr>
        </p:nvSpPr>
        <p:spPr>
          <a:xfrm>
            <a:off x="462815" y="106559"/>
            <a:ext cx="10515600" cy="1018916"/>
          </a:xfrm>
        </p:spPr>
        <p:txBody>
          <a:bodyPr/>
          <a:lstStyle/>
          <a:p>
            <a:r>
              <a:rPr lang="en-US" dirty="0"/>
              <a:t>Application Diagram</a:t>
            </a:r>
          </a:p>
        </p:txBody>
      </p:sp>
      <p:sp>
        <p:nvSpPr>
          <p:cNvPr id="3" name="TextBox 2">
            <a:extLst>
              <a:ext uri="{FF2B5EF4-FFF2-40B4-BE49-F238E27FC236}">
                <a16:creationId xmlns:a16="http://schemas.microsoft.com/office/drawing/2014/main" id="{4E8B02F3-331E-4D46-A5E8-96082A68D9E3}"/>
              </a:ext>
            </a:extLst>
          </p:cNvPr>
          <p:cNvSpPr txBox="1"/>
          <p:nvPr/>
        </p:nvSpPr>
        <p:spPr>
          <a:xfrm>
            <a:off x="38502" y="4067205"/>
            <a:ext cx="32725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 Python, SQL, Shell</a:t>
            </a:r>
            <a:br>
              <a:rPr lang="en-US" dirty="0"/>
            </a:br>
            <a:endParaRPr lang="en-US" dirty="0"/>
          </a:p>
          <a:p>
            <a:pPr marL="285750" indent="-285750">
              <a:buFont typeface="Arial" panose="020B0604020202020204" pitchFamily="34" charset="0"/>
              <a:buChar char="•"/>
            </a:pPr>
            <a:r>
              <a:rPr lang="en-US" dirty="0"/>
              <a:t>28 Scripts</a:t>
            </a:r>
            <a:br>
              <a:rPr lang="en-US" dirty="0"/>
            </a:br>
            <a:endParaRPr lang="en-US" dirty="0"/>
          </a:p>
          <a:p>
            <a:pPr marL="285750" indent="-285750">
              <a:buFont typeface="Arial" panose="020B0604020202020204" pitchFamily="34" charset="0"/>
              <a:buChar char="•"/>
            </a:pPr>
            <a:r>
              <a:rPr lang="en-US" dirty="0"/>
              <a:t>Headway calculates in approx. 1 minute</a:t>
            </a:r>
          </a:p>
        </p:txBody>
      </p:sp>
      <p:pic>
        <p:nvPicPr>
          <p:cNvPr id="5" name="Picture 4" descr="Logical Diagram.pdf - Adobe Acrobat Reader DC">
            <a:extLst>
              <a:ext uri="{FF2B5EF4-FFF2-40B4-BE49-F238E27FC236}">
                <a16:creationId xmlns:a16="http://schemas.microsoft.com/office/drawing/2014/main" id="{60E5B85B-63DD-4322-91D7-D15C389B02BC}"/>
              </a:ext>
            </a:extLst>
          </p:cNvPr>
          <p:cNvPicPr>
            <a:picLocks noChangeAspect="1"/>
          </p:cNvPicPr>
          <p:nvPr/>
        </p:nvPicPr>
        <p:blipFill rotWithShape="1">
          <a:blip r:embed="rId2">
            <a:extLst>
              <a:ext uri="{28A0092B-C50C-407E-A947-70E740481C1C}">
                <a14:useLocalDpi xmlns:a14="http://schemas.microsoft.com/office/drawing/2010/main" val="0"/>
              </a:ext>
            </a:extLst>
          </a:blip>
          <a:srcRect l="13656" t="-216" r="13625" b="1"/>
          <a:stretch/>
        </p:blipFill>
        <p:spPr>
          <a:xfrm>
            <a:off x="3389967" y="1222408"/>
            <a:ext cx="8535733" cy="5307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BA0233F-9A59-40F2-AC63-1CCD718B1A07}"/>
              </a:ext>
            </a:extLst>
          </p:cNvPr>
          <p:cNvSpPr txBox="1"/>
          <p:nvPr/>
        </p:nvSpPr>
        <p:spPr>
          <a:xfrm>
            <a:off x="38502" y="1857676"/>
            <a:ext cx="34362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Components: </a:t>
            </a:r>
          </a:p>
          <a:p>
            <a:pPr marL="742950" lvl="1" indent="-285750">
              <a:buFont typeface="Arial" panose="020B0604020202020204" pitchFamily="34" charset="0"/>
              <a:buChar char="•"/>
            </a:pPr>
            <a:r>
              <a:rPr lang="en-US" dirty="0"/>
              <a:t>Admin</a:t>
            </a:r>
          </a:p>
          <a:p>
            <a:pPr marL="742950" lvl="1" indent="-285750">
              <a:buFont typeface="Arial" panose="020B0604020202020204" pitchFamily="34" charset="0"/>
              <a:buChar char="•"/>
            </a:pPr>
            <a:r>
              <a:rPr lang="en-US" dirty="0"/>
              <a:t>Data Stream/Storage</a:t>
            </a:r>
          </a:p>
          <a:p>
            <a:pPr marL="742950" lvl="1" indent="-285750">
              <a:buFont typeface="Arial" panose="020B0604020202020204" pitchFamily="34" charset="0"/>
              <a:buChar char="•"/>
            </a:pPr>
            <a:r>
              <a:rPr lang="en-US" dirty="0"/>
              <a:t>Headway Estimation</a:t>
            </a:r>
          </a:p>
          <a:p>
            <a:pPr marL="742950" lvl="1" indent="-285750">
              <a:buFont typeface="Arial" panose="020B0604020202020204" pitchFamily="34" charset="0"/>
              <a:buChar char="•"/>
            </a:pPr>
            <a:r>
              <a:rPr lang="en-US" dirty="0"/>
              <a:t>Visualization</a:t>
            </a:r>
          </a:p>
        </p:txBody>
      </p:sp>
    </p:spTree>
    <p:extLst>
      <p:ext uri="{BB962C8B-B14F-4D97-AF65-F5344CB8AC3E}">
        <p14:creationId xmlns:p14="http://schemas.microsoft.com/office/powerpoint/2010/main" val="488631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451</Words>
  <Application>Microsoft Office PowerPoint</Application>
  <PresentationFormat>Widescreen</PresentationFormat>
  <Paragraphs>63</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Retrospect</vt:lpstr>
      <vt:lpstr>Real Time Bus Headway Estimation</vt:lpstr>
      <vt:lpstr>What is Headway?</vt:lpstr>
      <vt:lpstr>Research Question</vt:lpstr>
      <vt:lpstr>Three Estimators of Headway</vt:lpstr>
      <vt:lpstr>Observed Headway</vt:lpstr>
      <vt:lpstr>Mixed Headway</vt:lpstr>
      <vt:lpstr>Current Headway</vt:lpstr>
      <vt:lpstr>Important Calculations</vt:lpstr>
      <vt:lpstr>Application Diagram</vt:lpstr>
      <vt:lpstr>Results</vt:lpstr>
      <vt:lpstr>Results</vt:lpstr>
      <vt:lpstr>Checking Distributions</vt:lpstr>
      <vt:lpstr>Emergency Delay - Fire</vt:lpstr>
      <vt:lpstr>Emergency Delay - Fire</vt:lpstr>
      <vt:lpstr>PowerPoint Presentation</vt:lpstr>
      <vt:lpstr>Why These Results?</vt:lpstr>
      <vt:lpstr>Personal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Bus Headway Estimation</dc:title>
  <dc:creator>Colby Carrillo</dc:creator>
  <cp:lastModifiedBy>Colby Carrillo</cp:lastModifiedBy>
  <cp:revision>12</cp:revision>
  <dcterms:created xsi:type="dcterms:W3CDTF">2019-11-17T03:42:29Z</dcterms:created>
  <dcterms:modified xsi:type="dcterms:W3CDTF">2019-11-17T22:11:46Z</dcterms:modified>
</cp:coreProperties>
</file>