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BFC93-5C28-4D15-AC7B-786C9B580059}" type="datetimeFigureOut">
              <a:rPr lang="en-US"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2DB68-70B7-4D6D-A697-00A7069320F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2DB68-70B7-4D6D-A697-00A7069320F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2DB68-70B7-4D6D-A697-00A7069320F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6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2DB68-70B7-4D6D-A697-00A7069320F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40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2DB68-70B7-4D6D-A697-00A7069320F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67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2DB68-70B7-4D6D-A697-00A7069320F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42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2DB68-70B7-4D6D-A697-00A7069320F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7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1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3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6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24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67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3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99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9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1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1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4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6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2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90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Deletion from a B Tree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Presented By: Colby Holmes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Delete from a B Tree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59595"/>
            <a:ext cx="9906000" cy="353160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/>
              <a:t>Case 1:</a:t>
            </a:r>
            <a:r>
              <a:rPr lang="EN-US"/>
              <a:t> If the key k is in node n and n is a leaf, delete the k from n.</a:t>
            </a:r>
            <a:endParaRPr lang="en-US"/>
          </a:p>
          <a:p>
            <a:pPr marL="0" indent="0" algn="just">
              <a:buNone/>
            </a:pPr>
            <a:r>
              <a:rPr lang="EN-US" b="1"/>
              <a:t>Case 2:</a:t>
            </a:r>
            <a:r>
              <a:rPr lang="EN-US"/>
              <a:t> If the key k is in node n and n is an internal node, do the following:</a:t>
            </a:r>
          </a:p>
          <a:p>
            <a:pPr algn="just"/>
            <a:r>
              <a:rPr lang="EN-US"/>
              <a:t>    </a:t>
            </a:r>
            <a:r>
              <a:rPr lang="EN-US" b="1"/>
              <a:t>a)</a:t>
            </a:r>
            <a:r>
              <a:rPr lang="EN-US"/>
              <a:t> If the child x that precedes k in node n has at least t keys, then find the predecessor k0 of k in the sub-tree rooted at x. Recursively delete k0, and replace k by k0 in n. (We can find k0 and delete it in a single downward pass.)</a:t>
            </a:r>
          </a:p>
          <a:p>
            <a:pPr algn="just"/>
            <a:r>
              <a:rPr lang="EN-US"/>
              <a:t>    </a:t>
            </a:r>
            <a:r>
              <a:rPr lang="EN-US" b="1"/>
              <a:t>b)</a:t>
            </a:r>
            <a:r>
              <a:rPr lang="EN-US"/>
              <a:t> If x has fewer than t keys, then, symmetrically, examine the child y that follows k in node n. If y has at least t keys, then find the successor k0 of k in the subtree rooted at y. Recursively delete k0, and replace k by k0 in n. (We can find k0 and delete it in a single downward pass.)</a:t>
            </a:r>
          </a:p>
          <a:p>
            <a:pPr algn="just"/>
            <a:r>
              <a:rPr lang="EN-US"/>
              <a:t>     </a:t>
            </a:r>
            <a:r>
              <a:rPr lang="EN-US" b="1"/>
              <a:t>c)</a:t>
            </a:r>
            <a:r>
              <a:rPr lang="EN-US"/>
              <a:t> Otherwise, if both x and y have only t-1 keys, merge k and all of y into x, so that n loses both k and the pointer to y, and x now contains 2t-1 keys. Then, free y and recursively delete k from 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7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0" y="92914"/>
            <a:ext cx="9905998" cy="1905000"/>
          </a:xfrm>
        </p:spPr>
        <p:txBody>
          <a:bodyPr/>
          <a:lstStyle/>
          <a:p>
            <a:r>
              <a:rPr lang="EN-US"/>
              <a:t>Visualization</a:t>
            </a:r>
            <a:endParaRPr lang="en-US"/>
          </a:p>
        </p:txBody>
      </p:sp>
      <p:pic>
        <p:nvPicPr>
          <p:cNvPr id="5" name="Content Placeholder 4" descr="Capture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5025" y="0"/>
            <a:ext cx="6316914" cy="6769100"/>
          </a:xfrm>
        </p:spPr>
      </p:pic>
      <p:sp>
        <p:nvSpPr>
          <p:cNvPr id="6" name="TextBox 5"/>
          <p:cNvSpPr txBox="1"/>
          <p:nvPr/>
        </p:nvSpPr>
        <p:spPr>
          <a:xfrm>
            <a:off x="581025" y="1990725"/>
            <a:ext cx="4641850" cy="397031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b="1"/>
              <a:t>(b) </a:t>
            </a:r>
            <a:r>
              <a:rPr lang="EN-US"/>
              <a:t>shows the deletion of a leaf</a:t>
            </a:r>
            <a:endParaRPr lang="en-US"/>
          </a:p>
          <a:p>
            <a:pPr algn="ctr"/>
            <a:endParaRPr lang="en-US" b="1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 b="1"/>
              <a:t>(c) </a:t>
            </a:r>
            <a:r>
              <a:rPr lang="EN-US"/>
              <a:t>shows the deletion of an internal node</a:t>
            </a:r>
            <a:endParaRPr lang="en-US"/>
          </a:p>
          <a:p>
            <a:pPr algn="ctr"/>
            <a:r>
              <a:rPr lang="EN-US"/>
              <a:t>And it's replacement by child "k0'</a:t>
            </a:r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 b="1"/>
              <a:t>(d) </a:t>
            </a:r>
            <a:r>
              <a:rPr lang="EN-US"/>
              <a:t>shows the deletion of an internal node</a:t>
            </a:r>
            <a:endParaRPr lang="en-US"/>
          </a:p>
          <a:p>
            <a:pPr algn="ctr"/>
            <a:r>
              <a:rPr lang="EN-US"/>
              <a:t>and the merging of it's children into a single node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9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Delete from a B Tree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93545"/>
            <a:ext cx="9906000" cy="349765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/>
              <a:t>Case 3:</a:t>
            </a:r>
            <a:r>
              <a:rPr lang="EN-US"/>
              <a:t> If the key k is not present in internal node n, determine the root n.c(</a:t>
            </a:r>
            <a:r>
              <a:rPr lang="EN-US" err="1"/>
              <a:t>i</a:t>
            </a:r>
            <a:r>
              <a:rPr lang="EN-US"/>
              <a:t>) of the appropriate subtree that must contain k, if k is in the tree at all. If n.c(</a:t>
            </a:r>
            <a:r>
              <a:rPr lang="EN-US" err="1"/>
              <a:t>i</a:t>
            </a:r>
            <a:r>
              <a:rPr lang="EN-US"/>
              <a:t>) has only t-1 keys, execute step 3a or 3b as necessary to guarantee that we descend to a node containing at least t keys. Then finish by recursion on the appropriate child of n.</a:t>
            </a:r>
          </a:p>
          <a:p>
            <a:pPr algn="just"/>
            <a:r>
              <a:rPr lang="EN-US"/>
              <a:t>    </a:t>
            </a:r>
            <a:r>
              <a:rPr lang="EN-US" b="1"/>
              <a:t>a)</a:t>
            </a:r>
            <a:r>
              <a:rPr lang="EN-US"/>
              <a:t> If n.c(</a:t>
            </a:r>
            <a:r>
              <a:rPr lang="EN-US" err="1"/>
              <a:t>i</a:t>
            </a:r>
            <a:r>
              <a:rPr lang="EN-US"/>
              <a:t>) has only t-1 keys but has an immediate sibling with at least t keys, give n.c(</a:t>
            </a:r>
            <a:r>
              <a:rPr lang="EN-US" err="1"/>
              <a:t>i</a:t>
            </a:r>
            <a:r>
              <a:rPr lang="EN-US"/>
              <a:t>) an extra key by moving a key from n down into n.c(</a:t>
            </a:r>
            <a:r>
              <a:rPr lang="EN-US" err="1"/>
              <a:t>i</a:t>
            </a:r>
            <a:r>
              <a:rPr lang="EN-US"/>
              <a:t>), moving a key from n.c(</a:t>
            </a:r>
            <a:r>
              <a:rPr lang="EN-US" err="1"/>
              <a:t>i</a:t>
            </a:r>
            <a:r>
              <a:rPr lang="EN-US"/>
              <a:t>) ’s immediate left or right sibling up into n, and moving the appropriate child pointer from the sibling into n.c(</a:t>
            </a:r>
            <a:r>
              <a:rPr lang="EN-US" err="1"/>
              <a:t>i</a:t>
            </a:r>
            <a:r>
              <a:rPr lang="EN-US"/>
              <a:t>).</a:t>
            </a:r>
          </a:p>
          <a:p>
            <a:pPr algn="just"/>
            <a:r>
              <a:rPr lang="EN-US"/>
              <a:t>    </a:t>
            </a:r>
            <a:r>
              <a:rPr lang="EN-US" b="1"/>
              <a:t>b)</a:t>
            </a:r>
            <a:r>
              <a:rPr lang="EN-US"/>
              <a:t> If n.c(</a:t>
            </a:r>
            <a:r>
              <a:rPr lang="EN-US" err="1"/>
              <a:t>i</a:t>
            </a:r>
            <a:r>
              <a:rPr lang="EN-US"/>
              <a:t>) and both of n.c(</a:t>
            </a:r>
            <a:r>
              <a:rPr lang="EN-US" err="1"/>
              <a:t>i</a:t>
            </a:r>
            <a:r>
              <a:rPr lang="EN-US"/>
              <a:t>)’s immediate siblings have t-1 keys, merge n.c(</a:t>
            </a:r>
            <a:r>
              <a:rPr lang="EN-US" err="1"/>
              <a:t>i</a:t>
            </a:r>
            <a:r>
              <a:rPr lang="EN-US"/>
              <a:t>) with one sibling, which involves moving a key from n down into the new merged node to become the median key for that node.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0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675" y="133350"/>
            <a:ext cx="9905998" cy="1905000"/>
          </a:xfrm>
        </p:spPr>
        <p:txBody>
          <a:bodyPr/>
          <a:lstStyle/>
          <a:p>
            <a:r>
              <a:rPr lang="EN-US"/>
              <a:t>Visualization</a:t>
            </a:r>
            <a:endParaRPr lang="en-US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34013" y="-38100"/>
            <a:ext cx="6757987" cy="6797313"/>
          </a:xfrm>
        </p:spPr>
      </p:pic>
      <p:sp>
        <p:nvSpPr>
          <p:cNvPr id="5" name="TextBox 4"/>
          <p:cNvSpPr txBox="1"/>
          <p:nvPr/>
        </p:nvSpPr>
        <p:spPr>
          <a:xfrm>
            <a:off x="5464175" y="185738"/>
            <a:ext cx="2665170" cy="3381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r>
              <a:rPr lang="EN-US" sz="1600"/>
              <a:t>Initial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75" y="1819275"/>
            <a:ext cx="4098925" cy="424731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algn="ctr"/>
            <a:endParaRPr lang="en-US"/>
          </a:p>
          <a:p>
            <a:pPr algn="ctr"/>
            <a:r>
              <a:rPr lang="EN-US" b="1">
                <a:solidFill>
                  <a:srgbClr val="FFFFFF"/>
                </a:solidFill>
              </a:rPr>
              <a:t>(e)</a:t>
            </a:r>
            <a:r>
              <a:rPr lang="EN-US">
                <a:solidFill>
                  <a:srgbClr val="FFFFFF"/>
                </a:solidFill>
              </a:rPr>
              <a:t> shows the deletion of a leaf where the node containing it has &gt;t keys. It requires a shift of the internal nodes (rebalancing) before it can check and delete the proper key</a:t>
            </a:r>
            <a:endParaRPr lang="en-US">
              <a:solidFill>
                <a:srgbClr val="FFFFFF"/>
              </a:solidFill>
            </a:endParaRP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 b="1">
                <a:solidFill>
                  <a:srgbClr val="FFFFFF"/>
                </a:solidFill>
              </a:rPr>
              <a:t>(f) </a:t>
            </a:r>
            <a:r>
              <a:rPr lang="EN-US">
                <a:solidFill>
                  <a:srgbClr val="FFFFFF"/>
                </a:solidFill>
              </a:rPr>
              <a:t>shows the deletion of a leaf and a shift similar to that of a binary tree so that the nodes contain at least t keys.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84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 and Sources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cap="none">
                <a:solidFill>
                  <a:srgbClr val="FFFFFF"/>
                </a:solidFill>
                <a:latin typeface="Calibri"/>
              </a:rPr>
              <a:t>"B-Tree | Set 3 (Delete) - </a:t>
            </a:r>
            <a:r>
              <a:rPr lang="EN-US" sz="2800" cap="none" err="1">
                <a:solidFill>
                  <a:srgbClr val="FFFFFF"/>
                </a:solidFill>
                <a:latin typeface="Calibri"/>
              </a:rPr>
              <a:t>GeeksforGeeks</a:t>
            </a:r>
            <a:r>
              <a:rPr lang="EN-US" sz="2800" cap="none">
                <a:solidFill>
                  <a:srgbClr val="FFFFFF"/>
                </a:solidFill>
                <a:latin typeface="Calibri"/>
              </a:rPr>
              <a:t>." </a:t>
            </a:r>
            <a:r>
              <a:rPr lang="EN-US" sz="2800" i="1" cap="none" err="1">
                <a:solidFill>
                  <a:srgbClr val="FFFFFF"/>
                </a:solidFill>
                <a:latin typeface="Calibri"/>
              </a:rPr>
              <a:t>GeeksforGeeks</a:t>
            </a:r>
            <a:r>
              <a:rPr lang="EN-US" sz="2800" cap="none">
                <a:solidFill>
                  <a:srgbClr val="FFFFFF"/>
                </a:solidFill>
                <a:latin typeface="Calibri"/>
              </a:rPr>
              <a:t>. N.p., 29 Oct. 2015. Web. 27 Oct. 2016.</a:t>
            </a:r>
            <a:endParaRPr lang="en-US" sz="2800" cap="non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US" sz="2800" cap="none" err="1">
                <a:solidFill>
                  <a:srgbClr val="FFFFFF"/>
                </a:solidFill>
                <a:latin typeface="Calibri"/>
              </a:rPr>
              <a:t>Powerpoint</a:t>
            </a:r>
            <a:r>
              <a:rPr lang="EN-US" sz="2800" cap="none">
                <a:solidFill>
                  <a:srgbClr val="FFFFFF"/>
                </a:solidFill>
                <a:latin typeface="Calibri"/>
              </a:rPr>
              <a:t> Online</a:t>
            </a:r>
            <a:endParaRPr lang="en-US" sz="2800" cap="non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US" sz="2800" cap="none">
                <a:solidFill>
                  <a:srgbClr val="FFFFFF"/>
                </a:solidFill>
                <a:latin typeface="Calibri"/>
              </a:rPr>
              <a:t>Colby Holmes (Me)</a:t>
            </a:r>
          </a:p>
        </p:txBody>
      </p:sp>
    </p:spTree>
    <p:extLst>
      <p:ext uri="{BB962C8B-B14F-4D97-AF65-F5344CB8AC3E}">
        <p14:creationId xmlns:p14="http://schemas.microsoft.com/office/powerpoint/2010/main" val="2923757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Mesh</vt:lpstr>
      <vt:lpstr>Deletion from a B Tree</vt:lpstr>
      <vt:lpstr>How to Delete from a B Tree</vt:lpstr>
      <vt:lpstr>Visualization</vt:lpstr>
      <vt:lpstr>How to Delete from a B Tree (Cont.)</vt:lpstr>
      <vt:lpstr>Visualization</vt:lpstr>
      <vt:lpstr>Credits and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Deletion from a B Tree</dc:title>
  <cp:revision>1</cp:revision>
  <dcterms:modified xsi:type="dcterms:W3CDTF">2016-10-27T15:40:32Z</dcterms:modified>
</cp:coreProperties>
</file>