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738"/>
    <a:srgbClr val="000E96"/>
    <a:srgbClr val="F78E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6" d="100"/>
          <a:sy n="96"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939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388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66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13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240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03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0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5/1/17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94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69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4307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8E5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5/1/17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0003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5" Type="http://schemas.openxmlformats.org/officeDocument/2006/relationships/hyperlink" Target="http://weblab.salemstate.edu/~S0300839/kcgames/" TargetMode="External"/><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1" b="2693"/>
          <a:stretch/>
        </p:blipFill>
        <p:spPr>
          <a:xfrm>
            <a:off x="1017058" y="371061"/>
            <a:ext cx="10157883" cy="5189353"/>
          </a:xfrm>
          <a:prstGeom prst="rect">
            <a:avLst/>
          </a:prstGeom>
        </p:spPr>
      </p:pic>
      <p:sp>
        <p:nvSpPr>
          <p:cNvPr id="6" name="Title 5"/>
          <p:cNvSpPr>
            <a:spLocks noGrp="1"/>
          </p:cNvSpPr>
          <p:nvPr>
            <p:ph type="title"/>
          </p:nvPr>
        </p:nvSpPr>
        <p:spPr>
          <a:xfrm>
            <a:off x="838199" y="5189353"/>
            <a:ext cx="10515600" cy="1325563"/>
          </a:xfrm>
          <a:effectLst>
            <a:outerShdw dist="38100" dir="2700000" algn="tl" rotWithShape="0">
              <a:srgbClr val="F46738"/>
            </a:outerShdw>
          </a:effectLst>
        </p:spPr>
        <p:txBody>
          <a:bodyPr>
            <a:noAutofit/>
          </a:bodyPr>
          <a:lstStyle/>
          <a:p>
            <a:pPr algn="ctr">
              <a:lnSpc>
                <a:spcPct val="150000"/>
              </a:lnSpc>
            </a:pPr>
            <a:r>
              <a:rPr lang="en-US" sz="2800" dirty="0">
                <a:solidFill>
                  <a:srgbClr val="000E96"/>
                </a:solidFill>
                <a:latin typeface="Pixeled" panose="00000400000000000000" pitchFamily="2" charset="0"/>
              </a:rPr>
              <a:t>A DATABASE CREATED BY KRISTA FORSYTHE AND COLBY </a:t>
            </a:r>
            <a:r>
              <a:rPr lang="en-US" sz="2800" dirty="0" smtClean="0">
                <a:solidFill>
                  <a:srgbClr val="000E96"/>
                </a:solidFill>
                <a:latin typeface="Pixeled" panose="00000400000000000000" pitchFamily="2" charset="0"/>
              </a:rPr>
              <a:t>LECLERC</a:t>
            </a:r>
            <a:endParaRPr lang="en-US" sz="2800" dirty="0">
              <a:solidFill>
                <a:srgbClr val="000E96"/>
              </a:solidFill>
              <a:latin typeface="Pixeled" panose="00000400000000000000" pitchFamily="2" charset="0"/>
            </a:endParaRPr>
          </a:p>
        </p:txBody>
      </p:sp>
    </p:spTree>
    <p:extLst>
      <p:ext uri="{BB962C8B-B14F-4D97-AF65-F5344CB8AC3E}">
        <p14:creationId xmlns:p14="http://schemas.microsoft.com/office/powerpoint/2010/main" val="20032123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19" y="883337"/>
            <a:ext cx="10466363" cy="2387600"/>
          </a:xfrm>
          <a:effectLst>
            <a:outerShdw dist="63500" dir="2700000" algn="tl" rotWithShape="0">
              <a:srgbClr val="F46738"/>
            </a:outerShdw>
          </a:effectLst>
        </p:spPr>
        <p:txBody>
          <a:bodyPr>
            <a:normAutofit/>
          </a:bodyPr>
          <a:lstStyle/>
          <a:p>
            <a:pPr>
              <a:lnSpc>
                <a:spcPct val="150000"/>
              </a:lnSpc>
            </a:pPr>
            <a:r>
              <a:rPr lang="en-US" sz="4400" dirty="0">
                <a:solidFill>
                  <a:schemeClr val="bg1"/>
                </a:solidFill>
                <a:latin typeface="Pixeled" panose="00000400000000000000" pitchFamily="2" charset="0"/>
              </a:rPr>
              <a:t>FRONT-END SYSTEM ACCOMPLISHMENTS</a:t>
            </a:r>
            <a:endParaRPr lang="en-US" sz="8000" dirty="0">
              <a:solidFill>
                <a:schemeClr val="bg1"/>
              </a:solidFill>
            </a:endParaRPr>
          </a:p>
        </p:txBody>
      </p:sp>
      <p:sp>
        <p:nvSpPr>
          <p:cNvPr id="3" name="Subtitle 2"/>
          <p:cNvSpPr>
            <a:spLocks noGrp="1"/>
          </p:cNvSpPr>
          <p:nvPr>
            <p:ph type="subTitle" idx="1"/>
          </p:nvPr>
        </p:nvSpPr>
        <p:spPr>
          <a:xfrm>
            <a:off x="862818" y="3376954"/>
            <a:ext cx="10466363" cy="3341898"/>
          </a:xfrm>
        </p:spPr>
        <p:txBody>
          <a:bodyPr>
            <a:normAutofit/>
          </a:bodyPr>
          <a:lstStyle/>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You can easily navigate your way through the website to access the components that you would like to see.</a:t>
            </a:r>
          </a:p>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You can post reviews for a specific game with your name, review title, star rating, and review.</a:t>
            </a:r>
          </a:p>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You can view reviews that have already been posted for a specific game.</a:t>
            </a:r>
          </a:p>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You can see game, development studio, sales, and platform information.</a:t>
            </a:r>
          </a:p>
        </p:txBody>
      </p:sp>
    </p:spTree>
    <p:extLst>
      <p:ext uri="{BB962C8B-B14F-4D97-AF65-F5344CB8AC3E}">
        <p14:creationId xmlns:p14="http://schemas.microsoft.com/office/powerpoint/2010/main" val="41479434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19" y="956604"/>
            <a:ext cx="10466363" cy="2933312"/>
          </a:xfrm>
          <a:effectLst>
            <a:outerShdw dist="63500" dir="2700000" algn="tl" rotWithShape="0">
              <a:srgbClr val="F46738"/>
            </a:outerShdw>
          </a:effectLst>
        </p:spPr>
        <p:txBody>
          <a:bodyPr>
            <a:normAutofit fontScale="90000"/>
          </a:bodyPr>
          <a:lstStyle/>
          <a:p>
            <a:pPr>
              <a:lnSpc>
                <a:spcPct val="150000"/>
              </a:lnSpc>
            </a:pPr>
            <a:r>
              <a:rPr lang="en-US" sz="4400" dirty="0">
                <a:solidFill>
                  <a:schemeClr val="bg1"/>
                </a:solidFill>
                <a:latin typeface="Pixeled" panose="00000400000000000000" pitchFamily="2" charset="0"/>
              </a:rPr>
              <a:t>HOW DID WE INTEGRATE THE FRONT-END TO THE BACK-END?</a:t>
            </a:r>
            <a:endParaRPr lang="en-US" sz="8000" dirty="0">
              <a:solidFill>
                <a:schemeClr val="bg1"/>
              </a:solidFill>
            </a:endParaRPr>
          </a:p>
        </p:txBody>
      </p:sp>
      <p:sp>
        <p:nvSpPr>
          <p:cNvPr id="3" name="Subtitle 2"/>
          <p:cNvSpPr>
            <a:spLocks noGrp="1"/>
          </p:cNvSpPr>
          <p:nvPr>
            <p:ph type="subTitle" idx="1"/>
          </p:nvPr>
        </p:nvSpPr>
        <p:spPr>
          <a:xfrm>
            <a:off x="862818" y="3995933"/>
            <a:ext cx="10466363" cy="1996904"/>
          </a:xfrm>
        </p:spPr>
        <p:txBody>
          <a:bodyPr>
            <a:normAutofit/>
          </a:bodyPr>
          <a:lstStyle/>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We connected the front-end to the back-end with the use of PHP. The back-end was implemented with MySQL, while the front-end was implemented with the help of HTML, CSS, and PHP. PHP is a scripting language that can be embedded into HTML, which is mainly used for server-side scripting. It also allows us to execute queries within the front-end by connecting to the back-end. We were able to perform SELECT queries, as well as INSERT INTO queries.</a:t>
            </a:r>
          </a:p>
        </p:txBody>
      </p:sp>
    </p:spTree>
    <p:extLst>
      <p:ext uri="{BB962C8B-B14F-4D97-AF65-F5344CB8AC3E}">
        <p14:creationId xmlns:p14="http://schemas.microsoft.com/office/powerpoint/2010/main" val="297892506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19" y="1237956"/>
            <a:ext cx="10466363" cy="2201793"/>
          </a:xfrm>
          <a:effectLst>
            <a:outerShdw dist="63500" dir="2700000" algn="tl" rotWithShape="0">
              <a:srgbClr val="F46738"/>
            </a:outerShdw>
          </a:effectLst>
        </p:spPr>
        <p:txBody>
          <a:bodyPr>
            <a:normAutofit/>
          </a:bodyPr>
          <a:lstStyle/>
          <a:p>
            <a:pPr>
              <a:lnSpc>
                <a:spcPct val="150000"/>
              </a:lnSpc>
            </a:pPr>
            <a:r>
              <a:rPr lang="en-US" sz="4400" dirty="0">
                <a:solidFill>
                  <a:schemeClr val="bg1"/>
                </a:solidFill>
                <a:latin typeface="Pixeled" panose="00000400000000000000" pitchFamily="2" charset="0"/>
              </a:rPr>
              <a:t>WHO IS RESPONSIBLE FOR WHAT?</a:t>
            </a:r>
            <a:endParaRPr lang="en-US" sz="8000" dirty="0">
              <a:solidFill>
                <a:schemeClr val="bg1"/>
              </a:solidFill>
            </a:endParaRPr>
          </a:p>
        </p:txBody>
      </p:sp>
      <p:sp>
        <p:nvSpPr>
          <p:cNvPr id="3" name="Subtitle 2"/>
          <p:cNvSpPr>
            <a:spLocks noGrp="1"/>
          </p:cNvSpPr>
          <p:nvPr>
            <p:ph type="subTitle" idx="1"/>
          </p:nvPr>
        </p:nvSpPr>
        <p:spPr>
          <a:xfrm>
            <a:off x="862818" y="3545767"/>
            <a:ext cx="10466363" cy="2264190"/>
          </a:xfrm>
        </p:spPr>
        <p:txBody>
          <a:bodyPr>
            <a:normAutofit/>
          </a:bodyPr>
          <a:lstStyle/>
          <a:p>
            <a:pPr marL="342900" indent="-342900" algn="l">
              <a:lnSpc>
                <a:spcPct val="100000"/>
              </a:lnSpc>
              <a:buClr>
                <a:schemeClr val="bg1"/>
              </a:buClr>
              <a:buFont typeface="Wingdings" panose="05000000000000000000" pitchFamily="2" charset="2"/>
              <a:buChar char="§"/>
            </a:pPr>
            <a:r>
              <a:rPr lang="en-US" sz="2000" b="1" u="sng" dirty="0">
                <a:solidFill>
                  <a:srgbClr val="000E96"/>
                </a:solidFill>
                <a:latin typeface="Arial" panose="020B0604020202020204" pitchFamily="34" charset="0"/>
                <a:cs typeface="Arial" panose="020B0604020202020204" pitchFamily="34" charset="0"/>
              </a:rPr>
              <a:t>Krista</a:t>
            </a:r>
            <a:r>
              <a:rPr lang="en-US" sz="2000" dirty="0">
                <a:solidFill>
                  <a:srgbClr val="000E96"/>
                </a:solidFill>
                <a:latin typeface="Arial" panose="020B0604020202020204" pitchFamily="34" charset="0"/>
                <a:cs typeface="Arial" panose="020B0604020202020204" pitchFamily="34" charset="0"/>
              </a:rPr>
              <a:t>: Created the interface, </a:t>
            </a:r>
            <a:r>
              <a:rPr lang="en-US" sz="2000" dirty="0" err="1">
                <a:solidFill>
                  <a:srgbClr val="000E96"/>
                </a:solidFill>
                <a:latin typeface="Arial" panose="020B0604020202020204" pitchFamily="34" charset="0"/>
                <a:cs typeface="Arial" panose="020B0604020202020204" pitchFamily="34" charset="0"/>
              </a:rPr>
              <a:t>powerpoint</a:t>
            </a:r>
            <a:r>
              <a:rPr lang="en-US" sz="2000" dirty="0">
                <a:solidFill>
                  <a:srgbClr val="000E96"/>
                </a:solidFill>
                <a:latin typeface="Arial" panose="020B0604020202020204" pitchFamily="34" charset="0"/>
                <a:cs typeface="Arial" panose="020B0604020202020204" pitchFamily="34" charset="0"/>
              </a:rPr>
              <a:t>, small parts of the project final report. Took part in creating the ERD diagram and logical diagram. Took part in adding data entries and table creation. Performed one half of the queries.</a:t>
            </a:r>
          </a:p>
          <a:p>
            <a:pPr marL="342900" indent="-342900" algn="l">
              <a:lnSpc>
                <a:spcPct val="100000"/>
              </a:lnSpc>
              <a:buClr>
                <a:schemeClr val="bg1"/>
              </a:buClr>
              <a:buFont typeface="Wingdings" panose="05000000000000000000" pitchFamily="2" charset="2"/>
              <a:buChar char="§"/>
            </a:pPr>
            <a:r>
              <a:rPr lang="en-US" sz="2000" b="1" u="sng" dirty="0">
                <a:solidFill>
                  <a:srgbClr val="000E96"/>
                </a:solidFill>
                <a:latin typeface="Arial" panose="020B0604020202020204" pitchFamily="34" charset="0"/>
                <a:cs typeface="Arial" panose="020B0604020202020204" pitchFamily="34" charset="0"/>
              </a:rPr>
              <a:t>Colby</a:t>
            </a:r>
            <a:r>
              <a:rPr lang="en-US" sz="2000" dirty="0">
                <a:solidFill>
                  <a:srgbClr val="000E96"/>
                </a:solidFill>
                <a:latin typeface="Arial" panose="020B0604020202020204" pitchFamily="34" charset="0"/>
                <a:cs typeface="Arial" panose="020B0604020202020204" pitchFamily="34" charset="0"/>
              </a:rPr>
              <a:t>: Did most of the project final report. Took part in creating the ERD diagram and the logical diagram. Took part in adding data entries and table creation. Performed one half of the queries.</a:t>
            </a:r>
          </a:p>
          <a:p>
            <a:pPr marL="342900" indent="-342900" algn="l">
              <a:lnSpc>
                <a:spcPct val="100000"/>
              </a:lnSpc>
              <a:buClr>
                <a:schemeClr val="bg1"/>
              </a:buClr>
              <a:buFont typeface="Wingdings" panose="05000000000000000000" pitchFamily="2" charset="2"/>
              <a:buChar char="§"/>
            </a:pPr>
            <a:endParaRPr lang="en-US" sz="2000" dirty="0">
              <a:solidFill>
                <a:srgbClr val="000E9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24133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3629633552"/>
              </p:ext>
            </p:extLst>
          </p:nvPr>
        </p:nvGraphicFramePr>
        <p:xfrm>
          <a:off x="2904762" y="1097281"/>
          <a:ext cx="6450057" cy="3319658"/>
        </p:xfrm>
        <a:graphic>
          <a:graphicData uri="http://schemas.openxmlformats.org/presentationml/2006/ole">
            <mc:AlternateContent xmlns:mc="http://schemas.openxmlformats.org/markup-compatibility/2006">
              <mc:Choice xmlns:v="urn:schemas-microsoft-com:vml" Requires="v">
                <p:oleObj spid="_x0000_s3078" name="Image" r:id="rId3" imgW="8710920" imgH="4482360" progId="Photoshop.Image.13">
                  <p:embed/>
                </p:oleObj>
              </mc:Choice>
              <mc:Fallback>
                <p:oleObj name="Image" r:id="rId3" imgW="8710920" imgH="4482360" progId="Photoshop.Image.13">
                  <p:embed/>
                  <p:pic>
                    <p:nvPicPr>
                      <p:cNvPr id="0" name=""/>
                      <p:cNvPicPr/>
                      <p:nvPr/>
                    </p:nvPicPr>
                    <p:blipFill>
                      <a:blip r:embed="rId4"/>
                      <a:stretch>
                        <a:fillRect/>
                      </a:stretch>
                    </p:blipFill>
                    <p:spPr>
                      <a:xfrm>
                        <a:off x="2904762" y="1097281"/>
                        <a:ext cx="6450057" cy="3319658"/>
                      </a:xfrm>
                      <a:prstGeom prst="rect">
                        <a:avLst/>
                      </a:prstGeom>
                    </p:spPr>
                  </p:pic>
                </p:oleObj>
              </mc:Fallback>
            </mc:AlternateContent>
          </a:graphicData>
        </a:graphic>
      </p:graphicFrame>
      <p:sp>
        <p:nvSpPr>
          <p:cNvPr id="11" name="Title 10"/>
          <p:cNvSpPr>
            <a:spLocks noGrp="1"/>
          </p:cNvSpPr>
          <p:nvPr>
            <p:ph type="title"/>
          </p:nvPr>
        </p:nvSpPr>
        <p:spPr>
          <a:xfrm>
            <a:off x="871990" y="4669839"/>
            <a:ext cx="10515600" cy="1325563"/>
          </a:xfrm>
          <a:noFill/>
          <a:effectLst>
            <a:outerShdw dist="50800" dir="2700000" algn="ctr" rotWithShape="0">
              <a:srgbClr val="F46738"/>
            </a:outerShdw>
          </a:effectLst>
        </p:spPr>
        <p:txBody>
          <a:bodyPr>
            <a:normAutofit/>
          </a:bodyPr>
          <a:lstStyle/>
          <a:p>
            <a:pPr algn="ctr"/>
            <a:r>
              <a:rPr lang="en-US" sz="2400" dirty="0">
                <a:solidFill>
                  <a:srgbClr val="F78E56"/>
                </a:solidFill>
                <a:latin typeface="Pixeled" panose="00000400000000000000" pitchFamily="2" charset="0"/>
                <a:hlinkClick r:id="rId5"/>
              </a:rPr>
              <a:t>CLICK HERE TO SEE OUR DEMONSTRATION!</a:t>
            </a:r>
            <a:endParaRPr lang="en-US" sz="2400" dirty="0">
              <a:solidFill>
                <a:srgbClr val="F78E56"/>
              </a:solidFill>
            </a:endParaRPr>
          </a:p>
        </p:txBody>
      </p:sp>
    </p:spTree>
    <p:extLst>
      <p:ext uri="{BB962C8B-B14F-4D97-AF65-F5344CB8AC3E}">
        <p14:creationId xmlns:p14="http://schemas.microsoft.com/office/powerpoint/2010/main" val="40779650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7280"/>
            <a:ext cx="9144000" cy="2387600"/>
          </a:xfrm>
          <a:effectLst>
            <a:outerShdw dist="63500" dir="2700000" algn="tl" rotWithShape="0">
              <a:srgbClr val="F46738"/>
            </a:outerShdw>
          </a:effectLst>
        </p:spPr>
        <p:txBody>
          <a:bodyPr>
            <a:normAutofit/>
          </a:bodyPr>
          <a:lstStyle/>
          <a:p>
            <a:pPr>
              <a:lnSpc>
                <a:spcPct val="150000"/>
              </a:lnSpc>
            </a:pPr>
            <a:r>
              <a:rPr lang="en-US" sz="4400" dirty="0">
                <a:solidFill>
                  <a:schemeClr val="bg1"/>
                </a:solidFill>
                <a:latin typeface="Pixeled" panose="00000400000000000000" pitchFamily="2" charset="0"/>
              </a:rPr>
              <a:t>WHAT IS THE PURPOSE OF KCGAMES?</a:t>
            </a:r>
            <a:endParaRPr lang="en-US" sz="8000" dirty="0">
              <a:solidFill>
                <a:schemeClr val="bg1"/>
              </a:solidFill>
            </a:endParaRPr>
          </a:p>
        </p:txBody>
      </p:sp>
      <p:sp>
        <p:nvSpPr>
          <p:cNvPr id="3" name="Subtitle 2"/>
          <p:cNvSpPr>
            <a:spLocks noGrp="1"/>
          </p:cNvSpPr>
          <p:nvPr>
            <p:ph type="subTitle" idx="1"/>
          </p:nvPr>
        </p:nvSpPr>
        <p:spPr>
          <a:xfrm>
            <a:off x="1524000" y="3376954"/>
            <a:ext cx="9144000" cy="2573679"/>
          </a:xfrm>
        </p:spPr>
        <p:txBody>
          <a:bodyPr>
            <a:normAutofit/>
          </a:bodyPr>
          <a:lstStyle/>
          <a:p>
            <a:pPr>
              <a:lnSpc>
                <a:spcPct val="100000"/>
              </a:lnSpc>
            </a:pPr>
            <a:r>
              <a:rPr lang="en-US" sz="2000" dirty="0">
                <a:solidFill>
                  <a:srgbClr val="000E96"/>
                </a:solidFill>
                <a:latin typeface="Arial" panose="020B0604020202020204" pitchFamily="34" charset="0"/>
                <a:cs typeface="Arial" panose="020B0604020202020204" pitchFamily="34" charset="0"/>
              </a:rPr>
              <a:t>KC Games is an online game store and review website. Its purpose is to allow people to share their own personal opinion on our select database of games, which could aid others in their decision of whether or not to buy a game. Our website also shows sales, development studio, and platform information, which  collectively add to the data that can be displayed to our customers. The main goal of KC Games is to create a community of end-users who will end their session on our website, knowing which game they will purchase next.</a:t>
            </a:r>
          </a:p>
        </p:txBody>
      </p:sp>
    </p:spTree>
    <p:extLst>
      <p:ext uri="{BB962C8B-B14F-4D97-AF65-F5344CB8AC3E}">
        <p14:creationId xmlns:p14="http://schemas.microsoft.com/office/powerpoint/2010/main" val="40477522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028700" y="1967266"/>
            <a:ext cx="2628900" cy="2547257"/>
          </a:xfrm>
          <a:noFill/>
          <a:effectLst>
            <a:outerShdw dist="50800" dir="2700000" algn="ctr" rotWithShape="0">
              <a:schemeClr val="tx1"/>
            </a:outerShdw>
          </a:effectLst>
        </p:spPr>
        <p:txBody>
          <a:bodyPr anchor="ctr">
            <a:normAutofit/>
          </a:bodyPr>
          <a:lstStyle/>
          <a:p>
            <a:pPr algn="ctr">
              <a:lnSpc>
                <a:spcPct val="150000"/>
              </a:lnSpc>
            </a:pPr>
            <a:r>
              <a:rPr lang="en-US" sz="2800" dirty="0">
                <a:solidFill>
                  <a:schemeClr val="bg1"/>
                </a:solidFill>
                <a:latin typeface="Pixeled" panose="00000400000000000000" pitchFamily="2" charset="0"/>
                <a:cs typeface="Arial" panose="020B0604020202020204" pitchFamily="34" charset="0"/>
              </a:rPr>
              <a:t>ERD</a:t>
            </a:r>
            <a:br>
              <a:rPr lang="en-US" sz="2800" dirty="0">
                <a:solidFill>
                  <a:schemeClr val="bg1"/>
                </a:solidFill>
                <a:latin typeface="Pixeled" panose="00000400000000000000" pitchFamily="2" charset="0"/>
                <a:cs typeface="Arial" panose="020B0604020202020204" pitchFamily="34" charset="0"/>
              </a:rPr>
            </a:br>
            <a:r>
              <a:rPr lang="en-US" sz="2800" dirty="0">
                <a:solidFill>
                  <a:schemeClr val="bg1"/>
                </a:solidFill>
                <a:latin typeface="Pixeled" panose="00000400000000000000" pitchFamily="2" charset="0"/>
                <a:cs typeface="Arial" panose="020B0604020202020204" pitchFamily="34" charset="0"/>
              </a:rPr>
              <a:t>DIAGRAM</a:t>
            </a:r>
          </a:p>
        </p:txBody>
      </p:sp>
      <p:pic>
        <p:nvPicPr>
          <p:cNvPr id="6" name="Picture 5"/>
          <p:cNvPicPr>
            <a:picLocks noChangeAspect="1"/>
          </p:cNvPicPr>
          <p:nvPr/>
        </p:nvPicPr>
        <p:blipFill>
          <a:blip r:embed="rId2"/>
          <a:stretch>
            <a:fillRect/>
          </a:stretch>
        </p:blipFill>
        <p:spPr>
          <a:xfrm>
            <a:off x="5759248" y="133350"/>
            <a:ext cx="4776861" cy="6580624"/>
          </a:xfrm>
          <a:prstGeom prst="rect">
            <a:avLst/>
          </a:prstGeom>
        </p:spPr>
      </p:pic>
    </p:spTree>
    <p:extLst>
      <p:ext uri="{BB962C8B-B14F-4D97-AF65-F5344CB8AC3E}">
        <p14:creationId xmlns:p14="http://schemas.microsoft.com/office/powerpoint/2010/main" val="35856697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028700" y="1967266"/>
            <a:ext cx="2628900" cy="2547257"/>
          </a:xfrm>
          <a:noFill/>
          <a:effectLst>
            <a:outerShdw dist="50800" dir="2700000" algn="ctr" rotWithShape="0">
              <a:schemeClr val="tx1"/>
            </a:outerShdw>
          </a:effectLst>
        </p:spPr>
        <p:txBody>
          <a:bodyPr anchor="ctr">
            <a:normAutofit/>
          </a:bodyPr>
          <a:lstStyle/>
          <a:p>
            <a:pPr algn="ctr">
              <a:lnSpc>
                <a:spcPct val="150000"/>
              </a:lnSpc>
            </a:pPr>
            <a:r>
              <a:rPr lang="en-US" sz="2800" dirty="0">
                <a:solidFill>
                  <a:schemeClr val="bg1"/>
                </a:solidFill>
                <a:latin typeface="Pixeled" panose="00000400000000000000" pitchFamily="2" charset="0"/>
                <a:cs typeface="Arial" panose="020B0604020202020204" pitchFamily="34" charset="0"/>
              </a:rPr>
              <a:t>LOGICAL</a:t>
            </a:r>
            <a:br>
              <a:rPr lang="en-US" sz="2800" dirty="0">
                <a:solidFill>
                  <a:schemeClr val="bg1"/>
                </a:solidFill>
                <a:latin typeface="Pixeled" panose="00000400000000000000" pitchFamily="2" charset="0"/>
                <a:cs typeface="Arial" panose="020B0604020202020204" pitchFamily="34" charset="0"/>
              </a:rPr>
            </a:br>
            <a:r>
              <a:rPr lang="en-US" sz="2800" dirty="0">
                <a:solidFill>
                  <a:schemeClr val="bg1"/>
                </a:solidFill>
                <a:latin typeface="Pixeled" panose="00000400000000000000" pitchFamily="2" charset="0"/>
                <a:cs typeface="Arial" panose="020B0604020202020204" pitchFamily="34" charset="0"/>
              </a:rPr>
              <a:t>DESIGN</a:t>
            </a:r>
          </a:p>
        </p:txBody>
      </p:sp>
      <p:pic>
        <p:nvPicPr>
          <p:cNvPr id="2" name="Picture 1"/>
          <p:cNvPicPr>
            <a:picLocks noChangeAspect="1"/>
          </p:cNvPicPr>
          <p:nvPr/>
        </p:nvPicPr>
        <p:blipFill>
          <a:blip r:embed="rId2"/>
          <a:stretch>
            <a:fillRect/>
          </a:stretch>
        </p:blipFill>
        <p:spPr>
          <a:xfrm>
            <a:off x="4982820" y="780610"/>
            <a:ext cx="6334125" cy="5353050"/>
          </a:xfrm>
          <a:prstGeom prst="rect">
            <a:avLst/>
          </a:prstGeom>
        </p:spPr>
      </p:pic>
    </p:spTree>
    <p:extLst>
      <p:ext uri="{BB962C8B-B14F-4D97-AF65-F5344CB8AC3E}">
        <p14:creationId xmlns:p14="http://schemas.microsoft.com/office/powerpoint/2010/main" val="143881730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025" y="897280"/>
            <a:ext cx="9664504" cy="2387600"/>
          </a:xfrm>
          <a:effectLst>
            <a:outerShdw dist="63500" dir="2700000" algn="tl" rotWithShape="0">
              <a:srgbClr val="F46738"/>
            </a:outerShdw>
          </a:effectLst>
        </p:spPr>
        <p:txBody>
          <a:bodyPr>
            <a:normAutofit fontScale="90000"/>
          </a:bodyPr>
          <a:lstStyle/>
          <a:p>
            <a:pPr>
              <a:lnSpc>
                <a:spcPct val="150000"/>
              </a:lnSpc>
            </a:pPr>
            <a:r>
              <a:rPr lang="en-US" sz="4400" dirty="0">
                <a:solidFill>
                  <a:schemeClr val="bg1"/>
                </a:solidFill>
                <a:latin typeface="Pixeled" panose="00000400000000000000" pitchFamily="2" charset="0"/>
              </a:rPr>
              <a:t>SOME SIMPLE BACK-END SQL ACCOMPLISHMENTS</a:t>
            </a:r>
            <a:endParaRPr lang="en-US" sz="8000" dirty="0">
              <a:solidFill>
                <a:schemeClr val="bg1"/>
              </a:solidFill>
            </a:endParaRPr>
          </a:p>
        </p:txBody>
      </p:sp>
      <p:sp>
        <p:nvSpPr>
          <p:cNvPr id="3" name="Subtitle 2"/>
          <p:cNvSpPr>
            <a:spLocks noGrp="1"/>
          </p:cNvSpPr>
          <p:nvPr>
            <p:ph type="subTitle" idx="1"/>
          </p:nvPr>
        </p:nvSpPr>
        <p:spPr>
          <a:xfrm>
            <a:off x="1524000" y="3376954"/>
            <a:ext cx="9144000" cy="2573679"/>
          </a:xfrm>
        </p:spPr>
        <p:txBody>
          <a:bodyPr>
            <a:normAutofit lnSpcReduction="10000"/>
          </a:bodyPr>
          <a:lstStyle/>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“I would like to see all games with 10,000 units sold or above.”</a:t>
            </a:r>
            <a:br>
              <a:rPr lang="en-US" sz="2000" dirty="0">
                <a:solidFill>
                  <a:srgbClr val="000E96"/>
                </a:solidFill>
                <a:latin typeface="Arial" panose="020B0604020202020204" pitchFamily="34" charset="0"/>
                <a:cs typeface="Arial" panose="020B0604020202020204" pitchFamily="34" charset="0"/>
              </a:rPr>
            </a:br>
            <a:r>
              <a:rPr lang="en-US" sz="2000" dirty="0">
                <a:solidFill>
                  <a:srgbClr val="000E96"/>
                </a:solidFill>
                <a:latin typeface="Arial" panose="020B0604020202020204" pitchFamily="34" charset="0"/>
                <a:cs typeface="Arial" panose="020B0604020202020204" pitchFamily="34" charset="0"/>
              </a:rPr>
              <a:t>SELECT DISTINCT </a:t>
            </a:r>
            <a:r>
              <a:rPr lang="en-US" sz="2000" dirty="0" err="1">
                <a:solidFill>
                  <a:srgbClr val="000E96"/>
                </a:solidFill>
                <a:latin typeface="Arial" panose="020B0604020202020204" pitchFamily="34" charset="0"/>
                <a:cs typeface="Arial" panose="020B0604020202020204" pitchFamily="34" charset="0"/>
              </a:rPr>
              <a:t>g.Title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s.Units_Sold</a:t>
            </a:r>
            <a:r>
              <a:rPr lang="en-US" sz="2000" dirty="0">
                <a:solidFill>
                  <a:srgbClr val="000E96"/>
                </a:solidFill>
                <a:latin typeface="Arial" panose="020B0604020202020204" pitchFamily="34" charset="0"/>
                <a:cs typeface="Arial" panose="020B0604020202020204" pitchFamily="34" charset="0"/>
              </a:rPr>
              <a:t> FROM Game g, Sales s WHERE </a:t>
            </a:r>
            <a:r>
              <a:rPr lang="en-US" sz="2000" dirty="0" err="1">
                <a:solidFill>
                  <a:srgbClr val="000E96"/>
                </a:solidFill>
                <a:latin typeface="Arial" panose="020B0604020202020204" pitchFamily="34" charset="0"/>
                <a:cs typeface="Arial" panose="020B0604020202020204" pitchFamily="34" charset="0"/>
              </a:rPr>
              <a:t>s.Units_Sold</a:t>
            </a:r>
            <a:r>
              <a:rPr lang="en-US" sz="2000" dirty="0">
                <a:solidFill>
                  <a:srgbClr val="000E96"/>
                </a:solidFill>
                <a:latin typeface="Arial" panose="020B0604020202020204" pitchFamily="34" charset="0"/>
                <a:cs typeface="Arial" panose="020B0604020202020204" pitchFamily="34" charset="0"/>
              </a:rPr>
              <a:t> &gt;= 10000 AND </a:t>
            </a:r>
            <a:r>
              <a:rPr lang="en-US" sz="2000" dirty="0" err="1">
                <a:solidFill>
                  <a:srgbClr val="000E96"/>
                </a:solidFill>
                <a:latin typeface="Arial" panose="020B0604020202020204" pitchFamily="34" charset="0"/>
                <a:cs typeface="Arial" panose="020B0604020202020204" pitchFamily="34" charset="0"/>
              </a:rPr>
              <a:t>g.GameID</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s.GameID</a:t>
            </a:r>
            <a:r>
              <a:rPr lang="en-US" sz="2000" dirty="0">
                <a:solidFill>
                  <a:srgbClr val="000E96"/>
                </a:solidFill>
                <a:latin typeface="Arial" panose="020B0604020202020204" pitchFamily="34" charset="0"/>
                <a:cs typeface="Arial" panose="020B0604020202020204" pitchFamily="34" charset="0"/>
              </a:rPr>
              <a:t>;</a:t>
            </a:r>
          </a:p>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“I would like to see the games that a development studio makes.”</a:t>
            </a:r>
            <a:br>
              <a:rPr lang="en-US" sz="2000" dirty="0">
                <a:solidFill>
                  <a:srgbClr val="000E96"/>
                </a:solidFill>
                <a:latin typeface="Arial" panose="020B0604020202020204" pitchFamily="34" charset="0"/>
                <a:cs typeface="Arial" panose="020B0604020202020204" pitchFamily="34" charset="0"/>
              </a:rPr>
            </a:br>
            <a:r>
              <a:rPr lang="en-US" sz="2000" dirty="0">
                <a:solidFill>
                  <a:srgbClr val="000E96"/>
                </a:solidFill>
                <a:latin typeface="Arial" panose="020B0604020202020204" pitchFamily="34" charset="0"/>
                <a:cs typeface="Arial" panose="020B0604020202020204" pitchFamily="34" charset="0"/>
              </a:rPr>
              <a:t>SELECT </a:t>
            </a:r>
            <a:r>
              <a:rPr lang="en-US" sz="2000" dirty="0" err="1">
                <a:solidFill>
                  <a:srgbClr val="000E96"/>
                </a:solidFill>
                <a:latin typeface="Arial" panose="020B0604020202020204" pitchFamily="34" charset="0"/>
                <a:cs typeface="Arial" panose="020B0604020202020204" pitchFamily="34" charset="0"/>
              </a:rPr>
              <a:t>g.Title</a:t>
            </a:r>
            <a:r>
              <a:rPr lang="en-US" sz="2000" dirty="0">
                <a:solidFill>
                  <a:srgbClr val="000E96"/>
                </a:solidFill>
                <a:latin typeface="Arial" panose="020B0604020202020204" pitchFamily="34" charset="0"/>
                <a:cs typeface="Arial" panose="020B0604020202020204" pitchFamily="34" charset="0"/>
              </a:rPr>
              <a:t> FROM </a:t>
            </a:r>
            <a:r>
              <a:rPr lang="en-US" sz="2000" dirty="0" err="1">
                <a:solidFill>
                  <a:srgbClr val="000E96"/>
                </a:solidFill>
                <a:latin typeface="Arial" panose="020B0604020202020204" pitchFamily="34" charset="0"/>
                <a:cs typeface="Arial" panose="020B0604020202020204" pitchFamily="34" charset="0"/>
              </a:rPr>
              <a:t>Development_Studio</a:t>
            </a:r>
            <a:r>
              <a:rPr lang="en-US" sz="2000" dirty="0">
                <a:solidFill>
                  <a:srgbClr val="000E96"/>
                </a:solidFill>
                <a:latin typeface="Arial" panose="020B0604020202020204" pitchFamily="34" charset="0"/>
                <a:cs typeface="Arial" panose="020B0604020202020204" pitchFamily="34" charset="0"/>
              </a:rPr>
              <a:t> ds, </a:t>
            </a:r>
            <a:r>
              <a:rPr lang="en-US" sz="2000" dirty="0" err="1">
                <a:solidFill>
                  <a:srgbClr val="000E96"/>
                </a:solidFill>
                <a:latin typeface="Arial" panose="020B0604020202020204" pitchFamily="34" charset="0"/>
                <a:cs typeface="Arial" panose="020B0604020202020204" pitchFamily="34" charset="0"/>
              </a:rPr>
              <a:t>G_CreatedAt_DS</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gds</a:t>
            </a:r>
            <a:r>
              <a:rPr lang="en-US" sz="2000" dirty="0">
                <a:solidFill>
                  <a:srgbClr val="000E96"/>
                </a:solidFill>
                <a:latin typeface="Arial" panose="020B0604020202020204" pitchFamily="34" charset="0"/>
                <a:cs typeface="Arial" panose="020B0604020202020204" pitchFamily="34" charset="0"/>
              </a:rPr>
              <a:t>, Game g WHERE </a:t>
            </a:r>
            <a:r>
              <a:rPr lang="en-US" sz="2000" dirty="0" err="1">
                <a:solidFill>
                  <a:srgbClr val="000E96"/>
                </a:solidFill>
                <a:latin typeface="Arial" panose="020B0604020202020204" pitchFamily="34" charset="0"/>
                <a:cs typeface="Arial" panose="020B0604020202020204" pitchFamily="34" charset="0"/>
              </a:rPr>
              <a:t>ds.Studio_Name</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studioName</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gds.GameID</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g.GameID</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gds.StudioID</a:t>
            </a:r>
            <a:r>
              <a:rPr lang="en-US" sz="2000" dirty="0">
                <a:solidFill>
                  <a:srgbClr val="000E96"/>
                </a:solidFill>
                <a:latin typeface="Arial" panose="020B0604020202020204" pitchFamily="34" charset="0"/>
                <a:cs typeface="Arial" panose="020B0604020202020204" pitchFamily="34" charset="0"/>
              </a:rPr>
              <a:t> = (SELECT </a:t>
            </a:r>
            <a:r>
              <a:rPr lang="en-US" sz="2000" dirty="0" err="1">
                <a:solidFill>
                  <a:srgbClr val="000E96"/>
                </a:solidFill>
                <a:latin typeface="Arial" panose="020B0604020202020204" pitchFamily="34" charset="0"/>
                <a:cs typeface="Arial" panose="020B0604020202020204" pitchFamily="34" charset="0"/>
              </a:rPr>
              <a:t>StudioID</a:t>
            </a:r>
            <a:r>
              <a:rPr lang="en-US" sz="2000" dirty="0">
                <a:solidFill>
                  <a:srgbClr val="000E96"/>
                </a:solidFill>
                <a:latin typeface="Arial" panose="020B0604020202020204" pitchFamily="34" charset="0"/>
                <a:cs typeface="Arial" panose="020B0604020202020204" pitchFamily="34" charset="0"/>
              </a:rPr>
              <a:t> FROM </a:t>
            </a:r>
            <a:r>
              <a:rPr lang="en-US" sz="2000" dirty="0" err="1">
                <a:solidFill>
                  <a:srgbClr val="000E96"/>
                </a:solidFill>
                <a:latin typeface="Arial" panose="020B0604020202020204" pitchFamily="34" charset="0"/>
                <a:cs typeface="Arial" panose="020B0604020202020204" pitchFamily="34" charset="0"/>
              </a:rPr>
              <a:t>Development_Studio</a:t>
            </a:r>
            <a:r>
              <a:rPr lang="en-US" sz="2000" dirty="0">
                <a:solidFill>
                  <a:srgbClr val="000E96"/>
                </a:solidFill>
                <a:latin typeface="Arial" panose="020B0604020202020204" pitchFamily="34" charset="0"/>
                <a:cs typeface="Arial" panose="020B0604020202020204" pitchFamily="34" charset="0"/>
              </a:rPr>
              <a:t> WHERE </a:t>
            </a:r>
            <a:r>
              <a:rPr lang="en-US" sz="2000" dirty="0" err="1">
                <a:solidFill>
                  <a:srgbClr val="000E96"/>
                </a:solidFill>
                <a:latin typeface="Arial" panose="020B0604020202020204" pitchFamily="34" charset="0"/>
                <a:cs typeface="Arial" panose="020B0604020202020204" pitchFamily="34" charset="0"/>
              </a:rPr>
              <a:t>Studio_Name</a:t>
            </a:r>
            <a:r>
              <a:rPr lang="en-US" sz="2000" dirty="0">
                <a:solidFill>
                  <a:srgbClr val="000E96"/>
                </a:solidFill>
                <a:latin typeface="Arial" panose="020B0604020202020204" pitchFamily="34" charset="0"/>
                <a:cs typeface="Arial" panose="020B0604020202020204" pitchFamily="34" charset="0"/>
              </a:rPr>
              <a:t> = “</a:t>
            </a:r>
            <a:r>
              <a:rPr lang="en-US" sz="2000" i="1" dirty="0" err="1">
                <a:solidFill>
                  <a:srgbClr val="000E96"/>
                </a:solidFill>
                <a:latin typeface="Arial" panose="020B0604020202020204" pitchFamily="34" charset="0"/>
                <a:cs typeface="Arial" panose="020B0604020202020204" pitchFamily="34" charset="0"/>
              </a:rPr>
              <a:t>studioName</a:t>
            </a:r>
            <a:r>
              <a:rPr lang="en-US" sz="2000" dirty="0">
                <a:solidFill>
                  <a:srgbClr val="000E9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538462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025" y="897280"/>
            <a:ext cx="9664504" cy="2387600"/>
          </a:xfrm>
          <a:effectLst>
            <a:outerShdw dist="63500" dir="2700000" algn="tl" rotWithShape="0">
              <a:srgbClr val="F46738"/>
            </a:outerShdw>
          </a:effectLst>
        </p:spPr>
        <p:txBody>
          <a:bodyPr>
            <a:normAutofit fontScale="90000"/>
          </a:bodyPr>
          <a:lstStyle/>
          <a:p>
            <a:pPr>
              <a:lnSpc>
                <a:spcPct val="150000"/>
              </a:lnSpc>
            </a:pPr>
            <a:r>
              <a:rPr lang="en-US" sz="4400" dirty="0">
                <a:solidFill>
                  <a:schemeClr val="bg1"/>
                </a:solidFill>
                <a:latin typeface="Pixeled" panose="00000400000000000000" pitchFamily="2" charset="0"/>
              </a:rPr>
              <a:t>SOME SIMPLE BACK-END SQL ACCOMPLISHMENTS</a:t>
            </a:r>
            <a:endParaRPr lang="en-US" sz="8000" dirty="0">
              <a:solidFill>
                <a:schemeClr val="bg1"/>
              </a:solidFill>
            </a:endParaRPr>
          </a:p>
        </p:txBody>
      </p:sp>
      <p:sp>
        <p:nvSpPr>
          <p:cNvPr id="3" name="Subtitle 2"/>
          <p:cNvSpPr>
            <a:spLocks noGrp="1"/>
          </p:cNvSpPr>
          <p:nvPr>
            <p:ph type="subTitle" idx="1"/>
          </p:nvPr>
        </p:nvSpPr>
        <p:spPr>
          <a:xfrm>
            <a:off x="1524000" y="3376954"/>
            <a:ext cx="9144000" cy="2719046"/>
          </a:xfrm>
        </p:spPr>
        <p:txBody>
          <a:bodyPr>
            <a:normAutofit lnSpcReduction="10000"/>
          </a:bodyPr>
          <a:lstStyle/>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"I would like to see the development studio's location."</a:t>
            </a:r>
            <a:br>
              <a:rPr lang="en-US" sz="2000" dirty="0">
                <a:solidFill>
                  <a:srgbClr val="000E96"/>
                </a:solidFill>
                <a:latin typeface="Arial" panose="020B0604020202020204" pitchFamily="34" charset="0"/>
                <a:cs typeface="Arial" panose="020B0604020202020204" pitchFamily="34" charset="0"/>
              </a:rPr>
            </a:br>
            <a:r>
              <a:rPr lang="en-US" sz="2000" dirty="0">
                <a:solidFill>
                  <a:srgbClr val="000E96"/>
                </a:solidFill>
                <a:latin typeface="Arial" panose="020B0604020202020204" pitchFamily="34" charset="0"/>
                <a:cs typeface="Arial" panose="020B0604020202020204" pitchFamily="34" charset="0"/>
              </a:rPr>
              <a:t>SELECT </a:t>
            </a:r>
            <a:r>
              <a:rPr lang="en-US" sz="2000" dirty="0" err="1">
                <a:solidFill>
                  <a:srgbClr val="000E96"/>
                </a:solidFill>
                <a:latin typeface="Arial" panose="020B0604020202020204" pitchFamily="34" charset="0"/>
                <a:cs typeface="Arial" panose="020B0604020202020204" pitchFamily="34" charset="0"/>
              </a:rPr>
              <a:t>ds.Studio_Name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ds.Address</a:t>
            </a:r>
            <a:r>
              <a:rPr lang="en-US" sz="2000" dirty="0">
                <a:solidFill>
                  <a:srgbClr val="000E96"/>
                </a:solidFill>
                <a:latin typeface="Arial" panose="020B0604020202020204" pitchFamily="34" charset="0"/>
                <a:cs typeface="Arial" panose="020B0604020202020204" pitchFamily="34" charset="0"/>
              </a:rPr>
              <a:t> FROM </a:t>
            </a:r>
            <a:r>
              <a:rPr lang="en-US" sz="2000" dirty="0" err="1">
                <a:solidFill>
                  <a:srgbClr val="000E96"/>
                </a:solidFill>
                <a:latin typeface="Arial" panose="020B0604020202020204" pitchFamily="34" charset="0"/>
                <a:cs typeface="Arial" panose="020B0604020202020204" pitchFamily="34" charset="0"/>
              </a:rPr>
              <a:t>Development_Studio</a:t>
            </a:r>
            <a:r>
              <a:rPr lang="en-US" sz="2000" dirty="0">
                <a:solidFill>
                  <a:srgbClr val="000E96"/>
                </a:solidFill>
                <a:latin typeface="Arial" panose="020B0604020202020204" pitchFamily="34" charset="0"/>
                <a:cs typeface="Arial" panose="020B0604020202020204" pitchFamily="34" charset="0"/>
              </a:rPr>
              <a:t> ds WHERE </a:t>
            </a:r>
            <a:r>
              <a:rPr lang="en-US" sz="2000" dirty="0" err="1">
                <a:solidFill>
                  <a:srgbClr val="000E96"/>
                </a:solidFill>
                <a:latin typeface="Arial" panose="020B0604020202020204" pitchFamily="34" charset="0"/>
                <a:cs typeface="Arial" panose="020B0604020202020204" pitchFamily="34" charset="0"/>
              </a:rPr>
              <a:t>ds.Studio_Name</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studioName</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ds.StudioID</a:t>
            </a:r>
            <a:r>
              <a:rPr lang="en-US" sz="2000" dirty="0">
                <a:solidFill>
                  <a:srgbClr val="000E96"/>
                </a:solidFill>
                <a:latin typeface="Arial" panose="020B0604020202020204" pitchFamily="34" charset="0"/>
                <a:cs typeface="Arial" panose="020B0604020202020204" pitchFamily="34" charset="0"/>
              </a:rPr>
              <a:t> = (SELECT </a:t>
            </a:r>
            <a:r>
              <a:rPr lang="en-US" sz="2000" dirty="0" err="1">
                <a:solidFill>
                  <a:srgbClr val="000E96"/>
                </a:solidFill>
                <a:latin typeface="Arial" panose="020B0604020202020204" pitchFamily="34" charset="0"/>
                <a:cs typeface="Arial" panose="020B0604020202020204" pitchFamily="34" charset="0"/>
              </a:rPr>
              <a:t>StudioID</a:t>
            </a:r>
            <a:r>
              <a:rPr lang="en-US" sz="2000" dirty="0">
                <a:solidFill>
                  <a:srgbClr val="000E96"/>
                </a:solidFill>
                <a:latin typeface="Arial" panose="020B0604020202020204" pitchFamily="34" charset="0"/>
                <a:cs typeface="Arial" panose="020B0604020202020204" pitchFamily="34" charset="0"/>
              </a:rPr>
              <a:t> FROM </a:t>
            </a:r>
            <a:r>
              <a:rPr lang="en-US" sz="2000" dirty="0" err="1">
                <a:solidFill>
                  <a:srgbClr val="000E96"/>
                </a:solidFill>
                <a:latin typeface="Arial" panose="020B0604020202020204" pitchFamily="34" charset="0"/>
                <a:cs typeface="Arial" panose="020B0604020202020204" pitchFamily="34" charset="0"/>
              </a:rPr>
              <a:t>Development_Studio</a:t>
            </a:r>
            <a:r>
              <a:rPr lang="en-US" sz="2000" dirty="0">
                <a:solidFill>
                  <a:srgbClr val="000E96"/>
                </a:solidFill>
                <a:latin typeface="Arial" panose="020B0604020202020204" pitchFamily="34" charset="0"/>
                <a:cs typeface="Arial" panose="020B0604020202020204" pitchFamily="34" charset="0"/>
              </a:rPr>
              <a:t> WHERE </a:t>
            </a:r>
            <a:r>
              <a:rPr lang="en-US" sz="2000" dirty="0" err="1">
                <a:solidFill>
                  <a:srgbClr val="000E96"/>
                </a:solidFill>
                <a:latin typeface="Arial" panose="020B0604020202020204" pitchFamily="34" charset="0"/>
                <a:cs typeface="Arial" panose="020B0604020202020204" pitchFamily="34" charset="0"/>
              </a:rPr>
              <a:t>Studio_Name</a:t>
            </a:r>
            <a:r>
              <a:rPr lang="en-US" sz="2000" dirty="0">
                <a:solidFill>
                  <a:srgbClr val="000E96"/>
                </a:solidFill>
                <a:latin typeface="Arial" panose="020B0604020202020204" pitchFamily="34" charset="0"/>
                <a:cs typeface="Arial" panose="020B0604020202020204" pitchFamily="34" charset="0"/>
              </a:rPr>
              <a:t> = </a:t>
            </a:r>
            <a:r>
              <a:rPr lang="en-US" sz="2000" i="1" dirty="0">
                <a:solidFill>
                  <a:srgbClr val="000E96"/>
                </a:solidFill>
                <a:latin typeface="Arial" panose="020B0604020202020204" pitchFamily="34" charset="0"/>
                <a:cs typeface="Arial" panose="020B0604020202020204" pitchFamily="34" charset="0"/>
              </a:rPr>
              <a:t>“</a:t>
            </a:r>
            <a:r>
              <a:rPr lang="en-US" sz="2000" i="1" dirty="0" err="1">
                <a:solidFill>
                  <a:srgbClr val="000E96"/>
                </a:solidFill>
                <a:latin typeface="Arial" panose="020B0604020202020204" pitchFamily="34" charset="0"/>
                <a:cs typeface="Arial" panose="020B0604020202020204" pitchFamily="34" charset="0"/>
              </a:rPr>
              <a:t>studioName</a:t>
            </a:r>
            <a:r>
              <a:rPr lang="en-US" sz="2000" dirty="0">
                <a:solidFill>
                  <a:srgbClr val="000E96"/>
                </a:solidFill>
                <a:latin typeface="Arial" panose="020B0604020202020204" pitchFamily="34" charset="0"/>
                <a:cs typeface="Arial" panose="020B0604020202020204" pitchFamily="34" charset="0"/>
              </a:rPr>
              <a:t>”);</a:t>
            </a:r>
          </a:p>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"I would like to see the platforms that support this game."</a:t>
            </a:r>
            <a:br>
              <a:rPr lang="en-US" sz="2000" dirty="0">
                <a:solidFill>
                  <a:srgbClr val="000E96"/>
                </a:solidFill>
                <a:latin typeface="Arial" panose="020B0604020202020204" pitchFamily="34" charset="0"/>
                <a:cs typeface="Arial" panose="020B0604020202020204" pitchFamily="34" charset="0"/>
              </a:rPr>
            </a:br>
            <a:r>
              <a:rPr lang="en-US" sz="2000" dirty="0">
                <a:solidFill>
                  <a:srgbClr val="000E96"/>
                </a:solidFill>
                <a:latin typeface="Arial" panose="020B0604020202020204" pitchFamily="34" charset="0"/>
                <a:cs typeface="Arial" panose="020B0604020202020204" pitchFamily="34" charset="0"/>
              </a:rPr>
              <a:t>SELECT </a:t>
            </a:r>
            <a:r>
              <a:rPr lang="en-US" sz="2000" dirty="0" err="1">
                <a:solidFill>
                  <a:srgbClr val="000E96"/>
                </a:solidFill>
                <a:latin typeface="Arial" panose="020B0604020202020204" pitchFamily="34" charset="0"/>
                <a:cs typeface="Arial" panose="020B0604020202020204" pitchFamily="34" charset="0"/>
              </a:rPr>
              <a:t>p.Name</a:t>
            </a:r>
            <a:r>
              <a:rPr lang="en-US" sz="2000" dirty="0">
                <a:solidFill>
                  <a:srgbClr val="000E96"/>
                </a:solidFill>
                <a:latin typeface="Arial" panose="020B0604020202020204" pitchFamily="34" charset="0"/>
                <a:cs typeface="Arial" panose="020B0604020202020204" pitchFamily="34" charset="0"/>
              </a:rPr>
              <a:t> FROM Platform p, </a:t>
            </a:r>
            <a:r>
              <a:rPr lang="en-US" sz="2000" dirty="0" err="1">
                <a:solidFill>
                  <a:srgbClr val="000E96"/>
                </a:solidFill>
                <a:latin typeface="Arial" panose="020B0604020202020204" pitchFamily="34" charset="0"/>
                <a:cs typeface="Arial" panose="020B0604020202020204" pitchFamily="34" charset="0"/>
              </a:rPr>
              <a:t>G_PlayedOn_P</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gp</a:t>
            </a:r>
            <a:r>
              <a:rPr lang="en-US" sz="2000" dirty="0">
                <a:solidFill>
                  <a:srgbClr val="000E96"/>
                </a:solidFill>
                <a:latin typeface="Arial" panose="020B0604020202020204" pitchFamily="34" charset="0"/>
                <a:cs typeface="Arial" panose="020B0604020202020204" pitchFamily="34" charset="0"/>
              </a:rPr>
              <a:t>, Game g WHERE </a:t>
            </a:r>
            <a:r>
              <a:rPr lang="en-US" sz="2000" dirty="0" err="1">
                <a:solidFill>
                  <a:srgbClr val="000E96"/>
                </a:solidFill>
                <a:latin typeface="Arial" panose="020B0604020202020204" pitchFamily="34" charset="0"/>
                <a:cs typeface="Arial" panose="020B0604020202020204" pitchFamily="34" charset="0"/>
              </a:rPr>
              <a:t>g.Title</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gameName</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p.PlatformID</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gp.PlatformID</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gp.GameID</a:t>
            </a:r>
            <a:r>
              <a:rPr lang="en-US" sz="2000" dirty="0">
                <a:solidFill>
                  <a:srgbClr val="000E96"/>
                </a:solidFill>
                <a:latin typeface="Arial" panose="020B0604020202020204" pitchFamily="34" charset="0"/>
                <a:cs typeface="Arial" panose="020B0604020202020204" pitchFamily="34" charset="0"/>
              </a:rPr>
              <a:t> = (SELECT </a:t>
            </a:r>
            <a:r>
              <a:rPr lang="en-US" sz="2000" dirty="0" err="1">
                <a:solidFill>
                  <a:srgbClr val="000E96"/>
                </a:solidFill>
                <a:latin typeface="Arial" panose="020B0604020202020204" pitchFamily="34" charset="0"/>
                <a:cs typeface="Arial" panose="020B0604020202020204" pitchFamily="34" charset="0"/>
              </a:rPr>
              <a:t>GameID</a:t>
            </a:r>
            <a:r>
              <a:rPr lang="en-US" sz="2000" dirty="0">
                <a:solidFill>
                  <a:srgbClr val="000E96"/>
                </a:solidFill>
                <a:latin typeface="Arial" panose="020B0604020202020204" pitchFamily="34" charset="0"/>
                <a:cs typeface="Arial" panose="020B0604020202020204" pitchFamily="34" charset="0"/>
              </a:rPr>
              <a:t> FROM Game WHERE Title = “</a:t>
            </a:r>
            <a:r>
              <a:rPr lang="en-US" sz="2000" i="1" dirty="0" err="1">
                <a:solidFill>
                  <a:srgbClr val="000E96"/>
                </a:solidFill>
                <a:latin typeface="Arial" panose="020B0604020202020204" pitchFamily="34" charset="0"/>
                <a:cs typeface="Arial" panose="020B0604020202020204" pitchFamily="34" charset="0"/>
              </a:rPr>
              <a:t>gameName</a:t>
            </a:r>
            <a:r>
              <a:rPr lang="en-US" sz="2000" dirty="0">
                <a:solidFill>
                  <a:srgbClr val="000E9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938556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18" y="883336"/>
            <a:ext cx="10466363" cy="2387600"/>
          </a:xfrm>
          <a:effectLst>
            <a:outerShdw dist="63500" dir="2700000" algn="tl" rotWithShape="0">
              <a:srgbClr val="F46738"/>
            </a:outerShdw>
          </a:effectLst>
        </p:spPr>
        <p:txBody>
          <a:bodyPr>
            <a:normAutofit fontScale="90000"/>
          </a:bodyPr>
          <a:lstStyle/>
          <a:p>
            <a:pPr>
              <a:lnSpc>
                <a:spcPct val="150000"/>
              </a:lnSpc>
            </a:pPr>
            <a:r>
              <a:rPr lang="en-US" sz="4400" dirty="0">
                <a:solidFill>
                  <a:schemeClr val="bg1"/>
                </a:solidFill>
                <a:latin typeface="Pixeled" panose="00000400000000000000" pitchFamily="2" charset="0"/>
              </a:rPr>
              <a:t>SOME COMPLEX BACK-END SQL ACCOMPLISHMENTS</a:t>
            </a:r>
            <a:endParaRPr lang="en-US" sz="8000" dirty="0">
              <a:solidFill>
                <a:schemeClr val="bg1"/>
              </a:solidFill>
            </a:endParaRPr>
          </a:p>
        </p:txBody>
      </p:sp>
      <p:sp>
        <p:nvSpPr>
          <p:cNvPr id="3" name="Subtitle 2"/>
          <p:cNvSpPr>
            <a:spLocks noGrp="1"/>
          </p:cNvSpPr>
          <p:nvPr>
            <p:ph type="subTitle" idx="1"/>
          </p:nvPr>
        </p:nvSpPr>
        <p:spPr>
          <a:xfrm>
            <a:off x="1524000" y="3376954"/>
            <a:ext cx="9144000" cy="3156368"/>
          </a:xfrm>
        </p:spPr>
        <p:txBody>
          <a:bodyPr>
            <a:normAutofit lnSpcReduction="10000"/>
          </a:bodyPr>
          <a:lstStyle/>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“I would like to see the highest rated review for a game.”</a:t>
            </a:r>
            <a:br>
              <a:rPr lang="en-US" sz="2000" dirty="0">
                <a:solidFill>
                  <a:srgbClr val="000E96"/>
                </a:solidFill>
                <a:latin typeface="Arial" panose="020B0604020202020204" pitchFamily="34" charset="0"/>
                <a:cs typeface="Arial" panose="020B0604020202020204" pitchFamily="34" charset="0"/>
              </a:rPr>
            </a:br>
            <a:r>
              <a:rPr lang="en-US" sz="2000" dirty="0">
                <a:solidFill>
                  <a:srgbClr val="000E96"/>
                </a:solidFill>
                <a:latin typeface="Arial" panose="020B0604020202020204" pitchFamily="34" charset="0"/>
                <a:cs typeface="Arial" panose="020B0604020202020204" pitchFamily="34" charset="0"/>
              </a:rPr>
              <a:t>SELECT </a:t>
            </a:r>
            <a:r>
              <a:rPr lang="en-US" sz="2000" dirty="0" err="1">
                <a:solidFill>
                  <a:srgbClr val="000E96"/>
                </a:solidFill>
                <a:latin typeface="Arial" panose="020B0604020202020204" pitchFamily="34" charset="0"/>
                <a:cs typeface="Arial" panose="020B0604020202020204" pitchFamily="34" charset="0"/>
              </a:rPr>
              <a:t>gm.Title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rv.Description</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rv.Star_Rating</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rv.Author</a:t>
            </a:r>
            <a:r>
              <a:rPr lang="en-US" sz="2000" dirty="0">
                <a:solidFill>
                  <a:srgbClr val="000E96"/>
                </a:solidFill>
                <a:latin typeface="Arial" panose="020B0604020202020204" pitchFamily="34" charset="0"/>
                <a:cs typeface="Arial" panose="020B0604020202020204" pitchFamily="34" charset="0"/>
              </a:rPr>
              <a:t> FROM Game as gm, Review as </a:t>
            </a:r>
            <a:r>
              <a:rPr lang="en-US" sz="2000" dirty="0" err="1">
                <a:solidFill>
                  <a:srgbClr val="000E96"/>
                </a:solidFill>
                <a:latin typeface="Arial" panose="020B0604020202020204" pitchFamily="34" charset="0"/>
                <a:cs typeface="Arial" panose="020B0604020202020204" pitchFamily="34" charset="0"/>
              </a:rPr>
              <a:t>rv</a:t>
            </a:r>
            <a:r>
              <a:rPr lang="en-US" sz="2000" dirty="0">
                <a:solidFill>
                  <a:srgbClr val="000E96"/>
                </a:solidFill>
                <a:latin typeface="Arial" panose="020B0604020202020204" pitchFamily="34" charset="0"/>
                <a:cs typeface="Arial" panose="020B0604020202020204" pitchFamily="34" charset="0"/>
              </a:rPr>
              <a:t> WHERE </a:t>
            </a:r>
            <a:r>
              <a:rPr lang="en-US" sz="2000" dirty="0" err="1">
                <a:solidFill>
                  <a:srgbClr val="000E96"/>
                </a:solidFill>
                <a:latin typeface="Arial" panose="020B0604020202020204" pitchFamily="34" charset="0"/>
                <a:cs typeface="Arial" panose="020B0604020202020204" pitchFamily="34" charset="0"/>
              </a:rPr>
              <a:t>gm.GameID</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rv.GameID</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gm.GameID</a:t>
            </a:r>
            <a:r>
              <a:rPr lang="en-US" sz="2000" dirty="0">
                <a:solidFill>
                  <a:srgbClr val="000E96"/>
                </a:solidFill>
                <a:latin typeface="Arial" panose="020B0604020202020204" pitchFamily="34" charset="0"/>
                <a:cs typeface="Arial" panose="020B0604020202020204" pitchFamily="34" charset="0"/>
              </a:rPr>
              <a:t> = 51 GROUP BY </a:t>
            </a:r>
            <a:r>
              <a:rPr lang="en-US" sz="2000" dirty="0" err="1">
                <a:solidFill>
                  <a:srgbClr val="000E96"/>
                </a:solidFill>
                <a:latin typeface="Arial" panose="020B0604020202020204" pitchFamily="34" charset="0"/>
                <a:cs typeface="Arial" panose="020B0604020202020204" pitchFamily="34" charset="0"/>
              </a:rPr>
              <a:t>rv.Star_Rating</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gm.Title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rv.Description</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rv.Author</a:t>
            </a:r>
            <a:r>
              <a:rPr lang="en-US" sz="2000" dirty="0">
                <a:solidFill>
                  <a:srgbClr val="000E96"/>
                </a:solidFill>
                <a:latin typeface="Arial" panose="020B0604020202020204" pitchFamily="34" charset="0"/>
                <a:cs typeface="Arial" panose="020B0604020202020204" pitchFamily="34" charset="0"/>
              </a:rPr>
              <a:t> ORDER BY </a:t>
            </a:r>
            <a:r>
              <a:rPr lang="en-US" sz="2000" dirty="0" err="1">
                <a:solidFill>
                  <a:srgbClr val="000E96"/>
                </a:solidFill>
                <a:latin typeface="Arial" panose="020B0604020202020204" pitchFamily="34" charset="0"/>
                <a:cs typeface="Arial" panose="020B0604020202020204" pitchFamily="34" charset="0"/>
              </a:rPr>
              <a:t>rv.Star_Rating</a:t>
            </a:r>
            <a:r>
              <a:rPr lang="en-US" sz="2000" dirty="0">
                <a:solidFill>
                  <a:srgbClr val="000E96"/>
                </a:solidFill>
                <a:latin typeface="Arial" panose="020B0604020202020204" pitchFamily="34" charset="0"/>
                <a:cs typeface="Arial" panose="020B0604020202020204" pitchFamily="34" charset="0"/>
              </a:rPr>
              <a:t> DESC LIMIT 1;</a:t>
            </a:r>
          </a:p>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“I would like to see the highest rated game.”</a:t>
            </a:r>
            <a:br>
              <a:rPr lang="en-US" sz="2000" dirty="0">
                <a:solidFill>
                  <a:srgbClr val="000E96"/>
                </a:solidFill>
                <a:latin typeface="Arial" panose="020B0604020202020204" pitchFamily="34" charset="0"/>
                <a:cs typeface="Arial" panose="020B0604020202020204" pitchFamily="34" charset="0"/>
              </a:rPr>
            </a:br>
            <a:r>
              <a:rPr lang="en-US" sz="2000" dirty="0">
                <a:solidFill>
                  <a:srgbClr val="000E96"/>
                </a:solidFill>
                <a:latin typeface="Arial" panose="020B0604020202020204" pitchFamily="34" charset="0"/>
                <a:cs typeface="Arial" panose="020B0604020202020204" pitchFamily="34" charset="0"/>
              </a:rPr>
              <a:t>SELECT </a:t>
            </a:r>
            <a:r>
              <a:rPr lang="en-US" sz="2000" dirty="0" err="1">
                <a:solidFill>
                  <a:srgbClr val="000E96"/>
                </a:solidFill>
                <a:latin typeface="Arial" panose="020B0604020202020204" pitchFamily="34" charset="0"/>
                <a:cs typeface="Arial" panose="020B0604020202020204" pitchFamily="34" charset="0"/>
              </a:rPr>
              <a:t>gm.Title</a:t>
            </a:r>
            <a:r>
              <a:rPr lang="en-US" sz="2000" dirty="0">
                <a:solidFill>
                  <a:srgbClr val="000E96"/>
                </a:solidFill>
                <a:latin typeface="Arial" panose="020B0604020202020204" pitchFamily="34" charset="0"/>
                <a:cs typeface="Arial" panose="020B0604020202020204" pitchFamily="34" charset="0"/>
              </a:rPr>
              <a:t> as title, </a:t>
            </a:r>
            <a:r>
              <a:rPr lang="en-US" sz="2000" dirty="0" err="1">
                <a:solidFill>
                  <a:srgbClr val="000E96"/>
                </a:solidFill>
                <a:latin typeface="Arial" panose="020B0604020202020204" pitchFamily="34" charset="0"/>
                <a:cs typeface="Arial" panose="020B0604020202020204" pitchFamily="34" charset="0"/>
              </a:rPr>
              <a:t>gm.Genre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gm.Description</a:t>
            </a:r>
            <a:r>
              <a:rPr lang="en-US" sz="2000" dirty="0">
                <a:solidFill>
                  <a:srgbClr val="000E96"/>
                </a:solidFill>
                <a:latin typeface="Arial" panose="020B0604020202020204" pitchFamily="34" charset="0"/>
                <a:cs typeface="Arial" panose="020B0604020202020204" pitchFamily="34" charset="0"/>
              </a:rPr>
              <a:t>, MAX(</a:t>
            </a:r>
            <a:r>
              <a:rPr lang="en-US" sz="2000" dirty="0" err="1">
                <a:solidFill>
                  <a:srgbClr val="000E96"/>
                </a:solidFill>
                <a:latin typeface="Arial" panose="020B0604020202020204" pitchFamily="34" charset="0"/>
                <a:cs typeface="Arial" panose="020B0604020202020204" pitchFamily="34" charset="0"/>
              </a:rPr>
              <a:t>rv.Star_Rating</a:t>
            </a:r>
            <a:r>
              <a:rPr lang="en-US" sz="2000" dirty="0">
                <a:solidFill>
                  <a:srgbClr val="000E96"/>
                </a:solidFill>
                <a:latin typeface="Arial" panose="020B0604020202020204" pitchFamily="34" charset="0"/>
                <a:cs typeface="Arial" panose="020B0604020202020204" pitchFamily="34" charset="0"/>
              </a:rPr>
              <a:t>) as Rating FROM Game as gm, Review as </a:t>
            </a:r>
            <a:r>
              <a:rPr lang="en-US" sz="2000" dirty="0" err="1">
                <a:solidFill>
                  <a:srgbClr val="000E96"/>
                </a:solidFill>
                <a:latin typeface="Arial" panose="020B0604020202020204" pitchFamily="34" charset="0"/>
                <a:cs typeface="Arial" panose="020B0604020202020204" pitchFamily="34" charset="0"/>
              </a:rPr>
              <a:t>rv</a:t>
            </a:r>
            <a:r>
              <a:rPr lang="en-US" sz="2000" dirty="0">
                <a:solidFill>
                  <a:srgbClr val="000E96"/>
                </a:solidFill>
                <a:latin typeface="Arial" panose="020B0604020202020204" pitchFamily="34" charset="0"/>
                <a:cs typeface="Arial" panose="020B0604020202020204" pitchFamily="34" charset="0"/>
              </a:rPr>
              <a:t> WHERE </a:t>
            </a:r>
            <a:r>
              <a:rPr lang="en-US" sz="2000" dirty="0" err="1">
                <a:solidFill>
                  <a:srgbClr val="000E96"/>
                </a:solidFill>
                <a:latin typeface="Arial" panose="020B0604020202020204" pitchFamily="34" charset="0"/>
                <a:cs typeface="Arial" panose="020B0604020202020204" pitchFamily="34" charset="0"/>
              </a:rPr>
              <a:t>rv.GameID</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gm.GameID</a:t>
            </a:r>
            <a:r>
              <a:rPr lang="en-US" sz="2000" dirty="0">
                <a:solidFill>
                  <a:srgbClr val="000E96"/>
                </a:solidFill>
                <a:latin typeface="Arial" panose="020B0604020202020204" pitchFamily="34" charset="0"/>
                <a:cs typeface="Arial" panose="020B0604020202020204" pitchFamily="34" charset="0"/>
              </a:rPr>
              <a:t> GROUP BY title, </a:t>
            </a:r>
            <a:r>
              <a:rPr lang="en-US" sz="2000" dirty="0" err="1">
                <a:solidFill>
                  <a:srgbClr val="000E96"/>
                </a:solidFill>
                <a:latin typeface="Arial" panose="020B0604020202020204" pitchFamily="34" charset="0"/>
                <a:cs typeface="Arial" panose="020B0604020202020204" pitchFamily="34" charset="0"/>
              </a:rPr>
              <a:t>gm.Genre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gm.Description</a:t>
            </a:r>
            <a:r>
              <a:rPr lang="en-US" sz="2000" dirty="0">
                <a:solidFill>
                  <a:srgbClr val="000E96"/>
                </a:solidFill>
                <a:latin typeface="Arial" panose="020B0604020202020204" pitchFamily="34" charset="0"/>
                <a:cs typeface="Arial" panose="020B0604020202020204" pitchFamily="34" charset="0"/>
              </a:rPr>
              <a:t> ORDER BY Rating DESC LIMIT 1;</a:t>
            </a:r>
          </a:p>
        </p:txBody>
      </p:sp>
    </p:spTree>
    <p:extLst>
      <p:ext uri="{BB962C8B-B14F-4D97-AF65-F5344CB8AC3E}">
        <p14:creationId xmlns:p14="http://schemas.microsoft.com/office/powerpoint/2010/main" val="35129108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19" y="883337"/>
            <a:ext cx="10466363" cy="2387600"/>
          </a:xfrm>
          <a:effectLst>
            <a:outerShdw dist="63500" dir="2700000" algn="tl" rotWithShape="0">
              <a:srgbClr val="F46738"/>
            </a:outerShdw>
          </a:effectLst>
        </p:spPr>
        <p:txBody>
          <a:bodyPr>
            <a:normAutofit fontScale="90000"/>
          </a:bodyPr>
          <a:lstStyle/>
          <a:p>
            <a:pPr>
              <a:lnSpc>
                <a:spcPct val="150000"/>
              </a:lnSpc>
            </a:pPr>
            <a:r>
              <a:rPr lang="en-US" sz="4400" dirty="0">
                <a:solidFill>
                  <a:schemeClr val="bg1"/>
                </a:solidFill>
                <a:latin typeface="Pixeled" panose="00000400000000000000" pitchFamily="2" charset="0"/>
              </a:rPr>
              <a:t>SOME COMPLEX BACK-END SQL ACCOMPLISHMENTS</a:t>
            </a:r>
            <a:endParaRPr lang="en-US" sz="8000" dirty="0">
              <a:solidFill>
                <a:schemeClr val="bg1"/>
              </a:solidFill>
            </a:endParaRPr>
          </a:p>
        </p:txBody>
      </p:sp>
      <p:sp>
        <p:nvSpPr>
          <p:cNvPr id="3" name="Subtitle 2"/>
          <p:cNvSpPr>
            <a:spLocks noGrp="1"/>
          </p:cNvSpPr>
          <p:nvPr>
            <p:ph type="subTitle" idx="1"/>
          </p:nvPr>
        </p:nvSpPr>
        <p:spPr>
          <a:xfrm>
            <a:off x="862819" y="3376954"/>
            <a:ext cx="10202746" cy="3341898"/>
          </a:xfrm>
        </p:spPr>
        <p:txBody>
          <a:bodyPr>
            <a:normAutofit lnSpcReduction="10000"/>
          </a:bodyPr>
          <a:lstStyle/>
          <a:p>
            <a:pPr marL="342900" indent="-342900" algn="l">
              <a:lnSpc>
                <a:spcPct val="100000"/>
              </a:lnSpc>
              <a:buClr>
                <a:schemeClr val="bg1"/>
              </a:buClr>
              <a:buFont typeface="Wingdings" panose="05000000000000000000" pitchFamily="2" charset="2"/>
              <a:buChar char="§"/>
            </a:pPr>
            <a:r>
              <a:rPr lang="en-US" sz="2000" dirty="0">
                <a:solidFill>
                  <a:srgbClr val="000E96"/>
                </a:solidFill>
                <a:latin typeface="Arial" panose="020B0604020202020204" pitchFamily="34" charset="0"/>
                <a:cs typeface="Arial" panose="020B0604020202020204" pitchFamily="34" charset="0"/>
              </a:rPr>
              <a:t>“I would like to see the following details of the game: platform, release date, sales, price, development studio.”</a:t>
            </a:r>
            <a:br>
              <a:rPr lang="en-US" sz="2000" dirty="0">
                <a:solidFill>
                  <a:srgbClr val="000E96"/>
                </a:solidFill>
                <a:latin typeface="Arial" panose="020B0604020202020204" pitchFamily="34" charset="0"/>
                <a:cs typeface="Arial" panose="020B0604020202020204" pitchFamily="34" charset="0"/>
              </a:rPr>
            </a:br>
            <a:r>
              <a:rPr lang="en-US" sz="2000" dirty="0">
                <a:solidFill>
                  <a:srgbClr val="000E96"/>
                </a:solidFill>
                <a:latin typeface="Arial" panose="020B0604020202020204" pitchFamily="34" charset="0"/>
                <a:cs typeface="Arial" panose="020B0604020202020204" pitchFamily="34" charset="0"/>
              </a:rPr>
              <a:t>SELECT DISTINCT </a:t>
            </a:r>
            <a:r>
              <a:rPr lang="en-US" sz="2000" dirty="0" err="1">
                <a:solidFill>
                  <a:srgbClr val="000E96"/>
                </a:solidFill>
                <a:latin typeface="Arial" panose="020B0604020202020204" pitchFamily="34" charset="0"/>
                <a:cs typeface="Arial" panose="020B0604020202020204" pitchFamily="34" charset="0"/>
              </a:rPr>
              <a:t>g.Title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g.Release_Date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s.Total_Revenue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s.Unit_Price</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ds.Studio_Name</a:t>
            </a:r>
            <a:r>
              <a:rPr lang="en-US" sz="2000" dirty="0">
                <a:solidFill>
                  <a:srgbClr val="000E96"/>
                </a:solidFill>
                <a:latin typeface="Arial" panose="020B0604020202020204" pitchFamily="34" charset="0"/>
                <a:cs typeface="Arial" panose="020B0604020202020204" pitchFamily="34" charset="0"/>
              </a:rPr>
              <a:t>, (SELECT GROUP_CONCAT(p1.Name SEPARATOR ', ') FROM Platform p1, </a:t>
            </a:r>
            <a:r>
              <a:rPr lang="en-US" sz="2000" dirty="0" err="1">
                <a:solidFill>
                  <a:srgbClr val="000E96"/>
                </a:solidFill>
                <a:latin typeface="Arial" panose="020B0604020202020204" pitchFamily="34" charset="0"/>
                <a:cs typeface="Arial" panose="020B0604020202020204" pitchFamily="34" charset="0"/>
              </a:rPr>
              <a:t>G_PlayedOn_P</a:t>
            </a:r>
            <a:r>
              <a:rPr lang="en-US" sz="2000" dirty="0">
                <a:solidFill>
                  <a:srgbClr val="000E96"/>
                </a:solidFill>
                <a:latin typeface="Arial" panose="020B0604020202020204" pitchFamily="34" charset="0"/>
                <a:cs typeface="Arial" panose="020B0604020202020204" pitchFamily="34" charset="0"/>
              </a:rPr>
              <a:t> gp1, Game g1 WHERE g1.Title = ‘</a:t>
            </a:r>
            <a:r>
              <a:rPr lang="en-US" sz="2000" i="1" dirty="0" err="1">
                <a:solidFill>
                  <a:srgbClr val="000E96"/>
                </a:solidFill>
                <a:latin typeface="Arial" panose="020B0604020202020204" pitchFamily="34" charset="0"/>
                <a:cs typeface="Arial" panose="020B0604020202020204" pitchFamily="34" charset="0"/>
              </a:rPr>
              <a:t>gameName</a:t>
            </a:r>
            <a:r>
              <a:rPr lang="en-US" sz="2000" dirty="0">
                <a:solidFill>
                  <a:srgbClr val="000E96"/>
                </a:solidFill>
                <a:latin typeface="Arial" panose="020B0604020202020204" pitchFamily="34" charset="0"/>
                <a:cs typeface="Arial" panose="020B0604020202020204" pitchFamily="34" charset="0"/>
              </a:rPr>
              <a:t>’ AND p1.PlatformID = gp1.PlatformID AND gp1.GameID = (SELECT </a:t>
            </a:r>
            <a:r>
              <a:rPr lang="en-US" sz="2000" dirty="0" err="1">
                <a:solidFill>
                  <a:srgbClr val="000E96"/>
                </a:solidFill>
                <a:latin typeface="Arial" panose="020B0604020202020204" pitchFamily="34" charset="0"/>
                <a:cs typeface="Arial" panose="020B0604020202020204" pitchFamily="34" charset="0"/>
              </a:rPr>
              <a:t>GameID</a:t>
            </a:r>
            <a:r>
              <a:rPr lang="en-US" sz="2000" dirty="0">
                <a:solidFill>
                  <a:srgbClr val="000E96"/>
                </a:solidFill>
                <a:latin typeface="Arial" panose="020B0604020202020204" pitchFamily="34" charset="0"/>
                <a:cs typeface="Arial" panose="020B0604020202020204" pitchFamily="34" charset="0"/>
              </a:rPr>
              <a:t> FROM Game WHERE Title = ‘</a:t>
            </a:r>
            <a:r>
              <a:rPr lang="en-US" sz="2000" i="1" dirty="0" err="1">
                <a:solidFill>
                  <a:srgbClr val="000E96"/>
                </a:solidFill>
                <a:latin typeface="Arial" panose="020B0604020202020204" pitchFamily="34" charset="0"/>
                <a:cs typeface="Arial" panose="020B0604020202020204" pitchFamily="34" charset="0"/>
              </a:rPr>
              <a:t>gameName</a:t>
            </a:r>
            <a:r>
              <a:rPr lang="en-US" sz="2000" dirty="0">
                <a:solidFill>
                  <a:srgbClr val="000E96"/>
                </a:solidFill>
                <a:latin typeface="Arial" panose="020B0604020202020204" pitchFamily="34" charset="0"/>
                <a:cs typeface="Arial" panose="020B0604020202020204" pitchFamily="34" charset="0"/>
              </a:rPr>
              <a:t>’) GROUP BY g1.Title) AS Platforms FROM Game g, </a:t>
            </a:r>
            <a:r>
              <a:rPr lang="en-US" sz="2000" dirty="0" err="1">
                <a:solidFill>
                  <a:srgbClr val="000E96"/>
                </a:solidFill>
                <a:latin typeface="Arial" panose="020B0604020202020204" pitchFamily="34" charset="0"/>
                <a:cs typeface="Arial" panose="020B0604020202020204" pitchFamily="34" charset="0"/>
              </a:rPr>
              <a:t>G_CreatedAt_DS</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gds</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Development_Studio</a:t>
            </a:r>
            <a:r>
              <a:rPr lang="en-US" sz="2000" dirty="0">
                <a:solidFill>
                  <a:srgbClr val="000E96"/>
                </a:solidFill>
                <a:latin typeface="Arial" panose="020B0604020202020204" pitchFamily="34" charset="0"/>
                <a:cs typeface="Arial" panose="020B0604020202020204" pitchFamily="34" charset="0"/>
              </a:rPr>
              <a:t> ds, </a:t>
            </a:r>
            <a:r>
              <a:rPr lang="en-US" sz="2000" dirty="0" err="1">
                <a:solidFill>
                  <a:srgbClr val="000E96"/>
                </a:solidFill>
                <a:latin typeface="Arial" panose="020B0604020202020204" pitchFamily="34" charset="0"/>
                <a:cs typeface="Arial" panose="020B0604020202020204" pitchFamily="34" charset="0"/>
              </a:rPr>
              <a:t>G_PlayedOn_P</a:t>
            </a:r>
            <a:r>
              <a:rPr lang="en-US" sz="2000" dirty="0">
                <a:solidFill>
                  <a:srgbClr val="000E96"/>
                </a:solidFill>
                <a:latin typeface="Arial" panose="020B0604020202020204" pitchFamily="34" charset="0"/>
                <a:cs typeface="Arial" panose="020B0604020202020204" pitchFamily="34" charset="0"/>
              </a:rPr>
              <a:t> </a:t>
            </a:r>
            <a:r>
              <a:rPr lang="en-US" sz="2000" dirty="0" err="1">
                <a:solidFill>
                  <a:srgbClr val="000E96"/>
                </a:solidFill>
                <a:latin typeface="Arial" panose="020B0604020202020204" pitchFamily="34" charset="0"/>
                <a:cs typeface="Arial" panose="020B0604020202020204" pitchFamily="34" charset="0"/>
              </a:rPr>
              <a:t>gp</a:t>
            </a:r>
            <a:r>
              <a:rPr lang="en-US" sz="2000" dirty="0">
                <a:solidFill>
                  <a:srgbClr val="000E96"/>
                </a:solidFill>
                <a:latin typeface="Arial" panose="020B0604020202020204" pitchFamily="34" charset="0"/>
                <a:cs typeface="Arial" panose="020B0604020202020204" pitchFamily="34" charset="0"/>
              </a:rPr>
              <a:t>, Platform p, Sales s WHERE </a:t>
            </a:r>
            <a:r>
              <a:rPr lang="en-US" sz="2000" dirty="0" err="1">
                <a:solidFill>
                  <a:srgbClr val="000E96"/>
                </a:solidFill>
                <a:latin typeface="Arial" panose="020B0604020202020204" pitchFamily="34" charset="0"/>
                <a:cs typeface="Arial" panose="020B0604020202020204" pitchFamily="34" charset="0"/>
              </a:rPr>
              <a:t>g.Title</a:t>
            </a:r>
            <a:r>
              <a:rPr lang="en-US" sz="2000" dirty="0">
                <a:solidFill>
                  <a:srgbClr val="000E96"/>
                </a:solidFill>
                <a:latin typeface="Arial" panose="020B0604020202020204" pitchFamily="34" charset="0"/>
                <a:cs typeface="Arial" panose="020B0604020202020204" pitchFamily="34" charset="0"/>
              </a:rPr>
              <a:t> = ‘</a:t>
            </a:r>
            <a:r>
              <a:rPr lang="en-US" sz="2000" i="1" dirty="0" err="1">
                <a:solidFill>
                  <a:srgbClr val="000E96"/>
                </a:solidFill>
                <a:latin typeface="Arial" panose="020B0604020202020204" pitchFamily="34" charset="0"/>
                <a:cs typeface="Arial" panose="020B0604020202020204" pitchFamily="34" charset="0"/>
              </a:rPr>
              <a:t>gameName</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s.GameID</a:t>
            </a:r>
            <a:r>
              <a:rPr lang="en-US" sz="2000" dirty="0">
                <a:solidFill>
                  <a:srgbClr val="000E96"/>
                </a:solidFill>
                <a:latin typeface="Arial" panose="020B0604020202020204" pitchFamily="34" charset="0"/>
                <a:cs typeface="Arial" panose="020B0604020202020204" pitchFamily="34" charset="0"/>
              </a:rPr>
              <a:t> = (SELECT </a:t>
            </a:r>
            <a:r>
              <a:rPr lang="en-US" sz="2000" dirty="0" err="1">
                <a:solidFill>
                  <a:srgbClr val="000E96"/>
                </a:solidFill>
                <a:latin typeface="Arial" panose="020B0604020202020204" pitchFamily="34" charset="0"/>
                <a:cs typeface="Arial" panose="020B0604020202020204" pitchFamily="34" charset="0"/>
              </a:rPr>
              <a:t>GameID</a:t>
            </a:r>
            <a:r>
              <a:rPr lang="en-US" sz="2000" dirty="0">
                <a:solidFill>
                  <a:srgbClr val="000E96"/>
                </a:solidFill>
                <a:latin typeface="Arial" panose="020B0604020202020204" pitchFamily="34" charset="0"/>
                <a:cs typeface="Arial" panose="020B0604020202020204" pitchFamily="34" charset="0"/>
              </a:rPr>
              <a:t> FROM Game WHERE Title = ‘</a:t>
            </a:r>
            <a:r>
              <a:rPr lang="en-US" sz="2000" i="1" dirty="0" err="1">
                <a:solidFill>
                  <a:srgbClr val="000E96"/>
                </a:solidFill>
                <a:latin typeface="Arial" panose="020B0604020202020204" pitchFamily="34" charset="0"/>
                <a:cs typeface="Arial" panose="020B0604020202020204" pitchFamily="34" charset="0"/>
              </a:rPr>
              <a:t>gameName</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ds.StudioID</a:t>
            </a:r>
            <a:r>
              <a:rPr lang="en-US" sz="2000" dirty="0">
                <a:solidFill>
                  <a:srgbClr val="000E96"/>
                </a:solidFill>
                <a:latin typeface="Arial" panose="020B0604020202020204" pitchFamily="34" charset="0"/>
                <a:cs typeface="Arial" panose="020B0604020202020204" pitchFamily="34" charset="0"/>
              </a:rPr>
              <a:t> = </a:t>
            </a:r>
            <a:r>
              <a:rPr lang="en-US" sz="2000" dirty="0" err="1">
                <a:solidFill>
                  <a:srgbClr val="000E96"/>
                </a:solidFill>
                <a:latin typeface="Arial" panose="020B0604020202020204" pitchFamily="34" charset="0"/>
                <a:cs typeface="Arial" panose="020B0604020202020204" pitchFamily="34" charset="0"/>
              </a:rPr>
              <a:t>gds.StudioID</a:t>
            </a:r>
            <a:r>
              <a:rPr lang="en-US" sz="2000" dirty="0">
                <a:solidFill>
                  <a:srgbClr val="000E96"/>
                </a:solidFill>
                <a:latin typeface="Arial" panose="020B0604020202020204" pitchFamily="34" charset="0"/>
                <a:cs typeface="Arial" panose="020B0604020202020204" pitchFamily="34" charset="0"/>
              </a:rPr>
              <a:t> AND </a:t>
            </a:r>
            <a:r>
              <a:rPr lang="en-US" sz="2000" dirty="0" err="1">
                <a:solidFill>
                  <a:srgbClr val="000E96"/>
                </a:solidFill>
                <a:latin typeface="Arial" panose="020B0604020202020204" pitchFamily="34" charset="0"/>
                <a:cs typeface="Arial" panose="020B0604020202020204" pitchFamily="34" charset="0"/>
              </a:rPr>
              <a:t>gds.GameID</a:t>
            </a:r>
            <a:r>
              <a:rPr lang="en-US" sz="2000" dirty="0">
                <a:solidFill>
                  <a:srgbClr val="000E96"/>
                </a:solidFill>
                <a:latin typeface="Arial" panose="020B0604020202020204" pitchFamily="34" charset="0"/>
                <a:cs typeface="Arial" panose="020B0604020202020204" pitchFamily="34" charset="0"/>
              </a:rPr>
              <a:t> = (SELECT </a:t>
            </a:r>
            <a:r>
              <a:rPr lang="en-US" sz="2000" dirty="0" err="1">
                <a:solidFill>
                  <a:srgbClr val="000E96"/>
                </a:solidFill>
                <a:latin typeface="Arial" panose="020B0604020202020204" pitchFamily="34" charset="0"/>
                <a:cs typeface="Arial" panose="020B0604020202020204" pitchFamily="34" charset="0"/>
              </a:rPr>
              <a:t>GameID</a:t>
            </a:r>
            <a:r>
              <a:rPr lang="en-US" sz="2000" dirty="0">
                <a:solidFill>
                  <a:srgbClr val="000E96"/>
                </a:solidFill>
                <a:latin typeface="Arial" panose="020B0604020202020204" pitchFamily="34" charset="0"/>
                <a:cs typeface="Arial" panose="020B0604020202020204" pitchFamily="34" charset="0"/>
              </a:rPr>
              <a:t> FROM Game WHERE Title = ‘</a:t>
            </a:r>
            <a:r>
              <a:rPr lang="en-US" sz="2000" i="1" dirty="0" err="1">
                <a:solidFill>
                  <a:srgbClr val="000E96"/>
                </a:solidFill>
                <a:latin typeface="Arial" panose="020B0604020202020204" pitchFamily="34" charset="0"/>
                <a:cs typeface="Arial" panose="020B0604020202020204" pitchFamily="34" charset="0"/>
              </a:rPr>
              <a:t>gameName</a:t>
            </a:r>
            <a:r>
              <a:rPr lang="en-US" sz="2000" dirty="0">
                <a:solidFill>
                  <a:srgbClr val="000E9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613303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9569"/>
          <a:stretch/>
        </p:blipFill>
        <p:spPr>
          <a:xfrm>
            <a:off x="1902333" y="726421"/>
            <a:ext cx="8387330" cy="3906559"/>
          </a:xfrm>
          <a:prstGeom prst="rect">
            <a:avLst/>
          </a:prstGeom>
          <a:solidFill>
            <a:srgbClr val="FFFFFF">
              <a:shade val="85000"/>
            </a:srgbClr>
          </a:solidFill>
          <a:ln w="88900" cap="sq">
            <a:solidFill>
              <a:schemeClr val="bg1"/>
            </a:solidFill>
            <a:miter lim="800000"/>
          </a:ln>
          <a:effectLst>
            <a:outerShdw dist="63500" dir="2700000" algn="tl" rotWithShape="0">
              <a:srgbClr val="F46738"/>
            </a:outerShdw>
          </a:effectLst>
          <a:scene3d>
            <a:camera prst="orthographicFront"/>
            <a:lightRig rig="twoPt" dir="t">
              <a:rot lat="0" lon="0" rev="7200000"/>
            </a:lightRig>
          </a:scene3d>
          <a:sp3d>
            <a:bevelT w="25400" h="19050"/>
            <a:contourClr>
              <a:srgbClr val="FFFFFF"/>
            </a:contourClr>
          </a:sp3d>
        </p:spPr>
      </p:pic>
      <p:sp>
        <p:nvSpPr>
          <p:cNvPr id="6" name="Title 5"/>
          <p:cNvSpPr>
            <a:spLocks noGrp="1"/>
          </p:cNvSpPr>
          <p:nvPr>
            <p:ph type="title"/>
          </p:nvPr>
        </p:nvSpPr>
        <p:spPr>
          <a:xfrm>
            <a:off x="838199" y="5189353"/>
            <a:ext cx="10515600" cy="1325563"/>
          </a:xfrm>
          <a:effectLst>
            <a:outerShdw dist="63500" dir="2700000" algn="tl" rotWithShape="0">
              <a:srgbClr val="F46738"/>
            </a:outerShdw>
          </a:effectLst>
        </p:spPr>
        <p:txBody>
          <a:bodyPr>
            <a:noAutofit/>
          </a:bodyPr>
          <a:lstStyle/>
          <a:p>
            <a:pPr algn="ctr">
              <a:lnSpc>
                <a:spcPct val="150000"/>
              </a:lnSpc>
            </a:pPr>
            <a:r>
              <a:rPr lang="en-US" sz="4000" dirty="0">
                <a:solidFill>
                  <a:schemeClr val="bg1"/>
                </a:solidFill>
                <a:latin typeface="Pixeled" panose="00000400000000000000" pitchFamily="2" charset="0"/>
              </a:rPr>
              <a:t>FRONT-END SYSTEM</a:t>
            </a:r>
          </a:p>
        </p:txBody>
      </p:sp>
    </p:spTree>
    <p:extLst>
      <p:ext uri="{BB962C8B-B14F-4D97-AF65-F5344CB8AC3E}">
        <p14:creationId xmlns:p14="http://schemas.microsoft.com/office/powerpoint/2010/main" val="17759865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Office Theme">
  <a:themeElements>
    <a:clrScheme name="Custom 1">
      <a:dk1>
        <a:srgbClr val="00206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E96"/>
      </a:hlink>
      <a:folHlink>
        <a:srgbClr val="000A6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473</Words>
  <Application>Microsoft Macintosh PowerPoint</Application>
  <PresentationFormat>Widescreen</PresentationFormat>
  <Paragraphs>28</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Pixeled</vt:lpstr>
      <vt:lpstr>Wingdings</vt:lpstr>
      <vt:lpstr>Office Theme</vt:lpstr>
      <vt:lpstr>Image</vt:lpstr>
      <vt:lpstr>A DATABASE CREATED BY KRISTA FORSYTHE AND COLBY LECLERC</vt:lpstr>
      <vt:lpstr>WHAT IS THE PURPOSE OF KCGAMES?</vt:lpstr>
      <vt:lpstr>ERD DIAGRAM</vt:lpstr>
      <vt:lpstr>LOGICAL DESIGN</vt:lpstr>
      <vt:lpstr>SOME SIMPLE BACK-END SQL ACCOMPLISHMENTS</vt:lpstr>
      <vt:lpstr>SOME SIMPLE BACK-END SQL ACCOMPLISHMENTS</vt:lpstr>
      <vt:lpstr>SOME COMPLEX BACK-END SQL ACCOMPLISHMENTS</vt:lpstr>
      <vt:lpstr>SOME COMPLEX BACK-END SQL ACCOMPLISHMENTS</vt:lpstr>
      <vt:lpstr>FRONT-END SYSTEM</vt:lpstr>
      <vt:lpstr>FRONT-END SYSTEM ACCOMPLISHMENTS</vt:lpstr>
      <vt:lpstr>HOW DID WE INTEGRATE THE FRONT-END TO THE BACK-END?</vt:lpstr>
      <vt:lpstr>WHO IS RESPONSIBLE FOR WHAT?</vt:lpstr>
      <vt:lpstr>CLICK HERE TO SEE OUR DEMONSTRATION!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Database Created By Krista Forsythe And Colby Leclerc</dc:title>
  <dc:creator>Krista Forsythe</dc:creator>
  <cp:lastModifiedBy>Colby J. Leclerc</cp:lastModifiedBy>
  <cp:revision>30</cp:revision>
  <dcterms:created xsi:type="dcterms:W3CDTF">2017-05-01T01:27:34Z</dcterms:created>
  <dcterms:modified xsi:type="dcterms:W3CDTF">2017-05-02T02:23:12Z</dcterms:modified>
</cp:coreProperties>
</file>