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5" r:id="rId8"/>
    <p:sldId id="267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47"/>
    <p:restoredTop sz="94720"/>
  </p:normalViewPr>
  <p:slideViewPr>
    <p:cSldViewPr snapToGrid="0" snapToObjects="1">
      <p:cViewPr>
        <p:scale>
          <a:sx n="192" d="100"/>
          <a:sy n="192" d="100"/>
        </p:scale>
        <p:origin x="65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209BA-5170-BF46-9074-A2EDAA022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32775-17E5-E244-9DDC-1DF519C40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5EFA7-02B4-F44E-8B00-65E41FED1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D280-4B34-0248-88EF-1FFAD648C82B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9B4BF-6196-9944-8B04-A9F4A907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1F2CA-7705-674E-89E8-77A4C043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92B1-113D-C84D-B7A1-EF9656578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4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988B2-C7B3-F449-ADFA-B4856EA6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23393-CD1B-8948-B992-FDF182717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A2D5E-7F74-BA45-AE9F-A83C5DCD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D280-4B34-0248-88EF-1FFAD648C82B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6409C-9327-C24C-91C0-2B7DBD65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50289-1D62-914B-B3CE-CD27B6DD4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92B1-113D-C84D-B7A1-EF9656578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8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7B3928-BA9B-DD46-9122-E5508B86B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7EC80-22C9-5A42-8278-19AE46E2D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F318B-DAE2-E74E-AA31-8277D4184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D280-4B34-0248-88EF-1FFAD648C82B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FC798-7FCC-9F40-BDE8-B374F6F7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4ED67-E3C8-E545-8BFF-2B804C15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92B1-113D-C84D-B7A1-EF9656578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3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48C91-6C38-6241-AA5D-0EE6D778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3D14F-DA0E-4346-8933-2F43C68E4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CBDE3-CF94-8B41-99B9-09AB49A71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D280-4B34-0248-88EF-1FFAD648C82B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CC59B-DFA5-814B-9C0D-917F2826E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5116D-C80D-0643-BE7F-0987C5BD5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92B1-113D-C84D-B7A1-EF9656578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0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4F4E8-ECB9-DC4F-9D6E-204DAAEB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38C96-0739-9048-84B6-DAD38525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6D13C-9B58-EA4B-B8A3-FF76655F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D280-4B34-0248-88EF-1FFAD648C82B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81F69-4A3D-F343-8F30-2242C2BFF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073C6-1EEC-DB46-B206-B53CDE28C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92B1-113D-C84D-B7A1-EF9656578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5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B325A-233D-B84B-8DFE-16DF3597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F016C-B458-B04E-A091-6B84C76527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99D0A-BC19-404E-BD85-011B301E2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3F2A5-A5C7-1244-B597-D5CB1B20F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D280-4B34-0248-88EF-1FFAD648C82B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D7D6F-E8E5-0947-A5FE-A5116075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03D1C-FD7A-CE49-8F59-6414CA2A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92B1-113D-C84D-B7A1-EF9656578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3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39AEF-5161-D140-9A58-F4D24F97C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96DA2-3AA2-1E44-BD36-CC7EE65B1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5ADBA-FBA1-D14E-9D25-37724729A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9C97A1-E608-9548-AEE1-AE9236E31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734FAE-156E-CB44-A8BE-0416F733FC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E7EF2C-C271-2244-8A2A-B983BA86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D280-4B34-0248-88EF-1FFAD648C82B}" type="datetimeFigureOut">
              <a:rPr lang="en-US" smtClean="0"/>
              <a:t>5/18/21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36263E-1616-2944-8602-A9BA9B8E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60EE41-BBC7-2347-B122-3246AA5A6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92B1-113D-C84D-B7A1-EF9656578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9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7BC0C-9714-4842-B6D8-1744BF120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8F3725-091B-0849-85C9-5EA490E90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D280-4B34-0248-88EF-1FFAD648C82B}" type="datetimeFigureOut">
              <a:rPr lang="en-US" smtClean="0"/>
              <a:t>5/18/21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374DB-1D09-9F45-9556-691871D04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8D1BE-0E06-0344-8F7C-928F9367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92B1-113D-C84D-B7A1-EF9656578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89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B56BC3-375B-1D45-91E7-F8351EED0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D280-4B34-0248-88EF-1FFAD648C82B}" type="datetimeFigureOut">
              <a:rPr lang="en-US" smtClean="0"/>
              <a:t>5/18/21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0D5EB-02B4-6B45-96D5-87A6294C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91E40-C195-F147-A621-A15B1566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92B1-113D-C84D-B7A1-EF9656578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7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7D189-395C-0248-A02E-FD7566990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78519-DF5C-D94D-B486-1F98EA061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160B8-200D-EF42-9218-413D7EDCA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D3979-89AD-DA4D-B019-B2174F954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D280-4B34-0248-88EF-1FFAD648C82B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95145-3782-A745-9AC5-1D6B735B6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86DE1-72EB-C247-8C7A-2C66F20A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92B1-113D-C84D-B7A1-EF9656578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1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2E6F-2F04-6E46-852B-F479DBEA7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495AFB-D3DC-9A43-B023-E38F440DE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1910A-63FD-944A-BC51-0A566E1BE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68BFD-77AA-034B-B9A5-F5C115B2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D280-4B34-0248-88EF-1FFAD648C82B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D5F83-52BC-0749-8E5E-3558D4AC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E98EA-BD1E-EF4C-9173-AC2043A8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92B1-113D-C84D-B7A1-EF9656578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14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3E73BD-1457-AB41-BCE5-DA1290B0F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364C1-5C0D-C645-8A85-6CA53F762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10FA4-001D-8845-9DC6-19C9A4CCD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3D280-4B34-0248-88EF-1FFAD648C82B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802CD-266F-EB45-BC15-B2F9B85FB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13DAC-CD1A-DF43-ABB1-95A2E092F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392B1-113D-C84D-B7A1-EF9656578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4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DF74-F7A7-954A-8BAE-C84A794E50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Retention Analysis</a:t>
            </a:r>
          </a:p>
        </p:txBody>
      </p:sp>
    </p:spTree>
    <p:extLst>
      <p:ext uri="{BB962C8B-B14F-4D97-AF65-F5344CB8AC3E}">
        <p14:creationId xmlns:p14="http://schemas.microsoft.com/office/powerpoint/2010/main" val="108258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A3DA9-7D93-AA49-853D-B85422C81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708"/>
            <a:ext cx="10515600" cy="1325563"/>
          </a:xfrm>
        </p:spPr>
        <p:txBody>
          <a:bodyPr/>
          <a:lstStyle/>
          <a:p>
            <a:pPr algn="ctr"/>
            <a:r>
              <a:rPr lang="en-US" sz="4000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6A3B8-1F74-A747-8662-0F701967F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  <a:p>
            <a:r>
              <a:rPr lang="en-US" dirty="0"/>
              <a:t>Data Exploration</a:t>
            </a:r>
          </a:p>
          <a:p>
            <a:r>
              <a:rPr lang="en-US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52257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4E01-60A3-0A47-8801-C87B7F1AC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416"/>
            <a:ext cx="10515600" cy="1202173"/>
          </a:xfrm>
        </p:spPr>
        <p:txBody>
          <a:bodyPr/>
          <a:lstStyle/>
          <a:p>
            <a:pPr algn="ctr"/>
            <a:r>
              <a:rPr lang="en-US" sz="4000" dirty="0"/>
              <a:t>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F6E6C-4B73-DB45-8851-0C2E37210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if we can predict if a customer will return within 1 year of their first visit</a:t>
            </a:r>
          </a:p>
          <a:p>
            <a:r>
              <a:rPr lang="en-US" dirty="0"/>
              <a:t>Criteria</a:t>
            </a:r>
          </a:p>
          <a:p>
            <a:pPr lvl="1"/>
            <a:r>
              <a:rPr lang="en-US" dirty="0"/>
              <a:t>Customer has had to spend at least $100</a:t>
            </a:r>
          </a:p>
          <a:p>
            <a:pPr lvl="1"/>
            <a:r>
              <a:rPr lang="en-US" dirty="0"/>
              <a:t>Product group excludes surgeries</a:t>
            </a:r>
          </a:p>
        </p:txBody>
      </p:sp>
    </p:spTree>
    <p:extLst>
      <p:ext uri="{BB962C8B-B14F-4D97-AF65-F5344CB8AC3E}">
        <p14:creationId xmlns:p14="http://schemas.microsoft.com/office/powerpoint/2010/main" val="2459468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4E01-60A3-0A47-8801-C87B7F1AC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922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F6E6C-4B73-DB45-8851-0C2E37210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529" y="1142197"/>
            <a:ext cx="3405427" cy="4924686"/>
          </a:xfrm>
        </p:spPr>
        <p:txBody>
          <a:bodyPr/>
          <a:lstStyle/>
          <a:p>
            <a:endParaRPr lang="en-US" sz="2000" dirty="0"/>
          </a:p>
          <a:p>
            <a:r>
              <a:rPr lang="en-US" sz="1800" dirty="0"/>
              <a:t>Unique Animal IDs      65</a:t>
            </a:r>
          </a:p>
          <a:p>
            <a:pPr lvl="1"/>
            <a:r>
              <a:rPr lang="en-US" sz="1400" dirty="0"/>
              <a:t>Returned 	           15</a:t>
            </a:r>
          </a:p>
          <a:p>
            <a:pPr lvl="1"/>
            <a:r>
              <a:rPr lang="en-US" sz="1400" dirty="0"/>
              <a:t>Did Not Return             49</a:t>
            </a:r>
          </a:p>
          <a:p>
            <a:pPr lvl="1"/>
            <a:r>
              <a:rPr lang="en-US" sz="1400" dirty="0"/>
              <a:t>Ratio  	           23%</a:t>
            </a:r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1800" dirty="0"/>
              <a:t>Unique Animal IDs      555</a:t>
            </a:r>
          </a:p>
          <a:p>
            <a:pPr lvl="1"/>
            <a:r>
              <a:rPr lang="en-US" sz="1400" dirty="0"/>
              <a:t>Returned 	           44</a:t>
            </a:r>
          </a:p>
          <a:p>
            <a:pPr lvl="1"/>
            <a:r>
              <a:rPr lang="en-US" sz="1400" dirty="0"/>
              <a:t>Did Not Return            511</a:t>
            </a:r>
          </a:p>
          <a:p>
            <a:pPr lvl="1"/>
            <a:r>
              <a:rPr lang="en-US" sz="1400" dirty="0"/>
              <a:t>Ratio 	           8%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A200B4-DEC9-4B4F-8BDA-7215A1A433DD}"/>
              </a:ext>
            </a:extLst>
          </p:cNvPr>
          <p:cNvSpPr txBox="1">
            <a:spLocks/>
          </p:cNvSpPr>
          <p:nvPr/>
        </p:nvSpPr>
        <p:spPr>
          <a:xfrm rot="16200000">
            <a:off x="-813309" y="1796224"/>
            <a:ext cx="2512339" cy="588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u="sng" dirty="0"/>
              <a:t>1 Year Filter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D95CE7-9336-7B46-B35B-EDCB9D8E0738}"/>
              </a:ext>
            </a:extLst>
          </p:cNvPr>
          <p:cNvSpPr txBox="1">
            <a:spLocks/>
          </p:cNvSpPr>
          <p:nvPr/>
        </p:nvSpPr>
        <p:spPr>
          <a:xfrm rot="16200000">
            <a:off x="-813309" y="4716909"/>
            <a:ext cx="2512339" cy="588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u="sng" dirty="0"/>
              <a:t>6 Month Filter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DB9347-550B-B844-86E8-9ED5DBDF6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148" y="1150488"/>
            <a:ext cx="3405426" cy="2622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BFFE18-7F89-8E44-9330-53021D928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235" y="1150488"/>
            <a:ext cx="3361288" cy="26320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48E37F8-F597-0A45-849F-A1647D317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7148" y="4046690"/>
            <a:ext cx="3405426" cy="26225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70E804-50D9-9F4D-BA10-DDECBEF0CF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1097" y="4046691"/>
            <a:ext cx="3405426" cy="262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7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4E01-60A3-0A47-8801-C87B7F1AC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922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Exploration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15D1208-E36F-3140-BF9E-C4C692B3D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504980"/>
              </p:ext>
            </p:extLst>
          </p:nvPr>
        </p:nvGraphicFramePr>
        <p:xfrm>
          <a:off x="7653401" y="1703294"/>
          <a:ext cx="2680572" cy="4062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286">
                  <a:extLst>
                    <a:ext uri="{9D8B030D-6E8A-4147-A177-3AD203B41FA5}">
                      <a16:colId xmlns:a16="http://schemas.microsoft.com/office/drawing/2014/main" val="3939295516"/>
                    </a:ext>
                  </a:extLst>
                </a:gridCol>
                <a:gridCol w="1340286">
                  <a:extLst>
                    <a:ext uri="{9D8B030D-6E8A-4147-A177-3AD203B41FA5}">
                      <a16:colId xmlns:a16="http://schemas.microsoft.com/office/drawing/2014/main" val="2748442085"/>
                    </a:ext>
                  </a:extLst>
                </a:gridCol>
              </a:tblGrid>
              <a:tr h="2708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Max # of Visits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281261"/>
                  </a:ext>
                </a:extLst>
              </a:tr>
              <a:tr h="2708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479596"/>
                  </a:ext>
                </a:extLst>
              </a:tr>
              <a:tr h="270822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196085"/>
                  </a:ext>
                </a:extLst>
              </a:tr>
              <a:tr h="270822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379750"/>
                  </a:ext>
                </a:extLst>
              </a:tr>
              <a:tr h="270822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742866"/>
                  </a:ext>
                </a:extLst>
              </a:tr>
              <a:tr h="270822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654875"/>
                  </a:ext>
                </a:extLst>
              </a:tr>
              <a:tr h="270822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04015"/>
                  </a:ext>
                </a:extLst>
              </a:tr>
              <a:tr h="270822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90322"/>
                  </a:ext>
                </a:extLst>
              </a:tr>
              <a:tr h="270822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295883"/>
                  </a:ext>
                </a:extLst>
              </a:tr>
              <a:tr h="270822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520448"/>
                  </a:ext>
                </a:extLst>
              </a:tr>
              <a:tr h="270822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089471"/>
                  </a:ext>
                </a:extLst>
              </a:tr>
              <a:tr h="270822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666946"/>
                  </a:ext>
                </a:extLst>
              </a:tr>
              <a:tr h="270822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368806"/>
                  </a:ext>
                </a:extLst>
              </a:tr>
              <a:tr h="2708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944937"/>
                  </a:ext>
                </a:extLst>
              </a:tr>
              <a:tr h="270822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144927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1C982C27-8EA8-3649-A254-0D1FFFCB0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29" y="1929816"/>
            <a:ext cx="5215671" cy="360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38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4E01-60A3-0A47-8801-C87B7F1AC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922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Exploration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6B5A4F-1327-D14A-8D48-604B30DFE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0470"/>
            <a:ext cx="12192000" cy="510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25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4E01-60A3-0A47-8801-C87B7F1AC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922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Exploration for Dogs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5F04824-C138-E34C-816B-2753599FF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042198"/>
              </p:ext>
            </p:extLst>
          </p:nvPr>
        </p:nvGraphicFramePr>
        <p:xfrm>
          <a:off x="232609" y="1794725"/>
          <a:ext cx="251059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296">
                  <a:extLst>
                    <a:ext uri="{9D8B030D-6E8A-4147-A177-3AD203B41FA5}">
                      <a16:colId xmlns:a16="http://schemas.microsoft.com/office/drawing/2014/main" val="406117222"/>
                    </a:ext>
                  </a:extLst>
                </a:gridCol>
                <a:gridCol w="1255296">
                  <a:extLst>
                    <a:ext uri="{9D8B030D-6E8A-4147-A177-3AD203B41FA5}">
                      <a16:colId xmlns:a16="http://schemas.microsoft.com/office/drawing/2014/main" val="1094625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Visits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Animal ID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459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4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83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16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328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11049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C1E033C-BE26-5149-BD06-B09E49CC2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896" y="1250677"/>
            <a:ext cx="7417904" cy="523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84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4E01-60A3-0A47-8801-C87B7F1AC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922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Exploration for Cats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5F04824-C138-E34C-816B-2753599FF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504284"/>
              </p:ext>
            </p:extLst>
          </p:nvPr>
        </p:nvGraphicFramePr>
        <p:xfrm>
          <a:off x="232609" y="1794725"/>
          <a:ext cx="251059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296">
                  <a:extLst>
                    <a:ext uri="{9D8B030D-6E8A-4147-A177-3AD203B41FA5}">
                      <a16:colId xmlns:a16="http://schemas.microsoft.com/office/drawing/2014/main" val="406117222"/>
                    </a:ext>
                  </a:extLst>
                </a:gridCol>
                <a:gridCol w="1255296">
                  <a:extLst>
                    <a:ext uri="{9D8B030D-6E8A-4147-A177-3AD203B41FA5}">
                      <a16:colId xmlns:a16="http://schemas.microsoft.com/office/drawing/2014/main" val="1094625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Visits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Animal ID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459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4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83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16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328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0170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FC56391-423E-2043-AC01-489BAF37E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366" y="871109"/>
            <a:ext cx="7235686" cy="589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75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4E01-60A3-0A47-8801-C87B7F1AC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922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813E78-3550-5442-B521-23B16C97F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096" y="1389138"/>
            <a:ext cx="5963478" cy="44241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7C5AE2-705A-5244-A4D8-8B7764EEB84B}"/>
              </a:ext>
            </a:extLst>
          </p:cNvPr>
          <p:cNvSpPr txBox="1"/>
          <p:nvPr/>
        </p:nvSpPr>
        <p:spPr>
          <a:xfrm>
            <a:off x="712304" y="1389138"/>
            <a:ext cx="413136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Parameters Used: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US" sz="900" dirty="0"/>
              <a:t>Canine (Dog)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US" sz="900" dirty="0"/>
              <a:t>Feline (Cat)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US" sz="900" dirty="0"/>
              <a:t>Diagnostics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US" sz="900" dirty="0"/>
              <a:t>Euthanasia &amp; Cremation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US" sz="900" dirty="0"/>
              <a:t>Hospital Supplies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US" sz="900" dirty="0"/>
              <a:t>Imaging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US" sz="900" dirty="0"/>
              <a:t>Laboratory - </a:t>
            </a:r>
            <a:r>
              <a:rPr lang="en-US" sz="900" dirty="0" err="1"/>
              <a:t>Antech</a:t>
            </a:r>
            <a:endParaRPr lang="en-US" sz="900" dirty="0"/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US" sz="900" dirty="0"/>
              <a:t>Laboratory - In-house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US" sz="900" dirty="0"/>
              <a:t>Medications - Injectable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US" sz="900" dirty="0"/>
              <a:t>Medications - Oral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US" sz="900" dirty="0"/>
              <a:t>Medications - Topical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US" sz="900" dirty="0"/>
              <a:t>Parasite Control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US" sz="900" dirty="0"/>
              <a:t>Professional Services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US" sz="900" dirty="0"/>
              <a:t>Promotions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US" sz="900" dirty="0"/>
              <a:t>RX Diets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US" sz="900" dirty="0"/>
              <a:t>Supplements/OTCs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US" sz="900" dirty="0"/>
              <a:t>Vaccinations</a:t>
            </a:r>
          </a:p>
          <a:p>
            <a:endParaRPr lang="en-US" dirty="0"/>
          </a:p>
          <a:p>
            <a:r>
              <a:rPr lang="en-US" dirty="0"/>
              <a:t>Caveats: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None of the parameters were significant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This is due to small data set consisting of 555 unique animals</a:t>
            </a:r>
          </a:p>
        </p:txBody>
      </p:sp>
    </p:spTree>
    <p:extLst>
      <p:ext uri="{BB962C8B-B14F-4D97-AF65-F5344CB8AC3E}">
        <p14:creationId xmlns:p14="http://schemas.microsoft.com/office/powerpoint/2010/main" val="840016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224</Words>
  <Application>Microsoft Macintosh PowerPoint</Application>
  <PresentationFormat>Widescreen</PresentationFormat>
  <Paragraphs>108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Customer Retention Analysis</vt:lpstr>
      <vt:lpstr>Outline</vt:lpstr>
      <vt:lpstr>Objective</vt:lpstr>
      <vt:lpstr>Data Exploration</vt:lpstr>
      <vt:lpstr>Data Exploration</vt:lpstr>
      <vt:lpstr>Data Exploration</vt:lpstr>
      <vt:lpstr>Data Exploration for Dogs</vt:lpstr>
      <vt:lpstr>Data Exploration for Cats</vt:lpstr>
      <vt:lpstr>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Retention Analysis</dc:title>
  <dc:creator>Adham Suliman</dc:creator>
  <cp:lastModifiedBy>Adham Suliman</cp:lastModifiedBy>
  <cp:revision>22</cp:revision>
  <dcterms:created xsi:type="dcterms:W3CDTF">2021-05-17T20:26:17Z</dcterms:created>
  <dcterms:modified xsi:type="dcterms:W3CDTF">2021-05-19T21:06:55Z</dcterms:modified>
</cp:coreProperties>
</file>