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6"/>
  </p:notesMasterIdLst>
  <p:sldIdLst>
    <p:sldId id="257" r:id="rId4"/>
    <p:sldId id="261" r:id="rId5"/>
    <p:sldId id="264" r:id="rId7"/>
    <p:sldId id="290" r:id="rId8"/>
    <p:sldId id="291" r:id="rId9"/>
    <p:sldId id="274" r:id="rId10"/>
    <p:sldId id="270" r:id="rId11"/>
    <p:sldId id="278" r:id="rId12"/>
    <p:sldId id="279" r:id="rId13"/>
    <p:sldId id="281" r:id="rId14"/>
    <p:sldId id="280" r:id="rId15"/>
    <p:sldId id="265" r:id="rId16"/>
    <p:sldId id="267" r:id="rId17"/>
    <p:sldId id="282" r:id="rId18"/>
    <p:sldId id="292" r:id="rId19"/>
    <p:sldId id="275" r:id="rId20"/>
    <p:sldId id="283" r:id="rId21"/>
    <p:sldId id="276" r:id="rId22"/>
    <p:sldId id="272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36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应用展示文字不确定</a:t>
            </a:r>
            <a:r>
              <a:rPr lang="en-US" altLang="zh-CN"/>
              <a:t> need</a:t>
            </a:r>
            <a:r>
              <a:rPr lang="zh-CN" altLang="en-US"/>
              <a:t>修改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应用展示文字不确定</a:t>
            </a:r>
            <a:r>
              <a:rPr lang="en-US" altLang="zh-CN"/>
              <a:t> need</a:t>
            </a:r>
            <a:r>
              <a:rPr lang="zh-CN" altLang="en-US"/>
              <a:t>修改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改进方向是否需要详细版？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需要混淆矩阵白底图</a:t>
            </a:r>
            <a:r>
              <a:rPr lang="en-US" altLang="zh-CN"/>
              <a:t> </a:t>
            </a:r>
            <a:r>
              <a:rPr lang="zh-CN" altLang="en-US"/>
              <a:t>还有训练图？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image" Target="../media/image2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2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2" Type="http://schemas.openxmlformats.org/officeDocument/2006/relationships/image" Target="../media/image2.png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image" Target="../media/image1.png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image" Target="../media/image1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image" Target="../media/image2.png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image" Target="../media/image1.png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image" Target="../media/image2.png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image" Target="../media/image2.png"/><Relationship Id="rId2" Type="http://schemas.openxmlformats.org/officeDocument/2006/relationships/tags" Target="../tags/tag165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../media/image2.png"/><Relationship Id="rId2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image" Target="../media/image2.png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image" Target="../media/image2.png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../media/image1.png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image" Target="../media/image2.png"/><Relationship Id="rId2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2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image" Target="../media/image2.png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image" Target="../media/image2.png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tags" Target="../tags/tag247.xml"/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image" Target="../media/image2.png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0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tags" Target="../tags/tag256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2" Type="http://schemas.openxmlformats.org/officeDocument/2006/relationships/image" Target="../media/image2.png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image" Target="../media/image1.png"/><Relationship Id="rId2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2.png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image" Target="../media/image2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85207 [转换]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4647304" y="2697226"/>
            <a:ext cx="6506155" cy="907911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4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4656780" y="3665743"/>
            <a:ext cx="6496678" cy="419921"/>
          </a:xfrm>
        </p:spPr>
        <p:txBody>
          <a:bodyPr lIns="90000" tIns="4680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6809591" y="4137025"/>
            <a:ext cx="4344184" cy="657225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9" name="图片 8" descr="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0" name="图片 9" descr="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092826" y="2235356"/>
            <a:ext cx="5054601" cy="1305883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6092826" y="3609034"/>
            <a:ext cx="5054601" cy="444500"/>
          </a:xfrm>
        </p:spPr>
        <p:txBody>
          <a:bodyPr>
            <a:normAutofit/>
          </a:bodyPr>
          <a:lstStyle>
            <a:lvl1pPr marL="0" indent="0" algn="dist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6092824" y="4115118"/>
            <a:ext cx="5054601" cy="861037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50190" y="273050"/>
            <a:ext cx="116922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4" name="图片 13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5" name="图片 14" descr="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3" name="图片 12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4" name="图片 13" descr="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258" y="-387770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 descr="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ECECEC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85207 [转换]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4647304" y="2697226"/>
            <a:ext cx="6506155" cy="907911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4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4656780" y="3665743"/>
            <a:ext cx="6496678" cy="419921"/>
          </a:xfrm>
        </p:spPr>
        <p:txBody>
          <a:bodyPr lIns="90000" tIns="4680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6809591" y="4137025"/>
            <a:ext cx="4344184" cy="657225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flipH="1">
            <a:off x="7397750" y="0"/>
            <a:ext cx="480187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10706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94380" y="3429000"/>
            <a:ext cx="5592439" cy="73101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1319775" y="4238113"/>
            <a:ext cx="5592439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26" name="图片 25" descr="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2" name="图片 11" descr="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9" name="图片 8" descr="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0" name="图片 9" descr="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092826" y="2235356"/>
            <a:ext cx="5054601" cy="1305883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6092826" y="3609034"/>
            <a:ext cx="5054601" cy="444500"/>
          </a:xfrm>
        </p:spPr>
        <p:txBody>
          <a:bodyPr>
            <a:normAutofit/>
          </a:bodyPr>
          <a:lstStyle>
            <a:lvl1pPr marL="0" indent="0" algn="dist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6092824" y="4115118"/>
            <a:ext cx="5054601" cy="861037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flipH="1">
            <a:off x="7397750" y="0"/>
            <a:ext cx="480187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10706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94380" y="3429000"/>
            <a:ext cx="5592439" cy="73101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1319775" y="4238113"/>
            <a:ext cx="5592439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50190" y="273050"/>
            <a:ext cx="116922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4" name="图片 13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5" name="图片 14" descr="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3" name="图片 12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4" name="图片 13" descr="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258" y="-387770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 descr="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ECECEC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26" name="图片 25" descr="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2" name="图片 11" descr="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6.xml"/><Relationship Id="rId23" Type="http://schemas.openxmlformats.org/officeDocument/2006/relationships/tags" Target="../tags/tag135.xml"/><Relationship Id="rId22" Type="http://schemas.openxmlformats.org/officeDocument/2006/relationships/tags" Target="../tags/tag134.xml"/><Relationship Id="rId21" Type="http://schemas.openxmlformats.org/officeDocument/2006/relationships/tags" Target="../tags/tag133.xml"/><Relationship Id="rId20" Type="http://schemas.openxmlformats.org/officeDocument/2006/relationships/tags" Target="../tags/tag13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72.xml"/><Relationship Id="rId23" Type="http://schemas.openxmlformats.org/officeDocument/2006/relationships/tags" Target="../tags/tag271.xml"/><Relationship Id="rId22" Type="http://schemas.openxmlformats.org/officeDocument/2006/relationships/tags" Target="../tags/tag270.xml"/><Relationship Id="rId21" Type="http://schemas.openxmlformats.org/officeDocument/2006/relationships/tags" Target="../tags/tag269.xml"/><Relationship Id="rId20" Type="http://schemas.openxmlformats.org/officeDocument/2006/relationships/tags" Target="../tags/tag268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6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4.xml"/><Relationship Id="rId6" Type="http://schemas.openxmlformats.org/officeDocument/2006/relationships/themeOverride" Target="../theme/themeOverride9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image" Target="../media/image10.png"/><Relationship Id="rId2" Type="http://schemas.openxmlformats.org/officeDocument/2006/relationships/tags" Target="../tags/tag318.xml"/><Relationship Id="rId1" Type="http://schemas.openxmlformats.org/officeDocument/2006/relationships/tags" Target="../tags/tag31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5.xml"/><Relationship Id="rId5" Type="http://schemas.openxmlformats.org/officeDocument/2006/relationships/themeOverride" Target="../theme/themeOverride10.xml"/><Relationship Id="rId4" Type="http://schemas.openxmlformats.org/officeDocument/2006/relationships/tags" Target="../tags/tag323.xml"/><Relationship Id="rId3" Type="http://schemas.openxmlformats.org/officeDocument/2006/relationships/image" Target="../media/image11.png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7" Type="http://schemas.openxmlformats.org/officeDocument/2006/relationships/themeOverride" Target="../theme/themeOverride11.xml"/><Relationship Id="rId6" Type="http://schemas.openxmlformats.org/officeDocument/2006/relationships/tags" Target="../tags/tag327.xml"/><Relationship Id="rId5" Type="http://schemas.openxmlformats.org/officeDocument/2006/relationships/image" Target="../media/image13.png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image" Target="../media/image12.jpeg"/><Relationship Id="rId1" Type="http://schemas.openxmlformats.org/officeDocument/2006/relationships/tags" Target="../tags/tag32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2.xml"/><Relationship Id="rId5" Type="http://schemas.openxmlformats.org/officeDocument/2006/relationships/themeOverride" Target="../theme/themeOverride12.xml"/><Relationship Id="rId4" Type="http://schemas.openxmlformats.org/officeDocument/2006/relationships/tags" Target="../tags/tag330.xml"/><Relationship Id="rId3" Type="http://schemas.openxmlformats.org/officeDocument/2006/relationships/image" Target="../media/image14.png"/><Relationship Id="rId2" Type="http://schemas.openxmlformats.org/officeDocument/2006/relationships/tags" Target="../tags/tag329.xml"/><Relationship Id="rId1" Type="http://schemas.openxmlformats.org/officeDocument/2006/relationships/tags" Target="../tags/tag328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2.xml"/><Relationship Id="rId5" Type="http://schemas.openxmlformats.org/officeDocument/2006/relationships/themeOverride" Target="../theme/themeOverride13.xml"/><Relationship Id="rId4" Type="http://schemas.openxmlformats.org/officeDocument/2006/relationships/tags" Target="../tags/tag333.xml"/><Relationship Id="rId3" Type="http://schemas.openxmlformats.org/officeDocument/2006/relationships/image" Target="../media/image15.png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2.xml"/><Relationship Id="rId5" Type="http://schemas.openxmlformats.org/officeDocument/2006/relationships/themeOverride" Target="../theme/themeOverride14.xml"/><Relationship Id="rId4" Type="http://schemas.openxmlformats.org/officeDocument/2006/relationships/tags" Target="../tags/tag336.xml"/><Relationship Id="rId3" Type="http://schemas.openxmlformats.org/officeDocument/2006/relationships/image" Target="../media/image16.png"/><Relationship Id="rId2" Type="http://schemas.openxmlformats.org/officeDocument/2006/relationships/tags" Target="../tags/tag335.xml"/><Relationship Id="rId1" Type="http://schemas.openxmlformats.org/officeDocument/2006/relationships/tags" Target="../tags/tag334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1.xml"/><Relationship Id="rId5" Type="http://schemas.openxmlformats.org/officeDocument/2006/relationships/themeOverride" Target="../theme/themeOverride15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13.xml"/><Relationship Id="rId18" Type="http://schemas.openxmlformats.org/officeDocument/2006/relationships/slideLayout" Target="../slideLayouts/slideLayout24.xml"/><Relationship Id="rId17" Type="http://schemas.openxmlformats.org/officeDocument/2006/relationships/themeOverride" Target="../theme/themeOverride16.xml"/><Relationship Id="rId16" Type="http://schemas.openxmlformats.org/officeDocument/2006/relationships/tags" Target="../tags/tag355.xml"/><Relationship Id="rId15" Type="http://schemas.openxmlformats.org/officeDocument/2006/relationships/tags" Target="../tags/tag354.xml"/><Relationship Id="rId14" Type="http://schemas.openxmlformats.org/officeDocument/2006/relationships/tags" Target="../tags/tag353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tags" Target="../tags/tag34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1.xml"/><Relationship Id="rId5" Type="http://schemas.openxmlformats.org/officeDocument/2006/relationships/themeOverride" Target="../theme/themeOverride17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9.xml"/><Relationship Id="rId4" Type="http://schemas.openxmlformats.org/officeDocument/2006/relationships/themeOverride" Target="../theme/themeOverride18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3.png"/><Relationship Id="rId19" Type="http://schemas.openxmlformats.org/officeDocument/2006/relationships/slideLayout" Target="../slideLayouts/slideLayout24.xml"/><Relationship Id="rId18" Type="http://schemas.openxmlformats.org/officeDocument/2006/relationships/themeOverride" Target="../theme/themeOverride1.xml"/><Relationship Id="rId17" Type="http://schemas.openxmlformats.org/officeDocument/2006/relationships/tags" Target="../tags/tag293.xml"/><Relationship Id="rId16" Type="http://schemas.openxmlformats.org/officeDocument/2006/relationships/tags" Target="../tags/tag292.xml"/><Relationship Id="rId15" Type="http://schemas.openxmlformats.org/officeDocument/2006/relationships/tags" Target="../tags/tag291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tags" Target="../tags/tag27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1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1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1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30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1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5.xml"/><Relationship Id="rId5" Type="http://schemas.openxmlformats.org/officeDocument/2006/relationships/themeOverride" Target="../theme/themeOverride6.xml"/><Relationship Id="rId4" Type="http://schemas.openxmlformats.org/officeDocument/2006/relationships/tags" Target="../tags/tag309.xml"/><Relationship Id="rId3" Type="http://schemas.openxmlformats.org/officeDocument/2006/relationships/image" Target="../media/image6.png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5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312.xml"/><Relationship Id="rId3" Type="http://schemas.openxmlformats.org/officeDocument/2006/relationships/image" Target="../media/image7.png"/><Relationship Id="rId2" Type="http://schemas.openxmlformats.org/officeDocument/2006/relationships/tags" Target="../tags/tag311.xml"/><Relationship Id="rId1" Type="http://schemas.openxmlformats.org/officeDocument/2006/relationships/tags" Target="../tags/tag31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35.xml"/><Relationship Id="rId7" Type="http://schemas.openxmlformats.org/officeDocument/2006/relationships/themeOverride" Target="../theme/themeOverride8.xml"/><Relationship Id="rId6" Type="http://schemas.openxmlformats.org/officeDocument/2006/relationships/tags" Target="../tags/tag3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276095" y="1598930"/>
            <a:ext cx="7877680" cy="132207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/>
          <a:p>
            <a:pPr algn="r"/>
            <a:r>
              <a:rPr lang="zh-CN" altLang="en-US" sz="80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文本情感智能识别</a:t>
            </a:r>
            <a:endParaRPr lang="zh-CN" altLang="en-US" sz="80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招商证券人工智能软件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课程结课答辩</a:t>
            </a: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6603365" y="4137025"/>
            <a:ext cx="4550410" cy="65722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小组成员：邓楚枫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孙伯涵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王雨涵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钱梓元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牛灵灵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日期：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2024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日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6050" y="172395"/>
            <a:ext cx="10976400" cy="5652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数据预处理</a:t>
            </a:r>
            <a:endParaRPr lang="zh-CN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593725" y="5180330"/>
            <a:ext cx="11001375" cy="604520"/>
          </a:xfrm>
        </p:spPr>
        <p:txBody>
          <a:bodyPr/>
          <a:lstStyle/>
          <a:p>
            <a:r>
              <a:rPr lang="zh-CN" altLang="en-US" dirty="0"/>
              <a:t>这些代码负责将标签进行 One-Hot 编码，将文本转化为序列，并通过填充确保所有序列具有相同的长度。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</p:blipFill>
        <p:spPr>
          <a:xfrm>
            <a:off x="1033145" y="738504"/>
            <a:ext cx="9262745" cy="4441825"/>
          </a:xfrm>
          <a:prstGeom prst="rect">
            <a:avLst/>
          </a:prstGeom>
        </p:spPr>
      </p:pic>
      <p:sp>
        <p:nvSpPr>
          <p:cNvPr id="8" name="文本占位符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93365" y="5846515"/>
            <a:ext cx="11001600" cy="101160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读取和清洗数据</a:t>
            </a:r>
            <a:r>
              <a:rPr lang="en-US" altLang="zh-CN" dirty="0"/>
              <a:t>——划分训练集、验证集和测试</a:t>
            </a:r>
            <a:r>
              <a:rPr lang="zh-CN" altLang="en-US" dirty="0"/>
              <a:t>集</a:t>
            </a:r>
            <a:r>
              <a:rPr lang="en-US" altLang="zh-CN" dirty="0"/>
              <a:t>——标签的One-Hot编码——文本编码和填</a:t>
            </a:r>
            <a:r>
              <a:rPr lang="zh-CN" altLang="en-US" dirty="0"/>
              <a:t>充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sym typeface="+mn-ea"/>
              </a:rPr>
              <a:t>模型构建</a:t>
            </a:r>
            <a:endParaRPr lang="zh-CN" altLang="en-US" sz="3600"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247140"/>
            <a:ext cx="11293475" cy="781050"/>
          </a:xfrm>
        </p:spPr>
        <p:txBody>
          <a:bodyPr>
            <a:normAutofit fontScale="32500" lnSpcReduction="10000"/>
          </a:bodyPr>
          <a:lstStyle/>
          <a:p>
            <a:pPr marL="0" indent="0">
              <a:buNone/>
            </a:pPr>
            <a:r>
              <a:rPr lang="zh-CN" altLang="en-US" sz="6400">
                <a:sym typeface="+mn-ea"/>
              </a:rPr>
              <a:t>构建了一个LSTM模型，包括输入层、嵌入层、LSTM层、全连接层和输出层，最后编译模型</a:t>
            </a:r>
            <a:endParaRPr lang="zh-CN" altLang="en-US" sz="6400">
              <a:sym typeface="+mn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</p:blipFill>
        <p:spPr>
          <a:xfrm>
            <a:off x="507365" y="1978660"/>
            <a:ext cx="11350625" cy="30365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Kingsoft\Desktop\图片库\简单\apple-clean-containers-205316.jpgapple-clean-containers-20531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-233"/>
          <a:stretch>
            <a:fillRect/>
          </a:stretch>
        </p:blipFill>
        <p:spPr>
          <a:xfrm>
            <a:off x="-807720" y="-191770"/>
            <a:ext cx="14041755" cy="4439920"/>
          </a:xfrm>
          <a:prstGeom prst="rect">
            <a:avLst/>
          </a:prstGeom>
        </p:spPr>
      </p:pic>
      <p:sp>
        <p:nvSpPr>
          <p:cNvPr id="6" name="Title 6"/>
          <p:cNvSpPr txBox="1"/>
          <p:nvPr userDrawn="1">
            <p:custDataLst>
              <p:tags r:id="rId3"/>
            </p:custDataLst>
          </p:nvPr>
        </p:nvSpPr>
        <p:spPr>
          <a:xfrm>
            <a:off x="608965" y="5215255"/>
            <a:ext cx="9434195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使用训练集进行模型训练，设置批量大小和训练轮次，使用验证集进行验证，并应用早停法以防止过拟合。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 userDrawn="1">
            <p:custDataLst>
              <p:tags r:id="rId4"/>
            </p:custDataLst>
          </p:nvPr>
        </p:nvSpPr>
        <p:spPr>
          <a:xfrm>
            <a:off x="609299" y="4498788"/>
            <a:ext cx="10973399" cy="5651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95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模型训练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5"/>
        </p:blipFill>
        <p:spPr>
          <a:xfrm>
            <a:off x="3642995" y="1185545"/>
            <a:ext cx="4906010" cy="1371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模型评估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82930" y="1652270"/>
            <a:ext cx="8077835" cy="409321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在测试集上进行预测，计算准确率、精确率、召回率和F1值，并输出评估结果。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</p:blipFill>
        <p:spPr>
          <a:xfrm>
            <a:off x="304211" y="2528214"/>
            <a:ext cx="11125200" cy="3629025"/>
          </a:xfrm>
          <a:prstGeom prst="rect">
            <a:avLst/>
          </a:prstGeom>
          <a:effectLst>
            <a:softEdge rad="76200"/>
          </a:effectLst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应用展示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82930" y="1652270"/>
            <a:ext cx="8077835" cy="409321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在测试集上进行预测，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计算准确率、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精确率、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召回率和F1值，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并输出评估结果。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展示情感分析系统的用户界面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输入文本、分析结果展示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0" y="11430"/>
            <a:ext cx="7284720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应用展示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82930" y="1652270"/>
            <a:ext cx="8077835" cy="409321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在测试集上进行预测，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计算准确率、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精确率、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召回率和F1值，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并输出评估结果。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展示情感分析系统的用户界面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输入文本、分析结果展示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770" y="0"/>
            <a:ext cx="7301865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03</a:t>
            </a:r>
            <a:endParaRPr lang="en-US" altLang="zh-CN" sz="124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未来展望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19530" y="4237990"/>
            <a:ext cx="7821930" cy="2127250"/>
          </a:xfrm>
        </p:spPr>
        <p:txBody>
          <a:bodyPr>
            <a:no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首先，我们计划扩展数据集，以涵盖更多样化的文本来源和情感类别，从而提升模型的泛化能力。其次，我们希望实现多语言支持，以满足全球用户的需求；并探索在流媒体数据上进行即时情感分析的可能性。最终，我们期望将该系统应用于更多实际场景，如商业决策、客户服务和社交媒体监测，为用户提供更全面的情感洞察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5207 [转换]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-6350" y="0"/>
            <a:ext cx="3169285" cy="6858000"/>
          </a:xfrm>
          <a:prstGeom prst="rect">
            <a:avLst/>
          </a:prstGeom>
        </p:spPr>
      </p:pic>
      <p:pic>
        <p:nvPicPr>
          <p:cNvPr id="4" name="图片 3" descr="85207 [转换]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flipH="1" flipV="1">
            <a:off x="9028430" y="0"/>
            <a:ext cx="3169285" cy="6858000"/>
          </a:xfrm>
          <a:prstGeom prst="rect">
            <a:avLst/>
          </a:prstGeom>
        </p:spPr>
      </p:pic>
      <p:sp>
        <p:nvSpPr>
          <p:cNvPr id="5" name="圆角矩形 4"/>
          <p:cNvSpPr/>
          <p:nvPr>
            <p:custDataLst>
              <p:tags r:id="rId4"/>
            </p:custDataLst>
          </p:nvPr>
        </p:nvSpPr>
        <p:spPr>
          <a:xfrm>
            <a:off x="2481580" y="132778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364865" y="146304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pPr algn="l" fontAlgn="auto"/>
            <a:r>
              <a:rPr kumimoji="0" lang="zh-CN" altLang="en-US" sz="2400" b="1" i="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客户服务</a:t>
            </a:r>
            <a:endParaRPr kumimoji="0" lang="zh-CN" altLang="en-US" sz="2400" b="1" i="0" kern="0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2481580" y="294957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3364865" y="308483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心理咨询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8"/>
            </p:custDataLst>
          </p:nvPr>
        </p:nvSpPr>
        <p:spPr>
          <a:xfrm>
            <a:off x="7028180" y="132778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9"/>
            </p:custDataLst>
          </p:nvPr>
        </p:nvSpPr>
        <p:spPr>
          <a:xfrm>
            <a:off x="7028180" y="294957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>
            <p:custDataLst>
              <p:tags r:id="rId10"/>
            </p:custDataLst>
          </p:nvPr>
        </p:nvSpPr>
        <p:spPr>
          <a:xfrm>
            <a:off x="2481580" y="457136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3364865" y="470662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市场调研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17" name="圆角矩形 16"/>
          <p:cNvSpPr/>
          <p:nvPr>
            <p:custDataLst>
              <p:tags r:id="rId12"/>
            </p:custDataLst>
          </p:nvPr>
        </p:nvSpPr>
        <p:spPr>
          <a:xfrm>
            <a:off x="7028180" y="457136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06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7911465" y="146304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社交媒体分析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7911465" y="308483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网络舆情管理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5"/>
            </p:custDataLst>
          </p:nvPr>
        </p:nvSpPr>
        <p:spPr>
          <a:xfrm>
            <a:off x="7870190" y="470662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情绪检测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04</a:t>
            </a:r>
            <a:endParaRPr lang="en-US" altLang="zh-CN" sz="124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总结及</a:t>
            </a:r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本项目成功实现了基于LSTM的文本情感识别，具备实用价值。感谢郑玮老师和朱剑锋老师的教学与指导！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092825" y="3541239"/>
            <a:ext cx="5054601" cy="861037"/>
          </a:xfrm>
        </p:spPr>
        <p:txBody>
          <a:bodyPr/>
          <a:lstStyle/>
          <a:p>
            <a:r>
              <a:rPr lang="zh-CN" altLang="en-US" dirty="0"/>
              <a:t>感谢您的观看！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5207 [转换]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-6350" y="0"/>
            <a:ext cx="3169285" cy="6858000"/>
          </a:xfrm>
          <a:prstGeom prst="rect">
            <a:avLst/>
          </a:prstGeom>
        </p:spPr>
      </p:pic>
      <p:pic>
        <p:nvPicPr>
          <p:cNvPr id="4" name="图片 3" descr="85207 [转换]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flipH="1" flipV="1">
            <a:off x="9028430" y="0"/>
            <a:ext cx="3169285" cy="6858000"/>
          </a:xfrm>
          <a:prstGeom prst="rect">
            <a:avLst/>
          </a:prstGeom>
        </p:spPr>
      </p:pic>
      <p:sp>
        <p:nvSpPr>
          <p:cNvPr id="35" name="文本框 34"/>
          <p:cNvSpPr txBox="1"/>
          <p:nvPr>
            <p:custDataLst>
              <p:tags r:id="rId4"/>
            </p:custDataLst>
          </p:nvPr>
        </p:nvSpPr>
        <p:spPr>
          <a:xfrm>
            <a:off x="4438650" y="504825"/>
            <a:ext cx="3314700" cy="8566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Segoe UI Semibold" panose="020B0702040204020203" charset="0"/>
                <a:sym typeface="+mn-ea"/>
              </a:rPr>
              <a:t>CONTENTS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5"/>
            </p:custDataLst>
          </p:nvPr>
        </p:nvSpPr>
        <p:spPr>
          <a:xfrm>
            <a:off x="1908810" y="222795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792095" y="2177785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pPr algn="l" fontAlgn="auto"/>
            <a:r>
              <a:rPr kumimoji="0" lang="zh-CN" altLang="en-US" sz="2400" b="1" i="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项目背景</a:t>
            </a:r>
            <a:endParaRPr kumimoji="0" lang="zh-CN" altLang="en-US" sz="2400" b="1" i="0" kern="0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2792095" y="2628900"/>
            <a:ext cx="3414395" cy="711200"/>
          </a:xfrm>
          <a:prstGeom prst="rect">
            <a:avLst/>
          </a:prstGeom>
          <a:noFill/>
        </p:spPr>
        <p:txBody>
          <a:bodyPr anchor="t" anchorCtr="0"/>
          <a:lstStyle/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Light" panose="020B0502040204020203" charset="0"/>
                <a:sym typeface="Arial" panose="020B0604020202020204" pitchFamily="34" charset="0"/>
              </a:rPr>
              <a:t>随着社交媒体的发展，情感分析在市场调查、客户反馈等领域的重要性日益凸显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Light" panose="020B0502040204020203" charset="0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Light" panose="020B0502040204020203" charset="0"/>
              <a:sym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1908810" y="4468046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2792095" y="4417881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未来展望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2792095" y="4868731"/>
            <a:ext cx="3121025" cy="711200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/>
          <a:p>
            <a:pPr fontAlgn="auto">
              <a:lnSpc>
                <a:spcPct val="150000"/>
              </a:lnSpc>
            </a:pPr>
            <a:r>
              <a:rPr kumimoji="0" lang="zh-CN" altLang="en-US" sz="1400" i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Light" panose="020B0502040204020203" charset="0"/>
                <a:sym typeface="Arial" panose="020B0604020202020204" pitchFamily="34" charset="0"/>
              </a:rPr>
              <a:t>改进方向、应用场景</a:t>
            </a:r>
            <a:endParaRPr kumimoji="0" lang="zh-CN" altLang="en-US" sz="1400" i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Light" panose="020B0502040204020203" charset="0"/>
              <a:sym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>
            <p:custDataLst>
              <p:tags r:id="rId11"/>
            </p:custDataLst>
          </p:nvPr>
        </p:nvSpPr>
        <p:spPr>
          <a:xfrm>
            <a:off x="6455410" y="222795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12"/>
            </p:custDataLst>
          </p:nvPr>
        </p:nvSpPr>
        <p:spPr>
          <a:xfrm>
            <a:off x="6455410" y="4468046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7338695" y="2177785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项目介绍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7338695" y="2628635"/>
            <a:ext cx="3121025" cy="711200"/>
          </a:xfrm>
          <a:prstGeom prst="rect">
            <a:avLst/>
          </a:prstGeom>
          <a:noFill/>
        </p:spPr>
        <p:txBody>
          <a:bodyPr anchor="t" anchorCtr="0">
            <a:normAutofit fontScale="975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Light" panose="020B0502040204020203" charset="0"/>
                <a:sym typeface="Arial" panose="020B0604020202020204" pitchFamily="34" charset="0"/>
              </a:rPr>
              <a:t>技术路线、数据集介绍、数据预处理、模型构建及训练评估、应用展示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Light" panose="020B0502040204020203" charset="0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7338695" y="4417881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总结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7338695" y="4868731"/>
            <a:ext cx="3121025" cy="711200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Light" panose="020B0502040204020203" charset="0"/>
                <a:sym typeface="Arial" panose="020B0604020202020204" pitchFamily="34" charset="0"/>
              </a:rPr>
              <a:t>总结及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Light" panose="020B0502040204020203" charset="0"/>
                <a:sym typeface="Arial" panose="020B0604020202020204" pitchFamily="34" charset="0"/>
              </a:rPr>
              <a:t>Q&amp;A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Light" panose="020B0502040204020203" charset="0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01</a:t>
            </a:r>
            <a:endParaRPr lang="en-US" altLang="zh-CN" sz="124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1400"/>
              <a:t>随着社交媒体的迅猛发展，情感分析在市场调查和客户反馈等领域的重要性日益凸显。我们面临着一个关键问题：如何有效地理解和分析海量文本中的情感倾向。因此，我们的目标是开发一个智能情感识别系统，能够自动高效地分析文本情感，为决策提供有力支持。</a:t>
            </a:r>
            <a:endParaRPr lang="zh-CN" altLang="en-US" sz="140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01</a:t>
            </a:r>
            <a:endParaRPr lang="en-US" altLang="zh-CN" sz="124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sz="1400">
                <a:sym typeface="+mn-ea"/>
              </a:rPr>
              <a:t>同时我们可以在日常生活中所运用的许多</a:t>
            </a:r>
            <a:r>
              <a:rPr lang="en-US" altLang="zh-CN" sz="1400">
                <a:sym typeface="+mn-ea"/>
              </a:rPr>
              <a:t>app</a:t>
            </a:r>
            <a:r>
              <a:rPr sz="1400">
                <a:sym typeface="+mn-ea"/>
              </a:rPr>
              <a:t>中发现对于文本情感分析模型的应用，这对于我们获取信息提供了更为直观的体验。（下图为微博情感分析运用案例）</a:t>
            </a:r>
            <a:endParaRPr lang="zh-CN" altLang="en-US" sz="140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9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4018280" cy="6858000"/>
          </a:xfrm>
          <a:prstGeom prst="rect">
            <a:avLst/>
          </a:prstGeom>
        </p:spPr>
      </p:pic>
      <p:pic>
        <p:nvPicPr>
          <p:cNvPr id="6" name="图片 5" descr="9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85" y="0"/>
            <a:ext cx="424815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338" y="3307888"/>
            <a:ext cx="3391152" cy="1235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06233" y="3829682"/>
            <a:ext cx="3391152" cy="1235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02</a:t>
            </a:r>
            <a:endParaRPr lang="en-US" altLang="zh-CN" sz="124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项目介绍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sz="1400" dirty="0">
                <a:cs typeface="Segoe UI Light" panose="020B0502040204020203" charset="0"/>
                <a:sym typeface="Arial" panose="020B0604020202020204" pitchFamily="34" charset="0"/>
              </a:rPr>
              <a:t>技术路线、数据集介绍、数据预处理、模型构建及训练评估、应用展示</a:t>
            </a:r>
            <a:endParaRPr lang="zh-CN" altLang="en-US" sz="1400" dirty="0">
              <a:cs typeface="Segoe UI Light" panose="020B0502040204020203" charset="0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zh-CN" sz="3600" dirty="0">
                <a:sym typeface="+mn-ea"/>
              </a:rPr>
              <a:t>技术路线</a:t>
            </a:r>
            <a:r>
              <a:rPr lang="en-US" altLang="zh-CN" sz="3600" dirty="0">
                <a:sym typeface="+mn-ea"/>
              </a:rPr>
              <a:t>——</a:t>
            </a:r>
            <a:r>
              <a:rPr lang="zh-CN" altLang="en-US" sz="3600" dirty="0">
                <a:sym typeface="+mn-ea"/>
              </a:rPr>
              <a:t>数据处理</a:t>
            </a:r>
            <a:endParaRPr lang="zh-CN" altLang="en-US" sz="3600"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80020" y="1073475"/>
            <a:ext cx="5342400" cy="7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数据清洗：保留中文、去除停用词</a:t>
            </a:r>
            <a:endParaRPr lang="zh-CN" altLang="en-US"/>
          </a:p>
        </p:txBody>
      </p:sp>
      <p:pic>
        <p:nvPicPr>
          <p:cNvPr id="12" name="图片 11" descr="C:/Users/牛灵灵/Desktop/2.png2"/>
          <p:cNvPicPr/>
          <p:nvPr/>
        </p:nvPicPr>
        <p:blipFill>
          <a:blip r:embed="rId3"/>
          <a:srcRect l="1377" r="1377"/>
        </p:blipFill>
        <p:spPr>
          <a:xfrm>
            <a:off x="456565" y="1616710"/>
            <a:ext cx="7239000" cy="45205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zh-CN" sz="3600" dirty="0">
                <a:sym typeface="+mn-ea"/>
              </a:rPr>
              <a:t>技术路线</a:t>
            </a:r>
            <a:r>
              <a:rPr lang="en-US" altLang="zh-CN" sz="3600" dirty="0">
                <a:sym typeface="+mn-ea"/>
              </a:rPr>
              <a:t>——</a:t>
            </a:r>
            <a:r>
              <a:rPr lang="zh-CN" altLang="en-US" sz="3600" dirty="0">
                <a:sym typeface="+mn-ea"/>
              </a:rPr>
              <a:t>数据处理</a:t>
            </a:r>
            <a:endParaRPr lang="zh-CN" altLang="en-US" sz="3600"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2400" y="1088080"/>
            <a:ext cx="5342400" cy="7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数据集构建：从文本中提取特征。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</p:blipFill>
        <p:spPr>
          <a:xfrm>
            <a:off x="494030" y="1519555"/>
            <a:ext cx="8491220" cy="4527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79755" y="4394835"/>
            <a:ext cx="10942320" cy="11944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10565" y="1278255"/>
            <a:ext cx="10942320" cy="11944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sym typeface="+mn-ea"/>
              </a:rPr>
              <a:t>数据集介绍</a:t>
            </a:r>
            <a:endParaRPr lang="zh-CN" altLang="en-US" sz="3600"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4601210"/>
            <a:ext cx="10645140" cy="781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样本大小：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在调用 `getData()` 函数后，可以使用 `len(data)` 和 `len(label)` 来获取样本数量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99135" y="1215390"/>
            <a:ext cx="11028680" cy="781050"/>
          </a:xfrm>
          <a:prstGeom prst="rect">
            <a:avLst/>
          </a:prstGeom>
          <a:ln>
            <a:noFill/>
          </a:ln>
        </p:spPr>
        <p:txBody>
          <a:bodyPr vert="horz" lIns="90170" tIns="46990" rIns="90170" bIns="4699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ym typeface="+mn-ea"/>
              </a:rPr>
              <a:t>数据来源：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数据集被指定为 `./data/data.txt` 文件。该函数通过逐行读取文件内容来构建数据集，数据应包含文本和标签，并使用特定的分隔符进行分割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4"/>
        </p:blipFill>
        <p:spPr>
          <a:xfrm>
            <a:off x="579438" y="2532380"/>
            <a:ext cx="8658225" cy="12954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</p:blipFill>
        <p:spPr>
          <a:xfrm>
            <a:off x="579438" y="5784533"/>
            <a:ext cx="3781425" cy="6572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THUMBS_INDEX" val="1、4、7、8、9、10、11、12、13、14、15"/>
  <p:tag name="KSO_WM_TEMPLATE_SUBCATEGORY" val="0"/>
  <p:tag name="KSO_WM_TAG_VERSION" val="1.0"/>
  <p:tag name="KSO_WM_BEAUTIFY_FLAG" val="#wm#"/>
  <p:tag name="KSO_WM_TEMPLATE_CATEGORY" val="custom"/>
  <p:tag name="KSO_WM_TEMPLATE_INDEX" val="20202684"/>
  <p:tag name="KSO_WM_TEMPLATE_MASTER_TYPE" val="1"/>
  <p:tag name="KSO_WM_TEMPLATE_COLOR_TYPE" val="1"/>
  <p:tag name="KSO_WM_TEMPLATE_MASTER_THUMB_INDEX" val="1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TEMPLATE_THUMBS_INDEX" val="1、4、7、8、9、10、11、12、13、14、15"/>
  <p:tag name="KSO_WM_TEMPLATE_SUBCATEGORY" val="0"/>
  <p:tag name="KSO_WM_TAG_VERSION" val="1.0"/>
  <p:tag name="KSO_WM_BEAUTIFY_FLAG" val="#wm#"/>
  <p:tag name="KSO_WM_TEMPLATE_CATEGORY" val="custom"/>
  <p:tag name="KSO_WM_TEMPLATE_INDEX" val="20202684"/>
  <p:tag name="KSO_WM_TEMPLATE_MASTER_TYPE" val="1"/>
  <p:tag name="KSO_WM_TEMPLATE_COLOR_TYPE" val="1"/>
  <p:tag name="KSO_WM_TEMPLATE_MASTER_THUMB_INDEX" val="1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TYPE" val="i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简约工作汇报"/>
  <p:tag name="KSO_WM_UNIT_NOCLEAR" val="0"/>
  <p:tag name="KSO_WM_UNIT_VALUE" val="12"/>
  <p:tag name="KSO_WM_UNIT_TYPE" val="a"/>
  <p:tag name="KSO_WM_UNIT_INDEX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27"/>
  <p:tag name="KSO_WM_UNIT_TYPE" val="b"/>
  <p:tag name="KSO_WM_UNIT_INDEX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"/>
  <p:tag name="KSO_WM_UNIT_NOCLEAR" val="0"/>
  <p:tag name="KSO_WM_UNIT_VALUE" val="46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SLIDE_ID" val="custom2020268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84"/>
  <p:tag name="KSO_WM_SLIDE_LAYOUT" val="a_b"/>
  <p:tag name="KSO_WM_SLIDE_LAYOUT_CNT" val="1_2"/>
  <p:tag name="KSO_WM_UNIT_SHOW_EDIT_AREA_INDICATION" val="1"/>
  <p:tag name="KSO_WM_TEMPLATE_THUMBS_INDEX" val="1、4、7、8、9、10、11、12、13、14、15"/>
  <p:tag name="KSO_WM_TEMPLATE_MASTER_THUMB_INDEX" val="1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84_4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84_4*i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84_4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84_4*l_h_i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84_4*l_h_a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684_4*l_h_f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VALUE" val="32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84_4*l_h_i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84_4*l_h_a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684_4*l_h_f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VALUE" val="32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84_4*l_h_i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84_4*l_h_i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84_4*l_h_a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684_4*l_h_f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VALUE" val="32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9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84_4*l_h_a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9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684_4*l_h_f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VALUE" val="32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30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3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3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3*f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4"/>
  <p:tag name="KSO_WM_UNIT_TYPE" val="f"/>
  <p:tag name="KSO_WM_UNIT_INDEX" val="1"/>
</p:tagLst>
</file>

<file path=ppt/tags/tag309.xml><?xml version="1.0" encoding="utf-8"?>
<p:tagLst xmlns:p="http://schemas.openxmlformats.org/presentationml/2006/main">
  <p:tag name="KSO_WM_SLIDE_ID" val="custom20202684_13"/>
  <p:tag name="KSO_WM_TEMPLATE_SUBCATEGORY" val="0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2_2"/>
  <p:tag name="KSO_WM_TEMPLATE_MASTER_TYPE" val="1"/>
  <p:tag name="KSO_WM_TEMPLATE_COLOR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3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3*f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4"/>
  <p:tag name="KSO_WM_UNIT_TYPE" val="f"/>
  <p:tag name="KSO_WM_UNIT_INDEX" val="1"/>
</p:tagLst>
</file>

<file path=ppt/tags/tag312.xml><?xml version="1.0" encoding="utf-8"?>
<p:tagLst xmlns:p="http://schemas.openxmlformats.org/presentationml/2006/main">
  <p:tag name="KSO_WM_SLIDE_ID" val="custom20202684_13"/>
  <p:tag name="KSO_WM_TEMPLATE_SUBCATEGORY" val="0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2_2"/>
  <p:tag name="KSO_WM_TEMPLATE_MASTER_TYPE" val="1"/>
  <p:tag name="KSO_WM_TEMPLATE_COLOR_TYPE" val="1"/>
</p:tagLst>
</file>

<file path=ppt/tags/tag3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3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3*f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4"/>
  <p:tag name="KSO_WM_UNIT_TYPE" val="f"/>
  <p:tag name="KSO_WM_UNIT_INDEX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3*f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4"/>
  <p:tag name="KSO_WM_UNIT_TYPE" val="f"/>
  <p:tag name="KSO_WM_UNIT_INDEX" val="1"/>
</p:tagLst>
</file>

<file path=ppt/tags/tag316.xml><?xml version="1.0" encoding="utf-8"?>
<p:tagLst xmlns:p="http://schemas.openxmlformats.org/presentationml/2006/main">
  <p:tag name="KSO_WM_SLIDE_ID" val="custom20202684_13"/>
  <p:tag name="KSO_WM_TEMPLATE_SUBCATEGORY" val="0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2_2"/>
  <p:tag name="KSO_WM_TEMPLATE_MASTER_TYPE" val="1"/>
  <p:tag name="KSO_WM_TEMPLATE_COLOR_TYPE" val="1"/>
</p:tagLst>
</file>

<file path=ppt/tags/tag3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2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p="http://schemas.openxmlformats.org/presentationml/2006/main"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2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2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custom20202684_12"/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866*434"/>
  <p:tag name="KSO_WM_SLIDE_POSITION" val="46*52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1_1"/>
  <p:tag name="KSO_WM_TEMPLATE_MASTER_TYPE" val="1"/>
  <p:tag name="KSO_WM_TEMPLATE_COLOR_TYPE" val="1"/>
</p:tagLst>
</file>

<file path=ppt/tags/tag3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3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3*f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4"/>
  <p:tag name="KSO_WM_UNIT_TYPE" val="f"/>
  <p:tag name="KSO_WM_UNIT_INDEX" val="1"/>
</p:tagLst>
</file>

<file path=ppt/tags/tag323.xml><?xml version="1.0" encoding="utf-8"?>
<p:tagLst xmlns:p="http://schemas.openxmlformats.org/presentationml/2006/main">
  <p:tag name="KSO_WM_SLIDE_ID" val="custom20202684_13"/>
  <p:tag name="KSO_WM_TEMPLATE_SUBCATEGORY" val="0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2_2"/>
  <p:tag name="KSO_WM_TEMPLATE_MASTER_TYPE" val="1"/>
  <p:tag name="KSO_WM_TEMPLATE_COLOR_TYPE" val="1"/>
</p:tagLst>
</file>

<file path=ppt/tags/tag324.xml><?xml version="1.0" encoding="utf-8"?>
<p:tagLst xmlns:p="http://schemas.openxmlformats.org/presentationml/2006/main">
  <p:tag name="KSO_WM_UNIT_VALUE" val="1012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84_8*d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SUPPORT_UNIT_TYPE" val="[&quot;all&quot;]"/>
</p:tagLst>
</file>

<file path=ppt/tags/tag325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8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8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27.xml><?xml version="1.0" encoding="utf-8"?>
<p:tagLst xmlns:p="http://schemas.openxmlformats.org/presentationml/2006/main">
  <p:tag name="KSO_WM_SLIDE_ID" val="custom20202684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1_1"/>
  <p:tag name="KSO_WM_SLIDE_TYPE" val="text"/>
  <p:tag name="KSO_WM_SLIDE_SUBTYPE" val="picTxt"/>
  <p:tag name="KSO_WM_SLIDE_SIZE" val="864*444"/>
  <p:tag name="KSO_WM_SLIDE_POSITION" val="47*48"/>
</p:tagLst>
</file>

<file path=ppt/tags/tag3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0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0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ID" val="custom202026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5*400"/>
  <p:tag name="KSO_WM_SLIDE_POSITION" val="45*60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1_1"/>
  <p:tag name="KSO_WM_TEMPLATE_MASTER_TYPE" val="1"/>
  <p:tag name="KSO_WM_TEMPLATE_COLOR_TYPE" val="1"/>
</p:tagLst>
</file>

<file path=ppt/tags/tag3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0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0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ID" val="custom202026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5*400"/>
  <p:tag name="KSO_WM_SLIDE_POSITION" val="45*60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1_1"/>
  <p:tag name="KSO_WM_TEMPLATE_MASTER_TYPE" val="1"/>
  <p:tag name="KSO_WM_TEMPLATE_COLOR_TYPE" val="1"/>
</p:tagLst>
</file>

<file path=ppt/tags/tag3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0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0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ID" val="custom202026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5*400"/>
  <p:tag name="KSO_WM_SLIDE_POSITION" val="45*60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1_1"/>
  <p:tag name="KSO_WM_TEMPLATE_MASTER_TYPE" val="1"/>
  <p:tag name="KSO_WM_TEMPLATE_COLOR_TYPE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84_6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84_6*i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84_6*l_h_i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4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84_6*l_h_a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84_6*l_h_i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4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84_6*l_h_a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84_6*l_h_i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84_6*l_h_i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684_6*l_h_i*1_5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2684_6*l_h_a*1_5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202684_6*l_h_i*1_6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84_6*l_h_a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84_6*l_h_a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custom20202684_6*l_h_a*1_6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35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5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S"/>
  <p:tag name="KSO_WM_UNIT_ISNUMDGMTITLE" val="0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5*b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54"/>
  <p:tag name="KSO_WM_UNIT_TYPE" val="b"/>
  <p:tag name="KSO_WM_UNIT_INDEX" val="2"/>
  <p:tag name="KSO_WM_UNIT_ISNUMDGMTITLE" val="0"/>
</p:tagLst>
</file>

<file path=ppt/tags/tag362.xml><?xml version="1.0" encoding="utf-8"?>
<p:tagLst xmlns:p="http://schemas.openxmlformats.org/presentationml/2006/main">
  <p:tag name="KSO_WM_TEMPLATE_THUMBS_INDEX" val="1、2、3、6、8、10、11、12、15"/>
  <p:tag name="KSO_WM_SLIDE_ID" val="custom20202684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84"/>
  <p:tag name="KSO_WM_SLIDE_LAYOUT" val="a_b"/>
  <p:tag name="KSO_WM_SLIDE_LAYOUT_CNT" val="1_2"/>
  <p:tag name="KSO_WM_TEMPLATE_MASTER_TYPE" val="1"/>
  <p:tag name="KSO_WM_TEMPLATE_COLOR_TYPE" val="1"/>
</p:tagLst>
</file>

<file path=ppt/tags/tag363.xml><?xml version="1.0" encoding="utf-8"?>
<p:tagLst xmlns:p="http://schemas.openxmlformats.org/presentationml/2006/main">
  <p:tag name="COMMONDATA" val="eyJoZGlkIjoiZmZlZDAwZDA3ZDE2MjVlYWQwZGMyYTQ4NzllNTU0NWYifQ=="/>
  <p:tag name="commondata" val="eyJoZGlkIjoiYWI5ZGRiMWI5ZWIzNDE0Yzc3OTQyMmQwYTVmMTk3YTgifQ==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BEBEB"/>
      </a:dk2>
      <a:lt2>
        <a:srgbClr val="FFFFFF"/>
      </a:lt2>
      <a:accent1>
        <a:srgbClr val="000000"/>
      </a:accent1>
      <a:accent2>
        <a:srgbClr val="1E1E1E"/>
      </a:accent2>
      <a:accent3>
        <a:srgbClr val="343434"/>
      </a:accent3>
      <a:accent4>
        <a:srgbClr val="4E4E4E"/>
      </a:accent4>
      <a:accent5>
        <a:srgbClr val="6A6A6A"/>
      </a:accent5>
      <a:accent6>
        <a:srgbClr val="85858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9">
      <a:dk1>
        <a:srgbClr val="000000"/>
      </a:dk1>
      <a:lt1>
        <a:srgbClr val="FFFFFF"/>
      </a:lt1>
      <a:dk2>
        <a:srgbClr val="EBEBEB"/>
      </a:dk2>
      <a:lt2>
        <a:srgbClr val="FFFFFF"/>
      </a:lt2>
      <a:accent1>
        <a:srgbClr val="000000"/>
      </a:accent1>
      <a:accent2>
        <a:srgbClr val="1E1E1E"/>
      </a:accent2>
      <a:accent3>
        <a:srgbClr val="343434"/>
      </a:accent3>
      <a:accent4>
        <a:srgbClr val="4E4E4E"/>
      </a:accent4>
      <a:accent5>
        <a:srgbClr val="6A6A6A"/>
      </a:accent5>
      <a:accent6>
        <a:srgbClr val="85858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0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1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2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3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4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5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6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7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8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2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3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4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5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6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7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8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9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</Words>
  <Application>WPS 演示</Application>
  <PresentationFormat>宽屏</PresentationFormat>
  <Paragraphs>150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汉仪旗黑-85S</vt:lpstr>
      <vt:lpstr>黑体</vt:lpstr>
      <vt:lpstr>(使用中文字体)</vt:lpstr>
      <vt:lpstr>Segoe Print</vt:lpstr>
      <vt:lpstr>Segoe UI Semibold</vt:lpstr>
      <vt:lpstr>Segoe UI Light</vt:lpstr>
      <vt:lpstr>Segoe UI</vt:lpstr>
      <vt:lpstr>Arial Unicode MS</vt:lpstr>
      <vt:lpstr>Calibri</vt:lpstr>
      <vt:lpstr>2_Office 主题​​</vt:lpstr>
      <vt:lpstr>1_Office 主题​​</vt:lpstr>
      <vt:lpstr>招商证券人工智能软件</vt:lpstr>
      <vt:lpstr>PowerPoint 演示文稿</vt:lpstr>
      <vt:lpstr>项目背景</vt:lpstr>
      <vt:lpstr>项目背景</vt:lpstr>
      <vt:lpstr>PowerPoint 演示文稿</vt:lpstr>
      <vt:lpstr>项目介绍</vt:lpstr>
      <vt:lpstr>技术路线——数据处理</vt:lpstr>
      <vt:lpstr>技术路线——数据处理</vt:lpstr>
      <vt:lpstr>数据集介绍</vt:lpstr>
      <vt:lpstr>数据预处理</vt:lpstr>
      <vt:lpstr>模型构建</vt:lpstr>
      <vt:lpstr>PowerPoint 演示文稿</vt:lpstr>
      <vt:lpstr>模型评估</vt:lpstr>
      <vt:lpstr>应用展示</vt:lpstr>
      <vt:lpstr>应用展示</vt:lpstr>
      <vt:lpstr>未来展望</vt:lpstr>
      <vt:lpstr>PowerPoint 演示文稿</vt:lpstr>
      <vt:lpstr>总结及Q&amp;A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灵</cp:lastModifiedBy>
  <cp:revision>164</cp:revision>
  <dcterms:created xsi:type="dcterms:W3CDTF">2019-06-19T02:08:00Z</dcterms:created>
  <dcterms:modified xsi:type="dcterms:W3CDTF">2024-09-20T11:38:30Z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5E00D18FAEC745BFB8A529161D4EBBFF_13</vt:lpwstr>
  </property>
</Properties>
</file>