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heme/theme3.xml" ContentType="application/vnd.openxmlformats-officedocument.them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heme/themeOverride1.xml" ContentType="application/vnd.openxmlformats-officedocument.themeOverride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ags/tag303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heme/themeOverride6.xml" ContentType="application/vnd.openxmlformats-officedocument.themeOverride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9.xml" ContentType="application/vnd.openxmlformats-officedocument.themeOverride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heme/themeOverride10.xml" ContentType="application/vnd.openxmlformats-officedocument.themeOverrid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11.xml" ContentType="application/vnd.openxmlformats-officedocument.themeOverride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heme/themeOverride12.xml" ContentType="application/vnd.openxmlformats-officedocument.themeOverride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notesSlides/notesSlide9.xml" ContentType="application/vnd.openxmlformats-officedocument.presentationml.notesSlide+xml"/>
  <Override PartName="/ppt/theme/themeOverride13.xml" ContentType="application/vnd.openxmlformats-officedocument.themeOverride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notesSlides/notesSlide10.xml" ContentType="application/vnd.openxmlformats-officedocument.presentationml.notesSlide+xml"/>
  <Override PartName="/ppt/theme/themeOverride14.xml" ContentType="application/vnd.openxmlformats-officedocument.themeOverride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notesSlides/notesSlide11.xml" ContentType="application/vnd.openxmlformats-officedocument.presentationml.notesSlide+xml"/>
  <Override PartName="/ppt/theme/themeOverride15.xml" ContentType="application/vnd.openxmlformats-officedocument.themeOverride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notesSlides/notesSlide12.xml" ContentType="application/vnd.openxmlformats-officedocument.presentationml.notesSlide+xml"/>
  <Override PartName="/ppt/theme/themeOverride16.xml" ContentType="application/vnd.openxmlformats-officedocument.themeOverride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notesSlides/notesSlide13.xml" ContentType="application/vnd.openxmlformats-officedocument.presentationml.notesSlide+xml"/>
  <Override PartName="/ppt/theme/themeOverride17.xml" ContentType="application/vnd.openxmlformats-officedocument.themeOverride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heme/themeOverride18.xml" ContentType="application/vnd.openxmlformats-officedocument.themeOverride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</p:sldMasterIdLst>
  <p:notesMasterIdLst>
    <p:notesMasterId r:id="rId22"/>
  </p:notesMasterIdLst>
  <p:sldIdLst>
    <p:sldId id="257" r:id="rId3"/>
    <p:sldId id="261" r:id="rId4"/>
    <p:sldId id="264" r:id="rId5"/>
    <p:sldId id="290" r:id="rId6"/>
    <p:sldId id="291" r:id="rId7"/>
    <p:sldId id="274" r:id="rId8"/>
    <p:sldId id="270" r:id="rId9"/>
    <p:sldId id="278" r:id="rId10"/>
    <p:sldId id="279" r:id="rId11"/>
    <p:sldId id="281" r:id="rId12"/>
    <p:sldId id="280" r:id="rId13"/>
    <p:sldId id="265" r:id="rId14"/>
    <p:sldId id="267" r:id="rId15"/>
    <p:sldId id="282" r:id="rId16"/>
    <p:sldId id="292" r:id="rId17"/>
    <p:sldId id="275" r:id="rId18"/>
    <p:sldId id="283" r:id="rId19"/>
    <p:sldId id="276" r:id="rId20"/>
    <p:sldId id="272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64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应用展示文字不确定</a:t>
            </a:r>
            <a:r>
              <a:rPr lang="en-US" altLang="zh-CN"/>
              <a:t> need</a:t>
            </a:r>
            <a:r>
              <a:rPr lang="zh-CN" altLang="en-US"/>
              <a:t>修改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应用展示文字不确定</a:t>
            </a:r>
            <a:r>
              <a:rPr lang="en-US" altLang="zh-CN"/>
              <a:t> need</a:t>
            </a:r>
            <a:r>
              <a:rPr lang="zh-CN" altLang="en-US"/>
              <a:t>修改</a:t>
            </a: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改进方向是否需要详细版？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需要混淆矩阵白底图</a:t>
            </a:r>
            <a:r>
              <a:rPr lang="en-US" altLang="zh-CN"/>
              <a:t> </a:t>
            </a:r>
            <a:r>
              <a:rPr lang="zh-CN" altLang="en-US"/>
              <a:t>还有训练图？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10" Type="http://schemas.openxmlformats.org/officeDocument/2006/relationships/image" Target="../media/image1.png"/><Relationship Id="rId4" Type="http://schemas.openxmlformats.org/officeDocument/2006/relationships/tags" Target="../tags/tag11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9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10" Type="http://schemas.openxmlformats.org/officeDocument/2006/relationships/image" Target="../media/image1.png"/><Relationship Id="rId4" Type="http://schemas.openxmlformats.org/officeDocument/2006/relationships/tags" Target="../tags/tag77.xml"/><Relationship Id="rId9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7" Type="http://schemas.openxmlformats.org/officeDocument/2006/relationships/image" Target="../media/image2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6.xml"/><Relationship Id="rId4" Type="http://schemas.openxmlformats.org/officeDocument/2006/relationships/tags" Target="../tags/tag85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10" Type="http://schemas.openxmlformats.org/officeDocument/2006/relationships/image" Target="../media/image2.png"/><Relationship Id="rId4" Type="http://schemas.openxmlformats.org/officeDocument/2006/relationships/tags" Target="../tags/tag90.xml"/><Relationship Id="rId9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image" Target="../media/image2.png"/><Relationship Id="rId5" Type="http://schemas.openxmlformats.org/officeDocument/2006/relationships/tags" Target="../tags/tag9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8.xml"/><Relationship Id="rId9" Type="http://schemas.openxmlformats.org/officeDocument/2006/relationships/tags" Target="../tags/tag103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image" Target="../media/image2.png"/><Relationship Id="rId5" Type="http://schemas.openxmlformats.org/officeDocument/2006/relationships/tags" Target="../tags/tag10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07.xml"/><Relationship Id="rId9" Type="http://schemas.openxmlformats.org/officeDocument/2006/relationships/tags" Target="../tags/tag11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10" Type="http://schemas.openxmlformats.org/officeDocument/2006/relationships/image" Target="../media/image2.png"/><Relationship Id="rId4" Type="http://schemas.openxmlformats.org/officeDocument/2006/relationships/tags" Target="../tags/tag116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12" Type="http://schemas.openxmlformats.org/officeDocument/2006/relationships/image" Target="../media/image2.png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25.xml"/><Relationship Id="rId10" Type="http://schemas.openxmlformats.org/officeDocument/2006/relationships/tags" Target="../tags/tag130.xml"/><Relationship Id="rId4" Type="http://schemas.openxmlformats.org/officeDocument/2006/relationships/tags" Target="../tags/tag124.xml"/><Relationship Id="rId9" Type="http://schemas.openxmlformats.org/officeDocument/2006/relationships/tags" Target="../tags/tag129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33.xml"/><Relationship Id="rId7" Type="http://schemas.openxmlformats.org/officeDocument/2006/relationships/tags" Target="../tags/tag137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9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3" Type="http://schemas.openxmlformats.org/officeDocument/2006/relationships/tags" Target="../tags/tag146.xml"/><Relationship Id="rId7" Type="http://schemas.openxmlformats.org/officeDocument/2006/relationships/tags" Target="../tags/tag150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10" Type="http://schemas.openxmlformats.org/officeDocument/2006/relationships/image" Target="../media/image1.png"/><Relationship Id="rId4" Type="http://schemas.openxmlformats.org/officeDocument/2006/relationships/tags" Target="../tags/tag147.xml"/><Relationship Id="rId9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5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60.xml"/><Relationship Id="rId7" Type="http://schemas.openxmlformats.org/officeDocument/2006/relationships/tags" Target="../tags/tag164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9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67.xml"/><Relationship Id="rId7" Type="http://schemas.openxmlformats.org/officeDocument/2006/relationships/tags" Target="../tags/tag171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9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image" Target="../media/image2.png"/><Relationship Id="rId5" Type="http://schemas.openxmlformats.org/officeDocument/2006/relationships/tags" Target="../tags/tag17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9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2.xml"/><Relationship Id="rId3" Type="http://schemas.openxmlformats.org/officeDocument/2006/relationships/tags" Target="../tags/tag197.xml"/><Relationship Id="rId7" Type="http://schemas.openxmlformats.org/officeDocument/2006/relationships/tags" Target="../tags/tag201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tags" Target="../tags/tag200.xml"/><Relationship Id="rId5" Type="http://schemas.openxmlformats.org/officeDocument/2006/relationships/tags" Target="../tags/tag199.xml"/><Relationship Id="rId10" Type="http://schemas.openxmlformats.org/officeDocument/2006/relationships/image" Target="../media/image2.png"/><Relationship Id="rId4" Type="http://schemas.openxmlformats.org/officeDocument/2006/relationships/tags" Target="../tags/tag198.xml"/><Relationship Id="rId9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05.xml"/><Relationship Id="rId7" Type="http://schemas.openxmlformats.org/officeDocument/2006/relationships/tags" Target="../tags/tag209.xml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tags" Target="../tags/tag206.xml"/><Relationship Id="rId9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17.xml"/><Relationship Id="rId3" Type="http://schemas.openxmlformats.org/officeDocument/2006/relationships/tags" Target="../tags/tag212.xml"/><Relationship Id="rId7" Type="http://schemas.openxmlformats.org/officeDocument/2006/relationships/tags" Target="../tags/tag216.xml"/><Relationship Id="rId2" Type="http://schemas.openxmlformats.org/officeDocument/2006/relationships/tags" Target="../tags/tag211.xml"/><Relationship Id="rId1" Type="http://schemas.openxmlformats.org/officeDocument/2006/relationships/tags" Target="../tags/tag210.xml"/><Relationship Id="rId6" Type="http://schemas.openxmlformats.org/officeDocument/2006/relationships/tags" Target="../tags/tag215.xml"/><Relationship Id="rId5" Type="http://schemas.openxmlformats.org/officeDocument/2006/relationships/tags" Target="../tags/tag214.xml"/><Relationship Id="rId10" Type="http://schemas.openxmlformats.org/officeDocument/2006/relationships/image" Target="../media/image1.png"/><Relationship Id="rId4" Type="http://schemas.openxmlformats.org/officeDocument/2006/relationships/tags" Target="../tags/tag213.xml"/><Relationship Id="rId9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9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220.xml"/><Relationship Id="rId7" Type="http://schemas.openxmlformats.org/officeDocument/2006/relationships/image" Target="../media/image2.png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22.xml"/><Relationship Id="rId4" Type="http://schemas.openxmlformats.org/officeDocument/2006/relationships/tags" Target="../tags/tag221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230.xml"/><Relationship Id="rId3" Type="http://schemas.openxmlformats.org/officeDocument/2006/relationships/tags" Target="../tags/tag225.xml"/><Relationship Id="rId7" Type="http://schemas.openxmlformats.org/officeDocument/2006/relationships/tags" Target="../tags/tag229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10" Type="http://schemas.openxmlformats.org/officeDocument/2006/relationships/image" Target="../media/image2.png"/><Relationship Id="rId4" Type="http://schemas.openxmlformats.org/officeDocument/2006/relationships/tags" Target="../tags/tag226.xml"/><Relationship Id="rId9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238.xml"/><Relationship Id="rId3" Type="http://schemas.openxmlformats.org/officeDocument/2006/relationships/tags" Target="../tags/tag233.xml"/><Relationship Id="rId7" Type="http://schemas.openxmlformats.org/officeDocument/2006/relationships/tags" Target="../tags/tag237.xml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6" Type="http://schemas.openxmlformats.org/officeDocument/2006/relationships/tags" Target="../tags/tag236.xml"/><Relationship Id="rId11" Type="http://schemas.openxmlformats.org/officeDocument/2006/relationships/image" Target="../media/image2.png"/><Relationship Id="rId5" Type="http://schemas.openxmlformats.org/officeDocument/2006/relationships/tags" Target="../tags/tag23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34.xml"/><Relationship Id="rId9" Type="http://schemas.openxmlformats.org/officeDocument/2006/relationships/tags" Target="../tags/tag239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247.xml"/><Relationship Id="rId3" Type="http://schemas.openxmlformats.org/officeDocument/2006/relationships/tags" Target="../tags/tag242.xml"/><Relationship Id="rId7" Type="http://schemas.openxmlformats.org/officeDocument/2006/relationships/tags" Target="../tags/tag246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6" Type="http://schemas.openxmlformats.org/officeDocument/2006/relationships/tags" Target="../tags/tag245.xml"/><Relationship Id="rId11" Type="http://schemas.openxmlformats.org/officeDocument/2006/relationships/image" Target="../media/image2.png"/><Relationship Id="rId5" Type="http://schemas.openxmlformats.org/officeDocument/2006/relationships/tags" Target="../tags/tag24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43.xml"/><Relationship Id="rId9" Type="http://schemas.openxmlformats.org/officeDocument/2006/relationships/tags" Target="../tags/tag248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256.xml"/><Relationship Id="rId3" Type="http://schemas.openxmlformats.org/officeDocument/2006/relationships/tags" Target="../tags/tag251.xml"/><Relationship Id="rId7" Type="http://schemas.openxmlformats.org/officeDocument/2006/relationships/tags" Target="../tags/tag255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tags" Target="../tags/tag254.xml"/><Relationship Id="rId5" Type="http://schemas.openxmlformats.org/officeDocument/2006/relationships/tags" Target="../tags/tag253.xml"/><Relationship Id="rId10" Type="http://schemas.openxmlformats.org/officeDocument/2006/relationships/image" Target="../media/image2.png"/><Relationship Id="rId4" Type="http://schemas.openxmlformats.org/officeDocument/2006/relationships/tags" Target="../tags/tag252.xml"/><Relationship Id="rId9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264.xml"/><Relationship Id="rId3" Type="http://schemas.openxmlformats.org/officeDocument/2006/relationships/tags" Target="../tags/tag259.xml"/><Relationship Id="rId7" Type="http://schemas.openxmlformats.org/officeDocument/2006/relationships/tags" Target="../tags/tag263.xml"/><Relationship Id="rId12" Type="http://schemas.openxmlformats.org/officeDocument/2006/relationships/image" Target="../media/image2.png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6" Type="http://schemas.openxmlformats.org/officeDocument/2006/relationships/tags" Target="../tags/tag262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261.xml"/><Relationship Id="rId10" Type="http://schemas.openxmlformats.org/officeDocument/2006/relationships/tags" Target="../tags/tag266.xml"/><Relationship Id="rId4" Type="http://schemas.openxmlformats.org/officeDocument/2006/relationships/tags" Target="../tags/tag260.xml"/><Relationship Id="rId9" Type="http://schemas.openxmlformats.org/officeDocument/2006/relationships/tags" Target="../tags/tag265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69.xml"/><Relationship Id="rId7" Type="http://schemas.openxmlformats.org/officeDocument/2006/relationships/tags" Target="../tags/tag273.xml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6" Type="http://schemas.openxmlformats.org/officeDocument/2006/relationships/tags" Target="../tags/tag272.xml"/><Relationship Id="rId5" Type="http://schemas.openxmlformats.org/officeDocument/2006/relationships/tags" Target="../tags/tag271.xml"/><Relationship Id="rId4" Type="http://schemas.openxmlformats.org/officeDocument/2006/relationships/tags" Target="../tags/tag270.xml"/><Relationship Id="rId9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2.png"/><Relationship Id="rId5" Type="http://schemas.openxmlformats.org/officeDocument/2006/relationships/tags" Target="../tags/tag4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9.xml"/><Relationship Id="rId9" Type="http://schemas.openxmlformats.org/officeDocument/2006/relationships/tags" Target="../tags/tag4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9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10" Type="http://schemas.openxmlformats.org/officeDocument/2006/relationships/image" Target="../media/image2.png"/><Relationship Id="rId4" Type="http://schemas.openxmlformats.org/officeDocument/2006/relationships/tags" Target="../tags/tag62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9338310" y="988695"/>
            <a:ext cx="1815465" cy="4880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85207 [转换]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>
            <a:off x="-6350" y="6350"/>
            <a:ext cx="480187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647304" y="2697226"/>
            <a:ext cx="6506155" cy="907911"/>
          </a:xfrm>
        </p:spPr>
        <p:txBody>
          <a:bodyPr lIns="90000" tIns="46800" rIns="90000" bIns="46800" anchor="b" anchorCtr="0">
            <a:normAutofit/>
          </a:bodyPr>
          <a:lstStyle>
            <a:lvl1pPr algn="r">
              <a:defRPr sz="44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656780" y="3665743"/>
            <a:ext cx="6496678" cy="419921"/>
          </a:xfrm>
        </p:spPr>
        <p:txBody>
          <a:bodyPr lIns="90000" tIns="46800" rIns="90000" bIns="46800">
            <a:normAutofit/>
          </a:bodyPr>
          <a:lstStyle>
            <a:lvl1pPr marL="0" indent="0" algn="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6809591" y="4137025"/>
            <a:ext cx="4344184" cy="657225"/>
          </a:xfrm>
        </p:spPr>
        <p:txBody>
          <a:bodyPr lIns="90000" tIns="46800" rIns="90000" bIns="46800">
            <a:normAutofit/>
          </a:bodyPr>
          <a:lstStyle>
            <a:lvl1pPr marL="0" indent="0" algn="r"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" y="-94513"/>
            <a:ext cx="12191999" cy="6952512"/>
            <a:chOff x="1" y="-94513"/>
            <a:chExt cx="12191999" cy="6952512"/>
          </a:xfrm>
        </p:grpSpPr>
        <p:pic>
          <p:nvPicPr>
            <p:cNvPr id="9" name="图片 8" descr="2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9"/>
            <a:srcRect/>
            <a:stretch>
              <a:fillRect/>
            </a:stretch>
          </p:blipFill>
          <p:spPr>
            <a:xfrm rot="16200000">
              <a:off x="293258" y="-387770"/>
              <a:ext cx="1077185" cy="1663700"/>
            </a:xfrm>
            <a:prstGeom prst="rect">
              <a:avLst/>
            </a:prstGeom>
          </p:spPr>
        </p:pic>
        <p:pic>
          <p:nvPicPr>
            <p:cNvPr id="10" name="图片 9" descr="2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>
            <a:blip r:embed="rId9"/>
            <a:srcRect/>
            <a:stretch>
              <a:fillRect/>
            </a:stretch>
          </p:blipFill>
          <p:spPr>
            <a:xfrm rot="5400000">
              <a:off x="10821557" y="5487557"/>
              <a:ext cx="1077185" cy="1663700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9338310" y="988695"/>
            <a:ext cx="1815465" cy="4880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85207 [转换]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>
            <a:off x="-6350" y="6350"/>
            <a:ext cx="480187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092826" y="2235356"/>
            <a:ext cx="5054601" cy="1305883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6092826" y="3609034"/>
            <a:ext cx="5054601" cy="444500"/>
          </a:xfrm>
        </p:spPr>
        <p:txBody>
          <a:bodyPr>
            <a:normAutofit/>
          </a:bodyPr>
          <a:lstStyle>
            <a:lvl1pPr marL="0" indent="0" algn="dist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092824" y="4115118"/>
            <a:ext cx="5054601" cy="861037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250190" y="273050"/>
            <a:ext cx="11692255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0" name="图片 9" descr="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 rot="16200000">
            <a:off x="293370" y="-387985"/>
            <a:ext cx="1076960" cy="1663700"/>
          </a:xfrm>
          <a:prstGeom prst="rect">
            <a:avLst/>
          </a:prstGeom>
        </p:spPr>
      </p:pic>
      <p:pic>
        <p:nvPicPr>
          <p:cNvPr id="11" name="图片 10" descr="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 rot="5400000">
            <a:off x="10821670" y="5487670"/>
            <a:ext cx="1076960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4" name="图片 13" descr="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 rot="16200000">
            <a:off x="293370" y="-387985"/>
            <a:ext cx="1076960" cy="1663700"/>
          </a:xfrm>
          <a:prstGeom prst="rect">
            <a:avLst/>
          </a:prstGeom>
        </p:spPr>
      </p:pic>
      <p:pic>
        <p:nvPicPr>
          <p:cNvPr id="15" name="图片 14" descr="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 rot="5400000">
            <a:off x="10821670" y="5487670"/>
            <a:ext cx="1076960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9"/>
            <a:ext cx="6480000" cy="5087937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3" name="图片 12" descr="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 rot="16200000">
            <a:off x="293370" y="-387985"/>
            <a:ext cx="1076960" cy="1663700"/>
          </a:xfrm>
          <a:prstGeom prst="rect">
            <a:avLst/>
          </a:prstGeom>
        </p:spPr>
      </p:pic>
      <p:pic>
        <p:nvPicPr>
          <p:cNvPr id="14" name="图片 13" descr="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 rot="5400000">
            <a:off x="10821670" y="5487670"/>
            <a:ext cx="1076960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1" name="图片 10" descr="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 rot="16200000">
            <a:off x="293258" y="-387770"/>
            <a:ext cx="1077185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7" name="图片 16" descr="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 descr="85207 [转换]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-6350" y="6350"/>
            <a:ext cx="480187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rgbClr val="ECECEC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9338310" y="988695"/>
            <a:ext cx="1815465" cy="4880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85207 [转换]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>
            <a:off x="-6350" y="6350"/>
            <a:ext cx="480187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647304" y="2697226"/>
            <a:ext cx="6506155" cy="907911"/>
          </a:xfrm>
        </p:spPr>
        <p:txBody>
          <a:bodyPr lIns="90000" tIns="46800" rIns="90000" bIns="46800" anchor="b" anchorCtr="0">
            <a:normAutofit/>
          </a:bodyPr>
          <a:lstStyle>
            <a:lvl1pPr algn="r">
              <a:defRPr sz="44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656780" y="3665743"/>
            <a:ext cx="6496678" cy="419921"/>
          </a:xfrm>
        </p:spPr>
        <p:txBody>
          <a:bodyPr lIns="90000" tIns="46800" rIns="90000" bIns="46800">
            <a:normAutofit/>
          </a:bodyPr>
          <a:lstStyle>
            <a:lvl1pPr marL="0" indent="0" algn="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6809591" y="4137025"/>
            <a:ext cx="4344184" cy="657225"/>
          </a:xfrm>
        </p:spPr>
        <p:txBody>
          <a:bodyPr lIns="90000" tIns="46800" rIns="90000" bIns="46800">
            <a:normAutofit/>
          </a:bodyPr>
          <a:lstStyle>
            <a:lvl1pPr marL="0" indent="0" algn="r"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85207 [转换]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 flipH="1">
            <a:off x="7397750" y="0"/>
            <a:ext cx="480187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1070610" y="988695"/>
            <a:ext cx="1815465" cy="4880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94380" y="3429000"/>
            <a:ext cx="5592439" cy="731013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2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1319775" y="4238113"/>
            <a:ext cx="5592439" cy="107798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2024/9/20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1" y="-94513"/>
            <a:ext cx="12191999" cy="6952512"/>
            <a:chOff x="1" y="-94513"/>
            <a:chExt cx="12191999" cy="6952512"/>
          </a:xfrm>
        </p:grpSpPr>
        <p:pic>
          <p:nvPicPr>
            <p:cNvPr id="26" name="图片 25" descr="2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>
            <a:blip r:embed="rId10"/>
            <a:srcRect/>
            <a:stretch>
              <a:fillRect/>
            </a:stretch>
          </p:blipFill>
          <p:spPr>
            <a:xfrm rot="16200000">
              <a:off x="293258" y="-387770"/>
              <a:ext cx="1077185" cy="1663700"/>
            </a:xfrm>
            <a:prstGeom prst="rect">
              <a:avLst/>
            </a:prstGeom>
          </p:spPr>
        </p:pic>
        <p:pic>
          <p:nvPicPr>
            <p:cNvPr id="12" name="图片 11" descr="2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10"/>
            <a:srcRect/>
            <a:stretch>
              <a:fillRect/>
            </a:stretch>
          </p:blipFill>
          <p:spPr>
            <a:xfrm rot="5400000">
              <a:off x="10821557" y="5487557"/>
              <a:ext cx="1077185" cy="1663700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" y="-94513"/>
            <a:ext cx="12191999" cy="6952512"/>
            <a:chOff x="1" y="-94513"/>
            <a:chExt cx="12191999" cy="6952512"/>
          </a:xfrm>
        </p:grpSpPr>
        <p:pic>
          <p:nvPicPr>
            <p:cNvPr id="9" name="图片 8" descr="2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9"/>
            <a:srcRect/>
            <a:stretch>
              <a:fillRect/>
            </a:stretch>
          </p:blipFill>
          <p:spPr>
            <a:xfrm rot="16200000">
              <a:off x="293258" y="-387770"/>
              <a:ext cx="1077185" cy="1663700"/>
            </a:xfrm>
            <a:prstGeom prst="rect">
              <a:avLst/>
            </a:prstGeom>
          </p:spPr>
        </p:pic>
        <p:pic>
          <p:nvPicPr>
            <p:cNvPr id="10" name="图片 9" descr="2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>
            <a:blip r:embed="rId9"/>
            <a:srcRect/>
            <a:stretch>
              <a:fillRect/>
            </a:stretch>
          </p:blipFill>
          <p:spPr>
            <a:xfrm rot="5400000">
              <a:off x="10821557" y="5487557"/>
              <a:ext cx="1077185" cy="1663700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9338310" y="988695"/>
            <a:ext cx="1815465" cy="4880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85207 [转换]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>
            <a:off x="-6350" y="6350"/>
            <a:ext cx="480187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092826" y="2235356"/>
            <a:ext cx="5054601" cy="1305883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6092826" y="3609034"/>
            <a:ext cx="5054601" cy="444500"/>
          </a:xfrm>
        </p:spPr>
        <p:txBody>
          <a:bodyPr>
            <a:normAutofit/>
          </a:bodyPr>
          <a:lstStyle>
            <a:lvl1pPr marL="0" indent="0" algn="dist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092824" y="4115118"/>
            <a:ext cx="5054601" cy="861037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85207 [转换]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 flipH="1">
            <a:off x="7397750" y="0"/>
            <a:ext cx="480187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1070610" y="988695"/>
            <a:ext cx="1815465" cy="4880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94380" y="3429000"/>
            <a:ext cx="5592439" cy="731013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2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1319775" y="4238113"/>
            <a:ext cx="5592439" cy="107798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250190" y="273050"/>
            <a:ext cx="11692255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0" name="图片 9" descr="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 rot="16200000">
            <a:off x="293370" y="-387985"/>
            <a:ext cx="1076960" cy="1663700"/>
          </a:xfrm>
          <a:prstGeom prst="rect">
            <a:avLst/>
          </a:prstGeom>
        </p:spPr>
      </p:pic>
      <p:pic>
        <p:nvPicPr>
          <p:cNvPr id="11" name="图片 10" descr="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 rot="5400000">
            <a:off x="10821670" y="5487670"/>
            <a:ext cx="1076960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4" name="图片 13" descr="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 rot="16200000">
            <a:off x="293370" y="-387985"/>
            <a:ext cx="1076960" cy="1663700"/>
          </a:xfrm>
          <a:prstGeom prst="rect">
            <a:avLst/>
          </a:prstGeom>
        </p:spPr>
      </p:pic>
      <p:pic>
        <p:nvPicPr>
          <p:cNvPr id="15" name="图片 14" descr="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 rot="5400000">
            <a:off x="10821670" y="5487670"/>
            <a:ext cx="1076960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9"/>
            <a:ext cx="6480000" cy="5087937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3" name="图片 12" descr="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 rot="16200000">
            <a:off x="293370" y="-387985"/>
            <a:ext cx="1076960" cy="1663700"/>
          </a:xfrm>
          <a:prstGeom prst="rect">
            <a:avLst/>
          </a:prstGeom>
        </p:spPr>
      </p:pic>
      <p:pic>
        <p:nvPicPr>
          <p:cNvPr id="14" name="图片 13" descr="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 rot="5400000">
            <a:off x="10821670" y="5487670"/>
            <a:ext cx="1076960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1" name="图片 10" descr="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 rot="16200000">
            <a:off x="293258" y="-387770"/>
            <a:ext cx="1077185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7" name="图片 16" descr="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 descr="85207 [转换]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-6350" y="6350"/>
            <a:ext cx="480187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rgbClr val="ECECEC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 rot="5400000">
            <a:off x="10821557" y="5487557"/>
            <a:ext cx="1077185" cy="1663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2024/9/20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1" y="-94513"/>
            <a:ext cx="12191999" cy="6952512"/>
            <a:chOff x="1" y="-94513"/>
            <a:chExt cx="12191999" cy="6952512"/>
          </a:xfrm>
        </p:grpSpPr>
        <p:pic>
          <p:nvPicPr>
            <p:cNvPr id="26" name="图片 25" descr="2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>
            <a:blip r:embed="rId10"/>
            <a:srcRect/>
            <a:stretch>
              <a:fillRect/>
            </a:stretch>
          </p:blipFill>
          <p:spPr>
            <a:xfrm rot="16200000">
              <a:off x="293258" y="-387770"/>
              <a:ext cx="1077185" cy="1663700"/>
            </a:xfrm>
            <a:prstGeom prst="rect">
              <a:avLst/>
            </a:prstGeom>
          </p:spPr>
        </p:pic>
        <p:pic>
          <p:nvPicPr>
            <p:cNvPr id="12" name="图片 11" descr="2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10"/>
            <a:srcRect/>
            <a:stretch>
              <a:fillRect/>
            </a:stretch>
          </p:blipFill>
          <p:spPr>
            <a:xfrm rot="5400000">
              <a:off x="10821557" y="5487557"/>
              <a:ext cx="1077185" cy="1663700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tags" Target="../tags/tag139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tags" Target="../tags/tag143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ags" Target="../tags/tag138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tags" Target="../tags/tag142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tags" Target="../tags/tag141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tags" Target="../tags/tag1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78.xml"/><Relationship Id="rId4" Type="http://schemas.openxmlformats.org/officeDocument/2006/relationships/tags" Target="../tags/tag27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19.xml"/><Relationship Id="rId7" Type="http://schemas.openxmlformats.org/officeDocument/2006/relationships/image" Target="../media/image10.png"/><Relationship Id="rId2" Type="http://schemas.openxmlformats.org/officeDocument/2006/relationships/tags" Target="../tags/tag318.xml"/><Relationship Id="rId1" Type="http://schemas.openxmlformats.org/officeDocument/2006/relationships/themeOverride" Target="../theme/themeOverride9.xml"/><Relationship Id="rId6" Type="http://schemas.openxmlformats.org/officeDocument/2006/relationships/slideLayout" Target="../slideLayouts/slideLayout34.xml"/><Relationship Id="rId5" Type="http://schemas.openxmlformats.org/officeDocument/2006/relationships/tags" Target="../tags/tag321.xml"/><Relationship Id="rId4" Type="http://schemas.openxmlformats.org/officeDocument/2006/relationships/tags" Target="../tags/tag3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23.xml"/><Relationship Id="rId7" Type="http://schemas.openxmlformats.org/officeDocument/2006/relationships/image" Target="../media/image11.png"/><Relationship Id="rId2" Type="http://schemas.openxmlformats.org/officeDocument/2006/relationships/tags" Target="../tags/tag322.xml"/><Relationship Id="rId1" Type="http://schemas.openxmlformats.org/officeDocument/2006/relationships/themeOverride" Target="../theme/themeOverride10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5.xml"/><Relationship Id="rId4" Type="http://schemas.openxmlformats.org/officeDocument/2006/relationships/tags" Target="../tags/tag32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326.xml"/><Relationship Id="rId7" Type="http://schemas.openxmlformats.org/officeDocument/2006/relationships/image" Target="../media/image12.jpeg"/><Relationship Id="rId2" Type="http://schemas.openxmlformats.org/officeDocument/2006/relationships/tags" Target="../tags/tag325.xml"/><Relationship Id="rId1" Type="http://schemas.openxmlformats.org/officeDocument/2006/relationships/themeOverride" Target="../theme/themeOverride11.xml"/><Relationship Id="rId6" Type="http://schemas.openxmlformats.org/officeDocument/2006/relationships/slideLayout" Target="../slideLayouts/slideLayout30.xml"/><Relationship Id="rId5" Type="http://schemas.openxmlformats.org/officeDocument/2006/relationships/tags" Target="../tags/tag328.xml"/><Relationship Id="rId4" Type="http://schemas.openxmlformats.org/officeDocument/2006/relationships/tags" Target="../tags/tag3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30.xml"/><Relationship Id="rId7" Type="http://schemas.openxmlformats.org/officeDocument/2006/relationships/image" Target="../media/image14.png"/><Relationship Id="rId2" Type="http://schemas.openxmlformats.org/officeDocument/2006/relationships/tags" Target="../tags/tag329.xml"/><Relationship Id="rId1" Type="http://schemas.openxmlformats.org/officeDocument/2006/relationships/themeOverride" Target="../theme/themeOverride12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2.xml"/><Relationship Id="rId4" Type="http://schemas.openxmlformats.org/officeDocument/2006/relationships/tags" Target="../tags/tag3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33.xml"/><Relationship Id="rId7" Type="http://schemas.openxmlformats.org/officeDocument/2006/relationships/image" Target="../media/image15.png"/><Relationship Id="rId2" Type="http://schemas.openxmlformats.org/officeDocument/2006/relationships/tags" Target="../tags/tag332.xml"/><Relationship Id="rId1" Type="http://schemas.openxmlformats.org/officeDocument/2006/relationships/themeOverride" Target="../theme/themeOverride13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32.xml"/><Relationship Id="rId4" Type="http://schemas.openxmlformats.org/officeDocument/2006/relationships/tags" Target="../tags/tag3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36.xml"/><Relationship Id="rId7" Type="http://schemas.openxmlformats.org/officeDocument/2006/relationships/image" Target="../media/image16.png"/><Relationship Id="rId2" Type="http://schemas.openxmlformats.org/officeDocument/2006/relationships/tags" Target="../tags/tag335.xml"/><Relationship Id="rId1" Type="http://schemas.openxmlformats.org/officeDocument/2006/relationships/themeOverride" Target="../theme/themeOverride14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32.xml"/><Relationship Id="rId4" Type="http://schemas.openxmlformats.org/officeDocument/2006/relationships/tags" Target="../tags/tag3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39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338.xml"/><Relationship Id="rId1" Type="http://schemas.openxmlformats.org/officeDocument/2006/relationships/themeOverride" Target="../theme/themeOverride15.x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341.xml"/><Relationship Id="rId4" Type="http://schemas.openxmlformats.org/officeDocument/2006/relationships/tags" Target="../tags/tag34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348.xml"/><Relationship Id="rId13" Type="http://schemas.openxmlformats.org/officeDocument/2006/relationships/tags" Target="../tags/tag353.xml"/><Relationship Id="rId18" Type="http://schemas.openxmlformats.org/officeDocument/2006/relationships/notesSlide" Target="../notesSlides/notesSlide13.xml"/><Relationship Id="rId3" Type="http://schemas.openxmlformats.org/officeDocument/2006/relationships/tags" Target="../tags/tag343.xml"/><Relationship Id="rId7" Type="http://schemas.openxmlformats.org/officeDocument/2006/relationships/tags" Target="../tags/tag347.xml"/><Relationship Id="rId12" Type="http://schemas.openxmlformats.org/officeDocument/2006/relationships/tags" Target="../tags/tag352.xml"/><Relationship Id="rId17" Type="http://schemas.openxmlformats.org/officeDocument/2006/relationships/slideLayout" Target="../slideLayouts/slideLayout24.xml"/><Relationship Id="rId2" Type="http://schemas.openxmlformats.org/officeDocument/2006/relationships/tags" Target="../tags/tag342.xml"/><Relationship Id="rId16" Type="http://schemas.openxmlformats.org/officeDocument/2006/relationships/tags" Target="../tags/tag356.xml"/><Relationship Id="rId1" Type="http://schemas.openxmlformats.org/officeDocument/2006/relationships/themeOverride" Target="../theme/themeOverride16.xml"/><Relationship Id="rId6" Type="http://schemas.openxmlformats.org/officeDocument/2006/relationships/tags" Target="../tags/tag346.xml"/><Relationship Id="rId11" Type="http://schemas.openxmlformats.org/officeDocument/2006/relationships/tags" Target="../tags/tag351.xml"/><Relationship Id="rId5" Type="http://schemas.openxmlformats.org/officeDocument/2006/relationships/tags" Target="../tags/tag345.xml"/><Relationship Id="rId15" Type="http://schemas.openxmlformats.org/officeDocument/2006/relationships/tags" Target="../tags/tag355.xml"/><Relationship Id="rId10" Type="http://schemas.openxmlformats.org/officeDocument/2006/relationships/tags" Target="../tags/tag350.xml"/><Relationship Id="rId19" Type="http://schemas.openxmlformats.org/officeDocument/2006/relationships/image" Target="../media/image3.png"/><Relationship Id="rId4" Type="http://schemas.openxmlformats.org/officeDocument/2006/relationships/tags" Target="../tags/tag344.xml"/><Relationship Id="rId9" Type="http://schemas.openxmlformats.org/officeDocument/2006/relationships/tags" Target="../tags/tag349.xml"/><Relationship Id="rId14" Type="http://schemas.openxmlformats.org/officeDocument/2006/relationships/tags" Target="../tags/tag35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58.xml"/><Relationship Id="rId2" Type="http://schemas.openxmlformats.org/officeDocument/2006/relationships/tags" Target="../tags/tag357.xml"/><Relationship Id="rId1" Type="http://schemas.openxmlformats.org/officeDocument/2006/relationships/themeOverride" Target="../theme/themeOverride17.x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360.xml"/><Relationship Id="rId4" Type="http://schemas.openxmlformats.org/officeDocument/2006/relationships/tags" Target="../tags/tag35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62.xml"/><Relationship Id="rId2" Type="http://schemas.openxmlformats.org/officeDocument/2006/relationships/tags" Target="../tags/tag361.xml"/><Relationship Id="rId1" Type="http://schemas.openxmlformats.org/officeDocument/2006/relationships/themeOverride" Target="../theme/themeOverride18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9.xml"/><Relationship Id="rId4" Type="http://schemas.openxmlformats.org/officeDocument/2006/relationships/tags" Target="../tags/tag36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85.xml"/><Relationship Id="rId13" Type="http://schemas.openxmlformats.org/officeDocument/2006/relationships/tags" Target="../tags/tag290.xml"/><Relationship Id="rId18" Type="http://schemas.openxmlformats.org/officeDocument/2006/relationships/slideLayout" Target="../slideLayouts/slideLayout24.xml"/><Relationship Id="rId3" Type="http://schemas.openxmlformats.org/officeDocument/2006/relationships/tags" Target="../tags/tag280.xml"/><Relationship Id="rId7" Type="http://schemas.openxmlformats.org/officeDocument/2006/relationships/tags" Target="../tags/tag284.xml"/><Relationship Id="rId12" Type="http://schemas.openxmlformats.org/officeDocument/2006/relationships/tags" Target="../tags/tag289.xml"/><Relationship Id="rId17" Type="http://schemas.openxmlformats.org/officeDocument/2006/relationships/tags" Target="../tags/tag294.xml"/><Relationship Id="rId2" Type="http://schemas.openxmlformats.org/officeDocument/2006/relationships/tags" Target="../tags/tag279.xml"/><Relationship Id="rId16" Type="http://schemas.openxmlformats.org/officeDocument/2006/relationships/tags" Target="../tags/tag293.xml"/><Relationship Id="rId20" Type="http://schemas.openxmlformats.org/officeDocument/2006/relationships/image" Target="../media/image3.png"/><Relationship Id="rId1" Type="http://schemas.openxmlformats.org/officeDocument/2006/relationships/themeOverride" Target="../theme/themeOverride1.xml"/><Relationship Id="rId6" Type="http://schemas.openxmlformats.org/officeDocument/2006/relationships/tags" Target="../tags/tag283.xml"/><Relationship Id="rId11" Type="http://schemas.openxmlformats.org/officeDocument/2006/relationships/tags" Target="../tags/tag288.xml"/><Relationship Id="rId5" Type="http://schemas.openxmlformats.org/officeDocument/2006/relationships/tags" Target="../tags/tag282.xml"/><Relationship Id="rId15" Type="http://schemas.openxmlformats.org/officeDocument/2006/relationships/tags" Target="../tags/tag292.xml"/><Relationship Id="rId10" Type="http://schemas.openxmlformats.org/officeDocument/2006/relationships/tags" Target="../tags/tag287.xml"/><Relationship Id="rId19" Type="http://schemas.openxmlformats.org/officeDocument/2006/relationships/notesSlide" Target="../notesSlides/notesSlide1.xml"/><Relationship Id="rId4" Type="http://schemas.openxmlformats.org/officeDocument/2006/relationships/tags" Target="../tags/tag281.xml"/><Relationship Id="rId9" Type="http://schemas.openxmlformats.org/officeDocument/2006/relationships/tags" Target="../tags/tag286.xml"/><Relationship Id="rId14" Type="http://schemas.openxmlformats.org/officeDocument/2006/relationships/tags" Target="../tags/tag29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96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95.xml"/><Relationship Id="rId1" Type="http://schemas.openxmlformats.org/officeDocument/2006/relationships/themeOverride" Target="../theme/themeOverride2.x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298.xml"/><Relationship Id="rId4" Type="http://schemas.openxmlformats.org/officeDocument/2006/relationships/tags" Target="../tags/tag29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00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299.xml"/><Relationship Id="rId1" Type="http://schemas.openxmlformats.org/officeDocument/2006/relationships/themeOverride" Target="../theme/themeOverride3.x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302.xml"/><Relationship Id="rId4" Type="http://schemas.openxmlformats.org/officeDocument/2006/relationships/tags" Target="../tags/tag30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303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" Type="http://schemas.openxmlformats.org/officeDocument/2006/relationships/themeOverride" Target="../theme/themeOverride5.x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307.xml"/><Relationship Id="rId4" Type="http://schemas.openxmlformats.org/officeDocument/2006/relationships/tags" Target="../tags/tag30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09.xml"/><Relationship Id="rId7" Type="http://schemas.openxmlformats.org/officeDocument/2006/relationships/image" Target="../media/image6.png"/><Relationship Id="rId2" Type="http://schemas.openxmlformats.org/officeDocument/2006/relationships/tags" Target="../tags/tag308.xml"/><Relationship Id="rId1" Type="http://schemas.openxmlformats.org/officeDocument/2006/relationships/themeOverride" Target="../theme/themeOverride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5.xml"/><Relationship Id="rId4" Type="http://schemas.openxmlformats.org/officeDocument/2006/relationships/tags" Target="../tags/tag3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12.xml"/><Relationship Id="rId7" Type="http://schemas.openxmlformats.org/officeDocument/2006/relationships/image" Target="../media/image7.png"/><Relationship Id="rId2" Type="http://schemas.openxmlformats.org/officeDocument/2006/relationships/tags" Target="../tags/tag311.xml"/><Relationship Id="rId1" Type="http://schemas.openxmlformats.org/officeDocument/2006/relationships/themeOverride" Target="../theme/themeOverride7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5.xml"/><Relationship Id="rId4" Type="http://schemas.openxmlformats.org/officeDocument/2006/relationships/tags" Target="../tags/tag3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315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314.xml"/><Relationship Id="rId1" Type="http://schemas.openxmlformats.org/officeDocument/2006/relationships/themeOverride" Target="../theme/themeOverride8.xml"/><Relationship Id="rId6" Type="http://schemas.openxmlformats.org/officeDocument/2006/relationships/slideLayout" Target="../slideLayouts/slideLayout35.xml"/><Relationship Id="rId5" Type="http://schemas.openxmlformats.org/officeDocument/2006/relationships/tags" Target="../tags/tag317.xml"/><Relationship Id="rId4" Type="http://schemas.openxmlformats.org/officeDocument/2006/relationships/tags" Target="../tags/tag316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3276095" y="1598930"/>
            <a:ext cx="7877680" cy="1322070"/>
          </a:xfrm>
          <a:prstGeom prst="rect">
            <a:avLst/>
          </a:prstGeom>
          <a:noFill/>
        </p:spPr>
        <p:txBody>
          <a:bodyPr wrap="square" rtlCol="0">
            <a:normAutofit fontScale="87500"/>
          </a:bodyPr>
          <a:lstStyle/>
          <a:p>
            <a:pPr algn="r"/>
            <a:r>
              <a:rPr lang="zh-CN" altLang="en-US" sz="80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文本情感智能识别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招商证券人工智能软件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sz="1400" dirty="0">
                <a:solidFill>
                  <a:schemeClr val="dk1">
                    <a:lumMod val="85000"/>
                    <a:lumOff val="15000"/>
                  </a:schemeClr>
                </a:solidFill>
              </a:rPr>
              <a:t>课程结课答辩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6603365" y="4137025"/>
            <a:ext cx="4550410" cy="657225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</a:rPr>
              <a:t>小组成员：邓楚枫</a:t>
            </a:r>
            <a:r>
              <a:rPr lang="en-US" altLang="zh-CN" dirty="0">
                <a:solidFill>
                  <a:schemeClr val="dk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</a:rPr>
              <a:t>孙伯涵</a:t>
            </a:r>
            <a:r>
              <a:rPr lang="en-US" altLang="zh-CN" dirty="0">
                <a:solidFill>
                  <a:schemeClr val="dk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</a:rPr>
              <a:t>王雨涵</a:t>
            </a:r>
            <a:r>
              <a:rPr lang="en-US" altLang="zh-CN" dirty="0">
                <a:solidFill>
                  <a:schemeClr val="dk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</a:rPr>
              <a:t>钱梓元</a:t>
            </a:r>
            <a:r>
              <a:rPr lang="en-US" altLang="zh-CN" dirty="0">
                <a:solidFill>
                  <a:schemeClr val="dk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</a:rPr>
              <a:t>牛灵灵</a:t>
            </a:r>
          </a:p>
          <a:p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</a:rPr>
              <a:t>日期：</a:t>
            </a:r>
            <a:r>
              <a:rPr lang="en-US" altLang="zh-CN" dirty="0">
                <a:solidFill>
                  <a:schemeClr val="dk1">
                    <a:lumMod val="85000"/>
                    <a:lumOff val="15000"/>
                  </a:schemeClr>
                </a:solidFill>
              </a:rPr>
              <a:t>2024</a:t>
            </a: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</a:rPr>
              <a:t>年</a:t>
            </a:r>
            <a:r>
              <a:rPr lang="en-US" altLang="zh-CN" dirty="0">
                <a:solidFill>
                  <a:schemeClr val="dk1">
                    <a:lumMod val="85000"/>
                    <a:lumOff val="15000"/>
                  </a:schemeClr>
                </a:solidFill>
              </a:rPr>
              <a:t>9</a:t>
            </a: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</a:rPr>
              <a:t>月</a:t>
            </a:r>
            <a:r>
              <a:rPr lang="en-US" altLang="zh-CN" dirty="0">
                <a:solidFill>
                  <a:schemeClr val="dk1">
                    <a:lumMod val="85000"/>
                    <a:lumOff val="15000"/>
                  </a:schemeClr>
                </a:solidFill>
              </a:rPr>
              <a:t>20</a:t>
            </a: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</a:rPr>
              <a:t>日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46050" y="172395"/>
            <a:ext cx="10976400" cy="565200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数据预处理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593725" y="5180330"/>
            <a:ext cx="11001375" cy="604520"/>
          </a:xfrm>
        </p:spPr>
        <p:txBody>
          <a:bodyPr/>
          <a:lstStyle/>
          <a:p>
            <a:r>
              <a:rPr lang="zh-CN" altLang="en-US" dirty="0"/>
              <a:t>这些代码负责将标签进行 One-Hot 编码，将文本转化为序列，并通过填充确保所有序列具有相同的长度。</a:t>
            </a:r>
          </a:p>
        </p:txBody>
      </p:sp>
      <p:pic>
        <p:nvPicPr>
          <p:cNvPr id="4" name="图片 3"/>
          <p:cNvPicPr/>
          <p:nvPr/>
        </p:nvPicPr>
        <p:blipFill>
          <a:blip r:embed="rId7"/>
        </p:blipFill>
        <p:spPr>
          <a:xfrm>
            <a:off x="1033145" y="738504"/>
            <a:ext cx="9262745" cy="4441825"/>
          </a:xfrm>
          <a:prstGeom prst="rect">
            <a:avLst/>
          </a:prstGeom>
        </p:spPr>
      </p:pic>
      <p:sp>
        <p:nvSpPr>
          <p:cNvPr id="8" name="文本占位符 6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93365" y="5846515"/>
            <a:ext cx="11001600" cy="1011600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读取和清洗数据</a:t>
            </a:r>
            <a:r>
              <a:rPr lang="en-US" altLang="zh-CN" dirty="0"/>
              <a:t>——划分训练集、验证集和测试</a:t>
            </a:r>
            <a:r>
              <a:rPr lang="zh-CN" altLang="en-US" dirty="0"/>
              <a:t>集</a:t>
            </a:r>
            <a:r>
              <a:rPr lang="en-US" altLang="zh-CN" dirty="0"/>
              <a:t>——标签的One-Hot编码——文本编码和填</a:t>
            </a:r>
            <a:r>
              <a:rPr lang="zh-CN" altLang="en-US" dirty="0"/>
              <a:t>充</a:t>
            </a: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600" dirty="0">
                <a:sym typeface="+mn-ea"/>
              </a:rPr>
              <a:t>模型构建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579755" y="1247140"/>
            <a:ext cx="11293475" cy="781050"/>
          </a:xfrm>
        </p:spPr>
        <p:txBody>
          <a:bodyPr>
            <a:normAutofit fontScale="32500" lnSpcReduction="10000"/>
          </a:bodyPr>
          <a:lstStyle/>
          <a:p>
            <a:pPr marL="0" indent="0">
              <a:buNone/>
            </a:pPr>
            <a:r>
              <a:rPr lang="zh-CN" altLang="en-US" sz="6400">
                <a:sym typeface="+mn-ea"/>
              </a:rPr>
              <a:t>构建了一个LSTM模型，包括输入层、嵌入层、LSTM层、全连接层和输出层，最后编译模型</a:t>
            </a:r>
          </a:p>
        </p:txBody>
      </p:sp>
      <p:pic>
        <p:nvPicPr>
          <p:cNvPr id="3" name="图片 2"/>
          <p:cNvPicPr/>
          <p:nvPr/>
        </p:nvPicPr>
        <p:blipFill>
          <a:blip r:embed="rId7"/>
        </p:blipFill>
        <p:spPr>
          <a:xfrm>
            <a:off x="507365" y="1978660"/>
            <a:ext cx="11350625" cy="30365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Kingsoft\Desktop\图片库\简单\apple-clean-containers-205316.jpgapple-clean-containers-205316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7"/>
          <a:srcRect l="-233"/>
          <a:stretch>
            <a:fillRect/>
          </a:stretch>
        </p:blipFill>
        <p:spPr>
          <a:xfrm>
            <a:off x="-807720" y="600710"/>
            <a:ext cx="14041755" cy="3647440"/>
          </a:xfrm>
          <a:prstGeom prst="rect">
            <a:avLst/>
          </a:prstGeom>
        </p:spPr>
      </p:pic>
      <p:sp>
        <p:nvSpPr>
          <p:cNvPr id="6" name="Title 6"/>
          <p:cNvSpPr txBox="1"/>
          <p:nvPr userDrawn="1">
            <p:custDataLst>
              <p:tags r:id="rId4"/>
            </p:custDataLst>
          </p:nvPr>
        </p:nvSpPr>
        <p:spPr>
          <a:xfrm>
            <a:off x="608965" y="5215255"/>
            <a:ext cx="9434195" cy="10439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使用训练集进行模型训练，设置批量大小和训练轮次，使用验证集进行验证，并应用早停法以防止过拟合。</a:t>
            </a:r>
          </a:p>
        </p:txBody>
      </p:sp>
      <p:sp>
        <p:nvSpPr>
          <p:cNvPr id="7" name="Title 6"/>
          <p:cNvSpPr txBox="1"/>
          <p:nvPr userDrawn="1">
            <p:custDataLst>
              <p:tags r:id="rId5"/>
            </p:custDataLst>
          </p:nvPr>
        </p:nvSpPr>
        <p:spPr>
          <a:xfrm>
            <a:off x="609299" y="4498788"/>
            <a:ext cx="10973399" cy="56514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>
            <a:normAutofit fontScale="95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模型训练</a:t>
            </a:r>
          </a:p>
        </p:txBody>
      </p:sp>
      <p:pic>
        <p:nvPicPr>
          <p:cNvPr id="5" name="图片 4"/>
          <p:cNvPicPr/>
          <p:nvPr/>
        </p:nvPicPr>
        <p:blipFill>
          <a:blip r:embed="rId8"/>
        </p:blipFill>
        <p:spPr>
          <a:xfrm>
            <a:off x="3642993" y="1702948"/>
            <a:ext cx="4906010" cy="12128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模型评估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>
          <a:xfrm>
            <a:off x="582930" y="1652270"/>
            <a:ext cx="8077835" cy="409321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在测试集上进行预测，计算准确率、精确率、召回率和F1值，并输出评估结果。</a:t>
            </a:r>
          </a:p>
        </p:txBody>
      </p:sp>
      <p:pic>
        <p:nvPicPr>
          <p:cNvPr id="7" name="图片 6"/>
          <p:cNvPicPr/>
          <p:nvPr/>
        </p:nvPicPr>
        <p:blipFill>
          <a:blip r:embed="rId7"/>
        </p:blipFill>
        <p:spPr>
          <a:xfrm>
            <a:off x="304211" y="2528214"/>
            <a:ext cx="11125200" cy="3629025"/>
          </a:xfrm>
          <a:prstGeom prst="rect">
            <a:avLst/>
          </a:prstGeom>
          <a:effectLst>
            <a:softEdge rad="76200"/>
          </a:effectLst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应用展示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>
          <a:xfrm>
            <a:off x="582930" y="1652270"/>
            <a:ext cx="8077835" cy="409321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在测试集上进行预测，</a:t>
            </a:r>
          </a:p>
          <a:p>
            <a:pPr marL="0" indent="0">
              <a:buNone/>
            </a:pPr>
            <a:r>
              <a:rPr lang="zh-CN" altLang="en-US"/>
              <a:t>计算准确率、</a:t>
            </a:r>
          </a:p>
          <a:p>
            <a:pPr marL="0" indent="0">
              <a:buNone/>
            </a:pPr>
            <a:r>
              <a:rPr lang="zh-CN" altLang="en-US"/>
              <a:t>精确率、</a:t>
            </a:r>
          </a:p>
          <a:p>
            <a:pPr marL="0" indent="0">
              <a:buNone/>
            </a:pPr>
            <a:r>
              <a:rPr lang="zh-CN" altLang="en-US"/>
              <a:t>召回率和F1值，</a:t>
            </a:r>
          </a:p>
          <a:p>
            <a:pPr marL="0" indent="0">
              <a:buNone/>
            </a:pPr>
            <a:r>
              <a:rPr lang="zh-CN" altLang="en-US"/>
              <a:t>并输出评估结果。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展示情感分析系统的用户界面</a:t>
            </a:r>
          </a:p>
          <a:p>
            <a:pPr marL="0" indent="0">
              <a:buNone/>
            </a:pPr>
            <a:r>
              <a:rPr lang="zh-CN" altLang="en-US"/>
              <a:t>输入文本、分析结果展示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BAA6B3-17E7-FB2F-FA1E-CA38AA0AB6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1195"/>
            <a:ext cx="6021180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应用展示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>
          <a:xfrm>
            <a:off x="582930" y="1652270"/>
            <a:ext cx="8077835" cy="409321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在测试集上进行预测，</a:t>
            </a:r>
          </a:p>
          <a:p>
            <a:pPr marL="0" indent="0">
              <a:buNone/>
            </a:pPr>
            <a:r>
              <a:rPr lang="zh-CN" altLang="en-US"/>
              <a:t>计算准确率、</a:t>
            </a:r>
          </a:p>
          <a:p>
            <a:pPr marL="0" indent="0">
              <a:buNone/>
            </a:pPr>
            <a:r>
              <a:rPr lang="zh-CN" altLang="en-US"/>
              <a:t>精确率、</a:t>
            </a:r>
          </a:p>
          <a:p>
            <a:pPr marL="0" indent="0">
              <a:buNone/>
            </a:pPr>
            <a:r>
              <a:rPr lang="zh-CN" altLang="en-US"/>
              <a:t>召回率和F1值，</a:t>
            </a:r>
          </a:p>
          <a:p>
            <a:pPr marL="0" indent="0">
              <a:buNone/>
            </a:pPr>
            <a:r>
              <a:rPr lang="zh-CN" altLang="en-US"/>
              <a:t>并输出评估结果。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展示情感分析系统的用户界面</a:t>
            </a:r>
          </a:p>
          <a:p>
            <a:pPr marL="0" indent="0">
              <a:buNone/>
            </a:pPr>
            <a:r>
              <a:rPr lang="zh-CN" altLang="en-US"/>
              <a:t>输入文本、分析结果展示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322106-3625-43DD-47BB-D5F685FF0C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5829" y="0"/>
            <a:ext cx="6021180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>
            <p:custDataLst>
              <p:tags r:id="rId3"/>
            </p:custDataLst>
          </p:nvPr>
        </p:nvSpPr>
        <p:spPr>
          <a:xfrm>
            <a:off x="1247140" y="1536065"/>
            <a:ext cx="2160905" cy="221488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marL="0" marR="0" lvl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4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03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未来展望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1319530" y="4237990"/>
            <a:ext cx="7821930" cy="2127250"/>
          </a:xfrm>
        </p:spPr>
        <p:txBody>
          <a:bodyPr>
            <a:noAutofit/>
          </a:bodyPr>
          <a:lstStyle/>
          <a:p>
            <a:r>
              <a:rPr lang="en-US" altLang="zh-CN"/>
              <a:t>     </a:t>
            </a:r>
            <a:r>
              <a:rPr lang="zh-CN" altLang="en-US"/>
              <a:t>首先，我们计划扩展数据集，以涵盖更多样化的文本来源和情感类别，从而提升模型的泛化能力。其次，我们希望实现多语言支持，以满足全球用户的需求；并探索在流媒体数据上进行即时情感分析的可能性。最终，我们期望将该系统应用于更多实际场景，如商业决策、客户服务和社交媒体监测，为用户提供更全面的情感洞察。</a:t>
            </a: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85207 [转换]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rcRect/>
          <a:stretch>
            <a:fillRect/>
          </a:stretch>
        </p:blipFill>
        <p:spPr>
          <a:xfrm>
            <a:off x="-6350" y="0"/>
            <a:ext cx="3169285" cy="6858000"/>
          </a:xfrm>
          <a:prstGeom prst="rect">
            <a:avLst/>
          </a:prstGeom>
        </p:spPr>
      </p:pic>
      <p:pic>
        <p:nvPicPr>
          <p:cNvPr id="4" name="图片 3" descr="85207 [转换]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rcRect/>
          <a:stretch>
            <a:fillRect/>
          </a:stretch>
        </p:blipFill>
        <p:spPr>
          <a:xfrm flipH="1" flipV="1">
            <a:off x="9028430" y="0"/>
            <a:ext cx="3169285" cy="6858000"/>
          </a:xfrm>
          <a:prstGeom prst="rect">
            <a:avLst/>
          </a:prstGeom>
        </p:spPr>
      </p:pic>
      <p:sp>
        <p:nvSpPr>
          <p:cNvPr id="5" name="圆角矩形 4"/>
          <p:cNvSpPr/>
          <p:nvPr>
            <p:custDataLst>
              <p:tags r:id="rId5"/>
            </p:custDataLst>
          </p:nvPr>
        </p:nvSpPr>
        <p:spPr>
          <a:xfrm>
            <a:off x="2481580" y="1327785"/>
            <a:ext cx="738505" cy="738505"/>
          </a:xfrm>
          <a:prstGeom prst="round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01</a:t>
            </a: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3364865" y="1463040"/>
            <a:ext cx="3121025" cy="468630"/>
          </a:xfrm>
          <a:prstGeom prst="rect">
            <a:avLst/>
          </a:prstGeom>
          <a:noFill/>
        </p:spPr>
        <p:txBody>
          <a:bodyPr anchor="b" anchorCtr="0">
            <a:normAutofit fontScale="97500"/>
          </a:bodyPr>
          <a:lstStyle/>
          <a:p>
            <a:pPr algn="l" fontAlgn="auto"/>
            <a:r>
              <a:rPr kumimoji="0" lang="zh-CN" altLang="en-US" sz="2400" b="1" i="0" kern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客户服务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2481580" y="2949575"/>
            <a:ext cx="738505" cy="738505"/>
          </a:xfrm>
          <a:prstGeom prst="round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03</a:t>
            </a: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3364865" y="3084830"/>
            <a:ext cx="3121025" cy="468630"/>
          </a:xfrm>
          <a:prstGeom prst="rect">
            <a:avLst/>
          </a:prstGeom>
          <a:noFill/>
        </p:spPr>
        <p:txBody>
          <a:bodyPr anchor="b" anchorCtr="0">
            <a:normAutofit fontScale="97500"/>
          </a:bodyPr>
          <a:lstStyle/>
          <a:p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心理咨询</a:t>
            </a:r>
          </a:p>
        </p:txBody>
      </p:sp>
      <p:sp>
        <p:nvSpPr>
          <p:cNvPr id="19" name="圆角矩形 18"/>
          <p:cNvSpPr/>
          <p:nvPr>
            <p:custDataLst>
              <p:tags r:id="rId9"/>
            </p:custDataLst>
          </p:nvPr>
        </p:nvSpPr>
        <p:spPr>
          <a:xfrm>
            <a:off x="7028180" y="1327785"/>
            <a:ext cx="738505" cy="738505"/>
          </a:xfrm>
          <a:prstGeom prst="round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02</a:t>
            </a:r>
          </a:p>
        </p:txBody>
      </p:sp>
      <p:sp>
        <p:nvSpPr>
          <p:cNvPr id="22" name="圆角矩形 21"/>
          <p:cNvSpPr/>
          <p:nvPr>
            <p:custDataLst>
              <p:tags r:id="rId10"/>
            </p:custDataLst>
          </p:nvPr>
        </p:nvSpPr>
        <p:spPr>
          <a:xfrm>
            <a:off x="7028180" y="2949575"/>
            <a:ext cx="738505" cy="738505"/>
          </a:xfrm>
          <a:prstGeom prst="round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04</a:t>
            </a:r>
          </a:p>
        </p:txBody>
      </p:sp>
      <p:sp>
        <p:nvSpPr>
          <p:cNvPr id="11" name="圆角矩形 10"/>
          <p:cNvSpPr/>
          <p:nvPr>
            <p:custDataLst>
              <p:tags r:id="rId11"/>
            </p:custDataLst>
          </p:nvPr>
        </p:nvSpPr>
        <p:spPr>
          <a:xfrm>
            <a:off x="2481580" y="4571365"/>
            <a:ext cx="738505" cy="738505"/>
          </a:xfrm>
          <a:prstGeom prst="round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05</a:t>
            </a: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3364865" y="4706620"/>
            <a:ext cx="3121025" cy="468630"/>
          </a:xfrm>
          <a:prstGeom prst="rect">
            <a:avLst/>
          </a:prstGeom>
          <a:noFill/>
        </p:spPr>
        <p:txBody>
          <a:bodyPr anchor="b" anchorCtr="0">
            <a:normAutofit fontScale="97500"/>
          </a:bodyPr>
          <a:lstStyle/>
          <a:p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市场调研</a:t>
            </a:r>
          </a:p>
        </p:txBody>
      </p:sp>
      <p:sp>
        <p:nvSpPr>
          <p:cNvPr id="17" name="圆角矩形 16"/>
          <p:cNvSpPr/>
          <p:nvPr>
            <p:custDataLst>
              <p:tags r:id="rId13"/>
            </p:custDataLst>
          </p:nvPr>
        </p:nvSpPr>
        <p:spPr>
          <a:xfrm>
            <a:off x="7028180" y="4571365"/>
            <a:ext cx="738505" cy="738505"/>
          </a:xfrm>
          <a:prstGeom prst="round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06</a:t>
            </a:r>
          </a:p>
        </p:txBody>
      </p:sp>
      <p:sp>
        <p:nvSpPr>
          <p:cNvPr id="20" name="文本框 19"/>
          <p:cNvSpPr txBox="1"/>
          <p:nvPr>
            <p:custDataLst>
              <p:tags r:id="rId14"/>
            </p:custDataLst>
          </p:nvPr>
        </p:nvSpPr>
        <p:spPr>
          <a:xfrm>
            <a:off x="7911465" y="1463040"/>
            <a:ext cx="3121025" cy="468630"/>
          </a:xfrm>
          <a:prstGeom prst="rect">
            <a:avLst/>
          </a:prstGeom>
          <a:noFill/>
        </p:spPr>
        <p:txBody>
          <a:bodyPr anchor="b" anchorCtr="0">
            <a:normAutofit fontScale="97500"/>
          </a:bodyPr>
          <a:lstStyle/>
          <a:p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社交媒体分析</a:t>
            </a:r>
          </a:p>
        </p:txBody>
      </p:sp>
      <p:sp>
        <p:nvSpPr>
          <p:cNvPr id="23" name="文本框 22"/>
          <p:cNvSpPr txBox="1"/>
          <p:nvPr>
            <p:custDataLst>
              <p:tags r:id="rId15"/>
            </p:custDataLst>
          </p:nvPr>
        </p:nvSpPr>
        <p:spPr>
          <a:xfrm>
            <a:off x="7911465" y="3084830"/>
            <a:ext cx="3121025" cy="468630"/>
          </a:xfrm>
          <a:prstGeom prst="rect">
            <a:avLst/>
          </a:prstGeom>
          <a:noFill/>
        </p:spPr>
        <p:txBody>
          <a:bodyPr anchor="b" anchorCtr="0">
            <a:normAutofit fontScale="97500"/>
          </a:bodyPr>
          <a:lstStyle/>
          <a:p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网络舆情管理</a:t>
            </a:r>
          </a:p>
        </p:txBody>
      </p:sp>
      <p:sp>
        <p:nvSpPr>
          <p:cNvPr id="26" name="文本框 25"/>
          <p:cNvSpPr txBox="1"/>
          <p:nvPr>
            <p:custDataLst>
              <p:tags r:id="rId16"/>
            </p:custDataLst>
          </p:nvPr>
        </p:nvSpPr>
        <p:spPr>
          <a:xfrm>
            <a:off x="7870190" y="4706620"/>
            <a:ext cx="3121025" cy="468630"/>
          </a:xfrm>
          <a:prstGeom prst="rect">
            <a:avLst/>
          </a:prstGeom>
          <a:noFill/>
        </p:spPr>
        <p:txBody>
          <a:bodyPr anchor="b" anchorCtr="0">
            <a:normAutofit fontScale="97500"/>
          </a:bodyPr>
          <a:lstStyle/>
          <a:p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情绪检测</a:t>
            </a: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>
            <p:custDataLst>
              <p:tags r:id="rId3"/>
            </p:custDataLst>
          </p:nvPr>
        </p:nvSpPr>
        <p:spPr>
          <a:xfrm>
            <a:off x="1247140" y="1536065"/>
            <a:ext cx="2160905" cy="221488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marL="0" marR="0" lvl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4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04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总结及</a:t>
            </a:r>
            <a:r>
              <a:rPr lang="en-US" altLang="zh-CN"/>
              <a:t>Q&amp;A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本项目成功实现了基于LSTM的文本情感识别，具备实用价值。感谢郑玮老师和朱剑锋老师的教学与指导！</a:t>
            </a: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6092825" y="3541239"/>
            <a:ext cx="5054601" cy="861037"/>
          </a:xfrm>
        </p:spPr>
        <p:txBody>
          <a:bodyPr/>
          <a:lstStyle/>
          <a:p>
            <a:r>
              <a:rPr lang="zh-CN" altLang="en-US" dirty="0"/>
              <a:t>感谢您的观看！</a:t>
            </a: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85207 [转换]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/>
          <a:srcRect/>
          <a:stretch>
            <a:fillRect/>
          </a:stretch>
        </p:blipFill>
        <p:spPr>
          <a:xfrm>
            <a:off x="-6350" y="0"/>
            <a:ext cx="3169285" cy="6858000"/>
          </a:xfrm>
          <a:prstGeom prst="rect">
            <a:avLst/>
          </a:prstGeom>
        </p:spPr>
      </p:pic>
      <p:pic>
        <p:nvPicPr>
          <p:cNvPr id="4" name="图片 3" descr="85207 [转换]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rcRect/>
          <a:stretch>
            <a:fillRect/>
          </a:stretch>
        </p:blipFill>
        <p:spPr>
          <a:xfrm flipH="1" flipV="1">
            <a:off x="9028430" y="0"/>
            <a:ext cx="3169285" cy="6858000"/>
          </a:xfrm>
          <a:prstGeom prst="rect">
            <a:avLst/>
          </a:prstGeom>
        </p:spPr>
      </p:pic>
      <p:sp>
        <p:nvSpPr>
          <p:cNvPr id="35" name="文本框 34"/>
          <p:cNvSpPr txBox="1"/>
          <p:nvPr>
            <p:custDataLst>
              <p:tags r:id="rId5"/>
            </p:custDataLst>
          </p:nvPr>
        </p:nvSpPr>
        <p:spPr>
          <a:xfrm>
            <a:off x="4438650" y="504825"/>
            <a:ext cx="3314700" cy="85661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Segoe UI Semibold" panose="020B0702040204020203" charset="0"/>
                <a:sym typeface="+mn-ea"/>
              </a:rPr>
              <a:t>CONTENTS</a:t>
            </a:r>
          </a:p>
        </p:txBody>
      </p:sp>
      <p:sp>
        <p:nvSpPr>
          <p:cNvPr id="5" name="圆角矩形 4"/>
          <p:cNvSpPr/>
          <p:nvPr>
            <p:custDataLst>
              <p:tags r:id="rId6"/>
            </p:custDataLst>
          </p:nvPr>
        </p:nvSpPr>
        <p:spPr>
          <a:xfrm>
            <a:off x="1908810" y="2227950"/>
            <a:ext cx="738505" cy="738505"/>
          </a:xfrm>
          <a:prstGeom prst="round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01</a:t>
            </a: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2792095" y="2177785"/>
            <a:ext cx="3121025" cy="468630"/>
          </a:xfrm>
          <a:prstGeom prst="rect">
            <a:avLst/>
          </a:prstGeom>
          <a:noFill/>
        </p:spPr>
        <p:txBody>
          <a:bodyPr anchor="b" anchorCtr="0">
            <a:normAutofit fontScale="97500"/>
          </a:bodyPr>
          <a:lstStyle/>
          <a:p>
            <a:pPr algn="l" fontAlgn="auto"/>
            <a:r>
              <a:rPr kumimoji="0" lang="zh-CN" altLang="en-US" sz="2400" b="1" i="0" kern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项目背景</a:t>
            </a: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2792095" y="2628900"/>
            <a:ext cx="3414395" cy="711200"/>
          </a:xfrm>
          <a:prstGeom prst="rect">
            <a:avLst/>
          </a:prstGeom>
          <a:noFill/>
        </p:spPr>
        <p:txBody>
          <a:bodyPr anchor="t" anchorCtr="0"/>
          <a:lstStyle/>
          <a:p>
            <a:pPr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Segoe UI Light" panose="020B0502040204020203" charset="0"/>
                <a:sym typeface="Arial" panose="020B0604020202020204" pitchFamily="34" charset="0"/>
              </a:rPr>
              <a:t>随着社交媒体的发展，情感分析在市场调查、客户反馈等领域的重要性日益凸显</a:t>
            </a:r>
          </a:p>
          <a:p>
            <a:pPr fontAlgn="auto"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Segoe UI Light" panose="020B0502040204020203" charset="0"/>
              <a:sym typeface="Arial" panose="020B0604020202020204" pitchFamily="34" charset="0"/>
            </a:endParaRPr>
          </a:p>
        </p:txBody>
      </p:sp>
      <p:sp>
        <p:nvSpPr>
          <p:cNvPr id="12" name="圆角矩形 11"/>
          <p:cNvSpPr/>
          <p:nvPr>
            <p:custDataLst>
              <p:tags r:id="rId9"/>
            </p:custDataLst>
          </p:nvPr>
        </p:nvSpPr>
        <p:spPr>
          <a:xfrm>
            <a:off x="1908810" y="4468046"/>
            <a:ext cx="738505" cy="738505"/>
          </a:xfrm>
          <a:prstGeom prst="round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03</a:t>
            </a:r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2792095" y="4417881"/>
            <a:ext cx="3121025" cy="468630"/>
          </a:xfrm>
          <a:prstGeom prst="rect">
            <a:avLst/>
          </a:prstGeom>
          <a:noFill/>
        </p:spPr>
        <p:txBody>
          <a:bodyPr anchor="b" anchorCtr="0">
            <a:normAutofit fontScale="97500"/>
          </a:bodyPr>
          <a:lstStyle/>
          <a:p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未来展望</a:t>
            </a:r>
          </a:p>
        </p:txBody>
      </p: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2792095" y="4868731"/>
            <a:ext cx="3121025" cy="711200"/>
          </a:xfrm>
          <a:prstGeom prst="rect">
            <a:avLst/>
          </a:prstGeom>
          <a:noFill/>
        </p:spPr>
        <p:txBody>
          <a:bodyPr anchor="t" anchorCtr="0">
            <a:normAutofit/>
          </a:bodyPr>
          <a:lstStyle/>
          <a:p>
            <a:pPr fontAlgn="auto">
              <a:lnSpc>
                <a:spcPct val="150000"/>
              </a:lnSpc>
            </a:pPr>
            <a:r>
              <a:rPr kumimoji="0" lang="zh-CN" altLang="en-US" sz="1400" i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Segoe UI Light" panose="020B0502040204020203" charset="0"/>
                <a:sym typeface="Arial" panose="020B0604020202020204" pitchFamily="34" charset="0"/>
              </a:rPr>
              <a:t>改进方向、应用场景</a:t>
            </a:r>
          </a:p>
        </p:txBody>
      </p:sp>
      <p:sp>
        <p:nvSpPr>
          <p:cNvPr id="19" name="圆角矩形 18"/>
          <p:cNvSpPr/>
          <p:nvPr>
            <p:custDataLst>
              <p:tags r:id="rId12"/>
            </p:custDataLst>
          </p:nvPr>
        </p:nvSpPr>
        <p:spPr>
          <a:xfrm>
            <a:off x="6455410" y="2227950"/>
            <a:ext cx="738505" cy="738505"/>
          </a:xfrm>
          <a:prstGeom prst="round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02</a:t>
            </a:r>
          </a:p>
        </p:txBody>
      </p:sp>
      <p:sp>
        <p:nvSpPr>
          <p:cNvPr id="22" name="圆角矩形 21"/>
          <p:cNvSpPr/>
          <p:nvPr>
            <p:custDataLst>
              <p:tags r:id="rId13"/>
            </p:custDataLst>
          </p:nvPr>
        </p:nvSpPr>
        <p:spPr>
          <a:xfrm>
            <a:off x="6455410" y="4468046"/>
            <a:ext cx="738505" cy="738505"/>
          </a:xfrm>
          <a:prstGeom prst="round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04</a:t>
            </a:r>
          </a:p>
        </p:txBody>
      </p:sp>
      <p:sp>
        <p:nvSpPr>
          <p:cNvPr id="20" name="文本框 19"/>
          <p:cNvSpPr txBox="1"/>
          <p:nvPr>
            <p:custDataLst>
              <p:tags r:id="rId14"/>
            </p:custDataLst>
          </p:nvPr>
        </p:nvSpPr>
        <p:spPr>
          <a:xfrm>
            <a:off x="7338695" y="2177785"/>
            <a:ext cx="3121025" cy="468630"/>
          </a:xfrm>
          <a:prstGeom prst="rect">
            <a:avLst/>
          </a:prstGeom>
          <a:noFill/>
        </p:spPr>
        <p:txBody>
          <a:bodyPr anchor="b" anchorCtr="0">
            <a:normAutofit fontScale="97500"/>
          </a:bodyPr>
          <a:lstStyle/>
          <a:p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项目介绍</a:t>
            </a:r>
          </a:p>
        </p:txBody>
      </p:sp>
      <p:sp>
        <p:nvSpPr>
          <p:cNvPr id="21" name="文本框 20"/>
          <p:cNvSpPr txBox="1"/>
          <p:nvPr>
            <p:custDataLst>
              <p:tags r:id="rId15"/>
            </p:custDataLst>
          </p:nvPr>
        </p:nvSpPr>
        <p:spPr>
          <a:xfrm>
            <a:off x="7338695" y="2628635"/>
            <a:ext cx="3121025" cy="711200"/>
          </a:xfrm>
          <a:prstGeom prst="rect">
            <a:avLst/>
          </a:prstGeom>
          <a:noFill/>
        </p:spPr>
        <p:txBody>
          <a:bodyPr anchor="t" anchorCtr="0">
            <a:normAutofit fontScale="97500"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Segoe UI Light" panose="020B0502040204020203" charset="0"/>
                <a:sym typeface="Arial" panose="020B0604020202020204" pitchFamily="34" charset="0"/>
              </a:rPr>
              <a:t>技术路线、数据集介绍、数据预处理、模型构建及训练评估、应用展示</a:t>
            </a:r>
          </a:p>
        </p:txBody>
      </p:sp>
      <p:sp>
        <p:nvSpPr>
          <p:cNvPr id="23" name="文本框 22"/>
          <p:cNvSpPr txBox="1"/>
          <p:nvPr>
            <p:custDataLst>
              <p:tags r:id="rId16"/>
            </p:custDataLst>
          </p:nvPr>
        </p:nvSpPr>
        <p:spPr>
          <a:xfrm>
            <a:off x="7338695" y="4417881"/>
            <a:ext cx="3121025" cy="468630"/>
          </a:xfrm>
          <a:prstGeom prst="rect">
            <a:avLst/>
          </a:prstGeom>
          <a:noFill/>
        </p:spPr>
        <p:txBody>
          <a:bodyPr anchor="b" anchorCtr="0">
            <a:normAutofit fontScale="97500"/>
          </a:bodyPr>
          <a:lstStyle/>
          <a:p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总结</a:t>
            </a:r>
          </a:p>
        </p:txBody>
      </p:sp>
      <p:sp>
        <p:nvSpPr>
          <p:cNvPr id="24" name="文本框 23"/>
          <p:cNvSpPr txBox="1"/>
          <p:nvPr>
            <p:custDataLst>
              <p:tags r:id="rId17"/>
            </p:custDataLst>
          </p:nvPr>
        </p:nvSpPr>
        <p:spPr>
          <a:xfrm>
            <a:off x="7338695" y="4868731"/>
            <a:ext cx="3121025" cy="711200"/>
          </a:xfrm>
          <a:prstGeom prst="rect">
            <a:avLst/>
          </a:prstGeom>
          <a:noFill/>
        </p:spPr>
        <p:txBody>
          <a:bodyPr anchor="t" anchorCtr="0">
            <a:norm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Segoe UI Light" panose="020B0502040204020203" charset="0"/>
                <a:sym typeface="Arial" panose="020B0604020202020204" pitchFamily="34" charset="0"/>
              </a:rPr>
              <a:t>总结及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Segoe UI Light" panose="020B0502040204020203" charset="0"/>
                <a:sym typeface="Arial" panose="020B0604020202020204" pitchFamily="34" charset="0"/>
              </a:rPr>
              <a:t>Q&amp;A</a:t>
            </a: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>
            <p:custDataLst>
              <p:tags r:id="rId3"/>
            </p:custDataLst>
          </p:nvPr>
        </p:nvSpPr>
        <p:spPr>
          <a:xfrm>
            <a:off x="1247140" y="1536065"/>
            <a:ext cx="2160905" cy="221488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marL="0" marR="0" lvl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4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01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项目背景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1400"/>
              <a:t>随着社交媒体的迅猛发展，情感分析在市场调查和客户反馈等领域的重要性日益凸显。我们面临着一个关键问题：如何有效地理解和分析海量文本中的情感倾向。因此，我们的目标是开发一个智能情感识别系统，能够自动高效地分析文本情感，为决策提供有力支持。</a:t>
            </a: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>
            <p:custDataLst>
              <p:tags r:id="rId3"/>
            </p:custDataLst>
          </p:nvPr>
        </p:nvSpPr>
        <p:spPr>
          <a:xfrm>
            <a:off x="1247140" y="1536065"/>
            <a:ext cx="2160905" cy="221488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marL="0" marR="0" lvl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4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01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项目背景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>
            <a:noAutofit/>
          </a:bodyPr>
          <a:lstStyle/>
          <a:p>
            <a:r>
              <a:rPr sz="1400">
                <a:sym typeface="+mn-ea"/>
              </a:rPr>
              <a:t>同时我们可以在日常生活中所运用的许多</a:t>
            </a:r>
            <a:r>
              <a:rPr lang="en-US" altLang="zh-CN" sz="1400">
                <a:sym typeface="+mn-ea"/>
              </a:rPr>
              <a:t>app</a:t>
            </a:r>
            <a:r>
              <a:rPr sz="1400">
                <a:sym typeface="+mn-ea"/>
              </a:rPr>
              <a:t>中发现对于文本情感分析模型的应用，这对于我们获取信息提供了更为直观的体验。（下图为微博情感分析运用案例）</a:t>
            </a:r>
            <a:endParaRPr lang="zh-CN" altLang="en-US" sz="1400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919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" y="0"/>
            <a:ext cx="4018280" cy="6858000"/>
          </a:xfrm>
          <a:prstGeom prst="rect">
            <a:avLst/>
          </a:prstGeom>
        </p:spPr>
      </p:pic>
      <p:pic>
        <p:nvPicPr>
          <p:cNvPr id="6" name="图片 5" descr="919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1785" y="0"/>
            <a:ext cx="4248150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7CC6432-E284-B96B-51D7-91330605598B}"/>
              </a:ext>
            </a:extLst>
          </p:cNvPr>
          <p:cNvSpPr txBox="1"/>
          <p:nvPr/>
        </p:nvSpPr>
        <p:spPr>
          <a:xfrm>
            <a:off x="363338" y="3307888"/>
            <a:ext cx="3391152" cy="12353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EC8760-88FB-E83F-28C7-5111F73BD09A}"/>
              </a:ext>
            </a:extLst>
          </p:cNvPr>
          <p:cNvSpPr txBox="1"/>
          <p:nvPr/>
        </p:nvSpPr>
        <p:spPr>
          <a:xfrm>
            <a:off x="4706233" y="3829682"/>
            <a:ext cx="3391152" cy="12353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>
            <p:custDataLst>
              <p:tags r:id="rId3"/>
            </p:custDataLst>
          </p:nvPr>
        </p:nvSpPr>
        <p:spPr>
          <a:xfrm>
            <a:off x="1247140" y="1536065"/>
            <a:ext cx="2160905" cy="221488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marL="0" marR="0" lvl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4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02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项目介绍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sz="1400" dirty="0">
                <a:cs typeface="Segoe UI Light" panose="020B0502040204020203" charset="0"/>
                <a:sym typeface="Arial" panose="020B0604020202020204" pitchFamily="34" charset="0"/>
              </a:rPr>
              <a:t>技术路线、数据集介绍、数据预处理、模型构建及训练评估、应用展示</a:t>
            </a:r>
            <a:endParaRPr lang="zh-CN" altLang="en-US" sz="1400" dirty="0">
              <a:cs typeface="Segoe UI Light" panose="020B0502040204020203" charset="0"/>
              <a:sym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zh-CN" sz="3600" dirty="0">
                <a:sym typeface="+mn-ea"/>
              </a:rPr>
              <a:t>技术路线</a:t>
            </a:r>
            <a:r>
              <a:rPr lang="en-US" altLang="zh-CN" sz="3600" dirty="0">
                <a:sym typeface="+mn-ea"/>
              </a:rPr>
              <a:t>——</a:t>
            </a:r>
            <a:r>
              <a:rPr lang="zh-CN" altLang="en-US" sz="3600" dirty="0">
                <a:sym typeface="+mn-ea"/>
              </a:rPr>
              <a:t>数据处理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580020" y="1073475"/>
            <a:ext cx="5342400" cy="7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>
                <a:sym typeface="+mn-ea"/>
              </a:rPr>
              <a:t>数据清洗：保留中文、去除停用词</a:t>
            </a:r>
            <a:endParaRPr lang="zh-CN" altLang="en-US"/>
          </a:p>
        </p:txBody>
      </p:sp>
      <p:pic>
        <p:nvPicPr>
          <p:cNvPr id="12" name="图片 11" descr="C:/Users/牛灵灵/Desktop/2.png2"/>
          <p:cNvPicPr/>
          <p:nvPr/>
        </p:nvPicPr>
        <p:blipFill>
          <a:blip r:embed="rId7"/>
          <a:srcRect l="1377" r="1377"/>
        </p:blipFill>
        <p:spPr>
          <a:xfrm>
            <a:off x="456565" y="1616710"/>
            <a:ext cx="7239000" cy="45205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zh-CN" sz="3600" dirty="0">
                <a:sym typeface="+mn-ea"/>
              </a:rPr>
              <a:t>技术路线</a:t>
            </a:r>
            <a:r>
              <a:rPr lang="en-US" altLang="zh-CN" sz="3600" dirty="0">
                <a:sym typeface="+mn-ea"/>
              </a:rPr>
              <a:t>——</a:t>
            </a:r>
            <a:r>
              <a:rPr lang="zh-CN" altLang="en-US" sz="3600" dirty="0">
                <a:sym typeface="+mn-ea"/>
              </a:rPr>
              <a:t>数据处理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572400" y="1088080"/>
            <a:ext cx="5342400" cy="7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>
                <a:sym typeface="+mn-ea"/>
              </a:rPr>
              <a:t>数据集构建：从文本中提取特征。</a:t>
            </a:r>
          </a:p>
        </p:txBody>
      </p:sp>
      <p:pic>
        <p:nvPicPr>
          <p:cNvPr id="4" name="图片 3"/>
          <p:cNvPicPr/>
          <p:nvPr/>
        </p:nvPicPr>
        <p:blipFill>
          <a:blip r:embed="rId7"/>
        </p:blipFill>
        <p:spPr>
          <a:xfrm>
            <a:off x="494030" y="1519555"/>
            <a:ext cx="8491220" cy="4527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579755" y="4394835"/>
            <a:ext cx="10942320" cy="119443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10565" y="1278255"/>
            <a:ext cx="10942320" cy="119443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600" dirty="0">
                <a:sym typeface="+mn-ea"/>
              </a:rPr>
              <a:t>数据集介绍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4"/>
            </p:custDataLst>
          </p:nvPr>
        </p:nvSpPr>
        <p:spPr>
          <a:xfrm>
            <a:off x="579755" y="4601210"/>
            <a:ext cx="10645140" cy="7810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>
                <a:sym typeface="+mn-ea"/>
              </a:rPr>
              <a:t>样本大小：</a:t>
            </a:r>
          </a:p>
          <a:p>
            <a:pPr marL="0" indent="0">
              <a:buNone/>
            </a:pPr>
            <a:r>
              <a:rPr lang="zh-CN" altLang="en-US">
                <a:sym typeface="+mn-ea"/>
              </a:rPr>
              <a:t>在调用 `getData()` 函数后，可以使用 `len(data)` 和 `len(label)` 来获取样本数量</a:t>
            </a:r>
          </a:p>
        </p:txBody>
      </p:sp>
      <p:sp>
        <p:nvSpPr>
          <p:cNvPr id="6" name="文本占位符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99135" y="1215390"/>
            <a:ext cx="11028680" cy="781050"/>
          </a:xfrm>
          <a:prstGeom prst="rect">
            <a:avLst/>
          </a:prstGeom>
          <a:ln>
            <a:noFill/>
          </a:ln>
        </p:spPr>
        <p:txBody>
          <a:bodyPr vert="horz" lIns="90170" tIns="46990" rIns="90170" bIns="46990" rtlCol="0"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ym typeface="+mn-ea"/>
              </a:rPr>
              <a:t>数据来源：</a:t>
            </a:r>
          </a:p>
          <a:p>
            <a:pPr marL="0" indent="0">
              <a:buNone/>
            </a:pPr>
            <a:r>
              <a:rPr lang="zh-CN" altLang="en-US">
                <a:sym typeface="+mn-ea"/>
              </a:rPr>
              <a:t>数据集被指定为 `./data/data.txt` 文件。该函数通过逐行读取文件内容来构建数据集，数据应包含文本和标签，并使用特定的分隔符进行分割</a:t>
            </a:r>
          </a:p>
        </p:txBody>
      </p:sp>
      <p:pic>
        <p:nvPicPr>
          <p:cNvPr id="7" name="图片 6"/>
          <p:cNvPicPr/>
          <p:nvPr/>
        </p:nvPicPr>
        <p:blipFill>
          <a:blip r:embed="rId8"/>
        </p:blipFill>
        <p:spPr>
          <a:xfrm>
            <a:off x="579438" y="2532380"/>
            <a:ext cx="8658225" cy="129540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9"/>
        </p:blipFill>
        <p:spPr>
          <a:xfrm>
            <a:off x="579438" y="5784533"/>
            <a:ext cx="3781425" cy="6572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mZlZDAwZDA3ZDE2MjVlYWQwZGMyYTQ4NzllNTU0NW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8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8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8、9、10、11、12、13、14、15"/>
  <p:tag name="KSO_WM_TEMPLATE_SUBCATEGORY" val="0"/>
  <p:tag name="KSO_WM_TAG_VERSION" val="1.0"/>
  <p:tag name="KSO_WM_BEAUTIFY_FLAG" val="#wm#"/>
  <p:tag name="KSO_WM_TEMPLATE_CATEGORY" val="custom"/>
  <p:tag name="KSO_WM_TEMPLATE_INDEX" val="20202684"/>
  <p:tag name="KSO_WM_TEMPLATE_MASTER_TYPE" val="1"/>
  <p:tag name="KSO_WM_TEMPLATE_COLOR_TYPE" val="1"/>
  <p:tag name="KSO_WM_TEMPLATE_MASTER_THUMB_INDEX" val="1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8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84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84"/>
  <p:tag name="KSO_WM_SLIDE_LAYOUT" val="a_b"/>
  <p:tag name="KSO_WM_SLIDE_LAYOUT_CNT" val="1_2"/>
  <p:tag name="KSO_WM_UNIT_SHOW_EDIT_AREA_INDICATION" val="1"/>
  <p:tag name="KSO_WM_TEMPLATE_THUMBS_INDEX" val="1、4、7、8、9、10、11、12、13、14、15"/>
  <p:tag name="KSO_WM_TEMPLATE_MASTER_THUMB_INDEX" val="1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1*i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TYPE" val="i"/>
  <p:tag name="KSO_WM_UNIT_INDEX" val="1"/>
  <p:tag name="KSO_WM_UNIT_TEXT_FILL_FORE_SCHEMECOLOR_INDEX_BRIGHTNESS" val="0.15"/>
  <p:tag name="KSO_WM_UNIT_TEXT_FILL_FORE_SCHEMECOLOR_INDEX" val="13"/>
  <p:tag name="KSO_WM_UNIT_TEXT_FILL_TYPE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1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简约工作汇报"/>
  <p:tag name="KSO_WM_UNIT_NOCLEAR" val="0"/>
  <p:tag name="KSO_WM_UNIT_VALUE" val="12"/>
  <p:tag name="KSO_WM_UNIT_TYPE" val="a"/>
  <p:tag name="KSO_WM_UNIT_INDEX" val="1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1*b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副标题"/>
  <p:tag name="KSO_WM_UNIT_NOCLEAR" val="0"/>
  <p:tag name="KSO_WM_UNIT_VALUE" val="27"/>
  <p:tag name="KSO_WM_UNIT_TYPE" val="b"/>
  <p:tag name="KSO_WM_UNIT_INDEX" val="1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1*b*2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正文，文字是您思想的提炼，请尽量言简意赅的阐述观点"/>
  <p:tag name="KSO_WM_UNIT_NOCLEAR" val="0"/>
  <p:tag name="KSO_WM_UNIT_VALUE" val="46"/>
  <p:tag name="KSO_WM_UNIT_TYPE" val="b"/>
  <p:tag name="KSO_WM_UNIT_INDEX" val="2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84"/>
  <p:tag name="KSO_WM_SLIDE_ID" val="custom20202684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SLIDE_LAYOUT" val="a_l"/>
  <p:tag name="KSO_WM_SLIDE_LAYOUT_CNT" val="1_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2684_4*i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USESOURCEFORMAT_APPLY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2684_4*i*2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USESOURCEFORMAT_APPLY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684_4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684_4*l_h_i*1_1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DIAGRAM_VIRTUALLY_FRAME" val="{&quot;height&quot;:267.88551181102366,&quot;left&quot;:150.3,&quot;top&quot;:171.47913385826772,&quot;width&quot;:673.3}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2684_4*l_h_a*1_1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PRESET_TEXT" val="单击此处添加标题"/>
  <p:tag name="KSO_WM_UNIT_VALUE" val="11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267.88551181102366,&quot;left&quot;:150.3,&quot;top&quot;:171.47913385826772,&quot;width&quot;:673.3}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2684_4*l_h_f*1_1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PRESET_TEXT" val="单击此处添加正文，文字是您思想的提炼，请尽量言简意赅的阐述观点。"/>
  <p:tag name="KSO_WM_UNIT_VALUE" val="32"/>
  <p:tag name="KSO_WM_UNIT_TEXT_FILL_FORE_SCHEMECOLOR_INDEX" val="13"/>
  <p:tag name="KSO_WM_UNIT_TEXT_FILL_TYPE" val="1"/>
  <p:tag name="KSO_WM_UNIT_USESOURCEFORMAT_APPLY" val="1"/>
  <p:tag name="KSO_WM_DIAGRAM_VIRTUALLY_FRAME" val="{&quot;height&quot;:267.88551181102366,&quot;left&quot;:150.3,&quot;top&quot;:171.47913385826772,&quot;width&quot;:673.3}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684_4*l_h_i*1_3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DIAGRAM_VIRTUALLY_FRAME" val="{&quot;height&quot;:267.88551181102366,&quot;left&quot;:150.3,&quot;top&quot;:171.47913385826772,&quot;width&quot;:673.3}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2684_4*l_h_a*1_3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PRESET_TEXT" val="单击此处添加标题"/>
  <p:tag name="KSO_WM_UNIT_VALUE" val="11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267.88551181102366,&quot;left&quot;:150.3,&quot;top&quot;:171.47913385826772,&quot;width&quot;:673.3}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2684_4*l_h_f*1_3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PRESET_TEXT" val="单击此处添加正文，文字是您思想的提炼，请尽量言简意赅的阐述观点。"/>
  <p:tag name="KSO_WM_UNIT_VALUE" val="32"/>
  <p:tag name="KSO_WM_UNIT_TEXT_FILL_FORE_SCHEMECOLOR_INDEX" val="13"/>
  <p:tag name="KSO_WM_UNIT_TEXT_FILL_TYPE" val="1"/>
  <p:tag name="KSO_WM_UNIT_USESOURCEFORMAT_APPLY" val="1"/>
  <p:tag name="KSO_WM_DIAGRAM_VIRTUALLY_FRAME" val="{&quot;height&quot;:267.88551181102366,&quot;left&quot;:150.3,&quot;top&quot;:171.47913385826772,&quot;width&quot;:673.3}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684_4*l_h_i*1_2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DIAGRAM_VIRTUALLY_FRAME" val="{&quot;height&quot;:267.88551181102366,&quot;left&quot;:150.3,&quot;top&quot;:171.47913385826772,&quot;width&quot;:673.3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2684_4*l_h_i*1_4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DIAGRAM_VIRTUALLY_FRAME" val="{&quot;height&quot;:267.88551181102366,&quot;left&quot;:150.3,&quot;top&quot;:171.47913385826772,&quot;width&quot;:673.3}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2684_4*l_h_a*1_2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PRESET_TEXT" val="单击此处添加标题"/>
  <p:tag name="KSO_WM_UNIT_VALUE" val="11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267.88551181102366,&quot;left&quot;:150.3,&quot;top&quot;:171.47913385826772,&quot;width&quot;:673.3}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2684_4*l_h_f*1_2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PRESET_TEXT" val="单击此处添加正文，文字是您思想的提炼，请尽量言简意赅的阐述观点。"/>
  <p:tag name="KSO_WM_UNIT_VALUE" val="32"/>
  <p:tag name="KSO_WM_UNIT_TEXT_FILL_FORE_SCHEMECOLOR_INDEX" val="13"/>
  <p:tag name="KSO_WM_UNIT_TEXT_FILL_TYPE" val="1"/>
  <p:tag name="KSO_WM_UNIT_USESOURCEFORMAT_APPLY" val="1"/>
  <p:tag name="KSO_WM_DIAGRAM_VIRTUALLY_FRAME" val="{&quot;height&quot;:267.88551181102366,&quot;left&quot;:150.3,&quot;top&quot;:171.47913385826772,&quot;width&quot;:673.3}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custom20202684_4*l_h_a*1_4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PRESET_TEXT" val="单击此处添加标题"/>
  <p:tag name="KSO_WM_UNIT_VALUE" val="11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267.88551181102366,&quot;left&quot;:150.3,&quot;top&quot;:171.47913385826772,&quot;width&quot;:673.3}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2684_4*l_h_f*1_4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PRESET_TEXT" val="单击此处添加正文，文字是您思想的提炼，请尽量言简意赅的阐述观点。"/>
  <p:tag name="KSO_WM_UNIT_VALUE" val="32"/>
  <p:tag name="KSO_WM_UNIT_TEXT_FILL_FORE_SCHEMECOLOR_INDEX" val="13"/>
  <p:tag name="KSO_WM_UNIT_TEXT_FILL_TYPE" val="1"/>
  <p:tag name="KSO_WM_UNIT_USESOURCEFORMAT_APPLY" val="1"/>
  <p:tag name="KSO_WM_DIAGRAM_VIRTUALLY_FRAME" val="{&quot;height&quot;:267.88551181102366,&quot;left&quot;:150.3,&quot;top&quot;:171.47913385826772,&quot;width&quot;:673.3}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84"/>
  <p:tag name="KSO_WM_SLIDE_ID" val="custom20202684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SLIDE_TYPE" val="sectionTitle"/>
  <p:tag name="KSO_WM_SLIDE_SUBTYPE" val="pureTxt"/>
  <p:tag name="KSO_WM_SLIDE_LAYOUT" val="a_b_e"/>
  <p:tag name="KSO_WM_SLIDE_LAYOUT_CNT" val="1_1_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e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5"/>
  <p:tag name="KSO_WM_UNIT_TYPE" val="a"/>
  <p:tag name="KSO_WM_UNIT_INDEX" val="1"/>
  <p:tag name="KSO_WM_UNIT_ISNUMDGMTITLE" val="0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b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正文，文字是您思想的提炼，请尽量言简意赅的阐述观点。"/>
  <p:tag name="KSO_WM_UNIT_NOCLEAR" val="0"/>
  <p:tag name="KSO_WM_UNIT_VALUE" val="78"/>
  <p:tag name="KSO_WM_UNIT_TYPE" val="b"/>
  <p:tag name="KSO_WM_UNIT_INDEX" val="1"/>
  <p:tag name="KSO_WM_UNIT_ISNUMDGMTITLE" val="0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84"/>
  <p:tag name="KSO_WM_SLIDE_ID" val="custom20202684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SLIDE_TYPE" val="sectionTitle"/>
  <p:tag name="KSO_WM_SLIDE_SUBTYPE" val="pureTxt"/>
  <p:tag name="KSO_WM_SLIDE_LAYOUT" val="a_b_e"/>
  <p:tag name="KSO_WM_SLIDE_LAYOUT_CNT" val="1_1_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8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e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5"/>
  <p:tag name="KSO_WM_UNIT_TYPE" val="a"/>
  <p:tag name="KSO_WM_UNIT_INDEX" val="1"/>
  <p:tag name="KSO_WM_UNIT_ISNUMDGMTITLE" val="0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b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正文，文字是您思想的提炼，请尽量言简意赅的阐述观点。"/>
  <p:tag name="KSO_WM_UNIT_NOCLEAR" val="0"/>
  <p:tag name="KSO_WM_UNIT_VALUE" val="78"/>
  <p:tag name="KSO_WM_UNIT_TYPE" val="b"/>
  <p:tag name="KSO_WM_UNIT_INDEX" val="1"/>
  <p:tag name="KSO_WM_UNIT_ISNUMDGMTITLE" val="0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84"/>
  <p:tag name="KSO_WM_SLIDE_ID" val="custom20202684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SLIDE_TYPE" val="sectionTitle"/>
  <p:tag name="KSO_WM_SLIDE_SUBTYPE" val="pureTxt"/>
  <p:tag name="KSO_WM_SLIDE_LAYOUT" val="a_b_e"/>
  <p:tag name="KSO_WM_SLIDE_LAYOUT_CNT" val="1_1_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84"/>
  <p:tag name="KSO_WM_SLIDE_ID" val="custom20202684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SLIDE_TYPE" val="sectionTitle"/>
  <p:tag name="KSO_WM_SLIDE_SUBTYPE" val="pureTxt"/>
  <p:tag name="KSO_WM_SLIDE_LAYOUT" val="a_b_e"/>
  <p:tag name="KSO_WM_SLIDE_LAYOUT_CNT" val="1_1_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e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5"/>
  <p:tag name="KSO_WM_UNIT_TYPE" val="a"/>
  <p:tag name="KSO_WM_UNIT_INDEX" val="1"/>
  <p:tag name="KSO_WM_UNIT_ISNUMDGMTITLE" val="0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b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正文，文字是您思想的提炼，请尽量言简意赅的阐述观点。"/>
  <p:tag name="KSO_WM_UNIT_NOCLEAR" val="0"/>
  <p:tag name="KSO_WM_UNIT_VALUE" val="78"/>
  <p:tag name="KSO_WM_UNIT_TYPE" val="b"/>
  <p:tag name="KSO_WM_UNIT_INDEX" val="1"/>
  <p:tag name="KSO_WM_UNIT_ISNUMDGMTITLE" val="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84_13"/>
  <p:tag name="KSO_WM_TEMPLATE_SUBCATEGORY" val="0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684"/>
  <p:tag name="KSO_WM_SLIDE_LAYOUT" val="a_d_f"/>
  <p:tag name="KSO_WM_SLIDE_LAYOUT_CNT" val="1_2_2"/>
  <p:tag name="KSO_WM_TEMPLATE_MASTER_TYPE" val="1"/>
  <p:tag name="KSO_WM_TEMPLATE_COLOR_TYPE" val="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84_13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NUMDGMTITLE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13*f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"/>
  <p:tag name="KSO_WM_UNIT_NOCLEAR" val="0"/>
  <p:tag name="KSO_WM_UNIT_VALUE" val="54"/>
  <p:tag name="KSO_WM_UNIT_TYPE" val="f"/>
  <p:tag name="KSO_WM_UNIT_INDEX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84_13"/>
  <p:tag name="KSO_WM_TEMPLATE_SUBCATEGORY" val="0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684"/>
  <p:tag name="KSO_WM_SLIDE_LAYOUT" val="a_d_f"/>
  <p:tag name="KSO_WM_SLIDE_LAYOUT_CNT" val="1_2_2"/>
  <p:tag name="KSO_WM_TEMPLATE_MASTER_TYPE" val="1"/>
  <p:tag name="KSO_WM_TEMPLATE_COLOR_TYPE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84_13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NUMDGMTITLE" val="0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13*f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"/>
  <p:tag name="KSO_WM_UNIT_NOCLEAR" val="0"/>
  <p:tag name="KSO_WM_UNIT_VALUE" val="54"/>
  <p:tag name="KSO_WM_UNIT_TYPE" val="f"/>
  <p:tag name="KSO_WM_UNIT_INDEX" val="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84_13"/>
  <p:tag name="KSO_WM_TEMPLATE_SUBCATEGORY" val="0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684"/>
  <p:tag name="KSO_WM_SLIDE_LAYOUT" val="a_d_f"/>
  <p:tag name="KSO_WM_SLIDE_LAYOUT_CNT" val="1_2_2"/>
  <p:tag name="KSO_WM_TEMPLATE_MASTER_TYPE" val="1"/>
  <p:tag name="KSO_WM_TEMPLATE_COLOR_TYPE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84_13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NUMDGMTITLE" val="0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13*f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"/>
  <p:tag name="KSO_WM_UNIT_NOCLEAR" val="0"/>
  <p:tag name="KSO_WM_UNIT_VALUE" val="54"/>
  <p:tag name="KSO_WM_UNIT_TYPE" val="f"/>
  <p:tag name="KSO_WM_UNIT_INDEX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13*f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"/>
  <p:tag name="KSO_WM_UNIT_NOCLEAR" val="0"/>
  <p:tag name="KSO_WM_UNIT_VALUE" val="54"/>
  <p:tag name="KSO_WM_UNIT_TYPE" val="f"/>
  <p:tag name="KSO_WM_UNIT_INDEX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84_12"/>
  <p:tag name="KSO_WM_TEMPLATE_SUBCATEGORY" val="0"/>
  <p:tag name="KSO_WM_SLIDE_TYPE" val="text"/>
  <p:tag name="KSO_WM_SLIDE_SUBTYPE" val="picTxt"/>
  <p:tag name="KSO_WM_SLIDE_ITEM_CNT" val="0"/>
  <p:tag name="KSO_WM_SLIDE_INDEX" val="12"/>
  <p:tag name="KSO_WM_SLIDE_SIZE" val="866*434"/>
  <p:tag name="KSO_WM_SLIDE_POSITION" val="46*52"/>
  <p:tag name="KSO_WM_TAG_VERSION" val="1.0"/>
  <p:tag name="KSO_WM_BEAUTIFY_FLAG" val="#wm#"/>
  <p:tag name="KSO_WM_TEMPLATE_CATEGORY" val="custom"/>
  <p:tag name="KSO_WM_TEMPLATE_INDEX" val="20202684"/>
  <p:tag name="KSO_WM_SLIDE_LAYOUT" val="a_d_f"/>
  <p:tag name="KSO_WM_SLIDE_LAYOUT_CNT" val="1_1_1"/>
  <p:tag name="KSO_WM_TEMPLATE_MASTER_TYPE" val="1"/>
  <p:tag name="KSO_WM_TEMPLATE_COLOR_TYPE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84_12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NUMDGMTITLE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15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684_12*f*1"/>
  <p:tag name="KSO_WM_TEMPLATE_CATEGORY" val="custom"/>
  <p:tag name="KSO_WM_TEMPLATE_INDEX" val="20202684"/>
  <p:tag name="KSO_WM_UNIT_LAYERLEVEL" val="1"/>
  <p:tag name="KSO_WM_TAG_VERSION" val="1.0"/>
  <p:tag name="KSO_WM_BEAUTIFY_FLAG" val="#wm#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15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684_12*f*1"/>
  <p:tag name="KSO_WM_TEMPLATE_CATEGORY" val="custom"/>
  <p:tag name="KSO_WM_TEMPLATE_INDEX" val="20202684"/>
  <p:tag name="KSO_WM_UNIT_LAYERLEVEL" val="1"/>
  <p:tag name="KSO_WM_TAG_VERSION" val="1.0"/>
  <p:tag name="KSO_WM_BEAUTIFY_FLAG" val="#wm#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84_13"/>
  <p:tag name="KSO_WM_TEMPLATE_SUBCATEGORY" val="0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684"/>
  <p:tag name="KSO_WM_SLIDE_LAYOUT" val="a_d_f"/>
  <p:tag name="KSO_WM_SLIDE_LAYOUT_CNT" val="1_2_2"/>
  <p:tag name="KSO_WM_TEMPLATE_MASTER_TYPE" val="1"/>
  <p:tag name="KSO_WM_TEMPLATE_COLOR_TYPE" val="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84_13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NUMDGMTITLE" val="0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13*f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"/>
  <p:tag name="KSO_WM_UNIT_NOCLEAR" val="0"/>
  <p:tag name="KSO_WM_UNIT_VALUE" val="54"/>
  <p:tag name="KSO_WM_UNIT_TYPE" val="f"/>
  <p:tag name="KSO_WM_UNIT_INDEX" val="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84_8"/>
  <p:tag name="KSO_WM_TEMPLATE_SUBCATEGORY" val="0"/>
  <p:tag name="KSO_WM_TEMPLATE_MASTER_TYPE" val="1"/>
  <p:tag name="KSO_WM_TEMPLATE_COLOR_TYPE" val="1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2684"/>
  <p:tag name="KSO_WM_SLIDE_LAYOUT" val="a_d_f"/>
  <p:tag name="KSO_WM_SLIDE_LAYOUT_CNT" val="1_1_1"/>
  <p:tag name="KSO_WM_SLIDE_TYPE" val="text"/>
  <p:tag name="KSO_WM_SLIDE_SUBTYPE" val="picTxt"/>
  <p:tag name="KSO_WM_SLIDE_SIZE" val="864*444"/>
  <p:tag name="KSO_WM_SLIDE_POSITION" val="47*48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12*304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684_8*d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SUPPORT_UNIT_TYPE" val="[&quot;all&quot;]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此处添加正文，文字是您思想的提炼，为了演示发布的良好效果，请言简意赅的阐述您的观点。"/>
  <p:tag name="KSO_WM_UNIT_NOCLEAR" val="0"/>
  <p:tag name="KSO_WM_UNIT_VALUE" val="14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684_8*f*1"/>
  <p:tag name="KSO_WM_TEMPLATE_CATEGORY" val="custom"/>
  <p:tag name="KSO_WM_TEMPLATE_INDEX" val="20202684"/>
  <p:tag name="KSO_WM_UNIT_LAYERLEVEL" val="1"/>
  <p:tag name="KSO_WM_TAG_VERSION" val="1.0"/>
  <p:tag name="KSO_WM_BEAUTIFY_FLAG" val="#wm#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84_8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NUMDGMTITLE" val="0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84_10"/>
  <p:tag name="KSO_WM_TEMPLATE_SUBCATEGORY" val="0"/>
  <p:tag name="KSO_WM_SLIDE_TYPE" val="text"/>
  <p:tag name="KSO_WM_SLIDE_SUBTYPE" val="picTxt"/>
  <p:tag name="KSO_WM_SLIDE_ITEM_CNT" val="0"/>
  <p:tag name="KSO_WM_SLIDE_INDEX" val="10"/>
  <p:tag name="KSO_WM_SLIDE_SIZE" val="865*400"/>
  <p:tag name="KSO_WM_SLIDE_POSITION" val="45*60"/>
  <p:tag name="KSO_WM_TAG_VERSION" val="1.0"/>
  <p:tag name="KSO_WM_BEAUTIFY_FLAG" val="#wm#"/>
  <p:tag name="KSO_WM_TEMPLATE_CATEGORY" val="custom"/>
  <p:tag name="KSO_WM_TEMPLATE_INDEX" val="20202684"/>
  <p:tag name="KSO_WM_SLIDE_LAYOUT" val="a_d_f"/>
  <p:tag name="KSO_WM_SLIDE_LAYOUT_CNT" val="1_1_1"/>
  <p:tag name="KSO_WM_TEMPLATE_MASTER_TYPE" val="1"/>
  <p:tag name="KSO_WM_TEMPLATE_COLOR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84_10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NUMDGMTITLE" val="0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此处添加正文，文字是您思想的提炼，为了演示发布的良好效果，请言简意赅的阐述您的观点。&#10;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21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684_10*f*1"/>
  <p:tag name="KSO_WM_TEMPLATE_CATEGORY" val="custom"/>
  <p:tag name="KSO_WM_TEMPLATE_INDEX" val="20202684"/>
  <p:tag name="KSO_WM_UNIT_LAYERLEVEL" val="1"/>
  <p:tag name="KSO_WM_TAG_VERSION" val="1.0"/>
  <p:tag name="KSO_WM_BEAUTIFY_FLAG" val="#wm#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84_10"/>
  <p:tag name="KSO_WM_TEMPLATE_SUBCATEGORY" val="0"/>
  <p:tag name="KSO_WM_SLIDE_TYPE" val="text"/>
  <p:tag name="KSO_WM_SLIDE_SUBTYPE" val="picTxt"/>
  <p:tag name="KSO_WM_SLIDE_ITEM_CNT" val="0"/>
  <p:tag name="KSO_WM_SLIDE_INDEX" val="10"/>
  <p:tag name="KSO_WM_SLIDE_SIZE" val="865*400"/>
  <p:tag name="KSO_WM_SLIDE_POSITION" val="45*60"/>
  <p:tag name="KSO_WM_TAG_VERSION" val="1.0"/>
  <p:tag name="KSO_WM_BEAUTIFY_FLAG" val="#wm#"/>
  <p:tag name="KSO_WM_TEMPLATE_CATEGORY" val="custom"/>
  <p:tag name="KSO_WM_TEMPLATE_INDEX" val="20202684"/>
  <p:tag name="KSO_WM_SLIDE_LAYOUT" val="a_d_f"/>
  <p:tag name="KSO_WM_SLIDE_LAYOUT_CNT" val="1_1_1"/>
  <p:tag name="KSO_WM_TEMPLATE_MASTER_TYPE" val="1"/>
  <p:tag name="KSO_WM_TEMPLATE_COLOR_TYPE" val="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84_10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NUMDGMTITLE" val="0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此处添加正文，文字是您思想的提炼，为了演示发布的良好效果，请言简意赅的阐述您的观点。&#10;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21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684_10*f*1"/>
  <p:tag name="KSO_WM_TEMPLATE_CATEGORY" val="custom"/>
  <p:tag name="KSO_WM_TEMPLATE_INDEX" val="20202684"/>
  <p:tag name="KSO_WM_UNIT_LAYERLEVEL" val="1"/>
  <p:tag name="KSO_WM_TAG_VERSION" val="1.0"/>
  <p:tag name="KSO_WM_BEAUTIFY_FLAG" val="#wm#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84_10"/>
  <p:tag name="KSO_WM_TEMPLATE_SUBCATEGORY" val="0"/>
  <p:tag name="KSO_WM_SLIDE_TYPE" val="text"/>
  <p:tag name="KSO_WM_SLIDE_SUBTYPE" val="picTxt"/>
  <p:tag name="KSO_WM_SLIDE_ITEM_CNT" val="0"/>
  <p:tag name="KSO_WM_SLIDE_INDEX" val="10"/>
  <p:tag name="KSO_WM_SLIDE_SIZE" val="865*400"/>
  <p:tag name="KSO_WM_SLIDE_POSITION" val="45*60"/>
  <p:tag name="KSO_WM_TAG_VERSION" val="1.0"/>
  <p:tag name="KSO_WM_BEAUTIFY_FLAG" val="#wm#"/>
  <p:tag name="KSO_WM_TEMPLATE_CATEGORY" val="custom"/>
  <p:tag name="KSO_WM_TEMPLATE_INDEX" val="20202684"/>
  <p:tag name="KSO_WM_SLIDE_LAYOUT" val="a_d_f"/>
  <p:tag name="KSO_WM_SLIDE_LAYOUT_CNT" val="1_1_1"/>
  <p:tag name="KSO_WM_TEMPLATE_MASTER_TYPE" val="1"/>
  <p:tag name="KSO_WM_TEMPLATE_COLOR_TYPE" val="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84_10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NUMDGMTITLE" val="0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此处添加正文，文字是您思想的提炼，为了演示发布的良好效果，请言简意赅的阐述您的观点。&#10;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21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684_10*f*1"/>
  <p:tag name="KSO_WM_TEMPLATE_CATEGORY" val="custom"/>
  <p:tag name="KSO_WM_TEMPLATE_INDEX" val="20202684"/>
  <p:tag name="KSO_WM_UNIT_LAYERLEVEL" val="1"/>
  <p:tag name="KSO_WM_TAG_VERSION" val="1.0"/>
  <p:tag name="KSO_WM_BEAUTIFY_FLAG" val="#wm#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84"/>
  <p:tag name="KSO_WM_SLIDE_ID" val="custom20202684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SLIDE_TYPE" val="sectionTitle"/>
  <p:tag name="KSO_WM_SLIDE_SUBTYPE" val="pureTxt"/>
  <p:tag name="KSO_WM_SLIDE_LAYOUT" val="a_b_e"/>
  <p:tag name="KSO_WM_SLIDE_LAYOUT_CNT" val="1_1_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e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5"/>
  <p:tag name="KSO_WM_UNIT_TYPE" val="a"/>
  <p:tag name="KSO_WM_UNIT_INDEX" val="1"/>
  <p:tag name="KSO_WM_UNIT_ISNUMDGMTITLE" val="0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b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正文，文字是您思想的提炼，请尽量言简意赅的阐述观点。"/>
  <p:tag name="KSO_WM_UNIT_NOCLEAR" val="0"/>
  <p:tag name="KSO_WM_UNIT_VALUE" val="78"/>
  <p:tag name="KSO_WM_UNIT_TYPE" val="b"/>
  <p:tag name="KSO_WM_UNIT_INDEX" val="1"/>
  <p:tag name="KSO_WM_UNIT_ISNUMDGMTITLE" val="0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84"/>
  <p:tag name="KSO_WM_SLIDE_ID" val="custom20202684_6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6"/>
  <p:tag name="KSO_WM_SLIDE_INDEX" val="6"/>
  <p:tag name="KSO_WM_DIAGRAM_GROUP_CODE" val="l1-1"/>
  <p:tag name="KSO_WM_SLIDE_DIAGTYPE" val="l"/>
  <p:tag name="KSO_WM_TAG_VERSION" val="1.0"/>
  <p:tag name="KSO_WM_SLIDE_LAYOUT" val="a_l"/>
  <p:tag name="KSO_WM_SLIDE_LAYOUT_CNT" val="1_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2684_6*i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USESOURCEFORMAT_APPLY" val="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2684_6*i*2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USESOURCEFORMAT_APPLY" val="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684_6*l_h_i*1_1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DIAGRAM_VIRTUALLY_FRAME" val="{&quot;height&quot;:346.9,&quot;left&quot;:195.4,&quot;top&quot;:100.6,&quot;width&quot;:673.3}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2684_6*l_h_a*1_1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PRESET_TEXT" val="单击此处添加标题"/>
  <p:tag name="KSO_WM_UNIT_VALUE" val="11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346.9,&quot;left&quot;:195.4,&quot;top&quot;:100.6,&quot;width&quot;:673.3}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684_6*l_h_i*1_3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DIAGRAM_VIRTUALLY_FRAME" val="{&quot;height&quot;:346.9,&quot;left&quot;:195.4,&quot;top&quot;:100.6,&quot;width&quot;:673.3}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2684_6*l_h_a*1_3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PRESET_TEXT" val="单击此处添加标题"/>
  <p:tag name="KSO_WM_UNIT_VALUE" val="11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346.9,&quot;left&quot;:195.4,&quot;top&quot;:100.6,&quot;width&quot;:673.3}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684_6*l_h_i*1_2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DIAGRAM_VIRTUALLY_FRAME" val="{&quot;height&quot;:346.9,&quot;left&quot;:195.4,&quot;top&quot;:100.6,&quot;width&quot;:673.3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2684_6*l_h_i*1_4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DIAGRAM_VIRTUALLY_FRAME" val="{&quot;height&quot;:346.9,&quot;left&quot;:195.4,&quot;top&quot;:100.6,&quot;width&quot;:673.3}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202684_6*l_h_i*1_5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DIAGRAM_VIRTUALLY_FRAME" val="{&quot;height&quot;:346.9,&quot;left&quot;:195.4,&quot;top&quot;:100.6,&quot;width&quot;:673.3}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ID" val="custom20202684_6*l_h_a*1_5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PRESET_TEXT" val="单击此处添加标题"/>
  <p:tag name="KSO_WM_UNIT_VALUE" val="11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346.9,&quot;left&quot;:195.4,&quot;top&quot;:100.6,&quot;width&quot;:673.3}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1"/>
  <p:tag name="KSO_WM_UNIT_ID" val="custom20202684_6*l_h_i*1_6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DIAGRAM_VIRTUALLY_FRAME" val="{&quot;height&quot;:346.9,&quot;left&quot;:195.4,&quot;top&quot;:100.6,&quot;width&quot;:673.3}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2684_6*l_h_a*1_2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PRESET_TEXT" val="单击此处添加标题"/>
  <p:tag name="KSO_WM_UNIT_VALUE" val="11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346.9,&quot;left&quot;:195.4,&quot;top&quot;:100.6,&quot;width&quot;:673.3}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custom20202684_6*l_h_a*1_4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PRESET_TEXT" val="单击此处添加标题"/>
  <p:tag name="KSO_WM_UNIT_VALUE" val="11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346.9,&quot;left&quot;:195.4,&quot;top&quot;:100.6,&quot;width&quot;:673.3}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6_1"/>
  <p:tag name="KSO_WM_UNIT_ID" val="custom20202684_6*l_h_a*1_6_1"/>
  <p:tag name="KSO_WM_TEMPLATE_CATEGORY" val="custom"/>
  <p:tag name="KSO_WM_TEMPLATE_INDEX" val="20202684"/>
  <p:tag name="KSO_WM_UNIT_LAYERLEVEL" val="1_1_1"/>
  <p:tag name="KSO_WM_TAG_VERSION" val="1.0"/>
  <p:tag name="KSO_WM_BEAUTIFY_FLAG" val="#wm#"/>
  <p:tag name="KSO_WM_UNIT_PRESET_TEXT" val="单击此处添加标题"/>
  <p:tag name="KSO_WM_UNIT_VALUE" val="11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346.9,&quot;left&quot;:195.4,&quot;top&quot;:100.6,&quot;width&quot;:673.3}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84"/>
  <p:tag name="KSO_WM_SLIDE_ID" val="custom20202684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SLIDE_TYPE" val="sectionTitle"/>
  <p:tag name="KSO_WM_SLIDE_SUBTYPE" val="pureTxt"/>
  <p:tag name="KSO_WM_SLIDE_LAYOUT" val="a_b_e"/>
  <p:tag name="KSO_WM_SLIDE_LAYOUT_CNT" val="1_1_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e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5"/>
  <p:tag name="KSO_WM_UNIT_TYPE" val="a"/>
  <p:tag name="KSO_WM_UNIT_INDEX" val="1"/>
  <p:tag name="KSO_WM_UNIT_ISNUMDGMTITLE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7*b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正文，文字是您思想的提炼，请尽量言简意赅的阐述观点。"/>
  <p:tag name="KSO_WM_UNIT_NOCLEAR" val="0"/>
  <p:tag name="KSO_WM_UNIT_VALUE" val="78"/>
  <p:tag name="KSO_WM_UNIT_TYPE" val="b"/>
  <p:tag name="KSO_WM_UNIT_INDEX" val="1"/>
  <p:tag name="KSO_WM_UNIT_ISNUMDGMTITLE" val="0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202684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84"/>
  <p:tag name="KSO_WM_SLIDE_LAYOUT" val="a_b"/>
  <p:tag name="KSO_WM_SLIDE_LAYOUT_CNT" val="1_2"/>
  <p:tag name="KSO_WM_TEMPLATE_MASTER_TYPE" val="1"/>
  <p:tag name="KSO_WM_TEMPLATE_COLOR_TYPE" val="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15*a*1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NOCLEAR" val="1"/>
  <p:tag name="KSO_WM_UNIT_TYPE" val="a"/>
  <p:tag name="KSO_WM_UNIT_INDEX" val="1"/>
  <p:tag name="KSO_WM_UNIT_PRESET_TEXT" val="THANKS"/>
  <p:tag name="KSO_WM_UNIT_ISNUMDGMTITLE" val="0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84_15*b*2"/>
  <p:tag name="KSO_WM_TEMPLATE_CATEGORY" val="custom"/>
  <p:tag name="KSO_WM_TEMPLATE_INDEX" val="20202684"/>
  <p:tag name="KSO_WM_UNIT_LAYERLEVEL" val="1"/>
  <p:tag name="KSO_WM_TAG_VERSION" val="1.0"/>
  <p:tag name="KSO_WM_BEAUTIFY_FLAG" val="#wm#"/>
  <p:tag name="KSO_WM_UNIT_ISCONTENTSTITLE" val="0"/>
  <p:tag name="KSO_WM_UNIT_PRESET_TEXT" val="单击此处添加正文，文字是您思想的提炼，请尽量言简意赅的阐述观点。"/>
  <p:tag name="KSO_WM_UNIT_NOCLEAR" val="0"/>
  <p:tag name="KSO_WM_UNIT_VALUE" val="54"/>
  <p:tag name="KSO_WM_UNIT_TYPE" val="b"/>
  <p:tag name="KSO_WM_UNIT_INDEX" val="2"/>
  <p:tag name="KSO_WM_UNIT_ISNUMDGMTITLE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8、9、10、11、12、13、14、15"/>
  <p:tag name="KSO_WM_TEMPLATE_SUBCATEGORY" val="0"/>
  <p:tag name="KSO_WM_TAG_VERSION" val="1.0"/>
  <p:tag name="KSO_WM_BEAUTIFY_FLAG" val="#wm#"/>
  <p:tag name="KSO_WM_TEMPLATE_CATEGORY" val="custom"/>
  <p:tag name="KSO_WM_TEMPLATE_INDEX" val="20202684"/>
  <p:tag name="KSO_WM_TEMPLATE_MASTER_TYPE" val="1"/>
  <p:tag name="KSO_WM_TEMPLATE_COLOR_TYPE" val="1"/>
  <p:tag name="KSO_WM_TEMPLATE_MASTER_THUMB_INDEX" val="1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EBEBEB"/>
      </a:dk2>
      <a:lt2>
        <a:srgbClr val="FFFFFF"/>
      </a:lt2>
      <a:accent1>
        <a:srgbClr val="000000"/>
      </a:accent1>
      <a:accent2>
        <a:srgbClr val="1E1E1E"/>
      </a:accent2>
      <a:accent3>
        <a:srgbClr val="343434"/>
      </a:accent3>
      <a:accent4>
        <a:srgbClr val="4E4E4E"/>
      </a:accent4>
      <a:accent5>
        <a:srgbClr val="6A6A6A"/>
      </a:accent5>
      <a:accent6>
        <a:srgbClr val="858585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89">
      <a:dk1>
        <a:srgbClr val="000000"/>
      </a:dk1>
      <a:lt1>
        <a:srgbClr val="FFFFFF"/>
      </a:lt1>
      <a:dk2>
        <a:srgbClr val="EBEBEB"/>
      </a:dk2>
      <a:lt2>
        <a:srgbClr val="FFFFFF"/>
      </a:lt2>
      <a:accent1>
        <a:srgbClr val="000000"/>
      </a:accent1>
      <a:accent2>
        <a:srgbClr val="1E1E1E"/>
      </a:accent2>
      <a:accent3>
        <a:srgbClr val="343434"/>
      </a:accent3>
      <a:accent4>
        <a:srgbClr val="4E4E4E"/>
      </a:accent4>
      <a:accent5>
        <a:srgbClr val="6A6A6A"/>
      </a:accent5>
      <a:accent6>
        <a:srgbClr val="858585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10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11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12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13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14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15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16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17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18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2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3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4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5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6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7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8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ppt/theme/themeOverride9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688</Words>
  <Application>Microsoft Office PowerPoint</Application>
  <PresentationFormat>宽屏</PresentationFormat>
  <Paragraphs>92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(使用中文字体)</vt:lpstr>
      <vt:lpstr>汉仪旗黑-85S</vt:lpstr>
      <vt:lpstr>微软雅黑</vt:lpstr>
      <vt:lpstr>Arial</vt:lpstr>
      <vt:lpstr>Calibri</vt:lpstr>
      <vt:lpstr>Segoe UI Light</vt:lpstr>
      <vt:lpstr>2_Office 主题​​</vt:lpstr>
      <vt:lpstr>1_Office 主题​​</vt:lpstr>
      <vt:lpstr>招商证券人工智能软件</vt:lpstr>
      <vt:lpstr>PowerPoint 演示文稿</vt:lpstr>
      <vt:lpstr>项目背景</vt:lpstr>
      <vt:lpstr>项目背景</vt:lpstr>
      <vt:lpstr>PowerPoint 演示文稿</vt:lpstr>
      <vt:lpstr>项目介绍</vt:lpstr>
      <vt:lpstr>技术路线——数据处理</vt:lpstr>
      <vt:lpstr>技术路线——数据处理</vt:lpstr>
      <vt:lpstr>数据集介绍</vt:lpstr>
      <vt:lpstr>数据预处理</vt:lpstr>
      <vt:lpstr>模型构建</vt:lpstr>
      <vt:lpstr>PowerPoint 演示文稿</vt:lpstr>
      <vt:lpstr>模型评估</vt:lpstr>
      <vt:lpstr>应用展示</vt:lpstr>
      <vt:lpstr>应用展示</vt:lpstr>
      <vt:lpstr>未来展望</vt:lpstr>
      <vt:lpstr>PowerPoint 演示文稿</vt:lpstr>
      <vt:lpstr>总结及Q&amp;A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楚枫 邓</cp:lastModifiedBy>
  <cp:revision>163</cp:revision>
  <dcterms:created xsi:type="dcterms:W3CDTF">2019-06-19T02:08:00Z</dcterms:created>
  <dcterms:modified xsi:type="dcterms:W3CDTF">2024-09-20T11:24:36Z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5E00D18FAEC745BFB8A529161D4EBBFF_13</vt:lpwstr>
  </property>
</Properties>
</file>