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16"/>
      <p:bold r:id="rId17"/>
    </p:embeddedFont>
    <p:embeddedFont>
      <p:font typeface="Gill Sans" panose="02010600030101010101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9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36">
          <p15:clr>
            <a:srgbClr val="A4A3A4"/>
          </p15:clr>
        </p15:guide>
        <p15:guide id="4" pos="90">
          <p15:clr>
            <a:srgbClr val="A4A3A4"/>
          </p15:clr>
        </p15:guide>
        <p15:guide id="5" orient="horz" pos="2663">
          <p15:clr>
            <a:srgbClr val="A4A3A4"/>
          </p15:clr>
        </p15:guide>
        <p15:guide id="6" pos="5670">
          <p15:clr>
            <a:srgbClr val="A4A3A4"/>
          </p15:clr>
        </p15:guide>
        <p15:guide id="7" orient="horz" pos="1189">
          <p15:clr>
            <a:srgbClr val="A4A3A4"/>
          </p15:clr>
        </p15:guide>
        <p15:guide id="8" orient="horz" pos="2641">
          <p15:clr>
            <a:srgbClr val="A4A3A4"/>
          </p15:clr>
        </p15:guide>
        <p15:guide id="9" orient="horz" pos="155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FDNCGSBTJW40QEwOkn4D80Ncm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6" autoAdjust="0"/>
    <p:restoredTop sz="94660"/>
  </p:normalViewPr>
  <p:slideViewPr>
    <p:cSldViewPr snapToGrid="0">
      <p:cViewPr>
        <p:scale>
          <a:sx n="125" d="100"/>
          <a:sy n="125" d="100"/>
        </p:scale>
        <p:origin x="1470" y="606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b29e725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2fb29e72525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2fb29e72525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f7ac9a60e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g2f7ac9a60e4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2f7ac9a60e4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fb38caf5aa_1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g2fb38caf5aa_1_10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2fb38caf5aa_1_10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7ac9a60e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2f7ac9a60e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2f7ac9a60e4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b38caf5a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2fb38caf5a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2fb38caf5a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fb38caf5aa_1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2fb38caf5aa_1_3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2fb38caf5aa_1_3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fb38caf5aa_1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g2fb38caf5aa_1_6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2fb38caf5aa_1_6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f7ac9a60e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2f7ac9a60e4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2f7ac9a60e4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fb29e725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g2fb29e7252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2fb29e7252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3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8" name="Google Shape;268;p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76" name="Google Shape;276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4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4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标题幻灯片">
  <p:cSld name="6_标题幻灯片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>
            <a:spLocks noGrp="1"/>
          </p:cNvSpPr>
          <p:nvPr>
            <p:ph type="pic" idx="2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8"/>
          <p:cNvSpPr txBox="1">
            <a:spLocks noGrp="1"/>
          </p:cNvSpPr>
          <p:nvPr>
            <p:ph type="sldNum" idx="12"/>
          </p:nvPr>
        </p:nvSpPr>
        <p:spPr>
          <a:xfrm>
            <a:off x="6855639" y="4748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19" name="Google Shape;19;p28"/>
          <p:cNvGrpSpPr/>
          <p:nvPr/>
        </p:nvGrpSpPr>
        <p:grpSpPr>
          <a:xfrm>
            <a:off x="207378" y="4666267"/>
            <a:ext cx="1253123" cy="407703"/>
            <a:chOff x="3302807" y="1034911"/>
            <a:chExt cx="2457878" cy="799669"/>
          </a:xfrm>
        </p:grpSpPr>
        <p:sp>
          <p:nvSpPr>
            <p:cNvPr id="20" name="Google Shape;20;p28"/>
            <p:cNvSpPr/>
            <p:nvPr/>
          </p:nvSpPr>
          <p:spPr>
            <a:xfrm>
              <a:off x="3518669" y="1287918"/>
              <a:ext cx="364442" cy="336408"/>
            </a:xfrm>
            <a:custGeom>
              <a:avLst/>
              <a:gdLst/>
              <a:ahLst/>
              <a:cxnLst/>
              <a:rect l="l" t="t" r="r" b="b"/>
              <a:pathLst>
                <a:path w="159" h="146" extrusionOk="0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8"/>
            <p:cNvSpPr/>
            <p:nvPr/>
          </p:nvSpPr>
          <p:spPr>
            <a:xfrm>
              <a:off x="3344157" y="1504480"/>
              <a:ext cx="93914" cy="74290"/>
            </a:xfrm>
            <a:custGeom>
              <a:avLst/>
              <a:gdLst/>
              <a:ahLst/>
              <a:cxnLst/>
              <a:rect l="l" t="t" r="r" b="b"/>
              <a:pathLst>
                <a:path w="41" h="32" extrusionOk="0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8"/>
            <p:cNvSpPr/>
            <p:nvPr/>
          </p:nvSpPr>
          <p:spPr>
            <a:xfrm>
              <a:off x="3369388" y="1550736"/>
              <a:ext cx="91811" cy="71487"/>
            </a:xfrm>
            <a:custGeom>
              <a:avLst/>
              <a:gdLst/>
              <a:ahLst/>
              <a:cxnLst/>
              <a:rect l="l" t="t" r="r" b="b"/>
              <a:pathLst>
                <a:path w="131" h="102" extrusionOk="0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8"/>
            <p:cNvSpPr/>
            <p:nvPr/>
          </p:nvSpPr>
          <p:spPr>
            <a:xfrm>
              <a:off x="3394618" y="1599095"/>
              <a:ext cx="91811" cy="71487"/>
            </a:xfrm>
            <a:custGeom>
              <a:avLst/>
              <a:gdLst/>
              <a:ahLst/>
              <a:cxnLst/>
              <a:rect l="l" t="t" r="r" b="b"/>
              <a:pathLst>
                <a:path w="131" h="102" extrusionOk="0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8"/>
            <p:cNvSpPr/>
            <p:nvPr/>
          </p:nvSpPr>
          <p:spPr>
            <a:xfrm>
              <a:off x="3431063" y="1647453"/>
              <a:ext cx="73589" cy="53265"/>
            </a:xfrm>
            <a:custGeom>
              <a:avLst/>
              <a:gdLst/>
              <a:ahLst/>
              <a:cxnLst/>
              <a:rect l="l" t="t" r="r" b="b"/>
              <a:pathLst>
                <a:path w="32" h="23" extrusionOk="0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8"/>
            <p:cNvSpPr/>
            <p:nvPr/>
          </p:nvSpPr>
          <p:spPr>
            <a:xfrm>
              <a:off x="3465404" y="1659368"/>
              <a:ext cx="60273" cy="59572"/>
            </a:xfrm>
            <a:custGeom>
              <a:avLst/>
              <a:gdLst/>
              <a:ahLst/>
              <a:cxnLst/>
              <a:rect l="l" t="t" r="r" b="b"/>
              <a:pathLst>
                <a:path w="86" h="85" extrusionOk="0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8"/>
            <p:cNvSpPr/>
            <p:nvPr/>
          </p:nvSpPr>
          <p:spPr>
            <a:xfrm>
              <a:off x="3477319" y="1675487"/>
              <a:ext cx="73589" cy="80598"/>
            </a:xfrm>
            <a:custGeom>
              <a:avLst/>
              <a:gdLst/>
              <a:ahLst/>
              <a:cxnLst/>
              <a:rect l="l" t="t" r="r" b="b"/>
              <a:pathLst>
                <a:path w="32" h="35" extrusionOk="0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8"/>
            <p:cNvSpPr/>
            <p:nvPr/>
          </p:nvSpPr>
          <p:spPr>
            <a:xfrm>
              <a:off x="3529882" y="1688803"/>
              <a:ext cx="80598" cy="87606"/>
            </a:xfrm>
            <a:custGeom>
              <a:avLst/>
              <a:gdLst/>
              <a:ahLst/>
              <a:cxnLst/>
              <a:rect l="l" t="t" r="r" b="b"/>
              <a:pathLst>
                <a:path w="115" h="125" extrusionOk="0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8"/>
            <p:cNvSpPr/>
            <p:nvPr/>
          </p:nvSpPr>
          <p:spPr>
            <a:xfrm>
              <a:off x="3594360" y="1714735"/>
              <a:ext cx="56769" cy="77794"/>
            </a:xfrm>
            <a:custGeom>
              <a:avLst/>
              <a:gdLst/>
              <a:ahLst/>
              <a:cxnLst/>
              <a:rect l="l" t="t" r="r" b="b"/>
              <a:pathLst>
                <a:path w="25" h="34" extrusionOk="0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8"/>
            <p:cNvSpPr/>
            <p:nvPr/>
          </p:nvSpPr>
          <p:spPr>
            <a:xfrm>
              <a:off x="3681266" y="1716837"/>
              <a:ext cx="45555" cy="78495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8"/>
            <p:cNvSpPr/>
            <p:nvPr/>
          </p:nvSpPr>
          <p:spPr>
            <a:xfrm>
              <a:off x="3733829" y="1709829"/>
              <a:ext cx="55367" cy="80598"/>
            </a:xfrm>
            <a:custGeom>
              <a:avLst/>
              <a:gdLst/>
              <a:ahLst/>
              <a:cxnLst/>
              <a:rect l="l" t="t" r="r" b="b"/>
              <a:pathLst>
                <a:path w="79" h="115" extrusionOk="0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8"/>
            <p:cNvSpPr/>
            <p:nvPr/>
          </p:nvSpPr>
          <p:spPr>
            <a:xfrm>
              <a:off x="3782188" y="1695812"/>
              <a:ext cx="32239" cy="76393"/>
            </a:xfrm>
            <a:custGeom>
              <a:avLst/>
              <a:gdLst/>
              <a:ahLst/>
              <a:cxnLst/>
              <a:rect l="l" t="t" r="r" b="b"/>
              <a:pathLst>
                <a:path w="46" h="109" extrusionOk="0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8"/>
            <p:cNvSpPr/>
            <p:nvPr/>
          </p:nvSpPr>
          <p:spPr>
            <a:xfrm>
              <a:off x="3793401" y="1679692"/>
              <a:ext cx="55367" cy="83401"/>
            </a:xfrm>
            <a:custGeom>
              <a:avLst/>
              <a:gdLst/>
              <a:ahLst/>
              <a:cxnLst/>
              <a:rect l="l" t="t" r="r" b="b"/>
              <a:pathLst>
                <a:path w="24" h="36" extrusionOk="0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8"/>
            <p:cNvSpPr/>
            <p:nvPr/>
          </p:nvSpPr>
          <p:spPr>
            <a:xfrm>
              <a:off x="3843863" y="1661470"/>
              <a:ext cx="68683" cy="78495"/>
            </a:xfrm>
            <a:custGeom>
              <a:avLst/>
              <a:gdLst/>
              <a:ahLst/>
              <a:cxnLst/>
              <a:rect l="l" t="t" r="r" b="b"/>
              <a:pathLst>
                <a:path w="98" h="112" extrusionOk="0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8"/>
            <p:cNvSpPr/>
            <p:nvPr/>
          </p:nvSpPr>
          <p:spPr>
            <a:xfrm>
              <a:off x="3876102" y="1636239"/>
              <a:ext cx="82700" cy="78495"/>
            </a:xfrm>
            <a:custGeom>
              <a:avLst/>
              <a:gdLst/>
              <a:ahLst/>
              <a:cxnLst/>
              <a:rect l="l" t="t" r="r" b="b"/>
              <a:pathLst>
                <a:path w="36" h="34" extrusionOk="0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8"/>
            <p:cNvSpPr/>
            <p:nvPr/>
          </p:nvSpPr>
          <p:spPr>
            <a:xfrm>
              <a:off x="3915349" y="1611009"/>
              <a:ext cx="77794" cy="61675"/>
            </a:xfrm>
            <a:custGeom>
              <a:avLst/>
              <a:gdLst/>
              <a:ahLst/>
              <a:cxnLst/>
              <a:rect l="l" t="t" r="r" b="b"/>
              <a:pathLst>
                <a:path w="34" h="27" extrusionOk="0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8"/>
            <p:cNvSpPr/>
            <p:nvPr/>
          </p:nvSpPr>
          <p:spPr>
            <a:xfrm>
              <a:off x="3940580" y="1585778"/>
              <a:ext cx="75692" cy="43453"/>
            </a:xfrm>
            <a:custGeom>
              <a:avLst/>
              <a:gdLst/>
              <a:ahLst/>
              <a:cxnLst/>
              <a:rect l="l" t="t" r="r" b="b"/>
              <a:pathLst>
                <a:path w="108" h="62" extrusionOk="0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8"/>
            <p:cNvSpPr/>
            <p:nvPr/>
          </p:nvSpPr>
          <p:spPr>
            <a:xfrm>
              <a:off x="3951793" y="1539522"/>
              <a:ext cx="82700" cy="55367"/>
            </a:xfrm>
            <a:custGeom>
              <a:avLst/>
              <a:gdLst/>
              <a:ahLst/>
              <a:cxnLst/>
              <a:rect l="l" t="t" r="r" b="b"/>
              <a:pathLst>
                <a:path w="118" h="79" extrusionOk="0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8"/>
            <p:cNvSpPr/>
            <p:nvPr/>
          </p:nvSpPr>
          <p:spPr>
            <a:xfrm>
              <a:off x="3573335" y="1604000"/>
              <a:ext cx="39248" cy="52564"/>
            </a:xfrm>
            <a:custGeom>
              <a:avLst/>
              <a:gdLst/>
              <a:ahLst/>
              <a:cxnLst/>
              <a:rect l="l" t="t" r="r" b="b"/>
              <a:pathLst>
                <a:path w="17" h="23" extrusionOk="0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8"/>
            <p:cNvSpPr/>
            <p:nvPr/>
          </p:nvSpPr>
          <p:spPr>
            <a:xfrm>
              <a:off x="3646924" y="1622223"/>
              <a:ext cx="34342" cy="57470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8"/>
            <p:cNvSpPr/>
            <p:nvPr/>
          </p:nvSpPr>
          <p:spPr>
            <a:xfrm>
              <a:off x="3717710" y="1622223"/>
              <a:ext cx="37145" cy="60273"/>
            </a:xfrm>
            <a:custGeom>
              <a:avLst/>
              <a:gdLst/>
              <a:ahLst/>
              <a:cxnLst/>
              <a:rect l="l" t="t" r="r" b="b"/>
              <a:pathLst>
                <a:path w="16" h="26" extrusionOk="0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8"/>
            <p:cNvSpPr/>
            <p:nvPr/>
          </p:nvSpPr>
          <p:spPr>
            <a:xfrm>
              <a:off x="3782188" y="1613112"/>
              <a:ext cx="32239" cy="57470"/>
            </a:xfrm>
            <a:custGeom>
              <a:avLst/>
              <a:gdLst/>
              <a:ahLst/>
              <a:cxnLst/>
              <a:rect l="l" t="t" r="r" b="b"/>
              <a:pathLst>
                <a:path w="14" h="25" extrusionOk="0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8"/>
            <p:cNvSpPr/>
            <p:nvPr/>
          </p:nvSpPr>
          <p:spPr>
            <a:xfrm>
              <a:off x="3349063" y="1294926"/>
              <a:ext cx="34342" cy="23128"/>
            </a:xfrm>
            <a:custGeom>
              <a:avLst/>
              <a:gdLst/>
              <a:ahLst/>
              <a:cxnLst/>
              <a:rect l="l" t="t" r="r" b="b"/>
              <a:pathLst>
                <a:path w="15" h="10" extrusionOk="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8"/>
            <p:cNvSpPr/>
            <p:nvPr/>
          </p:nvSpPr>
          <p:spPr>
            <a:xfrm>
              <a:off x="3378499" y="1327165"/>
              <a:ext cx="27333" cy="18923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8"/>
            <p:cNvSpPr/>
            <p:nvPr/>
          </p:nvSpPr>
          <p:spPr>
            <a:xfrm>
              <a:off x="3394618" y="1244465"/>
              <a:ext cx="100922" cy="166101"/>
            </a:xfrm>
            <a:custGeom>
              <a:avLst/>
              <a:gdLst/>
              <a:ahLst/>
              <a:cxnLst/>
              <a:rect l="l" t="t" r="r" b="b"/>
              <a:pathLst>
                <a:path w="44" h="72" extrusionOk="0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8"/>
            <p:cNvSpPr/>
            <p:nvPr/>
          </p:nvSpPr>
          <p:spPr>
            <a:xfrm>
              <a:off x="3589455" y="1092381"/>
              <a:ext cx="30137" cy="30137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8"/>
            <p:cNvSpPr/>
            <p:nvPr/>
          </p:nvSpPr>
          <p:spPr>
            <a:xfrm>
              <a:off x="3578241" y="1138637"/>
              <a:ext cx="18222" cy="25231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8"/>
            <p:cNvSpPr/>
            <p:nvPr/>
          </p:nvSpPr>
          <p:spPr>
            <a:xfrm>
              <a:off x="3628702" y="1117611"/>
              <a:ext cx="41350" cy="39248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8"/>
            <p:cNvSpPr/>
            <p:nvPr/>
          </p:nvSpPr>
          <p:spPr>
            <a:xfrm>
              <a:off x="3628702" y="1154756"/>
              <a:ext cx="38547" cy="29436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8"/>
            <p:cNvSpPr/>
            <p:nvPr/>
          </p:nvSpPr>
          <p:spPr>
            <a:xfrm>
              <a:off x="3548104" y="1165970"/>
              <a:ext cx="53265" cy="73589"/>
            </a:xfrm>
            <a:custGeom>
              <a:avLst/>
              <a:gdLst/>
              <a:ahLst/>
              <a:cxnLst/>
              <a:rect l="l" t="t" r="r" b="b"/>
              <a:pathLst>
                <a:path w="23" h="32" extrusionOk="0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>
              <a:off x="3773077" y="1117611"/>
              <a:ext cx="93914" cy="101623"/>
            </a:xfrm>
            <a:custGeom>
              <a:avLst/>
              <a:gdLst/>
              <a:ahLst/>
              <a:cxnLst/>
              <a:rect l="l" t="t" r="r" b="b"/>
              <a:pathLst>
                <a:path w="41" h="44" extrusionOk="0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>
              <a:off x="3846666" y="1210123"/>
              <a:ext cx="22427" cy="32239"/>
            </a:xfrm>
            <a:custGeom>
              <a:avLst/>
              <a:gdLst/>
              <a:ahLst/>
              <a:cxnLst/>
              <a:rect l="l" t="t" r="r" b="b"/>
              <a:pathLst>
                <a:path w="10" h="14" extrusionOk="0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>
              <a:off x="3944785" y="1278806"/>
              <a:ext cx="21025" cy="21025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8"/>
            <p:cNvSpPr/>
            <p:nvPr/>
          </p:nvSpPr>
          <p:spPr>
            <a:xfrm>
              <a:off x="3910443" y="1308943"/>
              <a:ext cx="61675" cy="62376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8"/>
            <p:cNvSpPr/>
            <p:nvPr/>
          </p:nvSpPr>
          <p:spPr>
            <a:xfrm>
              <a:off x="3935674" y="1271798"/>
              <a:ext cx="124051" cy="76393"/>
            </a:xfrm>
            <a:custGeom>
              <a:avLst/>
              <a:gdLst/>
              <a:ahLst/>
              <a:cxnLst/>
              <a:rect l="l" t="t" r="r" b="b"/>
              <a:pathLst>
                <a:path w="54" h="33" extrusionOk="0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8"/>
            <p:cNvSpPr/>
            <p:nvPr/>
          </p:nvSpPr>
          <p:spPr>
            <a:xfrm>
              <a:off x="3302807" y="1034911"/>
              <a:ext cx="795464" cy="799669"/>
            </a:xfrm>
            <a:custGeom>
              <a:avLst/>
              <a:gdLst/>
              <a:ahLst/>
              <a:cxnLst/>
              <a:rect l="l" t="t" r="r" b="b"/>
              <a:pathLst>
                <a:path w="347" h="347" extrusionOk="0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3481524" y="1212226"/>
              <a:ext cx="440834" cy="377758"/>
            </a:xfrm>
            <a:custGeom>
              <a:avLst/>
              <a:gdLst/>
              <a:ahLst/>
              <a:cxnLst/>
              <a:rect l="l" t="t" r="r" b="b"/>
              <a:pathLst>
                <a:path w="192" h="164" extrusionOk="0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3972118" y="1573864"/>
              <a:ext cx="85504" cy="46256"/>
            </a:xfrm>
            <a:custGeom>
              <a:avLst/>
              <a:gdLst/>
              <a:ahLst/>
              <a:cxnLst/>
              <a:rect l="l" t="t" r="r" b="b"/>
              <a:pathLst>
                <a:path w="37" h="20" extrusionOk="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4302919" y="1198209"/>
              <a:ext cx="54666" cy="94615"/>
            </a:xfrm>
            <a:custGeom>
              <a:avLst/>
              <a:gdLst/>
              <a:ahLst/>
              <a:cxnLst/>
              <a:rect l="l" t="t" r="r" b="b"/>
              <a:pathLst>
                <a:path w="24" h="41" extrusionOk="0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>
              <a:off x="4279791" y="1281610"/>
              <a:ext cx="57470" cy="91811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4231432" y="1248670"/>
              <a:ext cx="330100" cy="295058"/>
            </a:xfrm>
            <a:custGeom>
              <a:avLst/>
              <a:gdLst/>
              <a:ahLst/>
              <a:cxnLst/>
              <a:rect l="l" t="t" r="r" b="b"/>
              <a:pathLst>
                <a:path w="144" h="128" extrusionOk="0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>
              <a:off x="4768283" y="1194004"/>
              <a:ext cx="52564" cy="82700"/>
            </a:xfrm>
            <a:custGeom>
              <a:avLst/>
              <a:gdLst/>
              <a:ahLst/>
              <a:cxnLst/>
              <a:rect l="l" t="t" r="r" b="b"/>
              <a:pathLst>
                <a:path w="23" h="36" extrusionOk="0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>
              <a:off x="4726932" y="1285815"/>
              <a:ext cx="61675" cy="80598"/>
            </a:xfrm>
            <a:custGeom>
              <a:avLst/>
              <a:gdLst/>
              <a:ahLst/>
              <a:cxnLst/>
              <a:rect l="l" t="t" r="r" b="b"/>
              <a:pathLst>
                <a:path w="27" h="35" extrusionOk="0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4635121" y="1341182"/>
              <a:ext cx="160495" cy="198341"/>
            </a:xfrm>
            <a:custGeom>
              <a:avLst/>
              <a:gdLst/>
              <a:ahLst/>
              <a:cxnLst/>
              <a:rect l="l" t="t" r="r" b="b"/>
              <a:pathLst>
                <a:path w="70" h="86" extrusionOk="0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8"/>
            <p:cNvSpPr/>
            <p:nvPr/>
          </p:nvSpPr>
          <p:spPr>
            <a:xfrm>
              <a:off x="4850282" y="1255679"/>
              <a:ext cx="119845" cy="108632"/>
            </a:xfrm>
            <a:custGeom>
              <a:avLst/>
              <a:gdLst/>
              <a:ahLst/>
              <a:cxnLst/>
              <a:rect l="l" t="t" r="r" b="b"/>
              <a:pathLst>
                <a:path w="52" h="47" extrusionOk="0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4839068" y="1362208"/>
              <a:ext cx="100922" cy="66581"/>
            </a:xfrm>
            <a:custGeom>
              <a:avLst/>
              <a:gdLst/>
              <a:ahLst/>
              <a:cxnLst/>
              <a:rect l="l" t="t" r="r" b="b"/>
              <a:pathLst>
                <a:path w="44" h="29" extrusionOk="0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5091374" y="1186995"/>
              <a:ext cx="250203" cy="276135"/>
            </a:xfrm>
            <a:custGeom>
              <a:avLst/>
              <a:gdLst/>
              <a:ahLst/>
              <a:cxnLst/>
              <a:rect l="l" t="t" r="r" b="b"/>
              <a:pathLst>
                <a:path w="109" h="120" extrusionOk="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5288313" y="1394447"/>
              <a:ext cx="71487" cy="82700"/>
            </a:xfrm>
            <a:custGeom>
              <a:avLst/>
              <a:gdLst/>
              <a:ahLst/>
              <a:cxnLst/>
              <a:rect l="l" t="t" r="r" b="b"/>
              <a:pathLst>
                <a:path w="31" h="36" extrusionOk="0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8"/>
            <p:cNvSpPr/>
            <p:nvPr/>
          </p:nvSpPr>
          <p:spPr>
            <a:xfrm>
              <a:off x="5490157" y="1294926"/>
              <a:ext cx="41350" cy="64478"/>
            </a:xfrm>
            <a:custGeom>
              <a:avLst/>
              <a:gdLst/>
              <a:ahLst/>
              <a:cxnLst/>
              <a:rect l="l" t="t" r="r" b="b"/>
              <a:pathLst>
                <a:path w="18" h="28" extrusionOk="0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5464927" y="1142842"/>
              <a:ext cx="275434" cy="373553"/>
            </a:xfrm>
            <a:custGeom>
              <a:avLst/>
              <a:gdLst/>
              <a:ahLst/>
              <a:cxnLst/>
              <a:rect l="l" t="t" r="r" b="b"/>
              <a:pathLst>
                <a:path w="120" h="162" extrusionOk="0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4199193" y="1624325"/>
              <a:ext cx="73589" cy="92512"/>
            </a:xfrm>
            <a:custGeom>
              <a:avLst/>
              <a:gdLst/>
              <a:ahLst/>
              <a:cxnLst/>
              <a:rect l="l" t="t" r="r" b="b"/>
              <a:pathLst>
                <a:path w="105" h="132" extrusionOk="0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8"/>
            <p:cNvSpPr/>
            <p:nvPr/>
          </p:nvSpPr>
          <p:spPr>
            <a:xfrm>
              <a:off x="4291004" y="1624325"/>
              <a:ext cx="73589" cy="92512"/>
            </a:xfrm>
            <a:custGeom>
              <a:avLst/>
              <a:gdLst/>
              <a:ahLst/>
              <a:cxnLst/>
              <a:rect l="l" t="t" r="r" b="b"/>
              <a:pathLst>
                <a:path w="105" h="132" extrusionOk="0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>
              <a:off x="4391926" y="1624325"/>
              <a:ext cx="68683" cy="92512"/>
            </a:xfrm>
            <a:custGeom>
              <a:avLst/>
              <a:gdLst/>
              <a:ahLst/>
              <a:cxnLst/>
              <a:rect l="l" t="t" r="r" b="b"/>
              <a:pathLst>
                <a:path w="98" h="132" extrusionOk="0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4476729" y="1624325"/>
              <a:ext cx="59572" cy="94615"/>
            </a:xfrm>
            <a:custGeom>
              <a:avLst/>
              <a:gdLst/>
              <a:ahLst/>
              <a:cxnLst/>
              <a:rect l="l" t="t" r="r" b="b"/>
              <a:pathLst>
                <a:path w="26" h="41" extrusionOk="0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>
              <a:off x="4561532" y="1624325"/>
              <a:ext cx="18222" cy="92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4595874" y="1624325"/>
              <a:ext cx="91811" cy="92512"/>
            </a:xfrm>
            <a:custGeom>
              <a:avLst/>
              <a:gdLst/>
              <a:ahLst/>
              <a:cxnLst/>
              <a:rect l="l" t="t" r="r" b="b"/>
              <a:pathLst>
                <a:path w="131" h="132" extrusionOk="0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4703805" y="1624325"/>
              <a:ext cx="73589" cy="92512"/>
            </a:xfrm>
            <a:custGeom>
              <a:avLst/>
              <a:gdLst/>
              <a:ahLst/>
              <a:cxnLst/>
              <a:rect l="l" t="t" r="r" b="b"/>
              <a:pathLst>
                <a:path w="105" h="132" extrusionOk="0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>
              <a:off x="4799821" y="1624325"/>
              <a:ext cx="87606" cy="94615"/>
            </a:xfrm>
            <a:custGeom>
              <a:avLst/>
              <a:gdLst/>
              <a:ahLst/>
              <a:cxnLst/>
              <a:rect l="l" t="t" r="r" b="b"/>
              <a:pathLst>
                <a:path w="38" h="41" extrusionOk="0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>
              <a:off x="4937888" y="1624325"/>
              <a:ext cx="72888" cy="94615"/>
            </a:xfrm>
            <a:custGeom>
              <a:avLst/>
              <a:gdLst/>
              <a:ahLst/>
              <a:cxnLst/>
              <a:rect l="l" t="t" r="r" b="b"/>
              <a:pathLst>
                <a:path w="32" h="41" extrusionOk="0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>
              <a:off x="5038810" y="1624325"/>
              <a:ext cx="72888" cy="92512"/>
            </a:xfrm>
            <a:custGeom>
              <a:avLst/>
              <a:gdLst/>
              <a:ahLst/>
              <a:cxnLst/>
              <a:rect l="l" t="t" r="r" b="b"/>
              <a:pathLst>
                <a:path w="104" h="132" extrusionOk="0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5136929" y="1624325"/>
              <a:ext cx="18923" cy="92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5171271" y="1624325"/>
              <a:ext cx="84803" cy="92512"/>
            </a:xfrm>
            <a:custGeom>
              <a:avLst/>
              <a:gdLst/>
              <a:ahLst/>
              <a:cxnLst/>
              <a:rect l="l" t="t" r="r" b="b"/>
              <a:pathLst>
                <a:path w="121" h="132" extrusionOk="0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>
              <a:off x="5272193" y="1624325"/>
              <a:ext cx="71487" cy="92512"/>
            </a:xfrm>
            <a:custGeom>
              <a:avLst/>
              <a:gdLst/>
              <a:ahLst/>
              <a:cxnLst/>
              <a:rect l="l" t="t" r="r" b="b"/>
              <a:pathLst>
                <a:path w="102" h="132" extrusionOk="0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>
              <a:off x="5366808" y="1624325"/>
              <a:ext cx="79897" cy="92512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>
              <a:off x="5460722" y="1624325"/>
              <a:ext cx="72888" cy="94615"/>
            </a:xfrm>
            <a:custGeom>
              <a:avLst/>
              <a:gdLst/>
              <a:ahLst/>
              <a:cxnLst/>
              <a:rect l="l" t="t" r="r" b="b"/>
              <a:pathLst>
                <a:path w="32" h="41" extrusionOk="0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8"/>
            <p:cNvSpPr/>
            <p:nvPr/>
          </p:nvSpPr>
          <p:spPr>
            <a:xfrm>
              <a:off x="5556738" y="1624325"/>
              <a:ext cx="18222" cy="92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8"/>
            <p:cNvSpPr/>
            <p:nvPr/>
          </p:nvSpPr>
          <p:spPr>
            <a:xfrm>
              <a:off x="5593182" y="1624325"/>
              <a:ext cx="73589" cy="92512"/>
            </a:xfrm>
            <a:custGeom>
              <a:avLst/>
              <a:gdLst/>
              <a:ahLst/>
              <a:cxnLst/>
              <a:rect l="l" t="t" r="r" b="b"/>
              <a:pathLst>
                <a:path w="105" h="132" extrusionOk="0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8"/>
            <p:cNvSpPr/>
            <p:nvPr/>
          </p:nvSpPr>
          <p:spPr>
            <a:xfrm>
              <a:off x="5675882" y="1624325"/>
              <a:ext cx="84803" cy="92512"/>
            </a:xfrm>
            <a:custGeom>
              <a:avLst/>
              <a:gdLst/>
              <a:ahLst/>
              <a:cxnLst/>
              <a:rect l="l" t="t" r="r" b="b"/>
              <a:pathLst>
                <a:path w="121" h="132" extrusionOk="0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>
            <a:spLocks noGrp="1"/>
          </p:cNvSpPr>
          <p:nvPr>
            <p:ph type="sldNum" idx="12"/>
          </p:nvPr>
        </p:nvSpPr>
        <p:spPr>
          <a:xfrm>
            <a:off x="6847529" y="474767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90" name="Google Shape;90;p29"/>
          <p:cNvGrpSpPr/>
          <p:nvPr/>
        </p:nvGrpSpPr>
        <p:grpSpPr>
          <a:xfrm>
            <a:off x="207378" y="4666267"/>
            <a:ext cx="1253123" cy="407703"/>
            <a:chOff x="3302807" y="1034911"/>
            <a:chExt cx="2457878" cy="799669"/>
          </a:xfrm>
        </p:grpSpPr>
        <p:sp>
          <p:nvSpPr>
            <p:cNvPr id="91" name="Google Shape;91;p29"/>
            <p:cNvSpPr/>
            <p:nvPr/>
          </p:nvSpPr>
          <p:spPr>
            <a:xfrm>
              <a:off x="3518669" y="1287918"/>
              <a:ext cx="364442" cy="336408"/>
            </a:xfrm>
            <a:custGeom>
              <a:avLst/>
              <a:gdLst/>
              <a:ahLst/>
              <a:cxnLst/>
              <a:rect l="l" t="t" r="r" b="b"/>
              <a:pathLst>
                <a:path w="159" h="146" extrusionOk="0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9"/>
            <p:cNvSpPr/>
            <p:nvPr/>
          </p:nvSpPr>
          <p:spPr>
            <a:xfrm>
              <a:off x="3344157" y="1504480"/>
              <a:ext cx="93914" cy="74290"/>
            </a:xfrm>
            <a:custGeom>
              <a:avLst/>
              <a:gdLst/>
              <a:ahLst/>
              <a:cxnLst/>
              <a:rect l="l" t="t" r="r" b="b"/>
              <a:pathLst>
                <a:path w="41" h="32" extrusionOk="0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9"/>
            <p:cNvSpPr/>
            <p:nvPr/>
          </p:nvSpPr>
          <p:spPr>
            <a:xfrm>
              <a:off x="3369388" y="1550736"/>
              <a:ext cx="91811" cy="71487"/>
            </a:xfrm>
            <a:custGeom>
              <a:avLst/>
              <a:gdLst/>
              <a:ahLst/>
              <a:cxnLst/>
              <a:rect l="l" t="t" r="r" b="b"/>
              <a:pathLst>
                <a:path w="131" h="102" extrusionOk="0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9"/>
            <p:cNvSpPr/>
            <p:nvPr/>
          </p:nvSpPr>
          <p:spPr>
            <a:xfrm>
              <a:off x="3394618" y="1599095"/>
              <a:ext cx="91811" cy="71487"/>
            </a:xfrm>
            <a:custGeom>
              <a:avLst/>
              <a:gdLst/>
              <a:ahLst/>
              <a:cxnLst/>
              <a:rect l="l" t="t" r="r" b="b"/>
              <a:pathLst>
                <a:path w="131" h="102" extrusionOk="0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9"/>
            <p:cNvSpPr/>
            <p:nvPr/>
          </p:nvSpPr>
          <p:spPr>
            <a:xfrm>
              <a:off x="3431063" y="1647453"/>
              <a:ext cx="73589" cy="53265"/>
            </a:xfrm>
            <a:custGeom>
              <a:avLst/>
              <a:gdLst/>
              <a:ahLst/>
              <a:cxnLst/>
              <a:rect l="l" t="t" r="r" b="b"/>
              <a:pathLst>
                <a:path w="32" h="23" extrusionOk="0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9"/>
            <p:cNvSpPr/>
            <p:nvPr/>
          </p:nvSpPr>
          <p:spPr>
            <a:xfrm>
              <a:off x="3465404" y="1659368"/>
              <a:ext cx="60273" cy="59572"/>
            </a:xfrm>
            <a:custGeom>
              <a:avLst/>
              <a:gdLst/>
              <a:ahLst/>
              <a:cxnLst/>
              <a:rect l="l" t="t" r="r" b="b"/>
              <a:pathLst>
                <a:path w="86" h="85" extrusionOk="0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9"/>
            <p:cNvSpPr/>
            <p:nvPr/>
          </p:nvSpPr>
          <p:spPr>
            <a:xfrm>
              <a:off x="3477319" y="1675487"/>
              <a:ext cx="73589" cy="80598"/>
            </a:xfrm>
            <a:custGeom>
              <a:avLst/>
              <a:gdLst/>
              <a:ahLst/>
              <a:cxnLst/>
              <a:rect l="l" t="t" r="r" b="b"/>
              <a:pathLst>
                <a:path w="32" h="35" extrusionOk="0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9"/>
            <p:cNvSpPr/>
            <p:nvPr/>
          </p:nvSpPr>
          <p:spPr>
            <a:xfrm>
              <a:off x="3529882" y="1688803"/>
              <a:ext cx="80598" cy="87606"/>
            </a:xfrm>
            <a:custGeom>
              <a:avLst/>
              <a:gdLst/>
              <a:ahLst/>
              <a:cxnLst/>
              <a:rect l="l" t="t" r="r" b="b"/>
              <a:pathLst>
                <a:path w="115" h="125" extrusionOk="0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9"/>
            <p:cNvSpPr/>
            <p:nvPr/>
          </p:nvSpPr>
          <p:spPr>
            <a:xfrm>
              <a:off x="3594360" y="1714735"/>
              <a:ext cx="56769" cy="77794"/>
            </a:xfrm>
            <a:custGeom>
              <a:avLst/>
              <a:gdLst/>
              <a:ahLst/>
              <a:cxnLst/>
              <a:rect l="l" t="t" r="r" b="b"/>
              <a:pathLst>
                <a:path w="25" h="34" extrusionOk="0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9"/>
            <p:cNvSpPr/>
            <p:nvPr/>
          </p:nvSpPr>
          <p:spPr>
            <a:xfrm>
              <a:off x="3681266" y="1716837"/>
              <a:ext cx="45555" cy="78495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9"/>
            <p:cNvSpPr/>
            <p:nvPr/>
          </p:nvSpPr>
          <p:spPr>
            <a:xfrm>
              <a:off x="3733829" y="1709829"/>
              <a:ext cx="55367" cy="80598"/>
            </a:xfrm>
            <a:custGeom>
              <a:avLst/>
              <a:gdLst/>
              <a:ahLst/>
              <a:cxnLst/>
              <a:rect l="l" t="t" r="r" b="b"/>
              <a:pathLst>
                <a:path w="79" h="115" extrusionOk="0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9"/>
            <p:cNvSpPr/>
            <p:nvPr/>
          </p:nvSpPr>
          <p:spPr>
            <a:xfrm>
              <a:off x="3782188" y="1695812"/>
              <a:ext cx="32239" cy="76393"/>
            </a:xfrm>
            <a:custGeom>
              <a:avLst/>
              <a:gdLst/>
              <a:ahLst/>
              <a:cxnLst/>
              <a:rect l="l" t="t" r="r" b="b"/>
              <a:pathLst>
                <a:path w="46" h="109" extrusionOk="0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9"/>
            <p:cNvSpPr/>
            <p:nvPr/>
          </p:nvSpPr>
          <p:spPr>
            <a:xfrm>
              <a:off x="3793401" y="1679692"/>
              <a:ext cx="55367" cy="83401"/>
            </a:xfrm>
            <a:custGeom>
              <a:avLst/>
              <a:gdLst/>
              <a:ahLst/>
              <a:cxnLst/>
              <a:rect l="l" t="t" r="r" b="b"/>
              <a:pathLst>
                <a:path w="24" h="36" extrusionOk="0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9"/>
            <p:cNvSpPr/>
            <p:nvPr/>
          </p:nvSpPr>
          <p:spPr>
            <a:xfrm>
              <a:off x="3843863" y="1661470"/>
              <a:ext cx="68683" cy="78495"/>
            </a:xfrm>
            <a:custGeom>
              <a:avLst/>
              <a:gdLst/>
              <a:ahLst/>
              <a:cxnLst/>
              <a:rect l="l" t="t" r="r" b="b"/>
              <a:pathLst>
                <a:path w="98" h="112" extrusionOk="0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9"/>
            <p:cNvSpPr/>
            <p:nvPr/>
          </p:nvSpPr>
          <p:spPr>
            <a:xfrm>
              <a:off x="3876102" y="1636239"/>
              <a:ext cx="82700" cy="78495"/>
            </a:xfrm>
            <a:custGeom>
              <a:avLst/>
              <a:gdLst/>
              <a:ahLst/>
              <a:cxnLst/>
              <a:rect l="l" t="t" r="r" b="b"/>
              <a:pathLst>
                <a:path w="36" h="34" extrusionOk="0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9"/>
            <p:cNvSpPr/>
            <p:nvPr/>
          </p:nvSpPr>
          <p:spPr>
            <a:xfrm>
              <a:off x="3915349" y="1611009"/>
              <a:ext cx="77794" cy="61675"/>
            </a:xfrm>
            <a:custGeom>
              <a:avLst/>
              <a:gdLst/>
              <a:ahLst/>
              <a:cxnLst/>
              <a:rect l="l" t="t" r="r" b="b"/>
              <a:pathLst>
                <a:path w="34" h="27" extrusionOk="0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9"/>
            <p:cNvSpPr/>
            <p:nvPr/>
          </p:nvSpPr>
          <p:spPr>
            <a:xfrm>
              <a:off x="3940580" y="1585778"/>
              <a:ext cx="75692" cy="43453"/>
            </a:xfrm>
            <a:custGeom>
              <a:avLst/>
              <a:gdLst/>
              <a:ahLst/>
              <a:cxnLst/>
              <a:rect l="l" t="t" r="r" b="b"/>
              <a:pathLst>
                <a:path w="108" h="62" extrusionOk="0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9"/>
            <p:cNvSpPr/>
            <p:nvPr/>
          </p:nvSpPr>
          <p:spPr>
            <a:xfrm>
              <a:off x="3951793" y="1539522"/>
              <a:ext cx="82700" cy="55367"/>
            </a:xfrm>
            <a:custGeom>
              <a:avLst/>
              <a:gdLst/>
              <a:ahLst/>
              <a:cxnLst/>
              <a:rect l="l" t="t" r="r" b="b"/>
              <a:pathLst>
                <a:path w="118" h="79" extrusionOk="0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9"/>
            <p:cNvSpPr/>
            <p:nvPr/>
          </p:nvSpPr>
          <p:spPr>
            <a:xfrm>
              <a:off x="3573335" y="1604000"/>
              <a:ext cx="39248" cy="52564"/>
            </a:xfrm>
            <a:custGeom>
              <a:avLst/>
              <a:gdLst/>
              <a:ahLst/>
              <a:cxnLst/>
              <a:rect l="l" t="t" r="r" b="b"/>
              <a:pathLst>
                <a:path w="17" h="23" extrusionOk="0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9"/>
            <p:cNvSpPr/>
            <p:nvPr/>
          </p:nvSpPr>
          <p:spPr>
            <a:xfrm>
              <a:off x="3646924" y="1622223"/>
              <a:ext cx="34342" cy="57470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9"/>
            <p:cNvSpPr/>
            <p:nvPr/>
          </p:nvSpPr>
          <p:spPr>
            <a:xfrm>
              <a:off x="3717710" y="1622223"/>
              <a:ext cx="37145" cy="60273"/>
            </a:xfrm>
            <a:custGeom>
              <a:avLst/>
              <a:gdLst/>
              <a:ahLst/>
              <a:cxnLst/>
              <a:rect l="l" t="t" r="r" b="b"/>
              <a:pathLst>
                <a:path w="16" h="26" extrusionOk="0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9"/>
            <p:cNvSpPr/>
            <p:nvPr/>
          </p:nvSpPr>
          <p:spPr>
            <a:xfrm>
              <a:off x="3782188" y="1613112"/>
              <a:ext cx="32239" cy="57470"/>
            </a:xfrm>
            <a:custGeom>
              <a:avLst/>
              <a:gdLst/>
              <a:ahLst/>
              <a:cxnLst/>
              <a:rect l="l" t="t" r="r" b="b"/>
              <a:pathLst>
                <a:path w="14" h="25" extrusionOk="0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9"/>
            <p:cNvSpPr/>
            <p:nvPr/>
          </p:nvSpPr>
          <p:spPr>
            <a:xfrm>
              <a:off x="3349063" y="1294926"/>
              <a:ext cx="34342" cy="23128"/>
            </a:xfrm>
            <a:custGeom>
              <a:avLst/>
              <a:gdLst/>
              <a:ahLst/>
              <a:cxnLst/>
              <a:rect l="l" t="t" r="r" b="b"/>
              <a:pathLst>
                <a:path w="15" h="10" extrusionOk="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9"/>
            <p:cNvSpPr/>
            <p:nvPr/>
          </p:nvSpPr>
          <p:spPr>
            <a:xfrm>
              <a:off x="3378499" y="1327165"/>
              <a:ext cx="27333" cy="18923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9"/>
            <p:cNvSpPr/>
            <p:nvPr/>
          </p:nvSpPr>
          <p:spPr>
            <a:xfrm>
              <a:off x="3394618" y="1244465"/>
              <a:ext cx="100922" cy="166101"/>
            </a:xfrm>
            <a:custGeom>
              <a:avLst/>
              <a:gdLst/>
              <a:ahLst/>
              <a:cxnLst/>
              <a:rect l="l" t="t" r="r" b="b"/>
              <a:pathLst>
                <a:path w="44" h="72" extrusionOk="0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9"/>
            <p:cNvSpPr/>
            <p:nvPr/>
          </p:nvSpPr>
          <p:spPr>
            <a:xfrm>
              <a:off x="3589455" y="1092381"/>
              <a:ext cx="30137" cy="30137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9"/>
            <p:cNvSpPr/>
            <p:nvPr/>
          </p:nvSpPr>
          <p:spPr>
            <a:xfrm>
              <a:off x="3578241" y="1138637"/>
              <a:ext cx="18222" cy="25231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9"/>
            <p:cNvSpPr/>
            <p:nvPr/>
          </p:nvSpPr>
          <p:spPr>
            <a:xfrm>
              <a:off x="3628702" y="1117611"/>
              <a:ext cx="41350" cy="39248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9"/>
            <p:cNvSpPr/>
            <p:nvPr/>
          </p:nvSpPr>
          <p:spPr>
            <a:xfrm>
              <a:off x="3628702" y="1154756"/>
              <a:ext cx="38547" cy="29436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9"/>
            <p:cNvSpPr/>
            <p:nvPr/>
          </p:nvSpPr>
          <p:spPr>
            <a:xfrm>
              <a:off x="3548104" y="1165970"/>
              <a:ext cx="53265" cy="73589"/>
            </a:xfrm>
            <a:custGeom>
              <a:avLst/>
              <a:gdLst/>
              <a:ahLst/>
              <a:cxnLst/>
              <a:rect l="l" t="t" r="r" b="b"/>
              <a:pathLst>
                <a:path w="23" h="32" extrusionOk="0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9"/>
            <p:cNvSpPr/>
            <p:nvPr/>
          </p:nvSpPr>
          <p:spPr>
            <a:xfrm>
              <a:off x="3773077" y="1117611"/>
              <a:ext cx="93914" cy="101623"/>
            </a:xfrm>
            <a:custGeom>
              <a:avLst/>
              <a:gdLst/>
              <a:ahLst/>
              <a:cxnLst/>
              <a:rect l="l" t="t" r="r" b="b"/>
              <a:pathLst>
                <a:path w="41" h="44" extrusionOk="0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9"/>
            <p:cNvSpPr/>
            <p:nvPr/>
          </p:nvSpPr>
          <p:spPr>
            <a:xfrm>
              <a:off x="3846666" y="1210123"/>
              <a:ext cx="22427" cy="32239"/>
            </a:xfrm>
            <a:custGeom>
              <a:avLst/>
              <a:gdLst/>
              <a:ahLst/>
              <a:cxnLst/>
              <a:rect l="l" t="t" r="r" b="b"/>
              <a:pathLst>
                <a:path w="10" h="14" extrusionOk="0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9"/>
            <p:cNvSpPr/>
            <p:nvPr/>
          </p:nvSpPr>
          <p:spPr>
            <a:xfrm>
              <a:off x="3944785" y="1278806"/>
              <a:ext cx="21025" cy="21025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9"/>
            <p:cNvSpPr/>
            <p:nvPr/>
          </p:nvSpPr>
          <p:spPr>
            <a:xfrm>
              <a:off x="3910443" y="1308943"/>
              <a:ext cx="61675" cy="62376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9"/>
            <p:cNvSpPr/>
            <p:nvPr/>
          </p:nvSpPr>
          <p:spPr>
            <a:xfrm>
              <a:off x="3935674" y="1271798"/>
              <a:ext cx="124051" cy="76393"/>
            </a:xfrm>
            <a:custGeom>
              <a:avLst/>
              <a:gdLst/>
              <a:ahLst/>
              <a:cxnLst/>
              <a:rect l="l" t="t" r="r" b="b"/>
              <a:pathLst>
                <a:path w="54" h="33" extrusionOk="0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9"/>
            <p:cNvSpPr/>
            <p:nvPr/>
          </p:nvSpPr>
          <p:spPr>
            <a:xfrm>
              <a:off x="3302807" y="1034911"/>
              <a:ext cx="795464" cy="799669"/>
            </a:xfrm>
            <a:custGeom>
              <a:avLst/>
              <a:gdLst/>
              <a:ahLst/>
              <a:cxnLst/>
              <a:rect l="l" t="t" r="r" b="b"/>
              <a:pathLst>
                <a:path w="347" h="347" extrusionOk="0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9"/>
            <p:cNvSpPr/>
            <p:nvPr/>
          </p:nvSpPr>
          <p:spPr>
            <a:xfrm>
              <a:off x="3481524" y="1212226"/>
              <a:ext cx="440834" cy="377758"/>
            </a:xfrm>
            <a:custGeom>
              <a:avLst/>
              <a:gdLst/>
              <a:ahLst/>
              <a:cxnLst/>
              <a:rect l="l" t="t" r="r" b="b"/>
              <a:pathLst>
                <a:path w="192" h="164" extrusionOk="0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9"/>
            <p:cNvSpPr/>
            <p:nvPr/>
          </p:nvSpPr>
          <p:spPr>
            <a:xfrm>
              <a:off x="3972118" y="1573864"/>
              <a:ext cx="85504" cy="46256"/>
            </a:xfrm>
            <a:custGeom>
              <a:avLst/>
              <a:gdLst/>
              <a:ahLst/>
              <a:cxnLst/>
              <a:rect l="l" t="t" r="r" b="b"/>
              <a:pathLst>
                <a:path w="37" h="20" extrusionOk="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9"/>
            <p:cNvSpPr/>
            <p:nvPr/>
          </p:nvSpPr>
          <p:spPr>
            <a:xfrm>
              <a:off x="4302919" y="1198209"/>
              <a:ext cx="54666" cy="94615"/>
            </a:xfrm>
            <a:custGeom>
              <a:avLst/>
              <a:gdLst/>
              <a:ahLst/>
              <a:cxnLst/>
              <a:rect l="l" t="t" r="r" b="b"/>
              <a:pathLst>
                <a:path w="24" h="41" extrusionOk="0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9"/>
            <p:cNvSpPr/>
            <p:nvPr/>
          </p:nvSpPr>
          <p:spPr>
            <a:xfrm>
              <a:off x="4279791" y="1281610"/>
              <a:ext cx="57470" cy="91811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9"/>
            <p:cNvSpPr/>
            <p:nvPr/>
          </p:nvSpPr>
          <p:spPr>
            <a:xfrm>
              <a:off x="4231432" y="1248670"/>
              <a:ext cx="330100" cy="295058"/>
            </a:xfrm>
            <a:custGeom>
              <a:avLst/>
              <a:gdLst/>
              <a:ahLst/>
              <a:cxnLst/>
              <a:rect l="l" t="t" r="r" b="b"/>
              <a:pathLst>
                <a:path w="144" h="128" extrusionOk="0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4768283" y="1194004"/>
              <a:ext cx="52564" cy="82700"/>
            </a:xfrm>
            <a:custGeom>
              <a:avLst/>
              <a:gdLst/>
              <a:ahLst/>
              <a:cxnLst/>
              <a:rect l="l" t="t" r="r" b="b"/>
              <a:pathLst>
                <a:path w="23" h="36" extrusionOk="0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4726932" y="1285815"/>
              <a:ext cx="61675" cy="80598"/>
            </a:xfrm>
            <a:custGeom>
              <a:avLst/>
              <a:gdLst/>
              <a:ahLst/>
              <a:cxnLst/>
              <a:rect l="l" t="t" r="r" b="b"/>
              <a:pathLst>
                <a:path w="27" h="35" extrusionOk="0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4635121" y="1341182"/>
              <a:ext cx="160495" cy="198341"/>
            </a:xfrm>
            <a:custGeom>
              <a:avLst/>
              <a:gdLst/>
              <a:ahLst/>
              <a:cxnLst/>
              <a:rect l="l" t="t" r="r" b="b"/>
              <a:pathLst>
                <a:path w="70" h="86" extrusionOk="0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9"/>
            <p:cNvSpPr/>
            <p:nvPr/>
          </p:nvSpPr>
          <p:spPr>
            <a:xfrm>
              <a:off x="4850282" y="1255679"/>
              <a:ext cx="119845" cy="108632"/>
            </a:xfrm>
            <a:custGeom>
              <a:avLst/>
              <a:gdLst/>
              <a:ahLst/>
              <a:cxnLst/>
              <a:rect l="l" t="t" r="r" b="b"/>
              <a:pathLst>
                <a:path w="52" h="47" extrusionOk="0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>
              <a:off x="4839068" y="1362208"/>
              <a:ext cx="100922" cy="66581"/>
            </a:xfrm>
            <a:custGeom>
              <a:avLst/>
              <a:gdLst/>
              <a:ahLst/>
              <a:cxnLst/>
              <a:rect l="l" t="t" r="r" b="b"/>
              <a:pathLst>
                <a:path w="44" h="29" extrusionOk="0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9"/>
            <p:cNvSpPr/>
            <p:nvPr/>
          </p:nvSpPr>
          <p:spPr>
            <a:xfrm>
              <a:off x="5091374" y="1186995"/>
              <a:ext cx="250203" cy="276135"/>
            </a:xfrm>
            <a:custGeom>
              <a:avLst/>
              <a:gdLst/>
              <a:ahLst/>
              <a:cxnLst/>
              <a:rect l="l" t="t" r="r" b="b"/>
              <a:pathLst>
                <a:path w="109" h="120" extrusionOk="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9"/>
            <p:cNvSpPr/>
            <p:nvPr/>
          </p:nvSpPr>
          <p:spPr>
            <a:xfrm>
              <a:off x="5288313" y="1394447"/>
              <a:ext cx="71487" cy="82700"/>
            </a:xfrm>
            <a:custGeom>
              <a:avLst/>
              <a:gdLst/>
              <a:ahLst/>
              <a:cxnLst/>
              <a:rect l="l" t="t" r="r" b="b"/>
              <a:pathLst>
                <a:path w="31" h="36" extrusionOk="0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9"/>
            <p:cNvSpPr/>
            <p:nvPr/>
          </p:nvSpPr>
          <p:spPr>
            <a:xfrm>
              <a:off x="5490157" y="1294926"/>
              <a:ext cx="41350" cy="64478"/>
            </a:xfrm>
            <a:custGeom>
              <a:avLst/>
              <a:gdLst/>
              <a:ahLst/>
              <a:cxnLst/>
              <a:rect l="l" t="t" r="r" b="b"/>
              <a:pathLst>
                <a:path w="18" h="28" extrusionOk="0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5464927" y="1142842"/>
              <a:ext cx="275434" cy="373553"/>
            </a:xfrm>
            <a:custGeom>
              <a:avLst/>
              <a:gdLst/>
              <a:ahLst/>
              <a:cxnLst/>
              <a:rect l="l" t="t" r="r" b="b"/>
              <a:pathLst>
                <a:path w="120" h="162" extrusionOk="0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9"/>
            <p:cNvSpPr/>
            <p:nvPr/>
          </p:nvSpPr>
          <p:spPr>
            <a:xfrm>
              <a:off x="4199193" y="1624325"/>
              <a:ext cx="73589" cy="92512"/>
            </a:xfrm>
            <a:custGeom>
              <a:avLst/>
              <a:gdLst/>
              <a:ahLst/>
              <a:cxnLst/>
              <a:rect l="l" t="t" r="r" b="b"/>
              <a:pathLst>
                <a:path w="105" h="132" extrusionOk="0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4291004" y="1624325"/>
              <a:ext cx="73589" cy="92512"/>
            </a:xfrm>
            <a:custGeom>
              <a:avLst/>
              <a:gdLst/>
              <a:ahLst/>
              <a:cxnLst/>
              <a:rect l="l" t="t" r="r" b="b"/>
              <a:pathLst>
                <a:path w="105" h="132" extrusionOk="0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4391926" y="1624325"/>
              <a:ext cx="68683" cy="92512"/>
            </a:xfrm>
            <a:custGeom>
              <a:avLst/>
              <a:gdLst/>
              <a:ahLst/>
              <a:cxnLst/>
              <a:rect l="l" t="t" r="r" b="b"/>
              <a:pathLst>
                <a:path w="98" h="132" extrusionOk="0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9"/>
            <p:cNvSpPr/>
            <p:nvPr/>
          </p:nvSpPr>
          <p:spPr>
            <a:xfrm>
              <a:off x="4476729" y="1624325"/>
              <a:ext cx="59572" cy="94615"/>
            </a:xfrm>
            <a:custGeom>
              <a:avLst/>
              <a:gdLst/>
              <a:ahLst/>
              <a:cxnLst/>
              <a:rect l="l" t="t" r="r" b="b"/>
              <a:pathLst>
                <a:path w="26" h="41" extrusionOk="0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4561532" y="1624325"/>
              <a:ext cx="18222" cy="92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4595874" y="1624325"/>
              <a:ext cx="91811" cy="92512"/>
            </a:xfrm>
            <a:custGeom>
              <a:avLst/>
              <a:gdLst/>
              <a:ahLst/>
              <a:cxnLst/>
              <a:rect l="l" t="t" r="r" b="b"/>
              <a:pathLst>
                <a:path w="131" h="132" extrusionOk="0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4703805" y="1624325"/>
              <a:ext cx="73589" cy="92512"/>
            </a:xfrm>
            <a:custGeom>
              <a:avLst/>
              <a:gdLst/>
              <a:ahLst/>
              <a:cxnLst/>
              <a:rect l="l" t="t" r="r" b="b"/>
              <a:pathLst>
                <a:path w="105" h="132" extrusionOk="0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4799821" y="1624325"/>
              <a:ext cx="87606" cy="94615"/>
            </a:xfrm>
            <a:custGeom>
              <a:avLst/>
              <a:gdLst/>
              <a:ahLst/>
              <a:cxnLst/>
              <a:rect l="l" t="t" r="r" b="b"/>
              <a:pathLst>
                <a:path w="38" h="41" extrusionOk="0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4937888" y="1624325"/>
              <a:ext cx="72888" cy="94615"/>
            </a:xfrm>
            <a:custGeom>
              <a:avLst/>
              <a:gdLst/>
              <a:ahLst/>
              <a:cxnLst/>
              <a:rect l="l" t="t" r="r" b="b"/>
              <a:pathLst>
                <a:path w="32" h="41" extrusionOk="0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5038810" y="1624325"/>
              <a:ext cx="72888" cy="92512"/>
            </a:xfrm>
            <a:custGeom>
              <a:avLst/>
              <a:gdLst/>
              <a:ahLst/>
              <a:cxnLst/>
              <a:rect l="l" t="t" r="r" b="b"/>
              <a:pathLst>
                <a:path w="104" h="132" extrusionOk="0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5136929" y="1624325"/>
              <a:ext cx="18923" cy="92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5171271" y="1624325"/>
              <a:ext cx="84803" cy="92512"/>
            </a:xfrm>
            <a:custGeom>
              <a:avLst/>
              <a:gdLst/>
              <a:ahLst/>
              <a:cxnLst/>
              <a:rect l="l" t="t" r="r" b="b"/>
              <a:pathLst>
                <a:path w="121" h="132" extrusionOk="0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5272193" y="1624325"/>
              <a:ext cx="71487" cy="92512"/>
            </a:xfrm>
            <a:custGeom>
              <a:avLst/>
              <a:gdLst/>
              <a:ahLst/>
              <a:cxnLst/>
              <a:rect l="l" t="t" r="r" b="b"/>
              <a:pathLst>
                <a:path w="102" h="132" extrusionOk="0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5366808" y="1624325"/>
              <a:ext cx="79897" cy="92512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5460722" y="1624325"/>
              <a:ext cx="72888" cy="94615"/>
            </a:xfrm>
            <a:custGeom>
              <a:avLst/>
              <a:gdLst/>
              <a:ahLst/>
              <a:cxnLst/>
              <a:rect l="l" t="t" r="r" b="b"/>
              <a:pathLst>
                <a:path w="32" h="41" extrusionOk="0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5556738" y="1624325"/>
              <a:ext cx="18222" cy="92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5593182" y="1624325"/>
              <a:ext cx="73589" cy="92512"/>
            </a:xfrm>
            <a:custGeom>
              <a:avLst/>
              <a:gdLst/>
              <a:ahLst/>
              <a:cxnLst/>
              <a:rect l="l" t="t" r="r" b="b"/>
              <a:pathLst>
                <a:path w="105" h="132" extrusionOk="0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5675882" y="1624325"/>
              <a:ext cx="84803" cy="92512"/>
            </a:xfrm>
            <a:custGeom>
              <a:avLst/>
              <a:gdLst/>
              <a:ahLst/>
              <a:cxnLst/>
              <a:rect l="l" t="t" r="r" b="b"/>
              <a:pathLst>
                <a:path w="121" h="132" extrusionOk="0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标题幻灯片">
  <p:cSld name="4_标题幻灯片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>
            <a:spLocks noGrp="1"/>
          </p:cNvSpPr>
          <p:nvPr>
            <p:ph type="pic" idx="2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6847529" y="474767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62" name="Google Shape;162;p30"/>
          <p:cNvSpPr>
            <a:spLocks noGrp="1"/>
          </p:cNvSpPr>
          <p:nvPr>
            <p:ph type="pic" idx="3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0"/>
          <p:cNvSpPr>
            <a:spLocks noGrp="1"/>
          </p:cNvSpPr>
          <p:nvPr>
            <p:ph type="pic" idx="4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30"/>
          <p:cNvSpPr>
            <a:spLocks noGrp="1"/>
          </p:cNvSpPr>
          <p:nvPr>
            <p:ph type="pic" idx="5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5" name="Google Shape;165;p30"/>
          <p:cNvGrpSpPr/>
          <p:nvPr/>
        </p:nvGrpSpPr>
        <p:grpSpPr>
          <a:xfrm>
            <a:off x="207378" y="4666267"/>
            <a:ext cx="1253123" cy="407703"/>
            <a:chOff x="3302807" y="1034911"/>
            <a:chExt cx="2457878" cy="799669"/>
          </a:xfrm>
        </p:grpSpPr>
        <p:sp>
          <p:nvSpPr>
            <p:cNvPr id="166" name="Google Shape;166;p30"/>
            <p:cNvSpPr/>
            <p:nvPr/>
          </p:nvSpPr>
          <p:spPr>
            <a:xfrm>
              <a:off x="3518669" y="1287918"/>
              <a:ext cx="364442" cy="336408"/>
            </a:xfrm>
            <a:custGeom>
              <a:avLst/>
              <a:gdLst/>
              <a:ahLst/>
              <a:cxnLst/>
              <a:rect l="l" t="t" r="r" b="b"/>
              <a:pathLst>
                <a:path w="159" h="146" extrusionOk="0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3344157" y="1504480"/>
              <a:ext cx="93914" cy="74290"/>
            </a:xfrm>
            <a:custGeom>
              <a:avLst/>
              <a:gdLst/>
              <a:ahLst/>
              <a:cxnLst/>
              <a:rect l="l" t="t" r="r" b="b"/>
              <a:pathLst>
                <a:path w="41" h="32" extrusionOk="0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3369388" y="1550736"/>
              <a:ext cx="91811" cy="71487"/>
            </a:xfrm>
            <a:custGeom>
              <a:avLst/>
              <a:gdLst/>
              <a:ahLst/>
              <a:cxnLst/>
              <a:rect l="l" t="t" r="r" b="b"/>
              <a:pathLst>
                <a:path w="131" h="102" extrusionOk="0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3394618" y="1599095"/>
              <a:ext cx="91811" cy="71487"/>
            </a:xfrm>
            <a:custGeom>
              <a:avLst/>
              <a:gdLst/>
              <a:ahLst/>
              <a:cxnLst/>
              <a:rect l="l" t="t" r="r" b="b"/>
              <a:pathLst>
                <a:path w="131" h="102" extrusionOk="0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3431063" y="1647453"/>
              <a:ext cx="73589" cy="53265"/>
            </a:xfrm>
            <a:custGeom>
              <a:avLst/>
              <a:gdLst/>
              <a:ahLst/>
              <a:cxnLst/>
              <a:rect l="l" t="t" r="r" b="b"/>
              <a:pathLst>
                <a:path w="32" h="23" extrusionOk="0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3465404" y="1659368"/>
              <a:ext cx="60273" cy="59572"/>
            </a:xfrm>
            <a:custGeom>
              <a:avLst/>
              <a:gdLst/>
              <a:ahLst/>
              <a:cxnLst/>
              <a:rect l="l" t="t" r="r" b="b"/>
              <a:pathLst>
                <a:path w="86" h="85" extrusionOk="0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3477319" y="1675487"/>
              <a:ext cx="73589" cy="80598"/>
            </a:xfrm>
            <a:custGeom>
              <a:avLst/>
              <a:gdLst/>
              <a:ahLst/>
              <a:cxnLst/>
              <a:rect l="l" t="t" r="r" b="b"/>
              <a:pathLst>
                <a:path w="32" h="35" extrusionOk="0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3529882" y="1688803"/>
              <a:ext cx="80598" cy="87606"/>
            </a:xfrm>
            <a:custGeom>
              <a:avLst/>
              <a:gdLst/>
              <a:ahLst/>
              <a:cxnLst/>
              <a:rect l="l" t="t" r="r" b="b"/>
              <a:pathLst>
                <a:path w="115" h="125" extrusionOk="0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3594360" y="1714735"/>
              <a:ext cx="56769" cy="77794"/>
            </a:xfrm>
            <a:custGeom>
              <a:avLst/>
              <a:gdLst/>
              <a:ahLst/>
              <a:cxnLst/>
              <a:rect l="l" t="t" r="r" b="b"/>
              <a:pathLst>
                <a:path w="25" h="34" extrusionOk="0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3681266" y="1716837"/>
              <a:ext cx="45555" cy="78495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3733829" y="1709829"/>
              <a:ext cx="55367" cy="80598"/>
            </a:xfrm>
            <a:custGeom>
              <a:avLst/>
              <a:gdLst/>
              <a:ahLst/>
              <a:cxnLst/>
              <a:rect l="l" t="t" r="r" b="b"/>
              <a:pathLst>
                <a:path w="79" h="115" extrusionOk="0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3782188" y="1695812"/>
              <a:ext cx="32239" cy="76393"/>
            </a:xfrm>
            <a:custGeom>
              <a:avLst/>
              <a:gdLst/>
              <a:ahLst/>
              <a:cxnLst/>
              <a:rect l="l" t="t" r="r" b="b"/>
              <a:pathLst>
                <a:path w="46" h="109" extrusionOk="0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3793401" y="1679692"/>
              <a:ext cx="55367" cy="83401"/>
            </a:xfrm>
            <a:custGeom>
              <a:avLst/>
              <a:gdLst/>
              <a:ahLst/>
              <a:cxnLst/>
              <a:rect l="l" t="t" r="r" b="b"/>
              <a:pathLst>
                <a:path w="24" h="36" extrusionOk="0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3843863" y="1661470"/>
              <a:ext cx="68683" cy="78495"/>
            </a:xfrm>
            <a:custGeom>
              <a:avLst/>
              <a:gdLst/>
              <a:ahLst/>
              <a:cxnLst/>
              <a:rect l="l" t="t" r="r" b="b"/>
              <a:pathLst>
                <a:path w="98" h="112" extrusionOk="0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3876102" y="1636239"/>
              <a:ext cx="82700" cy="78495"/>
            </a:xfrm>
            <a:custGeom>
              <a:avLst/>
              <a:gdLst/>
              <a:ahLst/>
              <a:cxnLst/>
              <a:rect l="l" t="t" r="r" b="b"/>
              <a:pathLst>
                <a:path w="36" h="34" extrusionOk="0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3915349" y="1611009"/>
              <a:ext cx="77794" cy="61675"/>
            </a:xfrm>
            <a:custGeom>
              <a:avLst/>
              <a:gdLst/>
              <a:ahLst/>
              <a:cxnLst/>
              <a:rect l="l" t="t" r="r" b="b"/>
              <a:pathLst>
                <a:path w="34" h="27" extrusionOk="0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3940580" y="1585778"/>
              <a:ext cx="75692" cy="43453"/>
            </a:xfrm>
            <a:custGeom>
              <a:avLst/>
              <a:gdLst/>
              <a:ahLst/>
              <a:cxnLst/>
              <a:rect l="l" t="t" r="r" b="b"/>
              <a:pathLst>
                <a:path w="108" h="62" extrusionOk="0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3951793" y="1539522"/>
              <a:ext cx="82700" cy="55367"/>
            </a:xfrm>
            <a:custGeom>
              <a:avLst/>
              <a:gdLst/>
              <a:ahLst/>
              <a:cxnLst/>
              <a:rect l="l" t="t" r="r" b="b"/>
              <a:pathLst>
                <a:path w="118" h="79" extrusionOk="0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3573335" y="1604000"/>
              <a:ext cx="39248" cy="52564"/>
            </a:xfrm>
            <a:custGeom>
              <a:avLst/>
              <a:gdLst/>
              <a:ahLst/>
              <a:cxnLst/>
              <a:rect l="l" t="t" r="r" b="b"/>
              <a:pathLst>
                <a:path w="17" h="23" extrusionOk="0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3646924" y="1622223"/>
              <a:ext cx="34342" cy="57470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3717710" y="1622223"/>
              <a:ext cx="37145" cy="60273"/>
            </a:xfrm>
            <a:custGeom>
              <a:avLst/>
              <a:gdLst/>
              <a:ahLst/>
              <a:cxnLst/>
              <a:rect l="l" t="t" r="r" b="b"/>
              <a:pathLst>
                <a:path w="16" h="26" extrusionOk="0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3782188" y="1613112"/>
              <a:ext cx="32239" cy="57470"/>
            </a:xfrm>
            <a:custGeom>
              <a:avLst/>
              <a:gdLst/>
              <a:ahLst/>
              <a:cxnLst/>
              <a:rect l="l" t="t" r="r" b="b"/>
              <a:pathLst>
                <a:path w="14" h="25" extrusionOk="0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3349063" y="1294926"/>
              <a:ext cx="34342" cy="23128"/>
            </a:xfrm>
            <a:custGeom>
              <a:avLst/>
              <a:gdLst/>
              <a:ahLst/>
              <a:cxnLst/>
              <a:rect l="l" t="t" r="r" b="b"/>
              <a:pathLst>
                <a:path w="15" h="10" extrusionOk="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3378499" y="1327165"/>
              <a:ext cx="27333" cy="18923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3394618" y="1244465"/>
              <a:ext cx="100922" cy="166101"/>
            </a:xfrm>
            <a:custGeom>
              <a:avLst/>
              <a:gdLst/>
              <a:ahLst/>
              <a:cxnLst/>
              <a:rect l="l" t="t" r="r" b="b"/>
              <a:pathLst>
                <a:path w="44" h="72" extrusionOk="0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3589455" y="1092381"/>
              <a:ext cx="30137" cy="30137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3578241" y="1138637"/>
              <a:ext cx="18222" cy="25231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3628702" y="1117611"/>
              <a:ext cx="41350" cy="39248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3628702" y="1154756"/>
              <a:ext cx="38547" cy="29436"/>
            </a:xfrm>
            <a:custGeom>
              <a:avLst/>
              <a:gdLst/>
              <a:ahLst/>
              <a:cxnLst/>
              <a:rect l="l" t="t" r="r" b="b"/>
              <a:pathLst>
                <a:path w="17" h="13" extrusionOk="0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3548104" y="1165970"/>
              <a:ext cx="53265" cy="73589"/>
            </a:xfrm>
            <a:custGeom>
              <a:avLst/>
              <a:gdLst/>
              <a:ahLst/>
              <a:cxnLst/>
              <a:rect l="l" t="t" r="r" b="b"/>
              <a:pathLst>
                <a:path w="23" h="32" extrusionOk="0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3773077" y="1117611"/>
              <a:ext cx="93914" cy="101623"/>
            </a:xfrm>
            <a:custGeom>
              <a:avLst/>
              <a:gdLst/>
              <a:ahLst/>
              <a:cxnLst/>
              <a:rect l="l" t="t" r="r" b="b"/>
              <a:pathLst>
                <a:path w="41" h="44" extrusionOk="0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3846666" y="1210123"/>
              <a:ext cx="22427" cy="32239"/>
            </a:xfrm>
            <a:custGeom>
              <a:avLst/>
              <a:gdLst/>
              <a:ahLst/>
              <a:cxnLst/>
              <a:rect l="l" t="t" r="r" b="b"/>
              <a:pathLst>
                <a:path w="10" h="14" extrusionOk="0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3944785" y="1278806"/>
              <a:ext cx="21025" cy="21025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3910443" y="1308943"/>
              <a:ext cx="61675" cy="62376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3935674" y="1271798"/>
              <a:ext cx="124051" cy="76393"/>
            </a:xfrm>
            <a:custGeom>
              <a:avLst/>
              <a:gdLst/>
              <a:ahLst/>
              <a:cxnLst/>
              <a:rect l="l" t="t" r="r" b="b"/>
              <a:pathLst>
                <a:path w="54" h="33" extrusionOk="0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3302807" y="1034911"/>
              <a:ext cx="795464" cy="799669"/>
            </a:xfrm>
            <a:custGeom>
              <a:avLst/>
              <a:gdLst/>
              <a:ahLst/>
              <a:cxnLst/>
              <a:rect l="l" t="t" r="r" b="b"/>
              <a:pathLst>
                <a:path w="347" h="347" extrusionOk="0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3481524" y="1212226"/>
              <a:ext cx="440834" cy="377758"/>
            </a:xfrm>
            <a:custGeom>
              <a:avLst/>
              <a:gdLst/>
              <a:ahLst/>
              <a:cxnLst/>
              <a:rect l="l" t="t" r="r" b="b"/>
              <a:pathLst>
                <a:path w="192" h="164" extrusionOk="0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3972118" y="1573864"/>
              <a:ext cx="85504" cy="46256"/>
            </a:xfrm>
            <a:custGeom>
              <a:avLst/>
              <a:gdLst/>
              <a:ahLst/>
              <a:cxnLst/>
              <a:rect l="l" t="t" r="r" b="b"/>
              <a:pathLst>
                <a:path w="37" h="20" extrusionOk="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4302919" y="1198209"/>
              <a:ext cx="54666" cy="94615"/>
            </a:xfrm>
            <a:custGeom>
              <a:avLst/>
              <a:gdLst/>
              <a:ahLst/>
              <a:cxnLst/>
              <a:rect l="l" t="t" r="r" b="b"/>
              <a:pathLst>
                <a:path w="24" h="41" extrusionOk="0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4279791" y="1281610"/>
              <a:ext cx="57470" cy="91811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4231432" y="1248670"/>
              <a:ext cx="330100" cy="295058"/>
            </a:xfrm>
            <a:custGeom>
              <a:avLst/>
              <a:gdLst/>
              <a:ahLst/>
              <a:cxnLst/>
              <a:rect l="l" t="t" r="r" b="b"/>
              <a:pathLst>
                <a:path w="144" h="128" extrusionOk="0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4768283" y="1194004"/>
              <a:ext cx="52564" cy="82700"/>
            </a:xfrm>
            <a:custGeom>
              <a:avLst/>
              <a:gdLst/>
              <a:ahLst/>
              <a:cxnLst/>
              <a:rect l="l" t="t" r="r" b="b"/>
              <a:pathLst>
                <a:path w="23" h="36" extrusionOk="0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4726932" y="1285815"/>
              <a:ext cx="61675" cy="80598"/>
            </a:xfrm>
            <a:custGeom>
              <a:avLst/>
              <a:gdLst/>
              <a:ahLst/>
              <a:cxnLst/>
              <a:rect l="l" t="t" r="r" b="b"/>
              <a:pathLst>
                <a:path w="27" h="35" extrusionOk="0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4635121" y="1341182"/>
              <a:ext cx="160495" cy="198341"/>
            </a:xfrm>
            <a:custGeom>
              <a:avLst/>
              <a:gdLst/>
              <a:ahLst/>
              <a:cxnLst/>
              <a:rect l="l" t="t" r="r" b="b"/>
              <a:pathLst>
                <a:path w="70" h="86" extrusionOk="0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4850282" y="1255679"/>
              <a:ext cx="119845" cy="108632"/>
            </a:xfrm>
            <a:custGeom>
              <a:avLst/>
              <a:gdLst/>
              <a:ahLst/>
              <a:cxnLst/>
              <a:rect l="l" t="t" r="r" b="b"/>
              <a:pathLst>
                <a:path w="52" h="47" extrusionOk="0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4839068" y="1362208"/>
              <a:ext cx="100922" cy="66581"/>
            </a:xfrm>
            <a:custGeom>
              <a:avLst/>
              <a:gdLst/>
              <a:ahLst/>
              <a:cxnLst/>
              <a:rect l="l" t="t" r="r" b="b"/>
              <a:pathLst>
                <a:path w="44" h="29" extrusionOk="0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5091374" y="1186995"/>
              <a:ext cx="250203" cy="276135"/>
            </a:xfrm>
            <a:custGeom>
              <a:avLst/>
              <a:gdLst/>
              <a:ahLst/>
              <a:cxnLst/>
              <a:rect l="l" t="t" r="r" b="b"/>
              <a:pathLst>
                <a:path w="109" h="120" extrusionOk="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5288313" y="1394447"/>
              <a:ext cx="71487" cy="82700"/>
            </a:xfrm>
            <a:custGeom>
              <a:avLst/>
              <a:gdLst/>
              <a:ahLst/>
              <a:cxnLst/>
              <a:rect l="l" t="t" r="r" b="b"/>
              <a:pathLst>
                <a:path w="31" h="36" extrusionOk="0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5490157" y="1294926"/>
              <a:ext cx="41350" cy="64478"/>
            </a:xfrm>
            <a:custGeom>
              <a:avLst/>
              <a:gdLst/>
              <a:ahLst/>
              <a:cxnLst/>
              <a:rect l="l" t="t" r="r" b="b"/>
              <a:pathLst>
                <a:path w="18" h="28" extrusionOk="0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5464927" y="1142842"/>
              <a:ext cx="275434" cy="373553"/>
            </a:xfrm>
            <a:custGeom>
              <a:avLst/>
              <a:gdLst/>
              <a:ahLst/>
              <a:cxnLst/>
              <a:rect l="l" t="t" r="r" b="b"/>
              <a:pathLst>
                <a:path w="120" h="162" extrusionOk="0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4199193" y="1624325"/>
              <a:ext cx="73589" cy="92512"/>
            </a:xfrm>
            <a:custGeom>
              <a:avLst/>
              <a:gdLst/>
              <a:ahLst/>
              <a:cxnLst/>
              <a:rect l="l" t="t" r="r" b="b"/>
              <a:pathLst>
                <a:path w="105" h="132" extrusionOk="0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4291004" y="1624325"/>
              <a:ext cx="73589" cy="92512"/>
            </a:xfrm>
            <a:custGeom>
              <a:avLst/>
              <a:gdLst/>
              <a:ahLst/>
              <a:cxnLst/>
              <a:rect l="l" t="t" r="r" b="b"/>
              <a:pathLst>
                <a:path w="105" h="132" extrusionOk="0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4391926" y="1624325"/>
              <a:ext cx="68683" cy="92512"/>
            </a:xfrm>
            <a:custGeom>
              <a:avLst/>
              <a:gdLst/>
              <a:ahLst/>
              <a:cxnLst/>
              <a:rect l="l" t="t" r="r" b="b"/>
              <a:pathLst>
                <a:path w="98" h="132" extrusionOk="0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4476729" y="1624325"/>
              <a:ext cx="59572" cy="94615"/>
            </a:xfrm>
            <a:custGeom>
              <a:avLst/>
              <a:gdLst/>
              <a:ahLst/>
              <a:cxnLst/>
              <a:rect l="l" t="t" r="r" b="b"/>
              <a:pathLst>
                <a:path w="26" h="41" extrusionOk="0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4561532" y="1624325"/>
              <a:ext cx="18222" cy="92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4595874" y="1624325"/>
              <a:ext cx="91811" cy="92512"/>
            </a:xfrm>
            <a:custGeom>
              <a:avLst/>
              <a:gdLst/>
              <a:ahLst/>
              <a:cxnLst/>
              <a:rect l="l" t="t" r="r" b="b"/>
              <a:pathLst>
                <a:path w="131" h="132" extrusionOk="0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4703805" y="1624325"/>
              <a:ext cx="73589" cy="92512"/>
            </a:xfrm>
            <a:custGeom>
              <a:avLst/>
              <a:gdLst/>
              <a:ahLst/>
              <a:cxnLst/>
              <a:rect l="l" t="t" r="r" b="b"/>
              <a:pathLst>
                <a:path w="105" h="132" extrusionOk="0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4799821" y="1624325"/>
              <a:ext cx="87606" cy="94615"/>
            </a:xfrm>
            <a:custGeom>
              <a:avLst/>
              <a:gdLst/>
              <a:ahLst/>
              <a:cxnLst/>
              <a:rect l="l" t="t" r="r" b="b"/>
              <a:pathLst>
                <a:path w="38" h="41" extrusionOk="0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4937888" y="1624325"/>
              <a:ext cx="72888" cy="94615"/>
            </a:xfrm>
            <a:custGeom>
              <a:avLst/>
              <a:gdLst/>
              <a:ahLst/>
              <a:cxnLst/>
              <a:rect l="l" t="t" r="r" b="b"/>
              <a:pathLst>
                <a:path w="32" h="41" extrusionOk="0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5038810" y="1624325"/>
              <a:ext cx="72888" cy="92512"/>
            </a:xfrm>
            <a:custGeom>
              <a:avLst/>
              <a:gdLst/>
              <a:ahLst/>
              <a:cxnLst/>
              <a:rect l="l" t="t" r="r" b="b"/>
              <a:pathLst>
                <a:path w="104" h="132" extrusionOk="0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5136929" y="1624325"/>
              <a:ext cx="18923" cy="92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5171271" y="1624325"/>
              <a:ext cx="84803" cy="92512"/>
            </a:xfrm>
            <a:custGeom>
              <a:avLst/>
              <a:gdLst/>
              <a:ahLst/>
              <a:cxnLst/>
              <a:rect l="l" t="t" r="r" b="b"/>
              <a:pathLst>
                <a:path w="121" h="132" extrusionOk="0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5272193" y="1624325"/>
              <a:ext cx="71487" cy="92512"/>
            </a:xfrm>
            <a:custGeom>
              <a:avLst/>
              <a:gdLst/>
              <a:ahLst/>
              <a:cxnLst/>
              <a:rect l="l" t="t" r="r" b="b"/>
              <a:pathLst>
                <a:path w="102" h="132" extrusionOk="0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5366808" y="1624325"/>
              <a:ext cx="79897" cy="92512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5460722" y="1624325"/>
              <a:ext cx="72888" cy="94615"/>
            </a:xfrm>
            <a:custGeom>
              <a:avLst/>
              <a:gdLst/>
              <a:ahLst/>
              <a:cxnLst/>
              <a:rect l="l" t="t" r="r" b="b"/>
              <a:pathLst>
                <a:path w="32" h="41" extrusionOk="0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5556738" y="1624325"/>
              <a:ext cx="18222" cy="92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5593182" y="1624325"/>
              <a:ext cx="73589" cy="92512"/>
            </a:xfrm>
            <a:custGeom>
              <a:avLst/>
              <a:gdLst/>
              <a:ahLst/>
              <a:cxnLst/>
              <a:rect l="l" t="t" r="r" b="b"/>
              <a:pathLst>
                <a:path w="105" h="132" extrusionOk="0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5675882" y="1624325"/>
              <a:ext cx="84803" cy="92512"/>
            </a:xfrm>
            <a:custGeom>
              <a:avLst/>
              <a:gdLst/>
              <a:ahLst/>
              <a:cxnLst/>
              <a:rect l="l" t="t" r="r" b="b"/>
              <a:pathLst>
                <a:path w="121" h="132" extrusionOk="0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标题幻灯片" type="title">
  <p:cSld name="TITL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"/>
          <p:cNvSpPr/>
          <p:nvPr/>
        </p:nvSpPr>
        <p:spPr>
          <a:xfrm rot="-5400000">
            <a:off x="6427481" y="2409082"/>
            <a:ext cx="2751138" cy="275113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"/>
          <p:cNvSpPr/>
          <p:nvPr/>
        </p:nvSpPr>
        <p:spPr>
          <a:xfrm>
            <a:off x="268503" y="749128"/>
            <a:ext cx="8587800" cy="364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dist="2540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/>
          <p:nvPr/>
        </p:nvSpPr>
        <p:spPr>
          <a:xfrm>
            <a:off x="239617" y="1895094"/>
            <a:ext cx="8703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Make NLP affordable again: </a:t>
            </a:r>
            <a:br>
              <a:rPr lang="zh-CN" sz="2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sz="2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 pruning for GPT-3 scale large language models</a:t>
            </a:r>
            <a:endParaRPr sz="2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/>
          <p:nvPr/>
        </p:nvSpPr>
        <p:spPr>
          <a:xfrm>
            <a:off x="1552470" y="2794798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Dissertation Project</a:t>
            </a:r>
            <a:endParaRPr sz="1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1"/>
          <p:cNvCxnSpPr/>
          <p:nvPr/>
        </p:nvCxnSpPr>
        <p:spPr>
          <a:xfrm>
            <a:off x="4411462" y="3082046"/>
            <a:ext cx="27954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9" name="Google Shape;309;p1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/>
          <p:nvPr/>
        </p:nvSpPr>
        <p:spPr>
          <a:xfrm>
            <a:off x="3032769" y="331118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2024.9.4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/>
          <p:nvPr/>
        </p:nvSpPr>
        <p:spPr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Qiyao Yang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1"/>
          <p:cNvGrpSpPr/>
          <p:nvPr/>
        </p:nvGrpSpPr>
        <p:grpSpPr>
          <a:xfrm>
            <a:off x="2759141" y="3323138"/>
            <a:ext cx="218168" cy="238153"/>
            <a:chOff x="1066" y="1985"/>
            <a:chExt cx="262" cy="286"/>
          </a:xfrm>
        </p:grpSpPr>
        <p:sp>
          <p:nvSpPr>
            <p:cNvPr id="314" name="Google Shape;314;p1"/>
            <p:cNvSpPr/>
            <p:nvPr/>
          </p:nvSpPr>
          <p:spPr>
            <a:xfrm>
              <a:off x="1066" y="2005"/>
              <a:ext cx="262" cy="266"/>
            </a:xfrm>
            <a:custGeom>
              <a:avLst/>
              <a:gdLst/>
              <a:ahLst/>
              <a:cxnLst/>
              <a:rect l="l" t="t" r="r" b="b"/>
              <a:pathLst>
                <a:path w="642" h="655" extrusionOk="0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1124" y="1985"/>
              <a:ext cx="146" cy="64"/>
            </a:xfrm>
            <a:custGeom>
              <a:avLst/>
              <a:gdLst/>
              <a:ahLst/>
              <a:cxnLst/>
              <a:rect l="l" t="t" r="r" b="b"/>
              <a:pathLst>
                <a:path w="357" h="157" extrusionOk="0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1074" y="2044"/>
              <a:ext cx="246" cy="183"/>
            </a:xfrm>
            <a:custGeom>
              <a:avLst/>
              <a:gdLst/>
              <a:ahLst/>
              <a:cxnLst/>
              <a:rect l="l" t="t" r="r" b="b"/>
              <a:pathLst>
                <a:path w="603" h="450" extrusionOk="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1193" y="2088"/>
              <a:ext cx="53" cy="72"/>
            </a:xfrm>
            <a:custGeom>
              <a:avLst/>
              <a:gdLst/>
              <a:ahLst/>
              <a:cxnLst/>
              <a:rect l="l" t="t" r="r" b="b"/>
              <a:pathLst>
                <a:path w="131" h="176" extrusionOk="0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1"/>
          <p:cNvGrpSpPr/>
          <p:nvPr/>
        </p:nvGrpSpPr>
        <p:grpSpPr>
          <a:xfrm>
            <a:off x="4833100" y="3338400"/>
            <a:ext cx="192087" cy="207963"/>
            <a:chOff x="2111" y="2322"/>
            <a:chExt cx="121" cy="131"/>
          </a:xfrm>
        </p:grpSpPr>
        <p:sp>
          <p:nvSpPr>
            <p:cNvPr id="319" name="Google Shape;319;p1"/>
            <p:cNvSpPr/>
            <p:nvPr/>
          </p:nvSpPr>
          <p:spPr>
            <a:xfrm>
              <a:off x="2159" y="2350"/>
              <a:ext cx="40" cy="37"/>
            </a:xfrm>
            <a:custGeom>
              <a:avLst/>
              <a:gdLst/>
              <a:ahLst/>
              <a:cxnLst/>
              <a:rect l="l" t="t" r="r" b="b"/>
              <a:pathLst>
                <a:path w="213" h="198" extrusionOk="0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2129" y="2322"/>
              <a:ext cx="71" cy="90"/>
            </a:xfrm>
            <a:custGeom>
              <a:avLst/>
              <a:gdLst/>
              <a:ahLst/>
              <a:cxnLst/>
              <a:rect l="l" t="t" r="r" b="b"/>
              <a:pathLst>
                <a:path w="381" h="481" extrusionOk="0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2111" y="2406"/>
              <a:ext cx="121" cy="47"/>
            </a:xfrm>
            <a:custGeom>
              <a:avLst/>
              <a:gdLst/>
              <a:ahLst/>
              <a:cxnLst/>
              <a:rect l="l" t="t" r="r" b="b"/>
              <a:pathLst>
                <a:path w="648" h="249" extrusionOk="0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fb29e72525_0_11"/>
          <p:cNvSpPr/>
          <p:nvPr/>
        </p:nvSpPr>
        <p:spPr>
          <a:xfrm>
            <a:off x="0" y="0"/>
            <a:ext cx="9144000" cy="281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2fb29e72525_0_11"/>
          <p:cNvSpPr/>
          <p:nvPr/>
        </p:nvSpPr>
        <p:spPr>
          <a:xfrm>
            <a:off x="268503" y="749128"/>
            <a:ext cx="8587800" cy="364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dist="2540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2fb29e72525_0_11"/>
          <p:cNvSpPr txBox="1"/>
          <p:nvPr/>
        </p:nvSpPr>
        <p:spPr>
          <a:xfrm>
            <a:off x="29175" y="119825"/>
            <a:ext cx="393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>
                <a:solidFill>
                  <a:schemeClr val="lt1"/>
                </a:solidFill>
              </a:rPr>
              <a:t>Experimental Setup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2fb29e72525_0_11"/>
          <p:cNvSpPr txBox="1"/>
          <p:nvPr/>
        </p:nvSpPr>
        <p:spPr>
          <a:xfrm>
            <a:off x="3656340" y="119835"/>
            <a:ext cx="447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 dirty="0">
                <a:solidFill>
                  <a:schemeClr val="lt1"/>
                </a:solidFill>
              </a:rPr>
              <a:t>Experiments 3</a:t>
            </a:r>
            <a:r>
              <a:rPr lang="zh-C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zh-CN" sz="1600" dirty="0">
                <a:solidFill>
                  <a:schemeClr val="lt1"/>
                </a:solidFill>
              </a:rPr>
              <a:t>Combined Module - DownStream Tasks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475" name="Google Shape;475;g2fb29e72525_0_11"/>
          <p:cNvSpPr txBox="1"/>
          <p:nvPr/>
        </p:nvSpPr>
        <p:spPr>
          <a:xfrm>
            <a:off x="346875" y="798275"/>
            <a:ext cx="8062500" cy="29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6" name="Google Shape;476;g2fb29e7252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02" y="749125"/>
            <a:ext cx="4267249" cy="211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g2fb29e72525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225" y="2207100"/>
            <a:ext cx="4409073" cy="2187326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2fb29e72525_0_11"/>
          <p:cNvSpPr txBox="1"/>
          <p:nvPr/>
        </p:nvSpPr>
        <p:spPr>
          <a:xfrm>
            <a:off x="477925" y="3234352"/>
            <a:ext cx="3848400" cy="12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 Pruning:</a:t>
            </a: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Led to a significant decline in accuracy across all tasks, indicating a broad impact on overall model performance.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9" name="Google Shape;479;g2fb29e72525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5850" y="4394413"/>
            <a:ext cx="29718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2fb29e72525_0_11"/>
          <p:cNvSpPr txBox="1"/>
          <p:nvPr/>
        </p:nvSpPr>
        <p:spPr>
          <a:xfrm>
            <a:off x="4926375" y="1078125"/>
            <a:ext cx="37584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MLP Pruning:</a:t>
            </a:r>
            <a:r>
              <a:rPr lang="zh-C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had higher accuracy than pruning the </a:t>
            </a:r>
            <a:r>
              <a:rPr lang="zh-CN" sz="11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 model</a:t>
            </a:r>
            <a:r>
              <a:rPr lang="zh-C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RTE and ARC-Challenge tasks, indicating that MLP pruning has a smaller impact on the model's </a:t>
            </a:r>
            <a:r>
              <a:rPr lang="zh-C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reasoning</a:t>
            </a:r>
            <a:r>
              <a:rPr lang="zh-C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ability.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f7ac9a60e4_0_114"/>
          <p:cNvSpPr/>
          <p:nvPr/>
        </p:nvSpPr>
        <p:spPr>
          <a:xfrm>
            <a:off x="0" y="0"/>
            <a:ext cx="9144000" cy="281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2f7ac9a60e4_0_114"/>
          <p:cNvSpPr/>
          <p:nvPr/>
        </p:nvSpPr>
        <p:spPr>
          <a:xfrm>
            <a:off x="268503" y="749128"/>
            <a:ext cx="8587800" cy="364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dist="2540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2f7ac9a60e4_0_114"/>
          <p:cNvSpPr txBox="1"/>
          <p:nvPr/>
        </p:nvSpPr>
        <p:spPr>
          <a:xfrm>
            <a:off x="-652025" y="144550"/>
            <a:ext cx="393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>
                <a:solidFill>
                  <a:schemeClr val="lt1"/>
                </a:solidFill>
              </a:rPr>
              <a:t>Conclusion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f7ac9a60e4_0_114"/>
          <p:cNvSpPr txBox="1"/>
          <p:nvPr/>
        </p:nvSpPr>
        <p:spPr>
          <a:xfrm>
            <a:off x="2721290" y="236810"/>
            <a:ext cx="447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2f7ac9a60e4_0_114"/>
          <p:cNvSpPr txBox="1"/>
          <p:nvPr/>
        </p:nvSpPr>
        <p:spPr>
          <a:xfrm>
            <a:off x="485075" y="830100"/>
            <a:ext cx="7679700" cy="4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the Findings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zh-C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Module Pruning Results: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 Pruning:</a:t>
            </a: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Pruning attention modules led to a noticeable increase in perplexity (PPL), indicating a sensitivity to pruning.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Importance:</a:t>
            </a: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modules, certain components like attention_v appeared more critical, heavily influencing model performance.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zh-C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Downstream Task Results: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 Pruning:</a:t>
            </a: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Significant accuracy decline across tasks, indicating a broad impact on overall performance.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MLP Pruning:</a:t>
            </a: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Less detrimental to reasoning abilities, even outperforming whole model pruning in specific reasoning tasks.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fb38caf5aa_1_1038"/>
          <p:cNvSpPr/>
          <p:nvPr/>
        </p:nvSpPr>
        <p:spPr>
          <a:xfrm>
            <a:off x="0" y="0"/>
            <a:ext cx="9144000" cy="281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2fb38caf5aa_1_1038"/>
          <p:cNvSpPr/>
          <p:nvPr/>
        </p:nvSpPr>
        <p:spPr>
          <a:xfrm>
            <a:off x="268503" y="749128"/>
            <a:ext cx="8587800" cy="364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dist="2540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2fb38caf5aa_1_1038"/>
          <p:cNvSpPr txBox="1"/>
          <p:nvPr/>
        </p:nvSpPr>
        <p:spPr>
          <a:xfrm>
            <a:off x="-652025" y="144550"/>
            <a:ext cx="393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>
                <a:solidFill>
                  <a:schemeClr val="lt1"/>
                </a:solidFill>
              </a:rPr>
              <a:t>Conclusion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2fb38caf5aa_1_1038"/>
          <p:cNvSpPr txBox="1"/>
          <p:nvPr/>
        </p:nvSpPr>
        <p:spPr>
          <a:xfrm>
            <a:off x="2721290" y="236810"/>
            <a:ext cx="447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2fb38caf5aa_1_1038"/>
          <p:cNvSpPr txBox="1"/>
          <p:nvPr/>
        </p:nvSpPr>
        <p:spPr>
          <a:xfrm>
            <a:off x="485075" y="830100"/>
            <a:ext cx="8210400" cy="4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3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Emphasis on Advantages:</a:t>
            </a:r>
            <a:endParaRPr sz="13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provides </a:t>
            </a:r>
            <a:r>
              <a:rPr lang="zh-CN" sz="13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insights</a:t>
            </a:r>
            <a:r>
              <a:rPr lang="zh-C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the impact of single and combined module pruning on model performance.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Work:</a:t>
            </a:r>
            <a:endParaRPr sz="13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 </a:t>
            </a:r>
            <a:r>
              <a:rPr lang="zh-CN" sz="13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comprehensive experiments</a:t>
            </a:r>
            <a:r>
              <a:rPr lang="zh-C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explore the impact of different pruning combinations on various tasks and models.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stronger </a:t>
            </a:r>
            <a:r>
              <a:rPr lang="zh-CN" sz="13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frameworks</a:t>
            </a:r>
            <a:r>
              <a:rPr lang="zh-C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such as UltraEval, to better assess the effectiveness of pruning strategies.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4"/>
          <p:cNvSpPr/>
          <p:nvPr/>
        </p:nvSpPr>
        <p:spPr>
          <a:xfrm rot="-5400000">
            <a:off x="6427481" y="2409082"/>
            <a:ext cx="2751138" cy="275113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4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4"/>
          <p:cNvSpPr/>
          <p:nvPr/>
        </p:nvSpPr>
        <p:spPr>
          <a:xfrm>
            <a:off x="268503" y="749128"/>
            <a:ext cx="8587800" cy="364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dist="2540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/>
          <p:nvPr/>
        </p:nvSpPr>
        <p:spPr>
          <a:xfrm>
            <a:off x="1150775" y="1959850"/>
            <a:ext cx="7309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chemeClr val="accent1"/>
                </a:solidFill>
              </a:rPr>
              <a:t>Thanks for your listening</a:t>
            </a:r>
            <a:endParaRPr sz="4000" b="1">
              <a:solidFill>
                <a:schemeClr val="accen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accent1"/>
              </a:solidFill>
            </a:endParaRPr>
          </a:p>
        </p:txBody>
      </p:sp>
      <p:cxnSp>
        <p:nvCxnSpPr>
          <p:cNvPr id="510" name="Google Shape;510;p24"/>
          <p:cNvCxnSpPr/>
          <p:nvPr/>
        </p:nvCxnSpPr>
        <p:spPr>
          <a:xfrm>
            <a:off x="4411462" y="3082046"/>
            <a:ext cx="27954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1" name="Google Shape;511;p24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/>
          <p:nvPr/>
        </p:nvSpPr>
        <p:spPr>
          <a:xfrm>
            <a:off x="3032769" y="331118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</a:rPr>
              <a:t>2024.9.4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4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/>
          <p:nvPr/>
        </p:nvSpPr>
        <p:spPr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</a:rPr>
              <a:t>Qiyao Yang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Google Shape;515;p24"/>
          <p:cNvGrpSpPr/>
          <p:nvPr/>
        </p:nvGrpSpPr>
        <p:grpSpPr>
          <a:xfrm>
            <a:off x="2759141" y="3323138"/>
            <a:ext cx="218168" cy="238153"/>
            <a:chOff x="1066" y="1985"/>
            <a:chExt cx="262" cy="286"/>
          </a:xfrm>
        </p:grpSpPr>
        <p:sp>
          <p:nvSpPr>
            <p:cNvPr id="516" name="Google Shape;516;p24"/>
            <p:cNvSpPr/>
            <p:nvPr/>
          </p:nvSpPr>
          <p:spPr>
            <a:xfrm>
              <a:off x="1066" y="2005"/>
              <a:ext cx="262" cy="266"/>
            </a:xfrm>
            <a:custGeom>
              <a:avLst/>
              <a:gdLst/>
              <a:ahLst/>
              <a:cxnLst/>
              <a:rect l="l" t="t" r="r" b="b"/>
              <a:pathLst>
                <a:path w="642" h="655" extrusionOk="0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1124" y="1985"/>
              <a:ext cx="146" cy="64"/>
            </a:xfrm>
            <a:custGeom>
              <a:avLst/>
              <a:gdLst/>
              <a:ahLst/>
              <a:cxnLst/>
              <a:rect l="l" t="t" r="r" b="b"/>
              <a:pathLst>
                <a:path w="357" h="157" extrusionOk="0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074" y="2044"/>
              <a:ext cx="246" cy="183"/>
            </a:xfrm>
            <a:custGeom>
              <a:avLst/>
              <a:gdLst/>
              <a:ahLst/>
              <a:cxnLst/>
              <a:rect l="l" t="t" r="r" b="b"/>
              <a:pathLst>
                <a:path w="603" h="450" extrusionOk="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1193" y="2088"/>
              <a:ext cx="53" cy="72"/>
            </a:xfrm>
            <a:custGeom>
              <a:avLst/>
              <a:gdLst/>
              <a:ahLst/>
              <a:cxnLst/>
              <a:rect l="l" t="t" r="r" b="b"/>
              <a:pathLst>
                <a:path w="131" h="176" extrusionOk="0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0" name="Google Shape;520;p24"/>
          <p:cNvGrpSpPr/>
          <p:nvPr/>
        </p:nvGrpSpPr>
        <p:grpSpPr>
          <a:xfrm>
            <a:off x="4833100" y="3338400"/>
            <a:ext cx="192087" cy="207963"/>
            <a:chOff x="2111" y="2322"/>
            <a:chExt cx="121" cy="131"/>
          </a:xfrm>
        </p:grpSpPr>
        <p:sp>
          <p:nvSpPr>
            <p:cNvPr id="521" name="Google Shape;521;p24"/>
            <p:cNvSpPr/>
            <p:nvPr/>
          </p:nvSpPr>
          <p:spPr>
            <a:xfrm>
              <a:off x="2159" y="2350"/>
              <a:ext cx="40" cy="37"/>
            </a:xfrm>
            <a:custGeom>
              <a:avLst/>
              <a:gdLst/>
              <a:ahLst/>
              <a:cxnLst/>
              <a:rect l="l" t="t" r="r" b="b"/>
              <a:pathLst>
                <a:path w="213" h="198" extrusionOk="0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2129" y="2322"/>
              <a:ext cx="71" cy="90"/>
            </a:xfrm>
            <a:custGeom>
              <a:avLst/>
              <a:gdLst/>
              <a:ahLst/>
              <a:cxnLst/>
              <a:rect l="l" t="t" r="r" b="b"/>
              <a:pathLst>
                <a:path w="381" h="481" extrusionOk="0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2111" y="2406"/>
              <a:ext cx="121" cy="47"/>
            </a:xfrm>
            <a:custGeom>
              <a:avLst/>
              <a:gdLst/>
              <a:ahLst/>
              <a:cxnLst/>
              <a:rect l="l" t="t" r="r" b="b"/>
              <a:pathLst>
                <a:path w="648" h="249" extrusionOk="0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4" name="Google Shape;524;p2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/>
          <p:nvPr/>
        </p:nvSpPr>
        <p:spPr>
          <a:xfrm>
            <a:off x="1552470" y="2794798"/>
            <a:ext cx="599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Dissertation Project</a:t>
            </a:r>
            <a:endParaRPr sz="1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"/>
          <p:cNvSpPr/>
          <p:nvPr/>
        </p:nvSpPr>
        <p:spPr>
          <a:xfrm rot="-5400000">
            <a:off x="6427481" y="2409082"/>
            <a:ext cx="2751138" cy="275113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"/>
          <p:cNvSpPr/>
          <p:nvPr/>
        </p:nvSpPr>
        <p:spPr>
          <a:xfrm rot="5400000">
            <a:off x="-28122" y="0"/>
            <a:ext cx="2751000" cy="2751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"/>
          <p:cNvSpPr/>
          <p:nvPr/>
        </p:nvSpPr>
        <p:spPr>
          <a:xfrm>
            <a:off x="278103" y="749103"/>
            <a:ext cx="8587800" cy="364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dist="2540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"/>
          <p:cNvSpPr txBox="1"/>
          <p:nvPr/>
        </p:nvSpPr>
        <p:spPr>
          <a:xfrm>
            <a:off x="3822149" y="1887551"/>
            <a:ext cx="148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6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"/>
          <p:cNvSpPr/>
          <p:nvPr/>
        </p:nvSpPr>
        <p:spPr>
          <a:xfrm>
            <a:off x="3822161" y="2202127"/>
            <a:ext cx="2874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Background and significance of the selected topic</a:t>
            </a:r>
            <a:endParaRPr/>
          </a:p>
        </p:txBody>
      </p:sp>
      <p:sp>
        <p:nvSpPr>
          <p:cNvPr id="332" name="Google Shape;332;p2"/>
          <p:cNvSpPr/>
          <p:nvPr/>
        </p:nvSpPr>
        <p:spPr>
          <a:xfrm>
            <a:off x="3408192" y="1993857"/>
            <a:ext cx="379800" cy="3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"/>
          <p:cNvSpPr txBox="1"/>
          <p:nvPr/>
        </p:nvSpPr>
        <p:spPr>
          <a:xfrm>
            <a:off x="1412949" y="3159774"/>
            <a:ext cx="232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Experimental Design</a:t>
            </a:r>
            <a:endParaRPr sz="16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"/>
          <p:cNvSpPr/>
          <p:nvPr/>
        </p:nvSpPr>
        <p:spPr>
          <a:xfrm>
            <a:off x="1412949" y="3450039"/>
            <a:ext cx="2028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Outline of the experimental setup</a:t>
            </a:r>
            <a:endParaRPr/>
          </a:p>
        </p:txBody>
      </p:sp>
      <p:sp>
        <p:nvSpPr>
          <p:cNvPr id="335" name="Google Shape;335;p2"/>
          <p:cNvSpPr/>
          <p:nvPr/>
        </p:nvSpPr>
        <p:spPr>
          <a:xfrm>
            <a:off x="1000392" y="3241918"/>
            <a:ext cx="379800" cy="3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"/>
          <p:cNvSpPr txBox="1"/>
          <p:nvPr/>
        </p:nvSpPr>
        <p:spPr>
          <a:xfrm>
            <a:off x="6036474" y="3159688"/>
            <a:ext cx="331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 sz="16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"/>
          <p:cNvSpPr/>
          <p:nvPr/>
        </p:nvSpPr>
        <p:spPr>
          <a:xfrm>
            <a:off x="6036486" y="3450039"/>
            <a:ext cx="2194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Reflections on findings and</a:t>
            </a:r>
            <a:r>
              <a:rPr lang="zh-CN" sz="105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summary</a:t>
            </a:r>
            <a:endParaRPr/>
          </a:p>
        </p:txBody>
      </p:sp>
      <p:sp>
        <p:nvSpPr>
          <p:cNvPr id="338" name="Google Shape;338;p2"/>
          <p:cNvSpPr/>
          <p:nvPr/>
        </p:nvSpPr>
        <p:spPr>
          <a:xfrm>
            <a:off x="5618454" y="3241918"/>
            <a:ext cx="379800" cy="3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/>
          <p:nvPr/>
        </p:nvSpPr>
        <p:spPr>
          <a:xfrm>
            <a:off x="3113882" y="886535"/>
            <a:ext cx="292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cxnSp>
        <p:nvCxnSpPr>
          <p:cNvPr id="340" name="Google Shape;340;p2"/>
          <p:cNvCxnSpPr/>
          <p:nvPr/>
        </p:nvCxnSpPr>
        <p:spPr>
          <a:xfrm>
            <a:off x="4428836" y="1498316"/>
            <a:ext cx="28632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dist="2540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"/>
          <p:cNvSpPr txBox="1"/>
          <p:nvPr/>
        </p:nvSpPr>
        <p:spPr>
          <a:xfrm>
            <a:off x="268503" y="112954"/>
            <a:ext cx="24527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"/>
          <p:cNvSpPr txBox="1"/>
          <p:nvPr/>
        </p:nvSpPr>
        <p:spPr>
          <a:xfrm>
            <a:off x="2721290" y="236810"/>
            <a:ext cx="44785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Rise of Large Language Models (LLMs)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"/>
          <p:cNvSpPr txBox="1"/>
          <p:nvPr/>
        </p:nvSpPr>
        <p:spPr>
          <a:xfrm>
            <a:off x="334625" y="1110675"/>
            <a:ext cx="3479700" cy="2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Background: </a:t>
            </a:r>
            <a:r>
              <a:rPr lang="zh-C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language models have transformed NLP with their impressive capabilities. As models like GPT-4 grow, their computational demands have surged.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Applications: </a:t>
            </a:r>
            <a:r>
              <a:rPr lang="zh-C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models are widely used in tasks such as text generation and translation, pushing the limits of current computational resources.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Challenges: </a:t>
            </a:r>
            <a:r>
              <a:rPr lang="zh-C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rapid growth in model size outpaces available computing power, creating a gap that model compression seeks to bridge.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1" name="Google Shape;35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825" y="1122050"/>
            <a:ext cx="4942625" cy="277085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dist="254000" dir="5400000" algn="t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f7ac9a60e4_0_3"/>
          <p:cNvSpPr/>
          <p:nvPr/>
        </p:nvSpPr>
        <p:spPr>
          <a:xfrm>
            <a:off x="0" y="0"/>
            <a:ext cx="9144000" cy="281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2f7ac9a60e4_0_3"/>
          <p:cNvSpPr/>
          <p:nvPr/>
        </p:nvSpPr>
        <p:spPr>
          <a:xfrm>
            <a:off x="268503" y="749128"/>
            <a:ext cx="8587800" cy="364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dist="2540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2f7ac9a60e4_0_3"/>
          <p:cNvSpPr txBox="1"/>
          <p:nvPr/>
        </p:nvSpPr>
        <p:spPr>
          <a:xfrm>
            <a:off x="268503" y="112954"/>
            <a:ext cx="245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f7ac9a60e4_0_3"/>
          <p:cNvSpPr txBox="1"/>
          <p:nvPr/>
        </p:nvSpPr>
        <p:spPr>
          <a:xfrm>
            <a:off x="2721290" y="236810"/>
            <a:ext cx="447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lt1"/>
                </a:solidFill>
              </a:rPr>
              <a:t>Why Do We Need </a:t>
            </a:r>
            <a:r>
              <a:rPr lang="zh-CN" sz="1600" u="sng">
                <a:solidFill>
                  <a:schemeClr val="lt1"/>
                </a:solidFill>
              </a:rPr>
              <a:t>Model Compression</a:t>
            </a:r>
            <a:r>
              <a:rPr lang="zh-CN" sz="1600">
                <a:solidFill>
                  <a:schemeClr val="lt1"/>
                </a:solidFill>
              </a:rPr>
              <a:t>?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g2f7ac9a60e4_0_3"/>
          <p:cNvPicPr preferRelativeResize="0"/>
          <p:nvPr/>
        </p:nvPicPr>
        <p:blipFill rotWithShape="1">
          <a:blip r:embed="rId3">
            <a:alphaModFix/>
          </a:blip>
          <a:srcRect l="-2160" t="1090" r="2160" b="-1090"/>
          <a:stretch/>
        </p:blipFill>
        <p:spPr>
          <a:xfrm>
            <a:off x="2561750" y="783437"/>
            <a:ext cx="6262576" cy="339007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2f7ac9a60e4_0_3"/>
          <p:cNvSpPr txBox="1"/>
          <p:nvPr/>
        </p:nvSpPr>
        <p:spPr>
          <a:xfrm>
            <a:off x="303925" y="1705075"/>
            <a:ext cx="30255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compression </a:t>
            </a:r>
            <a:r>
              <a:rPr lang="zh-CN" sz="13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</a:t>
            </a:r>
            <a:r>
              <a:rPr lang="zh-C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zh-CN" sz="135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lang="zh-C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zh-CN" sz="135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demands</a:t>
            </a:r>
            <a:r>
              <a:rPr lang="zh-C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LLMs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Compressed models significantly reduce resource requirements with minimal performance loss.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b38caf5aa_1_0"/>
          <p:cNvSpPr/>
          <p:nvPr/>
        </p:nvSpPr>
        <p:spPr>
          <a:xfrm>
            <a:off x="0" y="1278545"/>
            <a:ext cx="9144000" cy="309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2fb38caf5aa_1_0"/>
          <p:cNvSpPr txBox="1"/>
          <p:nvPr/>
        </p:nvSpPr>
        <p:spPr>
          <a:xfrm>
            <a:off x="2355599" y="87325"/>
            <a:ext cx="443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262626"/>
                </a:solidFill>
              </a:rPr>
              <a:t>Model Compression Approaches</a:t>
            </a:r>
            <a:endParaRPr sz="1800"/>
          </a:p>
        </p:txBody>
      </p:sp>
      <p:cxnSp>
        <p:nvCxnSpPr>
          <p:cNvPr id="370" name="Google Shape;370;g2fb38caf5aa_1_0"/>
          <p:cNvCxnSpPr/>
          <p:nvPr/>
        </p:nvCxnSpPr>
        <p:spPr>
          <a:xfrm>
            <a:off x="4433241" y="456627"/>
            <a:ext cx="277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1" name="Google Shape;371;g2fb38caf5aa_1_0"/>
          <p:cNvSpPr/>
          <p:nvPr/>
        </p:nvSpPr>
        <p:spPr>
          <a:xfrm>
            <a:off x="3886850" y="1997841"/>
            <a:ext cx="1147800" cy="11478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2fb38caf5aa_1_0"/>
          <p:cNvSpPr/>
          <p:nvPr/>
        </p:nvSpPr>
        <p:spPr>
          <a:xfrm>
            <a:off x="4927775" y="1359525"/>
            <a:ext cx="39474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Removes some weights by setting them to zero, while aiming to maintain performance as much as possible.</a:t>
            </a:r>
            <a:endParaRPr sz="1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2fb38caf5aa_1_0"/>
          <p:cNvSpPr txBox="1"/>
          <p:nvPr/>
        </p:nvSpPr>
        <p:spPr>
          <a:xfrm>
            <a:off x="3652409" y="2674450"/>
            <a:ext cx="161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u="sng">
                <a:solidFill>
                  <a:schemeClr val="lt1"/>
                </a:solidFill>
              </a:rPr>
              <a:t>Pruning</a:t>
            </a:r>
            <a:endParaRPr sz="800" b="1" u="sng"/>
          </a:p>
        </p:txBody>
      </p:sp>
      <p:cxnSp>
        <p:nvCxnSpPr>
          <p:cNvPr id="374" name="Google Shape;374;g2fb38caf5aa_1_0"/>
          <p:cNvCxnSpPr/>
          <p:nvPr/>
        </p:nvCxnSpPr>
        <p:spPr>
          <a:xfrm>
            <a:off x="4350662" y="2992006"/>
            <a:ext cx="220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5" name="Google Shape;375;g2fb38caf5aa_1_0"/>
          <p:cNvSpPr txBox="1"/>
          <p:nvPr/>
        </p:nvSpPr>
        <p:spPr>
          <a:xfrm>
            <a:off x="1383616" y="1559807"/>
            <a:ext cx="1210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</a:rPr>
              <a:t>Quantization</a:t>
            </a:r>
            <a:endParaRPr sz="600"/>
          </a:p>
        </p:txBody>
      </p:sp>
      <p:cxnSp>
        <p:nvCxnSpPr>
          <p:cNvPr id="376" name="Google Shape;376;g2fb38caf5aa_1_0"/>
          <p:cNvCxnSpPr/>
          <p:nvPr/>
        </p:nvCxnSpPr>
        <p:spPr>
          <a:xfrm>
            <a:off x="1058104" y="2710206"/>
            <a:ext cx="220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7" name="Google Shape;377;g2fb38caf5aa_1_0"/>
          <p:cNvSpPr txBox="1"/>
          <p:nvPr/>
        </p:nvSpPr>
        <p:spPr>
          <a:xfrm>
            <a:off x="29400" y="2433300"/>
            <a:ext cx="227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</a:rPr>
              <a:t>Knowledge Distillation</a:t>
            </a:r>
            <a:endParaRPr sz="1200"/>
          </a:p>
        </p:txBody>
      </p:sp>
      <p:cxnSp>
        <p:nvCxnSpPr>
          <p:cNvPr id="378" name="Google Shape;378;g2fb38caf5aa_1_0"/>
          <p:cNvCxnSpPr/>
          <p:nvPr/>
        </p:nvCxnSpPr>
        <p:spPr>
          <a:xfrm>
            <a:off x="2785060" y="3363931"/>
            <a:ext cx="220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9" name="Google Shape;379;g2fb38caf5aa_1_0"/>
          <p:cNvSpPr txBox="1"/>
          <p:nvPr/>
        </p:nvSpPr>
        <p:spPr>
          <a:xfrm>
            <a:off x="1756350" y="3087025"/>
            <a:ext cx="227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</a:rPr>
              <a:t>Neural Architecture Search</a:t>
            </a:r>
            <a:endParaRPr sz="1200"/>
          </a:p>
        </p:txBody>
      </p:sp>
      <p:cxnSp>
        <p:nvCxnSpPr>
          <p:cNvPr id="380" name="Google Shape;380;g2fb38caf5aa_1_0"/>
          <p:cNvCxnSpPr/>
          <p:nvPr/>
        </p:nvCxnSpPr>
        <p:spPr>
          <a:xfrm>
            <a:off x="1878778" y="1836706"/>
            <a:ext cx="220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1" name="Google Shape;381;g2fb38caf5aa_1_0"/>
          <p:cNvGrpSpPr/>
          <p:nvPr/>
        </p:nvGrpSpPr>
        <p:grpSpPr>
          <a:xfrm flipH="1">
            <a:off x="4222929" y="2156230"/>
            <a:ext cx="475628" cy="475628"/>
            <a:chOff x="1855" y="2009541"/>
            <a:chExt cx="359154" cy="359154"/>
          </a:xfrm>
        </p:grpSpPr>
        <p:sp>
          <p:nvSpPr>
            <p:cNvPr id="382" name="Google Shape;382;g2fb38caf5aa_1_0"/>
            <p:cNvSpPr/>
            <p:nvPr/>
          </p:nvSpPr>
          <p:spPr>
            <a:xfrm>
              <a:off x="1855" y="2009541"/>
              <a:ext cx="359154" cy="3591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3" name="Google Shape;383;g2fb38caf5aa_1_0"/>
            <p:cNvSpPr/>
            <p:nvPr/>
          </p:nvSpPr>
          <p:spPr>
            <a:xfrm>
              <a:off x="162936" y="2078191"/>
              <a:ext cx="84726" cy="841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84" name="Google Shape;384;g2fb38caf5aa_1_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g2fb38caf5a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538" y="2360675"/>
            <a:ext cx="3321875" cy="17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fb38caf5aa_1_340"/>
          <p:cNvSpPr/>
          <p:nvPr/>
        </p:nvSpPr>
        <p:spPr>
          <a:xfrm>
            <a:off x="4838007" y="2136420"/>
            <a:ext cx="120900" cy="120900"/>
          </a:xfrm>
          <a:prstGeom prst="ellipse">
            <a:avLst/>
          </a:prstGeom>
          <a:solidFill>
            <a:srgbClr val="303C4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2fb38caf5aa_1_340"/>
          <p:cNvSpPr/>
          <p:nvPr/>
        </p:nvSpPr>
        <p:spPr>
          <a:xfrm>
            <a:off x="4838007" y="3509956"/>
            <a:ext cx="120900" cy="120900"/>
          </a:xfrm>
          <a:prstGeom prst="ellipse">
            <a:avLst/>
          </a:prstGeom>
          <a:solidFill>
            <a:srgbClr val="303C4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2fb38caf5aa_1_340"/>
          <p:cNvSpPr/>
          <p:nvPr/>
        </p:nvSpPr>
        <p:spPr>
          <a:xfrm>
            <a:off x="4838007" y="843842"/>
            <a:ext cx="120900" cy="120900"/>
          </a:xfrm>
          <a:prstGeom prst="ellipse">
            <a:avLst/>
          </a:prstGeom>
          <a:solidFill>
            <a:srgbClr val="303C4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2fb38caf5aa_1_340"/>
          <p:cNvSpPr txBox="1"/>
          <p:nvPr/>
        </p:nvSpPr>
        <p:spPr>
          <a:xfrm>
            <a:off x="5148968" y="793100"/>
            <a:ext cx="2980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Mainstream Research Directions</a:t>
            </a:r>
            <a:endParaRPr sz="1200" b="1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5" name="Google Shape;395;g2fb38caf5aa_1_340"/>
          <p:cNvSpPr txBox="1"/>
          <p:nvPr/>
        </p:nvSpPr>
        <p:spPr>
          <a:xfrm>
            <a:off x="5151020" y="1040425"/>
            <a:ext cx="38286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Mainstream methods include efficient pruning techniques like WANDA (Wang et al., 2023) and SparseGPT (Frantar et al., 2023), which focus on reducing model size by removing less important parameters.</a:t>
            </a:r>
            <a:endParaRPr sz="1100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6" name="Google Shape;396;g2fb38caf5aa_1_340"/>
          <p:cNvSpPr txBox="1"/>
          <p:nvPr/>
        </p:nvSpPr>
        <p:spPr>
          <a:xfrm>
            <a:off x="5148966" y="2083475"/>
            <a:ext cx="3344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Limitations of Current Methods</a:t>
            </a:r>
            <a:endParaRPr sz="1200" b="1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7" name="Google Shape;397;g2fb38caf5aa_1_340"/>
          <p:cNvSpPr txBox="1"/>
          <p:nvPr/>
        </p:nvSpPr>
        <p:spPr>
          <a:xfrm>
            <a:off x="5151020" y="2330825"/>
            <a:ext cx="3828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Some studies suggest that different components of the model vary in importance (Ji et al., 2023; Xiao et al., 2022). However, there is a lack of targeted experiments, and common pruning methods treat the model as a whole without specific focus</a:t>
            </a:r>
            <a:endParaRPr sz="1100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8" name="Google Shape;398;g2fb38caf5aa_1_340"/>
          <p:cNvSpPr txBox="1"/>
          <p:nvPr/>
        </p:nvSpPr>
        <p:spPr>
          <a:xfrm>
            <a:off x="5170477" y="3428988"/>
            <a:ext cx="1464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Project Focus</a:t>
            </a:r>
            <a:endParaRPr sz="1200" b="1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9" name="Google Shape;399;g2fb38caf5aa_1_340"/>
          <p:cNvSpPr txBox="1"/>
          <p:nvPr/>
        </p:nvSpPr>
        <p:spPr>
          <a:xfrm>
            <a:off x="5172525" y="3676325"/>
            <a:ext cx="39009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My project investigates how pruning different modules or their combinations impacts whole model performance, aiming to understand the optimal balance for effective pruning.</a:t>
            </a:r>
            <a:endParaRPr sz="1100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0" name="Google Shape;400;g2fb38caf5aa_1_340"/>
          <p:cNvSpPr txBox="1"/>
          <p:nvPr/>
        </p:nvSpPr>
        <p:spPr>
          <a:xfrm>
            <a:off x="62663" y="206950"/>
            <a:ext cx="55965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b="1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Research Motivation and Project Focus  </a:t>
            </a:r>
            <a:endParaRPr sz="2100" b="1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01" name="Google Shape;401;g2fb38caf5aa_1_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0" y="624025"/>
            <a:ext cx="4221225" cy="4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2fb38caf5aa_1_340"/>
          <p:cNvSpPr txBox="1"/>
          <p:nvPr/>
        </p:nvSpPr>
        <p:spPr>
          <a:xfrm>
            <a:off x="142875" y="1423500"/>
            <a:ext cx="24045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MLP</a:t>
            </a: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zh-CN" sz="1000">
                <a:solidFill>
                  <a:schemeClr val="dk1"/>
                </a:solidFill>
              </a:rPr>
              <a:t>Multi-Layer Perceptron)</a:t>
            </a: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g2fb38caf5aa_1_340"/>
          <p:cNvSpPr txBox="1"/>
          <p:nvPr/>
        </p:nvSpPr>
        <p:spPr>
          <a:xfrm>
            <a:off x="3276450" y="2757950"/>
            <a:ext cx="14508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</a:t>
            </a: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g2fb38caf5aa_1_684"/>
          <p:cNvPicPr preferRelativeResize="0"/>
          <p:nvPr/>
        </p:nvPicPr>
        <p:blipFill rotWithShape="1">
          <a:blip r:embed="rId3">
            <a:alphaModFix/>
          </a:blip>
          <a:srcRect b="15340"/>
          <a:stretch/>
        </p:blipFill>
        <p:spPr>
          <a:xfrm flipH="1">
            <a:off x="-1" y="1"/>
            <a:ext cx="9155877" cy="5147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2fb38caf5aa_1_684"/>
          <p:cNvSpPr/>
          <p:nvPr/>
        </p:nvSpPr>
        <p:spPr>
          <a:xfrm>
            <a:off x="-6000" y="0"/>
            <a:ext cx="9156000" cy="5143500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1" name="Google Shape;411;g2fb38caf5aa_1_684"/>
          <p:cNvSpPr/>
          <p:nvPr/>
        </p:nvSpPr>
        <p:spPr>
          <a:xfrm>
            <a:off x="1365999" y="1225355"/>
            <a:ext cx="1876636" cy="3943350"/>
          </a:xfrm>
          <a:custGeom>
            <a:avLst/>
            <a:gdLst/>
            <a:ahLst/>
            <a:cxnLst/>
            <a:rect l="l" t="t" r="r" b="b"/>
            <a:pathLst>
              <a:path w="2502182" h="5257800" extrusionOk="0">
                <a:moveTo>
                  <a:pt x="1754987" y="5257800"/>
                </a:moveTo>
                <a:cubicBezTo>
                  <a:pt x="1937867" y="5146040"/>
                  <a:pt x="2292620" y="4897967"/>
                  <a:pt x="2395067" y="4617720"/>
                </a:cubicBezTo>
                <a:cubicBezTo>
                  <a:pt x="2497514" y="4337473"/>
                  <a:pt x="2583874" y="3833707"/>
                  <a:pt x="2369667" y="3576320"/>
                </a:cubicBezTo>
                <a:cubicBezTo>
                  <a:pt x="2155460" y="3318933"/>
                  <a:pt x="1495907" y="3225800"/>
                  <a:pt x="1109827" y="3073400"/>
                </a:cubicBezTo>
                <a:cubicBezTo>
                  <a:pt x="723747" y="2921000"/>
                  <a:pt x="154787" y="2712720"/>
                  <a:pt x="53187" y="2550160"/>
                </a:cubicBezTo>
                <a:cubicBezTo>
                  <a:pt x="-48413" y="2387600"/>
                  <a:pt x="21014" y="2251287"/>
                  <a:pt x="53187" y="2153920"/>
                </a:cubicBezTo>
                <a:cubicBezTo>
                  <a:pt x="85360" y="2056553"/>
                  <a:pt x="236067" y="2072640"/>
                  <a:pt x="246227" y="1965960"/>
                </a:cubicBezTo>
                <a:cubicBezTo>
                  <a:pt x="256387" y="1859280"/>
                  <a:pt x="92980" y="1821180"/>
                  <a:pt x="98907" y="1681480"/>
                </a:cubicBezTo>
                <a:cubicBezTo>
                  <a:pt x="104834" y="1541780"/>
                  <a:pt x="205587" y="1264920"/>
                  <a:pt x="281787" y="1127760"/>
                </a:cubicBezTo>
                <a:cubicBezTo>
                  <a:pt x="357987" y="990600"/>
                  <a:pt x="442654" y="919480"/>
                  <a:pt x="556107" y="858520"/>
                </a:cubicBezTo>
                <a:cubicBezTo>
                  <a:pt x="669560" y="797560"/>
                  <a:pt x="878687" y="811107"/>
                  <a:pt x="962507" y="762000"/>
                </a:cubicBezTo>
                <a:cubicBezTo>
                  <a:pt x="1046327" y="712893"/>
                  <a:pt x="1070034" y="651933"/>
                  <a:pt x="1059027" y="563880"/>
                </a:cubicBezTo>
                <a:cubicBezTo>
                  <a:pt x="1048020" y="475827"/>
                  <a:pt x="868527" y="327660"/>
                  <a:pt x="896467" y="233680"/>
                </a:cubicBezTo>
                <a:cubicBezTo>
                  <a:pt x="924407" y="139700"/>
                  <a:pt x="1099667" y="5080"/>
                  <a:pt x="1226667" y="0"/>
                </a:cubicBezTo>
              </a:path>
            </a:pathLst>
          </a:custGeom>
          <a:noFill/>
          <a:ln w="1905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2" name="Google Shape;412;g2fb38caf5aa_1_684"/>
          <p:cNvSpPr/>
          <p:nvPr/>
        </p:nvSpPr>
        <p:spPr>
          <a:xfrm>
            <a:off x="3180210" y="3535156"/>
            <a:ext cx="454953" cy="541578"/>
          </a:xfrm>
          <a:custGeom>
            <a:avLst/>
            <a:gdLst/>
            <a:ahLst/>
            <a:cxnLst/>
            <a:rect l="l" t="t" r="r" b="b"/>
            <a:pathLst>
              <a:path w="401" h="478" extrusionOk="0">
                <a:moveTo>
                  <a:pt x="401" y="89"/>
                </a:moveTo>
                <a:lnTo>
                  <a:pt x="401" y="293"/>
                </a:lnTo>
                <a:cubicBezTo>
                  <a:pt x="292" y="212"/>
                  <a:pt x="182" y="375"/>
                  <a:pt x="73" y="293"/>
                </a:cubicBezTo>
                <a:lnTo>
                  <a:pt x="73" y="89"/>
                </a:lnTo>
                <a:cubicBezTo>
                  <a:pt x="182" y="171"/>
                  <a:pt x="292" y="7"/>
                  <a:pt x="401" y="89"/>
                </a:cubicBezTo>
                <a:close/>
                <a:moveTo>
                  <a:pt x="39" y="0"/>
                </a:moveTo>
                <a:cubicBezTo>
                  <a:pt x="18" y="0"/>
                  <a:pt x="0" y="17"/>
                  <a:pt x="0" y="39"/>
                </a:cubicBezTo>
                <a:cubicBezTo>
                  <a:pt x="0" y="54"/>
                  <a:pt x="9" y="68"/>
                  <a:pt x="23" y="74"/>
                </a:cubicBezTo>
                <a:lnTo>
                  <a:pt x="23" y="478"/>
                </a:lnTo>
                <a:lnTo>
                  <a:pt x="56" y="478"/>
                </a:lnTo>
                <a:lnTo>
                  <a:pt x="56" y="74"/>
                </a:lnTo>
                <a:cubicBezTo>
                  <a:pt x="69" y="68"/>
                  <a:pt x="78" y="54"/>
                  <a:pt x="78" y="39"/>
                </a:cubicBezTo>
                <a:cubicBezTo>
                  <a:pt x="78" y="17"/>
                  <a:pt x="61" y="0"/>
                  <a:pt x="39" y="0"/>
                </a:cubicBezTo>
                <a:close/>
              </a:path>
            </a:pathLst>
          </a:custGeom>
          <a:solidFill>
            <a:srgbClr val="323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fb38caf5aa_1_684"/>
          <p:cNvSpPr/>
          <p:nvPr/>
        </p:nvSpPr>
        <p:spPr>
          <a:xfrm>
            <a:off x="1471160" y="2220282"/>
            <a:ext cx="454953" cy="541578"/>
          </a:xfrm>
          <a:custGeom>
            <a:avLst/>
            <a:gdLst/>
            <a:ahLst/>
            <a:cxnLst/>
            <a:rect l="l" t="t" r="r" b="b"/>
            <a:pathLst>
              <a:path w="401" h="478" extrusionOk="0">
                <a:moveTo>
                  <a:pt x="401" y="89"/>
                </a:moveTo>
                <a:lnTo>
                  <a:pt x="401" y="293"/>
                </a:lnTo>
                <a:cubicBezTo>
                  <a:pt x="292" y="212"/>
                  <a:pt x="182" y="375"/>
                  <a:pt x="73" y="293"/>
                </a:cubicBezTo>
                <a:lnTo>
                  <a:pt x="73" y="89"/>
                </a:lnTo>
                <a:cubicBezTo>
                  <a:pt x="182" y="171"/>
                  <a:pt x="292" y="7"/>
                  <a:pt x="401" y="89"/>
                </a:cubicBezTo>
                <a:close/>
                <a:moveTo>
                  <a:pt x="39" y="0"/>
                </a:moveTo>
                <a:cubicBezTo>
                  <a:pt x="18" y="0"/>
                  <a:pt x="0" y="17"/>
                  <a:pt x="0" y="39"/>
                </a:cubicBezTo>
                <a:cubicBezTo>
                  <a:pt x="0" y="54"/>
                  <a:pt x="9" y="68"/>
                  <a:pt x="23" y="74"/>
                </a:cubicBezTo>
                <a:lnTo>
                  <a:pt x="23" y="478"/>
                </a:lnTo>
                <a:lnTo>
                  <a:pt x="56" y="478"/>
                </a:lnTo>
                <a:lnTo>
                  <a:pt x="56" y="74"/>
                </a:lnTo>
                <a:cubicBezTo>
                  <a:pt x="69" y="68"/>
                  <a:pt x="78" y="54"/>
                  <a:pt x="78" y="39"/>
                </a:cubicBezTo>
                <a:cubicBezTo>
                  <a:pt x="78" y="17"/>
                  <a:pt x="61" y="0"/>
                  <a:pt x="39" y="0"/>
                </a:cubicBezTo>
                <a:close/>
              </a:path>
            </a:pathLst>
          </a:custGeom>
          <a:solidFill>
            <a:srgbClr val="323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2fb38caf5aa_1_684"/>
          <p:cNvSpPr/>
          <p:nvPr/>
        </p:nvSpPr>
        <p:spPr>
          <a:xfrm>
            <a:off x="2233474" y="695208"/>
            <a:ext cx="454953" cy="541578"/>
          </a:xfrm>
          <a:custGeom>
            <a:avLst/>
            <a:gdLst/>
            <a:ahLst/>
            <a:cxnLst/>
            <a:rect l="l" t="t" r="r" b="b"/>
            <a:pathLst>
              <a:path w="401" h="478" extrusionOk="0">
                <a:moveTo>
                  <a:pt x="401" y="89"/>
                </a:moveTo>
                <a:lnTo>
                  <a:pt x="401" y="293"/>
                </a:lnTo>
                <a:cubicBezTo>
                  <a:pt x="292" y="212"/>
                  <a:pt x="182" y="375"/>
                  <a:pt x="73" y="293"/>
                </a:cubicBezTo>
                <a:lnTo>
                  <a:pt x="73" y="89"/>
                </a:lnTo>
                <a:cubicBezTo>
                  <a:pt x="182" y="171"/>
                  <a:pt x="292" y="7"/>
                  <a:pt x="401" y="89"/>
                </a:cubicBezTo>
                <a:close/>
                <a:moveTo>
                  <a:pt x="39" y="0"/>
                </a:moveTo>
                <a:cubicBezTo>
                  <a:pt x="18" y="0"/>
                  <a:pt x="0" y="17"/>
                  <a:pt x="0" y="39"/>
                </a:cubicBezTo>
                <a:cubicBezTo>
                  <a:pt x="0" y="54"/>
                  <a:pt x="9" y="68"/>
                  <a:pt x="23" y="74"/>
                </a:cubicBezTo>
                <a:lnTo>
                  <a:pt x="23" y="478"/>
                </a:lnTo>
                <a:lnTo>
                  <a:pt x="56" y="478"/>
                </a:lnTo>
                <a:lnTo>
                  <a:pt x="56" y="74"/>
                </a:lnTo>
                <a:cubicBezTo>
                  <a:pt x="69" y="68"/>
                  <a:pt x="78" y="54"/>
                  <a:pt x="78" y="39"/>
                </a:cubicBezTo>
                <a:cubicBezTo>
                  <a:pt x="78" y="17"/>
                  <a:pt x="61" y="0"/>
                  <a:pt x="39" y="0"/>
                </a:cubicBezTo>
                <a:close/>
              </a:path>
            </a:pathLst>
          </a:custGeom>
          <a:solidFill>
            <a:srgbClr val="323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2fb38caf5aa_1_684"/>
          <p:cNvSpPr/>
          <p:nvPr/>
        </p:nvSpPr>
        <p:spPr>
          <a:xfrm>
            <a:off x="3527440" y="1175268"/>
            <a:ext cx="3444900" cy="312300"/>
          </a:xfrm>
          <a:prstGeom prst="rect">
            <a:avLst/>
          </a:prstGeom>
          <a:solidFill>
            <a:srgbClr val="5667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6" name="Google Shape;416;g2fb38caf5aa_1_684"/>
          <p:cNvSpPr/>
          <p:nvPr/>
        </p:nvSpPr>
        <p:spPr>
          <a:xfrm>
            <a:off x="3405521" y="1106688"/>
            <a:ext cx="1744980" cy="388620"/>
          </a:xfrm>
          <a:custGeom>
            <a:avLst/>
            <a:gdLst/>
            <a:ahLst/>
            <a:cxnLst/>
            <a:rect l="l" t="t" r="r" b="b"/>
            <a:pathLst>
              <a:path w="2326640" h="518160" extrusionOk="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rgbClr val="303C4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2fb38caf5aa_1_684"/>
          <p:cNvSpPr txBox="1"/>
          <p:nvPr/>
        </p:nvSpPr>
        <p:spPr>
          <a:xfrm>
            <a:off x="3405533" y="1159850"/>
            <a:ext cx="1901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Combined Module</a:t>
            </a:r>
            <a:endParaRPr sz="1200"/>
          </a:p>
        </p:txBody>
      </p:sp>
      <p:sp>
        <p:nvSpPr>
          <p:cNvPr id="418" name="Google Shape;418;g2fb38caf5aa_1_684"/>
          <p:cNvSpPr txBox="1"/>
          <p:nvPr/>
        </p:nvSpPr>
        <p:spPr>
          <a:xfrm>
            <a:off x="4990076" y="1166300"/>
            <a:ext cx="24528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Impact on Task Performance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9" name="Google Shape;419;g2fb38caf5aa_1_684"/>
          <p:cNvSpPr txBox="1"/>
          <p:nvPr/>
        </p:nvSpPr>
        <p:spPr>
          <a:xfrm>
            <a:off x="3339550" y="1545745"/>
            <a:ext cx="38031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combined pruning of all attention heads or all MLP layers to compare their collective effect on model performance.</a:t>
            </a:r>
            <a:endParaRPr/>
          </a:p>
        </p:txBody>
      </p:sp>
      <p:sp>
        <p:nvSpPr>
          <p:cNvPr id="420" name="Google Shape;420;g2fb38caf5aa_1_684"/>
          <p:cNvSpPr/>
          <p:nvPr/>
        </p:nvSpPr>
        <p:spPr>
          <a:xfrm>
            <a:off x="2597227" y="2318241"/>
            <a:ext cx="3444900" cy="312300"/>
          </a:xfrm>
          <a:prstGeom prst="rect">
            <a:avLst/>
          </a:prstGeom>
          <a:solidFill>
            <a:srgbClr val="5667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21" name="Google Shape;421;g2fb38caf5aa_1_684"/>
          <p:cNvSpPr/>
          <p:nvPr/>
        </p:nvSpPr>
        <p:spPr>
          <a:xfrm>
            <a:off x="2475307" y="2249661"/>
            <a:ext cx="1744980" cy="388620"/>
          </a:xfrm>
          <a:custGeom>
            <a:avLst/>
            <a:gdLst/>
            <a:ahLst/>
            <a:cxnLst/>
            <a:rect l="l" t="t" r="r" b="b"/>
            <a:pathLst>
              <a:path w="2326640" h="518160" extrusionOk="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rgbClr val="303C4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2fb38caf5aa_1_684"/>
          <p:cNvSpPr txBox="1"/>
          <p:nvPr/>
        </p:nvSpPr>
        <p:spPr>
          <a:xfrm>
            <a:off x="3890800" y="2340013"/>
            <a:ext cx="3172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Perplexity vs Pruned Weight Numbers</a:t>
            </a:r>
            <a:endParaRPr sz="400"/>
          </a:p>
        </p:txBody>
      </p:sp>
      <p:sp>
        <p:nvSpPr>
          <p:cNvPr id="423" name="Google Shape;423;g2fb38caf5aa_1_684"/>
          <p:cNvSpPr txBox="1"/>
          <p:nvPr/>
        </p:nvSpPr>
        <p:spPr>
          <a:xfrm>
            <a:off x="2409336" y="2688718"/>
            <a:ext cx="38031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Pruned varying amounts of weights from different modules to assess their impact on model perplexity.</a:t>
            </a:r>
            <a:endParaRPr/>
          </a:p>
        </p:txBody>
      </p:sp>
      <p:sp>
        <p:nvSpPr>
          <p:cNvPr id="424" name="Google Shape;424;g2fb38caf5aa_1_684"/>
          <p:cNvSpPr/>
          <p:nvPr/>
        </p:nvSpPr>
        <p:spPr>
          <a:xfrm>
            <a:off x="4078690" y="3646440"/>
            <a:ext cx="3444900" cy="312300"/>
          </a:xfrm>
          <a:prstGeom prst="rect">
            <a:avLst/>
          </a:prstGeom>
          <a:solidFill>
            <a:srgbClr val="56676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25" name="Google Shape;425;g2fb38caf5aa_1_684"/>
          <p:cNvSpPr/>
          <p:nvPr/>
        </p:nvSpPr>
        <p:spPr>
          <a:xfrm>
            <a:off x="3956770" y="3577860"/>
            <a:ext cx="1744980" cy="388620"/>
          </a:xfrm>
          <a:custGeom>
            <a:avLst/>
            <a:gdLst/>
            <a:ahLst/>
            <a:cxnLst/>
            <a:rect l="l" t="t" r="r" b="b"/>
            <a:pathLst>
              <a:path w="2326640" h="518160" extrusionOk="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rgbClr val="303C4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2fb38caf5aa_1_684"/>
          <p:cNvSpPr txBox="1"/>
          <p:nvPr/>
        </p:nvSpPr>
        <p:spPr>
          <a:xfrm>
            <a:off x="3976503" y="3645263"/>
            <a:ext cx="1350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Single Module</a:t>
            </a:r>
            <a:endParaRPr sz="1200"/>
          </a:p>
        </p:txBody>
      </p:sp>
      <p:sp>
        <p:nvSpPr>
          <p:cNvPr id="427" name="Google Shape;427;g2fb38caf5aa_1_684"/>
          <p:cNvSpPr txBox="1"/>
          <p:nvPr/>
        </p:nvSpPr>
        <p:spPr>
          <a:xfrm>
            <a:off x="5500750" y="3652913"/>
            <a:ext cx="251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Perplexity vs Pruning Rate</a:t>
            </a:r>
            <a:endParaRPr sz="11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28" name="Google Shape;428;g2fb38caf5aa_1_684"/>
          <p:cNvSpPr txBox="1"/>
          <p:nvPr/>
        </p:nvSpPr>
        <p:spPr>
          <a:xfrm>
            <a:off x="3890800" y="4016925"/>
            <a:ext cx="45351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targeted pruning of different modules at various levels (e.g., 50%, 70%, 90%) to evaluate their impact on model perplexity.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262626"/>
              </a:solidFill>
            </a:endParaRPr>
          </a:p>
        </p:txBody>
      </p:sp>
      <p:sp>
        <p:nvSpPr>
          <p:cNvPr id="429" name="Google Shape;429;g2fb38caf5aa_1_684"/>
          <p:cNvSpPr/>
          <p:nvPr/>
        </p:nvSpPr>
        <p:spPr>
          <a:xfrm>
            <a:off x="355253" y="194525"/>
            <a:ext cx="3172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</a:pPr>
            <a:r>
              <a:rPr lang="zh-CN" sz="21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Experimental Setup</a:t>
            </a:r>
            <a:endParaRPr/>
          </a:p>
        </p:txBody>
      </p:sp>
      <p:sp>
        <p:nvSpPr>
          <p:cNvPr id="430" name="Google Shape;430;g2fb38caf5aa_1_684"/>
          <p:cNvSpPr txBox="1"/>
          <p:nvPr/>
        </p:nvSpPr>
        <p:spPr>
          <a:xfrm>
            <a:off x="2540500" y="2318250"/>
            <a:ext cx="1350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Single Module</a:t>
            </a:r>
            <a:endParaRPr sz="1200"/>
          </a:p>
        </p:txBody>
      </p:sp>
      <p:sp>
        <p:nvSpPr>
          <p:cNvPr id="431" name="Google Shape;431;g2fb38caf5aa_1_684"/>
          <p:cNvSpPr txBox="1"/>
          <p:nvPr/>
        </p:nvSpPr>
        <p:spPr>
          <a:xfrm rot="550671">
            <a:off x="2385324" y="774368"/>
            <a:ext cx="317869" cy="30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2fb38caf5aa_1_684"/>
          <p:cNvSpPr txBox="1"/>
          <p:nvPr/>
        </p:nvSpPr>
        <p:spPr>
          <a:xfrm rot="550778">
            <a:off x="3364225" y="3606769"/>
            <a:ext cx="379865" cy="30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2fb38caf5aa_1_684"/>
          <p:cNvSpPr txBox="1"/>
          <p:nvPr/>
        </p:nvSpPr>
        <p:spPr>
          <a:xfrm rot="550671">
            <a:off x="1586440" y="2293868"/>
            <a:ext cx="317869" cy="30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2fb38caf5aa_1_684"/>
          <p:cNvSpPr/>
          <p:nvPr/>
        </p:nvSpPr>
        <p:spPr>
          <a:xfrm rot="-6226546">
            <a:off x="5998542" y="2435805"/>
            <a:ext cx="1296391" cy="84454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2fb38caf5aa_1_684"/>
          <p:cNvSpPr txBox="1"/>
          <p:nvPr/>
        </p:nvSpPr>
        <p:spPr>
          <a:xfrm>
            <a:off x="7175500" y="2493150"/>
            <a:ext cx="18765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different modules have different numbers of parameters,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same pruning rate removes different </a:t>
            </a:r>
            <a:r>
              <a:rPr lang="zh-CN" sz="10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amounts of weights</a:t>
            </a: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f7ac9a60e4_0_63"/>
          <p:cNvSpPr/>
          <p:nvPr/>
        </p:nvSpPr>
        <p:spPr>
          <a:xfrm>
            <a:off x="0" y="0"/>
            <a:ext cx="9144000" cy="281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2f7ac9a60e4_0_63"/>
          <p:cNvSpPr/>
          <p:nvPr/>
        </p:nvSpPr>
        <p:spPr>
          <a:xfrm>
            <a:off x="268503" y="749128"/>
            <a:ext cx="8587800" cy="364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dist="2540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2f7ac9a60e4_0_63"/>
          <p:cNvSpPr txBox="1"/>
          <p:nvPr/>
        </p:nvSpPr>
        <p:spPr>
          <a:xfrm>
            <a:off x="29175" y="119825"/>
            <a:ext cx="393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>
                <a:solidFill>
                  <a:schemeClr val="lt1"/>
                </a:solidFill>
              </a:rPr>
              <a:t>Experimental Setup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f7ac9a60e4_0_63"/>
          <p:cNvSpPr txBox="1"/>
          <p:nvPr/>
        </p:nvSpPr>
        <p:spPr>
          <a:xfrm>
            <a:off x="3574002" y="212075"/>
            <a:ext cx="528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>
                <a:solidFill>
                  <a:schemeClr val="lt1"/>
                </a:solidFill>
              </a:rPr>
              <a:t>Experiments 1</a:t>
            </a:r>
            <a:r>
              <a:rPr lang="zh-C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zh-CN" sz="1600">
                <a:solidFill>
                  <a:schemeClr val="lt1"/>
                </a:solidFill>
              </a:rPr>
              <a:t>Single Module-</a:t>
            </a:r>
            <a:r>
              <a:rPr lang="zh-CN" sz="1600" u="sng">
                <a:solidFill>
                  <a:schemeClr val="lt1"/>
                </a:solidFill>
              </a:rPr>
              <a:t>Pruning Rate</a:t>
            </a:r>
            <a:endParaRPr sz="1600" u="sng">
              <a:solidFill>
                <a:schemeClr val="lt1"/>
              </a:solidFill>
            </a:endParaRPr>
          </a:p>
        </p:txBody>
      </p:sp>
      <p:sp>
        <p:nvSpPr>
          <p:cNvPr id="445" name="Google Shape;445;g2f7ac9a60e4_0_63"/>
          <p:cNvSpPr txBox="1"/>
          <p:nvPr/>
        </p:nvSpPr>
        <p:spPr>
          <a:xfrm>
            <a:off x="346875" y="749125"/>
            <a:ext cx="8062500" cy="29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Pruning Different Modules on Model Perplexity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Module Pruning -PPL vs Pruning Rate </a:t>
            </a: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Performed targeted pruning of different modules at various levels (e.g., 50%, 70%, 90%) to evaluate their impact on model perplexity.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Orange</a:t>
            </a: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zh-C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</a:t>
            </a: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line: </a:t>
            </a:r>
            <a:r>
              <a:rPr lang="zh-CN" sz="12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MLP</a:t>
            </a:r>
            <a:endParaRPr sz="12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</a:t>
            </a: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line: </a:t>
            </a:r>
            <a:r>
              <a:rPr lang="zh-CN" sz="12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</a:t>
            </a:r>
            <a:endParaRPr sz="12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6" name="Google Shape;446;g2f7ac9a60e4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499" y="1537225"/>
            <a:ext cx="6544850" cy="218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g2f7ac9a60e4_0_63"/>
          <p:cNvCxnSpPr/>
          <p:nvPr/>
        </p:nvCxnSpPr>
        <p:spPr>
          <a:xfrm rot="10800000">
            <a:off x="1751925" y="2203075"/>
            <a:ext cx="2058900" cy="73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8" name="Google Shape;448;g2f7ac9a60e4_0_63"/>
          <p:cNvSpPr/>
          <p:nvPr/>
        </p:nvSpPr>
        <p:spPr>
          <a:xfrm>
            <a:off x="810332" y="2508100"/>
            <a:ext cx="3383450" cy="1792375"/>
          </a:xfrm>
          <a:custGeom>
            <a:avLst/>
            <a:gdLst/>
            <a:ahLst/>
            <a:cxnLst/>
            <a:rect l="l" t="t" r="r" b="b"/>
            <a:pathLst>
              <a:path w="135338" h="71695" extrusionOk="0">
                <a:moveTo>
                  <a:pt x="133197" y="43125"/>
                </a:moveTo>
                <a:cubicBezTo>
                  <a:pt x="131450" y="47418"/>
                  <a:pt x="143979" y="65536"/>
                  <a:pt x="122716" y="68880"/>
                </a:cubicBezTo>
                <a:cubicBezTo>
                  <a:pt x="101453" y="72224"/>
                  <a:pt x="22940" y="74670"/>
                  <a:pt x="5620" y="63190"/>
                </a:cubicBezTo>
                <a:cubicBezTo>
                  <a:pt x="-11700" y="51710"/>
                  <a:pt x="16601" y="10532"/>
                  <a:pt x="18797" y="0"/>
                </a:cubicBezTo>
              </a:path>
            </a:pathLst>
          </a:cu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449" name="Google Shape;449;g2f7ac9a60e4_0_63"/>
          <p:cNvCxnSpPr/>
          <p:nvPr/>
        </p:nvCxnSpPr>
        <p:spPr>
          <a:xfrm>
            <a:off x="9208875" y="3765900"/>
            <a:ext cx="718800" cy="7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" name="Google Shape;450;g2f7ac9a60e4_0_63"/>
          <p:cNvSpPr txBox="1"/>
          <p:nvPr/>
        </p:nvSpPr>
        <p:spPr>
          <a:xfrm>
            <a:off x="4193775" y="3561300"/>
            <a:ext cx="4588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same pruning rate, MLP modules seem to have a bigger impact on the model, but due to the different number of parameters between MLP and Attention modules, this doesn't directly prove that MLP is more important.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b29e72525_0_0"/>
          <p:cNvSpPr/>
          <p:nvPr/>
        </p:nvSpPr>
        <p:spPr>
          <a:xfrm>
            <a:off x="0" y="0"/>
            <a:ext cx="9144000" cy="281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2fb29e72525_0_0"/>
          <p:cNvSpPr/>
          <p:nvPr/>
        </p:nvSpPr>
        <p:spPr>
          <a:xfrm>
            <a:off x="268503" y="749128"/>
            <a:ext cx="8587800" cy="364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dist="2540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2fb29e72525_0_0"/>
          <p:cNvSpPr txBox="1"/>
          <p:nvPr/>
        </p:nvSpPr>
        <p:spPr>
          <a:xfrm>
            <a:off x="29175" y="119825"/>
            <a:ext cx="393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>
                <a:solidFill>
                  <a:schemeClr val="lt1"/>
                </a:solidFill>
              </a:rPr>
              <a:t>Experimental Setup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2fb29e72525_0_0"/>
          <p:cNvSpPr txBox="1"/>
          <p:nvPr/>
        </p:nvSpPr>
        <p:spPr>
          <a:xfrm>
            <a:off x="3574002" y="212075"/>
            <a:ext cx="528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>
                <a:solidFill>
                  <a:schemeClr val="lt1"/>
                </a:solidFill>
              </a:rPr>
              <a:t>Experiments 2</a:t>
            </a:r>
            <a:r>
              <a:rPr lang="zh-C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zh-CN" sz="1600">
                <a:solidFill>
                  <a:schemeClr val="lt1"/>
                </a:solidFill>
              </a:rPr>
              <a:t>Single Module - </a:t>
            </a:r>
            <a:r>
              <a:rPr lang="zh-CN" sz="1600" u="sng">
                <a:solidFill>
                  <a:schemeClr val="lt1"/>
                </a:solidFill>
              </a:rPr>
              <a:t>Pruned Numbers</a:t>
            </a:r>
            <a:r>
              <a:rPr lang="zh-CN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2fb29e72525_0_0"/>
          <p:cNvSpPr txBox="1"/>
          <p:nvPr/>
        </p:nvSpPr>
        <p:spPr>
          <a:xfrm>
            <a:off x="231075" y="749125"/>
            <a:ext cx="8826900" cy="29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Module Pruning -PPL vs Pruned Numbers :  </a:t>
            </a:r>
            <a:r>
              <a:rPr lang="zh-C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Pruned varying amounts of weights from different modules to assess their impact on model ppl.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g2fb29e7252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25" y="1123675"/>
            <a:ext cx="7637850" cy="2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2fb29e72525_0_0"/>
          <p:cNvSpPr txBox="1"/>
          <p:nvPr/>
        </p:nvSpPr>
        <p:spPr>
          <a:xfrm>
            <a:off x="1377575" y="3735950"/>
            <a:ext cx="439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Orange</a:t>
            </a: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zh-CN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</a:t>
            </a: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line: </a:t>
            </a:r>
            <a:r>
              <a:rPr lang="zh-CN" sz="12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MLP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</a:t>
            </a: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line: </a:t>
            </a:r>
            <a:r>
              <a:rPr lang="zh-CN" sz="12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</a:t>
            </a:r>
            <a:endParaRPr sz="12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g2fb29e72525_0_0"/>
          <p:cNvCxnSpPr/>
          <p:nvPr/>
        </p:nvCxnSpPr>
        <p:spPr>
          <a:xfrm rot="10800000" flipH="1">
            <a:off x="2964800" y="3354050"/>
            <a:ext cx="239700" cy="561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64" name="Google Shape;464;g2fb29e72525_0_0"/>
          <p:cNvSpPr/>
          <p:nvPr/>
        </p:nvSpPr>
        <p:spPr>
          <a:xfrm>
            <a:off x="853972" y="3069625"/>
            <a:ext cx="1369625" cy="1048175"/>
          </a:xfrm>
          <a:custGeom>
            <a:avLst/>
            <a:gdLst/>
            <a:ahLst/>
            <a:cxnLst/>
            <a:rect l="l" t="t" r="r" b="b"/>
            <a:pathLst>
              <a:path w="54785" h="41927" extrusionOk="0">
                <a:moveTo>
                  <a:pt x="54785" y="0"/>
                </a:moveTo>
                <a:cubicBezTo>
                  <a:pt x="46451" y="0"/>
                  <a:pt x="39033" y="5451"/>
                  <a:pt x="31127" y="8086"/>
                </a:cubicBezTo>
                <a:cubicBezTo>
                  <a:pt x="19438" y="11982"/>
                  <a:pt x="2953" y="16423"/>
                  <a:pt x="281" y="28450"/>
                </a:cubicBezTo>
                <a:cubicBezTo>
                  <a:pt x="-548" y="32180"/>
                  <a:pt x="756" y="37524"/>
                  <a:pt x="4174" y="39232"/>
                </a:cubicBezTo>
                <a:cubicBezTo>
                  <a:pt x="8975" y="41630"/>
                  <a:pt x="14956" y="40227"/>
                  <a:pt x="20046" y="41927"/>
                </a:cubicBez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465" name="Google Shape;465;g2fb29e72525_0_0"/>
          <p:cNvSpPr txBox="1"/>
          <p:nvPr/>
        </p:nvSpPr>
        <p:spPr>
          <a:xfrm>
            <a:off x="3788375" y="3720500"/>
            <a:ext cx="497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pruning the </a:t>
            </a:r>
            <a:r>
              <a:rPr lang="zh-C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number of parameters</a:t>
            </a: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impact on perplexity is significantly greater for </a:t>
            </a:r>
            <a:r>
              <a:rPr lang="zh-C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 modules</a:t>
            </a: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compared to MLP modules.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千图网海量PPT模板www.58pic.com​​​">
  <a:themeElements>
    <a:clrScheme name="深蓝质感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Office PowerPoint</Application>
  <PresentationFormat>全屏显示(16:9)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Times New Roman</vt:lpstr>
      <vt:lpstr>Arial</vt:lpstr>
      <vt:lpstr>Microsoft Yahei</vt:lpstr>
      <vt:lpstr>Calibri</vt:lpstr>
      <vt:lpstr>Gill Sans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优品PPT</dc:creator>
  <cp:lastModifiedBy>774933597@qq.com</cp:lastModifiedBy>
  <cp:revision>1</cp:revision>
  <dcterms:created xsi:type="dcterms:W3CDTF">2017-06-30T01:20:51Z</dcterms:created>
  <dcterms:modified xsi:type="dcterms:W3CDTF">2024-09-04T16:42:51Z</dcterms:modified>
</cp:coreProperties>
</file>